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627" r:id="rId2"/>
    <p:sldId id="628" r:id="rId3"/>
    <p:sldId id="629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0000"/>
    <a:srgbClr val="D93238"/>
    <a:srgbClr val="FFFF00"/>
    <a:srgbClr val="C0C0C0"/>
    <a:srgbClr val="B2B2B2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AC13CD5B-0204-4720-83B2-D048B1B90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5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3B-D01A-4B80-A8AA-042D9B801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F0A88-CA53-4CDF-BD0E-AEFA1A418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DBD66-EED6-42EB-94C7-BD851A0A3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B8B15-0084-42EB-8715-D2F062325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5B6AD-6D13-4D0F-BE32-D19F4AD57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7EF72-7CC2-4747-B68E-56B373F31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83AAD-AE39-479E-9858-7571DD73F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07A6F-EA16-4453-8E0C-7AA46D4B2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B9930-B101-4AC6-923D-3FCAA5E31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C32E6-3812-4755-AB7A-4D138666B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D04B0-D64B-4FE2-A4FF-56CAA9D34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0DD0022-3B45-45DA-9188-8BBB77538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284093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TextBox 103"/>
          <p:cNvSpPr txBox="1"/>
          <p:nvPr/>
        </p:nvSpPr>
        <p:spPr>
          <a:xfrm>
            <a:off x="3260503" y="2134850"/>
            <a:ext cx="47404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Proteomics Informatics</a:t>
            </a:r>
          </a:p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3 Credits</a:t>
            </a:r>
          </a:p>
          <a:p>
            <a:pPr algn="ctr"/>
            <a:endParaRPr lang="en-US" sz="2000" b="1" dirty="0" smtClean="0">
              <a:solidFill>
                <a:srgbClr val="FFFF00"/>
              </a:solidFill>
            </a:endParaRPr>
          </a:p>
          <a:p>
            <a:pPr algn="ctr"/>
            <a:endParaRPr lang="en-US" sz="2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Course Director: </a:t>
            </a:r>
          </a:p>
          <a:p>
            <a:pPr algn="ctr"/>
            <a:r>
              <a:rPr lang="en-US" sz="2000" b="1" dirty="0" smtClean="0">
                <a:solidFill>
                  <a:srgbClr val="FFFF00"/>
                </a:solidFill>
              </a:rPr>
              <a:t>David </a:t>
            </a:r>
            <a:r>
              <a:rPr lang="en-US" sz="2000" b="1" dirty="0" err="1" smtClean="0">
                <a:solidFill>
                  <a:srgbClr val="FFFF00"/>
                </a:solidFill>
              </a:rPr>
              <a:t>Fenyö</a:t>
            </a:r>
            <a:endParaRPr lang="en-US" sz="20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284093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TextBox 103"/>
          <p:cNvSpPr txBox="1"/>
          <p:nvPr/>
        </p:nvSpPr>
        <p:spPr>
          <a:xfrm>
            <a:off x="2362200" y="2134850"/>
            <a:ext cx="65104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Proteomics Informatics</a:t>
            </a:r>
          </a:p>
          <a:p>
            <a:pPr algn="ctr"/>
            <a:endParaRPr lang="en-US" sz="2400" b="1" dirty="0" smtClean="0">
              <a:solidFill>
                <a:srgbClr val="FFFF00"/>
              </a:solidFill>
            </a:endParaRPr>
          </a:p>
          <a:p>
            <a:pPr algn="ctr"/>
            <a:endParaRPr lang="en-US" sz="24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Learning objective:</a:t>
            </a:r>
          </a:p>
          <a:p>
            <a:pPr algn="ctr"/>
            <a:endParaRPr lang="en-US" sz="24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Understanding of methods for analysis of proteomic data</a:t>
            </a:r>
          </a:p>
          <a:p>
            <a:pPr algn="ctr"/>
            <a:endParaRPr lang="en-US" sz="24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284093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TextBox 103"/>
          <p:cNvSpPr txBox="1"/>
          <p:nvPr/>
        </p:nvSpPr>
        <p:spPr>
          <a:xfrm>
            <a:off x="2667000" y="457200"/>
            <a:ext cx="6096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Proteomics Informatics</a:t>
            </a:r>
          </a:p>
          <a:p>
            <a:pPr algn="ctr"/>
            <a:endParaRPr lang="en-US" sz="24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Syllabus</a:t>
            </a:r>
          </a:p>
          <a:p>
            <a:endParaRPr lang="en-US" sz="1600" b="1" dirty="0" smtClean="0">
              <a:solidFill>
                <a:srgbClr val="FFFF00"/>
              </a:solidFill>
            </a:endParaRPr>
          </a:p>
          <a:p>
            <a:pPr marL="914400" indent="-914400"/>
            <a:r>
              <a:rPr lang="en-US" sz="1600" b="1" dirty="0" smtClean="0">
                <a:solidFill>
                  <a:srgbClr val="FFFF00"/>
                </a:solidFill>
              </a:rPr>
              <a:t>Week 1 	Overview of proteomics</a:t>
            </a:r>
          </a:p>
          <a:p>
            <a:pPr marL="914400" indent="-914400"/>
            <a:r>
              <a:rPr lang="en-US" sz="1600" b="1" dirty="0" smtClean="0">
                <a:solidFill>
                  <a:srgbClr val="FFFF00"/>
                </a:solidFill>
              </a:rPr>
              <a:t>Week 2 	Overview of mass spectrometry</a:t>
            </a:r>
          </a:p>
          <a:p>
            <a:pPr marL="914400" indent="-914400"/>
            <a:r>
              <a:rPr lang="en-US" sz="1600" b="1" dirty="0" smtClean="0">
                <a:solidFill>
                  <a:srgbClr val="FFFF00"/>
                </a:solidFill>
              </a:rPr>
              <a:t>Week 3 	Analysis of mass spectra: signal processing, peak finding, and isotope clusters</a:t>
            </a:r>
          </a:p>
          <a:p>
            <a:pPr marL="914400" indent="-914400"/>
            <a:r>
              <a:rPr lang="en-US" sz="1600" b="1" dirty="0" smtClean="0">
                <a:solidFill>
                  <a:srgbClr val="FFFF00"/>
                </a:solidFill>
              </a:rPr>
              <a:t>Week 4 	Protein identification I: searching protein sequence collections and significance testing</a:t>
            </a:r>
          </a:p>
          <a:p>
            <a:pPr marL="914400" indent="-914400"/>
            <a:r>
              <a:rPr lang="en-US" sz="1600" b="1" dirty="0" smtClean="0">
                <a:solidFill>
                  <a:srgbClr val="FFFF00"/>
                </a:solidFill>
              </a:rPr>
              <a:t>Week 5 	Protein identification II: </a:t>
            </a:r>
            <a:r>
              <a:rPr lang="en-US" sz="1600" b="1" dirty="0">
                <a:solidFill>
                  <a:srgbClr val="FFFF00"/>
                </a:solidFill>
              </a:rPr>
              <a:t>de novo sequencing</a:t>
            </a:r>
          </a:p>
          <a:p>
            <a:pPr marL="914400" indent="-914400"/>
            <a:r>
              <a:rPr lang="en-US" sz="1600" b="1" dirty="0" smtClean="0">
                <a:solidFill>
                  <a:srgbClr val="FFFF00"/>
                </a:solidFill>
              </a:rPr>
              <a:t>Week </a:t>
            </a:r>
            <a:r>
              <a:rPr lang="en-US" sz="1600" b="1" dirty="0" smtClean="0">
                <a:solidFill>
                  <a:srgbClr val="FFFF00"/>
                </a:solidFill>
              </a:rPr>
              <a:t>6 	</a:t>
            </a:r>
            <a:r>
              <a:rPr lang="en-US" sz="1600" b="1" dirty="0" smtClean="0">
                <a:solidFill>
                  <a:srgbClr val="FFFF00"/>
                </a:solidFill>
              </a:rPr>
              <a:t>Databases</a:t>
            </a:r>
            <a:r>
              <a:rPr lang="en-US" sz="1600" b="1" dirty="0">
                <a:solidFill>
                  <a:srgbClr val="FFFF00"/>
                </a:solidFill>
              </a:rPr>
              <a:t>, data repositories and standardization</a:t>
            </a:r>
            <a:endParaRPr lang="en-US" sz="1600" b="1" dirty="0" smtClean="0">
              <a:solidFill>
                <a:srgbClr val="FFFF00"/>
              </a:solidFill>
            </a:endParaRPr>
          </a:p>
          <a:p>
            <a:pPr marL="914400" indent="-914400"/>
            <a:r>
              <a:rPr lang="en-US" sz="1600" b="1" dirty="0" smtClean="0">
                <a:solidFill>
                  <a:srgbClr val="FFFF00"/>
                </a:solidFill>
              </a:rPr>
              <a:t>Week 7 	</a:t>
            </a:r>
            <a:r>
              <a:rPr lang="en-US" sz="1600" b="1" dirty="0" err="1" smtClean="0">
                <a:solidFill>
                  <a:srgbClr val="FFFF00"/>
                </a:solidFill>
              </a:rPr>
              <a:t>Proteogenomics</a:t>
            </a:r>
            <a:endParaRPr lang="en-US" sz="1600" b="1" dirty="0" smtClean="0">
              <a:solidFill>
                <a:srgbClr val="FFFF00"/>
              </a:solidFill>
            </a:endParaRPr>
          </a:p>
          <a:p>
            <a:pPr marL="914400" indent="-914400"/>
            <a:r>
              <a:rPr lang="en-US" sz="1600" b="1" dirty="0" smtClean="0">
                <a:solidFill>
                  <a:srgbClr val="FFFF00"/>
                </a:solidFill>
              </a:rPr>
              <a:t>Week 8 	Protein </a:t>
            </a:r>
            <a:r>
              <a:rPr lang="en-US" sz="1600" b="1" dirty="0" err="1" smtClean="0">
                <a:solidFill>
                  <a:srgbClr val="FFFF00"/>
                </a:solidFill>
              </a:rPr>
              <a:t>quantitation</a:t>
            </a:r>
            <a:r>
              <a:rPr lang="en-US" sz="1600" b="1" dirty="0" smtClean="0">
                <a:solidFill>
                  <a:srgbClr val="FFFF00"/>
                </a:solidFill>
              </a:rPr>
              <a:t> I: Overview</a:t>
            </a:r>
          </a:p>
          <a:p>
            <a:pPr marL="914400" indent="-914400"/>
            <a:r>
              <a:rPr lang="en-US" sz="1600" b="1" dirty="0" smtClean="0">
                <a:solidFill>
                  <a:srgbClr val="FFFF00"/>
                </a:solidFill>
              </a:rPr>
              <a:t>Week 9 	Protein quantitation II: </a:t>
            </a:r>
            <a:r>
              <a:rPr lang="en-US" sz="1600" b="1" dirty="0" smtClean="0">
                <a:solidFill>
                  <a:srgbClr val="FFFF00"/>
                </a:solidFill>
              </a:rPr>
              <a:t>Targeted</a:t>
            </a:r>
            <a:endParaRPr lang="en-US" sz="1600" b="1" dirty="0" smtClean="0">
              <a:solidFill>
                <a:srgbClr val="FFFF00"/>
              </a:solidFill>
            </a:endParaRPr>
          </a:p>
          <a:p>
            <a:pPr marL="914400" indent="-914400"/>
            <a:r>
              <a:rPr lang="en-US" sz="1600" b="1" dirty="0" smtClean="0">
                <a:solidFill>
                  <a:srgbClr val="FFFF00"/>
                </a:solidFill>
              </a:rPr>
              <a:t>Week 10	Protein </a:t>
            </a:r>
            <a:r>
              <a:rPr lang="en-US" sz="1600" b="1" dirty="0" smtClean="0">
                <a:solidFill>
                  <a:srgbClr val="FFFF00"/>
                </a:solidFill>
              </a:rPr>
              <a:t>characterization I: </a:t>
            </a:r>
            <a:r>
              <a:rPr lang="en-US" sz="1600" b="1" dirty="0" smtClean="0">
                <a:solidFill>
                  <a:srgbClr val="FFFF00"/>
                </a:solidFill>
              </a:rPr>
              <a:t>post-translational modifications</a:t>
            </a:r>
          </a:p>
          <a:p>
            <a:pPr marL="914400" indent="-914400"/>
            <a:r>
              <a:rPr lang="en-US" sz="1600" b="1" dirty="0" smtClean="0">
                <a:solidFill>
                  <a:srgbClr val="FFFF00"/>
                </a:solidFill>
              </a:rPr>
              <a:t>Week 11	</a:t>
            </a:r>
            <a:r>
              <a:rPr lang="en-US" sz="1600" b="1" dirty="0" smtClean="0">
                <a:solidFill>
                  <a:srgbClr val="FFFF00"/>
                </a:solidFill>
              </a:rPr>
              <a:t>Protein characterization II: </a:t>
            </a:r>
            <a:r>
              <a:rPr lang="en-US" sz="1600" b="1" smtClean="0">
                <a:solidFill>
                  <a:srgbClr val="FFFF00"/>
                </a:solidFill>
              </a:rPr>
              <a:t>Protein </a:t>
            </a:r>
            <a:r>
              <a:rPr lang="en-US" sz="1600" b="1" smtClean="0">
                <a:solidFill>
                  <a:srgbClr val="FFFF00"/>
                </a:solidFill>
              </a:rPr>
              <a:t>interactions</a:t>
            </a:r>
            <a:endParaRPr lang="en-US" sz="1600" b="1" dirty="0" smtClean="0">
              <a:solidFill>
                <a:srgbClr val="FFFF00"/>
              </a:solidFill>
            </a:endParaRPr>
          </a:p>
          <a:p>
            <a:pPr marL="914400" indent="-914400"/>
            <a:r>
              <a:rPr lang="en-US" sz="1600" b="1" dirty="0" smtClean="0">
                <a:solidFill>
                  <a:srgbClr val="FFFF00"/>
                </a:solidFill>
              </a:rPr>
              <a:t>Week 12	Molecular Signatures</a:t>
            </a:r>
          </a:p>
          <a:p>
            <a:pPr marL="914400" indent="-914400"/>
            <a:r>
              <a:rPr lang="en-US" sz="1600" b="1" dirty="0" smtClean="0">
                <a:solidFill>
                  <a:srgbClr val="FFFF00"/>
                </a:solidFill>
              </a:rPr>
              <a:t>Week 13	Presentations of projects</a:t>
            </a:r>
          </a:p>
          <a:p>
            <a:pPr marL="914400" indent="-914400"/>
            <a:endParaRPr lang="en-US" sz="1600" b="1" dirty="0" smtClean="0">
              <a:solidFill>
                <a:srgbClr val="FFFF00"/>
              </a:solidFill>
            </a:endParaRPr>
          </a:p>
          <a:p>
            <a:pPr marL="914400" indent="-914400"/>
            <a:endParaRPr lang="en-US" sz="1600" b="1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 w="31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3813</TotalTime>
  <Words>30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fenyo</cp:lastModifiedBy>
  <cp:revision>7</cp:revision>
  <dcterms:created xsi:type="dcterms:W3CDTF">2005-06-29T18:18:27Z</dcterms:created>
  <dcterms:modified xsi:type="dcterms:W3CDTF">2014-01-28T20:42:07Z</dcterms:modified>
</cp:coreProperties>
</file>