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01" r:id="rId2"/>
    <p:sldId id="717" r:id="rId3"/>
    <p:sldId id="716" r:id="rId4"/>
    <p:sldId id="731" r:id="rId5"/>
    <p:sldId id="719" r:id="rId6"/>
    <p:sldId id="720" r:id="rId7"/>
    <p:sldId id="721" r:id="rId8"/>
    <p:sldId id="722" r:id="rId9"/>
    <p:sldId id="725" r:id="rId10"/>
    <p:sldId id="727" r:id="rId11"/>
    <p:sldId id="704" r:id="rId12"/>
    <p:sldId id="729" r:id="rId13"/>
    <p:sldId id="726" r:id="rId14"/>
    <p:sldId id="705" r:id="rId15"/>
    <p:sldId id="706" r:id="rId16"/>
    <p:sldId id="707" r:id="rId17"/>
    <p:sldId id="708" r:id="rId18"/>
    <p:sldId id="735" r:id="rId19"/>
    <p:sldId id="736" r:id="rId20"/>
    <p:sldId id="737" r:id="rId21"/>
    <p:sldId id="732" r:id="rId22"/>
    <p:sldId id="712" r:id="rId23"/>
    <p:sldId id="728" r:id="rId24"/>
    <p:sldId id="713" r:id="rId25"/>
    <p:sldId id="714" r:id="rId26"/>
    <p:sldId id="733" r:id="rId27"/>
    <p:sldId id="709" r:id="rId28"/>
    <p:sldId id="730" r:id="rId29"/>
    <p:sldId id="710" r:id="rId30"/>
    <p:sldId id="724" r:id="rId31"/>
    <p:sldId id="718" r:id="rId3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0000"/>
    <a:srgbClr val="D93238"/>
    <a:srgbClr val="FFFF00"/>
    <a:srgbClr val="C0C0C0"/>
    <a:srgbClr val="B2B2B2"/>
    <a:srgbClr val="00FF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02" d="100"/>
          <a:sy n="102" d="100"/>
        </p:scale>
        <p:origin x="-53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71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 smtClean="0"/>
            </a:lvl1pPr>
          </a:lstStyle>
          <a:p>
            <a:pPr>
              <a:defRPr/>
            </a:pPr>
            <a:fld id="{AC13CD5B-0204-4720-83B2-D048B1B90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259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18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19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922CB3-97F2-43EB-9C1D-4E8B441EF564}" type="slidenum">
              <a:rPr lang="en-US"/>
              <a:pPr/>
              <a:t>20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22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13CD5B-0204-4720-83B2-D048B1B9000A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29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30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31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4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5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6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7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8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F4AB2B-6167-4E50-8953-AA6E795D1717}" type="slidenum">
              <a:rPr lang="en-US"/>
              <a:pPr/>
              <a:t>9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60888"/>
            <a:ext cx="5365750" cy="4319587"/>
          </a:xfrm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29F3B-D01A-4B80-A8AA-042D9B801E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F0A88-CA53-4CDF-BD0E-AEFA1A4188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DBD66-EED6-42EB-94C7-BD851A0A319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2B8B15-0084-42EB-8715-D2F062325CD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5B6AD-6D13-4D0F-BE32-D19F4AD572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87EF72-7CC2-4747-B68E-56B373F312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183AAD-AE39-479E-9858-7571DD73F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B07A6F-EA16-4453-8E0C-7AA46D4B206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AB9930-B101-4AC6-923D-3FCAA5E312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3C32E6-3812-4755-AB7A-4D138666BF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AD04B0-D64B-4FE2-A4FF-56CAA9D3408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 spd="med">
    <p:push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90DD0022-3B45-45DA-9188-8BBB775384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>
    <p:push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gpm.org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(BMSC-GA 4437)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838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507" y="1905000"/>
            <a:ext cx="74302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Course Director</a:t>
            </a: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David </a:t>
            </a:r>
            <a:r>
              <a:rPr lang="en-US" dirty="0" err="1" smtClean="0">
                <a:latin typeface="Comic Sans MS" pitchFamily="66" charset="0"/>
              </a:rPr>
              <a:t>Fenyö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endParaRPr lang="en-US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r>
              <a:rPr lang="en-US" b="1" dirty="0" smtClean="0">
                <a:latin typeface="Comic Sans MS" pitchFamily="66" charset="0"/>
              </a:rPr>
              <a:t>Contact information</a:t>
            </a:r>
          </a:p>
          <a:p>
            <a:pPr algn="ctr"/>
            <a:endParaRPr lang="en-US" b="1" dirty="0" smtClean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David@FenyoLab.org</a:t>
            </a: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http://fenyolab.org/presentations/Proteomics_Informatics_2014/</a:t>
            </a:r>
          </a:p>
          <a:p>
            <a:pPr algn="ctr"/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7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Mass Spectrometry Based Proteomics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8" name="TextBox 7"/>
          <p:cNvSpPr txBox="1">
            <a:spLocks noChangeArrowheads="1"/>
          </p:cNvSpPr>
          <p:nvPr/>
        </p:nvSpPr>
        <p:spPr bwMode="auto">
          <a:xfrm>
            <a:off x="1945790" y="3883025"/>
            <a:ext cx="3464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/>
              <a:t>Mass spectrometry</a:t>
            </a:r>
            <a:endParaRPr lang="en-US" sz="2800" b="1" dirty="0"/>
          </a:p>
        </p:txBody>
      </p:sp>
      <p:sp>
        <p:nvSpPr>
          <p:cNvPr id="39" name="Rectangle 38"/>
          <p:cNvSpPr/>
          <p:nvPr/>
        </p:nvSpPr>
        <p:spPr>
          <a:xfrm>
            <a:off x="2537222" y="4770438"/>
            <a:ext cx="2286000" cy="10715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cxnSp>
        <p:nvCxnSpPr>
          <p:cNvPr id="40" name="Straight Connector 39"/>
          <p:cNvCxnSpPr/>
          <p:nvPr/>
        </p:nvCxnSpPr>
        <p:spPr>
          <a:xfrm rot="5400000">
            <a:off x="2607866" y="5485607"/>
            <a:ext cx="7143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3143647" y="5664201"/>
            <a:ext cx="3587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3143647" y="5735638"/>
            <a:ext cx="214313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37"/>
          <p:cNvSpPr txBox="1">
            <a:spLocks noChangeArrowheads="1"/>
          </p:cNvSpPr>
          <p:nvPr/>
        </p:nvSpPr>
        <p:spPr bwMode="auto">
          <a:xfrm>
            <a:off x="2442488" y="1981200"/>
            <a:ext cx="2462213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err="1"/>
              <a:t>Lysis</a:t>
            </a:r>
            <a:endParaRPr lang="en-US" sz="2800" b="1" dirty="0"/>
          </a:p>
          <a:p>
            <a:pPr algn="ctr"/>
            <a:r>
              <a:rPr lang="en-US" sz="2800" b="1" dirty="0"/>
              <a:t>Fractionation</a:t>
            </a:r>
          </a:p>
        </p:txBody>
      </p:sp>
      <p:sp>
        <p:nvSpPr>
          <p:cNvPr id="44" name="TextBox 7"/>
          <p:cNvSpPr txBox="1">
            <a:spLocks noChangeArrowheads="1"/>
          </p:cNvSpPr>
          <p:nvPr/>
        </p:nvSpPr>
        <p:spPr bwMode="auto">
          <a:xfrm>
            <a:off x="4251722" y="4699000"/>
            <a:ext cx="6461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MS</a:t>
            </a:r>
          </a:p>
        </p:txBody>
      </p:sp>
      <p:cxnSp>
        <p:nvCxnSpPr>
          <p:cNvPr id="45" name="Straight Connector 44"/>
          <p:cNvCxnSpPr/>
          <p:nvPr/>
        </p:nvCxnSpPr>
        <p:spPr>
          <a:xfrm rot="5400000">
            <a:off x="3322241" y="5555456"/>
            <a:ext cx="5715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>
            <a:off x="3822303" y="5626894"/>
            <a:ext cx="4286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>
            <a:off x="3359548" y="5734050"/>
            <a:ext cx="214312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>
            <a:off x="3071416" y="5377657"/>
            <a:ext cx="930275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5400000">
            <a:off x="3607991" y="5557044"/>
            <a:ext cx="57308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3715147" y="5735638"/>
            <a:ext cx="214313" cy="15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5400000">
            <a:off x="3822303" y="5484019"/>
            <a:ext cx="7143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5400000">
            <a:off x="4393803" y="5626894"/>
            <a:ext cx="42862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5400000">
            <a:off x="4250928" y="5769769"/>
            <a:ext cx="14287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7"/>
          <p:cNvSpPr txBox="1">
            <a:spLocks noChangeArrowheads="1"/>
          </p:cNvSpPr>
          <p:nvPr/>
        </p:nvSpPr>
        <p:spPr bwMode="auto">
          <a:xfrm>
            <a:off x="2762369" y="3148013"/>
            <a:ext cx="1822450" cy="52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Digestion</a:t>
            </a:r>
          </a:p>
        </p:txBody>
      </p:sp>
      <p:sp>
        <p:nvSpPr>
          <p:cNvPr id="55" name="Oval 54"/>
          <p:cNvSpPr/>
          <p:nvPr/>
        </p:nvSpPr>
        <p:spPr>
          <a:xfrm>
            <a:off x="3239953" y="1042987"/>
            <a:ext cx="285750" cy="35718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2382703" y="685800"/>
            <a:ext cx="1643062" cy="107156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TextBox 7"/>
          <p:cNvSpPr txBox="1">
            <a:spLocks noChangeArrowheads="1"/>
          </p:cNvSpPr>
          <p:nvPr/>
        </p:nvSpPr>
        <p:spPr bwMode="auto">
          <a:xfrm>
            <a:off x="705477" y="6248400"/>
            <a:ext cx="593624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/>
              <a:t>Identified and Quantified Proteins</a:t>
            </a:r>
            <a:endParaRPr lang="en-US" sz="2800" b="1" dirty="0"/>
          </a:p>
        </p:txBody>
      </p:sp>
      <p:cxnSp>
        <p:nvCxnSpPr>
          <p:cNvPr id="58" name="Straight Arrow Connector 57"/>
          <p:cNvCxnSpPr/>
          <p:nvPr/>
        </p:nvCxnSpPr>
        <p:spPr>
          <a:xfrm rot="16200000" flipH="1">
            <a:off x="3457694" y="3781425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rot="16200000" flipH="1">
            <a:off x="3457694" y="452755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3457694" y="6108700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3457694" y="3077634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457694" y="1914878"/>
            <a:ext cx="4318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Line 99"/>
          <p:cNvSpPr>
            <a:spLocks noChangeShapeType="1"/>
          </p:cNvSpPr>
          <p:nvPr/>
        </p:nvSpPr>
        <p:spPr bwMode="auto">
          <a:xfrm flipV="1">
            <a:off x="3689924" y="4191000"/>
            <a:ext cx="2101276" cy="190499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Line 100"/>
          <p:cNvSpPr>
            <a:spLocks noChangeShapeType="1"/>
          </p:cNvSpPr>
          <p:nvPr/>
        </p:nvSpPr>
        <p:spPr bwMode="auto">
          <a:xfrm>
            <a:off x="3689924" y="6096000"/>
            <a:ext cx="2101276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5" name="Rectangle 98"/>
          <p:cNvSpPr>
            <a:spLocks noChangeArrowheads="1"/>
          </p:cNvSpPr>
          <p:nvPr/>
        </p:nvSpPr>
        <p:spPr bwMode="auto">
          <a:xfrm>
            <a:off x="5791200" y="4191000"/>
            <a:ext cx="2872581" cy="2154436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endParaRPr lang="en-US" sz="2000" b="1" dirty="0" smtClean="0">
              <a:latin typeface="Comic Sans MS" pitchFamily="66" charset="0"/>
            </a:endParaRPr>
          </a:p>
          <a:p>
            <a:pPr algn="ctr"/>
            <a:r>
              <a:rPr lang="en-US" sz="2000" b="1" dirty="0" smtClean="0">
                <a:latin typeface="Comic Sans MS" pitchFamily="66" charset="0"/>
              </a:rPr>
              <a:t>Peak Finding</a:t>
            </a:r>
          </a:p>
          <a:p>
            <a:pPr algn="ctr"/>
            <a:r>
              <a:rPr lang="en-US" sz="2000" b="1" dirty="0" smtClean="0">
                <a:latin typeface="Comic Sans MS" pitchFamily="66" charset="0"/>
              </a:rPr>
              <a:t> Charge determination </a:t>
            </a:r>
          </a:p>
          <a:p>
            <a:pPr algn="ctr"/>
            <a:r>
              <a:rPr lang="en-US" sz="2000" b="1" dirty="0" smtClean="0">
                <a:latin typeface="Comic Sans MS" pitchFamily="66" charset="0"/>
              </a:rPr>
              <a:t>De-</a:t>
            </a:r>
            <a:r>
              <a:rPr lang="en-US" sz="2000" b="1" dirty="0" err="1" smtClean="0">
                <a:latin typeface="Comic Sans MS" pitchFamily="66" charset="0"/>
              </a:rPr>
              <a:t>isotoping</a:t>
            </a:r>
            <a:endParaRPr lang="en-US" sz="2000" b="1" dirty="0" smtClean="0">
              <a:latin typeface="Comic Sans MS" pitchFamily="66" charset="0"/>
            </a:endParaRPr>
          </a:p>
          <a:p>
            <a:pPr algn="ctr"/>
            <a:r>
              <a:rPr lang="en-US" sz="2000" b="1" dirty="0" smtClean="0">
                <a:latin typeface="Comic Sans MS" pitchFamily="66" charset="0"/>
              </a:rPr>
              <a:t>Integrating Peaks</a:t>
            </a:r>
          </a:p>
          <a:p>
            <a:pPr algn="ctr"/>
            <a:r>
              <a:rPr lang="en-US" sz="2000" b="1" dirty="0" smtClean="0">
                <a:latin typeface="Comic Sans MS" pitchFamily="66" charset="0"/>
              </a:rPr>
              <a:t>Searching </a:t>
            </a:r>
          </a:p>
          <a:p>
            <a:pPr algn="ctr"/>
            <a:endParaRPr lang="en-US" sz="20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6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sv-SE" sz="2800" b="1" dirty="0" smtClean="0">
                <a:latin typeface="Comic Sans MS" pitchFamily="66" charset="0"/>
              </a:rPr>
              <a:t>Overview of Mass spectrometry (Week 2)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838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0171" y="1447800"/>
            <a:ext cx="1752600" cy="914400"/>
          </a:xfrm>
          <a:prstGeom prst="roundRect">
            <a:avLst/>
          </a:prstGeom>
          <a:solidFill>
            <a:srgbClr val="FF99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Ion Source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666671" y="1447800"/>
            <a:ext cx="1752600" cy="91440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Mass Analyzer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143171" y="1447800"/>
            <a:ext cx="1752600" cy="914400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Detector</a:t>
            </a:r>
            <a:endParaRPr lang="en-US" sz="28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>
            <a:stCxn id="5" idx="3"/>
            <a:endCxn id="6" idx="1"/>
          </p:cNvCxnSpPr>
          <p:nvPr/>
        </p:nvCxnSpPr>
        <p:spPr>
          <a:xfrm>
            <a:off x="2942771" y="1905000"/>
            <a:ext cx="7239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419271" y="1905000"/>
            <a:ext cx="7239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25"/>
          <p:cNvGrpSpPr>
            <a:grpSpLocks noChangeAspect="1"/>
          </p:cNvGrpSpPr>
          <p:nvPr/>
        </p:nvGrpSpPr>
        <p:grpSpPr>
          <a:xfrm>
            <a:off x="3399971" y="4547553"/>
            <a:ext cx="2400300" cy="1566863"/>
            <a:chOff x="3657600" y="4594225"/>
            <a:chExt cx="1600200" cy="1044575"/>
          </a:xfrm>
        </p:grpSpPr>
        <p:sp>
          <p:nvSpPr>
            <p:cNvPr id="11" name="Rectangle 61"/>
            <p:cNvSpPr>
              <a:spLocks noChangeAspect="1" noChangeArrowheads="1"/>
            </p:cNvSpPr>
            <p:nvPr/>
          </p:nvSpPr>
          <p:spPr bwMode="auto">
            <a:xfrm>
              <a:off x="3657600" y="4594225"/>
              <a:ext cx="1600200" cy="10445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62"/>
            <p:cNvSpPr>
              <a:spLocks noChangeAspect="1" noChangeShapeType="1"/>
            </p:cNvSpPr>
            <p:nvPr/>
          </p:nvSpPr>
          <p:spPr bwMode="auto">
            <a:xfrm>
              <a:off x="4025900" y="4962525"/>
              <a:ext cx="0" cy="6762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63"/>
            <p:cNvSpPr>
              <a:spLocks noChangeAspect="1" noChangeShapeType="1"/>
            </p:cNvSpPr>
            <p:nvPr/>
          </p:nvSpPr>
          <p:spPr bwMode="auto">
            <a:xfrm>
              <a:off x="4149725" y="5270500"/>
              <a:ext cx="0" cy="3683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64"/>
            <p:cNvSpPr>
              <a:spLocks noChangeAspect="1" noChangeShapeType="1"/>
            </p:cNvSpPr>
            <p:nvPr/>
          </p:nvSpPr>
          <p:spPr bwMode="auto">
            <a:xfrm>
              <a:off x="4397375" y="4776788"/>
              <a:ext cx="0" cy="8620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65"/>
            <p:cNvSpPr>
              <a:spLocks noChangeAspect="1" noChangeShapeType="1"/>
            </p:cNvSpPr>
            <p:nvPr/>
          </p:nvSpPr>
          <p:spPr bwMode="auto">
            <a:xfrm>
              <a:off x="4705350" y="5454650"/>
              <a:ext cx="0" cy="18415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66"/>
            <p:cNvSpPr>
              <a:spLocks noChangeAspect="1" noChangeShapeType="1"/>
            </p:cNvSpPr>
            <p:nvPr/>
          </p:nvSpPr>
          <p:spPr bwMode="auto">
            <a:xfrm>
              <a:off x="4335463" y="5394325"/>
              <a:ext cx="0" cy="2444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67"/>
            <p:cNvSpPr>
              <a:spLocks noChangeAspect="1" noChangeShapeType="1"/>
            </p:cNvSpPr>
            <p:nvPr/>
          </p:nvSpPr>
          <p:spPr bwMode="auto">
            <a:xfrm>
              <a:off x="4210050" y="5516563"/>
              <a:ext cx="0" cy="122237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68"/>
            <p:cNvSpPr>
              <a:spLocks noChangeAspect="1" noChangeShapeType="1"/>
            </p:cNvSpPr>
            <p:nvPr/>
          </p:nvSpPr>
          <p:spPr bwMode="auto">
            <a:xfrm>
              <a:off x="3779838" y="53340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69"/>
            <p:cNvSpPr>
              <a:spLocks noChangeAspect="1" noChangeShapeType="1"/>
            </p:cNvSpPr>
            <p:nvPr/>
          </p:nvSpPr>
          <p:spPr bwMode="auto">
            <a:xfrm>
              <a:off x="4518025" y="5024438"/>
              <a:ext cx="0" cy="61436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70"/>
            <p:cNvSpPr>
              <a:spLocks noChangeAspect="1" noChangeShapeType="1"/>
            </p:cNvSpPr>
            <p:nvPr/>
          </p:nvSpPr>
          <p:spPr bwMode="auto">
            <a:xfrm>
              <a:off x="4765675" y="5334000"/>
              <a:ext cx="0" cy="3048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71"/>
            <p:cNvSpPr>
              <a:spLocks noChangeAspect="1" noChangeShapeType="1"/>
            </p:cNvSpPr>
            <p:nvPr/>
          </p:nvSpPr>
          <p:spPr bwMode="auto">
            <a:xfrm>
              <a:off x="5010150" y="4840288"/>
              <a:ext cx="0" cy="79851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" name="Text Box 72"/>
          <p:cNvSpPr txBox="1">
            <a:spLocks noChangeAspect="1" noChangeArrowheads="1"/>
          </p:cNvSpPr>
          <p:nvPr/>
        </p:nvSpPr>
        <p:spPr bwMode="auto">
          <a:xfrm>
            <a:off x="3552371" y="6044863"/>
            <a:ext cx="20681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0000"/>
                </a:solidFill>
              </a:rPr>
              <a:t>mass/charge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3" name="Text Box 72"/>
          <p:cNvSpPr txBox="1">
            <a:spLocks noChangeAspect="1" noChangeArrowheads="1"/>
          </p:cNvSpPr>
          <p:nvPr/>
        </p:nvSpPr>
        <p:spPr bwMode="auto">
          <a:xfrm rot="-5400000">
            <a:off x="2448886" y="5093777"/>
            <a:ext cx="144943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 dirty="0" smtClean="0">
                <a:solidFill>
                  <a:srgbClr val="000000"/>
                </a:solidFill>
              </a:rPr>
              <a:t>intensity</a:t>
            </a:r>
            <a:endParaRPr lang="en-US" sz="2400" b="1" dirty="0">
              <a:solidFill>
                <a:srgbClr val="000000"/>
              </a:solidFill>
            </a:endParaRPr>
          </a:p>
        </p:txBody>
      </p:sp>
      <p:sp>
        <p:nvSpPr>
          <p:cNvPr id="24" name="Freeform 23"/>
          <p:cNvSpPr/>
          <p:nvPr/>
        </p:nvSpPr>
        <p:spPr>
          <a:xfrm>
            <a:off x="4699000" y="1863770"/>
            <a:ext cx="3911600" cy="2686958"/>
          </a:xfrm>
          <a:custGeom>
            <a:avLst/>
            <a:gdLst>
              <a:gd name="connsiteX0" fmla="*/ 3196771 w 3911600"/>
              <a:gd name="connsiteY0" fmla="*/ 16329 h 2686958"/>
              <a:gd name="connsiteX1" fmla="*/ 3566885 w 3911600"/>
              <a:gd name="connsiteY1" fmla="*/ 16329 h 2686958"/>
              <a:gd name="connsiteX2" fmla="*/ 3795485 w 3911600"/>
              <a:gd name="connsiteY2" fmla="*/ 114301 h 2686958"/>
              <a:gd name="connsiteX3" fmla="*/ 3882571 w 3911600"/>
              <a:gd name="connsiteY3" fmla="*/ 342901 h 2686958"/>
              <a:gd name="connsiteX4" fmla="*/ 3839028 w 3911600"/>
              <a:gd name="connsiteY4" fmla="*/ 658587 h 2686958"/>
              <a:gd name="connsiteX5" fmla="*/ 3447142 w 3911600"/>
              <a:gd name="connsiteY5" fmla="*/ 1094015 h 2686958"/>
              <a:gd name="connsiteX6" fmla="*/ 2598057 w 3911600"/>
              <a:gd name="connsiteY6" fmla="*/ 1877787 h 2686958"/>
              <a:gd name="connsiteX7" fmla="*/ 1596571 w 3911600"/>
              <a:gd name="connsiteY7" fmla="*/ 2182587 h 2686958"/>
              <a:gd name="connsiteX8" fmla="*/ 682171 w 3911600"/>
              <a:gd name="connsiteY8" fmla="*/ 2247901 h 2686958"/>
              <a:gd name="connsiteX9" fmla="*/ 257628 w 3911600"/>
              <a:gd name="connsiteY9" fmla="*/ 2237015 h 2686958"/>
              <a:gd name="connsiteX10" fmla="*/ 39914 w 3911600"/>
              <a:gd name="connsiteY10" fmla="*/ 2618015 h 2686958"/>
              <a:gd name="connsiteX11" fmla="*/ 18142 w 3911600"/>
              <a:gd name="connsiteY11" fmla="*/ 2650672 h 2686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911600" h="2686958">
                <a:moveTo>
                  <a:pt x="3196771" y="16329"/>
                </a:moveTo>
                <a:cubicBezTo>
                  <a:pt x="3331935" y="8164"/>
                  <a:pt x="3467099" y="0"/>
                  <a:pt x="3566885" y="16329"/>
                </a:cubicBezTo>
                <a:cubicBezTo>
                  <a:pt x="3666671" y="32658"/>
                  <a:pt x="3742871" y="59872"/>
                  <a:pt x="3795485" y="114301"/>
                </a:cubicBezTo>
                <a:cubicBezTo>
                  <a:pt x="3848099" y="168730"/>
                  <a:pt x="3875314" y="252187"/>
                  <a:pt x="3882571" y="342901"/>
                </a:cubicBezTo>
                <a:cubicBezTo>
                  <a:pt x="3889828" y="433615"/>
                  <a:pt x="3911600" y="533401"/>
                  <a:pt x="3839028" y="658587"/>
                </a:cubicBezTo>
                <a:cubicBezTo>
                  <a:pt x="3766456" y="783773"/>
                  <a:pt x="3653970" y="890815"/>
                  <a:pt x="3447142" y="1094015"/>
                </a:cubicBezTo>
                <a:cubicBezTo>
                  <a:pt x="3240314" y="1297215"/>
                  <a:pt x="2906486" y="1696358"/>
                  <a:pt x="2598057" y="1877787"/>
                </a:cubicBezTo>
                <a:cubicBezTo>
                  <a:pt x="2289629" y="2059216"/>
                  <a:pt x="1915885" y="2120901"/>
                  <a:pt x="1596571" y="2182587"/>
                </a:cubicBezTo>
                <a:cubicBezTo>
                  <a:pt x="1277257" y="2244273"/>
                  <a:pt x="905328" y="2238830"/>
                  <a:pt x="682171" y="2247901"/>
                </a:cubicBezTo>
                <a:cubicBezTo>
                  <a:pt x="459014" y="2256972"/>
                  <a:pt x="364671" y="2175329"/>
                  <a:pt x="257628" y="2237015"/>
                </a:cubicBezTo>
                <a:cubicBezTo>
                  <a:pt x="150585" y="2298701"/>
                  <a:pt x="79828" y="2549072"/>
                  <a:pt x="39914" y="2618015"/>
                </a:cubicBezTo>
                <a:cubicBezTo>
                  <a:pt x="0" y="2686958"/>
                  <a:pt x="9071" y="2668815"/>
                  <a:pt x="18142" y="2650672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30"/>
          <p:cNvGrpSpPr>
            <a:grpSpLocks noChangeAspect="1"/>
          </p:cNvGrpSpPr>
          <p:nvPr/>
        </p:nvGrpSpPr>
        <p:grpSpPr>
          <a:xfrm>
            <a:off x="914400" y="1331402"/>
            <a:ext cx="7315200" cy="573598"/>
            <a:chOff x="-1253925" y="2270008"/>
            <a:chExt cx="11661500" cy="914400"/>
          </a:xfrm>
        </p:grpSpPr>
        <p:sp>
          <p:nvSpPr>
            <p:cNvPr id="12" name="Rounded Rectangle 11"/>
            <p:cNvSpPr/>
            <p:nvPr/>
          </p:nvSpPr>
          <p:spPr>
            <a:xfrm>
              <a:off x="1219200" y="2270008"/>
              <a:ext cx="1752600" cy="91440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Mass Analyzer 1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3695700" y="2270008"/>
              <a:ext cx="1752600" cy="9144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>
                  <a:solidFill>
                    <a:schemeClr val="tx1"/>
                  </a:solidFill>
                </a:rPr>
                <a:t>Frag-mentation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8654975" y="2270008"/>
              <a:ext cx="1752600" cy="914400"/>
            </a:xfrm>
            <a:prstGeom prst="roundRect">
              <a:avLst/>
            </a:prstGeom>
            <a:solidFill>
              <a:srgbClr val="92D05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Detector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2971800" y="2727208"/>
              <a:ext cx="7239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48300" y="2727208"/>
              <a:ext cx="7239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-1253925" y="2270008"/>
              <a:ext cx="1752600" cy="914400"/>
            </a:xfrm>
            <a:prstGeom prst="roundRect">
              <a:avLst/>
            </a:prstGeom>
            <a:solidFill>
              <a:srgbClr val="FF993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Ion Source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172200" y="2270008"/>
              <a:ext cx="1752600" cy="914400"/>
            </a:xfrm>
            <a:prstGeom prst="roundRect">
              <a:avLst/>
            </a:prstGeom>
            <a:solidFill>
              <a:srgbClr val="FFC000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Mass Analyzer 2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7939750" y="2727208"/>
              <a:ext cx="7239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487100" y="2727208"/>
              <a:ext cx="7239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 l="22580" t="6108" r="25807" b="38772"/>
          <a:stretch>
            <a:fillRect/>
          </a:stretch>
        </p:blipFill>
        <p:spPr bwMode="auto">
          <a:xfrm>
            <a:off x="3004802" y="2133600"/>
            <a:ext cx="3837958" cy="2362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35" name="Straight Connector 34"/>
          <p:cNvCxnSpPr/>
          <p:nvPr/>
        </p:nvCxnSpPr>
        <p:spPr>
          <a:xfrm rot="5400000">
            <a:off x="3920349" y="3294945"/>
            <a:ext cx="16002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10800000" flipV="1">
            <a:off x="4368554" y="2492020"/>
            <a:ext cx="381003" cy="2"/>
          </a:xfrm>
          <a:prstGeom prst="line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10800000" flipV="1">
            <a:off x="4688342" y="4092219"/>
            <a:ext cx="381003" cy="2"/>
          </a:xfrm>
          <a:prstGeom prst="line">
            <a:avLst/>
          </a:prstGeom>
          <a:ln w="5715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4561" name="Picture 1" descr="C:\Users\fenyo\Desktop\MS-MS-positive.gif"/>
          <p:cNvPicPr>
            <a:picLocks noChangeAspect="1" noChangeArrowheads="1"/>
          </p:cNvPicPr>
          <p:nvPr/>
        </p:nvPicPr>
        <p:blipFill>
          <a:blip r:embed="rId3" cstate="print"/>
          <a:srcRect l="8333" t="14865" r="19748" b="69627"/>
          <a:stretch>
            <a:fillRect/>
          </a:stretch>
        </p:blipFill>
        <p:spPr bwMode="auto">
          <a:xfrm>
            <a:off x="0" y="4876800"/>
            <a:ext cx="4471865" cy="1300726"/>
          </a:xfrm>
          <a:prstGeom prst="rect">
            <a:avLst/>
          </a:prstGeom>
          <a:noFill/>
        </p:spPr>
      </p:pic>
      <p:pic>
        <p:nvPicPr>
          <p:cNvPr id="33" name="Picture 1" descr="C:\Users\fenyo\Desktop\MS-MS-positive.gif"/>
          <p:cNvPicPr>
            <a:picLocks noChangeAspect="1" noChangeArrowheads="1"/>
          </p:cNvPicPr>
          <p:nvPr/>
        </p:nvPicPr>
        <p:blipFill>
          <a:blip r:embed="rId3" cstate="print"/>
          <a:srcRect l="6250" t="68917" r="18750" b="15639"/>
          <a:stretch>
            <a:fillRect/>
          </a:stretch>
        </p:blipFill>
        <p:spPr bwMode="auto">
          <a:xfrm>
            <a:off x="4480560" y="4928175"/>
            <a:ext cx="4663440" cy="129540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1752600" y="4964289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b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659068" y="4800600"/>
            <a:ext cx="4122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0070C0"/>
                </a:solidFill>
              </a:rPr>
              <a:t>y</a:t>
            </a:r>
            <a:endParaRPr lang="en-US" sz="3200" b="1" dirty="0">
              <a:solidFill>
                <a:srgbClr val="0070C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4632960" y="4928175"/>
            <a:ext cx="4419600" cy="121920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22578" y="4964289"/>
            <a:ext cx="4419600" cy="1219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sv-SE" sz="2800" b="1" dirty="0" smtClean="0">
                <a:latin typeface="Comic Sans MS" pitchFamily="66" charset="0"/>
              </a:rPr>
              <a:t>Overview of Mass spectrometry (Week 2)</a:t>
            </a:r>
            <a:endParaRPr lang="sv-SE" sz="2800" b="1" dirty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sv-SE" sz="2800" b="1" dirty="0" smtClean="0">
                <a:latin typeface="Comic Sans MS" pitchFamily="66" charset="0"/>
              </a:rPr>
              <a:t>Overview of Mass spectrometry (Week 2)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838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895350" y="2064656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219200" y="2819400"/>
            <a:ext cx="1752600" cy="91440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Mass Analyzer 1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95700" y="2819400"/>
            <a:ext cx="1752600" cy="9144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chemeClr val="tx1"/>
                </a:solidFill>
              </a:rPr>
              <a:t>Frag-mentation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7271656" y="4114800"/>
            <a:ext cx="1752600" cy="914400"/>
          </a:xfrm>
          <a:prstGeom prst="roundRect">
            <a:avLst/>
          </a:prstGeom>
          <a:solidFill>
            <a:srgbClr val="92D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Detector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2971800" y="3276600"/>
            <a:ext cx="7239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448300" y="3276600"/>
            <a:ext cx="723900" cy="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/>
          <p:cNvGrpSpPr>
            <a:grpSpLocks noChangeAspect="1"/>
          </p:cNvGrpSpPr>
          <p:nvPr/>
        </p:nvGrpSpPr>
        <p:grpSpPr>
          <a:xfrm>
            <a:off x="0" y="4749225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32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33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34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35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6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7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8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39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40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41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42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43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44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45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sp>
        <p:nvSpPr>
          <p:cNvPr id="46" name="Rounded Rectangle 45"/>
          <p:cNvSpPr/>
          <p:nvPr/>
        </p:nvSpPr>
        <p:spPr>
          <a:xfrm>
            <a:off x="152400" y="1632856"/>
            <a:ext cx="1752600" cy="914400"/>
          </a:xfrm>
          <a:prstGeom prst="roundRect">
            <a:avLst/>
          </a:prstGeom>
          <a:solidFill>
            <a:srgbClr val="FF993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Ion Source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6172200" y="2819400"/>
            <a:ext cx="1752600" cy="914400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Mass Analyzer 2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48" name="Straight Connector 47"/>
          <p:cNvCxnSpPr>
            <a:stCxn id="46" idx="2"/>
            <a:endCxn id="26" idx="0"/>
          </p:cNvCxnSpPr>
          <p:nvPr/>
        </p:nvCxnSpPr>
        <p:spPr>
          <a:xfrm rot="16200000" flipH="1">
            <a:off x="1426028" y="2149928"/>
            <a:ext cx="272144" cy="1066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7" idx="2"/>
            <a:endCxn id="28" idx="0"/>
          </p:cNvCxnSpPr>
          <p:nvPr/>
        </p:nvCxnSpPr>
        <p:spPr>
          <a:xfrm rot="16200000" flipH="1">
            <a:off x="7407728" y="3374572"/>
            <a:ext cx="381000" cy="10994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/>
          <p:cNvSpPr/>
          <p:nvPr/>
        </p:nvSpPr>
        <p:spPr>
          <a:xfrm>
            <a:off x="3048000" y="914400"/>
            <a:ext cx="838200" cy="914400"/>
          </a:xfrm>
          <a:prstGeom prst="round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LC</a:t>
            </a:r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1" name="Straight Connector 50"/>
          <p:cNvCxnSpPr>
            <a:stCxn id="50" idx="1"/>
            <a:endCxn id="46" idx="3"/>
          </p:cNvCxnSpPr>
          <p:nvPr/>
        </p:nvCxnSpPr>
        <p:spPr>
          <a:xfrm rot="10800000" flipV="1">
            <a:off x="1905000" y="1371600"/>
            <a:ext cx="1143000" cy="718456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>
            <a:grpSpLocks noChangeAspect="1"/>
          </p:cNvGrpSpPr>
          <p:nvPr/>
        </p:nvGrpSpPr>
        <p:grpSpPr>
          <a:xfrm>
            <a:off x="404083" y="4998223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53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54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55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5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57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58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59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60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61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62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63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64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65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66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67" name="Group 66"/>
          <p:cNvGrpSpPr>
            <a:grpSpLocks noChangeAspect="1"/>
          </p:cNvGrpSpPr>
          <p:nvPr/>
        </p:nvGrpSpPr>
        <p:grpSpPr>
          <a:xfrm>
            <a:off x="781050" y="5247571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68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69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70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71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2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3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4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5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6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7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8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79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0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1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82" name="Group 81"/>
          <p:cNvGrpSpPr>
            <a:grpSpLocks noChangeAspect="1"/>
          </p:cNvGrpSpPr>
          <p:nvPr/>
        </p:nvGrpSpPr>
        <p:grpSpPr>
          <a:xfrm>
            <a:off x="1166083" y="4749225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83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84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85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8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7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8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89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0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1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2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3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4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5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96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97" name="Group 96"/>
          <p:cNvGrpSpPr>
            <a:grpSpLocks noChangeAspect="1"/>
          </p:cNvGrpSpPr>
          <p:nvPr/>
        </p:nvGrpSpPr>
        <p:grpSpPr>
          <a:xfrm>
            <a:off x="1570166" y="4998223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98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99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00" name="Group 144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101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2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3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4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5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6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7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8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09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0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1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112" name="Group 111"/>
          <p:cNvGrpSpPr>
            <a:grpSpLocks noChangeAspect="1"/>
          </p:cNvGrpSpPr>
          <p:nvPr/>
        </p:nvGrpSpPr>
        <p:grpSpPr>
          <a:xfrm>
            <a:off x="1947133" y="5247571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113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14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15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116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7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8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19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0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1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2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3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4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5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26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sp>
        <p:nvSpPr>
          <p:cNvPr id="127" name="TextBox 126"/>
          <p:cNvSpPr txBox="1"/>
          <p:nvPr/>
        </p:nvSpPr>
        <p:spPr>
          <a:xfrm>
            <a:off x="3200400" y="6349425"/>
            <a:ext cx="11342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C00000"/>
                </a:solidFill>
              </a:rPr>
              <a:t>Time</a:t>
            </a:r>
            <a:endParaRPr lang="en-US" sz="3200" b="1" dirty="0">
              <a:solidFill>
                <a:srgbClr val="C00000"/>
              </a:solidFill>
            </a:endParaRPr>
          </a:p>
        </p:txBody>
      </p:sp>
      <p:cxnSp>
        <p:nvCxnSpPr>
          <p:cNvPr id="128" name="Straight Arrow Connector 127"/>
          <p:cNvCxnSpPr/>
          <p:nvPr/>
        </p:nvCxnSpPr>
        <p:spPr>
          <a:xfrm>
            <a:off x="152400" y="6369823"/>
            <a:ext cx="6934200" cy="1588"/>
          </a:xfrm>
          <a:prstGeom prst="straightConnector1">
            <a:avLst/>
          </a:prstGeom>
          <a:ln w="38100" cap="flat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9" name="Group 128"/>
          <p:cNvGrpSpPr>
            <a:grpSpLocks noChangeAspect="1"/>
          </p:cNvGrpSpPr>
          <p:nvPr/>
        </p:nvGrpSpPr>
        <p:grpSpPr>
          <a:xfrm>
            <a:off x="2362200" y="4749225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130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31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32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13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4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5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6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7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8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39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0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1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2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3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144" name="Group 143"/>
          <p:cNvGrpSpPr>
            <a:grpSpLocks noChangeAspect="1"/>
          </p:cNvGrpSpPr>
          <p:nvPr/>
        </p:nvGrpSpPr>
        <p:grpSpPr>
          <a:xfrm>
            <a:off x="2766283" y="4998223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145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46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47" name="Group 282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148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49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0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1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2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3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4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5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6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7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58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159" name="Group 158"/>
          <p:cNvGrpSpPr>
            <a:grpSpLocks noChangeAspect="1"/>
          </p:cNvGrpSpPr>
          <p:nvPr/>
        </p:nvGrpSpPr>
        <p:grpSpPr>
          <a:xfrm>
            <a:off x="3143250" y="5247571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160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61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62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16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4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5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6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7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8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69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0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1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2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3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174" name="Group 173"/>
          <p:cNvGrpSpPr>
            <a:grpSpLocks noChangeAspect="1"/>
          </p:cNvGrpSpPr>
          <p:nvPr/>
        </p:nvGrpSpPr>
        <p:grpSpPr>
          <a:xfrm>
            <a:off x="3528283" y="4749225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175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76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77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178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79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0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1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2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3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4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5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6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7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88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189" name="Group 188"/>
          <p:cNvGrpSpPr>
            <a:grpSpLocks noChangeAspect="1"/>
          </p:cNvGrpSpPr>
          <p:nvPr/>
        </p:nvGrpSpPr>
        <p:grpSpPr>
          <a:xfrm>
            <a:off x="3932366" y="4998223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190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191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192" name="Group 144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19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94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95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96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97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98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199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0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1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2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3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204" name="Group 203"/>
          <p:cNvGrpSpPr>
            <a:grpSpLocks noChangeAspect="1"/>
          </p:cNvGrpSpPr>
          <p:nvPr/>
        </p:nvGrpSpPr>
        <p:grpSpPr>
          <a:xfrm>
            <a:off x="4309333" y="5247571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205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06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07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208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09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0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1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2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3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4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5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6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7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18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219" name="Group 218"/>
          <p:cNvGrpSpPr>
            <a:grpSpLocks noChangeAspect="1"/>
          </p:cNvGrpSpPr>
          <p:nvPr/>
        </p:nvGrpSpPr>
        <p:grpSpPr>
          <a:xfrm>
            <a:off x="4724400" y="4749225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220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21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22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22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4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5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6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7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8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29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30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31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32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33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234" name="Group 233"/>
          <p:cNvGrpSpPr>
            <a:grpSpLocks noChangeAspect="1"/>
          </p:cNvGrpSpPr>
          <p:nvPr/>
        </p:nvGrpSpPr>
        <p:grpSpPr>
          <a:xfrm>
            <a:off x="5128483" y="4998223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235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36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37" name="Group 144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238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39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40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41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42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43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44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45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46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47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48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grpSp>
        <p:nvGrpSpPr>
          <p:cNvPr id="249" name="Group 248"/>
          <p:cNvGrpSpPr>
            <a:grpSpLocks noChangeAspect="1"/>
          </p:cNvGrpSpPr>
          <p:nvPr/>
        </p:nvGrpSpPr>
        <p:grpSpPr>
          <a:xfrm>
            <a:off x="5505450" y="5247571"/>
            <a:ext cx="1451833" cy="1046052"/>
            <a:chOff x="30034" y="4705829"/>
            <a:chExt cx="2903666" cy="2092103"/>
          </a:xfrm>
          <a:solidFill>
            <a:schemeClr val="bg1"/>
          </a:solidFill>
        </p:grpSpPr>
        <p:sp>
          <p:nvSpPr>
            <p:cNvPr id="250" name="Text Box 72"/>
            <p:cNvSpPr txBox="1">
              <a:spLocks noChangeAspect="1" noChangeArrowheads="1"/>
            </p:cNvSpPr>
            <p:nvPr/>
          </p:nvSpPr>
          <p:spPr bwMode="auto">
            <a:xfrm rot="16200000">
              <a:off x="-510820" y="5246683"/>
              <a:ext cx="1635705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intensity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sp>
          <p:nvSpPr>
            <p:cNvPr id="251" name="Text Box 72"/>
            <p:cNvSpPr txBox="1">
              <a:spLocks noChangeAspect="1" noChangeArrowheads="1"/>
            </p:cNvSpPr>
            <p:nvPr/>
          </p:nvSpPr>
          <p:spPr bwMode="auto">
            <a:xfrm>
              <a:off x="685800" y="6243934"/>
              <a:ext cx="2244846" cy="553998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 dirty="0" smtClean="0">
                  <a:solidFill>
                    <a:srgbClr val="000000"/>
                  </a:solidFill>
                </a:rPr>
                <a:t>mass/charge</a:t>
              </a:r>
              <a:endParaRPr lang="en-US" sz="1200" b="1" dirty="0">
                <a:solidFill>
                  <a:srgbClr val="000000"/>
                </a:solidFill>
              </a:endParaRPr>
            </a:p>
          </p:txBody>
        </p:sp>
        <p:grpSp>
          <p:nvGrpSpPr>
            <p:cNvPr id="252" name="Group 25"/>
            <p:cNvGrpSpPr>
              <a:grpSpLocks noChangeAspect="1"/>
            </p:cNvGrpSpPr>
            <p:nvPr/>
          </p:nvGrpSpPr>
          <p:grpSpPr>
            <a:xfrm>
              <a:off x="533400" y="4746625"/>
              <a:ext cx="2400300" cy="1566863"/>
              <a:chOff x="3657600" y="4594225"/>
              <a:chExt cx="1600200" cy="1044575"/>
            </a:xfrm>
            <a:grpFill/>
          </p:grpSpPr>
          <p:sp>
            <p:nvSpPr>
              <p:cNvPr id="253" name="Rectangle 61"/>
              <p:cNvSpPr>
                <a:spLocks noChangeAspect="1" noChangeArrowheads="1"/>
              </p:cNvSpPr>
              <p:nvPr/>
            </p:nvSpPr>
            <p:spPr bwMode="auto">
              <a:xfrm>
                <a:off x="3657600" y="4594225"/>
                <a:ext cx="1600200" cy="1044575"/>
              </a:xfrm>
              <a:prstGeom prst="rect">
                <a:avLst/>
              </a:prstGeom>
              <a:grpFill/>
              <a:ln w="1905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54" name="Line 62"/>
              <p:cNvSpPr>
                <a:spLocks noChangeAspect="1" noChangeShapeType="1"/>
              </p:cNvSpPr>
              <p:nvPr/>
            </p:nvSpPr>
            <p:spPr bwMode="auto">
              <a:xfrm>
                <a:off x="4025900" y="4962525"/>
                <a:ext cx="0" cy="6762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55" name="Line 63"/>
              <p:cNvSpPr>
                <a:spLocks noChangeAspect="1" noChangeShapeType="1"/>
              </p:cNvSpPr>
              <p:nvPr/>
            </p:nvSpPr>
            <p:spPr bwMode="auto">
              <a:xfrm>
                <a:off x="4149725" y="5270500"/>
                <a:ext cx="0" cy="3683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56" name="Line 64"/>
              <p:cNvSpPr>
                <a:spLocks noChangeAspect="1" noChangeShapeType="1"/>
              </p:cNvSpPr>
              <p:nvPr/>
            </p:nvSpPr>
            <p:spPr bwMode="auto">
              <a:xfrm>
                <a:off x="4397375" y="4776788"/>
                <a:ext cx="0" cy="8620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57" name="Line 65"/>
              <p:cNvSpPr>
                <a:spLocks noChangeAspect="1" noChangeShapeType="1"/>
              </p:cNvSpPr>
              <p:nvPr/>
            </p:nvSpPr>
            <p:spPr bwMode="auto">
              <a:xfrm>
                <a:off x="4705350" y="5454650"/>
                <a:ext cx="0" cy="18415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58" name="Line 66"/>
              <p:cNvSpPr>
                <a:spLocks noChangeAspect="1" noChangeShapeType="1"/>
              </p:cNvSpPr>
              <p:nvPr/>
            </p:nvSpPr>
            <p:spPr bwMode="auto">
              <a:xfrm>
                <a:off x="4335463" y="5394325"/>
                <a:ext cx="0" cy="244475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59" name="Line 67"/>
              <p:cNvSpPr>
                <a:spLocks noChangeAspect="1" noChangeShapeType="1"/>
              </p:cNvSpPr>
              <p:nvPr/>
            </p:nvSpPr>
            <p:spPr bwMode="auto">
              <a:xfrm>
                <a:off x="4210050" y="5516563"/>
                <a:ext cx="0" cy="122237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60" name="Line 68"/>
              <p:cNvSpPr>
                <a:spLocks noChangeAspect="1" noChangeShapeType="1"/>
              </p:cNvSpPr>
              <p:nvPr/>
            </p:nvSpPr>
            <p:spPr bwMode="auto">
              <a:xfrm>
                <a:off x="3779838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61" name="Line 69"/>
              <p:cNvSpPr>
                <a:spLocks noChangeAspect="1" noChangeShapeType="1"/>
              </p:cNvSpPr>
              <p:nvPr/>
            </p:nvSpPr>
            <p:spPr bwMode="auto">
              <a:xfrm>
                <a:off x="4518025" y="5024438"/>
                <a:ext cx="0" cy="61436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62" name="Line 70"/>
              <p:cNvSpPr>
                <a:spLocks noChangeAspect="1" noChangeShapeType="1"/>
              </p:cNvSpPr>
              <p:nvPr/>
            </p:nvSpPr>
            <p:spPr bwMode="auto">
              <a:xfrm>
                <a:off x="4765675" y="5334000"/>
                <a:ext cx="0" cy="304800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  <p:sp>
            <p:nvSpPr>
              <p:cNvPr id="263" name="Line 71"/>
              <p:cNvSpPr>
                <a:spLocks noChangeAspect="1" noChangeShapeType="1"/>
              </p:cNvSpPr>
              <p:nvPr/>
            </p:nvSpPr>
            <p:spPr bwMode="auto">
              <a:xfrm>
                <a:off x="5010150" y="4840288"/>
                <a:ext cx="0" cy="798512"/>
              </a:xfrm>
              <a:prstGeom prst="line">
                <a:avLst/>
              </a:prstGeom>
              <a:grp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sz="1200"/>
              </a:p>
            </p:txBody>
          </p:sp>
        </p:grpSp>
      </p:grpSp>
      <p:cxnSp>
        <p:nvCxnSpPr>
          <p:cNvPr id="264" name="Straight Connector 263"/>
          <p:cNvCxnSpPr>
            <a:endCxn id="175" idx="3"/>
          </p:cNvCxnSpPr>
          <p:nvPr/>
        </p:nvCxnSpPr>
        <p:spPr>
          <a:xfrm>
            <a:off x="2590800" y="4444425"/>
            <a:ext cx="1075983" cy="304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/>
          <p:cNvCxnSpPr>
            <a:endCxn id="130" idx="3"/>
          </p:cNvCxnSpPr>
          <p:nvPr/>
        </p:nvCxnSpPr>
        <p:spPr>
          <a:xfrm rot="5400000">
            <a:off x="2393350" y="4551775"/>
            <a:ext cx="304800" cy="901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/>
          <p:cNvCxnSpPr>
            <a:endCxn id="83" idx="3"/>
          </p:cNvCxnSpPr>
          <p:nvPr/>
        </p:nvCxnSpPr>
        <p:spPr>
          <a:xfrm rot="10800000" flipV="1">
            <a:off x="1304584" y="4444425"/>
            <a:ext cx="1286217" cy="304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/>
          <p:cNvCxnSpPr>
            <a:endCxn id="220" idx="3"/>
          </p:cNvCxnSpPr>
          <p:nvPr/>
        </p:nvCxnSpPr>
        <p:spPr>
          <a:xfrm>
            <a:off x="2590800" y="4444425"/>
            <a:ext cx="2272100" cy="304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/>
          <p:cNvCxnSpPr>
            <a:stCxn id="28" idx="1"/>
          </p:cNvCxnSpPr>
          <p:nvPr/>
        </p:nvCxnSpPr>
        <p:spPr>
          <a:xfrm flipH="1" flipV="1">
            <a:off x="2590800" y="4444425"/>
            <a:ext cx="4680856" cy="127575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/>
          <p:cNvCxnSpPr>
            <a:endCxn id="32" idx="3"/>
          </p:cNvCxnSpPr>
          <p:nvPr/>
        </p:nvCxnSpPr>
        <p:spPr>
          <a:xfrm rot="10800000" flipV="1">
            <a:off x="138500" y="4444425"/>
            <a:ext cx="2452300" cy="304800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Analysis of mass spectra: signal processing, peak finding, and isotope clusters </a:t>
            </a:r>
            <a:r>
              <a:rPr lang="sv-SE" sz="2800" b="1" dirty="0" smtClean="0">
                <a:latin typeface="Comic Sans MS" pitchFamily="66" charset="0"/>
              </a:rPr>
              <a:t>(Week 3)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74636" y="1744272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74636" y="3403704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4343400" y="6581001"/>
            <a:ext cx="4411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m/z</a:t>
            </a:r>
            <a:endParaRPr 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895600" y="3694080"/>
            <a:ext cx="369332" cy="72552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200" b="1" dirty="0" smtClean="0"/>
              <a:t>Intensity</a:t>
            </a:r>
            <a:endParaRPr lang="en-US" sz="1200" b="1" dirty="0"/>
          </a:p>
        </p:txBody>
      </p:sp>
      <p:sp>
        <p:nvSpPr>
          <p:cNvPr id="10" name="Rectangle 9"/>
          <p:cNvSpPr/>
          <p:nvPr/>
        </p:nvSpPr>
        <p:spPr>
          <a:xfrm>
            <a:off x="5791200" y="1447800"/>
            <a:ext cx="110067" cy="502920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4636" y="5003904"/>
            <a:ext cx="2568964" cy="154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Oval 15"/>
          <p:cNvSpPr/>
          <p:nvPr/>
        </p:nvSpPr>
        <p:spPr>
          <a:xfrm>
            <a:off x="3726039" y="1825977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140906" y="1817508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64239" y="2122311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726039" y="3666066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140906" y="3510840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4564239" y="3733800"/>
            <a:ext cx="152400" cy="152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35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21184E-6 L -0.2658 -0.00023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3" y="0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identification I: searching protein sequence collections and significance testing </a:t>
            </a:r>
            <a:r>
              <a:rPr lang="sv-SE" sz="2800" b="1" dirty="0" smtClean="0">
                <a:latin typeface="Comic Sans MS" pitchFamily="66" charset="0"/>
              </a:rPr>
              <a:t>(Week 4)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19175" y="1371600"/>
            <a:ext cx="7126464" cy="548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>
                <a:latin typeface="Comic Sans MS" pitchFamily="66" charset="0"/>
              </a:rPr>
              <a:t>Protein identification I: searching protein sequence collections and significance testing </a:t>
            </a:r>
            <a:r>
              <a:rPr lang="sv-SE" sz="2800" b="1" dirty="0">
                <a:latin typeface="Comic Sans MS" pitchFamily="66" charset="0"/>
              </a:rPr>
              <a:t>(Week 4)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 l="10601" t="35097" r="22261" b="1935"/>
          <a:stretch>
            <a:fillRect/>
          </a:stretch>
        </p:blipFill>
        <p:spPr bwMode="auto">
          <a:xfrm>
            <a:off x="381000" y="1399674"/>
            <a:ext cx="8382000" cy="5382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identification </a:t>
            </a:r>
            <a:r>
              <a:rPr lang="en-US" sz="2800" b="1" dirty="0" smtClean="0">
                <a:latin typeface="Comic Sans MS" pitchFamily="66" charset="0"/>
              </a:rPr>
              <a:t>II: </a:t>
            </a:r>
            <a:endParaRPr lang="en-US" sz="2800" b="1" dirty="0" smtClean="0">
              <a:latin typeface="Comic Sans MS" pitchFamily="66" charset="0"/>
            </a:endParaRP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de novo sequencing </a:t>
            </a:r>
            <a:r>
              <a:rPr lang="sv-SE" sz="2800" b="1" dirty="0" smtClean="0">
                <a:latin typeface="Comic Sans MS" pitchFamily="66" charset="0"/>
              </a:rPr>
              <a:t>(Week </a:t>
            </a:r>
            <a:r>
              <a:rPr lang="sv-SE" sz="2800" b="1" dirty="0" smtClean="0">
                <a:latin typeface="Comic Sans MS" pitchFamily="66" charset="0"/>
              </a:rPr>
              <a:t>5)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39"/>
          <p:cNvSpPr>
            <a:spLocks noChangeArrowheads="1"/>
          </p:cNvSpPr>
          <p:nvPr/>
        </p:nvSpPr>
        <p:spPr bwMode="auto">
          <a:xfrm>
            <a:off x="6299835" y="3528060"/>
            <a:ext cx="434414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m/z</a:t>
            </a: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439007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" name="Line 41"/>
          <p:cNvSpPr>
            <a:spLocks noChangeShapeType="1"/>
          </p:cNvSpPr>
          <p:nvPr/>
        </p:nvSpPr>
        <p:spPr bwMode="auto">
          <a:xfrm flipV="1">
            <a:off x="441007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" name="Line 42"/>
          <p:cNvSpPr>
            <a:spLocks noChangeShapeType="1"/>
          </p:cNvSpPr>
          <p:nvPr/>
        </p:nvSpPr>
        <p:spPr bwMode="auto">
          <a:xfrm flipV="1">
            <a:off x="443198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" name="Line 43"/>
          <p:cNvSpPr>
            <a:spLocks noChangeShapeType="1"/>
          </p:cNvSpPr>
          <p:nvPr/>
        </p:nvSpPr>
        <p:spPr bwMode="auto">
          <a:xfrm flipV="1">
            <a:off x="444531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" name="Line 44"/>
          <p:cNvSpPr>
            <a:spLocks noChangeShapeType="1"/>
          </p:cNvSpPr>
          <p:nvPr/>
        </p:nvSpPr>
        <p:spPr bwMode="auto">
          <a:xfrm flipV="1">
            <a:off x="449961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" name="Line 45"/>
          <p:cNvSpPr>
            <a:spLocks noChangeShapeType="1"/>
          </p:cNvSpPr>
          <p:nvPr/>
        </p:nvSpPr>
        <p:spPr bwMode="auto">
          <a:xfrm flipV="1">
            <a:off x="450627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" name="Line 46"/>
          <p:cNvSpPr>
            <a:spLocks noChangeShapeType="1"/>
          </p:cNvSpPr>
          <p:nvPr/>
        </p:nvSpPr>
        <p:spPr bwMode="auto">
          <a:xfrm flipV="1">
            <a:off x="451294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" name="Line 47"/>
          <p:cNvSpPr>
            <a:spLocks noChangeShapeType="1"/>
          </p:cNvSpPr>
          <p:nvPr/>
        </p:nvSpPr>
        <p:spPr bwMode="auto">
          <a:xfrm flipV="1">
            <a:off x="451961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" name="Line 48"/>
          <p:cNvSpPr>
            <a:spLocks noChangeShapeType="1"/>
          </p:cNvSpPr>
          <p:nvPr/>
        </p:nvSpPr>
        <p:spPr bwMode="auto">
          <a:xfrm flipV="1">
            <a:off x="452723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" name="Line 49"/>
          <p:cNvSpPr>
            <a:spLocks noChangeShapeType="1"/>
          </p:cNvSpPr>
          <p:nvPr/>
        </p:nvSpPr>
        <p:spPr bwMode="auto">
          <a:xfrm flipV="1">
            <a:off x="45339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" name="Line 50"/>
          <p:cNvSpPr>
            <a:spLocks noChangeShapeType="1"/>
          </p:cNvSpPr>
          <p:nvPr/>
        </p:nvSpPr>
        <p:spPr bwMode="auto">
          <a:xfrm flipV="1">
            <a:off x="455390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" name="Line 51"/>
          <p:cNvSpPr>
            <a:spLocks noChangeShapeType="1"/>
          </p:cNvSpPr>
          <p:nvPr/>
        </p:nvSpPr>
        <p:spPr bwMode="auto">
          <a:xfrm flipV="1">
            <a:off x="456152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" name="Line 52"/>
          <p:cNvSpPr>
            <a:spLocks noChangeShapeType="1"/>
          </p:cNvSpPr>
          <p:nvPr/>
        </p:nvSpPr>
        <p:spPr bwMode="auto">
          <a:xfrm flipV="1">
            <a:off x="456819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" name="Line 53"/>
          <p:cNvSpPr>
            <a:spLocks noChangeShapeType="1"/>
          </p:cNvSpPr>
          <p:nvPr/>
        </p:nvSpPr>
        <p:spPr bwMode="auto">
          <a:xfrm flipV="1">
            <a:off x="457485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" name="Line 54"/>
          <p:cNvSpPr>
            <a:spLocks noChangeShapeType="1"/>
          </p:cNvSpPr>
          <p:nvPr/>
        </p:nvSpPr>
        <p:spPr bwMode="auto">
          <a:xfrm flipV="1">
            <a:off x="458152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" name="Line 55"/>
          <p:cNvSpPr>
            <a:spLocks noChangeShapeType="1"/>
          </p:cNvSpPr>
          <p:nvPr/>
        </p:nvSpPr>
        <p:spPr bwMode="auto">
          <a:xfrm flipV="1">
            <a:off x="458819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" name="Line 56"/>
          <p:cNvSpPr>
            <a:spLocks noChangeShapeType="1"/>
          </p:cNvSpPr>
          <p:nvPr/>
        </p:nvSpPr>
        <p:spPr bwMode="auto">
          <a:xfrm flipV="1">
            <a:off x="4594860" y="3362325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" name="Line 57"/>
          <p:cNvSpPr>
            <a:spLocks noChangeShapeType="1"/>
          </p:cNvSpPr>
          <p:nvPr/>
        </p:nvSpPr>
        <p:spPr bwMode="auto">
          <a:xfrm flipV="1">
            <a:off x="460152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" name="Line 58"/>
          <p:cNvSpPr>
            <a:spLocks noChangeShapeType="1"/>
          </p:cNvSpPr>
          <p:nvPr/>
        </p:nvSpPr>
        <p:spPr bwMode="auto">
          <a:xfrm flipV="1">
            <a:off x="460819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" name="Line 59"/>
          <p:cNvSpPr>
            <a:spLocks noChangeShapeType="1"/>
          </p:cNvSpPr>
          <p:nvPr/>
        </p:nvSpPr>
        <p:spPr bwMode="auto">
          <a:xfrm flipV="1">
            <a:off x="461581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" name="Line 60"/>
          <p:cNvSpPr>
            <a:spLocks noChangeShapeType="1"/>
          </p:cNvSpPr>
          <p:nvPr/>
        </p:nvSpPr>
        <p:spPr bwMode="auto">
          <a:xfrm flipV="1">
            <a:off x="462248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" name="Line 61"/>
          <p:cNvSpPr>
            <a:spLocks noChangeShapeType="1"/>
          </p:cNvSpPr>
          <p:nvPr/>
        </p:nvSpPr>
        <p:spPr bwMode="auto">
          <a:xfrm flipV="1">
            <a:off x="46367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" name="Line 62"/>
          <p:cNvSpPr>
            <a:spLocks noChangeShapeType="1"/>
          </p:cNvSpPr>
          <p:nvPr/>
        </p:nvSpPr>
        <p:spPr bwMode="auto">
          <a:xfrm flipV="1">
            <a:off x="465010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" name="Line 63"/>
          <p:cNvSpPr>
            <a:spLocks noChangeShapeType="1"/>
          </p:cNvSpPr>
          <p:nvPr/>
        </p:nvSpPr>
        <p:spPr bwMode="auto">
          <a:xfrm flipV="1">
            <a:off x="4656773" y="3344228"/>
            <a:ext cx="0" cy="36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" name="Line 64"/>
          <p:cNvSpPr>
            <a:spLocks noChangeShapeType="1"/>
          </p:cNvSpPr>
          <p:nvPr/>
        </p:nvSpPr>
        <p:spPr bwMode="auto">
          <a:xfrm flipV="1">
            <a:off x="466344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" name="Line 65"/>
          <p:cNvSpPr>
            <a:spLocks noChangeShapeType="1"/>
          </p:cNvSpPr>
          <p:nvPr/>
        </p:nvSpPr>
        <p:spPr bwMode="auto">
          <a:xfrm flipV="1">
            <a:off x="467677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" name="Line 66"/>
          <p:cNvSpPr>
            <a:spLocks noChangeShapeType="1"/>
          </p:cNvSpPr>
          <p:nvPr/>
        </p:nvSpPr>
        <p:spPr bwMode="auto">
          <a:xfrm flipV="1">
            <a:off x="468439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" name="Line 67"/>
          <p:cNvSpPr>
            <a:spLocks noChangeShapeType="1"/>
          </p:cNvSpPr>
          <p:nvPr/>
        </p:nvSpPr>
        <p:spPr bwMode="auto">
          <a:xfrm flipV="1">
            <a:off x="469011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" name="Line 68"/>
          <p:cNvSpPr>
            <a:spLocks noChangeShapeType="1"/>
          </p:cNvSpPr>
          <p:nvPr/>
        </p:nvSpPr>
        <p:spPr bwMode="auto">
          <a:xfrm flipV="1">
            <a:off x="469677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" name="Line 69"/>
          <p:cNvSpPr>
            <a:spLocks noChangeShapeType="1"/>
          </p:cNvSpPr>
          <p:nvPr/>
        </p:nvSpPr>
        <p:spPr bwMode="auto">
          <a:xfrm flipV="1">
            <a:off x="471201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" name="Line 70"/>
          <p:cNvSpPr>
            <a:spLocks noChangeShapeType="1"/>
          </p:cNvSpPr>
          <p:nvPr/>
        </p:nvSpPr>
        <p:spPr bwMode="auto">
          <a:xfrm flipV="1">
            <a:off x="4718685" y="3173730"/>
            <a:ext cx="0" cy="20669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" name="Line 71"/>
          <p:cNvSpPr>
            <a:spLocks noChangeShapeType="1"/>
          </p:cNvSpPr>
          <p:nvPr/>
        </p:nvSpPr>
        <p:spPr bwMode="auto">
          <a:xfrm flipV="1">
            <a:off x="4725353" y="3356610"/>
            <a:ext cx="0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" name="Line 72"/>
          <p:cNvSpPr>
            <a:spLocks noChangeShapeType="1"/>
          </p:cNvSpPr>
          <p:nvPr/>
        </p:nvSpPr>
        <p:spPr bwMode="auto">
          <a:xfrm flipV="1">
            <a:off x="473868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" name="Line 73"/>
          <p:cNvSpPr>
            <a:spLocks noChangeShapeType="1"/>
          </p:cNvSpPr>
          <p:nvPr/>
        </p:nvSpPr>
        <p:spPr bwMode="auto">
          <a:xfrm flipV="1">
            <a:off x="474535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0" name="Line 74"/>
          <p:cNvSpPr>
            <a:spLocks noChangeShapeType="1"/>
          </p:cNvSpPr>
          <p:nvPr/>
        </p:nvSpPr>
        <p:spPr bwMode="auto">
          <a:xfrm flipV="1">
            <a:off x="475869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1" name="Line 75"/>
          <p:cNvSpPr>
            <a:spLocks noChangeShapeType="1"/>
          </p:cNvSpPr>
          <p:nvPr/>
        </p:nvSpPr>
        <p:spPr bwMode="auto">
          <a:xfrm flipV="1">
            <a:off x="476631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2" name="Line 76"/>
          <p:cNvSpPr>
            <a:spLocks noChangeShapeType="1"/>
          </p:cNvSpPr>
          <p:nvPr/>
        </p:nvSpPr>
        <p:spPr bwMode="auto">
          <a:xfrm flipV="1">
            <a:off x="4772978" y="3327083"/>
            <a:ext cx="0" cy="5334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3" name="Line 77"/>
          <p:cNvSpPr>
            <a:spLocks noChangeShapeType="1"/>
          </p:cNvSpPr>
          <p:nvPr/>
        </p:nvSpPr>
        <p:spPr bwMode="auto">
          <a:xfrm flipV="1">
            <a:off x="4779645" y="3321368"/>
            <a:ext cx="0" cy="5905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4" name="Line 78"/>
          <p:cNvSpPr>
            <a:spLocks noChangeShapeType="1"/>
          </p:cNvSpPr>
          <p:nvPr/>
        </p:nvSpPr>
        <p:spPr bwMode="auto">
          <a:xfrm flipV="1">
            <a:off x="478726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5" name="Line 79"/>
          <p:cNvSpPr>
            <a:spLocks noChangeShapeType="1"/>
          </p:cNvSpPr>
          <p:nvPr/>
        </p:nvSpPr>
        <p:spPr bwMode="auto">
          <a:xfrm flipV="1">
            <a:off x="481393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6" name="Line 80"/>
          <p:cNvSpPr>
            <a:spLocks noChangeShapeType="1"/>
          </p:cNvSpPr>
          <p:nvPr/>
        </p:nvSpPr>
        <p:spPr bwMode="auto">
          <a:xfrm flipV="1">
            <a:off x="482155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7" name="Line 81"/>
          <p:cNvSpPr>
            <a:spLocks noChangeShapeType="1"/>
          </p:cNvSpPr>
          <p:nvPr/>
        </p:nvSpPr>
        <p:spPr bwMode="auto">
          <a:xfrm flipV="1">
            <a:off x="48272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8" name="Line 82"/>
          <p:cNvSpPr>
            <a:spLocks noChangeShapeType="1"/>
          </p:cNvSpPr>
          <p:nvPr/>
        </p:nvSpPr>
        <p:spPr bwMode="auto">
          <a:xfrm flipV="1">
            <a:off x="4834890" y="3362325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49" name="Line 83"/>
          <p:cNvSpPr>
            <a:spLocks noChangeShapeType="1"/>
          </p:cNvSpPr>
          <p:nvPr/>
        </p:nvSpPr>
        <p:spPr bwMode="auto">
          <a:xfrm flipV="1">
            <a:off x="484155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0" name="Line 84"/>
          <p:cNvSpPr>
            <a:spLocks noChangeShapeType="1"/>
          </p:cNvSpPr>
          <p:nvPr/>
        </p:nvSpPr>
        <p:spPr bwMode="auto">
          <a:xfrm flipV="1">
            <a:off x="484822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1" name="Line 85"/>
          <p:cNvSpPr>
            <a:spLocks noChangeShapeType="1"/>
          </p:cNvSpPr>
          <p:nvPr/>
        </p:nvSpPr>
        <p:spPr bwMode="auto">
          <a:xfrm flipV="1">
            <a:off x="485584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2" name="Line 86"/>
          <p:cNvSpPr>
            <a:spLocks noChangeShapeType="1"/>
          </p:cNvSpPr>
          <p:nvPr/>
        </p:nvSpPr>
        <p:spPr bwMode="auto">
          <a:xfrm flipV="1">
            <a:off x="487489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3" name="Line 87"/>
          <p:cNvSpPr>
            <a:spLocks noChangeShapeType="1"/>
          </p:cNvSpPr>
          <p:nvPr/>
        </p:nvSpPr>
        <p:spPr bwMode="auto">
          <a:xfrm flipV="1">
            <a:off x="49034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4" name="Line 88"/>
          <p:cNvSpPr>
            <a:spLocks noChangeShapeType="1"/>
          </p:cNvSpPr>
          <p:nvPr/>
        </p:nvSpPr>
        <p:spPr bwMode="auto">
          <a:xfrm flipV="1">
            <a:off x="4910138" y="3008948"/>
            <a:ext cx="0" cy="371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5" name="Line 89"/>
          <p:cNvSpPr>
            <a:spLocks noChangeShapeType="1"/>
          </p:cNvSpPr>
          <p:nvPr/>
        </p:nvSpPr>
        <p:spPr bwMode="auto">
          <a:xfrm flipV="1">
            <a:off x="4916805" y="3321368"/>
            <a:ext cx="0" cy="590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6" name="Line 90"/>
          <p:cNvSpPr>
            <a:spLocks noChangeShapeType="1"/>
          </p:cNvSpPr>
          <p:nvPr/>
        </p:nvSpPr>
        <p:spPr bwMode="auto">
          <a:xfrm flipV="1">
            <a:off x="492442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7" name="Line 91"/>
          <p:cNvSpPr>
            <a:spLocks noChangeShapeType="1"/>
          </p:cNvSpPr>
          <p:nvPr/>
        </p:nvSpPr>
        <p:spPr bwMode="auto">
          <a:xfrm flipV="1">
            <a:off x="493680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8" name="Line 92"/>
          <p:cNvSpPr>
            <a:spLocks noChangeShapeType="1"/>
          </p:cNvSpPr>
          <p:nvPr/>
        </p:nvSpPr>
        <p:spPr bwMode="auto">
          <a:xfrm flipV="1">
            <a:off x="494347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59" name="Line 93"/>
          <p:cNvSpPr>
            <a:spLocks noChangeShapeType="1"/>
          </p:cNvSpPr>
          <p:nvPr/>
        </p:nvSpPr>
        <p:spPr bwMode="auto">
          <a:xfrm flipV="1">
            <a:off x="497776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0" name="Line 94"/>
          <p:cNvSpPr>
            <a:spLocks noChangeShapeType="1"/>
          </p:cNvSpPr>
          <p:nvPr/>
        </p:nvSpPr>
        <p:spPr bwMode="auto">
          <a:xfrm flipV="1">
            <a:off x="49911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1" name="Line 95"/>
          <p:cNvSpPr>
            <a:spLocks noChangeShapeType="1"/>
          </p:cNvSpPr>
          <p:nvPr/>
        </p:nvSpPr>
        <p:spPr bwMode="auto">
          <a:xfrm flipV="1">
            <a:off x="499872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2" name="Line 96"/>
          <p:cNvSpPr>
            <a:spLocks noChangeShapeType="1"/>
          </p:cNvSpPr>
          <p:nvPr/>
        </p:nvSpPr>
        <p:spPr bwMode="auto">
          <a:xfrm flipV="1">
            <a:off x="500538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3" name="Line 97"/>
          <p:cNvSpPr>
            <a:spLocks noChangeShapeType="1"/>
          </p:cNvSpPr>
          <p:nvPr/>
        </p:nvSpPr>
        <p:spPr bwMode="auto">
          <a:xfrm flipV="1">
            <a:off x="501205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4" name="Line 98"/>
          <p:cNvSpPr>
            <a:spLocks noChangeShapeType="1"/>
          </p:cNvSpPr>
          <p:nvPr/>
        </p:nvSpPr>
        <p:spPr bwMode="auto">
          <a:xfrm flipV="1">
            <a:off x="501872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5" name="Line 99"/>
          <p:cNvSpPr>
            <a:spLocks noChangeShapeType="1"/>
          </p:cNvSpPr>
          <p:nvPr/>
        </p:nvSpPr>
        <p:spPr bwMode="auto">
          <a:xfrm flipV="1">
            <a:off x="502539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6" name="Line 100"/>
          <p:cNvSpPr>
            <a:spLocks noChangeShapeType="1"/>
          </p:cNvSpPr>
          <p:nvPr/>
        </p:nvSpPr>
        <p:spPr bwMode="auto">
          <a:xfrm flipV="1">
            <a:off x="503205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7" name="Line 101"/>
          <p:cNvSpPr>
            <a:spLocks noChangeShapeType="1"/>
          </p:cNvSpPr>
          <p:nvPr/>
        </p:nvSpPr>
        <p:spPr bwMode="auto">
          <a:xfrm flipV="1">
            <a:off x="504634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8" name="Line 102"/>
          <p:cNvSpPr>
            <a:spLocks noChangeShapeType="1"/>
          </p:cNvSpPr>
          <p:nvPr/>
        </p:nvSpPr>
        <p:spPr bwMode="auto">
          <a:xfrm flipV="1">
            <a:off x="505301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69" name="Line 103"/>
          <p:cNvSpPr>
            <a:spLocks noChangeShapeType="1"/>
          </p:cNvSpPr>
          <p:nvPr/>
        </p:nvSpPr>
        <p:spPr bwMode="auto">
          <a:xfrm flipV="1">
            <a:off x="505968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0" name="Line 104"/>
          <p:cNvSpPr>
            <a:spLocks noChangeShapeType="1"/>
          </p:cNvSpPr>
          <p:nvPr/>
        </p:nvSpPr>
        <p:spPr bwMode="auto">
          <a:xfrm flipV="1">
            <a:off x="506634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1" name="Line 105"/>
          <p:cNvSpPr>
            <a:spLocks noChangeShapeType="1"/>
          </p:cNvSpPr>
          <p:nvPr/>
        </p:nvSpPr>
        <p:spPr bwMode="auto">
          <a:xfrm flipV="1">
            <a:off x="507968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2" name="Line 106"/>
          <p:cNvSpPr>
            <a:spLocks noChangeShapeType="1"/>
          </p:cNvSpPr>
          <p:nvPr/>
        </p:nvSpPr>
        <p:spPr bwMode="auto">
          <a:xfrm flipV="1">
            <a:off x="50939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3" name="Line 107"/>
          <p:cNvSpPr>
            <a:spLocks noChangeShapeType="1"/>
          </p:cNvSpPr>
          <p:nvPr/>
        </p:nvSpPr>
        <p:spPr bwMode="auto">
          <a:xfrm flipV="1">
            <a:off x="510063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4" name="Line 108"/>
          <p:cNvSpPr>
            <a:spLocks noChangeShapeType="1"/>
          </p:cNvSpPr>
          <p:nvPr/>
        </p:nvSpPr>
        <p:spPr bwMode="auto">
          <a:xfrm flipV="1">
            <a:off x="510825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5" name="Line 109"/>
          <p:cNvSpPr>
            <a:spLocks noChangeShapeType="1"/>
          </p:cNvSpPr>
          <p:nvPr/>
        </p:nvSpPr>
        <p:spPr bwMode="auto">
          <a:xfrm flipV="1">
            <a:off x="511492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6" name="Line 110"/>
          <p:cNvSpPr>
            <a:spLocks noChangeShapeType="1"/>
          </p:cNvSpPr>
          <p:nvPr/>
        </p:nvSpPr>
        <p:spPr bwMode="auto">
          <a:xfrm flipV="1">
            <a:off x="512826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7" name="Line 111"/>
          <p:cNvSpPr>
            <a:spLocks noChangeShapeType="1"/>
          </p:cNvSpPr>
          <p:nvPr/>
        </p:nvSpPr>
        <p:spPr bwMode="auto">
          <a:xfrm flipV="1">
            <a:off x="513492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8" name="Line 112"/>
          <p:cNvSpPr>
            <a:spLocks noChangeShapeType="1"/>
          </p:cNvSpPr>
          <p:nvPr/>
        </p:nvSpPr>
        <p:spPr bwMode="auto">
          <a:xfrm flipV="1">
            <a:off x="514159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79" name="Line 113"/>
          <p:cNvSpPr>
            <a:spLocks noChangeShapeType="1"/>
          </p:cNvSpPr>
          <p:nvPr/>
        </p:nvSpPr>
        <p:spPr bwMode="auto">
          <a:xfrm flipV="1">
            <a:off x="514826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0" name="Line 114"/>
          <p:cNvSpPr>
            <a:spLocks noChangeShapeType="1"/>
          </p:cNvSpPr>
          <p:nvPr/>
        </p:nvSpPr>
        <p:spPr bwMode="auto">
          <a:xfrm flipV="1">
            <a:off x="515588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1" name="Line 115"/>
          <p:cNvSpPr>
            <a:spLocks noChangeShapeType="1"/>
          </p:cNvSpPr>
          <p:nvPr/>
        </p:nvSpPr>
        <p:spPr bwMode="auto">
          <a:xfrm flipV="1">
            <a:off x="516159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2" name="Line 116"/>
          <p:cNvSpPr>
            <a:spLocks noChangeShapeType="1"/>
          </p:cNvSpPr>
          <p:nvPr/>
        </p:nvSpPr>
        <p:spPr bwMode="auto">
          <a:xfrm flipV="1">
            <a:off x="516826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3" name="Line 117"/>
          <p:cNvSpPr>
            <a:spLocks noChangeShapeType="1"/>
          </p:cNvSpPr>
          <p:nvPr/>
        </p:nvSpPr>
        <p:spPr bwMode="auto">
          <a:xfrm flipV="1">
            <a:off x="517493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4" name="Line 118"/>
          <p:cNvSpPr>
            <a:spLocks noChangeShapeType="1"/>
          </p:cNvSpPr>
          <p:nvPr/>
        </p:nvSpPr>
        <p:spPr bwMode="auto">
          <a:xfrm flipV="1">
            <a:off x="518350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5" name="Line 119"/>
          <p:cNvSpPr>
            <a:spLocks noChangeShapeType="1"/>
          </p:cNvSpPr>
          <p:nvPr/>
        </p:nvSpPr>
        <p:spPr bwMode="auto">
          <a:xfrm flipV="1">
            <a:off x="519017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6" name="Line 120"/>
          <p:cNvSpPr>
            <a:spLocks noChangeShapeType="1"/>
          </p:cNvSpPr>
          <p:nvPr/>
        </p:nvSpPr>
        <p:spPr bwMode="auto">
          <a:xfrm flipV="1">
            <a:off x="519684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7" name="Line 121"/>
          <p:cNvSpPr>
            <a:spLocks noChangeShapeType="1"/>
          </p:cNvSpPr>
          <p:nvPr/>
        </p:nvSpPr>
        <p:spPr bwMode="auto">
          <a:xfrm flipV="1">
            <a:off x="520350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8" name="Line 122"/>
          <p:cNvSpPr>
            <a:spLocks noChangeShapeType="1"/>
          </p:cNvSpPr>
          <p:nvPr/>
        </p:nvSpPr>
        <p:spPr bwMode="auto">
          <a:xfrm flipV="1">
            <a:off x="5210175" y="3349943"/>
            <a:ext cx="0" cy="304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89" name="Line 123"/>
          <p:cNvSpPr>
            <a:spLocks noChangeShapeType="1"/>
          </p:cNvSpPr>
          <p:nvPr/>
        </p:nvSpPr>
        <p:spPr bwMode="auto">
          <a:xfrm flipV="1">
            <a:off x="521684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0" name="Line 124"/>
          <p:cNvSpPr>
            <a:spLocks noChangeShapeType="1"/>
          </p:cNvSpPr>
          <p:nvPr/>
        </p:nvSpPr>
        <p:spPr bwMode="auto">
          <a:xfrm flipV="1">
            <a:off x="522446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1" name="Line 125"/>
          <p:cNvSpPr>
            <a:spLocks noChangeShapeType="1"/>
          </p:cNvSpPr>
          <p:nvPr/>
        </p:nvSpPr>
        <p:spPr bwMode="auto">
          <a:xfrm flipV="1">
            <a:off x="523017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2" name="Line 126"/>
          <p:cNvSpPr>
            <a:spLocks noChangeShapeType="1"/>
          </p:cNvSpPr>
          <p:nvPr/>
        </p:nvSpPr>
        <p:spPr bwMode="auto">
          <a:xfrm flipV="1">
            <a:off x="524351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3" name="Line 127"/>
          <p:cNvSpPr>
            <a:spLocks noChangeShapeType="1"/>
          </p:cNvSpPr>
          <p:nvPr/>
        </p:nvSpPr>
        <p:spPr bwMode="auto">
          <a:xfrm flipV="1">
            <a:off x="525113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4" name="Line 128"/>
          <p:cNvSpPr>
            <a:spLocks noChangeShapeType="1"/>
          </p:cNvSpPr>
          <p:nvPr/>
        </p:nvSpPr>
        <p:spPr bwMode="auto">
          <a:xfrm flipV="1">
            <a:off x="5258753" y="3344228"/>
            <a:ext cx="0" cy="36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5" name="Line 129"/>
          <p:cNvSpPr>
            <a:spLocks noChangeShapeType="1"/>
          </p:cNvSpPr>
          <p:nvPr/>
        </p:nvSpPr>
        <p:spPr bwMode="auto">
          <a:xfrm flipV="1">
            <a:off x="526446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6" name="Line 130"/>
          <p:cNvSpPr>
            <a:spLocks noChangeShapeType="1"/>
          </p:cNvSpPr>
          <p:nvPr/>
        </p:nvSpPr>
        <p:spPr bwMode="auto">
          <a:xfrm flipV="1">
            <a:off x="5271135" y="3356610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7" name="Line 131"/>
          <p:cNvSpPr>
            <a:spLocks noChangeShapeType="1"/>
          </p:cNvSpPr>
          <p:nvPr/>
        </p:nvSpPr>
        <p:spPr bwMode="auto">
          <a:xfrm flipV="1">
            <a:off x="5278755" y="3191828"/>
            <a:ext cx="0" cy="18859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8" name="Line 132"/>
          <p:cNvSpPr>
            <a:spLocks noChangeShapeType="1"/>
          </p:cNvSpPr>
          <p:nvPr/>
        </p:nvSpPr>
        <p:spPr bwMode="auto">
          <a:xfrm flipV="1">
            <a:off x="5285423" y="3332798"/>
            <a:ext cx="0" cy="47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99" name="Line 133"/>
          <p:cNvSpPr>
            <a:spLocks noChangeShapeType="1"/>
          </p:cNvSpPr>
          <p:nvPr/>
        </p:nvSpPr>
        <p:spPr bwMode="auto">
          <a:xfrm flipV="1">
            <a:off x="529304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0" name="Line 134"/>
          <p:cNvSpPr>
            <a:spLocks noChangeShapeType="1"/>
          </p:cNvSpPr>
          <p:nvPr/>
        </p:nvSpPr>
        <p:spPr bwMode="auto">
          <a:xfrm flipV="1">
            <a:off x="529875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1" name="Line 135"/>
          <p:cNvSpPr>
            <a:spLocks noChangeShapeType="1"/>
          </p:cNvSpPr>
          <p:nvPr/>
        </p:nvSpPr>
        <p:spPr bwMode="auto">
          <a:xfrm flipV="1">
            <a:off x="530542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2" name="Line 136"/>
          <p:cNvSpPr>
            <a:spLocks noChangeShapeType="1"/>
          </p:cNvSpPr>
          <p:nvPr/>
        </p:nvSpPr>
        <p:spPr bwMode="auto">
          <a:xfrm flipV="1">
            <a:off x="531304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3" name="Line 137"/>
          <p:cNvSpPr>
            <a:spLocks noChangeShapeType="1"/>
          </p:cNvSpPr>
          <p:nvPr/>
        </p:nvSpPr>
        <p:spPr bwMode="auto">
          <a:xfrm flipV="1">
            <a:off x="531971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4" name="Line 138"/>
          <p:cNvSpPr>
            <a:spLocks noChangeShapeType="1"/>
          </p:cNvSpPr>
          <p:nvPr/>
        </p:nvSpPr>
        <p:spPr bwMode="auto">
          <a:xfrm flipV="1">
            <a:off x="5327333" y="3356610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5" name="Line 139"/>
          <p:cNvSpPr>
            <a:spLocks noChangeShapeType="1"/>
          </p:cNvSpPr>
          <p:nvPr/>
        </p:nvSpPr>
        <p:spPr bwMode="auto">
          <a:xfrm flipV="1">
            <a:off x="5333048" y="3338513"/>
            <a:ext cx="0" cy="4191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6" name="Line 140"/>
          <p:cNvSpPr>
            <a:spLocks noChangeShapeType="1"/>
          </p:cNvSpPr>
          <p:nvPr/>
        </p:nvSpPr>
        <p:spPr bwMode="auto">
          <a:xfrm flipV="1">
            <a:off x="5339715" y="3356610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7" name="Line 141"/>
          <p:cNvSpPr>
            <a:spLocks noChangeShapeType="1"/>
          </p:cNvSpPr>
          <p:nvPr/>
        </p:nvSpPr>
        <p:spPr bwMode="auto">
          <a:xfrm flipV="1">
            <a:off x="535305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8" name="Line 142"/>
          <p:cNvSpPr>
            <a:spLocks noChangeShapeType="1"/>
          </p:cNvSpPr>
          <p:nvPr/>
        </p:nvSpPr>
        <p:spPr bwMode="auto">
          <a:xfrm flipV="1">
            <a:off x="535971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09" name="Line 143"/>
          <p:cNvSpPr>
            <a:spLocks noChangeShapeType="1"/>
          </p:cNvSpPr>
          <p:nvPr/>
        </p:nvSpPr>
        <p:spPr bwMode="auto">
          <a:xfrm flipV="1">
            <a:off x="536638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0" name="Line 144"/>
          <p:cNvSpPr>
            <a:spLocks noChangeShapeType="1"/>
          </p:cNvSpPr>
          <p:nvPr/>
        </p:nvSpPr>
        <p:spPr bwMode="auto">
          <a:xfrm flipV="1">
            <a:off x="537400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1" name="Line 145"/>
          <p:cNvSpPr>
            <a:spLocks noChangeShapeType="1"/>
          </p:cNvSpPr>
          <p:nvPr/>
        </p:nvSpPr>
        <p:spPr bwMode="auto">
          <a:xfrm flipV="1">
            <a:off x="538162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2" name="Line 146"/>
          <p:cNvSpPr>
            <a:spLocks noChangeShapeType="1"/>
          </p:cNvSpPr>
          <p:nvPr/>
        </p:nvSpPr>
        <p:spPr bwMode="auto">
          <a:xfrm flipV="1">
            <a:off x="538829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3" name="Line 147"/>
          <p:cNvSpPr>
            <a:spLocks noChangeShapeType="1"/>
          </p:cNvSpPr>
          <p:nvPr/>
        </p:nvSpPr>
        <p:spPr bwMode="auto">
          <a:xfrm flipV="1">
            <a:off x="5395913" y="3332798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4" name="Line 148"/>
          <p:cNvSpPr>
            <a:spLocks noChangeShapeType="1"/>
          </p:cNvSpPr>
          <p:nvPr/>
        </p:nvSpPr>
        <p:spPr bwMode="auto">
          <a:xfrm flipV="1">
            <a:off x="5401628" y="3068003"/>
            <a:ext cx="0" cy="31242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5" name="Line 149"/>
          <p:cNvSpPr>
            <a:spLocks noChangeShapeType="1"/>
          </p:cNvSpPr>
          <p:nvPr/>
        </p:nvSpPr>
        <p:spPr bwMode="auto">
          <a:xfrm flipV="1">
            <a:off x="5408295" y="3321368"/>
            <a:ext cx="0" cy="590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6" name="Line 150"/>
          <p:cNvSpPr>
            <a:spLocks noChangeShapeType="1"/>
          </p:cNvSpPr>
          <p:nvPr/>
        </p:nvSpPr>
        <p:spPr bwMode="auto">
          <a:xfrm flipV="1">
            <a:off x="541496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7" name="Line 151"/>
          <p:cNvSpPr>
            <a:spLocks noChangeShapeType="1"/>
          </p:cNvSpPr>
          <p:nvPr/>
        </p:nvSpPr>
        <p:spPr bwMode="auto">
          <a:xfrm flipV="1">
            <a:off x="542163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8" name="Line 152"/>
          <p:cNvSpPr>
            <a:spLocks noChangeShapeType="1"/>
          </p:cNvSpPr>
          <p:nvPr/>
        </p:nvSpPr>
        <p:spPr bwMode="auto">
          <a:xfrm flipV="1">
            <a:off x="542829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19" name="Line 153"/>
          <p:cNvSpPr>
            <a:spLocks noChangeShapeType="1"/>
          </p:cNvSpPr>
          <p:nvPr/>
        </p:nvSpPr>
        <p:spPr bwMode="auto">
          <a:xfrm flipV="1">
            <a:off x="543496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0" name="Line 154"/>
          <p:cNvSpPr>
            <a:spLocks noChangeShapeType="1"/>
          </p:cNvSpPr>
          <p:nvPr/>
        </p:nvSpPr>
        <p:spPr bwMode="auto">
          <a:xfrm flipV="1">
            <a:off x="544163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1" name="Line 155"/>
          <p:cNvSpPr>
            <a:spLocks noChangeShapeType="1"/>
          </p:cNvSpPr>
          <p:nvPr/>
        </p:nvSpPr>
        <p:spPr bwMode="auto">
          <a:xfrm flipV="1">
            <a:off x="545592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2" name="Line 156"/>
          <p:cNvSpPr>
            <a:spLocks noChangeShapeType="1"/>
          </p:cNvSpPr>
          <p:nvPr/>
        </p:nvSpPr>
        <p:spPr bwMode="auto">
          <a:xfrm flipV="1">
            <a:off x="546449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3" name="Line 157"/>
          <p:cNvSpPr>
            <a:spLocks noChangeShapeType="1"/>
          </p:cNvSpPr>
          <p:nvPr/>
        </p:nvSpPr>
        <p:spPr bwMode="auto">
          <a:xfrm flipV="1">
            <a:off x="547020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4" name="Line 158"/>
          <p:cNvSpPr>
            <a:spLocks noChangeShapeType="1"/>
          </p:cNvSpPr>
          <p:nvPr/>
        </p:nvSpPr>
        <p:spPr bwMode="auto">
          <a:xfrm flipV="1">
            <a:off x="547687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5" name="Line 159"/>
          <p:cNvSpPr>
            <a:spLocks noChangeShapeType="1"/>
          </p:cNvSpPr>
          <p:nvPr/>
        </p:nvSpPr>
        <p:spPr bwMode="auto">
          <a:xfrm flipV="1">
            <a:off x="548354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6" name="Line 160"/>
          <p:cNvSpPr>
            <a:spLocks noChangeShapeType="1"/>
          </p:cNvSpPr>
          <p:nvPr/>
        </p:nvSpPr>
        <p:spPr bwMode="auto">
          <a:xfrm flipV="1">
            <a:off x="549687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7" name="Line 161"/>
          <p:cNvSpPr>
            <a:spLocks noChangeShapeType="1"/>
          </p:cNvSpPr>
          <p:nvPr/>
        </p:nvSpPr>
        <p:spPr bwMode="auto">
          <a:xfrm flipV="1">
            <a:off x="550354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8" name="Line 162"/>
          <p:cNvSpPr>
            <a:spLocks noChangeShapeType="1"/>
          </p:cNvSpPr>
          <p:nvPr/>
        </p:nvSpPr>
        <p:spPr bwMode="auto">
          <a:xfrm flipV="1">
            <a:off x="551021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29" name="Line 163"/>
          <p:cNvSpPr>
            <a:spLocks noChangeShapeType="1"/>
          </p:cNvSpPr>
          <p:nvPr/>
        </p:nvSpPr>
        <p:spPr bwMode="auto">
          <a:xfrm flipV="1">
            <a:off x="551783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0" name="Line 164"/>
          <p:cNvSpPr>
            <a:spLocks noChangeShapeType="1"/>
          </p:cNvSpPr>
          <p:nvPr/>
        </p:nvSpPr>
        <p:spPr bwMode="auto">
          <a:xfrm flipV="1">
            <a:off x="55245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1" name="Line 165"/>
          <p:cNvSpPr>
            <a:spLocks noChangeShapeType="1"/>
          </p:cNvSpPr>
          <p:nvPr/>
        </p:nvSpPr>
        <p:spPr bwMode="auto">
          <a:xfrm flipV="1">
            <a:off x="553116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2" name="Line 166"/>
          <p:cNvSpPr>
            <a:spLocks noChangeShapeType="1"/>
          </p:cNvSpPr>
          <p:nvPr/>
        </p:nvSpPr>
        <p:spPr bwMode="auto">
          <a:xfrm flipV="1">
            <a:off x="5544503" y="3356610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3" name="Line 167"/>
          <p:cNvSpPr>
            <a:spLocks noChangeShapeType="1"/>
          </p:cNvSpPr>
          <p:nvPr/>
        </p:nvSpPr>
        <p:spPr bwMode="auto">
          <a:xfrm flipV="1">
            <a:off x="55511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4" name="Line 168"/>
          <p:cNvSpPr>
            <a:spLocks noChangeShapeType="1"/>
          </p:cNvSpPr>
          <p:nvPr/>
        </p:nvSpPr>
        <p:spPr bwMode="auto">
          <a:xfrm flipV="1">
            <a:off x="555879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5" name="Line 169"/>
          <p:cNvSpPr>
            <a:spLocks noChangeShapeType="1"/>
          </p:cNvSpPr>
          <p:nvPr/>
        </p:nvSpPr>
        <p:spPr bwMode="auto">
          <a:xfrm flipV="1">
            <a:off x="557212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6" name="Line 170"/>
          <p:cNvSpPr>
            <a:spLocks noChangeShapeType="1"/>
          </p:cNvSpPr>
          <p:nvPr/>
        </p:nvSpPr>
        <p:spPr bwMode="auto">
          <a:xfrm flipV="1">
            <a:off x="5586413" y="3362325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7" name="Line 171"/>
          <p:cNvSpPr>
            <a:spLocks noChangeShapeType="1"/>
          </p:cNvSpPr>
          <p:nvPr/>
        </p:nvSpPr>
        <p:spPr bwMode="auto">
          <a:xfrm flipV="1">
            <a:off x="559308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8" name="Line 172"/>
          <p:cNvSpPr>
            <a:spLocks noChangeShapeType="1"/>
          </p:cNvSpPr>
          <p:nvPr/>
        </p:nvSpPr>
        <p:spPr bwMode="auto">
          <a:xfrm flipV="1">
            <a:off x="559974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39" name="Line 173"/>
          <p:cNvSpPr>
            <a:spLocks noChangeShapeType="1"/>
          </p:cNvSpPr>
          <p:nvPr/>
        </p:nvSpPr>
        <p:spPr bwMode="auto">
          <a:xfrm flipV="1">
            <a:off x="560641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0" name="Line 174"/>
          <p:cNvSpPr>
            <a:spLocks noChangeShapeType="1"/>
          </p:cNvSpPr>
          <p:nvPr/>
        </p:nvSpPr>
        <p:spPr bwMode="auto">
          <a:xfrm flipV="1">
            <a:off x="561308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1" name="Line 175"/>
          <p:cNvSpPr>
            <a:spLocks noChangeShapeType="1"/>
          </p:cNvSpPr>
          <p:nvPr/>
        </p:nvSpPr>
        <p:spPr bwMode="auto">
          <a:xfrm flipV="1">
            <a:off x="561975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2" name="Line 176"/>
          <p:cNvSpPr>
            <a:spLocks noChangeShapeType="1"/>
          </p:cNvSpPr>
          <p:nvPr/>
        </p:nvSpPr>
        <p:spPr bwMode="auto">
          <a:xfrm flipV="1">
            <a:off x="562737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3" name="Line 177"/>
          <p:cNvSpPr>
            <a:spLocks noChangeShapeType="1"/>
          </p:cNvSpPr>
          <p:nvPr/>
        </p:nvSpPr>
        <p:spPr bwMode="auto">
          <a:xfrm flipV="1">
            <a:off x="563308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4" name="Line 178"/>
          <p:cNvSpPr>
            <a:spLocks noChangeShapeType="1"/>
          </p:cNvSpPr>
          <p:nvPr/>
        </p:nvSpPr>
        <p:spPr bwMode="auto">
          <a:xfrm flipV="1">
            <a:off x="563975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5" name="Line 179"/>
          <p:cNvSpPr>
            <a:spLocks noChangeShapeType="1"/>
          </p:cNvSpPr>
          <p:nvPr/>
        </p:nvSpPr>
        <p:spPr bwMode="auto">
          <a:xfrm flipV="1">
            <a:off x="565499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6" name="Line 180"/>
          <p:cNvSpPr>
            <a:spLocks noChangeShapeType="1"/>
          </p:cNvSpPr>
          <p:nvPr/>
        </p:nvSpPr>
        <p:spPr bwMode="auto">
          <a:xfrm flipV="1">
            <a:off x="566832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7" name="Line 181"/>
          <p:cNvSpPr>
            <a:spLocks noChangeShapeType="1"/>
          </p:cNvSpPr>
          <p:nvPr/>
        </p:nvSpPr>
        <p:spPr bwMode="auto">
          <a:xfrm flipV="1">
            <a:off x="567499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8" name="Line 182"/>
          <p:cNvSpPr>
            <a:spLocks noChangeShapeType="1"/>
          </p:cNvSpPr>
          <p:nvPr/>
        </p:nvSpPr>
        <p:spPr bwMode="auto">
          <a:xfrm flipV="1">
            <a:off x="568166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49" name="Line 183"/>
          <p:cNvSpPr>
            <a:spLocks noChangeShapeType="1"/>
          </p:cNvSpPr>
          <p:nvPr/>
        </p:nvSpPr>
        <p:spPr bwMode="auto">
          <a:xfrm flipV="1">
            <a:off x="5688330" y="3362325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0" name="Line 184"/>
          <p:cNvSpPr>
            <a:spLocks noChangeShapeType="1"/>
          </p:cNvSpPr>
          <p:nvPr/>
        </p:nvSpPr>
        <p:spPr bwMode="auto">
          <a:xfrm flipV="1">
            <a:off x="569595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1" name="Line 185"/>
          <p:cNvSpPr>
            <a:spLocks noChangeShapeType="1"/>
          </p:cNvSpPr>
          <p:nvPr/>
        </p:nvSpPr>
        <p:spPr bwMode="auto">
          <a:xfrm flipV="1">
            <a:off x="570166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2" name="Line 186"/>
          <p:cNvSpPr>
            <a:spLocks noChangeShapeType="1"/>
          </p:cNvSpPr>
          <p:nvPr/>
        </p:nvSpPr>
        <p:spPr bwMode="auto">
          <a:xfrm flipV="1">
            <a:off x="570833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3" name="Line 187"/>
          <p:cNvSpPr>
            <a:spLocks noChangeShapeType="1"/>
          </p:cNvSpPr>
          <p:nvPr/>
        </p:nvSpPr>
        <p:spPr bwMode="auto">
          <a:xfrm flipV="1">
            <a:off x="57150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4" name="Line 188"/>
          <p:cNvSpPr>
            <a:spLocks noChangeShapeType="1"/>
          </p:cNvSpPr>
          <p:nvPr/>
        </p:nvSpPr>
        <p:spPr bwMode="auto">
          <a:xfrm flipV="1">
            <a:off x="572166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5" name="Line 189"/>
          <p:cNvSpPr>
            <a:spLocks noChangeShapeType="1"/>
          </p:cNvSpPr>
          <p:nvPr/>
        </p:nvSpPr>
        <p:spPr bwMode="auto">
          <a:xfrm flipV="1">
            <a:off x="573024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6" name="Line 190"/>
          <p:cNvSpPr>
            <a:spLocks noChangeShapeType="1"/>
          </p:cNvSpPr>
          <p:nvPr/>
        </p:nvSpPr>
        <p:spPr bwMode="auto">
          <a:xfrm flipV="1">
            <a:off x="573595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7" name="Line 191"/>
          <p:cNvSpPr>
            <a:spLocks noChangeShapeType="1"/>
          </p:cNvSpPr>
          <p:nvPr/>
        </p:nvSpPr>
        <p:spPr bwMode="auto">
          <a:xfrm flipV="1">
            <a:off x="575024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8" name="Line 192"/>
          <p:cNvSpPr>
            <a:spLocks noChangeShapeType="1"/>
          </p:cNvSpPr>
          <p:nvPr/>
        </p:nvSpPr>
        <p:spPr bwMode="auto">
          <a:xfrm flipV="1">
            <a:off x="575691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59" name="Line 193"/>
          <p:cNvSpPr>
            <a:spLocks noChangeShapeType="1"/>
          </p:cNvSpPr>
          <p:nvPr/>
        </p:nvSpPr>
        <p:spPr bwMode="auto">
          <a:xfrm flipV="1">
            <a:off x="5764530" y="3329940"/>
            <a:ext cx="0" cy="504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0" name="Line 194"/>
          <p:cNvSpPr>
            <a:spLocks noChangeShapeType="1"/>
          </p:cNvSpPr>
          <p:nvPr/>
        </p:nvSpPr>
        <p:spPr bwMode="auto">
          <a:xfrm flipV="1">
            <a:off x="5770245" y="3356610"/>
            <a:ext cx="0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1" name="Line 195"/>
          <p:cNvSpPr>
            <a:spLocks noChangeShapeType="1"/>
          </p:cNvSpPr>
          <p:nvPr/>
        </p:nvSpPr>
        <p:spPr bwMode="auto">
          <a:xfrm flipV="1">
            <a:off x="578358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2" name="Line 196"/>
          <p:cNvSpPr>
            <a:spLocks noChangeShapeType="1"/>
          </p:cNvSpPr>
          <p:nvPr/>
        </p:nvSpPr>
        <p:spPr bwMode="auto">
          <a:xfrm flipV="1">
            <a:off x="57912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3" name="Line 197"/>
          <p:cNvSpPr>
            <a:spLocks noChangeShapeType="1"/>
          </p:cNvSpPr>
          <p:nvPr/>
        </p:nvSpPr>
        <p:spPr bwMode="auto">
          <a:xfrm flipV="1">
            <a:off x="579882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4" name="Line 198"/>
          <p:cNvSpPr>
            <a:spLocks noChangeShapeType="1"/>
          </p:cNvSpPr>
          <p:nvPr/>
        </p:nvSpPr>
        <p:spPr bwMode="auto">
          <a:xfrm flipV="1">
            <a:off x="580453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5" name="Line 199"/>
          <p:cNvSpPr>
            <a:spLocks noChangeShapeType="1"/>
          </p:cNvSpPr>
          <p:nvPr/>
        </p:nvSpPr>
        <p:spPr bwMode="auto">
          <a:xfrm flipV="1">
            <a:off x="581120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6" name="Line 200"/>
          <p:cNvSpPr>
            <a:spLocks noChangeShapeType="1"/>
          </p:cNvSpPr>
          <p:nvPr/>
        </p:nvSpPr>
        <p:spPr bwMode="auto">
          <a:xfrm flipV="1">
            <a:off x="58178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7" name="Line 201"/>
          <p:cNvSpPr>
            <a:spLocks noChangeShapeType="1"/>
          </p:cNvSpPr>
          <p:nvPr/>
        </p:nvSpPr>
        <p:spPr bwMode="auto">
          <a:xfrm flipV="1">
            <a:off x="582453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8" name="Line 202"/>
          <p:cNvSpPr>
            <a:spLocks noChangeShapeType="1"/>
          </p:cNvSpPr>
          <p:nvPr/>
        </p:nvSpPr>
        <p:spPr bwMode="auto">
          <a:xfrm flipV="1">
            <a:off x="5831205" y="3262313"/>
            <a:ext cx="0" cy="1181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69" name="Line 203"/>
          <p:cNvSpPr>
            <a:spLocks noChangeShapeType="1"/>
          </p:cNvSpPr>
          <p:nvPr/>
        </p:nvSpPr>
        <p:spPr bwMode="auto">
          <a:xfrm flipV="1">
            <a:off x="5838825" y="3314700"/>
            <a:ext cx="0" cy="65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0" name="Line 204"/>
          <p:cNvSpPr>
            <a:spLocks noChangeShapeType="1"/>
          </p:cNvSpPr>
          <p:nvPr/>
        </p:nvSpPr>
        <p:spPr bwMode="auto">
          <a:xfrm flipV="1">
            <a:off x="584549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1" name="Line 205"/>
          <p:cNvSpPr>
            <a:spLocks noChangeShapeType="1"/>
          </p:cNvSpPr>
          <p:nvPr/>
        </p:nvSpPr>
        <p:spPr bwMode="auto">
          <a:xfrm flipV="1">
            <a:off x="585216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2" name="Line 206"/>
          <p:cNvSpPr>
            <a:spLocks noChangeShapeType="1"/>
          </p:cNvSpPr>
          <p:nvPr/>
        </p:nvSpPr>
        <p:spPr bwMode="auto">
          <a:xfrm flipV="1">
            <a:off x="5867400" y="3127058"/>
            <a:ext cx="0" cy="25336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3" name="Line 207"/>
          <p:cNvSpPr>
            <a:spLocks noChangeShapeType="1"/>
          </p:cNvSpPr>
          <p:nvPr/>
        </p:nvSpPr>
        <p:spPr bwMode="auto">
          <a:xfrm flipV="1">
            <a:off x="5873115" y="3332798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4" name="Line 208"/>
          <p:cNvSpPr>
            <a:spLocks noChangeShapeType="1"/>
          </p:cNvSpPr>
          <p:nvPr/>
        </p:nvSpPr>
        <p:spPr bwMode="auto">
          <a:xfrm flipV="1">
            <a:off x="5886450" y="3303270"/>
            <a:ext cx="0" cy="7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5" name="Line 209"/>
          <p:cNvSpPr>
            <a:spLocks noChangeShapeType="1"/>
          </p:cNvSpPr>
          <p:nvPr/>
        </p:nvSpPr>
        <p:spPr bwMode="auto">
          <a:xfrm flipV="1">
            <a:off x="5893118" y="3314700"/>
            <a:ext cx="0" cy="6572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6" name="Line 210"/>
          <p:cNvSpPr>
            <a:spLocks noChangeShapeType="1"/>
          </p:cNvSpPr>
          <p:nvPr/>
        </p:nvSpPr>
        <p:spPr bwMode="auto">
          <a:xfrm flipV="1">
            <a:off x="589978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7" name="Line 211"/>
          <p:cNvSpPr>
            <a:spLocks noChangeShapeType="1"/>
          </p:cNvSpPr>
          <p:nvPr/>
        </p:nvSpPr>
        <p:spPr bwMode="auto">
          <a:xfrm flipV="1">
            <a:off x="590645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8" name="Line 212"/>
          <p:cNvSpPr>
            <a:spLocks noChangeShapeType="1"/>
          </p:cNvSpPr>
          <p:nvPr/>
        </p:nvSpPr>
        <p:spPr bwMode="auto">
          <a:xfrm flipV="1">
            <a:off x="591312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79" name="Line 213"/>
          <p:cNvSpPr>
            <a:spLocks noChangeShapeType="1"/>
          </p:cNvSpPr>
          <p:nvPr/>
        </p:nvSpPr>
        <p:spPr bwMode="auto">
          <a:xfrm flipV="1">
            <a:off x="591978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0" name="Line 214"/>
          <p:cNvSpPr>
            <a:spLocks noChangeShapeType="1"/>
          </p:cNvSpPr>
          <p:nvPr/>
        </p:nvSpPr>
        <p:spPr bwMode="auto">
          <a:xfrm flipV="1">
            <a:off x="592740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1" name="Line 215"/>
          <p:cNvSpPr>
            <a:spLocks noChangeShapeType="1"/>
          </p:cNvSpPr>
          <p:nvPr/>
        </p:nvSpPr>
        <p:spPr bwMode="auto">
          <a:xfrm flipV="1">
            <a:off x="594169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2" name="Line 216"/>
          <p:cNvSpPr>
            <a:spLocks noChangeShapeType="1"/>
          </p:cNvSpPr>
          <p:nvPr/>
        </p:nvSpPr>
        <p:spPr bwMode="auto">
          <a:xfrm flipV="1">
            <a:off x="594836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3" name="Line 217"/>
          <p:cNvSpPr>
            <a:spLocks noChangeShapeType="1"/>
          </p:cNvSpPr>
          <p:nvPr/>
        </p:nvSpPr>
        <p:spPr bwMode="auto">
          <a:xfrm flipV="1">
            <a:off x="595503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4" name="Line 218"/>
          <p:cNvSpPr>
            <a:spLocks noChangeShapeType="1"/>
          </p:cNvSpPr>
          <p:nvPr/>
        </p:nvSpPr>
        <p:spPr bwMode="auto">
          <a:xfrm flipV="1">
            <a:off x="5961698" y="3215640"/>
            <a:ext cx="0" cy="1647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5" name="Line 219"/>
          <p:cNvSpPr>
            <a:spLocks noChangeShapeType="1"/>
          </p:cNvSpPr>
          <p:nvPr/>
        </p:nvSpPr>
        <p:spPr bwMode="auto">
          <a:xfrm flipV="1">
            <a:off x="5968365" y="3338513"/>
            <a:ext cx="0" cy="41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6" name="Line 220"/>
          <p:cNvSpPr>
            <a:spLocks noChangeShapeType="1"/>
          </p:cNvSpPr>
          <p:nvPr/>
        </p:nvSpPr>
        <p:spPr bwMode="auto">
          <a:xfrm flipV="1">
            <a:off x="597503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7" name="Line 221"/>
          <p:cNvSpPr>
            <a:spLocks noChangeShapeType="1"/>
          </p:cNvSpPr>
          <p:nvPr/>
        </p:nvSpPr>
        <p:spPr bwMode="auto">
          <a:xfrm flipV="1">
            <a:off x="59817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8" name="Line 222"/>
          <p:cNvSpPr>
            <a:spLocks noChangeShapeType="1"/>
          </p:cNvSpPr>
          <p:nvPr/>
        </p:nvSpPr>
        <p:spPr bwMode="auto">
          <a:xfrm flipV="1">
            <a:off x="5988368" y="3362325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89" name="Line 223"/>
          <p:cNvSpPr>
            <a:spLocks noChangeShapeType="1"/>
          </p:cNvSpPr>
          <p:nvPr/>
        </p:nvSpPr>
        <p:spPr bwMode="auto">
          <a:xfrm flipV="1">
            <a:off x="599598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0" name="Line 224"/>
          <p:cNvSpPr>
            <a:spLocks noChangeShapeType="1"/>
          </p:cNvSpPr>
          <p:nvPr/>
        </p:nvSpPr>
        <p:spPr bwMode="auto">
          <a:xfrm flipV="1">
            <a:off x="600265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1" name="Line 225"/>
          <p:cNvSpPr>
            <a:spLocks noChangeShapeType="1"/>
          </p:cNvSpPr>
          <p:nvPr/>
        </p:nvSpPr>
        <p:spPr bwMode="auto">
          <a:xfrm flipV="1">
            <a:off x="600932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2" name="Line 226"/>
          <p:cNvSpPr>
            <a:spLocks noChangeShapeType="1"/>
          </p:cNvSpPr>
          <p:nvPr/>
        </p:nvSpPr>
        <p:spPr bwMode="auto">
          <a:xfrm flipV="1">
            <a:off x="601599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3" name="Line 227"/>
          <p:cNvSpPr>
            <a:spLocks noChangeShapeType="1"/>
          </p:cNvSpPr>
          <p:nvPr/>
        </p:nvSpPr>
        <p:spPr bwMode="auto">
          <a:xfrm flipV="1">
            <a:off x="602265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4" name="Line 228"/>
          <p:cNvSpPr>
            <a:spLocks noChangeShapeType="1"/>
          </p:cNvSpPr>
          <p:nvPr/>
        </p:nvSpPr>
        <p:spPr bwMode="auto">
          <a:xfrm flipV="1">
            <a:off x="603027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5" name="Line 229"/>
          <p:cNvSpPr>
            <a:spLocks noChangeShapeType="1"/>
          </p:cNvSpPr>
          <p:nvPr/>
        </p:nvSpPr>
        <p:spPr bwMode="auto">
          <a:xfrm flipV="1">
            <a:off x="603694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6" name="Line 230"/>
          <p:cNvSpPr>
            <a:spLocks noChangeShapeType="1"/>
          </p:cNvSpPr>
          <p:nvPr/>
        </p:nvSpPr>
        <p:spPr bwMode="auto">
          <a:xfrm flipV="1">
            <a:off x="604361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7" name="Line 231"/>
          <p:cNvSpPr>
            <a:spLocks noChangeShapeType="1"/>
          </p:cNvSpPr>
          <p:nvPr/>
        </p:nvSpPr>
        <p:spPr bwMode="auto">
          <a:xfrm flipV="1">
            <a:off x="605028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8" name="Line 232"/>
          <p:cNvSpPr>
            <a:spLocks noChangeShapeType="1"/>
          </p:cNvSpPr>
          <p:nvPr/>
        </p:nvSpPr>
        <p:spPr bwMode="auto">
          <a:xfrm flipV="1">
            <a:off x="605694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199" name="Line 233"/>
          <p:cNvSpPr>
            <a:spLocks noChangeShapeType="1"/>
          </p:cNvSpPr>
          <p:nvPr/>
        </p:nvSpPr>
        <p:spPr bwMode="auto">
          <a:xfrm flipV="1">
            <a:off x="606456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0" name="Line 234"/>
          <p:cNvSpPr>
            <a:spLocks noChangeShapeType="1"/>
          </p:cNvSpPr>
          <p:nvPr/>
        </p:nvSpPr>
        <p:spPr bwMode="auto">
          <a:xfrm flipV="1">
            <a:off x="607123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1" name="Line 235"/>
          <p:cNvSpPr>
            <a:spLocks noChangeShapeType="1"/>
          </p:cNvSpPr>
          <p:nvPr/>
        </p:nvSpPr>
        <p:spPr bwMode="auto">
          <a:xfrm flipV="1">
            <a:off x="6077903" y="3362325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2" name="Line 236"/>
          <p:cNvSpPr>
            <a:spLocks noChangeShapeType="1"/>
          </p:cNvSpPr>
          <p:nvPr/>
        </p:nvSpPr>
        <p:spPr bwMode="auto">
          <a:xfrm flipV="1">
            <a:off x="608457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3" name="Line 237"/>
          <p:cNvSpPr>
            <a:spLocks noChangeShapeType="1"/>
          </p:cNvSpPr>
          <p:nvPr/>
        </p:nvSpPr>
        <p:spPr bwMode="auto">
          <a:xfrm flipV="1">
            <a:off x="6098858" y="3362325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4" name="Line 238"/>
          <p:cNvSpPr>
            <a:spLocks noChangeShapeType="1"/>
          </p:cNvSpPr>
          <p:nvPr/>
        </p:nvSpPr>
        <p:spPr bwMode="auto">
          <a:xfrm flipV="1">
            <a:off x="6104573" y="3332798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5" name="Line 239"/>
          <p:cNvSpPr>
            <a:spLocks noChangeShapeType="1"/>
          </p:cNvSpPr>
          <p:nvPr/>
        </p:nvSpPr>
        <p:spPr bwMode="auto">
          <a:xfrm flipV="1">
            <a:off x="611124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6" name="Line 240"/>
          <p:cNvSpPr>
            <a:spLocks noChangeShapeType="1"/>
          </p:cNvSpPr>
          <p:nvPr/>
        </p:nvSpPr>
        <p:spPr bwMode="auto">
          <a:xfrm flipV="1">
            <a:off x="611790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7" name="Line 241"/>
          <p:cNvSpPr>
            <a:spLocks noChangeShapeType="1"/>
          </p:cNvSpPr>
          <p:nvPr/>
        </p:nvSpPr>
        <p:spPr bwMode="auto">
          <a:xfrm flipV="1">
            <a:off x="612552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8" name="Line 242"/>
          <p:cNvSpPr>
            <a:spLocks noChangeShapeType="1"/>
          </p:cNvSpPr>
          <p:nvPr/>
        </p:nvSpPr>
        <p:spPr bwMode="auto">
          <a:xfrm flipV="1">
            <a:off x="613314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09" name="Line 243"/>
          <p:cNvSpPr>
            <a:spLocks noChangeShapeType="1"/>
          </p:cNvSpPr>
          <p:nvPr/>
        </p:nvSpPr>
        <p:spPr bwMode="auto">
          <a:xfrm flipV="1">
            <a:off x="6139815" y="3268028"/>
            <a:ext cx="0" cy="1123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0" name="Line 244"/>
          <p:cNvSpPr>
            <a:spLocks noChangeShapeType="1"/>
          </p:cNvSpPr>
          <p:nvPr/>
        </p:nvSpPr>
        <p:spPr bwMode="auto">
          <a:xfrm flipV="1">
            <a:off x="6146483" y="3349943"/>
            <a:ext cx="0" cy="304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1" name="Line 245"/>
          <p:cNvSpPr>
            <a:spLocks noChangeShapeType="1"/>
          </p:cNvSpPr>
          <p:nvPr/>
        </p:nvSpPr>
        <p:spPr bwMode="auto">
          <a:xfrm flipV="1">
            <a:off x="6153150" y="3273743"/>
            <a:ext cx="0" cy="10668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2" name="Line 246"/>
          <p:cNvSpPr>
            <a:spLocks noChangeShapeType="1"/>
          </p:cNvSpPr>
          <p:nvPr/>
        </p:nvSpPr>
        <p:spPr bwMode="auto">
          <a:xfrm flipV="1">
            <a:off x="615981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3" name="Line 247"/>
          <p:cNvSpPr>
            <a:spLocks noChangeShapeType="1"/>
          </p:cNvSpPr>
          <p:nvPr/>
        </p:nvSpPr>
        <p:spPr bwMode="auto">
          <a:xfrm flipV="1">
            <a:off x="616743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4" name="Line 248"/>
          <p:cNvSpPr>
            <a:spLocks noChangeShapeType="1"/>
          </p:cNvSpPr>
          <p:nvPr/>
        </p:nvSpPr>
        <p:spPr bwMode="auto">
          <a:xfrm flipV="1">
            <a:off x="617315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5" name="Line 249"/>
          <p:cNvSpPr>
            <a:spLocks noChangeShapeType="1"/>
          </p:cNvSpPr>
          <p:nvPr/>
        </p:nvSpPr>
        <p:spPr bwMode="auto">
          <a:xfrm flipV="1">
            <a:off x="6179820" y="2484120"/>
            <a:ext cx="0" cy="896303"/>
          </a:xfrm>
          <a:prstGeom prst="line">
            <a:avLst/>
          </a:prstGeom>
          <a:noFill/>
          <a:ln w="28575">
            <a:solidFill>
              <a:srgbClr val="FFFFFF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6" name="Line 250"/>
          <p:cNvSpPr>
            <a:spLocks noChangeShapeType="1"/>
          </p:cNvSpPr>
          <p:nvPr/>
        </p:nvSpPr>
        <p:spPr bwMode="auto">
          <a:xfrm flipV="1">
            <a:off x="6186488" y="3356610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7" name="Line 251"/>
          <p:cNvSpPr>
            <a:spLocks noChangeShapeType="1"/>
          </p:cNvSpPr>
          <p:nvPr/>
        </p:nvSpPr>
        <p:spPr bwMode="auto">
          <a:xfrm flipV="1">
            <a:off x="619315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8" name="Line 252"/>
          <p:cNvSpPr>
            <a:spLocks noChangeShapeType="1"/>
          </p:cNvSpPr>
          <p:nvPr/>
        </p:nvSpPr>
        <p:spPr bwMode="auto">
          <a:xfrm flipV="1">
            <a:off x="619982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19" name="Line 253"/>
          <p:cNvSpPr>
            <a:spLocks noChangeShapeType="1"/>
          </p:cNvSpPr>
          <p:nvPr/>
        </p:nvSpPr>
        <p:spPr bwMode="auto">
          <a:xfrm flipV="1">
            <a:off x="620744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0" name="Line 254"/>
          <p:cNvSpPr>
            <a:spLocks noChangeShapeType="1"/>
          </p:cNvSpPr>
          <p:nvPr/>
        </p:nvSpPr>
        <p:spPr bwMode="auto">
          <a:xfrm flipV="1">
            <a:off x="624173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1" name="Line 255"/>
          <p:cNvSpPr>
            <a:spLocks noChangeShapeType="1"/>
          </p:cNvSpPr>
          <p:nvPr/>
        </p:nvSpPr>
        <p:spPr bwMode="auto">
          <a:xfrm flipV="1">
            <a:off x="62484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2" name="Line 256"/>
          <p:cNvSpPr>
            <a:spLocks noChangeShapeType="1"/>
          </p:cNvSpPr>
          <p:nvPr/>
        </p:nvSpPr>
        <p:spPr bwMode="auto">
          <a:xfrm flipV="1">
            <a:off x="625506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3" name="Line 257"/>
          <p:cNvSpPr>
            <a:spLocks noChangeShapeType="1"/>
          </p:cNvSpPr>
          <p:nvPr/>
        </p:nvSpPr>
        <p:spPr bwMode="auto">
          <a:xfrm flipV="1">
            <a:off x="626173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4" name="Line 258"/>
          <p:cNvSpPr>
            <a:spLocks noChangeShapeType="1"/>
          </p:cNvSpPr>
          <p:nvPr/>
        </p:nvSpPr>
        <p:spPr bwMode="auto">
          <a:xfrm flipV="1">
            <a:off x="627602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5" name="Line 259"/>
          <p:cNvSpPr>
            <a:spLocks noChangeShapeType="1"/>
          </p:cNvSpPr>
          <p:nvPr/>
        </p:nvSpPr>
        <p:spPr bwMode="auto">
          <a:xfrm flipV="1">
            <a:off x="628935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6" name="Line 260"/>
          <p:cNvSpPr>
            <a:spLocks noChangeShapeType="1"/>
          </p:cNvSpPr>
          <p:nvPr/>
        </p:nvSpPr>
        <p:spPr bwMode="auto">
          <a:xfrm flipV="1">
            <a:off x="630269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7" name="Line 261"/>
          <p:cNvSpPr>
            <a:spLocks noChangeShapeType="1"/>
          </p:cNvSpPr>
          <p:nvPr/>
        </p:nvSpPr>
        <p:spPr bwMode="auto">
          <a:xfrm flipV="1">
            <a:off x="631031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8" name="Line 262"/>
          <p:cNvSpPr>
            <a:spLocks noChangeShapeType="1"/>
          </p:cNvSpPr>
          <p:nvPr/>
        </p:nvSpPr>
        <p:spPr bwMode="auto">
          <a:xfrm flipV="1">
            <a:off x="6316980" y="3344228"/>
            <a:ext cx="0" cy="36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29" name="Line 263"/>
          <p:cNvSpPr>
            <a:spLocks noChangeShapeType="1"/>
          </p:cNvSpPr>
          <p:nvPr/>
        </p:nvSpPr>
        <p:spPr bwMode="auto">
          <a:xfrm flipV="1">
            <a:off x="632364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0" name="Line 264"/>
          <p:cNvSpPr>
            <a:spLocks noChangeShapeType="1"/>
          </p:cNvSpPr>
          <p:nvPr/>
        </p:nvSpPr>
        <p:spPr bwMode="auto">
          <a:xfrm flipV="1">
            <a:off x="633031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1" name="Line 265"/>
          <p:cNvSpPr>
            <a:spLocks noChangeShapeType="1"/>
          </p:cNvSpPr>
          <p:nvPr/>
        </p:nvSpPr>
        <p:spPr bwMode="auto">
          <a:xfrm flipV="1">
            <a:off x="6338888" y="3362325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2" name="Line 266"/>
          <p:cNvSpPr>
            <a:spLocks noChangeShapeType="1"/>
          </p:cNvSpPr>
          <p:nvPr/>
        </p:nvSpPr>
        <p:spPr bwMode="auto">
          <a:xfrm flipV="1">
            <a:off x="634460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3" name="Line 267"/>
          <p:cNvSpPr>
            <a:spLocks noChangeShapeType="1"/>
          </p:cNvSpPr>
          <p:nvPr/>
        </p:nvSpPr>
        <p:spPr bwMode="auto">
          <a:xfrm flipV="1">
            <a:off x="63512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4" name="Line 268"/>
          <p:cNvSpPr>
            <a:spLocks noChangeShapeType="1"/>
          </p:cNvSpPr>
          <p:nvPr/>
        </p:nvSpPr>
        <p:spPr bwMode="auto">
          <a:xfrm flipV="1">
            <a:off x="635793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5" name="Line 269"/>
          <p:cNvSpPr>
            <a:spLocks noChangeShapeType="1"/>
          </p:cNvSpPr>
          <p:nvPr/>
        </p:nvSpPr>
        <p:spPr bwMode="auto">
          <a:xfrm flipV="1">
            <a:off x="636460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6" name="Line 270"/>
          <p:cNvSpPr>
            <a:spLocks noChangeShapeType="1"/>
          </p:cNvSpPr>
          <p:nvPr/>
        </p:nvSpPr>
        <p:spPr bwMode="auto">
          <a:xfrm flipV="1">
            <a:off x="6371273" y="3362325"/>
            <a:ext cx="0" cy="180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7" name="Line 271"/>
          <p:cNvSpPr>
            <a:spLocks noChangeShapeType="1"/>
          </p:cNvSpPr>
          <p:nvPr/>
        </p:nvSpPr>
        <p:spPr bwMode="auto">
          <a:xfrm flipV="1">
            <a:off x="637794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8" name="Line 272"/>
          <p:cNvSpPr>
            <a:spLocks noChangeShapeType="1"/>
          </p:cNvSpPr>
          <p:nvPr/>
        </p:nvSpPr>
        <p:spPr bwMode="auto">
          <a:xfrm flipV="1">
            <a:off x="638460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39" name="Line 273"/>
          <p:cNvSpPr>
            <a:spLocks noChangeShapeType="1"/>
          </p:cNvSpPr>
          <p:nvPr/>
        </p:nvSpPr>
        <p:spPr bwMode="auto">
          <a:xfrm flipV="1">
            <a:off x="6391275" y="2838450"/>
            <a:ext cx="0" cy="54197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0" name="Line 274"/>
          <p:cNvSpPr>
            <a:spLocks noChangeShapeType="1"/>
          </p:cNvSpPr>
          <p:nvPr/>
        </p:nvSpPr>
        <p:spPr bwMode="auto">
          <a:xfrm flipV="1">
            <a:off x="6398895" y="3232785"/>
            <a:ext cx="0" cy="1476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1" name="Line 275"/>
          <p:cNvSpPr>
            <a:spLocks noChangeShapeType="1"/>
          </p:cNvSpPr>
          <p:nvPr/>
        </p:nvSpPr>
        <p:spPr bwMode="auto">
          <a:xfrm flipV="1">
            <a:off x="6407468" y="3344228"/>
            <a:ext cx="0" cy="3619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2" name="Line 276"/>
          <p:cNvSpPr>
            <a:spLocks noChangeShapeType="1"/>
          </p:cNvSpPr>
          <p:nvPr/>
        </p:nvSpPr>
        <p:spPr bwMode="auto">
          <a:xfrm flipV="1">
            <a:off x="641985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3" name="Line 277"/>
          <p:cNvSpPr>
            <a:spLocks noChangeShapeType="1"/>
          </p:cNvSpPr>
          <p:nvPr/>
        </p:nvSpPr>
        <p:spPr bwMode="auto">
          <a:xfrm flipV="1">
            <a:off x="643318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4" name="Line 278"/>
          <p:cNvSpPr>
            <a:spLocks noChangeShapeType="1"/>
          </p:cNvSpPr>
          <p:nvPr/>
        </p:nvSpPr>
        <p:spPr bwMode="auto">
          <a:xfrm flipV="1">
            <a:off x="643985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5" name="Line 279"/>
          <p:cNvSpPr>
            <a:spLocks noChangeShapeType="1"/>
          </p:cNvSpPr>
          <p:nvPr/>
        </p:nvSpPr>
        <p:spPr bwMode="auto">
          <a:xfrm flipV="1">
            <a:off x="6446520" y="3332798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6" name="Line 280"/>
          <p:cNvSpPr>
            <a:spLocks noChangeShapeType="1"/>
          </p:cNvSpPr>
          <p:nvPr/>
        </p:nvSpPr>
        <p:spPr bwMode="auto">
          <a:xfrm flipV="1">
            <a:off x="645318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7" name="Line 281"/>
          <p:cNvSpPr>
            <a:spLocks noChangeShapeType="1"/>
          </p:cNvSpPr>
          <p:nvPr/>
        </p:nvSpPr>
        <p:spPr bwMode="auto">
          <a:xfrm flipV="1">
            <a:off x="646747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8" name="Line 282"/>
          <p:cNvSpPr>
            <a:spLocks noChangeShapeType="1"/>
          </p:cNvSpPr>
          <p:nvPr/>
        </p:nvSpPr>
        <p:spPr bwMode="auto">
          <a:xfrm flipV="1">
            <a:off x="647319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49" name="Line 283"/>
          <p:cNvSpPr>
            <a:spLocks noChangeShapeType="1"/>
          </p:cNvSpPr>
          <p:nvPr/>
        </p:nvSpPr>
        <p:spPr bwMode="auto">
          <a:xfrm flipV="1">
            <a:off x="648081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0" name="Line 284"/>
          <p:cNvSpPr>
            <a:spLocks noChangeShapeType="1"/>
          </p:cNvSpPr>
          <p:nvPr/>
        </p:nvSpPr>
        <p:spPr bwMode="auto">
          <a:xfrm flipV="1">
            <a:off x="648747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1" name="Line 285"/>
          <p:cNvSpPr>
            <a:spLocks noChangeShapeType="1"/>
          </p:cNvSpPr>
          <p:nvPr/>
        </p:nvSpPr>
        <p:spPr bwMode="auto">
          <a:xfrm flipV="1">
            <a:off x="649509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2" name="Line 286"/>
          <p:cNvSpPr>
            <a:spLocks noChangeShapeType="1"/>
          </p:cNvSpPr>
          <p:nvPr/>
        </p:nvSpPr>
        <p:spPr bwMode="auto">
          <a:xfrm flipV="1">
            <a:off x="65151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3" name="Line 287"/>
          <p:cNvSpPr>
            <a:spLocks noChangeShapeType="1"/>
          </p:cNvSpPr>
          <p:nvPr/>
        </p:nvSpPr>
        <p:spPr bwMode="auto">
          <a:xfrm flipV="1">
            <a:off x="6521768" y="3314700"/>
            <a:ext cx="0" cy="65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4" name="Line 288"/>
          <p:cNvSpPr>
            <a:spLocks noChangeShapeType="1"/>
          </p:cNvSpPr>
          <p:nvPr/>
        </p:nvSpPr>
        <p:spPr bwMode="auto">
          <a:xfrm flipV="1">
            <a:off x="6528435" y="3356610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5" name="Line 289"/>
          <p:cNvSpPr>
            <a:spLocks noChangeShapeType="1"/>
          </p:cNvSpPr>
          <p:nvPr/>
        </p:nvSpPr>
        <p:spPr bwMode="auto">
          <a:xfrm flipV="1">
            <a:off x="6536055" y="3368040"/>
            <a:ext cx="0" cy="123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6" name="Line 290"/>
          <p:cNvSpPr>
            <a:spLocks noChangeShapeType="1"/>
          </p:cNvSpPr>
          <p:nvPr/>
        </p:nvSpPr>
        <p:spPr bwMode="auto">
          <a:xfrm flipV="1">
            <a:off x="657606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7" name="Line 291"/>
          <p:cNvSpPr>
            <a:spLocks noChangeShapeType="1"/>
          </p:cNvSpPr>
          <p:nvPr/>
        </p:nvSpPr>
        <p:spPr bwMode="auto">
          <a:xfrm flipV="1">
            <a:off x="660463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8" name="Line 292"/>
          <p:cNvSpPr>
            <a:spLocks noChangeShapeType="1"/>
          </p:cNvSpPr>
          <p:nvPr/>
        </p:nvSpPr>
        <p:spPr bwMode="auto">
          <a:xfrm flipV="1">
            <a:off x="663892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59" name="Line 293"/>
          <p:cNvSpPr>
            <a:spLocks noChangeShapeType="1"/>
          </p:cNvSpPr>
          <p:nvPr/>
        </p:nvSpPr>
        <p:spPr bwMode="auto">
          <a:xfrm flipV="1">
            <a:off x="665130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0" name="Line 294"/>
          <p:cNvSpPr>
            <a:spLocks noChangeShapeType="1"/>
          </p:cNvSpPr>
          <p:nvPr/>
        </p:nvSpPr>
        <p:spPr bwMode="auto">
          <a:xfrm flipV="1">
            <a:off x="666464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1" name="Line 295"/>
          <p:cNvSpPr>
            <a:spLocks noChangeShapeType="1"/>
          </p:cNvSpPr>
          <p:nvPr/>
        </p:nvSpPr>
        <p:spPr bwMode="auto">
          <a:xfrm flipV="1">
            <a:off x="667131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2" name="Line 296"/>
          <p:cNvSpPr>
            <a:spLocks noChangeShapeType="1"/>
          </p:cNvSpPr>
          <p:nvPr/>
        </p:nvSpPr>
        <p:spPr bwMode="auto">
          <a:xfrm flipV="1">
            <a:off x="667797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3" name="Line 297"/>
          <p:cNvSpPr>
            <a:spLocks noChangeShapeType="1"/>
          </p:cNvSpPr>
          <p:nvPr/>
        </p:nvSpPr>
        <p:spPr bwMode="auto">
          <a:xfrm flipV="1">
            <a:off x="669321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4" name="Line 298"/>
          <p:cNvSpPr>
            <a:spLocks noChangeShapeType="1"/>
          </p:cNvSpPr>
          <p:nvPr/>
        </p:nvSpPr>
        <p:spPr bwMode="auto">
          <a:xfrm flipV="1">
            <a:off x="669988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5" name="Line 299"/>
          <p:cNvSpPr>
            <a:spLocks noChangeShapeType="1"/>
          </p:cNvSpPr>
          <p:nvPr/>
        </p:nvSpPr>
        <p:spPr bwMode="auto">
          <a:xfrm flipV="1">
            <a:off x="671322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6" name="Line 300"/>
          <p:cNvSpPr>
            <a:spLocks noChangeShapeType="1"/>
          </p:cNvSpPr>
          <p:nvPr/>
        </p:nvSpPr>
        <p:spPr bwMode="auto">
          <a:xfrm flipV="1">
            <a:off x="671988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7" name="Line 301"/>
          <p:cNvSpPr>
            <a:spLocks noChangeShapeType="1"/>
          </p:cNvSpPr>
          <p:nvPr/>
        </p:nvSpPr>
        <p:spPr bwMode="auto">
          <a:xfrm flipV="1">
            <a:off x="673322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8" name="Line 302"/>
          <p:cNvSpPr>
            <a:spLocks noChangeShapeType="1"/>
          </p:cNvSpPr>
          <p:nvPr/>
        </p:nvSpPr>
        <p:spPr bwMode="auto">
          <a:xfrm flipV="1">
            <a:off x="675417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69" name="Line 303"/>
          <p:cNvSpPr>
            <a:spLocks noChangeShapeType="1"/>
          </p:cNvSpPr>
          <p:nvPr/>
        </p:nvSpPr>
        <p:spPr bwMode="auto">
          <a:xfrm flipV="1">
            <a:off x="676084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0" name="Line 304"/>
          <p:cNvSpPr>
            <a:spLocks noChangeShapeType="1"/>
          </p:cNvSpPr>
          <p:nvPr/>
        </p:nvSpPr>
        <p:spPr bwMode="auto">
          <a:xfrm flipV="1">
            <a:off x="676751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1" name="Line 305"/>
          <p:cNvSpPr>
            <a:spLocks noChangeShapeType="1"/>
          </p:cNvSpPr>
          <p:nvPr/>
        </p:nvSpPr>
        <p:spPr bwMode="auto">
          <a:xfrm flipV="1">
            <a:off x="677418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2" name="Line 306"/>
          <p:cNvSpPr>
            <a:spLocks noChangeShapeType="1"/>
          </p:cNvSpPr>
          <p:nvPr/>
        </p:nvSpPr>
        <p:spPr bwMode="auto">
          <a:xfrm flipV="1">
            <a:off x="67818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3" name="Line 307"/>
          <p:cNvSpPr>
            <a:spLocks noChangeShapeType="1"/>
          </p:cNvSpPr>
          <p:nvPr/>
        </p:nvSpPr>
        <p:spPr bwMode="auto">
          <a:xfrm flipV="1">
            <a:off x="678846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4" name="Line 308"/>
          <p:cNvSpPr>
            <a:spLocks noChangeShapeType="1"/>
          </p:cNvSpPr>
          <p:nvPr/>
        </p:nvSpPr>
        <p:spPr bwMode="auto">
          <a:xfrm flipV="1">
            <a:off x="679513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5" name="Line 309"/>
          <p:cNvSpPr>
            <a:spLocks noChangeShapeType="1"/>
          </p:cNvSpPr>
          <p:nvPr/>
        </p:nvSpPr>
        <p:spPr bwMode="auto">
          <a:xfrm flipV="1">
            <a:off x="680180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6" name="Line 310"/>
          <p:cNvSpPr>
            <a:spLocks noChangeShapeType="1"/>
          </p:cNvSpPr>
          <p:nvPr/>
        </p:nvSpPr>
        <p:spPr bwMode="auto">
          <a:xfrm flipV="1">
            <a:off x="68084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7" name="Line 311"/>
          <p:cNvSpPr>
            <a:spLocks noChangeShapeType="1"/>
          </p:cNvSpPr>
          <p:nvPr/>
        </p:nvSpPr>
        <p:spPr bwMode="auto">
          <a:xfrm flipV="1">
            <a:off x="681609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8" name="Line 312"/>
          <p:cNvSpPr>
            <a:spLocks noChangeShapeType="1"/>
          </p:cNvSpPr>
          <p:nvPr/>
        </p:nvSpPr>
        <p:spPr bwMode="auto">
          <a:xfrm flipV="1">
            <a:off x="682275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79" name="Line 313"/>
          <p:cNvSpPr>
            <a:spLocks noChangeShapeType="1"/>
          </p:cNvSpPr>
          <p:nvPr/>
        </p:nvSpPr>
        <p:spPr bwMode="auto">
          <a:xfrm flipV="1">
            <a:off x="682942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0" name="Line 314"/>
          <p:cNvSpPr>
            <a:spLocks noChangeShapeType="1"/>
          </p:cNvSpPr>
          <p:nvPr/>
        </p:nvSpPr>
        <p:spPr bwMode="auto">
          <a:xfrm flipV="1">
            <a:off x="683609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1" name="Line 315"/>
          <p:cNvSpPr>
            <a:spLocks noChangeShapeType="1"/>
          </p:cNvSpPr>
          <p:nvPr/>
        </p:nvSpPr>
        <p:spPr bwMode="auto">
          <a:xfrm flipV="1">
            <a:off x="687038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2" name="Line 316"/>
          <p:cNvSpPr>
            <a:spLocks noChangeShapeType="1"/>
          </p:cNvSpPr>
          <p:nvPr/>
        </p:nvSpPr>
        <p:spPr bwMode="auto">
          <a:xfrm flipV="1">
            <a:off x="6877050" y="3303270"/>
            <a:ext cx="0" cy="771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3" name="Line 317"/>
          <p:cNvSpPr>
            <a:spLocks noChangeShapeType="1"/>
          </p:cNvSpPr>
          <p:nvPr/>
        </p:nvSpPr>
        <p:spPr bwMode="auto">
          <a:xfrm flipV="1">
            <a:off x="68846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4" name="Line 318"/>
          <p:cNvSpPr>
            <a:spLocks noChangeShapeType="1"/>
          </p:cNvSpPr>
          <p:nvPr/>
        </p:nvSpPr>
        <p:spPr bwMode="auto">
          <a:xfrm flipV="1">
            <a:off x="689800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5" name="Line 319"/>
          <p:cNvSpPr>
            <a:spLocks noChangeShapeType="1"/>
          </p:cNvSpPr>
          <p:nvPr/>
        </p:nvSpPr>
        <p:spPr bwMode="auto">
          <a:xfrm flipV="1">
            <a:off x="690467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6" name="Line 320"/>
          <p:cNvSpPr>
            <a:spLocks noChangeShapeType="1"/>
          </p:cNvSpPr>
          <p:nvPr/>
        </p:nvSpPr>
        <p:spPr bwMode="auto">
          <a:xfrm flipV="1">
            <a:off x="691800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7" name="Line 321"/>
          <p:cNvSpPr>
            <a:spLocks noChangeShapeType="1"/>
          </p:cNvSpPr>
          <p:nvPr/>
        </p:nvSpPr>
        <p:spPr bwMode="auto">
          <a:xfrm flipV="1">
            <a:off x="692467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8" name="Line 322"/>
          <p:cNvSpPr>
            <a:spLocks noChangeShapeType="1"/>
          </p:cNvSpPr>
          <p:nvPr/>
        </p:nvSpPr>
        <p:spPr bwMode="auto">
          <a:xfrm flipV="1">
            <a:off x="693896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89" name="Line 323"/>
          <p:cNvSpPr>
            <a:spLocks noChangeShapeType="1"/>
          </p:cNvSpPr>
          <p:nvPr/>
        </p:nvSpPr>
        <p:spPr bwMode="auto">
          <a:xfrm flipV="1">
            <a:off x="694467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0" name="Line 324"/>
          <p:cNvSpPr>
            <a:spLocks noChangeShapeType="1"/>
          </p:cNvSpPr>
          <p:nvPr/>
        </p:nvSpPr>
        <p:spPr bwMode="auto">
          <a:xfrm flipV="1">
            <a:off x="6951345" y="1587818"/>
            <a:ext cx="0" cy="17926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1" name="Line 325"/>
          <p:cNvSpPr>
            <a:spLocks noChangeShapeType="1"/>
          </p:cNvSpPr>
          <p:nvPr/>
        </p:nvSpPr>
        <p:spPr bwMode="auto">
          <a:xfrm flipV="1">
            <a:off x="6958965" y="2726055"/>
            <a:ext cx="0" cy="6543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2" name="Line 326"/>
          <p:cNvSpPr>
            <a:spLocks noChangeShapeType="1"/>
          </p:cNvSpPr>
          <p:nvPr/>
        </p:nvSpPr>
        <p:spPr bwMode="auto">
          <a:xfrm flipV="1">
            <a:off x="6966585" y="3286125"/>
            <a:ext cx="0" cy="9429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3" name="Line 327"/>
          <p:cNvSpPr>
            <a:spLocks noChangeShapeType="1"/>
          </p:cNvSpPr>
          <p:nvPr/>
        </p:nvSpPr>
        <p:spPr bwMode="auto">
          <a:xfrm flipV="1">
            <a:off x="697325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4" name="Line 328"/>
          <p:cNvSpPr>
            <a:spLocks noChangeShapeType="1"/>
          </p:cNvSpPr>
          <p:nvPr/>
        </p:nvSpPr>
        <p:spPr bwMode="auto">
          <a:xfrm flipV="1">
            <a:off x="699992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5" name="Line 329"/>
          <p:cNvSpPr>
            <a:spLocks noChangeShapeType="1"/>
          </p:cNvSpPr>
          <p:nvPr/>
        </p:nvSpPr>
        <p:spPr bwMode="auto">
          <a:xfrm flipV="1">
            <a:off x="700754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6" name="Line 330"/>
          <p:cNvSpPr>
            <a:spLocks noChangeShapeType="1"/>
          </p:cNvSpPr>
          <p:nvPr/>
        </p:nvSpPr>
        <p:spPr bwMode="auto">
          <a:xfrm flipV="1">
            <a:off x="701325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7" name="Line 331"/>
          <p:cNvSpPr>
            <a:spLocks noChangeShapeType="1"/>
          </p:cNvSpPr>
          <p:nvPr/>
        </p:nvSpPr>
        <p:spPr bwMode="auto">
          <a:xfrm flipV="1">
            <a:off x="7020878" y="3332798"/>
            <a:ext cx="0" cy="47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8" name="Line 332"/>
          <p:cNvSpPr>
            <a:spLocks noChangeShapeType="1"/>
          </p:cNvSpPr>
          <p:nvPr/>
        </p:nvSpPr>
        <p:spPr bwMode="auto">
          <a:xfrm flipV="1">
            <a:off x="7027545" y="3356610"/>
            <a:ext cx="0" cy="238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299" name="Line 333"/>
          <p:cNvSpPr>
            <a:spLocks noChangeShapeType="1"/>
          </p:cNvSpPr>
          <p:nvPr/>
        </p:nvSpPr>
        <p:spPr bwMode="auto">
          <a:xfrm flipV="1">
            <a:off x="7034213" y="3356610"/>
            <a:ext cx="0" cy="238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0" name="Line 334"/>
          <p:cNvSpPr>
            <a:spLocks noChangeShapeType="1"/>
          </p:cNvSpPr>
          <p:nvPr/>
        </p:nvSpPr>
        <p:spPr bwMode="auto">
          <a:xfrm flipV="1">
            <a:off x="705421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1" name="Line 335"/>
          <p:cNvSpPr>
            <a:spLocks noChangeShapeType="1"/>
          </p:cNvSpPr>
          <p:nvPr/>
        </p:nvSpPr>
        <p:spPr bwMode="auto">
          <a:xfrm flipV="1">
            <a:off x="708183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2" name="Line 336"/>
          <p:cNvSpPr>
            <a:spLocks noChangeShapeType="1"/>
          </p:cNvSpPr>
          <p:nvPr/>
        </p:nvSpPr>
        <p:spPr bwMode="auto">
          <a:xfrm flipV="1">
            <a:off x="708945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3" name="Line 337"/>
          <p:cNvSpPr>
            <a:spLocks noChangeShapeType="1"/>
          </p:cNvSpPr>
          <p:nvPr/>
        </p:nvSpPr>
        <p:spPr bwMode="auto">
          <a:xfrm flipV="1">
            <a:off x="710279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4" name="Line 338"/>
          <p:cNvSpPr>
            <a:spLocks noChangeShapeType="1"/>
          </p:cNvSpPr>
          <p:nvPr/>
        </p:nvSpPr>
        <p:spPr bwMode="auto">
          <a:xfrm flipV="1">
            <a:off x="712279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5" name="Line 339"/>
          <p:cNvSpPr>
            <a:spLocks noChangeShapeType="1"/>
          </p:cNvSpPr>
          <p:nvPr/>
        </p:nvSpPr>
        <p:spPr bwMode="auto">
          <a:xfrm flipV="1">
            <a:off x="712946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6" name="Line 340"/>
          <p:cNvSpPr>
            <a:spLocks noChangeShapeType="1"/>
          </p:cNvSpPr>
          <p:nvPr/>
        </p:nvSpPr>
        <p:spPr bwMode="auto">
          <a:xfrm flipV="1">
            <a:off x="715803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7" name="Line 341"/>
          <p:cNvSpPr>
            <a:spLocks noChangeShapeType="1"/>
          </p:cNvSpPr>
          <p:nvPr/>
        </p:nvSpPr>
        <p:spPr bwMode="auto">
          <a:xfrm flipV="1">
            <a:off x="716470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8" name="Line 342"/>
          <p:cNvSpPr>
            <a:spLocks noChangeShapeType="1"/>
          </p:cNvSpPr>
          <p:nvPr/>
        </p:nvSpPr>
        <p:spPr bwMode="auto">
          <a:xfrm flipV="1">
            <a:off x="717137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09" name="Line 343"/>
          <p:cNvSpPr>
            <a:spLocks noChangeShapeType="1"/>
          </p:cNvSpPr>
          <p:nvPr/>
        </p:nvSpPr>
        <p:spPr bwMode="auto">
          <a:xfrm flipV="1">
            <a:off x="717899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0" name="Line 344"/>
          <p:cNvSpPr>
            <a:spLocks noChangeShapeType="1"/>
          </p:cNvSpPr>
          <p:nvPr/>
        </p:nvSpPr>
        <p:spPr bwMode="auto">
          <a:xfrm flipV="1">
            <a:off x="718470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1" name="Line 345"/>
          <p:cNvSpPr>
            <a:spLocks noChangeShapeType="1"/>
          </p:cNvSpPr>
          <p:nvPr/>
        </p:nvSpPr>
        <p:spPr bwMode="auto">
          <a:xfrm flipV="1">
            <a:off x="721137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2" name="Line 346"/>
          <p:cNvSpPr>
            <a:spLocks noChangeShapeType="1"/>
          </p:cNvSpPr>
          <p:nvPr/>
        </p:nvSpPr>
        <p:spPr bwMode="auto">
          <a:xfrm flipV="1">
            <a:off x="722471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3" name="Line 347"/>
          <p:cNvSpPr>
            <a:spLocks noChangeShapeType="1"/>
          </p:cNvSpPr>
          <p:nvPr/>
        </p:nvSpPr>
        <p:spPr bwMode="auto">
          <a:xfrm flipV="1">
            <a:off x="72390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4" name="Line 348"/>
          <p:cNvSpPr>
            <a:spLocks noChangeShapeType="1"/>
          </p:cNvSpPr>
          <p:nvPr/>
        </p:nvSpPr>
        <p:spPr bwMode="auto">
          <a:xfrm flipV="1">
            <a:off x="725995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5" name="Line 349"/>
          <p:cNvSpPr>
            <a:spLocks noChangeShapeType="1"/>
          </p:cNvSpPr>
          <p:nvPr/>
        </p:nvSpPr>
        <p:spPr bwMode="auto">
          <a:xfrm flipV="1">
            <a:off x="728662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6" name="Line 350"/>
          <p:cNvSpPr>
            <a:spLocks noChangeShapeType="1"/>
          </p:cNvSpPr>
          <p:nvPr/>
        </p:nvSpPr>
        <p:spPr bwMode="auto">
          <a:xfrm flipV="1">
            <a:off x="729424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7" name="Line 351"/>
          <p:cNvSpPr>
            <a:spLocks noChangeShapeType="1"/>
          </p:cNvSpPr>
          <p:nvPr/>
        </p:nvSpPr>
        <p:spPr bwMode="auto">
          <a:xfrm flipV="1">
            <a:off x="730758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8" name="Line 352"/>
          <p:cNvSpPr>
            <a:spLocks noChangeShapeType="1"/>
          </p:cNvSpPr>
          <p:nvPr/>
        </p:nvSpPr>
        <p:spPr bwMode="auto">
          <a:xfrm flipV="1">
            <a:off x="731424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19" name="Line 353"/>
          <p:cNvSpPr>
            <a:spLocks noChangeShapeType="1"/>
          </p:cNvSpPr>
          <p:nvPr/>
        </p:nvSpPr>
        <p:spPr bwMode="auto">
          <a:xfrm flipV="1">
            <a:off x="732758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0" name="Line 354"/>
          <p:cNvSpPr>
            <a:spLocks noChangeShapeType="1"/>
          </p:cNvSpPr>
          <p:nvPr/>
        </p:nvSpPr>
        <p:spPr bwMode="auto">
          <a:xfrm flipV="1">
            <a:off x="73418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1" name="Line 355"/>
          <p:cNvSpPr>
            <a:spLocks noChangeShapeType="1"/>
          </p:cNvSpPr>
          <p:nvPr/>
        </p:nvSpPr>
        <p:spPr bwMode="auto">
          <a:xfrm flipV="1">
            <a:off x="734853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2" name="Line 356"/>
          <p:cNvSpPr>
            <a:spLocks noChangeShapeType="1"/>
          </p:cNvSpPr>
          <p:nvPr/>
        </p:nvSpPr>
        <p:spPr bwMode="auto">
          <a:xfrm flipV="1">
            <a:off x="735520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3" name="Line 357"/>
          <p:cNvSpPr>
            <a:spLocks noChangeShapeType="1"/>
          </p:cNvSpPr>
          <p:nvPr/>
        </p:nvSpPr>
        <p:spPr bwMode="auto">
          <a:xfrm flipV="1">
            <a:off x="736949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4" name="Line 358"/>
          <p:cNvSpPr>
            <a:spLocks noChangeShapeType="1"/>
          </p:cNvSpPr>
          <p:nvPr/>
        </p:nvSpPr>
        <p:spPr bwMode="auto">
          <a:xfrm flipV="1">
            <a:off x="738282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5" name="Line 359"/>
          <p:cNvSpPr>
            <a:spLocks noChangeShapeType="1"/>
          </p:cNvSpPr>
          <p:nvPr/>
        </p:nvSpPr>
        <p:spPr bwMode="auto">
          <a:xfrm flipV="1">
            <a:off x="738949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6" name="Line 360"/>
          <p:cNvSpPr>
            <a:spLocks noChangeShapeType="1"/>
          </p:cNvSpPr>
          <p:nvPr/>
        </p:nvSpPr>
        <p:spPr bwMode="auto">
          <a:xfrm flipV="1">
            <a:off x="739616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7" name="Line 361"/>
          <p:cNvSpPr>
            <a:spLocks noChangeShapeType="1"/>
          </p:cNvSpPr>
          <p:nvPr/>
        </p:nvSpPr>
        <p:spPr bwMode="auto">
          <a:xfrm flipV="1">
            <a:off x="741616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8" name="Line 362"/>
          <p:cNvSpPr>
            <a:spLocks noChangeShapeType="1"/>
          </p:cNvSpPr>
          <p:nvPr/>
        </p:nvSpPr>
        <p:spPr bwMode="auto">
          <a:xfrm flipV="1">
            <a:off x="742283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29" name="Line 363"/>
          <p:cNvSpPr>
            <a:spLocks noChangeShapeType="1"/>
          </p:cNvSpPr>
          <p:nvPr/>
        </p:nvSpPr>
        <p:spPr bwMode="auto">
          <a:xfrm flipV="1">
            <a:off x="742950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0" name="Line 364"/>
          <p:cNvSpPr>
            <a:spLocks noChangeShapeType="1"/>
          </p:cNvSpPr>
          <p:nvPr/>
        </p:nvSpPr>
        <p:spPr bwMode="auto">
          <a:xfrm flipV="1">
            <a:off x="743807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1" name="Line 365"/>
          <p:cNvSpPr>
            <a:spLocks noChangeShapeType="1"/>
          </p:cNvSpPr>
          <p:nvPr/>
        </p:nvSpPr>
        <p:spPr bwMode="auto">
          <a:xfrm flipV="1">
            <a:off x="7444740" y="2195513"/>
            <a:ext cx="0" cy="1184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2" name="Line 366"/>
          <p:cNvSpPr>
            <a:spLocks noChangeShapeType="1"/>
          </p:cNvSpPr>
          <p:nvPr/>
        </p:nvSpPr>
        <p:spPr bwMode="auto">
          <a:xfrm flipV="1">
            <a:off x="7451408" y="2932748"/>
            <a:ext cx="0" cy="4476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3" name="Line 367"/>
          <p:cNvSpPr>
            <a:spLocks noChangeShapeType="1"/>
          </p:cNvSpPr>
          <p:nvPr/>
        </p:nvSpPr>
        <p:spPr bwMode="auto">
          <a:xfrm flipV="1">
            <a:off x="746474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4" name="Line 368"/>
          <p:cNvSpPr>
            <a:spLocks noChangeShapeType="1"/>
          </p:cNvSpPr>
          <p:nvPr/>
        </p:nvSpPr>
        <p:spPr bwMode="auto">
          <a:xfrm flipV="1">
            <a:off x="749141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5" name="Line 369"/>
          <p:cNvSpPr>
            <a:spLocks noChangeShapeType="1"/>
          </p:cNvSpPr>
          <p:nvPr/>
        </p:nvSpPr>
        <p:spPr bwMode="auto">
          <a:xfrm flipV="1">
            <a:off x="7505700" y="3332798"/>
            <a:ext cx="0" cy="47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6" name="Line 370"/>
          <p:cNvSpPr>
            <a:spLocks noChangeShapeType="1"/>
          </p:cNvSpPr>
          <p:nvPr/>
        </p:nvSpPr>
        <p:spPr bwMode="auto">
          <a:xfrm flipV="1">
            <a:off x="751332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7" name="Line 371"/>
          <p:cNvSpPr>
            <a:spLocks noChangeShapeType="1"/>
          </p:cNvSpPr>
          <p:nvPr/>
        </p:nvSpPr>
        <p:spPr bwMode="auto">
          <a:xfrm flipV="1">
            <a:off x="751903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8" name="Line 372"/>
          <p:cNvSpPr>
            <a:spLocks noChangeShapeType="1"/>
          </p:cNvSpPr>
          <p:nvPr/>
        </p:nvSpPr>
        <p:spPr bwMode="auto">
          <a:xfrm flipV="1">
            <a:off x="754761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39" name="Line 373"/>
          <p:cNvSpPr>
            <a:spLocks noChangeShapeType="1"/>
          </p:cNvSpPr>
          <p:nvPr/>
        </p:nvSpPr>
        <p:spPr bwMode="auto">
          <a:xfrm flipV="1">
            <a:off x="7581900" y="3286125"/>
            <a:ext cx="0" cy="9429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0" name="Line 374"/>
          <p:cNvSpPr>
            <a:spLocks noChangeShapeType="1"/>
          </p:cNvSpPr>
          <p:nvPr/>
        </p:nvSpPr>
        <p:spPr bwMode="auto">
          <a:xfrm flipV="1">
            <a:off x="7587615" y="3338513"/>
            <a:ext cx="0" cy="41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1" name="Line 375"/>
          <p:cNvSpPr>
            <a:spLocks noChangeShapeType="1"/>
          </p:cNvSpPr>
          <p:nvPr/>
        </p:nvSpPr>
        <p:spPr bwMode="auto">
          <a:xfrm flipV="1">
            <a:off x="759428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2" name="Line 376"/>
          <p:cNvSpPr>
            <a:spLocks noChangeShapeType="1"/>
          </p:cNvSpPr>
          <p:nvPr/>
        </p:nvSpPr>
        <p:spPr bwMode="auto">
          <a:xfrm flipV="1">
            <a:off x="762857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3" name="Line 377"/>
          <p:cNvSpPr>
            <a:spLocks noChangeShapeType="1"/>
          </p:cNvSpPr>
          <p:nvPr/>
        </p:nvSpPr>
        <p:spPr bwMode="auto">
          <a:xfrm flipV="1">
            <a:off x="765048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4" name="Line 378"/>
          <p:cNvSpPr>
            <a:spLocks noChangeShapeType="1"/>
          </p:cNvSpPr>
          <p:nvPr/>
        </p:nvSpPr>
        <p:spPr bwMode="auto">
          <a:xfrm flipV="1">
            <a:off x="766286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5" name="Line 379"/>
          <p:cNvSpPr>
            <a:spLocks noChangeShapeType="1"/>
          </p:cNvSpPr>
          <p:nvPr/>
        </p:nvSpPr>
        <p:spPr bwMode="auto">
          <a:xfrm flipV="1">
            <a:off x="768286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6" name="Line 380"/>
          <p:cNvSpPr>
            <a:spLocks noChangeShapeType="1"/>
          </p:cNvSpPr>
          <p:nvPr/>
        </p:nvSpPr>
        <p:spPr bwMode="auto">
          <a:xfrm flipV="1">
            <a:off x="770286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7" name="Line 381"/>
          <p:cNvSpPr>
            <a:spLocks noChangeShapeType="1"/>
          </p:cNvSpPr>
          <p:nvPr/>
        </p:nvSpPr>
        <p:spPr bwMode="auto">
          <a:xfrm flipV="1">
            <a:off x="771906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8" name="Line 382"/>
          <p:cNvSpPr>
            <a:spLocks noChangeShapeType="1"/>
          </p:cNvSpPr>
          <p:nvPr/>
        </p:nvSpPr>
        <p:spPr bwMode="auto">
          <a:xfrm flipV="1">
            <a:off x="772477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49" name="Line 383"/>
          <p:cNvSpPr>
            <a:spLocks noChangeShapeType="1"/>
          </p:cNvSpPr>
          <p:nvPr/>
        </p:nvSpPr>
        <p:spPr bwMode="auto">
          <a:xfrm flipV="1">
            <a:off x="773144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0" name="Line 384"/>
          <p:cNvSpPr>
            <a:spLocks noChangeShapeType="1"/>
          </p:cNvSpPr>
          <p:nvPr/>
        </p:nvSpPr>
        <p:spPr bwMode="auto">
          <a:xfrm flipV="1">
            <a:off x="774477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1" name="Line 385"/>
          <p:cNvSpPr>
            <a:spLocks noChangeShapeType="1"/>
          </p:cNvSpPr>
          <p:nvPr/>
        </p:nvSpPr>
        <p:spPr bwMode="auto">
          <a:xfrm flipV="1">
            <a:off x="775811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2" name="Line 386"/>
          <p:cNvSpPr>
            <a:spLocks noChangeShapeType="1"/>
          </p:cNvSpPr>
          <p:nvPr/>
        </p:nvSpPr>
        <p:spPr bwMode="auto">
          <a:xfrm flipV="1">
            <a:off x="779907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3" name="Line 387"/>
          <p:cNvSpPr>
            <a:spLocks noChangeShapeType="1"/>
          </p:cNvSpPr>
          <p:nvPr/>
        </p:nvSpPr>
        <p:spPr bwMode="auto">
          <a:xfrm flipV="1">
            <a:off x="780573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4" name="Line 388"/>
          <p:cNvSpPr>
            <a:spLocks noChangeShapeType="1"/>
          </p:cNvSpPr>
          <p:nvPr/>
        </p:nvSpPr>
        <p:spPr bwMode="auto">
          <a:xfrm flipV="1">
            <a:off x="781335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5" name="Line 389"/>
          <p:cNvSpPr>
            <a:spLocks noChangeShapeType="1"/>
          </p:cNvSpPr>
          <p:nvPr/>
        </p:nvSpPr>
        <p:spPr bwMode="auto">
          <a:xfrm flipV="1">
            <a:off x="782002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6" name="Line 390"/>
          <p:cNvSpPr>
            <a:spLocks noChangeShapeType="1"/>
          </p:cNvSpPr>
          <p:nvPr/>
        </p:nvSpPr>
        <p:spPr bwMode="auto">
          <a:xfrm flipV="1">
            <a:off x="787431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7" name="Line 391"/>
          <p:cNvSpPr>
            <a:spLocks noChangeShapeType="1"/>
          </p:cNvSpPr>
          <p:nvPr/>
        </p:nvSpPr>
        <p:spPr bwMode="auto">
          <a:xfrm flipV="1">
            <a:off x="788193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8" name="Line 392"/>
          <p:cNvSpPr>
            <a:spLocks noChangeShapeType="1"/>
          </p:cNvSpPr>
          <p:nvPr/>
        </p:nvSpPr>
        <p:spPr bwMode="auto">
          <a:xfrm flipV="1">
            <a:off x="791622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59" name="Line 393"/>
          <p:cNvSpPr>
            <a:spLocks noChangeShapeType="1"/>
          </p:cNvSpPr>
          <p:nvPr/>
        </p:nvSpPr>
        <p:spPr bwMode="auto">
          <a:xfrm flipV="1">
            <a:off x="7922895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0" name="Line 394"/>
          <p:cNvSpPr>
            <a:spLocks noChangeShapeType="1"/>
          </p:cNvSpPr>
          <p:nvPr/>
        </p:nvSpPr>
        <p:spPr bwMode="auto">
          <a:xfrm flipV="1">
            <a:off x="792956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1" name="Line 395"/>
          <p:cNvSpPr>
            <a:spLocks noChangeShapeType="1"/>
          </p:cNvSpPr>
          <p:nvPr/>
        </p:nvSpPr>
        <p:spPr bwMode="auto">
          <a:xfrm flipV="1">
            <a:off x="794289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2" name="Line 396"/>
          <p:cNvSpPr>
            <a:spLocks noChangeShapeType="1"/>
          </p:cNvSpPr>
          <p:nvPr/>
        </p:nvSpPr>
        <p:spPr bwMode="auto">
          <a:xfrm flipV="1">
            <a:off x="7950518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3" name="Line 397"/>
          <p:cNvSpPr>
            <a:spLocks noChangeShapeType="1"/>
          </p:cNvSpPr>
          <p:nvPr/>
        </p:nvSpPr>
        <p:spPr bwMode="auto">
          <a:xfrm flipV="1">
            <a:off x="795623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4" name="Line 398"/>
          <p:cNvSpPr>
            <a:spLocks noChangeShapeType="1"/>
          </p:cNvSpPr>
          <p:nvPr/>
        </p:nvSpPr>
        <p:spPr bwMode="auto">
          <a:xfrm flipV="1">
            <a:off x="796290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5" name="Line 399"/>
          <p:cNvSpPr>
            <a:spLocks noChangeShapeType="1"/>
          </p:cNvSpPr>
          <p:nvPr/>
        </p:nvSpPr>
        <p:spPr bwMode="auto">
          <a:xfrm flipV="1">
            <a:off x="798480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6" name="Line 400"/>
          <p:cNvSpPr>
            <a:spLocks noChangeShapeType="1"/>
          </p:cNvSpPr>
          <p:nvPr/>
        </p:nvSpPr>
        <p:spPr bwMode="auto">
          <a:xfrm flipV="1">
            <a:off x="7998143" y="3338513"/>
            <a:ext cx="0" cy="4191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7" name="Line 401"/>
          <p:cNvSpPr>
            <a:spLocks noChangeShapeType="1"/>
          </p:cNvSpPr>
          <p:nvPr/>
        </p:nvSpPr>
        <p:spPr bwMode="auto">
          <a:xfrm flipV="1">
            <a:off x="800481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8" name="Line 402"/>
          <p:cNvSpPr>
            <a:spLocks noChangeShapeType="1"/>
          </p:cNvSpPr>
          <p:nvPr/>
        </p:nvSpPr>
        <p:spPr bwMode="auto">
          <a:xfrm flipV="1">
            <a:off x="801147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69" name="Line 403"/>
          <p:cNvSpPr>
            <a:spLocks noChangeShapeType="1"/>
          </p:cNvSpPr>
          <p:nvPr/>
        </p:nvSpPr>
        <p:spPr bwMode="auto">
          <a:xfrm flipV="1">
            <a:off x="805338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0" name="Line 404"/>
          <p:cNvSpPr>
            <a:spLocks noChangeShapeType="1"/>
          </p:cNvSpPr>
          <p:nvPr/>
        </p:nvSpPr>
        <p:spPr bwMode="auto">
          <a:xfrm flipV="1">
            <a:off x="805910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1" name="Line 405"/>
          <p:cNvSpPr>
            <a:spLocks noChangeShapeType="1"/>
          </p:cNvSpPr>
          <p:nvPr/>
        </p:nvSpPr>
        <p:spPr bwMode="auto">
          <a:xfrm flipV="1">
            <a:off x="8065770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2" name="Line 406"/>
          <p:cNvSpPr>
            <a:spLocks noChangeShapeType="1"/>
          </p:cNvSpPr>
          <p:nvPr/>
        </p:nvSpPr>
        <p:spPr bwMode="auto">
          <a:xfrm flipV="1">
            <a:off x="8072438" y="3244215"/>
            <a:ext cx="0" cy="13620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3" name="Line 407"/>
          <p:cNvSpPr>
            <a:spLocks noChangeShapeType="1"/>
          </p:cNvSpPr>
          <p:nvPr/>
        </p:nvSpPr>
        <p:spPr bwMode="auto">
          <a:xfrm flipV="1">
            <a:off x="8079105" y="3303270"/>
            <a:ext cx="0" cy="7715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4" name="Line 408"/>
          <p:cNvSpPr>
            <a:spLocks noChangeShapeType="1"/>
          </p:cNvSpPr>
          <p:nvPr/>
        </p:nvSpPr>
        <p:spPr bwMode="auto">
          <a:xfrm flipV="1">
            <a:off x="8085773" y="3314700"/>
            <a:ext cx="0" cy="657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5" name="Line 409"/>
          <p:cNvSpPr>
            <a:spLocks noChangeShapeType="1"/>
          </p:cNvSpPr>
          <p:nvPr/>
        </p:nvSpPr>
        <p:spPr bwMode="auto">
          <a:xfrm flipV="1">
            <a:off x="8093393" y="3368040"/>
            <a:ext cx="0" cy="1238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6" name="Line 410"/>
          <p:cNvSpPr>
            <a:spLocks noChangeShapeType="1"/>
          </p:cNvSpPr>
          <p:nvPr/>
        </p:nvSpPr>
        <p:spPr bwMode="auto">
          <a:xfrm flipV="1">
            <a:off x="814101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7" name="Line 411"/>
          <p:cNvSpPr>
            <a:spLocks noChangeShapeType="1"/>
          </p:cNvSpPr>
          <p:nvPr/>
        </p:nvSpPr>
        <p:spPr bwMode="auto">
          <a:xfrm flipV="1">
            <a:off x="814768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8" name="Line 412"/>
          <p:cNvSpPr>
            <a:spLocks noChangeShapeType="1"/>
          </p:cNvSpPr>
          <p:nvPr/>
        </p:nvSpPr>
        <p:spPr bwMode="auto">
          <a:xfrm flipV="1">
            <a:off x="815435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79" name="Line 413"/>
          <p:cNvSpPr>
            <a:spLocks noChangeShapeType="1"/>
          </p:cNvSpPr>
          <p:nvPr/>
        </p:nvSpPr>
        <p:spPr bwMode="auto">
          <a:xfrm flipV="1">
            <a:off x="818197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0" name="Line 414"/>
          <p:cNvSpPr>
            <a:spLocks noChangeShapeType="1"/>
          </p:cNvSpPr>
          <p:nvPr/>
        </p:nvSpPr>
        <p:spPr bwMode="auto">
          <a:xfrm flipV="1">
            <a:off x="8332470" y="3349943"/>
            <a:ext cx="0" cy="3048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1" name="Line 415"/>
          <p:cNvSpPr>
            <a:spLocks noChangeShapeType="1"/>
          </p:cNvSpPr>
          <p:nvPr/>
        </p:nvSpPr>
        <p:spPr bwMode="auto">
          <a:xfrm flipV="1">
            <a:off x="8339138" y="3368040"/>
            <a:ext cx="0" cy="1238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2" name="Line 416"/>
          <p:cNvSpPr>
            <a:spLocks noChangeShapeType="1"/>
          </p:cNvSpPr>
          <p:nvPr/>
        </p:nvSpPr>
        <p:spPr bwMode="auto">
          <a:xfrm flipV="1">
            <a:off x="8380095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3" name="Line 417"/>
          <p:cNvSpPr>
            <a:spLocks noChangeShapeType="1"/>
          </p:cNvSpPr>
          <p:nvPr/>
        </p:nvSpPr>
        <p:spPr bwMode="auto">
          <a:xfrm flipV="1">
            <a:off x="839438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4" name="Line 418"/>
          <p:cNvSpPr>
            <a:spLocks noChangeShapeType="1"/>
          </p:cNvSpPr>
          <p:nvPr/>
        </p:nvSpPr>
        <p:spPr bwMode="auto">
          <a:xfrm flipV="1">
            <a:off x="855726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5" name="Line 419"/>
          <p:cNvSpPr>
            <a:spLocks noChangeShapeType="1"/>
          </p:cNvSpPr>
          <p:nvPr/>
        </p:nvSpPr>
        <p:spPr bwMode="auto">
          <a:xfrm flipV="1">
            <a:off x="8625840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6" name="Line 420"/>
          <p:cNvSpPr>
            <a:spLocks noChangeShapeType="1"/>
          </p:cNvSpPr>
          <p:nvPr/>
        </p:nvSpPr>
        <p:spPr bwMode="auto">
          <a:xfrm flipV="1">
            <a:off x="8687753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7" name="Line 421"/>
          <p:cNvSpPr>
            <a:spLocks noChangeShapeType="1"/>
          </p:cNvSpPr>
          <p:nvPr/>
        </p:nvSpPr>
        <p:spPr bwMode="auto">
          <a:xfrm flipV="1">
            <a:off x="8830628" y="3374708"/>
            <a:ext cx="0" cy="571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8" name="Line 422"/>
          <p:cNvSpPr>
            <a:spLocks noChangeShapeType="1"/>
          </p:cNvSpPr>
          <p:nvPr/>
        </p:nvSpPr>
        <p:spPr bwMode="auto">
          <a:xfrm>
            <a:off x="6898005" y="3388995"/>
            <a:ext cx="0" cy="48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89" name="Line 423"/>
          <p:cNvSpPr>
            <a:spLocks noChangeShapeType="1"/>
          </p:cNvSpPr>
          <p:nvPr/>
        </p:nvSpPr>
        <p:spPr bwMode="auto">
          <a:xfrm>
            <a:off x="5817870" y="3388995"/>
            <a:ext cx="0" cy="48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0" name="Line 424"/>
          <p:cNvSpPr>
            <a:spLocks noChangeShapeType="1"/>
          </p:cNvSpPr>
          <p:nvPr/>
        </p:nvSpPr>
        <p:spPr bwMode="auto">
          <a:xfrm>
            <a:off x="4732973" y="3388995"/>
            <a:ext cx="0" cy="48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1" name="Line 425"/>
          <p:cNvSpPr>
            <a:spLocks noChangeShapeType="1"/>
          </p:cNvSpPr>
          <p:nvPr/>
        </p:nvSpPr>
        <p:spPr bwMode="auto">
          <a:xfrm>
            <a:off x="4342448" y="3385185"/>
            <a:ext cx="0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2" name="Line 426"/>
          <p:cNvSpPr>
            <a:spLocks noChangeShapeType="1"/>
          </p:cNvSpPr>
          <p:nvPr/>
        </p:nvSpPr>
        <p:spPr bwMode="auto">
          <a:xfrm>
            <a:off x="7982903" y="3388995"/>
            <a:ext cx="0" cy="4857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3" name="Line 427"/>
          <p:cNvSpPr>
            <a:spLocks noChangeShapeType="1"/>
          </p:cNvSpPr>
          <p:nvPr/>
        </p:nvSpPr>
        <p:spPr bwMode="auto">
          <a:xfrm>
            <a:off x="4219575" y="1596390"/>
            <a:ext cx="12287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4" name="Line 428"/>
          <p:cNvSpPr>
            <a:spLocks noChangeShapeType="1"/>
          </p:cNvSpPr>
          <p:nvPr/>
        </p:nvSpPr>
        <p:spPr bwMode="auto">
          <a:xfrm>
            <a:off x="4210050" y="3390900"/>
            <a:ext cx="1238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5" name="Line 429"/>
          <p:cNvSpPr>
            <a:spLocks noChangeShapeType="1"/>
          </p:cNvSpPr>
          <p:nvPr/>
        </p:nvSpPr>
        <p:spPr bwMode="auto">
          <a:xfrm>
            <a:off x="4343400" y="3362325"/>
            <a:ext cx="0" cy="809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6" name="Line 430"/>
          <p:cNvSpPr>
            <a:spLocks noChangeShapeType="1"/>
          </p:cNvSpPr>
          <p:nvPr/>
        </p:nvSpPr>
        <p:spPr bwMode="auto">
          <a:xfrm>
            <a:off x="4335780" y="3390900"/>
            <a:ext cx="480822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7" name="Line 431"/>
          <p:cNvSpPr>
            <a:spLocks noChangeShapeType="1"/>
          </p:cNvSpPr>
          <p:nvPr/>
        </p:nvSpPr>
        <p:spPr bwMode="auto">
          <a:xfrm flipV="1">
            <a:off x="4343400" y="1599248"/>
            <a:ext cx="0" cy="180403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1200"/>
          </a:p>
        </p:txBody>
      </p:sp>
      <p:sp>
        <p:nvSpPr>
          <p:cNvPr id="398" name="Rectangle 432"/>
          <p:cNvSpPr>
            <a:spLocks noChangeArrowheads="1"/>
          </p:cNvSpPr>
          <p:nvPr/>
        </p:nvSpPr>
        <p:spPr bwMode="auto">
          <a:xfrm rot="16200000">
            <a:off x="3236718" y="2412928"/>
            <a:ext cx="1727589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% Relative Abundance</a:t>
            </a:r>
          </a:p>
        </p:txBody>
      </p:sp>
      <p:sp>
        <p:nvSpPr>
          <p:cNvPr id="399" name="Rectangle 433"/>
          <p:cNvSpPr>
            <a:spLocks noChangeArrowheads="1"/>
          </p:cNvSpPr>
          <p:nvPr/>
        </p:nvSpPr>
        <p:spPr bwMode="auto">
          <a:xfrm>
            <a:off x="3902393" y="1528763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100</a:t>
            </a:r>
          </a:p>
        </p:txBody>
      </p:sp>
      <p:sp>
        <p:nvSpPr>
          <p:cNvPr id="400" name="Rectangle 434"/>
          <p:cNvSpPr>
            <a:spLocks noChangeArrowheads="1"/>
          </p:cNvSpPr>
          <p:nvPr/>
        </p:nvSpPr>
        <p:spPr bwMode="auto">
          <a:xfrm>
            <a:off x="4016693" y="3311843"/>
            <a:ext cx="270908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0</a:t>
            </a:r>
          </a:p>
        </p:txBody>
      </p:sp>
      <p:sp>
        <p:nvSpPr>
          <p:cNvPr id="401" name="Rectangle 435"/>
          <p:cNvSpPr>
            <a:spLocks noChangeArrowheads="1"/>
          </p:cNvSpPr>
          <p:nvPr/>
        </p:nvSpPr>
        <p:spPr bwMode="auto">
          <a:xfrm>
            <a:off x="4523423" y="344424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250</a:t>
            </a:r>
          </a:p>
        </p:txBody>
      </p:sp>
      <p:sp>
        <p:nvSpPr>
          <p:cNvPr id="402" name="Rectangle 436"/>
          <p:cNvSpPr>
            <a:spLocks noChangeArrowheads="1"/>
          </p:cNvSpPr>
          <p:nvPr/>
        </p:nvSpPr>
        <p:spPr bwMode="auto">
          <a:xfrm>
            <a:off x="5608320" y="344424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500</a:t>
            </a:r>
          </a:p>
        </p:txBody>
      </p:sp>
      <p:sp>
        <p:nvSpPr>
          <p:cNvPr id="403" name="Rectangle 437"/>
          <p:cNvSpPr>
            <a:spLocks noChangeArrowheads="1"/>
          </p:cNvSpPr>
          <p:nvPr/>
        </p:nvSpPr>
        <p:spPr bwMode="auto">
          <a:xfrm>
            <a:off x="6687503" y="344424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750</a:t>
            </a:r>
          </a:p>
        </p:txBody>
      </p:sp>
      <p:sp>
        <p:nvSpPr>
          <p:cNvPr id="404" name="Rectangle 438"/>
          <p:cNvSpPr>
            <a:spLocks noChangeArrowheads="1"/>
          </p:cNvSpPr>
          <p:nvPr/>
        </p:nvSpPr>
        <p:spPr bwMode="auto">
          <a:xfrm>
            <a:off x="7720013" y="3444240"/>
            <a:ext cx="52578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1000</a:t>
            </a:r>
          </a:p>
        </p:txBody>
      </p:sp>
      <p:sp>
        <p:nvSpPr>
          <p:cNvPr id="405" name="Rectangle 450"/>
          <p:cNvSpPr>
            <a:spLocks noChangeArrowheads="1"/>
          </p:cNvSpPr>
          <p:nvPr/>
        </p:nvSpPr>
        <p:spPr bwMode="auto">
          <a:xfrm>
            <a:off x="5863590" y="2227898"/>
            <a:ext cx="80310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>
                <a:solidFill>
                  <a:srgbClr val="FFFFFF"/>
                </a:solidFill>
              </a:rPr>
              <a:t>[M+2H]</a:t>
            </a:r>
            <a:r>
              <a:rPr lang="en-US" sz="1200" baseline="30000">
                <a:solidFill>
                  <a:srgbClr val="FFFFFF"/>
                </a:solidFill>
              </a:rPr>
              <a:t>2+</a:t>
            </a:r>
          </a:p>
        </p:txBody>
      </p:sp>
      <p:sp>
        <p:nvSpPr>
          <p:cNvPr id="406" name="Rectangle 443"/>
          <p:cNvSpPr>
            <a:spLocks noChangeArrowheads="1"/>
          </p:cNvSpPr>
          <p:nvPr/>
        </p:nvSpPr>
        <p:spPr bwMode="auto">
          <a:xfrm>
            <a:off x="6785610" y="137160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762</a:t>
            </a:r>
            <a:endParaRPr lang="en-US" sz="1200" baseline="-25000"/>
          </a:p>
        </p:txBody>
      </p:sp>
      <p:sp>
        <p:nvSpPr>
          <p:cNvPr id="407" name="Rectangle 439"/>
          <p:cNvSpPr>
            <a:spLocks noChangeArrowheads="1"/>
          </p:cNvSpPr>
          <p:nvPr/>
        </p:nvSpPr>
        <p:spPr bwMode="auto">
          <a:xfrm>
            <a:off x="4543425" y="2900363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260</a:t>
            </a:r>
            <a:endParaRPr lang="en-US" sz="1200" baseline="-25000" dirty="0"/>
          </a:p>
        </p:txBody>
      </p:sp>
      <p:sp>
        <p:nvSpPr>
          <p:cNvPr id="408" name="Rectangle 440"/>
          <p:cNvSpPr>
            <a:spLocks noChangeArrowheads="1"/>
          </p:cNvSpPr>
          <p:nvPr/>
        </p:nvSpPr>
        <p:spPr bwMode="auto">
          <a:xfrm>
            <a:off x="5063490" y="291846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389</a:t>
            </a:r>
            <a:endParaRPr lang="en-US" sz="1200" baseline="-25000" dirty="0"/>
          </a:p>
        </p:txBody>
      </p:sp>
      <p:sp>
        <p:nvSpPr>
          <p:cNvPr id="409" name="Rectangle 441"/>
          <p:cNvSpPr>
            <a:spLocks noChangeArrowheads="1"/>
          </p:cNvSpPr>
          <p:nvPr/>
        </p:nvSpPr>
        <p:spPr bwMode="auto">
          <a:xfrm>
            <a:off x="5574030" y="297942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504</a:t>
            </a:r>
            <a:endParaRPr lang="en-US" sz="1200" baseline="-25000"/>
          </a:p>
        </p:txBody>
      </p:sp>
      <p:sp>
        <p:nvSpPr>
          <p:cNvPr id="410" name="Rectangle 442"/>
          <p:cNvSpPr>
            <a:spLocks noChangeArrowheads="1"/>
          </p:cNvSpPr>
          <p:nvPr/>
        </p:nvSpPr>
        <p:spPr bwMode="auto">
          <a:xfrm>
            <a:off x="6221730" y="2607945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633</a:t>
            </a:r>
            <a:endParaRPr lang="en-US" sz="1200" baseline="-25000"/>
          </a:p>
        </p:txBody>
      </p:sp>
      <p:sp>
        <p:nvSpPr>
          <p:cNvPr id="411" name="Rectangle 444"/>
          <p:cNvSpPr>
            <a:spLocks noChangeArrowheads="1"/>
          </p:cNvSpPr>
          <p:nvPr/>
        </p:nvSpPr>
        <p:spPr bwMode="auto">
          <a:xfrm>
            <a:off x="7280910" y="1948815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875</a:t>
            </a:r>
            <a:endParaRPr lang="en-US" sz="1200" baseline="-25000"/>
          </a:p>
        </p:txBody>
      </p:sp>
      <p:sp>
        <p:nvSpPr>
          <p:cNvPr id="412" name="Rectangle 445"/>
          <p:cNvSpPr>
            <a:spLocks noChangeArrowheads="1"/>
          </p:cNvSpPr>
          <p:nvPr/>
        </p:nvSpPr>
        <p:spPr bwMode="auto">
          <a:xfrm>
            <a:off x="4728210" y="2704148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292</a:t>
            </a:r>
            <a:endParaRPr lang="en-US" sz="1200" baseline="-25000"/>
          </a:p>
        </p:txBody>
      </p:sp>
      <p:sp>
        <p:nvSpPr>
          <p:cNvPr id="413" name="Rectangle 446"/>
          <p:cNvSpPr>
            <a:spLocks noChangeArrowheads="1"/>
          </p:cNvSpPr>
          <p:nvPr/>
        </p:nvSpPr>
        <p:spPr bwMode="auto">
          <a:xfrm>
            <a:off x="5233035" y="279654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 dirty="0"/>
              <a:t>405</a:t>
            </a:r>
            <a:endParaRPr lang="en-US" sz="1200" baseline="-25000" dirty="0"/>
          </a:p>
        </p:txBody>
      </p:sp>
      <p:sp>
        <p:nvSpPr>
          <p:cNvPr id="414" name="Rectangle 447"/>
          <p:cNvSpPr>
            <a:spLocks noChangeArrowheads="1"/>
          </p:cNvSpPr>
          <p:nvPr/>
        </p:nvSpPr>
        <p:spPr bwMode="auto">
          <a:xfrm>
            <a:off x="5802630" y="287274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534</a:t>
            </a:r>
            <a:endParaRPr lang="en-US" sz="1200" baseline="-25000"/>
          </a:p>
        </p:txBody>
      </p:sp>
      <p:sp>
        <p:nvSpPr>
          <p:cNvPr id="415" name="Rectangle 448"/>
          <p:cNvSpPr>
            <a:spLocks noChangeArrowheads="1"/>
          </p:cNvSpPr>
          <p:nvPr/>
        </p:nvSpPr>
        <p:spPr bwMode="auto">
          <a:xfrm>
            <a:off x="7448550" y="305562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907</a:t>
            </a:r>
            <a:endParaRPr lang="en-US" sz="1200" baseline="-25000"/>
          </a:p>
        </p:txBody>
      </p:sp>
      <p:sp>
        <p:nvSpPr>
          <p:cNvPr id="416" name="Rectangle 449"/>
          <p:cNvSpPr>
            <a:spLocks noChangeArrowheads="1"/>
          </p:cNvSpPr>
          <p:nvPr/>
        </p:nvSpPr>
        <p:spPr bwMode="auto">
          <a:xfrm>
            <a:off x="7715250" y="3055620"/>
            <a:ext cx="52578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1020</a:t>
            </a:r>
            <a:endParaRPr lang="en-US" sz="1200" baseline="-25000"/>
          </a:p>
        </p:txBody>
      </p:sp>
      <p:sp>
        <p:nvSpPr>
          <p:cNvPr id="417" name="Rectangle 451"/>
          <p:cNvSpPr>
            <a:spLocks noChangeArrowheads="1"/>
          </p:cNvSpPr>
          <p:nvPr/>
        </p:nvSpPr>
        <p:spPr bwMode="auto">
          <a:xfrm>
            <a:off x="6374130" y="3068003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663</a:t>
            </a:r>
            <a:endParaRPr lang="en-US" sz="1200" baseline="-25000"/>
          </a:p>
        </p:txBody>
      </p:sp>
      <p:sp>
        <p:nvSpPr>
          <p:cNvPr id="418" name="Rectangle 452"/>
          <p:cNvSpPr>
            <a:spLocks noChangeArrowheads="1"/>
          </p:cNvSpPr>
          <p:nvPr/>
        </p:nvSpPr>
        <p:spPr bwMode="auto">
          <a:xfrm>
            <a:off x="6937058" y="3101340"/>
            <a:ext cx="440826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778</a:t>
            </a:r>
            <a:endParaRPr lang="en-US" sz="1200" baseline="-25000"/>
          </a:p>
        </p:txBody>
      </p:sp>
      <p:sp>
        <p:nvSpPr>
          <p:cNvPr id="419" name="Rectangle 453"/>
          <p:cNvSpPr>
            <a:spLocks noChangeArrowheads="1"/>
          </p:cNvSpPr>
          <p:nvPr/>
        </p:nvSpPr>
        <p:spPr bwMode="auto">
          <a:xfrm>
            <a:off x="8262938" y="3101340"/>
            <a:ext cx="52578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1080</a:t>
            </a:r>
            <a:endParaRPr lang="en-US" sz="1200" baseline="-25000"/>
          </a:p>
        </p:txBody>
      </p:sp>
      <p:sp>
        <p:nvSpPr>
          <p:cNvPr id="420" name="Rectangle 454"/>
          <p:cNvSpPr>
            <a:spLocks noChangeArrowheads="1"/>
          </p:cNvSpPr>
          <p:nvPr/>
        </p:nvSpPr>
        <p:spPr bwMode="auto">
          <a:xfrm>
            <a:off x="7882890" y="2887980"/>
            <a:ext cx="525785" cy="27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r>
              <a:rPr lang="en-US" sz="1200"/>
              <a:t>1022</a:t>
            </a:r>
            <a:endParaRPr lang="en-US" sz="1200" baseline="-25000"/>
          </a:p>
        </p:txBody>
      </p:sp>
      <p:cxnSp>
        <p:nvCxnSpPr>
          <p:cNvPr id="421" name="Straight Arrow Connector 420"/>
          <p:cNvCxnSpPr/>
          <p:nvPr/>
        </p:nvCxnSpPr>
        <p:spPr>
          <a:xfrm rot="5400000">
            <a:off x="4991894" y="4402773"/>
            <a:ext cx="1294606" cy="79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TextBox 421"/>
          <p:cNvSpPr txBox="1"/>
          <p:nvPr/>
        </p:nvSpPr>
        <p:spPr>
          <a:xfrm>
            <a:off x="5944394" y="4136073"/>
            <a:ext cx="1963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Mass Differences</a:t>
            </a:r>
            <a:endParaRPr lang="en-US" dirty="0"/>
          </a:p>
        </p:txBody>
      </p:sp>
      <p:pic>
        <p:nvPicPr>
          <p:cNvPr id="42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619330"/>
            <a:ext cx="3267075" cy="517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424" name="Straight Arrow Connector 423"/>
          <p:cNvCxnSpPr/>
          <p:nvPr/>
        </p:nvCxnSpPr>
        <p:spPr>
          <a:xfrm flipV="1">
            <a:off x="3429000" y="4440079"/>
            <a:ext cx="2209800" cy="794"/>
          </a:xfrm>
          <a:prstGeom prst="straightConnector1">
            <a:avLst/>
          </a:prstGeom>
          <a:ln w="571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TextBox 424"/>
          <p:cNvSpPr txBox="1"/>
          <p:nvPr/>
        </p:nvSpPr>
        <p:spPr>
          <a:xfrm>
            <a:off x="685800" y="1295400"/>
            <a:ext cx="2185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Amino acid masses</a:t>
            </a:r>
            <a:endParaRPr lang="en-US" dirty="0"/>
          </a:p>
        </p:txBody>
      </p:sp>
      <p:sp>
        <p:nvSpPr>
          <p:cNvPr id="426" name="TextBox 7"/>
          <p:cNvSpPr txBox="1">
            <a:spLocks noChangeArrowheads="1"/>
          </p:cNvSpPr>
          <p:nvPr/>
        </p:nvSpPr>
        <p:spPr bwMode="auto">
          <a:xfrm>
            <a:off x="4708681" y="5050473"/>
            <a:ext cx="192071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Sequences </a:t>
            </a:r>
          </a:p>
          <a:p>
            <a:pPr algn="ctr"/>
            <a:r>
              <a:rPr lang="en-US" sz="2000" b="1" dirty="0"/>
              <a:t>consistent </a:t>
            </a:r>
          </a:p>
          <a:p>
            <a:pPr algn="ctr"/>
            <a:r>
              <a:rPr lang="en-US" sz="2000" b="1" dirty="0"/>
              <a:t>with spectrum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>
                <a:latin typeface="Comic Sans MS" pitchFamily="66" charset="0"/>
              </a:rPr>
              <a:t>Databases, data repositories and standardization</a:t>
            </a:r>
            <a:r>
              <a:rPr lang="en-US" sz="2800" b="1" dirty="0" smtClean="0">
                <a:latin typeface="Comic Sans MS" pitchFamily="66" charset="0"/>
              </a:rPr>
              <a:t> </a:t>
            </a:r>
            <a:r>
              <a:rPr lang="sv-SE" sz="2800" b="1" dirty="0" smtClean="0">
                <a:latin typeface="Comic Sans MS" pitchFamily="66" charset="0"/>
              </a:rPr>
              <a:t>(Week </a:t>
            </a:r>
            <a:r>
              <a:rPr lang="sv-SE" sz="2800" b="1" dirty="0" smtClean="0">
                <a:latin typeface="Comic Sans MS" pitchFamily="66" charset="0"/>
              </a:rPr>
              <a:t>6)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9" t="13014" r="30508" b="1440"/>
          <a:stretch/>
        </p:blipFill>
        <p:spPr bwMode="auto">
          <a:xfrm>
            <a:off x="1219200" y="1371600"/>
            <a:ext cx="6713669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62100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2" t="22454" r="20121" b="21413"/>
          <a:stretch/>
        </p:blipFill>
        <p:spPr bwMode="auto">
          <a:xfrm>
            <a:off x="829075" y="1450820"/>
            <a:ext cx="7400525" cy="4949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667000" y="6400800"/>
            <a:ext cx="647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 eaLnBrk="1" hangingPunct="1"/>
            <a:r>
              <a:rPr lang="en-US" sz="2000" u="sng" dirty="0">
                <a:latin typeface="Trebuchet MS" pitchFamily="34" charset="0"/>
              </a:rPr>
              <a:t>Most proteins show very reproducible peptide patterns</a:t>
            </a:r>
            <a:r>
              <a:rPr lang="en-US" sz="1800" dirty="0">
                <a:latin typeface="Arial" charset="0"/>
              </a:rPr>
              <a:t> </a:t>
            </a:r>
          </a:p>
        </p:txBody>
      </p:sp>
      <p:sp>
        <p:nvSpPr>
          <p:cNvPr id="7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>
                <a:latin typeface="Comic Sans MS" pitchFamily="66" charset="0"/>
              </a:rPr>
              <a:t>Databases, data repositories and standardization</a:t>
            </a:r>
            <a:r>
              <a:rPr lang="en-US" sz="2800" b="1" dirty="0" smtClean="0">
                <a:latin typeface="Comic Sans MS" pitchFamily="66" charset="0"/>
              </a:rPr>
              <a:t> </a:t>
            </a:r>
            <a:r>
              <a:rPr lang="sv-SE" sz="2800" b="1" dirty="0" smtClean="0">
                <a:latin typeface="Comic Sans MS" pitchFamily="66" charset="0"/>
              </a:rPr>
              <a:t>(Week </a:t>
            </a:r>
            <a:r>
              <a:rPr lang="sv-SE" sz="2800" b="1" dirty="0" smtClean="0">
                <a:latin typeface="Comic Sans MS" pitchFamily="66" charset="0"/>
              </a:rPr>
              <a:t>6)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8" name="Line 88"/>
          <p:cNvSpPr>
            <a:spLocks noChangeShapeType="1"/>
          </p:cNvSpPr>
          <p:nvPr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5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-14332"/>
            <a:ext cx="6858000" cy="6887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838200" y="4876800"/>
            <a:ext cx="7467600" cy="369332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Comic Sans MS" pitchFamily="66" charset="0"/>
              </a:rPr>
              <a:t>http://fenyolab.org/presentations/Proteomics_Informatics_2014/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59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7" t="12962" r="12493" b="5370"/>
          <a:stretch/>
        </p:blipFill>
        <p:spPr bwMode="auto">
          <a:xfrm>
            <a:off x="1981200" y="1405746"/>
            <a:ext cx="4648200" cy="54522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6553200" y="1828800"/>
            <a:ext cx="19800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0066"/>
                </a:solidFill>
              </a:rPr>
              <a:t>Query Spectrum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796857" y="3700255"/>
            <a:ext cx="14927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Best match </a:t>
            </a:r>
          </a:p>
          <a:p>
            <a:pPr algn="ctr"/>
            <a:r>
              <a:rPr lang="en-US" b="1" dirty="0" smtClean="0">
                <a:solidFill>
                  <a:srgbClr val="000066"/>
                </a:solidFill>
              </a:rPr>
              <a:t>In GPMDB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809681" y="5638800"/>
            <a:ext cx="1467068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rgbClr val="000066"/>
                </a:solidFill>
              </a:rPr>
              <a:t>Second</a:t>
            </a:r>
          </a:p>
          <a:p>
            <a:pPr algn="ctr"/>
            <a:r>
              <a:rPr lang="en-US" b="1" dirty="0" smtClean="0">
                <a:solidFill>
                  <a:srgbClr val="000066"/>
                </a:solidFill>
              </a:rPr>
              <a:t>best match </a:t>
            </a:r>
          </a:p>
          <a:p>
            <a:pPr algn="ctr"/>
            <a:r>
              <a:rPr lang="en-US" b="1" dirty="0" smtClean="0">
                <a:solidFill>
                  <a:srgbClr val="000066"/>
                </a:solidFill>
              </a:rPr>
              <a:t>In GPMDB</a:t>
            </a:r>
            <a:endParaRPr lang="en-US" b="1" dirty="0">
              <a:solidFill>
                <a:srgbClr val="000066"/>
              </a:solidFill>
            </a:endParaRPr>
          </a:p>
        </p:txBody>
      </p:sp>
      <p:sp>
        <p:nvSpPr>
          <p:cNvPr id="9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>
                <a:latin typeface="Comic Sans MS" pitchFamily="66" charset="0"/>
              </a:rPr>
              <a:t>Databases, data repositories and standardization</a:t>
            </a:r>
            <a:r>
              <a:rPr lang="en-US" sz="2800" b="1" dirty="0" smtClean="0">
                <a:latin typeface="Comic Sans MS" pitchFamily="66" charset="0"/>
              </a:rPr>
              <a:t> </a:t>
            </a:r>
            <a:r>
              <a:rPr lang="sv-SE" sz="2800" b="1" dirty="0" smtClean="0">
                <a:latin typeface="Comic Sans MS" pitchFamily="66" charset="0"/>
              </a:rPr>
              <a:t>(Week </a:t>
            </a:r>
            <a:r>
              <a:rPr lang="sv-SE" sz="2800" b="1" dirty="0" smtClean="0">
                <a:latin typeface="Comic Sans MS" pitchFamily="66" charset="0"/>
              </a:rPr>
              <a:t>6)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0" name="Line 88"/>
          <p:cNvSpPr>
            <a:spLocks noChangeShapeType="1"/>
          </p:cNvSpPr>
          <p:nvPr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32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err="1" smtClean="0">
                <a:latin typeface="Comic Sans MS" pitchFamily="66" charset="0"/>
              </a:rPr>
              <a:t>Proteogenomics</a:t>
            </a:r>
            <a:r>
              <a:rPr lang="en-US" sz="2800" b="1" dirty="0" smtClean="0">
                <a:latin typeface="Comic Sans MS" pitchFamily="66" charset="0"/>
              </a:rPr>
              <a:t> </a:t>
            </a:r>
            <a:r>
              <a:rPr lang="sv-SE" sz="2800" b="1" dirty="0" smtClean="0">
                <a:latin typeface="Comic Sans MS" pitchFamily="66" charset="0"/>
              </a:rPr>
              <a:t>(Week 7)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" name="Flowchart: Magnetic Disk 50"/>
          <p:cNvSpPr>
            <a:spLocks noChangeArrowheads="1"/>
          </p:cNvSpPr>
          <p:nvPr/>
        </p:nvSpPr>
        <p:spPr bwMode="auto">
          <a:xfrm>
            <a:off x="7009435" y="2136691"/>
            <a:ext cx="1856965" cy="1790553"/>
          </a:xfrm>
          <a:prstGeom prst="flowChartMagneticDisk">
            <a:avLst/>
          </a:prstGeom>
          <a:solidFill>
            <a:schemeClr val="bg1"/>
          </a:solidFill>
          <a:ln w="38100">
            <a:solidFill>
              <a:schemeClr val="tx1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endParaRPr lang="en-US" sz="140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sp>
        <p:nvSpPr>
          <p:cNvPr id="52" name="TextBox 24"/>
          <p:cNvSpPr txBox="1">
            <a:spLocks noChangeArrowheads="1"/>
          </p:cNvSpPr>
          <p:nvPr/>
        </p:nvSpPr>
        <p:spPr bwMode="auto">
          <a:xfrm>
            <a:off x="6819322" y="2886046"/>
            <a:ext cx="2248478" cy="759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Tumor Specific</a:t>
            </a:r>
          </a:p>
          <a:p>
            <a:pPr algn="ctr">
              <a:lnSpc>
                <a:spcPts val="2600"/>
              </a:lnSpc>
            </a:pPr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Protein DB</a:t>
            </a:r>
            <a:endParaRPr lang="en-US" sz="1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38133" y="1093736"/>
            <a:ext cx="8820822" cy="939286"/>
            <a:chOff x="138133" y="1093736"/>
            <a:chExt cx="8820822" cy="939286"/>
          </a:xfrm>
        </p:grpSpPr>
        <p:cxnSp>
          <p:nvCxnSpPr>
            <p:cNvPr id="54" name="Straight Arrow Connector 53"/>
            <p:cNvCxnSpPr/>
            <p:nvPr/>
          </p:nvCxnSpPr>
          <p:spPr>
            <a:xfrm>
              <a:off x="1905000" y="1256923"/>
              <a:ext cx="883484" cy="256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7"/>
            <p:cNvSpPr txBox="1">
              <a:spLocks noChangeArrowheads="1"/>
            </p:cNvSpPr>
            <p:nvPr/>
          </p:nvSpPr>
          <p:spPr bwMode="auto">
            <a:xfrm>
              <a:off x="138133" y="1093736"/>
              <a:ext cx="1694182" cy="307777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Non-Tumor Sample</a:t>
              </a:r>
              <a:endParaRPr lang="en-US" sz="14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56" name="TextBox 7"/>
            <p:cNvSpPr txBox="1">
              <a:spLocks noChangeArrowheads="1"/>
            </p:cNvSpPr>
            <p:nvPr/>
          </p:nvSpPr>
          <p:spPr bwMode="auto">
            <a:xfrm>
              <a:off x="2868165" y="1102830"/>
              <a:ext cx="1680267" cy="307777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>
              <a:spAutoFit/>
            </a:bodyPr>
            <a:lstStyle/>
            <a:p>
              <a:pPr algn="ctr"/>
              <a:r>
                <a:rPr lang="en-US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Genome sequencing</a:t>
              </a:r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4620112" y="1247624"/>
              <a:ext cx="2159097" cy="229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7"/>
            <p:cNvSpPr txBox="1">
              <a:spLocks noChangeArrowheads="1"/>
            </p:cNvSpPr>
            <p:nvPr/>
          </p:nvSpPr>
          <p:spPr bwMode="auto">
            <a:xfrm>
              <a:off x="6916133" y="1104318"/>
              <a:ext cx="2042822" cy="307777"/>
            </a:xfrm>
            <a:prstGeom prst="rect">
              <a:avLst/>
            </a:prstGeom>
            <a:ln w="12700"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4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Identify germline variants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7937544" y="1496587"/>
              <a:ext cx="1" cy="5364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 flipV="1">
            <a:off x="7935094" y="4024166"/>
            <a:ext cx="0" cy="788301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7"/>
          <p:cNvSpPr txBox="1">
            <a:spLocks noChangeArrowheads="1"/>
          </p:cNvSpPr>
          <p:nvPr/>
        </p:nvSpPr>
        <p:spPr bwMode="auto">
          <a:xfrm>
            <a:off x="7071971" y="4343400"/>
            <a:ext cx="1827156" cy="523220"/>
          </a:xfrm>
          <a:prstGeom prst="rect">
            <a:avLst/>
          </a:prstGeom>
          <a:ln w="12700"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latin typeface="Times" panose="02020603050405020304" pitchFamily="18" charset="0"/>
                <a:cs typeface="Times" panose="02020603050405020304" pitchFamily="18" charset="0"/>
              </a:rPr>
              <a:t>Reference Human Database (Ensembl)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44545" y="1764805"/>
            <a:ext cx="6793801" cy="738664"/>
            <a:chOff x="144545" y="1764805"/>
            <a:chExt cx="6793801" cy="738664"/>
          </a:xfrm>
        </p:grpSpPr>
        <p:cxnSp>
          <p:nvCxnSpPr>
            <p:cNvPr id="63" name="Straight Arrow Connector 62"/>
            <p:cNvCxnSpPr/>
            <p:nvPr/>
          </p:nvCxnSpPr>
          <p:spPr>
            <a:xfrm>
              <a:off x="6583960" y="2052386"/>
              <a:ext cx="354386" cy="24136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/>
            <p:cNvGrpSpPr/>
            <p:nvPr/>
          </p:nvGrpSpPr>
          <p:grpSpPr>
            <a:xfrm>
              <a:off x="144545" y="1764805"/>
              <a:ext cx="6345141" cy="738664"/>
              <a:chOff x="144545" y="1764805"/>
              <a:chExt cx="6345141" cy="738664"/>
            </a:xfrm>
          </p:grpSpPr>
          <p:sp>
            <p:nvSpPr>
              <p:cNvPr id="65" name="TextBox 7"/>
              <p:cNvSpPr txBox="1">
                <a:spLocks noChangeArrowheads="1"/>
              </p:cNvSpPr>
              <p:nvPr/>
            </p:nvSpPr>
            <p:spPr bwMode="auto">
              <a:xfrm>
                <a:off x="1905000" y="1875082"/>
                <a:ext cx="1680268" cy="523220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Genome sequencing</a:t>
                </a:r>
              </a:p>
              <a:p>
                <a:pPr algn="ctr"/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RNA-Seq</a:t>
                </a:r>
              </a:p>
            </p:txBody>
          </p:sp>
          <p:cxnSp>
            <p:nvCxnSpPr>
              <p:cNvPr id="66" name="Straight Arrow Connector 65"/>
              <p:cNvCxnSpPr/>
              <p:nvPr/>
            </p:nvCxnSpPr>
            <p:spPr>
              <a:xfrm flipV="1">
                <a:off x="1508689" y="2136691"/>
                <a:ext cx="381000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TextBox 7"/>
              <p:cNvSpPr txBox="1">
                <a:spLocks noChangeArrowheads="1"/>
              </p:cNvSpPr>
              <p:nvPr/>
            </p:nvSpPr>
            <p:spPr bwMode="auto">
              <a:xfrm>
                <a:off x="144545" y="2001120"/>
                <a:ext cx="1315874" cy="307777"/>
              </a:xfrm>
              <a:prstGeom prst="rect">
                <a:avLst/>
              </a:prstGeom>
              <a:ln w="12700">
                <a:headEnd/>
                <a:tailEnd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Tumor Sample</a:t>
                </a:r>
                <a:endParaRPr lang="en-US" sz="1400" b="1" dirty="0">
                  <a:latin typeface="Times" panose="02020603050405020304" pitchFamily="18" charset="0"/>
                  <a:cs typeface="Times" panose="02020603050405020304" pitchFamily="18" charset="0"/>
                </a:endParaRPr>
              </a:p>
            </p:txBody>
          </p:sp>
          <p:sp>
            <p:nvSpPr>
              <p:cNvPr id="68" name="TextBox 119"/>
              <p:cNvSpPr txBox="1">
                <a:spLocks noChangeArrowheads="1"/>
              </p:cNvSpPr>
              <p:nvPr/>
            </p:nvSpPr>
            <p:spPr bwMode="auto">
              <a:xfrm>
                <a:off x="4150420" y="1764805"/>
                <a:ext cx="2339266" cy="738664"/>
              </a:xfrm>
              <a:prstGeom prst="rect">
                <a:avLst/>
              </a:prstGeom>
              <a:ln w="12700">
                <a:headEnd/>
                <a:tailEnd/>
              </a:ln>
              <a:extLst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alibri" charset="0"/>
                    <a:ea typeface="ＭＳ Ｐゴシック" charset="0"/>
                  </a:defRPr>
                </a:lvl9pPr>
              </a:lstStyle>
              <a:p>
                <a:pPr algn="ctr" eaLnBrk="1" hangingPunct="1"/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Identify alternative splicing, </a:t>
                </a:r>
              </a:p>
              <a:p>
                <a:pPr algn="ctr" eaLnBrk="1" hangingPunct="1"/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somatic variants and </a:t>
                </a:r>
              </a:p>
              <a:p>
                <a:pPr algn="ctr" eaLnBrk="1" hangingPunct="1"/>
                <a:r>
                  <a:rPr lang="en-US" sz="1400" dirty="0" smtClean="0">
                    <a:latin typeface="Times" panose="02020603050405020304" pitchFamily="18" charset="0"/>
                    <a:cs typeface="Times" panose="02020603050405020304" pitchFamily="18" charset="0"/>
                  </a:rPr>
                  <a:t>novel expression </a:t>
                </a:r>
              </a:p>
            </p:txBody>
          </p:sp>
          <p:cxnSp>
            <p:nvCxnSpPr>
              <p:cNvPr id="69" name="Straight Arrow Connector 68"/>
              <p:cNvCxnSpPr/>
              <p:nvPr/>
            </p:nvCxnSpPr>
            <p:spPr>
              <a:xfrm flipV="1">
                <a:off x="3678059" y="2134137"/>
                <a:ext cx="381000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" name="Group 69"/>
          <p:cNvGrpSpPr/>
          <p:nvPr/>
        </p:nvGrpSpPr>
        <p:grpSpPr>
          <a:xfrm>
            <a:off x="68743" y="2800017"/>
            <a:ext cx="7005091" cy="3933151"/>
            <a:chOff x="68743" y="2800017"/>
            <a:chExt cx="7005091" cy="3933151"/>
          </a:xfrm>
        </p:grpSpPr>
        <p:grpSp>
          <p:nvGrpSpPr>
            <p:cNvPr id="71" name="Group 172"/>
            <p:cNvGrpSpPr/>
            <p:nvPr/>
          </p:nvGrpSpPr>
          <p:grpSpPr>
            <a:xfrm>
              <a:off x="4267200" y="5329837"/>
              <a:ext cx="1524000" cy="0"/>
              <a:chOff x="4276289" y="1553781"/>
              <a:chExt cx="1524000" cy="0"/>
            </a:xfrm>
          </p:grpSpPr>
          <p:cxnSp>
            <p:nvCxnSpPr>
              <p:cNvPr id="187" name="Straight Connector 186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176"/>
            <p:cNvGrpSpPr/>
            <p:nvPr/>
          </p:nvGrpSpPr>
          <p:grpSpPr>
            <a:xfrm>
              <a:off x="4021137" y="5253637"/>
              <a:ext cx="1524000" cy="0"/>
              <a:chOff x="4276289" y="1553781"/>
              <a:chExt cx="1524000" cy="0"/>
            </a:xfrm>
          </p:grpSpPr>
          <p:cxnSp>
            <p:nvCxnSpPr>
              <p:cNvPr id="184" name="Straight Connector 183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180"/>
            <p:cNvGrpSpPr/>
            <p:nvPr/>
          </p:nvGrpSpPr>
          <p:grpSpPr>
            <a:xfrm>
              <a:off x="4343400" y="5406037"/>
              <a:ext cx="1524000" cy="0"/>
              <a:chOff x="4276289" y="1553781"/>
              <a:chExt cx="1524000" cy="0"/>
            </a:xfrm>
          </p:grpSpPr>
          <p:cxnSp>
            <p:nvCxnSpPr>
              <p:cNvPr id="181" name="Straight Connector 180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184"/>
            <p:cNvGrpSpPr/>
            <p:nvPr/>
          </p:nvGrpSpPr>
          <p:grpSpPr>
            <a:xfrm>
              <a:off x="4173537" y="5482237"/>
              <a:ext cx="1524000" cy="0"/>
              <a:chOff x="4276289" y="1553781"/>
              <a:chExt cx="1524000" cy="0"/>
            </a:xfrm>
          </p:grpSpPr>
          <p:cxnSp>
            <p:nvCxnSpPr>
              <p:cNvPr id="178" name="Straight Connector 177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Straight Connector 178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Straight Connector 179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Group 189"/>
            <p:cNvGrpSpPr/>
            <p:nvPr/>
          </p:nvGrpSpPr>
          <p:grpSpPr>
            <a:xfrm>
              <a:off x="4038600" y="5558437"/>
              <a:ext cx="1524000" cy="0"/>
              <a:chOff x="4276289" y="1553781"/>
              <a:chExt cx="1524000" cy="0"/>
            </a:xfrm>
          </p:grpSpPr>
          <p:cxnSp>
            <p:nvCxnSpPr>
              <p:cNvPr id="175" name="Straight Connector 174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6" name="Rectangle 75"/>
            <p:cNvSpPr/>
            <p:nvPr/>
          </p:nvSpPr>
          <p:spPr>
            <a:xfrm>
              <a:off x="4070917" y="5634637"/>
              <a:ext cx="1846263" cy="14218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5286956" y="5174615"/>
              <a:ext cx="398463" cy="685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>
            <a:xfrm flipV="1">
              <a:off x="5329783" y="5032948"/>
              <a:ext cx="634452" cy="1416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5286956" y="5849678"/>
              <a:ext cx="677279" cy="19893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/>
            <p:cNvSpPr txBox="1"/>
            <p:nvPr/>
          </p:nvSpPr>
          <p:spPr>
            <a:xfrm>
              <a:off x="5964235" y="5032948"/>
              <a:ext cx="1109599" cy="10156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TCGA</a:t>
              </a:r>
              <a:r>
                <a:rPr lang="en-US" sz="1000" b="1" dirty="0" smtClean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G</a:t>
              </a:r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AGCTG</a:t>
              </a:r>
            </a:p>
            <a:p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TCGA</a:t>
              </a:r>
              <a:r>
                <a:rPr lang="en-US" sz="1000" b="1" dirty="0" smtClean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G</a:t>
              </a:r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AGCTG</a:t>
              </a:r>
            </a:p>
            <a:p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TCGA</a:t>
              </a:r>
              <a:r>
                <a:rPr lang="en-US" sz="1000" b="1" dirty="0" smtClean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G</a:t>
              </a:r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AGCTG</a:t>
              </a:r>
            </a:p>
            <a:p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TCGA</a:t>
              </a:r>
              <a:r>
                <a:rPr lang="en-US" sz="1000" b="1" dirty="0" smtClean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G</a:t>
              </a:r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AGCTG</a:t>
              </a:r>
            </a:p>
            <a:p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TCGA</a:t>
              </a:r>
              <a:r>
                <a:rPr lang="en-US" sz="1000" b="1" dirty="0" smtClean="0">
                  <a:solidFill>
                    <a:srgbClr val="FF0000"/>
                  </a:solidFill>
                  <a:latin typeface="Times" panose="02020603050405020304" pitchFamily="18" charset="0"/>
                  <a:cs typeface="Times" panose="02020603050405020304" pitchFamily="18" charset="0"/>
                </a:rPr>
                <a:t>G</a:t>
              </a:r>
              <a:r>
                <a:rPr lang="en-US" sz="10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AGCTG</a:t>
              </a:r>
            </a:p>
            <a:p>
              <a:r>
                <a:rPr lang="en-US" sz="10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TCGATAGCTG</a:t>
              </a:r>
              <a:endParaRPr lang="en-US" sz="10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81" name="Group 436"/>
            <p:cNvGrpSpPr/>
            <p:nvPr/>
          </p:nvGrpSpPr>
          <p:grpSpPr>
            <a:xfrm flipH="1">
              <a:off x="5101091" y="3257495"/>
              <a:ext cx="1524000" cy="0"/>
              <a:chOff x="4276289" y="1553781"/>
              <a:chExt cx="1524000" cy="0"/>
            </a:xfrm>
          </p:grpSpPr>
          <p:cxnSp>
            <p:nvCxnSpPr>
              <p:cNvPr id="172" name="Straight Connector 171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2" name="Group 440"/>
            <p:cNvGrpSpPr/>
            <p:nvPr/>
          </p:nvGrpSpPr>
          <p:grpSpPr>
            <a:xfrm>
              <a:off x="4034291" y="3319081"/>
              <a:ext cx="1524000" cy="0"/>
              <a:chOff x="4276289" y="1553781"/>
              <a:chExt cx="1524000" cy="0"/>
            </a:xfrm>
          </p:grpSpPr>
          <p:cxnSp>
            <p:nvCxnSpPr>
              <p:cNvPr id="169" name="Straight Connector 168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Group 444"/>
            <p:cNvGrpSpPr/>
            <p:nvPr/>
          </p:nvGrpSpPr>
          <p:grpSpPr>
            <a:xfrm>
              <a:off x="3995669" y="3382755"/>
              <a:ext cx="1524000" cy="0"/>
              <a:chOff x="4276289" y="1553781"/>
              <a:chExt cx="1524000" cy="0"/>
            </a:xfrm>
          </p:grpSpPr>
          <p:cxnSp>
            <p:nvCxnSpPr>
              <p:cNvPr id="166" name="Straight Connector 165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Connector 166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Straight Connector 167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448"/>
            <p:cNvGrpSpPr/>
            <p:nvPr/>
          </p:nvGrpSpPr>
          <p:grpSpPr>
            <a:xfrm>
              <a:off x="3942433" y="3446429"/>
              <a:ext cx="1524000" cy="0"/>
              <a:chOff x="4276289" y="1553781"/>
              <a:chExt cx="1524000" cy="0"/>
            </a:xfrm>
          </p:grpSpPr>
          <p:cxnSp>
            <p:nvCxnSpPr>
              <p:cNvPr id="163" name="Straight Connector 162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Straight Connector 163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Group 460"/>
            <p:cNvGrpSpPr/>
            <p:nvPr/>
          </p:nvGrpSpPr>
          <p:grpSpPr>
            <a:xfrm flipH="1">
              <a:off x="5218205" y="3189713"/>
              <a:ext cx="1524000" cy="0"/>
              <a:chOff x="4276289" y="1553781"/>
              <a:chExt cx="1524000" cy="0"/>
            </a:xfrm>
          </p:grpSpPr>
          <p:cxnSp>
            <p:nvCxnSpPr>
              <p:cNvPr id="160" name="Straight Connector 159"/>
              <p:cNvCxnSpPr/>
              <p:nvPr/>
            </p:nvCxnSpPr>
            <p:spPr bwMode="auto">
              <a:xfrm>
                <a:off x="4276289" y="1553781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/>
              <p:cNvCxnSpPr/>
              <p:nvPr/>
            </p:nvCxnSpPr>
            <p:spPr bwMode="auto">
              <a:xfrm>
                <a:off x="5433577" y="1553781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Straight Connector 161"/>
              <p:cNvCxnSpPr/>
              <p:nvPr/>
            </p:nvCxnSpPr>
            <p:spPr bwMode="auto">
              <a:xfrm>
                <a:off x="4763652" y="1553781"/>
                <a:ext cx="669925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6" name="Rectangle 85"/>
            <p:cNvSpPr/>
            <p:nvPr/>
          </p:nvSpPr>
          <p:spPr>
            <a:xfrm>
              <a:off x="5144170" y="3570997"/>
              <a:ext cx="414121" cy="15240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87" name="Straight Arrow Connector 86"/>
            <p:cNvCxnSpPr/>
            <p:nvPr/>
          </p:nvCxnSpPr>
          <p:spPr>
            <a:xfrm>
              <a:off x="5333676" y="3918542"/>
              <a:ext cx="7045" cy="28560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8" name="Group 313"/>
            <p:cNvGrpSpPr/>
            <p:nvPr/>
          </p:nvGrpSpPr>
          <p:grpSpPr>
            <a:xfrm>
              <a:off x="507304" y="3474787"/>
              <a:ext cx="2379663" cy="0"/>
              <a:chOff x="5486400" y="1600200"/>
              <a:chExt cx="2379663" cy="0"/>
            </a:xfrm>
          </p:grpSpPr>
          <p:cxnSp>
            <p:nvCxnSpPr>
              <p:cNvPr id="157" name="Straight Connector 156"/>
              <p:cNvCxnSpPr/>
              <p:nvPr/>
            </p:nvCxnSpPr>
            <p:spPr bwMode="auto">
              <a:xfrm flipH="1">
                <a:off x="7391400" y="1600200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/>
              <p:cNvCxnSpPr/>
              <p:nvPr/>
            </p:nvCxnSpPr>
            <p:spPr bwMode="auto">
              <a:xfrm flipH="1">
                <a:off x="5486400" y="1600200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9" name="Straight Connector 158"/>
              <p:cNvCxnSpPr/>
              <p:nvPr/>
            </p:nvCxnSpPr>
            <p:spPr bwMode="auto">
              <a:xfrm flipH="1">
                <a:off x="5853111" y="1600200"/>
                <a:ext cx="1645920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314"/>
            <p:cNvGrpSpPr/>
            <p:nvPr/>
          </p:nvGrpSpPr>
          <p:grpSpPr>
            <a:xfrm>
              <a:off x="659704" y="3398587"/>
              <a:ext cx="2379663" cy="0"/>
              <a:chOff x="5486400" y="1600200"/>
              <a:chExt cx="2379663" cy="0"/>
            </a:xfrm>
          </p:grpSpPr>
          <p:cxnSp>
            <p:nvCxnSpPr>
              <p:cNvPr id="154" name="Straight Connector 153"/>
              <p:cNvCxnSpPr/>
              <p:nvPr/>
            </p:nvCxnSpPr>
            <p:spPr bwMode="auto">
              <a:xfrm flipH="1">
                <a:off x="7391400" y="1600200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/>
              <p:cNvCxnSpPr/>
              <p:nvPr/>
            </p:nvCxnSpPr>
            <p:spPr bwMode="auto">
              <a:xfrm flipH="1">
                <a:off x="5486400" y="1600200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/>
              <p:cNvCxnSpPr/>
              <p:nvPr/>
            </p:nvCxnSpPr>
            <p:spPr bwMode="auto">
              <a:xfrm flipH="1">
                <a:off x="5853111" y="1600200"/>
                <a:ext cx="1645920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Group 318"/>
            <p:cNvGrpSpPr/>
            <p:nvPr/>
          </p:nvGrpSpPr>
          <p:grpSpPr>
            <a:xfrm>
              <a:off x="794641" y="3322387"/>
              <a:ext cx="2379663" cy="0"/>
              <a:chOff x="5486400" y="1600200"/>
              <a:chExt cx="2379663" cy="0"/>
            </a:xfrm>
          </p:grpSpPr>
          <p:cxnSp>
            <p:nvCxnSpPr>
              <p:cNvPr id="151" name="Straight Connector 150"/>
              <p:cNvCxnSpPr/>
              <p:nvPr/>
            </p:nvCxnSpPr>
            <p:spPr bwMode="auto">
              <a:xfrm flipH="1">
                <a:off x="7391400" y="1600200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 bwMode="auto">
              <a:xfrm flipH="1">
                <a:off x="5486400" y="1600200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 bwMode="auto">
              <a:xfrm flipH="1">
                <a:off x="5853111" y="1600200"/>
                <a:ext cx="1645920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Group 322"/>
            <p:cNvGrpSpPr/>
            <p:nvPr/>
          </p:nvGrpSpPr>
          <p:grpSpPr>
            <a:xfrm>
              <a:off x="896937" y="3246187"/>
              <a:ext cx="2379663" cy="0"/>
              <a:chOff x="5486400" y="1600200"/>
              <a:chExt cx="2379663" cy="0"/>
            </a:xfrm>
          </p:grpSpPr>
          <p:cxnSp>
            <p:nvCxnSpPr>
              <p:cNvPr id="148" name="Straight Connector 147"/>
              <p:cNvCxnSpPr/>
              <p:nvPr/>
            </p:nvCxnSpPr>
            <p:spPr bwMode="auto">
              <a:xfrm flipH="1">
                <a:off x="7391400" y="1600200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 bwMode="auto">
              <a:xfrm flipH="1">
                <a:off x="5486400" y="1600200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 bwMode="auto">
              <a:xfrm flipH="1">
                <a:off x="5853111" y="1600200"/>
                <a:ext cx="1645920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2" name="Rectangle 91"/>
            <p:cNvSpPr/>
            <p:nvPr/>
          </p:nvSpPr>
          <p:spPr>
            <a:xfrm>
              <a:off x="305346" y="3623754"/>
              <a:ext cx="914400" cy="152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1232272" y="3699954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439621" y="3737532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Exon</a:t>
              </a:r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1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95" name="Rectangle 94"/>
            <p:cNvSpPr/>
            <p:nvPr/>
          </p:nvSpPr>
          <p:spPr>
            <a:xfrm>
              <a:off x="1524546" y="3632456"/>
              <a:ext cx="457200" cy="152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994272" y="3708656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ectangle 96"/>
            <p:cNvSpPr/>
            <p:nvPr/>
          </p:nvSpPr>
          <p:spPr>
            <a:xfrm>
              <a:off x="2266922" y="3619930"/>
              <a:ext cx="914400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1488150" y="376553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Exon</a:t>
              </a:r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2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2388031" y="3738214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Exon</a:t>
              </a:r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3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00" name="Straight Arrow Connector 99"/>
            <p:cNvCxnSpPr/>
            <p:nvPr/>
          </p:nvCxnSpPr>
          <p:spPr>
            <a:xfrm>
              <a:off x="1780578" y="4014531"/>
              <a:ext cx="1230" cy="3317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/>
            <p:cNvSpPr txBox="1"/>
            <p:nvPr/>
          </p:nvSpPr>
          <p:spPr>
            <a:xfrm>
              <a:off x="4608682" y="577682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Exon</a:t>
              </a:r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1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4657673" y="4840843"/>
              <a:ext cx="8366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Variants</a:t>
              </a:r>
              <a:endParaRPr lang="en-US" sz="14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15039" y="2800017"/>
              <a:ext cx="11304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Alt. Splicing</a:t>
              </a:r>
              <a:endParaRPr lang="en-US" sz="14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04" name="Rectangle 103"/>
            <p:cNvSpPr/>
            <p:nvPr/>
          </p:nvSpPr>
          <p:spPr>
            <a:xfrm>
              <a:off x="850060" y="4419600"/>
              <a:ext cx="914400" cy="152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05" name="Rectangle 104"/>
            <p:cNvSpPr/>
            <p:nvPr/>
          </p:nvSpPr>
          <p:spPr>
            <a:xfrm>
              <a:off x="1759123" y="4419600"/>
              <a:ext cx="914400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4464336" y="2811037"/>
              <a:ext cx="15150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Novel Expression</a:t>
              </a:r>
            </a:p>
          </p:txBody>
        </p:sp>
        <p:sp>
          <p:nvSpPr>
            <p:cNvPr id="107" name="Rectangle 106"/>
            <p:cNvSpPr/>
            <p:nvPr/>
          </p:nvSpPr>
          <p:spPr>
            <a:xfrm>
              <a:off x="3912473" y="3570997"/>
              <a:ext cx="914400" cy="152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08" name="Straight Connector 107"/>
            <p:cNvCxnSpPr/>
            <p:nvPr/>
          </p:nvCxnSpPr>
          <p:spPr>
            <a:xfrm>
              <a:off x="4839399" y="3647197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4046748" y="3684775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Exon</a:t>
              </a:r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1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10" name="Straight Connector 109"/>
            <p:cNvCxnSpPr/>
            <p:nvPr/>
          </p:nvCxnSpPr>
          <p:spPr>
            <a:xfrm>
              <a:off x="5592159" y="3621783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/>
            <p:cNvSpPr/>
            <p:nvPr/>
          </p:nvSpPr>
          <p:spPr>
            <a:xfrm>
              <a:off x="5864809" y="3533057"/>
              <a:ext cx="914400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095277" y="3712778"/>
              <a:ext cx="6591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Exon X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5995158" y="3685457"/>
              <a:ext cx="62549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Exon 2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4" name="Rectangle 113"/>
            <p:cNvSpPr/>
            <p:nvPr/>
          </p:nvSpPr>
          <p:spPr>
            <a:xfrm>
              <a:off x="4237216" y="4236762"/>
              <a:ext cx="914400" cy="152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163698" y="4236762"/>
              <a:ext cx="457200" cy="152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6" name="Rectangle 115"/>
            <p:cNvSpPr/>
            <p:nvPr/>
          </p:nvSpPr>
          <p:spPr>
            <a:xfrm>
              <a:off x="5611977" y="4236762"/>
              <a:ext cx="914400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02829" y="4877596"/>
              <a:ext cx="12170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 smtClean="0">
                  <a:latin typeface="Times" panose="02020603050405020304" pitchFamily="18" charset="0"/>
                  <a:cs typeface="Times" panose="02020603050405020304" pitchFamily="18" charset="0"/>
                </a:rPr>
                <a:t>Fusion Genes</a:t>
              </a:r>
              <a:endParaRPr lang="en-US" sz="1400" b="1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743" y="5660620"/>
              <a:ext cx="659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Gene X</a:t>
              </a:r>
            </a:p>
            <a:p>
              <a:pPr algn="ctr"/>
              <a:r>
                <a:rPr lang="en-US" sz="1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Exon</a:t>
              </a:r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1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818296" y="5658708"/>
              <a:ext cx="6591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Gene X</a:t>
              </a:r>
            </a:p>
            <a:p>
              <a:pPr algn="ctr"/>
              <a:r>
                <a:rPr lang="en-US" sz="1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Exon</a:t>
              </a:r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2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197789" y="5658707"/>
              <a:ext cx="653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Gene Y</a:t>
              </a:r>
            </a:p>
            <a:p>
              <a:pPr algn="ctr"/>
              <a:r>
                <a:rPr lang="en-US" sz="1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Exon</a:t>
              </a:r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1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121" name="Group 399"/>
            <p:cNvGrpSpPr/>
            <p:nvPr/>
          </p:nvGrpSpPr>
          <p:grpSpPr>
            <a:xfrm>
              <a:off x="237951" y="5410200"/>
              <a:ext cx="3335705" cy="0"/>
              <a:chOff x="688606" y="4114800"/>
              <a:chExt cx="3335705" cy="0"/>
            </a:xfrm>
          </p:grpSpPr>
          <p:cxnSp>
            <p:nvCxnSpPr>
              <p:cNvPr id="145" name="Straight Connector 144"/>
              <p:cNvCxnSpPr/>
              <p:nvPr/>
            </p:nvCxnSpPr>
            <p:spPr bwMode="auto">
              <a:xfrm flipH="1">
                <a:off x="3542778" y="4114800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 bwMode="auto">
              <a:xfrm flipH="1">
                <a:off x="688606" y="4114800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/>
              <p:cNvCxnSpPr/>
              <p:nvPr/>
            </p:nvCxnSpPr>
            <p:spPr bwMode="auto">
              <a:xfrm flipH="1">
                <a:off x="823911" y="4114800"/>
                <a:ext cx="3200400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2" name="TextBox 121"/>
            <p:cNvSpPr txBox="1"/>
            <p:nvPr/>
          </p:nvSpPr>
          <p:spPr>
            <a:xfrm>
              <a:off x="3066009" y="5658706"/>
              <a:ext cx="6534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Gene Y</a:t>
              </a:r>
            </a:p>
            <a:p>
              <a:pPr algn="ctr"/>
              <a:r>
                <a:rPr lang="en-US" sz="1200" dirty="0" err="1" smtClean="0">
                  <a:latin typeface="Times" panose="02020603050405020304" pitchFamily="18" charset="0"/>
                  <a:cs typeface="Times" panose="02020603050405020304" pitchFamily="18" charset="0"/>
                </a:rPr>
                <a:t>Exon</a:t>
              </a:r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 2</a:t>
              </a:r>
              <a:endParaRPr lang="en-US" sz="1200" dirty="0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grpSp>
          <p:nvGrpSpPr>
            <p:cNvPr id="123" name="Group 400"/>
            <p:cNvGrpSpPr/>
            <p:nvPr/>
          </p:nvGrpSpPr>
          <p:grpSpPr>
            <a:xfrm flipH="1">
              <a:off x="139831" y="5334000"/>
              <a:ext cx="3335705" cy="0"/>
              <a:chOff x="688606" y="4114800"/>
              <a:chExt cx="3335705" cy="0"/>
            </a:xfrm>
          </p:grpSpPr>
          <p:cxnSp>
            <p:nvCxnSpPr>
              <p:cNvPr id="142" name="Straight Connector 141"/>
              <p:cNvCxnSpPr/>
              <p:nvPr/>
            </p:nvCxnSpPr>
            <p:spPr bwMode="auto">
              <a:xfrm flipH="1">
                <a:off x="3542778" y="4114800"/>
                <a:ext cx="474663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/>
              <p:cNvCxnSpPr/>
              <p:nvPr/>
            </p:nvCxnSpPr>
            <p:spPr bwMode="auto">
              <a:xfrm flipH="1">
                <a:off x="688606" y="4114800"/>
                <a:ext cx="366712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/>
              <p:nvPr/>
            </p:nvCxnSpPr>
            <p:spPr bwMode="auto">
              <a:xfrm flipH="1">
                <a:off x="823911" y="4114800"/>
                <a:ext cx="3200400" cy="0"/>
              </a:xfrm>
              <a:prstGeom prst="line">
                <a:avLst/>
              </a:prstGeom>
              <a:ln w="28575">
                <a:solidFill>
                  <a:schemeClr val="accent6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4" name="Straight Connector 123"/>
            <p:cNvCxnSpPr/>
            <p:nvPr/>
          </p:nvCxnSpPr>
          <p:spPr bwMode="auto">
            <a:xfrm flipH="1">
              <a:off x="3093886" y="5257800"/>
              <a:ext cx="47466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 bwMode="auto">
            <a:xfrm flipH="1">
              <a:off x="239714" y="5257800"/>
              <a:ext cx="366712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 bwMode="auto">
            <a:xfrm flipH="1">
              <a:off x="375019" y="5257800"/>
              <a:ext cx="3200400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 bwMode="auto">
            <a:xfrm>
              <a:off x="160990" y="5181600"/>
              <a:ext cx="474663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 bwMode="auto">
            <a:xfrm>
              <a:off x="3123113" y="5181600"/>
              <a:ext cx="366712" cy="0"/>
            </a:xfrm>
            <a:prstGeom prst="line">
              <a:avLst/>
            </a:prstGeom>
            <a:ln w="28575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 bwMode="auto">
            <a:xfrm>
              <a:off x="154120" y="5181600"/>
              <a:ext cx="3200400" cy="0"/>
            </a:xfrm>
            <a:prstGeom prst="line">
              <a:avLst/>
            </a:prstGeom>
            <a:ln w="28575">
              <a:solidFill>
                <a:schemeClr val="accent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Rectangle 129"/>
            <p:cNvSpPr/>
            <p:nvPr/>
          </p:nvSpPr>
          <p:spPr>
            <a:xfrm>
              <a:off x="174459" y="5512044"/>
              <a:ext cx="446906" cy="14666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31" name="Straight Connector 130"/>
            <p:cNvCxnSpPr/>
            <p:nvPr/>
          </p:nvCxnSpPr>
          <p:spPr>
            <a:xfrm>
              <a:off x="635653" y="5577153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/>
            <p:cNvSpPr/>
            <p:nvPr/>
          </p:nvSpPr>
          <p:spPr>
            <a:xfrm>
              <a:off x="909973" y="5524351"/>
              <a:ext cx="457200" cy="15240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33" name="Rectangle 132"/>
            <p:cNvSpPr/>
            <p:nvPr/>
          </p:nvSpPr>
          <p:spPr>
            <a:xfrm>
              <a:off x="2231858" y="5510132"/>
              <a:ext cx="607439" cy="1485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34" name="Straight Connector 133"/>
            <p:cNvCxnSpPr/>
            <p:nvPr/>
          </p:nvCxnSpPr>
          <p:spPr>
            <a:xfrm>
              <a:off x="2838061" y="5586332"/>
              <a:ext cx="27432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ectangle 134"/>
            <p:cNvSpPr/>
            <p:nvPr/>
          </p:nvSpPr>
          <p:spPr>
            <a:xfrm>
              <a:off x="3124200" y="5508220"/>
              <a:ext cx="457200" cy="15240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36" name="Straight Arrow Connector 135"/>
            <p:cNvCxnSpPr/>
            <p:nvPr/>
          </p:nvCxnSpPr>
          <p:spPr>
            <a:xfrm>
              <a:off x="1795894" y="5903347"/>
              <a:ext cx="1230" cy="33172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/>
            <p:cNvSpPr/>
            <p:nvPr/>
          </p:nvSpPr>
          <p:spPr>
            <a:xfrm>
              <a:off x="1033992" y="6370720"/>
              <a:ext cx="457200" cy="14282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cxnSp>
          <p:nvCxnSpPr>
            <p:cNvPr id="138" name="Straight Connector 137"/>
            <p:cNvCxnSpPr/>
            <p:nvPr/>
          </p:nvCxnSpPr>
          <p:spPr>
            <a:xfrm>
              <a:off x="1494471" y="6422724"/>
              <a:ext cx="57738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ectangle 138"/>
            <p:cNvSpPr/>
            <p:nvPr/>
          </p:nvSpPr>
          <p:spPr>
            <a:xfrm>
              <a:off x="2057400" y="6364972"/>
              <a:ext cx="607439" cy="14857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" panose="02020603050405020304" pitchFamily="18" charset="0"/>
                <a:cs typeface="Times" panose="02020603050405020304" pitchFamily="18" charset="0"/>
              </a:endParaRP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900774" y="6456169"/>
              <a:ext cx="6591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Gene X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050746" y="6456168"/>
              <a:ext cx="653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>
                  <a:latin typeface="Times" panose="02020603050405020304" pitchFamily="18" charset="0"/>
                  <a:cs typeface="Times" panose="02020603050405020304" pitchFamily="18" charset="0"/>
                </a:rPr>
                <a:t>Gene Y</a:t>
              </a:r>
            </a:p>
          </p:txBody>
        </p:sp>
      </p:grpSp>
      <p:sp>
        <p:nvSpPr>
          <p:cNvPr id="190" name="TextBox 189"/>
          <p:cNvSpPr txBox="1"/>
          <p:nvPr/>
        </p:nvSpPr>
        <p:spPr>
          <a:xfrm>
            <a:off x="5867400" y="647402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latin typeface="Times" panose="02020603050405020304" pitchFamily="18" charset="0"/>
                <a:cs typeface="Times" panose="02020603050405020304" pitchFamily="18" charset="0"/>
              </a:rPr>
              <a:t>Kelly </a:t>
            </a:r>
            <a:r>
              <a:rPr lang="en-US" sz="1400" b="1" dirty="0" err="1" smtClean="0">
                <a:latin typeface="Times" panose="02020603050405020304" pitchFamily="18" charset="0"/>
                <a:cs typeface="Times" panose="02020603050405020304" pitchFamily="18" charset="0"/>
              </a:rPr>
              <a:t>Ruggles</a:t>
            </a:r>
            <a:endParaRPr lang="en-US" sz="1400" b="1" dirty="0"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9884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quantitation I: </a:t>
            </a:r>
            <a:r>
              <a:rPr lang="en-US" sz="2800" b="1" dirty="0" smtClean="0">
                <a:latin typeface="Comic Sans MS" pitchFamily="66" charset="0"/>
              </a:rPr>
              <a:t>Overview</a:t>
            </a:r>
            <a:r>
              <a:rPr lang="en-US" sz="2800" b="1" dirty="0" smtClean="0">
                <a:latin typeface="Comic Sans MS" pitchFamily="66" charset="0"/>
              </a:rPr>
              <a:t> </a:t>
            </a:r>
            <a:r>
              <a:rPr lang="sv-SE" sz="2800" b="1" dirty="0" smtClean="0">
                <a:latin typeface="Comic Sans MS" pitchFamily="66" charset="0"/>
              </a:rPr>
              <a:t>(Week 8)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990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1295400"/>
            <a:ext cx="6834187" cy="514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quantitation I: </a:t>
            </a:r>
            <a:r>
              <a:rPr lang="en-US" sz="2800" b="1" dirty="0" smtClean="0">
                <a:latin typeface="Comic Sans MS" pitchFamily="66" charset="0"/>
              </a:rPr>
              <a:t>Overview</a:t>
            </a:r>
            <a:r>
              <a:rPr lang="en-US" sz="2800" b="1" dirty="0" smtClean="0">
                <a:latin typeface="Comic Sans MS" pitchFamily="66" charset="0"/>
              </a:rPr>
              <a:t> </a:t>
            </a:r>
            <a:r>
              <a:rPr lang="sv-SE" sz="2800" b="1" dirty="0" smtClean="0">
                <a:latin typeface="Comic Sans MS" pitchFamily="66" charset="0"/>
              </a:rPr>
              <a:t>(Week 8)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295400"/>
            <a:ext cx="6973517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quantitation II: </a:t>
            </a:r>
            <a:r>
              <a:rPr lang="en-US" sz="2800" b="1" dirty="0" smtClean="0">
                <a:latin typeface="Comic Sans MS" pitchFamily="66" charset="0"/>
              </a:rPr>
              <a:t>Targeted</a:t>
            </a:r>
            <a:r>
              <a:rPr lang="en-US" sz="2800" b="1" dirty="0" smtClean="0">
                <a:latin typeface="Comic Sans MS" pitchFamily="66" charset="0"/>
              </a:rPr>
              <a:t> </a:t>
            </a:r>
            <a:r>
              <a:rPr lang="sv-SE" sz="2800" b="1" dirty="0" smtClean="0">
                <a:latin typeface="Comic Sans MS" pitchFamily="66" charset="0"/>
              </a:rPr>
              <a:t>(Week 9)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9" name="TextBox 5"/>
          <p:cNvSpPr txBox="1">
            <a:spLocks noChangeArrowheads="1"/>
          </p:cNvSpPr>
          <p:nvPr/>
        </p:nvSpPr>
        <p:spPr bwMode="auto">
          <a:xfrm>
            <a:off x="3757185" y="3370146"/>
            <a:ext cx="159851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Fractionation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948305" y="2428683"/>
            <a:ext cx="118410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Digestion</a:t>
            </a:r>
          </a:p>
        </p:txBody>
      </p:sp>
      <p:sp>
        <p:nvSpPr>
          <p:cNvPr id="11" name="TextBox 7"/>
          <p:cNvSpPr txBox="1">
            <a:spLocks noChangeArrowheads="1"/>
          </p:cNvSpPr>
          <p:nvPr/>
        </p:nvSpPr>
        <p:spPr bwMode="auto">
          <a:xfrm>
            <a:off x="4114568" y="1413319"/>
            <a:ext cx="851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/>
              <a:t>LC-MS</a:t>
            </a:r>
          </a:p>
        </p:txBody>
      </p:sp>
      <p:sp>
        <p:nvSpPr>
          <p:cNvPr id="12" name="TextBox 37"/>
          <p:cNvSpPr txBox="1">
            <a:spLocks noChangeArrowheads="1"/>
          </p:cNvSpPr>
          <p:nvPr/>
        </p:nvSpPr>
        <p:spPr bwMode="auto">
          <a:xfrm>
            <a:off x="4244501" y="4315515"/>
            <a:ext cx="67120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 b="1" dirty="0" err="1"/>
              <a:t>Lysis</a:t>
            </a:r>
            <a:endParaRPr lang="en-US" sz="2000" b="1" dirty="0"/>
          </a:p>
        </p:txBody>
      </p:sp>
      <p:grpSp>
        <p:nvGrpSpPr>
          <p:cNvPr id="13" name="Group 12"/>
          <p:cNvGrpSpPr/>
          <p:nvPr/>
        </p:nvGrpSpPr>
        <p:grpSpPr>
          <a:xfrm>
            <a:off x="3968859" y="5484750"/>
            <a:ext cx="1143000" cy="841375"/>
            <a:chOff x="156414" y="3348409"/>
            <a:chExt cx="1143000" cy="841375"/>
          </a:xfrm>
        </p:grpSpPr>
        <p:sp>
          <p:nvSpPr>
            <p:cNvPr id="14" name="Oval 13"/>
            <p:cNvSpPr/>
            <p:nvPr/>
          </p:nvSpPr>
          <p:spPr>
            <a:xfrm>
              <a:off x="955149" y="3645762"/>
              <a:ext cx="142875" cy="24667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156414" y="3348409"/>
              <a:ext cx="1143000" cy="8413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 flipV="1">
            <a:off x="4544083" y="4715625"/>
            <a:ext cx="0" cy="66806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915710" y="1613374"/>
            <a:ext cx="137160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572294" y="2084941"/>
            <a:ext cx="2360612" cy="1144587"/>
            <a:chOff x="3354388" y="5643563"/>
            <a:chExt cx="2360612" cy="1144587"/>
          </a:xfrm>
        </p:grpSpPr>
        <p:sp>
          <p:nvSpPr>
            <p:cNvPr id="19" name="Rectangle 18"/>
            <p:cNvSpPr/>
            <p:nvPr/>
          </p:nvSpPr>
          <p:spPr>
            <a:xfrm>
              <a:off x="3711575" y="5715000"/>
              <a:ext cx="428625" cy="107156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3354388" y="5715000"/>
              <a:ext cx="2286000" cy="1071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1" name="Straight Connector 20"/>
            <p:cNvCxnSpPr/>
            <p:nvPr/>
          </p:nvCxnSpPr>
          <p:spPr>
            <a:xfrm rot="5400000">
              <a:off x="3425031" y="6430169"/>
              <a:ext cx="71437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5400000">
              <a:off x="3710781" y="6573044"/>
              <a:ext cx="42862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5400000">
              <a:off x="3960813" y="6680200"/>
              <a:ext cx="21431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7"/>
            <p:cNvSpPr txBox="1">
              <a:spLocks noChangeArrowheads="1"/>
            </p:cNvSpPr>
            <p:nvPr/>
          </p:nvSpPr>
          <p:spPr bwMode="auto">
            <a:xfrm>
              <a:off x="5068888" y="5643563"/>
              <a:ext cx="6461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MS</a:t>
              </a:r>
            </a:p>
          </p:txBody>
        </p:sp>
      </p:grpSp>
      <p:cxnSp>
        <p:nvCxnSpPr>
          <p:cNvPr id="25" name="Straight Connector 24"/>
          <p:cNvCxnSpPr/>
          <p:nvPr/>
        </p:nvCxnSpPr>
        <p:spPr>
          <a:xfrm flipH="1">
            <a:off x="3581400" y="1348576"/>
            <a:ext cx="7127" cy="5334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638800" y="1371600"/>
            <a:ext cx="7127" cy="533400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572294" y="1420016"/>
            <a:ext cx="2102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Shotgun proteomics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322246" y="1413319"/>
            <a:ext cx="13742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/>
              <a:t>Targeted MS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4540359" y="3741773"/>
            <a:ext cx="0" cy="66806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4540359" y="2828793"/>
            <a:ext cx="0" cy="66806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4553541" y="1843132"/>
            <a:ext cx="0" cy="668067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>
            <a:off x="2742968" y="1613374"/>
            <a:ext cx="1371600" cy="0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9613" y="1762899"/>
            <a:ext cx="16344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1. Records M/Z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8971" y="3385534"/>
            <a:ext cx="30752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2. Selects peptides based on abundance and fragments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01650" y="4026462"/>
            <a:ext cx="2339975" cy="1144587"/>
            <a:chOff x="501650" y="4137143"/>
            <a:chExt cx="2339975" cy="1144587"/>
          </a:xfrm>
        </p:grpSpPr>
        <p:sp>
          <p:nvSpPr>
            <p:cNvPr id="36" name="Rectangle 35"/>
            <p:cNvSpPr/>
            <p:nvPr/>
          </p:nvSpPr>
          <p:spPr>
            <a:xfrm>
              <a:off x="501650" y="4208580"/>
              <a:ext cx="2286000" cy="10715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5400000">
              <a:off x="1146968" y="4923749"/>
              <a:ext cx="71437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5400000">
              <a:off x="858043" y="5066624"/>
              <a:ext cx="42862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5400000">
              <a:off x="1968500" y="5173780"/>
              <a:ext cx="21431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7"/>
            <p:cNvSpPr txBox="1">
              <a:spLocks noChangeArrowheads="1"/>
            </p:cNvSpPr>
            <p:nvPr/>
          </p:nvSpPr>
          <p:spPr bwMode="auto">
            <a:xfrm>
              <a:off x="1647825" y="4137143"/>
              <a:ext cx="1193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MS/MS</a:t>
              </a:r>
            </a:p>
          </p:txBody>
        </p:sp>
        <p:cxnSp>
          <p:nvCxnSpPr>
            <p:cNvPr id="41" name="Straight Connector 40"/>
            <p:cNvCxnSpPr/>
            <p:nvPr/>
          </p:nvCxnSpPr>
          <p:spPr>
            <a:xfrm rot="5400000">
              <a:off x="2254249" y="5172193"/>
              <a:ext cx="214313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2004218" y="5065037"/>
              <a:ext cx="42862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/>
            <p:cNvSpPr/>
            <p:nvPr/>
          </p:nvSpPr>
          <p:spPr>
            <a:xfrm>
              <a:off x="1287462" y="4208580"/>
              <a:ext cx="428625" cy="107156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5395" y="5382442"/>
            <a:ext cx="33797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Protein database search for peptide identification</a:t>
            </a:r>
          </a:p>
        </p:txBody>
      </p:sp>
      <p:sp>
        <p:nvSpPr>
          <p:cNvPr id="45" name="Rectangle 44"/>
          <p:cNvSpPr/>
          <p:nvPr/>
        </p:nvSpPr>
        <p:spPr>
          <a:xfrm>
            <a:off x="-76200" y="6243935"/>
            <a:ext cx="37610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/>
              <a:t>D</a:t>
            </a:r>
            <a:r>
              <a:rPr lang="en-US" dirty="0" smtClean="0"/>
              <a:t>ata </a:t>
            </a:r>
            <a:r>
              <a:rPr lang="en-US" u="sng" dirty="0" smtClean="0"/>
              <a:t>D</a:t>
            </a:r>
            <a:r>
              <a:rPr lang="en-US" dirty="0" smtClean="0"/>
              <a:t>ependent </a:t>
            </a:r>
            <a:r>
              <a:rPr lang="en-US" u="sng" dirty="0" smtClean="0"/>
              <a:t>A</a:t>
            </a:r>
            <a:r>
              <a:rPr lang="en-US" dirty="0" smtClean="0"/>
              <a:t>cquisition (DDA)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5783262" y="6238319"/>
            <a:ext cx="32118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Uses predefined set of peptides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57941" y="1762899"/>
            <a:ext cx="23337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1. Select precursor ion 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194323" y="2156378"/>
            <a:ext cx="2360612" cy="1143000"/>
            <a:chOff x="5792559" y="2677623"/>
            <a:chExt cx="2360612" cy="1143000"/>
          </a:xfrm>
        </p:grpSpPr>
        <p:sp>
          <p:nvSpPr>
            <p:cNvPr id="49" name="Rectangle 48"/>
            <p:cNvSpPr/>
            <p:nvPr/>
          </p:nvSpPr>
          <p:spPr>
            <a:xfrm>
              <a:off x="6149746" y="2749060"/>
              <a:ext cx="428625" cy="1071563"/>
            </a:xfrm>
            <a:prstGeom prst="rect">
              <a:avLst/>
            </a:prstGeom>
            <a:solidFill>
              <a:schemeClr val="tx1">
                <a:lumMod val="50000"/>
                <a:lumOff val="5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792559" y="2749060"/>
              <a:ext cx="2286000" cy="107156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1" name="Straight Connector 50"/>
            <p:cNvCxnSpPr/>
            <p:nvPr/>
          </p:nvCxnSpPr>
          <p:spPr>
            <a:xfrm rot="5400000">
              <a:off x="5917469" y="3461400"/>
              <a:ext cx="71437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5400000">
              <a:off x="6187959" y="3604274"/>
              <a:ext cx="42862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5400000">
              <a:off x="6437991" y="3711430"/>
              <a:ext cx="21431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7"/>
            <p:cNvSpPr txBox="1">
              <a:spLocks noChangeArrowheads="1"/>
            </p:cNvSpPr>
            <p:nvPr/>
          </p:nvSpPr>
          <p:spPr bwMode="auto">
            <a:xfrm>
              <a:off x="7507059" y="2677623"/>
              <a:ext cx="646112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/>
                <a:t>MS</a:t>
              </a:r>
            </a:p>
          </p:txBody>
        </p:sp>
      </p:grpSp>
      <p:sp>
        <p:nvSpPr>
          <p:cNvPr id="55" name="Rectangle 54"/>
          <p:cNvSpPr/>
          <p:nvPr/>
        </p:nvSpPr>
        <p:spPr>
          <a:xfrm>
            <a:off x="5715771" y="3496860"/>
            <a:ext cx="2705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/>
              <a:t>2. Precursor fragmentation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6231629" y="3951671"/>
            <a:ext cx="2339975" cy="1144587"/>
            <a:chOff x="501650" y="4137143"/>
            <a:chExt cx="2339975" cy="1144587"/>
          </a:xfrm>
        </p:grpSpPr>
        <p:sp>
          <p:nvSpPr>
            <p:cNvPr id="57" name="Rectangle 56"/>
            <p:cNvSpPr/>
            <p:nvPr/>
          </p:nvSpPr>
          <p:spPr>
            <a:xfrm>
              <a:off x="501650" y="4208580"/>
              <a:ext cx="2286000" cy="107156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58" name="Straight Connector 57"/>
            <p:cNvCxnSpPr/>
            <p:nvPr/>
          </p:nvCxnSpPr>
          <p:spPr>
            <a:xfrm rot="5400000">
              <a:off x="1146968" y="4923749"/>
              <a:ext cx="71437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rot="5400000">
              <a:off x="858043" y="5066624"/>
              <a:ext cx="42862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 rot="5400000">
              <a:off x="1968500" y="5173780"/>
              <a:ext cx="214312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7"/>
            <p:cNvSpPr txBox="1">
              <a:spLocks noChangeArrowheads="1"/>
            </p:cNvSpPr>
            <p:nvPr/>
          </p:nvSpPr>
          <p:spPr bwMode="auto">
            <a:xfrm>
              <a:off x="1647825" y="4137143"/>
              <a:ext cx="1193800" cy="4619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MS/MS</a:t>
              </a:r>
            </a:p>
          </p:txBody>
        </p:sp>
        <p:cxnSp>
          <p:nvCxnSpPr>
            <p:cNvPr id="62" name="Straight Connector 61"/>
            <p:cNvCxnSpPr/>
            <p:nvPr/>
          </p:nvCxnSpPr>
          <p:spPr>
            <a:xfrm rot="5400000">
              <a:off x="2254249" y="5172193"/>
              <a:ext cx="214313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5400000">
              <a:off x="2004218" y="5065037"/>
              <a:ext cx="428625" cy="1588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5860096" y="5379528"/>
            <a:ext cx="3135007" cy="649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3. Use Precursor-Fragment pairs for identification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characterization I: post-translational modifications </a:t>
            </a:r>
            <a:r>
              <a:rPr lang="sv-SE" sz="2800" b="1" dirty="0" smtClean="0">
                <a:latin typeface="Comic Sans MS" pitchFamily="66" charset="0"/>
              </a:rPr>
              <a:t>(Week 10)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1295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76400" y="1214735"/>
            <a:ext cx="60917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Peptide with two possible modification sites</a:t>
            </a:r>
            <a:endParaRPr lang="en-US" sz="2400" dirty="0"/>
          </a:p>
        </p:txBody>
      </p:sp>
      <p:sp>
        <p:nvSpPr>
          <p:cNvPr id="6" name="Oval 5"/>
          <p:cNvSpPr/>
          <p:nvPr/>
        </p:nvSpPr>
        <p:spPr>
          <a:xfrm>
            <a:off x="2740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349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3045053" y="1918716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3959453" y="1766316"/>
            <a:ext cx="304800" cy="3048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36546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5690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42642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51786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48738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57882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54834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397853" y="1766316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6093053" y="1916576"/>
            <a:ext cx="304800" cy="42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/>
          <p:cNvSpPr/>
          <p:nvPr/>
        </p:nvSpPr>
        <p:spPr>
          <a:xfrm>
            <a:off x="2740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49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>
            <a:off x="3045053" y="2605548"/>
            <a:ext cx="304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9594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36546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45690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42642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5178653" y="2453148"/>
            <a:ext cx="304800" cy="3048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48738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57882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54834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/>
          <p:cNvSpPr/>
          <p:nvPr/>
        </p:nvSpPr>
        <p:spPr>
          <a:xfrm>
            <a:off x="6397853" y="2453148"/>
            <a:ext cx="304800" cy="304800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 flipV="1">
            <a:off x="6093053" y="2600830"/>
            <a:ext cx="304800" cy="943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962400" y="1767840"/>
            <a:ext cx="304800" cy="301752"/>
          </a:xfrm>
          <a:prstGeom prst="rect">
            <a:avLst/>
          </a:prstGeom>
          <a:solidFill>
            <a:srgbClr val="0070C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962400" y="2454672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5181600" y="1767840"/>
            <a:ext cx="304800" cy="30175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181600" y="2454672"/>
            <a:ext cx="304800" cy="301752"/>
          </a:xfrm>
          <a:prstGeom prst="rect">
            <a:avLst/>
          </a:prstGeom>
          <a:solidFill>
            <a:srgbClr val="C0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2740253" y="3657600"/>
            <a:ext cx="3962400" cy="1676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Connector 36"/>
          <p:cNvCxnSpPr/>
          <p:nvPr/>
        </p:nvCxnSpPr>
        <p:spPr>
          <a:xfrm rot="5400000" flipH="1" flipV="1">
            <a:off x="3692753" y="50673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5400000" flipH="1" flipV="1">
            <a:off x="3464153" y="4533900"/>
            <a:ext cx="1600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5400000" flipH="1" flipV="1">
            <a:off x="4645253" y="5181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 flipH="1" flipV="1">
            <a:off x="3197453" y="4724400"/>
            <a:ext cx="12192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5400000" flipH="1" flipV="1">
            <a:off x="3045053" y="5181600"/>
            <a:ext cx="3048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 flipH="1" flipV="1">
            <a:off x="4035653" y="5257800"/>
            <a:ext cx="1524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rot="5400000" flipH="1" flipV="1">
            <a:off x="2930753" y="4762500"/>
            <a:ext cx="1143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rot="5400000" flipH="1" flipV="1">
            <a:off x="4416653" y="5105400"/>
            <a:ext cx="4572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5400000" flipH="1" flipV="1">
            <a:off x="4645253" y="4953000"/>
            <a:ext cx="762000" cy="0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rot="5400000" flipH="1" flipV="1">
            <a:off x="4759553" y="4686300"/>
            <a:ext cx="1295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5400000" flipH="1" flipV="1">
            <a:off x="5673953" y="5219700"/>
            <a:ext cx="2286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5400000" flipH="1" flipV="1">
            <a:off x="5673953" y="5067300"/>
            <a:ext cx="5334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3527328" y="3273520"/>
            <a:ext cx="25442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MS/MS spectrum</a:t>
            </a:r>
            <a:endParaRPr lang="en-US" sz="2400" dirty="0"/>
          </a:p>
        </p:txBody>
      </p:sp>
      <p:sp>
        <p:nvSpPr>
          <p:cNvPr id="50" name="Rectangle 49"/>
          <p:cNvSpPr/>
          <p:nvPr/>
        </p:nvSpPr>
        <p:spPr>
          <a:xfrm>
            <a:off x="4416653" y="5269468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m/z</a:t>
            </a:r>
            <a:endParaRPr lang="en-US" b="1" dirty="0"/>
          </a:p>
        </p:txBody>
      </p:sp>
      <p:sp>
        <p:nvSpPr>
          <p:cNvPr id="51" name="Rectangle 50"/>
          <p:cNvSpPr/>
          <p:nvPr/>
        </p:nvSpPr>
        <p:spPr>
          <a:xfrm rot="-5400000">
            <a:off x="2053297" y="4268356"/>
            <a:ext cx="1133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Intensity</a:t>
            </a:r>
            <a:endParaRPr lang="en-US" b="1" dirty="0"/>
          </a:p>
        </p:txBody>
      </p:sp>
      <p:grpSp>
        <p:nvGrpSpPr>
          <p:cNvPr id="52" name="Group 40"/>
          <p:cNvGrpSpPr/>
          <p:nvPr/>
        </p:nvGrpSpPr>
        <p:grpSpPr>
          <a:xfrm>
            <a:off x="4278102" y="1600200"/>
            <a:ext cx="152400" cy="304800"/>
            <a:chOff x="4129086" y="1371600"/>
            <a:chExt cx="152400" cy="304800"/>
          </a:xfrm>
        </p:grpSpPr>
        <p:cxnSp>
          <p:nvCxnSpPr>
            <p:cNvPr id="53" name="Straight Connector 52"/>
            <p:cNvCxnSpPr/>
            <p:nvPr/>
          </p:nvCxnSpPr>
          <p:spPr>
            <a:xfrm rot="5400000">
              <a:off x="4114800" y="1524000"/>
              <a:ext cx="304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0800000">
              <a:off x="4129086" y="1371600"/>
              <a:ext cx="152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41"/>
          <p:cNvGrpSpPr/>
          <p:nvPr/>
        </p:nvGrpSpPr>
        <p:grpSpPr>
          <a:xfrm>
            <a:off x="4401930" y="1905000"/>
            <a:ext cx="152400" cy="304800"/>
            <a:chOff x="4252914" y="1676400"/>
            <a:chExt cx="152400" cy="304800"/>
          </a:xfrm>
        </p:grpSpPr>
        <p:cxnSp>
          <p:nvCxnSpPr>
            <p:cNvPr id="56" name="Straight Connector 55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41"/>
          <p:cNvGrpSpPr/>
          <p:nvPr/>
        </p:nvGrpSpPr>
        <p:grpSpPr>
          <a:xfrm>
            <a:off x="5004550" y="1905000"/>
            <a:ext cx="152400" cy="304800"/>
            <a:chOff x="4252914" y="1676400"/>
            <a:chExt cx="152400" cy="304800"/>
          </a:xfrm>
        </p:grpSpPr>
        <p:cxnSp>
          <p:nvCxnSpPr>
            <p:cNvPr id="59" name="Straight Connector 58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40"/>
          <p:cNvGrpSpPr/>
          <p:nvPr/>
        </p:nvGrpSpPr>
        <p:grpSpPr>
          <a:xfrm>
            <a:off x="3664849" y="1600200"/>
            <a:ext cx="152400" cy="304800"/>
            <a:chOff x="4129086" y="1371600"/>
            <a:chExt cx="152400" cy="304800"/>
          </a:xfrm>
        </p:grpSpPr>
        <p:cxnSp>
          <p:nvCxnSpPr>
            <p:cNvPr id="62" name="Straight Connector 61"/>
            <p:cNvCxnSpPr/>
            <p:nvPr/>
          </p:nvCxnSpPr>
          <p:spPr>
            <a:xfrm rot="5400000">
              <a:off x="4114800" y="1524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rot="10800000">
              <a:off x="4129086" y="13716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41"/>
          <p:cNvGrpSpPr/>
          <p:nvPr/>
        </p:nvGrpSpPr>
        <p:grpSpPr>
          <a:xfrm>
            <a:off x="3788677" y="1905000"/>
            <a:ext cx="152400" cy="304800"/>
            <a:chOff x="4252914" y="1676400"/>
            <a:chExt cx="152400" cy="304800"/>
          </a:xfrm>
        </p:grpSpPr>
        <p:cxnSp>
          <p:nvCxnSpPr>
            <p:cNvPr id="65" name="Straight Connector 64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41"/>
          <p:cNvGrpSpPr/>
          <p:nvPr/>
        </p:nvGrpSpPr>
        <p:grpSpPr>
          <a:xfrm>
            <a:off x="3168444" y="1905000"/>
            <a:ext cx="152400" cy="304800"/>
            <a:chOff x="4252914" y="1676400"/>
            <a:chExt cx="152400" cy="304800"/>
          </a:xfrm>
        </p:grpSpPr>
        <p:cxnSp>
          <p:nvCxnSpPr>
            <p:cNvPr id="68" name="Straight Connector 67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41"/>
          <p:cNvGrpSpPr/>
          <p:nvPr/>
        </p:nvGrpSpPr>
        <p:grpSpPr>
          <a:xfrm>
            <a:off x="5635416" y="1905000"/>
            <a:ext cx="152400" cy="304800"/>
            <a:chOff x="4252914" y="1676400"/>
            <a:chExt cx="152400" cy="304800"/>
          </a:xfrm>
        </p:grpSpPr>
        <p:cxnSp>
          <p:nvCxnSpPr>
            <p:cNvPr id="71" name="Straight Connector 70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40"/>
          <p:cNvGrpSpPr/>
          <p:nvPr/>
        </p:nvGrpSpPr>
        <p:grpSpPr>
          <a:xfrm>
            <a:off x="3664849" y="2286000"/>
            <a:ext cx="152400" cy="304800"/>
            <a:chOff x="4129086" y="1371600"/>
            <a:chExt cx="152400" cy="304800"/>
          </a:xfrm>
        </p:grpSpPr>
        <p:cxnSp>
          <p:nvCxnSpPr>
            <p:cNvPr id="74" name="Straight Connector 73"/>
            <p:cNvCxnSpPr/>
            <p:nvPr/>
          </p:nvCxnSpPr>
          <p:spPr>
            <a:xfrm rot="5400000">
              <a:off x="4114800" y="15240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>
              <a:off x="4129086" y="13716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41"/>
          <p:cNvGrpSpPr/>
          <p:nvPr/>
        </p:nvGrpSpPr>
        <p:grpSpPr>
          <a:xfrm>
            <a:off x="3788677" y="2590800"/>
            <a:ext cx="152400" cy="304800"/>
            <a:chOff x="4252914" y="1676400"/>
            <a:chExt cx="152400" cy="304800"/>
          </a:xfrm>
        </p:grpSpPr>
        <p:cxnSp>
          <p:nvCxnSpPr>
            <p:cNvPr id="77" name="Straight Connector 76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41"/>
          <p:cNvGrpSpPr/>
          <p:nvPr/>
        </p:nvGrpSpPr>
        <p:grpSpPr>
          <a:xfrm>
            <a:off x="3168444" y="2590800"/>
            <a:ext cx="152400" cy="304800"/>
            <a:chOff x="4252914" y="1676400"/>
            <a:chExt cx="152400" cy="304800"/>
          </a:xfrm>
        </p:grpSpPr>
        <p:cxnSp>
          <p:nvCxnSpPr>
            <p:cNvPr id="80" name="Straight Connector 79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41"/>
          <p:cNvGrpSpPr/>
          <p:nvPr/>
        </p:nvGrpSpPr>
        <p:grpSpPr>
          <a:xfrm>
            <a:off x="5635416" y="2590800"/>
            <a:ext cx="152400" cy="304800"/>
            <a:chOff x="4252914" y="1676400"/>
            <a:chExt cx="152400" cy="304800"/>
          </a:xfrm>
        </p:grpSpPr>
        <p:cxnSp>
          <p:nvCxnSpPr>
            <p:cNvPr id="83" name="Straight Connector 82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41"/>
          <p:cNvGrpSpPr/>
          <p:nvPr/>
        </p:nvGrpSpPr>
        <p:grpSpPr>
          <a:xfrm>
            <a:off x="5004550" y="2590800"/>
            <a:ext cx="152400" cy="304800"/>
            <a:chOff x="4252914" y="1676400"/>
            <a:chExt cx="152400" cy="304800"/>
          </a:xfrm>
        </p:grpSpPr>
        <p:cxnSp>
          <p:nvCxnSpPr>
            <p:cNvPr id="86" name="Straight Connector 85"/>
            <p:cNvCxnSpPr/>
            <p:nvPr/>
          </p:nvCxnSpPr>
          <p:spPr>
            <a:xfrm rot="16200000">
              <a:off x="4114800" y="1828800"/>
              <a:ext cx="3048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/>
            <p:nvPr/>
          </p:nvCxnSpPr>
          <p:spPr>
            <a:xfrm>
              <a:off x="4252914" y="1981200"/>
              <a:ext cx="15240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Rectangle 87"/>
          <p:cNvSpPr/>
          <p:nvPr/>
        </p:nvSpPr>
        <p:spPr>
          <a:xfrm>
            <a:off x="440496" y="2927556"/>
            <a:ext cx="15343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Matching</a:t>
            </a:r>
            <a:endParaRPr lang="en-US" sz="2400" b="1" dirty="0"/>
          </a:p>
        </p:txBody>
      </p:sp>
      <p:cxnSp>
        <p:nvCxnSpPr>
          <p:cNvPr id="89" name="Straight Arrow Connector 88"/>
          <p:cNvCxnSpPr/>
          <p:nvPr/>
        </p:nvCxnSpPr>
        <p:spPr>
          <a:xfrm flipV="1">
            <a:off x="1917288" y="2821884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1917288" y="3352800"/>
            <a:ext cx="762000" cy="228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2771031" y="5689203"/>
            <a:ext cx="38363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Which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assignment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does</a:t>
            </a:r>
          </a:p>
          <a:p>
            <a:pPr algn="ctr"/>
            <a:r>
              <a:rPr lang="en-US" sz="2400" b="1" dirty="0" smtClean="0">
                <a:latin typeface="Arial" pitchFamily="34" charset="0"/>
                <a:cs typeface="Arial" pitchFamily="34" charset="0"/>
              </a:rPr>
              <a:t>the data support?</a:t>
            </a:r>
            <a:r>
              <a:rPr lang="en-US" sz="2400" b="1" dirty="0" smtClean="0"/>
              <a:t> </a:t>
            </a:r>
          </a:p>
          <a:p>
            <a:pPr algn="ctr"/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or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,   or  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and</a:t>
            </a:r>
            <a:r>
              <a:rPr lang="en-US" sz="2400" b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?</a:t>
            </a:r>
            <a:endParaRPr 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3200400" y="2582093"/>
            <a:ext cx="9144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5"/>
          <p:cNvSpPr txBox="1">
            <a:spLocks noChangeArrowheads="1"/>
          </p:cNvSpPr>
          <p:nvPr/>
        </p:nvSpPr>
        <p:spPr bwMode="auto">
          <a:xfrm>
            <a:off x="3470367" y="2558145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3505200" y="2895600"/>
            <a:ext cx="914400" cy="381000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5"/>
          <p:cNvSpPr txBox="1">
            <a:spLocks noChangeArrowheads="1"/>
          </p:cNvSpPr>
          <p:nvPr/>
        </p:nvSpPr>
        <p:spPr bwMode="auto">
          <a:xfrm>
            <a:off x="3775167" y="2871652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3429000" y="2286000"/>
            <a:ext cx="914400" cy="381000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5"/>
          <p:cNvSpPr txBox="1">
            <a:spLocks noChangeArrowheads="1"/>
          </p:cNvSpPr>
          <p:nvPr/>
        </p:nvSpPr>
        <p:spPr bwMode="auto">
          <a:xfrm>
            <a:off x="3698967" y="2262052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3886200" y="2606041"/>
            <a:ext cx="914400" cy="381000"/>
          </a:xfrm>
          <a:prstGeom prst="ellipse">
            <a:avLst/>
          </a:prstGeom>
          <a:solidFill>
            <a:srgbClr val="FFCC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5"/>
          <p:cNvSpPr txBox="1">
            <a:spLocks noChangeArrowheads="1"/>
          </p:cNvSpPr>
          <p:nvPr/>
        </p:nvSpPr>
        <p:spPr bwMode="auto">
          <a:xfrm>
            <a:off x="4156167" y="2582093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C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419600" y="2353493"/>
            <a:ext cx="914400" cy="381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5"/>
          <p:cNvSpPr txBox="1">
            <a:spLocks noChangeArrowheads="1"/>
          </p:cNvSpPr>
          <p:nvPr/>
        </p:nvSpPr>
        <p:spPr bwMode="auto">
          <a:xfrm>
            <a:off x="4689567" y="2329545"/>
            <a:ext cx="3513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D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2590800" y="30480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/>
          <p:cNvCxnSpPr/>
          <p:nvPr/>
        </p:nvCxnSpPr>
        <p:spPr>
          <a:xfrm rot="16200000" flipH="1">
            <a:off x="4775432" y="2844569"/>
            <a:ext cx="184248" cy="438711"/>
          </a:xfrm>
          <a:prstGeom prst="straightConnector1">
            <a:avLst/>
          </a:prstGeom>
          <a:ln w="57150" cap="sq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2133600" y="25146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438400" y="20574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3352800" y="19050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3352800" y="32766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4478044" y="1949390"/>
            <a:ext cx="914400" cy="381000"/>
          </a:xfrm>
          <a:prstGeom prst="ellipse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5194663" y="2680063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810000" y="15240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240044" y="2177990"/>
            <a:ext cx="914400" cy="381000"/>
          </a:xfrm>
          <a:prstGeom prst="ellipse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4267200" y="33528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1676400" y="28956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133600" y="34290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743200" y="1561011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3200400" y="36576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5410200" y="2819400"/>
            <a:ext cx="2743200" cy="23622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/>
          <p:cNvCxnSpPr/>
          <p:nvPr/>
        </p:nvCxnSpPr>
        <p:spPr>
          <a:xfrm rot="10800000">
            <a:off x="5257800" y="3276600"/>
            <a:ext cx="304800" cy="1524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Block Arc 43"/>
          <p:cNvSpPr/>
          <p:nvPr/>
        </p:nvSpPr>
        <p:spPr>
          <a:xfrm rot="7500000">
            <a:off x="4927586" y="2985045"/>
            <a:ext cx="371692" cy="381000"/>
          </a:xfrm>
          <a:prstGeom prst="blockArc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6"/>
          <p:cNvSpPr txBox="1">
            <a:spLocks noChangeArrowheads="1"/>
          </p:cNvSpPr>
          <p:nvPr/>
        </p:nvSpPr>
        <p:spPr bwMode="auto">
          <a:xfrm>
            <a:off x="3135238" y="4027311"/>
            <a:ext cx="182403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/>
              <a:t>Digestion</a:t>
            </a:r>
          </a:p>
        </p:txBody>
      </p:sp>
      <p:sp>
        <p:nvSpPr>
          <p:cNvPr id="48" name="TextBox 7"/>
          <p:cNvSpPr txBox="1">
            <a:spLocks noChangeArrowheads="1"/>
          </p:cNvSpPr>
          <p:nvPr/>
        </p:nvSpPr>
        <p:spPr bwMode="auto">
          <a:xfrm>
            <a:off x="2286000" y="4854222"/>
            <a:ext cx="34644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/>
              <a:t>Mass spectrometry</a:t>
            </a:r>
            <a:endParaRPr lang="en-US" sz="2800" b="1" dirty="0"/>
          </a:p>
        </p:txBody>
      </p:sp>
      <p:cxnSp>
        <p:nvCxnSpPr>
          <p:cNvPr id="49" name="Straight Arrow Connector 48"/>
          <p:cNvCxnSpPr/>
          <p:nvPr/>
        </p:nvCxnSpPr>
        <p:spPr>
          <a:xfrm rot="5400000">
            <a:off x="3801988" y="3962400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rot="5400000">
            <a:off x="3801988" y="4730043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4648200" y="15240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5410200" y="1752600"/>
            <a:ext cx="914400" cy="381000"/>
          </a:xfrm>
          <a:prstGeom prst="ellipse">
            <a:avLst/>
          </a:prstGeom>
          <a:solidFill>
            <a:srgbClr val="C0C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5"/>
          <p:cNvSpPr txBox="1">
            <a:spLocks noChangeArrowheads="1"/>
          </p:cNvSpPr>
          <p:nvPr/>
        </p:nvSpPr>
        <p:spPr bwMode="auto">
          <a:xfrm>
            <a:off x="4762065" y="1963444"/>
            <a:ext cx="3385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51" name="TextBox 5"/>
          <p:cNvSpPr txBox="1">
            <a:spLocks noChangeArrowheads="1"/>
          </p:cNvSpPr>
          <p:nvPr/>
        </p:nvSpPr>
        <p:spPr bwMode="auto">
          <a:xfrm>
            <a:off x="5554499" y="2188813"/>
            <a:ext cx="3257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</a:t>
            </a:r>
            <a:endParaRPr lang="en-US" dirty="0"/>
          </a:p>
        </p:txBody>
      </p:sp>
      <p:sp>
        <p:nvSpPr>
          <p:cNvPr id="52" name="TextBox 7"/>
          <p:cNvSpPr txBox="1">
            <a:spLocks noChangeArrowheads="1"/>
          </p:cNvSpPr>
          <p:nvPr/>
        </p:nvSpPr>
        <p:spPr bwMode="auto">
          <a:xfrm>
            <a:off x="2835342" y="5725180"/>
            <a:ext cx="24224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 dirty="0" smtClean="0"/>
              <a:t>Identification</a:t>
            </a:r>
            <a:endParaRPr lang="en-US" sz="2800" b="1" dirty="0"/>
          </a:p>
        </p:txBody>
      </p:sp>
      <p:cxnSp>
        <p:nvCxnSpPr>
          <p:cNvPr id="53" name="Straight Arrow Connector 52"/>
          <p:cNvCxnSpPr/>
          <p:nvPr/>
        </p:nvCxnSpPr>
        <p:spPr>
          <a:xfrm rot="5400000">
            <a:off x="3801988" y="5601001"/>
            <a:ext cx="4572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87"/>
          <p:cNvSpPr>
            <a:spLocks noChangeArrowheads="1"/>
          </p:cNvSpPr>
          <p:nvPr/>
        </p:nvSpPr>
        <p:spPr bwMode="auto">
          <a:xfrm>
            <a:off x="0" y="3048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Protein Characterization II: </a:t>
            </a:r>
            <a:r>
              <a:rPr lang="en-US" sz="2800" b="1" dirty="0" smtClean="0">
                <a:latin typeface="Comic Sans MS" pitchFamily="66" charset="0"/>
              </a:rPr>
              <a:t>protein interactions</a:t>
            </a:r>
            <a:r>
              <a:rPr lang="en-US" sz="2800" b="1" dirty="0" smtClean="0">
                <a:latin typeface="Comic Sans MS" pitchFamily="66" charset="0"/>
              </a:rPr>
              <a:t> </a:t>
            </a:r>
            <a:r>
              <a:rPr lang="sv-SE" sz="2800" b="1" dirty="0" smtClean="0">
                <a:latin typeface="Comic Sans MS" pitchFamily="66" charset="0"/>
              </a:rPr>
              <a:t>(Week 11)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55" name="Line 88"/>
          <p:cNvSpPr>
            <a:spLocks noChangeShapeType="1"/>
          </p:cNvSpPr>
          <p:nvPr/>
        </p:nvSpPr>
        <p:spPr bwMode="auto">
          <a:xfrm>
            <a:off x="609600" y="13716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973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5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3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  <p:bldP spid="18" grpId="0" animBg="1"/>
      <p:bldP spid="18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1" grpId="0" animBg="1"/>
      <p:bldP spid="32" grpId="0" animBg="1"/>
      <p:bldP spid="33" grpId="0" animBg="1"/>
      <p:bldP spid="34" grpId="0" animBg="1"/>
      <p:bldP spid="34" grpId="1" animBg="1"/>
      <p:bldP spid="35" grpId="0" animBg="1"/>
      <p:bldP spid="36" grpId="0" animBg="1"/>
      <p:bldP spid="37" grpId="0" animBg="1"/>
      <p:bldP spid="37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4" grpId="1" animBg="1"/>
      <p:bldP spid="47" grpId="0"/>
      <p:bldP spid="48" grpId="0"/>
      <p:bldP spid="42" grpId="0" animBg="1"/>
      <p:bldP spid="42" grpId="1" animBg="1"/>
      <p:bldP spid="45" grpId="0" animBg="1"/>
      <p:bldP spid="45" grpId="1" animBg="1"/>
      <p:bldP spid="46" grpId="0"/>
      <p:bldP spid="51" grpId="0"/>
      <p:bldP spid="5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Molecular Signatures </a:t>
            </a:r>
            <a:r>
              <a:rPr lang="sv-SE" sz="2800" b="1" dirty="0" smtClean="0">
                <a:latin typeface="Comic Sans MS" pitchFamily="66" charset="0"/>
              </a:rPr>
              <a:t>(Week 12)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5" name="Picture 2" descr="D:\Google Drive\NYU\Teaching\2012 Fall Boot Camp\informatics\Yin\2011-11-Informatics-Molecular_Signatures\2011-11-Informatics-Molecular_Signatures_Page_04.png"/>
          <p:cNvPicPr>
            <a:picLocks noChangeAspect="1" noChangeArrowheads="1"/>
          </p:cNvPicPr>
          <p:nvPr/>
        </p:nvPicPr>
        <p:blipFill>
          <a:blip r:embed="rId3" cstate="print"/>
          <a:srcRect l="7576" t="23529" r="8333" b="14706"/>
          <a:stretch>
            <a:fillRect/>
          </a:stretch>
        </p:blipFill>
        <p:spPr bwMode="auto">
          <a:xfrm>
            <a:off x="304800" y="1447800"/>
            <a:ext cx="8458200" cy="48006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Molecular Signatures </a:t>
            </a:r>
            <a:r>
              <a:rPr lang="sv-SE" sz="2800" b="1" dirty="0" smtClean="0">
                <a:latin typeface="Comic Sans MS" pitchFamily="66" charset="0"/>
              </a:rPr>
              <a:t>(Week 12)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2" descr="D:\Google Drive\NYU\Teaching\2012 Fall Boot Camp\informatics\Yin\2011-11-Informatics-Molecular_Signatures\2011-11-Informatics-Molecular_Signatures_Page_05.png"/>
          <p:cNvPicPr>
            <a:picLocks noChangeAspect="1" noChangeArrowheads="1"/>
          </p:cNvPicPr>
          <p:nvPr/>
        </p:nvPicPr>
        <p:blipFill>
          <a:blip r:embed="rId3" cstate="print"/>
          <a:srcRect l="11695" t="27308" r="11032" b="29555"/>
          <a:stretch>
            <a:fillRect/>
          </a:stretch>
        </p:blipFill>
        <p:spPr bwMode="auto">
          <a:xfrm>
            <a:off x="259773" y="1600200"/>
            <a:ext cx="8655627" cy="3733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en-US" sz="2800" b="1" dirty="0" smtClean="0">
                <a:latin typeface="Comic Sans MS" pitchFamily="66" charset="0"/>
              </a:rPr>
              <a:t>Presentations of projects </a:t>
            </a:r>
            <a:r>
              <a:rPr lang="sv-SE" sz="2800" b="1" dirty="0" smtClean="0">
                <a:latin typeface="Comic Sans MS" pitchFamily="66" charset="0"/>
              </a:rPr>
              <a:t>(Week 13)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914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1" y="1448812"/>
            <a:ext cx="8153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Select a published data set that has been made public and reanalyze it.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Highlighted data sets: </a:t>
            </a:r>
            <a:r>
              <a:rPr lang="en-US" sz="2400" dirty="0" smtClean="0">
                <a:latin typeface="Comic Sans MS" pitchFamily="66" charset="0"/>
                <a:hlinkClick r:id="rId3"/>
              </a:rPr>
              <a:t>http://www.thegpm.org/</a:t>
            </a:r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  <a:p>
            <a:r>
              <a:rPr lang="en-US" sz="2400" dirty="0" smtClean="0">
                <a:latin typeface="Comic Sans MS" pitchFamily="66" charset="0"/>
              </a:rPr>
              <a:t>10 min presentations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sv-SE" sz="2800" b="1" dirty="0" smtClean="0">
                <a:latin typeface="Comic Sans MS" pitchFamily="66" charset="0"/>
              </a:rPr>
              <a:t>Learning Objectives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838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1" y="1448812"/>
            <a:ext cx="8153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Comic Sans MS" pitchFamily="66" charset="0"/>
              </a:rPr>
              <a:t>Be able analyze proteomics data sets and understand the limitations of the results. 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5" t="12363" r="15746" b="1495"/>
          <a:stretch/>
        </p:blipFill>
        <p:spPr bwMode="auto">
          <a:xfrm>
            <a:off x="2133600" y="0"/>
            <a:ext cx="4953000" cy="6803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(BMSC-GA 4437)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838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3507" y="1905000"/>
            <a:ext cx="743023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>
                <a:latin typeface="Comic Sans MS" pitchFamily="66" charset="0"/>
              </a:rPr>
              <a:t>Course Director</a:t>
            </a:r>
            <a:endParaRPr lang="en-US" b="1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David </a:t>
            </a:r>
            <a:r>
              <a:rPr lang="en-US" dirty="0" err="1" smtClean="0">
                <a:latin typeface="Comic Sans MS" pitchFamily="66" charset="0"/>
              </a:rPr>
              <a:t>Fenyö</a:t>
            </a:r>
            <a:r>
              <a:rPr lang="en-US" dirty="0" smtClean="0">
                <a:latin typeface="Comic Sans MS" pitchFamily="66" charset="0"/>
              </a:rPr>
              <a:t> </a:t>
            </a:r>
            <a:br>
              <a:rPr lang="en-US" dirty="0" smtClean="0">
                <a:latin typeface="Comic Sans MS" pitchFamily="66" charset="0"/>
              </a:rPr>
            </a:br>
            <a:endParaRPr lang="en-US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r>
              <a:rPr lang="en-US" b="1" dirty="0" smtClean="0">
                <a:latin typeface="Comic Sans MS" pitchFamily="66" charset="0"/>
              </a:rPr>
              <a:t>Contact information</a:t>
            </a:r>
          </a:p>
          <a:p>
            <a:pPr algn="ctr"/>
            <a:endParaRPr lang="en-US" b="1" dirty="0" smtClean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David@FenyoLab.org</a:t>
            </a: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  <a:p>
            <a:pPr algn="ctr"/>
            <a:r>
              <a:rPr lang="en-US" dirty="0" smtClean="0">
                <a:latin typeface="Comic Sans MS" pitchFamily="66" charset="0"/>
              </a:rPr>
              <a:t>http://</a:t>
            </a:r>
            <a:r>
              <a:rPr lang="en-US" dirty="0" smtClean="0">
                <a:latin typeface="Comic Sans MS" pitchFamily="66" charset="0"/>
              </a:rPr>
              <a:t>fenyolab.org/presentations/Proteomics_Informatics_2014/</a:t>
            </a:r>
            <a:endParaRPr lang="en-US" dirty="0" smtClean="0">
              <a:latin typeface="Comic Sans MS" pitchFamily="66" charset="0"/>
            </a:endParaRPr>
          </a:p>
          <a:p>
            <a:pPr algn="ctr"/>
            <a:endParaRPr lang="en-US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-1524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  <a:r>
              <a:rPr lang="sv-SE" sz="2800" b="1" dirty="0" smtClean="0">
                <a:latin typeface="Comic Sans MS" pitchFamily="66" charset="0"/>
              </a:rPr>
              <a:t>Syllabus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5334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1" y="609600"/>
            <a:ext cx="8153400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mic Sans MS" pitchFamily="66" charset="0"/>
              </a:rPr>
              <a:t>Week 1 Overview of proteomics (1/28/2014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2 Overview of mass spectrometry (2/4/2014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3 Analysis of mass spectra: signal processing, peak finding, and isotope clusters (2/11/2014 at 4 pm in TRB 119)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4 Protein identification I: searching protein sequence collections and significance testing (2/18/2014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5 Protein identification II: de novo sequencing (2/25/2014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6 Databases, data repositories and standardization (3/4/2014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7 </a:t>
            </a:r>
            <a:r>
              <a:rPr lang="en-US" sz="1400" dirty="0" err="1">
                <a:latin typeface="Comic Sans MS" pitchFamily="66" charset="0"/>
              </a:rPr>
              <a:t>Proteogenomics</a:t>
            </a:r>
            <a:r>
              <a:rPr lang="en-US" sz="1400" dirty="0">
                <a:latin typeface="Comic Sans MS" pitchFamily="66" charset="0"/>
              </a:rPr>
              <a:t> (3/11/2014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8 Protein quantitation I: Overview (3/18/2014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9 Protein quantitation II: </a:t>
            </a:r>
            <a:r>
              <a:rPr lang="en-US" sz="1400" dirty="0" smtClean="0">
                <a:latin typeface="Comic Sans MS" pitchFamily="66" charset="0"/>
              </a:rPr>
              <a:t>Targeted (3/25/2014 </a:t>
            </a:r>
            <a:r>
              <a:rPr lang="en-US" sz="1400" dirty="0">
                <a:latin typeface="Comic Sans MS" pitchFamily="66" charset="0"/>
              </a:rPr>
              <a:t>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10 Protein characterization I: post-translational modifications (4/1/2014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11 Protein characterization II: Protein interactions (4/10/2014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12 Molecular Signatures (4/17/2014 at 4 pm in TRB 718) </a:t>
            </a:r>
          </a:p>
          <a:p>
            <a:endParaRPr lang="en-US" sz="1400" dirty="0">
              <a:latin typeface="Comic Sans MS" pitchFamily="66" charset="0"/>
            </a:endParaRPr>
          </a:p>
          <a:p>
            <a:r>
              <a:rPr lang="en-US" sz="1400" dirty="0">
                <a:latin typeface="Comic Sans MS" pitchFamily="66" charset="0"/>
              </a:rPr>
              <a:t>Week 13 Presentations of projects (4/22/2014 at 4 pm in TRB 718) </a:t>
            </a:r>
          </a:p>
        </p:txBody>
      </p:sp>
    </p:spTree>
    <p:extLst>
      <p:ext uri="{BB962C8B-B14F-4D97-AF65-F5344CB8AC3E}">
        <p14:creationId xmlns:p14="http://schemas.microsoft.com/office/powerpoint/2010/main" val="38101954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7620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Proteomics Informatics – </a:t>
            </a:r>
          </a:p>
          <a:p>
            <a:pPr algn="ctr"/>
            <a:r>
              <a:rPr lang="sv-SE" sz="2800" b="1" dirty="0" smtClean="0">
                <a:latin typeface="Comic Sans MS" pitchFamily="66" charset="0"/>
              </a:rPr>
              <a:t>Overview of Proteomics (Week 1)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8382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1" y="1448812"/>
            <a:ext cx="81534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 Why proteomics?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 Bioinformatics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Comic Sans MS" pitchFamily="66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Comic Sans MS" pitchFamily="66" charset="0"/>
              </a:rPr>
              <a:t> Overview of the course</a:t>
            </a:r>
          </a:p>
          <a:p>
            <a:endParaRPr lang="en-US" sz="2400" dirty="0" smtClean="0">
              <a:latin typeface="Comic Sans MS" pitchFamily="66" charset="0"/>
            </a:endParaRPr>
          </a:p>
          <a:p>
            <a:endParaRPr lang="en-US" sz="2400" dirty="0" smtClean="0"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Motivating Example: Protein Regulation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85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8609" name="Picture 1" descr="C:\Users\fenyo\Desktop\pgen_1001090_g002.jpg"/>
          <p:cNvPicPr>
            <a:picLocks noChangeAspect="1" noChangeArrowheads="1"/>
          </p:cNvPicPr>
          <p:nvPr/>
        </p:nvPicPr>
        <p:blipFill>
          <a:blip r:embed="rId3" cstate="print"/>
          <a:srcRect l="7174" t="34266" b="34129"/>
          <a:stretch>
            <a:fillRect/>
          </a:stretch>
        </p:blipFill>
        <p:spPr bwMode="auto">
          <a:xfrm>
            <a:off x="2319337" y="1524000"/>
            <a:ext cx="4005263" cy="3657600"/>
          </a:xfrm>
          <a:prstGeom prst="rect">
            <a:avLst/>
          </a:prstGeom>
          <a:noFill/>
        </p:spPr>
      </p:pic>
      <p:pic>
        <p:nvPicPr>
          <p:cNvPr id="68610" name="Picture 2" descr="C:\Users\fenyo\Desktop\pgen_1001090_g005.jpg"/>
          <p:cNvPicPr>
            <a:picLocks noChangeAspect="1" noChangeArrowheads="1"/>
          </p:cNvPicPr>
          <p:nvPr/>
        </p:nvPicPr>
        <p:blipFill>
          <a:blip r:embed="rId4" cstate="print"/>
          <a:srcRect l="4898" b="65959"/>
          <a:stretch>
            <a:fillRect/>
          </a:stretch>
        </p:blipFill>
        <p:spPr bwMode="auto">
          <a:xfrm>
            <a:off x="2216503" y="1292578"/>
            <a:ext cx="4130675" cy="396875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828800" y="5862935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Geiger et al., “Proteomic changes resulting from gene copy number variations in cancer cells”, </a:t>
            </a:r>
            <a:r>
              <a:rPr lang="en-US" sz="1200" dirty="0" err="1" smtClean="0"/>
              <a:t>PLoS</a:t>
            </a:r>
            <a:r>
              <a:rPr lang="en-US" sz="1200" dirty="0" smtClean="0"/>
              <a:t> Genet. 2010 Sep 2;6(9). </a:t>
            </a:r>
            <a:r>
              <a:rPr lang="en-US" sz="1200" dirty="0" err="1" smtClean="0"/>
              <a:t>pii</a:t>
            </a:r>
            <a:r>
              <a:rPr lang="en-US" sz="1200" dirty="0" smtClean="0"/>
              <a:t>: e1001090.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Motivating Example: Protein Complexes 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85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 l="9524" t="22728" r="9206" b="5960"/>
          <a:stretch>
            <a:fillRect/>
          </a:stretch>
        </p:blipFill>
        <p:spPr bwMode="auto">
          <a:xfrm>
            <a:off x="0" y="1013062"/>
            <a:ext cx="9144000" cy="55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252135" y="6581001"/>
            <a:ext cx="189186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1200" dirty="0" smtClean="0">
                <a:latin typeface="+mn-lt"/>
              </a:rPr>
              <a:t>Alber et al., Nature 2007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895350" y="609600"/>
            <a:ext cx="723900" cy="11430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97" name="Rectangle 87"/>
          <p:cNvSpPr>
            <a:spLocks noChangeArrowheads="1"/>
          </p:cNvSpPr>
          <p:nvPr/>
        </p:nvSpPr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Motivating Example: Signaling 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3098" name="Line 88"/>
          <p:cNvSpPr>
            <a:spLocks noChangeShapeType="1"/>
          </p:cNvSpPr>
          <p:nvPr/>
        </p:nvSpPr>
        <p:spPr bwMode="auto">
          <a:xfrm>
            <a:off x="609600" y="68580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098" name="Picture 2" descr="C:\Users\fenyo\Desktop\nrm2900-f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1295400"/>
            <a:ext cx="7620001" cy="4067176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4604834" y="6553200"/>
            <a:ext cx="461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 smtClean="0">
                <a:latin typeface="+mn-lt"/>
              </a:rPr>
              <a:t>Choudhary</a:t>
            </a:r>
            <a:r>
              <a:rPr lang="en-US" sz="1200" dirty="0" smtClean="0">
                <a:latin typeface="+mn-lt"/>
              </a:rPr>
              <a:t> &amp; Mann, Nature Reviews Molecular Cell Biology 2010</a:t>
            </a:r>
          </a:p>
          <a:p>
            <a:endParaRPr lang="en-US" sz="1200" dirty="0" smtClean="0"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87"/>
          <p:cNvSpPr>
            <a:spLocks noChangeArrowheads="1"/>
          </p:cNvSpPr>
          <p:nvPr/>
        </p:nvSpPr>
        <p:spPr bwMode="auto">
          <a:xfrm>
            <a:off x="0" y="0"/>
            <a:ext cx="91440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sv-SE" sz="2800" b="1" dirty="0" smtClean="0">
                <a:latin typeface="Comic Sans MS" pitchFamily="66" charset="0"/>
              </a:rPr>
              <a:t>Bioinformatics</a:t>
            </a:r>
            <a:endParaRPr lang="sv-SE" sz="2800" b="1" dirty="0">
              <a:latin typeface="Comic Sans MS" pitchFamily="66" charset="0"/>
            </a:endParaRPr>
          </a:p>
        </p:txBody>
      </p:sp>
      <p:sp>
        <p:nvSpPr>
          <p:cNvPr id="103" name="Line 88"/>
          <p:cNvSpPr>
            <a:spLocks noChangeShapeType="1"/>
          </p:cNvSpPr>
          <p:nvPr/>
        </p:nvSpPr>
        <p:spPr bwMode="auto">
          <a:xfrm>
            <a:off x="609600" y="478220"/>
            <a:ext cx="7924800" cy="0"/>
          </a:xfrm>
          <a:prstGeom prst="line">
            <a:avLst/>
          </a:prstGeom>
          <a:noFill/>
          <a:ln w="31750">
            <a:solidFill>
              <a:srgbClr val="CC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6" name="Picture 3" descr="test"/>
          <p:cNvPicPr>
            <a:picLocks noChangeAspect="1" noChangeArrowheads="1"/>
          </p:cNvPicPr>
          <p:nvPr/>
        </p:nvPicPr>
        <p:blipFill>
          <a:blip r:embed="rId3" cstate="print"/>
          <a:srcRect l="46774" t="90804" r="36571" b="2921"/>
          <a:stretch>
            <a:fillRect/>
          </a:stretch>
        </p:blipFill>
        <p:spPr bwMode="auto">
          <a:xfrm>
            <a:off x="3124200" y="1295400"/>
            <a:ext cx="533400" cy="30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3648075" y="1296988"/>
            <a:ext cx="393700" cy="573087"/>
            <a:chOff x="3648" y="1632"/>
            <a:chExt cx="81" cy="118"/>
          </a:xfrm>
        </p:grpSpPr>
        <p:sp>
          <p:nvSpPr>
            <p:cNvPr id="8" name="Rectangle 5"/>
            <p:cNvSpPr>
              <a:spLocks noChangeAspect="1" noChangeArrowheads="1"/>
            </p:cNvSpPr>
            <p:nvPr/>
          </p:nvSpPr>
          <p:spPr bwMode="auto">
            <a:xfrm>
              <a:off x="3648" y="1632"/>
              <a:ext cx="81" cy="118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6"/>
            <p:cNvSpPr>
              <a:spLocks noChangeAspect="1"/>
            </p:cNvSpPr>
            <p:nvPr/>
          </p:nvSpPr>
          <p:spPr bwMode="auto">
            <a:xfrm>
              <a:off x="3699" y="1642"/>
              <a:ext cx="28" cy="32"/>
            </a:xfrm>
            <a:custGeom>
              <a:avLst/>
              <a:gdLst>
                <a:gd name="T0" fmla="*/ 177 w 196"/>
                <a:gd name="T1" fmla="*/ 9 h 254"/>
                <a:gd name="T2" fmla="*/ 170 w 196"/>
                <a:gd name="T3" fmla="*/ 0 h 254"/>
                <a:gd name="T4" fmla="*/ 164 w 196"/>
                <a:gd name="T5" fmla="*/ 2 h 254"/>
                <a:gd name="T6" fmla="*/ 160 w 196"/>
                <a:gd name="T7" fmla="*/ 11 h 254"/>
                <a:gd name="T8" fmla="*/ 154 w 196"/>
                <a:gd name="T9" fmla="*/ 24 h 254"/>
                <a:gd name="T10" fmla="*/ 148 w 196"/>
                <a:gd name="T11" fmla="*/ 34 h 254"/>
                <a:gd name="T12" fmla="*/ 130 w 196"/>
                <a:gd name="T13" fmla="*/ 50 h 254"/>
                <a:gd name="T14" fmla="*/ 110 w 196"/>
                <a:gd name="T15" fmla="*/ 64 h 254"/>
                <a:gd name="T16" fmla="*/ 110 w 196"/>
                <a:gd name="T17" fmla="*/ 76 h 254"/>
                <a:gd name="T18" fmla="*/ 120 w 196"/>
                <a:gd name="T19" fmla="*/ 88 h 254"/>
                <a:gd name="T20" fmla="*/ 140 w 196"/>
                <a:gd name="T21" fmla="*/ 115 h 254"/>
                <a:gd name="T22" fmla="*/ 150 w 196"/>
                <a:gd name="T23" fmla="*/ 133 h 254"/>
                <a:gd name="T24" fmla="*/ 160 w 196"/>
                <a:gd name="T25" fmla="*/ 150 h 254"/>
                <a:gd name="T26" fmla="*/ 166 w 196"/>
                <a:gd name="T27" fmla="*/ 166 h 254"/>
                <a:gd name="T28" fmla="*/ 170 w 196"/>
                <a:gd name="T29" fmla="*/ 189 h 254"/>
                <a:gd name="T30" fmla="*/ 168 w 196"/>
                <a:gd name="T31" fmla="*/ 210 h 254"/>
                <a:gd name="T32" fmla="*/ 167 w 196"/>
                <a:gd name="T33" fmla="*/ 211 h 254"/>
                <a:gd name="T34" fmla="*/ 167 w 196"/>
                <a:gd name="T35" fmla="*/ 218 h 254"/>
                <a:gd name="T36" fmla="*/ 125 w 196"/>
                <a:gd name="T37" fmla="*/ 178 h 254"/>
                <a:gd name="T38" fmla="*/ 86 w 196"/>
                <a:gd name="T39" fmla="*/ 151 h 254"/>
                <a:gd name="T40" fmla="*/ 49 w 196"/>
                <a:gd name="T41" fmla="*/ 135 h 254"/>
                <a:gd name="T42" fmla="*/ 15 w 196"/>
                <a:gd name="T43" fmla="*/ 132 h 254"/>
                <a:gd name="T44" fmla="*/ 0 w 196"/>
                <a:gd name="T45" fmla="*/ 150 h 254"/>
                <a:gd name="T46" fmla="*/ 8 w 196"/>
                <a:gd name="T47" fmla="*/ 173 h 254"/>
                <a:gd name="T48" fmla="*/ 32 w 196"/>
                <a:gd name="T49" fmla="*/ 184 h 254"/>
                <a:gd name="T50" fmla="*/ 75 w 196"/>
                <a:gd name="T51" fmla="*/ 191 h 254"/>
                <a:gd name="T52" fmla="*/ 107 w 196"/>
                <a:gd name="T53" fmla="*/ 206 h 254"/>
                <a:gd name="T54" fmla="*/ 140 w 196"/>
                <a:gd name="T55" fmla="*/ 229 h 254"/>
                <a:gd name="T56" fmla="*/ 162 w 196"/>
                <a:gd name="T57" fmla="*/ 246 h 254"/>
                <a:gd name="T58" fmla="*/ 174 w 196"/>
                <a:gd name="T59" fmla="*/ 254 h 254"/>
                <a:gd name="T60" fmla="*/ 181 w 196"/>
                <a:gd name="T61" fmla="*/ 254 h 254"/>
                <a:gd name="T62" fmla="*/ 193 w 196"/>
                <a:gd name="T63" fmla="*/ 232 h 254"/>
                <a:gd name="T64" fmla="*/ 194 w 196"/>
                <a:gd name="T65" fmla="*/ 222 h 254"/>
                <a:gd name="T66" fmla="*/ 195 w 196"/>
                <a:gd name="T67" fmla="*/ 193 h 254"/>
                <a:gd name="T68" fmla="*/ 194 w 196"/>
                <a:gd name="T69" fmla="*/ 189 h 254"/>
                <a:gd name="T70" fmla="*/ 194 w 196"/>
                <a:gd name="T71" fmla="*/ 183 h 254"/>
                <a:gd name="T72" fmla="*/ 189 w 196"/>
                <a:gd name="T73" fmla="*/ 162 h 254"/>
                <a:gd name="T74" fmla="*/ 186 w 196"/>
                <a:gd name="T75" fmla="*/ 152 h 254"/>
                <a:gd name="T76" fmla="*/ 167 w 196"/>
                <a:gd name="T77" fmla="*/ 109 h 254"/>
                <a:gd name="T78" fmla="*/ 148 w 196"/>
                <a:gd name="T79" fmla="*/ 81 h 254"/>
                <a:gd name="T80" fmla="*/ 147 w 196"/>
                <a:gd name="T81" fmla="*/ 71 h 254"/>
                <a:gd name="T82" fmla="*/ 160 w 196"/>
                <a:gd name="T83" fmla="*/ 55 h 254"/>
                <a:gd name="T84" fmla="*/ 176 w 196"/>
                <a:gd name="T85" fmla="*/ 28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6"/>
                <a:gd name="T130" fmla="*/ 0 h 254"/>
                <a:gd name="T131" fmla="*/ 196 w 196"/>
                <a:gd name="T132" fmla="*/ 254 h 25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6" h="254">
                  <a:moveTo>
                    <a:pt x="181" y="17"/>
                  </a:moveTo>
                  <a:lnTo>
                    <a:pt x="177" y="9"/>
                  </a:lnTo>
                  <a:lnTo>
                    <a:pt x="174" y="3"/>
                  </a:lnTo>
                  <a:lnTo>
                    <a:pt x="170" y="0"/>
                  </a:lnTo>
                  <a:lnTo>
                    <a:pt x="168" y="1"/>
                  </a:lnTo>
                  <a:lnTo>
                    <a:pt x="164" y="2"/>
                  </a:lnTo>
                  <a:lnTo>
                    <a:pt x="162" y="6"/>
                  </a:lnTo>
                  <a:lnTo>
                    <a:pt x="160" y="11"/>
                  </a:lnTo>
                  <a:lnTo>
                    <a:pt x="158" y="21"/>
                  </a:lnTo>
                  <a:lnTo>
                    <a:pt x="154" y="24"/>
                  </a:lnTo>
                  <a:lnTo>
                    <a:pt x="152" y="27"/>
                  </a:lnTo>
                  <a:lnTo>
                    <a:pt x="148" y="34"/>
                  </a:lnTo>
                  <a:lnTo>
                    <a:pt x="137" y="45"/>
                  </a:lnTo>
                  <a:lnTo>
                    <a:pt x="130" y="50"/>
                  </a:lnTo>
                  <a:lnTo>
                    <a:pt x="124" y="55"/>
                  </a:lnTo>
                  <a:lnTo>
                    <a:pt x="110" y="64"/>
                  </a:lnTo>
                  <a:lnTo>
                    <a:pt x="109" y="69"/>
                  </a:lnTo>
                  <a:lnTo>
                    <a:pt x="110" y="76"/>
                  </a:lnTo>
                  <a:lnTo>
                    <a:pt x="113" y="81"/>
                  </a:lnTo>
                  <a:lnTo>
                    <a:pt x="120" y="88"/>
                  </a:lnTo>
                  <a:lnTo>
                    <a:pt x="134" y="106"/>
                  </a:lnTo>
                  <a:lnTo>
                    <a:pt x="140" y="115"/>
                  </a:lnTo>
                  <a:lnTo>
                    <a:pt x="146" y="125"/>
                  </a:lnTo>
                  <a:lnTo>
                    <a:pt x="150" y="133"/>
                  </a:lnTo>
                  <a:lnTo>
                    <a:pt x="155" y="142"/>
                  </a:lnTo>
                  <a:lnTo>
                    <a:pt x="160" y="150"/>
                  </a:lnTo>
                  <a:lnTo>
                    <a:pt x="164" y="159"/>
                  </a:lnTo>
                  <a:lnTo>
                    <a:pt x="166" y="166"/>
                  </a:lnTo>
                  <a:lnTo>
                    <a:pt x="168" y="174"/>
                  </a:lnTo>
                  <a:lnTo>
                    <a:pt x="170" y="189"/>
                  </a:lnTo>
                  <a:lnTo>
                    <a:pt x="169" y="203"/>
                  </a:lnTo>
                  <a:lnTo>
                    <a:pt x="168" y="210"/>
                  </a:lnTo>
                  <a:lnTo>
                    <a:pt x="167" y="210"/>
                  </a:lnTo>
                  <a:lnTo>
                    <a:pt x="167" y="211"/>
                  </a:lnTo>
                  <a:lnTo>
                    <a:pt x="167" y="213"/>
                  </a:lnTo>
                  <a:lnTo>
                    <a:pt x="167" y="218"/>
                  </a:lnTo>
                  <a:lnTo>
                    <a:pt x="145" y="196"/>
                  </a:lnTo>
                  <a:lnTo>
                    <a:pt x="125" y="178"/>
                  </a:lnTo>
                  <a:lnTo>
                    <a:pt x="105" y="162"/>
                  </a:lnTo>
                  <a:lnTo>
                    <a:pt x="86" y="151"/>
                  </a:lnTo>
                  <a:lnTo>
                    <a:pt x="67" y="141"/>
                  </a:lnTo>
                  <a:lnTo>
                    <a:pt x="49" y="135"/>
                  </a:lnTo>
                  <a:lnTo>
                    <a:pt x="32" y="132"/>
                  </a:lnTo>
                  <a:lnTo>
                    <a:pt x="15" y="132"/>
                  </a:lnTo>
                  <a:lnTo>
                    <a:pt x="5" y="141"/>
                  </a:lnTo>
                  <a:lnTo>
                    <a:pt x="0" y="150"/>
                  </a:lnTo>
                  <a:lnTo>
                    <a:pt x="1" y="161"/>
                  </a:lnTo>
                  <a:lnTo>
                    <a:pt x="8" y="173"/>
                  </a:lnTo>
                  <a:lnTo>
                    <a:pt x="24" y="184"/>
                  </a:lnTo>
                  <a:lnTo>
                    <a:pt x="32" y="184"/>
                  </a:lnTo>
                  <a:lnTo>
                    <a:pt x="60" y="187"/>
                  </a:lnTo>
                  <a:lnTo>
                    <a:pt x="75" y="191"/>
                  </a:lnTo>
                  <a:lnTo>
                    <a:pt x="91" y="198"/>
                  </a:lnTo>
                  <a:lnTo>
                    <a:pt x="107" y="206"/>
                  </a:lnTo>
                  <a:lnTo>
                    <a:pt x="123" y="216"/>
                  </a:lnTo>
                  <a:lnTo>
                    <a:pt x="140" y="229"/>
                  </a:lnTo>
                  <a:lnTo>
                    <a:pt x="159" y="244"/>
                  </a:lnTo>
                  <a:lnTo>
                    <a:pt x="162" y="246"/>
                  </a:lnTo>
                  <a:lnTo>
                    <a:pt x="166" y="249"/>
                  </a:lnTo>
                  <a:lnTo>
                    <a:pt x="174" y="254"/>
                  </a:lnTo>
                  <a:lnTo>
                    <a:pt x="177" y="254"/>
                  </a:lnTo>
                  <a:lnTo>
                    <a:pt x="181" y="254"/>
                  </a:lnTo>
                  <a:lnTo>
                    <a:pt x="189" y="253"/>
                  </a:lnTo>
                  <a:lnTo>
                    <a:pt x="193" y="232"/>
                  </a:lnTo>
                  <a:lnTo>
                    <a:pt x="193" y="227"/>
                  </a:lnTo>
                  <a:lnTo>
                    <a:pt x="194" y="222"/>
                  </a:lnTo>
                  <a:lnTo>
                    <a:pt x="196" y="213"/>
                  </a:lnTo>
                  <a:lnTo>
                    <a:pt x="195" y="193"/>
                  </a:lnTo>
                  <a:lnTo>
                    <a:pt x="194" y="191"/>
                  </a:lnTo>
                  <a:lnTo>
                    <a:pt x="194" y="189"/>
                  </a:lnTo>
                  <a:lnTo>
                    <a:pt x="194" y="187"/>
                  </a:lnTo>
                  <a:lnTo>
                    <a:pt x="194" y="183"/>
                  </a:lnTo>
                  <a:lnTo>
                    <a:pt x="193" y="174"/>
                  </a:lnTo>
                  <a:lnTo>
                    <a:pt x="189" y="162"/>
                  </a:lnTo>
                  <a:lnTo>
                    <a:pt x="187" y="157"/>
                  </a:lnTo>
                  <a:lnTo>
                    <a:pt x="186" y="152"/>
                  </a:lnTo>
                  <a:lnTo>
                    <a:pt x="178" y="132"/>
                  </a:lnTo>
                  <a:lnTo>
                    <a:pt x="167" y="109"/>
                  </a:lnTo>
                  <a:lnTo>
                    <a:pt x="153" y="89"/>
                  </a:lnTo>
                  <a:lnTo>
                    <a:pt x="148" y="81"/>
                  </a:lnTo>
                  <a:lnTo>
                    <a:pt x="146" y="76"/>
                  </a:lnTo>
                  <a:lnTo>
                    <a:pt x="147" y="71"/>
                  </a:lnTo>
                  <a:lnTo>
                    <a:pt x="150" y="69"/>
                  </a:lnTo>
                  <a:lnTo>
                    <a:pt x="160" y="55"/>
                  </a:lnTo>
                  <a:lnTo>
                    <a:pt x="169" y="42"/>
                  </a:lnTo>
                  <a:lnTo>
                    <a:pt x="176" y="28"/>
                  </a:lnTo>
                  <a:lnTo>
                    <a:pt x="181" y="17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7"/>
            <p:cNvSpPr>
              <a:spLocks noChangeAspect="1"/>
            </p:cNvSpPr>
            <p:nvPr/>
          </p:nvSpPr>
          <p:spPr bwMode="auto">
            <a:xfrm>
              <a:off x="3675" y="1635"/>
              <a:ext cx="21" cy="25"/>
            </a:xfrm>
            <a:custGeom>
              <a:avLst/>
              <a:gdLst>
                <a:gd name="T0" fmla="*/ 145 w 149"/>
                <a:gd name="T1" fmla="*/ 81 h 201"/>
                <a:gd name="T2" fmla="*/ 138 w 149"/>
                <a:gd name="T3" fmla="*/ 61 h 201"/>
                <a:gd name="T4" fmla="*/ 130 w 149"/>
                <a:gd name="T5" fmla="*/ 44 h 201"/>
                <a:gd name="T6" fmla="*/ 119 w 149"/>
                <a:gd name="T7" fmla="*/ 30 h 201"/>
                <a:gd name="T8" fmla="*/ 108 w 149"/>
                <a:gd name="T9" fmla="*/ 17 h 201"/>
                <a:gd name="T10" fmla="*/ 94 w 149"/>
                <a:gd name="T11" fmla="*/ 7 h 201"/>
                <a:gd name="T12" fmla="*/ 80 w 149"/>
                <a:gd name="T13" fmla="*/ 3 h 201"/>
                <a:gd name="T14" fmla="*/ 66 w 149"/>
                <a:gd name="T15" fmla="*/ 0 h 201"/>
                <a:gd name="T16" fmla="*/ 52 w 149"/>
                <a:gd name="T17" fmla="*/ 4 h 201"/>
                <a:gd name="T18" fmla="*/ 36 w 149"/>
                <a:gd name="T19" fmla="*/ 9 h 201"/>
                <a:gd name="T20" fmla="*/ 25 w 149"/>
                <a:gd name="T21" fmla="*/ 18 h 201"/>
                <a:gd name="T22" fmla="*/ 15 w 149"/>
                <a:gd name="T23" fmla="*/ 31 h 201"/>
                <a:gd name="T24" fmla="*/ 8 w 149"/>
                <a:gd name="T25" fmla="*/ 48 h 201"/>
                <a:gd name="T26" fmla="*/ 2 w 149"/>
                <a:gd name="T27" fmla="*/ 65 h 201"/>
                <a:gd name="T28" fmla="*/ 0 w 149"/>
                <a:gd name="T29" fmla="*/ 83 h 201"/>
                <a:gd name="T30" fmla="*/ 0 w 149"/>
                <a:gd name="T31" fmla="*/ 102 h 201"/>
                <a:gd name="T32" fmla="*/ 4 w 149"/>
                <a:gd name="T33" fmla="*/ 122 h 201"/>
                <a:gd name="T34" fmla="*/ 9 w 149"/>
                <a:gd name="T35" fmla="*/ 141 h 201"/>
                <a:gd name="T36" fmla="*/ 12 w 149"/>
                <a:gd name="T37" fmla="*/ 149 h 201"/>
                <a:gd name="T38" fmla="*/ 17 w 149"/>
                <a:gd name="T39" fmla="*/ 158 h 201"/>
                <a:gd name="T40" fmla="*/ 28 w 149"/>
                <a:gd name="T41" fmla="*/ 173 h 201"/>
                <a:gd name="T42" fmla="*/ 41 w 149"/>
                <a:gd name="T43" fmla="*/ 185 h 201"/>
                <a:gd name="T44" fmla="*/ 55 w 149"/>
                <a:gd name="T45" fmla="*/ 194 h 201"/>
                <a:gd name="T46" fmla="*/ 69 w 149"/>
                <a:gd name="T47" fmla="*/ 200 h 201"/>
                <a:gd name="T48" fmla="*/ 83 w 149"/>
                <a:gd name="T49" fmla="*/ 201 h 201"/>
                <a:gd name="T50" fmla="*/ 98 w 149"/>
                <a:gd name="T51" fmla="*/ 199 h 201"/>
                <a:gd name="T52" fmla="*/ 104 w 149"/>
                <a:gd name="T53" fmla="*/ 196 h 201"/>
                <a:gd name="T54" fmla="*/ 107 w 149"/>
                <a:gd name="T55" fmla="*/ 193 h 201"/>
                <a:gd name="T56" fmla="*/ 111 w 149"/>
                <a:gd name="T57" fmla="*/ 192 h 201"/>
                <a:gd name="T58" fmla="*/ 123 w 149"/>
                <a:gd name="T59" fmla="*/ 183 h 201"/>
                <a:gd name="T60" fmla="*/ 127 w 149"/>
                <a:gd name="T61" fmla="*/ 176 h 201"/>
                <a:gd name="T62" fmla="*/ 132 w 149"/>
                <a:gd name="T63" fmla="*/ 170 h 201"/>
                <a:gd name="T64" fmla="*/ 136 w 149"/>
                <a:gd name="T65" fmla="*/ 162 h 201"/>
                <a:gd name="T66" fmla="*/ 141 w 149"/>
                <a:gd name="T67" fmla="*/ 155 h 201"/>
                <a:gd name="T68" fmla="*/ 143 w 149"/>
                <a:gd name="T69" fmla="*/ 145 h 201"/>
                <a:gd name="T70" fmla="*/ 146 w 149"/>
                <a:gd name="T71" fmla="*/ 136 h 201"/>
                <a:gd name="T72" fmla="*/ 149 w 149"/>
                <a:gd name="T73" fmla="*/ 118 h 201"/>
                <a:gd name="T74" fmla="*/ 148 w 149"/>
                <a:gd name="T75" fmla="*/ 115 h 201"/>
                <a:gd name="T76" fmla="*/ 148 w 149"/>
                <a:gd name="T77" fmla="*/ 114 h 201"/>
                <a:gd name="T78" fmla="*/ 148 w 149"/>
                <a:gd name="T79" fmla="*/ 112 h 201"/>
                <a:gd name="T80" fmla="*/ 148 w 149"/>
                <a:gd name="T81" fmla="*/ 108 h 201"/>
                <a:gd name="T82" fmla="*/ 148 w 149"/>
                <a:gd name="T83" fmla="*/ 99 h 201"/>
                <a:gd name="T84" fmla="*/ 145 w 149"/>
                <a:gd name="T85" fmla="*/ 81 h 2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201"/>
                <a:gd name="T131" fmla="*/ 149 w 149"/>
                <a:gd name="T132" fmla="*/ 201 h 2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201">
                  <a:moveTo>
                    <a:pt x="145" y="81"/>
                  </a:moveTo>
                  <a:lnTo>
                    <a:pt x="138" y="61"/>
                  </a:lnTo>
                  <a:lnTo>
                    <a:pt x="130" y="44"/>
                  </a:lnTo>
                  <a:lnTo>
                    <a:pt x="119" y="30"/>
                  </a:lnTo>
                  <a:lnTo>
                    <a:pt x="108" y="17"/>
                  </a:lnTo>
                  <a:lnTo>
                    <a:pt x="94" y="7"/>
                  </a:lnTo>
                  <a:lnTo>
                    <a:pt x="80" y="3"/>
                  </a:lnTo>
                  <a:lnTo>
                    <a:pt x="66" y="0"/>
                  </a:lnTo>
                  <a:lnTo>
                    <a:pt x="52" y="4"/>
                  </a:lnTo>
                  <a:lnTo>
                    <a:pt x="36" y="9"/>
                  </a:lnTo>
                  <a:lnTo>
                    <a:pt x="25" y="18"/>
                  </a:lnTo>
                  <a:lnTo>
                    <a:pt x="15" y="31"/>
                  </a:lnTo>
                  <a:lnTo>
                    <a:pt x="8" y="48"/>
                  </a:lnTo>
                  <a:lnTo>
                    <a:pt x="2" y="65"/>
                  </a:lnTo>
                  <a:lnTo>
                    <a:pt x="0" y="83"/>
                  </a:lnTo>
                  <a:lnTo>
                    <a:pt x="0" y="102"/>
                  </a:lnTo>
                  <a:lnTo>
                    <a:pt x="4" y="122"/>
                  </a:lnTo>
                  <a:lnTo>
                    <a:pt x="9" y="141"/>
                  </a:lnTo>
                  <a:lnTo>
                    <a:pt x="12" y="149"/>
                  </a:lnTo>
                  <a:lnTo>
                    <a:pt x="17" y="158"/>
                  </a:lnTo>
                  <a:lnTo>
                    <a:pt x="28" y="173"/>
                  </a:lnTo>
                  <a:lnTo>
                    <a:pt x="41" y="185"/>
                  </a:lnTo>
                  <a:lnTo>
                    <a:pt x="55" y="194"/>
                  </a:lnTo>
                  <a:lnTo>
                    <a:pt x="69" y="200"/>
                  </a:lnTo>
                  <a:lnTo>
                    <a:pt x="83" y="201"/>
                  </a:lnTo>
                  <a:lnTo>
                    <a:pt x="98" y="199"/>
                  </a:lnTo>
                  <a:lnTo>
                    <a:pt x="104" y="196"/>
                  </a:lnTo>
                  <a:lnTo>
                    <a:pt x="107" y="193"/>
                  </a:lnTo>
                  <a:lnTo>
                    <a:pt x="111" y="192"/>
                  </a:lnTo>
                  <a:lnTo>
                    <a:pt x="123" y="183"/>
                  </a:lnTo>
                  <a:lnTo>
                    <a:pt x="127" y="176"/>
                  </a:lnTo>
                  <a:lnTo>
                    <a:pt x="132" y="170"/>
                  </a:lnTo>
                  <a:lnTo>
                    <a:pt x="136" y="162"/>
                  </a:lnTo>
                  <a:lnTo>
                    <a:pt x="141" y="155"/>
                  </a:lnTo>
                  <a:lnTo>
                    <a:pt x="143" y="145"/>
                  </a:lnTo>
                  <a:lnTo>
                    <a:pt x="146" y="136"/>
                  </a:lnTo>
                  <a:lnTo>
                    <a:pt x="149" y="118"/>
                  </a:lnTo>
                  <a:lnTo>
                    <a:pt x="148" y="115"/>
                  </a:lnTo>
                  <a:lnTo>
                    <a:pt x="148" y="114"/>
                  </a:lnTo>
                  <a:lnTo>
                    <a:pt x="148" y="112"/>
                  </a:lnTo>
                  <a:lnTo>
                    <a:pt x="148" y="108"/>
                  </a:lnTo>
                  <a:lnTo>
                    <a:pt x="148" y="99"/>
                  </a:lnTo>
                  <a:lnTo>
                    <a:pt x="145" y="81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8"/>
            <p:cNvSpPr>
              <a:spLocks noChangeAspect="1"/>
            </p:cNvSpPr>
            <p:nvPr/>
          </p:nvSpPr>
          <p:spPr bwMode="auto">
            <a:xfrm>
              <a:off x="3652" y="1663"/>
              <a:ext cx="32" cy="28"/>
            </a:xfrm>
            <a:custGeom>
              <a:avLst/>
              <a:gdLst>
                <a:gd name="T0" fmla="*/ 217 w 223"/>
                <a:gd name="T1" fmla="*/ 60 h 222"/>
                <a:gd name="T2" fmla="*/ 222 w 223"/>
                <a:gd name="T3" fmla="*/ 42 h 222"/>
                <a:gd name="T4" fmla="*/ 223 w 223"/>
                <a:gd name="T5" fmla="*/ 28 h 222"/>
                <a:gd name="T6" fmla="*/ 218 w 223"/>
                <a:gd name="T7" fmla="*/ 18 h 222"/>
                <a:gd name="T8" fmla="*/ 210 w 223"/>
                <a:gd name="T9" fmla="*/ 14 h 222"/>
                <a:gd name="T10" fmla="*/ 196 w 223"/>
                <a:gd name="T11" fmla="*/ 13 h 222"/>
                <a:gd name="T12" fmla="*/ 168 w 223"/>
                <a:gd name="T13" fmla="*/ 37 h 222"/>
                <a:gd name="T14" fmla="*/ 146 w 223"/>
                <a:gd name="T15" fmla="*/ 74 h 222"/>
                <a:gd name="T16" fmla="*/ 128 w 223"/>
                <a:gd name="T17" fmla="*/ 120 h 222"/>
                <a:gd name="T18" fmla="*/ 115 w 223"/>
                <a:gd name="T19" fmla="*/ 178 h 222"/>
                <a:gd name="T20" fmla="*/ 97 w 223"/>
                <a:gd name="T21" fmla="*/ 158 h 222"/>
                <a:gd name="T22" fmla="*/ 87 w 223"/>
                <a:gd name="T23" fmla="*/ 130 h 222"/>
                <a:gd name="T24" fmla="*/ 83 w 223"/>
                <a:gd name="T25" fmla="*/ 90 h 222"/>
                <a:gd name="T26" fmla="*/ 88 w 223"/>
                <a:gd name="T27" fmla="*/ 43 h 222"/>
                <a:gd name="T28" fmla="*/ 89 w 223"/>
                <a:gd name="T29" fmla="*/ 26 h 222"/>
                <a:gd name="T30" fmla="*/ 84 w 223"/>
                <a:gd name="T31" fmla="*/ 17 h 222"/>
                <a:gd name="T32" fmla="*/ 50 w 223"/>
                <a:gd name="T33" fmla="*/ 18 h 222"/>
                <a:gd name="T34" fmla="*/ 22 w 223"/>
                <a:gd name="T35" fmla="*/ 12 h 222"/>
                <a:gd name="T36" fmla="*/ 10 w 223"/>
                <a:gd name="T37" fmla="*/ 3 h 222"/>
                <a:gd name="T38" fmla="*/ 3 w 223"/>
                <a:gd name="T39" fmla="*/ 1 h 222"/>
                <a:gd name="T40" fmla="*/ 0 w 223"/>
                <a:gd name="T41" fmla="*/ 8 h 222"/>
                <a:gd name="T42" fmla="*/ 2 w 223"/>
                <a:gd name="T43" fmla="*/ 23 h 222"/>
                <a:gd name="T44" fmla="*/ 23 w 223"/>
                <a:gd name="T45" fmla="*/ 37 h 222"/>
                <a:gd name="T46" fmla="*/ 52 w 223"/>
                <a:gd name="T47" fmla="*/ 46 h 222"/>
                <a:gd name="T48" fmla="*/ 59 w 223"/>
                <a:gd name="T49" fmla="*/ 50 h 222"/>
                <a:gd name="T50" fmla="*/ 60 w 223"/>
                <a:gd name="T51" fmla="*/ 59 h 222"/>
                <a:gd name="T52" fmla="*/ 60 w 223"/>
                <a:gd name="T53" fmla="*/ 90 h 222"/>
                <a:gd name="T54" fmla="*/ 65 w 223"/>
                <a:gd name="T55" fmla="*/ 138 h 222"/>
                <a:gd name="T56" fmla="*/ 71 w 223"/>
                <a:gd name="T57" fmla="*/ 159 h 222"/>
                <a:gd name="T58" fmla="*/ 89 w 223"/>
                <a:gd name="T59" fmla="*/ 194 h 222"/>
                <a:gd name="T60" fmla="*/ 115 w 223"/>
                <a:gd name="T61" fmla="*/ 222 h 222"/>
                <a:gd name="T62" fmla="*/ 127 w 223"/>
                <a:gd name="T63" fmla="*/ 215 h 222"/>
                <a:gd name="T64" fmla="*/ 135 w 223"/>
                <a:gd name="T65" fmla="*/ 195 h 222"/>
                <a:gd name="T66" fmla="*/ 149 w 223"/>
                <a:gd name="T67" fmla="*/ 151 h 222"/>
                <a:gd name="T68" fmla="*/ 175 w 223"/>
                <a:gd name="T69" fmla="*/ 100 h 222"/>
                <a:gd name="T70" fmla="*/ 210 w 223"/>
                <a:gd name="T71" fmla="*/ 66 h 2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3"/>
                <a:gd name="T109" fmla="*/ 0 h 222"/>
                <a:gd name="T110" fmla="*/ 223 w 223"/>
                <a:gd name="T111" fmla="*/ 222 h 2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3" h="222">
                  <a:moveTo>
                    <a:pt x="210" y="66"/>
                  </a:moveTo>
                  <a:lnTo>
                    <a:pt x="217" y="60"/>
                  </a:lnTo>
                  <a:lnTo>
                    <a:pt x="220" y="50"/>
                  </a:lnTo>
                  <a:lnTo>
                    <a:pt x="222" y="42"/>
                  </a:lnTo>
                  <a:lnTo>
                    <a:pt x="223" y="34"/>
                  </a:lnTo>
                  <a:lnTo>
                    <a:pt x="223" y="28"/>
                  </a:lnTo>
                  <a:lnTo>
                    <a:pt x="221" y="23"/>
                  </a:lnTo>
                  <a:lnTo>
                    <a:pt x="218" y="18"/>
                  </a:lnTo>
                  <a:lnTo>
                    <a:pt x="214" y="15"/>
                  </a:lnTo>
                  <a:lnTo>
                    <a:pt x="210" y="14"/>
                  </a:lnTo>
                  <a:lnTo>
                    <a:pt x="202" y="12"/>
                  </a:lnTo>
                  <a:lnTo>
                    <a:pt x="196" y="13"/>
                  </a:lnTo>
                  <a:lnTo>
                    <a:pt x="181" y="23"/>
                  </a:lnTo>
                  <a:lnTo>
                    <a:pt x="168" y="37"/>
                  </a:lnTo>
                  <a:lnTo>
                    <a:pt x="156" y="54"/>
                  </a:lnTo>
                  <a:lnTo>
                    <a:pt x="146" y="74"/>
                  </a:lnTo>
                  <a:lnTo>
                    <a:pt x="136" y="95"/>
                  </a:lnTo>
                  <a:lnTo>
                    <a:pt x="128" y="120"/>
                  </a:lnTo>
                  <a:lnTo>
                    <a:pt x="120" y="148"/>
                  </a:lnTo>
                  <a:lnTo>
                    <a:pt x="115" y="178"/>
                  </a:lnTo>
                  <a:lnTo>
                    <a:pt x="104" y="168"/>
                  </a:lnTo>
                  <a:lnTo>
                    <a:pt x="97" y="158"/>
                  </a:lnTo>
                  <a:lnTo>
                    <a:pt x="90" y="145"/>
                  </a:lnTo>
                  <a:lnTo>
                    <a:pt x="87" y="130"/>
                  </a:lnTo>
                  <a:lnTo>
                    <a:pt x="84" y="111"/>
                  </a:lnTo>
                  <a:lnTo>
                    <a:pt x="83" y="90"/>
                  </a:lnTo>
                  <a:lnTo>
                    <a:pt x="84" y="67"/>
                  </a:lnTo>
                  <a:lnTo>
                    <a:pt x="88" y="43"/>
                  </a:lnTo>
                  <a:lnTo>
                    <a:pt x="89" y="33"/>
                  </a:lnTo>
                  <a:lnTo>
                    <a:pt x="89" y="26"/>
                  </a:lnTo>
                  <a:lnTo>
                    <a:pt x="87" y="21"/>
                  </a:lnTo>
                  <a:lnTo>
                    <a:pt x="84" y="17"/>
                  </a:lnTo>
                  <a:lnTo>
                    <a:pt x="66" y="18"/>
                  </a:lnTo>
                  <a:lnTo>
                    <a:pt x="50" y="18"/>
                  </a:lnTo>
                  <a:lnTo>
                    <a:pt x="35" y="15"/>
                  </a:lnTo>
                  <a:lnTo>
                    <a:pt x="22" y="12"/>
                  </a:lnTo>
                  <a:lnTo>
                    <a:pt x="15" y="6"/>
                  </a:lnTo>
                  <a:lnTo>
                    <a:pt x="10" y="3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23"/>
                  </a:lnTo>
                  <a:lnTo>
                    <a:pt x="11" y="31"/>
                  </a:lnTo>
                  <a:lnTo>
                    <a:pt x="23" y="37"/>
                  </a:lnTo>
                  <a:lnTo>
                    <a:pt x="36" y="42"/>
                  </a:lnTo>
                  <a:lnTo>
                    <a:pt x="52" y="46"/>
                  </a:lnTo>
                  <a:lnTo>
                    <a:pt x="56" y="46"/>
                  </a:lnTo>
                  <a:lnTo>
                    <a:pt x="59" y="50"/>
                  </a:lnTo>
                  <a:lnTo>
                    <a:pt x="60" y="56"/>
                  </a:lnTo>
                  <a:lnTo>
                    <a:pt x="60" y="59"/>
                  </a:lnTo>
                  <a:lnTo>
                    <a:pt x="61" y="65"/>
                  </a:lnTo>
                  <a:lnTo>
                    <a:pt x="60" y="90"/>
                  </a:lnTo>
                  <a:lnTo>
                    <a:pt x="61" y="115"/>
                  </a:lnTo>
                  <a:lnTo>
                    <a:pt x="65" y="138"/>
                  </a:lnTo>
                  <a:lnTo>
                    <a:pt x="67" y="148"/>
                  </a:lnTo>
                  <a:lnTo>
                    <a:pt x="71" y="159"/>
                  </a:lnTo>
                  <a:lnTo>
                    <a:pt x="78" y="177"/>
                  </a:lnTo>
                  <a:lnTo>
                    <a:pt x="89" y="194"/>
                  </a:lnTo>
                  <a:lnTo>
                    <a:pt x="100" y="209"/>
                  </a:lnTo>
                  <a:lnTo>
                    <a:pt x="115" y="222"/>
                  </a:lnTo>
                  <a:lnTo>
                    <a:pt x="121" y="219"/>
                  </a:lnTo>
                  <a:lnTo>
                    <a:pt x="127" y="215"/>
                  </a:lnTo>
                  <a:lnTo>
                    <a:pt x="131" y="206"/>
                  </a:lnTo>
                  <a:lnTo>
                    <a:pt x="135" y="195"/>
                  </a:lnTo>
                  <a:lnTo>
                    <a:pt x="141" y="172"/>
                  </a:lnTo>
                  <a:lnTo>
                    <a:pt x="149" y="151"/>
                  </a:lnTo>
                  <a:lnTo>
                    <a:pt x="166" y="116"/>
                  </a:lnTo>
                  <a:lnTo>
                    <a:pt x="175" y="100"/>
                  </a:lnTo>
                  <a:lnTo>
                    <a:pt x="186" y="87"/>
                  </a:lnTo>
                  <a:lnTo>
                    <a:pt x="210" y="66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9"/>
            <p:cNvSpPr>
              <a:spLocks noChangeAspect="1"/>
            </p:cNvSpPr>
            <p:nvPr/>
          </p:nvSpPr>
          <p:spPr bwMode="auto">
            <a:xfrm>
              <a:off x="3660" y="1661"/>
              <a:ext cx="54" cy="86"/>
            </a:xfrm>
            <a:custGeom>
              <a:avLst/>
              <a:gdLst>
                <a:gd name="T0" fmla="*/ 268 w 377"/>
                <a:gd name="T1" fmla="*/ 29 h 692"/>
                <a:gd name="T2" fmla="*/ 243 w 377"/>
                <a:gd name="T3" fmla="*/ 4 h 692"/>
                <a:gd name="T4" fmla="*/ 221 w 377"/>
                <a:gd name="T5" fmla="*/ 1 h 692"/>
                <a:gd name="T6" fmla="*/ 200 w 377"/>
                <a:gd name="T7" fmla="*/ 18 h 692"/>
                <a:gd name="T8" fmla="*/ 182 w 377"/>
                <a:gd name="T9" fmla="*/ 55 h 692"/>
                <a:gd name="T10" fmla="*/ 175 w 377"/>
                <a:gd name="T11" fmla="*/ 120 h 692"/>
                <a:gd name="T12" fmla="*/ 179 w 377"/>
                <a:gd name="T13" fmla="*/ 203 h 692"/>
                <a:gd name="T14" fmla="*/ 167 w 377"/>
                <a:gd name="T15" fmla="*/ 288 h 692"/>
                <a:gd name="T16" fmla="*/ 129 w 377"/>
                <a:gd name="T17" fmla="*/ 339 h 692"/>
                <a:gd name="T18" fmla="*/ 92 w 377"/>
                <a:gd name="T19" fmla="*/ 399 h 692"/>
                <a:gd name="T20" fmla="*/ 64 w 377"/>
                <a:gd name="T21" fmla="*/ 492 h 692"/>
                <a:gd name="T22" fmla="*/ 71 w 377"/>
                <a:gd name="T23" fmla="*/ 524 h 692"/>
                <a:gd name="T24" fmla="*/ 112 w 377"/>
                <a:gd name="T25" fmla="*/ 580 h 692"/>
                <a:gd name="T26" fmla="*/ 133 w 377"/>
                <a:gd name="T27" fmla="*/ 648 h 692"/>
                <a:gd name="T28" fmla="*/ 35 w 377"/>
                <a:gd name="T29" fmla="*/ 654 h 692"/>
                <a:gd name="T30" fmla="*/ 1 w 377"/>
                <a:gd name="T31" fmla="*/ 678 h 692"/>
                <a:gd name="T32" fmla="*/ 14 w 377"/>
                <a:gd name="T33" fmla="*/ 689 h 692"/>
                <a:gd name="T34" fmla="*/ 47 w 377"/>
                <a:gd name="T35" fmla="*/ 692 h 692"/>
                <a:gd name="T36" fmla="*/ 117 w 377"/>
                <a:gd name="T37" fmla="*/ 671 h 692"/>
                <a:gd name="T38" fmla="*/ 142 w 377"/>
                <a:gd name="T39" fmla="*/ 671 h 692"/>
                <a:gd name="T40" fmla="*/ 152 w 377"/>
                <a:gd name="T41" fmla="*/ 669 h 692"/>
                <a:gd name="T42" fmla="*/ 160 w 377"/>
                <a:gd name="T43" fmla="*/ 662 h 692"/>
                <a:gd name="T44" fmla="*/ 144 w 377"/>
                <a:gd name="T45" fmla="*/ 592 h 692"/>
                <a:gd name="T46" fmla="*/ 110 w 377"/>
                <a:gd name="T47" fmla="*/ 535 h 692"/>
                <a:gd name="T48" fmla="*/ 107 w 377"/>
                <a:gd name="T49" fmla="*/ 463 h 692"/>
                <a:gd name="T50" fmla="*/ 141 w 377"/>
                <a:gd name="T51" fmla="*/ 409 h 692"/>
                <a:gd name="T52" fmla="*/ 184 w 377"/>
                <a:gd name="T53" fmla="*/ 379 h 692"/>
                <a:gd name="T54" fmla="*/ 207 w 377"/>
                <a:gd name="T55" fmla="*/ 374 h 692"/>
                <a:gd name="T56" fmla="*/ 287 w 377"/>
                <a:gd name="T57" fmla="*/ 436 h 692"/>
                <a:gd name="T58" fmla="*/ 348 w 377"/>
                <a:gd name="T59" fmla="*/ 514 h 692"/>
                <a:gd name="T60" fmla="*/ 245 w 377"/>
                <a:gd name="T61" fmla="*/ 650 h 692"/>
                <a:gd name="T62" fmla="*/ 252 w 377"/>
                <a:gd name="T63" fmla="*/ 660 h 692"/>
                <a:gd name="T64" fmla="*/ 271 w 377"/>
                <a:gd name="T65" fmla="*/ 665 h 692"/>
                <a:gd name="T66" fmla="*/ 312 w 377"/>
                <a:gd name="T67" fmla="*/ 673 h 692"/>
                <a:gd name="T68" fmla="*/ 345 w 377"/>
                <a:gd name="T69" fmla="*/ 691 h 692"/>
                <a:gd name="T70" fmla="*/ 352 w 377"/>
                <a:gd name="T71" fmla="*/ 691 h 692"/>
                <a:gd name="T72" fmla="*/ 355 w 377"/>
                <a:gd name="T73" fmla="*/ 690 h 692"/>
                <a:gd name="T74" fmla="*/ 361 w 377"/>
                <a:gd name="T75" fmla="*/ 687 h 692"/>
                <a:gd name="T76" fmla="*/ 365 w 377"/>
                <a:gd name="T77" fmla="*/ 685 h 692"/>
                <a:gd name="T78" fmla="*/ 368 w 377"/>
                <a:gd name="T79" fmla="*/ 678 h 692"/>
                <a:gd name="T80" fmla="*/ 362 w 377"/>
                <a:gd name="T81" fmla="*/ 660 h 692"/>
                <a:gd name="T82" fmla="*/ 296 w 377"/>
                <a:gd name="T83" fmla="*/ 643 h 692"/>
                <a:gd name="T84" fmla="*/ 295 w 377"/>
                <a:gd name="T85" fmla="*/ 601 h 692"/>
                <a:gd name="T86" fmla="*/ 369 w 377"/>
                <a:gd name="T87" fmla="*/ 538 h 692"/>
                <a:gd name="T88" fmla="*/ 375 w 377"/>
                <a:gd name="T89" fmla="*/ 491 h 692"/>
                <a:gd name="T90" fmla="*/ 323 w 377"/>
                <a:gd name="T91" fmla="*/ 403 h 692"/>
                <a:gd name="T92" fmla="*/ 278 w 377"/>
                <a:gd name="T93" fmla="*/ 298 h 692"/>
                <a:gd name="T94" fmla="*/ 302 w 377"/>
                <a:gd name="T95" fmla="*/ 193 h 692"/>
                <a:gd name="T96" fmla="*/ 295 w 377"/>
                <a:gd name="T97" fmla="*/ 90 h 6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692"/>
                <a:gd name="T149" fmla="*/ 377 w 377"/>
                <a:gd name="T150" fmla="*/ 692 h 6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692">
                  <a:moveTo>
                    <a:pt x="286" y="59"/>
                  </a:moveTo>
                  <a:lnTo>
                    <a:pt x="276" y="42"/>
                  </a:lnTo>
                  <a:lnTo>
                    <a:pt x="268" y="29"/>
                  </a:lnTo>
                  <a:lnTo>
                    <a:pt x="259" y="19"/>
                  </a:lnTo>
                  <a:lnTo>
                    <a:pt x="251" y="11"/>
                  </a:lnTo>
                  <a:lnTo>
                    <a:pt x="243" y="4"/>
                  </a:lnTo>
                  <a:lnTo>
                    <a:pt x="235" y="1"/>
                  </a:lnTo>
                  <a:lnTo>
                    <a:pt x="227" y="0"/>
                  </a:lnTo>
                  <a:lnTo>
                    <a:pt x="221" y="1"/>
                  </a:lnTo>
                  <a:lnTo>
                    <a:pt x="213" y="4"/>
                  </a:lnTo>
                  <a:lnTo>
                    <a:pt x="207" y="10"/>
                  </a:lnTo>
                  <a:lnTo>
                    <a:pt x="200" y="18"/>
                  </a:lnTo>
                  <a:lnTo>
                    <a:pt x="194" y="28"/>
                  </a:lnTo>
                  <a:lnTo>
                    <a:pt x="188" y="41"/>
                  </a:lnTo>
                  <a:lnTo>
                    <a:pt x="182" y="55"/>
                  </a:lnTo>
                  <a:lnTo>
                    <a:pt x="176" y="72"/>
                  </a:lnTo>
                  <a:lnTo>
                    <a:pt x="171" y="92"/>
                  </a:lnTo>
                  <a:lnTo>
                    <a:pt x="175" y="120"/>
                  </a:lnTo>
                  <a:lnTo>
                    <a:pt x="178" y="147"/>
                  </a:lnTo>
                  <a:lnTo>
                    <a:pt x="179" y="174"/>
                  </a:lnTo>
                  <a:lnTo>
                    <a:pt x="179" y="203"/>
                  </a:lnTo>
                  <a:lnTo>
                    <a:pt x="176" y="230"/>
                  </a:lnTo>
                  <a:lnTo>
                    <a:pt x="173" y="259"/>
                  </a:lnTo>
                  <a:lnTo>
                    <a:pt x="167" y="288"/>
                  </a:lnTo>
                  <a:lnTo>
                    <a:pt x="160" y="317"/>
                  </a:lnTo>
                  <a:lnTo>
                    <a:pt x="143" y="326"/>
                  </a:lnTo>
                  <a:lnTo>
                    <a:pt x="129" y="339"/>
                  </a:lnTo>
                  <a:lnTo>
                    <a:pt x="116" y="356"/>
                  </a:lnTo>
                  <a:lnTo>
                    <a:pt x="104" y="377"/>
                  </a:lnTo>
                  <a:lnTo>
                    <a:pt x="92" y="399"/>
                  </a:lnTo>
                  <a:lnTo>
                    <a:pt x="82" y="426"/>
                  </a:lnTo>
                  <a:lnTo>
                    <a:pt x="72" y="457"/>
                  </a:lnTo>
                  <a:lnTo>
                    <a:pt x="64" y="492"/>
                  </a:lnTo>
                  <a:lnTo>
                    <a:pt x="63" y="504"/>
                  </a:lnTo>
                  <a:lnTo>
                    <a:pt x="66" y="517"/>
                  </a:lnTo>
                  <a:lnTo>
                    <a:pt x="71" y="524"/>
                  </a:lnTo>
                  <a:lnTo>
                    <a:pt x="80" y="532"/>
                  </a:lnTo>
                  <a:lnTo>
                    <a:pt x="97" y="554"/>
                  </a:lnTo>
                  <a:lnTo>
                    <a:pt x="112" y="580"/>
                  </a:lnTo>
                  <a:lnTo>
                    <a:pt x="126" y="607"/>
                  </a:lnTo>
                  <a:lnTo>
                    <a:pt x="139" y="637"/>
                  </a:lnTo>
                  <a:lnTo>
                    <a:pt x="133" y="648"/>
                  </a:lnTo>
                  <a:lnTo>
                    <a:pt x="99" y="645"/>
                  </a:lnTo>
                  <a:lnTo>
                    <a:pt x="67" y="647"/>
                  </a:lnTo>
                  <a:lnTo>
                    <a:pt x="35" y="654"/>
                  </a:lnTo>
                  <a:lnTo>
                    <a:pt x="3" y="665"/>
                  </a:lnTo>
                  <a:lnTo>
                    <a:pt x="0" y="671"/>
                  </a:lnTo>
                  <a:lnTo>
                    <a:pt x="1" y="678"/>
                  </a:lnTo>
                  <a:lnTo>
                    <a:pt x="2" y="682"/>
                  </a:lnTo>
                  <a:lnTo>
                    <a:pt x="8" y="687"/>
                  </a:lnTo>
                  <a:lnTo>
                    <a:pt x="14" y="689"/>
                  </a:lnTo>
                  <a:lnTo>
                    <a:pt x="23" y="691"/>
                  </a:lnTo>
                  <a:lnTo>
                    <a:pt x="34" y="691"/>
                  </a:lnTo>
                  <a:lnTo>
                    <a:pt x="47" y="692"/>
                  </a:lnTo>
                  <a:lnTo>
                    <a:pt x="69" y="681"/>
                  </a:lnTo>
                  <a:lnTo>
                    <a:pt x="93" y="674"/>
                  </a:lnTo>
                  <a:lnTo>
                    <a:pt x="117" y="671"/>
                  </a:lnTo>
                  <a:lnTo>
                    <a:pt x="141" y="672"/>
                  </a:lnTo>
                  <a:lnTo>
                    <a:pt x="141" y="671"/>
                  </a:lnTo>
                  <a:lnTo>
                    <a:pt x="142" y="671"/>
                  </a:lnTo>
                  <a:lnTo>
                    <a:pt x="144" y="671"/>
                  </a:lnTo>
                  <a:lnTo>
                    <a:pt x="148" y="671"/>
                  </a:lnTo>
                  <a:lnTo>
                    <a:pt x="152" y="669"/>
                  </a:lnTo>
                  <a:lnTo>
                    <a:pt x="156" y="668"/>
                  </a:lnTo>
                  <a:lnTo>
                    <a:pt x="158" y="664"/>
                  </a:lnTo>
                  <a:lnTo>
                    <a:pt x="160" y="662"/>
                  </a:lnTo>
                  <a:lnTo>
                    <a:pt x="163" y="655"/>
                  </a:lnTo>
                  <a:lnTo>
                    <a:pt x="158" y="627"/>
                  </a:lnTo>
                  <a:lnTo>
                    <a:pt x="144" y="592"/>
                  </a:lnTo>
                  <a:lnTo>
                    <a:pt x="129" y="562"/>
                  </a:lnTo>
                  <a:lnTo>
                    <a:pt x="119" y="547"/>
                  </a:lnTo>
                  <a:lnTo>
                    <a:pt x="110" y="535"/>
                  </a:lnTo>
                  <a:lnTo>
                    <a:pt x="89" y="511"/>
                  </a:lnTo>
                  <a:lnTo>
                    <a:pt x="97" y="485"/>
                  </a:lnTo>
                  <a:lnTo>
                    <a:pt x="107" y="463"/>
                  </a:lnTo>
                  <a:lnTo>
                    <a:pt x="117" y="443"/>
                  </a:lnTo>
                  <a:lnTo>
                    <a:pt x="129" y="426"/>
                  </a:lnTo>
                  <a:lnTo>
                    <a:pt x="141" y="409"/>
                  </a:lnTo>
                  <a:lnTo>
                    <a:pt x="155" y="397"/>
                  </a:lnTo>
                  <a:lnTo>
                    <a:pt x="169" y="387"/>
                  </a:lnTo>
                  <a:lnTo>
                    <a:pt x="184" y="379"/>
                  </a:lnTo>
                  <a:lnTo>
                    <a:pt x="191" y="379"/>
                  </a:lnTo>
                  <a:lnTo>
                    <a:pt x="199" y="378"/>
                  </a:lnTo>
                  <a:lnTo>
                    <a:pt x="207" y="374"/>
                  </a:lnTo>
                  <a:lnTo>
                    <a:pt x="217" y="371"/>
                  </a:lnTo>
                  <a:lnTo>
                    <a:pt x="253" y="401"/>
                  </a:lnTo>
                  <a:lnTo>
                    <a:pt x="287" y="436"/>
                  </a:lnTo>
                  <a:lnTo>
                    <a:pt x="319" y="474"/>
                  </a:lnTo>
                  <a:lnTo>
                    <a:pt x="333" y="493"/>
                  </a:lnTo>
                  <a:lnTo>
                    <a:pt x="348" y="514"/>
                  </a:lnTo>
                  <a:lnTo>
                    <a:pt x="258" y="607"/>
                  </a:lnTo>
                  <a:lnTo>
                    <a:pt x="245" y="628"/>
                  </a:lnTo>
                  <a:lnTo>
                    <a:pt x="245" y="650"/>
                  </a:lnTo>
                  <a:lnTo>
                    <a:pt x="245" y="652"/>
                  </a:lnTo>
                  <a:lnTo>
                    <a:pt x="247" y="655"/>
                  </a:lnTo>
                  <a:lnTo>
                    <a:pt x="252" y="660"/>
                  </a:lnTo>
                  <a:lnTo>
                    <a:pt x="255" y="661"/>
                  </a:lnTo>
                  <a:lnTo>
                    <a:pt x="260" y="663"/>
                  </a:lnTo>
                  <a:lnTo>
                    <a:pt x="271" y="665"/>
                  </a:lnTo>
                  <a:lnTo>
                    <a:pt x="281" y="665"/>
                  </a:lnTo>
                  <a:lnTo>
                    <a:pt x="293" y="668"/>
                  </a:lnTo>
                  <a:lnTo>
                    <a:pt x="312" y="673"/>
                  </a:lnTo>
                  <a:lnTo>
                    <a:pt x="329" y="681"/>
                  </a:lnTo>
                  <a:lnTo>
                    <a:pt x="345" y="692"/>
                  </a:lnTo>
                  <a:lnTo>
                    <a:pt x="345" y="691"/>
                  </a:lnTo>
                  <a:lnTo>
                    <a:pt x="346" y="691"/>
                  </a:lnTo>
                  <a:lnTo>
                    <a:pt x="348" y="691"/>
                  </a:lnTo>
                  <a:lnTo>
                    <a:pt x="352" y="691"/>
                  </a:lnTo>
                  <a:lnTo>
                    <a:pt x="352" y="690"/>
                  </a:lnTo>
                  <a:lnTo>
                    <a:pt x="353" y="690"/>
                  </a:lnTo>
                  <a:lnTo>
                    <a:pt x="355" y="690"/>
                  </a:lnTo>
                  <a:lnTo>
                    <a:pt x="359" y="690"/>
                  </a:lnTo>
                  <a:lnTo>
                    <a:pt x="361" y="688"/>
                  </a:lnTo>
                  <a:lnTo>
                    <a:pt x="361" y="687"/>
                  </a:lnTo>
                  <a:lnTo>
                    <a:pt x="362" y="687"/>
                  </a:lnTo>
                  <a:lnTo>
                    <a:pt x="364" y="687"/>
                  </a:lnTo>
                  <a:lnTo>
                    <a:pt x="365" y="685"/>
                  </a:lnTo>
                  <a:lnTo>
                    <a:pt x="367" y="683"/>
                  </a:lnTo>
                  <a:lnTo>
                    <a:pt x="367" y="680"/>
                  </a:lnTo>
                  <a:lnTo>
                    <a:pt x="368" y="678"/>
                  </a:lnTo>
                  <a:lnTo>
                    <a:pt x="368" y="673"/>
                  </a:lnTo>
                  <a:lnTo>
                    <a:pt x="365" y="667"/>
                  </a:lnTo>
                  <a:lnTo>
                    <a:pt x="362" y="660"/>
                  </a:lnTo>
                  <a:lnTo>
                    <a:pt x="341" y="652"/>
                  </a:lnTo>
                  <a:lnTo>
                    <a:pt x="320" y="647"/>
                  </a:lnTo>
                  <a:lnTo>
                    <a:pt x="296" y="643"/>
                  </a:lnTo>
                  <a:lnTo>
                    <a:pt x="270" y="641"/>
                  </a:lnTo>
                  <a:lnTo>
                    <a:pt x="270" y="628"/>
                  </a:lnTo>
                  <a:lnTo>
                    <a:pt x="295" y="601"/>
                  </a:lnTo>
                  <a:lnTo>
                    <a:pt x="319" y="577"/>
                  </a:lnTo>
                  <a:lnTo>
                    <a:pt x="343" y="556"/>
                  </a:lnTo>
                  <a:lnTo>
                    <a:pt x="369" y="538"/>
                  </a:lnTo>
                  <a:lnTo>
                    <a:pt x="375" y="520"/>
                  </a:lnTo>
                  <a:lnTo>
                    <a:pt x="377" y="505"/>
                  </a:lnTo>
                  <a:lnTo>
                    <a:pt x="375" y="491"/>
                  </a:lnTo>
                  <a:lnTo>
                    <a:pt x="369" y="478"/>
                  </a:lnTo>
                  <a:lnTo>
                    <a:pt x="347" y="439"/>
                  </a:lnTo>
                  <a:lnTo>
                    <a:pt x="323" y="403"/>
                  </a:lnTo>
                  <a:lnTo>
                    <a:pt x="295" y="368"/>
                  </a:lnTo>
                  <a:lnTo>
                    <a:pt x="264" y="335"/>
                  </a:lnTo>
                  <a:lnTo>
                    <a:pt x="278" y="298"/>
                  </a:lnTo>
                  <a:lnTo>
                    <a:pt x="289" y="262"/>
                  </a:lnTo>
                  <a:lnTo>
                    <a:pt x="297" y="227"/>
                  </a:lnTo>
                  <a:lnTo>
                    <a:pt x="302" y="193"/>
                  </a:lnTo>
                  <a:lnTo>
                    <a:pt x="303" y="158"/>
                  </a:lnTo>
                  <a:lnTo>
                    <a:pt x="301" y="124"/>
                  </a:lnTo>
                  <a:lnTo>
                    <a:pt x="295" y="90"/>
                  </a:lnTo>
                  <a:lnTo>
                    <a:pt x="286" y="59"/>
                  </a:lnTo>
                  <a:close/>
                </a:path>
              </a:pathLst>
            </a:custGeom>
            <a:solidFill>
              <a:srgbClr val="FFCC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10"/>
            <p:cNvSpPr>
              <a:spLocks noChangeAspect="1"/>
            </p:cNvSpPr>
            <p:nvPr/>
          </p:nvSpPr>
          <p:spPr bwMode="auto">
            <a:xfrm>
              <a:off x="3675" y="1635"/>
              <a:ext cx="21" cy="25"/>
            </a:xfrm>
            <a:custGeom>
              <a:avLst/>
              <a:gdLst>
                <a:gd name="T0" fmla="*/ 108 w 149"/>
                <a:gd name="T1" fmla="*/ 17 h 201"/>
                <a:gd name="T2" fmla="*/ 94 w 149"/>
                <a:gd name="T3" fmla="*/ 7 h 201"/>
                <a:gd name="T4" fmla="*/ 80 w 149"/>
                <a:gd name="T5" fmla="*/ 3 h 201"/>
                <a:gd name="T6" fmla="*/ 66 w 149"/>
                <a:gd name="T7" fmla="*/ 0 h 201"/>
                <a:gd name="T8" fmla="*/ 52 w 149"/>
                <a:gd name="T9" fmla="*/ 4 h 201"/>
                <a:gd name="T10" fmla="*/ 36 w 149"/>
                <a:gd name="T11" fmla="*/ 9 h 201"/>
                <a:gd name="T12" fmla="*/ 25 w 149"/>
                <a:gd name="T13" fmla="*/ 18 h 201"/>
                <a:gd name="T14" fmla="*/ 15 w 149"/>
                <a:gd name="T15" fmla="*/ 31 h 201"/>
                <a:gd name="T16" fmla="*/ 8 w 149"/>
                <a:gd name="T17" fmla="*/ 48 h 201"/>
                <a:gd name="T18" fmla="*/ 2 w 149"/>
                <a:gd name="T19" fmla="*/ 65 h 201"/>
                <a:gd name="T20" fmla="*/ 0 w 149"/>
                <a:gd name="T21" fmla="*/ 83 h 201"/>
                <a:gd name="T22" fmla="*/ 0 w 149"/>
                <a:gd name="T23" fmla="*/ 102 h 201"/>
                <a:gd name="T24" fmla="*/ 4 w 149"/>
                <a:gd name="T25" fmla="*/ 122 h 201"/>
                <a:gd name="T26" fmla="*/ 9 w 149"/>
                <a:gd name="T27" fmla="*/ 141 h 201"/>
                <a:gd name="T28" fmla="*/ 12 w 149"/>
                <a:gd name="T29" fmla="*/ 149 h 201"/>
                <a:gd name="T30" fmla="*/ 17 w 149"/>
                <a:gd name="T31" fmla="*/ 158 h 201"/>
                <a:gd name="T32" fmla="*/ 28 w 149"/>
                <a:gd name="T33" fmla="*/ 173 h 201"/>
                <a:gd name="T34" fmla="*/ 41 w 149"/>
                <a:gd name="T35" fmla="*/ 185 h 201"/>
                <a:gd name="T36" fmla="*/ 55 w 149"/>
                <a:gd name="T37" fmla="*/ 194 h 201"/>
                <a:gd name="T38" fmla="*/ 69 w 149"/>
                <a:gd name="T39" fmla="*/ 200 h 201"/>
                <a:gd name="T40" fmla="*/ 83 w 149"/>
                <a:gd name="T41" fmla="*/ 201 h 201"/>
                <a:gd name="T42" fmla="*/ 98 w 149"/>
                <a:gd name="T43" fmla="*/ 199 h 201"/>
                <a:gd name="T44" fmla="*/ 104 w 149"/>
                <a:gd name="T45" fmla="*/ 196 h 201"/>
                <a:gd name="T46" fmla="*/ 107 w 149"/>
                <a:gd name="T47" fmla="*/ 193 h 201"/>
                <a:gd name="T48" fmla="*/ 111 w 149"/>
                <a:gd name="T49" fmla="*/ 192 h 201"/>
                <a:gd name="T50" fmla="*/ 123 w 149"/>
                <a:gd name="T51" fmla="*/ 183 h 201"/>
                <a:gd name="T52" fmla="*/ 127 w 149"/>
                <a:gd name="T53" fmla="*/ 176 h 201"/>
                <a:gd name="T54" fmla="*/ 132 w 149"/>
                <a:gd name="T55" fmla="*/ 170 h 201"/>
                <a:gd name="T56" fmla="*/ 136 w 149"/>
                <a:gd name="T57" fmla="*/ 162 h 201"/>
                <a:gd name="T58" fmla="*/ 141 w 149"/>
                <a:gd name="T59" fmla="*/ 155 h 201"/>
                <a:gd name="T60" fmla="*/ 143 w 149"/>
                <a:gd name="T61" fmla="*/ 145 h 201"/>
                <a:gd name="T62" fmla="*/ 146 w 149"/>
                <a:gd name="T63" fmla="*/ 136 h 201"/>
                <a:gd name="T64" fmla="*/ 149 w 149"/>
                <a:gd name="T65" fmla="*/ 118 h 201"/>
                <a:gd name="T66" fmla="*/ 148 w 149"/>
                <a:gd name="T67" fmla="*/ 115 h 201"/>
                <a:gd name="T68" fmla="*/ 148 w 149"/>
                <a:gd name="T69" fmla="*/ 114 h 201"/>
                <a:gd name="T70" fmla="*/ 148 w 149"/>
                <a:gd name="T71" fmla="*/ 112 h 201"/>
                <a:gd name="T72" fmla="*/ 148 w 149"/>
                <a:gd name="T73" fmla="*/ 108 h 201"/>
                <a:gd name="T74" fmla="*/ 148 w 149"/>
                <a:gd name="T75" fmla="*/ 99 h 201"/>
                <a:gd name="T76" fmla="*/ 145 w 149"/>
                <a:gd name="T77" fmla="*/ 81 h 201"/>
                <a:gd name="T78" fmla="*/ 138 w 149"/>
                <a:gd name="T79" fmla="*/ 61 h 201"/>
                <a:gd name="T80" fmla="*/ 130 w 149"/>
                <a:gd name="T81" fmla="*/ 44 h 201"/>
                <a:gd name="T82" fmla="*/ 119 w 149"/>
                <a:gd name="T83" fmla="*/ 30 h 201"/>
                <a:gd name="T84" fmla="*/ 108 w 149"/>
                <a:gd name="T85" fmla="*/ 17 h 2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49"/>
                <a:gd name="T130" fmla="*/ 0 h 201"/>
                <a:gd name="T131" fmla="*/ 149 w 149"/>
                <a:gd name="T132" fmla="*/ 201 h 20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49" h="201">
                  <a:moveTo>
                    <a:pt x="108" y="17"/>
                  </a:moveTo>
                  <a:lnTo>
                    <a:pt x="94" y="7"/>
                  </a:lnTo>
                  <a:lnTo>
                    <a:pt x="80" y="3"/>
                  </a:lnTo>
                  <a:lnTo>
                    <a:pt x="66" y="0"/>
                  </a:lnTo>
                  <a:lnTo>
                    <a:pt x="52" y="4"/>
                  </a:lnTo>
                  <a:lnTo>
                    <a:pt x="36" y="9"/>
                  </a:lnTo>
                  <a:lnTo>
                    <a:pt x="25" y="18"/>
                  </a:lnTo>
                  <a:lnTo>
                    <a:pt x="15" y="31"/>
                  </a:lnTo>
                  <a:lnTo>
                    <a:pt x="8" y="48"/>
                  </a:lnTo>
                  <a:lnTo>
                    <a:pt x="2" y="65"/>
                  </a:lnTo>
                  <a:lnTo>
                    <a:pt x="0" y="83"/>
                  </a:lnTo>
                  <a:lnTo>
                    <a:pt x="0" y="102"/>
                  </a:lnTo>
                  <a:lnTo>
                    <a:pt x="4" y="122"/>
                  </a:lnTo>
                  <a:lnTo>
                    <a:pt x="9" y="141"/>
                  </a:lnTo>
                  <a:lnTo>
                    <a:pt x="12" y="149"/>
                  </a:lnTo>
                  <a:lnTo>
                    <a:pt x="17" y="158"/>
                  </a:lnTo>
                  <a:lnTo>
                    <a:pt x="28" y="173"/>
                  </a:lnTo>
                  <a:lnTo>
                    <a:pt x="41" y="185"/>
                  </a:lnTo>
                  <a:lnTo>
                    <a:pt x="55" y="194"/>
                  </a:lnTo>
                  <a:lnTo>
                    <a:pt x="69" y="200"/>
                  </a:lnTo>
                  <a:lnTo>
                    <a:pt x="83" y="201"/>
                  </a:lnTo>
                  <a:lnTo>
                    <a:pt x="98" y="199"/>
                  </a:lnTo>
                  <a:lnTo>
                    <a:pt x="104" y="196"/>
                  </a:lnTo>
                  <a:lnTo>
                    <a:pt x="107" y="193"/>
                  </a:lnTo>
                  <a:lnTo>
                    <a:pt x="111" y="192"/>
                  </a:lnTo>
                  <a:lnTo>
                    <a:pt x="123" y="183"/>
                  </a:lnTo>
                  <a:lnTo>
                    <a:pt x="127" y="176"/>
                  </a:lnTo>
                  <a:lnTo>
                    <a:pt x="132" y="170"/>
                  </a:lnTo>
                  <a:lnTo>
                    <a:pt x="136" y="162"/>
                  </a:lnTo>
                  <a:lnTo>
                    <a:pt x="141" y="155"/>
                  </a:lnTo>
                  <a:lnTo>
                    <a:pt x="143" y="145"/>
                  </a:lnTo>
                  <a:lnTo>
                    <a:pt x="146" y="136"/>
                  </a:lnTo>
                  <a:lnTo>
                    <a:pt x="149" y="118"/>
                  </a:lnTo>
                  <a:lnTo>
                    <a:pt x="148" y="115"/>
                  </a:lnTo>
                  <a:lnTo>
                    <a:pt x="148" y="114"/>
                  </a:lnTo>
                  <a:lnTo>
                    <a:pt x="148" y="112"/>
                  </a:lnTo>
                  <a:lnTo>
                    <a:pt x="148" y="108"/>
                  </a:lnTo>
                  <a:lnTo>
                    <a:pt x="148" y="99"/>
                  </a:lnTo>
                  <a:lnTo>
                    <a:pt x="145" y="81"/>
                  </a:lnTo>
                  <a:lnTo>
                    <a:pt x="138" y="61"/>
                  </a:lnTo>
                  <a:lnTo>
                    <a:pt x="130" y="44"/>
                  </a:lnTo>
                  <a:lnTo>
                    <a:pt x="119" y="30"/>
                  </a:lnTo>
                  <a:lnTo>
                    <a:pt x="108" y="1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11"/>
            <p:cNvSpPr>
              <a:spLocks noChangeAspect="1"/>
            </p:cNvSpPr>
            <p:nvPr/>
          </p:nvSpPr>
          <p:spPr bwMode="auto">
            <a:xfrm>
              <a:off x="3652" y="1663"/>
              <a:ext cx="32" cy="28"/>
            </a:xfrm>
            <a:custGeom>
              <a:avLst/>
              <a:gdLst>
                <a:gd name="T0" fmla="*/ 220 w 223"/>
                <a:gd name="T1" fmla="*/ 50 h 222"/>
                <a:gd name="T2" fmla="*/ 223 w 223"/>
                <a:gd name="T3" fmla="*/ 34 h 222"/>
                <a:gd name="T4" fmla="*/ 221 w 223"/>
                <a:gd name="T5" fmla="*/ 23 h 222"/>
                <a:gd name="T6" fmla="*/ 214 w 223"/>
                <a:gd name="T7" fmla="*/ 15 h 222"/>
                <a:gd name="T8" fmla="*/ 202 w 223"/>
                <a:gd name="T9" fmla="*/ 12 h 222"/>
                <a:gd name="T10" fmla="*/ 181 w 223"/>
                <a:gd name="T11" fmla="*/ 23 h 222"/>
                <a:gd name="T12" fmla="*/ 156 w 223"/>
                <a:gd name="T13" fmla="*/ 54 h 222"/>
                <a:gd name="T14" fmla="*/ 136 w 223"/>
                <a:gd name="T15" fmla="*/ 95 h 222"/>
                <a:gd name="T16" fmla="*/ 120 w 223"/>
                <a:gd name="T17" fmla="*/ 148 h 222"/>
                <a:gd name="T18" fmla="*/ 104 w 223"/>
                <a:gd name="T19" fmla="*/ 168 h 222"/>
                <a:gd name="T20" fmla="*/ 90 w 223"/>
                <a:gd name="T21" fmla="*/ 145 h 222"/>
                <a:gd name="T22" fmla="*/ 84 w 223"/>
                <a:gd name="T23" fmla="*/ 111 h 222"/>
                <a:gd name="T24" fmla="*/ 84 w 223"/>
                <a:gd name="T25" fmla="*/ 67 h 222"/>
                <a:gd name="T26" fmla="*/ 89 w 223"/>
                <a:gd name="T27" fmla="*/ 33 h 222"/>
                <a:gd name="T28" fmla="*/ 87 w 223"/>
                <a:gd name="T29" fmla="*/ 21 h 222"/>
                <a:gd name="T30" fmla="*/ 66 w 223"/>
                <a:gd name="T31" fmla="*/ 18 h 222"/>
                <a:gd name="T32" fmla="*/ 35 w 223"/>
                <a:gd name="T33" fmla="*/ 15 h 222"/>
                <a:gd name="T34" fmla="*/ 15 w 223"/>
                <a:gd name="T35" fmla="*/ 6 h 222"/>
                <a:gd name="T36" fmla="*/ 5 w 223"/>
                <a:gd name="T37" fmla="*/ 0 h 222"/>
                <a:gd name="T38" fmla="*/ 0 w 223"/>
                <a:gd name="T39" fmla="*/ 3 h 222"/>
                <a:gd name="T40" fmla="*/ 0 w 223"/>
                <a:gd name="T41" fmla="*/ 14 h 222"/>
                <a:gd name="T42" fmla="*/ 11 w 223"/>
                <a:gd name="T43" fmla="*/ 31 h 222"/>
                <a:gd name="T44" fmla="*/ 36 w 223"/>
                <a:gd name="T45" fmla="*/ 42 h 222"/>
                <a:gd name="T46" fmla="*/ 56 w 223"/>
                <a:gd name="T47" fmla="*/ 46 h 222"/>
                <a:gd name="T48" fmla="*/ 60 w 223"/>
                <a:gd name="T49" fmla="*/ 56 h 222"/>
                <a:gd name="T50" fmla="*/ 61 w 223"/>
                <a:gd name="T51" fmla="*/ 65 h 222"/>
                <a:gd name="T52" fmla="*/ 61 w 223"/>
                <a:gd name="T53" fmla="*/ 115 h 222"/>
                <a:gd name="T54" fmla="*/ 67 w 223"/>
                <a:gd name="T55" fmla="*/ 148 h 222"/>
                <a:gd name="T56" fmla="*/ 78 w 223"/>
                <a:gd name="T57" fmla="*/ 177 h 222"/>
                <a:gd name="T58" fmla="*/ 100 w 223"/>
                <a:gd name="T59" fmla="*/ 209 h 222"/>
                <a:gd name="T60" fmla="*/ 121 w 223"/>
                <a:gd name="T61" fmla="*/ 219 h 222"/>
                <a:gd name="T62" fmla="*/ 131 w 223"/>
                <a:gd name="T63" fmla="*/ 206 h 222"/>
                <a:gd name="T64" fmla="*/ 141 w 223"/>
                <a:gd name="T65" fmla="*/ 172 h 222"/>
                <a:gd name="T66" fmla="*/ 166 w 223"/>
                <a:gd name="T67" fmla="*/ 116 h 222"/>
                <a:gd name="T68" fmla="*/ 186 w 223"/>
                <a:gd name="T69" fmla="*/ 87 h 222"/>
                <a:gd name="T70" fmla="*/ 217 w 223"/>
                <a:gd name="T71" fmla="*/ 60 h 22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223"/>
                <a:gd name="T109" fmla="*/ 0 h 222"/>
                <a:gd name="T110" fmla="*/ 223 w 223"/>
                <a:gd name="T111" fmla="*/ 222 h 22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223" h="222">
                  <a:moveTo>
                    <a:pt x="217" y="60"/>
                  </a:moveTo>
                  <a:lnTo>
                    <a:pt x="220" y="50"/>
                  </a:lnTo>
                  <a:lnTo>
                    <a:pt x="222" y="42"/>
                  </a:lnTo>
                  <a:lnTo>
                    <a:pt x="223" y="34"/>
                  </a:lnTo>
                  <a:lnTo>
                    <a:pt x="223" y="28"/>
                  </a:lnTo>
                  <a:lnTo>
                    <a:pt x="221" y="23"/>
                  </a:lnTo>
                  <a:lnTo>
                    <a:pt x="218" y="18"/>
                  </a:lnTo>
                  <a:lnTo>
                    <a:pt x="214" y="15"/>
                  </a:lnTo>
                  <a:lnTo>
                    <a:pt x="210" y="14"/>
                  </a:lnTo>
                  <a:lnTo>
                    <a:pt x="202" y="12"/>
                  </a:lnTo>
                  <a:lnTo>
                    <a:pt x="196" y="13"/>
                  </a:lnTo>
                  <a:lnTo>
                    <a:pt x="181" y="23"/>
                  </a:lnTo>
                  <a:lnTo>
                    <a:pt x="168" y="37"/>
                  </a:lnTo>
                  <a:lnTo>
                    <a:pt x="156" y="54"/>
                  </a:lnTo>
                  <a:lnTo>
                    <a:pt x="146" y="74"/>
                  </a:lnTo>
                  <a:lnTo>
                    <a:pt x="136" y="95"/>
                  </a:lnTo>
                  <a:lnTo>
                    <a:pt x="128" y="120"/>
                  </a:lnTo>
                  <a:lnTo>
                    <a:pt x="120" y="148"/>
                  </a:lnTo>
                  <a:lnTo>
                    <a:pt x="115" y="178"/>
                  </a:lnTo>
                  <a:lnTo>
                    <a:pt x="104" y="168"/>
                  </a:lnTo>
                  <a:lnTo>
                    <a:pt x="97" y="158"/>
                  </a:lnTo>
                  <a:lnTo>
                    <a:pt x="90" y="145"/>
                  </a:lnTo>
                  <a:lnTo>
                    <a:pt x="87" y="130"/>
                  </a:lnTo>
                  <a:lnTo>
                    <a:pt x="84" y="111"/>
                  </a:lnTo>
                  <a:lnTo>
                    <a:pt x="83" y="90"/>
                  </a:lnTo>
                  <a:lnTo>
                    <a:pt x="84" y="67"/>
                  </a:lnTo>
                  <a:lnTo>
                    <a:pt x="88" y="43"/>
                  </a:lnTo>
                  <a:lnTo>
                    <a:pt x="89" y="33"/>
                  </a:lnTo>
                  <a:lnTo>
                    <a:pt x="89" y="26"/>
                  </a:lnTo>
                  <a:lnTo>
                    <a:pt x="87" y="21"/>
                  </a:lnTo>
                  <a:lnTo>
                    <a:pt x="84" y="17"/>
                  </a:lnTo>
                  <a:lnTo>
                    <a:pt x="66" y="18"/>
                  </a:lnTo>
                  <a:lnTo>
                    <a:pt x="50" y="18"/>
                  </a:lnTo>
                  <a:lnTo>
                    <a:pt x="35" y="15"/>
                  </a:lnTo>
                  <a:lnTo>
                    <a:pt x="22" y="12"/>
                  </a:lnTo>
                  <a:lnTo>
                    <a:pt x="15" y="6"/>
                  </a:lnTo>
                  <a:lnTo>
                    <a:pt x="10" y="3"/>
                  </a:lnTo>
                  <a:lnTo>
                    <a:pt x="5" y="0"/>
                  </a:lnTo>
                  <a:lnTo>
                    <a:pt x="3" y="1"/>
                  </a:lnTo>
                  <a:lnTo>
                    <a:pt x="0" y="3"/>
                  </a:lnTo>
                  <a:lnTo>
                    <a:pt x="0" y="8"/>
                  </a:lnTo>
                  <a:lnTo>
                    <a:pt x="0" y="14"/>
                  </a:lnTo>
                  <a:lnTo>
                    <a:pt x="2" y="23"/>
                  </a:lnTo>
                  <a:lnTo>
                    <a:pt x="11" y="31"/>
                  </a:lnTo>
                  <a:lnTo>
                    <a:pt x="23" y="37"/>
                  </a:lnTo>
                  <a:lnTo>
                    <a:pt x="36" y="42"/>
                  </a:lnTo>
                  <a:lnTo>
                    <a:pt x="52" y="46"/>
                  </a:lnTo>
                  <a:lnTo>
                    <a:pt x="56" y="46"/>
                  </a:lnTo>
                  <a:lnTo>
                    <a:pt x="59" y="50"/>
                  </a:lnTo>
                  <a:lnTo>
                    <a:pt x="60" y="56"/>
                  </a:lnTo>
                  <a:lnTo>
                    <a:pt x="60" y="59"/>
                  </a:lnTo>
                  <a:lnTo>
                    <a:pt x="61" y="65"/>
                  </a:lnTo>
                  <a:lnTo>
                    <a:pt x="60" y="90"/>
                  </a:lnTo>
                  <a:lnTo>
                    <a:pt x="61" y="115"/>
                  </a:lnTo>
                  <a:lnTo>
                    <a:pt x="65" y="138"/>
                  </a:lnTo>
                  <a:lnTo>
                    <a:pt x="67" y="148"/>
                  </a:lnTo>
                  <a:lnTo>
                    <a:pt x="71" y="159"/>
                  </a:lnTo>
                  <a:lnTo>
                    <a:pt x="78" y="177"/>
                  </a:lnTo>
                  <a:lnTo>
                    <a:pt x="89" y="194"/>
                  </a:lnTo>
                  <a:lnTo>
                    <a:pt x="100" y="209"/>
                  </a:lnTo>
                  <a:lnTo>
                    <a:pt x="115" y="222"/>
                  </a:lnTo>
                  <a:lnTo>
                    <a:pt x="121" y="219"/>
                  </a:lnTo>
                  <a:lnTo>
                    <a:pt x="127" y="215"/>
                  </a:lnTo>
                  <a:lnTo>
                    <a:pt x="131" y="206"/>
                  </a:lnTo>
                  <a:lnTo>
                    <a:pt x="135" y="195"/>
                  </a:lnTo>
                  <a:lnTo>
                    <a:pt x="141" y="172"/>
                  </a:lnTo>
                  <a:lnTo>
                    <a:pt x="149" y="151"/>
                  </a:lnTo>
                  <a:lnTo>
                    <a:pt x="166" y="116"/>
                  </a:lnTo>
                  <a:lnTo>
                    <a:pt x="175" y="100"/>
                  </a:lnTo>
                  <a:lnTo>
                    <a:pt x="186" y="87"/>
                  </a:lnTo>
                  <a:lnTo>
                    <a:pt x="210" y="66"/>
                  </a:lnTo>
                  <a:lnTo>
                    <a:pt x="217" y="60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12"/>
            <p:cNvSpPr>
              <a:spLocks noChangeAspect="1"/>
            </p:cNvSpPr>
            <p:nvPr/>
          </p:nvSpPr>
          <p:spPr bwMode="auto">
            <a:xfrm>
              <a:off x="3660" y="1661"/>
              <a:ext cx="54" cy="86"/>
            </a:xfrm>
            <a:custGeom>
              <a:avLst/>
              <a:gdLst>
                <a:gd name="T0" fmla="*/ 178 w 377"/>
                <a:gd name="T1" fmla="*/ 147 h 692"/>
                <a:gd name="T2" fmla="*/ 176 w 377"/>
                <a:gd name="T3" fmla="*/ 230 h 692"/>
                <a:gd name="T4" fmla="*/ 160 w 377"/>
                <a:gd name="T5" fmla="*/ 317 h 692"/>
                <a:gd name="T6" fmla="*/ 116 w 377"/>
                <a:gd name="T7" fmla="*/ 356 h 692"/>
                <a:gd name="T8" fmla="*/ 82 w 377"/>
                <a:gd name="T9" fmla="*/ 426 h 692"/>
                <a:gd name="T10" fmla="*/ 63 w 377"/>
                <a:gd name="T11" fmla="*/ 504 h 692"/>
                <a:gd name="T12" fmla="*/ 80 w 377"/>
                <a:gd name="T13" fmla="*/ 532 h 692"/>
                <a:gd name="T14" fmla="*/ 126 w 377"/>
                <a:gd name="T15" fmla="*/ 607 h 692"/>
                <a:gd name="T16" fmla="*/ 99 w 377"/>
                <a:gd name="T17" fmla="*/ 645 h 692"/>
                <a:gd name="T18" fmla="*/ 3 w 377"/>
                <a:gd name="T19" fmla="*/ 665 h 692"/>
                <a:gd name="T20" fmla="*/ 2 w 377"/>
                <a:gd name="T21" fmla="*/ 682 h 692"/>
                <a:gd name="T22" fmla="*/ 23 w 377"/>
                <a:gd name="T23" fmla="*/ 691 h 692"/>
                <a:gd name="T24" fmla="*/ 69 w 377"/>
                <a:gd name="T25" fmla="*/ 681 h 692"/>
                <a:gd name="T26" fmla="*/ 141 w 377"/>
                <a:gd name="T27" fmla="*/ 672 h 692"/>
                <a:gd name="T28" fmla="*/ 144 w 377"/>
                <a:gd name="T29" fmla="*/ 671 h 692"/>
                <a:gd name="T30" fmla="*/ 156 w 377"/>
                <a:gd name="T31" fmla="*/ 668 h 692"/>
                <a:gd name="T32" fmla="*/ 163 w 377"/>
                <a:gd name="T33" fmla="*/ 655 h 692"/>
                <a:gd name="T34" fmla="*/ 129 w 377"/>
                <a:gd name="T35" fmla="*/ 562 h 692"/>
                <a:gd name="T36" fmla="*/ 89 w 377"/>
                <a:gd name="T37" fmla="*/ 511 h 692"/>
                <a:gd name="T38" fmla="*/ 117 w 377"/>
                <a:gd name="T39" fmla="*/ 443 h 692"/>
                <a:gd name="T40" fmla="*/ 155 w 377"/>
                <a:gd name="T41" fmla="*/ 397 h 692"/>
                <a:gd name="T42" fmla="*/ 191 w 377"/>
                <a:gd name="T43" fmla="*/ 379 h 692"/>
                <a:gd name="T44" fmla="*/ 217 w 377"/>
                <a:gd name="T45" fmla="*/ 371 h 692"/>
                <a:gd name="T46" fmla="*/ 319 w 377"/>
                <a:gd name="T47" fmla="*/ 474 h 692"/>
                <a:gd name="T48" fmla="*/ 258 w 377"/>
                <a:gd name="T49" fmla="*/ 607 h 692"/>
                <a:gd name="T50" fmla="*/ 245 w 377"/>
                <a:gd name="T51" fmla="*/ 652 h 692"/>
                <a:gd name="T52" fmla="*/ 255 w 377"/>
                <a:gd name="T53" fmla="*/ 661 h 692"/>
                <a:gd name="T54" fmla="*/ 281 w 377"/>
                <a:gd name="T55" fmla="*/ 665 h 692"/>
                <a:gd name="T56" fmla="*/ 329 w 377"/>
                <a:gd name="T57" fmla="*/ 681 h 692"/>
                <a:gd name="T58" fmla="*/ 346 w 377"/>
                <a:gd name="T59" fmla="*/ 691 h 692"/>
                <a:gd name="T60" fmla="*/ 352 w 377"/>
                <a:gd name="T61" fmla="*/ 690 h 692"/>
                <a:gd name="T62" fmla="*/ 359 w 377"/>
                <a:gd name="T63" fmla="*/ 690 h 692"/>
                <a:gd name="T64" fmla="*/ 362 w 377"/>
                <a:gd name="T65" fmla="*/ 687 h 692"/>
                <a:gd name="T66" fmla="*/ 367 w 377"/>
                <a:gd name="T67" fmla="*/ 683 h 692"/>
                <a:gd name="T68" fmla="*/ 368 w 377"/>
                <a:gd name="T69" fmla="*/ 673 h 692"/>
                <a:gd name="T70" fmla="*/ 341 w 377"/>
                <a:gd name="T71" fmla="*/ 652 h 692"/>
                <a:gd name="T72" fmla="*/ 270 w 377"/>
                <a:gd name="T73" fmla="*/ 641 h 692"/>
                <a:gd name="T74" fmla="*/ 319 w 377"/>
                <a:gd name="T75" fmla="*/ 577 h 692"/>
                <a:gd name="T76" fmla="*/ 375 w 377"/>
                <a:gd name="T77" fmla="*/ 520 h 692"/>
                <a:gd name="T78" fmla="*/ 369 w 377"/>
                <a:gd name="T79" fmla="*/ 478 h 692"/>
                <a:gd name="T80" fmla="*/ 295 w 377"/>
                <a:gd name="T81" fmla="*/ 368 h 692"/>
                <a:gd name="T82" fmla="*/ 289 w 377"/>
                <a:gd name="T83" fmla="*/ 262 h 692"/>
                <a:gd name="T84" fmla="*/ 303 w 377"/>
                <a:gd name="T85" fmla="*/ 158 h 692"/>
                <a:gd name="T86" fmla="*/ 286 w 377"/>
                <a:gd name="T87" fmla="*/ 59 h 692"/>
                <a:gd name="T88" fmla="*/ 259 w 377"/>
                <a:gd name="T89" fmla="*/ 19 h 692"/>
                <a:gd name="T90" fmla="*/ 235 w 377"/>
                <a:gd name="T91" fmla="*/ 1 h 692"/>
                <a:gd name="T92" fmla="*/ 213 w 377"/>
                <a:gd name="T93" fmla="*/ 4 h 692"/>
                <a:gd name="T94" fmla="*/ 194 w 377"/>
                <a:gd name="T95" fmla="*/ 28 h 692"/>
                <a:gd name="T96" fmla="*/ 176 w 377"/>
                <a:gd name="T97" fmla="*/ 72 h 692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w 377"/>
                <a:gd name="T148" fmla="*/ 0 h 692"/>
                <a:gd name="T149" fmla="*/ 377 w 377"/>
                <a:gd name="T150" fmla="*/ 692 h 692"/>
              </a:gdLst>
              <a:ahLst/>
              <a:cxnLst>
                <a:cxn ang="T98">
                  <a:pos x="T0" y="T1"/>
                </a:cxn>
                <a:cxn ang="T99">
                  <a:pos x="T2" y="T3"/>
                </a:cxn>
                <a:cxn ang="T100">
                  <a:pos x="T4" y="T5"/>
                </a:cxn>
                <a:cxn ang="T101">
                  <a:pos x="T6" y="T7"/>
                </a:cxn>
                <a:cxn ang="T102">
                  <a:pos x="T8" y="T9"/>
                </a:cxn>
                <a:cxn ang="T103">
                  <a:pos x="T10" y="T11"/>
                </a:cxn>
                <a:cxn ang="T104">
                  <a:pos x="T12" y="T13"/>
                </a:cxn>
                <a:cxn ang="T105">
                  <a:pos x="T14" y="T15"/>
                </a:cxn>
                <a:cxn ang="T106">
                  <a:pos x="T16" y="T17"/>
                </a:cxn>
                <a:cxn ang="T107">
                  <a:pos x="T18" y="T19"/>
                </a:cxn>
                <a:cxn ang="T108">
                  <a:pos x="T20" y="T21"/>
                </a:cxn>
                <a:cxn ang="T109">
                  <a:pos x="T22" y="T23"/>
                </a:cxn>
                <a:cxn ang="T110">
                  <a:pos x="T24" y="T25"/>
                </a:cxn>
                <a:cxn ang="T111">
                  <a:pos x="T26" y="T27"/>
                </a:cxn>
                <a:cxn ang="T112">
                  <a:pos x="T28" y="T29"/>
                </a:cxn>
                <a:cxn ang="T113">
                  <a:pos x="T30" y="T31"/>
                </a:cxn>
                <a:cxn ang="T114">
                  <a:pos x="T32" y="T33"/>
                </a:cxn>
                <a:cxn ang="T115">
                  <a:pos x="T34" y="T35"/>
                </a:cxn>
                <a:cxn ang="T116">
                  <a:pos x="T36" y="T37"/>
                </a:cxn>
                <a:cxn ang="T117">
                  <a:pos x="T38" y="T39"/>
                </a:cxn>
                <a:cxn ang="T118">
                  <a:pos x="T40" y="T41"/>
                </a:cxn>
                <a:cxn ang="T119">
                  <a:pos x="T42" y="T43"/>
                </a:cxn>
                <a:cxn ang="T120">
                  <a:pos x="T44" y="T45"/>
                </a:cxn>
                <a:cxn ang="T121">
                  <a:pos x="T46" y="T47"/>
                </a:cxn>
                <a:cxn ang="T122">
                  <a:pos x="T48" y="T49"/>
                </a:cxn>
                <a:cxn ang="T123">
                  <a:pos x="T50" y="T51"/>
                </a:cxn>
                <a:cxn ang="T124">
                  <a:pos x="T52" y="T53"/>
                </a:cxn>
                <a:cxn ang="T125">
                  <a:pos x="T54" y="T55"/>
                </a:cxn>
                <a:cxn ang="T126">
                  <a:pos x="T56" y="T57"/>
                </a:cxn>
                <a:cxn ang="T127">
                  <a:pos x="T58" y="T59"/>
                </a:cxn>
                <a:cxn ang="T128">
                  <a:pos x="T60" y="T61"/>
                </a:cxn>
                <a:cxn ang="T129">
                  <a:pos x="T62" y="T63"/>
                </a:cxn>
                <a:cxn ang="T130">
                  <a:pos x="T64" y="T65"/>
                </a:cxn>
                <a:cxn ang="T131">
                  <a:pos x="T66" y="T67"/>
                </a:cxn>
                <a:cxn ang="T132">
                  <a:pos x="T68" y="T69"/>
                </a:cxn>
                <a:cxn ang="T133">
                  <a:pos x="T70" y="T71"/>
                </a:cxn>
                <a:cxn ang="T134">
                  <a:pos x="T72" y="T73"/>
                </a:cxn>
                <a:cxn ang="T135">
                  <a:pos x="T74" y="T75"/>
                </a:cxn>
                <a:cxn ang="T136">
                  <a:pos x="T76" y="T77"/>
                </a:cxn>
                <a:cxn ang="T137">
                  <a:pos x="T78" y="T79"/>
                </a:cxn>
                <a:cxn ang="T138">
                  <a:pos x="T80" y="T81"/>
                </a:cxn>
                <a:cxn ang="T139">
                  <a:pos x="T82" y="T83"/>
                </a:cxn>
                <a:cxn ang="T140">
                  <a:pos x="T84" y="T85"/>
                </a:cxn>
                <a:cxn ang="T141">
                  <a:pos x="T86" y="T87"/>
                </a:cxn>
                <a:cxn ang="T142">
                  <a:pos x="T88" y="T89"/>
                </a:cxn>
                <a:cxn ang="T143">
                  <a:pos x="T90" y="T91"/>
                </a:cxn>
                <a:cxn ang="T144">
                  <a:pos x="T92" y="T93"/>
                </a:cxn>
                <a:cxn ang="T145">
                  <a:pos x="T94" y="T95"/>
                </a:cxn>
                <a:cxn ang="T146">
                  <a:pos x="T96" y="T97"/>
                </a:cxn>
              </a:cxnLst>
              <a:rect l="T147" t="T148" r="T149" b="T150"/>
              <a:pathLst>
                <a:path w="377" h="692">
                  <a:moveTo>
                    <a:pt x="171" y="92"/>
                  </a:moveTo>
                  <a:lnTo>
                    <a:pt x="175" y="120"/>
                  </a:lnTo>
                  <a:lnTo>
                    <a:pt x="178" y="147"/>
                  </a:lnTo>
                  <a:lnTo>
                    <a:pt x="179" y="174"/>
                  </a:lnTo>
                  <a:lnTo>
                    <a:pt x="179" y="203"/>
                  </a:lnTo>
                  <a:lnTo>
                    <a:pt x="176" y="230"/>
                  </a:lnTo>
                  <a:lnTo>
                    <a:pt x="173" y="259"/>
                  </a:lnTo>
                  <a:lnTo>
                    <a:pt x="167" y="288"/>
                  </a:lnTo>
                  <a:lnTo>
                    <a:pt x="160" y="317"/>
                  </a:lnTo>
                  <a:lnTo>
                    <a:pt x="143" y="326"/>
                  </a:lnTo>
                  <a:lnTo>
                    <a:pt x="129" y="339"/>
                  </a:lnTo>
                  <a:lnTo>
                    <a:pt x="116" y="356"/>
                  </a:lnTo>
                  <a:lnTo>
                    <a:pt x="104" y="377"/>
                  </a:lnTo>
                  <a:lnTo>
                    <a:pt x="92" y="399"/>
                  </a:lnTo>
                  <a:lnTo>
                    <a:pt x="82" y="426"/>
                  </a:lnTo>
                  <a:lnTo>
                    <a:pt x="72" y="457"/>
                  </a:lnTo>
                  <a:lnTo>
                    <a:pt x="64" y="492"/>
                  </a:lnTo>
                  <a:lnTo>
                    <a:pt x="63" y="504"/>
                  </a:lnTo>
                  <a:lnTo>
                    <a:pt x="66" y="517"/>
                  </a:lnTo>
                  <a:lnTo>
                    <a:pt x="71" y="524"/>
                  </a:lnTo>
                  <a:lnTo>
                    <a:pt x="80" y="532"/>
                  </a:lnTo>
                  <a:lnTo>
                    <a:pt x="97" y="554"/>
                  </a:lnTo>
                  <a:lnTo>
                    <a:pt x="112" y="580"/>
                  </a:lnTo>
                  <a:lnTo>
                    <a:pt x="126" y="607"/>
                  </a:lnTo>
                  <a:lnTo>
                    <a:pt x="139" y="637"/>
                  </a:lnTo>
                  <a:lnTo>
                    <a:pt x="133" y="648"/>
                  </a:lnTo>
                  <a:lnTo>
                    <a:pt x="99" y="645"/>
                  </a:lnTo>
                  <a:lnTo>
                    <a:pt x="67" y="647"/>
                  </a:lnTo>
                  <a:lnTo>
                    <a:pt x="35" y="654"/>
                  </a:lnTo>
                  <a:lnTo>
                    <a:pt x="3" y="665"/>
                  </a:lnTo>
                  <a:lnTo>
                    <a:pt x="0" y="671"/>
                  </a:lnTo>
                  <a:lnTo>
                    <a:pt x="1" y="678"/>
                  </a:lnTo>
                  <a:lnTo>
                    <a:pt x="2" y="682"/>
                  </a:lnTo>
                  <a:lnTo>
                    <a:pt x="8" y="687"/>
                  </a:lnTo>
                  <a:lnTo>
                    <a:pt x="14" y="689"/>
                  </a:lnTo>
                  <a:lnTo>
                    <a:pt x="23" y="691"/>
                  </a:lnTo>
                  <a:lnTo>
                    <a:pt x="34" y="691"/>
                  </a:lnTo>
                  <a:lnTo>
                    <a:pt x="47" y="692"/>
                  </a:lnTo>
                  <a:lnTo>
                    <a:pt x="69" y="681"/>
                  </a:lnTo>
                  <a:lnTo>
                    <a:pt x="93" y="674"/>
                  </a:lnTo>
                  <a:lnTo>
                    <a:pt x="117" y="671"/>
                  </a:lnTo>
                  <a:lnTo>
                    <a:pt x="141" y="672"/>
                  </a:lnTo>
                  <a:lnTo>
                    <a:pt x="141" y="671"/>
                  </a:lnTo>
                  <a:lnTo>
                    <a:pt x="142" y="671"/>
                  </a:lnTo>
                  <a:lnTo>
                    <a:pt x="144" y="671"/>
                  </a:lnTo>
                  <a:lnTo>
                    <a:pt x="148" y="671"/>
                  </a:lnTo>
                  <a:lnTo>
                    <a:pt x="152" y="669"/>
                  </a:lnTo>
                  <a:lnTo>
                    <a:pt x="156" y="668"/>
                  </a:lnTo>
                  <a:lnTo>
                    <a:pt x="158" y="664"/>
                  </a:lnTo>
                  <a:lnTo>
                    <a:pt x="160" y="662"/>
                  </a:lnTo>
                  <a:lnTo>
                    <a:pt x="163" y="655"/>
                  </a:lnTo>
                  <a:lnTo>
                    <a:pt x="158" y="627"/>
                  </a:lnTo>
                  <a:lnTo>
                    <a:pt x="144" y="592"/>
                  </a:lnTo>
                  <a:lnTo>
                    <a:pt x="129" y="562"/>
                  </a:lnTo>
                  <a:lnTo>
                    <a:pt x="119" y="547"/>
                  </a:lnTo>
                  <a:lnTo>
                    <a:pt x="110" y="535"/>
                  </a:lnTo>
                  <a:lnTo>
                    <a:pt x="89" y="511"/>
                  </a:lnTo>
                  <a:lnTo>
                    <a:pt x="97" y="485"/>
                  </a:lnTo>
                  <a:lnTo>
                    <a:pt x="107" y="463"/>
                  </a:lnTo>
                  <a:lnTo>
                    <a:pt x="117" y="443"/>
                  </a:lnTo>
                  <a:lnTo>
                    <a:pt x="129" y="426"/>
                  </a:lnTo>
                  <a:lnTo>
                    <a:pt x="141" y="409"/>
                  </a:lnTo>
                  <a:lnTo>
                    <a:pt x="155" y="397"/>
                  </a:lnTo>
                  <a:lnTo>
                    <a:pt x="169" y="387"/>
                  </a:lnTo>
                  <a:lnTo>
                    <a:pt x="184" y="379"/>
                  </a:lnTo>
                  <a:lnTo>
                    <a:pt x="191" y="379"/>
                  </a:lnTo>
                  <a:lnTo>
                    <a:pt x="199" y="378"/>
                  </a:lnTo>
                  <a:lnTo>
                    <a:pt x="207" y="374"/>
                  </a:lnTo>
                  <a:lnTo>
                    <a:pt x="217" y="371"/>
                  </a:lnTo>
                  <a:lnTo>
                    <a:pt x="253" y="401"/>
                  </a:lnTo>
                  <a:lnTo>
                    <a:pt x="287" y="436"/>
                  </a:lnTo>
                  <a:lnTo>
                    <a:pt x="319" y="474"/>
                  </a:lnTo>
                  <a:lnTo>
                    <a:pt x="333" y="493"/>
                  </a:lnTo>
                  <a:lnTo>
                    <a:pt x="348" y="514"/>
                  </a:lnTo>
                  <a:lnTo>
                    <a:pt x="258" y="607"/>
                  </a:lnTo>
                  <a:lnTo>
                    <a:pt x="245" y="628"/>
                  </a:lnTo>
                  <a:lnTo>
                    <a:pt x="245" y="650"/>
                  </a:lnTo>
                  <a:lnTo>
                    <a:pt x="245" y="652"/>
                  </a:lnTo>
                  <a:lnTo>
                    <a:pt x="247" y="655"/>
                  </a:lnTo>
                  <a:lnTo>
                    <a:pt x="252" y="660"/>
                  </a:lnTo>
                  <a:lnTo>
                    <a:pt x="255" y="661"/>
                  </a:lnTo>
                  <a:lnTo>
                    <a:pt x="260" y="663"/>
                  </a:lnTo>
                  <a:lnTo>
                    <a:pt x="271" y="665"/>
                  </a:lnTo>
                  <a:lnTo>
                    <a:pt x="281" y="665"/>
                  </a:lnTo>
                  <a:lnTo>
                    <a:pt x="293" y="668"/>
                  </a:lnTo>
                  <a:lnTo>
                    <a:pt x="312" y="673"/>
                  </a:lnTo>
                  <a:lnTo>
                    <a:pt x="329" y="681"/>
                  </a:lnTo>
                  <a:lnTo>
                    <a:pt x="345" y="692"/>
                  </a:lnTo>
                  <a:lnTo>
                    <a:pt x="345" y="691"/>
                  </a:lnTo>
                  <a:lnTo>
                    <a:pt x="346" y="691"/>
                  </a:lnTo>
                  <a:lnTo>
                    <a:pt x="348" y="691"/>
                  </a:lnTo>
                  <a:lnTo>
                    <a:pt x="352" y="691"/>
                  </a:lnTo>
                  <a:lnTo>
                    <a:pt x="352" y="690"/>
                  </a:lnTo>
                  <a:lnTo>
                    <a:pt x="353" y="690"/>
                  </a:lnTo>
                  <a:lnTo>
                    <a:pt x="355" y="690"/>
                  </a:lnTo>
                  <a:lnTo>
                    <a:pt x="359" y="690"/>
                  </a:lnTo>
                  <a:lnTo>
                    <a:pt x="361" y="688"/>
                  </a:lnTo>
                  <a:lnTo>
                    <a:pt x="361" y="687"/>
                  </a:lnTo>
                  <a:lnTo>
                    <a:pt x="362" y="687"/>
                  </a:lnTo>
                  <a:lnTo>
                    <a:pt x="364" y="687"/>
                  </a:lnTo>
                  <a:lnTo>
                    <a:pt x="365" y="685"/>
                  </a:lnTo>
                  <a:lnTo>
                    <a:pt x="367" y="683"/>
                  </a:lnTo>
                  <a:lnTo>
                    <a:pt x="367" y="680"/>
                  </a:lnTo>
                  <a:lnTo>
                    <a:pt x="368" y="678"/>
                  </a:lnTo>
                  <a:lnTo>
                    <a:pt x="368" y="673"/>
                  </a:lnTo>
                  <a:lnTo>
                    <a:pt x="365" y="667"/>
                  </a:lnTo>
                  <a:lnTo>
                    <a:pt x="362" y="660"/>
                  </a:lnTo>
                  <a:lnTo>
                    <a:pt x="341" y="652"/>
                  </a:lnTo>
                  <a:lnTo>
                    <a:pt x="320" y="647"/>
                  </a:lnTo>
                  <a:lnTo>
                    <a:pt x="296" y="643"/>
                  </a:lnTo>
                  <a:lnTo>
                    <a:pt x="270" y="641"/>
                  </a:lnTo>
                  <a:lnTo>
                    <a:pt x="270" y="628"/>
                  </a:lnTo>
                  <a:lnTo>
                    <a:pt x="295" y="601"/>
                  </a:lnTo>
                  <a:lnTo>
                    <a:pt x="319" y="577"/>
                  </a:lnTo>
                  <a:lnTo>
                    <a:pt x="343" y="556"/>
                  </a:lnTo>
                  <a:lnTo>
                    <a:pt x="369" y="538"/>
                  </a:lnTo>
                  <a:lnTo>
                    <a:pt x="375" y="520"/>
                  </a:lnTo>
                  <a:lnTo>
                    <a:pt x="377" y="505"/>
                  </a:lnTo>
                  <a:lnTo>
                    <a:pt x="375" y="491"/>
                  </a:lnTo>
                  <a:lnTo>
                    <a:pt x="369" y="478"/>
                  </a:lnTo>
                  <a:lnTo>
                    <a:pt x="347" y="439"/>
                  </a:lnTo>
                  <a:lnTo>
                    <a:pt x="323" y="403"/>
                  </a:lnTo>
                  <a:lnTo>
                    <a:pt x="295" y="368"/>
                  </a:lnTo>
                  <a:lnTo>
                    <a:pt x="264" y="335"/>
                  </a:lnTo>
                  <a:lnTo>
                    <a:pt x="278" y="298"/>
                  </a:lnTo>
                  <a:lnTo>
                    <a:pt x="289" y="262"/>
                  </a:lnTo>
                  <a:lnTo>
                    <a:pt x="297" y="227"/>
                  </a:lnTo>
                  <a:lnTo>
                    <a:pt x="302" y="193"/>
                  </a:lnTo>
                  <a:lnTo>
                    <a:pt x="303" y="158"/>
                  </a:lnTo>
                  <a:lnTo>
                    <a:pt x="301" y="124"/>
                  </a:lnTo>
                  <a:lnTo>
                    <a:pt x="295" y="90"/>
                  </a:lnTo>
                  <a:lnTo>
                    <a:pt x="286" y="59"/>
                  </a:lnTo>
                  <a:lnTo>
                    <a:pt x="276" y="42"/>
                  </a:lnTo>
                  <a:lnTo>
                    <a:pt x="268" y="29"/>
                  </a:lnTo>
                  <a:lnTo>
                    <a:pt x="259" y="19"/>
                  </a:lnTo>
                  <a:lnTo>
                    <a:pt x="251" y="11"/>
                  </a:lnTo>
                  <a:lnTo>
                    <a:pt x="243" y="4"/>
                  </a:lnTo>
                  <a:lnTo>
                    <a:pt x="235" y="1"/>
                  </a:lnTo>
                  <a:lnTo>
                    <a:pt x="227" y="0"/>
                  </a:lnTo>
                  <a:lnTo>
                    <a:pt x="221" y="1"/>
                  </a:lnTo>
                  <a:lnTo>
                    <a:pt x="213" y="4"/>
                  </a:lnTo>
                  <a:lnTo>
                    <a:pt x="207" y="10"/>
                  </a:lnTo>
                  <a:lnTo>
                    <a:pt x="200" y="18"/>
                  </a:lnTo>
                  <a:lnTo>
                    <a:pt x="194" y="28"/>
                  </a:lnTo>
                  <a:lnTo>
                    <a:pt x="188" y="41"/>
                  </a:lnTo>
                  <a:lnTo>
                    <a:pt x="182" y="55"/>
                  </a:lnTo>
                  <a:lnTo>
                    <a:pt x="176" y="72"/>
                  </a:lnTo>
                  <a:lnTo>
                    <a:pt x="171" y="92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13"/>
            <p:cNvSpPr>
              <a:spLocks noChangeAspect="1"/>
            </p:cNvSpPr>
            <p:nvPr/>
          </p:nvSpPr>
          <p:spPr bwMode="auto">
            <a:xfrm>
              <a:off x="3699" y="1642"/>
              <a:ext cx="28" cy="32"/>
            </a:xfrm>
            <a:custGeom>
              <a:avLst/>
              <a:gdLst>
                <a:gd name="T0" fmla="*/ 176 w 196"/>
                <a:gd name="T1" fmla="*/ 28 h 254"/>
                <a:gd name="T2" fmla="*/ 160 w 196"/>
                <a:gd name="T3" fmla="*/ 55 h 254"/>
                <a:gd name="T4" fmla="*/ 147 w 196"/>
                <a:gd name="T5" fmla="*/ 71 h 254"/>
                <a:gd name="T6" fmla="*/ 148 w 196"/>
                <a:gd name="T7" fmla="*/ 81 h 254"/>
                <a:gd name="T8" fmla="*/ 167 w 196"/>
                <a:gd name="T9" fmla="*/ 109 h 254"/>
                <a:gd name="T10" fmla="*/ 186 w 196"/>
                <a:gd name="T11" fmla="*/ 152 h 254"/>
                <a:gd name="T12" fmla="*/ 189 w 196"/>
                <a:gd name="T13" fmla="*/ 162 h 254"/>
                <a:gd name="T14" fmla="*/ 194 w 196"/>
                <a:gd name="T15" fmla="*/ 183 h 254"/>
                <a:gd name="T16" fmla="*/ 194 w 196"/>
                <a:gd name="T17" fmla="*/ 189 h 254"/>
                <a:gd name="T18" fmla="*/ 195 w 196"/>
                <a:gd name="T19" fmla="*/ 193 h 254"/>
                <a:gd name="T20" fmla="*/ 194 w 196"/>
                <a:gd name="T21" fmla="*/ 222 h 254"/>
                <a:gd name="T22" fmla="*/ 193 w 196"/>
                <a:gd name="T23" fmla="*/ 232 h 254"/>
                <a:gd name="T24" fmla="*/ 181 w 196"/>
                <a:gd name="T25" fmla="*/ 254 h 254"/>
                <a:gd name="T26" fmla="*/ 174 w 196"/>
                <a:gd name="T27" fmla="*/ 254 h 254"/>
                <a:gd name="T28" fmla="*/ 162 w 196"/>
                <a:gd name="T29" fmla="*/ 246 h 254"/>
                <a:gd name="T30" fmla="*/ 140 w 196"/>
                <a:gd name="T31" fmla="*/ 229 h 254"/>
                <a:gd name="T32" fmla="*/ 107 w 196"/>
                <a:gd name="T33" fmla="*/ 206 h 254"/>
                <a:gd name="T34" fmla="*/ 75 w 196"/>
                <a:gd name="T35" fmla="*/ 191 h 254"/>
                <a:gd name="T36" fmla="*/ 32 w 196"/>
                <a:gd name="T37" fmla="*/ 184 h 254"/>
                <a:gd name="T38" fmla="*/ 8 w 196"/>
                <a:gd name="T39" fmla="*/ 173 h 254"/>
                <a:gd name="T40" fmla="*/ 0 w 196"/>
                <a:gd name="T41" fmla="*/ 150 h 254"/>
                <a:gd name="T42" fmla="*/ 15 w 196"/>
                <a:gd name="T43" fmla="*/ 132 h 254"/>
                <a:gd name="T44" fmla="*/ 49 w 196"/>
                <a:gd name="T45" fmla="*/ 135 h 254"/>
                <a:gd name="T46" fmla="*/ 86 w 196"/>
                <a:gd name="T47" fmla="*/ 151 h 254"/>
                <a:gd name="T48" fmla="*/ 125 w 196"/>
                <a:gd name="T49" fmla="*/ 178 h 254"/>
                <a:gd name="T50" fmla="*/ 167 w 196"/>
                <a:gd name="T51" fmla="*/ 218 h 254"/>
                <a:gd name="T52" fmla="*/ 167 w 196"/>
                <a:gd name="T53" fmla="*/ 211 h 254"/>
                <a:gd name="T54" fmla="*/ 168 w 196"/>
                <a:gd name="T55" fmla="*/ 210 h 254"/>
                <a:gd name="T56" fmla="*/ 170 w 196"/>
                <a:gd name="T57" fmla="*/ 189 h 254"/>
                <a:gd name="T58" fmla="*/ 166 w 196"/>
                <a:gd name="T59" fmla="*/ 166 h 254"/>
                <a:gd name="T60" fmla="*/ 160 w 196"/>
                <a:gd name="T61" fmla="*/ 150 h 254"/>
                <a:gd name="T62" fmla="*/ 150 w 196"/>
                <a:gd name="T63" fmla="*/ 133 h 254"/>
                <a:gd name="T64" fmla="*/ 140 w 196"/>
                <a:gd name="T65" fmla="*/ 115 h 254"/>
                <a:gd name="T66" fmla="*/ 120 w 196"/>
                <a:gd name="T67" fmla="*/ 88 h 254"/>
                <a:gd name="T68" fmla="*/ 110 w 196"/>
                <a:gd name="T69" fmla="*/ 76 h 254"/>
                <a:gd name="T70" fmla="*/ 110 w 196"/>
                <a:gd name="T71" fmla="*/ 64 h 254"/>
                <a:gd name="T72" fmla="*/ 130 w 196"/>
                <a:gd name="T73" fmla="*/ 50 h 254"/>
                <a:gd name="T74" fmla="*/ 148 w 196"/>
                <a:gd name="T75" fmla="*/ 34 h 254"/>
                <a:gd name="T76" fmla="*/ 154 w 196"/>
                <a:gd name="T77" fmla="*/ 24 h 254"/>
                <a:gd name="T78" fmla="*/ 160 w 196"/>
                <a:gd name="T79" fmla="*/ 11 h 254"/>
                <a:gd name="T80" fmla="*/ 164 w 196"/>
                <a:gd name="T81" fmla="*/ 2 h 254"/>
                <a:gd name="T82" fmla="*/ 170 w 196"/>
                <a:gd name="T83" fmla="*/ 0 h 254"/>
                <a:gd name="T84" fmla="*/ 177 w 196"/>
                <a:gd name="T85" fmla="*/ 9 h 254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196"/>
                <a:gd name="T130" fmla="*/ 0 h 254"/>
                <a:gd name="T131" fmla="*/ 196 w 196"/>
                <a:gd name="T132" fmla="*/ 254 h 254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196" h="254">
                  <a:moveTo>
                    <a:pt x="181" y="17"/>
                  </a:moveTo>
                  <a:lnTo>
                    <a:pt x="176" y="28"/>
                  </a:lnTo>
                  <a:lnTo>
                    <a:pt x="169" y="42"/>
                  </a:lnTo>
                  <a:lnTo>
                    <a:pt x="160" y="55"/>
                  </a:lnTo>
                  <a:lnTo>
                    <a:pt x="150" y="69"/>
                  </a:lnTo>
                  <a:lnTo>
                    <a:pt x="147" y="71"/>
                  </a:lnTo>
                  <a:lnTo>
                    <a:pt x="146" y="76"/>
                  </a:lnTo>
                  <a:lnTo>
                    <a:pt x="148" y="81"/>
                  </a:lnTo>
                  <a:lnTo>
                    <a:pt x="153" y="89"/>
                  </a:lnTo>
                  <a:lnTo>
                    <a:pt x="167" y="109"/>
                  </a:lnTo>
                  <a:lnTo>
                    <a:pt x="178" y="132"/>
                  </a:lnTo>
                  <a:lnTo>
                    <a:pt x="186" y="152"/>
                  </a:lnTo>
                  <a:lnTo>
                    <a:pt x="187" y="157"/>
                  </a:lnTo>
                  <a:lnTo>
                    <a:pt x="189" y="162"/>
                  </a:lnTo>
                  <a:lnTo>
                    <a:pt x="193" y="174"/>
                  </a:lnTo>
                  <a:lnTo>
                    <a:pt x="194" y="183"/>
                  </a:lnTo>
                  <a:lnTo>
                    <a:pt x="194" y="187"/>
                  </a:lnTo>
                  <a:lnTo>
                    <a:pt x="194" y="189"/>
                  </a:lnTo>
                  <a:lnTo>
                    <a:pt x="194" y="191"/>
                  </a:lnTo>
                  <a:lnTo>
                    <a:pt x="195" y="193"/>
                  </a:lnTo>
                  <a:lnTo>
                    <a:pt x="196" y="213"/>
                  </a:lnTo>
                  <a:lnTo>
                    <a:pt x="194" y="222"/>
                  </a:lnTo>
                  <a:lnTo>
                    <a:pt x="193" y="227"/>
                  </a:lnTo>
                  <a:lnTo>
                    <a:pt x="193" y="232"/>
                  </a:lnTo>
                  <a:lnTo>
                    <a:pt x="189" y="253"/>
                  </a:lnTo>
                  <a:lnTo>
                    <a:pt x="181" y="254"/>
                  </a:lnTo>
                  <a:lnTo>
                    <a:pt x="177" y="254"/>
                  </a:lnTo>
                  <a:lnTo>
                    <a:pt x="174" y="254"/>
                  </a:lnTo>
                  <a:lnTo>
                    <a:pt x="166" y="249"/>
                  </a:lnTo>
                  <a:lnTo>
                    <a:pt x="162" y="246"/>
                  </a:lnTo>
                  <a:lnTo>
                    <a:pt x="159" y="244"/>
                  </a:lnTo>
                  <a:lnTo>
                    <a:pt x="140" y="229"/>
                  </a:lnTo>
                  <a:lnTo>
                    <a:pt x="123" y="216"/>
                  </a:lnTo>
                  <a:lnTo>
                    <a:pt x="107" y="206"/>
                  </a:lnTo>
                  <a:lnTo>
                    <a:pt x="91" y="198"/>
                  </a:lnTo>
                  <a:lnTo>
                    <a:pt x="75" y="191"/>
                  </a:lnTo>
                  <a:lnTo>
                    <a:pt x="60" y="187"/>
                  </a:lnTo>
                  <a:lnTo>
                    <a:pt x="32" y="184"/>
                  </a:lnTo>
                  <a:lnTo>
                    <a:pt x="24" y="184"/>
                  </a:lnTo>
                  <a:lnTo>
                    <a:pt x="8" y="173"/>
                  </a:lnTo>
                  <a:lnTo>
                    <a:pt x="1" y="161"/>
                  </a:lnTo>
                  <a:lnTo>
                    <a:pt x="0" y="150"/>
                  </a:lnTo>
                  <a:lnTo>
                    <a:pt x="5" y="141"/>
                  </a:lnTo>
                  <a:lnTo>
                    <a:pt x="15" y="132"/>
                  </a:lnTo>
                  <a:lnTo>
                    <a:pt x="32" y="132"/>
                  </a:lnTo>
                  <a:lnTo>
                    <a:pt x="49" y="135"/>
                  </a:lnTo>
                  <a:lnTo>
                    <a:pt x="67" y="141"/>
                  </a:lnTo>
                  <a:lnTo>
                    <a:pt x="86" y="151"/>
                  </a:lnTo>
                  <a:lnTo>
                    <a:pt x="105" y="162"/>
                  </a:lnTo>
                  <a:lnTo>
                    <a:pt x="125" y="178"/>
                  </a:lnTo>
                  <a:lnTo>
                    <a:pt x="145" y="196"/>
                  </a:lnTo>
                  <a:lnTo>
                    <a:pt x="167" y="218"/>
                  </a:lnTo>
                  <a:lnTo>
                    <a:pt x="167" y="213"/>
                  </a:lnTo>
                  <a:lnTo>
                    <a:pt x="167" y="211"/>
                  </a:lnTo>
                  <a:lnTo>
                    <a:pt x="167" y="210"/>
                  </a:lnTo>
                  <a:lnTo>
                    <a:pt x="168" y="210"/>
                  </a:lnTo>
                  <a:lnTo>
                    <a:pt x="169" y="203"/>
                  </a:lnTo>
                  <a:lnTo>
                    <a:pt x="170" y="189"/>
                  </a:lnTo>
                  <a:lnTo>
                    <a:pt x="168" y="174"/>
                  </a:lnTo>
                  <a:lnTo>
                    <a:pt x="166" y="166"/>
                  </a:lnTo>
                  <a:lnTo>
                    <a:pt x="164" y="159"/>
                  </a:lnTo>
                  <a:lnTo>
                    <a:pt x="160" y="150"/>
                  </a:lnTo>
                  <a:lnTo>
                    <a:pt x="155" y="142"/>
                  </a:lnTo>
                  <a:lnTo>
                    <a:pt x="150" y="133"/>
                  </a:lnTo>
                  <a:lnTo>
                    <a:pt x="146" y="125"/>
                  </a:lnTo>
                  <a:lnTo>
                    <a:pt x="140" y="115"/>
                  </a:lnTo>
                  <a:lnTo>
                    <a:pt x="134" y="106"/>
                  </a:lnTo>
                  <a:lnTo>
                    <a:pt x="120" y="88"/>
                  </a:lnTo>
                  <a:lnTo>
                    <a:pt x="113" y="81"/>
                  </a:lnTo>
                  <a:lnTo>
                    <a:pt x="110" y="76"/>
                  </a:lnTo>
                  <a:lnTo>
                    <a:pt x="109" y="69"/>
                  </a:lnTo>
                  <a:lnTo>
                    <a:pt x="110" y="64"/>
                  </a:lnTo>
                  <a:lnTo>
                    <a:pt x="124" y="55"/>
                  </a:lnTo>
                  <a:lnTo>
                    <a:pt x="130" y="50"/>
                  </a:lnTo>
                  <a:lnTo>
                    <a:pt x="137" y="45"/>
                  </a:lnTo>
                  <a:lnTo>
                    <a:pt x="148" y="34"/>
                  </a:lnTo>
                  <a:lnTo>
                    <a:pt x="152" y="27"/>
                  </a:lnTo>
                  <a:lnTo>
                    <a:pt x="154" y="24"/>
                  </a:lnTo>
                  <a:lnTo>
                    <a:pt x="158" y="21"/>
                  </a:lnTo>
                  <a:lnTo>
                    <a:pt x="160" y="11"/>
                  </a:lnTo>
                  <a:lnTo>
                    <a:pt x="162" y="6"/>
                  </a:lnTo>
                  <a:lnTo>
                    <a:pt x="164" y="2"/>
                  </a:lnTo>
                  <a:lnTo>
                    <a:pt x="168" y="1"/>
                  </a:lnTo>
                  <a:lnTo>
                    <a:pt x="170" y="0"/>
                  </a:lnTo>
                  <a:lnTo>
                    <a:pt x="174" y="3"/>
                  </a:lnTo>
                  <a:lnTo>
                    <a:pt x="177" y="9"/>
                  </a:lnTo>
                  <a:lnTo>
                    <a:pt x="181" y="17"/>
                  </a:lnTo>
                </a:path>
              </a:pathLst>
            </a:custGeom>
            <a:noFill/>
            <a:ln w="0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4"/>
          <p:cNvGrpSpPr>
            <a:grpSpLocks noChangeAspect="1"/>
          </p:cNvGrpSpPr>
          <p:nvPr/>
        </p:nvGrpSpPr>
        <p:grpSpPr bwMode="auto">
          <a:xfrm>
            <a:off x="4105275" y="1339850"/>
            <a:ext cx="301625" cy="511175"/>
            <a:chOff x="3976" y="1778"/>
            <a:chExt cx="68" cy="116"/>
          </a:xfrm>
        </p:grpSpPr>
        <p:sp>
          <p:nvSpPr>
            <p:cNvPr id="18" name="Freeform 15"/>
            <p:cNvSpPr>
              <a:spLocks noChangeAspect="1"/>
            </p:cNvSpPr>
            <p:nvPr/>
          </p:nvSpPr>
          <p:spPr bwMode="auto">
            <a:xfrm>
              <a:off x="4023" y="1793"/>
              <a:ext cx="21" cy="22"/>
            </a:xfrm>
            <a:custGeom>
              <a:avLst/>
              <a:gdLst>
                <a:gd name="T0" fmla="*/ 226 w 281"/>
                <a:gd name="T1" fmla="*/ 59 h 295"/>
                <a:gd name="T2" fmla="*/ 213 w 281"/>
                <a:gd name="T3" fmla="*/ 46 h 295"/>
                <a:gd name="T4" fmla="*/ 201 w 281"/>
                <a:gd name="T5" fmla="*/ 37 h 295"/>
                <a:gd name="T6" fmla="*/ 189 w 281"/>
                <a:gd name="T7" fmla="*/ 27 h 295"/>
                <a:gd name="T8" fmla="*/ 177 w 281"/>
                <a:gd name="T9" fmla="*/ 20 h 295"/>
                <a:gd name="T10" fmla="*/ 163 w 281"/>
                <a:gd name="T11" fmla="*/ 13 h 295"/>
                <a:gd name="T12" fmla="*/ 150 w 281"/>
                <a:gd name="T13" fmla="*/ 9 h 295"/>
                <a:gd name="T14" fmla="*/ 122 w 281"/>
                <a:gd name="T15" fmla="*/ 2 h 295"/>
                <a:gd name="T16" fmla="*/ 107 w 281"/>
                <a:gd name="T17" fmla="*/ 0 h 295"/>
                <a:gd name="T18" fmla="*/ 94 w 281"/>
                <a:gd name="T19" fmla="*/ 0 h 295"/>
                <a:gd name="T20" fmla="*/ 70 w 281"/>
                <a:gd name="T21" fmla="*/ 5 h 295"/>
                <a:gd name="T22" fmla="*/ 47 w 281"/>
                <a:gd name="T23" fmla="*/ 15 h 295"/>
                <a:gd name="T24" fmla="*/ 29 w 281"/>
                <a:gd name="T25" fmla="*/ 31 h 295"/>
                <a:gd name="T26" fmla="*/ 19 w 281"/>
                <a:gd name="T27" fmla="*/ 40 h 295"/>
                <a:gd name="T28" fmla="*/ 13 w 281"/>
                <a:gd name="T29" fmla="*/ 51 h 295"/>
                <a:gd name="T30" fmla="*/ 4 w 281"/>
                <a:gd name="T31" fmla="*/ 73 h 295"/>
                <a:gd name="T32" fmla="*/ 1 w 281"/>
                <a:gd name="T33" fmla="*/ 85 h 295"/>
                <a:gd name="T34" fmla="*/ 0 w 281"/>
                <a:gd name="T35" fmla="*/ 99 h 295"/>
                <a:gd name="T36" fmla="*/ 2 w 281"/>
                <a:gd name="T37" fmla="*/ 128 h 295"/>
                <a:gd name="T38" fmla="*/ 3 w 281"/>
                <a:gd name="T39" fmla="*/ 140 h 295"/>
                <a:gd name="T40" fmla="*/ 6 w 281"/>
                <a:gd name="T41" fmla="*/ 153 h 295"/>
                <a:gd name="T42" fmla="*/ 16 w 281"/>
                <a:gd name="T43" fmla="*/ 178 h 295"/>
                <a:gd name="T44" fmla="*/ 28 w 281"/>
                <a:gd name="T45" fmla="*/ 202 h 295"/>
                <a:gd name="T46" fmla="*/ 45 w 281"/>
                <a:gd name="T47" fmla="*/ 225 h 295"/>
                <a:gd name="T48" fmla="*/ 4 w 281"/>
                <a:gd name="T49" fmla="*/ 277 h 295"/>
                <a:gd name="T50" fmla="*/ 102 w 281"/>
                <a:gd name="T51" fmla="*/ 268 h 295"/>
                <a:gd name="T52" fmla="*/ 115 w 281"/>
                <a:gd name="T53" fmla="*/ 275 h 295"/>
                <a:gd name="T54" fmla="*/ 128 w 281"/>
                <a:gd name="T55" fmla="*/ 283 h 295"/>
                <a:gd name="T56" fmla="*/ 133 w 281"/>
                <a:gd name="T57" fmla="*/ 285 h 295"/>
                <a:gd name="T58" fmla="*/ 139 w 281"/>
                <a:gd name="T59" fmla="*/ 288 h 295"/>
                <a:gd name="T60" fmla="*/ 151 w 281"/>
                <a:gd name="T61" fmla="*/ 292 h 295"/>
                <a:gd name="T62" fmla="*/ 160 w 281"/>
                <a:gd name="T63" fmla="*/ 294 h 295"/>
                <a:gd name="T64" fmla="*/ 173 w 281"/>
                <a:gd name="T65" fmla="*/ 295 h 295"/>
                <a:gd name="T66" fmla="*/ 186 w 281"/>
                <a:gd name="T67" fmla="*/ 295 h 295"/>
                <a:gd name="T68" fmla="*/ 198 w 281"/>
                <a:gd name="T69" fmla="*/ 292 h 295"/>
                <a:gd name="T70" fmla="*/ 211 w 281"/>
                <a:gd name="T71" fmla="*/ 290 h 295"/>
                <a:gd name="T72" fmla="*/ 222 w 281"/>
                <a:gd name="T73" fmla="*/ 286 h 295"/>
                <a:gd name="T74" fmla="*/ 233 w 281"/>
                <a:gd name="T75" fmla="*/ 281 h 295"/>
                <a:gd name="T76" fmla="*/ 237 w 281"/>
                <a:gd name="T77" fmla="*/ 276 h 295"/>
                <a:gd name="T78" fmla="*/ 239 w 281"/>
                <a:gd name="T79" fmla="*/ 274 h 295"/>
                <a:gd name="T80" fmla="*/ 239 w 281"/>
                <a:gd name="T81" fmla="*/ 273 h 295"/>
                <a:gd name="T82" fmla="*/ 240 w 281"/>
                <a:gd name="T83" fmla="*/ 273 h 295"/>
                <a:gd name="T84" fmla="*/ 242 w 281"/>
                <a:gd name="T85" fmla="*/ 273 h 295"/>
                <a:gd name="T86" fmla="*/ 253 w 281"/>
                <a:gd name="T87" fmla="*/ 265 h 295"/>
                <a:gd name="T88" fmla="*/ 260 w 281"/>
                <a:gd name="T89" fmla="*/ 255 h 295"/>
                <a:gd name="T90" fmla="*/ 267 w 281"/>
                <a:gd name="T91" fmla="*/ 244 h 295"/>
                <a:gd name="T92" fmla="*/ 269 w 281"/>
                <a:gd name="T93" fmla="*/ 237 h 295"/>
                <a:gd name="T94" fmla="*/ 269 w 281"/>
                <a:gd name="T95" fmla="*/ 235 h 295"/>
                <a:gd name="T96" fmla="*/ 269 w 281"/>
                <a:gd name="T97" fmla="*/ 234 h 295"/>
                <a:gd name="T98" fmla="*/ 270 w 281"/>
                <a:gd name="T99" fmla="*/ 234 h 295"/>
                <a:gd name="T100" fmla="*/ 272 w 281"/>
                <a:gd name="T101" fmla="*/ 232 h 295"/>
                <a:gd name="T102" fmla="*/ 277 w 281"/>
                <a:gd name="T103" fmla="*/ 221 h 295"/>
                <a:gd name="T104" fmla="*/ 279 w 281"/>
                <a:gd name="T105" fmla="*/ 208 h 295"/>
                <a:gd name="T106" fmla="*/ 281 w 281"/>
                <a:gd name="T107" fmla="*/ 195 h 295"/>
                <a:gd name="T108" fmla="*/ 281 w 281"/>
                <a:gd name="T109" fmla="*/ 181 h 295"/>
                <a:gd name="T110" fmla="*/ 281 w 281"/>
                <a:gd name="T111" fmla="*/ 167 h 295"/>
                <a:gd name="T112" fmla="*/ 272 w 281"/>
                <a:gd name="T113" fmla="*/ 134 h 295"/>
                <a:gd name="T114" fmla="*/ 259 w 281"/>
                <a:gd name="T115" fmla="*/ 102 h 295"/>
                <a:gd name="T116" fmla="*/ 244 w 281"/>
                <a:gd name="T117" fmla="*/ 80 h 295"/>
                <a:gd name="T118" fmla="*/ 226 w 281"/>
                <a:gd name="T119" fmla="*/ 59 h 29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1"/>
                <a:gd name="T181" fmla="*/ 0 h 295"/>
                <a:gd name="T182" fmla="*/ 281 w 281"/>
                <a:gd name="T183" fmla="*/ 295 h 29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1" h="295">
                  <a:moveTo>
                    <a:pt x="226" y="59"/>
                  </a:moveTo>
                  <a:lnTo>
                    <a:pt x="213" y="46"/>
                  </a:lnTo>
                  <a:lnTo>
                    <a:pt x="201" y="37"/>
                  </a:lnTo>
                  <a:lnTo>
                    <a:pt x="189" y="27"/>
                  </a:lnTo>
                  <a:lnTo>
                    <a:pt x="177" y="20"/>
                  </a:lnTo>
                  <a:lnTo>
                    <a:pt x="163" y="13"/>
                  </a:lnTo>
                  <a:lnTo>
                    <a:pt x="150" y="9"/>
                  </a:lnTo>
                  <a:lnTo>
                    <a:pt x="122" y="2"/>
                  </a:lnTo>
                  <a:lnTo>
                    <a:pt x="107" y="0"/>
                  </a:lnTo>
                  <a:lnTo>
                    <a:pt x="94" y="0"/>
                  </a:lnTo>
                  <a:lnTo>
                    <a:pt x="70" y="5"/>
                  </a:lnTo>
                  <a:lnTo>
                    <a:pt x="47" y="15"/>
                  </a:lnTo>
                  <a:lnTo>
                    <a:pt x="29" y="31"/>
                  </a:lnTo>
                  <a:lnTo>
                    <a:pt x="19" y="40"/>
                  </a:lnTo>
                  <a:lnTo>
                    <a:pt x="13" y="51"/>
                  </a:lnTo>
                  <a:lnTo>
                    <a:pt x="4" y="73"/>
                  </a:lnTo>
                  <a:lnTo>
                    <a:pt x="1" y="85"/>
                  </a:lnTo>
                  <a:lnTo>
                    <a:pt x="0" y="99"/>
                  </a:lnTo>
                  <a:lnTo>
                    <a:pt x="2" y="128"/>
                  </a:lnTo>
                  <a:lnTo>
                    <a:pt x="3" y="140"/>
                  </a:lnTo>
                  <a:lnTo>
                    <a:pt x="6" y="153"/>
                  </a:lnTo>
                  <a:lnTo>
                    <a:pt x="16" y="178"/>
                  </a:lnTo>
                  <a:lnTo>
                    <a:pt x="28" y="202"/>
                  </a:lnTo>
                  <a:lnTo>
                    <a:pt x="45" y="225"/>
                  </a:lnTo>
                  <a:lnTo>
                    <a:pt x="4" y="277"/>
                  </a:lnTo>
                  <a:lnTo>
                    <a:pt x="102" y="268"/>
                  </a:lnTo>
                  <a:lnTo>
                    <a:pt x="115" y="275"/>
                  </a:lnTo>
                  <a:lnTo>
                    <a:pt x="128" y="283"/>
                  </a:lnTo>
                  <a:lnTo>
                    <a:pt x="133" y="285"/>
                  </a:lnTo>
                  <a:lnTo>
                    <a:pt x="139" y="288"/>
                  </a:lnTo>
                  <a:lnTo>
                    <a:pt x="151" y="292"/>
                  </a:lnTo>
                  <a:lnTo>
                    <a:pt x="160" y="294"/>
                  </a:lnTo>
                  <a:lnTo>
                    <a:pt x="173" y="295"/>
                  </a:lnTo>
                  <a:lnTo>
                    <a:pt x="186" y="295"/>
                  </a:lnTo>
                  <a:lnTo>
                    <a:pt x="198" y="292"/>
                  </a:lnTo>
                  <a:lnTo>
                    <a:pt x="211" y="290"/>
                  </a:lnTo>
                  <a:lnTo>
                    <a:pt x="222" y="286"/>
                  </a:lnTo>
                  <a:lnTo>
                    <a:pt x="233" y="281"/>
                  </a:lnTo>
                  <a:lnTo>
                    <a:pt x="237" y="276"/>
                  </a:lnTo>
                  <a:lnTo>
                    <a:pt x="239" y="274"/>
                  </a:lnTo>
                  <a:lnTo>
                    <a:pt x="239" y="273"/>
                  </a:lnTo>
                  <a:lnTo>
                    <a:pt x="240" y="273"/>
                  </a:lnTo>
                  <a:lnTo>
                    <a:pt x="242" y="273"/>
                  </a:lnTo>
                  <a:lnTo>
                    <a:pt x="253" y="265"/>
                  </a:lnTo>
                  <a:lnTo>
                    <a:pt x="260" y="255"/>
                  </a:lnTo>
                  <a:lnTo>
                    <a:pt x="267" y="244"/>
                  </a:lnTo>
                  <a:lnTo>
                    <a:pt x="269" y="237"/>
                  </a:lnTo>
                  <a:lnTo>
                    <a:pt x="269" y="235"/>
                  </a:lnTo>
                  <a:lnTo>
                    <a:pt x="269" y="234"/>
                  </a:lnTo>
                  <a:lnTo>
                    <a:pt x="270" y="234"/>
                  </a:lnTo>
                  <a:lnTo>
                    <a:pt x="272" y="232"/>
                  </a:lnTo>
                  <a:lnTo>
                    <a:pt x="277" y="221"/>
                  </a:lnTo>
                  <a:lnTo>
                    <a:pt x="279" y="208"/>
                  </a:lnTo>
                  <a:lnTo>
                    <a:pt x="281" y="195"/>
                  </a:lnTo>
                  <a:lnTo>
                    <a:pt x="281" y="181"/>
                  </a:lnTo>
                  <a:lnTo>
                    <a:pt x="281" y="167"/>
                  </a:lnTo>
                  <a:lnTo>
                    <a:pt x="272" y="134"/>
                  </a:lnTo>
                  <a:lnTo>
                    <a:pt x="259" y="102"/>
                  </a:lnTo>
                  <a:lnTo>
                    <a:pt x="244" y="80"/>
                  </a:lnTo>
                  <a:lnTo>
                    <a:pt x="226" y="59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16"/>
            <p:cNvSpPr>
              <a:spLocks noChangeAspect="1" noEditPoints="1"/>
            </p:cNvSpPr>
            <p:nvPr/>
          </p:nvSpPr>
          <p:spPr bwMode="auto">
            <a:xfrm>
              <a:off x="3976" y="1778"/>
              <a:ext cx="49" cy="116"/>
            </a:xfrm>
            <a:custGeom>
              <a:avLst/>
              <a:gdLst>
                <a:gd name="T0" fmla="*/ 465 w 641"/>
                <a:gd name="T1" fmla="*/ 415 h 1504"/>
                <a:gd name="T2" fmla="*/ 466 w 641"/>
                <a:gd name="T3" fmla="*/ 566 h 1504"/>
                <a:gd name="T4" fmla="*/ 470 w 641"/>
                <a:gd name="T5" fmla="*/ 734 h 1504"/>
                <a:gd name="T6" fmla="*/ 500 w 641"/>
                <a:gd name="T7" fmla="*/ 853 h 1504"/>
                <a:gd name="T8" fmla="*/ 470 w 641"/>
                <a:gd name="T9" fmla="*/ 935 h 1504"/>
                <a:gd name="T10" fmla="*/ 520 w 641"/>
                <a:gd name="T11" fmla="*/ 907 h 1504"/>
                <a:gd name="T12" fmla="*/ 552 w 641"/>
                <a:gd name="T13" fmla="*/ 865 h 1504"/>
                <a:gd name="T14" fmla="*/ 501 w 641"/>
                <a:gd name="T15" fmla="*/ 989 h 1504"/>
                <a:gd name="T16" fmla="*/ 543 w 641"/>
                <a:gd name="T17" fmla="*/ 1009 h 1504"/>
                <a:gd name="T18" fmla="*/ 593 w 641"/>
                <a:gd name="T19" fmla="*/ 898 h 1504"/>
                <a:gd name="T20" fmla="*/ 570 w 641"/>
                <a:gd name="T21" fmla="*/ 683 h 1504"/>
                <a:gd name="T22" fmla="*/ 563 w 641"/>
                <a:gd name="T23" fmla="*/ 521 h 1504"/>
                <a:gd name="T24" fmla="*/ 569 w 641"/>
                <a:gd name="T25" fmla="*/ 412 h 1504"/>
                <a:gd name="T26" fmla="*/ 600 w 641"/>
                <a:gd name="T27" fmla="*/ 248 h 1504"/>
                <a:gd name="T28" fmla="*/ 633 w 641"/>
                <a:gd name="T29" fmla="*/ 207 h 1504"/>
                <a:gd name="T30" fmla="*/ 588 w 641"/>
                <a:gd name="T31" fmla="*/ 58 h 1504"/>
                <a:gd name="T32" fmla="*/ 398 w 641"/>
                <a:gd name="T33" fmla="*/ 10 h 1504"/>
                <a:gd name="T34" fmla="*/ 82 w 641"/>
                <a:gd name="T35" fmla="*/ 213 h 1504"/>
                <a:gd name="T36" fmla="*/ 18 w 641"/>
                <a:gd name="T37" fmla="*/ 429 h 1504"/>
                <a:gd name="T38" fmla="*/ 63 w 641"/>
                <a:gd name="T39" fmla="*/ 634 h 1504"/>
                <a:gd name="T40" fmla="*/ 107 w 641"/>
                <a:gd name="T41" fmla="*/ 827 h 1504"/>
                <a:gd name="T42" fmla="*/ 60 w 641"/>
                <a:gd name="T43" fmla="*/ 1007 h 1504"/>
                <a:gd name="T44" fmla="*/ 31 w 641"/>
                <a:gd name="T45" fmla="*/ 1086 h 1504"/>
                <a:gd name="T46" fmla="*/ 20 w 641"/>
                <a:gd name="T47" fmla="*/ 1192 h 1504"/>
                <a:gd name="T48" fmla="*/ 33 w 641"/>
                <a:gd name="T49" fmla="*/ 1279 h 1504"/>
                <a:gd name="T50" fmla="*/ 1 w 641"/>
                <a:gd name="T51" fmla="*/ 1394 h 1504"/>
                <a:gd name="T52" fmla="*/ 75 w 641"/>
                <a:gd name="T53" fmla="*/ 1470 h 1504"/>
                <a:gd name="T54" fmla="*/ 93 w 641"/>
                <a:gd name="T55" fmla="*/ 1502 h 1504"/>
                <a:gd name="T56" fmla="*/ 323 w 641"/>
                <a:gd name="T57" fmla="*/ 1500 h 1504"/>
                <a:gd name="T58" fmla="*/ 362 w 641"/>
                <a:gd name="T59" fmla="*/ 1462 h 1504"/>
                <a:gd name="T60" fmla="*/ 232 w 641"/>
                <a:gd name="T61" fmla="*/ 1460 h 1504"/>
                <a:gd name="T62" fmla="*/ 228 w 641"/>
                <a:gd name="T63" fmla="*/ 1417 h 1504"/>
                <a:gd name="T64" fmla="*/ 275 w 641"/>
                <a:gd name="T65" fmla="*/ 1413 h 1504"/>
                <a:gd name="T66" fmla="*/ 288 w 641"/>
                <a:gd name="T67" fmla="*/ 1400 h 1504"/>
                <a:gd name="T68" fmla="*/ 249 w 641"/>
                <a:gd name="T69" fmla="*/ 1367 h 1504"/>
                <a:gd name="T70" fmla="*/ 156 w 641"/>
                <a:gd name="T71" fmla="*/ 1186 h 1504"/>
                <a:gd name="T72" fmla="*/ 171 w 641"/>
                <a:gd name="T73" fmla="*/ 1100 h 1504"/>
                <a:gd name="T74" fmla="*/ 213 w 641"/>
                <a:gd name="T75" fmla="*/ 981 h 1504"/>
                <a:gd name="T76" fmla="*/ 249 w 641"/>
                <a:gd name="T77" fmla="*/ 703 h 1504"/>
                <a:gd name="T78" fmla="*/ 305 w 641"/>
                <a:gd name="T79" fmla="*/ 566 h 1504"/>
                <a:gd name="T80" fmla="*/ 306 w 641"/>
                <a:gd name="T81" fmla="*/ 463 h 1504"/>
                <a:gd name="T82" fmla="*/ 450 w 641"/>
                <a:gd name="T83" fmla="*/ 229 h 1504"/>
                <a:gd name="T84" fmla="*/ 531 w 641"/>
                <a:gd name="T85" fmla="*/ 336 h 1504"/>
                <a:gd name="T86" fmla="*/ 531 w 641"/>
                <a:gd name="T87" fmla="*/ 508 h 1504"/>
                <a:gd name="T88" fmla="*/ 541 w 641"/>
                <a:gd name="T89" fmla="*/ 664 h 1504"/>
                <a:gd name="T90" fmla="*/ 508 w 641"/>
                <a:gd name="T91" fmla="*/ 679 h 1504"/>
                <a:gd name="T92" fmla="*/ 505 w 641"/>
                <a:gd name="T93" fmla="*/ 417 h 1504"/>
                <a:gd name="T94" fmla="*/ 177 w 641"/>
                <a:gd name="T95" fmla="*/ 765 h 1504"/>
                <a:gd name="T96" fmla="*/ 180 w 641"/>
                <a:gd name="T97" fmla="*/ 925 h 1504"/>
                <a:gd name="T98" fmla="*/ 154 w 641"/>
                <a:gd name="T99" fmla="*/ 1025 h 1504"/>
                <a:gd name="T100" fmla="*/ 150 w 641"/>
                <a:gd name="T101" fmla="*/ 1048 h 1504"/>
                <a:gd name="T102" fmla="*/ 118 w 641"/>
                <a:gd name="T103" fmla="*/ 1113 h 1504"/>
                <a:gd name="T104" fmla="*/ 113 w 641"/>
                <a:gd name="T105" fmla="*/ 1178 h 1504"/>
                <a:gd name="T106" fmla="*/ 90 w 641"/>
                <a:gd name="T107" fmla="*/ 1306 h 1504"/>
                <a:gd name="T108" fmla="*/ 70 w 641"/>
                <a:gd name="T109" fmla="*/ 1235 h 1504"/>
                <a:gd name="T110" fmla="*/ 85 w 641"/>
                <a:gd name="T111" fmla="*/ 1126 h 1504"/>
                <a:gd name="T112" fmla="*/ 99 w 641"/>
                <a:gd name="T113" fmla="*/ 1047 h 1504"/>
                <a:gd name="T114" fmla="*/ 101 w 641"/>
                <a:gd name="T115" fmla="*/ 980 h 1504"/>
                <a:gd name="T116" fmla="*/ 155 w 641"/>
                <a:gd name="T117" fmla="*/ 879 h 1504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w 641"/>
                <a:gd name="T178" fmla="*/ 0 h 1504"/>
                <a:gd name="T179" fmla="*/ 641 w 641"/>
                <a:gd name="T180" fmla="*/ 1504 h 1504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T177" t="T178" r="T179" b="T180"/>
              <a:pathLst>
                <a:path w="641" h="1504">
                  <a:moveTo>
                    <a:pt x="450" y="229"/>
                  </a:moveTo>
                  <a:lnTo>
                    <a:pt x="459" y="238"/>
                  </a:lnTo>
                  <a:lnTo>
                    <a:pt x="459" y="299"/>
                  </a:lnTo>
                  <a:lnTo>
                    <a:pt x="454" y="314"/>
                  </a:lnTo>
                  <a:lnTo>
                    <a:pt x="452" y="330"/>
                  </a:lnTo>
                  <a:lnTo>
                    <a:pt x="452" y="361"/>
                  </a:lnTo>
                  <a:lnTo>
                    <a:pt x="454" y="380"/>
                  </a:lnTo>
                  <a:lnTo>
                    <a:pt x="460" y="401"/>
                  </a:lnTo>
                  <a:lnTo>
                    <a:pt x="465" y="415"/>
                  </a:lnTo>
                  <a:lnTo>
                    <a:pt x="472" y="430"/>
                  </a:lnTo>
                  <a:lnTo>
                    <a:pt x="478" y="450"/>
                  </a:lnTo>
                  <a:lnTo>
                    <a:pt x="480" y="473"/>
                  </a:lnTo>
                  <a:lnTo>
                    <a:pt x="478" y="498"/>
                  </a:lnTo>
                  <a:lnTo>
                    <a:pt x="474" y="525"/>
                  </a:lnTo>
                  <a:lnTo>
                    <a:pt x="472" y="530"/>
                  </a:lnTo>
                  <a:lnTo>
                    <a:pt x="469" y="540"/>
                  </a:lnTo>
                  <a:lnTo>
                    <a:pt x="467" y="552"/>
                  </a:lnTo>
                  <a:lnTo>
                    <a:pt x="466" y="566"/>
                  </a:lnTo>
                  <a:lnTo>
                    <a:pt x="466" y="582"/>
                  </a:lnTo>
                  <a:lnTo>
                    <a:pt x="466" y="588"/>
                  </a:lnTo>
                  <a:lnTo>
                    <a:pt x="467" y="596"/>
                  </a:lnTo>
                  <a:lnTo>
                    <a:pt x="468" y="624"/>
                  </a:lnTo>
                  <a:lnTo>
                    <a:pt x="472" y="657"/>
                  </a:lnTo>
                  <a:lnTo>
                    <a:pt x="469" y="678"/>
                  </a:lnTo>
                  <a:lnTo>
                    <a:pt x="468" y="698"/>
                  </a:lnTo>
                  <a:lnTo>
                    <a:pt x="468" y="717"/>
                  </a:lnTo>
                  <a:lnTo>
                    <a:pt x="470" y="734"/>
                  </a:lnTo>
                  <a:lnTo>
                    <a:pt x="471" y="748"/>
                  </a:lnTo>
                  <a:lnTo>
                    <a:pt x="476" y="761"/>
                  </a:lnTo>
                  <a:lnTo>
                    <a:pt x="480" y="773"/>
                  </a:lnTo>
                  <a:lnTo>
                    <a:pt x="486" y="783"/>
                  </a:lnTo>
                  <a:lnTo>
                    <a:pt x="493" y="795"/>
                  </a:lnTo>
                  <a:lnTo>
                    <a:pt x="498" y="809"/>
                  </a:lnTo>
                  <a:lnTo>
                    <a:pt x="500" y="822"/>
                  </a:lnTo>
                  <a:lnTo>
                    <a:pt x="501" y="837"/>
                  </a:lnTo>
                  <a:lnTo>
                    <a:pt x="500" y="853"/>
                  </a:lnTo>
                  <a:lnTo>
                    <a:pt x="499" y="872"/>
                  </a:lnTo>
                  <a:lnTo>
                    <a:pt x="491" y="884"/>
                  </a:lnTo>
                  <a:lnTo>
                    <a:pt x="484" y="895"/>
                  </a:lnTo>
                  <a:lnTo>
                    <a:pt x="478" y="905"/>
                  </a:lnTo>
                  <a:lnTo>
                    <a:pt x="475" y="913"/>
                  </a:lnTo>
                  <a:lnTo>
                    <a:pt x="471" y="920"/>
                  </a:lnTo>
                  <a:lnTo>
                    <a:pt x="470" y="926"/>
                  </a:lnTo>
                  <a:lnTo>
                    <a:pt x="469" y="931"/>
                  </a:lnTo>
                  <a:lnTo>
                    <a:pt x="470" y="935"/>
                  </a:lnTo>
                  <a:lnTo>
                    <a:pt x="471" y="936"/>
                  </a:lnTo>
                  <a:lnTo>
                    <a:pt x="475" y="936"/>
                  </a:lnTo>
                  <a:lnTo>
                    <a:pt x="478" y="935"/>
                  </a:lnTo>
                  <a:lnTo>
                    <a:pt x="484" y="933"/>
                  </a:lnTo>
                  <a:lnTo>
                    <a:pt x="491" y="928"/>
                  </a:lnTo>
                  <a:lnTo>
                    <a:pt x="499" y="924"/>
                  </a:lnTo>
                  <a:lnTo>
                    <a:pt x="508" y="918"/>
                  </a:lnTo>
                  <a:lnTo>
                    <a:pt x="519" y="911"/>
                  </a:lnTo>
                  <a:lnTo>
                    <a:pt x="520" y="907"/>
                  </a:lnTo>
                  <a:lnTo>
                    <a:pt x="522" y="904"/>
                  </a:lnTo>
                  <a:lnTo>
                    <a:pt x="526" y="897"/>
                  </a:lnTo>
                  <a:lnTo>
                    <a:pt x="527" y="893"/>
                  </a:lnTo>
                  <a:lnTo>
                    <a:pt x="529" y="890"/>
                  </a:lnTo>
                  <a:lnTo>
                    <a:pt x="534" y="883"/>
                  </a:lnTo>
                  <a:lnTo>
                    <a:pt x="540" y="867"/>
                  </a:lnTo>
                  <a:lnTo>
                    <a:pt x="545" y="852"/>
                  </a:lnTo>
                  <a:lnTo>
                    <a:pt x="549" y="857"/>
                  </a:lnTo>
                  <a:lnTo>
                    <a:pt x="552" y="865"/>
                  </a:lnTo>
                  <a:lnTo>
                    <a:pt x="553" y="873"/>
                  </a:lnTo>
                  <a:lnTo>
                    <a:pt x="554" y="884"/>
                  </a:lnTo>
                  <a:lnTo>
                    <a:pt x="553" y="895"/>
                  </a:lnTo>
                  <a:lnTo>
                    <a:pt x="552" y="908"/>
                  </a:lnTo>
                  <a:lnTo>
                    <a:pt x="549" y="922"/>
                  </a:lnTo>
                  <a:lnTo>
                    <a:pt x="545" y="938"/>
                  </a:lnTo>
                  <a:lnTo>
                    <a:pt x="516" y="977"/>
                  </a:lnTo>
                  <a:lnTo>
                    <a:pt x="505" y="986"/>
                  </a:lnTo>
                  <a:lnTo>
                    <a:pt x="501" y="989"/>
                  </a:lnTo>
                  <a:lnTo>
                    <a:pt x="500" y="993"/>
                  </a:lnTo>
                  <a:lnTo>
                    <a:pt x="499" y="995"/>
                  </a:lnTo>
                  <a:lnTo>
                    <a:pt x="501" y="999"/>
                  </a:lnTo>
                  <a:lnTo>
                    <a:pt x="505" y="1001"/>
                  </a:lnTo>
                  <a:lnTo>
                    <a:pt x="510" y="1004"/>
                  </a:lnTo>
                  <a:lnTo>
                    <a:pt x="513" y="1005"/>
                  </a:lnTo>
                  <a:lnTo>
                    <a:pt x="521" y="1007"/>
                  </a:lnTo>
                  <a:lnTo>
                    <a:pt x="530" y="1007"/>
                  </a:lnTo>
                  <a:lnTo>
                    <a:pt x="543" y="1009"/>
                  </a:lnTo>
                  <a:lnTo>
                    <a:pt x="555" y="996"/>
                  </a:lnTo>
                  <a:lnTo>
                    <a:pt x="567" y="983"/>
                  </a:lnTo>
                  <a:lnTo>
                    <a:pt x="576" y="968"/>
                  </a:lnTo>
                  <a:lnTo>
                    <a:pt x="584" y="953"/>
                  </a:lnTo>
                  <a:lnTo>
                    <a:pt x="588" y="936"/>
                  </a:lnTo>
                  <a:lnTo>
                    <a:pt x="588" y="931"/>
                  </a:lnTo>
                  <a:lnTo>
                    <a:pt x="589" y="926"/>
                  </a:lnTo>
                  <a:lnTo>
                    <a:pt x="591" y="918"/>
                  </a:lnTo>
                  <a:lnTo>
                    <a:pt x="593" y="898"/>
                  </a:lnTo>
                  <a:lnTo>
                    <a:pt x="591" y="879"/>
                  </a:lnTo>
                  <a:lnTo>
                    <a:pt x="580" y="844"/>
                  </a:lnTo>
                  <a:lnTo>
                    <a:pt x="571" y="805"/>
                  </a:lnTo>
                  <a:lnTo>
                    <a:pt x="568" y="787"/>
                  </a:lnTo>
                  <a:lnTo>
                    <a:pt x="563" y="759"/>
                  </a:lnTo>
                  <a:lnTo>
                    <a:pt x="559" y="730"/>
                  </a:lnTo>
                  <a:lnTo>
                    <a:pt x="565" y="706"/>
                  </a:lnTo>
                  <a:lnTo>
                    <a:pt x="570" y="686"/>
                  </a:lnTo>
                  <a:lnTo>
                    <a:pt x="570" y="683"/>
                  </a:lnTo>
                  <a:lnTo>
                    <a:pt x="573" y="660"/>
                  </a:lnTo>
                  <a:lnTo>
                    <a:pt x="574" y="639"/>
                  </a:lnTo>
                  <a:lnTo>
                    <a:pt x="573" y="624"/>
                  </a:lnTo>
                  <a:lnTo>
                    <a:pt x="571" y="606"/>
                  </a:lnTo>
                  <a:lnTo>
                    <a:pt x="566" y="586"/>
                  </a:lnTo>
                  <a:lnTo>
                    <a:pt x="559" y="570"/>
                  </a:lnTo>
                  <a:lnTo>
                    <a:pt x="559" y="564"/>
                  </a:lnTo>
                  <a:lnTo>
                    <a:pt x="559" y="541"/>
                  </a:lnTo>
                  <a:lnTo>
                    <a:pt x="563" y="521"/>
                  </a:lnTo>
                  <a:lnTo>
                    <a:pt x="567" y="505"/>
                  </a:lnTo>
                  <a:lnTo>
                    <a:pt x="574" y="493"/>
                  </a:lnTo>
                  <a:lnTo>
                    <a:pt x="575" y="483"/>
                  </a:lnTo>
                  <a:lnTo>
                    <a:pt x="578" y="473"/>
                  </a:lnTo>
                  <a:lnTo>
                    <a:pt x="578" y="462"/>
                  </a:lnTo>
                  <a:lnTo>
                    <a:pt x="578" y="451"/>
                  </a:lnTo>
                  <a:lnTo>
                    <a:pt x="575" y="438"/>
                  </a:lnTo>
                  <a:lnTo>
                    <a:pt x="573" y="426"/>
                  </a:lnTo>
                  <a:lnTo>
                    <a:pt x="569" y="412"/>
                  </a:lnTo>
                  <a:lnTo>
                    <a:pt x="565" y="399"/>
                  </a:lnTo>
                  <a:lnTo>
                    <a:pt x="579" y="318"/>
                  </a:lnTo>
                  <a:lnTo>
                    <a:pt x="578" y="303"/>
                  </a:lnTo>
                  <a:lnTo>
                    <a:pt x="578" y="290"/>
                  </a:lnTo>
                  <a:lnTo>
                    <a:pt x="578" y="266"/>
                  </a:lnTo>
                  <a:lnTo>
                    <a:pt x="581" y="265"/>
                  </a:lnTo>
                  <a:lnTo>
                    <a:pt x="588" y="258"/>
                  </a:lnTo>
                  <a:lnTo>
                    <a:pt x="597" y="253"/>
                  </a:lnTo>
                  <a:lnTo>
                    <a:pt x="600" y="248"/>
                  </a:lnTo>
                  <a:lnTo>
                    <a:pt x="604" y="245"/>
                  </a:lnTo>
                  <a:lnTo>
                    <a:pt x="613" y="238"/>
                  </a:lnTo>
                  <a:lnTo>
                    <a:pt x="619" y="228"/>
                  </a:lnTo>
                  <a:lnTo>
                    <a:pt x="619" y="226"/>
                  </a:lnTo>
                  <a:lnTo>
                    <a:pt x="619" y="225"/>
                  </a:lnTo>
                  <a:lnTo>
                    <a:pt x="620" y="225"/>
                  </a:lnTo>
                  <a:lnTo>
                    <a:pt x="623" y="222"/>
                  </a:lnTo>
                  <a:lnTo>
                    <a:pt x="627" y="218"/>
                  </a:lnTo>
                  <a:lnTo>
                    <a:pt x="633" y="207"/>
                  </a:lnTo>
                  <a:lnTo>
                    <a:pt x="641" y="197"/>
                  </a:lnTo>
                  <a:lnTo>
                    <a:pt x="639" y="174"/>
                  </a:lnTo>
                  <a:lnTo>
                    <a:pt x="635" y="154"/>
                  </a:lnTo>
                  <a:lnTo>
                    <a:pt x="631" y="135"/>
                  </a:lnTo>
                  <a:lnTo>
                    <a:pt x="626" y="118"/>
                  </a:lnTo>
                  <a:lnTo>
                    <a:pt x="618" y="100"/>
                  </a:lnTo>
                  <a:lnTo>
                    <a:pt x="610" y="85"/>
                  </a:lnTo>
                  <a:lnTo>
                    <a:pt x="599" y="70"/>
                  </a:lnTo>
                  <a:lnTo>
                    <a:pt x="588" y="58"/>
                  </a:lnTo>
                  <a:lnTo>
                    <a:pt x="574" y="45"/>
                  </a:lnTo>
                  <a:lnTo>
                    <a:pt x="560" y="36"/>
                  </a:lnTo>
                  <a:lnTo>
                    <a:pt x="544" y="26"/>
                  </a:lnTo>
                  <a:lnTo>
                    <a:pt x="528" y="18"/>
                  </a:lnTo>
                  <a:lnTo>
                    <a:pt x="509" y="11"/>
                  </a:lnTo>
                  <a:lnTo>
                    <a:pt x="490" y="7"/>
                  </a:lnTo>
                  <a:lnTo>
                    <a:pt x="468" y="2"/>
                  </a:lnTo>
                  <a:lnTo>
                    <a:pt x="446" y="0"/>
                  </a:lnTo>
                  <a:lnTo>
                    <a:pt x="398" y="10"/>
                  </a:lnTo>
                  <a:lnTo>
                    <a:pt x="353" y="27"/>
                  </a:lnTo>
                  <a:lnTo>
                    <a:pt x="308" y="46"/>
                  </a:lnTo>
                  <a:lnTo>
                    <a:pt x="283" y="58"/>
                  </a:lnTo>
                  <a:lnTo>
                    <a:pt x="258" y="73"/>
                  </a:lnTo>
                  <a:lnTo>
                    <a:pt x="209" y="107"/>
                  </a:lnTo>
                  <a:lnTo>
                    <a:pt x="157" y="146"/>
                  </a:lnTo>
                  <a:lnTo>
                    <a:pt x="132" y="167"/>
                  </a:lnTo>
                  <a:lnTo>
                    <a:pt x="107" y="192"/>
                  </a:lnTo>
                  <a:lnTo>
                    <a:pt x="82" y="213"/>
                  </a:lnTo>
                  <a:lnTo>
                    <a:pt x="70" y="227"/>
                  </a:lnTo>
                  <a:lnTo>
                    <a:pt x="61" y="243"/>
                  </a:lnTo>
                  <a:lnTo>
                    <a:pt x="50" y="260"/>
                  </a:lnTo>
                  <a:lnTo>
                    <a:pt x="41" y="281"/>
                  </a:lnTo>
                  <a:lnTo>
                    <a:pt x="33" y="303"/>
                  </a:lnTo>
                  <a:lnTo>
                    <a:pt x="25" y="328"/>
                  </a:lnTo>
                  <a:lnTo>
                    <a:pt x="21" y="364"/>
                  </a:lnTo>
                  <a:lnTo>
                    <a:pt x="19" y="397"/>
                  </a:lnTo>
                  <a:lnTo>
                    <a:pt x="18" y="429"/>
                  </a:lnTo>
                  <a:lnTo>
                    <a:pt x="19" y="460"/>
                  </a:lnTo>
                  <a:lnTo>
                    <a:pt x="20" y="488"/>
                  </a:lnTo>
                  <a:lnTo>
                    <a:pt x="23" y="515"/>
                  </a:lnTo>
                  <a:lnTo>
                    <a:pt x="26" y="540"/>
                  </a:lnTo>
                  <a:lnTo>
                    <a:pt x="32" y="562"/>
                  </a:lnTo>
                  <a:lnTo>
                    <a:pt x="37" y="583"/>
                  </a:lnTo>
                  <a:lnTo>
                    <a:pt x="45" y="601"/>
                  </a:lnTo>
                  <a:lnTo>
                    <a:pt x="52" y="618"/>
                  </a:lnTo>
                  <a:lnTo>
                    <a:pt x="63" y="634"/>
                  </a:lnTo>
                  <a:lnTo>
                    <a:pt x="73" y="646"/>
                  </a:lnTo>
                  <a:lnTo>
                    <a:pt x="85" y="657"/>
                  </a:lnTo>
                  <a:lnTo>
                    <a:pt x="98" y="667"/>
                  </a:lnTo>
                  <a:lnTo>
                    <a:pt x="113" y="675"/>
                  </a:lnTo>
                  <a:lnTo>
                    <a:pt x="115" y="704"/>
                  </a:lnTo>
                  <a:lnTo>
                    <a:pt x="117" y="734"/>
                  </a:lnTo>
                  <a:lnTo>
                    <a:pt x="115" y="764"/>
                  </a:lnTo>
                  <a:lnTo>
                    <a:pt x="112" y="796"/>
                  </a:lnTo>
                  <a:lnTo>
                    <a:pt x="107" y="827"/>
                  </a:lnTo>
                  <a:lnTo>
                    <a:pt x="99" y="859"/>
                  </a:lnTo>
                  <a:lnTo>
                    <a:pt x="90" y="892"/>
                  </a:lnTo>
                  <a:lnTo>
                    <a:pt x="80" y="925"/>
                  </a:lnTo>
                  <a:lnTo>
                    <a:pt x="71" y="931"/>
                  </a:lnTo>
                  <a:lnTo>
                    <a:pt x="66" y="938"/>
                  </a:lnTo>
                  <a:lnTo>
                    <a:pt x="58" y="954"/>
                  </a:lnTo>
                  <a:lnTo>
                    <a:pt x="53" y="973"/>
                  </a:lnTo>
                  <a:lnTo>
                    <a:pt x="55" y="995"/>
                  </a:lnTo>
                  <a:lnTo>
                    <a:pt x="60" y="1007"/>
                  </a:lnTo>
                  <a:lnTo>
                    <a:pt x="62" y="1021"/>
                  </a:lnTo>
                  <a:lnTo>
                    <a:pt x="58" y="1035"/>
                  </a:lnTo>
                  <a:lnTo>
                    <a:pt x="54" y="1044"/>
                  </a:lnTo>
                  <a:lnTo>
                    <a:pt x="50" y="1053"/>
                  </a:lnTo>
                  <a:lnTo>
                    <a:pt x="44" y="1057"/>
                  </a:lnTo>
                  <a:lnTo>
                    <a:pt x="39" y="1063"/>
                  </a:lnTo>
                  <a:lnTo>
                    <a:pt x="35" y="1070"/>
                  </a:lnTo>
                  <a:lnTo>
                    <a:pt x="33" y="1078"/>
                  </a:lnTo>
                  <a:lnTo>
                    <a:pt x="31" y="1086"/>
                  </a:lnTo>
                  <a:lnTo>
                    <a:pt x="31" y="1096"/>
                  </a:lnTo>
                  <a:lnTo>
                    <a:pt x="34" y="1117"/>
                  </a:lnTo>
                  <a:lnTo>
                    <a:pt x="39" y="1129"/>
                  </a:lnTo>
                  <a:lnTo>
                    <a:pt x="41" y="1142"/>
                  </a:lnTo>
                  <a:lnTo>
                    <a:pt x="39" y="1155"/>
                  </a:lnTo>
                  <a:lnTo>
                    <a:pt x="34" y="1170"/>
                  </a:lnTo>
                  <a:lnTo>
                    <a:pt x="26" y="1177"/>
                  </a:lnTo>
                  <a:lnTo>
                    <a:pt x="23" y="1184"/>
                  </a:lnTo>
                  <a:lnTo>
                    <a:pt x="20" y="1192"/>
                  </a:lnTo>
                  <a:lnTo>
                    <a:pt x="20" y="1202"/>
                  </a:lnTo>
                  <a:lnTo>
                    <a:pt x="20" y="1210"/>
                  </a:lnTo>
                  <a:lnTo>
                    <a:pt x="23" y="1221"/>
                  </a:lnTo>
                  <a:lnTo>
                    <a:pt x="26" y="1232"/>
                  </a:lnTo>
                  <a:lnTo>
                    <a:pt x="34" y="1244"/>
                  </a:lnTo>
                  <a:lnTo>
                    <a:pt x="34" y="1276"/>
                  </a:lnTo>
                  <a:lnTo>
                    <a:pt x="33" y="1276"/>
                  </a:lnTo>
                  <a:lnTo>
                    <a:pt x="33" y="1277"/>
                  </a:lnTo>
                  <a:lnTo>
                    <a:pt x="33" y="1279"/>
                  </a:lnTo>
                  <a:lnTo>
                    <a:pt x="33" y="1284"/>
                  </a:lnTo>
                  <a:lnTo>
                    <a:pt x="33" y="1292"/>
                  </a:lnTo>
                  <a:lnTo>
                    <a:pt x="31" y="1310"/>
                  </a:lnTo>
                  <a:lnTo>
                    <a:pt x="22" y="1342"/>
                  </a:lnTo>
                  <a:lnTo>
                    <a:pt x="17" y="1357"/>
                  </a:lnTo>
                  <a:lnTo>
                    <a:pt x="10" y="1374"/>
                  </a:lnTo>
                  <a:lnTo>
                    <a:pt x="6" y="1379"/>
                  </a:lnTo>
                  <a:lnTo>
                    <a:pt x="4" y="1384"/>
                  </a:lnTo>
                  <a:lnTo>
                    <a:pt x="1" y="1394"/>
                  </a:lnTo>
                  <a:lnTo>
                    <a:pt x="0" y="1397"/>
                  </a:lnTo>
                  <a:lnTo>
                    <a:pt x="1" y="1401"/>
                  </a:lnTo>
                  <a:lnTo>
                    <a:pt x="5" y="1408"/>
                  </a:lnTo>
                  <a:lnTo>
                    <a:pt x="10" y="1412"/>
                  </a:lnTo>
                  <a:lnTo>
                    <a:pt x="20" y="1415"/>
                  </a:lnTo>
                  <a:lnTo>
                    <a:pt x="33" y="1417"/>
                  </a:lnTo>
                  <a:lnTo>
                    <a:pt x="49" y="1419"/>
                  </a:lnTo>
                  <a:lnTo>
                    <a:pt x="91" y="1409"/>
                  </a:lnTo>
                  <a:lnTo>
                    <a:pt x="75" y="1470"/>
                  </a:lnTo>
                  <a:lnTo>
                    <a:pt x="71" y="1474"/>
                  </a:lnTo>
                  <a:lnTo>
                    <a:pt x="70" y="1478"/>
                  </a:lnTo>
                  <a:lnTo>
                    <a:pt x="69" y="1484"/>
                  </a:lnTo>
                  <a:lnTo>
                    <a:pt x="70" y="1490"/>
                  </a:lnTo>
                  <a:lnTo>
                    <a:pt x="76" y="1495"/>
                  </a:lnTo>
                  <a:lnTo>
                    <a:pt x="78" y="1496"/>
                  </a:lnTo>
                  <a:lnTo>
                    <a:pt x="82" y="1498"/>
                  </a:lnTo>
                  <a:lnTo>
                    <a:pt x="86" y="1500"/>
                  </a:lnTo>
                  <a:lnTo>
                    <a:pt x="93" y="1502"/>
                  </a:lnTo>
                  <a:lnTo>
                    <a:pt x="98" y="1502"/>
                  </a:lnTo>
                  <a:lnTo>
                    <a:pt x="106" y="1503"/>
                  </a:lnTo>
                  <a:lnTo>
                    <a:pt x="113" y="1503"/>
                  </a:lnTo>
                  <a:lnTo>
                    <a:pt x="123" y="1504"/>
                  </a:lnTo>
                  <a:lnTo>
                    <a:pt x="170" y="1495"/>
                  </a:lnTo>
                  <a:lnTo>
                    <a:pt x="217" y="1493"/>
                  </a:lnTo>
                  <a:lnTo>
                    <a:pt x="264" y="1495"/>
                  </a:lnTo>
                  <a:lnTo>
                    <a:pt x="313" y="1504"/>
                  </a:lnTo>
                  <a:lnTo>
                    <a:pt x="323" y="1500"/>
                  </a:lnTo>
                  <a:lnTo>
                    <a:pt x="333" y="1495"/>
                  </a:lnTo>
                  <a:lnTo>
                    <a:pt x="342" y="1491"/>
                  </a:lnTo>
                  <a:lnTo>
                    <a:pt x="349" y="1489"/>
                  </a:lnTo>
                  <a:lnTo>
                    <a:pt x="355" y="1484"/>
                  </a:lnTo>
                  <a:lnTo>
                    <a:pt x="359" y="1481"/>
                  </a:lnTo>
                  <a:lnTo>
                    <a:pt x="365" y="1475"/>
                  </a:lnTo>
                  <a:lnTo>
                    <a:pt x="365" y="1470"/>
                  </a:lnTo>
                  <a:lnTo>
                    <a:pt x="364" y="1466"/>
                  </a:lnTo>
                  <a:lnTo>
                    <a:pt x="362" y="1462"/>
                  </a:lnTo>
                  <a:lnTo>
                    <a:pt x="360" y="1460"/>
                  </a:lnTo>
                  <a:lnTo>
                    <a:pt x="359" y="1459"/>
                  </a:lnTo>
                  <a:lnTo>
                    <a:pt x="348" y="1450"/>
                  </a:lnTo>
                  <a:lnTo>
                    <a:pt x="341" y="1446"/>
                  </a:lnTo>
                  <a:lnTo>
                    <a:pt x="336" y="1443"/>
                  </a:lnTo>
                  <a:lnTo>
                    <a:pt x="334" y="1442"/>
                  </a:lnTo>
                  <a:lnTo>
                    <a:pt x="333" y="1442"/>
                  </a:lnTo>
                  <a:lnTo>
                    <a:pt x="282" y="1453"/>
                  </a:lnTo>
                  <a:lnTo>
                    <a:pt x="232" y="1460"/>
                  </a:lnTo>
                  <a:lnTo>
                    <a:pt x="183" y="1462"/>
                  </a:lnTo>
                  <a:lnTo>
                    <a:pt x="134" y="1460"/>
                  </a:lnTo>
                  <a:lnTo>
                    <a:pt x="134" y="1406"/>
                  </a:lnTo>
                  <a:lnTo>
                    <a:pt x="153" y="1405"/>
                  </a:lnTo>
                  <a:lnTo>
                    <a:pt x="173" y="1408"/>
                  </a:lnTo>
                  <a:lnTo>
                    <a:pt x="193" y="1411"/>
                  </a:lnTo>
                  <a:lnTo>
                    <a:pt x="214" y="1419"/>
                  </a:lnTo>
                  <a:lnTo>
                    <a:pt x="221" y="1417"/>
                  </a:lnTo>
                  <a:lnTo>
                    <a:pt x="228" y="1417"/>
                  </a:lnTo>
                  <a:lnTo>
                    <a:pt x="242" y="1417"/>
                  </a:lnTo>
                  <a:lnTo>
                    <a:pt x="244" y="1416"/>
                  </a:lnTo>
                  <a:lnTo>
                    <a:pt x="247" y="1416"/>
                  </a:lnTo>
                  <a:lnTo>
                    <a:pt x="254" y="1416"/>
                  </a:lnTo>
                  <a:lnTo>
                    <a:pt x="264" y="1416"/>
                  </a:lnTo>
                  <a:lnTo>
                    <a:pt x="272" y="1414"/>
                  </a:lnTo>
                  <a:lnTo>
                    <a:pt x="272" y="1413"/>
                  </a:lnTo>
                  <a:lnTo>
                    <a:pt x="273" y="1413"/>
                  </a:lnTo>
                  <a:lnTo>
                    <a:pt x="275" y="1413"/>
                  </a:lnTo>
                  <a:lnTo>
                    <a:pt x="279" y="1413"/>
                  </a:lnTo>
                  <a:lnTo>
                    <a:pt x="282" y="1411"/>
                  </a:lnTo>
                  <a:lnTo>
                    <a:pt x="282" y="1410"/>
                  </a:lnTo>
                  <a:lnTo>
                    <a:pt x="283" y="1410"/>
                  </a:lnTo>
                  <a:lnTo>
                    <a:pt x="285" y="1410"/>
                  </a:lnTo>
                  <a:lnTo>
                    <a:pt x="288" y="1408"/>
                  </a:lnTo>
                  <a:lnTo>
                    <a:pt x="289" y="1403"/>
                  </a:lnTo>
                  <a:lnTo>
                    <a:pt x="288" y="1401"/>
                  </a:lnTo>
                  <a:lnTo>
                    <a:pt x="288" y="1400"/>
                  </a:lnTo>
                  <a:lnTo>
                    <a:pt x="286" y="1395"/>
                  </a:lnTo>
                  <a:lnTo>
                    <a:pt x="283" y="1390"/>
                  </a:lnTo>
                  <a:lnTo>
                    <a:pt x="276" y="1384"/>
                  </a:lnTo>
                  <a:lnTo>
                    <a:pt x="272" y="1381"/>
                  </a:lnTo>
                  <a:lnTo>
                    <a:pt x="269" y="1379"/>
                  </a:lnTo>
                  <a:lnTo>
                    <a:pt x="259" y="1372"/>
                  </a:lnTo>
                  <a:lnTo>
                    <a:pt x="256" y="1370"/>
                  </a:lnTo>
                  <a:lnTo>
                    <a:pt x="254" y="1369"/>
                  </a:lnTo>
                  <a:lnTo>
                    <a:pt x="249" y="1367"/>
                  </a:lnTo>
                  <a:lnTo>
                    <a:pt x="221" y="1361"/>
                  </a:lnTo>
                  <a:lnTo>
                    <a:pt x="193" y="1360"/>
                  </a:lnTo>
                  <a:lnTo>
                    <a:pt x="163" y="1361"/>
                  </a:lnTo>
                  <a:lnTo>
                    <a:pt x="134" y="1367"/>
                  </a:lnTo>
                  <a:lnTo>
                    <a:pt x="129" y="1324"/>
                  </a:lnTo>
                  <a:lnTo>
                    <a:pt x="132" y="1280"/>
                  </a:lnTo>
                  <a:lnTo>
                    <a:pt x="139" y="1237"/>
                  </a:lnTo>
                  <a:lnTo>
                    <a:pt x="152" y="1195"/>
                  </a:lnTo>
                  <a:lnTo>
                    <a:pt x="156" y="1186"/>
                  </a:lnTo>
                  <a:lnTo>
                    <a:pt x="160" y="1179"/>
                  </a:lnTo>
                  <a:lnTo>
                    <a:pt x="164" y="1170"/>
                  </a:lnTo>
                  <a:lnTo>
                    <a:pt x="167" y="1162"/>
                  </a:lnTo>
                  <a:lnTo>
                    <a:pt x="168" y="1151"/>
                  </a:lnTo>
                  <a:lnTo>
                    <a:pt x="168" y="1145"/>
                  </a:lnTo>
                  <a:lnTo>
                    <a:pt x="169" y="1141"/>
                  </a:lnTo>
                  <a:lnTo>
                    <a:pt x="169" y="1130"/>
                  </a:lnTo>
                  <a:lnTo>
                    <a:pt x="169" y="1120"/>
                  </a:lnTo>
                  <a:lnTo>
                    <a:pt x="171" y="1100"/>
                  </a:lnTo>
                  <a:lnTo>
                    <a:pt x="175" y="1087"/>
                  </a:lnTo>
                  <a:lnTo>
                    <a:pt x="181" y="1077"/>
                  </a:lnTo>
                  <a:lnTo>
                    <a:pt x="189" y="1073"/>
                  </a:lnTo>
                  <a:lnTo>
                    <a:pt x="198" y="1058"/>
                  </a:lnTo>
                  <a:lnTo>
                    <a:pt x="203" y="1045"/>
                  </a:lnTo>
                  <a:lnTo>
                    <a:pt x="204" y="1032"/>
                  </a:lnTo>
                  <a:lnTo>
                    <a:pt x="202" y="1019"/>
                  </a:lnTo>
                  <a:lnTo>
                    <a:pt x="207" y="999"/>
                  </a:lnTo>
                  <a:lnTo>
                    <a:pt x="213" y="981"/>
                  </a:lnTo>
                  <a:lnTo>
                    <a:pt x="221" y="967"/>
                  </a:lnTo>
                  <a:lnTo>
                    <a:pt x="231" y="957"/>
                  </a:lnTo>
                  <a:lnTo>
                    <a:pt x="239" y="920"/>
                  </a:lnTo>
                  <a:lnTo>
                    <a:pt x="245" y="884"/>
                  </a:lnTo>
                  <a:lnTo>
                    <a:pt x="249" y="847"/>
                  </a:lnTo>
                  <a:lnTo>
                    <a:pt x="253" y="813"/>
                  </a:lnTo>
                  <a:lnTo>
                    <a:pt x="254" y="776"/>
                  </a:lnTo>
                  <a:lnTo>
                    <a:pt x="253" y="740"/>
                  </a:lnTo>
                  <a:lnTo>
                    <a:pt x="249" y="703"/>
                  </a:lnTo>
                  <a:lnTo>
                    <a:pt x="247" y="684"/>
                  </a:lnTo>
                  <a:lnTo>
                    <a:pt x="246" y="667"/>
                  </a:lnTo>
                  <a:lnTo>
                    <a:pt x="258" y="656"/>
                  </a:lnTo>
                  <a:lnTo>
                    <a:pt x="270" y="646"/>
                  </a:lnTo>
                  <a:lnTo>
                    <a:pt x="279" y="633"/>
                  </a:lnTo>
                  <a:lnTo>
                    <a:pt x="288" y="619"/>
                  </a:lnTo>
                  <a:lnTo>
                    <a:pt x="294" y="602"/>
                  </a:lnTo>
                  <a:lnTo>
                    <a:pt x="301" y="585"/>
                  </a:lnTo>
                  <a:lnTo>
                    <a:pt x="305" y="566"/>
                  </a:lnTo>
                  <a:lnTo>
                    <a:pt x="308" y="546"/>
                  </a:lnTo>
                  <a:lnTo>
                    <a:pt x="309" y="531"/>
                  </a:lnTo>
                  <a:lnTo>
                    <a:pt x="309" y="506"/>
                  </a:lnTo>
                  <a:lnTo>
                    <a:pt x="309" y="505"/>
                  </a:lnTo>
                  <a:lnTo>
                    <a:pt x="309" y="492"/>
                  </a:lnTo>
                  <a:lnTo>
                    <a:pt x="307" y="477"/>
                  </a:lnTo>
                  <a:lnTo>
                    <a:pt x="306" y="473"/>
                  </a:lnTo>
                  <a:lnTo>
                    <a:pt x="306" y="470"/>
                  </a:lnTo>
                  <a:lnTo>
                    <a:pt x="306" y="463"/>
                  </a:lnTo>
                  <a:lnTo>
                    <a:pt x="302" y="433"/>
                  </a:lnTo>
                  <a:lnTo>
                    <a:pt x="300" y="424"/>
                  </a:lnTo>
                  <a:lnTo>
                    <a:pt x="299" y="420"/>
                  </a:lnTo>
                  <a:lnTo>
                    <a:pt x="299" y="417"/>
                  </a:lnTo>
                  <a:lnTo>
                    <a:pt x="297" y="402"/>
                  </a:lnTo>
                  <a:lnTo>
                    <a:pt x="290" y="369"/>
                  </a:lnTo>
                  <a:lnTo>
                    <a:pt x="309" y="287"/>
                  </a:lnTo>
                  <a:lnTo>
                    <a:pt x="401" y="226"/>
                  </a:lnTo>
                  <a:lnTo>
                    <a:pt x="450" y="229"/>
                  </a:lnTo>
                  <a:close/>
                  <a:moveTo>
                    <a:pt x="512" y="252"/>
                  </a:moveTo>
                  <a:lnTo>
                    <a:pt x="517" y="242"/>
                  </a:lnTo>
                  <a:lnTo>
                    <a:pt x="520" y="244"/>
                  </a:lnTo>
                  <a:lnTo>
                    <a:pt x="524" y="254"/>
                  </a:lnTo>
                  <a:lnTo>
                    <a:pt x="527" y="265"/>
                  </a:lnTo>
                  <a:lnTo>
                    <a:pt x="531" y="277"/>
                  </a:lnTo>
                  <a:lnTo>
                    <a:pt x="534" y="292"/>
                  </a:lnTo>
                  <a:lnTo>
                    <a:pt x="537" y="309"/>
                  </a:lnTo>
                  <a:lnTo>
                    <a:pt x="531" y="336"/>
                  </a:lnTo>
                  <a:lnTo>
                    <a:pt x="529" y="362"/>
                  </a:lnTo>
                  <a:lnTo>
                    <a:pt x="528" y="382"/>
                  </a:lnTo>
                  <a:lnTo>
                    <a:pt x="531" y="401"/>
                  </a:lnTo>
                  <a:lnTo>
                    <a:pt x="533" y="404"/>
                  </a:lnTo>
                  <a:lnTo>
                    <a:pt x="538" y="422"/>
                  </a:lnTo>
                  <a:lnTo>
                    <a:pt x="541" y="443"/>
                  </a:lnTo>
                  <a:lnTo>
                    <a:pt x="542" y="464"/>
                  </a:lnTo>
                  <a:lnTo>
                    <a:pt x="541" y="487"/>
                  </a:lnTo>
                  <a:lnTo>
                    <a:pt x="531" y="508"/>
                  </a:lnTo>
                  <a:lnTo>
                    <a:pt x="527" y="532"/>
                  </a:lnTo>
                  <a:lnTo>
                    <a:pt x="526" y="556"/>
                  </a:lnTo>
                  <a:lnTo>
                    <a:pt x="530" y="580"/>
                  </a:lnTo>
                  <a:lnTo>
                    <a:pt x="534" y="593"/>
                  </a:lnTo>
                  <a:lnTo>
                    <a:pt x="536" y="599"/>
                  </a:lnTo>
                  <a:lnTo>
                    <a:pt x="537" y="605"/>
                  </a:lnTo>
                  <a:lnTo>
                    <a:pt x="541" y="613"/>
                  </a:lnTo>
                  <a:lnTo>
                    <a:pt x="541" y="639"/>
                  </a:lnTo>
                  <a:lnTo>
                    <a:pt x="541" y="664"/>
                  </a:lnTo>
                  <a:lnTo>
                    <a:pt x="540" y="672"/>
                  </a:lnTo>
                  <a:lnTo>
                    <a:pt x="536" y="693"/>
                  </a:lnTo>
                  <a:lnTo>
                    <a:pt x="531" y="714"/>
                  </a:lnTo>
                  <a:lnTo>
                    <a:pt x="525" y="733"/>
                  </a:lnTo>
                  <a:lnTo>
                    <a:pt x="519" y="751"/>
                  </a:lnTo>
                  <a:lnTo>
                    <a:pt x="514" y="740"/>
                  </a:lnTo>
                  <a:lnTo>
                    <a:pt x="512" y="729"/>
                  </a:lnTo>
                  <a:lnTo>
                    <a:pt x="509" y="706"/>
                  </a:lnTo>
                  <a:lnTo>
                    <a:pt x="508" y="679"/>
                  </a:lnTo>
                  <a:lnTo>
                    <a:pt x="511" y="652"/>
                  </a:lnTo>
                  <a:lnTo>
                    <a:pt x="506" y="554"/>
                  </a:lnTo>
                  <a:lnTo>
                    <a:pt x="508" y="534"/>
                  </a:lnTo>
                  <a:lnTo>
                    <a:pt x="510" y="517"/>
                  </a:lnTo>
                  <a:lnTo>
                    <a:pt x="513" y="486"/>
                  </a:lnTo>
                  <a:lnTo>
                    <a:pt x="512" y="457"/>
                  </a:lnTo>
                  <a:lnTo>
                    <a:pt x="511" y="444"/>
                  </a:lnTo>
                  <a:lnTo>
                    <a:pt x="511" y="433"/>
                  </a:lnTo>
                  <a:lnTo>
                    <a:pt x="505" y="417"/>
                  </a:lnTo>
                  <a:lnTo>
                    <a:pt x="501" y="403"/>
                  </a:lnTo>
                  <a:lnTo>
                    <a:pt x="496" y="378"/>
                  </a:lnTo>
                  <a:lnTo>
                    <a:pt x="496" y="355"/>
                  </a:lnTo>
                  <a:lnTo>
                    <a:pt x="495" y="338"/>
                  </a:lnTo>
                  <a:lnTo>
                    <a:pt x="498" y="324"/>
                  </a:lnTo>
                  <a:lnTo>
                    <a:pt x="502" y="310"/>
                  </a:lnTo>
                  <a:lnTo>
                    <a:pt x="510" y="298"/>
                  </a:lnTo>
                  <a:lnTo>
                    <a:pt x="512" y="252"/>
                  </a:lnTo>
                  <a:close/>
                  <a:moveTo>
                    <a:pt x="177" y="765"/>
                  </a:moveTo>
                  <a:lnTo>
                    <a:pt x="177" y="751"/>
                  </a:lnTo>
                  <a:lnTo>
                    <a:pt x="177" y="765"/>
                  </a:lnTo>
                  <a:lnTo>
                    <a:pt x="180" y="784"/>
                  </a:lnTo>
                  <a:lnTo>
                    <a:pt x="183" y="804"/>
                  </a:lnTo>
                  <a:lnTo>
                    <a:pt x="185" y="826"/>
                  </a:lnTo>
                  <a:lnTo>
                    <a:pt x="186" y="850"/>
                  </a:lnTo>
                  <a:lnTo>
                    <a:pt x="185" y="873"/>
                  </a:lnTo>
                  <a:lnTo>
                    <a:pt x="183" y="899"/>
                  </a:lnTo>
                  <a:lnTo>
                    <a:pt x="180" y="925"/>
                  </a:lnTo>
                  <a:lnTo>
                    <a:pt x="177" y="954"/>
                  </a:lnTo>
                  <a:lnTo>
                    <a:pt x="170" y="958"/>
                  </a:lnTo>
                  <a:lnTo>
                    <a:pt x="166" y="963"/>
                  </a:lnTo>
                  <a:lnTo>
                    <a:pt x="162" y="969"/>
                  </a:lnTo>
                  <a:lnTo>
                    <a:pt x="159" y="978"/>
                  </a:lnTo>
                  <a:lnTo>
                    <a:pt x="156" y="986"/>
                  </a:lnTo>
                  <a:lnTo>
                    <a:pt x="155" y="995"/>
                  </a:lnTo>
                  <a:lnTo>
                    <a:pt x="154" y="1018"/>
                  </a:lnTo>
                  <a:lnTo>
                    <a:pt x="154" y="1025"/>
                  </a:lnTo>
                  <a:lnTo>
                    <a:pt x="154" y="1028"/>
                  </a:lnTo>
                  <a:lnTo>
                    <a:pt x="155" y="1032"/>
                  </a:lnTo>
                  <a:lnTo>
                    <a:pt x="154" y="1039"/>
                  </a:lnTo>
                  <a:lnTo>
                    <a:pt x="153" y="1039"/>
                  </a:lnTo>
                  <a:lnTo>
                    <a:pt x="153" y="1040"/>
                  </a:lnTo>
                  <a:lnTo>
                    <a:pt x="153" y="1042"/>
                  </a:lnTo>
                  <a:lnTo>
                    <a:pt x="153" y="1046"/>
                  </a:lnTo>
                  <a:lnTo>
                    <a:pt x="151" y="1048"/>
                  </a:lnTo>
                  <a:lnTo>
                    <a:pt x="150" y="1048"/>
                  </a:lnTo>
                  <a:lnTo>
                    <a:pt x="150" y="1049"/>
                  </a:lnTo>
                  <a:lnTo>
                    <a:pt x="150" y="1052"/>
                  </a:lnTo>
                  <a:lnTo>
                    <a:pt x="147" y="1058"/>
                  </a:lnTo>
                  <a:lnTo>
                    <a:pt x="143" y="1060"/>
                  </a:lnTo>
                  <a:lnTo>
                    <a:pt x="141" y="1063"/>
                  </a:lnTo>
                  <a:lnTo>
                    <a:pt x="137" y="1070"/>
                  </a:lnTo>
                  <a:lnTo>
                    <a:pt x="125" y="1083"/>
                  </a:lnTo>
                  <a:lnTo>
                    <a:pt x="119" y="1098"/>
                  </a:lnTo>
                  <a:lnTo>
                    <a:pt x="118" y="1113"/>
                  </a:lnTo>
                  <a:lnTo>
                    <a:pt x="122" y="1129"/>
                  </a:lnTo>
                  <a:lnTo>
                    <a:pt x="122" y="1132"/>
                  </a:lnTo>
                  <a:lnTo>
                    <a:pt x="123" y="1137"/>
                  </a:lnTo>
                  <a:lnTo>
                    <a:pt x="124" y="1145"/>
                  </a:lnTo>
                  <a:lnTo>
                    <a:pt x="124" y="1153"/>
                  </a:lnTo>
                  <a:lnTo>
                    <a:pt x="123" y="1162"/>
                  </a:lnTo>
                  <a:lnTo>
                    <a:pt x="120" y="1168"/>
                  </a:lnTo>
                  <a:lnTo>
                    <a:pt x="115" y="1177"/>
                  </a:lnTo>
                  <a:lnTo>
                    <a:pt x="113" y="1178"/>
                  </a:lnTo>
                  <a:lnTo>
                    <a:pt x="112" y="1180"/>
                  </a:lnTo>
                  <a:lnTo>
                    <a:pt x="110" y="1184"/>
                  </a:lnTo>
                  <a:lnTo>
                    <a:pt x="105" y="1193"/>
                  </a:lnTo>
                  <a:lnTo>
                    <a:pt x="99" y="1205"/>
                  </a:lnTo>
                  <a:lnTo>
                    <a:pt x="96" y="1221"/>
                  </a:lnTo>
                  <a:lnTo>
                    <a:pt x="93" y="1238"/>
                  </a:lnTo>
                  <a:lnTo>
                    <a:pt x="92" y="1259"/>
                  </a:lnTo>
                  <a:lnTo>
                    <a:pt x="90" y="1281"/>
                  </a:lnTo>
                  <a:lnTo>
                    <a:pt x="90" y="1306"/>
                  </a:lnTo>
                  <a:lnTo>
                    <a:pt x="90" y="1333"/>
                  </a:lnTo>
                  <a:lnTo>
                    <a:pt x="92" y="1365"/>
                  </a:lnTo>
                  <a:lnTo>
                    <a:pt x="64" y="1365"/>
                  </a:lnTo>
                  <a:lnTo>
                    <a:pt x="66" y="1338"/>
                  </a:lnTo>
                  <a:lnTo>
                    <a:pt x="69" y="1314"/>
                  </a:lnTo>
                  <a:lnTo>
                    <a:pt x="70" y="1291"/>
                  </a:lnTo>
                  <a:lnTo>
                    <a:pt x="71" y="1271"/>
                  </a:lnTo>
                  <a:lnTo>
                    <a:pt x="70" y="1251"/>
                  </a:lnTo>
                  <a:lnTo>
                    <a:pt x="70" y="1235"/>
                  </a:lnTo>
                  <a:lnTo>
                    <a:pt x="68" y="1219"/>
                  </a:lnTo>
                  <a:lnTo>
                    <a:pt x="67" y="1206"/>
                  </a:lnTo>
                  <a:lnTo>
                    <a:pt x="70" y="1192"/>
                  </a:lnTo>
                  <a:lnTo>
                    <a:pt x="75" y="1180"/>
                  </a:lnTo>
                  <a:lnTo>
                    <a:pt x="80" y="1159"/>
                  </a:lnTo>
                  <a:lnTo>
                    <a:pt x="83" y="1141"/>
                  </a:lnTo>
                  <a:lnTo>
                    <a:pt x="84" y="1134"/>
                  </a:lnTo>
                  <a:lnTo>
                    <a:pt x="85" y="1128"/>
                  </a:lnTo>
                  <a:lnTo>
                    <a:pt x="85" y="1126"/>
                  </a:lnTo>
                  <a:lnTo>
                    <a:pt x="80" y="1103"/>
                  </a:lnTo>
                  <a:lnTo>
                    <a:pt x="79" y="1093"/>
                  </a:lnTo>
                  <a:lnTo>
                    <a:pt x="80" y="1084"/>
                  </a:lnTo>
                  <a:lnTo>
                    <a:pt x="84" y="1068"/>
                  </a:lnTo>
                  <a:lnTo>
                    <a:pt x="93" y="1054"/>
                  </a:lnTo>
                  <a:lnTo>
                    <a:pt x="95" y="1052"/>
                  </a:lnTo>
                  <a:lnTo>
                    <a:pt x="99" y="1050"/>
                  </a:lnTo>
                  <a:lnTo>
                    <a:pt x="99" y="1048"/>
                  </a:lnTo>
                  <a:lnTo>
                    <a:pt x="99" y="1047"/>
                  </a:lnTo>
                  <a:lnTo>
                    <a:pt x="100" y="1047"/>
                  </a:lnTo>
                  <a:lnTo>
                    <a:pt x="103" y="1044"/>
                  </a:lnTo>
                  <a:lnTo>
                    <a:pt x="104" y="1040"/>
                  </a:lnTo>
                  <a:lnTo>
                    <a:pt x="106" y="1035"/>
                  </a:lnTo>
                  <a:lnTo>
                    <a:pt x="106" y="1028"/>
                  </a:lnTo>
                  <a:lnTo>
                    <a:pt x="107" y="1021"/>
                  </a:lnTo>
                  <a:lnTo>
                    <a:pt x="107" y="1004"/>
                  </a:lnTo>
                  <a:lnTo>
                    <a:pt x="103" y="991"/>
                  </a:lnTo>
                  <a:lnTo>
                    <a:pt x="101" y="980"/>
                  </a:lnTo>
                  <a:lnTo>
                    <a:pt x="105" y="962"/>
                  </a:lnTo>
                  <a:lnTo>
                    <a:pt x="107" y="953"/>
                  </a:lnTo>
                  <a:lnTo>
                    <a:pt x="112" y="947"/>
                  </a:lnTo>
                  <a:lnTo>
                    <a:pt x="119" y="941"/>
                  </a:lnTo>
                  <a:lnTo>
                    <a:pt x="128" y="938"/>
                  </a:lnTo>
                  <a:lnTo>
                    <a:pt x="138" y="919"/>
                  </a:lnTo>
                  <a:lnTo>
                    <a:pt x="148" y="899"/>
                  </a:lnTo>
                  <a:lnTo>
                    <a:pt x="151" y="888"/>
                  </a:lnTo>
                  <a:lnTo>
                    <a:pt x="155" y="879"/>
                  </a:lnTo>
                  <a:lnTo>
                    <a:pt x="158" y="868"/>
                  </a:lnTo>
                  <a:lnTo>
                    <a:pt x="163" y="858"/>
                  </a:lnTo>
                  <a:lnTo>
                    <a:pt x="167" y="836"/>
                  </a:lnTo>
                  <a:lnTo>
                    <a:pt x="171" y="813"/>
                  </a:lnTo>
                  <a:lnTo>
                    <a:pt x="174" y="789"/>
                  </a:lnTo>
                  <a:lnTo>
                    <a:pt x="177" y="765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17"/>
            <p:cNvSpPr>
              <a:spLocks noChangeAspect="1"/>
            </p:cNvSpPr>
            <p:nvPr/>
          </p:nvSpPr>
          <p:spPr bwMode="auto">
            <a:xfrm>
              <a:off x="4015" y="1797"/>
              <a:ext cx="1" cy="1"/>
            </a:xfrm>
            <a:custGeom>
              <a:avLst/>
              <a:gdLst>
                <a:gd name="T0" fmla="*/ 0 w 12"/>
                <a:gd name="T1" fmla="*/ 10 h 12"/>
                <a:gd name="T2" fmla="*/ 12 w 12"/>
                <a:gd name="T3" fmla="*/ 12 h 12"/>
                <a:gd name="T4" fmla="*/ 8 w 12"/>
                <a:gd name="T5" fmla="*/ 2 h 12"/>
                <a:gd name="T6" fmla="*/ 5 w 12"/>
                <a:gd name="T7" fmla="*/ 0 h 12"/>
                <a:gd name="T8" fmla="*/ 0 w 12"/>
                <a:gd name="T9" fmla="*/ 10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2"/>
                <a:gd name="T16" fmla="*/ 0 h 12"/>
                <a:gd name="T17" fmla="*/ 12 w 12"/>
                <a:gd name="T18" fmla="*/ 12 h 1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2" h="12">
                  <a:moveTo>
                    <a:pt x="0" y="10"/>
                  </a:moveTo>
                  <a:lnTo>
                    <a:pt x="12" y="12"/>
                  </a:lnTo>
                  <a:lnTo>
                    <a:pt x="8" y="2"/>
                  </a:lnTo>
                  <a:lnTo>
                    <a:pt x="5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666666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 noChangeAspect="1"/>
            </p:cNvSpPr>
            <p:nvPr/>
          </p:nvSpPr>
          <p:spPr bwMode="auto">
            <a:xfrm>
              <a:off x="3984" y="1778"/>
              <a:ext cx="41" cy="78"/>
            </a:xfrm>
            <a:custGeom>
              <a:avLst/>
              <a:gdLst>
                <a:gd name="T0" fmla="*/ 50 w 534"/>
                <a:gd name="T1" fmla="*/ 146 h 1009"/>
                <a:gd name="T2" fmla="*/ 176 w 534"/>
                <a:gd name="T3" fmla="*/ 58 h 1009"/>
                <a:gd name="T4" fmla="*/ 291 w 534"/>
                <a:gd name="T5" fmla="*/ 10 h 1009"/>
                <a:gd name="T6" fmla="*/ 383 w 534"/>
                <a:gd name="T7" fmla="*/ 7 h 1009"/>
                <a:gd name="T8" fmla="*/ 437 w 534"/>
                <a:gd name="T9" fmla="*/ 26 h 1009"/>
                <a:gd name="T10" fmla="*/ 481 w 534"/>
                <a:gd name="T11" fmla="*/ 58 h 1009"/>
                <a:gd name="T12" fmla="*/ 511 w 534"/>
                <a:gd name="T13" fmla="*/ 100 h 1009"/>
                <a:gd name="T14" fmla="*/ 528 w 534"/>
                <a:gd name="T15" fmla="*/ 154 h 1009"/>
                <a:gd name="T16" fmla="*/ 526 w 534"/>
                <a:gd name="T17" fmla="*/ 207 h 1009"/>
                <a:gd name="T18" fmla="*/ 513 w 534"/>
                <a:gd name="T19" fmla="*/ 225 h 1009"/>
                <a:gd name="T20" fmla="*/ 512 w 534"/>
                <a:gd name="T21" fmla="*/ 228 h 1009"/>
                <a:gd name="T22" fmla="*/ 493 w 534"/>
                <a:gd name="T23" fmla="*/ 248 h 1009"/>
                <a:gd name="T24" fmla="*/ 474 w 534"/>
                <a:gd name="T25" fmla="*/ 265 h 1009"/>
                <a:gd name="T26" fmla="*/ 471 w 534"/>
                <a:gd name="T27" fmla="*/ 303 h 1009"/>
                <a:gd name="T28" fmla="*/ 462 w 534"/>
                <a:gd name="T29" fmla="*/ 412 h 1009"/>
                <a:gd name="T30" fmla="*/ 471 w 534"/>
                <a:gd name="T31" fmla="*/ 451 h 1009"/>
                <a:gd name="T32" fmla="*/ 468 w 534"/>
                <a:gd name="T33" fmla="*/ 483 h 1009"/>
                <a:gd name="T34" fmla="*/ 456 w 534"/>
                <a:gd name="T35" fmla="*/ 521 h 1009"/>
                <a:gd name="T36" fmla="*/ 452 w 534"/>
                <a:gd name="T37" fmla="*/ 570 h 1009"/>
                <a:gd name="T38" fmla="*/ 466 w 534"/>
                <a:gd name="T39" fmla="*/ 624 h 1009"/>
                <a:gd name="T40" fmla="*/ 463 w 534"/>
                <a:gd name="T41" fmla="*/ 683 h 1009"/>
                <a:gd name="T42" fmla="*/ 452 w 534"/>
                <a:gd name="T43" fmla="*/ 730 h 1009"/>
                <a:gd name="T44" fmla="*/ 464 w 534"/>
                <a:gd name="T45" fmla="*/ 805 h 1009"/>
                <a:gd name="T46" fmla="*/ 486 w 534"/>
                <a:gd name="T47" fmla="*/ 898 h 1009"/>
                <a:gd name="T48" fmla="*/ 481 w 534"/>
                <a:gd name="T49" fmla="*/ 931 h 1009"/>
                <a:gd name="T50" fmla="*/ 469 w 534"/>
                <a:gd name="T51" fmla="*/ 968 h 1009"/>
                <a:gd name="T52" fmla="*/ 436 w 534"/>
                <a:gd name="T53" fmla="*/ 1009 h 1009"/>
                <a:gd name="T54" fmla="*/ 406 w 534"/>
                <a:gd name="T55" fmla="*/ 1005 h 1009"/>
                <a:gd name="T56" fmla="*/ 394 w 534"/>
                <a:gd name="T57" fmla="*/ 999 h 1009"/>
                <a:gd name="T58" fmla="*/ 394 w 534"/>
                <a:gd name="T59" fmla="*/ 989 h 1009"/>
                <a:gd name="T60" fmla="*/ 438 w 534"/>
                <a:gd name="T61" fmla="*/ 938 h 1009"/>
                <a:gd name="T62" fmla="*/ 446 w 534"/>
                <a:gd name="T63" fmla="*/ 895 h 1009"/>
                <a:gd name="T64" fmla="*/ 445 w 534"/>
                <a:gd name="T65" fmla="*/ 865 h 1009"/>
                <a:gd name="T66" fmla="*/ 433 w 534"/>
                <a:gd name="T67" fmla="*/ 867 h 1009"/>
                <a:gd name="T68" fmla="*/ 420 w 534"/>
                <a:gd name="T69" fmla="*/ 893 h 1009"/>
                <a:gd name="T70" fmla="*/ 413 w 534"/>
                <a:gd name="T71" fmla="*/ 907 h 1009"/>
                <a:gd name="T72" fmla="*/ 392 w 534"/>
                <a:gd name="T73" fmla="*/ 924 h 1009"/>
                <a:gd name="T74" fmla="*/ 371 w 534"/>
                <a:gd name="T75" fmla="*/ 935 h 1009"/>
                <a:gd name="T76" fmla="*/ 363 w 534"/>
                <a:gd name="T77" fmla="*/ 935 h 1009"/>
                <a:gd name="T78" fmla="*/ 364 w 534"/>
                <a:gd name="T79" fmla="*/ 920 h 1009"/>
                <a:gd name="T80" fmla="*/ 377 w 534"/>
                <a:gd name="T81" fmla="*/ 895 h 1009"/>
                <a:gd name="T82" fmla="*/ 393 w 534"/>
                <a:gd name="T83" fmla="*/ 853 h 1009"/>
                <a:gd name="T84" fmla="*/ 391 w 534"/>
                <a:gd name="T85" fmla="*/ 809 h 1009"/>
                <a:gd name="T86" fmla="*/ 373 w 534"/>
                <a:gd name="T87" fmla="*/ 773 h 1009"/>
                <a:gd name="T88" fmla="*/ 363 w 534"/>
                <a:gd name="T89" fmla="*/ 734 h 1009"/>
                <a:gd name="T90" fmla="*/ 362 w 534"/>
                <a:gd name="T91" fmla="*/ 678 h 1009"/>
                <a:gd name="T92" fmla="*/ 360 w 534"/>
                <a:gd name="T93" fmla="*/ 596 h 1009"/>
                <a:gd name="T94" fmla="*/ 359 w 534"/>
                <a:gd name="T95" fmla="*/ 566 h 1009"/>
                <a:gd name="T96" fmla="*/ 365 w 534"/>
                <a:gd name="T97" fmla="*/ 530 h 1009"/>
                <a:gd name="T98" fmla="*/ 373 w 534"/>
                <a:gd name="T99" fmla="*/ 473 h 1009"/>
                <a:gd name="T100" fmla="*/ 358 w 534"/>
                <a:gd name="T101" fmla="*/ 415 h 1009"/>
                <a:gd name="T102" fmla="*/ 345 w 534"/>
                <a:gd name="T103" fmla="*/ 361 h 1009"/>
                <a:gd name="T104" fmla="*/ 352 w 534"/>
                <a:gd name="T105" fmla="*/ 299 h 1009"/>
                <a:gd name="T106" fmla="*/ 294 w 534"/>
                <a:gd name="T107" fmla="*/ 226 h 1009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34"/>
                <a:gd name="T163" fmla="*/ 0 h 1009"/>
                <a:gd name="T164" fmla="*/ 534 w 534"/>
                <a:gd name="T165" fmla="*/ 1009 h 1009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34" h="1009">
                  <a:moveTo>
                    <a:pt x="0" y="192"/>
                  </a:moveTo>
                  <a:lnTo>
                    <a:pt x="25" y="167"/>
                  </a:lnTo>
                  <a:lnTo>
                    <a:pt x="50" y="146"/>
                  </a:lnTo>
                  <a:lnTo>
                    <a:pt x="102" y="107"/>
                  </a:lnTo>
                  <a:lnTo>
                    <a:pt x="151" y="73"/>
                  </a:lnTo>
                  <a:lnTo>
                    <a:pt x="176" y="58"/>
                  </a:lnTo>
                  <a:lnTo>
                    <a:pt x="201" y="46"/>
                  </a:lnTo>
                  <a:lnTo>
                    <a:pt x="246" y="27"/>
                  </a:lnTo>
                  <a:lnTo>
                    <a:pt x="291" y="10"/>
                  </a:lnTo>
                  <a:lnTo>
                    <a:pt x="339" y="0"/>
                  </a:lnTo>
                  <a:lnTo>
                    <a:pt x="361" y="2"/>
                  </a:lnTo>
                  <a:lnTo>
                    <a:pt x="383" y="7"/>
                  </a:lnTo>
                  <a:lnTo>
                    <a:pt x="402" y="11"/>
                  </a:lnTo>
                  <a:lnTo>
                    <a:pt x="421" y="18"/>
                  </a:lnTo>
                  <a:lnTo>
                    <a:pt x="437" y="26"/>
                  </a:lnTo>
                  <a:lnTo>
                    <a:pt x="453" y="36"/>
                  </a:lnTo>
                  <a:lnTo>
                    <a:pt x="467" y="45"/>
                  </a:lnTo>
                  <a:lnTo>
                    <a:pt x="481" y="58"/>
                  </a:lnTo>
                  <a:lnTo>
                    <a:pt x="492" y="70"/>
                  </a:lnTo>
                  <a:lnTo>
                    <a:pt x="503" y="85"/>
                  </a:lnTo>
                  <a:lnTo>
                    <a:pt x="511" y="100"/>
                  </a:lnTo>
                  <a:lnTo>
                    <a:pt x="519" y="118"/>
                  </a:lnTo>
                  <a:lnTo>
                    <a:pt x="524" y="135"/>
                  </a:lnTo>
                  <a:lnTo>
                    <a:pt x="528" y="154"/>
                  </a:lnTo>
                  <a:lnTo>
                    <a:pt x="532" y="174"/>
                  </a:lnTo>
                  <a:lnTo>
                    <a:pt x="534" y="197"/>
                  </a:lnTo>
                  <a:lnTo>
                    <a:pt x="526" y="207"/>
                  </a:lnTo>
                  <a:lnTo>
                    <a:pt x="520" y="218"/>
                  </a:lnTo>
                  <a:lnTo>
                    <a:pt x="516" y="222"/>
                  </a:lnTo>
                  <a:lnTo>
                    <a:pt x="513" y="225"/>
                  </a:lnTo>
                  <a:lnTo>
                    <a:pt x="512" y="225"/>
                  </a:lnTo>
                  <a:lnTo>
                    <a:pt x="512" y="226"/>
                  </a:lnTo>
                  <a:lnTo>
                    <a:pt x="512" y="228"/>
                  </a:lnTo>
                  <a:lnTo>
                    <a:pt x="506" y="238"/>
                  </a:lnTo>
                  <a:lnTo>
                    <a:pt x="497" y="245"/>
                  </a:lnTo>
                  <a:lnTo>
                    <a:pt x="493" y="248"/>
                  </a:lnTo>
                  <a:lnTo>
                    <a:pt x="490" y="253"/>
                  </a:lnTo>
                  <a:lnTo>
                    <a:pt x="481" y="258"/>
                  </a:lnTo>
                  <a:lnTo>
                    <a:pt x="474" y="265"/>
                  </a:lnTo>
                  <a:lnTo>
                    <a:pt x="471" y="266"/>
                  </a:lnTo>
                  <a:lnTo>
                    <a:pt x="471" y="290"/>
                  </a:lnTo>
                  <a:lnTo>
                    <a:pt x="471" y="303"/>
                  </a:lnTo>
                  <a:lnTo>
                    <a:pt x="472" y="318"/>
                  </a:lnTo>
                  <a:lnTo>
                    <a:pt x="458" y="399"/>
                  </a:lnTo>
                  <a:lnTo>
                    <a:pt x="462" y="412"/>
                  </a:lnTo>
                  <a:lnTo>
                    <a:pt x="466" y="426"/>
                  </a:lnTo>
                  <a:lnTo>
                    <a:pt x="468" y="438"/>
                  </a:lnTo>
                  <a:lnTo>
                    <a:pt x="471" y="451"/>
                  </a:lnTo>
                  <a:lnTo>
                    <a:pt x="471" y="462"/>
                  </a:lnTo>
                  <a:lnTo>
                    <a:pt x="471" y="473"/>
                  </a:lnTo>
                  <a:lnTo>
                    <a:pt x="468" y="483"/>
                  </a:lnTo>
                  <a:lnTo>
                    <a:pt x="467" y="493"/>
                  </a:lnTo>
                  <a:lnTo>
                    <a:pt x="460" y="505"/>
                  </a:lnTo>
                  <a:lnTo>
                    <a:pt x="456" y="521"/>
                  </a:lnTo>
                  <a:lnTo>
                    <a:pt x="452" y="541"/>
                  </a:lnTo>
                  <a:lnTo>
                    <a:pt x="452" y="564"/>
                  </a:lnTo>
                  <a:lnTo>
                    <a:pt x="452" y="570"/>
                  </a:lnTo>
                  <a:lnTo>
                    <a:pt x="459" y="586"/>
                  </a:lnTo>
                  <a:lnTo>
                    <a:pt x="464" y="606"/>
                  </a:lnTo>
                  <a:lnTo>
                    <a:pt x="466" y="624"/>
                  </a:lnTo>
                  <a:lnTo>
                    <a:pt x="467" y="639"/>
                  </a:lnTo>
                  <a:lnTo>
                    <a:pt x="466" y="660"/>
                  </a:lnTo>
                  <a:lnTo>
                    <a:pt x="463" y="683"/>
                  </a:lnTo>
                  <a:lnTo>
                    <a:pt x="463" y="686"/>
                  </a:lnTo>
                  <a:lnTo>
                    <a:pt x="458" y="706"/>
                  </a:lnTo>
                  <a:lnTo>
                    <a:pt x="452" y="730"/>
                  </a:lnTo>
                  <a:lnTo>
                    <a:pt x="456" y="759"/>
                  </a:lnTo>
                  <a:lnTo>
                    <a:pt x="461" y="787"/>
                  </a:lnTo>
                  <a:lnTo>
                    <a:pt x="464" y="805"/>
                  </a:lnTo>
                  <a:lnTo>
                    <a:pt x="473" y="844"/>
                  </a:lnTo>
                  <a:lnTo>
                    <a:pt x="484" y="879"/>
                  </a:lnTo>
                  <a:lnTo>
                    <a:pt x="486" y="898"/>
                  </a:lnTo>
                  <a:lnTo>
                    <a:pt x="484" y="918"/>
                  </a:lnTo>
                  <a:lnTo>
                    <a:pt x="482" y="926"/>
                  </a:lnTo>
                  <a:lnTo>
                    <a:pt x="481" y="931"/>
                  </a:lnTo>
                  <a:lnTo>
                    <a:pt x="481" y="936"/>
                  </a:lnTo>
                  <a:lnTo>
                    <a:pt x="477" y="953"/>
                  </a:lnTo>
                  <a:lnTo>
                    <a:pt x="469" y="968"/>
                  </a:lnTo>
                  <a:lnTo>
                    <a:pt x="460" y="983"/>
                  </a:lnTo>
                  <a:lnTo>
                    <a:pt x="448" y="996"/>
                  </a:lnTo>
                  <a:lnTo>
                    <a:pt x="436" y="1009"/>
                  </a:lnTo>
                  <a:lnTo>
                    <a:pt x="423" y="1007"/>
                  </a:lnTo>
                  <a:lnTo>
                    <a:pt x="414" y="1007"/>
                  </a:lnTo>
                  <a:lnTo>
                    <a:pt x="406" y="1005"/>
                  </a:lnTo>
                  <a:lnTo>
                    <a:pt x="403" y="1004"/>
                  </a:lnTo>
                  <a:lnTo>
                    <a:pt x="398" y="1001"/>
                  </a:lnTo>
                  <a:lnTo>
                    <a:pt x="394" y="999"/>
                  </a:lnTo>
                  <a:lnTo>
                    <a:pt x="392" y="995"/>
                  </a:lnTo>
                  <a:lnTo>
                    <a:pt x="393" y="993"/>
                  </a:lnTo>
                  <a:lnTo>
                    <a:pt x="394" y="989"/>
                  </a:lnTo>
                  <a:lnTo>
                    <a:pt x="398" y="986"/>
                  </a:lnTo>
                  <a:lnTo>
                    <a:pt x="409" y="977"/>
                  </a:lnTo>
                  <a:lnTo>
                    <a:pt x="438" y="938"/>
                  </a:lnTo>
                  <a:lnTo>
                    <a:pt x="442" y="922"/>
                  </a:lnTo>
                  <a:lnTo>
                    <a:pt x="445" y="908"/>
                  </a:lnTo>
                  <a:lnTo>
                    <a:pt x="446" y="895"/>
                  </a:lnTo>
                  <a:lnTo>
                    <a:pt x="447" y="884"/>
                  </a:lnTo>
                  <a:lnTo>
                    <a:pt x="446" y="873"/>
                  </a:lnTo>
                  <a:lnTo>
                    <a:pt x="445" y="865"/>
                  </a:lnTo>
                  <a:lnTo>
                    <a:pt x="442" y="857"/>
                  </a:lnTo>
                  <a:lnTo>
                    <a:pt x="438" y="852"/>
                  </a:lnTo>
                  <a:lnTo>
                    <a:pt x="433" y="867"/>
                  </a:lnTo>
                  <a:lnTo>
                    <a:pt x="427" y="883"/>
                  </a:lnTo>
                  <a:lnTo>
                    <a:pt x="422" y="890"/>
                  </a:lnTo>
                  <a:lnTo>
                    <a:pt x="420" y="893"/>
                  </a:lnTo>
                  <a:lnTo>
                    <a:pt x="419" y="897"/>
                  </a:lnTo>
                  <a:lnTo>
                    <a:pt x="415" y="904"/>
                  </a:lnTo>
                  <a:lnTo>
                    <a:pt x="413" y="907"/>
                  </a:lnTo>
                  <a:lnTo>
                    <a:pt x="412" y="911"/>
                  </a:lnTo>
                  <a:lnTo>
                    <a:pt x="401" y="918"/>
                  </a:lnTo>
                  <a:lnTo>
                    <a:pt x="392" y="924"/>
                  </a:lnTo>
                  <a:lnTo>
                    <a:pt x="384" y="928"/>
                  </a:lnTo>
                  <a:lnTo>
                    <a:pt x="377" y="933"/>
                  </a:lnTo>
                  <a:lnTo>
                    <a:pt x="371" y="935"/>
                  </a:lnTo>
                  <a:lnTo>
                    <a:pt x="368" y="936"/>
                  </a:lnTo>
                  <a:lnTo>
                    <a:pt x="364" y="936"/>
                  </a:lnTo>
                  <a:lnTo>
                    <a:pt x="363" y="935"/>
                  </a:lnTo>
                  <a:lnTo>
                    <a:pt x="362" y="931"/>
                  </a:lnTo>
                  <a:lnTo>
                    <a:pt x="363" y="926"/>
                  </a:lnTo>
                  <a:lnTo>
                    <a:pt x="364" y="920"/>
                  </a:lnTo>
                  <a:lnTo>
                    <a:pt x="368" y="913"/>
                  </a:lnTo>
                  <a:lnTo>
                    <a:pt x="371" y="905"/>
                  </a:lnTo>
                  <a:lnTo>
                    <a:pt x="377" y="895"/>
                  </a:lnTo>
                  <a:lnTo>
                    <a:pt x="384" y="884"/>
                  </a:lnTo>
                  <a:lnTo>
                    <a:pt x="392" y="872"/>
                  </a:lnTo>
                  <a:lnTo>
                    <a:pt x="393" y="853"/>
                  </a:lnTo>
                  <a:lnTo>
                    <a:pt x="394" y="837"/>
                  </a:lnTo>
                  <a:lnTo>
                    <a:pt x="393" y="822"/>
                  </a:lnTo>
                  <a:lnTo>
                    <a:pt x="391" y="809"/>
                  </a:lnTo>
                  <a:lnTo>
                    <a:pt x="386" y="795"/>
                  </a:lnTo>
                  <a:lnTo>
                    <a:pt x="379" y="783"/>
                  </a:lnTo>
                  <a:lnTo>
                    <a:pt x="373" y="773"/>
                  </a:lnTo>
                  <a:lnTo>
                    <a:pt x="369" y="761"/>
                  </a:lnTo>
                  <a:lnTo>
                    <a:pt x="364" y="748"/>
                  </a:lnTo>
                  <a:lnTo>
                    <a:pt x="363" y="734"/>
                  </a:lnTo>
                  <a:lnTo>
                    <a:pt x="361" y="717"/>
                  </a:lnTo>
                  <a:lnTo>
                    <a:pt x="361" y="698"/>
                  </a:lnTo>
                  <a:lnTo>
                    <a:pt x="362" y="678"/>
                  </a:lnTo>
                  <a:lnTo>
                    <a:pt x="365" y="657"/>
                  </a:lnTo>
                  <a:lnTo>
                    <a:pt x="361" y="624"/>
                  </a:lnTo>
                  <a:lnTo>
                    <a:pt x="360" y="596"/>
                  </a:lnTo>
                  <a:lnTo>
                    <a:pt x="359" y="588"/>
                  </a:lnTo>
                  <a:lnTo>
                    <a:pt x="359" y="582"/>
                  </a:lnTo>
                  <a:lnTo>
                    <a:pt x="359" y="566"/>
                  </a:lnTo>
                  <a:lnTo>
                    <a:pt x="360" y="552"/>
                  </a:lnTo>
                  <a:lnTo>
                    <a:pt x="362" y="540"/>
                  </a:lnTo>
                  <a:lnTo>
                    <a:pt x="365" y="530"/>
                  </a:lnTo>
                  <a:lnTo>
                    <a:pt x="367" y="525"/>
                  </a:lnTo>
                  <a:lnTo>
                    <a:pt x="371" y="498"/>
                  </a:lnTo>
                  <a:lnTo>
                    <a:pt x="373" y="473"/>
                  </a:lnTo>
                  <a:lnTo>
                    <a:pt x="371" y="450"/>
                  </a:lnTo>
                  <a:lnTo>
                    <a:pt x="365" y="430"/>
                  </a:lnTo>
                  <a:lnTo>
                    <a:pt x="358" y="415"/>
                  </a:lnTo>
                  <a:lnTo>
                    <a:pt x="353" y="401"/>
                  </a:lnTo>
                  <a:lnTo>
                    <a:pt x="347" y="380"/>
                  </a:lnTo>
                  <a:lnTo>
                    <a:pt x="345" y="361"/>
                  </a:lnTo>
                  <a:lnTo>
                    <a:pt x="345" y="330"/>
                  </a:lnTo>
                  <a:lnTo>
                    <a:pt x="347" y="314"/>
                  </a:lnTo>
                  <a:lnTo>
                    <a:pt x="352" y="299"/>
                  </a:lnTo>
                  <a:lnTo>
                    <a:pt x="352" y="238"/>
                  </a:lnTo>
                  <a:lnTo>
                    <a:pt x="343" y="229"/>
                  </a:lnTo>
                  <a:lnTo>
                    <a:pt x="294" y="226"/>
                  </a:lnTo>
                  <a:lnTo>
                    <a:pt x="202" y="287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 noChangeAspect="1"/>
            </p:cNvSpPr>
            <p:nvPr/>
          </p:nvSpPr>
          <p:spPr bwMode="auto">
            <a:xfrm>
              <a:off x="4014" y="1797"/>
              <a:ext cx="3" cy="39"/>
            </a:xfrm>
            <a:custGeom>
              <a:avLst/>
              <a:gdLst>
                <a:gd name="T0" fmla="*/ 22 w 47"/>
                <a:gd name="T1" fmla="*/ 0 h 509"/>
                <a:gd name="T2" fmla="*/ 25 w 47"/>
                <a:gd name="T3" fmla="*/ 2 h 509"/>
                <a:gd name="T4" fmla="*/ 29 w 47"/>
                <a:gd name="T5" fmla="*/ 12 h 509"/>
                <a:gd name="T6" fmla="*/ 32 w 47"/>
                <a:gd name="T7" fmla="*/ 23 h 509"/>
                <a:gd name="T8" fmla="*/ 36 w 47"/>
                <a:gd name="T9" fmla="*/ 35 h 509"/>
                <a:gd name="T10" fmla="*/ 39 w 47"/>
                <a:gd name="T11" fmla="*/ 50 h 509"/>
                <a:gd name="T12" fmla="*/ 42 w 47"/>
                <a:gd name="T13" fmla="*/ 67 h 509"/>
                <a:gd name="T14" fmla="*/ 36 w 47"/>
                <a:gd name="T15" fmla="*/ 94 h 509"/>
                <a:gd name="T16" fmla="*/ 34 w 47"/>
                <a:gd name="T17" fmla="*/ 120 h 509"/>
                <a:gd name="T18" fmla="*/ 33 w 47"/>
                <a:gd name="T19" fmla="*/ 140 h 509"/>
                <a:gd name="T20" fmla="*/ 36 w 47"/>
                <a:gd name="T21" fmla="*/ 159 h 509"/>
                <a:gd name="T22" fmla="*/ 38 w 47"/>
                <a:gd name="T23" fmla="*/ 162 h 509"/>
                <a:gd name="T24" fmla="*/ 43 w 47"/>
                <a:gd name="T25" fmla="*/ 180 h 509"/>
                <a:gd name="T26" fmla="*/ 46 w 47"/>
                <a:gd name="T27" fmla="*/ 201 h 509"/>
                <a:gd name="T28" fmla="*/ 47 w 47"/>
                <a:gd name="T29" fmla="*/ 222 h 509"/>
                <a:gd name="T30" fmla="*/ 46 w 47"/>
                <a:gd name="T31" fmla="*/ 245 h 509"/>
                <a:gd name="T32" fmla="*/ 36 w 47"/>
                <a:gd name="T33" fmla="*/ 266 h 509"/>
                <a:gd name="T34" fmla="*/ 32 w 47"/>
                <a:gd name="T35" fmla="*/ 290 h 509"/>
                <a:gd name="T36" fmla="*/ 31 w 47"/>
                <a:gd name="T37" fmla="*/ 314 h 509"/>
                <a:gd name="T38" fmla="*/ 35 w 47"/>
                <a:gd name="T39" fmla="*/ 338 h 509"/>
                <a:gd name="T40" fmla="*/ 39 w 47"/>
                <a:gd name="T41" fmla="*/ 351 h 509"/>
                <a:gd name="T42" fmla="*/ 41 w 47"/>
                <a:gd name="T43" fmla="*/ 357 h 509"/>
                <a:gd name="T44" fmla="*/ 42 w 47"/>
                <a:gd name="T45" fmla="*/ 363 h 509"/>
                <a:gd name="T46" fmla="*/ 46 w 47"/>
                <a:gd name="T47" fmla="*/ 371 h 509"/>
                <a:gd name="T48" fmla="*/ 46 w 47"/>
                <a:gd name="T49" fmla="*/ 397 h 509"/>
                <a:gd name="T50" fmla="*/ 46 w 47"/>
                <a:gd name="T51" fmla="*/ 422 h 509"/>
                <a:gd name="T52" fmla="*/ 45 w 47"/>
                <a:gd name="T53" fmla="*/ 430 h 509"/>
                <a:gd name="T54" fmla="*/ 41 w 47"/>
                <a:gd name="T55" fmla="*/ 451 h 509"/>
                <a:gd name="T56" fmla="*/ 36 w 47"/>
                <a:gd name="T57" fmla="*/ 472 h 509"/>
                <a:gd name="T58" fmla="*/ 30 w 47"/>
                <a:gd name="T59" fmla="*/ 491 h 509"/>
                <a:gd name="T60" fmla="*/ 24 w 47"/>
                <a:gd name="T61" fmla="*/ 509 h 509"/>
                <a:gd name="T62" fmla="*/ 19 w 47"/>
                <a:gd name="T63" fmla="*/ 498 h 509"/>
                <a:gd name="T64" fmla="*/ 17 w 47"/>
                <a:gd name="T65" fmla="*/ 487 h 509"/>
                <a:gd name="T66" fmla="*/ 14 w 47"/>
                <a:gd name="T67" fmla="*/ 464 h 509"/>
                <a:gd name="T68" fmla="*/ 13 w 47"/>
                <a:gd name="T69" fmla="*/ 437 h 509"/>
                <a:gd name="T70" fmla="*/ 16 w 47"/>
                <a:gd name="T71" fmla="*/ 410 h 509"/>
                <a:gd name="T72" fmla="*/ 11 w 47"/>
                <a:gd name="T73" fmla="*/ 312 h 509"/>
                <a:gd name="T74" fmla="*/ 13 w 47"/>
                <a:gd name="T75" fmla="*/ 292 h 509"/>
                <a:gd name="T76" fmla="*/ 15 w 47"/>
                <a:gd name="T77" fmla="*/ 275 h 509"/>
                <a:gd name="T78" fmla="*/ 18 w 47"/>
                <a:gd name="T79" fmla="*/ 244 h 509"/>
                <a:gd name="T80" fmla="*/ 17 w 47"/>
                <a:gd name="T81" fmla="*/ 215 h 509"/>
                <a:gd name="T82" fmla="*/ 16 w 47"/>
                <a:gd name="T83" fmla="*/ 202 h 509"/>
                <a:gd name="T84" fmla="*/ 16 w 47"/>
                <a:gd name="T85" fmla="*/ 191 h 509"/>
                <a:gd name="T86" fmla="*/ 10 w 47"/>
                <a:gd name="T87" fmla="*/ 175 h 509"/>
                <a:gd name="T88" fmla="*/ 6 w 47"/>
                <a:gd name="T89" fmla="*/ 161 h 509"/>
                <a:gd name="T90" fmla="*/ 1 w 47"/>
                <a:gd name="T91" fmla="*/ 136 h 509"/>
                <a:gd name="T92" fmla="*/ 1 w 47"/>
                <a:gd name="T93" fmla="*/ 113 h 509"/>
                <a:gd name="T94" fmla="*/ 0 w 47"/>
                <a:gd name="T95" fmla="*/ 96 h 509"/>
                <a:gd name="T96" fmla="*/ 3 w 47"/>
                <a:gd name="T97" fmla="*/ 82 h 509"/>
                <a:gd name="T98" fmla="*/ 7 w 47"/>
                <a:gd name="T99" fmla="*/ 68 h 509"/>
                <a:gd name="T100" fmla="*/ 15 w 47"/>
                <a:gd name="T101" fmla="*/ 56 h 509"/>
                <a:gd name="T102" fmla="*/ 17 w 47"/>
                <a:gd name="T103" fmla="*/ 10 h 509"/>
                <a:gd name="T104" fmla="*/ 22 w 47"/>
                <a:gd name="T105" fmla="*/ 0 h 509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47"/>
                <a:gd name="T160" fmla="*/ 0 h 509"/>
                <a:gd name="T161" fmla="*/ 47 w 47"/>
                <a:gd name="T162" fmla="*/ 509 h 509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47" h="509">
                  <a:moveTo>
                    <a:pt x="22" y="0"/>
                  </a:moveTo>
                  <a:lnTo>
                    <a:pt x="25" y="2"/>
                  </a:lnTo>
                  <a:lnTo>
                    <a:pt x="29" y="12"/>
                  </a:lnTo>
                  <a:lnTo>
                    <a:pt x="32" y="23"/>
                  </a:lnTo>
                  <a:lnTo>
                    <a:pt x="36" y="35"/>
                  </a:lnTo>
                  <a:lnTo>
                    <a:pt x="39" y="50"/>
                  </a:lnTo>
                  <a:lnTo>
                    <a:pt x="42" y="67"/>
                  </a:lnTo>
                  <a:lnTo>
                    <a:pt x="36" y="94"/>
                  </a:lnTo>
                  <a:lnTo>
                    <a:pt x="34" y="120"/>
                  </a:lnTo>
                  <a:lnTo>
                    <a:pt x="33" y="140"/>
                  </a:lnTo>
                  <a:lnTo>
                    <a:pt x="36" y="159"/>
                  </a:lnTo>
                  <a:lnTo>
                    <a:pt x="38" y="162"/>
                  </a:lnTo>
                  <a:lnTo>
                    <a:pt x="43" y="180"/>
                  </a:lnTo>
                  <a:lnTo>
                    <a:pt x="46" y="201"/>
                  </a:lnTo>
                  <a:lnTo>
                    <a:pt x="47" y="222"/>
                  </a:lnTo>
                  <a:lnTo>
                    <a:pt x="46" y="245"/>
                  </a:lnTo>
                  <a:lnTo>
                    <a:pt x="36" y="266"/>
                  </a:lnTo>
                  <a:lnTo>
                    <a:pt x="32" y="290"/>
                  </a:lnTo>
                  <a:lnTo>
                    <a:pt x="31" y="314"/>
                  </a:lnTo>
                  <a:lnTo>
                    <a:pt x="35" y="338"/>
                  </a:lnTo>
                  <a:lnTo>
                    <a:pt x="39" y="351"/>
                  </a:lnTo>
                  <a:lnTo>
                    <a:pt x="41" y="357"/>
                  </a:lnTo>
                  <a:lnTo>
                    <a:pt x="42" y="363"/>
                  </a:lnTo>
                  <a:lnTo>
                    <a:pt x="46" y="371"/>
                  </a:lnTo>
                  <a:lnTo>
                    <a:pt x="46" y="397"/>
                  </a:lnTo>
                  <a:lnTo>
                    <a:pt x="46" y="422"/>
                  </a:lnTo>
                  <a:lnTo>
                    <a:pt x="45" y="430"/>
                  </a:lnTo>
                  <a:lnTo>
                    <a:pt x="41" y="451"/>
                  </a:lnTo>
                  <a:lnTo>
                    <a:pt x="36" y="472"/>
                  </a:lnTo>
                  <a:lnTo>
                    <a:pt x="30" y="491"/>
                  </a:lnTo>
                  <a:lnTo>
                    <a:pt x="24" y="509"/>
                  </a:lnTo>
                  <a:lnTo>
                    <a:pt x="19" y="498"/>
                  </a:lnTo>
                  <a:lnTo>
                    <a:pt x="17" y="487"/>
                  </a:lnTo>
                  <a:lnTo>
                    <a:pt x="14" y="464"/>
                  </a:lnTo>
                  <a:lnTo>
                    <a:pt x="13" y="437"/>
                  </a:lnTo>
                  <a:lnTo>
                    <a:pt x="16" y="410"/>
                  </a:lnTo>
                  <a:lnTo>
                    <a:pt x="11" y="312"/>
                  </a:lnTo>
                  <a:lnTo>
                    <a:pt x="13" y="292"/>
                  </a:lnTo>
                  <a:lnTo>
                    <a:pt x="15" y="275"/>
                  </a:lnTo>
                  <a:lnTo>
                    <a:pt x="18" y="244"/>
                  </a:lnTo>
                  <a:lnTo>
                    <a:pt x="17" y="215"/>
                  </a:lnTo>
                  <a:lnTo>
                    <a:pt x="16" y="202"/>
                  </a:lnTo>
                  <a:lnTo>
                    <a:pt x="16" y="191"/>
                  </a:lnTo>
                  <a:lnTo>
                    <a:pt x="10" y="175"/>
                  </a:lnTo>
                  <a:lnTo>
                    <a:pt x="6" y="161"/>
                  </a:lnTo>
                  <a:lnTo>
                    <a:pt x="1" y="136"/>
                  </a:lnTo>
                  <a:lnTo>
                    <a:pt x="1" y="113"/>
                  </a:lnTo>
                  <a:lnTo>
                    <a:pt x="0" y="96"/>
                  </a:lnTo>
                  <a:lnTo>
                    <a:pt x="3" y="82"/>
                  </a:lnTo>
                  <a:lnTo>
                    <a:pt x="7" y="68"/>
                  </a:lnTo>
                  <a:lnTo>
                    <a:pt x="15" y="56"/>
                  </a:lnTo>
                  <a:lnTo>
                    <a:pt x="17" y="10"/>
                  </a:lnTo>
                  <a:lnTo>
                    <a:pt x="22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20"/>
            <p:cNvSpPr>
              <a:spLocks noChangeAspect="1"/>
            </p:cNvSpPr>
            <p:nvPr/>
          </p:nvSpPr>
          <p:spPr bwMode="auto">
            <a:xfrm>
              <a:off x="3976" y="1793"/>
              <a:ext cx="28" cy="101"/>
            </a:xfrm>
            <a:custGeom>
              <a:avLst/>
              <a:gdLst>
                <a:gd name="T0" fmla="*/ 299 w 365"/>
                <a:gd name="T1" fmla="*/ 225 h 1312"/>
                <a:gd name="T2" fmla="*/ 306 w 365"/>
                <a:gd name="T3" fmla="*/ 271 h 1312"/>
                <a:gd name="T4" fmla="*/ 309 w 365"/>
                <a:gd name="T5" fmla="*/ 300 h 1312"/>
                <a:gd name="T6" fmla="*/ 308 w 365"/>
                <a:gd name="T7" fmla="*/ 354 h 1312"/>
                <a:gd name="T8" fmla="*/ 288 w 365"/>
                <a:gd name="T9" fmla="*/ 427 h 1312"/>
                <a:gd name="T10" fmla="*/ 246 w 365"/>
                <a:gd name="T11" fmla="*/ 475 h 1312"/>
                <a:gd name="T12" fmla="*/ 254 w 365"/>
                <a:gd name="T13" fmla="*/ 584 h 1312"/>
                <a:gd name="T14" fmla="*/ 239 w 365"/>
                <a:gd name="T15" fmla="*/ 728 h 1312"/>
                <a:gd name="T16" fmla="*/ 207 w 365"/>
                <a:gd name="T17" fmla="*/ 807 h 1312"/>
                <a:gd name="T18" fmla="*/ 198 w 365"/>
                <a:gd name="T19" fmla="*/ 866 h 1312"/>
                <a:gd name="T20" fmla="*/ 171 w 365"/>
                <a:gd name="T21" fmla="*/ 908 h 1312"/>
                <a:gd name="T22" fmla="*/ 168 w 365"/>
                <a:gd name="T23" fmla="*/ 953 h 1312"/>
                <a:gd name="T24" fmla="*/ 160 w 365"/>
                <a:gd name="T25" fmla="*/ 987 h 1312"/>
                <a:gd name="T26" fmla="*/ 132 w 365"/>
                <a:gd name="T27" fmla="*/ 1088 h 1312"/>
                <a:gd name="T28" fmla="*/ 193 w 365"/>
                <a:gd name="T29" fmla="*/ 1168 h 1312"/>
                <a:gd name="T30" fmla="*/ 256 w 365"/>
                <a:gd name="T31" fmla="*/ 1178 h 1312"/>
                <a:gd name="T32" fmla="*/ 276 w 365"/>
                <a:gd name="T33" fmla="*/ 1192 h 1312"/>
                <a:gd name="T34" fmla="*/ 288 w 365"/>
                <a:gd name="T35" fmla="*/ 1209 h 1312"/>
                <a:gd name="T36" fmla="*/ 283 w 365"/>
                <a:gd name="T37" fmla="*/ 1218 h 1312"/>
                <a:gd name="T38" fmla="*/ 275 w 365"/>
                <a:gd name="T39" fmla="*/ 1221 h 1312"/>
                <a:gd name="T40" fmla="*/ 264 w 365"/>
                <a:gd name="T41" fmla="*/ 1224 h 1312"/>
                <a:gd name="T42" fmla="*/ 242 w 365"/>
                <a:gd name="T43" fmla="*/ 1225 h 1312"/>
                <a:gd name="T44" fmla="*/ 193 w 365"/>
                <a:gd name="T45" fmla="*/ 1219 h 1312"/>
                <a:gd name="T46" fmla="*/ 134 w 365"/>
                <a:gd name="T47" fmla="*/ 1268 h 1312"/>
                <a:gd name="T48" fmla="*/ 333 w 365"/>
                <a:gd name="T49" fmla="*/ 1250 h 1312"/>
                <a:gd name="T50" fmla="*/ 348 w 365"/>
                <a:gd name="T51" fmla="*/ 1258 h 1312"/>
                <a:gd name="T52" fmla="*/ 364 w 365"/>
                <a:gd name="T53" fmla="*/ 1274 h 1312"/>
                <a:gd name="T54" fmla="*/ 355 w 365"/>
                <a:gd name="T55" fmla="*/ 1292 h 1312"/>
                <a:gd name="T56" fmla="*/ 323 w 365"/>
                <a:gd name="T57" fmla="*/ 1308 h 1312"/>
                <a:gd name="T58" fmla="*/ 170 w 365"/>
                <a:gd name="T59" fmla="*/ 1303 h 1312"/>
                <a:gd name="T60" fmla="*/ 98 w 365"/>
                <a:gd name="T61" fmla="*/ 1310 h 1312"/>
                <a:gd name="T62" fmla="*/ 78 w 365"/>
                <a:gd name="T63" fmla="*/ 1304 h 1312"/>
                <a:gd name="T64" fmla="*/ 70 w 365"/>
                <a:gd name="T65" fmla="*/ 1286 h 1312"/>
                <a:gd name="T66" fmla="*/ 49 w 365"/>
                <a:gd name="T67" fmla="*/ 1227 h 1312"/>
                <a:gd name="T68" fmla="*/ 5 w 365"/>
                <a:gd name="T69" fmla="*/ 1216 h 1312"/>
                <a:gd name="T70" fmla="*/ 4 w 365"/>
                <a:gd name="T71" fmla="*/ 1192 h 1312"/>
                <a:gd name="T72" fmla="*/ 22 w 365"/>
                <a:gd name="T73" fmla="*/ 1150 h 1312"/>
                <a:gd name="T74" fmla="*/ 33 w 365"/>
                <a:gd name="T75" fmla="*/ 1087 h 1312"/>
                <a:gd name="T76" fmla="*/ 34 w 365"/>
                <a:gd name="T77" fmla="*/ 1052 h 1312"/>
                <a:gd name="T78" fmla="*/ 20 w 365"/>
                <a:gd name="T79" fmla="*/ 1010 h 1312"/>
                <a:gd name="T80" fmla="*/ 34 w 365"/>
                <a:gd name="T81" fmla="*/ 978 h 1312"/>
                <a:gd name="T82" fmla="*/ 34 w 365"/>
                <a:gd name="T83" fmla="*/ 925 h 1312"/>
                <a:gd name="T84" fmla="*/ 35 w 365"/>
                <a:gd name="T85" fmla="*/ 878 h 1312"/>
                <a:gd name="T86" fmla="*/ 54 w 365"/>
                <a:gd name="T87" fmla="*/ 852 h 1312"/>
                <a:gd name="T88" fmla="*/ 55 w 365"/>
                <a:gd name="T89" fmla="*/ 803 h 1312"/>
                <a:gd name="T90" fmla="*/ 71 w 365"/>
                <a:gd name="T91" fmla="*/ 739 h 1312"/>
                <a:gd name="T92" fmla="*/ 107 w 365"/>
                <a:gd name="T93" fmla="*/ 635 h 1312"/>
                <a:gd name="T94" fmla="*/ 115 w 365"/>
                <a:gd name="T95" fmla="*/ 512 h 1312"/>
                <a:gd name="T96" fmla="*/ 73 w 365"/>
                <a:gd name="T97" fmla="*/ 454 h 1312"/>
                <a:gd name="T98" fmla="*/ 37 w 365"/>
                <a:gd name="T99" fmla="*/ 391 h 1312"/>
                <a:gd name="T100" fmla="*/ 20 w 365"/>
                <a:gd name="T101" fmla="*/ 296 h 1312"/>
                <a:gd name="T102" fmla="*/ 21 w 365"/>
                <a:gd name="T103" fmla="*/ 172 h 1312"/>
                <a:gd name="T104" fmla="*/ 50 w 365"/>
                <a:gd name="T105" fmla="*/ 68 h 1312"/>
                <a:gd name="T106" fmla="*/ 107 w 365"/>
                <a:gd name="T107" fmla="*/ 0 h 131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365"/>
                <a:gd name="T163" fmla="*/ 0 h 1312"/>
                <a:gd name="T164" fmla="*/ 365 w 365"/>
                <a:gd name="T165" fmla="*/ 1312 h 131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365" h="1312">
                  <a:moveTo>
                    <a:pt x="309" y="95"/>
                  </a:moveTo>
                  <a:lnTo>
                    <a:pt x="290" y="177"/>
                  </a:lnTo>
                  <a:lnTo>
                    <a:pt x="297" y="210"/>
                  </a:lnTo>
                  <a:lnTo>
                    <a:pt x="299" y="225"/>
                  </a:lnTo>
                  <a:lnTo>
                    <a:pt x="299" y="228"/>
                  </a:lnTo>
                  <a:lnTo>
                    <a:pt x="300" y="232"/>
                  </a:lnTo>
                  <a:lnTo>
                    <a:pt x="302" y="241"/>
                  </a:lnTo>
                  <a:lnTo>
                    <a:pt x="306" y="271"/>
                  </a:lnTo>
                  <a:lnTo>
                    <a:pt x="306" y="278"/>
                  </a:lnTo>
                  <a:lnTo>
                    <a:pt x="306" y="281"/>
                  </a:lnTo>
                  <a:lnTo>
                    <a:pt x="307" y="285"/>
                  </a:lnTo>
                  <a:lnTo>
                    <a:pt x="309" y="300"/>
                  </a:lnTo>
                  <a:lnTo>
                    <a:pt x="309" y="313"/>
                  </a:lnTo>
                  <a:lnTo>
                    <a:pt x="309" y="314"/>
                  </a:lnTo>
                  <a:lnTo>
                    <a:pt x="309" y="339"/>
                  </a:lnTo>
                  <a:lnTo>
                    <a:pt x="308" y="354"/>
                  </a:lnTo>
                  <a:lnTo>
                    <a:pt x="305" y="374"/>
                  </a:lnTo>
                  <a:lnTo>
                    <a:pt x="301" y="393"/>
                  </a:lnTo>
                  <a:lnTo>
                    <a:pt x="294" y="410"/>
                  </a:lnTo>
                  <a:lnTo>
                    <a:pt x="288" y="427"/>
                  </a:lnTo>
                  <a:lnTo>
                    <a:pt x="279" y="441"/>
                  </a:lnTo>
                  <a:lnTo>
                    <a:pt x="270" y="454"/>
                  </a:lnTo>
                  <a:lnTo>
                    <a:pt x="258" y="464"/>
                  </a:lnTo>
                  <a:lnTo>
                    <a:pt x="246" y="475"/>
                  </a:lnTo>
                  <a:lnTo>
                    <a:pt x="247" y="492"/>
                  </a:lnTo>
                  <a:lnTo>
                    <a:pt x="249" y="511"/>
                  </a:lnTo>
                  <a:lnTo>
                    <a:pt x="253" y="548"/>
                  </a:lnTo>
                  <a:lnTo>
                    <a:pt x="254" y="584"/>
                  </a:lnTo>
                  <a:lnTo>
                    <a:pt x="253" y="621"/>
                  </a:lnTo>
                  <a:lnTo>
                    <a:pt x="249" y="655"/>
                  </a:lnTo>
                  <a:lnTo>
                    <a:pt x="245" y="692"/>
                  </a:lnTo>
                  <a:lnTo>
                    <a:pt x="239" y="728"/>
                  </a:lnTo>
                  <a:lnTo>
                    <a:pt x="231" y="765"/>
                  </a:lnTo>
                  <a:lnTo>
                    <a:pt x="221" y="775"/>
                  </a:lnTo>
                  <a:lnTo>
                    <a:pt x="213" y="789"/>
                  </a:lnTo>
                  <a:lnTo>
                    <a:pt x="207" y="807"/>
                  </a:lnTo>
                  <a:lnTo>
                    <a:pt x="202" y="827"/>
                  </a:lnTo>
                  <a:lnTo>
                    <a:pt x="204" y="840"/>
                  </a:lnTo>
                  <a:lnTo>
                    <a:pt x="203" y="853"/>
                  </a:lnTo>
                  <a:lnTo>
                    <a:pt x="198" y="866"/>
                  </a:lnTo>
                  <a:lnTo>
                    <a:pt x="189" y="881"/>
                  </a:lnTo>
                  <a:lnTo>
                    <a:pt x="181" y="885"/>
                  </a:lnTo>
                  <a:lnTo>
                    <a:pt x="175" y="895"/>
                  </a:lnTo>
                  <a:lnTo>
                    <a:pt x="171" y="908"/>
                  </a:lnTo>
                  <a:lnTo>
                    <a:pt x="169" y="928"/>
                  </a:lnTo>
                  <a:lnTo>
                    <a:pt x="169" y="938"/>
                  </a:lnTo>
                  <a:lnTo>
                    <a:pt x="169" y="949"/>
                  </a:lnTo>
                  <a:lnTo>
                    <a:pt x="168" y="953"/>
                  </a:lnTo>
                  <a:lnTo>
                    <a:pt x="168" y="959"/>
                  </a:lnTo>
                  <a:lnTo>
                    <a:pt x="167" y="970"/>
                  </a:lnTo>
                  <a:lnTo>
                    <a:pt x="164" y="978"/>
                  </a:lnTo>
                  <a:lnTo>
                    <a:pt x="160" y="987"/>
                  </a:lnTo>
                  <a:lnTo>
                    <a:pt x="156" y="994"/>
                  </a:lnTo>
                  <a:lnTo>
                    <a:pt x="152" y="1003"/>
                  </a:lnTo>
                  <a:lnTo>
                    <a:pt x="139" y="1045"/>
                  </a:lnTo>
                  <a:lnTo>
                    <a:pt x="132" y="1088"/>
                  </a:lnTo>
                  <a:lnTo>
                    <a:pt x="129" y="1132"/>
                  </a:lnTo>
                  <a:lnTo>
                    <a:pt x="134" y="1175"/>
                  </a:lnTo>
                  <a:lnTo>
                    <a:pt x="163" y="1169"/>
                  </a:lnTo>
                  <a:lnTo>
                    <a:pt x="193" y="1168"/>
                  </a:lnTo>
                  <a:lnTo>
                    <a:pt x="221" y="1169"/>
                  </a:lnTo>
                  <a:lnTo>
                    <a:pt x="249" y="1175"/>
                  </a:lnTo>
                  <a:lnTo>
                    <a:pt x="254" y="1177"/>
                  </a:lnTo>
                  <a:lnTo>
                    <a:pt x="256" y="1178"/>
                  </a:lnTo>
                  <a:lnTo>
                    <a:pt x="259" y="1180"/>
                  </a:lnTo>
                  <a:lnTo>
                    <a:pt x="269" y="1187"/>
                  </a:lnTo>
                  <a:lnTo>
                    <a:pt x="272" y="1189"/>
                  </a:lnTo>
                  <a:lnTo>
                    <a:pt x="276" y="1192"/>
                  </a:lnTo>
                  <a:lnTo>
                    <a:pt x="283" y="1198"/>
                  </a:lnTo>
                  <a:lnTo>
                    <a:pt x="286" y="1203"/>
                  </a:lnTo>
                  <a:lnTo>
                    <a:pt x="288" y="1208"/>
                  </a:lnTo>
                  <a:lnTo>
                    <a:pt x="288" y="1209"/>
                  </a:lnTo>
                  <a:lnTo>
                    <a:pt x="289" y="1211"/>
                  </a:lnTo>
                  <a:lnTo>
                    <a:pt x="288" y="1216"/>
                  </a:lnTo>
                  <a:lnTo>
                    <a:pt x="285" y="1218"/>
                  </a:lnTo>
                  <a:lnTo>
                    <a:pt x="283" y="1218"/>
                  </a:lnTo>
                  <a:lnTo>
                    <a:pt x="282" y="1218"/>
                  </a:lnTo>
                  <a:lnTo>
                    <a:pt x="282" y="1219"/>
                  </a:lnTo>
                  <a:lnTo>
                    <a:pt x="279" y="1221"/>
                  </a:lnTo>
                  <a:lnTo>
                    <a:pt x="275" y="1221"/>
                  </a:lnTo>
                  <a:lnTo>
                    <a:pt x="273" y="1221"/>
                  </a:lnTo>
                  <a:lnTo>
                    <a:pt x="272" y="1221"/>
                  </a:lnTo>
                  <a:lnTo>
                    <a:pt x="272" y="1222"/>
                  </a:lnTo>
                  <a:lnTo>
                    <a:pt x="264" y="1224"/>
                  </a:lnTo>
                  <a:lnTo>
                    <a:pt x="254" y="1224"/>
                  </a:lnTo>
                  <a:lnTo>
                    <a:pt x="247" y="1224"/>
                  </a:lnTo>
                  <a:lnTo>
                    <a:pt x="244" y="1224"/>
                  </a:lnTo>
                  <a:lnTo>
                    <a:pt x="242" y="1225"/>
                  </a:lnTo>
                  <a:lnTo>
                    <a:pt x="228" y="1225"/>
                  </a:lnTo>
                  <a:lnTo>
                    <a:pt x="221" y="1225"/>
                  </a:lnTo>
                  <a:lnTo>
                    <a:pt x="214" y="1227"/>
                  </a:lnTo>
                  <a:lnTo>
                    <a:pt x="193" y="1219"/>
                  </a:lnTo>
                  <a:lnTo>
                    <a:pt x="173" y="1216"/>
                  </a:lnTo>
                  <a:lnTo>
                    <a:pt x="153" y="1213"/>
                  </a:lnTo>
                  <a:lnTo>
                    <a:pt x="134" y="1214"/>
                  </a:lnTo>
                  <a:lnTo>
                    <a:pt x="134" y="1268"/>
                  </a:lnTo>
                  <a:lnTo>
                    <a:pt x="183" y="1270"/>
                  </a:lnTo>
                  <a:lnTo>
                    <a:pt x="232" y="1268"/>
                  </a:lnTo>
                  <a:lnTo>
                    <a:pt x="282" y="1261"/>
                  </a:lnTo>
                  <a:lnTo>
                    <a:pt x="333" y="1250"/>
                  </a:lnTo>
                  <a:lnTo>
                    <a:pt x="334" y="1250"/>
                  </a:lnTo>
                  <a:lnTo>
                    <a:pt x="336" y="1251"/>
                  </a:lnTo>
                  <a:lnTo>
                    <a:pt x="341" y="1254"/>
                  </a:lnTo>
                  <a:lnTo>
                    <a:pt x="348" y="1258"/>
                  </a:lnTo>
                  <a:lnTo>
                    <a:pt x="359" y="1267"/>
                  </a:lnTo>
                  <a:lnTo>
                    <a:pt x="360" y="1268"/>
                  </a:lnTo>
                  <a:lnTo>
                    <a:pt x="362" y="1270"/>
                  </a:lnTo>
                  <a:lnTo>
                    <a:pt x="364" y="1274"/>
                  </a:lnTo>
                  <a:lnTo>
                    <a:pt x="365" y="1278"/>
                  </a:lnTo>
                  <a:lnTo>
                    <a:pt x="365" y="1283"/>
                  </a:lnTo>
                  <a:lnTo>
                    <a:pt x="359" y="1289"/>
                  </a:lnTo>
                  <a:lnTo>
                    <a:pt x="355" y="1292"/>
                  </a:lnTo>
                  <a:lnTo>
                    <a:pt x="349" y="1297"/>
                  </a:lnTo>
                  <a:lnTo>
                    <a:pt x="342" y="1299"/>
                  </a:lnTo>
                  <a:lnTo>
                    <a:pt x="333" y="1303"/>
                  </a:lnTo>
                  <a:lnTo>
                    <a:pt x="323" y="1308"/>
                  </a:lnTo>
                  <a:lnTo>
                    <a:pt x="313" y="1312"/>
                  </a:lnTo>
                  <a:lnTo>
                    <a:pt x="264" y="1303"/>
                  </a:lnTo>
                  <a:lnTo>
                    <a:pt x="217" y="1301"/>
                  </a:lnTo>
                  <a:lnTo>
                    <a:pt x="170" y="1303"/>
                  </a:lnTo>
                  <a:lnTo>
                    <a:pt x="123" y="1312"/>
                  </a:lnTo>
                  <a:lnTo>
                    <a:pt x="113" y="1311"/>
                  </a:lnTo>
                  <a:lnTo>
                    <a:pt x="106" y="1311"/>
                  </a:lnTo>
                  <a:lnTo>
                    <a:pt x="98" y="1310"/>
                  </a:lnTo>
                  <a:lnTo>
                    <a:pt x="93" y="1310"/>
                  </a:lnTo>
                  <a:lnTo>
                    <a:pt x="86" y="1308"/>
                  </a:lnTo>
                  <a:lnTo>
                    <a:pt x="82" y="1306"/>
                  </a:lnTo>
                  <a:lnTo>
                    <a:pt x="78" y="1304"/>
                  </a:lnTo>
                  <a:lnTo>
                    <a:pt x="76" y="1303"/>
                  </a:lnTo>
                  <a:lnTo>
                    <a:pt x="70" y="1298"/>
                  </a:lnTo>
                  <a:lnTo>
                    <a:pt x="69" y="1292"/>
                  </a:lnTo>
                  <a:lnTo>
                    <a:pt x="70" y="1286"/>
                  </a:lnTo>
                  <a:lnTo>
                    <a:pt x="71" y="1282"/>
                  </a:lnTo>
                  <a:lnTo>
                    <a:pt x="75" y="1278"/>
                  </a:lnTo>
                  <a:lnTo>
                    <a:pt x="91" y="1217"/>
                  </a:lnTo>
                  <a:lnTo>
                    <a:pt x="49" y="1227"/>
                  </a:lnTo>
                  <a:lnTo>
                    <a:pt x="33" y="1225"/>
                  </a:lnTo>
                  <a:lnTo>
                    <a:pt x="20" y="1223"/>
                  </a:lnTo>
                  <a:lnTo>
                    <a:pt x="10" y="1220"/>
                  </a:lnTo>
                  <a:lnTo>
                    <a:pt x="5" y="1216"/>
                  </a:lnTo>
                  <a:lnTo>
                    <a:pt x="1" y="1209"/>
                  </a:lnTo>
                  <a:lnTo>
                    <a:pt x="0" y="1205"/>
                  </a:lnTo>
                  <a:lnTo>
                    <a:pt x="1" y="1202"/>
                  </a:lnTo>
                  <a:lnTo>
                    <a:pt x="4" y="1192"/>
                  </a:lnTo>
                  <a:lnTo>
                    <a:pt x="6" y="1187"/>
                  </a:lnTo>
                  <a:lnTo>
                    <a:pt x="10" y="1182"/>
                  </a:lnTo>
                  <a:lnTo>
                    <a:pt x="17" y="1165"/>
                  </a:lnTo>
                  <a:lnTo>
                    <a:pt x="22" y="1150"/>
                  </a:lnTo>
                  <a:lnTo>
                    <a:pt x="31" y="1118"/>
                  </a:lnTo>
                  <a:lnTo>
                    <a:pt x="33" y="1100"/>
                  </a:lnTo>
                  <a:lnTo>
                    <a:pt x="33" y="1092"/>
                  </a:lnTo>
                  <a:lnTo>
                    <a:pt x="33" y="1087"/>
                  </a:lnTo>
                  <a:lnTo>
                    <a:pt x="33" y="1085"/>
                  </a:lnTo>
                  <a:lnTo>
                    <a:pt x="33" y="1084"/>
                  </a:lnTo>
                  <a:lnTo>
                    <a:pt x="34" y="1084"/>
                  </a:lnTo>
                  <a:lnTo>
                    <a:pt x="34" y="1052"/>
                  </a:lnTo>
                  <a:lnTo>
                    <a:pt x="26" y="1040"/>
                  </a:lnTo>
                  <a:lnTo>
                    <a:pt x="23" y="1029"/>
                  </a:lnTo>
                  <a:lnTo>
                    <a:pt x="20" y="1018"/>
                  </a:lnTo>
                  <a:lnTo>
                    <a:pt x="20" y="1010"/>
                  </a:lnTo>
                  <a:lnTo>
                    <a:pt x="20" y="1000"/>
                  </a:lnTo>
                  <a:lnTo>
                    <a:pt x="23" y="992"/>
                  </a:lnTo>
                  <a:lnTo>
                    <a:pt x="26" y="985"/>
                  </a:lnTo>
                  <a:lnTo>
                    <a:pt x="34" y="978"/>
                  </a:lnTo>
                  <a:lnTo>
                    <a:pt x="39" y="963"/>
                  </a:lnTo>
                  <a:lnTo>
                    <a:pt x="41" y="950"/>
                  </a:lnTo>
                  <a:lnTo>
                    <a:pt x="39" y="937"/>
                  </a:lnTo>
                  <a:lnTo>
                    <a:pt x="34" y="925"/>
                  </a:lnTo>
                  <a:lnTo>
                    <a:pt x="31" y="904"/>
                  </a:lnTo>
                  <a:lnTo>
                    <a:pt x="31" y="894"/>
                  </a:lnTo>
                  <a:lnTo>
                    <a:pt x="33" y="886"/>
                  </a:lnTo>
                  <a:lnTo>
                    <a:pt x="35" y="878"/>
                  </a:lnTo>
                  <a:lnTo>
                    <a:pt x="39" y="871"/>
                  </a:lnTo>
                  <a:lnTo>
                    <a:pt x="44" y="865"/>
                  </a:lnTo>
                  <a:lnTo>
                    <a:pt x="50" y="861"/>
                  </a:lnTo>
                  <a:lnTo>
                    <a:pt x="54" y="852"/>
                  </a:lnTo>
                  <a:lnTo>
                    <a:pt x="58" y="843"/>
                  </a:lnTo>
                  <a:lnTo>
                    <a:pt x="62" y="829"/>
                  </a:lnTo>
                  <a:lnTo>
                    <a:pt x="60" y="815"/>
                  </a:lnTo>
                  <a:lnTo>
                    <a:pt x="55" y="803"/>
                  </a:lnTo>
                  <a:lnTo>
                    <a:pt x="53" y="781"/>
                  </a:lnTo>
                  <a:lnTo>
                    <a:pt x="58" y="762"/>
                  </a:lnTo>
                  <a:lnTo>
                    <a:pt x="66" y="746"/>
                  </a:lnTo>
                  <a:lnTo>
                    <a:pt x="71" y="739"/>
                  </a:lnTo>
                  <a:lnTo>
                    <a:pt x="80" y="733"/>
                  </a:lnTo>
                  <a:lnTo>
                    <a:pt x="90" y="700"/>
                  </a:lnTo>
                  <a:lnTo>
                    <a:pt x="99" y="667"/>
                  </a:lnTo>
                  <a:lnTo>
                    <a:pt x="107" y="635"/>
                  </a:lnTo>
                  <a:lnTo>
                    <a:pt x="112" y="604"/>
                  </a:lnTo>
                  <a:lnTo>
                    <a:pt x="115" y="572"/>
                  </a:lnTo>
                  <a:lnTo>
                    <a:pt x="117" y="542"/>
                  </a:lnTo>
                  <a:lnTo>
                    <a:pt x="115" y="512"/>
                  </a:lnTo>
                  <a:lnTo>
                    <a:pt x="113" y="483"/>
                  </a:lnTo>
                  <a:lnTo>
                    <a:pt x="98" y="475"/>
                  </a:lnTo>
                  <a:lnTo>
                    <a:pt x="85" y="465"/>
                  </a:lnTo>
                  <a:lnTo>
                    <a:pt x="73" y="454"/>
                  </a:lnTo>
                  <a:lnTo>
                    <a:pt x="63" y="442"/>
                  </a:lnTo>
                  <a:lnTo>
                    <a:pt x="52" y="426"/>
                  </a:lnTo>
                  <a:lnTo>
                    <a:pt x="45" y="409"/>
                  </a:lnTo>
                  <a:lnTo>
                    <a:pt x="37" y="391"/>
                  </a:lnTo>
                  <a:lnTo>
                    <a:pt x="32" y="370"/>
                  </a:lnTo>
                  <a:lnTo>
                    <a:pt x="26" y="348"/>
                  </a:lnTo>
                  <a:lnTo>
                    <a:pt x="23" y="323"/>
                  </a:lnTo>
                  <a:lnTo>
                    <a:pt x="20" y="296"/>
                  </a:lnTo>
                  <a:lnTo>
                    <a:pt x="19" y="268"/>
                  </a:lnTo>
                  <a:lnTo>
                    <a:pt x="18" y="237"/>
                  </a:lnTo>
                  <a:lnTo>
                    <a:pt x="19" y="205"/>
                  </a:lnTo>
                  <a:lnTo>
                    <a:pt x="21" y="172"/>
                  </a:lnTo>
                  <a:lnTo>
                    <a:pt x="25" y="136"/>
                  </a:lnTo>
                  <a:lnTo>
                    <a:pt x="33" y="111"/>
                  </a:lnTo>
                  <a:lnTo>
                    <a:pt x="41" y="89"/>
                  </a:lnTo>
                  <a:lnTo>
                    <a:pt x="50" y="68"/>
                  </a:lnTo>
                  <a:lnTo>
                    <a:pt x="61" y="51"/>
                  </a:lnTo>
                  <a:lnTo>
                    <a:pt x="70" y="35"/>
                  </a:lnTo>
                  <a:lnTo>
                    <a:pt x="82" y="21"/>
                  </a:lnTo>
                  <a:lnTo>
                    <a:pt x="107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1"/>
            <p:cNvSpPr>
              <a:spLocks noChangeAspect="1" noChangeShapeType="1"/>
            </p:cNvSpPr>
            <p:nvPr/>
          </p:nvSpPr>
          <p:spPr bwMode="auto">
            <a:xfrm>
              <a:off x="3989" y="1836"/>
              <a:ext cx="1" cy="1"/>
            </a:xfrm>
            <a:prstGeom prst="line">
              <a:avLst/>
            </a:prstGeom>
            <a:noFill/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22"/>
            <p:cNvSpPr>
              <a:spLocks noChangeAspect="1"/>
            </p:cNvSpPr>
            <p:nvPr/>
          </p:nvSpPr>
          <p:spPr bwMode="auto">
            <a:xfrm>
              <a:off x="3981" y="1837"/>
              <a:ext cx="9" cy="46"/>
            </a:xfrm>
            <a:custGeom>
              <a:avLst/>
              <a:gdLst>
                <a:gd name="T0" fmla="*/ 110 w 122"/>
                <a:gd name="T1" fmla="*/ 24 h 600"/>
                <a:gd name="T2" fmla="*/ 103 w 122"/>
                <a:gd name="T3" fmla="*/ 71 h 600"/>
                <a:gd name="T4" fmla="*/ 94 w 122"/>
                <a:gd name="T5" fmla="*/ 103 h 600"/>
                <a:gd name="T6" fmla="*/ 87 w 122"/>
                <a:gd name="T7" fmla="*/ 123 h 600"/>
                <a:gd name="T8" fmla="*/ 74 w 122"/>
                <a:gd name="T9" fmla="*/ 154 h 600"/>
                <a:gd name="T10" fmla="*/ 55 w 122"/>
                <a:gd name="T11" fmla="*/ 176 h 600"/>
                <a:gd name="T12" fmla="*/ 43 w 122"/>
                <a:gd name="T13" fmla="*/ 188 h 600"/>
                <a:gd name="T14" fmla="*/ 37 w 122"/>
                <a:gd name="T15" fmla="*/ 215 h 600"/>
                <a:gd name="T16" fmla="*/ 43 w 122"/>
                <a:gd name="T17" fmla="*/ 239 h 600"/>
                <a:gd name="T18" fmla="*/ 42 w 122"/>
                <a:gd name="T19" fmla="*/ 263 h 600"/>
                <a:gd name="T20" fmla="*/ 40 w 122"/>
                <a:gd name="T21" fmla="*/ 275 h 600"/>
                <a:gd name="T22" fmla="*/ 36 w 122"/>
                <a:gd name="T23" fmla="*/ 282 h 600"/>
                <a:gd name="T24" fmla="*/ 35 w 122"/>
                <a:gd name="T25" fmla="*/ 283 h 600"/>
                <a:gd name="T26" fmla="*/ 31 w 122"/>
                <a:gd name="T27" fmla="*/ 287 h 600"/>
                <a:gd name="T28" fmla="*/ 20 w 122"/>
                <a:gd name="T29" fmla="*/ 303 h 600"/>
                <a:gd name="T30" fmla="*/ 15 w 122"/>
                <a:gd name="T31" fmla="*/ 328 h 600"/>
                <a:gd name="T32" fmla="*/ 21 w 122"/>
                <a:gd name="T33" fmla="*/ 361 h 600"/>
                <a:gd name="T34" fmla="*/ 20 w 122"/>
                <a:gd name="T35" fmla="*/ 369 h 600"/>
                <a:gd name="T36" fmla="*/ 16 w 122"/>
                <a:gd name="T37" fmla="*/ 394 h 600"/>
                <a:gd name="T38" fmla="*/ 6 w 122"/>
                <a:gd name="T39" fmla="*/ 427 h 600"/>
                <a:gd name="T40" fmla="*/ 4 w 122"/>
                <a:gd name="T41" fmla="*/ 454 h 600"/>
                <a:gd name="T42" fmla="*/ 6 w 122"/>
                <a:gd name="T43" fmla="*/ 486 h 600"/>
                <a:gd name="T44" fmla="*/ 6 w 122"/>
                <a:gd name="T45" fmla="*/ 526 h 600"/>
                <a:gd name="T46" fmla="*/ 2 w 122"/>
                <a:gd name="T47" fmla="*/ 573 h 600"/>
                <a:gd name="T48" fmla="*/ 28 w 122"/>
                <a:gd name="T49" fmla="*/ 600 h 600"/>
                <a:gd name="T50" fmla="*/ 26 w 122"/>
                <a:gd name="T51" fmla="*/ 541 h 600"/>
                <a:gd name="T52" fmla="*/ 28 w 122"/>
                <a:gd name="T53" fmla="*/ 494 h 600"/>
                <a:gd name="T54" fmla="*/ 32 w 122"/>
                <a:gd name="T55" fmla="*/ 456 h 600"/>
                <a:gd name="T56" fmla="*/ 41 w 122"/>
                <a:gd name="T57" fmla="*/ 428 h 600"/>
                <a:gd name="T58" fmla="*/ 48 w 122"/>
                <a:gd name="T59" fmla="*/ 415 h 600"/>
                <a:gd name="T60" fmla="*/ 51 w 122"/>
                <a:gd name="T61" fmla="*/ 412 h 600"/>
                <a:gd name="T62" fmla="*/ 59 w 122"/>
                <a:gd name="T63" fmla="*/ 397 h 600"/>
                <a:gd name="T64" fmla="*/ 60 w 122"/>
                <a:gd name="T65" fmla="*/ 380 h 600"/>
                <a:gd name="T66" fmla="*/ 58 w 122"/>
                <a:gd name="T67" fmla="*/ 367 h 600"/>
                <a:gd name="T68" fmla="*/ 54 w 122"/>
                <a:gd name="T69" fmla="*/ 348 h 600"/>
                <a:gd name="T70" fmla="*/ 61 w 122"/>
                <a:gd name="T71" fmla="*/ 318 h 600"/>
                <a:gd name="T72" fmla="*/ 77 w 122"/>
                <a:gd name="T73" fmla="*/ 298 h 600"/>
                <a:gd name="T74" fmla="*/ 83 w 122"/>
                <a:gd name="T75" fmla="*/ 293 h 600"/>
                <a:gd name="T76" fmla="*/ 86 w 122"/>
                <a:gd name="T77" fmla="*/ 284 h 600"/>
                <a:gd name="T78" fmla="*/ 87 w 122"/>
                <a:gd name="T79" fmla="*/ 283 h 600"/>
                <a:gd name="T80" fmla="*/ 89 w 122"/>
                <a:gd name="T81" fmla="*/ 277 h 600"/>
                <a:gd name="T82" fmla="*/ 89 w 122"/>
                <a:gd name="T83" fmla="*/ 274 h 600"/>
                <a:gd name="T84" fmla="*/ 91 w 122"/>
                <a:gd name="T85" fmla="*/ 267 h 600"/>
                <a:gd name="T86" fmla="*/ 90 w 122"/>
                <a:gd name="T87" fmla="*/ 260 h 600"/>
                <a:gd name="T88" fmla="*/ 91 w 122"/>
                <a:gd name="T89" fmla="*/ 230 h 600"/>
                <a:gd name="T90" fmla="*/ 95 w 122"/>
                <a:gd name="T91" fmla="*/ 213 h 600"/>
                <a:gd name="T92" fmla="*/ 102 w 122"/>
                <a:gd name="T93" fmla="*/ 198 h 600"/>
                <a:gd name="T94" fmla="*/ 113 w 122"/>
                <a:gd name="T95" fmla="*/ 189 h 600"/>
                <a:gd name="T96" fmla="*/ 119 w 122"/>
                <a:gd name="T97" fmla="*/ 134 h 600"/>
                <a:gd name="T98" fmla="*/ 122 w 122"/>
                <a:gd name="T99" fmla="*/ 85 h 600"/>
                <a:gd name="T100" fmla="*/ 119 w 122"/>
                <a:gd name="T101" fmla="*/ 39 h 600"/>
                <a:gd name="T102" fmla="*/ 113 w 122"/>
                <a:gd name="T103" fmla="*/ 0 h 600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2"/>
                <a:gd name="T157" fmla="*/ 0 h 600"/>
                <a:gd name="T158" fmla="*/ 122 w 122"/>
                <a:gd name="T159" fmla="*/ 600 h 600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2" h="600">
                  <a:moveTo>
                    <a:pt x="113" y="0"/>
                  </a:moveTo>
                  <a:lnTo>
                    <a:pt x="110" y="24"/>
                  </a:lnTo>
                  <a:lnTo>
                    <a:pt x="107" y="48"/>
                  </a:lnTo>
                  <a:lnTo>
                    <a:pt x="103" y="71"/>
                  </a:lnTo>
                  <a:lnTo>
                    <a:pt x="99" y="93"/>
                  </a:lnTo>
                  <a:lnTo>
                    <a:pt x="94" y="103"/>
                  </a:lnTo>
                  <a:lnTo>
                    <a:pt x="91" y="114"/>
                  </a:lnTo>
                  <a:lnTo>
                    <a:pt x="87" y="123"/>
                  </a:lnTo>
                  <a:lnTo>
                    <a:pt x="84" y="134"/>
                  </a:lnTo>
                  <a:lnTo>
                    <a:pt x="74" y="154"/>
                  </a:lnTo>
                  <a:lnTo>
                    <a:pt x="64" y="173"/>
                  </a:lnTo>
                  <a:lnTo>
                    <a:pt x="55" y="176"/>
                  </a:lnTo>
                  <a:lnTo>
                    <a:pt x="48" y="182"/>
                  </a:lnTo>
                  <a:lnTo>
                    <a:pt x="43" y="188"/>
                  </a:lnTo>
                  <a:lnTo>
                    <a:pt x="41" y="197"/>
                  </a:lnTo>
                  <a:lnTo>
                    <a:pt x="37" y="215"/>
                  </a:lnTo>
                  <a:lnTo>
                    <a:pt x="39" y="226"/>
                  </a:lnTo>
                  <a:lnTo>
                    <a:pt x="43" y="239"/>
                  </a:lnTo>
                  <a:lnTo>
                    <a:pt x="43" y="256"/>
                  </a:lnTo>
                  <a:lnTo>
                    <a:pt x="42" y="263"/>
                  </a:lnTo>
                  <a:lnTo>
                    <a:pt x="42" y="270"/>
                  </a:lnTo>
                  <a:lnTo>
                    <a:pt x="40" y="275"/>
                  </a:lnTo>
                  <a:lnTo>
                    <a:pt x="39" y="279"/>
                  </a:lnTo>
                  <a:lnTo>
                    <a:pt x="36" y="282"/>
                  </a:lnTo>
                  <a:lnTo>
                    <a:pt x="35" y="282"/>
                  </a:lnTo>
                  <a:lnTo>
                    <a:pt x="35" y="283"/>
                  </a:lnTo>
                  <a:lnTo>
                    <a:pt x="35" y="285"/>
                  </a:lnTo>
                  <a:lnTo>
                    <a:pt x="31" y="287"/>
                  </a:lnTo>
                  <a:lnTo>
                    <a:pt x="29" y="289"/>
                  </a:lnTo>
                  <a:lnTo>
                    <a:pt x="20" y="303"/>
                  </a:lnTo>
                  <a:lnTo>
                    <a:pt x="16" y="319"/>
                  </a:lnTo>
                  <a:lnTo>
                    <a:pt x="15" y="328"/>
                  </a:lnTo>
                  <a:lnTo>
                    <a:pt x="16" y="338"/>
                  </a:lnTo>
                  <a:lnTo>
                    <a:pt x="21" y="361"/>
                  </a:lnTo>
                  <a:lnTo>
                    <a:pt x="21" y="363"/>
                  </a:lnTo>
                  <a:lnTo>
                    <a:pt x="20" y="369"/>
                  </a:lnTo>
                  <a:lnTo>
                    <a:pt x="19" y="376"/>
                  </a:lnTo>
                  <a:lnTo>
                    <a:pt x="16" y="394"/>
                  </a:lnTo>
                  <a:lnTo>
                    <a:pt x="11" y="415"/>
                  </a:lnTo>
                  <a:lnTo>
                    <a:pt x="6" y="427"/>
                  </a:lnTo>
                  <a:lnTo>
                    <a:pt x="3" y="441"/>
                  </a:lnTo>
                  <a:lnTo>
                    <a:pt x="4" y="454"/>
                  </a:lnTo>
                  <a:lnTo>
                    <a:pt x="6" y="470"/>
                  </a:lnTo>
                  <a:lnTo>
                    <a:pt x="6" y="486"/>
                  </a:lnTo>
                  <a:lnTo>
                    <a:pt x="7" y="506"/>
                  </a:lnTo>
                  <a:lnTo>
                    <a:pt x="6" y="526"/>
                  </a:lnTo>
                  <a:lnTo>
                    <a:pt x="5" y="549"/>
                  </a:lnTo>
                  <a:lnTo>
                    <a:pt x="2" y="573"/>
                  </a:lnTo>
                  <a:lnTo>
                    <a:pt x="0" y="600"/>
                  </a:lnTo>
                  <a:lnTo>
                    <a:pt x="28" y="600"/>
                  </a:lnTo>
                  <a:lnTo>
                    <a:pt x="26" y="568"/>
                  </a:lnTo>
                  <a:lnTo>
                    <a:pt x="26" y="541"/>
                  </a:lnTo>
                  <a:lnTo>
                    <a:pt x="26" y="516"/>
                  </a:lnTo>
                  <a:lnTo>
                    <a:pt x="28" y="494"/>
                  </a:lnTo>
                  <a:lnTo>
                    <a:pt x="29" y="473"/>
                  </a:lnTo>
                  <a:lnTo>
                    <a:pt x="32" y="456"/>
                  </a:lnTo>
                  <a:lnTo>
                    <a:pt x="35" y="440"/>
                  </a:lnTo>
                  <a:lnTo>
                    <a:pt x="41" y="428"/>
                  </a:lnTo>
                  <a:lnTo>
                    <a:pt x="46" y="419"/>
                  </a:lnTo>
                  <a:lnTo>
                    <a:pt x="48" y="415"/>
                  </a:lnTo>
                  <a:lnTo>
                    <a:pt x="49" y="413"/>
                  </a:lnTo>
                  <a:lnTo>
                    <a:pt x="51" y="412"/>
                  </a:lnTo>
                  <a:lnTo>
                    <a:pt x="56" y="403"/>
                  </a:lnTo>
                  <a:lnTo>
                    <a:pt x="59" y="397"/>
                  </a:lnTo>
                  <a:lnTo>
                    <a:pt x="60" y="388"/>
                  </a:lnTo>
                  <a:lnTo>
                    <a:pt x="60" y="380"/>
                  </a:lnTo>
                  <a:lnTo>
                    <a:pt x="59" y="372"/>
                  </a:lnTo>
                  <a:lnTo>
                    <a:pt x="58" y="367"/>
                  </a:lnTo>
                  <a:lnTo>
                    <a:pt x="58" y="364"/>
                  </a:lnTo>
                  <a:lnTo>
                    <a:pt x="54" y="348"/>
                  </a:lnTo>
                  <a:lnTo>
                    <a:pt x="55" y="333"/>
                  </a:lnTo>
                  <a:lnTo>
                    <a:pt x="61" y="318"/>
                  </a:lnTo>
                  <a:lnTo>
                    <a:pt x="73" y="305"/>
                  </a:lnTo>
                  <a:lnTo>
                    <a:pt x="77" y="298"/>
                  </a:lnTo>
                  <a:lnTo>
                    <a:pt x="79" y="295"/>
                  </a:lnTo>
                  <a:lnTo>
                    <a:pt x="83" y="293"/>
                  </a:lnTo>
                  <a:lnTo>
                    <a:pt x="86" y="287"/>
                  </a:lnTo>
                  <a:lnTo>
                    <a:pt x="86" y="284"/>
                  </a:lnTo>
                  <a:lnTo>
                    <a:pt x="86" y="283"/>
                  </a:lnTo>
                  <a:lnTo>
                    <a:pt x="87" y="283"/>
                  </a:lnTo>
                  <a:lnTo>
                    <a:pt x="89" y="281"/>
                  </a:lnTo>
                  <a:lnTo>
                    <a:pt x="89" y="277"/>
                  </a:lnTo>
                  <a:lnTo>
                    <a:pt x="89" y="275"/>
                  </a:lnTo>
                  <a:lnTo>
                    <a:pt x="89" y="274"/>
                  </a:lnTo>
                  <a:lnTo>
                    <a:pt x="90" y="274"/>
                  </a:lnTo>
                  <a:lnTo>
                    <a:pt x="91" y="267"/>
                  </a:lnTo>
                  <a:lnTo>
                    <a:pt x="90" y="263"/>
                  </a:lnTo>
                  <a:lnTo>
                    <a:pt x="90" y="260"/>
                  </a:lnTo>
                  <a:lnTo>
                    <a:pt x="90" y="253"/>
                  </a:lnTo>
                  <a:lnTo>
                    <a:pt x="91" y="230"/>
                  </a:lnTo>
                  <a:lnTo>
                    <a:pt x="92" y="221"/>
                  </a:lnTo>
                  <a:lnTo>
                    <a:pt x="95" y="213"/>
                  </a:lnTo>
                  <a:lnTo>
                    <a:pt x="98" y="204"/>
                  </a:lnTo>
                  <a:lnTo>
                    <a:pt x="102" y="198"/>
                  </a:lnTo>
                  <a:lnTo>
                    <a:pt x="106" y="193"/>
                  </a:lnTo>
                  <a:lnTo>
                    <a:pt x="113" y="189"/>
                  </a:lnTo>
                  <a:lnTo>
                    <a:pt x="116" y="160"/>
                  </a:lnTo>
                  <a:lnTo>
                    <a:pt x="119" y="134"/>
                  </a:lnTo>
                  <a:lnTo>
                    <a:pt x="121" y="108"/>
                  </a:lnTo>
                  <a:lnTo>
                    <a:pt x="122" y="85"/>
                  </a:lnTo>
                  <a:lnTo>
                    <a:pt x="121" y="61"/>
                  </a:lnTo>
                  <a:lnTo>
                    <a:pt x="119" y="39"/>
                  </a:lnTo>
                  <a:lnTo>
                    <a:pt x="116" y="19"/>
                  </a:lnTo>
                  <a:lnTo>
                    <a:pt x="113" y="0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23"/>
            <p:cNvSpPr>
              <a:spLocks noChangeAspect="1"/>
            </p:cNvSpPr>
            <p:nvPr/>
          </p:nvSpPr>
          <p:spPr bwMode="auto">
            <a:xfrm>
              <a:off x="4023" y="1793"/>
              <a:ext cx="21" cy="22"/>
            </a:xfrm>
            <a:custGeom>
              <a:avLst/>
              <a:gdLst>
                <a:gd name="T0" fmla="*/ 122 w 281"/>
                <a:gd name="T1" fmla="*/ 2 h 295"/>
                <a:gd name="T2" fmla="*/ 107 w 281"/>
                <a:gd name="T3" fmla="*/ 0 h 295"/>
                <a:gd name="T4" fmla="*/ 94 w 281"/>
                <a:gd name="T5" fmla="*/ 0 h 295"/>
                <a:gd name="T6" fmla="*/ 70 w 281"/>
                <a:gd name="T7" fmla="*/ 5 h 295"/>
                <a:gd name="T8" fmla="*/ 47 w 281"/>
                <a:gd name="T9" fmla="*/ 15 h 295"/>
                <a:gd name="T10" fmla="*/ 29 w 281"/>
                <a:gd name="T11" fmla="*/ 31 h 295"/>
                <a:gd name="T12" fmla="*/ 19 w 281"/>
                <a:gd name="T13" fmla="*/ 40 h 295"/>
                <a:gd name="T14" fmla="*/ 13 w 281"/>
                <a:gd name="T15" fmla="*/ 51 h 295"/>
                <a:gd name="T16" fmla="*/ 4 w 281"/>
                <a:gd name="T17" fmla="*/ 73 h 295"/>
                <a:gd name="T18" fmla="*/ 1 w 281"/>
                <a:gd name="T19" fmla="*/ 85 h 295"/>
                <a:gd name="T20" fmla="*/ 0 w 281"/>
                <a:gd name="T21" fmla="*/ 99 h 295"/>
                <a:gd name="T22" fmla="*/ 2 w 281"/>
                <a:gd name="T23" fmla="*/ 128 h 295"/>
                <a:gd name="T24" fmla="*/ 3 w 281"/>
                <a:gd name="T25" fmla="*/ 140 h 295"/>
                <a:gd name="T26" fmla="*/ 6 w 281"/>
                <a:gd name="T27" fmla="*/ 153 h 295"/>
                <a:gd name="T28" fmla="*/ 16 w 281"/>
                <a:gd name="T29" fmla="*/ 178 h 295"/>
                <a:gd name="T30" fmla="*/ 28 w 281"/>
                <a:gd name="T31" fmla="*/ 202 h 295"/>
                <a:gd name="T32" fmla="*/ 45 w 281"/>
                <a:gd name="T33" fmla="*/ 225 h 295"/>
                <a:gd name="T34" fmla="*/ 4 w 281"/>
                <a:gd name="T35" fmla="*/ 277 h 295"/>
                <a:gd name="T36" fmla="*/ 102 w 281"/>
                <a:gd name="T37" fmla="*/ 268 h 295"/>
                <a:gd name="T38" fmla="*/ 115 w 281"/>
                <a:gd name="T39" fmla="*/ 275 h 295"/>
                <a:gd name="T40" fmla="*/ 128 w 281"/>
                <a:gd name="T41" fmla="*/ 283 h 295"/>
                <a:gd name="T42" fmla="*/ 133 w 281"/>
                <a:gd name="T43" fmla="*/ 285 h 295"/>
                <a:gd name="T44" fmla="*/ 139 w 281"/>
                <a:gd name="T45" fmla="*/ 288 h 295"/>
                <a:gd name="T46" fmla="*/ 151 w 281"/>
                <a:gd name="T47" fmla="*/ 292 h 295"/>
                <a:gd name="T48" fmla="*/ 160 w 281"/>
                <a:gd name="T49" fmla="*/ 294 h 295"/>
                <a:gd name="T50" fmla="*/ 173 w 281"/>
                <a:gd name="T51" fmla="*/ 295 h 295"/>
                <a:gd name="T52" fmla="*/ 186 w 281"/>
                <a:gd name="T53" fmla="*/ 295 h 295"/>
                <a:gd name="T54" fmla="*/ 198 w 281"/>
                <a:gd name="T55" fmla="*/ 292 h 295"/>
                <a:gd name="T56" fmla="*/ 211 w 281"/>
                <a:gd name="T57" fmla="*/ 290 h 295"/>
                <a:gd name="T58" fmla="*/ 222 w 281"/>
                <a:gd name="T59" fmla="*/ 286 h 295"/>
                <a:gd name="T60" fmla="*/ 233 w 281"/>
                <a:gd name="T61" fmla="*/ 281 h 295"/>
                <a:gd name="T62" fmla="*/ 237 w 281"/>
                <a:gd name="T63" fmla="*/ 276 h 295"/>
                <a:gd name="T64" fmla="*/ 239 w 281"/>
                <a:gd name="T65" fmla="*/ 274 h 295"/>
                <a:gd name="T66" fmla="*/ 239 w 281"/>
                <a:gd name="T67" fmla="*/ 273 h 295"/>
                <a:gd name="T68" fmla="*/ 240 w 281"/>
                <a:gd name="T69" fmla="*/ 273 h 295"/>
                <a:gd name="T70" fmla="*/ 242 w 281"/>
                <a:gd name="T71" fmla="*/ 273 h 295"/>
                <a:gd name="T72" fmla="*/ 253 w 281"/>
                <a:gd name="T73" fmla="*/ 265 h 295"/>
                <a:gd name="T74" fmla="*/ 260 w 281"/>
                <a:gd name="T75" fmla="*/ 255 h 295"/>
                <a:gd name="T76" fmla="*/ 267 w 281"/>
                <a:gd name="T77" fmla="*/ 244 h 295"/>
                <a:gd name="T78" fmla="*/ 269 w 281"/>
                <a:gd name="T79" fmla="*/ 237 h 295"/>
                <a:gd name="T80" fmla="*/ 269 w 281"/>
                <a:gd name="T81" fmla="*/ 235 h 295"/>
                <a:gd name="T82" fmla="*/ 269 w 281"/>
                <a:gd name="T83" fmla="*/ 234 h 295"/>
                <a:gd name="T84" fmla="*/ 270 w 281"/>
                <a:gd name="T85" fmla="*/ 234 h 295"/>
                <a:gd name="T86" fmla="*/ 272 w 281"/>
                <a:gd name="T87" fmla="*/ 232 h 295"/>
                <a:gd name="T88" fmla="*/ 277 w 281"/>
                <a:gd name="T89" fmla="*/ 221 h 295"/>
                <a:gd name="T90" fmla="*/ 279 w 281"/>
                <a:gd name="T91" fmla="*/ 208 h 295"/>
                <a:gd name="T92" fmla="*/ 281 w 281"/>
                <a:gd name="T93" fmla="*/ 195 h 295"/>
                <a:gd name="T94" fmla="*/ 281 w 281"/>
                <a:gd name="T95" fmla="*/ 181 h 295"/>
                <a:gd name="T96" fmla="*/ 281 w 281"/>
                <a:gd name="T97" fmla="*/ 167 h 295"/>
                <a:gd name="T98" fmla="*/ 272 w 281"/>
                <a:gd name="T99" fmla="*/ 134 h 295"/>
                <a:gd name="T100" fmla="*/ 259 w 281"/>
                <a:gd name="T101" fmla="*/ 102 h 295"/>
                <a:gd name="T102" fmla="*/ 244 w 281"/>
                <a:gd name="T103" fmla="*/ 80 h 295"/>
                <a:gd name="T104" fmla="*/ 226 w 281"/>
                <a:gd name="T105" fmla="*/ 59 h 295"/>
                <a:gd name="T106" fmla="*/ 213 w 281"/>
                <a:gd name="T107" fmla="*/ 46 h 295"/>
                <a:gd name="T108" fmla="*/ 201 w 281"/>
                <a:gd name="T109" fmla="*/ 37 h 295"/>
                <a:gd name="T110" fmla="*/ 189 w 281"/>
                <a:gd name="T111" fmla="*/ 27 h 295"/>
                <a:gd name="T112" fmla="*/ 177 w 281"/>
                <a:gd name="T113" fmla="*/ 20 h 295"/>
                <a:gd name="T114" fmla="*/ 163 w 281"/>
                <a:gd name="T115" fmla="*/ 13 h 295"/>
                <a:gd name="T116" fmla="*/ 150 w 281"/>
                <a:gd name="T117" fmla="*/ 9 h 295"/>
                <a:gd name="T118" fmla="*/ 122 w 281"/>
                <a:gd name="T119" fmla="*/ 2 h 295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281"/>
                <a:gd name="T181" fmla="*/ 0 h 295"/>
                <a:gd name="T182" fmla="*/ 281 w 281"/>
                <a:gd name="T183" fmla="*/ 295 h 295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281" h="295">
                  <a:moveTo>
                    <a:pt x="122" y="2"/>
                  </a:moveTo>
                  <a:lnTo>
                    <a:pt x="107" y="0"/>
                  </a:lnTo>
                  <a:lnTo>
                    <a:pt x="94" y="0"/>
                  </a:lnTo>
                  <a:lnTo>
                    <a:pt x="70" y="5"/>
                  </a:lnTo>
                  <a:lnTo>
                    <a:pt x="47" y="15"/>
                  </a:lnTo>
                  <a:lnTo>
                    <a:pt x="29" y="31"/>
                  </a:lnTo>
                  <a:lnTo>
                    <a:pt x="19" y="40"/>
                  </a:lnTo>
                  <a:lnTo>
                    <a:pt x="13" y="51"/>
                  </a:lnTo>
                  <a:lnTo>
                    <a:pt x="4" y="73"/>
                  </a:lnTo>
                  <a:lnTo>
                    <a:pt x="1" y="85"/>
                  </a:lnTo>
                  <a:lnTo>
                    <a:pt x="0" y="99"/>
                  </a:lnTo>
                  <a:lnTo>
                    <a:pt x="2" y="128"/>
                  </a:lnTo>
                  <a:lnTo>
                    <a:pt x="3" y="140"/>
                  </a:lnTo>
                  <a:lnTo>
                    <a:pt x="6" y="153"/>
                  </a:lnTo>
                  <a:lnTo>
                    <a:pt x="16" y="178"/>
                  </a:lnTo>
                  <a:lnTo>
                    <a:pt x="28" y="202"/>
                  </a:lnTo>
                  <a:lnTo>
                    <a:pt x="45" y="225"/>
                  </a:lnTo>
                  <a:lnTo>
                    <a:pt x="4" y="277"/>
                  </a:lnTo>
                  <a:lnTo>
                    <a:pt x="102" y="268"/>
                  </a:lnTo>
                  <a:lnTo>
                    <a:pt x="115" y="275"/>
                  </a:lnTo>
                  <a:lnTo>
                    <a:pt x="128" y="283"/>
                  </a:lnTo>
                  <a:lnTo>
                    <a:pt x="133" y="285"/>
                  </a:lnTo>
                  <a:lnTo>
                    <a:pt x="139" y="288"/>
                  </a:lnTo>
                  <a:lnTo>
                    <a:pt x="151" y="292"/>
                  </a:lnTo>
                  <a:lnTo>
                    <a:pt x="160" y="294"/>
                  </a:lnTo>
                  <a:lnTo>
                    <a:pt x="173" y="295"/>
                  </a:lnTo>
                  <a:lnTo>
                    <a:pt x="186" y="295"/>
                  </a:lnTo>
                  <a:lnTo>
                    <a:pt x="198" y="292"/>
                  </a:lnTo>
                  <a:lnTo>
                    <a:pt x="211" y="290"/>
                  </a:lnTo>
                  <a:lnTo>
                    <a:pt x="222" y="286"/>
                  </a:lnTo>
                  <a:lnTo>
                    <a:pt x="233" y="281"/>
                  </a:lnTo>
                  <a:lnTo>
                    <a:pt x="237" y="276"/>
                  </a:lnTo>
                  <a:lnTo>
                    <a:pt x="239" y="274"/>
                  </a:lnTo>
                  <a:lnTo>
                    <a:pt x="239" y="273"/>
                  </a:lnTo>
                  <a:lnTo>
                    <a:pt x="240" y="273"/>
                  </a:lnTo>
                  <a:lnTo>
                    <a:pt x="242" y="273"/>
                  </a:lnTo>
                  <a:lnTo>
                    <a:pt x="253" y="265"/>
                  </a:lnTo>
                  <a:lnTo>
                    <a:pt x="260" y="255"/>
                  </a:lnTo>
                  <a:lnTo>
                    <a:pt x="267" y="244"/>
                  </a:lnTo>
                  <a:lnTo>
                    <a:pt x="269" y="237"/>
                  </a:lnTo>
                  <a:lnTo>
                    <a:pt x="269" y="235"/>
                  </a:lnTo>
                  <a:lnTo>
                    <a:pt x="269" y="234"/>
                  </a:lnTo>
                  <a:lnTo>
                    <a:pt x="270" y="234"/>
                  </a:lnTo>
                  <a:lnTo>
                    <a:pt x="272" y="232"/>
                  </a:lnTo>
                  <a:lnTo>
                    <a:pt x="277" y="221"/>
                  </a:lnTo>
                  <a:lnTo>
                    <a:pt x="279" y="208"/>
                  </a:lnTo>
                  <a:lnTo>
                    <a:pt x="281" y="195"/>
                  </a:lnTo>
                  <a:lnTo>
                    <a:pt x="281" y="181"/>
                  </a:lnTo>
                  <a:lnTo>
                    <a:pt x="281" y="167"/>
                  </a:lnTo>
                  <a:lnTo>
                    <a:pt x="272" y="134"/>
                  </a:lnTo>
                  <a:lnTo>
                    <a:pt x="259" y="102"/>
                  </a:lnTo>
                  <a:lnTo>
                    <a:pt x="244" y="80"/>
                  </a:lnTo>
                  <a:lnTo>
                    <a:pt x="226" y="59"/>
                  </a:lnTo>
                  <a:lnTo>
                    <a:pt x="213" y="46"/>
                  </a:lnTo>
                  <a:lnTo>
                    <a:pt x="201" y="37"/>
                  </a:lnTo>
                  <a:lnTo>
                    <a:pt x="189" y="27"/>
                  </a:lnTo>
                  <a:lnTo>
                    <a:pt x="177" y="20"/>
                  </a:lnTo>
                  <a:lnTo>
                    <a:pt x="163" y="13"/>
                  </a:lnTo>
                  <a:lnTo>
                    <a:pt x="150" y="9"/>
                  </a:lnTo>
                  <a:lnTo>
                    <a:pt x="122" y="2"/>
                  </a:lnTo>
                </a:path>
              </a:pathLst>
            </a:custGeom>
            <a:noFill/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7" name="Picture 24" descr="yeast2"/>
          <p:cNvPicPr>
            <a:picLocks noChangeAspect="1" noChangeArrowheads="1"/>
          </p:cNvPicPr>
          <p:nvPr/>
        </p:nvPicPr>
        <p:blipFill>
          <a:blip r:embed="rId4" cstate="print"/>
          <a:srcRect l="44333" t="32333" r="36000" b="45334"/>
          <a:stretch>
            <a:fillRect/>
          </a:stretch>
        </p:blipFill>
        <p:spPr bwMode="auto">
          <a:xfrm>
            <a:off x="3236913" y="1552575"/>
            <a:ext cx="334962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" name="Rectangle 86"/>
          <p:cNvSpPr>
            <a:spLocks noChangeArrowheads="1"/>
          </p:cNvSpPr>
          <p:nvPr/>
        </p:nvSpPr>
        <p:spPr bwMode="auto">
          <a:xfrm>
            <a:off x="2590800" y="762000"/>
            <a:ext cx="254952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Biological System</a:t>
            </a:r>
          </a:p>
        </p:txBody>
      </p:sp>
      <p:sp>
        <p:nvSpPr>
          <p:cNvPr id="29" name="Rectangle 89"/>
          <p:cNvSpPr>
            <a:spLocks noChangeArrowheads="1"/>
          </p:cNvSpPr>
          <p:nvPr/>
        </p:nvSpPr>
        <p:spPr bwMode="auto">
          <a:xfrm>
            <a:off x="3089275" y="3216275"/>
            <a:ext cx="118268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Samples</a:t>
            </a:r>
          </a:p>
        </p:txBody>
      </p:sp>
      <p:sp>
        <p:nvSpPr>
          <p:cNvPr id="30" name="Line 93"/>
          <p:cNvSpPr>
            <a:spLocks noChangeShapeType="1"/>
          </p:cNvSpPr>
          <p:nvPr/>
        </p:nvSpPr>
        <p:spPr bwMode="auto">
          <a:xfrm>
            <a:off x="3657600" y="3813175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" name="Rectangle 95"/>
          <p:cNvSpPr>
            <a:spLocks noChangeArrowheads="1"/>
          </p:cNvSpPr>
          <p:nvPr/>
        </p:nvSpPr>
        <p:spPr bwMode="auto">
          <a:xfrm>
            <a:off x="4800600" y="3921125"/>
            <a:ext cx="208915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dirty="0">
                <a:latin typeface="Comic Sans MS" pitchFamily="66" charset="0"/>
              </a:rPr>
              <a:t>Measurements</a:t>
            </a:r>
          </a:p>
        </p:txBody>
      </p:sp>
      <p:sp>
        <p:nvSpPr>
          <p:cNvPr id="32" name="Line 93"/>
          <p:cNvSpPr>
            <a:spLocks noChangeShapeType="1"/>
          </p:cNvSpPr>
          <p:nvPr/>
        </p:nvSpPr>
        <p:spPr bwMode="auto">
          <a:xfrm>
            <a:off x="3657600" y="2274888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Rectangle 95"/>
          <p:cNvSpPr>
            <a:spLocks noChangeArrowheads="1"/>
          </p:cNvSpPr>
          <p:nvPr/>
        </p:nvSpPr>
        <p:spPr bwMode="auto">
          <a:xfrm>
            <a:off x="4800600" y="2351088"/>
            <a:ext cx="30056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Experimental Design</a:t>
            </a:r>
            <a:endParaRPr lang="en-US" sz="24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34" name="Rectangle 89"/>
          <p:cNvSpPr>
            <a:spLocks noChangeArrowheads="1"/>
          </p:cNvSpPr>
          <p:nvPr/>
        </p:nvSpPr>
        <p:spPr bwMode="auto">
          <a:xfrm>
            <a:off x="3084512" y="4740275"/>
            <a:ext cx="14218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Raw Data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35" name="Line 93"/>
          <p:cNvSpPr>
            <a:spLocks noChangeShapeType="1"/>
          </p:cNvSpPr>
          <p:nvPr/>
        </p:nvSpPr>
        <p:spPr bwMode="auto">
          <a:xfrm>
            <a:off x="3657600" y="5334000"/>
            <a:ext cx="0" cy="6858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6" name="Rectangle 89"/>
          <p:cNvSpPr>
            <a:spLocks noChangeArrowheads="1"/>
          </p:cNvSpPr>
          <p:nvPr/>
        </p:nvSpPr>
        <p:spPr bwMode="auto">
          <a:xfrm>
            <a:off x="2819400" y="6107668"/>
            <a:ext cx="176170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dirty="0" smtClean="0">
                <a:latin typeface="Comic Sans MS" pitchFamily="66" charset="0"/>
              </a:rPr>
              <a:t>Information</a:t>
            </a:r>
            <a:endParaRPr lang="en-US" sz="2400" b="1" dirty="0">
              <a:latin typeface="Comic Sans MS" pitchFamily="66" charset="0"/>
            </a:endParaRPr>
          </a:p>
        </p:txBody>
      </p:sp>
      <p:sp>
        <p:nvSpPr>
          <p:cNvPr id="37" name="Rectangle 95"/>
          <p:cNvSpPr>
            <a:spLocks noChangeArrowheads="1"/>
          </p:cNvSpPr>
          <p:nvPr/>
        </p:nvSpPr>
        <p:spPr bwMode="auto">
          <a:xfrm>
            <a:off x="4800600" y="5421868"/>
            <a:ext cx="204062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Comic Sans MS" pitchFamily="66" charset="0"/>
              </a:rPr>
              <a:t>Data Analysis</a:t>
            </a:r>
            <a:endParaRPr lang="en-US" sz="2400" b="1" dirty="0">
              <a:solidFill>
                <a:srgbClr val="C0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00000"/>
        </a:solidFill>
        <a:ln w="3175"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</TotalTime>
  <Words>908</Words>
  <Application>Microsoft Office PowerPoint</Application>
  <PresentationFormat>On-screen Show (4:3)</PresentationFormat>
  <Paragraphs>327</Paragraphs>
  <Slides>31</Slides>
  <Notes>30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fenyo</cp:lastModifiedBy>
  <cp:revision>42</cp:revision>
  <dcterms:created xsi:type="dcterms:W3CDTF">2005-06-29T18:18:27Z</dcterms:created>
  <dcterms:modified xsi:type="dcterms:W3CDTF">2014-01-28T13:49:19Z</dcterms:modified>
</cp:coreProperties>
</file>