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87" r:id="rId3"/>
    <p:sldId id="288" r:id="rId4"/>
    <p:sldId id="289" r:id="rId5"/>
    <p:sldId id="300" r:id="rId6"/>
    <p:sldId id="291" r:id="rId7"/>
    <p:sldId id="303" r:id="rId8"/>
    <p:sldId id="304" r:id="rId9"/>
    <p:sldId id="305" r:id="rId10"/>
    <p:sldId id="296" r:id="rId11"/>
    <p:sldId id="295" r:id="rId12"/>
    <p:sldId id="274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4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AB761-FAE5-BB46-BC08-AB3CDF7DAC24}" type="datetimeFigureOut">
              <a:rPr lang="en-US" smtClean="0"/>
              <a:t>2/11/14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8E98E-877A-EC4A-94E1-C1A139656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666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07AC1-9C91-694F-85B4-ACADDE7534A9}" type="datetimeFigureOut">
              <a:rPr lang="en-US" smtClean="0"/>
              <a:t>2/11/14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8D820-79B2-DD49-8480-014B9E51E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3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Follow a syntax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Algorithms are implemented using several statements and expressions, breaking complex tasks into simpler ones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8D820-79B2-DD49-8480-014B9E51E0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09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4037-FABD-D844-976A-196D25D5E905}" type="datetimeFigureOut">
              <a:rPr lang="en-US" smtClean="0"/>
              <a:t>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37DF-1694-EE4A-B909-B97A9B63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50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4037-FABD-D844-976A-196D25D5E905}" type="datetimeFigureOut">
              <a:rPr lang="en-US" smtClean="0"/>
              <a:t>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37DF-1694-EE4A-B909-B97A9B63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43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4037-FABD-D844-976A-196D25D5E905}" type="datetimeFigureOut">
              <a:rPr lang="en-US" smtClean="0"/>
              <a:t>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37DF-1694-EE4A-B909-B97A9B63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98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4037-FABD-D844-976A-196D25D5E905}" type="datetimeFigureOut">
              <a:rPr lang="en-US" smtClean="0"/>
              <a:t>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37DF-1694-EE4A-B909-B97A9B63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44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4037-FABD-D844-976A-196D25D5E905}" type="datetimeFigureOut">
              <a:rPr lang="en-US" smtClean="0"/>
              <a:t>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37DF-1694-EE4A-B909-B97A9B63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95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4037-FABD-D844-976A-196D25D5E905}" type="datetimeFigureOut">
              <a:rPr lang="en-US" smtClean="0"/>
              <a:t>2/11/14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37DF-1694-EE4A-B909-B97A9B63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87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4037-FABD-D844-976A-196D25D5E905}" type="datetimeFigureOut">
              <a:rPr lang="en-US" smtClean="0"/>
              <a:t>2/11/14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37DF-1694-EE4A-B909-B97A9B63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49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4037-FABD-D844-976A-196D25D5E905}" type="datetimeFigureOut">
              <a:rPr lang="en-US" smtClean="0"/>
              <a:t>2/11/14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37DF-1694-EE4A-B909-B97A9B63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4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4037-FABD-D844-976A-196D25D5E905}" type="datetimeFigureOut">
              <a:rPr lang="en-US" smtClean="0"/>
              <a:t>2/11/14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37DF-1694-EE4A-B909-B97A9B63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99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4037-FABD-D844-976A-196D25D5E905}" type="datetimeFigureOut">
              <a:rPr lang="en-US" smtClean="0"/>
              <a:t>2/11/14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37DF-1694-EE4A-B909-B97A9B63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44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4037-FABD-D844-976A-196D25D5E905}" type="datetimeFigureOut">
              <a:rPr lang="en-US" smtClean="0"/>
              <a:t>2/11/14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D37DF-1694-EE4A-B909-B97A9B63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66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54037-FABD-D844-976A-196D25D5E905}" type="datetimeFigureOut">
              <a:rPr lang="en-US" smtClean="0"/>
              <a:t>2/11/14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D37DF-1694-EE4A-B909-B97A9B63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40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himan.grover@gmail.com" TargetMode="External"/><Relationship Id="rId3" Type="http://schemas.openxmlformats.org/officeDocument/2006/relationships/hyperlink" Target="mailto:Himanshu.Grover@nyumc.org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69416"/>
            <a:ext cx="7772400" cy="1061480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Python Lab: Fundamentals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47131"/>
            <a:ext cx="6400800" cy="209595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Proteomics Informatics, Spring 2014</a:t>
            </a:r>
          </a:p>
          <a:p>
            <a:r>
              <a:rPr lang="en-US" dirty="0" smtClean="0"/>
              <a:t>Week 3</a:t>
            </a:r>
          </a:p>
          <a:p>
            <a:r>
              <a:rPr lang="en-US" dirty="0" smtClean="0"/>
              <a:t>11</a:t>
            </a:r>
            <a:r>
              <a:rPr lang="en-US" baseline="30000" dirty="0" smtClean="0"/>
              <a:t>th</a:t>
            </a:r>
            <a:r>
              <a:rPr lang="en-US" dirty="0" smtClean="0"/>
              <a:t> Feb, 2014</a:t>
            </a:r>
          </a:p>
          <a:p>
            <a:r>
              <a:rPr lang="en-US" dirty="0">
                <a:hlinkClick r:id="rId2"/>
              </a:rPr>
              <a:t>h</a:t>
            </a:r>
            <a:r>
              <a:rPr lang="en-US" dirty="0" smtClean="0">
                <a:hlinkClick r:id="rId2"/>
              </a:rPr>
              <a:t>iman.grover@gmail.com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Himanshu.Grover@nyumc.org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433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697"/>
            <a:ext cx="8229600" cy="802154"/>
          </a:xfrm>
        </p:spPr>
        <p:txBody>
          <a:bodyPr/>
          <a:lstStyle/>
          <a:p>
            <a:r>
              <a:rPr lang="en-US" b="1" dirty="0" smtClean="0"/>
              <a:t>Getting help: Documentation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6789"/>
            <a:ext cx="8229600" cy="5571211"/>
          </a:xfrm>
        </p:spPr>
        <p:txBody>
          <a:bodyPr/>
          <a:lstStyle/>
          <a:p>
            <a:r>
              <a:rPr lang="en-US" dirty="0" err="1" smtClean="0"/>
              <a:t>IPython</a:t>
            </a:r>
            <a:r>
              <a:rPr lang="en-US" dirty="0" smtClean="0"/>
              <a:t> shell</a:t>
            </a:r>
          </a:p>
          <a:p>
            <a:pPr lvl="1"/>
            <a:r>
              <a:rPr lang="en-US" dirty="0" smtClean="0"/>
              <a:t>x = [1,2,3,4]</a:t>
            </a:r>
          </a:p>
          <a:p>
            <a:pPr lvl="1"/>
            <a:r>
              <a:rPr lang="en-US" dirty="0" smtClean="0"/>
              <a:t>x.&lt;tab&gt;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elp(x), help(x.&lt;function name&gt;), x.&lt;function name&gt;?</a:t>
            </a:r>
          </a:p>
          <a:p>
            <a:pPr lvl="2"/>
            <a:r>
              <a:rPr lang="en-US" dirty="0" smtClean="0"/>
              <a:t>Ex. </a:t>
            </a:r>
            <a:r>
              <a:rPr lang="en-US" dirty="0" err="1" smtClean="0"/>
              <a:t>x.append</a:t>
            </a:r>
            <a:r>
              <a:rPr lang="en-US" dirty="0" smtClean="0"/>
              <a:t>?</a:t>
            </a:r>
          </a:p>
          <a:p>
            <a:pPr lvl="2"/>
            <a:r>
              <a:rPr lang="en-US" dirty="0" err="1"/>
              <a:t>L.append</a:t>
            </a:r>
            <a:r>
              <a:rPr lang="en-US" dirty="0"/>
              <a:t>(object) -- append object to </a:t>
            </a:r>
            <a:r>
              <a:rPr lang="en-US" dirty="0" smtClean="0"/>
              <a:t>end</a:t>
            </a:r>
          </a:p>
          <a:p>
            <a:pPr lvl="3"/>
            <a:r>
              <a:rPr lang="en-US" dirty="0" smtClean="0"/>
              <a:t>Similar to f(x) notation in math. But more general…</a:t>
            </a:r>
          </a:p>
        </p:txBody>
      </p:sp>
    </p:spTree>
    <p:extLst>
      <p:ext uri="{BB962C8B-B14F-4D97-AF65-F5344CB8AC3E}">
        <p14:creationId xmlns:p14="http://schemas.microsoft.com/office/powerpoint/2010/main" val="2272531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Interactive vs. Script Mode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60837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Practice some!!</a:t>
            </a:r>
            <a:endParaRPr lang="en-US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04578"/>
            <a:ext cx="8229600" cy="5153422"/>
          </a:xfrm>
        </p:spPr>
        <p:txBody>
          <a:bodyPr/>
          <a:lstStyle/>
          <a:p>
            <a:r>
              <a:rPr lang="en-US" dirty="0" smtClean="0"/>
              <a:t>Create some data objects (list, dictionary string) in </a:t>
            </a:r>
            <a:r>
              <a:rPr lang="en-US" dirty="0" err="1" smtClean="0"/>
              <a:t>IPython</a:t>
            </a:r>
            <a:r>
              <a:rPr lang="en-US" dirty="0" smtClean="0"/>
              <a:t> shell</a:t>
            </a:r>
          </a:p>
          <a:p>
            <a:endParaRPr lang="en-US" dirty="0" smtClean="0"/>
          </a:p>
          <a:p>
            <a:r>
              <a:rPr lang="en-US" dirty="0" smtClean="0"/>
              <a:t>Check their “types”, and explore documentation for some of the their </a:t>
            </a:r>
            <a:r>
              <a:rPr lang="en-US" dirty="0" smtClean="0"/>
              <a:t>operations/</a:t>
            </a:r>
            <a:r>
              <a:rPr lang="en-US" dirty="0" smtClean="0"/>
              <a:t>functions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Run some functions to see what happens</a:t>
            </a:r>
          </a:p>
        </p:txBody>
      </p:sp>
    </p:spTree>
    <p:extLst>
      <p:ext uri="{BB962C8B-B14F-4D97-AF65-F5344CB8AC3E}">
        <p14:creationId xmlns:p14="http://schemas.microsoft.com/office/powerpoint/2010/main" val="1119949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Next Class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Compound statements: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or/while loops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smtClean="0"/>
              <a:t>Real examples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505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3855"/>
          </a:xfrm>
        </p:spPr>
        <p:txBody>
          <a:bodyPr/>
          <a:lstStyle/>
          <a:p>
            <a:r>
              <a:rPr lang="en-US" b="1" dirty="0" smtClean="0"/>
              <a:t>Programs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234"/>
            <a:ext cx="8229600" cy="54272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</a:t>
            </a:r>
            <a:r>
              <a:rPr lang="en-US" dirty="0" smtClean="0"/>
              <a:t>erform computations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 some </a:t>
            </a:r>
            <a:r>
              <a:rPr lang="en-US" b="1" dirty="0" smtClean="0"/>
              <a:t>input</a:t>
            </a:r>
            <a:r>
              <a:rPr lang="en-US" dirty="0" smtClean="0"/>
              <a:t> </a:t>
            </a:r>
            <a:r>
              <a:rPr lang="en-US" b="1" dirty="0" smtClean="0"/>
              <a:t>data </a:t>
            </a:r>
            <a:r>
              <a:rPr lang="en-US" dirty="0" smtClean="0"/>
              <a:t>to generate some </a:t>
            </a:r>
            <a:r>
              <a:rPr lang="en-US" b="1" dirty="0" smtClean="0"/>
              <a:t>output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ccording to a well-defined series of steps (</a:t>
            </a:r>
            <a:r>
              <a:rPr lang="en-US" b="1" dirty="0" smtClean="0"/>
              <a:t>algorithm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implemented using some programming language</a:t>
            </a:r>
          </a:p>
          <a:p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hich follows a </a:t>
            </a:r>
            <a:r>
              <a:rPr lang="en-US" b="1" dirty="0" smtClean="0"/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1302240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466"/>
            <a:ext cx="8229600" cy="845043"/>
          </a:xfrm>
        </p:spPr>
        <p:txBody>
          <a:bodyPr/>
          <a:lstStyle/>
          <a:p>
            <a:r>
              <a:rPr lang="en-US" b="1" dirty="0" smtClean="0"/>
              <a:t>Data – Types &amp; Values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78425"/>
            <a:ext cx="8818933" cy="242272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Fundamental “things” that programs work with (Data)</a:t>
            </a:r>
          </a:p>
          <a:p>
            <a:r>
              <a:rPr lang="en-US" dirty="0"/>
              <a:t>Every data object has a type</a:t>
            </a:r>
          </a:p>
          <a:p>
            <a:pPr lvl="1"/>
            <a:r>
              <a:rPr lang="en-US" dirty="0"/>
              <a:t>Try in </a:t>
            </a:r>
            <a:r>
              <a:rPr lang="en-US" dirty="0" err="1"/>
              <a:t>ipython</a:t>
            </a:r>
            <a:r>
              <a:rPr lang="en-US" dirty="0"/>
              <a:t> shell:</a:t>
            </a:r>
          </a:p>
          <a:p>
            <a:pPr lvl="2"/>
            <a:r>
              <a:rPr lang="en-US" dirty="0"/>
              <a:t>type(1), type(</a:t>
            </a:r>
            <a:r>
              <a:rPr lang="en-US" dirty="0" smtClean="0"/>
              <a:t>‘PEPTIDE’)</a:t>
            </a:r>
          </a:p>
          <a:p>
            <a:r>
              <a:rPr lang="en-US" dirty="0" smtClean="0"/>
              <a:t>Creation</a:t>
            </a:r>
          </a:p>
          <a:p>
            <a:pPr lvl="1"/>
            <a:r>
              <a:rPr lang="en-US" dirty="0" smtClean="0"/>
              <a:t>from </a:t>
            </a:r>
            <a:r>
              <a:rPr lang="en-US" dirty="0"/>
              <a:t>keyboard, </a:t>
            </a:r>
            <a:r>
              <a:rPr lang="en-US" dirty="0" smtClean="0"/>
              <a:t>files</a:t>
            </a:r>
            <a:r>
              <a:rPr lang="en-US" dirty="0"/>
              <a:t>, </a:t>
            </a:r>
            <a:r>
              <a:rPr lang="en-US" dirty="0" smtClean="0"/>
              <a:t>remote server, through data processing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2052093"/>
              </p:ext>
            </p:extLst>
          </p:nvPr>
        </p:nvGraphicFramePr>
        <p:xfrm>
          <a:off x="457200" y="923279"/>
          <a:ext cx="8229599" cy="3116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7637"/>
                <a:gridCol w="5461962"/>
              </a:tblGrid>
              <a:tr h="313595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Object Type</a:t>
                      </a:r>
                      <a:endParaRPr lang="en-US" sz="2200" b="1" dirty="0"/>
                    </a:p>
                  </a:txBody>
                  <a:tcPr marL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Example</a:t>
                      </a:r>
                      <a:r>
                        <a:rPr lang="en-US" sz="2200" b="1" baseline="0" dirty="0" smtClean="0"/>
                        <a:t> Creation</a:t>
                      </a:r>
                      <a:endParaRPr lang="en-US" sz="2200" b="1" dirty="0"/>
                    </a:p>
                  </a:txBody>
                  <a:tcPr marL="0" marB="0"/>
                </a:tc>
              </a:tr>
              <a:tr h="31359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Numbers</a:t>
                      </a:r>
                    </a:p>
                    <a:p>
                      <a:pPr algn="ctr"/>
                      <a:r>
                        <a:rPr lang="en-US" sz="2200" dirty="0" smtClean="0"/>
                        <a:t>(integers</a:t>
                      </a:r>
                      <a:r>
                        <a:rPr lang="en-US" sz="2200" baseline="0" dirty="0" smtClean="0"/>
                        <a:t> or </a:t>
                      </a:r>
                      <a:r>
                        <a:rPr lang="en-US" sz="2200" dirty="0" smtClean="0"/>
                        <a:t>floating-point/real-numbers)</a:t>
                      </a:r>
                      <a:endParaRPr lang="en-US" sz="2200" dirty="0"/>
                    </a:p>
                  </a:txBody>
                  <a:tcPr marL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10, 1234.5, 22.7</a:t>
                      </a:r>
                      <a:endParaRPr lang="en-US" sz="2200" dirty="0"/>
                    </a:p>
                  </a:txBody>
                  <a:tcPr marL="0" marB="0"/>
                </a:tc>
              </a:tr>
              <a:tr h="54127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Strings</a:t>
                      </a:r>
                      <a:endParaRPr lang="en-US" sz="2200" dirty="0"/>
                    </a:p>
                  </a:txBody>
                  <a:tcPr marL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“Are you</a:t>
                      </a:r>
                      <a:r>
                        <a:rPr lang="en-US" sz="2200" baseline="0" dirty="0" smtClean="0"/>
                        <a:t> kidding?”</a:t>
                      </a:r>
                      <a:r>
                        <a:rPr lang="en-US" sz="2200" dirty="0" smtClean="0"/>
                        <a:t>, ‘This Python</a:t>
                      </a:r>
                      <a:r>
                        <a:rPr lang="en-US" sz="2200" baseline="0" dirty="0" smtClean="0"/>
                        <a:t> class rocks’</a:t>
                      </a:r>
                      <a:endParaRPr lang="en-US" sz="2200" dirty="0"/>
                    </a:p>
                  </a:txBody>
                  <a:tcPr marL="0" marB="0"/>
                </a:tc>
              </a:tr>
              <a:tr h="31359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Boolean</a:t>
                      </a:r>
                      <a:endParaRPr lang="en-US" sz="2200" dirty="0"/>
                    </a:p>
                  </a:txBody>
                  <a:tcPr marL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True,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dirty="0" smtClean="0"/>
                        <a:t>False</a:t>
                      </a:r>
                      <a:endParaRPr lang="en-US" sz="2200" dirty="0"/>
                    </a:p>
                  </a:txBody>
                  <a:tcPr marL="0" marB="0"/>
                </a:tc>
              </a:tr>
              <a:tr h="31359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…</a:t>
                      </a:r>
                      <a:endParaRPr lang="en-US" sz="2200" dirty="0"/>
                    </a:p>
                  </a:txBody>
                  <a:tcPr marL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…</a:t>
                      </a:r>
                      <a:endParaRPr lang="en-US" sz="2200" dirty="0"/>
                    </a:p>
                  </a:txBody>
                  <a:tcPr marL="0" marB="0"/>
                </a:tc>
              </a:tr>
              <a:tr h="31359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…</a:t>
                      </a:r>
                      <a:endParaRPr lang="en-US" sz="2200" dirty="0"/>
                    </a:p>
                  </a:txBody>
                  <a:tcPr marL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…</a:t>
                      </a:r>
                      <a:endParaRPr lang="en-US" sz="2200" dirty="0"/>
                    </a:p>
                  </a:txBody>
                  <a:tcPr marL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0938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Variables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4291"/>
          </a:xfrm>
        </p:spPr>
        <p:txBody>
          <a:bodyPr>
            <a:normAutofit/>
          </a:bodyPr>
          <a:lstStyle/>
          <a:p>
            <a:r>
              <a:rPr lang="en-US" dirty="0" smtClean="0"/>
              <a:t>Store for later use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Assign data to variables</a:t>
            </a:r>
          </a:p>
          <a:p>
            <a:pPr lvl="1"/>
            <a:r>
              <a:rPr lang="en-US" dirty="0"/>
              <a:t>x</a:t>
            </a:r>
            <a:r>
              <a:rPr lang="en-US" dirty="0" smtClean="0"/>
              <a:t> = 2</a:t>
            </a:r>
          </a:p>
          <a:p>
            <a:pPr lvl="1"/>
            <a:r>
              <a:rPr lang="en-US" dirty="0" smtClean="0"/>
              <a:t>y=‘</a:t>
            </a:r>
            <a:r>
              <a:rPr lang="en-US" dirty="0" err="1" smtClean="0"/>
              <a:t>abc</a:t>
            </a:r>
            <a:r>
              <a:rPr lang="en-US" dirty="0" smtClean="0"/>
              <a:t>’ or “</a:t>
            </a:r>
            <a:r>
              <a:rPr lang="en-US" dirty="0" err="1" smtClean="0"/>
              <a:t>abc</a:t>
            </a:r>
            <a:r>
              <a:rPr lang="en-US" dirty="0" smtClean="0"/>
              <a:t>”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ame = ‘Roger Federer’</a:t>
            </a:r>
          </a:p>
          <a:p>
            <a:pPr lvl="1"/>
            <a:r>
              <a:rPr lang="en-US" dirty="0" err="1"/>
              <a:t>a</a:t>
            </a:r>
            <a:r>
              <a:rPr lang="en-US" dirty="0" err="1" smtClean="0"/>
              <a:t>a_sequence</a:t>
            </a:r>
            <a:r>
              <a:rPr lang="en-US" dirty="0" smtClean="0"/>
              <a:t> = “GAMRPODSTK”</a:t>
            </a:r>
          </a:p>
          <a:p>
            <a:endParaRPr lang="en-US" dirty="0" smtClean="0"/>
          </a:p>
          <a:p>
            <a:r>
              <a:rPr lang="en-US" dirty="0" smtClean="0"/>
              <a:t>Use meaningful names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676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1518"/>
          </a:xfrm>
        </p:spPr>
        <p:txBody>
          <a:bodyPr>
            <a:normAutofit/>
          </a:bodyPr>
          <a:lstStyle/>
          <a:p>
            <a:r>
              <a:rPr lang="en-US" b="1" dirty="0" smtClean="0"/>
              <a:t>Operations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1519"/>
            <a:ext cx="8229600" cy="586648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Numbers:</a:t>
            </a:r>
            <a:endParaRPr lang="en-US" dirty="0"/>
          </a:p>
          <a:p>
            <a:pPr lvl="1"/>
            <a:r>
              <a:rPr lang="en-US" dirty="0"/>
              <a:t>Operators </a:t>
            </a:r>
            <a:r>
              <a:rPr lang="en-US" dirty="0" smtClean="0"/>
              <a:t>(Ex. *</a:t>
            </a:r>
            <a:r>
              <a:rPr lang="en-US" dirty="0"/>
              <a:t>, </a:t>
            </a:r>
            <a:r>
              <a:rPr lang="en-US" dirty="0" smtClean="0"/>
              <a:t>/, +, -, *</a:t>
            </a:r>
            <a:r>
              <a:rPr lang="en-US" dirty="0"/>
              <a:t>* etc. )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athematical </a:t>
            </a:r>
            <a:r>
              <a:rPr lang="en-US" dirty="0" err="1"/>
              <a:t>funcs</a:t>
            </a:r>
            <a:r>
              <a:rPr lang="en-US" dirty="0"/>
              <a:t> </a:t>
            </a:r>
            <a:r>
              <a:rPr lang="en-US" dirty="0" smtClean="0"/>
              <a:t>(Ex. </a:t>
            </a:r>
            <a:r>
              <a:rPr lang="en-US" dirty="0" err="1" smtClean="0"/>
              <a:t>math.pow</a:t>
            </a:r>
            <a:r>
              <a:rPr lang="en-US" dirty="0" smtClean="0"/>
              <a:t>, </a:t>
            </a:r>
            <a:r>
              <a:rPr lang="en-US" dirty="0" err="1"/>
              <a:t>math.sqrt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import math</a:t>
            </a:r>
          </a:p>
          <a:p>
            <a:pPr lvl="2"/>
            <a:r>
              <a:rPr lang="en-US" dirty="0" err="1" smtClean="0"/>
              <a:t>math.pow</a:t>
            </a:r>
            <a:r>
              <a:rPr lang="en-US" dirty="0" smtClean="0"/>
              <a:t>?, </a:t>
            </a:r>
            <a:r>
              <a:rPr lang="en-US" dirty="0" err="1" smtClean="0"/>
              <a:t>math.pow</a:t>
            </a:r>
            <a:r>
              <a:rPr lang="en-US" dirty="0" smtClean="0"/>
              <a:t>(10, 2)</a:t>
            </a:r>
          </a:p>
          <a:p>
            <a:r>
              <a:rPr lang="en-US" dirty="0"/>
              <a:t>Strings </a:t>
            </a:r>
            <a:r>
              <a:rPr lang="en-US" dirty="0" smtClean="0"/>
              <a:t>(</a:t>
            </a:r>
            <a:r>
              <a:rPr lang="en-US" dirty="0" err="1" smtClean="0"/>
              <a:t>aa_seq</a:t>
            </a:r>
            <a:r>
              <a:rPr lang="en-US" dirty="0" smtClean="0"/>
              <a:t> </a:t>
            </a:r>
            <a:r>
              <a:rPr lang="en-US" dirty="0"/>
              <a:t>= “GAMRPODSTK”)</a:t>
            </a:r>
            <a:endParaRPr lang="en-US" dirty="0" smtClean="0"/>
          </a:p>
          <a:p>
            <a:pPr lvl="1"/>
            <a:r>
              <a:rPr lang="en-US" dirty="0" smtClean="0"/>
              <a:t>Access:</a:t>
            </a:r>
            <a:endParaRPr lang="en-US" dirty="0"/>
          </a:p>
          <a:p>
            <a:pPr lvl="2"/>
            <a:r>
              <a:rPr lang="en-US" dirty="0"/>
              <a:t>Indexing (forward and backward): x[2], x[-1</a:t>
            </a:r>
            <a:r>
              <a:rPr lang="en-US" dirty="0" smtClean="0"/>
              <a:t>]; index starts at 0</a:t>
            </a:r>
            <a:endParaRPr lang="en-US" dirty="0"/>
          </a:p>
          <a:p>
            <a:pPr lvl="2"/>
            <a:r>
              <a:rPr lang="en-US" dirty="0"/>
              <a:t>Slicing: </a:t>
            </a:r>
            <a:r>
              <a:rPr lang="en-US" dirty="0" err="1" smtClean="0"/>
              <a:t>aa_seq</a:t>
            </a:r>
            <a:r>
              <a:rPr lang="en-US" dirty="0" smtClean="0"/>
              <a:t>[0:</a:t>
            </a:r>
            <a:r>
              <a:rPr lang="en-US" dirty="0"/>
              <a:t>3], </a:t>
            </a:r>
            <a:r>
              <a:rPr lang="en-US" dirty="0" err="1" smtClean="0"/>
              <a:t>aa_seq</a:t>
            </a:r>
            <a:r>
              <a:rPr lang="en-US" dirty="0" smtClean="0"/>
              <a:t>[</a:t>
            </a:r>
            <a:r>
              <a:rPr lang="en-US" dirty="0"/>
              <a:t>1:], </a:t>
            </a:r>
            <a:r>
              <a:rPr lang="en-US" dirty="0" err="1" smtClean="0"/>
              <a:t>aa_seq</a:t>
            </a:r>
            <a:r>
              <a:rPr lang="en-US" dirty="0" smtClean="0"/>
              <a:t>[</a:t>
            </a:r>
            <a:r>
              <a:rPr lang="en-US" dirty="0"/>
              <a:t>1</a:t>
            </a:r>
            <a:r>
              <a:rPr lang="en-US" dirty="0" smtClean="0"/>
              <a:t>:5:</a:t>
            </a:r>
            <a:r>
              <a:rPr lang="en-US" dirty="0"/>
              <a:t>2</a:t>
            </a:r>
            <a:r>
              <a:rPr lang="en-US" dirty="0" smtClean="0"/>
              <a:t>]</a:t>
            </a:r>
            <a:r>
              <a:rPr lang="en-US" dirty="0"/>
              <a:t>, </a:t>
            </a:r>
            <a:r>
              <a:rPr lang="en-US" dirty="0" err="1" smtClean="0"/>
              <a:t>aa_seq</a:t>
            </a:r>
            <a:r>
              <a:rPr lang="en-US" dirty="0" smtClean="0"/>
              <a:t>[</a:t>
            </a:r>
            <a:r>
              <a:rPr lang="en-US" dirty="0"/>
              <a:t>::2], x[::-1] </a:t>
            </a:r>
            <a:endParaRPr lang="en-US" dirty="0" smtClean="0"/>
          </a:p>
          <a:p>
            <a:pPr lvl="1"/>
            <a:r>
              <a:rPr lang="en-US" dirty="0"/>
              <a:t>Concatenation: </a:t>
            </a:r>
            <a:r>
              <a:rPr lang="en-US" dirty="0" err="1"/>
              <a:t>aa_seq</a:t>
            </a:r>
            <a:r>
              <a:rPr lang="en-US" dirty="0"/>
              <a:t> </a:t>
            </a:r>
            <a:r>
              <a:rPr lang="en-US" dirty="0" smtClean="0"/>
              <a:t>+ </a:t>
            </a:r>
            <a:r>
              <a:rPr lang="en-US" dirty="0" err="1" smtClean="0"/>
              <a:t>aa_seq</a:t>
            </a:r>
            <a:r>
              <a:rPr lang="en-US" dirty="0" smtClean="0"/>
              <a:t>, </a:t>
            </a:r>
            <a:r>
              <a:rPr lang="en-US" dirty="0" err="1" smtClean="0"/>
              <a:t>aa_seq</a:t>
            </a:r>
            <a:r>
              <a:rPr lang="en-US" dirty="0" smtClean="0"/>
              <a:t> + “MDP”</a:t>
            </a:r>
            <a:endParaRPr lang="en-US" dirty="0" smtClean="0"/>
          </a:p>
          <a:p>
            <a:pPr lvl="1"/>
            <a:r>
              <a:rPr lang="en-US" dirty="0" err="1"/>
              <a:t>a</a:t>
            </a:r>
            <a:r>
              <a:rPr lang="en-US" dirty="0" err="1" smtClean="0"/>
              <a:t>a_sesq</a:t>
            </a:r>
            <a:r>
              <a:rPr lang="en-US" dirty="0" smtClean="0"/>
              <a:t>.&lt;tab</a:t>
            </a:r>
            <a:r>
              <a:rPr lang="en-US" dirty="0"/>
              <a:t>&gt; (in </a:t>
            </a:r>
            <a:r>
              <a:rPr lang="en-US" dirty="0" err="1" smtClean="0"/>
              <a:t>ipython</a:t>
            </a:r>
            <a:r>
              <a:rPr lang="en-US" dirty="0" smtClean="0"/>
              <a:t> shell)</a:t>
            </a:r>
            <a:endParaRPr lang="en-US" dirty="0"/>
          </a:p>
          <a:p>
            <a:pPr lvl="1"/>
            <a:r>
              <a:rPr lang="en-US" dirty="0" smtClean="0"/>
              <a:t>Repetition</a:t>
            </a:r>
            <a:r>
              <a:rPr lang="en-US" dirty="0"/>
              <a:t>: </a:t>
            </a:r>
            <a:r>
              <a:rPr lang="en-US" dirty="0" err="1" smtClean="0"/>
              <a:t>aa_seq</a:t>
            </a:r>
            <a:r>
              <a:rPr lang="en-US" dirty="0" smtClean="0"/>
              <a:t>*</a:t>
            </a:r>
            <a:r>
              <a:rPr lang="en-US" dirty="0"/>
              <a:t>8</a:t>
            </a:r>
          </a:p>
          <a:p>
            <a:pPr lvl="1"/>
            <a:r>
              <a:rPr lang="en-US" dirty="0"/>
              <a:t>Membership: </a:t>
            </a:r>
            <a:r>
              <a:rPr lang="en-US" dirty="0" smtClean="0"/>
              <a:t>‘G’ </a:t>
            </a:r>
            <a:r>
              <a:rPr lang="en-US" dirty="0"/>
              <a:t>in </a:t>
            </a:r>
            <a:r>
              <a:rPr lang="en-US" dirty="0" err="1" smtClean="0"/>
              <a:t>aa_seq</a:t>
            </a:r>
            <a:endParaRPr lang="en-US" dirty="0"/>
          </a:p>
          <a:p>
            <a:pPr lvl="1"/>
            <a:r>
              <a:rPr lang="en-US" dirty="0" err="1"/>
              <a:t>a</a:t>
            </a:r>
            <a:r>
              <a:rPr lang="en-US" dirty="0" err="1" smtClean="0"/>
              <a:t>a_seq.find</a:t>
            </a:r>
            <a:r>
              <a:rPr lang="en-US" dirty="0"/>
              <a:t>(‘</a:t>
            </a:r>
            <a:r>
              <a:rPr lang="en-US" dirty="0" smtClean="0"/>
              <a:t>E’), </a:t>
            </a:r>
            <a:r>
              <a:rPr lang="en-US" dirty="0" err="1" smtClean="0"/>
              <a:t>aa_seq.replace</a:t>
            </a:r>
            <a:r>
              <a:rPr lang="en-US" dirty="0"/>
              <a:t>(</a:t>
            </a:r>
            <a:r>
              <a:rPr lang="en-US" dirty="0" smtClean="0"/>
              <a:t>“MR”</a:t>
            </a:r>
            <a:r>
              <a:rPr lang="en-US" dirty="0"/>
              <a:t>, </a:t>
            </a:r>
            <a:r>
              <a:rPr lang="en-US" dirty="0" smtClean="0"/>
              <a:t>“NT”</a:t>
            </a:r>
            <a:r>
              <a:rPr lang="en-US" dirty="0"/>
              <a:t>), </a:t>
            </a:r>
            <a:r>
              <a:rPr lang="en-US" dirty="0" err="1" smtClean="0"/>
              <a:t>aa_seq.lower</a:t>
            </a:r>
            <a:r>
              <a:rPr lang="en-US" dirty="0" smtClean="0"/>
              <a:t>(); </a:t>
            </a:r>
            <a:r>
              <a:rPr lang="en-US" dirty="0" err="1" smtClean="0"/>
              <a:t>len</a:t>
            </a:r>
            <a:r>
              <a:rPr lang="en-US" dirty="0"/>
              <a:t>(x</a:t>
            </a:r>
            <a:r>
              <a:rPr lang="en-US" dirty="0" smtClean="0"/>
              <a:t>)</a:t>
            </a:r>
          </a:p>
          <a:p>
            <a:r>
              <a:rPr lang="en-US" dirty="0" smtClean="0"/>
              <a:t>Built-in vs. user-defined</a:t>
            </a:r>
          </a:p>
        </p:txBody>
      </p:sp>
    </p:spTree>
    <p:extLst>
      <p:ext uri="{BB962C8B-B14F-4D97-AF65-F5344CB8AC3E}">
        <p14:creationId xmlns:p14="http://schemas.microsoft.com/office/powerpoint/2010/main" val="3489078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Structures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Containers for build composite/complex data objects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Stored in a specific format, depending on data access and processing needs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0879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Lists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1464"/>
            <a:ext cx="8229600" cy="523795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Most general sequence object</a:t>
            </a:r>
          </a:p>
          <a:p>
            <a:endParaRPr lang="en-US" dirty="0" smtClean="0"/>
          </a:p>
          <a:p>
            <a:r>
              <a:rPr lang="en-US" dirty="0" err="1" smtClean="0"/>
              <a:t>Positionally</a:t>
            </a:r>
            <a:r>
              <a:rPr lang="en-US" dirty="0" smtClean="0"/>
              <a:t> ordered collection of arbitrarily typed objects: x = </a:t>
            </a:r>
            <a:r>
              <a:rPr lang="en-US" dirty="0"/>
              <a:t>[1, ‘a’, [1,2,3]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Heterogeneous</a:t>
            </a:r>
          </a:p>
          <a:p>
            <a:pPr lvl="1"/>
            <a:r>
              <a:rPr lang="en-US" dirty="0" smtClean="0"/>
              <a:t>Arbitrarily nest-able</a:t>
            </a:r>
          </a:p>
          <a:p>
            <a:endParaRPr lang="en-US" dirty="0" smtClean="0"/>
          </a:p>
          <a:p>
            <a:r>
              <a:rPr lang="en-US" dirty="0" smtClean="0"/>
              <a:t>Various operations:</a:t>
            </a:r>
          </a:p>
          <a:p>
            <a:pPr lvl="1"/>
            <a:r>
              <a:rPr lang="en-US" dirty="0" smtClean="0"/>
              <a:t>Ex. x = [1,2,3,4,5]</a:t>
            </a:r>
          </a:p>
          <a:p>
            <a:pPr lvl="1"/>
            <a:r>
              <a:rPr lang="en-US" dirty="0" smtClean="0"/>
              <a:t>Indexing</a:t>
            </a:r>
            <a:r>
              <a:rPr lang="en-US" dirty="0"/>
              <a:t>, slicing etc. same as </a:t>
            </a:r>
            <a:r>
              <a:rPr lang="en-US" dirty="0" smtClean="0"/>
              <a:t>strings</a:t>
            </a:r>
            <a:endParaRPr lang="en-US" dirty="0"/>
          </a:p>
          <a:p>
            <a:pPr lvl="1"/>
            <a:r>
              <a:rPr lang="en-US" dirty="0"/>
              <a:t>Slice assignment: x[1:3] = [“replacement”, “string”</a:t>
            </a:r>
            <a:r>
              <a:rPr lang="en-US" dirty="0" smtClean="0"/>
              <a:t>]</a:t>
            </a:r>
            <a:endParaRPr lang="en-US" b="1" dirty="0" smtClean="0"/>
          </a:p>
          <a:p>
            <a:pPr lvl="1"/>
            <a:r>
              <a:rPr lang="en-US" b="1" dirty="0" smtClean="0"/>
              <a:t>Generic functions:</a:t>
            </a:r>
            <a:r>
              <a:rPr lang="en-US" dirty="0" smtClean="0"/>
              <a:t> </a:t>
            </a:r>
            <a:r>
              <a:rPr lang="en-US" dirty="0" err="1" smtClean="0"/>
              <a:t>len</a:t>
            </a:r>
            <a:r>
              <a:rPr lang="en-US" dirty="0" smtClean="0"/>
              <a:t>(x), type(x)</a:t>
            </a:r>
            <a:endParaRPr lang="en-US" dirty="0"/>
          </a:p>
          <a:p>
            <a:pPr lvl="1"/>
            <a:r>
              <a:rPr lang="en-US" b="1" dirty="0" smtClean="0"/>
              <a:t>Type-specific functions:</a:t>
            </a:r>
            <a:r>
              <a:rPr lang="en-US" dirty="0" smtClean="0"/>
              <a:t> </a:t>
            </a:r>
            <a:r>
              <a:rPr lang="en-US" dirty="0" err="1" smtClean="0"/>
              <a:t>x.append</a:t>
            </a:r>
            <a:r>
              <a:rPr lang="en-US" dirty="0" smtClean="0"/>
              <a:t>(‘b’), </a:t>
            </a:r>
            <a:r>
              <a:rPr lang="en-US" dirty="0" err="1" smtClean="0"/>
              <a:t>x.pop</a:t>
            </a:r>
            <a:r>
              <a:rPr lang="en-US" dirty="0" smtClean="0"/>
              <a:t>(2), </a:t>
            </a:r>
            <a:r>
              <a:rPr lang="en-US" dirty="0" err="1" smtClean="0"/>
              <a:t>x.reverse</a:t>
            </a:r>
            <a:r>
              <a:rPr lang="en-US" dirty="0" smtClean="0"/>
              <a:t>(), </a:t>
            </a:r>
            <a:r>
              <a:rPr lang="en-US" dirty="0" err="1" smtClean="0"/>
              <a:t>x+y</a:t>
            </a:r>
            <a:r>
              <a:rPr lang="en-US" dirty="0" smtClean="0"/>
              <a:t>, x*3, </a:t>
            </a:r>
            <a:r>
              <a:rPr lang="en-US" dirty="0" err="1" smtClean="0"/>
              <a:t>x.extend</a:t>
            </a:r>
            <a:r>
              <a:rPr lang="en-US" dirty="0" smtClean="0"/>
              <a:t>([5,6,7]), </a:t>
            </a:r>
            <a:r>
              <a:rPr lang="en-US" dirty="0" err="1" smtClean="0"/>
              <a:t>x.sort</a:t>
            </a:r>
            <a:r>
              <a:rPr lang="en-US" dirty="0" smtClean="0"/>
              <a:t>()… x.&lt;tab&gt; to check the entire list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57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272"/>
            <a:ext cx="8229600" cy="919133"/>
          </a:xfrm>
        </p:spPr>
        <p:txBody>
          <a:bodyPr>
            <a:normAutofit/>
          </a:bodyPr>
          <a:lstStyle/>
          <a:p>
            <a:r>
              <a:rPr lang="en-US" b="1" dirty="0" smtClean="0"/>
              <a:t>Dictionaries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6789"/>
            <a:ext cx="8229600" cy="540007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Unordered collection of mappings (key-value pairs)</a:t>
            </a:r>
          </a:p>
          <a:p>
            <a:pPr lvl="1"/>
            <a:r>
              <a:rPr lang="en-US" dirty="0" smtClean="0"/>
              <a:t>Ex. </a:t>
            </a:r>
            <a:r>
              <a:rPr lang="en-US" dirty="0"/>
              <a:t>y</a:t>
            </a:r>
            <a:r>
              <a:rPr lang="en-US" dirty="0" smtClean="0"/>
              <a:t> </a:t>
            </a:r>
            <a:r>
              <a:rPr lang="en-US" dirty="0"/>
              <a:t>= {‘a’: 1, ‘b’: 2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Ex. codon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err="1" smtClean="0">
                <a:sym typeface="Wingdings"/>
              </a:rPr>
              <a:t>AminoAcid</a:t>
            </a:r>
            <a:endParaRPr lang="en-US" dirty="0" smtClean="0">
              <a:sym typeface="Wingdings"/>
            </a:endParaRPr>
          </a:p>
          <a:p>
            <a:pPr lvl="1"/>
            <a:r>
              <a:rPr lang="en-US" dirty="0" smtClean="0">
                <a:sym typeface="Wingdings"/>
              </a:rPr>
              <a:t>Ex. </a:t>
            </a:r>
            <a:r>
              <a:rPr lang="en-US" dirty="0" err="1" smtClean="0">
                <a:sym typeface="Wingdings"/>
              </a:rPr>
              <a:t>geneID</a:t>
            </a:r>
            <a:r>
              <a:rPr lang="en-US" dirty="0" smtClean="0">
                <a:sym typeface="Wingdings"/>
              </a:rPr>
              <a:t>  nucleotide sequence; </a:t>
            </a:r>
            <a:r>
              <a:rPr lang="en-US" dirty="0" err="1" smtClean="0">
                <a:sym typeface="Wingdings"/>
              </a:rPr>
              <a:t>protID</a:t>
            </a:r>
            <a:r>
              <a:rPr lang="en-US" dirty="0" smtClean="0">
                <a:sym typeface="Wingdings"/>
              </a:rPr>
              <a:t>  </a:t>
            </a:r>
            <a:r>
              <a:rPr lang="en-US" dirty="0" err="1" smtClean="0">
                <a:sym typeface="Wingdings"/>
              </a:rPr>
              <a:t>AminoAcid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seq</a:t>
            </a:r>
            <a:endParaRPr lang="en-US" dirty="0" smtClean="0">
              <a:sym typeface="Wingdings"/>
            </a:endParaRPr>
          </a:p>
          <a:p>
            <a:r>
              <a:rPr lang="en-US" dirty="0">
                <a:sym typeface="Wingdings"/>
              </a:rPr>
              <a:t>Keys must be </a:t>
            </a:r>
            <a:r>
              <a:rPr lang="en-US" dirty="0" smtClean="0">
                <a:sym typeface="Wingdings"/>
              </a:rPr>
              <a:t>unique</a:t>
            </a:r>
            <a:endParaRPr lang="en-US" dirty="0" smtClean="0"/>
          </a:p>
          <a:p>
            <a:r>
              <a:rPr lang="en-US" dirty="0" smtClean="0"/>
              <a:t>Objects are accessed by ‘keys’ and not by relative position</a:t>
            </a:r>
          </a:p>
          <a:p>
            <a:pPr lvl="1"/>
            <a:r>
              <a:rPr lang="en-US" dirty="0"/>
              <a:t>y</a:t>
            </a:r>
            <a:r>
              <a:rPr lang="en-US" dirty="0" smtClean="0"/>
              <a:t>[‘a’] = 1</a:t>
            </a:r>
          </a:p>
          <a:p>
            <a:r>
              <a:rPr lang="en-US" dirty="0" smtClean="0"/>
              <a:t>Heterogeneous, can be arbitrarily nested:</a:t>
            </a:r>
          </a:p>
          <a:p>
            <a:pPr marL="457200" lvl="1" indent="0">
              <a:buNone/>
            </a:pPr>
            <a:r>
              <a:rPr lang="tr-TR" b="1" dirty="0" smtClean="0"/>
              <a:t>	</a:t>
            </a:r>
            <a:r>
              <a:rPr lang="tr-TR" b="1" dirty="0" err="1" smtClean="0"/>
              <a:t>rec</a:t>
            </a:r>
            <a:r>
              <a:rPr lang="tr-TR" b="1" dirty="0" smtClean="0"/>
              <a:t> </a:t>
            </a:r>
            <a:r>
              <a:rPr lang="tr-TR" b="1" dirty="0"/>
              <a:t>= {'name': {'</a:t>
            </a:r>
            <a:r>
              <a:rPr lang="tr-TR" b="1" dirty="0" err="1"/>
              <a:t>first</a:t>
            </a:r>
            <a:r>
              <a:rPr lang="tr-TR" b="1" dirty="0"/>
              <a:t>': '</a:t>
            </a:r>
            <a:r>
              <a:rPr lang="tr-TR" b="1" dirty="0" err="1"/>
              <a:t>Bob</a:t>
            </a:r>
            <a:r>
              <a:rPr lang="tr-TR" b="1" dirty="0"/>
              <a:t>', '</a:t>
            </a:r>
            <a:r>
              <a:rPr lang="tr-TR" b="1" dirty="0" err="1"/>
              <a:t>last</a:t>
            </a:r>
            <a:r>
              <a:rPr lang="tr-TR" b="1" dirty="0"/>
              <a:t>': 'Smith'}, </a:t>
            </a:r>
          </a:p>
          <a:p>
            <a:pPr marL="0" indent="0">
              <a:buNone/>
            </a:pPr>
            <a:r>
              <a:rPr lang="tr-TR" b="1" dirty="0" smtClean="0"/>
              <a:t>			    '</a:t>
            </a:r>
            <a:r>
              <a:rPr lang="tr-TR" b="1" dirty="0" err="1"/>
              <a:t>job</a:t>
            </a:r>
            <a:r>
              <a:rPr lang="tr-TR" b="1" dirty="0"/>
              <a:t>': ['dev', '</a:t>
            </a:r>
            <a:r>
              <a:rPr lang="tr-TR" b="1" dirty="0" err="1"/>
              <a:t>mgr</a:t>
            </a:r>
            <a:r>
              <a:rPr lang="tr-TR" b="1" dirty="0"/>
              <a:t>'], </a:t>
            </a:r>
            <a:endParaRPr lang="tr-TR" dirty="0"/>
          </a:p>
          <a:p>
            <a:pPr marL="0" indent="0">
              <a:buNone/>
            </a:pPr>
            <a:r>
              <a:rPr lang="tr-TR" b="1" dirty="0" smtClean="0"/>
              <a:t>			    '</a:t>
            </a:r>
            <a:r>
              <a:rPr lang="tr-TR" b="1" dirty="0" err="1"/>
              <a:t>age</a:t>
            </a:r>
            <a:r>
              <a:rPr lang="tr-TR" b="1" dirty="0"/>
              <a:t>': </a:t>
            </a:r>
            <a:r>
              <a:rPr lang="tr-TR" b="1" dirty="0" smtClean="0"/>
              <a:t>30}</a:t>
            </a:r>
          </a:p>
          <a:p>
            <a:r>
              <a:rPr lang="en-US" dirty="0"/>
              <a:t>Various </a:t>
            </a:r>
            <a:r>
              <a:rPr lang="en-US" dirty="0" smtClean="0"/>
              <a:t>operations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Generic:</a:t>
            </a:r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dirty="0" smtClean="0"/>
              <a:t>(y), type(y)</a:t>
            </a:r>
            <a:endParaRPr lang="en-US" dirty="0"/>
          </a:p>
          <a:p>
            <a:pPr lvl="1"/>
            <a:r>
              <a:rPr lang="en-US" b="1" dirty="0"/>
              <a:t>Type-specific:</a:t>
            </a:r>
            <a:r>
              <a:rPr lang="en-US" dirty="0"/>
              <a:t> </a:t>
            </a:r>
            <a:r>
              <a:rPr lang="en-US" dirty="0" err="1"/>
              <a:t>y</a:t>
            </a:r>
            <a:r>
              <a:rPr lang="en-US" dirty="0" err="1" smtClean="0"/>
              <a:t>.has_key</a:t>
            </a:r>
            <a:r>
              <a:rPr lang="en-US" dirty="0" smtClean="0"/>
              <a:t>(‘a’) or ‘a’ in y, </a:t>
            </a:r>
            <a:r>
              <a:rPr lang="en-US" dirty="0" err="1"/>
              <a:t>y</a:t>
            </a:r>
            <a:r>
              <a:rPr lang="en-US" dirty="0" err="1" smtClean="0"/>
              <a:t>.update</a:t>
            </a:r>
            <a:r>
              <a:rPr lang="en-US" dirty="0" smtClean="0"/>
              <a:t>(&lt;another </a:t>
            </a:r>
            <a:r>
              <a:rPr lang="en-US" dirty="0" err="1" smtClean="0"/>
              <a:t>dict</a:t>
            </a:r>
            <a:r>
              <a:rPr lang="en-US" dirty="0" smtClean="0"/>
              <a:t>&gt;), </a:t>
            </a:r>
            <a:r>
              <a:rPr lang="en-US" dirty="0" err="1"/>
              <a:t>y</a:t>
            </a:r>
            <a:r>
              <a:rPr lang="en-US" dirty="0" err="1" smtClean="0"/>
              <a:t>.keys</a:t>
            </a:r>
            <a:r>
              <a:rPr lang="en-US" dirty="0" smtClean="0"/>
              <a:t>(), </a:t>
            </a:r>
            <a:r>
              <a:rPr lang="en-US" dirty="0" err="1" smtClean="0"/>
              <a:t>y.values</a:t>
            </a:r>
            <a:r>
              <a:rPr lang="en-US" dirty="0" smtClean="0"/>
              <a:t>(), </a:t>
            </a:r>
            <a:r>
              <a:rPr lang="en-US" dirty="0" err="1"/>
              <a:t>y</a:t>
            </a:r>
            <a:r>
              <a:rPr lang="en-US" dirty="0" err="1" smtClean="0"/>
              <a:t>.items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endParaRPr lang="tr-TR" b="1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2977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08" y="-122202"/>
            <a:ext cx="8229600" cy="1143000"/>
          </a:xfrm>
        </p:spPr>
        <p:txBody>
          <a:bodyPr/>
          <a:lstStyle/>
          <a:p>
            <a:r>
              <a:rPr lang="en-US" b="1" dirty="0" smtClean="0"/>
              <a:t>Statements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73062"/>
            <a:ext cx="4822555" cy="5984938"/>
          </a:xfrm>
        </p:spPr>
        <p:txBody>
          <a:bodyPr>
            <a:normAutofit fontScale="70000" lnSpcReduction="20000"/>
          </a:bodyPr>
          <a:lstStyle/>
          <a:p>
            <a:r>
              <a:rPr lang="en-US" sz="3400" b="1" dirty="0" smtClean="0"/>
              <a:t>Assignment:</a:t>
            </a:r>
            <a:endParaRPr lang="en-US" sz="3400" dirty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thisIs</a:t>
            </a:r>
            <a:r>
              <a:rPr lang="en-US" dirty="0" smtClean="0"/>
              <a:t> = “Python Lecture </a:t>
            </a:r>
            <a:r>
              <a:rPr lang="en-US" dirty="0"/>
              <a:t>2</a:t>
            </a:r>
            <a:r>
              <a:rPr lang="en-US" dirty="0" smtClean="0"/>
              <a:t>”</a:t>
            </a:r>
          </a:p>
          <a:p>
            <a:r>
              <a:rPr lang="en-US" sz="3400" b="1" dirty="0" smtClean="0"/>
              <a:t>Function calls:</a:t>
            </a:r>
            <a:endParaRPr lang="en-US" sz="3400" dirty="0"/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x.reverse</a:t>
            </a:r>
            <a:r>
              <a:rPr lang="en-US" dirty="0" smtClean="0"/>
              <a:t>() where x is a list </a:t>
            </a:r>
            <a:r>
              <a:rPr lang="en-US" dirty="0" err="1" smtClean="0"/>
              <a:t>obj</a:t>
            </a:r>
            <a:endParaRPr lang="en-US" dirty="0" smtClean="0"/>
          </a:p>
          <a:p>
            <a:r>
              <a:rPr lang="en-US" sz="3400" b="1" dirty="0" smtClean="0"/>
              <a:t>Print:</a:t>
            </a:r>
            <a:r>
              <a:rPr lang="en-US" sz="3400" dirty="0" smtClean="0"/>
              <a:t> </a:t>
            </a:r>
            <a:r>
              <a:rPr lang="en-US" dirty="0" smtClean="0"/>
              <a:t>print x, “\t”, y</a:t>
            </a:r>
          </a:p>
          <a:p>
            <a:r>
              <a:rPr lang="en-US" sz="3400" b="1" dirty="0" smtClean="0"/>
              <a:t>Select action:</a:t>
            </a:r>
          </a:p>
          <a:p>
            <a:pPr marL="457200" lvl="1" indent="0">
              <a:buNone/>
            </a:pPr>
            <a:r>
              <a:rPr lang="en-US" dirty="0" smtClean="0"/>
              <a:t>	If &lt;condition 1&gt;: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action 1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elif</a:t>
            </a:r>
            <a:r>
              <a:rPr lang="en-US" dirty="0" smtClean="0"/>
              <a:t> &lt;condition 2&gt;: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action 2</a:t>
            </a:r>
          </a:p>
          <a:p>
            <a:pPr marL="457200" lvl="1" indent="0">
              <a:buNone/>
            </a:pPr>
            <a:r>
              <a:rPr lang="en-US" dirty="0" smtClean="0"/>
              <a:t>	else: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action 3</a:t>
            </a:r>
          </a:p>
          <a:p>
            <a:r>
              <a:rPr lang="en-US" sz="3400" b="1" dirty="0" smtClean="0"/>
              <a:t>Sequence Iteration (loops):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</a:t>
            </a:r>
            <a:r>
              <a:rPr lang="en-US" dirty="0" smtClean="0"/>
              <a:t>for x in </a:t>
            </a:r>
            <a:r>
              <a:rPr lang="en-US" dirty="0" err="1" smtClean="0"/>
              <a:t>myList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action</a:t>
            </a:r>
          </a:p>
          <a:p>
            <a:pPr marL="457200" lvl="1" indent="0">
              <a:buNone/>
            </a:pPr>
            <a:r>
              <a:rPr lang="en-US" b="1" dirty="0"/>
              <a:t>	</a:t>
            </a:r>
            <a:r>
              <a:rPr lang="en-US" dirty="0"/>
              <a:t>while X &gt; Y: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smtClean="0"/>
              <a:t>action/pass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94467" y="881904"/>
            <a:ext cx="4749533" cy="59760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Building </a:t>
            </a:r>
            <a:r>
              <a:rPr lang="en-US" sz="2400" b="1" dirty="0"/>
              <a:t>Functions:</a:t>
            </a:r>
            <a:endParaRPr lang="en-US" sz="2400" dirty="0"/>
          </a:p>
          <a:p>
            <a:pPr marL="457200" lvl="1" indent="0">
              <a:buNone/>
            </a:pPr>
            <a:r>
              <a:rPr lang="en-US" b="1" dirty="0"/>
              <a:t>	</a:t>
            </a:r>
            <a:r>
              <a:rPr lang="en-US" sz="2200" dirty="0" err="1"/>
              <a:t>def</a:t>
            </a:r>
            <a:r>
              <a:rPr lang="en-US" sz="2200" dirty="0"/>
              <a:t> add(x, y):</a:t>
            </a:r>
          </a:p>
          <a:p>
            <a:pPr marL="457200" lvl="1" indent="0">
              <a:buNone/>
            </a:pPr>
            <a:r>
              <a:rPr lang="en-US" sz="2200" dirty="0"/>
              <a:t>		return </a:t>
            </a:r>
            <a:r>
              <a:rPr lang="en-US" sz="2200" dirty="0" err="1"/>
              <a:t>x+</a:t>
            </a:r>
            <a:r>
              <a:rPr lang="en-US" sz="2200" dirty="0" err="1" smtClean="0"/>
              <a:t>y</a:t>
            </a:r>
            <a:endParaRPr lang="en-US" sz="2200" b="1" dirty="0" smtClean="0"/>
          </a:p>
          <a:p>
            <a:r>
              <a:rPr lang="en-US" sz="2400" b="1" dirty="0" smtClean="0"/>
              <a:t>Module access:</a:t>
            </a:r>
          </a:p>
          <a:p>
            <a:pPr marL="457200" lvl="1" indent="0">
              <a:buFont typeface="Arial"/>
              <a:buNone/>
            </a:pPr>
            <a:r>
              <a:rPr lang="en-US" sz="2200" dirty="0" smtClean="0"/>
              <a:t>import </a:t>
            </a:r>
            <a:r>
              <a:rPr lang="en-US" sz="2200" dirty="0" err="1" smtClean="0"/>
              <a:t>numpy</a:t>
            </a:r>
            <a:endParaRPr lang="en-US" sz="2200" dirty="0" smtClean="0"/>
          </a:p>
          <a:p>
            <a:pPr marL="457200" lvl="1" indent="0">
              <a:buFont typeface="Arial"/>
              <a:buNone/>
            </a:pPr>
            <a:r>
              <a:rPr lang="en-US" sz="2200" dirty="0" smtClean="0"/>
              <a:t>from </a:t>
            </a:r>
            <a:r>
              <a:rPr lang="en-US" sz="2200" dirty="0" err="1" smtClean="0"/>
              <a:t>numpy</a:t>
            </a:r>
            <a:r>
              <a:rPr lang="en-US" sz="2200" dirty="0" smtClean="0"/>
              <a:t> import </a:t>
            </a:r>
            <a:r>
              <a:rPr lang="en-US" sz="2200" dirty="0" err="1" smtClean="0"/>
              <a:t>ndarray</a:t>
            </a:r>
            <a:endParaRPr lang="en-US" sz="2200" dirty="0"/>
          </a:p>
          <a:p>
            <a:pPr marL="457200" lvl="1" indent="0">
              <a:buFont typeface="Arial"/>
              <a:buNone/>
            </a:pPr>
            <a:r>
              <a:rPr lang="en-US" sz="2200" dirty="0" smtClean="0"/>
              <a:t>from </a:t>
            </a:r>
            <a:r>
              <a:rPr lang="en-US" sz="2200" dirty="0" err="1" smtClean="0"/>
              <a:t>matplotlib</a:t>
            </a:r>
            <a:r>
              <a:rPr lang="en-US" sz="2200" dirty="0" smtClean="0"/>
              <a:t> import </a:t>
            </a:r>
            <a:r>
              <a:rPr lang="en-US" sz="2200" dirty="0" err="1" smtClean="0"/>
              <a:t>pyplot</a:t>
            </a:r>
            <a:r>
              <a:rPr lang="en-US" sz="2200" dirty="0" smtClean="0"/>
              <a:t> as </a:t>
            </a:r>
            <a:r>
              <a:rPr lang="en-US" sz="2200" dirty="0" err="1" smtClean="0"/>
              <a:t>plt</a:t>
            </a:r>
            <a:endParaRPr lang="en-US" sz="2200" b="1" dirty="0" smtClean="0"/>
          </a:p>
          <a:p>
            <a:pPr marL="0" indent="0">
              <a:buNone/>
            </a:pPr>
            <a:endParaRPr lang="en-US" sz="2200" b="1" dirty="0" smtClean="0"/>
          </a:p>
          <a:p>
            <a:r>
              <a:rPr lang="en-US" sz="2400" b="1" dirty="0" smtClean="0"/>
              <a:t>Exception Handling, OOP, global, del, exec, assert, documentation strings/comments etc.</a:t>
            </a:r>
          </a:p>
          <a:p>
            <a:endParaRPr lang="en-US" b="1" dirty="0" smtClean="0"/>
          </a:p>
          <a:p>
            <a:r>
              <a:rPr lang="en-US" sz="2400" b="1" dirty="0" smtClean="0"/>
              <a:t>Indentation for compound statements</a:t>
            </a:r>
          </a:p>
          <a:p>
            <a:endParaRPr lang="en-US" b="1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305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2594</TotalTime>
  <Words>734</Words>
  <Application>Microsoft Macintosh PowerPoint</Application>
  <PresentationFormat>On-screen Show (4:3)</PresentationFormat>
  <Paragraphs>151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Python Lab: Fundamentals</vt:lpstr>
      <vt:lpstr>Programs</vt:lpstr>
      <vt:lpstr>Data – Types &amp; Values</vt:lpstr>
      <vt:lpstr>Variables</vt:lpstr>
      <vt:lpstr>Operations</vt:lpstr>
      <vt:lpstr>Data Structures</vt:lpstr>
      <vt:lpstr>Lists</vt:lpstr>
      <vt:lpstr>Dictionaries</vt:lpstr>
      <vt:lpstr>Statements</vt:lpstr>
      <vt:lpstr>Getting help: Documentation</vt:lpstr>
      <vt:lpstr>Interactive vs. Script Mode</vt:lpstr>
      <vt:lpstr>Practice some!!</vt:lpstr>
      <vt:lpstr>Next Class</vt:lpstr>
    </vt:vector>
  </TitlesOfParts>
  <Company>New York Langone Medical 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Himanshu Grover</dc:creator>
  <cp:lastModifiedBy>Himanshu Grover</cp:lastModifiedBy>
  <cp:revision>115</cp:revision>
  <cp:lastPrinted>2014-02-11T21:58:03Z</cp:lastPrinted>
  <dcterms:created xsi:type="dcterms:W3CDTF">2014-01-27T16:33:14Z</dcterms:created>
  <dcterms:modified xsi:type="dcterms:W3CDTF">2014-02-11T23:15:45Z</dcterms:modified>
</cp:coreProperties>
</file>