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06" r:id="rId3"/>
    <p:sldId id="307" r:id="rId4"/>
    <p:sldId id="318" r:id="rId5"/>
    <p:sldId id="309" r:id="rId6"/>
    <p:sldId id="312" r:id="rId7"/>
    <p:sldId id="313" r:id="rId8"/>
    <p:sldId id="310" r:id="rId9"/>
    <p:sldId id="316" r:id="rId10"/>
    <p:sldId id="317" r:id="rId11"/>
    <p:sldId id="274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clrMru>
    <a:srgbClr val="009D04"/>
    <a:srgbClr val="008602"/>
    <a:srgbClr val="009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33" autoAdjust="0"/>
  </p:normalViewPr>
  <p:slideViewPr>
    <p:cSldViewPr snapToGrid="0" snapToObjects="1">
      <p:cViewPr>
        <p:scale>
          <a:sx n="65" d="100"/>
          <a:sy n="65" d="100"/>
        </p:scale>
        <p:origin x="-124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AB761-FAE5-BB46-BC08-AB3CDF7DAC24}" type="datetimeFigureOut">
              <a:rPr lang="en-US" smtClean="0"/>
              <a:t>2/18/14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8E98E-877A-EC4A-94E1-C1A139656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66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07AC1-9C91-694F-85B4-ACADDE7534A9}" type="datetimeFigureOut">
              <a:rPr lang="en-US" smtClean="0"/>
              <a:t>2/18/14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8D820-79B2-DD49-8480-014B9E51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3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 &lt;expressions&gt; are used to build testing conditions…</a:t>
            </a:r>
          </a:p>
          <a:p>
            <a:pPr marL="228600" indent="-228600">
              <a:buAutoNum type="arabicPeriod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some of these expressions in interactive mode in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IPython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="0" baseline="0" dirty="0" smtClean="0"/>
              <a:t>Here we’re fixing x = 3. But this number could come from anywhere… a file, user input, database, web query, or dynamically generated during a larger data processing task</a:t>
            </a:r>
            <a:endParaRPr lang="en-US" b="0" dirty="0" smtClean="0"/>
          </a:p>
          <a:p>
            <a:pPr marL="228600" indent="-228600">
              <a:buAutoNum type="arabicPeriod"/>
            </a:pPr>
            <a:r>
              <a:rPr lang="en-US" dirty="0" smtClean="0"/>
              <a:t>Indentation</a:t>
            </a:r>
            <a:r>
              <a:rPr lang="en-US" baseline="0" dirty="0" smtClean="0"/>
              <a:t> is used to mark code/statement blocks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No limit to the number of statements in a statement block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Writing ‘comments’ in the code for documentation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8D820-79B2-DD49-8480-014B9E51E0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63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Bool</a:t>
            </a:r>
            <a:r>
              <a:rPr lang="en-US" dirty="0" smtClean="0"/>
              <a:t> data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8D820-79B2-DD49-8480-014B9E51E0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49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1.</a:t>
            </a:r>
            <a:r>
              <a:rPr lang="en-US" b="0" baseline="0" dirty="0" smtClean="0"/>
              <a:t> Again, i</a:t>
            </a:r>
            <a:r>
              <a:rPr lang="en-US" b="0" dirty="0" smtClean="0"/>
              <a:t>ndentation is what</a:t>
            </a:r>
            <a:r>
              <a:rPr lang="en-US" b="0" baseline="0" dirty="0" smtClean="0"/>
              <a:t> determines the block that is executed</a:t>
            </a:r>
          </a:p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8D820-79B2-DD49-8480-014B9E51E0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9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8D820-79B2-DD49-8480-014B9E51E0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88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Again, check out indentation to see what code</a:t>
            </a:r>
            <a:r>
              <a:rPr lang="en-US" baseline="0" dirty="0" smtClean="0"/>
              <a:t> blocks are run together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Format strings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Escape sequences (have special meaning)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8D820-79B2-DD49-8480-014B9E51E0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51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4037-FABD-D844-976A-196D25D5E905}" type="datetimeFigureOut">
              <a:rPr lang="en-US" smtClean="0"/>
              <a:t>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7DF-1694-EE4A-B909-B97A9B63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5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4037-FABD-D844-976A-196D25D5E905}" type="datetimeFigureOut">
              <a:rPr lang="en-US" smtClean="0"/>
              <a:t>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7DF-1694-EE4A-B909-B97A9B63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4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4037-FABD-D844-976A-196D25D5E905}" type="datetimeFigureOut">
              <a:rPr lang="en-US" smtClean="0"/>
              <a:t>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7DF-1694-EE4A-B909-B97A9B63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9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4037-FABD-D844-976A-196D25D5E905}" type="datetimeFigureOut">
              <a:rPr lang="en-US" smtClean="0"/>
              <a:t>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7DF-1694-EE4A-B909-B97A9B63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4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4037-FABD-D844-976A-196D25D5E905}" type="datetimeFigureOut">
              <a:rPr lang="en-US" smtClean="0"/>
              <a:t>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7DF-1694-EE4A-B909-B97A9B63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9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4037-FABD-D844-976A-196D25D5E905}" type="datetimeFigureOut">
              <a:rPr lang="en-US" smtClean="0"/>
              <a:t>2/18/14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7DF-1694-EE4A-B909-B97A9B63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8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4037-FABD-D844-976A-196D25D5E905}" type="datetimeFigureOut">
              <a:rPr lang="en-US" smtClean="0"/>
              <a:t>2/18/14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7DF-1694-EE4A-B909-B97A9B63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4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4037-FABD-D844-976A-196D25D5E905}" type="datetimeFigureOut">
              <a:rPr lang="en-US" smtClean="0"/>
              <a:t>2/18/14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7DF-1694-EE4A-B909-B97A9B63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4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4037-FABD-D844-976A-196D25D5E905}" type="datetimeFigureOut">
              <a:rPr lang="en-US" smtClean="0"/>
              <a:t>2/18/14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7DF-1694-EE4A-B909-B97A9B63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9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4037-FABD-D844-976A-196D25D5E905}" type="datetimeFigureOut">
              <a:rPr lang="en-US" smtClean="0"/>
              <a:t>2/18/14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7DF-1694-EE4A-B909-B97A9B63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4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4037-FABD-D844-976A-196D25D5E905}" type="datetimeFigureOut">
              <a:rPr lang="en-US" smtClean="0"/>
              <a:t>2/18/14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7DF-1694-EE4A-B909-B97A9B63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6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54037-FABD-D844-976A-196D25D5E905}" type="datetimeFigureOut">
              <a:rPr lang="en-US" smtClean="0"/>
              <a:t>2/18/14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D37DF-1694-EE4A-B909-B97A9B63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4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Himanshu.Grover@nyumc.or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69416"/>
            <a:ext cx="7772400" cy="1061480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Python Lab: Control Statements</a:t>
            </a:r>
            <a:br>
              <a:rPr lang="en-US" sz="4800" b="1" dirty="0" smtClean="0"/>
            </a:br>
            <a:r>
              <a:rPr lang="en-US" sz="3600" b="1" dirty="0" smtClean="0"/>
              <a:t>Conditionals, Loops, Iterations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47131"/>
            <a:ext cx="6400800" cy="209595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Proteomics Informatics, Spring 2014</a:t>
            </a:r>
          </a:p>
          <a:p>
            <a:r>
              <a:rPr lang="en-US" dirty="0" smtClean="0"/>
              <a:t>Week 4</a:t>
            </a:r>
          </a:p>
          <a:p>
            <a:r>
              <a:rPr lang="en-US" dirty="0" smtClean="0"/>
              <a:t>18</a:t>
            </a:r>
            <a:r>
              <a:rPr lang="en-US" baseline="30000" dirty="0" smtClean="0"/>
              <a:t>th</a:t>
            </a:r>
            <a:r>
              <a:rPr lang="en-US" dirty="0" smtClean="0"/>
              <a:t> Feb, 2014</a:t>
            </a:r>
          </a:p>
          <a:p>
            <a:r>
              <a:rPr lang="en-US" dirty="0" smtClean="0">
                <a:hlinkClick r:id="rId2"/>
              </a:rPr>
              <a:t>Himanshu.Grover@nyumc.org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433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‘for’ loop: Access Pattern 2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12615" y="1417638"/>
            <a:ext cx="8616461" cy="49323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Counter/index: </a:t>
            </a:r>
            <a:r>
              <a:rPr lang="en-US" sz="3000" b="1" dirty="0" smtClean="0">
                <a:solidFill>
                  <a:srgbClr val="3366FF"/>
                </a:solidFill>
              </a:rPr>
              <a:t>range</a:t>
            </a:r>
            <a:r>
              <a:rPr lang="en-US" sz="3000" dirty="0" smtClean="0"/>
              <a:t> function</a:t>
            </a:r>
          </a:p>
          <a:p>
            <a:pPr lvl="1"/>
            <a:r>
              <a:rPr lang="en-US" sz="2600" dirty="0" smtClean="0"/>
              <a:t>Greater flexibility for more specialized operations</a:t>
            </a:r>
          </a:p>
          <a:p>
            <a:pPr marL="457200" lvl="1" indent="0">
              <a:buNone/>
            </a:pPr>
            <a:endParaRPr lang="en-US" sz="2600" b="1" dirty="0"/>
          </a:p>
          <a:p>
            <a:r>
              <a:rPr lang="en-US" sz="3000" b="1" dirty="0" smtClean="0"/>
              <a:t>Ex.</a:t>
            </a:r>
            <a:r>
              <a:rPr lang="en-US" sz="3000" dirty="0" smtClean="0"/>
              <a:t>   </a:t>
            </a:r>
            <a:r>
              <a:rPr lang="en-US" sz="3000" dirty="0" err="1" smtClean="0"/>
              <a:t>numList</a:t>
            </a:r>
            <a:r>
              <a:rPr lang="en-US" sz="3000" dirty="0" smtClean="0"/>
              <a:t> = [1,2,3,4]</a:t>
            </a:r>
          </a:p>
          <a:p>
            <a:pPr marL="457200" lvl="1" indent="0">
              <a:buNone/>
            </a:pPr>
            <a:r>
              <a:rPr lang="en-US" sz="3000" dirty="0"/>
              <a:t>	</a:t>
            </a:r>
            <a:r>
              <a:rPr lang="en-US" sz="3000" dirty="0" smtClean="0"/>
              <a:t>  sum = 0</a:t>
            </a:r>
          </a:p>
          <a:p>
            <a:pPr marL="457200" lvl="1" indent="0">
              <a:buNone/>
            </a:pPr>
            <a:r>
              <a:rPr lang="en-US" sz="3000" dirty="0"/>
              <a:t>	</a:t>
            </a:r>
            <a:r>
              <a:rPr lang="en-US" sz="3000" dirty="0" smtClean="0"/>
              <a:t>  prod = 1</a:t>
            </a:r>
          </a:p>
          <a:p>
            <a:pPr marL="457200" lvl="1" indent="0">
              <a:buNone/>
            </a:pPr>
            <a:r>
              <a:rPr lang="en-US" sz="3000" dirty="0"/>
              <a:t>	</a:t>
            </a:r>
            <a:r>
              <a:rPr lang="en-US" sz="3000" dirty="0" smtClean="0"/>
              <a:t>  </a:t>
            </a:r>
            <a:r>
              <a:rPr lang="en-US" sz="3000" b="1" dirty="0" smtClean="0"/>
              <a:t>for</a:t>
            </a:r>
            <a:r>
              <a:rPr lang="en-US" sz="3000" dirty="0" smtClean="0"/>
              <a:t> </a:t>
            </a:r>
            <a:r>
              <a:rPr lang="en-US" sz="3000" dirty="0" err="1" smtClean="0"/>
              <a:t>pos</a:t>
            </a:r>
            <a:r>
              <a:rPr lang="en-US" sz="3000" dirty="0" smtClean="0"/>
              <a:t> in </a:t>
            </a:r>
            <a:r>
              <a:rPr lang="en-US" sz="3000" b="1" dirty="0" smtClean="0">
                <a:solidFill>
                  <a:srgbClr val="3366FF"/>
                </a:solidFill>
              </a:rPr>
              <a:t>range</a:t>
            </a:r>
            <a:r>
              <a:rPr lang="en-US" sz="3000" dirty="0" smtClean="0"/>
              <a:t>(</a:t>
            </a:r>
            <a:r>
              <a:rPr lang="en-US" sz="3000" dirty="0" err="1" smtClean="0"/>
              <a:t>len</a:t>
            </a:r>
            <a:r>
              <a:rPr lang="en-US" sz="3000" dirty="0" smtClean="0"/>
              <a:t>(</a:t>
            </a:r>
            <a:r>
              <a:rPr lang="en-US" sz="3000" dirty="0" err="1" smtClean="0"/>
              <a:t>numList</a:t>
            </a:r>
            <a:r>
              <a:rPr lang="en-US" sz="3000" dirty="0" smtClean="0"/>
              <a:t>)):</a:t>
            </a:r>
          </a:p>
          <a:p>
            <a:pPr marL="457200" lvl="1" indent="0">
              <a:buNone/>
            </a:pPr>
            <a:r>
              <a:rPr lang="en-US" sz="3000" dirty="0"/>
              <a:t>	 </a:t>
            </a:r>
            <a:r>
              <a:rPr lang="en-US" sz="3000" dirty="0" smtClean="0"/>
              <a:t>     sum = sum + </a:t>
            </a:r>
            <a:r>
              <a:rPr lang="en-US" sz="3000" dirty="0" err="1" smtClean="0"/>
              <a:t>numList</a:t>
            </a:r>
            <a:r>
              <a:rPr lang="en-US" sz="3000" dirty="0" smtClean="0"/>
              <a:t>[</a:t>
            </a:r>
            <a:r>
              <a:rPr lang="en-US" sz="3000" dirty="0" err="1" smtClean="0"/>
              <a:t>pos</a:t>
            </a:r>
            <a:r>
              <a:rPr lang="en-US" sz="3000" dirty="0" smtClean="0"/>
              <a:t>]</a:t>
            </a:r>
            <a:endParaRPr lang="en-US" sz="3000" dirty="0"/>
          </a:p>
          <a:p>
            <a:pPr marL="457200" lvl="1" indent="0">
              <a:buNone/>
            </a:pPr>
            <a:r>
              <a:rPr lang="en-US" sz="3000" dirty="0" smtClean="0"/>
              <a:t>		 prod = product*</a:t>
            </a:r>
            <a:r>
              <a:rPr lang="en-US" sz="3000" dirty="0" err="1" smtClean="0"/>
              <a:t>numList</a:t>
            </a:r>
            <a:r>
              <a:rPr lang="en-US" sz="3000" dirty="0" smtClean="0"/>
              <a:t>[</a:t>
            </a:r>
            <a:r>
              <a:rPr lang="en-US" sz="3000" dirty="0" err="1" smtClean="0"/>
              <a:t>pos</a:t>
            </a:r>
            <a:r>
              <a:rPr lang="en-US" sz="3000" dirty="0" smtClean="0"/>
              <a:t>]</a:t>
            </a:r>
          </a:p>
          <a:p>
            <a:pPr marL="457200" lvl="1" indent="0">
              <a:buNone/>
            </a:pPr>
            <a:r>
              <a:rPr lang="en-US" sz="3000" dirty="0"/>
              <a:t>	</a:t>
            </a:r>
            <a:r>
              <a:rPr lang="en-US" sz="3000" dirty="0" smtClean="0"/>
              <a:t>  </a:t>
            </a:r>
            <a:r>
              <a:rPr lang="en-US" sz="3000" b="1" dirty="0" smtClean="0"/>
              <a:t>print</a:t>
            </a:r>
            <a:r>
              <a:rPr lang="en-US" sz="3000" dirty="0" smtClean="0"/>
              <a:t> “sum: </a:t>
            </a:r>
            <a:r>
              <a:rPr lang="en-US" sz="3000" b="1" dirty="0" smtClean="0">
                <a:solidFill>
                  <a:srgbClr val="FF0000"/>
                </a:solidFill>
              </a:rPr>
              <a:t>%d</a:t>
            </a:r>
            <a:r>
              <a:rPr lang="en-US" sz="3000" b="1" dirty="0" smtClean="0">
                <a:solidFill>
                  <a:srgbClr val="3366FF"/>
                </a:solidFill>
              </a:rPr>
              <a:t>\</a:t>
            </a:r>
            <a:r>
              <a:rPr lang="en-US" sz="3000" b="1" dirty="0" err="1" smtClean="0">
                <a:solidFill>
                  <a:srgbClr val="3366FF"/>
                </a:solidFill>
              </a:rPr>
              <a:t>t</a:t>
            </a:r>
            <a:r>
              <a:rPr lang="en-US" sz="3000" dirty="0" err="1" smtClean="0"/>
              <a:t>prod</a:t>
            </a:r>
            <a:r>
              <a:rPr lang="en-US" sz="3000" dirty="0" smtClean="0"/>
              <a:t>: </a:t>
            </a:r>
            <a:r>
              <a:rPr lang="en-US" sz="3000" b="1" dirty="0" smtClean="0">
                <a:solidFill>
                  <a:srgbClr val="FF0000"/>
                </a:solidFill>
              </a:rPr>
              <a:t>%d</a:t>
            </a:r>
            <a:r>
              <a:rPr lang="en-US" sz="3000" dirty="0" smtClean="0"/>
              <a:t>”</a:t>
            </a:r>
            <a:r>
              <a:rPr lang="en-US" sz="3000" b="1" dirty="0" smtClean="0">
                <a:solidFill>
                  <a:srgbClr val="FF0000"/>
                </a:solidFill>
              </a:rPr>
              <a:t>%</a:t>
            </a:r>
            <a:r>
              <a:rPr lang="en-US" sz="3000" dirty="0" smtClean="0"/>
              <a:t>(sum, prod)</a:t>
            </a:r>
          </a:p>
        </p:txBody>
      </p:sp>
    </p:spTree>
    <p:extLst>
      <p:ext uri="{BB962C8B-B14F-4D97-AF65-F5344CB8AC3E}">
        <p14:creationId xmlns:p14="http://schemas.microsoft.com/office/powerpoint/2010/main" val="730644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HW Assignment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04578"/>
            <a:ext cx="8229600" cy="5153422"/>
          </a:xfrm>
        </p:spPr>
        <p:txBody>
          <a:bodyPr/>
          <a:lstStyle/>
          <a:p>
            <a:r>
              <a:rPr lang="en-US" dirty="0" smtClean="0"/>
              <a:t>Given a peptide sequence and charge state, </a:t>
            </a:r>
            <a:r>
              <a:rPr lang="en-US" dirty="0"/>
              <a:t>c</a:t>
            </a:r>
            <a:r>
              <a:rPr lang="en-US" dirty="0" smtClean="0"/>
              <a:t>ompute its m/z</a:t>
            </a:r>
          </a:p>
        </p:txBody>
      </p:sp>
    </p:spTree>
    <p:extLst>
      <p:ext uri="{BB962C8B-B14F-4D97-AF65-F5344CB8AC3E}">
        <p14:creationId xmlns:p14="http://schemas.microsoft.com/office/powerpoint/2010/main" val="1119949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Next 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examples of loops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simple functions</a:t>
            </a:r>
          </a:p>
        </p:txBody>
      </p:sp>
    </p:spTree>
    <p:extLst>
      <p:ext uri="{BB962C8B-B14F-4D97-AF65-F5344CB8AC3E}">
        <p14:creationId xmlns:p14="http://schemas.microsoft.com/office/powerpoint/2010/main" val="425505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Recap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77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Data types (</a:t>
            </a:r>
            <a:r>
              <a:rPr lang="en-US" dirty="0" err="1" smtClean="0"/>
              <a:t>int</a:t>
            </a:r>
            <a:r>
              <a:rPr lang="en-US" dirty="0" smtClean="0"/>
              <a:t>, float, </a:t>
            </a:r>
            <a:r>
              <a:rPr lang="en-US" dirty="0" err="1" smtClean="0"/>
              <a:t>str</a:t>
            </a:r>
            <a:r>
              <a:rPr lang="en-US" dirty="0" smtClean="0"/>
              <a:t> etc.) and values (2, 4.6, “ATCG”)</a:t>
            </a:r>
          </a:p>
          <a:p>
            <a:endParaRPr lang="en-US" dirty="0" smtClean="0"/>
          </a:p>
          <a:p>
            <a:r>
              <a:rPr lang="en-US" dirty="0" smtClean="0"/>
              <a:t>Variables (x = 10, y = “ATCG”)</a:t>
            </a:r>
          </a:p>
          <a:p>
            <a:endParaRPr lang="en-US" dirty="0" smtClean="0"/>
          </a:p>
          <a:p>
            <a:r>
              <a:rPr lang="en-US" dirty="0" smtClean="0"/>
              <a:t>Data structures (lists, dictionaries)</a:t>
            </a:r>
          </a:p>
          <a:p>
            <a:endParaRPr lang="en-US" dirty="0" smtClean="0"/>
          </a:p>
          <a:p>
            <a:r>
              <a:rPr lang="en-US" dirty="0" smtClean="0"/>
              <a:t>Operations</a:t>
            </a:r>
          </a:p>
          <a:p>
            <a:endParaRPr lang="en-US" dirty="0" smtClean="0"/>
          </a:p>
          <a:p>
            <a:r>
              <a:rPr lang="en-US" dirty="0" smtClean="0"/>
              <a:t>Simple python statements and expressions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09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statements:</a:t>
            </a:r>
          </a:p>
          <a:p>
            <a:pPr lvl="1"/>
            <a:r>
              <a:rPr lang="en-US" dirty="0" smtClean="0"/>
              <a:t>Control the flow of the program/code</a:t>
            </a:r>
          </a:p>
          <a:p>
            <a:pPr lvl="1"/>
            <a:r>
              <a:rPr lang="en-US" dirty="0" smtClean="0"/>
              <a:t>Conditionals and Loops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Allow building complex logic in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0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Eclipse/</a:t>
            </a:r>
            <a:r>
              <a:rPr lang="en-US" b="1" dirty="0" err="1" smtClean="0"/>
              <a:t>Pydev</a:t>
            </a:r>
            <a:r>
              <a:rPr lang="en-US" b="1" dirty="0" smtClean="0"/>
              <a:t> setup ??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9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769"/>
            <a:ext cx="8229600" cy="898769"/>
          </a:xfrm>
        </p:spPr>
        <p:txBody>
          <a:bodyPr>
            <a:normAutofit/>
          </a:bodyPr>
          <a:lstStyle/>
          <a:p>
            <a:r>
              <a:rPr lang="en-US" b="1" dirty="0" smtClean="0"/>
              <a:t>‘if/else’ Conditionals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" y="2891692"/>
            <a:ext cx="4081830" cy="388814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Basic structure</a:t>
            </a:r>
          </a:p>
          <a:p>
            <a:pPr marL="457200" lvl="1" indent="0">
              <a:buNone/>
            </a:pPr>
            <a:endParaRPr lang="en-US" sz="1200" dirty="0" smtClean="0"/>
          </a:p>
          <a:p>
            <a:pPr marL="457200" lvl="1" indent="0">
              <a:buNone/>
            </a:pPr>
            <a:r>
              <a:rPr lang="en-US" sz="2700" dirty="0"/>
              <a:t> </a:t>
            </a:r>
            <a:r>
              <a:rPr lang="en-US" sz="2700" dirty="0" smtClean="0"/>
              <a:t> </a:t>
            </a:r>
            <a:r>
              <a:rPr lang="en-US" sz="2700" b="1" dirty="0" smtClean="0">
                <a:solidFill>
                  <a:srgbClr val="3366FF"/>
                </a:solidFill>
              </a:rPr>
              <a:t>(Conditional Execution)</a:t>
            </a:r>
          </a:p>
          <a:p>
            <a:pPr marL="457200" lvl="1" indent="0">
              <a:buNone/>
            </a:pPr>
            <a:r>
              <a:rPr lang="en-US" sz="2700" dirty="0"/>
              <a:t> </a:t>
            </a:r>
            <a:r>
              <a:rPr lang="en-US" sz="2700" dirty="0" smtClean="0"/>
              <a:t>  </a:t>
            </a:r>
            <a:r>
              <a:rPr lang="en-US" sz="2700" b="1" dirty="0" smtClean="0"/>
              <a:t>If </a:t>
            </a:r>
            <a:r>
              <a:rPr lang="en-US" sz="2700" dirty="0" smtClean="0"/>
              <a:t>&lt;</a:t>
            </a:r>
            <a:r>
              <a:rPr lang="en-US" sz="2700" i="1" dirty="0" smtClean="0"/>
              <a:t>expression&gt;:</a:t>
            </a:r>
            <a:endParaRPr lang="en-US" sz="2700" dirty="0" smtClean="0"/>
          </a:p>
          <a:p>
            <a:pPr marL="457200" lvl="1" indent="0">
              <a:buNone/>
            </a:pPr>
            <a:r>
              <a:rPr lang="en-US" sz="2700" dirty="0"/>
              <a:t>	</a:t>
            </a:r>
            <a:r>
              <a:rPr lang="en-US" sz="2700" dirty="0" smtClean="0"/>
              <a:t>  &lt;</a:t>
            </a:r>
            <a:r>
              <a:rPr lang="en-US" sz="2700" b="1" i="1" dirty="0" smtClean="0">
                <a:solidFill>
                  <a:srgbClr val="009601"/>
                </a:solidFill>
              </a:rPr>
              <a:t>statements’ block</a:t>
            </a:r>
            <a:r>
              <a:rPr lang="en-US" sz="2700" dirty="0" smtClean="0"/>
              <a:t>&gt;</a:t>
            </a:r>
          </a:p>
          <a:p>
            <a:pPr marL="457200" lvl="1" indent="0">
              <a:buNone/>
            </a:pPr>
            <a:endParaRPr lang="en-US" sz="2700" b="1" dirty="0">
              <a:solidFill>
                <a:srgbClr val="3366FF"/>
              </a:solidFill>
            </a:endParaRPr>
          </a:p>
          <a:p>
            <a:pPr marL="457200" lvl="1" indent="0">
              <a:buNone/>
            </a:pPr>
            <a:r>
              <a:rPr lang="en-US" sz="2700" b="1" dirty="0" smtClean="0">
                <a:solidFill>
                  <a:srgbClr val="3366FF"/>
                </a:solidFill>
              </a:rPr>
              <a:t>   (Alternative execution)</a:t>
            </a:r>
            <a:endParaRPr lang="en-US" sz="2700" b="1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sz="2700" dirty="0"/>
              <a:t>	</a:t>
            </a:r>
            <a:r>
              <a:rPr lang="en-US" sz="2700" dirty="0" smtClean="0"/>
              <a:t>    </a:t>
            </a:r>
            <a:r>
              <a:rPr lang="en-US" sz="2700" b="1" dirty="0" smtClean="0"/>
              <a:t>if </a:t>
            </a:r>
            <a:r>
              <a:rPr lang="en-US" sz="2700" dirty="0"/>
              <a:t>&lt;expression</a:t>
            </a:r>
            <a:r>
              <a:rPr lang="en-US" sz="2700" baseline="-25000" dirty="0"/>
              <a:t>1</a:t>
            </a:r>
            <a:r>
              <a:rPr lang="en-US" sz="2700" dirty="0"/>
              <a:t>&gt;:</a:t>
            </a:r>
          </a:p>
          <a:p>
            <a:pPr marL="0" indent="0">
              <a:buNone/>
            </a:pPr>
            <a:r>
              <a:rPr lang="en-US" sz="2700" dirty="0"/>
              <a:t>	</a:t>
            </a:r>
            <a:r>
              <a:rPr lang="en-US" sz="2700" dirty="0" smtClean="0"/>
              <a:t>    </a:t>
            </a:r>
            <a:r>
              <a:rPr lang="en-US" sz="2700" dirty="0"/>
              <a:t> </a:t>
            </a:r>
            <a:r>
              <a:rPr lang="en-US" sz="2700" dirty="0" smtClean="0"/>
              <a:t>     &lt;statements</a:t>
            </a:r>
            <a:r>
              <a:rPr lang="en-US" sz="2700" baseline="-25000" dirty="0" smtClean="0"/>
              <a:t>1 </a:t>
            </a:r>
            <a:r>
              <a:rPr lang="en-US" sz="2700" dirty="0" smtClean="0"/>
              <a:t>block&gt;</a:t>
            </a:r>
            <a:endParaRPr lang="en-US" sz="2700" dirty="0"/>
          </a:p>
          <a:p>
            <a:pPr marL="0" indent="0">
              <a:buNone/>
            </a:pPr>
            <a:r>
              <a:rPr lang="en-US" sz="2700" dirty="0"/>
              <a:t>	</a:t>
            </a:r>
            <a:r>
              <a:rPr lang="en-US" sz="2700" dirty="0" smtClean="0"/>
              <a:t>    </a:t>
            </a:r>
            <a:r>
              <a:rPr lang="en-US" sz="2700" b="1" dirty="0" smtClean="0"/>
              <a:t>else</a:t>
            </a:r>
            <a:r>
              <a:rPr lang="en-US" sz="2700" dirty="0"/>
              <a:t>:</a:t>
            </a:r>
          </a:p>
          <a:p>
            <a:pPr marL="0" indent="0">
              <a:buNone/>
            </a:pPr>
            <a:r>
              <a:rPr lang="en-US" sz="2700" dirty="0"/>
              <a:t>		</a:t>
            </a:r>
            <a:r>
              <a:rPr lang="en-US" sz="2700" dirty="0" smtClean="0"/>
              <a:t>   &lt;statements</a:t>
            </a:r>
            <a:r>
              <a:rPr lang="en-US" sz="2700" baseline="-25000" dirty="0" smtClean="0"/>
              <a:t>2</a:t>
            </a:r>
            <a:r>
              <a:rPr lang="en-US" sz="2700" baseline="30000" dirty="0" smtClean="0"/>
              <a:t> </a:t>
            </a:r>
            <a:r>
              <a:rPr lang="en-US" sz="2700" dirty="0" smtClean="0"/>
              <a:t>block&gt;</a:t>
            </a:r>
            <a:endParaRPr lang="en-US" sz="2700" dirty="0"/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17501" y="1230923"/>
            <a:ext cx="8715374" cy="14067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Idea:</a:t>
            </a:r>
            <a:r>
              <a:rPr lang="en-US" dirty="0" smtClean="0"/>
              <a:t> </a:t>
            </a:r>
          </a:p>
          <a:p>
            <a:pPr lvl="1"/>
            <a:r>
              <a:rPr lang="en-US" sz="2600" dirty="0" smtClean="0"/>
              <a:t>Test for condition &amp; take appropriate action</a:t>
            </a:r>
          </a:p>
          <a:p>
            <a:pPr lvl="1"/>
            <a:r>
              <a:rPr lang="en-US" sz="2600" dirty="0" smtClean="0"/>
              <a:t>conditional execution vs. branching</a:t>
            </a:r>
          </a:p>
          <a:p>
            <a:pPr marL="914400" lvl="2" indent="0">
              <a:buFont typeface="Arial"/>
              <a:buNone/>
            </a:pP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181231" y="2872154"/>
            <a:ext cx="4851644" cy="38881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Ex.</a:t>
            </a:r>
          </a:p>
          <a:p>
            <a:pPr marL="0" indent="0">
              <a:buNone/>
            </a:pPr>
            <a:r>
              <a:rPr lang="en-US" sz="2400" dirty="0" smtClean="0"/>
              <a:t>	x = 3</a:t>
            </a:r>
          </a:p>
          <a:p>
            <a:pPr marL="0" indent="0">
              <a:buNone/>
            </a:pPr>
            <a:r>
              <a:rPr lang="en-US" sz="2400" b="1" dirty="0" smtClean="0"/>
              <a:t>	if</a:t>
            </a:r>
            <a:r>
              <a:rPr lang="en-US" sz="2400" dirty="0" smtClean="0"/>
              <a:t> x</a:t>
            </a:r>
            <a:r>
              <a:rPr lang="en-US" sz="2400" b="1" dirty="0" smtClean="0">
                <a:solidFill>
                  <a:srgbClr val="3366FF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%</a:t>
            </a:r>
            <a:r>
              <a:rPr lang="en-US" sz="2400" dirty="0" smtClean="0"/>
              <a:t> 4 == 0:	</a:t>
            </a:r>
            <a:r>
              <a:rPr lang="en-US" sz="2400" b="1" dirty="0" smtClean="0">
                <a:solidFill>
                  <a:srgbClr val="009D04"/>
                </a:solidFill>
              </a:rPr>
              <a:t>## (modulus operator)</a:t>
            </a:r>
          </a:p>
          <a:p>
            <a:pPr marL="457200" lvl="1" indent="0">
              <a:buFont typeface="Arial"/>
              <a:buNone/>
            </a:pPr>
            <a:r>
              <a:rPr lang="en-US" sz="2400" dirty="0" smtClean="0"/>
              <a:t> 	print “x is divisible by 4”</a:t>
            </a:r>
          </a:p>
          <a:p>
            <a:pPr marL="457200" lvl="1" indent="0">
              <a:buFont typeface="Arial"/>
              <a:buNone/>
            </a:pPr>
            <a:endParaRPr lang="en-US" sz="1600" dirty="0" smtClean="0"/>
          </a:p>
          <a:p>
            <a:pPr marL="457200" lvl="1" indent="0">
              <a:buFont typeface="Arial"/>
              <a:buNone/>
            </a:pPr>
            <a:r>
              <a:rPr lang="en-US" sz="2400" b="1" dirty="0" smtClean="0"/>
              <a:t>if </a:t>
            </a:r>
            <a:r>
              <a:rPr lang="en-US" sz="2400" dirty="0" smtClean="0"/>
              <a:t>x &lt; 5:</a:t>
            </a:r>
            <a:endParaRPr lang="en-US" sz="2400" dirty="0"/>
          </a:p>
          <a:p>
            <a:pPr marL="457200" lvl="1" indent="0">
              <a:buFont typeface="Arial"/>
              <a:buNone/>
            </a:pPr>
            <a:r>
              <a:rPr lang="en-US" sz="2400" dirty="0" smtClean="0"/>
              <a:t>	print “low expression”</a:t>
            </a:r>
          </a:p>
          <a:p>
            <a:pPr marL="457200" lvl="1" indent="0">
              <a:buFont typeface="Arial"/>
              <a:buNone/>
            </a:pPr>
            <a:r>
              <a:rPr lang="en-US" sz="2400" b="1" dirty="0" smtClean="0"/>
              <a:t>else:</a:t>
            </a:r>
          </a:p>
          <a:p>
            <a:pPr marL="457200" lvl="1" indent="0">
              <a:buFont typeface="Arial"/>
              <a:buNone/>
            </a:pPr>
            <a:r>
              <a:rPr lang="en-US" sz="2400" dirty="0" smtClean="0"/>
              <a:t>	print “high expression”</a:t>
            </a:r>
          </a:p>
        </p:txBody>
      </p:sp>
    </p:spTree>
    <p:extLst>
      <p:ext uri="{BB962C8B-B14F-4D97-AF65-F5344CB8AC3E}">
        <p14:creationId xmlns:p14="http://schemas.microsoft.com/office/powerpoint/2010/main" val="1311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6462"/>
          </a:xfrm>
        </p:spPr>
        <p:txBody>
          <a:bodyPr>
            <a:noAutofit/>
          </a:bodyPr>
          <a:lstStyle/>
          <a:p>
            <a:r>
              <a:rPr lang="en-US" sz="3800" b="1" dirty="0" smtClean="0"/>
              <a:t>Expressions must evaluate to True or False</a:t>
            </a:r>
            <a:endParaRPr lang="en-US" sz="3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307" y="996463"/>
            <a:ext cx="4509471" cy="58615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Relational operators:</a:t>
            </a:r>
          </a:p>
          <a:p>
            <a:pPr lvl="1"/>
            <a:r>
              <a:rPr lang="en-US" b="1" dirty="0"/>
              <a:t>x</a:t>
            </a:r>
            <a:r>
              <a:rPr lang="en-US" b="1" dirty="0" smtClean="0"/>
              <a:t> == y</a:t>
            </a:r>
            <a:r>
              <a:rPr lang="en-US" dirty="0" smtClean="0"/>
              <a:t> (x equal y?)</a:t>
            </a:r>
          </a:p>
          <a:p>
            <a:pPr lvl="1"/>
            <a:r>
              <a:rPr lang="en-US" b="1" dirty="0"/>
              <a:t>x</a:t>
            </a:r>
            <a:r>
              <a:rPr lang="en-US" b="1" dirty="0" smtClean="0"/>
              <a:t> &gt; y</a:t>
            </a:r>
            <a:r>
              <a:rPr lang="en-US" dirty="0" smtClean="0"/>
              <a:t> (x greater than y?)</a:t>
            </a:r>
          </a:p>
          <a:p>
            <a:pPr lvl="1"/>
            <a:r>
              <a:rPr lang="en-US" b="1" dirty="0"/>
              <a:t>x</a:t>
            </a:r>
            <a:r>
              <a:rPr lang="en-US" b="1" dirty="0" smtClean="0"/>
              <a:t> &lt; y </a:t>
            </a:r>
            <a:r>
              <a:rPr lang="en-US" dirty="0" smtClean="0"/>
              <a:t>(x less than y?)</a:t>
            </a:r>
          </a:p>
          <a:p>
            <a:pPr lvl="1"/>
            <a:r>
              <a:rPr lang="en-US" b="1" dirty="0"/>
              <a:t>x</a:t>
            </a:r>
            <a:r>
              <a:rPr lang="en-US" b="1" dirty="0" smtClean="0"/>
              <a:t> &gt;= y </a:t>
            </a:r>
            <a:r>
              <a:rPr lang="en-US" dirty="0" smtClean="0"/>
              <a:t>(x greater than or equal to y?)</a:t>
            </a:r>
          </a:p>
          <a:p>
            <a:pPr lvl="1"/>
            <a:r>
              <a:rPr lang="en-US" b="1" dirty="0"/>
              <a:t>x</a:t>
            </a:r>
            <a:r>
              <a:rPr lang="en-US" b="1" dirty="0" smtClean="0"/>
              <a:t> &lt;= y </a:t>
            </a:r>
            <a:r>
              <a:rPr lang="en-US" dirty="0" smtClean="0"/>
              <a:t>(x less than or equal to y?)</a:t>
            </a:r>
          </a:p>
          <a:p>
            <a:pPr lvl="1"/>
            <a:r>
              <a:rPr lang="en-US" b="1" dirty="0"/>
              <a:t>x</a:t>
            </a:r>
            <a:r>
              <a:rPr lang="en-US" b="1" dirty="0" smtClean="0"/>
              <a:t> != y </a:t>
            </a:r>
            <a:r>
              <a:rPr lang="en-US" dirty="0" smtClean="0"/>
              <a:t>(x not equal to y?)</a:t>
            </a:r>
          </a:p>
          <a:p>
            <a:pPr lvl="1"/>
            <a:endParaRPr lang="en-US" b="1" dirty="0" smtClean="0"/>
          </a:p>
          <a:p>
            <a:r>
              <a:rPr lang="en-US" b="1" dirty="0" smtClean="0"/>
              <a:t>Membership (</a:t>
            </a:r>
            <a:r>
              <a:rPr lang="en-US" dirty="0" smtClean="0"/>
              <a:t>x in y)</a:t>
            </a:r>
          </a:p>
          <a:p>
            <a:pPr lvl="1"/>
            <a:r>
              <a:rPr lang="en-US" dirty="0" smtClean="0"/>
              <a:t>“PEP” in “PEPTIDE”, “PET” not in “PEPTIDE”</a:t>
            </a:r>
          </a:p>
          <a:p>
            <a:pPr lvl="1"/>
            <a:r>
              <a:rPr lang="en-US" dirty="0" smtClean="0"/>
              <a:t>2 in [1,2,3,4,5]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65779" y="996463"/>
            <a:ext cx="4536835" cy="58615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Type-</a:t>
            </a:r>
            <a:r>
              <a:rPr lang="en-US" b="1" dirty="0" smtClean="0"/>
              <a:t>specific, built-in vs. user</a:t>
            </a:r>
            <a:r>
              <a:rPr lang="en-US" b="1" dirty="0"/>
              <a:t>-defined:</a:t>
            </a:r>
          </a:p>
          <a:p>
            <a:pPr lvl="1"/>
            <a:r>
              <a:rPr lang="en-US" dirty="0"/>
              <a:t>“PEPTIDE”.</a:t>
            </a:r>
            <a:r>
              <a:rPr lang="en-US" dirty="0" err="1"/>
              <a:t>isupper</a:t>
            </a:r>
            <a:r>
              <a:rPr lang="en-US" dirty="0"/>
              <a:t>(</a:t>
            </a:r>
            <a:r>
              <a:rPr lang="en-US" dirty="0" smtClean="0"/>
              <a:t>)</a:t>
            </a:r>
          </a:p>
          <a:p>
            <a:pPr lvl="1"/>
            <a:endParaRPr lang="en-US" b="1" dirty="0" smtClean="0"/>
          </a:p>
          <a:p>
            <a:r>
              <a:rPr lang="en-US" b="1" dirty="0" smtClean="0"/>
              <a:t>Logical or </a:t>
            </a:r>
            <a:r>
              <a:rPr lang="en-US" b="1" dirty="0" err="1" smtClean="0"/>
              <a:t>boolean</a:t>
            </a:r>
            <a:r>
              <a:rPr lang="en-US" b="1" dirty="0" smtClean="0"/>
              <a:t> operators (</a:t>
            </a:r>
            <a:r>
              <a:rPr lang="en-US" dirty="0" smtClean="0"/>
              <a:t>and, or, not)</a:t>
            </a:r>
          </a:p>
          <a:p>
            <a:pPr lvl="1"/>
            <a:r>
              <a:rPr lang="en-US" dirty="0" smtClean="0"/>
              <a:t>help build more complex logic</a:t>
            </a:r>
          </a:p>
          <a:p>
            <a:pPr lvl="1"/>
            <a:r>
              <a:rPr lang="en-US" dirty="0" smtClean="0"/>
              <a:t>x == y </a:t>
            </a:r>
            <a:r>
              <a:rPr lang="en-US" b="1" dirty="0" smtClean="0"/>
              <a:t>and</a:t>
            </a:r>
            <a:r>
              <a:rPr lang="en-US" dirty="0" smtClean="0"/>
              <a:t> x != z</a:t>
            </a:r>
          </a:p>
          <a:p>
            <a:pPr lvl="1"/>
            <a:r>
              <a:rPr lang="en-US" dirty="0" smtClean="0"/>
              <a:t>x &gt; 5 </a:t>
            </a:r>
            <a:r>
              <a:rPr lang="en-US" b="1" dirty="0" smtClean="0"/>
              <a:t>or</a:t>
            </a:r>
            <a:r>
              <a:rPr lang="en-US" dirty="0" smtClean="0"/>
              <a:t> x &lt; -5</a:t>
            </a:r>
          </a:p>
          <a:p>
            <a:pPr lvl="1"/>
            <a:r>
              <a:rPr lang="en-US" dirty="0" smtClean="0"/>
              <a:t>x &gt; 5 </a:t>
            </a:r>
            <a:r>
              <a:rPr lang="en-US" b="1" dirty="0" smtClean="0"/>
              <a:t>and </a:t>
            </a:r>
            <a:r>
              <a:rPr lang="en-US" dirty="0" smtClean="0"/>
              <a:t>x &lt; 10</a:t>
            </a:r>
          </a:p>
          <a:p>
            <a:pPr lvl="1"/>
            <a:r>
              <a:rPr lang="en-US" b="1" dirty="0" smtClean="0"/>
              <a:t>not (</a:t>
            </a:r>
            <a:r>
              <a:rPr lang="en-US" dirty="0" smtClean="0"/>
              <a:t>x &gt; 5 </a:t>
            </a:r>
            <a:r>
              <a:rPr lang="en-US" b="1" dirty="0" smtClean="0"/>
              <a:t>and </a:t>
            </a:r>
            <a:r>
              <a:rPr lang="en-US" dirty="0" smtClean="0"/>
              <a:t>x &lt; 10</a:t>
            </a:r>
            <a:r>
              <a:rPr lang="en-US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5265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20615"/>
          </a:xfrm>
        </p:spPr>
        <p:txBody>
          <a:bodyPr/>
          <a:lstStyle/>
          <a:p>
            <a:r>
              <a:rPr lang="en-US" b="1" dirty="0" smtClean="0"/>
              <a:t>Other ‘if/else’ Structures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1" y="1085475"/>
            <a:ext cx="4415693" cy="5772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smtClean="0"/>
              <a:t>Multiple tests</a:t>
            </a:r>
            <a:r>
              <a:rPr lang="en-US" sz="2800" b="1" dirty="0">
                <a:solidFill>
                  <a:srgbClr val="3366FF"/>
                </a:solidFill>
              </a:rPr>
              <a:t> </a:t>
            </a:r>
            <a:r>
              <a:rPr lang="en-US" sz="2800" b="1" dirty="0" smtClean="0">
                <a:solidFill>
                  <a:srgbClr val="3366FF"/>
                </a:solidFill>
              </a:rPr>
              <a:t>(chaining)</a:t>
            </a:r>
            <a:endParaRPr lang="en-US" sz="2800" dirty="0" smtClean="0">
              <a:solidFill>
                <a:srgbClr val="3366FF"/>
              </a:solidFill>
            </a:endParaRPr>
          </a:p>
          <a:p>
            <a:pPr marL="0" indent="0">
              <a:buFont typeface="Arial"/>
              <a:buNone/>
            </a:pPr>
            <a:endParaRPr lang="en-US" sz="2800" dirty="0" smtClean="0"/>
          </a:p>
          <a:p>
            <a:pPr marL="0" indent="0">
              <a:buFont typeface="Arial"/>
              <a:buNone/>
            </a:pPr>
            <a:r>
              <a:rPr lang="en-US" sz="2800" dirty="0" smtClean="0"/>
              <a:t>	</a:t>
            </a:r>
            <a:r>
              <a:rPr lang="en-US" sz="2800" b="1" dirty="0" smtClean="0"/>
              <a:t>if </a:t>
            </a:r>
            <a:r>
              <a:rPr lang="en-US" sz="2800" dirty="0" smtClean="0"/>
              <a:t>&lt;expression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&gt;:</a:t>
            </a:r>
          </a:p>
          <a:p>
            <a:pPr marL="0" indent="0">
              <a:buFont typeface="Arial"/>
              <a:buNone/>
            </a:pPr>
            <a:r>
              <a:rPr lang="en-US" sz="2800" dirty="0" smtClean="0"/>
              <a:t>		&lt;statements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block&gt;		</a:t>
            </a:r>
          </a:p>
          <a:p>
            <a:pPr marL="0" indent="0">
              <a:buFont typeface="Arial"/>
              <a:buNone/>
            </a:pPr>
            <a:r>
              <a:rPr lang="en-US" sz="2800" b="1" dirty="0"/>
              <a:t>	</a:t>
            </a:r>
            <a:r>
              <a:rPr lang="en-US" sz="2800" b="1" dirty="0" err="1" smtClean="0"/>
              <a:t>elif</a:t>
            </a:r>
            <a:r>
              <a:rPr lang="en-US" sz="2800" b="1" dirty="0" smtClean="0"/>
              <a:t> </a:t>
            </a:r>
            <a:r>
              <a:rPr lang="en-US" sz="2800" dirty="0" smtClean="0"/>
              <a:t>&lt;expression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&gt;:</a:t>
            </a:r>
          </a:p>
          <a:p>
            <a:pPr marL="0" indent="0">
              <a:buFont typeface="Arial"/>
              <a:buNone/>
            </a:pPr>
            <a:r>
              <a:rPr lang="en-US" sz="2800" dirty="0" smtClean="0"/>
              <a:t>		&lt;statements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block&gt;</a:t>
            </a:r>
          </a:p>
          <a:p>
            <a:pPr marL="0" indent="0">
              <a:buFont typeface="Arial"/>
              <a:buNone/>
            </a:pPr>
            <a:r>
              <a:rPr lang="en-US" sz="2800" dirty="0" smtClean="0"/>
              <a:t>	</a:t>
            </a:r>
            <a:r>
              <a:rPr lang="en-US" sz="2800" b="1" dirty="0" smtClean="0"/>
              <a:t>else</a:t>
            </a:r>
            <a:r>
              <a:rPr lang="en-US" sz="2800" dirty="0" smtClean="0"/>
              <a:t>:</a:t>
            </a:r>
          </a:p>
          <a:p>
            <a:pPr marL="0" indent="0">
              <a:buFont typeface="Arial"/>
              <a:buNone/>
            </a:pPr>
            <a:r>
              <a:rPr lang="en-US" sz="2800" dirty="0" smtClean="0"/>
              <a:t>		&lt;statements</a:t>
            </a:r>
            <a:r>
              <a:rPr lang="en-US" sz="2800" baseline="-25000" dirty="0" smtClean="0"/>
              <a:t>3</a:t>
            </a:r>
            <a:r>
              <a:rPr lang="en-US" sz="2800" dirty="0"/>
              <a:t> </a:t>
            </a:r>
            <a:r>
              <a:rPr lang="en-US" sz="2800" dirty="0" smtClean="0"/>
              <a:t>block&gt;</a:t>
            </a:r>
          </a:p>
          <a:p>
            <a:pPr marL="0" indent="0">
              <a:buFont typeface="Arial"/>
              <a:buNone/>
            </a:pPr>
            <a:r>
              <a:rPr lang="en-US" sz="2800" dirty="0" smtClean="0"/>
              <a:t>		</a:t>
            </a:r>
          </a:p>
          <a:p>
            <a:pPr marL="0" indent="0">
              <a:buNone/>
            </a:pPr>
            <a:r>
              <a:rPr lang="en-US" sz="2800" dirty="0"/>
              <a:t>	 </a:t>
            </a:r>
            <a:r>
              <a:rPr lang="en-US" sz="2800" b="1" dirty="0"/>
              <a:t>Ex.</a:t>
            </a:r>
            <a:r>
              <a:rPr lang="en-US" sz="2800" dirty="0" smtClean="0"/>
              <a:t>	 x = 3</a:t>
            </a:r>
            <a:endParaRPr lang="en-US" sz="2800" dirty="0"/>
          </a:p>
          <a:p>
            <a:pPr marL="0" indent="0">
              <a:buFont typeface="Arial"/>
              <a:buNone/>
            </a:pPr>
            <a:r>
              <a:rPr lang="en-US" sz="2800" dirty="0" smtClean="0"/>
              <a:t>		 if x &lt; 3:</a:t>
            </a:r>
          </a:p>
          <a:p>
            <a:pPr marL="0" indent="0">
              <a:buFont typeface="Arial"/>
              <a:buNone/>
            </a:pPr>
            <a:r>
              <a:rPr lang="en-US" sz="2800" dirty="0"/>
              <a:t>	</a:t>
            </a:r>
            <a:r>
              <a:rPr lang="en-US" sz="2800" dirty="0" smtClean="0"/>
              <a:t>		print “low”</a:t>
            </a:r>
          </a:p>
          <a:p>
            <a:pPr marL="0" indent="0">
              <a:buFont typeface="Arial"/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elif</a:t>
            </a:r>
            <a:r>
              <a:rPr lang="en-US" sz="2800" dirty="0"/>
              <a:t> </a:t>
            </a:r>
            <a:r>
              <a:rPr lang="en-US" sz="2800" dirty="0" smtClean="0"/>
              <a:t>x &lt; 7:</a:t>
            </a:r>
          </a:p>
          <a:p>
            <a:pPr marL="0" indent="0">
              <a:buFont typeface="Arial"/>
              <a:buNone/>
            </a:pPr>
            <a:r>
              <a:rPr lang="en-US" sz="2800" dirty="0"/>
              <a:t>	</a:t>
            </a:r>
            <a:r>
              <a:rPr lang="en-US" sz="2800" dirty="0" smtClean="0"/>
              <a:t>		print “medium”</a:t>
            </a:r>
          </a:p>
          <a:p>
            <a:pPr marL="0" indent="0">
              <a:buFont typeface="Arial"/>
              <a:buNone/>
            </a:pPr>
            <a:r>
              <a:rPr lang="en-US" sz="2800" dirty="0"/>
              <a:t>	</a:t>
            </a:r>
            <a:r>
              <a:rPr lang="en-US" sz="2800" dirty="0" smtClean="0"/>
              <a:t>	else:</a:t>
            </a:r>
          </a:p>
          <a:p>
            <a:pPr marL="0" indent="0">
              <a:buFont typeface="Arial"/>
              <a:buNone/>
            </a:pPr>
            <a:r>
              <a:rPr lang="en-US" sz="2800" dirty="0"/>
              <a:t>	</a:t>
            </a:r>
            <a:r>
              <a:rPr lang="en-US" sz="2800" dirty="0" smtClean="0"/>
              <a:t>		print “high”</a:t>
            </a:r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22620" y="1085475"/>
            <a:ext cx="5006473" cy="5772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smtClean="0">
                <a:solidFill>
                  <a:srgbClr val="3366FF"/>
                </a:solidFill>
              </a:rPr>
              <a:t>Nested</a:t>
            </a:r>
            <a:r>
              <a:rPr lang="en-US" sz="3000" b="1" dirty="0" smtClean="0"/>
              <a:t> conditionals </a:t>
            </a:r>
            <a:r>
              <a:rPr lang="en-US" b="1" dirty="0" smtClean="0"/>
              <a:t>	</a:t>
            </a:r>
            <a:endParaRPr lang="en-US" b="1" dirty="0"/>
          </a:p>
          <a:p>
            <a:pPr marL="0" indent="0">
              <a:buNone/>
            </a:pPr>
            <a:r>
              <a:rPr lang="en-US" sz="2800" b="1" dirty="0" smtClean="0"/>
              <a:t>		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b="1" dirty="0" smtClean="0"/>
              <a:t>if </a:t>
            </a:r>
            <a:r>
              <a:rPr lang="en-US" sz="2800" dirty="0" smtClean="0"/>
              <a:t>&lt;expression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&gt;:</a:t>
            </a:r>
          </a:p>
          <a:p>
            <a:pPr marL="0" indent="0">
              <a:buFont typeface="Arial"/>
              <a:buNone/>
            </a:pPr>
            <a:r>
              <a:rPr lang="en-US" sz="2800" dirty="0" smtClean="0"/>
              <a:t>	</a:t>
            </a:r>
            <a:r>
              <a:rPr lang="en-US" sz="2800" b="1" dirty="0"/>
              <a:t>	</a:t>
            </a:r>
            <a:r>
              <a:rPr lang="en-US" sz="2800" b="1" dirty="0" smtClean="0"/>
              <a:t>if </a:t>
            </a:r>
            <a:r>
              <a:rPr lang="en-US" sz="2800" dirty="0" smtClean="0"/>
              <a:t>&lt;expression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&gt;:</a:t>
            </a:r>
          </a:p>
          <a:p>
            <a:pPr marL="0" indent="0">
              <a:buFont typeface="Arial"/>
              <a:buNone/>
            </a:pPr>
            <a:r>
              <a:rPr lang="en-US" sz="2800" dirty="0" smtClean="0"/>
              <a:t>			&lt;statements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block&gt;</a:t>
            </a:r>
          </a:p>
          <a:p>
            <a:pPr marL="0" indent="0">
              <a:buFont typeface="Arial"/>
              <a:buNone/>
            </a:pPr>
            <a:r>
              <a:rPr lang="en-US" sz="2800" dirty="0" smtClean="0"/>
              <a:t>		</a:t>
            </a:r>
            <a:r>
              <a:rPr lang="en-US" sz="2800" b="1" dirty="0" smtClean="0"/>
              <a:t>else</a:t>
            </a:r>
            <a:r>
              <a:rPr lang="en-US" sz="2800" dirty="0" smtClean="0"/>
              <a:t>:</a:t>
            </a:r>
          </a:p>
          <a:p>
            <a:pPr marL="0" indent="0">
              <a:buFont typeface="Arial"/>
              <a:buNone/>
            </a:pPr>
            <a:r>
              <a:rPr lang="en-US" sz="2800" dirty="0" smtClean="0"/>
              <a:t>			&lt;statements</a:t>
            </a:r>
            <a:r>
              <a:rPr lang="en-US" sz="2800" baseline="-25000" dirty="0" smtClean="0"/>
              <a:t>3</a:t>
            </a:r>
            <a:r>
              <a:rPr lang="en-US" sz="2800" dirty="0" smtClean="0"/>
              <a:t> block&gt;</a:t>
            </a:r>
          </a:p>
          <a:p>
            <a:pPr marL="0" indent="0">
              <a:buFont typeface="Arial"/>
              <a:buNone/>
            </a:pPr>
            <a:endParaRPr lang="en-US" sz="2800" dirty="0"/>
          </a:p>
          <a:p>
            <a:pPr marL="0" indent="0">
              <a:buFont typeface="Arial"/>
              <a:buNone/>
            </a:pPr>
            <a:r>
              <a:rPr lang="en-US" sz="2800" dirty="0"/>
              <a:t>	</a:t>
            </a:r>
            <a:r>
              <a:rPr lang="en-US" sz="2800" b="1" dirty="0" smtClean="0"/>
              <a:t>Ex.</a:t>
            </a:r>
            <a:r>
              <a:rPr lang="en-US" sz="2800" dirty="0" smtClean="0"/>
              <a:t>  disease = True</a:t>
            </a:r>
          </a:p>
          <a:p>
            <a:pPr marL="0" indent="0">
              <a:buFont typeface="Arial"/>
              <a:buNone/>
            </a:pPr>
            <a:r>
              <a:rPr lang="en-US" sz="2800" dirty="0"/>
              <a:t>	</a:t>
            </a:r>
            <a:r>
              <a:rPr lang="en-US" sz="2800" dirty="0" smtClean="0"/>
              <a:t>	 x = 3</a:t>
            </a:r>
          </a:p>
          <a:p>
            <a:pPr marL="0" indent="0">
              <a:buFont typeface="Arial"/>
              <a:buNone/>
            </a:pPr>
            <a:r>
              <a:rPr lang="en-US" sz="2800" dirty="0"/>
              <a:t>	</a:t>
            </a:r>
            <a:r>
              <a:rPr lang="en-US" sz="2800" dirty="0" smtClean="0"/>
              <a:t>	 if disease == True:</a:t>
            </a:r>
          </a:p>
          <a:p>
            <a:pPr marL="0" indent="0">
              <a:buFont typeface="Arial"/>
              <a:buNone/>
            </a:pPr>
            <a:r>
              <a:rPr lang="en-US" sz="2800" dirty="0"/>
              <a:t>	</a:t>
            </a:r>
            <a:r>
              <a:rPr lang="en-US" sz="2800" dirty="0" smtClean="0"/>
              <a:t>	 	if x &gt; 0 and x &lt;= 4:</a:t>
            </a:r>
          </a:p>
          <a:p>
            <a:pPr marL="0" indent="0">
              <a:buFont typeface="Arial"/>
              <a:buNone/>
            </a:pPr>
            <a:r>
              <a:rPr lang="en-US" sz="2800" dirty="0"/>
              <a:t>	</a:t>
            </a:r>
            <a:r>
              <a:rPr lang="en-US" sz="2800" dirty="0" smtClean="0"/>
              <a:t>			print “give drug A”</a:t>
            </a:r>
          </a:p>
          <a:p>
            <a:pPr marL="0" indent="0">
              <a:buFont typeface="Arial"/>
              <a:buNone/>
            </a:pPr>
            <a:r>
              <a:rPr lang="en-US" sz="2800" dirty="0"/>
              <a:t>	</a:t>
            </a:r>
            <a:r>
              <a:rPr lang="en-US" sz="2800" dirty="0" smtClean="0"/>
              <a:t>		</a:t>
            </a:r>
            <a:r>
              <a:rPr lang="en-US" sz="2800" dirty="0" err="1" smtClean="0"/>
              <a:t>elif</a:t>
            </a:r>
            <a:r>
              <a:rPr lang="en-US" sz="2800" dirty="0" smtClean="0"/>
              <a:t> x &gt; 7 and x &lt;= 10:</a:t>
            </a:r>
          </a:p>
          <a:p>
            <a:pPr marL="0" indent="0">
              <a:buFont typeface="Arial"/>
              <a:buNone/>
            </a:pPr>
            <a:r>
              <a:rPr lang="en-US" sz="2800" dirty="0"/>
              <a:t>	</a:t>
            </a:r>
            <a:r>
              <a:rPr lang="en-US" sz="2800" dirty="0" smtClean="0"/>
              <a:t>			print “give drug B”</a:t>
            </a:r>
          </a:p>
          <a:p>
            <a:pPr marL="0" indent="0">
              <a:buFont typeface="Arial"/>
              <a:buNone/>
            </a:pPr>
            <a:r>
              <a:rPr lang="en-US" sz="2800" dirty="0"/>
              <a:t>	</a:t>
            </a:r>
            <a:r>
              <a:rPr lang="en-US" sz="2800" dirty="0" smtClean="0"/>
              <a:t>		else:</a:t>
            </a:r>
          </a:p>
          <a:p>
            <a:pPr marL="0" indent="0">
              <a:buFont typeface="Arial"/>
              <a:buNone/>
            </a:pPr>
            <a:r>
              <a:rPr lang="en-US" sz="2800" dirty="0"/>
              <a:t>	</a:t>
            </a:r>
            <a:r>
              <a:rPr lang="en-US" sz="2800" dirty="0" smtClean="0"/>
              <a:t>			print “no drug”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700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840154"/>
          </a:xfrm>
        </p:spPr>
        <p:txBody>
          <a:bodyPr/>
          <a:lstStyle/>
          <a:p>
            <a:r>
              <a:rPr lang="en-US" b="1" dirty="0" smtClean="0"/>
              <a:t>‘for’ Loops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02078"/>
            <a:ext cx="8550031" cy="950546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Idea:</a:t>
            </a:r>
            <a:r>
              <a:rPr lang="en-US" sz="2800" dirty="0" smtClean="0"/>
              <a:t> repeat action(s) for each item in a sequence or any other </a:t>
            </a:r>
            <a:r>
              <a:rPr lang="en-US" sz="2800" dirty="0" err="1" smtClean="0"/>
              <a:t>iterable</a:t>
            </a:r>
            <a:r>
              <a:rPr lang="en-US" sz="2800" dirty="0" smtClean="0"/>
              <a:t> object (</a:t>
            </a:r>
            <a:r>
              <a:rPr lang="en-US" sz="2800" b="1" dirty="0" smtClean="0">
                <a:solidFill>
                  <a:srgbClr val="3366FF"/>
                </a:solidFill>
              </a:rPr>
              <a:t>Ex.</a:t>
            </a:r>
            <a:r>
              <a:rPr lang="en-US" sz="2800" dirty="0" smtClean="0"/>
              <a:t> </a:t>
            </a:r>
            <a:r>
              <a:rPr lang="en-US" sz="2800" dirty="0" err="1" smtClean="0"/>
              <a:t>str</a:t>
            </a:r>
            <a:r>
              <a:rPr lang="en-US" sz="2800" dirty="0" smtClean="0"/>
              <a:t>, list, </a:t>
            </a:r>
            <a:r>
              <a:rPr lang="en-US" sz="2800" dirty="0" err="1"/>
              <a:t>d</a:t>
            </a:r>
            <a:r>
              <a:rPr lang="en-US" sz="2800" dirty="0" err="1" smtClean="0"/>
              <a:t>ict</a:t>
            </a:r>
            <a:r>
              <a:rPr lang="en-US" sz="2800" dirty="0" smtClean="0"/>
              <a:t>, set etc.)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7662" y="3497395"/>
            <a:ext cx="8686800" cy="2051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Basic structure</a:t>
            </a:r>
          </a:p>
          <a:p>
            <a:pPr marL="457200" lvl="1" indent="0">
              <a:buNone/>
            </a:pPr>
            <a:r>
              <a:rPr lang="en-US" b="1" dirty="0"/>
              <a:t>f</a:t>
            </a:r>
            <a:r>
              <a:rPr lang="en-US" b="1" dirty="0" smtClean="0"/>
              <a:t>or </a:t>
            </a:r>
            <a:r>
              <a:rPr lang="en-US" dirty="0" smtClean="0"/>
              <a:t>&lt;</a:t>
            </a:r>
            <a:r>
              <a:rPr lang="en-US" i="1" dirty="0" smtClean="0"/>
              <a:t>item</a:t>
            </a:r>
            <a:r>
              <a:rPr lang="en-US" dirty="0" smtClean="0"/>
              <a:t>&gt; in &lt;</a:t>
            </a:r>
            <a:r>
              <a:rPr lang="en-US" i="1" dirty="0" smtClean="0"/>
              <a:t>sequence</a:t>
            </a:r>
            <a:r>
              <a:rPr lang="en-US" dirty="0" smtClean="0"/>
              <a:t>&gt;:</a:t>
            </a:r>
          </a:p>
          <a:p>
            <a:pPr marL="457200" lvl="1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&lt;statements’ block&gt;</a:t>
            </a:r>
            <a:r>
              <a:rPr lang="en-US" sz="2400" dirty="0"/>
              <a:t>	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8499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‘for’ loop: Access Pattern 1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7638"/>
            <a:ext cx="8229600" cy="49323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Sequence scans</a:t>
            </a:r>
          </a:p>
          <a:p>
            <a:endParaRPr lang="en-US" sz="2000" b="1" dirty="0"/>
          </a:p>
          <a:p>
            <a:r>
              <a:rPr lang="en-US" b="1" dirty="0" smtClean="0"/>
              <a:t>Ex.</a:t>
            </a:r>
            <a:r>
              <a:rPr lang="en-US" dirty="0" smtClean="0"/>
              <a:t>   </a:t>
            </a:r>
            <a:r>
              <a:rPr lang="en-US" dirty="0" err="1" smtClean="0"/>
              <a:t>numList</a:t>
            </a:r>
            <a:r>
              <a:rPr lang="en-US" dirty="0" smtClean="0"/>
              <a:t> = [1,2,3,4]</a:t>
            </a:r>
          </a:p>
          <a:p>
            <a:pPr marL="457200" lvl="1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  sum = 0</a:t>
            </a:r>
          </a:p>
          <a:p>
            <a:pPr marL="457200" lvl="1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  prod = 1</a:t>
            </a:r>
          </a:p>
          <a:p>
            <a:pPr marL="457200" lvl="1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  </a:t>
            </a:r>
            <a:r>
              <a:rPr lang="en-US" sz="3200" b="1" dirty="0" smtClean="0"/>
              <a:t>for</a:t>
            </a:r>
            <a:r>
              <a:rPr lang="en-US" sz="3200" dirty="0" smtClean="0"/>
              <a:t> </a:t>
            </a:r>
            <a:r>
              <a:rPr lang="en-US" sz="3200" dirty="0" err="1" smtClean="0"/>
              <a:t>num</a:t>
            </a:r>
            <a:r>
              <a:rPr lang="en-US" sz="3200" dirty="0" smtClean="0"/>
              <a:t> in </a:t>
            </a:r>
            <a:r>
              <a:rPr lang="en-US" sz="3200" dirty="0" err="1" smtClean="0"/>
              <a:t>numList</a:t>
            </a:r>
            <a:r>
              <a:rPr lang="en-US" sz="3200" dirty="0" smtClean="0"/>
              <a:t>:</a:t>
            </a:r>
          </a:p>
          <a:p>
            <a:pPr marL="457200" lvl="1" indent="0">
              <a:buNone/>
            </a:pPr>
            <a:r>
              <a:rPr lang="en-US" sz="3200" dirty="0"/>
              <a:t>	 </a:t>
            </a:r>
            <a:r>
              <a:rPr lang="en-US" sz="3200" dirty="0" smtClean="0"/>
              <a:t>     sum = sum + </a:t>
            </a:r>
            <a:r>
              <a:rPr lang="en-US" sz="3200" dirty="0" err="1" smtClean="0"/>
              <a:t>num</a:t>
            </a:r>
            <a:endParaRPr lang="en-US" sz="3200" dirty="0"/>
          </a:p>
          <a:p>
            <a:pPr marL="457200" lvl="1" indent="0">
              <a:buNone/>
            </a:pPr>
            <a:r>
              <a:rPr lang="en-US" sz="3200" dirty="0" smtClean="0"/>
              <a:t>		 prod = </a:t>
            </a:r>
            <a:r>
              <a:rPr lang="en-US" sz="3200" dirty="0" smtClean="0"/>
              <a:t>prod*</a:t>
            </a:r>
            <a:r>
              <a:rPr lang="en-US" sz="3200" dirty="0" err="1" smtClean="0"/>
              <a:t>num</a:t>
            </a:r>
            <a:endParaRPr lang="en-US" sz="3200" dirty="0" smtClean="0"/>
          </a:p>
          <a:p>
            <a:pPr marL="457200" lvl="1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  </a:t>
            </a:r>
            <a:r>
              <a:rPr lang="en-US" sz="3200" b="1" dirty="0" smtClean="0"/>
              <a:t>print</a:t>
            </a:r>
            <a:r>
              <a:rPr lang="en-US" sz="3200" dirty="0" smtClean="0"/>
              <a:t> “sum: </a:t>
            </a:r>
            <a:r>
              <a:rPr lang="en-US" sz="3200" b="1" dirty="0" smtClean="0">
                <a:solidFill>
                  <a:srgbClr val="FF0000"/>
                </a:solidFill>
              </a:rPr>
              <a:t>%d</a:t>
            </a:r>
            <a:r>
              <a:rPr lang="en-US" sz="3200" b="1" dirty="0" smtClean="0">
                <a:solidFill>
                  <a:srgbClr val="3366FF"/>
                </a:solidFill>
              </a:rPr>
              <a:t>\</a:t>
            </a:r>
            <a:r>
              <a:rPr lang="en-US" sz="3200" b="1" dirty="0" err="1" smtClean="0">
                <a:solidFill>
                  <a:srgbClr val="3366FF"/>
                </a:solidFill>
              </a:rPr>
              <a:t>t</a:t>
            </a:r>
            <a:r>
              <a:rPr lang="en-US" sz="3200" dirty="0" err="1" smtClean="0"/>
              <a:t>prod</a:t>
            </a:r>
            <a:r>
              <a:rPr lang="en-US" sz="3200" dirty="0" smtClean="0"/>
              <a:t>: </a:t>
            </a:r>
            <a:r>
              <a:rPr lang="en-US" sz="3200" b="1" dirty="0" smtClean="0">
                <a:solidFill>
                  <a:srgbClr val="FF0000"/>
                </a:solidFill>
              </a:rPr>
              <a:t>%d</a:t>
            </a:r>
            <a:r>
              <a:rPr lang="en-US" sz="3200" dirty="0" smtClean="0"/>
              <a:t>”</a:t>
            </a:r>
            <a:r>
              <a:rPr lang="en-US" sz="3200" b="1" dirty="0" smtClean="0">
                <a:solidFill>
                  <a:srgbClr val="FF0000"/>
                </a:solidFill>
              </a:rPr>
              <a:t>%</a:t>
            </a:r>
            <a:r>
              <a:rPr lang="en-US" sz="3200" dirty="0" smtClean="0"/>
              <a:t>(sum, prod)</a:t>
            </a:r>
          </a:p>
        </p:txBody>
      </p:sp>
    </p:spTree>
    <p:extLst>
      <p:ext uri="{BB962C8B-B14F-4D97-AF65-F5344CB8AC3E}">
        <p14:creationId xmlns:p14="http://schemas.microsoft.com/office/powerpoint/2010/main" val="1926890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5534</TotalTime>
  <Words>562</Words>
  <Application>Microsoft Macintosh PowerPoint</Application>
  <PresentationFormat>On-screen Show (4:3)</PresentationFormat>
  <Paragraphs>149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Python Lab: Control Statements Conditionals, Loops, Iterations</vt:lpstr>
      <vt:lpstr>Recap</vt:lpstr>
      <vt:lpstr>Today</vt:lpstr>
      <vt:lpstr>Eclipse/Pydev setup ??</vt:lpstr>
      <vt:lpstr>‘if/else’ Conditionals</vt:lpstr>
      <vt:lpstr>Expressions must evaluate to True or False</vt:lpstr>
      <vt:lpstr>Other ‘if/else’ Structures</vt:lpstr>
      <vt:lpstr>‘for’ Loops</vt:lpstr>
      <vt:lpstr>‘for’ loop: Access Pattern 1</vt:lpstr>
      <vt:lpstr>‘for’ loop: Access Pattern 2</vt:lpstr>
      <vt:lpstr>HW Assignment</vt:lpstr>
      <vt:lpstr>Next Class</vt:lpstr>
    </vt:vector>
  </TitlesOfParts>
  <Company>New York Langone Medical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Grover</dc:creator>
  <cp:lastModifiedBy>Himanshu Grover</cp:lastModifiedBy>
  <cp:revision>222</cp:revision>
  <cp:lastPrinted>2014-02-11T21:58:03Z</cp:lastPrinted>
  <dcterms:created xsi:type="dcterms:W3CDTF">2014-01-27T16:33:14Z</dcterms:created>
  <dcterms:modified xsi:type="dcterms:W3CDTF">2014-02-18T23:26:12Z</dcterms:modified>
</cp:coreProperties>
</file>