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639" r:id="rId2"/>
    <p:sldId id="699" r:id="rId3"/>
    <p:sldId id="647" r:id="rId4"/>
    <p:sldId id="700" r:id="rId5"/>
    <p:sldId id="704" r:id="rId6"/>
    <p:sldId id="705" r:id="rId7"/>
    <p:sldId id="715" r:id="rId8"/>
    <p:sldId id="716" r:id="rId9"/>
    <p:sldId id="723" r:id="rId10"/>
    <p:sldId id="707" r:id="rId11"/>
    <p:sldId id="708" r:id="rId12"/>
    <p:sldId id="651" r:id="rId13"/>
    <p:sldId id="717" r:id="rId14"/>
    <p:sldId id="711" r:id="rId15"/>
    <p:sldId id="710" r:id="rId16"/>
    <p:sldId id="709" r:id="rId17"/>
    <p:sldId id="724" r:id="rId18"/>
    <p:sldId id="722" r:id="rId19"/>
    <p:sldId id="646" r:id="rId20"/>
    <p:sldId id="649" r:id="rId21"/>
    <p:sldId id="660" r:id="rId22"/>
    <p:sldId id="653" r:id="rId23"/>
    <p:sldId id="720" r:id="rId24"/>
    <p:sldId id="719" r:id="rId25"/>
    <p:sldId id="729" r:id="rId26"/>
    <p:sldId id="718" r:id="rId27"/>
    <p:sldId id="698" r:id="rId28"/>
    <p:sldId id="712" r:id="rId29"/>
    <p:sldId id="714" r:id="rId30"/>
    <p:sldId id="725" r:id="rId31"/>
    <p:sldId id="733" r:id="rId32"/>
    <p:sldId id="726" r:id="rId33"/>
    <p:sldId id="727" r:id="rId34"/>
    <p:sldId id="730" r:id="rId35"/>
    <p:sldId id="734" r:id="rId36"/>
    <p:sldId id="721"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238"/>
    <a:srgbClr val="FF0000"/>
    <a:srgbClr val="FF9933"/>
    <a:srgbClr val="FFFF00"/>
    <a:srgbClr val="C0C0C0"/>
    <a:srgbClr val="B2B2B2"/>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2" d="100"/>
          <a:sy n="92" d="100"/>
        </p:scale>
        <p:origin x="-102" y="-28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3891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3891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AC13CD5B-0204-4720-83B2-D048B1B9000A}" type="slidenum">
              <a:rPr lang="en-US"/>
              <a:pPr>
                <a:defRPr/>
              </a:pPr>
              <a:t>‹#›</a:t>
            </a:fld>
            <a:endParaRPr lang="en-US"/>
          </a:p>
        </p:txBody>
      </p:sp>
    </p:spTree>
    <p:extLst>
      <p:ext uri="{BB962C8B-B14F-4D97-AF65-F5344CB8AC3E}">
        <p14:creationId xmlns:p14="http://schemas.microsoft.com/office/powerpoint/2010/main" val="2931225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29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32</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34</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36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6</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7</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8</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9CF4AB2B-6167-4E50-8953-AA6E795D1717}" type="slidenum">
              <a:rPr lang="en-US"/>
              <a:pPr/>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629F3B-D01A-4B80-A8AA-042D9B801E04}" type="slidenum">
              <a:rPr lang="en-US"/>
              <a:pPr>
                <a:defRPr/>
              </a:pPr>
              <a:t>‹#›</a:t>
            </a:fld>
            <a:endParaRPr lang="en-US"/>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2F0A88-CA53-4CDF-BD0E-AEFA1A4188C2}" type="slidenum">
              <a:rPr lang="en-US"/>
              <a:pPr>
                <a:defRPr/>
              </a:pPr>
              <a:t>‹#›</a:t>
            </a:fld>
            <a:endParaRPr 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43DBD66-EED6-42EB-94C7-BD851A0A3198}" type="slidenum">
              <a:rPr lang="en-US"/>
              <a:pPr>
                <a:defRPr/>
              </a:pPr>
              <a:t>‹#›</a:t>
            </a:fld>
            <a:endParaRPr lang="en-US"/>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2B8B15-0084-42EB-8715-D2F062325CD0}" type="slidenum">
              <a:rPr lang="en-US"/>
              <a:pPr>
                <a:defRPr/>
              </a:pPr>
              <a:t>‹#›</a:t>
            </a:fld>
            <a:endParaRPr lang="en-US"/>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5B6AD-6D13-4D0F-BE32-D19F4AD572C9}" type="slidenum">
              <a:rPr lang="en-US"/>
              <a:pPr>
                <a:defRPr/>
              </a:pPr>
              <a:t>‹#›</a:t>
            </a:fld>
            <a:endParaRPr lang="en-US"/>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87EF72-7CC2-4747-B68E-56B373F3127B}" type="slidenum">
              <a:rPr lang="en-US"/>
              <a:pPr>
                <a:defRPr/>
              </a:pPr>
              <a:t>‹#›</a:t>
            </a:fld>
            <a:endParaRPr lang="en-US"/>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183AAD-AE39-479E-9858-7571DD73F42B}" type="slidenum">
              <a:rPr lang="en-US"/>
              <a:pPr>
                <a:defRPr/>
              </a:pPr>
              <a:t>‹#›</a:t>
            </a:fld>
            <a:endParaRPr lang="en-US"/>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AB07A6F-EA16-4453-8E0C-7AA46D4B2064}" type="slidenum">
              <a:rPr lang="en-US"/>
              <a:pPr>
                <a:defRPr/>
              </a:pPr>
              <a:t>‹#›</a:t>
            </a:fld>
            <a:endParaRPr lang="en-US"/>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FAB9930-B101-4AC6-923D-3FCAA5E31241}" type="slidenum">
              <a:rPr lang="en-US"/>
              <a:pPr>
                <a:defRPr/>
              </a:pPr>
              <a:t>‹#›</a:t>
            </a:fld>
            <a:endParaRPr 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3C32E6-3812-4755-AB7A-4D138666BF18}" type="slidenum">
              <a:rPr lang="en-US"/>
              <a:pPr>
                <a:defRPr/>
              </a:pPr>
              <a:t>‹#›</a:t>
            </a:fld>
            <a:endParaRPr lang="en-US"/>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AD04B0-D64B-4FE2-A4FF-56CAA9D3408D}" type="slidenum">
              <a:rPr lang="en-US"/>
              <a:pPr>
                <a:defRPr/>
              </a:pPr>
              <a:t>‹#›</a:t>
            </a:fld>
            <a:endParaRPr 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0DD0022-3B45-45DA-9188-8BBB7753840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sh/>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1.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4.wmf"/><Relationship Id="rId5" Type="http://schemas.openxmlformats.org/officeDocument/2006/relationships/image" Target="../media/image10.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12.xml"/><Relationship Id="rId7"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3.xml"/><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8.gif"/></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BFuZaIi-zDk"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Proteomics-Informatics-Week-2-OrbiElite.wmv"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hyperlink" Target="http://youtube.googleapis.com/v/78N0AFjhmjc&amp;hd=1"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45.emf"/><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Proteomics Informatics – </a:t>
            </a:r>
          </a:p>
          <a:p>
            <a:pPr algn="ctr"/>
            <a:r>
              <a:rPr lang="sv-SE" sz="2800" b="1" dirty="0" smtClean="0">
                <a:latin typeface="Comic Sans MS" pitchFamily="66" charset="0"/>
              </a:rPr>
              <a:t>Overview of Mass spectrometry (Week 2)</a:t>
            </a:r>
            <a:endParaRPr lang="sv-SE" sz="2800" b="1" dirty="0">
              <a:latin typeface="Comic Sans MS" pitchFamily="66" charset="0"/>
            </a:endParaRPr>
          </a:p>
        </p:txBody>
      </p:sp>
      <p:sp>
        <p:nvSpPr>
          <p:cNvPr id="3098" name="Line 88"/>
          <p:cNvSpPr>
            <a:spLocks noChangeShapeType="1"/>
          </p:cNvSpPr>
          <p:nvPr/>
        </p:nvSpPr>
        <p:spPr bwMode="auto">
          <a:xfrm>
            <a:off x="609600" y="8382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8" name="Straight Connector 7"/>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6" name="Freeform 25"/>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Mass Analyzers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9" name="Straight Connector 8"/>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65925" y="2549235"/>
            <a:ext cx="2236574" cy="1754326"/>
          </a:xfrm>
          <a:prstGeom prst="rect">
            <a:avLst/>
          </a:prstGeom>
          <a:noFill/>
        </p:spPr>
        <p:txBody>
          <a:bodyPr wrap="none" rtlCol="0">
            <a:spAutoFit/>
          </a:bodyPr>
          <a:lstStyle/>
          <a:p>
            <a:pPr algn="ctr"/>
            <a:r>
              <a:rPr lang="en-US" dirty="0" smtClean="0"/>
              <a:t>Time-of-Flight</a:t>
            </a:r>
          </a:p>
          <a:p>
            <a:pPr algn="ctr"/>
            <a:r>
              <a:rPr lang="en-US" dirty="0" smtClean="0"/>
              <a:t>Magnetic Sector</a:t>
            </a:r>
          </a:p>
          <a:p>
            <a:pPr algn="ctr"/>
            <a:r>
              <a:rPr lang="en-US" dirty="0" err="1" smtClean="0"/>
              <a:t>Quadrupole</a:t>
            </a:r>
            <a:endParaRPr lang="en-US" dirty="0" smtClean="0"/>
          </a:p>
          <a:p>
            <a:pPr algn="ctr"/>
            <a:r>
              <a:rPr lang="en-US" dirty="0" smtClean="0"/>
              <a:t>Ion Trap (3D, linear)</a:t>
            </a:r>
          </a:p>
          <a:p>
            <a:pPr algn="ctr"/>
            <a:r>
              <a:rPr lang="en-US" dirty="0" smtClean="0"/>
              <a:t>FTICR</a:t>
            </a:r>
          </a:p>
          <a:p>
            <a:pPr algn="ctr"/>
            <a:r>
              <a:rPr lang="en-US" dirty="0" err="1" smtClean="0"/>
              <a:t>Orbitrap</a:t>
            </a:r>
            <a:endParaRPr lang="en-US" dirty="0"/>
          </a:p>
        </p:txBody>
      </p:sp>
      <p:grpSp>
        <p:nvGrpSpPr>
          <p:cNvPr id="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7" name="Freeform 26"/>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5475249" y="801033"/>
            <a:ext cx="3310053" cy="2094567"/>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1706" y="784303"/>
            <a:ext cx="3310053" cy="2111298"/>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667000" y="4191000"/>
            <a:ext cx="3484755" cy="2830551"/>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153620" y="2895601"/>
            <a:ext cx="2685579" cy="3200400"/>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Mass Spectrometry (MS)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graphicFrame>
        <p:nvGraphicFramePr>
          <p:cNvPr id="33" name="Object 32"/>
          <p:cNvGraphicFramePr>
            <a:graphicFrameLocks noChangeAspect="1"/>
          </p:cNvGraphicFramePr>
          <p:nvPr/>
        </p:nvGraphicFramePr>
        <p:xfrm>
          <a:off x="1393825" y="1143000"/>
          <a:ext cx="6515100" cy="1471613"/>
        </p:xfrm>
        <a:graphic>
          <a:graphicData uri="http://schemas.openxmlformats.org/presentationml/2006/ole">
            <mc:AlternateContent xmlns:mc="http://schemas.openxmlformats.org/markup-compatibility/2006">
              <mc:Choice xmlns:v="urn:schemas-microsoft-com:vml" Requires="v">
                <p:oleObj spid="_x0000_s1043" name="Equation" r:id="rId4" imgW="1854200" imgH="419100" progId="Equation.3">
                  <p:embed/>
                </p:oleObj>
              </mc:Choice>
              <mc:Fallback>
                <p:oleObj name="Equation" r:id="rId4" imgW="1854200" imgH="4191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825" y="1143000"/>
                        <a:ext cx="6515100" cy="147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2661592" y="4114800"/>
            <a:ext cx="609600" cy="1371600"/>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4114800" y="3048000"/>
            <a:ext cx="484632" cy="685800"/>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nvGraphicFramePr>
        <p:xfrm>
          <a:off x="2653145" y="3927765"/>
          <a:ext cx="3823855" cy="1484555"/>
        </p:xfrm>
        <a:graphic>
          <a:graphicData uri="http://schemas.openxmlformats.org/presentationml/2006/ole">
            <mc:AlternateContent xmlns:mc="http://schemas.openxmlformats.org/markup-compatibility/2006">
              <mc:Choice xmlns:v="urn:schemas-microsoft-com:vml" Requires="v">
                <p:oleObj spid="_x0000_s1044" name="Equation" r:id="rId6" imgW="1079500" imgH="419100" progId="Equation.3">
                  <p:embed/>
                </p:oleObj>
              </mc:Choice>
              <mc:Fallback>
                <p:oleObj name="Equation" r:id="rId6" imgW="1079500" imgH="4191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3145" y="3927765"/>
                        <a:ext cx="3823855" cy="1484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Time-of-Flight Mass Spectrometry</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grpSp>
        <p:nvGrpSpPr>
          <p:cNvPr id="2" name="Group 34"/>
          <p:cNvGrpSpPr>
            <a:grpSpLocks noChangeAspect="1"/>
          </p:cNvGrpSpPr>
          <p:nvPr/>
        </p:nvGrpSpPr>
        <p:grpSpPr>
          <a:xfrm>
            <a:off x="2423160" y="762000"/>
            <a:ext cx="4358640" cy="1031974"/>
            <a:chOff x="1219200" y="1646872"/>
            <a:chExt cx="6705600" cy="1587652"/>
          </a:xfrm>
        </p:grpSpPr>
        <p:sp>
          <p:nvSpPr>
            <p:cNvPr id="28" name="Rounded Rectangle 27"/>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Ion Source</a:t>
              </a:r>
              <a:endParaRPr lang="en-US" sz="1600" dirty="0">
                <a:solidFill>
                  <a:schemeClr val="tx1"/>
                </a:solidFill>
              </a:endParaRPr>
            </a:p>
          </p:txBody>
        </p:sp>
        <p:sp>
          <p:nvSpPr>
            <p:cNvPr id="29" name="Rounded Rectangle 28"/>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Mass Analyzer</a:t>
              </a:r>
              <a:endParaRPr lang="en-US" sz="1600" dirty="0">
                <a:solidFill>
                  <a:schemeClr val="tx1"/>
                </a:solidFill>
              </a:endParaRPr>
            </a:p>
          </p:txBody>
        </p:sp>
        <p:sp>
          <p:nvSpPr>
            <p:cNvPr id="30" name="Rounded Rectangle 29"/>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Detector</a:t>
              </a:r>
              <a:endParaRPr lang="en-US" sz="1600" dirty="0">
                <a:solidFill>
                  <a:schemeClr val="tx1"/>
                </a:solidFill>
              </a:endParaRPr>
            </a:p>
          </p:txBody>
        </p:sp>
        <p:cxnSp>
          <p:nvCxnSpPr>
            <p:cNvPr id="31" name="Straight Connector 30"/>
            <p:cNvCxnSpPr>
              <a:stCxn id="28" idx="3"/>
              <a:endCxn id="29"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390738" y="2713672"/>
              <a:ext cx="2386945" cy="520852"/>
            </a:xfrm>
            <a:prstGeom prst="rect">
              <a:avLst/>
            </a:prstGeom>
            <a:noFill/>
          </p:spPr>
          <p:txBody>
            <a:bodyPr wrap="none" rtlCol="0">
              <a:spAutoFit/>
            </a:bodyPr>
            <a:lstStyle/>
            <a:p>
              <a:pPr algn="ctr"/>
              <a:r>
                <a:rPr lang="en-US" sz="1600" b="1" dirty="0" smtClean="0"/>
                <a:t>Time-of-Flight</a:t>
              </a:r>
            </a:p>
          </p:txBody>
        </p:sp>
      </p:grpSp>
      <p:sp>
        <p:nvSpPr>
          <p:cNvPr id="41" name="Rectangle 40"/>
          <p:cNvSpPr/>
          <p:nvPr/>
        </p:nvSpPr>
        <p:spPr>
          <a:xfrm>
            <a:off x="2667000" y="1993498"/>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667000" y="3060298"/>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2404533" y="2793598"/>
            <a:ext cx="533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1784196" y="3646449"/>
            <a:ext cx="3048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2579511" y="3746098"/>
            <a:ext cx="26246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2634546" y="3822298"/>
            <a:ext cx="1523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2672646" y="3898498"/>
            <a:ext cx="761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454422" y="1993498"/>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54422" y="3060298"/>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rot="5400000">
            <a:off x="6263922" y="2793598"/>
            <a:ext cx="533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6345766" y="3593698"/>
            <a:ext cx="3048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6366933" y="3746098"/>
            <a:ext cx="26246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6421968" y="3822298"/>
            <a:ext cx="1523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0800000">
            <a:off x="6460068" y="3898498"/>
            <a:ext cx="761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781800" y="2493031"/>
            <a:ext cx="9144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Detector</a:t>
            </a:r>
            <a:endParaRPr lang="en-US" sz="1400" b="1" dirty="0"/>
          </a:p>
        </p:txBody>
      </p:sp>
      <p:sp>
        <p:nvSpPr>
          <p:cNvPr id="68" name="Oval 67"/>
          <p:cNvSpPr/>
          <p:nvPr/>
        </p:nvSpPr>
        <p:spPr>
          <a:xfrm>
            <a:off x="3590544" y="2560386"/>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963355" y="2511467"/>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902651" y="2763812"/>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545388" y="2863041"/>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a:off x="2209800" y="2820030"/>
            <a:ext cx="449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959096" y="2560386"/>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925229" y="2967237"/>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042378" y="236283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042378" y="2660104"/>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929488" y="2808741"/>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110112" y="2957378"/>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85933" y="3106015"/>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053667" y="3254652"/>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2209800" y="2820030"/>
            <a:ext cx="3950208" cy="1588"/>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Group 156"/>
          <p:cNvGrpSpPr/>
          <p:nvPr/>
        </p:nvGrpSpPr>
        <p:grpSpPr>
          <a:xfrm rot="-1320000">
            <a:off x="5747006" y="2181255"/>
            <a:ext cx="1074407" cy="1600200"/>
            <a:chOff x="4411993" y="4495800"/>
            <a:chExt cx="1074407" cy="1600200"/>
          </a:xfrm>
        </p:grpSpPr>
        <p:sp>
          <p:nvSpPr>
            <p:cNvPr id="128" name="Rectangle 127"/>
            <p:cNvSpPr/>
            <p:nvPr/>
          </p:nvSpPr>
          <p:spPr>
            <a:xfrm>
              <a:off x="5468112" y="4495800"/>
              <a:ext cx="18288"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5048706" y="591312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4839004" y="591312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5258408" y="591312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4629302" y="591312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419600" y="591312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5041099" y="449580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4831397" y="449580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5250801" y="449580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4621695" y="449580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4411993" y="4495800"/>
              <a:ext cx="18288"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2718108" y="2822222"/>
            <a:ext cx="4181746" cy="3790603"/>
            <a:chOff x="2718108" y="2822222"/>
            <a:chExt cx="4181746" cy="3790603"/>
          </a:xfrm>
        </p:grpSpPr>
        <p:cxnSp>
          <p:nvCxnSpPr>
            <p:cNvPr id="110" name="Straight Connector 109"/>
            <p:cNvCxnSpPr/>
            <p:nvPr/>
          </p:nvCxnSpPr>
          <p:spPr>
            <a:xfrm rot="18900000">
              <a:off x="2867117" y="5073492"/>
              <a:ext cx="761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rot="8100000">
              <a:off x="4029559" y="5961253"/>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rot="8100000">
              <a:off x="3275218" y="5206912"/>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rot="13500000">
              <a:off x="3396848" y="5877723"/>
              <a:ext cx="533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3500000">
              <a:off x="2968342" y="5289017"/>
              <a:ext cx="3048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8900000">
              <a:off x="2881745" y="5181255"/>
              <a:ext cx="26246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18900000">
              <a:off x="2882898" y="5127373"/>
              <a:ext cx="1523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rot="18900000">
              <a:off x="2718108" y="6079425"/>
              <a:ext cx="9144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Detector</a:t>
              </a:r>
              <a:endParaRPr lang="en-US" sz="1400" b="1" dirty="0"/>
            </a:p>
          </p:txBody>
        </p:sp>
        <p:sp>
          <p:nvSpPr>
            <p:cNvPr id="112" name="Oval 111"/>
            <p:cNvSpPr/>
            <p:nvPr/>
          </p:nvSpPr>
          <p:spPr>
            <a:xfrm rot="8100000">
              <a:off x="5676363" y="3842663"/>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rot="8100000">
              <a:off x="4115736" y="5694447"/>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rot="8100000">
              <a:off x="4659155" y="4674484"/>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rot="8100000">
              <a:off x="5460417" y="3608012"/>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rot="8100000">
              <a:off x="2967934" y="4588119"/>
              <a:ext cx="393192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rot="8100000">
              <a:off x="4796953" y="4835662"/>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rot="8100000">
              <a:off x="4510635" y="4524028"/>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rot="8100000">
              <a:off x="4221406" y="5798982"/>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rot="8100000">
              <a:off x="4011201" y="5588777"/>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rot="8100000">
              <a:off x="3906902" y="5494162"/>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rot="8100000">
              <a:off x="3786969" y="5392601"/>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8100000">
              <a:off x="3690651" y="5278714"/>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rot="8100000">
              <a:off x="3582810" y="5176351"/>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6150764" y="2822222"/>
              <a:ext cx="323086" cy="380559"/>
            </a:xfrm>
            <a:custGeom>
              <a:avLst/>
              <a:gdLst>
                <a:gd name="connsiteX0" fmla="*/ 0 w 261525"/>
                <a:gd name="connsiteY0" fmla="*/ 0 h 349956"/>
                <a:gd name="connsiteX1" fmla="*/ 214489 w 261525"/>
                <a:gd name="connsiteY1" fmla="*/ 33867 h 349956"/>
                <a:gd name="connsiteX2" fmla="*/ 248355 w 261525"/>
                <a:gd name="connsiteY2" fmla="*/ 158045 h 349956"/>
                <a:gd name="connsiteX3" fmla="*/ 135466 w 261525"/>
                <a:gd name="connsiteY3" fmla="*/ 316089 h 349956"/>
                <a:gd name="connsiteX4" fmla="*/ 112889 w 261525"/>
                <a:gd name="connsiteY4" fmla="*/ 349956 h 349956"/>
                <a:gd name="connsiteX0" fmla="*/ 0 w 261525"/>
                <a:gd name="connsiteY0" fmla="*/ 0 h 378178"/>
                <a:gd name="connsiteX1" fmla="*/ 214489 w 261525"/>
                <a:gd name="connsiteY1" fmla="*/ 33867 h 378178"/>
                <a:gd name="connsiteX2" fmla="*/ 248355 w 261525"/>
                <a:gd name="connsiteY2" fmla="*/ 158045 h 378178"/>
                <a:gd name="connsiteX3" fmla="*/ 135466 w 261525"/>
                <a:gd name="connsiteY3" fmla="*/ 316089 h 378178"/>
                <a:gd name="connsiteX4" fmla="*/ 152400 w 261525"/>
                <a:gd name="connsiteY4" fmla="*/ 378178 h 378178"/>
                <a:gd name="connsiteX0" fmla="*/ 0 w 258703"/>
                <a:gd name="connsiteY0" fmla="*/ 0 h 378178"/>
                <a:gd name="connsiteX1" fmla="*/ 214489 w 258703"/>
                <a:gd name="connsiteY1" fmla="*/ 33867 h 378178"/>
                <a:gd name="connsiteX2" fmla="*/ 248355 w 258703"/>
                <a:gd name="connsiteY2" fmla="*/ 158045 h 378178"/>
                <a:gd name="connsiteX3" fmla="*/ 152400 w 258703"/>
                <a:gd name="connsiteY3" fmla="*/ 378178 h 378178"/>
                <a:gd name="connsiteX4" fmla="*/ 152400 w 258703"/>
                <a:gd name="connsiteY4" fmla="*/ 378178 h 378178"/>
                <a:gd name="connsiteX0" fmla="*/ 0 w 315148"/>
                <a:gd name="connsiteY0" fmla="*/ 0 h 378178"/>
                <a:gd name="connsiteX1" fmla="*/ 214489 w 315148"/>
                <a:gd name="connsiteY1" fmla="*/ 33867 h 378178"/>
                <a:gd name="connsiteX2" fmla="*/ 304800 w 315148"/>
                <a:gd name="connsiteY2" fmla="*/ 149578 h 378178"/>
                <a:gd name="connsiteX3" fmla="*/ 152400 w 315148"/>
                <a:gd name="connsiteY3" fmla="*/ 378178 h 378178"/>
                <a:gd name="connsiteX4" fmla="*/ 152400 w 315148"/>
                <a:gd name="connsiteY4" fmla="*/ 378178 h 378178"/>
                <a:gd name="connsiteX0" fmla="*/ 0 w 316339"/>
                <a:gd name="connsiteY0" fmla="*/ 0 h 378178"/>
                <a:gd name="connsiteX1" fmla="*/ 221633 w 316339"/>
                <a:gd name="connsiteY1" fmla="*/ 31486 h 378178"/>
                <a:gd name="connsiteX2" fmla="*/ 304800 w 316339"/>
                <a:gd name="connsiteY2" fmla="*/ 149578 h 378178"/>
                <a:gd name="connsiteX3" fmla="*/ 152400 w 316339"/>
                <a:gd name="connsiteY3" fmla="*/ 378178 h 378178"/>
                <a:gd name="connsiteX4" fmla="*/ 152400 w 316339"/>
                <a:gd name="connsiteY4" fmla="*/ 378178 h 378178"/>
                <a:gd name="connsiteX0" fmla="*/ 0 w 323483"/>
                <a:gd name="connsiteY0" fmla="*/ 0 h 378178"/>
                <a:gd name="connsiteX1" fmla="*/ 221633 w 323483"/>
                <a:gd name="connsiteY1" fmla="*/ 31486 h 378178"/>
                <a:gd name="connsiteX2" fmla="*/ 311944 w 323483"/>
                <a:gd name="connsiteY2" fmla="*/ 163866 h 378178"/>
                <a:gd name="connsiteX3" fmla="*/ 152400 w 323483"/>
                <a:gd name="connsiteY3" fmla="*/ 378178 h 378178"/>
                <a:gd name="connsiteX4" fmla="*/ 152400 w 323483"/>
                <a:gd name="connsiteY4" fmla="*/ 378178 h 378178"/>
                <a:gd name="connsiteX0" fmla="*/ 0 w 323483"/>
                <a:gd name="connsiteY0" fmla="*/ 0 h 378178"/>
                <a:gd name="connsiteX1" fmla="*/ 221633 w 323483"/>
                <a:gd name="connsiteY1" fmla="*/ 31486 h 378178"/>
                <a:gd name="connsiteX2" fmla="*/ 311944 w 323483"/>
                <a:gd name="connsiteY2" fmla="*/ 163866 h 378178"/>
                <a:gd name="connsiteX3" fmla="*/ 152400 w 323483"/>
                <a:gd name="connsiteY3" fmla="*/ 378178 h 378178"/>
                <a:gd name="connsiteX4" fmla="*/ 173837 w 323483"/>
                <a:gd name="connsiteY4" fmla="*/ 378178 h 378178"/>
                <a:gd name="connsiteX0" fmla="*/ 0 w 320705"/>
                <a:gd name="connsiteY0" fmla="*/ 0 h 380559"/>
                <a:gd name="connsiteX1" fmla="*/ 221633 w 320705"/>
                <a:gd name="connsiteY1" fmla="*/ 31486 h 380559"/>
                <a:gd name="connsiteX2" fmla="*/ 311944 w 320705"/>
                <a:gd name="connsiteY2" fmla="*/ 163866 h 380559"/>
                <a:gd name="connsiteX3" fmla="*/ 169069 w 320705"/>
                <a:gd name="connsiteY3" fmla="*/ 380559 h 380559"/>
                <a:gd name="connsiteX4" fmla="*/ 173837 w 320705"/>
                <a:gd name="connsiteY4" fmla="*/ 378178 h 380559"/>
                <a:gd name="connsiteX0" fmla="*/ 0 w 320705"/>
                <a:gd name="connsiteY0" fmla="*/ 0 h 380559"/>
                <a:gd name="connsiteX1" fmla="*/ 221633 w 320705"/>
                <a:gd name="connsiteY1" fmla="*/ 31486 h 380559"/>
                <a:gd name="connsiteX2" fmla="*/ 311944 w 320705"/>
                <a:gd name="connsiteY2" fmla="*/ 163866 h 380559"/>
                <a:gd name="connsiteX3" fmla="*/ 169069 w 320705"/>
                <a:gd name="connsiteY3" fmla="*/ 380559 h 380559"/>
                <a:gd name="connsiteX4" fmla="*/ 180980 w 320705"/>
                <a:gd name="connsiteY4" fmla="*/ 375797 h 380559"/>
                <a:gd name="connsiteX0" fmla="*/ 0 w 323086"/>
                <a:gd name="connsiteY0" fmla="*/ 0 h 380559"/>
                <a:gd name="connsiteX1" fmla="*/ 221633 w 323086"/>
                <a:gd name="connsiteY1" fmla="*/ 31486 h 380559"/>
                <a:gd name="connsiteX2" fmla="*/ 314325 w 323086"/>
                <a:gd name="connsiteY2" fmla="*/ 173391 h 380559"/>
                <a:gd name="connsiteX3" fmla="*/ 169069 w 323086"/>
                <a:gd name="connsiteY3" fmla="*/ 380559 h 380559"/>
                <a:gd name="connsiteX4" fmla="*/ 180980 w 323086"/>
                <a:gd name="connsiteY4" fmla="*/ 375797 h 380559"/>
                <a:gd name="connsiteX0" fmla="*/ 0 w 323086"/>
                <a:gd name="connsiteY0" fmla="*/ 0 h 380559"/>
                <a:gd name="connsiteX1" fmla="*/ 221633 w 323086"/>
                <a:gd name="connsiteY1" fmla="*/ 31486 h 380559"/>
                <a:gd name="connsiteX2" fmla="*/ 314325 w 323086"/>
                <a:gd name="connsiteY2" fmla="*/ 173391 h 380559"/>
                <a:gd name="connsiteX3" fmla="*/ 169069 w 323086"/>
                <a:gd name="connsiteY3" fmla="*/ 380559 h 380559"/>
                <a:gd name="connsiteX4" fmla="*/ 171455 w 323086"/>
                <a:gd name="connsiteY4" fmla="*/ 371034 h 380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086" h="380559">
                  <a:moveTo>
                    <a:pt x="0" y="0"/>
                  </a:moveTo>
                  <a:cubicBezTo>
                    <a:pt x="86548" y="3763"/>
                    <a:pt x="169246" y="2588"/>
                    <a:pt x="221633" y="31486"/>
                  </a:cubicBezTo>
                  <a:cubicBezTo>
                    <a:pt x="274020" y="60384"/>
                    <a:pt x="323086" y="115212"/>
                    <a:pt x="314325" y="173391"/>
                  </a:cubicBezTo>
                  <a:cubicBezTo>
                    <a:pt x="305564" y="231570"/>
                    <a:pt x="185061" y="343870"/>
                    <a:pt x="169069" y="380559"/>
                  </a:cubicBezTo>
                  <a:lnTo>
                    <a:pt x="171455" y="371034"/>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5" name="TextBox 84"/>
          <p:cNvSpPr txBox="1"/>
          <p:nvPr/>
        </p:nvSpPr>
        <p:spPr>
          <a:xfrm rot="-1320000">
            <a:off x="6025633" y="3702290"/>
            <a:ext cx="1274708" cy="369332"/>
          </a:xfrm>
          <a:prstGeom prst="rect">
            <a:avLst/>
          </a:prstGeom>
          <a:noFill/>
        </p:spPr>
        <p:txBody>
          <a:bodyPr wrap="none" rtlCol="0">
            <a:spAutoFit/>
          </a:bodyPr>
          <a:lstStyle/>
          <a:p>
            <a:r>
              <a:rPr lang="en-US" b="1" dirty="0" smtClean="0"/>
              <a:t>Ion mirror</a:t>
            </a:r>
            <a:endParaRPr lang="en-US" b="1" dirty="0"/>
          </a:p>
        </p:txBody>
      </p:sp>
      <p:graphicFrame>
        <p:nvGraphicFramePr>
          <p:cNvPr id="87" name="Object 86"/>
          <p:cNvGraphicFramePr>
            <a:graphicFrameLocks noChangeAspect="1"/>
          </p:cNvGraphicFramePr>
          <p:nvPr/>
        </p:nvGraphicFramePr>
        <p:xfrm>
          <a:off x="201497" y="1447800"/>
          <a:ext cx="1365250" cy="1196975"/>
        </p:xfrm>
        <a:graphic>
          <a:graphicData uri="http://schemas.openxmlformats.org/presentationml/2006/ole">
            <mc:AlternateContent xmlns:mc="http://schemas.openxmlformats.org/markup-compatibility/2006">
              <mc:Choice xmlns:v="urn:schemas-microsoft-com:vml" Requires="v">
                <p:oleObj spid="_x0000_s30754" name="Equation" r:id="rId4" imgW="723586" imgH="634725" progId="Equation.3">
                  <p:embed/>
                </p:oleObj>
              </mc:Choice>
              <mc:Fallback>
                <p:oleObj name="Equation" r:id="rId4" imgW="723586" imgH="634725"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97" y="1447800"/>
                        <a:ext cx="1365250"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9" name="Straight Arrow Connector 88"/>
          <p:cNvCxnSpPr/>
          <p:nvPr/>
        </p:nvCxnSpPr>
        <p:spPr>
          <a:xfrm>
            <a:off x="2743200" y="1905000"/>
            <a:ext cx="373380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0723" name="Object 3"/>
          <p:cNvGraphicFramePr>
            <a:graphicFrameLocks noChangeAspect="1"/>
          </p:cNvGraphicFramePr>
          <p:nvPr/>
        </p:nvGraphicFramePr>
        <p:xfrm>
          <a:off x="4419600" y="1905000"/>
          <a:ext cx="263525" cy="296863"/>
        </p:xfrm>
        <a:graphic>
          <a:graphicData uri="http://schemas.openxmlformats.org/presentationml/2006/ole">
            <mc:AlternateContent xmlns:mc="http://schemas.openxmlformats.org/markup-compatibility/2006">
              <mc:Choice xmlns:v="urn:schemas-microsoft-com:vml" Requires="v">
                <p:oleObj spid="_x0000_s30755" name="Equation" r:id="rId6" imgW="139579" imgH="164957" progId="Equation.3">
                  <p:embed/>
                </p:oleObj>
              </mc:Choice>
              <mc:Fallback>
                <p:oleObj name="Equation" r:id="rId6" imgW="139579" imgH="164957"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1905000"/>
                        <a:ext cx="263525"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 name="Down Arrow 90"/>
          <p:cNvSpPr/>
          <p:nvPr/>
        </p:nvSpPr>
        <p:spPr>
          <a:xfrm>
            <a:off x="609600" y="2819400"/>
            <a:ext cx="484632" cy="685800"/>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76200" y="1447800"/>
            <a:ext cx="1600200" cy="3200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724" name="Object 4"/>
          <p:cNvGraphicFramePr>
            <a:graphicFrameLocks noChangeAspect="1"/>
          </p:cNvGraphicFramePr>
          <p:nvPr/>
        </p:nvGraphicFramePr>
        <p:xfrm>
          <a:off x="95250" y="3658880"/>
          <a:ext cx="1581150" cy="862012"/>
        </p:xfrm>
        <a:graphic>
          <a:graphicData uri="http://schemas.openxmlformats.org/presentationml/2006/ole">
            <mc:AlternateContent xmlns:mc="http://schemas.openxmlformats.org/markup-compatibility/2006">
              <mc:Choice xmlns:v="urn:schemas-microsoft-com:vml" Requires="v">
                <p:oleObj spid="_x0000_s30756" name="Equation" r:id="rId8" imgW="838200" imgH="457200" progId="Equation.3">
                  <p:embed/>
                </p:oleObj>
              </mc:Choice>
              <mc:Fallback>
                <p:oleObj name="Equation" r:id="rId8" imgW="838200" imgH="45720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0" y="3658880"/>
                        <a:ext cx="1581150"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Rectangle 92"/>
          <p:cNvSpPr/>
          <p:nvPr/>
        </p:nvSpPr>
        <p:spPr>
          <a:xfrm>
            <a:off x="1174596" y="3657599"/>
            <a:ext cx="457200" cy="925551"/>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725" name="Object 5"/>
          <p:cNvGraphicFramePr>
            <a:graphicFrameLocks noChangeAspect="1"/>
          </p:cNvGraphicFramePr>
          <p:nvPr/>
        </p:nvGraphicFramePr>
        <p:xfrm>
          <a:off x="1806498" y="3743094"/>
          <a:ext cx="287337" cy="334962"/>
        </p:xfrm>
        <a:graphic>
          <a:graphicData uri="http://schemas.openxmlformats.org/presentationml/2006/ole">
            <mc:AlternateContent xmlns:mc="http://schemas.openxmlformats.org/markup-compatibility/2006">
              <mc:Choice xmlns:v="urn:schemas-microsoft-com:vml" Requires="v">
                <p:oleObj spid="_x0000_s30757" name="Equation" r:id="rId10" imgW="152202" imgH="177569" progId="Equation.3">
                  <p:embed/>
                </p:oleObj>
              </mc:Choice>
              <mc:Fallback>
                <p:oleObj name="Equation" r:id="rId10" imgW="152202" imgH="177569"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06498" y="3743094"/>
                        <a:ext cx="287337"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4" name="Straight Connector 93"/>
          <p:cNvCxnSpPr/>
          <p:nvPr/>
        </p:nvCxnSpPr>
        <p:spPr>
          <a:xfrm>
            <a:off x="1938453" y="1981200"/>
            <a:ext cx="0" cy="1524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1772355" y="2597222"/>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828800" y="2438400"/>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857198" y="3070302"/>
            <a:ext cx="146304" cy="14630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797756" y="2743200"/>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752600" y="3239283"/>
            <a:ext cx="219456" cy="21945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905000" y="25908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780821" y="30480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848555" y="29718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7"/>
                                        </p:tgtEl>
                                      </p:cBhvr>
                                    </p:animEffect>
                                    <p:set>
                                      <p:cBhvr>
                                        <p:cTn id="7" dur="1" fill="hold">
                                          <p:stCondLst>
                                            <p:cond delay="1999"/>
                                          </p:stCondLst>
                                        </p:cTn>
                                        <p:tgtEl>
                                          <p:spTgt spid="9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98"/>
                                        </p:tgtEl>
                                      </p:cBhvr>
                                    </p:animEffect>
                                    <p:set>
                                      <p:cBhvr>
                                        <p:cTn id="10" dur="1" fill="hold">
                                          <p:stCondLst>
                                            <p:cond delay="1999"/>
                                          </p:stCondLst>
                                        </p:cTn>
                                        <p:tgtEl>
                                          <p:spTgt spid="9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96"/>
                                        </p:tgtEl>
                                      </p:cBhvr>
                                    </p:animEffect>
                                    <p:set>
                                      <p:cBhvr>
                                        <p:cTn id="13" dur="1" fill="hold">
                                          <p:stCondLst>
                                            <p:cond delay="1999"/>
                                          </p:stCondLst>
                                        </p:cTn>
                                        <p:tgtEl>
                                          <p:spTgt spid="9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99"/>
                                        </p:tgtEl>
                                      </p:cBhvr>
                                    </p:animEffect>
                                    <p:set>
                                      <p:cBhvr>
                                        <p:cTn id="16" dur="1" fill="hold">
                                          <p:stCondLst>
                                            <p:cond delay="1999"/>
                                          </p:stCondLst>
                                        </p:cTn>
                                        <p:tgtEl>
                                          <p:spTgt spid="9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2000"/>
                                        <p:tgtEl>
                                          <p:spTgt spid="100"/>
                                        </p:tgtEl>
                                      </p:cBhvr>
                                    </p:animEffect>
                                    <p:set>
                                      <p:cBhvr>
                                        <p:cTn id="19" dur="1" fill="hold">
                                          <p:stCondLst>
                                            <p:cond delay="1999"/>
                                          </p:stCondLst>
                                        </p:cTn>
                                        <p:tgtEl>
                                          <p:spTgt spid="10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101"/>
                                        </p:tgtEl>
                                      </p:cBhvr>
                                    </p:animEffect>
                                    <p:set>
                                      <p:cBhvr>
                                        <p:cTn id="22" dur="1" fill="hold">
                                          <p:stCondLst>
                                            <p:cond delay="1999"/>
                                          </p:stCondLst>
                                        </p:cTn>
                                        <p:tgtEl>
                                          <p:spTgt spid="10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2000"/>
                                        <p:tgtEl>
                                          <p:spTgt spid="102"/>
                                        </p:tgtEl>
                                      </p:cBhvr>
                                    </p:animEffect>
                                    <p:set>
                                      <p:cBhvr>
                                        <p:cTn id="25" dur="1" fill="hold">
                                          <p:stCondLst>
                                            <p:cond delay="1999"/>
                                          </p:stCondLst>
                                        </p:cTn>
                                        <p:tgtEl>
                                          <p:spTgt spid="102"/>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103"/>
                                        </p:tgtEl>
                                      </p:cBhvr>
                                    </p:animEffect>
                                    <p:set>
                                      <p:cBhvr>
                                        <p:cTn id="28" dur="1" fill="hold">
                                          <p:stCondLst>
                                            <p:cond delay="1999"/>
                                          </p:stCondLst>
                                        </p:cTn>
                                        <p:tgtEl>
                                          <p:spTgt spid="103"/>
                                        </p:tgtEl>
                                        <p:attrNameLst>
                                          <p:attrName>style.visibility</p:attrName>
                                        </p:attrNameLst>
                                      </p:cBhvr>
                                      <p:to>
                                        <p:strVal val="hidden"/>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2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childTnLst>
                                </p:cTn>
                              </p:par>
                              <p:par>
                                <p:cTn id="34" presetID="3" presetClass="entr" presetSubtype="10" fill="hold" grpId="1"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linds(horizontal)">
                                      <p:cBhvr>
                                        <p:cTn id="36" dur="500"/>
                                        <p:tgtEl>
                                          <p:spTgt spid="68"/>
                                        </p:tgtEl>
                                      </p:cBhvr>
                                    </p:animEffect>
                                  </p:childTnLst>
                                </p:cTn>
                              </p:par>
                              <p:par>
                                <p:cTn id="37" presetID="3" presetClass="entr" presetSubtype="10" fill="hold" grpId="1"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linds(horizontal)">
                                      <p:cBhvr>
                                        <p:cTn id="39" dur="500"/>
                                        <p:tgtEl>
                                          <p:spTgt spid="69"/>
                                        </p:tgtEl>
                                      </p:cBhvr>
                                    </p:animEffect>
                                  </p:childTnLst>
                                </p:cTn>
                              </p:par>
                              <p:par>
                                <p:cTn id="40" presetID="3" presetClass="entr" presetSubtype="10" fill="hold" grpId="1"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blinds(horizontal)">
                                      <p:cBhvr>
                                        <p:cTn id="42" dur="500"/>
                                        <p:tgtEl>
                                          <p:spTgt spid="70"/>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blinds(horizontal)">
                                      <p:cBhvr>
                                        <p:cTn id="45" dur="500"/>
                                        <p:tgtEl>
                                          <p:spTgt spid="71"/>
                                        </p:tgtEl>
                                      </p:cBhvr>
                                    </p:animEffect>
                                  </p:childTnLst>
                                </p:cTn>
                              </p:par>
                              <p:par>
                                <p:cTn id="46" presetID="3" presetClass="entr" presetSubtype="10" fill="hold" grpId="1"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blinds(horizontal)">
                                      <p:cBhvr>
                                        <p:cTn id="48" dur="500"/>
                                        <p:tgtEl>
                                          <p:spTgt spid="74"/>
                                        </p:tgtEl>
                                      </p:cBhvr>
                                    </p:animEffect>
                                  </p:childTnLst>
                                </p:cTn>
                              </p:par>
                              <p:par>
                                <p:cTn id="49" presetID="3" presetClass="entr" presetSubtype="10" fill="hold" grpId="1"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blinds(horizontal)">
                                      <p:cBhvr>
                                        <p:cTn id="51" dur="500"/>
                                        <p:tgtEl>
                                          <p:spTgt spid="76"/>
                                        </p:tgtEl>
                                      </p:cBhvr>
                                    </p:animEffect>
                                  </p:childTnLst>
                                </p:cTn>
                              </p:par>
                              <p:par>
                                <p:cTn id="52" presetID="3" presetClass="entr" presetSubtype="10" fill="hold" grpId="1"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blinds(horizontal)">
                                      <p:cBhvr>
                                        <p:cTn id="54" dur="500"/>
                                        <p:tgtEl>
                                          <p:spTgt spid="77"/>
                                        </p:tgtEl>
                                      </p:cBhvr>
                                    </p:animEffect>
                                  </p:childTnLst>
                                </p:cTn>
                              </p:par>
                              <p:par>
                                <p:cTn id="55" presetID="3" presetClass="entr" presetSubtype="10" fill="hold" grpId="1" nodeType="with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blinds(horizontal)">
                                      <p:cBhvr>
                                        <p:cTn id="57" dur="500"/>
                                        <p:tgtEl>
                                          <p:spTgt spid="78"/>
                                        </p:tgtEl>
                                      </p:cBhvr>
                                    </p:animEffect>
                                  </p:childTnLst>
                                </p:cTn>
                              </p:par>
                              <p:par>
                                <p:cTn id="58" presetID="3" presetClass="entr" presetSubtype="10" fill="hold" grpId="1"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blinds(horizontal)">
                                      <p:cBhvr>
                                        <p:cTn id="60" dur="500"/>
                                        <p:tgtEl>
                                          <p:spTgt spid="79"/>
                                        </p:tgtEl>
                                      </p:cBhvr>
                                    </p:animEffect>
                                  </p:childTnLst>
                                </p:cTn>
                              </p:par>
                              <p:par>
                                <p:cTn id="61" presetID="3" presetClass="entr" presetSubtype="10" fill="hold" grpId="1" nodeType="with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blinds(horizontal)">
                                      <p:cBhvr>
                                        <p:cTn id="63" dur="500"/>
                                        <p:tgtEl>
                                          <p:spTgt spid="80"/>
                                        </p:tgtEl>
                                      </p:cBhvr>
                                    </p:animEffect>
                                  </p:childTnLst>
                                </p:cTn>
                              </p:par>
                              <p:par>
                                <p:cTn id="64" presetID="3" presetClass="entr" presetSubtype="10" fill="hold" grpId="1" nodeType="withEffect">
                                  <p:stCondLst>
                                    <p:cond delay="0"/>
                                  </p:stCondLst>
                                  <p:childTnLst>
                                    <p:set>
                                      <p:cBhvr>
                                        <p:cTn id="65" dur="1" fill="hold">
                                          <p:stCondLst>
                                            <p:cond delay="0"/>
                                          </p:stCondLst>
                                        </p:cTn>
                                        <p:tgtEl>
                                          <p:spTgt spid="81"/>
                                        </p:tgtEl>
                                        <p:attrNameLst>
                                          <p:attrName>style.visibility</p:attrName>
                                        </p:attrNameLst>
                                      </p:cBhvr>
                                      <p:to>
                                        <p:strVal val="visible"/>
                                      </p:to>
                                    </p:set>
                                    <p:animEffect transition="in" filter="blinds(horizontal)">
                                      <p:cBhvr>
                                        <p:cTn id="66" dur="500"/>
                                        <p:tgtEl>
                                          <p:spTgt spid="81"/>
                                        </p:tgtEl>
                                      </p:cBhvr>
                                    </p:animEffect>
                                  </p:childTnLst>
                                </p:cTn>
                              </p:par>
                              <p:par>
                                <p:cTn id="67" presetID="3" presetClass="entr" presetSubtype="10" fill="hold" grpId="1" nodeType="with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blinds(horizontal)">
                                      <p:cBhvr>
                                        <p:cTn id="69" dur="500"/>
                                        <p:tgtEl>
                                          <p:spTgt spid="8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8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072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93"/>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0"/>
                                  </p:stCondLst>
                                  <p:childTnLst>
                                    <p:animEffect transition="out" filter="fade">
                                      <p:cBhvr>
                                        <p:cTn id="87" dur="2000"/>
                                        <p:tgtEl>
                                          <p:spTgt spid="59"/>
                                        </p:tgtEl>
                                      </p:cBhvr>
                                    </p:animEffect>
                                    <p:set>
                                      <p:cBhvr>
                                        <p:cTn id="88" dur="1" fill="hold">
                                          <p:stCondLst>
                                            <p:cond delay="1999"/>
                                          </p:stCondLst>
                                        </p:cTn>
                                        <p:tgtEl>
                                          <p:spTgt spid="59"/>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2000"/>
                                        <p:tgtEl>
                                          <p:spTgt spid="60"/>
                                        </p:tgtEl>
                                      </p:cBhvr>
                                    </p:animEffect>
                                    <p:set>
                                      <p:cBhvr>
                                        <p:cTn id="91" dur="1" fill="hold">
                                          <p:stCondLst>
                                            <p:cond delay="1999"/>
                                          </p:stCondLst>
                                        </p:cTn>
                                        <p:tgtEl>
                                          <p:spTgt spid="60"/>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2000"/>
                                        <p:tgtEl>
                                          <p:spTgt spid="61"/>
                                        </p:tgtEl>
                                      </p:cBhvr>
                                    </p:animEffect>
                                    <p:set>
                                      <p:cBhvr>
                                        <p:cTn id="94" dur="1" fill="hold">
                                          <p:stCondLst>
                                            <p:cond delay="1999"/>
                                          </p:stCondLst>
                                        </p:cTn>
                                        <p:tgtEl>
                                          <p:spTgt spid="61"/>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2000"/>
                                        <p:tgtEl>
                                          <p:spTgt spid="62"/>
                                        </p:tgtEl>
                                      </p:cBhvr>
                                    </p:animEffect>
                                    <p:set>
                                      <p:cBhvr>
                                        <p:cTn id="97" dur="1" fill="hold">
                                          <p:stCondLst>
                                            <p:cond delay="1999"/>
                                          </p:stCondLst>
                                        </p:cTn>
                                        <p:tgtEl>
                                          <p:spTgt spid="62"/>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2000"/>
                                        <p:tgtEl>
                                          <p:spTgt spid="63"/>
                                        </p:tgtEl>
                                      </p:cBhvr>
                                    </p:animEffect>
                                    <p:set>
                                      <p:cBhvr>
                                        <p:cTn id="100" dur="1" fill="hold">
                                          <p:stCondLst>
                                            <p:cond delay="1999"/>
                                          </p:stCondLst>
                                        </p:cTn>
                                        <p:tgtEl>
                                          <p:spTgt spid="6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2000"/>
                                        <p:tgtEl>
                                          <p:spTgt spid="64"/>
                                        </p:tgtEl>
                                      </p:cBhvr>
                                    </p:animEffect>
                                    <p:set>
                                      <p:cBhvr>
                                        <p:cTn id="103" dur="1" fill="hold">
                                          <p:stCondLst>
                                            <p:cond delay="1999"/>
                                          </p:stCondLst>
                                        </p:cTn>
                                        <p:tgtEl>
                                          <p:spTgt spid="64"/>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2000"/>
                                        <p:tgtEl>
                                          <p:spTgt spid="65"/>
                                        </p:tgtEl>
                                      </p:cBhvr>
                                    </p:animEffect>
                                    <p:set>
                                      <p:cBhvr>
                                        <p:cTn id="106" dur="1" fill="hold">
                                          <p:stCondLst>
                                            <p:cond delay="1999"/>
                                          </p:stCondLst>
                                        </p:cTn>
                                        <p:tgtEl>
                                          <p:spTgt spid="65"/>
                                        </p:tgtEl>
                                        <p:attrNameLst>
                                          <p:attrName>style.visibility</p:attrName>
                                        </p:attrNameLst>
                                      </p:cBhvr>
                                      <p:to>
                                        <p:strVal val="hidden"/>
                                      </p:to>
                                    </p:set>
                                  </p:childTnLst>
                                </p:cTn>
                              </p:par>
                              <p:par>
                                <p:cTn id="107" presetID="10" presetClass="exit" presetSubtype="0" fill="hold" grpId="0" nodeType="withEffect">
                                  <p:stCondLst>
                                    <p:cond delay="0"/>
                                  </p:stCondLst>
                                  <p:childTnLst>
                                    <p:animEffect transition="out" filter="fade">
                                      <p:cBhvr>
                                        <p:cTn id="108" dur="2000"/>
                                        <p:tgtEl>
                                          <p:spTgt spid="66"/>
                                        </p:tgtEl>
                                      </p:cBhvr>
                                    </p:animEffect>
                                    <p:set>
                                      <p:cBhvr>
                                        <p:cTn id="109" dur="1" fill="hold">
                                          <p:stCondLst>
                                            <p:cond delay="1999"/>
                                          </p:stCondLst>
                                        </p:cTn>
                                        <p:tgtEl>
                                          <p:spTgt spid="66"/>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2000"/>
                                        <p:tgtEl>
                                          <p:spTgt spid="68"/>
                                        </p:tgtEl>
                                      </p:cBhvr>
                                    </p:animEffect>
                                    <p:set>
                                      <p:cBhvr>
                                        <p:cTn id="112" dur="1" fill="hold">
                                          <p:stCondLst>
                                            <p:cond delay="1999"/>
                                          </p:stCondLst>
                                        </p:cTn>
                                        <p:tgtEl>
                                          <p:spTgt spid="68"/>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2000"/>
                                        <p:tgtEl>
                                          <p:spTgt spid="69"/>
                                        </p:tgtEl>
                                      </p:cBhvr>
                                    </p:animEffect>
                                    <p:set>
                                      <p:cBhvr>
                                        <p:cTn id="115" dur="1" fill="hold">
                                          <p:stCondLst>
                                            <p:cond delay="1999"/>
                                          </p:stCondLst>
                                        </p:cTn>
                                        <p:tgtEl>
                                          <p:spTgt spid="69"/>
                                        </p:tgtEl>
                                        <p:attrNameLst>
                                          <p:attrName>style.visibility</p:attrName>
                                        </p:attrNameLst>
                                      </p:cBhvr>
                                      <p:to>
                                        <p:strVal val="hidden"/>
                                      </p:to>
                                    </p:set>
                                  </p:childTnLst>
                                </p:cTn>
                              </p:par>
                              <p:par>
                                <p:cTn id="116" presetID="10" presetClass="exit" presetSubtype="0" fill="hold" grpId="0" nodeType="withEffect">
                                  <p:stCondLst>
                                    <p:cond delay="0"/>
                                  </p:stCondLst>
                                  <p:childTnLst>
                                    <p:animEffect transition="out" filter="fade">
                                      <p:cBhvr>
                                        <p:cTn id="117" dur="2000"/>
                                        <p:tgtEl>
                                          <p:spTgt spid="71"/>
                                        </p:tgtEl>
                                      </p:cBhvr>
                                    </p:animEffect>
                                    <p:set>
                                      <p:cBhvr>
                                        <p:cTn id="118" dur="1" fill="hold">
                                          <p:stCondLst>
                                            <p:cond delay="1999"/>
                                          </p:stCondLst>
                                        </p:cTn>
                                        <p:tgtEl>
                                          <p:spTgt spid="71"/>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2000"/>
                                        <p:tgtEl>
                                          <p:spTgt spid="74"/>
                                        </p:tgtEl>
                                      </p:cBhvr>
                                    </p:animEffect>
                                    <p:set>
                                      <p:cBhvr>
                                        <p:cTn id="121" dur="1" fill="hold">
                                          <p:stCondLst>
                                            <p:cond delay="1999"/>
                                          </p:stCondLst>
                                        </p:cTn>
                                        <p:tgtEl>
                                          <p:spTgt spid="74"/>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2000"/>
                                        <p:tgtEl>
                                          <p:spTgt spid="76"/>
                                        </p:tgtEl>
                                      </p:cBhvr>
                                    </p:animEffect>
                                    <p:set>
                                      <p:cBhvr>
                                        <p:cTn id="124" dur="1" fill="hold">
                                          <p:stCondLst>
                                            <p:cond delay="1999"/>
                                          </p:stCondLst>
                                        </p:cTn>
                                        <p:tgtEl>
                                          <p:spTgt spid="76"/>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2000"/>
                                        <p:tgtEl>
                                          <p:spTgt spid="77"/>
                                        </p:tgtEl>
                                      </p:cBhvr>
                                    </p:animEffect>
                                    <p:set>
                                      <p:cBhvr>
                                        <p:cTn id="127" dur="1" fill="hold">
                                          <p:stCondLst>
                                            <p:cond delay="1999"/>
                                          </p:stCondLst>
                                        </p:cTn>
                                        <p:tgtEl>
                                          <p:spTgt spid="77"/>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2000"/>
                                        <p:tgtEl>
                                          <p:spTgt spid="80"/>
                                        </p:tgtEl>
                                      </p:cBhvr>
                                    </p:animEffect>
                                    <p:set>
                                      <p:cBhvr>
                                        <p:cTn id="130" dur="1" fill="hold">
                                          <p:stCondLst>
                                            <p:cond delay="1999"/>
                                          </p:stCondLst>
                                        </p:cTn>
                                        <p:tgtEl>
                                          <p:spTgt spid="80"/>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2000"/>
                                        <p:tgtEl>
                                          <p:spTgt spid="81"/>
                                        </p:tgtEl>
                                      </p:cBhvr>
                                    </p:animEffect>
                                    <p:set>
                                      <p:cBhvr>
                                        <p:cTn id="133" dur="1" fill="hold">
                                          <p:stCondLst>
                                            <p:cond delay="1999"/>
                                          </p:stCondLst>
                                        </p:cTn>
                                        <p:tgtEl>
                                          <p:spTgt spid="81"/>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2000"/>
                                        <p:tgtEl>
                                          <p:spTgt spid="82"/>
                                        </p:tgtEl>
                                      </p:cBhvr>
                                    </p:animEffect>
                                    <p:set>
                                      <p:cBhvr>
                                        <p:cTn id="136" dur="1" fill="hold">
                                          <p:stCondLst>
                                            <p:cond delay="1999"/>
                                          </p:stCondLst>
                                        </p:cTn>
                                        <p:tgtEl>
                                          <p:spTgt spid="82"/>
                                        </p:tgtEl>
                                        <p:attrNameLst>
                                          <p:attrName>style.visibility</p:attrName>
                                        </p:attrNameLst>
                                      </p:cBhvr>
                                      <p:to>
                                        <p:strVal val="hidden"/>
                                      </p:to>
                                    </p:set>
                                  </p:childTnLst>
                                </p:cTn>
                              </p:par>
                              <p:par>
                                <p:cTn id="137" presetID="10" presetClass="exit" presetSubtype="0" fill="hold" grpId="0" nodeType="withEffect">
                                  <p:stCondLst>
                                    <p:cond delay="0"/>
                                  </p:stCondLst>
                                  <p:childTnLst>
                                    <p:animEffect transition="out" filter="fade">
                                      <p:cBhvr>
                                        <p:cTn id="138" dur="2000"/>
                                        <p:tgtEl>
                                          <p:spTgt spid="78"/>
                                        </p:tgtEl>
                                      </p:cBhvr>
                                    </p:animEffect>
                                    <p:set>
                                      <p:cBhvr>
                                        <p:cTn id="139" dur="1" fill="hold">
                                          <p:stCondLst>
                                            <p:cond delay="1999"/>
                                          </p:stCondLst>
                                        </p:cTn>
                                        <p:tgtEl>
                                          <p:spTgt spid="78"/>
                                        </p:tgtEl>
                                        <p:attrNameLst>
                                          <p:attrName>style.visibility</p:attrName>
                                        </p:attrNameLst>
                                      </p:cBhvr>
                                      <p:to>
                                        <p:strVal val="hidden"/>
                                      </p:to>
                                    </p:set>
                                  </p:childTnLst>
                                </p:cTn>
                              </p:par>
                              <p:par>
                                <p:cTn id="140" presetID="10" presetClass="exit" presetSubtype="0" fill="hold" grpId="0" nodeType="withEffect">
                                  <p:stCondLst>
                                    <p:cond delay="0"/>
                                  </p:stCondLst>
                                  <p:childTnLst>
                                    <p:animEffect transition="out" filter="fade">
                                      <p:cBhvr>
                                        <p:cTn id="141" dur="2000"/>
                                        <p:tgtEl>
                                          <p:spTgt spid="79"/>
                                        </p:tgtEl>
                                      </p:cBhvr>
                                    </p:animEffect>
                                    <p:set>
                                      <p:cBhvr>
                                        <p:cTn id="142" dur="1" fill="hold">
                                          <p:stCondLst>
                                            <p:cond delay="1999"/>
                                          </p:stCondLst>
                                        </p:cTn>
                                        <p:tgtEl>
                                          <p:spTgt spid="79"/>
                                        </p:tgtEl>
                                        <p:attrNameLst>
                                          <p:attrName>style.visibility</p:attrName>
                                        </p:attrNameLst>
                                      </p:cBhvr>
                                      <p:to>
                                        <p:strVal val="hidden"/>
                                      </p:to>
                                    </p:set>
                                  </p:childTnLst>
                                </p:cTn>
                              </p:par>
                              <p:par>
                                <p:cTn id="143" presetID="10" presetClass="exit" presetSubtype="0" fill="hold" grpId="0" nodeType="withEffect">
                                  <p:stCondLst>
                                    <p:cond delay="0"/>
                                  </p:stCondLst>
                                  <p:childTnLst>
                                    <p:animEffect transition="out" filter="fade">
                                      <p:cBhvr>
                                        <p:cTn id="144" dur="2000"/>
                                        <p:tgtEl>
                                          <p:spTgt spid="70"/>
                                        </p:tgtEl>
                                      </p:cBhvr>
                                    </p:animEffect>
                                    <p:set>
                                      <p:cBhvr>
                                        <p:cTn id="145" dur="1" fill="hold">
                                          <p:stCondLst>
                                            <p:cond delay="1999"/>
                                          </p:stCondLst>
                                        </p:cTn>
                                        <p:tgtEl>
                                          <p:spTgt spid="70"/>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2000"/>
                                        <p:tgtEl>
                                          <p:spTgt spid="73"/>
                                        </p:tgtEl>
                                      </p:cBhvr>
                                    </p:animEffect>
                                    <p:set>
                                      <p:cBhvr>
                                        <p:cTn id="148" dur="1" fill="hold">
                                          <p:stCondLst>
                                            <p:cond delay="1999"/>
                                          </p:stCondLst>
                                        </p:cTn>
                                        <p:tgtEl>
                                          <p:spTgt spid="73"/>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2000"/>
                                        <p:tgtEl>
                                          <p:spTgt spid="85"/>
                                        </p:tgtEl>
                                      </p:cBhvr>
                                    </p:animEffect>
                                  </p:childTnLst>
                                </p:cTn>
                              </p:par>
                              <p:par>
                                <p:cTn id="152" presetID="10" presetClass="entr" presetSubtype="0" fill="hold" nodeType="withEffect">
                                  <p:stCondLst>
                                    <p:cond delay="0"/>
                                  </p:stCondLst>
                                  <p:childTnLst>
                                    <p:set>
                                      <p:cBhvr>
                                        <p:cTn id="153" dur="1" fill="hold">
                                          <p:stCondLst>
                                            <p:cond delay="0"/>
                                          </p:stCondLst>
                                        </p:cTn>
                                        <p:tgtEl>
                                          <p:spTgt spid="86"/>
                                        </p:tgtEl>
                                        <p:attrNameLst>
                                          <p:attrName>style.visibility</p:attrName>
                                        </p:attrNameLst>
                                      </p:cBhvr>
                                      <p:to>
                                        <p:strVal val="visible"/>
                                      </p:to>
                                    </p:set>
                                    <p:animEffect transition="in" filter="fade">
                                      <p:cBhvr>
                                        <p:cTn id="154" dur="2000"/>
                                        <p:tgtEl>
                                          <p:spTgt spid="86"/>
                                        </p:tgtEl>
                                      </p:cBhvr>
                                    </p:animEffect>
                                  </p:childTnLst>
                                </p:cTn>
                              </p:par>
                              <p:par>
                                <p:cTn id="155" presetID="10" presetClass="entr" presetSubtype="0" fill="hold" nodeType="withEffect">
                                  <p:stCondLst>
                                    <p:cond delay="0"/>
                                  </p:stCondLst>
                                  <p:childTnLst>
                                    <p:set>
                                      <p:cBhvr>
                                        <p:cTn id="156" dur="1" fill="hold">
                                          <p:stCondLst>
                                            <p:cond delay="0"/>
                                          </p:stCondLst>
                                        </p:cTn>
                                        <p:tgtEl>
                                          <p:spTgt spid="3"/>
                                        </p:tgtEl>
                                        <p:attrNameLst>
                                          <p:attrName>style.visibility</p:attrName>
                                        </p:attrNameLst>
                                      </p:cBhvr>
                                      <p:to>
                                        <p:strVal val="visible"/>
                                      </p:to>
                                    </p:set>
                                    <p:animEffect transition="in" filter="fade">
                                      <p:cBhvr>
                                        <p:cTn id="15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6" grpId="0" animBg="1"/>
      <p:bldP spid="68" grpId="0" animBg="1"/>
      <p:bldP spid="68" grpId="1" animBg="1"/>
      <p:bldP spid="69" grpId="0" animBg="1"/>
      <p:bldP spid="69" grpId="1" animBg="1"/>
      <p:bldP spid="70" grpId="0" animBg="1"/>
      <p:bldP spid="70" grpId="1" animBg="1"/>
      <p:bldP spid="71" grpId="0" animBg="1"/>
      <p:bldP spid="71" grpId="1" animBg="1"/>
      <p:bldP spid="74" grpId="0" animBg="1"/>
      <p:bldP spid="74"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5" grpId="0"/>
      <p:bldP spid="91" grpId="0" animBg="1"/>
      <p:bldP spid="92" grpId="0" animBg="1"/>
      <p:bldP spid="93" grpId="0" animBg="1"/>
      <p:bldP spid="96" grpId="0" animBg="1"/>
      <p:bldP spid="97" grpId="0" animBg="1"/>
      <p:bldP spid="98" grpId="0" animBg="1"/>
      <p:bldP spid="99" grpId="0" animBg="1"/>
      <p:bldP spid="100" grpId="0" animBg="1"/>
      <p:bldP spid="101" grpId="0" animBg="1"/>
      <p:bldP spid="102" grpId="0" animBg="1"/>
      <p:bldP spid="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Magnetic Sector</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32771" name="Picture 3" descr="C:\Users\fenyo\Desktop\2000px-Mass_Spectrometer_Schematic.svg.png"/>
          <p:cNvPicPr>
            <a:picLocks noChangeAspect="1" noChangeArrowheads="1"/>
          </p:cNvPicPr>
          <p:nvPr/>
        </p:nvPicPr>
        <p:blipFill>
          <a:blip r:embed="rId4" cstate="print"/>
          <a:srcRect/>
          <a:stretch>
            <a:fillRect/>
          </a:stretch>
        </p:blipFill>
        <p:spPr bwMode="auto">
          <a:xfrm>
            <a:off x="20367" y="838200"/>
            <a:ext cx="5618433" cy="5486400"/>
          </a:xfrm>
          <a:prstGeom prst="rect">
            <a:avLst/>
          </a:prstGeom>
          <a:noFill/>
        </p:spPr>
      </p:pic>
      <p:graphicFrame>
        <p:nvGraphicFramePr>
          <p:cNvPr id="32775" name="Object 7"/>
          <p:cNvGraphicFramePr>
            <a:graphicFrameLocks noChangeAspect="1"/>
          </p:cNvGraphicFramePr>
          <p:nvPr/>
        </p:nvGraphicFramePr>
        <p:xfrm>
          <a:off x="5791200" y="1302330"/>
          <a:ext cx="2743200" cy="2411413"/>
        </p:xfrm>
        <a:graphic>
          <a:graphicData uri="http://schemas.openxmlformats.org/presentationml/2006/ole">
            <mc:AlternateContent xmlns:mc="http://schemas.openxmlformats.org/markup-compatibility/2006">
              <mc:Choice xmlns:v="urn:schemas-microsoft-com:vml" Requires="v">
                <p:oleObj spid="_x0000_s32792" name="Equation" r:id="rId5" imgW="1041400" imgH="914400" progId="Equation.3">
                  <p:embed/>
                </p:oleObj>
              </mc:Choice>
              <mc:Fallback>
                <p:oleObj name="Equation" r:id="rId5" imgW="1041400" imgH="914400"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1302330"/>
                        <a:ext cx="2743200" cy="2411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
          <p:cNvSpPr/>
          <p:nvPr/>
        </p:nvSpPr>
        <p:spPr>
          <a:xfrm>
            <a:off x="6539345" y="4724400"/>
            <a:ext cx="685800" cy="1143000"/>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6629400" y="3893130"/>
            <a:ext cx="484632" cy="685800"/>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nvGraphicFramePr>
        <p:xfrm>
          <a:off x="5805055" y="4703620"/>
          <a:ext cx="2253343" cy="1143000"/>
        </p:xfrm>
        <a:graphic>
          <a:graphicData uri="http://schemas.openxmlformats.org/presentationml/2006/ole">
            <mc:AlternateContent xmlns:mc="http://schemas.openxmlformats.org/markup-compatibility/2006">
              <mc:Choice xmlns:v="urn:schemas-microsoft-com:vml" Requires="v">
                <p:oleObj spid="_x0000_s32793" name="Equation" r:id="rId7" imgW="875920" imgH="444307" progId="Equation.3">
                  <p:embed/>
                </p:oleObj>
              </mc:Choice>
              <mc:Fallback>
                <p:oleObj name="Equation" r:id="rId7" imgW="875920" imgH="444307"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055" y="4703620"/>
                        <a:ext cx="225334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391150" y="41148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Quadrupole Mass Filter</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35842" name="Picture 2" descr="C:\Users\fenyo\Desktop\quadrupole.gif"/>
          <p:cNvPicPr>
            <a:picLocks noChangeAspect="1" noChangeArrowheads="1"/>
          </p:cNvPicPr>
          <p:nvPr/>
        </p:nvPicPr>
        <p:blipFill>
          <a:blip r:embed="rId4" cstate="print"/>
          <a:srcRect/>
          <a:stretch>
            <a:fillRect/>
          </a:stretch>
        </p:blipFill>
        <p:spPr bwMode="auto">
          <a:xfrm>
            <a:off x="1219200" y="762000"/>
            <a:ext cx="6705600" cy="3359020"/>
          </a:xfrm>
          <a:prstGeom prst="rect">
            <a:avLst/>
          </a:prstGeom>
          <a:noFill/>
        </p:spPr>
      </p:pic>
      <p:cxnSp>
        <p:nvCxnSpPr>
          <p:cNvPr id="7" name="Straight Arrow Connector 6"/>
          <p:cNvCxnSpPr/>
          <p:nvPr/>
        </p:nvCxnSpPr>
        <p:spPr>
          <a:xfrm>
            <a:off x="7010400" y="5181600"/>
            <a:ext cx="914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553200" y="4724400"/>
            <a:ext cx="914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73684" y="4114800"/>
            <a:ext cx="317716" cy="400110"/>
          </a:xfrm>
          <a:prstGeom prst="rect">
            <a:avLst/>
          </a:prstGeom>
          <a:noFill/>
        </p:spPr>
        <p:txBody>
          <a:bodyPr wrap="none" rtlCol="0">
            <a:spAutoFit/>
          </a:bodyPr>
          <a:lstStyle/>
          <a:p>
            <a:r>
              <a:rPr lang="en-US" sz="2000" dirty="0" smtClean="0">
                <a:latin typeface="Comic Sans MS" pitchFamily="66" charset="0"/>
              </a:rPr>
              <a:t>y</a:t>
            </a:r>
            <a:endParaRPr lang="en-US" sz="2000" dirty="0">
              <a:latin typeface="Comic Sans MS" pitchFamily="66" charset="0"/>
            </a:endParaRPr>
          </a:p>
        </p:txBody>
      </p:sp>
      <p:sp>
        <p:nvSpPr>
          <p:cNvPr id="12" name="TextBox 11"/>
          <p:cNvSpPr txBox="1"/>
          <p:nvPr/>
        </p:nvSpPr>
        <p:spPr>
          <a:xfrm>
            <a:off x="7640780" y="4781490"/>
            <a:ext cx="335348" cy="400110"/>
          </a:xfrm>
          <a:prstGeom prst="rect">
            <a:avLst/>
          </a:prstGeom>
          <a:noFill/>
        </p:spPr>
        <p:txBody>
          <a:bodyPr wrap="none" rtlCol="0">
            <a:spAutoFit/>
          </a:bodyPr>
          <a:lstStyle/>
          <a:p>
            <a:r>
              <a:rPr lang="en-US" sz="2000" dirty="0" smtClean="0">
                <a:latin typeface="Comic Sans MS" pitchFamily="66" charset="0"/>
              </a:rPr>
              <a:t>x</a:t>
            </a:r>
            <a:endParaRPr lang="en-US" sz="2000" dirty="0">
              <a:latin typeface="Comic Sans MS" pitchFamily="66" charset="0"/>
            </a:endParaRPr>
          </a:p>
        </p:txBody>
      </p:sp>
      <p:graphicFrame>
        <p:nvGraphicFramePr>
          <p:cNvPr id="13" name="Object 12"/>
          <p:cNvGraphicFramePr>
            <a:graphicFrameLocks noChangeAspect="1"/>
          </p:cNvGraphicFramePr>
          <p:nvPr/>
        </p:nvGraphicFramePr>
        <p:xfrm>
          <a:off x="5715000" y="5257800"/>
          <a:ext cx="2190750" cy="508000"/>
        </p:xfrm>
        <a:graphic>
          <a:graphicData uri="http://schemas.openxmlformats.org/presentationml/2006/ole">
            <mc:AlternateContent xmlns:mc="http://schemas.openxmlformats.org/markup-compatibility/2006">
              <mc:Choice xmlns:v="urn:schemas-microsoft-com:vml" Requires="v">
                <p:oleObj spid="_x0000_s35859" name="Equation" r:id="rId5" imgW="876300" imgH="203200" progId="Equation.3">
                  <p:embed/>
                </p:oleObj>
              </mc:Choice>
              <mc:Fallback>
                <p:oleObj name="Equation" r:id="rId5" imgW="876300" imgH="2032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257800"/>
                        <a:ext cx="21907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4"/>
          <p:cNvGraphicFramePr>
            <a:graphicFrameLocks noChangeAspect="1"/>
          </p:cNvGraphicFramePr>
          <p:nvPr/>
        </p:nvGraphicFramePr>
        <p:xfrm>
          <a:off x="4495800" y="4521200"/>
          <a:ext cx="2444750" cy="508000"/>
        </p:xfrm>
        <a:graphic>
          <a:graphicData uri="http://schemas.openxmlformats.org/presentationml/2006/ole">
            <mc:AlternateContent xmlns:mc="http://schemas.openxmlformats.org/markup-compatibility/2006">
              <mc:Choice xmlns:v="urn:schemas-microsoft-com:vml" Requires="v">
                <p:oleObj spid="_x0000_s35860" name="Equation" r:id="rId7" imgW="977476" imgH="203112" progId="Equation.3">
                  <p:embed/>
                </p:oleObj>
              </mc:Choice>
              <mc:Fallback>
                <p:oleObj name="Equation" r:id="rId7" imgW="977476" imgH="203112"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4521200"/>
                        <a:ext cx="24447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Ion Trap</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36866" name="Picture 2" descr="C:\Users\fenyo\Desktop\nrd1011-f4.gif"/>
          <p:cNvPicPr>
            <a:picLocks noChangeAspect="1" noChangeArrowheads="1"/>
          </p:cNvPicPr>
          <p:nvPr/>
        </p:nvPicPr>
        <p:blipFill>
          <a:blip r:embed="rId3" cstate="print"/>
          <a:srcRect r="52472"/>
          <a:stretch>
            <a:fillRect/>
          </a:stretch>
        </p:blipFill>
        <p:spPr bwMode="auto">
          <a:xfrm>
            <a:off x="2514600" y="1323412"/>
            <a:ext cx="4191000" cy="4467788"/>
          </a:xfrm>
          <a:prstGeom prst="rect">
            <a:avLst/>
          </a:prstGeom>
          <a:noFill/>
        </p:spPr>
      </p:pic>
      <p:sp>
        <p:nvSpPr>
          <p:cNvPr id="6" name="Rectangle 5"/>
          <p:cNvSpPr/>
          <p:nvPr/>
        </p:nvSpPr>
        <p:spPr>
          <a:xfrm>
            <a:off x="2209800" y="1066800"/>
            <a:ext cx="762000" cy="6858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en-US" sz="2800" b="1" dirty="0" smtClean="0">
                <a:latin typeface="Comic Sans MS" pitchFamily="66" charset="0"/>
              </a:rPr>
              <a:t>Fourier transform ion cyclotron resonance</a:t>
            </a: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graphicFrame>
        <p:nvGraphicFramePr>
          <p:cNvPr id="43010" name="Object 2"/>
          <p:cNvGraphicFramePr>
            <a:graphicFrameLocks noChangeAspect="1"/>
          </p:cNvGraphicFramePr>
          <p:nvPr/>
        </p:nvGraphicFramePr>
        <p:xfrm>
          <a:off x="5715000" y="1524000"/>
          <a:ext cx="2744787" cy="1171575"/>
        </p:xfrm>
        <a:graphic>
          <a:graphicData uri="http://schemas.openxmlformats.org/presentationml/2006/ole">
            <mc:AlternateContent xmlns:mc="http://schemas.openxmlformats.org/markup-compatibility/2006">
              <mc:Choice xmlns:v="urn:schemas-microsoft-com:vml" Requires="v">
                <p:oleObj spid="_x0000_s43026" name="Equation" r:id="rId4" imgW="1040948" imgH="444307" progId="Equation.3">
                  <p:embed/>
                </p:oleObj>
              </mc:Choice>
              <mc:Fallback>
                <p:oleObj name="Equation" r:id="rId4" imgW="1040948" imgH="444307"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1524000"/>
                        <a:ext cx="2744787"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5791200" y="3962400"/>
          <a:ext cx="2507225" cy="1143000"/>
        </p:xfrm>
        <a:graphic>
          <a:graphicData uri="http://schemas.openxmlformats.org/presentationml/2006/ole">
            <mc:AlternateContent xmlns:mc="http://schemas.openxmlformats.org/markup-compatibility/2006">
              <mc:Choice xmlns:v="urn:schemas-microsoft-com:vml" Requires="v">
                <p:oleObj spid="_x0000_s43027" name="Equation" r:id="rId6" imgW="863225" imgH="393529" progId="Equation.3">
                  <p:embed/>
                </p:oleObj>
              </mc:Choice>
              <mc:Fallback>
                <p:oleObj name="Equation" r:id="rId6" imgW="863225" imgH="393529"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962400"/>
                        <a:ext cx="25072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p:nvSpPr>
        <p:spPr>
          <a:xfrm>
            <a:off x="5749635" y="3962400"/>
            <a:ext cx="561110" cy="1143000"/>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629400" y="2971800"/>
            <a:ext cx="484632" cy="685800"/>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013" name="Picture 5" descr="C:\Users\fenyo\Desktop\FTICR.jpg"/>
          <p:cNvPicPr>
            <a:picLocks noChangeAspect="1" noChangeArrowheads="1"/>
          </p:cNvPicPr>
          <p:nvPr/>
        </p:nvPicPr>
        <p:blipFill>
          <a:blip r:embed="rId8" cstate="print"/>
          <a:srcRect/>
          <a:stretch>
            <a:fillRect/>
          </a:stretch>
        </p:blipFill>
        <p:spPr bwMode="auto">
          <a:xfrm>
            <a:off x="-1" y="1371600"/>
            <a:ext cx="5486063" cy="4038600"/>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Orbitrap</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4034" name="Picture 2" descr="C:\Users\fenyo\Desktop\606px-Orbitrap_Mass_Analyzers.jpg"/>
          <p:cNvPicPr>
            <a:picLocks noChangeAspect="1" noChangeArrowheads="1"/>
          </p:cNvPicPr>
          <p:nvPr/>
        </p:nvPicPr>
        <p:blipFill>
          <a:blip r:embed="rId3" cstate="print"/>
          <a:srcRect/>
          <a:stretch>
            <a:fillRect/>
          </a:stretch>
        </p:blipFill>
        <p:spPr bwMode="auto">
          <a:xfrm>
            <a:off x="6393870" y="4182349"/>
            <a:ext cx="2750130" cy="2721778"/>
          </a:xfrm>
          <a:prstGeom prst="rect">
            <a:avLst/>
          </a:prstGeom>
          <a:noFill/>
        </p:spPr>
      </p:pic>
      <p:pic>
        <p:nvPicPr>
          <p:cNvPr id="44035" name="Picture 3" descr="C:\Users\fenyo\Desktop\18815-fig1.jpg"/>
          <p:cNvPicPr>
            <a:picLocks noChangeAspect="1" noChangeArrowheads="1"/>
          </p:cNvPicPr>
          <p:nvPr/>
        </p:nvPicPr>
        <p:blipFill>
          <a:blip r:embed="rId4" cstate="print"/>
          <a:srcRect/>
          <a:stretch>
            <a:fillRect/>
          </a:stretch>
        </p:blipFill>
        <p:spPr bwMode="auto">
          <a:xfrm>
            <a:off x="3886200" y="762000"/>
            <a:ext cx="5334000" cy="3267075"/>
          </a:xfrm>
          <a:prstGeom prst="rect">
            <a:avLst/>
          </a:prstGeom>
          <a:noFill/>
        </p:spPr>
      </p:pic>
      <p:pic>
        <p:nvPicPr>
          <p:cNvPr id="2" name="Picture 2" descr="C:\Users\fenyo\Desktop\IMG_1474.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0347"/>
          <a:stretch/>
        </p:blipFill>
        <p:spPr bwMode="auto">
          <a:xfrm>
            <a:off x="-18586" y="2508577"/>
            <a:ext cx="4095541" cy="43494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Quadrupole Time-of-Flight Mass Spectrometer</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125" name="Rectangle 124"/>
          <p:cNvSpPr/>
          <p:nvPr/>
        </p:nvSpPr>
        <p:spPr>
          <a:xfrm>
            <a:off x="2431895" y="4395215"/>
            <a:ext cx="1447800" cy="584775"/>
          </a:xfrm>
          <a:prstGeom prst="rect">
            <a:avLst/>
          </a:prstGeom>
        </p:spPr>
        <p:txBody>
          <a:bodyPr wrap="square">
            <a:spAutoFit/>
          </a:bodyPr>
          <a:lstStyle/>
          <a:p>
            <a:r>
              <a:rPr lang="en-US" sz="3200" dirty="0" smtClean="0">
                <a:latin typeface="Comic Sans MS" pitchFamily="66" charset="0"/>
                <a:hlinkClick r:id="rId3"/>
              </a:rPr>
              <a:t>Video</a:t>
            </a:r>
            <a:endParaRPr lang="en-US" sz="3200" dirty="0" smtClean="0">
              <a:latin typeface="Comic Sans MS" pitchFamily="66" charset="0"/>
            </a:endParaRPr>
          </a:p>
        </p:txBody>
      </p:sp>
      <p:sp>
        <p:nvSpPr>
          <p:cNvPr id="5" name="Rectangle 2"/>
          <p:cNvSpPr>
            <a:spLocks noChangeArrowheads="1"/>
          </p:cNvSpPr>
          <p:nvPr/>
        </p:nvSpPr>
        <p:spPr bwMode="auto">
          <a:xfrm>
            <a:off x="895350" y="1213555"/>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6"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7" name="Rounded Rectangle 6"/>
          <p:cNvSpPr/>
          <p:nvPr/>
        </p:nvSpPr>
        <p:spPr>
          <a:xfrm>
            <a:off x="1219200" y="2265591"/>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1</a:t>
            </a:r>
            <a:endParaRPr lang="en-US" sz="2400" dirty="0">
              <a:solidFill>
                <a:schemeClr val="tx1"/>
              </a:solidFill>
            </a:endParaRPr>
          </a:p>
        </p:txBody>
      </p:sp>
      <p:sp>
        <p:nvSpPr>
          <p:cNvPr id="8" name="Rounded Rectangle 7"/>
          <p:cNvSpPr/>
          <p:nvPr/>
        </p:nvSpPr>
        <p:spPr>
          <a:xfrm>
            <a:off x="3695700" y="2265591"/>
            <a:ext cx="1752600" cy="91440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Frag-mentation</a:t>
            </a:r>
            <a:endParaRPr lang="en-US" sz="2400" dirty="0">
              <a:solidFill>
                <a:schemeClr val="tx1"/>
              </a:solidFill>
            </a:endParaRPr>
          </a:p>
        </p:txBody>
      </p:sp>
      <p:sp>
        <p:nvSpPr>
          <p:cNvPr id="9" name="Rounded Rectangle 8"/>
          <p:cNvSpPr/>
          <p:nvPr/>
        </p:nvSpPr>
        <p:spPr>
          <a:xfrm>
            <a:off x="7271656" y="857955"/>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Detector</a:t>
            </a:r>
            <a:endParaRPr lang="en-US" sz="2400" dirty="0">
              <a:solidFill>
                <a:schemeClr val="tx1"/>
              </a:solidFill>
            </a:endParaRPr>
          </a:p>
        </p:txBody>
      </p:sp>
      <p:cxnSp>
        <p:nvCxnSpPr>
          <p:cNvPr id="10" name="Straight Connector 9"/>
          <p:cNvCxnSpPr/>
          <p:nvPr/>
        </p:nvCxnSpPr>
        <p:spPr>
          <a:xfrm>
            <a:off x="2971800" y="2722791"/>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448300" y="2722791"/>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 25"/>
          <p:cNvGrpSpPr>
            <a:grpSpLocks noChangeAspect="1"/>
          </p:cNvGrpSpPr>
          <p:nvPr/>
        </p:nvGrpSpPr>
        <p:grpSpPr>
          <a:xfrm>
            <a:off x="5829300" y="382975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Rounded Rectangle 23"/>
          <p:cNvSpPr/>
          <p:nvPr/>
        </p:nvSpPr>
        <p:spPr>
          <a:xfrm>
            <a:off x="152400" y="781755"/>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Ion Source</a:t>
            </a:r>
            <a:endParaRPr lang="en-US" sz="2400" dirty="0">
              <a:solidFill>
                <a:schemeClr val="tx1"/>
              </a:solidFill>
            </a:endParaRPr>
          </a:p>
        </p:txBody>
      </p:sp>
      <p:sp>
        <p:nvSpPr>
          <p:cNvPr id="25" name="Rounded Rectangle 24"/>
          <p:cNvSpPr/>
          <p:nvPr/>
        </p:nvSpPr>
        <p:spPr>
          <a:xfrm>
            <a:off x="6172200" y="2265591"/>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2</a:t>
            </a:r>
            <a:endParaRPr lang="en-US" sz="2400" dirty="0">
              <a:solidFill>
                <a:schemeClr val="tx1"/>
              </a:solidFill>
            </a:endParaRPr>
          </a:p>
        </p:txBody>
      </p:sp>
      <p:cxnSp>
        <p:nvCxnSpPr>
          <p:cNvPr id="26" name="Straight Connector 25"/>
          <p:cNvCxnSpPr>
            <a:stCxn id="24" idx="2"/>
          </p:cNvCxnSpPr>
          <p:nvPr/>
        </p:nvCxnSpPr>
        <p:spPr>
          <a:xfrm rot="16200000" flipH="1">
            <a:off x="857250" y="1867605"/>
            <a:ext cx="609600" cy="2667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9" idx="2"/>
          </p:cNvCxnSpPr>
          <p:nvPr/>
        </p:nvCxnSpPr>
        <p:spPr>
          <a:xfrm rot="5400000" flipH="1" flipV="1">
            <a:off x="7731578" y="1889377"/>
            <a:ext cx="533400" cy="29935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rot="5400000" flipH="1">
            <a:off x="7024007" y="2977948"/>
            <a:ext cx="2944585" cy="533400"/>
          </a:xfrm>
          <a:custGeom>
            <a:avLst/>
            <a:gdLst>
              <a:gd name="connsiteX0" fmla="*/ 2944585 w 2944585"/>
              <a:gd name="connsiteY0" fmla="*/ 76200 h 533400"/>
              <a:gd name="connsiteX1" fmla="*/ 451757 w 2944585"/>
              <a:gd name="connsiteY1" fmla="*/ 76200 h 533400"/>
              <a:gd name="connsiteX2" fmla="*/ 234042 w 2944585"/>
              <a:gd name="connsiteY2" fmla="*/ 533400 h 533400"/>
              <a:gd name="connsiteX3" fmla="*/ 234042 w 2944585"/>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2944585" h="533400">
                <a:moveTo>
                  <a:pt x="2944585" y="76200"/>
                </a:moveTo>
                <a:cubicBezTo>
                  <a:pt x="1924049" y="38100"/>
                  <a:pt x="903514" y="0"/>
                  <a:pt x="451757" y="76200"/>
                </a:cubicBezTo>
                <a:cubicBezTo>
                  <a:pt x="0" y="152400"/>
                  <a:pt x="234042" y="533400"/>
                  <a:pt x="234042" y="533400"/>
                </a:cubicBezTo>
                <a:lnTo>
                  <a:pt x="234042" y="533400"/>
                </a:ln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3720718" y="1474758"/>
            <a:ext cx="1685077" cy="830997"/>
          </a:xfrm>
          <a:prstGeom prst="rect">
            <a:avLst/>
          </a:prstGeom>
          <a:noFill/>
        </p:spPr>
        <p:txBody>
          <a:bodyPr wrap="none" rtlCol="0">
            <a:spAutoFit/>
          </a:bodyPr>
          <a:lstStyle/>
          <a:p>
            <a:pPr algn="ctr"/>
            <a:r>
              <a:rPr lang="en-US" sz="1600" b="1" dirty="0" smtClean="0"/>
              <a:t>CAD </a:t>
            </a:r>
            <a:r>
              <a:rPr lang="en-US" sz="1600" dirty="0" smtClean="0"/>
              <a:t>–</a:t>
            </a:r>
            <a:r>
              <a:rPr lang="en-US" sz="1600" b="1" dirty="0" smtClean="0"/>
              <a:t> </a:t>
            </a:r>
            <a:r>
              <a:rPr lang="en-US" sz="1600" dirty="0" smtClean="0"/>
              <a:t>Collision </a:t>
            </a:r>
          </a:p>
          <a:p>
            <a:pPr algn="ctr"/>
            <a:r>
              <a:rPr lang="en-US" sz="1600" dirty="0" smtClean="0"/>
              <a:t>Activated </a:t>
            </a:r>
          </a:p>
          <a:p>
            <a:pPr algn="ctr"/>
            <a:r>
              <a:rPr lang="en-US" sz="1600" dirty="0" smtClean="0"/>
              <a:t>Dissociation</a:t>
            </a:r>
          </a:p>
        </p:txBody>
      </p:sp>
      <p:sp>
        <p:nvSpPr>
          <p:cNvPr id="30" name="TextBox 29"/>
          <p:cNvSpPr txBox="1"/>
          <p:nvPr/>
        </p:nvSpPr>
        <p:spPr>
          <a:xfrm>
            <a:off x="1447800" y="3186288"/>
            <a:ext cx="1335622" cy="338554"/>
          </a:xfrm>
          <a:prstGeom prst="rect">
            <a:avLst/>
          </a:prstGeom>
          <a:noFill/>
        </p:spPr>
        <p:txBody>
          <a:bodyPr wrap="none" rtlCol="0">
            <a:spAutoFit/>
          </a:bodyPr>
          <a:lstStyle/>
          <a:p>
            <a:pPr algn="ctr"/>
            <a:r>
              <a:rPr lang="en-US" sz="1600" b="1" dirty="0" err="1" smtClean="0"/>
              <a:t>Quadrupole</a:t>
            </a:r>
            <a:endParaRPr lang="en-US" sz="1600" b="1" dirty="0" smtClean="0"/>
          </a:p>
        </p:txBody>
      </p:sp>
      <p:sp>
        <p:nvSpPr>
          <p:cNvPr id="31" name="TextBox 30"/>
          <p:cNvSpPr txBox="1"/>
          <p:nvPr/>
        </p:nvSpPr>
        <p:spPr>
          <a:xfrm>
            <a:off x="6369058" y="3200400"/>
            <a:ext cx="1551515" cy="338554"/>
          </a:xfrm>
          <a:prstGeom prst="rect">
            <a:avLst/>
          </a:prstGeom>
          <a:noFill/>
        </p:spPr>
        <p:txBody>
          <a:bodyPr wrap="none" rtlCol="0">
            <a:spAutoFit/>
          </a:bodyPr>
          <a:lstStyle/>
          <a:p>
            <a:pPr algn="ctr"/>
            <a:r>
              <a:rPr lang="en-US" sz="1600" b="1" dirty="0" smtClean="0"/>
              <a:t>Time-of-Flight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3894666" y="3643642"/>
            <a:ext cx="1371600" cy="533400"/>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p:cNvSpPr>
            <a:spLocks noChangeArrowheads="1"/>
          </p:cNvSpPr>
          <p:nvPr/>
        </p:nvSpPr>
        <p:spPr bwMode="auto">
          <a:xfrm>
            <a:off x="895350" y="1213555"/>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Triple Quadrupole</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2265591"/>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1</a:t>
            </a:r>
            <a:endParaRPr lang="en-US" sz="2400" dirty="0">
              <a:solidFill>
                <a:schemeClr val="tx1"/>
              </a:solidFill>
            </a:endParaRPr>
          </a:p>
        </p:txBody>
      </p:sp>
      <p:sp>
        <p:nvSpPr>
          <p:cNvPr id="6" name="Rounded Rectangle 5"/>
          <p:cNvSpPr/>
          <p:nvPr/>
        </p:nvSpPr>
        <p:spPr>
          <a:xfrm>
            <a:off x="3695700" y="2265591"/>
            <a:ext cx="1752600" cy="91440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Frag-mentation</a:t>
            </a:r>
            <a:endParaRPr lang="en-US" sz="2400" dirty="0">
              <a:solidFill>
                <a:schemeClr val="tx1"/>
              </a:solidFill>
            </a:endParaRPr>
          </a:p>
        </p:txBody>
      </p:sp>
      <p:sp>
        <p:nvSpPr>
          <p:cNvPr id="7" name="Rounded Rectangle 6"/>
          <p:cNvSpPr/>
          <p:nvPr/>
        </p:nvSpPr>
        <p:spPr>
          <a:xfrm>
            <a:off x="7271656" y="857955"/>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Detector</a:t>
            </a:r>
            <a:endParaRPr lang="en-US" sz="2400" dirty="0">
              <a:solidFill>
                <a:schemeClr val="tx1"/>
              </a:solidFill>
            </a:endParaRPr>
          </a:p>
        </p:txBody>
      </p:sp>
      <p:cxnSp>
        <p:nvCxnSpPr>
          <p:cNvPr id="9" name="Straight Connector 8"/>
          <p:cNvCxnSpPr/>
          <p:nvPr/>
        </p:nvCxnSpPr>
        <p:spPr>
          <a:xfrm>
            <a:off x="2971800" y="2722791"/>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722791"/>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 name="Group 25"/>
          <p:cNvGrpSpPr>
            <a:grpSpLocks noChangeAspect="1"/>
          </p:cNvGrpSpPr>
          <p:nvPr/>
        </p:nvGrpSpPr>
        <p:grpSpPr>
          <a:xfrm>
            <a:off x="5829300" y="382975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5981700" y="532706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4878215" y="437597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8" name="Rounded Rectangle 27"/>
          <p:cNvSpPr/>
          <p:nvPr/>
        </p:nvSpPr>
        <p:spPr>
          <a:xfrm>
            <a:off x="152400" y="781755"/>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Ion Source</a:t>
            </a:r>
            <a:endParaRPr lang="en-US" sz="2400" dirty="0">
              <a:solidFill>
                <a:schemeClr val="tx1"/>
              </a:solidFill>
            </a:endParaRPr>
          </a:p>
        </p:txBody>
      </p:sp>
      <p:sp>
        <p:nvSpPr>
          <p:cNvPr id="29" name="Rounded Rectangle 28"/>
          <p:cNvSpPr/>
          <p:nvPr/>
        </p:nvSpPr>
        <p:spPr>
          <a:xfrm>
            <a:off x="6172200" y="2265591"/>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2</a:t>
            </a:r>
            <a:endParaRPr lang="en-US" sz="2400" dirty="0">
              <a:solidFill>
                <a:schemeClr val="tx1"/>
              </a:solidFill>
            </a:endParaRPr>
          </a:p>
        </p:txBody>
      </p:sp>
      <p:cxnSp>
        <p:nvCxnSpPr>
          <p:cNvPr id="30" name="Straight Connector 29"/>
          <p:cNvCxnSpPr>
            <a:stCxn id="28" idx="2"/>
          </p:cNvCxnSpPr>
          <p:nvPr/>
        </p:nvCxnSpPr>
        <p:spPr>
          <a:xfrm rot="16200000" flipH="1">
            <a:off x="857250" y="1867605"/>
            <a:ext cx="609600" cy="2667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7" idx="2"/>
          </p:cNvCxnSpPr>
          <p:nvPr/>
        </p:nvCxnSpPr>
        <p:spPr>
          <a:xfrm rot="5400000" flipH="1" flipV="1">
            <a:off x="7731578" y="1889377"/>
            <a:ext cx="533400" cy="29935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rot="5400000" flipH="1">
            <a:off x="7024007" y="2977948"/>
            <a:ext cx="2944585" cy="533400"/>
          </a:xfrm>
          <a:custGeom>
            <a:avLst/>
            <a:gdLst>
              <a:gd name="connsiteX0" fmla="*/ 2944585 w 2944585"/>
              <a:gd name="connsiteY0" fmla="*/ 76200 h 533400"/>
              <a:gd name="connsiteX1" fmla="*/ 451757 w 2944585"/>
              <a:gd name="connsiteY1" fmla="*/ 76200 h 533400"/>
              <a:gd name="connsiteX2" fmla="*/ 234042 w 2944585"/>
              <a:gd name="connsiteY2" fmla="*/ 533400 h 533400"/>
              <a:gd name="connsiteX3" fmla="*/ 234042 w 2944585"/>
              <a:gd name="connsiteY3" fmla="*/ 533400 h 533400"/>
            </a:gdLst>
            <a:ahLst/>
            <a:cxnLst>
              <a:cxn ang="0">
                <a:pos x="connsiteX0" y="connsiteY0"/>
              </a:cxn>
              <a:cxn ang="0">
                <a:pos x="connsiteX1" y="connsiteY1"/>
              </a:cxn>
              <a:cxn ang="0">
                <a:pos x="connsiteX2" y="connsiteY2"/>
              </a:cxn>
              <a:cxn ang="0">
                <a:pos x="connsiteX3" y="connsiteY3"/>
              </a:cxn>
            </a:cxnLst>
            <a:rect l="l" t="t" r="r" b="b"/>
            <a:pathLst>
              <a:path w="2944585" h="533400">
                <a:moveTo>
                  <a:pt x="2944585" y="76200"/>
                </a:moveTo>
                <a:cubicBezTo>
                  <a:pt x="1924049" y="38100"/>
                  <a:pt x="903514" y="0"/>
                  <a:pt x="451757" y="76200"/>
                </a:cubicBezTo>
                <a:cubicBezTo>
                  <a:pt x="0" y="152400"/>
                  <a:pt x="234042" y="533400"/>
                  <a:pt x="234042" y="533400"/>
                </a:cubicBezTo>
                <a:lnTo>
                  <a:pt x="234042" y="533400"/>
                </a:ln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720718" y="1474758"/>
            <a:ext cx="1685077" cy="830997"/>
          </a:xfrm>
          <a:prstGeom prst="rect">
            <a:avLst/>
          </a:prstGeom>
          <a:noFill/>
        </p:spPr>
        <p:txBody>
          <a:bodyPr wrap="none" rtlCol="0">
            <a:spAutoFit/>
          </a:bodyPr>
          <a:lstStyle/>
          <a:p>
            <a:pPr algn="ctr"/>
            <a:r>
              <a:rPr lang="en-US" sz="1600" b="1" dirty="0" smtClean="0"/>
              <a:t>CAD </a:t>
            </a:r>
            <a:r>
              <a:rPr lang="en-US" sz="1600" dirty="0" smtClean="0"/>
              <a:t>–</a:t>
            </a:r>
            <a:r>
              <a:rPr lang="en-US" sz="1600" b="1" dirty="0" smtClean="0"/>
              <a:t> </a:t>
            </a:r>
            <a:r>
              <a:rPr lang="en-US" sz="1600" dirty="0" smtClean="0"/>
              <a:t>Collision </a:t>
            </a:r>
          </a:p>
          <a:p>
            <a:pPr algn="ctr"/>
            <a:r>
              <a:rPr lang="en-US" sz="1600" dirty="0" smtClean="0"/>
              <a:t>Activated </a:t>
            </a:r>
          </a:p>
          <a:p>
            <a:pPr algn="ctr"/>
            <a:r>
              <a:rPr lang="en-US" sz="1600" dirty="0" smtClean="0"/>
              <a:t>Dissociation</a:t>
            </a:r>
          </a:p>
        </p:txBody>
      </p:sp>
      <p:sp>
        <p:nvSpPr>
          <p:cNvPr id="32" name="TextBox 31"/>
          <p:cNvSpPr txBox="1"/>
          <p:nvPr/>
        </p:nvSpPr>
        <p:spPr>
          <a:xfrm>
            <a:off x="1447800" y="3186288"/>
            <a:ext cx="1335622" cy="338554"/>
          </a:xfrm>
          <a:prstGeom prst="rect">
            <a:avLst/>
          </a:prstGeom>
          <a:noFill/>
        </p:spPr>
        <p:txBody>
          <a:bodyPr wrap="none" rtlCol="0">
            <a:spAutoFit/>
          </a:bodyPr>
          <a:lstStyle/>
          <a:p>
            <a:pPr algn="ctr"/>
            <a:r>
              <a:rPr lang="en-US" sz="1600" b="1" dirty="0" err="1" smtClean="0"/>
              <a:t>Quadrupole</a:t>
            </a:r>
            <a:endParaRPr lang="en-US" sz="1600" b="1" dirty="0" smtClean="0"/>
          </a:p>
        </p:txBody>
      </p:sp>
      <p:sp>
        <p:nvSpPr>
          <p:cNvPr id="34" name="TextBox 33"/>
          <p:cNvSpPr txBox="1"/>
          <p:nvPr/>
        </p:nvSpPr>
        <p:spPr>
          <a:xfrm>
            <a:off x="3922178" y="3186401"/>
            <a:ext cx="1335622" cy="338554"/>
          </a:xfrm>
          <a:prstGeom prst="rect">
            <a:avLst/>
          </a:prstGeom>
          <a:noFill/>
        </p:spPr>
        <p:txBody>
          <a:bodyPr wrap="none" rtlCol="0">
            <a:spAutoFit/>
          </a:bodyPr>
          <a:lstStyle/>
          <a:p>
            <a:pPr algn="ctr"/>
            <a:r>
              <a:rPr lang="en-US" sz="1600" b="1" dirty="0" err="1" smtClean="0"/>
              <a:t>Quadrupole</a:t>
            </a:r>
            <a:endParaRPr lang="en-US" sz="1600" b="1" dirty="0" smtClean="0"/>
          </a:p>
        </p:txBody>
      </p:sp>
      <p:sp>
        <p:nvSpPr>
          <p:cNvPr id="37" name="TextBox 36"/>
          <p:cNvSpPr txBox="1"/>
          <p:nvPr/>
        </p:nvSpPr>
        <p:spPr>
          <a:xfrm>
            <a:off x="6400800" y="3186401"/>
            <a:ext cx="1335622" cy="338554"/>
          </a:xfrm>
          <a:prstGeom prst="rect">
            <a:avLst/>
          </a:prstGeom>
          <a:noFill/>
        </p:spPr>
        <p:txBody>
          <a:bodyPr wrap="none" rtlCol="0">
            <a:spAutoFit/>
          </a:bodyPr>
          <a:lstStyle/>
          <a:p>
            <a:pPr algn="ctr"/>
            <a:r>
              <a:rPr lang="en-US" sz="1600" b="1" dirty="0" err="1" smtClean="0"/>
              <a:t>Quadrupole</a:t>
            </a:r>
            <a:endParaRPr lang="en-US" sz="1600" b="1" dirty="0" smtClean="0"/>
          </a:p>
        </p:txBody>
      </p:sp>
      <p:sp>
        <p:nvSpPr>
          <p:cNvPr id="42" name="Rectangle 41"/>
          <p:cNvSpPr/>
          <p:nvPr/>
        </p:nvSpPr>
        <p:spPr>
          <a:xfrm>
            <a:off x="6409265" y="3524955"/>
            <a:ext cx="1371600" cy="762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Box 72"/>
          <p:cNvSpPr txBox="1">
            <a:spLocks noChangeAspect="1" noChangeArrowheads="1"/>
          </p:cNvSpPr>
          <p:nvPr/>
        </p:nvSpPr>
        <p:spPr bwMode="auto">
          <a:xfrm>
            <a:off x="6750553" y="4250265"/>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44" name="Text Box 72"/>
          <p:cNvSpPr txBox="1">
            <a:spLocks noChangeAspect="1" noChangeArrowheads="1"/>
          </p:cNvSpPr>
          <p:nvPr/>
        </p:nvSpPr>
        <p:spPr bwMode="auto">
          <a:xfrm rot="-5400000">
            <a:off x="6035740" y="3757118"/>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cxnSp>
        <p:nvCxnSpPr>
          <p:cNvPr id="46" name="Straight Connector 45"/>
          <p:cNvCxnSpPr/>
          <p:nvPr/>
        </p:nvCxnSpPr>
        <p:spPr>
          <a:xfrm rot="5400000" flipH="1" flipV="1">
            <a:off x="6294965" y="3791655"/>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flipH="1" flipV="1">
            <a:off x="6485465" y="3982155"/>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6675965" y="3791655"/>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6866465" y="3982155"/>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flipH="1" flipV="1">
            <a:off x="7056965" y="3791655"/>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7247465" y="3982155"/>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2" idx="3"/>
          </p:cNvCxnSpPr>
          <p:nvPr/>
        </p:nvCxnSpPr>
        <p:spPr>
          <a:xfrm rot="5400000" flipH="1" flipV="1">
            <a:off x="7476065" y="3982155"/>
            <a:ext cx="381000" cy="2286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3889178" y="3524955"/>
            <a:ext cx="1371600" cy="76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Box 72"/>
          <p:cNvSpPr txBox="1">
            <a:spLocks noChangeAspect="1" noChangeArrowheads="1"/>
          </p:cNvSpPr>
          <p:nvPr/>
        </p:nvSpPr>
        <p:spPr bwMode="auto">
          <a:xfrm>
            <a:off x="4230466" y="4250265"/>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58" name="Text Box 72"/>
          <p:cNvSpPr txBox="1">
            <a:spLocks noChangeAspect="1" noChangeArrowheads="1"/>
          </p:cNvSpPr>
          <p:nvPr/>
        </p:nvSpPr>
        <p:spPr bwMode="auto">
          <a:xfrm rot="-5400000">
            <a:off x="3515653" y="3757118"/>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sp>
        <p:nvSpPr>
          <p:cNvPr id="72" name="Rectangle 71"/>
          <p:cNvSpPr/>
          <p:nvPr/>
        </p:nvSpPr>
        <p:spPr>
          <a:xfrm>
            <a:off x="1456266" y="3643642"/>
            <a:ext cx="1371600" cy="533400"/>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450778" y="3524955"/>
            <a:ext cx="1371600" cy="76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 Box 72"/>
          <p:cNvSpPr txBox="1">
            <a:spLocks noChangeAspect="1" noChangeArrowheads="1"/>
          </p:cNvSpPr>
          <p:nvPr/>
        </p:nvSpPr>
        <p:spPr bwMode="auto">
          <a:xfrm>
            <a:off x="1792066" y="4250265"/>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75" name="Text Box 72"/>
          <p:cNvSpPr txBox="1">
            <a:spLocks noChangeAspect="1" noChangeArrowheads="1"/>
          </p:cNvSpPr>
          <p:nvPr/>
        </p:nvSpPr>
        <p:spPr bwMode="auto">
          <a:xfrm rot="-5400000">
            <a:off x="1077253" y="3757118"/>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sp>
        <p:nvSpPr>
          <p:cNvPr id="76" name="Rectangle 75"/>
          <p:cNvSpPr/>
          <p:nvPr/>
        </p:nvSpPr>
        <p:spPr>
          <a:xfrm>
            <a:off x="3880554" y="4744155"/>
            <a:ext cx="1371600" cy="533400"/>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395153" y="4625468"/>
            <a:ext cx="1371600" cy="762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72"/>
          <p:cNvSpPr txBox="1">
            <a:spLocks noChangeAspect="1" noChangeArrowheads="1"/>
          </p:cNvSpPr>
          <p:nvPr/>
        </p:nvSpPr>
        <p:spPr bwMode="auto">
          <a:xfrm>
            <a:off x="6736441" y="5350778"/>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79" name="Text Box 72"/>
          <p:cNvSpPr txBox="1">
            <a:spLocks noChangeAspect="1" noChangeArrowheads="1"/>
          </p:cNvSpPr>
          <p:nvPr/>
        </p:nvSpPr>
        <p:spPr bwMode="auto">
          <a:xfrm rot="-5400000">
            <a:off x="6021628" y="4857631"/>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cxnSp>
        <p:nvCxnSpPr>
          <p:cNvPr id="80" name="Straight Connector 79"/>
          <p:cNvCxnSpPr/>
          <p:nvPr/>
        </p:nvCxnSpPr>
        <p:spPr>
          <a:xfrm rot="5400000" flipH="1" flipV="1">
            <a:off x="6280853" y="48921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flipH="1" flipV="1">
            <a:off x="6471353" y="50826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6661853" y="48921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6852353" y="50826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flipH="1" flipV="1">
            <a:off x="7042853" y="48921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flipH="1" flipV="1">
            <a:off x="7233353" y="50826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77" idx="3"/>
          </p:cNvCxnSpPr>
          <p:nvPr/>
        </p:nvCxnSpPr>
        <p:spPr>
          <a:xfrm rot="5400000" flipH="1" flipV="1">
            <a:off x="7461953" y="5082668"/>
            <a:ext cx="381000" cy="2286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875066" y="4625468"/>
            <a:ext cx="1371600" cy="76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 Box 72"/>
          <p:cNvSpPr txBox="1">
            <a:spLocks noChangeAspect="1" noChangeArrowheads="1"/>
          </p:cNvSpPr>
          <p:nvPr/>
        </p:nvSpPr>
        <p:spPr bwMode="auto">
          <a:xfrm>
            <a:off x="4216354" y="5350778"/>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89" name="Text Box 72"/>
          <p:cNvSpPr txBox="1">
            <a:spLocks noChangeAspect="1" noChangeArrowheads="1"/>
          </p:cNvSpPr>
          <p:nvPr/>
        </p:nvSpPr>
        <p:spPr bwMode="auto">
          <a:xfrm rot="-5400000">
            <a:off x="3501541" y="4857631"/>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sp>
        <p:nvSpPr>
          <p:cNvPr id="90" name="Rectangle 89"/>
          <p:cNvSpPr/>
          <p:nvPr/>
        </p:nvSpPr>
        <p:spPr>
          <a:xfrm>
            <a:off x="1442154" y="4896555"/>
            <a:ext cx="1371600" cy="76200"/>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436666" y="4625468"/>
            <a:ext cx="1371600" cy="76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 Box 72"/>
          <p:cNvSpPr txBox="1">
            <a:spLocks noChangeAspect="1" noChangeArrowheads="1"/>
          </p:cNvSpPr>
          <p:nvPr/>
        </p:nvSpPr>
        <p:spPr bwMode="auto">
          <a:xfrm>
            <a:off x="1777954" y="5350778"/>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93" name="Text Box 72"/>
          <p:cNvSpPr txBox="1">
            <a:spLocks noChangeAspect="1" noChangeArrowheads="1"/>
          </p:cNvSpPr>
          <p:nvPr/>
        </p:nvSpPr>
        <p:spPr bwMode="auto">
          <a:xfrm rot="-5400000">
            <a:off x="1063141" y="4857631"/>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sp>
        <p:nvSpPr>
          <p:cNvPr id="94" name="TextBox 93"/>
          <p:cNvSpPr txBox="1"/>
          <p:nvPr/>
        </p:nvSpPr>
        <p:spPr>
          <a:xfrm>
            <a:off x="4275666" y="3719801"/>
            <a:ext cx="492444" cy="338554"/>
          </a:xfrm>
          <a:prstGeom prst="rect">
            <a:avLst/>
          </a:prstGeom>
          <a:noFill/>
        </p:spPr>
        <p:txBody>
          <a:bodyPr wrap="none" rtlCol="0">
            <a:spAutoFit/>
          </a:bodyPr>
          <a:lstStyle/>
          <a:p>
            <a:pPr algn="ctr"/>
            <a:r>
              <a:rPr lang="en-US" sz="1600" b="1" dirty="0" smtClean="0"/>
              <a:t>NO</a:t>
            </a:r>
            <a:endParaRPr lang="en-US" sz="1600" dirty="0" smtClean="0"/>
          </a:p>
        </p:txBody>
      </p:sp>
      <p:sp>
        <p:nvSpPr>
          <p:cNvPr id="95" name="TextBox 94"/>
          <p:cNvSpPr txBox="1"/>
          <p:nvPr/>
        </p:nvSpPr>
        <p:spPr>
          <a:xfrm>
            <a:off x="4225172" y="4820355"/>
            <a:ext cx="593432" cy="338554"/>
          </a:xfrm>
          <a:prstGeom prst="rect">
            <a:avLst/>
          </a:prstGeom>
          <a:noFill/>
        </p:spPr>
        <p:txBody>
          <a:bodyPr wrap="none" rtlCol="0">
            <a:spAutoFit/>
          </a:bodyPr>
          <a:lstStyle/>
          <a:p>
            <a:pPr algn="ctr"/>
            <a:r>
              <a:rPr lang="en-US" sz="1600" b="1" dirty="0" smtClean="0"/>
              <a:t>YES</a:t>
            </a:r>
            <a:endParaRPr lang="en-US" sz="1600" dirty="0" smtClean="0"/>
          </a:p>
        </p:txBody>
      </p:sp>
      <p:sp>
        <p:nvSpPr>
          <p:cNvPr id="96" name="Rectangle 95"/>
          <p:cNvSpPr/>
          <p:nvPr/>
        </p:nvSpPr>
        <p:spPr>
          <a:xfrm>
            <a:off x="3880554" y="5810955"/>
            <a:ext cx="1371600" cy="533400"/>
          </a:xfrm>
          <a:prstGeom prst="rec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6395153" y="5692268"/>
            <a:ext cx="1371600" cy="762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 Box 72"/>
          <p:cNvSpPr txBox="1">
            <a:spLocks noChangeAspect="1" noChangeArrowheads="1"/>
          </p:cNvSpPr>
          <p:nvPr/>
        </p:nvSpPr>
        <p:spPr bwMode="auto">
          <a:xfrm>
            <a:off x="6736441" y="6417578"/>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99" name="Text Box 72"/>
          <p:cNvSpPr txBox="1">
            <a:spLocks noChangeAspect="1" noChangeArrowheads="1"/>
          </p:cNvSpPr>
          <p:nvPr/>
        </p:nvSpPr>
        <p:spPr bwMode="auto">
          <a:xfrm rot="-5400000">
            <a:off x="6021628" y="5924431"/>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cxnSp>
        <p:nvCxnSpPr>
          <p:cNvPr id="100" name="Straight Connector 99"/>
          <p:cNvCxnSpPr/>
          <p:nvPr/>
        </p:nvCxnSpPr>
        <p:spPr>
          <a:xfrm rot="5400000" flipH="1" flipV="1">
            <a:off x="6280853" y="59589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6471353" y="61494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flipH="1" flipV="1">
            <a:off x="6661853" y="59589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flipH="1" flipV="1">
            <a:off x="6852353" y="61494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flipV="1">
            <a:off x="7042853" y="5958968"/>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7233353" y="6149468"/>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97" idx="3"/>
          </p:cNvCxnSpPr>
          <p:nvPr/>
        </p:nvCxnSpPr>
        <p:spPr>
          <a:xfrm rot="5400000" flipH="1" flipV="1">
            <a:off x="7461953" y="6149468"/>
            <a:ext cx="381000" cy="2286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3875066" y="5692268"/>
            <a:ext cx="1371600" cy="762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 Box 72"/>
          <p:cNvSpPr txBox="1">
            <a:spLocks noChangeAspect="1" noChangeArrowheads="1"/>
          </p:cNvSpPr>
          <p:nvPr/>
        </p:nvSpPr>
        <p:spPr bwMode="auto">
          <a:xfrm>
            <a:off x="4216354" y="6417578"/>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109" name="Text Box 72"/>
          <p:cNvSpPr txBox="1">
            <a:spLocks noChangeAspect="1" noChangeArrowheads="1"/>
          </p:cNvSpPr>
          <p:nvPr/>
        </p:nvSpPr>
        <p:spPr bwMode="auto">
          <a:xfrm rot="-5400000">
            <a:off x="3501541" y="5924431"/>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sp>
        <p:nvSpPr>
          <p:cNvPr id="114" name="TextBox 113"/>
          <p:cNvSpPr txBox="1"/>
          <p:nvPr/>
        </p:nvSpPr>
        <p:spPr>
          <a:xfrm>
            <a:off x="4225172" y="5887155"/>
            <a:ext cx="593432" cy="338554"/>
          </a:xfrm>
          <a:prstGeom prst="rect">
            <a:avLst/>
          </a:prstGeom>
          <a:noFill/>
        </p:spPr>
        <p:txBody>
          <a:bodyPr wrap="none" rtlCol="0">
            <a:spAutoFit/>
          </a:bodyPr>
          <a:lstStyle/>
          <a:p>
            <a:pPr algn="ctr"/>
            <a:r>
              <a:rPr lang="en-US" sz="1600" b="1" dirty="0" smtClean="0"/>
              <a:t>YES</a:t>
            </a:r>
            <a:endParaRPr lang="en-US" sz="1600" dirty="0" smtClean="0"/>
          </a:p>
        </p:txBody>
      </p:sp>
      <p:sp>
        <p:nvSpPr>
          <p:cNvPr id="115" name="Rectangle 114"/>
          <p:cNvSpPr/>
          <p:nvPr/>
        </p:nvSpPr>
        <p:spPr>
          <a:xfrm>
            <a:off x="1436666" y="5681133"/>
            <a:ext cx="1371600" cy="7620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 Box 72"/>
          <p:cNvSpPr txBox="1">
            <a:spLocks noChangeAspect="1" noChangeArrowheads="1"/>
          </p:cNvSpPr>
          <p:nvPr/>
        </p:nvSpPr>
        <p:spPr bwMode="auto">
          <a:xfrm rot="-5400000">
            <a:off x="1063141" y="5913296"/>
            <a:ext cx="484428"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m/z</a:t>
            </a:r>
            <a:endParaRPr lang="en-US" sz="1400" b="1" dirty="0">
              <a:solidFill>
                <a:srgbClr val="000000"/>
              </a:solidFill>
            </a:endParaRPr>
          </a:p>
        </p:txBody>
      </p:sp>
      <p:cxnSp>
        <p:nvCxnSpPr>
          <p:cNvPr id="117" name="Straight Connector 116"/>
          <p:cNvCxnSpPr/>
          <p:nvPr/>
        </p:nvCxnSpPr>
        <p:spPr>
          <a:xfrm rot="5400000" flipH="1" flipV="1">
            <a:off x="1322366" y="5947833"/>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5400000" flipH="1" flipV="1">
            <a:off x="1512866" y="6138333"/>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flipH="1" flipV="1">
            <a:off x="1703366" y="5947833"/>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flipH="1" flipV="1">
            <a:off x="1893866" y="6138333"/>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5400000" flipH="1" flipV="1">
            <a:off x="2084366" y="5947833"/>
            <a:ext cx="609600" cy="3810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rot="5400000" flipH="1" flipV="1">
            <a:off x="2274866" y="6138333"/>
            <a:ext cx="6096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5" idx="3"/>
          </p:cNvCxnSpPr>
          <p:nvPr/>
        </p:nvCxnSpPr>
        <p:spPr>
          <a:xfrm rot="5400000" flipH="1" flipV="1">
            <a:off x="2503466" y="6138333"/>
            <a:ext cx="381000" cy="2286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Text Box 72"/>
          <p:cNvSpPr txBox="1">
            <a:spLocks noChangeAspect="1" noChangeArrowheads="1"/>
          </p:cNvSpPr>
          <p:nvPr/>
        </p:nvSpPr>
        <p:spPr bwMode="auto">
          <a:xfrm>
            <a:off x="1761066" y="6420555"/>
            <a:ext cx="55335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time</a:t>
            </a:r>
            <a:endParaRPr lang="en-US" sz="1400" b="1" dirty="0">
              <a:solidFill>
                <a:srgbClr val="000000"/>
              </a:solidFill>
            </a:endParaRPr>
          </a:p>
        </p:txBody>
      </p:sp>
      <p:sp>
        <p:nvSpPr>
          <p:cNvPr id="125" name="Text Box 72"/>
          <p:cNvSpPr txBox="1">
            <a:spLocks noChangeAspect="1" noChangeArrowheads="1"/>
          </p:cNvSpPr>
          <p:nvPr/>
        </p:nvSpPr>
        <p:spPr bwMode="auto">
          <a:xfrm>
            <a:off x="3719688" y="6578598"/>
            <a:ext cx="1606530" cy="307777"/>
          </a:xfrm>
          <a:prstGeom prst="rect">
            <a:avLst/>
          </a:prstGeom>
          <a:noFill/>
          <a:ln w="9525">
            <a:noFill/>
            <a:miter lim="800000"/>
            <a:headEnd/>
            <a:tailEnd/>
          </a:ln>
        </p:spPr>
        <p:txBody>
          <a:bodyPr wrap="none">
            <a:spAutoFit/>
          </a:bodyPr>
          <a:lstStyle/>
          <a:p>
            <a:pPr eaLnBrk="0" hangingPunct="0"/>
            <a:r>
              <a:rPr lang="en-US" sz="1400" b="1" dirty="0" smtClean="0">
                <a:solidFill>
                  <a:srgbClr val="C00000"/>
                </a:solidFill>
                <a:latin typeface="Symbol" pitchFamily="18" charset="2"/>
              </a:rPr>
              <a:t>D</a:t>
            </a:r>
            <a:r>
              <a:rPr lang="en-US" sz="1400" b="1" dirty="0" smtClean="0">
                <a:solidFill>
                  <a:srgbClr val="C00000"/>
                </a:solidFill>
              </a:rPr>
              <a:t>m/z is constant</a:t>
            </a:r>
            <a:endParaRPr lang="en-US" sz="1400" b="1" dirty="0">
              <a:solidFill>
                <a:srgbClr val="C00000"/>
              </a:solidFill>
            </a:endParaRPr>
          </a:p>
        </p:txBody>
      </p:sp>
      <p:cxnSp>
        <p:nvCxnSpPr>
          <p:cNvPr id="126" name="Straight Connector 125"/>
          <p:cNvCxnSpPr/>
          <p:nvPr/>
        </p:nvCxnSpPr>
        <p:spPr>
          <a:xfrm flipV="1">
            <a:off x="5257800" y="6115755"/>
            <a:ext cx="1761066" cy="6096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25" idx="1"/>
          </p:cNvCxnSpPr>
          <p:nvPr/>
        </p:nvCxnSpPr>
        <p:spPr>
          <a:xfrm rot="10800000">
            <a:off x="1989666" y="6115755"/>
            <a:ext cx="1730022" cy="616732"/>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9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8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8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8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8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8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8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9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91"/>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9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92"/>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8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9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9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8"/>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00"/>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1"/>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3"/>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04"/>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05"/>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06"/>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0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08"/>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09"/>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1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16"/>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17"/>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18"/>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119"/>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20"/>
                                        </p:tgtEl>
                                        <p:attrNameLst>
                                          <p:attrName>style.visibility</p:attrName>
                                        </p:attrNameLst>
                                      </p:cBhvr>
                                      <p:to>
                                        <p:strVal val="visible"/>
                                      </p:to>
                                    </p:set>
                                  </p:childTnLst>
                                </p:cTn>
                              </p:par>
                              <p:par>
                                <p:cTn id="156" presetID="1" presetClass="entr" presetSubtype="0" fill="hold" nodeType="withEffect">
                                  <p:stCondLst>
                                    <p:cond delay="0"/>
                                  </p:stCondLst>
                                  <p:childTnLst>
                                    <p:set>
                                      <p:cBhvr>
                                        <p:cTn id="157" dur="1" fill="hold">
                                          <p:stCondLst>
                                            <p:cond delay="0"/>
                                          </p:stCondLst>
                                        </p:cTn>
                                        <p:tgtEl>
                                          <p:spTgt spid="121"/>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122"/>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123"/>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24"/>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25"/>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26"/>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24" grpId="0"/>
      <p:bldP spid="24" grpId="1"/>
      <p:bldP spid="25" grpId="0"/>
      <p:bldP spid="25" grpId="1"/>
      <p:bldP spid="36" grpId="0" animBg="1"/>
      <p:bldP spid="36" grpId="1" animBg="1"/>
      <p:bldP spid="31" grpId="0"/>
      <p:bldP spid="32" grpId="0"/>
      <p:bldP spid="34" grpId="0"/>
      <p:bldP spid="37" grpId="0"/>
      <p:bldP spid="42" grpId="0" animBg="1"/>
      <p:bldP spid="43" grpId="0"/>
      <p:bldP spid="44" grpId="0"/>
      <p:bldP spid="56" grpId="0" animBg="1"/>
      <p:bldP spid="57" grpId="0"/>
      <p:bldP spid="58" grpId="0"/>
      <p:bldP spid="72" grpId="0" animBg="1"/>
      <p:bldP spid="73" grpId="0" animBg="1"/>
      <p:bldP spid="74" grpId="0"/>
      <p:bldP spid="75" grpId="0"/>
      <p:bldP spid="76" grpId="0" animBg="1"/>
      <p:bldP spid="77" grpId="0" animBg="1"/>
      <p:bldP spid="78" grpId="0"/>
      <p:bldP spid="79" grpId="0"/>
      <p:bldP spid="87" grpId="0" animBg="1"/>
      <p:bldP spid="88" grpId="0"/>
      <p:bldP spid="89" grpId="0"/>
      <p:bldP spid="90" grpId="0" animBg="1"/>
      <p:bldP spid="91" grpId="0" animBg="1"/>
      <p:bldP spid="92" grpId="0"/>
      <p:bldP spid="93" grpId="0"/>
      <p:bldP spid="94" grpId="0"/>
      <p:bldP spid="95" grpId="0"/>
      <p:bldP spid="96" grpId="0" animBg="1"/>
      <p:bldP spid="97" grpId="0" animBg="1"/>
      <p:bldP spid="98" grpId="0"/>
      <p:bldP spid="99" grpId="0"/>
      <p:bldP spid="107" grpId="0" animBg="1"/>
      <p:bldP spid="108" grpId="0"/>
      <p:bldP spid="109" grpId="0"/>
      <p:bldP spid="114" grpId="0"/>
      <p:bldP spid="115" grpId="0" animBg="1"/>
      <p:bldP spid="116" grpId="0"/>
      <p:bldP spid="124" grpId="0"/>
      <p:bldP spid="1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0"/>
          <p:cNvSpPr txBox="1">
            <a:spLocks noChangeArrowheads="1"/>
          </p:cNvSpPr>
          <p:nvPr/>
        </p:nvSpPr>
        <p:spPr bwMode="auto">
          <a:xfrm>
            <a:off x="2547151" y="0"/>
            <a:ext cx="4070346" cy="523220"/>
          </a:xfrm>
          <a:prstGeom prst="rect">
            <a:avLst/>
          </a:prstGeom>
          <a:noFill/>
          <a:ln w="9525">
            <a:noFill/>
            <a:miter lim="800000"/>
            <a:headEnd/>
            <a:tailEnd/>
          </a:ln>
        </p:spPr>
        <p:txBody>
          <a:bodyPr wrap="none">
            <a:spAutoFit/>
          </a:bodyPr>
          <a:lstStyle/>
          <a:p>
            <a:pPr algn="ctr"/>
            <a:r>
              <a:rPr lang="en-US" sz="2800" b="1" dirty="0" smtClean="0">
                <a:latin typeface="Comic Sans MS" pitchFamily="66" charset="0"/>
              </a:rPr>
              <a:t>Peptide Fragmentation</a:t>
            </a:r>
            <a:endParaRPr lang="en-US" sz="2800" b="1" dirty="0">
              <a:latin typeface="Comic Sans MS" pitchFamily="66" charset="0"/>
            </a:endParaRPr>
          </a:p>
        </p:txBody>
      </p:sp>
      <p:sp>
        <p:nvSpPr>
          <p:cNvPr id="11" name="Line 88"/>
          <p:cNvSpPr>
            <a:spLocks noChangeShapeType="1"/>
          </p:cNvSpPr>
          <p:nvPr/>
        </p:nvSpPr>
        <p:spPr bwMode="auto">
          <a:xfrm>
            <a:off x="609600" y="533400"/>
            <a:ext cx="7924800" cy="0"/>
          </a:xfrm>
          <a:prstGeom prst="line">
            <a:avLst/>
          </a:prstGeom>
          <a:noFill/>
          <a:ln w="31750">
            <a:solidFill>
              <a:srgbClr val="CC3300"/>
            </a:solidFill>
            <a:round/>
            <a:headEnd/>
            <a:tailEnd/>
          </a:ln>
        </p:spPr>
        <p:txBody>
          <a:bodyPr/>
          <a:lstStyle/>
          <a:p>
            <a:endParaRPr lang="en-US"/>
          </a:p>
        </p:txBody>
      </p:sp>
      <p:grpSp>
        <p:nvGrpSpPr>
          <p:cNvPr id="2" name="Group 30"/>
          <p:cNvGrpSpPr>
            <a:grpSpLocks noChangeAspect="1"/>
          </p:cNvGrpSpPr>
          <p:nvPr/>
        </p:nvGrpSpPr>
        <p:grpSpPr>
          <a:xfrm>
            <a:off x="914400" y="645602"/>
            <a:ext cx="7315200" cy="573598"/>
            <a:chOff x="-1253925" y="2270008"/>
            <a:chExt cx="11661500" cy="914400"/>
          </a:xfrm>
        </p:grpSpPr>
        <p:sp>
          <p:nvSpPr>
            <p:cNvPr id="12" name="Rounded Rectangle 11"/>
            <p:cNvSpPr/>
            <p:nvPr/>
          </p:nvSpPr>
          <p:spPr>
            <a:xfrm>
              <a:off x="1219200" y="2270008"/>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Mass Analyzer 1</a:t>
              </a:r>
              <a:endParaRPr lang="en-US" sz="1400" dirty="0">
                <a:solidFill>
                  <a:schemeClr val="tx1"/>
                </a:solidFill>
              </a:endParaRPr>
            </a:p>
          </p:txBody>
        </p:sp>
        <p:sp>
          <p:nvSpPr>
            <p:cNvPr id="13" name="Rounded Rectangle 12"/>
            <p:cNvSpPr/>
            <p:nvPr/>
          </p:nvSpPr>
          <p:spPr>
            <a:xfrm>
              <a:off x="3695700" y="2270008"/>
              <a:ext cx="1752600" cy="91440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Frag-mentation</a:t>
              </a:r>
              <a:endParaRPr lang="en-US" sz="1400" dirty="0">
                <a:solidFill>
                  <a:schemeClr val="tx1"/>
                </a:solidFill>
              </a:endParaRPr>
            </a:p>
          </p:txBody>
        </p:sp>
        <p:sp>
          <p:nvSpPr>
            <p:cNvPr id="14" name="Rounded Rectangle 13"/>
            <p:cNvSpPr/>
            <p:nvPr/>
          </p:nvSpPr>
          <p:spPr>
            <a:xfrm>
              <a:off x="8654975" y="2270008"/>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Detector</a:t>
              </a:r>
              <a:endParaRPr lang="en-US" sz="1400" dirty="0">
                <a:solidFill>
                  <a:schemeClr val="tx1"/>
                </a:solidFill>
              </a:endParaRPr>
            </a:p>
          </p:txBody>
        </p:sp>
        <p:cxnSp>
          <p:nvCxnSpPr>
            <p:cNvPr id="15" name="Straight Connector 14"/>
            <p:cNvCxnSpPr/>
            <p:nvPr/>
          </p:nvCxnSpPr>
          <p:spPr>
            <a:xfrm>
              <a:off x="2971800" y="2727208"/>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448300" y="2727208"/>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253925" y="2270008"/>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Ion Source</a:t>
              </a:r>
              <a:endParaRPr lang="en-US" sz="1400" dirty="0">
                <a:solidFill>
                  <a:schemeClr val="tx1"/>
                </a:solidFill>
              </a:endParaRPr>
            </a:p>
          </p:txBody>
        </p:sp>
        <p:sp>
          <p:nvSpPr>
            <p:cNvPr id="18" name="Rounded Rectangle 17"/>
            <p:cNvSpPr/>
            <p:nvPr/>
          </p:nvSpPr>
          <p:spPr>
            <a:xfrm>
              <a:off x="6172200" y="2270008"/>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Mass Analyzer 2</a:t>
              </a:r>
              <a:endParaRPr lang="en-US" sz="1400" dirty="0">
                <a:solidFill>
                  <a:schemeClr val="tx1"/>
                </a:solidFill>
              </a:endParaRPr>
            </a:p>
          </p:txBody>
        </p:sp>
        <p:cxnSp>
          <p:nvCxnSpPr>
            <p:cNvPr id="29" name="Straight Connector 28"/>
            <p:cNvCxnSpPr/>
            <p:nvPr/>
          </p:nvCxnSpPr>
          <p:spPr>
            <a:xfrm>
              <a:off x="7939750" y="2727208"/>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7100" y="2727208"/>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5" name="Picture 7"/>
          <p:cNvPicPr>
            <a:picLocks noChangeAspect="1" noChangeArrowheads="1"/>
          </p:cNvPicPr>
          <p:nvPr/>
        </p:nvPicPr>
        <p:blipFill>
          <a:blip r:embed="rId2" cstate="print"/>
          <a:srcRect l="22580" t="6108" r="25807" b="38772"/>
          <a:stretch>
            <a:fillRect/>
          </a:stretch>
        </p:blipFill>
        <p:spPr bwMode="auto">
          <a:xfrm>
            <a:off x="2943842" y="2895600"/>
            <a:ext cx="3837958" cy="2362200"/>
          </a:xfrm>
          <a:prstGeom prst="rect">
            <a:avLst/>
          </a:prstGeom>
          <a:noFill/>
          <a:ln w="9525" algn="ctr">
            <a:noFill/>
            <a:miter lim="800000"/>
            <a:headEnd/>
            <a:tailEnd/>
          </a:ln>
        </p:spPr>
      </p:pic>
      <p:cxnSp>
        <p:nvCxnSpPr>
          <p:cNvPr id="35" name="Straight Connector 34"/>
          <p:cNvCxnSpPr/>
          <p:nvPr/>
        </p:nvCxnSpPr>
        <p:spPr>
          <a:xfrm rot="5400000">
            <a:off x="3859389" y="4056945"/>
            <a:ext cx="16002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flipV="1">
            <a:off x="4307594" y="3254020"/>
            <a:ext cx="381003" cy="2"/>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4627382" y="4854219"/>
            <a:ext cx="381003" cy="2"/>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94561" name="Picture 1" descr="C:\Users\fenyo\Desktop\MS-MS-positive.gif"/>
          <p:cNvPicPr>
            <a:picLocks noChangeAspect="1" noChangeArrowheads="1"/>
          </p:cNvPicPr>
          <p:nvPr/>
        </p:nvPicPr>
        <p:blipFill>
          <a:blip r:embed="rId3" cstate="print"/>
          <a:srcRect l="8333" t="14865" r="19748" b="69627"/>
          <a:stretch>
            <a:fillRect/>
          </a:stretch>
        </p:blipFill>
        <p:spPr bwMode="auto">
          <a:xfrm>
            <a:off x="457200" y="1436511"/>
            <a:ext cx="4471865" cy="1300726"/>
          </a:xfrm>
          <a:prstGeom prst="rect">
            <a:avLst/>
          </a:prstGeom>
          <a:noFill/>
        </p:spPr>
      </p:pic>
      <p:pic>
        <p:nvPicPr>
          <p:cNvPr id="33" name="Picture 1" descr="C:\Users\fenyo\Desktop\MS-MS-positive.gif"/>
          <p:cNvPicPr>
            <a:picLocks noChangeAspect="1" noChangeArrowheads="1"/>
          </p:cNvPicPr>
          <p:nvPr/>
        </p:nvPicPr>
        <p:blipFill>
          <a:blip r:embed="rId3" cstate="print"/>
          <a:srcRect l="6250" t="68917" r="18750" b="15639"/>
          <a:stretch>
            <a:fillRect/>
          </a:stretch>
        </p:blipFill>
        <p:spPr bwMode="auto">
          <a:xfrm>
            <a:off x="4419600" y="5410200"/>
            <a:ext cx="4663440" cy="1295400"/>
          </a:xfrm>
          <a:prstGeom prst="rect">
            <a:avLst/>
          </a:prstGeom>
          <a:noFill/>
        </p:spPr>
      </p:pic>
      <p:sp>
        <p:nvSpPr>
          <p:cNvPr id="41" name="TextBox 40"/>
          <p:cNvSpPr txBox="1"/>
          <p:nvPr/>
        </p:nvSpPr>
        <p:spPr>
          <a:xfrm>
            <a:off x="2209800" y="1524000"/>
            <a:ext cx="434734" cy="584775"/>
          </a:xfrm>
          <a:prstGeom prst="rect">
            <a:avLst/>
          </a:prstGeom>
          <a:noFill/>
        </p:spPr>
        <p:txBody>
          <a:bodyPr wrap="none" rtlCol="0">
            <a:spAutoFit/>
          </a:bodyPr>
          <a:lstStyle/>
          <a:p>
            <a:r>
              <a:rPr lang="en-US" sz="3200" b="1" dirty="0" smtClean="0">
                <a:solidFill>
                  <a:srgbClr val="C00000"/>
                </a:solidFill>
              </a:rPr>
              <a:t>b</a:t>
            </a:r>
            <a:endParaRPr lang="en-US" sz="3200" b="1" dirty="0">
              <a:solidFill>
                <a:srgbClr val="C00000"/>
              </a:solidFill>
            </a:endParaRPr>
          </a:p>
        </p:txBody>
      </p:sp>
      <p:sp>
        <p:nvSpPr>
          <p:cNvPr id="42" name="TextBox 41"/>
          <p:cNvSpPr txBox="1"/>
          <p:nvPr/>
        </p:nvSpPr>
        <p:spPr>
          <a:xfrm>
            <a:off x="6598108" y="5282625"/>
            <a:ext cx="412292" cy="584775"/>
          </a:xfrm>
          <a:prstGeom prst="rect">
            <a:avLst/>
          </a:prstGeom>
          <a:noFill/>
        </p:spPr>
        <p:txBody>
          <a:bodyPr wrap="none" rtlCol="0">
            <a:spAutoFit/>
          </a:bodyPr>
          <a:lstStyle/>
          <a:p>
            <a:r>
              <a:rPr lang="en-US" sz="3200" b="1" dirty="0" smtClean="0">
                <a:solidFill>
                  <a:srgbClr val="0070C0"/>
                </a:solidFill>
              </a:rPr>
              <a:t>y</a:t>
            </a:r>
            <a:endParaRPr lang="en-US" sz="3200" b="1" dirty="0">
              <a:solidFill>
                <a:srgbClr val="0070C0"/>
              </a:solidFill>
            </a:endParaRPr>
          </a:p>
        </p:txBody>
      </p:sp>
      <p:sp>
        <p:nvSpPr>
          <p:cNvPr id="44" name="Rectangle 43"/>
          <p:cNvSpPr/>
          <p:nvPr/>
        </p:nvSpPr>
        <p:spPr>
          <a:xfrm>
            <a:off x="4572000" y="5410200"/>
            <a:ext cx="4419600" cy="12192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79778" y="1535289"/>
            <a:ext cx="4419600" cy="12192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Linear Ion Trap / Orbitrap</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ectangle 2"/>
          <p:cNvSpPr>
            <a:spLocks noChangeArrowheads="1"/>
          </p:cNvSpPr>
          <p:nvPr/>
        </p:nvSpPr>
        <p:spPr bwMode="auto">
          <a:xfrm>
            <a:off x="635317" y="1195070"/>
            <a:ext cx="470535" cy="742950"/>
          </a:xfrm>
          <a:prstGeom prst="rect">
            <a:avLst/>
          </a:prstGeom>
          <a:solidFill>
            <a:schemeClr val="bg1"/>
          </a:solidFill>
          <a:ln w="9525">
            <a:solidFill>
              <a:schemeClr val="bg1"/>
            </a:solidFill>
            <a:miter lim="800000"/>
            <a:headEnd/>
            <a:tailEnd/>
          </a:ln>
        </p:spPr>
        <p:txBody>
          <a:bodyPr wrap="none" anchor="ctr"/>
          <a:lstStyle/>
          <a:p>
            <a:endParaRPr lang="en-US" sz="1600">
              <a:latin typeface="+mn-lt"/>
            </a:endParaRPr>
          </a:p>
        </p:txBody>
      </p:sp>
      <p:sp>
        <p:nvSpPr>
          <p:cNvPr id="6" name="Rounded Rectangle 5"/>
          <p:cNvSpPr/>
          <p:nvPr/>
        </p:nvSpPr>
        <p:spPr>
          <a:xfrm>
            <a:off x="2251287" y="1019499"/>
            <a:ext cx="1139190" cy="59436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Mass Analyzer 1</a:t>
            </a:r>
            <a:endParaRPr lang="en-US" sz="1400" dirty="0">
              <a:solidFill>
                <a:schemeClr val="tx1"/>
              </a:solidFill>
            </a:endParaRPr>
          </a:p>
        </p:txBody>
      </p:sp>
      <p:sp>
        <p:nvSpPr>
          <p:cNvPr id="7" name="Rounded Rectangle 6"/>
          <p:cNvSpPr/>
          <p:nvPr/>
        </p:nvSpPr>
        <p:spPr>
          <a:xfrm>
            <a:off x="7090410" y="1019499"/>
            <a:ext cx="1139190" cy="59436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Frag-mentation</a:t>
            </a:r>
            <a:endParaRPr lang="en-US" sz="1600" dirty="0">
              <a:solidFill>
                <a:schemeClr val="tx1"/>
              </a:solidFill>
            </a:endParaRPr>
          </a:p>
        </p:txBody>
      </p:sp>
      <p:sp>
        <p:nvSpPr>
          <p:cNvPr id="8" name="Rounded Rectangle 7"/>
          <p:cNvSpPr/>
          <p:nvPr/>
        </p:nvSpPr>
        <p:spPr>
          <a:xfrm>
            <a:off x="7090410" y="1948668"/>
            <a:ext cx="1139190" cy="59436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Detector</a:t>
            </a:r>
            <a:endParaRPr lang="en-US" sz="1600" dirty="0">
              <a:solidFill>
                <a:schemeClr val="tx1"/>
              </a:solidFill>
            </a:endParaRPr>
          </a:p>
        </p:txBody>
      </p:sp>
      <p:cxnSp>
        <p:nvCxnSpPr>
          <p:cNvPr id="9" name="Straight Connector 8"/>
          <p:cNvCxnSpPr/>
          <p:nvPr/>
        </p:nvCxnSpPr>
        <p:spPr>
          <a:xfrm>
            <a:off x="3387969" y="1354424"/>
            <a:ext cx="470535"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72162" y="1750695"/>
            <a:ext cx="8808" cy="18320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2121" y="1019499"/>
            <a:ext cx="1139190" cy="59436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Ion Source</a:t>
            </a:r>
            <a:endParaRPr lang="en-US" sz="1600" dirty="0">
              <a:solidFill>
                <a:schemeClr val="tx1"/>
              </a:solidFill>
            </a:endParaRPr>
          </a:p>
        </p:txBody>
      </p:sp>
      <p:sp>
        <p:nvSpPr>
          <p:cNvPr id="12" name="Rounded Rectangle 11"/>
          <p:cNvSpPr/>
          <p:nvPr/>
        </p:nvSpPr>
        <p:spPr>
          <a:xfrm>
            <a:off x="5470737" y="1948668"/>
            <a:ext cx="1139190" cy="59436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Mass Analyzer 2</a:t>
            </a:r>
            <a:endParaRPr lang="en-US" sz="1400" dirty="0">
              <a:solidFill>
                <a:schemeClr val="tx1"/>
              </a:solidFill>
            </a:endParaRPr>
          </a:p>
        </p:txBody>
      </p:sp>
      <p:cxnSp>
        <p:nvCxnSpPr>
          <p:cNvPr id="16" name="Straight Connector 15"/>
          <p:cNvCxnSpPr/>
          <p:nvPr/>
        </p:nvCxnSpPr>
        <p:spPr>
          <a:xfrm>
            <a:off x="6616065" y="2245848"/>
            <a:ext cx="470535"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763889" y="1316679"/>
            <a:ext cx="470535"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21498" y="685800"/>
            <a:ext cx="514886" cy="338554"/>
          </a:xfrm>
          <a:prstGeom prst="rect">
            <a:avLst/>
          </a:prstGeom>
          <a:noFill/>
        </p:spPr>
        <p:txBody>
          <a:bodyPr wrap="none" rtlCol="0">
            <a:spAutoFit/>
          </a:bodyPr>
          <a:lstStyle/>
          <a:p>
            <a:pPr algn="ctr"/>
            <a:r>
              <a:rPr lang="en-US" sz="1600" b="1" dirty="0" smtClean="0"/>
              <a:t>ESI</a:t>
            </a:r>
          </a:p>
        </p:txBody>
      </p:sp>
      <p:sp>
        <p:nvSpPr>
          <p:cNvPr id="19" name="TextBox 18"/>
          <p:cNvSpPr txBox="1"/>
          <p:nvPr/>
        </p:nvSpPr>
        <p:spPr>
          <a:xfrm>
            <a:off x="2034920" y="685800"/>
            <a:ext cx="1656095" cy="338554"/>
          </a:xfrm>
          <a:prstGeom prst="rect">
            <a:avLst/>
          </a:prstGeom>
          <a:noFill/>
        </p:spPr>
        <p:txBody>
          <a:bodyPr wrap="none" rtlCol="0">
            <a:spAutoFit/>
          </a:bodyPr>
          <a:lstStyle/>
          <a:p>
            <a:pPr algn="ctr"/>
            <a:r>
              <a:rPr lang="en-US" sz="1600" b="1" dirty="0" smtClean="0"/>
              <a:t>Linear Ion Trap</a:t>
            </a:r>
          </a:p>
        </p:txBody>
      </p:sp>
      <p:sp>
        <p:nvSpPr>
          <p:cNvPr id="20" name="TextBox 19"/>
          <p:cNvSpPr txBox="1"/>
          <p:nvPr/>
        </p:nvSpPr>
        <p:spPr>
          <a:xfrm>
            <a:off x="5608261" y="2557046"/>
            <a:ext cx="995785" cy="338554"/>
          </a:xfrm>
          <a:prstGeom prst="rect">
            <a:avLst/>
          </a:prstGeom>
          <a:noFill/>
        </p:spPr>
        <p:txBody>
          <a:bodyPr wrap="none" rtlCol="0">
            <a:spAutoFit/>
          </a:bodyPr>
          <a:lstStyle/>
          <a:p>
            <a:pPr algn="ctr"/>
            <a:r>
              <a:rPr lang="en-US" sz="1600" b="1" dirty="0" err="1" smtClean="0"/>
              <a:t>Orbitrap</a:t>
            </a:r>
            <a:endParaRPr lang="en-US" sz="1600" b="1" dirty="0" smtClean="0"/>
          </a:p>
        </p:txBody>
      </p:sp>
      <p:sp>
        <p:nvSpPr>
          <p:cNvPr id="22" name="TextBox 21"/>
          <p:cNvSpPr txBox="1"/>
          <p:nvPr/>
        </p:nvSpPr>
        <p:spPr>
          <a:xfrm>
            <a:off x="4220636" y="1406814"/>
            <a:ext cx="627095" cy="584775"/>
          </a:xfrm>
          <a:prstGeom prst="rect">
            <a:avLst/>
          </a:prstGeom>
          <a:noFill/>
        </p:spPr>
        <p:txBody>
          <a:bodyPr wrap="none" rtlCol="0">
            <a:spAutoFit/>
          </a:bodyPr>
          <a:lstStyle/>
          <a:p>
            <a:pPr algn="ctr"/>
            <a:r>
              <a:rPr lang="en-US" sz="1600" b="1" dirty="0" smtClean="0"/>
              <a:t>CAD</a:t>
            </a:r>
          </a:p>
          <a:p>
            <a:pPr algn="ctr"/>
            <a:r>
              <a:rPr lang="en-US" sz="1600" b="1" dirty="0" smtClean="0"/>
              <a:t>ETD</a:t>
            </a:r>
          </a:p>
        </p:txBody>
      </p:sp>
      <p:pic>
        <p:nvPicPr>
          <p:cNvPr id="23" name="Picture 3"/>
          <p:cNvPicPr>
            <a:picLocks noChangeAspect="1" noChangeArrowheads="1"/>
          </p:cNvPicPr>
          <p:nvPr/>
        </p:nvPicPr>
        <p:blipFill>
          <a:blip r:embed="rId3" cstate="print"/>
          <a:srcRect/>
          <a:stretch>
            <a:fillRect/>
          </a:stretch>
        </p:blipFill>
        <p:spPr bwMode="auto">
          <a:xfrm>
            <a:off x="76200" y="3243263"/>
            <a:ext cx="9009752" cy="3386137"/>
          </a:xfrm>
          <a:prstGeom prst="rect">
            <a:avLst/>
          </a:prstGeom>
          <a:noFill/>
          <a:ln w="9525">
            <a:noFill/>
            <a:round/>
            <a:headEnd/>
            <a:tailEnd/>
          </a:ln>
          <a:effectLst/>
        </p:spPr>
      </p:pic>
      <p:sp>
        <p:nvSpPr>
          <p:cNvPr id="24" name="Text Box 4"/>
          <p:cNvSpPr txBox="1">
            <a:spLocks noChangeArrowheads="1"/>
          </p:cNvSpPr>
          <p:nvPr/>
        </p:nvSpPr>
        <p:spPr bwMode="auto">
          <a:xfrm>
            <a:off x="176212" y="6297613"/>
            <a:ext cx="4319588" cy="255587"/>
          </a:xfrm>
          <a:prstGeom prst="rect">
            <a:avLst/>
          </a:prstGeom>
          <a:noFill/>
          <a:ln w="9525">
            <a:noFill/>
            <a:round/>
            <a:headEnd/>
            <a:tailEnd/>
          </a:ln>
          <a:effectLst/>
        </p:spPr>
        <p:txBody>
          <a:bodyPr lIns="0" tIns="0" rIns="0" bIns="0"/>
          <a:lstStyle/>
          <a:p>
            <a:pPr>
              <a:tabLst>
                <a:tab pos="723900" algn="l"/>
                <a:tab pos="1447800" algn="l"/>
                <a:tab pos="2171700" algn="l"/>
                <a:tab pos="2895600" algn="l"/>
                <a:tab pos="3619500" algn="l"/>
              </a:tabLst>
            </a:pPr>
            <a:r>
              <a:rPr lang="en-GB" sz="1200" dirty="0">
                <a:solidFill>
                  <a:srgbClr val="000000"/>
                </a:solidFill>
                <a:latin typeface="Arial" charset="0"/>
                <a:ea typeface="msgothic" charset="0"/>
                <a:cs typeface="msgothic" charset="0"/>
              </a:rPr>
              <a:t>Olsen J V et al. Mol Cell Proteomics 2009;8:2759-2769</a:t>
            </a:r>
          </a:p>
        </p:txBody>
      </p:sp>
      <p:sp>
        <p:nvSpPr>
          <p:cNvPr id="25" name="Rounded Rectangle 24"/>
          <p:cNvSpPr/>
          <p:nvPr/>
        </p:nvSpPr>
        <p:spPr>
          <a:xfrm>
            <a:off x="3661410" y="1931492"/>
            <a:ext cx="1139190" cy="59436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Frag-mentation</a:t>
            </a:r>
            <a:endParaRPr lang="en-US" sz="1600" dirty="0">
              <a:solidFill>
                <a:schemeClr val="tx1"/>
              </a:solidFill>
            </a:endParaRPr>
          </a:p>
        </p:txBody>
      </p:sp>
      <p:sp>
        <p:nvSpPr>
          <p:cNvPr id="26" name="TextBox 25"/>
          <p:cNvSpPr txBox="1"/>
          <p:nvPr/>
        </p:nvSpPr>
        <p:spPr>
          <a:xfrm>
            <a:off x="7297705" y="685800"/>
            <a:ext cx="627095" cy="338554"/>
          </a:xfrm>
          <a:prstGeom prst="rect">
            <a:avLst/>
          </a:prstGeom>
          <a:noFill/>
        </p:spPr>
        <p:txBody>
          <a:bodyPr wrap="none" rtlCol="0">
            <a:spAutoFit/>
          </a:bodyPr>
          <a:lstStyle/>
          <a:p>
            <a:pPr algn="ctr"/>
            <a:r>
              <a:rPr lang="en-US" sz="1600" b="1" dirty="0" smtClean="0"/>
              <a:t>HCD</a:t>
            </a:r>
          </a:p>
        </p:txBody>
      </p:sp>
      <p:sp>
        <p:nvSpPr>
          <p:cNvPr id="13" name="Arc 12"/>
          <p:cNvSpPr/>
          <p:nvPr/>
        </p:nvSpPr>
        <p:spPr>
          <a:xfrm rot="-5400000">
            <a:off x="6088620" y="1360148"/>
            <a:ext cx="765810" cy="80930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27"/>
          <p:cNvCxnSpPr/>
          <p:nvPr/>
        </p:nvCxnSpPr>
        <p:spPr>
          <a:xfrm flipH="1">
            <a:off x="6436174" y="1383323"/>
            <a:ext cx="654236"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Arc 32"/>
          <p:cNvSpPr/>
          <p:nvPr/>
        </p:nvSpPr>
        <p:spPr>
          <a:xfrm>
            <a:off x="5105400" y="1359468"/>
            <a:ext cx="765810" cy="80930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6066127" y="1745639"/>
            <a:ext cx="8808" cy="18320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a:off x="3476074" y="1354424"/>
            <a:ext cx="765810" cy="80930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p:cNvCxnSpPr/>
          <p:nvPr/>
        </p:nvCxnSpPr>
        <p:spPr>
          <a:xfrm>
            <a:off x="4240273" y="1735424"/>
            <a:ext cx="8808" cy="183204"/>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flipV="1">
            <a:off x="3505200" y="2116424"/>
            <a:ext cx="765810" cy="80930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flipV="1">
            <a:off x="3272790" y="2116424"/>
            <a:ext cx="765810" cy="809301"/>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Connector 33"/>
          <p:cNvCxnSpPr>
            <a:endCxn id="32" idx="2"/>
          </p:cNvCxnSpPr>
          <p:nvPr/>
        </p:nvCxnSpPr>
        <p:spPr>
          <a:xfrm>
            <a:off x="3272790" y="1613859"/>
            <a:ext cx="0" cy="907215"/>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97409" y="2925725"/>
            <a:ext cx="293077" cy="0"/>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741311" y="1948668"/>
            <a:ext cx="1139190" cy="59436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Detector</a:t>
            </a:r>
            <a:endParaRPr lang="en-US" sz="1600" dirty="0">
              <a:solidFill>
                <a:schemeClr val="tx1"/>
              </a:solidFill>
            </a:endParaRPr>
          </a:p>
        </p:txBody>
      </p:sp>
      <p:cxnSp>
        <p:nvCxnSpPr>
          <p:cNvPr id="41" name="Straight Connector 40"/>
          <p:cNvCxnSpPr>
            <a:endCxn id="40" idx="0"/>
          </p:cNvCxnSpPr>
          <p:nvPr/>
        </p:nvCxnSpPr>
        <p:spPr>
          <a:xfrm flipH="1">
            <a:off x="2310906" y="1613859"/>
            <a:ext cx="356094" cy="334809"/>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655695" y="1354706"/>
            <a:ext cx="1906905"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391926" y="1195070"/>
            <a:ext cx="3694674"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243667" y="1025142"/>
            <a:ext cx="1139190" cy="594360"/>
          </a:xfrm>
          <a:prstGeom prst="roundRect">
            <a:avLst/>
          </a:prstGeom>
          <a:solidFill>
            <a:schemeClr val="tx1">
              <a:lumMod val="95000"/>
              <a:lumOff val="5000"/>
              <a:alpha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9" name="TextBox 38"/>
          <p:cNvSpPr txBox="1"/>
          <p:nvPr/>
        </p:nvSpPr>
        <p:spPr>
          <a:xfrm>
            <a:off x="7972743" y="6324600"/>
            <a:ext cx="1247457" cy="584775"/>
          </a:xfrm>
          <a:prstGeom prst="rect">
            <a:avLst/>
          </a:prstGeom>
          <a:noFill/>
        </p:spPr>
        <p:txBody>
          <a:bodyPr wrap="none" rtlCol="0">
            <a:spAutoFit/>
          </a:bodyPr>
          <a:lstStyle/>
          <a:p>
            <a:r>
              <a:rPr lang="en-US" sz="3200" dirty="0" smtClean="0">
                <a:latin typeface="Comic Sans MS" pitchFamily="66" charset="0"/>
                <a:hlinkClick r:id="rId4" action="ppaction://hlinkfile"/>
              </a:rPr>
              <a:t>Video</a:t>
            </a:r>
            <a:endParaRPr lang="en-US" sz="3200" dirty="0">
              <a:latin typeface="Comic Sans MS" pitchFamily="66"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
                                        </p:tgtEl>
                                      </p:cBhvr>
                                    </p:animEffect>
                                    <p:set>
                                      <p:cBhvr>
                                        <p:cTn id="16" dur="1" fill="hold">
                                          <p:stCondLst>
                                            <p:cond delay="499"/>
                                          </p:stCondLst>
                                        </p:cTn>
                                        <p:tgtEl>
                                          <p:spTgt spid="1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28"/>
                                        </p:tgtEl>
                                      </p:cBhvr>
                                    </p:animEffect>
                                    <p:set>
                                      <p:cBhvr>
                                        <p:cTn id="40" dur="1" fill="hold">
                                          <p:stCondLst>
                                            <p:cond delay="499"/>
                                          </p:stCondLst>
                                        </p:cTn>
                                        <p:tgtEl>
                                          <p:spTgt spid="28"/>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6"/>
                                        </p:tgtEl>
                                      </p:cBhvr>
                                    </p:animEffect>
                                    <p:set>
                                      <p:cBhvr>
                                        <p:cTn id="46" dur="1" fill="hold">
                                          <p:stCondLst>
                                            <p:cond delay="499"/>
                                          </p:stCondLst>
                                        </p:cTn>
                                        <p:tgtEl>
                                          <p:spTgt spid="3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9"/>
                                        </p:tgtEl>
                                      </p:cBhvr>
                                    </p:animEffect>
                                    <p:set>
                                      <p:cBhvr>
                                        <p:cTn id="52" dur="1" fill="hold">
                                          <p:stCondLst>
                                            <p:cond delay="499"/>
                                          </p:stCondLst>
                                        </p:cTn>
                                        <p:tgtEl>
                                          <p:spTgt spid="29"/>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30"/>
                                        </p:tgtEl>
                                      </p:cBhvr>
                                    </p:animEffect>
                                    <p:set>
                                      <p:cBhvr>
                                        <p:cTn id="55" dur="1" fill="hold">
                                          <p:stCondLst>
                                            <p:cond delay="499"/>
                                          </p:stCondLst>
                                        </p:cTn>
                                        <p:tgtEl>
                                          <p:spTgt spid="30"/>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2"/>
                                        </p:tgtEl>
                                      </p:cBhvr>
                                    </p:animEffect>
                                    <p:set>
                                      <p:cBhvr>
                                        <p:cTn id="58" dur="1" fill="hold">
                                          <p:stCondLst>
                                            <p:cond delay="499"/>
                                          </p:stCondLst>
                                        </p:cTn>
                                        <p:tgtEl>
                                          <p:spTgt spid="3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34"/>
                                        </p:tgtEl>
                                      </p:cBhvr>
                                    </p:animEffect>
                                    <p:set>
                                      <p:cBhvr>
                                        <p:cTn id="61" dur="1" fill="hold">
                                          <p:stCondLst>
                                            <p:cond delay="499"/>
                                          </p:stCondLst>
                                        </p:cTn>
                                        <p:tgtEl>
                                          <p:spTgt spid="34"/>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37"/>
                                        </p:tgtEl>
                                      </p:cBhvr>
                                    </p:animEffect>
                                    <p:set>
                                      <p:cBhvr>
                                        <p:cTn id="64" dur="1" fill="hold">
                                          <p:stCondLst>
                                            <p:cond delay="499"/>
                                          </p:stCondLst>
                                        </p:cTn>
                                        <p:tgtEl>
                                          <p:spTgt spid="37"/>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9"/>
                                        </p:tgtEl>
                                      </p:cBhvr>
                                    </p:animEffect>
                                    <p:set>
                                      <p:cBhvr>
                                        <p:cTn id="67" dur="1" fill="hold">
                                          <p:stCondLst>
                                            <p:cond delay="499"/>
                                          </p:stCondLst>
                                        </p:cTn>
                                        <p:tgtEl>
                                          <p:spTgt spid="4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4"/>
                                        </p:tgtEl>
                                      </p:cBhvr>
                                    </p:animEffect>
                                    <p:set>
                                      <p:cBhvr>
                                        <p:cTn id="70" dur="1" fill="hold">
                                          <p:stCondLst>
                                            <p:cond delay="499"/>
                                          </p:stCondLst>
                                        </p:cTn>
                                        <p:tgtEl>
                                          <p:spTgt spid="5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grpId="1"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par>
                                <p:cTn id="79" presetID="10" presetClass="entr" presetSubtype="0" fill="hold" grpId="1"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500"/>
                                        <p:tgtEl>
                                          <p:spTgt spid="25"/>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childTnLst>
                                </p:cTn>
                              </p:par>
                              <p:par>
                                <p:cTn id="85" presetID="10"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500"/>
                                        <p:tgtEl>
                                          <p:spTgt spid="30"/>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500"/>
                                        <p:tgtEl>
                                          <p:spTgt spid="34"/>
                                        </p:tgtEl>
                                      </p:cBhvr>
                                    </p:animEffect>
                                  </p:childTnLst>
                                </p:cTn>
                              </p:par>
                              <p:par>
                                <p:cTn id="97" presetID="10" presetClass="entr" presetSubtype="0" fill="hold"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fade">
                                      <p:cBhvr>
                                        <p:cTn id="99" dur="500"/>
                                        <p:tgtEl>
                                          <p:spTgt spid="3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nodeType="clickEffect">
                                  <p:stCondLst>
                                    <p:cond delay="0"/>
                                  </p:stCondLst>
                                  <p:childTnLst>
                                    <p:animEffect transition="out" filter="fade">
                                      <p:cBhvr>
                                        <p:cTn id="103" dur="500"/>
                                        <p:tgtEl>
                                          <p:spTgt spid="9"/>
                                        </p:tgtEl>
                                      </p:cBhvr>
                                    </p:animEffect>
                                    <p:set>
                                      <p:cBhvr>
                                        <p:cTn id="104" dur="1" fill="hold">
                                          <p:stCondLst>
                                            <p:cond delay="499"/>
                                          </p:stCondLst>
                                        </p:cTn>
                                        <p:tgtEl>
                                          <p:spTgt spid="9"/>
                                        </p:tgtEl>
                                        <p:attrNameLst>
                                          <p:attrName>style.visibility</p:attrName>
                                        </p:attrNameLst>
                                      </p:cBhvr>
                                      <p:to>
                                        <p:strVal val="hidden"/>
                                      </p:to>
                                    </p:set>
                                  </p:childTnLst>
                                </p:cTn>
                              </p:par>
                              <p:par>
                                <p:cTn id="105" presetID="10" presetClass="exit" presetSubtype="0" fill="hold" grpId="3" nodeType="withEffect">
                                  <p:stCondLst>
                                    <p:cond delay="0"/>
                                  </p:stCondLst>
                                  <p:childTnLst>
                                    <p:animEffect transition="out" filter="fade">
                                      <p:cBhvr>
                                        <p:cTn id="106" dur="500"/>
                                        <p:tgtEl>
                                          <p:spTgt spid="22"/>
                                        </p:tgtEl>
                                      </p:cBhvr>
                                    </p:animEffect>
                                    <p:set>
                                      <p:cBhvr>
                                        <p:cTn id="107" dur="1" fill="hold">
                                          <p:stCondLst>
                                            <p:cond delay="499"/>
                                          </p:stCondLst>
                                        </p:cTn>
                                        <p:tgtEl>
                                          <p:spTgt spid="22"/>
                                        </p:tgtEl>
                                        <p:attrNameLst>
                                          <p:attrName>style.visibility</p:attrName>
                                        </p:attrNameLst>
                                      </p:cBhvr>
                                      <p:to>
                                        <p:strVal val="hidden"/>
                                      </p:to>
                                    </p:set>
                                  </p:childTnLst>
                                </p:cTn>
                              </p:par>
                              <p:par>
                                <p:cTn id="108" presetID="10" presetClass="exit" presetSubtype="0" fill="hold" grpId="3" nodeType="withEffect">
                                  <p:stCondLst>
                                    <p:cond delay="0"/>
                                  </p:stCondLst>
                                  <p:childTnLst>
                                    <p:animEffect transition="out" filter="fade">
                                      <p:cBhvr>
                                        <p:cTn id="109" dur="500"/>
                                        <p:tgtEl>
                                          <p:spTgt spid="25"/>
                                        </p:tgtEl>
                                      </p:cBhvr>
                                    </p:animEffect>
                                    <p:set>
                                      <p:cBhvr>
                                        <p:cTn id="110" dur="1" fill="hold">
                                          <p:stCondLst>
                                            <p:cond delay="499"/>
                                          </p:stCondLst>
                                        </p:cTn>
                                        <p:tgtEl>
                                          <p:spTgt spid="25"/>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500"/>
                                        <p:tgtEl>
                                          <p:spTgt spid="27"/>
                                        </p:tgtEl>
                                      </p:cBhvr>
                                    </p:animEffect>
                                    <p:set>
                                      <p:cBhvr>
                                        <p:cTn id="113" dur="1" fill="hold">
                                          <p:stCondLst>
                                            <p:cond delay="499"/>
                                          </p:stCondLst>
                                        </p:cTn>
                                        <p:tgtEl>
                                          <p:spTgt spid="27"/>
                                        </p:tgtEl>
                                        <p:attrNameLst>
                                          <p:attrName>style.visibility</p:attrName>
                                        </p:attrNameLst>
                                      </p:cBhvr>
                                      <p:to>
                                        <p:strVal val="hidden"/>
                                      </p:to>
                                    </p:set>
                                  </p:childTnLst>
                                </p:cTn>
                              </p:par>
                              <p:par>
                                <p:cTn id="114" presetID="10" presetClass="exit" presetSubtype="0" fill="hold" grpId="3" nodeType="withEffect">
                                  <p:stCondLst>
                                    <p:cond delay="0"/>
                                  </p:stCondLst>
                                  <p:childTnLst>
                                    <p:animEffect transition="out" filter="fade">
                                      <p:cBhvr>
                                        <p:cTn id="115" dur="500"/>
                                        <p:tgtEl>
                                          <p:spTgt spid="30"/>
                                        </p:tgtEl>
                                      </p:cBhvr>
                                    </p:animEffect>
                                    <p:set>
                                      <p:cBhvr>
                                        <p:cTn id="116" dur="1" fill="hold">
                                          <p:stCondLst>
                                            <p:cond delay="499"/>
                                          </p:stCondLst>
                                        </p:cTn>
                                        <p:tgtEl>
                                          <p:spTgt spid="30"/>
                                        </p:tgtEl>
                                        <p:attrNameLst>
                                          <p:attrName>style.visibility</p:attrName>
                                        </p:attrNameLst>
                                      </p:cBhvr>
                                      <p:to>
                                        <p:strVal val="hidden"/>
                                      </p:to>
                                    </p:set>
                                  </p:childTnLst>
                                </p:cTn>
                              </p:par>
                              <p:par>
                                <p:cTn id="117" presetID="10" presetClass="exit" presetSubtype="0" fill="hold" grpId="3" nodeType="withEffect">
                                  <p:stCondLst>
                                    <p:cond delay="0"/>
                                  </p:stCondLst>
                                  <p:childTnLst>
                                    <p:animEffect transition="out" filter="fade">
                                      <p:cBhvr>
                                        <p:cTn id="118" dur="500"/>
                                        <p:tgtEl>
                                          <p:spTgt spid="32"/>
                                        </p:tgtEl>
                                      </p:cBhvr>
                                    </p:animEffect>
                                    <p:set>
                                      <p:cBhvr>
                                        <p:cTn id="119" dur="1" fill="hold">
                                          <p:stCondLst>
                                            <p:cond delay="499"/>
                                          </p:stCondLst>
                                        </p:cTn>
                                        <p:tgtEl>
                                          <p:spTgt spid="32"/>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37"/>
                                        </p:tgtEl>
                                      </p:cBhvr>
                                    </p:animEffect>
                                    <p:set>
                                      <p:cBhvr>
                                        <p:cTn id="125" dur="1" fill="hold">
                                          <p:stCondLst>
                                            <p:cond delay="499"/>
                                          </p:stCondLst>
                                        </p:cTn>
                                        <p:tgtEl>
                                          <p:spTgt spid="37"/>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29"/>
                                        </p:tgtEl>
                                      </p:cBhvr>
                                    </p:animEffect>
                                    <p:set>
                                      <p:cBhvr>
                                        <p:cTn id="128" dur="1" fill="hold">
                                          <p:stCondLst>
                                            <p:cond delay="499"/>
                                          </p:stCondLst>
                                        </p:cTn>
                                        <p:tgtEl>
                                          <p:spTgt spid="29"/>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41"/>
                                        </p:tgtEl>
                                      </p:cBhvr>
                                    </p:animEffect>
                                    <p:set>
                                      <p:cBhvr>
                                        <p:cTn id="131" dur="1" fill="hold">
                                          <p:stCondLst>
                                            <p:cond delay="499"/>
                                          </p:stCondLst>
                                        </p:cTn>
                                        <p:tgtEl>
                                          <p:spTgt spid="41"/>
                                        </p:tgtEl>
                                        <p:attrNameLst>
                                          <p:attrName>style.visibility</p:attrName>
                                        </p:attrNameLst>
                                      </p:cBhvr>
                                      <p:to>
                                        <p:strVal val="hidden"/>
                                      </p:to>
                                    </p:set>
                                  </p:childTnLst>
                                </p:cTn>
                              </p:par>
                              <p:par>
                                <p:cTn id="132" presetID="10" presetClass="exit" presetSubtype="0" fill="hold" grpId="0" nodeType="withEffect">
                                  <p:stCondLst>
                                    <p:cond delay="0"/>
                                  </p:stCondLst>
                                  <p:childTnLst>
                                    <p:animEffect transition="out" filter="fade">
                                      <p:cBhvr>
                                        <p:cTn id="133" dur="500"/>
                                        <p:tgtEl>
                                          <p:spTgt spid="40"/>
                                        </p:tgtEl>
                                      </p:cBhvr>
                                    </p:animEffect>
                                    <p:set>
                                      <p:cBhvr>
                                        <p:cTn id="134" dur="1" fill="hold">
                                          <p:stCondLst>
                                            <p:cond delay="499"/>
                                          </p:stCondLst>
                                        </p:cTn>
                                        <p:tgtEl>
                                          <p:spTgt spid="40"/>
                                        </p:tgtEl>
                                        <p:attrNameLst>
                                          <p:attrName>style.visibility</p:attrName>
                                        </p:attrNameLst>
                                      </p:cBhvr>
                                      <p:to>
                                        <p:strVal val="hidden"/>
                                      </p:to>
                                    </p:set>
                                  </p:childTnLst>
                                </p:cTn>
                              </p:par>
                            </p:childTnLst>
                          </p:cTn>
                        </p:par>
                        <p:par>
                          <p:cTn id="135" fill="hold">
                            <p:stCondLst>
                              <p:cond delay="500"/>
                            </p:stCondLst>
                            <p:childTnLst>
                              <p:par>
                                <p:cTn id="136" presetID="10" presetClass="entr" presetSubtype="0" fill="hold" grpId="1" nodeType="afterEffect">
                                  <p:stCondLst>
                                    <p:cond delay="0"/>
                                  </p:stCondLst>
                                  <p:childTnLst>
                                    <p:set>
                                      <p:cBhvr>
                                        <p:cTn id="137" dur="1" fill="hold">
                                          <p:stCondLst>
                                            <p:cond delay="0"/>
                                          </p:stCondLst>
                                        </p:cTn>
                                        <p:tgtEl>
                                          <p:spTgt spid="8"/>
                                        </p:tgtEl>
                                        <p:attrNameLst>
                                          <p:attrName>style.visibility</p:attrName>
                                        </p:attrNameLst>
                                      </p:cBhvr>
                                      <p:to>
                                        <p:strVal val="visible"/>
                                      </p:to>
                                    </p:set>
                                    <p:animEffect transition="in" filter="fade">
                                      <p:cBhvr>
                                        <p:cTn id="138" dur="500"/>
                                        <p:tgtEl>
                                          <p:spTgt spid="8"/>
                                        </p:tgtEl>
                                      </p:cBhvr>
                                    </p:animEffect>
                                  </p:childTnLst>
                                </p:cTn>
                              </p:par>
                              <p:par>
                                <p:cTn id="139" presetID="10" presetClass="entr" presetSubtype="0" fill="hold" nodeType="withEffect">
                                  <p:stCondLst>
                                    <p:cond delay="0"/>
                                  </p:stCondLst>
                                  <p:childTnLst>
                                    <p:set>
                                      <p:cBhvr>
                                        <p:cTn id="140" dur="1" fill="hold">
                                          <p:stCondLst>
                                            <p:cond delay="0"/>
                                          </p:stCondLst>
                                        </p:cTn>
                                        <p:tgtEl>
                                          <p:spTgt spid="9"/>
                                        </p:tgtEl>
                                        <p:attrNameLst>
                                          <p:attrName>style.visibility</p:attrName>
                                        </p:attrNameLst>
                                      </p:cBhvr>
                                      <p:to>
                                        <p:strVal val="visible"/>
                                      </p:to>
                                    </p:set>
                                    <p:animEffect transition="in" filter="fade">
                                      <p:cBhvr>
                                        <p:cTn id="141" dur="500"/>
                                        <p:tgtEl>
                                          <p:spTgt spid="9"/>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12"/>
                                        </p:tgtEl>
                                        <p:attrNameLst>
                                          <p:attrName>style.visibility</p:attrName>
                                        </p:attrNameLst>
                                      </p:cBhvr>
                                      <p:to>
                                        <p:strVal val="visible"/>
                                      </p:to>
                                    </p:set>
                                    <p:animEffect transition="in" filter="fade">
                                      <p:cBhvr>
                                        <p:cTn id="144" dur="500"/>
                                        <p:tgtEl>
                                          <p:spTgt spid="12"/>
                                        </p:tgtEl>
                                      </p:cBhvr>
                                    </p:animEffect>
                                  </p:childTnLst>
                                </p:cTn>
                              </p:par>
                              <p:par>
                                <p:cTn id="145" presetID="10" presetClass="entr" presetSubtype="0" fill="hold" grpId="1" nodeType="with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fade">
                                      <p:cBhvr>
                                        <p:cTn id="147" dur="500"/>
                                        <p:tgtEl>
                                          <p:spTgt spid="20"/>
                                        </p:tgtEl>
                                      </p:cBhvr>
                                    </p:animEffect>
                                  </p:childTnLst>
                                </p:cTn>
                              </p:par>
                              <p:par>
                                <p:cTn id="148" presetID="10" presetClass="entr" presetSubtype="0" fill="hold" grpId="1" nodeType="withEffect">
                                  <p:stCondLst>
                                    <p:cond delay="0"/>
                                  </p:stCondLst>
                                  <p:childTnLst>
                                    <p:set>
                                      <p:cBhvr>
                                        <p:cTn id="149" dur="1" fill="hold">
                                          <p:stCondLst>
                                            <p:cond delay="0"/>
                                          </p:stCondLst>
                                        </p:cTn>
                                        <p:tgtEl>
                                          <p:spTgt spid="33"/>
                                        </p:tgtEl>
                                        <p:attrNameLst>
                                          <p:attrName>style.visibility</p:attrName>
                                        </p:attrNameLst>
                                      </p:cBhvr>
                                      <p:to>
                                        <p:strVal val="visible"/>
                                      </p:to>
                                    </p:set>
                                    <p:animEffect transition="in" filter="fade">
                                      <p:cBhvr>
                                        <p:cTn id="150" dur="500"/>
                                        <p:tgtEl>
                                          <p:spTgt spid="33"/>
                                        </p:tgtEl>
                                      </p:cBhvr>
                                    </p:animEffect>
                                  </p:childTnLst>
                                </p:cTn>
                              </p:par>
                              <p:par>
                                <p:cTn id="151" presetID="10" presetClass="entr" presetSubtype="0" fill="hold" nodeType="with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fade">
                                      <p:cBhvr>
                                        <p:cTn id="153" dur="500"/>
                                        <p:tgtEl>
                                          <p:spTgt spid="49"/>
                                        </p:tgtEl>
                                      </p:cBhvr>
                                    </p:animEffect>
                                  </p:childTnLst>
                                </p:cTn>
                              </p:par>
                              <p:par>
                                <p:cTn id="154" presetID="10" presetClass="entr" presetSubtype="0" fill="hold" nodeType="withEffect">
                                  <p:stCondLst>
                                    <p:cond delay="0"/>
                                  </p:stCondLst>
                                  <p:childTnLst>
                                    <p:set>
                                      <p:cBhvr>
                                        <p:cTn id="155" dur="1" fill="hold">
                                          <p:stCondLst>
                                            <p:cond delay="0"/>
                                          </p:stCondLst>
                                        </p:cTn>
                                        <p:tgtEl>
                                          <p:spTgt spid="10"/>
                                        </p:tgtEl>
                                        <p:attrNameLst>
                                          <p:attrName>style.visibility</p:attrName>
                                        </p:attrNameLst>
                                      </p:cBhvr>
                                      <p:to>
                                        <p:strVal val="visible"/>
                                      </p:to>
                                    </p:set>
                                    <p:animEffect transition="in" filter="fade">
                                      <p:cBhvr>
                                        <p:cTn id="156" dur="500"/>
                                        <p:tgtEl>
                                          <p:spTgt spid="10"/>
                                        </p:tgtEl>
                                      </p:cBhvr>
                                    </p:animEffect>
                                  </p:childTnLst>
                                </p:cTn>
                              </p:par>
                              <p:par>
                                <p:cTn id="157" presetID="10" presetClass="entr" presetSubtype="0" fill="hold" nodeType="withEffect">
                                  <p:stCondLst>
                                    <p:cond delay="0"/>
                                  </p:stCondLst>
                                  <p:childTnLst>
                                    <p:set>
                                      <p:cBhvr>
                                        <p:cTn id="158" dur="1" fill="hold">
                                          <p:stCondLst>
                                            <p:cond delay="0"/>
                                          </p:stCondLst>
                                        </p:cTn>
                                        <p:tgtEl>
                                          <p:spTgt spid="16"/>
                                        </p:tgtEl>
                                        <p:attrNameLst>
                                          <p:attrName>style.visibility</p:attrName>
                                        </p:attrNameLst>
                                      </p:cBhvr>
                                      <p:to>
                                        <p:strVal val="visible"/>
                                      </p:to>
                                    </p:set>
                                    <p:animEffect transition="in" filter="fade">
                                      <p:cBhvr>
                                        <p:cTn id="159" dur="500"/>
                                        <p:tgtEl>
                                          <p:spTgt spid="16"/>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1" nodeType="clickEffect">
                                  <p:stCondLst>
                                    <p:cond delay="0"/>
                                  </p:stCondLst>
                                  <p:childTnLst>
                                    <p:set>
                                      <p:cBhvr>
                                        <p:cTn id="166" dur="1" fill="hold">
                                          <p:stCondLst>
                                            <p:cond delay="0"/>
                                          </p:stCondLst>
                                        </p:cTn>
                                        <p:tgtEl>
                                          <p:spTgt spid="7"/>
                                        </p:tgtEl>
                                        <p:attrNameLst>
                                          <p:attrName>style.visibility</p:attrName>
                                        </p:attrNameLst>
                                      </p:cBhvr>
                                      <p:to>
                                        <p:strVal val="visible"/>
                                      </p:to>
                                    </p:set>
                                    <p:animEffect transition="in" filter="fade">
                                      <p:cBhvr>
                                        <p:cTn id="167" dur="500"/>
                                        <p:tgtEl>
                                          <p:spTgt spid="7"/>
                                        </p:tgtEl>
                                      </p:cBhvr>
                                    </p:animEffect>
                                  </p:childTnLst>
                                </p:cTn>
                              </p:par>
                              <p:par>
                                <p:cTn id="168" presetID="10" presetClass="exit" presetSubtype="0" fill="hold" grpId="1" nodeType="withEffect">
                                  <p:stCondLst>
                                    <p:cond delay="0"/>
                                  </p:stCondLst>
                                  <p:childTnLst>
                                    <p:animEffect transition="out" filter="fade">
                                      <p:cBhvr>
                                        <p:cTn id="169" dur="500"/>
                                        <p:tgtEl>
                                          <p:spTgt spid="38"/>
                                        </p:tgtEl>
                                      </p:cBhvr>
                                    </p:animEffect>
                                    <p:set>
                                      <p:cBhvr>
                                        <p:cTn id="170" dur="1" fill="hold">
                                          <p:stCondLst>
                                            <p:cond delay="499"/>
                                          </p:stCondLst>
                                        </p:cTn>
                                        <p:tgtEl>
                                          <p:spTgt spid="38"/>
                                        </p:tgtEl>
                                        <p:attrNameLst>
                                          <p:attrName>style.visibility</p:attrName>
                                        </p:attrNameLst>
                                      </p:cBhvr>
                                      <p:to>
                                        <p:strVal val="hidden"/>
                                      </p:to>
                                    </p:set>
                                  </p:childTnLst>
                                </p:cTn>
                              </p:par>
                              <p:par>
                                <p:cTn id="171" presetID="10" presetClass="entr" presetSubtype="0" fill="hold" grpId="1" nodeType="withEffect">
                                  <p:stCondLst>
                                    <p:cond delay="0"/>
                                  </p:stCondLst>
                                  <p:childTnLst>
                                    <p:set>
                                      <p:cBhvr>
                                        <p:cTn id="172" dur="1" fill="hold">
                                          <p:stCondLst>
                                            <p:cond delay="0"/>
                                          </p:stCondLst>
                                        </p:cTn>
                                        <p:tgtEl>
                                          <p:spTgt spid="26"/>
                                        </p:tgtEl>
                                        <p:attrNameLst>
                                          <p:attrName>style.visibility</p:attrName>
                                        </p:attrNameLst>
                                      </p:cBhvr>
                                      <p:to>
                                        <p:strVal val="visible"/>
                                      </p:to>
                                    </p:set>
                                    <p:animEffect transition="in" filter="fade">
                                      <p:cBhvr>
                                        <p:cTn id="173" dur="500"/>
                                        <p:tgtEl>
                                          <p:spTgt spid="26"/>
                                        </p:tgtEl>
                                      </p:cBhvr>
                                    </p:animEffect>
                                  </p:childTnLst>
                                </p:cTn>
                              </p:par>
                              <p:par>
                                <p:cTn id="174" presetID="10" presetClass="entr" presetSubtype="0" fill="hold" grpId="1" nodeType="withEffect">
                                  <p:stCondLst>
                                    <p:cond delay="0"/>
                                  </p:stCondLst>
                                  <p:childTnLst>
                                    <p:set>
                                      <p:cBhvr>
                                        <p:cTn id="175" dur="1" fill="hold">
                                          <p:stCondLst>
                                            <p:cond delay="0"/>
                                          </p:stCondLst>
                                        </p:cTn>
                                        <p:tgtEl>
                                          <p:spTgt spid="13"/>
                                        </p:tgtEl>
                                        <p:attrNameLst>
                                          <p:attrName>style.visibility</p:attrName>
                                        </p:attrNameLst>
                                      </p:cBhvr>
                                      <p:to>
                                        <p:strVal val="visible"/>
                                      </p:to>
                                    </p:set>
                                    <p:animEffect transition="in" filter="fade">
                                      <p:cBhvr>
                                        <p:cTn id="176" dur="500"/>
                                        <p:tgtEl>
                                          <p:spTgt spid="13"/>
                                        </p:tgtEl>
                                      </p:cBhvr>
                                    </p:animEffect>
                                  </p:childTnLst>
                                </p:cTn>
                              </p:par>
                              <p:par>
                                <p:cTn id="177" presetID="10" presetClass="entr" presetSubtype="0" fill="hold" nodeType="withEffect">
                                  <p:stCondLst>
                                    <p:cond delay="0"/>
                                  </p:stCondLst>
                                  <p:childTnLst>
                                    <p:set>
                                      <p:cBhvr>
                                        <p:cTn id="178" dur="1" fill="hold">
                                          <p:stCondLst>
                                            <p:cond delay="0"/>
                                          </p:stCondLst>
                                        </p:cTn>
                                        <p:tgtEl>
                                          <p:spTgt spid="28"/>
                                        </p:tgtEl>
                                        <p:attrNameLst>
                                          <p:attrName>style.visibility</p:attrName>
                                        </p:attrNameLst>
                                      </p:cBhvr>
                                      <p:to>
                                        <p:strVal val="visible"/>
                                      </p:to>
                                    </p:set>
                                    <p:animEffect transition="in" filter="fade">
                                      <p:cBhvr>
                                        <p:cTn id="179" dur="500"/>
                                        <p:tgtEl>
                                          <p:spTgt spid="28"/>
                                        </p:tgtEl>
                                      </p:cBhvr>
                                    </p:animEffect>
                                  </p:childTnLst>
                                </p:cTn>
                              </p:par>
                              <p:par>
                                <p:cTn id="180" presetID="10" presetClass="entr" presetSubtype="0" fill="hold" nodeType="withEffect">
                                  <p:stCondLst>
                                    <p:cond delay="0"/>
                                  </p:stCondLst>
                                  <p:childTnLst>
                                    <p:set>
                                      <p:cBhvr>
                                        <p:cTn id="181" dur="1" fill="hold">
                                          <p:stCondLst>
                                            <p:cond delay="0"/>
                                          </p:stCondLst>
                                        </p:cTn>
                                        <p:tgtEl>
                                          <p:spTgt spid="36"/>
                                        </p:tgtEl>
                                        <p:attrNameLst>
                                          <p:attrName>style.visibility</p:attrName>
                                        </p:attrNameLst>
                                      </p:cBhvr>
                                      <p:to>
                                        <p:strVal val="visible"/>
                                      </p:to>
                                    </p:set>
                                    <p:animEffect transition="in" filter="fade">
                                      <p:cBhvr>
                                        <p:cTn id="182" dur="500"/>
                                        <p:tgtEl>
                                          <p:spTgt spid="36"/>
                                        </p:tgtEl>
                                      </p:cBhvr>
                                    </p:animEffect>
                                  </p:childTnLst>
                                </p:cTn>
                              </p:par>
                              <p:par>
                                <p:cTn id="183" presetID="10" presetClass="entr" presetSubtype="0" fill="hold" nodeType="withEffect">
                                  <p:stCondLst>
                                    <p:cond delay="0"/>
                                  </p:stCondLst>
                                  <p:childTnLst>
                                    <p:set>
                                      <p:cBhvr>
                                        <p:cTn id="184" dur="1" fill="hold">
                                          <p:stCondLst>
                                            <p:cond delay="0"/>
                                          </p:stCondLst>
                                        </p:cTn>
                                        <p:tgtEl>
                                          <p:spTgt spid="54"/>
                                        </p:tgtEl>
                                        <p:attrNameLst>
                                          <p:attrName>style.visibility</p:attrName>
                                        </p:attrNameLst>
                                      </p:cBhvr>
                                      <p:to>
                                        <p:strVal val="visible"/>
                                      </p:to>
                                    </p:set>
                                    <p:animEffect transition="in" filter="fade">
                                      <p:cBhvr>
                                        <p:cTn id="185" dur="500"/>
                                        <p:tgtEl>
                                          <p:spTgt spid="54"/>
                                        </p:tgtEl>
                                      </p:cBhvr>
                                    </p:animEffect>
                                  </p:childTnLst>
                                </p:cTn>
                              </p:par>
                              <p:par>
                                <p:cTn id="186" presetID="10" presetClass="exit" presetSubtype="0" fill="hold" nodeType="withEffect">
                                  <p:stCondLst>
                                    <p:cond delay="0"/>
                                  </p:stCondLst>
                                  <p:childTnLst>
                                    <p:animEffect transition="out" filter="fade">
                                      <p:cBhvr>
                                        <p:cTn id="187" dur="500"/>
                                        <p:tgtEl>
                                          <p:spTgt spid="49"/>
                                        </p:tgtEl>
                                      </p:cBhvr>
                                    </p:animEffect>
                                    <p:set>
                                      <p:cBhvr>
                                        <p:cTn id="188" dur="1" fill="hold">
                                          <p:stCondLst>
                                            <p:cond delay="499"/>
                                          </p:stCondLst>
                                        </p:cTn>
                                        <p:tgtEl>
                                          <p:spTgt spid="49"/>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9"/>
                                        </p:tgtEl>
                                      </p:cBhvr>
                                    </p:animEffect>
                                    <p:set>
                                      <p:cBhvr>
                                        <p:cTn id="191" dur="1" fill="hold">
                                          <p:stCondLst>
                                            <p:cond delay="499"/>
                                          </p:stCondLst>
                                        </p:cTn>
                                        <p:tgtEl>
                                          <p:spTgt spid="9"/>
                                        </p:tgtEl>
                                        <p:attrNameLst>
                                          <p:attrName>style.visibility</p:attrName>
                                        </p:attrNameLst>
                                      </p:cBhvr>
                                      <p:to>
                                        <p:strVal val="hidden"/>
                                      </p:to>
                                    </p:set>
                                  </p:childTnLst>
                                </p:cTn>
                              </p:par>
                              <p:par>
                                <p:cTn id="192" presetID="10" presetClass="exit" presetSubtype="0" fill="hold" grpId="2" nodeType="withEffect">
                                  <p:stCondLst>
                                    <p:cond delay="0"/>
                                  </p:stCondLst>
                                  <p:childTnLst>
                                    <p:animEffect transition="out" filter="fade">
                                      <p:cBhvr>
                                        <p:cTn id="193" dur="500"/>
                                        <p:tgtEl>
                                          <p:spTgt spid="33"/>
                                        </p:tgtEl>
                                      </p:cBhvr>
                                    </p:animEffect>
                                    <p:set>
                                      <p:cBhvr>
                                        <p:cTn id="194" dur="1" fill="hold">
                                          <p:stCondLst>
                                            <p:cond delay="499"/>
                                          </p:stCondLst>
                                        </p:cTn>
                                        <p:tgtEl>
                                          <p:spTgt spid="33"/>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10"/>
                                        </p:tgtEl>
                                      </p:cBhvr>
                                    </p:animEffect>
                                    <p:set>
                                      <p:cBhvr>
                                        <p:cTn id="197" dur="1" fill="hold">
                                          <p:stCondLst>
                                            <p:cond delay="499"/>
                                          </p:stCondLst>
                                        </p:cTn>
                                        <p:tgtEl>
                                          <p:spTgt spid="10"/>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4" nodeType="clickEffect">
                                  <p:stCondLst>
                                    <p:cond delay="0"/>
                                  </p:stCondLst>
                                  <p:childTnLst>
                                    <p:set>
                                      <p:cBhvr>
                                        <p:cTn id="201" dur="1" fill="hold">
                                          <p:stCondLst>
                                            <p:cond delay="0"/>
                                          </p:stCondLst>
                                        </p:cTn>
                                        <p:tgtEl>
                                          <p:spTgt spid="22"/>
                                        </p:tgtEl>
                                        <p:attrNameLst>
                                          <p:attrName>style.visibility</p:attrName>
                                        </p:attrNameLst>
                                      </p:cBhvr>
                                      <p:to>
                                        <p:strVal val="visible"/>
                                      </p:to>
                                    </p:set>
                                  </p:childTnLst>
                                </p:cTn>
                              </p:par>
                              <p:par>
                                <p:cTn id="202" presetID="1" presetClass="entr" presetSubtype="0" fill="hold" grpId="4" nodeType="withEffect">
                                  <p:stCondLst>
                                    <p:cond delay="0"/>
                                  </p:stCondLst>
                                  <p:childTnLst>
                                    <p:set>
                                      <p:cBhvr>
                                        <p:cTn id="203" dur="1" fill="hold">
                                          <p:stCondLst>
                                            <p:cond delay="0"/>
                                          </p:stCondLst>
                                        </p:cTn>
                                        <p:tgtEl>
                                          <p:spTgt spid="25"/>
                                        </p:tgtEl>
                                        <p:attrNameLst>
                                          <p:attrName>style.visibility</p:attrName>
                                        </p:attrNameLst>
                                      </p:cBhvr>
                                      <p:to>
                                        <p:strVal val="visible"/>
                                      </p:to>
                                    </p:set>
                                  </p:childTnLst>
                                </p:cTn>
                              </p:par>
                              <p:par>
                                <p:cTn id="204" presetID="1" presetClass="entr" presetSubtype="0" fill="hold" grpId="4" nodeType="withEffect">
                                  <p:stCondLst>
                                    <p:cond delay="0"/>
                                  </p:stCondLst>
                                  <p:childTnLst>
                                    <p:set>
                                      <p:cBhvr>
                                        <p:cTn id="205" dur="1" fill="hold">
                                          <p:stCondLst>
                                            <p:cond delay="0"/>
                                          </p:stCondLst>
                                        </p:cTn>
                                        <p:tgtEl>
                                          <p:spTgt spid="27"/>
                                        </p:tgtEl>
                                        <p:attrNameLst>
                                          <p:attrName>style.visibility</p:attrName>
                                        </p:attrNameLst>
                                      </p:cBhvr>
                                      <p:to>
                                        <p:strVal val="visible"/>
                                      </p:to>
                                    </p:set>
                                  </p:childTnLst>
                                </p:cTn>
                              </p:par>
                              <p:par>
                                <p:cTn id="206" presetID="1" presetClass="entr" presetSubtype="0" fill="hold" nodeType="withEffect">
                                  <p:stCondLst>
                                    <p:cond delay="0"/>
                                  </p:stCondLst>
                                  <p:childTnLst>
                                    <p:set>
                                      <p:cBhvr>
                                        <p:cTn id="207" dur="1" fill="hold">
                                          <p:stCondLst>
                                            <p:cond delay="0"/>
                                          </p:stCondLst>
                                        </p:cTn>
                                        <p:tgtEl>
                                          <p:spTgt spid="29"/>
                                        </p:tgtEl>
                                        <p:attrNameLst>
                                          <p:attrName>style.visibility</p:attrName>
                                        </p:attrNameLst>
                                      </p:cBhvr>
                                      <p:to>
                                        <p:strVal val="visible"/>
                                      </p:to>
                                    </p:set>
                                  </p:childTnLst>
                                </p:cTn>
                              </p:par>
                              <p:par>
                                <p:cTn id="208" presetID="1" presetClass="entr" presetSubtype="0" fill="hold" grpId="4" nodeType="withEffect">
                                  <p:stCondLst>
                                    <p:cond delay="0"/>
                                  </p:stCondLst>
                                  <p:childTnLst>
                                    <p:set>
                                      <p:cBhvr>
                                        <p:cTn id="209" dur="1" fill="hold">
                                          <p:stCondLst>
                                            <p:cond delay="0"/>
                                          </p:stCondLst>
                                        </p:cTn>
                                        <p:tgtEl>
                                          <p:spTgt spid="30"/>
                                        </p:tgtEl>
                                        <p:attrNameLst>
                                          <p:attrName>style.visibility</p:attrName>
                                        </p:attrNameLst>
                                      </p:cBhvr>
                                      <p:to>
                                        <p:strVal val="visible"/>
                                      </p:to>
                                    </p:set>
                                  </p:childTnLst>
                                </p:cTn>
                              </p:par>
                              <p:par>
                                <p:cTn id="210" presetID="1" presetClass="entr" presetSubtype="0" fill="hold" grpId="4" nodeType="withEffect">
                                  <p:stCondLst>
                                    <p:cond delay="0"/>
                                  </p:stCondLst>
                                  <p:childTnLst>
                                    <p:set>
                                      <p:cBhvr>
                                        <p:cTn id="211" dur="1" fill="hold">
                                          <p:stCondLst>
                                            <p:cond delay="0"/>
                                          </p:stCondLst>
                                        </p:cTn>
                                        <p:tgtEl>
                                          <p:spTgt spid="32"/>
                                        </p:tgtEl>
                                        <p:attrNameLst>
                                          <p:attrName>style.visibility</p:attrName>
                                        </p:attrNameLst>
                                      </p:cBhvr>
                                      <p:to>
                                        <p:strVal val="visible"/>
                                      </p:to>
                                    </p:set>
                                  </p:childTnLst>
                                </p:cTn>
                              </p:par>
                              <p:par>
                                <p:cTn id="212" presetID="1" presetClass="entr" presetSubtype="0" fill="hold" nodeType="withEffect">
                                  <p:stCondLst>
                                    <p:cond delay="0"/>
                                  </p:stCondLst>
                                  <p:childTnLst>
                                    <p:set>
                                      <p:cBhvr>
                                        <p:cTn id="213" dur="1" fill="hold">
                                          <p:stCondLst>
                                            <p:cond delay="0"/>
                                          </p:stCondLst>
                                        </p:cTn>
                                        <p:tgtEl>
                                          <p:spTgt spid="34"/>
                                        </p:tgtEl>
                                        <p:attrNameLst>
                                          <p:attrName>style.visibility</p:attrName>
                                        </p:attrNameLst>
                                      </p:cBhvr>
                                      <p:to>
                                        <p:strVal val="visible"/>
                                      </p:to>
                                    </p:set>
                                  </p:childTnLst>
                                </p:cTn>
                              </p:par>
                              <p:par>
                                <p:cTn id="214" presetID="1" presetClass="entr" presetSubtype="0" fill="hold" nodeType="withEffect">
                                  <p:stCondLst>
                                    <p:cond delay="0"/>
                                  </p:stCondLst>
                                  <p:childTnLst>
                                    <p:set>
                                      <p:cBhvr>
                                        <p:cTn id="215" dur="1" fill="hold">
                                          <p:stCondLst>
                                            <p:cond delay="0"/>
                                          </p:stCondLst>
                                        </p:cTn>
                                        <p:tgtEl>
                                          <p:spTgt spid="37"/>
                                        </p:tgtEl>
                                        <p:attrNameLst>
                                          <p:attrName>style.visibility</p:attrName>
                                        </p:attrNameLst>
                                      </p:cBhvr>
                                      <p:to>
                                        <p:strVal val="visible"/>
                                      </p:to>
                                    </p:set>
                                  </p:childTnLst>
                                </p:cTn>
                              </p:par>
                              <p:par>
                                <p:cTn id="216" presetID="10" presetClass="entr" presetSubtype="0" fill="hold" nodeType="withEffect">
                                  <p:stCondLst>
                                    <p:cond delay="0"/>
                                  </p:stCondLst>
                                  <p:childTnLst>
                                    <p:set>
                                      <p:cBhvr>
                                        <p:cTn id="217" dur="1" fill="hold">
                                          <p:stCondLst>
                                            <p:cond delay="0"/>
                                          </p:stCondLst>
                                        </p:cTn>
                                        <p:tgtEl>
                                          <p:spTgt spid="41"/>
                                        </p:tgtEl>
                                        <p:attrNameLst>
                                          <p:attrName>style.visibility</p:attrName>
                                        </p:attrNameLst>
                                      </p:cBhvr>
                                      <p:to>
                                        <p:strVal val="visible"/>
                                      </p:to>
                                    </p:set>
                                    <p:animEffect transition="in" filter="fade">
                                      <p:cBhvr>
                                        <p:cTn id="218" dur="500"/>
                                        <p:tgtEl>
                                          <p:spTgt spid="41"/>
                                        </p:tgtEl>
                                      </p:cBhvr>
                                    </p:animEffect>
                                  </p:childTnLst>
                                </p:cTn>
                              </p:par>
                              <p:par>
                                <p:cTn id="219" presetID="10" presetClass="entr" presetSubtype="0" fill="hold" grpId="1" nodeType="withEffect">
                                  <p:stCondLst>
                                    <p:cond delay="0"/>
                                  </p:stCondLst>
                                  <p:childTnLst>
                                    <p:set>
                                      <p:cBhvr>
                                        <p:cTn id="220" dur="1" fill="hold">
                                          <p:stCondLst>
                                            <p:cond delay="0"/>
                                          </p:stCondLst>
                                        </p:cTn>
                                        <p:tgtEl>
                                          <p:spTgt spid="40"/>
                                        </p:tgtEl>
                                        <p:attrNameLst>
                                          <p:attrName>style.visibility</p:attrName>
                                        </p:attrNameLst>
                                      </p:cBhvr>
                                      <p:to>
                                        <p:strVal val="visible"/>
                                      </p:to>
                                    </p:set>
                                    <p:animEffect transition="in" filter="fade">
                                      <p:cBhvr>
                                        <p:cTn id="221" dur="500"/>
                                        <p:tgtEl>
                                          <p:spTgt spid="40"/>
                                        </p:tgtEl>
                                      </p:cBhvr>
                                    </p:animEffect>
                                  </p:childTnLst>
                                </p:cTn>
                              </p:par>
                              <p:par>
                                <p:cTn id="222" presetID="10" presetClass="entr" presetSubtype="0" fill="hold" nodeType="withEffect">
                                  <p:stCondLst>
                                    <p:cond delay="0"/>
                                  </p:stCondLst>
                                  <p:childTnLst>
                                    <p:set>
                                      <p:cBhvr>
                                        <p:cTn id="223" dur="1" fill="hold">
                                          <p:stCondLst>
                                            <p:cond delay="0"/>
                                          </p:stCondLst>
                                        </p:cTn>
                                        <p:tgtEl>
                                          <p:spTgt spid="10"/>
                                        </p:tgtEl>
                                        <p:attrNameLst>
                                          <p:attrName>style.visibility</p:attrName>
                                        </p:attrNameLst>
                                      </p:cBhvr>
                                      <p:to>
                                        <p:strVal val="visible"/>
                                      </p:to>
                                    </p:set>
                                    <p:animEffect transition="in" filter="fade">
                                      <p:cBhvr>
                                        <p:cTn id="224" dur="500"/>
                                        <p:tgtEl>
                                          <p:spTgt spid="10"/>
                                        </p:tgtEl>
                                      </p:cBhvr>
                                    </p:animEffect>
                                  </p:childTnLst>
                                </p:cTn>
                              </p:par>
                              <p:par>
                                <p:cTn id="225" presetID="10" presetClass="entr" presetSubtype="0" fill="hold" grpId="3" nodeType="withEffect">
                                  <p:stCondLst>
                                    <p:cond delay="0"/>
                                  </p:stCondLst>
                                  <p:childTnLst>
                                    <p:set>
                                      <p:cBhvr>
                                        <p:cTn id="226" dur="1" fill="hold">
                                          <p:stCondLst>
                                            <p:cond delay="0"/>
                                          </p:stCondLst>
                                        </p:cTn>
                                        <p:tgtEl>
                                          <p:spTgt spid="33"/>
                                        </p:tgtEl>
                                        <p:attrNameLst>
                                          <p:attrName>style.visibility</p:attrName>
                                        </p:attrNameLst>
                                      </p:cBhvr>
                                      <p:to>
                                        <p:strVal val="visible"/>
                                      </p:to>
                                    </p:set>
                                    <p:animEffect transition="in" filter="fade">
                                      <p:cBhvr>
                                        <p:cTn id="227" dur="500"/>
                                        <p:tgtEl>
                                          <p:spTgt spid="33"/>
                                        </p:tgtEl>
                                      </p:cBhvr>
                                    </p:animEffect>
                                  </p:childTnLst>
                                </p:cTn>
                              </p:par>
                              <p:par>
                                <p:cTn id="228" presetID="10" presetClass="entr" presetSubtype="0" fill="hold" nodeType="withEffect">
                                  <p:stCondLst>
                                    <p:cond delay="0"/>
                                  </p:stCondLst>
                                  <p:childTnLst>
                                    <p:set>
                                      <p:cBhvr>
                                        <p:cTn id="229" dur="1" fill="hold">
                                          <p:stCondLst>
                                            <p:cond delay="0"/>
                                          </p:stCondLst>
                                        </p:cTn>
                                        <p:tgtEl>
                                          <p:spTgt spid="49"/>
                                        </p:tgtEl>
                                        <p:attrNameLst>
                                          <p:attrName>style.visibility</p:attrName>
                                        </p:attrNameLst>
                                      </p:cBhvr>
                                      <p:to>
                                        <p:strVal val="visible"/>
                                      </p:to>
                                    </p:set>
                                    <p:animEffect transition="in" filter="fade">
                                      <p:cBhvr>
                                        <p:cTn id="230" dur="500"/>
                                        <p:tgtEl>
                                          <p:spTgt spid="49"/>
                                        </p:tgtEl>
                                      </p:cBhvr>
                                    </p:animEffect>
                                  </p:childTnLst>
                                </p:cTn>
                              </p:par>
                              <p:par>
                                <p:cTn id="231" presetID="10" presetClass="entr" presetSubtype="0" fill="hold" nodeType="withEffect">
                                  <p:stCondLst>
                                    <p:cond delay="0"/>
                                  </p:stCondLst>
                                  <p:childTnLst>
                                    <p:set>
                                      <p:cBhvr>
                                        <p:cTn id="232" dur="1" fill="hold">
                                          <p:stCondLst>
                                            <p:cond delay="0"/>
                                          </p:stCondLst>
                                        </p:cTn>
                                        <p:tgtEl>
                                          <p:spTgt spid="9"/>
                                        </p:tgtEl>
                                        <p:attrNameLst>
                                          <p:attrName>style.visibility</p:attrName>
                                        </p:attrNameLst>
                                      </p:cBhvr>
                                      <p:to>
                                        <p:strVal val="visible"/>
                                      </p:to>
                                    </p:set>
                                    <p:animEffect transition="in" filter="fade">
                                      <p:cBhvr>
                                        <p:cTn id="233" dur="500"/>
                                        <p:tgtEl>
                                          <p:spTgt spid="9"/>
                                        </p:tgtEl>
                                      </p:cBhvr>
                                    </p:animEffect>
                                  </p:childTnLst>
                                </p:cTn>
                              </p:par>
                            </p:childTnLst>
                          </p:cTn>
                        </p:par>
                      </p:childTnLst>
                    </p:cTn>
                  </p:par>
                  <p:par>
                    <p:cTn id="234" fill="hold">
                      <p:stCondLst>
                        <p:cond delay="indefinite"/>
                      </p:stCondLst>
                      <p:childTnLst>
                        <p:par>
                          <p:cTn id="235" fill="hold">
                            <p:stCondLst>
                              <p:cond delay="0"/>
                            </p:stCondLst>
                            <p:childTnLst>
                              <p:par>
                                <p:cTn id="236" presetID="1" presetClass="entr" presetSubtype="0" fill="hold" nodeType="clickEffect">
                                  <p:stCondLst>
                                    <p:cond delay="0"/>
                                  </p:stCondLst>
                                  <p:childTnLst>
                                    <p:set>
                                      <p:cBhvr>
                                        <p:cTn id="237" dur="1" fill="hold">
                                          <p:stCondLst>
                                            <p:cond delay="0"/>
                                          </p:stCondLst>
                                        </p:cTn>
                                        <p:tgtEl>
                                          <p:spTgt spid="23"/>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 grpId="0" animBg="1"/>
      <p:bldP spid="12" grpId="1" animBg="1"/>
      <p:bldP spid="20" grpId="0"/>
      <p:bldP spid="20" grpId="1"/>
      <p:bldP spid="22" grpId="0"/>
      <p:bldP spid="22" grpId="1"/>
      <p:bldP spid="22" grpId="3"/>
      <p:bldP spid="22" grpId="4"/>
      <p:bldP spid="24" grpId="0"/>
      <p:bldP spid="25" grpId="0" animBg="1"/>
      <p:bldP spid="25" grpId="1" animBg="1"/>
      <p:bldP spid="25" grpId="3" animBg="1"/>
      <p:bldP spid="25" grpId="4" animBg="1"/>
      <p:bldP spid="26" grpId="0"/>
      <p:bldP spid="26" grpId="1"/>
      <p:bldP spid="13" grpId="0" animBg="1"/>
      <p:bldP spid="13" grpId="1" animBg="1"/>
      <p:bldP spid="33" grpId="0" animBg="1"/>
      <p:bldP spid="33" grpId="1" animBg="1"/>
      <p:bldP spid="33" grpId="2" animBg="1"/>
      <p:bldP spid="33" grpId="3" animBg="1"/>
      <p:bldP spid="27" grpId="0" animBg="1"/>
      <p:bldP spid="27" grpId="1" animBg="1"/>
      <p:bldP spid="27" grpId="3" animBg="1"/>
      <p:bldP spid="27" grpId="4" animBg="1"/>
      <p:bldP spid="30" grpId="0" animBg="1"/>
      <p:bldP spid="30" grpId="1" animBg="1"/>
      <p:bldP spid="30" grpId="3" animBg="1"/>
      <p:bldP spid="30" grpId="4" animBg="1"/>
      <p:bldP spid="32" grpId="0" animBg="1"/>
      <p:bldP spid="32" grpId="1" animBg="1"/>
      <p:bldP spid="32" grpId="3" animBg="1"/>
      <p:bldP spid="32" grpId="4" animBg="1"/>
      <p:bldP spid="40" grpId="0" animBg="1"/>
      <p:bldP spid="40" grpId="1" animBg="1"/>
      <p:bldP spid="38" grpId="0" animBg="1"/>
      <p:bldP spid="3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Data Independent Acquisistion</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6" name="Rectangle 61"/>
          <p:cNvSpPr>
            <a:spLocks noChangeAspect="1" noChangeArrowheads="1"/>
          </p:cNvSpPr>
          <p:nvPr/>
        </p:nvSpPr>
        <p:spPr bwMode="auto">
          <a:xfrm>
            <a:off x="5184987" y="762000"/>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7" name="Line 62"/>
          <p:cNvSpPr>
            <a:spLocks noChangeAspect="1" noChangeShapeType="1"/>
          </p:cNvSpPr>
          <p:nvPr/>
        </p:nvSpPr>
        <p:spPr bwMode="auto">
          <a:xfrm>
            <a:off x="5715000" y="1086001"/>
            <a:ext cx="0" cy="608648"/>
          </a:xfrm>
          <a:prstGeom prst="line">
            <a:avLst/>
          </a:prstGeom>
          <a:noFill/>
          <a:ln w="9525">
            <a:solidFill>
              <a:srgbClr val="000000"/>
            </a:solidFill>
            <a:round/>
            <a:headEnd/>
            <a:tailEnd/>
          </a:ln>
        </p:spPr>
        <p:txBody>
          <a:bodyPr wrap="none" anchor="ctr"/>
          <a:lstStyle/>
          <a:p>
            <a:endParaRPr lang="en-US"/>
          </a:p>
        </p:txBody>
      </p:sp>
      <p:sp>
        <p:nvSpPr>
          <p:cNvPr id="8" name="Line 63"/>
          <p:cNvSpPr>
            <a:spLocks noChangeAspect="1" noChangeShapeType="1"/>
          </p:cNvSpPr>
          <p:nvPr/>
        </p:nvSpPr>
        <p:spPr bwMode="auto">
          <a:xfrm>
            <a:off x="5627900" y="1363178"/>
            <a:ext cx="0" cy="331470"/>
          </a:xfrm>
          <a:prstGeom prst="line">
            <a:avLst/>
          </a:prstGeom>
          <a:noFill/>
          <a:ln w="9525">
            <a:solidFill>
              <a:srgbClr val="000000"/>
            </a:solidFill>
            <a:round/>
            <a:headEnd/>
            <a:tailEnd/>
          </a:ln>
        </p:spPr>
        <p:txBody>
          <a:bodyPr wrap="none" anchor="ctr"/>
          <a:lstStyle/>
          <a:p>
            <a:endParaRPr lang="en-US"/>
          </a:p>
        </p:txBody>
      </p:sp>
      <p:sp>
        <p:nvSpPr>
          <p:cNvPr id="10" name="Line 65"/>
          <p:cNvSpPr>
            <a:spLocks noChangeAspect="1" noChangeShapeType="1"/>
          </p:cNvSpPr>
          <p:nvPr/>
        </p:nvSpPr>
        <p:spPr bwMode="auto">
          <a:xfrm>
            <a:off x="5826702" y="1528913"/>
            <a:ext cx="0" cy="165735"/>
          </a:xfrm>
          <a:prstGeom prst="line">
            <a:avLst/>
          </a:prstGeom>
          <a:noFill/>
          <a:ln w="9525">
            <a:solidFill>
              <a:srgbClr val="000000"/>
            </a:solidFill>
            <a:round/>
            <a:headEnd/>
            <a:tailEnd/>
          </a:ln>
        </p:spPr>
        <p:txBody>
          <a:bodyPr wrap="none" anchor="ctr"/>
          <a:lstStyle/>
          <a:p>
            <a:endParaRPr lang="en-US"/>
          </a:p>
        </p:txBody>
      </p:sp>
      <p:sp>
        <p:nvSpPr>
          <p:cNvPr id="11" name="Line 66"/>
          <p:cNvSpPr>
            <a:spLocks noChangeAspect="1" noChangeShapeType="1"/>
          </p:cNvSpPr>
          <p:nvPr/>
        </p:nvSpPr>
        <p:spPr bwMode="auto">
          <a:xfrm>
            <a:off x="5791200" y="1474620"/>
            <a:ext cx="0" cy="220028"/>
          </a:xfrm>
          <a:prstGeom prst="line">
            <a:avLst/>
          </a:prstGeom>
          <a:noFill/>
          <a:ln w="9525">
            <a:solidFill>
              <a:srgbClr val="000000"/>
            </a:solidFill>
            <a:round/>
            <a:headEnd/>
            <a:tailEnd/>
          </a:ln>
        </p:spPr>
        <p:txBody>
          <a:bodyPr wrap="none" anchor="ctr"/>
          <a:lstStyle/>
          <a:p>
            <a:endParaRPr lang="en-US"/>
          </a:p>
        </p:txBody>
      </p:sp>
      <p:sp>
        <p:nvSpPr>
          <p:cNvPr id="12" name="Line 67"/>
          <p:cNvSpPr>
            <a:spLocks noChangeAspect="1" noChangeShapeType="1"/>
          </p:cNvSpPr>
          <p:nvPr/>
        </p:nvSpPr>
        <p:spPr bwMode="auto">
          <a:xfrm>
            <a:off x="5682192" y="1584635"/>
            <a:ext cx="0" cy="110014"/>
          </a:xfrm>
          <a:prstGeom prst="line">
            <a:avLst/>
          </a:prstGeom>
          <a:noFill/>
          <a:ln w="9525">
            <a:solidFill>
              <a:srgbClr val="000000"/>
            </a:solidFill>
            <a:round/>
            <a:headEnd/>
            <a:tailEnd/>
          </a:ln>
        </p:spPr>
        <p:txBody>
          <a:bodyPr wrap="none" anchor="ctr"/>
          <a:lstStyle/>
          <a:p>
            <a:endParaRPr lang="en-US"/>
          </a:p>
        </p:txBody>
      </p:sp>
      <p:sp>
        <p:nvSpPr>
          <p:cNvPr id="13" name="Line 68"/>
          <p:cNvSpPr>
            <a:spLocks noChangeAspect="1" noChangeShapeType="1"/>
          </p:cNvSpPr>
          <p:nvPr/>
        </p:nvSpPr>
        <p:spPr bwMode="auto">
          <a:xfrm>
            <a:off x="5295001" y="1474620"/>
            <a:ext cx="0" cy="220028"/>
          </a:xfrm>
          <a:prstGeom prst="line">
            <a:avLst/>
          </a:prstGeom>
          <a:noFill/>
          <a:ln w="9525">
            <a:solidFill>
              <a:srgbClr val="000000"/>
            </a:solidFill>
            <a:round/>
            <a:headEnd/>
            <a:tailEnd/>
          </a:ln>
        </p:spPr>
        <p:txBody>
          <a:bodyPr wrap="none" anchor="ctr"/>
          <a:lstStyle/>
          <a:p>
            <a:endParaRPr lang="en-US"/>
          </a:p>
        </p:txBody>
      </p:sp>
      <p:sp>
        <p:nvSpPr>
          <p:cNvPr id="14" name="Line 69"/>
          <p:cNvSpPr>
            <a:spLocks noChangeAspect="1" noChangeShapeType="1"/>
          </p:cNvSpPr>
          <p:nvPr/>
        </p:nvSpPr>
        <p:spPr bwMode="auto">
          <a:xfrm>
            <a:off x="6032976" y="1141723"/>
            <a:ext cx="0" cy="552926"/>
          </a:xfrm>
          <a:prstGeom prst="line">
            <a:avLst/>
          </a:prstGeom>
          <a:noFill/>
          <a:ln w="9525">
            <a:solidFill>
              <a:srgbClr val="000000"/>
            </a:solidFill>
            <a:round/>
            <a:headEnd/>
            <a:tailEnd/>
          </a:ln>
        </p:spPr>
        <p:txBody>
          <a:bodyPr wrap="none" anchor="ctr"/>
          <a:lstStyle/>
          <a:p>
            <a:endParaRPr lang="en-US"/>
          </a:p>
        </p:txBody>
      </p:sp>
      <p:sp>
        <p:nvSpPr>
          <p:cNvPr id="15" name="Line 70"/>
          <p:cNvSpPr>
            <a:spLocks noChangeAspect="1" noChangeShapeType="1"/>
          </p:cNvSpPr>
          <p:nvPr/>
        </p:nvSpPr>
        <p:spPr bwMode="auto">
          <a:xfrm>
            <a:off x="5919099" y="1420328"/>
            <a:ext cx="0" cy="274320"/>
          </a:xfrm>
          <a:prstGeom prst="line">
            <a:avLst/>
          </a:prstGeom>
          <a:noFill/>
          <a:ln w="9525">
            <a:solidFill>
              <a:srgbClr val="000000"/>
            </a:solidFill>
            <a:round/>
            <a:headEnd/>
            <a:tailEnd/>
          </a:ln>
        </p:spPr>
        <p:txBody>
          <a:bodyPr wrap="none" anchor="ctr"/>
          <a:lstStyle/>
          <a:p>
            <a:endParaRPr lang="en-US"/>
          </a:p>
        </p:txBody>
      </p:sp>
      <p:sp>
        <p:nvSpPr>
          <p:cNvPr id="17" name="Text Box 72"/>
          <p:cNvSpPr txBox="1">
            <a:spLocks noChangeAspect="1" noChangeArrowheads="1"/>
          </p:cNvSpPr>
          <p:nvPr/>
        </p:nvSpPr>
        <p:spPr bwMode="auto">
          <a:xfrm>
            <a:off x="5276427" y="1660386"/>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18" name="Text Box 72"/>
          <p:cNvSpPr txBox="1">
            <a:spLocks noChangeAspect="1" noChangeArrowheads="1"/>
          </p:cNvSpPr>
          <p:nvPr/>
        </p:nvSpPr>
        <p:spPr bwMode="auto">
          <a:xfrm rot="16200000">
            <a:off x="4589747" y="1074345"/>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47" name="Line 65"/>
          <p:cNvSpPr>
            <a:spLocks noChangeAspect="1" noChangeShapeType="1"/>
          </p:cNvSpPr>
          <p:nvPr/>
        </p:nvSpPr>
        <p:spPr bwMode="auto">
          <a:xfrm>
            <a:off x="6084201" y="1615289"/>
            <a:ext cx="0" cy="79360"/>
          </a:xfrm>
          <a:prstGeom prst="line">
            <a:avLst/>
          </a:prstGeom>
          <a:noFill/>
          <a:ln w="9525">
            <a:solidFill>
              <a:srgbClr val="000000"/>
            </a:solidFill>
            <a:round/>
            <a:headEnd/>
            <a:tailEnd/>
          </a:ln>
        </p:spPr>
        <p:txBody>
          <a:bodyPr wrap="none" anchor="ctr"/>
          <a:lstStyle/>
          <a:p>
            <a:endParaRPr lang="en-US"/>
          </a:p>
        </p:txBody>
      </p:sp>
      <p:sp>
        <p:nvSpPr>
          <p:cNvPr id="51" name="Line 66"/>
          <p:cNvSpPr>
            <a:spLocks noChangeAspect="1" noChangeShapeType="1"/>
          </p:cNvSpPr>
          <p:nvPr/>
        </p:nvSpPr>
        <p:spPr bwMode="auto">
          <a:xfrm>
            <a:off x="5946352" y="1474620"/>
            <a:ext cx="0" cy="220028"/>
          </a:xfrm>
          <a:prstGeom prst="line">
            <a:avLst/>
          </a:prstGeom>
          <a:noFill/>
          <a:ln w="9525">
            <a:solidFill>
              <a:srgbClr val="000000"/>
            </a:solidFill>
            <a:round/>
            <a:headEnd/>
            <a:tailEnd/>
          </a:ln>
        </p:spPr>
        <p:txBody>
          <a:bodyPr wrap="none" anchor="ctr"/>
          <a:lstStyle/>
          <a:p>
            <a:endParaRPr lang="en-US"/>
          </a:p>
        </p:txBody>
      </p:sp>
      <p:sp>
        <p:nvSpPr>
          <p:cNvPr id="52" name="Line 67"/>
          <p:cNvSpPr>
            <a:spLocks noChangeAspect="1" noChangeShapeType="1"/>
          </p:cNvSpPr>
          <p:nvPr/>
        </p:nvSpPr>
        <p:spPr bwMode="auto">
          <a:xfrm>
            <a:off x="6021070" y="1584635"/>
            <a:ext cx="0" cy="110014"/>
          </a:xfrm>
          <a:prstGeom prst="line">
            <a:avLst/>
          </a:prstGeom>
          <a:noFill/>
          <a:ln w="9525">
            <a:solidFill>
              <a:srgbClr val="000000"/>
            </a:solidFill>
            <a:round/>
            <a:headEnd/>
            <a:tailEnd/>
          </a:ln>
        </p:spPr>
        <p:txBody>
          <a:bodyPr wrap="none" anchor="ctr"/>
          <a:lstStyle/>
          <a:p>
            <a:endParaRPr lang="en-US"/>
          </a:p>
        </p:txBody>
      </p:sp>
      <p:sp>
        <p:nvSpPr>
          <p:cNvPr id="56" name="Line 70"/>
          <p:cNvSpPr>
            <a:spLocks noChangeAspect="1" noChangeShapeType="1"/>
          </p:cNvSpPr>
          <p:nvPr/>
        </p:nvSpPr>
        <p:spPr bwMode="auto">
          <a:xfrm>
            <a:off x="6083512" y="1420328"/>
            <a:ext cx="0" cy="274320"/>
          </a:xfrm>
          <a:prstGeom prst="line">
            <a:avLst/>
          </a:prstGeom>
          <a:noFill/>
          <a:ln w="9525">
            <a:solidFill>
              <a:srgbClr val="000000"/>
            </a:solidFill>
            <a:round/>
            <a:headEnd/>
            <a:tailEnd/>
          </a:ln>
        </p:spPr>
        <p:txBody>
          <a:bodyPr wrap="none" anchor="ctr"/>
          <a:lstStyle/>
          <a:p>
            <a:endParaRPr lang="en-US"/>
          </a:p>
        </p:txBody>
      </p:sp>
      <p:sp>
        <p:nvSpPr>
          <p:cNvPr id="57" name="Line 71"/>
          <p:cNvSpPr>
            <a:spLocks noChangeAspect="1" noChangeShapeType="1"/>
          </p:cNvSpPr>
          <p:nvPr/>
        </p:nvSpPr>
        <p:spPr bwMode="auto">
          <a:xfrm>
            <a:off x="6142197" y="1198396"/>
            <a:ext cx="0" cy="496253"/>
          </a:xfrm>
          <a:prstGeom prst="line">
            <a:avLst/>
          </a:prstGeom>
          <a:noFill/>
          <a:ln w="9525">
            <a:solidFill>
              <a:srgbClr val="000000"/>
            </a:solidFill>
            <a:round/>
            <a:headEnd/>
            <a:tailEnd/>
          </a:ln>
        </p:spPr>
        <p:txBody>
          <a:bodyPr wrap="none" anchor="ctr"/>
          <a:lstStyle/>
          <a:p>
            <a:endParaRPr lang="en-US"/>
          </a:p>
        </p:txBody>
      </p:sp>
      <p:sp>
        <p:nvSpPr>
          <p:cNvPr id="58" name="Line 65"/>
          <p:cNvSpPr>
            <a:spLocks noChangeAspect="1" noChangeShapeType="1"/>
          </p:cNvSpPr>
          <p:nvPr/>
        </p:nvSpPr>
        <p:spPr bwMode="auto">
          <a:xfrm>
            <a:off x="6006780" y="1528913"/>
            <a:ext cx="0" cy="165735"/>
          </a:xfrm>
          <a:prstGeom prst="line">
            <a:avLst/>
          </a:prstGeom>
          <a:noFill/>
          <a:ln w="9525">
            <a:solidFill>
              <a:srgbClr val="000000"/>
            </a:solidFill>
            <a:round/>
            <a:headEnd/>
            <a:tailEnd/>
          </a:ln>
        </p:spPr>
        <p:txBody>
          <a:bodyPr wrap="none" anchor="ctr"/>
          <a:lstStyle/>
          <a:p>
            <a:endParaRPr lang="en-US"/>
          </a:p>
        </p:txBody>
      </p:sp>
      <p:sp>
        <p:nvSpPr>
          <p:cNvPr id="59" name="Line 65"/>
          <p:cNvSpPr>
            <a:spLocks noChangeAspect="1" noChangeShapeType="1"/>
          </p:cNvSpPr>
          <p:nvPr/>
        </p:nvSpPr>
        <p:spPr bwMode="auto">
          <a:xfrm>
            <a:off x="5963019" y="1615289"/>
            <a:ext cx="0" cy="79360"/>
          </a:xfrm>
          <a:prstGeom prst="line">
            <a:avLst/>
          </a:prstGeom>
          <a:noFill/>
          <a:ln w="9525">
            <a:solidFill>
              <a:srgbClr val="000000"/>
            </a:solidFill>
            <a:round/>
            <a:headEnd/>
            <a:tailEnd/>
          </a:ln>
        </p:spPr>
        <p:txBody>
          <a:bodyPr wrap="none" anchor="ctr"/>
          <a:lstStyle/>
          <a:p>
            <a:endParaRPr lang="en-US"/>
          </a:p>
        </p:txBody>
      </p:sp>
      <p:sp>
        <p:nvSpPr>
          <p:cNvPr id="60" name="Line 67"/>
          <p:cNvSpPr>
            <a:spLocks noChangeAspect="1" noChangeShapeType="1"/>
          </p:cNvSpPr>
          <p:nvPr/>
        </p:nvSpPr>
        <p:spPr bwMode="auto">
          <a:xfrm>
            <a:off x="6089438" y="1584635"/>
            <a:ext cx="0" cy="110014"/>
          </a:xfrm>
          <a:prstGeom prst="line">
            <a:avLst/>
          </a:prstGeom>
          <a:noFill/>
          <a:ln w="9525">
            <a:solidFill>
              <a:srgbClr val="000000"/>
            </a:solidFill>
            <a:round/>
            <a:headEnd/>
            <a:tailEnd/>
          </a:ln>
        </p:spPr>
        <p:txBody>
          <a:bodyPr wrap="none" anchor="ctr"/>
          <a:lstStyle/>
          <a:p>
            <a:endParaRPr lang="en-US"/>
          </a:p>
        </p:txBody>
      </p:sp>
      <p:sp>
        <p:nvSpPr>
          <p:cNvPr id="61" name="Line 67"/>
          <p:cNvSpPr>
            <a:spLocks noChangeAspect="1" noChangeShapeType="1"/>
          </p:cNvSpPr>
          <p:nvPr/>
        </p:nvSpPr>
        <p:spPr bwMode="auto">
          <a:xfrm>
            <a:off x="5420361" y="1584635"/>
            <a:ext cx="0" cy="110014"/>
          </a:xfrm>
          <a:prstGeom prst="line">
            <a:avLst/>
          </a:prstGeom>
          <a:noFill/>
          <a:ln w="9525">
            <a:solidFill>
              <a:srgbClr val="000000"/>
            </a:solidFill>
            <a:round/>
            <a:headEnd/>
            <a:tailEnd/>
          </a:ln>
        </p:spPr>
        <p:txBody>
          <a:bodyPr wrap="none" anchor="ctr"/>
          <a:lstStyle/>
          <a:p>
            <a:endParaRPr lang="en-US"/>
          </a:p>
        </p:txBody>
      </p:sp>
      <p:sp>
        <p:nvSpPr>
          <p:cNvPr id="62" name="Line 65"/>
          <p:cNvSpPr>
            <a:spLocks noChangeAspect="1" noChangeShapeType="1"/>
          </p:cNvSpPr>
          <p:nvPr/>
        </p:nvSpPr>
        <p:spPr bwMode="auto">
          <a:xfrm>
            <a:off x="5562600" y="1615289"/>
            <a:ext cx="0" cy="79360"/>
          </a:xfrm>
          <a:prstGeom prst="line">
            <a:avLst/>
          </a:prstGeom>
          <a:noFill/>
          <a:ln w="9525">
            <a:solidFill>
              <a:srgbClr val="000000"/>
            </a:solidFill>
            <a:round/>
            <a:headEnd/>
            <a:tailEnd/>
          </a:ln>
        </p:spPr>
        <p:txBody>
          <a:bodyPr wrap="none" anchor="ctr"/>
          <a:lstStyle/>
          <a:p>
            <a:endParaRPr lang="en-US"/>
          </a:p>
        </p:txBody>
      </p:sp>
      <p:sp>
        <p:nvSpPr>
          <p:cNvPr id="63" name="Line 67"/>
          <p:cNvSpPr>
            <a:spLocks noChangeAspect="1" noChangeShapeType="1"/>
          </p:cNvSpPr>
          <p:nvPr/>
        </p:nvSpPr>
        <p:spPr bwMode="auto">
          <a:xfrm>
            <a:off x="6096000" y="1584635"/>
            <a:ext cx="0" cy="110014"/>
          </a:xfrm>
          <a:prstGeom prst="line">
            <a:avLst/>
          </a:prstGeom>
          <a:noFill/>
          <a:ln w="9525">
            <a:solidFill>
              <a:srgbClr val="000000"/>
            </a:solidFill>
            <a:round/>
            <a:headEnd/>
            <a:tailEnd/>
          </a:ln>
        </p:spPr>
        <p:txBody>
          <a:bodyPr wrap="none" anchor="ctr"/>
          <a:lstStyle/>
          <a:p>
            <a:endParaRPr lang="en-US"/>
          </a:p>
        </p:txBody>
      </p:sp>
      <p:sp>
        <p:nvSpPr>
          <p:cNvPr id="64" name="Line 65"/>
          <p:cNvSpPr>
            <a:spLocks noChangeAspect="1" noChangeShapeType="1"/>
          </p:cNvSpPr>
          <p:nvPr/>
        </p:nvSpPr>
        <p:spPr bwMode="auto">
          <a:xfrm>
            <a:off x="6037950" y="1615289"/>
            <a:ext cx="0" cy="79360"/>
          </a:xfrm>
          <a:prstGeom prst="line">
            <a:avLst/>
          </a:prstGeom>
          <a:noFill/>
          <a:ln w="9525">
            <a:solidFill>
              <a:srgbClr val="000000"/>
            </a:solidFill>
            <a:round/>
            <a:headEnd/>
            <a:tailEnd/>
          </a:ln>
        </p:spPr>
        <p:txBody>
          <a:bodyPr wrap="none" anchor="ctr"/>
          <a:lstStyle/>
          <a:p>
            <a:endParaRPr lang="en-US"/>
          </a:p>
        </p:txBody>
      </p:sp>
      <p:sp>
        <p:nvSpPr>
          <p:cNvPr id="65" name="Line 67"/>
          <p:cNvSpPr>
            <a:spLocks noChangeAspect="1" noChangeShapeType="1"/>
          </p:cNvSpPr>
          <p:nvPr/>
        </p:nvSpPr>
        <p:spPr bwMode="auto">
          <a:xfrm>
            <a:off x="5753560" y="1584635"/>
            <a:ext cx="0" cy="110014"/>
          </a:xfrm>
          <a:prstGeom prst="line">
            <a:avLst/>
          </a:prstGeom>
          <a:noFill/>
          <a:ln w="9525">
            <a:solidFill>
              <a:srgbClr val="000000"/>
            </a:solidFill>
            <a:round/>
            <a:headEnd/>
            <a:tailEnd/>
          </a:ln>
        </p:spPr>
        <p:txBody>
          <a:bodyPr wrap="none" anchor="ctr"/>
          <a:lstStyle/>
          <a:p>
            <a:endParaRPr lang="en-US"/>
          </a:p>
        </p:txBody>
      </p:sp>
      <p:sp>
        <p:nvSpPr>
          <p:cNvPr id="66" name="Line 65"/>
          <p:cNvSpPr>
            <a:spLocks noChangeAspect="1" noChangeShapeType="1"/>
          </p:cNvSpPr>
          <p:nvPr/>
        </p:nvSpPr>
        <p:spPr bwMode="auto">
          <a:xfrm>
            <a:off x="5499465" y="1615289"/>
            <a:ext cx="0" cy="79360"/>
          </a:xfrm>
          <a:prstGeom prst="line">
            <a:avLst/>
          </a:prstGeom>
          <a:noFill/>
          <a:ln w="9525">
            <a:solidFill>
              <a:srgbClr val="000000"/>
            </a:solidFill>
            <a:round/>
            <a:headEnd/>
            <a:tailEnd/>
          </a:ln>
        </p:spPr>
        <p:txBody>
          <a:bodyPr wrap="none" anchor="ctr"/>
          <a:lstStyle/>
          <a:p>
            <a:endParaRPr lang="en-US"/>
          </a:p>
        </p:txBody>
      </p:sp>
      <p:sp>
        <p:nvSpPr>
          <p:cNvPr id="67" name="Line 67"/>
          <p:cNvSpPr>
            <a:spLocks noChangeAspect="1" noChangeShapeType="1"/>
          </p:cNvSpPr>
          <p:nvPr/>
        </p:nvSpPr>
        <p:spPr bwMode="auto">
          <a:xfrm>
            <a:off x="5699490" y="1584635"/>
            <a:ext cx="0" cy="110014"/>
          </a:xfrm>
          <a:prstGeom prst="line">
            <a:avLst/>
          </a:prstGeom>
          <a:noFill/>
          <a:ln w="9525">
            <a:solidFill>
              <a:srgbClr val="000000"/>
            </a:solidFill>
            <a:round/>
            <a:headEnd/>
            <a:tailEnd/>
          </a:ln>
        </p:spPr>
        <p:txBody>
          <a:bodyPr wrap="none" anchor="ctr"/>
          <a:lstStyle/>
          <a:p>
            <a:endParaRPr lang="en-US"/>
          </a:p>
        </p:txBody>
      </p:sp>
      <p:sp>
        <p:nvSpPr>
          <p:cNvPr id="68" name="Line 65"/>
          <p:cNvSpPr>
            <a:spLocks noChangeAspect="1" noChangeShapeType="1"/>
          </p:cNvSpPr>
          <p:nvPr/>
        </p:nvSpPr>
        <p:spPr bwMode="auto">
          <a:xfrm>
            <a:off x="5641440" y="1615289"/>
            <a:ext cx="0" cy="79360"/>
          </a:xfrm>
          <a:prstGeom prst="line">
            <a:avLst/>
          </a:prstGeom>
          <a:noFill/>
          <a:ln w="9525">
            <a:solidFill>
              <a:srgbClr val="000000"/>
            </a:solidFill>
            <a:round/>
            <a:headEnd/>
            <a:tailEnd/>
          </a:ln>
        </p:spPr>
        <p:txBody>
          <a:bodyPr wrap="none" anchor="ctr"/>
          <a:lstStyle/>
          <a:p>
            <a:endParaRPr lang="en-US"/>
          </a:p>
        </p:txBody>
      </p:sp>
      <p:sp>
        <p:nvSpPr>
          <p:cNvPr id="69" name="Line 67"/>
          <p:cNvSpPr>
            <a:spLocks noChangeAspect="1" noChangeShapeType="1"/>
          </p:cNvSpPr>
          <p:nvPr/>
        </p:nvSpPr>
        <p:spPr bwMode="auto">
          <a:xfrm>
            <a:off x="5986515" y="1584635"/>
            <a:ext cx="0" cy="110014"/>
          </a:xfrm>
          <a:prstGeom prst="line">
            <a:avLst/>
          </a:prstGeom>
          <a:noFill/>
          <a:ln w="9525">
            <a:solidFill>
              <a:srgbClr val="000000"/>
            </a:solidFill>
            <a:round/>
            <a:headEnd/>
            <a:tailEnd/>
          </a:ln>
        </p:spPr>
        <p:txBody>
          <a:bodyPr wrap="none" anchor="ctr"/>
          <a:lstStyle/>
          <a:p>
            <a:endParaRPr lang="en-US"/>
          </a:p>
        </p:txBody>
      </p:sp>
      <p:sp>
        <p:nvSpPr>
          <p:cNvPr id="70" name="Line 67"/>
          <p:cNvSpPr>
            <a:spLocks noChangeAspect="1" noChangeShapeType="1"/>
          </p:cNvSpPr>
          <p:nvPr/>
        </p:nvSpPr>
        <p:spPr bwMode="auto">
          <a:xfrm>
            <a:off x="5437659" y="1584635"/>
            <a:ext cx="0" cy="110014"/>
          </a:xfrm>
          <a:prstGeom prst="line">
            <a:avLst/>
          </a:prstGeom>
          <a:noFill/>
          <a:ln w="9525">
            <a:solidFill>
              <a:srgbClr val="000000"/>
            </a:solidFill>
            <a:round/>
            <a:headEnd/>
            <a:tailEnd/>
          </a:ln>
        </p:spPr>
        <p:txBody>
          <a:bodyPr wrap="none" anchor="ctr"/>
          <a:lstStyle/>
          <a:p>
            <a:endParaRPr lang="en-US"/>
          </a:p>
        </p:txBody>
      </p:sp>
      <p:sp>
        <p:nvSpPr>
          <p:cNvPr id="71" name="Line 65"/>
          <p:cNvSpPr>
            <a:spLocks noChangeAspect="1" noChangeShapeType="1"/>
          </p:cNvSpPr>
          <p:nvPr/>
        </p:nvSpPr>
        <p:spPr bwMode="auto">
          <a:xfrm>
            <a:off x="5379608" y="1615289"/>
            <a:ext cx="0" cy="79360"/>
          </a:xfrm>
          <a:prstGeom prst="line">
            <a:avLst/>
          </a:prstGeom>
          <a:noFill/>
          <a:ln w="9525">
            <a:solidFill>
              <a:srgbClr val="000000"/>
            </a:solidFill>
            <a:round/>
            <a:headEnd/>
            <a:tailEnd/>
          </a:ln>
        </p:spPr>
        <p:txBody>
          <a:bodyPr wrap="none" anchor="ctr"/>
          <a:lstStyle/>
          <a:p>
            <a:endParaRPr lang="en-US"/>
          </a:p>
        </p:txBody>
      </p:sp>
      <p:sp>
        <p:nvSpPr>
          <p:cNvPr id="72" name="Line 67"/>
          <p:cNvSpPr>
            <a:spLocks noChangeAspect="1" noChangeShapeType="1"/>
          </p:cNvSpPr>
          <p:nvPr/>
        </p:nvSpPr>
        <p:spPr bwMode="auto">
          <a:xfrm>
            <a:off x="5579633" y="1584635"/>
            <a:ext cx="0" cy="110014"/>
          </a:xfrm>
          <a:prstGeom prst="line">
            <a:avLst/>
          </a:prstGeom>
          <a:noFill/>
          <a:ln w="9525">
            <a:solidFill>
              <a:srgbClr val="000000"/>
            </a:solidFill>
            <a:round/>
            <a:headEnd/>
            <a:tailEnd/>
          </a:ln>
        </p:spPr>
        <p:txBody>
          <a:bodyPr wrap="none" anchor="ctr"/>
          <a:lstStyle/>
          <a:p>
            <a:endParaRPr lang="en-US"/>
          </a:p>
        </p:txBody>
      </p:sp>
      <p:cxnSp>
        <p:nvCxnSpPr>
          <p:cNvPr id="5" name="Straight Arrow Connector 4"/>
          <p:cNvCxnSpPr/>
          <p:nvPr/>
        </p:nvCxnSpPr>
        <p:spPr>
          <a:xfrm>
            <a:off x="2667000" y="890234"/>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38745" y="685800"/>
            <a:ext cx="1258678" cy="1077218"/>
          </a:xfrm>
          <a:prstGeom prst="rect">
            <a:avLst/>
          </a:prstGeom>
          <a:noFill/>
        </p:spPr>
        <p:txBody>
          <a:bodyPr wrap="none" rtlCol="0">
            <a:spAutoFit/>
          </a:bodyPr>
          <a:lstStyle/>
          <a:p>
            <a:pPr marL="342900" indent="-342900"/>
            <a:r>
              <a:rPr lang="en-US" sz="1600" b="1" dirty="0" smtClean="0"/>
              <a:t>1. MS</a:t>
            </a:r>
          </a:p>
          <a:p>
            <a:pPr marL="342900" indent="-342900"/>
            <a:r>
              <a:rPr lang="en-US" sz="1600" b="1" dirty="0" smtClean="0"/>
              <a:t>2. MS/MS 1</a:t>
            </a:r>
          </a:p>
          <a:p>
            <a:pPr marL="342900" indent="-342900"/>
            <a:r>
              <a:rPr lang="en-US" sz="1600" b="1" dirty="0" smtClean="0"/>
              <a:t>3. MS/MS 2</a:t>
            </a:r>
          </a:p>
          <a:p>
            <a:pPr marL="342900" indent="-342900"/>
            <a:r>
              <a:rPr lang="en-US" sz="1600" b="1" dirty="0" smtClean="0"/>
              <a:t>4. MS/MS 3</a:t>
            </a:r>
          </a:p>
        </p:txBody>
      </p:sp>
      <p:cxnSp>
        <p:nvCxnSpPr>
          <p:cNvPr id="343" name="Straight Arrow Connector 342"/>
          <p:cNvCxnSpPr/>
          <p:nvPr/>
        </p:nvCxnSpPr>
        <p:spPr>
          <a:xfrm rot="5400000">
            <a:off x="6201568" y="1494632"/>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p:nvPr/>
        </p:nvCxnSpPr>
        <p:spPr>
          <a:xfrm rot="5400000">
            <a:off x="5687220" y="1494632"/>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24" name="Group 223"/>
          <p:cNvGrpSpPr/>
          <p:nvPr/>
        </p:nvGrpSpPr>
        <p:grpSpPr>
          <a:xfrm>
            <a:off x="2667000" y="3609467"/>
            <a:ext cx="3951111" cy="1013652"/>
            <a:chOff x="2667000" y="3609467"/>
            <a:chExt cx="3951111" cy="1013652"/>
          </a:xfrm>
        </p:grpSpPr>
        <p:sp>
          <p:nvSpPr>
            <p:cNvPr id="200" name="Text Box 72"/>
            <p:cNvSpPr txBox="1">
              <a:spLocks noChangeAspect="1" noChangeArrowheads="1"/>
            </p:cNvSpPr>
            <p:nvPr/>
          </p:nvSpPr>
          <p:spPr bwMode="auto">
            <a:xfrm>
              <a:off x="5269237" y="3609467"/>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226" name="Rectangle 61"/>
            <p:cNvSpPr>
              <a:spLocks noChangeAspect="1" noChangeArrowheads="1"/>
            </p:cNvSpPr>
            <p:nvPr/>
          </p:nvSpPr>
          <p:spPr bwMode="auto">
            <a:xfrm>
              <a:off x="5177931" y="3683001"/>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228" name="Line 63"/>
            <p:cNvSpPr>
              <a:spLocks noChangeAspect="1" noChangeShapeType="1"/>
            </p:cNvSpPr>
            <p:nvPr/>
          </p:nvSpPr>
          <p:spPr bwMode="auto">
            <a:xfrm>
              <a:off x="5620844" y="4284179"/>
              <a:ext cx="0" cy="331470"/>
            </a:xfrm>
            <a:prstGeom prst="line">
              <a:avLst/>
            </a:prstGeom>
            <a:noFill/>
            <a:ln w="9525">
              <a:solidFill>
                <a:srgbClr val="000000"/>
              </a:solidFill>
              <a:round/>
              <a:headEnd/>
              <a:tailEnd/>
            </a:ln>
          </p:spPr>
          <p:txBody>
            <a:bodyPr wrap="none" anchor="ctr"/>
            <a:lstStyle/>
            <a:p>
              <a:endParaRPr lang="en-US"/>
            </a:p>
          </p:txBody>
        </p:sp>
        <p:sp>
          <p:nvSpPr>
            <p:cNvPr id="230" name="Line 65"/>
            <p:cNvSpPr>
              <a:spLocks noChangeAspect="1" noChangeShapeType="1"/>
            </p:cNvSpPr>
            <p:nvPr/>
          </p:nvSpPr>
          <p:spPr bwMode="auto">
            <a:xfrm>
              <a:off x="6120906" y="4449914"/>
              <a:ext cx="0" cy="165735"/>
            </a:xfrm>
            <a:prstGeom prst="line">
              <a:avLst/>
            </a:prstGeom>
            <a:noFill/>
            <a:ln w="9525">
              <a:solidFill>
                <a:srgbClr val="000000"/>
              </a:solidFill>
              <a:round/>
              <a:headEnd/>
              <a:tailEnd/>
            </a:ln>
          </p:spPr>
          <p:txBody>
            <a:bodyPr wrap="none" anchor="ctr"/>
            <a:lstStyle/>
            <a:p>
              <a:endParaRPr lang="en-US"/>
            </a:p>
          </p:txBody>
        </p:sp>
        <p:sp>
          <p:nvSpPr>
            <p:cNvPr id="231" name="Line 66"/>
            <p:cNvSpPr>
              <a:spLocks noChangeAspect="1" noChangeShapeType="1"/>
            </p:cNvSpPr>
            <p:nvPr/>
          </p:nvSpPr>
          <p:spPr bwMode="auto">
            <a:xfrm>
              <a:off x="5508978" y="4395621"/>
              <a:ext cx="0" cy="220028"/>
            </a:xfrm>
            <a:prstGeom prst="line">
              <a:avLst/>
            </a:prstGeom>
            <a:noFill/>
            <a:ln w="9525">
              <a:solidFill>
                <a:srgbClr val="000000"/>
              </a:solidFill>
              <a:round/>
              <a:headEnd/>
              <a:tailEnd/>
            </a:ln>
          </p:spPr>
          <p:txBody>
            <a:bodyPr wrap="none" anchor="ctr"/>
            <a:lstStyle/>
            <a:p>
              <a:endParaRPr lang="en-US"/>
            </a:p>
          </p:txBody>
        </p:sp>
        <p:sp>
          <p:nvSpPr>
            <p:cNvPr id="232" name="Line 67"/>
            <p:cNvSpPr>
              <a:spLocks noChangeAspect="1" noChangeShapeType="1"/>
            </p:cNvSpPr>
            <p:nvPr/>
          </p:nvSpPr>
          <p:spPr bwMode="auto">
            <a:xfrm>
              <a:off x="5675136" y="4505636"/>
              <a:ext cx="0" cy="110014"/>
            </a:xfrm>
            <a:prstGeom prst="line">
              <a:avLst/>
            </a:prstGeom>
            <a:noFill/>
            <a:ln w="9525">
              <a:solidFill>
                <a:srgbClr val="000000"/>
              </a:solidFill>
              <a:round/>
              <a:headEnd/>
              <a:tailEnd/>
            </a:ln>
          </p:spPr>
          <p:txBody>
            <a:bodyPr wrap="none" anchor="ctr"/>
            <a:lstStyle/>
            <a:p>
              <a:endParaRPr lang="en-US"/>
            </a:p>
          </p:txBody>
        </p:sp>
        <p:sp>
          <p:nvSpPr>
            <p:cNvPr id="233" name="Line 68"/>
            <p:cNvSpPr>
              <a:spLocks noChangeAspect="1" noChangeShapeType="1"/>
            </p:cNvSpPr>
            <p:nvPr/>
          </p:nvSpPr>
          <p:spPr bwMode="auto">
            <a:xfrm>
              <a:off x="5287945" y="4395621"/>
              <a:ext cx="0" cy="220028"/>
            </a:xfrm>
            <a:prstGeom prst="line">
              <a:avLst/>
            </a:prstGeom>
            <a:noFill/>
            <a:ln w="9525">
              <a:solidFill>
                <a:srgbClr val="000000"/>
              </a:solidFill>
              <a:round/>
              <a:headEnd/>
              <a:tailEnd/>
            </a:ln>
          </p:spPr>
          <p:txBody>
            <a:bodyPr wrap="none" anchor="ctr"/>
            <a:lstStyle/>
            <a:p>
              <a:endParaRPr lang="en-US"/>
            </a:p>
          </p:txBody>
        </p:sp>
        <p:sp>
          <p:nvSpPr>
            <p:cNvPr id="234" name="Line 69"/>
            <p:cNvSpPr>
              <a:spLocks noChangeAspect="1" noChangeShapeType="1"/>
            </p:cNvSpPr>
            <p:nvPr/>
          </p:nvSpPr>
          <p:spPr bwMode="auto">
            <a:xfrm>
              <a:off x="5952314" y="4062724"/>
              <a:ext cx="0" cy="552926"/>
            </a:xfrm>
            <a:prstGeom prst="line">
              <a:avLst/>
            </a:prstGeom>
            <a:noFill/>
            <a:ln w="9525">
              <a:solidFill>
                <a:srgbClr val="000000"/>
              </a:solidFill>
              <a:round/>
              <a:headEnd/>
              <a:tailEnd/>
            </a:ln>
          </p:spPr>
          <p:txBody>
            <a:bodyPr wrap="none" anchor="ctr"/>
            <a:lstStyle/>
            <a:p>
              <a:endParaRPr lang="en-US"/>
            </a:p>
          </p:txBody>
        </p:sp>
        <p:sp>
          <p:nvSpPr>
            <p:cNvPr id="235" name="Line 70"/>
            <p:cNvSpPr>
              <a:spLocks noChangeAspect="1" noChangeShapeType="1"/>
            </p:cNvSpPr>
            <p:nvPr/>
          </p:nvSpPr>
          <p:spPr bwMode="auto">
            <a:xfrm>
              <a:off x="6175199" y="4341329"/>
              <a:ext cx="0" cy="274320"/>
            </a:xfrm>
            <a:prstGeom prst="line">
              <a:avLst/>
            </a:prstGeom>
            <a:noFill/>
            <a:ln w="9525">
              <a:solidFill>
                <a:srgbClr val="000000"/>
              </a:solidFill>
              <a:round/>
              <a:headEnd/>
              <a:tailEnd/>
            </a:ln>
          </p:spPr>
          <p:txBody>
            <a:bodyPr wrap="none" anchor="ctr"/>
            <a:lstStyle/>
            <a:p>
              <a:endParaRPr lang="en-US"/>
            </a:p>
          </p:txBody>
        </p:sp>
        <p:sp>
          <p:nvSpPr>
            <p:cNvPr id="238" name="Text Box 72"/>
            <p:cNvSpPr txBox="1">
              <a:spLocks noChangeAspect="1" noChangeArrowheads="1"/>
            </p:cNvSpPr>
            <p:nvPr/>
          </p:nvSpPr>
          <p:spPr bwMode="auto">
            <a:xfrm rot="16200000">
              <a:off x="4582691" y="3995346"/>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239" name="Line 65"/>
            <p:cNvSpPr>
              <a:spLocks noChangeAspect="1" noChangeShapeType="1"/>
            </p:cNvSpPr>
            <p:nvPr/>
          </p:nvSpPr>
          <p:spPr bwMode="auto">
            <a:xfrm>
              <a:off x="6077145" y="4536290"/>
              <a:ext cx="0" cy="79360"/>
            </a:xfrm>
            <a:prstGeom prst="line">
              <a:avLst/>
            </a:prstGeom>
            <a:noFill/>
            <a:ln w="9525">
              <a:solidFill>
                <a:srgbClr val="000000"/>
              </a:solidFill>
              <a:round/>
              <a:headEnd/>
              <a:tailEnd/>
            </a:ln>
          </p:spPr>
          <p:txBody>
            <a:bodyPr wrap="none" anchor="ctr"/>
            <a:lstStyle/>
            <a:p>
              <a:endParaRPr lang="en-US"/>
            </a:p>
          </p:txBody>
        </p:sp>
        <p:sp>
          <p:nvSpPr>
            <p:cNvPr id="241" name="Line 67"/>
            <p:cNvSpPr>
              <a:spLocks noChangeAspect="1" noChangeShapeType="1"/>
            </p:cNvSpPr>
            <p:nvPr/>
          </p:nvSpPr>
          <p:spPr bwMode="auto">
            <a:xfrm>
              <a:off x="6277170" y="4505636"/>
              <a:ext cx="0" cy="110014"/>
            </a:xfrm>
            <a:prstGeom prst="line">
              <a:avLst/>
            </a:prstGeom>
            <a:noFill/>
            <a:ln w="9525">
              <a:solidFill>
                <a:srgbClr val="000000"/>
              </a:solidFill>
              <a:round/>
              <a:headEnd/>
              <a:tailEnd/>
            </a:ln>
          </p:spPr>
          <p:txBody>
            <a:bodyPr wrap="none" anchor="ctr"/>
            <a:lstStyle/>
            <a:p>
              <a:endParaRPr lang="en-US"/>
            </a:p>
          </p:txBody>
        </p:sp>
        <p:sp>
          <p:nvSpPr>
            <p:cNvPr id="242" name="Line 70"/>
            <p:cNvSpPr>
              <a:spLocks noChangeAspect="1" noChangeShapeType="1"/>
            </p:cNvSpPr>
            <p:nvPr/>
          </p:nvSpPr>
          <p:spPr bwMode="auto">
            <a:xfrm>
              <a:off x="6002850" y="4341329"/>
              <a:ext cx="0" cy="274320"/>
            </a:xfrm>
            <a:prstGeom prst="line">
              <a:avLst/>
            </a:prstGeom>
            <a:noFill/>
            <a:ln w="9525">
              <a:solidFill>
                <a:srgbClr val="000000"/>
              </a:solidFill>
              <a:round/>
              <a:headEnd/>
              <a:tailEnd/>
            </a:ln>
          </p:spPr>
          <p:txBody>
            <a:bodyPr wrap="none" anchor="ctr"/>
            <a:lstStyle/>
            <a:p>
              <a:endParaRPr lang="en-US"/>
            </a:p>
          </p:txBody>
        </p:sp>
        <p:sp>
          <p:nvSpPr>
            <p:cNvPr id="243" name="Line 71"/>
            <p:cNvSpPr>
              <a:spLocks noChangeAspect="1" noChangeShapeType="1"/>
            </p:cNvSpPr>
            <p:nvPr/>
          </p:nvSpPr>
          <p:spPr bwMode="auto">
            <a:xfrm>
              <a:off x="6471903" y="4119397"/>
              <a:ext cx="0" cy="496253"/>
            </a:xfrm>
            <a:prstGeom prst="line">
              <a:avLst/>
            </a:prstGeom>
            <a:noFill/>
            <a:ln w="9525">
              <a:solidFill>
                <a:srgbClr val="000000"/>
              </a:solidFill>
              <a:round/>
              <a:headEnd/>
              <a:tailEnd/>
            </a:ln>
          </p:spPr>
          <p:txBody>
            <a:bodyPr wrap="none" anchor="ctr"/>
            <a:lstStyle/>
            <a:p>
              <a:endParaRPr lang="en-US"/>
            </a:p>
          </p:txBody>
        </p:sp>
        <p:sp>
          <p:nvSpPr>
            <p:cNvPr id="244" name="Line 65"/>
            <p:cNvSpPr>
              <a:spLocks noChangeAspect="1" noChangeShapeType="1"/>
            </p:cNvSpPr>
            <p:nvPr/>
          </p:nvSpPr>
          <p:spPr bwMode="auto">
            <a:xfrm>
              <a:off x="6262880" y="4449914"/>
              <a:ext cx="0" cy="165735"/>
            </a:xfrm>
            <a:prstGeom prst="line">
              <a:avLst/>
            </a:prstGeom>
            <a:noFill/>
            <a:ln w="9525">
              <a:solidFill>
                <a:srgbClr val="000000"/>
              </a:solidFill>
              <a:round/>
              <a:headEnd/>
              <a:tailEnd/>
            </a:ln>
          </p:spPr>
          <p:txBody>
            <a:bodyPr wrap="none" anchor="ctr"/>
            <a:lstStyle/>
            <a:p>
              <a:endParaRPr lang="en-US"/>
            </a:p>
          </p:txBody>
        </p:sp>
        <p:sp>
          <p:nvSpPr>
            <p:cNvPr id="245" name="Line 65"/>
            <p:cNvSpPr>
              <a:spLocks noChangeAspect="1" noChangeShapeType="1"/>
            </p:cNvSpPr>
            <p:nvPr/>
          </p:nvSpPr>
          <p:spPr bwMode="auto">
            <a:xfrm>
              <a:off x="6219119" y="4536290"/>
              <a:ext cx="0" cy="79360"/>
            </a:xfrm>
            <a:prstGeom prst="line">
              <a:avLst/>
            </a:prstGeom>
            <a:noFill/>
            <a:ln w="9525">
              <a:solidFill>
                <a:srgbClr val="000000"/>
              </a:solidFill>
              <a:round/>
              <a:headEnd/>
              <a:tailEnd/>
            </a:ln>
          </p:spPr>
          <p:txBody>
            <a:bodyPr wrap="none" anchor="ctr"/>
            <a:lstStyle/>
            <a:p>
              <a:endParaRPr lang="en-US"/>
            </a:p>
          </p:txBody>
        </p:sp>
        <p:sp>
          <p:nvSpPr>
            <p:cNvPr id="247" name="Line 67"/>
            <p:cNvSpPr>
              <a:spLocks noChangeAspect="1" noChangeShapeType="1"/>
            </p:cNvSpPr>
            <p:nvPr/>
          </p:nvSpPr>
          <p:spPr bwMode="auto">
            <a:xfrm>
              <a:off x="5413305" y="4505636"/>
              <a:ext cx="0" cy="110014"/>
            </a:xfrm>
            <a:prstGeom prst="line">
              <a:avLst/>
            </a:prstGeom>
            <a:noFill/>
            <a:ln w="9525">
              <a:solidFill>
                <a:srgbClr val="000000"/>
              </a:solidFill>
              <a:round/>
              <a:headEnd/>
              <a:tailEnd/>
            </a:ln>
          </p:spPr>
          <p:txBody>
            <a:bodyPr wrap="none" anchor="ctr"/>
            <a:lstStyle/>
            <a:p>
              <a:endParaRPr lang="en-US"/>
            </a:p>
          </p:txBody>
        </p:sp>
        <p:sp>
          <p:nvSpPr>
            <p:cNvPr id="248" name="Line 65"/>
            <p:cNvSpPr>
              <a:spLocks noChangeAspect="1" noChangeShapeType="1"/>
            </p:cNvSpPr>
            <p:nvPr/>
          </p:nvSpPr>
          <p:spPr bwMode="auto">
            <a:xfrm>
              <a:off x="5815313" y="4536290"/>
              <a:ext cx="0" cy="79360"/>
            </a:xfrm>
            <a:prstGeom prst="line">
              <a:avLst/>
            </a:prstGeom>
            <a:noFill/>
            <a:ln w="9525">
              <a:solidFill>
                <a:srgbClr val="000000"/>
              </a:solidFill>
              <a:round/>
              <a:headEnd/>
              <a:tailEnd/>
            </a:ln>
          </p:spPr>
          <p:txBody>
            <a:bodyPr wrap="none" anchor="ctr"/>
            <a:lstStyle/>
            <a:p>
              <a:endParaRPr lang="en-US"/>
            </a:p>
          </p:txBody>
        </p:sp>
        <p:sp>
          <p:nvSpPr>
            <p:cNvPr id="249" name="Line 67"/>
            <p:cNvSpPr>
              <a:spLocks noChangeAspect="1" noChangeShapeType="1"/>
            </p:cNvSpPr>
            <p:nvPr/>
          </p:nvSpPr>
          <p:spPr bwMode="auto">
            <a:xfrm>
              <a:off x="6015338" y="4505636"/>
              <a:ext cx="0" cy="110014"/>
            </a:xfrm>
            <a:prstGeom prst="line">
              <a:avLst/>
            </a:prstGeom>
            <a:noFill/>
            <a:ln w="9525">
              <a:solidFill>
                <a:srgbClr val="000000"/>
              </a:solidFill>
              <a:round/>
              <a:headEnd/>
              <a:tailEnd/>
            </a:ln>
          </p:spPr>
          <p:txBody>
            <a:bodyPr wrap="none" anchor="ctr"/>
            <a:lstStyle/>
            <a:p>
              <a:endParaRPr lang="en-US"/>
            </a:p>
          </p:txBody>
        </p:sp>
        <p:sp>
          <p:nvSpPr>
            <p:cNvPr id="250" name="Line 65"/>
            <p:cNvSpPr>
              <a:spLocks noChangeAspect="1" noChangeShapeType="1"/>
            </p:cNvSpPr>
            <p:nvPr/>
          </p:nvSpPr>
          <p:spPr bwMode="auto">
            <a:xfrm>
              <a:off x="5957288" y="4536290"/>
              <a:ext cx="0" cy="79360"/>
            </a:xfrm>
            <a:prstGeom prst="line">
              <a:avLst/>
            </a:prstGeom>
            <a:noFill/>
            <a:ln w="9525">
              <a:solidFill>
                <a:srgbClr val="000000"/>
              </a:solidFill>
              <a:round/>
              <a:headEnd/>
              <a:tailEnd/>
            </a:ln>
          </p:spPr>
          <p:txBody>
            <a:bodyPr wrap="none" anchor="ctr"/>
            <a:lstStyle/>
            <a:p>
              <a:endParaRPr lang="en-US"/>
            </a:p>
          </p:txBody>
        </p:sp>
        <p:sp>
          <p:nvSpPr>
            <p:cNvPr id="251" name="Line 67"/>
            <p:cNvSpPr>
              <a:spLocks noChangeAspect="1" noChangeShapeType="1"/>
            </p:cNvSpPr>
            <p:nvPr/>
          </p:nvSpPr>
          <p:spPr bwMode="auto">
            <a:xfrm>
              <a:off x="6157313" y="4505636"/>
              <a:ext cx="0" cy="110014"/>
            </a:xfrm>
            <a:prstGeom prst="line">
              <a:avLst/>
            </a:prstGeom>
            <a:noFill/>
            <a:ln w="9525">
              <a:solidFill>
                <a:srgbClr val="000000"/>
              </a:solidFill>
              <a:round/>
              <a:headEnd/>
              <a:tailEnd/>
            </a:ln>
          </p:spPr>
          <p:txBody>
            <a:bodyPr wrap="none" anchor="ctr"/>
            <a:lstStyle/>
            <a:p>
              <a:endParaRPr lang="en-US"/>
            </a:p>
          </p:txBody>
        </p:sp>
        <p:sp>
          <p:nvSpPr>
            <p:cNvPr id="252" name="Line 65"/>
            <p:cNvSpPr>
              <a:spLocks noChangeAspect="1" noChangeShapeType="1"/>
            </p:cNvSpPr>
            <p:nvPr/>
          </p:nvSpPr>
          <p:spPr bwMode="auto">
            <a:xfrm>
              <a:off x="5492409" y="4536290"/>
              <a:ext cx="0" cy="79360"/>
            </a:xfrm>
            <a:prstGeom prst="line">
              <a:avLst/>
            </a:prstGeom>
            <a:noFill/>
            <a:ln w="9525">
              <a:solidFill>
                <a:srgbClr val="000000"/>
              </a:solidFill>
              <a:round/>
              <a:headEnd/>
              <a:tailEnd/>
            </a:ln>
          </p:spPr>
          <p:txBody>
            <a:bodyPr wrap="none" anchor="ctr"/>
            <a:lstStyle/>
            <a:p>
              <a:endParaRPr lang="en-US"/>
            </a:p>
          </p:txBody>
        </p:sp>
        <p:sp>
          <p:nvSpPr>
            <p:cNvPr id="253" name="Line 67"/>
            <p:cNvSpPr>
              <a:spLocks noChangeAspect="1" noChangeShapeType="1"/>
            </p:cNvSpPr>
            <p:nvPr/>
          </p:nvSpPr>
          <p:spPr bwMode="auto">
            <a:xfrm>
              <a:off x="5692434" y="4505636"/>
              <a:ext cx="0" cy="110014"/>
            </a:xfrm>
            <a:prstGeom prst="line">
              <a:avLst/>
            </a:prstGeom>
            <a:noFill/>
            <a:ln w="9525">
              <a:solidFill>
                <a:srgbClr val="000000"/>
              </a:solidFill>
              <a:round/>
              <a:headEnd/>
              <a:tailEnd/>
            </a:ln>
          </p:spPr>
          <p:txBody>
            <a:bodyPr wrap="none" anchor="ctr"/>
            <a:lstStyle/>
            <a:p>
              <a:endParaRPr lang="en-US"/>
            </a:p>
          </p:txBody>
        </p:sp>
        <p:sp>
          <p:nvSpPr>
            <p:cNvPr id="254" name="Line 65"/>
            <p:cNvSpPr>
              <a:spLocks noChangeAspect="1" noChangeShapeType="1"/>
            </p:cNvSpPr>
            <p:nvPr/>
          </p:nvSpPr>
          <p:spPr bwMode="auto">
            <a:xfrm>
              <a:off x="5634384" y="4536290"/>
              <a:ext cx="0" cy="79360"/>
            </a:xfrm>
            <a:prstGeom prst="line">
              <a:avLst/>
            </a:prstGeom>
            <a:noFill/>
            <a:ln w="9525">
              <a:solidFill>
                <a:srgbClr val="000000"/>
              </a:solidFill>
              <a:round/>
              <a:headEnd/>
              <a:tailEnd/>
            </a:ln>
          </p:spPr>
          <p:txBody>
            <a:bodyPr wrap="none" anchor="ctr"/>
            <a:lstStyle/>
            <a:p>
              <a:endParaRPr lang="en-US"/>
            </a:p>
          </p:txBody>
        </p:sp>
        <p:sp>
          <p:nvSpPr>
            <p:cNvPr id="255" name="Line 67"/>
            <p:cNvSpPr>
              <a:spLocks noChangeAspect="1" noChangeShapeType="1"/>
            </p:cNvSpPr>
            <p:nvPr/>
          </p:nvSpPr>
          <p:spPr bwMode="auto">
            <a:xfrm>
              <a:off x="6172200" y="4505636"/>
              <a:ext cx="0" cy="110014"/>
            </a:xfrm>
            <a:prstGeom prst="line">
              <a:avLst/>
            </a:prstGeom>
            <a:noFill/>
            <a:ln w="9525">
              <a:solidFill>
                <a:srgbClr val="000000"/>
              </a:solidFill>
              <a:round/>
              <a:headEnd/>
              <a:tailEnd/>
            </a:ln>
          </p:spPr>
          <p:txBody>
            <a:bodyPr wrap="none" anchor="ctr"/>
            <a:lstStyle/>
            <a:p>
              <a:endParaRPr lang="en-US"/>
            </a:p>
          </p:txBody>
        </p:sp>
        <p:sp>
          <p:nvSpPr>
            <p:cNvPr id="256" name="Line 67"/>
            <p:cNvSpPr>
              <a:spLocks noChangeAspect="1" noChangeShapeType="1"/>
            </p:cNvSpPr>
            <p:nvPr/>
          </p:nvSpPr>
          <p:spPr bwMode="auto">
            <a:xfrm>
              <a:off x="5430603" y="4505636"/>
              <a:ext cx="0" cy="110014"/>
            </a:xfrm>
            <a:prstGeom prst="line">
              <a:avLst/>
            </a:prstGeom>
            <a:noFill/>
            <a:ln w="9525">
              <a:solidFill>
                <a:srgbClr val="000000"/>
              </a:solidFill>
              <a:round/>
              <a:headEnd/>
              <a:tailEnd/>
            </a:ln>
          </p:spPr>
          <p:txBody>
            <a:bodyPr wrap="none" anchor="ctr"/>
            <a:lstStyle/>
            <a:p>
              <a:endParaRPr lang="en-US"/>
            </a:p>
          </p:txBody>
        </p:sp>
        <p:sp>
          <p:nvSpPr>
            <p:cNvPr id="257" name="Line 65"/>
            <p:cNvSpPr>
              <a:spLocks noChangeAspect="1" noChangeShapeType="1"/>
            </p:cNvSpPr>
            <p:nvPr/>
          </p:nvSpPr>
          <p:spPr bwMode="auto">
            <a:xfrm>
              <a:off x="5372552" y="4536290"/>
              <a:ext cx="0" cy="79360"/>
            </a:xfrm>
            <a:prstGeom prst="line">
              <a:avLst/>
            </a:prstGeom>
            <a:noFill/>
            <a:ln w="9525">
              <a:solidFill>
                <a:srgbClr val="000000"/>
              </a:solidFill>
              <a:round/>
              <a:headEnd/>
              <a:tailEnd/>
            </a:ln>
          </p:spPr>
          <p:txBody>
            <a:bodyPr wrap="none" anchor="ctr"/>
            <a:lstStyle/>
            <a:p>
              <a:endParaRPr lang="en-US"/>
            </a:p>
          </p:txBody>
        </p:sp>
        <p:sp>
          <p:nvSpPr>
            <p:cNvPr id="258" name="Line 67"/>
            <p:cNvSpPr>
              <a:spLocks noChangeAspect="1" noChangeShapeType="1"/>
            </p:cNvSpPr>
            <p:nvPr/>
          </p:nvSpPr>
          <p:spPr bwMode="auto">
            <a:xfrm>
              <a:off x="5572577" y="4505636"/>
              <a:ext cx="0" cy="110014"/>
            </a:xfrm>
            <a:prstGeom prst="line">
              <a:avLst/>
            </a:prstGeom>
            <a:noFill/>
            <a:ln w="9525">
              <a:solidFill>
                <a:srgbClr val="000000"/>
              </a:solidFill>
              <a:round/>
              <a:headEnd/>
              <a:tailEnd/>
            </a:ln>
          </p:spPr>
          <p:txBody>
            <a:bodyPr wrap="none" anchor="ctr"/>
            <a:lstStyle/>
            <a:p>
              <a:endParaRPr lang="en-US"/>
            </a:p>
          </p:txBody>
        </p:sp>
        <p:cxnSp>
          <p:nvCxnSpPr>
            <p:cNvPr id="339" name="Straight Arrow Connector 338"/>
            <p:cNvCxnSpPr/>
            <p:nvPr/>
          </p:nvCxnSpPr>
          <p:spPr>
            <a:xfrm>
              <a:off x="2667000" y="3802766"/>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5" name="Line 71"/>
            <p:cNvSpPr>
              <a:spLocks noChangeAspect="1" noChangeShapeType="1"/>
            </p:cNvSpPr>
            <p:nvPr/>
          </p:nvSpPr>
          <p:spPr bwMode="auto">
            <a:xfrm>
              <a:off x="6400800" y="4386985"/>
              <a:ext cx="0" cy="228600"/>
            </a:xfrm>
            <a:prstGeom prst="line">
              <a:avLst/>
            </a:prstGeom>
            <a:noFill/>
            <a:ln w="9525">
              <a:solidFill>
                <a:srgbClr val="000000"/>
              </a:solidFill>
              <a:round/>
              <a:headEnd/>
              <a:tailEnd/>
            </a:ln>
          </p:spPr>
          <p:txBody>
            <a:bodyPr wrap="none" anchor="ctr"/>
            <a:lstStyle/>
            <a:p>
              <a:endParaRPr lang="en-US"/>
            </a:p>
          </p:txBody>
        </p:sp>
        <p:sp>
          <p:nvSpPr>
            <p:cNvPr id="227" name="Rectangle 226"/>
            <p:cNvSpPr/>
            <p:nvPr/>
          </p:nvSpPr>
          <p:spPr>
            <a:xfrm>
              <a:off x="6377558" y="4381878"/>
              <a:ext cx="27432" cy="237744"/>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p:cNvSpPr/>
            <p:nvPr/>
          </p:nvSpPr>
          <p:spPr>
            <a:xfrm>
              <a:off x="5491163" y="4395785"/>
              <a:ext cx="27432" cy="219456"/>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Arrow Connector 261"/>
            <p:cNvCxnSpPr/>
            <p:nvPr/>
          </p:nvCxnSpPr>
          <p:spPr>
            <a:xfrm rot="5400000">
              <a:off x="6200774" y="4171158"/>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rot="5400000">
              <a:off x="5685632" y="4423565"/>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p:nvPr/>
          </p:nvCxnSpPr>
          <p:spPr>
            <a:xfrm rot="5400000">
              <a:off x="5315746" y="4185447"/>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6" name="Group 245"/>
          <p:cNvGrpSpPr/>
          <p:nvPr/>
        </p:nvGrpSpPr>
        <p:grpSpPr>
          <a:xfrm>
            <a:off x="2667000" y="4581387"/>
            <a:ext cx="3950977" cy="1011502"/>
            <a:chOff x="2667000" y="4581387"/>
            <a:chExt cx="3950977" cy="1011502"/>
          </a:xfrm>
        </p:grpSpPr>
        <p:sp>
          <p:nvSpPr>
            <p:cNvPr id="237" name="Text Box 72"/>
            <p:cNvSpPr txBox="1">
              <a:spLocks noChangeAspect="1" noChangeArrowheads="1"/>
            </p:cNvSpPr>
            <p:nvPr/>
          </p:nvSpPr>
          <p:spPr bwMode="auto">
            <a:xfrm>
              <a:off x="5269371" y="4581387"/>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263" name="Rectangle 61"/>
            <p:cNvSpPr>
              <a:spLocks noChangeAspect="1" noChangeArrowheads="1"/>
            </p:cNvSpPr>
            <p:nvPr/>
          </p:nvSpPr>
          <p:spPr bwMode="auto">
            <a:xfrm>
              <a:off x="5177797" y="4652771"/>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264" name="Line 62"/>
            <p:cNvSpPr>
              <a:spLocks noChangeAspect="1" noChangeShapeType="1"/>
            </p:cNvSpPr>
            <p:nvPr/>
          </p:nvSpPr>
          <p:spPr bwMode="auto">
            <a:xfrm>
              <a:off x="5509267" y="4976772"/>
              <a:ext cx="0" cy="608648"/>
            </a:xfrm>
            <a:prstGeom prst="line">
              <a:avLst/>
            </a:prstGeom>
            <a:noFill/>
            <a:ln w="9525">
              <a:solidFill>
                <a:srgbClr val="000000"/>
              </a:solidFill>
              <a:round/>
              <a:headEnd/>
              <a:tailEnd/>
            </a:ln>
          </p:spPr>
          <p:txBody>
            <a:bodyPr wrap="none" anchor="ctr"/>
            <a:lstStyle/>
            <a:p>
              <a:endParaRPr lang="en-US"/>
            </a:p>
          </p:txBody>
        </p:sp>
        <p:sp>
          <p:nvSpPr>
            <p:cNvPr id="265" name="Line 63"/>
            <p:cNvSpPr>
              <a:spLocks noChangeAspect="1" noChangeShapeType="1"/>
            </p:cNvSpPr>
            <p:nvPr/>
          </p:nvSpPr>
          <p:spPr bwMode="auto">
            <a:xfrm>
              <a:off x="5620710" y="5253949"/>
              <a:ext cx="0" cy="331470"/>
            </a:xfrm>
            <a:prstGeom prst="line">
              <a:avLst/>
            </a:prstGeom>
            <a:noFill/>
            <a:ln w="9525">
              <a:solidFill>
                <a:srgbClr val="000000"/>
              </a:solidFill>
              <a:round/>
              <a:headEnd/>
              <a:tailEnd/>
            </a:ln>
          </p:spPr>
          <p:txBody>
            <a:bodyPr wrap="none" anchor="ctr"/>
            <a:lstStyle/>
            <a:p>
              <a:endParaRPr lang="en-US"/>
            </a:p>
          </p:txBody>
        </p:sp>
        <p:sp>
          <p:nvSpPr>
            <p:cNvPr id="267" name="Line 65"/>
            <p:cNvSpPr>
              <a:spLocks noChangeAspect="1" noChangeShapeType="1"/>
            </p:cNvSpPr>
            <p:nvPr/>
          </p:nvSpPr>
          <p:spPr bwMode="auto">
            <a:xfrm>
              <a:off x="6120772" y="5419684"/>
              <a:ext cx="0" cy="165735"/>
            </a:xfrm>
            <a:prstGeom prst="line">
              <a:avLst/>
            </a:prstGeom>
            <a:noFill/>
            <a:ln w="9525">
              <a:solidFill>
                <a:srgbClr val="000000"/>
              </a:solidFill>
              <a:round/>
              <a:headEnd/>
              <a:tailEnd/>
            </a:ln>
          </p:spPr>
          <p:txBody>
            <a:bodyPr wrap="none" anchor="ctr"/>
            <a:lstStyle/>
            <a:p>
              <a:endParaRPr lang="en-US"/>
            </a:p>
          </p:txBody>
        </p:sp>
        <p:sp>
          <p:nvSpPr>
            <p:cNvPr id="268" name="Line 66"/>
            <p:cNvSpPr>
              <a:spLocks noChangeAspect="1" noChangeShapeType="1"/>
            </p:cNvSpPr>
            <p:nvPr/>
          </p:nvSpPr>
          <p:spPr bwMode="auto">
            <a:xfrm>
              <a:off x="5787874" y="5365391"/>
              <a:ext cx="0" cy="220028"/>
            </a:xfrm>
            <a:prstGeom prst="line">
              <a:avLst/>
            </a:prstGeom>
            <a:noFill/>
            <a:ln w="9525">
              <a:solidFill>
                <a:srgbClr val="000000"/>
              </a:solidFill>
              <a:round/>
              <a:headEnd/>
              <a:tailEnd/>
            </a:ln>
          </p:spPr>
          <p:txBody>
            <a:bodyPr wrap="none" anchor="ctr"/>
            <a:lstStyle/>
            <a:p>
              <a:endParaRPr lang="en-US"/>
            </a:p>
          </p:txBody>
        </p:sp>
        <p:sp>
          <p:nvSpPr>
            <p:cNvPr id="269" name="Line 67"/>
            <p:cNvSpPr>
              <a:spLocks noChangeAspect="1" noChangeShapeType="1"/>
            </p:cNvSpPr>
            <p:nvPr/>
          </p:nvSpPr>
          <p:spPr bwMode="auto">
            <a:xfrm>
              <a:off x="5675002" y="5475406"/>
              <a:ext cx="0" cy="110014"/>
            </a:xfrm>
            <a:prstGeom prst="line">
              <a:avLst/>
            </a:prstGeom>
            <a:noFill/>
            <a:ln w="9525">
              <a:solidFill>
                <a:srgbClr val="000000"/>
              </a:solidFill>
              <a:round/>
              <a:headEnd/>
              <a:tailEnd/>
            </a:ln>
          </p:spPr>
          <p:txBody>
            <a:bodyPr wrap="none" anchor="ctr"/>
            <a:lstStyle/>
            <a:p>
              <a:endParaRPr lang="en-US"/>
            </a:p>
          </p:txBody>
        </p:sp>
        <p:sp>
          <p:nvSpPr>
            <p:cNvPr id="270" name="Line 68"/>
            <p:cNvSpPr>
              <a:spLocks noChangeAspect="1" noChangeShapeType="1"/>
            </p:cNvSpPr>
            <p:nvPr/>
          </p:nvSpPr>
          <p:spPr bwMode="auto">
            <a:xfrm>
              <a:off x="5287811" y="5365391"/>
              <a:ext cx="0" cy="220028"/>
            </a:xfrm>
            <a:prstGeom prst="line">
              <a:avLst/>
            </a:prstGeom>
            <a:noFill/>
            <a:ln w="9525">
              <a:solidFill>
                <a:srgbClr val="000000"/>
              </a:solidFill>
              <a:round/>
              <a:headEnd/>
              <a:tailEnd/>
            </a:ln>
          </p:spPr>
          <p:txBody>
            <a:bodyPr wrap="none" anchor="ctr"/>
            <a:lstStyle/>
            <a:p>
              <a:endParaRPr lang="en-US"/>
            </a:p>
          </p:txBody>
        </p:sp>
        <p:sp>
          <p:nvSpPr>
            <p:cNvPr id="271" name="Line 69"/>
            <p:cNvSpPr>
              <a:spLocks noChangeAspect="1" noChangeShapeType="1"/>
            </p:cNvSpPr>
            <p:nvPr/>
          </p:nvSpPr>
          <p:spPr bwMode="auto">
            <a:xfrm>
              <a:off x="5952180" y="5032494"/>
              <a:ext cx="0" cy="552926"/>
            </a:xfrm>
            <a:prstGeom prst="line">
              <a:avLst/>
            </a:prstGeom>
            <a:noFill/>
            <a:ln w="9525">
              <a:solidFill>
                <a:srgbClr val="000000"/>
              </a:solidFill>
              <a:round/>
              <a:headEnd/>
              <a:tailEnd/>
            </a:ln>
          </p:spPr>
          <p:txBody>
            <a:bodyPr wrap="none" anchor="ctr"/>
            <a:lstStyle/>
            <a:p>
              <a:endParaRPr lang="en-US"/>
            </a:p>
          </p:txBody>
        </p:sp>
        <p:sp>
          <p:nvSpPr>
            <p:cNvPr id="272" name="Line 70"/>
            <p:cNvSpPr>
              <a:spLocks noChangeAspect="1" noChangeShapeType="1"/>
            </p:cNvSpPr>
            <p:nvPr/>
          </p:nvSpPr>
          <p:spPr bwMode="auto">
            <a:xfrm>
              <a:off x="6175065" y="5311099"/>
              <a:ext cx="0" cy="274320"/>
            </a:xfrm>
            <a:prstGeom prst="line">
              <a:avLst/>
            </a:prstGeom>
            <a:noFill/>
            <a:ln w="9525">
              <a:solidFill>
                <a:srgbClr val="000000"/>
              </a:solidFill>
              <a:round/>
              <a:headEnd/>
              <a:tailEnd/>
            </a:ln>
          </p:spPr>
          <p:txBody>
            <a:bodyPr wrap="none" anchor="ctr"/>
            <a:lstStyle/>
            <a:p>
              <a:endParaRPr lang="en-US"/>
            </a:p>
          </p:txBody>
        </p:sp>
        <p:sp>
          <p:nvSpPr>
            <p:cNvPr id="275" name="Text Box 72"/>
            <p:cNvSpPr txBox="1">
              <a:spLocks noChangeAspect="1" noChangeArrowheads="1"/>
            </p:cNvSpPr>
            <p:nvPr/>
          </p:nvSpPr>
          <p:spPr bwMode="auto">
            <a:xfrm rot="16200000">
              <a:off x="4582557" y="4965116"/>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276" name="Line 65"/>
            <p:cNvSpPr>
              <a:spLocks noChangeAspect="1" noChangeShapeType="1"/>
            </p:cNvSpPr>
            <p:nvPr/>
          </p:nvSpPr>
          <p:spPr bwMode="auto">
            <a:xfrm>
              <a:off x="6077011" y="5506060"/>
              <a:ext cx="0" cy="79360"/>
            </a:xfrm>
            <a:prstGeom prst="line">
              <a:avLst/>
            </a:prstGeom>
            <a:noFill/>
            <a:ln w="9525">
              <a:solidFill>
                <a:srgbClr val="000000"/>
              </a:solidFill>
              <a:round/>
              <a:headEnd/>
              <a:tailEnd/>
            </a:ln>
          </p:spPr>
          <p:txBody>
            <a:bodyPr wrap="none" anchor="ctr"/>
            <a:lstStyle/>
            <a:p>
              <a:endParaRPr lang="en-US"/>
            </a:p>
          </p:txBody>
        </p:sp>
        <p:sp>
          <p:nvSpPr>
            <p:cNvPr id="277" name="Line 66"/>
            <p:cNvSpPr>
              <a:spLocks noChangeAspect="1" noChangeShapeType="1"/>
            </p:cNvSpPr>
            <p:nvPr/>
          </p:nvSpPr>
          <p:spPr bwMode="auto">
            <a:xfrm>
              <a:off x="5562600" y="5365391"/>
              <a:ext cx="0" cy="220028"/>
            </a:xfrm>
            <a:prstGeom prst="line">
              <a:avLst/>
            </a:prstGeom>
            <a:noFill/>
            <a:ln w="9525">
              <a:solidFill>
                <a:srgbClr val="000000"/>
              </a:solidFill>
              <a:round/>
              <a:headEnd/>
              <a:tailEnd/>
            </a:ln>
          </p:spPr>
          <p:txBody>
            <a:bodyPr wrap="none" anchor="ctr"/>
            <a:lstStyle/>
            <a:p>
              <a:endParaRPr lang="en-US"/>
            </a:p>
          </p:txBody>
        </p:sp>
        <p:sp>
          <p:nvSpPr>
            <p:cNvPr id="278" name="Line 67"/>
            <p:cNvSpPr>
              <a:spLocks noChangeAspect="1" noChangeShapeType="1"/>
            </p:cNvSpPr>
            <p:nvPr/>
          </p:nvSpPr>
          <p:spPr bwMode="auto">
            <a:xfrm>
              <a:off x="6277036" y="5475406"/>
              <a:ext cx="0" cy="110014"/>
            </a:xfrm>
            <a:prstGeom prst="line">
              <a:avLst/>
            </a:prstGeom>
            <a:noFill/>
            <a:ln w="9525">
              <a:solidFill>
                <a:srgbClr val="000000"/>
              </a:solidFill>
              <a:round/>
              <a:headEnd/>
              <a:tailEnd/>
            </a:ln>
          </p:spPr>
          <p:txBody>
            <a:bodyPr wrap="none" anchor="ctr"/>
            <a:lstStyle/>
            <a:p>
              <a:endParaRPr lang="en-US"/>
            </a:p>
          </p:txBody>
        </p:sp>
        <p:sp>
          <p:nvSpPr>
            <p:cNvPr id="279" name="Line 70"/>
            <p:cNvSpPr>
              <a:spLocks noChangeAspect="1" noChangeShapeType="1"/>
            </p:cNvSpPr>
            <p:nvPr/>
          </p:nvSpPr>
          <p:spPr bwMode="auto">
            <a:xfrm>
              <a:off x="6002716" y="5311099"/>
              <a:ext cx="0" cy="274320"/>
            </a:xfrm>
            <a:prstGeom prst="line">
              <a:avLst/>
            </a:prstGeom>
            <a:noFill/>
            <a:ln w="9525">
              <a:solidFill>
                <a:srgbClr val="000000"/>
              </a:solidFill>
              <a:round/>
              <a:headEnd/>
              <a:tailEnd/>
            </a:ln>
          </p:spPr>
          <p:txBody>
            <a:bodyPr wrap="none" anchor="ctr"/>
            <a:lstStyle/>
            <a:p>
              <a:endParaRPr lang="en-US"/>
            </a:p>
          </p:txBody>
        </p:sp>
        <p:sp>
          <p:nvSpPr>
            <p:cNvPr id="280" name="Line 71"/>
            <p:cNvSpPr>
              <a:spLocks noChangeAspect="1" noChangeShapeType="1"/>
            </p:cNvSpPr>
            <p:nvPr/>
          </p:nvSpPr>
          <p:spPr bwMode="auto">
            <a:xfrm>
              <a:off x="6471769" y="5089167"/>
              <a:ext cx="0" cy="496253"/>
            </a:xfrm>
            <a:prstGeom prst="line">
              <a:avLst/>
            </a:prstGeom>
            <a:noFill/>
            <a:ln w="9525">
              <a:solidFill>
                <a:srgbClr val="000000"/>
              </a:solidFill>
              <a:round/>
              <a:headEnd/>
              <a:tailEnd/>
            </a:ln>
          </p:spPr>
          <p:txBody>
            <a:bodyPr wrap="none" anchor="ctr"/>
            <a:lstStyle/>
            <a:p>
              <a:endParaRPr lang="en-US"/>
            </a:p>
          </p:txBody>
        </p:sp>
        <p:sp>
          <p:nvSpPr>
            <p:cNvPr id="281" name="Line 65"/>
            <p:cNvSpPr>
              <a:spLocks noChangeAspect="1" noChangeShapeType="1"/>
            </p:cNvSpPr>
            <p:nvPr/>
          </p:nvSpPr>
          <p:spPr bwMode="auto">
            <a:xfrm>
              <a:off x="6262746" y="5419684"/>
              <a:ext cx="0" cy="165735"/>
            </a:xfrm>
            <a:prstGeom prst="line">
              <a:avLst/>
            </a:prstGeom>
            <a:noFill/>
            <a:ln w="9525">
              <a:solidFill>
                <a:srgbClr val="000000"/>
              </a:solidFill>
              <a:round/>
              <a:headEnd/>
              <a:tailEnd/>
            </a:ln>
          </p:spPr>
          <p:txBody>
            <a:bodyPr wrap="none" anchor="ctr"/>
            <a:lstStyle/>
            <a:p>
              <a:endParaRPr lang="en-US"/>
            </a:p>
          </p:txBody>
        </p:sp>
        <p:sp>
          <p:nvSpPr>
            <p:cNvPr id="282" name="Line 65"/>
            <p:cNvSpPr>
              <a:spLocks noChangeAspect="1" noChangeShapeType="1"/>
            </p:cNvSpPr>
            <p:nvPr/>
          </p:nvSpPr>
          <p:spPr bwMode="auto">
            <a:xfrm>
              <a:off x="6218985" y="5506060"/>
              <a:ext cx="0" cy="79360"/>
            </a:xfrm>
            <a:prstGeom prst="line">
              <a:avLst/>
            </a:prstGeom>
            <a:noFill/>
            <a:ln w="9525">
              <a:solidFill>
                <a:srgbClr val="000000"/>
              </a:solidFill>
              <a:round/>
              <a:headEnd/>
              <a:tailEnd/>
            </a:ln>
          </p:spPr>
          <p:txBody>
            <a:bodyPr wrap="none" anchor="ctr"/>
            <a:lstStyle/>
            <a:p>
              <a:endParaRPr lang="en-US"/>
            </a:p>
          </p:txBody>
        </p:sp>
        <p:sp>
          <p:nvSpPr>
            <p:cNvPr id="284" name="Line 67"/>
            <p:cNvSpPr>
              <a:spLocks noChangeAspect="1" noChangeShapeType="1"/>
            </p:cNvSpPr>
            <p:nvPr/>
          </p:nvSpPr>
          <p:spPr bwMode="auto">
            <a:xfrm>
              <a:off x="5413171" y="5475406"/>
              <a:ext cx="0" cy="110014"/>
            </a:xfrm>
            <a:prstGeom prst="line">
              <a:avLst/>
            </a:prstGeom>
            <a:noFill/>
            <a:ln w="9525">
              <a:solidFill>
                <a:srgbClr val="000000"/>
              </a:solidFill>
              <a:round/>
              <a:headEnd/>
              <a:tailEnd/>
            </a:ln>
          </p:spPr>
          <p:txBody>
            <a:bodyPr wrap="none" anchor="ctr"/>
            <a:lstStyle/>
            <a:p>
              <a:endParaRPr lang="en-US"/>
            </a:p>
          </p:txBody>
        </p:sp>
        <p:sp>
          <p:nvSpPr>
            <p:cNvPr id="285" name="Line 65"/>
            <p:cNvSpPr>
              <a:spLocks noChangeAspect="1" noChangeShapeType="1"/>
            </p:cNvSpPr>
            <p:nvPr/>
          </p:nvSpPr>
          <p:spPr bwMode="auto">
            <a:xfrm>
              <a:off x="5815179" y="5506060"/>
              <a:ext cx="0" cy="79360"/>
            </a:xfrm>
            <a:prstGeom prst="line">
              <a:avLst/>
            </a:prstGeom>
            <a:noFill/>
            <a:ln w="9525">
              <a:solidFill>
                <a:srgbClr val="000000"/>
              </a:solidFill>
              <a:round/>
              <a:headEnd/>
              <a:tailEnd/>
            </a:ln>
          </p:spPr>
          <p:txBody>
            <a:bodyPr wrap="none" anchor="ctr"/>
            <a:lstStyle/>
            <a:p>
              <a:endParaRPr lang="en-US"/>
            </a:p>
          </p:txBody>
        </p:sp>
        <p:sp>
          <p:nvSpPr>
            <p:cNvPr id="286" name="Line 67"/>
            <p:cNvSpPr>
              <a:spLocks noChangeAspect="1" noChangeShapeType="1"/>
            </p:cNvSpPr>
            <p:nvPr/>
          </p:nvSpPr>
          <p:spPr bwMode="auto">
            <a:xfrm>
              <a:off x="6015204" y="5475406"/>
              <a:ext cx="0" cy="110014"/>
            </a:xfrm>
            <a:prstGeom prst="line">
              <a:avLst/>
            </a:prstGeom>
            <a:noFill/>
            <a:ln w="9525">
              <a:solidFill>
                <a:srgbClr val="000000"/>
              </a:solidFill>
              <a:round/>
              <a:headEnd/>
              <a:tailEnd/>
            </a:ln>
          </p:spPr>
          <p:txBody>
            <a:bodyPr wrap="none" anchor="ctr"/>
            <a:lstStyle/>
            <a:p>
              <a:endParaRPr lang="en-US"/>
            </a:p>
          </p:txBody>
        </p:sp>
        <p:sp>
          <p:nvSpPr>
            <p:cNvPr id="287" name="Line 65"/>
            <p:cNvSpPr>
              <a:spLocks noChangeAspect="1" noChangeShapeType="1"/>
            </p:cNvSpPr>
            <p:nvPr/>
          </p:nvSpPr>
          <p:spPr bwMode="auto">
            <a:xfrm>
              <a:off x="5957154" y="5506060"/>
              <a:ext cx="0" cy="79360"/>
            </a:xfrm>
            <a:prstGeom prst="line">
              <a:avLst/>
            </a:prstGeom>
            <a:noFill/>
            <a:ln w="9525">
              <a:solidFill>
                <a:srgbClr val="000000"/>
              </a:solidFill>
              <a:round/>
              <a:headEnd/>
              <a:tailEnd/>
            </a:ln>
          </p:spPr>
          <p:txBody>
            <a:bodyPr wrap="none" anchor="ctr"/>
            <a:lstStyle/>
            <a:p>
              <a:endParaRPr lang="en-US"/>
            </a:p>
          </p:txBody>
        </p:sp>
        <p:sp>
          <p:nvSpPr>
            <p:cNvPr id="288" name="Line 67"/>
            <p:cNvSpPr>
              <a:spLocks noChangeAspect="1" noChangeShapeType="1"/>
            </p:cNvSpPr>
            <p:nvPr/>
          </p:nvSpPr>
          <p:spPr bwMode="auto">
            <a:xfrm>
              <a:off x="6157179" y="5475406"/>
              <a:ext cx="0" cy="110014"/>
            </a:xfrm>
            <a:prstGeom prst="line">
              <a:avLst/>
            </a:prstGeom>
            <a:noFill/>
            <a:ln w="9525">
              <a:solidFill>
                <a:srgbClr val="000000"/>
              </a:solidFill>
              <a:round/>
              <a:headEnd/>
              <a:tailEnd/>
            </a:ln>
          </p:spPr>
          <p:txBody>
            <a:bodyPr wrap="none" anchor="ctr"/>
            <a:lstStyle/>
            <a:p>
              <a:endParaRPr lang="en-US"/>
            </a:p>
          </p:txBody>
        </p:sp>
        <p:sp>
          <p:nvSpPr>
            <p:cNvPr id="289" name="Line 65"/>
            <p:cNvSpPr>
              <a:spLocks noChangeAspect="1" noChangeShapeType="1"/>
            </p:cNvSpPr>
            <p:nvPr/>
          </p:nvSpPr>
          <p:spPr bwMode="auto">
            <a:xfrm>
              <a:off x="5492275" y="5506060"/>
              <a:ext cx="0" cy="79360"/>
            </a:xfrm>
            <a:prstGeom prst="line">
              <a:avLst/>
            </a:prstGeom>
            <a:noFill/>
            <a:ln w="9525">
              <a:solidFill>
                <a:srgbClr val="000000"/>
              </a:solidFill>
              <a:round/>
              <a:headEnd/>
              <a:tailEnd/>
            </a:ln>
          </p:spPr>
          <p:txBody>
            <a:bodyPr wrap="none" anchor="ctr"/>
            <a:lstStyle/>
            <a:p>
              <a:endParaRPr lang="en-US"/>
            </a:p>
          </p:txBody>
        </p:sp>
        <p:sp>
          <p:nvSpPr>
            <p:cNvPr id="290" name="Line 67"/>
            <p:cNvSpPr>
              <a:spLocks noChangeAspect="1" noChangeShapeType="1"/>
            </p:cNvSpPr>
            <p:nvPr/>
          </p:nvSpPr>
          <p:spPr bwMode="auto">
            <a:xfrm>
              <a:off x="5692300" y="5475406"/>
              <a:ext cx="0" cy="110014"/>
            </a:xfrm>
            <a:prstGeom prst="line">
              <a:avLst/>
            </a:prstGeom>
            <a:noFill/>
            <a:ln w="9525">
              <a:solidFill>
                <a:srgbClr val="000000"/>
              </a:solidFill>
              <a:round/>
              <a:headEnd/>
              <a:tailEnd/>
            </a:ln>
          </p:spPr>
          <p:txBody>
            <a:bodyPr wrap="none" anchor="ctr"/>
            <a:lstStyle/>
            <a:p>
              <a:endParaRPr lang="en-US"/>
            </a:p>
          </p:txBody>
        </p:sp>
        <p:sp>
          <p:nvSpPr>
            <p:cNvPr id="291" name="Line 65"/>
            <p:cNvSpPr>
              <a:spLocks noChangeAspect="1" noChangeShapeType="1"/>
            </p:cNvSpPr>
            <p:nvPr/>
          </p:nvSpPr>
          <p:spPr bwMode="auto">
            <a:xfrm>
              <a:off x="5634250" y="5506060"/>
              <a:ext cx="0" cy="79360"/>
            </a:xfrm>
            <a:prstGeom prst="line">
              <a:avLst/>
            </a:prstGeom>
            <a:noFill/>
            <a:ln w="9525">
              <a:solidFill>
                <a:srgbClr val="000000"/>
              </a:solidFill>
              <a:round/>
              <a:headEnd/>
              <a:tailEnd/>
            </a:ln>
          </p:spPr>
          <p:txBody>
            <a:bodyPr wrap="none" anchor="ctr"/>
            <a:lstStyle/>
            <a:p>
              <a:endParaRPr lang="en-US"/>
            </a:p>
          </p:txBody>
        </p:sp>
        <p:sp>
          <p:nvSpPr>
            <p:cNvPr id="292" name="Line 67"/>
            <p:cNvSpPr>
              <a:spLocks noChangeAspect="1" noChangeShapeType="1"/>
            </p:cNvSpPr>
            <p:nvPr/>
          </p:nvSpPr>
          <p:spPr bwMode="auto">
            <a:xfrm>
              <a:off x="5715000" y="5475406"/>
              <a:ext cx="0" cy="110014"/>
            </a:xfrm>
            <a:prstGeom prst="line">
              <a:avLst/>
            </a:prstGeom>
            <a:noFill/>
            <a:ln w="9525">
              <a:solidFill>
                <a:srgbClr val="000000"/>
              </a:solidFill>
              <a:round/>
              <a:headEnd/>
              <a:tailEnd/>
            </a:ln>
          </p:spPr>
          <p:txBody>
            <a:bodyPr wrap="none" anchor="ctr"/>
            <a:lstStyle/>
            <a:p>
              <a:endParaRPr lang="en-US"/>
            </a:p>
          </p:txBody>
        </p:sp>
        <p:sp>
          <p:nvSpPr>
            <p:cNvPr id="293" name="Line 67"/>
            <p:cNvSpPr>
              <a:spLocks noChangeAspect="1" noChangeShapeType="1"/>
            </p:cNvSpPr>
            <p:nvPr/>
          </p:nvSpPr>
          <p:spPr bwMode="auto">
            <a:xfrm>
              <a:off x="5430469" y="5475406"/>
              <a:ext cx="0" cy="110014"/>
            </a:xfrm>
            <a:prstGeom prst="line">
              <a:avLst/>
            </a:prstGeom>
            <a:noFill/>
            <a:ln w="9525">
              <a:solidFill>
                <a:srgbClr val="000000"/>
              </a:solidFill>
              <a:round/>
              <a:headEnd/>
              <a:tailEnd/>
            </a:ln>
          </p:spPr>
          <p:txBody>
            <a:bodyPr wrap="none" anchor="ctr"/>
            <a:lstStyle/>
            <a:p>
              <a:endParaRPr lang="en-US"/>
            </a:p>
          </p:txBody>
        </p:sp>
        <p:sp>
          <p:nvSpPr>
            <p:cNvPr id="294" name="Line 65"/>
            <p:cNvSpPr>
              <a:spLocks noChangeAspect="1" noChangeShapeType="1"/>
            </p:cNvSpPr>
            <p:nvPr/>
          </p:nvSpPr>
          <p:spPr bwMode="auto">
            <a:xfrm>
              <a:off x="5372418" y="5506060"/>
              <a:ext cx="0" cy="79360"/>
            </a:xfrm>
            <a:prstGeom prst="line">
              <a:avLst/>
            </a:prstGeom>
            <a:noFill/>
            <a:ln w="9525">
              <a:solidFill>
                <a:srgbClr val="000000"/>
              </a:solidFill>
              <a:round/>
              <a:headEnd/>
              <a:tailEnd/>
            </a:ln>
          </p:spPr>
          <p:txBody>
            <a:bodyPr wrap="none" anchor="ctr"/>
            <a:lstStyle/>
            <a:p>
              <a:endParaRPr lang="en-US"/>
            </a:p>
          </p:txBody>
        </p:sp>
        <p:sp>
          <p:nvSpPr>
            <p:cNvPr id="295" name="Line 67"/>
            <p:cNvSpPr>
              <a:spLocks noChangeAspect="1" noChangeShapeType="1"/>
            </p:cNvSpPr>
            <p:nvPr/>
          </p:nvSpPr>
          <p:spPr bwMode="auto">
            <a:xfrm>
              <a:off x="5572443" y="5475406"/>
              <a:ext cx="0" cy="110014"/>
            </a:xfrm>
            <a:prstGeom prst="line">
              <a:avLst/>
            </a:prstGeom>
            <a:noFill/>
            <a:ln w="9525">
              <a:solidFill>
                <a:srgbClr val="000000"/>
              </a:solidFill>
              <a:round/>
              <a:headEnd/>
              <a:tailEnd/>
            </a:ln>
          </p:spPr>
          <p:txBody>
            <a:bodyPr wrap="none" anchor="ctr"/>
            <a:lstStyle/>
            <a:p>
              <a:endParaRPr lang="en-US"/>
            </a:p>
          </p:txBody>
        </p:sp>
        <p:cxnSp>
          <p:nvCxnSpPr>
            <p:cNvPr id="340" name="Straight Arrow Connector 339"/>
            <p:cNvCxnSpPr/>
            <p:nvPr/>
          </p:nvCxnSpPr>
          <p:spPr>
            <a:xfrm>
              <a:off x="2667000" y="4782077"/>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6" name="Rectangle 235"/>
            <p:cNvSpPr/>
            <p:nvPr/>
          </p:nvSpPr>
          <p:spPr>
            <a:xfrm>
              <a:off x="5491163" y="4978709"/>
              <a:ext cx="27432" cy="603504"/>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Arrow Connector 265"/>
            <p:cNvCxnSpPr/>
            <p:nvPr/>
          </p:nvCxnSpPr>
          <p:spPr>
            <a:xfrm rot="5400000">
              <a:off x="6200774" y="5390358"/>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rot="5400000">
              <a:off x="5685632" y="5390342"/>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p:nvPr/>
          </p:nvCxnSpPr>
          <p:spPr>
            <a:xfrm rot="5400000">
              <a:off x="5369086" y="4819809"/>
              <a:ext cx="27432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2667000" y="1741311"/>
            <a:ext cx="3951111" cy="940118"/>
            <a:chOff x="2667000" y="1741311"/>
            <a:chExt cx="3951111" cy="940118"/>
          </a:xfrm>
        </p:grpSpPr>
        <p:sp>
          <p:nvSpPr>
            <p:cNvPr id="152" name="Rectangle 61"/>
            <p:cNvSpPr>
              <a:spLocks noChangeAspect="1" noChangeArrowheads="1"/>
            </p:cNvSpPr>
            <p:nvPr/>
          </p:nvSpPr>
          <p:spPr bwMode="auto">
            <a:xfrm>
              <a:off x="5177931" y="1741311"/>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154" name="Line 63"/>
            <p:cNvSpPr>
              <a:spLocks noChangeAspect="1" noChangeShapeType="1"/>
            </p:cNvSpPr>
            <p:nvPr/>
          </p:nvSpPr>
          <p:spPr bwMode="auto">
            <a:xfrm>
              <a:off x="5722445" y="2342489"/>
              <a:ext cx="0" cy="331470"/>
            </a:xfrm>
            <a:prstGeom prst="line">
              <a:avLst/>
            </a:prstGeom>
            <a:noFill/>
            <a:ln w="9525">
              <a:solidFill>
                <a:srgbClr val="000000"/>
              </a:solidFill>
              <a:round/>
              <a:headEnd/>
              <a:tailEnd/>
            </a:ln>
          </p:spPr>
          <p:txBody>
            <a:bodyPr wrap="none" anchor="ctr"/>
            <a:lstStyle/>
            <a:p>
              <a:endParaRPr lang="en-US"/>
            </a:p>
          </p:txBody>
        </p:sp>
        <p:sp>
          <p:nvSpPr>
            <p:cNvPr id="156" name="Line 65"/>
            <p:cNvSpPr>
              <a:spLocks noChangeAspect="1" noChangeShapeType="1"/>
            </p:cNvSpPr>
            <p:nvPr/>
          </p:nvSpPr>
          <p:spPr bwMode="auto">
            <a:xfrm>
              <a:off x="6120906" y="2508224"/>
              <a:ext cx="0" cy="165735"/>
            </a:xfrm>
            <a:prstGeom prst="line">
              <a:avLst/>
            </a:prstGeom>
            <a:noFill/>
            <a:ln w="9525">
              <a:solidFill>
                <a:srgbClr val="000000"/>
              </a:solidFill>
              <a:round/>
              <a:headEnd/>
              <a:tailEnd/>
            </a:ln>
          </p:spPr>
          <p:txBody>
            <a:bodyPr wrap="none" anchor="ctr"/>
            <a:lstStyle/>
            <a:p>
              <a:endParaRPr lang="en-US"/>
            </a:p>
          </p:txBody>
        </p:sp>
        <p:sp>
          <p:nvSpPr>
            <p:cNvPr id="157" name="Line 66"/>
            <p:cNvSpPr>
              <a:spLocks noChangeAspect="1" noChangeShapeType="1"/>
            </p:cNvSpPr>
            <p:nvPr/>
          </p:nvSpPr>
          <p:spPr bwMode="auto">
            <a:xfrm>
              <a:off x="5903898" y="2453931"/>
              <a:ext cx="0" cy="220028"/>
            </a:xfrm>
            <a:prstGeom prst="line">
              <a:avLst/>
            </a:prstGeom>
            <a:noFill/>
            <a:ln w="9525">
              <a:solidFill>
                <a:srgbClr val="000000"/>
              </a:solidFill>
              <a:round/>
              <a:headEnd/>
              <a:tailEnd/>
            </a:ln>
          </p:spPr>
          <p:txBody>
            <a:bodyPr wrap="none" anchor="ctr"/>
            <a:lstStyle/>
            <a:p>
              <a:endParaRPr lang="en-US"/>
            </a:p>
          </p:txBody>
        </p:sp>
        <p:sp>
          <p:nvSpPr>
            <p:cNvPr id="158" name="Line 67"/>
            <p:cNvSpPr>
              <a:spLocks noChangeAspect="1" noChangeShapeType="1"/>
            </p:cNvSpPr>
            <p:nvPr/>
          </p:nvSpPr>
          <p:spPr bwMode="auto">
            <a:xfrm>
              <a:off x="5675136" y="2563946"/>
              <a:ext cx="0" cy="110014"/>
            </a:xfrm>
            <a:prstGeom prst="line">
              <a:avLst/>
            </a:prstGeom>
            <a:noFill/>
            <a:ln w="9525">
              <a:solidFill>
                <a:srgbClr val="000000"/>
              </a:solidFill>
              <a:round/>
              <a:headEnd/>
              <a:tailEnd/>
            </a:ln>
          </p:spPr>
          <p:txBody>
            <a:bodyPr wrap="none" anchor="ctr"/>
            <a:lstStyle/>
            <a:p>
              <a:endParaRPr lang="en-US"/>
            </a:p>
          </p:txBody>
        </p:sp>
        <p:sp>
          <p:nvSpPr>
            <p:cNvPr id="159" name="Line 68"/>
            <p:cNvSpPr>
              <a:spLocks noChangeAspect="1" noChangeShapeType="1"/>
            </p:cNvSpPr>
            <p:nvPr/>
          </p:nvSpPr>
          <p:spPr bwMode="auto">
            <a:xfrm>
              <a:off x="5287945" y="2453931"/>
              <a:ext cx="0" cy="220028"/>
            </a:xfrm>
            <a:prstGeom prst="line">
              <a:avLst/>
            </a:prstGeom>
            <a:noFill/>
            <a:ln w="9525">
              <a:solidFill>
                <a:srgbClr val="000000"/>
              </a:solidFill>
              <a:round/>
              <a:headEnd/>
              <a:tailEnd/>
            </a:ln>
          </p:spPr>
          <p:txBody>
            <a:bodyPr wrap="none" anchor="ctr"/>
            <a:lstStyle/>
            <a:p>
              <a:endParaRPr lang="en-US"/>
            </a:p>
          </p:txBody>
        </p:sp>
        <p:sp>
          <p:nvSpPr>
            <p:cNvPr id="160" name="Line 69"/>
            <p:cNvSpPr>
              <a:spLocks noChangeAspect="1" noChangeShapeType="1"/>
            </p:cNvSpPr>
            <p:nvPr/>
          </p:nvSpPr>
          <p:spPr bwMode="auto">
            <a:xfrm>
              <a:off x="6053915" y="2121034"/>
              <a:ext cx="0" cy="552926"/>
            </a:xfrm>
            <a:prstGeom prst="line">
              <a:avLst/>
            </a:prstGeom>
            <a:noFill/>
            <a:ln w="9525">
              <a:solidFill>
                <a:srgbClr val="000000"/>
              </a:solidFill>
              <a:round/>
              <a:headEnd/>
              <a:tailEnd/>
            </a:ln>
          </p:spPr>
          <p:txBody>
            <a:bodyPr wrap="none" anchor="ctr"/>
            <a:lstStyle/>
            <a:p>
              <a:endParaRPr lang="en-US"/>
            </a:p>
          </p:txBody>
        </p:sp>
        <p:sp>
          <p:nvSpPr>
            <p:cNvPr id="161" name="Line 70"/>
            <p:cNvSpPr>
              <a:spLocks noChangeAspect="1" noChangeShapeType="1"/>
            </p:cNvSpPr>
            <p:nvPr/>
          </p:nvSpPr>
          <p:spPr bwMode="auto">
            <a:xfrm>
              <a:off x="6175199" y="2399639"/>
              <a:ext cx="0" cy="274320"/>
            </a:xfrm>
            <a:prstGeom prst="line">
              <a:avLst/>
            </a:prstGeom>
            <a:noFill/>
            <a:ln w="9525">
              <a:solidFill>
                <a:srgbClr val="000000"/>
              </a:solidFill>
              <a:round/>
              <a:headEnd/>
              <a:tailEnd/>
            </a:ln>
          </p:spPr>
          <p:txBody>
            <a:bodyPr wrap="none" anchor="ctr"/>
            <a:lstStyle/>
            <a:p>
              <a:endParaRPr lang="en-US"/>
            </a:p>
          </p:txBody>
        </p:sp>
        <p:sp>
          <p:nvSpPr>
            <p:cNvPr id="162" name="Line 71"/>
            <p:cNvSpPr>
              <a:spLocks noChangeAspect="1" noChangeShapeType="1"/>
            </p:cNvSpPr>
            <p:nvPr/>
          </p:nvSpPr>
          <p:spPr bwMode="auto">
            <a:xfrm>
              <a:off x="6395226" y="2436652"/>
              <a:ext cx="0" cy="228600"/>
            </a:xfrm>
            <a:prstGeom prst="line">
              <a:avLst/>
            </a:prstGeom>
            <a:noFill/>
            <a:ln w="9525">
              <a:solidFill>
                <a:srgbClr val="000000"/>
              </a:solidFill>
              <a:round/>
              <a:headEnd/>
              <a:tailEnd/>
            </a:ln>
          </p:spPr>
          <p:txBody>
            <a:bodyPr wrap="none" anchor="ctr"/>
            <a:lstStyle/>
            <a:p>
              <a:endParaRPr lang="en-US"/>
            </a:p>
          </p:txBody>
        </p:sp>
        <p:sp>
          <p:nvSpPr>
            <p:cNvPr id="164" name="Text Box 72"/>
            <p:cNvSpPr txBox="1">
              <a:spLocks noChangeAspect="1" noChangeArrowheads="1"/>
            </p:cNvSpPr>
            <p:nvPr/>
          </p:nvSpPr>
          <p:spPr bwMode="auto">
            <a:xfrm rot="16200000">
              <a:off x="4582691" y="2053656"/>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165" name="Line 65"/>
            <p:cNvSpPr>
              <a:spLocks noChangeAspect="1" noChangeShapeType="1"/>
            </p:cNvSpPr>
            <p:nvPr/>
          </p:nvSpPr>
          <p:spPr bwMode="auto">
            <a:xfrm>
              <a:off x="6077145" y="2594600"/>
              <a:ext cx="0" cy="79360"/>
            </a:xfrm>
            <a:prstGeom prst="line">
              <a:avLst/>
            </a:prstGeom>
            <a:noFill/>
            <a:ln w="9525">
              <a:solidFill>
                <a:srgbClr val="000000"/>
              </a:solidFill>
              <a:round/>
              <a:headEnd/>
              <a:tailEnd/>
            </a:ln>
          </p:spPr>
          <p:txBody>
            <a:bodyPr wrap="none" anchor="ctr"/>
            <a:lstStyle/>
            <a:p>
              <a:endParaRPr lang="en-US"/>
            </a:p>
          </p:txBody>
        </p:sp>
        <p:sp>
          <p:nvSpPr>
            <p:cNvPr id="166" name="Line 66"/>
            <p:cNvSpPr>
              <a:spLocks noChangeAspect="1" noChangeShapeType="1"/>
            </p:cNvSpPr>
            <p:nvPr/>
          </p:nvSpPr>
          <p:spPr bwMode="auto">
            <a:xfrm>
              <a:off x="5967291" y="2453931"/>
              <a:ext cx="0" cy="220028"/>
            </a:xfrm>
            <a:prstGeom prst="line">
              <a:avLst/>
            </a:prstGeom>
            <a:noFill/>
            <a:ln w="9525">
              <a:solidFill>
                <a:srgbClr val="000000"/>
              </a:solidFill>
              <a:round/>
              <a:headEnd/>
              <a:tailEnd/>
            </a:ln>
          </p:spPr>
          <p:txBody>
            <a:bodyPr wrap="none" anchor="ctr"/>
            <a:lstStyle/>
            <a:p>
              <a:endParaRPr lang="en-US"/>
            </a:p>
          </p:txBody>
        </p:sp>
        <p:sp>
          <p:nvSpPr>
            <p:cNvPr id="167" name="Line 67"/>
            <p:cNvSpPr>
              <a:spLocks noChangeAspect="1" noChangeShapeType="1"/>
            </p:cNvSpPr>
            <p:nvPr/>
          </p:nvSpPr>
          <p:spPr bwMode="auto">
            <a:xfrm>
              <a:off x="6277170" y="2563946"/>
              <a:ext cx="0" cy="110014"/>
            </a:xfrm>
            <a:prstGeom prst="line">
              <a:avLst/>
            </a:prstGeom>
            <a:noFill/>
            <a:ln w="9525">
              <a:solidFill>
                <a:srgbClr val="000000"/>
              </a:solidFill>
              <a:round/>
              <a:headEnd/>
              <a:tailEnd/>
            </a:ln>
          </p:spPr>
          <p:txBody>
            <a:bodyPr wrap="none" anchor="ctr"/>
            <a:lstStyle/>
            <a:p>
              <a:endParaRPr lang="en-US"/>
            </a:p>
          </p:txBody>
        </p:sp>
        <p:sp>
          <p:nvSpPr>
            <p:cNvPr id="168" name="Line 70"/>
            <p:cNvSpPr>
              <a:spLocks noChangeAspect="1" noChangeShapeType="1"/>
            </p:cNvSpPr>
            <p:nvPr/>
          </p:nvSpPr>
          <p:spPr bwMode="auto">
            <a:xfrm>
              <a:off x="6002850" y="2399639"/>
              <a:ext cx="0" cy="274320"/>
            </a:xfrm>
            <a:prstGeom prst="line">
              <a:avLst/>
            </a:prstGeom>
            <a:noFill/>
            <a:ln w="9525">
              <a:solidFill>
                <a:srgbClr val="000000"/>
              </a:solidFill>
              <a:round/>
              <a:headEnd/>
              <a:tailEnd/>
            </a:ln>
          </p:spPr>
          <p:txBody>
            <a:bodyPr wrap="none" anchor="ctr"/>
            <a:lstStyle/>
            <a:p>
              <a:endParaRPr lang="en-US"/>
            </a:p>
          </p:txBody>
        </p:sp>
        <p:sp>
          <p:nvSpPr>
            <p:cNvPr id="170" name="Line 65"/>
            <p:cNvSpPr>
              <a:spLocks noChangeAspect="1" noChangeShapeType="1"/>
            </p:cNvSpPr>
            <p:nvPr/>
          </p:nvSpPr>
          <p:spPr bwMode="auto">
            <a:xfrm>
              <a:off x="6262880" y="2508224"/>
              <a:ext cx="0" cy="165735"/>
            </a:xfrm>
            <a:prstGeom prst="line">
              <a:avLst/>
            </a:prstGeom>
            <a:noFill/>
            <a:ln w="9525">
              <a:solidFill>
                <a:srgbClr val="000000"/>
              </a:solidFill>
              <a:round/>
              <a:headEnd/>
              <a:tailEnd/>
            </a:ln>
          </p:spPr>
          <p:txBody>
            <a:bodyPr wrap="none" anchor="ctr"/>
            <a:lstStyle/>
            <a:p>
              <a:endParaRPr lang="en-US"/>
            </a:p>
          </p:txBody>
        </p:sp>
        <p:sp>
          <p:nvSpPr>
            <p:cNvPr id="171" name="Line 65"/>
            <p:cNvSpPr>
              <a:spLocks noChangeAspect="1" noChangeShapeType="1"/>
            </p:cNvSpPr>
            <p:nvPr/>
          </p:nvSpPr>
          <p:spPr bwMode="auto">
            <a:xfrm>
              <a:off x="6219119" y="2594600"/>
              <a:ext cx="0" cy="79360"/>
            </a:xfrm>
            <a:prstGeom prst="line">
              <a:avLst/>
            </a:prstGeom>
            <a:noFill/>
            <a:ln w="9525">
              <a:solidFill>
                <a:srgbClr val="000000"/>
              </a:solidFill>
              <a:round/>
              <a:headEnd/>
              <a:tailEnd/>
            </a:ln>
          </p:spPr>
          <p:txBody>
            <a:bodyPr wrap="none" anchor="ctr"/>
            <a:lstStyle/>
            <a:p>
              <a:endParaRPr lang="en-US"/>
            </a:p>
          </p:txBody>
        </p:sp>
        <p:sp>
          <p:nvSpPr>
            <p:cNvPr id="173" name="Line 67"/>
            <p:cNvSpPr>
              <a:spLocks noChangeAspect="1" noChangeShapeType="1"/>
            </p:cNvSpPr>
            <p:nvPr/>
          </p:nvSpPr>
          <p:spPr bwMode="auto">
            <a:xfrm>
              <a:off x="5413305" y="2563946"/>
              <a:ext cx="0" cy="110014"/>
            </a:xfrm>
            <a:prstGeom prst="line">
              <a:avLst/>
            </a:prstGeom>
            <a:noFill/>
            <a:ln w="9525">
              <a:solidFill>
                <a:srgbClr val="000000"/>
              </a:solidFill>
              <a:round/>
              <a:headEnd/>
              <a:tailEnd/>
            </a:ln>
          </p:spPr>
          <p:txBody>
            <a:bodyPr wrap="none" anchor="ctr"/>
            <a:lstStyle/>
            <a:p>
              <a:endParaRPr lang="en-US"/>
            </a:p>
          </p:txBody>
        </p:sp>
        <p:sp>
          <p:nvSpPr>
            <p:cNvPr id="174" name="Line 65"/>
            <p:cNvSpPr>
              <a:spLocks noChangeAspect="1" noChangeShapeType="1"/>
            </p:cNvSpPr>
            <p:nvPr/>
          </p:nvSpPr>
          <p:spPr bwMode="auto">
            <a:xfrm>
              <a:off x="5815313" y="2594600"/>
              <a:ext cx="0" cy="79360"/>
            </a:xfrm>
            <a:prstGeom prst="line">
              <a:avLst/>
            </a:prstGeom>
            <a:noFill/>
            <a:ln w="9525">
              <a:solidFill>
                <a:srgbClr val="000000"/>
              </a:solidFill>
              <a:round/>
              <a:headEnd/>
              <a:tailEnd/>
            </a:ln>
          </p:spPr>
          <p:txBody>
            <a:bodyPr wrap="none" anchor="ctr"/>
            <a:lstStyle/>
            <a:p>
              <a:endParaRPr lang="en-US"/>
            </a:p>
          </p:txBody>
        </p:sp>
        <p:sp>
          <p:nvSpPr>
            <p:cNvPr id="175" name="Line 67"/>
            <p:cNvSpPr>
              <a:spLocks noChangeAspect="1" noChangeShapeType="1"/>
            </p:cNvSpPr>
            <p:nvPr/>
          </p:nvSpPr>
          <p:spPr bwMode="auto">
            <a:xfrm>
              <a:off x="6015338" y="2563946"/>
              <a:ext cx="0" cy="110014"/>
            </a:xfrm>
            <a:prstGeom prst="line">
              <a:avLst/>
            </a:prstGeom>
            <a:noFill/>
            <a:ln w="9525">
              <a:solidFill>
                <a:srgbClr val="000000"/>
              </a:solidFill>
              <a:round/>
              <a:headEnd/>
              <a:tailEnd/>
            </a:ln>
          </p:spPr>
          <p:txBody>
            <a:bodyPr wrap="none" anchor="ctr"/>
            <a:lstStyle/>
            <a:p>
              <a:endParaRPr lang="en-US"/>
            </a:p>
          </p:txBody>
        </p:sp>
        <p:sp>
          <p:nvSpPr>
            <p:cNvPr id="176" name="Line 65"/>
            <p:cNvSpPr>
              <a:spLocks noChangeAspect="1" noChangeShapeType="1"/>
            </p:cNvSpPr>
            <p:nvPr/>
          </p:nvSpPr>
          <p:spPr bwMode="auto">
            <a:xfrm>
              <a:off x="5957288" y="2594600"/>
              <a:ext cx="0" cy="79360"/>
            </a:xfrm>
            <a:prstGeom prst="line">
              <a:avLst/>
            </a:prstGeom>
            <a:noFill/>
            <a:ln w="9525">
              <a:solidFill>
                <a:srgbClr val="000000"/>
              </a:solidFill>
              <a:round/>
              <a:headEnd/>
              <a:tailEnd/>
            </a:ln>
          </p:spPr>
          <p:txBody>
            <a:bodyPr wrap="none" anchor="ctr"/>
            <a:lstStyle/>
            <a:p>
              <a:endParaRPr lang="en-US"/>
            </a:p>
          </p:txBody>
        </p:sp>
        <p:sp>
          <p:nvSpPr>
            <p:cNvPr id="177" name="Line 67"/>
            <p:cNvSpPr>
              <a:spLocks noChangeAspect="1" noChangeShapeType="1"/>
            </p:cNvSpPr>
            <p:nvPr/>
          </p:nvSpPr>
          <p:spPr bwMode="auto">
            <a:xfrm>
              <a:off x="6157313" y="2563946"/>
              <a:ext cx="0" cy="110014"/>
            </a:xfrm>
            <a:prstGeom prst="line">
              <a:avLst/>
            </a:prstGeom>
            <a:noFill/>
            <a:ln w="9525">
              <a:solidFill>
                <a:srgbClr val="000000"/>
              </a:solidFill>
              <a:round/>
              <a:headEnd/>
              <a:tailEnd/>
            </a:ln>
          </p:spPr>
          <p:txBody>
            <a:bodyPr wrap="none" anchor="ctr"/>
            <a:lstStyle/>
            <a:p>
              <a:endParaRPr lang="en-US"/>
            </a:p>
          </p:txBody>
        </p:sp>
        <p:sp>
          <p:nvSpPr>
            <p:cNvPr id="179" name="Line 67"/>
            <p:cNvSpPr>
              <a:spLocks noChangeAspect="1" noChangeShapeType="1"/>
            </p:cNvSpPr>
            <p:nvPr/>
          </p:nvSpPr>
          <p:spPr bwMode="auto">
            <a:xfrm>
              <a:off x="5692434" y="2563946"/>
              <a:ext cx="0" cy="110014"/>
            </a:xfrm>
            <a:prstGeom prst="line">
              <a:avLst/>
            </a:prstGeom>
            <a:noFill/>
            <a:ln w="9525">
              <a:solidFill>
                <a:srgbClr val="000000"/>
              </a:solidFill>
              <a:round/>
              <a:headEnd/>
              <a:tailEnd/>
            </a:ln>
          </p:spPr>
          <p:txBody>
            <a:bodyPr wrap="none" anchor="ctr"/>
            <a:lstStyle/>
            <a:p>
              <a:endParaRPr lang="en-US"/>
            </a:p>
          </p:txBody>
        </p:sp>
        <p:sp>
          <p:nvSpPr>
            <p:cNvPr id="180" name="Line 65"/>
            <p:cNvSpPr>
              <a:spLocks noChangeAspect="1" noChangeShapeType="1"/>
            </p:cNvSpPr>
            <p:nvPr/>
          </p:nvSpPr>
          <p:spPr bwMode="auto">
            <a:xfrm>
              <a:off x="5634384" y="2594600"/>
              <a:ext cx="0" cy="79360"/>
            </a:xfrm>
            <a:prstGeom prst="line">
              <a:avLst/>
            </a:prstGeom>
            <a:noFill/>
            <a:ln w="9525">
              <a:solidFill>
                <a:srgbClr val="000000"/>
              </a:solidFill>
              <a:round/>
              <a:headEnd/>
              <a:tailEnd/>
            </a:ln>
          </p:spPr>
          <p:txBody>
            <a:bodyPr wrap="none" anchor="ctr"/>
            <a:lstStyle/>
            <a:p>
              <a:endParaRPr lang="en-US"/>
            </a:p>
          </p:txBody>
        </p:sp>
        <p:sp>
          <p:nvSpPr>
            <p:cNvPr id="181" name="Line 67"/>
            <p:cNvSpPr>
              <a:spLocks noChangeAspect="1" noChangeShapeType="1"/>
            </p:cNvSpPr>
            <p:nvPr/>
          </p:nvSpPr>
          <p:spPr bwMode="auto">
            <a:xfrm>
              <a:off x="5795963" y="2563946"/>
              <a:ext cx="0" cy="110014"/>
            </a:xfrm>
            <a:prstGeom prst="line">
              <a:avLst/>
            </a:prstGeom>
            <a:noFill/>
            <a:ln w="9525">
              <a:solidFill>
                <a:srgbClr val="000000"/>
              </a:solidFill>
              <a:round/>
              <a:headEnd/>
              <a:tailEnd/>
            </a:ln>
          </p:spPr>
          <p:txBody>
            <a:bodyPr wrap="none" anchor="ctr"/>
            <a:lstStyle/>
            <a:p>
              <a:endParaRPr lang="en-US"/>
            </a:p>
          </p:txBody>
        </p:sp>
        <p:sp>
          <p:nvSpPr>
            <p:cNvPr id="182" name="Line 67"/>
            <p:cNvSpPr>
              <a:spLocks noChangeAspect="1" noChangeShapeType="1"/>
            </p:cNvSpPr>
            <p:nvPr/>
          </p:nvSpPr>
          <p:spPr bwMode="auto">
            <a:xfrm>
              <a:off x="5430603" y="2563946"/>
              <a:ext cx="0" cy="110014"/>
            </a:xfrm>
            <a:prstGeom prst="line">
              <a:avLst/>
            </a:prstGeom>
            <a:noFill/>
            <a:ln w="9525">
              <a:solidFill>
                <a:srgbClr val="000000"/>
              </a:solidFill>
              <a:round/>
              <a:headEnd/>
              <a:tailEnd/>
            </a:ln>
          </p:spPr>
          <p:txBody>
            <a:bodyPr wrap="none" anchor="ctr"/>
            <a:lstStyle/>
            <a:p>
              <a:endParaRPr lang="en-US"/>
            </a:p>
          </p:txBody>
        </p:sp>
        <p:sp>
          <p:nvSpPr>
            <p:cNvPr id="183" name="Line 65"/>
            <p:cNvSpPr>
              <a:spLocks noChangeAspect="1" noChangeShapeType="1"/>
            </p:cNvSpPr>
            <p:nvPr/>
          </p:nvSpPr>
          <p:spPr bwMode="auto">
            <a:xfrm>
              <a:off x="5372552" y="2594600"/>
              <a:ext cx="0" cy="79360"/>
            </a:xfrm>
            <a:prstGeom prst="line">
              <a:avLst/>
            </a:prstGeom>
            <a:noFill/>
            <a:ln w="9525">
              <a:solidFill>
                <a:srgbClr val="000000"/>
              </a:solidFill>
              <a:round/>
              <a:headEnd/>
              <a:tailEnd/>
            </a:ln>
          </p:spPr>
          <p:txBody>
            <a:bodyPr wrap="none" anchor="ctr"/>
            <a:lstStyle/>
            <a:p>
              <a:endParaRPr lang="en-US"/>
            </a:p>
          </p:txBody>
        </p:sp>
        <p:sp>
          <p:nvSpPr>
            <p:cNvPr id="184" name="Line 67"/>
            <p:cNvSpPr>
              <a:spLocks noChangeAspect="1" noChangeShapeType="1"/>
            </p:cNvSpPr>
            <p:nvPr/>
          </p:nvSpPr>
          <p:spPr bwMode="auto">
            <a:xfrm>
              <a:off x="5572577" y="2563946"/>
              <a:ext cx="0" cy="110014"/>
            </a:xfrm>
            <a:prstGeom prst="line">
              <a:avLst/>
            </a:prstGeom>
            <a:noFill/>
            <a:ln w="9525">
              <a:solidFill>
                <a:srgbClr val="000000"/>
              </a:solidFill>
              <a:round/>
              <a:headEnd/>
              <a:tailEnd/>
            </a:ln>
          </p:spPr>
          <p:txBody>
            <a:bodyPr wrap="none" anchor="ctr"/>
            <a:lstStyle/>
            <a:p>
              <a:endParaRPr lang="en-US"/>
            </a:p>
          </p:txBody>
        </p:sp>
        <p:cxnSp>
          <p:nvCxnSpPr>
            <p:cNvPr id="337" name="Straight Arrow Connector 336"/>
            <p:cNvCxnSpPr/>
            <p:nvPr/>
          </p:nvCxnSpPr>
          <p:spPr>
            <a:xfrm>
              <a:off x="2667000" y="1857021"/>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6377558" y="2438400"/>
              <a:ext cx="27432" cy="237744"/>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3" name="Straight Arrow Connector 282"/>
            <p:cNvCxnSpPr/>
            <p:nvPr/>
          </p:nvCxnSpPr>
          <p:spPr>
            <a:xfrm rot="5400000">
              <a:off x="6200774" y="2218528"/>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rot="5400000">
              <a:off x="5685632" y="2489995"/>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p:nvPr/>
          </p:nvCxnSpPr>
          <p:spPr>
            <a:xfrm rot="5400000">
              <a:off x="5315746" y="2489995"/>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3" name="Group 222"/>
          <p:cNvGrpSpPr/>
          <p:nvPr/>
        </p:nvGrpSpPr>
        <p:grpSpPr>
          <a:xfrm>
            <a:off x="2667000" y="2639697"/>
            <a:ext cx="3950977" cy="1017708"/>
            <a:chOff x="2667000" y="2639697"/>
            <a:chExt cx="3950977" cy="1017708"/>
          </a:xfrm>
        </p:grpSpPr>
        <p:sp>
          <p:nvSpPr>
            <p:cNvPr id="163" name="Text Box 72"/>
            <p:cNvSpPr txBox="1">
              <a:spLocks noChangeAspect="1" noChangeArrowheads="1"/>
            </p:cNvSpPr>
            <p:nvPr/>
          </p:nvSpPr>
          <p:spPr bwMode="auto">
            <a:xfrm>
              <a:off x="5269371" y="2639697"/>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189" name="Rectangle 61"/>
            <p:cNvSpPr>
              <a:spLocks noChangeAspect="1" noChangeArrowheads="1"/>
            </p:cNvSpPr>
            <p:nvPr/>
          </p:nvSpPr>
          <p:spPr bwMode="auto">
            <a:xfrm>
              <a:off x="5177797" y="2711081"/>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191" name="Line 63"/>
            <p:cNvSpPr>
              <a:spLocks noChangeAspect="1" noChangeShapeType="1"/>
            </p:cNvSpPr>
            <p:nvPr/>
          </p:nvSpPr>
          <p:spPr bwMode="auto">
            <a:xfrm>
              <a:off x="5620710" y="3312259"/>
              <a:ext cx="0" cy="331470"/>
            </a:xfrm>
            <a:prstGeom prst="line">
              <a:avLst/>
            </a:prstGeom>
            <a:noFill/>
            <a:ln w="9525">
              <a:solidFill>
                <a:srgbClr val="000000"/>
              </a:solidFill>
              <a:round/>
              <a:headEnd/>
              <a:tailEnd/>
            </a:ln>
          </p:spPr>
          <p:txBody>
            <a:bodyPr wrap="none" anchor="ctr"/>
            <a:lstStyle/>
            <a:p>
              <a:endParaRPr lang="en-US"/>
            </a:p>
          </p:txBody>
        </p:sp>
        <p:sp>
          <p:nvSpPr>
            <p:cNvPr id="193" name="Line 65"/>
            <p:cNvSpPr>
              <a:spLocks noChangeAspect="1" noChangeShapeType="1"/>
            </p:cNvSpPr>
            <p:nvPr/>
          </p:nvSpPr>
          <p:spPr bwMode="auto">
            <a:xfrm>
              <a:off x="6120772" y="3477994"/>
              <a:ext cx="0" cy="165735"/>
            </a:xfrm>
            <a:prstGeom prst="line">
              <a:avLst/>
            </a:prstGeom>
            <a:noFill/>
            <a:ln w="9525">
              <a:solidFill>
                <a:srgbClr val="000000"/>
              </a:solidFill>
              <a:round/>
              <a:headEnd/>
              <a:tailEnd/>
            </a:ln>
          </p:spPr>
          <p:txBody>
            <a:bodyPr wrap="none" anchor="ctr"/>
            <a:lstStyle/>
            <a:p>
              <a:endParaRPr lang="en-US"/>
            </a:p>
          </p:txBody>
        </p:sp>
        <p:sp>
          <p:nvSpPr>
            <p:cNvPr id="194" name="Line 66"/>
            <p:cNvSpPr>
              <a:spLocks noChangeAspect="1" noChangeShapeType="1"/>
            </p:cNvSpPr>
            <p:nvPr/>
          </p:nvSpPr>
          <p:spPr bwMode="auto">
            <a:xfrm>
              <a:off x="5787874" y="3423701"/>
              <a:ext cx="0" cy="220028"/>
            </a:xfrm>
            <a:prstGeom prst="line">
              <a:avLst/>
            </a:prstGeom>
            <a:noFill/>
            <a:ln w="9525">
              <a:solidFill>
                <a:srgbClr val="000000"/>
              </a:solidFill>
              <a:round/>
              <a:headEnd/>
              <a:tailEnd/>
            </a:ln>
          </p:spPr>
          <p:txBody>
            <a:bodyPr wrap="none" anchor="ctr"/>
            <a:lstStyle/>
            <a:p>
              <a:endParaRPr lang="en-US"/>
            </a:p>
          </p:txBody>
        </p:sp>
        <p:sp>
          <p:nvSpPr>
            <p:cNvPr id="195" name="Line 67"/>
            <p:cNvSpPr>
              <a:spLocks noChangeAspect="1" noChangeShapeType="1"/>
            </p:cNvSpPr>
            <p:nvPr/>
          </p:nvSpPr>
          <p:spPr bwMode="auto">
            <a:xfrm>
              <a:off x="5675002" y="3533716"/>
              <a:ext cx="0" cy="110014"/>
            </a:xfrm>
            <a:prstGeom prst="line">
              <a:avLst/>
            </a:prstGeom>
            <a:noFill/>
            <a:ln w="9525">
              <a:solidFill>
                <a:srgbClr val="000000"/>
              </a:solidFill>
              <a:round/>
              <a:headEnd/>
              <a:tailEnd/>
            </a:ln>
          </p:spPr>
          <p:txBody>
            <a:bodyPr wrap="none" anchor="ctr"/>
            <a:lstStyle/>
            <a:p>
              <a:endParaRPr lang="en-US"/>
            </a:p>
          </p:txBody>
        </p:sp>
        <p:sp>
          <p:nvSpPr>
            <p:cNvPr id="196" name="Line 68"/>
            <p:cNvSpPr>
              <a:spLocks noChangeAspect="1" noChangeShapeType="1"/>
            </p:cNvSpPr>
            <p:nvPr/>
          </p:nvSpPr>
          <p:spPr bwMode="auto">
            <a:xfrm>
              <a:off x="5287811" y="3423701"/>
              <a:ext cx="0" cy="220028"/>
            </a:xfrm>
            <a:prstGeom prst="line">
              <a:avLst/>
            </a:prstGeom>
            <a:noFill/>
            <a:ln w="9525">
              <a:solidFill>
                <a:srgbClr val="000000"/>
              </a:solidFill>
              <a:round/>
              <a:headEnd/>
              <a:tailEnd/>
            </a:ln>
          </p:spPr>
          <p:txBody>
            <a:bodyPr wrap="none" anchor="ctr"/>
            <a:lstStyle/>
            <a:p>
              <a:endParaRPr lang="en-US"/>
            </a:p>
          </p:txBody>
        </p:sp>
        <p:sp>
          <p:nvSpPr>
            <p:cNvPr id="197" name="Line 69"/>
            <p:cNvSpPr>
              <a:spLocks noChangeAspect="1" noChangeShapeType="1"/>
            </p:cNvSpPr>
            <p:nvPr/>
          </p:nvSpPr>
          <p:spPr bwMode="auto">
            <a:xfrm>
              <a:off x="5952180" y="3090804"/>
              <a:ext cx="0" cy="552926"/>
            </a:xfrm>
            <a:prstGeom prst="line">
              <a:avLst/>
            </a:prstGeom>
            <a:noFill/>
            <a:ln w="9525">
              <a:solidFill>
                <a:srgbClr val="000000"/>
              </a:solidFill>
              <a:round/>
              <a:headEnd/>
              <a:tailEnd/>
            </a:ln>
          </p:spPr>
          <p:txBody>
            <a:bodyPr wrap="none" anchor="ctr"/>
            <a:lstStyle/>
            <a:p>
              <a:endParaRPr lang="en-US"/>
            </a:p>
          </p:txBody>
        </p:sp>
        <p:sp>
          <p:nvSpPr>
            <p:cNvPr id="198" name="Line 70"/>
            <p:cNvSpPr>
              <a:spLocks noChangeAspect="1" noChangeShapeType="1"/>
            </p:cNvSpPr>
            <p:nvPr/>
          </p:nvSpPr>
          <p:spPr bwMode="auto">
            <a:xfrm>
              <a:off x="6175065" y="3369409"/>
              <a:ext cx="0" cy="274320"/>
            </a:xfrm>
            <a:prstGeom prst="line">
              <a:avLst/>
            </a:prstGeom>
            <a:noFill/>
            <a:ln w="9525">
              <a:solidFill>
                <a:srgbClr val="000000"/>
              </a:solidFill>
              <a:round/>
              <a:headEnd/>
              <a:tailEnd/>
            </a:ln>
          </p:spPr>
          <p:txBody>
            <a:bodyPr wrap="none" anchor="ctr"/>
            <a:lstStyle/>
            <a:p>
              <a:endParaRPr lang="en-US"/>
            </a:p>
          </p:txBody>
        </p:sp>
        <p:sp>
          <p:nvSpPr>
            <p:cNvPr id="199" name="Line 71"/>
            <p:cNvSpPr>
              <a:spLocks noChangeAspect="1" noChangeShapeType="1"/>
            </p:cNvSpPr>
            <p:nvPr/>
          </p:nvSpPr>
          <p:spPr bwMode="auto">
            <a:xfrm>
              <a:off x="6395092" y="2925069"/>
              <a:ext cx="0" cy="718661"/>
            </a:xfrm>
            <a:prstGeom prst="line">
              <a:avLst/>
            </a:prstGeom>
            <a:noFill/>
            <a:ln w="9525">
              <a:solidFill>
                <a:srgbClr val="000000"/>
              </a:solidFill>
              <a:round/>
              <a:headEnd/>
              <a:tailEnd/>
            </a:ln>
          </p:spPr>
          <p:txBody>
            <a:bodyPr wrap="none" anchor="ctr"/>
            <a:lstStyle/>
            <a:p>
              <a:endParaRPr lang="en-US"/>
            </a:p>
          </p:txBody>
        </p:sp>
        <p:sp>
          <p:nvSpPr>
            <p:cNvPr id="201" name="Text Box 72"/>
            <p:cNvSpPr txBox="1">
              <a:spLocks noChangeAspect="1" noChangeArrowheads="1"/>
            </p:cNvSpPr>
            <p:nvPr/>
          </p:nvSpPr>
          <p:spPr bwMode="auto">
            <a:xfrm rot="16200000">
              <a:off x="4582557" y="3023426"/>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202" name="Line 65"/>
            <p:cNvSpPr>
              <a:spLocks noChangeAspect="1" noChangeShapeType="1"/>
            </p:cNvSpPr>
            <p:nvPr/>
          </p:nvSpPr>
          <p:spPr bwMode="auto">
            <a:xfrm>
              <a:off x="6077011" y="3564370"/>
              <a:ext cx="0" cy="79360"/>
            </a:xfrm>
            <a:prstGeom prst="line">
              <a:avLst/>
            </a:prstGeom>
            <a:noFill/>
            <a:ln w="9525">
              <a:solidFill>
                <a:srgbClr val="000000"/>
              </a:solidFill>
              <a:round/>
              <a:headEnd/>
              <a:tailEnd/>
            </a:ln>
          </p:spPr>
          <p:txBody>
            <a:bodyPr wrap="none" anchor="ctr"/>
            <a:lstStyle/>
            <a:p>
              <a:endParaRPr lang="en-US"/>
            </a:p>
          </p:txBody>
        </p:sp>
        <p:sp>
          <p:nvSpPr>
            <p:cNvPr id="203" name="Line 66"/>
            <p:cNvSpPr>
              <a:spLocks noChangeAspect="1" noChangeShapeType="1"/>
            </p:cNvSpPr>
            <p:nvPr/>
          </p:nvSpPr>
          <p:spPr bwMode="auto">
            <a:xfrm>
              <a:off x="6050844" y="3423701"/>
              <a:ext cx="0" cy="220028"/>
            </a:xfrm>
            <a:prstGeom prst="line">
              <a:avLst/>
            </a:prstGeom>
            <a:noFill/>
            <a:ln w="9525">
              <a:solidFill>
                <a:srgbClr val="000000"/>
              </a:solidFill>
              <a:round/>
              <a:headEnd/>
              <a:tailEnd/>
            </a:ln>
          </p:spPr>
          <p:txBody>
            <a:bodyPr wrap="none" anchor="ctr"/>
            <a:lstStyle/>
            <a:p>
              <a:endParaRPr lang="en-US"/>
            </a:p>
          </p:txBody>
        </p:sp>
        <p:sp>
          <p:nvSpPr>
            <p:cNvPr id="204" name="Line 67"/>
            <p:cNvSpPr>
              <a:spLocks noChangeAspect="1" noChangeShapeType="1"/>
            </p:cNvSpPr>
            <p:nvPr/>
          </p:nvSpPr>
          <p:spPr bwMode="auto">
            <a:xfrm>
              <a:off x="6277036" y="3533716"/>
              <a:ext cx="0" cy="110014"/>
            </a:xfrm>
            <a:prstGeom prst="line">
              <a:avLst/>
            </a:prstGeom>
            <a:noFill/>
            <a:ln w="9525">
              <a:solidFill>
                <a:srgbClr val="000000"/>
              </a:solidFill>
              <a:round/>
              <a:headEnd/>
              <a:tailEnd/>
            </a:ln>
          </p:spPr>
          <p:txBody>
            <a:bodyPr wrap="none" anchor="ctr"/>
            <a:lstStyle/>
            <a:p>
              <a:endParaRPr lang="en-US"/>
            </a:p>
          </p:txBody>
        </p:sp>
        <p:sp>
          <p:nvSpPr>
            <p:cNvPr id="205" name="Line 70"/>
            <p:cNvSpPr>
              <a:spLocks noChangeAspect="1" noChangeShapeType="1"/>
            </p:cNvSpPr>
            <p:nvPr/>
          </p:nvSpPr>
          <p:spPr bwMode="auto">
            <a:xfrm>
              <a:off x="6002716" y="3369409"/>
              <a:ext cx="0" cy="274320"/>
            </a:xfrm>
            <a:prstGeom prst="line">
              <a:avLst/>
            </a:prstGeom>
            <a:noFill/>
            <a:ln w="9525">
              <a:solidFill>
                <a:srgbClr val="000000"/>
              </a:solidFill>
              <a:round/>
              <a:headEnd/>
              <a:tailEnd/>
            </a:ln>
          </p:spPr>
          <p:txBody>
            <a:bodyPr wrap="none" anchor="ctr"/>
            <a:lstStyle/>
            <a:p>
              <a:endParaRPr lang="en-US"/>
            </a:p>
          </p:txBody>
        </p:sp>
        <p:sp>
          <p:nvSpPr>
            <p:cNvPr id="207" name="Line 65"/>
            <p:cNvSpPr>
              <a:spLocks noChangeAspect="1" noChangeShapeType="1"/>
            </p:cNvSpPr>
            <p:nvPr/>
          </p:nvSpPr>
          <p:spPr bwMode="auto">
            <a:xfrm>
              <a:off x="6262746" y="3477994"/>
              <a:ext cx="0" cy="165735"/>
            </a:xfrm>
            <a:prstGeom prst="line">
              <a:avLst/>
            </a:prstGeom>
            <a:noFill/>
            <a:ln w="9525">
              <a:solidFill>
                <a:srgbClr val="000000"/>
              </a:solidFill>
              <a:round/>
              <a:headEnd/>
              <a:tailEnd/>
            </a:ln>
          </p:spPr>
          <p:txBody>
            <a:bodyPr wrap="none" anchor="ctr"/>
            <a:lstStyle/>
            <a:p>
              <a:endParaRPr lang="en-US"/>
            </a:p>
          </p:txBody>
        </p:sp>
        <p:sp>
          <p:nvSpPr>
            <p:cNvPr id="208" name="Line 65"/>
            <p:cNvSpPr>
              <a:spLocks noChangeAspect="1" noChangeShapeType="1"/>
            </p:cNvSpPr>
            <p:nvPr/>
          </p:nvSpPr>
          <p:spPr bwMode="auto">
            <a:xfrm>
              <a:off x="6218985" y="3564370"/>
              <a:ext cx="0" cy="79360"/>
            </a:xfrm>
            <a:prstGeom prst="line">
              <a:avLst/>
            </a:prstGeom>
            <a:noFill/>
            <a:ln w="9525">
              <a:solidFill>
                <a:srgbClr val="000000"/>
              </a:solidFill>
              <a:round/>
              <a:headEnd/>
              <a:tailEnd/>
            </a:ln>
          </p:spPr>
          <p:txBody>
            <a:bodyPr wrap="none" anchor="ctr"/>
            <a:lstStyle/>
            <a:p>
              <a:endParaRPr lang="en-US"/>
            </a:p>
          </p:txBody>
        </p:sp>
        <p:sp>
          <p:nvSpPr>
            <p:cNvPr id="209" name="Line 67"/>
            <p:cNvSpPr>
              <a:spLocks noChangeAspect="1" noChangeShapeType="1"/>
            </p:cNvSpPr>
            <p:nvPr/>
          </p:nvSpPr>
          <p:spPr bwMode="auto">
            <a:xfrm>
              <a:off x="6419010" y="3533716"/>
              <a:ext cx="0" cy="110014"/>
            </a:xfrm>
            <a:prstGeom prst="line">
              <a:avLst/>
            </a:prstGeom>
            <a:noFill/>
            <a:ln w="9525">
              <a:solidFill>
                <a:srgbClr val="000000"/>
              </a:solidFill>
              <a:round/>
              <a:headEnd/>
              <a:tailEnd/>
            </a:ln>
          </p:spPr>
          <p:txBody>
            <a:bodyPr wrap="none" anchor="ctr"/>
            <a:lstStyle/>
            <a:p>
              <a:endParaRPr lang="en-US"/>
            </a:p>
          </p:txBody>
        </p:sp>
        <p:sp>
          <p:nvSpPr>
            <p:cNvPr id="210" name="Line 67"/>
            <p:cNvSpPr>
              <a:spLocks noChangeAspect="1" noChangeShapeType="1"/>
            </p:cNvSpPr>
            <p:nvPr/>
          </p:nvSpPr>
          <p:spPr bwMode="auto">
            <a:xfrm>
              <a:off x="5413171" y="3533716"/>
              <a:ext cx="0" cy="110014"/>
            </a:xfrm>
            <a:prstGeom prst="line">
              <a:avLst/>
            </a:prstGeom>
            <a:noFill/>
            <a:ln w="9525">
              <a:solidFill>
                <a:srgbClr val="000000"/>
              </a:solidFill>
              <a:round/>
              <a:headEnd/>
              <a:tailEnd/>
            </a:ln>
          </p:spPr>
          <p:txBody>
            <a:bodyPr wrap="none" anchor="ctr"/>
            <a:lstStyle/>
            <a:p>
              <a:endParaRPr lang="en-US"/>
            </a:p>
          </p:txBody>
        </p:sp>
        <p:sp>
          <p:nvSpPr>
            <p:cNvPr id="211" name="Line 65"/>
            <p:cNvSpPr>
              <a:spLocks noChangeAspect="1" noChangeShapeType="1"/>
            </p:cNvSpPr>
            <p:nvPr/>
          </p:nvSpPr>
          <p:spPr bwMode="auto">
            <a:xfrm>
              <a:off x="5815179" y="3564370"/>
              <a:ext cx="0" cy="79360"/>
            </a:xfrm>
            <a:prstGeom prst="line">
              <a:avLst/>
            </a:prstGeom>
            <a:noFill/>
            <a:ln w="9525">
              <a:solidFill>
                <a:srgbClr val="000000"/>
              </a:solidFill>
              <a:round/>
              <a:headEnd/>
              <a:tailEnd/>
            </a:ln>
          </p:spPr>
          <p:txBody>
            <a:bodyPr wrap="none" anchor="ctr"/>
            <a:lstStyle/>
            <a:p>
              <a:endParaRPr lang="en-US"/>
            </a:p>
          </p:txBody>
        </p:sp>
        <p:sp>
          <p:nvSpPr>
            <p:cNvPr id="212" name="Line 67"/>
            <p:cNvSpPr>
              <a:spLocks noChangeAspect="1" noChangeShapeType="1"/>
            </p:cNvSpPr>
            <p:nvPr/>
          </p:nvSpPr>
          <p:spPr bwMode="auto">
            <a:xfrm>
              <a:off x="6015204" y="3533716"/>
              <a:ext cx="0" cy="110014"/>
            </a:xfrm>
            <a:prstGeom prst="line">
              <a:avLst/>
            </a:prstGeom>
            <a:noFill/>
            <a:ln w="9525">
              <a:solidFill>
                <a:srgbClr val="000000"/>
              </a:solidFill>
              <a:round/>
              <a:headEnd/>
              <a:tailEnd/>
            </a:ln>
          </p:spPr>
          <p:txBody>
            <a:bodyPr wrap="none" anchor="ctr"/>
            <a:lstStyle/>
            <a:p>
              <a:endParaRPr lang="en-US"/>
            </a:p>
          </p:txBody>
        </p:sp>
        <p:sp>
          <p:nvSpPr>
            <p:cNvPr id="213" name="Line 65"/>
            <p:cNvSpPr>
              <a:spLocks noChangeAspect="1" noChangeShapeType="1"/>
            </p:cNvSpPr>
            <p:nvPr/>
          </p:nvSpPr>
          <p:spPr bwMode="auto">
            <a:xfrm>
              <a:off x="5957154" y="3564370"/>
              <a:ext cx="0" cy="79360"/>
            </a:xfrm>
            <a:prstGeom prst="line">
              <a:avLst/>
            </a:prstGeom>
            <a:noFill/>
            <a:ln w="9525">
              <a:solidFill>
                <a:srgbClr val="000000"/>
              </a:solidFill>
              <a:round/>
              <a:headEnd/>
              <a:tailEnd/>
            </a:ln>
          </p:spPr>
          <p:txBody>
            <a:bodyPr wrap="none" anchor="ctr"/>
            <a:lstStyle/>
            <a:p>
              <a:endParaRPr lang="en-US"/>
            </a:p>
          </p:txBody>
        </p:sp>
        <p:sp>
          <p:nvSpPr>
            <p:cNvPr id="214" name="Line 67"/>
            <p:cNvSpPr>
              <a:spLocks noChangeAspect="1" noChangeShapeType="1"/>
            </p:cNvSpPr>
            <p:nvPr/>
          </p:nvSpPr>
          <p:spPr bwMode="auto">
            <a:xfrm>
              <a:off x="6157179" y="3533716"/>
              <a:ext cx="0" cy="110014"/>
            </a:xfrm>
            <a:prstGeom prst="line">
              <a:avLst/>
            </a:prstGeom>
            <a:noFill/>
            <a:ln w="9525">
              <a:solidFill>
                <a:srgbClr val="000000"/>
              </a:solidFill>
              <a:round/>
              <a:headEnd/>
              <a:tailEnd/>
            </a:ln>
          </p:spPr>
          <p:txBody>
            <a:bodyPr wrap="none" anchor="ctr"/>
            <a:lstStyle/>
            <a:p>
              <a:endParaRPr lang="en-US"/>
            </a:p>
          </p:txBody>
        </p:sp>
        <p:sp>
          <p:nvSpPr>
            <p:cNvPr id="216" name="Line 67"/>
            <p:cNvSpPr>
              <a:spLocks noChangeAspect="1" noChangeShapeType="1"/>
            </p:cNvSpPr>
            <p:nvPr/>
          </p:nvSpPr>
          <p:spPr bwMode="auto">
            <a:xfrm>
              <a:off x="5692300" y="3533716"/>
              <a:ext cx="0" cy="110014"/>
            </a:xfrm>
            <a:prstGeom prst="line">
              <a:avLst/>
            </a:prstGeom>
            <a:noFill/>
            <a:ln w="9525">
              <a:solidFill>
                <a:srgbClr val="000000"/>
              </a:solidFill>
              <a:round/>
              <a:headEnd/>
              <a:tailEnd/>
            </a:ln>
          </p:spPr>
          <p:txBody>
            <a:bodyPr wrap="none" anchor="ctr"/>
            <a:lstStyle/>
            <a:p>
              <a:endParaRPr lang="en-US"/>
            </a:p>
          </p:txBody>
        </p:sp>
        <p:sp>
          <p:nvSpPr>
            <p:cNvPr id="217" name="Line 65"/>
            <p:cNvSpPr>
              <a:spLocks noChangeAspect="1" noChangeShapeType="1"/>
            </p:cNvSpPr>
            <p:nvPr/>
          </p:nvSpPr>
          <p:spPr bwMode="auto">
            <a:xfrm>
              <a:off x="5634250" y="3564370"/>
              <a:ext cx="0" cy="79360"/>
            </a:xfrm>
            <a:prstGeom prst="line">
              <a:avLst/>
            </a:prstGeom>
            <a:noFill/>
            <a:ln w="9525">
              <a:solidFill>
                <a:srgbClr val="000000"/>
              </a:solidFill>
              <a:round/>
              <a:headEnd/>
              <a:tailEnd/>
            </a:ln>
          </p:spPr>
          <p:txBody>
            <a:bodyPr wrap="none" anchor="ctr"/>
            <a:lstStyle/>
            <a:p>
              <a:endParaRPr lang="en-US"/>
            </a:p>
          </p:txBody>
        </p:sp>
        <p:sp>
          <p:nvSpPr>
            <p:cNvPr id="218" name="Line 67"/>
            <p:cNvSpPr>
              <a:spLocks noChangeAspect="1" noChangeShapeType="1"/>
            </p:cNvSpPr>
            <p:nvPr/>
          </p:nvSpPr>
          <p:spPr bwMode="auto">
            <a:xfrm>
              <a:off x="5766540" y="3533716"/>
              <a:ext cx="0" cy="110014"/>
            </a:xfrm>
            <a:prstGeom prst="line">
              <a:avLst/>
            </a:prstGeom>
            <a:noFill/>
            <a:ln w="9525">
              <a:solidFill>
                <a:srgbClr val="000000"/>
              </a:solidFill>
              <a:round/>
              <a:headEnd/>
              <a:tailEnd/>
            </a:ln>
          </p:spPr>
          <p:txBody>
            <a:bodyPr wrap="none" anchor="ctr"/>
            <a:lstStyle/>
            <a:p>
              <a:endParaRPr lang="en-US"/>
            </a:p>
          </p:txBody>
        </p:sp>
        <p:sp>
          <p:nvSpPr>
            <p:cNvPr id="219" name="Line 67"/>
            <p:cNvSpPr>
              <a:spLocks noChangeAspect="1" noChangeShapeType="1"/>
            </p:cNvSpPr>
            <p:nvPr/>
          </p:nvSpPr>
          <p:spPr bwMode="auto">
            <a:xfrm>
              <a:off x="5430469" y="3533716"/>
              <a:ext cx="0" cy="110014"/>
            </a:xfrm>
            <a:prstGeom prst="line">
              <a:avLst/>
            </a:prstGeom>
            <a:noFill/>
            <a:ln w="9525">
              <a:solidFill>
                <a:srgbClr val="000000"/>
              </a:solidFill>
              <a:round/>
              <a:headEnd/>
              <a:tailEnd/>
            </a:ln>
          </p:spPr>
          <p:txBody>
            <a:bodyPr wrap="none" anchor="ctr"/>
            <a:lstStyle/>
            <a:p>
              <a:endParaRPr lang="en-US"/>
            </a:p>
          </p:txBody>
        </p:sp>
        <p:sp>
          <p:nvSpPr>
            <p:cNvPr id="220" name="Line 65"/>
            <p:cNvSpPr>
              <a:spLocks noChangeAspect="1" noChangeShapeType="1"/>
            </p:cNvSpPr>
            <p:nvPr/>
          </p:nvSpPr>
          <p:spPr bwMode="auto">
            <a:xfrm>
              <a:off x="5372418" y="3564370"/>
              <a:ext cx="0" cy="79360"/>
            </a:xfrm>
            <a:prstGeom prst="line">
              <a:avLst/>
            </a:prstGeom>
            <a:noFill/>
            <a:ln w="9525">
              <a:solidFill>
                <a:srgbClr val="000000"/>
              </a:solidFill>
              <a:round/>
              <a:headEnd/>
              <a:tailEnd/>
            </a:ln>
          </p:spPr>
          <p:txBody>
            <a:bodyPr wrap="none" anchor="ctr"/>
            <a:lstStyle/>
            <a:p>
              <a:endParaRPr lang="en-US"/>
            </a:p>
          </p:txBody>
        </p:sp>
        <p:sp>
          <p:nvSpPr>
            <p:cNvPr id="221" name="Line 67"/>
            <p:cNvSpPr>
              <a:spLocks noChangeAspect="1" noChangeShapeType="1"/>
            </p:cNvSpPr>
            <p:nvPr/>
          </p:nvSpPr>
          <p:spPr bwMode="auto">
            <a:xfrm>
              <a:off x="5572443" y="3533716"/>
              <a:ext cx="0" cy="110014"/>
            </a:xfrm>
            <a:prstGeom prst="line">
              <a:avLst/>
            </a:prstGeom>
            <a:noFill/>
            <a:ln w="9525">
              <a:solidFill>
                <a:srgbClr val="000000"/>
              </a:solidFill>
              <a:round/>
              <a:headEnd/>
              <a:tailEnd/>
            </a:ln>
          </p:spPr>
          <p:txBody>
            <a:bodyPr wrap="none" anchor="ctr"/>
            <a:lstStyle/>
            <a:p>
              <a:endParaRPr lang="en-US"/>
            </a:p>
          </p:txBody>
        </p:sp>
        <p:cxnSp>
          <p:nvCxnSpPr>
            <p:cNvPr id="338" name="Straight Arrow Connector 337"/>
            <p:cNvCxnSpPr/>
            <p:nvPr/>
          </p:nvCxnSpPr>
          <p:spPr>
            <a:xfrm>
              <a:off x="2667000" y="2823455"/>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5" name="Rectangle 224"/>
            <p:cNvSpPr/>
            <p:nvPr/>
          </p:nvSpPr>
          <p:spPr>
            <a:xfrm>
              <a:off x="6377558" y="2925885"/>
              <a:ext cx="27432" cy="73152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Arrow Connector 298"/>
            <p:cNvCxnSpPr/>
            <p:nvPr/>
          </p:nvCxnSpPr>
          <p:spPr>
            <a:xfrm rot="5400000">
              <a:off x="6299834" y="2825115"/>
              <a:ext cx="18288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rot="5400000">
              <a:off x="5685632" y="3456780"/>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5" name="Straight Arrow Connector 354"/>
            <p:cNvCxnSpPr/>
            <p:nvPr/>
          </p:nvCxnSpPr>
          <p:spPr>
            <a:xfrm rot="5400000">
              <a:off x="5315746" y="3456780"/>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56" name="Straight Arrow Connector 355"/>
          <p:cNvCxnSpPr/>
          <p:nvPr/>
        </p:nvCxnSpPr>
        <p:spPr>
          <a:xfrm rot="5400000">
            <a:off x="5317334" y="1494632"/>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59" name="Group 258"/>
          <p:cNvGrpSpPr/>
          <p:nvPr/>
        </p:nvGrpSpPr>
        <p:grpSpPr>
          <a:xfrm>
            <a:off x="2667000" y="5551157"/>
            <a:ext cx="3953800" cy="1276874"/>
            <a:chOff x="2667000" y="5551157"/>
            <a:chExt cx="3953800" cy="1276874"/>
          </a:xfrm>
        </p:grpSpPr>
        <p:sp>
          <p:nvSpPr>
            <p:cNvPr id="274" name="Text Box 72"/>
            <p:cNvSpPr txBox="1">
              <a:spLocks noChangeAspect="1" noChangeArrowheads="1"/>
            </p:cNvSpPr>
            <p:nvPr/>
          </p:nvSpPr>
          <p:spPr bwMode="auto">
            <a:xfrm>
              <a:off x="5269237" y="5551157"/>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300" name="Rectangle 61"/>
            <p:cNvSpPr>
              <a:spLocks noChangeAspect="1" noChangeArrowheads="1"/>
            </p:cNvSpPr>
            <p:nvPr/>
          </p:nvSpPr>
          <p:spPr bwMode="auto">
            <a:xfrm>
              <a:off x="5180620" y="5621868"/>
              <a:ext cx="1440180" cy="940118"/>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301" name="Line 62"/>
            <p:cNvSpPr>
              <a:spLocks noChangeAspect="1" noChangeShapeType="1"/>
            </p:cNvSpPr>
            <p:nvPr/>
          </p:nvSpPr>
          <p:spPr bwMode="auto">
            <a:xfrm>
              <a:off x="5512090" y="5945869"/>
              <a:ext cx="0" cy="608648"/>
            </a:xfrm>
            <a:prstGeom prst="line">
              <a:avLst/>
            </a:prstGeom>
            <a:noFill/>
            <a:ln w="9525">
              <a:solidFill>
                <a:srgbClr val="000000"/>
              </a:solidFill>
              <a:round/>
              <a:headEnd/>
              <a:tailEnd/>
            </a:ln>
          </p:spPr>
          <p:txBody>
            <a:bodyPr wrap="none" anchor="ctr"/>
            <a:lstStyle/>
            <a:p>
              <a:endParaRPr lang="en-US"/>
            </a:p>
          </p:txBody>
        </p:sp>
        <p:sp>
          <p:nvSpPr>
            <p:cNvPr id="302" name="Line 63"/>
            <p:cNvSpPr>
              <a:spLocks noChangeAspect="1" noChangeShapeType="1"/>
            </p:cNvSpPr>
            <p:nvPr/>
          </p:nvSpPr>
          <p:spPr bwMode="auto">
            <a:xfrm>
              <a:off x="5623533" y="6223046"/>
              <a:ext cx="0" cy="331470"/>
            </a:xfrm>
            <a:prstGeom prst="line">
              <a:avLst/>
            </a:prstGeom>
            <a:noFill/>
            <a:ln w="9525">
              <a:solidFill>
                <a:srgbClr val="000000"/>
              </a:solidFill>
              <a:round/>
              <a:headEnd/>
              <a:tailEnd/>
            </a:ln>
          </p:spPr>
          <p:txBody>
            <a:bodyPr wrap="none" anchor="ctr"/>
            <a:lstStyle/>
            <a:p>
              <a:endParaRPr lang="en-US"/>
            </a:p>
          </p:txBody>
        </p:sp>
        <p:sp>
          <p:nvSpPr>
            <p:cNvPr id="304" name="Line 65"/>
            <p:cNvSpPr>
              <a:spLocks noChangeAspect="1" noChangeShapeType="1"/>
            </p:cNvSpPr>
            <p:nvPr/>
          </p:nvSpPr>
          <p:spPr bwMode="auto">
            <a:xfrm>
              <a:off x="6123595" y="6388781"/>
              <a:ext cx="0" cy="165735"/>
            </a:xfrm>
            <a:prstGeom prst="line">
              <a:avLst/>
            </a:prstGeom>
            <a:noFill/>
            <a:ln w="9525">
              <a:solidFill>
                <a:srgbClr val="000000"/>
              </a:solidFill>
              <a:round/>
              <a:headEnd/>
              <a:tailEnd/>
            </a:ln>
          </p:spPr>
          <p:txBody>
            <a:bodyPr wrap="none" anchor="ctr"/>
            <a:lstStyle/>
            <a:p>
              <a:endParaRPr lang="en-US"/>
            </a:p>
          </p:txBody>
        </p:sp>
        <p:sp>
          <p:nvSpPr>
            <p:cNvPr id="306" name="Line 67"/>
            <p:cNvSpPr>
              <a:spLocks noChangeAspect="1" noChangeShapeType="1"/>
            </p:cNvSpPr>
            <p:nvPr/>
          </p:nvSpPr>
          <p:spPr bwMode="auto">
            <a:xfrm>
              <a:off x="5677825" y="6444503"/>
              <a:ext cx="0" cy="110014"/>
            </a:xfrm>
            <a:prstGeom prst="line">
              <a:avLst/>
            </a:prstGeom>
            <a:noFill/>
            <a:ln w="9525">
              <a:solidFill>
                <a:srgbClr val="000000"/>
              </a:solidFill>
              <a:round/>
              <a:headEnd/>
              <a:tailEnd/>
            </a:ln>
          </p:spPr>
          <p:txBody>
            <a:bodyPr wrap="none" anchor="ctr"/>
            <a:lstStyle/>
            <a:p>
              <a:endParaRPr lang="en-US"/>
            </a:p>
          </p:txBody>
        </p:sp>
        <p:sp>
          <p:nvSpPr>
            <p:cNvPr id="307" name="Line 68"/>
            <p:cNvSpPr>
              <a:spLocks noChangeAspect="1" noChangeShapeType="1"/>
            </p:cNvSpPr>
            <p:nvPr/>
          </p:nvSpPr>
          <p:spPr bwMode="auto">
            <a:xfrm>
              <a:off x="5290634" y="6334488"/>
              <a:ext cx="0" cy="220028"/>
            </a:xfrm>
            <a:prstGeom prst="line">
              <a:avLst/>
            </a:prstGeom>
            <a:noFill/>
            <a:ln w="9525">
              <a:solidFill>
                <a:srgbClr val="000000"/>
              </a:solidFill>
              <a:round/>
              <a:headEnd/>
              <a:tailEnd/>
            </a:ln>
          </p:spPr>
          <p:txBody>
            <a:bodyPr wrap="none" anchor="ctr"/>
            <a:lstStyle/>
            <a:p>
              <a:endParaRPr lang="en-US"/>
            </a:p>
          </p:txBody>
        </p:sp>
        <p:sp>
          <p:nvSpPr>
            <p:cNvPr id="308" name="Line 69"/>
            <p:cNvSpPr>
              <a:spLocks noChangeAspect="1" noChangeShapeType="1"/>
            </p:cNvSpPr>
            <p:nvPr/>
          </p:nvSpPr>
          <p:spPr bwMode="auto">
            <a:xfrm>
              <a:off x="5955003" y="6001591"/>
              <a:ext cx="0" cy="552926"/>
            </a:xfrm>
            <a:prstGeom prst="line">
              <a:avLst/>
            </a:prstGeom>
            <a:noFill/>
            <a:ln w="9525">
              <a:solidFill>
                <a:srgbClr val="000000"/>
              </a:solidFill>
              <a:round/>
              <a:headEnd/>
              <a:tailEnd/>
            </a:ln>
          </p:spPr>
          <p:txBody>
            <a:bodyPr wrap="none" anchor="ctr"/>
            <a:lstStyle/>
            <a:p>
              <a:endParaRPr lang="en-US"/>
            </a:p>
          </p:txBody>
        </p:sp>
        <p:sp>
          <p:nvSpPr>
            <p:cNvPr id="309" name="Line 70"/>
            <p:cNvSpPr>
              <a:spLocks noChangeAspect="1" noChangeShapeType="1"/>
            </p:cNvSpPr>
            <p:nvPr/>
          </p:nvSpPr>
          <p:spPr bwMode="auto">
            <a:xfrm>
              <a:off x="6177888" y="6280196"/>
              <a:ext cx="0" cy="274320"/>
            </a:xfrm>
            <a:prstGeom prst="line">
              <a:avLst/>
            </a:prstGeom>
            <a:noFill/>
            <a:ln w="9525">
              <a:solidFill>
                <a:srgbClr val="000000"/>
              </a:solidFill>
              <a:round/>
              <a:headEnd/>
              <a:tailEnd/>
            </a:ln>
          </p:spPr>
          <p:txBody>
            <a:bodyPr wrap="none" anchor="ctr"/>
            <a:lstStyle/>
            <a:p>
              <a:endParaRPr lang="en-US"/>
            </a:p>
          </p:txBody>
        </p:sp>
        <p:sp>
          <p:nvSpPr>
            <p:cNvPr id="311" name="Text Box 72"/>
            <p:cNvSpPr txBox="1">
              <a:spLocks noChangeAspect="1" noChangeArrowheads="1"/>
            </p:cNvSpPr>
            <p:nvPr/>
          </p:nvSpPr>
          <p:spPr bwMode="auto">
            <a:xfrm>
              <a:off x="5272060" y="6520254"/>
              <a:ext cx="1279517"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mass/charge</a:t>
              </a:r>
              <a:endParaRPr lang="en-US" sz="1400" b="1" dirty="0">
                <a:solidFill>
                  <a:srgbClr val="000000"/>
                </a:solidFill>
              </a:endParaRPr>
            </a:p>
          </p:txBody>
        </p:sp>
        <p:sp>
          <p:nvSpPr>
            <p:cNvPr id="312" name="Text Box 72"/>
            <p:cNvSpPr txBox="1">
              <a:spLocks noChangeAspect="1" noChangeArrowheads="1"/>
            </p:cNvSpPr>
            <p:nvPr/>
          </p:nvSpPr>
          <p:spPr bwMode="auto">
            <a:xfrm rot="16200000">
              <a:off x="4585380" y="5934213"/>
              <a:ext cx="918841" cy="307777"/>
            </a:xfrm>
            <a:prstGeom prst="rect">
              <a:avLst/>
            </a:prstGeom>
            <a:noFill/>
            <a:ln w="9525">
              <a:noFill/>
              <a:miter lim="800000"/>
              <a:headEnd/>
              <a:tailEnd/>
            </a:ln>
          </p:spPr>
          <p:txBody>
            <a:bodyPr wrap="none">
              <a:spAutoFit/>
            </a:bodyPr>
            <a:lstStyle/>
            <a:p>
              <a:pPr eaLnBrk="0" hangingPunct="0"/>
              <a:r>
                <a:rPr lang="en-US" sz="1400" b="1" dirty="0" smtClean="0">
                  <a:solidFill>
                    <a:srgbClr val="000000"/>
                  </a:solidFill>
                </a:rPr>
                <a:t>intensity</a:t>
              </a:r>
              <a:endParaRPr lang="en-US" sz="1400" b="1" dirty="0">
                <a:solidFill>
                  <a:srgbClr val="000000"/>
                </a:solidFill>
              </a:endParaRPr>
            </a:p>
          </p:txBody>
        </p:sp>
        <p:sp>
          <p:nvSpPr>
            <p:cNvPr id="313" name="Line 65"/>
            <p:cNvSpPr>
              <a:spLocks noChangeAspect="1" noChangeShapeType="1"/>
            </p:cNvSpPr>
            <p:nvPr/>
          </p:nvSpPr>
          <p:spPr bwMode="auto">
            <a:xfrm>
              <a:off x="6079834" y="6475157"/>
              <a:ext cx="0" cy="79360"/>
            </a:xfrm>
            <a:prstGeom prst="line">
              <a:avLst/>
            </a:prstGeom>
            <a:noFill/>
            <a:ln w="9525">
              <a:solidFill>
                <a:srgbClr val="000000"/>
              </a:solidFill>
              <a:round/>
              <a:headEnd/>
              <a:tailEnd/>
            </a:ln>
          </p:spPr>
          <p:txBody>
            <a:bodyPr wrap="none" anchor="ctr"/>
            <a:lstStyle/>
            <a:p>
              <a:endParaRPr lang="en-US"/>
            </a:p>
          </p:txBody>
        </p:sp>
        <p:sp>
          <p:nvSpPr>
            <p:cNvPr id="315" name="Line 67"/>
            <p:cNvSpPr>
              <a:spLocks noChangeAspect="1" noChangeShapeType="1"/>
            </p:cNvSpPr>
            <p:nvPr/>
          </p:nvSpPr>
          <p:spPr bwMode="auto">
            <a:xfrm>
              <a:off x="6279859" y="6444503"/>
              <a:ext cx="0" cy="110014"/>
            </a:xfrm>
            <a:prstGeom prst="line">
              <a:avLst/>
            </a:prstGeom>
            <a:noFill/>
            <a:ln w="9525">
              <a:solidFill>
                <a:srgbClr val="000000"/>
              </a:solidFill>
              <a:round/>
              <a:headEnd/>
              <a:tailEnd/>
            </a:ln>
          </p:spPr>
          <p:txBody>
            <a:bodyPr wrap="none" anchor="ctr"/>
            <a:lstStyle/>
            <a:p>
              <a:endParaRPr lang="en-US"/>
            </a:p>
          </p:txBody>
        </p:sp>
        <p:sp>
          <p:nvSpPr>
            <p:cNvPr id="316" name="Line 70"/>
            <p:cNvSpPr>
              <a:spLocks noChangeAspect="1" noChangeShapeType="1"/>
            </p:cNvSpPr>
            <p:nvPr/>
          </p:nvSpPr>
          <p:spPr bwMode="auto">
            <a:xfrm>
              <a:off x="6005539" y="6280196"/>
              <a:ext cx="0" cy="274320"/>
            </a:xfrm>
            <a:prstGeom prst="line">
              <a:avLst/>
            </a:prstGeom>
            <a:noFill/>
            <a:ln w="9525">
              <a:solidFill>
                <a:srgbClr val="000000"/>
              </a:solidFill>
              <a:round/>
              <a:headEnd/>
              <a:tailEnd/>
            </a:ln>
          </p:spPr>
          <p:txBody>
            <a:bodyPr wrap="none" anchor="ctr"/>
            <a:lstStyle/>
            <a:p>
              <a:endParaRPr lang="en-US"/>
            </a:p>
          </p:txBody>
        </p:sp>
        <p:sp>
          <p:nvSpPr>
            <p:cNvPr id="317" name="Line 71"/>
            <p:cNvSpPr>
              <a:spLocks noChangeAspect="1" noChangeShapeType="1"/>
            </p:cNvSpPr>
            <p:nvPr/>
          </p:nvSpPr>
          <p:spPr bwMode="auto">
            <a:xfrm>
              <a:off x="6474592" y="6058264"/>
              <a:ext cx="0" cy="496253"/>
            </a:xfrm>
            <a:prstGeom prst="line">
              <a:avLst/>
            </a:prstGeom>
            <a:noFill/>
            <a:ln w="9525">
              <a:solidFill>
                <a:srgbClr val="000000"/>
              </a:solidFill>
              <a:round/>
              <a:headEnd/>
              <a:tailEnd/>
            </a:ln>
          </p:spPr>
          <p:txBody>
            <a:bodyPr wrap="none" anchor="ctr"/>
            <a:lstStyle/>
            <a:p>
              <a:endParaRPr lang="en-US"/>
            </a:p>
          </p:txBody>
        </p:sp>
        <p:sp>
          <p:nvSpPr>
            <p:cNvPr id="318" name="Line 65"/>
            <p:cNvSpPr>
              <a:spLocks noChangeAspect="1" noChangeShapeType="1"/>
            </p:cNvSpPr>
            <p:nvPr/>
          </p:nvSpPr>
          <p:spPr bwMode="auto">
            <a:xfrm>
              <a:off x="6265569" y="6388781"/>
              <a:ext cx="0" cy="165735"/>
            </a:xfrm>
            <a:prstGeom prst="line">
              <a:avLst/>
            </a:prstGeom>
            <a:noFill/>
            <a:ln w="9525">
              <a:solidFill>
                <a:srgbClr val="000000"/>
              </a:solidFill>
              <a:round/>
              <a:headEnd/>
              <a:tailEnd/>
            </a:ln>
          </p:spPr>
          <p:txBody>
            <a:bodyPr wrap="none" anchor="ctr"/>
            <a:lstStyle/>
            <a:p>
              <a:endParaRPr lang="en-US"/>
            </a:p>
          </p:txBody>
        </p:sp>
        <p:sp>
          <p:nvSpPr>
            <p:cNvPr id="319" name="Line 65"/>
            <p:cNvSpPr>
              <a:spLocks noChangeAspect="1" noChangeShapeType="1"/>
            </p:cNvSpPr>
            <p:nvPr/>
          </p:nvSpPr>
          <p:spPr bwMode="auto">
            <a:xfrm>
              <a:off x="6221808" y="6475157"/>
              <a:ext cx="0" cy="79360"/>
            </a:xfrm>
            <a:prstGeom prst="line">
              <a:avLst/>
            </a:prstGeom>
            <a:noFill/>
            <a:ln w="9525">
              <a:solidFill>
                <a:srgbClr val="000000"/>
              </a:solidFill>
              <a:round/>
              <a:headEnd/>
              <a:tailEnd/>
            </a:ln>
          </p:spPr>
          <p:txBody>
            <a:bodyPr wrap="none" anchor="ctr"/>
            <a:lstStyle/>
            <a:p>
              <a:endParaRPr lang="en-US"/>
            </a:p>
          </p:txBody>
        </p:sp>
        <p:sp>
          <p:nvSpPr>
            <p:cNvPr id="321" name="Line 67"/>
            <p:cNvSpPr>
              <a:spLocks noChangeAspect="1" noChangeShapeType="1"/>
            </p:cNvSpPr>
            <p:nvPr/>
          </p:nvSpPr>
          <p:spPr bwMode="auto">
            <a:xfrm>
              <a:off x="5415994" y="6444503"/>
              <a:ext cx="0" cy="110014"/>
            </a:xfrm>
            <a:prstGeom prst="line">
              <a:avLst/>
            </a:prstGeom>
            <a:noFill/>
            <a:ln w="9525">
              <a:solidFill>
                <a:srgbClr val="000000"/>
              </a:solidFill>
              <a:round/>
              <a:headEnd/>
              <a:tailEnd/>
            </a:ln>
          </p:spPr>
          <p:txBody>
            <a:bodyPr wrap="none" anchor="ctr"/>
            <a:lstStyle/>
            <a:p>
              <a:endParaRPr lang="en-US"/>
            </a:p>
          </p:txBody>
        </p:sp>
        <p:sp>
          <p:nvSpPr>
            <p:cNvPr id="322" name="Line 65"/>
            <p:cNvSpPr>
              <a:spLocks noChangeAspect="1" noChangeShapeType="1"/>
            </p:cNvSpPr>
            <p:nvPr/>
          </p:nvSpPr>
          <p:spPr bwMode="auto">
            <a:xfrm>
              <a:off x="5818002" y="6475157"/>
              <a:ext cx="0" cy="79360"/>
            </a:xfrm>
            <a:prstGeom prst="line">
              <a:avLst/>
            </a:prstGeom>
            <a:noFill/>
            <a:ln w="9525">
              <a:solidFill>
                <a:srgbClr val="000000"/>
              </a:solidFill>
              <a:round/>
              <a:headEnd/>
              <a:tailEnd/>
            </a:ln>
          </p:spPr>
          <p:txBody>
            <a:bodyPr wrap="none" anchor="ctr"/>
            <a:lstStyle/>
            <a:p>
              <a:endParaRPr lang="en-US"/>
            </a:p>
          </p:txBody>
        </p:sp>
        <p:sp>
          <p:nvSpPr>
            <p:cNvPr id="323" name="Line 67"/>
            <p:cNvSpPr>
              <a:spLocks noChangeAspect="1" noChangeShapeType="1"/>
            </p:cNvSpPr>
            <p:nvPr/>
          </p:nvSpPr>
          <p:spPr bwMode="auto">
            <a:xfrm>
              <a:off x="6018027" y="6444503"/>
              <a:ext cx="0" cy="110014"/>
            </a:xfrm>
            <a:prstGeom prst="line">
              <a:avLst/>
            </a:prstGeom>
            <a:noFill/>
            <a:ln w="9525">
              <a:solidFill>
                <a:srgbClr val="000000"/>
              </a:solidFill>
              <a:round/>
              <a:headEnd/>
              <a:tailEnd/>
            </a:ln>
          </p:spPr>
          <p:txBody>
            <a:bodyPr wrap="none" anchor="ctr"/>
            <a:lstStyle/>
            <a:p>
              <a:endParaRPr lang="en-US"/>
            </a:p>
          </p:txBody>
        </p:sp>
        <p:sp>
          <p:nvSpPr>
            <p:cNvPr id="324" name="Line 65"/>
            <p:cNvSpPr>
              <a:spLocks noChangeAspect="1" noChangeShapeType="1"/>
            </p:cNvSpPr>
            <p:nvPr/>
          </p:nvSpPr>
          <p:spPr bwMode="auto">
            <a:xfrm>
              <a:off x="5959977" y="6475157"/>
              <a:ext cx="0" cy="79360"/>
            </a:xfrm>
            <a:prstGeom prst="line">
              <a:avLst/>
            </a:prstGeom>
            <a:noFill/>
            <a:ln w="9525">
              <a:solidFill>
                <a:srgbClr val="000000"/>
              </a:solidFill>
              <a:round/>
              <a:headEnd/>
              <a:tailEnd/>
            </a:ln>
          </p:spPr>
          <p:txBody>
            <a:bodyPr wrap="none" anchor="ctr"/>
            <a:lstStyle/>
            <a:p>
              <a:endParaRPr lang="en-US"/>
            </a:p>
          </p:txBody>
        </p:sp>
        <p:sp>
          <p:nvSpPr>
            <p:cNvPr id="325" name="Line 67"/>
            <p:cNvSpPr>
              <a:spLocks noChangeAspect="1" noChangeShapeType="1"/>
            </p:cNvSpPr>
            <p:nvPr/>
          </p:nvSpPr>
          <p:spPr bwMode="auto">
            <a:xfrm>
              <a:off x="6160002" y="6444503"/>
              <a:ext cx="0" cy="110014"/>
            </a:xfrm>
            <a:prstGeom prst="line">
              <a:avLst/>
            </a:prstGeom>
            <a:noFill/>
            <a:ln w="9525">
              <a:solidFill>
                <a:srgbClr val="000000"/>
              </a:solidFill>
              <a:round/>
              <a:headEnd/>
              <a:tailEnd/>
            </a:ln>
          </p:spPr>
          <p:txBody>
            <a:bodyPr wrap="none" anchor="ctr"/>
            <a:lstStyle/>
            <a:p>
              <a:endParaRPr lang="en-US"/>
            </a:p>
          </p:txBody>
        </p:sp>
        <p:sp>
          <p:nvSpPr>
            <p:cNvPr id="326" name="Line 65"/>
            <p:cNvSpPr>
              <a:spLocks noChangeAspect="1" noChangeShapeType="1"/>
            </p:cNvSpPr>
            <p:nvPr/>
          </p:nvSpPr>
          <p:spPr bwMode="auto">
            <a:xfrm>
              <a:off x="5495098" y="6475157"/>
              <a:ext cx="0" cy="79360"/>
            </a:xfrm>
            <a:prstGeom prst="line">
              <a:avLst/>
            </a:prstGeom>
            <a:noFill/>
            <a:ln w="9525">
              <a:solidFill>
                <a:srgbClr val="000000"/>
              </a:solidFill>
              <a:round/>
              <a:headEnd/>
              <a:tailEnd/>
            </a:ln>
          </p:spPr>
          <p:txBody>
            <a:bodyPr wrap="none" anchor="ctr"/>
            <a:lstStyle/>
            <a:p>
              <a:endParaRPr lang="en-US"/>
            </a:p>
          </p:txBody>
        </p:sp>
        <p:sp>
          <p:nvSpPr>
            <p:cNvPr id="327" name="Line 67"/>
            <p:cNvSpPr>
              <a:spLocks noChangeAspect="1" noChangeShapeType="1"/>
            </p:cNvSpPr>
            <p:nvPr/>
          </p:nvSpPr>
          <p:spPr bwMode="auto">
            <a:xfrm>
              <a:off x="5695123" y="6444503"/>
              <a:ext cx="0" cy="110014"/>
            </a:xfrm>
            <a:prstGeom prst="line">
              <a:avLst/>
            </a:prstGeom>
            <a:noFill/>
            <a:ln w="9525">
              <a:solidFill>
                <a:srgbClr val="000000"/>
              </a:solidFill>
              <a:round/>
              <a:headEnd/>
              <a:tailEnd/>
            </a:ln>
          </p:spPr>
          <p:txBody>
            <a:bodyPr wrap="none" anchor="ctr"/>
            <a:lstStyle/>
            <a:p>
              <a:endParaRPr lang="en-US"/>
            </a:p>
          </p:txBody>
        </p:sp>
        <p:sp>
          <p:nvSpPr>
            <p:cNvPr id="328" name="Line 65"/>
            <p:cNvSpPr>
              <a:spLocks noChangeAspect="1" noChangeShapeType="1"/>
            </p:cNvSpPr>
            <p:nvPr/>
          </p:nvSpPr>
          <p:spPr bwMode="auto">
            <a:xfrm>
              <a:off x="5637073" y="6475157"/>
              <a:ext cx="0" cy="79360"/>
            </a:xfrm>
            <a:prstGeom prst="line">
              <a:avLst/>
            </a:prstGeom>
            <a:noFill/>
            <a:ln w="9525">
              <a:solidFill>
                <a:srgbClr val="000000"/>
              </a:solidFill>
              <a:round/>
              <a:headEnd/>
              <a:tailEnd/>
            </a:ln>
          </p:spPr>
          <p:txBody>
            <a:bodyPr wrap="none" anchor="ctr"/>
            <a:lstStyle/>
            <a:p>
              <a:endParaRPr lang="en-US"/>
            </a:p>
          </p:txBody>
        </p:sp>
        <p:sp>
          <p:nvSpPr>
            <p:cNvPr id="330" name="Line 67"/>
            <p:cNvSpPr>
              <a:spLocks noChangeAspect="1" noChangeShapeType="1"/>
            </p:cNvSpPr>
            <p:nvPr/>
          </p:nvSpPr>
          <p:spPr bwMode="auto">
            <a:xfrm>
              <a:off x="5433292" y="6444503"/>
              <a:ext cx="0" cy="110014"/>
            </a:xfrm>
            <a:prstGeom prst="line">
              <a:avLst/>
            </a:prstGeom>
            <a:noFill/>
            <a:ln w="9525">
              <a:solidFill>
                <a:srgbClr val="000000"/>
              </a:solidFill>
              <a:round/>
              <a:headEnd/>
              <a:tailEnd/>
            </a:ln>
          </p:spPr>
          <p:txBody>
            <a:bodyPr wrap="none" anchor="ctr"/>
            <a:lstStyle/>
            <a:p>
              <a:endParaRPr lang="en-US"/>
            </a:p>
          </p:txBody>
        </p:sp>
        <p:sp>
          <p:nvSpPr>
            <p:cNvPr id="331" name="Line 65"/>
            <p:cNvSpPr>
              <a:spLocks noChangeAspect="1" noChangeShapeType="1"/>
            </p:cNvSpPr>
            <p:nvPr/>
          </p:nvSpPr>
          <p:spPr bwMode="auto">
            <a:xfrm>
              <a:off x="5375241" y="6475157"/>
              <a:ext cx="0" cy="79360"/>
            </a:xfrm>
            <a:prstGeom prst="line">
              <a:avLst/>
            </a:prstGeom>
            <a:noFill/>
            <a:ln w="9525">
              <a:solidFill>
                <a:srgbClr val="000000"/>
              </a:solidFill>
              <a:round/>
              <a:headEnd/>
              <a:tailEnd/>
            </a:ln>
          </p:spPr>
          <p:txBody>
            <a:bodyPr wrap="none" anchor="ctr"/>
            <a:lstStyle/>
            <a:p>
              <a:endParaRPr lang="en-US"/>
            </a:p>
          </p:txBody>
        </p:sp>
        <p:sp>
          <p:nvSpPr>
            <p:cNvPr id="332" name="Line 67"/>
            <p:cNvSpPr>
              <a:spLocks noChangeAspect="1" noChangeShapeType="1"/>
            </p:cNvSpPr>
            <p:nvPr/>
          </p:nvSpPr>
          <p:spPr bwMode="auto">
            <a:xfrm>
              <a:off x="5575266" y="6444503"/>
              <a:ext cx="0" cy="110014"/>
            </a:xfrm>
            <a:prstGeom prst="line">
              <a:avLst/>
            </a:prstGeom>
            <a:noFill/>
            <a:ln w="9525">
              <a:solidFill>
                <a:srgbClr val="000000"/>
              </a:solidFill>
              <a:round/>
              <a:headEnd/>
              <a:tailEnd/>
            </a:ln>
          </p:spPr>
          <p:txBody>
            <a:bodyPr wrap="none" anchor="ctr"/>
            <a:lstStyle/>
            <a:p>
              <a:endParaRPr lang="en-US"/>
            </a:p>
          </p:txBody>
        </p:sp>
        <p:cxnSp>
          <p:nvCxnSpPr>
            <p:cNvPr id="341" name="Straight Arrow Connector 340"/>
            <p:cNvCxnSpPr/>
            <p:nvPr/>
          </p:nvCxnSpPr>
          <p:spPr>
            <a:xfrm>
              <a:off x="2667000" y="5730344"/>
              <a:ext cx="2286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0" name="Rectangle 239"/>
            <p:cNvSpPr/>
            <p:nvPr/>
          </p:nvSpPr>
          <p:spPr>
            <a:xfrm>
              <a:off x="5495926" y="5943600"/>
              <a:ext cx="27432" cy="603504"/>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3" name="Straight Arrow Connector 272"/>
            <p:cNvCxnSpPr/>
            <p:nvPr/>
          </p:nvCxnSpPr>
          <p:spPr>
            <a:xfrm rot="5400000">
              <a:off x="6200774" y="6357143"/>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rot="5400000">
              <a:off x="5685632" y="6361890"/>
              <a:ext cx="38100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p:nvPr/>
          </p:nvCxnSpPr>
          <p:spPr>
            <a:xfrm rot="5400000">
              <a:off x="5369086" y="5786594"/>
              <a:ext cx="27432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738745" y="1662545"/>
            <a:ext cx="1258678" cy="1077218"/>
          </a:xfrm>
          <a:prstGeom prst="rect">
            <a:avLst/>
          </a:prstGeom>
          <a:noFill/>
        </p:spPr>
        <p:txBody>
          <a:bodyPr wrap="none" rtlCol="0">
            <a:spAutoFit/>
          </a:bodyPr>
          <a:lstStyle/>
          <a:p>
            <a:pPr marL="342900" indent="-342900"/>
            <a:r>
              <a:rPr lang="en-US" sz="1600" b="1" dirty="0" smtClean="0"/>
              <a:t>5. MS</a:t>
            </a:r>
          </a:p>
          <a:p>
            <a:pPr marL="342900" indent="-342900"/>
            <a:r>
              <a:rPr lang="en-US" sz="1600" b="1" dirty="0" smtClean="0"/>
              <a:t>6. MS/MS 1</a:t>
            </a:r>
          </a:p>
          <a:p>
            <a:pPr marL="342900" indent="-342900"/>
            <a:r>
              <a:rPr lang="en-US" sz="1600" b="1" dirty="0" smtClean="0"/>
              <a:t>7. MS/MS 2</a:t>
            </a:r>
          </a:p>
          <a:p>
            <a:pPr marL="342900" indent="-342900"/>
            <a:r>
              <a:rPr lang="en-US" sz="1600" b="1" dirty="0" smtClean="0"/>
              <a:t>8. MS/MS 3</a:t>
            </a:r>
          </a:p>
        </p:txBody>
      </p:sp>
      <p:sp>
        <p:nvSpPr>
          <p:cNvPr id="261" name="TextBox 260"/>
          <p:cNvSpPr txBox="1"/>
          <p:nvPr/>
        </p:nvSpPr>
        <p:spPr>
          <a:xfrm>
            <a:off x="1738745" y="2628872"/>
            <a:ext cx="1372492" cy="1077218"/>
          </a:xfrm>
          <a:prstGeom prst="rect">
            <a:avLst/>
          </a:prstGeom>
          <a:noFill/>
        </p:spPr>
        <p:txBody>
          <a:bodyPr wrap="none" rtlCol="0">
            <a:spAutoFit/>
          </a:bodyPr>
          <a:lstStyle/>
          <a:p>
            <a:pPr marL="342900" indent="-342900"/>
            <a:r>
              <a:rPr lang="en-US" sz="1600" b="1" dirty="0" smtClean="0"/>
              <a:t>9. MS</a:t>
            </a:r>
          </a:p>
          <a:p>
            <a:pPr marL="342900" indent="-342900"/>
            <a:r>
              <a:rPr lang="en-US" sz="1600" b="1" dirty="0" smtClean="0"/>
              <a:t>10. MS/MS 1</a:t>
            </a:r>
          </a:p>
          <a:p>
            <a:pPr marL="342900" indent="-342900"/>
            <a:r>
              <a:rPr lang="en-US" sz="1600" b="1" dirty="0" smtClean="0"/>
              <a:t>11. MS/MS 2</a:t>
            </a:r>
          </a:p>
          <a:p>
            <a:pPr marL="342900" indent="-342900"/>
            <a:r>
              <a:rPr lang="en-US" sz="1600" b="1" dirty="0" smtClean="0"/>
              <a:t>12. MS/MS 3</a:t>
            </a:r>
          </a:p>
        </p:txBody>
      </p:sp>
      <p:sp>
        <p:nvSpPr>
          <p:cNvPr id="296" name="TextBox 295"/>
          <p:cNvSpPr txBox="1"/>
          <p:nvPr/>
        </p:nvSpPr>
        <p:spPr>
          <a:xfrm>
            <a:off x="1738745" y="3591762"/>
            <a:ext cx="1372492" cy="1077218"/>
          </a:xfrm>
          <a:prstGeom prst="rect">
            <a:avLst/>
          </a:prstGeom>
          <a:noFill/>
        </p:spPr>
        <p:txBody>
          <a:bodyPr wrap="none" rtlCol="0">
            <a:spAutoFit/>
          </a:bodyPr>
          <a:lstStyle/>
          <a:p>
            <a:pPr marL="342900" indent="-342900"/>
            <a:r>
              <a:rPr lang="en-US" sz="1600" b="1" dirty="0" smtClean="0"/>
              <a:t>13. MS</a:t>
            </a:r>
          </a:p>
          <a:p>
            <a:pPr marL="342900" indent="-342900"/>
            <a:r>
              <a:rPr lang="en-US" sz="1600" b="1" dirty="0" smtClean="0"/>
              <a:t>14. MS/MS 1</a:t>
            </a:r>
          </a:p>
          <a:p>
            <a:pPr marL="342900" indent="-342900"/>
            <a:r>
              <a:rPr lang="en-US" sz="1600" b="1" dirty="0" smtClean="0"/>
              <a:t>15. MS/MS 2</a:t>
            </a:r>
          </a:p>
          <a:p>
            <a:pPr marL="342900" indent="-342900"/>
            <a:r>
              <a:rPr lang="en-US" sz="1600" b="1" dirty="0" smtClean="0"/>
              <a:t>16. MS/MS 3</a:t>
            </a:r>
          </a:p>
        </p:txBody>
      </p:sp>
      <p:sp>
        <p:nvSpPr>
          <p:cNvPr id="297" name="TextBox 296"/>
          <p:cNvSpPr txBox="1"/>
          <p:nvPr/>
        </p:nvSpPr>
        <p:spPr>
          <a:xfrm>
            <a:off x="1738745" y="4561582"/>
            <a:ext cx="1372492" cy="1077218"/>
          </a:xfrm>
          <a:prstGeom prst="rect">
            <a:avLst/>
          </a:prstGeom>
          <a:noFill/>
        </p:spPr>
        <p:txBody>
          <a:bodyPr wrap="none" rtlCol="0">
            <a:spAutoFit/>
          </a:bodyPr>
          <a:lstStyle/>
          <a:p>
            <a:pPr marL="342900" indent="-342900"/>
            <a:r>
              <a:rPr lang="en-US" sz="1600" b="1" dirty="0" smtClean="0"/>
              <a:t>17. MS</a:t>
            </a:r>
          </a:p>
          <a:p>
            <a:pPr marL="342900" indent="-342900"/>
            <a:r>
              <a:rPr lang="en-US" sz="1600" b="1" dirty="0" smtClean="0"/>
              <a:t>18. MS/MS 1</a:t>
            </a:r>
          </a:p>
          <a:p>
            <a:pPr marL="342900" indent="-342900"/>
            <a:r>
              <a:rPr lang="en-US" sz="1600" b="1" dirty="0" smtClean="0"/>
              <a:t>19. MS/MS 2</a:t>
            </a:r>
          </a:p>
          <a:p>
            <a:pPr marL="342900" indent="-342900"/>
            <a:r>
              <a:rPr lang="en-US" sz="1600" b="1" dirty="0" smtClean="0"/>
              <a:t>20. MS/MS 3</a:t>
            </a:r>
          </a:p>
        </p:txBody>
      </p:sp>
      <p:sp>
        <p:nvSpPr>
          <p:cNvPr id="298" name="TextBox 297"/>
          <p:cNvSpPr txBox="1"/>
          <p:nvPr/>
        </p:nvSpPr>
        <p:spPr>
          <a:xfrm>
            <a:off x="1738745" y="5534890"/>
            <a:ext cx="1372492" cy="1323439"/>
          </a:xfrm>
          <a:prstGeom prst="rect">
            <a:avLst/>
          </a:prstGeom>
          <a:noFill/>
        </p:spPr>
        <p:txBody>
          <a:bodyPr wrap="none" rtlCol="0">
            <a:spAutoFit/>
          </a:bodyPr>
          <a:lstStyle/>
          <a:p>
            <a:pPr marL="342900" indent="-342900"/>
            <a:r>
              <a:rPr lang="en-US" sz="1600" b="1" dirty="0" smtClean="0"/>
              <a:t>21. MS</a:t>
            </a:r>
          </a:p>
          <a:p>
            <a:pPr marL="342900" indent="-342900"/>
            <a:r>
              <a:rPr lang="en-US" sz="1600" b="1" dirty="0" smtClean="0"/>
              <a:t>22. MS/MS 1</a:t>
            </a:r>
          </a:p>
          <a:p>
            <a:pPr marL="342900" indent="-342900"/>
            <a:r>
              <a:rPr lang="en-US" sz="1600" b="1" dirty="0" smtClean="0"/>
              <a:t>23. MS/MS 2</a:t>
            </a:r>
          </a:p>
          <a:p>
            <a:pPr marL="342900" indent="-342900"/>
            <a:r>
              <a:rPr lang="en-US" sz="1600" b="1" dirty="0" smtClean="0"/>
              <a:t>24. MS/MS 3</a:t>
            </a:r>
          </a:p>
          <a:p>
            <a:pPr marL="342900" indent="-342900"/>
            <a:r>
              <a:rPr lang="en-US" sz="1600" b="1" dirty="0" smtClean="0"/>
              <a:t>…</a:t>
            </a:r>
          </a:p>
        </p:txBody>
      </p:sp>
    </p:spTree>
    <p:extLst>
      <p:ext uri="{BB962C8B-B14F-4D97-AF65-F5344CB8AC3E}">
        <p14:creationId xmlns:p14="http://schemas.microsoft.com/office/powerpoint/2010/main" val="27135782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p:bldP spid="261" grpId="0"/>
      <p:bldP spid="296" grpId="0"/>
      <p:bldP spid="297" grpId="0"/>
      <p:bldP spid="29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741311" y="856357"/>
            <a:ext cx="1489510" cy="3046988"/>
          </a:xfrm>
          <a:prstGeom prst="rect">
            <a:avLst/>
          </a:prstGeom>
          <a:noFill/>
        </p:spPr>
        <p:txBody>
          <a:bodyPr wrap="none" rtlCol="0">
            <a:spAutoFit/>
          </a:bodyPr>
          <a:lstStyle/>
          <a:p>
            <a:pPr marL="342900" indent="-342900">
              <a:buAutoNum type="arabicPeriod"/>
            </a:pPr>
            <a:r>
              <a:rPr lang="en-US" sz="1600" b="1" dirty="0" smtClean="0"/>
              <a:t>MS</a:t>
            </a:r>
          </a:p>
          <a:p>
            <a:pPr marL="342900" indent="-342900">
              <a:buAutoNum type="arabicPeriod"/>
            </a:pPr>
            <a:r>
              <a:rPr lang="en-US" sz="1600" b="1" dirty="0" smtClean="0"/>
              <a:t>MS/MS 1</a:t>
            </a:r>
          </a:p>
          <a:p>
            <a:pPr marL="342900" indent="-342900">
              <a:buFontTx/>
              <a:buAutoNum type="arabicPeriod"/>
            </a:pPr>
            <a:r>
              <a:rPr lang="en-US" sz="1600" b="1" dirty="0" smtClean="0"/>
              <a:t>MS/MS 2</a:t>
            </a:r>
          </a:p>
          <a:p>
            <a:pPr marL="342900" indent="-342900">
              <a:buFontTx/>
              <a:buAutoNum type="arabicPeriod"/>
            </a:pPr>
            <a:r>
              <a:rPr lang="en-US" sz="1600" b="1" dirty="0" smtClean="0"/>
              <a:t>MS/MS 3</a:t>
            </a:r>
          </a:p>
          <a:p>
            <a:pPr marL="342900" indent="-342900">
              <a:buFontTx/>
              <a:buAutoNum type="arabicPeriod"/>
            </a:pPr>
            <a:r>
              <a:rPr lang="en-US" sz="1600" b="1" dirty="0" smtClean="0"/>
              <a:t>MS/MS 4</a:t>
            </a:r>
          </a:p>
          <a:p>
            <a:pPr marL="342900" indent="-342900">
              <a:buFontTx/>
              <a:buAutoNum type="arabicPeriod"/>
            </a:pPr>
            <a:r>
              <a:rPr lang="en-US" sz="1600" b="1" dirty="0" smtClean="0"/>
              <a:t>MS/MS 5</a:t>
            </a:r>
            <a:endParaRPr lang="en-US" sz="1600" b="1" dirty="0"/>
          </a:p>
          <a:p>
            <a:pPr marL="342900" indent="-342900">
              <a:buAutoNum type="arabicPeriod"/>
            </a:pPr>
            <a:r>
              <a:rPr lang="en-US" sz="1600" b="1" dirty="0"/>
              <a:t>MS/MS </a:t>
            </a:r>
            <a:r>
              <a:rPr lang="en-US" sz="1600" b="1" dirty="0" smtClean="0"/>
              <a:t>6</a:t>
            </a:r>
            <a:endParaRPr lang="en-US" sz="1600" b="1" dirty="0"/>
          </a:p>
          <a:p>
            <a:pPr marL="342900" indent="-342900">
              <a:buFontTx/>
              <a:buAutoNum type="arabicPeriod"/>
            </a:pPr>
            <a:r>
              <a:rPr lang="en-US" sz="1600" b="1" dirty="0"/>
              <a:t>MS/MS </a:t>
            </a:r>
            <a:r>
              <a:rPr lang="en-US" sz="1600" b="1" dirty="0" smtClean="0"/>
              <a:t>7</a:t>
            </a:r>
            <a:endParaRPr lang="en-US" sz="1600" b="1" dirty="0"/>
          </a:p>
          <a:p>
            <a:pPr marL="342900" indent="-342900">
              <a:buFontTx/>
              <a:buAutoNum type="arabicPeriod"/>
            </a:pPr>
            <a:r>
              <a:rPr lang="en-US" sz="1600" b="1" dirty="0"/>
              <a:t>MS/MS </a:t>
            </a:r>
            <a:r>
              <a:rPr lang="en-US" sz="1600" b="1" dirty="0" smtClean="0"/>
              <a:t>8</a:t>
            </a:r>
            <a:endParaRPr lang="en-US" sz="1600" b="1" dirty="0"/>
          </a:p>
          <a:p>
            <a:pPr marL="342900" indent="-342900">
              <a:buFontTx/>
              <a:buAutoNum type="arabicPeriod"/>
            </a:pPr>
            <a:r>
              <a:rPr lang="en-US" sz="1600" b="1" dirty="0"/>
              <a:t>MS/MS </a:t>
            </a:r>
            <a:r>
              <a:rPr lang="en-US" sz="1600" b="1" dirty="0" smtClean="0"/>
              <a:t>9</a:t>
            </a:r>
            <a:endParaRPr lang="en-US" sz="1600" b="1" dirty="0"/>
          </a:p>
          <a:p>
            <a:pPr marL="342900" indent="-342900">
              <a:buFontTx/>
              <a:buAutoNum type="arabicPeriod"/>
            </a:pPr>
            <a:r>
              <a:rPr lang="en-US" sz="1600" b="1" dirty="0"/>
              <a:t>MS/MS </a:t>
            </a:r>
            <a:r>
              <a:rPr lang="en-US" sz="1600" b="1" dirty="0" smtClean="0"/>
              <a:t>10</a:t>
            </a:r>
          </a:p>
          <a:p>
            <a:pPr marL="342900" indent="-342900">
              <a:buFontTx/>
              <a:buAutoNum type="arabicPeriod"/>
            </a:pPr>
            <a:endParaRPr lang="en-US" sz="1600" b="1" dirty="0" smtClean="0"/>
          </a:p>
        </p:txBody>
      </p:sp>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Data Dependent Acquisistion</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48" name="Rectangle 47"/>
          <p:cNvSpPr/>
          <p:nvPr/>
        </p:nvSpPr>
        <p:spPr>
          <a:xfrm>
            <a:off x="1143000" y="1143000"/>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61"/>
          <p:cNvSpPr>
            <a:spLocks noChangeAspect="1" noChangeArrowheads="1"/>
          </p:cNvSpPr>
          <p:nvPr/>
        </p:nvSpPr>
        <p:spPr bwMode="auto">
          <a:xfrm>
            <a:off x="4484511" y="990600"/>
            <a:ext cx="2400300" cy="1566863"/>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7" name="Line 62"/>
          <p:cNvSpPr>
            <a:spLocks noChangeAspect="1" noChangeShapeType="1"/>
          </p:cNvSpPr>
          <p:nvPr/>
        </p:nvSpPr>
        <p:spPr bwMode="auto">
          <a:xfrm>
            <a:off x="5036961" y="1530601"/>
            <a:ext cx="0" cy="1014413"/>
          </a:xfrm>
          <a:prstGeom prst="line">
            <a:avLst/>
          </a:prstGeom>
          <a:noFill/>
          <a:ln w="9525">
            <a:solidFill>
              <a:srgbClr val="000000"/>
            </a:solidFill>
            <a:round/>
            <a:headEnd/>
            <a:tailEnd/>
          </a:ln>
        </p:spPr>
        <p:txBody>
          <a:bodyPr wrap="none" anchor="ctr"/>
          <a:lstStyle/>
          <a:p>
            <a:endParaRPr lang="en-US"/>
          </a:p>
        </p:txBody>
      </p:sp>
      <p:sp>
        <p:nvSpPr>
          <p:cNvPr id="8" name="Line 63"/>
          <p:cNvSpPr>
            <a:spLocks noChangeAspect="1" noChangeShapeType="1"/>
          </p:cNvSpPr>
          <p:nvPr/>
        </p:nvSpPr>
        <p:spPr bwMode="auto">
          <a:xfrm>
            <a:off x="5222699" y="1992564"/>
            <a:ext cx="0" cy="552450"/>
          </a:xfrm>
          <a:prstGeom prst="line">
            <a:avLst/>
          </a:prstGeom>
          <a:noFill/>
          <a:ln w="9525">
            <a:solidFill>
              <a:srgbClr val="000000"/>
            </a:solidFill>
            <a:round/>
            <a:headEnd/>
            <a:tailEnd/>
          </a:ln>
        </p:spPr>
        <p:txBody>
          <a:bodyPr wrap="none" anchor="ctr"/>
          <a:lstStyle/>
          <a:p>
            <a:endParaRPr lang="en-US"/>
          </a:p>
        </p:txBody>
      </p:sp>
      <p:sp>
        <p:nvSpPr>
          <p:cNvPr id="9" name="Line 64"/>
          <p:cNvSpPr>
            <a:spLocks noChangeAspect="1" noChangeShapeType="1"/>
          </p:cNvSpPr>
          <p:nvPr/>
        </p:nvSpPr>
        <p:spPr bwMode="auto">
          <a:xfrm>
            <a:off x="5605749" y="1251996"/>
            <a:ext cx="0" cy="1293018"/>
          </a:xfrm>
          <a:prstGeom prst="line">
            <a:avLst/>
          </a:prstGeom>
          <a:noFill/>
          <a:ln w="9525">
            <a:solidFill>
              <a:srgbClr val="000000"/>
            </a:solidFill>
            <a:round/>
            <a:headEnd/>
            <a:tailEnd/>
          </a:ln>
        </p:spPr>
        <p:txBody>
          <a:bodyPr wrap="none" anchor="ctr"/>
          <a:lstStyle/>
          <a:p>
            <a:endParaRPr lang="en-US"/>
          </a:p>
        </p:txBody>
      </p:sp>
      <p:sp>
        <p:nvSpPr>
          <p:cNvPr id="10" name="Line 65"/>
          <p:cNvSpPr>
            <a:spLocks noChangeAspect="1" noChangeShapeType="1"/>
          </p:cNvSpPr>
          <p:nvPr/>
        </p:nvSpPr>
        <p:spPr bwMode="auto">
          <a:xfrm>
            <a:off x="6056136" y="2268789"/>
            <a:ext cx="0" cy="276225"/>
          </a:xfrm>
          <a:prstGeom prst="line">
            <a:avLst/>
          </a:prstGeom>
          <a:noFill/>
          <a:ln w="9525">
            <a:solidFill>
              <a:srgbClr val="000000"/>
            </a:solidFill>
            <a:round/>
            <a:headEnd/>
            <a:tailEnd/>
          </a:ln>
        </p:spPr>
        <p:txBody>
          <a:bodyPr wrap="none" anchor="ctr"/>
          <a:lstStyle/>
          <a:p>
            <a:endParaRPr lang="en-US"/>
          </a:p>
        </p:txBody>
      </p:sp>
      <p:sp>
        <p:nvSpPr>
          <p:cNvPr id="11" name="Line 66"/>
          <p:cNvSpPr>
            <a:spLocks noChangeAspect="1" noChangeShapeType="1"/>
          </p:cNvSpPr>
          <p:nvPr/>
        </p:nvSpPr>
        <p:spPr bwMode="auto">
          <a:xfrm>
            <a:off x="5501306" y="2178301"/>
            <a:ext cx="0" cy="366713"/>
          </a:xfrm>
          <a:prstGeom prst="line">
            <a:avLst/>
          </a:prstGeom>
          <a:noFill/>
          <a:ln w="9525">
            <a:solidFill>
              <a:srgbClr val="000000"/>
            </a:solidFill>
            <a:round/>
            <a:headEnd/>
            <a:tailEnd/>
          </a:ln>
        </p:spPr>
        <p:txBody>
          <a:bodyPr wrap="none" anchor="ctr"/>
          <a:lstStyle/>
          <a:p>
            <a:endParaRPr lang="en-US"/>
          </a:p>
        </p:txBody>
      </p:sp>
      <p:sp>
        <p:nvSpPr>
          <p:cNvPr id="12" name="Line 67"/>
          <p:cNvSpPr>
            <a:spLocks noChangeAspect="1" noChangeShapeType="1"/>
          </p:cNvSpPr>
          <p:nvPr/>
        </p:nvSpPr>
        <p:spPr bwMode="auto">
          <a:xfrm>
            <a:off x="5313186" y="2361658"/>
            <a:ext cx="0" cy="183356"/>
          </a:xfrm>
          <a:prstGeom prst="line">
            <a:avLst/>
          </a:prstGeom>
          <a:noFill/>
          <a:ln w="9525">
            <a:solidFill>
              <a:srgbClr val="000000"/>
            </a:solidFill>
            <a:round/>
            <a:headEnd/>
            <a:tailEnd/>
          </a:ln>
        </p:spPr>
        <p:txBody>
          <a:bodyPr wrap="none" anchor="ctr"/>
          <a:lstStyle/>
          <a:p>
            <a:endParaRPr lang="en-US"/>
          </a:p>
        </p:txBody>
      </p:sp>
      <p:sp>
        <p:nvSpPr>
          <p:cNvPr id="13" name="Line 68"/>
          <p:cNvSpPr>
            <a:spLocks noChangeAspect="1" noChangeShapeType="1"/>
          </p:cNvSpPr>
          <p:nvPr/>
        </p:nvSpPr>
        <p:spPr bwMode="auto">
          <a:xfrm>
            <a:off x="4667868" y="2178301"/>
            <a:ext cx="0" cy="366713"/>
          </a:xfrm>
          <a:prstGeom prst="line">
            <a:avLst/>
          </a:prstGeom>
          <a:noFill/>
          <a:ln w="9525">
            <a:solidFill>
              <a:srgbClr val="000000"/>
            </a:solidFill>
            <a:round/>
            <a:headEnd/>
            <a:tailEnd/>
          </a:ln>
        </p:spPr>
        <p:txBody>
          <a:bodyPr wrap="none" anchor="ctr"/>
          <a:lstStyle/>
          <a:p>
            <a:endParaRPr lang="en-US"/>
          </a:p>
        </p:txBody>
      </p:sp>
      <p:sp>
        <p:nvSpPr>
          <p:cNvPr id="14" name="Line 69"/>
          <p:cNvSpPr>
            <a:spLocks noChangeAspect="1" noChangeShapeType="1"/>
          </p:cNvSpPr>
          <p:nvPr/>
        </p:nvSpPr>
        <p:spPr bwMode="auto">
          <a:xfrm>
            <a:off x="5775149" y="1623471"/>
            <a:ext cx="0" cy="921543"/>
          </a:xfrm>
          <a:prstGeom prst="line">
            <a:avLst/>
          </a:prstGeom>
          <a:noFill/>
          <a:ln w="9525">
            <a:solidFill>
              <a:srgbClr val="000000"/>
            </a:solidFill>
            <a:round/>
            <a:headEnd/>
            <a:tailEnd/>
          </a:ln>
        </p:spPr>
        <p:txBody>
          <a:bodyPr wrap="none" anchor="ctr"/>
          <a:lstStyle/>
          <a:p>
            <a:endParaRPr lang="en-US"/>
          </a:p>
        </p:txBody>
      </p:sp>
      <p:sp>
        <p:nvSpPr>
          <p:cNvPr id="15" name="Line 70"/>
          <p:cNvSpPr>
            <a:spLocks noChangeAspect="1" noChangeShapeType="1"/>
          </p:cNvSpPr>
          <p:nvPr/>
        </p:nvSpPr>
        <p:spPr bwMode="auto">
          <a:xfrm>
            <a:off x="6146624" y="2087814"/>
            <a:ext cx="0" cy="457200"/>
          </a:xfrm>
          <a:prstGeom prst="line">
            <a:avLst/>
          </a:prstGeom>
          <a:noFill/>
          <a:ln w="9525">
            <a:solidFill>
              <a:srgbClr val="000000"/>
            </a:solidFill>
            <a:round/>
            <a:headEnd/>
            <a:tailEnd/>
          </a:ln>
        </p:spPr>
        <p:txBody>
          <a:bodyPr wrap="none" anchor="ctr"/>
          <a:lstStyle/>
          <a:p>
            <a:endParaRPr lang="en-US"/>
          </a:p>
        </p:txBody>
      </p:sp>
      <p:sp>
        <p:nvSpPr>
          <p:cNvPr id="16" name="Line 71"/>
          <p:cNvSpPr>
            <a:spLocks noChangeAspect="1" noChangeShapeType="1"/>
          </p:cNvSpPr>
          <p:nvPr/>
        </p:nvSpPr>
        <p:spPr bwMode="auto">
          <a:xfrm>
            <a:off x="6513336" y="1347246"/>
            <a:ext cx="0" cy="1197768"/>
          </a:xfrm>
          <a:prstGeom prst="line">
            <a:avLst/>
          </a:prstGeom>
          <a:noFill/>
          <a:ln w="9525">
            <a:solidFill>
              <a:srgbClr val="000000"/>
            </a:solidFill>
            <a:round/>
            <a:headEnd/>
            <a:tailEnd/>
          </a:ln>
        </p:spPr>
        <p:txBody>
          <a:bodyPr wrap="none" anchor="ctr"/>
          <a:lstStyle/>
          <a:p>
            <a:endParaRPr lang="en-US"/>
          </a:p>
        </p:txBody>
      </p:sp>
      <p:sp>
        <p:nvSpPr>
          <p:cNvPr id="17" name="Text Box 72"/>
          <p:cNvSpPr txBox="1">
            <a:spLocks noChangeAspect="1" noChangeArrowheads="1"/>
          </p:cNvSpPr>
          <p:nvPr/>
        </p:nvSpPr>
        <p:spPr bwMode="auto">
          <a:xfrm>
            <a:off x="4636911" y="2487910"/>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18" name="Text Box 72"/>
          <p:cNvSpPr txBox="1">
            <a:spLocks noChangeAspect="1" noChangeArrowheads="1"/>
          </p:cNvSpPr>
          <p:nvPr/>
        </p:nvSpPr>
        <p:spPr bwMode="auto">
          <a:xfrm rot="16200000">
            <a:off x="3533426" y="1536824"/>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47" name="Line 65"/>
          <p:cNvSpPr>
            <a:spLocks noChangeAspect="1" noChangeShapeType="1"/>
          </p:cNvSpPr>
          <p:nvPr/>
        </p:nvSpPr>
        <p:spPr bwMode="auto">
          <a:xfrm>
            <a:off x="5983201" y="2412748"/>
            <a:ext cx="0" cy="132266"/>
          </a:xfrm>
          <a:prstGeom prst="line">
            <a:avLst/>
          </a:prstGeom>
          <a:noFill/>
          <a:ln w="9525">
            <a:solidFill>
              <a:srgbClr val="000000"/>
            </a:solidFill>
            <a:round/>
            <a:headEnd/>
            <a:tailEnd/>
          </a:ln>
        </p:spPr>
        <p:txBody>
          <a:bodyPr wrap="none" anchor="ctr"/>
          <a:lstStyle/>
          <a:p>
            <a:endParaRPr lang="en-US"/>
          </a:p>
        </p:txBody>
      </p:sp>
      <p:sp>
        <p:nvSpPr>
          <p:cNvPr id="51" name="Line 66"/>
          <p:cNvSpPr>
            <a:spLocks noChangeAspect="1" noChangeShapeType="1"/>
          </p:cNvSpPr>
          <p:nvPr/>
        </p:nvSpPr>
        <p:spPr bwMode="auto">
          <a:xfrm>
            <a:off x="5630776" y="2178301"/>
            <a:ext cx="0" cy="366713"/>
          </a:xfrm>
          <a:prstGeom prst="line">
            <a:avLst/>
          </a:prstGeom>
          <a:noFill/>
          <a:ln w="9525">
            <a:solidFill>
              <a:srgbClr val="000000"/>
            </a:solidFill>
            <a:round/>
            <a:headEnd/>
            <a:tailEnd/>
          </a:ln>
        </p:spPr>
        <p:txBody>
          <a:bodyPr wrap="none" anchor="ctr"/>
          <a:lstStyle/>
          <a:p>
            <a:endParaRPr lang="en-US"/>
          </a:p>
        </p:txBody>
      </p:sp>
      <p:sp>
        <p:nvSpPr>
          <p:cNvPr id="52" name="Line 67"/>
          <p:cNvSpPr>
            <a:spLocks noChangeAspect="1" noChangeShapeType="1"/>
          </p:cNvSpPr>
          <p:nvPr/>
        </p:nvSpPr>
        <p:spPr bwMode="auto">
          <a:xfrm>
            <a:off x="6316576" y="2361658"/>
            <a:ext cx="0" cy="183356"/>
          </a:xfrm>
          <a:prstGeom prst="line">
            <a:avLst/>
          </a:prstGeom>
          <a:noFill/>
          <a:ln w="9525">
            <a:solidFill>
              <a:srgbClr val="000000"/>
            </a:solidFill>
            <a:round/>
            <a:headEnd/>
            <a:tailEnd/>
          </a:ln>
        </p:spPr>
        <p:txBody>
          <a:bodyPr wrap="none" anchor="ctr"/>
          <a:lstStyle/>
          <a:p>
            <a:endParaRPr lang="en-US"/>
          </a:p>
        </p:txBody>
      </p:sp>
      <p:sp>
        <p:nvSpPr>
          <p:cNvPr id="56" name="Line 70"/>
          <p:cNvSpPr>
            <a:spLocks noChangeAspect="1" noChangeShapeType="1"/>
          </p:cNvSpPr>
          <p:nvPr/>
        </p:nvSpPr>
        <p:spPr bwMode="auto">
          <a:xfrm>
            <a:off x="5859376" y="2087814"/>
            <a:ext cx="0" cy="457200"/>
          </a:xfrm>
          <a:prstGeom prst="line">
            <a:avLst/>
          </a:prstGeom>
          <a:noFill/>
          <a:ln w="9525">
            <a:solidFill>
              <a:srgbClr val="000000"/>
            </a:solidFill>
            <a:round/>
            <a:headEnd/>
            <a:tailEnd/>
          </a:ln>
        </p:spPr>
        <p:txBody>
          <a:bodyPr wrap="none" anchor="ctr"/>
          <a:lstStyle/>
          <a:p>
            <a:endParaRPr lang="en-US"/>
          </a:p>
        </p:txBody>
      </p:sp>
      <p:sp>
        <p:nvSpPr>
          <p:cNvPr id="57" name="Line 71"/>
          <p:cNvSpPr>
            <a:spLocks noChangeAspect="1" noChangeShapeType="1"/>
          </p:cNvSpPr>
          <p:nvPr/>
        </p:nvSpPr>
        <p:spPr bwMode="auto">
          <a:xfrm>
            <a:off x="6641131" y="1717926"/>
            <a:ext cx="0" cy="827088"/>
          </a:xfrm>
          <a:prstGeom prst="line">
            <a:avLst/>
          </a:prstGeom>
          <a:noFill/>
          <a:ln w="9525">
            <a:solidFill>
              <a:srgbClr val="000000"/>
            </a:solidFill>
            <a:round/>
            <a:headEnd/>
            <a:tailEnd/>
          </a:ln>
        </p:spPr>
        <p:txBody>
          <a:bodyPr wrap="none" anchor="ctr"/>
          <a:lstStyle/>
          <a:p>
            <a:endParaRPr lang="en-US"/>
          </a:p>
        </p:txBody>
      </p:sp>
      <p:sp>
        <p:nvSpPr>
          <p:cNvPr id="58" name="Line 65"/>
          <p:cNvSpPr>
            <a:spLocks noChangeAspect="1" noChangeShapeType="1"/>
          </p:cNvSpPr>
          <p:nvPr/>
        </p:nvSpPr>
        <p:spPr bwMode="auto">
          <a:xfrm>
            <a:off x="6292760" y="2268789"/>
            <a:ext cx="0" cy="276225"/>
          </a:xfrm>
          <a:prstGeom prst="line">
            <a:avLst/>
          </a:prstGeom>
          <a:noFill/>
          <a:ln w="9525">
            <a:solidFill>
              <a:srgbClr val="000000"/>
            </a:solidFill>
            <a:round/>
            <a:headEnd/>
            <a:tailEnd/>
          </a:ln>
        </p:spPr>
        <p:txBody>
          <a:bodyPr wrap="none" anchor="ctr"/>
          <a:lstStyle/>
          <a:p>
            <a:endParaRPr lang="en-US"/>
          </a:p>
        </p:txBody>
      </p:sp>
      <p:sp>
        <p:nvSpPr>
          <p:cNvPr id="59" name="Line 65"/>
          <p:cNvSpPr>
            <a:spLocks noChangeAspect="1" noChangeShapeType="1"/>
          </p:cNvSpPr>
          <p:nvPr/>
        </p:nvSpPr>
        <p:spPr bwMode="auto">
          <a:xfrm>
            <a:off x="6219825" y="2412748"/>
            <a:ext cx="0" cy="132266"/>
          </a:xfrm>
          <a:prstGeom prst="line">
            <a:avLst/>
          </a:prstGeom>
          <a:noFill/>
          <a:ln w="9525">
            <a:solidFill>
              <a:srgbClr val="000000"/>
            </a:solidFill>
            <a:round/>
            <a:headEnd/>
            <a:tailEnd/>
          </a:ln>
        </p:spPr>
        <p:txBody>
          <a:bodyPr wrap="none" anchor="ctr"/>
          <a:lstStyle/>
          <a:p>
            <a:endParaRPr lang="en-US"/>
          </a:p>
        </p:txBody>
      </p:sp>
      <p:sp>
        <p:nvSpPr>
          <p:cNvPr id="60" name="Line 67"/>
          <p:cNvSpPr>
            <a:spLocks noChangeAspect="1" noChangeShapeType="1"/>
          </p:cNvSpPr>
          <p:nvPr/>
        </p:nvSpPr>
        <p:spPr bwMode="auto">
          <a:xfrm>
            <a:off x="6553200" y="2361658"/>
            <a:ext cx="0" cy="183356"/>
          </a:xfrm>
          <a:prstGeom prst="line">
            <a:avLst/>
          </a:prstGeom>
          <a:noFill/>
          <a:ln w="9525">
            <a:solidFill>
              <a:srgbClr val="000000"/>
            </a:solidFill>
            <a:round/>
            <a:headEnd/>
            <a:tailEnd/>
          </a:ln>
        </p:spPr>
        <p:txBody>
          <a:bodyPr wrap="none" anchor="ctr"/>
          <a:lstStyle/>
          <a:p>
            <a:endParaRPr lang="en-US"/>
          </a:p>
        </p:txBody>
      </p:sp>
      <p:sp>
        <p:nvSpPr>
          <p:cNvPr id="61" name="Line 67"/>
          <p:cNvSpPr>
            <a:spLocks noChangeAspect="1" noChangeShapeType="1"/>
          </p:cNvSpPr>
          <p:nvPr/>
        </p:nvSpPr>
        <p:spPr bwMode="auto">
          <a:xfrm>
            <a:off x="4876800" y="2361658"/>
            <a:ext cx="0" cy="183356"/>
          </a:xfrm>
          <a:prstGeom prst="line">
            <a:avLst/>
          </a:prstGeom>
          <a:noFill/>
          <a:ln w="9525">
            <a:solidFill>
              <a:srgbClr val="000000"/>
            </a:solidFill>
            <a:round/>
            <a:headEnd/>
            <a:tailEnd/>
          </a:ln>
        </p:spPr>
        <p:txBody>
          <a:bodyPr wrap="none" anchor="ctr"/>
          <a:lstStyle/>
          <a:p>
            <a:endParaRPr lang="en-US"/>
          </a:p>
        </p:txBody>
      </p:sp>
      <p:sp>
        <p:nvSpPr>
          <p:cNvPr id="62" name="Line 65"/>
          <p:cNvSpPr>
            <a:spLocks noChangeAspect="1" noChangeShapeType="1"/>
          </p:cNvSpPr>
          <p:nvPr/>
        </p:nvSpPr>
        <p:spPr bwMode="auto">
          <a:xfrm>
            <a:off x="5546815" y="2412748"/>
            <a:ext cx="0" cy="132266"/>
          </a:xfrm>
          <a:prstGeom prst="line">
            <a:avLst/>
          </a:prstGeom>
          <a:noFill/>
          <a:ln w="9525">
            <a:solidFill>
              <a:srgbClr val="000000"/>
            </a:solidFill>
            <a:round/>
            <a:headEnd/>
            <a:tailEnd/>
          </a:ln>
        </p:spPr>
        <p:txBody>
          <a:bodyPr wrap="none" anchor="ctr"/>
          <a:lstStyle/>
          <a:p>
            <a:endParaRPr lang="en-US"/>
          </a:p>
        </p:txBody>
      </p:sp>
      <p:sp>
        <p:nvSpPr>
          <p:cNvPr id="63" name="Line 67"/>
          <p:cNvSpPr>
            <a:spLocks noChangeAspect="1" noChangeShapeType="1"/>
          </p:cNvSpPr>
          <p:nvPr/>
        </p:nvSpPr>
        <p:spPr bwMode="auto">
          <a:xfrm>
            <a:off x="5880190" y="2361658"/>
            <a:ext cx="0" cy="183356"/>
          </a:xfrm>
          <a:prstGeom prst="line">
            <a:avLst/>
          </a:prstGeom>
          <a:noFill/>
          <a:ln w="9525">
            <a:solidFill>
              <a:srgbClr val="000000"/>
            </a:solidFill>
            <a:round/>
            <a:headEnd/>
            <a:tailEnd/>
          </a:ln>
        </p:spPr>
        <p:txBody>
          <a:bodyPr wrap="none" anchor="ctr"/>
          <a:lstStyle/>
          <a:p>
            <a:endParaRPr lang="en-US"/>
          </a:p>
        </p:txBody>
      </p:sp>
      <p:sp>
        <p:nvSpPr>
          <p:cNvPr id="64" name="Line 65"/>
          <p:cNvSpPr>
            <a:spLocks noChangeAspect="1" noChangeShapeType="1"/>
          </p:cNvSpPr>
          <p:nvPr/>
        </p:nvSpPr>
        <p:spPr bwMode="auto">
          <a:xfrm>
            <a:off x="5783439" y="2412748"/>
            <a:ext cx="0" cy="132266"/>
          </a:xfrm>
          <a:prstGeom prst="line">
            <a:avLst/>
          </a:prstGeom>
          <a:noFill/>
          <a:ln w="9525">
            <a:solidFill>
              <a:srgbClr val="000000"/>
            </a:solidFill>
            <a:round/>
            <a:headEnd/>
            <a:tailEnd/>
          </a:ln>
        </p:spPr>
        <p:txBody>
          <a:bodyPr wrap="none" anchor="ctr"/>
          <a:lstStyle/>
          <a:p>
            <a:endParaRPr lang="en-US"/>
          </a:p>
        </p:txBody>
      </p:sp>
      <p:sp>
        <p:nvSpPr>
          <p:cNvPr id="65" name="Line 67"/>
          <p:cNvSpPr>
            <a:spLocks noChangeAspect="1" noChangeShapeType="1"/>
          </p:cNvSpPr>
          <p:nvPr/>
        </p:nvSpPr>
        <p:spPr bwMode="auto">
          <a:xfrm>
            <a:off x="6116814" y="2361658"/>
            <a:ext cx="0" cy="183356"/>
          </a:xfrm>
          <a:prstGeom prst="line">
            <a:avLst/>
          </a:prstGeom>
          <a:noFill/>
          <a:ln w="9525">
            <a:solidFill>
              <a:srgbClr val="000000"/>
            </a:solidFill>
            <a:round/>
            <a:headEnd/>
            <a:tailEnd/>
          </a:ln>
        </p:spPr>
        <p:txBody>
          <a:bodyPr wrap="none" anchor="ctr"/>
          <a:lstStyle/>
          <a:p>
            <a:endParaRPr lang="en-US"/>
          </a:p>
        </p:txBody>
      </p:sp>
      <p:sp>
        <p:nvSpPr>
          <p:cNvPr id="66" name="Line 65"/>
          <p:cNvSpPr>
            <a:spLocks noChangeAspect="1" noChangeShapeType="1"/>
          </p:cNvSpPr>
          <p:nvPr/>
        </p:nvSpPr>
        <p:spPr bwMode="auto">
          <a:xfrm>
            <a:off x="5008641" y="2412748"/>
            <a:ext cx="0" cy="132266"/>
          </a:xfrm>
          <a:prstGeom prst="line">
            <a:avLst/>
          </a:prstGeom>
          <a:noFill/>
          <a:ln w="9525">
            <a:solidFill>
              <a:srgbClr val="000000"/>
            </a:solidFill>
            <a:round/>
            <a:headEnd/>
            <a:tailEnd/>
          </a:ln>
        </p:spPr>
        <p:txBody>
          <a:bodyPr wrap="none" anchor="ctr"/>
          <a:lstStyle/>
          <a:p>
            <a:endParaRPr lang="en-US"/>
          </a:p>
        </p:txBody>
      </p:sp>
      <p:sp>
        <p:nvSpPr>
          <p:cNvPr id="67" name="Line 67"/>
          <p:cNvSpPr>
            <a:spLocks noChangeAspect="1" noChangeShapeType="1"/>
          </p:cNvSpPr>
          <p:nvPr/>
        </p:nvSpPr>
        <p:spPr bwMode="auto">
          <a:xfrm>
            <a:off x="5342016" y="2361658"/>
            <a:ext cx="0" cy="183356"/>
          </a:xfrm>
          <a:prstGeom prst="line">
            <a:avLst/>
          </a:prstGeom>
          <a:noFill/>
          <a:ln w="9525">
            <a:solidFill>
              <a:srgbClr val="000000"/>
            </a:solidFill>
            <a:round/>
            <a:headEnd/>
            <a:tailEnd/>
          </a:ln>
        </p:spPr>
        <p:txBody>
          <a:bodyPr wrap="none" anchor="ctr"/>
          <a:lstStyle/>
          <a:p>
            <a:endParaRPr lang="en-US"/>
          </a:p>
        </p:txBody>
      </p:sp>
      <p:sp>
        <p:nvSpPr>
          <p:cNvPr id="68" name="Line 65"/>
          <p:cNvSpPr>
            <a:spLocks noChangeAspect="1" noChangeShapeType="1"/>
          </p:cNvSpPr>
          <p:nvPr/>
        </p:nvSpPr>
        <p:spPr bwMode="auto">
          <a:xfrm>
            <a:off x="5245265" y="2412748"/>
            <a:ext cx="0" cy="132266"/>
          </a:xfrm>
          <a:prstGeom prst="line">
            <a:avLst/>
          </a:prstGeom>
          <a:noFill/>
          <a:ln w="9525">
            <a:solidFill>
              <a:srgbClr val="000000"/>
            </a:solidFill>
            <a:round/>
            <a:headEnd/>
            <a:tailEnd/>
          </a:ln>
        </p:spPr>
        <p:txBody>
          <a:bodyPr wrap="none" anchor="ctr"/>
          <a:lstStyle/>
          <a:p>
            <a:endParaRPr lang="en-US"/>
          </a:p>
        </p:txBody>
      </p:sp>
      <p:sp>
        <p:nvSpPr>
          <p:cNvPr id="69" name="Line 67"/>
          <p:cNvSpPr>
            <a:spLocks noChangeAspect="1" noChangeShapeType="1"/>
          </p:cNvSpPr>
          <p:nvPr/>
        </p:nvSpPr>
        <p:spPr bwMode="auto">
          <a:xfrm>
            <a:off x="5578640" y="2361658"/>
            <a:ext cx="0" cy="183356"/>
          </a:xfrm>
          <a:prstGeom prst="line">
            <a:avLst/>
          </a:prstGeom>
          <a:noFill/>
          <a:ln w="9525">
            <a:solidFill>
              <a:srgbClr val="000000"/>
            </a:solidFill>
            <a:round/>
            <a:headEnd/>
            <a:tailEnd/>
          </a:ln>
        </p:spPr>
        <p:txBody>
          <a:bodyPr wrap="none" anchor="ctr"/>
          <a:lstStyle/>
          <a:p>
            <a:endParaRPr lang="en-US"/>
          </a:p>
        </p:txBody>
      </p:sp>
      <p:sp>
        <p:nvSpPr>
          <p:cNvPr id="70" name="Line 67"/>
          <p:cNvSpPr>
            <a:spLocks noChangeAspect="1" noChangeShapeType="1"/>
          </p:cNvSpPr>
          <p:nvPr/>
        </p:nvSpPr>
        <p:spPr bwMode="auto">
          <a:xfrm>
            <a:off x="4905630" y="2361658"/>
            <a:ext cx="0" cy="183356"/>
          </a:xfrm>
          <a:prstGeom prst="line">
            <a:avLst/>
          </a:prstGeom>
          <a:noFill/>
          <a:ln w="9525">
            <a:solidFill>
              <a:srgbClr val="000000"/>
            </a:solidFill>
            <a:round/>
            <a:headEnd/>
            <a:tailEnd/>
          </a:ln>
        </p:spPr>
        <p:txBody>
          <a:bodyPr wrap="none" anchor="ctr"/>
          <a:lstStyle/>
          <a:p>
            <a:endParaRPr lang="en-US"/>
          </a:p>
        </p:txBody>
      </p:sp>
      <p:sp>
        <p:nvSpPr>
          <p:cNvPr id="71" name="Line 65"/>
          <p:cNvSpPr>
            <a:spLocks noChangeAspect="1" noChangeShapeType="1"/>
          </p:cNvSpPr>
          <p:nvPr/>
        </p:nvSpPr>
        <p:spPr bwMode="auto">
          <a:xfrm>
            <a:off x="4808879" y="2412748"/>
            <a:ext cx="0" cy="132266"/>
          </a:xfrm>
          <a:prstGeom prst="line">
            <a:avLst/>
          </a:prstGeom>
          <a:noFill/>
          <a:ln w="9525">
            <a:solidFill>
              <a:srgbClr val="000000"/>
            </a:solidFill>
            <a:round/>
            <a:headEnd/>
            <a:tailEnd/>
          </a:ln>
        </p:spPr>
        <p:txBody>
          <a:bodyPr wrap="none" anchor="ctr"/>
          <a:lstStyle/>
          <a:p>
            <a:endParaRPr lang="en-US"/>
          </a:p>
        </p:txBody>
      </p:sp>
      <p:sp>
        <p:nvSpPr>
          <p:cNvPr id="72" name="Line 67"/>
          <p:cNvSpPr>
            <a:spLocks noChangeAspect="1" noChangeShapeType="1"/>
          </p:cNvSpPr>
          <p:nvPr/>
        </p:nvSpPr>
        <p:spPr bwMode="auto">
          <a:xfrm>
            <a:off x="5142254" y="2361658"/>
            <a:ext cx="0" cy="183356"/>
          </a:xfrm>
          <a:prstGeom prst="line">
            <a:avLst/>
          </a:prstGeom>
          <a:noFill/>
          <a:ln w="9525">
            <a:solidFill>
              <a:srgbClr val="000000"/>
            </a:solidFill>
            <a:round/>
            <a:headEnd/>
            <a:tailEnd/>
          </a:ln>
        </p:spPr>
        <p:txBody>
          <a:bodyPr wrap="none" anchor="ctr"/>
          <a:lstStyle/>
          <a:p>
            <a:endParaRPr lang="en-US"/>
          </a:p>
        </p:txBody>
      </p:sp>
      <p:sp>
        <p:nvSpPr>
          <p:cNvPr id="135" name="Rectangle 134"/>
          <p:cNvSpPr/>
          <p:nvPr/>
        </p:nvSpPr>
        <p:spPr>
          <a:xfrm>
            <a:off x="1143000" y="1371600"/>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1143000" y="1623646"/>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143000" y="1863969"/>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1143000" y="2104292"/>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1143000" y="2344615"/>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143000" y="2584938"/>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1143000" y="2825261"/>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514600" y="1042938"/>
            <a:ext cx="1905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5588318" y="1252532"/>
            <a:ext cx="27432" cy="129844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6500815" y="1349508"/>
            <a:ext cx="27432" cy="1197864"/>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024437" y="1528763"/>
            <a:ext cx="27432" cy="102412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5762630" y="1624015"/>
            <a:ext cx="27432" cy="93268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621020" y="1714496"/>
            <a:ext cx="27432" cy="84124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5206553" y="1992433"/>
            <a:ext cx="27432" cy="56692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5843585" y="2087677"/>
            <a:ext cx="27432" cy="45720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6130479" y="2085970"/>
            <a:ext cx="27432" cy="45720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4648200" y="2176459"/>
            <a:ext cx="27432" cy="38404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5482783" y="2176459"/>
            <a:ext cx="27432" cy="38404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143000" y="4114800"/>
            <a:ext cx="25146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p:cNvGrpSpPr/>
          <p:nvPr/>
        </p:nvGrpSpPr>
        <p:grpSpPr>
          <a:xfrm>
            <a:off x="4038600" y="3908425"/>
            <a:ext cx="2857500" cy="1958975"/>
            <a:chOff x="4038600" y="3908425"/>
            <a:chExt cx="2857500" cy="1958975"/>
          </a:xfrm>
        </p:grpSpPr>
        <p:sp>
          <p:nvSpPr>
            <p:cNvPr id="92" name="Rectangle 61"/>
            <p:cNvSpPr>
              <a:spLocks noChangeAspect="1" noChangeArrowheads="1"/>
            </p:cNvSpPr>
            <p:nvPr/>
          </p:nvSpPr>
          <p:spPr bwMode="auto">
            <a:xfrm>
              <a:off x="4495800" y="3908425"/>
              <a:ext cx="2400300" cy="1566863"/>
            </a:xfrm>
            <a:prstGeom prst="rect">
              <a:avLst/>
            </a:prstGeom>
            <a:solidFill>
              <a:schemeClr val="bg1"/>
            </a:solidFill>
            <a:ln w="19050">
              <a:solidFill>
                <a:srgbClr val="000000"/>
              </a:solidFill>
              <a:miter lim="800000"/>
              <a:headEnd/>
              <a:tailEnd/>
            </a:ln>
          </p:spPr>
          <p:txBody>
            <a:bodyPr wrap="none" anchor="ctr"/>
            <a:lstStyle/>
            <a:p>
              <a:endParaRPr lang="en-US" dirty="0"/>
            </a:p>
          </p:txBody>
        </p:sp>
        <p:sp>
          <p:nvSpPr>
            <p:cNvPr id="96" name="Line 65"/>
            <p:cNvSpPr>
              <a:spLocks noChangeAspect="1" noChangeShapeType="1"/>
            </p:cNvSpPr>
            <p:nvPr/>
          </p:nvSpPr>
          <p:spPr bwMode="auto">
            <a:xfrm>
              <a:off x="6067425" y="5186614"/>
              <a:ext cx="0" cy="276225"/>
            </a:xfrm>
            <a:prstGeom prst="line">
              <a:avLst/>
            </a:prstGeom>
            <a:noFill/>
            <a:ln w="9525">
              <a:solidFill>
                <a:srgbClr val="000000"/>
              </a:solidFill>
              <a:round/>
              <a:headEnd/>
              <a:tailEnd/>
            </a:ln>
          </p:spPr>
          <p:txBody>
            <a:bodyPr wrap="none" anchor="ctr"/>
            <a:lstStyle/>
            <a:p>
              <a:endParaRPr lang="en-US"/>
            </a:p>
          </p:txBody>
        </p:sp>
        <p:sp>
          <p:nvSpPr>
            <p:cNvPr id="97" name="Line 66"/>
            <p:cNvSpPr>
              <a:spLocks noChangeAspect="1" noChangeShapeType="1"/>
            </p:cNvSpPr>
            <p:nvPr/>
          </p:nvSpPr>
          <p:spPr bwMode="auto">
            <a:xfrm>
              <a:off x="5512595" y="5096126"/>
              <a:ext cx="0" cy="366713"/>
            </a:xfrm>
            <a:prstGeom prst="line">
              <a:avLst/>
            </a:prstGeom>
            <a:noFill/>
            <a:ln w="9525">
              <a:solidFill>
                <a:srgbClr val="000000"/>
              </a:solidFill>
              <a:round/>
              <a:headEnd/>
              <a:tailEnd/>
            </a:ln>
          </p:spPr>
          <p:txBody>
            <a:bodyPr wrap="none" anchor="ctr"/>
            <a:lstStyle/>
            <a:p>
              <a:endParaRPr lang="en-US"/>
            </a:p>
          </p:txBody>
        </p:sp>
        <p:sp>
          <p:nvSpPr>
            <p:cNvPr id="98" name="Line 67"/>
            <p:cNvSpPr>
              <a:spLocks noChangeAspect="1" noChangeShapeType="1"/>
            </p:cNvSpPr>
            <p:nvPr/>
          </p:nvSpPr>
          <p:spPr bwMode="auto">
            <a:xfrm>
              <a:off x="5324475" y="5279483"/>
              <a:ext cx="0" cy="183356"/>
            </a:xfrm>
            <a:prstGeom prst="line">
              <a:avLst/>
            </a:prstGeom>
            <a:noFill/>
            <a:ln w="9525">
              <a:solidFill>
                <a:srgbClr val="000000"/>
              </a:solidFill>
              <a:round/>
              <a:headEnd/>
              <a:tailEnd/>
            </a:ln>
          </p:spPr>
          <p:txBody>
            <a:bodyPr wrap="none" anchor="ctr"/>
            <a:lstStyle/>
            <a:p>
              <a:endParaRPr lang="en-US"/>
            </a:p>
          </p:txBody>
        </p:sp>
        <p:sp>
          <p:nvSpPr>
            <p:cNvPr id="99" name="Line 68"/>
            <p:cNvSpPr>
              <a:spLocks noChangeAspect="1" noChangeShapeType="1"/>
            </p:cNvSpPr>
            <p:nvPr/>
          </p:nvSpPr>
          <p:spPr bwMode="auto">
            <a:xfrm>
              <a:off x="4679157" y="5096126"/>
              <a:ext cx="0" cy="366713"/>
            </a:xfrm>
            <a:prstGeom prst="line">
              <a:avLst/>
            </a:prstGeom>
            <a:noFill/>
            <a:ln w="9525">
              <a:solidFill>
                <a:srgbClr val="000000"/>
              </a:solidFill>
              <a:round/>
              <a:headEnd/>
              <a:tailEnd/>
            </a:ln>
          </p:spPr>
          <p:txBody>
            <a:bodyPr wrap="none" anchor="ctr"/>
            <a:lstStyle/>
            <a:p>
              <a:endParaRPr lang="en-US"/>
            </a:p>
          </p:txBody>
        </p:sp>
        <p:sp>
          <p:nvSpPr>
            <p:cNvPr id="105" name="Line 65"/>
            <p:cNvSpPr>
              <a:spLocks noChangeAspect="1" noChangeShapeType="1"/>
            </p:cNvSpPr>
            <p:nvPr/>
          </p:nvSpPr>
          <p:spPr bwMode="auto">
            <a:xfrm>
              <a:off x="5994490" y="5330573"/>
              <a:ext cx="0" cy="132266"/>
            </a:xfrm>
            <a:prstGeom prst="line">
              <a:avLst/>
            </a:prstGeom>
            <a:noFill/>
            <a:ln w="9525">
              <a:solidFill>
                <a:srgbClr val="000000"/>
              </a:solidFill>
              <a:round/>
              <a:headEnd/>
              <a:tailEnd/>
            </a:ln>
          </p:spPr>
          <p:txBody>
            <a:bodyPr wrap="none" anchor="ctr"/>
            <a:lstStyle/>
            <a:p>
              <a:endParaRPr lang="en-US"/>
            </a:p>
          </p:txBody>
        </p:sp>
        <p:sp>
          <p:nvSpPr>
            <p:cNvPr id="106" name="Line 66"/>
            <p:cNvSpPr>
              <a:spLocks noChangeAspect="1" noChangeShapeType="1"/>
            </p:cNvSpPr>
            <p:nvPr/>
          </p:nvSpPr>
          <p:spPr bwMode="auto">
            <a:xfrm>
              <a:off x="5642065" y="5096126"/>
              <a:ext cx="0" cy="366713"/>
            </a:xfrm>
            <a:prstGeom prst="line">
              <a:avLst/>
            </a:prstGeom>
            <a:noFill/>
            <a:ln w="9525">
              <a:solidFill>
                <a:srgbClr val="000000"/>
              </a:solidFill>
              <a:round/>
              <a:headEnd/>
              <a:tailEnd/>
            </a:ln>
          </p:spPr>
          <p:txBody>
            <a:bodyPr wrap="none" anchor="ctr"/>
            <a:lstStyle/>
            <a:p>
              <a:endParaRPr lang="en-US"/>
            </a:p>
          </p:txBody>
        </p:sp>
        <p:sp>
          <p:nvSpPr>
            <p:cNvPr id="107" name="Line 67"/>
            <p:cNvSpPr>
              <a:spLocks noChangeAspect="1" noChangeShapeType="1"/>
            </p:cNvSpPr>
            <p:nvPr/>
          </p:nvSpPr>
          <p:spPr bwMode="auto">
            <a:xfrm>
              <a:off x="6327865" y="5279483"/>
              <a:ext cx="0" cy="183356"/>
            </a:xfrm>
            <a:prstGeom prst="line">
              <a:avLst/>
            </a:prstGeom>
            <a:noFill/>
            <a:ln w="9525">
              <a:solidFill>
                <a:srgbClr val="000000"/>
              </a:solidFill>
              <a:round/>
              <a:headEnd/>
              <a:tailEnd/>
            </a:ln>
          </p:spPr>
          <p:txBody>
            <a:bodyPr wrap="none" anchor="ctr"/>
            <a:lstStyle/>
            <a:p>
              <a:endParaRPr lang="en-US"/>
            </a:p>
          </p:txBody>
        </p:sp>
        <p:sp>
          <p:nvSpPr>
            <p:cNvPr id="110" name="Line 65"/>
            <p:cNvSpPr>
              <a:spLocks noChangeAspect="1" noChangeShapeType="1"/>
            </p:cNvSpPr>
            <p:nvPr/>
          </p:nvSpPr>
          <p:spPr bwMode="auto">
            <a:xfrm>
              <a:off x="6304049" y="5186614"/>
              <a:ext cx="0" cy="276225"/>
            </a:xfrm>
            <a:prstGeom prst="line">
              <a:avLst/>
            </a:prstGeom>
            <a:noFill/>
            <a:ln w="9525">
              <a:solidFill>
                <a:srgbClr val="000000"/>
              </a:solidFill>
              <a:round/>
              <a:headEnd/>
              <a:tailEnd/>
            </a:ln>
          </p:spPr>
          <p:txBody>
            <a:bodyPr wrap="none" anchor="ctr"/>
            <a:lstStyle/>
            <a:p>
              <a:endParaRPr lang="en-US"/>
            </a:p>
          </p:txBody>
        </p:sp>
        <p:sp>
          <p:nvSpPr>
            <p:cNvPr id="111" name="Line 65"/>
            <p:cNvSpPr>
              <a:spLocks noChangeAspect="1" noChangeShapeType="1"/>
            </p:cNvSpPr>
            <p:nvPr/>
          </p:nvSpPr>
          <p:spPr bwMode="auto">
            <a:xfrm>
              <a:off x="6231114" y="5330573"/>
              <a:ext cx="0" cy="132266"/>
            </a:xfrm>
            <a:prstGeom prst="line">
              <a:avLst/>
            </a:prstGeom>
            <a:noFill/>
            <a:ln w="9525">
              <a:solidFill>
                <a:srgbClr val="000000"/>
              </a:solidFill>
              <a:round/>
              <a:headEnd/>
              <a:tailEnd/>
            </a:ln>
          </p:spPr>
          <p:txBody>
            <a:bodyPr wrap="none" anchor="ctr"/>
            <a:lstStyle/>
            <a:p>
              <a:endParaRPr lang="en-US"/>
            </a:p>
          </p:txBody>
        </p:sp>
        <p:sp>
          <p:nvSpPr>
            <p:cNvPr id="112" name="Line 67"/>
            <p:cNvSpPr>
              <a:spLocks noChangeAspect="1" noChangeShapeType="1"/>
            </p:cNvSpPr>
            <p:nvPr/>
          </p:nvSpPr>
          <p:spPr bwMode="auto">
            <a:xfrm>
              <a:off x="6564489" y="5279483"/>
              <a:ext cx="0" cy="183356"/>
            </a:xfrm>
            <a:prstGeom prst="line">
              <a:avLst/>
            </a:prstGeom>
            <a:noFill/>
            <a:ln w="9525">
              <a:solidFill>
                <a:srgbClr val="000000"/>
              </a:solidFill>
              <a:round/>
              <a:headEnd/>
              <a:tailEnd/>
            </a:ln>
          </p:spPr>
          <p:txBody>
            <a:bodyPr wrap="none" anchor="ctr"/>
            <a:lstStyle/>
            <a:p>
              <a:endParaRPr lang="en-US"/>
            </a:p>
          </p:txBody>
        </p:sp>
        <p:sp>
          <p:nvSpPr>
            <p:cNvPr id="113" name="Line 67"/>
            <p:cNvSpPr>
              <a:spLocks noChangeAspect="1" noChangeShapeType="1"/>
            </p:cNvSpPr>
            <p:nvPr/>
          </p:nvSpPr>
          <p:spPr bwMode="auto">
            <a:xfrm>
              <a:off x="4888089" y="5279483"/>
              <a:ext cx="0" cy="183356"/>
            </a:xfrm>
            <a:prstGeom prst="line">
              <a:avLst/>
            </a:prstGeom>
            <a:noFill/>
            <a:ln w="9525">
              <a:solidFill>
                <a:srgbClr val="000000"/>
              </a:solidFill>
              <a:round/>
              <a:headEnd/>
              <a:tailEnd/>
            </a:ln>
          </p:spPr>
          <p:txBody>
            <a:bodyPr wrap="none" anchor="ctr"/>
            <a:lstStyle/>
            <a:p>
              <a:endParaRPr lang="en-US"/>
            </a:p>
          </p:txBody>
        </p:sp>
        <p:sp>
          <p:nvSpPr>
            <p:cNvPr id="114" name="Line 65"/>
            <p:cNvSpPr>
              <a:spLocks noChangeAspect="1" noChangeShapeType="1"/>
            </p:cNvSpPr>
            <p:nvPr/>
          </p:nvSpPr>
          <p:spPr bwMode="auto">
            <a:xfrm>
              <a:off x="5558104" y="5330573"/>
              <a:ext cx="0" cy="132266"/>
            </a:xfrm>
            <a:prstGeom prst="line">
              <a:avLst/>
            </a:prstGeom>
            <a:noFill/>
            <a:ln w="9525">
              <a:solidFill>
                <a:srgbClr val="000000"/>
              </a:solidFill>
              <a:round/>
              <a:headEnd/>
              <a:tailEnd/>
            </a:ln>
          </p:spPr>
          <p:txBody>
            <a:bodyPr wrap="none" anchor="ctr"/>
            <a:lstStyle/>
            <a:p>
              <a:endParaRPr lang="en-US"/>
            </a:p>
          </p:txBody>
        </p:sp>
        <p:sp>
          <p:nvSpPr>
            <p:cNvPr id="115" name="Line 67"/>
            <p:cNvSpPr>
              <a:spLocks noChangeAspect="1" noChangeShapeType="1"/>
            </p:cNvSpPr>
            <p:nvPr/>
          </p:nvSpPr>
          <p:spPr bwMode="auto">
            <a:xfrm>
              <a:off x="5891479" y="5279483"/>
              <a:ext cx="0" cy="183356"/>
            </a:xfrm>
            <a:prstGeom prst="line">
              <a:avLst/>
            </a:prstGeom>
            <a:noFill/>
            <a:ln w="9525">
              <a:solidFill>
                <a:srgbClr val="000000"/>
              </a:solidFill>
              <a:round/>
              <a:headEnd/>
              <a:tailEnd/>
            </a:ln>
          </p:spPr>
          <p:txBody>
            <a:bodyPr wrap="none" anchor="ctr"/>
            <a:lstStyle/>
            <a:p>
              <a:endParaRPr lang="en-US"/>
            </a:p>
          </p:txBody>
        </p:sp>
        <p:sp>
          <p:nvSpPr>
            <p:cNvPr id="116" name="Line 65"/>
            <p:cNvSpPr>
              <a:spLocks noChangeAspect="1" noChangeShapeType="1"/>
            </p:cNvSpPr>
            <p:nvPr/>
          </p:nvSpPr>
          <p:spPr bwMode="auto">
            <a:xfrm>
              <a:off x="5794728" y="5330573"/>
              <a:ext cx="0" cy="132266"/>
            </a:xfrm>
            <a:prstGeom prst="line">
              <a:avLst/>
            </a:prstGeom>
            <a:noFill/>
            <a:ln w="9525">
              <a:solidFill>
                <a:srgbClr val="000000"/>
              </a:solidFill>
              <a:round/>
              <a:headEnd/>
              <a:tailEnd/>
            </a:ln>
          </p:spPr>
          <p:txBody>
            <a:bodyPr wrap="none" anchor="ctr"/>
            <a:lstStyle/>
            <a:p>
              <a:endParaRPr lang="en-US"/>
            </a:p>
          </p:txBody>
        </p:sp>
        <p:sp>
          <p:nvSpPr>
            <p:cNvPr id="117" name="Line 67"/>
            <p:cNvSpPr>
              <a:spLocks noChangeAspect="1" noChangeShapeType="1"/>
            </p:cNvSpPr>
            <p:nvPr/>
          </p:nvSpPr>
          <p:spPr bwMode="auto">
            <a:xfrm>
              <a:off x="6128103" y="5279483"/>
              <a:ext cx="0" cy="183356"/>
            </a:xfrm>
            <a:prstGeom prst="line">
              <a:avLst/>
            </a:prstGeom>
            <a:noFill/>
            <a:ln w="9525">
              <a:solidFill>
                <a:srgbClr val="000000"/>
              </a:solidFill>
              <a:round/>
              <a:headEnd/>
              <a:tailEnd/>
            </a:ln>
          </p:spPr>
          <p:txBody>
            <a:bodyPr wrap="none" anchor="ctr"/>
            <a:lstStyle/>
            <a:p>
              <a:endParaRPr lang="en-US"/>
            </a:p>
          </p:txBody>
        </p:sp>
        <p:sp>
          <p:nvSpPr>
            <p:cNvPr id="118" name="Line 65"/>
            <p:cNvSpPr>
              <a:spLocks noChangeAspect="1" noChangeShapeType="1"/>
            </p:cNvSpPr>
            <p:nvPr/>
          </p:nvSpPr>
          <p:spPr bwMode="auto">
            <a:xfrm>
              <a:off x="5019930" y="5330573"/>
              <a:ext cx="0" cy="132266"/>
            </a:xfrm>
            <a:prstGeom prst="line">
              <a:avLst/>
            </a:prstGeom>
            <a:noFill/>
            <a:ln w="9525">
              <a:solidFill>
                <a:srgbClr val="000000"/>
              </a:solidFill>
              <a:round/>
              <a:headEnd/>
              <a:tailEnd/>
            </a:ln>
          </p:spPr>
          <p:txBody>
            <a:bodyPr wrap="none" anchor="ctr"/>
            <a:lstStyle/>
            <a:p>
              <a:endParaRPr lang="en-US"/>
            </a:p>
          </p:txBody>
        </p:sp>
        <p:sp>
          <p:nvSpPr>
            <p:cNvPr id="119" name="Line 67"/>
            <p:cNvSpPr>
              <a:spLocks noChangeAspect="1" noChangeShapeType="1"/>
            </p:cNvSpPr>
            <p:nvPr/>
          </p:nvSpPr>
          <p:spPr bwMode="auto">
            <a:xfrm>
              <a:off x="5353305" y="5279483"/>
              <a:ext cx="0" cy="183356"/>
            </a:xfrm>
            <a:prstGeom prst="line">
              <a:avLst/>
            </a:prstGeom>
            <a:noFill/>
            <a:ln w="9525">
              <a:solidFill>
                <a:srgbClr val="000000"/>
              </a:solidFill>
              <a:round/>
              <a:headEnd/>
              <a:tailEnd/>
            </a:ln>
          </p:spPr>
          <p:txBody>
            <a:bodyPr wrap="none" anchor="ctr"/>
            <a:lstStyle/>
            <a:p>
              <a:endParaRPr lang="en-US"/>
            </a:p>
          </p:txBody>
        </p:sp>
        <p:sp>
          <p:nvSpPr>
            <p:cNvPr id="120" name="Line 65"/>
            <p:cNvSpPr>
              <a:spLocks noChangeAspect="1" noChangeShapeType="1"/>
            </p:cNvSpPr>
            <p:nvPr/>
          </p:nvSpPr>
          <p:spPr bwMode="auto">
            <a:xfrm>
              <a:off x="5256554" y="5330573"/>
              <a:ext cx="0" cy="132266"/>
            </a:xfrm>
            <a:prstGeom prst="line">
              <a:avLst/>
            </a:prstGeom>
            <a:noFill/>
            <a:ln w="9525">
              <a:solidFill>
                <a:srgbClr val="000000"/>
              </a:solidFill>
              <a:round/>
              <a:headEnd/>
              <a:tailEnd/>
            </a:ln>
          </p:spPr>
          <p:txBody>
            <a:bodyPr wrap="none" anchor="ctr"/>
            <a:lstStyle/>
            <a:p>
              <a:endParaRPr lang="en-US"/>
            </a:p>
          </p:txBody>
        </p:sp>
        <p:sp>
          <p:nvSpPr>
            <p:cNvPr id="121" name="Line 67"/>
            <p:cNvSpPr>
              <a:spLocks noChangeAspect="1" noChangeShapeType="1"/>
            </p:cNvSpPr>
            <p:nvPr/>
          </p:nvSpPr>
          <p:spPr bwMode="auto">
            <a:xfrm>
              <a:off x="5589929" y="5279483"/>
              <a:ext cx="0" cy="183356"/>
            </a:xfrm>
            <a:prstGeom prst="line">
              <a:avLst/>
            </a:prstGeom>
            <a:noFill/>
            <a:ln w="9525">
              <a:solidFill>
                <a:srgbClr val="000000"/>
              </a:solidFill>
              <a:round/>
              <a:headEnd/>
              <a:tailEnd/>
            </a:ln>
          </p:spPr>
          <p:txBody>
            <a:bodyPr wrap="none" anchor="ctr"/>
            <a:lstStyle/>
            <a:p>
              <a:endParaRPr lang="en-US"/>
            </a:p>
          </p:txBody>
        </p:sp>
        <p:sp>
          <p:nvSpPr>
            <p:cNvPr id="122" name="Line 67"/>
            <p:cNvSpPr>
              <a:spLocks noChangeAspect="1" noChangeShapeType="1"/>
            </p:cNvSpPr>
            <p:nvPr/>
          </p:nvSpPr>
          <p:spPr bwMode="auto">
            <a:xfrm>
              <a:off x="4916919" y="5279483"/>
              <a:ext cx="0" cy="183356"/>
            </a:xfrm>
            <a:prstGeom prst="line">
              <a:avLst/>
            </a:prstGeom>
            <a:noFill/>
            <a:ln w="9525">
              <a:solidFill>
                <a:srgbClr val="000000"/>
              </a:solidFill>
              <a:round/>
              <a:headEnd/>
              <a:tailEnd/>
            </a:ln>
          </p:spPr>
          <p:txBody>
            <a:bodyPr wrap="none" anchor="ctr"/>
            <a:lstStyle/>
            <a:p>
              <a:endParaRPr lang="en-US"/>
            </a:p>
          </p:txBody>
        </p:sp>
        <p:sp>
          <p:nvSpPr>
            <p:cNvPr id="123" name="Line 65"/>
            <p:cNvSpPr>
              <a:spLocks noChangeAspect="1" noChangeShapeType="1"/>
            </p:cNvSpPr>
            <p:nvPr/>
          </p:nvSpPr>
          <p:spPr bwMode="auto">
            <a:xfrm>
              <a:off x="4820168" y="5330573"/>
              <a:ext cx="0" cy="132266"/>
            </a:xfrm>
            <a:prstGeom prst="line">
              <a:avLst/>
            </a:prstGeom>
            <a:noFill/>
            <a:ln w="9525">
              <a:solidFill>
                <a:srgbClr val="000000"/>
              </a:solidFill>
              <a:round/>
              <a:headEnd/>
              <a:tailEnd/>
            </a:ln>
          </p:spPr>
          <p:txBody>
            <a:bodyPr wrap="none" anchor="ctr"/>
            <a:lstStyle/>
            <a:p>
              <a:endParaRPr lang="en-US"/>
            </a:p>
          </p:txBody>
        </p:sp>
        <p:sp>
          <p:nvSpPr>
            <p:cNvPr id="124" name="Line 67"/>
            <p:cNvSpPr>
              <a:spLocks noChangeAspect="1" noChangeShapeType="1"/>
            </p:cNvSpPr>
            <p:nvPr/>
          </p:nvSpPr>
          <p:spPr bwMode="auto">
            <a:xfrm>
              <a:off x="5153543" y="5279483"/>
              <a:ext cx="0" cy="183356"/>
            </a:xfrm>
            <a:prstGeom prst="line">
              <a:avLst/>
            </a:prstGeom>
            <a:noFill/>
            <a:ln w="9525">
              <a:solidFill>
                <a:srgbClr val="000000"/>
              </a:solidFill>
              <a:round/>
              <a:headEnd/>
              <a:tailEnd/>
            </a:ln>
          </p:spPr>
          <p:txBody>
            <a:bodyPr wrap="none" anchor="ctr"/>
            <a:lstStyle/>
            <a:p>
              <a:endParaRPr lang="en-US"/>
            </a:p>
          </p:txBody>
        </p:sp>
        <p:sp>
          <p:nvSpPr>
            <p:cNvPr id="156" name="Rectangle 155"/>
            <p:cNvSpPr/>
            <p:nvPr/>
          </p:nvSpPr>
          <p:spPr>
            <a:xfrm>
              <a:off x="5629274" y="5095874"/>
              <a:ext cx="27432" cy="384048"/>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6287642" y="5181600"/>
              <a:ext cx="27432" cy="301752"/>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6048378" y="5181600"/>
              <a:ext cx="27432" cy="301752"/>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6544820" y="5279892"/>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6325738" y="5281615"/>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6111427" y="5279697"/>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5881689" y="5279705"/>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5343526" y="5281615"/>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5135116" y="5281615"/>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4900615" y="5281615"/>
              <a:ext cx="27432" cy="182880"/>
            </a:xfrm>
            <a:prstGeom prst="rect">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Line 62"/>
            <p:cNvSpPr>
              <a:spLocks noChangeAspect="1" noChangeShapeType="1"/>
            </p:cNvSpPr>
            <p:nvPr/>
          </p:nvSpPr>
          <p:spPr bwMode="auto">
            <a:xfrm>
              <a:off x="5048250" y="4448426"/>
              <a:ext cx="0" cy="1014413"/>
            </a:xfrm>
            <a:prstGeom prst="line">
              <a:avLst/>
            </a:prstGeom>
            <a:noFill/>
            <a:ln w="9525">
              <a:solidFill>
                <a:srgbClr val="000000"/>
              </a:solidFill>
              <a:round/>
              <a:headEnd/>
              <a:tailEnd/>
            </a:ln>
          </p:spPr>
          <p:txBody>
            <a:bodyPr wrap="none" anchor="ctr"/>
            <a:lstStyle/>
            <a:p>
              <a:endParaRPr lang="en-US"/>
            </a:p>
          </p:txBody>
        </p:sp>
        <p:sp>
          <p:nvSpPr>
            <p:cNvPr id="94" name="Line 63"/>
            <p:cNvSpPr>
              <a:spLocks noChangeAspect="1" noChangeShapeType="1"/>
            </p:cNvSpPr>
            <p:nvPr/>
          </p:nvSpPr>
          <p:spPr bwMode="auto">
            <a:xfrm>
              <a:off x="5233988" y="4910389"/>
              <a:ext cx="0" cy="552450"/>
            </a:xfrm>
            <a:prstGeom prst="line">
              <a:avLst/>
            </a:prstGeom>
            <a:noFill/>
            <a:ln w="9525">
              <a:solidFill>
                <a:srgbClr val="000000"/>
              </a:solidFill>
              <a:round/>
              <a:headEnd/>
              <a:tailEnd/>
            </a:ln>
          </p:spPr>
          <p:txBody>
            <a:bodyPr wrap="none" anchor="ctr"/>
            <a:lstStyle/>
            <a:p>
              <a:endParaRPr lang="en-US"/>
            </a:p>
          </p:txBody>
        </p:sp>
        <p:sp>
          <p:nvSpPr>
            <p:cNvPr id="95" name="Line 64"/>
            <p:cNvSpPr>
              <a:spLocks noChangeAspect="1" noChangeShapeType="1"/>
            </p:cNvSpPr>
            <p:nvPr/>
          </p:nvSpPr>
          <p:spPr bwMode="auto">
            <a:xfrm>
              <a:off x="5617038" y="4169821"/>
              <a:ext cx="0" cy="1293018"/>
            </a:xfrm>
            <a:prstGeom prst="line">
              <a:avLst/>
            </a:prstGeom>
            <a:noFill/>
            <a:ln w="9525">
              <a:solidFill>
                <a:srgbClr val="000000"/>
              </a:solidFill>
              <a:round/>
              <a:headEnd/>
              <a:tailEnd/>
            </a:ln>
          </p:spPr>
          <p:txBody>
            <a:bodyPr wrap="none" anchor="ctr"/>
            <a:lstStyle/>
            <a:p>
              <a:endParaRPr lang="en-US"/>
            </a:p>
          </p:txBody>
        </p:sp>
        <p:sp>
          <p:nvSpPr>
            <p:cNvPr id="100" name="Line 69"/>
            <p:cNvSpPr>
              <a:spLocks noChangeAspect="1" noChangeShapeType="1"/>
            </p:cNvSpPr>
            <p:nvPr/>
          </p:nvSpPr>
          <p:spPr bwMode="auto">
            <a:xfrm>
              <a:off x="5786438" y="4541296"/>
              <a:ext cx="0" cy="921543"/>
            </a:xfrm>
            <a:prstGeom prst="line">
              <a:avLst/>
            </a:prstGeom>
            <a:noFill/>
            <a:ln w="9525">
              <a:solidFill>
                <a:srgbClr val="000000"/>
              </a:solidFill>
              <a:round/>
              <a:headEnd/>
              <a:tailEnd/>
            </a:ln>
          </p:spPr>
          <p:txBody>
            <a:bodyPr wrap="none" anchor="ctr"/>
            <a:lstStyle/>
            <a:p>
              <a:endParaRPr lang="en-US"/>
            </a:p>
          </p:txBody>
        </p:sp>
        <p:sp>
          <p:nvSpPr>
            <p:cNvPr id="101" name="Line 70"/>
            <p:cNvSpPr>
              <a:spLocks noChangeAspect="1" noChangeShapeType="1"/>
            </p:cNvSpPr>
            <p:nvPr/>
          </p:nvSpPr>
          <p:spPr bwMode="auto">
            <a:xfrm>
              <a:off x="6157913" y="5005639"/>
              <a:ext cx="0" cy="457200"/>
            </a:xfrm>
            <a:prstGeom prst="line">
              <a:avLst/>
            </a:prstGeom>
            <a:noFill/>
            <a:ln w="9525">
              <a:solidFill>
                <a:srgbClr val="000000"/>
              </a:solidFill>
              <a:round/>
              <a:headEnd/>
              <a:tailEnd/>
            </a:ln>
          </p:spPr>
          <p:txBody>
            <a:bodyPr wrap="none" anchor="ctr"/>
            <a:lstStyle/>
            <a:p>
              <a:endParaRPr lang="en-US"/>
            </a:p>
          </p:txBody>
        </p:sp>
        <p:sp>
          <p:nvSpPr>
            <p:cNvPr id="102" name="Line 71"/>
            <p:cNvSpPr>
              <a:spLocks noChangeAspect="1" noChangeShapeType="1"/>
            </p:cNvSpPr>
            <p:nvPr/>
          </p:nvSpPr>
          <p:spPr bwMode="auto">
            <a:xfrm>
              <a:off x="6524625" y="4265071"/>
              <a:ext cx="0" cy="1197768"/>
            </a:xfrm>
            <a:prstGeom prst="line">
              <a:avLst/>
            </a:prstGeom>
            <a:noFill/>
            <a:ln w="9525">
              <a:solidFill>
                <a:srgbClr val="000000"/>
              </a:solidFill>
              <a:round/>
              <a:headEnd/>
              <a:tailEnd/>
            </a:ln>
          </p:spPr>
          <p:txBody>
            <a:bodyPr wrap="none" anchor="ctr"/>
            <a:lstStyle/>
            <a:p>
              <a:endParaRPr lang="en-US"/>
            </a:p>
          </p:txBody>
        </p:sp>
        <p:sp>
          <p:nvSpPr>
            <p:cNvPr id="103" name="Text Box 72"/>
            <p:cNvSpPr txBox="1">
              <a:spLocks noChangeAspect="1" noChangeArrowheads="1"/>
            </p:cNvSpPr>
            <p:nvPr/>
          </p:nvSpPr>
          <p:spPr bwMode="auto">
            <a:xfrm>
              <a:off x="4648200" y="54057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104" name="Text Box 72"/>
            <p:cNvSpPr txBox="1">
              <a:spLocks noChangeAspect="1" noChangeArrowheads="1"/>
            </p:cNvSpPr>
            <p:nvPr/>
          </p:nvSpPr>
          <p:spPr bwMode="auto">
            <a:xfrm rot="16200000">
              <a:off x="3544715" y="44546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108" name="Line 70"/>
            <p:cNvSpPr>
              <a:spLocks noChangeAspect="1" noChangeShapeType="1"/>
            </p:cNvSpPr>
            <p:nvPr/>
          </p:nvSpPr>
          <p:spPr bwMode="auto">
            <a:xfrm>
              <a:off x="5870665" y="5005639"/>
              <a:ext cx="0" cy="457200"/>
            </a:xfrm>
            <a:prstGeom prst="line">
              <a:avLst/>
            </a:prstGeom>
            <a:noFill/>
            <a:ln w="9525">
              <a:solidFill>
                <a:srgbClr val="000000"/>
              </a:solidFill>
              <a:round/>
              <a:headEnd/>
              <a:tailEnd/>
            </a:ln>
          </p:spPr>
          <p:txBody>
            <a:bodyPr wrap="none" anchor="ctr"/>
            <a:lstStyle/>
            <a:p>
              <a:endParaRPr lang="en-US"/>
            </a:p>
          </p:txBody>
        </p:sp>
        <p:sp>
          <p:nvSpPr>
            <p:cNvPr id="109" name="Line 71"/>
            <p:cNvSpPr>
              <a:spLocks noChangeAspect="1" noChangeShapeType="1"/>
            </p:cNvSpPr>
            <p:nvPr/>
          </p:nvSpPr>
          <p:spPr bwMode="auto">
            <a:xfrm>
              <a:off x="6652420" y="4635751"/>
              <a:ext cx="0" cy="827088"/>
            </a:xfrm>
            <a:prstGeom prst="line">
              <a:avLst/>
            </a:prstGeom>
            <a:noFill/>
            <a:ln w="9525">
              <a:solidFill>
                <a:srgbClr val="000000"/>
              </a:solidFill>
              <a:round/>
              <a:headEnd/>
              <a:tailEnd/>
            </a:ln>
          </p:spPr>
          <p:txBody>
            <a:bodyPr wrap="none" anchor="ctr"/>
            <a:lstStyle/>
            <a:p>
              <a:endParaRPr lang="en-US"/>
            </a:p>
          </p:txBody>
        </p:sp>
      </p:grpSp>
      <p:sp>
        <p:nvSpPr>
          <p:cNvPr id="142" name="Rectangle 141"/>
          <p:cNvSpPr/>
          <p:nvPr/>
        </p:nvSpPr>
        <p:spPr>
          <a:xfrm>
            <a:off x="1143000" y="3077307"/>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143000" y="3317630"/>
            <a:ext cx="25146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1752600" y="852055"/>
            <a:ext cx="1486304" cy="6001643"/>
          </a:xfrm>
          <a:prstGeom prst="rect">
            <a:avLst/>
          </a:prstGeom>
          <a:noFill/>
        </p:spPr>
        <p:txBody>
          <a:bodyPr wrap="none" rtlCol="0">
            <a:spAutoFit/>
          </a:bodyPr>
          <a:lstStyle/>
          <a:p>
            <a:pPr marL="342900" indent="-342900">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buFontTx/>
              <a:buAutoNum type="arabicPeriod"/>
            </a:pPr>
            <a:endParaRPr lang="en-US" sz="1600" b="1" dirty="0" smtClean="0"/>
          </a:p>
          <a:p>
            <a:pPr marL="342900" indent="-342900"/>
            <a:r>
              <a:rPr lang="en-US" sz="1600" b="1" dirty="0" smtClean="0"/>
              <a:t>12. MS</a:t>
            </a:r>
          </a:p>
          <a:p>
            <a:pPr marL="342900" indent="-342900"/>
            <a:r>
              <a:rPr lang="en-US" sz="1600" b="1" dirty="0" smtClean="0"/>
              <a:t>13. MS/MS 1</a:t>
            </a:r>
            <a:endParaRPr lang="en-US" sz="1600" b="1" dirty="0"/>
          </a:p>
          <a:p>
            <a:pPr marL="342900" indent="-342900"/>
            <a:r>
              <a:rPr lang="en-US" sz="1600" b="1" dirty="0" smtClean="0"/>
              <a:t>14. MS/MS 2</a:t>
            </a:r>
            <a:endParaRPr lang="en-US" sz="1600" b="1" dirty="0"/>
          </a:p>
          <a:p>
            <a:pPr marL="342900" indent="-342900"/>
            <a:r>
              <a:rPr lang="en-US" sz="1600" b="1" dirty="0" smtClean="0"/>
              <a:t>15. MS/MS 3</a:t>
            </a:r>
            <a:endParaRPr lang="en-US" sz="1600" b="1" dirty="0"/>
          </a:p>
          <a:p>
            <a:pPr marL="342900" indent="-342900"/>
            <a:r>
              <a:rPr lang="en-US" sz="1600" b="1" dirty="0" smtClean="0"/>
              <a:t>16. MS/MS 4</a:t>
            </a:r>
            <a:endParaRPr lang="en-US" sz="1600" b="1" dirty="0"/>
          </a:p>
          <a:p>
            <a:pPr marL="342900" indent="-342900"/>
            <a:r>
              <a:rPr lang="en-US" sz="1600" b="1" dirty="0" smtClean="0"/>
              <a:t>17. MS/MS 5</a:t>
            </a:r>
            <a:endParaRPr lang="en-US" sz="1600" b="1" dirty="0"/>
          </a:p>
          <a:p>
            <a:pPr marL="342900" indent="-342900"/>
            <a:r>
              <a:rPr lang="en-US" sz="1600" b="1" dirty="0" smtClean="0"/>
              <a:t>18. MS/MS 6</a:t>
            </a:r>
            <a:endParaRPr lang="en-US" sz="1600" b="1" dirty="0"/>
          </a:p>
          <a:p>
            <a:pPr marL="342900" indent="-342900"/>
            <a:r>
              <a:rPr lang="en-US" sz="1600" b="1" dirty="0" smtClean="0"/>
              <a:t>19. MS/MS 7</a:t>
            </a:r>
            <a:endParaRPr lang="en-US" sz="1600" b="1" dirty="0"/>
          </a:p>
          <a:p>
            <a:pPr marL="342900" indent="-342900"/>
            <a:r>
              <a:rPr lang="en-US" sz="1600" b="1" dirty="0" smtClean="0"/>
              <a:t>20. MS/MS 8</a:t>
            </a:r>
            <a:endParaRPr lang="en-US" sz="1600" b="1" dirty="0"/>
          </a:p>
          <a:p>
            <a:pPr marL="342900" indent="-342900"/>
            <a:r>
              <a:rPr lang="en-US" sz="1600" b="1" dirty="0" smtClean="0"/>
              <a:t>21. MS/MS 9</a:t>
            </a:r>
            <a:endParaRPr lang="en-US" sz="1600" b="1" dirty="0"/>
          </a:p>
          <a:p>
            <a:pPr marL="342900" indent="-342900"/>
            <a:r>
              <a:rPr lang="en-US" sz="1600" b="1" dirty="0" smtClean="0"/>
              <a:t>22. MS/MS 10</a:t>
            </a:r>
          </a:p>
          <a:p>
            <a:pPr marL="342900" indent="-342900"/>
            <a:r>
              <a:rPr lang="en-US" sz="1600" b="1" dirty="0" smtClean="0"/>
              <a:t>…</a:t>
            </a:r>
            <a:endParaRPr lang="en-US" sz="1600" b="1" dirty="0"/>
          </a:p>
        </p:txBody>
      </p:sp>
      <p:cxnSp>
        <p:nvCxnSpPr>
          <p:cNvPr id="144" name="Straight Arrow Connector 143"/>
          <p:cNvCxnSpPr/>
          <p:nvPr/>
        </p:nvCxnSpPr>
        <p:spPr>
          <a:xfrm>
            <a:off x="2514600" y="3962400"/>
            <a:ext cx="19050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7"/>
                                        </p:tgtEl>
                                        <p:attrNameLst>
                                          <p:attrName>style.visibility</p:attrName>
                                        </p:attrNameLst>
                                      </p:cBhvr>
                                      <p:to>
                                        <p:strVal val="visible"/>
                                      </p:to>
                                    </p:set>
                                    <p:animEffect transition="in" filter="fade">
                                      <p:cBhvr>
                                        <p:cTn id="14" dur="500"/>
                                        <p:tgtEl>
                                          <p:spTgt spid="147"/>
                                        </p:tgtEl>
                                      </p:cBhvr>
                                    </p:animEffect>
                                  </p:childTnLst>
                                </p:cTn>
                              </p:par>
                            </p:childTnLst>
                          </p:cTn>
                        </p:par>
                        <p:par>
                          <p:cTn id="15" fill="hold">
                            <p:stCondLst>
                              <p:cond delay="1000"/>
                            </p:stCondLst>
                            <p:childTnLst>
                              <p:par>
                                <p:cTn id="16" presetID="1" presetClass="exit" presetSubtype="0" fill="hold" grpId="0" nodeType="afterEffect">
                                  <p:stCondLst>
                                    <p:cond delay="0"/>
                                  </p:stCondLst>
                                  <p:childTnLst>
                                    <p:set>
                                      <p:cBhvr>
                                        <p:cTn id="17" dur="1" fill="hold">
                                          <p:stCondLst>
                                            <p:cond delay="0"/>
                                          </p:stCondLst>
                                        </p:cTn>
                                        <p:tgtEl>
                                          <p:spTgt spid="135"/>
                                        </p:tgtEl>
                                        <p:attrNameLst>
                                          <p:attrName>style.visibility</p:attrName>
                                        </p:attrNameLst>
                                      </p:cBhvr>
                                      <p:to>
                                        <p:strVal val="hidden"/>
                                      </p:to>
                                    </p:se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fade">
                                      <p:cBhvr>
                                        <p:cTn id="21" dur="500"/>
                                        <p:tgtEl>
                                          <p:spTgt spid="148"/>
                                        </p:tgtEl>
                                      </p:cBhvr>
                                    </p:animEffect>
                                  </p:childTnLst>
                                </p:cTn>
                              </p:par>
                            </p:childTnLst>
                          </p:cTn>
                        </p:par>
                        <p:par>
                          <p:cTn id="22" fill="hold">
                            <p:stCondLst>
                              <p:cond delay="1500"/>
                            </p:stCondLst>
                            <p:childTnLst>
                              <p:par>
                                <p:cTn id="23" presetID="1" presetClass="exit" presetSubtype="0" fill="hold" grpId="0" nodeType="afterEffect">
                                  <p:stCondLst>
                                    <p:cond delay="0"/>
                                  </p:stCondLst>
                                  <p:childTnLst>
                                    <p:set>
                                      <p:cBhvr>
                                        <p:cTn id="24" dur="1" fill="hold">
                                          <p:stCondLst>
                                            <p:cond delay="0"/>
                                          </p:stCondLst>
                                        </p:cTn>
                                        <p:tgtEl>
                                          <p:spTgt spid="136"/>
                                        </p:tgtEl>
                                        <p:attrNameLst>
                                          <p:attrName>style.visibility</p:attrName>
                                        </p:attrNameLst>
                                      </p:cBhvr>
                                      <p:to>
                                        <p:strVal val="hidden"/>
                                      </p:to>
                                    </p:se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childTnLst>
                                </p:cTn>
                              </p:par>
                            </p:childTnLst>
                          </p:cTn>
                        </p:par>
                        <p:par>
                          <p:cTn id="29" fill="hold">
                            <p:stCondLst>
                              <p:cond delay="2000"/>
                            </p:stCondLst>
                            <p:childTnLst>
                              <p:par>
                                <p:cTn id="30" presetID="1" presetClass="exit" presetSubtype="0" fill="hold" grpId="0" nodeType="afterEffect">
                                  <p:stCondLst>
                                    <p:cond delay="0"/>
                                  </p:stCondLst>
                                  <p:childTnLst>
                                    <p:set>
                                      <p:cBhvr>
                                        <p:cTn id="31" dur="1" fill="hold">
                                          <p:stCondLst>
                                            <p:cond delay="0"/>
                                          </p:stCondLst>
                                        </p:cTn>
                                        <p:tgtEl>
                                          <p:spTgt spid="137"/>
                                        </p:tgtEl>
                                        <p:attrNameLst>
                                          <p:attrName>style.visibility</p:attrName>
                                        </p:attrNameLst>
                                      </p:cBhvr>
                                      <p:to>
                                        <p:strVal val="hidden"/>
                                      </p:to>
                                    </p:se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50"/>
                                        </p:tgtEl>
                                        <p:attrNameLst>
                                          <p:attrName>style.visibility</p:attrName>
                                        </p:attrNameLst>
                                      </p:cBhvr>
                                      <p:to>
                                        <p:strVal val="visible"/>
                                      </p:to>
                                    </p:set>
                                    <p:animEffect transition="in" filter="fade">
                                      <p:cBhvr>
                                        <p:cTn id="35" dur="500"/>
                                        <p:tgtEl>
                                          <p:spTgt spid="150"/>
                                        </p:tgtEl>
                                      </p:cBhvr>
                                    </p:animEffect>
                                  </p:childTnLst>
                                </p:cTn>
                              </p:par>
                            </p:childTnLst>
                          </p:cTn>
                        </p:par>
                        <p:par>
                          <p:cTn id="36" fill="hold">
                            <p:stCondLst>
                              <p:cond delay="2500"/>
                            </p:stCondLst>
                            <p:childTnLst>
                              <p:par>
                                <p:cTn id="37" presetID="1" presetClass="exit" presetSubtype="0" fill="hold" grpId="0" nodeType="afterEffect">
                                  <p:stCondLst>
                                    <p:cond delay="0"/>
                                  </p:stCondLst>
                                  <p:childTnLst>
                                    <p:set>
                                      <p:cBhvr>
                                        <p:cTn id="38" dur="1" fill="hold">
                                          <p:stCondLst>
                                            <p:cond delay="0"/>
                                          </p:stCondLst>
                                        </p:cTn>
                                        <p:tgtEl>
                                          <p:spTgt spid="138"/>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51"/>
                                        </p:tgtEl>
                                        <p:attrNameLst>
                                          <p:attrName>style.visibility</p:attrName>
                                        </p:attrNameLst>
                                      </p:cBhvr>
                                      <p:to>
                                        <p:strVal val="visible"/>
                                      </p:to>
                                    </p:set>
                                    <p:animEffect transition="in" filter="fade">
                                      <p:cBhvr>
                                        <p:cTn id="42" dur="500"/>
                                        <p:tgtEl>
                                          <p:spTgt spid="151"/>
                                        </p:tgtEl>
                                      </p:cBhvr>
                                    </p:animEffect>
                                  </p:childTnLst>
                                </p:cTn>
                              </p:par>
                            </p:childTnLst>
                          </p:cTn>
                        </p:par>
                        <p:par>
                          <p:cTn id="43" fill="hold">
                            <p:stCondLst>
                              <p:cond delay="3000"/>
                            </p:stCondLst>
                            <p:childTnLst>
                              <p:par>
                                <p:cTn id="44" presetID="1" presetClass="exit" presetSubtype="0" fill="hold" grpId="0" nodeType="afterEffect">
                                  <p:stCondLst>
                                    <p:cond delay="0"/>
                                  </p:stCondLst>
                                  <p:childTnLst>
                                    <p:set>
                                      <p:cBhvr>
                                        <p:cTn id="45" dur="1" fill="hold">
                                          <p:stCondLst>
                                            <p:cond delay="0"/>
                                          </p:stCondLst>
                                        </p:cTn>
                                        <p:tgtEl>
                                          <p:spTgt spid="139"/>
                                        </p:tgtEl>
                                        <p:attrNameLst>
                                          <p:attrName>style.visibility</p:attrName>
                                        </p:attrNameLst>
                                      </p:cBhvr>
                                      <p:to>
                                        <p:strVal val="hidden"/>
                                      </p:to>
                                    </p:se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2"/>
                                        </p:tgtEl>
                                        <p:attrNameLst>
                                          <p:attrName>style.visibility</p:attrName>
                                        </p:attrNameLst>
                                      </p:cBhvr>
                                      <p:to>
                                        <p:strVal val="visible"/>
                                      </p:to>
                                    </p:set>
                                    <p:animEffect transition="in" filter="fade">
                                      <p:cBhvr>
                                        <p:cTn id="49" dur="500"/>
                                        <p:tgtEl>
                                          <p:spTgt spid="152"/>
                                        </p:tgtEl>
                                      </p:cBhvr>
                                    </p:animEffect>
                                  </p:childTnLst>
                                </p:cTn>
                              </p:par>
                            </p:childTnLst>
                          </p:cTn>
                        </p:par>
                        <p:par>
                          <p:cTn id="50" fill="hold">
                            <p:stCondLst>
                              <p:cond delay="3500"/>
                            </p:stCondLst>
                            <p:childTnLst>
                              <p:par>
                                <p:cTn id="51" presetID="1" presetClass="exit" presetSubtype="0" fill="hold" grpId="0" nodeType="afterEffect">
                                  <p:stCondLst>
                                    <p:cond delay="0"/>
                                  </p:stCondLst>
                                  <p:childTnLst>
                                    <p:set>
                                      <p:cBhvr>
                                        <p:cTn id="52" dur="1" fill="hold">
                                          <p:stCondLst>
                                            <p:cond delay="0"/>
                                          </p:stCondLst>
                                        </p:cTn>
                                        <p:tgtEl>
                                          <p:spTgt spid="140"/>
                                        </p:tgtEl>
                                        <p:attrNameLst>
                                          <p:attrName>style.visibility</p:attrName>
                                        </p:attrNameLst>
                                      </p:cBhvr>
                                      <p:to>
                                        <p:strVal val="hidden"/>
                                      </p:to>
                                    </p:se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53"/>
                                        </p:tgtEl>
                                        <p:attrNameLst>
                                          <p:attrName>style.visibility</p:attrName>
                                        </p:attrNameLst>
                                      </p:cBhvr>
                                      <p:to>
                                        <p:strVal val="visible"/>
                                      </p:to>
                                    </p:set>
                                    <p:animEffect transition="in" filter="fade">
                                      <p:cBhvr>
                                        <p:cTn id="56" dur="500"/>
                                        <p:tgtEl>
                                          <p:spTgt spid="153"/>
                                        </p:tgtEl>
                                      </p:cBhvr>
                                    </p:animEffect>
                                  </p:childTnLst>
                                </p:cTn>
                              </p:par>
                            </p:childTnLst>
                          </p:cTn>
                        </p:par>
                        <p:par>
                          <p:cTn id="57" fill="hold">
                            <p:stCondLst>
                              <p:cond delay="4000"/>
                            </p:stCondLst>
                            <p:childTnLst>
                              <p:par>
                                <p:cTn id="58" presetID="1" presetClass="exit" presetSubtype="0" fill="hold" grpId="0" nodeType="afterEffect">
                                  <p:stCondLst>
                                    <p:cond delay="0"/>
                                  </p:stCondLst>
                                  <p:childTnLst>
                                    <p:set>
                                      <p:cBhvr>
                                        <p:cTn id="59" dur="1" fill="hold">
                                          <p:stCondLst>
                                            <p:cond delay="0"/>
                                          </p:stCondLst>
                                        </p:cTn>
                                        <p:tgtEl>
                                          <p:spTgt spid="141"/>
                                        </p:tgtEl>
                                        <p:attrNameLst>
                                          <p:attrName>style.visibility</p:attrName>
                                        </p:attrNameLst>
                                      </p:cBhvr>
                                      <p:to>
                                        <p:strVal val="hidden"/>
                                      </p:to>
                                    </p:se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54"/>
                                        </p:tgtEl>
                                        <p:attrNameLst>
                                          <p:attrName>style.visibility</p:attrName>
                                        </p:attrNameLst>
                                      </p:cBhvr>
                                      <p:to>
                                        <p:strVal val="visible"/>
                                      </p:to>
                                    </p:set>
                                    <p:animEffect transition="in" filter="fade">
                                      <p:cBhvr>
                                        <p:cTn id="63" dur="500"/>
                                        <p:tgtEl>
                                          <p:spTgt spid="154"/>
                                        </p:tgtEl>
                                      </p:cBhvr>
                                    </p:animEffect>
                                  </p:childTnLst>
                                </p:cTn>
                              </p:par>
                            </p:childTnLst>
                          </p:cTn>
                        </p:par>
                        <p:par>
                          <p:cTn id="64" fill="hold">
                            <p:stCondLst>
                              <p:cond delay="4500"/>
                            </p:stCondLst>
                            <p:childTnLst>
                              <p:par>
                                <p:cTn id="65" presetID="1" presetClass="exit" presetSubtype="0" fill="hold" grpId="0" nodeType="afterEffect">
                                  <p:stCondLst>
                                    <p:cond delay="0"/>
                                  </p:stCondLst>
                                  <p:childTnLst>
                                    <p:set>
                                      <p:cBhvr>
                                        <p:cTn id="66" dur="1" fill="hold">
                                          <p:stCondLst>
                                            <p:cond delay="0"/>
                                          </p:stCondLst>
                                        </p:cTn>
                                        <p:tgtEl>
                                          <p:spTgt spid="142"/>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155"/>
                                        </p:tgtEl>
                                        <p:attrNameLst>
                                          <p:attrName>style.visibility</p:attrName>
                                        </p:attrNameLst>
                                      </p:cBhvr>
                                      <p:to>
                                        <p:strVal val="visible"/>
                                      </p:to>
                                    </p:set>
                                    <p:animEffect transition="in" filter="fade">
                                      <p:cBhvr>
                                        <p:cTn id="70" dur="500"/>
                                        <p:tgtEl>
                                          <p:spTgt spid="155"/>
                                        </p:tgtEl>
                                      </p:cBhvr>
                                    </p:animEffect>
                                  </p:childTnLst>
                                </p:cTn>
                              </p:par>
                            </p:childTnLst>
                          </p:cTn>
                        </p:par>
                        <p:par>
                          <p:cTn id="71" fill="hold">
                            <p:stCondLst>
                              <p:cond delay="5000"/>
                            </p:stCondLst>
                            <p:childTnLst>
                              <p:par>
                                <p:cTn id="72" presetID="1" presetClass="exit" presetSubtype="0" fill="hold" grpId="0" nodeType="afterEffect">
                                  <p:stCondLst>
                                    <p:cond delay="0"/>
                                  </p:stCondLst>
                                  <p:childTnLst>
                                    <p:set>
                                      <p:cBhvr>
                                        <p:cTn id="73" dur="1" fill="hold">
                                          <p:stCondLst>
                                            <p:cond delay="0"/>
                                          </p:stCondLst>
                                        </p:cTn>
                                        <p:tgtEl>
                                          <p:spTgt spid="143"/>
                                        </p:tgtEl>
                                        <p:attrNameLst>
                                          <p:attrName>style.visibility</p:attrName>
                                        </p:attrNameLst>
                                      </p:cBhvr>
                                      <p:to>
                                        <p:strVal val="hidden"/>
                                      </p:to>
                                    </p:set>
                                  </p:childTnLst>
                                </p:cTn>
                              </p:par>
                              <p:par>
                                <p:cTn id="74" presetID="1" presetClass="exit"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2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44"/>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35" grpId="0" animBg="1"/>
      <p:bldP spid="136" grpId="0" animBg="1"/>
      <p:bldP spid="137" grpId="0" animBg="1"/>
      <p:bldP spid="138" grpId="0" animBg="1"/>
      <p:bldP spid="139" grpId="0" animBg="1"/>
      <p:bldP spid="140" grpId="0" animBg="1"/>
      <p:bldP spid="141"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49" grpId="0" animBg="1"/>
      <p:bldP spid="142" grpId="0" animBg="1"/>
      <p:bldP spid="143" grpId="0" animBg="1"/>
      <p:bldP spid="1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fenyo\Desktop\220px-Cut_through_turbomolecular_pump.jpg"/>
          <p:cNvPicPr>
            <a:picLocks noChangeAspect="1" noChangeArrowheads="1"/>
          </p:cNvPicPr>
          <p:nvPr/>
        </p:nvPicPr>
        <p:blipFill>
          <a:blip r:embed="rId3" cstate="print"/>
          <a:srcRect/>
          <a:stretch>
            <a:fillRect/>
          </a:stretch>
        </p:blipFill>
        <p:spPr bwMode="auto">
          <a:xfrm>
            <a:off x="3124200" y="2895600"/>
            <a:ext cx="2828925" cy="3921125"/>
          </a:xfrm>
          <a:prstGeom prst="rect">
            <a:avLst/>
          </a:prstGeom>
          <a:noFill/>
        </p:spPr>
      </p:pic>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Vacuum System</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9" name="Straight Connector 8"/>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68930" y="914400"/>
            <a:ext cx="7467600" cy="1981200"/>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657600" y="990600"/>
            <a:ext cx="1954446" cy="369332"/>
          </a:xfrm>
          <a:prstGeom prst="rect">
            <a:avLst/>
          </a:prstGeom>
          <a:noFill/>
        </p:spPr>
        <p:txBody>
          <a:bodyPr wrap="none" rtlCol="0">
            <a:spAutoFit/>
          </a:bodyPr>
          <a:lstStyle/>
          <a:p>
            <a:r>
              <a:rPr lang="en-US" b="1" dirty="0" smtClean="0"/>
              <a:t>Vacuum System</a:t>
            </a:r>
            <a:endParaRPr lang="en-US" b="1" dirty="0"/>
          </a:p>
        </p:txBody>
      </p:sp>
      <p:sp>
        <p:nvSpPr>
          <p:cNvPr id="30" name="Rectangle 29"/>
          <p:cNvSpPr/>
          <p:nvPr/>
        </p:nvSpPr>
        <p:spPr>
          <a:xfrm>
            <a:off x="3276600" y="914400"/>
            <a:ext cx="4953000" cy="1981200"/>
          </a:xfrm>
          <a:prstGeom prst="rect">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66800" y="2971800"/>
            <a:ext cx="1531188" cy="369332"/>
          </a:xfrm>
          <a:prstGeom prst="rect">
            <a:avLst/>
          </a:prstGeom>
          <a:noFill/>
        </p:spPr>
        <p:txBody>
          <a:bodyPr wrap="none" rtlCol="0">
            <a:spAutoFit/>
          </a:bodyPr>
          <a:lstStyle/>
          <a:p>
            <a:r>
              <a:rPr lang="en-US" b="1" dirty="0" smtClean="0"/>
              <a:t>Atmosphere</a:t>
            </a:r>
            <a:endParaRPr lang="en-US"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9" name="Straight Connector 8"/>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7" name="Freeform 26"/>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358698" y="1066800"/>
            <a:ext cx="8785302" cy="3657600"/>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26" name="Rectangle 87"/>
          <p:cNvSpPr>
            <a:spLocks noChangeArrowheads="1"/>
          </p:cNvSpPr>
          <p:nvPr/>
        </p:nvSpPr>
        <p:spPr bwMode="auto">
          <a:xfrm>
            <a:off x="1981200" y="2819400"/>
            <a:ext cx="48006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Dimensions:</a:t>
            </a:r>
          </a:p>
          <a:p>
            <a:pPr algn="ctr"/>
            <a:endParaRPr lang="sv-SE" sz="2800" b="1" dirty="0" smtClean="0">
              <a:latin typeface="Comic Sans MS" pitchFamily="66" charset="0"/>
            </a:endParaRPr>
          </a:p>
          <a:p>
            <a:pPr algn="ctr"/>
            <a:r>
              <a:rPr lang="sv-SE" sz="2800" dirty="0" smtClean="0">
                <a:latin typeface="Comic Sans MS" pitchFamily="66" charset="0"/>
              </a:rPr>
              <a:t>Time</a:t>
            </a:r>
          </a:p>
          <a:p>
            <a:pPr algn="ctr"/>
            <a:r>
              <a:rPr lang="sv-SE" sz="2800" dirty="0" smtClean="0">
                <a:latin typeface="Comic Sans MS" pitchFamily="66" charset="0"/>
              </a:rPr>
              <a:t>Peptide m/z</a:t>
            </a:r>
          </a:p>
          <a:p>
            <a:pPr algn="ctr"/>
            <a:r>
              <a:rPr lang="sv-SE" sz="2800" dirty="0" smtClean="0">
                <a:latin typeface="Comic Sans MS" pitchFamily="66" charset="0"/>
              </a:rPr>
              <a:t>Peptide Intensity</a:t>
            </a:r>
          </a:p>
          <a:p>
            <a:pPr algn="ctr"/>
            <a:r>
              <a:rPr lang="sv-SE" sz="2800" dirty="0" smtClean="0">
                <a:latin typeface="Comic Sans MS" pitchFamily="66" charset="0"/>
              </a:rPr>
              <a:t>Petide fragment m/z</a:t>
            </a:r>
          </a:p>
          <a:p>
            <a:pPr algn="ctr"/>
            <a:r>
              <a:rPr lang="sv-SE" sz="2800" dirty="0" smtClean="0">
                <a:latin typeface="Comic Sans MS" pitchFamily="66" charset="0"/>
              </a:rPr>
              <a:t>Peptide fragment intensity</a:t>
            </a:r>
          </a:p>
          <a:p>
            <a:pPr algn="ctr"/>
            <a:r>
              <a:rPr lang="sv-SE" sz="2800" dirty="0" smtClean="0">
                <a:latin typeface="Comic Sans MS" pitchFamily="66" charset="0"/>
              </a:rPr>
              <a:t>...</a:t>
            </a:r>
            <a:endParaRPr lang="sv-SE" sz="2800" dirty="0">
              <a:latin typeface="Comic Sans MS" pitchFamily="66" charset="0"/>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data – MALDI-TOF</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201729" name="Picture 1"/>
          <p:cNvPicPr>
            <a:picLocks noChangeAspect="1" noChangeArrowheads="1"/>
          </p:cNvPicPr>
          <p:nvPr/>
        </p:nvPicPr>
        <p:blipFill>
          <a:blip r:embed="rId3" cstate="print"/>
          <a:srcRect l="12931" t="6102" r="4310" b="19774"/>
          <a:stretch>
            <a:fillRect/>
          </a:stretch>
        </p:blipFill>
        <p:spPr bwMode="auto">
          <a:xfrm>
            <a:off x="914400" y="804333"/>
            <a:ext cx="7315200" cy="2777067"/>
          </a:xfrm>
          <a:prstGeom prst="rect">
            <a:avLst/>
          </a:prstGeom>
          <a:noFill/>
          <a:ln w="9525">
            <a:noFill/>
            <a:miter lim="800000"/>
            <a:headEnd/>
            <a:tailEnd/>
          </a:ln>
          <a:effectLst/>
        </p:spPr>
      </p:pic>
      <p:pic>
        <p:nvPicPr>
          <p:cNvPr id="201731" name="Picture 3"/>
          <p:cNvPicPr>
            <a:picLocks noChangeAspect="1" noChangeArrowheads="1"/>
          </p:cNvPicPr>
          <p:nvPr/>
        </p:nvPicPr>
        <p:blipFill>
          <a:blip r:embed="rId4" cstate="print"/>
          <a:srcRect l="12566" t="12203" r="5674" b="14576"/>
          <a:stretch>
            <a:fillRect/>
          </a:stretch>
        </p:blipFill>
        <p:spPr bwMode="auto">
          <a:xfrm>
            <a:off x="4146774" y="838200"/>
            <a:ext cx="4921026" cy="3302643"/>
          </a:xfrm>
          <a:prstGeom prst="rect">
            <a:avLst/>
          </a:prstGeom>
          <a:solidFill>
            <a:schemeClr val="bg1"/>
          </a:solidFill>
          <a:ln w="9525">
            <a:noFill/>
            <a:miter lim="800000"/>
            <a:headEnd/>
            <a:tailEnd/>
          </a:ln>
          <a:effectLst/>
        </p:spPr>
      </p:pic>
      <p:sp>
        <p:nvSpPr>
          <p:cNvPr id="8" name="Rectangle 7"/>
          <p:cNvSpPr/>
          <p:nvPr/>
        </p:nvSpPr>
        <p:spPr>
          <a:xfrm>
            <a:off x="3570111" y="2438400"/>
            <a:ext cx="304800" cy="1143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flipH="1" flipV="1">
            <a:off x="3009900" y="1333500"/>
            <a:ext cx="1676400" cy="533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H="1">
            <a:off x="3543300" y="3619500"/>
            <a:ext cx="609600" cy="5334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114800" y="762000"/>
            <a:ext cx="4953000" cy="3429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732" name="Picture 4"/>
          <p:cNvPicPr>
            <a:picLocks noChangeAspect="1" noChangeArrowheads="1"/>
          </p:cNvPicPr>
          <p:nvPr/>
        </p:nvPicPr>
        <p:blipFill>
          <a:blip r:embed="rId5" cstate="print"/>
          <a:srcRect l="12376" t="12542" r="5863" b="14237"/>
          <a:stretch>
            <a:fillRect/>
          </a:stretch>
        </p:blipFill>
        <p:spPr bwMode="auto">
          <a:xfrm>
            <a:off x="4128912" y="849489"/>
            <a:ext cx="4921087" cy="3302643"/>
          </a:xfrm>
          <a:prstGeom prst="rect">
            <a:avLst/>
          </a:prstGeom>
          <a:solidFill>
            <a:schemeClr val="bg1"/>
          </a:solidFill>
          <a:ln w="9525">
            <a:noFill/>
            <a:miter lim="800000"/>
            <a:headEnd/>
            <a:tailEnd/>
          </a:ln>
          <a:effectLst/>
        </p:spPr>
      </p:pic>
      <p:sp>
        <p:nvSpPr>
          <p:cNvPr id="17" name="Rectangle 16"/>
          <p:cNvSpPr/>
          <p:nvPr/>
        </p:nvSpPr>
        <p:spPr>
          <a:xfrm>
            <a:off x="1981200" y="3428999"/>
            <a:ext cx="304800" cy="14111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1733" name="Picture 5"/>
          <p:cNvPicPr>
            <a:picLocks noChangeAspect="1" noChangeArrowheads="1"/>
          </p:cNvPicPr>
          <p:nvPr/>
        </p:nvPicPr>
        <p:blipFill>
          <a:blip r:embed="rId6" cstate="print"/>
          <a:srcRect l="12509" t="12542" r="5674" b="14237"/>
          <a:stretch>
            <a:fillRect/>
          </a:stretch>
        </p:blipFill>
        <p:spPr bwMode="auto">
          <a:xfrm>
            <a:off x="5297729" y="4615399"/>
            <a:ext cx="3282971" cy="2201762"/>
          </a:xfrm>
          <a:prstGeom prst="rect">
            <a:avLst/>
          </a:prstGeom>
          <a:noFill/>
          <a:ln w="9525">
            <a:noFill/>
            <a:miter lim="800000"/>
            <a:headEnd/>
            <a:tailEnd/>
          </a:ln>
          <a:effectLst/>
        </p:spPr>
      </p:pic>
      <p:pic>
        <p:nvPicPr>
          <p:cNvPr id="201734" name="Picture 6"/>
          <p:cNvPicPr>
            <a:picLocks noChangeAspect="1" noChangeArrowheads="1"/>
          </p:cNvPicPr>
          <p:nvPr/>
        </p:nvPicPr>
        <p:blipFill>
          <a:blip r:embed="rId7" cstate="print"/>
          <a:srcRect l="12449" t="4972" r="5998" b="15345"/>
          <a:stretch>
            <a:fillRect/>
          </a:stretch>
        </p:blipFill>
        <p:spPr bwMode="auto">
          <a:xfrm>
            <a:off x="5286022" y="4385725"/>
            <a:ext cx="3272378" cy="2396075"/>
          </a:xfrm>
          <a:prstGeom prst="rect">
            <a:avLst/>
          </a:prstGeom>
          <a:solidFill>
            <a:schemeClr val="bg1"/>
          </a:solidFill>
          <a:ln w="9525">
            <a:noFill/>
            <a:miter lim="800000"/>
            <a:headEnd/>
            <a:tailEnd/>
          </a:ln>
          <a:effectLst/>
        </p:spPr>
      </p:pic>
      <p:sp>
        <p:nvSpPr>
          <p:cNvPr id="38" name="Rectangle 37"/>
          <p:cNvSpPr/>
          <p:nvPr/>
        </p:nvSpPr>
        <p:spPr>
          <a:xfrm>
            <a:off x="8035725" y="861350"/>
            <a:ext cx="609600" cy="30338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216325" y="4336899"/>
            <a:ext cx="3394275" cy="24863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rot="10800000" flipV="1">
            <a:off x="5257800" y="3889094"/>
            <a:ext cx="2775030" cy="4543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8407079" y="4092618"/>
            <a:ext cx="454309" cy="4726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7" idx="1"/>
          </p:cNvCxnSpPr>
          <p:nvPr/>
        </p:nvCxnSpPr>
        <p:spPr>
          <a:xfrm rot="10800000" flipH="1">
            <a:off x="1981200" y="762001"/>
            <a:ext cx="2133314" cy="273755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057400" y="3581400"/>
            <a:ext cx="2057114" cy="609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114514" y="762000"/>
            <a:ext cx="4953000" cy="34290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8207022" y="861350"/>
            <a:ext cx="383822" cy="303388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16039" y="4336899"/>
            <a:ext cx="3394275" cy="248637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rot="10800000" flipV="1">
            <a:off x="5257514" y="3886200"/>
            <a:ext cx="2972086" cy="45719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8381859" y="4114661"/>
            <a:ext cx="457200" cy="28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Rectangle 87"/>
          <p:cNvSpPr>
            <a:spLocks noChangeArrowheads="1"/>
          </p:cNvSpPr>
          <p:nvPr/>
        </p:nvSpPr>
        <p:spPr bwMode="auto">
          <a:xfrm>
            <a:off x="76200" y="5181600"/>
            <a:ext cx="4876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m/z</a:t>
            </a:r>
            <a:endParaRPr lang="sv-SE" sz="2400" b="1" dirty="0">
              <a:latin typeface="Comic Sans MS" pitchFamily="66" charset="0"/>
            </a:endParaRPr>
          </a:p>
        </p:txBody>
      </p:sp>
    </p:spTree>
    <p:extLst>
      <p:ext uri="{BB962C8B-B14F-4D97-AF65-F5344CB8AC3E}">
        <p14:creationId xmlns:p14="http://schemas.microsoft.com/office/powerpoint/2010/main" val="2373884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7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17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0173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1731"/>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0173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0173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3" grpId="0" animBg="1"/>
      <p:bldP spid="13" grpId="1" animBg="1"/>
      <p:bldP spid="17" grpId="0" animBg="1"/>
      <p:bldP spid="38" grpId="0" animBg="1"/>
      <p:bldP spid="38" grpId="1" animBg="1"/>
      <p:bldP spid="39" grpId="0" animBg="1"/>
      <p:bldP spid="39" grpId="1" animBg="1"/>
      <p:bldP spid="51" grpId="0" animBg="1"/>
      <p:bldP spid="52" grpId="0" animBg="1"/>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5"/>
          <p:cNvPicPr>
            <a:picLocks noChangeAspect="1" noChangeArrowheads="1"/>
          </p:cNvPicPr>
          <p:nvPr/>
        </p:nvPicPr>
        <p:blipFill>
          <a:blip r:embed="rId3" cstate="print"/>
          <a:srcRect l="11884" t="15813" r="50000" b="22599"/>
          <a:stretch>
            <a:fillRect/>
          </a:stretch>
        </p:blipFill>
        <p:spPr bwMode="auto">
          <a:xfrm>
            <a:off x="1905000" y="762000"/>
            <a:ext cx="5105400" cy="5791200"/>
          </a:xfrm>
          <a:prstGeom prst="rect">
            <a:avLst/>
          </a:prstGeom>
          <a:noFill/>
          <a:ln w="9525">
            <a:noFill/>
            <a:miter lim="800000"/>
            <a:headEnd/>
            <a:tailEnd/>
          </a:ln>
        </p:spPr>
      </p:pic>
      <p:sp>
        <p:nvSpPr>
          <p:cNvPr id="468" name="Rectangle 87"/>
          <p:cNvSpPr>
            <a:spLocks noChangeArrowheads="1"/>
          </p:cNvSpPr>
          <p:nvPr/>
        </p:nvSpPr>
        <p:spPr bwMode="auto">
          <a:xfrm>
            <a:off x="3733800" y="6192980"/>
            <a:ext cx="5334000" cy="526475"/>
          </a:xfrm>
          <a:prstGeom prst="rect">
            <a:avLst/>
          </a:prstGeom>
          <a:solidFill>
            <a:schemeClr val="bg1"/>
          </a:solidFill>
          <a:ln w="9525">
            <a:noFill/>
            <a:miter lim="800000"/>
            <a:headEnd/>
            <a:tailEnd/>
          </a:ln>
        </p:spPr>
        <p:txBody>
          <a:bodyPr anchor="ctr"/>
          <a:lstStyle/>
          <a:p>
            <a:pPr algn="ctr"/>
            <a:r>
              <a:rPr lang="sv-SE" sz="2400" b="1" dirty="0" smtClean="0">
                <a:latin typeface="Comic Sans MS" pitchFamily="66" charset="0"/>
              </a:rPr>
              <a:t>Fragment intensity vs m/z</a:t>
            </a:r>
            <a:endParaRPr lang="sv-SE" sz="2400" b="1" dirty="0">
              <a:latin typeface="Comic Sans MS" pitchFamily="66" charset="0"/>
            </a:endParaRPr>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data – ESI-LC-MS/MS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27" name="Picture 2"/>
          <p:cNvPicPr>
            <a:picLocks noChangeAspect="1" noChangeArrowheads="1"/>
          </p:cNvPicPr>
          <p:nvPr/>
        </p:nvPicPr>
        <p:blipFill>
          <a:blip r:embed="rId4" cstate="print"/>
          <a:srcRect l="63288" t="62422" r="-40" b="10021"/>
          <a:stretch>
            <a:fillRect/>
          </a:stretch>
        </p:blipFill>
        <p:spPr bwMode="auto">
          <a:xfrm>
            <a:off x="5791200" y="1219200"/>
            <a:ext cx="2895600" cy="1676400"/>
          </a:xfrm>
          <a:prstGeom prst="rect">
            <a:avLst/>
          </a:prstGeom>
          <a:noFill/>
          <a:ln w="38100">
            <a:solidFill>
              <a:srgbClr val="C00000"/>
            </a:solidFill>
            <a:miter lim="800000"/>
            <a:headEnd/>
            <a:tailEnd/>
          </a:ln>
        </p:spPr>
      </p:pic>
      <p:sp>
        <p:nvSpPr>
          <p:cNvPr id="28" name="TextBox 27"/>
          <p:cNvSpPr txBox="1"/>
          <p:nvPr/>
        </p:nvSpPr>
        <p:spPr>
          <a:xfrm>
            <a:off x="3184430" y="6511512"/>
            <a:ext cx="777970" cy="400110"/>
          </a:xfrm>
          <a:prstGeom prst="rect">
            <a:avLst/>
          </a:prstGeom>
          <a:noFill/>
        </p:spPr>
        <p:txBody>
          <a:bodyPr wrap="none" rtlCol="0">
            <a:spAutoFit/>
          </a:bodyPr>
          <a:lstStyle/>
          <a:p>
            <a:r>
              <a:rPr lang="en-US" sz="2000" b="1" dirty="0" smtClean="0"/>
              <a:t>Time</a:t>
            </a:r>
            <a:endParaRPr lang="en-US" sz="2000" b="1" dirty="0"/>
          </a:p>
        </p:txBody>
      </p:sp>
      <p:sp>
        <p:nvSpPr>
          <p:cNvPr id="29" name="TextBox 28"/>
          <p:cNvSpPr txBox="1"/>
          <p:nvPr/>
        </p:nvSpPr>
        <p:spPr>
          <a:xfrm rot="-5400000">
            <a:off x="1342323" y="3380612"/>
            <a:ext cx="611065" cy="400110"/>
          </a:xfrm>
          <a:prstGeom prst="rect">
            <a:avLst/>
          </a:prstGeom>
          <a:noFill/>
        </p:spPr>
        <p:txBody>
          <a:bodyPr wrap="none" rtlCol="0">
            <a:spAutoFit/>
          </a:bodyPr>
          <a:lstStyle/>
          <a:p>
            <a:r>
              <a:rPr lang="en-US" sz="2000" b="1" dirty="0" smtClean="0"/>
              <a:t>m/z</a:t>
            </a:r>
            <a:endParaRPr lang="en-US" sz="2000" b="1" dirty="0"/>
          </a:p>
        </p:txBody>
      </p:sp>
      <p:sp>
        <p:nvSpPr>
          <p:cNvPr id="30" name="Rectangle 29"/>
          <p:cNvSpPr/>
          <p:nvPr/>
        </p:nvSpPr>
        <p:spPr>
          <a:xfrm>
            <a:off x="4083756" y="3014133"/>
            <a:ext cx="127000" cy="1016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endCxn id="30" idx="0"/>
          </p:cNvCxnSpPr>
          <p:nvPr/>
        </p:nvCxnSpPr>
        <p:spPr>
          <a:xfrm rot="5400000">
            <a:off x="4071763" y="1294695"/>
            <a:ext cx="1794931" cy="164394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30" idx="2"/>
          </p:cNvCxnSpPr>
          <p:nvPr/>
        </p:nvCxnSpPr>
        <p:spPr>
          <a:xfrm rot="10800000" flipV="1">
            <a:off x="4147256" y="2895599"/>
            <a:ext cx="1643944" cy="22013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65" name="Rectangle 464"/>
          <p:cNvSpPr/>
          <p:nvPr/>
        </p:nvSpPr>
        <p:spPr>
          <a:xfrm>
            <a:off x="3733800" y="3907473"/>
            <a:ext cx="5257800" cy="2362200"/>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4" name="Group 463"/>
          <p:cNvGrpSpPr/>
          <p:nvPr/>
        </p:nvGrpSpPr>
        <p:grpSpPr>
          <a:xfrm>
            <a:off x="3749993" y="3886200"/>
            <a:ext cx="5241607" cy="2434101"/>
            <a:chOff x="3902393" y="588327"/>
            <a:chExt cx="5241607" cy="2434101"/>
          </a:xfrm>
        </p:grpSpPr>
        <p:sp>
          <p:nvSpPr>
            <p:cNvPr id="37" name="Rectangle 39"/>
            <p:cNvSpPr>
              <a:spLocks noChangeArrowheads="1"/>
            </p:cNvSpPr>
            <p:nvPr/>
          </p:nvSpPr>
          <p:spPr bwMode="auto">
            <a:xfrm>
              <a:off x="6299835" y="2744787"/>
              <a:ext cx="434414" cy="277641"/>
            </a:xfrm>
            <a:prstGeom prst="rect">
              <a:avLst/>
            </a:prstGeom>
            <a:noFill/>
            <a:ln w="9525">
              <a:noFill/>
              <a:miter lim="800000"/>
              <a:headEnd/>
              <a:tailEnd/>
            </a:ln>
          </p:spPr>
          <p:txBody>
            <a:bodyPr wrap="none" lIns="92075" tIns="46038" rIns="92075" bIns="46038">
              <a:spAutoFit/>
            </a:bodyPr>
            <a:lstStyle/>
            <a:p>
              <a:r>
                <a:rPr lang="en-US" sz="1200"/>
                <a:t>m/z</a:t>
              </a:r>
            </a:p>
          </p:txBody>
        </p:sp>
        <p:sp>
          <p:nvSpPr>
            <p:cNvPr id="42" name="Line 40"/>
            <p:cNvSpPr>
              <a:spLocks noChangeShapeType="1"/>
            </p:cNvSpPr>
            <p:nvPr/>
          </p:nvSpPr>
          <p:spPr bwMode="auto">
            <a:xfrm flipV="1">
              <a:off x="439007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 name="Line 41"/>
            <p:cNvSpPr>
              <a:spLocks noChangeShapeType="1"/>
            </p:cNvSpPr>
            <p:nvPr/>
          </p:nvSpPr>
          <p:spPr bwMode="auto">
            <a:xfrm flipV="1">
              <a:off x="44100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4" name="Line 42"/>
            <p:cNvSpPr>
              <a:spLocks noChangeShapeType="1"/>
            </p:cNvSpPr>
            <p:nvPr/>
          </p:nvSpPr>
          <p:spPr bwMode="auto">
            <a:xfrm flipV="1">
              <a:off x="44319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5" name="Line 43"/>
            <p:cNvSpPr>
              <a:spLocks noChangeShapeType="1"/>
            </p:cNvSpPr>
            <p:nvPr/>
          </p:nvSpPr>
          <p:spPr bwMode="auto">
            <a:xfrm flipV="1">
              <a:off x="44453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6" name="Line 44"/>
            <p:cNvSpPr>
              <a:spLocks noChangeShapeType="1"/>
            </p:cNvSpPr>
            <p:nvPr/>
          </p:nvSpPr>
          <p:spPr bwMode="auto">
            <a:xfrm flipV="1">
              <a:off x="44996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7" name="Line 45"/>
            <p:cNvSpPr>
              <a:spLocks noChangeShapeType="1"/>
            </p:cNvSpPr>
            <p:nvPr/>
          </p:nvSpPr>
          <p:spPr bwMode="auto">
            <a:xfrm flipV="1">
              <a:off x="45062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8" name="Line 46"/>
            <p:cNvSpPr>
              <a:spLocks noChangeShapeType="1"/>
            </p:cNvSpPr>
            <p:nvPr/>
          </p:nvSpPr>
          <p:spPr bwMode="auto">
            <a:xfrm flipV="1">
              <a:off x="45129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56" name="Line 47"/>
            <p:cNvSpPr>
              <a:spLocks noChangeShapeType="1"/>
            </p:cNvSpPr>
            <p:nvPr/>
          </p:nvSpPr>
          <p:spPr bwMode="auto">
            <a:xfrm flipV="1">
              <a:off x="45196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57" name="Line 48"/>
            <p:cNvSpPr>
              <a:spLocks noChangeShapeType="1"/>
            </p:cNvSpPr>
            <p:nvPr/>
          </p:nvSpPr>
          <p:spPr bwMode="auto">
            <a:xfrm flipV="1">
              <a:off x="45272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58" name="Line 49"/>
            <p:cNvSpPr>
              <a:spLocks noChangeShapeType="1"/>
            </p:cNvSpPr>
            <p:nvPr/>
          </p:nvSpPr>
          <p:spPr bwMode="auto">
            <a:xfrm flipV="1">
              <a:off x="45339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59" name="Line 50"/>
            <p:cNvSpPr>
              <a:spLocks noChangeShapeType="1"/>
            </p:cNvSpPr>
            <p:nvPr/>
          </p:nvSpPr>
          <p:spPr bwMode="auto">
            <a:xfrm flipV="1">
              <a:off x="455390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0" name="Line 51"/>
            <p:cNvSpPr>
              <a:spLocks noChangeShapeType="1"/>
            </p:cNvSpPr>
            <p:nvPr/>
          </p:nvSpPr>
          <p:spPr bwMode="auto">
            <a:xfrm flipV="1">
              <a:off x="45615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1" name="Line 52"/>
            <p:cNvSpPr>
              <a:spLocks noChangeShapeType="1"/>
            </p:cNvSpPr>
            <p:nvPr/>
          </p:nvSpPr>
          <p:spPr bwMode="auto">
            <a:xfrm flipV="1">
              <a:off x="45681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2" name="Line 53"/>
            <p:cNvSpPr>
              <a:spLocks noChangeShapeType="1"/>
            </p:cNvSpPr>
            <p:nvPr/>
          </p:nvSpPr>
          <p:spPr bwMode="auto">
            <a:xfrm flipV="1">
              <a:off x="45748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3" name="Line 54"/>
            <p:cNvSpPr>
              <a:spLocks noChangeShapeType="1"/>
            </p:cNvSpPr>
            <p:nvPr/>
          </p:nvSpPr>
          <p:spPr bwMode="auto">
            <a:xfrm flipV="1">
              <a:off x="45815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4" name="Line 55"/>
            <p:cNvSpPr>
              <a:spLocks noChangeShapeType="1"/>
            </p:cNvSpPr>
            <p:nvPr/>
          </p:nvSpPr>
          <p:spPr bwMode="auto">
            <a:xfrm flipV="1">
              <a:off x="45881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5" name="Line 56"/>
            <p:cNvSpPr>
              <a:spLocks noChangeShapeType="1"/>
            </p:cNvSpPr>
            <p:nvPr/>
          </p:nvSpPr>
          <p:spPr bwMode="auto">
            <a:xfrm flipV="1">
              <a:off x="4594860"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6" name="Line 57"/>
            <p:cNvSpPr>
              <a:spLocks noChangeShapeType="1"/>
            </p:cNvSpPr>
            <p:nvPr/>
          </p:nvSpPr>
          <p:spPr bwMode="auto">
            <a:xfrm flipV="1">
              <a:off x="460152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7" name="Line 58"/>
            <p:cNvSpPr>
              <a:spLocks noChangeShapeType="1"/>
            </p:cNvSpPr>
            <p:nvPr/>
          </p:nvSpPr>
          <p:spPr bwMode="auto">
            <a:xfrm flipV="1">
              <a:off x="46081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8" name="Line 59"/>
            <p:cNvSpPr>
              <a:spLocks noChangeShapeType="1"/>
            </p:cNvSpPr>
            <p:nvPr/>
          </p:nvSpPr>
          <p:spPr bwMode="auto">
            <a:xfrm flipV="1">
              <a:off x="461581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69" name="Line 60"/>
            <p:cNvSpPr>
              <a:spLocks noChangeShapeType="1"/>
            </p:cNvSpPr>
            <p:nvPr/>
          </p:nvSpPr>
          <p:spPr bwMode="auto">
            <a:xfrm flipV="1">
              <a:off x="46224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0" name="Line 61"/>
            <p:cNvSpPr>
              <a:spLocks noChangeShapeType="1"/>
            </p:cNvSpPr>
            <p:nvPr/>
          </p:nvSpPr>
          <p:spPr bwMode="auto">
            <a:xfrm flipV="1">
              <a:off x="46367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1" name="Line 62"/>
            <p:cNvSpPr>
              <a:spLocks noChangeShapeType="1"/>
            </p:cNvSpPr>
            <p:nvPr/>
          </p:nvSpPr>
          <p:spPr bwMode="auto">
            <a:xfrm flipV="1">
              <a:off x="46501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2" name="Line 63"/>
            <p:cNvSpPr>
              <a:spLocks noChangeShapeType="1"/>
            </p:cNvSpPr>
            <p:nvPr/>
          </p:nvSpPr>
          <p:spPr bwMode="auto">
            <a:xfrm flipV="1">
              <a:off x="4656773" y="2560955"/>
              <a:ext cx="0" cy="3619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3" name="Line 64"/>
            <p:cNvSpPr>
              <a:spLocks noChangeShapeType="1"/>
            </p:cNvSpPr>
            <p:nvPr/>
          </p:nvSpPr>
          <p:spPr bwMode="auto">
            <a:xfrm flipV="1">
              <a:off x="466344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4" name="Line 65"/>
            <p:cNvSpPr>
              <a:spLocks noChangeShapeType="1"/>
            </p:cNvSpPr>
            <p:nvPr/>
          </p:nvSpPr>
          <p:spPr bwMode="auto">
            <a:xfrm flipV="1">
              <a:off x="46767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5" name="Line 66"/>
            <p:cNvSpPr>
              <a:spLocks noChangeShapeType="1"/>
            </p:cNvSpPr>
            <p:nvPr/>
          </p:nvSpPr>
          <p:spPr bwMode="auto">
            <a:xfrm flipV="1">
              <a:off x="46843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6" name="Line 67"/>
            <p:cNvSpPr>
              <a:spLocks noChangeShapeType="1"/>
            </p:cNvSpPr>
            <p:nvPr/>
          </p:nvSpPr>
          <p:spPr bwMode="auto">
            <a:xfrm flipV="1">
              <a:off x="46901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7" name="Line 68"/>
            <p:cNvSpPr>
              <a:spLocks noChangeShapeType="1"/>
            </p:cNvSpPr>
            <p:nvPr/>
          </p:nvSpPr>
          <p:spPr bwMode="auto">
            <a:xfrm flipV="1">
              <a:off x="469677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8" name="Line 69"/>
            <p:cNvSpPr>
              <a:spLocks noChangeShapeType="1"/>
            </p:cNvSpPr>
            <p:nvPr/>
          </p:nvSpPr>
          <p:spPr bwMode="auto">
            <a:xfrm flipV="1">
              <a:off x="47120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79" name="Line 70"/>
            <p:cNvSpPr>
              <a:spLocks noChangeShapeType="1"/>
            </p:cNvSpPr>
            <p:nvPr/>
          </p:nvSpPr>
          <p:spPr bwMode="auto">
            <a:xfrm flipV="1">
              <a:off x="4718685" y="2390457"/>
              <a:ext cx="0" cy="20669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80" name="Line 71"/>
            <p:cNvSpPr>
              <a:spLocks noChangeShapeType="1"/>
            </p:cNvSpPr>
            <p:nvPr/>
          </p:nvSpPr>
          <p:spPr bwMode="auto">
            <a:xfrm flipV="1">
              <a:off x="4725353" y="2573337"/>
              <a:ext cx="0" cy="2381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81" name="Line 72"/>
            <p:cNvSpPr>
              <a:spLocks noChangeShapeType="1"/>
            </p:cNvSpPr>
            <p:nvPr/>
          </p:nvSpPr>
          <p:spPr bwMode="auto">
            <a:xfrm flipV="1">
              <a:off x="47386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2" name="Line 73"/>
            <p:cNvSpPr>
              <a:spLocks noChangeShapeType="1"/>
            </p:cNvSpPr>
            <p:nvPr/>
          </p:nvSpPr>
          <p:spPr bwMode="auto">
            <a:xfrm flipV="1">
              <a:off x="47453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3" name="Line 74"/>
            <p:cNvSpPr>
              <a:spLocks noChangeShapeType="1"/>
            </p:cNvSpPr>
            <p:nvPr/>
          </p:nvSpPr>
          <p:spPr bwMode="auto">
            <a:xfrm flipV="1">
              <a:off x="47586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4" name="Line 75"/>
            <p:cNvSpPr>
              <a:spLocks noChangeShapeType="1"/>
            </p:cNvSpPr>
            <p:nvPr/>
          </p:nvSpPr>
          <p:spPr bwMode="auto">
            <a:xfrm flipV="1">
              <a:off x="47663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5" name="Line 76"/>
            <p:cNvSpPr>
              <a:spLocks noChangeShapeType="1"/>
            </p:cNvSpPr>
            <p:nvPr/>
          </p:nvSpPr>
          <p:spPr bwMode="auto">
            <a:xfrm flipV="1">
              <a:off x="4772978" y="2543810"/>
              <a:ext cx="0" cy="5334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6" name="Line 77"/>
            <p:cNvSpPr>
              <a:spLocks noChangeShapeType="1"/>
            </p:cNvSpPr>
            <p:nvPr/>
          </p:nvSpPr>
          <p:spPr bwMode="auto">
            <a:xfrm flipV="1">
              <a:off x="4779645" y="2538095"/>
              <a:ext cx="0" cy="5905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7" name="Line 78"/>
            <p:cNvSpPr>
              <a:spLocks noChangeShapeType="1"/>
            </p:cNvSpPr>
            <p:nvPr/>
          </p:nvSpPr>
          <p:spPr bwMode="auto">
            <a:xfrm flipV="1">
              <a:off x="478726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8" name="Line 79"/>
            <p:cNvSpPr>
              <a:spLocks noChangeShapeType="1"/>
            </p:cNvSpPr>
            <p:nvPr/>
          </p:nvSpPr>
          <p:spPr bwMode="auto">
            <a:xfrm flipV="1">
              <a:off x="48139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89" name="Line 80"/>
            <p:cNvSpPr>
              <a:spLocks noChangeShapeType="1"/>
            </p:cNvSpPr>
            <p:nvPr/>
          </p:nvSpPr>
          <p:spPr bwMode="auto">
            <a:xfrm flipV="1">
              <a:off x="48215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0" name="Line 81"/>
            <p:cNvSpPr>
              <a:spLocks noChangeShapeType="1"/>
            </p:cNvSpPr>
            <p:nvPr/>
          </p:nvSpPr>
          <p:spPr bwMode="auto">
            <a:xfrm flipV="1">
              <a:off x="48272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1" name="Line 82"/>
            <p:cNvSpPr>
              <a:spLocks noChangeShapeType="1"/>
            </p:cNvSpPr>
            <p:nvPr/>
          </p:nvSpPr>
          <p:spPr bwMode="auto">
            <a:xfrm flipV="1">
              <a:off x="4834890"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2" name="Line 83"/>
            <p:cNvSpPr>
              <a:spLocks noChangeShapeType="1"/>
            </p:cNvSpPr>
            <p:nvPr/>
          </p:nvSpPr>
          <p:spPr bwMode="auto">
            <a:xfrm flipV="1">
              <a:off x="48415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3" name="Line 84"/>
            <p:cNvSpPr>
              <a:spLocks noChangeShapeType="1"/>
            </p:cNvSpPr>
            <p:nvPr/>
          </p:nvSpPr>
          <p:spPr bwMode="auto">
            <a:xfrm flipV="1">
              <a:off x="48482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4" name="Line 85"/>
            <p:cNvSpPr>
              <a:spLocks noChangeShapeType="1"/>
            </p:cNvSpPr>
            <p:nvPr/>
          </p:nvSpPr>
          <p:spPr bwMode="auto">
            <a:xfrm flipV="1">
              <a:off x="48558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5" name="Line 86"/>
            <p:cNvSpPr>
              <a:spLocks noChangeShapeType="1"/>
            </p:cNvSpPr>
            <p:nvPr/>
          </p:nvSpPr>
          <p:spPr bwMode="auto">
            <a:xfrm flipV="1">
              <a:off x="48748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6" name="Line 87"/>
            <p:cNvSpPr>
              <a:spLocks noChangeShapeType="1"/>
            </p:cNvSpPr>
            <p:nvPr/>
          </p:nvSpPr>
          <p:spPr bwMode="auto">
            <a:xfrm flipV="1">
              <a:off x="49034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97" name="Line 88"/>
            <p:cNvSpPr>
              <a:spLocks noChangeShapeType="1"/>
            </p:cNvSpPr>
            <p:nvPr/>
          </p:nvSpPr>
          <p:spPr bwMode="auto">
            <a:xfrm flipV="1">
              <a:off x="4910138" y="2225675"/>
              <a:ext cx="0" cy="37147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98" name="Line 89"/>
            <p:cNvSpPr>
              <a:spLocks noChangeShapeType="1"/>
            </p:cNvSpPr>
            <p:nvPr/>
          </p:nvSpPr>
          <p:spPr bwMode="auto">
            <a:xfrm flipV="1">
              <a:off x="4916805" y="2538095"/>
              <a:ext cx="0" cy="5905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99" name="Line 90"/>
            <p:cNvSpPr>
              <a:spLocks noChangeShapeType="1"/>
            </p:cNvSpPr>
            <p:nvPr/>
          </p:nvSpPr>
          <p:spPr bwMode="auto">
            <a:xfrm flipV="1">
              <a:off x="49244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0" name="Line 91"/>
            <p:cNvSpPr>
              <a:spLocks noChangeShapeType="1"/>
            </p:cNvSpPr>
            <p:nvPr/>
          </p:nvSpPr>
          <p:spPr bwMode="auto">
            <a:xfrm flipV="1">
              <a:off x="49368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1" name="Line 92"/>
            <p:cNvSpPr>
              <a:spLocks noChangeShapeType="1"/>
            </p:cNvSpPr>
            <p:nvPr/>
          </p:nvSpPr>
          <p:spPr bwMode="auto">
            <a:xfrm flipV="1">
              <a:off x="49434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2" name="Line 93"/>
            <p:cNvSpPr>
              <a:spLocks noChangeShapeType="1"/>
            </p:cNvSpPr>
            <p:nvPr/>
          </p:nvSpPr>
          <p:spPr bwMode="auto">
            <a:xfrm flipV="1">
              <a:off x="49777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3" name="Line 94"/>
            <p:cNvSpPr>
              <a:spLocks noChangeShapeType="1"/>
            </p:cNvSpPr>
            <p:nvPr/>
          </p:nvSpPr>
          <p:spPr bwMode="auto">
            <a:xfrm flipV="1">
              <a:off x="49911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4" name="Line 95"/>
            <p:cNvSpPr>
              <a:spLocks noChangeShapeType="1"/>
            </p:cNvSpPr>
            <p:nvPr/>
          </p:nvSpPr>
          <p:spPr bwMode="auto">
            <a:xfrm flipV="1">
              <a:off x="499872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5" name="Line 96"/>
            <p:cNvSpPr>
              <a:spLocks noChangeShapeType="1"/>
            </p:cNvSpPr>
            <p:nvPr/>
          </p:nvSpPr>
          <p:spPr bwMode="auto">
            <a:xfrm flipV="1">
              <a:off x="50053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6" name="Line 97"/>
            <p:cNvSpPr>
              <a:spLocks noChangeShapeType="1"/>
            </p:cNvSpPr>
            <p:nvPr/>
          </p:nvSpPr>
          <p:spPr bwMode="auto">
            <a:xfrm flipV="1">
              <a:off x="50120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7" name="Line 98"/>
            <p:cNvSpPr>
              <a:spLocks noChangeShapeType="1"/>
            </p:cNvSpPr>
            <p:nvPr/>
          </p:nvSpPr>
          <p:spPr bwMode="auto">
            <a:xfrm flipV="1">
              <a:off x="50187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8" name="Line 99"/>
            <p:cNvSpPr>
              <a:spLocks noChangeShapeType="1"/>
            </p:cNvSpPr>
            <p:nvPr/>
          </p:nvSpPr>
          <p:spPr bwMode="auto">
            <a:xfrm flipV="1">
              <a:off x="502539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09" name="Line 100"/>
            <p:cNvSpPr>
              <a:spLocks noChangeShapeType="1"/>
            </p:cNvSpPr>
            <p:nvPr/>
          </p:nvSpPr>
          <p:spPr bwMode="auto">
            <a:xfrm flipV="1">
              <a:off x="50320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0" name="Line 101"/>
            <p:cNvSpPr>
              <a:spLocks noChangeShapeType="1"/>
            </p:cNvSpPr>
            <p:nvPr/>
          </p:nvSpPr>
          <p:spPr bwMode="auto">
            <a:xfrm flipV="1">
              <a:off x="50463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1" name="Line 102"/>
            <p:cNvSpPr>
              <a:spLocks noChangeShapeType="1"/>
            </p:cNvSpPr>
            <p:nvPr/>
          </p:nvSpPr>
          <p:spPr bwMode="auto">
            <a:xfrm flipV="1">
              <a:off x="50530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2" name="Line 103"/>
            <p:cNvSpPr>
              <a:spLocks noChangeShapeType="1"/>
            </p:cNvSpPr>
            <p:nvPr/>
          </p:nvSpPr>
          <p:spPr bwMode="auto">
            <a:xfrm flipV="1">
              <a:off x="50596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3" name="Line 104"/>
            <p:cNvSpPr>
              <a:spLocks noChangeShapeType="1"/>
            </p:cNvSpPr>
            <p:nvPr/>
          </p:nvSpPr>
          <p:spPr bwMode="auto">
            <a:xfrm flipV="1">
              <a:off x="506634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4" name="Line 105"/>
            <p:cNvSpPr>
              <a:spLocks noChangeShapeType="1"/>
            </p:cNvSpPr>
            <p:nvPr/>
          </p:nvSpPr>
          <p:spPr bwMode="auto">
            <a:xfrm flipV="1">
              <a:off x="50796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5" name="Line 106"/>
            <p:cNvSpPr>
              <a:spLocks noChangeShapeType="1"/>
            </p:cNvSpPr>
            <p:nvPr/>
          </p:nvSpPr>
          <p:spPr bwMode="auto">
            <a:xfrm flipV="1">
              <a:off x="50939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6" name="Line 107"/>
            <p:cNvSpPr>
              <a:spLocks noChangeShapeType="1"/>
            </p:cNvSpPr>
            <p:nvPr/>
          </p:nvSpPr>
          <p:spPr bwMode="auto">
            <a:xfrm flipV="1">
              <a:off x="51006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7" name="Line 108"/>
            <p:cNvSpPr>
              <a:spLocks noChangeShapeType="1"/>
            </p:cNvSpPr>
            <p:nvPr/>
          </p:nvSpPr>
          <p:spPr bwMode="auto">
            <a:xfrm flipV="1">
              <a:off x="51082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8" name="Line 109"/>
            <p:cNvSpPr>
              <a:spLocks noChangeShapeType="1"/>
            </p:cNvSpPr>
            <p:nvPr/>
          </p:nvSpPr>
          <p:spPr bwMode="auto">
            <a:xfrm flipV="1">
              <a:off x="51149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19" name="Line 110"/>
            <p:cNvSpPr>
              <a:spLocks noChangeShapeType="1"/>
            </p:cNvSpPr>
            <p:nvPr/>
          </p:nvSpPr>
          <p:spPr bwMode="auto">
            <a:xfrm flipV="1">
              <a:off x="512826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0" name="Line 111"/>
            <p:cNvSpPr>
              <a:spLocks noChangeShapeType="1"/>
            </p:cNvSpPr>
            <p:nvPr/>
          </p:nvSpPr>
          <p:spPr bwMode="auto">
            <a:xfrm flipV="1">
              <a:off x="513492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1" name="Line 112"/>
            <p:cNvSpPr>
              <a:spLocks noChangeShapeType="1"/>
            </p:cNvSpPr>
            <p:nvPr/>
          </p:nvSpPr>
          <p:spPr bwMode="auto">
            <a:xfrm flipV="1">
              <a:off x="51415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2" name="Line 113"/>
            <p:cNvSpPr>
              <a:spLocks noChangeShapeType="1"/>
            </p:cNvSpPr>
            <p:nvPr/>
          </p:nvSpPr>
          <p:spPr bwMode="auto">
            <a:xfrm flipV="1">
              <a:off x="51482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3" name="Line 114"/>
            <p:cNvSpPr>
              <a:spLocks noChangeShapeType="1"/>
            </p:cNvSpPr>
            <p:nvPr/>
          </p:nvSpPr>
          <p:spPr bwMode="auto">
            <a:xfrm flipV="1">
              <a:off x="51558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4" name="Line 115"/>
            <p:cNvSpPr>
              <a:spLocks noChangeShapeType="1"/>
            </p:cNvSpPr>
            <p:nvPr/>
          </p:nvSpPr>
          <p:spPr bwMode="auto">
            <a:xfrm flipV="1">
              <a:off x="516159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5" name="Line 116"/>
            <p:cNvSpPr>
              <a:spLocks noChangeShapeType="1"/>
            </p:cNvSpPr>
            <p:nvPr/>
          </p:nvSpPr>
          <p:spPr bwMode="auto">
            <a:xfrm flipV="1">
              <a:off x="51682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6" name="Line 117"/>
            <p:cNvSpPr>
              <a:spLocks noChangeShapeType="1"/>
            </p:cNvSpPr>
            <p:nvPr/>
          </p:nvSpPr>
          <p:spPr bwMode="auto">
            <a:xfrm flipV="1">
              <a:off x="51749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7" name="Line 118"/>
            <p:cNvSpPr>
              <a:spLocks noChangeShapeType="1"/>
            </p:cNvSpPr>
            <p:nvPr/>
          </p:nvSpPr>
          <p:spPr bwMode="auto">
            <a:xfrm flipV="1">
              <a:off x="51835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8" name="Line 119"/>
            <p:cNvSpPr>
              <a:spLocks noChangeShapeType="1"/>
            </p:cNvSpPr>
            <p:nvPr/>
          </p:nvSpPr>
          <p:spPr bwMode="auto">
            <a:xfrm flipV="1">
              <a:off x="519017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29" name="Line 120"/>
            <p:cNvSpPr>
              <a:spLocks noChangeShapeType="1"/>
            </p:cNvSpPr>
            <p:nvPr/>
          </p:nvSpPr>
          <p:spPr bwMode="auto">
            <a:xfrm flipV="1">
              <a:off x="519684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0" name="Line 121"/>
            <p:cNvSpPr>
              <a:spLocks noChangeShapeType="1"/>
            </p:cNvSpPr>
            <p:nvPr/>
          </p:nvSpPr>
          <p:spPr bwMode="auto">
            <a:xfrm flipV="1">
              <a:off x="520350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1" name="Line 122"/>
            <p:cNvSpPr>
              <a:spLocks noChangeShapeType="1"/>
            </p:cNvSpPr>
            <p:nvPr/>
          </p:nvSpPr>
          <p:spPr bwMode="auto">
            <a:xfrm flipV="1">
              <a:off x="5210175" y="2566670"/>
              <a:ext cx="0" cy="3048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2" name="Line 123"/>
            <p:cNvSpPr>
              <a:spLocks noChangeShapeType="1"/>
            </p:cNvSpPr>
            <p:nvPr/>
          </p:nvSpPr>
          <p:spPr bwMode="auto">
            <a:xfrm flipV="1">
              <a:off x="52168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3" name="Line 124"/>
            <p:cNvSpPr>
              <a:spLocks noChangeShapeType="1"/>
            </p:cNvSpPr>
            <p:nvPr/>
          </p:nvSpPr>
          <p:spPr bwMode="auto">
            <a:xfrm flipV="1">
              <a:off x="52244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4" name="Line 125"/>
            <p:cNvSpPr>
              <a:spLocks noChangeShapeType="1"/>
            </p:cNvSpPr>
            <p:nvPr/>
          </p:nvSpPr>
          <p:spPr bwMode="auto">
            <a:xfrm flipV="1">
              <a:off x="52301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5" name="Line 126"/>
            <p:cNvSpPr>
              <a:spLocks noChangeShapeType="1"/>
            </p:cNvSpPr>
            <p:nvPr/>
          </p:nvSpPr>
          <p:spPr bwMode="auto">
            <a:xfrm flipV="1">
              <a:off x="52435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6" name="Line 127"/>
            <p:cNvSpPr>
              <a:spLocks noChangeShapeType="1"/>
            </p:cNvSpPr>
            <p:nvPr/>
          </p:nvSpPr>
          <p:spPr bwMode="auto">
            <a:xfrm flipV="1">
              <a:off x="52511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7" name="Line 128"/>
            <p:cNvSpPr>
              <a:spLocks noChangeShapeType="1"/>
            </p:cNvSpPr>
            <p:nvPr/>
          </p:nvSpPr>
          <p:spPr bwMode="auto">
            <a:xfrm flipV="1">
              <a:off x="5258753" y="2560955"/>
              <a:ext cx="0" cy="3619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8" name="Line 129"/>
            <p:cNvSpPr>
              <a:spLocks noChangeShapeType="1"/>
            </p:cNvSpPr>
            <p:nvPr/>
          </p:nvSpPr>
          <p:spPr bwMode="auto">
            <a:xfrm flipV="1">
              <a:off x="52644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39" name="Line 130"/>
            <p:cNvSpPr>
              <a:spLocks noChangeShapeType="1"/>
            </p:cNvSpPr>
            <p:nvPr/>
          </p:nvSpPr>
          <p:spPr bwMode="auto">
            <a:xfrm flipV="1">
              <a:off x="5271135"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0" name="Line 131"/>
            <p:cNvSpPr>
              <a:spLocks noChangeShapeType="1"/>
            </p:cNvSpPr>
            <p:nvPr/>
          </p:nvSpPr>
          <p:spPr bwMode="auto">
            <a:xfrm flipV="1">
              <a:off x="5278755" y="2408555"/>
              <a:ext cx="0" cy="18859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141" name="Line 132"/>
            <p:cNvSpPr>
              <a:spLocks noChangeShapeType="1"/>
            </p:cNvSpPr>
            <p:nvPr/>
          </p:nvSpPr>
          <p:spPr bwMode="auto">
            <a:xfrm flipV="1">
              <a:off x="5285423" y="2549525"/>
              <a:ext cx="0" cy="4762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142" name="Line 133"/>
            <p:cNvSpPr>
              <a:spLocks noChangeShapeType="1"/>
            </p:cNvSpPr>
            <p:nvPr/>
          </p:nvSpPr>
          <p:spPr bwMode="auto">
            <a:xfrm flipV="1">
              <a:off x="52930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3" name="Line 134"/>
            <p:cNvSpPr>
              <a:spLocks noChangeShapeType="1"/>
            </p:cNvSpPr>
            <p:nvPr/>
          </p:nvSpPr>
          <p:spPr bwMode="auto">
            <a:xfrm flipV="1">
              <a:off x="52987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4" name="Line 135"/>
            <p:cNvSpPr>
              <a:spLocks noChangeShapeType="1"/>
            </p:cNvSpPr>
            <p:nvPr/>
          </p:nvSpPr>
          <p:spPr bwMode="auto">
            <a:xfrm flipV="1">
              <a:off x="53054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5" name="Line 136"/>
            <p:cNvSpPr>
              <a:spLocks noChangeShapeType="1"/>
            </p:cNvSpPr>
            <p:nvPr/>
          </p:nvSpPr>
          <p:spPr bwMode="auto">
            <a:xfrm flipV="1">
              <a:off x="53130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6" name="Line 137"/>
            <p:cNvSpPr>
              <a:spLocks noChangeShapeType="1"/>
            </p:cNvSpPr>
            <p:nvPr/>
          </p:nvSpPr>
          <p:spPr bwMode="auto">
            <a:xfrm flipV="1">
              <a:off x="53197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7" name="Line 138"/>
            <p:cNvSpPr>
              <a:spLocks noChangeShapeType="1"/>
            </p:cNvSpPr>
            <p:nvPr/>
          </p:nvSpPr>
          <p:spPr bwMode="auto">
            <a:xfrm flipV="1">
              <a:off x="5327333"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8" name="Line 139"/>
            <p:cNvSpPr>
              <a:spLocks noChangeShapeType="1"/>
            </p:cNvSpPr>
            <p:nvPr/>
          </p:nvSpPr>
          <p:spPr bwMode="auto">
            <a:xfrm flipV="1">
              <a:off x="5333048" y="2555240"/>
              <a:ext cx="0" cy="4191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49" name="Line 140"/>
            <p:cNvSpPr>
              <a:spLocks noChangeShapeType="1"/>
            </p:cNvSpPr>
            <p:nvPr/>
          </p:nvSpPr>
          <p:spPr bwMode="auto">
            <a:xfrm flipV="1">
              <a:off x="5339715"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0" name="Line 141"/>
            <p:cNvSpPr>
              <a:spLocks noChangeShapeType="1"/>
            </p:cNvSpPr>
            <p:nvPr/>
          </p:nvSpPr>
          <p:spPr bwMode="auto">
            <a:xfrm flipV="1">
              <a:off x="535305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1" name="Line 142"/>
            <p:cNvSpPr>
              <a:spLocks noChangeShapeType="1"/>
            </p:cNvSpPr>
            <p:nvPr/>
          </p:nvSpPr>
          <p:spPr bwMode="auto">
            <a:xfrm flipV="1">
              <a:off x="53597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2" name="Line 143"/>
            <p:cNvSpPr>
              <a:spLocks noChangeShapeType="1"/>
            </p:cNvSpPr>
            <p:nvPr/>
          </p:nvSpPr>
          <p:spPr bwMode="auto">
            <a:xfrm flipV="1">
              <a:off x="536638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3" name="Line 144"/>
            <p:cNvSpPr>
              <a:spLocks noChangeShapeType="1"/>
            </p:cNvSpPr>
            <p:nvPr/>
          </p:nvSpPr>
          <p:spPr bwMode="auto">
            <a:xfrm flipV="1">
              <a:off x="53740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4" name="Line 145"/>
            <p:cNvSpPr>
              <a:spLocks noChangeShapeType="1"/>
            </p:cNvSpPr>
            <p:nvPr/>
          </p:nvSpPr>
          <p:spPr bwMode="auto">
            <a:xfrm flipV="1">
              <a:off x="538162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5" name="Line 146"/>
            <p:cNvSpPr>
              <a:spLocks noChangeShapeType="1"/>
            </p:cNvSpPr>
            <p:nvPr/>
          </p:nvSpPr>
          <p:spPr bwMode="auto">
            <a:xfrm flipV="1">
              <a:off x="53882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6" name="Line 147"/>
            <p:cNvSpPr>
              <a:spLocks noChangeShapeType="1"/>
            </p:cNvSpPr>
            <p:nvPr/>
          </p:nvSpPr>
          <p:spPr bwMode="auto">
            <a:xfrm flipV="1">
              <a:off x="5395913" y="2549525"/>
              <a:ext cx="0" cy="4762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57" name="Line 148"/>
            <p:cNvSpPr>
              <a:spLocks noChangeShapeType="1"/>
            </p:cNvSpPr>
            <p:nvPr/>
          </p:nvSpPr>
          <p:spPr bwMode="auto">
            <a:xfrm flipV="1">
              <a:off x="5401628" y="2284730"/>
              <a:ext cx="0" cy="31242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158" name="Line 149"/>
            <p:cNvSpPr>
              <a:spLocks noChangeShapeType="1"/>
            </p:cNvSpPr>
            <p:nvPr/>
          </p:nvSpPr>
          <p:spPr bwMode="auto">
            <a:xfrm flipV="1">
              <a:off x="5408295" y="2538095"/>
              <a:ext cx="0" cy="5905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159" name="Line 150"/>
            <p:cNvSpPr>
              <a:spLocks noChangeShapeType="1"/>
            </p:cNvSpPr>
            <p:nvPr/>
          </p:nvSpPr>
          <p:spPr bwMode="auto">
            <a:xfrm flipV="1">
              <a:off x="541496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0" name="Line 151"/>
            <p:cNvSpPr>
              <a:spLocks noChangeShapeType="1"/>
            </p:cNvSpPr>
            <p:nvPr/>
          </p:nvSpPr>
          <p:spPr bwMode="auto">
            <a:xfrm flipV="1">
              <a:off x="542163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1" name="Line 152"/>
            <p:cNvSpPr>
              <a:spLocks noChangeShapeType="1"/>
            </p:cNvSpPr>
            <p:nvPr/>
          </p:nvSpPr>
          <p:spPr bwMode="auto">
            <a:xfrm flipV="1">
              <a:off x="542829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2" name="Line 153"/>
            <p:cNvSpPr>
              <a:spLocks noChangeShapeType="1"/>
            </p:cNvSpPr>
            <p:nvPr/>
          </p:nvSpPr>
          <p:spPr bwMode="auto">
            <a:xfrm flipV="1">
              <a:off x="54349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3" name="Line 154"/>
            <p:cNvSpPr>
              <a:spLocks noChangeShapeType="1"/>
            </p:cNvSpPr>
            <p:nvPr/>
          </p:nvSpPr>
          <p:spPr bwMode="auto">
            <a:xfrm flipV="1">
              <a:off x="54416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4" name="Line 155"/>
            <p:cNvSpPr>
              <a:spLocks noChangeShapeType="1"/>
            </p:cNvSpPr>
            <p:nvPr/>
          </p:nvSpPr>
          <p:spPr bwMode="auto">
            <a:xfrm flipV="1">
              <a:off x="545592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5" name="Line 156"/>
            <p:cNvSpPr>
              <a:spLocks noChangeShapeType="1"/>
            </p:cNvSpPr>
            <p:nvPr/>
          </p:nvSpPr>
          <p:spPr bwMode="auto">
            <a:xfrm flipV="1">
              <a:off x="54644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6" name="Line 157"/>
            <p:cNvSpPr>
              <a:spLocks noChangeShapeType="1"/>
            </p:cNvSpPr>
            <p:nvPr/>
          </p:nvSpPr>
          <p:spPr bwMode="auto">
            <a:xfrm flipV="1">
              <a:off x="547020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7" name="Line 158"/>
            <p:cNvSpPr>
              <a:spLocks noChangeShapeType="1"/>
            </p:cNvSpPr>
            <p:nvPr/>
          </p:nvSpPr>
          <p:spPr bwMode="auto">
            <a:xfrm flipV="1">
              <a:off x="54768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8" name="Line 159"/>
            <p:cNvSpPr>
              <a:spLocks noChangeShapeType="1"/>
            </p:cNvSpPr>
            <p:nvPr/>
          </p:nvSpPr>
          <p:spPr bwMode="auto">
            <a:xfrm flipV="1">
              <a:off x="54835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69" name="Line 160"/>
            <p:cNvSpPr>
              <a:spLocks noChangeShapeType="1"/>
            </p:cNvSpPr>
            <p:nvPr/>
          </p:nvSpPr>
          <p:spPr bwMode="auto">
            <a:xfrm flipV="1">
              <a:off x="54968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0" name="Line 161"/>
            <p:cNvSpPr>
              <a:spLocks noChangeShapeType="1"/>
            </p:cNvSpPr>
            <p:nvPr/>
          </p:nvSpPr>
          <p:spPr bwMode="auto">
            <a:xfrm flipV="1">
              <a:off x="55035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1" name="Line 162"/>
            <p:cNvSpPr>
              <a:spLocks noChangeShapeType="1"/>
            </p:cNvSpPr>
            <p:nvPr/>
          </p:nvSpPr>
          <p:spPr bwMode="auto">
            <a:xfrm flipV="1">
              <a:off x="55102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2" name="Line 163"/>
            <p:cNvSpPr>
              <a:spLocks noChangeShapeType="1"/>
            </p:cNvSpPr>
            <p:nvPr/>
          </p:nvSpPr>
          <p:spPr bwMode="auto">
            <a:xfrm flipV="1">
              <a:off x="55178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3" name="Line 164"/>
            <p:cNvSpPr>
              <a:spLocks noChangeShapeType="1"/>
            </p:cNvSpPr>
            <p:nvPr/>
          </p:nvSpPr>
          <p:spPr bwMode="auto">
            <a:xfrm flipV="1">
              <a:off x="55245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4" name="Line 165"/>
            <p:cNvSpPr>
              <a:spLocks noChangeShapeType="1"/>
            </p:cNvSpPr>
            <p:nvPr/>
          </p:nvSpPr>
          <p:spPr bwMode="auto">
            <a:xfrm flipV="1">
              <a:off x="55311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5" name="Line 166"/>
            <p:cNvSpPr>
              <a:spLocks noChangeShapeType="1"/>
            </p:cNvSpPr>
            <p:nvPr/>
          </p:nvSpPr>
          <p:spPr bwMode="auto">
            <a:xfrm flipV="1">
              <a:off x="5544503"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6" name="Line 167"/>
            <p:cNvSpPr>
              <a:spLocks noChangeShapeType="1"/>
            </p:cNvSpPr>
            <p:nvPr/>
          </p:nvSpPr>
          <p:spPr bwMode="auto">
            <a:xfrm flipV="1">
              <a:off x="55511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7" name="Line 168"/>
            <p:cNvSpPr>
              <a:spLocks noChangeShapeType="1"/>
            </p:cNvSpPr>
            <p:nvPr/>
          </p:nvSpPr>
          <p:spPr bwMode="auto">
            <a:xfrm flipV="1">
              <a:off x="55587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8" name="Line 169"/>
            <p:cNvSpPr>
              <a:spLocks noChangeShapeType="1"/>
            </p:cNvSpPr>
            <p:nvPr/>
          </p:nvSpPr>
          <p:spPr bwMode="auto">
            <a:xfrm flipV="1">
              <a:off x="557212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79" name="Line 170"/>
            <p:cNvSpPr>
              <a:spLocks noChangeShapeType="1"/>
            </p:cNvSpPr>
            <p:nvPr/>
          </p:nvSpPr>
          <p:spPr bwMode="auto">
            <a:xfrm flipV="1">
              <a:off x="5586413"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0" name="Line 171"/>
            <p:cNvSpPr>
              <a:spLocks noChangeShapeType="1"/>
            </p:cNvSpPr>
            <p:nvPr/>
          </p:nvSpPr>
          <p:spPr bwMode="auto">
            <a:xfrm flipV="1">
              <a:off x="55930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1" name="Line 172"/>
            <p:cNvSpPr>
              <a:spLocks noChangeShapeType="1"/>
            </p:cNvSpPr>
            <p:nvPr/>
          </p:nvSpPr>
          <p:spPr bwMode="auto">
            <a:xfrm flipV="1">
              <a:off x="559974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2" name="Line 173"/>
            <p:cNvSpPr>
              <a:spLocks noChangeShapeType="1"/>
            </p:cNvSpPr>
            <p:nvPr/>
          </p:nvSpPr>
          <p:spPr bwMode="auto">
            <a:xfrm flipV="1">
              <a:off x="560641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3" name="Line 174"/>
            <p:cNvSpPr>
              <a:spLocks noChangeShapeType="1"/>
            </p:cNvSpPr>
            <p:nvPr/>
          </p:nvSpPr>
          <p:spPr bwMode="auto">
            <a:xfrm flipV="1">
              <a:off x="56130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4" name="Line 175"/>
            <p:cNvSpPr>
              <a:spLocks noChangeShapeType="1"/>
            </p:cNvSpPr>
            <p:nvPr/>
          </p:nvSpPr>
          <p:spPr bwMode="auto">
            <a:xfrm flipV="1">
              <a:off x="561975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5" name="Line 176"/>
            <p:cNvSpPr>
              <a:spLocks noChangeShapeType="1"/>
            </p:cNvSpPr>
            <p:nvPr/>
          </p:nvSpPr>
          <p:spPr bwMode="auto">
            <a:xfrm flipV="1">
              <a:off x="562737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6" name="Line 177"/>
            <p:cNvSpPr>
              <a:spLocks noChangeShapeType="1"/>
            </p:cNvSpPr>
            <p:nvPr/>
          </p:nvSpPr>
          <p:spPr bwMode="auto">
            <a:xfrm flipV="1">
              <a:off x="563308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7" name="Line 178"/>
            <p:cNvSpPr>
              <a:spLocks noChangeShapeType="1"/>
            </p:cNvSpPr>
            <p:nvPr/>
          </p:nvSpPr>
          <p:spPr bwMode="auto">
            <a:xfrm flipV="1">
              <a:off x="563975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8" name="Line 179"/>
            <p:cNvSpPr>
              <a:spLocks noChangeShapeType="1"/>
            </p:cNvSpPr>
            <p:nvPr/>
          </p:nvSpPr>
          <p:spPr bwMode="auto">
            <a:xfrm flipV="1">
              <a:off x="56549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89" name="Line 180"/>
            <p:cNvSpPr>
              <a:spLocks noChangeShapeType="1"/>
            </p:cNvSpPr>
            <p:nvPr/>
          </p:nvSpPr>
          <p:spPr bwMode="auto">
            <a:xfrm flipV="1">
              <a:off x="566832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0" name="Line 181"/>
            <p:cNvSpPr>
              <a:spLocks noChangeShapeType="1"/>
            </p:cNvSpPr>
            <p:nvPr/>
          </p:nvSpPr>
          <p:spPr bwMode="auto">
            <a:xfrm flipV="1">
              <a:off x="56749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1" name="Line 182"/>
            <p:cNvSpPr>
              <a:spLocks noChangeShapeType="1"/>
            </p:cNvSpPr>
            <p:nvPr/>
          </p:nvSpPr>
          <p:spPr bwMode="auto">
            <a:xfrm flipV="1">
              <a:off x="56816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2" name="Line 183"/>
            <p:cNvSpPr>
              <a:spLocks noChangeShapeType="1"/>
            </p:cNvSpPr>
            <p:nvPr/>
          </p:nvSpPr>
          <p:spPr bwMode="auto">
            <a:xfrm flipV="1">
              <a:off x="5688330"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3" name="Line 184"/>
            <p:cNvSpPr>
              <a:spLocks noChangeShapeType="1"/>
            </p:cNvSpPr>
            <p:nvPr/>
          </p:nvSpPr>
          <p:spPr bwMode="auto">
            <a:xfrm flipV="1">
              <a:off x="569595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4" name="Line 185"/>
            <p:cNvSpPr>
              <a:spLocks noChangeShapeType="1"/>
            </p:cNvSpPr>
            <p:nvPr/>
          </p:nvSpPr>
          <p:spPr bwMode="auto">
            <a:xfrm flipV="1">
              <a:off x="57016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5" name="Line 186"/>
            <p:cNvSpPr>
              <a:spLocks noChangeShapeType="1"/>
            </p:cNvSpPr>
            <p:nvPr/>
          </p:nvSpPr>
          <p:spPr bwMode="auto">
            <a:xfrm flipV="1">
              <a:off x="57083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6" name="Line 187"/>
            <p:cNvSpPr>
              <a:spLocks noChangeShapeType="1"/>
            </p:cNvSpPr>
            <p:nvPr/>
          </p:nvSpPr>
          <p:spPr bwMode="auto">
            <a:xfrm flipV="1">
              <a:off x="57150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7" name="Line 188"/>
            <p:cNvSpPr>
              <a:spLocks noChangeShapeType="1"/>
            </p:cNvSpPr>
            <p:nvPr/>
          </p:nvSpPr>
          <p:spPr bwMode="auto">
            <a:xfrm flipV="1">
              <a:off x="57216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8" name="Line 189"/>
            <p:cNvSpPr>
              <a:spLocks noChangeShapeType="1"/>
            </p:cNvSpPr>
            <p:nvPr/>
          </p:nvSpPr>
          <p:spPr bwMode="auto">
            <a:xfrm flipV="1">
              <a:off x="573024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199" name="Line 190"/>
            <p:cNvSpPr>
              <a:spLocks noChangeShapeType="1"/>
            </p:cNvSpPr>
            <p:nvPr/>
          </p:nvSpPr>
          <p:spPr bwMode="auto">
            <a:xfrm flipV="1">
              <a:off x="57359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0" name="Line 191"/>
            <p:cNvSpPr>
              <a:spLocks noChangeShapeType="1"/>
            </p:cNvSpPr>
            <p:nvPr/>
          </p:nvSpPr>
          <p:spPr bwMode="auto">
            <a:xfrm flipV="1">
              <a:off x="575024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1" name="Line 192"/>
            <p:cNvSpPr>
              <a:spLocks noChangeShapeType="1"/>
            </p:cNvSpPr>
            <p:nvPr/>
          </p:nvSpPr>
          <p:spPr bwMode="auto">
            <a:xfrm flipV="1">
              <a:off x="575691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2" name="Line 193"/>
            <p:cNvSpPr>
              <a:spLocks noChangeShapeType="1"/>
            </p:cNvSpPr>
            <p:nvPr/>
          </p:nvSpPr>
          <p:spPr bwMode="auto">
            <a:xfrm flipV="1">
              <a:off x="5764530" y="2546667"/>
              <a:ext cx="0" cy="5048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03" name="Line 194"/>
            <p:cNvSpPr>
              <a:spLocks noChangeShapeType="1"/>
            </p:cNvSpPr>
            <p:nvPr/>
          </p:nvSpPr>
          <p:spPr bwMode="auto">
            <a:xfrm flipV="1">
              <a:off x="5770245" y="2573337"/>
              <a:ext cx="0" cy="2381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04" name="Line 195"/>
            <p:cNvSpPr>
              <a:spLocks noChangeShapeType="1"/>
            </p:cNvSpPr>
            <p:nvPr/>
          </p:nvSpPr>
          <p:spPr bwMode="auto">
            <a:xfrm flipV="1">
              <a:off x="57835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5" name="Line 196"/>
            <p:cNvSpPr>
              <a:spLocks noChangeShapeType="1"/>
            </p:cNvSpPr>
            <p:nvPr/>
          </p:nvSpPr>
          <p:spPr bwMode="auto">
            <a:xfrm flipV="1">
              <a:off x="57912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6" name="Line 197"/>
            <p:cNvSpPr>
              <a:spLocks noChangeShapeType="1"/>
            </p:cNvSpPr>
            <p:nvPr/>
          </p:nvSpPr>
          <p:spPr bwMode="auto">
            <a:xfrm flipV="1">
              <a:off x="579882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7" name="Line 198"/>
            <p:cNvSpPr>
              <a:spLocks noChangeShapeType="1"/>
            </p:cNvSpPr>
            <p:nvPr/>
          </p:nvSpPr>
          <p:spPr bwMode="auto">
            <a:xfrm flipV="1">
              <a:off x="58045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8" name="Line 199"/>
            <p:cNvSpPr>
              <a:spLocks noChangeShapeType="1"/>
            </p:cNvSpPr>
            <p:nvPr/>
          </p:nvSpPr>
          <p:spPr bwMode="auto">
            <a:xfrm flipV="1">
              <a:off x="581120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09" name="Line 200"/>
            <p:cNvSpPr>
              <a:spLocks noChangeShapeType="1"/>
            </p:cNvSpPr>
            <p:nvPr/>
          </p:nvSpPr>
          <p:spPr bwMode="auto">
            <a:xfrm flipV="1">
              <a:off x="58178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0" name="Line 201"/>
            <p:cNvSpPr>
              <a:spLocks noChangeShapeType="1"/>
            </p:cNvSpPr>
            <p:nvPr/>
          </p:nvSpPr>
          <p:spPr bwMode="auto">
            <a:xfrm flipV="1">
              <a:off x="582453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1" name="Line 202"/>
            <p:cNvSpPr>
              <a:spLocks noChangeShapeType="1"/>
            </p:cNvSpPr>
            <p:nvPr/>
          </p:nvSpPr>
          <p:spPr bwMode="auto">
            <a:xfrm flipV="1">
              <a:off x="5831205" y="2479040"/>
              <a:ext cx="0" cy="11811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12" name="Line 203"/>
            <p:cNvSpPr>
              <a:spLocks noChangeShapeType="1"/>
            </p:cNvSpPr>
            <p:nvPr/>
          </p:nvSpPr>
          <p:spPr bwMode="auto">
            <a:xfrm flipV="1">
              <a:off x="5838825" y="2531427"/>
              <a:ext cx="0" cy="6572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13" name="Line 204"/>
            <p:cNvSpPr>
              <a:spLocks noChangeShapeType="1"/>
            </p:cNvSpPr>
            <p:nvPr/>
          </p:nvSpPr>
          <p:spPr bwMode="auto">
            <a:xfrm flipV="1">
              <a:off x="58454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4" name="Line 205"/>
            <p:cNvSpPr>
              <a:spLocks noChangeShapeType="1"/>
            </p:cNvSpPr>
            <p:nvPr/>
          </p:nvSpPr>
          <p:spPr bwMode="auto">
            <a:xfrm flipV="1">
              <a:off x="585216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5" name="Line 206"/>
            <p:cNvSpPr>
              <a:spLocks noChangeShapeType="1"/>
            </p:cNvSpPr>
            <p:nvPr/>
          </p:nvSpPr>
          <p:spPr bwMode="auto">
            <a:xfrm flipV="1">
              <a:off x="5867400" y="2343785"/>
              <a:ext cx="0" cy="25336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6" name="Line 207"/>
            <p:cNvSpPr>
              <a:spLocks noChangeShapeType="1"/>
            </p:cNvSpPr>
            <p:nvPr/>
          </p:nvSpPr>
          <p:spPr bwMode="auto">
            <a:xfrm flipV="1">
              <a:off x="5873115" y="2549525"/>
              <a:ext cx="0" cy="4762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7" name="Line 208"/>
            <p:cNvSpPr>
              <a:spLocks noChangeShapeType="1"/>
            </p:cNvSpPr>
            <p:nvPr/>
          </p:nvSpPr>
          <p:spPr bwMode="auto">
            <a:xfrm flipV="1">
              <a:off x="5886450" y="2519997"/>
              <a:ext cx="0" cy="7715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8" name="Line 209"/>
            <p:cNvSpPr>
              <a:spLocks noChangeShapeType="1"/>
            </p:cNvSpPr>
            <p:nvPr/>
          </p:nvSpPr>
          <p:spPr bwMode="auto">
            <a:xfrm flipV="1">
              <a:off x="5893118" y="2531427"/>
              <a:ext cx="0" cy="6572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19" name="Line 210"/>
            <p:cNvSpPr>
              <a:spLocks noChangeShapeType="1"/>
            </p:cNvSpPr>
            <p:nvPr/>
          </p:nvSpPr>
          <p:spPr bwMode="auto">
            <a:xfrm flipV="1">
              <a:off x="589978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0" name="Line 211"/>
            <p:cNvSpPr>
              <a:spLocks noChangeShapeType="1"/>
            </p:cNvSpPr>
            <p:nvPr/>
          </p:nvSpPr>
          <p:spPr bwMode="auto">
            <a:xfrm flipV="1">
              <a:off x="590645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1" name="Line 212"/>
            <p:cNvSpPr>
              <a:spLocks noChangeShapeType="1"/>
            </p:cNvSpPr>
            <p:nvPr/>
          </p:nvSpPr>
          <p:spPr bwMode="auto">
            <a:xfrm flipV="1">
              <a:off x="591312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2" name="Line 213"/>
            <p:cNvSpPr>
              <a:spLocks noChangeShapeType="1"/>
            </p:cNvSpPr>
            <p:nvPr/>
          </p:nvSpPr>
          <p:spPr bwMode="auto">
            <a:xfrm flipV="1">
              <a:off x="59197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3" name="Line 214"/>
            <p:cNvSpPr>
              <a:spLocks noChangeShapeType="1"/>
            </p:cNvSpPr>
            <p:nvPr/>
          </p:nvSpPr>
          <p:spPr bwMode="auto">
            <a:xfrm flipV="1">
              <a:off x="59274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4" name="Line 215"/>
            <p:cNvSpPr>
              <a:spLocks noChangeShapeType="1"/>
            </p:cNvSpPr>
            <p:nvPr/>
          </p:nvSpPr>
          <p:spPr bwMode="auto">
            <a:xfrm flipV="1">
              <a:off x="59416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5" name="Line 216"/>
            <p:cNvSpPr>
              <a:spLocks noChangeShapeType="1"/>
            </p:cNvSpPr>
            <p:nvPr/>
          </p:nvSpPr>
          <p:spPr bwMode="auto">
            <a:xfrm flipV="1">
              <a:off x="59483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6" name="Line 217"/>
            <p:cNvSpPr>
              <a:spLocks noChangeShapeType="1"/>
            </p:cNvSpPr>
            <p:nvPr/>
          </p:nvSpPr>
          <p:spPr bwMode="auto">
            <a:xfrm flipV="1">
              <a:off x="595503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27" name="Line 218"/>
            <p:cNvSpPr>
              <a:spLocks noChangeShapeType="1"/>
            </p:cNvSpPr>
            <p:nvPr/>
          </p:nvSpPr>
          <p:spPr bwMode="auto">
            <a:xfrm flipV="1">
              <a:off x="5961698" y="2432367"/>
              <a:ext cx="0" cy="16478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28" name="Line 219"/>
            <p:cNvSpPr>
              <a:spLocks noChangeShapeType="1"/>
            </p:cNvSpPr>
            <p:nvPr/>
          </p:nvSpPr>
          <p:spPr bwMode="auto">
            <a:xfrm flipV="1">
              <a:off x="5968365" y="2555240"/>
              <a:ext cx="0" cy="4191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29" name="Line 220"/>
            <p:cNvSpPr>
              <a:spLocks noChangeShapeType="1"/>
            </p:cNvSpPr>
            <p:nvPr/>
          </p:nvSpPr>
          <p:spPr bwMode="auto">
            <a:xfrm flipV="1">
              <a:off x="59750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0" name="Line 221"/>
            <p:cNvSpPr>
              <a:spLocks noChangeShapeType="1"/>
            </p:cNvSpPr>
            <p:nvPr/>
          </p:nvSpPr>
          <p:spPr bwMode="auto">
            <a:xfrm flipV="1">
              <a:off x="59817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1" name="Line 222"/>
            <p:cNvSpPr>
              <a:spLocks noChangeShapeType="1"/>
            </p:cNvSpPr>
            <p:nvPr/>
          </p:nvSpPr>
          <p:spPr bwMode="auto">
            <a:xfrm flipV="1">
              <a:off x="5988368"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2" name="Line 223"/>
            <p:cNvSpPr>
              <a:spLocks noChangeShapeType="1"/>
            </p:cNvSpPr>
            <p:nvPr/>
          </p:nvSpPr>
          <p:spPr bwMode="auto">
            <a:xfrm flipV="1">
              <a:off x="59959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3" name="Line 224"/>
            <p:cNvSpPr>
              <a:spLocks noChangeShapeType="1"/>
            </p:cNvSpPr>
            <p:nvPr/>
          </p:nvSpPr>
          <p:spPr bwMode="auto">
            <a:xfrm flipV="1">
              <a:off x="60026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4" name="Line 225"/>
            <p:cNvSpPr>
              <a:spLocks noChangeShapeType="1"/>
            </p:cNvSpPr>
            <p:nvPr/>
          </p:nvSpPr>
          <p:spPr bwMode="auto">
            <a:xfrm flipV="1">
              <a:off x="60093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5" name="Line 226"/>
            <p:cNvSpPr>
              <a:spLocks noChangeShapeType="1"/>
            </p:cNvSpPr>
            <p:nvPr/>
          </p:nvSpPr>
          <p:spPr bwMode="auto">
            <a:xfrm flipV="1">
              <a:off x="60159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6" name="Line 227"/>
            <p:cNvSpPr>
              <a:spLocks noChangeShapeType="1"/>
            </p:cNvSpPr>
            <p:nvPr/>
          </p:nvSpPr>
          <p:spPr bwMode="auto">
            <a:xfrm flipV="1">
              <a:off x="602265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7" name="Line 228"/>
            <p:cNvSpPr>
              <a:spLocks noChangeShapeType="1"/>
            </p:cNvSpPr>
            <p:nvPr/>
          </p:nvSpPr>
          <p:spPr bwMode="auto">
            <a:xfrm flipV="1">
              <a:off x="60302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8" name="Line 229"/>
            <p:cNvSpPr>
              <a:spLocks noChangeShapeType="1"/>
            </p:cNvSpPr>
            <p:nvPr/>
          </p:nvSpPr>
          <p:spPr bwMode="auto">
            <a:xfrm flipV="1">
              <a:off x="60369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39" name="Line 230"/>
            <p:cNvSpPr>
              <a:spLocks noChangeShapeType="1"/>
            </p:cNvSpPr>
            <p:nvPr/>
          </p:nvSpPr>
          <p:spPr bwMode="auto">
            <a:xfrm flipV="1">
              <a:off x="604361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0" name="Line 231"/>
            <p:cNvSpPr>
              <a:spLocks noChangeShapeType="1"/>
            </p:cNvSpPr>
            <p:nvPr/>
          </p:nvSpPr>
          <p:spPr bwMode="auto">
            <a:xfrm flipV="1">
              <a:off x="60502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1" name="Line 232"/>
            <p:cNvSpPr>
              <a:spLocks noChangeShapeType="1"/>
            </p:cNvSpPr>
            <p:nvPr/>
          </p:nvSpPr>
          <p:spPr bwMode="auto">
            <a:xfrm flipV="1">
              <a:off x="605694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2" name="Line 233"/>
            <p:cNvSpPr>
              <a:spLocks noChangeShapeType="1"/>
            </p:cNvSpPr>
            <p:nvPr/>
          </p:nvSpPr>
          <p:spPr bwMode="auto">
            <a:xfrm flipV="1">
              <a:off x="60645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3" name="Line 234"/>
            <p:cNvSpPr>
              <a:spLocks noChangeShapeType="1"/>
            </p:cNvSpPr>
            <p:nvPr/>
          </p:nvSpPr>
          <p:spPr bwMode="auto">
            <a:xfrm flipV="1">
              <a:off x="60712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4" name="Line 235"/>
            <p:cNvSpPr>
              <a:spLocks noChangeShapeType="1"/>
            </p:cNvSpPr>
            <p:nvPr/>
          </p:nvSpPr>
          <p:spPr bwMode="auto">
            <a:xfrm flipV="1">
              <a:off x="6077903"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5" name="Line 236"/>
            <p:cNvSpPr>
              <a:spLocks noChangeShapeType="1"/>
            </p:cNvSpPr>
            <p:nvPr/>
          </p:nvSpPr>
          <p:spPr bwMode="auto">
            <a:xfrm flipV="1">
              <a:off x="608457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6" name="Line 237"/>
            <p:cNvSpPr>
              <a:spLocks noChangeShapeType="1"/>
            </p:cNvSpPr>
            <p:nvPr/>
          </p:nvSpPr>
          <p:spPr bwMode="auto">
            <a:xfrm flipV="1">
              <a:off x="6098858"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7" name="Line 238"/>
            <p:cNvSpPr>
              <a:spLocks noChangeShapeType="1"/>
            </p:cNvSpPr>
            <p:nvPr/>
          </p:nvSpPr>
          <p:spPr bwMode="auto">
            <a:xfrm flipV="1">
              <a:off x="6104573" y="2549525"/>
              <a:ext cx="0" cy="4762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8" name="Line 239"/>
            <p:cNvSpPr>
              <a:spLocks noChangeShapeType="1"/>
            </p:cNvSpPr>
            <p:nvPr/>
          </p:nvSpPr>
          <p:spPr bwMode="auto">
            <a:xfrm flipV="1">
              <a:off x="611124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49" name="Line 240"/>
            <p:cNvSpPr>
              <a:spLocks noChangeShapeType="1"/>
            </p:cNvSpPr>
            <p:nvPr/>
          </p:nvSpPr>
          <p:spPr bwMode="auto">
            <a:xfrm flipV="1">
              <a:off x="611790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0" name="Line 241"/>
            <p:cNvSpPr>
              <a:spLocks noChangeShapeType="1"/>
            </p:cNvSpPr>
            <p:nvPr/>
          </p:nvSpPr>
          <p:spPr bwMode="auto">
            <a:xfrm flipV="1">
              <a:off x="612552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1" name="Line 242"/>
            <p:cNvSpPr>
              <a:spLocks noChangeShapeType="1"/>
            </p:cNvSpPr>
            <p:nvPr/>
          </p:nvSpPr>
          <p:spPr bwMode="auto">
            <a:xfrm flipV="1">
              <a:off x="613314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2" name="Line 243"/>
            <p:cNvSpPr>
              <a:spLocks noChangeShapeType="1"/>
            </p:cNvSpPr>
            <p:nvPr/>
          </p:nvSpPr>
          <p:spPr bwMode="auto">
            <a:xfrm flipV="1">
              <a:off x="6139815" y="2484755"/>
              <a:ext cx="0" cy="11239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3" name="Line 244"/>
            <p:cNvSpPr>
              <a:spLocks noChangeShapeType="1"/>
            </p:cNvSpPr>
            <p:nvPr/>
          </p:nvSpPr>
          <p:spPr bwMode="auto">
            <a:xfrm flipV="1">
              <a:off x="6146483" y="2566670"/>
              <a:ext cx="0" cy="3048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4" name="Line 245"/>
            <p:cNvSpPr>
              <a:spLocks noChangeShapeType="1"/>
            </p:cNvSpPr>
            <p:nvPr/>
          </p:nvSpPr>
          <p:spPr bwMode="auto">
            <a:xfrm flipV="1">
              <a:off x="6153150" y="2490470"/>
              <a:ext cx="0" cy="10668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5" name="Line 246"/>
            <p:cNvSpPr>
              <a:spLocks noChangeShapeType="1"/>
            </p:cNvSpPr>
            <p:nvPr/>
          </p:nvSpPr>
          <p:spPr bwMode="auto">
            <a:xfrm flipV="1">
              <a:off x="61598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6" name="Line 247"/>
            <p:cNvSpPr>
              <a:spLocks noChangeShapeType="1"/>
            </p:cNvSpPr>
            <p:nvPr/>
          </p:nvSpPr>
          <p:spPr bwMode="auto">
            <a:xfrm flipV="1">
              <a:off x="61674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7" name="Line 248"/>
            <p:cNvSpPr>
              <a:spLocks noChangeShapeType="1"/>
            </p:cNvSpPr>
            <p:nvPr/>
          </p:nvSpPr>
          <p:spPr bwMode="auto">
            <a:xfrm flipV="1">
              <a:off x="617315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58" name="Line 249"/>
            <p:cNvSpPr>
              <a:spLocks noChangeShapeType="1"/>
            </p:cNvSpPr>
            <p:nvPr/>
          </p:nvSpPr>
          <p:spPr bwMode="auto">
            <a:xfrm flipV="1">
              <a:off x="6179820" y="1700847"/>
              <a:ext cx="0" cy="896303"/>
            </a:xfrm>
            <a:prstGeom prst="line">
              <a:avLst/>
            </a:prstGeom>
            <a:noFill/>
            <a:ln w="28575">
              <a:solidFill>
                <a:srgbClr val="FFFFFF"/>
              </a:solidFill>
              <a:round/>
              <a:headEnd type="none" w="sm" len="sm"/>
              <a:tailEnd type="none" w="sm" len="sm"/>
            </a:ln>
          </p:spPr>
          <p:txBody>
            <a:bodyPr wrap="none" anchor="ctr"/>
            <a:lstStyle/>
            <a:p>
              <a:endParaRPr lang="en-US" sz="1200"/>
            </a:p>
          </p:txBody>
        </p:sp>
        <p:sp>
          <p:nvSpPr>
            <p:cNvPr id="259" name="Line 250"/>
            <p:cNvSpPr>
              <a:spLocks noChangeShapeType="1"/>
            </p:cNvSpPr>
            <p:nvPr/>
          </p:nvSpPr>
          <p:spPr bwMode="auto">
            <a:xfrm flipV="1">
              <a:off x="6186488"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0" name="Line 251"/>
            <p:cNvSpPr>
              <a:spLocks noChangeShapeType="1"/>
            </p:cNvSpPr>
            <p:nvPr/>
          </p:nvSpPr>
          <p:spPr bwMode="auto">
            <a:xfrm flipV="1">
              <a:off x="619315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1" name="Line 252"/>
            <p:cNvSpPr>
              <a:spLocks noChangeShapeType="1"/>
            </p:cNvSpPr>
            <p:nvPr/>
          </p:nvSpPr>
          <p:spPr bwMode="auto">
            <a:xfrm flipV="1">
              <a:off x="61998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2" name="Line 253"/>
            <p:cNvSpPr>
              <a:spLocks noChangeShapeType="1"/>
            </p:cNvSpPr>
            <p:nvPr/>
          </p:nvSpPr>
          <p:spPr bwMode="auto">
            <a:xfrm flipV="1">
              <a:off x="62074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3" name="Line 254"/>
            <p:cNvSpPr>
              <a:spLocks noChangeShapeType="1"/>
            </p:cNvSpPr>
            <p:nvPr/>
          </p:nvSpPr>
          <p:spPr bwMode="auto">
            <a:xfrm flipV="1">
              <a:off x="624173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4" name="Line 255"/>
            <p:cNvSpPr>
              <a:spLocks noChangeShapeType="1"/>
            </p:cNvSpPr>
            <p:nvPr/>
          </p:nvSpPr>
          <p:spPr bwMode="auto">
            <a:xfrm flipV="1">
              <a:off x="62484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5" name="Line 256"/>
            <p:cNvSpPr>
              <a:spLocks noChangeShapeType="1"/>
            </p:cNvSpPr>
            <p:nvPr/>
          </p:nvSpPr>
          <p:spPr bwMode="auto">
            <a:xfrm flipV="1">
              <a:off x="62550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6" name="Line 257"/>
            <p:cNvSpPr>
              <a:spLocks noChangeShapeType="1"/>
            </p:cNvSpPr>
            <p:nvPr/>
          </p:nvSpPr>
          <p:spPr bwMode="auto">
            <a:xfrm flipV="1">
              <a:off x="62617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7" name="Line 258"/>
            <p:cNvSpPr>
              <a:spLocks noChangeShapeType="1"/>
            </p:cNvSpPr>
            <p:nvPr/>
          </p:nvSpPr>
          <p:spPr bwMode="auto">
            <a:xfrm flipV="1">
              <a:off x="62760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8" name="Line 259"/>
            <p:cNvSpPr>
              <a:spLocks noChangeShapeType="1"/>
            </p:cNvSpPr>
            <p:nvPr/>
          </p:nvSpPr>
          <p:spPr bwMode="auto">
            <a:xfrm flipV="1">
              <a:off x="62893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69" name="Line 260"/>
            <p:cNvSpPr>
              <a:spLocks noChangeShapeType="1"/>
            </p:cNvSpPr>
            <p:nvPr/>
          </p:nvSpPr>
          <p:spPr bwMode="auto">
            <a:xfrm flipV="1">
              <a:off x="63026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0" name="Line 261"/>
            <p:cNvSpPr>
              <a:spLocks noChangeShapeType="1"/>
            </p:cNvSpPr>
            <p:nvPr/>
          </p:nvSpPr>
          <p:spPr bwMode="auto">
            <a:xfrm flipV="1">
              <a:off x="63103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1" name="Line 262"/>
            <p:cNvSpPr>
              <a:spLocks noChangeShapeType="1"/>
            </p:cNvSpPr>
            <p:nvPr/>
          </p:nvSpPr>
          <p:spPr bwMode="auto">
            <a:xfrm flipV="1">
              <a:off x="6316980" y="2560955"/>
              <a:ext cx="0" cy="3619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2" name="Line 263"/>
            <p:cNvSpPr>
              <a:spLocks noChangeShapeType="1"/>
            </p:cNvSpPr>
            <p:nvPr/>
          </p:nvSpPr>
          <p:spPr bwMode="auto">
            <a:xfrm flipV="1">
              <a:off x="632364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3" name="Line 264"/>
            <p:cNvSpPr>
              <a:spLocks noChangeShapeType="1"/>
            </p:cNvSpPr>
            <p:nvPr/>
          </p:nvSpPr>
          <p:spPr bwMode="auto">
            <a:xfrm flipV="1">
              <a:off x="633031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4" name="Line 265"/>
            <p:cNvSpPr>
              <a:spLocks noChangeShapeType="1"/>
            </p:cNvSpPr>
            <p:nvPr/>
          </p:nvSpPr>
          <p:spPr bwMode="auto">
            <a:xfrm flipV="1">
              <a:off x="6338888"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5" name="Line 266"/>
            <p:cNvSpPr>
              <a:spLocks noChangeShapeType="1"/>
            </p:cNvSpPr>
            <p:nvPr/>
          </p:nvSpPr>
          <p:spPr bwMode="auto">
            <a:xfrm flipV="1">
              <a:off x="634460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6" name="Line 267"/>
            <p:cNvSpPr>
              <a:spLocks noChangeShapeType="1"/>
            </p:cNvSpPr>
            <p:nvPr/>
          </p:nvSpPr>
          <p:spPr bwMode="auto">
            <a:xfrm flipV="1">
              <a:off x="63512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7" name="Line 268"/>
            <p:cNvSpPr>
              <a:spLocks noChangeShapeType="1"/>
            </p:cNvSpPr>
            <p:nvPr/>
          </p:nvSpPr>
          <p:spPr bwMode="auto">
            <a:xfrm flipV="1">
              <a:off x="635793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8" name="Line 269"/>
            <p:cNvSpPr>
              <a:spLocks noChangeShapeType="1"/>
            </p:cNvSpPr>
            <p:nvPr/>
          </p:nvSpPr>
          <p:spPr bwMode="auto">
            <a:xfrm flipV="1">
              <a:off x="63646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79" name="Line 270"/>
            <p:cNvSpPr>
              <a:spLocks noChangeShapeType="1"/>
            </p:cNvSpPr>
            <p:nvPr/>
          </p:nvSpPr>
          <p:spPr bwMode="auto">
            <a:xfrm flipV="1">
              <a:off x="6371273" y="2579052"/>
              <a:ext cx="0" cy="180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0" name="Line 271"/>
            <p:cNvSpPr>
              <a:spLocks noChangeShapeType="1"/>
            </p:cNvSpPr>
            <p:nvPr/>
          </p:nvSpPr>
          <p:spPr bwMode="auto">
            <a:xfrm flipV="1">
              <a:off x="637794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1" name="Line 272"/>
            <p:cNvSpPr>
              <a:spLocks noChangeShapeType="1"/>
            </p:cNvSpPr>
            <p:nvPr/>
          </p:nvSpPr>
          <p:spPr bwMode="auto">
            <a:xfrm flipV="1">
              <a:off x="63846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2" name="Line 273"/>
            <p:cNvSpPr>
              <a:spLocks noChangeShapeType="1"/>
            </p:cNvSpPr>
            <p:nvPr/>
          </p:nvSpPr>
          <p:spPr bwMode="auto">
            <a:xfrm flipV="1">
              <a:off x="6391275" y="2055177"/>
              <a:ext cx="0" cy="54197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83" name="Line 274"/>
            <p:cNvSpPr>
              <a:spLocks noChangeShapeType="1"/>
            </p:cNvSpPr>
            <p:nvPr/>
          </p:nvSpPr>
          <p:spPr bwMode="auto">
            <a:xfrm flipV="1">
              <a:off x="6398895" y="2449512"/>
              <a:ext cx="0" cy="147638"/>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84" name="Line 275"/>
            <p:cNvSpPr>
              <a:spLocks noChangeShapeType="1"/>
            </p:cNvSpPr>
            <p:nvPr/>
          </p:nvSpPr>
          <p:spPr bwMode="auto">
            <a:xfrm flipV="1">
              <a:off x="6407468" y="2560955"/>
              <a:ext cx="0" cy="3619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5" name="Line 276"/>
            <p:cNvSpPr>
              <a:spLocks noChangeShapeType="1"/>
            </p:cNvSpPr>
            <p:nvPr/>
          </p:nvSpPr>
          <p:spPr bwMode="auto">
            <a:xfrm flipV="1">
              <a:off x="641985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6" name="Line 277"/>
            <p:cNvSpPr>
              <a:spLocks noChangeShapeType="1"/>
            </p:cNvSpPr>
            <p:nvPr/>
          </p:nvSpPr>
          <p:spPr bwMode="auto">
            <a:xfrm flipV="1">
              <a:off x="643318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7" name="Line 278"/>
            <p:cNvSpPr>
              <a:spLocks noChangeShapeType="1"/>
            </p:cNvSpPr>
            <p:nvPr/>
          </p:nvSpPr>
          <p:spPr bwMode="auto">
            <a:xfrm flipV="1">
              <a:off x="643985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8" name="Line 279"/>
            <p:cNvSpPr>
              <a:spLocks noChangeShapeType="1"/>
            </p:cNvSpPr>
            <p:nvPr/>
          </p:nvSpPr>
          <p:spPr bwMode="auto">
            <a:xfrm flipV="1">
              <a:off x="6446520" y="2549525"/>
              <a:ext cx="0" cy="4762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89" name="Line 280"/>
            <p:cNvSpPr>
              <a:spLocks noChangeShapeType="1"/>
            </p:cNvSpPr>
            <p:nvPr/>
          </p:nvSpPr>
          <p:spPr bwMode="auto">
            <a:xfrm flipV="1">
              <a:off x="64531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0" name="Line 281"/>
            <p:cNvSpPr>
              <a:spLocks noChangeShapeType="1"/>
            </p:cNvSpPr>
            <p:nvPr/>
          </p:nvSpPr>
          <p:spPr bwMode="auto">
            <a:xfrm flipV="1">
              <a:off x="64674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1" name="Line 282"/>
            <p:cNvSpPr>
              <a:spLocks noChangeShapeType="1"/>
            </p:cNvSpPr>
            <p:nvPr/>
          </p:nvSpPr>
          <p:spPr bwMode="auto">
            <a:xfrm flipV="1">
              <a:off x="64731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2" name="Line 283"/>
            <p:cNvSpPr>
              <a:spLocks noChangeShapeType="1"/>
            </p:cNvSpPr>
            <p:nvPr/>
          </p:nvSpPr>
          <p:spPr bwMode="auto">
            <a:xfrm flipV="1">
              <a:off x="64808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3" name="Line 284"/>
            <p:cNvSpPr>
              <a:spLocks noChangeShapeType="1"/>
            </p:cNvSpPr>
            <p:nvPr/>
          </p:nvSpPr>
          <p:spPr bwMode="auto">
            <a:xfrm flipV="1">
              <a:off x="64874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4" name="Line 285"/>
            <p:cNvSpPr>
              <a:spLocks noChangeShapeType="1"/>
            </p:cNvSpPr>
            <p:nvPr/>
          </p:nvSpPr>
          <p:spPr bwMode="auto">
            <a:xfrm flipV="1">
              <a:off x="649509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5" name="Line 286"/>
            <p:cNvSpPr>
              <a:spLocks noChangeShapeType="1"/>
            </p:cNvSpPr>
            <p:nvPr/>
          </p:nvSpPr>
          <p:spPr bwMode="auto">
            <a:xfrm flipV="1">
              <a:off x="65151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6" name="Line 287"/>
            <p:cNvSpPr>
              <a:spLocks noChangeShapeType="1"/>
            </p:cNvSpPr>
            <p:nvPr/>
          </p:nvSpPr>
          <p:spPr bwMode="auto">
            <a:xfrm flipV="1">
              <a:off x="6521768" y="2531427"/>
              <a:ext cx="0" cy="6572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97" name="Line 288"/>
            <p:cNvSpPr>
              <a:spLocks noChangeShapeType="1"/>
            </p:cNvSpPr>
            <p:nvPr/>
          </p:nvSpPr>
          <p:spPr bwMode="auto">
            <a:xfrm flipV="1">
              <a:off x="6528435"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298" name="Line 289"/>
            <p:cNvSpPr>
              <a:spLocks noChangeShapeType="1"/>
            </p:cNvSpPr>
            <p:nvPr/>
          </p:nvSpPr>
          <p:spPr bwMode="auto">
            <a:xfrm flipV="1">
              <a:off x="6536055" y="2584767"/>
              <a:ext cx="0" cy="1238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299" name="Line 290"/>
            <p:cNvSpPr>
              <a:spLocks noChangeShapeType="1"/>
            </p:cNvSpPr>
            <p:nvPr/>
          </p:nvSpPr>
          <p:spPr bwMode="auto">
            <a:xfrm flipV="1">
              <a:off x="657606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0" name="Line 291"/>
            <p:cNvSpPr>
              <a:spLocks noChangeShapeType="1"/>
            </p:cNvSpPr>
            <p:nvPr/>
          </p:nvSpPr>
          <p:spPr bwMode="auto">
            <a:xfrm flipV="1">
              <a:off x="66046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1" name="Line 292"/>
            <p:cNvSpPr>
              <a:spLocks noChangeShapeType="1"/>
            </p:cNvSpPr>
            <p:nvPr/>
          </p:nvSpPr>
          <p:spPr bwMode="auto">
            <a:xfrm flipV="1">
              <a:off x="66389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2" name="Line 293"/>
            <p:cNvSpPr>
              <a:spLocks noChangeShapeType="1"/>
            </p:cNvSpPr>
            <p:nvPr/>
          </p:nvSpPr>
          <p:spPr bwMode="auto">
            <a:xfrm flipV="1">
              <a:off x="66513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3" name="Line 294"/>
            <p:cNvSpPr>
              <a:spLocks noChangeShapeType="1"/>
            </p:cNvSpPr>
            <p:nvPr/>
          </p:nvSpPr>
          <p:spPr bwMode="auto">
            <a:xfrm flipV="1">
              <a:off x="66646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4" name="Line 295"/>
            <p:cNvSpPr>
              <a:spLocks noChangeShapeType="1"/>
            </p:cNvSpPr>
            <p:nvPr/>
          </p:nvSpPr>
          <p:spPr bwMode="auto">
            <a:xfrm flipV="1">
              <a:off x="66713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5" name="Line 296"/>
            <p:cNvSpPr>
              <a:spLocks noChangeShapeType="1"/>
            </p:cNvSpPr>
            <p:nvPr/>
          </p:nvSpPr>
          <p:spPr bwMode="auto">
            <a:xfrm flipV="1">
              <a:off x="66779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6" name="Line 297"/>
            <p:cNvSpPr>
              <a:spLocks noChangeShapeType="1"/>
            </p:cNvSpPr>
            <p:nvPr/>
          </p:nvSpPr>
          <p:spPr bwMode="auto">
            <a:xfrm flipV="1">
              <a:off x="66932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7" name="Line 298"/>
            <p:cNvSpPr>
              <a:spLocks noChangeShapeType="1"/>
            </p:cNvSpPr>
            <p:nvPr/>
          </p:nvSpPr>
          <p:spPr bwMode="auto">
            <a:xfrm flipV="1">
              <a:off x="669988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8" name="Line 299"/>
            <p:cNvSpPr>
              <a:spLocks noChangeShapeType="1"/>
            </p:cNvSpPr>
            <p:nvPr/>
          </p:nvSpPr>
          <p:spPr bwMode="auto">
            <a:xfrm flipV="1">
              <a:off x="671322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09" name="Line 300"/>
            <p:cNvSpPr>
              <a:spLocks noChangeShapeType="1"/>
            </p:cNvSpPr>
            <p:nvPr/>
          </p:nvSpPr>
          <p:spPr bwMode="auto">
            <a:xfrm flipV="1">
              <a:off x="67198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0" name="Line 301"/>
            <p:cNvSpPr>
              <a:spLocks noChangeShapeType="1"/>
            </p:cNvSpPr>
            <p:nvPr/>
          </p:nvSpPr>
          <p:spPr bwMode="auto">
            <a:xfrm flipV="1">
              <a:off x="673322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1" name="Line 302"/>
            <p:cNvSpPr>
              <a:spLocks noChangeShapeType="1"/>
            </p:cNvSpPr>
            <p:nvPr/>
          </p:nvSpPr>
          <p:spPr bwMode="auto">
            <a:xfrm flipV="1">
              <a:off x="675417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2" name="Line 303"/>
            <p:cNvSpPr>
              <a:spLocks noChangeShapeType="1"/>
            </p:cNvSpPr>
            <p:nvPr/>
          </p:nvSpPr>
          <p:spPr bwMode="auto">
            <a:xfrm flipV="1">
              <a:off x="676084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3" name="Line 304"/>
            <p:cNvSpPr>
              <a:spLocks noChangeShapeType="1"/>
            </p:cNvSpPr>
            <p:nvPr/>
          </p:nvSpPr>
          <p:spPr bwMode="auto">
            <a:xfrm flipV="1">
              <a:off x="676751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4" name="Line 305"/>
            <p:cNvSpPr>
              <a:spLocks noChangeShapeType="1"/>
            </p:cNvSpPr>
            <p:nvPr/>
          </p:nvSpPr>
          <p:spPr bwMode="auto">
            <a:xfrm flipV="1">
              <a:off x="67741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5" name="Line 306"/>
            <p:cNvSpPr>
              <a:spLocks noChangeShapeType="1"/>
            </p:cNvSpPr>
            <p:nvPr/>
          </p:nvSpPr>
          <p:spPr bwMode="auto">
            <a:xfrm flipV="1">
              <a:off x="67818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6" name="Line 307"/>
            <p:cNvSpPr>
              <a:spLocks noChangeShapeType="1"/>
            </p:cNvSpPr>
            <p:nvPr/>
          </p:nvSpPr>
          <p:spPr bwMode="auto">
            <a:xfrm flipV="1">
              <a:off x="67884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7" name="Line 308"/>
            <p:cNvSpPr>
              <a:spLocks noChangeShapeType="1"/>
            </p:cNvSpPr>
            <p:nvPr/>
          </p:nvSpPr>
          <p:spPr bwMode="auto">
            <a:xfrm flipV="1">
              <a:off x="679513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8" name="Line 309"/>
            <p:cNvSpPr>
              <a:spLocks noChangeShapeType="1"/>
            </p:cNvSpPr>
            <p:nvPr/>
          </p:nvSpPr>
          <p:spPr bwMode="auto">
            <a:xfrm flipV="1">
              <a:off x="680180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19" name="Line 310"/>
            <p:cNvSpPr>
              <a:spLocks noChangeShapeType="1"/>
            </p:cNvSpPr>
            <p:nvPr/>
          </p:nvSpPr>
          <p:spPr bwMode="auto">
            <a:xfrm flipV="1">
              <a:off x="68084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0" name="Line 311"/>
            <p:cNvSpPr>
              <a:spLocks noChangeShapeType="1"/>
            </p:cNvSpPr>
            <p:nvPr/>
          </p:nvSpPr>
          <p:spPr bwMode="auto">
            <a:xfrm flipV="1">
              <a:off x="681609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1" name="Line 312"/>
            <p:cNvSpPr>
              <a:spLocks noChangeShapeType="1"/>
            </p:cNvSpPr>
            <p:nvPr/>
          </p:nvSpPr>
          <p:spPr bwMode="auto">
            <a:xfrm flipV="1">
              <a:off x="682275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2" name="Line 313"/>
            <p:cNvSpPr>
              <a:spLocks noChangeShapeType="1"/>
            </p:cNvSpPr>
            <p:nvPr/>
          </p:nvSpPr>
          <p:spPr bwMode="auto">
            <a:xfrm flipV="1">
              <a:off x="68294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3" name="Line 314"/>
            <p:cNvSpPr>
              <a:spLocks noChangeShapeType="1"/>
            </p:cNvSpPr>
            <p:nvPr/>
          </p:nvSpPr>
          <p:spPr bwMode="auto">
            <a:xfrm flipV="1">
              <a:off x="68360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4" name="Line 315"/>
            <p:cNvSpPr>
              <a:spLocks noChangeShapeType="1"/>
            </p:cNvSpPr>
            <p:nvPr/>
          </p:nvSpPr>
          <p:spPr bwMode="auto">
            <a:xfrm flipV="1">
              <a:off x="68703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5" name="Line 316"/>
            <p:cNvSpPr>
              <a:spLocks noChangeShapeType="1"/>
            </p:cNvSpPr>
            <p:nvPr/>
          </p:nvSpPr>
          <p:spPr bwMode="auto">
            <a:xfrm flipV="1">
              <a:off x="6877050" y="2519997"/>
              <a:ext cx="0" cy="7715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6" name="Line 317"/>
            <p:cNvSpPr>
              <a:spLocks noChangeShapeType="1"/>
            </p:cNvSpPr>
            <p:nvPr/>
          </p:nvSpPr>
          <p:spPr bwMode="auto">
            <a:xfrm flipV="1">
              <a:off x="68846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7" name="Line 318"/>
            <p:cNvSpPr>
              <a:spLocks noChangeShapeType="1"/>
            </p:cNvSpPr>
            <p:nvPr/>
          </p:nvSpPr>
          <p:spPr bwMode="auto">
            <a:xfrm flipV="1">
              <a:off x="68980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8" name="Line 319"/>
            <p:cNvSpPr>
              <a:spLocks noChangeShapeType="1"/>
            </p:cNvSpPr>
            <p:nvPr/>
          </p:nvSpPr>
          <p:spPr bwMode="auto">
            <a:xfrm flipV="1">
              <a:off x="690467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29" name="Line 320"/>
            <p:cNvSpPr>
              <a:spLocks noChangeShapeType="1"/>
            </p:cNvSpPr>
            <p:nvPr/>
          </p:nvSpPr>
          <p:spPr bwMode="auto">
            <a:xfrm flipV="1">
              <a:off x="69180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0" name="Line 321"/>
            <p:cNvSpPr>
              <a:spLocks noChangeShapeType="1"/>
            </p:cNvSpPr>
            <p:nvPr/>
          </p:nvSpPr>
          <p:spPr bwMode="auto">
            <a:xfrm flipV="1">
              <a:off x="69246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1" name="Line 322"/>
            <p:cNvSpPr>
              <a:spLocks noChangeShapeType="1"/>
            </p:cNvSpPr>
            <p:nvPr/>
          </p:nvSpPr>
          <p:spPr bwMode="auto">
            <a:xfrm flipV="1">
              <a:off x="693896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2" name="Line 323"/>
            <p:cNvSpPr>
              <a:spLocks noChangeShapeType="1"/>
            </p:cNvSpPr>
            <p:nvPr/>
          </p:nvSpPr>
          <p:spPr bwMode="auto">
            <a:xfrm flipV="1">
              <a:off x="694467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3" name="Line 324"/>
            <p:cNvSpPr>
              <a:spLocks noChangeShapeType="1"/>
            </p:cNvSpPr>
            <p:nvPr/>
          </p:nvSpPr>
          <p:spPr bwMode="auto">
            <a:xfrm flipV="1">
              <a:off x="6951345" y="804545"/>
              <a:ext cx="0" cy="179260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34" name="Line 325"/>
            <p:cNvSpPr>
              <a:spLocks noChangeShapeType="1"/>
            </p:cNvSpPr>
            <p:nvPr/>
          </p:nvSpPr>
          <p:spPr bwMode="auto">
            <a:xfrm flipV="1">
              <a:off x="6958965" y="1942782"/>
              <a:ext cx="0" cy="654368"/>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35" name="Line 326"/>
            <p:cNvSpPr>
              <a:spLocks noChangeShapeType="1"/>
            </p:cNvSpPr>
            <p:nvPr/>
          </p:nvSpPr>
          <p:spPr bwMode="auto">
            <a:xfrm flipV="1">
              <a:off x="6966585" y="2502852"/>
              <a:ext cx="0" cy="9429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6" name="Line 327"/>
            <p:cNvSpPr>
              <a:spLocks noChangeShapeType="1"/>
            </p:cNvSpPr>
            <p:nvPr/>
          </p:nvSpPr>
          <p:spPr bwMode="auto">
            <a:xfrm flipV="1">
              <a:off x="697325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7" name="Line 328"/>
            <p:cNvSpPr>
              <a:spLocks noChangeShapeType="1"/>
            </p:cNvSpPr>
            <p:nvPr/>
          </p:nvSpPr>
          <p:spPr bwMode="auto">
            <a:xfrm flipV="1">
              <a:off x="699992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8" name="Line 329"/>
            <p:cNvSpPr>
              <a:spLocks noChangeShapeType="1"/>
            </p:cNvSpPr>
            <p:nvPr/>
          </p:nvSpPr>
          <p:spPr bwMode="auto">
            <a:xfrm flipV="1">
              <a:off x="70075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39" name="Line 330"/>
            <p:cNvSpPr>
              <a:spLocks noChangeShapeType="1"/>
            </p:cNvSpPr>
            <p:nvPr/>
          </p:nvSpPr>
          <p:spPr bwMode="auto">
            <a:xfrm flipV="1">
              <a:off x="701325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0" name="Line 331"/>
            <p:cNvSpPr>
              <a:spLocks noChangeShapeType="1"/>
            </p:cNvSpPr>
            <p:nvPr/>
          </p:nvSpPr>
          <p:spPr bwMode="auto">
            <a:xfrm flipV="1">
              <a:off x="7020878" y="2549525"/>
              <a:ext cx="0" cy="4762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41" name="Line 332"/>
            <p:cNvSpPr>
              <a:spLocks noChangeShapeType="1"/>
            </p:cNvSpPr>
            <p:nvPr/>
          </p:nvSpPr>
          <p:spPr bwMode="auto">
            <a:xfrm flipV="1">
              <a:off x="7027545" y="2573337"/>
              <a:ext cx="0" cy="2381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2" name="Line 333"/>
            <p:cNvSpPr>
              <a:spLocks noChangeShapeType="1"/>
            </p:cNvSpPr>
            <p:nvPr/>
          </p:nvSpPr>
          <p:spPr bwMode="auto">
            <a:xfrm flipV="1">
              <a:off x="7034213" y="2573337"/>
              <a:ext cx="0" cy="2381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43" name="Line 334"/>
            <p:cNvSpPr>
              <a:spLocks noChangeShapeType="1"/>
            </p:cNvSpPr>
            <p:nvPr/>
          </p:nvSpPr>
          <p:spPr bwMode="auto">
            <a:xfrm flipV="1">
              <a:off x="705421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4" name="Line 335"/>
            <p:cNvSpPr>
              <a:spLocks noChangeShapeType="1"/>
            </p:cNvSpPr>
            <p:nvPr/>
          </p:nvSpPr>
          <p:spPr bwMode="auto">
            <a:xfrm flipV="1">
              <a:off x="70818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5" name="Line 336"/>
            <p:cNvSpPr>
              <a:spLocks noChangeShapeType="1"/>
            </p:cNvSpPr>
            <p:nvPr/>
          </p:nvSpPr>
          <p:spPr bwMode="auto">
            <a:xfrm flipV="1">
              <a:off x="70894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6" name="Line 337"/>
            <p:cNvSpPr>
              <a:spLocks noChangeShapeType="1"/>
            </p:cNvSpPr>
            <p:nvPr/>
          </p:nvSpPr>
          <p:spPr bwMode="auto">
            <a:xfrm flipV="1">
              <a:off x="71027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7" name="Line 338"/>
            <p:cNvSpPr>
              <a:spLocks noChangeShapeType="1"/>
            </p:cNvSpPr>
            <p:nvPr/>
          </p:nvSpPr>
          <p:spPr bwMode="auto">
            <a:xfrm flipV="1">
              <a:off x="71227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8" name="Line 339"/>
            <p:cNvSpPr>
              <a:spLocks noChangeShapeType="1"/>
            </p:cNvSpPr>
            <p:nvPr/>
          </p:nvSpPr>
          <p:spPr bwMode="auto">
            <a:xfrm flipV="1">
              <a:off x="712946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49" name="Line 340"/>
            <p:cNvSpPr>
              <a:spLocks noChangeShapeType="1"/>
            </p:cNvSpPr>
            <p:nvPr/>
          </p:nvSpPr>
          <p:spPr bwMode="auto">
            <a:xfrm flipV="1">
              <a:off x="71580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0" name="Line 341"/>
            <p:cNvSpPr>
              <a:spLocks noChangeShapeType="1"/>
            </p:cNvSpPr>
            <p:nvPr/>
          </p:nvSpPr>
          <p:spPr bwMode="auto">
            <a:xfrm flipV="1">
              <a:off x="71647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1" name="Line 342"/>
            <p:cNvSpPr>
              <a:spLocks noChangeShapeType="1"/>
            </p:cNvSpPr>
            <p:nvPr/>
          </p:nvSpPr>
          <p:spPr bwMode="auto">
            <a:xfrm flipV="1">
              <a:off x="717137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2" name="Line 343"/>
            <p:cNvSpPr>
              <a:spLocks noChangeShapeType="1"/>
            </p:cNvSpPr>
            <p:nvPr/>
          </p:nvSpPr>
          <p:spPr bwMode="auto">
            <a:xfrm flipV="1">
              <a:off x="717899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3" name="Line 344"/>
            <p:cNvSpPr>
              <a:spLocks noChangeShapeType="1"/>
            </p:cNvSpPr>
            <p:nvPr/>
          </p:nvSpPr>
          <p:spPr bwMode="auto">
            <a:xfrm flipV="1">
              <a:off x="71847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4" name="Line 345"/>
            <p:cNvSpPr>
              <a:spLocks noChangeShapeType="1"/>
            </p:cNvSpPr>
            <p:nvPr/>
          </p:nvSpPr>
          <p:spPr bwMode="auto">
            <a:xfrm flipV="1">
              <a:off x="72113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5" name="Line 346"/>
            <p:cNvSpPr>
              <a:spLocks noChangeShapeType="1"/>
            </p:cNvSpPr>
            <p:nvPr/>
          </p:nvSpPr>
          <p:spPr bwMode="auto">
            <a:xfrm flipV="1">
              <a:off x="72247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6" name="Line 347"/>
            <p:cNvSpPr>
              <a:spLocks noChangeShapeType="1"/>
            </p:cNvSpPr>
            <p:nvPr/>
          </p:nvSpPr>
          <p:spPr bwMode="auto">
            <a:xfrm flipV="1">
              <a:off x="72390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7" name="Line 348"/>
            <p:cNvSpPr>
              <a:spLocks noChangeShapeType="1"/>
            </p:cNvSpPr>
            <p:nvPr/>
          </p:nvSpPr>
          <p:spPr bwMode="auto">
            <a:xfrm flipV="1">
              <a:off x="725995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8" name="Line 349"/>
            <p:cNvSpPr>
              <a:spLocks noChangeShapeType="1"/>
            </p:cNvSpPr>
            <p:nvPr/>
          </p:nvSpPr>
          <p:spPr bwMode="auto">
            <a:xfrm flipV="1">
              <a:off x="728662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59" name="Line 350"/>
            <p:cNvSpPr>
              <a:spLocks noChangeShapeType="1"/>
            </p:cNvSpPr>
            <p:nvPr/>
          </p:nvSpPr>
          <p:spPr bwMode="auto">
            <a:xfrm flipV="1">
              <a:off x="729424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0" name="Line 351"/>
            <p:cNvSpPr>
              <a:spLocks noChangeShapeType="1"/>
            </p:cNvSpPr>
            <p:nvPr/>
          </p:nvSpPr>
          <p:spPr bwMode="auto">
            <a:xfrm flipV="1">
              <a:off x="73075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1" name="Line 352"/>
            <p:cNvSpPr>
              <a:spLocks noChangeShapeType="1"/>
            </p:cNvSpPr>
            <p:nvPr/>
          </p:nvSpPr>
          <p:spPr bwMode="auto">
            <a:xfrm flipV="1">
              <a:off x="731424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2" name="Line 353"/>
            <p:cNvSpPr>
              <a:spLocks noChangeShapeType="1"/>
            </p:cNvSpPr>
            <p:nvPr/>
          </p:nvSpPr>
          <p:spPr bwMode="auto">
            <a:xfrm flipV="1">
              <a:off x="73275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3" name="Line 354"/>
            <p:cNvSpPr>
              <a:spLocks noChangeShapeType="1"/>
            </p:cNvSpPr>
            <p:nvPr/>
          </p:nvSpPr>
          <p:spPr bwMode="auto">
            <a:xfrm flipV="1">
              <a:off x="73418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4" name="Line 355"/>
            <p:cNvSpPr>
              <a:spLocks noChangeShapeType="1"/>
            </p:cNvSpPr>
            <p:nvPr/>
          </p:nvSpPr>
          <p:spPr bwMode="auto">
            <a:xfrm flipV="1">
              <a:off x="73485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5" name="Line 356"/>
            <p:cNvSpPr>
              <a:spLocks noChangeShapeType="1"/>
            </p:cNvSpPr>
            <p:nvPr/>
          </p:nvSpPr>
          <p:spPr bwMode="auto">
            <a:xfrm flipV="1">
              <a:off x="735520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6" name="Line 357"/>
            <p:cNvSpPr>
              <a:spLocks noChangeShapeType="1"/>
            </p:cNvSpPr>
            <p:nvPr/>
          </p:nvSpPr>
          <p:spPr bwMode="auto">
            <a:xfrm flipV="1">
              <a:off x="736949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7" name="Line 358"/>
            <p:cNvSpPr>
              <a:spLocks noChangeShapeType="1"/>
            </p:cNvSpPr>
            <p:nvPr/>
          </p:nvSpPr>
          <p:spPr bwMode="auto">
            <a:xfrm flipV="1">
              <a:off x="738282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8" name="Line 359"/>
            <p:cNvSpPr>
              <a:spLocks noChangeShapeType="1"/>
            </p:cNvSpPr>
            <p:nvPr/>
          </p:nvSpPr>
          <p:spPr bwMode="auto">
            <a:xfrm flipV="1">
              <a:off x="73894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69" name="Line 360"/>
            <p:cNvSpPr>
              <a:spLocks noChangeShapeType="1"/>
            </p:cNvSpPr>
            <p:nvPr/>
          </p:nvSpPr>
          <p:spPr bwMode="auto">
            <a:xfrm flipV="1">
              <a:off x="73961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0" name="Line 361"/>
            <p:cNvSpPr>
              <a:spLocks noChangeShapeType="1"/>
            </p:cNvSpPr>
            <p:nvPr/>
          </p:nvSpPr>
          <p:spPr bwMode="auto">
            <a:xfrm flipV="1">
              <a:off x="74161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1" name="Line 362"/>
            <p:cNvSpPr>
              <a:spLocks noChangeShapeType="1"/>
            </p:cNvSpPr>
            <p:nvPr/>
          </p:nvSpPr>
          <p:spPr bwMode="auto">
            <a:xfrm flipV="1">
              <a:off x="74228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2" name="Line 363"/>
            <p:cNvSpPr>
              <a:spLocks noChangeShapeType="1"/>
            </p:cNvSpPr>
            <p:nvPr/>
          </p:nvSpPr>
          <p:spPr bwMode="auto">
            <a:xfrm flipV="1">
              <a:off x="742950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3" name="Line 364"/>
            <p:cNvSpPr>
              <a:spLocks noChangeShapeType="1"/>
            </p:cNvSpPr>
            <p:nvPr/>
          </p:nvSpPr>
          <p:spPr bwMode="auto">
            <a:xfrm flipV="1">
              <a:off x="743807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4" name="Line 365"/>
            <p:cNvSpPr>
              <a:spLocks noChangeShapeType="1"/>
            </p:cNvSpPr>
            <p:nvPr/>
          </p:nvSpPr>
          <p:spPr bwMode="auto">
            <a:xfrm flipV="1">
              <a:off x="7444740" y="1412240"/>
              <a:ext cx="0" cy="118491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75" name="Line 366"/>
            <p:cNvSpPr>
              <a:spLocks noChangeShapeType="1"/>
            </p:cNvSpPr>
            <p:nvPr/>
          </p:nvSpPr>
          <p:spPr bwMode="auto">
            <a:xfrm flipV="1">
              <a:off x="7451408" y="2149475"/>
              <a:ext cx="0" cy="447675"/>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76" name="Line 367"/>
            <p:cNvSpPr>
              <a:spLocks noChangeShapeType="1"/>
            </p:cNvSpPr>
            <p:nvPr/>
          </p:nvSpPr>
          <p:spPr bwMode="auto">
            <a:xfrm flipV="1">
              <a:off x="74647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7" name="Line 368"/>
            <p:cNvSpPr>
              <a:spLocks noChangeShapeType="1"/>
            </p:cNvSpPr>
            <p:nvPr/>
          </p:nvSpPr>
          <p:spPr bwMode="auto">
            <a:xfrm flipV="1">
              <a:off x="74914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8" name="Line 369"/>
            <p:cNvSpPr>
              <a:spLocks noChangeShapeType="1"/>
            </p:cNvSpPr>
            <p:nvPr/>
          </p:nvSpPr>
          <p:spPr bwMode="auto">
            <a:xfrm flipV="1">
              <a:off x="7505700" y="2549525"/>
              <a:ext cx="0" cy="4762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79" name="Line 370"/>
            <p:cNvSpPr>
              <a:spLocks noChangeShapeType="1"/>
            </p:cNvSpPr>
            <p:nvPr/>
          </p:nvSpPr>
          <p:spPr bwMode="auto">
            <a:xfrm flipV="1">
              <a:off x="751332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0" name="Line 371"/>
            <p:cNvSpPr>
              <a:spLocks noChangeShapeType="1"/>
            </p:cNvSpPr>
            <p:nvPr/>
          </p:nvSpPr>
          <p:spPr bwMode="auto">
            <a:xfrm flipV="1">
              <a:off x="751903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1" name="Line 372"/>
            <p:cNvSpPr>
              <a:spLocks noChangeShapeType="1"/>
            </p:cNvSpPr>
            <p:nvPr/>
          </p:nvSpPr>
          <p:spPr bwMode="auto">
            <a:xfrm flipV="1">
              <a:off x="754761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2" name="Line 373"/>
            <p:cNvSpPr>
              <a:spLocks noChangeShapeType="1"/>
            </p:cNvSpPr>
            <p:nvPr/>
          </p:nvSpPr>
          <p:spPr bwMode="auto">
            <a:xfrm flipV="1">
              <a:off x="7581900" y="2502852"/>
              <a:ext cx="0" cy="94298"/>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83" name="Line 374"/>
            <p:cNvSpPr>
              <a:spLocks noChangeShapeType="1"/>
            </p:cNvSpPr>
            <p:nvPr/>
          </p:nvSpPr>
          <p:spPr bwMode="auto">
            <a:xfrm flipV="1">
              <a:off x="7587615" y="2555240"/>
              <a:ext cx="0" cy="4191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384" name="Line 375"/>
            <p:cNvSpPr>
              <a:spLocks noChangeShapeType="1"/>
            </p:cNvSpPr>
            <p:nvPr/>
          </p:nvSpPr>
          <p:spPr bwMode="auto">
            <a:xfrm flipV="1">
              <a:off x="75942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5" name="Line 376"/>
            <p:cNvSpPr>
              <a:spLocks noChangeShapeType="1"/>
            </p:cNvSpPr>
            <p:nvPr/>
          </p:nvSpPr>
          <p:spPr bwMode="auto">
            <a:xfrm flipV="1">
              <a:off x="762857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6" name="Line 377"/>
            <p:cNvSpPr>
              <a:spLocks noChangeShapeType="1"/>
            </p:cNvSpPr>
            <p:nvPr/>
          </p:nvSpPr>
          <p:spPr bwMode="auto">
            <a:xfrm flipV="1">
              <a:off x="765048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7" name="Line 378"/>
            <p:cNvSpPr>
              <a:spLocks noChangeShapeType="1"/>
            </p:cNvSpPr>
            <p:nvPr/>
          </p:nvSpPr>
          <p:spPr bwMode="auto">
            <a:xfrm flipV="1">
              <a:off x="76628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8" name="Line 379"/>
            <p:cNvSpPr>
              <a:spLocks noChangeShapeType="1"/>
            </p:cNvSpPr>
            <p:nvPr/>
          </p:nvSpPr>
          <p:spPr bwMode="auto">
            <a:xfrm flipV="1">
              <a:off x="768286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89" name="Line 380"/>
            <p:cNvSpPr>
              <a:spLocks noChangeShapeType="1"/>
            </p:cNvSpPr>
            <p:nvPr/>
          </p:nvSpPr>
          <p:spPr bwMode="auto">
            <a:xfrm flipV="1">
              <a:off x="770286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0" name="Line 381"/>
            <p:cNvSpPr>
              <a:spLocks noChangeShapeType="1"/>
            </p:cNvSpPr>
            <p:nvPr/>
          </p:nvSpPr>
          <p:spPr bwMode="auto">
            <a:xfrm flipV="1">
              <a:off x="771906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1" name="Line 382"/>
            <p:cNvSpPr>
              <a:spLocks noChangeShapeType="1"/>
            </p:cNvSpPr>
            <p:nvPr/>
          </p:nvSpPr>
          <p:spPr bwMode="auto">
            <a:xfrm flipV="1">
              <a:off x="77247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2" name="Line 383"/>
            <p:cNvSpPr>
              <a:spLocks noChangeShapeType="1"/>
            </p:cNvSpPr>
            <p:nvPr/>
          </p:nvSpPr>
          <p:spPr bwMode="auto">
            <a:xfrm flipV="1">
              <a:off x="773144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3" name="Line 384"/>
            <p:cNvSpPr>
              <a:spLocks noChangeShapeType="1"/>
            </p:cNvSpPr>
            <p:nvPr/>
          </p:nvSpPr>
          <p:spPr bwMode="auto">
            <a:xfrm flipV="1">
              <a:off x="77447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4" name="Line 385"/>
            <p:cNvSpPr>
              <a:spLocks noChangeShapeType="1"/>
            </p:cNvSpPr>
            <p:nvPr/>
          </p:nvSpPr>
          <p:spPr bwMode="auto">
            <a:xfrm flipV="1">
              <a:off x="775811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5" name="Line 386"/>
            <p:cNvSpPr>
              <a:spLocks noChangeShapeType="1"/>
            </p:cNvSpPr>
            <p:nvPr/>
          </p:nvSpPr>
          <p:spPr bwMode="auto">
            <a:xfrm flipV="1">
              <a:off x="779907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6" name="Line 387"/>
            <p:cNvSpPr>
              <a:spLocks noChangeShapeType="1"/>
            </p:cNvSpPr>
            <p:nvPr/>
          </p:nvSpPr>
          <p:spPr bwMode="auto">
            <a:xfrm flipV="1">
              <a:off x="78057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7" name="Line 388"/>
            <p:cNvSpPr>
              <a:spLocks noChangeShapeType="1"/>
            </p:cNvSpPr>
            <p:nvPr/>
          </p:nvSpPr>
          <p:spPr bwMode="auto">
            <a:xfrm flipV="1">
              <a:off x="781335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8" name="Line 389"/>
            <p:cNvSpPr>
              <a:spLocks noChangeShapeType="1"/>
            </p:cNvSpPr>
            <p:nvPr/>
          </p:nvSpPr>
          <p:spPr bwMode="auto">
            <a:xfrm flipV="1">
              <a:off x="782002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399" name="Line 390"/>
            <p:cNvSpPr>
              <a:spLocks noChangeShapeType="1"/>
            </p:cNvSpPr>
            <p:nvPr/>
          </p:nvSpPr>
          <p:spPr bwMode="auto">
            <a:xfrm flipV="1">
              <a:off x="78743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0" name="Line 391"/>
            <p:cNvSpPr>
              <a:spLocks noChangeShapeType="1"/>
            </p:cNvSpPr>
            <p:nvPr/>
          </p:nvSpPr>
          <p:spPr bwMode="auto">
            <a:xfrm flipV="1">
              <a:off x="788193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1" name="Line 392"/>
            <p:cNvSpPr>
              <a:spLocks noChangeShapeType="1"/>
            </p:cNvSpPr>
            <p:nvPr/>
          </p:nvSpPr>
          <p:spPr bwMode="auto">
            <a:xfrm flipV="1">
              <a:off x="791622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2" name="Line 393"/>
            <p:cNvSpPr>
              <a:spLocks noChangeShapeType="1"/>
            </p:cNvSpPr>
            <p:nvPr/>
          </p:nvSpPr>
          <p:spPr bwMode="auto">
            <a:xfrm flipV="1">
              <a:off x="7922895"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3" name="Line 394"/>
            <p:cNvSpPr>
              <a:spLocks noChangeShapeType="1"/>
            </p:cNvSpPr>
            <p:nvPr/>
          </p:nvSpPr>
          <p:spPr bwMode="auto">
            <a:xfrm flipV="1">
              <a:off x="792956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4" name="Line 395"/>
            <p:cNvSpPr>
              <a:spLocks noChangeShapeType="1"/>
            </p:cNvSpPr>
            <p:nvPr/>
          </p:nvSpPr>
          <p:spPr bwMode="auto">
            <a:xfrm flipV="1">
              <a:off x="794289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5" name="Line 396"/>
            <p:cNvSpPr>
              <a:spLocks noChangeShapeType="1"/>
            </p:cNvSpPr>
            <p:nvPr/>
          </p:nvSpPr>
          <p:spPr bwMode="auto">
            <a:xfrm flipV="1">
              <a:off x="7950518"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6" name="Line 397"/>
            <p:cNvSpPr>
              <a:spLocks noChangeShapeType="1"/>
            </p:cNvSpPr>
            <p:nvPr/>
          </p:nvSpPr>
          <p:spPr bwMode="auto">
            <a:xfrm flipV="1">
              <a:off x="795623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7" name="Line 398"/>
            <p:cNvSpPr>
              <a:spLocks noChangeShapeType="1"/>
            </p:cNvSpPr>
            <p:nvPr/>
          </p:nvSpPr>
          <p:spPr bwMode="auto">
            <a:xfrm flipV="1">
              <a:off x="796290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8" name="Line 399"/>
            <p:cNvSpPr>
              <a:spLocks noChangeShapeType="1"/>
            </p:cNvSpPr>
            <p:nvPr/>
          </p:nvSpPr>
          <p:spPr bwMode="auto">
            <a:xfrm flipV="1">
              <a:off x="798480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09" name="Line 400"/>
            <p:cNvSpPr>
              <a:spLocks noChangeShapeType="1"/>
            </p:cNvSpPr>
            <p:nvPr/>
          </p:nvSpPr>
          <p:spPr bwMode="auto">
            <a:xfrm flipV="1">
              <a:off x="7998143" y="2555240"/>
              <a:ext cx="0" cy="4191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10" name="Line 401"/>
            <p:cNvSpPr>
              <a:spLocks noChangeShapeType="1"/>
            </p:cNvSpPr>
            <p:nvPr/>
          </p:nvSpPr>
          <p:spPr bwMode="auto">
            <a:xfrm flipV="1">
              <a:off x="800481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1" name="Line 402"/>
            <p:cNvSpPr>
              <a:spLocks noChangeShapeType="1"/>
            </p:cNvSpPr>
            <p:nvPr/>
          </p:nvSpPr>
          <p:spPr bwMode="auto">
            <a:xfrm flipV="1">
              <a:off x="801147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2" name="Line 403"/>
            <p:cNvSpPr>
              <a:spLocks noChangeShapeType="1"/>
            </p:cNvSpPr>
            <p:nvPr/>
          </p:nvSpPr>
          <p:spPr bwMode="auto">
            <a:xfrm flipV="1">
              <a:off x="805338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3" name="Line 404"/>
            <p:cNvSpPr>
              <a:spLocks noChangeShapeType="1"/>
            </p:cNvSpPr>
            <p:nvPr/>
          </p:nvSpPr>
          <p:spPr bwMode="auto">
            <a:xfrm flipV="1">
              <a:off x="805910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4" name="Line 405"/>
            <p:cNvSpPr>
              <a:spLocks noChangeShapeType="1"/>
            </p:cNvSpPr>
            <p:nvPr/>
          </p:nvSpPr>
          <p:spPr bwMode="auto">
            <a:xfrm flipV="1">
              <a:off x="8065770"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5" name="Line 406"/>
            <p:cNvSpPr>
              <a:spLocks noChangeShapeType="1"/>
            </p:cNvSpPr>
            <p:nvPr/>
          </p:nvSpPr>
          <p:spPr bwMode="auto">
            <a:xfrm flipV="1">
              <a:off x="8072438" y="2460942"/>
              <a:ext cx="0" cy="136208"/>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16" name="Line 407"/>
            <p:cNvSpPr>
              <a:spLocks noChangeShapeType="1"/>
            </p:cNvSpPr>
            <p:nvPr/>
          </p:nvSpPr>
          <p:spPr bwMode="auto">
            <a:xfrm flipV="1">
              <a:off x="8079105" y="2519997"/>
              <a:ext cx="0" cy="7715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17" name="Line 408"/>
            <p:cNvSpPr>
              <a:spLocks noChangeShapeType="1"/>
            </p:cNvSpPr>
            <p:nvPr/>
          </p:nvSpPr>
          <p:spPr bwMode="auto">
            <a:xfrm flipV="1">
              <a:off x="8085773" y="2531427"/>
              <a:ext cx="0" cy="6572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18" name="Line 409"/>
            <p:cNvSpPr>
              <a:spLocks noChangeShapeType="1"/>
            </p:cNvSpPr>
            <p:nvPr/>
          </p:nvSpPr>
          <p:spPr bwMode="auto">
            <a:xfrm flipV="1">
              <a:off x="8093393" y="2584767"/>
              <a:ext cx="0" cy="1238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19" name="Line 410"/>
            <p:cNvSpPr>
              <a:spLocks noChangeShapeType="1"/>
            </p:cNvSpPr>
            <p:nvPr/>
          </p:nvSpPr>
          <p:spPr bwMode="auto">
            <a:xfrm flipV="1">
              <a:off x="814101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0" name="Line 411"/>
            <p:cNvSpPr>
              <a:spLocks noChangeShapeType="1"/>
            </p:cNvSpPr>
            <p:nvPr/>
          </p:nvSpPr>
          <p:spPr bwMode="auto">
            <a:xfrm flipV="1">
              <a:off x="814768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1" name="Line 412"/>
            <p:cNvSpPr>
              <a:spLocks noChangeShapeType="1"/>
            </p:cNvSpPr>
            <p:nvPr/>
          </p:nvSpPr>
          <p:spPr bwMode="auto">
            <a:xfrm flipV="1">
              <a:off x="815435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2" name="Line 413"/>
            <p:cNvSpPr>
              <a:spLocks noChangeShapeType="1"/>
            </p:cNvSpPr>
            <p:nvPr/>
          </p:nvSpPr>
          <p:spPr bwMode="auto">
            <a:xfrm flipV="1">
              <a:off x="818197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3" name="Line 414"/>
            <p:cNvSpPr>
              <a:spLocks noChangeShapeType="1"/>
            </p:cNvSpPr>
            <p:nvPr/>
          </p:nvSpPr>
          <p:spPr bwMode="auto">
            <a:xfrm flipV="1">
              <a:off x="8332470" y="2566670"/>
              <a:ext cx="0" cy="30480"/>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24" name="Line 415"/>
            <p:cNvSpPr>
              <a:spLocks noChangeShapeType="1"/>
            </p:cNvSpPr>
            <p:nvPr/>
          </p:nvSpPr>
          <p:spPr bwMode="auto">
            <a:xfrm flipV="1">
              <a:off x="8339138" y="2584767"/>
              <a:ext cx="0" cy="12383"/>
            </a:xfrm>
            <a:prstGeom prst="line">
              <a:avLst/>
            </a:prstGeom>
            <a:noFill/>
            <a:ln w="38100">
              <a:solidFill>
                <a:schemeClr val="tx1"/>
              </a:solidFill>
              <a:round/>
              <a:headEnd type="none" w="sm" len="sm"/>
              <a:tailEnd type="none" w="sm" len="sm"/>
            </a:ln>
          </p:spPr>
          <p:txBody>
            <a:bodyPr wrap="none" anchor="ctr"/>
            <a:lstStyle/>
            <a:p>
              <a:endParaRPr lang="en-US" sz="1200"/>
            </a:p>
          </p:txBody>
        </p:sp>
        <p:sp>
          <p:nvSpPr>
            <p:cNvPr id="425" name="Line 416"/>
            <p:cNvSpPr>
              <a:spLocks noChangeShapeType="1"/>
            </p:cNvSpPr>
            <p:nvPr/>
          </p:nvSpPr>
          <p:spPr bwMode="auto">
            <a:xfrm flipV="1">
              <a:off x="8380095"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6" name="Line 417"/>
            <p:cNvSpPr>
              <a:spLocks noChangeShapeType="1"/>
            </p:cNvSpPr>
            <p:nvPr/>
          </p:nvSpPr>
          <p:spPr bwMode="auto">
            <a:xfrm flipV="1">
              <a:off x="839438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7" name="Line 418"/>
            <p:cNvSpPr>
              <a:spLocks noChangeShapeType="1"/>
            </p:cNvSpPr>
            <p:nvPr/>
          </p:nvSpPr>
          <p:spPr bwMode="auto">
            <a:xfrm flipV="1">
              <a:off x="855726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8" name="Line 419"/>
            <p:cNvSpPr>
              <a:spLocks noChangeShapeType="1"/>
            </p:cNvSpPr>
            <p:nvPr/>
          </p:nvSpPr>
          <p:spPr bwMode="auto">
            <a:xfrm flipV="1">
              <a:off x="8625840"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29" name="Line 420"/>
            <p:cNvSpPr>
              <a:spLocks noChangeShapeType="1"/>
            </p:cNvSpPr>
            <p:nvPr/>
          </p:nvSpPr>
          <p:spPr bwMode="auto">
            <a:xfrm flipV="1">
              <a:off x="8687753"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0" name="Line 421"/>
            <p:cNvSpPr>
              <a:spLocks noChangeShapeType="1"/>
            </p:cNvSpPr>
            <p:nvPr/>
          </p:nvSpPr>
          <p:spPr bwMode="auto">
            <a:xfrm flipV="1">
              <a:off x="8830628" y="2591435"/>
              <a:ext cx="0" cy="571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1" name="Line 422"/>
            <p:cNvSpPr>
              <a:spLocks noChangeShapeType="1"/>
            </p:cNvSpPr>
            <p:nvPr/>
          </p:nvSpPr>
          <p:spPr bwMode="auto">
            <a:xfrm>
              <a:off x="6898005" y="2605722"/>
              <a:ext cx="0" cy="4857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2" name="Line 423"/>
            <p:cNvSpPr>
              <a:spLocks noChangeShapeType="1"/>
            </p:cNvSpPr>
            <p:nvPr/>
          </p:nvSpPr>
          <p:spPr bwMode="auto">
            <a:xfrm>
              <a:off x="5817870" y="2605722"/>
              <a:ext cx="0" cy="4857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3" name="Line 424"/>
            <p:cNvSpPr>
              <a:spLocks noChangeShapeType="1"/>
            </p:cNvSpPr>
            <p:nvPr/>
          </p:nvSpPr>
          <p:spPr bwMode="auto">
            <a:xfrm>
              <a:off x="4732973" y="2605722"/>
              <a:ext cx="0" cy="4857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4" name="Line 425"/>
            <p:cNvSpPr>
              <a:spLocks noChangeShapeType="1"/>
            </p:cNvSpPr>
            <p:nvPr/>
          </p:nvSpPr>
          <p:spPr bwMode="auto">
            <a:xfrm>
              <a:off x="4342448" y="2601912"/>
              <a:ext cx="0" cy="1428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5" name="Line 426"/>
            <p:cNvSpPr>
              <a:spLocks noChangeShapeType="1"/>
            </p:cNvSpPr>
            <p:nvPr/>
          </p:nvSpPr>
          <p:spPr bwMode="auto">
            <a:xfrm>
              <a:off x="7982903" y="2605722"/>
              <a:ext cx="0" cy="48578"/>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6" name="Line 427"/>
            <p:cNvSpPr>
              <a:spLocks noChangeShapeType="1"/>
            </p:cNvSpPr>
            <p:nvPr/>
          </p:nvSpPr>
          <p:spPr bwMode="auto">
            <a:xfrm>
              <a:off x="4219575" y="813117"/>
              <a:ext cx="122872" cy="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7" name="Line 428"/>
            <p:cNvSpPr>
              <a:spLocks noChangeShapeType="1"/>
            </p:cNvSpPr>
            <p:nvPr/>
          </p:nvSpPr>
          <p:spPr bwMode="auto">
            <a:xfrm>
              <a:off x="4210050" y="2607627"/>
              <a:ext cx="123825" cy="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8" name="Line 429"/>
            <p:cNvSpPr>
              <a:spLocks noChangeShapeType="1"/>
            </p:cNvSpPr>
            <p:nvPr/>
          </p:nvSpPr>
          <p:spPr bwMode="auto">
            <a:xfrm>
              <a:off x="4343400" y="2579052"/>
              <a:ext cx="0" cy="80963"/>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39" name="Line 430"/>
            <p:cNvSpPr>
              <a:spLocks noChangeShapeType="1"/>
            </p:cNvSpPr>
            <p:nvPr/>
          </p:nvSpPr>
          <p:spPr bwMode="auto">
            <a:xfrm>
              <a:off x="4335780" y="2607627"/>
              <a:ext cx="4808220" cy="0"/>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40" name="Line 431"/>
            <p:cNvSpPr>
              <a:spLocks noChangeShapeType="1"/>
            </p:cNvSpPr>
            <p:nvPr/>
          </p:nvSpPr>
          <p:spPr bwMode="auto">
            <a:xfrm flipV="1">
              <a:off x="4343400" y="815975"/>
              <a:ext cx="0" cy="1804035"/>
            </a:xfrm>
            <a:prstGeom prst="line">
              <a:avLst/>
            </a:prstGeom>
            <a:noFill/>
            <a:ln w="28575">
              <a:solidFill>
                <a:schemeClr val="tx1"/>
              </a:solidFill>
              <a:round/>
              <a:headEnd type="none" w="sm" len="sm"/>
              <a:tailEnd type="none" w="sm" len="sm"/>
            </a:ln>
          </p:spPr>
          <p:txBody>
            <a:bodyPr wrap="none" anchor="ctr"/>
            <a:lstStyle/>
            <a:p>
              <a:endParaRPr lang="en-US" sz="1200"/>
            </a:p>
          </p:txBody>
        </p:sp>
        <p:sp>
          <p:nvSpPr>
            <p:cNvPr id="441" name="Rectangle 432"/>
            <p:cNvSpPr>
              <a:spLocks noChangeArrowheads="1"/>
            </p:cNvSpPr>
            <p:nvPr/>
          </p:nvSpPr>
          <p:spPr bwMode="auto">
            <a:xfrm rot="16200000">
              <a:off x="3236718" y="1629655"/>
              <a:ext cx="1727589" cy="277641"/>
            </a:xfrm>
            <a:prstGeom prst="rect">
              <a:avLst/>
            </a:prstGeom>
            <a:noFill/>
            <a:ln w="9525">
              <a:noFill/>
              <a:miter lim="800000"/>
              <a:headEnd/>
              <a:tailEnd/>
            </a:ln>
          </p:spPr>
          <p:txBody>
            <a:bodyPr wrap="none" lIns="92075" tIns="46038" rIns="92075" bIns="46038">
              <a:spAutoFit/>
            </a:bodyPr>
            <a:lstStyle/>
            <a:p>
              <a:r>
                <a:rPr lang="en-US" sz="1200" dirty="0"/>
                <a:t>% Relative Abundance</a:t>
              </a:r>
            </a:p>
          </p:txBody>
        </p:sp>
        <p:sp>
          <p:nvSpPr>
            <p:cNvPr id="442" name="Rectangle 433"/>
            <p:cNvSpPr>
              <a:spLocks noChangeArrowheads="1"/>
            </p:cNvSpPr>
            <p:nvPr/>
          </p:nvSpPr>
          <p:spPr bwMode="auto">
            <a:xfrm>
              <a:off x="3902393" y="745490"/>
              <a:ext cx="440826" cy="277641"/>
            </a:xfrm>
            <a:prstGeom prst="rect">
              <a:avLst/>
            </a:prstGeom>
            <a:noFill/>
            <a:ln w="9525">
              <a:noFill/>
              <a:miter lim="800000"/>
              <a:headEnd/>
              <a:tailEnd/>
            </a:ln>
          </p:spPr>
          <p:txBody>
            <a:bodyPr wrap="none" lIns="92075" tIns="46038" rIns="92075" bIns="46038">
              <a:spAutoFit/>
            </a:bodyPr>
            <a:lstStyle/>
            <a:p>
              <a:r>
                <a:rPr lang="en-US" sz="1200" dirty="0"/>
                <a:t>100</a:t>
              </a:r>
            </a:p>
          </p:txBody>
        </p:sp>
        <p:sp>
          <p:nvSpPr>
            <p:cNvPr id="443" name="Rectangle 434"/>
            <p:cNvSpPr>
              <a:spLocks noChangeArrowheads="1"/>
            </p:cNvSpPr>
            <p:nvPr/>
          </p:nvSpPr>
          <p:spPr bwMode="auto">
            <a:xfrm>
              <a:off x="4016693" y="2528570"/>
              <a:ext cx="270908" cy="277641"/>
            </a:xfrm>
            <a:prstGeom prst="rect">
              <a:avLst/>
            </a:prstGeom>
            <a:noFill/>
            <a:ln w="9525">
              <a:noFill/>
              <a:miter lim="800000"/>
              <a:headEnd/>
              <a:tailEnd/>
            </a:ln>
          </p:spPr>
          <p:txBody>
            <a:bodyPr wrap="none" lIns="92075" tIns="46038" rIns="92075" bIns="46038">
              <a:spAutoFit/>
            </a:bodyPr>
            <a:lstStyle/>
            <a:p>
              <a:r>
                <a:rPr lang="en-US" sz="1200"/>
                <a:t>0</a:t>
              </a:r>
            </a:p>
          </p:txBody>
        </p:sp>
        <p:sp>
          <p:nvSpPr>
            <p:cNvPr id="444" name="Rectangle 435"/>
            <p:cNvSpPr>
              <a:spLocks noChangeArrowheads="1"/>
            </p:cNvSpPr>
            <p:nvPr/>
          </p:nvSpPr>
          <p:spPr bwMode="auto">
            <a:xfrm>
              <a:off x="4523423" y="2660967"/>
              <a:ext cx="440826" cy="277641"/>
            </a:xfrm>
            <a:prstGeom prst="rect">
              <a:avLst/>
            </a:prstGeom>
            <a:noFill/>
            <a:ln w="9525">
              <a:noFill/>
              <a:miter lim="800000"/>
              <a:headEnd/>
              <a:tailEnd/>
            </a:ln>
          </p:spPr>
          <p:txBody>
            <a:bodyPr wrap="none" lIns="92075" tIns="46038" rIns="92075" bIns="46038">
              <a:spAutoFit/>
            </a:bodyPr>
            <a:lstStyle/>
            <a:p>
              <a:r>
                <a:rPr lang="en-US" sz="1200"/>
                <a:t>250</a:t>
              </a:r>
            </a:p>
          </p:txBody>
        </p:sp>
        <p:sp>
          <p:nvSpPr>
            <p:cNvPr id="445" name="Rectangle 436"/>
            <p:cNvSpPr>
              <a:spLocks noChangeArrowheads="1"/>
            </p:cNvSpPr>
            <p:nvPr/>
          </p:nvSpPr>
          <p:spPr bwMode="auto">
            <a:xfrm>
              <a:off x="5608320" y="2660967"/>
              <a:ext cx="440826" cy="277641"/>
            </a:xfrm>
            <a:prstGeom prst="rect">
              <a:avLst/>
            </a:prstGeom>
            <a:noFill/>
            <a:ln w="9525">
              <a:noFill/>
              <a:miter lim="800000"/>
              <a:headEnd/>
              <a:tailEnd/>
            </a:ln>
          </p:spPr>
          <p:txBody>
            <a:bodyPr wrap="none" lIns="92075" tIns="46038" rIns="92075" bIns="46038">
              <a:spAutoFit/>
            </a:bodyPr>
            <a:lstStyle/>
            <a:p>
              <a:r>
                <a:rPr lang="en-US" sz="1200"/>
                <a:t>500</a:t>
              </a:r>
            </a:p>
          </p:txBody>
        </p:sp>
        <p:sp>
          <p:nvSpPr>
            <p:cNvPr id="446" name="Rectangle 437"/>
            <p:cNvSpPr>
              <a:spLocks noChangeArrowheads="1"/>
            </p:cNvSpPr>
            <p:nvPr/>
          </p:nvSpPr>
          <p:spPr bwMode="auto">
            <a:xfrm>
              <a:off x="6687503" y="2660967"/>
              <a:ext cx="440826" cy="277641"/>
            </a:xfrm>
            <a:prstGeom prst="rect">
              <a:avLst/>
            </a:prstGeom>
            <a:noFill/>
            <a:ln w="9525">
              <a:noFill/>
              <a:miter lim="800000"/>
              <a:headEnd/>
              <a:tailEnd/>
            </a:ln>
          </p:spPr>
          <p:txBody>
            <a:bodyPr wrap="none" lIns="92075" tIns="46038" rIns="92075" bIns="46038">
              <a:spAutoFit/>
            </a:bodyPr>
            <a:lstStyle/>
            <a:p>
              <a:r>
                <a:rPr lang="en-US" sz="1200"/>
                <a:t>750</a:t>
              </a:r>
            </a:p>
          </p:txBody>
        </p:sp>
        <p:sp>
          <p:nvSpPr>
            <p:cNvPr id="447" name="Rectangle 438"/>
            <p:cNvSpPr>
              <a:spLocks noChangeArrowheads="1"/>
            </p:cNvSpPr>
            <p:nvPr/>
          </p:nvSpPr>
          <p:spPr bwMode="auto">
            <a:xfrm>
              <a:off x="7720013" y="2660967"/>
              <a:ext cx="525785" cy="277641"/>
            </a:xfrm>
            <a:prstGeom prst="rect">
              <a:avLst/>
            </a:prstGeom>
            <a:noFill/>
            <a:ln w="9525">
              <a:noFill/>
              <a:miter lim="800000"/>
              <a:headEnd/>
              <a:tailEnd/>
            </a:ln>
          </p:spPr>
          <p:txBody>
            <a:bodyPr wrap="none" lIns="92075" tIns="46038" rIns="92075" bIns="46038">
              <a:spAutoFit/>
            </a:bodyPr>
            <a:lstStyle/>
            <a:p>
              <a:r>
                <a:rPr lang="en-US" sz="1200"/>
                <a:t>1000</a:t>
              </a:r>
            </a:p>
          </p:txBody>
        </p:sp>
        <p:sp>
          <p:nvSpPr>
            <p:cNvPr id="448" name="Rectangle 450"/>
            <p:cNvSpPr>
              <a:spLocks noChangeArrowheads="1"/>
            </p:cNvSpPr>
            <p:nvPr/>
          </p:nvSpPr>
          <p:spPr bwMode="auto">
            <a:xfrm>
              <a:off x="5863590" y="1444625"/>
              <a:ext cx="803105" cy="277641"/>
            </a:xfrm>
            <a:prstGeom prst="rect">
              <a:avLst/>
            </a:prstGeom>
            <a:noFill/>
            <a:ln w="9525">
              <a:noFill/>
              <a:miter lim="800000"/>
              <a:headEnd/>
              <a:tailEnd/>
            </a:ln>
          </p:spPr>
          <p:txBody>
            <a:bodyPr wrap="none" lIns="92075" tIns="46038" rIns="92075" bIns="46038">
              <a:spAutoFit/>
            </a:bodyPr>
            <a:lstStyle/>
            <a:p>
              <a:r>
                <a:rPr lang="en-US" sz="1200">
                  <a:solidFill>
                    <a:srgbClr val="FFFFFF"/>
                  </a:solidFill>
                </a:rPr>
                <a:t>[M+2H]</a:t>
              </a:r>
              <a:r>
                <a:rPr lang="en-US" sz="1200" baseline="30000">
                  <a:solidFill>
                    <a:srgbClr val="FFFFFF"/>
                  </a:solidFill>
                </a:rPr>
                <a:t>2+</a:t>
              </a:r>
            </a:p>
          </p:txBody>
        </p:sp>
        <p:sp>
          <p:nvSpPr>
            <p:cNvPr id="449" name="Rectangle 443"/>
            <p:cNvSpPr>
              <a:spLocks noChangeArrowheads="1"/>
            </p:cNvSpPr>
            <p:nvPr/>
          </p:nvSpPr>
          <p:spPr bwMode="auto">
            <a:xfrm>
              <a:off x="6785610" y="588327"/>
              <a:ext cx="440826" cy="277641"/>
            </a:xfrm>
            <a:prstGeom prst="rect">
              <a:avLst/>
            </a:prstGeom>
            <a:noFill/>
            <a:ln w="9525">
              <a:noFill/>
              <a:miter lim="800000"/>
              <a:headEnd/>
              <a:tailEnd/>
            </a:ln>
          </p:spPr>
          <p:txBody>
            <a:bodyPr wrap="none" lIns="92075" tIns="46038" rIns="92075" bIns="46038">
              <a:spAutoFit/>
            </a:bodyPr>
            <a:lstStyle/>
            <a:p>
              <a:r>
                <a:rPr lang="en-US" sz="1200"/>
                <a:t>762</a:t>
              </a:r>
              <a:endParaRPr lang="en-US" sz="1200" baseline="-25000"/>
            </a:p>
          </p:txBody>
        </p:sp>
        <p:sp>
          <p:nvSpPr>
            <p:cNvPr id="450" name="Rectangle 439"/>
            <p:cNvSpPr>
              <a:spLocks noChangeArrowheads="1"/>
            </p:cNvSpPr>
            <p:nvPr/>
          </p:nvSpPr>
          <p:spPr bwMode="auto">
            <a:xfrm>
              <a:off x="4543425" y="2117090"/>
              <a:ext cx="440826" cy="277641"/>
            </a:xfrm>
            <a:prstGeom prst="rect">
              <a:avLst/>
            </a:prstGeom>
            <a:noFill/>
            <a:ln w="9525">
              <a:noFill/>
              <a:miter lim="800000"/>
              <a:headEnd/>
              <a:tailEnd/>
            </a:ln>
          </p:spPr>
          <p:txBody>
            <a:bodyPr wrap="none" lIns="92075" tIns="46038" rIns="92075" bIns="46038">
              <a:spAutoFit/>
            </a:bodyPr>
            <a:lstStyle/>
            <a:p>
              <a:r>
                <a:rPr lang="en-US" sz="1200" dirty="0"/>
                <a:t>260</a:t>
              </a:r>
              <a:endParaRPr lang="en-US" sz="1200" baseline="-25000" dirty="0"/>
            </a:p>
          </p:txBody>
        </p:sp>
        <p:sp>
          <p:nvSpPr>
            <p:cNvPr id="451" name="Rectangle 440"/>
            <p:cNvSpPr>
              <a:spLocks noChangeArrowheads="1"/>
            </p:cNvSpPr>
            <p:nvPr/>
          </p:nvSpPr>
          <p:spPr bwMode="auto">
            <a:xfrm>
              <a:off x="5063490" y="2135187"/>
              <a:ext cx="440826" cy="277641"/>
            </a:xfrm>
            <a:prstGeom prst="rect">
              <a:avLst/>
            </a:prstGeom>
            <a:noFill/>
            <a:ln w="9525">
              <a:noFill/>
              <a:miter lim="800000"/>
              <a:headEnd/>
              <a:tailEnd/>
            </a:ln>
          </p:spPr>
          <p:txBody>
            <a:bodyPr wrap="none" lIns="92075" tIns="46038" rIns="92075" bIns="46038">
              <a:spAutoFit/>
            </a:bodyPr>
            <a:lstStyle/>
            <a:p>
              <a:r>
                <a:rPr lang="en-US" sz="1200" dirty="0"/>
                <a:t>389</a:t>
              </a:r>
              <a:endParaRPr lang="en-US" sz="1200" baseline="-25000" dirty="0"/>
            </a:p>
          </p:txBody>
        </p:sp>
        <p:sp>
          <p:nvSpPr>
            <p:cNvPr id="452" name="Rectangle 441"/>
            <p:cNvSpPr>
              <a:spLocks noChangeArrowheads="1"/>
            </p:cNvSpPr>
            <p:nvPr/>
          </p:nvSpPr>
          <p:spPr bwMode="auto">
            <a:xfrm>
              <a:off x="5574030" y="2196147"/>
              <a:ext cx="440826" cy="277641"/>
            </a:xfrm>
            <a:prstGeom prst="rect">
              <a:avLst/>
            </a:prstGeom>
            <a:noFill/>
            <a:ln w="9525">
              <a:noFill/>
              <a:miter lim="800000"/>
              <a:headEnd/>
              <a:tailEnd/>
            </a:ln>
          </p:spPr>
          <p:txBody>
            <a:bodyPr wrap="none" lIns="92075" tIns="46038" rIns="92075" bIns="46038">
              <a:spAutoFit/>
            </a:bodyPr>
            <a:lstStyle/>
            <a:p>
              <a:r>
                <a:rPr lang="en-US" sz="1200"/>
                <a:t>504</a:t>
              </a:r>
              <a:endParaRPr lang="en-US" sz="1200" baseline="-25000"/>
            </a:p>
          </p:txBody>
        </p:sp>
        <p:sp>
          <p:nvSpPr>
            <p:cNvPr id="453" name="Rectangle 442"/>
            <p:cNvSpPr>
              <a:spLocks noChangeArrowheads="1"/>
            </p:cNvSpPr>
            <p:nvPr/>
          </p:nvSpPr>
          <p:spPr bwMode="auto">
            <a:xfrm>
              <a:off x="6221730" y="1824672"/>
              <a:ext cx="440826" cy="277641"/>
            </a:xfrm>
            <a:prstGeom prst="rect">
              <a:avLst/>
            </a:prstGeom>
            <a:noFill/>
            <a:ln w="9525">
              <a:noFill/>
              <a:miter lim="800000"/>
              <a:headEnd/>
              <a:tailEnd/>
            </a:ln>
          </p:spPr>
          <p:txBody>
            <a:bodyPr wrap="none" lIns="92075" tIns="46038" rIns="92075" bIns="46038">
              <a:spAutoFit/>
            </a:bodyPr>
            <a:lstStyle/>
            <a:p>
              <a:r>
                <a:rPr lang="en-US" sz="1200"/>
                <a:t>633</a:t>
              </a:r>
              <a:endParaRPr lang="en-US" sz="1200" baseline="-25000"/>
            </a:p>
          </p:txBody>
        </p:sp>
        <p:sp>
          <p:nvSpPr>
            <p:cNvPr id="454" name="Rectangle 444"/>
            <p:cNvSpPr>
              <a:spLocks noChangeArrowheads="1"/>
            </p:cNvSpPr>
            <p:nvPr/>
          </p:nvSpPr>
          <p:spPr bwMode="auto">
            <a:xfrm>
              <a:off x="7280910" y="1165542"/>
              <a:ext cx="440826" cy="277641"/>
            </a:xfrm>
            <a:prstGeom prst="rect">
              <a:avLst/>
            </a:prstGeom>
            <a:noFill/>
            <a:ln w="9525">
              <a:noFill/>
              <a:miter lim="800000"/>
              <a:headEnd/>
              <a:tailEnd/>
            </a:ln>
          </p:spPr>
          <p:txBody>
            <a:bodyPr wrap="none" lIns="92075" tIns="46038" rIns="92075" bIns="46038">
              <a:spAutoFit/>
            </a:bodyPr>
            <a:lstStyle/>
            <a:p>
              <a:r>
                <a:rPr lang="en-US" sz="1200"/>
                <a:t>875</a:t>
              </a:r>
              <a:endParaRPr lang="en-US" sz="1200" baseline="-25000"/>
            </a:p>
          </p:txBody>
        </p:sp>
        <p:sp>
          <p:nvSpPr>
            <p:cNvPr id="455" name="Rectangle 445"/>
            <p:cNvSpPr>
              <a:spLocks noChangeArrowheads="1"/>
            </p:cNvSpPr>
            <p:nvPr/>
          </p:nvSpPr>
          <p:spPr bwMode="auto">
            <a:xfrm>
              <a:off x="4728210" y="1920875"/>
              <a:ext cx="440826" cy="277641"/>
            </a:xfrm>
            <a:prstGeom prst="rect">
              <a:avLst/>
            </a:prstGeom>
            <a:noFill/>
            <a:ln w="9525">
              <a:noFill/>
              <a:miter lim="800000"/>
              <a:headEnd/>
              <a:tailEnd/>
            </a:ln>
          </p:spPr>
          <p:txBody>
            <a:bodyPr wrap="none" lIns="92075" tIns="46038" rIns="92075" bIns="46038">
              <a:spAutoFit/>
            </a:bodyPr>
            <a:lstStyle/>
            <a:p>
              <a:r>
                <a:rPr lang="en-US" sz="1200"/>
                <a:t>292</a:t>
              </a:r>
              <a:endParaRPr lang="en-US" sz="1200" baseline="-25000"/>
            </a:p>
          </p:txBody>
        </p:sp>
        <p:sp>
          <p:nvSpPr>
            <p:cNvPr id="456" name="Rectangle 446"/>
            <p:cNvSpPr>
              <a:spLocks noChangeArrowheads="1"/>
            </p:cNvSpPr>
            <p:nvPr/>
          </p:nvSpPr>
          <p:spPr bwMode="auto">
            <a:xfrm>
              <a:off x="5233035" y="2013267"/>
              <a:ext cx="440826" cy="277641"/>
            </a:xfrm>
            <a:prstGeom prst="rect">
              <a:avLst/>
            </a:prstGeom>
            <a:noFill/>
            <a:ln w="9525">
              <a:noFill/>
              <a:miter lim="800000"/>
              <a:headEnd/>
              <a:tailEnd/>
            </a:ln>
          </p:spPr>
          <p:txBody>
            <a:bodyPr wrap="none" lIns="92075" tIns="46038" rIns="92075" bIns="46038">
              <a:spAutoFit/>
            </a:bodyPr>
            <a:lstStyle/>
            <a:p>
              <a:r>
                <a:rPr lang="en-US" sz="1200" dirty="0"/>
                <a:t>405</a:t>
              </a:r>
              <a:endParaRPr lang="en-US" sz="1200" baseline="-25000" dirty="0"/>
            </a:p>
          </p:txBody>
        </p:sp>
        <p:sp>
          <p:nvSpPr>
            <p:cNvPr id="457" name="Rectangle 447"/>
            <p:cNvSpPr>
              <a:spLocks noChangeArrowheads="1"/>
            </p:cNvSpPr>
            <p:nvPr/>
          </p:nvSpPr>
          <p:spPr bwMode="auto">
            <a:xfrm>
              <a:off x="5802630" y="2089467"/>
              <a:ext cx="440826" cy="277641"/>
            </a:xfrm>
            <a:prstGeom prst="rect">
              <a:avLst/>
            </a:prstGeom>
            <a:noFill/>
            <a:ln w="9525">
              <a:noFill/>
              <a:miter lim="800000"/>
              <a:headEnd/>
              <a:tailEnd/>
            </a:ln>
          </p:spPr>
          <p:txBody>
            <a:bodyPr wrap="none" lIns="92075" tIns="46038" rIns="92075" bIns="46038">
              <a:spAutoFit/>
            </a:bodyPr>
            <a:lstStyle/>
            <a:p>
              <a:r>
                <a:rPr lang="en-US" sz="1200"/>
                <a:t>534</a:t>
              </a:r>
              <a:endParaRPr lang="en-US" sz="1200" baseline="-25000"/>
            </a:p>
          </p:txBody>
        </p:sp>
        <p:sp>
          <p:nvSpPr>
            <p:cNvPr id="458" name="Rectangle 448"/>
            <p:cNvSpPr>
              <a:spLocks noChangeArrowheads="1"/>
            </p:cNvSpPr>
            <p:nvPr/>
          </p:nvSpPr>
          <p:spPr bwMode="auto">
            <a:xfrm>
              <a:off x="7448550" y="2272347"/>
              <a:ext cx="440826" cy="277641"/>
            </a:xfrm>
            <a:prstGeom prst="rect">
              <a:avLst/>
            </a:prstGeom>
            <a:noFill/>
            <a:ln w="9525">
              <a:noFill/>
              <a:miter lim="800000"/>
              <a:headEnd/>
              <a:tailEnd/>
            </a:ln>
          </p:spPr>
          <p:txBody>
            <a:bodyPr wrap="none" lIns="92075" tIns="46038" rIns="92075" bIns="46038">
              <a:spAutoFit/>
            </a:bodyPr>
            <a:lstStyle/>
            <a:p>
              <a:r>
                <a:rPr lang="en-US" sz="1200"/>
                <a:t>907</a:t>
              </a:r>
              <a:endParaRPr lang="en-US" sz="1200" baseline="-25000"/>
            </a:p>
          </p:txBody>
        </p:sp>
        <p:sp>
          <p:nvSpPr>
            <p:cNvPr id="459" name="Rectangle 449"/>
            <p:cNvSpPr>
              <a:spLocks noChangeArrowheads="1"/>
            </p:cNvSpPr>
            <p:nvPr/>
          </p:nvSpPr>
          <p:spPr bwMode="auto">
            <a:xfrm>
              <a:off x="7715250" y="2272347"/>
              <a:ext cx="525785" cy="277641"/>
            </a:xfrm>
            <a:prstGeom prst="rect">
              <a:avLst/>
            </a:prstGeom>
            <a:noFill/>
            <a:ln w="9525">
              <a:noFill/>
              <a:miter lim="800000"/>
              <a:headEnd/>
              <a:tailEnd/>
            </a:ln>
          </p:spPr>
          <p:txBody>
            <a:bodyPr wrap="none" lIns="92075" tIns="46038" rIns="92075" bIns="46038">
              <a:spAutoFit/>
            </a:bodyPr>
            <a:lstStyle/>
            <a:p>
              <a:r>
                <a:rPr lang="en-US" sz="1200" dirty="0"/>
                <a:t>1020</a:t>
              </a:r>
              <a:endParaRPr lang="en-US" sz="1200" baseline="-25000" dirty="0"/>
            </a:p>
          </p:txBody>
        </p:sp>
        <p:sp>
          <p:nvSpPr>
            <p:cNvPr id="460" name="Rectangle 451"/>
            <p:cNvSpPr>
              <a:spLocks noChangeArrowheads="1"/>
            </p:cNvSpPr>
            <p:nvPr/>
          </p:nvSpPr>
          <p:spPr bwMode="auto">
            <a:xfrm>
              <a:off x="6374130" y="2284730"/>
              <a:ext cx="440826" cy="277641"/>
            </a:xfrm>
            <a:prstGeom prst="rect">
              <a:avLst/>
            </a:prstGeom>
            <a:noFill/>
            <a:ln w="9525">
              <a:noFill/>
              <a:miter lim="800000"/>
              <a:headEnd/>
              <a:tailEnd/>
            </a:ln>
          </p:spPr>
          <p:txBody>
            <a:bodyPr wrap="none" lIns="92075" tIns="46038" rIns="92075" bIns="46038">
              <a:spAutoFit/>
            </a:bodyPr>
            <a:lstStyle/>
            <a:p>
              <a:r>
                <a:rPr lang="en-US" sz="1200"/>
                <a:t>663</a:t>
              </a:r>
              <a:endParaRPr lang="en-US" sz="1200" baseline="-25000"/>
            </a:p>
          </p:txBody>
        </p:sp>
        <p:sp>
          <p:nvSpPr>
            <p:cNvPr id="461" name="Rectangle 452"/>
            <p:cNvSpPr>
              <a:spLocks noChangeArrowheads="1"/>
            </p:cNvSpPr>
            <p:nvPr/>
          </p:nvSpPr>
          <p:spPr bwMode="auto">
            <a:xfrm>
              <a:off x="6937058" y="2318067"/>
              <a:ext cx="440826" cy="277641"/>
            </a:xfrm>
            <a:prstGeom prst="rect">
              <a:avLst/>
            </a:prstGeom>
            <a:noFill/>
            <a:ln w="9525">
              <a:noFill/>
              <a:miter lim="800000"/>
              <a:headEnd/>
              <a:tailEnd/>
            </a:ln>
          </p:spPr>
          <p:txBody>
            <a:bodyPr wrap="none" lIns="92075" tIns="46038" rIns="92075" bIns="46038">
              <a:spAutoFit/>
            </a:bodyPr>
            <a:lstStyle/>
            <a:p>
              <a:r>
                <a:rPr lang="en-US" sz="1200"/>
                <a:t>778</a:t>
              </a:r>
              <a:endParaRPr lang="en-US" sz="1200" baseline="-25000"/>
            </a:p>
          </p:txBody>
        </p:sp>
        <p:sp>
          <p:nvSpPr>
            <p:cNvPr id="462" name="Rectangle 453"/>
            <p:cNvSpPr>
              <a:spLocks noChangeArrowheads="1"/>
            </p:cNvSpPr>
            <p:nvPr/>
          </p:nvSpPr>
          <p:spPr bwMode="auto">
            <a:xfrm>
              <a:off x="8262938" y="2318067"/>
              <a:ext cx="525785" cy="277641"/>
            </a:xfrm>
            <a:prstGeom prst="rect">
              <a:avLst/>
            </a:prstGeom>
            <a:noFill/>
            <a:ln w="9525">
              <a:noFill/>
              <a:miter lim="800000"/>
              <a:headEnd/>
              <a:tailEnd/>
            </a:ln>
          </p:spPr>
          <p:txBody>
            <a:bodyPr wrap="none" lIns="92075" tIns="46038" rIns="92075" bIns="46038">
              <a:spAutoFit/>
            </a:bodyPr>
            <a:lstStyle/>
            <a:p>
              <a:r>
                <a:rPr lang="en-US" sz="1200"/>
                <a:t>1080</a:t>
              </a:r>
              <a:endParaRPr lang="en-US" sz="1200" baseline="-25000"/>
            </a:p>
          </p:txBody>
        </p:sp>
        <p:sp>
          <p:nvSpPr>
            <p:cNvPr id="463" name="Rectangle 454"/>
            <p:cNvSpPr>
              <a:spLocks noChangeArrowheads="1"/>
            </p:cNvSpPr>
            <p:nvPr/>
          </p:nvSpPr>
          <p:spPr bwMode="auto">
            <a:xfrm>
              <a:off x="7882890" y="2104707"/>
              <a:ext cx="525785" cy="277641"/>
            </a:xfrm>
            <a:prstGeom prst="rect">
              <a:avLst/>
            </a:prstGeom>
            <a:noFill/>
            <a:ln w="9525">
              <a:noFill/>
              <a:miter lim="800000"/>
              <a:headEnd/>
              <a:tailEnd/>
            </a:ln>
          </p:spPr>
          <p:txBody>
            <a:bodyPr wrap="none" lIns="92075" tIns="46038" rIns="92075" bIns="46038">
              <a:spAutoFit/>
            </a:bodyPr>
            <a:lstStyle/>
            <a:p>
              <a:r>
                <a:rPr lang="en-US" sz="1200"/>
                <a:t>1022</a:t>
              </a:r>
              <a:endParaRPr lang="en-US" sz="1200" baseline="-25000"/>
            </a:p>
          </p:txBody>
        </p:sp>
      </p:grpSp>
      <p:sp>
        <p:nvSpPr>
          <p:cNvPr id="470" name="Oval 469"/>
          <p:cNvSpPr/>
          <p:nvPr/>
        </p:nvSpPr>
        <p:spPr>
          <a:xfrm>
            <a:off x="6835422" y="2415822"/>
            <a:ext cx="228600" cy="2286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1" name="Straight Connector 470"/>
          <p:cNvCxnSpPr/>
          <p:nvPr/>
        </p:nvCxnSpPr>
        <p:spPr>
          <a:xfrm rot="10800000" flipV="1">
            <a:off x="3733800" y="2514602"/>
            <a:ext cx="3124202" cy="13715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a:stCxn id="470" idx="6"/>
          </p:cNvCxnSpPr>
          <p:nvPr/>
        </p:nvCxnSpPr>
        <p:spPr>
          <a:xfrm>
            <a:off x="7064022" y="2530122"/>
            <a:ext cx="1927578" cy="135607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7924800" y="3962400"/>
            <a:ext cx="1031051" cy="369332"/>
          </a:xfrm>
          <a:prstGeom prst="rect">
            <a:avLst/>
          </a:prstGeom>
        </p:spPr>
        <p:txBody>
          <a:bodyPr wrap="none">
            <a:spAutoFit/>
          </a:bodyPr>
          <a:lstStyle/>
          <a:p>
            <a:r>
              <a:rPr lang="sv-SE" b="1" dirty="0" smtClean="0">
                <a:latin typeface="Comic Sans MS" pitchFamily="66" charset="0"/>
              </a:rPr>
              <a:t>MS/MS</a:t>
            </a:r>
            <a:endParaRPr lang="en-US" dirty="0"/>
          </a:p>
        </p:txBody>
      </p:sp>
      <p:sp>
        <p:nvSpPr>
          <p:cNvPr id="467" name="Rectangle 87"/>
          <p:cNvSpPr>
            <a:spLocks noChangeArrowheads="1"/>
          </p:cNvSpPr>
          <p:nvPr/>
        </p:nvSpPr>
        <p:spPr bwMode="auto">
          <a:xfrm>
            <a:off x="1828800" y="609600"/>
            <a:ext cx="53340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m/z vs time</a:t>
            </a:r>
            <a:endParaRPr lang="sv-SE" sz="2400" b="1" dirty="0">
              <a:latin typeface="Comic Sans MS" pitchFamily="66" charset="0"/>
            </a:endParaRPr>
          </a:p>
        </p:txBody>
      </p:sp>
    </p:spTree>
    <p:extLst>
      <p:ext uri="{BB962C8B-B14F-4D97-AF65-F5344CB8AC3E}">
        <p14:creationId xmlns:p14="http://schemas.microsoft.com/office/powerpoint/2010/main" val="2373884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animBg="1"/>
      <p:bldP spid="30" grpId="0" animBg="1"/>
      <p:bldP spid="465" grpId="0" animBg="1"/>
      <p:bldP spid="470" grpId="0" animBg="1"/>
      <p:bldP spid="46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Slice - </a:t>
            </a:r>
            <a:r>
              <a:rPr lang="en-US" sz="2800" b="1" dirty="0" smtClean="0">
                <a:latin typeface="Comic Sans MS" pitchFamily="66" charset="0"/>
              </a:rPr>
              <a:t>Scalable Data Sharing for </a:t>
            </a:r>
          </a:p>
          <a:p>
            <a:pPr algn="ctr"/>
            <a:r>
              <a:rPr lang="en-US" sz="2800" b="1" dirty="0" smtClean="0">
                <a:latin typeface="Comic Sans MS" pitchFamily="66" charset="0"/>
              </a:rPr>
              <a:t>Remote Mass Informatics</a:t>
            </a:r>
            <a:endParaRPr lang="sv-SE" sz="2800" b="1" dirty="0">
              <a:latin typeface="Comic Sans MS" pitchFamily="66" charset="0"/>
            </a:endParaRPr>
          </a:p>
        </p:txBody>
      </p:sp>
      <p:sp>
        <p:nvSpPr>
          <p:cNvPr id="3098" name="Line 88"/>
          <p:cNvSpPr>
            <a:spLocks noChangeShapeType="1"/>
          </p:cNvSpPr>
          <p:nvPr/>
        </p:nvSpPr>
        <p:spPr bwMode="auto">
          <a:xfrm>
            <a:off x="533400" y="838200"/>
            <a:ext cx="7924800" cy="0"/>
          </a:xfrm>
          <a:prstGeom prst="line">
            <a:avLst/>
          </a:prstGeom>
          <a:noFill/>
          <a:ln w="31750">
            <a:solidFill>
              <a:srgbClr val="CC3300"/>
            </a:solidFill>
            <a:round/>
            <a:headEnd/>
            <a:tailEnd/>
          </a:ln>
        </p:spPr>
        <p:txBody>
          <a:bodyPr/>
          <a:lstStyle/>
          <a:p>
            <a:endParaRPr lang="en-US"/>
          </a:p>
        </p:txBody>
      </p:sp>
      <p:sp>
        <p:nvSpPr>
          <p:cNvPr id="5" name="TextBox 4"/>
          <p:cNvSpPr txBox="1"/>
          <p:nvPr/>
        </p:nvSpPr>
        <p:spPr>
          <a:xfrm>
            <a:off x="304800" y="4611231"/>
            <a:ext cx="8534400" cy="2246769"/>
          </a:xfrm>
          <a:prstGeom prst="rect">
            <a:avLst/>
          </a:prstGeom>
          <a:noFill/>
        </p:spPr>
        <p:txBody>
          <a:bodyPr wrap="square" rtlCol="0">
            <a:spAutoFit/>
          </a:bodyPr>
          <a:lstStyle/>
          <a:p>
            <a:r>
              <a:rPr lang="en-US" sz="2000" dirty="0" smtClean="0">
                <a:latin typeface="Comic Sans MS" pitchFamily="66" charset="0"/>
              </a:rPr>
              <a:t>Most mass spectrometry data is acquired in discovery mode, meaning that the data is amenable to open-ended analysis as our understanding of the target biochemistry increases. In this sense, mass spectrometry based discovery work is more akin to an astronomical survey, where the full list of object-types being imaged has not yet been fully elucidated, as opposed to e.g. micro-array work, where the list of probes spotted onto the slide is finite and well understood. </a:t>
            </a:r>
            <a:endParaRPr lang="en-US" sz="2000" dirty="0">
              <a:latin typeface="Comic Sans MS" pitchFamily="66" charset="0"/>
            </a:endParaRPr>
          </a:p>
        </p:txBody>
      </p:sp>
      <p:pic>
        <p:nvPicPr>
          <p:cNvPr id="6" name="Picture 5">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r="3371"/>
          <a:stretch/>
        </p:blipFill>
        <p:spPr bwMode="auto">
          <a:xfrm>
            <a:off x="228600" y="886690"/>
            <a:ext cx="3200400" cy="376517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 uri="{FAA26D3D-D897-4be2-8F04-BA451C77F1D7}">
              <ma14:placeholderFlag xmlns="" xmlns:wpc="http://schemas.microsoft.com/office/word/2010/wordprocessingCanvas" xmlns:mo="http://schemas.microsoft.com/office/mac/office/2008/main" xmlns:mc="http://schemas.openxmlformats.org/markup-compatibility/2006" xmlns:mv="urn:schemas-microsoft-com:mac:vml"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ma14="http://schemas.microsoft.com/office/mac/drawingml/2011/main" xmlns:pic="http://schemas.openxmlformats.org/drawingml/2006/picture" xmlns:lc="http://schemas.openxmlformats.org/drawingml/2006/lockedCanvas"/>
            </a:ext>
          </a:extLst>
        </p:spPr>
      </p:pic>
      <p:sp>
        <p:nvSpPr>
          <p:cNvPr id="7" name="Rectangle 6"/>
          <p:cNvSpPr/>
          <p:nvPr/>
        </p:nvSpPr>
        <p:spPr>
          <a:xfrm>
            <a:off x="4953000" y="1219200"/>
            <a:ext cx="3440365" cy="584775"/>
          </a:xfrm>
          <a:prstGeom prst="rect">
            <a:avLst/>
          </a:prstGeom>
        </p:spPr>
        <p:txBody>
          <a:bodyPr wrap="none">
            <a:spAutoFit/>
          </a:bodyPr>
          <a:lstStyle/>
          <a:p>
            <a:r>
              <a:rPr lang="en-US" sz="3200" dirty="0" smtClean="0">
                <a:solidFill>
                  <a:srgbClr val="D93238"/>
                </a:solidFill>
                <a:latin typeface="Comic Sans MS" pitchFamily="66" charset="0"/>
              </a:rPr>
              <a:t>slice.ionomix.com</a:t>
            </a:r>
          </a:p>
        </p:txBody>
      </p:sp>
      <p:sp>
        <p:nvSpPr>
          <p:cNvPr id="8" name="TextBox 7"/>
          <p:cNvSpPr txBox="1"/>
          <p:nvPr/>
        </p:nvSpPr>
        <p:spPr>
          <a:xfrm>
            <a:off x="4953000" y="914400"/>
            <a:ext cx="3497496" cy="369332"/>
          </a:xfrm>
          <a:prstGeom prst="rect">
            <a:avLst/>
          </a:prstGeom>
          <a:noFill/>
        </p:spPr>
        <p:txBody>
          <a:bodyPr wrap="none" rtlCol="0">
            <a:spAutoFit/>
          </a:bodyPr>
          <a:lstStyle/>
          <a:p>
            <a:r>
              <a:rPr lang="en-US" b="1" dirty="0" smtClean="0">
                <a:latin typeface="Comic Sans MS" pitchFamily="66" charset="0"/>
              </a:rPr>
              <a:t>Developed by Manor </a:t>
            </a:r>
            <a:r>
              <a:rPr lang="en-US" b="1" dirty="0" err="1" smtClean="0">
                <a:latin typeface="Comic Sans MS" pitchFamily="66" charset="0"/>
              </a:rPr>
              <a:t>Askenazi</a:t>
            </a:r>
            <a:endParaRPr lang="en-US" b="1" dirty="0">
              <a:latin typeface="Comic Sans MS" pitchFamily="66" charset="0"/>
            </a:endParaRPr>
          </a:p>
        </p:txBody>
      </p:sp>
      <p:pic>
        <p:nvPicPr>
          <p:cNvPr id="51202" name="Picture 2" descr="C:\Users\fenyo\Desktop\zjw0041138290001.jpg"/>
          <p:cNvPicPr>
            <a:picLocks noChangeAspect="1" noChangeArrowheads="1"/>
          </p:cNvPicPr>
          <p:nvPr/>
        </p:nvPicPr>
        <p:blipFill>
          <a:blip r:embed="rId5" cstate="print"/>
          <a:srcRect b="67920"/>
          <a:stretch>
            <a:fillRect/>
          </a:stretch>
        </p:blipFill>
        <p:spPr bwMode="auto">
          <a:xfrm>
            <a:off x="3480165" y="1905000"/>
            <a:ext cx="5587635" cy="2209800"/>
          </a:xfrm>
          <a:prstGeom prst="rect">
            <a:avLst/>
          </a:prstGeom>
          <a:noFill/>
        </p:spPr>
      </p:pic>
      <p:sp>
        <p:nvSpPr>
          <p:cNvPr id="10" name="Rectangle 2"/>
          <p:cNvSpPr>
            <a:spLocks noChangeArrowheads="1"/>
          </p:cNvSpPr>
          <p:nvPr/>
        </p:nvSpPr>
        <p:spPr bwMode="auto">
          <a:xfrm>
            <a:off x="4038600" y="3886200"/>
            <a:ext cx="723900" cy="304800"/>
          </a:xfrm>
          <a:prstGeom prst="rect">
            <a:avLst/>
          </a:prstGeom>
          <a:solidFill>
            <a:schemeClr val="bg1"/>
          </a:solidFill>
          <a:ln w="9525">
            <a:solidFill>
              <a:schemeClr val="bg1"/>
            </a:solidFill>
            <a:miter lim="800000"/>
            <a:headEnd/>
            <a:tailEnd/>
          </a:ln>
        </p:spPr>
        <p:txBody>
          <a:bodyPr wrap="none" anchor="ctr"/>
          <a:lstStyle/>
          <a:p>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5059" name="Picture 3"/>
          <p:cNvPicPr>
            <a:picLocks noChangeAspect="1" noChangeArrowheads="1"/>
          </p:cNvPicPr>
          <p:nvPr/>
        </p:nvPicPr>
        <p:blipFill>
          <a:blip r:embed="rId3" cstate="print"/>
          <a:srcRect l="47631" t="11326" r="851" b="22376"/>
          <a:stretch>
            <a:fillRect/>
          </a:stretch>
        </p:blipFill>
        <p:spPr bwMode="auto">
          <a:xfrm>
            <a:off x="1219200" y="762000"/>
            <a:ext cx="6629400" cy="4572000"/>
          </a:xfrm>
          <a:prstGeom prst="rect">
            <a:avLst/>
          </a:prstGeom>
          <a:noFill/>
          <a:ln w="9525">
            <a:noFill/>
            <a:miter lim="800000"/>
            <a:headEnd/>
            <a:tailEnd/>
          </a:ln>
        </p:spPr>
      </p:pic>
      <p:sp>
        <p:nvSpPr>
          <p:cNvPr id="7" name="Rectangle 87"/>
          <p:cNvSpPr>
            <a:spLocks noChangeArrowheads="1"/>
          </p:cNvSpPr>
          <p:nvPr/>
        </p:nvSpPr>
        <p:spPr bwMode="auto">
          <a:xfrm>
            <a:off x="1600200" y="57150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time </a:t>
            </a:r>
          </a:p>
          <a:p>
            <a:pPr algn="ctr"/>
            <a:r>
              <a:rPr lang="sv-SE" sz="2400" dirty="0" smtClean="0">
                <a:latin typeface="Comic Sans MS" pitchFamily="66" charset="0"/>
              </a:rPr>
              <a:t>For 737.707 m/z which corresponds to 3+ of LGEHNIDVLEGNEQFINAAK</a:t>
            </a:r>
            <a:endParaRPr lang="sv-SE" sz="2400" dirty="0">
              <a:latin typeface="Comic Sans MS" pitchFamily="66" charset="0"/>
            </a:endParaRPr>
          </a:p>
        </p:txBody>
      </p:sp>
      <p:sp>
        <p:nvSpPr>
          <p:cNvPr id="8" name="Oval 7"/>
          <p:cNvSpPr/>
          <p:nvPr/>
        </p:nvSpPr>
        <p:spPr>
          <a:xfrm>
            <a:off x="5215053" y="4114800"/>
            <a:ext cx="152400" cy="152400"/>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2064656"/>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Liquid Chromatography (LC)-MS/MS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2819400"/>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1</a:t>
            </a:r>
            <a:endParaRPr lang="en-US" sz="2400" dirty="0">
              <a:solidFill>
                <a:schemeClr val="tx1"/>
              </a:solidFill>
            </a:endParaRPr>
          </a:p>
        </p:txBody>
      </p:sp>
      <p:sp>
        <p:nvSpPr>
          <p:cNvPr id="6" name="Rounded Rectangle 5"/>
          <p:cNvSpPr/>
          <p:nvPr/>
        </p:nvSpPr>
        <p:spPr>
          <a:xfrm>
            <a:off x="3695700" y="2819400"/>
            <a:ext cx="1752600" cy="914400"/>
          </a:xfrm>
          <a:prstGeom prst="round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solidFill>
              </a:rPr>
              <a:t>Frag-mentation</a:t>
            </a:r>
            <a:endParaRPr lang="en-US" sz="2400" dirty="0">
              <a:solidFill>
                <a:schemeClr val="tx1"/>
              </a:solidFill>
            </a:endParaRPr>
          </a:p>
        </p:txBody>
      </p:sp>
      <p:sp>
        <p:nvSpPr>
          <p:cNvPr id="7" name="Rounded Rectangle 6"/>
          <p:cNvSpPr/>
          <p:nvPr/>
        </p:nvSpPr>
        <p:spPr>
          <a:xfrm>
            <a:off x="7271656" y="4114800"/>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Detector</a:t>
            </a:r>
            <a:endParaRPr lang="en-US" sz="2400" dirty="0">
              <a:solidFill>
                <a:schemeClr val="tx1"/>
              </a:solidFill>
            </a:endParaRPr>
          </a:p>
        </p:txBody>
      </p:sp>
      <p:cxnSp>
        <p:nvCxnSpPr>
          <p:cNvPr id="9" name="Straight Connector 8"/>
          <p:cNvCxnSpPr/>
          <p:nvPr/>
        </p:nvCxnSpPr>
        <p:spPr>
          <a:xfrm>
            <a:off x="2971800" y="3276600"/>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3276600"/>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 name="Group 65"/>
          <p:cNvGrpSpPr>
            <a:grpSpLocks noChangeAspect="1"/>
          </p:cNvGrpSpPr>
          <p:nvPr/>
        </p:nvGrpSpPr>
        <p:grpSpPr>
          <a:xfrm>
            <a:off x="0" y="4267200"/>
            <a:ext cx="1451833" cy="1046052"/>
            <a:chOff x="30034" y="4705829"/>
            <a:chExt cx="2903666" cy="2092103"/>
          </a:xfrm>
          <a:solidFill>
            <a:schemeClr val="bg1"/>
          </a:solidFill>
        </p:grpSpPr>
        <p:sp>
          <p:nvSpPr>
            <p:cNvPr id="25"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24"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2" name="Group 25"/>
            <p:cNvGrpSpPr>
              <a:grpSpLocks noChangeAspect="1"/>
            </p:cNvGrpSpPr>
            <p:nvPr/>
          </p:nvGrpSpPr>
          <p:grpSpPr>
            <a:xfrm>
              <a:off x="533400" y="4746625"/>
              <a:ext cx="2400300" cy="1566863"/>
              <a:chOff x="3657600" y="4594225"/>
              <a:chExt cx="1600200" cy="1044575"/>
            </a:xfrm>
            <a:grpFill/>
          </p:grpSpPr>
          <p:sp>
            <p:nvSpPr>
              <p:cNvPr id="13"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4"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5"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6"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7"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8"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9"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20"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21"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22"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23"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sp>
        <p:nvSpPr>
          <p:cNvPr id="28" name="Rounded Rectangle 27"/>
          <p:cNvSpPr/>
          <p:nvPr/>
        </p:nvSpPr>
        <p:spPr>
          <a:xfrm>
            <a:off x="152400" y="1632856"/>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Ion Source</a:t>
            </a:r>
            <a:endParaRPr lang="en-US" sz="2400" dirty="0">
              <a:solidFill>
                <a:schemeClr val="tx1"/>
              </a:solidFill>
            </a:endParaRPr>
          </a:p>
        </p:txBody>
      </p:sp>
      <p:sp>
        <p:nvSpPr>
          <p:cNvPr id="29" name="Rounded Rectangle 28"/>
          <p:cNvSpPr/>
          <p:nvPr/>
        </p:nvSpPr>
        <p:spPr>
          <a:xfrm>
            <a:off x="6172200" y="2819400"/>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Mass Analyzer 2</a:t>
            </a:r>
            <a:endParaRPr lang="en-US" sz="2400" dirty="0">
              <a:solidFill>
                <a:schemeClr val="tx1"/>
              </a:solidFill>
            </a:endParaRPr>
          </a:p>
        </p:txBody>
      </p:sp>
      <p:cxnSp>
        <p:nvCxnSpPr>
          <p:cNvPr id="30" name="Straight Connector 29"/>
          <p:cNvCxnSpPr>
            <a:stCxn id="28" idx="2"/>
            <a:endCxn id="5" idx="0"/>
          </p:cNvCxnSpPr>
          <p:nvPr/>
        </p:nvCxnSpPr>
        <p:spPr>
          <a:xfrm rot="16200000" flipH="1">
            <a:off x="1426028" y="2149928"/>
            <a:ext cx="272144" cy="10668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2"/>
            <a:endCxn id="7" idx="0"/>
          </p:cNvCxnSpPr>
          <p:nvPr/>
        </p:nvCxnSpPr>
        <p:spPr>
          <a:xfrm rot="16200000" flipH="1">
            <a:off x="7407728" y="3374572"/>
            <a:ext cx="381000" cy="109945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048000" y="914400"/>
            <a:ext cx="838200" cy="914400"/>
          </a:xfrm>
          <a:prstGeom prst="roundRect">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LC</a:t>
            </a:r>
            <a:endParaRPr lang="en-US" sz="2400" b="1" dirty="0">
              <a:solidFill>
                <a:schemeClr val="bg1"/>
              </a:solidFill>
            </a:endParaRPr>
          </a:p>
        </p:txBody>
      </p:sp>
      <p:cxnSp>
        <p:nvCxnSpPr>
          <p:cNvPr id="32" name="Straight Connector 31"/>
          <p:cNvCxnSpPr>
            <a:stCxn id="31" idx="1"/>
            <a:endCxn id="28" idx="3"/>
          </p:cNvCxnSpPr>
          <p:nvPr/>
        </p:nvCxnSpPr>
        <p:spPr>
          <a:xfrm rot="10800000" flipV="1">
            <a:off x="1905000" y="1371600"/>
            <a:ext cx="1143000" cy="71845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7" name="Group 96"/>
          <p:cNvGrpSpPr>
            <a:grpSpLocks noChangeAspect="1"/>
          </p:cNvGrpSpPr>
          <p:nvPr/>
        </p:nvGrpSpPr>
        <p:grpSpPr>
          <a:xfrm>
            <a:off x="404083" y="4516198"/>
            <a:ext cx="1451833" cy="1046052"/>
            <a:chOff x="30034" y="4705829"/>
            <a:chExt cx="2903666" cy="2092103"/>
          </a:xfrm>
          <a:solidFill>
            <a:schemeClr val="bg1"/>
          </a:solidFill>
        </p:grpSpPr>
        <p:sp>
          <p:nvSpPr>
            <p:cNvPr id="98"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99"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100" name="Group 25"/>
            <p:cNvGrpSpPr>
              <a:grpSpLocks noChangeAspect="1"/>
            </p:cNvGrpSpPr>
            <p:nvPr/>
          </p:nvGrpSpPr>
          <p:grpSpPr>
            <a:xfrm>
              <a:off x="533400" y="4746625"/>
              <a:ext cx="2400300" cy="1566863"/>
              <a:chOff x="3657600" y="4594225"/>
              <a:chExt cx="1600200" cy="1044575"/>
            </a:xfrm>
            <a:grpFill/>
          </p:grpSpPr>
          <p:sp>
            <p:nvSpPr>
              <p:cNvPr id="101"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02"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03"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04"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05"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06"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07"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108"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109"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110"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111"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112" name="Group 111"/>
          <p:cNvGrpSpPr>
            <a:grpSpLocks noChangeAspect="1"/>
          </p:cNvGrpSpPr>
          <p:nvPr/>
        </p:nvGrpSpPr>
        <p:grpSpPr>
          <a:xfrm>
            <a:off x="781050" y="4765546"/>
            <a:ext cx="1451833" cy="1046052"/>
            <a:chOff x="30034" y="4705829"/>
            <a:chExt cx="2903666" cy="2092103"/>
          </a:xfrm>
          <a:solidFill>
            <a:schemeClr val="bg1"/>
          </a:solidFill>
        </p:grpSpPr>
        <p:sp>
          <p:nvSpPr>
            <p:cNvPr id="113"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114"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115" name="Group 25"/>
            <p:cNvGrpSpPr>
              <a:grpSpLocks noChangeAspect="1"/>
            </p:cNvGrpSpPr>
            <p:nvPr/>
          </p:nvGrpSpPr>
          <p:grpSpPr>
            <a:xfrm>
              <a:off x="533400" y="4746625"/>
              <a:ext cx="2400300" cy="1566863"/>
              <a:chOff x="3657600" y="4594225"/>
              <a:chExt cx="1600200" cy="1044575"/>
            </a:xfrm>
            <a:grpFill/>
          </p:grpSpPr>
          <p:sp>
            <p:nvSpPr>
              <p:cNvPr id="116"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17"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18"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19"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20"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21"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22"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123"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124"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125"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126"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127" name="Group 126"/>
          <p:cNvGrpSpPr>
            <a:grpSpLocks noChangeAspect="1"/>
          </p:cNvGrpSpPr>
          <p:nvPr/>
        </p:nvGrpSpPr>
        <p:grpSpPr>
          <a:xfrm>
            <a:off x="1166083" y="4267200"/>
            <a:ext cx="1451833" cy="1046052"/>
            <a:chOff x="30034" y="4705829"/>
            <a:chExt cx="2903666" cy="2092103"/>
          </a:xfrm>
          <a:solidFill>
            <a:schemeClr val="bg1"/>
          </a:solidFill>
        </p:grpSpPr>
        <p:sp>
          <p:nvSpPr>
            <p:cNvPr id="128"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129"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130" name="Group 25"/>
            <p:cNvGrpSpPr>
              <a:grpSpLocks noChangeAspect="1"/>
            </p:cNvGrpSpPr>
            <p:nvPr/>
          </p:nvGrpSpPr>
          <p:grpSpPr>
            <a:xfrm>
              <a:off x="533400" y="4746625"/>
              <a:ext cx="2400300" cy="1566863"/>
              <a:chOff x="3657600" y="4594225"/>
              <a:chExt cx="1600200" cy="1044575"/>
            </a:xfrm>
            <a:grpFill/>
          </p:grpSpPr>
          <p:sp>
            <p:nvSpPr>
              <p:cNvPr id="131"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32"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33"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34"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35"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36"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37"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138"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139"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140"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141"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142" name="Group 141"/>
          <p:cNvGrpSpPr>
            <a:grpSpLocks noChangeAspect="1"/>
          </p:cNvGrpSpPr>
          <p:nvPr/>
        </p:nvGrpSpPr>
        <p:grpSpPr>
          <a:xfrm>
            <a:off x="1570166" y="4516198"/>
            <a:ext cx="1451833" cy="1046052"/>
            <a:chOff x="30034" y="4705829"/>
            <a:chExt cx="2903666" cy="2092103"/>
          </a:xfrm>
          <a:solidFill>
            <a:schemeClr val="bg1"/>
          </a:solidFill>
        </p:grpSpPr>
        <p:sp>
          <p:nvSpPr>
            <p:cNvPr id="143"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144"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145" name="Group 144"/>
            <p:cNvGrpSpPr>
              <a:grpSpLocks noChangeAspect="1"/>
            </p:cNvGrpSpPr>
            <p:nvPr/>
          </p:nvGrpSpPr>
          <p:grpSpPr>
            <a:xfrm>
              <a:off x="533400" y="4746625"/>
              <a:ext cx="2400300" cy="1566863"/>
              <a:chOff x="3657600" y="4594225"/>
              <a:chExt cx="1600200" cy="1044575"/>
            </a:xfrm>
            <a:grpFill/>
          </p:grpSpPr>
          <p:sp>
            <p:nvSpPr>
              <p:cNvPr id="146"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47"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48"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49"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50"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51"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52"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153"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154"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155"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156"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157" name="Group 156"/>
          <p:cNvGrpSpPr>
            <a:grpSpLocks noChangeAspect="1"/>
          </p:cNvGrpSpPr>
          <p:nvPr/>
        </p:nvGrpSpPr>
        <p:grpSpPr>
          <a:xfrm>
            <a:off x="1947133" y="4765546"/>
            <a:ext cx="1451833" cy="1046052"/>
            <a:chOff x="30034" y="4705829"/>
            <a:chExt cx="2903666" cy="2092103"/>
          </a:xfrm>
          <a:solidFill>
            <a:schemeClr val="bg1"/>
          </a:solidFill>
        </p:grpSpPr>
        <p:sp>
          <p:nvSpPr>
            <p:cNvPr id="158"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159"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160" name="Group 25"/>
            <p:cNvGrpSpPr>
              <a:grpSpLocks noChangeAspect="1"/>
            </p:cNvGrpSpPr>
            <p:nvPr/>
          </p:nvGrpSpPr>
          <p:grpSpPr>
            <a:xfrm>
              <a:off x="533400" y="4746625"/>
              <a:ext cx="2400300" cy="1566863"/>
              <a:chOff x="3657600" y="4594225"/>
              <a:chExt cx="1600200" cy="1044575"/>
            </a:xfrm>
            <a:grpFill/>
          </p:grpSpPr>
          <p:sp>
            <p:nvSpPr>
              <p:cNvPr id="161"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162"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163"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164"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165"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166"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167"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168"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169"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170"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171"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sp>
        <p:nvSpPr>
          <p:cNvPr id="262" name="TextBox 261"/>
          <p:cNvSpPr txBox="1"/>
          <p:nvPr/>
        </p:nvSpPr>
        <p:spPr>
          <a:xfrm>
            <a:off x="3200400" y="5867400"/>
            <a:ext cx="1134221" cy="584775"/>
          </a:xfrm>
          <a:prstGeom prst="rect">
            <a:avLst/>
          </a:prstGeom>
          <a:noFill/>
        </p:spPr>
        <p:txBody>
          <a:bodyPr wrap="none" rtlCol="0">
            <a:spAutoFit/>
          </a:bodyPr>
          <a:lstStyle/>
          <a:p>
            <a:r>
              <a:rPr lang="en-US" sz="3200" b="1" dirty="0" smtClean="0">
                <a:solidFill>
                  <a:srgbClr val="C00000"/>
                </a:solidFill>
              </a:rPr>
              <a:t>Time</a:t>
            </a:r>
            <a:endParaRPr lang="en-US" sz="3200" b="1" dirty="0">
              <a:solidFill>
                <a:srgbClr val="C00000"/>
              </a:solidFill>
            </a:endParaRPr>
          </a:p>
        </p:txBody>
      </p:sp>
      <p:cxnSp>
        <p:nvCxnSpPr>
          <p:cNvPr id="264" name="Straight Arrow Connector 263"/>
          <p:cNvCxnSpPr/>
          <p:nvPr/>
        </p:nvCxnSpPr>
        <p:spPr>
          <a:xfrm>
            <a:off x="152400" y="5887798"/>
            <a:ext cx="6934200" cy="1588"/>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5" name="Group 264"/>
          <p:cNvGrpSpPr>
            <a:grpSpLocks noChangeAspect="1"/>
          </p:cNvGrpSpPr>
          <p:nvPr/>
        </p:nvGrpSpPr>
        <p:grpSpPr>
          <a:xfrm>
            <a:off x="2362200" y="4267200"/>
            <a:ext cx="1451833" cy="1046052"/>
            <a:chOff x="30034" y="4705829"/>
            <a:chExt cx="2903666" cy="2092103"/>
          </a:xfrm>
          <a:solidFill>
            <a:schemeClr val="bg1"/>
          </a:solidFill>
        </p:grpSpPr>
        <p:sp>
          <p:nvSpPr>
            <p:cNvPr id="266"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267"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268" name="Group 25"/>
            <p:cNvGrpSpPr>
              <a:grpSpLocks noChangeAspect="1"/>
            </p:cNvGrpSpPr>
            <p:nvPr/>
          </p:nvGrpSpPr>
          <p:grpSpPr>
            <a:xfrm>
              <a:off x="533400" y="4746625"/>
              <a:ext cx="2400300" cy="1566863"/>
              <a:chOff x="3657600" y="4594225"/>
              <a:chExt cx="1600200" cy="1044575"/>
            </a:xfrm>
            <a:grpFill/>
          </p:grpSpPr>
          <p:sp>
            <p:nvSpPr>
              <p:cNvPr id="269"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270"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271"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272"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273"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274"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275"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276"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277"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278"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279"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280" name="Group 279"/>
          <p:cNvGrpSpPr>
            <a:grpSpLocks noChangeAspect="1"/>
          </p:cNvGrpSpPr>
          <p:nvPr/>
        </p:nvGrpSpPr>
        <p:grpSpPr>
          <a:xfrm>
            <a:off x="2766283" y="4516198"/>
            <a:ext cx="1451833" cy="1046052"/>
            <a:chOff x="30034" y="4705829"/>
            <a:chExt cx="2903666" cy="2092103"/>
          </a:xfrm>
          <a:solidFill>
            <a:schemeClr val="bg1"/>
          </a:solidFill>
        </p:grpSpPr>
        <p:sp>
          <p:nvSpPr>
            <p:cNvPr id="281"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282"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283" name="Group 282"/>
            <p:cNvGrpSpPr>
              <a:grpSpLocks noChangeAspect="1"/>
            </p:cNvGrpSpPr>
            <p:nvPr/>
          </p:nvGrpSpPr>
          <p:grpSpPr>
            <a:xfrm>
              <a:off x="533400" y="4746625"/>
              <a:ext cx="2400300" cy="1566863"/>
              <a:chOff x="3657600" y="4594225"/>
              <a:chExt cx="1600200" cy="1044575"/>
            </a:xfrm>
            <a:grpFill/>
          </p:grpSpPr>
          <p:sp>
            <p:nvSpPr>
              <p:cNvPr id="284"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285"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286"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287"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288"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289"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290"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291"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292"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293"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294"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295" name="Group 294"/>
          <p:cNvGrpSpPr>
            <a:grpSpLocks noChangeAspect="1"/>
          </p:cNvGrpSpPr>
          <p:nvPr/>
        </p:nvGrpSpPr>
        <p:grpSpPr>
          <a:xfrm>
            <a:off x="3143250" y="4765546"/>
            <a:ext cx="1451833" cy="1046052"/>
            <a:chOff x="30034" y="4705829"/>
            <a:chExt cx="2903666" cy="2092103"/>
          </a:xfrm>
          <a:solidFill>
            <a:schemeClr val="bg1"/>
          </a:solidFill>
        </p:grpSpPr>
        <p:sp>
          <p:nvSpPr>
            <p:cNvPr id="296"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297"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298" name="Group 25"/>
            <p:cNvGrpSpPr>
              <a:grpSpLocks noChangeAspect="1"/>
            </p:cNvGrpSpPr>
            <p:nvPr/>
          </p:nvGrpSpPr>
          <p:grpSpPr>
            <a:xfrm>
              <a:off x="533400" y="4746625"/>
              <a:ext cx="2400300" cy="1566863"/>
              <a:chOff x="3657600" y="4594225"/>
              <a:chExt cx="1600200" cy="1044575"/>
            </a:xfrm>
            <a:grpFill/>
          </p:grpSpPr>
          <p:sp>
            <p:nvSpPr>
              <p:cNvPr id="299"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00"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01"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02"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03"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04"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05"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06"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07"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08"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09"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10" name="Group 309"/>
          <p:cNvGrpSpPr>
            <a:grpSpLocks noChangeAspect="1"/>
          </p:cNvGrpSpPr>
          <p:nvPr/>
        </p:nvGrpSpPr>
        <p:grpSpPr>
          <a:xfrm>
            <a:off x="3528283" y="4267200"/>
            <a:ext cx="1451833" cy="1046052"/>
            <a:chOff x="30034" y="4705829"/>
            <a:chExt cx="2903666" cy="2092103"/>
          </a:xfrm>
          <a:solidFill>
            <a:schemeClr val="bg1"/>
          </a:solidFill>
        </p:grpSpPr>
        <p:sp>
          <p:nvSpPr>
            <p:cNvPr id="311"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12"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13" name="Group 25"/>
            <p:cNvGrpSpPr>
              <a:grpSpLocks noChangeAspect="1"/>
            </p:cNvGrpSpPr>
            <p:nvPr/>
          </p:nvGrpSpPr>
          <p:grpSpPr>
            <a:xfrm>
              <a:off x="533400" y="4746625"/>
              <a:ext cx="2400300" cy="1566863"/>
              <a:chOff x="3657600" y="4594225"/>
              <a:chExt cx="1600200" cy="1044575"/>
            </a:xfrm>
            <a:grpFill/>
          </p:grpSpPr>
          <p:sp>
            <p:nvSpPr>
              <p:cNvPr id="314"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15"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16"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17"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18"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19"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20"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21"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22"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23"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24"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25" name="Group 324"/>
          <p:cNvGrpSpPr>
            <a:grpSpLocks noChangeAspect="1"/>
          </p:cNvGrpSpPr>
          <p:nvPr/>
        </p:nvGrpSpPr>
        <p:grpSpPr>
          <a:xfrm>
            <a:off x="3932366" y="4516198"/>
            <a:ext cx="1451833" cy="1046052"/>
            <a:chOff x="30034" y="4705829"/>
            <a:chExt cx="2903666" cy="2092103"/>
          </a:xfrm>
          <a:solidFill>
            <a:schemeClr val="bg1"/>
          </a:solidFill>
        </p:grpSpPr>
        <p:sp>
          <p:nvSpPr>
            <p:cNvPr id="326"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27"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28" name="Group 144"/>
            <p:cNvGrpSpPr>
              <a:grpSpLocks noChangeAspect="1"/>
            </p:cNvGrpSpPr>
            <p:nvPr/>
          </p:nvGrpSpPr>
          <p:grpSpPr>
            <a:xfrm>
              <a:off x="533400" y="4746625"/>
              <a:ext cx="2400300" cy="1566863"/>
              <a:chOff x="3657600" y="4594225"/>
              <a:chExt cx="1600200" cy="1044575"/>
            </a:xfrm>
            <a:grpFill/>
          </p:grpSpPr>
          <p:sp>
            <p:nvSpPr>
              <p:cNvPr id="329"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30"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31"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32"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33"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34"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35"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36"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37"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38"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39"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40" name="Group 339"/>
          <p:cNvGrpSpPr>
            <a:grpSpLocks noChangeAspect="1"/>
          </p:cNvGrpSpPr>
          <p:nvPr/>
        </p:nvGrpSpPr>
        <p:grpSpPr>
          <a:xfrm>
            <a:off x="4309333" y="4765546"/>
            <a:ext cx="1451833" cy="1046052"/>
            <a:chOff x="30034" y="4705829"/>
            <a:chExt cx="2903666" cy="2092103"/>
          </a:xfrm>
          <a:solidFill>
            <a:schemeClr val="bg1"/>
          </a:solidFill>
        </p:grpSpPr>
        <p:sp>
          <p:nvSpPr>
            <p:cNvPr id="341"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42"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43" name="Group 25"/>
            <p:cNvGrpSpPr>
              <a:grpSpLocks noChangeAspect="1"/>
            </p:cNvGrpSpPr>
            <p:nvPr/>
          </p:nvGrpSpPr>
          <p:grpSpPr>
            <a:xfrm>
              <a:off x="533400" y="4746625"/>
              <a:ext cx="2400300" cy="1566863"/>
              <a:chOff x="3657600" y="4594225"/>
              <a:chExt cx="1600200" cy="1044575"/>
            </a:xfrm>
            <a:grpFill/>
          </p:grpSpPr>
          <p:sp>
            <p:nvSpPr>
              <p:cNvPr id="344"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45"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46"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47"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48"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49"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50"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51"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52"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53"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54"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55" name="Group 354"/>
          <p:cNvGrpSpPr>
            <a:grpSpLocks noChangeAspect="1"/>
          </p:cNvGrpSpPr>
          <p:nvPr/>
        </p:nvGrpSpPr>
        <p:grpSpPr>
          <a:xfrm>
            <a:off x="4724400" y="4267200"/>
            <a:ext cx="1451833" cy="1046052"/>
            <a:chOff x="30034" y="4705829"/>
            <a:chExt cx="2903666" cy="2092103"/>
          </a:xfrm>
          <a:solidFill>
            <a:schemeClr val="bg1"/>
          </a:solidFill>
        </p:grpSpPr>
        <p:sp>
          <p:nvSpPr>
            <p:cNvPr id="356"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57"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58" name="Group 25"/>
            <p:cNvGrpSpPr>
              <a:grpSpLocks noChangeAspect="1"/>
            </p:cNvGrpSpPr>
            <p:nvPr/>
          </p:nvGrpSpPr>
          <p:grpSpPr>
            <a:xfrm>
              <a:off x="533400" y="4746625"/>
              <a:ext cx="2400300" cy="1566863"/>
              <a:chOff x="3657600" y="4594225"/>
              <a:chExt cx="1600200" cy="1044575"/>
            </a:xfrm>
            <a:grpFill/>
          </p:grpSpPr>
          <p:sp>
            <p:nvSpPr>
              <p:cNvPr id="359"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60"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61"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62"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63"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64"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65"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66"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67"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68"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69"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70" name="Group 369"/>
          <p:cNvGrpSpPr>
            <a:grpSpLocks noChangeAspect="1"/>
          </p:cNvGrpSpPr>
          <p:nvPr/>
        </p:nvGrpSpPr>
        <p:grpSpPr>
          <a:xfrm>
            <a:off x="5128483" y="4516198"/>
            <a:ext cx="1451833" cy="1046052"/>
            <a:chOff x="30034" y="4705829"/>
            <a:chExt cx="2903666" cy="2092103"/>
          </a:xfrm>
          <a:solidFill>
            <a:schemeClr val="bg1"/>
          </a:solidFill>
        </p:grpSpPr>
        <p:sp>
          <p:nvSpPr>
            <p:cNvPr id="371"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72"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73" name="Group 144"/>
            <p:cNvGrpSpPr>
              <a:grpSpLocks noChangeAspect="1"/>
            </p:cNvGrpSpPr>
            <p:nvPr/>
          </p:nvGrpSpPr>
          <p:grpSpPr>
            <a:xfrm>
              <a:off x="533400" y="4746625"/>
              <a:ext cx="2400300" cy="1566863"/>
              <a:chOff x="3657600" y="4594225"/>
              <a:chExt cx="1600200" cy="1044575"/>
            </a:xfrm>
            <a:grpFill/>
          </p:grpSpPr>
          <p:sp>
            <p:nvSpPr>
              <p:cNvPr id="374"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75"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76"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77"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78"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79"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80"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81"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82"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83"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84"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grpSp>
        <p:nvGrpSpPr>
          <p:cNvPr id="385" name="Group 384"/>
          <p:cNvGrpSpPr>
            <a:grpSpLocks noChangeAspect="1"/>
          </p:cNvGrpSpPr>
          <p:nvPr/>
        </p:nvGrpSpPr>
        <p:grpSpPr>
          <a:xfrm>
            <a:off x="5505450" y="4765546"/>
            <a:ext cx="1451833" cy="1046052"/>
            <a:chOff x="30034" y="4705829"/>
            <a:chExt cx="2903666" cy="2092103"/>
          </a:xfrm>
          <a:solidFill>
            <a:schemeClr val="bg1"/>
          </a:solidFill>
        </p:grpSpPr>
        <p:sp>
          <p:nvSpPr>
            <p:cNvPr id="386" name="Text Box 72"/>
            <p:cNvSpPr txBox="1">
              <a:spLocks noChangeAspect="1" noChangeArrowheads="1"/>
            </p:cNvSpPr>
            <p:nvPr/>
          </p:nvSpPr>
          <p:spPr bwMode="auto">
            <a:xfrm rot="16200000">
              <a:off x="-510820" y="5246683"/>
              <a:ext cx="1635705"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intensity</a:t>
              </a:r>
              <a:endParaRPr lang="en-US" sz="1200" b="1" dirty="0">
                <a:solidFill>
                  <a:srgbClr val="000000"/>
                </a:solidFill>
              </a:endParaRPr>
            </a:p>
          </p:txBody>
        </p:sp>
        <p:sp>
          <p:nvSpPr>
            <p:cNvPr id="387" name="Text Box 72"/>
            <p:cNvSpPr txBox="1">
              <a:spLocks noChangeAspect="1" noChangeArrowheads="1"/>
            </p:cNvSpPr>
            <p:nvPr/>
          </p:nvSpPr>
          <p:spPr bwMode="auto">
            <a:xfrm>
              <a:off x="685800" y="6243934"/>
              <a:ext cx="2244846" cy="553998"/>
            </a:xfrm>
            <a:prstGeom prst="rect">
              <a:avLst/>
            </a:prstGeom>
            <a:grpFill/>
            <a:ln w="9525">
              <a:noFill/>
              <a:miter lim="800000"/>
              <a:headEnd/>
              <a:tailEnd/>
            </a:ln>
          </p:spPr>
          <p:txBody>
            <a:bodyPr wrap="none">
              <a:spAutoFit/>
            </a:bodyPr>
            <a:lstStyle/>
            <a:p>
              <a:pPr eaLnBrk="0" hangingPunct="0"/>
              <a:r>
                <a:rPr lang="en-US" sz="1200" b="1" dirty="0" smtClean="0">
                  <a:solidFill>
                    <a:srgbClr val="000000"/>
                  </a:solidFill>
                </a:rPr>
                <a:t>mass/charge</a:t>
              </a:r>
              <a:endParaRPr lang="en-US" sz="1200" b="1" dirty="0">
                <a:solidFill>
                  <a:srgbClr val="000000"/>
                </a:solidFill>
              </a:endParaRPr>
            </a:p>
          </p:txBody>
        </p:sp>
        <p:grpSp>
          <p:nvGrpSpPr>
            <p:cNvPr id="388" name="Group 25"/>
            <p:cNvGrpSpPr>
              <a:grpSpLocks noChangeAspect="1"/>
            </p:cNvGrpSpPr>
            <p:nvPr/>
          </p:nvGrpSpPr>
          <p:grpSpPr>
            <a:xfrm>
              <a:off x="533400" y="4746625"/>
              <a:ext cx="2400300" cy="1566863"/>
              <a:chOff x="3657600" y="4594225"/>
              <a:chExt cx="1600200" cy="1044575"/>
            </a:xfrm>
            <a:grpFill/>
          </p:grpSpPr>
          <p:sp>
            <p:nvSpPr>
              <p:cNvPr id="389" name="Rectangle 61"/>
              <p:cNvSpPr>
                <a:spLocks noChangeAspect="1" noChangeArrowheads="1"/>
              </p:cNvSpPr>
              <p:nvPr/>
            </p:nvSpPr>
            <p:spPr bwMode="auto">
              <a:xfrm>
                <a:off x="3657600" y="4594225"/>
                <a:ext cx="1600200" cy="1044575"/>
              </a:xfrm>
              <a:prstGeom prst="rect">
                <a:avLst/>
              </a:prstGeom>
              <a:grpFill/>
              <a:ln w="19050">
                <a:solidFill>
                  <a:srgbClr val="000000"/>
                </a:solidFill>
                <a:miter lim="800000"/>
                <a:headEnd/>
                <a:tailEnd/>
              </a:ln>
            </p:spPr>
            <p:txBody>
              <a:bodyPr wrap="none" anchor="ctr"/>
              <a:lstStyle/>
              <a:p>
                <a:endParaRPr lang="en-US" sz="1200"/>
              </a:p>
            </p:txBody>
          </p:sp>
          <p:sp>
            <p:nvSpPr>
              <p:cNvPr id="390" name="Line 62"/>
              <p:cNvSpPr>
                <a:spLocks noChangeAspect="1" noChangeShapeType="1"/>
              </p:cNvSpPr>
              <p:nvPr/>
            </p:nvSpPr>
            <p:spPr bwMode="auto">
              <a:xfrm>
                <a:off x="4025900" y="4962525"/>
                <a:ext cx="0" cy="676275"/>
              </a:xfrm>
              <a:prstGeom prst="line">
                <a:avLst/>
              </a:prstGeom>
              <a:grpFill/>
              <a:ln w="9525">
                <a:solidFill>
                  <a:srgbClr val="000000"/>
                </a:solidFill>
                <a:round/>
                <a:headEnd/>
                <a:tailEnd/>
              </a:ln>
            </p:spPr>
            <p:txBody>
              <a:bodyPr wrap="none" anchor="ctr"/>
              <a:lstStyle/>
              <a:p>
                <a:endParaRPr lang="en-US" sz="1200"/>
              </a:p>
            </p:txBody>
          </p:sp>
          <p:sp>
            <p:nvSpPr>
              <p:cNvPr id="391" name="Line 63"/>
              <p:cNvSpPr>
                <a:spLocks noChangeAspect="1" noChangeShapeType="1"/>
              </p:cNvSpPr>
              <p:nvPr/>
            </p:nvSpPr>
            <p:spPr bwMode="auto">
              <a:xfrm>
                <a:off x="4149725" y="5270500"/>
                <a:ext cx="0" cy="368300"/>
              </a:xfrm>
              <a:prstGeom prst="line">
                <a:avLst/>
              </a:prstGeom>
              <a:grpFill/>
              <a:ln w="9525">
                <a:solidFill>
                  <a:srgbClr val="000000"/>
                </a:solidFill>
                <a:round/>
                <a:headEnd/>
                <a:tailEnd/>
              </a:ln>
            </p:spPr>
            <p:txBody>
              <a:bodyPr wrap="none" anchor="ctr"/>
              <a:lstStyle/>
              <a:p>
                <a:endParaRPr lang="en-US" sz="1200"/>
              </a:p>
            </p:txBody>
          </p:sp>
          <p:sp>
            <p:nvSpPr>
              <p:cNvPr id="392" name="Line 64"/>
              <p:cNvSpPr>
                <a:spLocks noChangeAspect="1" noChangeShapeType="1"/>
              </p:cNvSpPr>
              <p:nvPr/>
            </p:nvSpPr>
            <p:spPr bwMode="auto">
              <a:xfrm>
                <a:off x="4397375" y="4776788"/>
                <a:ext cx="0" cy="862012"/>
              </a:xfrm>
              <a:prstGeom prst="line">
                <a:avLst/>
              </a:prstGeom>
              <a:grpFill/>
              <a:ln w="9525">
                <a:solidFill>
                  <a:srgbClr val="000000"/>
                </a:solidFill>
                <a:round/>
                <a:headEnd/>
                <a:tailEnd/>
              </a:ln>
            </p:spPr>
            <p:txBody>
              <a:bodyPr wrap="none" anchor="ctr"/>
              <a:lstStyle/>
              <a:p>
                <a:endParaRPr lang="en-US" sz="1200"/>
              </a:p>
            </p:txBody>
          </p:sp>
          <p:sp>
            <p:nvSpPr>
              <p:cNvPr id="393" name="Line 65"/>
              <p:cNvSpPr>
                <a:spLocks noChangeAspect="1" noChangeShapeType="1"/>
              </p:cNvSpPr>
              <p:nvPr/>
            </p:nvSpPr>
            <p:spPr bwMode="auto">
              <a:xfrm>
                <a:off x="4705350" y="5454650"/>
                <a:ext cx="0" cy="184150"/>
              </a:xfrm>
              <a:prstGeom prst="line">
                <a:avLst/>
              </a:prstGeom>
              <a:grpFill/>
              <a:ln w="9525">
                <a:solidFill>
                  <a:srgbClr val="000000"/>
                </a:solidFill>
                <a:round/>
                <a:headEnd/>
                <a:tailEnd/>
              </a:ln>
            </p:spPr>
            <p:txBody>
              <a:bodyPr wrap="none" anchor="ctr"/>
              <a:lstStyle/>
              <a:p>
                <a:endParaRPr lang="en-US" sz="1200"/>
              </a:p>
            </p:txBody>
          </p:sp>
          <p:sp>
            <p:nvSpPr>
              <p:cNvPr id="394" name="Line 66"/>
              <p:cNvSpPr>
                <a:spLocks noChangeAspect="1" noChangeShapeType="1"/>
              </p:cNvSpPr>
              <p:nvPr/>
            </p:nvSpPr>
            <p:spPr bwMode="auto">
              <a:xfrm>
                <a:off x="4335463" y="5394325"/>
                <a:ext cx="0" cy="244475"/>
              </a:xfrm>
              <a:prstGeom prst="line">
                <a:avLst/>
              </a:prstGeom>
              <a:grpFill/>
              <a:ln w="9525">
                <a:solidFill>
                  <a:srgbClr val="000000"/>
                </a:solidFill>
                <a:round/>
                <a:headEnd/>
                <a:tailEnd/>
              </a:ln>
            </p:spPr>
            <p:txBody>
              <a:bodyPr wrap="none" anchor="ctr"/>
              <a:lstStyle/>
              <a:p>
                <a:endParaRPr lang="en-US" sz="1200"/>
              </a:p>
            </p:txBody>
          </p:sp>
          <p:sp>
            <p:nvSpPr>
              <p:cNvPr id="395" name="Line 67"/>
              <p:cNvSpPr>
                <a:spLocks noChangeAspect="1" noChangeShapeType="1"/>
              </p:cNvSpPr>
              <p:nvPr/>
            </p:nvSpPr>
            <p:spPr bwMode="auto">
              <a:xfrm>
                <a:off x="4210050" y="5516563"/>
                <a:ext cx="0" cy="122237"/>
              </a:xfrm>
              <a:prstGeom prst="line">
                <a:avLst/>
              </a:prstGeom>
              <a:grpFill/>
              <a:ln w="9525">
                <a:solidFill>
                  <a:srgbClr val="000000"/>
                </a:solidFill>
                <a:round/>
                <a:headEnd/>
                <a:tailEnd/>
              </a:ln>
            </p:spPr>
            <p:txBody>
              <a:bodyPr wrap="none" anchor="ctr"/>
              <a:lstStyle/>
              <a:p>
                <a:endParaRPr lang="en-US" sz="1200"/>
              </a:p>
            </p:txBody>
          </p:sp>
          <p:sp>
            <p:nvSpPr>
              <p:cNvPr id="396" name="Line 68"/>
              <p:cNvSpPr>
                <a:spLocks noChangeAspect="1" noChangeShapeType="1"/>
              </p:cNvSpPr>
              <p:nvPr/>
            </p:nvSpPr>
            <p:spPr bwMode="auto">
              <a:xfrm>
                <a:off x="3779838" y="5334000"/>
                <a:ext cx="0" cy="304800"/>
              </a:xfrm>
              <a:prstGeom prst="line">
                <a:avLst/>
              </a:prstGeom>
              <a:grpFill/>
              <a:ln w="9525">
                <a:solidFill>
                  <a:srgbClr val="000000"/>
                </a:solidFill>
                <a:round/>
                <a:headEnd/>
                <a:tailEnd/>
              </a:ln>
            </p:spPr>
            <p:txBody>
              <a:bodyPr wrap="none" anchor="ctr"/>
              <a:lstStyle/>
              <a:p>
                <a:endParaRPr lang="en-US" sz="1200"/>
              </a:p>
            </p:txBody>
          </p:sp>
          <p:sp>
            <p:nvSpPr>
              <p:cNvPr id="397" name="Line 69"/>
              <p:cNvSpPr>
                <a:spLocks noChangeAspect="1" noChangeShapeType="1"/>
              </p:cNvSpPr>
              <p:nvPr/>
            </p:nvSpPr>
            <p:spPr bwMode="auto">
              <a:xfrm>
                <a:off x="4518025" y="5024438"/>
                <a:ext cx="0" cy="614362"/>
              </a:xfrm>
              <a:prstGeom prst="line">
                <a:avLst/>
              </a:prstGeom>
              <a:grpFill/>
              <a:ln w="9525">
                <a:solidFill>
                  <a:srgbClr val="000000"/>
                </a:solidFill>
                <a:round/>
                <a:headEnd/>
                <a:tailEnd/>
              </a:ln>
            </p:spPr>
            <p:txBody>
              <a:bodyPr wrap="none" anchor="ctr"/>
              <a:lstStyle/>
              <a:p>
                <a:endParaRPr lang="en-US" sz="1200"/>
              </a:p>
            </p:txBody>
          </p:sp>
          <p:sp>
            <p:nvSpPr>
              <p:cNvPr id="398" name="Line 70"/>
              <p:cNvSpPr>
                <a:spLocks noChangeAspect="1" noChangeShapeType="1"/>
              </p:cNvSpPr>
              <p:nvPr/>
            </p:nvSpPr>
            <p:spPr bwMode="auto">
              <a:xfrm>
                <a:off x="4765675" y="5334000"/>
                <a:ext cx="0" cy="304800"/>
              </a:xfrm>
              <a:prstGeom prst="line">
                <a:avLst/>
              </a:prstGeom>
              <a:grpFill/>
              <a:ln w="9525">
                <a:solidFill>
                  <a:srgbClr val="000000"/>
                </a:solidFill>
                <a:round/>
                <a:headEnd/>
                <a:tailEnd/>
              </a:ln>
            </p:spPr>
            <p:txBody>
              <a:bodyPr wrap="none" anchor="ctr"/>
              <a:lstStyle/>
              <a:p>
                <a:endParaRPr lang="en-US" sz="1200"/>
              </a:p>
            </p:txBody>
          </p:sp>
          <p:sp>
            <p:nvSpPr>
              <p:cNvPr id="399" name="Line 71"/>
              <p:cNvSpPr>
                <a:spLocks noChangeAspect="1" noChangeShapeType="1"/>
              </p:cNvSpPr>
              <p:nvPr/>
            </p:nvSpPr>
            <p:spPr bwMode="auto">
              <a:xfrm>
                <a:off x="5010150" y="4840288"/>
                <a:ext cx="0" cy="798512"/>
              </a:xfrm>
              <a:prstGeom prst="line">
                <a:avLst/>
              </a:prstGeom>
              <a:grpFill/>
              <a:ln w="9525">
                <a:solidFill>
                  <a:srgbClr val="000000"/>
                </a:solidFill>
                <a:round/>
                <a:headEnd/>
                <a:tailEnd/>
              </a:ln>
            </p:spPr>
            <p:txBody>
              <a:bodyPr wrap="none" anchor="ctr"/>
              <a:lstStyle/>
              <a:p>
                <a:endParaRPr lang="en-US" sz="1200"/>
              </a:p>
            </p:txBody>
          </p:sp>
        </p:grpSp>
      </p:grpSp>
      <p:cxnSp>
        <p:nvCxnSpPr>
          <p:cNvPr id="401" name="Straight Connector 400"/>
          <p:cNvCxnSpPr>
            <a:endCxn id="311" idx="3"/>
          </p:cNvCxnSpPr>
          <p:nvPr/>
        </p:nvCxnSpPr>
        <p:spPr>
          <a:xfrm>
            <a:off x="2590800" y="3962400"/>
            <a:ext cx="1075983" cy="3048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endCxn id="266" idx="3"/>
          </p:cNvCxnSpPr>
          <p:nvPr/>
        </p:nvCxnSpPr>
        <p:spPr>
          <a:xfrm rot="5400000">
            <a:off x="2393350" y="4069750"/>
            <a:ext cx="304800" cy="901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a:endCxn id="128" idx="3"/>
          </p:cNvCxnSpPr>
          <p:nvPr/>
        </p:nvCxnSpPr>
        <p:spPr>
          <a:xfrm rot="10800000" flipV="1">
            <a:off x="1304584" y="3962400"/>
            <a:ext cx="1286217" cy="3048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endCxn id="356" idx="3"/>
          </p:cNvCxnSpPr>
          <p:nvPr/>
        </p:nvCxnSpPr>
        <p:spPr>
          <a:xfrm>
            <a:off x="2590800" y="3962400"/>
            <a:ext cx="2272100" cy="3048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rot="10800000">
            <a:off x="2590800" y="3962400"/>
            <a:ext cx="4724400" cy="22860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endCxn id="25" idx="3"/>
          </p:cNvCxnSpPr>
          <p:nvPr/>
        </p:nvCxnSpPr>
        <p:spPr>
          <a:xfrm rot="10800000" flipV="1">
            <a:off x="138500" y="3962400"/>
            <a:ext cx="2452300" cy="30480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6082" name="Picture 2"/>
          <p:cNvPicPr>
            <a:picLocks noChangeAspect="1" noChangeArrowheads="1"/>
          </p:cNvPicPr>
          <p:nvPr/>
        </p:nvPicPr>
        <p:blipFill>
          <a:blip r:embed="rId3" cstate="print"/>
          <a:srcRect l="47372" t="16948" r="1110" b="2762"/>
          <a:stretch>
            <a:fillRect/>
          </a:stretch>
        </p:blipFill>
        <p:spPr bwMode="auto">
          <a:xfrm>
            <a:off x="1447800" y="762000"/>
            <a:ext cx="6112823" cy="5105400"/>
          </a:xfrm>
          <a:prstGeom prst="rect">
            <a:avLst/>
          </a:prstGeom>
          <a:noFill/>
          <a:ln w="9525">
            <a:noFill/>
            <a:miter lim="800000"/>
            <a:headEnd/>
            <a:tailEnd/>
          </a:ln>
        </p:spPr>
      </p:pic>
      <p:sp>
        <p:nvSpPr>
          <p:cNvPr id="7" name="Rectangle 87"/>
          <p:cNvSpPr>
            <a:spLocks noChangeArrowheads="1"/>
          </p:cNvSpPr>
          <p:nvPr/>
        </p:nvSpPr>
        <p:spPr bwMode="auto">
          <a:xfrm>
            <a:off x="1600200" y="60198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Fragment intensity vs m/z </a:t>
            </a:r>
          </a:p>
          <a:p>
            <a:pPr algn="ctr"/>
            <a:r>
              <a:rPr lang="sv-SE" sz="2400" dirty="0" smtClean="0">
                <a:latin typeface="Comic Sans MS" pitchFamily="66" charset="0"/>
              </a:rPr>
              <a:t>For 3+ of LGEHNIDVLEGNEQFINAAK</a:t>
            </a:r>
            <a:endParaRPr lang="sv-SE" sz="2400" dirty="0">
              <a:latin typeface="Comic Sans MS" pitchFamily="66" charset="0"/>
            </a:endParaRPr>
          </a:p>
        </p:txBody>
      </p:sp>
      <p:pic>
        <p:nvPicPr>
          <p:cNvPr id="8" name="Picture 3"/>
          <p:cNvPicPr>
            <a:picLocks noChangeAspect="1" noChangeArrowheads="1"/>
          </p:cNvPicPr>
          <p:nvPr/>
        </p:nvPicPr>
        <p:blipFill>
          <a:blip r:embed="rId4" cstate="print"/>
          <a:srcRect l="47631" t="11326" r="851" b="22376"/>
          <a:stretch>
            <a:fillRect/>
          </a:stretch>
        </p:blipFill>
        <p:spPr bwMode="auto">
          <a:xfrm>
            <a:off x="6629400" y="1752600"/>
            <a:ext cx="1905000" cy="1313793"/>
          </a:xfrm>
          <a:prstGeom prst="rect">
            <a:avLst/>
          </a:prstGeom>
          <a:noFill/>
          <a:ln w="28575">
            <a:solidFill>
              <a:srgbClr val="D93238"/>
            </a:solidFill>
            <a:miter lim="800000"/>
            <a:headEnd/>
            <a:tailEnd/>
          </a:ln>
        </p:spPr>
      </p:pic>
      <p:sp>
        <p:nvSpPr>
          <p:cNvPr id="10" name="Oval 9"/>
          <p:cNvSpPr/>
          <p:nvPr/>
        </p:nvSpPr>
        <p:spPr>
          <a:xfrm>
            <a:off x="7707351" y="2667000"/>
            <a:ext cx="152400" cy="152400"/>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5506845"/>
            <a:ext cx="685800" cy="304800"/>
          </a:xfrm>
          <a:prstGeom prst="ellipse">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7" name="Rectangle 87"/>
          <p:cNvSpPr>
            <a:spLocks noChangeArrowheads="1"/>
          </p:cNvSpPr>
          <p:nvPr/>
        </p:nvSpPr>
        <p:spPr bwMode="auto">
          <a:xfrm>
            <a:off x="1600200" y="60198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Fragment intensity vs m/z </a:t>
            </a:r>
          </a:p>
          <a:p>
            <a:pPr algn="ctr"/>
            <a:r>
              <a:rPr lang="sv-SE" sz="2400" dirty="0" smtClean="0">
                <a:latin typeface="Comic Sans MS" pitchFamily="66" charset="0"/>
              </a:rPr>
              <a:t>For 3+ of LGEHNIDVLEGNEQFINAAK</a:t>
            </a:r>
            <a:endParaRPr lang="sv-SE" sz="2400" dirty="0">
              <a:latin typeface="Comic Sans MS" pitchFamily="66" charset="0"/>
            </a:endParaRPr>
          </a:p>
        </p:txBody>
      </p:sp>
      <p:pic>
        <p:nvPicPr>
          <p:cNvPr id="4403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428" t="13237" r="16286" b="6763"/>
          <a:stretch/>
        </p:blipFill>
        <p:spPr bwMode="auto">
          <a:xfrm>
            <a:off x="37657" y="716280"/>
            <a:ext cx="9083483" cy="530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Oval 10"/>
          <p:cNvSpPr/>
          <p:nvPr/>
        </p:nvSpPr>
        <p:spPr>
          <a:xfrm>
            <a:off x="2438400" y="5715000"/>
            <a:ext cx="685800" cy="304800"/>
          </a:xfrm>
          <a:prstGeom prst="ellipse">
            <a:avLst/>
          </a:prstGeom>
          <a:noFill/>
          <a:ln w="57150">
            <a:solidFill>
              <a:srgbClr val="D932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4845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7106" name="Picture 2"/>
          <p:cNvPicPr>
            <a:picLocks noChangeAspect="1" noChangeArrowheads="1"/>
          </p:cNvPicPr>
          <p:nvPr/>
        </p:nvPicPr>
        <p:blipFill>
          <a:blip r:embed="rId3" cstate="print"/>
          <a:srcRect l="27239" t="12155" r="26573" b="8287"/>
          <a:stretch>
            <a:fillRect/>
          </a:stretch>
        </p:blipFill>
        <p:spPr bwMode="auto">
          <a:xfrm>
            <a:off x="1708150" y="838200"/>
            <a:ext cx="5530850" cy="5105400"/>
          </a:xfrm>
          <a:prstGeom prst="rect">
            <a:avLst/>
          </a:prstGeom>
          <a:noFill/>
          <a:ln w="9525">
            <a:noFill/>
            <a:miter lim="800000"/>
            <a:headEnd/>
            <a:tailEnd/>
          </a:ln>
        </p:spPr>
      </p:pic>
      <p:sp>
        <p:nvSpPr>
          <p:cNvPr id="6" name="Rectangle 87"/>
          <p:cNvSpPr>
            <a:spLocks noChangeArrowheads="1"/>
          </p:cNvSpPr>
          <p:nvPr/>
        </p:nvSpPr>
        <p:spPr bwMode="auto">
          <a:xfrm>
            <a:off x="1600200" y="60198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m/z </a:t>
            </a:r>
          </a:p>
        </p:txBody>
      </p:sp>
      <p:sp>
        <p:nvSpPr>
          <p:cNvPr id="7" name="Rectangle 87"/>
          <p:cNvSpPr>
            <a:spLocks noChangeArrowheads="1"/>
          </p:cNvSpPr>
          <p:nvPr/>
        </p:nvSpPr>
        <p:spPr bwMode="auto">
          <a:xfrm>
            <a:off x="2842260" y="2743200"/>
            <a:ext cx="6019800" cy="685800"/>
          </a:xfrm>
          <a:prstGeom prst="rect">
            <a:avLst/>
          </a:prstGeom>
          <a:noFill/>
          <a:ln w="9525">
            <a:noFill/>
            <a:miter lim="800000"/>
            <a:headEnd/>
            <a:tailEnd/>
          </a:ln>
        </p:spPr>
        <p:txBody>
          <a:bodyPr anchor="ctr"/>
          <a:lstStyle/>
          <a:p>
            <a:pPr algn="ctr"/>
            <a:r>
              <a:rPr lang="sv-SE" dirty="0" smtClean="0">
                <a:latin typeface="Comic Sans MS" pitchFamily="66" charset="0"/>
              </a:rPr>
              <a:t>3+ of LGEHNIDVLEGNEQFINAAK</a:t>
            </a:r>
            <a:endParaRPr lang="sv-SE" dirty="0">
              <a:latin typeface="Comic Sans MS" pitchFamily="66" charset="0"/>
            </a:endParaRPr>
          </a:p>
        </p:txBody>
      </p:sp>
      <p:cxnSp>
        <p:nvCxnSpPr>
          <p:cNvPr id="9" name="Straight Arrow Connector 8"/>
          <p:cNvCxnSpPr/>
          <p:nvPr/>
        </p:nvCxnSpPr>
        <p:spPr>
          <a:xfrm>
            <a:off x="4256049" y="3211551"/>
            <a:ext cx="0" cy="609600"/>
          </a:xfrm>
          <a:prstGeom prst="straightConnector1">
            <a:avLst/>
          </a:prstGeom>
          <a:ln w="57150">
            <a:solidFill>
              <a:srgbClr val="D93238"/>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4" cstate="print"/>
          <a:srcRect l="47631" t="11326" r="851" b="22376"/>
          <a:stretch>
            <a:fillRect/>
          </a:stretch>
        </p:blipFill>
        <p:spPr bwMode="auto">
          <a:xfrm>
            <a:off x="6477000" y="990600"/>
            <a:ext cx="1905000" cy="1313793"/>
          </a:xfrm>
          <a:prstGeom prst="rect">
            <a:avLst/>
          </a:prstGeom>
          <a:noFill/>
          <a:ln w="28575">
            <a:solidFill>
              <a:srgbClr val="D93238"/>
            </a:solidFill>
            <a:miter lim="800000"/>
            <a:headEnd/>
            <a:tailEnd/>
          </a:ln>
        </p:spPr>
      </p:pic>
      <p:sp>
        <p:nvSpPr>
          <p:cNvPr id="11" name="Oval 10"/>
          <p:cNvSpPr/>
          <p:nvPr/>
        </p:nvSpPr>
        <p:spPr>
          <a:xfrm>
            <a:off x="7554951" y="1905000"/>
            <a:ext cx="152400" cy="152400"/>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8130" name="Picture 2"/>
          <p:cNvPicPr>
            <a:picLocks noChangeAspect="1" noChangeArrowheads="1"/>
          </p:cNvPicPr>
          <p:nvPr/>
        </p:nvPicPr>
        <p:blipFill>
          <a:blip r:embed="rId3" cstate="print"/>
          <a:srcRect l="27239" t="12155" r="26573" b="7182"/>
          <a:stretch>
            <a:fillRect/>
          </a:stretch>
        </p:blipFill>
        <p:spPr bwMode="auto">
          <a:xfrm>
            <a:off x="1600200" y="762000"/>
            <a:ext cx="5943600" cy="5562600"/>
          </a:xfrm>
          <a:prstGeom prst="rect">
            <a:avLst/>
          </a:prstGeom>
          <a:noFill/>
          <a:ln w="9525">
            <a:noFill/>
            <a:miter lim="800000"/>
            <a:headEnd/>
            <a:tailEnd/>
          </a:ln>
        </p:spPr>
      </p:pic>
      <p:sp>
        <p:nvSpPr>
          <p:cNvPr id="6" name="Rectangle 87"/>
          <p:cNvSpPr>
            <a:spLocks noChangeArrowheads="1"/>
          </p:cNvSpPr>
          <p:nvPr/>
        </p:nvSpPr>
        <p:spPr bwMode="auto">
          <a:xfrm>
            <a:off x="1600200" y="61722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m/z </a:t>
            </a:r>
          </a:p>
        </p:txBody>
      </p:sp>
      <p:sp>
        <p:nvSpPr>
          <p:cNvPr id="7" name="Rectangle 87"/>
          <p:cNvSpPr>
            <a:spLocks noChangeArrowheads="1"/>
          </p:cNvSpPr>
          <p:nvPr/>
        </p:nvSpPr>
        <p:spPr bwMode="auto">
          <a:xfrm>
            <a:off x="-1143000" y="1447800"/>
            <a:ext cx="6019800" cy="685800"/>
          </a:xfrm>
          <a:prstGeom prst="rect">
            <a:avLst/>
          </a:prstGeom>
          <a:noFill/>
          <a:ln w="9525">
            <a:noFill/>
            <a:miter lim="800000"/>
            <a:headEnd/>
            <a:tailEnd/>
          </a:ln>
        </p:spPr>
        <p:txBody>
          <a:bodyPr anchor="ctr"/>
          <a:lstStyle/>
          <a:p>
            <a:pPr algn="ctr"/>
            <a:r>
              <a:rPr lang="sv-SE" dirty="0" smtClean="0">
                <a:latin typeface="Comic Sans MS" pitchFamily="66" charset="0"/>
              </a:rPr>
              <a:t>3+ of LGEHNIDVLEGNEQFINAAK</a:t>
            </a:r>
            <a:endParaRPr lang="sv-SE" dirty="0">
              <a:latin typeface="Comic Sans MS" pitchFamily="66" charset="0"/>
            </a:endParaRPr>
          </a:p>
        </p:txBody>
      </p:sp>
      <p:cxnSp>
        <p:nvCxnSpPr>
          <p:cNvPr id="8" name="Straight Arrow Connector 7"/>
          <p:cNvCxnSpPr/>
          <p:nvPr/>
        </p:nvCxnSpPr>
        <p:spPr>
          <a:xfrm>
            <a:off x="3276600" y="1524000"/>
            <a:ext cx="457200" cy="0"/>
          </a:xfrm>
          <a:prstGeom prst="straightConnector1">
            <a:avLst/>
          </a:prstGeom>
          <a:ln w="57150">
            <a:solidFill>
              <a:srgbClr val="D93238"/>
            </a:solidFill>
            <a:tailEnd type="arrow"/>
          </a:ln>
        </p:spPr>
        <p:style>
          <a:lnRef idx="1">
            <a:schemeClr val="accent1"/>
          </a:lnRef>
          <a:fillRef idx="0">
            <a:schemeClr val="accent1"/>
          </a:fillRef>
          <a:effectRef idx="0">
            <a:schemeClr val="accent1"/>
          </a:effectRef>
          <a:fontRef idx="minor">
            <a:schemeClr val="tx1"/>
          </a:fontRef>
        </p:style>
      </p:cxnSp>
      <p:pic>
        <p:nvPicPr>
          <p:cNvPr id="9" name="Picture 3"/>
          <p:cNvPicPr>
            <a:picLocks noChangeAspect="1" noChangeArrowheads="1"/>
          </p:cNvPicPr>
          <p:nvPr/>
        </p:nvPicPr>
        <p:blipFill>
          <a:blip r:embed="rId4" cstate="print"/>
          <a:srcRect l="47631" t="11326" r="851" b="22376"/>
          <a:stretch>
            <a:fillRect/>
          </a:stretch>
        </p:blipFill>
        <p:spPr bwMode="auto">
          <a:xfrm>
            <a:off x="6477000" y="990600"/>
            <a:ext cx="1905000" cy="1313793"/>
          </a:xfrm>
          <a:prstGeom prst="rect">
            <a:avLst/>
          </a:prstGeom>
          <a:noFill/>
          <a:ln w="28575">
            <a:solidFill>
              <a:srgbClr val="D93238"/>
            </a:solidFill>
            <a:miter lim="800000"/>
            <a:headEnd/>
            <a:tailEnd/>
          </a:ln>
        </p:spPr>
      </p:pic>
      <p:sp>
        <p:nvSpPr>
          <p:cNvPr id="10" name="Oval 9"/>
          <p:cNvSpPr/>
          <p:nvPr/>
        </p:nvSpPr>
        <p:spPr>
          <a:xfrm>
            <a:off x="7554951" y="1905000"/>
            <a:ext cx="152400" cy="152400"/>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6823710" y="3627120"/>
            <a:ext cx="0" cy="533400"/>
          </a:xfrm>
          <a:prstGeom prst="straightConnector1">
            <a:avLst/>
          </a:prstGeom>
          <a:ln w="57150">
            <a:solidFill>
              <a:srgbClr val="D93238"/>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Example Mass Spectrometry Data</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49154" name="Picture 2"/>
          <p:cNvPicPr>
            <a:picLocks noChangeAspect="1" noChangeArrowheads="1"/>
          </p:cNvPicPr>
          <p:nvPr/>
        </p:nvPicPr>
        <p:blipFill>
          <a:blip r:embed="rId3" cstate="print"/>
          <a:srcRect l="15427" t="12155" r="33884" b="22652"/>
          <a:stretch>
            <a:fillRect/>
          </a:stretch>
        </p:blipFill>
        <p:spPr bwMode="auto">
          <a:xfrm>
            <a:off x="5105400" y="3581400"/>
            <a:ext cx="3124200" cy="2671418"/>
          </a:xfrm>
          <a:prstGeom prst="rect">
            <a:avLst/>
          </a:prstGeom>
          <a:noFill/>
          <a:ln w="9525">
            <a:noFill/>
            <a:miter lim="800000"/>
            <a:headEnd/>
            <a:tailEnd/>
          </a:ln>
        </p:spPr>
      </p:pic>
      <p:pic>
        <p:nvPicPr>
          <p:cNvPr id="49155" name="Picture 3"/>
          <p:cNvPicPr>
            <a:picLocks noChangeAspect="1" noChangeArrowheads="1"/>
          </p:cNvPicPr>
          <p:nvPr/>
        </p:nvPicPr>
        <p:blipFill>
          <a:blip r:embed="rId4" cstate="print"/>
          <a:srcRect l="21741" t="11326" r="31833" b="22376"/>
          <a:stretch>
            <a:fillRect/>
          </a:stretch>
        </p:blipFill>
        <p:spPr bwMode="auto">
          <a:xfrm>
            <a:off x="5105400" y="864705"/>
            <a:ext cx="3124200" cy="2716695"/>
          </a:xfrm>
          <a:prstGeom prst="rect">
            <a:avLst/>
          </a:prstGeom>
          <a:noFill/>
          <a:ln w="9525">
            <a:noFill/>
            <a:miter lim="800000"/>
            <a:headEnd/>
            <a:tailEnd/>
          </a:ln>
        </p:spPr>
      </p:pic>
      <p:pic>
        <p:nvPicPr>
          <p:cNvPr id="50178" name="Picture 2"/>
          <p:cNvPicPr>
            <a:picLocks noChangeAspect="1" noChangeArrowheads="1"/>
          </p:cNvPicPr>
          <p:nvPr/>
        </p:nvPicPr>
        <p:blipFill>
          <a:blip r:embed="rId5" cstate="print"/>
          <a:srcRect/>
          <a:stretch>
            <a:fillRect/>
          </a:stretch>
        </p:blipFill>
        <p:spPr bwMode="auto">
          <a:xfrm>
            <a:off x="152400" y="1524000"/>
            <a:ext cx="4499057" cy="4191000"/>
          </a:xfrm>
          <a:prstGeom prst="rect">
            <a:avLst/>
          </a:prstGeom>
          <a:noFill/>
          <a:ln w="9525">
            <a:noFill/>
            <a:miter lim="800000"/>
            <a:headEnd/>
            <a:tailEnd/>
          </a:ln>
          <a:effectLst/>
        </p:spPr>
      </p:pic>
      <p:cxnSp>
        <p:nvCxnSpPr>
          <p:cNvPr id="8" name="Straight Arrow Connector 7"/>
          <p:cNvCxnSpPr/>
          <p:nvPr/>
        </p:nvCxnSpPr>
        <p:spPr>
          <a:xfrm>
            <a:off x="4191000" y="4495800"/>
            <a:ext cx="25908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05000" y="2895600"/>
            <a:ext cx="43434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87"/>
          <p:cNvSpPr>
            <a:spLocks noChangeArrowheads="1"/>
          </p:cNvSpPr>
          <p:nvPr/>
        </p:nvSpPr>
        <p:spPr bwMode="auto">
          <a:xfrm>
            <a:off x="-685800" y="5562600"/>
            <a:ext cx="6019800" cy="685800"/>
          </a:xfrm>
          <a:prstGeom prst="rect">
            <a:avLst/>
          </a:prstGeom>
          <a:noFill/>
          <a:ln w="9525">
            <a:noFill/>
            <a:miter lim="800000"/>
            <a:headEnd/>
            <a:tailEnd/>
          </a:ln>
        </p:spPr>
        <p:txBody>
          <a:bodyPr anchor="ctr"/>
          <a:lstStyle/>
          <a:p>
            <a:pPr algn="ctr"/>
            <a:r>
              <a:rPr lang="sv-SE" sz="2400" b="1" dirty="0" smtClean="0">
                <a:latin typeface="Comic Sans MS" pitchFamily="66" charset="0"/>
              </a:rPr>
              <a:t>Peptide intensity vs m/z </a:t>
            </a:r>
          </a:p>
        </p:txBody>
      </p:sp>
      <p:sp>
        <p:nvSpPr>
          <p:cNvPr id="14" name="Rectangle 13"/>
          <p:cNvSpPr/>
          <p:nvPr/>
        </p:nvSpPr>
        <p:spPr>
          <a:xfrm>
            <a:off x="4780907" y="6248400"/>
            <a:ext cx="4015843" cy="461665"/>
          </a:xfrm>
          <a:prstGeom prst="rect">
            <a:avLst/>
          </a:prstGeom>
        </p:spPr>
        <p:txBody>
          <a:bodyPr wrap="none">
            <a:spAutoFit/>
          </a:bodyPr>
          <a:lstStyle/>
          <a:p>
            <a:pPr algn="ctr"/>
            <a:r>
              <a:rPr lang="sv-SE" sz="2400" b="1" dirty="0" smtClean="0">
                <a:latin typeface="Comic Sans MS" pitchFamily="66" charset="0"/>
              </a:rPr>
              <a:t>Peptide intensity vs time </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86175" y="6248400"/>
            <a:ext cx="4514377" cy="584775"/>
          </a:xfrm>
          <a:prstGeom prst="rect">
            <a:avLst/>
          </a:prstGeom>
        </p:spPr>
        <p:txBody>
          <a:bodyPr wrap="none">
            <a:spAutoFit/>
          </a:bodyPr>
          <a:lstStyle/>
          <a:p>
            <a:r>
              <a:rPr lang="en-US" sz="3200" dirty="0" smtClean="0">
                <a:solidFill>
                  <a:srgbClr val="D93238"/>
                </a:solidFill>
                <a:latin typeface="Comic Sans MS" pitchFamily="66" charset="0"/>
              </a:rPr>
              <a:t>Openslice.fenyolab.org</a:t>
            </a: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9" y="1"/>
            <a:ext cx="6938961" cy="6330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807388"/>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Proteomics Informatics – </a:t>
            </a:r>
          </a:p>
          <a:p>
            <a:pPr algn="ctr"/>
            <a:r>
              <a:rPr lang="sv-SE" sz="2800" b="1" dirty="0" smtClean="0">
                <a:latin typeface="Comic Sans MS" pitchFamily="66" charset="0"/>
              </a:rPr>
              <a:t>Overview of Mass spectrometry (Week 2)</a:t>
            </a:r>
            <a:endParaRPr lang="sv-SE" sz="2800" b="1" dirty="0">
              <a:latin typeface="Comic Sans MS" pitchFamily="66" charset="0"/>
            </a:endParaRPr>
          </a:p>
        </p:txBody>
      </p:sp>
      <p:sp>
        <p:nvSpPr>
          <p:cNvPr id="3098" name="Line 88"/>
          <p:cNvSpPr>
            <a:spLocks noChangeShapeType="1"/>
          </p:cNvSpPr>
          <p:nvPr/>
        </p:nvSpPr>
        <p:spPr bwMode="auto">
          <a:xfrm>
            <a:off x="609600" y="8382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8" name="Straight Connector 7"/>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6" name="Freeform 25"/>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Ion Sources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9" name="Straight Connector 8"/>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48413" y="2713672"/>
            <a:ext cx="889987" cy="646331"/>
          </a:xfrm>
          <a:prstGeom prst="rect">
            <a:avLst/>
          </a:prstGeom>
          <a:noFill/>
        </p:spPr>
        <p:txBody>
          <a:bodyPr wrap="none" rtlCol="0">
            <a:spAutoFit/>
          </a:bodyPr>
          <a:lstStyle/>
          <a:p>
            <a:pPr algn="ctr"/>
            <a:r>
              <a:rPr lang="en-US" dirty="0" smtClean="0"/>
              <a:t>MALDI</a:t>
            </a:r>
          </a:p>
          <a:p>
            <a:pPr algn="ctr"/>
            <a:r>
              <a:rPr lang="en-US" dirty="0" smtClean="0"/>
              <a:t>ESI</a:t>
            </a:r>
            <a:endParaRPr lang="en-US" dirty="0"/>
          </a:p>
        </p:txBody>
      </p:sp>
      <p:grpSp>
        <p:nvGrpSpPr>
          <p:cNvPr id="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7" name="Freeform 26"/>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3005253" y="1066800"/>
            <a:ext cx="5791200" cy="5791200"/>
          </a:xfrm>
          <a:prstGeom prst="rect">
            <a:avLst/>
          </a:prstGeom>
          <a:solidFill>
            <a:schemeClr val="bg1">
              <a:alpha val="74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Electrospray</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7169" name="Picture 1" descr="C:\Users\fenyo\Desktop\CryoESI1.jpg"/>
          <p:cNvPicPr>
            <a:picLocks noChangeAspect="1" noChangeArrowheads="1"/>
          </p:cNvPicPr>
          <p:nvPr/>
        </p:nvPicPr>
        <p:blipFill>
          <a:blip r:embed="rId3" cstate="print"/>
          <a:srcRect r="20879"/>
          <a:stretch>
            <a:fillRect/>
          </a:stretch>
        </p:blipFill>
        <p:spPr bwMode="auto">
          <a:xfrm>
            <a:off x="76200" y="1828800"/>
            <a:ext cx="4114800" cy="2552700"/>
          </a:xfrm>
          <a:prstGeom prst="rect">
            <a:avLst/>
          </a:prstGeom>
          <a:noFill/>
        </p:spPr>
      </p:pic>
      <p:sp>
        <p:nvSpPr>
          <p:cNvPr id="16" name="Rounded Rectangle 15"/>
          <p:cNvSpPr/>
          <p:nvPr/>
        </p:nvSpPr>
        <p:spPr>
          <a:xfrm>
            <a:off x="4686300" y="2362200"/>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17" name="Rounded Rectangle 16"/>
          <p:cNvSpPr/>
          <p:nvPr/>
        </p:nvSpPr>
        <p:spPr>
          <a:xfrm>
            <a:off x="7162800" y="2362200"/>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18" name="Straight Connector 17"/>
          <p:cNvCxnSpPr>
            <a:endCxn id="16" idx="1"/>
          </p:cNvCxnSpPr>
          <p:nvPr/>
        </p:nvCxnSpPr>
        <p:spPr>
          <a:xfrm>
            <a:off x="4267200" y="2819400"/>
            <a:ext cx="4191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38900" y="2819400"/>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1371600"/>
            <a:ext cx="1295400" cy="9144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7620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Matrix Assisted Laser Desorption Ionization (MALDI)</a:t>
            </a:r>
            <a:endParaRPr lang="sv-SE" sz="2800" b="1" dirty="0">
              <a:latin typeface="Comic Sans MS" pitchFamily="66" charset="0"/>
            </a:endParaRPr>
          </a:p>
        </p:txBody>
      </p:sp>
      <p:sp>
        <p:nvSpPr>
          <p:cNvPr id="3098" name="Line 88"/>
          <p:cNvSpPr>
            <a:spLocks noChangeShapeType="1"/>
          </p:cNvSpPr>
          <p:nvPr/>
        </p:nvSpPr>
        <p:spPr bwMode="auto">
          <a:xfrm>
            <a:off x="609600" y="914400"/>
            <a:ext cx="7924800" cy="0"/>
          </a:xfrm>
          <a:prstGeom prst="line">
            <a:avLst/>
          </a:prstGeom>
          <a:noFill/>
          <a:ln w="31750">
            <a:solidFill>
              <a:srgbClr val="CC3300"/>
            </a:solidFill>
            <a:round/>
            <a:headEnd/>
            <a:tailEnd/>
          </a:ln>
        </p:spPr>
        <p:txBody>
          <a:bodyPr/>
          <a:lstStyle/>
          <a:p>
            <a:endParaRPr lang="en-US"/>
          </a:p>
        </p:txBody>
      </p:sp>
      <p:pic>
        <p:nvPicPr>
          <p:cNvPr id="5121" name="Picture 1" descr="C:\Users\fenyo\Desktop\CHCA.gif"/>
          <p:cNvPicPr>
            <a:picLocks noChangeAspect="1" noChangeArrowheads="1"/>
          </p:cNvPicPr>
          <p:nvPr/>
        </p:nvPicPr>
        <p:blipFill>
          <a:blip r:embed="rId4" cstate="print"/>
          <a:srcRect/>
          <a:stretch>
            <a:fillRect/>
          </a:stretch>
        </p:blipFill>
        <p:spPr bwMode="auto">
          <a:xfrm>
            <a:off x="4596874" y="4105275"/>
            <a:ext cx="1238250" cy="2066925"/>
          </a:xfrm>
          <a:prstGeom prst="rect">
            <a:avLst/>
          </a:prstGeom>
          <a:noFill/>
        </p:spPr>
      </p:pic>
      <p:sp>
        <p:nvSpPr>
          <p:cNvPr id="6" name="TextBox 5"/>
          <p:cNvSpPr txBox="1"/>
          <p:nvPr/>
        </p:nvSpPr>
        <p:spPr>
          <a:xfrm>
            <a:off x="3758674" y="6096000"/>
            <a:ext cx="3632726" cy="338554"/>
          </a:xfrm>
          <a:prstGeom prst="rect">
            <a:avLst/>
          </a:prstGeom>
          <a:noFill/>
        </p:spPr>
        <p:txBody>
          <a:bodyPr wrap="none" rtlCol="0">
            <a:spAutoFit/>
          </a:bodyPr>
          <a:lstStyle/>
          <a:p>
            <a:r>
              <a:rPr lang="en-US" sz="1600" dirty="0" smtClean="0">
                <a:latin typeface="Comic Sans MS" pitchFamily="66" charset="0"/>
              </a:rPr>
              <a:t>alpha-cyano-4-hydroxycinnamic acid</a:t>
            </a:r>
            <a:endParaRPr lang="en-US" sz="1600" dirty="0">
              <a:latin typeface="Comic Sans MS" pitchFamily="66" charset="0"/>
            </a:endParaRPr>
          </a:p>
        </p:txBody>
      </p:sp>
      <p:sp>
        <p:nvSpPr>
          <p:cNvPr id="7" name="TextBox 6"/>
          <p:cNvSpPr txBox="1"/>
          <p:nvPr/>
        </p:nvSpPr>
        <p:spPr>
          <a:xfrm>
            <a:off x="3834874" y="4114800"/>
            <a:ext cx="846707" cy="338554"/>
          </a:xfrm>
          <a:prstGeom prst="rect">
            <a:avLst/>
          </a:prstGeom>
          <a:noFill/>
        </p:spPr>
        <p:txBody>
          <a:bodyPr wrap="none" rtlCol="0">
            <a:spAutoFit/>
          </a:bodyPr>
          <a:lstStyle/>
          <a:p>
            <a:r>
              <a:rPr lang="en-US" sz="1600" dirty="0" smtClean="0">
                <a:latin typeface="Comic Sans MS" pitchFamily="66" charset="0"/>
              </a:rPr>
              <a:t>Matrix</a:t>
            </a:r>
            <a:endParaRPr lang="en-US" sz="1600" dirty="0">
              <a:latin typeface="Comic Sans MS" pitchFamily="66" charset="0"/>
            </a:endParaRPr>
          </a:p>
        </p:txBody>
      </p:sp>
      <p:sp>
        <p:nvSpPr>
          <p:cNvPr id="8" name="Oval 7"/>
          <p:cNvSpPr/>
          <p:nvPr/>
        </p:nvSpPr>
        <p:spPr>
          <a:xfrm>
            <a:off x="1774902" y="2003778"/>
            <a:ext cx="152400" cy="381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22502" y="1371600"/>
            <a:ext cx="228600" cy="1600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endCxn id="8" idx="6"/>
          </p:cNvCxnSpPr>
          <p:nvPr/>
        </p:nvCxnSpPr>
        <p:spPr>
          <a:xfrm rot="16200000" flipV="1">
            <a:off x="1271841" y="2849739"/>
            <a:ext cx="1615722" cy="304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27302" y="3733800"/>
            <a:ext cx="800219" cy="369332"/>
          </a:xfrm>
          <a:prstGeom prst="rect">
            <a:avLst/>
          </a:prstGeom>
          <a:noFill/>
        </p:spPr>
        <p:txBody>
          <a:bodyPr wrap="none" rtlCol="0">
            <a:spAutoFit/>
          </a:bodyPr>
          <a:lstStyle/>
          <a:p>
            <a:r>
              <a:rPr lang="en-US" b="1" dirty="0" smtClean="0"/>
              <a:t>Laser</a:t>
            </a:r>
            <a:endParaRPr lang="en-US" b="1" dirty="0"/>
          </a:p>
        </p:txBody>
      </p:sp>
      <p:sp>
        <p:nvSpPr>
          <p:cNvPr id="12" name="Rectangle 11"/>
          <p:cNvSpPr/>
          <p:nvPr/>
        </p:nvSpPr>
        <p:spPr>
          <a:xfrm>
            <a:off x="2460702" y="1371600"/>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60702" y="2438400"/>
            <a:ext cx="76200" cy="533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rot="5400000">
            <a:off x="2198235" y="2171700"/>
            <a:ext cx="533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77898" y="3024551"/>
            <a:ext cx="3048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2373213" y="3124200"/>
            <a:ext cx="26246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2428248" y="3200400"/>
            <a:ext cx="1523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2466348" y="3276600"/>
            <a:ext cx="76197"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9" name="Object 5"/>
          <p:cNvGraphicFramePr>
            <a:graphicFrameLocks noChangeAspect="1"/>
          </p:cNvGraphicFramePr>
          <p:nvPr/>
        </p:nvGraphicFramePr>
        <p:xfrm>
          <a:off x="1600200" y="3121196"/>
          <a:ext cx="287337" cy="334962"/>
        </p:xfrm>
        <a:graphic>
          <a:graphicData uri="http://schemas.openxmlformats.org/presentationml/2006/ole">
            <mc:AlternateContent xmlns:mc="http://schemas.openxmlformats.org/markup-compatibility/2006">
              <mc:Choice xmlns:v="urn:schemas-microsoft-com:vml" Requires="v">
                <p:oleObj spid="_x0000_s5130" name="Equation" r:id="rId5" imgW="152202" imgH="177569" progId="Equation.3">
                  <p:embed/>
                </p:oleObj>
              </mc:Choice>
              <mc:Fallback>
                <p:oleObj name="Equation" r:id="rId5" imgW="152202" imgH="177569"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121196"/>
                        <a:ext cx="287337"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ounded Rectangle 19"/>
          <p:cNvSpPr/>
          <p:nvPr/>
        </p:nvSpPr>
        <p:spPr>
          <a:xfrm>
            <a:off x="3413321" y="1676400"/>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21" name="Rounded Rectangle 20"/>
          <p:cNvSpPr/>
          <p:nvPr/>
        </p:nvSpPr>
        <p:spPr>
          <a:xfrm>
            <a:off x="5889821" y="1676400"/>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22" name="Straight Connector 21"/>
          <p:cNvCxnSpPr>
            <a:endCxn id="20" idx="1"/>
          </p:cNvCxnSpPr>
          <p:nvPr/>
        </p:nvCxnSpPr>
        <p:spPr>
          <a:xfrm>
            <a:off x="2689421" y="2133600"/>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65921" y="2133600"/>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057400" y="22098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81200" y="2068551"/>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133600" y="21336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981200" y="2261841"/>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155902" y="2252547"/>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81200" y="21336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86000" y="2209800"/>
            <a:ext cx="76200" cy="762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895350" y="609600"/>
            <a:ext cx="723900" cy="1143000"/>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Detectors</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sp>
        <p:nvSpPr>
          <p:cNvPr id="5" name="Rounded Rectangle 4"/>
          <p:cNvSpPr/>
          <p:nvPr/>
        </p:nvSpPr>
        <p:spPr>
          <a:xfrm>
            <a:off x="1219200" y="1646872"/>
            <a:ext cx="1752600" cy="914400"/>
          </a:xfrm>
          <a:prstGeom prst="roundRect">
            <a:avLst/>
          </a:prstGeom>
          <a:solidFill>
            <a:srgbClr val="FF993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Ion Source</a:t>
            </a:r>
            <a:endParaRPr lang="en-US" sz="2800" dirty="0">
              <a:solidFill>
                <a:schemeClr val="tx1"/>
              </a:solidFill>
            </a:endParaRPr>
          </a:p>
        </p:txBody>
      </p:sp>
      <p:sp>
        <p:nvSpPr>
          <p:cNvPr id="6" name="Rounded Rectangle 5"/>
          <p:cNvSpPr/>
          <p:nvPr/>
        </p:nvSpPr>
        <p:spPr>
          <a:xfrm>
            <a:off x="3695700" y="1646872"/>
            <a:ext cx="1752600" cy="914400"/>
          </a:xfrm>
          <a:prstGeom prst="round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Mass Analyzer</a:t>
            </a:r>
            <a:endParaRPr lang="en-US" sz="2800" dirty="0">
              <a:solidFill>
                <a:schemeClr val="tx1"/>
              </a:solidFill>
            </a:endParaRPr>
          </a:p>
        </p:txBody>
      </p:sp>
      <p:sp>
        <p:nvSpPr>
          <p:cNvPr id="7" name="Rounded Rectangle 6"/>
          <p:cNvSpPr/>
          <p:nvPr/>
        </p:nvSpPr>
        <p:spPr>
          <a:xfrm>
            <a:off x="6172200" y="1646872"/>
            <a:ext cx="1752600" cy="914400"/>
          </a:xfrm>
          <a:prstGeom prst="round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Detector</a:t>
            </a:r>
            <a:endParaRPr lang="en-US" sz="2800" dirty="0">
              <a:solidFill>
                <a:schemeClr val="tx1"/>
              </a:solidFill>
            </a:endParaRPr>
          </a:p>
        </p:txBody>
      </p:sp>
      <p:cxnSp>
        <p:nvCxnSpPr>
          <p:cNvPr id="9" name="Straight Connector 8"/>
          <p:cNvCxnSpPr>
            <a:stCxn id="5" idx="3"/>
            <a:endCxn id="6" idx="1"/>
          </p:cNvCxnSpPr>
          <p:nvPr/>
        </p:nvCxnSpPr>
        <p:spPr>
          <a:xfrm>
            <a:off x="29718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8300" y="2104072"/>
            <a:ext cx="723900" cy="0"/>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 name="Group 25"/>
          <p:cNvGrpSpPr>
            <a:grpSpLocks noChangeAspect="1"/>
          </p:cNvGrpSpPr>
          <p:nvPr/>
        </p:nvGrpSpPr>
        <p:grpSpPr>
          <a:xfrm>
            <a:off x="3429000" y="4746625"/>
            <a:ext cx="2400300" cy="1566863"/>
            <a:chOff x="3657600" y="4594225"/>
            <a:chExt cx="1600200" cy="1044575"/>
          </a:xfrm>
        </p:grpSpPr>
        <p:sp>
          <p:nvSpPr>
            <p:cNvPr id="13" name="Rectangle 61"/>
            <p:cNvSpPr>
              <a:spLocks noChangeAspect="1" noChangeArrowheads="1"/>
            </p:cNvSpPr>
            <p:nvPr/>
          </p:nvSpPr>
          <p:spPr bwMode="auto">
            <a:xfrm>
              <a:off x="3657600" y="4594225"/>
              <a:ext cx="1600200" cy="1044575"/>
            </a:xfrm>
            <a:prstGeom prst="rect">
              <a:avLst/>
            </a:prstGeom>
            <a:solidFill>
              <a:schemeClr val="bg1"/>
            </a:solidFill>
            <a:ln w="19050">
              <a:solidFill>
                <a:srgbClr val="000000"/>
              </a:solidFill>
              <a:miter lim="800000"/>
              <a:headEnd/>
              <a:tailEnd/>
            </a:ln>
          </p:spPr>
          <p:txBody>
            <a:bodyPr wrap="none" anchor="ctr"/>
            <a:lstStyle/>
            <a:p>
              <a:endParaRPr lang="en-US"/>
            </a:p>
          </p:txBody>
        </p:sp>
        <p:sp>
          <p:nvSpPr>
            <p:cNvPr id="14" name="Line 62"/>
            <p:cNvSpPr>
              <a:spLocks noChangeAspect="1" noChangeShapeType="1"/>
            </p:cNvSpPr>
            <p:nvPr/>
          </p:nvSpPr>
          <p:spPr bwMode="auto">
            <a:xfrm>
              <a:off x="4025900" y="4962525"/>
              <a:ext cx="0" cy="676275"/>
            </a:xfrm>
            <a:prstGeom prst="line">
              <a:avLst/>
            </a:prstGeom>
            <a:noFill/>
            <a:ln w="9525">
              <a:solidFill>
                <a:srgbClr val="000000"/>
              </a:solidFill>
              <a:round/>
              <a:headEnd/>
              <a:tailEnd/>
            </a:ln>
          </p:spPr>
          <p:txBody>
            <a:bodyPr wrap="none" anchor="ctr"/>
            <a:lstStyle/>
            <a:p>
              <a:endParaRPr lang="en-US"/>
            </a:p>
          </p:txBody>
        </p:sp>
        <p:sp>
          <p:nvSpPr>
            <p:cNvPr id="15" name="Line 63"/>
            <p:cNvSpPr>
              <a:spLocks noChangeAspect="1" noChangeShapeType="1"/>
            </p:cNvSpPr>
            <p:nvPr/>
          </p:nvSpPr>
          <p:spPr bwMode="auto">
            <a:xfrm>
              <a:off x="4149725" y="5270500"/>
              <a:ext cx="0" cy="368300"/>
            </a:xfrm>
            <a:prstGeom prst="line">
              <a:avLst/>
            </a:prstGeom>
            <a:noFill/>
            <a:ln w="9525">
              <a:solidFill>
                <a:srgbClr val="000000"/>
              </a:solidFill>
              <a:round/>
              <a:headEnd/>
              <a:tailEnd/>
            </a:ln>
          </p:spPr>
          <p:txBody>
            <a:bodyPr wrap="none" anchor="ctr"/>
            <a:lstStyle/>
            <a:p>
              <a:endParaRPr lang="en-US"/>
            </a:p>
          </p:txBody>
        </p:sp>
        <p:sp>
          <p:nvSpPr>
            <p:cNvPr id="16" name="Line 64"/>
            <p:cNvSpPr>
              <a:spLocks noChangeAspect="1" noChangeShapeType="1"/>
            </p:cNvSpPr>
            <p:nvPr/>
          </p:nvSpPr>
          <p:spPr bwMode="auto">
            <a:xfrm>
              <a:off x="4397375" y="4776788"/>
              <a:ext cx="0" cy="862012"/>
            </a:xfrm>
            <a:prstGeom prst="line">
              <a:avLst/>
            </a:prstGeom>
            <a:noFill/>
            <a:ln w="9525">
              <a:solidFill>
                <a:srgbClr val="000000"/>
              </a:solidFill>
              <a:round/>
              <a:headEnd/>
              <a:tailEnd/>
            </a:ln>
          </p:spPr>
          <p:txBody>
            <a:bodyPr wrap="none" anchor="ctr"/>
            <a:lstStyle/>
            <a:p>
              <a:endParaRPr lang="en-US"/>
            </a:p>
          </p:txBody>
        </p:sp>
        <p:sp>
          <p:nvSpPr>
            <p:cNvPr id="17" name="Line 65"/>
            <p:cNvSpPr>
              <a:spLocks noChangeAspect="1" noChangeShapeType="1"/>
            </p:cNvSpPr>
            <p:nvPr/>
          </p:nvSpPr>
          <p:spPr bwMode="auto">
            <a:xfrm>
              <a:off x="4705350" y="5454650"/>
              <a:ext cx="0" cy="184150"/>
            </a:xfrm>
            <a:prstGeom prst="line">
              <a:avLst/>
            </a:prstGeom>
            <a:noFill/>
            <a:ln w="9525">
              <a:solidFill>
                <a:srgbClr val="000000"/>
              </a:solidFill>
              <a:round/>
              <a:headEnd/>
              <a:tailEnd/>
            </a:ln>
          </p:spPr>
          <p:txBody>
            <a:bodyPr wrap="none" anchor="ctr"/>
            <a:lstStyle/>
            <a:p>
              <a:endParaRPr lang="en-US"/>
            </a:p>
          </p:txBody>
        </p:sp>
        <p:sp>
          <p:nvSpPr>
            <p:cNvPr id="18" name="Line 66"/>
            <p:cNvSpPr>
              <a:spLocks noChangeAspect="1" noChangeShapeType="1"/>
            </p:cNvSpPr>
            <p:nvPr/>
          </p:nvSpPr>
          <p:spPr bwMode="auto">
            <a:xfrm>
              <a:off x="4335463" y="5394325"/>
              <a:ext cx="0" cy="244475"/>
            </a:xfrm>
            <a:prstGeom prst="line">
              <a:avLst/>
            </a:prstGeom>
            <a:noFill/>
            <a:ln w="9525">
              <a:solidFill>
                <a:srgbClr val="000000"/>
              </a:solidFill>
              <a:round/>
              <a:headEnd/>
              <a:tailEnd/>
            </a:ln>
          </p:spPr>
          <p:txBody>
            <a:bodyPr wrap="none" anchor="ctr"/>
            <a:lstStyle/>
            <a:p>
              <a:endParaRPr lang="en-US"/>
            </a:p>
          </p:txBody>
        </p:sp>
        <p:sp>
          <p:nvSpPr>
            <p:cNvPr id="19" name="Line 67"/>
            <p:cNvSpPr>
              <a:spLocks noChangeAspect="1" noChangeShapeType="1"/>
            </p:cNvSpPr>
            <p:nvPr/>
          </p:nvSpPr>
          <p:spPr bwMode="auto">
            <a:xfrm>
              <a:off x="4210050" y="5516563"/>
              <a:ext cx="0" cy="122237"/>
            </a:xfrm>
            <a:prstGeom prst="line">
              <a:avLst/>
            </a:prstGeom>
            <a:noFill/>
            <a:ln w="9525">
              <a:solidFill>
                <a:srgbClr val="000000"/>
              </a:solidFill>
              <a:round/>
              <a:headEnd/>
              <a:tailEnd/>
            </a:ln>
          </p:spPr>
          <p:txBody>
            <a:bodyPr wrap="none" anchor="ctr"/>
            <a:lstStyle/>
            <a:p>
              <a:endParaRPr lang="en-US"/>
            </a:p>
          </p:txBody>
        </p:sp>
        <p:sp>
          <p:nvSpPr>
            <p:cNvPr id="20" name="Line 68"/>
            <p:cNvSpPr>
              <a:spLocks noChangeAspect="1" noChangeShapeType="1"/>
            </p:cNvSpPr>
            <p:nvPr/>
          </p:nvSpPr>
          <p:spPr bwMode="auto">
            <a:xfrm>
              <a:off x="3779838" y="5334000"/>
              <a:ext cx="0" cy="304800"/>
            </a:xfrm>
            <a:prstGeom prst="line">
              <a:avLst/>
            </a:prstGeom>
            <a:noFill/>
            <a:ln w="9525">
              <a:solidFill>
                <a:srgbClr val="000000"/>
              </a:solidFill>
              <a:round/>
              <a:headEnd/>
              <a:tailEnd/>
            </a:ln>
          </p:spPr>
          <p:txBody>
            <a:bodyPr wrap="none" anchor="ctr"/>
            <a:lstStyle/>
            <a:p>
              <a:endParaRPr lang="en-US"/>
            </a:p>
          </p:txBody>
        </p:sp>
        <p:sp>
          <p:nvSpPr>
            <p:cNvPr id="21" name="Line 69"/>
            <p:cNvSpPr>
              <a:spLocks noChangeAspect="1" noChangeShapeType="1"/>
            </p:cNvSpPr>
            <p:nvPr/>
          </p:nvSpPr>
          <p:spPr bwMode="auto">
            <a:xfrm>
              <a:off x="4518025" y="5024438"/>
              <a:ext cx="0" cy="614362"/>
            </a:xfrm>
            <a:prstGeom prst="line">
              <a:avLst/>
            </a:prstGeom>
            <a:noFill/>
            <a:ln w="9525">
              <a:solidFill>
                <a:srgbClr val="000000"/>
              </a:solidFill>
              <a:round/>
              <a:headEnd/>
              <a:tailEnd/>
            </a:ln>
          </p:spPr>
          <p:txBody>
            <a:bodyPr wrap="none" anchor="ctr"/>
            <a:lstStyle/>
            <a:p>
              <a:endParaRPr lang="en-US"/>
            </a:p>
          </p:txBody>
        </p:sp>
        <p:sp>
          <p:nvSpPr>
            <p:cNvPr id="22" name="Line 70"/>
            <p:cNvSpPr>
              <a:spLocks noChangeAspect="1" noChangeShapeType="1"/>
            </p:cNvSpPr>
            <p:nvPr/>
          </p:nvSpPr>
          <p:spPr bwMode="auto">
            <a:xfrm>
              <a:off x="4765675" y="5334000"/>
              <a:ext cx="0" cy="304800"/>
            </a:xfrm>
            <a:prstGeom prst="line">
              <a:avLst/>
            </a:prstGeom>
            <a:noFill/>
            <a:ln w="9525">
              <a:solidFill>
                <a:srgbClr val="000000"/>
              </a:solidFill>
              <a:round/>
              <a:headEnd/>
              <a:tailEnd/>
            </a:ln>
          </p:spPr>
          <p:txBody>
            <a:bodyPr wrap="none" anchor="ctr"/>
            <a:lstStyle/>
            <a:p>
              <a:endParaRPr lang="en-US"/>
            </a:p>
          </p:txBody>
        </p:sp>
        <p:sp>
          <p:nvSpPr>
            <p:cNvPr id="23" name="Line 71"/>
            <p:cNvSpPr>
              <a:spLocks noChangeAspect="1" noChangeShapeType="1"/>
            </p:cNvSpPr>
            <p:nvPr/>
          </p:nvSpPr>
          <p:spPr bwMode="auto">
            <a:xfrm>
              <a:off x="5010150" y="4840288"/>
              <a:ext cx="0" cy="798512"/>
            </a:xfrm>
            <a:prstGeom prst="line">
              <a:avLst/>
            </a:prstGeom>
            <a:noFill/>
            <a:ln w="9525">
              <a:solidFill>
                <a:srgbClr val="000000"/>
              </a:solidFill>
              <a:round/>
              <a:headEnd/>
              <a:tailEnd/>
            </a:ln>
          </p:spPr>
          <p:txBody>
            <a:bodyPr wrap="none" anchor="ctr"/>
            <a:lstStyle/>
            <a:p>
              <a:endParaRPr lang="en-US"/>
            </a:p>
          </p:txBody>
        </p:sp>
      </p:grpSp>
      <p:sp>
        <p:nvSpPr>
          <p:cNvPr id="24" name="Text Box 72"/>
          <p:cNvSpPr txBox="1">
            <a:spLocks noChangeAspect="1" noChangeArrowheads="1"/>
          </p:cNvSpPr>
          <p:nvPr/>
        </p:nvSpPr>
        <p:spPr bwMode="auto">
          <a:xfrm>
            <a:off x="3581400" y="6243935"/>
            <a:ext cx="2068195"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mass/charge</a:t>
            </a:r>
            <a:endParaRPr lang="en-US" sz="2400" b="1" dirty="0">
              <a:solidFill>
                <a:srgbClr val="000000"/>
              </a:solidFill>
            </a:endParaRPr>
          </a:p>
        </p:txBody>
      </p:sp>
      <p:sp>
        <p:nvSpPr>
          <p:cNvPr id="25" name="Text Box 72"/>
          <p:cNvSpPr txBox="1">
            <a:spLocks noChangeAspect="1" noChangeArrowheads="1"/>
          </p:cNvSpPr>
          <p:nvPr/>
        </p:nvSpPr>
        <p:spPr bwMode="auto">
          <a:xfrm rot="-5400000">
            <a:off x="2477915" y="5292849"/>
            <a:ext cx="1449436" cy="461665"/>
          </a:xfrm>
          <a:prstGeom prst="rect">
            <a:avLst/>
          </a:prstGeom>
          <a:noFill/>
          <a:ln w="9525">
            <a:noFill/>
            <a:miter lim="800000"/>
            <a:headEnd/>
            <a:tailEnd/>
          </a:ln>
        </p:spPr>
        <p:txBody>
          <a:bodyPr wrap="none">
            <a:spAutoFit/>
          </a:bodyPr>
          <a:lstStyle/>
          <a:p>
            <a:pPr eaLnBrk="0" hangingPunct="0"/>
            <a:r>
              <a:rPr lang="en-US" sz="2400" b="1" dirty="0" smtClean="0">
                <a:solidFill>
                  <a:srgbClr val="000000"/>
                </a:solidFill>
              </a:rPr>
              <a:t>intensity</a:t>
            </a:r>
            <a:endParaRPr lang="en-US" sz="2400" b="1" dirty="0">
              <a:solidFill>
                <a:srgbClr val="000000"/>
              </a:solidFill>
            </a:endParaRPr>
          </a:p>
        </p:txBody>
      </p:sp>
      <p:sp>
        <p:nvSpPr>
          <p:cNvPr id="27" name="Freeform 26"/>
          <p:cNvSpPr/>
          <p:nvPr/>
        </p:nvSpPr>
        <p:spPr>
          <a:xfrm>
            <a:off x="4728029" y="2062842"/>
            <a:ext cx="3911600" cy="2686958"/>
          </a:xfrm>
          <a:custGeom>
            <a:avLst/>
            <a:gdLst>
              <a:gd name="connsiteX0" fmla="*/ 3196771 w 3911600"/>
              <a:gd name="connsiteY0" fmla="*/ 16329 h 2686958"/>
              <a:gd name="connsiteX1" fmla="*/ 3566885 w 3911600"/>
              <a:gd name="connsiteY1" fmla="*/ 16329 h 2686958"/>
              <a:gd name="connsiteX2" fmla="*/ 3795485 w 3911600"/>
              <a:gd name="connsiteY2" fmla="*/ 114301 h 2686958"/>
              <a:gd name="connsiteX3" fmla="*/ 3882571 w 3911600"/>
              <a:gd name="connsiteY3" fmla="*/ 342901 h 2686958"/>
              <a:gd name="connsiteX4" fmla="*/ 3839028 w 3911600"/>
              <a:gd name="connsiteY4" fmla="*/ 658587 h 2686958"/>
              <a:gd name="connsiteX5" fmla="*/ 3447142 w 3911600"/>
              <a:gd name="connsiteY5" fmla="*/ 1094015 h 2686958"/>
              <a:gd name="connsiteX6" fmla="*/ 2598057 w 3911600"/>
              <a:gd name="connsiteY6" fmla="*/ 1877787 h 2686958"/>
              <a:gd name="connsiteX7" fmla="*/ 1596571 w 3911600"/>
              <a:gd name="connsiteY7" fmla="*/ 2182587 h 2686958"/>
              <a:gd name="connsiteX8" fmla="*/ 682171 w 3911600"/>
              <a:gd name="connsiteY8" fmla="*/ 2247901 h 2686958"/>
              <a:gd name="connsiteX9" fmla="*/ 257628 w 3911600"/>
              <a:gd name="connsiteY9" fmla="*/ 2237015 h 2686958"/>
              <a:gd name="connsiteX10" fmla="*/ 39914 w 3911600"/>
              <a:gd name="connsiteY10" fmla="*/ 2618015 h 2686958"/>
              <a:gd name="connsiteX11" fmla="*/ 18142 w 3911600"/>
              <a:gd name="connsiteY11" fmla="*/ 2650672 h 268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1600" h="2686958">
                <a:moveTo>
                  <a:pt x="3196771" y="16329"/>
                </a:moveTo>
                <a:cubicBezTo>
                  <a:pt x="3331935" y="8164"/>
                  <a:pt x="3467099" y="0"/>
                  <a:pt x="3566885" y="16329"/>
                </a:cubicBezTo>
                <a:cubicBezTo>
                  <a:pt x="3666671" y="32658"/>
                  <a:pt x="3742871" y="59872"/>
                  <a:pt x="3795485" y="114301"/>
                </a:cubicBezTo>
                <a:cubicBezTo>
                  <a:pt x="3848099" y="168730"/>
                  <a:pt x="3875314" y="252187"/>
                  <a:pt x="3882571" y="342901"/>
                </a:cubicBezTo>
                <a:cubicBezTo>
                  <a:pt x="3889828" y="433615"/>
                  <a:pt x="3911600" y="533401"/>
                  <a:pt x="3839028" y="658587"/>
                </a:cubicBezTo>
                <a:cubicBezTo>
                  <a:pt x="3766456" y="783773"/>
                  <a:pt x="3653970" y="890815"/>
                  <a:pt x="3447142" y="1094015"/>
                </a:cubicBezTo>
                <a:cubicBezTo>
                  <a:pt x="3240314" y="1297215"/>
                  <a:pt x="2906486" y="1696358"/>
                  <a:pt x="2598057" y="1877787"/>
                </a:cubicBezTo>
                <a:cubicBezTo>
                  <a:pt x="2289629" y="2059216"/>
                  <a:pt x="1915885" y="2120901"/>
                  <a:pt x="1596571" y="2182587"/>
                </a:cubicBezTo>
                <a:cubicBezTo>
                  <a:pt x="1277257" y="2244273"/>
                  <a:pt x="905328" y="2238830"/>
                  <a:pt x="682171" y="2247901"/>
                </a:cubicBezTo>
                <a:cubicBezTo>
                  <a:pt x="459014" y="2256972"/>
                  <a:pt x="364671" y="2175329"/>
                  <a:pt x="257628" y="2237015"/>
                </a:cubicBezTo>
                <a:cubicBezTo>
                  <a:pt x="150585" y="2298701"/>
                  <a:pt x="79828" y="2549072"/>
                  <a:pt x="39914" y="2618015"/>
                </a:cubicBezTo>
                <a:cubicBezTo>
                  <a:pt x="0" y="2686958"/>
                  <a:pt x="9071" y="2668815"/>
                  <a:pt x="18142" y="2650672"/>
                </a:cubicBezTo>
              </a:path>
            </a:pathLst>
          </a:cu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Rectangle 27"/>
          <p:cNvSpPr/>
          <p:nvPr/>
        </p:nvSpPr>
        <p:spPr>
          <a:xfrm>
            <a:off x="358698" y="1066800"/>
            <a:ext cx="5791200" cy="5791200"/>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43850" y="1371600"/>
            <a:ext cx="1200150" cy="5334000"/>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161048" y="2743200"/>
            <a:ext cx="1783080" cy="2895600"/>
          </a:xfrm>
          <a:prstGeom prst="rect">
            <a:avLst/>
          </a:prstGeom>
          <a:solidFill>
            <a:schemeClr val="bg1">
              <a:alpha val="74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65146" y="2667000"/>
            <a:ext cx="2018501" cy="646331"/>
          </a:xfrm>
          <a:prstGeom prst="rect">
            <a:avLst/>
          </a:prstGeom>
          <a:noFill/>
        </p:spPr>
        <p:txBody>
          <a:bodyPr wrap="none" rtlCol="0">
            <a:spAutoFit/>
          </a:bodyPr>
          <a:lstStyle/>
          <a:p>
            <a:pPr algn="ctr"/>
            <a:r>
              <a:rPr lang="en-US" dirty="0" smtClean="0"/>
              <a:t>Electron Multiplier</a:t>
            </a:r>
          </a:p>
          <a:p>
            <a:pPr algn="ctr"/>
            <a:r>
              <a:rPr lang="en-US" dirty="0" smtClean="0"/>
              <a:t>Image Current</a:t>
            </a:r>
            <a:endParaRPr 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sv-SE" sz="2800" b="1" dirty="0" smtClean="0">
                <a:latin typeface="Comic Sans MS" pitchFamily="66" charset="0"/>
              </a:rPr>
              <a:t>Electron Multiplier Detector</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34818" name="Picture 2" descr="C:\Users\fenyo\Desktop\509px-Electron_multiplier.svg.png"/>
          <p:cNvPicPr>
            <a:picLocks noChangeAspect="1" noChangeArrowheads="1"/>
          </p:cNvPicPr>
          <p:nvPr/>
        </p:nvPicPr>
        <p:blipFill>
          <a:blip r:embed="rId3" cstate="print"/>
          <a:srcRect/>
          <a:stretch>
            <a:fillRect/>
          </a:stretch>
        </p:blipFill>
        <p:spPr bwMode="auto">
          <a:xfrm>
            <a:off x="1905000" y="2209800"/>
            <a:ext cx="4848225" cy="2133600"/>
          </a:xfrm>
          <a:prstGeom prst="rect">
            <a:avLst/>
          </a:prstGeom>
          <a:noFill/>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87"/>
          <p:cNvSpPr>
            <a:spLocks noChangeArrowheads="1"/>
          </p:cNvSpPr>
          <p:nvPr/>
        </p:nvSpPr>
        <p:spPr bwMode="auto">
          <a:xfrm>
            <a:off x="0" y="0"/>
            <a:ext cx="9144000" cy="685800"/>
          </a:xfrm>
          <a:prstGeom prst="rect">
            <a:avLst/>
          </a:prstGeom>
          <a:noFill/>
          <a:ln w="9525">
            <a:noFill/>
            <a:miter lim="800000"/>
            <a:headEnd/>
            <a:tailEnd/>
          </a:ln>
        </p:spPr>
        <p:txBody>
          <a:bodyPr anchor="ctr"/>
          <a:lstStyle/>
          <a:p>
            <a:pPr algn="ctr"/>
            <a:r>
              <a:rPr lang="en-US" sz="2800" b="1" dirty="0" smtClean="0">
                <a:latin typeface="Comic Sans MS" pitchFamily="66" charset="0"/>
              </a:rPr>
              <a:t>Image Current </a:t>
            </a:r>
            <a:r>
              <a:rPr lang="sv-SE" sz="2800" b="1" dirty="0" smtClean="0">
                <a:latin typeface="Comic Sans MS" pitchFamily="66" charset="0"/>
              </a:rPr>
              <a:t>Detector</a:t>
            </a:r>
            <a:endParaRPr lang="sv-SE" sz="2800" b="1" dirty="0">
              <a:latin typeface="Comic Sans MS" pitchFamily="66" charset="0"/>
            </a:endParaRPr>
          </a:p>
        </p:txBody>
      </p:sp>
      <p:sp>
        <p:nvSpPr>
          <p:cNvPr id="3098" name="Line 88"/>
          <p:cNvSpPr>
            <a:spLocks noChangeShapeType="1"/>
          </p:cNvSpPr>
          <p:nvPr/>
        </p:nvSpPr>
        <p:spPr bwMode="auto">
          <a:xfrm>
            <a:off x="609600" y="685800"/>
            <a:ext cx="7924800" cy="0"/>
          </a:xfrm>
          <a:prstGeom prst="line">
            <a:avLst/>
          </a:prstGeom>
          <a:noFill/>
          <a:ln w="31750">
            <a:solidFill>
              <a:srgbClr val="CC3300"/>
            </a:solidFill>
            <a:round/>
            <a:headEnd/>
            <a:tailEnd/>
          </a:ln>
        </p:spPr>
        <p:txBody>
          <a:bodyPr/>
          <a:lstStyle/>
          <a:p>
            <a:endParaRPr lang="en-US"/>
          </a:p>
        </p:txBody>
      </p:sp>
      <p:pic>
        <p:nvPicPr>
          <p:cNvPr id="31745" name="Picture 1" descr="C:\Users\fenyo\Desktop\detect.gif"/>
          <p:cNvPicPr>
            <a:picLocks noChangeAspect="1" noChangeArrowheads="1"/>
          </p:cNvPicPr>
          <p:nvPr/>
        </p:nvPicPr>
        <p:blipFill>
          <a:blip r:embed="rId3" cstate="print"/>
          <a:srcRect/>
          <a:stretch>
            <a:fillRect/>
          </a:stretch>
        </p:blipFill>
        <p:spPr bwMode="auto">
          <a:xfrm>
            <a:off x="2971800" y="2286000"/>
            <a:ext cx="3857625" cy="2438400"/>
          </a:xfrm>
          <a:prstGeom prst="rect">
            <a:avLst/>
          </a:prstGeom>
          <a:noFill/>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00000"/>
        </a:solidFill>
        <a:ln w="3175">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4288</TotalTime>
  <Words>786</Words>
  <Application>Microsoft Office PowerPoint</Application>
  <PresentationFormat>On-screen Show (4:3)</PresentationFormat>
  <Paragraphs>369</Paragraphs>
  <Slides>36</Slides>
  <Notes>35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fenyo</dc:creator>
  <cp:lastModifiedBy>fenyo</cp:lastModifiedBy>
  <cp:revision>67</cp:revision>
  <dcterms:created xsi:type="dcterms:W3CDTF">2005-06-29T18:18:27Z</dcterms:created>
  <dcterms:modified xsi:type="dcterms:W3CDTF">2014-02-04T20:40:56Z</dcterms:modified>
</cp:coreProperties>
</file>