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703" r:id="rId2"/>
    <p:sldId id="644" r:id="rId3"/>
    <p:sldId id="721" r:id="rId4"/>
    <p:sldId id="656" r:id="rId5"/>
    <p:sldId id="659" r:id="rId6"/>
    <p:sldId id="706" r:id="rId7"/>
    <p:sldId id="725" r:id="rId8"/>
    <p:sldId id="724" r:id="rId9"/>
    <p:sldId id="707" r:id="rId10"/>
    <p:sldId id="655" r:id="rId11"/>
    <p:sldId id="722" r:id="rId12"/>
    <p:sldId id="662" r:id="rId13"/>
    <p:sldId id="727" r:id="rId14"/>
    <p:sldId id="708" r:id="rId15"/>
    <p:sldId id="709" r:id="rId16"/>
    <p:sldId id="726" r:id="rId17"/>
    <p:sldId id="710" r:id="rId18"/>
    <p:sldId id="663" r:id="rId19"/>
    <p:sldId id="711" r:id="rId20"/>
    <p:sldId id="713" r:id="rId21"/>
    <p:sldId id="714" r:id="rId22"/>
    <p:sldId id="715" r:id="rId23"/>
    <p:sldId id="716" r:id="rId24"/>
    <p:sldId id="717" r:id="rId25"/>
    <p:sldId id="718" r:id="rId26"/>
    <p:sldId id="719" r:id="rId27"/>
    <p:sldId id="720" r:id="rId28"/>
    <p:sldId id="712" r:id="rId2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0000"/>
    <a:srgbClr val="D93238"/>
    <a:srgbClr val="FFFF00"/>
    <a:srgbClr val="C0C0C0"/>
    <a:srgbClr val="B2B2B2"/>
    <a:srgbClr val="00FF00"/>
    <a:srgbClr val="FF33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5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AC13CD5B-0204-4720-83B2-D048B1B90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31225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10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12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13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14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15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16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17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18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19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13CD5B-0204-4720-83B2-D048B1B9000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13CD5B-0204-4720-83B2-D048B1B9000A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53D689-CD45-4F21-BEA0-4C7B37C3FE38}" type="slidenum">
              <a:rPr smtClean="0"/>
              <a:pPr/>
              <a:t>22</a:t>
            </a:fld>
            <a:endParaRPr lang="en-US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031563-7694-4513-94A9-FDCCC197152E}" type="slidenum">
              <a:rPr smtClean="0"/>
              <a:pPr/>
              <a:t>23</a:t>
            </a:fld>
            <a:endParaRPr lang="en-US" smtClean="0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A61E4D-051C-4239-814C-9B0BEAB7A21E}" type="slidenum">
              <a:rPr smtClean="0"/>
              <a:pPr/>
              <a:t>24</a:t>
            </a:fld>
            <a:endParaRPr lang="en-US" smtClean="0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13CD5B-0204-4720-83B2-D048B1B9000A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26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27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28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13CD5B-0204-4720-83B2-D048B1B9000A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13CD5B-0204-4720-83B2-D048B1B9000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0B528-5254-48FC-81B8-81CD525CB975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9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F3B-D01A-4B80-A8AA-042D9B801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F0A88-CA53-4CDF-BD0E-AEFA1A4188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DBD66-EED6-42EB-94C7-BD851A0A3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B8B15-0084-42EB-8715-D2F062325C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5B6AD-6D13-4D0F-BE32-D19F4AD57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7EF72-7CC2-4747-B68E-56B373F312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83AAD-AE39-479E-9858-7571DD73F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07A6F-EA16-4453-8E0C-7AA46D4B2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B9930-B101-4AC6-923D-3FCAA5E312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C32E6-3812-4755-AB7A-4D138666B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D04B0-D64B-4FE2-A4FF-56CAA9D34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0DD0022-3B45-45DA-9188-8BBB77538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4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8.png"/><Relationship Id="rId4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Relationship Id="rId9" Type="http://schemas.openxmlformats.org/officeDocument/2006/relationships/image" Target="../media/image38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38.emf"/><Relationship Id="rId4" Type="http://schemas.openxmlformats.org/officeDocument/2006/relationships/image" Target="../media/image3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10.193.36.101/plot-filter-cgi/plot_filter.pl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22860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Proteomics Informatics – </a:t>
            </a:r>
          </a:p>
          <a:p>
            <a:pPr algn="ctr"/>
            <a:r>
              <a:rPr lang="en-US" sz="2800" b="1" dirty="0" smtClean="0">
                <a:latin typeface="Comic Sans MS" pitchFamily="66" charset="0"/>
              </a:rPr>
              <a:t>Analysis of mass spectra: signal processing, peak finding, and isotope clusters </a:t>
            </a:r>
            <a:r>
              <a:rPr lang="sv-SE" sz="2800" b="1" dirty="0" smtClean="0">
                <a:latin typeface="Comic Sans MS" pitchFamily="66" charset="0"/>
              </a:rPr>
              <a:t>(Week 3)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32766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Isotope Clusters and Charge State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6858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99129" y="515603"/>
            <a:ext cx="2744471" cy="1617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99129" y="2039603"/>
            <a:ext cx="2744471" cy="1617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99129" y="3515978"/>
            <a:ext cx="2744471" cy="1617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99129" y="5087603"/>
            <a:ext cx="2744471" cy="1617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43400" y="205740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m/z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105090" y="1179480"/>
            <a:ext cx="369332" cy="72552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b="1" dirty="0" smtClean="0"/>
              <a:t>Intensity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133890" y="838200"/>
            <a:ext cx="1601722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Possible to </a:t>
            </a:r>
          </a:p>
          <a:p>
            <a:pPr algn="ctr"/>
            <a:r>
              <a:rPr lang="en-US" sz="1200" b="1" dirty="0" smtClean="0"/>
              <a:t>Determine Charge?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r>
              <a:rPr lang="en-US" sz="1200" b="1" dirty="0" smtClean="0"/>
              <a:t>Yes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r>
              <a:rPr lang="en-US" sz="1200" b="1" dirty="0" smtClean="0"/>
              <a:t>Yes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r>
              <a:rPr lang="en-US" sz="1200" b="1" dirty="0" smtClean="0"/>
              <a:t>Maybe</a:t>
            </a:r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endParaRPr lang="en-US" sz="1200" b="1" dirty="0"/>
          </a:p>
          <a:p>
            <a:pPr algn="ctr"/>
            <a:endParaRPr lang="en-US" sz="1200" b="1" dirty="0" smtClean="0"/>
          </a:p>
          <a:p>
            <a:pPr algn="ctr"/>
            <a:r>
              <a:rPr lang="en-US" sz="1200" b="1" dirty="0" smtClean="0"/>
              <a:t>No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xmlns="" val="23738848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829"/>
          <p:cNvSpPr>
            <a:spLocks noChangeAspect="1" noChangeArrowheads="1" noTextEdit="1"/>
          </p:cNvSpPr>
          <p:nvPr/>
        </p:nvSpPr>
        <p:spPr bwMode="auto">
          <a:xfrm>
            <a:off x="5010150" y="1860242"/>
            <a:ext cx="3238500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843"/>
          <p:cNvSpPr>
            <a:spLocks noChangeShapeType="1"/>
          </p:cNvSpPr>
          <p:nvPr/>
        </p:nvSpPr>
        <p:spPr bwMode="auto">
          <a:xfrm>
            <a:off x="5151438" y="3408055"/>
            <a:ext cx="3038475" cy="1588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1161"/>
          <p:cNvSpPr>
            <a:spLocks noChangeShapeType="1"/>
          </p:cNvSpPr>
          <p:nvPr/>
        </p:nvSpPr>
        <p:spPr bwMode="auto">
          <a:xfrm flipV="1">
            <a:off x="5151438" y="2030105"/>
            <a:ext cx="1588" cy="1374775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1243"/>
          <p:cNvSpPr>
            <a:spLocks noChangeShapeType="1"/>
          </p:cNvSpPr>
          <p:nvPr/>
        </p:nvSpPr>
        <p:spPr bwMode="auto">
          <a:xfrm flipH="1">
            <a:off x="5129213" y="3404880"/>
            <a:ext cx="22225" cy="1588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reeform 1286"/>
          <p:cNvSpPr>
            <a:spLocks/>
          </p:cNvSpPr>
          <p:nvPr/>
        </p:nvSpPr>
        <p:spPr bwMode="auto">
          <a:xfrm>
            <a:off x="5151438" y="2030105"/>
            <a:ext cx="3038475" cy="1374775"/>
          </a:xfrm>
          <a:custGeom>
            <a:avLst/>
            <a:gdLst/>
            <a:ahLst/>
            <a:cxnLst>
              <a:cxn ang="0">
                <a:pos x="100" y="610"/>
              </a:cxn>
              <a:cxn ang="0">
                <a:pos x="112" y="610"/>
              </a:cxn>
              <a:cxn ang="0">
                <a:pos x="124" y="610"/>
              </a:cxn>
              <a:cxn ang="0">
                <a:pos x="234" y="610"/>
              </a:cxn>
              <a:cxn ang="0">
                <a:pos x="246" y="610"/>
              </a:cxn>
              <a:cxn ang="0">
                <a:pos x="258" y="608"/>
              </a:cxn>
              <a:cxn ang="0">
                <a:pos x="270" y="610"/>
              </a:cxn>
              <a:cxn ang="0">
                <a:pos x="359" y="610"/>
              </a:cxn>
              <a:cxn ang="0">
                <a:pos x="371" y="609"/>
              </a:cxn>
              <a:cxn ang="0">
                <a:pos x="383" y="610"/>
              </a:cxn>
              <a:cxn ang="0">
                <a:pos x="395" y="594"/>
              </a:cxn>
              <a:cxn ang="0">
                <a:pos x="408" y="0"/>
              </a:cxn>
              <a:cxn ang="0">
                <a:pos x="420" y="607"/>
              </a:cxn>
              <a:cxn ang="0">
                <a:pos x="432" y="609"/>
              </a:cxn>
              <a:cxn ang="0">
                <a:pos x="444" y="610"/>
              </a:cxn>
              <a:cxn ang="0">
                <a:pos x="456" y="610"/>
              </a:cxn>
              <a:cxn ang="0">
                <a:pos x="469" y="610"/>
              </a:cxn>
              <a:cxn ang="0">
                <a:pos x="481" y="609"/>
              </a:cxn>
              <a:cxn ang="0">
                <a:pos x="493" y="610"/>
              </a:cxn>
              <a:cxn ang="0">
                <a:pos x="511" y="610"/>
              </a:cxn>
              <a:cxn ang="0">
                <a:pos x="524" y="609"/>
              </a:cxn>
              <a:cxn ang="0">
                <a:pos x="536" y="610"/>
              </a:cxn>
              <a:cxn ang="0">
                <a:pos x="548" y="529"/>
              </a:cxn>
              <a:cxn ang="0">
                <a:pos x="560" y="232"/>
              </a:cxn>
              <a:cxn ang="0">
                <a:pos x="573" y="609"/>
              </a:cxn>
              <a:cxn ang="0">
                <a:pos x="585" y="610"/>
              </a:cxn>
              <a:cxn ang="0">
                <a:pos x="597" y="610"/>
              </a:cxn>
              <a:cxn ang="0">
                <a:pos x="615" y="610"/>
              </a:cxn>
              <a:cxn ang="0">
                <a:pos x="628" y="610"/>
              </a:cxn>
              <a:cxn ang="0">
                <a:pos x="640" y="610"/>
              </a:cxn>
              <a:cxn ang="0">
                <a:pos x="652" y="610"/>
              </a:cxn>
              <a:cxn ang="0">
                <a:pos x="683" y="610"/>
              </a:cxn>
              <a:cxn ang="0">
                <a:pos x="695" y="608"/>
              </a:cxn>
              <a:cxn ang="0">
                <a:pos x="707" y="417"/>
              </a:cxn>
              <a:cxn ang="0">
                <a:pos x="719" y="608"/>
              </a:cxn>
              <a:cxn ang="0">
                <a:pos x="731" y="610"/>
              </a:cxn>
              <a:cxn ang="0">
                <a:pos x="832" y="610"/>
              </a:cxn>
              <a:cxn ang="0">
                <a:pos x="845" y="610"/>
              </a:cxn>
              <a:cxn ang="0">
                <a:pos x="857" y="554"/>
              </a:cxn>
              <a:cxn ang="0">
                <a:pos x="869" y="610"/>
              </a:cxn>
              <a:cxn ang="0">
                <a:pos x="881" y="610"/>
              </a:cxn>
              <a:cxn ang="0">
                <a:pos x="983" y="610"/>
              </a:cxn>
              <a:cxn ang="0">
                <a:pos x="995" y="609"/>
              </a:cxn>
              <a:cxn ang="0">
                <a:pos x="1007" y="598"/>
              </a:cxn>
              <a:cxn ang="0">
                <a:pos x="1019" y="610"/>
              </a:cxn>
              <a:cxn ang="0">
                <a:pos x="1032" y="610"/>
              </a:cxn>
              <a:cxn ang="0">
                <a:pos x="1145" y="610"/>
              </a:cxn>
              <a:cxn ang="0">
                <a:pos x="1157" y="608"/>
              </a:cxn>
              <a:cxn ang="0">
                <a:pos x="1170" y="610"/>
              </a:cxn>
              <a:cxn ang="0">
                <a:pos x="1286" y="610"/>
              </a:cxn>
              <a:cxn ang="0">
                <a:pos x="1299" y="610"/>
              </a:cxn>
              <a:cxn ang="0">
                <a:pos x="1311" y="610"/>
              </a:cxn>
              <a:cxn ang="0">
                <a:pos x="1323" y="610"/>
              </a:cxn>
            </a:cxnLst>
            <a:rect l="0" t="0" r="r" b="b"/>
            <a:pathLst>
              <a:path w="1347" h="610">
                <a:moveTo>
                  <a:pt x="0" y="610"/>
                </a:moveTo>
                <a:lnTo>
                  <a:pt x="94" y="610"/>
                </a:lnTo>
                <a:lnTo>
                  <a:pt x="97" y="610"/>
                </a:lnTo>
                <a:lnTo>
                  <a:pt x="100" y="610"/>
                </a:lnTo>
                <a:lnTo>
                  <a:pt x="103" y="610"/>
                </a:lnTo>
                <a:lnTo>
                  <a:pt x="106" y="610"/>
                </a:lnTo>
                <a:lnTo>
                  <a:pt x="109" y="610"/>
                </a:lnTo>
                <a:lnTo>
                  <a:pt x="112" y="610"/>
                </a:lnTo>
                <a:lnTo>
                  <a:pt x="115" y="610"/>
                </a:lnTo>
                <a:lnTo>
                  <a:pt x="118" y="610"/>
                </a:lnTo>
                <a:lnTo>
                  <a:pt x="121" y="610"/>
                </a:lnTo>
                <a:lnTo>
                  <a:pt x="124" y="610"/>
                </a:lnTo>
                <a:lnTo>
                  <a:pt x="127" y="610"/>
                </a:lnTo>
                <a:lnTo>
                  <a:pt x="130" y="610"/>
                </a:lnTo>
                <a:lnTo>
                  <a:pt x="133" y="610"/>
                </a:lnTo>
                <a:lnTo>
                  <a:pt x="234" y="610"/>
                </a:lnTo>
                <a:lnTo>
                  <a:pt x="237" y="610"/>
                </a:lnTo>
                <a:lnTo>
                  <a:pt x="240" y="610"/>
                </a:lnTo>
                <a:lnTo>
                  <a:pt x="243" y="610"/>
                </a:lnTo>
                <a:lnTo>
                  <a:pt x="246" y="610"/>
                </a:lnTo>
                <a:lnTo>
                  <a:pt x="249" y="610"/>
                </a:lnTo>
                <a:lnTo>
                  <a:pt x="252" y="609"/>
                </a:lnTo>
                <a:lnTo>
                  <a:pt x="255" y="608"/>
                </a:lnTo>
                <a:lnTo>
                  <a:pt x="258" y="608"/>
                </a:lnTo>
                <a:lnTo>
                  <a:pt x="261" y="609"/>
                </a:lnTo>
                <a:lnTo>
                  <a:pt x="264" y="610"/>
                </a:lnTo>
                <a:lnTo>
                  <a:pt x="267" y="610"/>
                </a:lnTo>
                <a:lnTo>
                  <a:pt x="270" y="610"/>
                </a:lnTo>
                <a:lnTo>
                  <a:pt x="273" y="610"/>
                </a:lnTo>
                <a:lnTo>
                  <a:pt x="276" y="610"/>
                </a:lnTo>
                <a:lnTo>
                  <a:pt x="356" y="610"/>
                </a:lnTo>
                <a:lnTo>
                  <a:pt x="359" y="610"/>
                </a:lnTo>
                <a:lnTo>
                  <a:pt x="362" y="610"/>
                </a:lnTo>
                <a:lnTo>
                  <a:pt x="365" y="610"/>
                </a:lnTo>
                <a:lnTo>
                  <a:pt x="368" y="610"/>
                </a:lnTo>
                <a:lnTo>
                  <a:pt x="371" y="609"/>
                </a:lnTo>
                <a:lnTo>
                  <a:pt x="374" y="610"/>
                </a:lnTo>
                <a:lnTo>
                  <a:pt x="377" y="610"/>
                </a:lnTo>
                <a:lnTo>
                  <a:pt x="380" y="610"/>
                </a:lnTo>
                <a:lnTo>
                  <a:pt x="383" y="610"/>
                </a:lnTo>
                <a:lnTo>
                  <a:pt x="386" y="610"/>
                </a:lnTo>
                <a:lnTo>
                  <a:pt x="389" y="610"/>
                </a:lnTo>
                <a:lnTo>
                  <a:pt x="392" y="607"/>
                </a:lnTo>
                <a:lnTo>
                  <a:pt x="395" y="594"/>
                </a:lnTo>
                <a:lnTo>
                  <a:pt x="398" y="487"/>
                </a:lnTo>
                <a:lnTo>
                  <a:pt x="402" y="280"/>
                </a:lnTo>
                <a:lnTo>
                  <a:pt x="405" y="70"/>
                </a:lnTo>
                <a:lnTo>
                  <a:pt x="408" y="0"/>
                </a:lnTo>
                <a:lnTo>
                  <a:pt x="411" y="125"/>
                </a:lnTo>
                <a:lnTo>
                  <a:pt x="414" y="350"/>
                </a:lnTo>
                <a:lnTo>
                  <a:pt x="417" y="532"/>
                </a:lnTo>
                <a:lnTo>
                  <a:pt x="420" y="607"/>
                </a:lnTo>
                <a:lnTo>
                  <a:pt x="423" y="608"/>
                </a:lnTo>
                <a:lnTo>
                  <a:pt x="426" y="607"/>
                </a:lnTo>
                <a:lnTo>
                  <a:pt x="429" y="609"/>
                </a:lnTo>
                <a:lnTo>
                  <a:pt x="432" y="609"/>
                </a:lnTo>
                <a:lnTo>
                  <a:pt x="435" y="609"/>
                </a:lnTo>
                <a:lnTo>
                  <a:pt x="438" y="609"/>
                </a:lnTo>
                <a:lnTo>
                  <a:pt x="441" y="610"/>
                </a:lnTo>
                <a:lnTo>
                  <a:pt x="444" y="610"/>
                </a:lnTo>
                <a:lnTo>
                  <a:pt x="447" y="610"/>
                </a:lnTo>
                <a:lnTo>
                  <a:pt x="450" y="610"/>
                </a:lnTo>
                <a:lnTo>
                  <a:pt x="453" y="610"/>
                </a:lnTo>
                <a:lnTo>
                  <a:pt x="456" y="610"/>
                </a:lnTo>
                <a:lnTo>
                  <a:pt x="460" y="610"/>
                </a:lnTo>
                <a:lnTo>
                  <a:pt x="463" y="610"/>
                </a:lnTo>
                <a:lnTo>
                  <a:pt x="466" y="610"/>
                </a:lnTo>
                <a:lnTo>
                  <a:pt x="469" y="610"/>
                </a:lnTo>
                <a:lnTo>
                  <a:pt x="472" y="610"/>
                </a:lnTo>
                <a:lnTo>
                  <a:pt x="475" y="610"/>
                </a:lnTo>
                <a:lnTo>
                  <a:pt x="478" y="609"/>
                </a:lnTo>
                <a:lnTo>
                  <a:pt x="481" y="609"/>
                </a:lnTo>
                <a:lnTo>
                  <a:pt x="484" y="610"/>
                </a:lnTo>
                <a:lnTo>
                  <a:pt x="487" y="610"/>
                </a:lnTo>
                <a:lnTo>
                  <a:pt x="490" y="610"/>
                </a:lnTo>
                <a:lnTo>
                  <a:pt x="493" y="610"/>
                </a:lnTo>
                <a:lnTo>
                  <a:pt x="496" y="610"/>
                </a:lnTo>
                <a:lnTo>
                  <a:pt x="505" y="610"/>
                </a:lnTo>
                <a:lnTo>
                  <a:pt x="508" y="610"/>
                </a:lnTo>
                <a:lnTo>
                  <a:pt x="511" y="610"/>
                </a:lnTo>
                <a:lnTo>
                  <a:pt x="514" y="610"/>
                </a:lnTo>
                <a:lnTo>
                  <a:pt x="518" y="610"/>
                </a:lnTo>
                <a:lnTo>
                  <a:pt x="521" y="609"/>
                </a:lnTo>
                <a:lnTo>
                  <a:pt x="524" y="609"/>
                </a:lnTo>
                <a:lnTo>
                  <a:pt x="527" y="610"/>
                </a:lnTo>
                <a:lnTo>
                  <a:pt x="530" y="610"/>
                </a:lnTo>
                <a:lnTo>
                  <a:pt x="533" y="609"/>
                </a:lnTo>
                <a:lnTo>
                  <a:pt x="536" y="610"/>
                </a:lnTo>
                <a:lnTo>
                  <a:pt x="539" y="610"/>
                </a:lnTo>
                <a:lnTo>
                  <a:pt x="542" y="607"/>
                </a:lnTo>
                <a:lnTo>
                  <a:pt x="545" y="602"/>
                </a:lnTo>
                <a:lnTo>
                  <a:pt x="548" y="529"/>
                </a:lnTo>
                <a:lnTo>
                  <a:pt x="551" y="379"/>
                </a:lnTo>
                <a:lnTo>
                  <a:pt x="554" y="216"/>
                </a:lnTo>
                <a:lnTo>
                  <a:pt x="557" y="150"/>
                </a:lnTo>
                <a:lnTo>
                  <a:pt x="560" y="232"/>
                </a:lnTo>
                <a:lnTo>
                  <a:pt x="563" y="399"/>
                </a:lnTo>
                <a:lnTo>
                  <a:pt x="566" y="542"/>
                </a:lnTo>
                <a:lnTo>
                  <a:pt x="569" y="605"/>
                </a:lnTo>
                <a:lnTo>
                  <a:pt x="573" y="609"/>
                </a:lnTo>
                <a:lnTo>
                  <a:pt x="576" y="608"/>
                </a:lnTo>
                <a:lnTo>
                  <a:pt x="579" y="610"/>
                </a:lnTo>
                <a:lnTo>
                  <a:pt x="582" y="609"/>
                </a:lnTo>
                <a:lnTo>
                  <a:pt x="585" y="610"/>
                </a:lnTo>
                <a:lnTo>
                  <a:pt x="588" y="610"/>
                </a:lnTo>
                <a:lnTo>
                  <a:pt x="591" y="610"/>
                </a:lnTo>
                <a:lnTo>
                  <a:pt x="594" y="610"/>
                </a:lnTo>
                <a:lnTo>
                  <a:pt x="597" y="610"/>
                </a:lnTo>
                <a:lnTo>
                  <a:pt x="600" y="610"/>
                </a:lnTo>
                <a:lnTo>
                  <a:pt x="603" y="610"/>
                </a:lnTo>
                <a:lnTo>
                  <a:pt x="612" y="610"/>
                </a:lnTo>
                <a:lnTo>
                  <a:pt x="615" y="610"/>
                </a:lnTo>
                <a:lnTo>
                  <a:pt x="618" y="610"/>
                </a:lnTo>
                <a:lnTo>
                  <a:pt x="621" y="610"/>
                </a:lnTo>
                <a:lnTo>
                  <a:pt x="624" y="610"/>
                </a:lnTo>
                <a:lnTo>
                  <a:pt x="628" y="610"/>
                </a:lnTo>
                <a:lnTo>
                  <a:pt x="631" y="610"/>
                </a:lnTo>
                <a:lnTo>
                  <a:pt x="634" y="610"/>
                </a:lnTo>
                <a:lnTo>
                  <a:pt x="637" y="610"/>
                </a:lnTo>
                <a:lnTo>
                  <a:pt x="640" y="610"/>
                </a:lnTo>
                <a:lnTo>
                  <a:pt x="643" y="610"/>
                </a:lnTo>
                <a:lnTo>
                  <a:pt x="646" y="610"/>
                </a:lnTo>
                <a:lnTo>
                  <a:pt x="649" y="610"/>
                </a:lnTo>
                <a:lnTo>
                  <a:pt x="652" y="610"/>
                </a:lnTo>
                <a:lnTo>
                  <a:pt x="655" y="610"/>
                </a:lnTo>
                <a:lnTo>
                  <a:pt x="676" y="610"/>
                </a:lnTo>
                <a:lnTo>
                  <a:pt x="679" y="610"/>
                </a:lnTo>
                <a:lnTo>
                  <a:pt x="683" y="610"/>
                </a:lnTo>
                <a:lnTo>
                  <a:pt x="686" y="610"/>
                </a:lnTo>
                <a:lnTo>
                  <a:pt x="689" y="610"/>
                </a:lnTo>
                <a:lnTo>
                  <a:pt x="692" y="609"/>
                </a:lnTo>
                <a:lnTo>
                  <a:pt x="695" y="608"/>
                </a:lnTo>
                <a:lnTo>
                  <a:pt x="698" y="579"/>
                </a:lnTo>
                <a:lnTo>
                  <a:pt x="701" y="517"/>
                </a:lnTo>
                <a:lnTo>
                  <a:pt x="704" y="447"/>
                </a:lnTo>
                <a:lnTo>
                  <a:pt x="707" y="417"/>
                </a:lnTo>
                <a:lnTo>
                  <a:pt x="710" y="449"/>
                </a:lnTo>
                <a:lnTo>
                  <a:pt x="713" y="519"/>
                </a:lnTo>
                <a:lnTo>
                  <a:pt x="716" y="580"/>
                </a:lnTo>
                <a:lnTo>
                  <a:pt x="719" y="608"/>
                </a:lnTo>
                <a:lnTo>
                  <a:pt x="722" y="610"/>
                </a:lnTo>
                <a:lnTo>
                  <a:pt x="725" y="610"/>
                </a:lnTo>
                <a:lnTo>
                  <a:pt x="728" y="610"/>
                </a:lnTo>
                <a:lnTo>
                  <a:pt x="731" y="610"/>
                </a:lnTo>
                <a:lnTo>
                  <a:pt x="735" y="610"/>
                </a:lnTo>
                <a:lnTo>
                  <a:pt x="738" y="610"/>
                </a:lnTo>
                <a:lnTo>
                  <a:pt x="829" y="610"/>
                </a:lnTo>
                <a:lnTo>
                  <a:pt x="832" y="610"/>
                </a:lnTo>
                <a:lnTo>
                  <a:pt x="836" y="610"/>
                </a:lnTo>
                <a:lnTo>
                  <a:pt x="839" y="610"/>
                </a:lnTo>
                <a:lnTo>
                  <a:pt x="842" y="610"/>
                </a:lnTo>
                <a:lnTo>
                  <a:pt x="845" y="610"/>
                </a:lnTo>
                <a:lnTo>
                  <a:pt x="848" y="601"/>
                </a:lnTo>
                <a:lnTo>
                  <a:pt x="851" y="583"/>
                </a:lnTo>
                <a:lnTo>
                  <a:pt x="854" y="563"/>
                </a:lnTo>
                <a:lnTo>
                  <a:pt x="857" y="554"/>
                </a:lnTo>
                <a:lnTo>
                  <a:pt x="860" y="563"/>
                </a:lnTo>
                <a:lnTo>
                  <a:pt x="863" y="584"/>
                </a:lnTo>
                <a:lnTo>
                  <a:pt x="866" y="601"/>
                </a:lnTo>
                <a:lnTo>
                  <a:pt x="869" y="610"/>
                </a:lnTo>
                <a:lnTo>
                  <a:pt x="872" y="610"/>
                </a:lnTo>
                <a:lnTo>
                  <a:pt x="875" y="610"/>
                </a:lnTo>
                <a:lnTo>
                  <a:pt x="878" y="610"/>
                </a:lnTo>
                <a:lnTo>
                  <a:pt x="881" y="610"/>
                </a:lnTo>
                <a:lnTo>
                  <a:pt x="885" y="610"/>
                </a:lnTo>
                <a:lnTo>
                  <a:pt x="976" y="610"/>
                </a:lnTo>
                <a:lnTo>
                  <a:pt x="980" y="610"/>
                </a:lnTo>
                <a:lnTo>
                  <a:pt x="983" y="610"/>
                </a:lnTo>
                <a:lnTo>
                  <a:pt x="986" y="610"/>
                </a:lnTo>
                <a:lnTo>
                  <a:pt x="989" y="610"/>
                </a:lnTo>
                <a:lnTo>
                  <a:pt x="992" y="610"/>
                </a:lnTo>
                <a:lnTo>
                  <a:pt x="995" y="609"/>
                </a:lnTo>
                <a:lnTo>
                  <a:pt x="998" y="608"/>
                </a:lnTo>
                <a:lnTo>
                  <a:pt x="1001" y="604"/>
                </a:lnTo>
                <a:lnTo>
                  <a:pt x="1004" y="600"/>
                </a:lnTo>
                <a:lnTo>
                  <a:pt x="1007" y="598"/>
                </a:lnTo>
                <a:lnTo>
                  <a:pt x="1010" y="600"/>
                </a:lnTo>
                <a:lnTo>
                  <a:pt x="1013" y="605"/>
                </a:lnTo>
                <a:lnTo>
                  <a:pt x="1016" y="609"/>
                </a:lnTo>
                <a:lnTo>
                  <a:pt x="1019" y="610"/>
                </a:lnTo>
                <a:lnTo>
                  <a:pt x="1022" y="610"/>
                </a:lnTo>
                <a:lnTo>
                  <a:pt x="1025" y="610"/>
                </a:lnTo>
                <a:lnTo>
                  <a:pt x="1029" y="610"/>
                </a:lnTo>
                <a:lnTo>
                  <a:pt x="1032" y="610"/>
                </a:lnTo>
                <a:lnTo>
                  <a:pt x="1136" y="610"/>
                </a:lnTo>
                <a:lnTo>
                  <a:pt x="1139" y="610"/>
                </a:lnTo>
                <a:lnTo>
                  <a:pt x="1142" y="610"/>
                </a:lnTo>
                <a:lnTo>
                  <a:pt x="1145" y="610"/>
                </a:lnTo>
                <a:lnTo>
                  <a:pt x="1148" y="610"/>
                </a:lnTo>
                <a:lnTo>
                  <a:pt x="1151" y="609"/>
                </a:lnTo>
                <a:lnTo>
                  <a:pt x="1154" y="608"/>
                </a:lnTo>
                <a:lnTo>
                  <a:pt x="1157" y="608"/>
                </a:lnTo>
                <a:lnTo>
                  <a:pt x="1160" y="608"/>
                </a:lnTo>
                <a:lnTo>
                  <a:pt x="1164" y="610"/>
                </a:lnTo>
                <a:lnTo>
                  <a:pt x="1167" y="610"/>
                </a:lnTo>
                <a:lnTo>
                  <a:pt x="1170" y="610"/>
                </a:lnTo>
                <a:lnTo>
                  <a:pt x="1173" y="610"/>
                </a:lnTo>
                <a:lnTo>
                  <a:pt x="1176" y="610"/>
                </a:lnTo>
                <a:lnTo>
                  <a:pt x="1179" y="610"/>
                </a:lnTo>
                <a:lnTo>
                  <a:pt x="1286" y="610"/>
                </a:lnTo>
                <a:lnTo>
                  <a:pt x="1289" y="610"/>
                </a:lnTo>
                <a:lnTo>
                  <a:pt x="1293" y="610"/>
                </a:lnTo>
                <a:lnTo>
                  <a:pt x="1296" y="610"/>
                </a:lnTo>
                <a:lnTo>
                  <a:pt x="1299" y="610"/>
                </a:lnTo>
                <a:lnTo>
                  <a:pt x="1302" y="610"/>
                </a:lnTo>
                <a:lnTo>
                  <a:pt x="1305" y="610"/>
                </a:lnTo>
                <a:lnTo>
                  <a:pt x="1308" y="610"/>
                </a:lnTo>
                <a:lnTo>
                  <a:pt x="1311" y="610"/>
                </a:lnTo>
                <a:lnTo>
                  <a:pt x="1314" y="610"/>
                </a:lnTo>
                <a:lnTo>
                  <a:pt x="1317" y="610"/>
                </a:lnTo>
                <a:lnTo>
                  <a:pt x="1320" y="610"/>
                </a:lnTo>
                <a:lnTo>
                  <a:pt x="1323" y="610"/>
                </a:lnTo>
                <a:lnTo>
                  <a:pt x="1347" y="610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1287"/>
          <p:cNvSpPr>
            <a:spLocks noChangeArrowheads="1"/>
          </p:cNvSpPr>
          <p:nvPr/>
        </p:nvSpPr>
        <p:spPr bwMode="auto">
          <a:xfrm>
            <a:off x="5715000" y="1682290"/>
            <a:ext cx="85440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432.8990</a:t>
            </a:r>
          </a:p>
        </p:txBody>
      </p:sp>
      <p:sp>
        <p:nvSpPr>
          <p:cNvPr id="9" name="Rectangle 1289"/>
          <p:cNvSpPr>
            <a:spLocks noChangeArrowheads="1"/>
          </p:cNvSpPr>
          <p:nvPr/>
        </p:nvSpPr>
        <p:spPr bwMode="auto">
          <a:xfrm>
            <a:off x="6146782" y="2025188"/>
            <a:ext cx="85440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433.2330</a:t>
            </a:r>
          </a:p>
        </p:txBody>
      </p:sp>
      <p:sp>
        <p:nvSpPr>
          <p:cNvPr id="10" name="Rectangle 1291"/>
          <p:cNvSpPr>
            <a:spLocks noChangeArrowheads="1"/>
          </p:cNvSpPr>
          <p:nvPr/>
        </p:nvSpPr>
        <p:spPr bwMode="auto">
          <a:xfrm>
            <a:off x="6484919" y="2622090"/>
            <a:ext cx="85440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433.5671</a:t>
            </a:r>
          </a:p>
        </p:txBody>
      </p:sp>
      <p:sp>
        <p:nvSpPr>
          <p:cNvPr id="11" name="Rectangle 1293"/>
          <p:cNvSpPr>
            <a:spLocks noChangeArrowheads="1"/>
          </p:cNvSpPr>
          <p:nvPr/>
        </p:nvSpPr>
        <p:spPr bwMode="auto">
          <a:xfrm>
            <a:off x="6794479" y="2936415"/>
            <a:ext cx="85440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433.9014</a:t>
            </a:r>
          </a:p>
        </p:txBody>
      </p:sp>
      <p:sp>
        <p:nvSpPr>
          <p:cNvPr id="12" name="AutoShape 1321"/>
          <p:cNvSpPr>
            <a:spLocks noChangeAspect="1" noChangeArrowheads="1" noTextEdit="1"/>
          </p:cNvSpPr>
          <p:nvPr/>
        </p:nvSpPr>
        <p:spPr bwMode="auto">
          <a:xfrm>
            <a:off x="1179513" y="1860242"/>
            <a:ext cx="3240087" cy="167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335"/>
          <p:cNvSpPr>
            <a:spLocks noChangeShapeType="1"/>
          </p:cNvSpPr>
          <p:nvPr/>
        </p:nvSpPr>
        <p:spPr bwMode="auto">
          <a:xfrm>
            <a:off x="1322387" y="3408055"/>
            <a:ext cx="3038475" cy="1588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548"/>
          <p:cNvSpPr>
            <a:spLocks noChangeShapeType="1"/>
          </p:cNvSpPr>
          <p:nvPr/>
        </p:nvSpPr>
        <p:spPr bwMode="auto">
          <a:xfrm flipV="1">
            <a:off x="1322388" y="2030105"/>
            <a:ext cx="1587" cy="1374775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672"/>
          <p:cNvSpPr>
            <a:spLocks/>
          </p:cNvSpPr>
          <p:nvPr/>
        </p:nvSpPr>
        <p:spPr bwMode="auto">
          <a:xfrm>
            <a:off x="1322388" y="2030105"/>
            <a:ext cx="3038475" cy="1374775"/>
          </a:xfrm>
          <a:custGeom>
            <a:avLst/>
            <a:gdLst/>
            <a:ahLst/>
            <a:cxnLst>
              <a:cxn ang="0">
                <a:pos x="246" y="610"/>
              </a:cxn>
              <a:cxn ang="0">
                <a:pos x="260" y="610"/>
              </a:cxn>
              <a:cxn ang="0">
                <a:pos x="275" y="607"/>
              </a:cxn>
              <a:cxn ang="0">
                <a:pos x="289" y="610"/>
              </a:cxn>
              <a:cxn ang="0">
                <a:pos x="304" y="610"/>
              </a:cxn>
              <a:cxn ang="0">
                <a:pos x="396" y="610"/>
              </a:cxn>
              <a:cxn ang="0">
                <a:pos x="410" y="610"/>
              </a:cxn>
              <a:cxn ang="0">
                <a:pos x="425" y="602"/>
              </a:cxn>
              <a:cxn ang="0">
                <a:pos x="439" y="101"/>
              </a:cxn>
              <a:cxn ang="0">
                <a:pos x="454" y="314"/>
              </a:cxn>
              <a:cxn ang="0">
                <a:pos x="468" y="607"/>
              </a:cxn>
              <a:cxn ang="0">
                <a:pos x="483" y="610"/>
              </a:cxn>
              <a:cxn ang="0">
                <a:pos x="497" y="610"/>
              </a:cxn>
              <a:cxn ang="0">
                <a:pos x="512" y="609"/>
              </a:cxn>
              <a:cxn ang="0">
                <a:pos x="526" y="610"/>
              </a:cxn>
              <a:cxn ang="0">
                <a:pos x="541" y="610"/>
              </a:cxn>
              <a:cxn ang="0">
                <a:pos x="560" y="610"/>
              </a:cxn>
              <a:cxn ang="0">
                <a:pos x="575" y="610"/>
              </a:cxn>
              <a:cxn ang="0">
                <a:pos x="589" y="608"/>
              </a:cxn>
              <a:cxn ang="0">
                <a:pos x="604" y="357"/>
              </a:cxn>
              <a:cxn ang="0">
                <a:pos x="618" y="242"/>
              </a:cxn>
              <a:cxn ang="0">
                <a:pos x="633" y="607"/>
              </a:cxn>
              <a:cxn ang="0">
                <a:pos x="647" y="610"/>
              </a:cxn>
              <a:cxn ang="0">
                <a:pos x="662" y="610"/>
              </a:cxn>
              <a:cxn ang="0">
                <a:pos x="749" y="610"/>
              </a:cxn>
              <a:cxn ang="0">
                <a:pos x="763" y="600"/>
              </a:cxn>
              <a:cxn ang="0">
                <a:pos x="778" y="422"/>
              </a:cxn>
              <a:cxn ang="0">
                <a:pos x="793" y="541"/>
              </a:cxn>
              <a:cxn ang="0">
                <a:pos x="807" y="610"/>
              </a:cxn>
              <a:cxn ang="0">
                <a:pos x="822" y="610"/>
              </a:cxn>
              <a:cxn ang="0">
                <a:pos x="919" y="610"/>
              </a:cxn>
              <a:cxn ang="0">
                <a:pos x="933" y="606"/>
              </a:cxn>
              <a:cxn ang="0">
                <a:pos x="948" y="549"/>
              </a:cxn>
              <a:cxn ang="0">
                <a:pos x="962" y="594"/>
              </a:cxn>
              <a:cxn ang="0">
                <a:pos x="977" y="610"/>
              </a:cxn>
              <a:cxn ang="0">
                <a:pos x="991" y="610"/>
              </a:cxn>
              <a:cxn ang="0">
                <a:pos x="1088" y="610"/>
              </a:cxn>
              <a:cxn ang="0">
                <a:pos x="1103" y="609"/>
              </a:cxn>
              <a:cxn ang="0">
                <a:pos x="1118" y="601"/>
              </a:cxn>
              <a:cxn ang="0">
                <a:pos x="1132" y="609"/>
              </a:cxn>
              <a:cxn ang="0">
                <a:pos x="1147" y="610"/>
              </a:cxn>
              <a:cxn ang="0">
                <a:pos x="1258" y="610"/>
              </a:cxn>
              <a:cxn ang="0">
                <a:pos x="1273" y="610"/>
              </a:cxn>
              <a:cxn ang="0">
                <a:pos x="1288" y="609"/>
              </a:cxn>
              <a:cxn ang="0">
                <a:pos x="1302" y="610"/>
              </a:cxn>
              <a:cxn ang="0">
                <a:pos x="1317" y="610"/>
              </a:cxn>
            </a:cxnLst>
            <a:rect l="0" t="0" r="r" b="b"/>
            <a:pathLst>
              <a:path w="1347" h="610">
                <a:moveTo>
                  <a:pt x="0" y="610"/>
                </a:moveTo>
                <a:lnTo>
                  <a:pt x="241" y="610"/>
                </a:lnTo>
                <a:lnTo>
                  <a:pt x="246" y="610"/>
                </a:lnTo>
                <a:lnTo>
                  <a:pt x="251" y="610"/>
                </a:lnTo>
                <a:lnTo>
                  <a:pt x="256" y="610"/>
                </a:lnTo>
                <a:lnTo>
                  <a:pt x="260" y="610"/>
                </a:lnTo>
                <a:lnTo>
                  <a:pt x="265" y="609"/>
                </a:lnTo>
                <a:lnTo>
                  <a:pt x="270" y="608"/>
                </a:lnTo>
                <a:lnTo>
                  <a:pt x="275" y="607"/>
                </a:lnTo>
                <a:lnTo>
                  <a:pt x="280" y="608"/>
                </a:lnTo>
                <a:lnTo>
                  <a:pt x="285" y="609"/>
                </a:lnTo>
                <a:lnTo>
                  <a:pt x="289" y="610"/>
                </a:lnTo>
                <a:lnTo>
                  <a:pt x="294" y="610"/>
                </a:lnTo>
                <a:lnTo>
                  <a:pt x="299" y="610"/>
                </a:lnTo>
                <a:lnTo>
                  <a:pt x="304" y="610"/>
                </a:lnTo>
                <a:lnTo>
                  <a:pt x="309" y="610"/>
                </a:lnTo>
                <a:lnTo>
                  <a:pt x="391" y="610"/>
                </a:lnTo>
                <a:lnTo>
                  <a:pt x="396" y="610"/>
                </a:lnTo>
                <a:lnTo>
                  <a:pt x="400" y="610"/>
                </a:lnTo>
                <a:lnTo>
                  <a:pt x="405" y="610"/>
                </a:lnTo>
                <a:lnTo>
                  <a:pt x="410" y="610"/>
                </a:lnTo>
                <a:lnTo>
                  <a:pt x="415" y="609"/>
                </a:lnTo>
                <a:lnTo>
                  <a:pt x="420" y="608"/>
                </a:lnTo>
                <a:lnTo>
                  <a:pt x="425" y="602"/>
                </a:lnTo>
                <a:lnTo>
                  <a:pt x="429" y="513"/>
                </a:lnTo>
                <a:lnTo>
                  <a:pt x="434" y="320"/>
                </a:lnTo>
                <a:lnTo>
                  <a:pt x="439" y="101"/>
                </a:lnTo>
                <a:lnTo>
                  <a:pt x="444" y="0"/>
                </a:lnTo>
                <a:lnTo>
                  <a:pt x="449" y="96"/>
                </a:lnTo>
                <a:lnTo>
                  <a:pt x="454" y="314"/>
                </a:lnTo>
                <a:lnTo>
                  <a:pt x="459" y="509"/>
                </a:lnTo>
                <a:lnTo>
                  <a:pt x="463" y="601"/>
                </a:lnTo>
                <a:lnTo>
                  <a:pt x="468" y="607"/>
                </a:lnTo>
                <a:lnTo>
                  <a:pt x="473" y="610"/>
                </a:lnTo>
                <a:lnTo>
                  <a:pt x="478" y="610"/>
                </a:lnTo>
                <a:lnTo>
                  <a:pt x="483" y="610"/>
                </a:lnTo>
                <a:lnTo>
                  <a:pt x="488" y="610"/>
                </a:lnTo>
                <a:lnTo>
                  <a:pt x="492" y="610"/>
                </a:lnTo>
                <a:lnTo>
                  <a:pt x="497" y="610"/>
                </a:lnTo>
                <a:lnTo>
                  <a:pt x="502" y="610"/>
                </a:lnTo>
                <a:lnTo>
                  <a:pt x="507" y="609"/>
                </a:lnTo>
                <a:lnTo>
                  <a:pt x="512" y="609"/>
                </a:lnTo>
                <a:lnTo>
                  <a:pt x="517" y="609"/>
                </a:lnTo>
                <a:lnTo>
                  <a:pt x="521" y="609"/>
                </a:lnTo>
                <a:lnTo>
                  <a:pt x="526" y="610"/>
                </a:lnTo>
                <a:lnTo>
                  <a:pt x="531" y="610"/>
                </a:lnTo>
                <a:lnTo>
                  <a:pt x="536" y="610"/>
                </a:lnTo>
                <a:lnTo>
                  <a:pt x="541" y="610"/>
                </a:lnTo>
                <a:lnTo>
                  <a:pt x="546" y="610"/>
                </a:lnTo>
                <a:lnTo>
                  <a:pt x="555" y="610"/>
                </a:lnTo>
                <a:lnTo>
                  <a:pt x="560" y="610"/>
                </a:lnTo>
                <a:lnTo>
                  <a:pt x="565" y="610"/>
                </a:lnTo>
                <a:lnTo>
                  <a:pt x="570" y="610"/>
                </a:lnTo>
                <a:lnTo>
                  <a:pt x="575" y="610"/>
                </a:lnTo>
                <a:lnTo>
                  <a:pt x="579" y="609"/>
                </a:lnTo>
                <a:lnTo>
                  <a:pt x="584" y="609"/>
                </a:lnTo>
                <a:lnTo>
                  <a:pt x="589" y="608"/>
                </a:lnTo>
                <a:lnTo>
                  <a:pt x="594" y="597"/>
                </a:lnTo>
                <a:lnTo>
                  <a:pt x="599" y="515"/>
                </a:lnTo>
                <a:lnTo>
                  <a:pt x="604" y="357"/>
                </a:lnTo>
                <a:lnTo>
                  <a:pt x="608" y="197"/>
                </a:lnTo>
                <a:lnTo>
                  <a:pt x="613" y="145"/>
                </a:lnTo>
                <a:lnTo>
                  <a:pt x="618" y="242"/>
                </a:lnTo>
                <a:lnTo>
                  <a:pt x="623" y="414"/>
                </a:lnTo>
                <a:lnTo>
                  <a:pt x="628" y="551"/>
                </a:lnTo>
                <a:lnTo>
                  <a:pt x="633" y="607"/>
                </a:lnTo>
                <a:lnTo>
                  <a:pt x="638" y="609"/>
                </a:lnTo>
                <a:lnTo>
                  <a:pt x="642" y="609"/>
                </a:lnTo>
                <a:lnTo>
                  <a:pt x="647" y="610"/>
                </a:lnTo>
                <a:lnTo>
                  <a:pt x="652" y="610"/>
                </a:lnTo>
                <a:lnTo>
                  <a:pt x="657" y="610"/>
                </a:lnTo>
                <a:lnTo>
                  <a:pt x="662" y="610"/>
                </a:lnTo>
                <a:lnTo>
                  <a:pt x="739" y="610"/>
                </a:lnTo>
                <a:lnTo>
                  <a:pt x="744" y="610"/>
                </a:lnTo>
                <a:lnTo>
                  <a:pt x="749" y="610"/>
                </a:lnTo>
                <a:lnTo>
                  <a:pt x="754" y="610"/>
                </a:lnTo>
                <a:lnTo>
                  <a:pt x="759" y="610"/>
                </a:lnTo>
                <a:lnTo>
                  <a:pt x="763" y="600"/>
                </a:lnTo>
                <a:lnTo>
                  <a:pt x="768" y="557"/>
                </a:lnTo>
                <a:lnTo>
                  <a:pt x="773" y="485"/>
                </a:lnTo>
                <a:lnTo>
                  <a:pt x="778" y="422"/>
                </a:lnTo>
                <a:lnTo>
                  <a:pt x="783" y="414"/>
                </a:lnTo>
                <a:lnTo>
                  <a:pt x="788" y="467"/>
                </a:lnTo>
                <a:lnTo>
                  <a:pt x="793" y="541"/>
                </a:lnTo>
                <a:lnTo>
                  <a:pt x="797" y="593"/>
                </a:lnTo>
                <a:lnTo>
                  <a:pt x="802" y="610"/>
                </a:lnTo>
                <a:lnTo>
                  <a:pt x="807" y="610"/>
                </a:lnTo>
                <a:lnTo>
                  <a:pt x="812" y="610"/>
                </a:lnTo>
                <a:lnTo>
                  <a:pt x="817" y="610"/>
                </a:lnTo>
                <a:lnTo>
                  <a:pt x="822" y="610"/>
                </a:lnTo>
                <a:lnTo>
                  <a:pt x="909" y="610"/>
                </a:lnTo>
                <a:lnTo>
                  <a:pt x="914" y="610"/>
                </a:lnTo>
                <a:lnTo>
                  <a:pt x="919" y="610"/>
                </a:lnTo>
                <a:lnTo>
                  <a:pt x="923" y="610"/>
                </a:lnTo>
                <a:lnTo>
                  <a:pt x="928" y="610"/>
                </a:lnTo>
                <a:lnTo>
                  <a:pt x="933" y="606"/>
                </a:lnTo>
                <a:lnTo>
                  <a:pt x="938" y="590"/>
                </a:lnTo>
                <a:lnTo>
                  <a:pt x="943" y="566"/>
                </a:lnTo>
                <a:lnTo>
                  <a:pt x="948" y="549"/>
                </a:lnTo>
                <a:lnTo>
                  <a:pt x="953" y="551"/>
                </a:lnTo>
                <a:lnTo>
                  <a:pt x="957" y="571"/>
                </a:lnTo>
                <a:lnTo>
                  <a:pt x="962" y="594"/>
                </a:lnTo>
                <a:lnTo>
                  <a:pt x="967" y="608"/>
                </a:lnTo>
                <a:lnTo>
                  <a:pt x="972" y="610"/>
                </a:lnTo>
                <a:lnTo>
                  <a:pt x="977" y="610"/>
                </a:lnTo>
                <a:lnTo>
                  <a:pt x="982" y="610"/>
                </a:lnTo>
                <a:lnTo>
                  <a:pt x="986" y="610"/>
                </a:lnTo>
                <a:lnTo>
                  <a:pt x="991" y="610"/>
                </a:lnTo>
                <a:lnTo>
                  <a:pt x="1079" y="610"/>
                </a:lnTo>
                <a:lnTo>
                  <a:pt x="1084" y="610"/>
                </a:lnTo>
                <a:lnTo>
                  <a:pt x="1088" y="610"/>
                </a:lnTo>
                <a:lnTo>
                  <a:pt x="1093" y="610"/>
                </a:lnTo>
                <a:lnTo>
                  <a:pt x="1098" y="609"/>
                </a:lnTo>
                <a:lnTo>
                  <a:pt x="1103" y="609"/>
                </a:lnTo>
                <a:lnTo>
                  <a:pt x="1108" y="607"/>
                </a:lnTo>
                <a:lnTo>
                  <a:pt x="1113" y="603"/>
                </a:lnTo>
                <a:lnTo>
                  <a:pt x="1118" y="601"/>
                </a:lnTo>
                <a:lnTo>
                  <a:pt x="1122" y="602"/>
                </a:lnTo>
                <a:lnTo>
                  <a:pt x="1127" y="606"/>
                </a:lnTo>
                <a:lnTo>
                  <a:pt x="1132" y="609"/>
                </a:lnTo>
                <a:lnTo>
                  <a:pt x="1137" y="610"/>
                </a:lnTo>
                <a:lnTo>
                  <a:pt x="1142" y="610"/>
                </a:lnTo>
                <a:lnTo>
                  <a:pt x="1147" y="610"/>
                </a:lnTo>
                <a:lnTo>
                  <a:pt x="1152" y="610"/>
                </a:lnTo>
                <a:lnTo>
                  <a:pt x="1156" y="610"/>
                </a:lnTo>
                <a:lnTo>
                  <a:pt x="1258" y="610"/>
                </a:lnTo>
                <a:lnTo>
                  <a:pt x="1263" y="610"/>
                </a:lnTo>
                <a:lnTo>
                  <a:pt x="1268" y="610"/>
                </a:lnTo>
                <a:lnTo>
                  <a:pt x="1273" y="610"/>
                </a:lnTo>
                <a:lnTo>
                  <a:pt x="1278" y="610"/>
                </a:lnTo>
                <a:lnTo>
                  <a:pt x="1283" y="609"/>
                </a:lnTo>
                <a:lnTo>
                  <a:pt x="1288" y="609"/>
                </a:lnTo>
                <a:lnTo>
                  <a:pt x="1292" y="609"/>
                </a:lnTo>
                <a:lnTo>
                  <a:pt x="1297" y="610"/>
                </a:lnTo>
                <a:lnTo>
                  <a:pt x="1302" y="610"/>
                </a:lnTo>
                <a:lnTo>
                  <a:pt x="1307" y="610"/>
                </a:lnTo>
                <a:lnTo>
                  <a:pt x="1312" y="610"/>
                </a:lnTo>
                <a:lnTo>
                  <a:pt x="1317" y="610"/>
                </a:lnTo>
                <a:lnTo>
                  <a:pt x="1347" y="610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673"/>
          <p:cNvSpPr>
            <a:spLocks noChangeArrowheads="1"/>
          </p:cNvSpPr>
          <p:nvPr/>
        </p:nvSpPr>
        <p:spPr bwMode="auto">
          <a:xfrm>
            <a:off x="2011680" y="1671040"/>
            <a:ext cx="85440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713.3225</a:t>
            </a:r>
          </a:p>
        </p:txBody>
      </p:sp>
      <p:sp>
        <p:nvSpPr>
          <p:cNvPr id="17" name="Rectangle 1675"/>
          <p:cNvSpPr>
            <a:spLocks noChangeArrowheads="1"/>
          </p:cNvSpPr>
          <p:nvPr/>
        </p:nvSpPr>
        <p:spPr bwMode="auto">
          <a:xfrm>
            <a:off x="2392680" y="1998065"/>
            <a:ext cx="85440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</a:rPr>
              <a:t>713.8239</a:t>
            </a:r>
          </a:p>
        </p:txBody>
      </p:sp>
      <p:sp>
        <p:nvSpPr>
          <p:cNvPr id="18" name="Rectangle 1677"/>
          <p:cNvSpPr>
            <a:spLocks noChangeArrowheads="1"/>
          </p:cNvSpPr>
          <p:nvPr/>
        </p:nvSpPr>
        <p:spPr bwMode="auto">
          <a:xfrm>
            <a:off x="2772093" y="2604490"/>
            <a:ext cx="85440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smtClean="0">
                <a:ln>
                  <a:noFill/>
                </a:ln>
                <a:effectLst/>
                <a:latin typeface="Arial" pitchFamily="34" charset="0"/>
              </a:rPr>
              <a:t>714.3251</a:t>
            </a:r>
          </a:p>
        </p:txBody>
      </p:sp>
      <p:sp>
        <p:nvSpPr>
          <p:cNvPr id="19" name="Rectangle 1679"/>
          <p:cNvSpPr>
            <a:spLocks noChangeArrowheads="1"/>
          </p:cNvSpPr>
          <p:nvPr/>
        </p:nvSpPr>
        <p:spPr bwMode="auto">
          <a:xfrm>
            <a:off x="3216157" y="2972354"/>
            <a:ext cx="854401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" pitchFamily="34" charset="0"/>
              </a:rPr>
              <a:t>714.8263</a:t>
            </a:r>
          </a:p>
        </p:txBody>
      </p:sp>
      <p:sp>
        <p:nvSpPr>
          <p:cNvPr id="22" name="Line 843"/>
          <p:cNvSpPr>
            <a:spLocks noChangeShapeType="1"/>
          </p:cNvSpPr>
          <p:nvPr/>
        </p:nvSpPr>
        <p:spPr bwMode="auto">
          <a:xfrm>
            <a:off x="5151438" y="3398013"/>
            <a:ext cx="3038475" cy="1588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335"/>
          <p:cNvSpPr>
            <a:spLocks noChangeShapeType="1"/>
          </p:cNvSpPr>
          <p:nvPr/>
        </p:nvSpPr>
        <p:spPr bwMode="auto">
          <a:xfrm>
            <a:off x="1322387" y="3398013"/>
            <a:ext cx="3038475" cy="1588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87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What is the Charge State?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25" name="Line 88"/>
          <p:cNvSpPr>
            <a:spLocks noChangeShapeType="1"/>
          </p:cNvSpPr>
          <p:nvPr/>
        </p:nvSpPr>
        <p:spPr bwMode="auto">
          <a:xfrm>
            <a:off x="609600" y="6858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2172"/>
          <p:cNvSpPr>
            <a:spLocks noChangeArrowheads="1"/>
          </p:cNvSpPr>
          <p:nvPr/>
        </p:nvSpPr>
        <p:spPr bwMode="auto">
          <a:xfrm>
            <a:off x="5284787" y="3560454"/>
            <a:ext cx="45719" cy="46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Comic Sans MS" pitchFamily="66" charset="0"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371600" y="3810000"/>
            <a:ext cx="234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Symbol" pitchFamily="18" charset="2"/>
              <a:buChar char="D"/>
            </a:pPr>
            <a:r>
              <a:rPr lang="en-US" dirty="0" smtClean="0">
                <a:latin typeface="Comic Sans MS" pitchFamily="66" charset="0"/>
              </a:rPr>
              <a:t> between the isotopes is 0.5 </a:t>
            </a:r>
            <a:r>
              <a:rPr lang="en-US" dirty="0" err="1" smtClean="0">
                <a:latin typeface="Comic Sans MS" pitchFamily="66" charset="0"/>
              </a:rPr>
              <a:t>Da</a:t>
            </a:r>
            <a:endParaRPr lang="en-US" dirty="0" smtClean="0"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57800" y="3810000"/>
            <a:ext cx="2540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Symbol" pitchFamily="18" charset="2"/>
              <a:buChar char="D"/>
            </a:pPr>
            <a:r>
              <a:rPr lang="en-US" dirty="0" smtClean="0">
                <a:latin typeface="Comic Sans MS" pitchFamily="66" charset="0"/>
              </a:rPr>
              <a:t> between the isotopes is 0.33 </a:t>
            </a:r>
            <a:r>
              <a:rPr lang="en-US" dirty="0" err="1" smtClean="0">
                <a:latin typeface="Comic Sans MS" pitchFamily="66" charset="0"/>
              </a:rPr>
              <a:t>Da</a:t>
            </a:r>
            <a:endParaRPr lang="en-US" dirty="0" smtClean="0">
              <a:latin typeface="Comic Sans MS" pitchFamily="6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3" descr="C:\Users\fenyo\Desktop\week3\20130212-071959-31975639.png"/>
          <p:cNvPicPr>
            <a:picLocks noChangeAspect="1" noChangeArrowheads="1"/>
          </p:cNvPicPr>
          <p:nvPr/>
        </p:nvPicPr>
        <p:blipFill>
          <a:blip r:embed="rId3" cstate="print"/>
          <a:srcRect b="63161"/>
          <a:stretch>
            <a:fillRect/>
          </a:stretch>
        </p:blipFill>
        <p:spPr bwMode="auto">
          <a:xfrm>
            <a:off x="590550" y="620443"/>
            <a:ext cx="3676650" cy="1968500"/>
          </a:xfrm>
          <a:prstGeom prst="rect">
            <a:avLst/>
          </a:prstGeom>
          <a:noFill/>
        </p:spPr>
      </p:pic>
      <p:pic>
        <p:nvPicPr>
          <p:cNvPr id="19" name="Picture 8" descr="C:\Users\fenyo\Desktop\week3\20130212-071559-103835116.png"/>
          <p:cNvPicPr>
            <a:picLocks noChangeAspect="1" noChangeArrowheads="1"/>
          </p:cNvPicPr>
          <p:nvPr/>
        </p:nvPicPr>
        <p:blipFill>
          <a:blip r:embed="rId4" cstate="print"/>
          <a:srcRect b="63220"/>
          <a:stretch>
            <a:fillRect/>
          </a:stretch>
        </p:blipFill>
        <p:spPr bwMode="auto">
          <a:xfrm>
            <a:off x="4495800" y="631633"/>
            <a:ext cx="3676650" cy="1965325"/>
          </a:xfrm>
          <a:prstGeom prst="rect">
            <a:avLst/>
          </a:prstGeom>
          <a:noFill/>
        </p:spPr>
      </p:pic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Noise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651933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28002" name="Picture 2" descr="C:\Users\fenyo\Desktop\week3\20130212-073133-9381329.png"/>
          <p:cNvPicPr>
            <a:picLocks noChangeAspect="1" noChangeArrowheads="1"/>
          </p:cNvPicPr>
          <p:nvPr/>
        </p:nvPicPr>
        <p:blipFill>
          <a:blip r:embed="rId5" cstate="print"/>
          <a:srcRect b="63102"/>
          <a:stretch>
            <a:fillRect/>
          </a:stretch>
        </p:blipFill>
        <p:spPr bwMode="auto">
          <a:xfrm>
            <a:off x="533400" y="2752725"/>
            <a:ext cx="3676650" cy="1971675"/>
          </a:xfrm>
          <a:prstGeom prst="rect">
            <a:avLst/>
          </a:prstGeom>
          <a:noFill/>
        </p:spPr>
      </p:pic>
      <p:pic>
        <p:nvPicPr>
          <p:cNvPr id="128003" name="Picture 3" descr="C:\Users\fenyo\Desktop\week3\20130212-073213-94630864.png"/>
          <p:cNvPicPr>
            <a:picLocks noChangeAspect="1" noChangeArrowheads="1"/>
          </p:cNvPicPr>
          <p:nvPr/>
        </p:nvPicPr>
        <p:blipFill>
          <a:blip r:embed="rId6" cstate="print"/>
          <a:srcRect b="61497"/>
          <a:stretch>
            <a:fillRect/>
          </a:stretch>
        </p:blipFill>
        <p:spPr bwMode="auto">
          <a:xfrm>
            <a:off x="533400" y="4800600"/>
            <a:ext cx="3676650" cy="2057400"/>
          </a:xfrm>
          <a:prstGeom prst="rect">
            <a:avLst/>
          </a:prstGeom>
          <a:noFill/>
        </p:spPr>
      </p:pic>
      <p:pic>
        <p:nvPicPr>
          <p:cNvPr id="15" name="Picture 14" descr="C:\Users\fenyo\Desktop\week3\20130212-073310-38399401.png"/>
          <p:cNvPicPr>
            <a:picLocks noChangeAspect="1" noChangeArrowheads="1"/>
          </p:cNvPicPr>
          <p:nvPr/>
        </p:nvPicPr>
        <p:blipFill>
          <a:blip r:embed="rId7" cstate="print"/>
          <a:srcRect b="62834"/>
          <a:stretch>
            <a:fillRect/>
          </a:stretch>
        </p:blipFill>
        <p:spPr bwMode="auto">
          <a:xfrm>
            <a:off x="4476750" y="4800600"/>
            <a:ext cx="3676650" cy="1985963"/>
          </a:xfrm>
          <a:prstGeom prst="rect">
            <a:avLst/>
          </a:prstGeom>
          <a:noFill/>
        </p:spPr>
      </p:pic>
      <p:pic>
        <p:nvPicPr>
          <p:cNvPr id="128005" name="Picture 5" descr="C:\Users\fenyo\Desktop\week3\20130212-073424-15921886.png"/>
          <p:cNvPicPr>
            <a:picLocks noChangeAspect="1" noChangeArrowheads="1"/>
          </p:cNvPicPr>
          <p:nvPr/>
        </p:nvPicPr>
        <p:blipFill>
          <a:blip r:embed="rId8" cstate="print"/>
          <a:srcRect b="62923"/>
          <a:stretch>
            <a:fillRect/>
          </a:stretch>
        </p:blipFill>
        <p:spPr bwMode="auto">
          <a:xfrm>
            <a:off x="4495800" y="2743200"/>
            <a:ext cx="3676650" cy="1981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3884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3" descr="C:\Users\fenyo\Desktop\week3\20130212-071959-31975639.png"/>
          <p:cNvPicPr>
            <a:picLocks noChangeAspect="1" noChangeArrowheads="1"/>
          </p:cNvPicPr>
          <p:nvPr/>
        </p:nvPicPr>
        <p:blipFill>
          <a:blip r:embed="rId3" cstate="print"/>
          <a:srcRect b="63161"/>
          <a:stretch>
            <a:fillRect/>
          </a:stretch>
        </p:blipFill>
        <p:spPr bwMode="auto">
          <a:xfrm>
            <a:off x="590550" y="698500"/>
            <a:ext cx="3676650" cy="1968500"/>
          </a:xfrm>
          <a:prstGeom prst="rect">
            <a:avLst/>
          </a:prstGeom>
          <a:noFill/>
        </p:spPr>
      </p:pic>
      <p:pic>
        <p:nvPicPr>
          <p:cNvPr id="16" name="Picture 8" descr="C:\Users\fenyo\Desktop\week3\20130212-071559-103835116.png"/>
          <p:cNvPicPr>
            <a:picLocks noChangeAspect="1" noChangeArrowheads="1"/>
          </p:cNvPicPr>
          <p:nvPr/>
        </p:nvPicPr>
        <p:blipFill>
          <a:blip r:embed="rId4" cstate="print"/>
          <a:srcRect b="63220"/>
          <a:stretch>
            <a:fillRect/>
          </a:stretch>
        </p:blipFill>
        <p:spPr bwMode="auto">
          <a:xfrm>
            <a:off x="4495800" y="701675"/>
            <a:ext cx="3676650" cy="1965325"/>
          </a:xfrm>
          <a:prstGeom prst="rect">
            <a:avLst/>
          </a:prstGeom>
          <a:noFill/>
        </p:spPr>
      </p:pic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Smoothing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651933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25953" name="Picture 1" descr="C:\Users\fenyo\Desktop\week3\20130212-073715-76700845.png"/>
          <p:cNvPicPr>
            <a:picLocks noChangeAspect="1" noChangeArrowheads="1"/>
          </p:cNvPicPr>
          <p:nvPr/>
        </p:nvPicPr>
        <p:blipFill>
          <a:blip r:embed="rId5" cstate="print"/>
          <a:srcRect b="29947"/>
          <a:stretch>
            <a:fillRect/>
          </a:stretch>
        </p:blipFill>
        <p:spPr bwMode="auto">
          <a:xfrm>
            <a:off x="609600" y="2809875"/>
            <a:ext cx="3552825" cy="3743325"/>
          </a:xfrm>
          <a:prstGeom prst="rect">
            <a:avLst/>
          </a:prstGeom>
          <a:noFill/>
        </p:spPr>
      </p:pic>
      <p:pic>
        <p:nvPicPr>
          <p:cNvPr id="125954" name="Picture 2" descr="C:\Users\fenyo\Desktop\week3\20130212-073818-23686915.png"/>
          <p:cNvPicPr>
            <a:picLocks noChangeAspect="1" noChangeArrowheads="1"/>
          </p:cNvPicPr>
          <p:nvPr/>
        </p:nvPicPr>
        <p:blipFill>
          <a:blip r:embed="rId6" cstate="print"/>
          <a:srcRect b="30125"/>
          <a:stretch>
            <a:fillRect/>
          </a:stretch>
        </p:blipFill>
        <p:spPr bwMode="auto">
          <a:xfrm>
            <a:off x="4572000" y="2819400"/>
            <a:ext cx="3524250" cy="373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3884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 descr="C:\Users\fenyo\Desktop\week3\20130212-071559-103835116.png"/>
          <p:cNvPicPr>
            <a:picLocks noChangeAspect="1" noChangeArrowheads="1"/>
          </p:cNvPicPr>
          <p:nvPr/>
        </p:nvPicPr>
        <p:blipFill>
          <a:blip r:embed="rId3" cstate="print"/>
          <a:srcRect b="63220"/>
          <a:stretch>
            <a:fillRect/>
          </a:stretch>
        </p:blipFill>
        <p:spPr bwMode="auto">
          <a:xfrm>
            <a:off x="4419600" y="701675"/>
            <a:ext cx="3676650" cy="1965325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Smoothing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651933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37218" name="Picture 2" descr="C:\Users\fenyo\Desktop\week3\20130212-073941-16415442.png"/>
          <p:cNvPicPr>
            <a:picLocks noChangeAspect="1" noChangeArrowheads="1"/>
          </p:cNvPicPr>
          <p:nvPr/>
        </p:nvPicPr>
        <p:blipFill>
          <a:blip r:embed="rId4" cstate="print"/>
          <a:srcRect b="30303"/>
          <a:stretch>
            <a:fillRect/>
          </a:stretch>
        </p:blipFill>
        <p:spPr bwMode="auto">
          <a:xfrm>
            <a:off x="4495800" y="2828925"/>
            <a:ext cx="3524250" cy="3724275"/>
          </a:xfrm>
          <a:prstGeom prst="rect">
            <a:avLst/>
          </a:prstGeom>
          <a:noFill/>
        </p:spPr>
      </p:pic>
      <p:pic>
        <p:nvPicPr>
          <p:cNvPr id="11" name="Picture 13" descr="C:\Users\fenyo\Desktop\week3\20130212-071959-31975639.png"/>
          <p:cNvPicPr>
            <a:picLocks noChangeAspect="1" noChangeArrowheads="1"/>
          </p:cNvPicPr>
          <p:nvPr/>
        </p:nvPicPr>
        <p:blipFill>
          <a:blip r:embed="rId5" cstate="print"/>
          <a:srcRect b="63161"/>
          <a:stretch>
            <a:fillRect/>
          </a:stretch>
        </p:blipFill>
        <p:spPr bwMode="auto">
          <a:xfrm>
            <a:off x="590550" y="698500"/>
            <a:ext cx="3676650" cy="1968500"/>
          </a:xfrm>
          <a:prstGeom prst="rect">
            <a:avLst/>
          </a:prstGeom>
          <a:noFill/>
        </p:spPr>
      </p:pic>
      <p:pic>
        <p:nvPicPr>
          <p:cNvPr id="137219" name="Picture 3" descr="C:\Users\fenyo\Desktop\week3\20130212-075917-87219991.png"/>
          <p:cNvPicPr>
            <a:picLocks noChangeAspect="1" noChangeArrowheads="1"/>
          </p:cNvPicPr>
          <p:nvPr/>
        </p:nvPicPr>
        <p:blipFill>
          <a:blip r:embed="rId6" cstate="print"/>
          <a:srcRect b="30689"/>
          <a:stretch>
            <a:fillRect/>
          </a:stretch>
        </p:blipFill>
        <p:spPr bwMode="auto">
          <a:xfrm>
            <a:off x="609600" y="2819400"/>
            <a:ext cx="3552825" cy="37036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3884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Adaptive Background Correction (</a:t>
            </a:r>
            <a:r>
              <a:rPr lang="en-US" sz="2800" b="1" dirty="0" err="1" smtClean="0">
                <a:latin typeface="Comic Sans MS" pitchFamily="66" charset="0"/>
              </a:rPr>
              <a:t>Unsharp</a:t>
            </a:r>
            <a:r>
              <a:rPr lang="en-US" sz="2800" b="1" dirty="0" smtClean="0">
                <a:latin typeface="Comic Sans MS" pitchFamily="66" charset="0"/>
              </a:rPr>
              <a:t> masking</a:t>
            </a:r>
            <a:r>
              <a:rPr lang="sv-SE" sz="2800" b="1" dirty="0" smtClean="0">
                <a:latin typeface="Comic Sans MS" pitchFamily="66" charset="0"/>
              </a:rPr>
              <a:t>)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651933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55649" name="Object 1"/>
          <p:cNvGraphicFramePr>
            <a:graphicFrameLocks noChangeAspect="1"/>
          </p:cNvGraphicFramePr>
          <p:nvPr/>
        </p:nvGraphicFramePr>
        <p:xfrm>
          <a:off x="914400" y="2057400"/>
          <a:ext cx="7045967" cy="1676400"/>
        </p:xfrm>
        <a:graphic>
          <a:graphicData uri="http://schemas.openxmlformats.org/presentationml/2006/ole">
            <p:oleObj spid="_x0000_s155649" name="Equation" r:id="rId4" imgW="1676160" imgH="431640" progId="Equation.3">
              <p:embed/>
            </p:oleObj>
          </a:graphicData>
        </a:graphic>
      </p:graphicFrame>
      <p:pic>
        <p:nvPicPr>
          <p:cNvPr id="155650" name="Picture 2" descr="C:\Users\fenyo\Desktop\220px-Usm-unsharp-mas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00400" y="4648200"/>
            <a:ext cx="2722563" cy="1932765"/>
          </a:xfrm>
          <a:prstGeom prst="rect">
            <a:avLst/>
          </a:prstGeom>
          <a:noFill/>
        </p:spPr>
      </p:pic>
      <p:sp>
        <p:nvSpPr>
          <p:cNvPr id="13" name="Rectangle 12"/>
          <p:cNvSpPr/>
          <p:nvPr/>
        </p:nvSpPr>
        <p:spPr>
          <a:xfrm>
            <a:off x="3505200" y="6165939"/>
            <a:ext cx="203292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 err="1" smtClean="0">
                <a:latin typeface="Comic Sans MS" pitchFamily="66" charset="0"/>
              </a:rPr>
              <a:t>Unsharp</a:t>
            </a:r>
            <a:r>
              <a:rPr lang="en-US" b="1" dirty="0" smtClean="0">
                <a:latin typeface="Comic Sans MS" pitchFamily="66" charset="0"/>
              </a:rPr>
              <a:t> masking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988530" y="4675094"/>
            <a:ext cx="104067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b="1" dirty="0" smtClean="0">
                <a:latin typeface="Comic Sans MS" pitchFamily="66" charset="0"/>
              </a:rPr>
              <a:t>Original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73884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Adaptive Background Correction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651933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6" name="Picture 8" descr="C:\Users\fenyo\Desktop\week3\20130212-071559-103835116.png"/>
          <p:cNvPicPr>
            <a:picLocks noChangeAspect="1" noChangeArrowheads="1"/>
          </p:cNvPicPr>
          <p:nvPr/>
        </p:nvPicPr>
        <p:blipFill>
          <a:blip r:embed="rId3" cstate="print"/>
          <a:srcRect b="63220"/>
          <a:stretch>
            <a:fillRect/>
          </a:stretch>
        </p:blipFill>
        <p:spPr bwMode="auto">
          <a:xfrm>
            <a:off x="4857750" y="701675"/>
            <a:ext cx="3676650" cy="1965325"/>
          </a:xfrm>
          <a:prstGeom prst="rect">
            <a:avLst/>
          </a:prstGeom>
          <a:noFill/>
        </p:spPr>
      </p:pic>
      <p:pic>
        <p:nvPicPr>
          <p:cNvPr id="17" name="Picture 13" descr="C:\Users\fenyo\Desktop\week3\20130212-071959-31975639.png"/>
          <p:cNvPicPr>
            <a:picLocks noChangeAspect="1" noChangeArrowheads="1"/>
          </p:cNvPicPr>
          <p:nvPr/>
        </p:nvPicPr>
        <p:blipFill>
          <a:blip r:embed="rId4" cstate="print"/>
          <a:srcRect b="63161"/>
          <a:stretch>
            <a:fillRect/>
          </a:stretch>
        </p:blipFill>
        <p:spPr bwMode="auto">
          <a:xfrm>
            <a:off x="590550" y="698500"/>
            <a:ext cx="3676650" cy="1968500"/>
          </a:xfrm>
          <a:prstGeom prst="rect">
            <a:avLst/>
          </a:prstGeom>
          <a:noFill/>
        </p:spPr>
      </p:pic>
      <p:pic>
        <p:nvPicPr>
          <p:cNvPr id="138249" name="Picture 9" descr="C:\Users\fenyo\Desktop\week3\20130212-080240-48232843.png"/>
          <p:cNvPicPr>
            <a:picLocks noChangeAspect="1" noChangeArrowheads="1"/>
          </p:cNvPicPr>
          <p:nvPr/>
        </p:nvPicPr>
        <p:blipFill>
          <a:blip r:embed="rId5" cstate="print"/>
          <a:srcRect b="29947"/>
          <a:stretch>
            <a:fillRect/>
          </a:stretch>
        </p:blipFill>
        <p:spPr bwMode="auto">
          <a:xfrm>
            <a:off x="543790" y="2819400"/>
            <a:ext cx="3695700" cy="3743325"/>
          </a:xfrm>
          <a:prstGeom prst="rect">
            <a:avLst/>
          </a:prstGeom>
          <a:noFill/>
        </p:spPr>
      </p:pic>
      <p:pic>
        <p:nvPicPr>
          <p:cNvPr id="138250" name="Picture 10" descr="C:\Users\fenyo\Desktop\week3\20130212-080307-23988323.png"/>
          <p:cNvPicPr>
            <a:picLocks noChangeAspect="1" noChangeArrowheads="1"/>
          </p:cNvPicPr>
          <p:nvPr/>
        </p:nvPicPr>
        <p:blipFill>
          <a:blip r:embed="rId6" cstate="print"/>
          <a:srcRect b="30125"/>
          <a:stretch>
            <a:fillRect/>
          </a:stretch>
        </p:blipFill>
        <p:spPr bwMode="auto">
          <a:xfrm>
            <a:off x="4800600" y="2895600"/>
            <a:ext cx="3667125" cy="3733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3884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Smoothing and Adaptive Background Correction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651933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" name="Picture 6" descr="C:\Users\fenyo\Desktop\week3\20130212-075110-2064646.png"/>
          <p:cNvPicPr>
            <a:picLocks noChangeAspect="1" noChangeArrowheads="1"/>
          </p:cNvPicPr>
          <p:nvPr/>
        </p:nvPicPr>
        <p:blipFill>
          <a:blip r:embed="rId3" cstate="print"/>
          <a:srcRect b="30125"/>
          <a:stretch>
            <a:fillRect/>
          </a:stretch>
        </p:blipFill>
        <p:spPr bwMode="auto">
          <a:xfrm>
            <a:off x="457200" y="2743200"/>
            <a:ext cx="3695700" cy="3733800"/>
          </a:xfrm>
          <a:prstGeom prst="rect">
            <a:avLst/>
          </a:prstGeom>
          <a:noFill/>
        </p:spPr>
      </p:pic>
      <p:pic>
        <p:nvPicPr>
          <p:cNvPr id="9" name="Picture 7" descr="C:\Users\fenyo\Desktop\week3\20130212-075153-87653265.png"/>
          <p:cNvPicPr>
            <a:picLocks noChangeAspect="1" noChangeArrowheads="1"/>
          </p:cNvPicPr>
          <p:nvPr/>
        </p:nvPicPr>
        <p:blipFill>
          <a:blip r:embed="rId4" cstate="print"/>
          <a:srcRect b="30125"/>
          <a:stretch>
            <a:fillRect/>
          </a:stretch>
        </p:blipFill>
        <p:spPr bwMode="auto">
          <a:xfrm>
            <a:off x="4781550" y="2743200"/>
            <a:ext cx="3667125" cy="3733800"/>
          </a:xfrm>
          <a:prstGeom prst="rect">
            <a:avLst/>
          </a:prstGeom>
          <a:noFill/>
        </p:spPr>
      </p:pic>
      <p:pic>
        <p:nvPicPr>
          <p:cNvPr id="10" name="Picture 8" descr="C:\Users\fenyo\Desktop\week3\20130212-071559-103835116.png"/>
          <p:cNvPicPr>
            <a:picLocks noChangeAspect="1" noChangeArrowheads="1"/>
          </p:cNvPicPr>
          <p:nvPr/>
        </p:nvPicPr>
        <p:blipFill>
          <a:blip r:embed="rId5" cstate="print"/>
          <a:srcRect b="63220"/>
          <a:stretch>
            <a:fillRect/>
          </a:stretch>
        </p:blipFill>
        <p:spPr bwMode="auto">
          <a:xfrm>
            <a:off x="4857750" y="701675"/>
            <a:ext cx="3676650" cy="1965325"/>
          </a:xfrm>
          <a:prstGeom prst="rect">
            <a:avLst/>
          </a:prstGeom>
          <a:noFill/>
        </p:spPr>
      </p:pic>
      <p:pic>
        <p:nvPicPr>
          <p:cNvPr id="11" name="Picture 13" descr="C:\Users\fenyo\Desktop\week3\20130212-071959-31975639.png"/>
          <p:cNvPicPr>
            <a:picLocks noChangeAspect="1" noChangeArrowheads="1"/>
          </p:cNvPicPr>
          <p:nvPr/>
        </p:nvPicPr>
        <p:blipFill>
          <a:blip r:embed="rId6" cstate="print"/>
          <a:srcRect b="63161"/>
          <a:stretch>
            <a:fillRect/>
          </a:stretch>
        </p:blipFill>
        <p:spPr bwMode="auto">
          <a:xfrm>
            <a:off x="590550" y="698500"/>
            <a:ext cx="3676650" cy="19685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373884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Peak Finding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6096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436" y="457200"/>
            <a:ext cx="2568964" cy="154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1436" y="2125272"/>
            <a:ext cx="2568964" cy="154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1436" y="3784704"/>
            <a:ext cx="2568964" cy="154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466910" y="1989666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m/z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914400"/>
            <a:ext cx="369332" cy="72552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b="1" dirty="0" smtClean="0"/>
              <a:t>Intensity</a:t>
            </a:r>
            <a:endParaRPr lang="en-US" sz="1200" b="1" dirty="0"/>
          </a:p>
        </p:txBody>
      </p:sp>
      <p:sp>
        <p:nvSpPr>
          <p:cNvPr id="14" name="Rectangle 13"/>
          <p:cNvSpPr/>
          <p:nvPr/>
        </p:nvSpPr>
        <p:spPr>
          <a:xfrm>
            <a:off x="3048000" y="685800"/>
            <a:ext cx="110067" cy="61722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5003800" y="1752600"/>
          <a:ext cx="1971675" cy="836613"/>
        </p:xfrm>
        <a:graphic>
          <a:graphicData uri="http://schemas.openxmlformats.org/presentationml/2006/ole">
            <p:oleObj spid="_x0000_s98321" name="Equation" r:id="rId7" imgW="939600" imgH="431640" progId="Equation.3">
              <p:embed/>
            </p:oleObj>
          </a:graphicData>
        </a:graphic>
      </p:graphicFrame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798908" y="1443335"/>
            <a:ext cx="24400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Find maxima of</a:t>
            </a:r>
            <a:endParaRPr lang="en-US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4114800" y="3886200"/>
            <a:ext cx="41312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 </a:t>
            </a:r>
            <a:r>
              <a:rPr lang="en-US" sz="2400" b="1" dirty="0" err="1" smtClean="0"/>
              <a:t>centroid</a:t>
            </a:r>
            <a:r>
              <a:rPr lang="en-US" sz="2400" b="1" dirty="0" smtClean="0"/>
              <a:t> m/z of a peak</a:t>
            </a:r>
            <a:endParaRPr lang="en-US" sz="2400" b="1" dirty="0"/>
          </a:p>
        </p:txBody>
      </p:sp>
      <p:graphicFrame>
        <p:nvGraphicFramePr>
          <p:cNvPr id="98309" name="Object 5"/>
          <p:cNvGraphicFramePr>
            <a:graphicFrameLocks noChangeAspect="1"/>
          </p:cNvGraphicFramePr>
          <p:nvPr/>
        </p:nvGraphicFramePr>
        <p:xfrm>
          <a:off x="4959350" y="4321175"/>
          <a:ext cx="2157413" cy="1622425"/>
        </p:xfrm>
        <a:graphic>
          <a:graphicData uri="http://schemas.openxmlformats.org/presentationml/2006/ole">
            <p:oleObj spid="_x0000_s98322" name="Equation" r:id="rId8" imgW="1028520" imgH="838080" progId="Equation.3">
              <p:embed/>
            </p:oleObj>
          </a:graphicData>
        </a:graphic>
      </p:graphicFrame>
      <p:pic>
        <p:nvPicPr>
          <p:cNvPr id="98310" name="Picture 6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31436" y="5384904"/>
            <a:ext cx="2568964" cy="154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>
          <a:xfrm>
            <a:off x="982839" y="674511"/>
            <a:ext cx="152400" cy="152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397706" y="903111"/>
            <a:ext cx="152400" cy="152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21039" y="1275645"/>
            <a:ext cx="152400" cy="152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33083" y="1645356"/>
            <a:ext cx="152400" cy="152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82839" y="2206977"/>
            <a:ext cx="152400" cy="152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397706" y="2198508"/>
            <a:ext cx="152400" cy="152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821039" y="2503311"/>
            <a:ext cx="152400" cy="152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82839" y="4047066"/>
            <a:ext cx="152400" cy="152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397706" y="3891840"/>
            <a:ext cx="152400" cy="152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21039" y="4114800"/>
            <a:ext cx="152400" cy="152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3884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21184E-6 L -0.2658 -0.0002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7" grpId="0"/>
      <p:bldP spid="19" grpId="0"/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Peak Finding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6096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436" y="457200"/>
            <a:ext cx="2568964" cy="154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1436" y="2125272"/>
            <a:ext cx="2568964" cy="154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28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1436" y="3784704"/>
            <a:ext cx="2568964" cy="154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1466910" y="1989666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m/z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457200" y="914400"/>
            <a:ext cx="369332" cy="72552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b="1" dirty="0" smtClean="0"/>
              <a:t>Intensity</a:t>
            </a:r>
            <a:endParaRPr lang="en-US" sz="1200" b="1" dirty="0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8310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1436" y="5384904"/>
            <a:ext cx="2568964" cy="154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Oval 17"/>
          <p:cNvSpPr/>
          <p:nvPr/>
        </p:nvSpPr>
        <p:spPr>
          <a:xfrm>
            <a:off x="982839" y="674511"/>
            <a:ext cx="152400" cy="152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397706" y="903111"/>
            <a:ext cx="152400" cy="152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821039" y="1275645"/>
            <a:ext cx="152400" cy="152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233083" y="1645356"/>
            <a:ext cx="152400" cy="152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82839" y="2206977"/>
            <a:ext cx="152400" cy="152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1397706" y="2198508"/>
            <a:ext cx="152400" cy="152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1821039" y="2503311"/>
            <a:ext cx="152400" cy="152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982839" y="4047066"/>
            <a:ext cx="152400" cy="152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1397706" y="3891840"/>
            <a:ext cx="152400" cy="152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821039" y="4114800"/>
            <a:ext cx="152400" cy="152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4132119" y="1828800"/>
            <a:ext cx="42498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The signal in a peak can be</a:t>
            </a:r>
          </a:p>
          <a:p>
            <a:r>
              <a:rPr lang="en-US" sz="2400" b="1" dirty="0" smtClean="0"/>
              <a:t>estimated with the RMSD</a:t>
            </a:r>
            <a:endParaRPr lang="en-US" sz="2400" b="1" dirty="0"/>
          </a:p>
        </p:txBody>
      </p:sp>
      <p:graphicFrame>
        <p:nvGraphicFramePr>
          <p:cNvPr id="32" name="Object 5"/>
          <p:cNvGraphicFramePr>
            <a:graphicFrameLocks noChangeAspect="1"/>
          </p:cNvGraphicFramePr>
          <p:nvPr/>
        </p:nvGraphicFramePr>
        <p:xfrm>
          <a:off x="4114800" y="2595265"/>
          <a:ext cx="4156075" cy="1206500"/>
        </p:xfrm>
        <a:graphic>
          <a:graphicData uri="http://schemas.openxmlformats.org/presentationml/2006/ole">
            <p:oleObj spid="_x0000_s140292" name="Equation" r:id="rId8" imgW="1981200" imgH="622300" progId="Equation.3">
              <p:embed/>
            </p:oleObj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3352800" y="3732768"/>
            <a:ext cx="59923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and the signal-to-noise ratio of a peak </a:t>
            </a:r>
          </a:p>
          <a:p>
            <a:r>
              <a:rPr lang="en-US" sz="2400" b="1" dirty="0" smtClean="0"/>
              <a:t>can be estimated by dividing the signal </a:t>
            </a:r>
          </a:p>
          <a:p>
            <a:r>
              <a:rPr lang="en-US" sz="2400" b="1" dirty="0" smtClean="0"/>
              <a:t>with the RMSD of the background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23738848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Charge-State Distributions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6858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Rectangle 61"/>
          <p:cNvSpPr>
            <a:spLocks noChangeAspect="1" noChangeArrowheads="1"/>
          </p:cNvSpPr>
          <p:nvPr/>
        </p:nvSpPr>
        <p:spPr bwMode="auto">
          <a:xfrm>
            <a:off x="1614845" y="1371600"/>
            <a:ext cx="2400300" cy="15668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4"/>
          <p:cNvSpPr>
            <a:spLocks noChangeAspect="1" noChangeShapeType="1"/>
          </p:cNvSpPr>
          <p:nvPr/>
        </p:nvSpPr>
        <p:spPr bwMode="auto">
          <a:xfrm>
            <a:off x="3572629" y="1645445"/>
            <a:ext cx="0" cy="12930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Text Box 72"/>
          <p:cNvSpPr txBox="1">
            <a:spLocks noChangeAspect="1" noChangeArrowheads="1"/>
          </p:cNvSpPr>
          <p:nvPr/>
        </p:nvSpPr>
        <p:spPr bwMode="auto">
          <a:xfrm>
            <a:off x="2119731" y="2868910"/>
            <a:ext cx="14382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000000"/>
                </a:solidFill>
              </a:rPr>
              <a:t>mass/charge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8" name="Text Box 72"/>
          <p:cNvSpPr txBox="1">
            <a:spLocks noChangeAspect="1" noChangeArrowheads="1"/>
          </p:cNvSpPr>
          <p:nvPr/>
        </p:nvSpPr>
        <p:spPr bwMode="auto">
          <a:xfrm rot="-5400000">
            <a:off x="873753" y="1979379"/>
            <a:ext cx="10294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000000"/>
                </a:solidFill>
              </a:rPr>
              <a:t>intensity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19" name="Text Box 72"/>
          <p:cNvSpPr txBox="1">
            <a:spLocks noChangeAspect="1" noChangeArrowheads="1"/>
          </p:cNvSpPr>
          <p:nvPr/>
        </p:nvSpPr>
        <p:spPr bwMode="auto">
          <a:xfrm>
            <a:off x="2438400" y="990600"/>
            <a:ext cx="8338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C00000"/>
                </a:solidFill>
              </a:rPr>
              <a:t>MALDI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20" name="Text Box 72"/>
          <p:cNvSpPr txBox="1">
            <a:spLocks noChangeAspect="1" noChangeArrowheads="1"/>
          </p:cNvSpPr>
          <p:nvPr/>
        </p:nvSpPr>
        <p:spPr bwMode="auto">
          <a:xfrm>
            <a:off x="6100317" y="990600"/>
            <a:ext cx="5148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C00000"/>
                </a:solidFill>
              </a:rPr>
              <a:t>ESI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21" name="Rectangle 61"/>
          <p:cNvSpPr>
            <a:spLocks noChangeAspect="1" noChangeArrowheads="1"/>
          </p:cNvSpPr>
          <p:nvPr/>
        </p:nvSpPr>
        <p:spPr bwMode="auto">
          <a:xfrm>
            <a:off x="5219700" y="1371600"/>
            <a:ext cx="2400300" cy="15668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Line 64"/>
          <p:cNvSpPr>
            <a:spLocks noChangeAspect="1" noChangeShapeType="1"/>
          </p:cNvSpPr>
          <p:nvPr/>
        </p:nvSpPr>
        <p:spPr bwMode="auto">
          <a:xfrm>
            <a:off x="6191250" y="1650207"/>
            <a:ext cx="0" cy="12930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72"/>
          <p:cNvSpPr txBox="1">
            <a:spLocks noChangeAspect="1" noChangeArrowheads="1"/>
          </p:cNvSpPr>
          <p:nvPr/>
        </p:nvSpPr>
        <p:spPr bwMode="auto">
          <a:xfrm>
            <a:off x="5724586" y="2868910"/>
            <a:ext cx="14382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000000"/>
                </a:solidFill>
              </a:rPr>
              <a:t>mass/charge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24" name="Text Box 72"/>
          <p:cNvSpPr txBox="1">
            <a:spLocks noChangeAspect="1" noChangeArrowheads="1"/>
          </p:cNvSpPr>
          <p:nvPr/>
        </p:nvSpPr>
        <p:spPr bwMode="auto">
          <a:xfrm rot="-5400000">
            <a:off x="4478608" y="1979379"/>
            <a:ext cx="10294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000000"/>
                </a:solidFill>
              </a:rPr>
              <a:t>intensity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25" name="Line 64"/>
          <p:cNvSpPr>
            <a:spLocks noChangeAspect="1" noChangeShapeType="1"/>
          </p:cNvSpPr>
          <p:nvPr/>
        </p:nvSpPr>
        <p:spPr bwMode="auto">
          <a:xfrm>
            <a:off x="7162800" y="2843211"/>
            <a:ext cx="0" cy="1000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Line 64"/>
          <p:cNvSpPr>
            <a:spLocks noChangeAspect="1" noChangeShapeType="1"/>
          </p:cNvSpPr>
          <p:nvPr/>
        </p:nvSpPr>
        <p:spPr bwMode="auto">
          <a:xfrm>
            <a:off x="5861304" y="2155031"/>
            <a:ext cx="0" cy="78819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Line 64"/>
          <p:cNvSpPr>
            <a:spLocks noChangeAspect="1" noChangeShapeType="1"/>
          </p:cNvSpPr>
          <p:nvPr/>
        </p:nvSpPr>
        <p:spPr bwMode="auto">
          <a:xfrm>
            <a:off x="5705856" y="2663380"/>
            <a:ext cx="0" cy="2584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72"/>
          <p:cNvSpPr txBox="1">
            <a:spLocks noChangeAspect="1" noChangeArrowheads="1"/>
          </p:cNvSpPr>
          <p:nvPr/>
        </p:nvSpPr>
        <p:spPr bwMode="auto">
          <a:xfrm>
            <a:off x="6972696" y="2557046"/>
            <a:ext cx="418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 smtClean="0">
                <a:solidFill>
                  <a:srgbClr val="000000"/>
                </a:solidFill>
              </a:rPr>
              <a:t>1+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29" name="Text Box 72"/>
          <p:cNvSpPr txBox="1">
            <a:spLocks noChangeAspect="1" noChangeArrowheads="1"/>
          </p:cNvSpPr>
          <p:nvPr/>
        </p:nvSpPr>
        <p:spPr bwMode="auto">
          <a:xfrm>
            <a:off x="3367841" y="1390650"/>
            <a:ext cx="418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 smtClean="0">
                <a:solidFill>
                  <a:srgbClr val="000000"/>
                </a:solidFill>
              </a:rPr>
              <a:t>1+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0" name="Text Box 72"/>
          <p:cNvSpPr txBox="1">
            <a:spLocks noChangeAspect="1" noChangeArrowheads="1"/>
          </p:cNvSpPr>
          <p:nvPr/>
        </p:nvSpPr>
        <p:spPr bwMode="auto">
          <a:xfrm>
            <a:off x="5981700" y="1390650"/>
            <a:ext cx="418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 smtClean="0">
                <a:solidFill>
                  <a:srgbClr val="000000"/>
                </a:solidFill>
              </a:rPr>
              <a:t>2+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1" name="Text Box 72"/>
          <p:cNvSpPr txBox="1">
            <a:spLocks noChangeAspect="1" noChangeArrowheads="1"/>
          </p:cNvSpPr>
          <p:nvPr/>
        </p:nvSpPr>
        <p:spPr bwMode="auto">
          <a:xfrm>
            <a:off x="5638800" y="1905000"/>
            <a:ext cx="418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 smtClean="0">
                <a:solidFill>
                  <a:srgbClr val="000000"/>
                </a:solidFill>
              </a:rPr>
              <a:t>3+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2" name="Text Box 72"/>
          <p:cNvSpPr txBox="1">
            <a:spLocks noChangeAspect="1" noChangeArrowheads="1"/>
          </p:cNvSpPr>
          <p:nvPr/>
        </p:nvSpPr>
        <p:spPr bwMode="auto">
          <a:xfrm>
            <a:off x="5486400" y="2438400"/>
            <a:ext cx="418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 smtClean="0">
                <a:solidFill>
                  <a:srgbClr val="000000"/>
                </a:solidFill>
              </a:rPr>
              <a:t>4+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33" name="Text Box 72"/>
          <p:cNvSpPr txBox="1">
            <a:spLocks noChangeAspect="1" noChangeArrowheads="1"/>
          </p:cNvSpPr>
          <p:nvPr/>
        </p:nvSpPr>
        <p:spPr bwMode="auto">
          <a:xfrm>
            <a:off x="156717" y="2023646"/>
            <a:ext cx="92525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C00000"/>
                </a:solidFill>
              </a:rPr>
              <a:t>Peptide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34" name="Text Box 72"/>
          <p:cNvSpPr txBox="1">
            <a:spLocks noChangeAspect="1" noChangeArrowheads="1"/>
          </p:cNvSpPr>
          <p:nvPr/>
        </p:nvSpPr>
        <p:spPr bwMode="auto">
          <a:xfrm>
            <a:off x="152400" y="5376446"/>
            <a:ext cx="891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C00000"/>
                </a:solidFill>
              </a:rPr>
              <a:t>Protein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35" name="Line 64"/>
          <p:cNvSpPr>
            <a:spLocks noChangeAspect="1" noChangeShapeType="1"/>
          </p:cNvSpPr>
          <p:nvPr/>
        </p:nvSpPr>
        <p:spPr bwMode="auto">
          <a:xfrm>
            <a:off x="2579339" y="2826463"/>
            <a:ext cx="0" cy="11853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72"/>
          <p:cNvSpPr txBox="1">
            <a:spLocks noChangeAspect="1" noChangeArrowheads="1"/>
          </p:cNvSpPr>
          <p:nvPr/>
        </p:nvSpPr>
        <p:spPr bwMode="auto">
          <a:xfrm>
            <a:off x="2369789" y="2564110"/>
            <a:ext cx="418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 smtClean="0">
                <a:solidFill>
                  <a:srgbClr val="000000"/>
                </a:solidFill>
              </a:rPr>
              <a:t>2+</a:t>
            </a:r>
            <a:endParaRPr lang="en-US" sz="1600" dirty="0">
              <a:solidFill>
                <a:srgbClr val="000000"/>
              </a:solidFill>
            </a:endParaRP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/>
        </p:nvGraphicFramePr>
        <p:xfrm>
          <a:off x="2133600" y="3276600"/>
          <a:ext cx="2664373" cy="990600"/>
        </p:xfrm>
        <a:graphic>
          <a:graphicData uri="http://schemas.openxmlformats.org/presentationml/2006/ole">
            <p:oleObj spid="_x0000_s108549" name="Equation" r:id="rId4" imgW="990600" imgH="368300" progId="Equation.3">
              <p:embed/>
            </p:oleObj>
          </a:graphicData>
        </a:graphic>
      </p:graphicFrame>
      <p:sp>
        <p:nvSpPr>
          <p:cNvPr id="38" name="Text Box 72"/>
          <p:cNvSpPr txBox="1">
            <a:spLocks noChangeAspect="1" noChangeArrowheads="1"/>
          </p:cNvSpPr>
          <p:nvPr/>
        </p:nvSpPr>
        <p:spPr bwMode="auto">
          <a:xfrm>
            <a:off x="4886386" y="3429000"/>
            <a:ext cx="234070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000000"/>
                </a:solidFill>
              </a:rPr>
              <a:t>M - molecular mass</a:t>
            </a:r>
          </a:p>
          <a:p>
            <a:pPr eaLnBrk="0" hangingPunct="0"/>
            <a:r>
              <a:rPr lang="en-US" sz="1600" b="1" dirty="0" smtClean="0">
                <a:solidFill>
                  <a:srgbClr val="000000"/>
                </a:solidFill>
              </a:rPr>
              <a:t>n - number of charges</a:t>
            </a:r>
          </a:p>
          <a:p>
            <a:pPr eaLnBrk="0" hangingPunct="0"/>
            <a:r>
              <a:rPr lang="en-US" sz="1600" b="1" dirty="0" smtClean="0">
                <a:solidFill>
                  <a:srgbClr val="000000"/>
                </a:solidFill>
              </a:rPr>
              <a:t>H – mass of a proton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981200" y="3276600"/>
            <a:ext cx="5257800" cy="1066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61"/>
          <p:cNvSpPr>
            <a:spLocks noChangeAspect="1" noChangeArrowheads="1"/>
          </p:cNvSpPr>
          <p:nvPr/>
        </p:nvSpPr>
        <p:spPr bwMode="auto">
          <a:xfrm>
            <a:off x="5272445" y="4903490"/>
            <a:ext cx="2400300" cy="15668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64"/>
          <p:cNvSpPr>
            <a:spLocks noChangeAspect="1" noChangeShapeType="1"/>
          </p:cNvSpPr>
          <p:nvPr/>
        </p:nvSpPr>
        <p:spPr bwMode="auto">
          <a:xfrm>
            <a:off x="6234546" y="5170311"/>
            <a:ext cx="0" cy="12930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Text Box 72"/>
          <p:cNvSpPr txBox="1">
            <a:spLocks noChangeAspect="1" noChangeArrowheads="1"/>
          </p:cNvSpPr>
          <p:nvPr/>
        </p:nvSpPr>
        <p:spPr bwMode="auto">
          <a:xfrm>
            <a:off x="5777331" y="6400800"/>
            <a:ext cx="14382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000000"/>
                </a:solidFill>
              </a:rPr>
              <a:t>mass/charge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3" name="Text Box 72"/>
          <p:cNvSpPr txBox="1">
            <a:spLocks noChangeAspect="1" noChangeArrowheads="1"/>
          </p:cNvSpPr>
          <p:nvPr/>
        </p:nvSpPr>
        <p:spPr bwMode="auto">
          <a:xfrm rot="-5400000">
            <a:off x="4531353" y="5511269"/>
            <a:ext cx="10294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000000"/>
                </a:solidFill>
              </a:rPr>
              <a:t>intensity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4" name="Rectangle 61"/>
          <p:cNvSpPr>
            <a:spLocks noChangeAspect="1" noChangeArrowheads="1"/>
          </p:cNvSpPr>
          <p:nvPr/>
        </p:nvSpPr>
        <p:spPr bwMode="auto">
          <a:xfrm>
            <a:off x="1614845" y="4903490"/>
            <a:ext cx="2400300" cy="156686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64"/>
          <p:cNvSpPr>
            <a:spLocks noChangeAspect="1" noChangeShapeType="1"/>
          </p:cNvSpPr>
          <p:nvPr/>
        </p:nvSpPr>
        <p:spPr bwMode="auto">
          <a:xfrm>
            <a:off x="2586395" y="5182097"/>
            <a:ext cx="0" cy="12930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72"/>
          <p:cNvSpPr txBox="1">
            <a:spLocks noChangeAspect="1" noChangeArrowheads="1"/>
          </p:cNvSpPr>
          <p:nvPr/>
        </p:nvSpPr>
        <p:spPr bwMode="auto">
          <a:xfrm>
            <a:off x="2119731" y="6400800"/>
            <a:ext cx="143821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000000"/>
                </a:solidFill>
              </a:rPr>
              <a:t>mass/charge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7" name="Text Box 72"/>
          <p:cNvSpPr txBox="1">
            <a:spLocks noChangeAspect="1" noChangeArrowheads="1"/>
          </p:cNvSpPr>
          <p:nvPr/>
        </p:nvSpPr>
        <p:spPr bwMode="auto">
          <a:xfrm rot="-5400000">
            <a:off x="873753" y="5511269"/>
            <a:ext cx="10294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000000"/>
                </a:solidFill>
              </a:rPr>
              <a:t>intensity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48" name="Line 64"/>
          <p:cNvSpPr>
            <a:spLocks noChangeAspect="1" noChangeShapeType="1"/>
          </p:cNvSpPr>
          <p:nvPr/>
        </p:nvSpPr>
        <p:spPr bwMode="auto">
          <a:xfrm>
            <a:off x="3557945" y="5486401"/>
            <a:ext cx="0" cy="98871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64"/>
          <p:cNvSpPr>
            <a:spLocks noChangeAspect="1" noChangeShapeType="1"/>
          </p:cNvSpPr>
          <p:nvPr/>
        </p:nvSpPr>
        <p:spPr bwMode="auto">
          <a:xfrm>
            <a:off x="2256449" y="5486400"/>
            <a:ext cx="0" cy="98871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64"/>
          <p:cNvSpPr>
            <a:spLocks noChangeAspect="1" noChangeShapeType="1"/>
          </p:cNvSpPr>
          <p:nvPr/>
        </p:nvSpPr>
        <p:spPr bwMode="auto">
          <a:xfrm>
            <a:off x="2101001" y="5867400"/>
            <a:ext cx="0" cy="58628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72"/>
          <p:cNvSpPr txBox="1">
            <a:spLocks noChangeAspect="1" noChangeArrowheads="1"/>
          </p:cNvSpPr>
          <p:nvPr/>
        </p:nvSpPr>
        <p:spPr bwMode="auto">
          <a:xfrm>
            <a:off x="3367841" y="5181600"/>
            <a:ext cx="418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 smtClean="0">
                <a:solidFill>
                  <a:srgbClr val="000000"/>
                </a:solidFill>
              </a:rPr>
              <a:t>1+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2" name="Text Box 72"/>
          <p:cNvSpPr txBox="1">
            <a:spLocks noChangeAspect="1" noChangeArrowheads="1"/>
          </p:cNvSpPr>
          <p:nvPr/>
        </p:nvSpPr>
        <p:spPr bwMode="auto">
          <a:xfrm>
            <a:off x="6222999" y="5071646"/>
            <a:ext cx="5325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 smtClean="0">
                <a:solidFill>
                  <a:srgbClr val="000000"/>
                </a:solidFill>
              </a:rPr>
              <a:t>27+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3" name="Text Box 72"/>
          <p:cNvSpPr txBox="1">
            <a:spLocks noChangeAspect="1" noChangeArrowheads="1"/>
          </p:cNvSpPr>
          <p:nvPr/>
        </p:nvSpPr>
        <p:spPr bwMode="auto">
          <a:xfrm>
            <a:off x="2376845" y="4922540"/>
            <a:ext cx="418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 smtClean="0">
                <a:solidFill>
                  <a:srgbClr val="000000"/>
                </a:solidFill>
              </a:rPr>
              <a:t>2+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4" name="Text Box 72"/>
          <p:cNvSpPr txBox="1">
            <a:spLocks noChangeAspect="1" noChangeArrowheads="1"/>
          </p:cNvSpPr>
          <p:nvPr/>
        </p:nvSpPr>
        <p:spPr bwMode="auto">
          <a:xfrm>
            <a:off x="2033945" y="5192889"/>
            <a:ext cx="418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 smtClean="0">
                <a:solidFill>
                  <a:srgbClr val="000000"/>
                </a:solidFill>
              </a:rPr>
              <a:t>3+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5" name="Text Box 72"/>
          <p:cNvSpPr txBox="1">
            <a:spLocks noChangeAspect="1" noChangeArrowheads="1"/>
          </p:cNvSpPr>
          <p:nvPr/>
        </p:nvSpPr>
        <p:spPr bwMode="auto">
          <a:xfrm>
            <a:off x="1881545" y="5562600"/>
            <a:ext cx="418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 smtClean="0">
                <a:solidFill>
                  <a:srgbClr val="000000"/>
                </a:solidFill>
              </a:rPr>
              <a:t>4+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0" name="Text Box 72"/>
          <p:cNvSpPr txBox="1">
            <a:spLocks noChangeAspect="1" noChangeArrowheads="1"/>
          </p:cNvSpPr>
          <p:nvPr/>
        </p:nvSpPr>
        <p:spPr bwMode="auto">
          <a:xfrm>
            <a:off x="2438400" y="4572000"/>
            <a:ext cx="8338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C00000"/>
                </a:solidFill>
              </a:rPr>
              <a:t>MALDI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61" name="Text Box 72"/>
          <p:cNvSpPr txBox="1">
            <a:spLocks noChangeAspect="1" noChangeArrowheads="1"/>
          </p:cNvSpPr>
          <p:nvPr/>
        </p:nvSpPr>
        <p:spPr bwMode="auto">
          <a:xfrm>
            <a:off x="6100317" y="4572000"/>
            <a:ext cx="51488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C00000"/>
                </a:solidFill>
              </a:rPr>
              <a:t>ESI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62" name="Line 64"/>
          <p:cNvSpPr>
            <a:spLocks noChangeAspect="1" noChangeShapeType="1"/>
          </p:cNvSpPr>
          <p:nvPr/>
        </p:nvSpPr>
        <p:spPr bwMode="auto">
          <a:xfrm>
            <a:off x="1972056" y="6172200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72"/>
          <p:cNvSpPr txBox="1">
            <a:spLocks noChangeAspect="1" noChangeArrowheads="1"/>
          </p:cNvSpPr>
          <p:nvPr/>
        </p:nvSpPr>
        <p:spPr bwMode="auto">
          <a:xfrm>
            <a:off x="1786467" y="5904203"/>
            <a:ext cx="4187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 smtClean="0">
                <a:solidFill>
                  <a:srgbClr val="000000"/>
                </a:solidFill>
              </a:rPr>
              <a:t>5+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4" name="Line 64"/>
          <p:cNvSpPr>
            <a:spLocks noChangeAspect="1" noChangeShapeType="1"/>
          </p:cNvSpPr>
          <p:nvPr/>
        </p:nvSpPr>
        <p:spPr bwMode="auto">
          <a:xfrm>
            <a:off x="6359237" y="5322711"/>
            <a:ext cx="0" cy="11406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64"/>
          <p:cNvSpPr>
            <a:spLocks noChangeAspect="1" noChangeShapeType="1"/>
          </p:cNvSpPr>
          <p:nvPr/>
        </p:nvSpPr>
        <p:spPr bwMode="auto">
          <a:xfrm>
            <a:off x="6483928" y="5475111"/>
            <a:ext cx="0" cy="9882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64"/>
          <p:cNvSpPr>
            <a:spLocks noChangeAspect="1" noChangeShapeType="1"/>
          </p:cNvSpPr>
          <p:nvPr/>
        </p:nvSpPr>
        <p:spPr bwMode="auto">
          <a:xfrm>
            <a:off x="6608619" y="5703711"/>
            <a:ext cx="0" cy="7596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Line 64"/>
          <p:cNvSpPr>
            <a:spLocks noChangeAspect="1" noChangeShapeType="1"/>
          </p:cNvSpPr>
          <p:nvPr/>
        </p:nvSpPr>
        <p:spPr bwMode="auto">
          <a:xfrm>
            <a:off x="6733310" y="5932311"/>
            <a:ext cx="0" cy="5310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Line 64"/>
          <p:cNvSpPr>
            <a:spLocks noChangeAspect="1" noChangeShapeType="1"/>
          </p:cNvSpPr>
          <p:nvPr/>
        </p:nvSpPr>
        <p:spPr bwMode="auto">
          <a:xfrm>
            <a:off x="6858000" y="6160911"/>
            <a:ext cx="0" cy="3024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64"/>
          <p:cNvSpPr>
            <a:spLocks noChangeAspect="1" noChangeShapeType="1"/>
          </p:cNvSpPr>
          <p:nvPr/>
        </p:nvSpPr>
        <p:spPr bwMode="auto">
          <a:xfrm>
            <a:off x="6109855" y="5094111"/>
            <a:ext cx="0" cy="13692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64"/>
          <p:cNvSpPr>
            <a:spLocks noChangeAspect="1" noChangeShapeType="1"/>
          </p:cNvSpPr>
          <p:nvPr/>
        </p:nvSpPr>
        <p:spPr bwMode="auto">
          <a:xfrm>
            <a:off x="5985164" y="5170311"/>
            <a:ext cx="0" cy="129301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64"/>
          <p:cNvSpPr>
            <a:spLocks noChangeAspect="1" noChangeShapeType="1"/>
          </p:cNvSpPr>
          <p:nvPr/>
        </p:nvSpPr>
        <p:spPr bwMode="auto">
          <a:xfrm>
            <a:off x="5735782" y="5909733"/>
            <a:ext cx="0" cy="54468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64"/>
          <p:cNvSpPr>
            <a:spLocks noChangeAspect="1" noChangeShapeType="1"/>
          </p:cNvSpPr>
          <p:nvPr/>
        </p:nvSpPr>
        <p:spPr bwMode="auto">
          <a:xfrm>
            <a:off x="5486400" y="6324599"/>
            <a:ext cx="0" cy="1387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64"/>
          <p:cNvSpPr>
            <a:spLocks noChangeAspect="1" noChangeShapeType="1"/>
          </p:cNvSpPr>
          <p:nvPr/>
        </p:nvSpPr>
        <p:spPr bwMode="auto">
          <a:xfrm>
            <a:off x="5860473" y="5562600"/>
            <a:ext cx="0" cy="90072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64"/>
          <p:cNvSpPr>
            <a:spLocks noChangeAspect="1" noChangeShapeType="1"/>
          </p:cNvSpPr>
          <p:nvPr/>
        </p:nvSpPr>
        <p:spPr bwMode="auto">
          <a:xfrm>
            <a:off x="5611091" y="6172199"/>
            <a:ext cx="0" cy="29112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Text Box 72"/>
          <p:cNvSpPr txBox="1">
            <a:spLocks noChangeAspect="1" noChangeArrowheads="1"/>
          </p:cNvSpPr>
          <p:nvPr/>
        </p:nvSpPr>
        <p:spPr bwMode="auto">
          <a:xfrm>
            <a:off x="5484459" y="5322824"/>
            <a:ext cx="5325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dirty="0" smtClean="0">
                <a:solidFill>
                  <a:srgbClr val="000000"/>
                </a:solidFill>
              </a:rPr>
              <a:t>31+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8" grpId="0"/>
      <p:bldP spid="39" grpId="0" animBg="1"/>
      <p:bldP spid="40" grpId="0" animBg="1"/>
      <p:bldP spid="41" grpId="0" animBg="1"/>
      <p:bldP spid="42" grpId="0"/>
      <p:bldP spid="43" grpId="0"/>
      <p:bldP spid="44" grpId="0" animBg="1"/>
      <p:bldP spid="45" grpId="0" animBg="1"/>
      <p:bldP spid="46" grpId="0"/>
      <p:bldP spid="47" grpId="0"/>
      <p:bldP spid="48" grpId="0" animBg="1"/>
      <p:bldP spid="49" grpId="0" animBg="1"/>
      <p:bldP spid="50" grpId="0" animBg="1"/>
      <p:bldP spid="51" grpId="0"/>
      <p:bldP spid="52" grpId="0"/>
      <p:bldP spid="53" grpId="0"/>
      <p:bldP spid="54" grpId="0"/>
      <p:bldP spid="55" grpId="0"/>
      <p:bldP spid="60" grpId="0"/>
      <p:bldP spid="61" grpId="0"/>
      <p:bldP spid="62" grpId="0" animBg="1"/>
      <p:bldP spid="63" grpId="0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3" grpId="0" animBg="1"/>
      <p:bldP spid="74" grpId="0" animBg="1"/>
      <p:bldP spid="75" grpId="0" animBg="1"/>
      <p:bldP spid="76" grpId="0" animBg="1"/>
      <p:bldP spid="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9539" y="1676400"/>
            <a:ext cx="5504923" cy="3319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080923" y="0"/>
            <a:ext cx="49584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Estimating peptide quantity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" name="Line 88"/>
          <p:cNvSpPr>
            <a:spLocks noChangeShapeType="1"/>
          </p:cNvSpPr>
          <p:nvPr/>
        </p:nvSpPr>
        <p:spPr bwMode="auto">
          <a:xfrm>
            <a:off x="609600" y="47822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10800000" flipV="1">
            <a:off x="1841157" y="4310520"/>
            <a:ext cx="5410200" cy="1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1341106" y="3121818"/>
            <a:ext cx="2348576" cy="1587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257800" y="1752600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Peak height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134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8443" y="1738773"/>
            <a:ext cx="366703" cy="2628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5257800" y="2133600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Curve fitting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7800" y="2510135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Peak area</a:t>
            </a:r>
            <a:endParaRPr lang="en-US" sz="2400" b="1" dirty="0">
              <a:solidFill>
                <a:srgbClr val="C00000"/>
              </a:solidFill>
            </a:endParaRPr>
          </a:p>
        </p:txBody>
      </p:sp>
      <p:grpSp>
        <p:nvGrpSpPr>
          <p:cNvPr id="2" name="Group 55"/>
          <p:cNvGrpSpPr/>
          <p:nvPr/>
        </p:nvGrpSpPr>
        <p:grpSpPr>
          <a:xfrm>
            <a:off x="2614607" y="2019758"/>
            <a:ext cx="280993" cy="2293242"/>
            <a:chOff x="2614607" y="681037"/>
            <a:chExt cx="280993" cy="2293242"/>
          </a:xfrm>
        </p:grpSpPr>
        <p:cxnSp>
          <p:nvCxnSpPr>
            <p:cNvPr id="23" name="Straight Connector 22"/>
            <p:cNvCxnSpPr/>
            <p:nvPr/>
          </p:nvCxnSpPr>
          <p:spPr>
            <a:xfrm rot="5400000">
              <a:off x="2358575" y="2718247"/>
              <a:ext cx="512064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6200000" flipH="1">
              <a:off x="2676534" y="2752733"/>
              <a:ext cx="433377" cy="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>
              <a:off x="2452689" y="2552700"/>
              <a:ext cx="838197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5400000">
              <a:off x="2302673" y="2421730"/>
              <a:ext cx="1100138" cy="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1897853" y="2055016"/>
              <a:ext cx="183356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5400000">
              <a:off x="2509840" y="2643185"/>
              <a:ext cx="657227" cy="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2221701" y="2540790"/>
              <a:ext cx="86202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2483645" y="2817022"/>
              <a:ext cx="304799" cy="475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1802601" y="1978816"/>
              <a:ext cx="1985968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657350" y="1919282"/>
              <a:ext cx="2105035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6200000" flipH="1">
              <a:off x="2376480" y="2666999"/>
              <a:ext cx="609600" cy="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5400000">
              <a:off x="1597819" y="1826419"/>
              <a:ext cx="2290765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1852611" y="2095501"/>
              <a:ext cx="1752602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1743078" y="1957389"/>
              <a:ext cx="202882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5400000">
              <a:off x="1916910" y="2116930"/>
              <a:ext cx="1709738" cy="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5257800" y="1756716"/>
            <a:ext cx="1911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Peak height</a:t>
            </a:r>
            <a:endParaRPr lang="en-US" sz="240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257800" y="2137716"/>
            <a:ext cx="1996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Curve fitting</a:t>
            </a:r>
            <a:endParaRPr lang="en-US" sz="2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4265735" y="4876800"/>
            <a:ext cx="611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m/z</a:t>
            </a:r>
            <a:endParaRPr lang="en-US" sz="20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371600" y="2435894"/>
            <a:ext cx="492443" cy="114550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000" b="1" dirty="0" smtClean="0"/>
              <a:t>Intensity</a:t>
            </a:r>
            <a:endParaRPr lang="en-US" sz="2000" b="1" dirty="0"/>
          </a:p>
        </p:txBody>
      </p:sp>
    </p:spTree>
    <p:extLst>
      <p:ext uri="{BB962C8B-B14F-4D97-AF65-F5344CB8AC3E}">
        <p14:creationId xmlns="" xmlns:p14="http://schemas.microsoft.com/office/powerpoint/2010/main" val="37040564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0" grpId="0"/>
      <p:bldP spid="20" grpId="1"/>
      <p:bldP spid="21" grpId="0"/>
      <p:bldP spid="57" grpId="0"/>
      <p:bldP spid="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3161323" y="0"/>
            <a:ext cx="279756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Time dimension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" name="Line 88"/>
          <p:cNvSpPr>
            <a:spLocks noChangeShapeType="1"/>
          </p:cNvSpPr>
          <p:nvPr/>
        </p:nvSpPr>
        <p:spPr bwMode="auto">
          <a:xfrm>
            <a:off x="609600" y="47822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43959" y="2336904"/>
            <a:ext cx="2568964" cy="154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43959" y="3810000"/>
            <a:ext cx="2568964" cy="1384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43959" y="6172200"/>
            <a:ext cx="2568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43959" y="1295400"/>
            <a:ext cx="2568964" cy="100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43959" y="609600"/>
            <a:ext cx="25689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43959" y="5016552"/>
            <a:ext cx="2568964" cy="100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Straight Arrow Connector 12"/>
          <p:cNvCxnSpPr/>
          <p:nvPr/>
        </p:nvCxnSpPr>
        <p:spPr>
          <a:xfrm rot="5400000">
            <a:off x="-381000" y="3657600"/>
            <a:ext cx="5791200" cy="1588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079368" y="1270686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m/z</a:t>
            </a:r>
            <a:endParaRPr 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816344" y="457200"/>
            <a:ext cx="369332" cy="72552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b="1" dirty="0" smtClean="0"/>
              <a:t>Intensity</a:t>
            </a:r>
            <a:endParaRPr lang="en-US" sz="12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884402" y="2776500"/>
            <a:ext cx="553998" cy="80490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Time</a:t>
            </a:r>
            <a:endParaRPr lang="en-US" sz="2400" b="1" dirty="0">
              <a:solidFill>
                <a:srgbClr val="C00000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6" cstate="print"/>
          <a:srcRect l="63288" t="62422" r="-40" b="10021"/>
          <a:stretch>
            <a:fillRect/>
          </a:stretch>
        </p:blipFill>
        <p:spPr bwMode="auto">
          <a:xfrm rot="5400000">
            <a:off x="6400800" y="2590800"/>
            <a:ext cx="2895600" cy="167640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7696200" y="4953000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m/z</a:t>
            </a:r>
            <a:endParaRPr lang="en-US" sz="1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629400" y="3048000"/>
            <a:ext cx="369332" cy="44864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b="1" dirty="0" smtClean="0"/>
              <a:t>Time</a:t>
            </a:r>
            <a:endParaRPr lang="en-US" sz="1200" b="1" dirty="0"/>
          </a:p>
        </p:txBody>
      </p:sp>
    </p:spTree>
    <p:extLst>
      <p:ext uri="{BB962C8B-B14F-4D97-AF65-F5344CB8AC3E}">
        <p14:creationId xmlns="" xmlns:p14="http://schemas.microsoft.com/office/powerpoint/2010/main" val="37738504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>
              <a:lnSpc>
                <a:spcPct val="95000"/>
              </a:lnSpc>
            </a:pPr>
            <a:r>
              <a:rPr lang="en-US" sz="2800" b="1" dirty="0" smtClean="0">
                <a:latin typeface="Comic Sans MS" pitchFamily="66" charset="0"/>
              </a:rPr>
              <a:t>Sampling</a:t>
            </a:r>
          </a:p>
        </p:txBody>
      </p:sp>
      <p:pic>
        <p:nvPicPr>
          <p:cNvPr id="15364" name="Picture 3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651000"/>
            <a:ext cx="5205413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468" name="Picture 4"/>
          <p:cNvPicPr>
            <a:picLocks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1651000"/>
            <a:ext cx="5205413" cy="347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Line 88"/>
          <p:cNvSpPr>
            <a:spLocks noChangeShapeType="1"/>
          </p:cNvSpPr>
          <p:nvPr/>
        </p:nvSpPr>
        <p:spPr bwMode="auto">
          <a:xfrm>
            <a:off x="609600" y="47822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58972" y="5102423"/>
            <a:ext cx="1473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Retention Time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2209800" y="3059692"/>
            <a:ext cx="400110" cy="82650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b="1" dirty="0" smtClean="0"/>
              <a:t>Intensity</a:t>
            </a:r>
            <a:endParaRPr lang="en-US" sz="1400" b="1" dirty="0"/>
          </a:p>
        </p:txBody>
      </p:sp>
      <p:sp>
        <p:nvSpPr>
          <p:cNvPr id="11" name="Rectangle 10"/>
          <p:cNvSpPr/>
          <p:nvPr/>
        </p:nvSpPr>
        <p:spPr>
          <a:xfrm>
            <a:off x="2667000" y="2133600"/>
            <a:ext cx="3810000" cy="28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1238" y="3800475"/>
            <a:ext cx="45815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1238" y="990600"/>
            <a:ext cx="45815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414" name="Straight Arrow Connector 15"/>
          <p:cNvCxnSpPr>
            <a:cxnSpLocks noChangeShapeType="1"/>
          </p:cNvCxnSpPr>
          <p:nvPr/>
        </p:nvCxnSpPr>
        <p:spPr bwMode="auto">
          <a:xfrm rot="5400000">
            <a:off x="3582194" y="2934494"/>
            <a:ext cx="533400" cy="1588"/>
          </a:xfrm>
          <a:prstGeom prst="straightConnector1">
            <a:avLst/>
          </a:prstGeom>
          <a:noFill/>
          <a:ln w="31750" algn="ctr">
            <a:solidFill>
              <a:srgbClr val="C00000"/>
            </a:solidFill>
            <a:round/>
            <a:headEnd/>
            <a:tailEnd/>
          </a:ln>
        </p:spPr>
      </p:cxnSp>
      <p:cxnSp>
        <p:nvCxnSpPr>
          <p:cNvPr id="17415" name="Straight Arrow Connector 16"/>
          <p:cNvCxnSpPr>
            <a:cxnSpLocks noChangeShapeType="1"/>
          </p:cNvCxnSpPr>
          <p:nvPr/>
        </p:nvCxnSpPr>
        <p:spPr bwMode="auto">
          <a:xfrm>
            <a:off x="3471863" y="2667000"/>
            <a:ext cx="379412" cy="1588"/>
          </a:xfrm>
          <a:prstGeom prst="straightConnector1">
            <a:avLst/>
          </a:prstGeom>
          <a:noFill/>
          <a:ln w="31750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17416" name="TextBox 19"/>
          <p:cNvSpPr txBox="1">
            <a:spLocks noChangeArrowheads="1"/>
          </p:cNvSpPr>
          <p:nvPr/>
        </p:nvSpPr>
        <p:spPr bwMode="auto">
          <a:xfrm>
            <a:off x="3479800" y="2297113"/>
            <a:ext cx="481013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  <a:latin typeface="Arial" charset="0"/>
                <a:cs typeface="Arial" charset="0"/>
              </a:rPr>
              <a:t>5%</a:t>
            </a:r>
          </a:p>
        </p:txBody>
      </p:sp>
      <p:cxnSp>
        <p:nvCxnSpPr>
          <p:cNvPr id="17417" name="Straight Arrow Connector 20"/>
          <p:cNvCxnSpPr>
            <a:cxnSpLocks noChangeShapeType="1"/>
          </p:cNvCxnSpPr>
          <p:nvPr/>
        </p:nvCxnSpPr>
        <p:spPr bwMode="auto">
          <a:xfrm rot="5400000">
            <a:off x="3590132" y="5447506"/>
            <a:ext cx="533400" cy="1587"/>
          </a:xfrm>
          <a:prstGeom prst="straightConnector1">
            <a:avLst/>
          </a:prstGeom>
          <a:noFill/>
          <a:ln w="31750" algn="ctr">
            <a:solidFill>
              <a:srgbClr val="C00000"/>
            </a:solidFill>
            <a:round/>
            <a:headEnd/>
            <a:tailEnd/>
          </a:ln>
        </p:spPr>
      </p:cxnSp>
      <p:sp>
        <p:nvSpPr>
          <p:cNvPr id="17418" name="TextBox 11"/>
          <p:cNvSpPr txBox="1">
            <a:spLocks noChangeArrowheads="1"/>
          </p:cNvSpPr>
          <p:nvPr/>
        </p:nvSpPr>
        <p:spPr bwMode="auto">
          <a:xfrm>
            <a:off x="2816225" y="6396038"/>
            <a:ext cx="34766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charset="0"/>
                <a:cs typeface="Arial" charset="0"/>
              </a:rPr>
              <a:t>Acquisition time = 0.05</a:t>
            </a:r>
            <a:r>
              <a:rPr lang="en-US">
                <a:latin typeface="Symbol" pitchFamily="18" charset="2"/>
                <a:cs typeface="Arial" charset="0"/>
              </a:rPr>
              <a:t>s</a:t>
            </a:r>
          </a:p>
        </p:txBody>
      </p:sp>
      <p:cxnSp>
        <p:nvCxnSpPr>
          <p:cNvPr id="17419" name="Straight Arrow Connector 13"/>
          <p:cNvCxnSpPr>
            <a:cxnSpLocks noChangeShapeType="1"/>
          </p:cNvCxnSpPr>
          <p:nvPr/>
        </p:nvCxnSpPr>
        <p:spPr bwMode="auto">
          <a:xfrm>
            <a:off x="3471863" y="5180013"/>
            <a:ext cx="379412" cy="1587"/>
          </a:xfrm>
          <a:prstGeom prst="straightConnector1">
            <a:avLst/>
          </a:prstGeom>
          <a:noFill/>
          <a:ln w="31750" algn="ctr">
            <a:solidFill>
              <a:srgbClr val="C00000"/>
            </a:solidFill>
            <a:round/>
            <a:headEnd type="arrow" w="med" len="med"/>
            <a:tailEnd/>
          </a:ln>
        </p:spPr>
      </p:cxnSp>
      <p:sp>
        <p:nvSpPr>
          <p:cNvPr id="17420" name="TextBox 14"/>
          <p:cNvSpPr txBox="1">
            <a:spLocks noChangeArrowheads="1"/>
          </p:cNvSpPr>
          <p:nvPr/>
        </p:nvSpPr>
        <p:spPr bwMode="auto">
          <a:xfrm>
            <a:off x="3481388" y="4810125"/>
            <a:ext cx="481012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C00000"/>
                </a:solidFill>
                <a:latin typeface="Arial" charset="0"/>
                <a:cs typeface="Arial" charset="0"/>
              </a:rPr>
              <a:t>5%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>
              <a:lnSpc>
                <a:spcPct val="95000"/>
              </a:lnSpc>
            </a:pPr>
            <a:r>
              <a:rPr lang="en-US" sz="2800" b="1" dirty="0" smtClean="0">
                <a:latin typeface="Comic Sans MS" pitchFamily="66" charset="0"/>
              </a:rPr>
              <a:t>Sampling</a:t>
            </a:r>
          </a:p>
        </p:txBody>
      </p:sp>
      <p:sp>
        <p:nvSpPr>
          <p:cNvPr id="14" name="Line 88"/>
          <p:cNvSpPr>
            <a:spLocks noChangeShapeType="1"/>
          </p:cNvSpPr>
          <p:nvPr/>
        </p:nvSpPr>
        <p:spPr bwMode="auto">
          <a:xfrm>
            <a:off x="609600" y="47822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63675" y="1125538"/>
            <a:ext cx="6232525" cy="5199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76200"/>
            <a:ext cx="9144000" cy="1277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1" hangingPunct="1">
              <a:lnSpc>
                <a:spcPct val="95000"/>
              </a:lnSpc>
            </a:pPr>
            <a:r>
              <a:rPr lang="en-US" sz="2800" b="1" dirty="0" smtClean="0">
                <a:latin typeface="Comic Sans MS" pitchFamily="66" charset="0"/>
              </a:rPr>
              <a:t>Sampling</a:t>
            </a:r>
          </a:p>
        </p:txBody>
      </p:sp>
      <p:sp>
        <p:nvSpPr>
          <p:cNvPr id="6" name="Line 88"/>
          <p:cNvSpPr>
            <a:spLocks noChangeShapeType="1"/>
          </p:cNvSpPr>
          <p:nvPr/>
        </p:nvSpPr>
        <p:spPr bwMode="auto">
          <a:xfrm>
            <a:off x="609600" y="47822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594927" y="0"/>
            <a:ext cx="79303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What is the best way to estimate quantity?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" name="Line 88"/>
          <p:cNvSpPr>
            <a:spLocks noChangeShapeType="1"/>
          </p:cNvSpPr>
          <p:nvPr/>
        </p:nvSpPr>
        <p:spPr bwMode="auto">
          <a:xfrm>
            <a:off x="609600" y="47822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09600" y="1243548"/>
            <a:ext cx="77588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978150" algn="l"/>
              </a:tabLst>
            </a:pPr>
            <a:r>
              <a:rPr lang="en-US" sz="2400" dirty="0" smtClean="0">
                <a:latin typeface="Comic Sans MS" pitchFamily="66" charset="0"/>
              </a:rPr>
              <a:t>Peak height  	- resistant to interference</a:t>
            </a:r>
          </a:p>
          <a:p>
            <a:pPr>
              <a:tabLst>
                <a:tab pos="2978150" algn="l"/>
              </a:tabLst>
            </a:pPr>
            <a:r>
              <a:rPr lang="en-US" sz="2400" dirty="0" smtClean="0">
                <a:latin typeface="Comic Sans MS" pitchFamily="66" charset="0"/>
              </a:rPr>
              <a:t>	- poor statistics</a:t>
            </a:r>
          </a:p>
          <a:p>
            <a:pPr>
              <a:tabLst>
                <a:tab pos="2978150" algn="l"/>
              </a:tabLst>
            </a:pPr>
            <a:endParaRPr lang="en-US" sz="2400" dirty="0" smtClean="0">
              <a:latin typeface="Comic Sans MS" pitchFamily="66" charset="0"/>
            </a:endParaRPr>
          </a:p>
          <a:p>
            <a:pPr>
              <a:tabLst>
                <a:tab pos="2978150" algn="l"/>
              </a:tabLst>
            </a:pPr>
            <a:r>
              <a:rPr lang="en-US" sz="2400" dirty="0" smtClean="0">
                <a:latin typeface="Comic Sans MS" pitchFamily="66" charset="0"/>
              </a:rPr>
              <a:t>Peak area  	- better statistics </a:t>
            </a:r>
          </a:p>
          <a:p>
            <a:pPr>
              <a:tabLst>
                <a:tab pos="2978150" algn="l"/>
              </a:tabLst>
            </a:pPr>
            <a:r>
              <a:rPr lang="en-US" sz="2400" dirty="0" smtClean="0">
                <a:latin typeface="Comic Sans MS" pitchFamily="66" charset="0"/>
              </a:rPr>
              <a:t>	- more sensitive to interference</a:t>
            </a:r>
          </a:p>
          <a:p>
            <a:pPr>
              <a:tabLst>
                <a:tab pos="2978150" algn="l"/>
              </a:tabLst>
            </a:pPr>
            <a:r>
              <a:rPr lang="en-US" sz="2400" dirty="0" smtClean="0">
                <a:latin typeface="Comic Sans MS" pitchFamily="66" charset="0"/>
              </a:rPr>
              <a:t>	</a:t>
            </a:r>
          </a:p>
          <a:p>
            <a:pPr>
              <a:tabLst>
                <a:tab pos="2978150" algn="l"/>
              </a:tabLst>
            </a:pPr>
            <a:r>
              <a:rPr lang="en-US" sz="2400" dirty="0" smtClean="0">
                <a:latin typeface="Comic Sans MS" pitchFamily="66" charset="0"/>
              </a:rPr>
              <a:t>Curve fitting 	- better statistics</a:t>
            </a:r>
          </a:p>
          <a:p>
            <a:pPr>
              <a:tabLst>
                <a:tab pos="2978150" algn="l"/>
              </a:tabLst>
            </a:pPr>
            <a:r>
              <a:rPr lang="en-US" sz="2400" dirty="0" smtClean="0">
                <a:latin typeface="Comic Sans MS" pitchFamily="66" charset="0"/>
              </a:rPr>
              <a:t>	- needs to know the peak shape</a:t>
            </a:r>
          </a:p>
          <a:p>
            <a:pPr>
              <a:tabLst>
                <a:tab pos="2978150" algn="l"/>
              </a:tabLst>
            </a:pPr>
            <a:r>
              <a:rPr lang="en-US" sz="2400" dirty="0" smtClean="0">
                <a:latin typeface="Comic Sans MS" pitchFamily="66" charset="0"/>
              </a:rPr>
              <a:t>	- slow</a:t>
            </a:r>
          </a:p>
          <a:p>
            <a:pPr>
              <a:tabLst>
                <a:tab pos="2978150" algn="l"/>
              </a:tabLst>
            </a:pPr>
            <a:endParaRPr lang="en-US" sz="2400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79788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Web Tool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6096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457200" y="609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978150" algn="l"/>
              </a:tabLst>
            </a:pPr>
            <a:r>
              <a:rPr lang="en-US" sz="2400" b="1" dirty="0" smtClean="0">
                <a:latin typeface="Comic Sans MS" pitchFamily="66" charset="0"/>
              </a:rPr>
              <a:t>http://10.193.36.101/plot-filter-cgi/plot_filter.pl or </a:t>
            </a:r>
          </a:p>
          <a:p>
            <a:pPr>
              <a:tabLst>
                <a:tab pos="2978150" algn="l"/>
              </a:tabLst>
            </a:pPr>
            <a:r>
              <a:rPr lang="en-US" sz="2400" b="1" dirty="0" smtClean="0">
                <a:latin typeface="Comic Sans MS" pitchFamily="66" charset="0"/>
              </a:rPr>
              <a:t>http://10.193.36.219/plot-filter-cgi/plot_filter.pl</a:t>
            </a:r>
          </a:p>
          <a:p>
            <a:pPr>
              <a:tabLst>
                <a:tab pos="2978150" algn="l"/>
              </a:tabLst>
            </a:pPr>
            <a:endParaRPr lang="en-US" sz="2400" b="1" dirty="0" smtClean="0">
              <a:latin typeface="Comic Sans MS" pitchFamily="66" charset="0"/>
            </a:endParaRPr>
          </a:p>
        </p:txBody>
      </p:sp>
      <p:pic>
        <p:nvPicPr>
          <p:cNvPr id="148484" name="Picture 4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 l="1285" t="18071" r="7781" b="5654"/>
          <a:stretch>
            <a:fillRect/>
          </a:stretch>
        </p:blipFill>
        <p:spPr bwMode="auto">
          <a:xfrm>
            <a:off x="281763" y="1752600"/>
            <a:ext cx="8633637" cy="44196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373884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Web Tool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6096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3" cstate="print"/>
          <a:srcRect l="3750" t="12819" r="2500" b="4423"/>
          <a:stretch>
            <a:fillRect/>
          </a:stretch>
        </p:blipFill>
        <p:spPr bwMode="auto">
          <a:xfrm>
            <a:off x="1600200" y="1447800"/>
            <a:ext cx="5715000" cy="52578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6096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978150" algn="l"/>
              </a:tabLst>
            </a:pPr>
            <a:r>
              <a:rPr lang="en-US" sz="2400" b="1" dirty="0" smtClean="0">
                <a:latin typeface="Comic Sans MS" pitchFamily="66" charset="0"/>
              </a:rPr>
              <a:t>http://10.193.36.101/plot-filter-cgi/plot_filter.pl or </a:t>
            </a:r>
          </a:p>
          <a:p>
            <a:pPr>
              <a:tabLst>
                <a:tab pos="2978150" algn="l"/>
              </a:tabLst>
            </a:pPr>
            <a:r>
              <a:rPr lang="en-US" sz="2400" b="1" dirty="0" smtClean="0">
                <a:latin typeface="Comic Sans MS" pitchFamily="66" charset="0"/>
              </a:rPr>
              <a:t>http://10.193.36.219/plot-filter-cgi/plot_filter.pl</a:t>
            </a:r>
          </a:p>
          <a:p>
            <a:pPr>
              <a:tabLst>
                <a:tab pos="2978150" algn="l"/>
              </a:tabLst>
            </a:pPr>
            <a:endParaRPr lang="en-US" sz="2400" b="1" dirty="0" smtClean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3884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22860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Proteomics Informatics – </a:t>
            </a:r>
          </a:p>
          <a:p>
            <a:pPr algn="ctr"/>
            <a:r>
              <a:rPr lang="en-US" sz="2800" b="1" dirty="0" smtClean="0">
                <a:latin typeface="Comic Sans MS" pitchFamily="66" charset="0"/>
              </a:rPr>
              <a:t>Analysis of mass spectra: signal processing, peak finding, and isotope clusters </a:t>
            </a:r>
            <a:r>
              <a:rPr lang="sv-SE" sz="2800" b="1" dirty="0" smtClean="0">
                <a:latin typeface="Comic Sans MS" pitchFamily="66" charset="0"/>
              </a:rPr>
              <a:t>(Week 3)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32766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Charge-State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6858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" name="TextBox 71"/>
          <p:cNvSpPr txBox="1"/>
          <p:nvPr/>
        </p:nvSpPr>
        <p:spPr>
          <a:xfrm>
            <a:off x="228600" y="3048000"/>
            <a:ext cx="8915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Comic Sans MS" pitchFamily="66" charset="0"/>
              </a:rPr>
              <a:t>Example:</a:t>
            </a:r>
          </a:p>
          <a:p>
            <a:endParaRPr lang="en-US" sz="2400" b="1" dirty="0" smtClean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peptide of mass 898 carrying 1 H</a:t>
            </a:r>
            <a:r>
              <a:rPr lang="en-US" sz="2400" baseline="30000" dirty="0" smtClean="0">
                <a:latin typeface="Comic Sans MS" pitchFamily="66" charset="0"/>
              </a:rPr>
              <a:t>+</a:t>
            </a:r>
            <a:r>
              <a:rPr lang="en-US" sz="2400" dirty="0" smtClean="0">
                <a:latin typeface="Comic Sans MS" pitchFamily="66" charset="0"/>
              </a:rPr>
              <a:t> = (898 + 1) / 1 = 899 m/z</a:t>
            </a:r>
          </a:p>
          <a:p>
            <a:r>
              <a:rPr lang="en-US" sz="2400" dirty="0" smtClean="0">
                <a:latin typeface="Comic Sans MS" pitchFamily="66" charset="0"/>
              </a:rPr>
              <a:t>			 </a:t>
            </a:r>
          </a:p>
          <a:p>
            <a:r>
              <a:rPr lang="en-US" sz="2400" dirty="0" smtClean="0">
                <a:latin typeface="Comic Sans MS" pitchFamily="66" charset="0"/>
              </a:rPr>
              <a:t>			carrying 2 H</a:t>
            </a:r>
            <a:r>
              <a:rPr lang="en-US" sz="2400" baseline="30000" dirty="0" smtClean="0">
                <a:latin typeface="Comic Sans MS" pitchFamily="66" charset="0"/>
              </a:rPr>
              <a:t>+  </a:t>
            </a:r>
            <a:r>
              <a:rPr lang="en-US" sz="2400" dirty="0" smtClean="0">
                <a:latin typeface="Comic Sans MS" pitchFamily="66" charset="0"/>
              </a:rPr>
              <a:t>= (898 + 2) / 2 = 450 m/z</a:t>
            </a:r>
          </a:p>
          <a:p>
            <a:r>
              <a:rPr lang="en-US" sz="2400" dirty="0" smtClean="0">
                <a:latin typeface="Comic Sans MS" pitchFamily="66" charset="0"/>
              </a:rPr>
              <a:t>			 </a:t>
            </a:r>
          </a:p>
          <a:p>
            <a:r>
              <a:rPr lang="en-US" sz="2400" dirty="0" smtClean="0">
                <a:latin typeface="Comic Sans MS" pitchFamily="66" charset="0"/>
              </a:rPr>
              <a:t>			carrying 3 H</a:t>
            </a:r>
            <a:r>
              <a:rPr lang="en-US" sz="2400" baseline="30000" dirty="0" smtClean="0">
                <a:latin typeface="Comic Sans MS" pitchFamily="66" charset="0"/>
              </a:rPr>
              <a:t>+ </a:t>
            </a:r>
            <a:r>
              <a:rPr lang="en-US" sz="2400" dirty="0" smtClean="0">
                <a:latin typeface="Comic Sans MS" pitchFamily="66" charset="0"/>
              </a:rPr>
              <a:t> = (898 + 3) / 3 = 300.3 m/z</a:t>
            </a:r>
            <a:endParaRPr lang="en-US" sz="2400" dirty="0">
              <a:latin typeface="Comic Sans MS" pitchFamily="66" charset="0"/>
            </a:endParaRPr>
          </a:p>
        </p:txBody>
      </p:sp>
      <p:graphicFrame>
        <p:nvGraphicFramePr>
          <p:cNvPr id="78" name="Object 77"/>
          <p:cNvGraphicFramePr>
            <a:graphicFrameLocks noChangeAspect="1"/>
          </p:cNvGraphicFramePr>
          <p:nvPr/>
        </p:nvGraphicFramePr>
        <p:xfrm>
          <a:off x="2133600" y="1371600"/>
          <a:ext cx="2664373" cy="990600"/>
        </p:xfrm>
        <a:graphic>
          <a:graphicData uri="http://schemas.openxmlformats.org/presentationml/2006/ole">
            <p:oleObj spid="_x0000_s150531" name="Equation" r:id="rId4" imgW="990600" imgH="368300" progId="Equation.3">
              <p:embed/>
            </p:oleObj>
          </a:graphicData>
        </a:graphic>
      </p:graphicFrame>
      <p:sp>
        <p:nvSpPr>
          <p:cNvPr id="79" name="Text Box 72"/>
          <p:cNvSpPr txBox="1">
            <a:spLocks noChangeAspect="1" noChangeArrowheads="1"/>
          </p:cNvSpPr>
          <p:nvPr/>
        </p:nvSpPr>
        <p:spPr bwMode="auto">
          <a:xfrm>
            <a:off x="4886386" y="1524000"/>
            <a:ext cx="234070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000000"/>
                </a:solidFill>
              </a:rPr>
              <a:t>M - molecular mass</a:t>
            </a:r>
          </a:p>
          <a:p>
            <a:pPr eaLnBrk="0" hangingPunct="0"/>
            <a:r>
              <a:rPr lang="en-US" sz="1600" b="1" dirty="0" smtClean="0">
                <a:solidFill>
                  <a:srgbClr val="000000"/>
                </a:solidFill>
              </a:rPr>
              <a:t>n - number of charges</a:t>
            </a:r>
          </a:p>
          <a:p>
            <a:pPr eaLnBrk="0" hangingPunct="0"/>
            <a:r>
              <a:rPr lang="en-US" sz="1600" b="1" dirty="0" smtClean="0">
                <a:solidFill>
                  <a:srgbClr val="000000"/>
                </a:solidFill>
              </a:rPr>
              <a:t>H – mass of a proton</a:t>
            </a:r>
            <a:endParaRPr lang="en-US" sz="1600" b="1" dirty="0">
              <a:solidFill>
                <a:srgbClr val="000000"/>
              </a:solidFill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1981200" y="1371600"/>
            <a:ext cx="5257800" cy="10668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2522" y="685800"/>
            <a:ext cx="8861478" cy="26493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2633929" y="0"/>
            <a:ext cx="38523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Isotope Distributions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6" name="Line 88"/>
          <p:cNvSpPr>
            <a:spLocks noChangeShapeType="1"/>
          </p:cNvSpPr>
          <p:nvPr/>
        </p:nvSpPr>
        <p:spPr bwMode="auto">
          <a:xfrm>
            <a:off x="609600" y="47822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96772" y="3349822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m/z</a:t>
            </a:r>
            <a:endParaRPr 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416022" y="3352799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m/z</a:t>
            </a:r>
            <a:endParaRPr lang="en-US" sz="1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7364172" y="3352799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m/z</a:t>
            </a:r>
            <a:endParaRPr lang="en-US" sz="1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-31530" y="1752599"/>
            <a:ext cx="400110" cy="82650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b="1" dirty="0" smtClean="0"/>
              <a:t>Intensity</a:t>
            </a:r>
            <a:endParaRPr lang="en-US" sz="1400" b="1" dirty="0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514600" y="3704272"/>
            <a:ext cx="3657600" cy="1477328"/>
          </a:xfrm>
          <a:prstGeom prst="rect">
            <a:avLst/>
          </a:prstGeom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GB" dirty="0" smtClean="0"/>
              <a:t>0.015% </a:t>
            </a:r>
            <a:r>
              <a:rPr lang="en-GB" baseline="30000" dirty="0" smtClean="0"/>
              <a:t>2</a:t>
            </a:r>
            <a:r>
              <a:rPr lang="en-GB" dirty="0" smtClean="0"/>
              <a:t>H</a:t>
            </a:r>
          </a:p>
          <a:p>
            <a:r>
              <a:rPr lang="en-US" dirty="0" smtClean="0"/>
              <a:t>1.11% </a:t>
            </a:r>
            <a:r>
              <a:rPr lang="en-GB" baseline="30000" dirty="0" smtClean="0"/>
              <a:t>13</a:t>
            </a:r>
            <a:r>
              <a:rPr lang="en-GB" dirty="0" smtClean="0"/>
              <a:t>C </a:t>
            </a:r>
          </a:p>
          <a:p>
            <a:r>
              <a:rPr lang="en-GB" dirty="0" smtClean="0"/>
              <a:t>0.366% </a:t>
            </a:r>
            <a:r>
              <a:rPr lang="en-GB" baseline="30000" dirty="0" smtClean="0"/>
              <a:t>15</a:t>
            </a:r>
            <a:r>
              <a:rPr lang="en-GB" dirty="0" smtClean="0"/>
              <a:t>N</a:t>
            </a:r>
          </a:p>
          <a:p>
            <a:r>
              <a:rPr lang="en-GB" dirty="0" smtClean="0"/>
              <a:t>0.038% </a:t>
            </a:r>
            <a:r>
              <a:rPr lang="en-GB" baseline="30000" dirty="0" smtClean="0"/>
              <a:t>17</a:t>
            </a:r>
            <a:r>
              <a:rPr lang="en-GB" dirty="0" smtClean="0"/>
              <a:t>O, 0.200% </a:t>
            </a:r>
            <a:r>
              <a:rPr lang="en-GB" baseline="30000" dirty="0" smtClean="0"/>
              <a:t>18</a:t>
            </a:r>
            <a:r>
              <a:rPr lang="en-GB" dirty="0" smtClean="0"/>
              <a:t>O, </a:t>
            </a:r>
          </a:p>
          <a:p>
            <a:r>
              <a:rPr lang="en-GB" dirty="0" smtClean="0"/>
              <a:t>0.75% </a:t>
            </a:r>
            <a:r>
              <a:rPr lang="en-GB" baseline="30000" dirty="0" smtClean="0"/>
              <a:t>33</a:t>
            </a:r>
            <a:r>
              <a:rPr lang="en-GB" dirty="0" smtClean="0"/>
              <a:t>S, 4.21% </a:t>
            </a:r>
            <a:r>
              <a:rPr lang="en-GB" baseline="30000" dirty="0" smtClean="0"/>
              <a:t>34</a:t>
            </a:r>
            <a:r>
              <a:rPr lang="en-GB" dirty="0" smtClean="0"/>
              <a:t>S, 0.02% </a:t>
            </a:r>
            <a:r>
              <a:rPr lang="en-GB" baseline="30000" dirty="0" smtClean="0"/>
              <a:t>36</a:t>
            </a:r>
            <a:r>
              <a:rPr lang="en-GB" dirty="0" smtClean="0"/>
              <a:t>S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2400" y="5105400"/>
            <a:ext cx="3945311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 smtClean="0"/>
              <a:t>Only </a:t>
            </a:r>
            <a:r>
              <a:rPr lang="en-GB" b="1" baseline="30000" dirty="0" smtClean="0"/>
              <a:t>12</a:t>
            </a:r>
            <a:r>
              <a:rPr lang="en-GB" b="1" dirty="0" smtClean="0"/>
              <a:t>C and </a:t>
            </a:r>
            <a:r>
              <a:rPr lang="en-GB" b="1" baseline="30000" dirty="0" smtClean="0"/>
              <a:t>13</a:t>
            </a:r>
            <a:r>
              <a:rPr lang="en-GB" b="1" dirty="0" smtClean="0"/>
              <a:t>C:</a:t>
            </a:r>
          </a:p>
          <a:p>
            <a:r>
              <a:rPr lang="en-GB" dirty="0" smtClean="0"/>
              <a:t>p=0.0111</a:t>
            </a:r>
          </a:p>
          <a:p>
            <a:r>
              <a:rPr lang="en-GB" dirty="0" smtClean="0"/>
              <a:t>n is the number of C in the peptide</a:t>
            </a:r>
            <a:endParaRPr lang="en-US" dirty="0" smtClean="0"/>
          </a:p>
          <a:p>
            <a:r>
              <a:rPr lang="en-GB" dirty="0" smtClean="0"/>
              <a:t>m is the number of </a:t>
            </a:r>
            <a:r>
              <a:rPr lang="en-GB" baseline="30000" dirty="0" smtClean="0"/>
              <a:t>13</a:t>
            </a:r>
            <a:r>
              <a:rPr lang="en-GB" dirty="0" smtClean="0"/>
              <a:t>C in the peptide</a:t>
            </a:r>
          </a:p>
          <a:p>
            <a:r>
              <a:rPr lang="en-GB" dirty="0" smtClean="0"/>
              <a:t>T</a:t>
            </a:r>
            <a:r>
              <a:rPr lang="en-GB" baseline="-25000" dirty="0" smtClean="0"/>
              <a:t>m</a:t>
            </a:r>
            <a:r>
              <a:rPr lang="en-GB" dirty="0" smtClean="0"/>
              <a:t> is the relative intensity of </a:t>
            </a:r>
          </a:p>
          <a:p>
            <a:r>
              <a:rPr lang="en-GB" dirty="0" smtClean="0"/>
              <a:t>the </a:t>
            </a:r>
            <a:r>
              <a:rPr lang="en-US" dirty="0" smtClean="0"/>
              <a:t>peptide m </a:t>
            </a:r>
            <a:r>
              <a:rPr lang="en-GB" baseline="30000" dirty="0" smtClean="0"/>
              <a:t>13</a:t>
            </a:r>
            <a:r>
              <a:rPr lang="en-GB" dirty="0" smtClean="0"/>
              <a:t>C</a:t>
            </a:r>
            <a:endParaRPr lang="en-US" dirty="0" smtClean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" name="TextBox 1"/>
              <p:cNvSpPr txBox="1"/>
              <p:nvPr/>
            </p:nvSpPr>
            <p:spPr>
              <a:xfrm>
                <a:off x="4267200" y="5645234"/>
                <a:ext cx="4696414" cy="831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/>
                            </a:rPr>
                            <m:t>𝑚</m:t>
                          </m:r>
                        </m:sub>
                      </m:sSub>
                      <m:r>
                        <a:rPr lang="en-US" sz="32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/>
                            </a:rPr>
                            <m:t>(1−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𝑝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645234"/>
                <a:ext cx="4696414" cy="831766"/>
              </a:xfrm>
              <a:prstGeom prst="rect">
                <a:avLst/>
              </a:prstGeom>
              <a:blipFill rotWithShape="1">
                <a:blip r:embed="rId4" cstate="print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666029" y="1220716"/>
            <a:ext cx="53412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aseline="30000" dirty="0" smtClean="0"/>
              <a:t>12</a:t>
            </a:r>
            <a:r>
              <a:rPr lang="en-GB" dirty="0" smtClean="0"/>
              <a:t>C</a:t>
            </a:r>
          </a:p>
          <a:p>
            <a:r>
              <a:rPr lang="en-GB" baseline="30000" dirty="0" smtClean="0"/>
              <a:t>14</a:t>
            </a:r>
            <a:r>
              <a:rPr lang="en-GB" dirty="0" smtClean="0"/>
              <a:t>N</a:t>
            </a:r>
          </a:p>
          <a:p>
            <a:r>
              <a:rPr lang="en-GB" baseline="30000" dirty="0" smtClean="0"/>
              <a:t>16</a:t>
            </a:r>
            <a:r>
              <a:rPr lang="en-GB" dirty="0" smtClean="0"/>
              <a:t>O</a:t>
            </a:r>
          </a:p>
          <a:p>
            <a:r>
              <a:rPr lang="en-GB" baseline="30000" dirty="0" smtClean="0"/>
              <a:t>1</a:t>
            </a:r>
            <a:r>
              <a:rPr lang="en-GB" dirty="0" smtClean="0"/>
              <a:t>H</a:t>
            </a:r>
          </a:p>
          <a:p>
            <a:r>
              <a:rPr lang="en-GB" baseline="30000" dirty="0" smtClean="0"/>
              <a:t>32</a:t>
            </a:r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10114" y="1688068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+1Da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619689" y="2526268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+2Da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047875" y="2878693"/>
            <a:ext cx="7425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+3Da</a:t>
            </a:r>
          </a:p>
        </p:txBody>
      </p:sp>
      <p:sp>
        <p:nvSpPr>
          <p:cNvPr id="19" name="Oval 18"/>
          <p:cNvSpPr/>
          <p:nvPr/>
        </p:nvSpPr>
        <p:spPr>
          <a:xfrm>
            <a:off x="3928533" y="1013178"/>
            <a:ext cx="228600" cy="2286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858000" y="1306689"/>
            <a:ext cx="228600" cy="2286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13178" y="1030110"/>
            <a:ext cx="228600" cy="2286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752084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2" grpId="0" animBg="1"/>
      <p:bldP spid="3" grpId="0"/>
      <p:bldP spid="16" grpId="0"/>
      <p:bldP spid="17" grpId="0"/>
      <p:bldP spid="18" grpId="0"/>
      <p:bldP spid="19" grpId="0" animBg="1"/>
      <p:bldP spid="20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3" descr="C:\_current\Ileana\isotope_distr\scd.dir\scd.dir.result.txt-13C2.png.png"/>
          <p:cNvPicPr>
            <a:picLocks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800600" y="850378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58" name="Picture 2" descr="C:\_current\Ileana\isotope_distr\scd.dir\scd.dir.result.txt-13C1.png.png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>
            <a:off x="362400" y="850378"/>
            <a:ext cx="3600000" cy="36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02400" y="564178"/>
            <a:ext cx="720000" cy="433194"/>
          </a:xfrm>
          <a:prstGeom prst="rect">
            <a:avLst/>
          </a:prstGeom>
          <a:noFill/>
        </p:spPr>
      </p:pic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40600" y="564178"/>
            <a:ext cx="720000" cy="433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2657974" y="0"/>
            <a:ext cx="380424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Comic Sans MS" pitchFamily="66" charset="0"/>
              </a:rPr>
              <a:t>Isotope distributions</a:t>
            </a:r>
            <a:endParaRPr lang="en-US" sz="2800" b="1" dirty="0">
              <a:latin typeface="Comic Sans MS" pitchFamily="66" charset="0"/>
            </a:endParaRPr>
          </a:p>
        </p:txBody>
      </p:sp>
      <p:sp>
        <p:nvSpPr>
          <p:cNvPr id="9" name="Line 88"/>
          <p:cNvSpPr>
            <a:spLocks noChangeShapeType="1"/>
          </p:cNvSpPr>
          <p:nvPr/>
        </p:nvSpPr>
        <p:spPr bwMode="auto">
          <a:xfrm>
            <a:off x="609600" y="47822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628792" y="4371201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Peptide mass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230489" y="2360311"/>
            <a:ext cx="1098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Intensity ratio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6048392" y="436387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Peptide mass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4189111" y="2383767"/>
            <a:ext cx="10983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Intensity ratio</a:t>
            </a:r>
            <a:endParaRPr lang="en-US" sz="1200" dirty="0"/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1238" y="3876675"/>
            <a:ext cx="4581525" cy="275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4239972" y="6562725"/>
            <a:ext cx="4844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m/z</a:t>
            </a:r>
            <a:endParaRPr lang="en-US" sz="1400" b="1" dirty="0"/>
          </a:p>
        </p:txBody>
      </p:sp>
      <p:cxnSp>
        <p:nvCxnSpPr>
          <p:cNvPr id="18" name="Straight Arrow Connector 17"/>
          <p:cNvCxnSpPr/>
          <p:nvPr/>
        </p:nvCxnSpPr>
        <p:spPr>
          <a:xfrm rot="5400000">
            <a:off x="2263422" y="6172200"/>
            <a:ext cx="609600" cy="1588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05000" y="5344180"/>
            <a:ext cx="13564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 err="1" smtClean="0"/>
              <a:t>monoisotopic</a:t>
            </a:r>
            <a:endParaRPr lang="en-US" sz="1400" b="1" dirty="0" smtClean="0"/>
          </a:p>
          <a:p>
            <a:pPr algn="ctr"/>
            <a:r>
              <a:rPr lang="en-US" sz="1400" b="1" dirty="0" smtClean="0"/>
              <a:t>mass</a:t>
            </a:r>
            <a:endParaRPr lang="en-US" sz="14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5121232" y="5105400"/>
            <a:ext cx="1127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GFP 29kDa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xmlns="" val="2869848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Resolution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651933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600200" y="21336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  <a:sym typeface="Symbol"/>
              </a:rPr>
              <a:t>Resolution</a:t>
            </a:r>
            <a:r>
              <a:rPr lang="en-US" dirty="0" smtClean="0">
                <a:latin typeface="Comic Sans MS" pitchFamily="66" charset="0"/>
              </a:rPr>
              <a:t> = minimum peak separation, </a:t>
            </a:r>
            <a:r>
              <a:rPr lang="en-US" dirty="0" smtClean="0">
                <a:latin typeface="Comic Sans MS" pitchFamily="66" charset="0"/>
                <a:sym typeface="Symbol"/>
              </a:rPr>
              <a:t></a:t>
            </a:r>
            <a:r>
              <a:rPr lang="en-US" dirty="0" smtClean="0">
                <a:latin typeface="Comic Sans MS" pitchFamily="66" charset="0"/>
              </a:rPr>
              <a:t>M, </a:t>
            </a:r>
          </a:p>
          <a:p>
            <a:r>
              <a:rPr lang="en-US" dirty="0" smtClean="0">
                <a:latin typeface="Comic Sans MS" pitchFamily="66" charset="0"/>
              </a:rPr>
              <a:t>                     which allows to distinguish two ion species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3250341" y="5511801"/>
            <a:ext cx="3043238" cy="1588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9" name="Line 209"/>
          <p:cNvSpPr>
            <a:spLocks noChangeShapeType="1"/>
          </p:cNvSpPr>
          <p:nvPr/>
        </p:nvSpPr>
        <p:spPr bwMode="auto">
          <a:xfrm flipV="1">
            <a:off x="3250340" y="4132263"/>
            <a:ext cx="1588" cy="1377950"/>
          </a:xfrm>
          <a:prstGeom prst="line">
            <a:avLst/>
          </a:pr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0" name="Freeform 333"/>
          <p:cNvSpPr>
            <a:spLocks/>
          </p:cNvSpPr>
          <p:nvPr/>
        </p:nvSpPr>
        <p:spPr bwMode="auto">
          <a:xfrm>
            <a:off x="3250340" y="4132263"/>
            <a:ext cx="3043238" cy="1377950"/>
          </a:xfrm>
          <a:custGeom>
            <a:avLst/>
            <a:gdLst/>
            <a:ahLst/>
            <a:cxnLst>
              <a:cxn ang="0">
                <a:pos x="0" y="610"/>
              </a:cxn>
              <a:cxn ang="0">
                <a:pos x="12" y="610"/>
              </a:cxn>
              <a:cxn ang="0">
                <a:pos x="66" y="610"/>
              </a:cxn>
              <a:cxn ang="0">
                <a:pos x="120" y="610"/>
              </a:cxn>
              <a:cxn ang="0">
                <a:pos x="173" y="610"/>
              </a:cxn>
              <a:cxn ang="0">
                <a:pos x="227" y="610"/>
              </a:cxn>
              <a:cxn ang="0">
                <a:pos x="280" y="610"/>
              </a:cxn>
              <a:cxn ang="0">
                <a:pos x="334" y="609"/>
              </a:cxn>
              <a:cxn ang="0">
                <a:pos x="387" y="608"/>
              </a:cxn>
              <a:cxn ang="0">
                <a:pos x="441" y="601"/>
              </a:cxn>
              <a:cxn ang="0">
                <a:pos x="494" y="510"/>
              </a:cxn>
              <a:cxn ang="0">
                <a:pos x="548" y="315"/>
              </a:cxn>
              <a:cxn ang="0">
                <a:pos x="602" y="97"/>
              </a:cxn>
              <a:cxn ang="0">
                <a:pos x="655" y="0"/>
              </a:cxn>
              <a:cxn ang="0">
                <a:pos x="709" y="100"/>
              </a:cxn>
              <a:cxn ang="0">
                <a:pos x="762" y="318"/>
              </a:cxn>
              <a:cxn ang="0">
                <a:pos x="816" y="511"/>
              </a:cxn>
              <a:cxn ang="0">
                <a:pos x="870" y="601"/>
              </a:cxn>
              <a:cxn ang="0">
                <a:pos x="923" y="607"/>
              </a:cxn>
              <a:cxn ang="0">
                <a:pos x="977" y="609"/>
              </a:cxn>
              <a:cxn ang="0">
                <a:pos x="1030" y="610"/>
              </a:cxn>
              <a:cxn ang="0">
                <a:pos x="1084" y="610"/>
              </a:cxn>
              <a:cxn ang="0">
                <a:pos x="1137" y="610"/>
              </a:cxn>
              <a:cxn ang="0">
                <a:pos x="1191" y="610"/>
              </a:cxn>
              <a:cxn ang="0">
                <a:pos x="1245" y="610"/>
              </a:cxn>
              <a:cxn ang="0">
                <a:pos x="1298" y="610"/>
              </a:cxn>
              <a:cxn ang="0">
                <a:pos x="1347" y="610"/>
              </a:cxn>
            </a:cxnLst>
            <a:rect l="0" t="0" r="r" b="b"/>
            <a:pathLst>
              <a:path w="1347" h="610">
                <a:moveTo>
                  <a:pt x="0" y="610"/>
                </a:moveTo>
                <a:lnTo>
                  <a:pt x="12" y="610"/>
                </a:lnTo>
                <a:lnTo>
                  <a:pt x="66" y="610"/>
                </a:lnTo>
                <a:lnTo>
                  <a:pt x="120" y="610"/>
                </a:lnTo>
                <a:lnTo>
                  <a:pt x="173" y="610"/>
                </a:lnTo>
                <a:lnTo>
                  <a:pt x="227" y="610"/>
                </a:lnTo>
                <a:lnTo>
                  <a:pt x="280" y="610"/>
                </a:lnTo>
                <a:lnTo>
                  <a:pt x="334" y="609"/>
                </a:lnTo>
                <a:lnTo>
                  <a:pt x="387" y="608"/>
                </a:lnTo>
                <a:lnTo>
                  <a:pt x="441" y="601"/>
                </a:lnTo>
                <a:lnTo>
                  <a:pt x="494" y="510"/>
                </a:lnTo>
                <a:lnTo>
                  <a:pt x="548" y="315"/>
                </a:lnTo>
                <a:lnTo>
                  <a:pt x="602" y="97"/>
                </a:lnTo>
                <a:lnTo>
                  <a:pt x="655" y="0"/>
                </a:lnTo>
                <a:lnTo>
                  <a:pt x="709" y="100"/>
                </a:lnTo>
                <a:lnTo>
                  <a:pt x="762" y="318"/>
                </a:lnTo>
                <a:lnTo>
                  <a:pt x="816" y="511"/>
                </a:lnTo>
                <a:lnTo>
                  <a:pt x="870" y="601"/>
                </a:lnTo>
                <a:lnTo>
                  <a:pt x="923" y="607"/>
                </a:lnTo>
                <a:lnTo>
                  <a:pt x="977" y="609"/>
                </a:lnTo>
                <a:lnTo>
                  <a:pt x="1030" y="610"/>
                </a:lnTo>
                <a:lnTo>
                  <a:pt x="1084" y="610"/>
                </a:lnTo>
                <a:lnTo>
                  <a:pt x="1137" y="610"/>
                </a:lnTo>
                <a:lnTo>
                  <a:pt x="1191" y="610"/>
                </a:lnTo>
                <a:lnTo>
                  <a:pt x="1245" y="610"/>
                </a:lnTo>
                <a:lnTo>
                  <a:pt x="1298" y="610"/>
                </a:lnTo>
                <a:lnTo>
                  <a:pt x="1347" y="610"/>
                </a:lnTo>
              </a:path>
            </a:pathLst>
          </a:custGeom>
          <a:noFill/>
          <a:ln w="0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2220240" y="4631960"/>
            <a:ext cx="175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mic Sans MS" pitchFamily="66" charset="0"/>
              </a:rPr>
              <a:t>Relative Intensity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71115" y="5742801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mic Sans MS" pitchFamily="66" charset="0"/>
              </a:rPr>
              <a:t>m/z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579243" y="5452280"/>
            <a:ext cx="30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mic Sans MS" pitchFamily="66" charset="0"/>
              </a:rPr>
              <a:t>I</a:t>
            </a:r>
            <a:endParaRPr lang="en-US" sz="800" dirty="0">
              <a:latin typeface="Comic Sans MS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196803" y="5452280"/>
            <a:ext cx="30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mic Sans MS" pitchFamily="66" charset="0"/>
              </a:rPr>
              <a:t>I</a:t>
            </a:r>
            <a:endParaRPr lang="en-US" sz="800" dirty="0">
              <a:latin typeface="Comic Sans MS" pitchFamily="66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969643" y="5452280"/>
            <a:ext cx="30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mic Sans MS" pitchFamily="66" charset="0"/>
              </a:rPr>
              <a:t>I</a:t>
            </a:r>
            <a:endParaRPr lang="en-US" sz="800" dirty="0">
              <a:latin typeface="Comic Sans MS" pitchFamily="66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10955" y="5452280"/>
            <a:ext cx="30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mic Sans MS" pitchFamily="66" charset="0"/>
              </a:rPr>
              <a:t>I</a:t>
            </a:r>
            <a:endParaRPr lang="en-US" sz="800" dirty="0">
              <a:latin typeface="Comic Sans MS" pitchFamily="66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40707" y="5452280"/>
            <a:ext cx="304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latin typeface="Comic Sans MS" pitchFamily="66" charset="0"/>
              </a:rPr>
              <a:t>I</a:t>
            </a:r>
            <a:endParaRPr lang="en-US" sz="800" dirty="0">
              <a:latin typeface="Comic Sans MS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964846" y="552848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mic Sans MS" pitchFamily="66" charset="0"/>
              </a:rPr>
              <a:t>501.5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574446" y="552848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mic Sans MS" pitchFamily="66" charset="0"/>
              </a:rPr>
              <a:t>502.0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35749" y="552848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mic Sans MS" pitchFamily="66" charset="0"/>
              </a:rPr>
              <a:t>500.5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713747" y="552848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mic Sans MS" pitchFamily="66" charset="0"/>
              </a:rPr>
              <a:t>500.0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104147" y="5528480"/>
            <a:ext cx="685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mic Sans MS" pitchFamily="66" charset="0"/>
              </a:rPr>
              <a:t>499.5</a:t>
            </a:r>
            <a:endParaRPr lang="en-US" sz="1200" dirty="0">
              <a:latin typeface="Comic Sans MS" pitchFamily="66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71115" y="38100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mic Sans MS" pitchFamily="66" charset="0"/>
              </a:rPr>
              <a:t>500</a:t>
            </a:r>
            <a:endParaRPr lang="en-US" sz="1600" dirty="0">
              <a:latin typeface="Comic Sans MS" pitchFamily="66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>
            <a:off x="4073245" y="4798831"/>
            <a:ext cx="381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cxnSp>
        <p:nvCxnSpPr>
          <p:cNvPr id="35" name="Straight Arrow Connector 34"/>
          <p:cNvCxnSpPr/>
          <p:nvPr/>
        </p:nvCxnSpPr>
        <p:spPr bwMode="auto">
          <a:xfrm flipH="1">
            <a:off x="4980710" y="4798831"/>
            <a:ext cx="38100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sm"/>
          </a:ln>
          <a:effectLst/>
        </p:spPr>
      </p:cxnSp>
      <p:sp>
        <p:nvSpPr>
          <p:cNvPr id="36" name="TextBox 35"/>
          <p:cNvSpPr txBox="1"/>
          <p:nvPr/>
        </p:nvSpPr>
        <p:spPr>
          <a:xfrm>
            <a:off x="3477490" y="463434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mic Sans MS" pitchFamily="66" charset="0"/>
              </a:rPr>
              <a:t>50 %</a:t>
            </a:r>
            <a:endParaRPr lang="en-US" sz="1400" dirty="0">
              <a:latin typeface="Comic Sans MS" pitchFamily="66" charset="0"/>
            </a:endParaRPr>
          </a:p>
        </p:txBody>
      </p:sp>
      <p:cxnSp>
        <p:nvCxnSpPr>
          <p:cNvPr id="37" name="Straight Connector 36"/>
          <p:cNvCxnSpPr>
            <a:stCxn id="36" idx="3"/>
            <a:endCxn id="36" idx="3"/>
          </p:cNvCxnSpPr>
          <p:nvPr/>
        </p:nvCxnSpPr>
        <p:spPr bwMode="auto">
          <a:xfrm>
            <a:off x="4163290" y="4788234"/>
            <a:ext cx="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2209800" y="6096000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</a:rPr>
              <a:t>Resolution = M/</a:t>
            </a:r>
            <a:r>
              <a:rPr lang="en-US" sz="2000" dirty="0" smtClean="0">
                <a:latin typeface="Comic Sans MS" pitchFamily="66" charset="0"/>
                <a:sym typeface="Symbol"/>
              </a:rPr>
              <a:t>M = 500/0.5 = 1000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676400" y="3020507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mic Sans MS" pitchFamily="66" charset="0"/>
                <a:sym typeface="Symbol"/>
              </a:rPr>
              <a:t>M = full width at half maximum (FWHM)</a:t>
            </a:r>
            <a:endParaRPr lang="en-US" sz="2000" dirty="0">
              <a:latin typeface="Comic Sans MS" pitchFamily="66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387445" y="121722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R =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740730" y="990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</a:rPr>
              <a:t>M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740730" y="143197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omic Sans MS" pitchFamily="66" charset="0"/>
                <a:sym typeface="Symbol"/>
              </a:rPr>
              <a:t></a:t>
            </a:r>
            <a:r>
              <a:rPr lang="en-US" dirty="0" smtClean="0">
                <a:latin typeface="Comic Sans MS" pitchFamily="66" charset="0"/>
              </a:rPr>
              <a:t>M</a:t>
            </a:r>
            <a:endParaRPr lang="en-US" dirty="0">
              <a:latin typeface="Comic Sans MS" pitchFamily="66" charset="0"/>
            </a:endParaRPr>
          </a:p>
        </p:txBody>
      </p:sp>
      <p:cxnSp>
        <p:nvCxnSpPr>
          <p:cNvPr id="43" name="Straight Connector 42"/>
          <p:cNvCxnSpPr/>
          <p:nvPr/>
        </p:nvCxnSpPr>
        <p:spPr bwMode="auto">
          <a:xfrm>
            <a:off x="3945580" y="1405250"/>
            <a:ext cx="609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4648200" y="120337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mic Sans MS" pitchFamily="66" charset="0"/>
              </a:rPr>
              <a:t>= resolving power 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47" name="Line 18"/>
          <p:cNvSpPr>
            <a:spLocks noChangeShapeType="1"/>
          </p:cNvSpPr>
          <p:nvPr/>
        </p:nvSpPr>
        <p:spPr bwMode="auto">
          <a:xfrm>
            <a:off x="3222626" y="5511801"/>
            <a:ext cx="3043238" cy="1588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8" name="Line 209"/>
          <p:cNvSpPr>
            <a:spLocks noChangeShapeType="1"/>
          </p:cNvSpPr>
          <p:nvPr/>
        </p:nvSpPr>
        <p:spPr bwMode="auto">
          <a:xfrm flipV="1">
            <a:off x="3222625" y="4132263"/>
            <a:ext cx="1588" cy="1377950"/>
          </a:xfrm>
          <a:prstGeom prst="line">
            <a:avLst/>
          </a:pr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49" name="Freeform 333"/>
          <p:cNvSpPr>
            <a:spLocks/>
          </p:cNvSpPr>
          <p:nvPr/>
        </p:nvSpPr>
        <p:spPr bwMode="auto">
          <a:xfrm>
            <a:off x="3222625" y="4132263"/>
            <a:ext cx="3043238" cy="1377950"/>
          </a:xfrm>
          <a:custGeom>
            <a:avLst/>
            <a:gdLst/>
            <a:ahLst/>
            <a:cxnLst>
              <a:cxn ang="0">
                <a:pos x="0" y="610"/>
              </a:cxn>
              <a:cxn ang="0">
                <a:pos x="12" y="610"/>
              </a:cxn>
              <a:cxn ang="0">
                <a:pos x="66" y="610"/>
              </a:cxn>
              <a:cxn ang="0">
                <a:pos x="120" y="610"/>
              </a:cxn>
              <a:cxn ang="0">
                <a:pos x="173" y="610"/>
              </a:cxn>
              <a:cxn ang="0">
                <a:pos x="227" y="610"/>
              </a:cxn>
              <a:cxn ang="0">
                <a:pos x="280" y="610"/>
              </a:cxn>
              <a:cxn ang="0">
                <a:pos x="334" y="609"/>
              </a:cxn>
              <a:cxn ang="0">
                <a:pos x="387" y="608"/>
              </a:cxn>
              <a:cxn ang="0">
                <a:pos x="441" y="601"/>
              </a:cxn>
              <a:cxn ang="0">
                <a:pos x="494" y="510"/>
              </a:cxn>
              <a:cxn ang="0">
                <a:pos x="548" y="315"/>
              </a:cxn>
              <a:cxn ang="0">
                <a:pos x="602" y="97"/>
              </a:cxn>
              <a:cxn ang="0">
                <a:pos x="655" y="0"/>
              </a:cxn>
              <a:cxn ang="0">
                <a:pos x="709" y="100"/>
              </a:cxn>
              <a:cxn ang="0">
                <a:pos x="762" y="318"/>
              </a:cxn>
              <a:cxn ang="0">
                <a:pos x="816" y="511"/>
              </a:cxn>
              <a:cxn ang="0">
                <a:pos x="870" y="601"/>
              </a:cxn>
              <a:cxn ang="0">
                <a:pos x="923" y="607"/>
              </a:cxn>
              <a:cxn ang="0">
                <a:pos x="977" y="609"/>
              </a:cxn>
              <a:cxn ang="0">
                <a:pos x="1030" y="610"/>
              </a:cxn>
              <a:cxn ang="0">
                <a:pos x="1084" y="610"/>
              </a:cxn>
              <a:cxn ang="0">
                <a:pos x="1137" y="610"/>
              </a:cxn>
              <a:cxn ang="0">
                <a:pos x="1191" y="610"/>
              </a:cxn>
              <a:cxn ang="0">
                <a:pos x="1245" y="610"/>
              </a:cxn>
              <a:cxn ang="0">
                <a:pos x="1298" y="610"/>
              </a:cxn>
              <a:cxn ang="0">
                <a:pos x="1347" y="610"/>
              </a:cxn>
            </a:cxnLst>
            <a:rect l="0" t="0" r="r" b="b"/>
            <a:pathLst>
              <a:path w="1347" h="610">
                <a:moveTo>
                  <a:pt x="0" y="610"/>
                </a:moveTo>
                <a:lnTo>
                  <a:pt x="12" y="610"/>
                </a:lnTo>
                <a:lnTo>
                  <a:pt x="66" y="610"/>
                </a:lnTo>
                <a:lnTo>
                  <a:pt x="120" y="610"/>
                </a:lnTo>
                <a:lnTo>
                  <a:pt x="173" y="610"/>
                </a:lnTo>
                <a:lnTo>
                  <a:pt x="227" y="610"/>
                </a:lnTo>
                <a:lnTo>
                  <a:pt x="280" y="610"/>
                </a:lnTo>
                <a:lnTo>
                  <a:pt x="334" y="609"/>
                </a:lnTo>
                <a:lnTo>
                  <a:pt x="387" y="608"/>
                </a:lnTo>
                <a:lnTo>
                  <a:pt x="441" y="601"/>
                </a:lnTo>
                <a:lnTo>
                  <a:pt x="494" y="510"/>
                </a:lnTo>
                <a:lnTo>
                  <a:pt x="548" y="315"/>
                </a:lnTo>
                <a:lnTo>
                  <a:pt x="602" y="97"/>
                </a:lnTo>
                <a:lnTo>
                  <a:pt x="655" y="0"/>
                </a:lnTo>
                <a:lnTo>
                  <a:pt x="709" y="100"/>
                </a:lnTo>
                <a:lnTo>
                  <a:pt x="762" y="318"/>
                </a:lnTo>
                <a:lnTo>
                  <a:pt x="816" y="511"/>
                </a:lnTo>
                <a:lnTo>
                  <a:pt x="870" y="601"/>
                </a:lnTo>
                <a:lnTo>
                  <a:pt x="923" y="607"/>
                </a:lnTo>
                <a:lnTo>
                  <a:pt x="977" y="609"/>
                </a:lnTo>
                <a:lnTo>
                  <a:pt x="1030" y="610"/>
                </a:lnTo>
                <a:lnTo>
                  <a:pt x="1084" y="610"/>
                </a:lnTo>
                <a:lnTo>
                  <a:pt x="1137" y="610"/>
                </a:lnTo>
                <a:lnTo>
                  <a:pt x="1191" y="610"/>
                </a:lnTo>
                <a:lnTo>
                  <a:pt x="1245" y="610"/>
                </a:lnTo>
                <a:lnTo>
                  <a:pt x="1298" y="610"/>
                </a:lnTo>
                <a:lnTo>
                  <a:pt x="1347" y="610"/>
                </a:lnTo>
              </a:path>
            </a:pathLst>
          </a:custGeom>
          <a:noFill/>
          <a:ln w="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738848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02" name="Picture 10" descr="C:\Users\fenyo\Desktop\week3\20130212-071736-27808671.png"/>
          <p:cNvPicPr>
            <a:picLocks noChangeAspect="1" noChangeArrowheads="1"/>
          </p:cNvPicPr>
          <p:nvPr/>
        </p:nvPicPr>
        <p:blipFill>
          <a:blip r:embed="rId3" cstate="print"/>
          <a:srcRect b="54889"/>
          <a:stretch>
            <a:fillRect/>
          </a:stretch>
        </p:blipFill>
        <p:spPr bwMode="auto">
          <a:xfrm>
            <a:off x="4800600" y="4447478"/>
            <a:ext cx="3752850" cy="2410522"/>
          </a:xfrm>
          <a:prstGeom prst="rect">
            <a:avLst/>
          </a:prstGeom>
          <a:noFill/>
        </p:spPr>
      </p:pic>
      <p:pic>
        <p:nvPicPr>
          <p:cNvPr id="136203" name="Picture 11" descr="C:\Users\fenyo\Desktop\week3\20130212-071849-45328022.png"/>
          <p:cNvPicPr>
            <a:picLocks noChangeAspect="1" noChangeArrowheads="1"/>
          </p:cNvPicPr>
          <p:nvPr/>
        </p:nvPicPr>
        <p:blipFill>
          <a:blip r:embed="rId4" cstate="print"/>
          <a:srcRect b="55584"/>
          <a:stretch>
            <a:fillRect/>
          </a:stretch>
        </p:blipFill>
        <p:spPr bwMode="auto">
          <a:xfrm>
            <a:off x="419100" y="4484649"/>
            <a:ext cx="3752850" cy="2373351"/>
          </a:xfrm>
          <a:prstGeom prst="rect">
            <a:avLst/>
          </a:prstGeom>
          <a:noFill/>
        </p:spPr>
      </p:pic>
      <p:pic>
        <p:nvPicPr>
          <p:cNvPr id="136201" name="Picture 9" descr="C:\Users\fenyo\Desktop\week3\20130212-071656-106623142.png"/>
          <p:cNvPicPr>
            <a:picLocks noChangeAspect="1" noChangeArrowheads="1"/>
          </p:cNvPicPr>
          <p:nvPr/>
        </p:nvPicPr>
        <p:blipFill>
          <a:blip r:embed="rId5" cstate="print"/>
          <a:srcRect b="62923"/>
          <a:stretch>
            <a:fillRect/>
          </a:stretch>
        </p:blipFill>
        <p:spPr bwMode="auto">
          <a:xfrm>
            <a:off x="4800600" y="2564784"/>
            <a:ext cx="3752850" cy="1981200"/>
          </a:xfrm>
          <a:prstGeom prst="rect">
            <a:avLst/>
          </a:prstGeom>
          <a:noFill/>
        </p:spPr>
      </p:pic>
      <p:pic>
        <p:nvPicPr>
          <p:cNvPr id="136204" name="Picture 12" descr="C:\Users\fenyo\Desktop\week3\20130212-071924-88094074.png"/>
          <p:cNvPicPr>
            <a:picLocks noChangeAspect="1" noChangeArrowheads="1"/>
          </p:cNvPicPr>
          <p:nvPr/>
        </p:nvPicPr>
        <p:blipFill>
          <a:blip r:embed="rId6" cstate="print"/>
          <a:srcRect b="63102"/>
          <a:stretch>
            <a:fillRect/>
          </a:stretch>
        </p:blipFill>
        <p:spPr bwMode="auto">
          <a:xfrm>
            <a:off x="419100" y="2553633"/>
            <a:ext cx="3752850" cy="1971675"/>
          </a:xfrm>
          <a:prstGeom prst="rect">
            <a:avLst/>
          </a:prstGeom>
          <a:noFill/>
        </p:spPr>
      </p:pic>
      <p:pic>
        <p:nvPicPr>
          <p:cNvPr id="136200" name="Picture 8" descr="C:\Users\fenyo\Desktop\week3\20130212-071559-103835116.png"/>
          <p:cNvPicPr>
            <a:picLocks noChangeAspect="1" noChangeArrowheads="1"/>
          </p:cNvPicPr>
          <p:nvPr/>
        </p:nvPicPr>
        <p:blipFill>
          <a:blip r:embed="rId7" cstate="print"/>
          <a:srcRect b="63220"/>
          <a:stretch>
            <a:fillRect/>
          </a:stretch>
        </p:blipFill>
        <p:spPr bwMode="auto">
          <a:xfrm>
            <a:off x="4838700" y="631633"/>
            <a:ext cx="3676650" cy="1965325"/>
          </a:xfrm>
          <a:prstGeom prst="rect">
            <a:avLst/>
          </a:prstGeom>
          <a:noFill/>
        </p:spPr>
      </p:pic>
      <p:pic>
        <p:nvPicPr>
          <p:cNvPr id="136205" name="Picture 13" descr="C:\Users\fenyo\Desktop\week3\20130212-071959-31975639.png"/>
          <p:cNvPicPr>
            <a:picLocks noChangeAspect="1" noChangeArrowheads="1"/>
          </p:cNvPicPr>
          <p:nvPr/>
        </p:nvPicPr>
        <p:blipFill>
          <a:blip r:embed="rId8" cstate="print"/>
          <a:srcRect b="63161"/>
          <a:stretch>
            <a:fillRect/>
          </a:stretch>
        </p:blipFill>
        <p:spPr bwMode="auto">
          <a:xfrm>
            <a:off x="457200" y="620443"/>
            <a:ext cx="3676650" cy="1968500"/>
          </a:xfrm>
          <a:prstGeom prst="rect">
            <a:avLst/>
          </a:prstGeom>
          <a:noFill/>
        </p:spPr>
      </p:pic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Resolution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651933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73884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457200" y="2408237"/>
            <a:ext cx="8229600" cy="3611563"/>
          </a:xfrm>
        </p:spPr>
        <p:txBody>
          <a:bodyPr/>
          <a:lstStyle/>
          <a:p>
            <a:r>
              <a:rPr lang="en-US" sz="2800" dirty="0" smtClean="0">
                <a:latin typeface="Comic Sans MS" pitchFamily="66" charset="0"/>
              </a:rPr>
              <a:t>What resolution do we need to differentiate a 1600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Da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peptide that carries either an </a:t>
            </a:r>
            <a:r>
              <a:rPr lang="en-US" sz="2800" dirty="0" err="1" smtClean="0">
                <a:solidFill>
                  <a:schemeClr val="tx1"/>
                </a:solidFill>
                <a:latin typeface="Comic Sans MS" pitchFamily="66" charset="0"/>
              </a:rPr>
              <a:t>acetylation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 (+ 42.0100) </a:t>
            </a:r>
            <a:r>
              <a:rPr lang="en-US" sz="2800" dirty="0" smtClean="0">
                <a:latin typeface="Comic Sans MS" pitchFamily="66" charset="0"/>
              </a:rPr>
              <a:t>or </a:t>
            </a:r>
            <a:r>
              <a:rPr lang="en-US" sz="2800" dirty="0" err="1" smtClean="0">
                <a:latin typeface="Comic Sans MS" pitchFamily="66" charset="0"/>
              </a:rPr>
              <a:t>trimethylation</a:t>
            </a:r>
            <a:r>
              <a:rPr lang="en-US" sz="2800" dirty="0" smtClean="0">
                <a:latin typeface="Comic Sans MS" pitchFamily="66" charset="0"/>
              </a:rPr>
              <a:t> (</a:t>
            </a:r>
            <a:r>
              <a:rPr lang="en-US" sz="2800" dirty="0" smtClean="0">
                <a:solidFill>
                  <a:schemeClr val="tx1"/>
                </a:solidFill>
                <a:latin typeface="Comic Sans MS" pitchFamily="66" charset="0"/>
              </a:rPr>
              <a:t>42.0464 )?</a:t>
            </a:r>
          </a:p>
          <a:p>
            <a:endParaRPr lang="en-US" sz="2800" dirty="0" smtClean="0">
              <a:solidFill>
                <a:schemeClr val="tx1"/>
              </a:solidFill>
              <a:latin typeface="Comic Sans MS" pitchFamily="66" charset="0"/>
            </a:endParaRPr>
          </a:p>
          <a:p>
            <a:r>
              <a:rPr lang="en-US" sz="2800" dirty="0" smtClean="0">
                <a:latin typeface="Comic Sans MS" pitchFamily="66" charset="0"/>
              </a:rPr>
              <a:t>R = 1600/0.0364 = 43,956</a:t>
            </a:r>
            <a:endParaRPr lang="en-US" sz="2800" dirty="0">
              <a:latin typeface="Comic Sans MS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400" y="147331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 =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34685" y="124669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34685" y="16880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ym typeface="Symbol"/>
              </a:rPr>
              <a:t></a:t>
            </a:r>
            <a:r>
              <a:rPr lang="en-US" dirty="0" smtClean="0"/>
              <a:t>M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4139535" y="1661343"/>
            <a:ext cx="6096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4765955" y="1459463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= resolving power </a:t>
            </a:r>
            <a:endParaRPr lang="en-US" dirty="0"/>
          </a:p>
        </p:txBody>
      </p:sp>
      <p:sp>
        <p:nvSpPr>
          <p:cNvPr id="11" name="Rectangle 87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Resolution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13" name="Line 88"/>
          <p:cNvSpPr>
            <a:spLocks noChangeShapeType="1"/>
          </p:cNvSpPr>
          <p:nvPr/>
        </p:nvSpPr>
        <p:spPr bwMode="auto">
          <a:xfrm>
            <a:off x="609600" y="651933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Isotope Clusters and Charge State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6858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99129" y="830407"/>
            <a:ext cx="2744471" cy="1617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343400" y="2372204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m/z</a:t>
            </a:r>
            <a:endParaRPr lang="en-US" sz="1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105090" y="1494284"/>
            <a:ext cx="369332" cy="72552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b="1" dirty="0" smtClean="0"/>
              <a:t>Intensity</a:t>
            </a:r>
            <a:endParaRPr lang="en-US" sz="1200" b="1" dirty="0"/>
          </a:p>
        </p:txBody>
      </p:sp>
      <p:grpSp>
        <p:nvGrpSpPr>
          <p:cNvPr id="3" name="Group 6"/>
          <p:cNvGrpSpPr/>
          <p:nvPr/>
        </p:nvGrpSpPr>
        <p:grpSpPr>
          <a:xfrm>
            <a:off x="3993901" y="1076804"/>
            <a:ext cx="1861418" cy="1066800"/>
            <a:chOff x="3993901" y="762000"/>
            <a:chExt cx="1861418" cy="1066800"/>
          </a:xfrm>
        </p:grpSpPr>
        <p:sp>
          <p:nvSpPr>
            <p:cNvPr id="24" name="TextBox 23"/>
            <p:cNvSpPr txBox="1"/>
            <p:nvPr/>
          </p:nvSpPr>
          <p:spPr>
            <a:xfrm>
              <a:off x="5495925" y="833823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1+</a:t>
              </a:r>
              <a:endParaRPr lang="en-US" sz="12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038600" y="762000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</a:t>
              </a:r>
              <a:endParaRPr lang="en-US" sz="1200" b="1" dirty="0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>
              <a:off x="3993901" y="1038999"/>
              <a:ext cx="3840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432676" y="115175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</a:t>
              </a:r>
              <a:endParaRPr lang="en-US" sz="1200" b="1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4387977" y="1428750"/>
              <a:ext cx="3840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826249" y="1551801"/>
              <a:ext cx="26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1</a:t>
              </a:r>
              <a:endParaRPr lang="en-US" sz="1200" b="1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4781550" y="1828800"/>
              <a:ext cx="3840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97794" y="2600804"/>
            <a:ext cx="2744471" cy="1617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Box 76"/>
          <p:cNvSpPr txBox="1"/>
          <p:nvPr/>
        </p:nvSpPr>
        <p:spPr>
          <a:xfrm>
            <a:off x="4342065" y="4142601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m/z</a:t>
            </a:r>
            <a:endParaRPr lang="en-US" sz="12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103755" y="3264681"/>
            <a:ext cx="369332" cy="72552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b="1" dirty="0" smtClean="0"/>
              <a:t>Intensity</a:t>
            </a:r>
            <a:endParaRPr lang="en-US" sz="1200" b="1" dirty="0"/>
          </a:p>
        </p:txBody>
      </p:sp>
      <p:grpSp>
        <p:nvGrpSpPr>
          <p:cNvPr id="87" name="Group 34"/>
          <p:cNvGrpSpPr/>
          <p:nvPr/>
        </p:nvGrpSpPr>
        <p:grpSpPr>
          <a:xfrm>
            <a:off x="3995853" y="2847201"/>
            <a:ext cx="1864344" cy="1066800"/>
            <a:chOff x="3990975" y="762000"/>
            <a:chExt cx="1864344" cy="1066800"/>
          </a:xfrm>
        </p:grpSpPr>
        <p:sp>
          <p:nvSpPr>
            <p:cNvPr id="88" name="TextBox 87"/>
            <p:cNvSpPr txBox="1"/>
            <p:nvPr/>
          </p:nvSpPr>
          <p:spPr>
            <a:xfrm>
              <a:off x="5495925" y="833823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2+</a:t>
              </a:r>
              <a:endParaRPr lang="en-US" sz="1200" b="1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3990975" y="762000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0.5</a:t>
              </a:r>
              <a:endParaRPr lang="en-US" sz="1200" b="1" dirty="0"/>
            </a:p>
          </p:txBody>
        </p:sp>
        <p:cxnSp>
          <p:nvCxnSpPr>
            <p:cNvPr id="90" name="Straight Arrow Connector 89"/>
            <p:cNvCxnSpPr/>
            <p:nvPr/>
          </p:nvCxnSpPr>
          <p:spPr>
            <a:xfrm>
              <a:off x="3993901" y="1038999"/>
              <a:ext cx="3840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4375526" y="1151751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0.5</a:t>
              </a:r>
              <a:endParaRPr lang="en-US" sz="1200" b="1" dirty="0"/>
            </a:p>
          </p:txBody>
        </p:sp>
        <p:cxnSp>
          <p:nvCxnSpPr>
            <p:cNvPr id="92" name="Straight Arrow Connector 91"/>
            <p:cNvCxnSpPr/>
            <p:nvPr/>
          </p:nvCxnSpPr>
          <p:spPr>
            <a:xfrm>
              <a:off x="4387977" y="1428750"/>
              <a:ext cx="3840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/>
            <p:cNvSpPr txBox="1"/>
            <p:nvPr/>
          </p:nvSpPr>
          <p:spPr>
            <a:xfrm>
              <a:off x="4765426" y="1551801"/>
              <a:ext cx="3978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0.5</a:t>
              </a:r>
              <a:endParaRPr lang="en-US" sz="1200" b="1" dirty="0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4781550" y="1828800"/>
              <a:ext cx="3840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7088" y="4582004"/>
            <a:ext cx="2744471" cy="1617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4" name="TextBox 103"/>
          <p:cNvSpPr txBox="1"/>
          <p:nvPr/>
        </p:nvSpPr>
        <p:spPr>
          <a:xfrm>
            <a:off x="4351359" y="6123801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m/z</a:t>
            </a:r>
            <a:endParaRPr lang="en-US" sz="12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3113049" y="5245881"/>
            <a:ext cx="369332" cy="72552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b="1" dirty="0" smtClean="0"/>
              <a:t>Intensity</a:t>
            </a:r>
            <a:endParaRPr lang="en-US" sz="1200" b="1" dirty="0"/>
          </a:p>
        </p:txBody>
      </p:sp>
      <p:grpSp>
        <p:nvGrpSpPr>
          <p:cNvPr id="122" name="Group 43"/>
          <p:cNvGrpSpPr/>
          <p:nvPr/>
        </p:nvGrpSpPr>
        <p:grpSpPr>
          <a:xfrm>
            <a:off x="3962400" y="4828401"/>
            <a:ext cx="1902444" cy="1066800"/>
            <a:chOff x="3952875" y="762000"/>
            <a:chExt cx="1902444" cy="1066800"/>
          </a:xfrm>
        </p:grpSpPr>
        <p:sp>
          <p:nvSpPr>
            <p:cNvPr id="123" name="TextBox 122"/>
            <p:cNvSpPr txBox="1"/>
            <p:nvPr/>
          </p:nvSpPr>
          <p:spPr>
            <a:xfrm>
              <a:off x="5495925" y="833823"/>
              <a:ext cx="3593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3+</a:t>
              </a:r>
              <a:endParaRPr lang="en-US" sz="12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952875" y="762000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0.33</a:t>
              </a:r>
              <a:endParaRPr lang="en-US" sz="1200" b="1" dirty="0"/>
            </a:p>
          </p:txBody>
        </p:sp>
        <p:cxnSp>
          <p:nvCxnSpPr>
            <p:cNvPr id="125" name="Straight Arrow Connector 124"/>
            <p:cNvCxnSpPr/>
            <p:nvPr/>
          </p:nvCxnSpPr>
          <p:spPr>
            <a:xfrm>
              <a:off x="3993901" y="1038999"/>
              <a:ext cx="3840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4346951" y="1151751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0.33</a:t>
              </a:r>
              <a:endParaRPr lang="en-US" sz="1200" b="1" dirty="0"/>
            </a:p>
          </p:txBody>
        </p:sp>
        <p:cxnSp>
          <p:nvCxnSpPr>
            <p:cNvPr id="127" name="Straight Arrow Connector 126"/>
            <p:cNvCxnSpPr/>
            <p:nvPr/>
          </p:nvCxnSpPr>
          <p:spPr>
            <a:xfrm>
              <a:off x="4387977" y="1428750"/>
              <a:ext cx="3840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TextBox 127"/>
            <p:cNvSpPr txBox="1"/>
            <p:nvPr/>
          </p:nvSpPr>
          <p:spPr>
            <a:xfrm>
              <a:off x="4746376" y="1551801"/>
              <a:ext cx="48282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 smtClean="0"/>
                <a:t>0.33</a:t>
              </a:r>
              <a:endParaRPr lang="en-US" sz="1200" b="1" dirty="0"/>
            </a:p>
          </p:txBody>
        </p:sp>
        <p:cxnSp>
          <p:nvCxnSpPr>
            <p:cNvPr id="129" name="Straight Arrow Connector 128"/>
            <p:cNvCxnSpPr/>
            <p:nvPr/>
          </p:nvCxnSpPr>
          <p:spPr>
            <a:xfrm>
              <a:off x="4781550" y="1828800"/>
              <a:ext cx="38404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xmlns="" val="23738848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104" grpId="0"/>
      <p:bldP spid="105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  <a:ln w="31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4399</TotalTime>
  <Words>557</Words>
  <Application>Microsoft Office PowerPoint</Application>
  <PresentationFormat>On-screen Show (4:3)</PresentationFormat>
  <Paragraphs>262</Paragraphs>
  <Slides>28</Slides>
  <Notes>27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Default Design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Fenyo</cp:lastModifiedBy>
  <cp:revision>67</cp:revision>
  <dcterms:created xsi:type="dcterms:W3CDTF">2005-06-29T18:18:27Z</dcterms:created>
  <dcterms:modified xsi:type="dcterms:W3CDTF">2014-02-11T00:57:14Z</dcterms:modified>
</cp:coreProperties>
</file>