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57" r:id="rId4"/>
    <p:sldId id="269" r:id="rId5"/>
    <p:sldId id="265" r:id="rId6"/>
    <p:sldId id="266" r:id="rId7"/>
    <p:sldId id="258" r:id="rId8"/>
    <p:sldId id="260" r:id="rId9"/>
    <p:sldId id="262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9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161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1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2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6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9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3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6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8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4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9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05A0-F80F-D44B-8A39-B32E03C72AA6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imanshu.Grover@nyumc.or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69416"/>
            <a:ext cx="7772400" cy="106148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Python Lab</a:t>
            </a:r>
            <a:br>
              <a:rPr lang="en-US" sz="4800" b="1" dirty="0" smtClean="0"/>
            </a:br>
            <a:r>
              <a:rPr lang="en-US" sz="3400" b="1" dirty="0" smtClean="0"/>
              <a:t>Functions</a:t>
            </a:r>
            <a:endParaRPr lang="en-US" sz="3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47131"/>
            <a:ext cx="6400800" cy="20959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Proteomics Informatics, Spring 2014</a:t>
            </a:r>
          </a:p>
          <a:p>
            <a:r>
              <a:rPr lang="en-US" dirty="0" smtClean="0"/>
              <a:t>Week </a:t>
            </a:r>
            <a:r>
              <a:rPr lang="en-US" dirty="0" smtClean="0"/>
              <a:t>6</a:t>
            </a:r>
            <a:endParaRPr lang="en-US" dirty="0" smtClean="0"/>
          </a:p>
          <a:p>
            <a:r>
              <a:rPr lang="en-US" dirty="0" smtClean="0"/>
              <a:t>04</a:t>
            </a:r>
            <a:r>
              <a:rPr lang="en-US" baseline="30000" dirty="0" smtClean="0"/>
              <a:t>th</a:t>
            </a:r>
            <a:r>
              <a:rPr lang="en-US" dirty="0" smtClean="0"/>
              <a:t> Mar, </a:t>
            </a:r>
            <a:r>
              <a:rPr lang="en-US" dirty="0" smtClean="0"/>
              <a:t>2014</a:t>
            </a:r>
          </a:p>
          <a:p>
            <a:r>
              <a:rPr lang="en-US" dirty="0" smtClean="0">
                <a:hlinkClick r:id="rId2"/>
              </a:rPr>
              <a:t>Himanshu.Grover@nyumc.org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0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about functions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Reading/Writing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0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From last week…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386"/>
            <a:ext cx="8229600" cy="4858586"/>
          </a:xfrm>
        </p:spPr>
        <p:txBody>
          <a:bodyPr>
            <a:normAutofit/>
          </a:bodyPr>
          <a:lstStyle/>
          <a:p>
            <a:r>
              <a:rPr lang="en-US" b="1" dirty="0"/>
              <a:t>Compute Peptide Fragment </a:t>
            </a:r>
            <a:r>
              <a:rPr lang="en-US" b="1" dirty="0" smtClean="0"/>
              <a:t>Ions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Problem</a:t>
            </a:r>
            <a:r>
              <a:rPr lang="en-US" b="1" dirty="0"/>
              <a:t>:</a:t>
            </a:r>
            <a:r>
              <a:rPr lang="en-US" dirty="0"/>
              <a:t> Given a peptide sequence and charge state, compute m/z of various b- &amp; y-ions</a:t>
            </a:r>
          </a:p>
        </p:txBody>
      </p:sp>
    </p:spTree>
    <p:extLst>
      <p:ext uri="{BB962C8B-B14F-4D97-AF65-F5344CB8AC3E}">
        <p14:creationId xmlns:p14="http://schemas.microsoft.com/office/powerpoint/2010/main" val="176612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096"/>
            <a:ext cx="8229600" cy="887371"/>
          </a:xfrm>
        </p:spPr>
        <p:txBody>
          <a:bodyPr>
            <a:normAutofit/>
          </a:bodyPr>
          <a:lstStyle/>
          <a:p>
            <a:r>
              <a:rPr lang="en-US" b="1" dirty="0" smtClean="0"/>
              <a:t>Functions: Concept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229"/>
            <a:ext cx="8229600" cy="5247728"/>
          </a:xfrm>
        </p:spPr>
        <p:txBody>
          <a:bodyPr>
            <a:normAutofit/>
          </a:bodyPr>
          <a:lstStyle/>
          <a:p>
            <a:r>
              <a:rPr lang="en-US" dirty="0" smtClean="0"/>
              <a:t>Named group of a set of statements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May</a:t>
            </a:r>
            <a:r>
              <a:rPr lang="en-US" dirty="0" smtClean="0"/>
              <a:t> receive inputs that differ each time the function is executed</a:t>
            </a:r>
          </a:p>
          <a:p>
            <a:endParaRPr lang="en-US" dirty="0" smtClean="0"/>
          </a:p>
          <a:p>
            <a:r>
              <a:rPr lang="en-US" dirty="0" smtClean="0"/>
              <a:t>Perform some computation</a:t>
            </a:r>
          </a:p>
          <a:p>
            <a:endParaRPr lang="en-US" dirty="0" smtClean="0"/>
          </a:p>
          <a:p>
            <a:r>
              <a:rPr lang="en-US" b="1" dirty="0" smtClean="0"/>
              <a:t>May </a:t>
            </a:r>
            <a:r>
              <a:rPr lang="en-US" dirty="0" smtClean="0"/>
              <a:t>return some result back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Built-in</a:t>
            </a:r>
            <a:r>
              <a:rPr lang="en-US" dirty="0" smtClean="0"/>
              <a:t> functions</a:t>
            </a:r>
          </a:p>
          <a:p>
            <a:pPr marL="457200" lvl="1" indent="0">
              <a:buNone/>
            </a:pPr>
            <a:r>
              <a:rPr lang="en-US" dirty="0" smtClean="0"/>
              <a:t>	x = 10; </a:t>
            </a:r>
            <a:r>
              <a:rPr lang="en-US" dirty="0" smtClean="0"/>
              <a:t>range</a:t>
            </a:r>
            <a:r>
              <a:rPr lang="en-US" b="1" dirty="0" smtClean="0"/>
              <a:t>(</a:t>
            </a:r>
            <a:r>
              <a:rPr lang="en-US" dirty="0" smtClean="0"/>
              <a:t>x</a:t>
            </a:r>
            <a:r>
              <a:rPr lang="en-US" b="1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Functions from </a:t>
            </a:r>
            <a:r>
              <a:rPr lang="en-US" b="1" dirty="0" smtClean="0"/>
              <a:t>other libraries/modules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import math; </a:t>
            </a:r>
            <a:r>
              <a:rPr lang="en-US" b="1" dirty="0" err="1" smtClean="0"/>
              <a:t>math.pow</a:t>
            </a:r>
            <a:r>
              <a:rPr lang="en-US" b="1" dirty="0" smtClean="0"/>
              <a:t>(</a:t>
            </a:r>
            <a:r>
              <a:rPr lang="en-US" dirty="0" smtClean="0"/>
              <a:t>3,2</a:t>
            </a:r>
            <a:r>
              <a:rPr lang="en-US" b="1" dirty="0" smtClean="0"/>
              <a:t>)</a:t>
            </a:r>
          </a:p>
          <a:p>
            <a:pPr marL="457200" lvl="1" indent="0">
              <a:buNone/>
            </a:pPr>
            <a:endParaRPr lang="en-US" b="1" dirty="0" smtClean="0"/>
          </a:p>
          <a:p>
            <a:r>
              <a:rPr lang="en-US" dirty="0" smtClean="0"/>
              <a:t>Functions associated with </a:t>
            </a:r>
            <a:r>
              <a:rPr lang="en-US" b="1" dirty="0" smtClean="0"/>
              <a:t>other objects</a:t>
            </a:r>
            <a:r>
              <a:rPr lang="en-US" dirty="0" smtClean="0"/>
              <a:t> (actually called </a:t>
            </a:r>
            <a:r>
              <a:rPr lang="en-US" i="1" dirty="0" smtClean="0"/>
              <a:t>methods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dirty="0" smtClean="0"/>
              <a:t>	 x = [1, 3, 8, 7, 5]; </a:t>
            </a:r>
            <a:r>
              <a:rPr lang="en-US" b="1" dirty="0" err="1" smtClean="0"/>
              <a:t>x.sort</a:t>
            </a:r>
            <a:r>
              <a:rPr lang="en-US" b="1" dirty="0" smtClean="0"/>
              <a:t>()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User-defined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7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47750"/>
          </a:xfrm>
        </p:spPr>
        <p:txBody>
          <a:bodyPr/>
          <a:lstStyle/>
          <a:p>
            <a:r>
              <a:rPr lang="en-US" b="1" dirty="0" smtClean="0"/>
              <a:t>General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125"/>
            <a:ext cx="8229600" cy="5603875"/>
          </a:xfrm>
        </p:spPr>
        <p:txBody>
          <a:bodyPr>
            <a:normAutofit fontScale="92500"/>
          </a:bodyPr>
          <a:lstStyle/>
          <a:p>
            <a:r>
              <a:rPr lang="en-US" dirty="0"/>
              <a:t>When </a:t>
            </a:r>
            <a:r>
              <a:rPr lang="en-US" b="1" dirty="0"/>
              <a:t>defining</a:t>
            </a:r>
            <a:r>
              <a:rPr lang="en-US" dirty="0"/>
              <a:t> it specify </a:t>
            </a:r>
            <a:r>
              <a:rPr lang="en-US" i="1" dirty="0"/>
              <a:t>name </a:t>
            </a:r>
            <a:r>
              <a:rPr lang="en-US" dirty="0"/>
              <a:t> and </a:t>
            </a:r>
            <a:r>
              <a:rPr lang="en-US" i="1" dirty="0" smtClean="0"/>
              <a:t>statements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/>
              <a:t>		</a:t>
            </a:r>
            <a:r>
              <a:rPr lang="en-US" b="1" i="1" dirty="0" err="1"/>
              <a:t>def</a:t>
            </a:r>
            <a:r>
              <a:rPr lang="en-US" i="1" dirty="0"/>
              <a:t> </a:t>
            </a:r>
            <a:r>
              <a:rPr lang="en-US" b="1" dirty="0" err="1"/>
              <a:t>funcName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 err="1"/>
              <a:t>args</a:t>
            </a:r>
            <a:r>
              <a:rPr lang="en-US" dirty="0"/>
              <a:t>/</a:t>
            </a:r>
            <a:r>
              <a:rPr lang="en-US" dirty="0" err="1"/>
              <a:t>params</a:t>
            </a:r>
            <a:r>
              <a:rPr lang="en-US" dirty="0"/>
              <a:t>/inputs</a:t>
            </a:r>
            <a:r>
              <a:rPr lang="en-US" b="1" dirty="0"/>
              <a:t>)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	statement</a:t>
            </a:r>
            <a:r>
              <a:rPr lang="en-US" baseline="-25000" dirty="0"/>
              <a:t>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statement</a:t>
            </a:r>
            <a:r>
              <a:rPr lang="en-US" baseline="-25000" dirty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…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i="1" dirty="0"/>
              <a:t>return</a:t>
            </a:r>
            <a:r>
              <a:rPr lang="en-US" dirty="0"/>
              <a:t> &lt;something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/>
              <a:t>Use indentation to demarcate a function from the rest of the code</a:t>
            </a:r>
            <a:endParaRPr lang="en-US" dirty="0" smtClean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3245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8375"/>
          </a:xfrm>
        </p:spPr>
        <p:txBody>
          <a:bodyPr>
            <a:normAutofit/>
          </a:bodyPr>
          <a:lstStyle/>
          <a:p>
            <a:r>
              <a:rPr lang="en-US" b="1" dirty="0" smtClean="0"/>
              <a:t>Flow of Execution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125"/>
            <a:ext cx="8229600" cy="558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Once python interpreter has executed the “</a:t>
            </a:r>
            <a:r>
              <a:rPr lang="en-US" dirty="0" err="1"/>
              <a:t>def</a:t>
            </a:r>
            <a:r>
              <a:rPr lang="en-US" dirty="0"/>
              <a:t>” statement, you can </a:t>
            </a:r>
            <a:r>
              <a:rPr lang="en-US" b="1" dirty="0"/>
              <a:t>“call”</a:t>
            </a:r>
            <a:r>
              <a:rPr lang="en-US" dirty="0"/>
              <a:t> the services of the function anywhere in your script, and as many times as needed </a:t>
            </a:r>
          </a:p>
          <a:p>
            <a:pPr lvl="1"/>
            <a:r>
              <a:rPr lang="en-US" b="1" dirty="0" smtClean="0"/>
              <a:t>‘</a:t>
            </a:r>
            <a:r>
              <a:rPr lang="en-US" b="1" dirty="0"/>
              <a:t>call’</a:t>
            </a:r>
            <a:r>
              <a:rPr lang="en-US" dirty="0"/>
              <a:t> </a:t>
            </a:r>
            <a:r>
              <a:rPr lang="en-US" dirty="0" smtClean="0"/>
              <a:t>it using the name</a:t>
            </a:r>
          </a:p>
          <a:p>
            <a:pPr lvl="1"/>
            <a:r>
              <a:rPr lang="en-US" dirty="0" smtClean="0"/>
              <a:t>followed </a:t>
            </a:r>
            <a:r>
              <a:rPr lang="en-US" dirty="0"/>
              <a:t>by round braces with </a:t>
            </a:r>
            <a:r>
              <a:rPr lang="en-US" dirty="0" smtClean="0"/>
              <a:t>comma-separated inputs, </a:t>
            </a:r>
            <a:r>
              <a:rPr lang="en-US" dirty="0"/>
              <a:t>just like in math, f(x):</a:t>
            </a:r>
          </a:p>
          <a:p>
            <a:pPr lvl="2"/>
            <a:r>
              <a:rPr lang="en-US" b="1" dirty="0" err="1" smtClean="0"/>
              <a:t>funcName</a:t>
            </a:r>
            <a:r>
              <a:rPr lang="en-US" b="1" dirty="0" smtClean="0"/>
              <a:t>(</a:t>
            </a:r>
            <a:r>
              <a:rPr lang="en-US" dirty="0" err="1"/>
              <a:t>args</a:t>
            </a:r>
            <a:r>
              <a:rPr lang="en-US" b="1" dirty="0" smtClean="0"/>
              <a:t>)</a:t>
            </a:r>
          </a:p>
          <a:p>
            <a:pPr lvl="2"/>
            <a:endParaRPr lang="en-US" b="1" dirty="0" smtClean="0"/>
          </a:p>
          <a:p>
            <a:r>
              <a:rPr lang="en-US" b="1" dirty="0" smtClean="0"/>
              <a:t>Must be defined before calling </a:t>
            </a:r>
            <a:r>
              <a:rPr lang="en-US" b="1" dirty="0" smtClean="0"/>
              <a:t>it</a:t>
            </a:r>
          </a:p>
          <a:p>
            <a:endParaRPr lang="en-US" b="1" dirty="0" smtClean="0"/>
          </a:p>
          <a:p>
            <a:r>
              <a:rPr lang="en-US" dirty="0" smtClean="0"/>
              <a:t>Detour in the program’s flow of execution (</a:t>
            </a:r>
            <a:r>
              <a:rPr lang="en-US" b="1" dirty="0" smtClean="0"/>
              <a:t>Check using </a:t>
            </a:r>
            <a:r>
              <a:rPr lang="en-US" b="1" dirty="0" err="1" smtClean="0"/>
              <a:t>ipdb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290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884237"/>
          </a:xfrm>
        </p:spPr>
        <p:txBody>
          <a:bodyPr/>
          <a:lstStyle/>
          <a:p>
            <a:r>
              <a:rPr lang="en-US" b="1" dirty="0" smtClean="0"/>
              <a:t>Why write functions?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8229600" cy="53498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Modularize </a:t>
            </a:r>
            <a:r>
              <a:rPr lang="en-US" dirty="0"/>
              <a:t>and organize your </a:t>
            </a:r>
            <a:r>
              <a:rPr lang="en-US" dirty="0" smtClean="0"/>
              <a:t>code, by meaningfully dividing </a:t>
            </a:r>
            <a:r>
              <a:rPr lang="en-US" dirty="0"/>
              <a:t>a long program into smaller </a:t>
            </a:r>
            <a:r>
              <a:rPr lang="en-US" dirty="0" smtClean="0"/>
              <a:t>pieces (steps </a:t>
            </a:r>
            <a:r>
              <a:rPr lang="en-US" dirty="0"/>
              <a:t>of a </a:t>
            </a:r>
            <a:r>
              <a:rPr lang="en-US" dirty="0" smtClean="0"/>
              <a:t>process/procedure)</a:t>
            </a:r>
            <a:endParaRPr lang="en-US" dirty="0"/>
          </a:p>
          <a:p>
            <a:pPr lvl="1"/>
            <a:r>
              <a:rPr lang="en-US" dirty="0" smtClean="0"/>
              <a:t>Easier to:</a:t>
            </a:r>
          </a:p>
          <a:p>
            <a:pPr lvl="2"/>
            <a:r>
              <a:rPr lang="en-US" dirty="0" smtClean="0"/>
              <a:t>Build</a:t>
            </a:r>
          </a:p>
          <a:p>
            <a:pPr lvl="2"/>
            <a:r>
              <a:rPr lang="en-US" dirty="0" smtClean="0"/>
              <a:t>Debug</a:t>
            </a:r>
          </a:p>
          <a:p>
            <a:pPr lvl="2"/>
            <a:r>
              <a:rPr lang="en-US" dirty="0" smtClean="0"/>
              <a:t>Read (if </a:t>
            </a:r>
            <a:r>
              <a:rPr lang="en-US" dirty="0"/>
              <a:t>using meaningful and self-documenting labels/function-</a:t>
            </a:r>
            <a:r>
              <a:rPr lang="en-US" dirty="0" smtClean="0"/>
              <a:t>names)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Facilitates code reuse</a:t>
            </a:r>
          </a:p>
          <a:p>
            <a:pPr lvl="1"/>
            <a:r>
              <a:rPr lang="en-US" dirty="0"/>
              <a:t>remove redundant code</a:t>
            </a:r>
          </a:p>
          <a:p>
            <a:pPr lvl="2"/>
            <a:r>
              <a:rPr lang="en-US" dirty="0"/>
              <a:t>run more than once, at different time points</a:t>
            </a:r>
          </a:p>
          <a:p>
            <a:pPr lvl="2"/>
            <a:r>
              <a:rPr lang="en-US" dirty="0"/>
              <a:t>share across the same or different projects</a:t>
            </a:r>
          </a:p>
          <a:p>
            <a:pPr lvl="1"/>
            <a:r>
              <a:rPr lang="en-US" dirty="0"/>
              <a:t>easier to modify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2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Design Guidelines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Size</a:t>
            </a:r>
          </a:p>
          <a:p>
            <a:pPr lvl="1"/>
            <a:r>
              <a:rPr lang="en-US" dirty="0" smtClean="0"/>
              <a:t>keep them</a:t>
            </a:r>
            <a:r>
              <a:rPr lang="en-US" b="1" dirty="0" smtClean="0"/>
              <a:t> </a:t>
            </a:r>
            <a:r>
              <a:rPr lang="en-US" dirty="0" smtClean="0"/>
              <a:t>short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Cohesion</a:t>
            </a:r>
          </a:p>
          <a:p>
            <a:pPr lvl="1"/>
            <a:r>
              <a:rPr lang="en-US" dirty="0" smtClean="0"/>
              <a:t>each function should have a single, unified purpose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Coupling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function should be independent of things outside of it. Use </a:t>
            </a:r>
            <a:r>
              <a:rPr lang="en-US" b="1" i="1" dirty="0" smtClean="0"/>
              <a:t>arguments</a:t>
            </a:r>
            <a:r>
              <a:rPr lang="en-US" dirty="0" smtClean="0"/>
              <a:t> for inputs and </a:t>
            </a:r>
            <a:r>
              <a:rPr lang="en-US" b="1" i="1" dirty="0" smtClean="0"/>
              <a:t>return</a:t>
            </a:r>
            <a:r>
              <a:rPr lang="en-US" dirty="0" smtClean="0"/>
              <a:t> for outputs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60759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HW Assignment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0825"/>
            <a:ext cx="8229600" cy="5003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Add remaining neutral losses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-nh3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-h2o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-nh3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Add remaining multiply-charged fragments</a:t>
            </a:r>
          </a:p>
          <a:p>
            <a:pPr lvl="1"/>
            <a:r>
              <a:rPr lang="en-US" dirty="0" smtClean="0"/>
              <a:t>y+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Write functions: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compute neutral losses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compute higher charged fragments</a:t>
            </a:r>
          </a:p>
        </p:txBody>
      </p:sp>
    </p:spTree>
    <p:extLst>
      <p:ext uri="{BB962C8B-B14F-4D97-AF65-F5344CB8AC3E}">
        <p14:creationId xmlns:p14="http://schemas.microsoft.com/office/powerpoint/2010/main" val="2175268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327</Words>
  <Application>Microsoft Macintosh PowerPoint</Application>
  <PresentationFormat>On-screen Show (4:3)</PresentationFormat>
  <Paragraphs>88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Python Lab Functions</vt:lpstr>
      <vt:lpstr>From last week…</vt:lpstr>
      <vt:lpstr>Functions: Concept</vt:lpstr>
      <vt:lpstr>Examples</vt:lpstr>
      <vt:lpstr>General Syntax</vt:lpstr>
      <vt:lpstr>Flow of Execution</vt:lpstr>
      <vt:lpstr>Why write functions?</vt:lpstr>
      <vt:lpstr>Function Design Guidelines</vt:lpstr>
      <vt:lpstr>HW Assignment</vt:lpstr>
      <vt:lpstr>Next Class</vt:lpstr>
    </vt:vector>
  </TitlesOfParts>
  <Company>New York Langone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Himanshu Grover</dc:creator>
  <cp:lastModifiedBy>Himanshu Grover</cp:lastModifiedBy>
  <cp:revision>87</cp:revision>
  <dcterms:created xsi:type="dcterms:W3CDTF">2014-02-25T13:42:23Z</dcterms:created>
  <dcterms:modified xsi:type="dcterms:W3CDTF">2014-03-04T22:35:28Z</dcterms:modified>
</cp:coreProperties>
</file>