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324" r:id="rId4"/>
    <p:sldId id="258" r:id="rId5"/>
    <p:sldId id="259" r:id="rId6"/>
    <p:sldId id="314" r:id="rId7"/>
    <p:sldId id="260" r:id="rId8"/>
    <p:sldId id="315" r:id="rId9"/>
    <p:sldId id="316" r:id="rId10"/>
    <p:sldId id="261" r:id="rId11"/>
    <p:sldId id="262" r:id="rId12"/>
    <p:sldId id="325" r:id="rId13"/>
    <p:sldId id="263" r:id="rId14"/>
    <p:sldId id="264" r:id="rId15"/>
    <p:sldId id="265" r:id="rId16"/>
    <p:sldId id="266" r:id="rId17"/>
    <p:sldId id="267" r:id="rId18"/>
    <p:sldId id="327" r:id="rId19"/>
    <p:sldId id="268" r:id="rId20"/>
    <p:sldId id="269" r:id="rId21"/>
    <p:sldId id="270" r:id="rId22"/>
    <p:sldId id="328" r:id="rId23"/>
    <p:sldId id="271" r:id="rId24"/>
    <p:sldId id="272" r:id="rId25"/>
    <p:sldId id="273" r:id="rId26"/>
    <p:sldId id="274" r:id="rId27"/>
    <p:sldId id="329" r:id="rId28"/>
    <p:sldId id="275" r:id="rId29"/>
    <p:sldId id="319" r:id="rId30"/>
    <p:sldId id="320" r:id="rId31"/>
    <p:sldId id="321" r:id="rId32"/>
    <p:sldId id="322" r:id="rId33"/>
    <p:sldId id="330" r:id="rId34"/>
    <p:sldId id="317" r:id="rId35"/>
    <p:sldId id="318" r:id="rId36"/>
    <p:sldId id="331" r:id="rId37"/>
    <p:sldId id="280" r:id="rId38"/>
    <p:sldId id="332" r:id="rId39"/>
    <p:sldId id="281" r:id="rId40"/>
    <p:sldId id="282" r:id="rId41"/>
    <p:sldId id="283" r:id="rId42"/>
    <p:sldId id="284" r:id="rId43"/>
    <p:sldId id="286" r:id="rId44"/>
    <p:sldId id="333" r:id="rId45"/>
    <p:sldId id="285" r:id="rId46"/>
    <p:sldId id="287" r:id="rId47"/>
    <p:sldId id="323" r:id="rId48"/>
    <p:sldId id="288" r:id="rId49"/>
    <p:sldId id="289" r:id="rId50"/>
    <p:sldId id="335" r:id="rId51"/>
    <p:sldId id="336" r:id="rId52"/>
    <p:sldId id="337" r:id="rId53"/>
    <p:sldId id="290" r:id="rId54"/>
    <p:sldId id="291" r:id="rId55"/>
    <p:sldId id="292" r:id="rId56"/>
    <p:sldId id="294" r:id="rId57"/>
    <p:sldId id="293"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13/09/2017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13/09/2017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pt-BR"/>
          </a:p>
        </p:txBody>
      </p:sp>
      <p:sp>
        <p:nvSpPr>
          <p:cNvPr id="5" name="Espaço Reservado para Conteúdo 4"/>
          <p:cNvSpPr>
            <a:spLocks noGrp="1"/>
          </p:cNvSpPr>
          <p:nvPr>
            <p:ph idx="1"/>
          </p:nvPr>
        </p:nvSpPr>
        <p:spPr/>
        <p:txBody>
          <a:bodyPr>
            <a:normAutofit/>
          </a:bodyPr>
          <a:lstStyle/>
          <a:p>
            <a:pPr algn="ctr">
              <a:buNone/>
            </a:pPr>
            <a:r>
              <a:rPr lang="pt-BR" sz="4400" dirty="0" smtClean="0">
                <a:solidFill>
                  <a:srgbClr val="00B050"/>
                </a:solidFill>
              </a:rPr>
              <a:t>ENGENHARIA DE SOFTWARE</a:t>
            </a:r>
          </a:p>
          <a:p>
            <a:pPr algn="ctr">
              <a:buNone/>
            </a:pPr>
            <a:endParaRPr lang="pt-BR" dirty="0" smtClean="0"/>
          </a:p>
          <a:p>
            <a:pPr algn="ctr">
              <a:buNone/>
            </a:pPr>
            <a:r>
              <a:rPr lang="pt-BR" dirty="0" smtClean="0"/>
              <a:t>Extraído de Engenharia de Software</a:t>
            </a:r>
          </a:p>
          <a:p>
            <a:pPr algn="ctr">
              <a:buNone/>
            </a:pPr>
            <a:r>
              <a:rPr lang="pt-BR" dirty="0" smtClean="0"/>
              <a:t>Ian </a:t>
            </a:r>
            <a:r>
              <a:rPr lang="pt-BR" dirty="0" err="1" smtClean="0"/>
              <a:t>Sommerville</a:t>
            </a:r>
            <a:endParaRPr lang="pt-BR" dirty="0" smtClean="0"/>
          </a:p>
          <a:p>
            <a:pPr algn="ctr">
              <a:buNone/>
            </a:pPr>
            <a:r>
              <a:rPr lang="pt-BR" dirty="0" smtClean="0"/>
              <a:t>RESUMO DO CAPÍTULO 5</a:t>
            </a:r>
          </a:p>
          <a:p>
            <a:pPr algn="ctr">
              <a:buNone/>
            </a:pPr>
            <a:endParaRPr lang="pt-BR" sz="2400" dirty="0" smtClean="0"/>
          </a:p>
          <a:p>
            <a:pPr algn="ctr">
              <a:buNone/>
            </a:pPr>
            <a:r>
              <a:rPr lang="pt-BR" sz="1800" dirty="0" smtClean="0"/>
              <a:t>(comentário do professor são anotados com a sigla – </a:t>
            </a:r>
            <a:r>
              <a:rPr lang="pt-BR" sz="1800" i="1" dirty="0" err="1" smtClean="0"/>
              <a:t>mf</a:t>
            </a:r>
            <a:r>
              <a:rPr lang="pt-BR" sz="1800" dirty="0" smtClean="0"/>
              <a:t>)</a:t>
            </a:r>
            <a:endParaRPr lang="pt-BR" sz="1800" dirty="0"/>
          </a:p>
        </p:txBody>
      </p:sp>
      <p:sp>
        <p:nvSpPr>
          <p:cNvPr id="6" name="Espaço Reservado para Rodapé 5"/>
          <p:cNvSpPr>
            <a:spLocks noGrp="1"/>
          </p:cNvSpPr>
          <p:nvPr>
            <p:ph type="ftr" sz="quarter" idx="11"/>
          </p:nvPr>
        </p:nvSpPr>
        <p:spPr/>
        <p:txBody>
          <a:bodyPr/>
          <a:lstStyle/>
          <a:p>
            <a:r>
              <a:rPr lang="pt-BR" smtClean="0"/>
              <a:t>Universidade Presbiteriana Mackenzie - Professor Marcio Feitosa</a:t>
            </a:r>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Modelagem de Sistemas</a:t>
            </a:r>
            <a:endParaRPr lang="pt-BR" dirty="0"/>
          </a:p>
        </p:txBody>
      </p:sp>
      <p:sp>
        <p:nvSpPr>
          <p:cNvPr id="3" name="Espaço Reservado para Conteúdo 2"/>
          <p:cNvSpPr>
            <a:spLocks noGrp="1"/>
          </p:cNvSpPr>
          <p:nvPr>
            <p:ph idx="1"/>
          </p:nvPr>
        </p:nvSpPr>
        <p:spPr>
          <a:xfrm>
            <a:off x="457200" y="1600200"/>
            <a:ext cx="8229600" cy="4829196"/>
          </a:xfrm>
        </p:spPr>
        <p:txBody>
          <a:bodyPr>
            <a:noAutofit/>
          </a:bodyPr>
          <a:lstStyle/>
          <a:p>
            <a:r>
              <a:rPr lang="pt-BR" sz="2000" dirty="0" smtClean="0"/>
              <a:t>Segundo </a:t>
            </a:r>
            <a:r>
              <a:rPr lang="pt-BR" sz="2000" dirty="0" err="1" smtClean="0"/>
              <a:t>Sommerville</a:t>
            </a:r>
            <a:r>
              <a:rPr lang="pt-BR" sz="2000" dirty="0" smtClean="0"/>
              <a:t>, a maioria dos usuários de UML acredita que cinco tipos de diagramas podem representar a essência de um sistema:</a:t>
            </a:r>
          </a:p>
          <a:p>
            <a:endParaRPr lang="pt-BR" sz="1600" dirty="0" smtClean="0"/>
          </a:p>
          <a:p>
            <a:pPr lvl="1"/>
            <a:r>
              <a:rPr lang="pt-BR" sz="1600" b="1" dirty="0" smtClean="0"/>
              <a:t>Diagramas de atividades</a:t>
            </a:r>
            <a:r>
              <a:rPr lang="pt-BR" sz="1600" dirty="0" smtClean="0"/>
              <a:t>, que mostram as atividades envolvidas em um processo ou no processamento de dados.</a:t>
            </a:r>
          </a:p>
          <a:p>
            <a:endParaRPr lang="pt-BR" sz="1600" dirty="0" smtClean="0"/>
          </a:p>
          <a:p>
            <a:pPr lvl="1"/>
            <a:r>
              <a:rPr lang="pt-BR" sz="1600" b="1" dirty="0" smtClean="0"/>
              <a:t>Diagramas de casos de uso</a:t>
            </a:r>
            <a:r>
              <a:rPr lang="pt-BR" sz="1600" dirty="0" smtClean="0"/>
              <a:t>, que mostram as interações entre um sistema e seus atores </a:t>
            </a:r>
            <a:r>
              <a:rPr lang="pt-BR" sz="1600" dirty="0" smtClean="0"/>
              <a:t>externos </a:t>
            </a:r>
            <a:r>
              <a:rPr lang="pt-BR" sz="1600" dirty="0" smtClean="0"/>
              <a:t>(usuários ou outros sistemas).</a:t>
            </a:r>
          </a:p>
          <a:p>
            <a:endParaRPr lang="pt-BR" sz="1600" dirty="0" smtClean="0"/>
          </a:p>
          <a:p>
            <a:pPr lvl="1"/>
            <a:r>
              <a:rPr lang="pt-BR" sz="1600" b="1" dirty="0" smtClean="0"/>
              <a:t>Diagramas de sequência</a:t>
            </a:r>
            <a:r>
              <a:rPr lang="pt-BR" sz="1600" dirty="0" smtClean="0"/>
              <a:t>, que mostram as interações entre os componentes do sistema, embora os agentes externos também possam ser incluídos.</a:t>
            </a:r>
          </a:p>
          <a:p>
            <a:endParaRPr lang="pt-BR" sz="1600" dirty="0" smtClean="0"/>
          </a:p>
          <a:p>
            <a:pPr lvl="1"/>
            <a:r>
              <a:rPr lang="pt-BR" sz="1600" b="1" dirty="0" smtClean="0"/>
              <a:t>Diagramas de classes</a:t>
            </a:r>
            <a:r>
              <a:rPr lang="pt-BR" sz="1600" dirty="0" smtClean="0"/>
              <a:t>, que mostram as classes de objeto no sistema e as associações entre elas.</a:t>
            </a:r>
          </a:p>
          <a:p>
            <a:endParaRPr lang="pt-BR" sz="1600" dirty="0" smtClean="0"/>
          </a:p>
          <a:p>
            <a:pPr lvl="1"/>
            <a:r>
              <a:rPr lang="pt-BR" sz="1600" b="1" dirty="0" smtClean="0"/>
              <a:t>Diagramas de estados</a:t>
            </a:r>
            <a:r>
              <a:rPr lang="pt-BR" sz="1600" dirty="0" smtClean="0"/>
              <a:t>, que mostram como o sistema reage aos eventos internos e externos.</a:t>
            </a:r>
            <a:endParaRPr lang="pt-B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8229600" cy="1143000"/>
          </a:xfrm>
        </p:spPr>
        <p:txBody>
          <a:bodyPr>
            <a:normAutofit fontScale="90000"/>
          </a:bodyPr>
          <a:lstStyle/>
          <a:p>
            <a:r>
              <a:rPr lang="pt-BR" dirty="0" smtClean="0"/>
              <a:t>Modelagem de Sistemas</a:t>
            </a:r>
            <a:br>
              <a:rPr lang="pt-BR" dirty="0" smtClean="0"/>
            </a:br>
            <a:r>
              <a:rPr lang="pt-BR" sz="3600" dirty="0" smtClean="0"/>
              <a:t>* modelos de contexto *</a:t>
            </a:r>
            <a:endParaRPr lang="pt-BR"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sz="3600" dirty="0" smtClean="0"/>
              <a:t>* modelos de contexto *</a:t>
            </a:r>
            <a:endParaRPr lang="pt-BR" sz="3600" dirty="0"/>
          </a:p>
        </p:txBody>
      </p:sp>
      <p:sp>
        <p:nvSpPr>
          <p:cNvPr id="3" name="Espaço Reservado para Conteúdo 2"/>
          <p:cNvSpPr>
            <a:spLocks noGrp="1"/>
          </p:cNvSpPr>
          <p:nvPr>
            <p:ph idx="1"/>
          </p:nvPr>
        </p:nvSpPr>
        <p:spPr/>
        <p:txBody>
          <a:bodyPr>
            <a:normAutofit fontScale="92500" lnSpcReduction="20000"/>
          </a:bodyPr>
          <a:lstStyle/>
          <a:p>
            <a:endParaRPr lang="pt-BR" dirty="0" smtClean="0"/>
          </a:p>
          <a:p>
            <a:r>
              <a:rPr lang="pt-BR" dirty="0" smtClean="0"/>
              <a:t>Antes de se iniciar a modelagem UML:</a:t>
            </a:r>
          </a:p>
          <a:p>
            <a:endParaRPr lang="pt-BR" dirty="0" smtClean="0"/>
          </a:p>
          <a:p>
            <a:pPr lvl="1"/>
            <a:r>
              <a:rPr lang="pt-BR" dirty="0" smtClean="0"/>
              <a:t>Deve-se decidir os </a:t>
            </a:r>
            <a:r>
              <a:rPr lang="pt-BR" b="1" dirty="0" smtClean="0"/>
              <a:t>limites do sistema</a:t>
            </a:r>
            <a:r>
              <a:rPr lang="pt-BR" dirty="0" smtClean="0"/>
              <a:t>. Isso envolve trabalhar com os </a:t>
            </a:r>
            <a:r>
              <a:rPr lang="pt-BR" dirty="0" err="1" smtClean="0"/>
              <a:t>stakeholders</a:t>
            </a:r>
            <a:r>
              <a:rPr lang="pt-BR" dirty="0" smtClean="0"/>
              <a:t> do sistema para decidir qual funcionalidade deve ser incluída no sistema e o que é fornecido pelo ambiente do sistema → </a:t>
            </a:r>
            <a:r>
              <a:rPr lang="pt-BR" b="1" dirty="0" smtClean="0"/>
              <a:t>modelo de contexto</a:t>
            </a:r>
            <a:r>
              <a:rPr lang="pt-BR" dirty="0" smtClean="0"/>
              <a:t>. </a:t>
            </a:r>
          </a:p>
          <a:p>
            <a:endParaRPr lang="pt-BR" dirty="0" smtClean="0"/>
          </a:p>
          <a:p>
            <a:pPr lvl="2"/>
            <a:r>
              <a:rPr lang="pt-BR" i="1" dirty="0" smtClean="0"/>
              <a:t>Pode-se decidir que alguns processos deverão ser automatizados e outros não.</a:t>
            </a:r>
            <a:endParaRPr lang="pt-BR" dirty="0"/>
          </a:p>
        </p:txBody>
      </p:sp>
    </p:spTree>
    <p:extLst>
      <p:ext uri="{BB962C8B-B14F-4D97-AF65-F5344CB8AC3E}">
        <p14:creationId xmlns:p14="http://schemas.microsoft.com/office/powerpoint/2010/main" val="343200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modelos de contexto *</a:t>
            </a:r>
            <a:endParaRPr lang="pt-BR" dirty="0"/>
          </a:p>
        </p:txBody>
      </p:sp>
      <p:sp>
        <p:nvSpPr>
          <p:cNvPr id="3" name="Espaço Reservado para Conteúdo 2"/>
          <p:cNvSpPr>
            <a:spLocks noGrp="1"/>
          </p:cNvSpPr>
          <p:nvPr>
            <p:ph idx="1"/>
          </p:nvPr>
        </p:nvSpPr>
        <p:spPr/>
        <p:txBody>
          <a:bodyPr>
            <a:normAutofit fontScale="92500" lnSpcReduction="20000"/>
          </a:bodyPr>
          <a:lstStyle/>
          <a:p>
            <a:endParaRPr lang="pt-BR" dirty="0" smtClean="0"/>
          </a:p>
          <a:p>
            <a:r>
              <a:rPr lang="pt-BR" dirty="0" smtClean="0"/>
              <a:t>Depois de tomadas algumas decisões a respeito dos limites do sistema:</a:t>
            </a:r>
          </a:p>
          <a:p>
            <a:pPr>
              <a:buNone/>
            </a:pPr>
            <a:r>
              <a:rPr lang="pt-BR" dirty="0" smtClean="0"/>
              <a:t> </a:t>
            </a:r>
          </a:p>
          <a:p>
            <a:pPr lvl="1"/>
            <a:r>
              <a:rPr lang="pt-BR" dirty="0" smtClean="0"/>
              <a:t>Parte da atividade de análise é a definição desse contexto e das dependências que o sistema tem em seu ambiente:</a:t>
            </a:r>
          </a:p>
          <a:p>
            <a:pPr lvl="2"/>
            <a:r>
              <a:rPr lang="pt-BR" dirty="0" smtClean="0"/>
              <a:t>Trabalhar com </a:t>
            </a:r>
            <a:r>
              <a:rPr lang="pt-BR" dirty="0" err="1" smtClean="0"/>
              <a:t>stakeholders</a:t>
            </a:r>
            <a:r>
              <a:rPr lang="pt-BR" dirty="0" smtClean="0"/>
              <a:t> e ver quais funcionalidades serão incluídas (mais flexibilidade) ou substituídas. </a:t>
            </a:r>
          </a:p>
          <a:p>
            <a:pPr lvl="1"/>
            <a:endParaRPr lang="pt-BR" dirty="0" smtClean="0"/>
          </a:p>
          <a:p>
            <a:pPr lvl="1"/>
            <a:r>
              <a:rPr lang="pt-BR" dirty="0" smtClean="0"/>
              <a:t>A produção de um modelo de arquitetura simples é o primeiro passo para essa atividade. (</a:t>
            </a:r>
            <a:r>
              <a:rPr lang="pt-BR" dirty="0" err="1" smtClean="0"/>
              <a:t>próx</a:t>
            </a:r>
            <a:r>
              <a:rPr lang="pt-BR" dirty="0" smtClean="0"/>
              <a:t>. slide...)</a:t>
            </a: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modelos de contexto *</a:t>
            </a:r>
            <a:endParaRPr lang="pt-BR" dirty="0"/>
          </a:p>
        </p:txBody>
      </p:sp>
      <p:pic>
        <p:nvPicPr>
          <p:cNvPr id="1026" name="Picture 2"/>
          <p:cNvPicPr>
            <a:picLocks noChangeAspect="1" noChangeArrowheads="1"/>
          </p:cNvPicPr>
          <p:nvPr/>
        </p:nvPicPr>
        <p:blipFill>
          <a:blip r:embed="rId2"/>
          <a:srcRect/>
          <a:stretch>
            <a:fillRect/>
          </a:stretch>
        </p:blipFill>
        <p:spPr bwMode="auto">
          <a:xfrm>
            <a:off x="270750" y="2188727"/>
            <a:ext cx="6252229" cy="4129107"/>
          </a:xfrm>
          <a:prstGeom prst="rect">
            <a:avLst/>
          </a:prstGeom>
          <a:noFill/>
          <a:ln w="9525">
            <a:noFill/>
            <a:miter lim="800000"/>
            <a:headEnd/>
            <a:tailEnd/>
          </a:ln>
          <a:effectLst/>
        </p:spPr>
      </p:pic>
      <p:sp>
        <p:nvSpPr>
          <p:cNvPr id="3" name="Retângulo 2"/>
          <p:cNvSpPr/>
          <p:nvPr/>
        </p:nvSpPr>
        <p:spPr>
          <a:xfrm>
            <a:off x="323528" y="1785926"/>
            <a:ext cx="6247608" cy="369332"/>
          </a:xfrm>
          <a:prstGeom prst="rect">
            <a:avLst/>
          </a:prstGeom>
        </p:spPr>
        <p:txBody>
          <a:bodyPr wrap="none">
            <a:spAutoFit/>
          </a:bodyPr>
          <a:lstStyle/>
          <a:p>
            <a:r>
              <a:rPr lang="pt-BR" dirty="0" smtClean="0"/>
              <a:t>Gerenciar informações sobre pacientes e tratamentos prescritos:</a:t>
            </a:r>
          </a:p>
        </p:txBody>
      </p:sp>
      <p:sp>
        <p:nvSpPr>
          <p:cNvPr id="4" name="Retângulo 3"/>
          <p:cNvSpPr/>
          <p:nvPr/>
        </p:nvSpPr>
        <p:spPr>
          <a:xfrm>
            <a:off x="5575676" y="5647484"/>
            <a:ext cx="3531831" cy="1200329"/>
          </a:xfrm>
          <a:prstGeom prst="rect">
            <a:avLst/>
          </a:prstGeom>
        </p:spPr>
        <p:txBody>
          <a:bodyPr wrap="square">
            <a:spAutoFit/>
          </a:bodyPr>
          <a:lstStyle/>
          <a:p>
            <a:pPr algn="r"/>
            <a:r>
              <a:rPr lang="pt-BR" dirty="0" smtClean="0"/>
              <a:t>Um modelo de </a:t>
            </a:r>
            <a:r>
              <a:rPr lang="pt-BR" dirty="0"/>
              <a:t>c</a:t>
            </a:r>
            <a:r>
              <a:rPr lang="pt-BR" dirty="0" smtClean="0"/>
              <a:t>ontexto mostra que inclui outros </a:t>
            </a:r>
            <a:r>
              <a:rPr lang="pt-BR" dirty="0"/>
              <a:t>sistemas automatizados mas não </a:t>
            </a:r>
            <a:r>
              <a:rPr lang="pt-BR" dirty="0" smtClean="0"/>
              <a:t>mostra </a:t>
            </a:r>
            <a:r>
              <a:rPr lang="pt-BR" dirty="0"/>
              <a:t>os </a:t>
            </a:r>
            <a:r>
              <a:rPr lang="pt-BR" dirty="0" smtClean="0"/>
              <a:t>tipos </a:t>
            </a:r>
            <a:r>
              <a:rPr lang="pt-BR" dirty="0" smtClean="0"/>
              <a:t>de relacionamentos</a:t>
            </a:r>
            <a:r>
              <a:rPr lang="pt-BR"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modelos de contexto *</a:t>
            </a:r>
            <a:endParaRPr lang="pt-BR" dirty="0"/>
          </a:p>
        </p:txBody>
      </p:sp>
      <p:sp>
        <p:nvSpPr>
          <p:cNvPr id="3" name="Espaço Reservado para Conteúdo 2"/>
          <p:cNvSpPr>
            <a:spLocks noGrp="1"/>
          </p:cNvSpPr>
          <p:nvPr>
            <p:ph idx="1"/>
          </p:nvPr>
        </p:nvSpPr>
        <p:spPr/>
        <p:txBody>
          <a:bodyPr>
            <a:normAutofit/>
          </a:bodyPr>
          <a:lstStyle/>
          <a:p>
            <a:endParaRPr lang="pt-BR" dirty="0" smtClean="0"/>
          </a:p>
          <a:p>
            <a:r>
              <a:rPr lang="pt-BR" dirty="0" smtClean="0"/>
              <a:t>Os modelos de contexto podem mostrar que o ambiente inclui vários outros sistemas automatizados.</a:t>
            </a:r>
          </a:p>
          <a:p>
            <a:endParaRPr lang="pt-BR" dirty="0" smtClean="0"/>
          </a:p>
          <a:p>
            <a:pPr lvl="1"/>
            <a:r>
              <a:rPr lang="pt-BR" dirty="0" smtClean="0"/>
              <a:t>Os sistemas externos podem enviar dados para o sistema ou receber dados deste.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atividades *</a:t>
            </a:r>
            <a:endParaRPr lang="pt-BR" dirty="0"/>
          </a:p>
        </p:txBody>
      </p:sp>
      <p:pic>
        <p:nvPicPr>
          <p:cNvPr id="2050" name="Picture 2"/>
          <p:cNvPicPr>
            <a:picLocks noChangeAspect="1" noChangeArrowheads="1"/>
          </p:cNvPicPr>
          <p:nvPr/>
        </p:nvPicPr>
        <p:blipFill>
          <a:blip r:embed="rId2"/>
          <a:srcRect/>
          <a:stretch>
            <a:fillRect/>
          </a:stretch>
        </p:blipFill>
        <p:spPr bwMode="auto">
          <a:xfrm>
            <a:off x="714348" y="2000252"/>
            <a:ext cx="7810533" cy="428626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atividades *</a:t>
            </a:r>
            <a:endParaRPr lang="pt-BR" dirty="0"/>
          </a:p>
        </p:txBody>
      </p:sp>
      <p:sp>
        <p:nvSpPr>
          <p:cNvPr id="3" name="Espaço Reservado para Conteúdo 2"/>
          <p:cNvSpPr>
            <a:spLocks noGrp="1"/>
          </p:cNvSpPr>
          <p:nvPr>
            <p:ph idx="1"/>
          </p:nvPr>
        </p:nvSpPr>
        <p:spPr>
          <a:xfrm>
            <a:off x="457200" y="1600200"/>
            <a:ext cx="8229600" cy="4900634"/>
          </a:xfrm>
        </p:spPr>
        <p:txBody>
          <a:bodyPr>
            <a:normAutofit fontScale="77500" lnSpcReduction="20000"/>
          </a:bodyPr>
          <a:lstStyle/>
          <a:p>
            <a:endParaRPr lang="pt-BR" dirty="0" smtClean="0"/>
          </a:p>
          <a:p>
            <a:r>
              <a:rPr lang="pt-BR" dirty="0" smtClean="0"/>
              <a:t>Em um diagrama de atividades da UML, as setas representam o fluxo de trabalho de uma atividade para outra. </a:t>
            </a:r>
          </a:p>
          <a:p>
            <a:endParaRPr lang="pt-BR" dirty="0" smtClean="0"/>
          </a:p>
          <a:p>
            <a:r>
              <a:rPr lang="pt-BR" dirty="0" smtClean="0"/>
              <a:t>Uma barra sólida é usada para indicar coordenação de atividades. </a:t>
            </a:r>
          </a:p>
          <a:p>
            <a:endParaRPr lang="pt-BR" dirty="0" smtClean="0"/>
          </a:p>
          <a:p>
            <a:pPr lvl="1"/>
            <a:r>
              <a:rPr lang="pt-BR" dirty="0" smtClean="0"/>
              <a:t>Quando o fluxo de mais de uma atividade leva a uma barra sólida, todas essas atividades devem ser concluídas antes de o progresso ser possível. </a:t>
            </a:r>
          </a:p>
          <a:p>
            <a:pPr lvl="1"/>
            <a:endParaRPr lang="pt-BR" dirty="0" smtClean="0"/>
          </a:p>
          <a:p>
            <a:pPr lvl="1"/>
            <a:r>
              <a:rPr lang="pt-BR" dirty="0" smtClean="0"/>
              <a:t>Quando o fluxo de uma barra sólida leva a uma série de atividades, elas podem ser executadas em paralelo.</a:t>
            </a: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8229600" cy="1143000"/>
          </a:xfrm>
        </p:spPr>
        <p:txBody>
          <a:bodyPr>
            <a:normAutofit fontScale="90000"/>
          </a:bodyPr>
          <a:lstStyle/>
          <a:p>
            <a:r>
              <a:rPr lang="pt-BR" dirty="0" smtClean="0"/>
              <a:t>Modelagem de Sistemas</a:t>
            </a:r>
            <a:br>
              <a:rPr lang="pt-BR" dirty="0" smtClean="0"/>
            </a:br>
            <a:r>
              <a:rPr lang="pt-BR" sz="3600" dirty="0" smtClean="0"/>
              <a:t>* modelos de interação*</a:t>
            </a:r>
            <a:endParaRPr lang="pt-BR" sz="3600" dirty="0"/>
          </a:p>
        </p:txBody>
      </p:sp>
    </p:spTree>
    <p:extLst>
      <p:ext uri="{BB962C8B-B14F-4D97-AF65-F5344CB8AC3E}">
        <p14:creationId xmlns:p14="http://schemas.microsoft.com/office/powerpoint/2010/main" val="126805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sz="3600" dirty="0" smtClean="0"/>
              <a:t>* MODELOS DE INTERAÇÃO *</a:t>
            </a:r>
            <a:endParaRPr lang="pt-BR" sz="3600" dirty="0"/>
          </a:p>
        </p:txBody>
      </p:sp>
      <p:sp>
        <p:nvSpPr>
          <p:cNvPr id="3" name="Espaço Reservado para Conteúdo 2"/>
          <p:cNvSpPr>
            <a:spLocks noGrp="1"/>
          </p:cNvSpPr>
          <p:nvPr>
            <p:ph idx="1"/>
          </p:nvPr>
        </p:nvSpPr>
        <p:spPr/>
        <p:txBody>
          <a:bodyPr>
            <a:normAutofit fontScale="85000" lnSpcReduction="10000"/>
          </a:bodyPr>
          <a:lstStyle/>
          <a:p>
            <a:r>
              <a:rPr lang="pt-BR" dirty="0" smtClean="0"/>
              <a:t>Todos os sistemas envolvem algum tipo de interação. </a:t>
            </a:r>
          </a:p>
          <a:p>
            <a:endParaRPr lang="pt-BR" dirty="0" smtClean="0"/>
          </a:p>
          <a:p>
            <a:r>
              <a:rPr lang="pt-BR" dirty="0" smtClean="0"/>
              <a:t>Pode-se ter </a:t>
            </a:r>
          </a:p>
          <a:p>
            <a:pPr lvl="1"/>
            <a:r>
              <a:rPr lang="pt-BR" dirty="0" smtClean="0"/>
              <a:t>interação do usuário, que envolve entradas e saídas; </a:t>
            </a:r>
          </a:p>
          <a:p>
            <a:pPr lvl="1"/>
            <a:r>
              <a:rPr lang="pt-BR" dirty="0" smtClean="0"/>
              <a:t>interação entre o sistema que está em desenvolvimento e outros sistemas</a:t>
            </a:r>
            <a:r>
              <a:rPr lang="pt-BR" dirty="0"/>
              <a:t>;</a:t>
            </a:r>
            <a:r>
              <a:rPr lang="pt-BR" dirty="0" smtClean="0"/>
              <a:t> </a:t>
            </a:r>
          </a:p>
          <a:p>
            <a:pPr lvl="1"/>
            <a:r>
              <a:rPr lang="pt-BR" dirty="0" smtClean="0"/>
              <a:t>interação entre os componentes do sistema. </a:t>
            </a:r>
          </a:p>
          <a:p>
            <a:endParaRPr lang="pt-BR" dirty="0" smtClean="0"/>
          </a:p>
          <a:p>
            <a:r>
              <a:rPr lang="pt-BR" dirty="0" smtClean="0"/>
              <a:t>A modelagem da interação do usuário é importante, pois ajuda a identificar os requisitos do usuário.</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Objetivos da aula</a:t>
            </a:r>
            <a:endParaRPr lang="pt-BR" dirty="0"/>
          </a:p>
        </p:txBody>
      </p:sp>
      <p:sp>
        <p:nvSpPr>
          <p:cNvPr id="5" name="Espaço Reservado para Conteúdo 4"/>
          <p:cNvSpPr>
            <a:spLocks noGrp="1"/>
          </p:cNvSpPr>
          <p:nvPr>
            <p:ph idx="1"/>
          </p:nvPr>
        </p:nvSpPr>
        <p:spPr/>
        <p:txBody>
          <a:bodyPr>
            <a:normAutofit lnSpcReduction="10000"/>
          </a:bodyPr>
          <a:lstStyle/>
          <a:p>
            <a:r>
              <a:rPr lang="pt-BR" dirty="0" smtClean="0"/>
              <a:t>Compreender como os modelos gráficos podem ser usados para representar sistemas.</a:t>
            </a:r>
          </a:p>
          <a:p>
            <a:r>
              <a:rPr lang="pt-BR" dirty="0" smtClean="0"/>
              <a:t>Compreender por que diferentes tipos de modelos são necessários e as perspectivas fundamentais de modelagem de sistema de contexto, interação, estrutura e comportamento.</a:t>
            </a:r>
          </a:p>
          <a:p>
            <a:r>
              <a:rPr lang="pt-BR" dirty="0" smtClean="0"/>
              <a:t>Verificar como alguns tipos de diagramas UML podem ser usados na modelagem de sistemas.</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MODELOS DE INTERAÇÃO *</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O sistema de modelagem da interação do sistema destaca os problemas de comunicação que podem surgir. A modelagem da interação nos ajuda a compreender se a estrutura proposta para o sistema é suscetível de produzir o desempenho e a confiança requerida do sistema. Nesta seção, serão tratadas duas abordagens relacionadas à modelagem da interação:</a:t>
            </a:r>
          </a:p>
          <a:p>
            <a:endParaRPr lang="pt-BR" dirty="0" smtClean="0"/>
          </a:p>
          <a:p>
            <a:pPr lvl="1"/>
            <a:r>
              <a:rPr lang="pt-BR" dirty="0" smtClean="0"/>
              <a:t>Modelagem de </a:t>
            </a:r>
            <a:r>
              <a:rPr lang="pt-BR" b="1" dirty="0" smtClean="0"/>
              <a:t>casos de uso</a:t>
            </a:r>
            <a:r>
              <a:rPr lang="pt-BR" dirty="0" smtClean="0"/>
              <a:t>, usada principalmente para modelar interações entre um sistema e atores externos (usuários ou outros sistemas).</a:t>
            </a:r>
          </a:p>
          <a:p>
            <a:endParaRPr lang="pt-BR" dirty="0" smtClean="0"/>
          </a:p>
          <a:p>
            <a:pPr lvl="1"/>
            <a:r>
              <a:rPr lang="pt-BR" dirty="0" smtClean="0"/>
              <a:t>Diagramas de </a:t>
            </a:r>
            <a:r>
              <a:rPr lang="pt-BR" b="1" dirty="0" err="1" smtClean="0"/>
              <a:t>sequência</a:t>
            </a:r>
            <a:r>
              <a:rPr lang="pt-BR" dirty="0" smtClean="0"/>
              <a:t>, usados para modelar interações entre os componentes do sistema e, possivelmente os agentes externos.</a:t>
            </a:r>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Casos de Uso *</a:t>
            </a:r>
            <a:endParaRPr lang="pt-BR" dirty="0"/>
          </a:p>
        </p:txBody>
      </p:sp>
      <p:sp>
        <p:nvSpPr>
          <p:cNvPr id="3" name="Espaço Reservado para Conteúdo 2"/>
          <p:cNvSpPr>
            <a:spLocks noGrp="1"/>
          </p:cNvSpPr>
          <p:nvPr>
            <p:ph idx="1"/>
          </p:nvPr>
        </p:nvSpPr>
        <p:spPr/>
        <p:txBody>
          <a:bodyPr/>
          <a:lstStyle/>
          <a:p>
            <a:endParaRPr lang="pt-BR" dirty="0" smtClean="0"/>
          </a:p>
          <a:p>
            <a:r>
              <a:rPr lang="pt-BR" dirty="0" smtClean="0"/>
              <a:t>Cada caso de uso representa uma tarefa discreta que envolve a interação externa com um sistema. </a:t>
            </a:r>
          </a:p>
          <a:p>
            <a:endParaRPr lang="pt-BR" dirty="0" smtClean="0"/>
          </a:p>
          <a:p>
            <a:r>
              <a:rPr lang="pt-BR" dirty="0" smtClean="0"/>
              <a:t>Em sua forma mais simples, um caso de uso é mostrado como uma elipse, com os atores envolvidos representados por </a:t>
            </a:r>
            <a:r>
              <a:rPr lang="pt-BR" dirty="0" smtClean="0"/>
              <a:t>homens-palito</a:t>
            </a:r>
            <a:r>
              <a:rPr lang="pt-BR" dirty="0" smtClean="0"/>
              <a:t>.</a:t>
            </a:r>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8229600" cy="1143000"/>
          </a:xfrm>
        </p:spPr>
        <p:txBody>
          <a:bodyPr>
            <a:normAutofit fontScale="90000"/>
          </a:bodyPr>
          <a:lstStyle/>
          <a:p>
            <a:r>
              <a:rPr lang="pt-BR" dirty="0" smtClean="0"/>
              <a:t>Modelagem de Sistemas</a:t>
            </a:r>
            <a:br>
              <a:rPr lang="pt-BR" dirty="0" smtClean="0"/>
            </a:br>
            <a:r>
              <a:rPr lang="pt-BR" sz="3600" dirty="0" smtClean="0"/>
              <a:t>* modelagem de casos de uso *</a:t>
            </a:r>
            <a:endParaRPr lang="pt-BR" sz="3600" dirty="0"/>
          </a:p>
        </p:txBody>
      </p:sp>
    </p:spTree>
    <p:extLst>
      <p:ext uri="{BB962C8B-B14F-4D97-AF65-F5344CB8AC3E}">
        <p14:creationId xmlns:p14="http://schemas.microsoft.com/office/powerpoint/2010/main" val="4099087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Casos de Uso *</a:t>
            </a:r>
            <a:endParaRPr lang="pt-BR" dirty="0"/>
          </a:p>
        </p:txBody>
      </p:sp>
      <p:pic>
        <p:nvPicPr>
          <p:cNvPr id="3074" name="Picture 2"/>
          <p:cNvPicPr>
            <a:picLocks noChangeAspect="1" noChangeArrowheads="1"/>
          </p:cNvPicPr>
          <p:nvPr/>
        </p:nvPicPr>
        <p:blipFill>
          <a:blip r:embed="rId2"/>
          <a:srcRect/>
          <a:stretch>
            <a:fillRect/>
          </a:stretch>
        </p:blipFill>
        <p:spPr bwMode="auto">
          <a:xfrm>
            <a:off x="304786" y="2900364"/>
            <a:ext cx="8553494" cy="1822338"/>
          </a:xfrm>
          <a:prstGeom prst="rect">
            <a:avLst/>
          </a:prstGeom>
          <a:noFill/>
          <a:ln w="9525">
            <a:noFill/>
            <a:miter lim="800000"/>
            <a:headEnd/>
            <a:tailEnd/>
          </a:ln>
          <a:effectLst/>
        </p:spPr>
      </p:pic>
      <p:sp>
        <p:nvSpPr>
          <p:cNvPr id="3" name="Retângulo 2"/>
          <p:cNvSpPr/>
          <p:nvPr/>
        </p:nvSpPr>
        <p:spPr>
          <a:xfrm>
            <a:off x="467544" y="5445224"/>
            <a:ext cx="7848872" cy="1200329"/>
          </a:xfrm>
          <a:prstGeom prst="rect">
            <a:avLst/>
          </a:prstGeom>
        </p:spPr>
        <p:txBody>
          <a:bodyPr wrap="square">
            <a:spAutoFit/>
          </a:bodyPr>
          <a:lstStyle/>
          <a:p>
            <a:r>
              <a:rPr lang="pt-BR" dirty="0" smtClean="0"/>
              <a:t>É amplamente usado para apoiar a fase de </a:t>
            </a:r>
            <a:r>
              <a:rPr lang="pt-BR" dirty="0" err="1" smtClean="0"/>
              <a:t>elicitação</a:t>
            </a:r>
            <a:r>
              <a:rPr lang="pt-BR" dirty="0" smtClean="0"/>
              <a:t> de requisitos.</a:t>
            </a:r>
          </a:p>
          <a:p>
            <a:endParaRPr lang="pt-BR" dirty="0" smtClean="0"/>
          </a:p>
          <a:p>
            <a:r>
              <a:rPr lang="pt-BR" dirty="0" smtClean="0"/>
              <a:t>Pode ser tomado como um cenário simples que descreve o que um usuário espera de um sistema.</a:t>
            </a: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Casos de Uso *</a:t>
            </a:r>
            <a:endParaRPr lang="pt-BR" dirty="0"/>
          </a:p>
        </p:txBody>
      </p:sp>
      <p:pic>
        <p:nvPicPr>
          <p:cNvPr id="4099" name="Picture 3"/>
          <p:cNvPicPr>
            <a:picLocks noChangeAspect="1" noChangeArrowheads="1"/>
          </p:cNvPicPr>
          <p:nvPr/>
        </p:nvPicPr>
        <p:blipFill>
          <a:blip r:embed="rId2"/>
          <a:srcRect/>
          <a:stretch>
            <a:fillRect/>
          </a:stretch>
        </p:blipFill>
        <p:spPr bwMode="auto">
          <a:xfrm>
            <a:off x="719138" y="1538311"/>
            <a:ext cx="7705725" cy="524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Casos de Uso *</a:t>
            </a:r>
            <a:endParaRPr lang="pt-BR" dirty="0"/>
          </a:p>
        </p:txBody>
      </p:sp>
      <p:sp>
        <p:nvSpPr>
          <p:cNvPr id="3" name="Espaço Reservado para Conteúdo 2"/>
          <p:cNvSpPr>
            <a:spLocks noGrp="1"/>
          </p:cNvSpPr>
          <p:nvPr>
            <p:ph idx="1"/>
          </p:nvPr>
        </p:nvSpPr>
        <p:spPr/>
        <p:txBody>
          <a:bodyPr>
            <a:normAutofit lnSpcReduction="10000"/>
          </a:bodyPr>
          <a:lstStyle/>
          <a:p>
            <a:endParaRPr lang="pt-BR" dirty="0" smtClean="0"/>
          </a:p>
          <a:p>
            <a:r>
              <a:rPr lang="pt-BR" dirty="0" smtClean="0"/>
              <a:t>Diagramas de casos de uso dão uma visão simples de uma interação. Logo, é necessário fornecer mais detalhes para entender o que está envolvido.</a:t>
            </a:r>
          </a:p>
          <a:p>
            <a:endParaRPr lang="pt-BR" dirty="0" smtClean="0"/>
          </a:p>
          <a:p>
            <a:r>
              <a:rPr lang="pt-BR" b="1" dirty="0" smtClean="0"/>
              <a:t>Formulários padronizados </a:t>
            </a:r>
            <a:r>
              <a:rPr lang="pt-BR" dirty="0" smtClean="0"/>
              <a:t>são usados para documentar os detalhes de cada caso de uso. (ex. </a:t>
            </a:r>
            <a:r>
              <a:rPr lang="pt-BR" dirty="0" err="1" smtClean="0"/>
              <a:t>próx</a:t>
            </a:r>
            <a:r>
              <a:rPr lang="pt-BR" dirty="0" smtClean="0"/>
              <a:t>. Slide)</a:t>
            </a:r>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99592" y="600075"/>
            <a:ext cx="6496050" cy="56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8229600" cy="1143000"/>
          </a:xfrm>
        </p:spPr>
        <p:txBody>
          <a:bodyPr>
            <a:normAutofit fontScale="90000"/>
          </a:bodyPr>
          <a:lstStyle/>
          <a:p>
            <a:r>
              <a:rPr lang="pt-BR" dirty="0" smtClean="0"/>
              <a:t>Modelagem de Sistemas</a:t>
            </a:r>
            <a:br>
              <a:rPr lang="pt-BR" dirty="0" smtClean="0"/>
            </a:br>
            <a:r>
              <a:rPr lang="pt-BR" sz="3600" dirty="0" smtClean="0"/>
              <a:t>* diagramas de sequencia *</a:t>
            </a:r>
            <a:endParaRPr lang="pt-BR" sz="3600" dirty="0"/>
          </a:p>
        </p:txBody>
      </p:sp>
    </p:spTree>
    <p:extLst>
      <p:ext uri="{BB962C8B-B14F-4D97-AF65-F5344CB8AC3E}">
        <p14:creationId xmlns:p14="http://schemas.microsoft.com/office/powerpoint/2010/main" val="3286080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a:t>
            </a:r>
            <a:r>
              <a:rPr lang="pt-BR" dirty="0" err="1" smtClean="0"/>
              <a:t>Sequência</a:t>
            </a:r>
            <a:r>
              <a:rPr lang="pt-BR" dirty="0" smtClean="0"/>
              <a:t> *</a:t>
            </a:r>
            <a:endParaRPr lang="pt-BR" dirty="0"/>
          </a:p>
        </p:txBody>
      </p:sp>
      <p:sp>
        <p:nvSpPr>
          <p:cNvPr id="3" name="Espaço Reservado para Conteúdo 2"/>
          <p:cNvSpPr>
            <a:spLocks noGrp="1"/>
          </p:cNvSpPr>
          <p:nvPr>
            <p:ph idx="1"/>
          </p:nvPr>
        </p:nvSpPr>
        <p:spPr/>
        <p:txBody>
          <a:bodyPr>
            <a:normAutofit fontScale="92500" lnSpcReduction="10000"/>
          </a:bodyPr>
          <a:lstStyle/>
          <a:p>
            <a:endParaRPr lang="pt-BR" dirty="0" smtClean="0"/>
          </a:p>
          <a:p>
            <a:r>
              <a:rPr lang="pt-BR" dirty="0" smtClean="0"/>
              <a:t>Os diagramas de </a:t>
            </a:r>
            <a:r>
              <a:rPr lang="pt-BR" dirty="0" err="1" smtClean="0"/>
              <a:t>sequência</a:t>
            </a:r>
            <a:r>
              <a:rPr lang="pt-BR" dirty="0" smtClean="0"/>
              <a:t> em UML são usados, principalmente, para modelar as interações entre os atores e os objetos em um sistema e as interações entre os próprios objetos.</a:t>
            </a:r>
          </a:p>
          <a:p>
            <a:endParaRPr lang="pt-BR" dirty="0" smtClean="0"/>
          </a:p>
          <a:p>
            <a:r>
              <a:rPr lang="pt-BR" dirty="0" smtClean="0"/>
              <a:t>Como o nome indica, um diagrama de </a:t>
            </a:r>
            <a:r>
              <a:rPr lang="pt-BR" dirty="0" err="1" smtClean="0"/>
              <a:t>sequência</a:t>
            </a:r>
            <a:r>
              <a:rPr lang="pt-BR" dirty="0" smtClean="0"/>
              <a:t> mostra a </a:t>
            </a:r>
            <a:r>
              <a:rPr lang="pt-BR" dirty="0" err="1" smtClean="0"/>
              <a:t>sequência</a:t>
            </a:r>
            <a:r>
              <a:rPr lang="pt-BR" dirty="0" smtClean="0"/>
              <a:t> de interações que ocorrem durante um </a:t>
            </a:r>
            <a:r>
              <a:rPr lang="pt-BR" b="1" dirty="0" smtClean="0"/>
              <a:t>caso de uso </a:t>
            </a:r>
            <a:r>
              <a:rPr lang="pt-BR" dirty="0" smtClean="0"/>
              <a:t>em particular (uma instância de caso de uso).</a:t>
            </a:r>
            <a:endParaRPr lang="pt-B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a:t>
            </a:r>
            <a:r>
              <a:rPr lang="pt-BR" dirty="0" err="1" smtClean="0"/>
              <a:t>Sequência</a:t>
            </a:r>
            <a:r>
              <a:rPr lang="pt-BR" dirty="0" smtClean="0"/>
              <a:t> *</a:t>
            </a:r>
            <a:endParaRPr lang="pt-BR" dirty="0"/>
          </a:p>
        </p:txBody>
      </p:sp>
      <p:sp>
        <p:nvSpPr>
          <p:cNvPr id="3" name="Espaço Reservado para Conteúdo 2"/>
          <p:cNvSpPr>
            <a:spLocks noGrp="1"/>
          </p:cNvSpPr>
          <p:nvPr>
            <p:ph idx="1"/>
          </p:nvPr>
        </p:nvSpPr>
        <p:spPr>
          <a:xfrm>
            <a:off x="457200" y="1600201"/>
            <a:ext cx="8229600" cy="1400171"/>
          </a:xfrm>
        </p:spPr>
        <p:txBody>
          <a:bodyPr>
            <a:normAutofit/>
          </a:bodyPr>
          <a:lstStyle/>
          <a:p>
            <a:r>
              <a:rPr lang="pt-BR" sz="2800" dirty="0" smtClean="0"/>
              <a:t>Vamos tomar como exemplo o Caso de Uso “Manter Cadastro de Clientes”, caso específico: “Incluir Novo Cliente”.</a:t>
            </a:r>
            <a:endParaRPr lang="pt-BR" sz="2800" dirty="0"/>
          </a:p>
        </p:txBody>
      </p:sp>
      <p:pic>
        <p:nvPicPr>
          <p:cNvPr id="2051" name="Picture 3"/>
          <p:cNvPicPr>
            <a:picLocks noChangeAspect="1" noChangeArrowheads="1"/>
          </p:cNvPicPr>
          <p:nvPr/>
        </p:nvPicPr>
        <p:blipFill>
          <a:blip r:embed="rId2"/>
          <a:srcRect/>
          <a:stretch>
            <a:fillRect/>
          </a:stretch>
        </p:blipFill>
        <p:spPr bwMode="auto">
          <a:xfrm>
            <a:off x="2762250" y="2524383"/>
            <a:ext cx="3952890" cy="41193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Modelagem de Sistemas</a:t>
            </a:r>
            <a:endParaRPr lang="pt-BR" dirty="0"/>
          </a:p>
        </p:txBody>
      </p:sp>
      <p:sp>
        <p:nvSpPr>
          <p:cNvPr id="5" name="Espaço Reservado para Conteúdo 4"/>
          <p:cNvSpPr>
            <a:spLocks noGrp="1"/>
          </p:cNvSpPr>
          <p:nvPr>
            <p:ph idx="1"/>
          </p:nvPr>
        </p:nvSpPr>
        <p:spPr/>
        <p:txBody>
          <a:bodyPr>
            <a:normAutofit fontScale="77500" lnSpcReduction="20000"/>
          </a:bodyPr>
          <a:lstStyle/>
          <a:p>
            <a:r>
              <a:rPr lang="pt-BR" b="1" dirty="0" smtClean="0"/>
              <a:t>Modelagem</a:t>
            </a:r>
            <a:r>
              <a:rPr lang="pt-BR" dirty="0" smtClean="0"/>
              <a:t> = criação de dispositivos artificiais (modelos) que visem representar os aspectos estáticos e/ou dinâmicos de um dispositivo real.</a:t>
            </a:r>
          </a:p>
          <a:p>
            <a:endParaRPr lang="pt-BR" dirty="0" smtClean="0"/>
          </a:p>
          <a:p>
            <a:r>
              <a:rPr lang="pt-BR" b="1" dirty="0" smtClean="0"/>
              <a:t>Modelagem de sistema </a:t>
            </a:r>
            <a:r>
              <a:rPr lang="pt-BR" dirty="0" smtClean="0"/>
              <a:t>é o processo de desenvolvimento de modelos abstratos de um sistema, onde cada modelo apresenta uma visão, ou perspectiva, diferente do sistema. </a:t>
            </a:r>
          </a:p>
          <a:p>
            <a:endParaRPr lang="pt-BR" dirty="0" smtClean="0"/>
          </a:p>
          <a:p>
            <a:r>
              <a:rPr lang="pt-BR" dirty="0" smtClean="0"/>
              <a:t>A modelagem de sistema geralmente representa o sistema com algum tipo de notação gráfica, que, atualmente, quase sempre é baseada em notações de UML (linguagem de modelagem unificada, do inglês </a:t>
            </a:r>
            <a:r>
              <a:rPr lang="pt-BR" i="1" dirty="0" err="1" smtClean="0"/>
              <a:t>Unified</a:t>
            </a:r>
            <a:r>
              <a:rPr lang="pt-BR" i="1" dirty="0" smtClean="0"/>
              <a:t> </a:t>
            </a:r>
            <a:r>
              <a:rPr lang="pt-BR" i="1" dirty="0" err="1" smtClean="0"/>
              <a:t>Modeling</a:t>
            </a:r>
            <a:r>
              <a:rPr lang="pt-BR" i="1" dirty="0" smtClean="0"/>
              <a:t> </a:t>
            </a:r>
            <a:r>
              <a:rPr lang="pt-BR" i="1" dirty="0" err="1" smtClean="0"/>
              <a:t>Language</a:t>
            </a:r>
            <a:r>
              <a:rPr lang="pt-BR" dirty="0" smtClean="0"/>
              <a:t>).</a:t>
            </a:r>
            <a:endParaRPr lang="pt-BR" dirty="0"/>
          </a:p>
        </p:txBody>
      </p:sp>
    </p:spTree>
    <p:extLst>
      <p:ext uri="{BB962C8B-B14F-4D97-AF65-F5344CB8AC3E}">
        <p14:creationId xmlns:p14="http://schemas.microsoft.com/office/powerpoint/2010/main" val="291485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a:t>
            </a:r>
            <a:r>
              <a:rPr lang="pt-BR" dirty="0" err="1" smtClean="0"/>
              <a:t>Sequência</a:t>
            </a:r>
            <a:r>
              <a:rPr lang="pt-BR" dirty="0" smtClean="0"/>
              <a:t> *</a:t>
            </a:r>
            <a:endParaRPr lang="pt-BR" dirty="0"/>
          </a:p>
        </p:txBody>
      </p:sp>
      <p:sp>
        <p:nvSpPr>
          <p:cNvPr id="3" name="Espaço Reservado para Conteúdo 2"/>
          <p:cNvSpPr>
            <a:spLocks noGrp="1"/>
          </p:cNvSpPr>
          <p:nvPr>
            <p:ph idx="1"/>
          </p:nvPr>
        </p:nvSpPr>
        <p:spPr/>
        <p:txBody>
          <a:bodyPr>
            <a:normAutofit/>
          </a:bodyPr>
          <a:lstStyle/>
          <a:p>
            <a:r>
              <a:rPr lang="pt-BR" dirty="0" smtClean="0"/>
              <a:t>O único objeto envolvido nesse caso é o </a:t>
            </a:r>
            <a:r>
              <a:rPr lang="pt-BR" b="1" dirty="0" smtClean="0"/>
              <a:t>Cliente</a:t>
            </a:r>
            <a:r>
              <a:rPr lang="pt-BR" dirty="0" smtClean="0"/>
              <a:t>. Logo, esse objeto deve ter, em tese, todos os métodos necessários para realizar o caso de uso na íntegra.</a:t>
            </a:r>
          </a:p>
          <a:p>
            <a:endParaRPr lang="pt-BR" dirty="0" smtClean="0"/>
          </a:p>
          <a:p>
            <a:r>
              <a:rPr lang="pt-BR" sz="2600" i="1" dirty="0" smtClean="0"/>
              <a:t>Mais adiante veremos que o sistema fica melhor distribuído em objetos responsáveis pela visualização, outros responsáveis pela manutenção dos dados e outros pelo “meio de campo” entre tela (input/output) e dados.</a:t>
            </a:r>
            <a:endParaRPr lang="pt-BR" sz="26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a:t>
            </a:r>
            <a:r>
              <a:rPr lang="pt-BR" sz="3600" dirty="0" smtClean="0"/>
              <a:t>Diagrama de </a:t>
            </a:r>
            <a:r>
              <a:rPr lang="pt-BR" sz="3600" dirty="0" err="1" smtClean="0"/>
              <a:t>Sequência</a:t>
            </a:r>
            <a:r>
              <a:rPr lang="pt-BR" sz="3600" dirty="0" smtClean="0"/>
              <a:t> </a:t>
            </a:r>
            <a:r>
              <a:rPr lang="pt-BR" dirty="0" smtClean="0"/>
              <a:t>*</a:t>
            </a:r>
            <a:endParaRPr lang="pt-BR" dirty="0"/>
          </a:p>
        </p:txBody>
      </p:sp>
      <p:pic>
        <p:nvPicPr>
          <p:cNvPr id="3074" name="Picture 2"/>
          <p:cNvPicPr>
            <a:picLocks noChangeAspect="1" noChangeArrowheads="1"/>
          </p:cNvPicPr>
          <p:nvPr/>
        </p:nvPicPr>
        <p:blipFill>
          <a:blip r:embed="rId2"/>
          <a:srcRect/>
          <a:stretch>
            <a:fillRect/>
          </a:stretch>
        </p:blipFill>
        <p:spPr bwMode="auto">
          <a:xfrm>
            <a:off x="409741" y="2209802"/>
            <a:ext cx="8377101" cy="4362470"/>
          </a:xfrm>
          <a:prstGeom prst="rect">
            <a:avLst/>
          </a:prstGeom>
          <a:noFill/>
          <a:ln w="9525">
            <a:noFill/>
            <a:miter lim="800000"/>
            <a:headEnd/>
            <a:tailEnd/>
          </a:ln>
          <a:effectLst/>
        </p:spPr>
      </p:pic>
      <p:sp>
        <p:nvSpPr>
          <p:cNvPr id="5" name="CaixaDeTexto 4"/>
          <p:cNvSpPr txBox="1"/>
          <p:nvPr/>
        </p:nvSpPr>
        <p:spPr>
          <a:xfrm>
            <a:off x="428596" y="1714488"/>
            <a:ext cx="8358246" cy="400110"/>
          </a:xfrm>
          <a:prstGeom prst="rect">
            <a:avLst/>
          </a:prstGeom>
          <a:noFill/>
        </p:spPr>
        <p:txBody>
          <a:bodyPr wrap="square" rtlCol="0">
            <a:spAutoFit/>
          </a:bodyPr>
          <a:lstStyle/>
          <a:p>
            <a:pPr algn="ctr"/>
            <a:r>
              <a:rPr lang="pt-BR" sz="2000" b="1" dirty="0" smtClean="0"/>
              <a:t>Documento do Fluxo Principal do Caso de Uso – “Incluir Novo Cliente”</a:t>
            </a:r>
            <a:endParaRPr lang="pt-BR" sz="2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852"/>
            <a:ext cx="8229600" cy="1143000"/>
          </a:xfrm>
        </p:spPr>
        <p:txBody>
          <a:bodyPr>
            <a:normAutofit fontScale="90000"/>
          </a:bodyPr>
          <a:lstStyle/>
          <a:p>
            <a:r>
              <a:rPr lang="pt-BR" dirty="0" smtClean="0"/>
              <a:t>Modelagem de Sistemas</a:t>
            </a:r>
            <a:br>
              <a:rPr lang="pt-BR" dirty="0" smtClean="0"/>
            </a:br>
            <a:r>
              <a:rPr lang="pt-BR" dirty="0" smtClean="0"/>
              <a:t>* </a:t>
            </a:r>
            <a:r>
              <a:rPr lang="pt-BR" sz="3600" dirty="0" smtClean="0"/>
              <a:t>Diagrama de </a:t>
            </a:r>
            <a:r>
              <a:rPr lang="pt-BR" sz="3600" dirty="0" err="1" smtClean="0"/>
              <a:t>Sequência</a:t>
            </a:r>
            <a:r>
              <a:rPr lang="pt-BR" sz="3600" dirty="0" smtClean="0"/>
              <a:t> </a:t>
            </a:r>
            <a:r>
              <a:rPr lang="pt-BR" dirty="0" smtClean="0"/>
              <a:t>*</a:t>
            </a:r>
            <a:endParaRPr lang="pt-BR" dirty="0"/>
          </a:p>
        </p:txBody>
      </p:sp>
      <p:pic>
        <p:nvPicPr>
          <p:cNvPr id="4101" name="Picture 5"/>
          <p:cNvPicPr>
            <a:picLocks noChangeAspect="1" noChangeArrowheads="1"/>
          </p:cNvPicPr>
          <p:nvPr/>
        </p:nvPicPr>
        <p:blipFill>
          <a:blip r:embed="rId2"/>
          <a:srcRect/>
          <a:stretch>
            <a:fillRect/>
          </a:stretch>
        </p:blipFill>
        <p:spPr bwMode="auto">
          <a:xfrm>
            <a:off x="1285852" y="1533529"/>
            <a:ext cx="7098726" cy="525305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8229600" cy="1143000"/>
          </a:xfrm>
        </p:spPr>
        <p:txBody>
          <a:bodyPr>
            <a:normAutofit fontScale="90000"/>
          </a:bodyPr>
          <a:lstStyle/>
          <a:p>
            <a:r>
              <a:rPr lang="pt-BR" dirty="0" smtClean="0"/>
              <a:t>Modelagem de Sistemas</a:t>
            </a:r>
            <a:br>
              <a:rPr lang="pt-BR" dirty="0" smtClean="0"/>
            </a:br>
            <a:r>
              <a:rPr lang="pt-BR" sz="3600" dirty="0" smtClean="0"/>
              <a:t>* modelo de domínio *</a:t>
            </a:r>
            <a:endParaRPr lang="pt-BR" sz="3600" dirty="0"/>
          </a:p>
        </p:txBody>
      </p:sp>
    </p:spTree>
    <p:extLst>
      <p:ext uri="{BB962C8B-B14F-4D97-AF65-F5344CB8AC3E}">
        <p14:creationId xmlns:p14="http://schemas.microsoft.com/office/powerpoint/2010/main" val="3634930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Modelo de Domínio *</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Assim como o Modelo de Contexto, o Modelo de Domínio não faz parte da UML.</a:t>
            </a:r>
          </a:p>
          <a:p>
            <a:endParaRPr lang="pt-BR" dirty="0" smtClean="0"/>
          </a:p>
          <a:p>
            <a:r>
              <a:rPr lang="pt-BR" dirty="0" smtClean="0"/>
              <a:t>O objetivo do Modelo de Domínio é ajudar na identificação dos objetos do sistema.</a:t>
            </a:r>
          </a:p>
          <a:p>
            <a:endParaRPr lang="pt-BR" dirty="0" smtClean="0"/>
          </a:p>
          <a:p>
            <a:r>
              <a:rPr lang="pt-BR" dirty="0" smtClean="0"/>
              <a:t>Esses objetos, no Modelo de Domínio, são aqueles que o nosso usuário vai manipular, ou seja, aqueles do seu mundo real.</a:t>
            </a:r>
          </a:p>
          <a:p>
            <a:endParaRPr lang="pt-BR" dirty="0" smtClean="0"/>
          </a:p>
          <a:p>
            <a:r>
              <a:rPr lang="pt-BR" dirty="0" smtClean="0"/>
              <a:t>O Modelo de Domínio de assemelha ao Diagrama de Classes (que será visto em seguida) sem definição de atributos e nem de funcionalidades (métodos).</a:t>
            </a:r>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45023" y="1933577"/>
            <a:ext cx="6765402" cy="4567257"/>
          </a:xfrm>
          <a:prstGeom prst="rect">
            <a:avLst/>
          </a:prstGeom>
          <a:noFill/>
          <a:ln w="9525">
            <a:noFill/>
            <a:miter lim="800000"/>
            <a:headEnd/>
            <a:tailEnd/>
          </a:ln>
          <a:effectLst/>
        </p:spPr>
      </p:pic>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Modelo de Domínio *</a:t>
            </a:r>
            <a:endParaRPr lang="pt-BR" dirty="0"/>
          </a:p>
        </p:txBody>
      </p:sp>
      <p:sp>
        <p:nvSpPr>
          <p:cNvPr id="5" name="CaixaDeTexto 4"/>
          <p:cNvSpPr txBox="1"/>
          <p:nvPr/>
        </p:nvSpPr>
        <p:spPr>
          <a:xfrm>
            <a:off x="2357390" y="2488164"/>
            <a:ext cx="6786610" cy="369332"/>
          </a:xfrm>
          <a:prstGeom prst="rect">
            <a:avLst/>
          </a:prstGeom>
          <a:noFill/>
        </p:spPr>
        <p:txBody>
          <a:bodyPr wrap="square" rtlCol="0">
            <a:spAutoFit/>
          </a:bodyPr>
          <a:lstStyle/>
          <a:p>
            <a:r>
              <a:rPr lang="pt-BR" b="1" dirty="0" smtClean="0">
                <a:solidFill>
                  <a:srgbClr val="0070C0"/>
                </a:solidFill>
              </a:rPr>
              <a:t>Ex. Pedidos de Compra e Venda, Contas à Pagar e Contas a Receber.</a:t>
            </a:r>
            <a:endParaRPr lang="pt-BR" b="1" dirty="0">
              <a:solidFill>
                <a:srgbClr val="0070C0"/>
              </a:solidFill>
            </a:endParaRPr>
          </a:p>
        </p:txBody>
      </p:sp>
      <p:sp>
        <p:nvSpPr>
          <p:cNvPr id="6" name="CaixaDeTexto 5"/>
          <p:cNvSpPr txBox="1"/>
          <p:nvPr/>
        </p:nvSpPr>
        <p:spPr>
          <a:xfrm>
            <a:off x="357158" y="1428736"/>
            <a:ext cx="8572560" cy="276999"/>
          </a:xfrm>
          <a:prstGeom prst="rect">
            <a:avLst/>
          </a:prstGeom>
          <a:noFill/>
        </p:spPr>
        <p:txBody>
          <a:bodyPr wrap="square" rtlCol="0">
            <a:spAutoFit/>
          </a:bodyPr>
          <a:lstStyle/>
          <a:p>
            <a:pPr algn="ctr"/>
            <a:r>
              <a:rPr lang="pt-BR" sz="1200" b="1" dirty="0" smtClean="0"/>
              <a:t>(É um diagrama de classes sem especificação de atributos e métodos e sem classes de controle nem classes utilitárias)</a:t>
            </a:r>
            <a:endParaRPr lang="pt-BR" sz="12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8229600" cy="1143000"/>
          </a:xfrm>
        </p:spPr>
        <p:txBody>
          <a:bodyPr>
            <a:normAutofit fontScale="90000"/>
          </a:bodyPr>
          <a:lstStyle/>
          <a:p>
            <a:r>
              <a:rPr lang="pt-BR" dirty="0" smtClean="0"/>
              <a:t>Modelagem de Sistemas</a:t>
            </a:r>
            <a:br>
              <a:rPr lang="pt-BR" dirty="0" smtClean="0"/>
            </a:br>
            <a:r>
              <a:rPr lang="pt-BR" sz="3600" dirty="0" smtClean="0"/>
              <a:t>* modelo estruturais *</a:t>
            </a:r>
            <a:endParaRPr lang="pt-BR" sz="3600" dirty="0"/>
          </a:p>
        </p:txBody>
      </p:sp>
    </p:spTree>
    <p:extLst>
      <p:ext uri="{BB962C8B-B14F-4D97-AF65-F5344CB8AC3E}">
        <p14:creationId xmlns:p14="http://schemas.microsoft.com/office/powerpoint/2010/main" val="2895561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MODELOS ESTRUTURAIS *</a:t>
            </a:r>
            <a:endParaRPr lang="pt-BR" dirty="0"/>
          </a:p>
        </p:txBody>
      </p:sp>
      <p:sp>
        <p:nvSpPr>
          <p:cNvPr id="3" name="Espaço Reservado para Conteúdo 2"/>
          <p:cNvSpPr>
            <a:spLocks noGrp="1"/>
          </p:cNvSpPr>
          <p:nvPr>
            <p:ph idx="1"/>
          </p:nvPr>
        </p:nvSpPr>
        <p:spPr/>
        <p:txBody>
          <a:bodyPr>
            <a:normAutofit fontScale="92500" lnSpcReduction="10000"/>
          </a:bodyPr>
          <a:lstStyle/>
          <a:p>
            <a:endParaRPr lang="pt-BR" dirty="0" smtClean="0"/>
          </a:p>
          <a:p>
            <a:r>
              <a:rPr lang="pt-BR" dirty="0" smtClean="0"/>
              <a:t>Os modelos estruturais de softwares exibem a organização de um sistema em termos de seus componentes e seus relacionamentos. </a:t>
            </a:r>
          </a:p>
          <a:p>
            <a:endParaRPr lang="pt-BR" dirty="0" smtClean="0"/>
          </a:p>
          <a:p>
            <a:r>
              <a:rPr lang="pt-BR" dirty="0" smtClean="0"/>
              <a:t>Os modelos estruturais podem ser modelos estáticos, que mostram a estrutura do projeto do sistema, ou modelos dinâmicos, que mostram a organização do sistema quando ele está em execução.</a:t>
            </a:r>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8229600" cy="1143000"/>
          </a:xfrm>
        </p:spPr>
        <p:txBody>
          <a:bodyPr>
            <a:normAutofit fontScale="90000"/>
          </a:bodyPr>
          <a:lstStyle/>
          <a:p>
            <a:r>
              <a:rPr lang="pt-BR" dirty="0" smtClean="0"/>
              <a:t>Modelagem de Sistemas</a:t>
            </a:r>
            <a:br>
              <a:rPr lang="pt-BR" dirty="0" smtClean="0"/>
            </a:br>
            <a:r>
              <a:rPr lang="pt-BR" sz="3600" dirty="0" smtClean="0"/>
              <a:t>* diagrama de classes *</a:t>
            </a:r>
            <a:endParaRPr lang="pt-BR" sz="3600" dirty="0"/>
          </a:p>
        </p:txBody>
      </p:sp>
    </p:spTree>
    <p:extLst>
      <p:ext uri="{BB962C8B-B14F-4D97-AF65-F5344CB8AC3E}">
        <p14:creationId xmlns:p14="http://schemas.microsoft.com/office/powerpoint/2010/main" val="1570779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p:txBody>
          <a:bodyPr/>
          <a:lstStyle/>
          <a:p>
            <a:endParaRPr lang="pt-BR" dirty="0" smtClean="0"/>
          </a:p>
          <a:p>
            <a:r>
              <a:rPr lang="pt-BR" dirty="0" smtClean="0"/>
              <a:t>Os diagramas de classe são usados no desenvolvimento de um modelo de sistema orientado a objetos para mostrar as classes de um sistema e as associações entre essas classes.</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Modelagem de Sistemas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Os modelos são usados </a:t>
            </a:r>
          </a:p>
          <a:p>
            <a:endParaRPr lang="pt-BR" dirty="0" smtClean="0"/>
          </a:p>
          <a:p>
            <a:pPr lvl="1"/>
            <a:r>
              <a:rPr lang="pt-BR" dirty="0" smtClean="0"/>
              <a:t>durante o processo de engenharia de requisitos para ajudar a extrair os requisitos do sistema;</a:t>
            </a:r>
          </a:p>
          <a:p>
            <a:pPr lvl="1"/>
            <a:endParaRPr lang="pt-BR" dirty="0" smtClean="0"/>
          </a:p>
          <a:p>
            <a:pPr lvl="1"/>
            <a:r>
              <a:rPr lang="pt-BR" dirty="0" smtClean="0"/>
              <a:t>durante o processo de projeto para descrever o sistema para os engenheiros que o implementam;</a:t>
            </a:r>
          </a:p>
          <a:p>
            <a:pPr lvl="1"/>
            <a:endParaRPr lang="pt-BR" dirty="0" smtClean="0"/>
          </a:p>
          <a:p>
            <a:pPr lvl="1"/>
            <a:r>
              <a:rPr lang="pt-BR" dirty="0" smtClean="0"/>
              <a:t>para documentar a estrutura e a operação do sistema.</a:t>
            </a:r>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a:xfrm>
            <a:off x="457200" y="1600200"/>
            <a:ext cx="8229600" cy="4829196"/>
          </a:xfrm>
        </p:spPr>
        <p:txBody>
          <a:bodyPr>
            <a:normAutofit fontScale="77500" lnSpcReduction="20000"/>
          </a:bodyPr>
          <a:lstStyle/>
          <a:p>
            <a:endParaRPr lang="pt-BR" dirty="0" smtClean="0"/>
          </a:p>
          <a:p>
            <a:r>
              <a:rPr lang="pt-BR" dirty="0" smtClean="0"/>
              <a:t>Quando se está desenvolvendo modelos, durante os estágios iniciais do processo de engenharia de software, os objetos representam algo no mundo real, como um paciente, uma receita médica, um médico etc. </a:t>
            </a:r>
          </a:p>
          <a:p>
            <a:endParaRPr lang="pt-BR" dirty="0" smtClean="0"/>
          </a:p>
          <a:p>
            <a:r>
              <a:rPr lang="pt-BR" dirty="0" smtClean="0"/>
              <a:t>Enquanto uma aplicação é desenvolvida, geralmente é necessário definir objetos adicionais de implementação que são usados para fornecer a funcionalidade requerida do sistema. </a:t>
            </a:r>
          </a:p>
          <a:p>
            <a:endParaRPr lang="pt-BR" dirty="0" smtClean="0"/>
          </a:p>
          <a:p>
            <a:pPr lvl="1"/>
            <a:r>
              <a:rPr lang="pt-BR" dirty="0" smtClean="0"/>
              <a:t>Aqui, vamos nos concentrar na modelagem de objetos do mundo real, como parte dos requisitos ou processos iniciais de projeto de software.</a:t>
            </a:r>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p:txBody>
          <a:bodyPr>
            <a:normAutofit lnSpcReduction="10000"/>
          </a:bodyPr>
          <a:lstStyle/>
          <a:p>
            <a:endParaRPr lang="pt-BR" dirty="0" smtClean="0"/>
          </a:p>
          <a:p>
            <a:r>
              <a:rPr lang="pt-BR" dirty="0" smtClean="0"/>
              <a:t>Os diagramas de classe podem ser utilizados em vários níveis de detalhes:</a:t>
            </a:r>
          </a:p>
          <a:p>
            <a:endParaRPr lang="pt-BR" dirty="0" smtClean="0"/>
          </a:p>
          <a:p>
            <a:pPr lvl="1"/>
            <a:r>
              <a:rPr lang="pt-BR" dirty="0" smtClean="0"/>
              <a:t>Somente o nome dos objetos.</a:t>
            </a:r>
          </a:p>
          <a:p>
            <a:pPr lvl="1"/>
            <a:endParaRPr lang="pt-BR" dirty="0" smtClean="0"/>
          </a:p>
          <a:p>
            <a:pPr lvl="1"/>
            <a:r>
              <a:rPr lang="pt-BR" dirty="0" smtClean="0"/>
              <a:t>Os nomes dos objetos e seus atributos.</a:t>
            </a:r>
          </a:p>
          <a:p>
            <a:pPr lvl="1"/>
            <a:endParaRPr lang="pt-BR" dirty="0" smtClean="0"/>
          </a:p>
          <a:p>
            <a:pPr lvl="1"/>
            <a:r>
              <a:rPr lang="pt-BR" dirty="0" smtClean="0"/>
              <a:t>Os nomes, atributos e funcionalidades. </a:t>
            </a:r>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p:cNvSpPr>
            <a:spLocks noGrp="1"/>
          </p:cNvSpPr>
          <p:nvPr>
            <p:ph idx="1"/>
          </p:nvPr>
        </p:nvSpPr>
        <p:spPr>
          <a:xfrm>
            <a:off x="457200" y="1600200"/>
            <a:ext cx="8229600" cy="4525963"/>
          </a:xfrm>
        </p:spPr>
        <p:txBody>
          <a:bodyPr>
            <a:normAutofit/>
          </a:bodyPr>
          <a:lstStyle/>
          <a:p>
            <a:endParaRPr lang="pt-BR" dirty="0" smtClean="0"/>
          </a:p>
          <a:p>
            <a:r>
              <a:rPr lang="pt-BR" dirty="0" smtClean="0"/>
              <a:t>Relacionamento 1:1 entre objetos da classe:</a:t>
            </a:r>
          </a:p>
          <a:p>
            <a:pPr lvl="1"/>
            <a:r>
              <a:rPr lang="pt-BR" dirty="0" smtClean="0"/>
              <a:t>Cada paciente possui exatamente um registro;</a:t>
            </a:r>
          </a:p>
          <a:p>
            <a:pPr lvl="1"/>
            <a:r>
              <a:rPr lang="pt-BR" dirty="0" smtClean="0"/>
              <a:t>Cada registro mantém informações sobre o mesmo paciente.</a:t>
            </a:r>
            <a:endParaRPr lang="pt-BR" dirty="0"/>
          </a:p>
        </p:txBody>
      </p:sp>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653136"/>
            <a:ext cx="5692197"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a:xfrm>
            <a:off x="457200" y="1600200"/>
            <a:ext cx="8229600" cy="5043510"/>
          </a:xfrm>
        </p:spPr>
        <p:txBody>
          <a:bodyPr>
            <a:normAutofit fontScale="70000" lnSpcReduction="20000"/>
          </a:bodyPr>
          <a:lstStyle/>
          <a:p>
            <a:endParaRPr lang="pt-BR" dirty="0" smtClean="0"/>
          </a:p>
          <a:p>
            <a:r>
              <a:rPr lang="pt-BR" dirty="0" smtClean="0"/>
              <a:t>A multiplicidade indica as quantidades mínimas e máximas que um dado objeto pode ter em um relacionamento com outro objeto.</a:t>
            </a:r>
          </a:p>
          <a:p>
            <a:pPr lvl="1"/>
            <a:r>
              <a:rPr lang="pt-BR" dirty="0" smtClean="0"/>
              <a:t>1..1 = mínimo 1, máximo 1</a:t>
            </a:r>
          </a:p>
          <a:p>
            <a:pPr lvl="1"/>
            <a:r>
              <a:rPr lang="pt-BR" dirty="0" smtClean="0"/>
              <a:t>0..1 = mínimo 0, máximo 1</a:t>
            </a:r>
          </a:p>
          <a:p>
            <a:pPr lvl="1"/>
            <a:r>
              <a:rPr lang="pt-BR" dirty="0" smtClean="0"/>
              <a:t>1..* = mínimo 1, máximo muitos</a:t>
            </a:r>
          </a:p>
          <a:p>
            <a:pPr lvl="1"/>
            <a:r>
              <a:rPr lang="pt-BR" dirty="0" smtClean="0"/>
              <a:t>0..* = mínimo 0, máximo muitos</a:t>
            </a:r>
          </a:p>
          <a:p>
            <a:pPr lvl="1"/>
            <a:endParaRPr lang="pt-BR" dirty="0" smtClean="0"/>
          </a:p>
          <a:p>
            <a:r>
              <a:rPr lang="pt-BR" dirty="0" smtClean="0"/>
              <a:t>Mínimo = 1 → obrigatoriedade de ter pelo menos um relacionamento.</a:t>
            </a:r>
          </a:p>
          <a:p>
            <a:endParaRPr lang="pt-BR" dirty="0" smtClean="0"/>
          </a:p>
          <a:p>
            <a:r>
              <a:rPr lang="pt-BR" dirty="0" smtClean="0"/>
              <a:t>Mínimo = 0 → o relacionamento é opcional.</a:t>
            </a:r>
          </a:p>
          <a:p>
            <a:endParaRPr lang="pt-BR" dirty="0" smtClean="0"/>
          </a:p>
          <a:p>
            <a:r>
              <a:rPr lang="pt-BR" sz="2600" dirty="0" smtClean="0"/>
              <a:t>Observação:  1..1 pode ser representado simplesmente por 1.</a:t>
            </a:r>
          </a:p>
          <a:p>
            <a:endParaRPr lang="pt-BR" sz="26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9218" name="Picture 2"/>
          <p:cNvPicPr>
            <a:picLocks noChangeAspect="1" noChangeArrowheads="1"/>
          </p:cNvPicPr>
          <p:nvPr/>
        </p:nvPicPr>
        <p:blipFill>
          <a:blip r:embed="rId2"/>
          <a:srcRect/>
          <a:stretch>
            <a:fillRect/>
          </a:stretch>
        </p:blipFill>
        <p:spPr bwMode="auto">
          <a:xfrm>
            <a:off x="1214414" y="2100263"/>
            <a:ext cx="6557963" cy="4387702"/>
          </a:xfrm>
          <a:prstGeom prst="rect">
            <a:avLst/>
          </a:prstGeom>
          <a:noFill/>
          <a:ln w="9525">
            <a:noFill/>
            <a:miter lim="800000"/>
            <a:headEnd/>
            <a:tailEnd/>
          </a:ln>
          <a:effectLst/>
        </p:spPr>
      </p:pic>
    </p:spTree>
    <p:extLst>
      <p:ext uri="{BB962C8B-B14F-4D97-AF65-F5344CB8AC3E}">
        <p14:creationId xmlns:p14="http://schemas.microsoft.com/office/powerpoint/2010/main" val="399270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a:xfrm>
            <a:off x="457200" y="1600201"/>
            <a:ext cx="8229600" cy="542916"/>
          </a:xfrm>
        </p:spPr>
        <p:txBody>
          <a:bodyPr>
            <a:normAutofit fontScale="85000" lnSpcReduction="10000"/>
          </a:bodyPr>
          <a:lstStyle/>
          <a:p>
            <a:r>
              <a:rPr lang="pt-BR" dirty="0" smtClean="0"/>
              <a:t>A classe “Consulta” no nível maior de detalhamento.</a:t>
            </a:r>
            <a:endParaRPr lang="pt-BR" dirty="0"/>
          </a:p>
        </p:txBody>
      </p:sp>
      <p:pic>
        <p:nvPicPr>
          <p:cNvPr id="10243" name="Picture 3"/>
          <p:cNvPicPr>
            <a:picLocks noChangeAspect="1" noChangeArrowheads="1"/>
          </p:cNvPicPr>
          <p:nvPr/>
        </p:nvPicPr>
        <p:blipFill>
          <a:blip r:embed="rId2"/>
          <a:srcRect/>
          <a:stretch>
            <a:fillRect/>
          </a:stretch>
        </p:blipFill>
        <p:spPr bwMode="auto">
          <a:xfrm>
            <a:off x="3071802" y="2271713"/>
            <a:ext cx="2428887" cy="43719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p:txBody>
          <a:bodyPr/>
          <a:lstStyle/>
          <a:p>
            <a:r>
              <a:rPr lang="pt-BR" dirty="0" smtClean="0"/>
              <a:t>A classe é representada por um retângulo dividido em 3 seções:</a:t>
            </a:r>
          </a:p>
          <a:p>
            <a:endParaRPr lang="pt-BR" dirty="0" smtClean="0"/>
          </a:p>
          <a:p>
            <a:pPr lvl="1"/>
            <a:r>
              <a:rPr lang="pt-BR" dirty="0" smtClean="0"/>
              <a:t>Superior = nome da classe</a:t>
            </a:r>
          </a:p>
          <a:p>
            <a:pPr lvl="1"/>
            <a:endParaRPr lang="pt-BR" dirty="0" smtClean="0"/>
          </a:p>
          <a:p>
            <a:pPr lvl="1"/>
            <a:r>
              <a:rPr lang="pt-BR" dirty="0" smtClean="0"/>
              <a:t>Intermediária = atributos da classe</a:t>
            </a:r>
          </a:p>
          <a:p>
            <a:pPr lvl="1"/>
            <a:endParaRPr lang="pt-BR" dirty="0" smtClean="0"/>
          </a:p>
          <a:p>
            <a:pPr lvl="1"/>
            <a:r>
              <a:rPr lang="pt-BR" dirty="0" smtClean="0"/>
              <a:t>Inferior = métodos da classe</a:t>
            </a:r>
            <a:endParaRPr lang="pt-B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a:xfrm>
            <a:off x="457200" y="1600201"/>
            <a:ext cx="8229600" cy="1614486"/>
          </a:xfrm>
        </p:spPr>
        <p:txBody>
          <a:bodyPr>
            <a:normAutofit/>
          </a:bodyPr>
          <a:lstStyle/>
          <a:p>
            <a:r>
              <a:rPr lang="pt-BR" sz="2400" dirty="0" smtClean="0"/>
              <a:t>O Diagrama de Classes do escopo do nosso caso de uso exemplo – Incluir Novo Cliente ficaria assim: </a:t>
            </a:r>
          </a:p>
          <a:p>
            <a:pPr lvl="1"/>
            <a:r>
              <a:rPr lang="pt-BR" sz="2000" i="1" dirty="0" smtClean="0"/>
              <a:t>(Vamos chamar de: 1ª versão. O projeto é iterativo, logo esse diagrama pode evoluir ao longo do desenvolvimento da modelagem).</a:t>
            </a:r>
            <a:endParaRPr lang="pt-BR" sz="2000" i="1" dirty="0"/>
          </a:p>
        </p:txBody>
      </p:sp>
      <p:pic>
        <p:nvPicPr>
          <p:cNvPr id="5122" name="Picture 2"/>
          <p:cNvPicPr>
            <a:picLocks noChangeAspect="1" noChangeArrowheads="1"/>
          </p:cNvPicPr>
          <p:nvPr/>
        </p:nvPicPr>
        <p:blipFill>
          <a:blip r:embed="rId2"/>
          <a:srcRect/>
          <a:stretch>
            <a:fillRect/>
          </a:stretch>
        </p:blipFill>
        <p:spPr bwMode="auto">
          <a:xfrm>
            <a:off x="2545836" y="3390907"/>
            <a:ext cx="3812114" cy="289561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a:xfrm>
            <a:off x="457200" y="1600200"/>
            <a:ext cx="8229600" cy="4829196"/>
          </a:xfrm>
        </p:spPr>
        <p:txBody>
          <a:bodyPr/>
          <a:lstStyle/>
          <a:p>
            <a:r>
              <a:rPr lang="pt-BR" dirty="0" smtClean="0"/>
              <a:t>Generalização e </a:t>
            </a:r>
            <a:r>
              <a:rPr lang="pt-BR" dirty="0" smtClean="0"/>
              <a:t>Agregação</a:t>
            </a:r>
            <a:endParaRPr lang="pt-BR" dirty="0" smtClean="0"/>
          </a:p>
          <a:p>
            <a:endParaRPr lang="pt-BR" dirty="0" smtClean="0"/>
          </a:p>
          <a:p>
            <a:pPr lvl="1"/>
            <a:r>
              <a:rPr lang="pt-BR" b="1" dirty="0" smtClean="0"/>
              <a:t>Generalização ou Composição </a:t>
            </a:r>
            <a:r>
              <a:rPr lang="pt-BR" dirty="0" smtClean="0"/>
              <a:t>– informações comuns são mantidas em um único lugar (herança).</a:t>
            </a:r>
          </a:p>
          <a:p>
            <a:pPr marL="457200" lvl="1" indent="0">
              <a:buNone/>
            </a:pPr>
            <a:endParaRPr lang="pt-BR"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04864"/>
            <a:ext cx="55721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Modelagem de Sistemas</a:t>
            </a:r>
            <a:endParaRPr lang="pt-BR" dirty="0"/>
          </a:p>
        </p:txBody>
      </p:sp>
      <p:sp>
        <p:nvSpPr>
          <p:cNvPr id="3" name="Espaço Reservado para Conteúdo 2"/>
          <p:cNvSpPr>
            <a:spLocks noGrp="1"/>
          </p:cNvSpPr>
          <p:nvPr>
            <p:ph idx="1"/>
          </p:nvPr>
        </p:nvSpPr>
        <p:spPr>
          <a:xfrm>
            <a:off x="214282" y="1285860"/>
            <a:ext cx="8715436" cy="5357850"/>
          </a:xfrm>
        </p:spPr>
        <p:txBody>
          <a:bodyPr>
            <a:normAutofit/>
          </a:bodyPr>
          <a:lstStyle/>
          <a:p>
            <a:endParaRPr lang="pt-BR" dirty="0" smtClean="0"/>
          </a:p>
          <a:p>
            <a:r>
              <a:rPr lang="pt-BR" dirty="0" smtClean="0"/>
              <a:t>Pode-se desenvolver modelos: </a:t>
            </a:r>
          </a:p>
          <a:p>
            <a:pPr lvl="1"/>
            <a:r>
              <a:rPr lang="pt-BR" dirty="0" smtClean="0"/>
              <a:t>do sistema existente e </a:t>
            </a:r>
          </a:p>
          <a:p>
            <a:pPr lvl="1"/>
            <a:r>
              <a:rPr lang="pt-BR" dirty="0" smtClean="0"/>
              <a:t>do sistema a ser desenvolvido:</a:t>
            </a:r>
          </a:p>
          <a:p>
            <a:endParaRPr lang="pt-BR" dirty="0" smtClean="0"/>
          </a:p>
          <a:p>
            <a:pPr lvl="2"/>
            <a:r>
              <a:rPr lang="pt-BR" b="1" dirty="0" smtClean="0"/>
              <a:t>Modelos do sistema existente </a:t>
            </a:r>
            <a:r>
              <a:rPr lang="pt-BR" dirty="0" smtClean="0"/>
              <a:t>são basicamente usados durante a engenharia de requisitos. </a:t>
            </a:r>
          </a:p>
          <a:p>
            <a:pPr lvl="3"/>
            <a:endParaRPr lang="pt-BR" dirty="0" smtClean="0"/>
          </a:p>
          <a:p>
            <a:pPr lvl="3"/>
            <a:r>
              <a:rPr lang="pt-BR" dirty="0" smtClean="0"/>
              <a:t>Eles ajudam a esclarecer o que o sistema existente faz e podem ser usados como ponto de partida para discutir seus pontos fortes e fracos e se decidir o que levar para o novo sistema e o que alterar ou incluir.</a:t>
            </a:r>
          </a:p>
          <a:p>
            <a:endParaRPr lang="pt-BR"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154" y="2420888"/>
            <a:ext cx="37719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625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a:xfrm>
            <a:off x="457200" y="1600200"/>
            <a:ext cx="8229600" cy="4829196"/>
          </a:xfrm>
        </p:spPr>
        <p:txBody>
          <a:bodyPr/>
          <a:lstStyle/>
          <a:p>
            <a:r>
              <a:rPr lang="pt-BR" dirty="0" smtClean="0"/>
              <a:t>Generalização e </a:t>
            </a:r>
            <a:r>
              <a:rPr lang="pt-BR" dirty="0" smtClean="0"/>
              <a:t>Agregação</a:t>
            </a:r>
            <a:endParaRPr lang="pt-BR" dirty="0" smtClean="0"/>
          </a:p>
          <a:p>
            <a:endParaRPr lang="pt-BR" dirty="0" smtClean="0"/>
          </a:p>
          <a:p>
            <a:pPr lvl="1"/>
            <a:r>
              <a:rPr lang="pt-BR" b="1" dirty="0" smtClean="0"/>
              <a:t>Agregação </a:t>
            </a:r>
            <a:r>
              <a:rPr lang="pt-BR" dirty="0" smtClean="0"/>
              <a:t>– quando um objeto (o todo) é composto de outros objetos (as partes).</a:t>
            </a:r>
            <a:endParaRPr lang="pt-BR" dirty="0"/>
          </a:p>
        </p:txBody>
      </p:sp>
    </p:spTree>
    <p:extLst>
      <p:ext uri="{BB962C8B-B14F-4D97-AF65-F5344CB8AC3E}">
        <p14:creationId xmlns:p14="http://schemas.microsoft.com/office/powerpoint/2010/main" val="1760206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p:cNvSpPr>
            <a:spLocks noGrp="1"/>
          </p:cNvSpPr>
          <p:nvPr>
            <p:ph idx="1"/>
          </p:nvPr>
        </p:nvSpPr>
        <p:spPr>
          <a:xfrm>
            <a:off x="457200" y="1600200"/>
            <a:ext cx="8229600" cy="4829196"/>
          </a:xfrm>
        </p:spPr>
        <p:txBody>
          <a:bodyPr/>
          <a:lstStyle/>
          <a:p>
            <a:r>
              <a:rPr lang="pt-BR" dirty="0" smtClean="0"/>
              <a:t>Usamos losango ao lado da classe eu representa o todo:</a:t>
            </a:r>
          </a:p>
          <a:p>
            <a:pPr lvl="1"/>
            <a:r>
              <a:rPr lang="pt-BR" dirty="0" smtClean="0"/>
              <a:t>Um registro de um paciente é uma composição de um Paciente e uma ou mais Consultas.</a:t>
            </a:r>
            <a:endParaRPr lang="pt-BR" dirty="0"/>
          </a:p>
        </p:txBody>
      </p:sp>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293096"/>
            <a:ext cx="4859238" cy="2041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48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NAVEGABILIDADE </a:t>
            </a:r>
          </a:p>
          <a:p>
            <a:endParaRPr lang="pt-BR" dirty="0" smtClean="0"/>
          </a:p>
          <a:p>
            <a:pPr lvl="1"/>
            <a:r>
              <a:rPr lang="pt-BR" dirty="0" smtClean="0"/>
              <a:t>O termo navegabilidade é empregado na UML para descrever uma propriedade da associação, que deve indicar qual a classe tem conhecimento das classes a ela associadas. </a:t>
            </a:r>
          </a:p>
          <a:p>
            <a:pPr lvl="1"/>
            <a:endParaRPr lang="pt-BR" dirty="0" smtClean="0"/>
          </a:p>
          <a:p>
            <a:pPr lvl="1"/>
            <a:r>
              <a:rPr lang="pt-BR" dirty="0" smtClean="0"/>
              <a:t>A navegabilidade é representada na linha do relacionamento com uma seta apontando para a classe que é conhecida.</a:t>
            </a:r>
          </a:p>
          <a:p>
            <a:pPr lvl="1"/>
            <a:endParaRPr lang="pt-BR" dirty="0" smtClean="0"/>
          </a:p>
          <a:p>
            <a:pPr lvl="1"/>
            <a:r>
              <a:rPr lang="pt-BR" dirty="0" smtClean="0"/>
              <a:t>Via de regra a navegabilidade é de A para B quando:</a:t>
            </a:r>
          </a:p>
          <a:p>
            <a:pPr lvl="2"/>
            <a:r>
              <a:rPr lang="pt-BR" dirty="0" smtClean="0"/>
              <a:t>Uma instância de A cria uma instância de B</a:t>
            </a:r>
          </a:p>
          <a:p>
            <a:pPr lvl="2"/>
            <a:r>
              <a:rPr lang="pt-BR" dirty="0" smtClean="0"/>
              <a:t>A contém B</a:t>
            </a:r>
          </a:p>
          <a:p>
            <a:pPr lvl="1"/>
            <a:endParaRPr lang="pt-BR" dirty="0" smtClean="0"/>
          </a:p>
          <a:p>
            <a:endParaRPr lang="pt-B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12290" name="Picture 2"/>
          <p:cNvPicPr>
            <a:picLocks noChangeAspect="1" noChangeArrowheads="1"/>
          </p:cNvPicPr>
          <p:nvPr/>
        </p:nvPicPr>
        <p:blipFill>
          <a:blip r:embed="rId2"/>
          <a:srcRect/>
          <a:stretch>
            <a:fillRect/>
          </a:stretch>
        </p:blipFill>
        <p:spPr bwMode="auto">
          <a:xfrm>
            <a:off x="857224" y="1857364"/>
            <a:ext cx="7428233" cy="2443173"/>
          </a:xfrm>
          <a:prstGeom prst="rect">
            <a:avLst/>
          </a:prstGeom>
          <a:noFill/>
          <a:ln w="9525">
            <a:noFill/>
            <a:miter lim="800000"/>
            <a:headEnd/>
            <a:tailEnd/>
          </a:ln>
          <a:effectLst/>
        </p:spPr>
      </p:pic>
      <p:sp>
        <p:nvSpPr>
          <p:cNvPr id="5" name="CaixaDeTexto 4"/>
          <p:cNvSpPr txBox="1"/>
          <p:nvPr/>
        </p:nvSpPr>
        <p:spPr>
          <a:xfrm>
            <a:off x="785786" y="4573984"/>
            <a:ext cx="7572428" cy="1569660"/>
          </a:xfrm>
          <a:prstGeom prst="rect">
            <a:avLst/>
          </a:prstGeom>
          <a:noFill/>
        </p:spPr>
        <p:txBody>
          <a:bodyPr wrap="square" rtlCol="0">
            <a:spAutoFit/>
          </a:bodyPr>
          <a:lstStyle/>
          <a:p>
            <a:r>
              <a:rPr lang="pt-BR" sz="2400" dirty="0" smtClean="0"/>
              <a:t>Esta direcionalidade indica que, em tempo de execução, qualquer </a:t>
            </a:r>
            <a:r>
              <a:rPr lang="pt-BR" sz="2400" b="1" dirty="0" smtClean="0"/>
              <a:t>venda</a:t>
            </a:r>
            <a:r>
              <a:rPr lang="pt-BR" sz="2400" dirty="0" smtClean="0"/>
              <a:t> instanciada tem o conhecimento dos objetos, da classe </a:t>
            </a:r>
            <a:r>
              <a:rPr lang="pt-BR" sz="2400" b="1" dirty="0" smtClean="0"/>
              <a:t>item</a:t>
            </a:r>
            <a:r>
              <a:rPr lang="pt-BR" sz="2400" dirty="0" smtClean="0"/>
              <a:t>, associados a ela. Porém, a recíproca não é verdadeira.</a:t>
            </a:r>
            <a:endParaRPr lang="pt-BR"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13316" name="Picture 4"/>
          <p:cNvPicPr>
            <a:picLocks noChangeAspect="1" noChangeArrowheads="1"/>
          </p:cNvPicPr>
          <p:nvPr/>
        </p:nvPicPr>
        <p:blipFill>
          <a:blip r:embed="rId2"/>
          <a:srcRect/>
          <a:stretch>
            <a:fillRect/>
          </a:stretch>
        </p:blipFill>
        <p:spPr bwMode="auto">
          <a:xfrm>
            <a:off x="500034" y="1789016"/>
            <a:ext cx="3443302" cy="4997570"/>
          </a:xfrm>
          <a:prstGeom prst="rect">
            <a:avLst/>
          </a:prstGeom>
          <a:noFill/>
          <a:ln w="9525">
            <a:noFill/>
            <a:miter lim="800000"/>
            <a:headEnd/>
            <a:tailEnd/>
          </a:ln>
          <a:effectLst/>
        </p:spPr>
      </p:pic>
      <p:pic>
        <p:nvPicPr>
          <p:cNvPr id="13317" name="Picture 5"/>
          <p:cNvPicPr>
            <a:picLocks noChangeAspect="1" noChangeArrowheads="1"/>
          </p:cNvPicPr>
          <p:nvPr/>
        </p:nvPicPr>
        <p:blipFill>
          <a:blip r:embed="rId3"/>
          <a:srcRect/>
          <a:stretch>
            <a:fillRect/>
          </a:stretch>
        </p:blipFill>
        <p:spPr bwMode="auto">
          <a:xfrm>
            <a:off x="5214942" y="1817365"/>
            <a:ext cx="3276606" cy="268320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sp>
        <p:nvSpPr>
          <p:cNvPr id="3" name="Espaço Reservado para Conteúdo 2"/>
          <p:cNvSpPr>
            <a:spLocks noGrp="1"/>
          </p:cNvSpPr>
          <p:nvPr>
            <p:ph idx="1"/>
          </p:nvPr>
        </p:nvSpPr>
        <p:spPr>
          <a:xfrm>
            <a:off x="214282" y="1600200"/>
            <a:ext cx="8715436" cy="3043246"/>
          </a:xfrm>
        </p:spPr>
        <p:txBody>
          <a:bodyPr>
            <a:normAutofit fontScale="85000" lnSpcReduction="20000"/>
          </a:bodyPr>
          <a:lstStyle/>
          <a:p>
            <a:r>
              <a:rPr lang="pt-BR" dirty="0" smtClean="0"/>
              <a:t>DEPENDÊNCIA</a:t>
            </a:r>
          </a:p>
          <a:p>
            <a:endParaRPr lang="pt-BR" dirty="0" smtClean="0"/>
          </a:p>
          <a:p>
            <a:pPr lvl="1"/>
            <a:r>
              <a:rPr lang="pt-BR" dirty="0" smtClean="0"/>
              <a:t>Indica que uma classe depende da existência da outra para sua operação.</a:t>
            </a:r>
          </a:p>
          <a:p>
            <a:pPr lvl="1"/>
            <a:endParaRPr lang="pt-BR" dirty="0" smtClean="0"/>
          </a:p>
          <a:p>
            <a:pPr lvl="1"/>
            <a:r>
              <a:rPr lang="pt-BR" dirty="0" smtClean="0"/>
              <a:t>A indicação gráfica é uma seta tracejada.</a:t>
            </a:r>
          </a:p>
          <a:p>
            <a:pPr lvl="1"/>
            <a:endParaRPr lang="pt-BR" dirty="0" smtClean="0"/>
          </a:p>
          <a:p>
            <a:pPr lvl="1"/>
            <a:r>
              <a:rPr lang="pt-BR" sz="2200" i="1" dirty="0" smtClean="0"/>
              <a:t>(essa representação nem sempre é utilizada)</a:t>
            </a:r>
            <a:endParaRPr lang="pt-BR" sz="2200" i="1" dirty="0"/>
          </a:p>
        </p:txBody>
      </p:sp>
      <p:pic>
        <p:nvPicPr>
          <p:cNvPr id="15362" name="Picture 2"/>
          <p:cNvPicPr>
            <a:picLocks noChangeAspect="1" noChangeArrowheads="1"/>
          </p:cNvPicPr>
          <p:nvPr/>
        </p:nvPicPr>
        <p:blipFill>
          <a:blip r:embed="rId2"/>
          <a:srcRect/>
          <a:stretch>
            <a:fillRect/>
          </a:stretch>
        </p:blipFill>
        <p:spPr bwMode="auto">
          <a:xfrm>
            <a:off x="857224" y="4762518"/>
            <a:ext cx="7295797" cy="166687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Modelagem de Sistemas</a:t>
            </a:r>
            <a:br>
              <a:rPr lang="pt-BR" dirty="0" smtClean="0"/>
            </a:br>
            <a:r>
              <a:rPr lang="pt-BR" dirty="0" smtClean="0"/>
              <a:t>* Diagrama de Classes *</a:t>
            </a:r>
            <a:endParaRPr lang="pt-BR" dirty="0"/>
          </a:p>
        </p:txBody>
      </p:sp>
      <p:pic>
        <p:nvPicPr>
          <p:cNvPr id="14338" name="Picture 2"/>
          <p:cNvPicPr>
            <a:picLocks noChangeAspect="1" noChangeArrowheads="1"/>
          </p:cNvPicPr>
          <p:nvPr/>
        </p:nvPicPr>
        <p:blipFill>
          <a:blip r:embed="rId2"/>
          <a:srcRect/>
          <a:stretch>
            <a:fillRect/>
          </a:stretch>
        </p:blipFill>
        <p:spPr bwMode="auto">
          <a:xfrm>
            <a:off x="647700" y="2109805"/>
            <a:ext cx="7848600" cy="381952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Modelos Comportamentais</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Modelos comportamentais são modelos do comportamento dinâmico do sistema quando está em execução.</a:t>
            </a:r>
          </a:p>
          <a:p>
            <a:endParaRPr lang="pt-BR" dirty="0" smtClean="0"/>
          </a:p>
          <a:p>
            <a:r>
              <a:rPr lang="pt-BR" dirty="0" smtClean="0"/>
              <a:t>Eles mostram o que acontece ou deve acontecer quando o sistema responde a um estímulo de seu ambiente.</a:t>
            </a:r>
          </a:p>
          <a:p>
            <a:endParaRPr lang="pt-BR" dirty="0" smtClean="0"/>
          </a:p>
          <a:p>
            <a:r>
              <a:rPr lang="pt-BR" dirty="0" smtClean="0"/>
              <a:t>Pode pensar nesse estímulo como sendo de dois tipos:</a:t>
            </a:r>
          </a:p>
          <a:p>
            <a:endParaRPr lang="pt-BR" dirty="0" smtClean="0"/>
          </a:p>
          <a:p>
            <a:pPr lvl="1"/>
            <a:r>
              <a:rPr lang="pt-BR" b="1" dirty="0" smtClean="0"/>
              <a:t>Dados</a:t>
            </a:r>
            <a:r>
              <a:rPr lang="pt-BR" dirty="0" smtClean="0"/>
              <a:t> — alguns dados que chegam precisam ser processados pelo sistema.</a:t>
            </a:r>
          </a:p>
          <a:p>
            <a:endParaRPr lang="pt-BR" dirty="0" smtClean="0"/>
          </a:p>
          <a:p>
            <a:pPr lvl="1"/>
            <a:r>
              <a:rPr lang="pt-BR" b="1" dirty="0" smtClean="0"/>
              <a:t>Eventos</a:t>
            </a:r>
            <a:r>
              <a:rPr lang="pt-BR" dirty="0" smtClean="0"/>
              <a:t> — alguns eventos que acontecem disparam o processamento do sistema. Eles podem ter dados associados, mas nem sempre esse é o caso.</a:t>
            </a:r>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dados *</a:t>
            </a:r>
            <a:endParaRPr lang="pt-BR" dirty="0"/>
          </a:p>
        </p:txBody>
      </p:sp>
      <p:sp>
        <p:nvSpPr>
          <p:cNvPr id="3" name="Espaço Reservado para Conteúdo 2"/>
          <p:cNvSpPr>
            <a:spLocks noGrp="1"/>
          </p:cNvSpPr>
          <p:nvPr>
            <p:ph idx="1"/>
          </p:nvPr>
        </p:nvSpPr>
        <p:spPr/>
        <p:txBody>
          <a:bodyPr>
            <a:normAutofit fontScale="92500" lnSpcReduction="10000"/>
          </a:bodyPr>
          <a:lstStyle/>
          <a:p>
            <a:endParaRPr lang="pt-BR" dirty="0" smtClean="0"/>
          </a:p>
          <a:p>
            <a:r>
              <a:rPr lang="pt-BR" dirty="0" smtClean="0"/>
              <a:t>O sistema com enfoque em dados recebe como entrada um dado ou conjunto de dados e com esses executa uma rotina que visa uma transformação nesse dado ou no conjunto de dados:</a:t>
            </a:r>
          </a:p>
          <a:p>
            <a:pPr lvl="1"/>
            <a:r>
              <a:rPr lang="pt-BR" dirty="0" smtClean="0"/>
              <a:t>Cálculos (ex. sistema de cobrança de telefonia).</a:t>
            </a:r>
          </a:p>
          <a:p>
            <a:pPr lvl="1"/>
            <a:r>
              <a:rPr lang="pt-BR" dirty="0" smtClean="0"/>
              <a:t>Organização numérica ou alfabética.</a:t>
            </a:r>
          </a:p>
          <a:p>
            <a:pPr lvl="1"/>
            <a:r>
              <a:rPr lang="pt-BR" dirty="0" smtClean="0"/>
              <a:t>Uma matriz de pixels de uma imagem a ser submetida a um algoritmo de tratamento de cores.</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Modelagem de Sistemas</a:t>
            </a:r>
            <a:endParaRPr lang="pt-BR" dirty="0"/>
          </a:p>
        </p:txBody>
      </p:sp>
      <p:sp>
        <p:nvSpPr>
          <p:cNvPr id="3" name="Espaço Reservado para Conteúdo 2"/>
          <p:cNvSpPr>
            <a:spLocks noGrp="1"/>
          </p:cNvSpPr>
          <p:nvPr>
            <p:ph idx="1"/>
          </p:nvPr>
        </p:nvSpPr>
        <p:spPr/>
        <p:txBody>
          <a:bodyPr/>
          <a:lstStyle/>
          <a:p>
            <a:pPr marL="342900" lvl="2" indent="-342900"/>
            <a:endParaRPr lang="pt-BR" b="1" dirty="0" smtClean="0"/>
          </a:p>
          <a:p>
            <a:pPr marL="342900" lvl="2" indent="-342900"/>
            <a:endParaRPr lang="pt-BR" b="1" dirty="0" smtClean="0"/>
          </a:p>
          <a:p>
            <a:pPr marL="342900" lvl="2" indent="-342900"/>
            <a:r>
              <a:rPr lang="pt-BR" b="1" dirty="0" smtClean="0"/>
              <a:t>Modelos do novo sistema </a:t>
            </a:r>
            <a:r>
              <a:rPr lang="pt-BR" dirty="0" smtClean="0"/>
              <a:t>são usados:</a:t>
            </a:r>
          </a:p>
          <a:p>
            <a:pPr marL="800100" lvl="3" indent="-342900"/>
            <a:r>
              <a:rPr lang="pt-BR" dirty="0" smtClean="0"/>
              <a:t>Durante </a:t>
            </a:r>
            <a:r>
              <a:rPr lang="pt-BR" dirty="0" smtClean="0"/>
              <a:t>a engenharia de requisitos para ajudar a explicar os requisitos propostos para outros </a:t>
            </a:r>
            <a:r>
              <a:rPr lang="pt-BR" dirty="0" err="1" smtClean="0"/>
              <a:t>stakeholders</a:t>
            </a:r>
            <a:r>
              <a:rPr lang="pt-BR" dirty="0" smtClean="0"/>
              <a:t> do sistema. </a:t>
            </a:r>
          </a:p>
          <a:p>
            <a:pPr marL="800100" lvl="3" indent="-342900"/>
            <a:r>
              <a:rPr lang="pt-BR" dirty="0" smtClean="0"/>
              <a:t>Desenvolver os casos de uso para operacionalizar os requisitos para o usuário.</a:t>
            </a:r>
          </a:p>
          <a:p>
            <a:pPr marL="800100" lvl="3" indent="-342900"/>
            <a:r>
              <a:rPr lang="pt-BR" dirty="0" smtClean="0"/>
              <a:t>Criar os objetos computacionais pertinentes a cada caso de uso.</a:t>
            </a:r>
          </a:p>
          <a:p>
            <a:pPr marL="800100" lvl="3" indent="-342900"/>
            <a:r>
              <a:rPr lang="pt-BR" dirty="0" smtClean="0"/>
              <a:t>Desenvolver as interações entre os objetos com vistas a criar os artefatos programáticos.</a:t>
            </a:r>
          </a:p>
          <a:p>
            <a:pPr marL="800100" lvl="3" indent="-342900"/>
            <a:r>
              <a:rPr lang="pt-BR" dirty="0" smtClean="0"/>
              <a:t>Desenvolver a constituição estrutural do sistema com objetivos analíticos e demonstrativos.</a:t>
            </a:r>
          </a:p>
          <a:p>
            <a:endParaRPr 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dados *</a:t>
            </a:r>
            <a:endParaRPr lang="pt-BR" dirty="0"/>
          </a:p>
        </p:txBody>
      </p:sp>
      <p:sp>
        <p:nvSpPr>
          <p:cNvPr id="3" name="Espaço Reservado para Conteúdo 2"/>
          <p:cNvSpPr>
            <a:spLocks noGrp="1"/>
          </p:cNvSpPr>
          <p:nvPr>
            <p:ph idx="1"/>
          </p:nvPr>
        </p:nvSpPr>
        <p:spPr/>
        <p:txBody>
          <a:bodyPr>
            <a:normAutofit fontScale="92500"/>
          </a:bodyPr>
          <a:lstStyle/>
          <a:p>
            <a:endParaRPr lang="pt-BR" dirty="0" smtClean="0"/>
          </a:p>
          <a:p>
            <a:r>
              <a:rPr lang="pt-BR" dirty="0" smtClean="0"/>
              <a:t>Modelos dirigidos a dados mostram a </a:t>
            </a:r>
            <a:r>
              <a:rPr lang="pt-BR" dirty="0" err="1" smtClean="0"/>
              <a:t>sequência</a:t>
            </a:r>
            <a:r>
              <a:rPr lang="pt-BR" dirty="0" smtClean="0"/>
              <a:t> de ações envolvidas no processamento de dados de entrada e a geração de uma saída associada. </a:t>
            </a:r>
          </a:p>
          <a:p>
            <a:endParaRPr lang="pt-BR" dirty="0" smtClean="0"/>
          </a:p>
          <a:p>
            <a:r>
              <a:rPr lang="pt-BR" dirty="0" smtClean="0"/>
              <a:t>São particularmente úteis durante a análise de requisitos, pois podem ser usados para mostrar, do início ao fim, o processamento de um sistema. </a:t>
            </a:r>
            <a:endParaRPr lang="pt-B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dados *</a:t>
            </a:r>
            <a:endParaRPr lang="pt-BR" dirty="0"/>
          </a:p>
        </p:txBody>
      </p:sp>
      <p:sp>
        <p:nvSpPr>
          <p:cNvPr id="3" name="Espaço Reservado para Conteúdo 2"/>
          <p:cNvSpPr>
            <a:spLocks noGrp="1"/>
          </p:cNvSpPr>
          <p:nvPr>
            <p:ph idx="1"/>
          </p:nvPr>
        </p:nvSpPr>
        <p:spPr>
          <a:xfrm>
            <a:off x="285720" y="1600200"/>
            <a:ext cx="8572560" cy="4900634"/>
          </a:xfrm>
        </p:spPr>
        <p:txBody>
          <a:bodyPr>
            <a:normAutofit fontScale="70000" lnSpcReduction="20000"/>
          </a:bodyPr>
          <a:lstStyle/>
          <a:p>
            <a:endParaRPr lang="pt-BR" dirty="0" smtClean="0"/>
          </a:p>
          <a:p>
            <a:r>
              <a:rPr lang="pt-BR" dirty="0" smtClean="0"/>
              <a:t>Na década de 1970, os métodos estruturados, como Análise Estruturada de </a:t>
            </a:r>
            <a:r>
              <a:rPr lang="pt-BR" dirty="0" err="1" smtClean="0"/>
              <a:t>DeMarco</a:t>
            </a:r>
            <a:r>
              <a:rPr lang="pt-BR" dirty="0" smtClean="0"/>
              <a:t> (</a:t>
            </a:r>
            <a:r>
              <a:rPr lang="pt-BR" dirty="0" err="1" smtClean="0"/>
              <a:t>DeMARCO</a:t>
            </a:r>
            <a:r>
              <a:rPr lang="pt-BR" dirty="0" smtClean="0"/>
              <a:t>, 1978), apresentaram os </a:t>
            </a:r>
            <a:r>
              <a:rPr lang="pt-BR" b="1" dirty="0" smtClean="0"/>
              <a:t>diagramas de fluxo de dados </a:t>
            </a:r>
            <a:r>
              <a:rPr lang="pt-BR" dirty="0" smtClean="0"/>
              <a:t>(</a:t>
            </a:r>
            <a:r>
              <a:rPr lang="pt-BR" b="1" i="1" dirty="0" err="1" smtClean="0"/>
              <a:t>DFDs</a:t>
            </a:r>
            <a:r>
              <a:rPr lang="pt-BR" dirty="0" smtClean="0"/>
              <a:t>, do inglês </a:t>
            </a:r>
            <a:r>
              <a:rPr lang="pt-BR" dirty="0" err="1" smtClean="0"/>
              <a:t>data-flow</a:t>
            </a:r>
            <a:r>
              <a:rPr lang="pt-BR" dirty="0" smtClean="0"/>
              <a:t> </a:t>
            </a:r>
            <a:r>
              <a:rPr lang="pt-BR" dirty="0" err="1" smtClean="0"/>
              <a:t>diagrams</a:t>
            </a:r>
            <a:r>
              <a:rPr lang="pt-BR" dirty="0" smtClean="0"/>
              <a:t>) como forma de ilustrar as etapas de processamento em um sistema.</a:t>
            </a:r>
          </a:p>
          <a:p>
            <a:endParaRPr lang="pt-BR" dirty="0" smtClean="0"/>
          </a:p>
          <a:p>
            <a:r>
              <a:rPr lang="pt-BR" b="1" dirty="0" smtClean="0"/>
              <a:t>A UML não oferece apoio a diagramas de fluxo de dados</a:t>
            </a:r>
            <a:r>
              <a:rPr lang="pt-BR" dirty="0" smtClean="0"/>
              <a:t>, pois estes foram inicialmente propostos e usados para modelagem de processamento de dados, centram-se sobre as funções do sistema e </a:t>
            </a:r>
            <a:r>
              <a:rPr lang="pt-BR" b="1" dirty="0" smtClean="0"/>
              <a:t>não reconhecem </a:t>
            </a:r>
            <a:r>
              <a:rPr lang="pt-BR" dirty="0" smtClean="0"/>
              <a:t>os objetos do sistema. </a:t>
            </a:r>
          </a:p>
          <a:p>
            <a:endParaRPr lang="pt-BR" dirty="0" smtClean="0"/>
          </a:p>
          <a:p>
            <a:r>
              <a:rPr lang="pt-BR" dirty="0" smtClean="0"/>
              <a:t>No entanto, devido aos sistemas dirigidos a dados serem tão comuns no mundo dos negócios, a UML 2.0 introduziu </a:t>
            </a:r>
            <a:r>
              <a:rPr lang="pt-BR" b="1" dirty="0" smtClean="0"/>
              <a:t>diagramas de atividades</a:t>
            </a:r>
            <a:r>
              <a:rPr lang="pt-BR" dirty="0" smtClean="0"/>
              <a:t>, semelhantes a diagramas de fluxo de dados.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dados *</a:t>
            </a:r>
            <a:endParaRPr lang="pt-BR" dirty="0"/>
          </a:p>
        </p:txBody>
      </p:sp>
      <p:sp>
        <p:nvSpPr>
          <p:cNvPr id="3" name="Espaço Reservado para Conteúdo 2"/>
          <p:cNvSpPr>
            <a:spLocks noGrp="1"/>
          </p:cNvSpPr>
          <p:nvPr>
            <p:ph idx="1"/>
          </p:nvPr>
        </p:nvSpPr>
        <p:spPr/>
        <p:txBody>
          <a:bodyPr/>
          <a:lstStyle/>
          <a:p>
            <a:endParaRPr lang="pt-BR" dirty="0" smtClean="0"/>
          </a:p>
          <a:p>
            <a:r>
              <a:rPr lang="pt-BR" dirty="0" smtClean="0"/>
              <a:t>DIAGRAMAS DE ATIVIDADES	</a:t>
            </a:r>
          </a:p>
          <a:p>
            <a:endParaRPr lang="pt-BR" dirty="0" smtClean="0"/>
          </a:p>
          <a:p>
            <a:pPr lvl="1"/>
            <a:r>
              <a:rPr lang="pt-BR" dirty="0" smtClean="0"/>
              <a:t>São semelhantes aos antigos fluxogramas.</a:t>
            </a:r>
          </a:p>
          <a:p>
            <a:pPr lvl="1"/>
            <a:endParaRPr lang="pt-BR" dirty="0" smtClean="0"/>
          </a:p>
          <a:p>
            <a:pPr lvl="1"/>
            <a:r>
              <a:rPr lang="pt-BR" dirty="0" smtClean="0"/>
              <a:t>Pode ser utilizado em diversos níveis de abstração</a:t>
            </a:r>
          </a:p>
          <a:p>
            <a:pPr lvl="2"/>
            <a:r>
              <a:rPr lang="pt-BR" dirty="0" smtClean="0"/>
              <a:t>Todo um caso de </a:t>
            </a:r>
            <a:r>
              <a:rPr lang="pt-BR" dirty="0" smtClean="0"/>
              <a:t>uso.</a:t>
            </a:r>
            <a:endParaRPr lang="pt-BR" dirty="0" smtClean="0"/>
          </a:p>
          <a:p>
            <a:pPr lvl="2"/>
            <a:r>
              <a:rPr lang="pt-BR" dirty="0" smtClean="0"/>
              <a:t> Um determinado algoritmo.</a:t>
            </a:r>
          </a:p>
          <a:p>
            <a:pPr lvl="1">
              <a:buNone/>
            </a:pPr>
            <a:endParaRPr lang="pt-BR" dirty="0" smtClean="0"/>
          </a:p>
          <a:p>
            <a:pPr lvl="1"/>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dados *</a:t>
            </a:r>
            <a:endParaRPr lang="pt-BR" dirty="0"/>
          </a:p>
        </p:txBody>
      </p:sp>
      <p:pic>
        <p:nvPicPr>
          <p:cNvPr id="17410" name="Picture 2"/>
          <p:cNvPicPr>
            <a:picLocks noChangeAspect="1" noChangeArrowheads="1"/>
          </p:cNvPicPr>
          <p:nvPr/>
        </p:nvPicPr>
        <p:blipFill>
          <a:blip r:embed="rId2"/>
          <a:srcRect/>
          <a:stretch>
            <a:fillRect/>
          </a:stretch>
        </p:blipFill>
        <p:spPr bwMode="auto">
          <a:xfrm>
            <a:off x="2986088" y="2209822"/>
            <a:ext cx="3171825" cy="4362450"/>
          </a:xfrm>
          <a:prstGeom prst="rect">
            <a:avLst/>
          </a:prstGeom>
          <a:noFill/>
          <a:ln w="9525">
            <a:noFill/>
            <a:miter lim="800000"/>
            <a:headEnd/>
            <a:tailEnd/>
          </a:ln>
          <a:effectLst/>
        </p:spPr>
      </p:pic>
      <p:sp>
        <p:nvSpPr>
          <p:cNvPr id="5" name="CaixaDeTexto 4"/>
          <p:cNvSpPr txBox="1"/>
          <p:nvPr/>
        </p:nvSpPr>
        <p:spPr>
          <a:xfrm>
            <a:off x="857224" y="1928802"/>
            <a:ext cx="6572296" cy="369332"/>
          </a:xfrm>
          <a:prstGeom prst="rect">
            <a:avLst/>
          </a:prstGeom>
          <a:noFill/>
        </p:spPr>
        <p:txBody>
          <a:bodyPr wrap="square" rtlCol="0">
            <a:spAutoFit/>
          </a:bodyPr>
          <a:lstStyle/>
          <a:p>
            <a:r>
              <a:rPr lang="pt-BR" dirty="0" smtClean="0"/>
              <a:t>DIAGRAMA DE ATIVIDADES - exemplo</a:t>
            </a:r>
            <a:endParaRPr lang="pt-B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eventos *</a:t>
            </a:r>
            <a:endParaRPr lang="pt-BR" dirty="0"/>
          </a:p>
        </p:txBody>
      </p:sp>
      <p:sp>
        <p:nvSpPr>
          <p:cNvPr id="3" name="Espaço Reservado para Conteúdo 2"/>
          <p:cNvSpPr>
            <a:spLocks noGrp="1"/>
          </p:cNvSpPr>
          <p:nvPr>
            <p:ph idx="1"/>
          </p:nvPr>
        </p:nvSpPr>
        <p:spPr/>
        <p:txBody>
          <a:bodyPr>
            <a:normAutofit fontScale="85000" lnSpcReduction="10000"/>
          </a:bodyPr>
          <a:lstStyle/>
          <a:p>
            <a:endParaRPr lang="pt-BR" dirty="0" smtClean="0"/>
          </a:p>
          <a:p>
            <a:r>
              <a:rPr lang="pt-BR" dirty="0" smtClean="0"/>
              <a:t>Modelagem dirigida a eventos mostra como o sistema reage a eventos externos e internos. </a:t>
            </a:r>
          </a:p>
          <a:p>
            <a:endParaRPr lang="pt-BR" dirty="0" smtClean="0"/>
          </a:p>
          <a:p>
            <a:r>
              <a:rPr lang="pt-BR" dirty="0" smtClean="0"/>
              <a:t>É baseada na suposição de que um sistema tem um número finito de estados e que os eventos (estímulos) podem causar uma transição de um estado para outro:</a:t>
            </a:r>
          </a:p>
          <a:p>
            <a:pPr lvl="1"/>
            <a:r>
              <a:rPr lang="pt-BR" dirty="0" err="1" smtClean="0"/>
              <a:t>Ex</a:t>
            </a:r>
            <a:r>
              <a:rPr lang="pt-BR" dirty="0" smtClean="0"/>
              <a:t>: um sistema de controle de válvulas pode mover-se de um estado “Válvula aberta” para “Válvula fechada” quando um comando do operador (o estimulo) é recebido.</a:t>
            </a:r>
            <a:endParaRPr lang="pt-B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eventos *</a:t>
            </a:r>
            <a:endParaRPr lang="pt-BR" dirty="0"/>
          </a:p>
        </p:txBody>
      </p:sp>
      <p:sp>
        <p:nvSpPr>
          <p:cNvPr id="3" name="Espaço Reservado para Conteúdo 2"/>
          <p:cNvSpPr>
            <a:spLocks noGrp="1"/>
          </p:cNvSpPr>
          <p:nvPr>
            <p:ph idx="1"/>
          </p:nvPr>
        </p:nvSpPr>
        <p:spPr/>
        <p:txBody>
          <a:bodyPr>
            <a:normAutofit fontScale="92500" lnSpcReduction="20000"/>
          </a:bodyPr>
          <a:lstStyle/>
          <a:p>
            <a:endParaRPr lang="pt-BR" dirty="0" smtClean="0"/>
          </a:p>
          <a:p>
            <a:r>
              <a:rPr lang="pt-BR" dirty="0" smtClean="0"/>
              <a:t>O diagrama da UML que apóia a modelagem baseada em eventos é o de </a:t>
            </a:r>
            <a:r>
              <a:rPr lang="pt-BR" b="1" dirty="0" smtClean="0"/>
              <a:t>Máquina de Estados</a:t>
            </a:r>
            <a:r>
              <a:rPr lang="pt-BR" dirty="0" smtClean="0"/>
              <a:t> ou simplesmente </a:t>
            </a:r>
            <a:r>
              <a:rPr lang="pt-BR" b="1" dirty="0" smtClean="0"/>
              <a:t>Diagrama de Estados</a:t>
            </a:r>
            <a:r>
              <a:rPr lang="pt-BR" dirty="0" smtClean="0"/>
              <a:t>.</a:t>
            </a:r>
          </a:p>
          <a:p>
            <a:endParaRPr lang="pt-BR" dirty="0" smtClean="0"/>
          </a:p>
          <a:p>
            <a:r>
              <a:rPr lang="pt-BR" dirty="0" smtClean="0"/>
              <a:t>Um estado representa uma situação em que se encontra determinado objeto:</a:t>
            </a:r>
          </a:p>
          <a:p>
            <a:pPr lvl="1"/>
            <a:r>
              <a:rPr lang="pt-BR" dirty="0" smtClean="0"/>
              <a:t>Aguardando um evento.</a:t>
            </a:r>
          </a:p>
          <a:p>
            <a:pPr lvl="1"/>
            <a:r>
              <a:rPr lang="pt-BR" dirty="0" smtClean="0"/>
              <a:t>Reagindo a um evento.</a:t>
            </a:r>
          </a:p>
          <a:p>
            <a:pPr lvl="1"/>
            <a:r>
              <a:rPr lang="pt-BR" dirty="0" smtClean="0"/>
              <a:t>Executando alguma atividade.</a:t>
            </a:r>
          </a:p>
          <a:p>
            <a:pPr lvl="1"/>
            <a:r>
              <a:rPr lang="pt-BR" dirty="0" smtClean="0"/>
              <a:t>Satisfazendo alguma condição.</a:t>
            </a:r>
            <a:endParaRPr lang="pt-B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eventos *</a:t>
            </a:r>
            <a:endParaRPr lang="pt-BR" dirty="0"/>
          </a:p>
        </p:txBody>
      </p:sp>
      <p:sp>
        <p:nvSpPr>
          <p:cNvPr id="3" name="Espaço Reservado para Conteúdo 2"/>
          <p:cNvSpPr>
            <a:spLocks noGrp="1"/>
          </p:cNvSpPr>
          <p:nvPr>
            <p:ph idx="1"/>
          </p:nvPr>
        </p:nvSpPr>
        <p:spPr/>
        <p:txBody>
          <a:bodyPr>
            <a:normAutofit fontScale="77500" lnSpcReduction="20000"/>
          </a:bodyPr>
          <a:lstStyle/>
          <a:p>
            <a:endParaRPr lang="pt-BR" dirty="0" smtClean="0"/>
          </a:p>
          <a:p>
            <a:r>
              <a:rPr lang="pt-BR" b="1" dirty="0"/>
              <a:t>Diagrama de </a:t>
            </a:r>
            <a:r>
              <a:rPr lang="pt-BR" b="1" dirty="0" smtClean="0"/>
              <a:t>Estados da UML:</a:t>
            </a:r>
          </a:p>
          <a:p>
            <a:pPr lvl="1"/>
            <a:r>
              <a:rPr lang="pt-BR" dirty="0" smtClean="0"/>
              <a:t>Retângulos </a:t>
            </a:r>
            <a:r>
              <a:rPr lang="pt-BR" dirty="0" smtClean="0"/>
              <a:t>arredondados representam os estados do sistema. </a:t>
            </a:r>
          </a:p>
          <a:p>
            <a:endParaRPr lang="pt-BR" dirty="0" smtClean="0"/>
          </a:p>
          <a:p>
            <a:pPr lvl="1"/>
            <a:r>
              <a:rPr lang="pt-BR" dirty="0" smtClean="0"/>
              <a:t>Eles podem incluir uma breve descrição (após ‘Faça’) das ações tomadas nesse estado. </a:t>
            </a:r>
          </a:p>
          <a:p>
            <a:endParaRPr lang="pt-BR" dirty="0" smtClean="0"/>
          </a:p>
          <a:p>
            <a:pPr lvl="1"/>
            <a:r>
              <a:rPr lang="pt-BR" dirty="0" smtClean="0"/>
              <a:t>As setas rotuladas representam estímulos que forçam uma transição de um estado para outro. </a:t>
            </a:r>
          </a:p>
          <a:p>
            <a:endParaRPr lang="pt-BR" dirty="0" smtClean="0"/>
          </a:p>
          <a:p>
            <a:pPr lvl="1"/>
            <a:r>
              <a:rPr lang="pt-BR" dirty="0" smtClean="0"/>
              <a:t>Pode-se indicar os estados inicial e final usando círculos preenchidos, como em um diagrama de atividades.</a:t>
            </a:r>
            <a:endParaRPr lang="pt-B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eventos *</a:t>
            </a:r>
            <a:endParaRPr lang="pt-BR" dirty="0"/>
          </a:p>
        </p:txBody>
      </p:sp>
      <p:pic>
        <p:nvPicPr>
          <p:cNvPr id="18437" name="Picture 5"/>
          <p:cNvPicPr>
            <a:picLocks noChangeAspect="1" noChangeArrowheads="1"/>
          </p:cNvPicPr>
          <p:nvPr/>
        </p:nvPicPr>
        <p:blipFill>
          <a:blip r:embed="rId2"/>
          <a:srcRect/>
          <a:stretch>
            <a:fillRect/>
          </a:stretch>
        </p:blipFill>
        <p:spPr bwMode="auto">
          <a:xfrm>
            <a:off x="517323" y="1571628"/>
            <a:ext cx="8126643" cy="5214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eventos *</a:t>
            </a:r>
            <a:endParaRPr lang="pt-BR" dirty="0"/>
          </a:p>
        </p:txBody>
      </p:sp>
      <p:sp>
        <p:nvSpPr>
          <p:cNvPr id="3" name="Espaço Reservado para Conteúdo 2"/>
          <p:cNvSpPr>
            <a:spLocks noGrp="1"/>
          </p:cNvSpPr>
          <p:nvPr>
            <p:ph idx="1"/>
          </p:nvPr>
        </p:nvSpPr>
        <p:spPr/>
        <p:txBody>
          <a:bodyPr/>
          <a:lstStyle/>
          <a:p>
            <a:r>
              <a:rPr lang="pt-BR" dirty="0" smtClean="0"/>
              <a:t>O Diagrama de Estados pode ser complementado com uma tabela explicativa detalhada de cada estado:</a:t>
            </a:r>
          </a:p>
          <a:p>
            <a:endParaRPr lang="pt-BR" dirty="0"/>
          </a:p>
        </p:txBody>
      </p:sp>
      <p:graphicFrame>
        <p:nvGraphicFramePr>
          <p:cNvPr id="4" name="Tabela 3"/>
          <p:cNvGraphicFramePr>
            <a:graphicFrameLocks noGrp="1"/>
          </p:cNvGraphicFramePr>
          <p:nvPr/>
        </p:nvGraphicFramePr>
        <p:xfrm>
          <a:off x="285720" y="3643314"/>
          <a:ext cx="8501122" cy="2687320"/>
        </p:xfrm>
        <a:graphic>
          <a:graphicData uri="http://schemas.openxmlformats.org/drawingml/2006/table">
            <a:tbl>
              <a:tblPr firstRow="1" bandRow="1">
                <a:tableStyleId>{5C22544A-7EE6-4342-B048-85BDC9FD1C3A}</a:tableStyleId>
              </a:tblPr>
              <a:tblGrid>
                <a:gridCol w="1928826"/>
                <a:gridCol w="6572296"/>
              </a:tblGrid>
              <a:tr h="370840">
                <a:tc>
                  <a:txBody>
                    <a:bodyPr/>
                    <a:lstStyle/>
                    <a:p>
                      <a:pPr algn="ctr"/>
                      <a:r>
                        <a:rPr lang="pt-BR" sz="2000" dirty="0" smtClean="0"/>
                        <a:t>Estado</a:t>
                      </a:r>
                      <a:endParaRPr lang="pt-BR" sz="2000" dirty="0"/>
                    </a:p>
                  </a:txBody>
                  <a:tcPr/>
                </a:tc>
                <a:tc>
                  <a:txBody>
                    <a:bodyPr/>
                    <a:lstStyle/>
                    <a:p>
                      <a:pPr algn="ctr"/>
                      <a:r>
                        <a:rPr lang="pt-BR" sz="2000" dirty="0" smtClean="0"/>
                        <a:t>Descrição</a:t>
                      </a:r>
                      <a:endParaRPr lang="pt-BR" sz="2000" dirty="0"/>
                    </a:p>
                  </a:txBody>
                  <a:tcPr/>
                </a:tc>
              </a:tr>
              <a:tr h="370840">
                <a:tc>
                  <a:txBody>
                    <a:bodyPr/>
                    <a:lstStyle/>
                    <a:p>
                      <a:r>
                        <a:rPr lang="pt-BR" dirty="0" err="1" smtClean="0"/>
                        <a:t>Login</a:t>
                      </a:r>
                      <a:endParaRPr lang="pt-BR" dirty="0"/>
                    </a:p>
                  </a:txBody>
                  <a:tcPr/>
                </a:tc>
                <a:tc>
                  <a:txBody>
                    <a:bodyPr/>
                    <a:lstStyle/>
                    <a:p>
                      <a:r>
                        <a:rPr lang="pt-BR" dirty="0" smtClean="0"/>
                        <a:t>O</a:t>
                      </a:r>
                      <a:r>
                        <a:rPr lang="pt-BR" baseline="0" dirty="0" smtClean="0"/>
                        <a:t> sistema está aguardando que o usuário forneça seu “username” e sua “password” e pressione o botão “Enviar”.</a:t>
                      </a:r>
                      <a:endParaRPr lang="pt-BR" dirty="0"/>
                    </a:p>
                  </a:txBody>
                  <a:tcPr/>
                </a:tc>
              </a:tr>
              <a:tr h="370840">
                <a:tc>
                  <a:txBody>
                    <a:bodyPr/>
                    <a:lstStyle/>
                    <a:p>
                      <a:r>
                        <a:rPr lang="pt-BR" dirty="0" smtClean="0"/>
                        <a:t>Validando </a:t>
                      </a:r>
                      <a:r>
                        <a:rPr lang="pt-BR" dirty="0" err="1" smtClean="0"/>
                        <a:t>Login</a:t>
                      </a:r>
                      <a:endParaRPr lang="pt-BR" dirty="0"/>
                    </a:p>
                  </a:txBody>
                  <a:tcPr/>
                </a:tc>
                <a:tc>
                  <a:txBody>
                    <a:bodyPr/>
                    <a:lstStyle/>
                    <a:p>
                      <a:r>
                        <a:rPr lang="pt-BR" dirty="0" smtClean="0"/>
                        <a:t>O sistema verifica se o “username” está cadastrado e se a “password” fornecida está correta.</a:t>
                      </a:r>
                      <a:endParaRPr lang="pt-BR" dirty="0"/>
                    </a:p>
                  </a:txBody>
                  <a:tcPr/>
                </a:tc>
              </a:tr>
              <a:tr h="370840">
                <a:tc>
                  <a:txBody>
                    <a:bodyPr/>
                    <a:lstStyle/>
                    <a:p>
                      <a:r>
                        <a:rPr lang="pt-BR" dirty="0" smtClean="0"/>
                        <a:t>Verificar Opções do Usuário</a:t>
                      </a:r>
                      <a:endParaRPr lang="pt-BR" dirty="0"/>
                    </a:p>
                  </a:txBody>
                  <a:tcPr/>
                </a:tc>
                <a:tc>
                  <a:txBody>
                    <a:bodyPr/>
                    <a:lstStyle/>
                    <a:p>
                      <a:r>
                        <a:rPr lang="pt-BR" dirty="0" smtClean="0"/>
                        <a:t>O sistema verifica quais as opções</a:t>
                      </a:r>
                      <a:r>
                        <a:rPr lang="pt-BR" baseline="0" dirty="0" smtClean="0"/>
                        <a:t> do sistema que o usuário tem acesso, monta a tela do Menu do Sistema e envia ao navegador.</a:t>
                      </a:r>
                      <a:endParaRPr lang="pt-BR" dirty="0"/>
                    </a:p>
                  </a:txBody>
                  <a:tcPr/>
                </a:tc>
              </a:tr>
              <a:tr h="370840">
                <a:tc>
                  <a:txBody>
                    <a:bodyPr/>
                    <a:lstStyle/>
                    <a:p>
                      <a:pPr algn="ctr"/>
                      <a:r>
                        <a:rPr lang="pt-BR" dirty="0" smtClean="0"/>
                        <a:t>...</a:t>
                      </a:r>
                      <a:endParaRPr lang="pt-BR" dirty="0"/>
                    </a:p>
                  </a:txBody>
                  <a:tcPr/>
                </a:tc>
                <a:tc>
                  <a:txBody>
                    <a:bodyPr/>
                    <a:lstStyle/>
                    <a:p>
                      <a:pPr algn="ctr"/>
                      <a:r>
                        <a:rPr lang="pt-BR" dirty="0" smtClean="0"/>
                        <a:t>...</a:t>
                      </a:r>
                      <a:endParaRPr lang="pt-BR" dirty="0"/>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Modelos Comportamentais</a:t>
            </a:r>
            <a:br>
              <a:rPr lang="pt-BR" dirty="0" smtClean="0"/>
            </a:br>
            <a:r>
              <a:rPr lang="pt-BR" dirty="0" smtClean="0"/>
              <a:t>* dirigido a eventos *</a:t>
            </a:r>
            <a:endParaRPr lang="pt-BR" dirty="0"/>
          </a:p>
        </p:txBody>
      </p:sp>
      <p:graphicFrame>
        <p:nvGraphicFramePr>
          <p:cNvPr id="4" name="Espaço Reservado para Conteúdo 3"/>
          <p:cNvGraphicFramePr>
            <a:graphicFrameLocks noGrp="1"/>
          </p:cNvGraphicFramePr>
          <p:nvPr>
            <p:ph idx="1"/>
          </p:nvPr>
        </p:nvGraphicFramePr>
        <p:xfrm>
          <a:off x="457200" y="3365512"/>
          <a:ext cx="8229600" cy="1778000"/>
        </p:xfrm>
        <a:graphic>
          <a:graphicData uri="http://schemas.openxmlformats.org/drawingml/2006/table">
            <a:tbl>
              <a:tblPr firstRow="1" bandRow="1">
                <a:tableStyleId>{5C22544A-7EE6-4342-B048-85BDC9FD1C3A}</a:tableStyleId>
              </a:tblPr>
              <a:tblGrid>
                <a:gridCol w="1828784"/>
                <a:gridCol w="6400816"/>
              </a:tblGrid>
              <a:tr h="370840">
                <a:tc>
                  <a:txBody>
                    <a:bodyPr/>
                    <a:lstStyle/>
                    <a:p>
                      <a:r>
                        <a:rPr lang="pt-BR" sz="2000" dirty="0" smtClean="0"/>
                        <a:t>Evento</a:t>
                      </a:r>
                      <a:endParaRPr lang="pt-BR" sz="2000" dirty="0"/>
                    </a:p>
                  </a:txBody>
                  <a:tcPr/>
                </a:tc>
                <a:tc>
                  <a:txBody>
                    <a:bodyPr/>
                    <a:lstStyle/>
                    <a:p>
                      <a:r>
                        <a:rPr lang="pt-BR" sz="2000" dirty="0" smtClean="0"/>
                        <a:t>Descrição</a:t>
                      </a:r>
                      <a:endParaRPr lang="pt-BR" sz="2000" dirty="0"/>
                    </a:p>
                  </a:txBody>
                  <a:tcPr/>
                </a:tc>
              </a:tr>
              <a:tr h="370840">
                <a:tc>
                  <a:txBody>
                    <a:bodyPr/>
                    <a:lstStyle/>
                    <a:p>
                      <a:r>
                        <a:rPr lang="pt-BR" dirty="0" smtClean="0"/>
                        <a:t>Enviar </a:t>
                      </a:r>
                      <a:r>
                        <a:rPr lang="pt-BR" dirty="0" err="1" smtClean="0"/>
                        <a:t>Login</a:t>
                      </a:r>
                      <a:endParaRPr lang="pt-BR" dirty="0"/>
                    </a:p>
                  </a:txBody>
                  <a:tcPr/>
                </a:tc>
                <a:tc>
                  <a:txBody>
                    <a:bodyPr/>
                    <a:lstStyle/>
                    <a:p>
                      <a:r>
                        <a:rPr lang="pt-BR" dirty="0" smtClean="0"/>
                        <a:t>Usuário pressionou o</a:t>
                      </a:r>
                      <a:r>
                        <a:rPr lang="pt-BR" baseline="0" dirty="0" smtClean="0"/>
                        <a:t> botão “Enviar” na tela de </a:t>
                      </a:r>
                      <a:r>
                        <a:rPr lang="pt-BR" baseline="0" dirty="0" err="1" smtClean="0"/>
                        <a:t>login</a:t>
                      </a:r>
                      <a:r>
                        <a:rPr lang="pt-BR" baseline="0" dirty="0" smtClean="0"/>
                        <a:t> do sistema</a:t>
                      </a:r>
                      <a:endParaRPr lang="pt-BR" dirty="0"/>
                    </a:p>
                  </a:txBody>
                  <a:tcPr/>
                </a:tc>
              </a:tr>
              <a:tr h="370840">
                <a:tc>
                  <a:txBody>
                    <a:bodyPr/>
                    <a:lstStyle/>
                    <a:p>
                      <a:r>
                        <a:rPr lang="pt-BR" dirty="0" err="1" smtClean="0"/>
                        <a:t>Login</a:t>
                      </a:r>
                      <a:r>
                        <a:rPr lang="pt-BR" dirty="0" smtClean="0"/>
                        <a:t> OK</a:t>
                      </a:r>
                      <a:endParaRPr lang="pt-BR" dirty="0"/>
                    </a:p>
                  </a:txBody>
                  <a:tcPr/>
                </a:tc>
                <a:tc>
                  <a:txBody>
                    <a:bodyPr/>
                    <a:lstStyle/>
                    <a:p>
                      <a:r>
                        <a:rPr lang="pt-BR" dirty="0" smtClean="0"/>
                        <a:t>O </a:t>
                      </a:r>
                      <a:r>
                        <a:rPr lang="pt-BR" dirty="0" err="1" smtClean="0"/>
                        <a:t>login</a:t>
                      </a:r>
                      <a:r>
                        <a:rPr lang="pt-BR" dirty="0" smtClean="0"/>
                        <a:t> foi validado e portanto é</a:t>
                      </a:r>
                      <a:r>
                        <a:rPr lang="pt-BR" baseline="0" dirty="0" smtClean="0"/>
                        <a:t> acionado o módulo que verifica quais são as opções do sistema que o usuário pode acessar.</a:t>
                      </a:r>
                      <a:endParaRPr lang="pt-BR" dirty="0"/>
                    </a:p>
                  </a:txBody>
                  <a:tcPr/>
                </a:tc>
              </a:tr>
              <a:tr h="370840">
                <a:tc>
                  <a:txBody>
                    <a:bodyPr/>
                    <a:lstStyle/>
                    <a:p>
                      <a:pPr algn="ctr"/>
                      <a:r>
                        <a:rPr lang="pt-BR" dirty="0" smtClean="0"/>
                        <a:t>...</a:t>
                      </a:r>
                      <a:endParaRPr lang="pt-BR" dirty="0"/>
                    </a:p>
                  </a:txBody>
                  <a:tcPr/>
                </a:tc>
                <a:tc>
                  <a:txBody>
                    <a:bodyPr/>
                    <a:lstStyle/>
                    <a:p>
                      <a:pPr algn="ctr"/>
                      <a:r>
                        <a:rPr lang="pt-BR" dirty="0" smtClean="0"/>
                        <a:t>...</a:t>
                      </a:r>
                      <a:endParaRPr lang="pt-BR" dirty="0"/>
                    </a:p>
                  </a:txBody>
                  <a:tcPr/>
                </a:tc>
              </a:tr>
            </a:tbl>
          </a:graphicData>
        </a:graphic>
      </p:graphicFrame>
      <p:sp>
        <p:nvSpPr>
          <p:cNvPr id="5" name="CaixaDeTexto 4"/>
          <p:cNvSpPr txBox="1"/>
          <p:nvPr/>
        </p:nvSpPr>
        <p:spPr>
          <a:xfrm>
            <a:off x="500034" y="1857364"/>
            <a:ext cx="7643866" cy="523220"/>
          </a:xfrm>
          <a:prstGeom prst="rect">
            <a:avLst/>
          </a:prstGeom>
          <a:noFill/>
        </p:spPr>
        <p:txBody>
          <a:bodyPr wrap="square" rtlCol="0">
            <a:spAutoFit/>
          </a:bodyPr>
          <a:lstStyle/>
          <a:p>
            <a:r>
              <a:rPr lang="pt-BR" sz="2800" dirty="0" smtClean="0"/>
              <a:t>E também para cada evento:</a:t>
            </a:r>
            <a:endParaRPr lang="pt-B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Modelagem de Sistemas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 partir de perspectivas diferentes, pode-se desenvolver diversos modelos para representar o sistema. Por exemplo:</a:t>
            </a:r>
          </a:p>
          <a:p>
            <a:endParaRPr lang="pt-BR" dirty="0" smtClean="0"/>
          </a:p>
          <a:p>
            <a:pPr lvl="1"/>
            <a:r>
              <a:rPr lang="pt-BR" dirty="0" smtClean="0"/>
              <a:t>Uma </a:t>
            </a:r>
            <a:r>
              <a:rPr lang="pt-BR" b="1" dirty="0" smtClean="0"/>
              <a:t>perspectiva externa</a:t>
            </a:r>
            <a:r>
              <a:rPr lang="pt-BR" dirty="0" smtClean="0"/>
              <a:t>, em que se modela o contexto ou o ambiente do sistema.</a:t>
            </a:r>
          </a:p>
          <a:p>
            <a:endParaRPr lang="pt-BR" dirty="0" smtClean="0"/>
          </a:p>
          <a:p>
            <a:pPr lvl="1"/>
            <a:r>
              <a:rPr lang="pt-BR" dirty="0" smtClean="0"/>
              <a:t>Uma </a:t>
            </a:r>
            <a:r>
              <a:rPr lang="pt-BR" b="1" dirty="0" smtClean="0"/>
              <a:t>perspectiva de interação</a:t>
            </a:r>
            <a:r>
              <a:rPr lang="pt-BR" dirty="0" smtClean="0"/>
              <a:t>, em que se modela as interações entre um sistema e seu ambiente, ou entre os componentes de um sistema.</a:t>
            </a:r>
          </a:p>
          <a:p>
            <a:endParaRPr lang="pt-BR" dirty="0" smtClean="0"/>
          </a:p>
          <a:p>
            <a:pPr lvl="1"/>
            <a:r>
              <a:rPr lang="pt-BR" dirty="0" smtClean="0"/>
              <a:t>Uma </a:t>
            </a:r>
            <a:r>
              <a:rPr lang="pt-BR" b="1" dirty="0" smtClean="0"/>
              <a:t>perspectiva estrutural</a:t>
            </a:r>
            <a:r>
              <a:rPr lang="pt-BR" dirty="0" smtClean="0"/>
              <a:t>, em que se modela a organização de um sistema ou a estrutura dos dados processados pelo sistema.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Arquitetura Dirigida a Modelos</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b="1" dirty="0" smtClean="0"/>
              <a:t>MDA</a:t>
            </a:r>
            <a:r>
              <a:rPr lang="pt-BR" dirty="0" smtClean="0"/>
              <a:t> (</a:t>
            </a:r>
            <a:r>
              <a:rPr lang="pt-BR" dirty="0" err="1" smtClean="0"/>
              <a:t>Model</a:t>
            </a:r>
            <a:r>
              <a:rPr lang="pt-BR" dirty="0" smtClean="0"/>
              <a:t> </a:t>
            </a:r>
            <a:r>
              <a:rPr lang="pt-BR" dirty="0" err="1" smtClean="0"/>
              <a:t>Driven</a:t>
            </a:r>
            <a:r>
              <a:rPr lang="pt-BR" dirty="0" smtClean="0"/>
              <a:t> </a:t>
            </a:r>
            <a:r>
              <a:rPr lang="pt-BR" dirty="0" err="1" smtClean="0"/>
              <a:t>Architecture</a:t>
            </a:r>
            <a:r>
              <a:rPr lang="pt-BR" dirty="0" smtClean="0"/>
              <a:t>)</a:t>
            </a:r>
          </a:p>
          <a:p>
            <a:endParaRPr lang="pt-BR" dirty="0" smtClean="0"/>
          </a:p>
          <a:p>
            <a:pPr lvl="1"/>
            <a:r>
              <a:rPr lang="pt-BR" dirty="0" smtClean="0"/>
              <a:t>A MDA é uma visão em como o software pode ser desenvolvido colocando a modelagem no centro do processo de desenvolvimento. </a:t>
            </a:r>
          </a:p>
          <a:p>
            <a:pPr lvl="1"/>
            <a:endParaRPr lang="pt-BR" dirty="0" smtClean="0"/>
          </a:p>
          <a:p>
            <a:pPr lvl="1"/>
            <a:r>
              <a:rPr lang="pt-BR" dirty="0" smtClean="0"/>
              <a:t>A partir de um modelo abstrato do sistema é gerado um modelo mais concreto e depois outro ..., através deste processo de refinamento dos modelos podemos gerar o código fonte a ser produzido. </a:t>
            </a:r>
          </a:p>
          <a:p>
            <a:pPr lvl="1"/>
            <a:endParaRPr lang="pt-BR" dirty="0" smtClean="0"/>
          </a:p>
          <a:p>
            <a:pPr lvl="1"/>
            <a:r>
              <a:rPr lang="pt-BR" dirty="0" smtClean="0"/>
              <a:t>O código fonte é a mais concreta representação do sistema de software. </a:t>
            </a:r>
          </a:p>
          <a:p>
            <a:pPr lvl="1"/>
            <a:endParaRPr lang="pt-BR" dirty="0" smtClean="0"/>
          </a:p>
          <a:p>
            <a:pPr lvl="1"/>
            <a:r>
              <a:rPr lang="pt-BR" dirty="0" smtClean="0"/>
              <a:t>A chave para esse processo é que cada etapa da geração é automatizada o máximo possível.</a:t>
            </a:r>
            <a:endParaRPr lang="pt-B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Arquitetura Dirigida a Modelos</a:t>
            </a:r>
            <a:endParaRPr lang="pt-BR" dirty="0"/>
          </a:p>
        </p:txBody>
      </p:sp>
      <p:sp>
        <p:nvSpPr>
          <p:cNvPr id="3" name="Espaço Reservado para Conteúdo 2"/>
          <p:cNvSpPr>
            <a:spLocks noGrp="1"/>
          </p:cNvSpPr>
          <p:nvPr>
            <p:ph idx="1"/>
          </p:nvPr>
        </p:nvSpPr>
        <p:spPr>
          <a:xfrm>
            <a:off x="214282" y="1600200"/>
            <a:ext cx="8715436" cy="4900634"/>
          </a:xfrm>
        </p:spPr>
        <p:txBody>
          <a:bodyPr>
            <a:normAutofit fontScale="62500" lnSpcReduction="20000"/>
          </a:bodyPr>
          <a:lstStyle/>
          <a:p>
            <a:endParaRPr lang="pt-BR" dirty="0" smtClean="0"/>
          </a:p>
          <a:p>
            <a:pPr>
              <a:buNone/>
            </a:pPr>
            <a:r>
              <a:rPr lang="pt-BR" dirty="0" smtClean="0"/>
              <a:t>A MDA pode ser definida em três etapas. </a:t>
            </a:r>
          </a:p>
          <a:p>
            <a:endParaRPr lang="pt-BR" dirty="0" smtClean="0"/>
          </a:p>
          <a:p>
            <a:r>
              <a:rPr lang="pt-BR" dirty="0" smtClean="0"/>
              <a:t>A </a:t>
            </a:r>
            <a:r>
              <a:rPr lang="pt-BR" b="1" dirty="0" smtClean="0"/>
              <a:t>primeira etapa </a:t>
            </a:r>
            <a:r>
              <a:rPr lang="pt-BR" dirty="0" smtClean="0"/>
              <a:t>é construção de um modelo com um alto nível de abstração, independente de qualquer tecnologia. Esse modelo é chamado de Modelo Independente de Plataforma (PIM, </a:t>
            </a:r>
            <a:r>
              <a:rPr lang="pt-BR" dirty="0" err="1" smtClean="0"/>
              <a:t>Platform</a:t>
            </a:r>
            <a:r>
              <a:rPr lang="pt-BR" dirty="0" smtClean="0"/>
              <a:t> </a:t>
            </a:r>
            <a:r>
              <a:rPr lang="pt-BR" dirty="0" err="1" smtClean="0"/>
              <a:t>Independent</a:t>
            </a:r>
            <a:r>
              <a:rPr lang="pt-BR" dirty="0" smtClean="0"/>
              <a:t> </a:t>
            </a:r>
            <a:r>
              <a:rPr lang="pt-BR" dirty="0" err="1" smtClean="0"/>
              <a:t>Model</a:t>
            </a:r>
            <a:r>
              <a:rPr lang="pt-BR" dirty="0" smtClean="0"/>
              <a:t>). </a:t>
            </a:r>
          </a:p>
          <a:p>
            <a:endParaRPr lang="pt-BR" dirty="0" smtClean="0"/>
          </a:p>
          <a:p>
            <a:r>
              <a:rPr lang="pt-BR" dirty="0" smtClean="0"/>
              <a:t>A </a:t>
            </a:r>
            <a:r>
              <a:rPr lang="pt-BR" b="1" dirty="0" smtClean="0"/>
              <a:t>segunda etapa</a:t>
            </a:r>
            <a:r>
              <a:rPr lang="pt-BR" dirty="0" smtClean="0"/>
              <a:t>, considerada a mais complexa, é a transformação do PIM em um ou mais Modelos Específicos de Plataforma (PSM, </a:t>
            </a:r>
            <a:r>
              <a:rPr lang="pt-BR" dirty="0" err="1" smtClean="0"/>
              <a:t>Platform</a:t>
            </a:r>
            <a:r>
              <a:rPr lang="pt-BR" dirty="0" smtClean="0"/>
              <a:t> </a:t>
            </a:r>
            <a:r>
              <a:rPr lang="pt-BR" dirty="0" err="1" smtClean="0"/>
              <a:t>Specific</a:t>
            </a:r>
            <a:r>
              <a:rPr lang="pt-BR" dirty="0" smtClean="0"/>
              <a:t> </a:t>
            </a:r>
            <a:r>
              <a:rPr lang="pt-BR" dirty="0" err="1" smtClean="0"/>
              <a:t>Model</a:t>
            </a:r>
            <a:r>
              <a:rPr lang="pt-BR" dirty="0" smtClean="0"/>
              <a:t>). Um PSM é mais específico para o sistema em termos de tecnologia de implementação, como um modelo de banco de dados ou um modelo EJB (Enterprise </a:t>
            </a:r>
            <a:r>
              <a:rPr lang="pt-BR" dirty="0" err="1" smtClean="0"/>
              <a:t>JavaBeans</a:t>
            </a:r>
            <a:r>
              <a:rPr lang="pt-BR" dirty="0" smtClean="0"/>
              <a:t>). </a:t>
            </a:r>
          </a:p>
          <a:p>
            <a:endParaRPr lang="pt-BR" dirty="0" smtClean="0"/>
          </a:p>
          <a:p>
            <a:r>
              <a:rPr lang="pt-BR" dirty="0" smtClean="0"/>
              <a:t>A </a:t>
            </a:r>
            <a:r>
              <a:rPr lang="pt-BR" b="1" dirty="0" smtClean="0"/>
              <a:t>terceira e última etapa </a:t>
            </a:r>
            <a:r>
              <a:rPr lang="pt-BR" dirty="0" smtClean="0"/>
              <a:t>é transformar um PSM em código. Devido ao PSM estar muito próximo da sua tecnologia, essa transformação é trivial. Muitas ferramentas são capazes de efetuar a transformação de um modelo específico de plataforma (PSM) em código.</a:t>
            </a:r>
            <a:endParaRPr lang="pt-B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Arquitetura Dirigida a Modelos</a:t>
            </a:r>
            <a:endParaRPr lang="pt-BR" dirty="0"/>
          </a:p>
        </p:txBody>
      </p:sp>
      <p:sp>
        <p:nvSpPr>
          <p:cNvPr id="3" name="Espaço Reservado para Conteúdo 2"/>
          <p:cNvSpPr>
            <a:spLocks noGrp="1"/>
          </p:cNvSpPr>
          <p:nvPr>
            <p:ph idx="1"/>
          </p:nvPr>
        </p:nvSpPr>
        <p:spPr/>
        <p:txBody>
          <a:bodyPr>
            <a:normAutofit fontScale="70000" lnSpcReduction="20000"/>
          </a:bodyPr>
          <a:lstStyle/>
          <a:p>
            <a:pPr>
              <a:buNone/>
            </a:pPr>
            <a:r>
              <a:rPr lang="pt-BR" b="1" dirty="0" smtClean="0"/>
              <a:t>UML executável</a:t>
            </a:r>
          </a:p>
          <a:p>
            <a:endParaRPr lang="pt-BR" dirty="0" smtClean="0"/>
          </a:p>
          <a:p>
            <a:r>
              <a:rPr lang="pt-BR" dirty="0" smtClean="0"/>
              <a:t>A </a:t>
            </a:r>
            <a:r>
              <a:rPr lang="pt-BR" dirty="0" err="1" smtClean="0"/>
              <a:t>ideia</a:t>
            </a:r>
            <a:r>
              <a:rPr lang="pt-BR" dirty="0" smtClean="0"/>
              <a:t> fundamental por trás da MDE é que a transformação completamente automatizada de modelos para códigos deve ser possível. </a:t>
            </a:r>
          </a:p>
          <a:p>
            <a:endParaRPr lang="pt-BR" dirty="0" smtClean="0"/>
          </a:p>
          <a:p>
            <a:r>
              <a:rPr lang="pt-BR" dirty="0" smtClean="0"/>
              <a:t>Para conseguir isso, é preciso ser capaz de construir modelos gráficos com a semântica bem-definida. </a:t>
            </a:r>
          </a:p>
          <a:p>
            <a:endParaRPr lang="pt-BR" dirty="0" smtClean="0"/>
          </a:p>
          <a:p>
            <a:r>
              <a:rPr lang="pt-BR" dirty="0" smtClean="0"/>
              <a:t>Também é necessário encontrar uma maneira de agregar informações aos modelos gráficos sobre como as operações definidas no modelo são implementadas. Isso é possível usando-se um subconjunto da UML 2, chamada UML executável ou </a:t>
            </a:r>
            <a:r>
              <a:rPr lang="pt-BR" dirty="0" err="1" smtClean="0"/>
              <a:t>xUML</a:t>
            </a:r>
            <a:r>
              <a:rPr lang="pt-BR" dirty="0" smtClean="0"/>
              <a:t>.</a:t>
            </a:r>
            <a:endParaRPr lang="pt-B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852"/>
            <a:ext cx="8229600" cy="1143000"/>
          </a:xfrm>
        </p:spPr>
        <p:txBody>
          <a:bodyPr/>
          <a:lstStyle/>
          <a:p>
            <a:r>
              <a:rPr lang="pt-BR" dirty="0" smtClean="0"/>
              <a:t>Arquitetura Dirigida a Modelos</a:t>
            </a:r>
            <a:endParaRPr lang="pt-BR" dirty="0"/>
          </a:p>
        </p:txBody>
      </p:sp>
      <p:sp>
        <p:nvSpPr>
          <p:cNvPr id="3" name="Espaço Reservado para Conteúdo 2"/>
          <p:cNvSpPr>
            <a:spLocks noGrp="1"/>
          </p:cNvSpPr>
          <p:nvPr>
            <p:ph idx="1"/>
          </p:nvPr>
        </p:nvSpPr>
        <p:spPr>
          <a:xfrm>
            <a:off x="214282" y="1357298"/>
            <a:ext cx="8715436" cy="5286412"/>
          </a:xfrm>
        </p:spPr>
        <p:txBody>
          <a:bodyPr>
            <a:noAutofit/>
          </a:bodyPr>
          <a:lstStyle/>
          <a:p>
            <a:pPr marL="0" indent="0">
              <a:buNone/>
            </a:pPr>
            <a:r>
              <a:rPr lang="pt-BR" sz="2400" dirty="0" smtClean="0"/>
              <a:t>Para criar um subconjunto executável da UML, o número de tipos de modelo foi reduzido para três tipos de modelos-chave:</a:t>
            </a:r>
          </a:p>
          <a:p>
            <a:endParaRPr lang="pt-BR" sz="2400" dirty="0" smtClean="0"/>
          </a:p>
          <a:p>
            <a:r>
              <a:rPr lang="pt-BR" sz="2400" b="1" dirty="0" smtClean="0"/>
              <a:t>Modelos de domínio</a:t>
            </a:r>
            <a:r>
              <a:rPr lang="pt-BR" sz="2400" dirty="0" smtClean="0"/>
              <a:t>, que identificam os principais interesses no sistema. Estes são definidos por meio de diagramas de classe da UML que incluem objetos, atributos e associações.</a:t>
            </a:r>
          </a:p>
          <a:p>
            <a:endParaRPr lang="pt-BR" sz="2400" dirty="0" smtClean="0"/>
          </a:p>
          <a:p>
            <a:r>
              <a:rPr lang="pt-BR" sz="2400" b="1" dirty="0" smtClean="0"/>
              <a:t>Modelos de classe</a:t>
            </a:r>
            <a:r>
              <a:rPr lang="pt-BR" sz="2400" dirty="0" smtClean="0"/>
              <a:t>, em que as classes são definidas, junto com seus atributos e operações.</a:t>
            </a:r>
          </a:p>
          <a:p>
            <a:endParaRPr lang="pt-BR" sz="2400" dirty="0" smtClean="0"/>
          </a:p>
          <a:p>
            <a:r>
              <a:rPr lang="pt-BR" sz="2400" b="1" dirty="0" smtClean="0"/>
              <a:t>Modelos de estado</a:t>
            </a:r>
            <a:r>
              <a:rPr lang="pt-BR" sz="2400" dirty="0" smtClean="0"/>
              <a:t>, em que um diagrama de estado está associado a cada classe e é usado para descrever o ciclo de vida da classe.</a:t>
            </a:r>
            <a:endParaRPr lang="pt-BR"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smtClean="0"/>
          </a:p>
          <a:p>
            <a:endParaRPr lang="pt-BR" dirty="0" smtClean="0"/>
          </a:p>
          <a:p>
            <a:endParaRPr lang="pt-BR" dirty="0" smtClean="0"/>
          </a:p>
          <a:p>
            <a:pPr algn="ctr">
              <a:buNone/>
            </a:pPr>
            <a:r>
              <a:rPr lang="pt-BR" dirty="0" smtClean="0">
                <a:solidFill>
                  <a:srgbClr val="00B050"/>
                </a:solidFill>
              </a:rPr>
              <a:t>FIM DO CAPÍTULO 5</a:t>
            </a:r>
            <a:endParaRPr lang="pt-BR"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UML</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Na atualidade, a UML prevê 9 diagramas:</a:t>
            </a:r>
          </a:p>
          <a:p>
            <a:endParaRPr lang="pt-BR" dirty="0" smtClean="0"/>
          </a:p>
          <a:p>
            <a:pPr marL="971550" lvl="1" indent="-514350">
              <a:buFont typeface="+mj-lt"/>
              <a:buAutoNum type="arabicPeriod"/>
            </a:pPr>
            <a:r>
              <a:rPr lang="pt-BR" dirty="0" smtClean="0"/>
              <a:t>Diagrama de Casos de Uso</a:t>
            </a:r>
          </a:p>
          <a:p>
            <a:pPr marL="971550" lvl="1" indent="-514350">
              <a:buFont typeface="+mj-lt"/>
              <a:buAutoNum type="arabicPeriod"/>
            </a:pPr>
            <a:r>
              <a:rPr lang="pt-BR" dirty="0" smtClean="0"/>
              <a:t>Diagrama de Atividades</a:t>
            </a:r>
          </a:p>
          <a:p>
            <a:pPr marL="971550" lvl="1" indent="-514350">
              <a:buFont typeface="+mj-lt"/>
              <a:buAutoNum type="arabicPeriod"/>
            </a:pPr>
            <a:r>
              <a:rPr lang="pt-BR" dirty="0" smtClean="0"/>
              <a:t>Diagrama de Classes</a:t>
            </a:r>
          </a:p>
          <a:p>
            <a:pPr marL="971550" lvl="1" indent="-514350">
              <a:buFont typeface="+mj-lt"/>
              <a:buAutoNum type="arabicPeriod"/>
            </a:pPr>
            <a:r>
              <a:rPr lang="pt-BR" dirty="0" smtClean="0"/>
              <a:t>Diagrama de Comunicação</a:t>
            </a:r>
          </a:p>
          <a:p>
            <a:pPr marL="971550" lvl="1" indent="-514350">
              <a:buFont typeface="+mj-lt"/>
              <a:buAutoNum type="arabicPeriod"/>
            </a:pPr>
            <a:r>
              <a:rPr lang="pt-BR" dirty="0" smtClean="0"/>
              <a:t>Diagrama de Sequência</a:t>
            </a:r>
          </a:p>
          <a:p>
            <a:pPr marL="971550" lvl="1" indent="-514350">
              <a:buFont typeface="+mj-lt"/>
              <a:buAutoNum type="arabicPeriod"/>
            </a:pPr>
            <a:r>
              <a:rPr lang="pt-BR" dirty="0" smtClean="0"/>
              <a:t>Diagrama de Objetos</a:t>
            </a:r>
          </a:p>
          <a:p>
            <a:pPr marL="971550" lvl="1" indent="-514350">
              <a:buFont typeface="+mj-lt"/>
              <a:buAutoNum type="arabicPeriod"/>
            </a:pPr>
            <a:r>
              <a:rPr lang="pt-BR" dirty="0" smtClean="0"/>
              <a:t>Diagrama de Estados</a:t>
            </a:r>
          </a:p>
          <a:p>
            <a:pPr marL="971550" lvl="1" indent="-514350">
              <a:buFont typeface="+mj-lt"/>
              <a:buAutoNum type="arabicPeriod"/>
            </a:pPr>
            <a:r>
              <a:rPr lang="pt-BR" dirty="0" smtClean="0"/>
              <a:t>Diagrama de Componentes</a:t>
            </a:r>
          </a:p>
          <a:p>
            <a:pPr marL="971550" lvl="1" indent="-514350">
              <a:buFont typeface="+mj-lt"/>
              <a:buAutoNum type="arabicPeriod"/>
            </a:pPr>
            <a:r>
              <a:rPr lang="pt-BR" dirty="0" smtClean="0"/>
              <a:t>Diagrama de Implantação</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UML</a:t>
            </a:r>
            <a:endParaRPr lang="pt-BR" dirty="0"/>
          </a:p>
        </p:txBody>
      </p:sp>
      <p:sp>
        <p:nvSpPr>
          <p:cNvPr id="3" name="Espaço Reservado para Conteúdo 2"/>
          <p:cNvSpPr>
            <a:spLocks noGrp="1"/>
          </p:cNvSpPr>
          <p:nvPr>
            <p:ph idx="1"/>
          </p:nvPr>
        </p:nvSpPr>
        <p:spPr/>
        <p:txBody>
          <a:bodyPr/>
          <a:lstStyle/>
          <a:p>
            <a:r>
              <a:rPr lang="pt-BR" dirty="0" smtClean="0"/>
              <a:t>Os diagramas estão listados na ordem aproximada em que são desenvolvidos (podem haver algumas variações nessa ordem).</a:t>
            </a: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2588</TotalTime>
  <Words>3139</Words>
  <Application>Microsoft Office PowerPoint</Application>
  <PresentationFormat>Apresentação na tela (4:3)</PresentationFormat>
  <Paragraphs>390</Paragraphs>
  <Slides>74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74</vt:i4>
      </vt:variant>
    </vt:vector>
  </HeadingPairs>
  <TitlesOfParts>
    <vt:vector size="77" baseType="lpstr">
      <vt:lpstr>Arial</vt:lpstr>
      <vt:lpstr>Calibri</vt:lpstr>
      <vt:lpstr>Tema do Office</vt:lpstr>
      <vt:lpstr>Apresentação do PowerPoint</vt:lpstr>
      <vt:lpstr>Objetivos da aula</vt:lpstr>
      <vt:lpstr>Modelagem de Sistemas</vt:lpstr>
      <vt:lpstr>Modelagem de Sistemas</vt:lpstr>
      <vt:lpstr>Modelagem de Sistemas</vt:lpstr>
      <vt:lpstr>Modelagem de Sistemas</vt:lpstr>
      <vt:lpstr>Modelagem de Sistemas</vt:lpstr>
      <vt:lpstr>UML</vt:lpstr>
      <vt:lpstr>UML</vt:lpstr>
      <vt:lpstr>Modelagem de Sistemas</vt:lpstr>
      <vt:lpstr>Modelagem de Sistemas * modelos de contexto *</vt:lpstr>
      <vt:lpstr>Modelagem de Sistemas * modelos de contexto *</vt:lpstr>
      <vt:lpstr>Modelagem de Sistemas * modelos de contexto *</vt:lpstr>
      <vt:lpstr>Modelagem de Sistemas * modelos de contexto *</vt:lpstr>
      <vt:lpstr>Modelagem de Sistemas * modelos de contexto *</vt:lpstr>
      <vt:lpstr>Modelagem de Sistemas * diagrama de atividades *</vt:lpstr>
      <vt:lpstr>Modelagem de Sistemas * diagrama de atividades *</vt:lpstr>
      <vt:lpstr>Modelagem de Sistemas * modelos de interação*</vt:lpstr>
      <vt:lpstr>Modelagem de Sistemas * MODELOS DE INTERAÇÃO *</vt:lpstr>
      <vt:lpstr>Modelagem de Sistemas * MODELOS DE INTERAÇÃO *</vt:lpstr>
      <vt:lpstr>Modelagem de Sistemas * Diagrama de Casos de Uso *</vt:lpstr>
      <vt:lpstr>Modelagem de Sistemas * modelagem de casos de uso *</vt:lpstr>
      <vt:lpstr>Modelagem de Sistemas * Diagrama de Casos de Uso *</vt:lpstr>
      <vt:lpstr>Modelagem de Sistemas * Diagrama de Casos de Uso *</vt:lpstr>
      <vt:lpstr>Modelagem de Sistemas * Diagrama de Casos de Uso *</vt:lpstr>
      <vt:lpstr>Apresentação do PowerPoint</vt:lpstr>
      <vt:lpstr>Modelagem de Sistemas * diagramas de sequencia *</vt:lpstr>
      <vt:lpstr>Modelagem de Sistemas * Diagrama de Sequência *</vt:lpstr>
      <vt:lpstr>Modelagem de Sistemas * Diagrama de Sequência *</vt:lpstr>
      <vt:lpstr>Modelagem de Sistemas * Diagrama de Sequência *</vt:lpstr>
      <vt:lpstr>Modelagem de Sistemas * Diagrama de Sequência *</vt:lpstr>
      <vt:lpstr>Modelagem de Sistemas * Diagrama de Sequência *</vt:lpstr>
      <vt:lpstr>Modelagem de Sistemas * modelo de domínio *</vt:lpstr>
      <vt:lpstr>Modelagem de Sistemas * Modelo de Domínio *</vt:lpstr>
      <vt:lpstr>Modelagem de Sistemas * Modelo de Domínio *</vt:lpstr>
      <vt:lpstr>Modelagem de Sistemas * modelo estruturais *</vt:lpstr>
      <vt:lpstr>Modelagem de Sistemas * MODELOS ESTRUTURAIS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Modelagem de Sistemas * Diagrama de Classes *</vt:lpstr>
      <vt:lpstr>Modelos Comportamentais</vt:lpstr>
      <vt:lpstr>Modelos Comportamentais * dirigido a dados *</vt:lpstr>
      <vt:lpstr>Modelos Comportamentais * dirigido a dados *</vt:lpstr>
      <vt:lpstr>Modelos Comportamentais * dirigido a dados *</vt:lpstr>
      <vt:lpstr>Modelos Comportamentais * dirigido a dados *</vt:lpstr>
      <vt:lpstr>Modelos Comportamentais * dirigido a dados *</vt:lpstr>
      <vt:lpstr>Modelos Comportamentais * dirigido a eventos *</vt:lpstr>
      <vt:lpstr>Modelos Comportamentais * dirigido a eventos *</vt:lpstr>
      <vt:lpstr>Modelos Comportamentais * dirigido a eventos *</vt:lpstr>
      <vt:lpstr>Modelos Comportamentais * dirigido a eventos *</vt:lpstr>
      <vt:lpstr>Modelos Comportamentais * dirigido a eventos *</vt:lpstr>
      <vt:lpstr>Modelos Comportamentais * dirigido a eventos *</vt:lpstr>
      <vt:lpstr>Arquitetura Dirigida a Modelos</vt:lpstr>
      <vt:lpstr>Arquitetura Dirigida a Modelos</vt:lpstr>
      <vt:lpstr>Arquitetura Dirigida a Modelos</vt:lpstr>
      <vt:lpstr>Arquitetura Dirigida a Modelos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Marcio Porto Feitosa</dc:creator>
  <cp:lastModifiedBy>Ana Grasielle Dionisio Correa</cp:lastModifiedBy>
  <cp:revision>116</cp:revision>
  <dcterms:created xsi:type="dcterms:W3CDTF">2017-02-25T20:37:04Z</dcterms:created>
  <dcterms:modified xsi:type="dcterms:W3CDTF">2017-09-13T13:11:05Z</dcterms:modified>
</cp:coreProperties>
</file>