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68" r:id="rId3"/>
    <p:sldId id="282" r:id="rId4"/>
    <p:sldId id="266" r:id="rId5"/>
    <p:sldId id="269" r:id="rId6"/>
    <p:sldId id="270" r:id="rId7"/>
    <p:sldId id="271" r:id="rId8"/>
    <p:sldId id="272" r:id="rId9"/>
    <p:sldId id="273" r:id="rId10"/>
    <p:sldId id="274" r:id="rId11"/>
    <p:sldId id="277" r:id="rId12"/>
    <p:sldId id="275" r:id="rId13"/>
    <p:sldId id="28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9" autoAdjust="0"/>
    <p:restoredTop sz="94660"/>
  </p:normalViewPr>
  <p:slideViewPr>
    <p:cSldViewPr snapToGrid="0" showGuides="1">
      <p:cViewPr varScale="1">
        <p:scale>
          <a:sx n="112" d="100"/>
          <a:sy n="112" d="100"/>
        </p:scale>
        <p:origin x="22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a:xfrm>
            <a:off x="5332412" y="5883275"/>
            <a:ext cx="4324044" cy="365125"/>
          </a:xfrm>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355281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8CFA-930F-4BE2-87C4-15829D6043F2}" type="datetimeFigureOut">
              <a:rPr lang="en-PK" smtClean="0"/>
              <a:t>04/24/2022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301976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2088255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95709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33197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304242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08079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813350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42776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951856" y="5867131"/>
            <a:ext cx="551167" cy="365125"/>
          </a:xfrm>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204438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38CFA-930F-4BE2-87C4-15829D6043F2}" type="datetimeFigureOut">
              <a:rPr lang="en-PK" smtClean="0"/>
              <a:t>04/24/2022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24811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38CFA-930F-4BE2-87C4-15829D6043F2}" type="datetimeFigureOut">
              <a:rPr lang="en-PK" smtClean="0"/>
              <a:t>04/24/2022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62115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38CFA-930F-4BE2-87C4-15829D6043F2}" type="datetimeFigureOut">
              <a:rPr lang="en-PK" smtClean="0"/>
              <a:t>04/24/2022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49999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38CFA-930F-4BE2-87C4-15829D6043F2}" type="datetimeFigureOut">
              <a:rPr lang="en-PK" smtClean="0"/>
              <a:t>04/24/2022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11424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38CFA-930F-4BE2-87C4-15829D6043F2}" type="datetimeFigureOut">
              <a:rPr lang="en-PK" smtClean="0"/>
              <a:t>04/24/2022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2565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8CFA-930F-4BE2-87C4-15829D6043F2}" type="datetimeFigureOut">
              <a:rPr lang="en-PK" smtClean="0"/>
              <a:t>04/24/2022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75831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38CFA-930F-4BE2-87C4-15829D6043F2}" type="datetimeFigureOut">
              <a:rPr lang="en-PK" smtClean="0"/>
              <a:t>04/24/2022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5F39D1-A5C3-48C7-AB72-CD49135DC238}" type="slidenum">
              <a:rPr lang="en-PK" smtClean="0"/>
              <a:t>‹#›</a:t>
            </a:fld>
            <a:endParaRPr lang="en-PK"/>
          </a:p>
        </p:txBody>
      </p:sp>
    </p:spTree>
    <p:extLst>
      <p:ext uri="{BB962C8B-B14F-4D97-AF65-F5344CB8AC3E}">
        <p14:creationId xmlns:p14="http://schemas.microsoft.com/office/powerpoint/2010/main" val="109826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B38CFA-930F-4BE2-87C4-15829D6043F2}" type="datetimeFigureOut">
              <a:rPr lang="en-PK" smtClean="0"/>
              <a:t>04/24/2022</a:t>
            </a:fld>
            <a:endParaRPr lang="en-PK"/>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K"/>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5F39D1-A5C3-48C7-AB72-CD49135DC238}" type="slidenum">
              <a:rPr lang="en-PK" smtClean="0"/>
              <a:t>‹#›</a:t>
            </a:fld>
            <a:endParaRPr lang="en-PK"/>
          </a:p>
        </p:txBody>
      </p:sp>
    </p:spTree>
    <p:extLst>
      <p:ext uri="{BB962C8B-B14F-4D97-AF65-F5344CB8AC3E}">
        <p14:creationId xmlns:p14="http://schemas.microsoft.com/office/powerpoint/2010/main" val="21408306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nassrib/telecom-churn-dataset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58CB0-BFF4-454E-94D2-B330F17F4660}"/>
              </a:ext>
            </a:extLst>
          </p:cNvPr>
          <p:cNvSpPr>
            <a:spLocks noGrp="1"/>
          </p:cNvSpPr>
          <p:nvPr>
            <p:ph type="ctrTitle"/>
          </p:nvPr>
        </p:nvSpPr>
        <p:spPr>
          <a:xfrm>
            <a:off x="3854450" y="965200"/>
            <a:ext cx="7372350" cy="2573504"/>
          </a:xfrm>
        </p:spPr>
        <p:txBody>
          <a:bodyPr>
            <a:normAutofit/>
          </a:bodyPr>
          <a:lstStyle/>
          <a:p>
            <a:pPr algn="l"/>
            <a:r>
              <a:rPr lang="en-US" dirty="0"/>
              <a:t>Churn Telecom Analysis Project</a:t>
            </a:r>
            <a:endParaRPr lang="en-PK" dirty="0"/>
          </a:p>
        </p:txBody>
      </p:sp>
      <p:sp>
        <p:nvSpPr>
          <p:cNvPr id="3" name="Subtitle 2">
            <a:extLst>
              <a:ext uri="{FF2B5EF4-FFF2-40B4-BE49-F238E27FC236}">
                <a16:creationId xmlns:a16="http://schemas.microsoft.com/office/drawing/2014/main" id="{962DBD35-8BDB-493F-BE0F-A246B61E9ADE}"/>
              </a:ext>
            </a:extLst>
          </p:cNvPr>
          <p:cNvSpPr>
            <a:spLocks noGrp="1"/>
          </p:cNvSpPr>
          <p:nvPr>
            <p:ph type="subTitle" idx="1"/>
          </p:nvPr>
        </p:nvSpPr>
        <p:spPr>
          <a:xfrm>
            <a:off x="3854450" y="4503906"/>
            <a:ext cx="7372350" cy="1388892"/>
          </a:xfrm>
        </p:spPr>
        <p:txBody>
          <a:bodyPr>
            <a:normAutofit/>
          </a:bodyPr>
          <a:lstStyle/>
          <a:p>
            <a:pPr algn="l"/>
            <a:r>
              <a:rPr lang="en-US" dirty="0"/>
              <a:t>Lab Group: J</a:t>
            </a:r>
          </a:p>
          <a:p>
            <a:pPr algn="l"/>
            <a:r>
              <a:rPr lang="en-US" dirty="0"/>
              <a:t>By: MA YIWEI, MD JAMAL UDDIN RASEL</a:t>
            </a:r>
          </a:p>
        </p:txBody>
      </p:sp>
      <p:sp>
        <p:nvSpPr>
          <p:cNvPr id="30" name="Rectangle 2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32" name="Group 3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3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3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7" name="Freeform: Shape 3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3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1343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3"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3C2A133-3C96-49C4-B2F4-919AA5FBA266}"/>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Model Development</a:t>
            </a:r>
            <a:endParaRPr lang="en-PK" sz="3200">
              <a:solidFill>
                <a:schemeClr val="tx2"/>
              </a:solidFill>
            </a:endParaRPr>
          </a:p>
        </p:txBody>
      </p:sp>
      <p:sp>
        <p:nvSpPr>
          <p:cNvPr id="3" name="Content Placeholder 2">
            <a:extLst>
              <a:ext uri="{FF2B5EF4-FFF2-40B4-BE49-F238E27FC236}">
                <a16:creationId xmlns:a16="http://schemas.microsoft.com/office/drawing/2014/main" id="{F283AC78-F0D0-4723-A32A-6412AE8102C6}"/>
              </a:ext>
            </a:extLst>
          </p:cNvPr>
          <p:cNvSpPr>
            <a:spLocks noGrp="1"/>
          </p:cNvSpPr>
          <p:nvPr>
            <p:ph idx="1"/>
          </p:nvPr>
        </p:nvSpPr>
        <p:spPr>
          <a:xfrm>
            <a:off x="5149032" y="1072609"/>
            <a:ext cx="6383207" cy="4522647"/>
          </a:xfrm>
        </p:spPr>
        <p:txBody>
          <a:bodyPr anchor="ctr">
            <a:normAutofit/>
          </a:bodyPr>
          <a:lstStyle/>
          <a:p>
            <a:pPr>
              <a:lnSpc>
                <a:spcPct val="90000"/>
              </a:lnSpc>
            </a:pPr>
            <a:r>
              <a:rPr lang="en-US" sz="1900">
                <a:latin typeface="Calibri" panose="020F0502020204030204" pitchFamily="34" charset="0"/>
                <a:cs typeface="Calibri" panose="020F0502020204030204" pitchFamily="34" charset="0"/>
              </a:rPr>
              <a:t>To develop a predictive classification model for customer churn, we’ll perform standard scaling of data and include only those features that have higher correlation with  target variable(churn) </a:t>
            </a:r>
          </a:p>
          <a:p>
            <a:pPr>
              <a:lnSpc>
                <a:spcPct val="90000"/>
              </a:lnSpc>
            </a:pPr>
            <a:endParaRPr lang="en-US" sz="1900">
              <a:latin typeface="Calibri" panose="020F0502020204030204" pitchFamily="34" charset="0"/>
              <a:cs typeface="Calibri" panose="020F0502020204030204" pitchFamily="34" charset="0"/>
            </a:endParaRPr>
          </a:p>
          <a:p>
            <a:pPr>
              <a:lnSpc>
                <a:spcPct val="90000"/>
              </a:lnSpc>
            </a:pPr>
            <a:r>
              <a:rPr lang="en-US" sz="1900">
                <a:latin typeface="Calibri" panose="020F0502020204030204" pitchFamily="34" charset="0"/>
                <a:cs typeface="Calibri" panose="020F0502020204030204" pitchFamily="34" charset="0"/>
              </a:rPr>
              <a:t>We have applied  three different classification models, K-Neighbor classifier, Support vector machine and Logistic Regression Model.</a:t>
            </a:r>
          </a:p>
          <a:p>
            <a:pPr marL="0" indent="0">
              <a:lnSpc>
                <a:spcPct val="90000"/>
              </a:lnSpc>
              <a:buNone/>
            </a:pPr>
            <a:endParaRPr lang="en-US" sz="1900">
              <a:latin typeface="Calibri" panose="020F0502020204030204" pitchFamily="34" charset="0"/>
              <a:cs typeface="Calibri" panose="020F0502020204030204" pitchFamily="34" charset="0"/>
            </a:endParaRPr>
          </a:p>
          <a:p>
            <a:pPr>
              <a:lnSpc>
                <a:spcPct val="90000"/>
              </a:lnSpc>
            </a:pPr>
            <a:r>
              <a:rPr lang="en-US" sz="1900">
                <a:latin typeface="Calibri" panose="020F0502020204030204" pitchFamily="34" charset="0"/>
                <a:cs typeface="Calibri" panose="020F0502020204030204" pitchFamily="34" charset="0"/>
              </a:rPr>
              <a:t>After optimizing hyperparameters, the KNN model achieves the highest accuracy of 86.60 percent. By integrating more relevant characteristics in the classification model and including more training data in the model, the predictive model's accuracy can be further improved. </a:t>
            </a:r>
            <a:endParaRPr lang="en-PK" sz="19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631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260A-1506-4957-BA38-5DB0AA0A61B1}"/>
              </a:ext>
            </a:extLst>
          </p:cNvPr>
          <p:cNvSpPr>
            <a:spLocks noGrp="1"/>
          </p:cNvSpPr>
          <p:nvPr>
            <p:ph type="title"/>
          </p:nvPr>
        </p:nvSpPr>
        <p:spPr>
          <a:xfrm>
            <a:off x="1484311" y="1081549"/>
            <a:ext cx="3333495" cy="1280652"/>
          </a:xfrm>
        </p:spPr>
        <p:txBody>
          <a:bodyPr>
            <a:normAutofit/>
          </a:bodyPr>
          <a:lstStyle/>
          <a:p>
            <a:r>
              <a:rPr lang="en-US" sz="2400" dirty="0"/>
              <a:t>Model Performance:</a:t>
            </a:r>
            <a:endParaRPr lang="en-PK" sz="2400" dirty="0"/>
          </a:p>
        </p:txBody>
      </p:sp>
      <p:sp>
        <p:nvSpPr>
          <p:cNvPr id="11" name="Content Placeholder 10">
            <a:extLst>
              <a:ext uri="{FF2B5EF4-FFF2-40B4-BE49-F238E27FC236}">
                <a16:creationId xmlns:a16="http://schemas.microsoft.com/office/drawing/2014/main" id="{471E3954-91D5-A6E2-69E0-94DBECB4988B}"/>
              </a:ext>
            </a:extLst>
          </p:cNvPr>
          <p:cNvSpPr>
            <a:spLocks noGrp="1"/>
          </p:cNvSpPr>
          <p:nvPr>
            <p:ph idx="1"/>
          </p:nvPr>
        </p:nvSpPr>
        <p:spPr>
          <a:xfrm>
            <a:off x="1484311" y="2228851"/>
            <a:ext cx="3333496" cy="3295650"/>
          </a:xfrm>
        </p:spPr>
        <p:txBody>
          <a:bodyPr anchor="t">
            <a:normAutofit fontScale="92500" lnSpcReduction="10000"/>
          </a:bodyPr>
          <a:lstStyle/>
          <a:p>
            <a:r>
              <a:rPr lang="en-US" sz="1600" dirty="0"/>
              <a:t>We divided the data into two parts to see how our model performs on real-world data: training data and testing data.</a:t>
            </a:r>
          </a:p>
          <a:p>
            <a:r>
              <a:rPr lang="en-US" sz="1600" dirty="0"/>
              <a:t>The Testing dataset serves as unknown data for the model after it has been trained using training data. </a:t>
            </a:r>
          </a:p>
          <a:p>
            <a:r>
              <a:rPr lang="en-US" sz="1600" dirty="0"/>
              <a:t>We'll create a confusion matrix to describe prediction outcomes on a classification issue, as well as a classification report that shows precision, recall, and the f1-score of classification.</a:t>
            </a:r>
          </a:p>
        </p:txBody>
      </p:sp>
      <p:pic>
        <p:nvPicPr>
          <p:cNvPr id="7" name="Content Placeholder 6" descr="Chart, application&#10;&#10;Description automatically generated">
            <a:extLst>
              <a:ext uri="{FF2B5EF4-FFF2-40B4-BE49-F238E27FC236}">
                <a16:creationId xmlns:a16="http://schemas.microsoft.com/office/drawing/2014/main" id="{53B32EDA-7A59-4BC1-BEF8-4E3EBABD7788}"/>
              </a:ext>
            </a:extLst>
          </p:cNvPr>
          <p:cNvPicPr>
            <a:picLocks noChangeAspect="1"/>
          </p:cNvPicPr>
          <p:nvPr/>
        </p:nvPicPr>
        <p:blipFill rotWithShape="1">
          <a:blip r:embed="rId3"/>
          <a:srcRect t="310" b="1"/>
          <a:stretch/>
        </p:blipFill>
        <p:spPr>
          <a:xfrm>
            <a:off x="6205493" y="685799"/>
            <a:ext cx="4354069"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7917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0FC5-FA06-4DA9-BA0F-B633B4A862F3}"/>
              </a:ext>
            </a:extLst>
          </p:cNvPr>
          <p:cNvSpPr>
            <a:spLocks noGrp="1"/>
          </p:cNvSpPr>
          <p:nvPr>
            <p:ph type="title"/>
          </p:nvPr>
        </p:nvSpPr>
        <p:spPr>
          <a:xfrm>
            <a:off x="1574800" y="1138237"/>
            <a:ext cx="2721897" cy="1300162"/>
          </a:xfrm>
        </p:spPr>
        <p:txBody>
          <a:bodyPr anchor="b">
            <a:normAutofit/>
          </a:bodyPr>
          <a:lstStyle/>
          <a:p>
            <a:pPr algn="l">
              <a:lnSpc>
                <a:spcPct val="90000"/>
              </a:lnSpc>
            </a:pPr>
            <a:r>
              <a:rPr lang="en-US" sz="2200" b="1">
                <a:latin typeface="Calibri" panose="020F0502020204030204" pitchFamily="34" charset="0"/>
                <a:cs typeface="Calibri" panose="020F0502020204030204" pitchFamily="34" charset="0"/>
              </a:rPr>
              <a:t>Compare the performance of three classification models using Accuracy-score</a:t>
            </a:r>
            <a:endParaRPr lang="en-PK" sz="2200" b="1"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FEE1904C-1F2B-5274-8946-02E7AE6AAC6B}"/>
              </a:ext>
            </a:extLst>
          </p:cNvPr>
          <p:cNvSpPr>
            <a:spLocks noGrp="1"/>
          </p:cNvSpPr>
          <p:nvPr>
            <p:ph idx="1"/>
          </p:nvPr>
        </p:nvSpPr>
        <p:spPr>
          <a:xfrm>
            <a:off x="1484310" y="2666999"/>
            <a:ext cx="2812387" cy="3124201"/>
          </a:xfrm>
        </p:spPr>
        <p:txBody>
          <a:bodyPr anchor="t">
            <a:normAutofit lnSpcReduction="10000"/>
          </a:bodyPr>
          <a:lstStyle/>
          <a:p>
            <a:pPr algn="just"/>
            <a:r>
              <a:rPr lang="en-US" sz="1400" dirty="0">
                <a:latin typeface="Calibri" panose="020F0502020204030204" pitchFamily="34" charset="0"/>
                <a:cs typeface="Calibri" panose="020F0502020204030204" pitchFamily="34" charset="0"/>
              </a:rPr>
              <a:t>The above results shows that KNN and Logistic Regression have highest accuracy scores for classification.</a:t>
            </a:r>
          </a:p>
          <a:p>
            <a:pPr algn="just"/>
            <a:r>
              <a:rPr lang="en-US" sz="1400" dirty="0">
                <a:latin typeface="Calibri" panose="020F0502020204030204" pitchFamily="34" charset="0"/>
                <a:cs typeface="Calibri" panose="020F0502020204030204" pitchFamily="34" charset="0"/>
              </a:rPr>
              <a:t>After optimizing hyperparameters, the KNN model achieves the highest accuracy of 86.60 percent. By integrating more relevant characteristics in the classification model and including more training data in the model, the predictive model's accuracy can be further improved. </a:t>
            </a:r>
            <a:endParaRPr lang="en-US" sz="1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4C40FFB-9B4A-4AFD-B85A-8C86986B24C6}"/>
              </a:ext>
            </a:extLst>
          </p:cNvPr>
          <p:cNvPicPr>
            <a:picLocks noChangeAspect="1"/>
          </p:cNvPicPr>
          <p:nvPr/>
        </p:nvPicPr>
        <p:blipFill rotWithShape="1">
          <a:blip r:embed="rId3"/>
          <a:srcRect l="4123" r="-1" b="-1"/>
          <a:stretch/>
        </p:blipFill>
        <p:spPr>
          <a:xfrm>
            <a:off x="4994224" y="1011765"/>
            <a:ext cx="6184337" cy="4546708"/>
          </a:xfrm>
          <a:prstGeom prst="rect">
            <a:avLst/>
          </a:prstGeom>
        </p:spPr>
      </p:pic>
    </p:spTree>
    <p:extLst>
      <p:ext uri="{BB962C8B-B14F-4D97-AF65-F5344CB8AC3E}">
        <p14:creationId xmlns:p14="http://schemas.microsoft.com/office/powerpoint/2010/main" val="333677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0CC5B4D-DCAE-4EAE-A4C4-D72B768F8A4F}"/>
              </a:ext>
            </a:extLst>
          </p:cNvPr>
          <p:cNvSpPr>
            <a:spLocks noGrp="1"/>
          </p:cNvSpPr>
          <p:nvPr>
            <p:ph type="title"/>
          </p:nvPr>
        </p:nvSpPr>
        <p:spPr>
          <a:xfrm>
            <a:off x="1753496" y="685800"/>
            <a:ext cx="2543201" cy="1752599"/>
          </a:xfrm>
        </p:spPr>
        <p:txBody>
          <a:bodyPr anchor="b">
            <a:normAutofit/>
          </a:bodyPr>
          <a:lstStyle/>
          <a:p>
            <a:pPr algn="l"/>
            <a:r>
              <a:rPr lang="en-SG" altLang="zh-CN" sz="3200"/>
              <a:t>Conclusion</a:t>
            </a:r>
            <a:endParaRPr lang="zh-CN" altLang="en-US" sz="3200"/>
          </a:p>
        </p:txBody>
      </p:sp>
      <p:sp>
        <p:nvSpPr>
          <p:cNvPr id="5" name="Content Placeholder 4">
            <a:extLst>
              <a:ext uri="{FF2B5EF4-FFF2-40B4-BE49-F238E27FC236}">
                <a16:creationId xmlns:a16="http://schemas.microsoft.com/office/drawing/2014/main" id="{3F55B6F3-E7FC-4E5F-99E1-0796E0DC30B2}"/>
              </a:ext>
            </a:extLst>
          </p:cNvPr>
          <p:cNvSpPr>
            <a:spLocks noGrp="1"/>
          </p:cNvSpPr>
          <p:nvPr>
            <p:ph idx="1"/>
          </p:nvPr>
        </p:nvSpPr>
        <p:spPr>
          <a:xfrm>
            <a:off x="1484310" y="2666999"/>
            <a:ext cx="2812387" cy="3124201"/>
          </a:xfrm>
        </p:spPr>
        <p:txBody>
          <a:bodyPr anchor="t">
            <a:normAutofit/>
          </a:bodyPr>
          <a:lstStyle/>
          <a:p>
            <a:pPr>
              <a:lnSpc>
                <a:spcPct val="90000"/>
              </a:lnSpc>
            </a:pPr>
            <a:r>
              <a:rPr lang="en-US" altLang="zh-CN" sz="1700" dirty="0"/>
              <a:t>After </a:t>
            </a:r>
            <a:r>
              <a:rPr lang="en-US" altLang="zh-CN" sz="1700" dirty="0" err="1"/>
              <a:t>optimising</a:t>
            </a:r>
            <a:r>
              <a:rPr lang="en-US" altLang="zh-CN" sz="1700" dirty="0"/>
              <a:t> hyperparameters, the KNN model achieves the highest accuracy of 86.60 percent.</a:t>
            </a:r>
            <a:endParaRPr lang="zh-CN" altLang="en-US" sz="1700" dirty="0"/>
          </a:p>
        </p:txBody>
      </p:sp>
      <p:sp>
        <p:nvSpPr>
          <p:cNvPr id="21"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F0493F5-337F-4F4C-BA0D-CF64BD135C83}"/>
              </a:ext>
            </a:extLst>
          </p:cNvPr>
          <p:cNvPicPr>
            <a:picLocks noChangeAspect="1"/>
          </p:cNvPicPr>
          <p:nvPr/>
        </p:nvPicPr>
        <p:blipFill rotWithShape="1">
          <a:blip r:embed="rId3"/>
          <a:srcRect r="17691" b="2"/>
          <a:stretch/>
        </p:blipFill>
        <p:spPr>
          <a:xfrm>
            <a:off x="4941202" y="1011765"/>
            <a:ext cx="6237359" cy="4546708"/>
          </a:xfrm>
          <a:prstGeom prst="rect">
            <a:avLst/>
          </a:prstGeom>
        </p:spPr>
      </p:pic>
    </p:spTree>
    <p:extLst>
      <p:ext uri="{BB962C8B-B14F-4D97-AF65-F5344CB8AC3E}">
        <p14:creationId xmlns:p14="http://schemas.microsoft.com/office/powerpoint/2010/main" val="38818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E1D9-727B-43D5-B64A-889116093913}"/>
              </a:ext>
            </a:extLst>
          </p:cNvPr>
          <p:cNvSpPr>
            <a:spLocks noGrp="1"/>
          </p:cNvSpPr>
          <p:nvPr>
            <p:ph type="title"/>
          </p:nvPr>
        </p:nvSpPr>
        <p:spPr>
          <a:xfrm>
            <a:off x="1417636" y="2552700"/>
            <a:ext cx="10018713" cy="1752599"/>
          </a:xfrm>
        </p:spPr>
        <p:txBody>
          <a:bodyPr/>
          <a:lstStyle/>
          <a:p>
            <a:r>
              <a:rPr lang="en-US" b="1" dirty="0"/>
              <a:t>THE END</a:t>
            </a:r>
            <a:endParaRPr lang="en-PK" b="1" dirty="0"/>
          </a:p>
        </p:txBody>
      </p:sp>
    </p:spTree>
    <p:extLst>
      <p:ext uri="{BB962C8B-B14F-4D97-AF65-F5344CB8AC3E}">
        <p14:creationId xmlns:p14="http://schemas.microsoft.com/office/powerpoint/2010/main" val="422086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91DC-24E4-4EF2-B9DC-20B1B49DA81D}"/>
              </a:ext>
            </a:extLst>
          </p:cNvPr>
          <p:cNvSpPr>
            <a:spLocks noGrp="1"/>
          </p:cNvSpPr>
          <p:nvPr>
            <p:ph type="title"/>
          </p:nvPr>
        </p:nvSpPr>
        <p:spPr>
          <a:xfrm>
            <a:off x="1484311" y="1081548"/>
            <a:ext cx="3333495" cy="1504335"/>
          </a:xfrm>
        </p:spPr>
        <p:txBody>
          <a:bodyPr>
            <a:normAutofit/>
          </a:bodyPr>
          <a:lstStyle/>
          <a:p>
            <a:r>
              <a:rPr lang="en-US" sz="2400" b="0" i="0" dirty="0">
                <a:effectLst/>
                <a:latin typeface="Macan"/>
              </a:rPr>
              <a:t>Dataset</a:t>
            </a:r>
            <a:endParaRPr lang="en-PK" sz="2400" dirty="0"/>
          </a:p>
        </p:txBody>
      </p:sp>
      <p:sp>
        <p:nvSpPr>
          <p:cNvPr id="3" name="Content Placeholder 2">
            <a:extLst>
              <a:ext uri="{FF2B5EF4-FFF2-40B4-BE49-F238E27FC236}">
                <a16:creationId xmlns:a16="http://schemas.microsoft.com/office/drawing/2014/main" id="{5A3DED62-10B7-4BE3-8AEF-F4F1BFF5BAD6}"/>
              </a:ext>
            </a:extLst>
          </p:cNvPr>
          <p:cNvSpPr>
            <a:spLocks noGrp="1"/>
          </p:cNvSpPr>
          <p:nvPr>
            <p:ph idx="1"/>
          </p:nvPr>
        </p:nvSpPr>
        <p:spPr>
          <a:xfrm>
            <a:off x="1484311" y="2666999"/>
            <a:ext cx="3333496" cy="3124201"/>
          </a:xfrm>
        </p:spPr>
        <p:txBody>
          <a:bodyPr anchor="t">
            <a:normAutofit/>
          </a:bodyPr>
          <a:lstStyle/>
          <a:p>
            <a:pPr>
              <a:lnSpc>
                <a:spcPct val="90000"/>
              </a:lnSpc>
            </a:pPr>
            <a:r>
              <a:rPr lang="en-US" sz="1400" dirty="0"/>
              <a:t>The dataset we used is the telecom churn datasets from Kaggle</a:t>
            </a:r>
          </a:p>
          <a:p>
            <a:pPr>
              <a:lnSpc>
                <a:spcPct val="90000"/>
              </a:lnSpc>
            </a:pPr>
            <a:r>
              <a:rPr lang="en-US" sz="1400" dirty="0"/>
              <a:t>The data has rich, machine readable file format and metadata. We can observe in dataset that most of the features are numerical datatype and data contain no missing values. So, it's a suitable data for analysis and developing machine learning model.</a:t>
            </a:r>
          </a:p>
          <a:p>
            <a:pPr>
              <a:lnSpc>
                <a:spcPct val="90000"/>
              </a:lnSpc>
            </a:pPr>
            <a:r>
              <a:rPr lang="en-US" sz="1400" dirty="0"/>
              <a:t>Source for dataset:</a:t>
            </a:r>
          </a:p>
          <a:p>
            <a:pPr>
              <a:lnSpc>
                <a:spcPct val="90000"/>
              </a:lnSpc>
            </a:pPr>
            <a:r>
              <a:rPr lang="en-US" sz="1400" b="1" i="0" u="none" strike="noStrike" dirty="0">
                <a:effectLst/>
                <a:latin typeface="Macan"/>
                <a:hlinkClick r:id="rId3"/>
              </a:rPr>
              <a:t>https://www.kaggle.com/mnassrib/telecom-churn-datasets</a:t>
            </a:r>
            <a:r>
              <a:rPr lang="en-US" sz="1400" b="0" i="0" dirty="0">
                <a:effectLst/>
                <a:latin typeface="Macan"/>
              </a:rPr>
              <a:t> </a:t>
            </a:r>
            <a:br>
              <a:rPr lang="en-US" sz="1400" dirty="0"/>
            </a:br>
            <a:endParaRPr lang="en-PK" sz="1400" dirty="0"/>
          </a:p>
        </p:txBody>
      </p:sp>
      <p:pic>
        <p:nvPicPr>
          <p:cNvPr id="7" name="Picture 6">
            <a:extLst>
              <a:ext uri="{FF2B5EF4-FFF2-40B4-BE49-F238E27FC236}">
                <a16:creationId xmlns:a16="http://schemas.microsoft.com/office/drawing/2014/main" id="{C5178FC6-70EF-482B-9C71-7E7D39E84E27}"/>
              </a:ext>
            </a:extLst>
          </p:cNvPr>
          <p:cNvPicPr>
            <a:picLocks noChangeAspect="1"/>
          </p:cNvPicPr>
          <p:nvPr/>
        </p:nvPicPr>
        <p:blipFill>
          <a:blip r:embed="rId4"/>
          <a:stretch>
            <a:fillRect/>
          </a:stretch>
        </p:blipFill>
        <p:spPr>
          <a:xfrm>
            <a:off x="5262033" y="1589666"/>
            <a:ext cx="6240990" cy="324531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418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91DC-24E4-4EF2-B9DC-20B1B49DA81D}"/>
              </a:ext>
            </a:extLst>
          </p:cNvPr>
          <p:cNvSpPr>
            <a:spLocks noGrp="1"/>
          </p:cNvSpPr>
          <p:nvPr>
            <p:ph type="title"/>
          </p:nvPr>
        </p:nvSpPr>
        <p:spPr>
          <a:xfrm>
            <a:off x="1836013" y="1072609"/>
            <a:ext cx="3041557" cy="4522647"/>
          </a:xfrm>
          <a:effectLst/>
        </p:spPr>
        <p:txBody>
          <a:bodyPr anchor="ctr">
            <a:normAutofit/>
          </a:bodyPr>
          <a:lstStyle/>
          <a:p>
            <a:pPr algn="l"/>
            <a:r>
              <a:rPr lang="en-US" sz="3200" b="0" i="0" dirty="0">
                <a:solidFill>
                  <a:schemeClr val="tx2"/>
                </a:solidFill>
                <a:effectLst/>
                <a:latin typeface="Macan"/>
              </a:rPr>
              <a:t>Problem Definition</a:t>
            </a:r>
            <a:endParaRPr lang="en-PK" sz="3200" dirty="0">
              <a:solidFill>
                <a:schemeClr val="tx2"/>
              </a:solidFill>
            </a:endParaRPr>
          </a:p>
        </p:txBody>
      </p:sp>
      <p:sp>
        <p:nvSpPr>
          <p:cNvPr id="3" name="Content Placeholder 2">
            <a:extLst>
              <a:ext uri="{FF2B5EF4-FFF2-40B4-BE49-F238E27FC236}">
                <a16:creationId xmlns:a16="http://schemas.microsoft.com/office/drawing/2014/main" id="{5A3DED62-10B7-4BE3-8AEF-F4F1BFF5BAD6}"/>
              </a:ext>
            </a:extLst>
          </p:cNvPr>
          <p:cNvSpPr>
            <a:spLocks noGrp="1"/>
          </p:cNvSpPr>
          <p:nvPr>
            <p:ph idx="1"/>
          </p:nvPr>
        </p:nvSpPr>
        <p:spPr>
          <a:xfrm>
            <a:off x="5149032" y="1072609"/>
            <a:ext cx="6383207" cy="4522647"/>
          </a:xfrm>
        </p:spPr>
        <p:txBody>
          <a:bodyPr anchor="ctr">
            <a:normAutofit/>
          </a:bodyPr>
          <a:lstStyle/>
          <a:p>
            <a:r>
              <a:rPr lang="en-US" altLang="zh-CN" sz="2000" b="0" i="0" dirty="0">
                <a:solidFill>
                  <a:srgbClr val="24292F"/>
                </a:solidFill>
                <a:effectLst/>
              </a:rPr>
              <a:t>The telecom firm is experiencing a high rate of client turnover and is unable to pinpoint the cause. We'll create a comprehensive analysis report on the role of various factors in customer turnover, as well as a features-based forecasting model.</a:t>
            </a:r>
            <a:endParaRPr lang="en-US" sz="2000" dirty="0"/>
          </a:p>
          <a:p>
            <a:pPr algn="l">
              <a:buFont typeface="Arial" panose="020B0604020202020204" pitchFamily="34" charset="0"/>
              <a:buChar char="•"/>
            </a:pPr>
            <a:r>
              <a:rPr lang="en-US" altLang="zh-CN" sz="2000" b="0" i="0" dirty="0">
                <a:solidFill>
                  <a:srgbClr val="24292F"/>
                </a:solidFill>
                <a:effectLst/>
              </a:rPr>
              <a:t>Can we develop reliable prediction model for customer churn for the company? We'll develop a detailed report of different accuracy metrics for the classification model</a:t>
            </a:r>
          </a:p>
          <a:p>
            <a:r>
              <a:rPr lang="en-US" altLang="zh-CN" sz="2000" b="0" i="0" dirty="0">
                <a:solidFill>
                  <a:srgbClr val="24292F"/>
                </a:solidFill>
                <a:effectLst/>
              </a:rPr>
              <a:t>Which model would be the best to predict it?</a:t>
            </a:r>
            <a:br>
              <a:rPr lang="en-US" sz="2000" dirty="0"/>
            </a:br>
            <a:endParaRPr lang="en-PK" sz="2000" dirty="0"/>
          </a:p>
        </p:txBody>
      </p:sp>
    </p:spTree>
    <p:extLst>
      <p:ext uri="{BB962C8B-B14F-4D97-AF65-F5344CB8AC3E}">
        <p14:creationId xmlns:p14="http://schemas.microsoft.com/office/powerpoint/2010/main" val="21682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1"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140E2C-64E6-4237-B84E-32A480EAD069}"/>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rPr>
              <a:t>Summary</a:t>
            </a:r>
            <a:endParaRPr lang="en-PK" sz="3200" dirty="0">
              <a:solidFill>
                <a:schemeClr val="tx2"/>
              </a:solidFill>
            </a:endParaRPr>
          </a:p>
        </p:txBody>
      </p:sp>
      <p:sp>
        <p:nvSpPr>
          <p:cNvPr id="3" name="Content Placeholder 2">
            <a:extLst>
              <a:ext uri="{FF2B5EF4-FFF2-40B4-BE49-F238E27FC236}">
                <a16:creationId xmlns:a16="http://schemas.microsoft.com/office/drawing/2014/main" id="{53D21DD8-EFD5-46C6-A56B-09085DFF1F15}"/>
              </a:ext>
            </a:extLst>
          </p:cNvPr>
          <p:cNvSpPr>
            <a:spLocks noGrp="1"/>
          </p:cNvSpPr>
          <p:nvPr>
            <p:ph idx="1"/>
          </p:nvPr>
        </p:nvSpPr>
        <p:spPr>
          <a:xfrm>
            <a:off x="5149032" y="1072609"/>
            <a:ext cx="6383207" cy="4522647"/>
          </a:xfrm>
        </p:spPr>
        <p:txBody>
          <a:bodyPr anchor="ctr">
            <a:normAutofit/>
          </a:bodyPr>
          <a:lstStyle/>
          <a:p>
            <a:pPr marL="0" indent="0">
              <a:lnSpc>
                <a:spcPct val="90000"/>
              </a:lnSpc>
              <a:buNone/>
            </a:pPr>
            <a:r>
              <a:rPr lang="en-US" sz="1700" dirty="0">
                <a:latin typeface="Calibri" panose="020F0502020204030204" pitchFamily="34" charset="0"/>
                <a:cs typeface="Calibri" panose="020F0502020204030204" pitchFamily="34" charset="0"/>
              </a:rPr>
              <a:t>The telecom firm is experiencing a high rate of client turnover and is unable to pinpoint the cause. They want us to write an analysis report on which services should be upgraded in order to keep their customers for lifetime. </a:t>
            </a:r>
          </a:p>
          <a:p>
            <a:pPr marL="0" indent="0">
              <a:lnSpc>
                <a:spcPct val="90000"/>
              </a:lnSpc>
              <a:buNone/>
            </a:pPr>
            <a:endParaRPr lang="en-US" sz="1700" dirty="0">
              <a:latin typeface="Calibri" panose="020F0502020204030204" pitchFamily="34" charset="0"/>
              <a:cs typeface="Calibri" panose="020F0502020204030204" pitchFamily="34" charset="0"/>
            </a:endParaRPr>
          </a:p>
          <a:p>
            <a:pPr marL="0" indent="0">
              <a:lnSpc>
                <a:spcPct val="90000"/>
              </a:lnSpc>
              <a:buNone/>
            </a:pPr>
            <a:r>
              <a:rPr lang="en-US" sz="1700" dirty="0">
                <a:latin typeface="Calibri" panose="020F0502020204030204" pitchFamily="34" charset="0"/>
                <a:cs typeface="Calibri" panose="020F0502020204030204" pitchFamily="34" charset="0"/>
              </a:rPr>
              <a:t>We'll create a comprehensive analysis report on the role of various factors in customer turnover, as well as a features-based forecasting model. </a:t>
            </a:r>
          </a:p>
          <a:p>
            <a:pPr marL="0" indent="0">
              <a:lnSpc>
                <a:spcPct val="90000"/>
              </a:lnSpc>
              <a:buNone/>
            </a:pPr>
            <a:endParaRPr lang="en-US" sz="1700" dirty="0">
              <a:latin typeface="Calibri" panose="020F0502020204030204" pitchFamily="34" charset="0"/>
              <a:cs typeface="Calibri" panose="020F0502020204030204" pitchFamily="34" charset="0"/>
            </a:endParaRPr>
          </a:p>
          <a:p>
            <a:pPr marL="0" indent="0">
              <a:lnSpc>
                <a:spcPct val="90000"/>
              </a:lnSpc>
              <a:buNone/>
            </a:pPr>
            <a:r>
              <a:rPr lang="en-US" sz="1700" dirty="0">
                <a:latin typeface="Calibri" panose="020F0502020204030204" pitchFamily="34" charset="0"/>
                <a:cs typeface="Calibri" panose="020F0502020204030204" pitchFamily="34" charset="0"/>
              </a:rPr>
              <a:t>The predictive algorithm will be able to take company-provided services(features) as input and predict whether or not a customer would churn in the future. Based on input features, we want to build a model that can predict if a client would Churn or Retain (encoded as 0's and 1's). So, it implies that we need to develop supervised classification model.</a:t>
            </a:r>
          </a:p>
          <a:p>
            <a:pPr marL="0" indent="0">
              <a:lnSpc>
                <a:spcPct val="90000"/>
              </a:lnSpc>
              <a:buNone/>
            </a:pPr>
            <a:endParaRPr lang="en-PK" sz="1700" dirty="0"/>
          </a:p>
        </p:txBody>
      </p:sp>
    </p:spTree>
    <p:extLst>
      <p:ext uri="{BB962C8B-B14F-4D97-AF65-F5344CB8AC3E}">
        <p14:creationId xmlns:p14="http://schemas.microsoft.com/office/powerpoint/2010/main" val="385546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C56C-87F4-4AF9-8AF6-F7D8174762E0}"/>
              </a:ext>
            </a:extLst>
          </p:cNvPr>
          <p:cNvSpPr>
            <a:spLocks noGrp="1"/>
          </p:cNvSpPr>
          <p:nvPr>
            <p:ph type="title"/>
          </p:nvPr>
        </p:nvSpPr>
        <p:spPr>
          <a:xfrm>
            <a:off x="1484311" y="1081548"/>
            <a:ext cx="3333495" cy="1504335"/>
          </a:xfrm>
        </p:spPr>
        <p:txBody>
          <a:bodyPr>
            <a:normAutofit/>
          </a:bodyPr>
          <a:lstStyle/>
          <a:p>
            <a:r>
              <a:rPr lang="en-US" sz="2400"/>
              <a:t>Data understanding, exploration, and visualization</a:t>
            </a:r>
            <a:endParaRPr lang="en-PK" sz="2400"/>
          </a:p>
        </p:txBody>
      </p:sp>
      <p:sp>
        <p:nvSpPr>
          <p:cNvPr id="3" name="Content Placeholder 2">
            <a:extLst>
              <a:ext uri="{FF2B5EF4-FFF2-40B4-BE49-F238E27FC236}">
                <a16:creationId xmlns:a16="http://schemas.microsoft.com/office/drawing/2014/main" id="{25953983-5C01-464D-8868-EC3D0694D516}"/>
              </a:ext>
            </a:extLst>
          </p:cNvPr>
          <p:cNvSpPr>
            <a:spLocks noGrp="1"/>
          </p:cNvSpPr>
          <p:nvPr>
            <p:ph idx="1"/>
          </p:nvPr>
        </p:nvSpPr>
        <p:spPr>
          <a:xfrm>
            <a:off x="1484311" y="2666999"/>
            <a:ext cx="3333496" cy="3124201"/>
          </a:xfrm>
        </p:spPr>
        <p:txBody>
          <a:bodyPr anchor="t">
            <a:normAutofit/>
          </a:bodyPr>
          <a:lstStyle/>
          <a:p>
            <a:r>
              <a:rPr lang="en-US" sz="1600"/>
              <a:t>To begin descriptive analysis, just look at what types of ranges each feature has and how much they move about their average values. </a:t>
            </a:r>
          </a:p>
          <a:p>
            <a:r>
              <a:rPr lang="en-US" sz="1600"/>
              <a:t>This gives us statistics on the average churn rate of users in the dataset right away. We can observe that on average, 14.49 percent of customers churn. </a:t>
            </a:r>
            <a:endParaRPr lang="en-PK" sz="1600"/>
          </a:p>
        </p:txBody>
      </p:sp>
      <p:pic>
        <p:nvPicPr>
          <p:cNvPr id="5" name="Picture 4" descr="Graphical user interface, application, website&#10;&#10;Description automatically generated">
            <a:extLst>
              <a:ext uri="{FF2B5EF4-FFF2-40B4-BE49-F238E27FC236}">
                <a16:creationId xmlns:a16="http://schemas.microsoft.com/office/drawing/2014/main" id="{29846F42-0A22-4370-8EF1-466D2DE286B7}"/>
              </a:ext>
            </a:extLst>
          </p:cNvPr>
          <p:cNvPicPr>
            <a:picLocks noChangeAspect="1"/>
          </p:cNvPicPr>
          <p:nvPr/>
        </p:nvPicPr>
        <p:blipFill>
          <a:blip r:embed="rId3"/>
          <a:stretch>
            <a:fillRect/>
          </a:stretch>
        </p:blipFill>
        <p:spPr>
          <a:xfrm>
            <a:off x="5262033" y="1691083"/>
            <a:ext cx="6240990" cy="304248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620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A8D-BDFD-4426-A64C-3FE7D82CBEAD}"/>
              </a:ext>
            </a:extLst>
          </p:cNvPr>
          <p:cNvSpPr>
            <a:spLocks noGrp="1"/>
          </p:cNvSpPr>
          <p:nvPr>
            <p:ph type="title"/>
          </p:nvPr>
        </p:nvSpPr>
        <p:spPr>
          <a:xfrm>
            <a:off x="1484312" y="685800"/>
            <a:ext cx="2812385" cy="1752599"/>
          </a:xfrm>
        </p:spPr>
        <p:txBody>
          <a:bodyPr>
            <a:normAutofit/>
          </a:bodyPr>
          <a:lstStyle/>
          <a:p>
            <a:r>
              <a:rPr lang="en-US" sz="1400" b="1" i="0" dirty="0">
                <a:solidFill>
                  <a:srgbClr val="000000"/>
                </a:solidFill>
                <a:effectLst/>
                <a:latin typeface="Helvetica Neue"/>
              </a:rPr>
              <a:t>Visualization for Descriptive Analysis</a:t>
            </a:r>
            <a:endParaRPr lang="en-PK" sz="3200" dirty="0"/>
          </a:p>
        </p:txBody>
      </p:sp>
      <p:sp>
        <p:nvSpPr>
          <p:cNvPr id="1030" name="Content Placeholder 1029">
            <a:extLst>
              <a:ext uri="{FF2B5EF4-FFF2-40B4-BE49-F238E27FC236}">
                <a16:creationId xmlns:a16="http://schemas.microsoft.com/office/drawing/2014/main" id="{1DF086F6-AA30-0E2C-0BEA-CF4A2C84E6FA}"/>
              </a:ext>
            </a:extLst>
          </p:cNvPr>
          <p:cNvSpPr>
            <a:spLocks noGrp="1"/>
          </p:cNvSpPr>
          <p:nvPr>
            <p:ph idx="1"/>
          </p:nvPr>
        </p:nvSpPr>
        <p:spPr>
          <a:xfrm>
            <a:off x="1484310" y="2664619"/>
            <a:ext cx="2812387" cy="2802903"/>
          </a:xfrm>
        </p:spPr>
        <p:txBody>
          <a:bodyPr>
            <a:normAutofit/>
          </a:bodyPr>
          <a:lstStyle/>
          <a:p>
            <a:pPr marL="0" indent="0">
              <a:lnSpc>
                <a:spcPct val="150000"/>
              </a:lnSpc>
              <a:buNone/>
            </a:pPr>
            <a:r>
              <a:rPr lang="en-US" sz="1600" b="0" i="0" dirty="0">
                <a:solidFill>
                  <a:srgbClr val="000000"/>
                </a:solidFill>
                <a:effectLst/>
                <a:latin typeface="Calibri" panose="020F0502020204030204" pitchFamily="34" charset="0"/>
                <a:cs typeface="Calibri" panose="020F0502020204030204" pitchFamily="34" charset="0"/>
              </a:rPr>
              <a:t>We looked about how the average churn rate differs based on whether we have a voicemail or an international plan before. It would be amazing, though, if we could see the same outcomes.</a:t>
            </a:r>
            <a:endParaRPr lang="en-US" sz="1600" dirty="0">
              <a:latin typeface="Calibri" panose="020F0502020204030204" pitchFamily="34" charset="0"/>
              <a:cs typeface="Calibri" panose="020F0502020204030204" pitchFamily="34" charset="0"/>
            </a:endParaRPr>
          </a:p>
        </p:txBody>
      </p:sp>
      <p:pic>
        <p:nvPicPr>
          <p:cNvPr id="1026" name="Picture 2" descr="Chart, bar chart&#10;&#10;Description automatically generated">
            <a:extLst>
              <a:ext uri="{FF2B5EF4-FFF2-40B4-BE49-F238E27FC236}">
                <a16:creationId xmlns:a16="http://schemas.microsoft.com/office/drawing/2014/main" id="{A62ABF01-DFC0-46E3-B916-C61C76EE92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1202" y="1827137"/>
            <a:ext cx="6237359" cy="291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0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7416-1442-4FD6-B3B7-B63817F37125}"/>
              </a:ext>
            </a:extLst>
          </p:cNvPr>
          <p:cNvSpPr>
            <a:spLocks noGrp="1"/>
          </p:cNvSpPr>
          <p:nvPr>
            <p:ph type="title"/>
          </p:nvPr>
        </p:nvSpPr>
        <p:spPr>
          <a:xfrm>
            <a:off x="1435715" y="808674"/>
            <a:ext cx="2812385" cy="1752599"/>
          </a:xfrm>
        </p:spPr>
        <p:txBody>
          <a:bodyPr>
            <a:normAutofit/>
          </a:bodyPr>
          <a:lstStyle/>
          <a:p>
            <a:r>
              <a:rPr lang="en-US" sz="2400" dirty="0"/>
              <a:t>Contact to customer service and churn rate</a:t>
            </a:r>
            <a:endParaRPr lang="en-PK" sz="2400" dirty="0"/>
          </a:p>
        </p:txBody>
      </p:sp>
      <p:sp>
        <p:nvSpPr>
          <p:cNvPr id="2054" name="Content Placeholder 2053">
            <a:extLst>
              <a:ext uri="{FF2B5EF4-FFF2-40B4-BE49-F238E27FC236}">
                <a16:creationId xmlns:a16="http://schemas.microsoft.com/office/drawing/2014/main" id="{1FF04D49-C36D-DE71-899E-D4990E95495C}"/>
              </a:ext>
            </a:extLst>
          </p:cNvPr>
          <p:cNvSpPr>
            <a:spLocks noGrp="1"/>
          </p:cNvSpPr>
          <p:nvPr>
            <p:ph idx="1"/>
          </p:nvPr>
        </p:nvSpPr>
        <p:spPr>
          <a:xfrm>
            <a:off x="1379537" y="2585086"/>
            <a:ext cx="2812387" cy="1676400"/>
          </a:xfrm>
        </p:spPr>
        <p:txBody>
          <a:bodyPr>
            <a:normAutofit lnSpcReduction="10000"/>
          </a:bodyPr>
          <a:lstStyle/>
          <a:p>
            <a:pPr marL="0" indent="0">
              <a:lnSpc>
                <a:spcPct val="200000"/>
              </a:lnSpc>
              <a:buNone/>
            </a:pPr>
            <a:r>
              <a:rPr lang="en-US" sz="1400" b="0" i="0" dirty="0">
                <a:solidFill>
                  <a:srgbClr val="000000"/>
                </a:solidFill>
                <a:effectLst/>
                <a:latin typeface="Calibri" panose="020F0502020204030204" pitchFamily="34" charset="0"/>
                <a:cs typeface="Calibri" panose="020F0502020204030204" pitchFamily="34" charset="0"/>
              </a:rPr>
              <a:t>This is an intriguing observation: consumers who call customer support more frequently also churn more: intriguing, but not surprising.</a:t>
            </a:r>
            <a:endParaRPr lang="en-US" sz="1800"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6756922A-7C79-4B62-881A-F0681D92DF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1202" y="2092224"/>
            <a:ext cx="6237359" cy="238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1A7C-64A8-465B-8FE3-BDE374A8D970}"/>
              </a:ext>
            </a:extLst>
          </p:cNvPr>
          <p:cNvSpPr>
            <a:spLocks noGrp="1"/>
          </p:cNvSpPr>
          <p:nvPr>
            <p:ph type="title"/>
          </p:nvPr>
        </p:nvSpPr>
        <p:spPr>
          <a:xfrm>
            <a:off x="1484312" y="685800"/>
            <a:ext cx="4278928" cy="1752599"/>
          </a:xfrm>
        </p:spPr>
        <p:txBody>
          <a:bodyPr>
            <a:normAutofit/>
          </a:bodyPr>
          <a:lstStyle/>
          <a:p>
            <a:r>
              <a:rPr lang="en-US" sz="2400" b="1" dirty="0">
                <a:latin typeface="Calibri" panose="020F0502020204030204" pitchFamily="34" charset="0"/>
                <a:cs typeface="Calibri" panose="020F0502020204030204" pitchFamily="34" charset="0"/>
              </a:rPr>
              <a:t>Boxplot to compare the target variable with different numerical features</a:t>
            </a:r>
            <a:endParaRPr lang="en-PK" sz="2400" b="1" dirty="0">
              <a:latin typeface="Calibri" panose="020F0502020204030204" pitchFamily="34" charset="0"/>
              <a:cs typeface="Calibri" panose="020F0502020204030204" pitchFamily="34" charset="0"/>
            </a:endParaRPr>
          </a:p>
        </p:txBody>
      </p:sp>
      <p:sp>
        <p:nvSpPr>
          <p:cNvPr id="3078" name="Content Placeholder 3077">
            <a:extLst>
              <a:ext uri="{FF2B5EF4-FFF2-40B4-BE49-F238E27FC236}">
                <a16:creationId xmlns:a16="http://schemas.microsoft.com/office/drawing/2014/main" id="{0FEF8C0A-D5E9-BFE8-5F8B-B5C65D1B2865}"/>
              </a:ext>
            </a:extLst>
          </p:cNvPr>
          <p:cNvSpPr>
            <a:spLocks noGrp="1"/>
          </p:cNvSpPr>
          <p:nvPr>
            <p:ph idx="1"/>
          </p:nvPr>
        </p:nvSpPr>
        <p:spPr>
          <a:xfrm>
            <a:off x="1484310" y="2666999"/>
            <a:ext cx="4278929" cy="3124201"/>
          </a:xfrm>
        </p:spPr>
        <p:txBody>
          <a:bodyPr>
            <a:noAutofit/>
          </a:bodyPr>
          <a:lstStyle/>
          <a:p>
            <a:pPr algn="just"/>
            <a:r>
              <a:rPr lang="en-US" sz="1800" b="0" i="0" dirty="0">
                <a:solidFill>
                  <a:srgbClr val="000000"/>
                </a:solidFill>
                <a:effectLst/>
                <a:latin typeface="Calibri" panose="020F0502020204030204" pitchFamily="34" charset="0"/>
                <a:cs typeface="Calibri" panose="020F0502020204030204" pitchFamily="34" charset="0"/>
              </a:rPr>
              <a:t>Boxplots are a better approach to show how features are distributed because we're working with bigger ranges and more continuous characteristics.</a:t>
            </a:r>
          </a:p>
          <a:p>
            <a:pPr algn="just"/>
            <a:r>
              <a:rPr lang="en-US" sz="1800" b="0" i="0" dirty="0">
                <a:solidFill>
                  <a:srgbClr val="000000"/>
                </a:solidFill>
                <a:effectLst/>
                <a:latin typeface="Calibri" panose="020F0502020204030204" pitchFamily="34" charset="0"/>
                <a:cs typeface="Calibri" panose="020F0502020204030204" pitchFamily="34" charset="0"/>
              </a:rPr>
              <a:t>To make the story more accessible, we used the dark grid background from the seaborn library. The Day Mins and Day Charge graphs are the most fascinating of all the others. These two will very certainly be linked, as the fee will be based on the number of minutes utilized and a tariff.</a:t>
            </a:r>
            <a:endParaRPr lang="en-US" sz="1800" dirty="0">
              <a:latin typeface="Calibri" panose="020F0502020204030204" pitchFamily="34" charset="0"/>
              <a:cs typeface="Calibri" panose="020F0502020204030204" pitchFamily="34" charset="0"/>
            </a:endParaRPr>
          </a:p>
        </p:txBody>
      </p:sp>
      <p:pic>
        <p:nvPicPr>
          <p:cNvPr id="3074" name="Picture 2" descr="Chart, box and whisker chart&#10;&#10;Description automatically generated">
            <a:extLst>
              <a:ext uri="{FF2B5EF4-FFF2-40B4-BE49-F238E27FC236}">
                <a16:creationId xmlns:a16="http://schemas.microsoft.com/office/drawing/2014/main" id="{7D4D60BE-F4D0-4659-9266-C254E46540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7434" y="2098108"/>
            <a:ext cx="4744154" cy="246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23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ACDD-9655-4DB5-8AF7-271C67F41607}"/>
              </a:ext>
            </a:extLst>
          </p:cNvPr>
          <p:cNvSpPr>
            <a:spLocks noGrp="1"/>
          </p:cNvSpPr>
          <p:nvPr>
            <p:ph type="title"/>
          </p:nvPr>
        </p:nvSpPr>
        <p:spPr>
          <a:xfrm>
            <a:off x="1484312" y="685800"/>
            <a:ext cx="2812385" cy="1752599"/>
          </a:xfrm>
        </p:spPr>
        <p:txBody>
          <a:bodyPr>
            <a:normAutofit/>
          </a:bodyPr>
          <a:lstStyle/>
          <a:p>
            <a:r>
              <a:rPr lang="en-US" sz="3200"/>
              <a:t>Correlation of features:</a:t>
            </a:r>
            <a:endParaRPr lang="en-PK" sz="3200" dirty="0"/>
          </a:p>
        </p:txBody>
      </p:sp>
      <p:sp>
        <p:nvSpPr>
          <p:cNvPr id="4102" name="Content Placeholder 4101">
            <a:extLst>
              <a:ext uri="{FF2B5EF4-FFF2-40B4-BE49-F238E27FC236}">
                <a16:creationId xmlns:a16="http://schemas.microsoft.com/office/drawing/2014/main" id="{A4079615-6282-41FD-6656-3CADB5931C61}"/>
              </a:ext>
            </a:extLst>
          </p:cNvPr>
          <p:cNvSpPr>
            <a:spLocks noGrp="1"/>
          </p:cNvSpPr>
          <p:nvPr>
            <p:ph idx="1"/>
          </p:nvPr>
        </p:nvSpPr>
        <p:spPr>
          <a:xfrm>
            <a:off x="1484310" y="2666999"/>
            <a:ext cx="2812387" cy="3124201"/>
          </a:xfrm>
        </p:spPr>
        <p:txBody>
          <a:bodyPr>
            <a:noAutofit/>
          </a:bodyPr>
          <a:lstStyle/>
          <a:p>
            <a:r>
              <a:rPr lang="en-US" sz="1400" b="0" i="0" dirty="0">
                <a:solidFill>
                  <a:srgbClr val="000000"/>
                </a:solidFill>
                <a:effectLst/>
                <a:latin typeface="Calibri" panose="020F0502020204030204" pitchFamily="34" charset="0"/>
                <a:cs typeface="Calibri" panose="020F0502020204030204" pitchFamily="34" charset="0"/>
              </a:rPr>
              <a:t>We can depict from the above plot that Churn feature has significant positive correlation with Day Mins (0.21), Cust Serv Calls (0.21), Intl-Plan(0.26) and Day-Charge(0.21) compared to other variables in the data.</a:t>
            </a:r>
          </a:p>
          <a:p>
            <a:r>
              <a:rPr lang="en-US" sz="1400" b="0" i="0" dirty="0">
                <a:solidFill>
                  <a:srgbClr val="000000"/>
                </a:solidFill>
                <a:effectLst/>
                <a:latin typeface="Calibri" panose="020F0502020204030204" pitchFamily="34" charset="0"/>
                <a:cs typeface="Calibri" panose="020F0502020204030204" pitchFamily="34" charset="0"/>
              </a:rPr>
              <a:t>These features would be most significant predictors in developing a classification model for customer churn predictions. The values with higher correlation coefficient have darker red color in squares.</a:t>
            </a:r>
            <a:endParaRPr lang="en-US" sz="1400" dirty="0">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55653A41-AB36-41E0-85F8-A93CB412FE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1202" y="1437301"/>
            <a:ext cx="6237359" cy="369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57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166</TotalTime>
  <Words>865</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Helvetica Neue</vt:lpstr>
      <vt:lpstr>Macan</vt:lpstr>
      <vt:lpstr>Arial</vt:lpstr>
      <vt:lpstr>Calibri</vt:lpstr>
      <vt:lpstr>Century Gothic</vt:lpstr>
      <vt:lpstr>Corbel</vt:lpstr>
      <vt:lpstr>Parallax</vt:lpstr>
      <vt:lpstr>Churn Telecom Analysis Project</vt:lpstr>
      <vt:lpstr>Dataset</vt:lpstr>
      <vt:lpstr>Problem Definition</vt:lpstr>
      <vt:lpstr>Summary</vt:lpstr>
      <vt:lpstr>Data understanding, exploration, and visualization</vt:lpstr>
      <vt:lpstr>Visualization for Descriptive Analysis</vt:lpstr>
      <vt:lpstr>Contact to customer service and churn rate</vt:lpstr>
      <vt:lpstr>Boxplot to compare the target variable with different numerical features</vt:lpstr>
      <vt:lpstr>Correlation of features:</vt:lpstr>
      <vt:lpstr>Model Development</vt:lpstr>
      <vt:lpstr>Model Performance:</vt:lpstr>
      <vt:lpstr>Compare the performance of three classification models using Accuracy-score</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 Razzaq</dc:creator>
  <cp:lastModifiedBy>#MA YIWEI#</cp:lastModifiedBy>
  <cp:revision>19</cp:revision>
  <dcterms:created xsi:type="dcterms:W3CDTF">2022-03-20T15:03:59Z</dcterms:created>
  <dcterms:modified xsi:type="dcterms:W3CDTF">2022-04-24T12:51:55Z</dcterms:modified>
</cp:coreProperties>
</file>