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64" r:id="rId3"/>
    <p:sldId id="263" r:id="rId4"/>
    <p:sldId id="275" r:id="rId5"/>
    <p:sldId id="276" r:id="rId6"/>
    <p:sldId id="270" r:id="rId7"/>
    <p:sldId id="299" r:id="rId8"/>
    <p:sldId id="277" r:id="rId9"/>
    <p:sldId id="300" r:id="rId10"/>
    <p:sldId id="301" r:id="rId11"/>
    <p:sldId id="27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7" r:id="rId21"/>
    <p:sldId id="286" r:id="rId22"/>
    <p:sldId id="273" r:id="rId23"/>
    <p:sldId id="298" r:id="rId24"/>
    <p:sldId id="288" r:id="rId25"/>
    <p:sldId id="274" r:id="rId26"/>
    <p:sldId id="29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CA1"/>
    <a:srgbClr val="DCD7C9"/>
    <a:srgbClr val="B7C4CF"/>
    <a:srgbClr val="9BA17B"/>
    <a:srgbClr val="65647C"/>
    <a:srgbClr val="DFD3C3"/>
    <a:srgbClr val="F8EDE3"/>
    <a:srgbClr val="F1D3B3"/>
    <a:srgbClr val="CCD6A6"/>
    <a:srgbClr val="8B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A99BA-2BEA-4B93-BA3A-70BF8483A84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1B02-0FC7-4197-A158-A9758DA68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8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2FA6-946C-4AD5-85FB-1FFBD7C2A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F0B91-9822-45D2-A4F7-E05C0FBF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238D8-163B-4563-A093-393E0455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A2CCF-FF24-4CA5-AD5F-2D627D8F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CB38A-155C-4FC1-9ADA-A2067034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4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3A2FB-5A52-4CB3-9C98-3116D585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92AFF-1716-44C9-A539-ACD3EC124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AB251-6E7C-457A-958A-FC73BD3D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8E747-F70C-4269-9401-91F831C1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D2D8B-6D76-4723-BD38-49F32CB5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8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18DD0-D5D8-4A5C-B389-E9A63C9E0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5204F-E929-454B-BD6E-D0C062E15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33BEF-AB48-428F-8A3D-22BD9033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3883B-C4A3-46A7-8BBA-280203A4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2979D-E430-45AC-AA4C-B2CDF956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7469C-D6C6-4576-A6FC-C1142E35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8453-90FF-4770-A1B3-E298E405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29645-D482-476A-9024-8827621A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C2F21-7275-4FA0-97EC-8310E035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67DCC-1F9D-4CD7-8551-4A1B0F06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67A6B-BFB9-46BC-8F51-D1578CCA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80430-A9BF-4BA2-A9FE-5930E71A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FD241-4554-4083-A41D-47E86F0B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87C18-EF83-49E8-857D-5AE7D7FB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86722-029F-4410-A789-B102DB11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5D4A-E7F7-4F58-B530-7866A012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FFD38-7C8D-4328-B058-C837DB5D9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9CAA8-2519-426B-BC13-9C8EEA267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8C0AE-9973-4761-BA17-993C002E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54844-9CFC-4C2D-AD06-94989A41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6DB0E-E579-4657-B935-3C0BDBF9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66914-4CD7-4E5B-9C55-DC63F9EC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603AC-33CB-4DF6-A838-6E6CEE90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54925-9386-420C-93B3-7223602C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B7A6AA-379E-4501-BC19-4F48F8601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0C94E-B410-4092-B529-D7B22D814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726B7A-1CA5-440C-A6D1-D9C4CC21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DB077-EF2C-43EE-906E-6D35DEE5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8202BD-6E57-456D-8630-5EF239C9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C65FF-A249-4633-B6F3-B188A0FE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F6495-6FC2-464A-9EF0-638B8C3E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E3AFE-F212-44AD-8FE7-BF2DC653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44E1F-3036-40B2-94CC-1EE2636E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87155-B082-4ADB-88FF-0E2C3860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DA911-A30A-46DC-AEE3-34733015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938BA-A7B5-4346-A5F7-30D23996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8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CBFF8-7B10-48EC-87EC-B26F149C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469A8-5AA3-4B5A-8A36-D06D505A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EEAF3-CB53-49B6-9355-8BAFFA7E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A0E71-1DE7-4B29-B289-44513F95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87D08-D6C5-4A68-A63D-9FEF4D29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1090E-D3C4-4EDC-9317-54D16736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1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48756-5EBF-47E4-B2A5-BD3FC725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D24324-497B-4223-9145-D293B119C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C7D32-DA73-4C8B-A7E3-9C3D99D24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9B123-7825-482B-ABB8-FD8438A7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4E2F9-5465-4581-BF93-A2D3CA7D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877D1-CD90-4515-BF43-73B3B229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4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46CE59-8A65-4CD1-BC2B-A2552952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06FAA-A050-466A-A11B-8D875DA6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6D89A-4B85-4934-80F4-EB17BAE2F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4355-3AC7-401D-9695-43C696C8BE0D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48BC7-2A15-44C4-8C62-FB0426AAC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30727-28DE-41A2-9CA8-2371A78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24B5-E5CC-4B46-891E-EE6FA7E47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0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wo/ProjectApp.git" TargetMode="External"/><Relationship Id="rId2" Type="http://schemas.openxmlformats.org/officeDocument/2006/relationships/hyperlink" Target="https://github.com/Projectwo/Projectwo.git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D00F-7169-42ED-B32B-A551440A6EC0}"/>
              </a:ext>
            </a:extLst>
          </p:cNvPr>
          <p:cNvSpPr txBox="1"/>
          <p:nvPr/>
        </p:nvSpPr>
        <p:spPr>
          <a:xfrm>
            <a:off x="1378823" y="2151725"/>
            <a:ext cx="9054081" cy="2554545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AAAAAA"/>
                </a:solidFill>
                <a:latin typeface="Bahnschrift SemiLight" panose="020B0502040204020203" pitchFamily="34" charset="0"/>
                <a:ea typeface="HY중고딕" panose="02030600000101010101" pitchFamily="18" charset="-127"/>
                <a:cs typeface="함초롬바탕" panose="02030604000101010101" pitchFamily="18" charset="-127"/>
              </a:rPr>
              <a:t>I’m here!!</a:t>
            </a:r>
          </a:p>
          <a:p>
            <a:pPr algn="ctr"/>
            <a:r>
              <a:rPr lang="ko-KR" altLang="en-US" sz="80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프로젝트 포트폴리오</a:t>
            </a:r>
          </a:p>
        </p:txBody>
      </p:sp>
      <p:pic>
        <p:nvPicPr>
          <p:cNvPr id="12" name="그래픽 11" descr="목표 대상 그룹">
            <a:extLst>
              <a:ext uri="{FF2B5EF4-FFF2-40B4-BE49-F238E27FC236}">
                <a16:creationId xmlns:a16="http://schemas.microsoft.com/office/drawing/2014/main" id="{F231EF53-2FAE-48CE-A695-8B584A6E2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7023" y="5273146"/>
            <a:ext cx="1903251" cy="1903251"/>
          </a:xfrm>
          <a:prstGeom prst="rect">
            <a:avLst/>
          </a:prstGeom>
        </p:spPr>
      </p:pic>
      <p:sp>
        <p:nvSpPr>
          <p:cNvPr id="13" name="순서도: 순차적 액세스 저장소 12">
            <a:extLst>
              <a:ext uri="{FF2B5EF4-FFF2-40B4-BE49-F238E27FC236}">
                <a16:creationId xmlns:a16="http://schemas.microsoft.com/office/drawing/2014/main" id="{FA18ADE3-2794-430E-AC39-30A4218537F4}"/>
              </a:ext>
            </a:extLst>
          </p:cNvPr>
          <p:cNvSpPr/>
          <p:nvPr/>
        </p:nvSpPr>
        <p:spPr>
          <a:xfrm>
            <a:off x="6791417" y="5282214"/>
            <a:ext cx="1125606" cy="898864"/>
          </a:xfrm>
          <a:prstGeom prst="flowChartMagneticTap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Here!!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80B-9C75-4706-A325-6A0AEDE9AAB7}"/>
              </a:ext>
            </a:extLst>
          </p:cNvPr>
          <p:cNvSpPr txBox="1"/>
          <p:nvPr/>
        </p:nvSpPr>
        <p:spPr>
          <a:xfrm>
            <a:off x="4963571" y="391770"/>
            <a:ext cx="1826142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개발 일정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D52C3B-17F4-4F40-9275-DFB1378F0B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0727" y="1190756"/>
          <a:ext cx="9194927" cy="5201161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561">
                  <a:extLst>
                    <a:ext uri="{9D8B030D-6E8A-4147-A177-3AD203B41FA5}">
                      <a16:colId xmlns:a16="http://schemas.microsoft.com/office/drawing/2014/main" val="3014205112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1369972255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4022734164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3035329280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2944269921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3210625085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2114154675"/>
                    </a:ext>
                  </a:extLst>
                </a:gridCol>
              </a:tblGrid>
              <a:tr h="494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31751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11/25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4721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12/1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54730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30009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4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rgbClr val="DFD3C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0E239-2C2A-4B24-9576-215D7E800457}"/>
              </a:ext>
            </a:extLst>
          </p:cNvPr>
          <p:cNvSpPr txBox="1"/>
          <p:nvPr/>
        </p:nvSpPr>
        <p:spPr>
          <a:xfrm>
            <a:off x="4160213" y="2623347"/>
            <a:ext cx="3871574" cy="1200329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기능 소개</a:t>
            </a:r>
          </a:p>
        </p:txBody>
      </p:sp>
    </p:spTree>
    <p:extLst>
      <p:ext uri="{BB962C8B-B14F-4D97-AF65-F5344CB8AC3E}">
        <p14:creationId xmlns:p14="http://schemas.microsoft.com/office/powerpoint/2010/main" val="10386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3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0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0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8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8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5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4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3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0A31A-DBF2-4445-A79E-AF8602E8672A}"/>
              </a:ext>
            </a:extLst>
          </p:cNvPr>
          <p:cNvSpPr txBox="1"/>
          <p:nvPr/>
        </p:nvSpPr>
        <p:spPr>
          <a:xfrm>
            <a:off x="3217042" y="751911"/>
            <a:ext cx="1332416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E5ADB-1536-46D2-B866-701D7284A1D1}"/>
              </a:ext>
            </a:extLst>
          </p:cNvPr>
          <p:cNvSpPr txBox="1"/>
          <p:nvPr/>
        </p:nvSpPr>
        <p:spPr>
          <a:xfrm>
            <a:off x="2945172" y="2013443"/>
            <a:ext cx="543739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1</a:t>
            </a:r>
            <a:endParaRPr lang="ko-KR" altLang="en-US" sz="48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0B7D7-2847-48A5-9105-DF7CA5BD6BA3}"/>
              </a:ext>
            </a:extLst>
          </p:cNvPr>
          <p:cNvSpPr txBox="1"/>
          <p:nvPr/>
        </p:nvSpPr>
        <p:spPr>
          <a:xfrm>
            <a:off x="3559935" y="2167331"/>
            <a:ext cx="86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개요</a:t>
            </a:r>
            <a:endParaRPr lang="ko-KR" altLang="en-US" sz="2800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C2DF0-AD3F-4367-8BB4-C1B37C877A03}"/>
              </a:ext>
            </a:extLst>
          </p:cNvPr>
          <p:cNvSpPr txBox="1"/>
          <p:nvPr/>
        </p:nvSpPr>
        <p:spPr>
          <a:xfrm>
            <a:off x="2945170" y="3027706"/>
            <a:ext cx="543740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</a:t>
            </a:r>
            <a:endParaRPr lang="ko-KR" altLang="en-US" sz="48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6B00A-C82C-4684-BD25-45F1C24C2D04}"/>
              </a:ext>
            </a:extLst>
          </p:cNvPr>
          <p:cNvSpPr txBox="1"/>
          <p:nvPr/>
        </p:nvSpPr>
        <p:spPr>
          <a:xfrm>
            <a:off x="2945155" y="4040887"/>
            <a:ext cx="543740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3</a:t>
            </a:r>
            <a:endParaRPr lang="ko-KR" altLang="en-US" sz="48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21BBC-739E-4FB5-99DA-ADC8F869E9BB}"/>
              </a:ext>
            </a:extLst>
          </p:cNvPr>
          <p:cNvSpPr txBox="1"/>
          <p:nvPr/>
        </p:nvSpPr>
        <p:spPr>
          <a:xfrm>
            <a:off x="2945155" y="5052930"/>
            <a:ext cx="543740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4</a:t>
            </a:r>
            <a:endParaRPr lang="ko-KR" altLang="en-US" sz="48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3DF2-5654-4A0A-84A7-50CACA6304DC}"/>
              </a:ext>
            </a:extLst>
          </p:cNvPr>
          <p:cNvSpPr txBox="1"/>
          <p:nvPr/>
        </p:nvSpPr>
        <p:spPr>
          <a:xfrm>
            <a:off x="3559935" y="3181594"/>
            <a:ext cx="357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개발 환경 및 개발 일정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CA43B-657D-4F2F-A708-3F6E6B1D2DA5}"/>
              </a:ext>
            </a:extLst>
          </p:cNvPr>
          <p:cNvSpPr txBox="1"/>
          <p:nvPr/>
        </p:nvSpPr>
        <p:spPr>
          <a:xfrm>
            <a:off x="3559935" y="4195857"/>
            <a:ext cx="331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02202A-70EE-4031-87CB-B574DC96E58B}"/>
              </a:ext>
            </a:extLst>
          </p:cNvPr>
          <p:cNvSpPr txBox="1"/>
          <p:nvPr/>
        </p:nvSpPr>
        <p:spPr>
          <a:xfrm>
            <a:off x="3559935" y="5206818"/>
            <a:ext cx="331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후기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4599665-5997-412C-8CBB-24F7D06897E4}"/>
              </a:ext>
            </a:extLst>
          </p:cNvPr>
          <p:cNvCxnSpPr/>
          <p:nvPr/>
        </p:nvCxnSpPr>
        <p:spPr>
          <a:xfrm>
            <a:off x="4687410" y="2158453"/>
            <a:ext cx="284085" cy="0"/>
          </a:xfrm>
          <a:prstGeom prst="line">
            <a:avLst/>
          </a:prstGeom>
          <a:ln w="28575">
            <a:solidFill>
              <a:srgbClr val="8B7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FBDD1A-6C38-4904-A55D-0E2719629109}"/>
              </a:ext>
            </a:extLst>
          </p:cNvPr>
          <p:cNvCxnSpPr/>
          <p:nvPr/>
        </p:nvCxnSpPr>
        <p:spPr>
          <a:xfrm>
            <a:off x="4687410" y="2647639"/>
            <a:ext cx="284085" cy="0"/>
          </a:xfrm>
          <a:prstGeom prst="line">
            <a:avLst/>
          </a:prstGeom>
          <a:ln w="28575">
            <a:solidFill>
              <a:srgbClr val="8B7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92D677-B424-4948-9528-8014F1D9DEA4}"/>
              </a:ext>
            </a:extLst>
          </p:cNvPr>
          <p:cNvCxnSpPr>
            <a:cxnSpLocks/>
          </p:cNvCxnSpPr>
          <p:nvPr/>
        </p:nvCxnSpPr>
        <p:spPr>
          <a:xfrm>
            <a:off x="4697766" y="2149575"/>
            <a:ext cx="0" cy="506942"/>
          </a:xfrm>
          <a:prstGeom prst="line">
            <a:avLst/>
          </a:prstGeom>
          <a:ln w="28575">
            <a:solidFill>
              <a:srgbClr val="8B7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0D9C6A-F431-4B12-95BB-4F0AAF9F9585}"/>
              </a:ext>
            </a:extLst>
          </p:cNvPr>
          <p:cNvSpPr txBox="1"/>
          <p:nvPr/>
        </p:nvSpPr>
        <p:spPr>
          <a:xfrm>
            <a:off x="5035115" y="2007079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 소개 및 역할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5AD1A3-4C3B-4805-A0A7-0E77FA1655FE}"/>
              </a:ext>
            </a:extLst>
          </p:cNvPr>
          <p:cNvSpPr txBox="1"/>
          <p:nvPr/>
        </p:nvSpPr>
        <p:spPr>
          <a:xfrm>
            <a:off x="5035114" y="2471851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5619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rgbClr val="DFD3C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0E239-2C2A-4B24-9576-215D7E800457}"/>
              </a:ext>
            </a:extLst>
          </p:cNvPr>
          <p:cNvSpPr txBox="1"/>
          <p:nvPr/>
        </p:nvSpPr>
        <p:spPr>
          <a:xfrm>
            <a:off x="5098464" y="2623347"/>
            <a:ext cx="1906292" cy="1200329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74777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A714F-12E2-4E8E-9D3C-ADBF1606B578}"/>
              </a:ext>
            </a:extLst>
          </p:cNvPr>
          <p:cNvSpPr txBox="1"/>
          <p:nvPr/>
        </p:nvSpPr>
        <p:spPr>
          <a:xfrm>
            <a:off x="3430841" y="3573643"/>
            <a:ext cx="509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u="sng" dirty="0">
                <a:hlinkClick r:id="rId2"/>
              </a:rPr>
              <a:t>https://github.com/Projectwo/Projectwo.git</a:t>
            </a:r>
            <a:endParaRPr lang="ko-KR" altLang="en-US" b="1" dirty="0"/>
          </a:p>
          <a:p>
            <a:pPr fontAlgn="base"/>
            <a:r>
              <a:rPr lang="en-US" altLang="ko-KR" b="1" u="sng" dirty="0">
                <a:hlinkClick r:id="rId3"/>
              </a:rPr>
              <a:t>https://github.com/Projectwo/ProjectApp.git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7E69A-69F2-4306-BA0E-B8E49BC318EB}"/>
              </a:ext>
            </a:extLst>
          </p:cNvPr>
          <p:cNvSpPr txBox="1"/>
          <p:nvPr/>
        </p:nvSpPr>
        <p:spPr>
          <a:xfrm>
            <a:off x="3794854" y="2183851"/>
            <a:ext cx="4363695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프로젝트 </a:t>
            </a:r>
            <a:r>
              <a:rPr lang="ko-KR" altLang="en-US" sz="4800" b="1" dirty="0" err="1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깃허브</a:t>
            </a:r>
            <a:endParaRPr lang="ko-KR" altLang="en-US" sz="48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95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rgbClr val="DFD3C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0E239-2C2A-4B24-9576-215D7E800457}"/>
              </a:ext>
            </a:extLst>
          </p:cNvPr>
          <p:cNvSpPr txBox="1"/>
          <p:nvPr/>
        </p:nvSpPr>
        <p:spPr>
          <a:xfrm>
            <a:off x="3299874" y="2623347"/>
            <a:ext cx="5593198" cy="1200329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364803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AA1AB-FD80-473E-A106-E7F0E20671D3}"/>
              </a:ext>
            </a:extLst>
          </p:cNvPr>
          <p:cNvSpPr txBox="1"/>
          <p:nvPr/>
        </p:nvSpPr>
        <p:spPr>
          <a:xfrm>
            <a:off x="4543015" y="500300"/>
            <a:ext cx="3084499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개선 및 보완사항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F8FFC6C-83AD-4603-8EB1-C7BC92EFD404}"/>
              </a:ext>
            </a:extLst>
          </p:cNvPr>
          <p:cNvSpPr/>
          <p:nvPr/>
        </p:nvSpPr>
        <p:spPr>
          <a:xfrm>
            <a:off x="3045220" y="1566767"/>
            <a:ext cx="5906244" cy="1313897"/>
          </a:xfrm>
          <a:prstGeom prst="roundRect">
            <a:avLst/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b="1" dirty="0">
                <a:solidFill>
                  <a:srgbClr val="8B7E74"/>
                </a:solidFill>
              </a:rPr>
              <a:t>웹과 앱에서 활용할 수 있도록 반응형으로 만들기 </a:t>
            </a:r>
            <a:endParaRPr lang="en-US" altLang="ko-KR" b="1" dirty="0">
              <a:solidFill>
                <a:srgbClr val="8B7E74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6AAF427-6A29-439C-A7ED-A88C4986D700}"/>
              </a:ext>
            </a:extLst>
          </p:cNvPr>
          <p:cNvSpPr/>
          <p:nvPr/>
        </p:nvSpPr>
        <p:spPr>
          <a:xfrm>
            <a:off x="3045220" y="3186628"/>
            <a:ext cx="5906246" cy="1313897"/>
          </a:xfrm>
          <a:prstGeom prst="roundRect">
            <a:avLst/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80" b="1" dirty="0" err="1">
                <a:solidFill>
                  <a:srgbClr val="8B7E74"/>
                </a:solidFill>
              </a:rPr>
              <a:t>비콘</a:t>
            </a:r>
            <a:r>
              <a:rPr lang="en-US" altLang="ko-KR" sz="1780" b="1" dirty="0">
                <a:solidFill>
                  <a:srgbClr val="8B7E74"/>
                </a:solidFill>
              </a:rPr>
              <a:t>, QR </a:t>
            </a:r>
            <a:r>
              <a:rPr lang="ko-KR" altLang="en-US" sz="1780" b="1" dirty="0">
                <a:solidFill>
                  <a:srgbClr val="8B7E74"/>
                </a:solidFill>
              </a:rPr>
              <a:t>외에 지문인식 등 다른 방법을 통해 등록된 출결도 일괄적으로 관리할 수 있도록 추후 보완 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A2528AE-8A68-4C12-A99E-C43630E43106}"/>
              </a:ext>
            </a:extLst>
          </p:cNvPr>
          <p:cNvSpPr/>
          <p:nvPr/>
        </p:nvSpPr>
        <p:spPr>
          <a:xfrm>
            <a:off x="3045220" y="4806489"/>
            <a:ext cx="5906245" cy="1313897"/>
          </a:xfrm>
          <a:prstGeom prst="roundRect">
            <a:avLst/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8B7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8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34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D00F-7169-42ED-B32B-A551440A6EC0}"/>
              </a:ext>
            </a:extLst>
          </p:cNvPr>
          <p:cNvSpPr txBox="1"/>
          <p:nvPr/>
        </p:nvSpPr>
        <p:spPr>
          <a:xfrm>
            <a:off x="4610911" y="2623345"/>
            <a:ext cx="2531462" cy="1323439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Q&amp;A</a:t>
            </a:r>
            <a:endParaRPr lang="ko-KR" altLang="en-US" sz="80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2" name="순서도: 순차적 액세스 저장소 21">
            <a:extLst>
              <a:ext uri="{FF2B5EF4-FFF2-40B4-BE49-F238E27FC236}">
                <a16:creationId xmlns:a16="http://schemas.microsoft.com/office/drawing/2014/main" id="{24A449B6-26B9-4742-B66C-7F7776F2D99C}"/>
              </a:ext>
            </a:extLst>
          </p:cNvPr>
          <p:cNvSpPr/>
          <p:nvPr/>
        </p:nvSpPr>
        <p:spPr>
          <a:xfrm flipH="1">
            <a:off x="7426734" y="2129158"/>
            <a:ext cx="1125607" cy="898864"/>
          </a:xfrm>
          <a:prstGeom prst="flowChartMagneticTap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2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D00F-7169-42ED-B32B-A551440A6EC0}"/>
              </a:ext>
            </a:extLst>
          </p:cNvPr>
          <p:cNvSpPr txBox="1"/>
          <p:nvPr/>
        </p:nvSpPr>
        <p:spPr>
          <a:xfrm>
            <a:off x="3293242" y="2623345"/>
            <a:ext cx="5166799" cy="1323439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Thank you</a:t>
            </a:r>
            <a:endParaRPr lang="ko-KR" altLang="en-US" sz="80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래픽 10" descr="실행">
            <a:extLst>
              <a:ext uri="{FF2B5EF4-FFF2-40B4-BE49-F238E27FC236}">
                <a16:creationId xmlns:a16="http://schemas.microsoft.com/office/drawing/2014/main" id="{FD1CAA82-AAD8-4D21-B201-FD35CAA8B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2503" y="5199354"/>
            <a:ext cx="1658646" cy="1658646"/>
          </a:xfrm>
          <a:prstGeom prst="rect">
            <a:avLst/>
          </a:prstGeom>
        </p:spPr>
      </p:pic>
      <p:sp>
        <p:nvSpPr>
          <p:cNvPr id="13" name="순서도: 순차적 액세스 저장소 12">
            <a:extLst>
              <a:ext uri="{FF2B5EF4-FFF2-40B4-BE49-F238E27FC236}">
                <a16:creationId xmlns:a16="http://schemas.microsoft.com/office/drawing/2014/main" id="{FA18ADE3-2794-430E-AC39-30A4218537F4}"/>
              </a:ext>
            </a:extLst>
          </p:cNvPr>
          <p:cNvSpPr/>
          <p:nvPr/>
        </p:nvSpPr>
        <p:spPr>
          <a:xfrm flipH="1">
            <a:off x="9681662" y="5129813"/>
            <a:ext cx="1125607" cy="898864"/>
          </a:xfrm>
          <a:prstGeom prst="flowChartMagneticTap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Bye!!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E8B0F-C09D-4B64-9E4D-AB028D28E8D0}"/>
              </a:ext>
            </a:extLst>
          </p:cNvPr>
          <p:cNvSpPr txBox="1"/>
          <p:nvPr/>
        </p:nvSpPr>
        <p:spPr>
          <a:xfrm>
            <a:off x="5810435" y="2219406"/>
            <a:ext cx="571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AAAAAA"/>
                </a:solidFill>
                <a:latin typeface="Bahnschrift SemiLight" panose="020B0502040204020203" pitchFamily="34" charset="0"/>
                <a:ea typeface="HY중고딕" panose="02030600000101010101" pitchFamily="18" charset="-127"/>
                <a:cs typeface="함초롬바탕" panose="02030604000101010101" pitchFamily="18" charset="-127"/>
              </a:rPr>
              <a:t>I’m fine</a:t>
            </a:r>
          </a:p>
        </p:txBody>
      </p:sp>
    </p:spTree>
    <p:extLst>
      <p:ext uri="{BB962C8B-B14F-4D97-AF65-F5344CB8AC3E}">
        <p14:creationId xmlns:p14="http://schemas.microsoft.com/office/powerpoint/2010/main" val="98923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rgbClr val="DFD3C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0E239-2C2A-4B24-9576-215D7E800457}"/>
              </a:ext>
            </a:extLst>
          </p:cNvPr>
          <p:cNvSpPr txBox="1"/>
          <p:nvPr/>
        </p:nvSpPr>
        <p:spPr>
          <a:xfrm>
            <a:off x="4923496" y="2623347"/>
            <a:ext cx="1906291" cy="1200329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88739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E4DFD-1C7A-47CF-B6DC-A9020017181F}"/>
              </a:ext>
            </a:extLst>
          </p:cNvPr>
          <p:cNvSpPr txBox="1"/>
          <p:nvPr/>
        </p:nvSpPr>
        <p:spPr>
          <a:xfrm>
            <a:off x="4358204" y="296072"/>
            <a:ext cx="3193503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팀원 소개 및 역할</a:t>
            </a:r>
          </a:p>
        </p:txBody>
      </p:sp>
      <p:pic>
        <p:nvPicPr>
          <p:cNvPr id="26" name="그래픽 25" descr="사용자">
            <a:extLst>
              <a:ext uri="{FF2B5EF4-FFF2-40B4-BE49-F238E27FC236}">
                <a16:creationId xmlns:a16="http://schemas.microsoft.com/office/drawing/2014/main" id="{563CAC93-57FF-49EC-A64E-0ABF808B2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730" y="1557254"/>
            <a:ext cx="955808" cy="955808"/>
          </a:xfrm>
          <a:prstGeom prst="rect">
            <a:avLst/>
          </a:prstGeom>
        </p:spPr>
      </p:pic>
      <p:pic>
        <p:nvPicPr>
          <p:cNvPr id="27" name="그래픽 26" descr="사용자">
            <a:extLst>
              <a:ext uri="{FF2B5EF4-FFF2-40B4-BE49-F238E27FC236}">
                <a16:creationId xmlns:a16="http://schemas.microsoft.com/office/drawing/2014/main" id="{6277DE98-CD63-438F-8704-3F7A746CA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4820" y="2886839"/>
            <a:ext cx="955808" cy="955808"/>
          </a:xfrm>
          <a:prstGeom prst="rect">
            <a:avLst/>
          </a:prstGeom>
        </p:spPr>
      </p:pic>
      <p:pic>
        <p:nvPicPr>
          <p:cNvPr id="28" name="그래픽 27" descr="사용자">
            <a:extLst>
              <a:ext uri="{FF2B5EF4-FFF2-40B4-BE49-F238E27FC236}">
                <a16:creationId xmlns:a16="http://schemas.microsoft.com/office/drawing/2014/main" id="{6D43B55E-55AA-400D-9F3B-7B34408DB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730" y="4150529"/>
            <a:ext cx="955808" cy="955808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A486B694-7BDC-4C8D-A224-D666CEF56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4820" y="5301600"/>
            <a:ext cx="955808" cy="955808"/>
          </a:xfrm>
          <a:prstGeom prst="rect">
            <a:avLst/>
          </a:prstGeom>
        </p:spPr>
      </p:pic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BB53D455-E626-40F6-B0C2-54617FF21CFB}"/>
              </a:ext>
            </a:extLst>
          </p:cNvPr>
          <p:cNvSpPr/>
          <p:nvPr/>
        </p:nvSpPr>
        <p:spPr>
          <a:xfrm>
            <a:off x="931075" y="2445795"/>
            <a:ext cx="1225118" cy="355103"/>
          </a:xfrm>
          <a:prstGeom prst="flowChartTerminator">
            <a:avLst/>
          </a:prstGeom>
          <a:noFill/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장유란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EFCF1E65-AE20-474F-B942-D3B4DA80D10B}"/>
              </a:ext>
            </a:extLst>
          </p:cNvPr>
          <p:cNvSpPr/>
          <p:nvPr/>
        </p:nvSpPr>
        <p:spPr>
          <a:xfrm>
            <a:off x="9490165" y="3784199"/>
            <a:ext cx="1225118" cy="355103"/>
          </a:xfrm>
          <a:prstGeom prst="flowChartTerminator">
            <a:avLst/>
          </a:prstGeom>
          <a:noFill/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B7E74"/>
                </a:solidFill>
              </a:rPr>
              <a:t>조성빈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93416A2-E8AC-4ABF-AF92-80B176812D40}"/>
              </a:ext>
            </a:extLst>
          </p:cNvPr>
          <p:cNvSpPr/>
          <p:nvPr/>
        </p:nvSpPr>
        <p:spPr>
          <a:xfrm>
            <a:off x="931075" y="5052162"/>
            <a:ext cx="1225118" cy="355103"/>
          </a:xfrm>
          <a:prstGeom prst="flowChartTerminator">
            <a:avLst/>
          </a:prstGeom>
          <a:noFill/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박은영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75C85BE0-2507-4983-BC20-212C81693F17}"/>
              </a:ext>
            </a:extLst>
          </p:cNvPr>
          <p:cNvSpPr/>
          <p:nvPr/>
        </p:nvSpPr>
        <p:spPr>
          <a:xfrm>
            <a:off x="9496430" y="6209439"/>
            <a:ext cx="1225118" cy="355103"/>
          </a:xfrm>
          <a:prstGeom prst="flowChartTerminator">
            <a:avLst/>
          </a:prstGeom>
          <a:noFill/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안준언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설명선: 굽은 선 35">
            <a:extLst>
              <a:ext uri="{FF2B5EF4-FFF2-40B4-BE49-F238E27FC236}">
                <a16:creationId xmlns:a16="http://schemas.microsoft.com/office/drawing/2014/main" id="{071F9CFB-643C-4AAF-95D4-ABF2E65D853C}"/>
              </a:ext>
            </a:extLst>
          </p:cNvPr>
          <p:cNvSpPr/>
          <p:nvPr/>
        </p:nvSpPr>
        <p:spPr>
          <a:xfrm flipH="1">
            <a:off x="2591886" y="5215218"/>
            <a:ext cx="6143202" cy="1204801"/>
          </a:xfrm>
          <a:prstGeom prst="borderCallout2">
            <a:avLst>
              <a:gd name="adj1" fmla="val 19557"/>
              <a:gd name="adj2" fmla="val -3512"/>
              <a:gd name="adj3" fmla="val 19582"/>
              <a:gd name="adj4" fmla="val -11289"/>
              <a:gd name="adj5" fmla="val 49486"/>
              <a:gd name="adj6" fmla="val -16772"/>
            </a:avLst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Admin :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강의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강사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학생 정보 생성 및 수정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전체 공지 생성 및 수정 등 전반적인 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CRUD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JSON ajax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활용하여 불필요한 전체 페이지 </a:t>
            </a:r>
            <a:r>
              <a:rPr lang="ko-KR" altLang="en-US" sz="1300" b="1" dirty="0" err="1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랜더링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최소화</a:t>
            </a:r>
          </a:p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Teacher :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담당 강의 별 당일 출결 정보 확인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강의 공지 생성 및 수정</a:t>
            </a:r>
          </a:p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Student :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수강 강의 별 당일 및 전체 출결 정보 확인</a:t>
            </a:r>
          </a:p>
        </p:txBody>
      </p:sp>
      <p:sp>
        <p:nvSpPr>
          <p:cNvPr id="37" name="설명선: 굽은 선 36">
            <a:extLst>
              <a:ext uri="{FF2B5EF4-FFF2-40B4-BE49-F238E27FC236}">
                <a16:creationId xmlns:a16="http://schemas.microsoft.com/office/drawing/2014/main" id="{D6EB598D-A48A-4FA8-B7B0-A7D08A00DC71}"/>
              </a:ext>
            </a:extLst>
          </p:cNvPr>
          <p:cNvSpPr/>
          <p:nvPr/>
        </p:nvSpPr>
        <p:spPr>
          <a:xfrm flipH="1">
            <a:off x="2591886" y="2377256"/>
            <a:ext cx="6143202" cy="1204801"/>
          </a:xfrm>
          <a:prstGeom prst="borderCallout2">
            <a:avLst>
              <a:gd name="adj1" fmla="val 19557"/>
              <a:gd name="adj2" fmla="val -3512"/>
              <a:gd name="adj3" fmla="val 19582"/>
              <a:gd name="adj4" fmla="val -11289"/>
              <a:gd name="adj5" fmla="val 49486"/>
              <a:gd name="adj6" fmla="val -16772"/>
            </a:avLst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en-US" altLang="ko-KR" sz="1300" b="1" dirty="0" err="1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Thymeleaf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Layout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이용한 효율적인 템플릿 작성</a:t>
            </a:r>
          </a:p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JavaScript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문법을 활용하여 즉각적인 상호작용을 구현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UX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극대화</a:t>
            </a:r>
          </a:p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최소한의 라이브러리 사용과 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HTML5 &amp; CSS3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기반의 코딩으로 웹 </a:t>
            </a:r>
            <a:r>
              <a:rPr lang="ko-KR" altLang="en-US" sz="1300" b="1" dirty="0" err="1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프론트엔드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기초 역량 강화</a:t>
            </a:r>
          </a:p>
        </p:txBody>
      </p:sp>
      <p:sp>
        <p:nvSpPr>
          <p:cNvPr id="38" name="설명선: 굽은 선 37">
            <a:extLst>
              <a:ext uri="{FF2B5EF4-FFF2-40B4-BE49-F238E27FC236}">
                <a16:creationId xmlns:a16="http://schemas.microsoft.com/office/drawing/2014/main" id="{94AB71D5-09EC-4D88-9EC4-FBDE6E717215}"/>
              </a:ext>
            </a:extLst>
          </p:cNvPr>
          <p:cNvSpPr/>
          <p:nvPr/>
        </p:nvSpPr>
        <p:spPr>
          <a:xfrm>
            <a:off x="3024399" y="3796237"/>
            <a:ext cx="6143202" cy="1204801"/>
          </a:xfrm>
          <a:prstGeom prst="borderCallout2">
            <a:avLst>
              <a:gd name="adj1" fmla="val 19557"/>
              <a:gd name="adj2" fmla="val -3512"/>
              <a:gd name="adj3" fmla="val 19582"/>
              <a:gd name="adj4" fmla="val -11289"/>
              <a:gd name="adj5" fmla="val 49486"/>
              <a:gd name="adj6" fmla="val -16772"/>
            </a:avLst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권한으로 강의와 날짜에 따라 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QR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코드를 생성</a:t>
            </a:r>
          </a:p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학생 권한으로 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QR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코드를 인식해 입실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퇴실 등록</a:t>
            </a:r>
          </a:p>
          <a:p>
            <a:pPr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Google API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Firebase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활용한 </a:t>
            </a:r>
            <a:r>
              <a:rPr lang="ko-KR" altLang="en-US" sz="1300" b="1" dirty="0" err="1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푸시알림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 구현</a:t>
            </a:r>
          </a:p>
        </p:txBody>
      </p:sp>
      <p:sp>
        <p:nvSpPr>
          <p:cNvPr id="39" name="설명선: 굽은 선 38">
            <a:extLst>
              <a:ext uri="{FF2B5EF4-FFF2-40B4-BE49-F238E27FC236}">
                <a16:creationId xmlns:a16="http://schemas.microsoft.com/office/drawing/2014/main" id="{EA0904C0-137A-462C-BBA6-7B63A6CEE7D6}"/>
              </a:ext>
            </a:extLst>
          </p:cNvPr>
          <p:cNvSpPr/>
          <p:nvPr/>
        </p:nvSpPr>
        <p:spPr>
          <a:xfrm>
            <a:off x="3024399" y="958275"/>
            <a:ext cx="6143202" cy="1204801"/>
          </a:xfrm>
          <a:prstGeom prst="borderCallout2">
            <a:avLst>
              <a:gd name="adj1" fmla="val 19557"/>
              <a:gd name="adj2" fmla="val -3512"/>
              <a:gd name="adj3" fmla="val 19582"/>
              <a:gd name="adj4" fmla="val -11289"/>
              <a:gd name="adj5" fmla="val 49486"/>
              <a:gd name="adj6" fmla="val -16772"/>
            </a:avLst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300" b="1" dirty="0" err="1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아두이노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보드와 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BLE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모듈을 이용하여 </a:t>
            </a:r>
            <a:r>
              <a:rPr lang="ko-KR" altLang="en-US" sz="1300" b="1" dirty="0" err="1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비콘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신호 활성화</a:t>
            </a:r>
          </a:p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en-US" altLang="ko-KR" sz="1300" b="1" dirty="0" err="1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altbeacon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라이브러리를 이용하여 안드로이드 기기에서 주변 </a:t>
            </a:r>
            <a:r>
              <a:rPr lang="ko-KR" altLang="en-US" sz="1300" b="1" dirty="0" err="1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비콘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정보를 감지</a:t>
            </a:r>
          </a:p>
          <a:p>
            <a:pPr lvl="0" fontAlgn="base">
              <a:lnSpc>
                <a:spcPts val="2000"/>
              </a:lnSpc>
            </a:pP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특정 </a:t>
            </a:r>
            <a:r>
              <a:rPr lang="en-US" altLang="ko-KR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UUID</a:t>
            </a:r>
            <a:r>
              <a:rPr lang="ko-KR" altLang="en-US" sz="13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신호가 감지된 상태에서 출석버튼 클릭 시 서버로 출석데이터 전달</a:t>
            </a:r>
          </a:p>
        </p:txBody>
      </p:sp>
    </p:spTree>
    <p:extLst>
      <p:ext uri="{BB962C8B-B14F-4D97-AF65-F5344CB8AC3E}">
        <p14:creationId xmlns:p14="http://schemas.microsoft.com/office/powerpoint/2010/main" val="35577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93F405-8B82-48D5-8161-D84EEDA8575B}"/>
              </a:ext>
            </a:extLst>
          </p:cNvPr>
          <p:cNvSpPr txBox="1"/>
          <p:nvPr/>
        </p:nvSpPr>
        <p:spPr>
          <a:xfrm>
            <a:off x="2284542" y="3427104"/>
            <a:ext cx="543740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2</a:t>
            </a:r>
            <a:endParaRPr lang="ko-KR" altLang="en-US" sz="48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AA1AB-FD80-473E-A106-E7F0E20671D3}"/>
              </a:ext>
            </a:extLst>
          </p:cNvPr>
          <p:cNvSpPr txBox="1"/>
          <p:nvPr/>
        </p:nvSpPr>
        <p:spPr>
          <a:xfrm>
            <a:off x="5027934" y="331618"/>
            <a:ext cx="1826142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기획 의도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DA3A30-56BE-4F21-BD3C-FE29B2199D31}"/>
              </a:ext>
            </a:extLst>
          </p:cNvPr>
          <p:cNvSpPr txBox="1"/>
          <p:nvPr/>
        </p:nvSpPr>
        <p:spPr>
          <a:xfrm>
            <a:off x="2284542" y="1636011"/>
            <a:ext cx="543739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1</a:t>
            </a:r>
            <a:endParaRPr lang="ko-KR" altLang="en-US" sz="48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F8FFC6C-83AD-4603-8EB1-C7BC92EFD404}"/>
              </a:ext>
            </a:extLst>
          </p:cNvPr>
          <p:cNvSpPr/>
          <p:nvPr/>
        </p:nvSpPr>
        <p:spPr>
          <a:xfrm>
            <a:off x="3104589" y="1394562"/>
            <a:ext cx="5672832" cy="1313897"/>
          </a:xfrm>
          <a:prstGeom prst="roundRect">
            <a:avLst/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b="1" dirty="0">
                <a:solidFill>
                  <a:srgbClr val="8B7E74"/>
                </a:solidFill>
              </a:rPr>
              <a:t>교육과정에서 사용하는 </a:t>
            </a:r>
            <a:r>
              <a:rPr lang="en-US" altLang="ko-KR" b="1" dirty="0">
                <a:solidFill>
                  <a:srgbClr val="8B7E74"/>
                </a:solidFill>
              </a:rPr>
              <a:t>HRD-Net </a:t>
            </a:r>
            <a:r>
              <a:rPr lang="ko-KR" altLang="en-US" b="1" dirty="0" err="1">
                <a:solidFill>
                  <a:srgbClr val="8B7E74"/>
                </a:solidFill>
              </a:rPr>
              <a:t>출결관리어플에서</a:t>
            </a:r>
            <a:r>
              <a:rPr lang="ko-KR" altLang="en-US" b="1" dirty="0">
                <a:solidFill>
                  <a:srgbClr val="8B7E74"/>
                </a:solidFill>
              </a:rPr>
              <a:t> 자동로그인이 자주 풀리고</a:t>
            </a:r>
            <a:r>
              <a:rPr lang="en-US" altLang="ko-KR" b="1" dirty="0">
                <a:solidFill>
                  <a:srgbClr val="8B7E74"/>
                </a:solidFill>
              </a:rPr>
              <a:t>, </a:t>
            </a:r>
            <a:r>
              <a:rPr lang="ko-KR" altLang="en-US" b="1" dirty="0">
                <a:solidFill>
                  <a:srgbClr val="8B7E74"/>
                </a:solidFill>
              </a:rPr>
              <a:t>페이스 아이디로 로그인이 되지 않는 문제를 보완</a:t>
            </a:r>
            <a:endParaRPr lang="en-US" altLang="ko-KR" b="1" dirty="0">
              <a:solidFill>
                <a:srgbClr val="8B7E74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6AAF427-6A29-439C-A7ED-A88C4986D700}"/>
              </a:ext>
            </a:extLst>
          </p:cNvPr>
          <p:cNvSpPr/>
          <p:nvPr/>
        </p:nvSpPr>
        <p:spPr>
          <a:xfrm>
            <a:off x="3104589" y="3186628"/>
            <a:ext cx="5672832" cy="1313897"/>
          </a:xfrm>
          <a:prstGeom prst="roundRect">
            <a:avLst/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8B7E74"/>
                </a:solidFill>
              </a:rPr>
              <a:t>퇴실 등록을 하지 않는 경우 강의 종료시간에 맞춰 </a:t>
            </a:r>
            <a:r>
              <a:rPr lang="ko-KR" altLang="en-US" b="1" dirty="0" err="1">
                <a:solidFill>
                  <a:srgbClr val="8B7E74"/>
                </a:solidFill>
              </a:rPr>
              <a:t>푸시알림으로</a:t>
            </a:r>
            <a:r>
              <a:rPr lang="ko-KR" altLang="en-US" b="1" dirty="0">
                <a:solidFill>
                  <a:srgbClr val="8B7E74"/>
                </a:solidFill>
              </a:rPr>
              <a:t> 알려주는 기능 추가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A2528AE-8A68-4C12-A99E-C43630E43106}"/>
              </a:ext>
            </a:extLst>
          </p:cNvPr>
          <p:cNvSpPr/>
          <p:nvPr/>
        </p:nvSpPr>
        <p:spPr>
          <a:xfrm>
            <a:off x="3104589" y="4978694"/>
            <a:ext cx="5672832" cy="1313897"/>
          </a:xfrm>
          <a:prstGeom prst="roundRect">
            <a:avLst/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8B7E74"/>
                </a:solidFill>
              </a:rPr>
              <a:t>비콘</a:t>
            </a:r>
            <a:r>
              <a:rPr lang="en-US" altLang="ko-KR" b="1" dirty="0">
                <a:solidFill>
                  <a:srgbClr val="8B7E74"/>
                </a:solidFill>
              </a:rPr>
              <a:t>, QR </a:t>
            </a:r>
            <a:r>
              <a:rPr lang="ko-KR" altLang="en-US" b="1" dirty="0">
                <a:solidFill>
                  <a:srgbClr val="8B7E74"/>
                </a:solidFill>
              </a:rPr>
              <a:t>등 새로운 기술 활용</a:t>
            </a:r>
            <a:endParaRPr lang="en-US" altLang="ko-KR" b="1" dirty="0">
              <a:solidFill>
                <a:srgbClr val="8B7E74"/>
              </a:solidFill>
            </a:endParaRPr>
          </a:p>
          <a:p>
            <a:pPr algn="ctr"/>
            <a:r>
              <a:rPr lang="ko-KR" altLang="en-US" b="1" dirty="0">
                <a:solidFill>
                  <a:srgbClr val="8B7E74"/>
                </a:solidFill>
              </a:rPr>
              <a:t>및 안드로이드 스튜디오를 활용한 앱 개발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B12FC3-E0CE-409B-94EB-FAF36D952753}"/>
              </a:ext>
            </a:extLst>
          </p:cNvPr>
          <p:cNvSpPr txBox="1"/>
          <p:nvPr/>
        </p:nvSpPr>
        <p:spPr>
          <a:xfrm>
            <a:off x="2284542" y="5221989"/>
            <a:ext cx="543740" cy="830997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3</a:t>
            </a:r>
            <a:endParaRPr lang="ko-KR" altLang="en-US" sz="4800" b="1" dirty="0">
              <a:solidFill>
                <a:srgbClr val="8B7E7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00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rgbClr val="DFD3C3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0E239-2C2A-4B24-9576-215D7E800457}"/>
              </a:ext>
            </a:extLst>
          </p:cNvPr>
          <p:cNvSpPr txBox="1"/>
          <p:nvPr/>
        </p:nvSpPr>
        <p:spPr>
          <a:xfrm>
            <a:off x="1423339" y="2645537"/>
            <a:ext cx="8906605" cy="1200329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8B7E7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개발 환경 및 개발 일정</a:t>
            </a:r>
          </a:p>
        </p:txBody>
      </p:sp>
    </p:spTree>
    <p:extLst>
      <p:ext uri="{BB962C8B-B14F-4D97-AF65-F5344CB8AC3E}">
        <p14:creationId xmlns:p14="http://schemas.microsoft.com/office/powerpoint/2010/main" val="136684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9AA1AB-FD80-473E-A106-E7F0E20671D3}"/>
              </a:ext>
            </a:extLst>
          </p:cNvPr>
          <p:cNvSpPr txBox="1"/>
          <p:nvPr/>
        </p:nvSpPr>
        <p:spPr>
          <a:xfrm>
            <a:off x="5172194" y="500300"/>
            <a:ext cx="1826141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개발 환경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F8FFC6C-83AD-4603-8EB1-C7BC92EFD404}"/>
              </a:ext>
            </a:extLst>
          </p:cNvPr>
          <p:cNvSpPr/>
          <p:nvPr/>
        </p:nvSpPr>
        <p:spPr>
          <a:xfrm>
            <a:off x="3104589" y="1566765"/>
            <a:ext cx="5672832" cy="1313897"/>
          </a:xfrm>
          <a:prstGeom prst="roundRect">
            <a:avLst/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2000" b="1" dirty="0">
                <a:solidFill>
                  <a:srgbClr val="8B7E74"/>
                </a:solidFill>
              </a:rPr>
              <a:t>Spring Boot</a:t>
            </a:r>
          </a:p>
          <a:p>
            <a:pPr algn="ctr"/>
            <a:endParaRPr lang="en-US" altLang="ko-KR" sz="700" b="1" dirty="0">
              <a:solidFill>
                <a:srgbClr val="8B7E74"/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Tools 4.16.0.RELEASE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6AAF427-6A29-439C-A7ED-A88C4986D700}"/>
              </a:ext>
            </a:extLst>
          </p:cNvPr>
          <p:cNvSpPr/>
          <p:nvPr/>
        </p:nvSpPr>
        <p:spPr>
          <a:xfrm>
            <a:off x="3104589" y="3186628"/>
            <a:ext cx="5672832" cy="1313897"/>
          </a:xfrm>
          <a:prstGeom prst="roundRect">
            <a:avLst/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B7E74"/>
                </a:solidFill>
              </a:rPr>
              <a:t>Android Studio</a:t>
            </a:r>
          </a:p>
          <a:p>
            <a:pPr algn="ctr"/>
            <a:endParaRPr lang="en-US" altLang="ko-KR" sz="700" b="1" dirty="0">
              <a:solidFill>
                <a:srgbClr val="8B7E74"/>
              </a:solidFill>
            </a:endParaRPr>
          </a:p>
          <a:p>
            <a:pPr algn="ctr"/>
            <a:r>
              <a:rPr lang="en-US" altLang="ko-KR" sz="1900" dirty="0">
                <a:solidFill>
                  <a:srgbClr val="8B7E74"/>
                </a:solidFill>
              </a:rPr>
              <a:t>android-studio-2021.3.1.17-windows</a:t>
            </a:r>
            <a:endParaRPr lang="ko-KR" altLang="en-US" sz="1900" dirty="0">
              <a:solidFill>
                <a:srgbClr val="8B7E74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A2528AE-8A68-4C12-A99E-C43630E43106}"/>
              </a:ext>
            </a:extLst>
          </p:cNvPr>
          <p:cNvSpPr/>
          <p:nvPr/>
        </p:nvSpPr>
        <p:spPr>
          <a:xfrm>
            <a:off x="3104589" y="4806489"/>
            <a:ext cx="5672832" cy="1313897"/>
          </a:xfrm>
          <a:prstGeom prst="roundRect">
            <a:avLst/>
          </a:prstGeom>
          <a:solidFill>
            <a:schemeClr val="bg1"/>
          </a:solidFill>
          <a:ln>
            <a:solidFill>
              <a:srgbClr val="8B7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B7E74"/>
                </a:solidFill>
              </a:rPr>
              <a:t>Java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336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80B-9C75-4706-A325-6A0AEDE9AAB7}"/>
              </a:ext>
            </a:extLst>
          </p:cNvPr>
          <p:cNvSpPr txBox="1"/>
          <p:nvPr/>
        </p:nvSpPr>
        <p:spPr>
          <a:xfrm>
            <a:off x="4963571" y="391770"/>
            <a:ext cx="1826142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개발 일정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D52C3B-17F4-4F40-9275-DFB1378F0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00993"/>
              </p:ext>
            </p:extLst>
          </p:nvPr>
        </p:nvGraphicFramePr>
        <p:xfrm>
          <a:off x="1280727" y="1190756"/>
          <a:ext cx="9194927" cy="5201161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561">
                  <a:extLst>
                    <a:ext uri="{9D8B030D-6E8A-4147-A177-3AD203B41FA5}">
                      <a16:colId xmlns:a16="http://schemas.microsoft.com/office/drawing/2014/main" val="3014205112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1369972255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4022734164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3035329280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2944269921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3210625085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2114154675"/>
                    </a:ext>
                  </a:extLst>
                </a:gridCol>
              </a:tblGrid>
              <a:tr h="494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31751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11/25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17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4721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4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4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4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12/1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54730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30009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CA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7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7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46343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0D0739-3021-428D-9DED-8F16F41C6F89}"/>
              </a:ext>
            </a:extLst>
          </p:cNvPr>
          <p:cNvSpPr/>
          <p:nvPr/>
        </p:nvSpPr>
        <p:spPr>
          <a:xfrm>
            <a:off x="8365206" y="2256403"/>
            <a:ext cx="1613296" cy="24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아이디어 회의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D8D971-3ABF-4B66-A199-E9C2F6A9DC34}"/>
              </a:ext>
            </a:extLst>
          </p:cNvPr>
          <p:cNvSpPr/>
          <p:nvPr/>
        </p:nvSpPr>
        <p:spPr>
          <a:xfrm>
            <a:off x="2275639" y="3428998"/>
            <a:ext cx="1913656" cy="275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 설계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11A55D-1DED-4932-ADF8-0F81B9F7F7A9}"/>
              </a:ext>
            </a:extLst>
          </p:cNvPr>
          <p:cNvSpPr/>
          <p:nvPr/>
        </p:nvSpPr>
        <p:spPr>
          <a:xfrm>
            <a:off x="7559333" y="5756427"/>
            <a:ext cx="1913656" cy="275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및 디버깅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493F35-9F0E-45AB-B4D0-304B3A6EAF96}"/>
              </a:ext>
            </a:extLst>
          </p:cNvPr>
          <p:cNvSpPr/>
          <p:nvPr/>
        </p:nvSpPr>
        <p:spPr>
          <a:xfrm>
            <a:off x="4918805" y="4519139"/>
            <a:ext cx="1913656" cy="275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12BFE-885D-4097-AFBC-6B5CD9E9F315}"/>
              </a:ext>
            </a:extLst>
          </p:cNvPr>
          <p:cNvSpPr txBox="1"/>
          <p:nvPr/>
        </p:nvSpPr>
        <p:spPr>
          <a:xfrm>
            <a:off x="5327553" y="89024"/>
            <a:ext cx="18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수정필요</a:t>
            </a:r>
            <a:r>
              <a:rPr lang="en-US" altLang="ko-KR" dirty="0">
                <a:solidFill>
                  <a:srgbClr val="FF0000"/>
                </a:solidFill>
              </a:rPr>
              <a:t>….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77109E-DCA6-4110-9793-5F24956519EA}"/>
              </a:ext>
            </a:extLst>
          </p:cNvPr>
          <p:cNvSpPr/>
          <p:nvPr/>
        </p:nvSpPr>
        <p:spPr>
          <a:xfrm>
            <a:off x="634376" y="-2"/>
            <a:ext cx="11212497" cy="6858001"/>
          </a:xfrm>
          <a:prstGeom prst="roundRect">
            <a:avLst/>
          </a:prstGeom>
          <a:solidFill>
            <a:srgbClr val="8B7E7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0FEB9D-8D21-4320-ADA8-0D1226A33F89}"/>
              </a:ext>
            </a:extLst>
          </p:cNvPr>
          <p:cNvSpPr/>
          <p:nvPr/>
        </p:nvSpPr>
        <p:spPr>
          <a:xfrm>
            <a:off x="643254" y="0"/>
            <a:ext cx="11026066" cy="68580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97FBD-E045-4544-BFCC-11FC7D8FEC4F}"/>
              </a:ext>
            </a:extLst>
          </p:cNvPr>
          <p:cNvSpPr/>
          <p:nvPr/>
        </p:nvSpPr>
        <p:spPr>
          <a:xfrm>
            <a:off x="270394" y="0"/>
            <a:ext cx="11212496" cy="6858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FA7E-B549-47ED-833A-3BCDFF4F1D65}"/>
              </a:ext>
            </a:extLst>
          </p:cNvPr>
          <p:cNvSpPr/>
          <p:nvPr/>
        </p:nvSpPr>
        <p:spPr>
          <a:xfrm>
            <a:off x="11383763" y="976545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4272FEFF-668E-44FF-BE3E-878930BF6615}"/>
              </a:ext>
            </a:extLst>
          </p:cNvPr>
          <p:cNvSpPr/>
          <p:nvPr/>
        </p:nvSpPr>
        <p:spPr>
          <a:xfrm rot="16200000">
            <a:off x="11453301" y="1102314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48F7-22E9-4646-B6CC-E14B977C378F}"/>
              </a:ext>
            </a:extLst>
          </p:cNvPr>
          <p:cNvSpPr/>
          <p:nvPr/>
        </p:nvSpPr>
        <p:spPr>
          <a:xfrm>
            <a:off x="11380074" y="2139516"/>
            <a:ext cx="507500" cy="967665"/>
          </a:xfrm>
          <a:prstGeom prst="rect">
            <a:avLst/>
          </a:prstGeom>
          <a:solidFill>
            <a:srgbClr val="E5D9B6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F26B4A5C-2F88-44A5-8090-62D9DED4A4FD}"/>
              </a:ext>
            </a:extLst>
          </p:cNvPr>
          <p:cNvSpPr/>
          <p:nvPr/>
        </p:nvSpPr>
        <p:spPr>
          <a:xfrm rot="16200000">
            <a:off x="11449612" y="2265285"/>
            <a:ext cx="577049" cy="716124"/>
          </a:xfrm>
          <a:prstGeom prst="trapezoid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EA80B-9C75-4706-A325-6A0AEDE9AAB7}"/>
              </a:ext>
            </a:extLst>
          </p:cNvPr>
          <p:cNvSpPr txBox="1"/>
          <p:nvPr/>
        </p:nvSpPr>
        <p:spPr>
          <a:xfrm>
            <a:off x="4963571" y="391770"/>
            <a:ext cx="1826142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개발 일정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D52C3B-17F4-4F40-9275-DFB1378F0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4224"/>
              </p:ext>
            </p:extLst>
          </p:nvPr>
        </p:nvGraphicFramePr>
        <p:xfrm>
          <a:off x="1280727" y="1190756"/>
          <a:ext cx="9194927" cy="5201161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561">
                  <a:extLst>
                    <a:ext uri="{9D8B030D-6E8A-4147-A177-3AD203B41FA5}">
                      <a16:colId xmlns:a16="http://schemas.microsoft.com/office/drawing/2014/main" val="3014205112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1369972255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4022734164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3035329280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2944269921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3210625085"/>
                    </a:ext>
                  </a:extLst>
                </a:gridCol>
                <a:gridCol w="1313561">
                  <a:extLst>
                    <a:ext uri="{9D8B030D-6E8A-4147-A177-3AD203B41FA5}">
                      <a16:colId xmlns:a16="http://schemas.microsoft.com/office/drawing/2014/main" val="2114154675"/>
                    </a:ext>
                  </a:extLst>
                </a:gridCol>
              </a:tblGrid>
              <a:tr h="494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E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31751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11/25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4721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12/1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54730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30009"/>
                  </a:ext>
                </a:extLst>
              </a:tr>
              <a:tr h="1176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46343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6A434B9-C73B-4E31-A47A-5AABF10C0C56}"/>
              </a:ext>
            </a:extLst>
          </p:cNvPr>
          <p:cNvCxnSpPr>
            <a:cxnSpLocks/>
          </p:cNvCxnSpPr>
          <p:nvPr/>
        </p:nvCxnSpPr>
        <p:spPr>
          <a:xfrm>
            <a:off x="3942639" y="5663953"/>
            <a:ext cx="386971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7FA7F3-994E-493A-BCFF-7F1FBDB2D3AE}"/>
              </a:ext>
            </a:extLst>
          </p:cNvPr>
          <p:cNvCxnSpPr>
            <a:cxnSpLocks/>
          </p:cNvCxnSpPr>
          <p:nvPr/>
        </p:nvCxnSpPr>
        <p:spPr>
          <a:xfrm>
            <a:off x="2630224" y="4422559"/>
            <a:ext cx="518212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8E5BF4-B4A6-418A-BB29-09FDB0A64BD9}"/>
              </a:ext>
            </a:extLst>
          </p:cNvPr>
          <p:cNvCxnSpPr>
            <a:cxnSpLocks/>
          </p:cNvCxnSpPr>
          <p:nvPr/>
        </p:nvCxnSpPr>
        <p:spPr>
          <a:xfrm>
            <a:off x="3942639" y="3261064"/>
            <a:ext cx="6533015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8BFEF0-923E-4DC4-96CD-CA6AC9DD2ED8}"/>
              </a:ext>
            </a:extLst>
          </p:cNvPr>
          <p:cNvCxnSpPr>
            <a:cxnSpLocks/>
          </p:cNvCxnSpPr>
          <p:nvPr/>
        </p:nvCxnSpPr>
        <p:spPr>
          <a:xfrm>
            <a:off x="7876933" y="4422559"/>
            <a:ext cx="2589843" cy="0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4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422</Words>
  <Application>Microsoft Office PowerPoint</Application>
  <PresentationFormat>와이드스크린</PresentationFormat>
  <Paragraphs>157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HY중고딕</vt:lpstr>
      <vt:lpstr>맑은 고딕</vt:lpstr>
      <vt:lpstr>한컴 고딕</vt:lpstr>
      <vt:lpstr>함초롬바탕</vt:lpstr>
      <vt:lpstr>Arial</vt:lpstr>
      <vt:lpstr>Bahnschrift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97</cp:revision>
  <dcterms:created xsi:type="dcterms:W3CDTF">2022-12-14T08:31:36Z</dcterms:created>
  <dcterms:modified xsi:type="dcterms:W3CDTF">2022-12-19T10:37:10Z</dcterms:modified>
</cp:coreProperties>
</file>