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71" r:id="rId4"/>
    <p:sldId id="272" r:id="rId5"/>
    <p:sldId id="273" r:id="rId6"/>
    <p:sldId id="279" r:id="rId7"/>
    <p:sldId id="288" r:id="rId8"/>
    <p:sldId id="278" r:id="rId9"/>
    <p:sldId id="286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83" r:id="rId18"/>
    <p:sldId id="281" r:id="rId19"/>
    <p:sldId id="287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ED2"/>
    <a:srgbClr val="3F4556"/>
    <a:srgbClr val="FF9396"/>
    <a:srgbClr val="FAF7F0"/>
    <a:srgbClr val="FFFFFF"/>
    <a:srgbClr val="F8F8F8"/>
    <a:srgbClr val="E4D8DB"/>
    <a:srgbClr val="FF8F92"/>
    <a:srgbClr val="FF898C"/>
    <a:srgbClr val="D9C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EA266-A684-4142-9023-1CD7B2E9F64B}" v="143" dt="2022-11-11T04:52:23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697A8-4D0D-4CA7-A951-03DD57EF674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68AE4-A74E-4954-9E95-4A902BE37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3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9D17-CB34-41F7-ABF4-0EEC62B9C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1FC18B-E804-4588-86D0-5084B97B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A8049-A7BC-4184-AF23-BCDB8424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AAC08-BC6B-45B5-B029-1E67579C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F1BA5-F8CF-4050-B2BB-D91A3AF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BF8E5-B2D2-4A2D-A887-52FD6954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B45EC-A0E9-4DF0-92B1-7469EC7F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0C494-5C86-4928-B41E-3DC3FDFA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C96F-B09F-4DC4-B309-398D3E55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24021-E430-47D9-80CD-D6C25379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AB80B-E8CF-4E31-A518-F176802A7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358B1-B286-4A34-9130-6428B394C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7ACB9-EDE6-4F18-95FE-0D9E9106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FB7DA-FDAF-4A49-B8ED-5CCA366D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B4D94-7FCA-4F7D-9005-6426624C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69EEC-F566-4D88-9009-A4C324EC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D749E-5F5B-468C-A476-31507665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4DABD-9E98-4D99-AE48-41EC2B6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F6A6D-D017-418E-A114-A4C5DA8C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6EEFD-16F1-41C4-AF1F-4E8FC7A7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9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2146B-DB9D-4B6F-81AF-65808848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896EC-74E8-4CCD-B0E4-BD6D31DC5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483F-4463-4A9C-AEB1-4E89EFD0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68F21-F79D-42B9-A586-11E28A2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43125-380D-4F54-AF60-6630B103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6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F52BD-492A-4497-8E9C-2CA231D8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9FE1C-6C05-4AD8-9AD2-05508A2CC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EFBA22-1B31-4801-8B50-9B4A67FD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285C0-89F9-4C33-8255-84FE6159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ECAED-5AAB-4F42-987C-F7299BE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8356F-2DA9-4EDD-8B02-B6900A10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4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D8CC9-184D-4B60-9264-447251CA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4127E-F963-4CA9-944C-D0763A79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C090C-D00D-49A1-B271-90F030042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20AAB5-DECD-489B-8E07-617187D7C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DB44F7-3256-4A82-A0D1-2F9E51815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603CF-497C-4344-8F07-D4DEA437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A59E2-DF65-427E-B2B2-A84186B7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2DA872-B4A3-4020-8152-02E91CF6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4E8EB-73B2-4DDB-858D-B25B5C08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3A23A5-05F6-4605-851C-DC195131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55D8F-C04A-4E54-B675-55E89DCB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D1D38E-C6D7-4EED-A3E2-5A2382E8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8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6F6F7-8566-47B1-9FA4-7BCD726A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E9BC82-0EDD-4763-9559-81AEA8EC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F45C3-9981-4CAD-9B84-46B575AA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1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B716A-8C68-4614-AF7A-1B24EAE6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1EF30-6960-43D7-8C98-E6B796A6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903EB-60C7-4723-B6DA-604271E5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D0677-6381-4134-8C9E-A42BC2F5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E3541-0C78-4D57-83F6-56B36B6A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8B897-3508-40A1-94CD-559B4F1C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E03C0-E4C0-41E3-8E13-E2BD53A2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96F39-3D52-4D40-8AC2-BB25727B4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71BED-1BAA-4D05-B1D5-F491C84E5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508B8-DC84-4E1B-82C2-B8FE54B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ABDDE-E692-4683-BEEC-776F92E5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F391E-91C4-4F07-A683-E732ADAB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30D666-F8C8-4E90-A2FB-16E4AF12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1D24E-7DB5-4D02-A38E-6141FE88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88533-0E7C-4B78-B240-9F9EB41CF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C378-231C-4616-872D-EB229D46F1D1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8587B-E42D-4728-93A1-1E9114F96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0B156-EDBE-4125-A019-918E00CFC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a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B7B586-950C-4F34-AC4A-931C65C8B44A}"/>
              </a:ext>
            </a:extLst>
          </p:cNvPr>
          <p:cNvSpPr/>
          <p:nvPr/>
        </p:nvSpPr>
        <p:spPr>
          <a:xfrm>
            <a:off x="0" y="-55260"/>
            <a:ext cx="12192000" cy="6913260"/>
          </a:xfrm>
          <a:prstGeom prst="rect">
            <a:avLst/>
          </a:prstGeom>
          <a:gradFill>
            <a:gsLst>
              <a:gs pos="0">
                <a:srgbClr val="FEDED2"/>
              </a:gs>
              <a:gs pos="100000">
                <a:srgbClr val="E0D2D5">
                  <a:alpha val="7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06272-AD16-49A1-B377-5BC5CA76E772}"/>
              </a:ext>
            </a:extLst>
          </p:cNvPr>
          <p:cNvSpPr txBox="1"/>
          <p:nvPr/>
        </p:nvSpPr>
        <p:spPr>
          <a:xfrm>
            <a:off x="3622189" y="1120132"/>
            <a:ext cx="4987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3F4556"/>
                </a:solidFill>
                <a:latin typeface="Agency FB" panose="020B0503020202020204" pitchFamily="34" charset="0"/>
              </a:rPr>
              <a:t>HOTEL RESERVATION</a:t>
            </a:r>
            <a:endParaRPr lang="ko-KR" altLang="en-US" sz="1400" b="1" dirty="0">
              <a:solidFill>
                <a:srgbClr val="3F4556"/>
              </a:solidFill>
              <a:latin typeface="Agency FB" panose="020B0503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AA7E6-ABA1-4629-B466-15110428BE34}"/>
              </a:ext>
            </a:extLst>
          </p:cNvPr>
          <p:cNvCxnSpPr/>
          <p:nvPr/>
        </p:nvCxnSpPr>
        <p:spPr>
          <a:xfrm>
            <a:off x="2103662" y="2216284"/>
            <a:ext cx="8024318" cy="14588"/>
          </a:xfrm>
          <a:prstGeom prst="line">
            <a:avLst/>
          </a:prstGeom>
          <a:ln>
            <a:solidFill>
              <a:srgbClr val="3F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25B0FF6A-3D2E-4FEB-A06B-F5B0CBDFBB8B}"/>
              </a:ext>
            </a:extLst>
          </p:cNvPr>
          <p:cNvSpPr/>
          <p:nvPr/>
        </p:nvSpPr>
        <p:spPr>
          <a:xfrm>
            <a:off x="3186926" y="2577487"/>
            <a:ext cx="6979154" cy="4281244"/>
          </a:xfrm>
          <a:custGeom>
            <a:avLst/>
            <a:gdLst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8605024 w 8605024"/>
              <a:gd name="connsiteY3" fmla="*/ 4281244 h 4281244"/>
              <a:gd name="connsiteX4" fmla="*/ 0 w 8605024"/>
              <a:gd name="connsiteY4" fmla="*/ 4281244 h 4281244"/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6928624 w 8605024"/>
              <a:gd name="connsiteY3" fmla="*/ 2629394 h 4281244"/>
              <a:gd name="connsiteX4" fmla="*/ 8605024 w 8605024"/>
              <a:gd name="connsiteY4" fmla="*/ 4281244 h 4281244"/>
              <a:gd name="connsiteX5" fmla="*/ 0 w 8605024"/>
              <a:gd name="connsiteY5" fmla="*/ 4281244 h 4281244"/>
              <a:gd name="connsiteX0" fmla="*/ 0 w 6928624"/>
              <a:gd name="connsiteY0" fmla="*/ 4281244 h 4281244"/>
              <a:gd name="connsiteX1" fmla="*/ 4302512 w 6928624"/>
              <a:gd name="connsiteY1" fmla="*/ 0 h 4281244"/>
              <a:gd name="connsiteX2" fmla="*/ 4302512 w 6928624"/>
              <a:gd name="connsiteY2" fmla="*/ 0 h 4281244"/>
              <a:gd name="connsiteX3" fmla="*/ 6928624 w 6928624"/>
              <a:gd name="connsiteY3" fmla="*/ 2629394 h 4281244"/>
              <a:gd name="connsiteX4" fmla="*/ 6890524 w 6928624"/>
              <a:gd name="connsiteY4" fmla="*/ 4243144 h 4281244"/>
              <a:gd name="connsiteX5" fmla="*/ 0 w 6928624"/>
              <a:gd name="connsiteY5" fmla="*/ 4281244 h 4281244"/>
              <a:gd name="connsiteX0" fmla="*/ 0 w 7023874"/>
              <a:gd name="connsiteY0" fmla="*/ 4281244 h 4281244"/>
              <a:gd name="connsiteX1" fmla="*/ 4302512 w 7023874"/>
              <a:gd name="connsiteY1" fmla="*/ 0 h 4281244"/>
              <a:gd name="connsiteX2" fmla="*/ 4302512 w 7023874"/>
              <a:gd name="connsiteY2" fmla="*/ 0 h 4281244"/>
              <a:gd name="connsiteX3" fmla="*/ 6928624 w 7023874"/>
              <a:gd name="connsiteY3" fmla="*/ 2629394 h 4281244"/>
              <a:gd name="connsiteX4" fmla="*/ 7023874 w 7023874"/>
              <a:gd name="connsiteY4" fmla="*/ 4281244 h 4281244"/>
              <a:gd name="connsiteX5" fmla="*/ 0 w 7023874"/>
              <a:gd name="connsiteY5" fmla="*/ 4281244 h 428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3874" h="4281244">
                <a:moveTo>
                  <a:pt x="0" y="4281244"/>
                </a:moveTo>
                <a:lnTo>
                  <a:pt x="4302512" y="0"/>
                </a:lnTo>
                <a:lnTo>
                  <a:pt x="4302512" y="0"/>
                </a:lnTo>
                <a:cubicBezTo>
                  <a:pt x="5171533" y="857415"/>
                  <a:pt x="6059603" y="1771979"/>
                  <a:pt x="6928624" y="2629394"/>
                </a:cubicBezTo>
                <a:lnTo>
                  <a:pt x="7023874" y="4281244"/>
                </a:lnTo>
                <a:lnTo>
                  <a:pt x="0" y="4281244"/>
                </a:lnTo>
                <a:close/>
              </a:path>
            </a:pathLst>
          </a:custGeom>
          <a:solidFill>
            <a:srgbClr val="D9C9CC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다리꼴 15">
            <a:extLst>
              <a:ext uri="{FF2B5EF4-FFF2-40B4-BE49-F238E27FC236}">
                <a16:creationId xmlns:a16="http://schemas.microsoft.com/office/drawing/2014/main" id="{85307A78-08DE-4A00-A4E2-D945D9F04FC2}"/>
              </a:ext>
            </a:extLst>
          </p:cNvPr>
          <p:cNvSpPr/>
          <p:nvPr/>
        </p:nvSpPr>
        <p:spPr>
          <a:xfrm flipH="1">
            <a:off x="2148384" y="2495398"/>
            <a:ext cx="6671766" cy="4360516"/>
          </a:xfrm>
          <a:custGeom>
            <a:avLst/>
            <a:gdLst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8605024 w 8605024"/>
              <a:gd name="connsiteY3" fmla="*/ 4281244 h 4281244"/>
              <a:gd name="connsiteX4" fmla="*/ 0 w 8605024"/>
              <a:gd name="connsiteY4" fmla="*/ 4281244 h 4281244"/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6928624 w 8605024"/>
              <a:gd name="connsiteY3" fmla="*/ 2629394 h 4281244"/>
              <a:gd name="connsiteX4" fmla="*/ 8605024 w 8605024"/>
              <a:gd name="connsiteY4" fmla="*/ 4281244 h 4281244"/>
              <a:gd name="connsiteX5" fmla="*/ 0 w 8605024"/>
              <a:gd name="connsiteY5" fmla="*/ 4281244 h 4281244"/>
              <a:gd name="connsiteX0" fmla="*/ 0 w 6928624"/>
              <a:gd name="connsiteY0" fmla="*/ 4281244 h 4281244"/>
              <a:gd name="connsiteX1" fmla="*/ 4302512 w 6928624"/>
              <a:gd name="connsiteY1" fmla="*/ 0 h 4281244"/>
              <a:gd name="connsiteX2" fmla="*/ 4302512 w 6928624"/>
              <a:gd name="connsiteY2" fmla="*/ 0 h 4281244"/>
              <a:gd name="connsiteX3" fmla="*/ 6928624 w 6928624"/>
              <a:gd name="connsiteY3" fmla="*/ 2629394 h 4281244"/>
              <a:gd name="connsiteX4" fmla="*/ 6890524 w 6928624"/>
              <a:gd name="connsiteY4" fmla="*/ 4243144 h 4281244"/>
              <a:gd name="connsiteX5" fmla="*/ 0 w 6928624"/>
              <a:gd name="connsiteY5" fmla="*/ 4281244 h 4281244"/>
              <a:gd name="connsiteX0" fmla="*/ 0 w 7023874"/>
              <a:gd name="connsiteY0" fmla="*/ 4281244 h 4281244"/>
              <a:gd name="connsiteX1" fmla="*/ 4302512 w 7023874"/>
              <a:gd name="connsiteY1" fmla="*/ 0 h 4281244"/>
              <a:gd name="connsiteX2" fmla="*/ 4302512 w 7023874"/>
              <a:gd name="connsiteY2" fmla="*/ 0 h 4281244"/>
              <a:gd name="connsiteX3" fmla="*/ 6928624 w 7023874"/>
              <a:gd name="connsiteY3" fmla="*/ 2629394 h 4281244"/>
              <a:gd name="connsiteX4" fmla="*/ 7023874 w 7023874"/>
              <a:gd name="connsiteY4" fmla="*/ 4281244 h 4281244"/>
              <a:gd name="connsiteX5" fmla="*/ 0 w 7023874"/>
              <a:gd name="connsiteY5" fmla="*/ 4281244 h 428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3874" h="4281244">
                <a:moveTo>
                  <a:pt x="0" y="4281244"/>
                </a:moveTo>
                <a:lnTo>
                  <a:pt x="4302512" y="0"/>
                </a:lnTo>
                <a:lnTo>
                  <a:pt x="4302512" y="0"/>
                </a:lnTo>
                <a:cubicBezTo>
                  <a:pt x="5171533" y="857415"/>
                  <a:pt x="6059603" y="1771979"/>
                  <a:pt x="6928624" y="2629394"/>
                </a:cubicBezTo>
                <a:lnTo>
                  <a:pt x="7023874" y="4281244"/>
                </a:lnTo>
                <a:lnTo>
                  <a:pt x="0" y="4281244"/>
                </a:lnTo>
                <a:close/>
              </a:path>
            </a:pathLst>
          </a:custGeom>
          <a:solidFill>
            <a:srgbClr val="D9C9CC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건물, 하늘, 실외, 대형이(가) 표시된 사진&#10;&#10;자동 생성된 설명">
            <a:extLst>
              <a:ext uri="{FF2B5EF4-FFF2-40B4-BE49-F238E27FC236}">
                <a16:creationId xmlns:a16="http://schemas.microsoft.com/office/drawing/2014/main" id="{DDB6CEDE-FC6A-4819-B60A-071D07E94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80" b="77434" l="8586" r="89495">
                        <a14:foregroundMark x1="61111" y1="30973" x2="61944" y2="29598"/>
                        <a14:foregroundMark x1="76540" y1="33928" x2="78990" y2="39676"/>
                        <a14:foregroundMark x1="81212" y1="35398" x2="78039" y2="30820"/>
                        <a14:foregroundMark x1="61486" y1="29282" x2="60000" y2="31268"/>
                        <a14:foregroundMark x1="60000" y1="31268" x2="56869" y2="38201"/>
                        <a14:foregroundMark x1="60202" y1="29941" x2="59488" y2="27904"/>
                        <a14:foregroundMark x1="29394" y1="34071" x2="23333" y2="33038"/>
                        <a14:foregroundMark x1="23333" y1="33038" x2="18485" y2="34661"/>
                        <a14:foregroundMark x1="18485" y1="34661" x2="15716" y2="42330"/>
                        <a14:foregroundMark x1="12414" y1="63153" x2="11591" y2="64589"/>
                        <a14:foregroundMark x1="10880" y1="72450" x2="16869" y2="76549"/>
                        <a14:foregroundMark x1="16869" y1="76549" x2="24949" y2="77434"/>
                        <a14:foregroundMark x1="88340" y1="62429" x2="88744" y2="62758"/>
                        <a14:foregroundMark x1="89394" y1="71976" x2="87980" y2="74631"/>
                        <a14:foregroundMark x1="85576" y1="63467" x2="76768" y2="63569"/>
                        <a14:foregroundMark x1="87989" y1="63440" x2="87484" y2="63446"/>
                        <a14:foregroundMark x1="12715" y1="63634" x2="11598" y2="63986"/>
                        <a14:foregroundMark x1="16667" y1="62389" x2="16564" y2="62421"/>
                        <a14:backgroundMark x1="40707" y1="15339" x2="40707" y2="15339"/>
                        <a14:backgroundMark x1="41616" y1="15487" x2="41616" y2="15487"/>
                        <a14:backgroundMark x1="41111" y1="17552" x2="41111" y2="17552"/>
                        <a14:backgroundMark x1="37101" y1="10004" x2="36566" y2="8997"/>
                        <a14:backgroundMark x1="41111" y1="17552" x2="37845" y2="11405"/>
                        <a14:backgroundMark x1="42881" y1="13785" x2="44242" y2="10472"/>
                        <a14:backgroundMark x1="40909" y1="18584" x2="42841" y2="13882"/>
                        <a14:backgroundMark x1="42776" y1="15167" x2="41919" y2="18437"/>
                        <a14:backgroundMark x1="43737" y1="11504" x2="42797" y2="15087"/>
                        <a14:backgroundMark x1="36084" y1="9392" x2="35354" y2="8260"/>
                        <a14:backgroundMark x1="36668" y1="10298" x2="36127" y2="9459"/>
                        <a14:backgroundMark x1="41919" y1="18437" x2="38369" y2="12934"/>
                        <a14:backgroundMark x1="35354" y1="8260" x2="32424" y2="14012"/>
                        <a14:backgroundMark x1="32424" y1="14012" x2="36162" y2="8997"/>
                        <a14:backgroundMark x1="30404" y1="18879" x2="33535" y2="11652"/>
                        <a14:backgroundMark x1="33535" y1="11652" x2="36566" y2="8112"/>
                        <a14:backgroundMark x1="33838" y1="11799" x2="29394" y2="14897"/>
                        <a14:backgroundMark x1="29394" y1="14897" x2="32626" y2="11947"/>
                        <a14:backgroundMark x1="39772" y1="16554" x2="41212" y2="20206"/>
                        <a14:backgroundMark x1="41212" y1="20649" x2="41818" y2="17257"/>
                        <a14:backgroundMark x1="52073" y1="15341" x2="48586" y2="12684"/>
                        <a14:backgroundMark x1="48586" y1="12684" x2="46422" y2="14152"/>
                        <a14:backgroundMark x1="47778" y1="14897" x2="48045" y2="16215"/>
                        <a14:backgroundMark x1="56407" y1="16342" x2="60909" y2="22714"/>
                        <a14:backgroundMark x1="54343" y1="13422" x2="56380" y2="16305"/>
                        <a14:backgroundMark x1="63333" y1="26401" x2="62626" y2="23599"/>
                        <a14:backgroundMark x1="62626" y1="25516" x2="70808" y2="16962"/>
                        <a14:backgroundMark x1="70808" y1="16962" x2="72727" y2="16372"/>
                        <a14:backgroundMark x1="65758" y1="22124" x2="70404" y2="19617"/>
                        <a14:backgroundMark x1="70404" y1="19617" x2="72525" y2="17404"/>
                        <a14:backgroundMark x1="12929" y1="43068" x2="14242" y2="55752"/>
                        <a14:backgroundMark x1="15455" y1="43805" x2="15455" y2="58112"/>
                        <a14:backgroundMark x1="15455" y1="58112" x2="12525" y2="62684"/>
                        <a14:backgroundMark x1="14646" y1="61504" x2="13333" y2="62684"/>
                        <a14:backgroundMark x1="15253" y1="60324" x2="12121" y2="62684"/>
                        <a14:backgroundMark x1="15455" y1="42330" x2="15455" y2="44690"/>
                        <a14:backgroundMark x1="8788" y1="62684" x2="9192" y2="73304"/>
                        <a14:backgroundMark x1="9899" y1="62242" x2="9798" y2="71091"/>
                        <a14:backgroundMark x1="87879" y1="60914" x2="84747" y2="61799"/>
                        <a14:backgroundMark x1="88788" y1="61357" x2="85556" y2="59587"/>
                        <a14:backgroundMark x1="88182" y1="61947" x2="86566" y2="60619"/>
                        <a14:backgroundMark x1="86162" y1="60619" x2="87071" y2="61062"/>
                        <a14:backgroundMark x1="86768" y1="61209" x2="85657" y2="60177"/>
                        <a14:backgroundMark x1="90505" y1="62684" x2="89596" y2="69469"/>
                        <a14:backgroundMark x1="89596" y1="69469" x2="89899" y2="71829"/>
                        <a14:backgroundMark x1="76768" y1="75369" x2="74242" y2="81416"/>
                        <a14:backgroundMark x1="74242" y1="81416" x2="80808" y2="79646"/>
                        <a14:backgroundMark x1="80808" y1="79646" x2="77980" y2="72124"/>
                        <a14:backgroundMark x1="77980" y1="72124" x2="75354" y2="74631"/>
                        <a14:backgroundMark x1="80505" y1="72714" x2="74545" y2="72566"/>
                        <a14:backgroundMark x1="49293" y1="21239" x2="50505" y2="20354"/>
                        <a14:backgroundMark x1="50404" y1="20649" x2="50165" y2="20351"/>
                        <a14:backgroundMark x1="50248" y1="20341" x2="49798" y2="21091"/>
                        <a14:backgroundMark x1="51712" y1="17897" x2="51519" y2="18220"/>
                        <a14:backgroundMark x1="24545" y1="27876" x2="29596" y2="30236"/>
                        <a14:backgroundMark x1="29596" y1="30236" x2="35051" y2="30973"/>
                        <a14:backgroundMark x1="35051" y1="30973" x2="44646" y2="24041"/>
                        <a14:backgroundMark x1="44646" y1="24041" x2="45354" y2="24041"/>
                        <a14:backgroundMark x1="47071" y1="25369" x2="36364" y2="20649"/>
                        <a14:backgroundMark x1="36364" y1="20649" x2="39192" y2="13864"/>
                        <a14:backgroundMark x1="39192" y1="13864" x2="44444" y2="13274"/>
                        <a14:backgroundMark x1="44444" y1="13274" x2="43636" y2="20354"/>
                        <a14:backgroundMark x1="43636" y1="20354" x2="42828" y2="20944"/>
                        <a14:backgroundMark x1="47980" y1="19617" x2="42828" y2="23599"/>
                        <a14:backgroundMark x1="42828" y1="23599" x2="37273" y2="22124"/>
                        <a14:backgroundMark x1="37273" y1="22124" x2="32929" y2="19174"/>
                        <a14:backgroundMark x1="32929" y1="19174" x2="30505" y2="12389"/>
                        <a14:backgroundMark x1="30505" y1="12389" x2="38081" y2="8112"/>
                        <a14:backgroundMark x1="38081" y1="8112" x2="44343" y2="11357"/>
                        <a14:backgroundMark x1="44343" y1="11357" x2="45455" y2="18879"/>
                        <a14:backgroundMark x1="45455" y1="18879" x2="40909" y2="24336"/>
                        <a14:backgroundMark x1="40909" y1="24336" x2="38586" y2="24484"/>
                        <a14:backgroundMark x1="42626" y1="21829" x2="36970" y2="25369"/>
                        <a14:backgroundMark x1="36970" y1="25369" x2="31111" y2="25959"/>
                        <a14:backgroundMark x1="31111" y1="25959" x2="27879" y2="20501"/>
                        <a14:backgroundMark x1="27879" y1="20501" x2="29899" y2="11357"/>
                        <a14:backgroundMark x1="29899" y1="11357" x2="37172" y2="9292"/>
                        <a14:backgroundMark x1="37172" y1="9292" x2="37576" y2="18879"/>
                        <a14:backgroundMark x1="37576" y1="18879" x2="33333" y2="25221"/>
                        <a14:backgroundMark x1="33333" y1="25221" x2="34040" y2="15929"/>
                        <a14:backgroundMark x1="34040" y1="15929" x2="31717" y2="23894"/>
                        <a14:backgroundMark x1="31717" y1="23894" x2="33131" y2="14602"/>
                        <a14:backgroundMark x1="33131" y1="14602" x2="32828" y2="24041"/>
                        <a14:backgroundMark x1="32828" y1="24041" x2="28081" y2="26254"/>
                        <a14:backgroundMark x1="28081" y1="26254" x2="30303" y2="17404"/>
                        <a14:backgroundMark x1="30303" y1="17404" x2="34848" y2="14307"/>
                        <a14:backgroundMark x1="34848" y1="14307" x2="32727" y2="24041"/>
                        <a14:backgroundMark x1="32727" y1="24041" x2="31212" y2="15044"/>
                        <a14:backgroundMark x1="31212" y1="15044" x2="35455" y2="11504"/>
                        <a14:backgroundMark x1="35455" y1="11504" x2="37172" y2="18584"/>
                        <a14:backgroundMark x1="37172" y1="18584" x2="36566" y2="13864"/>
                        <a14:backgroundMark x1="41212" y1="19469" x2="30505" y2="23451"/>
                        <a14:backgroundMark x1="30505" y1="23451" x2="40000" y2="16814"/>
                        <a14:backgroundMark x1="40000" y1="16814" x2="45354" y2="16962"/>
                        <a14:backgroundMark x1="45354" y1="16962" x2="46970" y2="23599"/>
                        <a14:backgroundMark x1="46970" y1="23599" x2="45051" y2="17257"/>
                        <a14:backgroundMark x1="45051" y1="17257" x2="48586" y2="17699"/>
                        <a14:backgroundMark x1="46667" y1="21239" x2="51414" y2="16372"/>
                        <a14:backgroundMark x1="51414" y1="16372" x2="56263" y2="15634"/>
                        <a14:backgroundMark x1="56263" y1="15634" x2="58081" y2="22714"/>
                        <a14:backgroundMark x1="58081" y1="22714" x2="52727" y2="23451"/>
                        <a14:backgroundMark x1="52727" y1="23451" x2="51919" y2="20944"/>
                        <a14:backgroundMark x1="57677" y1="23156" x2="53232" y2="19764"/>
                        <a14:backgroundMark x1="53232" y1="19764" x2="49596" y2="19322"/>
                        <a14:backgroundMark x1="56061" y1="19764" x2="53636" y2="18437"/>
                        <a14:backgroundMark x1="56465" y1="23156" x2="63737" y2="28171"/>
                        <a14:backgroundMark x1="62929" y1="24484" x2="67071" y2="26991"/>
                        <a14:backgroundMark x1="72424" y1="29794" x2="72727" y2="21829"/>
                        <a14:backgroundMark x1="75657" y1="31416" x2="76061" y2="27286"/>
                        <a14:backgroundMark x1="76162" y1="29351" x2="76768" y2="28466"/>
                        <a14:backgroundMark x1="76566" y1="32006" x2="71717" y2="30531"/>
                        <a14:backgroundMark x1="71717" y1="30531" x2="71313" y2="23894"/>
                        <a14:backgroundMark x1="71313" y1="23894" x2="75051" y2="28909"/>
                        <a14:backgroundMark x1="76970" y1="28909" x2="75960" y2="29941"/>
                        <a14:backgroundMark x1="73939" y1="23894" x2="72424" y2="23156"/>
                        <a14:backgroundMark x1="46970" y1="24484" x2="44242" y2="25221"/>
                        <a14:backgroundMark x1="69697" y1="19617" x2="71717" y2="21829"/>
                        <a14:backgroundMark x1="73535" y1="23894" x2="70909" y2="22419"/>
                        <a14:backgroundMark x1="25455" y1="28024" x2="27879" y2="26401"/>
                        <a14:backgroundMark x1="53131" y1="25959" x2="52121" y2="22271"/>
                        <a14:backgroundMark x1="53030" y1="26254" x2="51515" y2="20796"/>
                        <a14:backgroundMark x1="54040" y1="26401" x2="52222" y2="23304"/>
                        <a14:backgroundMark x1="47778" y1="24484" x2="50808" y2="20059"/>
                        <a14:backgroundMark x1="47475" y1="23746" x2="51717" y2="22124"/>
                        <a14:backgroundMark x1="49394" y1="23894" x2="52929" y2="23009"/>
                        <a14:backgroundMark x1="47879" y1="25221" x2="54040" y2="25369"/>
                        <a14:backgroundMark x1="48081" y1="25811" x2="53737" y2="25369"/>
                        <a14:backgroundMark x1="53737" y1="25369" x2="54040" y2="25369"/>
                        <a14:backgroundMark x1="49394" y1="21829" x2="53535" y2="23009"/>
                        <a14:backgroundMark x1="27071" y1="25516" x2="28283" y2="28024"/>
                        <a14:backgroundMark x1="99899" y1="32743" x2="99899" y2="327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" t="23623" r="5338" b="28713"/>
          <a:stretch/>
        </p:blipFill>
        <p:spPr>
          <a:xfrm>
            <a:off x="1018857" y="3436526"/>
            <a:ext cx="10154285" cy="34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1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55DF2-B3A0-DE04-A08A-F614EC3ADE1D}"/>
              </a:ext>
            </a:extLst>
          </p:cNvPr>
          <p:cNvSpPr/>
          <p:nvPr/>
        </p:nvSpPr>
        <p:spPr>
          <a:xfrm>
            <a:off x="0" y="-27631"/>
            <a:ext cx="12192000" cy="3559396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893ECA-73FE-2366-0B86-95054490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5" y="1645028"/>
            <a:ext cx="2228100" cy="4572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E9AE9A-DB73-728B-A5C3-72F62DC1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38" y="1359016"/>
            <a:ext cx="2124192" cy="5225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5D1D5B-12CE-D20B-8ADA-1D67F91C7D88}"/>
              </a:ext>
            </a:extLst>
          </p:cNvPr>
          <p:cNvSpPr txBox="1"/>
          <p:nvPr/>
        </p:nvSpPr>
        <p:spPr>
          <a:xfrm>
            <a:off x="2467563" y="3210508"/>
            <a:ext cx="161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 script </a:t>
            </a:r>
            <a:r>
              <a:rPr lang="ko-KR" altLang="en-US" dirty="0"/>
              <a:t>로 정규화 구현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4E2A9D-6ED0-8628-7E33-AB6EC0431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115" y="3659158"/>
            <a:ext cx="4987235" cy="272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D6FC80-86C0-74E2-9F93-F9AEACFBBE7B}"/>
              </a:ext>
            </a:extLst>
          </p:cNvPr>
          <p:cNvSpPr txBox="1"/>
          <p:nvPr/>
        </p:nvSpPr>
        <p:spPr>
          <a:xfrm>
            <a:off x="8045041" y="2885434"/>
            <a:ext cx="302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보안이 필요한 비밀번호는 암호화 후 저장됨 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6A9BE08-B443-6F28-DBC1-BA2E48904444}"/>
              </a:ext>
            </a:extLst>
          </p:cNvPr>
          <p:cNvSpPr/>
          <p:nvPr/>
        </p:nvSpPr>
        <p:spPr>
          <a:xfrm>
            <a:off x="7768781" y="3082575"/>
            <a:ext cx="251670" cy="25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7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55DF2-B3A0-DE04-A08A-F614EC3ADE1D}"/>
              </a:ext>
            </a:extLst>
          </p:cNvPr>
          <p:cNvSpPr/>
          <p:nvPr/>
        </p:nvSpPr>
        <p:spPr>
          <a:xfrm>
            <a:off x="0" y="-27631"/>
            <a:ext cx="12192000" cy="3559396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9647B-4419-B7AF-662E-CCB3D1C2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6" y="2497254"/>
            <a:ext cx="2145299" cy="20690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7D62A5-29E7-BFCD-144A-8469DEF02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98" y="147151"/>
            <a:ext cx="1781874" cy="28477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D338B8-419E-5C11-E70E-6C42C731F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98" y="4029381"/>
            <a:ext cx="1656066" cy="2495288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0B5BD25-B9A6-1A35-3497-71FB6AEC165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248255" y="1571011"/>
            <a:ext cx="2934443" cy="926243"/>
          </a:xfrm>
          <a:prstGeom prst="bentConnector3">
            <a:avLst>
              <a:gd name="adj1" fmla="val -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261888E-E851-E09C-B058-7D6C0E20AAB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248255" y="4559017"/>
            <a:ext cx="2934443" cy="718008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E7A521-3462-38F4-EC99-CC6A72ABA340}"/>
              </a:ext>
            </a:extLst>
          </p:cNvPr>
          <p:cNvSpPr txBox="1"/>
          <p:nvPr/>
        </p:nvSpPr>
        <p:spPr>
          <a:xfrm>
            <a:off x="2320905" y="3201340"/>
            <a:ext cx="208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Security</a:t>
            </a:r>
            <a:r>
              <a:rPr lang="ko-KR" altLang="en-US" dirty="0"/>
              <a:t>를 이용한 로그인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4F80A2-C26E-2221-FFCA-2993794DE430}"/>
              </a:ext>
            </a:extLst>
          </p:cNvPr>
          <p:cNvSpPr txBox="1"/>
          <p:nvPr/>
        </p:nvSpPr>
        <p:spPr>
          <a:xfrm>
            <a:off x="1248255" y="1593415"/>
            <a:ext cx="2619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혹은 비밀번호 </a:t>
            </a:r>
            <a:br>
              <a:rPr lang="en-US" altLang="ko-KR" sz="1400" dirty="0"/>
            </a:br>
            <a:r>
              <a:rPr lang="ko-KR" altLang="en-US" sz="1400" dirty="0"/>
              <a:t>둘 중 하나라도 틀리거나 </a:t>
            </a:r>
            <a:br>
              <a:rPr lang="en-US" altLang="ko-KR" sz="1400" dirty="0"/>
            </a:br>
            <a:r>
              <a:rPr lang="ko-KR" altLang="en-US" sz="1400" dirty="0"/>
              <a:t>아이디가 존재하지 않을 때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69662B-ECF8-2040-D16A-EBCA6C2E1469}"/>
              </a:ext>
            </a:extLst>
          </p:cNvPr>
          <p:cNvSpPr txBox="1"/>
          <p:nvPr/>
        </p:nvSpPr>
        <p:spPr>
          <a:xfrm>
            <a:off x="1333850" y="4566276"/>
            <a:ext cx="2466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 </a:t>
            </a:r>
            <a:r>
              <a:rPr lang="ko-KR" altLang="en-US" sz="1400" dirty="0"/>
              <a:t>에 저장 되어 있는 </a:t>
            </a:r>
            <a:endParaRPr lang="en-US" altLang="ko-KR" sz="1400" dirty="0"/>
          </a:p>
          <a:p>
            <a:r>
              <a:rPr lang="ko-KR" altLang="en-US" sz="1400" dirty="0"/>
              <a:t>아이디와 비밀번호로 </a:t>
            </a:r>
            <a:endParaRPr lang="en-US" altLang="ko-KR" sz="1400" dirty="0"/>
          </a:p>
          <a:p>
            <a:r>
              <a:rPr lang="ko-KR" altLang="en-US" sz="1400" dirty="0"/>
              <a:t>로그인 하였을 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63D86BE-A208-1002-70F2-303FFA31F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209" y="1594204"/>
            <a:ext cx="4294726" cy="51676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3D2926-57E8-77B1-F2D0-4F749AFD238F}"/>
              </a:ext>
            </a:extLst>
          </p:cNvPr>
          <p:cNvSpPr/>
          <p:nvPr/>
        </p:nvSpPr>
        <p:spPr>
          <a:xfrm>
            <a:off x="6012624" y="-27631"/>
            <a:ext cx="83376" cy="68856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857825D-5FBF-C53A-B2E1-2B491CC97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5209" y="4227356"/>
            <a:ext cx="4294726" cy="6068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31951F-96EC-2451-2A2D-767BCAA54D73}"/>
              </a:ext>
            </a:extLst>
          </p:cNvPr>
          <p:cNvSpPr txBox="1"/>
          <p:nvPr/>
        </p:nvSpPr>
        <p:spPr>
          <a:xfrm>
            <a:off x="8573550" y="2127922"/>
            <a:ext cx="13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전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EFEF25-E73E-9DEE-8E62-5559C012661A}"/>
              </a:ext>
            </a:extLst>
          </p:cNvPr>
          <p:cNvSpPr txBox="1"/>
          <p:nvPr/>
        </p:nvSpPr>
        <p:spPr>
          <a:xfrm>
            <a:off x="7874417" y="5050096"/>
            <a:ext cx="318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후 </a:t>
            </a:r>
            <a:r>
              <a:rPr lang="en-US" altLang="ko-KR" dirty="0"/>
              <a:t>session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38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55DF2-B3A0-DE04-A08A-F614EC3ADE1D}"/>
              </a:ext>
            </a:extLst>
          </p:cNvPr>
          <p:cNvSpPr/>
          <p:nvPr/>
        </p:nvSpPr>
        <p:spPr>
          <a:xfrm>
            <a:off x="0" y="-27631"/>
            <a:ext cx="12192000" cy="3559396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6F8612-FAB4-E33E-3080-DBDF1E51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69" y="1369209"/>
            <a:ext cx="1929481" cy="2916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148369-FEE1-F349-0925-D7D358CA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41" y="1369209"/>
            <a:ext cx="1766045" cy="29175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0F6729-A732-1BF9-054E-6244BFFC9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986" y="1239868"/>
            <a:ext cx="4225569" cy="20562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4A2B04-1DF6-7B7C-BD8A-DF06E7FE9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987" y="3772723"/>
            <a:ext cx="4158930" cy="1983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A8CF66-9505-A0D9-5AEA-E609B3A19BBC}"/>
              </a:ext>
            </a:extLst>
          </p:cNvPr>
          <p:cNvSpPr txBox="1"/>
          <p:nvPr/>
        </p:nvSpPr>
        <p:spPr>
          <a:xfrm>
            <a:off x="2011478" y="887816"/>
            <a:ext cx="36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한 후에 접근 가능한 기능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A42868-4424-A0C4-51EF-8BF9749E3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489" y="4879191"/>
            <a:ext cx="2295525" cy="609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0F2348-8831-FF66-2934-50D23F6FC5EB}"/>
              </a:ext>
            </a:extLst>
          </p:cNvPr>
          <p:cNvSpPr txBox="1"/>
          <p:nvPr/>
        </p:nvSpPr>
        <p:spPr>
          <a:xfrm>
            <a:off x="7520093" y="3296132"/>
            <a:ext cx="35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하였을 때만 게시판 작성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05F75E-CBFF-D54F-C433-92606D9DB6D3}"/>
              </a:ext>
            </a:extLst>
          </p:cNvPr>
          <p:cNvSpPr txBox="1"/>
          <p:nvPr/>
        </p:nvSpPr>
        <p:spPr>
          <a:xfrm>
            <a:off x="3088547" y="5488791"/>
            <a:ext cx="190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작성자와 아이디가 </a:t>
            </a:r>
            <a:endParaRPr lang="en-US" altLang="ko-KR" sz="1400" dirty="0"/>
          </a:p>
          <a:p>
            <a:r>
              <a:rPr lang="ko-KR" altLang="en-US" sz="1400" dirty="0"/>
              <a:t>다르면 접근 제한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267F70-61E2-B9DA-B28E-064BD88EAE5D}"/>
              </a:ext>
            </a:extLst>
          </p:cNvPr>
          <p:cNvSpPr txBox="1"/>
          <p:nvPr/>
        </p:nvSpPr>
        <p:spPr>
          <a:xfrm>
            <a:off x="3088547" y="268693"/>
            <a:ext cx="60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</a:t>
            </a:r>
            <a:r>
              <a:rPr lang="ko-KR" altLang="en-US" b="1" dirty="0"/>
              <a:t> 의 </a:t>
            </a:r>
            <a:r>
              <a:rPr lang="en-US" altLang="ko-KR" b="1" dirty="0" err="1"/>
              <a:t>HttpSession</a:t>
            </a:r>
            <a:r>
              <a:rPr lang="ko-KR" altLang="en-US" b="1" dirty="0"/>
              <a:t>을 이용하여 로그인 및 접근</a:t>
            </a:r>
            <a:r>
              <a:rPr lang="en-US" altLang="ko-KR" b="1" dirty="0"/>
              <a:t> </a:t>
            </a:r>
            <a:r>
              <a:rPr lang="ko-KR" altLang="en-US" b="1" dirty="0"/>
              <a:t>제한</a:t>
            </a:r>
          </a:p>
        </p:txBody>
      </p:sp>
    </p:spTree>
    <p:extLst>
      <p:ext uri="{BB962C8B-B14F-4D97-AF65-F5344CB8AC3E}">
        <p14:creationId xmlns:p14="http://schemas.microsoft.com/office/powerpoint/2010/main" val="294057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7D2276-6F10-5CA4-BD0F-D5C3E82B486A}"/>
              </a:ext>
            </a:extLst>
          </p:cNvPr>
          <p:cNvSpPr/>
          <p:nvPr/>
        </p:nvSpPr>
        <p:spPr>
          <a:xfrm>
            <a:off x="0" y="-27631"/>
            <a:ext cx="12192590" cy="3738497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C0BD90-E943-404E-0CF8-2D172B50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2" y="1078244"/>
            <a:ext cx="3419889" cy="2172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181476-A79A-8ACC-CDDB-F4CDFF88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92" y="3523688"/>
            <a:ext cx="3419888" cy="22594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11BEB6-08AA-1A30-FE71-94F34D27D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848" y="1078243"/>
            <a:ext cx="2057844" cy="21727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2133AB-E36C-F494-7824-36C2D6BF4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848" y="3523688"/>
            <a:ext cx="2180436" cy="2259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F00E41-381F-3930-94AA-DA3A2B65DDF8}"/>
              </a:ext>
            </a:extLst>
          </p:cNvPr>
          <p:cNvSpPr txBox="1"/>
          <p:nvPr/>
        </p:nvSpPr>
        <p:spPr>
          <a:xfrm>
            <a:off x="1759280" y="3262078"/>
            <a:ext cx="135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방 선택 후 클릭 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543C4F-638C-E7D5-95AD-A082B641094D}"/>
              </a:ext>
            </a:extLst>
          </p:cNvPr>
          <p:cNvCxnSpPr>
            <a:cxnSpLocks/>
          </p:cNvCxnSpPr>
          <p:nvPr/>
        </p:nvCxnSpPr>
        <p:spPr>
          <a:xfrm flipV="1">
            <a:off x="3097823" y="3158715"/>
            <a:ext cx="0" cy="28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D17B3E-7F91-7F8B-B71A-6227EF406073}"/>
              </a:ext>
            </a:extLst>
          </p:cNvPr>
          <p:cNvSpPr/>
          <p:nvPr/>
        </p:nvSpPr>
        <p:spPr>
          <a:xfrm>
            <a:off x="1713639" y="1229246"/>
            <a:ext cx="671119" cy="151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350D42-0891-D385-E8C2-91FC08372D49}"/>
              </a:ext>
            </a:extLst>
          </p:cNvPr>
          <p:cNvSpPr/>
          <p:nvPr/>
        </p:nvSpPr>
        <p:spPr>
          <a:xfrm>
            <a:off x="1713639" y="3677078"/>
            <a:ext cx="674276" cy="17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535BD9-DE16-4E97-AD73-EA49428D473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384758" y="1229246"/>
            <a:ext cx="2457974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F3AA1D-25F9-91E3-C258-630E74859E8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387915" y="3640820"/>
            <a:ext cx="2538707" cy="12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D3E998-0326-7A07-2543-E5DA0CCDB6A7}"/>
              </a:ext>
            </a:extLst>
          </p:cNvPr>
          <p:cNvSpPr txBox="1"/>
          <p:nvPr/>
        </p:nvSpPr>
        <p:spPr>
          <a:xfrm>
            <a:off x="3834484" y="3156508"/>
            <a:ext cx="297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방 타입에 따라 예약 가능한 객실과 인원</a:t>
            </a:r>
            <a:r>
              <a:rPr lang="en-US" altLang="ko-KR" sz="1200" b="1" dirty="0"/>
              <a:t>, </a:t>
            </a:r>
          </a:p>
          <a:p>
            <a:r>
              <a:rPr lang="ko-KR" altLang="en-US" sz="1200" b="1" dirty="0"/>
              <a:t>금액이 달라짐을 </a:t>
            </a:r>
            <a:r>
              <a:rPr lang="en-US" altLang="ko-KR" sz="1200" b="1" dirty="0"/>
              <a:t>Java</a:t>
            </a:r>
            <a:r>
              <a:rPr lang="ko-KR" altLang="en-US" sz="1200" b="1" dirty="0"/>
              <a:t>로 구현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E110D13-B8E6-92F3-8420-AA4F56FE9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618" y="1415651"/>
            <a:ext cx="4089197" cy="103988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4730C26-B70A-28B2-680E-057537889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7878" y="2854187"/>
            <a:ext cx="2352675" cy="292893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B2E7C88-587C-1B9A-E02C-32BCB87829E5}"/>
              </a:ext>
            </a:extLst>
          </p:cNvPr>
          <p:cNvSpPr txBox="1"/>
          <p:nvPr/>
        </p:nvSpPr>
        <p:spPr>
          <a:xfrm>
            <a:off x="7961153" y="2455533"/>
            <a:ext cx="31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입력된 내용에 따라 저장 됨</a:t>
            </a:r>
          </a:p>
        </p:txBody>
      </p:sp>
    </p:spTree>
    <p:extLst>
      <p:ext uri="{BB962C8B-B14F-4D97-AF65-F5344CB8AC3E}">
        <p14:creationId xmlns:p14="http://schemas.microsoft.com/office/powerpoint/2010/main" val="29507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B282B-1ED6-02F1-F6CA-5AA87C93588B}"/>
              </a:ext>
            </a:extLst>
          </p:cNvPr>
          <p:cNvSpPr/>
          <p:nvPr/>
        </p:nvSpPr>
        <p:spPr>
          <a:xfrm>
            <a:off x="0" y="-27631"/>
            <a:ext cx="12192590" cy="3738497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91C223-AFFB-2E2E-0951-68010F1B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646995"/>
            <a:ext cx="4305300" cy="2943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4865E4-963A-31DC-1FC1-093C2BDFF7AB}"/>
              </a:ext>
            </a:extLst>
          </p:cNvPr>
          <p:cNvSpPr txBox="1"/>
          <p:nvPr/>
        </p:nvSpPr>
        <p:spPr>
          <a:xfrm>
            <a:off x="3310855" y="4732832"/>
            <a:ext cx="557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와 </a:t>
            </a:r>
            <a:r>
              <a:rPr lang="en-US" altLang="ko-KR" dirty="0"/>
              <a:t>Admin</a:t>
            </a:r>
            <a:r>
              <a:rPr lang="ko-KR" altLang="en-US" dirty="0"/>
              <a:t> 테이블을 따로 만들어 접근을 제한 </a:t>
            </a:r>
            <a:endParaRPr lang="en-US" altLang="ko-KR" dirty="0"/>
          </a:p>
          <a:p>
            <a:r>
              <a:rPr lang="en-US" altLang="ko-KR" dirty="0"/>
              <a:t>Admin </a:t>
            </a:r>
            <a:r>
              <a:rPr lang="ko-KR" altLang="en-US" dirty="0"/>
              <a:t>에 저장 되어 있는 아이디로만 로그인이 가능</a:t>
            </a:r>
          </a:p>
        </p:txBody>
      </p:sp>
    </p:spTree>
    <p:extLst>
      <p:ext uri="{BB962C8B-B14F-4D97-AF65-F5344CB8AC3E}">
        <p14:creationId xmlns:p14="http://schemas.microsoft.com/office/powerpoint/2010/main" val="410033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6DF14F-DDBA-D93C-EA68-7863F1765DAC}"/>
              </a:ext>
            </a:extLst>
          </p:cNvPr>
          <p:cNvSpPr/>
          <p:nvPr/>
        </p:nvSpPr>
        <p:spPr>
          <a:xfrm>
            <a:off x="0" y="-27631"/>
            <a:ext cx="12192590" cy="3738497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B925F-3F8D-53C2-A6BE-B6B22BD6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5" y="264362"/>
            <a:ext cx="6463859" cy="4433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CC7E0-19A4-F5C6-E043-DB16CEA0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78110"/>
            <a:ext cx="5453980" cy="20163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D50590-FD8B-8476-D580-4A1A31A2B8B0}"/>
              </a:ext>
            </a:extLst>
          </p:cNvPr>
          <p:cNvSpPr/>
          <p:nvPr/>
        </p:nvSpPr>
        <p:spPr>
          <a:xfrm>
            <a:off x="1199626" y="1895912"/>
            <a:ext cx="562062" cy="268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780C392-6ED8-2A3D-760F-0F7834191CA7}"/>
              </a:ext>
            </a:extLst>
          </p:cNvPr>
          <p:cNvCxnSpPr>
            <a:cxnSpLocks/>
          </p:cNvCxnSpPr>
          <p:nvPr/>
        </p:nvCxnSpPr>
        <p:spPr>
          <a:xfrm>
            <a:off x="1761688" y="2030136"/>
            <a:ext cx="4334312" cy="4001548"/>
          </a:xfrm>
          <a:prstGeom prst="bentConnector3">
            <a:avLst>
              <a:gd name="adj1" fmla="val 14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7E2724-1D25-902A-4D8C-A496923DA43E}"/>
              </a:ext>
            </a:extLst>
          </p:cNvPr>
          <p:cNvSpPr txBox="1"/>
          <p:nvPr/>
        </p:nvSpPr>
        <p:spPr>
          <a:xfrm>
            <a:off x="2030134" y="1711246"/>
            <a:ext cx="99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 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146767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3CFBF3-B634-76D6-5790-5E93CB292DCE}"/>
              </a:ext>
            </a:extLst>
          </p:cNvPr>
          <p:cNvSpPr/>
          <p:nvPr/>
        </p:nvSpPr>
        <p:spPr>
          <a:xfrm>
            <a:off x="0" y="-27631"/>
            <a:ext cx="12192590" cy="3738497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A005F4-49B0-669D-0428-386B5412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1" y="1496779"/>
            <a:ext cx="3602583" cy="3276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8B4EBA-0F25-B691-B07F-029EE0EE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22" y="1404500"/>
            <a:ext cx="5840704" cy="1535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35EBEC-4FA6-EF8D-1256-C368EAF5F55D}"/>
              </a:ext>
            </a:extLst>
          </p:cNvPr>
          <p:cNvSpPr txBox="1"/>
          <p:nvPr/>
        </p:nvSpPr>
        <p:spPr>
          <a:xfrm>
            <a:off x="4337108" y="319103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Admin</a:t>
            </a:r>
            <a:r>
              <a:rPr lang="ko-KR" altLang="en-US" b="1" dirty="0"/>
              <a:t> 계정으로 가능한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29A2A-5911-C2AA-6B2D-EDD16E0B9CBF}"/>
              </a:ext>
            </a:extLst>
          </p:cNvPr>
          <p:cNvSpPr txBox="1"/>
          <p:nvPr/>
        </p:nvSpPr>
        <p:spPr>
          <a:xfrm>
            <a:off x="1799438" y="4924338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3E6DC-44DA-1BC8-58BF-85FE1F42BE5B}"/>
              </a:ext>
            </a:extLst>
          </p:cNvPr>
          <p:cNvSpPr txBox="1"/>
          <p:nvPr/>
        </p:nvSpPr>
        <p:spPr>
          <a:xfrm>
            <a:off x="6493079" y="3061982"/>
            <a:ext cx="3875714" cy="36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정보 조회</a:t>
            </a:r>
            <a:r>
              <a:rPr lang="en-US" altLang="ko-KR" dirty="0"/>
              <a:t>(</a:t>
            </a:r>
            <a:r>
              <a:rPr lang="ko-KR" altLang="en-US" dirty="0"/>
              <a:t>비밀번호 제외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BD6223-DAFA-4C18-E01D-C2AB127E0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622" y="3865045"/>
            <a:ext cx="4671990" cy="2857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13B10A-B651-A22C-78E1-7147653569FE}"/>
              </a:ext>
            </a:extLst>
          </p:cNvPr>
          <p:cNvSpPr txBox="1"/>
          <p:nvPr/>
        </p:nvSpPr>
        <p:spPr>
          <a:xfrm>
            <a:off x="7021586" y="5084168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Admin</a:t>
            </a:r>
            <a:r>
              <a:rPr lang="ko-KR" altLang="en-US" dirty="0"/>
              <a:t> 계정 조회 및 등록</a:t>
            </a:r>
          </a:p>
        </p:txBody>
      </p:sp>
    </p:spTree>
    <p:extLst>
      <p:ext uri="{BB962C8B-B14F-4D97-AF65-F5344CB8AC3E}">
        <p14:creationId xmlns:p14="http://schemas.microsoft.com/office/powerpoint/2010/main" val="17882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631"/>
            <a:ext cx="12192590" cy="3738497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9531" y="2810479"/>
            <a:ext cx="1332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시연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1B8D41-D27C-42A1-9F3D-F1CA7E1D426E}"/>
              </a:ext>
            </a:extLst>
          </p:cNvPr>
          <p:cNvSpPr txBox="1"/>
          <p:nvPr/>
        </p:nvSpPr>
        <p:spPr>
          <a:xfrm>
            <a:off x="4876476" y="3852910"/>
            <a:ext cx="243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http://localhost/main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19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1180" y="-16626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9538" y="1079892"/>
            <a:ext cx="631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개선사항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23738" y="2627862"/>
            <a:ext cx="8542751" cy="3582444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목표 였던 결제 시스템과 카카오 로그인은 구현하지 못하였음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사용하지 않아 프론트 작업과 백 작업을 연결하는 작업이 힘들었음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초반 기초 작업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(DB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구현할 서비스의 디테일한 목표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 프로젝트시 각자의 역할 분담 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구성의 필요성을 느낌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113" y="618227"/>
            <a:ext cx="215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분석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96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1"/>
            <a:ext cx="12192000" cy="3563979"/>
          </a:xfrm>
          <a:prstGeom prst="rect">
            <a:avLst/>
          </a:prstGeom>
          <a:solidFill>
            <a:srgbClr val="FE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6B0FBA-36A6-4308-84B9-3DAE6EDE53D3}"/>
              </a:ext>
            </a:extLst>
          </p:cNvPr>
          <p:cNvSpPr/>
          <p:nvPr/>
        </p:nvSpPr>
        <p:spPr>
          <a:xfrm>
            <a:off x="-590" y="3105150"/>
            <a:ext cx="12192000" cy="3752850"/>
          </a:xfrm>
          <a:prstGeom prst="rect">
            <a:avLst/>
          </a:prstGeom>
          <a:solidFill>
            <a:srgbClr val="E4D8DB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DEBE0F-2124-4D85-9D09-076762253E22}"/>
              </a:ext>
            </a:extLst>
          </p:cNvPr>
          <p:cNvCxnSpPr>
            <a:cxnSpLocks/>
          </p:cNvCxnSpPr>
          <p:nvPr/>
        </p:nvCxnSpPr>
        <p:spPr>
          <a:xfrm>
            <a:off x="3797300" y="3292048"/>
            <a:ext cx="4944533" cy="0"/>
          </a:xfrm>
          <a:prstGeom prst="line">
            <a:avLst/>
          </a:prstGeom>
          <a:ln w="60325">
            <a:solidFill>
              <a:srgbClr val="FF8F92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B3849D-3277-4A89-9A6F-99F6F41C812D}"/>
              </a:ext>
            </a:extLst>
          </p:cNvPr>
          <p:cNvSpPr/>
          <p:nvPr/>
        </p:nvSpPr>
        <p:spPr>
          <a:xfrm>
            <a:off x="4914638" y="2314053"/>
            <a:ext cx="236154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Q and A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0837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37805-C5DA-4A94-9B6D-EC67D8A11893}"/>
              </a:ext>
            </a:extLst>
          </p:cNvPr>
          <p:cNvSpPr txBox="1"/>
          <p:nvPr/>
        </p:nvSpPr>
        <p:spPr>
          <a:xfrm>
            <a:off x="2118795" y="124287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목차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5945" y="2512029"/>
            <a:ext cx="29092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환경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분석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240044" y="-27630"/>
            <a:ext cx="4952546" cy="6913260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43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1"/>
            <a:ext cx="12192000" cy="3563979"/>
          </a:xfrm>
          <a:prstGeom prst="rect">
            <a:avLst/>
          </a:prstGeom>
          <a:solidFill>
            <a:srgbClr val="FE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6B0FBA-36A6-4308-84B9-3DAE6EDE53D3}"/>
              </a:ext>
            </a:extLst>
          </p:cNvPr>
          <p:cNvSpPr/>
          <p:nvPr/>
        </p:nvSpPr>
        <p:spPr>
          <a:xfrm>
            <a:off x="-590" y="3105150"/>
            <a:ext cx="12192000" cy="3752850"/>
          </a:xfrm>
          <a:prstGeom prst="rect">
            <a:avLst/>
          </a:prstGeom>
          <a:solidFill>
            <a:srgbClr val="E4D8DB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DEBE0F-2124-4D85-9D09-076762253E22}"/>
              </a:ext>
            </a:extLst>
          </p:cNvPr>
          <p:cNvCxnSpPr>
            <a:cxnSpLocks/>
          </p:cNvCxnSpPr>
          <p:nvPr/>
        </p:nvCxnSpPr>
        <p:spPr>
          <a:xfrm>
            <a:off x="3797300" y="3292048"/>
            <a:ext cx="4944533" cy="0"/>
          </a:xfrm>
          <a:prstGeom prst="line">
            <a:avLst/>
          </a:prstGeom>
          <a:ln w="60325">
            <a:solidFill>
              <a:srgbClr val="FF8F92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B3849D-3277-4A89-9A6F-99F6F41C812D}"/>
              </a:ext>
            </a:extLst>
          </p:cNvPr>
          <p:cNvSpPr/>
          <p:nvPr/>
        </p:nvSpPr>
        <p:spPr>
          <a:xfrm>
            <a:off x="4383242" y="2314053"/>
            <a:ext cx="34243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THANK YOU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6190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9061" y="1119729"/>
            <a:ext cx="5657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</a:rPr>
              <a:t>팀원 소개 및 </a:t>
            </a:r>
            <a:r>
              <a:rPr lang="ko-KR" alt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역활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6893" y="3095187"/>
            <a:ext cx="2489627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송혁근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5461" y="605701"/>
            <a:ext cx="80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5A276AAF-CE39-4B93-8A71-BBCF1E33EEB8}"/>
              </a:ext>
            </a:extLst>
          </p:cNvPr>
          <p:cNvSpPr/>
          <p:nvPr/>
        </p:nvSpPr>
        <p:spPr>
          <a:xfrm>
            <a:off x="3332352" y="3095187"/>
            <a:ext cx="2489627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공재관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902243-D12A-4280-B73C-FE1C6AAD7ECC}"/>
              </a:ext>
            </a:extLst>
          </p:cNvPr>
          <p:cNvSpPr/>
          <p:nvPr/>
        </p:nvSpPr>
        <p:spPr>
          <a:xfrm>
            <a:off x="862946" y="3877893"/>
            <a:ext cx="1577520" cy="37286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호텔 예약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7284E3-C320-44BE-A309-D0011037955C}"/>
              </a:ext>
            </a:extLst>
          </p:cNvPr>
          <p:cNvSpPr/>
          <p:nvPr/>
        </p:nvSpPr>
        <p:spPr>
          <a:xfrm>
            <a:off x="3788405" y="3877892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HTML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357E0C-133B-4D39-8078-078DD7AA78D9}"/>
              </a:ext>
            </a:extLst>
          </p:cNvPr>
          <p:cNvSpPr/>
          <p:nvPr/>
        </p:nvSpPr>
        <p:spPr>
          <a:xfrm>
            <a:off x="862946" y="4339364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Q&amp;A</a:t>
            </a:r>
            <a:r>
              <a:rPr lang="ko-KR" altLang="en-US" sz="16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59B91959-63C8-4FBA-9B89-DFA0CCB5B640}"/>
              </a:ext>
            </a:extLst>
          </p:cNvPr>
          <p:cNvSpPr/>
          <p:nvPr/>
        </p:nvSpPr>
        <p:spPr>
          <a:xfrm>
            <a:off x="6267146" y="3095187"/>
            <a:ext cx="2489627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박은영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모서리가 둥근 직사각형 8">
            <a:extLst>
              <a:ext uri="{FF2B5EF4-FFF2-40B4-BE49-F238E27FC236}">
                <a16:creationId xmlns:a16="http://schemas.microsoft.com/office/drawing/2014/main" id="{436D7546-B1B6-4EE2-AA7B-8C440D22274A}"/>
              </a:ext>
            </a:extLst>
          </p:cNvPr>
          <p:cNvSpPr/>
          <p:nvPr/>
        </p:nvSpPr>
        <p:spPr>
          <a:xfrm>
            <a:off x="9167464" y="3079870"/>
            <a:ext cx="2489627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정유나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E24478-6754-44D7-B395-420B1A0051AF}"/>
              </a:ext>
            </a:extLst>
          </p:cNvPr>
          <p:cNvSpPr/>
          <p:nvPr/>
        </p:nvSpPr>
        <p:spPr>
          <a:xfrm>
            <a:off x="9682859" y="3877892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API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BE39061-E718-4E96-A98B-08C29E5A96CA}"/>
              </a:ext>
            </a:extLst>
          </p:cNvPr>
          <p:cNvSpPr/>
          <p:nvPr/>
        </p:nvSpPr>
        <p:spPr>
          <a:xfrm>
            <a:off x="9687525" y="4795548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Q&amp;A</a:t>
            </a:r>
            <a:r>
              <a:rPr lang="ko-KR" altLang="en-US" sz="16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926E62-70FA-4F28-AA9D-656024E32E5C}"/>
              </a:ext>
            </a:extLst>
          </p:cNvPr>
          <p:cNvSpPr/>
          <p:nvPr/>
        </p:nvSpPr>
        <p:spPr>
          <a:xfrm>
            <a:off x="6739368" y="4800836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261A626-80E5-4058-9C75-C24D6A51ECB9}"/>
              </a:ext>
            </a:extLst>
          </p:cNvPr>
          <p:cNvSpPr/>
          <p:nvPr/>
        </p:nvSpPr>
        <p:spPr>
          <a:xfrm>
            <a:off x="6723199" y="4339364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D7B0B4-D4DB-5F8B-A8E7-AC70D0717B04}"/>
              </a:ext>
            </a:extLst>
          </p:cNvPr>
          <p:cNvSpPr/>
          <p:nvPr/>
        </p:nvSpPr>
        <p:spPr>
          <a:xfrm>
            <a:off x="862946" y="4800836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관리자페이지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630A55-EBB6-7630-AB0D-771DE71BD04D}"/>
              </a:ext>
            </a:extLst>
          </p:cNvPr>
          <p:cNvSpPr/>
          <p:nvPr/>
        </p:nvSpPr>
        <p:spPr>
          <a:xfrm>
            <a:off x="3788405" y="4339364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D830A5-A4F4-0F43-11A1-A3B9C77F8782}"/>
              </a:ext>
            </a:extLst>
          </p:cNvPr>
          <p:cNvSpPr/>
          <p:nvPr/>
        </p:nvSpPr>
        <p:spPr>
          <a:xfrm>
            <a:off x="6723199" y="3877108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Security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EDE179-D5FC-7784-A480-555A906966F2}"/>
              </a:ext>
            </a:extLst>
          </p:cNvPr>
          <p:cNvSpPr/>
          <p:nvPr/>
        </p:nvSpPr>
        <p:spPr>
          <a:xfrm>
            <a:off x="9685158" y="4339364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오류 테스트</a:t>
            </a:r>
          </a:p>
        </p:txBody>
      </p:sp>
      <p:sp>
        <p:nvSpPr>
          <p:cNvPr id="20" name="사각형: 둥근 모서리 10">
            <a:extLst>
              <a:ext uri="{FF2B5EF4-FFF2-40B4-BE49-F238E27FC236}">
                <a16:creationId xmlns:a16="http://schemas.microsoft.com/office/drawing/2014/main" id="{B17284E3-C320-44BE-A309-D0011037955C}"/>
              </a:ext>
            </a:extLst>
          </p:cNvPr>
          <p:cNvSpPr/>
          <p:nvPr/>
        </p:nvSpPr>
        <p:spPr>
          <a:xfrm>
            <a:off x="3788405" y="4795547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JQUERY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1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7833" y="1092418"/>
            <a:ext cx="50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선정 이유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5461" y="605701"/>
            <a:ext cx="80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0382" y="2981907"/>
            <a:ext cx="2845728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보유하고있는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다양한 기술을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 활용하여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12184" y="2981907"/>
            <a:ext cx="2753072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코로나 거리두기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완화로 인한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숙박업소 수요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변화 반영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54873" y="2981907"/>
            <a:ext cx="2882841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단순한 구조화를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통해 누구나 쉽게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예약할 수 있는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웹사이트 구현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23873" y="1092418"/>
            <a:ext cx="3744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목표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24917" y="2351349"/>
            <a:ext cx="8542751" cy="4326541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5461" y="605701"/>
            <a:ext cx="80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1613" y="2637182"/>
            <a:ext cx="6760095" cy="342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구현 </a:t>
            </a:r>
            <a:endParaRPr lang="en-US" altLang="ko-KR" sz="1700" spc="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1) 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 인증을 통한 계정 찾기</a:t>
            </a:r>
            <a:endParaRPr lang="en-US" altLang="ko-KR" sz="1700" spc="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2) Security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이용</a:t>
            </a:r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비밀번호 암호화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통한 보안작업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정보와 연동하여 객실 예약 구현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Q&amp;A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계정에 따른 접근 제한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관리자페이지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객실 예약 정보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정보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관리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카카오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지도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카카오 로그인 구현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결제 시스템 구현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118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0735" y="1081899"/>
            <a:ext cx="671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 및 사용된 기술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4105" y="605701"/>
            <a:ext cx="14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개발환경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72" y="3138890"/>
            <a:ext cx="1206360" cy="22066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776" y="968795"/>
            <a:ext cx="5070458" cy="33803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39" y="4308575"/>
            <a:ext cx="1511149" cy="151114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0" y="5108394"/>
            <a:ext cx="2901135" cy="16318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45" y="2741204"/>
            <a:ext cx="1876122" cy="95056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44" y="2252722"/>
            <a:ext cx="1666392" cy="16663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63" y="2305190"/>
            <a:ext cx="2020707" cy="156145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665" y="4465266"/>
            <a:ext cx="2109398" cy="2109398"/>
          </a:xfrm>
          <a:prstGeom prst="rect">
            <a:avLst/>
          </a:prstGeom>
        </p:spPr>
      </p:pic>
      <p:pic>
        <p:nvPicPr>
          <p:cNvPr id="1026" name="Picture 2" descr="Spring Data JPA] 예제 프로젝트 생성 및 초기 환경 구성 - QuickStart 1">
            <a:extLst>
              <a:ext uri="{FF2B5EF4-FFF2-40B4-BE49-F238E27FC236}">
                <a16:creationId xmlns:a16="http://schemas.microsoft.com/office/drawing/2014/main" id="{CB44E9A4-92E5-D6ED-1967-A45E1BC89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191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ymeleaf] 타임리프">
            <a:extLst>
              <a:ext uri="{FF2B5EF4-FFF2-40B4-BE49-F238E27FC236}">
                <a16:creationId xmlns:a16="http://schemas.microsoft.com/office/drawing/2014/main" id="{DF2C3446-BA23-1936-A2DB-7588934DF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9" y="4465266"/>
            <a:ext cx="1324219" cy="132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07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118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0735" y="1081899"/>
            <a:ext cx="671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 및 사용된 기술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4105" y="605701"/>
            <a:ext cx="14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개발환경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24917" y="2351349"/>
            <a:ext cx="8542751" cy="4326541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0735" y="2960869"/>
            <a:ext cx="704984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오라클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Oracle Database 11g Express Edition Release 11.2.0.2.0</a:t>
            </a:r>
          </a:p>
          <a:p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openjdk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version 17.0.4.1</a:t>
            </a:r>
          </a:p>
          <a:p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타임리프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thymeleaf:3.0.15.RELEASE</a:t>
            </a:r>
          </a:p>
          <a:p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스프링부트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Tools 4.16.0.RELEASE</a:t>
            </a:r>
          </a:p>
          <a:p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567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1045" y="1092418"/>
            <a:ext cx="2690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4105" y="605701"/>
            <a:ext cx="14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개발환경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29106"/>
              </p:ext>
            </p:extLst>
          </p:nvPr>
        </p:nvGraphicFramePr>
        <p:xfrm>
          <a:off x="1443204" y="2278376"/>
          <a:ext cx="9307921" cy="43163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9703">
                  <a:extLst>
                    <a:ext uri="{9D8B030D-6E8A-4147-A177-3AD203B41FA5}">
                      <a16:colId xmlns:a16="http://schemas.microsoft.com/office/drawing/2014/main" val="3219229987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3893689490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3625688939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1896545211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2227867751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2500942959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1393024410"/>
                    </a:ext>
                  </a:extLst>
                </a:gridCol>
              </a:tblGrid>
              <a:tr h="4326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094294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10/13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497353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083664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50203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499838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109446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1443204" y="6391564"/>
            <a:ext cx="2519196" cy="1414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443204" y="4082473"/>
            <a:ext cx="3858469" cy="923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010400" y="3260436"/>
            <a:ext cx="3740725" cy="923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43204" y="4835235"/>
            <a:ext cx="9307921" cy="923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624945" y="4073234"/>
            <a:ext cx="5126180" cy="1847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260130" y="6391564"/>
            <a:ext cx="3674195" cy="2828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327564" y="3756194"/>
            <a:ext cx="2423481" cy="33551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아이디어 회의 </a:t>
            </a:r>
            <a:r>
              <a:rPr lang="ko-KR" altLang="en-US" sz="1000"/>
              <a:t>및 데이터 베이스 설계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53925" y="5262438"/>
            <a:ext cx="2253673" cy="3355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WEB </a:t>
            </a:r>
            <a:r>
              <a:rPr lang="ko-KR" altLang="en-US" sz="1000" dirty="0"/>
              <a:t>기능 구현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60514" y="6070192"/>
            <a:ext cx="2253673" cy="3355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테스트 및 디버깅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443204" y="5578761"/>
            <a:ext cx="9307921" cy="923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202E589-AA9B-4F1B-BAF0-C7A8DDA1C74D}"/>
              </a:ext>
            </a:extLst>
          </p:cNvPr>
          <p:cNvCxnSpPr/>
          <p:nvPr/>
        </p:nvCxnSpPr>
        <p:spPr>
          <a:xfrm>
            <a:off x="5622616" y="3985487"/>
            <a:ext cx="5126180" cy="184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C3B6E0-FCDD-AFF4-A4D4-FE27A2949A01}"/>
              </a:ext>
            </a:extLst>
          </p:cNvPr>
          <p:cNvCxnSpPr>
            <a:cxnSpLocks/>
          </p:cNvCxnSpPr>
          <p:nvPr/>
        </p:nvCxnSpPr>
        <p:spPr>
          <a:xfrm>
            <a:off x="1440875" y="4719776"/>
            <a:ext cx="2647031" cy="95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9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28574"/>
              </p:ext>
            </p:extLst>
          </p:nvPr>
        </p:nvGraphicFramePr>
        <p:xfrm>
          <a:off x="1485875" y="367552"/>
          <a:ext cx="2488593" cy="193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593">
                  <a:extLst>
                    <a:ext uri="{9D8B030D-6E8A-4147-A177-3AD203B41FA5}">
                      <a16:colId xmlns:a16="http://schemas.microsoft.com/office/drawing/2014/main" val="3261483240"/>
                    </a:ext>
                  </a:extLst>
                </a:gridCol>
              </a:tblGrid>
              <a:tr h="20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판매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2611"/>
                  </a:ext>
                </a:extLst>
              </a:tr>
              <a:tr h="843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err="1"/>
                        <a:t>판매번호</a:t>
                      </a:r>
                      <a:r>
                        <a:rPr lang="ko-KR" altLang="en-US" sz="1000" baseline="0" dirty="0"/>
                        <a:t>        </a:t>
                      </a:r>
                      <a:r>
                        <a:rPr lang="en-US" altLang="ko-KR" sz="1000" baseline="0" dirty="0"/>
                        <a:t>NUMBER</a:t>
                      </a:r>
                    </a:p>
                    <a:p>
                      <a:pPr latinLnBrk="1"/>
                      <a:r>
                        <a:rPr lang="en-US" altLang="ko-KR" sz="1000" dirty="0"/>
                        <a:t>F.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err="1"/>
                        <a:t>예약번호</a:t>
                      </a:r>
                      <a:r>
                        <a:rPr lang="ko-KR" altLang="en-US" sz="1000" baseline="0" dirty="0"/>
                        <a:t>        </a:t>
                      </a:r>
                      <a:r>
                        <a:rPr lang="en-US" altLang="ko-KR" sz="1000" baseline="0" dirty="0"/>
                        <a:t>NUMBER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F. </a:t>
                      </a:r>
                      <a:r>
                        <a:rPr lang="ko-KR" altLang="en-US" sz="1000" baseline="0" dirty="0"/>
                        <a:t>회원 아이디    </a:t>
                      </a:r>
                      <a:r>
                        <a:rPr lang="en-US" altLang="ko-KR" sz="1000" baseline="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금액</a:t>
                      </a:r>
                      <a:r>
                        <a:rPr lang="en-US" altLang="ko-KR" sz="1000" baseline="0" dirty="0"/>
                        <a:t>              VARCHAR2(30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 err="1"/>
                        <a:t>판매일자</a:t>
                      </a:r>
                      <a:r>
                        <a:rPr lang="ko-KR" altLang="en-US" sz="1000" baseline="0" dirty="0"/>
                        <a:t>        </a:t>
                      </a:r>
                      <a:r>
                        <a:rPr lang="en-US" altLang="ko-KR" sz="1000" baseline="0" dirty="0"/>
                        <a:t>DATE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예약              </a:t>
                      </a:r>
                      <a:r>
                        <a:rPr lang="en-US" altLang="ko-KR" sz="1000" baseline="0" dirty="0"/>
                        <a:t>VARCHAR2(255 CHAR)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48294"/>
                  </a:ext>
                </a:extLst>
              </a:tr>
              <a:tr h="293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판매정보</a:t>
                      </a:r>
                      <a:r>
                        <a:rPr lang="en-US" altLang="ko-KR" sz="1000" dirty="0"/>
                        <a:t>_</a:t>
                      </a:r>
                      <a:r>
                        <a:rPr lang="en-US" altLang="ko-KR" sz="1000" baseline="0" dirty="0"/>
                        <a:t>PK (</a:t>
                      </a:r>
                      <a:r>
                        <a:rPr lang="ko-KR" altLang="en-US" sz="1000" baseline="0" dirty="0" err="1"/>
                        <a:t>판매번호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0964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SYS_C007152 (</a:t>
                      </a:r>
                      <a:r>
                        <a:rPr lang="ko-KR" altLang="en-US" sz="1000" dirty="0" err="1"/>
                        <a:t>예약번호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en-US" altLang="ko-KR" sz="1000" dirty="0"/>
                        <a:t>SYS_C007153 (</a:t>
                      </a:r>
                      <a:r>
                        <a:rPr lang="ko-KR" altLang="en-US" sz="1000" dirty="0"/>
                        <a:t>회원 아이디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3822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9474"/>
              </p:ext>
            </p:extLst>
          </p:nvPr>
        </p:nvGraphicFramePr>
        <p:xfrm>
          <a:off x="7709647" y="459606"/>
          <a:ext cx="2388882" cy="150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882">
                  <a:extLst>
                    <a:ext uri="{9D8B030D-6E8A-4147-A177-3AD203B41FA5}">
                      <a16:colId xmlns:a16="http://schemas.microsoft.com/office/drawing/2014/main" val="2553543365"/>
                    </a:ext>
                  </a:extLst>
                </a:gridCol>
              </a:tblGrid>
              <a:tr h="24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04291"/>
                  </a:ext>
                </a:extLst>
              </a:tr>
              <a:tr h="770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P. </a:t>
                      </a:r>
                      <a:r>
                        <a:rPr lang="ko-KR" altLang="en-US" sz="1000" dirty="0"/>
                        <a:t>방 번호         </a:t>
                      </a:r>
                      <a:r>
                        <a:rPr lang="en-US" altLang="ko-KR" sz="1000" dirty="0"/>
                        <a:t>NUMBER(4)</a:t>
                      </a:r>
                    </a:p>
                    <a:p>
                      <a:pPr latinLnBrk="1"/>
                      <a:r>
                        <a:rPr lang="en-US" altLang="ko-KR" sz="1000" dirty="0"/>
                        <a:t>F. </a:t>
                      </a:r>
                      <a:r>
                        <a:rPr lang="ko-KR" altLang="en-US" sz="1000" dirty="0"/>
                        <a:t>방 종류         </a:t>
                      </a:r>
                      <a:r>
                        <a:rPr lang="en-US" altLang="ko-KR" sz="1000" dirty="0"/>
                        <a:t>VARCHAR2(30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26489"/>
                  </a:ext>
                </a:extLst>
              </a:tr>
              <a:tr h="2404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</a:t>
                      </a:r>
                      <a:r>
                        <a:rPr lang="en-US" altLang="ko-KR" sz="1000" dirty="0"/>
                        <a:t>_PK</a:t>
                      </a:r>
                      <a:r>
                        <a:rPr lang="en-US" altLang="ko-KR" sz="1000" baseline="0" dirty="0"/>
                        <a:t> (</a:t>
                      </a:r>
                      <a:r>
                        <a:rPr lang="ko-KR" altLang="en-US" sz="1000" baseline="0" dirty="0"/>
                        <a:t>방 번호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26765"/>
                  </a:ext>
                </a:extLst>
              </a:tr>
              <a:tr h="2404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SYS_C007139 (</a:t>
                      </a:r>
                      <a:r>
                        <a:rPr lang="ko-KR" altLang="en-US" sz="1000" dirty="0"/>
                        <a:t>방 종류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298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34859"/>
              </p:ext>
            </p:extLst>
          </p:nvPr>
        </p:nvGraphicFramePr>
        <p:xfrm>
          <a:off x="4597191" y="2832441"/>
          <a:ext cx="24314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488">
                  <a:extLst>
                    <a:ext uri="{9D8B030D-6E8A-4147-A177-3AD203B41FA5}">
                      <a16:colId xmlns:a16="http://schemas.microsoft.com/office/drawing/2014/main" val="3769315096"/>
                    </a:ext>
                  </a:extLst>
                </a:gridCol>
              </a:tblGrid>
              <a:tr h="233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7772"/>
                  </a:ext>
                </a:extLst>
              </a:tr>
              <a:tr h="1109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P. </a:t>
                      </a:r>
                      <a:r>
                        <a:rPr lang="ko-KR" altLang="en-US" sz="1000" dirty="0"/>
                        <a:t>방 종류         </a:t>
                      </a:r>
                      <a:r>
                        <a:rPr lang="en-US" altLang="ko-KR" sz="1000" dirty="0"/>
                        <a:t>VARCHAR2(30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dirty="0"/>
                        <a:t>침대 크기      </a:t>
                      </a:r>
                      <a:r>
                        <a:rPr lang="en-US" altLang="ko-KR" sz="100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인원 수         </a:t>
                      </a:r>
                      <a:r>
                        <a:rPr lang="en-US" altLang="ko-KR" sz="1000" dirty="0"/>
                        <a:t>NUMBER(1)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방 크기         </a:t>
                      </a:r>
                      <a:r>
                        <a:rPr lang="en-US" altLang="ko-KR" sz="100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뷰                </a:t>
                      </a:r>
                      <a:r>
                        <a:rPr lang="en-US" altLang="ko-KR" sz="100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방 설명   </a:t>
                      </a:r>
                      <a:r>
                        <a:rPr lang="ko-KR" altLang="en-US" sz="1000" baseline="0" dirty="0"/>
                        <a:t>      </a:t>
                      </a:r>
                      <a:r>
                        <a:rPr lang="en-US" altLang="ko-KR" sz="1000" dirty="0"/>
                        <a:t>VARCHAR2(100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금액             </a:t>
                      </a:r>
                      <a:r>
                        <a:rPr lang="en-US" altLang="ko-KR" sz="1000" dirty="0"/>
                        <a:t>NUMBER(12)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62023"/>
                  </a:ext>
                </a:extLst>
              </a:tr>
              <a:tr h="23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 종류</a:t>
                      </a:r>
                      <a:r>
                        <a:rPr lang="en-US" altLang="ko-KR" sz="1000" dirty="0"/>
                        <a:t>_PK</a:t>
                      </a:r>
                      <a:r>
                        <a:rPr lang="en-US" altLang="ko-KR" sz="1000" baseline="0" dirty="0"/>
                        <a:t> (</a:t>
                      </a:r>
                      <a:r>
                        <a:rPr lang="ko-KR" altLang="en-US" sz="1000" baseline="0" dirty="0"/>
                        <a:t>방 종류 </a:t>
                      </a:r>
                      <a:r>
                        <a:rPr lang="en-US" altLang="ko-KR" sz="1000" baseline="0" dirty="0"/>
                        <a:t>)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90025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8926"/>
              </p:ext>
            </p:extLst>
          </p:nvPr>
        </p:nvGraphicFramePr>
        <p:xfrm>
          <a:off x="5534187" y="4924726"/>
          <a:ext cx="288061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610">
                  <a:extLst>
                    <a:ext uri="{9D8B030D-6E8A-4147-A177-3AD203B41FA5}">
                      <a16:colId xmlns:a16="http://schemas.microsoft.com/office/drawing/2014/main" val="1548511034"/>
                    </a:ext>
                  </a:extLst>
                </a:gridCol>
              </a:tblGrid>
              <a:tr h="164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86201"/>
                  </a:ext>
                </a:extLst>
              </a:tr>
              <a:tr h="709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관리자 아이디      </a:t>
                      </a:r>
                      <a:r>
                        <a:rPr lang="en-US" altLang="ko-KR" sz="1000" baseline="0" dirty="0"/>
                        <a:t>VHARCHAR2(20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관리자 비밀번호   </a:t>
                      </a:r>
                      <a:r>
                        <a:rPr lang="en-US" altLang="ko-KR" sz="1000" baseline="0" dirty="0"/>
                        <a:t>VHARCHAR2(20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관리자 이름         </a:t>
                      </a:r>
                      <a:r>
                        <a:rPr lang="en-US" altLang="ko-KR" sz="1000" baseline="0" dirty="0"/>
                        <a:t>VHARCHAR2(20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관리자 전화번호   </a:t>
                      </a:r>
                      <a:r>
                        <a:rPr lang="en-US" altLang="ko-KR" sz="1000" baseline="0" dirty="0"/>
                        <a:t>VHARCHAR2(20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17180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</a:t>
                      </a:r>
                      <a:r>
                        <a:rPr lang="en-US" altLang="ko-KR" sz="1000" dirty="0"/>
                        <a:t>_</a:t>
                      </a:r>
                      <a:r>
                        <a:rPr lang="en-US" altLang="ko-KR" sz="1000" baseline="0" dirty="0"/>
                        <a:t>PK(</a:t>
                      </a:r>
                      <a:r>
                        <a:rPr lang="ko-KR" altLang="en-US" sz="1000" baseline="0" dirty="0"/>
                        <a:t>관리자 아이디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0334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82130"/>
              </p:ext>
            </p:extLst>
          </p:nvPr>
        </p:nvGraphicFramePr>
        <p:xfrm>
          <a:off x="1485875" y="2608843"/>
          <a:ext cx="286305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056">
                  <a:extLst>
                    <a:ext uri="{9D8B030D-6E8A-4147-A177-3AD203B41FA5}">
                      <a16:colId xmlns:a16="http://schemas.microsoft.com/office/drawing/2014/main" val="3964299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18557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P.</a:t>
                      </a:r>
                      <a:r>
                        <a:rPr lang="ko-KR" altLang="en-US" sz="1000" dirty="0"/>
                        <a:t>아이디        </a:t>
                      </a:r>
                      <a:r>
                        <a:rPr lang="en-US" altLang="ko-KR" sz="100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생년월일      </a:t>
                      </a:r>
                      <a:r>
                        <a:rPr lang="en-US" altLang="ko-KR" sz="1000" dirty="0"/>
                        <a:t>VARCHAR2(255</a:t>
                      </a:r>
                      <a:r>
                        <a:rPr lang="en-US" altLang="ko-KR" sz="1000" baseline="0" dirty="0"/>
                        <a:t> CHAR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en-US" altLang="ko-KR" sz="1000" dirty="0"/>
                        <a:t>U</a:t>
                      </a:r>
                      <a:r>
                        <a:rPr lang="ko-KR" altLang="en-US" sz="1000" baseline="0" dirty="0"/>
                        <a:t>이메일        </a:t>
                      </a:r>
                      <a:r>
                        <a:rPr lang="en-US" altLang="ko-KR" sz="1000" baseline="0" dirty="0"/>
                        <a:t>VARCHAR2(320 CHAR)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</a:t>
                      </a:r>
                      <a:r>
                        <a:rPr lang="ko-KR" altLang="en-US" sz="1000" baseline="0" dirty="0"/>
                        <a:t>이름           </a:t>
                      </a:r>
                      <a:r>
                        <a:rPr lang="en-US" altLang="ko-KR" sz="1000" baseline="0" dirty="0"/>
                        <a:t>VARCHAR2 (100 CHAR)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</a:t>
                      </a:r>
                      <a:r>
                        <a:rPr lang="ko-KR" altLang="en-US" sz="1000" baseline="0" dirty="0"/>
                        <a:t>비밀번호     </a:t>
                      </a:r>
                      <a:r>
                        <a:rPr lang="en-US" altLang="ko-KR" sz="1000" baseline="0" dirty="0"/>
                        <a:t>VARCHAR2(2000 CHAR)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</a:t>
                      </a:r>
                      <a:r>
                        <a:rPr lang="ko-KR" altLang="en-US" sz="1000" baseline="0" dirty="0"/>
                        <a:t>전화번호     </a:t>
                      </a:r>
                      <a:r>
                        <a:rPr lang="en-US" altLang="ko-KR" sz="1000" baseline="0" dirty="0"/>
                        <a:t>VARCHAR2 (200 </a:t>
                      </a:r>
                      <a:r>
                        <a:rPr lang="en-US" altLang="ko-KR" sz="1000" i="0" baseline="0" dirty="0"/>
                        <a:t>CHAR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00671"/>
                  </a:ext>
                </a:extLst>
              </a:tr>
              <a:tr h="181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</a:t>
                      </a:r>
                      <a:r>
                        <a:rPr lang="en-US" altLang="ko-KR" sz="1000" dirty="0"/>
                        <a:t>_PK (ID)</a:t>
                      </a:r>
                    </a:p>
                    <a:p>
                      <a:pPr latinLnBrk="1"/>
                      <a:r>
                        <a:rPr lang="en-US" altLang="ko-KR" sz="1000" dirty="0"/>
                        <a:t>UK_MBMCQELTYOFBRVXP1Q58DN57T(EMAIL)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47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UK_MBMCQELTYOFBRVXP1Q58DN57T(EMAL)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928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72259"/>
              </p:ext>
            </p:extLst>
          </p:nvPr>
        </p:nvGraphicFramePr>
        <p:xfrm>
          <a:off x="4549757" y="383803"/>
          <a:ext cx="260208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087">
                  <a:extLst>
                    <a:ext uri="{9D8B030D-6E8A-4147-A177-3AD203B41FA5}">
                      <a16:colId xmlns:a16="http://schemas.microsoft.com/office/drawing/2014/main" val="1409999549"/>
                    </a:ext>
                  </a:extLst>
                </a:gridCol>
              </a:tblGrid>
              <a:tr h="21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예약정보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01146"/>
                  </a:ext>
                </a:extLst>
              </a:tr>
              <a:tr h="959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P. </a:t>
                      </a:r>
                      <a:r>
                        <a:rPr lang="ko-KR" altLang="en-US" sz="1000" dirty="0" err="1"/>
                        <a:t>예약번호</a:t>
                      </a:r>
                      <a:r>
                        <a:rPr lang="ko-KR" altLang="en-US" sz="1000" dirty="0"/>
                        <a:t>            </a:t>
                      </a:r>
                      <a:r>
                        <a:rPr lang="en-US" altLang="ko-KR" sz="1000" baseline="0" dirty="0"/>
                        <a:t>NUMBER(10)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F. </a:t>
                      </a:r>
                      <a:r>
                        <a:rPr lang="ko-KR" altLang="en-US" sz="1000" dirty="0"/>
                        <a:t>회원아이디        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VARCHAR2(20 BYTE)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F. </a:t>
                      </a:r>
                      <a:r>
                        <a:rPr lang="ko-KR" altLang="en-US" sz="1000" dirty="0"/>
                        <a:t>방 번호              </a:t>
                      </a:r>
                      <a:r>
                        <a:rPr lang="en-US" altLang="ko-KR" sz="1000" baseline="0" dirty="0"/>
                        <a:t>NUMBER(4)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F. </a:t>
                      </a:r>
                      <a:r>
                        <a:rPr lang="ko-KR" altLang="en-US" sz="1000" dirty="0"/>
                        <a:t>방 종류              </a:t>
                      </a:r>
                      <a:r>
                        <a:rPr lang="en-US" altLang="ko-KR" sz="1000" dirty="0"/>
                        <a:t>VARCHAR2(30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입실 날짜           </a:t>
                      </a:r>
                      <a:r>
                        <a:rPr lang="en-US" altLang="ko-KR" sz="1000" dirty="0"/>
                        <a:t>DATE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퇴실 날짜           </a:t>
                      </a:r>
                      <a:r>
                        <a:rPr lang="en-US" altLang="ko-KR" sz="1000" dirty="0"/>
                        <a:t>DATE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금액 지불 여부    </a:t>
                      </a:r>
                      <a:r>
                        <a:rPr lang="en-US" altLang="ko-KR" sz="1000" dirty="0"/>
                        <a:t>VARCHAR2(10 BYTE)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56516"/>
                  </a:ext>
                </a:extLst>
              </a:tr>
              <a:tr h="201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정보</a:t>
                      </a:r>
                      <a:r>
                        <a:rPr lang="en-US" altLang="ko-KR" sz="1000" dirty="0"/>
                        <a:t>_PK</a:t>
                      </a:r>
                      <a:r>
                        <a:rPr lang="en-US" altLang="ko-KR" sz="1000" baseline="0" dirty="0"/>
                        <a:t> (</a:t>
                      </a:r>
                      <a:r>
                        <a:rPr lang="ko-KR" altLang="en-US" sz="1000" baseline="0" dirty="0" err="1"/>
                        <a:t>예약번호</a:t>
                      </a:r>
                      <a:r>
                        <a:rPr lang="en-US" altLang="ko-KR" sz="1000" baseline="0" dirty="0"/>
                        <a:t>)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21489"/>
                  </a:ext>
                </a:extLst>
              </a:tr>
              <a:tr h="454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SYS_C007145 (</a:t>
                      </a:r>
                      <a:r>
                        <a:rPr lang="ko-KR" altLang="en-US" sz="1000" dirty="0"/>
                        <a:t>회원아이디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SYS_C007148 (</a:t>
                      </a:r>
                      <a:r>
                        <a:rPr lang="ko-KR" altLang="en-US" sz="1000" dirty="0"/>
                        <a:t>방 번호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SYS_C007147 (</a:t>
                      </a:r>
                      <a:r>
                        <a:rPr lang="ko-KR" altLang="en-US" sz="1000" dirty="0"/>
                        <a:t>방 종류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88879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2381888" y="2307256"/>
            <a:ext cx="0" cy="30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060727" y="1948810"/>
            <a:ext cx="477362" cy="6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480168" y="2578363"/>
            <a:ext cx="0" cy="25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5" idx="3"/>
          </p:cNvCxnSpPr>
          <p:nvPr/>
        </p:nvCxnSpPr>
        <p:spPr>
          <a:xfrm>
            <a:off x="3974468" y="1337404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151843" y="1125286"/>
            <a:ext cx="55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6991382" y="1851655"/>
            <a:ext cx="718265" cy="9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3969307" y="1280254"/>
            <a:ext cx="86259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3973704" y="1337404"/>
            <a:ext cx="75651" cy="48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060727" y="1280254"/>
            <a:ext cx="0" cy="105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2326643" y="2307256"/>
            <a:ext cx="55245" cy="6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2381888" y="2307256"/>
            <a:ext cx="55880" cy="6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326643" y="2375530"/>
            <a:ext cx="11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491993" y="1918330"/>
            <a:ext cx="9525" cy="71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501518" y="1989820"/>
            <a:ext cx="73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4460243" y="1948810"/>
            <a:ext cx="89514" cy="9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446081" y="2578363"/>
            <a:ext cx="34087" cy="7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5480168" y="2578363"/>
            <a:ext cx="34969" cy="7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5427031" y="2656518"/>
            <a:ext cx="10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7151843" y="1045205"/>
            <a:ext cx="77698" cy="8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H="1">
            <a:off x="7151843" y="1125286"/>
            <a:ext cx="77698" cy="53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7229541" y="1045205"/>
            <a:ext cx="0" cy="161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>
            <a:off x="7663818" y="1794505"/>
            <a:ext cx="3175" cy="123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7663818" y="1883405"/>
            <a:ext cx="88900" cy="34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7613018" y="1883405"/>
            <a:ext cx="96629" cy="65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9FBF369-31FD-CAD5-1F82-24A097283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7706"/>
              </p:ext>
            </p:extLst>
          </p:nvPr>
        </p:nvGraphicFramePr>
        <p:xfrm>
          <a:off x="1545414" y="4772326"/>
          <a:ext cx="251531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313">
                  <a:extLst>
                    <a:ext uri="{9D8B030D-6E8A-4147-A177-3AD203B41FA5}">
                      <a16:colId xmlns:a16="http://schemas.microsoft.com/office/drawing/2014/main" val="3922638509"/>
                    </a:ext>
                  </a:extLst>
                </a:gridCol>
              </a:tblGrid>
              <a:tr h="153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질문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39761"/>
                  </a:ext>
                </a:extLst>
              </a:tr>
              <a:tr h="628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P. </a:t>
                      </a:r>
                      <a:r>
                        <a:rPr lang="ko-KR" altLang="en-US" sz="1000" baseline="0" dirty="0"/>
                        <a:t>질문 번호     </a:t>
                      </a:r>
                      <a:r>
                        <a:rPr lang="en-US" altLang="ko-KR" sz="1000" baseline="0" dirty="0"/>
                        <a:t>NUMBER(10)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F. </a:t>
                      </a:r>
                      <a:r>
                        <a:rPr lang="ko-KR" altLang="en-US" sz="1000" dirty="0"/>
                        <a:t>회원 아이디   </a:t>
                      </a:r>
                      <a:r>
                        <a:rPr lang="en-US" altLang="ko-KR" sz="100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제목            </a:t>
                      </a:r>
                      <a:r>
                        <a:rPr lang="en-US" altLang="ko-KR" sz="1000" dirty="0"/>
                        <a:t>VARCHAR2(30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내용            </a:t>
                      </a:r>
                      <a:r>
                        <a:rPr lang="en-US" altLang="ko-KR" sz="1000" dirty="0"/>
                        <a:t>VARCHAR2(50 BYTE)</a:t>
                      </a:r>
                    </a:p>
                    <a:p>
                      <a:pPr latinLnBrk="1"/>
                      <a:r>
                        <a:rPr lang="ko-KR" altLang="en-US" sz="1000" baseline="0" dirty="0"/>
                        <a:t>   작성 날짜     </a:t>
                      </a:r>
                      <a:r>
                        <a:rPr lang="en-US" altLang="ko-KR" sz="1000" baseline="0" dirty="0"/>
                        <a:t>TIMESTAMP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아이디         </a:t>
                      </a:r>
                      <a:r>
                        <a:rPr lang="en-US" altLang="ko-KR" sz="1000" baseline="0" dirty="0"/>
                        <a:t>VARCHAR2(255 CHAR)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답변            </a:t>
                      </a:r>
                      <a:r>
                        <a:rPr lang="en-US" altLang="ko-KR" sz="1000" baseline="0" dirty="0"/>
                        <a:t>VARCHAR2(2000 CHAR)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41078"/>
                  </a:ext>
                </a:extLst>
              </a:tr>
              <a:tr h="169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SYS_C007128(</a:t>
                      </a:r>
                      <a:r>
                        <a:rPr lang="ko-KR" altLang="en-US" sz="1000" baseline="0" dirty="0"/>
                        <a:t>회원 아이디</a:t>
                      </a:r>
                      <a:r>
                        <a:rPr lang="en-US" altLang="ko-KR" sz="10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1935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AE9774B9-A0BC-3F49-C018-1C27C4189CF9}"/>
              </a:ext>
            </a:extLst>
          </p:cNvPr>
          <p:cNvGrpSpPr/>
          <p:nvPr/>
        </p:nvGrpSpPr>
        <p:grpSpPr>
          <a:xfrm>
            <a:off x="2916487" y="4492243"/>
            <a:ext cx="115302" cy="280083"/>
            <a:chOff x="3050957" y="4124691"/>
            <a:chExt cx="115302" cy="280083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596BBD3-F769-0919-A47A-6B666311B391}"/>
                </a:ext>
              </a:extLst>
            </p:cNvPr>
            <p:cNvCxnSpPr/>
            <p:nvPr/>
          </p:nvCxnSpPr>
          <p:spPr>
            <a:xfrm flipH="1" flipV="1">
              <a:off x="3101916" y="4124691"/>
              <a:ext cx="7620" cy="280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AE96FE0-4DC4-86DD-69AF-A7602E8DD327}"/>
                </a:ext>
              </a:extLst>
            </p:cNvPr>
            <p:cNvCxnSpPr/>
            <p:nvPr/>
          </p:nvCxnSpPr>
          <p:spPr>
            <a:xfrm flipH="1">
              <a:off x="3050957" y="4322695"/>
              <a:ext cx="58579" cy="82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4FC74CA-389B-3DE9-6A34-50BE0E146008}"/>
                </a:ext>
              </a:extLst>
            </p:cNvPr>
            <p:cNvCxnSpPr/>
            <p:nvPr/>
          </p:nvCxnSpPr>
          <p:spPr>
            <a:xfrm>
              <a:off x="3109536" y="4322695"/>
              <a:ext cx="56723" cy="82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F706AA9-14CD-AE4D-0CA9-681EB0B73943}"/>
                </a:ext>
              </a:extLst>
            </p:cNvPr>
            <p:cNvCxnSpPr/>
            <p:nvPr/>
          </p:nvCxnSpPr>
          <p:spPr>
            <a:xfrm>
              <a:off x="3050957" y="4322695"/>
              <a:ext cx="1153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914023-B126-786C-EB7B-8FEE39C98AA7}"/>
              </a:ext>
            </a:extLst>
          </p:cNvPr>
          <p:cNvGrpSpPr/>
          <p:nvPr/>
        </p:nvGrpSpPr>
        <p:grpSpPr>
          <a:xfrm>
            <a:off x="7752718" y="2910994"/>
            <a:ext cx="3610293" cy="1064247"/>
            <a:chOff x="7887188" y="2543442"/>
            <a:chExt cx="3610293" cy="1064247"/>
          </a:xfrm>
        </p:grpSpPr>
        <p:sp>
          <p:nvSpPr>
            <p:cNvPr id="4" name="모서리가 둥근 직사각형 24">
              <a:extLst>
                <a:ext uri="{FF2B5EF4-FFF2-40B4-BE49-F238E27FC236}">
                  <a16:creationId xmlns:a16="http://schemas.microsoft.com/office/drawing/2014/main" id="{862539EC-7FFF-91D3-FE8E-BB2B81885400}"/>
                </a:ext>
              </a:extLst>
            </p:cNvPr>
            <p:cNvSpPr/>
            <p:nvPr/>
          </p:nvSpPr>
          <p:spPr>
            <a:xfrm>
              <a:off x="7887188" y="2543442"/>
              <a:ext cx="3610293" cy="1064247"/>
            </a:xfrm>
            <a:prstGeom prst="roundRect">
              <a:avLst/>
            </a:prstGeom>
            <a:solidFill>
              <a:srgbClr val="FEDED2"/>
            </a:solidFill>
            <a:ln>
              <a:solidFill>
                <a:srgbClr val="FED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D056C4-B35B-E16A-C1C3-6D256855156F}"/>
                </a:ext>
              </a:extLst>
            </p:cNvPr>
            <p:cNvSpPr txBox="1"/>
            <p:nvPr/>
          </p:nvSpPr>
          <p:spPr>
            <a:xfrm>
              <a:off x="8189295" y="2942328"/>
              <a:ext cx="31559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ERD </a:t>
              </a:r>
              <a:r>
                <a:rPr lang="ko-KR" alt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다이어그램</a:t>
              </a:r>
              <a:endPara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59BD2-0E5E-6DE0-B2BA-09D0368EF5B6}"/>
                </a:ext>
              </a:extLst>
            </p:cNvPr>
            <p:cNvSpPr txBox="1"/>
            <p:nvPr/>
          </p:nvSpPr>
          <p:spPr>
            <a:xfrm>
              <a:off x="8946791" y="2653902"/>
              <a:ext cx="164099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프로젝트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97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773</Words>
  <Application>Microsoft Office PowerPoint</Application>
  <PresentationFormat>와이드스크린</PresentationFormat>
  <Paragraphs>259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Agency FB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d_aun</dc:creator>
  <cp:lastModifiedBy>user</cp:lastModifiedBy>
  <cp:revision>106</cp:revision>
  <dcterms:created xsi:type="dcterms:W3CDTF">2019-04-29T15:49:48Z</dcterms:created>
  <dcterms:modified xsi:type="dcterms:W3CDTF">2022-12-17T15:56:32Z</dcterms:modified>
</cp:coreProperties>
</file>