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8A44-657D-4B43-8E31-8316C885E6D6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5FD0-A0B7-4748-BB3D-466647B9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3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5FD0-A0B7-4748-BB3D-466647B9BF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A2925-6F5E-70E1-2124-30EC0743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26E81-6869-1994-5CC1-B3A2E113C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0A736-8564-2184-D15E-17557111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C8421-EAC1-2F29-5A75-1F003DB7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92F14-67EC-306F-1B20-1276BBD4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3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9A59-DF53-5FFE-E038-71E32E11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00B196-730E-5BBC-7FB1-238E511F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75FAE-4410-3474-4F1E-3DBE2DA3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9CC1A-EC1B-A993-7D4F-00153E82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6084C-5CB8-AAC4-AD77-062E509C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4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DD4CB2-CD8A-A841-04FD-84B98B803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7F96DF-C077-0E47-497F-090CD3CF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246BF-E96D-B002-13B6-8C1DC40E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F168C-DA00-9299-D486-2762C4BC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9AF4D-67F6-0CB6-7916-32864D67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5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611A0-F2DF-6E53-C50D-DE583EB3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F3158-A21F-DFD8-DA83-49E1D89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D1A54-4EBD-7473-1771-EA35014E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8155E-AB89-46A8-F090-737D426D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19A34-6257-3058-33A3-3A548C4D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00914-A9F4-5788-3EC7-E71D3511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C52536-60DB-E9FF-73C0-EA45B25A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C9B96-E244-E809-AE98-C4086B35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4F4DD-DBC1-2797-0CBF-FC41A255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54DA4-17D6-E1AD-1393-77A038A1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B92-0BC5-529D-4E61-26142766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EE8DD-67ED-E1BA-F211-80F78BA3C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C75F9-0A54-B977-08D6-321D6567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5C37D-1951-6043-E07F-39742DFD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7BE17-B17E-28EF-C87E-8DFAE87E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1F9C3-EB93-9F97-4DE1-0982E630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1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DB59A-11F3-FE40-1265-A719D4EB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F50D0-17A2-E198-F6C5-64D9F6C1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8DC3F-2448-6190-5FBF-B99F338B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9F8A54-BF72-2848-9D2C-7C4B0C7C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6C1F7F-3BAE-5DE8-1706-474D7B5E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DBCB5B-AFBF-121D-F889-B33563F7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0F91E4-5817-75DC-E0AE-9D0A6032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14FCAF-0DA6-D73C-D4AE-229B439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D70C-D1AD-EB4A-0CC0-307AF45F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273AE-1165-7898-9804-BDB0E9D0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C899A0-CB6D-004F-4FC9-A32735FD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1C3F68-38F6-B425-D27D-F8CD700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C12AF-21BB-FC53-DBFD-018D541D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36E5F-CA6F-CBD6-5A99-BEF954BD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C54221-2968-EE01-0835-C2C05045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5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82119-0DF4-89FF-8F37-C51A4CC3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DB180-58AA-B274-47B7-7C6783E6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D91B92-7330-4248-AA57-E7597FBE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B54F4E-793F-177D-8894-A512B104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A9CA53-F767-CB1A-C46E-1D42EE7B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78692-6758-DF26-606F-01C4D37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6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07A64-F77C-2759-0140-D1163E10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D34AEE-702A-6BEA-54FD-4E1496C64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F5AD1-5BEA-406D-2D8A-AE2959713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FC386A-39C7-AAF5-A72D-C4A5F79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92145F-54A4-F257-2F6C-81B221C5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67E6A-3140-B11B-DEE5-FDDF885A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8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C5A2A-947E-9FB6-652A-B0D802F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CC79FD-16D3-4865-3607-271ED953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83319-798E-C672-2F47-DC1947CF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3A52-0871-7149-AE1D-85BC2619E85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23F2C-B4E8-93E0-8BE2-A780F655F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D01FA-1311-89CB-680D-3CDB50A7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DD6C-FC1C-CB47-AF88-41467F947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C3A410-D961-81E1-3186-33DC1DADB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14513-7304-4D30-C58B-C989BC26A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altLang="ru-RU" sz="5200" dirty="0">
                <a:solidFill>
                  <a:srgbClr val="FFFFFF"/>
                </a:solidFill>
              </a:rPr>
              <a:t>Информационные модели безопасности. </a:t>
            </a:r>
            <a:br>
              <a:rPr lang="ru-RU" altLang="ru-RU" sz="5200" dirty="0">
                <a:solidFill>
                  <a:srgbClr val="FFFFFF"/>
                </a:solidFill>
              </a:rPr>
            </a:br>
            <a:r>
              <a:rPr lang="ru-RU" altLang="ru-RU" sz="5200" dirty="0">
                <a:solidFill>
                  <a:srgbClr val="FFFFFF"/>
                </a:solidFill>
              </a:rPr>
              <a:t>Мандатная модель ОВО.</a:t>
            </a:r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1326EA91-C076-C61B-A25E-EBCE823DF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551" y="485194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Соловьев Артемий Александрович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P32151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21F6D-C1D3-4075-AAFF-9FABA4AB8F06}"/>
              </a:ext>
            </a:extLst>
          </p:cNvPr>
          <p:cNvSpPr txBox="1"/>
          <p:nvPr/>
        </p:nvSpPr>
        <p:spPr>
          <a:xfrm>
            <a:off x="2975960" y="6047677"/>
            <a:ext cx="6233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Санкт-Петербург,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8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65982-86BE-7776-9813-5378833EE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7CB71-0FAC-FC7A-648B-474F7E53880F}"/>
              </a:ext>
            </a:extLst>
          </p:cNvPr>
          <p:cNvSpPr txBox="1"/>
          <p:nvPr/>
        </p:nvSpPr>
        <p:spPr>
          <a:xfrm>
            <a:off x="450016" y="1026747"/>
            <a:ext cx="676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Мандатная модель ОВО </a:t>
            </a:r>
            <a:r>
              <a:rPr lang="ru-RU" sz="2400" dirty="0">
                <a:solidFill>
                  <a:schemeClr val="bg1"/>
                </a:solidFill>
              </a:rPr>
              <a:t>(отказ в обслуживании) основана на приоритетах каждого субъекта системы.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5D822-2CDC-70D7-CAC5-D2D0060594BF}"/>
              </a:ext>
            </a:extLst>
          </p:cNvPr>
          <p:cNvSpPr txBox="1"/>
          <p:nvPr/>
        </p:nvSpPr>
        <p:spPr>
          <a:xfrm>
            <a:off x="450016" y="2644170"/>
            <a:ext cx="66631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Субъект получает отказ в обслуживании, если его запрос зарегистрирован, но не удовлетворен в течение соответствующего MWT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ru-RU" sz="2400" dirty="0">
                <a:solidFill>
                  <a:schemeClr val="bg1"/>
                </a:solidFill>
              </a:rPr>
              <a:t>максимального времени ожидания).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7A044-1A7D-F59A-7A38-C71AAC3AF0A7}"/>
              </a:ext>
            </a:extLst>
          </p:cNvPr>
          <p:cNvSpPr txBox="1"/>
          <p:nvPr/>
        </p:nvSpPr>
        <p:spPr>
          <a:xfrm>
            <a:off x="450016" y="4630924"/>
            <a:ext cx="61828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MWT 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определяется как длина промежутка времени после запроса услуги, в течение</a:t>
            </a:r>
          </a:p>
          <a:p>
            <a:pPr algn="l"/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которого считается приемлемым предоставление этой услуги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E1725-18E3-4682-85A7-741364E16A3B}"/>
              </a:ext>
            </a:extLst>
          </p:cNvPr>
          <p:cNvSpPr txBox="1"/>
          <p:nvPr/>
        </p:nvSpPr>
        <p:spPr>
          <a:xfrm>
            <a:off x="3583962" y="14958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rgbClr val="FFFFFF"/>
                </a:solidFill>
              </a:rPr>
              <a:t>Мандатная модель ОВО.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418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F29A55-7643-3B8D-B545-BA71CEE0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3C679-3D3A-1F6B-FC82-C8E61056B479}"/>
              </a:ext>
            </a:extLst>
          </p:cNvPr>
          <p:cNvSpPr txBox="1"/>
          <p:nvPr/>
        </p:nvSpPr>
        <p:spPr>
          <a:xfrm>
            <a:off x="1539947" y="255181"/>
            <a:ext cx="892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Правила, описывающие мандатную модель ОВО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17FC-2026-6F99-9F55-6C9EF225577C}"/>
              </a:ext>
            </a:extLst>
          </p:cNvPr>
          <p:cNvSpPr txBox="1"/>
          <p:nvPr/>
        </p:nvSpPr>
        <p:spPr>
          <a:xfrm>
            <a:off x="352790" y="1095127"/>
            <a:ext cx="61828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1) «Никаких отказов вверх» (NDU) - никаким</a:t>
            </a:r>
          </a:p>
          <a:p>
            <a:r>
              <a:rPr lang="ru-RU" sz="2000" dirty="0">
                <a:solidFill>
                  <a:schemeClr val="bg1"/>
                </a:solidFill>
              </a:rPr>
              <a:t>объектам с более низким приоритетом не позволено отказывать в обслуживании субъектам с более высокими приоритетами. (Ни один субъект не может отказать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запросам, сделанным субъектом с более высоким приоритетом)</a:t>
            </a:r>
          </a:p>
        </p:txBody>
      </p:sp>
      <p:pic>
        <p:nvPicPr>
          <p:cNvPr id="12" name="Рисунок 11" descr="Изображение выглядит как человек, сорочка, синий, поз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7BF029EE-5D39-EA28-027F-3A1190B0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72" y="3700153"/>
            <a:ext cx="2368551" cy="2625382"/>
          </a:xfrm>
          <a:prstGeom prst="rect">
            <a:avLst/>
          </a:prstGeom>
        </p:spPr>
      </p:pic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F70D7042-8C3B-A7A4-3A34-5CA98B6775A3}"/>
              </a:ext>
            </a:extLst>
          </p:cNvPr>
          <p:cNvSpPr/>
          <p:nvPr/>
        </p:nvSpPr>
        <p:spPr>
          <a:xfrm>
            <a:off x="4948832" y="3961278"/>
            <a:ext cx="2631990" cy="95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Делай!!!!</a:t>
            </a:r>
          </a:p>
        </p:txBody>
      </p:sp>
      <p:pic>
        <p:nvPicPr>
          <p:cNvPr id="17" name="Рисунок 16" descr="Изображение выглядит как текст,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9B06B3E0-8E25-C897-2F38-57257574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207" y="3700153"/>
            <a:ext cx="2038865" cy="29261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BFDF101-FB35-FFB3-7B60-107ECEB68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392" y="3341896"/>
            <a:ext cx="3776497" cy="3776497"/>
          </a:xfrm>
          <a:prstGeom prst="rect">
            <a:avLst/>
          </a:prstGeom>
        </p:spPr>
      </p:pic>
      <p:sp>
        <p:nvSpPr>
          <p:cNvPr id="20" name="Стрелка вправо 19">
            <a:extLst>
              <a:ext uri="{FF2B5EF4-FFF2-40B4-BE49-F238E27FC236}">
                <a16:creationId xmlns:a16="http://schemas.microsoft.com/office/drawing/2014/main" id="{A71F98AD-5C52-0C64-DF6A-31A0295DE1E2}"/>
              </a:ext>
            </a:extLst>
          </p:cNvPr>
          <p:cNvSpPr/>
          <p:nvPr/>
        </p:nvSpPr>
        <p:spPr>
          <a:xfrm>
            <a:off x="4948832" y="5189377"/>
            <a:ext cx="2631990" cy="95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Остановись!!!!</a:t>
            </a:r>
          </a:p>
        </p:txBody>
      </p:sp>
    </p:spTree>
    <p:extLst>
      <p:ext uri="{BB962C8B-B14F-4D97-AF65-F5344CB8AC3E}">
        <p14:creationId xmlns:p14="http://schemas.microsoft.com/office/powerpoint/2010/main" val="26144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44852F-475A-A5D6-3F04-3DE1BB47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D964C-4B97-E43D-25B4-5BC2E134333F}"/>
              </a:ext>
            </a:extLst>
          </p:cNvPr>
          <p:cNvSpPr txBox="1"/>
          <p:nvPr/>
        </p:nvSpPr>
        <p:spPr>
          <a:xfrm>
            <a:off x="352447" y="1198057"/>
            <a:ext cx="85629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2) Защищенным от угроз отказа в обслуживании должно быть лишь некоторое подмножество объектов. (позволяет обеспечить защиту от отказа в обслуживании только для особого множества объектов.)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15BD-A3BA-F2DE-D65A-CB3FBF8AB94E}"/>
              </a:ext>
            </a:extLst>
          </p:cNvPr>
          <p:cNvSpPr txBox="1"/>
          <p:nvPr/>
        </p:nvSpPr>
        <p:spPr>
          <a:xfrm>
            <a:off x="1539947" y="255181"/>
            <a:ext cx="892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Правила, описывающие мандатную модель ОВО</a:t>
            </a:r>
          </a:p>
        </p:txBody>
      </p:sp>
    </p:spTree>
    <p:extLst>
      <p:ext uri="{BB962C8B-B14F-4D97-AF65-F5344CB8AC3E}">
        <p14:creationId xmlns:p14="http://schemas.microsoft.com/office/powerpoint/2010/main" val="319327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334161-A86F-A3BC-5FD7-1AEC8BBC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Стрелка вправо 2">
            <a:extLst>
              <a:ext uri="{FF2B5EF4-FFF2-40B4-BE49-F238E27FC236}">
                <a16:creationId xmlns:a16="http://schemas.microsoft.com/office/drawing/2014/main" id="{BF5DA419-7C61-FCF0-0508-6B8992979EB9}"/>
              </a:ext>
            </a:extLst>
          </p:cNvPr>
          <p:cNvSpPr/>
          <p:nvPr/>
        </p:nvSpPr>
        <p:spPr>
          <a:xfrm>
            <a:off x="4994414" y="1384864"/>
            <a:ext cx="1657163" cy="1009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8304F28-E9EB-2F5E-DCA2-4FB4027E65BE}"/>
              </a:ext>
            </a:extLst>
          </p:cNvPr>
          <p:cNvSpPr/>
          <p:nvPr/>
        </p:nvSpPr>
        <p:spPr>
          <a:xfrm>
            <a:off x="2341348" y="715490"/>
            <a:ext cx="2301712" cy="227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Субъект с низким уровнем доступа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A571404-1B70-4F2A-62E1-BD69482F4777}"/>
              </a:ext>
            </a:extLst>
          </p:cNvPr>
          <p:cNvSpPr/>
          <p:nvPr/>
        </p:nvSpPr>
        <p:spPr>
          <a:xfrm>
            <a:off x="7002931" y="730622"/>
            <a:ext cx="2276950" cy="2279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Объект с высоким уровнем секретности</a:t>
            </a:r>
          </a:p>
        </p:txBody>
      </p:sp>
      <p:pic>
        <p:nvPicPr>
          <p:cNvPr id="6" name="Рисунок 5" descr="Изображение выглядит как человек, в помещении, стоящий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AC706FF7-4BAB-652A-94F6-4BBC2D21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33" y="3675281"/>
            <a:ext cx="5441657" cy="2678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72D47-83D8-41F4-9967-CC3DB6A839D5}"/>
              </a:ext>
            </a:extLst>
          </p:cNvPr>
          <p:cNvSpPr txBox="1"/>
          <p:nvPr/>
        </p:nvSpPr>
        <p:spPr>
          <a:xfrm>
            <a:off x="3417816" y="3251041"/>
            <a:ext cx="191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EF9D1-96A4-5C36-573A-BE6253F1C39F}"/>
              </a:ext>
            </a:extLst>
          </p:cNvPr>
          <p:cNvSpPr txBox="1"/>
          <p:nvPr/>
        </p:nvSpPr>
        <p:spPr>
          <a:xfrm>
            <a:off x="6343412" y="3305949"/>
            <a:ext cx="191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Запись</a:t>
            </a:r>
          </a:p>
        </p:txBody>
      </p:sp>
    </p:spTree>
    <p:extLst>
      <p:ext uri="{BB962C8B-B14F-4D97-AF65-F5344CB8AC3E}">
        <p14:creationId xmlns:p14="http://schemas.microsoft.com/office/powerpoint/2010/main" val="41510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334161-A86F-A3BC-5FD7-1AEC8BBC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57C5B-8CB9-5BE9-555D-29B45301AB3A}"/>
              </a:ext>
            </a:extLst>
          </p:cNvPr>
          <p:cNvSpPr txBox="1"/>
          <p:nvPr/>
        </p:nvSpPr>
        <p:spPr>
          <a:xfrm>
            <a:off x="1633625" y="255180"/>
            <a:ext cx="892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Пример </a:t>
            </a:r>
          </a:p>
        </p:txBody>
      </p:sp>
      <p:pic>
        <p:nvPicPr>
          <p:cNvPr id="29" name="Рисунок 2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5376D40-1572-2BBD-093C-E8F269EE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" y="1726477"/>
            <a:ext cx="4651359" cy="3662197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8FB045C-70A2-EFB1-92CA-98AB312B0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15" y="1726477"/>
            <a:ext cx="6583363" cy="36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334161-A86F-A3BC-5FD7-1AEC8BBC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74C65-8AFE-DB7C-8547-FA7814767BA9}"/>
              </a:ext>
            </a:extLst>
          </p:cNvPr>
          <p:cNvSpPr txBox="1"/>
          <p:nvPr/>
        </p:nvSpPr>
        <p:spPr>
          <a:xfrm>
            <a:off x="2888456" y="214312"/>
            <a:ext cx="641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Недостаток модели ОВО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889FE-0898-08FF-F5BD-FCC9960DF3B9}"/>
              </a:ext>
            </a:extLst>
          </p:cNvPr>
          <p:cNvSpPr txBox="1"/>
          <p:nvPr/>
        </p:nvSpPr>
        <p:spPr>
          <a:xfrm>
            <a:off x="478825" y="1859340"/>
            <a:ext cx="6098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Правила имеют смысл только для систем, в которых можно определить несколько приоритетов.</a:t>
            </a:r>
          </a:p>
          <a:p>
            <a:r>
              <a:rPr lang="ru-RU" sz="2400" dirty="0">
                <a:solidFill>
                  <a:schemeClr val="bg1"/>
                </a:solidFill>
              </a:rPr>
              <a:t>Если это не так, тогда должны быть определены подходящие аналогичные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правила внутри уровня с одним приоритетом.</a:t>
            </a:r>
          </a:p>
        </p:txBody>
      </p:sp>
    </p:spTree>
    <p:extLst>
      <p:ext uri="{BB962C8B-B14F-4D97-AF65-F5344CB8AC3E}">
        <p14:creationId xmlns:p14="http://schemas.microsoft.com/office/powerpoint/2010/main" val="155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AB0AA8-B64F-9558-DBCE-B80B85977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C0964-7E04-6BEE-B617-403530A26C7F}"/>
              </a:ext>
            </a:extLst>
          </p:cNvPr>
          <p:cNvSpPr txBox="1"/>
          <p:nvPr/>
        </p:nvSpPr>
        <p:spPr>
          <a:xfrm>
            <a:off x="2888456" y="214312"/>
            <a:ext cx="641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Преимущество модели ОВО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964CA-AD3A-EF28-A054-F989A870491B}"/>
              </a:ext>
            </a:extLst>
          </p:cNvPr>
          <p:cNvSpPr txBox="1"/>
          <p:nvPr/>
        </p:nvSpPr>
        <p:spPr>
          <a:xfrm>
            <a:off x="478825" y="1859340"/>
            <a:ext cx="6098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Правила дают средство для предотвращения отказа в обслуживании на основе приоритета, предположительно уже существующего для данной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301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AB0AA8-B64F-9558-DBCE-B80B85977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C0964-7E04-6BEE-B617-403530A26C7F}"/>
              </a:ext>
            </a:extLst>
          </p:cNvPr>
          <p:cNvSpPr txBox="1"/>
          <p:nvPr/>
        </p:nvSpPr>
        <p:spPr>
          <a:xfrm>
            <a:off x="2888456" y="214312"/>
            <a:ext cx="641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КАНЕЦ</a:t>
            </a:r>
          </a:p>
        </p:txBody>
      </p:sp>
      <p:pic>
        <p:nvPicPr>
          <p:cNvPr id="6" name="Рисунок 5" descr="Изображение выглядит как текст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C78BAF7-1833-02E7-0C1B-75366039F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6"/>
          <a:stretch/>
        </p:blipFill>
        <p:spPr>
          <a:xfrm>
            <a:off x="3948176" y="1073673"/>
            <a:ext cx="4295647" cy="50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3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238</Words>
  <Application>Microsoft Macintosh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Информационные модели безопасности.  Мандатная модель ОВО.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модели безопасности.  Мандатная модель ОВО.</dc:title>
  <dc:creator>Соловьев Артемий Александрович</dc:creator>
  <cp:lastModifiedBy>Соловьев Артемий Александрович</cp:lastModifiedBy>
  <cp:revision>1</cp:revision>
  <dcterms:created xsi:type="dcterms:W3CDTF">2023-05-03T05:37:49Z</dcterms:created>
  <dcterms:modified xsi:type="dcterms:W3CDTF">2023-05-03T09:53:17Z</dcterms:modified>
</cp:coreProperties>
</file>