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  <p:sldId id="292" r:id="rId14"/>
    <p:sldId id="29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uch\Desktop\perf_tests_mjereno_izva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iOuch\Desktop\perf_tests_mjereno_izva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v>C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(Sheet1!$L$3,Sheet1!$N$3)</c:f>
              <c:strCache>
                <c:ptCount val="2"/>
                <c:pt idx="0">
                  <c:v>Dodavanje [ms]</c:v>
                </c:pt>
                <c:pt idx="1">
                  <c:v>Provjera [ms]</c:v>
                </c:pt>
              </c:strCache>
            </c:strRef>
          </c:cat>
          <c:val>
            <c:numRef>
              <c:f>(Sheet1!$P$8,Sheet1!$R$8)</c:f>
              <c:numCache>
                <c:formatCode>#,##0.00</c:formatCode>
                <c:ptCount val="2"/>
                <c:pt idx="0">
                  <c:v>182.66200000000001</c:v>
                </c:pt>
                <c:pt idx="1">
                  <c:v>492.71499999999997</c:v>
                </c:pt>
              </c:numCache>
            </c:numRef>
          </c:val>
        </c:ser>
        <c:ser>
          <c:idx val="1"/>
          <c:order val="1"/>
          <c:tx>
            <c:v>Java (Damir)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(Sheet1!$L$3,Sheet1!$N$3)</c:f>
              <c:strCache>
                <c:ptCount val="2"/>
                <c:pt idx="0">
                  <c:v>Dodavanje [ms]</c:v>
                </c:pt>
                <c:pt idx="1">
                  <c:v>Provjera [ms]</c:v>
                </c:pt>
              </c:strCache>
            </c:strRef>
          </c:cat>
          <c:val>
            <c:numRef>
              <c:f>(Sheet1!$H$8,Sheet1!$J$8)</c:f>
              <c:numCache>
                <c:formatCode>#,##0.00</c:formatCode>
                <c:ptCount val="2"/>
                <c:pt idx="0">
                  <c:v>569</c:v>
                </c:pt>
                <c:pt idx="1">
                  <c:v>1256</c:v>
                </c:pt>
              </c:numCache>
            </c:numRef>
          </c:val>
        </c:ser>
        <c:ser>
          <c:idx val="3"/>
          <c:order val="2"/>
          <c:tx>
            <c:v>C#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(Sheet1!$L$3,Sheet1!$N$3)</c:f>
              <c:strCache>
                <c:ptCount val="2"/>
                <c:pt idx="0">
                  <c:v>Dodavanje [ms]</c:v>
                </c:pt>
                <c:pt idx="1">
                  <c:v>Provjera [ms]</c:v>
                </c:pt>
              </c:strCache>
            </c:strRef>
          </c:cat>
          <c:val>
            <c:numRef>
              <c:f>(Sheet1!$T$8,Sheet1!$V$8)</c:f>
              <c:numCache>
                <c:formatCode>#,##0.00</c:formatCode>
                <c:ptCount val="2"/>
                <c:pt idx="0">
                  <c:v>654.82000000000005</c:v>
                </c:pt>
                <c:pt idx="1">
                  <c:v>1781.08</c:v>
                </c:pt>
              </c:numCache>
            </c:numRef>
          </c:val>
        </c:ser>
        <c:ser>
          <c:idx val="4"/>
          <c:order val="3"/>
          <c:tx>
            <c:v>Java (Filip)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(Sheet1!$L$3,Sheet1!$N$3)</c:f>
              <c:strCache>
                <c:ptCount val="2"/>
                <c:pt idx="0">
                  <c:v>Dodavanje [ms]</c:v>
                </c:pt>
                <c:pt idx="1">
                  <c:v>Provjera [ms]</c:v>
                </c:pt>
              </c:strCache>
            </c:strRef>
          </c:cat>
          <c:val>
            <c:numRef>
              <c:f>(Sheet1!$L$8,Sheet1!$N$8)</c:f>
              <c:numCache>
                <c:formatCode>#,##0.00</c:formatCode>
                <c:ptCount val="2"/>
                <c:pt idx="0">
                  <c:v>873</c:v>
                </c:pt>
                <c:pt idx="1">
                  <c:v>1766</c:v>
                </c:pt>
              </c:numCache>
            </c:numRef>
          </c:val>
        </c:ser>
        <c:ser>
          <c:idx val="0"/>
          <c:order val="4"/>
          <c:tx>
            <c:v>Python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(Sheet1!$L$3,Sheet1!$N$3)</c:f>
              <c:strCache>
                <c:ptCount val="2"/>
                <c:pt idx="0">
                  <c:v>Dodavanje [ms]</c:v>
                </c:pt>
                <c:pt idx="1">
                  <c:v>Provjera [ms]</c:v>
                </c:pt>
              </c:strCache>
            </c:strRef>
          </c:cat>
          <c:val>
            <c:numRef>
              <c:f>(Sheet1!$D$8,Sheet1!$F$8)</c:f>
              <c:numCache>
                <c:formatCode>#,##0.00</c:formatCode>
                <c:ptCount val="2"/>
                <c:pt idx="0">
                  <c:v>4720.0767999999998</c:v>
                </c:pt>
                <c:pt idx="1">
                  <c:v>11594.1564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713983424"/>
        <c:axId val="-1713983968"/>
      </c:barChart>
      <c:catAx>
        <c:axId val="-171398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713983968"/>
        <c:crosses val="autoZero"/>
        <c:auto val="1"/>
        <c:lblAlgn val="ctr"/>
        <c:lblOffset val="100"/>
        <c:noMultiLvlLbl val="0"/>
      </c:catAx>
      <c:valAx>
        <c:axId val="-171398396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Vrijeme [ms]</a:t>
                </a:r>
                <a:endParaRPr lang="hr-H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7139834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2"/>
          <c:order val="0"/>
          <c:tx>
            <c:v>C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Sheet1!$M$3</c:f>
              <c:strCache>
                <c:ptCount val="1"/>
                <c:pt idx="0">
                  <c:v>Memorija [byte]</c:v>
                </c:pt>
              </c:strCache>
            </c:strRef>
          </c:cat>
          <c:val>
            <c:numRef>
              <c:f>Sheet1!$Q$8</c:f>
              <c:numCache>
                <c:formatCode>#,##0</c:formatCode>
                <c:ptCount val="1"/>
                <c:pt idx="0">
                  <c:v>1508000</c:v>
                </c:pt>
              </c:numCache>
            </c:numRef>
          </c:val>
        </c:ser>
        <c:ser>
          <c:idx val="0"/>
          <c:order val="1"/>
          <c:tx>
            <c:v>Python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Sheet1!$M$3</c:f>
              <c:strCache>
                <c:ptCount val="1"/>
                <c:pt idx="0">
                  <c:v>Memorija [byte]</c:v>
                </c:pt>
              </c:strCache>
            </c:strRef>
          </c:cat>
          <c:val>
            <c:numRef>
              <c:f>Sheet1!$E$8</c:f>
              <c:numCache>
                <c:formatCode>#,##0</c:formatCode>
                <c:ptCount val="1"/>
                <c:pt idx="0">
                  <c:v>13584000</c:v>
                </c:pt>
              </c:numCache>
            </c:numRef>
          </c:val>
        </c:ser>
        <c:ser>
          <c:idx val="3"/>
          <c:order val="2"/>
          <c:tx>
            <c:v>C#</c:v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Sheet1!$M$3</c:f>
              <c:strCache>
                <c:ptCount val="1"/>
                <c:pt idx="0">
                  <c:v>Memorija [byte]</c:v>
                </c:pt>
              </c:strCache>
            </c:strRef>
          </c:cat>
          <c:val>
            <c:numRef>
              <c:f>Sheet1!$U$8</c:f>
              <c:numCache>
                <c:formatCode>#,##0</c:formatCode>
                <c:ptCount val="1"/>
                <c:pt idx="0">
                  <c:v>18720000</c:v>
                </c:pt>
              </c:numCache>
            </c:numRef>
          </c:val>
        </c:ser>
        <c:ser>
          <c:idx val="1"/>
          <c:order val="3"/>
          <c:tx>
            <c:v>Java (Damir)</c:v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Sheet1!$M$3</c:f>
              <c:strCache>
                <c:ptCount val="1"/>
                <c:pt idx="0">
                  <c:v>Memorija [byte]</c:v>
                </c:pt>
              </c:strCache>
            </c:strRef>
          </c:cat>
          <c:val>
            <c:numRef>
              <c:f>Sheet1!$I$8</c:f>
              <c:numCache>
                <c:formatCode>#,##0</c:formatCode>
                <c:ptCount val="1"/>
                <c:pt idx="0">
                  <c:v>197996000</c:v>
                </c:pt>
              </c:numCache>
            </c:numRef>
          </c:val>
        </c:ser>
        <c:ser>
          <c:idx val="4"/>
          <c:order val="4"/>
          <c:tx>
            <c:v>Java (Filip)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Sheet1!$M$3</c:f>
              <c:strCache>
                <c:ptCount val="1"/>
                <c:pt idx="0">
                  <c:v>Memorija [byte]</c:v>
                </c:pt>
              </c:strCache>
            </c:strRef>
          </c:cat>
          <c:val>
            <c:numRef>
              <c:f>Sheet1!$M$8</c:f>
              <c:numCache>
                <c:formatCode>#,##0</c:formatCode>
                <c:ptCount val="1"/>
                <c:pt idx="0">
                  <c:v>199140000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713980704"/>
        <c:axId val="-1713985056"/>
        <c:axId val="0"/>
      </c:bar3DChart>
      <c:catAx>
        <c:axId val="-171398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713985056"/>
        <c:crosses val="autoZero"/>
        <c:auto val="1"/>
        <c:lblAlgn val="ctr"/>
        <c:lblOffset val="100"/>
        <c:noMultiLvlLbl val="0"/>
      </c:catAx>
      <c:valAx>
        <c:axId val="-171398505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err="1" smtClean="0"/>
                  <a:t>Memorija</a:t>
                </a:r>
                <a:r>
                  <a:rPr lang="en-GB" dirty="0" smtClean="0"/>
                  <a:t> </a:t>
                </a:r>
                <a:r>
                  <a:rPr lang="en-GB" dirty="0"/>
                  <a:t>[byte]</a:t>
                </a:r>
                <a:endParaRPr lang="hr-H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r-Latn-R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7139807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DF50-7B36-4210-ADC3-7B28A651C4FA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8484-05A3-4D6A-80A8-7E33212CB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8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64275-C3BF-4D9F-B39C-1C59015F6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345" y="1385454"/>
            <a:ext cx="8322658" cy="1760218"/>
          </a:xfrm>
        </p:spPr>
        <p:txBody>
          <a:bodyPr/>
          <a:lstStyle/>
          <a:p>
            <a:pPr algn="ctr"/>
            <a:r>
              <a:rPr lang="hr-HR" dirty="0" smtClean="0"/>
              <a:t>Bloom filter</a:t>
            </a:r>
            <a:br>
              <a:rPr lang="hr-HR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Tomislav Bradarić</a:t>
            </a:r>
            <a:br>
              <a:rPr lang="hr-HR" dirty="0" smtClean="0"/>
            </a:br>
            <a:r>
              <a:rPr lang="hr-HR" dirty="0" smtClean="0"/>
              <a:t>Damir Ciganović-Janković</a:t>
            </a:r>
            <a:br>
              <a:rPr lang="hr-HR" dirty="0" smtClean="0"/>
            </a:br>
            <a:r>
              <a:rPr lang="hr-HR" dirty="0" smtClean="0"/>
              <a:t>Filip Fajdetić</a:t>
            </a:r>
            <a:br>
              <a:rPr lang="hr-HR" dirty="0" smtClean="0"/>
            </a:br>
            <a:r>
              <a:rPr lang="hr-HR" dirty="0" smtClean="0"/>
              <a:t>Filip Voska</a:t>
            </a:r>
            <a:br>
              <a:rPr lang="hr-HR" dirty="0" smtClean="0"/>
            </a:br>
            <a:r>
              <a:rPr lang="hr-HR" dirty="0" smtClean="0"/>
              <a:t>Edi Smoljan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Biranje parametara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Ovisno o broju riječi koje planiramo dodati! Ako znamo unaprijed – super, inače po procjeni!</a:t>
            </a:r>
          </a:p>
          <a:p>
            <a:endParaRPr lang="hr-HR" dirty="0" smtClean="0"/>
          </a:p>
          <a:p>
            <a:r>
              <a:rPr lang="hr-HR" dirty="0" smtClean="0"/>
              <a:t>Odredimo koliki postotak lažnih pozitivnih rezultata nam odgovara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85" y="3781887"/>
            <a:ext cx="144780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85" y="4650251"/>
            <a:ext cx="2009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Ponašanje</a:t>
            </a:r>
            <a:r>
              <a:rPr lang="en-GB" dirty="0" smtClean="0"/>
              <a:t> Bloom </a:t>
            </a:r>
            <a:r>
              <a:rPr lang="en-GB" dirty="0" err="1" smtClean="0"/>
              <a:t>Filtra</a:t>
            </a:r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60" y="1660152"/>
            <a:ext cx="7819415" cy="44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Ponašanje</a:t>
            </a:r>
            <a:r>
              <a:rPr lang="en-GB" dirty="0"/>
              <a:t> Bloom </a:t>
            </a:r>
            <a:r>
              <a:rPr lang="en-GB" dirty="0" err="1"/>
              <a:t>Filtra</a:t>
            </a: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03" y="1622490"/>
            <a:ext cx="7673729" cy="44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7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Usporedba</a:t>
            </a:r>
            <a:r>
              <a:rPr lang="en-GB" dirty="0" smtClean="0"/>
              <a:t> </a:t>
            </a:r>
            <a:r>
              <a:rPr lang="en-GB" dirty="0" err="1" smtClean="0"/>
              <a:t>performansi</a:t>
            </a:r>
            <a:endParaRPr lang="hr-HR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185614"/>
              </p:ext>
            </p:extLst>
          </p:nvPr>
        </p:nvGraphicFramePr>
        <p:xfrm>
          <a:off x="1423701" y="1623527"/>
          <a:ext cx="7467746" cy="459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87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Usporedba</a:t>
            </a:r>
            <a:r>
              <a:rPr lang="en-GB" dirty="0" smtClean="0"/>
              <a:t> </a:t>
            </a:r>
            <a:r>
              <a:rPr lang="en-GB" dirty="0" err="1" smtClean="0"/>
              <a:t>memorijskog</a:t>
            </a:r>
            <a:r>
              <a:rPr lang="en-GB" dirty="0" smtClean="0"/>
              <a:t> </a:t>
            </a:r>
            <a:r>
              <a:rPr lang="en-GB" dirty="0" err="1" smtClean="0"/>
              <a:t>zauzeća</a:t>
            </a:r>
            <a:endParaRPr lang="hr-HR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803748"/>
              </p:ext>
            </p:extLst>
          </p:nvPr>
        </p:nvGraphicFramePr>
        <p:xfrm>
          <a:off x="1074235" y="1551603"/>
          <a:ext cx="8107088" cy="469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64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03" y="2438400"/>
            <a:ext cx="8596668" cy="1320800"/>
          </a:xfrm>
        </p:spPr>
        <p:txBody>
          <a:bodyPr/>
          <a:lstStyle/>
          <a:p>
            <a:pPr algn="ctr"/>
            <a:r>
              <a:rPr lang="hr-HR" dirty="0" smtClean="0"/>
              <a:t>Hvala na pozornosti!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bloom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Vjerojatnosna podatkovna struktura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Namjena: provjera </a:t>
            </a:r>
            <a:r>
              <a:rPr lang="hr-HR" b="1" dirty="0" smtClean="0"/>
              <a:t>prisutnosti</a:t>
            </a:r>
            <a:r>
              <a:rPr lang="hr-HR" dirty="0" smtClean="0"/>
              <a:t> elementa(npr. genetskog slijeda) u skupu(npr. genom)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Vremenski jeftin</a:t>
            </a:r>
          </a:p>
          <a:p>
            <a:pPr>
              <a:buFont typeface="Wingdings" panose="05000000000000000000" pitchFamily="2" charset="2"/>
              <a:buChar char="v"/>
            </a:pPr>
            <a:endParaRPr lang="hr-HR" dirty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Memorijski jeftin</a:t>
            </a:r>
          </a:p>
        </p:txBody>
      </p:sp>
    </p:spTree>
    <p:extLst>
      <p:ext uri="{BB962C8B-B14F-4D97-AF65-F5344CB8AC3E}">
        <p14:creationId xmlns:p14="http://schemas.microsoft.com/office/powerpoint/2010/main" val="27082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Kako funkcionira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hr-H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Sadrži vektor(ili sličnu strukturu) bitova duljine </a:t>
            </a:r>
            <a:r>
              <a:rPr lang="hr-HR" i="1" dirty="0"/>
              <a:t>m</a:t>
            </a:r>
            <a:r>
              <a:rPr lang="hr-HR" dirty="0" smtClean="0"/>
              <a:t>(parametar pojedinog filtera)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inicijalno sve 0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hr-HR" dirty="0"/>
          </a:p>
          <a:p>
            <a:pPr lvl="1">
              <a:buFont typeface="Wingdings" panose="05000000000000000000" pitchFamily="2" charset="2"/>
              <a:buChar char="v"/>
            </a:pPr>
            <a:endParaRPr lang="hr-H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Dodajmo sada u njega riječ „bioinformatika”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55" y="3358025"/>
            <a:ext cx="53816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84" y="3530173"/>
            <a:ext cx="6057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Dodavanje riječi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2052735"/>
            <a:ext cx="8596668" cy="3988627"/>
          </a:xfrm>
        </p:spPr>
        <p:txBody>
          <a:bodyPr/>
          <a:lstStyle/>
          <a:p>
            <a:r>
              <a:rPr lang="hr-HR" dirty="0" smtClean="0"/>
              <a:t>Na riječi se primjeni </a:t>
            </a:r>
            <a:r>
              <a:rPr lang="hr-HR" i="1" dirty="0" smtClean="0"/>
              <a:t>k</a:t>
            </a:r>
            <a:r>
              <a:rPr lang="hr-HR" dirty="0" smtClean="0"/>
              <a:t>(parametar pojedinog filtera) hash funkcija</a:t>
            </a:r>
          </a:p>
          <a:p>
            <a:pPr lvl="1"/>
            <a:r>
              <a:rPr lang="hr-HR" dirty="0" smtClean="0"/>
              <a:t>Hash vrijednosti se smjeste u raspon [0, m-1]</a:t>
            </a:r>
          </a:p>
          <a:p>
            <a:r>
              <a:rPr lang="hr-HR" dirty="0" smtClean="0"/>
              <a:t>Bitovi s indeksima hash vrijednosti postave se u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9" y="3530173"/>
            <a:ext cx="5400675" cy="2295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4" y="3549223"/>
            <a:ext cx="60388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84" y="3530173"/>
            <a:ext cx="605790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584" y="3530173"/>
            <a:ext cx="64674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Pretraga riječi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Analogno dodavanju!</a:t>
            </a:r>
          </a:p>
          <a:p>
            <a:pPr marL="0" indent="0">
              <a:buNone/>
            </a:pPr>
            <a:endParaRPr lang="hr-H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Nađi </a:t>
            </a:r>
            <a:r>
              <a:rPr lang="hr-HR" i="1" dirty="0" smtClean="0"/>
              <a:t>k</a:t>
            </a:r>
            <a:r>
              <a:rPr lang="hr-HR" dirty="0" smtClean="0"/>
              <a:t> hasheva riječi, smjesti ih u [0, m-1]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dirty="0" smtClean="0"/>
              <a:t>Provjeri vrijednosti na indeksima vektora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Sve postavljene u 1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=&gt; Element je </a:t>
            </a:r>
            <a:r>
              <a:rPr lang="hr-HR" b="1" dirty="0" smtClean="0"/>
              <a:t>(vjerojatno)</a:t>
            </a:r>
            <a:r>
              <a:rPr lang="hr-HR" dirty="0" smtClean="0"/>
              <a:t> u filteru</a:t>
            </a:r>
            <a:endParaRPr lang="hr-HR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hr-HR" dirty="0" smtClean="0"/>
              <a:t>Barem jedna nije postavljena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hr-HR" dirty="0" smtClean="0"/>
              <a:t>=&gt; Element </a:t>
            </a:r>
            <a:r>
              <a:rPr lang="hr-HR" b="1" dirty="0" smtClean="0"/>
              <a:t>sigurno</a:t>
            </a:r>
            <a:r>
              <a:rPr lang="hr-HR" dirty="0" smtClean="0"/>
              <a:t> nije u filteru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Vjerojatno, sigurno, ograničenja?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Kod hasheva su moguće kolizije</a:t>
            </a:r>
          </a:p>
          <a:p>
            <a:pPr lvl="1"/>
            <a:r>
              <a:rPr lang="hr-HR" dirty="0"/>
              <a:t>Moguće je da su baš tih k indeksa već postavljeni pri dodavanju drugih elemenata</a:t>
            </a:r>
          </a:p>
          <a:p>
            <a:endParaRPr lang="hr-HR" dirty="0" smtClean="0"/>
          </a:p>
          <a:p>
            <a:r>
              <a:rPr lang="hr-HR" dirty="0" smtClean="0"/>
              <a:t>Hashevi istog elementa uvijek daju iste vrijednosti</a:t>
            </a:r>
          </a:p>
          <a:p>
            <a:pPr lvl="1"/>
            <a:r>
              <a:rPr lang="hr-HR" dirty="0" smtClean="0"/>
              <a:t>Ako filter tvrdi da ne sadrži element, to </a:t>
            </a:r>
            <a:r>
              <a:rPr lang="hr-HR" b="1" dirty="0" smtClean="0"/>
              <a:t>mora </a:t>
            </a:r>
            <a:r>
              <a:rPr lang="hr-HR" dirty="0" smtClean="0"/>
              <a:t>biti istina</a:t>
            </a:r>
          </a:p>
          <a:p>
            <a:pPr lvl="1"/>
            <a:endParaRPr lang="hr-HR" dirty="0"/>
          </a:p>
          <a:p>
            <a:r>
              <a:rPr lang="hr-HR" dirty="0" smtClean="0"/>
              <a:t>Nažalost, nema brisanja elemenata</a:t>
            </a:r>
          </a:p>
          <a:p>
            <a:pPr lvl="1"/>
            <a:r>
              <a:rPr lang="hr-HR" dirty="0" smtClean="0"/>
              <a:t>OK, zašto samo ne vratimo njegove indekse u 0?</a:t>
            </a:r>
          </a:p>
          <a:p>
            <a:pPr lvl="2"/>
            <a:r>
              <a:rPr lang="hr-HR" dirty="0" smtClean="0"/>
              <a:t>Jer drugi elementi dijele 1 ili više tih indeksa!</a:t>
            </a:r>
          </a:p>
        </p:txBody>
      </p:sp>
    </p:spTree>
    <p:extLst>
      <p:ext uri="{BB962C8B-B14F-4D97-AF65-F5344CB8AC3E}">
        <p14:creationId xmlns:p14="http://schemas.microsoft.com/office/powerpoint/2010/main" val="699534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349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Bloom filter </vt:lpstr>
      <vt:lpstr>Što je bloom filter</vt:lpstr>
      <vt:lpstr>Kako funkcionira</vt:lpstr>
      <vt:lpstr>Dodavanje riječi</vt:lpstr>
      <vt:lpstr>Dodavanje riječi</vt:lpstr>
      <vt:lpstr>Dodavanje riječi</vt:lpstr>
      <vt:lpstr>Dodavanje riječi</vt:lpstr>
      <vt:lpstr>Pretraga riječi</vt:lpstr>
      <vt:lpstr>Vjerojatno, sigurno, ograničenja?</vt:lpstr>
      <vt:lpstr>Biranje parametara</vt:lpstr>
      <vt:lpstr>Ponašanje Bloom Filtra</vt:lpstr>
      <vt:lpstr>Ponašanje Bloom Filtra</vt:lpstr>
      <vt:lpstr>Usporedba performansi</vt:lpstr>
      <vt:lpstr>Usporedba memorijskog zauzeća</vt:lpstr>
      <vt:lpstr>Hvala na pozornosti!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</dc:title>
  <dc:creator>swift</dc:creator>
  <cp:lastModifiedBy>Filip Voska</cp:lastModifiedBy>
  <cp:revision>23</cp:revision>
  <dcterms:created xsi:type="dcterms:W3CDTF">2015-01-19T15:00:33Z</dcterms:created>
  <dcterms:modified xsi:type="dcterms:W3CDTF">2015-01-21T11:07:32Z</dcterms:modified>
</cp:coreProperties>
</file>