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tro Rust" charset="1" panose="00000500000000000000"/>
      <p:regular r:id="rId10"/>
    </p:embeddedFont>
    <p:embeddedFont>
      <p:font typeface="Open Sans Extra Bold" charset="1" panose="020B0906030804020204"/>
      <p:regular r:id="rId11"/>
    </p:embeddedFont>
    <p:embeddedFont>
      <p:font typeface="Open Sans Extra Bold Italics" charset="1" panose="020B0906030804020204"/>
      <p:regular r:id="rId12"/>
    </p:embeddedFont>
    <p:embeddedFont>
      <p:font typeface="Open Sans" charset="1" panose="020B0606030504020204"/>
      <p:regular r:id="rId13"/>
    </p:embeddedFont>
    <p:embeddedFont>
      <p:font typeface="Open Sans Bold" charset="1" panose="020B0806030504020204"/>
      <p:regular r:id="rId14"/>
    </p:embeddedFont>
    <p:embeddedFont>
      <p:font typeface="Open Sans Italics" charset="1" panose="020B0606030504020204"/>
      <p:regular r:id="rId15"/>
    </p:embeddedFont>
    <p:embeddedFont>
      <p:font typeface="Open Sans Bold Italics" charset="1" panose="020B0806030504020204"/>
      <p:regular r:id="rId16"/>
    </p:embeddedFont>
    <p:embeddedFont>
      <p:font typeface="Open Sans Light" charset="1" panose="020B0306030504020204"/>
      <p:regular r:id="rId17"/>
    </p:embeddedFont>
    <p:embeddedFont>
      <p:font typeface="Open Sans Light Italics" charset="1" panose="020B0306030504020204"/>
      <p:regular r:id="rId18"/>
    </p:embeddedFont>
    <p:embeddedFont>
      <p:font typeface="Open Sans Ultra-Bold" charset="1" panose="00000000000000000000"/>
      <p:regular r:id="rId19"/>
    </p:embeddedFont>
    <p:embeddedFont>
      <p:font typeface="Open Sans Ultra-Bold Italics" charset="1" panose="00000000000000000000"/>
      <p:regular r:id="rId20"/>
    </p:embeddedFont>
    <p:embeddedFont>
      <p:font typeface="Bandal" charset="1" panose="020B0603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7931544" y="5789086"/>
            <a:ext cx="2424912" cy="149904"/>
          </a:xfrm>
          <a:custGeom>
            <a:avLst/>
            <a:gdLst/>
            <a:ahLst/>
            <a:cxnLst/>
            <a:rect r="r" b="b" t="t" l="l"/>
            <a:pathLst>
              <a:path h="149904" w="2424912">
                <a:moveTo>
                  <a:pt x="0" y="0"/>
                </a:moveTo>
                <a:lnTo>
                  <a:pt x="2424912" y="0"/>
                </a:lnTo>
                <a:lnTo>
                  <a:pt x="2424912" y="149903"/>
                </a:lnTo>
                <a:lnTo>
                  <a:pt x="0" y="1499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3743035"/>
            <a:ext cx="1288493" cy="2800930"/>
          </a:xfrm>
          <a:custGeom>
            <a:avLst/>
            <a:gdLst/>
            <a:ahLst/>
            <a:cxnLst/>
            <a:rect r="r" b="b" t="t" l="l"/>
            <a:pathLst>
              <a:path h="2800930" w="1288493">
                <a:moveTo>
                  <a:pt x="0" y="0"/>
                </a:moveTo>
                <a:lnTo>
                  <a:pt x="1288493" y="0"/>
                </a:lnTo>
                <a:lnTo>
                  <a:pt x="1288493" y="2800930"/>
                </a:lnTo>
                <a:lnTo>
                  <a:pt x="0" y="2800930"/>
                </a:lnTo>
                <a:lnTo>
                  <a:pt x="0" y="0"/>
                </a:lnTo>
                <a:close/>
              </a:path>
            </a:pathLst>
          </a:custGeom>
          <a:blipFill>
            <a:blip r:embed="rId5">
              <a:extLst>
                <a:ext uri="{96DAC541-7B7A-43D3-8B79-37D633B846F1}">
                  <asvg:svgBlip xmlns:asvg="http://schemas.microsoft.com/office/drawing/2016/SVG/main" r:embed="rId6"/>
                </a:ext>
              </a:extLst>
            </a:blip>
            <a:stretch>
              <a:fillRect l="-101076" t="0" r="0" b="0"/>
            </a:stretch>
          </a:blipFill>
        </p:spPr>
      </p:sp>
      <p:sp>
        <p:nvSpPr>
          <p:cNvPr name="Freeform 5" id="5"/>
          <p:cNvSpPr/>
          <p:nvPr/>
        </p:nvSpPr>
        <p:spPr>
          <a:xfrm flipH="false" flipV="false" rot="-10800000">
            <a:off x="0" y="8140412"/>
            <a:ext cx="18288000" cy="1970765"/>
          </a:xfrm>
          <a:custGeom>
            <a:avLst/>
            <a:gdLst/>
            <a:ahLst/>
            <a:cxnLst/>
            <a:rect r="r" b="b" t="t" l="l"/>
            <a:pathLst>
              <a:path h="1970765" w="18288000">
                <a:moveTo>
                  <a:pt x="0" y="0"/>
                </a:moveTo>
                <a:lnTo>
                  <a:pt x="18288000" y="0"/>
                </a:lnTo>
                <a:lnTo>
                  <a:pt x="18288000" y="1970765"/>
                </a:lnTo>
                <a:lnTo>
                  <a:pt x="0" y="1970765"/>
                </a:lnTo>
                <a:lnTo>
                  <a:pt x="0" y="0"/>
                </a:lnTo>
                <a:close/>
              </a:path>
            </a:pathLst>
          </a:custGeom>
          <a:blipFill>
            <a:blip r:embed="rId7">
              <a:extLst>
                <a:ext uri="{96DAC541-7B7A-43D3-8B79-37D633B846F1}">
                  <asvg:svgBlip xmlns:asvg="http://schemas.microsoft.com/office/drawing/2016/SVG/main" r:embed="rId8"/>
                </a:ext>
              </a:extLst>
            </a:blip>
            <a:stretch>
              <a:fillRect l="0" t="0" r="0" b="-487148"/>
            </a:stretch>
          </a:blipFill>
        </p:spPr>
      </p:sp>
      <p:sp>
        <p:nvSpPr>
          <p:cNvPr name="Freeform 6" id="6"/>
          <p:cNvSpPr/>
          <p:nvPr/>
        </p:nvSpPr>
        <p:spPr>
          <a:xfrm flipH="false" flipV="false" rot="-10800000">
            <a:off x="16999507" y="3743035"/>
            <a:ext cx="1288493" cy="2800930"/>
          </a:xfrm>
          <a:custGeom>
            <a:avLst/>
            <a:gdLst/>
            <a:ahLst/>
            <a:cxnLst/>
            <a:rect r="r" b="b" t="t" l="l"/>
            <a:pathLst>
              <a:path h="2800930" w="1288493">
                <a:moveTo>
                  <a:pt x="0" y="0"/>
                </a:moveTo>
                <a:lnTo>
                  <a:pt x="1288493" y="0"/>
                </a:lnTo>
                <a:lnTo>
                  <a:pt x="1288493" y="2800930"/>
                </a:lnTo>
                <a:lnTo>
                  <a:pt x="0" y="2800930"/>
                </a:lnTo>
                <a:lnTo>
                  <a:pt x="0" y="0"/>
                </a:lnTo>
                <a:close/>
              </a:path>
            </a:pathLst>
          </a:custGeom>
          <a:blipFill>
            <a:blip r:embed="rId5">
              <a:extLst>
                <a:ext uri="{96DAC541-7B7A-43D3-8B79-37D633B846F1}">
                  <asvg:svgBlip xmlns:asvg="http://schemas.microsoft.com/office/drawing/2016/SVG/main" r:embed="rId6"/>
                </a:ext>
              </a:extLst>
            </a:blip>
            <a:stretch>
              <a:fillRect l="-101076" t="0" r="0" b="0"/>
            </a:stretch>
          </a:blipFill>
        </p:spPr>
      </p:sp>
      <p:sp>
        <p:nvSpPr>
          <p:cNvPr name="Freeform 7" id="7"/>
          <p:cNvSpPr/>
          <p:nvPr/>
        </p:nvSpPr>
        <p:spPr>
          <a:xfrm flipH="false" flipV="false" rot="0">
            <a:off x="2226664" y="1565350"/>
            <a:ext cx="581238" cy="581238"/>
          </a:xfrm>
          <a:custGeom>
            <a:avLst/>
            <a:gdLst/>
            <a:ahLst/>
            <a:cxnLst/>
            <a:rect r="r" b="b" t="t" l="l"/>
            <a:pathLst>
              <a:path h="581238" w="581238">
                <a:moveTo>
                  <a:pt x="0" y="0"/>
                </a:moveTo>
                <a:lnTo>
                  <a:pt x="581238" y="0"/>
                </a:lnTo>
                <a:lnTo>
                  <a:pt x="581238" y="581238"/>
                </a:lnTo>
                <a:lnTo>
                  <a:pt x="0" y="58123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5970784" y="1481145"/>
            <a:ext cx="581238" cy="581238"/>
          </a:xfrm>
          <a:custGeom>
            <a:avLst/>
            <a:gdLst/>
            <a:ahLst/>
            <a:cxnLst/>
            <a:rect r="r" b="b" t="t" l="l"/>
            <a:pathLst>
              <a:path h="581238" w="581238">
                <a:moveTo>
                  <a:pt x="0" y="0"/>
                </a:moveTo>
                <a:lnTo>
                  <a:pt x="581238" y="0"/>
                </a:lnTo>
                <a:lnTo>
                  <a:pt x="581238" y="581238"/>
                </a:lnTo>
                <a:lnTo>
                  <a:pt x="0" y="58123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3045171" y="1791761"/>
            <a:ext cx="12688345" cy="1797050"/>
          </a:xfrm>
          <a:prstGeom prst="rect">
            <a:avLst/>
          </a:prstGeom>
        </p:spPr>
        <p:txBody>
          <a:bodyPr anchor="t" rtlCol="false" tIns="0" lIns="0" bIns="0" rIns="0">
            <a:spAutoFit/>
          </a:bodyPr>
          <a:lstStyle/>
          <a:p>
            <a:pPr algn="ctr">
              <a:lnSpc>
                <a:spcPts val="7000"/>
              </a:lnSpc>
            </a:pPr>
            <a:r>
              <a:rPr lang="en-US" sz="5000" spc="375">
                <a:solidFill>
                  <a:srgbClr val="FFFFFF"/>
                </a:solidFill>
                <a:latin typeface="Bandal"/>
              </a:rPr>
              <a:t>APLIKASI PENJUALAN JASA SERVIS BENGKEL</a:t>
            </a:r>
          </a:p>
        </p:txBody>
      </p:sp>
      <p:sp>
        <p:nvSpPr>
          <p:cNvPr name="TextBox 10" id="10"/>
          <p:cNvSpPr txBox="true"/>
          <p:nvPr/>
        </p:nvSpPr>
        <p:spPr>
          <a:xfrm rot="0">
            <a:off x="2048198" y="4513584"/>
            <a:ext cx="14682291" cy="530855"/>
          </a:xfrm>
          <a:prstGeom prst="rect">
            <a:avLst/>
          </a:prstGeom>
        </p:spPr>
        <p:txBody>
          <a:bodyPr anchor="t" rtlCol="false" tIns="0" lIns="0" bIns="0" rIns="0">
            <a:spAutoFit/>
          </a:bodyPr>
          <a:lstStyle/>
          <a:p>
            <a:pPr algn="ctr">
              <a:lnSpc>
                <a:spcPts val="4340"/>
              </a:lnSpc>
            </a:pPr>
            <a:r>
              <a:rPr lang="en-US" sz="3100" spc="1181">
                <a:solidFill>
                  <a:srgbClr val="FFFFFF"/>
                </a:solidFill>
                <a:latin typeface="Intro Rust"/>
              </a:rPr>
              <a:t>FERDY PRADANA PUTRA (200511032)</a:t>
            </a:r>
          </a:p>
        </p:txBody>
      </p:sp>
      <p:sp>
        <p:nvSpPr>
          <p:cNvPr name="Freeform 11" id="11"/>
          <p:cNvSpPr/>
          <p:nvPr/>
        </p:nvSpPr>
        <p:spPr>
          <a:xfrm flipH="false" flipV="false" rot="0">
            <a:off x="372619" y="233290"/>
            <a:ext cx="1312161" cy="1332060"/>
          </a:xfrm>
          <a:custGeom>
            <a:avLst/>
            <a:gdLst/>
            <a:ahLst/>
            <a:cxnLst/>
            <a:rect r="r" b="b" t="t" l="l"/>
            <a:pathLst>
              <a:path h="1332060" w="1312161">
                <a:moveTo>
                  <a:pt x="0" y="0"/>
                </a:moveTo>
                <a:lnTo>
                  <a:pt x="1312162" y="0"/>
                </a:lnTo>
                <a:lnTo>
                  <a:pt x="1312162" y="1332060"/>
                </a:lnTo>
                <a:lnTo>
                  <a:pt x="0" y="1332060"/>
                </a:lnTo>
                <a:lnTo>
                  <a:pt x="0" y="0"/>
                </a:lnTo>
                <a:close/>
              </a:path>
            </a:pathLst>
          </a:custGeom>
          <a:blipFill>
            <a:blip r:embed="rId11"/>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16383" y="1339489"/>
            <a:ext cx="4630043"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6. Kesimpulan</a:t>
            </a:r>
          </a:p>
        </p:txBody>
      </p:sp>
      <p:sp>
        <p:nvSpPr>
          <p:cNvPr name="TextBox 6" id="6"/>
          <p:cNvSpPr txBox="true"/>
          <p:nvPr/>
        </p:nvSpPr>
        <p:spPr>
          <a:xfrm rot="0">
            <a:off x="514350" y="2796190"/>
            <a:ext cx="17773650" cy="2223770"/>
          </a:xfrm>
          <a:prstGeom prst="rect">
            <a:avLst/>
          </a:prstGeom>
        </p:spPr>
        <p:txBody>
          <a:bodyPr anchor="t" rtlCol="false" tIns="0" lIns="0" bIns="0" rIns="0">
            <a:spAutoFit/>
          </a:bodyPr>
          <a:lstStyle/>
          <a:p>
            <a:pPr marL="0" indent="0" lvl="0">
              <a:lnSpc>
                <a:spcPts val="4480"/>
              </a:lnSpc>
              <a:spcBef>
                <a:spcPct val="0"/>
              </a:spcBef>
            </a:pPr>
            <a:r>
              <a:rPr lang="en-US" sz="3200">
                <a:solidFill>
                  <a:srgbClr val="FFFFFF"/>
                </a:solidFill>
                <a:latin typeface="Open Sans Extra Bold"/>
              </a:rPr>
              <a:t>Dengan memanfaatkan API, aplikasi ini menciptakan sebuah platform terintegrasi yang memudahkan proses penjualan dan pemesanan layanan jasa servis bengkel, memberikan pengalaman yang lebih baik bagi pelanggan, dan meningkatkan efisiensi operasional bengkel tersebut.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10800000">
            <a:off x="1599713" y="8025324"/>
            <a:ext cx="15088575" cy="2261676"/>
          </a:xfrm>
          <a:custGeom>
            <a:avLst/>
            <a:gdLst/>
            <a:ahLst/>
            <a:cxnLst/>
            <a:rect r="r" b="b" t="t" l="l"/>
            <a:pathLst>
              <a:path h="2261676" w="15088575">
                <a:moveTo>
                  <a:pt x="0" y="0"/>
                </a:moveTo>
                <a:lnTo>
                  <a:pt x="15088574" y="0"/>
                </a:lnTo>
                <a:lnTo>
                  <a:pt x="15088574" y="2261676"/>
                </a:lnTo>
                <a:lnTo>
                  <a:pt x="0" y="2261676"/>
                </a:lnTo>
                <a:lnTo>
                  <a:pt x="0" y="0"/>
                </a:lnTo>
                <a:close/>
              </a:path>
            </a:pathLst>
          </a:custGeom>
          <a:blipFill>
            <a:blip r:embed="rId3">
              <a:extLst>
                <a:ext uri="{96DAC541-7B7A-43D3-8B79-37D633B846F1}">
                  <asvg:svgBlip xmlns:asvg="http://schemas.microsoft.com/office/drawing/2016/SVG/main" r:embed="rId4"/>
                </a:ext>
              </a:extLst>
            </a:blip>
            <a:stretch>
              <a:fillRect l="0" t="-10212" r="0" b="-640150"/>
            </a:stretch>
          </a:blipFill>
        </p:spPr>
      </p:sp>
      <p:sp>
        <p:nvSpPr>
          <p:cNvPr name="TextBox 4" id="4"/>
          <p:cNvSpPr txBox="true"/>
          <p:nvPr/>
        </p:nvSpPr>
        <p:spPr>
          <a:xfrm rot="0">
            <a:off x="1599713" y="3992563"/>
            <a:ext cx="15088575" cy="2482850"/>
          </a:xfrm>
          <a:prstGeom prst="rect">
            <a:avLst/>
          </a:prstGeom>
        </p:spPr>
        <p:txBody>
          <a:bodyPr anchor="t" rtlCol="false" tIns="0" lIns="0" bIns="0" rIns="0">
            <a:spAutoFit/>
          </a:bodyPr>
          <a:lstStyle/>
          <a:p>
            <a:pPr algn="ctr" marL="0" indent="0" lvl="0">
              <a:lnSpc>
                <a:spcPts val="17499"/>
              </a:lnSpc>
              <a:spcBef>
                <a:spcPct val="0"/>
              </a:spcBef>
            </a:pPr>
            <a:r>
              <a:rPr lang="en-US" sz="17499" spc="874" u="none">
                <a:solidFill>
                  <a:srgbClr val="FFFFFF"/>
                </a:solidFill>
                <a:latin typeface="Bandal"/>
              </a:rPr>
              <a:t>THANK YOU</a:t>
            </a:r>
          </a:p>
        </p:txBody>
      </p:sp>
      <p:sp>
        <p:nvSpPr>
          <p:cNvPr name="Freeform 5" id="5"/>
          <p:cNvSpPr/>
          <p:nvPr/>
        </p:nvSpPr>
        <p:spPr>
          <a:xfrm flipH="false" flipV="false" rot="0">
            <a:off x="7931544" y="7113990"/>
            <a:ext cx="2424912" cy="149904"/>
          </a:xfrm>
          <a:custGeom>
            <a:avLst/>
            <a:gdLst/>
            <a:ahLst/>
            <a:cxnLst/>
            <a:rect r="r" b="b" t="t" l="l"/>
            <a:pathLst>
              <a:path h="149904" w="2424912">
                <a:moveTo>
                  <a:pt x="0" y="0"/>
                </a:moveTo>
                <a:lnTo>
                  <a:pt x="2424912" y="0"/>
                </a:lnTo>
                <a:lnTo>
                  <a:pt x="2424912" y="149903"/>
                </a:lnTo>
                <a:lnTo>
                  <a:pt x="0" y="1499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0" y="3743035"/>
            <a:ext cx="1288493" cy="2800930"/>
          </a:xfrm>
          <a:custGeom>
            <a:avLst/>
            <a:gdLst/>
            <a:ahLst/>
            <a:cxnLst/>
            <a:rect r="r" b="b" t="t" l="l"/>
            <a:pathLst>
              <a:path h="2800930" w="1288493">
                <a:moveTo>
                  <a:pt x="0" y="0"/>
                </a:moveTo>
                <a:lnTo>
                  <a:pt x="1288493" y="0"/>
                </a:lnTo>
                <a:lnTo>
                  <a:pt x="1288493" y="2800930"/>
                </a:lnTo>
                <a:lnTo>
                  <a:pt x="0" y="2800930"/>
                </a:lnTo>
                <a:lnTo>
                  <a:pt x="0" y="0"/>
                </a:lnTo>
                <a:close/>
              </a:path>
            </a:pathLst>
          </a:custGeom>
          <a:blipFill>
            <a:blip r:embed="rId7">
              <a:extLst>
                <a:ext uri="{96DAC541-7B7A-43D3-8B79-37D633B846F1}">
                  <asvg:svgBlip xmlns:asvg="http://schemas.microsoft.com/office/drawing/2016/SVG/main" r:embed="rId8"/>
                </a:ext>
              </a:extLst>
            </a:blip>
            <a:stretch>
              <a:fillRect l="-101076" t="0" r="0" b="0"/>
            </a:stretch>
          </a:blipFill>
        </p:spPr>
      </p:sp>
      <p:sp>
        <p:nvSpPr>
          <p:cNvPr name="Freeform 7" id="7"/>
          <p:cNvSpPr/>
          <p:nvPr/>
        </p:nvSpPr>
        <p:spPr>
          <a:xfrm flipH="false" flipV="false" rot="-10800000">
            <a:off x="16999507" y="3743035"/>
            <a:ext cx="1288493" cy="2800930"/>
          </a:xfrm>
          <a:custGeom>
            <a:avLst/>
            <a:gdLst/>
            <a:ahLst/>
            <a:cxnLst/>
            <a:rect r="r" b="b" t="t" l="l"/>
            <a:pathLst>
              <a:path h="2800930" w="1288493">
                <a:moveTo>
                  <a:pt x="0" y="0"/>
                </a:moveTo>
                <a:lnTo>
                  <a:pt x="1288493" y="0"/>
                </a:lnTo>
                <a:lnTo>
                  <a:pt x="1288493" y="2800930"/>
                </a:lnTo>
                <a:lnTo>
                  <a:pt x="0" y="2800930"/>
                </a:lnTo>
                <a:lnTo>
                  <a:pt x="0" y="0"/>
                </a:lnTo>
                <a:close/>
              </a:path>
            </a:pathLst>
          </a:custGeom>
          <a:blipFill>
            <a:blip r:embed="rId7">
              <a:extLst>
                <a:ext uri="{96DAC541-7B7A-43D3-8B79-37D633B846F1}">
                  <asvg:svgBlip xmlns:asvg="http://schemas.microsoft.com/office/drawing/2016/SVG/main" r:embed="rId8"/>
                </a:ext>
              </a:extLst>
            </a:blip>
            <a:stretch>
              <a:fillRect l="-101076" t="0" r="0" b="0"/>
            </a:stretch>
          </a:blipFill>
        </p:spPr>
      </p:sp>
      <p:sp>
        <p:nvSpPr>
          <p:cNvPr name="Freeform 8" id="8"/>
          <p:cNvSpPr/>
          <p:nvPr/>
        </p:nvSpPr>
        <p:spPr>
          <a:xfrm flipH="false" flipV="false" rot="0">
            <a:off x="1599713" y="0"/>
            <a:ext cx="15088575" cy="2261676"/>
          </a:xfrm>
          <a:custGeom>
            <a:avLst/>
            <a:gdLst/>
            <a:ahLst/>
            <a:cxnLst/>
            <a:rect r="r" b="b" t="t" l="l"/>
            <a:pathLst>
              <a:path h="2261676" w="15088575">
                <a:moveTo>
                  <a:pt x="0" y="0"/>
                </a:moveTo>
                <a:lnTo>
                  <a:pt x="15088574" y="0"/>
                </a:lnTo>
                <a:lnTo>
                  <a:pt x="15088574" y="2261676"/>
                </a:lnTo>
                <a:lnTo>
                  <a:pt x="0" y="2261676"/>
                </a:lnTo>
                <a:lnTo>
                  <a:pt x="0" y="0"/>
                </a:lnTo>
                <a:close/>
              </a:path>
            </a:pathLst>
          </a:custGeom>
          <a:blipFill>
            <a:blip r:embed="rId3">
              <a:extLst>
                <a:ext uri="{96DAC541-7B7A-43D3-8B79-37D633B846F1}">
                  <asvg:svgBlip xmlns:asvg="http://schemas.microsoft.com/office/drawing/2016/SVG/main" r:embed="rId4"/>
                </a:ext>
              </a:extLst>
            </a:blip>
            <a:stretch>
              <a:fillRect l="0" t="-10212" r="0" b="-64015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20438" y="1339489"/>
            <a:ext cx="5221932" cy="887095"/>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FFFFF"/>
                </a:solidFill>
                <a:latin typeface="Open Sans Bold"/>
              </a:rPr>
              <a:t> Apa itu Api?</a:t>
            </a:r>
          </a:p>
        </p:txBody>
      </p:sp>
      <p:sp>
        <p:nvSpPr>
          <p:cNvPr name="TextBox 6" id="6"/>
          <p:cNvSpPr txBox="true"/>
          <p:nvPr/>
        </p:nvSpPr>
        <p:spPr>
          <a:xfrm rot="0">
            <a:off x="514350" y="2796190"/>
            <a:ext cx="17773650" cy="6157595"/>
          </a:xfrm>
          <a:prstGeom prst="rect">
            <a:avLst/>
          </a:prstGeom>
        </p:spPr>
        <p:txBody>
          <a:bodyPr anchor="t" rtlCol="false" tIns="0" lIns="0" bIns="0" rIns="0">
            <a:spAutoFit/>
          </a:bodyPr>
          <a:lstStyle/>
          <a:p>
            <a:pPr>
              <a:lnSpc>
                <a:spcPts val="4480"/>
              </a:lnSpc>
            </a:pPr>
            <a:r>
              <a:rPr lang="en-US" sz="3200">
                <a:solidFill>
                  <a:srgbClr val="FFFFFF"/>
                </a:solidFill>
                <a:latin typeface="Open Sans Extra Bold"/>
              </a:rPr>
              <a:t>API (Application Programming Interface) adalah sebuah set instruksi dan protokol yang memungkinkan berbagai aplikasi dan sistem komputer untuk saling berinteraksi dan berkomunikasi. API berfungsi sebagai perantara yang mengizinkan aplikasi untuk mengakses fungsi, layanan, atau data dari sistem lain tanpa harus mengetahui detail implementasi internal dari sistem tersebut.</a:t>
            </a:r>
          </a:p>
          <a:p>
            <a:pPr>
              <a:lnSpc>
                <a:spcPts val="4480"/>
              </a:lnSpc>
            </a:pPr>
          </a:p>
          <a:p>
            <a:pPr marL="0" indent="0" lvl="0">
              <a:lnSpc>
                <a:spcPts val="4480"/>
              </a:lnSpc>
              <a:spcBef>
                <a:spcPct val="0"/>
              </a:spcBef>
            </a:pPr>
            <a:r>
              <a:rPr lang="en-US" sz="3200">
                <a:solidFill>
                  <a:srgbClr val="FFFFFF"/>
                </a:solidFill>
                <a:latin typeface="Open Sans Extra Bold"/>
              </a:rPr>
              <a:t>API berperan sebagai jembatan yang menghubungkan antara berbagai aplikasi, perangkat lunak, dan layanan secara terstandarisasi. Dengan menggunakan API, para pengembang dapat membuat aplikasi mereka berinteraksi dengan aplikasi atau platform lain dengan cara yang sudah ditentukan, sehingga mempermudah integrasi dan kolaborasi antar sistem.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14350" y="1755140"/>
            <a:ext cx="17773650" cy="6719570"/>
          </a:xfrm>
          <a:prstGeom prst="rect">
            <a:avLst/>
          </a:prstGeom>
        </p:spPr>
        <p:txBody>
          <a:bodyPr anchor="t" rtlCol="false" tIns="0" lIns="0" bIns="0" rIns="0">
            <a:spAutoFit/>
          </a:bodyPr>
          <a:lstStyle/>
          <a:p>
            <a:pPr>
              <a:lnSpc>
                <a:spcPts val="4480"/>
              </a:lnSpc>
            </a:pPr>
            <a:r>
              <a:rPr lang="en-US" sz="3200">
                <a:solidFill>
                  <a:srgbClr val="FFFFFF"/>
                </a:solidFill>
                <a:latin typeface="Open Sans Extra Bold"/>
              </a:rPr>
              <a:t>API dapat digunakan untuk berbagai tujuan, seperti mengakses data dari server jarak jauh, mengintegrasikan fungsionalitas dari aplikasi yang berbeda, atau bahkan memungkinkan penggunaan layanan pihak ketiga. Selain itu, API juga dapat membatasi akses ke bagian-bagian tertentu dari sistem, sehingga memberikan tingkat keamanan dan kendali terhadap bagaimana aplikasi dapat berinteraksi dengan sumber daya dan data.</a:t>
            </a:r>
          </a:p>
          <a:p>
            <a:pPr>
              <a:lnSpc>
                <a:spcPts val="4480"/>
              </a:lnSpc>
            </a:pPr>
          </a:p>
          <a:p>
            <a:pPr>
              <a:lnSpc>
                <a:spcPts val="4480"/>
              </a:lnSpc>
            </a:pPr>
            <a:r>
              <a:rPr lang="en-US" sz="3200">
                <a:solidFill>
                  <a:srgbClr val="FFFFFF"/>
                </a:solidFill>
                <a:latin typeface="Open Sans Extra Bold"/>
              </a:rPr>
              <a:t>Penting untuk dicatat bahwa API memiliki dokumentasi yang menjelaskan cara penggunaan dan parameter yang diperlukan untuk berinteraksi dengan API tersebut. Dokumentasi ini membantu para pengembang memahami bagaimana mengimplementasikan API secara benar dalam aplikasi mereka.</a:t>
            </a:r>
          </a:p>
          <a:p>
            <a:pPr marL="0" indent="0" lvl="0">
              <a:lnSpc>
                <a:spcPts val="448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0" y="1339489"/>
            <a:ext cx="7945871"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2. Jasa Servis Bengkel</a:t>
            </a:r>
          </a:p>
        </p:txBody>
      </p:sp>
      <p:sp>
        <p:nvSpPr>
          <p:cNvPr name="TextBox 6" id="6"/>
          <p:cNvSpPr txBox="true"/>
          <p:nvPr/>
        </p:nvSpPr>
        <p:spPr>
          <a:xfrm rot="0">
            <a:off x="257175" y="2538730"/>
            <a:ext cx="18030825" cy="6719570"/>
          </a:xfrm>
          <a:prstGeom prst="rect">
            <a:avLst/>
          </a:prstGeom>
        </p:spPr>
        <p:txBody>
          <a:bodyPr anchor="t" rtlCol="false" tIns="0" lIns="0" bIns="0" rIns="0">
            <a:spAutoFit/>
          </a:bodyPr>
          <a:lstStyle/>
          <a:p>
            <a:pPr>
              <a:lnSpc>
                <a:spcPts val="4480"/>
              </a:lnSpc>
            </a:pPr>
            <a:r>
              <a:rPr lang="en-US" sz="3200">
                <a:solidFill>
                  <a:srgbClr val="FFFFFF"/>
                </a:solidFill>
                <a:latin typeface="Open Sans Extra Bold"/>
              </a:rPr>
              <a:t>Jasa servis bengkel adalah layanan yang ditawarkan oleh bengkel atau workshop otomotif untuk melakukan perawatan, perbaikan, dan pemeliharaan kendaraan bermotor. Bengkel ini menyediakan tenaga mekanik dan peralatan yang diperlukan untuk mengatasi masalah teknis dan mekanis pada kendaraan, baik itu mobil, motor, truk, atau kendaraan lainnya.</a:t>
            </a:r>
          </a:p>
          <a:p>
            <a:pPr>
              <a:lnSpc>
                <a:spcPts val="4480"/>
              </a:lnSpc>
            </a:pPr>
          </a:p>
          <a:p>
            <a:pPr marL="0" indent="0" lvl="0">
              <a:lnSpc>
                <a:spcPts val="4480"/>
              </a:lnSpc>
              <a:spcBef>
                <a:spcPct val="0"/>
              </a:spcBef>
            </a:pPr>
            <a:r>
              <a:rPr lang="en-US" sz="3200">
                <a:solidFill>
                  <a:srgbClr val="FFFFFF"/>
                </a:solidFill>
                <a:latin typeface="Open Sans Extra Bold"/>
              </a:rPr>
              <a:t>Layanan jasa servis bengkel penting untuk memastikan kendaraan beroperasi dengan baik, aman, dan efisien. Para mekanik atau teknisi di bengkel harus memiliki pengetahuan dan keterampilan teknis yang cukup untuk melakukan pekerjaan perbaikan dan perawatan secara profesional. Selain itu, bengkel yang baik juga harus menggunakan suku cadang yang berkualitas dan menyediakan layanan pelanggan yang baik untuk memberikan kepuasan kepada pemilik kendaraan.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7175" y="1319530"/>
            <a:ext cx="17773650" cy="8967470"/>
          </a:xfrm>
          <a:prstGeom prst="rect">
            <a:avLst/>
          </a:prstGeom>
        </p:spPr>
        <p:txBody>
          <a:bodyPr anchor="t" rtlCol="false" tIns="0" lIns="0" bIns="0" rIns="0">
            <a:spAutoFit/>
          </a:bodyPr>
          <a:lstStyle/>
          <a:p>
            <a:pPr>
              <a:lnSpc>
                <a:spcPts val="4480"/>
              </a:lnSpc>
            </a:pPr>
            <a:r>
              <a:rPr lang="en-US" sz="3200">
                <a:solidFill>
                  <a:srgbClr val="FFFFFF"/>
                </a:solidFill>
                <a:latin typeface="Open Sans Extra Bold"/>
              </a:rPr>
              <a:t>Beberapa jenis layanan yang biasanya ditawarkan oleh jasa servis bengkel meliputi:</a:t>
            </a:r>
          </a:p>
          <a:p>
            <a:pPr>
              <a:lnSpc>
                <a:spcPts val="4480"/>
              </a:lnSpc>
            </a:pPr>
          </a:p>
          <a:p>
            <a:pPr marL="690881" indent="-345440" lvl="1">
              <a:lnSpc>
                <a:spcPts val="4480"/>
              </a:lnSpc>
              <a:buFont typeface="Arial"/>
              <a:buChar char="•"/>
            </a:pPr>
            <a:r>
              <a:rPr lang="en-US" sz="3200">
                <a:solidFill>
                  <a:srgbClr val="FFFFFF"/>
                </a:solidFill>
                <a:latin typeface="Open Sans Extra Bold"/>
              </a:rPr>
              <a:t>Perbaikan dan penggantian bagian: Mengecek, memperbaiki, atau mengganti bagian yang rusak atau aus pada kendaraan, seperti rem, kopling, transmisi, sistem penggerak, dan lainnya.</a:t>
            </a:r>
          </a:p>
          <a:p>
            <a:pPr marL="690881" indent="-345440" lvl="1">
              <a:lnSpc>
                <a:spcPts val="4480"/>
              </a:lnSpc>
              <a:buFont typeface="Arial"/>
              <a:buChar char="•"/>
            </a:pPr>
            <a:r>
              <a:rPr lang="en-US" sz="3200">
                <a:solidFill>
                  <a:srgbClr val="FFFFFF"/>
                </a:solidFill>
                <a:latin typeface="Open Sans Extra Bold"/>
              </a:rPr>
              <a:t>Perbaikan bodi: Mengecat ulang, perbaikan goresan, dan kerusakan bodi lainnya yang tidak berhubungan dengan mesin tetapi berpengaruh pada penampilan kendaraan.</a:t>
            </a:r>
          </a:p>
          <a:p>
            <a:pPr marL="690881" indent="-345440" lvl="1">
              <a:lnSpc>
                <a:spcPts val="4480"/>
              </a:lnSpc>
              <a:buFont typeface="Arial"/>
              <a:buChar char="•"/>
            </a:pPr>
            <a:r>
              <a:rPr lang="en-US" sz="3200">
                <a:solidFill>
                  <a:srgbClr val="FFFFFF"/>
                </a:solidFill>
                <a:latin typeface="Open Sans Extra Bold"/>
              </a:rPr>
              <a:t>Perbaikan elektronik: Pemeriksaan dan perbaikan sistem elektronik kendaraan, seperti sistem injeksi bahan bakar, sistem pengapian, sensor, dan perangkat elektronik lainnya.</a:t>
            </a:r>
          </a:p>
          <a:p>
            <a:pPr marL="690881" indent="-345440" lvl="1">
              <a:lnSpc>
                <a:spcPts val="4480"/>
              </a:lnSpc>
              <a:buFont typeface="Arial"/>
              <a:buChar char="•"/>
            </a:pPr>
            <a:r>
              <a:rPr lang="en-US" sz="3200">
                <a:solidFill>
                  <a:srgbClr val="FFFFFF"/>
                </a:solidFill>
                <a:latin typeface="Open Sans Extra Bold"/>
              </a:rPr>
              <a:t>Perbaikan AC: Layanan perbaikan dan pengisian ulang sistem pendingin udara pada kendaraan.</a:t>
            </a:r>
          </a:p>
          <a:p>
            <a:pPr marL="690881" indent="-345440" lvl="1">
              <a:lnSpc>
                <a:spcPts val="4480"/>
              </a:lnSpc>
              <a:buFont typeface="Arial"/>
              <a:buChar char="•"/>
            </a:pPr>
            <a:r>
              <a:rPr lang="en-US" sz="3200">
                <a:solidFill>
                  <a:srgbClr val="FFFFFF"/>
                </a:solidFill>
                <a:latin typeface="Open Sans Extra Bold"/>
              </a:rPr>
              <a:t>Pemasangan aksesori: Pemasangan aksesori tambahan, seperti audio mobil, lampu tambahan, spoiler, dan lainnya.</a:t>
            </a:r>
          </a:p>
          <a:p>
            <a:pPr marL="0" indent="0" lvl="0">
              <a:lnSpc>
                <a:spcPts val="448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7175" y="1547395"/>
            <a:ext cx="13425220"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Aplikasi Penjualan Jasa Servis Bengkel</a:t>
            </a:r>
          </a:p>
        </p:txBody>
      </p:sp>
      <p:sp>
        <p:nvSpPr>
          <p:cNvPr name="TextBox 6" id="6"/>
          <p:cNvSpPr txBox="true"/>
          <p:nvPr/>
        </p:nvSpPr>
        <p:spPr>
          <a:xfrm rot="0">
            <a:off x="257175" y="3022202"/>
            <a:ext cx="18030825" cy="2785745"/>
          </a:xfrm>
          <a:prstGeom prst="rect">
            <a:avLst/>
          </a:prstGeom>
        </p:spPr>
        <p:txBody>
          <a:bodyPr anchor="t" rtlCol="false" tIns="0" lIns="0" bIns="0" rIns="0">
            <a:spAutoFit/>
          </a:bodyPr>
          <a:lstStyle/>
          <a:p>
            <a:pPr marL="0" indent="0" lvl="0">
              <a:lnSpc>
                <a:spcPts val="4480"/>
              </a:lnSpc>
              <a:spcBef>
                <a:spcPct val="0"/>
              </a:spcBef>
            </a:pPr>
            <a:r>
              <a:rPr lang="en-US" sz="3200">
                <a:solidFill>
                  <a:srgbClr val="FFFFFF"/>
                </a:solidFill>
                <a:latin typeface="Open Sans Extra Bold"/>
              </a:rPr>
              <a:t>Aplikasi API penjualan jasa servis bengkel adalah sebuah perangkat lunak atau platform yang memanfaatkan API untuk memungkinkan proses penjualan dan pemesanan layanan jasa servis bengkel secara terintegrasi dengan sistem lain. Aplikasi ini dapat digunakan oleh bengkel otomotif untuk menyediakan layanan dan pemesanan jasa secara lebih efisien.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41736" y="1547395"/>
            <a:ext cx="5147111"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3. Software</a:t>
            </a:r>
          </a:p>
        </p:txBody>
      </p:sp>
      <p:sp>
        <p:nvSpPr>
          <p:cNvPr name="TextBox 6" id="6"/>
          <p:cNvSpPr txBox="true"/>
          <p:nvPr/>
        </p:nvSpPr>
        <p:spPr>
          <a:xfrm rot="0">
            <a:off x="1028700" y="2673028"/>
            <a:ext cx="7697242" cy="2785745"/>
          </a:xfrm>
          <a:prstGeom prst="rect">
            <a:avLst/>
          </a:prstGeom>
        </p:spPr>
        <p:txBody>
          <a:bodyPr anchor="t" rtlCol="false" tIns="0" lIns="0" bIns="0" rIns="0">
            <a:spAutoFit/>
          </a:bodyPr>
          <a:lstStyle/>
          <a:p>
            <a:pPr>
              <a:lnSpc>
                <a:spcPts val="4480"/>
              </a:lnSpc>
            </a:pPr>
            <a:r>
              <a:rPr lang="en-US" sz="3200">
                <a:solidFill>
                  <a:srgbClr val="FFFFFF"/>
                </a:solidFill>
                <a:latin typeface="Open Sans Extra Bold"/>
              </a:rPr>
              <a:t>Software yang di butuhkan meliputi:</a:t>
            </a:r>
          </a:p>
          <a:p>
            <a:pPr marL="690881" indent="-345440" lvl="1">
              <a:lnSpc>
                <a:spcPts val="4480"/>
              </a:lnSpc>
              <a:buFont typeface="Arial"/>
              <a:buChar char="•"/>
            </a:pPr>
            <a:r>
              <a:rPr lang="en-US" sz="3200">
                <a:solidFill>
                  <a:srgbClr val="FFFFFF"/>
                </a:solidFill>
                <a:latin typeface="Open Sans Extra Bold"/>
              </a:rPr>
              <a:t>Visual Studio Code 2023</a:t>
            </a:r>
          </a:p>
          <a:p>
            <a:pPr marL="690881" indent="-345440" lvl="1">
              <a:lnSpc>
                <a:spcPts val="4480"/>
              </a:lnSpc>
              <a:buFont typeface="Arial"/>
              <a:buChar char="•"/>
            </a:pPr>
            <a:r>
              <a:rPr lang="en-US" sz="3200">
                <a:solidFill>
                  <a:srgbClr val="FFFFFF"/>
                </a:solidFill>
                <a:latin typeface="Open Sans Extra Bold"/>
              </a:rPr>
              <a:t>Visual Studio Code 2015</a:t>
            </a:r>
          </a:p>
          <a:p>
            <a:pPr marL="690881" indent="-345440" lvl="1">
              <a:lnSpc>
                <a:spcPts val="4480"/>
              </a:lnSpc>
              <a:buFont typeface="Arial"/>
              <a:buChar char="•"/>
            </a:pPr>
            <a:r>
              <a:rPr lang="en-US" sz="3200">
                <a:solidFill>
                  <a:srgbClr val="FFFFFF"/>
                </a:solidFill>
                <a:latin typeface="Open Sans Extra Bold"/>
              </a:rPr>
              <a:t>Xampp</a:t>
            </a:r>
          </a:p>
          <a:p>
            <a:pPr marL="690881" indent="-345440" lvl="1">
              <a:lnSpc>
                <a:spcPts val="4480"/>
              </a:lnSpc>
              <a:spcBef>
                <a:spcPct val="0"/>
              </a:spcBef>
              <a:buFont typeface="Arial"/>
              <a:buChar char="•"/>
            </a:pPr>
            <a:r>
              <a:rPr lang="en-US" sz="3200">
                <a:solidFill>
                  <a:srgbClr val="FFFFFF"/>
                </a:solidFill>
                <a:latin typeface="Open Sans Extra Bold"/>
              </a:rPr>
              <a:t>Chrome (Edge, Firefox dll)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7636" r="0" b="16113"/>
          <a:stretch>
            <a:fillRect/>
          </a:stretch>
        </p:blipFill>
        <p:spPr>
          <a:xfrm flipH="false" flipV="false">
            <a:off x="0" y="0"/>
            <a:ext cx="18288000" cy="10287000"/>
          </a:xfrm>
          <a:prstGeom prst="rect">
            <a:avLst/>
          </a:prstGeom>
        </p:spPr>
      </p:pic>
      <p:sp>
        <p:nvSpPr>
          <p:cNvPr name="Freeform 3" id="3"/>
          <p:cNvSpPr/>
          <p:nvPr/>
        </p:nvSpPr>
        <p:spPr>
          <a:xfrm flipH="false" flipV="false" rot="0">
            <a:off x="13633067" y="8953785"/>
            <a:ext cx="4654933" cy="2058589"/>
          </a:xfrm>
          <a:custGeom>
            <a:avLst/>
            <a:gdLst/>
            <a:ahLst/>
            <a:cxnLst/>
            <a:rect r="r" b="b" t="t" l="l"/>
            <a:pathLst>
              <a:path h="2058589" w="4654933">
                <a:moveTo>
                  <a:pt x="0" y="0"/>
                </a:moveTo>
                <a:lnTo>
                  <a:pt x="4654933" y="0"/>
                </a:lnTo>
                <a:lnTo>
                  <a:pt x="4654933" y="2058589"/>
                </a:lnTo>
                <a:lnTo>
                  <a:pt x="0" y="2058589"/>
                </a:lnTo>
                <a:lnTo>
                  <a:pt x="0" y="0"/>
                </a:lnTo>
                <a:close/>
              </a:path>
            </a:pathLst>
          </a:custGeom>
          <a:blipFill>
            <a:blip r:embed="rId3">
              <a:extLst>
                <a:ext uri="{96DAC541-7B7A-43D3-8B79-37D633B846F1}">
                  <asvg:svgBlip xmlns:asvg="http://schemas.microsoft.com/office/drawing/2016/SVG/main" r:embed="rId4"/>
                </a:ext>
              </a:extLst>
            </a:blip>
            <a:stretch>
              <a:fillRect l="0" t="-24254" r="-6183" b="0"/>
            </a:stretch>
          </a:blipFill>
        </p:spPr>
      </p:sp>
      <p:sp>
        <p:nvSpPr>
          <p:cNvPr name="Freeform 4" id="4"/>
          <p:cNvSpPr/>
          <p:nvPr/>
        </p:nvSpPr>
        <p:spPr>
          <a:xfrm flipH="false" flipV="false" rot="0">
            <a:off x="-241736" y="-50427"/>
            <a:ext cx="4775331" cy="1693072"/>
          </a:xfrm>
          <a:custGeom>
            <a:avLst/>
            <a:gdLst/>
            <a:ahLst/>
            <a:cxnLst/>
            <a:rect r="r" b="b" t="t" l="l"/>
            <a:pathLst>
              <a:path h="1693072" w="4775331">
                <a:moveTo>
                  <a:pt x="0" y="0"/>
                </a:moveTo>
                <a:lnTo>
                  <a:pt x="4775331" y="0"/>
                </a:lnTo>
                <a:lnTo>
                  <a:pt x="4775331" y="1693072"/>
                </a:lnTo>
                <a:lnTo>
                  <a:pt x="0" y="16930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56612" y="1332518"/>
            <a:ext cx="7269016"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4. Rangkaian Sistem</a:t>
            </a:r>
          </a:p>
        </p:txBody>
      </p:sp>
      <p:sp>
        <p:nvSpPr>
          <p:cNvPr name="TextBox 6" id="6"/>
          <p:cNvSpPr txBox="true"/>
          <p:nvPr/>
        </p:nvSpPr>
        <p:spPr>
          <a:xfrm rot="0">
            <a:off x="268596" y="2343150"/>
            <a:ext cx="17750809" cy="6915150"/>
          </a:xfrm>
          <a:prstGeom prst="rect">
            <a:avLst/>
          </a:prstGeom>
        </p:spPr>
        <p:txBody>
          <a:bodyPr anchor="t" rtlCol="false" tIns="0" lIns="0" bIns="0" rIns="0">
            <a:spAutoFit/>
          </a:bodyPr>
          <a:lstStyle/>
          <a:p>
            <a:pPr>
              <a:lnSpc>
                <a:spcPts val="4200"/>
              </a:lnSpc>
            </a:pPr>
            <a:r>
              <a:rPr lang="en-US" sz="3000">
                <a:solidFill>
                  <a:srgbClr val="FFFFFF"/>
                </a:solidFill>
                <a:latin typeface="Open Sans Extra Bold"/>
              </a:rPr>
              <a:t>Berikut merupakan Rangkaian Sistemnya:</a:t>
            </a:r>
          </a:p>
          <a:p>
            <a:pPr marL="647702" indent="-323851" lvl="1">
              <a:lnSpc>
                <a:spcPts val="4200"/>
              </a:lnSpc>
              <a:buFont typeface="Arial"/>
              <a:buChar char="•"/>
            </a:pPr>
            <a:r>
              <a:rPr lang="en-US" sz="3000">
                <a:solidFill>
                  <a:srgbClr val="FFFFFF"/>
                </a:solidFill>
                <a:latin typeface="Open Sans Extra Bold"/>
              </a:rPr>
              <a:t>Membuka Xampp terlebih dahulu untuk membuat database beserta tabelnya</a:t>
            </a:r>
          </a:p>
          <a:p>
            <a:pPr>
              <a:lnSpc>
                <a:spcPts val="4200"/>
              </a:lnSpc>
            </a:pPr>
          </a:p>
          <a:p>
            <a:pPr marL="647702" indent="-323851" lvl="1">
              <a:lnSpc>
                <a:spcPts val="4200"/>
              </a:lnSpc>
              <a:buFont typeface="Arial"/>
              <a:buChar char="•"/>
            </a:pPr>
            <a:r>
              <a:rPr lang="en-US" sz="3000">
                <a:solidFill>
                  <a:srgbClr val="FFFFFF"/>
                </a:solidFill>
                <a:latin typeface="Open Sans Extra Bold"/>
              </a:rPr>
              <a:t>Menggunakan bahasa pemrograman PHP pada Visual Studi Code 2023</a:t>
            </a:r>
          </a:p>
          <a:p>
            <a:pPr>
              <a:lnSpc>
                <a:spcPts val="4200"/>
              </a:lnSpc>
            </a:pPr>
            <a:r>
              <a:rPr lang="en-US" sz="3000">
                <a:solidFill>
                  <a:srgbClr val="FFFFFF"/>
                </a:solidFill>
                <a:latin typeface="Open Sans Extra Bold"/>
              </a:rPr>
              <a:t> untuk mengakses dan mengelola data. Ini mengizinkan klien (seperti aplikasi seluler, situs web, atau perangkat lunak lainnya) untuk berkomunikasi dengan server menggunakan HTTP untuk melakukan operasi seperti membaca, menambahkan, memperbarui, atau menghapus data jasa.</a:t>
            </a:r>
          </a:p>
          <a:p>
            <a:pPr>
              <a:lnSpc>
                <a:spcPts val="4200"/>
              </a:lnSpc>
            </a:pPr>
          </a:p>
          <a:p>
            <a:pPr marL="647702" indent="-323851" lvl="1">
              <a:lnSpc>
                <a:spcPts val="4200"/>
              </a:lnSpc>
              <a:buFont typeface="Arial"/>
              <a:buChar char="•"/>
            </a:pPr>
            <a:r>
              <a:rPr lang="en-US" sz="3000">
                <a:solidFill>
                  <a:srgbClr val="FFFFFF"/>
                </a:solidFill>
                <a:latin typeface="Open Sans Extra Bold"/>
              </a:rPr>
              <a:t>Menggunakan Visual Basic.NET pada Visual Studio Code 2015 sebuah aplikasi berbasis Windows Forms yang digunakan untuk berinteraksi dengan API (Application Programming Interface) untuk mengelola data. Aplikasi ini memungkinkan pengguna untuk menambahkan, mengupdate, dan menghapus data melalui antarmuka grafis.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225612"/>
            <a:ext cx="5304865" cy="1003102"/>
          </a:xfrm>
          <a:custGeom>
            <a:avLst/>
            <a:gdLst/>
            <a:ahLst/>
            <a:cxnLst/>
            <a:rect r="r" b="b" t="t" l="l"/>
            <a:pathLst>
              <a:path h="1003102" w="5304865">
                <a:moveTo>
                  <a:pt x="0" y="0"/>
                </a:moveTo>
                <a:lnTo>
                  <a:pt x="5304865" y="0"/>
                </a:lnTo>
                <a:lnTo>
                  <a:pt x="5304865" y="1003102"/>
                </a:lnTo>
                <a:lnTo>
                  <a:pt x="0" y="1003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102772" y="225612"/>
            <a:ext cx="5304865" cy="1003102"/>
          </a:xfrm>
          <a:custGeom>
            <a:avLst/>
            <a:gdLst/>
            <a:ahLst/>
            <a:cxnLst/>
            <a:rect r="r" b="b" t="t" l="l"/>
            <a:pathLst>
              <a:path h="1003102" w="5304865">
                <a:moveTo>
                  <a:pt x="5304866" y="0"/>
                </a:moveTo>
                <a:lnTo>
                  <a:pt x="0" y="0"/>
                </a:lnTo>
                <a:lnTo>
                  <a:pt x="0" y="1003102"/>
                </a:lnTo>
                <a:lnTo>
                  <a:pt x="5304866" y="1003102"/>
                </a:lnTo>
                <a:lnTo>
                  <a:pt x="53048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0">
            <a:off x="522293" y="1332271"/>
            <a:ext cx="5770510" cy="8629536"/>
            <a:chOff x="0" y="0"/>
            <a:chExt cx="3632200" cy="5431790"/>
          </a:xfrm>
        </p:grpSpPr>
        <p:sp>
          <p:nvSpPr>
            <p:cNvPr name="Freeform 5" id="5"/>
            <p:cNvSpPr/>
            <p:nvPr/>
          </p:nvSpPr>
          <p:spPr>
            <a:xfrm flipH="false" flipV="false" rot="0">
              <a:off x="15240" y="15240"/>
              <a:ext cx="3600450" cy="5400040"/>
            </a:xfrm>
            <a:custGeom>
              <a:avLst/>
              <a:gdLst/>
              <a:ahLst/>
              <a:cxnLst/>
              <a:rect r="r" b="b" t="t" l="l"/>
              <a:pathLst>
                <a:path h="5400040" w="3600450">
                  <a:moveTo>
                    <a:pt x="0" y="0"/>
                  </a:moveTo>
                  <a:lnTo>
                    <a:pt x="3600450" y="0"/>
                  </a:lnTo>
                  <a:lnTo>
                    <a:pt x="3600450" y="5400040"/>
                  </a:lnTo>
                  <a:lnTo>
                    <a:pt x="0" y="5400040"/>
                  </a:lnTo>
                  <a:close/>
                </a:path>
              </a:pathLst>
            </a:custGeom>
            <a:blipFill>
              <a:blip r:embed="rId4"/>
              <a:stretch>
                <a:fillRect l="-19734" t="0" r="-19734" b="0"/>
              </a:stretch>
            </a:blipFill>
          </p:spPr>
        </p:sp>
        <p:sp>
          <p:nvSpPr>
            <p:cNvPr name="Freeform 6" id="6"/>
            <p:cNvSpPr/>
            <p:nvPr/>
          </p:nvSpPr>
          <p:spPr>
            <a:xfrm flipH="false" flipV="false" rot="0">
              <a:off x="0" y="0"/>
              <a:ext cx="3632200" cy="5431790"/>
            </a:xfrm>
            <a:custGeom>
              <a:avLst/>
              <a:gdLst/>
              <a:ahLst/>
              <a:cxnLst/>
              <a:rect r="r" b="b" t="t" l="l"/>
              <a:pathLst>
                <a:path h="5431790" w="3632200">
                  <a:moveTo>
                    <a:pt x="3632200" y="5431790"/>
                  </a:moveTo>
                  <a:lnTo>
                    <a:pt x="0" y="5431790"/>
                  </a:lnTo>
                  <a:lnTo>
                    <a:pt x="0" y="0"/>
                  </a:lnTo>
                  <a:lnTo>
                    <a:pt x="3632200" y="0"/>
                  </a:lnTo>
                  <a:lnTo>
                    <a:pt x="3632200" y="5431790"/>
                  </a:lnTo>
                  <a:close/>
                  <a:moveTo>
                    <a:pt x="31750" y="5400040"/>
                  </a:moveTo>
                  <a:lnTo>
                    <a:pt x="3600450" y="5400040"/>
                  </a:lnTo>
                  <a:lnTo>
                    <a:pt x="3600450" y="31750"/>
                  </a:lnTo>
                  <a:lnTo>
                    <a:pt x="31750" y="31750"/>
                  </a:lnTo>
                  <a:lnTo>
                    <a:pt x="31750" y="5400040"/>
                  </a:lnTo>
                  <a:close/>
                </a:path>
              </a:pathLst>
            </a:custGeom>
            <a:solidFill>
              <a:srgbClr val="A0A0A0"/>
            </a:solidFill>
          </p:spPr>
        </p:sp>
      </p:grpSp>
      <p:sp>
        <p:nvSpPr>
          <p:cNvPr name="TextBox 7" id="7"/>
          <p:cNvSpPr txBox="true"/>
          <p:nvPr/>
        </p:nvSpPr>
        <p:spPr>
          <a:xfrm rot="0">
            <a:off x="6585466" y="2600953"/>
            <a:ext cx="11423244" cy="1404555"/>
          </a:xfrm>
          <a:prstGeom prst="rect">
            <a:avLst/>
          </a:prstGeom>
        </p:spPr>
        <p:txBody>
          <a:bodyPr anchor="t" rtlCol="false" tIns="0" lIns="0" bIns="0" rIns="0">
            <a:spAutoFit/>
          </a:bodyPr>
          <a:lstStyle/>
          <a:p>
            <a:pPr>
              <a:lnSpc>
                <a:spcPts val="3713"/>
              </a:lnSpc>
            </a:pPr>
            <a:r>
              <a:rPr lang="en-US" sz="2652">
                <a:solidFill>
                  <a:srgbClr val="FFFFFF"/>
                </a:solidFill>
                <a:latin typeface="Open Sans Extra Bold"/>
              </a:rPr>
              <a:t>Di samping ini merupakan salah satu Form yang saya buat pada software Visual Studio Code 2015 menggunakan Window Form sebagai sistem antarmuka grafis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DAFpLaptUvU</dc:identifier>
  <dcterms:modified xsi:type="dcterms:W3CDTF">2011-08-01T06:04:30Z</dcterms:modified>
  <cp:revision>1</cp:revision>
  <dc:title>Black Neon Esport Team Profile Presentation</dc:title>
</cp:coreProperties>
</file>