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88" r:id="rId2"/>
    <p:sldId id="327" r:id="rId3"/>
    <p:sldId id="328" r:id="rId4"/>
    <p:sldId id="258" r:id="rId5"/>
    <p:sldId id="356" r:id="rId6"/>
    <p:sldId id="368" r:id="rId7"/>
    <p:sldId id="369" r:id="rId8"/>
    <p:sldId id="370" r:id="rId9"/>
    <p:sldId id="371" r:id="rId10"/>
    <p:sldId id="329" r:id="rId11"/>
    <p:sldId id="297" r:id="rId12"/>
    <p:sldId id="357" r:id="rId13"/>
    <p:sldId id="330" r:id="rId14"/>
    <p:sldId id="331" r:id="rId15"/>
    <p:sldId id="33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86" autoAdjust="0"/>
  </p:normalViewPr>
  <p:slideViewPr>
    <p:cSldViewPr>
      <p:cViewPr varScale="1">
        <p:scale>
          <a:sx n="121" d="100"/>
          <a:sy n="121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81617-E39A-451F-BE7F-056B355D80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DC38-20BB-49D4-AC8F-DF2ECD730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AD6039-AFE8-45B1-AAF4-C002CA4321A8}" type="datetimeFigureOut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3C31-B84C-4DD8-8B8F-23EE95B3AE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DE3A-186A-404F-BDCF-A5CA91A16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35D4B-3572-4DAC-9596-6B00A6A9F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A0FB226A-1663-4821-A1F4-62431D18AA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34B4007F-B140-49A8-A79A-B19E005AE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Introduction to Computers and Programming</a:t>
            </a:r>
          </a:p>
        </p:txBody>
      </p:sp>
      <p:pic>
        <p:nvPicPr>
          <p:cNvPr id="5" name="Picture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FB455C46-C209-46FF-B825-706EEE8D7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95153"/>
            <a:ext cx="4240475" cy="54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BBC2E7-DB00-49F5-B192-0D43C2717B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9945-600D-4B49-8D3B-C6B305272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64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096785-705E-4889-AFB5-2F6021B7C5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476E-0381-46E1-A1C6-664EA363F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0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F8AADD-DB8D-497A-80FF-B86AA73C4D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199B-3C8D-457A-B0E9-3218872D2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1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E39FB1-FBAB-4AEF-9BAD-5A1C2808AA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2F46-1F74-4C29-9ACE-E7243234D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7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494F41-CBF2-4BDD-84F0-E88784264F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4AE77-0E59-4865-91B1-66EBC86B0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1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20D6332-0172-4912-AB39-0D7A042AF8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44673-D5E0-467B-9ED9-DDAFEF921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0B1AE8B-1B4D-43CB-840D-6238FA97D3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E009D-B54E-4971-A76C-321093FA3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4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83CC6EA-2E81-4030-AA26-91EBE58779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FA92D-4A4A-4D94-9FA2-5484F2907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8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A090E0-6218-4A9B-9A81-78821ED39B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C9940-0A3C-418A-A801-D53386D006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40FC5A-1D9C-400F-86EC-954AD9ED30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C75A-5D58-472E-8A99-5C8B42A5A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6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2F2543-AD63-4376-A368-545094E3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editar el estilo del título principal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6A5387-A7B4-45E7-BA58-532383F69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editar los estilos de texto maestro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B632D76-08CD-4C04-BFA8-B834A7ACFB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DC75F-7C0C-49D3-A21A-D864C3DCD06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000" b="0" dirty="0">
                <a:effectLst/>
                <a:latin typeface="+mn-lt"/>
              </a:rPr>
              <a:t>Introducción a las estructuras de datos</a:t>
            </a:r>
            <a:endParaRPr lang="es-ES_tradn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ES_tradnl" altLang="en-US" sz="2400" dirty="0">
                <a:solidFill>
                  <a:schemeClr val="accent2"/>
                </a:solidFill>
              </a:rPr>
              <a:t>Unidad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¿Qué son las estructuras de datos y los algoritmos?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Visión general de las estructuras de datos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los algoritmos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en Python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22857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D28EF3D-EC95-4C1B-B0AA-8BDE8E48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Introducción cont.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C753300-C17B-47AD-8AB3-0C92DE21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51037"/>
            <a:ext cx="8229600" cy="42973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No todas las estructuras de datos son adecuadas para modelar todos los tipos de problemas. O las estructuras modelan el problema de forma torpe o ineficaz.</a:t>
            </a:r>
          </a:p>
          <a:p>
            <a:pPr eaLnBrk="1" hangingPunct="1">
              <a:buFontTx/>
              <a:buChar char="•"/>
            </a:pPr>
            <a:r>
              <a:rPr lang="es-ES" sz="2400" dirty="0"/>
              <a:t>Sin embargo, las estructuras de datos pueden generalizarse en cierta medida si se consideran las operaciones comunes que deben realizarse en todas ellas.</a:t>
            </a:r>
          </a:p>
          <a:p>
            <a:pPr lvl="1" eaLnBrk="1" hangingPunct="1">
              <a:buFontTx/>
              <a:buChar char="•"/>
            </a:pPr>
            <a:r>
              <a:rPr lang="es-ES" sz="2000" dirty="0"/>
              <a:t>Eso permite adaptarlas de forma más eficiente a diversos contextos</a:t>
            </a:r>
            <a:r>
              <a:rPr lang="es-ES_tradnl" alt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D28EF3D-EC95-4C1B-B0AA-8BDE8E48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Introducción cont.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C753300-C17B-47AD-8AB3-0C92DE21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Por ejemplo, para gestionar las solicitudes de entradas, es necesario: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b="1" dirty="0"/>
              <a:t>Añadir </a:t>
            </a:r>
            <a:r>
              <a:rPr lang="es-ES_tradnl" altLang="en-US" sz="2000" dirty="0"/>
              <a:t>una</a:t>
            </a:r>
            <a:r>
              <a:rPr lang="es-ES_tradnl" altLang="en-US" sz="2000" b="1" dirty="0"/>
              <a:t> </a:t>
            </a:r>
            <a:r>
              <a:rPr lang="es-ES_tradnl" altLang="en-US" sz="2000" dirty="0"/>
              <a:t>nueva dirección electrónica (para alguien que quiera una o más entradas).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b="1" dirty="0"/>
              <a:t>Eliminar </a:t>
            </a:r>
            <a:r>
              <a:rPr lang="es-ES_tradnl" altLang="en-US" sz="2000" dirty="0"/>
              <a:t>una dirección electrónica (no quiere entradas).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b="1" dirty="0"/>
              <a:t>Buscar </a:t>
            </a:r>
            <a:r>
              <a:rPr lang="es-ES_tradnl" altLang="en-US" sz="2000" dirty="0"/>
              <a:t>una</a:t>
            </a:r>
            <a:r>
              <a:rPr lang="es-ES_tradnl" altLang="en-US" sz="2000" b="1" dirty="0"/>
              <a:t> </a:t>
            </a:r>
            <a:r>
              <a:rPr lang="es-ES_tradnl" altLang="en-US" sz="2000" dirty="0"/>
              <a:t>dirección electrónica concreta (la siguiente para conseguir un ticket por algún método, o para buscar una por sus características).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b="1" dirty="0" err="1"/>
              <a:t>Transversar</a:t>
            </a:r>
            <a:r>
              <a:rPr lang="es-ES_tradnl" altLang="en-US" sz="2000" b="1" dirty="0"/>
              <a:t> (recorrer) </a:t>
            </a:r>
            <a:r>
              <a:rPr lang="es-ES_tradnl" altLang="en-US" sz="2000" dirty="0"/>
              <a:t>todas las direcciones electrónicas (mostrar todas las direcciones electrónicas exactamente una vez).</a:t>
            </a:r>
          </a:p>
        </p:txBody>
      </p:sp>
    </p:spTree>
    <p:extLst>
      <p:ext uri="{BB962C8B-B14F-4D97-AF65-F5344CB8AC3E}">
        <p14:creationId xmlns:p14="http://schemas.microsoft.com/office/powerpoint/2010/main" val="13514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D28EF3D-EC95-4C1B-B0AA-8BDE8E48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Introducción cont.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C753300-C17B-47AD-8AB3-0C92DE21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s-ES_tradnl" altLang="en-US" sz="2400" dirty="0"/>
              <a:t>Estas cuatro operaciones son necesarias para casi todas las estructuras de datos que gestionan una gran colección de elementos similares.</a:t>
            </a:r>
          </a:p>
          <a:p>
            <a:pPr eaLnBrk="1" hangingPunct="1">
              <a:buFontTx/>
              <a:buChar char="•"/>
            </a:pPr>
            <a:r>
              <a:rPr lang="es-ES_tradnl" altLang="en-US" sz="2400" dirty="0"/>
              <a:t>Se denominan: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Inserción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Eliminación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Búsqueda</a:t>
            </a:r>
          </a:p>
          <a:p>
            <a:pPr lvl="1" eaLnBrk="1" hangingPunct="1">
              <a:buFontTx/>
              <a:buChar char="•"/>
            </a:pPr>
            <a:r>
              <a:rPr lang="es-ES_tradnl" altLang="en-US" sz="2000" dirty="0"/>
              <a:t>Transverso/Recorrido</a:t>
            </a:r>
            <a:endParaRPr lang="es-ES_tradnl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6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D28EF3D-EC95-4C1B-B0AA-8BDE8E48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Lista de estructuras de datos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84B5A-D3DB-4AF9-9A77-1061864A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1918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256F6-313D-49E2-AA49-D567A97E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241"/>
            <a:ext cx="9144000" cy="878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715BCD-9EAE-423D-A2BC-D17F3A3F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000"/>
            <a:ext cx="9144000" cy="887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2B5DB5-5883-486A-A2F4-8A584EA75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29200"/>
            <a:ext cx="9144000" cy="11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D28EF3D-EC95-4C1B-B0AA-8BDE8E48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Lista de estructuras de datos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463DC-8374-41C1-8978-6277D41D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214"/>
            <a:ext cx="9144000" cy="661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CAC32-2302-4E48-9D8D-6CAAB830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9144000" cy="11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¿Qué son las estructuras de datos y los algoritmos?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Visión general de las estructuras de datos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Visión general de los algoritmos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Programación en Python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801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¿Qué son las estructuras de datos y los algoritmos?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las estructuras de datos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los algoritmos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en Python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0145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Introducción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s-ES" sz="2400" dirty="0"/>
              <a:t>Cuando hablamos de estructuras de datos, es importante tener en cuenta dos aspectos clave: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_tradnl" altLang="en-US" sz="2000" dirty="0"/>
              <a:t>La </a:t>
            </a:r>
            <a:r>
              <a:rPr lang="es-ES_tradnl" altLang="en-US" sz="2000" b="1" dirty="0"/>
              <a:t>organización de datos </a:t>
            </a:r>
            <a:r>
              <a:rPr lang="es-ES_tradnl" altLang="en-US" sz="2000" b="0" dirty="0"/>
              <a:t>(variables, registros, campos, etc.) en el ordenador utilizando sus distintos medios de almacenamiento (RAM, disco duro, etc.) y cómo se interpretan esos datos para representar algo útil.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_tradnl" altLang="en-US" sz="2000" dirty="0"/>
              <a:t>Los </a:t>
            </a:r>
            <a:r>
              <a:rPr lang="es-ES_tradnl" altLang="en-US" sz="2000" b="1" dirty="0"/>
              <a:t>algoritmos</a:t>
            </a:r>
            <a:r>
              <a:rPr lang="es-ES_tradnl" altLang="en-US" sz="2000" dirty="0"/>
              <a:t>, que </a:t>
            </a:r>
            <a:r>
              <a:rPr lang="es-ES_tradnl" altLang="en-US" sz="2000" b="0" dirty="0"/>
              <a:t>son los procedimientos utilizados para manipular esos datos.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s-ES_tradnl" altLang="en-US" sz="2000" dirty="0"/>
              <a:t>La forma en que se organizan los datos puede simplificar los algoritmos y hacer que funcionen más rápido o más despacio.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s-ES_tradnl" altLang="en-US" sz="2400" dirty="0"/>
              <a:t>Juntos, la organización de los datos y los algoritmos forman una estructura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Introducción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s-ES" sz="2400" dirty="0"/>
              <a:t>¿Cómo influye la forma en que se organizan los datos y el algoritmo utilizado para manipularlos?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s-ES_tradnl" altLang="en-US" sz="2000" dirty="0"/>
              <a:t>Ejemplo: Preparar una comida</a:t>
            </a:r>
          </a:p>
          <a:p>
            <a:pPr lvl="1" eaLnBrk="1" hangingPunct="1">
              <a:defRPr/>
            </a:pPr>
            <a:r>
              <a:rPr lang="es-ES" sz="2000" dirty="0"/>
              <a:t>Cuando preparamos una comida, debemos combinar diversos ingredientes y tratarlos de maneras específicas</a:t>
            </a:r>
            <a:r>
              <a:rPr lang="es-ES" altLang="en-US" sz="2000" dirty="0"/>
              <a:t>.</a:t>
            </a:r>
          </a:p>
          <a:p>
            <a:pPr lvl="1" eaLnBrk="1" hangingPunct="1">
              <a:defRPr/>
            </a:pPr>
            <a:r>
              <a:rPr lang="es-ES" sz="2000" dirty="0"/>
              <a:t>Existen múltiples formas de llevar a cabo los pasos necesarios para completar la receta, y algunos métodos serán más eficaces que otros</a:t>
            </a:r>
            <a:r>
              <a:rPr lang="es-ES" altLang="en-US" sz="2000" dirty="0"/>
              <a:t>.</a:t>
            </a:r>
          </a:p>
          <a:p>
            <a:pPr lvl="1" eaLnBrk="1" hangingPunct="1">
              <a:defRPr/>
            </a:pPr>
            <a:r>
              <a:rPr lang="es-ES" sz="2000" dirty="0"/>
              <a:t>Imagina que </a:t>
            </a:r>
            <a:r>
              <a:rPr lang="es-ES" sz="2000" b="1" dirty="0"/>
              <a:t>tienes una receta escrita</a:t>
            </a:r>
            <a:r>
              <a:rPr lang="es-ES" sz="2000" dirty="0"/>
              <a:t>, pero te encuentras trabajando </a:t>
            </a:r>
            <a:r>
              <a:rPr lang="es-ES" sz="2000" b="1" dirty="0"/>
              <a:t>en una cocina que no conoces</a:t>
            </a:r>
            <a:r>
              <a:rPr lang="es-ES" altLang="en-US" sz="2000" dirty="0"/>
              <a:t>.</a:t>
            </a:r>
          </a:p>
          <a:p>
            <a:pPr lvl="1" eaLnBrk="1" hangingPunct="1">
              <a:defRPr/>
            </a:pPr>
            <a:r>
              <a:rPr lang="es-ES" sz="2000" dirty="0"/>
              <a:t>Piensa en un método para proceder con la preparación</a:t>
            </a:r>
            <a:br>
              <a:rPr lang="es-ES" sz="2000" dirty="0"/>
            </a:br>
            <a:r>
              <a:rPr lang="es-ES" sz="2000" dirty="0"/>
              <a:t>de la comida siguiendo esa receta, teniendo en cuenta</a:t>
            </a:r>
            <a:br>
              <a:rPr lang="es-ES" sz="2000" dirty="0"/>
            </a:br>
            <a:r>
              <a:rPr lang="es-ES" sz="2000" dirty="0"/>
              <a:t>los recursos y herramientas disponibles.</a:t>
            </a:r>
            <a:endParaRPr lang="es-ES_tradnl" altLang="en-US" sz="2000" dirty="0"/>
          </a:p>
        </p:txBody>
      </p:sp>
      <p:pic>
        <p:nvPicPr>
          <p:cNvPr id="3" name="Picture 2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37F5F62D-D82C-4F2B-9EC4-9A2E897F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74" y="4953000"/>
            <a:ext cx="20678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Preparar una comida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s-ES" altLang="en-US" sz="2400" dirty="0"/>
              <a:t>Método A: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altLang="en-US" sz="2000" dirty="0"/>
              <a:t>Leer la receta completa y anotar todos los ingredientes que menciona, sus cantidades y el equipo necesario para procesarlos.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altLang="en-US" sz="2000" dirty="0"/>
              <a:t>Buscar los ingredientes, medir la cantidad necesaria y organizarlos.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s-ES" altLang="en-US" sz="2000" dirty="0"/>
              <a:t>Sacar todo el equipo </a:t>
            </a:r>
            <a:r>
              <a:rPr lang="es-ES" sz="2000" dirty="0"/>
              <a:t>necesario para llevar a cabo cada paso de la receta</a:t>
            </a:r>
            <a:r>
              <a:rPr lang="es-ES" altLang="en-US" sz="2000" dirty="0"/>
              <a:t>. 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altLang="en-US" sz="2000" dirty="0"/>
              <a:t>Seguir los pasos de la receta en el orden especificado. </a:t>
            </a:r>
            <a:endParaRPr lang="es-ES_tradnl" altLang="en-US" sz="1600" dirty="0"/>
          </a:p>
        </p:txBody>
      </p:sp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BF9F6A1B-E2FF-4449-B42F-E2D471EB6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74" y="4953000"/>
            <a:ext cx="20678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Preparar una comida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s-ES" altLang="en-US" sz="2400" dirty="0"/>
              <a:t>Método B: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altLang="en-US" sz="2000" dirty="0"/>
              <a:t>Leer la receta hasta identificar el primer grupo de ingredientes y/o el equipo necesario para completar el primer paso.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altLang="en-US" sz="2000" dirty="0"/>
              <a:t>Buscar los ingredientes y/o el material identificados.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altLang="en-US" sz="2000" dirty="0"/>
              <a:t>Medir los ingredientes encontrados y organizarlos.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altLang="en-US" sz="2000" dirty="0"/>
              <a:t>Realizar el primer paso con el equipo y los ingredientes ya preparados.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s-ES" altLang="en-US" sz="2000" dirty="0"/>
              <a:t>Volver al principio de este método y repetir los pasos sustituyendo la </a:t>
            </a:r>
            <a:r>
              <a:rPr lang="es-ES" altLang="en-US" sz="2000"/>
              <a:t>palabra </a:t>
            </a:r>
            <a:r>
              <a:rPr lang="es-ES" altLang="en-US" sz="2000" i="1"/>
              <a:t>primer</a:t>
            </a:r>
            <a:r>
              <a:rPr lang="es-ES" altLang="en-US" sz="2000"/>
              <a:t> </a:t>
            </a:r>
            <a:r>
              <a:rPr lang="es-ES" altLang="en-US" sz="2000" dirty="0"/>
              <a:t>por </a:t>
            </a:r>
            <a:r>
              <a:rPr lang="es-ES" altLang="en-US" sz="2000" i="1" dirty="0"/>
              <a:t>siguiente</a:t>
            </a:r>
            <a:r>
              <a:rPr lang="es-ES" altLang="en-US" sz="2000" dirty="0"/>
              <a:t>. </a:t>
            </a:r>
            <a:r>
              <a:rPr lang="es-ES" sz="2000" dirty="0"/>
              <a:t>El proceso continúa hasta que no haya más pasos que seguir</a:t>
            </a:r>
            <a:r>
              <a:rPr lang="es-ES" altLang="en-US" sz="2000" dirty="0"/>
              <a:t>. </a:t>
            </a:r>
            <a:endParaRPr lang="es-ES_tradnl" altLang="en-US" sz="1200" dirty="0"/>
          </a:p>
        </p:txBody>
      </p:sp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FC7B9664-4AC2-43F8-9699-C803FF2B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74" y="4953000"/>
            <a:ext cx="20678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Preparar una comida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dirty="0"/>
              <a:t>Ambos métodos son completos en el sentido de que deberían terminar la receta completa si se dispone de todos los ingredientes y el equipo.</a:t>
            </a:r>
          </a:p>
          <a:p>
            <a:pPr eaLnBrk="1" hangingPunct="1">
              <a:defRPr/>
            </a:pPr>
            <a:r>
              <a:rPr lang="es-ES" altLang="en-US" sz="2400" dirty="0"/>
              <a:t>En el caso de recetas sencillas, también deberían tardar más o menos lo mismo.</a:t>
            </a:r>
          </a:p>
          <a:p>
            <a:pPr eaLnBrk="1" hangingPunct="1">
              <a:defRPr/>
            </a:pPr>
            <a:r>
              <a:rPr lang="es-ES" sz="2400" dirty="0"/>
              <a:t>Sin embargo, a medida que las recetas se vuelven más complejas, los métodos empiezan a diferir en su eficiencia</a:t>
            </a:r>
            <a:r>
              <a:rPr lang="es-ES" altLang="en-US" sz="2400" dirty="0"/>
              <a:t>.</a:t>
            </a:r>
          </a:p>
        </p:txBody>
      </p:sp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9CC6B195-FFB4-405E-A87E-72D9CC842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74" y="4953000"/>
            <a:ext cx="20678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3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Preparar una comida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dirty="0"/>
              <a:t>Por ejemplo, ¿qué pasa si no encuentras el último ingrediente?</a:t>
            </a:r>
          </a:p>
          <a:p>
            <a:pPr eaLnBrk="1" hangingPunct="1">
              <a:defRPr/>
            </a:pPr>
            <a:r>
              <a:rPr lang="es-ES" altLang="en-US" sz="2400" dirty="0"/>
              <a:t>¿Qué pasa si no encuentras varios ingredientes?</a:t>
            </a:r>
          </a:p>
          <a:p>
            <a:pPr eaLnBrk="1" hangingPunct="1">
              <a:defRPr/>
            </a:pPr>
            <a:r>
              <a:rPr lang="es-ES" altLang="en-US" sz="2400" dirty="0"/>
              <a:t>¿Qué método es más rápido?</a:t>
            </a:r>
          </a:p>
          <a:p>
            <a:pPr eaLnBrk="1" hangingPunct="1">
              <a:defRPr/>
            </a:pPr>
            <a:r>
              <a:rPr lang="es-ES" altLang="en-US" sz="2400" dirty="0"/>
              <a:t>¿Qué método produce una comida de mejor calidad?</a:t>
            </a:r>
          </a:p>
          <a:p>
            <a:pPr eaLnBrk="1" hangingPunct="1">
              <a:defRPr/>
            </a:pPr>
            <a:r>
              <a:rPr lang="es-ES" altLang="en-US" sz="2400" dirty="0"/>
              <a:t>¿En qué situación sería mejor el método B?</a:t>
            </a:r>
            <a:endParaRPr lang="es-ES_tradnl" altLang="en-US" sz="1200" dirty="0"/>
          </a:p>
        </p:txBody>
      </p:sp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D97E3919-B97D-4240-8B3C-978E5978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74" y="4953000"/>
            <a:ext cx="20678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779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Default Design</vt:lpstr>
      <vt:lpstr>Introducción a las estructuras de datos</vt:lpstr>
      <vt:lpstr>Temas</vt:lpstr>
      <vt:lpstr>Temas</vt:lpstr>
      <vt:lpstr>Introducción</vt:lpstr>
      <vt:lpstr>Introducción</vt:lpstr>
      <vt:lpstr>Preparar una comida</vt:lpstr>
      <vt:lpstr>Preparar una comida</vt:lpstr>
      <vt:lpstr>Preparar una comida</vt:lpstr>
      <vt:lpstr>Preparar una comida</vt:lpstr>
      <vt:lpstr>Temas</vt:lpstr>
      <vt:lpstr>Introducción cont.</vt:lpstr>
      <vt:lpstr>Introducción cont.</vt:lpstr>
      <vt:lpstr>Introducción cont.</vt:lpstr>
      <vt:lpstr>Lista de estructuras de datos</vt:lpstr>
      <vt:lpstr>Lista de estructuras de datos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felix.ladstaetter@gmx.at</dc:creator>
  <cp:keywords>, docId:F0E700C040665CA0400B86F767C763E4</cp:keywords>
  <cp:lastModifiedBy>Felix Ladstatter</cp:lastModifiedBy>
  <cp:revision>261</cp:revision>
  <dcterms:created xsi:type="dcterms:W3CDTF">2011-02-21T19:15:53Z</dcterms:created>
  <dcterms:modified xsi:type="dcterms:W3CDTF">2025-01-30T08:22:53Z</dcterms:modified>
</cp:coreProperties>
</file>