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334" r:id="rId2"/>
    <p:sldId id="259" r:id="rId3"/>
    <p:sldId id="380" r:id="rId4"/>
    <p:sldId id="335" r:id="rId5"/>
    <p:sldId id="336" r:id="rId6"/>
    <p:sldId id="337" r:id="rId7"/>
    <p:sldId id="338" r:id="rId8"/>
    <p:sldId id="339" r:id="rId9"/>
    <p:sldId id="340" r:id="rId10"/>
    <p:sldId id="358" r:id="rId11"/>
    <p:sldId id="341" r:id="rId12"/>
    <p:sldId id="342" r:id="rId13"/>
    <p:sldId id="343" r:id="rId14"/>
    <p:sldId id="344" r:id="rId15"/>
    <p:sldId id="345" r:id="rId16"/>
    <p:sldId id="346" r:id="rId17"/>
    <p:sldId id="348" r:id="rId18"/>
    <p:sldId id="34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86" autoAdjust="0"/>
  </p:normalViewPr>
  <p:slideViewPr>
    <p:cSldViewPr>
      <p:cViewPr varScale="1">
        <p:scale>
          <a:sx n="121" d="100"/>
          <a:sy n="121" d="100"/>
        </p:scale>
        <p:origin x="102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C81617-E39A-451F-BE7F-056B355D80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7DC38-20BB-49D4-AC8F-DF2ECD730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7AD6039-AFE8-45B1-AAF4-C002CA4321A8}" type="datetimeFigureOut">
              <a:rPr lang="en-US"/>
              <a:pPr>
                <a:defRPr/>
              </a:pPr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F3C31-B84C-4DD8-8B8F-23EE95B3AE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CDE3A-186A-404F-BDCF-A5CA91A164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35D4B-3572-4DAC-9596-6B00A6A9FA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A0FB226A-1663-4821-A1F4-62431D18AA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1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34B4007F-B140-49A8-A79A-B19E005AE8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2308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Introduction to Computers and Programming</a:t>
            </a:r>
          </a:p>
        </p:txBody>
      </p:sp>
      <p:pic>
        <p:nvPicPr>
          <p:cNvPr id="5" name="Picture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FB455C46-C209-46FF-B825-706EEE8D7A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695153"/>
            <a:ext cx="4240475" cy="54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1BBC2E7-DB00-49F5-B192-0D43C2717B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A9945-600D-4B49-8D3B-C6B305272C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64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8096785-705E-4889-AFB5-2F6021B7C5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1476E-0381-46E1-A1C6-664EA363F1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04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8F8AADD-DB8D-497A-80FF-B86AA73C4D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6199B-3C8D-457A-B0E9-3218872D2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51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6E39FB1-FBAB-4AEF-9BAD-5A1C2808AA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92F46-1F74-4C29-9ACE-E7243234DD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78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6494F41-CBF2-4BDD-84F0-E88784264F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4AE77-0E59-4865-91B1-66EBC86B04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18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20D6332-0172-4912-AB39-0D7A042AF8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44673-D5E0-467B-9ED9-DDAFEF9213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0B1AE8B-1B4D-43CB-840D-6238FA97D3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E009D-B54E-4971-A76C-321093FA37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41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83CC6EA-2E81-4030-AA26-91EBE58779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FA92D-4A4A-4D94-9FA2-5484F2907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18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5A090E0-6218-4A9B-9A81-78821ED39B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C9940-0A3C-418A-A801-D53386D006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7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D40FC5A-1D9C-400F-86EC-954AD9ED30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AC75A-5D58-472E-8A99-5C8B42A5A3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69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92F2543-AD63-4376-A368-545094E32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editar el estilo del título principal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26A5387-A7B4-45E7-BA58-532383F69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editar los estilos de texto maestro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B632D76-08CD-4C04-BFA8-B834A7ACFB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03DC75F-7C0C-49D3-A21A-D864C3DCD066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FECA004-932D-4E38-B822-0654FFD48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Temas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98BC4CC-9734-41AE-83DB-1CFE7D3A75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¿Qué son las estructuras de datos y los algoritmos?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Visión general de las estructuras de datos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dirty="0">
                <a:solidFill>
                  <a:schemeClr val="accent2"/>
                </a:solidFill>
              </a:rPr>
              <a:t>Visión general de los algoritmos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Programación en Python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58332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909215-2C49-4ABD-9F41-9D9D4933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Secuencias – Lista cont.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60D3506-8933-4D34-A4C8-02F66280E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s-ES_tradnl" altLang="en-US" sz="2400" dirty="0"/>
              <a:t>Las listas pueden indexarse para recuperar</a:t>
            </a:r>
            <a:br>
              <a:rPr lang="es-ES_tradnl" altLang="en-US" sz="2400" dirty="0"/>
            </a:br>
            <a:r>
              <a:rPr lang="es-ES_tradnl" altLang="en-US" sz="2400" dirty="0"/>
              <a:t>cualquier elemento en cualquier posición.</a:t>
            </a:r>
          </a:p>
          <a:p>
            <a:pPr eaLnBrk="1" hangingPunct="1">
              <a:buFontTx/>
              <a:buChar char="•"/>
            </a:pPr>
            <a:r>
              <a:rPr lang="es-ES_tradnl" altLang="en-US" sz="2400" dirty="0"/>
              <a:t>Las listas son mutables.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EBC20-9EB7-4464-BFED-5DBE9D7C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638315"/>
            <a:ext cx="3086531" cy="790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AEA530-C052-4A6E-9867-C6A31488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7" y="3581400"/>
            <a:ext cx="3077004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413FB8-83E5-48A9-A099-B0D8F1D96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727" y="4162485"/>
            <a:ext cx="307700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2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909215-2C49-4ABD-9F41-9D9D4933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Secuencias – Cadena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60D3506-8933-4D34-A4C8-02F66280E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s-ES_tradnl" altLang="en-US" sz="2400" dirty="0"/>
              <a:t>Las cadenas pueden tratarse como listas o arreglos de caracteres.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Excepto que, a diferencia de las listas,</a:t>
            </a:r>
            <a:br>
              <a:rPr lang="es-ES_tradnl" altLang="en-US" sz="2000" dirty="0"/>
            </a:br>
            <a:r>
              <a:rPr lang="es-ES_tradnl" altLang="en-US" sz="2000" dirty="0"/>
              <a:t>las cadenas son inmutables.</a:t>
            </a:r>
          </a:p>
          <a:p>
            <a:pPr eaLnBrk="1" hangingPunct="1">
              <a:buFontTx/>
              <a:buChar char="•"/>
            </a:pPr>
            <a:r>
              <a:rPr lang="es-ES_tradnl" altLang="en-US" sz="2400" dirty="0"/>
              <a:t>En Python 3, las cadenas siempre</a:t>
            </a:r>
            <a:br>
              <a:rPr lang="es-ES_tradnl" altLang="en-US" sz="2400" dirty="0"/>
            </a:br>
            <a:r>
              <a:rPr lang="es-ES_tradnl" altLang="en-US" sz="2400" dirty="0"/>
              <a:t>contienen caracteres Unicode.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Puede haber varios bytes por carácter.</a:t>
            </a:r>
          </a:p>
          <a:p>
            <a:pPr eaLnBrk="1" hangingPunct="1">
              <a:buFontTx/>
              <a:buChar char="•"/>
            </a:pPr>
            <a:r>
              <a:rPr lang="es-ES_tradnl" altLang="en-US" sz="2400" dirty="0"/>
              <a:t>Los tipos de datos de secuencia</a:t>
            </a:r>
            <a:br>
              <a:rPr lang="es-ES_tradnl" altLang="en-US" sz="2400" dirty="0"/>
            </a:br>
            <a:r>
              <a:rPr lang="es-ES_tradnl" altLang="en-US" sz="2400" dirty="0"/>
              <a:t>pueden rebanarse para formar</a:t>
            </a:r>
            <a:br>
              <a:rPr lang="es-ES_tradnl" altLang="en-US" sz="2400" dirty="0"/>
            </a:br>
            <a:r>
              <a:rPr lang="es-ES_tradnl" altLang="en-US" sz="2400" dirty="0"/>
              <a:t>nuevas secuencias.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Los segmentos se especifican mediante un</a:t>
            </a:r>
            <a:br>
              <a:rPr lang="es-ES_tradnl" altLang="en-US" sz="2000" dirty="0"/>
            </a:br>
            <a:r>
              <a:rPr lang="es-ES_tradnl" altLang="en-US" sz="2000" dirty="0"/>
              <a:t>índice inicial y final separados por dos</a:t>
            </a:r>
            <a:br>
              <a:rPr lang="es-ES_tradnl" altLang="en-US" sz="2000" dirty="0"/>
            </a:br>
            <a:r>
              <a:rPr lang="es-ES_tradnl" altLang="en-US" sz="2000" dirty="0"/>
              <a:t>puntos (:).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D6452-719D-47C7-9B83-87BFAD7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475" y="2057400"/>
            <a:ext cx="2295845" cy="1638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93B6F-911E-416D-81BE-3BDF45EF2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75" y="3886115"/>
            <a:ext cx="2667372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02D7A5-E6FE-4415-ADD6-15EFF11AB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948" y="4600062"/>
            <a:ext cx="2676899" cy="400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CC2CB7-7832-4245-9870-8AF516230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475" y="5104430"/>
            <a:ext cx="2686425" cy="409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4D9E5C-B7DC-458E-AE0E-CC7C9C599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422" y="5645375"/>
            <a:ext cx="2686425" cy="419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266AF9-B152-4A6C-9D50-8DA6DE7E43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7188" y="6192430"/>
            <a:ext cx="2657846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3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909215-2C49-4ABD-9F41-9D9D4933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Secuencias cont.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60D3506-8933-4D34-A4C8-02F66280E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s-ES_tradnl" altLang="en-US" sz="2400" dirty="0"/>
              <a:t>Los tipos de datos de secuencia pueden ser:</a:t>
            </a:r>
            <a:br>
              <a:rPr lang="es-ES_tradnl" altLang="en-US" sz="2400" dirty="0"/>
            </a:br>
            <a:endParaRPr lang="es-ES_tradnl" altLang="en-US" sz="2400" dirty="0"/>
          </a:p>
          <a:p>
            <a:pPr eaLnBrk="1" hangingPunct="1">
              <a:buFontTx/>
              <a:buChar char="•"/>
            </a:pPr>
            <a:r>
              <a:rPr lang="es-ES_tradnl" altLang="en-US" sz="2400" dirty="0"/>
              <a:t>concatenado (+)</a:t>
            </a:r>
          </a:p>
          <a:p>
            <a:pPr marL="0" indent="0" eaLnBrk="1" hangingPunct="1">
              <a:buNone/>
            </a:pPr>
            <a:br>
              <a:rPr lang="es-ES_tradnl" altLang="en-US" sz="2400" dirty="0"/>
            </a:br>
            <a:endParaRPr lang="es-ES_tradnl" altLang="en-US" sz="2400" dirty="0"/>
          </a:p>
          <a:p>
            <a:pPr eaLnBrk="1" hangingPunct="1">
              <a:buFontTx/>
              <a:buChar char="•"/>
            </a:pPr>
            <a:r>
              <a:rPr lang="es-ES_tradnl" altLang="en-US" sz="2400" dirty="0"/>
              <a:t>multiplicado (*)</a:t>
            </a:r>
            <a:br>
              <a:rPr lang="es-ES_tradnl" altLang="en-US" sz="2400" dirty="0"/>
            </a:br>
            <a:br>
              <a:rPr lang="es-ES_tradnl" altLang="en-US" sz="2400" dirty="0"/>
            </a:br>
            <a:endParaRPr lang="es-ES_tradnl" altLang="en-US" sz="2400" dirty="0"/>
          </a:p>
          <a:p>
            <a:pPr eaLnBrk="1" hangingPunct="1">
              <a:buFontTx/>
              <a:buChar char="•"/>
            </a:pPr>
            <a:r>
              <a:rPr lang="es-ES_tradnl" altLang="en-US" sz="2400" dirty="0"/>
              <a:t>buscado (in)</a:t>
            </a:r>
            <a:endParaRPr lang="es-ES_tradnl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3BB54-B93C-4FA6-8927-8DF8F59E1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981268"/>
            <a:ext cx="2867425" cy="409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F9829-C0AC-4747-8589-4EE13A1D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191000"/>
            <a:ext cx="2333951" cy="428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CA524C-6ED6-4854-90D0-3846594EE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5367369"/>
            <a:ext cx="358190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8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909215-2C49-4ABD-9F41-9D9D4933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Bucle e iteración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60D3506-8933-4D34-A4C8-02F66280E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753" y="1371600"/>
            <a:ext cx="8337047" cy="4525963"/>
          </a:xfrm>
        </p:spPr>
        <p:txBody>
          <a:bodyPr/>
          <a:lstStyle/>
          <a:p>
            <a:pPr eaLnBrk="1" hangingPunct="1"/>
            <a:r>
              <a:rPr lang="es-ES_tradnl" altLang="en-US" sz="2400" dirty="0"/>
              <a:t>A menudo se necesitan algoritmos que procesan cada uno de los elementos de una secuencia en orden. </a:t>
            </a:r>
          </a:p>
          <a:p>
            <a:pPr lvl="1" eaLnBrk="1" hangingPunct="1"/>
            <a:r>
              <a:rPr lang="es-ES_tradnl" altLang="en-US" sz="2000" dirty="0"/>
              <a:t>Python tiene varias formas de iterar y enumerar secuencias.</a:t>
            </a:r>
          </a:p>
          <a:p>
            <a:pPr lvl="1" eaLnBrk="1" hangingPunct="1"/>
            <a:r>
              <a:rPr lang="es-ES_tradnl" altLang="en-US" sz="2000" dirty="0"/>
              <a:t>La </a:t>
            </a:r>
            <a:r>
              <a:rPr lang="es-ES_tradnl" altLang="en-US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_tradnl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es-ES_tradnl" altLang="en-US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s-ES_tradnl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secuencia </a:t>
            </a:r>
            <a:br>
              <a:rPr lang="es-ES_tradnl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_tradnl" altLang="en-US" sz="2000" dirty="0"/>
              <a:t>sintaxis es la construcción básica de</a:t>
            </a:r>
            <a:br>
              <a:rPr lang="es-ES_tradnl" altLang="en-US" sz="2000" dirty="0"/>
            </a:br>
            <a:r>
              <a:rPr lang="es-ES_tradnl" altLang="en-US" sz="2000" dirty="0"/>
              <a:t>bucles en Python.</a:t>
            </a:r>
          </a:p>
          <a:p>
            <a:pPr lvl="1" eaLnBrk="1" hangingPunct="1"/>
            <a:r>
              <a:rPr lang="es-ES_tradnl" altLang="en-US" sz="2000" dirty="0"/>
              <a:t>En algunas circunstancias, tener</a:t>
            </a:r>
            <a:br>
              <a:rPr lang="es-ES_tradnl" altLang="en-US" sz="2000" dirty="0"/>
            </a:br>
            <a:r>
              <a:rPr lang="es-ES_tradnl" altLang="en-US" sz="2000" dirty="0"/>
              <a:t>una variable índice explícita es</a:t>
            </a:r>
            <a:br>
              <a:rPr lang="es-ES_tradnl" altLang="en-US" sz="2000" dirty="0"/>
            </a:br>
            <a:r>
              <a:rPr lang="es-ES_tradnl" altLang="en-US" sz="2000" dirty="0"/>
              <a:t>importante.</a:t>
            </a:r>
          </a:p>
          <a:p>
            <a:pPr lvl="1" eaLnBrk="1" hangingPunct="1"/>
            <a:r>
              <a:rPr lang="es-ES_tradnl" altLang="en-US" sz="2000" dirty="0"/>
              <a:t>En esos casos, hay un par de</a:t>
            </a:r>
            <a:br>
              <a:rPr lang="es-ES_tradnl" altLang="en-US" sz="2000" dirty="0"/>
            </a:br>
            <a:r>
              <a:rPr lang="es-ES_tradnl" altLang="en-US" sz="2000" dirty="0"/>
              <a:t>maneras convenientes de </a:t>
            </a:r>
            <a:br>
              <a:rPr lang="es-ES_tradnl" altLang="en-US" sz="2000" dirty="0"/>
            </a:br>
            <a:r>
              <a:rPr lang="es-ES_tradnl" altLang="en-US" sz="2000" dirty="0"/>
              <a:t>realizar esta tarea.</a:t>
            </a:r>
            <a:br>
              <a:rPr lang="es-ES_tradnl" altLang="en-US" sz="2000" dirty="0"/>
            </a:br>
            <a:r>
              <a:rPr lang="es-ES_tradnl" altLang="en-US" sz="2000" dirty="0"/>
              <a:t>Por ejemplo: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4F882-6C52-400D-9157-C4EB18E2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506" y="3276600"/>
            <a:ext cx="3162741" cy="141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51EE0-CFAB-4FA1-A70C-8FCBBA779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84" y="5029200"/>
            <a:ext cx="383911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8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909215-2C49-4ABD-9F41-9D9D4933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Bucle e iteración cont.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60D3506-8933-4D34-A4C8-02F66280E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s-ES_tradnl" altLang="en-US" sz="2000" dirty="0"/>
              <a:t>La función </a:t>
            </a:r>
            <a:r>
              <a:rPr lang="es-ES_tradnl" altLang="en-US" sz="2000" b="1" dirty="0" err="1">
                <a:solidFill>
                  <a:srgbClr val="7030A0"/>
                </a:solidFill>
              </a:rPr>
              <a:t>enumerate</a:t>
            </a:r>
            <a:r>
              <a:rPr lang="es-ES_tradnl" altLang="en-US" sz="2000" b="1" dirty="0">
                <a:solidFill>
                  <a:srgbClr val="7030A0"/>
                </a:solidFill>
              </a:rPr>
              <a:t>() </a:t>
            </a:r>
            <a:r>
              <a:rPr lang="es-ES_tradnl" altLang="en-US" sz="2000" dirty="0"/>
              <a:t>toma una secuencia como entrada y produce una secuencia de pares.</a:t>
            </a:r>
          </a:p>
          <a:p>
            <a:pPr lvl="1" eaLnBrk="1" hangingPunct="1"/>
            <a:r>
              <a:rPr lang="es-ES_tradnl" altLang="en-US" sz="2000" dirty="0"/>
              <a:t>El primer elemento de cada par es un índice, y el segundo es el valor correspondiente de su argumento de secuencia. Por ejemplo:</a:t>
            </a:r>
            <a:br>
              <a:rPr lang="es-ES_tradnl" altLang="en-US" sz="2000" dirty="0"/>
            </a:br>
            <a:br>
              <a:rPr lang="es-ES_tradnl" altLang="en-US" sz="2000" dirty="0"/>
            </a:br>
            <a:br>
              <a:rPr lang="es-ES_tradnl" altLang="en-US" sz="2000" dirty="0"/>
            </a:br>
            <a:br>
              <a:rPr lang="es-ES_tradnl" altLang="en-US" sz="2000" dirty="0"/>
            </a:br>
            <a:br>
              <a:rPr lang="es-ES_tradnl" altLang="en-US" sz="2000" dirty="0"/>
            </a:br>
            <a:endParaRPr lang="es-ES_tradnl" altLang="en-US" sz="2000" dirty="0"/>
          </a:p>
          <a:p>
            <a:pPr lvl="1" eaLnBrk="1" hangingPunct="1"/>
            <a:r>
              <a:rPr lang="es-ES_tradnl" altLang="en-US" sz="2000" dirty="0"/>
              <a:t>Las funciones </a:t>
            </a:r>
            <a:r>
              <a:rPr lang="es-ES_tradnl" altLang="en-US" sz="2000" b="1" dirty="0" err="1">
                <a:solidFill>
                  <a:srgbClr val="7030A0"/>
                </a:solidFill>
              </a:rPr>
              <a:t>range</a:t>
            </a:r>
            <a:r>
              <a:rPr lang="es-ES_tradnl" altLang="en-US" sz="2000" b="1" dirty="0">
                <a:solidFill>
                  <a:srgbClr val="7030A0"/>
                </a:solidFill>
              </a:rPr>
              <a:t>() </a:t>
            </a:r>
            <a:r>
              <a:rPr lang="es-ES_tradnl" altLang="en-US" sz="2000" dirty="0"/>
              <a:t>y </a:t>
            </a:r>
            <a:r>
              <a:rPr lang="es-ES_tradnl" altLang="en-US" sz="2000" b="1" dirty="0" err="1">
                <a:solidFill>
                  <a:srgbClr val="7030A0"/>
                </a:solidFill>
              </a:rPr>
              <a:t>enumerate</a:t>
            </a:r>
            <a:r>
              <a:rPr lang="es-ES_tradnl" altLang="en-US" sz="2000" b="1" dirty="0">
                <a:solidFill>
                  <a:srgbClr val="7030A0"/>
                </a:solidFill>
              </a:rPr>
              <a:t>() </a:t>
            </a:r>
            <a:r>
              <a:rPr lang="es-ES_tradnl" altLang="en-US" sz="2000" dirty="0"/>
              <a:t>en realidad crean objetos iterables, </a:t>
            </a:r>
            <a:r>
              <a:rPr lang="es-ES" sz="2000" dirty="0"/>
              <a:t>que son tipos de datos complejos que se utilizan en cada iteración del bucle para obtener el siguiente valor de la secuencia</a:t>
            </a:r>
            <a:r>
              <a:rPr lang="es-ES_tradnl" altLang="en-US" sz="20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7FF247-F495-451D-82C8-ADD1AE80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200400"/>
            <a:ext cx="362000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909215-2C49-4ABD-9F41-9D9D4933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Asignación multivaluada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60D3506-8933-4D34-A4C8-02F66280E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s-ES_tradnl" altLang="en-US" sz="2400" dirty="0"/>
              <a:t>La lista de variables separadas por comas también puede utilizarse en sentencias de asignación para realizar asignaciones múltiples con un único operador de signo igual (=).</a:t>
            </a:r>
          </a:p>
          <a:p>
            <a:pPr lvl="1" eaLnBrk="1" hangingPunct="1"/>
            <a:r>
              <a:rPr lang="es-ES_tradnl" altLang="en-US" sz="2000" dirty="0"/>
              <a:t>Esto tiene más sentido cuando todos los valores que se asignan están estrechamente relacionados, como las coordenadas de un vector.</a:t>
            </a:r>
            <a:br>
              <a:rPr lang="es-ES_tradnl" altLang="en-US" sz="2000" dirty="0"/>
            </a:br>
            <a:endParaRPr lang="es-ES_tradnl" altLang="en-US" sz="2000" dirty="0"/>
          </a:p>
          <a:p>
            <a:pPr lvl="1" eaLnBrk="1" hangingPunct="1"/>
            <a:r>
              <a:rPr lang="es-ES_tradnl" altLang="en-US" sz="2000" dirty="0"/>
              <a:t>Las secuencias a ambos lados del operador de asignación deben tener la misma longitud; de lo contrario, se da error.</a:t>
            </a:r>
          </a:p>
          <a:p>
            <a:pPr lvl="1" eaLnBrk="1" hangingPunct="1"/>
            <a:r>
              <a:rPr lang="es-ES_tradnl" altLang="en-US" sz="2000" dirty="0"/>
              <a:t>Las secuencias pueden ser de diferentes tipos. Por ejemplo, una tupla a la izquierda y una lista a la derecha.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E32C5-0770-431E-9A31-9ACCFF6B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36905"/>
            <a:ext cx="2381582" cy="619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0C1B4B-32D7-4561-9747-986A2B756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5937600"/>
            <a:ext cx="2667372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9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909215-2C49-4ABD-9F41-9D9D4933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Asignación multivaluada cont.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60D3506-8933-4D34-A4C8-02F66280E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altLang="en-US" sz="2000" dirty="0"/>
              <a:t>Las asignaciones multivaluadas de Python se pueden utilizar para intercambiar o rotar valores.</a:t>
            </a:r>
            <a:br>
              <a:rPr lang="es-ES_tradnl" altLang="en-US" sz="2000" dirty="0"/>
            </a:br>
            <a:br>
              <a:rPr lang="es-ES_tradnl" altLang="en-US" sz="2000" dirty="0"/>
            </a:br>
            <a:br>
              <a:rPr lang="es-ES_tradnl" altLang="en-US" sz="2000" dirty="0"/>
            </a:br>
            <a:br>
              <a:rPr lang="es-ES_tradnl" altLang="en-US" sz="2000" dirty="0"/>
            </a:br>
            <a:br>
              <a:rPr lang="es-ES_tradnl" altLang="en-US" sz="2000" dirty="0"/>
            </a:br>
            <a:endParaRPr lang="es-ES_tradnl" altLang="en-US" sz="2000" dirty="0"/>
          </a:p>
          <a:p>
            <a:pPr eaLnBrk="1" hangingPunct="1"/>
            <a:r>
              <a:rPr lang="es-ES_tradnl" altLang="en-US" sz="2000" dirty="0"/>
              <a:t>El intérprete de Python evalúa todas las expresiones situadas a la derecha del signo igual, coloca los resultados en una tupla y, a continuación, realiza las asignaciones a las variables situadas a la izquierda de la tupla.</a:t>
            </a:r>
          </a:p>
          <a:p>
            <a:pPr eaLnBrk="1" hangingPunct="1"/>
            <a:r>
              <a:rPr lang="es-ES_tradnl" altLang="en-US" sz="2000" dirty="0"/>
              <a:t>La tupla que contiene los resultados es algo así como una variable temporal oculta.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F4CAA-F113-41B5-83D7-6CC76E58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8400"/>
            <a:ext cx="4820323" cy="657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AE87B-1E1E-4BBC-A0A4-BB811C90A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32877"/>
            <a:ext cx="4782217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909215-2C49-4ABD-9F41-9D9D4933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Asignación multivaluada cont.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60D3506-8933-4D34-A4C8-02F66280E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altLang="en-US" sz="2400" dirty="0"/>
              <a:t>La siguiente sentencia puede utilizarse para asignar el mismo valor a múltiples variables.</a:t>
            </a:r>
          </a:p>
          <a:p>
            <a:pPr marL="0" indent="0" eaLnBrk="1" hangingPunct="1">
              <a:buNone/>
            </a:pPr>
            <a:br>
              <a:rPr lang="es-ES_tradnl" altLang="en-US" sz="2400" dirty="0"/>
            </a:br>
            <a:endParaRPr lang="es-ES_tradnl" alt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0162A-0AD0-4672-A39B-7E8A5274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43806"/>
            <a:ext cx="3572374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CA0-9202-485E-B077-35BC906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Importación de módulos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655-EE71-4803-B43D-5D554F4A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s-ES_tradnl" sz="2400" dirty="0"/>
              <a:t>Para acceder a un módulo, hay que importarlo.</a:t>
            </a:r>
          </a:p>
          <a:p>
            <a:pPr lvl="1"/>
            <a:r>
              <a:rPr lang="es-ES_tradnl" sz="2000" dirty="0"/>
              <a:t>Una vez importado, se hace referencia a su contenido mediante el nombre del módulo, seguido de un punto y, a continuación, el nombre de una de sus funciones u otras definiciones.</a:t>
            </a:r>
          </a:p>
          <a:p>
            <a:pPr lvl="2"/>
            <a:r>
              <a:rPr lang="es-ES_tradnl" sz="2000" dirty="0"/>
              <a:t>Por </a:t>
            </a:r>
            <a:r>
              <a:rPr lang="es-ES_tradnl" sz="2000"/>
              <a:t>ejemplo:</a:t>
            </a:r>
            <a:br>
              <a:rPr lang="es-ES_tradnl" sz="2000"/>
            </a:br>
            <a:endParaRPr lang="es-ES_tradnl" sz="2800" dirty="0"/>
          </a:p>
          <a:p>
            <a:pPr lvl="1"/>
            <a:r>
              <a:rPr lang="es-ES_tradnl" sz="2000" dirty="0"/>
              <a:t>La sentencia </a:t>
            </a:r>
            <a:r>
              <a:rPr lang="es-ES_tradnl" sz="2000" dirty="0" err="1"/>
              <a:t>import</a:t>
            </a:r>
            <a:r>
              <a:rPr lang="es-ES_tradnl" sz="2000" dirty="0"/>
              <a:t> crea un espacio de nombres para todos los objetos que define.</a:t>
            </a:r>
          </a:p>
          <a:p>
            <a:pPr lvl="2"/>
            <a:r>
              <a:rPr lang="es-ES_tradnl" sz="1800" dirty="0"/>
              <a:t>Esto es importante para evitar conflictos entre una variable o función que definas y la del módulo.</a:t>
            </a:r>
          </a:p>
          <a:p>
            <a:pPr lvl="2"/>
            <a:r>
              <a:rPr lang="es-ES_tradnl" sz="1800" dirty="0"/>
              <a:t>En el ejemplo anterior, el valor de pi se almacena en el espacio de nombres </a:t>
            </a:r>
            <a:r>
              <a:rPr lang="es-ES_tradnl" sz="1800" dirty="0" err="1"/>
              <a:t>math</a:t>
            </a:r>
            <a:r>
              <a:rPr lang="es-ES_tradnl" sz="1800" dirty="0"/>
              <a:t>. </a:t>
            </a:r>
          </a:p>
          <a:p>
            <a:pPr lvl="2"/>
            <a:r>
              <a:rPr lang="es-ES_tradnl" sz="1800" dirty="0"/>
              <a:t>Si tienes una definición separada, digamos una aproximación como pi = 3.1, tu programa puede referirse a cada una sin confusión.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DCAEC-E07D-41AE-9D9F-C57DBDF9D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735" y="2971800"/>
            <a:ext cx="236253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909215-2C49-4ABD-9F41-9D9D4933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Algoritmos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60D3506-8933-4D34-A4C8-02F66280E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s-ES_tradnl" altLang="en-US" sz="2400" dirty="0"/>
              <a:t>Los algoritmos son formas de implementar una operación utilizando una estructura de datos o un grupo de estructuras.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A veces, un mismo algoritmo puede aplicarse a múltiples estructuras de datos, y cada una de ellas necesita algunas variaciones en el algoritmo.</a:t>
            </a:r>
          </a:p>
          <a:p>
            <a:pPr lvl="2" eaLnBrk="1" hangingPunct="1">
              <a:buFontTx/>
              <a:buChar char="•"/>
            </a:pPr>
            <a:r>
              <a:rPr lang="es-ES_tradnl" altLang="en-US" sz="1800" dirty="0"/>
              <a:t>Por ejemplo, un algoritmo de búsqueda en profundidad se aplica a todas las estructuras de tipo árbol, y a las pilas y colas (si se considera una pila como un árbol con factor de ramificación 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909215-2C49-4ABD-9F41-9D9D4933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Algoritmos cont.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60D3506-8933-4D34-A4C8-02F66280E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22437"/>
            <a:ext cx="7848600" cy="4525963"/>
          </a:xfrm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es-ES" sz="2000" dirty="0"/>
              <a:t>Sin embargo, en la mayoría de los casos, los algoritmos están estrechamente vinculados a estructuras de datos específicas y no siempre pueden generalizarse fácilmente a otras</a:t>
            </a:r>
            <a:r>
              <a:rPr lang="es-ES_tradnl" altLang="en-US" sz="2000" dirty="0"/>
              <a:t>.</a:t>
            </a:r>
          </a:p>
          <a:p>
            <a:pPr lvl="2" eaLnBrk="1" hangingPunct="1">
              <a:buFontTx/>
              <a:buChar char="•"/>
            </a:pPr>
            <a:r>
              <a:rPr lang="es-ES_tradnl" altLang="en-US" sz="1800" dirty="0"/>
              <a:t>Por ejemplo, la forma de insertar nuevos elementos o de buscar la presencia de un elemento es muy específica de cada estructura de datos.</a:t>
            </a:r>
          </a:p>
        </p:txBody>
      </p:sp>
    </p:spTree>
    <p:extLst>
      <p:ext uri="{BB962C8B-B14F-4D97-AF65-F5344CB8AC3E}">
        <p14:creationId xmlns:p14="http://schemas.microsoft.com/office/powerpoint/2010/main" val="120818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909215-2C49-4ABD-9F41-9D9D4933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Algoritmos importantes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60D3506-8933-4D34-A4C8-02F66280E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s-ES_tradnl" altLang="en-US" sz="2400" dirty="0"/>
              <a:t>Los algoritmos importantes son: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Insertar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Eliminar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Buscar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Recorrer (</a:t>
            </a:r>
            <a:r>
              <a:rPr lang="es-ES_tradnl" altLang="en-US" sz="2000" dirty="0" err="1"/>
              <a:t>transversar</a:t>
            </a:r>
            <a:r>
              <a:rPr lang="es-ES_tradnl" altLang="en-US" sz="2000" dirty="0"/>
              <a:t>)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Ordenar</a:t>
            </a:r>
          </a:p>
          <a:p>
            <a:pPr eaLnBrk="1" hangingPunct="1">
              <a:buFontTx/>
              <a:buChar char="•"/>
            </a:pPr>
            <a:endParaRPr lang="es-ES_tradnl" altLang="en-US" sz="2600" dirty="0"/>
          </a:p>
          <a:p>
            <a:pPr eaLnBrk="1" hangingPunct="1">
              <a:buFontTx/>
              <a:buChar char="•"/>
            </a:pPr>
            <a:endParaRPr lang="es-ES_tradnl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3505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FECA004-932D-4E38-B822-0654FFD48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Temas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98BC4CC-9734-41AE-83DB-1CFE7D3A75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¿Qué son las estructuras de datos y los algoritmos?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Visión general de las estructuras de datos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Visión general de los algoritmos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dirty="0">
                <a:solidFill>
                  <a:schemeClr val="accent2"/>
                </a:solidFill>
              </a:rPr>
              <a:t>Programación en Python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71065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909215-2C49-4ABD-9F41-9D9D4933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Python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60D3506-8933-4D34-A4C8-02F66280E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s-ES_tradnl" altLang="en-US" sz="2400" dirty="0"/>
              <a:t>Python es un lenguaje de programación que se creó en 1991.</a:t>
            </a:r>
            <a:endParaRPr lang="es-ES_tradnl" altLang="en-US" sz="2600" dirty="0"/>
          </a:p>
          <a:p>
            <a:pPr eaLnBrk="1" hangingPunct="1">
              <a:buFontTx/>
              <a:buChar char="•"/>
            </a:pPr>
            <a:r>
              <a:rPr lang="es-ES_tradnl" altLang="en-US" sz="2400" dirty="0"/>
              <a:t>Lenguaje de programación orientado a objetos.</a:t>
            </a:r>
          </a:p>
          <a:p>
            <a:pPr eaLnBrk="1" hangingPunct="1">
              <a:buFontTx/>
              <a:buChar char="•"/>
            </a:pPr>
            <a:r>
              <a:rPr lang="es-ES_tradnl" altLang="en-US" sz="2400" dirty="0"/>
              <a:t>Introdujo una sintaxis que hacía muy concisas y elegantes muchas operaciones comunes.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200" dirty="0"/>
              <a:t>Ciertos espacios en blanco son significativos para el significado del programa.</a:t>
            </a:r>
          </a:p>
          <a:p>
            <a:pPr lvl="2" eaLnBrk="1" hangingPunct="1">
              <a:buFontTx/>
              <a:buChar char="•"/>
            </a:pPr>
            <a:r>
              <a:rPr lang="es-ES_tradnl" altLang="en-US" sz="1800" dirty="0"/>
              <a:t>Las expresiones anidadas utilizan sangría en lugar de un carácter visible para encerrar las expresiones que se evalúan condicionalmente.</a:t>
            </a:r>
          </a:p>
          <a:p>
            <a:pPr lvl="2" eaLnBrk="1" hangingPunct="1">
              <a:buFontTx/>
              <a:buChar char="•"/>
            </a:pPr>
            <a:r>
              <a:rPr lang="es-ES_tradnl" altLang="en-US" sz="1800" dirty="0"/>
              <a:t>Por ejemplo, </a:t>
            </a:r>
          </a:p>
          <a:p>
            <a:pPr eaLnBrk="1" hangingPunct="1">
              <a:buFontTx/>
              <a:buChar char="•"/>
            </a:pPr>
            <a:endParaRPr lang="es-ES_tradnl" alt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18ED8-B98B-41BF-9488-4CF9A1F5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480996"/>
            <a:ext cx="3810532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4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909215-2C49-4ABD-9F41-9D9D4933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Intérprete de Python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60D3506-8933-4D34-A4C8-02F66280E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s-ES_tradnl" altLang="en-US" sz="2400" dirty="0"/>
              <a:t>Python es un lenguaje interpretado.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Un programa intérprete (por ejemplo, IDLE) ejecuta programas y expresiones/sentencias y comandos individuales.</a:t>
            </a:r>
          </a:p>
          <a:p>
            <a:pPr lvl="2" eaLnBrk="1" hangingPunct="1">
              <a:buFontTx/>
              <a:buChar char="•"/>
            </a:pPr>
            <a:r>
              <a:rPr lang="es-ES_tradnl" altLang="en-US" sz="1800" dirty="0"/>
              <a:t>Permite probar partes del código utilizando un intérprete interactivo.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F2C2A-DDD4-4552-96D9-62F4428A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39685"/>
            <a:ext cx="518232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9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909215-2C49-4ABD-9F41-9D9D4933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Tipificación dinámica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60D3506-8933-4D34-A4C8-02F66280E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s-ES_tradnl" altLang="en-US" sz="2400" dirty="0"/>
              <a:t>Los tipos de datos de las variables se determinan en tiempo de ejecución, no se declaran en tiempo de compilación.</a:t>
            </a:r>
          </a:p>
          <a:p>
            <a:pPr eaLnBrk="1" hangingPunct="1">
              <a:buFontTx/>
              <a:buChar char="•"/>
            </a:pPr>
            <a:r>
              <a:rPr lang="es-ES_tradnl" altLang="en-US" sz="2400" dirty="0"/>
              <a:t>Python no requiere ninguna declaración explícita de variables.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La simple asignación de un valor a la variable crea la variable.</a:t>
            </a:r>
            <a:br>
              <a:rPr lang="es-ES_tradnl" altLang="en-US" sz="2000" dirty="0"/>
            </a:br>
            <a:br>
              <a:rPr lang="es-ES_tradnl" altLang="en-US" sz="2000" dirty="0"/>
            </a:br>
            <a:br>
              <a:rPr lang="es-ES_tradnl" altLang="en-US" sz="2000" dirty="0"/>
            </a:br>
            <a:endParaRPr lang="es-ES_tradnl" altLang="en-US" sz="2000" dirty="0"/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El valor y el tipo pueden modificarse.</a:t>
            </a:r>
            <a:endParaRPr lang="es-ES_tradnl" alt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30407-5AB8-47AF-9EBC-22062951B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038600"/>
            <a:ext cx="1257475" cy="828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38EEF2-7ABD-4383-A6E2-0BAAB927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505336"/>
            <a:ext cx="1667108" cy="819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D8EC81-BFEE-49A4-A5AC-16DBADACD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038600"/>
            <a:ext cx="1886213" cy="447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85E0D-96A8-4851-90D7-A55432EF9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5507964"/>
            <a:ext cx="2086266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9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909215-2C49-4ABD-9F41-9D9D4933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Secuencias – Lista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60D3506-8933-4D34-A4C8-02F66280E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s-ES_tradnl" altLang="en-US" sz="2400" dirty="0"/>
              <a:t>El tipo de datos incorporado que "se parece" a un arreglo se llama lista.</a:t>
            </a:r>
          </a:p>
          <a:p>
            <a:pPr eaLnBrk="1" hangingPunct="1">
              <a:buFontTx/>
              <a:buChar char="•"/>
            </a:pPr>
            <a:r>
              <a:rPr lang="es-ES_tradnl" altLang="en-US" sz="2400" dirty="0"/>
              <a:t>Los elementos de las listas están tipados dinámicamente.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No tienen qué ser todos del mismo tipo.</a:t>
            </a:r>
          </a:p>
          <a:p>
            <a:pPr eaLnBrk="1" hangingPunct="1">
              <a:buFontTx/>
              <a:buChar char="•"/>
            </a:pPr>
            <a:r>
              <a:rPr lang="es-ES_tradnl" altLang="en-US" sz="2400" dirty="0"/>
              <a:t>No es necesario declarar el número máximo de elementos al crear una lista.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Las listas pueden crecer y decrecer en</a:t>
            </a:r>
            <a:br>
              <a:rPr lang="es-ES_tradnl" altLang="en-US" sz="2000" dirty="0"/>
            </a:br>
            <a:r>
              <a:rPr lang="es-ES_tradnl" altLang="en-US" sz="2000" dirty="0"/>
              <a:t>tiempo de ejecución.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AD946-D3C8-42F7-B26C-11453961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114589"/>
            <a:ext cx="2448267" cy="619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175590-2B30-4045-9CBF-17D3E27A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674" y="4517450"/>
            <a:ext cx="2638793" cy="61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13F96A-3716-4D0F-B837-0DBF3289C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306" y="5371772"/>
            <a:ext cx="222916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4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1069</Words>
  <Application>Microsoft Office PowerPoint</Application>
  <PresentationFormat>On-screen Show (4:3)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Tw Cen MT</vt:lpstr>
      <vt:lpstr>Default Design</vt:lpstr>
      <vt:lpstr>Temas</vt:lpstr>
      <vt:lpstr>Algoritmos</vt:lpstr>
      <vt:lpstr>Algoritmos cont.</vt:lpstr>
      <vt:lpstr>Algoritmos importantes</vt:lpstr>
      <vt:lpstr>Temas</vt:lpstr>
      <vt:lpstr>Python</vt:lpstr>
      <vt:lpstr>Intérprete de Python</vt:lpstr>
      <vt:lpstr>Tipificación dinámica</vt:lpstr>
      <vt:lpstr>Secuencias – Lista</vt:lpstr>
      <vt:lpstr>Secuencias – Lista cont.</vt:lpstr>
      <vt:lpstr>Secuencias – Cadena</vt:lpstr>
      <vt:lpstr>Secuencias cont.</vt:lpstr>
      <vt:lpstr>Bucle e iteración</vt:lpstr>
      <vt:lpstr>Bucle e iteración cont.</vt:lpstr>
      <vt:lpstr>Asignación multivaluada</vt:lpstr>
      <vt:lpstr>Asignación multivaluada cont.</vt:lpstr>
      <vt:lpstr>Asignación multivaluada cont.</vt:lpstr>
      <vt:lpstr>Importación de módulos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felix.ladstaetter@gmx.at</dc:creator>
  <cp:keywords>, docId:F0E700C040665CA0400B86F767C763E4</cp:keywords>
  <cp:lastModifiedBy>Felix Ladstatter</cp:lastModifiedBy>
  <cp:revision>266</cp:revision>
  <dcterms:created xsi:type="dcterms:W3CDTF">2011-02-21T19:15:53Z</dcterms:created>
  <dcterms:modified xsi:type="dcterms:W3CDTF">2025-02-03T15:28:36Z</dcterms:modified>
</cp:coreProperties>
</file>