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349" r:id="rId2"/>
    <p:sldId id="350" r:id="rId3"/>
    <p:sldId id="352" r:id="rId4"/>
    <p:sldId id="351" r:id="rId5"/>
    <p:sldId id="353" r:id="rId6"/>
    <p:sldId id="359" r:id="rId7"/>
    <p:sldId id="354" r:id="rId8"/>
    <p:sldId id="355" r:id="rId9"/>
    <p:sldId id="360" r:id="rId10"/>
    <p:sldId id="362" r:id="rId11"/>
    <p:sldId id="363" r:id="rId12"/>
    <p:sldId id="364" r:id="rId13"/>
    <p:sldId id="365" r:id="rId14"/>
    <p:sldId id="366" r:id="rId15"/>
    <p:sldId id="36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7DC4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8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A0FB226A-1663-4821-A1F4-62431D18AA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1905000"/>
            <a:ext cx="3429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800" b="1" dirty="0">
                <a:solidFill>
                  <a:srgbClr val="007DC4"/>
                </a:solidFill>
                <a:latin typeface="Tw Cen MT" pitchFamily="34" charset="0"/>
              </a:rPr>
              <a:t>C H A P T E R  1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34B4007F-B140-49A8-A79A-B19E005AE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514600"/>
            <a:ext cx="3048000" cy="2308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>
                <a:latin typeface="Tw Cen MT" pitchFamily="34" charset="0"/>
              </a:rPr>
              <a:t>Introduction to Computers and Programming</a:t>
            </a:r>
          </a:p>
        </p:txBody>
      </p:sp>
      <p:pic>
        <p:nvPicPr>
          <p:cNvPr id="5" name="Picture 4" descr="A turtle on the ground&#10;&#10;Description automatically generated with low confidence">
            <a:extLst>
              <a:ext uri="{FF2B5EF4-FFF2-40B4-BE49-F238E27FC236}">
                <a16:creationId xmlns:a16="http://schemas.microsoft.com/office/drawing/2014/main" id="{FB455C46-C209-46FF-B825-706EEE8D7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695153"/>
            <a:ext cx="4240475" cy="54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BBC2E7-DB00-49F5-B192-0D43C2717B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9945-600D-4B49-8D3B-C6B305272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64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096785-705E-4889-AFB5-2F6021B7C5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1476E-0381-46E1-A1C6-664EA363F1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0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494F41-CBF2-4BDD-84F0-E88784264F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4AE77-0E59-4865-91B1-66EBC86B04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1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20D6332-0172-4912-AB39-0D7A042AF8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44673-D5E0-467B-9ED9-DDAFEF9213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0B1AE8B-1B4D-43CB-840D-6238FA97D3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E009D-B54E-4971-A76C-321093FA37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4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83CC6EA-2E81-4030-AA26-91EBE58779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FA92D-4A4A-4D94-9FA2-5484F2907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A090E0-6218-4A9B-9A81-78821ED39B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C9940-0A3C-418A-A801-D53386D006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D40FC5A-1D9C-400F-86EC-954AD9ED30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AC75A-5D58-472E-8A99-5C8B42A5A3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6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editar los estilos de texto maestro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El núcleo de todos los lenguajes de programación es la capacidad de definir funciones.</a:t>
            </a:r>
          </a:p>
          <a:p>
            <a:r>
              <a:rPr lang="es-ES_tradnl" sz="2400" dirty="0"/>
              <a:t>En Python, se definen con la sentencia </a:t>
            </a:r>
            <a:r>
              <a:rPr lang="es-ES_tradnl" sz="24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_tradnl" sz="2400" dirty="0"/>
              <a:t>.</a:t>
            </a:r>
          </a:p>
          <a:p>
            <a:r>
              <a:rPr lang="es-ES_tradnl" sz="2400" dirty="0"/>
              <a:t>Los parámetros que acepta la función se proporcionan en una lista de variables.</a:t>
            </a:r>
          </a:p>
          <a:p>
            <a:pPr lvl="1"/>
            <a:r>
              <a:rPr lang="es-ES_tradnl" sz="2000" dirty="0"/>
              <a:t>Por ejemplo,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660526-7EEF-4593-BFAE-B50C8BF9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39" y="4495800"/>
            <a:ext cx="7907864" cy="228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BDE1E0-2025-4B6E-99F4-A0E82A1D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39" y="4724400"/>
            <a:ext cx="7907864" cy="821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42C7C-0516-481E-8F5D-CDD3C0B7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9" y="5549235"/>
            <a:ext cx="7907864" cy="2098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BBE222-C1F8-4E91-B1F4-D38747F24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89" y="5759103"/>
            <a:ext cx="7907864" cy="413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6B310C-94C7-4F16-AE0B-85A4581F2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9" y="6172199"/>
            <a:ext cx="7907864" cy="2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200" dirty="0"/>
              <a:t>Python define clases de objetos con la sentencia </a:t>
            </a:r>
            <a:r>
              <a:rPr lang="es-ES_tradnl" sz="2400" dirty="0" err="1">
                <a:solidFill>
                  <a:srgbClr val="FFC000"/>
                </a:solidFill>
                <a:latin typeface="CourierNewPS-ItalicMT"/>
              </a:rPr>
              <a:t>class</a:t>
            </a:r>
            <a:r>
              <a:rPr lang="es-ES_tradnl" sz="2200" dirty="0"/>
              <a:t>.</a:t>
            </a:r>
          </a:p>
          <a:p>
            <a:pPr lvl="1"/>
            <a:r>
              <a:rPr lang="es-ES_tradnl" sz="2000" dirty="0"/>
              <a:t>Éstas se organizan en una jerarquía para que las clases puedan heredar las definiciones de otras clases.</a:t>
            </a:r>
          </a:p>
          <a:p>
            <a:pPr lvl="1"/>
            <a:r>
              <a:rPr lang="es-ES_tradnl" sz="2000" dirty="0"/>
              <a:t>La parte superior de esa jerarquía es la clase base de Python, </a:t>
            </a:r>
            <a:r>
              <a:rPr lang="es-ES_tradnl" sz="2400" b="1" dirty="0" err="1">
                <a:solidFill>
                  <a:srgbClr val="7030A0"/>
                </a:solidFill>
                <a:latin typeface="CourierNewPS-ItalicMT"/>
                <a:ea typeface="+mn-ea"/>
              </a:rPr>
              <a:t>object</a:t>
            </a:r>
            <a:r>
              <a:rPr lang="es-ES_tradnl" sz="2000" dirty="0"/>
              <a:t>.</a:t>
            </a:r>
          </a:p>
          <a:p>
            <a:r>
              <a:rPr lang="es-ES_tradnl" sz="2400" dirty="0"/>
              <a:t>Las sentencias dentro de una definición de clase definen la clase:</a:t>
            </a:r>
          </a:p>
          <a:p>
            <a:pPr lvl="1"/>
            <a:r>
              <a:rPr lang="es-ES_tradnl" sz="2000" dirty="0"/>
              <a:t>las sentencias de asignación definen los atributos de la clase y</a:t>
            </a:r>
          </a:p>
          <a:p>
            <a:pPr lvl="1"/>
            <a:r>
              <a:rPr lang="es-ES_tradnl" sz="2000" dirty="0"/>
              <a:t>las sentencias </a:t>
            </a:r>
            <a:r>
              <a:rPr lang="es-ES_tradnl" sz="2400" b="1" dirty="0" err="1">
                <a:solidFill>
                  <a:srgbClr val="FFCC00"/>
                </a:solidFill>
                <a:latin typeface="CourierNewPS-ItalicMT"/>
              </a:rPr>
              <a:t>def</a:t>
            </a:r>
            <a:r>
              <a:rPr lang="es-ES_tradnl" sz="2000" dirty="0"/>
              <a:t>  definen los métodos.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5C2C6-82DD-4E80-9C01-67865868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20" y="2514600"/>
            <a:ext cx="2828546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593BD-4B91-4A35-8290-F5B3130C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276600"/>
            <a:ext cx="3157731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86C54-F6AA-46A6-B837-D16A0EB7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191" y="5606849"/>
            <a:ext cx="6778496" cy="52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4D0485-8A0B-47F5-BA9B-E40E92D1E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191" y="6133929"/>
            <a:ext cx="6757314" cy="56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s-ES_tradnl" sz="2400" dirty="0"/>
              <a:t>El primer parámetro de cada método definido debe ser </a:t>
            </a:r>
            <a:r>
              <a:rPr lang="es-ES_tradnl" sz="2400" dirty="0" err="1">
                <a:latin typeface="CourierNewPS-ItalicMT"/>
              </a:rPr>
              <a:t>self</a:t>
            </a:r>
            <a:r>
              <a:rPr lang="es-ES_tradnl" sz="2400" dirty="0"/>
              <a:t>.</a:t>
            </a:r>
          </a:p>
          <a:p>
            <a:pPr lvl="1"/>
            <a:r>
              <a:rPr lang="es-ES_tradnl" sz="2000" dirty="0"/>
              <a:t>El parámetro </a:t>
            </a:r>
            <a:r>
              <a:rPr lang="es-ES_tradnl" sz="2000" dirty="0" err="1">
                <a:ea typeface="+mn-ea"/>
              </a:rPr>
              <a:t>self</a:t>
            </a:r>
            <a:r>
              <a:rPr lang="es-ES_tradnl" sz="2000" dirty="0"/>
              <a:t> contiene la instancia del objeto, permitiendo a los métodos llamar a otros métodos de instancia y referenciar atributos de instancia.</a:t>
            </a:r>
          </a:p>
          <a:p>
            <a:pPr lvl="1"/>
            <a:endParaRPr lang="es-ES_tradnl" sz="2000" dirty="0"/>
          </a:p>
          <a:p>
            <a:pPr lvl="1"/>
            <a:endParaRPr lang="es-ES_tradnl" sz="2000" dirty="0"/>
          </a:p>
          <a:p>
            <a:pPr marL="0" indent="0">
              <a:buNone/>
            </a:pPr>
            <a:endParaRPr lang="es-ES_tradnl" sz="2400" dirty="0"/>
          </a:p>
          <a:p>
            <a:r>
              <a:rPr lang="es-ES_tradnl" sz="2400" dirty="0"/>
              <a:t>Cómo se crea un objeto de la clase </a:t>
            </a:r>
            <a:r>
              <a:rPr lang="es-ES_tradnl" sz="2400" dirty="0" err="1"/>
              <a:t>Power</a:t>
            </a:r>
            <a:r>
              <a:rPr lang="es-ES_tradnl" sz="2400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0F426-FD12-444D-A442-F50BE4C9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04655"/>
            <a:ext cx="6778496" cy="527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CB388-0A4B-4DFA-9BE8-45A8C5E63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72" y="4238509"/>
            <a:ext cx="6757314" cy="562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89C88-0064-4AEC-8721-3E2BCF269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791200"/>
            <a:ext cx="2490757" cy="2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09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200" b="0" dirty="0"/>
              <a:t>Los métodos o atributos de una instancia/clase se referencian añadiendo el nombre del método o atributo a la variable que contiene el objeto, separados por un punto:</a:t>
            </a:r>
            <a:br>
              <a:rPr lang="es-ES_tradnl" sz="2200" b="0" dirty="0"/>
            </a:br>
            <a:r>
              <a:rPr lang="es-ES_tradnl" sz="1800" b="0" dirty="0"/>
              <a:t> </a:t>
            </a:r>
            <a:endParaRPr lang="es-ES_tradnl" sz="2200" b="0" dirty="0"/>
          </a:p>
          <a:p>
            <a:pPr lvl="1"/>
            <a:r>
              <a:rPr lang="es-ES_tradnl" sz="2000" b="1" dirty="0" err="1">
                <a:latin typeface="CourierNewPS-ItalicMT"/>
              </a:rPr>
              <a:t>objecto.atributo</a:t>
            </a:r>
            <a:endParaRPr lang="es-ES_tradnl" sz="2000" b="1" dirty="0">
              <a:latin typeface="CourierNewPS-ItalicMT"/>
            </a:endParaRPr>
          </a:p>
          <a:p>
            <a:pPr lvl="1"/>
            <a:r>
              <a:rPr lang="es-ES_tradnl" sz="2000" b="1" dirty="0" err="1">
                <a:latin typeface="CourierNewPS-ItalicMT"/>
              </a:rPr>
              <a:t>objecto.método</a:t>
            </a:r>
            <a:r>
              <a:rPr lang="es-ES_tradnl" sz="2000" b="1" dirty="0">
                <a:latin typeface="CourierNewPS-ItalicMT"/>
              </a:rPr>
              <a:t>()</a:t>
            </a:r>
          </a:p>
          <a:p>
            <a:r>
              <a:rPr lang="es-ES_tradnl" sz="2200" b="0" dirty="0"/>
              <a:t>Para definir el constructor de instancias de objetos, debe haber una sentencia  </a:t>
            </a:r>
            <a:r>
              <a:rPr lang="es-ES_trad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_trad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_tradnl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_trad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es-ES_tradnl" sz="2200" b="0" dirty="0"/>
              <a:t>dentro de la definición de la clase.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95FC2-BCDC-4BBB-AC7A-DC4E919A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3511042"/>
            <a:ext cx="1536321" cy="250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66DDF-3DAB-4369-9438-1063DC05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3153707"/>
            <a:ext cx="2970233" cy="250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FBB4A-2B5F-4B37-9C1A-EB97719F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9" y="2819400"/>
            <a:ext cx="2057401" cy="227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39522E-52A1-47B1-B21F-6AA9C0730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105400"/>
            <a:ext cx="6778496" cy="52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04C1F4-97AC-4549-A632-0954A131B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5632480"/>
            <a:ext cx="6778496" cy="56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D24A20-A810-455C-B86E-6CB85CD23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530" y="6172200"/>
            <a:ext cx="6785566" cy="54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s-ES_tradnl" sz="2400" b="0" dirty="0"/>
              <a:t>Como los otros métodos, </a:t>
            </a:r>
            <a:r>
              <a:rPr lang="es-ES_tradnl" sz="2400" i="1" dirty="0">
                <a:latin typeface="CourierNewPS-ItalicMT"/>
              </a:rPr>
              <a:t>__</a:t>
            </a:r>
            <a:r>
              <a:rPr lang="es-ES_tradnl" sz="2400" i="1" dirty="0" err="1">
                <a:latin typeface="CourierNewPS-ItalicMT"/>
              </a:rPr>
              <a:t>init</a:t>
            </a:r>
            <a:r>
              <a:rPr lang="es-ES_tradnl" sz="2400" i="1" dirty="0">
                <a:latin typeface="CourierNewPS-ItalicMT"/>
              </a:rPr>
              <a:t>__()</a:t>
            </a:r>
            <a:r>
              <a:rPr lang="es-ES_tradnl" sz="2400" dirty="0"/>
              <a:t> </a:t>
            </a:r>
            <a:r>
              <a:rPr lang="es-ES_tradnl" sz="2400" b="0" dirty="0"/>
              <a:t>debe aceptar </a:t>
            </a:r>
            <a:r>
              <a:rPr lang="es-ES_tradnl" sz="2400" i="1" dirty="0" err="1">
                <a:latin typeface="CourierNewPS-ItalicMT"/>
              </a:rPr>
              <a:t>self</a:t>
            </a:r>
            <a:r>
              <a:rPr lang="es-ES_tradnl" sz="2400" dirty="0"/>
              <a:t> </a:t>
            </a:r>
            <a:r>
              <a:rPr lang="es-ES_tradnl" sz="2400" b="0" dirty="0"/>
              <a:t>como primer parámetro.</a:t>
            </a:r>
          </a:p>
          <a:p>
            <a:r>
              <a:rPr lang="es-ES_tradnl" sz="2400" b="0" dirty="0"/>
              <a:t>El método </a:t>
            </a:r>
            <a:r>
              <a:rPr lang="es-ES_tradnl" sz="2400" i="1" dirty="0">
                <a:latin typeface="CourierNewPS-ItalicMT"/>
              </a:rPr>
              <a:t>__</a:t>
            </a:r>
            <a:r>
              <a:rPr lang="es-ES_tradnl" sz="2400" i="1" dirty="0" err="1">
                <a:latin typeface="CourierNewPS-ItalicMT"/>
              </a:rPr>
              <a:t>init</a:t>
            </a:r>
            <a:r>
              <a:rPr lang="es-ES_tradnl" sz="2400" i="1" dirty="0">
                <a:latin typeface="CourierNewPS-ItalicMT"/>
              </a:rPr>
              <a:t>__()</a:t>
            </a:r>
            <a:r>
              <a:rPr lang="es-ES_tradnl" sz="2400" dirty="0"/>
              <a:t> </a:t>
            </a:r>
            <a:r>
              <a:rPr lang="es-ES_tradnl" sz="2400" b="0" dirty="0"/>
              <a:t>toma la instancia vacía y realiza cualquier inicialización necesaria como crear atributos de instancia y establecer sus valores.</a:t>
            </a:r>
          </a:p>
          <a:p>
            <a:r>
              <a:rPr lang="es-ES_tradnl" sz="2400" i="1" dirty="0">
                <a:latin typeface="CourierNewPS-ItalicMT"/>
              </a:rPr>
              <a:t>__</a:t>
            </a:r>
            <a:r>
              <a:rPr lang="es-ES_tradnl" sz="2400" i="1" dirty="0" err="1">
                <a:latin typeface="CourierNewPS-ItalicMT"/>
              </a:rPr>
              <a:t>init</a:t>
            </a:r>
            <a:r>
              <a:rPr lang="es-ES_tradnl" sz="2400" i="1" dirty="0">
                <a:latin typeface="CourierNewPS-ItalicMT"/>
              </a:rPr>
              <a:t>__()</a:t>
            </a:r>
            <a:r>
              <a:rPr lang="es-ES_tradnl" sz="2400" dirty="0"/>
              <a:t> </a:t>
            </a:r>
            <a:r>
              <a:rPr lang="es-ES_tradnl" sz="2400" b="0" dirty="0"/>
              <a:t>es inusual en el sentido de que raramente lo verás llamado explícitamente en un programa</a:t>
            </a:r>
          </a:p>
          <a:p>
            <a:pPr lvl="1"/>
            <a:r>
              <a:rPr lang="es-ES_tradnl" sz="2000" dirty="0" err="1"/>
              <a:t>E</a:t>
            </a:r>
            <a:r>
              <a:rPr lang="es-ES_tradnl" sz="2000" b="0" dirty="0" err="1"/>
              <a:t>.g</a:t>
            </a:r>
            <a:r>
              <a:rPr lang="es-ES_tradnl" sz="2000" b="0" dirty="0"/>
              <a:t>.,</a:t>
            </a:r>
            <a:r>
              <a:rPr lang="es-ES_tradnl" sz="2000" dirty="0"/>
              <a:t> </a:t>
            </a:r>
            <a:r>
              <a:rPr lang="es-ES_tradnl" sz="2000" b="1" i="1" dirty="0">
                <a:latin typeface="CourierNewPS-ItalicMT"/>
              </a:rPr>
              <a:t>objeto.__</a:t>
            </a:r>
            <a:r>
              <a:rPr lang="es-ES_tradnl" sz="2000" b="1" i="1" dirty="0" err="1">
                <a:latin typeface="CourierNewPS-ItalicMT"/>
              </a:rPr>
              <a:t>init</a:t>
            </a:r>
            <a:r>
              <a:rPr lang="es-ES_tradnl" sz="2000" b="1" i="1" dirty="0">
                <a:latin typeface="CourierNewPS-ItalicMT"/>
              </a:rPr>
              <a:t>__()</a:t>
            </a:r>
            <a:endParaRPr lang="es-ES_tradnl" sz="800" b="1" dirty="0"/>
          </a:p>
        </p:txBody>
      </p:sp>
    </p:spTree>
    <p:extLst>
      <p:ext uri="{BB962C8B-B14F-4D97-AF65-F5344CB8AC3E}">
        <p14:creationId xmlns:p14="http://schemas.microsoft.com/office/powerpoint/2010/main" val="308785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err="1"/>
              <a:t>Like</a:t>
            </a:r>
            <a:endParaRPr lang="es-ES_tradnl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8F1D3-7472-4A0F-9BA6-499343C3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1600200"/>
            <a:ext cx="8383170" cy="2486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AE20E-23C8-4CDA-BB84-6D1BA0D13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1" y="4419600"/>
            <a:ext cx="5944430" cy="2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94CA0F-6CBD-4F61-9EC5-3940585A2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76" y="4743009"/>
            <a:ext cx="2895600" cy="266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C1001-39E4-4860-BBA0-B822C11DA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95" y="5102205"/>
            <a:ext cx="5963482" cy="409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6F9FC2-C203-42A7-B91D-FF8DE5477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95" y="5511837"/>
            <a:ext cx="5953956" cy="209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5B1BB0-DE2D-4952-B683-00BEC23945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198" y="5505421"/>
            <a:ext cx="1895740" cy="2095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DBAF41-7547-42A2-A443-9929868BEE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458" y="5867400"/>
            <a:ext cx="5944430" cy="2095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ADF5E7-0384-4EED-80A7-A44F29C45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4352" y="6172200"/>
            <a:ext cx="3381847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– Ejemplo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 err="1"/>
              <a:t>Like</a:t>
            </a:r>
            <a:endParaRPr lang="es-ES_tradnl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8F1D3-7472-4A0F-9BA6-499343C3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1600200"/>
            <a:ext cx="8383170" cy="2486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2AE0AE-5E50-43B8-9B5F-F58BCD15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4724400"/>
            <a:ext cx="5982535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507C9-EB22-4CAE-BE4D-EB0D6CAD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5057800"/>
            <a:ext cx="6125430" cy="2095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3025EC-FB4A-4DA4-A70B-CC5D15A09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24" y="5503449"/>
            <a:ext cx="5944430" cy="428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496A9-01D7-4C34-8446-9EDC5D200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719" y="6096000"/>
            <a:ext cx="3896269" cy="21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6E919A-8ACF-478E-97F5-325F25527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6486494"/>
            <a:ext cx="5277587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3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33112D-8443-4870-BFE5-B2CEFFB5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6" y="5410200"/>
            <a:ext cx="7907864" cy="82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Expresión condicional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Sintaxis:</a:t>
            </a:r>
          </a:p>
          <a:p>
            <a:pPr marL="0" indent="0">
              <a:buNone/>
            </a:pPr>
            <a:r>
              <a:rPr lang="es-ES_tradnl" sz="2400" dirty="0">
                <a:latin typeface="CourierNewPS-ItalicMT"/>
              </a:rPr>
              <a:t>expresión </a:t>
            </a:r>
            <a:r>
              <a:rPr lang="es-ES_tradnl" sz="2400" dirty="0" err="1">
                <a:solidFill>
                  <a:srgbClr val="FFC000"/>
                </a:solidFill>
                <a:latin typeface="CourierNewPSMT"/>
              </a:rPr>
              <a:t>if</a:t>
            </a:r>
            <a:r>
              <a:rPr lang="es-ES_tradnl" sz="2400" dirty="0">
                <a:latin typeface="CourierNewPSMT"/>
              </a:rPr>
              <a:t> </a:t>
            </a:r>
            <a:r>
              <a:rPr lang="es-ES_tradnl" sz="2400" dirty="0" err="1">
                <a:latin typeface="CourierNewPS-ItalicMT"/>
              </a:rPr>
              <a:t>expresión_prueba</a:t>
            </a:r>
            <a:r>
              <a:rPr lang="es-ES_tradnl" sz="2400" dirty="0">
                <a:latin typeface="CourierNewPS-ItalicMT"/>
              </a:rPr>
              <a:t> </a:t>
            </a:r>
            <a:r>
              <a:rPr lang="es-ES_tradnl" sz="2400" dirty="0" err="1">
                <a:solidFill>
                  <a:srgbClr val="FFC000"/>
                </a:solidFill>
                <a:latin typeface="CourierNewPSMT"/>
              </a:rPr>
              <a:t>else</a:t>
            </a:r>
            <a:r>
              <a:rPr lang="es-ES_tradnl" sz="2400" dirty="0">
                <a:latin typeface="CourierNewPSMT"/>
              </a:rPr>
              <a:t> </a:t>
            </a:r>
            <a:r>
              <a:rPr lang="es-ES_tradnl" sz="2400" dirty="0">
                <a:latin typeface="CourierNewPS-ItalicMT"/>
              </a:rPr>
              <a:t>expresión</a:t>
            </a:r>
            <a:endParaRPr lang="es-ES_tradnl" sz="2400" dirty="0"/>
          </a:p>
          <a:p>
            <a:endParaRPr lang="es-ES_tradnl" sz="2400" dirty="0"/>
          </a:p>
          <a:p>
            <a:r>
              <a:rPr lang="es-ES_tradnl" sz="2400" dirty="0"/>
              <a:t>Primero se evalúa la </a:t>
            </a:r>
            <a:r>
              <a:rPr lang="es-ES_tradnl" sz="2400" dirty="0" err="1"/>
              <a:t>expresión_prueba</a:t>
            </a:r>
            <a:r>
              <a:rPr lang="es-ES_tradnl" sz="2400" dirty="0"/>
              <a:t>.</a:t>
            </a:r>
          </a:p>
          <a:p>
            <a:pPr lvl="1"/>
            <a:r>
              <a:rPr lang="es-ES_tradnl" sz="2000" dirty="0"/>
              <a:t>Si es verdadera (True), se evalúa y devuelve la </a:t>
            </a:r>
            <a:r>
              <a:rPr lang="es-ES_tradnl" sz="2000" dirty="0">
                <a:ea typeface="+mn-ea"/>
              </a:rPr>
              <a:t>expresión </a:t>
            </a:r>
            <a:r>
              <a:rPr lang="es-ES_tradnl" sz="2000" dirty="0"/>
              <a:t>situada a la izquierda del </a:t>
            </a:r>
            <a:r>
              <a:rPr lang="es-ES_tradnl" sz="2000" dirty="0" err="1"/>
              <a:t>if</a:t>
            </a:r>
            <a:r>
              <a:rPr lang="es-ES_tradnl" sz="2000" dirty="0"/>
              <a:t>.</a:t>
            </a:r>
          </a:p>
          <a:p>
            <a:pPr lvl="1"/>
            <a:r>
              <a:rPr lang="es-ES_tradnl" sz="2000" dirty="0"/>
              <a:t>En caso contrario (False), se evalúa y devuelve la </a:t>
            </a:r>
            <a:r>
              <a:rPr lang="es-ES_tradnl" sz="2000" dirty="0">
                <a:ea typeface="+mn-ea"/>
              </a:rPr>
              <a:t>expresión </a:t>
            </a:r>
            <a:r>
              <a:rPr lang="es-ES_tradnl" sz="2000" dirty="0"/>
              <a:t>situada a la derecha del </a:t>
            </a:r>
            <a:r>
              <a:rPr lang="es-ES_tradnl" sz="2000" dirty="0" err="1"/>
              <a:t>else</a:t>
            </a:r>
            <a:r>
              <a:rPr lang="es-ES_tradnl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7BEA6-4B3B-4F77-99DF-7454AA55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36" y="5181600"/>
            <a:ext cx="7907864" cy="228600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FADDAFB-21B9-470E-9144-6C65436435F8}"/>
              </a:ext>
            </a:extLst>
          </p:cNvPr>
          <p:cNvSpPr/>
          <p:nvPr/>
        </p:nvSpPr>
        <p:spPr bwMode="auto">
          <a:xfrm>
            <a:off x="3733800" y="5786392"/>
            <a:ext cx="4953000" cy="228600"/>
          </a:xfrm>
          <a:prstGeom prst="flowChartAlternateProcess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Comprensión de listas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s-ES_tradnl" sz="2400" dirty="0"/>
              <a:t>Aplicar un cálculo o una función a cada elemento de una lista para producir una nueva lista</a:t>
            </a:r>
            <a:r>
              <a:rPr lang="es-ES_tradnl" sz="2000" dirty="0"/>
              <a:t>.</a:t>
            </a:r>
          </a:p>
          <a:p>
            <a:r>
              <a:rPr lang="es-ES_tradnl" sz="2400" dirty="0"/>
              <a:t>Sintaxis:</a:t>
            </a:r>
          </a:p>
          <a:p>
            <a:pPr marL="0" indent="0">
              <a:buNone/>
            </a:pPr>
            <a:r>
              <a:rPr lang="es-ES_tradnl" sz="2400" b="1" i="0" u="none" strike="noStrike" baseline="0" dirty="0">
                <a:latin typeface="CourierNewPS-BoldMT"/>
              </a:rPr>
              <a:t>	[</a:t>
            </a:r>
            <a:r>
              <a:rPr lang="es-ES_tradnl" sz="2400" u="none" strike="noStrike" baseline="0" dirty="0">
                <a:latin typeface="CourierNewPS-ItalicMT"/>
              </a:rPr>
              <a:t>expresión </a:t>
            </a:r>
            <a:r>
              <a:rPr lang="es-ES_tradnl" sz="2400" u="none" strike="noStrike" baseline="0" dirty="0" err="1">
                <a:solidFill>
                  <a:srgbClr val="FFC000"/>
                </a:solidFill>
                <a:latin typeface="CourierNewPSMT"/>
              </a:rPr>
              <a:t>for</a:t>
            </a:r>
            <a:r>
              <a:rPr lang="es-ES_tradnl" sz="2400" u="none" strike="noStrike" baseline="0" dirty="0">
                <a:latin typeface="CourierNewPSMT"/>
              </a:rPr>
              <a:t> </a:t>
            </a:r>
            <a:r>
              <a:rPr lang="es-ES_tradnl" sz="2400" u="none" strike="noStrike" baseline="0" dirty="0">
                <a:latin typeface="CourierNewPS-ItalicMT"/>
              </a:rPr>
              <a:t>variable </a:t>
            </a:r>
            <a:r>
              <a:rPr lang="es-ES_tradnl" sz="2400" u="none" strike="noStrike" baseline="0" dirty="0">
                <a:solidFill>
                  <a:srgbClr val="FFC000"/>
                </a:solidFill>
                <a:latin typeface="CourierNewPSMT"/>
              </a:rPr>
              <a:t>in</a:t>
            </a:r>
            <a:r>
              <a:rPr lang="es-ES_tradnl" sz="2400" u="none" strike="noStrike" baseline="0" dirty="0">
                <a:latin typeface="CourierNewPSMT"/>
              </a:rPr>
              <a:t> </a:t>
            </a:r>
            <a:r>
              <a:rPr lang="es-ES_tradnl" sz="2400" u="none" strike="noStrike" baseline="0" dirty="0">
                <a:latin typeface="CourierNewPS-ItalicMT"/>
              </a:rPr>
              <a:t>secuencia</a:t>
            </a:r>
            <a:r>
              <a:rPr lang="es-ES_tradnl" sz="2400" b="1" i="0" u="none" strike="noStrike" baseline="0" dirty="0">
                <a:latin typeface="CourierNewPS-BoldMT"/>
              </a:rPr>
              <a:t>]</a:t>
            </a:r>
          </a:p>
          <a:p>
            <a:pPr marL="0" indent="0">
              <a:buNone/>
            </a:pPr>
            <a:endParaRPr lang="es-ES_tradnl" sz="1800" dirty="0">
              <a:latin typeface="CourierNewPS-BoldM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_tradnl" sz="1800" dirty="0"/>
              <a:t>El intérprete de Python recorre la </a:t>
            </a:r>
            <a:r>
              <a:rPr lang="es-ES_tradnl" sz="1800" b="0" dirty="0"/>
              <a:t>lista </a:t>
            </a:r>
            <a:r>
              <a:rPr lang="es-ES_tradnl" sz="1800" dirty="0"/>
              <a:t>obteniendo cada elemento y vinculando la </a:t>
            </a:r>
            <a:r>
              <a:rPr lang="es-ES_tradnl" sz="1800" b="0" dirty="0"/>
              <a:t>variable </a:t>
            </a:r>
            <a:r>
              <a:rPr lang="es-ES_tradnl" sz="1800" dirty="0"/>
              <a:t>a ese elemento.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sz="1800" dirty="0"/>
              <a:t>Evalúa la </a:t>
            </a:r>
            <a:r>
              <a:rPr lang="es-ES_tradnl" sz="1800" b="0" dirty="0"/>
              <a:t>expresión </a:t>
            </a:r>
            <a:r>
              <a:rPr lang="es-ES_tradnl" sz="1800" dirty="0"/>
              <a:t>en el contexto de la variable vinculada para calcular un valor.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_tradnl" sz="1800" dirty="0"/>
              <a:t>Ese valor calculado se coloca en la lista de salida en la misma posición que el elemento de la secuencia de entrada.</a:t>
            </a:r>
          </a:p>
          <a:p>
            <a:r>
              <a:rPr lang="es-ES_tradnl" sz="2200" dirty="0"/>
              <a:t>Por ejemplo: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A3086-3619-4DAC-85BB-736A8C2F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789951"/>
            <a:ext cx="4267200" cy="8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Comprensión de listas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Se puede obtener el mismo resultado con un simple bucle </a:t>
            </a:r>
            <a:r>
              <a:rPr lang="es-ES_tradnl" sz="2400" dirty="0" err="1"/>
              <a:t>for</a:t>
            </a:r>
            <a:r>
              <a:rPr lang="es-ES_tradnl" sz="2400" dirty="0"/>
              <a:t>:</a:t>
            </a:r>
            <a:br>
              <a:rPr lang="es-ES_tradnl" sz="2400" dirty="0"/>
            </a:br>
            <a:br>
              <a:rPr lang="es-ES_tradnl" sz="2400" dirty="0"/>
            </a:br>
            <a:br>
              <a:rPr lang="es-ES_tradnl" sz="2400" dirty="0"/>
            </a:br>
            <a:br>
              <a:rPr lang="es-ES_tradnl" sz="2400" dirty="0"/>
            </a:br>
            <a:br>
              <a:rPr lang="es-ES_tradnl" sz="2400" dirty="0"/>
            </a:br>
            <a:endParaRPr lang="es-ES_tradnl" sz="2400" dirty="0"/>
          </a:p>
          <a:p>
            <a:r>
              <a:rPr lang="es-ES_tradnl" sz="2400" dirty="0"/>
              <a:t>Con las comprensiones de listas, las dos líneas del bucle </a:t>
            </a:r>
            <a:r>
              <a:rPr lang="es-ES_tradnl" sz="2400" dirty="0" err="1"/>
              <a:t>for</a:t>
            </a:r>
            <a:r>
              <a:rPr lang="es-ES_tradnl" sz="2400" dirty="0"/>
              <a:t> se reducen a una sola:</a:t>
            </a:r>
          </a:p>
          <a:p>
            <a:endParaRPr lang="es-ES_tradn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EFFEB-D046-4FD4-B060-338C7BCF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133600"/>
            <a:ext cx="4086889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22D92-6757-4146-8506-7F61D408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10" y="5257800"/>
            <a:ext cx="4267200" cy="8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Comprensión de listas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s-ES_tradnl" sz="2400" dirty="0"/>
              <a:t>La comprensión de listas es una sintaxis muy compacta para describir el concepto de mapeo. </a:t>
            </a:r>
          </a:p>
          <a:p>
            <a:r>
              <a:rPr lang="es-ES_tradnl" sz="2400" dirty="0"/>
              <a:t>Oculta todos los detalles de implementación de índices y condiciones de salida del bucle, al tiempo que deja muy clara la esencia de la operación.</a:t>
            </a:r>
          </a:p>
          <a:p>
            <a:r>
              <a:rPr lang="es-ES_tradnl" sz="2400" dirty="0"/>
              <a:t>Ejemplos:</a:t>
            </a:r>
          </a:p>
          <a:p>
            <a:pPr lvl="1"/>
            <a:r>
              <a:rPr lang="es-ES_tradnl" sz="2000" dirty="0"/>
              <a:t>Para obtener el cubo de todos los números enteros entre 10 y 15.</a:t>
            </a:r>
            <a:br>
              <a:rPr lang="es-ES_tradnl" sz="2000" dirty="0"/>
            </a:br>
            <a:endParaRPr lang="es-ES_tradnl" sz="2000" dirty="0"/>
          </a:p>
          <a:p>
            <a:pPr lvl="1"/>
            <a:r>
              <a:rPr lang="es-ES_tradnl" sz="2000" dirty="0"/>
              <a:t>Para dividir palabras separadas por guiones.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D4E0C-A552-4A73-B6F7-8EA9BD79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56" y="4572000"/>
            <a:ext cx="4229690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00112-2D3E-4205-97B1-BAB5407D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611" y="5745195"/>
            <a:ext cx="672558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4BCB6-81BE-46EE-BFAB-CA2745A13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11" y="5486400"/>
            <a:ext cx="3191299" cy="19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n-US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¿Qué son las estructuras de datos y los algoritmos?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las estructuras de datos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Visión general de los algoritmos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b="0" dirty="0">
                <a:solidFill>
                  <a:schemeClr val="accent3">
                    <a:lumMod val="75000"/>
                  </a:schemeClr>
                </a:solidFill>
              </a:rPr>
              <a:t>Programación en Python</a:t>
            </a:r>
          </a:p>
          <a:p>
            <a:pPr marL="514350" indent="-514350" eaLnBrk="1" hangingPunct="1">
              <a:lnSpc>
                <a:spcPct val="150000"/>
              </a:lnSpc>
              <a:buFontTx/>
              <a:buAutoNum type="arabicPeriod"/>
            </a:pPr>
            <a:r>
              <a:rPr lang="es-ES_tradnl" altLang="en-US" sz="2400" dirty="0">
                <a:solidFill>
                  <a:schemeClr val="accent2"/>
                </a:solidFill>
              </a:rPr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2043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/>
              <a:t>La programación orientada a objetos se desarrolló como una forma de organizar el código para las estructuras de datos.</a:t>
            </a:r>
          </a:p>
          <a:p>
            <a:r>
              <a:rPr lang="es-ES_tradnl" sz="2400" dirty="0"/>
              <a:t>Los datos gestionados en la estructura se guardan en un objeto.</a:t>
            </a:r>
          </a:p>
          <a:p>
            <a:pPr lvl="1"/>
            <a:r>
              <a:rPr lang="es-ES_tradnl" sz="2000" dirty="0"/>
              <a:t>Por ejemplo, en la distribución de entradas para un evento, se desea un objeto que contenga la lista de correos electrónicos de las personas que desean entradas.</a:t>
            </a:r>
          </a:p>
          <a:p>
            <a:pPr lvl="2"/>
            <a:r>
              <a:rPr lang="es-ES_tradnl" sz="1800" dirty="0"/>
              <a:t>La clase del objeto podría ser una cola que facilite la implementación de un sistema de distribución por orden de llegada (FIFO).</a:t>
            </a:r>
          </a:p>
          <a:p>
            <a:r>
              <a:rPr lang="es-ES_tradnl" sz="2400" dirty="0"/>
              <a:t>El objeto también se denomina instancia de una clase de objetos.</a:t>
            </a:r>
          </a:p>
          <a:p>
            <a:pPr marL="0" indent="0">
              <a:buNone/>
            </a:pP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42240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s-ES_tradnl" sz="2400" dirty="0"/>
              <a:t>Las clases de objetos definen métodos específicos que implementan operaciones sobre las instancias de la clase.</a:t>
            </a:r>
          </a:p>
          <a:p>
            <a:pPr lvl="1"/>
            <a:r>
              <a:rPr lang="es-ES_tradnl" sz="2000" dirty="0"/>
              <a:t>Para el sistema de venta de entradas, es necesario que exista un método para: </a:t>
            </a:r>
          </a:p>
          <a:p>
            <a:pPr lvl="2"/>
            <a:r>
              <a:rPr lang="es-ES_tradnl" sz="2000" dirty="0"/>
              <a:t>añadir un nuevo correo electrónico para alguien que desee entradas. </a:t>
            </a:r>
          </a:p>
          <a:p>
            <a:pPr lvl="2"/>
            <a:r>
              <a:rPr lang="es-ES_tradnl" sz="2000" dirty="0"/>
              <a:t>obtener el siguiente correo electrónico para ponerse en contacto y</a:t>
            </a:r>
          </a:p>
          <a:p>
            <a:pPr lvl="2"/>
            <a:r>
              <a:rPr lang="es-ES_tradnl" sz="2000" dirty="0"/>
              <a:t>registrar cuántas entradas se asignan a cada persona.</a:t>
            </a:r>
          </a:p>
        </p:txBody>
      </p:sp>
    </p:spTree>
    <p:extLst>
      <p:ext uri="{BB962C8B-B14F-4D97-AF65-F5344CB8AC3E}">
        <p14:creationId xmlns:p14="http://schemas.microsoft.com/office/powerpoint/2010/main" val="17443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FCA0-9202-485E-B077-35BC906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Programación orientada a objetos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D655-EE71-4803-B43D-5D554F4A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s-ES_tradnl" sz="2400" dirty="0"/>
              <a:t>Los métodos son </a:t>
            </a:r>
            <a:r>
              <a:rPr lang="es-ES_tradnl" sz="2400" dirty="0">
                <a:solidFill>
                  <a:srgbClr val="C00000"/>
                </a:solidFill>
              </a:rPr>
              <a:t>comunes</a:t>
            </a:r>
            <a:r>
              <a:rPr lang="es-ES_tradnl" sz="2400" dirty="0"/>
              <a:t> a todos los objetos de la clase y operan sobre los datos </a:t>
            </a:r>
            <a:r>
              <a:rPr lang="es-ES_tradnl" sz="2400" dirty="0">
                <a:solidFill>
                  <a:srgbClr val="C00000"/>
                </a:solidFill>
              </a:rPr>
              <a:t>específicos</a:t>
            </a:r>
            <a:r>
              <a:rPr lang="es-ES_tradnl" sz="2400" dirty="0"/>
              <a:t> de cada instancia.</a:t>
            </a:r>
          </a:p>
          <a:p>
            <a:pPr lvl="1"/>
            <a:r>
              <a:rPr lang="es-ES_tradnl" sz="2000" dirty="0"/>
              <a:t>Si hubiera varios eventos en los que se distribuyeran entradas, cada evento necesitaría su propia instancia de la cola.</a:t>
            </a:r>
          </a:p>
          <a:p>
            <a:pPr lvl="1"/>
            <a:r>
              <a:rPr lang="es-ES_tradnl" sz="2000" dirty="0"/>
              <a:t>El método para añadir un correo electrónico es común a cada uno de ellos y se hereda de la clase.</a:t>
            </a:r>
          </a:p>
          <a:p>
            <a:pPr lvl="1"/>
            <a:r>
              <a:rPr lang="es-ES_tradnl" sz="2000" dirty="0"/>
              <a:t>Los datos son específicos en cada instancia.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9444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007DC4"/>
    </a:accent2>
    <a:accent3>
      <a:srgbClr val="FFFFFF"/>
    </a:accent3>
    <a:accent4>
      <a:srgbClr val="000000"/>
    </a:accent4>
    <a:accent5>
      <a:srgbClr val="DAEDEF"/>
    </a:accent5>
    <a:accent6>
      <a:srgbClr val="007DC4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868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CourierNewPS-BoldMT</vt:lpstr>
      <vt:lpstr>CourierNewPS-ItalicMT</vt:lpstr>
      <vt:lpstr>CourierNewPSMT</vt:lpstr>
      <vt:lpstr>Tw Cen MT</vt:lpstr>
      <vt:lpstr>Default Design</vt:lpstr>
      <vt:lpstr>Funciones</vt:lpstr>
      <vt:lpstr>Expresión condicional</vt:lpstr>
      <vt:lpstr>Comprensión de listas</vt:lpstr>
      <vt:lpstr>Comprensión de listas cont.</vt:lpstr>
      <vt:lpstr>Comprensión de listas cont.</vt:lpstr>
      <vt:lpstr>Temas</vt:lpstr>
      <vt:lpstr>Programación orientada a objetos</vt:lpstr>
      <vt:lpstr>Programación orientada a objetos cont.</vt:lpstr>
      <vt:lpstr>Programación orientada a objetos cont.</vt:lpstr>
      <vt:lpstr>Programación orientada a objetos – Ejemplo</vt:lpstr>
      <vt:lpstr>Programación orientada a objetos – Ejemplo</vt:lpstr>
      <vt:lpstr>Programación orientada a objetos – Ejemplo</vt:lpstr>
      <vt:lpstr>Programación orientada a objetos – Ejemplo</vt:lpstr>
      <vt:lpstr>Programación orientada a objetos – Ejemplo</vt:lpstr>
      <vt:lpstr>Programación orientada a objetos – Ejemplo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felix.ladstaetter@gmx.at</dc:creator>
  <cp:keywords>, docId:F0E700C040665CA0400B86F767C763E4</cp:keywords>
  <cp:lastModifiedBy>Felix Ladstatter</cp:lastModifiedBy>
  <cp:revision>271</cp:revision>
  <dcterms:created xsi:type="dcterms:W3CDTF">2011-02-21T19:15:53Z</dcterms:created>
  <dcterms:modified xsi:type="dcterms:W3CDTF">2025-02-05T15:33:33Z</dcterms:modified>
</cp:coreProperties>
</file>