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407" r:id="rId2"/>
    <p:sldId id="348" r:id="rId3"/>
    <p:sldId id="349" r:id="rId4"/>
    <p:sldId id="350" r:id="rId5"/>
    <p:sldId id="408" r:id="rId6"/>
    <p:sldId id="351" r:id="rId7"/>
    <p:sldId id="352" r:id="rId8"/>
    <p:sldId id="353" r:id="rId9"/>
    <p:sldId id="354" r:id="rId10"/>
    <p:sldId id="355" r:id="rId11"/>
    <p:sldId id="430" r:id="rId12"/>
    <p:sldId id="356" r:id="rId13"/>
    <p:sldId id="409" r:id="rId14"/>
    <p:sldId id="358" r:id="rId15"/>
    <p:sldId id="35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4D8FF"/>
    <a:srgbClr val="D9E6FF"/>
    <a:srgbClr val="E7FDC8"/>
    <a:srgbClr val="EEFED7"/>
    <a:srgbClr val="6F9EE3"/>
    <a:srgbClr val="91B8F8"/>
    <a:srgbClr val="7CA8EA"/>
    <a:srgbClr val="8FB7F7"/>
    <a:srgbClr val="87B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96" autoAdjust="0"/>
  </p:normalViewPr>
  <p:slideViewPr>
    <p:cSldViewPr>
      <p:cViewPr varScale="1">
        <p:scale>
          <a:sx n="121" d="100"/>
          <a:sy n="121" d="100"/>
        </p:scale>
        <p:origin x="102" y="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89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C81617-E39A-451F-BE7F-056B355D80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7DC38-20BB-49D4-AC8F-DF2ECD730A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7AD6039-AFE8-45B1-AAF4-C002CA4321A8}" type="datetimeFigureOut">
              <a:rPr lang="en-US"/>
              <a:pPr>
                <a:defRPr/>
              </a:pPr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F3C31-B84C-4DD8-8B8F-23EE95B3AE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CDE3A-186A-404F-BDCF-A5CA91A164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EC35D4B-3572-4DAC-9596-6B00A6A9FA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title</a:t>
            </a:r>
            <a:r>
              <a:rPr lang="es-ES" noProof="0" dirty="0"/>
              <a:t> </a:t>
            </a:r>
            <a:r>
              <a:rPr lang="es-ES" noProof="0" dirty="0" err="1"/>
              <a:t>style</a:t>
            </a:r>
            <a:endParaRPr lang="es-E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Tx/>
              <a:buFont typeface="Arial" panose="020B0604020202020204" pitchFamily="34" charset="0"/>
              <a:buChar char="•"/>
              <a:defRPr/>
            </a:lvl1pPr>
            <a:lvl2pPr marL="742950" indent="-285750">
              <a:buClrTx/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 marL="1600200" indent="-228600">
              <a:buClrTx/>
              <a:buFont typeface="Arial" panose="020B0604020202020204" pitchFamily="34" charset="0"/>
              <a:buChar char="•"/>
              <a:defRPr/>
            </a:lvl4pPr>
            <a:lvl5pPr marL="2057400" indent="-228600">
              <a:buClrTx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s-ES" noProof="0" dirty="0" err="1"/>
              <a:t>Click</a:t>
            </a:r>
            <a:r>
              <a:rPr lang="es-ES" noProof="0" dirty="0"/>
              <a:t> </a:t>
            </a:r>
            <a:r>
              <a:rPr lang="es-ES" noProof="0" dirty="0" err="1"/>
              <a:t>to</a:t>
            </a:r>
            <a:r>
              <a:rPr lang="es-ES" noProof="0" dirty="0"/>
              <a:t> </a:t>
            </a:r>
            <a:r>
              <a:rPr lang="es-ES" noProof="0" dirty="0" err="1"/>
              <a:t>edit</a:t>
            </a:r>
            <a:r>
              <a:rPr lang="es-ES" noProof="0" dirty="0"/>
              <a:t> Master </a:t>
            </a:r>
            <a:r>
              <a:rPr lang="es-ES" noProof="0" dirty="0" err="1"/>
              <a:t>text</a:t>
            </a:r>
            <a:r>
              <a:rPr lang="es-ES" noProof="0" dirty="0"/>
              <a:t> </a:t>
            </a:r>
            <a:r>
              <a:rPr lang="es-ES" noProof="0" dirty="0" err="1"/>
              <a:t>styles</a:t>
            </a:r>
            <a:endParaRPr lang="es-ES" noProof="0" dirty="0"/>
          </a:p>
          <a:p>
            <a:pPr lvl="1"/>
            <a:r>
              <a:rPr lang="es-ES" noProof="0" dirty="0" err="1"/>
              <a:t>Second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2"/>
            <a:r>
              <a:rPr lang="es-ES" noProof="0" dirty="0" err="1"/>
              <a:t>Third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3"/>
            <a:r>
              <a:rPr lang="es-ES" noProof="0" dirty="0" err="1"/>
              <a:t>Fourth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  <a:p>
            <a:pPr lvl="4"/>
            <a:r>
              <a:rPr lang="es-ES" noProof="0" dirty="0" err="1"/>
              <a:t>Fifth</a:t>
            </a:r>
            <a:r>
              <a:rPr lang="es-ES" noProof="0" dirty="0"/>
              <a:t> </a:t>
            </a:r>
            <a:r>
              <a:rPr lang="es-ES" noProof="0" dirty="0" err="1"/>
              <a:t>level</a:t>
            </a:r>
            <a:endParaRPr lang="es-ES" noProof="0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8F8AADD-DB8D-497A-80FF-B86AA73C4D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6199B-3C8D-457A-B0E9-3218872D22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51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6E39FB1-FBAB-4AEF-9BAD-5A1C2808AA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92F46-1F74-4C29-9ACE-E7243234DD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78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92F2543-AD63-4376-A368-545094E32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noProof="0" dirty="0"/>
              <a:t>Haga clic para editar el estilo del título principal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26A5387-A7B4-45E7-BA58-532383F69F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 noProof="0" dirty="0"/>
              <a:t>Haga clic para editar los estilos de texto maestro</a:t>
            </a:r>
          </a:p>
          <a:p>
            <a:pPr lvl="1"/>
            <a:r>
              <a:rPr lang="es-ES" altLang="en-US" noProof="0" dirty="0"/>
              <a:t>Segundo nivel</a:t>
            </a:r>
          </a:p>
          <a:p>
            <a:pPr lvl="2"/>
            <a:r>
              <a:rPr lang="es-ES" altLang="en-US" noProof="0" dirty="0"/>
              <a:t>Tercer nivel</a:t>
            </a:r>
          </a:p>
          <a:p>
            <a:pPr lvl="3"/>
            <a:r>
              <a:rPr lang="es-ES" altLang="en-US" noProof="0" dirty="0"/>
              <a:t>Cuarto nivel</a:t>
            </a:r>
          </a:p>
          <a:p>
            <a:pPr lvl="4"/>
            <a:r>
              <a:rPr lang="es-ES" altLang="en-US" noProof="0" dirty="0"/>
              <a:t>Quinto nivel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B632D76-08CD-4C04-BFA8-B834A7ACFB0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03DC75F-7C0C-49D3-A21A-D864C3DCD066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7DC4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270A70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4211BB"/>
        </a:buClr>
        <a:buFont typeface="Arial" pitchFamily="34" charset="0"/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FECA004-932D-4E38-B822-0654FFD48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noProof="0" dirty="0"/>
              <a:t>Temas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698BC4CC-9734-41AE-83DB-1CFE7D3A75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Tx/>
              <a:buAutoNum type="arabicPeriod"/>
            </a:pPr>
            <a:r>
              <a:rPr lang="es-ES" altLang="en-US" sz="2400" b="0" noProof="0" dirty="0">
                <a:solidFill>
                  <a:schemeClr val="accent3">
                    <a:lumMod val="75000"/>
                  </a:schemeClr>
                </a:solidFill>
              </a:rPr>
              <a:t>La herramienta de visualización de arreglos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s-ES" altLang="en-US" sz="2400" noProof="0" dirty="0">
                <a:solidFill>
                  <a:schemeClr val="accent2"/>
                </a:solidFill>
              </a:rPr>
              <a:t>Uso de listas en Python para implementar la clase Array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s-ES" altLang="en-US" sz="2400" b="0" noProof="0" dirty="0">
                <a:solidFill>
                  <a:schemeClr val="accent3">
                    <a:lumMod val="75000"/>
                  </a:schemeClr>
                </a:solidFill>
              </a:rPr>
              <a:t>Herramienta de visualización de arreglos ordenados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s-ES" altLang="en-US" sz="2400" b="0" noProof="0" dirty="0">
                <a:solidFill>
                  <a:schemeClr val="accent3">
                    <a:lumMod val="75000"/>
                  </a:schemeClr>
                </a:solidFill>
              </a:rPr>
              <a:t>Búsqueda binaria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s-ES" altLang="en-US" sz="2400" b="0" noProof="0" dirty="0">
                <a:solidFill>
                  <a:schemeClr val="accent3">
                    <a:lumMod val="75000"/>
                  </a:schemeClr>
                </a:solidFill>
              </a:rPr>
              <a:t>Código Python para una clase de arreglo ordenado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s-ES" altLang="en-US" sz="2400" b="0" noProof="0" dirty="0">
                <a:solidFill>
                  <a:schemeClr val="accent3">
                    <a:lumMod val="75000"/>
                  </a:schemeClr>
                </a:solidFill>
              </a:rPr>
              <a:t>Almacenamiento de objetos</a:t>
            </a:r>
          </a:p>
          <a:p>
            <a:pPr marL="514350" indent="-514350" eaLnBrk="1" hangingPunct="1">
              <a:buFontTx/>
              <a:buAutoNum type="arabicPeriod"/>
            </a:pPr>
            <a:r>
              <a:rPr lang="es-ES" altLang="en-US" sz="2400" b="0" noProof="0" dirty="0">
                <a:solidFill>
                  <a:schemeClr val="accent3">
                    <a:lumMod val="75000"/>
                  </a:schemeClr>
                </a:solidFill>
              </a:rPr>
              <a:t>¿Por qué no utilizar arreglos para todo?</a:t>
            </a:r>
          </a:p>
        </p:txBody>
      </p:sp>
    </p:spTree>
    <p:extLst>
      <p:ext uri="{BB962C8B-B14F-4D97-AF65-F5344CB8AC3E}">
        <p14:creationId xmlns:p14="http://schemas.microsoft.com/office/powerpoint/2010/main" val="3207454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noProof="0" dirty="0">
                <a:solidFill>
                  <a:schemeClr val="accent2"/>
                </a:solidFill>
              </a:rPr>
              <a:t>Programa de prueba de la clase Array</a:t>
            </a:r>
            <a:endParaRPr lang="es-ES" alt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6AD3B23-53DE-44FB-A3D3-7C6667889A17}"/>
              </a:ext>
            </a:extLst>
          </p:cNvPr>
          <p:cNvSpPr txBox="1">
            <a:spLocks/>
          </p:cNvSpPr>
          <p:nvPr/>
        </p:nvSpPr>
        <p:spPr bwMode="auto">
          <a:xfrm>
            <a:off x="457200" y="1447800"/>
            <a:ext cx="8229600" cy="13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endParaRPr lang="en-US" sz="24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8A729-8CA5-4227-A0ED-FA8D42B88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80669"/>
            <a:ext cx="6096851" cy="733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FDF71E-623B-4E9A-AAE5-8D630E575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314196"/>
            <a:ext cx="6096851" cy="22196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67C680-A31E-49C9-934F-BFC4C2668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533831"/>
            <a:ext cx="6115904" cy="495369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63B1D955-1685-49F0-9D44-55E5D2C522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333565"/>
            <a:ext cx="2734057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5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noProof="0" dirty="0">
                <a:solidFill>
                  <a:schemeClr val="accent2"/>
                </a:solidFill>
              </a:rPr>
              <a:t>Programa de prueba de la clase Array</a:t>
            </a:r>
            <a:endParaRPr lang="es-ES" alt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6AD3B23-53DE-44FB-A3D3-7C6667889A17}"/>
              </a:ext>
            </a:extLst>
          </p:cNvPr>
          <p:cNvSpPr txBox="1">
            <a:spLocks/>
          </p:cNvSpPr>
          <p:nvPr/>
        </p:nvSpPr>
        <p:spPr bwMode="auto">
          <a:xfrm>
            <a:off x="457200" y="1447800"/>
            <a:ext cx="8229600" cy="13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endParaRPr lang="en-US" sz="2400" kern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850861-A34C-4DEB-8381-C35B740D5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6115904" cy="7621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D5985F-A739-4B79-A845-117E0A61E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95600"/>
            <a:ext cx="6125430" cy="495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2C83E6-D7D1-45B2-BAF6-5062C6BAD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22" y="2362200"/>
            <a:ext cx="3248478" cy="428685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298653F-6DDD-422C-9C46-134ADD5E1D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505200"/>
            <a:ext cx="5944430" cy="2276793"/>
          </a:xfrm>
          <a:prstGeom prst="rect">
            <a:avLst/>
          </a:prstGeom>
        </p:spPr>
      </p:pic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23146DA6-76B9-4DFB-9786-1470FC717B83}"/>
              </a:ext>
            </a:extLst>
          </p:cNvPr>
          <p:cNvSpPr txBox="1">
            <a:spLocks/>
          </p:cNvSpPr>
          <p:nvPr/>
        </p:nvSpPr>
        <p:spPr bwMode="auto">
          <a:xfrm>
            <a:off x="457200" y="3581401"/>
            <a:ext cx="2514600" cy="2276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s-ES" sz="2000" kern="0" dirty="0"/>
              <a:t>La mayoría de los métodos funcionan correctamente.</a:t>
            </a:r>
          </a:p>
          <a:p>
            <a:r>
              <a:rPr lang="es-ES" sz="2000" kern="0" dirty="0"/>
              <a:t>El rastreo de Python muestra que hay un</a:t>
            </a:r>
            <a:endParaRPr lang="es-ES" sz="1600" kern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334BA8-21C4-4FB2-8D12-AC141E37A155}"/>
              </a:ext>
            </a:extLst>
          </p:cNvPr>
          <p:cNvSpPr txBox="1"/>
          <p:nvPr/>
        </p:nvSpPr>
        <p:spPr>
          <a:xfrm>
            <a:off x="845388" y="5781993"/>
            <a:ext cx="7841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kern="0" dirty="0">
                <a:latin typeface="+mn-lt"/>
                <a:cs typeface="+mn-cs"/>
              </a:rPr>
              <a:t>problema con el método </a:t>
            </a:r>
            <a:r>
              <a:rPr lang="es-ES" sz="2000" b="1" kern="0" dirty="0" err="1">
                <a:latin typeface="+mn-lt"/>
                <a:cs typeface="+mn-cs"/>
              </a:rPr>
              <a:t>delete</a:t>
            </a:r>
            <a:r>
              <a:rPr lang="es-ES" sz="2000" b="1" kern="0" dirty="0">
                <a:latin typeface="+mn-lt"/>
                <a:cs typeface="+mn-cs"/>
              </a:rPr>
              <a:t>().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kern="0" dirty="0"/>
              <a:t>El error es que el índice de la lista estaba fuera de rango.</a:t>
            </a:r>
          </a:p>
        </p:txBody>
      </p:sp>
    </p:spTree>
    <p:extLst>
      <p:ext uri="{BB962C8B-B14F-4D97-AF65-F5344CB8AC3E}">
        <p14:creationId xmlns:p14="http://schemas.microsoft.com/office/powerpoint/2010/main" val="343146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noProof="0" dirty="0">
                <a:solidFill>
                  <a:schemeClr val="accent2"/>
                </a:solidFill>
              </a:rPr>
              <a:t>¿Cuál es el problema?</a:t>
            </a:r>
            <a:endParaRPr lang="es-ES" alt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6AD3B23-53DE-44FB-A3D3-7C6667889A17}"/>
              </a:ext>
            </a:extLst>
          </p:cNvPr>
          <p:cNvSpPr txBox="1">
            <a:spLocks/>
          </p:cNvSpPr>
          <p:nvPr/>
        </p:nvSpPr>
        <p:spPr bwMode="auto"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s-ES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s-ES" sz="2400" kern="0" dirty="0"/>
              <a:t> o </a:t>
            </a:r>
            <a:r>
              <a:rPr lang="es-ES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k+1</a:t>
            </a:r>
            <a:r>
              <a:rPr lang="es-ES" sz="2400" kern="0" dirty="0"/>
              <a:t> estaba fuera de rango en la línea 24.</a:t>
            </a:r>
            <a:br>
              <a:rPr lang="es-ES" sz="2400" kern="0" dirty="0"/>
            </a:br>
            <a:br>
              <a:rPr lang="es-ES" sz="2400" kern="0" dirty="0"/>
            </a:br>
            <a:br>
              <a:rPr lang="es-ES" sz="2400" kern="0" dirty="0"/>
            </a:br>
            <a:br>
              <a:rPr lang="es-ES" sz="2400" kern="0" dirty="0"/>
            </a:br>
            <a:br>
              <a:rPr lang="es-ES" sz="2400" kern="0" dirty="0"/>
            </a:br>
            <a:br>
              <a:rPr lang="es-ES" sz="2400" kern="0" dirty="0"/>
            </a:br>
            <a:endParaRPr lang="es-ES" sz="2400" kern="0" dirty="0"/>
          </a:p>
          <a:p>
            <a:r>
              <a:rPr lang="es-ES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s-ES" sz="2400" kern="0" dirty="0"/>
              <a:t> se encuentra en el rango de </a:t>
            </a:r>
            <a:r>
              <a:rPr lang="es-ES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s-ES" sz="2400" kern="0" dirty="0"/>
              <a:t> hasta, pero sin incluir, </a:t>
            </a:r>
            <a:r>
              <a:rPr lang="es-ES" sz="24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self.nItems</a:t>
            </a:r>
            <a:r>
              <a:rPr lang="es-ES" sz="2400" kern="0" dirty="0"/>
              <a:t>.</a:t>
            </a:r>
          </a:p>
          <a:p>
            <a:r>
              <a:rPr lang="es-ES" sz="2400" kern="0" dirty="0"/>
              <a:t>El índice </a:t>
            </a:r>
            <a:r>
              <a:rPr lang="es-ES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s-ES" sz="2400" kern="0" dirty="0"/>
              <a:t> no puede estar fuera de los límites porque el método ya accedió a </a:t>
            </a:r>
            <a:r>
              <a:rPr lang="es-ES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__a[j]</a:t>
            </a:r>
            <a:r>
              <a:rPr lang="es-ES" sz="2400" kern="0" dirty="0"/>
              <a:t> y encontró que coincidía con el elemento en la línea que precede al bucle </a:t>
            </a:r>
            <a:r>
              <a:rPr lang="es-ES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s-ES" sz="2400" kern="0" dirty="0"/>
              <a:t>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345CC-C689-4881-82F2-6D97540C5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10" y="1981200"/>
            <a:ext cx="7192379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08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noProof="0" dirty="0">
                <a:solidFill>
                  <a:schemeClr val="accent2"/>
                </a:solidFill>
              </a:rPr>
              <a:t>¿Cuál es el problema?</a:t>
            </a:r>
            <a:endParaRPr lang="es-ES" alt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6AD3B23-53DE-44FB-A3D3-7C6667889A17}"/>
              </a:ext>
            </a:extLst>
          </p:cNvPr>
          <p:cNvSpPr txBox="1">
            <a:spLocks/>
          </p:cNvSpPr>
          <p:nvPr/>
        </p:nvSpPr>
        <p:spPr bwMode="auto">
          <a:xfrm>
            <a:off x="457200" y="4114800"/>
            <a:ext cx="82296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s-ES" sz="2400" kern="0" dirty="0"/>
              <a:t>Cuando </a:t>
            </a:r>
            <a:r>
              <a:rPr lang="es-ES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s-ES" sz="2400" kern="0" dirty="0"/>
              <a:t> llega a ser </a:t>
            </a:r>
            <a:r>
              <a:rPr lang="es-ES" sz="24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self.nItems</a:t>
            </a:r>
            <a:r>
              <a:rPr lang="es-ES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r>
              <a:rPr lang="es-ES" sz="2400" kern="0" dirty="0"/>
              <a:t>, entonces </a:t>
            </a:r>
            <a:r>
              <a:rPr lang="es-ES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s-ES" sz="2400" kern="0" dirty="0"/>
              <a:t> </a:t>
            </a:r>
            <a:r>
              <a:rPr lang="es-ES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  <a:r>
              <a:rPr lang="es-ES" sz="2400" kern="0" dirty="0"/>
              <a:t> es </a:t>
            </a:r>
            <a:r>
              <a:rPr lang="es-ES" sz="24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self.nItems</a:t>
            </a:r>
            <a:r>
              <a:rPr lang="es-ES" sz="2400" kern="0" dirty="0"/>
              <a:t>, y eso está fuera de los límites del tamaño máximo de la lista inicialmente asignada.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345CC-C689-4881-82F2-6D97540C5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819146"/>
            <a:ext cx="7192379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31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noProof="0" dirty="0">
                <a:solidFill>
                  <a:schemeClr val="accent2"/>
                </a:solidFill>
              </a:rPr>
              <a:t>Observaciones</a:t>
            </a:r>
            <a:endParaRPr lang="es-ES" alt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6AD3B23-53DE-44FB-A3D3-7C6667889A17}"/>
              </a:ext>
            </a:extLst>
          </p:cNvPr>
          <p:cNvSpPr txBox="1">
            <a:spLocks/>
          </p:cNvSpPr>
          <p:nvPr/>
        </p:nvSpPr>
        <p:spPr bwMode="auto">
          <a:xfrm>
            <a:off x="457200" y="14478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s-ES" sz="2400" kern="0" dirty="0"/>
              <a:t>Además del error descubierto, la clase no proporciona métodos para acceder o cambiar elementos arbitrarios en el arreglo.</a:t>
            </a:r>
          </a:p>
          <a:p>
            <a:pPr lvl="1"/>
            <a:r>
              <a:rPr lang="es-ES" sz="2000" kern="0" dirty="0"/>
              <a:t>Es una operación fundamental de los arreglos, así que hay que incluirla.</a:t>
            </a:r>
          </a:p>
          <a:p>
            <a:r>
              <a:rPr lang="es-ES" sz="2400" kern="0" dirty="0"/>
              <a:t>La clase Array demuestra la encapsulación proporcionando los cuatro métodos y manteniendo los datos subyacentes almacenados en la lista </a:t>
            </a:r>
            <a:r>
              <a:rPr lang="es-ES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__a</a:t>
            </a:r>
            <a:r>
              <a:rPr lang="es-ES" sz="2400" kern="0" dirty="0"/>
              <a:t> como privados. </a:t>
            </a:r>
          </a:p>
          <a:p>
            <a:pPr lvl="1"/>
            <a:r>
              <a:rPr lang="es-ES" sz="2000" kern="0" dirty="0"/>
              <a:t>Los programas que utilizan objetos Array sólo pueden acceder a los datos a través de esos métodos.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D0568E-1391-4E3B-88C0-01E1EB3F2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6038789"/>
            <a:ext cx="3667637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07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noProof="0" dirty="0">
                <a:solidFill>
                  <a:schemeClr val="accent2"/>
                </a:solidFill>
              </a:rPr>
              <a:t>Observaciones Cont.</a:t>
            </a:r>
            <a:endParaRPr lang="es-ES" alt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6AD3B23-53DE-44FB-A3D3-7C6667889A17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s-ES" sz="2400" kern="0" dirty="0"/>
              <a:t>El atributo </a:t>
            </a:r>
            <a:r>
              <a:rPr lang="es-ES" sz="2400" b="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nItems</a:t>
            </a:r>
            <a:r>
              <a:rPr lang="es-ES" sz="2400" kern="0" dirty="0"/>
              <a:t> es público, lo que facilita el acceso a los usuarios de Array.</a:t>
            </a:r>
            <a:br>
              <a:rPr lang="es-ES" sz="2400" kern="0" dirty="0"/>
            </a:br>
            <a:br>
              <a:rPr lang="es-ES" sz="2400" kern="0" dirty="0"/>
            </a:br>
            <a:br>
              <a:rPr lang="es-ES" sz="2400" kern="0" dirty="0"/>
            </a:br>
            <a:endParaRPr lang="es-ES" sz="2400" kern="0" dirty="0"/>
          </a:p>
          <a:p>
            <a:pPr lvl="1"/>
            <a:r>
              <a:rPr lang="es-ES" sz="2000" kern="0" dirty="0"/>
              <a:t>Al ser público, sin embargo, ese atributo puede ser manipulado por usuarios de Array, lo que podría provocar errores. </a:t>
            </a:r>
            <a:r>
              <a:rPr lang="es-ES" sz="2000" kern="0"/>
              <a:t>Como?</a:t>
            </a:r>
            <a:endParaRPr lang="es-ES" sz="2000" kern="0" dirty="0"/>
          </a:p>
          <a:p>
            <a:pPr lvl="2"/>
            <a:r>
              <a:rPr lang="es-ES" sz="1600" kern="0" dirty="0"/>
              <a:t>P.ej., </a:t>
            </a:r>
            <a:r>
              <a:rPr lang="es-ES" sz="16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arr.nItems</a:t>
            </a:r>
            <a:r>
              <a:rPr lang="es-E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br>
              <a:rPr lang="es-ES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s-ES" sz="16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2400" kern="0" dirty="0"/>
              <a:t>Todas estas cuestiones hay que cambiar en la próxima versión del programa.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58535A-C89A-4B3B-8CAC-8FE3F26EA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08" y="2514600"/>
            <a:ext cx="3677163" cy="6287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D37B98-E58C-4221-8591-A7C13DF89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18" y="3285228"/>
            <a:ext cx="5026992" cy="24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7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noProof="0" dirty="0">
                <a:solidFill>
                  <a:schemeClr val="accent2"/>
                </a:solidFill>
              </a:rPr>
              <a:t>La estructura </a:t>
            </a:r>
            <a:r>
              <a:rPr lang="es-ES" altLang="en-US" sz="4400" noProof="0" dirty="0">
                <a:solidFill>
                  <a:schemeClr val="accent2"/>
                </a:solidFill>
              </a:rPr>
              <a:t>incorporada </a:t>
            </a:r>
            <a:r>
              <a:rPr lang="es-ES" altLang="en-US" noProof="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es-ES" altLang="en-US" noProof="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C1C89BCD-68A9-466C-A9A0-CF7036FDC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n-US" sz="2400" noProof="0" dirty="0"/>
              <a:t>Python tiene una estructura de datos incorporada llamada </a:t>
            </a:r>
            <a:r>
              <a:rPr lang="es-ES" altLang="en-US" sz="2400" b="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ES" altLang="en-US" sz="2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n-US" sz="2400" noProof="0" dirty="0"/>
              <a:t>que tiene muchas de las características de los arreglos en otros lenguajes.</a:t>
            </a:r>
          </a:p>
          <a:p>
            <a:pPr eaLnBrk="1" hangingPunct="1">
              <a:defRPr/>
            </a:pPr>
            <a:r>
              <a:rPr lang="es-ES" altLang="en-US" sz="2400" dirty="0"/>
              <a:t>Las listas de Python se construyen encerrando los valores entre corchetes [ ] o mediante una comprensión de lista.</a:t>
            </a:r>
          </a:p>
          <a:p>
            <a:pPr lvl="1" eaLnBrk="1" hangingPunct="1">
              <a:defRPr/>
            </a:pPr>
            <a:r>
              <a:rPr lang="es-ES" altLang="en-US" sz="2000" dirty="0"/>
              <a:t>La comprensión de lista permite crear una nueva lista basada en una lista o secuencia existente.</a:t>
            </a:r>
          </a:p>
          <a:p>
            <a:pPr eaLnBrk="1" hangingPunct="1">
              <a:defRPr/>
            </a:pPr>
            <a:r>
              <a:rPr lang="es-ES" altLang="en-US" sz="2400" dirty="0"/>
              <a:t>Para asignar listas con un gran número de valores, se puede utilizar un iterador como </a:t>
            </a:r>
            <a:r>
              <a:rPr lang="es-ES" altLang="en-US" sz="2400" dirty="0" err="1"/>
              <a:t>range</a:t>
            </a:r>
            <a:r>
              <a:rPr lang="es-ES" altLang="en-US" sz="2400" dirty="0"/>
              <a:t>() dentro de una comprensión de lista o emplear el operador de multiplicación (*).</a:t>
            </a:r>
          </a:p>
        </p:txBody>
      </p:sp>
    </p:spTree>
    <p:extLst>
      <p:ext uri="{BB962C8B-B14F-4D97-AF65-F5344CB8AC3E}">
        <p14:creationId xmlns:p14="http://schemas.microsoft.com/office/powerpoint/2010/main" val="246882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noProof="0" dirty="0">
                <a:solidFill>
                  <a:schemeClr val="accent2"/>
                </a:solidFill>
              </a:rPr>
              <a:t>Creación de una lista</a:t>
            </a:r>
            <a:endParaRPr lang="es-ES" alt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C1C89BCD-68A9-466C-A9A0-CF7036FDC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n-US" sz="2400" noProof="0" dirty="0"/>
              <a:t>Algunos ejemplos:</a:t>
            </a:r>
            <a:br>
              <a:rPr lang="es-ES" altLang="en-US" sz="2400" noProof="0" dirty="0"/>
            </a:br>
            <a:br>
              <a:rPr lang="es-ES" altLang="en-US" sz="2400" noProof="0" dirty="0"/>
            </a:br>
            <a:br>
              <a:rPr lang="es-ES" altLang="en-US" sz="2400" noProof="0" dirty="0"/>
            </a:br>
            <a:br>
              <a:rPr lang="es-ES" altLang="en-US" sz="2400" noProof="0" dirty="0"/>
            </a:br>
            <a:endParaRPr lang="es-ES" altLang="en-US" sz="2400" noProof="0" dirty="0"/>
          </a:p>
          <a:p>
            <a:pPr eaLnBrk="1" hangingPunct="1">
              <a:defRPr/>
            </a:pPr>
            <a:r>
              <a:rPr lang="es-ES" altLang="en-US" sz="2400" noProof="0" dirty="0"/>
              <a:t>Cada una de estas sentencias de asignación crea una lista con valores iniciales específicos.</a:t>
            </a:r>
          </a:p>
          <a:p>
            <a:pPr eaLnBrk="1" hangingPunct="1">
              <a:defRPr/>
            </a:pPr>
            <a:r>
              <a:rPr lang="es-ES" altLang="en-US" sz="2400" noProof="0" dirty="0"/>
              <a:t>Python es de tipado dinámico, y los elementos de una lista no tienen por qué ser todos del mismo tipo.</a:t>
            </a:r>
          </a:p>
          <a:p>
            <a:pPr lvl="1" eaLnBrk="1" hangingPunct="1">
              <a:defRPr/>
            </a:pPr>
            <a:r>
              <a:rPr lang="es-ES" altLang="en-US" sz="2000" noProof="0" dirty="0"/>
              <a:t>Esta es una de las principales diferencias entre las listas de Python y los arreglos de los lenguajes tipados estáticamente, donde todos los elementos deben ser del mismo tipo.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E6347-7127-427C-9FE3-FB594DAE7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1609"/>
            <a:ext cx="4696480" cy="371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B584E3-260D-4A70-AA6F-B54666BD0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14514"/>
            <a:ext cx="5963482" cy="38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90AEEC-5E85-4E72-A289-6F1BC3AC7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26" y="2866945"/>
            <a:ext cx="4686954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noProof="0" dirty="0">
                <a:solidFill>
                  <a:schemeClr val="accent2"/>
                </a:solidFill>
              </a:rPr>
              <a:t>Creación de un arreglo cont.</a:t>
            </a:r>
            <a:endParaRPr lang="es-ES" alt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C1C89BCD-68A9-466C-A9A0-CF7036FDC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n-US" sz="2400" noProof="0" dirty="0"/>
              <a:t>Las estructuras de datos suelen crearse vacías.</a:t>
            </a:r>
          </a:p>
          <a:p>
            <a:pPr lvl="1" eaLnBrk="1" hangingPunct="1">
              <a:defRPr/>
            </a:pPr>
            <a:r>
              <a:rPr lang="es-ES" altLang="en-US" sz="2000" dirty="0"/>
              <a:t>P</a:t>
            </a:r>
            <a:r>
              <a:rPr lang="es-ES" altLang="en-US" sz="2000" noProof="0" dirty="0" err="1"/>
              <a:t>osteriormente</a:t>
            </a:r>
            <a:r>
              <a:rPr lang="es-ES" altLang="en-US" sz="2000" noProof="0" dirty="0"/>
              <a:t>, las inserciones, actualizaciones y eliminaciones determinan su contenido exacto.</a:t>
            </a:r>
          </a:p>
          <a:p>
            <a:pPr eaLnBrk="1" hangingPunct="1">
              <a:defRPr/>
            </a:pPr>
            <a:r>
              <a:rPr lang="es-ES" altLang="en-US" sz="2400" dirty="0"/>
              <a:t>Los arreglos primitivos se asignan con un tamaño máximo determinado (celdas).</a:t>
            </a:r>
          </a:p>
          <a:p>
            <a:pPr lvl="1" eaLnBrk="1" hangingPunct="1">
              <a:defRPr/>
            </a:pPr>
            <a:r>
              <a:rPr lang="es-ES" altLang="en-US" sz="2000" dirty="0"/>
              <a:t>Pero su contenido inicial puede ser cualquiera.</a:t>
            </a:r>
          </a:p>
        </p:txBody>
      </p:sp>
    </p:spTree>
    <p:extLst>
      <p:ext uri="{BB962C8B-B14F-4D97-AF65-F5344CB8AC3E}">
        <p14:creationId xmlns:p14="http://schemas.microsoft.com/office/powerpoint/2010/main" val="213831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noProof="0" dirty="0">
                <a:solidFill>
                  <a:schemeClr val="accent2"/>
                </a:solidFill>
              </a:rPr>
              <a:t>Creación de un arreglo cont.</a:t>
            </a:r>
            <a:endParaRPr lang="es-ES" alt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C1C89BCD-68A9-466C-A9A0-CF7036FDC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3434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n-US" sz="2400" noProof="0" dirty="0"/>
              <a:t>Cuando se utiliza un arreglo, una variable debe realizar un seguimiento de cuáles de las celdas del arreglo se han inicializado correctamente.</a:t>
            </a:r>
          </a:p>
          <a:p>
            <a:pPr lvl="1" eaLnBrk="1" hangingPunct="1">
              <a:defRPr/>
            </a:pPr>
            <a:r>
              <a:rPr lang="es-ES" altLang="en-US" sz="2000" noProof="0" dirty="0"/>
              <a:t>Normalmente se gestiona mediante un número entero que almacena el número actual de elementos inicializados.</a:t>
            </a:r>
          </a:p>
          <a:p>
            <a:pPr eaLnBrk="1" hangingPunct="1">
              <a:defRPr/>
            </a:pPr>
            <a:r>
              <a:rPr lang="es-ES" altLang="en-US" sz="2400" dirty="0"/>
              <a:t>El lugar de almacenamiento de un arreglo se denomina </a:t>
            </a:r>
            <a:r>
              <a:rPr lang="es-ES" altLang="en-US" sz="2400" dirty="0">
                <a:solidFill>
                  <a:srgbClr val="007DC4"/>
                </a:solidFill>
              </a:rPr>
              <a:t>celda</a:t>
            </a:r>
            <a:r>
              <a:rPr lang="es-ES" altLang="en-US" sz="2400" dirty="0"/>
              <a:t>, y el valor almacenado en su interior,</a:t>
            </a:r>
            <a:r>
              <a:rPr lang="es-ES" altLang="en-US" sz="2400" dirty="0">
                <a:solidFill>
                  <a:srgbClr val="007DC4"/>
                </a:solidFill>
              </a:rPr>
              <a:t> ítem</a:t>
            </a:r>
            <a:r>
              <a:rPr lang="es-ES" alt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676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sz="4400" noProof="0" dirty="0">
                <a:solidFill>
                  <a:schemeClr val="accent2"/>
                </a:solidFill>
              </a:rPr>
              <a:t>Inicialización de un arreglo</a:t>
            </a:r>
            <a:endParaRPr lang="es-ES" alt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C1C89BCD-68A9-466C-A9A0-CF7036FDC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0757" y="2654809"/>
            <a:ext cx="8229600" cy="33528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n-US" sz="2400" noProof="0" dirty="0"/>
              <a:t>Este código asigna una lista de 10.000 elementos, cada uno inicializado con el valor especial </a:t>
            </a:r>
            <a:r>
              <a:rPr lang="es-ES" altLang="en-US" sz="2800" noProof="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s-ES" altLang="en-US" sz="2400" noProof="0" dirty="0"/>
              <a:t>.</a:t>
            </a:r>
          </a:p>
          <a:p>
            <a:pPr lvl="1" eaLnBrk="1" hangingPunct="1">
              <a:defRPr/>
            </a:pPr>
            <a:r>
              <a:rPr lang="es-ES" altLang="en-US" sz="2000" noProof="0" dirty="0"/>
              <a:t>Los valores no inicializados pueden provocar errores y otros comportamientos no deseados.</a:t>
            </a:r>
          </a:p>
          <a:p>
            <a:pPr eaLnBrk="1" hangingPunct="1">
              <a:defRPr/>
            </a:pPr>
            <a:r>
              <a:rPr lang="es-ES" altLang="en-US" sz="2400" noProof="0" dirty="0"/>
              <a:t>La variable </a:t>
            </a:r>
            <a:r>
              <a:rPr lang="es-ES" altLang="en-US" sz="2400" noProof="0" dirty="0" err="1"/>
              <a:t>myArraySize</a:t>
            </a:r>
            <a:r>
              <a:rPr lang="es-ES" altLang="en-US" sz="2400" noProof="0" dirty="0"/>
              <a:t> contiene el número actual de elementos insertados, que al principio es 0.</a:t>
            </a:r>
          </a:p>
          <a:p>
            <a:pPr lvl="1" eaLnBrk="1" hangingPunct="1">
              <a:defRPr/>
            </a:pPr>
            <a:r>
              <a:rPr lang="es-ES" altLang="en-US" sz="2000" noProof="0" dirty="0"/>
              <a:t>¿Se puede utilizar la función </a:t>
            </a:r>
            <a:r>
              <a:rPr lang="es-ES" altLang="en-US" sz="2000" noProof="0" dirty="0" err="1"/>
              <a:t>len</a:t>
            </a:r>
            <a:r>
              <a:rPr lang="es-ES" altLang="en-US" sz="2000" noProof="0" dirty="0"/>
              <a:t>()?</a:t>
            </a:r>
          </a:p>
          <a:p>
            <a:pPr lvl="2" eaLnBrk="1" hangingPunct="1">
              <a:defRPr/>
            </a:pPr>
            <a:r>
              <a:rPr lang="es-ES" altLang="en-US" sz="1600" noProof="0" dirty="0"/>
              <a:t>No, porque devuelve el tamaño asignado (10.000), no cuántos ítems se han insertado en </a:t>
            </a:r>
            <a:r>
              <a:rPr lang="es-ES" altLang="en-US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s-ES" altLang="en-US" sz="1600" noProof="0" dirty="0"/>
              <a:t>.</a:t>
            </a:r>
          </a:p>
          <a:p>
            <a:pPr lvl="1" eaLnBrk="1" hangingPunct="1">
              <a:defRPr/>
            </a:pPr>
            <a:r>
              <a:rPr lang="es-ES" altLang="en-US" sz="2000" noProof="0" dirty="0"/>
              <a:t>Otro nombre común es </a:t>
            </a:r>
            <a:r>
              <a:rPr lang="es-ES" altLang="en-US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nItems</a:t>
            </a:r>
            <a:r>
              <a:rPr lang="es-ES" altLang="en-US" sz="2000" noProof="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3A0866-59C6-4684-8BEE-C0588F4E3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447800"/>
            <a:ext cx="4495800" cy="10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63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noProof="0" dirty="0">
                <a:solidFill>
                  <a:schemeClr val="accent2"/>
                </a:solidFill>
              </a:rPr>
              <a:t>Acceso a los elementos de la lista</a:t>
            </a:r>
            <a:endParaRPr lang="es-ES" alt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C1C89BCD-68A9-466C-A9A0-CF7036FDC1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n-US" sz="2400" noProof="0" dirty="0"/>
              <a:t>Para acceder a los elementos de una lista se utiliza un índice entero entre corchetes.</a:t>
            </a:r>
          </a:p>
          <a:p>
            <a:pPr lvl="1" eaLnBrk="1" hangingPunct="1">
              <a:defRPr/>
            </a:pPr>
            <a:r>
              <a:rPr lang="es-ES" altLang="en-US" sz="2000" noProof="0" dirty="0" err="1"/>
              <a:t>E.g</a:t>
            </a:r>
            <a:r>
              <a:rPr lang="es-ES" altLang="en-US" sz="2000" noProof="0" dirty="0"/>
              <a:t>.:</a:t>
            </a:r>
            <a:br>
              <a:rPr lang="es-ES" altLang="en-US" sz="2000" noProof="0" dirty="0"/>
            </a:br>
            <a:br>
              <a:rPr lang="es-ES" altLang="en-US" sz="2000" noProof="0" dirty="0"/>
            </a:br>
            <a:br>
              <a:rPr lang="es-ES" altLang="en-US" sz="2000" noProof="0" dirty="0"/>
            </a:br>
            <a:endParaRPr lang="es-ES" altLang="en-US" sz="2000" noProof="0" dirty="0"/>
          </a:p>
          <a:p>
            <a:pPr eaLnBrk="1" hangingPunct="1">
              <a:defRPr/>
            </a:pPr>
            <a:r>
              <a:rPr lang="es-ES" altLang="en-US" sz="2400" noProof="0" dirty="0"/>
              <a:t>Importante: el primer elemento se numera 0, por lo que los índices de un arreglo de 10 elementos van de 0 a 9.</a:t>
            </a:r>
          </a:p>
          <a:p>
            <a:pPr eaLnBrk="1" hangingPunct="1">
              <a:defRPr/>
            </a:pPr>
            <a:r>
              <a:rPr lang="es-ES" altLang="en-US" sz="2400" dirty="0"/>
              <a:t>E</a:t>
            </a:r>
            <a:r>
              <a:rPr lang="es-ES" altLang="en-US" sz="2400" noProof="0" dirty="0"/>
              <a:t>n Python se pueden usar índices negativos para especificar la cuenta desde el final de la lista.</a:t>
            </a:r>
          </a:p>
          <a:p>
            <a:pPr lvl="1" eaLnBrk="1" hangingPunct="1">
              <a:defRPr/>
            </a:pPr>
            <a:r>
              <a:rPr lang="es-ES" altLang="en-US" sz="2000" b="1" noProof="0" dirty="0"/>
              <a:t>Por ejemplo</a:t>
            </a:r>
            <a:r>
              <a:rPr lang="es-ES" altLang="en-US" sz="2000" noProof="0" dirty="0"/>
              <a:t>, </a:t>
            </a:r>
            <a:r>
              <a:rPr lang="es-ES" altLang="en-US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miArreglo</a:t>
            </a:r>
            <a:r>
              <a:rPr lang="es-ES" altLang="en-US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[-1] </a:t>
            </a:r>
            <a:r>
              <a:rPr lang="es-ES" altLang="en-US" sz="2000" b="1" noProof="0" dirty="0"/>
              <a:t>obtiene el último elemento</a:t>
            </a:r>
            <a:r>
              <a:rPr lang="es-ES" altLang="en-US" sz="2000" noProof="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FCD077-1CD6-41B9-9BB0-B0DC759DD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746233"/>
            <a:ext cx="7905749" cy="61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4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noProof="0" dirty="0">
                <a:solidFill>
                  <a:schemeClr val="accent2"/>
                </a:solidFill>
              </a:rPr>
              <a:t>Ejemplo de la clase Array</a:t>
            </a:r>
            <a:endParaRPr lang="es-ES" alt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6AD3B23-53DE-44FB-A3D3-7C6667889A17}"/>
              </a:ext>
            </a:extLst>
          </p:cNvPr>
          <p:cNvSpPr txBox="1">
            <a:spLocks/>
          </p:cNvSpPr>
          <p:nvPr/>
        </p:nvSpPr>
        <p:spPr bwMode="auto">
          <a:xfrm>
            <a:off x="457200" y="1447800"/>
            <a:ext cx="8229600" cy="13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4211BB"/>
              </a:buClr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s-ES" sz="2400" kern="0" dirty="0"/>
              <a:t>El siguiente ejemplo es una implementación básica, orientada a objetos, de una clase Array que utiliza una lista de Python como almacenamiento subyacente (BadArray.py).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BE6738-300E-4CC7-9526-5244BD15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3" y="2980859"/>
            <a:ext cx="7182852" cy="11050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43A4B7-1759-45F4-9F36-4E39F8D8C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293" y="4084244"/>
            <a:ext cx="7154273" cy="228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6441F-4DAE-4B9F-93E8-468CEC8F9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93" y="4289303"/>
            <a:ext cx="7154273" cy="514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6CC9D1-170D-4A79-A867-7BFDAD4D9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293" y="4803725"/>
            <a:ext cx="7154273" cy="304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D1B099-D065-4F4D-97A3-99A8AF3A6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293" y="5089515"/>
            <a:ext cx="7163800" cy="247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D215FC-E5E9-4981-9155-066D09620A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293" y="5310173"/>
            <a:ext cx="7192379" cy="200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94A742-90B1-42F3-B9F1-1FB67779DD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293" y="5510226"/>
            <a:ext cx="7173326" cy="20957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BE53DB0-0439-46B6-8AF6-56D8DC9E60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6293" y="5699593"/>
            <a:ext cx="7192379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2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555536-45F7-4609-B557-4DAD5D61B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n-US" noProof="0" dirty="0">
                <a:solidFill>
                  <a:schemeClr val="accent2"/>
                </a:solidFill>
              </a:rPr>
              <a:t>Ejemplo de la clase Array Cont.</a:t>
            </a:r>
            <a:endParaRPr lang="es-ES" altLang="en-US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5A5BAD-BA02-4E69-B2D5-E0AA38ECB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58" y="2057400"/>
            <a:ext cx="7163800" cy="3524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EF83C4-9709-4AAF-AA35-A09FF9E5D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58" y="2396794"/>
            <a:ext cx="7173326" cy="390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2BD9FB-85A8-4304-9B93-FAE33C46B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58" y="2787374"/>
            <a:ext cx="7182852" cy="219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93A91B-8F4D-4229-AF2C-3D8CB5183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958" y="2997782"/>
            <a:ext cx="7163800" cy="2381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B9098E-900F-4617-BD2C-F052D3D8BA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958" y="3200471"/>
            <a:ext cx="7173326" cy="428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99FA7-6C41-4E2A-829A-3467F2C4FC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958" y="3608804"/>
            <a:ext cx="7173326" cy="428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9FD041-4616-4C66-965F-667C39601B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5958" y="4037253"/>
            <a:ext cx="7154273" cy="2667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C0187C7-C4CC-443F-9A79-7E4804F0D7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5958" y="4303990"/>
            <a:ext cx="7173326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4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007DC4"/>
      </a:accent2>
      <a:accent3>
        <a:srgbClr val="FFFFFF"/>
      </a:accent3>
      <a:accent4>
        <a:srgbClr val="000000"/>
      </a:accent4>
      <a:accent5>
        <a:srgbClr val="DAEDEF"/>
      </a:accent5>
      <a:accent6>
        <a:srgbClr val="007DC4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867</Words>
  <Application>Microsoft Office PowerPoint</Application>
  <PresentationFormat>On-screen Show 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Courier New</vt:lpstr>
      <vt:lpstr>Default Design</vt:lpstr>
      <vt:lpstr>Temas</vt:lpstr>
      <vt:lpstr>La estructura incorporada list</vt:lpstr>
      <vt:lpstr>Creación de una lista</vt:lpstr>
      <vt:lpstr>Creación de un arreglo cont.</vt:lpstr>
      <vt:lpstr>Creación de un arreglo cont.</vt:lpstr>
      <vt:lpstr>Inicialización de un arreglo</vt:lpstr>
      <vt:lpstr>Acceso a los elementos de la lista</vt:lpstr>
      <vt:lpstr>Ejemplo de la clase Array</vt:lpstr>
      <vt:lpstr>Ejemplo de la clase Array Cont.</vt:lpstr>
      <vt:lpstr>Programa de prueba de la clase Array</vt:lpstr>
      <vt:lpstr>Programa de prueba de la clase Array</vt:lpstr>
      <vt:lpstr>¿Cuál es el problema?</vt:lpstr>
      <vt:lpstr>¿Cuál es el problema?</vt:lpstr>
      <vt:lpstr>Observaciones</vt:lpstr>
      <vt:lpstr>Observaciones Cont.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felix.ladstatter@ucjc.edu</dc:creator>
  <cp:keywords>, docId:B7A91A7A5ED36CDEDCC3A00E65858C10</cp:keywords>
  <cp:lastModifiedBy>Felix Ladstatter</cp:lastModifiedBy>
  <cp:revision>277</cp:revision>
  <dcterms:created xsi:type="dcterms:W3CDTF">2011-02-21T19:15:53Z</dcterms:created>
  <dcterms:modified xsi:type="dcterms:W3CDTF">2025-02-12T15:48:07Z</dcterms:modified>
</cp:coreProperties>
</file>