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379" r:id="rId2"/>
    <p:sldId id="380" r:id="rId3"/>
    <p:sldId id="381" r:id="rId4"/>
    <p:sldId id="382" r:id="rId5"/>
    <p:sldId id="383" r:id="rId6"/>
    <p:sldId id="384" r:id="rId7"/>
    <p:sldId id="385" r:id="rId8"/>
    <p:sldId id="388" r:id="rId9"/>
    <p:sldId id="432" r:id="rId10"/>
    <p:sldId id="416" r:id="rId11"/>
    <p:sldId id="387"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4D8FF"/>
    <a:srgbClr val="D9E6FF"/>
    <a:srgbClr val="E7FDC8"/>
    <a:srgbClr val="EEFED7"/>
    <a:srgbClr val="6F9EE3"/>
    <a:srgbClr val="91B8F8"/>
    <a:srgbClr val="7CA8EA"/>
    <a:srgbClr val="8FB7F7"/>
    <a:srgbClr val="87B0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696" autoAdjust="0"/>
  </p:normalViewPr>
  <p:slideViewPr>
    <p:cSldViewPr>
      <p:cViewPr varScale="1">
        <p:scale>
          <a:sx n="121" d="100"/>
          <a:sy n="121" d="100"/>
        </p:scale>
        <p:origin x="102" y="570"/>
      </p:cViewPr>
      <p:guideLst>
        <p:guide orient="horz" pos="2160"/>
        <p:guide pos="2880"/>
      </p:guideLst>
    </p:cSldViewPr>
  </p:slideViewPr>
  <p:outlineViewPr>
    <p:cViewPr>
      <p:scale>
        <a:sx n="33" d="100"/>
        <a:sy n="33" d="100"/>
      </p:scale>
      <p:origin x="0" y="-38976"/>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C81617-E39A-451F-BE7F-056B355D806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8A57DC38-20BB-49D4-AC8F-DF2ECD730A59}"/>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77AD6039-AFE8-45B1-AAF4-C002CA4321A8}" type="datetimeFigureOut">
              <a:rPr lang="en-US"/>
              <a:pPr>
                <a:defRPr/>
              </a:pPr>
              <a:t>2/19/2025</a:t>
            </a:fld>
            <a:endParaRPr lang="en-US"/>
          </a:p>
        </p:txBody>
      </p:sp>
      <p:sp>
        <p:nvSpPr>
          <p:cNvPr id="4" name="Footer Placeholder 3">
            <a:extLst>
              <a:ext uri="{FF2B5EF4-FFF2-40B4-BE49-F238E27FC236}">
                <a16:creationId xmlns:a16="http://schemas.microsoft.com/office/drawing/2014/main" id="{9ADF3C31-B84C-4DD8-8B8F-23EE95B3AED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172CDE3A-186A-404F-BDCF-A5CA91A1649C}"/>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EC35D4B-3572-4DAC-9596-6B00A6A9FA9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title</a:t>
            </a:r>
            <a:r>
              <a:rPr lang="es-ES" noProof="0" dirty="0"/>
              <a:t> </a:t>
            </a:r>
            <a:r>
              <a:rPr lang="es-ES" noProof="0" dirty="0" err="1"/>
              <a:t>style</a:t>
            </a:r>
            <a:endParaRPr lang="es-ES" noProof="0" dirty="0"/>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s-ES" noProof="0" dirty="0" err="1"/>
              <a:t>Click</a:t>
            </a:r>
            <a:r>
              <a:rPr lang="es-ES" noProof="0" dirty="0"/>
              <a:t> </a:t>
            </a:r>
            <a:r>
              <a:rPr lang="es-ES" noProof="0" dirty="0" err="1"/>
              <a:t>to</a:t>
            </a:r>
            <a:r>
              <a:rPr lang="es-ES" noProof="0" dirty="0"/>
              <a:t> </a:t>
            </a:r>
            <a:r>
              <a:rPr lang="es-ES" noProof="0" dirty="0" err="1"/>
              <a:t>edit</a:t>
            </a:r>
            <a:r>
              <a:rPr lang="es-ES" noProof="0" dirty="0"/>
              <a:t> Master </a:t>
            </a:r>
            <a:r>
              <a:rPr lang="es-ES" noProof="0" dirty="0" err="1"/>
              <a:t>text</a:t>
            </a:r>
            <a:r>
              <a:rPr lang="es-ES" noProof="0" dirty="0"/>
              <a:t> </a:t>
            </a:r>
            <a:r>
              <a:rPr lang="es-ES" noProof="0" dirty="0" err="1"/>
              <a:t>styles</a:t>
            </a:r>
            <a:endParaRPr lang="es-ES" noProof="0" dirty="0"/>
          </a:p>
          <a:p>
            <a:pPr lvl="1"/>
            <a:r>
              <a:rPr lang="es-ES" noProof="0" dirty="0" err="1"/>
              <a:t>Second</a:t>
            </a:r>
            <a:r>
              <a:rPr lang="es-ES" noProof="0" dirty="0"/>
              <a:t> </a:t>
            </a:r>
            <a:r>
              <a:rPr lang="es-ES" noProof="0" dirty="0" err="1"/>
              <a:t>level</a:t>
            </a:r>
            <a:endParaRPr lang="es-ES" noProof="0" dirty="0"/>
          </a:p>
          <a:p>
            <a:pPr lvl="2"/>
            <a:r>
              <a:rPr lang="es-ES" noProof="0" dirty="0" err="1"/>
              <a:t>Third</a:t>
            </a:r>
            <a:r>
              <a:rPr lang="es-ES" noProof="0" dirty="0"/>
              <a:t> </a:t>
            </a:r>
            <a:r>
              <a:rPr lang="es-ES" noProof="0" dirty="0" err="1"/>
              <a:t>level</a:t>
            </a:r>
            <a:endParaRPr lang="es-ES" noProof="0" dirty="0"/>
          </a:p>
          <a:p>
            <a:pPr lvl="3"/>
            <a:r>
              <a:rPr lang="es-ES" noProof="0" dirty="0" err="1"/>
              <a:t>Fourth</a:t>
            </a:r>
            <a:r>
              <a:rPr lang="es-ES" noProof="0" dirty="0"/>
              <a:t> </a:t>
            </a:r>
            <a:r>
              <a:rPr lang="es-ES" noProof="0" dirty="0" err="1"/>
              <a:t>level</a:t>
            </a:r>
            <a:endParaRPr lang="es-ES" noProof="0" dirty="0"/>
          </a:p>
          <a:p>
            <a:pPr lvl="4"/>
            <a:r>
              <a:rPr lang="es-ES" noProof="0" dirty="0" err="1"/>
              <a:t>Fifth</a:t>
            </a:r>
            <a:r>
              <a:rPr lang="es-ES" noProof="0" dirty="0"/>
              <a:t> </a:t>
            </a:r>
            <a:r>
              <a:rPr lang="es-ES" noProof="0" dirty="0" err="1"/>
              <a:t>level</a:t>
            </a:r>
            <a:endParaRPr lang="es-ES" noProof="0" dirty="0"/>
          </a:p>
        </p:txBody>
      </p:sp>
      <p:sp>
        <p:nvSpPr>
          <p:cNvPr id="4" name="Rectangle 9">
            <a:extLst>
              <a:ext uri="{FF2B5EF4-FFF2-40B4-BE49-F238E27FC236}">
                <a16:creationId xmlns:a16="http://schemas.microsoft.com/office/drawing/2014/main" id="{98F8AADD-DB8D-497A-80FF-B86AA73C4D20}"/>
              </a:ext>
            </a:extLst>
          </p:cNvPr>
          <p:cNvSpPr>
            <a:spLocks noGrp="1" noChangeArrowheads="1"/>
          </p:cNvSpPr>
          <p:nvPr>
            <p:ph type="sldNum" sz="quarter" idx="10"/>
          </p:nvPr>
        </p:nvSpPr>
        <p:spPr>
          <a:ln/>
        </p:spPr>
        <p:txBody>
          <a:bodyPr/>
          <a:lstStyle>
            <a:lvl1pPr>
              <a:defRPr/>
            </a:lvl1pPr>
          </a:lstStyle>
          <a:p>
            <a:pPr>
              <a:defRPr/>
            </a:pPr>
            <a:fld id="{66D6199B-3C8D-457A-B0E9-3218872D22CE}" type="slidenum">
              <a:rPr lang="en-US" altLang="en-US"/>
              <a:pPr>
                <a:defRPr/>
              </a:pPr>
              <a:t>‹#›</a:t>
            </a:fld>
            <a:endParaRPr lang="en-US" altLang="en-US"/>
          </a:p>
        </p:txBody>
      </p:sp>
    </p:spTree>
    <p:extLst>
      <p:ext uri="{BB962C8B-B14F-4D97-AF65-F5344CB8AC3E}">
        <p14:creationId xmlns:p14="http://schemas.microsoft.com/office/powerpoint/2010/main" val="3711514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86E39FB1-FBAB-4AEF-9BAD-5A1C2808AABA}"/>
              </a:ext>
            </a:extLst>
          </p:cNvPr>
          <p:cNvSpPr>
            <a:spLocks noGrp="1" noChangeArrowheads="1"/>
          </p:cNvSpPr>
          <p:nvPr>
            <p:ph type="sldNum" sz="quarter" idx="10"/>
          </p:nvPr>
        </p:nvSpPr>
        <p:spPr>
          <a:ln/>
        </p:spPr>
        <p:txBody>
          <a:bodyPr/>
          <a:lstStyle>
            <a:lvl1pPr>
              <a:defRPr/>
            </a:lvl1pPr>
          </a:lstStyle>
          <a:p>
            <a:pPr>
              <a:defRPr/>
            </a:pPr>
            <a:fld id="{36492F46-1F74-4C29-9ACE-E7243234DD96}" type="slidenum">
              <a:rPr lang="en-US" altLang="en-US"/>
              <a:pPr>
                <a:defRPr/>
              </a:pPr>
              <a:t>‹#›</a:t>
            </a:fld>
            <a:endParaRPr lang="en-US" altLang="en-US"/>
          </a:p>
        </p:txBody>
      </p:sp>
    </p:spTree>
    <p:extLst>
      <p:ext uri="{BB962C8B-B14F-4D97-AF65-F5344CB8AC3E}">
        <p14:creationId xmlns:p14="http://schemas.microsoft.com/office/powerpoint/2010/main" val="23577829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CFDFE"/>
            </a:gs>
            <a:gs pos="74001">
              <a:srgbClr val="E0F1F2"/>
            </a:gs>
            <a:gs pos="83000">
              <a:srgbClr val="E0F1F2"/>
            </a:gs>
            <a:gs pos="100000">
              <a:srgbClr val="EBF6F7"/>
            </a:gs>
          </a:gsLst>
          <a:lin ang="54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92F2543-AD63-4376-A368-545094E321A7}"/>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n-US" noProof="0" dirty="0"/>
              <a:t>Haga clic para editar el estilo del título principal</a:t>
            </a:r>
          </a:p>
        </p:txBody>
      </p:sp>
      <p:sp>
        <p:nvSpPr>
          <p:cNvPr id="1027" name="Rectangle 3">
            <a:extLst>
              <a:ext uri="{FF2B5EF4-FFF2-40B4-BE49-F238E27FC236}">
                <a16:creationId xmlns:a16="http://schemas.microsoft.com/office/drawing/2014/main" id="{C26A5387-A7B4-45E7-BA58-532383F69F7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n-US" noProof="0" dirty="0"/>
              <a:t>Haga clic para editar los estilos de texto maestro</a:t>
            </a:r>
          </a:p>
          <a:p>
            <a:pPr lvl="1"/>
            <a:r>
              <a:rPr lang="es-ES" altLang="en-US" noProof="0" dirty="0"/>
              <a:t>Segundo nivel</a:t>
            </a:r>
          </a:p>
          <a:p>
            <a:pPr lvl="2"/>
            <a:r>
              <a:rPr lang="es-ES" altLang="en-US" noProof="0" dirty="0"/>
              <a:t>Tercer nivel</a:t>
            </a:r>
          </a:p>
          <a:p>
            <a:pPr lvl="3"/>
            <a:r>
              <a:rPr lang="es-ES" altLang="en-US" noProof="0" dirty="0"/>
              <a:t>Cuarto nivel</a:t>
            </a:r>
          </a:p>
          <a:p>
            <a:pPr lvl="4"/>
            <a:r>
              <a:rPr lang="es-ES" altLang="en-US" noProof="0" dirty="0"/>
              <a:t>Quinto nivel</a:t>
            </a:r>
          </a:p>
        </p:txBody>
      </p:sp>
      <p:sp>
        <p:nvSpPr>
          <p:cNvPr id="1033" name="Rectangle 9">
            <a:extLst>
              <a:ext uri="{FF2B5EF4-FFF2-40B4-BE49-F238E27FC236}">
                <a16:creationId xmlns:a16="http://schemas.microsoft.com/office/drawing/2014/main" id="{EB632D76-08CD-4C04-BFA8-B834A7ACFB06}"/>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03DC75F-7C0C-49D3-A21A-D864C3DCD066}"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Lst>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fontAlgn="base">
        <a:spcBef>
          <a:spcPct val="0"/>
        </a:spcBef>
        <a:spcAft>
          <a:spcPct val="0"/>
        </a:spcAft>
        <a:defRPr sz="4400" b="1">
          <a:solidFill>
            <a:srgbClr val="270A70"/>
          </a:solidFill>
          <a:latin typeface="Arial" pitchFamily="34" charset="0"/>
          <a:cs typeface="Arial" pitchFamily="34" charset="0"/>
        </a:defRPr>
      </a:lvl6pPr>
      <a:lvl7pPr marL="914400" algn="ctr" rtl="0" fontAlgn="base">
        <a:spcBef>
          <a:spcPct val="0"/>
        </a:spcBef>
        <a:spcAft>
          <a:spcPct val="0"/>
        </a:spcAft>
        <a:defRPr sz="4400" b="1">
          <a:solidFill>
            <a:srgbClr val="270A70"/>
          </a:solidFill>
          <a:latin typeface="Arial" pitchFamily="34" charset="0"/>
          <a:cs typeface="Arial" pitchFamily="34" charset="0"/>
        </a:defRPr>
      </a:lvl7pPr>
      <a:lvl8pPr marL="1371600" algn="ctr" rtl="0" fontAlgn="base">
        <a:spcBef>
          <a:spcPct val="0"/>
        </a:spcBef>
        <a:spcAft>
          <a:spcPct val="0"/>
        </a:spcAft>
        <a:defRPr sz="4400" b="1">
          <a:solidFill>
            <a:srgbClr val="270A70"/>
          </a:solidFill>
          <a:latin typeface="Arial" pitchFamily="34" charset="0"/>
          <a:cs typeface="Arial" pitchFamily="34" charset="0"/>
        </a:defRPr>
      </a:lvl8pPr>
      <a:lvl9pPr marL="1828800" algn="ctr" rtl="0" fontAlgn="base">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6FECA004-932D-4E38-B822-0654FFD48457}"/>
              </a:ext>
            </a:extLst>
          </p:cNvPr>
          <p:cNvSpPr>
            <a:spLocks noGrp="1" noChangeArrowheads="1"/>
          </p:cNvSpPr>
          <p:nvPr>
            <p:ph type="title"/>
          </p:nvPr>
        </p:nvSpPr>
        <p:spPr/>
        <p:txBody>
          <a:bodyPr/>
          <a:lstStyle/>
          <a:p>
            <a:pPr eaLnBrk="1" hangingPunct="1"/>
            <a:r>
              <a:rPr lang="es-ES" altLang="en-US" noProof="0" dirty="0"/>
              <a:t>Temas</a:t>
            </a:r>
          </a:p>
        </p:txBody>
      </p:sp>
      <p:sp>
        <p:nvSpPr>
          <p:cNvPr id="11267" name="Content Placeholder 2">
            <a:extLst>
              <a:ext uri="{FF2B5EF4-FFF2-40B4-BE49-F238E27FC236}">
                <a16:creationId xmlns:a16="http://schemas.microsoft.com/office/drawing/2014/main" id="{698BC4CC-9734-41AE-83DB-1CFE7D3A7578}"/>
              </a:ext>
            </a:extLst>
          </p:cNvPr>
          <p:cNvSpPr>
            <a:spLocks noGrp="1" noChangeArrowheads="1"/>
          </p:cNvSpPr>
          <p:nvPr>
            <p:ph idx="1"/>
          </p:nvPr>
        </p:nvSpPr>
        <p:spPr/>
        <p:txBody>
          <a:bodyPr/>
          <a:lstStyle/>
          <a:p>
            <a:pPr marL="514350" indent="-514350" eaLnBrk="1" hangingPunct="1">
              <a:buFontTx/>
              <a:buAutoNum type="arabicPeriod"/>
            </a:pPr>
            <a:r>
              <a:rPr lang="es-ES" altLang="en-US" sz="2400" b="0" noProof="0" dirty="0">
                <a:solidFill>
                  <a:schemeClr val="accent3">
                    <a:lumMod val="75000"/>
                  </a:schemeClr>
                </a:solidFill>
              </a:rPr>
              <a:t>La herramienta de visualización de arreglos</a:t>
            </a:r>
          </a:p>
          <a:p>
            <a:pPr marL="514350" indent="-514350" eaLnBrk="1" hangingPunct="1">
              <a:buFontTx/>
              <a:buAutoNum type="arabicPeriod"/>
            </a:pPr>
            <a:r>
              <a:rPr lang="es-ES" altLang="en-US" sz="2400" b="0" noProof="0" dirty="0">
                <a:solidFill>
                  <a:schemeClr val="accent3">
                    <a:lumMod val="75000"/>
                  </a:schemeClr>
                </a:solidFill>
              </a:rPr>
              <a:t>Uso de listas de Python para implementar la clase Array</a:t>
            </a:r>
          </a:p>
          <a:p>
            <a:pPr marL="514350" indent="-514350" eaLnBrk="1" hangingPunct="1">
              <a:buFontTx/>
              <a:buAutoNum type="arabicPeriod"/>
            </a:pPr>
            <a:r>
              <a:rPr lang="es-ES" altLang="en-US" sz="2400" b="0" noProof="0" dirty="0">
                <a:solidFill>
                  <a:schemeClr val="accent3">
                    <a:lumMod val="75000"/>
                  </a:schemeClr>
                </a:solidFill>
              </a:rPr>
              <a:t>Herramienta de visualización de arreglos ordenados</a:t>
            </a:r>
          </a:p>
          <a:p>
            <a:pPr marL="514350" indent="-514350" eaLnBrk="1" hangingPunct="1">
              <a:buFontTx/>
              <a:buAutoNum type="arabicPeriod"/>
            </a:pPr>
            <a:r>
              <a:rPr lang="es-ES" altLang="en-US" sz="2400" b="0" noProof="0" dirty="0">
                <a:solidFill>
                  <a:schemeClr val="accent3">
                    <a:lumMod val="75000"/>
                  </a:schemeClr>
                </a:solidFill>
              </a:rPr>
              <a:t>Búsqueda binaria</a:t>
            </a:r>
          </a:p>
          <a:p>
            <a:pPr marL="514350" indent="-514350" eaLnBrk="1" hangingPunct="1">
              <a:buFontTx/>
              <a:buAutoNum type="arabicPeriod"/>
            </a:pPr>
            <a:r>
              <a:rPr lang="es-ES" altLang="en-US" sz="2400" noProof="0" dirty="0">
                <a:solidFill>
                  <a:schemeClr val="accent2"/>
                </a:solidFill>
              </a:rPr>
              <a:t>Código Python para una clase de arreglo ordenado</a:t>
            </a:r>
          </a:p>
          <a:p>
            <a:pPr marL="514350" indent="-514350" eaLnBrk="1" hangingPunct="1">
              <a:buFontTx/>
              <a:buAutoNum type="arabicPeriod"/>
            </a:pPr>
            <a:r>
              <a:rPr lang="es-ES" altLang="en-US" sz="2400" b="0" noProof="0" dirty="0">
                <a:solidFill>
                  <a:schemeClr val="accent3">
                    <a:lumMod val="75000"/>
                  </a:schemeClr>
                </a:solidFill>
              </a:rPr>
              <a:t>Almacenamiento de objetos</a:t>
            </a:r>
          </a:p>
          <a:p>
            <a:pPr marL="514350" indent="-514350" eaLnBrk="1" hangingPunct="1">
              <a:buFontTx/>
              <a:buAutoNum type="arabicPeriod"/>
            </a:pPr>
            <a:r>
              <a:rPr lang="es-ES" altLang="en-US" sz="2400" b="0" noProof="0" dirty="0">
                <a:solidFill>
                  <a:schemeClr val="accent3">
                    <a:lumMod val="75000"/>
                  </a:schemeClr>
                </a:solidFill>
              </a:rPr>
              <a:t>¿Por qué no utilizar arreglos para todo?</a:t>
            </a:r>
          </a:p>
        </p:txBody>
      </p:sp>
    </p:spTree>
    <p:extLst>
      <p:ext uri="{BB962C8B-B14F-4D97-AF65-F5344CB8AC3E}">
        <p14:creationId xmlns:p14="http://schemas.microsoft.com/office/powerpoint/2010/main" val="2584438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Programa de prueba de la clase </a:t>
            </a:r>
            <a:r>
              <a:rPr lang="es-ES" altLang="en-US" sz="4400" noProof="0" dirty="0" err="1">
                <a:solidFill>
                  <a:schemeClr val="accent2"/>
                </a:solidFill>
              </a:rPr>
              <a:t>OrderedArray</a:t>
            </a:r>
            <a:endParaRPr lang="es-ES" altLang="en-US" sz="4400" noProof="0" dirty="0">
              <a:solidFill>
                <a:schemeClr val="accent2"/>
              </a:solidFill>
            </a:endParaRPr>
          </a:p>
        </p:txBody>
      </p:sp>
      <p:sp>
        <p:nvSpPr>
          <p:cNvPr id="16" name="TextBox 15">
            <a:extLst>
              <a:ext uri="{FF2B5EF4-FFF2-40B4-BE49-F238E27FC236}">
                <a16:creationId xmlns:a16="http://schemas.microsoft.com/office/drawing/2014/main" id="{8CDAF9DA-9A0D-4332-964B-3D957D7B1722}"/>
              </a:ext>
            </a:extLst>
          </p:cNvPr>
          <p:cNvSpPr txBox="1"/>
          <p:nvPr/>
        </p:nvSpPr>
        <p:spPr>
          <a:xfrm>
            <a:off x="508438" y="2133600"/>
            <a:ext cx="7721162" cy="1015663"/>
          </a:xfrm>
          <a:prstGeom prst="rect">
            <a:avLst/>
          </a:prstGeom>
          <a:noFill/>
        </p:spPr>
        <p:txBody>
          <a:bodyPr wrap="square">
            <a:spAutoFit/>
          </a:bodyPr>
          <a:lstStyle/>
          <a:p>
            <a:r>
              <a:rPr lang="es-ES" sz="2000" dirty="0"/>
              <a:t>El resultado de </a:t>
            </a:r>
            <a:r>
              <a:rPr lang="es-ES" sz="2000" dirty="0" err="1"/>
              <a:t>find</a:t>
            </a:r>
            <a:r>
              <a:rPr lang="es-ES" sz="2000" dirty="0"/>
              <a:t>(46) muestra que aunque 46 no está en el arreglo, debe insertarse después de los tres primeros elementos para preservar el orden.</a:t>
            </a:r>
          </a:p>
        </p:txBody>
      </p:sp>
      <p:pic>
        <p:nvPicPr>
          <p:cNvPr id="4" name="Picture 3">
            <a:extLst>
              <a:ext uri="{FF2B5EF4-FFF2-40B4-BE49-F238E27FC236}">
                <a16:creationId xmlns:a16="http://schemas.microsoft.com/office/drawing/2014/main" id="{526F88AE-F61C-489C-A690-FB82FA9E2850}"/>
              </a:ext>
            </a:extLst>
          </p:cNvPr>
          <p:cNvPicPr>
            <a:picLocks noChangeAspect="1"/>
          </p:cNvPicPr>
          <p:nvPr/>
        </p:nvPicPr>
        <p:blipFill>
          <a:blip r:embed="rId2"/>
          <a:stretch>
            <a:fillRect/>
          </a:stretch>
        </p:blipFill>
        <p:spPr>
          <a:xfrm>
            <a:off x="838200" y="1752601"/>
            <a:ext cx="4134427" cy="209579"/>
          </a:xfrm>
          <a:prstGeom prst="rect">
            <a:avLst/>
          </a:prstGeom>
        </p:spPr>
      </p:pic>
      <p:pic>
        <p:nvPicPr>
          <p:cNvPr id="6" name="Picture 5">
            <a:extLst>
              <a:ext uri="{FF2B5EF4-FFF2-40B4-BE49-F238E27FC236}">
                <a16:creationId xmlns:a16="http://schemas.microsoft.com/office/drawing/2014/main" id="{DA45BAA0-A013-4CA1-8274-1085D4706705}"/>
              </a:ext>
            </a:extLst>
          </p:cNvPr>
          <p:cNvPicPr>
            <a:picLocks noChangeAspect="1"/>
          </p:cNvPicPr>
          <p:nvPr/>
        </p:nvPicPr>
        <p:blipFill>
          <a:blip r:embed="rId3"/>
          <a:stretch>
            <a:fillRect/>
          </a:stretch>
        </p:blipFill>
        <p:spPr>
          <a:xfrm>
            <a:off x="5715000" y="1752600"/>
            <a:ext cx="1991003" cy="209579"/>
          </a:xfrm>
          <a:prstGeom prst="rect">
            <a:avLst/>
          </a:prstGeom>
        </p:spPr>
      </p:pic>
      <p:pic>
        <p:nvPicPr>
          <p:cNvPr id="9" name="Picture 8">
            <a:extLst>
              <a:ext uri="{FF2B5EF4-FFF2-40B4-BE49-F238E27FC236}">
                <a16:creationId xmlns:a16="http://schemas.microsoft.com/office/drawing/2014/main" id="{6F1CAFD4-7D7B-4B0F-ACEF-4BB5626A051B}"/>
              </a:ext>
            </a:extLst>
          </p:cNvPr>
          <p:cNvPicPr>
            <a:picLocks noChangeAspect="1"/>
          </p:cNvPicPr>
          <p:nvPr/>
        </p:nvPicPr>
        <p:blipFill>
          <a:blip r:embed="rId4"/>
          <a:stretch>
            <a:fillRect/>
          </a:stretch>
        </p:blipFill>
        <p:spPr>
          <a:xfrm>
            <a:off x="838199" y="4191000"/>
            <a:ext cx="4134427" cy="209579"/>
          </a:xfrm>
          <a:prstGeom prst="rect">
            <a:avLst/>
          </a:prstGeom>
        </p:spPr>
      </p:pic>
      <p:pic>
        <p:nvPicPr>
          <p:cNvPr id="12" name="Picture 11">
            <a:extLst>
              <a:ext uri="{FF2B5EF4-FFF2-40B4-BE49-F238E27FC236}">
                <a16:creationId xmlns:a16="http://schemas.microsoft.com/office/drawing/2014/main" id="{B314E824-2A2B-4BB3-9FA2-47C8F0DD80B5}"/>
              </a:ext>
            </a:extLst>
          </p:cNvPr>
          <p:cNvPicPr>
            <a:picLocks noChangeAspect="1"/>
          </p:cNvPicPr>
          <p:nvPr/>
        </p:nvPicPr>
        <p:blipFill>
          <a:blip r:embed="rId5"/>
          <a:stretch>
            <a:fillRect/>
          </a:stretch>
        </p:blipFill>
        <p:spPr>
          <a:xfrm>
            <a:off x="5334000" y="4191000"/>
            <a:ext cx="1991003" cy="219106"/>
          </a:xfrm>
          <a:prstGeom prst="rect">
            <a:avLst/>
          </a:prstGeom>
        </p:spPr>
      </p:pic>
      <p:sp>
        <p:nvSpPr>
          <p:cNvPr id="17" name="TextBox 16">
            <a:extLst>
              <a:ext uri="{FF2B5EF4-FFF2-40B4-BE49-F238E27FC236}">
                <a16:creationId xmlns:a16="http://schemas.microsoft.com/office/drawing/2014/main" id="{EA28944D-D9F6-4B71-A9AB-A5EC848006C3}"/>
              </a:ext>
            </a:extLst>
          </p:cNvPr>
          <p:cNvSpPr txBox="1"/>
          <p:nvPr/>
        </p:nvSpPr>
        <p:spPr>
          <a:xfrm>
            <a:off x="619412" y="4610667"/>
            <a:ext cx="7721162" cy="1323439"/>
          </a:xfrm>
          <a:prstGeom prst="rect">
            <a:avLst/>
          </a:prstGeom>
          <a:noFill/>
        </p:spPr>
        <p:txBody>
          <a:bodyPr wrap="square">
            <a:spAutoFit/>
          </a:bodyPr>
          <a:lstStyle/>
          <a:p>
            <a:r>
              <a:rPr lang="es-ES" sz="2000" dirty="0"/>
              <a:t>Por el contrario, </a:t>
            </a:r>
            <a:r>
              <a:rPr lang="es-ES" sz="2000" dirty="0" err="1"/>
              <a:t>find</a:t>
            </a:r>
            <a:r>
              <a:rPr lang="es-ES" sz="2000" dirty="0"/>
              <a:t>(77) apunta al segundo de los dos 77s del arreglo. La búsqueda binaria se detiene después de encontrar el primer elemento coincidente, que puede ser cualquier instancia de un elemento que aparezca varias veces.</a:t>
            </a:r>
          </a:p>
        </p:txBody>
      </p:sp>
      <p:pic>
        <p:nvPicPr>
          <p:cNvPr id="10" name="Picture 9">
            <a:extLst>
              <a:ext uri="{FF2B5EF4-FFF2-40B4-BE49-F238E27FC236}">
                <a16:creationId xmlns:a16="http://schemas.microsoft.com/office/drawing/2014/main" id="{6208F8BF-F7C7-4589-9E26-F3EEF4C49C57}"/>
              </a:ext>
            </a:extLst>
          </p:cNvPr>
          <p:cNvPicPr>
            <a:picLocks noChangeAspect="1"/>
          </p:cNvPicPr>
          <p:nvPr/>
        </p:nvPicPr>
        <p:blipFill>
          <a:blip r:embed="rId6"/>
          <a:stretch>
            <a:fillRect/>
          </a:stretch>
        </p:blipFill>
        <p:spPr>
          <a:xfrm>
            <a:off x="2692850" y="3267929"/>
            <a:ext cx="3758299" cy="322140"/>
          </a:xfrm>
          <a:prstGeom prst="rect">
            <a:avLst/>
          </a:prstGeom>
        </p:spPr>
      </p:pic>
      <p:sp>
        <p:nvSpPr>
          <p:cNvPr id="11" name="Oval 10">
            <a:extLst>
              <a:ext uri="{FF2B5EF4-FFF2-40B4-BE49-F238E27FC236}">
                <a16:creationId xmlns:a16="http://schemas.microsoft.com/office/drawing/2014/main" id="{DF17BFCB-AA9F-478C-96F4-6E32BD26D1D6}"/>
              </a:ext>
            </a:extLst>
          </p:cNvPr>
          <p:cNvSpPr/>
          <p:nvPr/>
        </p:nvSpPr>
        <p:spPr bwMode="auto">
          <a:xfrm>
            <a:off x="4305299" y="3200399"/>
            <a:ext cx="533400" cy="45720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2" name="Arrow: Curved Down 1">
            <a:extLst>
              <a:ext uri="{FF2B5EF4-FFF2-40B4-BE49-F238E27FC236}">
                <a16:creationId xmlns:a16="http://schemas.microsoft.com/office/drawing/2014/main" id="{E0C5B6D5-ED5F-463F-89D1-8D331D4E739B}"/>
              </a:ext>
            </a:extLst>
          </p:cNvPr>
          <p:cNvSpPr/>
          <p:nvPr/>
        </p:nvSpPr>
        <p:spPr bwMode="auto">
          <a:xfrm>
            <a:off x="6248400" y="2981293"/>
            <a:ext cx="457200" cy="219106"/>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3" name="Arrow: Curved Down 12">
            <a:extLst>
              <a:ext uri="{FF2B5EF4-FFF2-40B4-BE49-F238E27FC236}">
                <a16:creationId xmlns:a16="http://schemas.microsoft.com/office/drawing/2014/main" id="{2157BFD2-62FF-4808-9AF8-C20977A2B3C8}"/>
              </a:ext>
            </a:extLst>
          </p:cNvPr>
          <p:cNvSpPr/>
          <p:nvPr/>
        </p:nvSpPr>
        <p:spPr bwMode="auto">
          <a:xfrm>
            <a:off x="5689600" y="2981293"/>
            <a:ext cx="457200" cy="219106"/>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4" name="Arrow: Curved Down 13">
            <a:extLst>
              <a:ext uri="{FF2B5EF4-FFF2-40B4-BE49-F238E27FC236}">
                <a16:creationId xmlns:a16="http://schemas.microsoft.com/office/drawing/2014/main" id="{F2788306-55A0-40AE-A409-E3F0370D8AF2}"/>
              </a:ext>
            </a:extLst>
          </p:cNvPr>
          <p:cNvSpPr/>
          <p:nvPr/>
        </p:nvSpPr>
        <p:spPr bwMode="auto">
          <a:xfrm>
            <a:off x="5130800" y="2981293"/>
            <a:ext cx="457200" cy="219106"/>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15" name="Arrow: Curved Down 14">
            <a:extLst>
              <a:ext uri="{FF2B5EF4-FFF2-40B4-BE49-F238E27FC236}">
                <a16:creationId xmlns:a16="http://schemas.microsoft.com/office/drawing/2014/main" id="{131C547D-B8AA-4CB5-ADD2-E919C8A5FA2C}"/>
              </a:ext>
            </a:extLst>
          </p:cNvPr>
          <p:cNvSpPr/>
          <p:nvPr/>
        </p:nvSpPr>
        <p:spPr bwMode="auto">
          <a:xfrm>
            <a:off x="4572000" y="2981293"/>
            <a:ext cx="457200" cy="219106"/>
          </a:xfrm>
          <a:prstGeom prst="curved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pic>
        <p:nvPicPr>
          <p:cNvPr id="18" name="Picture 17">
            <a:extLst>
              <a:ext uri="{FF2B5EF4-FFF2-40B4-BE49-F238E27FC236}">
                <a16:creationId xmlns:a16="http://schemas.microsoft.com/office/drawing/2014/main" id="{1E10D904-FE51-4511-87D5-EF4756DDCAFC}"/>
              </a:ext>
            </a:extLst>
          </p:cNvPr>
          <p:cNvPicPr>
            <a:picLocks noChangeAspect="1"/>
          </p:cNvPicPr>
          <p:nvPr/>
        </p:nvPicPr>
        <p:blipFill>
          <a:blip r:embed="rId6"/>
          <a:stretch>
            <a:fillRect/>
          </a:stretch>
        </p:blipFill>
        <p:spPr>
          <a:xfrm>
            <a:off x="2743200" y="6163530"/>
            <a:ext cx="3758299" cy="322140"/>
          </a:xfrm>
          <a:prstGeom prst="rect">
            <a:avLst/>
          </a:prstGeom>
        </p:spPr>
      </p:pic>
      <p:sp>
        <p:nvSpPr>
          <p:cNvPr id="19" name="Oval 18">
            <a:extLst>
              <a:ext uri="{FF2B5EF4-FFF2-40B4-BE49-F238E27FC236}">
                <a16:creationId xmlns:a16="http://schemas.microsoft.com/office/drawing/2014/main" id="{C67EB520-85BA-4524-9018-E1F6F6FF8882}"/>
              </a:ext>
            </a:extLst>
          </p:cNvPr>
          <p:cNvSpPr/>
          <p:nvPr/>
        </p:nvSpPr>
        <p:spPr bwMode="auto">
          <a:xfrm>
            <a:off x="5410200" y="6096000"/>
            <a:ext cx="533400" cy="45720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pic>
        <p:nvPicPr>
          <p:cNvPr id="5" name="Picture 4">
            <a:extLst>
              <a:ext uri="{FF2B5EF4-FFF2-40B4-BE49-F238E27FC236}">
                <a16:creationId xmlns:a16="http://schemas.microsoft.com/office/drawing/2014/main" id="{C2C0C552-9246-4B01-8D79-41F01C2B80BF}"/>
              </a:ext>
            </a:extLst>
          </p:cNvPr>
          <p:cNvPicPr>
            <a:picLocks noChangeAspect="1"/>
          </p:cNvPicPr>
          <p:nvPr/>
        </p:nvPicPr>
        <p:blipFill>
          <a:blip r:embed="rId7"/>
          <a:stretch>
            <a:fillRect/>
          </a:stretch>
        </p:blipFill>
        <p:spPr>
          <a:xfrm>
            <a:off x="7519846" y="2832127"/>
            <a:ext cx="1467574" cy="1663673"/>
          </a:xfrm>
          <a:prstGeom prst="rect">
            <a:avLst/>
          </a:prstGeom>
        </p:spPr>
      </p:pic>
    </p:spTree>
    <p:extLst>
      <p:ext uri="{BB962C8B-B14F-4D97-AF65-F5344CB8AC3E}">
        <p14:creationId xmlns:p14="http://schemas.microsoft.com/office/powerpoint/2010/main" val="1699344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1" grpId="0" animBg="1"/>
      <p:bldP spid="2" grpId="0" animBg="1"/>
      <p:bldP spid="13" grpId="0" animBg="1"/>
      <p:bldP spid="14" grpId="0" animBg="1"/>
      <p:bldP spid="15"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5C412F-2EF1-4CAF-B7B8-A2261DEBE8C1}"/>
              </a:ext>
            </a:extLst>
          </p:cNvPr>
          <p:cNvPicPr>
            <a:picLocks noChangeAspect="1"/>
          </p:cNvPicPr>
          <p:nvPr/>
        </p:nvPicPr>
        <p:blipFill>
          <a:blip r:embed="rId2"/>
          <a:stretch>
            <a:fillRect/>
          </a:stretch>
        </p:blipFill>
        <p:spPr>
          <a:xfrm>
            <a:off x="1049800" y="1823862"/>
            <a:ext cx="6230219" cy="1676634"/>
          </a:xfrm>
          <a:prstGeom prst="rect">
            <a:avLst/>
          </a:prstGeom>
        </p:spPr>
      </p:pic>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Programa de prueba de la clase </a:t>
            </a:r>
            <a:r>
              <a:rPr lang="es-ES" altLang="en-US" sz="4400" noProof="0" dirty="0" err="1">
                <a:solidFill>
                  <a:schemeClr val="accent2"/>
                </a:solidFill>
              </a:rPr>
              <a:t>OrderedArray</a:t>
            </a:r>
            <a:endParaRPr lang="es-ES" altLang="en-US" sz="4400" noProof="0" dirty="0">
              <a:solidFill>
                <a:schemeClr val="accent2"/>
              </a:solidFill>
            </a:endParaRPr>
          </a:p>
        </p:txBody>
      </p:sp>
      <p:pic>
        <p:nvPicPr>
          <p:cNvPr id="13" name="Picture 12">
            <a:extLst>
              <a:ext uri="{FF2B5EF4-FFF2-40B4-BE49-F238E27FC236}">
                <a16:creationId xmlns:a16="http://schemas.microsoft.com/office/drawing/2014/main" id="{01440B86-B416-4538-A8AD-83D34DAE4B4E}"/>
              </a:ext>
            </a:extLst>
          </p:cNvPr>
          <p:cNvPicPr>
            <a:picLocks noChangeAspect="1"/>
          </p:cNvPicPr>
          <p:nvPr/>
        </p:nvPicPr>
        <p:blipFill>
          <a:blip r:embed="rId3"/>
          <a:stretch>
            <a:fillRect/>
          </a:stretch>
        </p:blipFill>
        <p:spPr>
          <a:xfrm>
            <a:off x="609600" y="3943145"/>
            <a:ext cx="7211431" cy="1467055"/>
          </a:xfrm>
          <a:prstGeom prst="rect">
            <a:avLst/>
          </a:prstGeom>
        </p:spPr>
      </p:pic>
      <p:sp>
        <p:nvSpPr>
          <p:cNvPr id="2" name="Rectangle 1">
            <a:extLst>
              <a:ext uri="{FF2B5EF4-FFF2-40B4-BE49-F238E27FC236}">
                <a16:creationId xmlns:a16="http://schemas.microsoft.com/office/drawing/2014/main" id="{48B46F87-95B0-4F98-B687-90FD562E4F27}"/>
              </a:ext>
            </a:extLst>
          </p:cNvPr>
          <p:cNvSpPr/>
          <p:nvPr/>
        </p:nvSpPr>
        <p:spPr bwMode="auto">
          <a:xfrm>
            <a:off x="4164909" y="1806897"/>
            <a:ext cx="3106019" cy="648000"/>
          </a:xfrm>
          <a:prstGeom prst="rect">
            <a:avLst/>
          </a:prstGeom>
          <a:solidFill>
            <a:srgbClr val="FFFFFF"/>
          </a:solidFill>
          <a:ln w="9525" cap="flat" cmpd="sng" algn="ctr">
            <a:solidFill>
              <a:srgbClr val="FFFF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rgbClr val="FFFFFF"/>
              </a:solidFill>
              <a:effectLst/>
              <a:latin typeface="Arial" pitchFamily="34" charset="0"/>
              <a:cs typeface="Arial" pitchFamily="34" charset="0"/>
            </a:endParaRPr>
          </a:p>
        </p:txBody>
      </p:sp>
      <p:pic>
        <p:nvPicPr>
          <p:cNvPr id="6" name="Picture 5">
            <a:extLst>
              <a:ext uri="{FF2B5EF4-FFF2-40B4-BE49-F238E27FC236}">
                <a16:creationId xmlns:a16="http://schemas.microsoft.com/office/drawing/2014/main" id="{8FF2E39E-4649-4D52-A13C-C20256565426}"/>
              </a:ext>
            </a:extLst>
          </p:cNvPr>
          <p:cNvPicPr>
            <a:picLocks noChangeAspect="1"/>
          </p:cNvPicPr>
          <p:nvPr/>
        </p:nvPicPr>
        <p:blipFill rotWithShape="1">
          <a:blip r:embed="rId2"/>
          <a:srcRect l="47700" b="63554"/>
          <a:stretch/>
        </p:blipFill>
        <p:spPr>
          <a:xfrm>
            <a:off x="4012509" y="1860800"/>
            <a:ext cx="3258419" cy="611062"/>
          </a:xfrm>
          <a:prstGeom prst="rect">
            <a:avLst/>
          </a:prstGeom>
        </p:spPr>
      </p:pic>
      <p:pic>
        <p:nvPicPr>
          <p:cNvPr id="8" name="Picture 7">
            <a:extLst>
              <a:ext uri="{FF2B5EF4-FFF2-40B4-BE49-F238E27FC236}">
                <a16:creationId xmlns:a16="http://schemas.microsoft.com/office/drawing/2014/main" id="{0FED4706-697D-4CBD-B3CC-B3A7B8B83FA5}"/>
              </a:ext>
            </a:extLst>
          </p:cNvPr>
          <p:cNvPicPr>
            <a:picLocks noChangeAspect="1"/>
          </p:cNvPicPr>
          <p:nvPr/>
        </p:nvPicPr>
        <p:blipFill rotWithShape="1">
          <a:blip r:embed="rId4"/>
          <a:srcRect b="68700"/>
          <a:stretch/>
        </p:blipFill>
        <p:spPr>
          <a:xfrm>
            <a:off x="914400" y="5715000"/>
            <a:ext cx="7373379" cy="685800"/>
          </a:xfrm>
          <a:prstGeom prst="rect">
            <a:avLst/>
          </a:prstGeom>
        </p:spPr>
      </p:pic>
      <p:sp>
        <p:nvSpPr>
          <p:cNvPr id="9" name="Oval 8">
            <a:extLst>
              <a:ext uri="{FF2B5EF4-FFF2-40B4-BE49-F238E27FC236}">
                <a16:creationId xmlns:a16="http://schemas.microsoft.com/office/drawing/2014/main" id="{7C55B948-E557-41F7-8179-CFDF004C630B}"/>
              </a:ext>
            </a:extLst>
          </p:cNvPr>
          <p:cNvSpPr/>
          <p:nvPr/>
        </p:nvSpPr>
        <p:spPr bwMode="auto">
          <a:xfrm>
            <a:off x="304800" y="5105400"/>
            <a:ext cx="2133600" cy="30480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413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Búsqueda binaria con el método </a:t>
            </a:r>
            <a:r>
              <a:rPr lang="es-ES" altLang="en-US" sz="4400" noProof="0" dirty="0" err="1">
                <a:solidFill>
                  <a:schemeClr val="accent2"/>
                </a:solidFill>
              </a:rPr>
              <a:t>find</a:t>
            </a:r>
            <a:r>
              <a:rPr lang="es-ES" altLang="en-US" sz="4400" noProof="0" dirty="0">
                <a:solidFill>
                  <a:schemeClr val="accent2"/>
                </a:solidFill>
              </a:rPr>
              <a:t>()</a:t>
            </a:r>
          </a:p>
        </p:txBody>
      </p:sp>
      <p:sp>
        <p:nvSpPr>
          <p:cNvPr id="11" name="Content Placeholder 1">
            <a:extLst>
              <a:ext uri="{FF2B5EF4-FFF2-40B4-BE49-F238E27FC236}">
                <a16:creationId xmlns:a16="http://schemas.microsoft.com/office/drawing/2014/main" id="{E6AD3B23-53DE-44FB-A3D3-7C6667889A17}"/>
              </a:ext>
            </a:extLst>
          </p:cNvPr>
          <p:cNvSpPr txBox="1">
            <a:spLocks/>
          </p:cNvSpPr>
          <p:nvPr/>
        </p:nvSpPr>
        <p:spPr bwMode="auto">
          <a:xfrm>
            <a:off x="457200" y="1600200"/>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Tx/>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Tx/>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lrTx/>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a:lstStyle>
          <a:p>
            <a:r>
              <a:rPr lang="es-ES" sz="2400" kern="0" dirty="0"/>
              <a:t>Este ejemplo utiliza la clase </a:t>
            </a:r>
            <a:r>
              <a:rPr lang="es-ES" sz="2400" kern="0" dirty="0" err="1"/>
              <a:t>OrderedArray</a:t>
            </a:r>
            <a:r>
              <a:rPr lang="es-ES" sz="2400" kern="0" dirty="0"/>
              <a:t> para encapsular la lista subyacente y sus algoritmos. </a:t>
            </a:r>
          </a:p>
          <a:p>
            <a:r>
              <a:rPr lang="es-ES" sz="2400" kern="0" dirty="0"/>
              <a:t>El corazón de esta clase es el método </a:t>
            </a:r>
            <a:r>
              <a:rPr lang="es-ES" sz="2400" kern="0" dirty="0" err="1"/>
              <a:t>find</a:t>
            </a:r>
            <a:r>
              <a:rPr lang="es-ES" sz="2400" kern="0" dirty="0"/>
              <a:t>(), que utiliza una búsqueda binaria para localizar un ítem </a:t>
            </a:r>
            <a:r>
              <a:rPr lang="en-US" sz="2400" dirty="0" err="1"/>
              <a:t>específico</a:t>
            </a:r>
            <a:r>
              <a:rPr lang="en-US" sz="2400" dirty="0"/>
              <a:t> dentro de la </a:t>
            </a:r>
            <a:r>
              <a:rPr lang="en-US" sz="2400" dirty="0" err="1"/>
              <a:t>lista</a:t>
            </a:r>
            <a:r>
              <a:rPr lang="en-US" sz="2400" dirty="0"/>
              <a:t> </a:t>
            </a:r>
            <a:r>
              <a:rPr lang="en-US" sz="2400" dirty="0" err="1"/>
              <a:t>ordenada</a:t>
            </a:r>
            <a:r>
              <a:rPr lang="en-US" sz="2400" dirty="0"/>
              <a:t>.</a:t>
            </a:r>
            <a:endParaRPr lang="es-ES" sz="2000" kern="0" dirty="0"/>
          </a:p>
        </p:txBody>
      </p:sp>
      <p:pic>
        <p:nvPicPr>
          <p:cNvPr id="3" name="Picture 2">
            <a:extLst>
              <a:ext uri="{FF2B5EF4-FFF2-40B4-BE49-F238E27FC236}">
                <a16:creationId xmlns:a16="http://schemas.microsoft.com/office/drawing/2014/main" id="{2DAFF651-A3C4-4FC5-8283-90007E2D5368}"/>
              </a:ext>
            </a:extLst>
          </p:cNvPr>
          <p:cNvPicPr>
            <a:picLocks noChangeAspect="1"/>
          </p:cNvPicPr>
          <p:nvPr/>
        </p:nvPicPr>
        <p:blipFill rotWithShape="1">
          <a:blip r:embed="rId2"/>
          <a:srcRect t="41730" b="42378"/>
          <a:stretch/>
        </p:blipFill>
        <p:spPr>
          <a:xfrm>
            <a:off x="914400" y="4876800"/>
            <a:ext cx="6897063" cy="457200"/>
          </a:xfrm>
          <a:prstGeom prst="rect">
            <a:avLst/>
          </a:prstGeom>
        </p:spPr>
      </p:pic>
      <p:pic>
        <p:nvPicPr>
          <p:cNvPr id="5" name="Picture 4">
            <a:extLst>
              <a:ext uri="{FF2B5EF4-FFF2-40B4-BE49-F238E27FC236}">
                <a16:creationId xmlns:a16="http://schemas.microsoft.com/office/drawing/2014/main" id="{40F87887-BE8B-4583-9EC1-C8FAFD03470A}"/>
              </a:ext>
            </a:extLst>
          </p:cNvPr>
          <p:cNvPicPr>
            <a:picLocks noChangeAspect="1"/>
          </p:cNvPicPr>
          <p:nvPr/>
        </p:nvPicPr>
        <p:blipFill rotWithShape="1">
          <a:blip r:embed="rId2"/>
          <a:srcRect b="76162"/>
          <a:stretch/>
        </p:blipFill>
        <p:spPr>
          <a:xfrm>
            <a:off x="914400" y="3657601"/>
            <a:ext cx="6897063" cy="685800"/>
          </a:xfrm>
          <a:prstGeom prst="rect">
            <a:avLst/>
          </a:prstGeom>
        </p:spPr>
      </p:pic>
      <p:pic>
        <p:nvPicPr>
          <p:cNvPr id="6" name="Picture 5">
            <a:extLst>
              <a:ext uri="{FF2B5EF4-FFF2-40B4-BE49-F238E27FC236}">
                <a16:creationId xmlns:a16="http://schemas.microsoft.com/office/drawing/2014/main" id="{A2115B21-ABE4-42C3-8747-72C7043CE11D}"/>
              </a:ext>
            </a:extLst>
          </p:cNvPr>
          <p:cNvPicPr>
            <a:picLocks noChangeAspect="1"/>
          </p:cNvPicPr>
          <p:nvPr/>
        </p:nvPicPr>
        <p:blipFill rotWithShape="1">
          <a:blip r:embed="rId2"/>
          <a:srcRect t="24175" b="57285"/>
          <a:stretch/>
        </p:blipFill>
        <p:spPr>
          <a:xfrm>
            <a:off x="914400" y="4343400"/>
            <a:ext cx="6897063" cy="533400"/>
          </a:xfrm>
          <a:prstGeom prst="rect">
            <a:avLst/>
          </a:prstGeom>
        </p:spPr>
      </p:pic>
      <p:pic>
        <p:nvPicPr>
          <p:cNvPr id="7" name="Picture 6">
            <a:extLst>
              <a:ext uri="{FF2B5EF4-FFF2-40B4-BE49-F238E27FC236}">
                <a16:creationId xmlns:a16="http://schemas.microsoft.com/office/drawing/2014/main" id="{922AD886-7A56-4B51-8D58-328B772AF9C6}"/>
              </a:ext>
            </a:extLst>
          </p:cNvPr>
          <p:cNvPicPr>
            <a:picLocks noChangeAspect="1"/>
          </p:cNvPicPr>
          <p:nvPr/>
        </p:nvPicPr>
        <p:blipFill rotWithShape="1">
          <a:blip r:embed="rId2"/>
          <a:srcRect t="57622" b="29135"/>
          <a:stretch/>
        </p:blipFill>
        <p:spPr>
          <a:xfrm>
            <a:off x="914400" y="5334000"/>
            <a:ext cx="6897063" cy="381000"/>
          </a:xfrm>
          <a:prstGeom prst="rect">
            <a:avLst/>
          </a:prstGeom>
        </p:spPr>
      </p:pic>
      <p:pic>
        <p:nvPicPr>
          <p:cNvPr id="8" name="Picture 7">
            <a:extLst>
              <a:ext uri="{FF2B5EF4-FFF2-40B4-BE49-F238E27FC236}">
                <a16:creationId xmlns:a16="http://schemas.microsoft.com/office/drawing/2014/main" id="{D04B0EA9-D09C-4F61-8BF1-F647BD376461}"/>
              </a:ext>
            </a:extLst>
          </p:cNvPr>
          <p:cNvPicPr>
            <a:picLocks noChangeAspect="1"/>
          </p:cNvPicPr>
          <p:nvPr/>
        </p:nvPicPr>
        <p:blipFill rotWithShape="1">
          <a:blip r:embed="rId2"/>
          <a:srcRect t="70865"/>
          <a:stretch/>
        </p:blipFill>
        <p:spPr>
          <a:xfrm>
            <a:off x="914400" y="5715000"/>
            <a:ext cx="6897063" cy="838200"/>
          </a:xfrm>
          <a:prstGeom prst="rect">
            <a:avLst/>
          </a:prstGeom>
        </p:spPr>
      </p:pic>
      <p:pic>
        <p:nvPicPr>
          <p:cNvPr id="9" name="Picture 8">
            <a:extLst>
              <a:ext uri="{FF2B5EF4-FFF2-40B4-BE49-F238E27FC236}">
                <a16:creationId xmlns:a16="http://schemas.microsoft.com/office/drawing/2014/main" id="{BC015F6B-010A-41D5-A158-74EE3FB5E008}"/>
              </a:ext>
            </a:extLst>
          </p:cNvPr>
          <p:cNvPicPr>
            <a:picLocks noChangeAspect="1"/>
          </p:cNvPicPr>
          <p:nvPr/>
        </p:nvPicPr>
        <p:blipFill>
          <a:blip r:embed="rId3"/>
          <a:stretch>
            <a:fillRect/>
          </a:stretch>
        </p:blipFill>
        <p:spPr>
          <a:xfrm>
            <a:off x="7614415" y="5046653"/>
            <a:ext cx="1512000" cy="498493"/>
          </a:xfrm>
          <a:prstGeom prst="rect">
            <a:avLst/>
          </a:prstGeom>
        </p:spPr>
      </p:pic>
      <p:pic>
        <p:nvPicPr>
          <p:cNvPr id="10" name="Picture 9">
            <a:extLst>
              <a:ext uri="{FF2B5EF4-FFF2-40B4-BE49-F238E27FC236}">
                <a16:creationId xmlns:a16="http://schemas.microsoft.com/office/drawing/2014/main" id="{EBF533BF-4A30-46B5-9AEC-F02090BE108F}"/>
              </a:ext>
            </a:extLst>
          </p:cNvPr>
          <p:cNvPicPr>
            <a:picLocks noChangeAspect="1"/>
          </p:cNvPicPr>
          <p:nvPr/>
        </p:nvPicPr>
        <p:blipFill>
          <a:blip r:embed="rId3"/>
          <a:stretch>
            <a:fillRect/>
          </a:stretch>
        </p:blipFill>
        <p:spPr>
          <a:xfrm>
            <a:off x="7614415" y="5635607"/>
            <a:ext cx="1512000" cy="498493"/>
          </a:xfrm>
          <a:prstGeom prst="rect">
            <a:avLst/>
          </a:prstGeom>
        </p:spPr>
      </p:pic>
      <p:sp>
        <p:nvSpPr>
          <p:cNvPr id="2" name="Arrow: Down 1">
            <a:extLst>
              <a:ext uri="{FF2B5EF4-FFF2-40B4-BE49-F238E27FC236}">
                <a16:creationId xmlns:a16="http://schemas.microsoft.com/office/drawing/2014/main" id="{78A4A04B-5483-44E1-9C01-CD16CE49EC86}"/>
              </a:ext>
            </a:extLst>
          </p:cNvPr>
          <p:cNvSpPr/>
          <p:nvPr/>
        </p:nvSpPr>
        <p:spPr bwMode="auto">
          <a:xfrm>
            <a:off x="8578800" y="4956192"/>
            <a:ext cx="216000" cy="3600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
        <p:nvSpPr>
          <p:cNvPr id="4" name="Arrow: Up 3">
            <a:extLst>
              <a:ext uri="{FF2B5EF4-FFF2-40B4-BE49-F238E27FC236}">
                <a16:creationId xmlns:a16="http://schemas.microsoft.com/office/drawing/2014/main" id="{67BDC34F-3DB8-4F2A-8463-7E7699C9380A}"/>
              </a:ext>
            </a:extLst>
          </p:cNvPr>
          <p:cNvSpPr/>
          <p:nvPr/>
        </p:nvSpPr>
        <p:spPr bwMode="auto">
          <a:xfrm>
            <a:off x="7924800" y="6122375"/>
            <a:ext cx="216000" cy="360000"/>
          </a:xfrm>
          <a:prstGeom prst="up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43876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Búsqueda binaria con el método </a:t>
            </a:r>
            <a:r>
              <a:rPr lang="es-ES" altLang="en-US" sz="4400" noProof="0" dirty="0" err="1">
                <a:solidFill>
                  <a:schemeClr val="accent2"/>
                </a:solidFill>
              </a:rPr>
              <a:t>find</a:t>
            </a:r>
            <a:r>
              <a:rPr lang="es-ES" altLang="en-US" sz="4400" noProof="0" dirty="0">
                <a:solidFill>
                  <a:schemeClr val="accent2"/>
                </a:solidFill>
              </a:rPr>
              <a:t>() - Ejemplo 56</a:t>
            </a:r>
          </a:p>
        </p:txBody>
      </p:sp>
      <p:sp>
        <p:nvSpPr>
          <p:cNvPr id="11" name="Content Placeholder 1">
            <a:extLst>
              <a:ext uri="{FF2B5EF4-FFF2-40B4-BE49-F238E27FC236}">
                <a16:creationId xmlns:a16="http://schemas.microsoft.com/office/drawing/2014/main" id="{E6AD3B23-53DE-44FB-A3D3-7C6667889A17}"/>
              </a:ext>
            </a:extLst>
          </p:cNvPr>
          <p:cNvSpPr txBox="1">
            <a:spLocks/>
          </p:cNvSpPr>
          <p:nvPr/>
        </p:nvSpPr>
        <p:spPr bwMode="auto">
          <a:xfrm>
            <a:off x="457200" y="14478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Tx/>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Tx/>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lrTx/>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a:lstStyle>
          <a:p>
            <a:endParaRPr lang="en-US" sz="2000" kern="0" dirty="0"/>
          </a:p>
        </p:txBody>
      </p:sp>
      <p:pic>
        <p:nvPicPr>
          <p:cNvPr id="4" name="Picture 3">
            <a:extLst>
              <a:ext uri="{FF2B5EF4-FFF2-40B4-BE49-F238E27FC236}">
                <a16:creationId xmlns:a16="http://schemas.microsoft.com/office/drawing/2014/main" id="{892F737F-1659-44C9-A510-F761334B847E}"/>
              </a:ext>
            </a:extLst>
          </p:cNvPr>
          <p:cNvPicPr>
            <a:picLocks noChangeAspect="1"/>
          </p:cNvPicPr>
          <p:nvPr/>
        </p:nvPicPr>
        <p:blipFill>
          <a:blip r:embed="rId2"/>
          <a:stretch>
            <a:fillRect/>
          </a:stretch>
        </p:blipFill>
        <p:spPr>
          <a:xfrm>
            <a:off x="528562" y="1676400"/>
            <a:ext cx="5249008" cy="2324424"/>
          </a:xfrm>
          <a:prstGeom prst="rect">
            <a:avLst/>
          </a:prstGeom>
        </p:spPr>
      </p:pic>
      <p:pic>
        <p:nvPicPr>
          <p:cNvPr id="8" name="Picture 7">
            <a:extLst>
              <a:ext uri="{FF2B5EF4-FFF2-40B4-BE49-F238E27FC236}">
                <a16:creationId xmlns:a16="http://schemas.microsoft.com/office/drawing/2014/main" id="{689C5D61-E6B1-4EE0-A42A-EC3CD31599DF}"/>
              </a:ext>
            </a:extLst>
          </p:cNvPr>
          <p:cNvPicPr>
            <a:picLocks noChangeAspect="1"/>
          </p:cNvPicPr>
          <p:nvPr/>
        </p:nvPicPr>
        <p:blipFill>
          <a:blip r:embed="rId3"/>
          <a:stretch>
            <a:fillRect/>
          </a:stretch>
        </p:blipFill>
        <p:spPr>
          <a:xfrm>
            <a:off x="528562" y="4048116"/>
            <a:ext cx="2086266" cy="2000529"/>
          </a:xfrm>
          <a:prstGeom prst="rect">
            <a:avLst/>
          </a:prstGeom>
        </p:spPr>
      </p:pic>
      <p:pic>
        <p:nvPicPr>
          <p:cNvPr id="10" name="Picture 9">
            <a:extLst>
              <a:ext uri="{FF2B5EF4-FFF2-40B4-BE49-F238E27FC236}">
                <a16:creationId xmlns:a16="http://schemas.microsoft.com/office/drawing/2014/main" id="{2476FA57-3DDE-46B1-BE12-A28EDBE91758}"/>
              </a:ext>
            </a:extLst>
          </p:cNvPr>
          <p:cNvPicPr>
            <a:picLocks noChangeAspect="1"/>
          </p:cNvPicPr>
          <p:nvPr/>
        </p:nvPicPr>
        <p:blipFill>
          <a:blip r:embed="rId4"/>
          <a:stretch>
            <a:fillRect/>
          </a:stretch>
        </p:blipFill>
        <p:spPr>
          <a:xfrm>
            <a:off x="2655710" y="4048440"/>
            <a:ext cx="2095792" cy="2000529"/>
          </a:xfrm>
          <a:prstGeom prst="rect">
            <a:avLst/>
          </a:prstGeom>
        </p:spPr>
      </p:pic>
      <p:pic>
        <p:nvPicPr>
          <p:cNvPr id="13" name="Picture 12">
            <a:extLst>
              <a:ext uri="{FF2B5EF4-FFF2-40B4-BE49-F238E27FC236}">
                <a16:creationId xmlns:a16="http://schemas.microsoft.com/office/drawing/2014/main" id="{EF9B87D8-33E5-4ABE-B0D1-8F597A650FA9}"/>
              </a:ext>
            </a:extLst>
          </p:cNvPr>
          <p:cNvPicPr>
            <a:picLocks noChangeAspect="1"/>
          </p:cNvPicPr>
          <p:nvPr/>
        </p:nvPicPr>
        <p:blipFill>
          <a:blip r:embed="rId5"/>
          <a:stretch>
            <a:fillRect/>
          </a:stretch>
        </p:blipFill>
        <p:spPr>
          <a:xfrm>
            <a:off x="4813338" y="4048116"/>
            <a:ext cx="857370" cy="1933845"/>
          </a:xfrm>
          <a:prstGeom prst="rect">
            <a:avLst/>
          </a:prstGeom>
        </p:spPr>
      </p:pic>
      <p:pic>
        <p:nvPicPr>
          <p:cNvPr id="15" name="Picture 14">
            <a:extLst>
              <a:ext uri="{FF2B5EF4-FFF2-40B4-BE49-F238E27FC236}">
                <a16:creationId xmlns:a16="http://schemas.microsoft.com/office/drawing/2014/main" id="{4E082C77-B39B-4033-9832-0C9BC822373D}"/>
              </a:ext>
            </a:extLst>
          </p:cNvPr>
          <p:cNvPicPr>
            <a:picLocks noChangeAspect="1"/>
          </p:cNvPicPr>
          <p:nvPr/>
        </p:nvPicPr>
        <p:blipFill>
          <a:blip r:embed="rId6"/>
          <a:stretch>
            <a:fillRect/>
          </a:stretch>
        </p:blipFill>
        <p:spPr>
          <a:xfrm>
            <a:off x="5780352" y="2514600"/>
            <a:ext cx="3186938" cy="2629224"/>
          </a:xfrm>
          <a:prstGeom prst="rect">
            <a:avLst/>
          </a:prstGeom>
        </p:spPr>
      </p:pic>
    </p:spTree>
    <p:extLst>
      <p:ext uri="{BB962C8B-B14F-4D97-AF65-F5344CB8AC3E}">
        <p14:creationId xmlns:p14="http://schemas.microsoft.com/office/powerpoint/2010/main" val="1647377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La clase </a:t>
            </a:r>
            <a:r>
              <a:rPr lang="es-ES" altLang="en-US" sz="4400" noProof="0" dirty="0" err="1">
                <a:solidFill>
                  <a:schemeClr val="accent2"/>
                </a:solidFill>
              </a:rPr>
              <a:t>OrderedArray</a:t>
            </a:r>
            <a:endParaRPr lang="es-ES" altLang="en-US" sz="4400" noProof="0" dirty="0">
              <a:solidFill>
                <a:schemeClr val="accent2"/>
              </a:solidFill>
            </a:endParaRPr>
          </a:p>
        </p:txBody>
      </p:sp>
      <p:sp>
        <p:nvSpPr>
          <p:cNvPr id="11" name="Content Placeholder 1">
            <a:extLst>
              <a:ext uri="{FF2B5EF4-FFF2-40B4-BE49-F238E27FC236}">
                <a16:creationId xmlns:a16="http://schemas.microsoft.com/office/drawing/2014/main" id="{E6AD3B23-53DE-44FB-A3D3-7C6667889A17}"/>
              </a:ext>
            </a:extLst>
          </p:cNvPr>
          <p:cNvSpPr txBox="1">
            <a:spLocks/>
          </p:cNvSpPr>
          <p:nvPr/>
        </p:nvSpPr>
        <p:spPr bwMode="auto">
          <a:xfrm>
            <a:off x="457200" y="14478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Tx/>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Tx/>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lrTx/>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a:lstStyle>
          <a:p>
            <a:r>
              <a:rPr lang="es-ES" sz="2400" kern="0" dirty="0"/>
              <a:t>En general, el programa OrderedArray.py es similar a Array.py.</a:t>
            </a:r>
          </a:p>
          <a:p>
            <a:r>
              <a:rPr lang="es-ES" sz="2400" kern="0" dirty="0"/>
              <a:t>La principal diferencia es que el método </a:t>
            </a:r>
            <a:r>
              <a:rPr lang="es-ES" sz="2400" kern="0" dirty="0" err="1"/>
              <a:t>find</a:t>
            </a:r>
            <a:r>
              <a:rPr lang="es-ES" sz="2400" kern="0" dirty="0"/>
              <a:t>() se cambia para hacer una búsqueda binaria.</a:t>
            </a:r>
            <a:endParaRPr lang="es-ES" sz="2000" kern="0" dirty="0"/>
          </a:p>
        </p:txBody>
      </p:sp>
      <p:pic>
        <p:nvPicPr>
          <p:cNvPr id="3" name="Picture 2">
            <a:extLst>
              <a:ext uri="{FF2B5EF4-FFF2-40B4-BE49-F238E27FC236}">
                <a16:creationId xmlns:a16="http://schemas.microsoft.com/office/drawing/2014/main" id="{ECC07807-D02B-4C9E-BBC1-A4E80BDF04FB}"/>
              </a:ext>
            </a:extLst>
          </p:cNvPr>
          <p:cNvPicPr>
            <a:picLocks noChangeAspect="1"/>
          </p:cNvPicPr>
          <p:nvPr/>
        </p:nvPicPr>
        <p:blipFill>
          <a:blip r:embed="rId2"/>
          <a:stretch>
            <a:fillRect/>
          </a:stretch>
        </p:blipFill>
        <p:spPr>
          <a:xfrm>
            <a:off x="880547" y="3162178"/>
            <a:ext cx="7382905" cy="876422"/>
          </a:xfrm>
          <a:prstGeom prst="rect">
            <a:avLst/>
          </a:prstGeom>
        </p:spPr>
      </p:pic>
      <p:pic>
        <p:nvPicPr>
          <p:cNvPr id="5" name="Picture 4">
            <a:extLst>
              <a:ext uri="{FF2B5EF4-FFF2-40B4-BE49-F238E27FC236}">
                <a16:creationId xmlns:a16="http://schemas.microsoft.com/office/drawing/2014/main" id="{951E157D-AD4B-4F5E-BD76-1DB7F421B182}"/>
              </a:ext>
            </a:extLst>
          </p:cNvPr>
          <p:cNvPicPr>
            <a:picLocks noChangeAspect="1"/>
          </p:cNvPicPr>
          <p:nvPr/>
        </p:nvPicPr>
        <p:blipFill>
          <a:blip r:embed="rId3"/>
          <a:stretch>
            <a:fillRect/>
          </a:stretch>
        </p:blipFill>
        <p:spPr>
          <a:xfrm>
            <a:off x="899599" y="4038600"/>
            <a:ext cx="7344800" cy="533474"/>
          </a:xfrm>
          <a:prstGeom prst="rect">
            <a:avLst/>
          </a:prstGeom>
        </p:spPr>
      </p:pic>
      <p:pic>
        <p:nvPicPr>
          <p:cNvPr id="7" name="Picture 6">
            <a:extLst>
              <a:ext uri="{FF2B5EF4-FFF2-40B4-BE49-F238E27FC236}">
                <a16:creationId xmlns:a16="http://schemas.microsoft.com/office/drawing/2014/main" id="{40500E22-3A29-4EC9-ABF1-843DF4D7ED5E}"/>
              </a:ext>
            </a:extLst>
          </p:cNvPr>
          <p:cNvPicPr>
            <a:picLocks noChangeAspect="1"/>
          </p:cNvPicPr>
          <p:nvPr/>
        </p:nvPicPr>
        <p:blipFill>
          <a:blip r:embed="rId4"/>
          <a:stretch>
            <a:fillRect/>
          </a:stretch>
        </p:blipFill>
        <p:spPr>
          <a:xfrm>
            <a:off x="880547" y="4572074"/>
            <a:ext cx="7382905" cy="914528"/>
          </a:xfrm>
          <a:prstGeom prst="rect">
            <a:avLst/>
          </a:prstGeom>
        </p:spPr>
      </p:pic>
      <p:pic>
        <p:nvPicPr>
          <p:cNvPr id="9" name="Picture 8">
            <a:extLst>
              <a:ext uri="{FF2B5EF4-FFF2-40B4-BE49-F238E27FC236}">
                <a16:creationId xmlns:a16="http://schemas.microsoft.com/office/drawing/2014/main" id="{E75DACD9-9C52-40A2-8260-5F76691A12C2}"/>
              </a:ext>
            </a:extLst>
          </p:cNvPr>
          <p:cNvPicPr>
            <a:picLocks noChangeAspect="1"/>
          </p:cNvPicPr>
          <p:nvPr/>
        </p:nvPicPr>
        <p:blipFill>
          <a:blip r:embed="rId5"/>
          <a:stretch>
            <a:fillRect/>
          </a:stretch>
        </p:blipFill>
        <p:spPr>
          <a:xfrm>
            <a:off x="890073" y="5486602"/>
            <a:ext cx="7373379" cy="704948"/>
          </a:xfrm>
          <a:prstGeom prst="rect">
            <a:avLst/>
          </a:prstGeom>
        </p:spPr>
      </p:pic>
    </p:spTree>
    <p:extLst>
      <p:ext uri="{BB962C8B-B14F-4D97-AF65-F5344CB8AC3E}">
        <p14:creationId xmlns:p14="http://schemas.microsoft.com/office/powerpoint/2010/main" val="396934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La clase </a:t>
            </a:r>
            <a:r>
              <a:rPr lang="es-ES" altLang="en-US" sz="4400" noProof="0" dirty="0" err="1">
                <a:solidFill>
                  <a:schemeClr val="accent2"/>
                </a:solidFill>
              </a:rPr>
              <a:t>OrderedArray</a:t>
            </a:r>
            <a:endParaRPr lang="es-ES" altLang="en-US" sz="4400" noProof="0" dirty="0">
              <a:solidFill>
                <a:schemeClr val="accent2"/>
              </a:solidFill>
            </a:endParaRPr>
          </a:p>
        </p:txBody>
      </p:sp>
      <p:sp>
        <p:nvSpPr>
          <p:cNvPr id="11" name="Content Placeholder 1">
            <a:extLst>
              <a:ext uri="{FF2B5EF4-FFF2-40B4-BE49-F238E27FC236}">
                <a16:creationId xmlns:a16="http://schemas.microsoft.com/office/drawing/2014/main" id="{E6AD3B23-53DE-44FB-A3D3-7C6667889A17}"/>
              </a:ext>
            </a:extLst>
          </p:cNvPr>
          <p:cNvSpPr txBox="1">
            <a:spLocks/>
          </p:cNvSpPr>
          <p:nvPr/>
        </p:nvSpPr>
        <p:spPr bwMode="auto">
          <a:xfrm>
            <a:off x="457200" y="14478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Tx/>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Tx/>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lrTx/>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a:lstStyle>
          <a:p>
            <a:endParaRPr lang="en-US" sz="2000" kern="0" dirty="0"/>
          </a:p>
        </p:txBody>
      </p:sp>
      <p:pic>
        <p:nvPicPr>
          <p:cNvPr id="4" name="Picture 3">
            <a:extLst>
              <a:ext uri="{FF2B5EF4-FFF2-40B4-BE49-F238E27FC236}">
                <a16:creationId xmlns:a16="http://schemas.microsoft.com/office/drawing/2014/main" id="{F3C0C0CA-852B-4455-B73F-272429CF2D8C}"/>
              </a:ext>
            </a:extLst>
          </p:cNvPr>
          <p:cNvPicPr>
            <a:picLocks noChangeAspect="1"/>
          </p:cNvPicPr>
          <p:nvPr/>
        </p:nvPicPr>
        <p:blipFill rotWithShape="1">
          <a:blip r:embed="rId2"/>
          <a:srcRect b="74740"/>
          <a:stretch/>
        </p:blipFill>
        <p:spPr>
          <a:xfrm>
            <a:off x="890073" y="1600201"/>
            <a:ext cx="7363853" cy="457200"/>
          </a:xfrm>
          <a:prstGeom prst="rect">
            <a:avLst/>
          </a:prstGeom>
        </p:spPr>
      </p:pic>
      <p:pic>
        <p:nvPicPr>
          <p:cNvPr id="8" name="Picture 7">
            <a:extLst>
              <a:ext uri="{FF2B5EF4-FFF2-40B4-BE49-F238E27FC236}">
                <a16:creationId xmlns:a16="http://schemas.microsoft.com/office/drawing/2014/main" id="{1CA48A36-3FD7-4891-B96C-7D7AC574E62D}"/>
              </a:ext>
            </a:extLst>
          </p:cNvPr>
          <p:cNvPicPr>
            <a:picLocks noChangeAspect="1"/>
          </p:cNvPicPr>
          <p:nvPr/>
        </p:nvPicPr>
        <p:blipFill>
          <a:blip r:embed="rId3"/>
          <a:stretch>
            <a:fillRect/>
          </a:stretch>
        </p:blipFill>
        <p:spPr>
          <a:xfrm>
            <a:off x="884360" y="3410203"/>
            <a:ext cx="7354326" cy="2905530"/>
          </a:xfrm>
          <a:prstGeom prst="rect">
            <a:avLst/>
          </a:prstGeom>
        </p:spPr>
      </p:pic>
      <p:pic>
        <p:nvPicPr>
          <p:cNvPr id="6" name="Picture 5">
            <a:extLst>
              <a:ext uri="{FF2B5EF4-FFF2-40B4-BE49-F238E27FC236}">
                <a16:creationId xmlns:a16="http://schemas.microsoft.com/office/drawing/2014/main" id="{C87E14A2-5334-4147-B237-ED583B3AC493}"/>
              </a:ext>
            </a:extLst>
          </p:cNvPr>
          <p:cNvPicPr>
            <a:picLocks noChangeAspect="1"/>
          </p:cNvPicPr>
          <p:nvPr/>
        </p:nvPicPr>
        <p:blipFill rotWithShape="1">
          <a:blip r:embed="rId2"/>
          <a:srcRect t="25260" b="49480"/>
          <a:stretch/>
        </p:blipFill>
        <p:spPr>
          <a:xfrm>
            <a:off x="890073" y="2057401"/>
            <a:ext cx="7363853" cy="457200"/>
          </a:xfrm>
          <a:prstGeom prst="rect">
            <a:avLst/>
          </a:prstGeom>
        </p:spPr>
      </p:pic>
      <p:pic>
        <p:nvPicPr>
          <p:cNvPr id="7" name="Picture 6">
            <a:extLst>
              <a:ext uri="{FF2B5EF4-FFF2-40B4-BE49-F238E27FC236}">
                <a16:creationId xmlns:a16="http://schemas.microsoft.com/office/drawing/2014/main" id="{9EAC78F3-BF38-4534-820F-F1DEC3445F83}"/>
              </a:ext>
            </a:extLst>
          </p:cNvPr>
          <p:cNvPicPr>
            <a:picLocks noChangeAspect="1"/>
          </p:cNvPicPr>
          <p:nvPr/>
        </p:nvPicPr>
        <p:blipFill rotWithShape="1">
          <a:blip r:embed="rId2"/>
          <a:srcRect t="46309" b="42099"/>
          <a:stretch/>
        </p:blipFill>
        <p:spPr>
          <a:xfrm>
            <a:off x="890073" y="2438401"/>
            <a:ext cx="7363853" cy="209804"/>
          </a:xfrm>
          <a:prstGeom prst="rect">
            <a:avLst/>
          </a:prstGeom>
        </p:spPr>
      </p:pic>
      <p:pic>
        <p:nvPicPr>
          <p:cNvPr id="9" name="Picture 8">
            <a:extLst>
              <a:ext uri="{FF2B5EF4-FFF2-40B4-BE49-F238E27FC236}">
                <a16:creationId xmlns:a16="http://schemas.microsoft.com/office/drawing/2014/main" id="{B8A49A86-9ECC-4EC8-B6DF-61E37661144E}"/>
              </a:ext>
            </a:extLst>
          </p:cNvPr>
          <p:cNvPicPr>
            <a:picLocks noChangeAspect="1"/>
          </p:cNvPicPr>
          <p:nvPr/>
        </p:nvPicPr>
        <p:blipFill rotWithShape="1">
          <a:blip r:embed="rId2"/>
          <a:srcRect t="57901" b="28431"/>
          <a:stretch/>
        </p:blipFill>
        <p:spPr>
          <a:xfrm>
            <a:off x="890073" y="2648205"/>
            <a:ext cx="7363853" cy="247396"/>
          </a:xfrm>
          <a:prstGeom prst="rect">
            <a:avLst/>
          </a:prstGeom>
        </p:spPr>
      </p:pic>
      <p:pic>
        <p:nvPicPr>
          <p:cNvPr id="10" name="Picture 9">
            <a:extLst>
              <a:ext uri="{FF2B5EF4-FFF2-40B4-BE49-F238E27FC236}">
                <a16:creationId xmlns:a16="http://schemas.microsoft.com/office/drawing/2014/main" id="{B7776A20-CDFA-4D30-84A7-3B75B4B316A9}"/>
              </a:ext>
            </a:extLst>
          </p:cNvPr>
          <p:cNvPicPr>
            <a:picLocks noChangeAspect="1"/>
          </p:cNvPicPr>
          <p:nvPr/>
        </p:nvPicPr>
        <p:blipFill rotWithShape="1">
          <a:blip r:embed="rId2"/>
          <a:srcRect t="71569"/>
          <a:stretch/>
        </p:blipFill>
        <p:spPr>
          <a:xfrm>
            <a:off x="890073" y="2895601"/>
            <a:ext cx="7363853" cy="514602"/>
          </a:xfrm>
          <a:prstGeom prst="rect">
            <a:avLst/>
          </a:prstGeom>
        </p:spPr>
      </p:pic>
    </p:spTree>
    <p:extLst>
      <p:ext uri="{BB962C8B-B14F-4D97-AF65-F5344CB8AC3E}">
        <p14:creationId xmlns:p14="http://schemas.microsoft.com/office/powerpoint/2010/main" val="167413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La clase </a:t>
            </a:r>
            <a:r>
              <a:rPr lang="es-ES" altLang="en-US" sz="4400" noProof="0" dirty="0" err="1">
                <a:solidFill>
                  <a:schemeClr val="accent2"/>
                </a:solidFill>
              </a:rPr>
              <a:t>OrderedArray</a:t>
            </a:r>
            <a:endParaRPr lang="es-ES" altLang="en-US" sz="4400" noProof="0" dirty="0">
              <a:solidFill>
                <a:schemeClr val="accent2"/>
              </a:solidFill>
            </a:endParaRPr>
          </a:p>
        </p:txBody>
      </p:sp>
      <p:sp>
        <p:nvSpPr>
          <p:cNvPr id="11" name="Content Placeholder 1">
            <a:extLst>
              <a:ext uri="{FF2B5EF4-FFF2-40B4-BE49-F238E27FC236}">
                <a16:creationId xmlns:a16="http://schemas.microsoft.com/office/drawing/2014/main" id="{E6AD3B23-53DE-44FB-A3D3-7C6667889A17}"/>
              </a:ext>
            </a:extLst>
          </p:cNvPr>
          <p:cNvSpPr txBox="1">
            <a:spLocks/>
          </p:cNvSpPr>
          <p:nvPr/>
        </p:nvSpPr>
        <p:spPr bwMode="auto">
          <a:xfrm>
            <a:off x="457200" y="1447800"/>
            <a:ext cx="8229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Tx/>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lrTx/>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lrTx/>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ClrTx/>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a:lstStyle>
          <a:p>
            <a:endParaRPr lang="en-US" sz="2000" kern="0" dirty="0"/>
          </a:p>
        </p:txBody>
      </p:sp>
      <p:pic>
        <p:nvPicPr>
          <p:cNvPr id="3" name="Picture 2">
            <a:extLst>
              <a:ext uri="{FF2B5EF4-FFF2-40B4-BE49-F238E27FC236}">
                <a16:creationId xmlns:a16="http://schemas.microsoft.com/office/drawing/2014/main" id="{A377E3DA-0EFB-45BF-A0F7-2F04DEDE69DA}"/>
              </a:ext>
            </a:extLst>
          </p:cNvPr>
          <p:cNvPicPr>
            <a:picLocks noChangeAspect="1"/>
          </p:cNvPicPr>
          <p:nvPr/>
        </p:nvPicPr>
        <p:blipFill rotWithShape="1">
          <a:blip r:embed="rId2"/>
          <a:srcRect b="58339"/>
          <a:stretch/>
        </p:blipFill>
        <p:spPr>
          <a:xfrm>
            <a:off x="894837" y="1524000"/>
            <a:ext cx="7354326" cy="381000"/>
          </a:xfrm>
          <a:prstGeom prst="rect">
            <a:avLst/>
          </a:prstGeom>
        </p:spPr>
      </p:pic>
      <p:pic>
        <p:nvPicPr>
          <p:cNvPr id="6" name="Picture 5">
            <a:extLst>
              <a:ext uri="{FF2B5EF4-FFF2-40B4-BE49-F238E27FC236}">
                <a16:creationId xmlns:a16="http://schemas.microsoft.com/office/drawing/2014/main" id="{C8F8EEAE-F690-4B5F-B2DF-0339DE9E3A10}"/>
              </a:ext>
            </a:extLst>
          </p:cNvPr>
          <p:cNvPicPr>
            <a:picLocks noChangeAspect="1"/>
          </p:cNvPicPr>
          <p:nvPr/>
        </p:nvPicPr>
        <p:blipFill rotWithShape="1">
          <a:blip r:embed="rId3"/>
          <a:srcRect b="68700"/>
          <a:stretch/>
        </p:blipFill>
        <p:spPr>
          <a:xfrm>
            <a:off x="885310" y="2438400"/>
            <a:ext cx="7373379" cy="685800"/>
          </a:xfrm>
          <a:prstGeom prst="rect">
            <a:avLst/>
          </a:prstGeom>
        </p:spPr>
      </p:pic>
      <p:pic>
        <p:nvPicPr>
          <p:cNvPr id="9" name="Picture 8">
            <a:extLst>
              <a:ext uri="{FF2B5EF4-FFF2-40B4-BE49-F238E27FC236}">
                <a16:creationId xmlns:a16="http://schemas.microsoft.com/office/drawing/2014/main" id="{C0B5C9BF-2716-4376-8EE5-96F5FA2FF21A}"/>
              </a:ext>
            </a:extLst>
          </p:cNvPr>
          <p:cNvPicPr>
            <a:picLocks noChangeAspect="1"/>
          </p:cNvPicPr>
          <p:nvPr/>
        </p:nvPicPr>
        <p:blipFill rotWithShape="1">
          <a:blip r:embed="rId4"/>
          <a:srcRect b="74510"/>
          <a:stretch/>
        </p:blipFill>
        <p:spPr>
          <a:xfrm>
            <a:off x="894837" y="4629457"/>
            <a:ext cx="7373379" cy="475944"/>
          </a:xfrm>
          <a:prstGeom prst="rect">
            <a:avLst/>
          </a:prstGeom>
        </p:spPr>
      </p:pic>
      <p:pic>
        <p:nvPicPr>
          <p:cNvPr id="7" name="Picture 6">
            <a:extLst>
              <a:ext uri="{FF2B5EF4-FFF2-40B4-BE49-F238E27FC236}">
                <a16:creationId xmlns:a16="http://schemas.microsoft.com/office/drawing/2014/main" id="{CF946818-92FD-417C-8368-E49DB8CBCBFA}"/>
              </a:ext>
            </a:extLst>
          </p:cNvPr>
          <p:cNvPicPr>
            <a:picLocks noChangeAspect="1"/>
          </p:cNvPicPr>
          <p:nvPr/>
        </p:nvPicPr>
        <p:blipFill rotWithShape="1">
          <a:blip r:embed="rId2"/>
          <a:srcRect t="41661"/>
          <a:stretch/>
        </p:blipFill>
        <p:spPr>
          <a:xfrm>
            <a:off x="894837" y="1905000"/>
            <a:ext cx="7354326" cy="533528"/>
          </a:xfrm>
          <a:prstGeom prst="rect">
            <a:avLst/>
          </a:prstGeom>
        </p:spPr>
      </p:pic>
      <p:pic>
        <p:nvPicPr>
          <p:cNvPr id="8" name="Picture 7">
            <a:extLst>
              <a:ext uri="{FF2B5EF4-FFF2-40B4-BE49-F238E27FC236}">
                <a16:creationId xmlns:a16="http://schemas.microsoft.com/office/drawing/2014/main" id="{CF63C008-35A0-4E1C-B829-3E3CEC31DA84}"/>
              </a:ext>
            </a:extLst>
          </p:cNvPr>
          <p:cNvPicPr>
            <a:picLocks noChangeAspect="1"/>
          </p:cNvPicPr>
          <p:nvPr/>
        </p:nvPicPr>
        <p:blipFill rotWithShape="1">
          <a:blip r:embed="rId3"/>
          <a:srcRect t="31300" b="30443"/>
          <a:stretch/>
        </p:blipFill>
        <p:spPr>
          <a:xfrm>
            <a:off x="885310" y="3124200"/>
            <a:ext cx="7373379" cy="838200"/>
          </a:xfrm>
          <a:prstGeom prst="rect">
            <a:avLst/>
          </a:prstGeom>
        </p:spPr>
      </p:pic>
      <p:pic>
        <p:nvPicPr>
          <p:cNvPr id="10" name="Picture 9">
            <a:extLst>
              <a:ext uri="{FF2B5EF4-FFF2-40B4-BE49-F238E27FC236}">
                <a16:creationId xmlns:a16="http://schemas.microsoft.com/office/drawing/2014/main" id="{FB724471-C537-48F9-9D54-A8C173CEC481}"/>
              </a:ext>
            </a:extLst>
          </p:cNvPr>
          <p:cNvPicPr>
            <a:picLocks noChangeAspect="1"/>
          </p:cNvPicPr>
          <p:nvPr/>
        </p:nvPicPr>
        <p:blipFill rotWithShape="1">
          <a:blip r:embed="rId3"/>
          <a:srcRect t="69550"/>
          <a:stretch/>
        </p:blipFill>
        <p:spPr>
          <a:xfrm>
            <a:off x="885310" y="3962272"/>
            <a:ext cx="7373379" cy="667184"/>
          </a:xfrm>
          <a:prstGeom prst="rect">
            <a:avLst/>
          </a:prstGeom>
        </p:spPr>
      </p:pic>
      <p:pic>
        <p:nvPicPr>
          <p:cNvPr id="12" name="Picture 11">
            <a:extLst>
              <a:ext uri="{FF2B5EF4-FFF2-40B4-BE49-F238E27FC236}">
                <a16:creationId xmlns:a16="http://schemas.microsoft.com/office/drawing/2014/main" id="{2654F2B4-E202-494C-9A5C-45F98E4E68F4}"/>
              </a:ext>
            </a:extLst>
          </p:cNvPr>
          <p:cNvPicPr>
            <a:picLocks noChangeAspect="1"/>
          </p:cNvPicPr>
          <p:nvPr/>
        </p:nvPicPr>
        <p:blipFill rotWithShape="1">
          <a:blip r:embed="rId4"/>
          <a:srcRect t="21409" b="53100"/>
          <a:stretch/>
        </p:blipFill>
        <p:spPr>
          <a:xfrm>
            <a:off x="894837" y="5029200"/>
            <a:ext cx="7373379" cy="475945"/>
          </a:xfrm>
          <a:prstGeom prst="rect">
            <a:avLst/>
          </a:prstGeom>
        </p:spPr>
      </p:pic>
      <p:pic>
        <p:nvPicPr>
          <p:cNvPr id="13" name="Picture 12">
            <a:extLst>
              <a:ext uri="{FF2B5EF4-FFF2-40B4-BE49-F238E27FC236}">
                <a16:creationId xmlns:a16="http://schemas.microsoft.com/office/drawing/2014/main" id="{45B78E4C-63DC-46A1-A210-94C6A2DECA69}"/>
              </a:ext>
            </a:extLst>
          </p:cNvPr>
          <p:cNvPicPr>
            <a:picLocks noChangeAspect="1"/>
          </p:cNvPicPr>
          <p:nvPr/>
        </p:nvPicPr>
        <p:blipFill rotWithShape="1">
          <a:blip r:embed="rId4"/>
          <a:srcRect t="46899" b="31692"/>
          <a:stretch/>
        </p:blipFill>
        <p:spPr>
          <a:xfrm>
            <a:off x="894837" y="5505145"/>
            <a:ext cx="7373379" cy="399744"/>
          </a:xfrm>
          <a:prstGeom prst="rect">
            <a:avLst/>
          </a:prstGeom>
        </p:spPr>
      </p:pic>
      <p:pic>
        <p:nvPicPr>
          <p:cNvPr id="14" name="Picture 13">
            <a:extLst>
              <a:ext uri="{FF2B5EF4-FFF2-40B4-BE49-F238E27FC236}">
                <a16:creationId xmlns:a16="http://schemas.microsoft.com/office/drawing/2014/main" id="{8D0FF35D-7371-4A87-A247-7E825A397A3B}"/>
              </a:ext>
            </a:extLst>
          </p:cNvPr>
          <p:cNvPicPr>
            <a:picLocks noChangeAspect="1"/>
          </p:cNvPicPr>
          <p:nvPr/>
        </p:nvPicPr>
        <p:blipFill rotWithShape="1">
          <a:blip r:embed="rId4"/>
          <a:srcRect t="68309"/>
          <a:stretch/>
        </p:blipFill>
        <p:spPr>
          <a:xfrm>
            <a:off x="894837" y="5904888"/>
            <a:ext cx="7373379" cy="591729"/>
          </a:xfrm>
          <a:prstGeom prst="rect">
            <a:avLst/>
          </a:prstGeom>
        </p:spPr>
      </p:pic>
    </p:spTree>
    <p:extLst>
      <p:ext uri="{BB962C8B-B14F-4D97-AF65-F5344CB8AC3E}">
        <p14:creationId xmlns:p14="http://schemas.microsoft.com/office/powerpoint/2010/main" val="262113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Programa de prueba de la clase </a:t>
            </a:r>
            <a:r>
              <a:rPr lang="es-ES" altLang="en-US" sz="4400" noProof="0" dirty="0" err="1">
                <a:solidFill>
                  <a:schemeClr val="accent2"/>
                </a:solidFill>
              </a:rPr>
              <a:t>OrderedArray</a:t>
            </a:r>
            <a:endParaRPr lang="es-ES" altLang="en-US" sz="4400" noProof="0" dirty="0">
              <a:solidFill>
                <a:schemeClr val="accent2"/>
              </a:solidFill>
            </a:endParaRPr>
          </a:p>
        </p:txBody>
      </p:sp>
      <p:pic>
        <p:nvPicPr>
          <p:cNvPr id="3" name="Picture 2">
            <a:extLst>
              <a:ext uri="{FF2B5EF4-FFF2-40B4-BE49-F238E27FC236}">
                <a16:creationId xmlns:a16="http://schemas.microsoft.com/office/drawing/2014/main" id="{9A174BAF-6137-4780-AC9C-FB1DFE700927}"/>
              </a:ext>
            </a:extLst>
          </p:cNvPr>
          <p:cNvPicPr>
            <a:picLocks noChangeAspect="1"/>
          </p:cNvPicPr>
          <p:nvPr/>
        </p:nvPicPr>
        <p:blipFill>
          <a:blip r:embed="rId2"/>
          <a:stretch>
            <a:fillRect/>
          </a:stretch>
        </p:blipFill>
        <p:spPr>
          <a:xfrm>
            <a:off x="685800" y="1524000"/>
            <a:ext cx="6211167" cy="914528"/>
          </a:xfrm>
          <a:prstGeom prst="rect">
            <a:avLst/>
          </a:prstGeom>
        </p:spPr>
      </p:pic>
      <p:pic>
        <p:nvPicPr>
          <p:cNvPr id="5" name="Picture 4">
            <a:extLst>
              <a:ext uri="{FF2B5EF4-FFF2-40B4-BE49-F238E27FC236}">
                <a16:creationId xmlns:a16="http://schemas.microsoft.com/office/drawing/2014/main" id="{FD876E46-80AF-47D2-B555-D2FD4D37D589}"/>
              </a:ext>
            </a:extLst>
          </p:cNvPr>
          <p:cNvPicPr>
            <a:picLocks noChangeAspect="1"/>
          </p:cNvPicPr>
          <p:nvPr/>
        </p:nvPicPr>
        <p:blipFill>
          <a:blip r:embed="rId3"/>
          <a:stretch>
            <a:fillRect/>
          </a:stretch>
        </p:blipFill>
        <p:spPr>
          <a:xfrm>
            <a:off x="685800" y="2409438"/>
            <a:ext cx="6211167" cy="2772162"/>
          </a:xfrm>
          <a:prstGeom prst="rect">
            <a:avLst/>
          </a:prstGeom>
        </p:spPr>
      </p:pic>
      <p:pic>
        <p:nvPicPr>
          <p:cNvPr id="9" name="Picture 8">
            <a:extLst>
              <a:ext uri="{FF2B5EF4-FFF2-40B4-BE49-F238E27FC236}">
                <a16:creationId xmlns:a16="http://schemas.microsoft.com/office/drawing/2014/main" id="{148A1786-C162-4B0D-A3AF-0F1311C062D7}"/>
              </a:ext>
            </a:extLst>
          </p:cNvPr>
          <p:cNvPicPr>
            <a:picLocks noChangeAspect="1"/>
          </p:cNvPicPr>
          <p:nvPr/>
        </p:nvPicPr>
        <p:blipFill>
          <a:blip r:embed="rId4"/>
          <a:stretch>
            <a:fillRect/>
          </a:stretch>
        </p:blipFill>
        <p:spPr>
          <a:xfrm>
            <a:off x="685800" y="5472063"/>
            <a:ext cx="7182852" cy="238158"/>
          </a:xfrm>
          <a:prstGeom prst="rect">
            <a:avLst/>
          </a:prstGeom>
        </p:spPr>
      </p:pic>
    </p:spTree>
    <p:extLst>
      <p:ext uri="{BB962C8B-B14F-4D97-AF65-F5344CB8AC3E}">
        <p14:creationId xmlns:p14="http://schemas.microsoft.com/office/powerpoint/2010/main" val="1633200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Programa de prueba de la clase </a:t>
            </a:r>
            <a:r>
              <a:rPr lang="es-ES" altLang="en-US" sz="4400" noProof="0" dirty="0" err="1">
                <a:solidFill>
                  <a:schemeClr val="accent2"/>
                </a:solidFill>
              </a:rPr>
              <a:t>OrderedArray</a:t>
            </a:r>
            <a:endParaRPr lang="es-ES" altLang="en-US" sz="4400" noProof="0" dirty="0">
              <a:solidFill>
                <a:schemeClr val="accent2"/>
              </a:solidFill>
            </a:endParaRPr>
          </a:p>
        </p:txBody>
      </p:sp>
      <p:pic>
        <p:nvPicPr>
          <p:cNvPr id="7" name="Picture 6">
            <a:extLst>
              <a:ext uri="{FF2B5EF4-FFF2-40B4-BE49-F238E27FC236}">
                <a16:creationId xmlns:a16="http://schemas.microsoft.com/office/drawing/2014/main" id="{020E6F3E-50F6-4FDD-8562-848AC92D93E1}"/>
              </a:ext>
            </a:extLst>
          </p:cNvPr>
          <p:cNvPicPr>
            <a:picLocks noChangeAspect="1"/>
          </p:cNvPicPr>
          <p:nvPr/>
        </p:nvPicPr>
        <p:blipFill>
          <a:blip r:embed="rId2"/>
          <a:stretch>
            <a:fillRect/>
          </a:stretch>
        </p:blipFill>
        <p:spPr>
          <a:xfrm>
            <a:off x="495300" y="1981200"/>
            <a:ext cx="6201640" cy="1590897"/>
          </a:xfrm>
          <a:prstGeom prst="rect">
            <a:avLst/>
          </a:prstGeom>
        </p:spPr>
      </p:pic>
      <p:pic>
        <p:nvPicPr>
          <p:cNvPr id="3" name="Picture 2">
            <a:extLst>
              <a:ext uri="{FF2B5EF4-FFF2-40B4-BE49-F238E27FC236}">
                <a16:creationId xmlns:a16="http://schemas.microsoft.com/office/drawing/2014/main" id="{55E7E027-56F8-4F63-B999-047A75B20BA3}"/>
              </a:ext>
            </a:extLst>
          </p:cNvPr>
          <p:cNvPicPr>
            <a:picLocks noChangeAspect="1"/>
          </p:cNvPicPr>
          <p:nvPr/>
        </p:nvPicPr>
        <p:blipFill>
          <a:blip r:embed="rId3"/>
          <a:stretch>
            <a:fillRect/>
          </a:stretch>
        </p:blipFill>
        <p:spPr>
          <a:xfrm>
            <a:off x="1905000" y="3633461"/>
            <a:ext cx="6658904" cy="238158"/>
          </a:xfrm>
          <a:prstGeom prst="rect">
            <a:avLst/>
          </a:prstGeom>
        </p:spPr>
      </p:pic>
      <p:pic>
        <p:nvPicPr>
          <p:cNvPr id="4" name="Picture 3">
            <a:extLst>
              <a:ext uri="{FF2B5EF4-FFF2-40B4-BE49-F238E27FC236}">
                <a16:creationId xmlns:a16="http://schemas.microsoft.com/office/drawing/2014/main" id="{FDF6106E-622A-4C49-9030-C5CBD19C9629}"/>
              </a:ext>
            </a:extLst>
          </p:cNvPr>
          <p:cNvPicPr>
            <a:picLocks noChangeAspect="1"/>
          </p:cNvPicPr>
          <p:nvPr/>
        </p:nvPicPr>
        <p:blipFill>
          <a:blip r:embed="rId4"/>
          <a:stretch>
            <a:fillRect/>
          </a:stretch>
        </p:blipFill>
        <p:spPr>
          <a:xfrm>
            <a:off x="495300" y="4191000"/>
            <a:ext cx="6249272" cy="562053"/>
          </a:xfrm>
          <a:prstGeom prst="rect">
            <a:avLst/>
          </a:prstGeom>
        </p:spPr>
      </p:pic>
      <p:pic>
        <p:nvPicPr>
          <p:cNvPr id="6" name="Picture 5">
            <a:extLst>
              <a:ext uri="{FF2B5EF4-FFF2-40B4-BE49-F238E27FC236}">
                <a16:creationId xmlns:a16="http://schemas.microsoft.com/office/drawing/2014/main" id="{E582B448-EE25-4D2E-A273-3B02345B2D6F}"/>
              </a:ext>
            </a:extLst>
          </p:cNvPr>
          <p:cNvPicPr>
            <a:picLocks noChangeAspect="1"/>
          </p:cNvPicPr>
          <p:nvPr/>
        </p:nvPicPr>
        <p:blipFill>
          <a:blip r:embed="rId5"/>
          <a:stretch>
            <a:fillRect/>
          </a:stretch>
        </p:blipFill>
        <p:spPr>
          <a:xfrm>
            <a:off x="5925111" y="5072434"/>
            <a:ext cx="2638793" cy="419158"/>
          </a:xfrm>
          <a:prstGeom prst="rect">
            <a:avLst/>
          </a:prstGeom>
        </p:spPr>
      </p:pic>
    </p:spTree>
    <p:extLst>
      <p:ext uri="{BB962C8B-B14F-4D97-AF65-F5344CB8AC3E}">
        <p14:creationId xmlns:p14="http://schemas.microsoft.com/office/powerpoint/2010/main" val="160532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F555536-45F7-4609-B557-4DAD5D61B6FA}"/>
              </a:ext>
            </a:extLst>
          </p:cNvPr>
          <p:cNvSpPr>
            <a:spLocks noGrp="1" noChangeArrowheads="1"/>
          </p:cNvSpPr>
          <p:nvPr>
            <p:ph type="title"/>
          </p:nvPr>
        </p:nvSpPr>
        <p:spPr/>
        <p:txBody>
          <a:bodyPr/>
          <a:lstStyle/>
          <a:p>
            <a:pPr eaLnBrk="1" hangingPunct="1"/>
            <a:r>
              <a:rPr lang="es-ES" altLang="en-US" sz="4400" noProof="0" dirty="0">
                <a:solidFill>
                  <a:schemeClr val="accent2"/>
                </a:solidFill>
              </a:rPr>
              <a:t>Programa de prueba de la clase </a:t>
            </a:r>
            <a:r>
              <a:rPr lang="es-ES" altLang="en-US" sz="4400" noProof="0" dirty="0" err="1">
                <a:solidFill>
                  <a:schemeClr val="accent2"/>
                </a:solidFill>
              </a:rPr>
              <a:t>OrderedArray</a:t>
            </a:r>
            <a:endParaRPr lang="es-ES" altLang="en-US" sz="4400" noProof="0" dirty="0">
              <a:solidFill>
                <a:schemeClr val="accent2"/>
              </a:solidFill>
            </a:endParaRPr>
          </a:p>
        </p:txBody>
      </p:sp>
      <p:pic>
        <p:nvPicPr>
          <p:cNvPr id="10" name="Picture 9">
            <a:extLst>
              <a:ext uri="{FF2B5EF4-FFF2-40B4-BE49-F238E27FC236}">
                <a16:creationId xmlns:a16="http://schemas.microsoft.com/office/drawing/2014/main" id="{396F1678-E753-4DD5-831A-C8F683653334}"/>
              </a:ext>
            </a:extLst>
          </p:cNvPr>
          <p:cNvPicPr>
            <a:picLocks noChangeAspect="1"/>
          </p:cNvPicPr>
          <p:nvPr/>
        </p:nvPicPr>
        <p:blipFill>
          <a:blip r:embed="rId2"/>
          <a:stretch>
            <a:fillRect/>
          </a:stretch>
        </p:blipFill>
        <p:spPr>
          <a:xfrm>
            <a:off x="5234452" y="2747963"/>
            <a:ext cx="1971950" cy="228632"/>
          </a:xfrm>
          <a:prstGeom prst="rect">
            <a:avLst/>
          </a:prstGeom>
        </p:spPr>
      </p:pic>
      <p:pic>
        <p:nvPicPr>
          <p:cNvPr id="13" name="Picture 12">
            <a:extLst>
              <a:ext uri="{FF2B5EF4-FFF2-40B4-BE49-F238E27FC236}">
                <a16:creationId xmlns:a16="http://schemas.microsoft.com/office/drawing/2014/main" id="{EDD85679-5F98-40A1-96AB-E10A4BC9A883}"/>
              </a:ext>
            </a:extLst>
          </p:cNvPr>
          <p:cNvPicPr>
            <a:picLocks noChangeAspect="1"/>
          </p:cNvPicPr>
          <p:nvPr/>
        </p:nvPicPr>
        <p:blipFill>
          <a:blip r:embed="rId3"/>
          <a:stretch>
            <a:fillRect/>
          </a:stretch>
        </p:blipFill>
        <p:spPr>
          <a:xfrm>
            <a:off x="495300" y="2743200"/>
            <a:ext cx="4124901" cy="238158"/>
          </a:xfrm>
          <a:prstGeom prst="rect">
            <a:avLst/>
          </a:prstGeom>
        </p:spPr>
      </p:pic>
      <p:sp>
        <p:nvSpPr>
          <p:cNvPr id="16" name="TextBox 15">
            <a:extLst>
              <a:ext uri="{FF2B5EF4-FFF2-40B4-BE49-F238E27FC236}">
                <a16:creationId xmlns:a16="http://schemas.microsoft.com/office/drawing/2014/main" id="{8CDAF9DA-9A0D-4332-964B-3D957D7B1722}"/>
              </a:ext>
            </a:extLst>
          </p:cNvPr>
          <p:cNvSpPr txBox="1"/>
          <p:nvPr/>
        </p:nvSpPr>
        <p:spPr>
          <a:xfrm>
            <a:off x="508438" y="3236110"/>
            <a:ext cx="7721162" cy="1015663"/>
          </a:xfrm>
          <a:prstGeom prst="rect">
            <a:avLst/>
          </a:prstGeom>
          <a:noFill/>
        </p:spPr>
        <p:txBody>
          <a:bodyPr wrap="square">
            <a:spAutoFit/>
          </a:bodyPr>
          <a:lstStyle/>
          <a:p>
            <a:pPr marL="342900" indent="-342900">
              <a:buFont typeface="Arial" panose="020B0604020202020204" pitchFamily="34" charset="0"/>
              <a:buChar char="•"/>
            </a:pPr>
            <a:r>
              <a:rPr lang="es-ES" sz="2000" dirty="0" err="1"/>
              <a:t>find</a:t>
            </a:r>
            <a:r>
              <a:rPr lang="es-ES" sz="2000" dirty="0"/>
              <a:t>(44) encuentra la primera aparición de 44 en la posición 1.</a:t>
            </a:r>
          </a:p>
          <a:p>
            <a:pPr marL="342900" indent="-342900">
              <a:buFont typeface="Arial" panose="020B0604020202020204" pitchFamily="34" charset="0"/>
              <a:buChar char="•"/>
            </a:pPr>
            <a:r>
              <a:rPr lang="es-ES" sz="2000" dirty="0"/>
              <a:t>Si </a:t>
            </a:r>
            <a:r>
              <a:rPr lang="es-ES" sz="2000" dirty="0" err="1"/>
              <a:t>delete</a:t>
            </a:r>
            <a:r>
              <a:rPr lang="es-ES" sz="2000" dirty="0"/>
              <a:t>(44) se llamara en este punto, se borraría el primero de los 44s actualmente en el arreglo.</a:t>
            </a:r>
          </a:p>
        </p:txBody>
      </p:sp>
      <p:pic>
        <p:nvPicPr>
          <p:cNvPr id="4" name="Picture 3">
            <a:extLst>
              <a:ext uri="{FF2B5EF4-FFF2-40B4-BE49-F238E27FC236}">
                <a16:creationId xmlns:a16="http://schemas.microsoft.com/office/drawing/2014/main" id="{64DFCFEF-0D5E-48BD-A8EB-BA53906BC825}"/>
              </a:ext>
            </a:extLst>
          </p:cNvPr>
          <p:cNvPicPr>
            <a:picLocks noChangeAspect="1"/>
          </p:cNvPicPr>
          <p:nvPr/>
        </p:nvPicPr>
        <p:blipFill>
          <a:blip r:embed="rId4"/>
          <a:stretch>
            <a:fillRect/>
          </a:stretch>
        </p:blipFill>
        <p:spPr>
          <a:xfrm>
            <a:off x="2438400" y="4800600"/>
            <a:ext cx="3758299" cy="322140"/>
          </a:xfrm>
          <a:prstGeom prst="rect">
            <a:avLst/>
          </a:prstGeom>
        </p:spPr>
      </p:pic>
      <p:sp>
        <p:nvSpPr>
          <p:cNvPr id="5" name="Oval 4">
            <a:extLst>
              <a:ext uri="{FF2B5EF4-FFF2-40B4-BE49-F238E27FC236}">
                <a16:creationId xmlns:a16="http://schemas.microsoft.com/office/drawing/2014/main" id="{0F7C79A1-9716-4140-BE12-15FBFC721B6C}"/>
              </a:ext>
            </a:extLst>
          </p:cNvPr>
          <p:cNvSpPr/>
          <p:nvPr/>
        </p:nvSpPr>
        <p:spPr bwMode="auto">
          <a:xfrm>
            <a:off x="3048000" y="4733070"/>
            <a:ext cx="533400" cy="457200"/>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06183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291</Words>
  <Application>Microsoft Office PowerPoint</Application>
  <PresentationFormat>On-screen Show (4:3)</PresentationFormat>
  <Paragraphs>26</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Default Design</vt:lpstr>
      <vt:lpstr>Temas</vt:lpstr>
      <vt:lpstr>Búsqueda binaria con el método find()</vt:lpstr>
      <vt:lpstr>Búsqueda binaria con el método find() - Ejemplo 56</vt:lpstr>
      <vt:lpstr>La clase OrderedArray</vt:lpstr>
      <vt:lpstr>La clase OrderedArray</vt:lpstr>
      <vt:lpstr>La clase OrderedArray</vt:lpstr>
      <vt:lpstr>Programa de prueba de la clase OrderedArray</vt:lpstr>
      <vt:lpstr>Programa de prueba de la clase OrderedArray</vt:lpstr>
      <vt:lpstr>Programa de prueba de la clase OrderedArray</vt:lpstr>
      <vt:lpstr>Programa de prueba de la clase OrderedArray</vt:lpstr>
      <vt:lpstr>Programa de prueba de la clase OrderedArray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felix.ladstatter@ucjc.edu</dc:creator>
  <cp:keywords>, docId:B7A91A7A5ED36CDEDCC3A00E65858C10</cp:keywords>
  <cp:lastModifiedBy>Felix Ladstatter</cp:lastModifiedBy>
  <cp:revision>284</cp:revision>
  <dcterms:created xsi:type="dcterms:W3CDTF">2011-02-21T19:15:53Z</dcterms:created>
  <dcterms:modified xsi:type="dcterms:W3CDTF">2025-02-19T15:24:19Z</dcterms:modified>
</cp:coreProperties>
</file>