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90" r:id="rId2"/>
    <p:sldId id="417" r:id="rId3"/>
    <p:sldId id="391" r:id="rId4"/>
    <p:sldId id="393" r:id="rId5"/>
    <p:sldId id="418" r:id="rId6"/>
    <p:sldId id="392" r:id="rId7"/>
    <p:sldId id="395" r:id="rId8"/>
    <p:sldId id="419" r:id="rId9"/>
    <p:sldId id="396" r:id="rId10"/>
    <p:sldId id="420" r:id="rId11"/>
    <p:sldId id="397" r:id="rId12"/>
    <p:sldId id="398" r:id="rId13"/>
    <p:sldId id="399" r:id="rId14"/>
    <p:sldId id="400" r:id="rId15"/>
    <p:sldId id="43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D8FF"/>
    <a:srgbClr val="D9E6FF"/>
    <a:srgbClr val="E7FDC8"/>
    <a:srgbClr val="EEFED7"/>
    <a:srgbClr val="6F9EE3"/>
    <a:srgbClr val="91B8F8"/>
    <a:srgbClr val="7CA8EA"/>
    <a:srgbClr val="8FB7F7"/>
    <a:srgbClr val="87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9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los estilos de texto maestro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Ventajas e inconvenientes de los arreglos ordenados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b="0" kern="0" dirty="0"/>
              <a:t>La mayor ventaja es que los tiempos de búsqueda son mucho más rápidos que en un arreglo desordenado.</a:t>
            </a:r>
          </a:p>
          <a:p>
            <a:pPr>
              <a:spcAft>
                <a:spcPts val="600"/>
              </a:spcAft>
            </a:pPr>
            <a:r>
              <a:rPr lang="es-ES" sz="2400" b="0" dirty="0"/>
              <a:t>La desventaja es que la inserción lleva más tiempo, ya que todos los ítems con un valor de clave superior deben desplazarse para hacer espacio</a:t>
            </a:r>
            <a:r>
              <a:rPr lang="es-ES" sz="2400" b="0" kern="0" dirty="0"/>
              <a:t>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Aunque se utiliza la búsqueda binaria para encontrar la posición correcta de la clave, es necesario mover muchos de los ítems del arreglo</a:t>
            </a:r>
            <a:r>
              <a:rPr lang="es-E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1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r>
              <a:rPr lang="es-ES" altLang="en-US" sz="4400" noProof="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s-ES" sz="2400" dirty="0"/>
              <a:t>La función clave se puede pasar como argumento a los métodos del arreglo, como búsqueda e inserción</a:t>
            </a:r>
            <a:r>
              <a:rPr lang="es-ES" sz="2400" kern="0" dirty="0"/>
              <a:t>.</a:t>
            </a:r>
          </a:p>
          <a:p>
            <a:pPr lvl="2">
              <a:spcAft>
                <a:spcPts val="600"/>
              </a:spcAft>
            </a:pPr>
            <a:r>
              <a:rPr lang="es-ES" sz="1800" dirty="0"/>
              <a:t>Esto permitiría que distintos arreglos usen diferentes funciones clave, pero presenta un problema potencial</a:t>
            </a:r>
            <a:r>
              <a:rPr lang="es-ES" sz="1800" kern="0" dirty="0"/>
              <a:t>:</a:t>
            </a:r>
          </a:p>
          <a:p>
            <a:pPr lvl="3">
              <a:spcAft>
                <a:spcPts val="600"/>
              </a:spcAft>
            </a:pPr>
            <a:r>
              <a:rPr lang="es-ES" sz="1800" dirty="0"/>
              <a:t>si el programa proporciona accidentalmente una función clave incorrecta a un arreglo que ya ha ordenado sus registros con otra clave, los datos podrían quedar desordenados</a:t>
            </a:r>
            <a:r>
              <a:rPr lang="es-ES" sz="1800" kern="0" dirty="0"/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es-ES" sz="2400" dirty="0"/>
              <a:t>Por ello, una mejor práctica es definir la función clave al momento de crear el arreglo y evitar que cambie posteriormente</a:t>
            </a:r>
            <a:r>
              <a:rPr lang="es-ES" sz="2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39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1DCD4-BB9B-4361-8A1A-AFAB264E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5" y="1752600"/>
            <a:ext cx="7449590" cy="206721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068088-2F64-449A-8CAD-8DFEAC943284}"/>
              </a:ext>
            </a:extLst>
          </p:cNvPr>
          <p:cNvSpPr/>
          <p:nvPr/>
        </p:nvSpPr>
        <p:spPr bwMode="auto">
          <a:xfrm>
            <a:off x="4267200" y="2819400"/>
            <a:ext cx="1905000" cy="457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C8D5D-EE18-407E-875B-3D24B831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5" y="3819441"/>
            <a:ext cx="7449590" cy="60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D0568-C06A-4057-87D8-5A49FDB82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2" y="4419600"/>
            <a:ext cx="7459116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BAEC4-D762-45CC-861F-8655FEE2A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880891"/>
            <a:ext cx="1933845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87C3E-E661-4EFD-93E8-38C190FF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0" y="6099996"/>
            <a:ext cx="502990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2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58124-3987-4B14-80D9-2D536895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3048000"/>
            <a:ext cx="7459116" cy="180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EA0B0-F195-4D3B-A5D5-A6470969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2" y="2362200"/>
            <a:ext cx="745911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3133F-0772-4AAC-AD08-3EFAA136B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10"/>
          <a:stretch/>
        </p:blipFill>
        <p:spPr>
          <a:xfrm>
            <a:off x="851968" y="1447800"/>
            <a:ext cx="7440063" cy="137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068088-2F64-449A-8CAD-8DFEAC943284}"/>
              </a:ext>
            </a:extLst>
          </p:cNvPr>
          <p:cNvSpPr/>
          <p:nvPr/>
        </p:nvSpPr>
        <p:spPr bwMode="auto">
          <a:xfrm>
            <a:off x="2514600" y="1447800"/>
            <a:ext cx="990600" cy="3810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FE336-6E9A-4EF5-800F-D30FFF6F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98" y="5267305"/>
            <a:ext cx="5029902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6A0BF-253A-4D0C-9904-74D0FC51E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90" b="45414"/>
          <a:stretch/>
        </p:blipFill>
        <p:spPr>
          <a:xfrm>
            <a:off x="851968" y="2819400"/>
            <a:ext cx="7440063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1DAFC-2E51-465F-BCF9-FDA279F3A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85" b="28619"/>
          <a:stretch/>
        </p:blipFill>
        <p:spPr>
          <a:xfrm>
            <a:off x="851968" y="3429000"/>
            <a:ext cx="7440063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47D43-7454-4577-B648-F63F25B37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1"/>
          <a:stretch/>
        </p:blipFill>
        <p:spPr>
          <a:xfrm>
            <a:off x="851968" y="4038600"/>
            <a:ext cx="7440063" cy="1038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669BF-17D7-4087-B2EB-D83192439677}"/>
              </a:ext>
            </a:extLst>
          </p:cNvPr>
          <p:cNvSpPr txBox="1"/>
          <p:nvPr/>
        </p:nvSpPr>
        <p:spPr>
          <a:xfrm>
            <a:off x="1066800" y="522553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self</a:t>
            </a:r>
            <a:r>
              <a:rPr lang="es-ES" dirty="0"/>
              <a:t>.__a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83AC6-C5B8-4472-940C-EF66909A1C7A}"/>
              </a:ext>
            </a:extLst>
          </p:cNvPr>
          <p:cNvSpPr txBox="1"/>
          <p:nvPr/>
        </p:nvSpPr>
        <p:spPr>
          <a:xfrm>
            <a:off x="1066799" y="577444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self</a:t>
            </a:r>
            <a:r>
              <a:rPr lang="es-ES" dirty="0"/>
              <a:t>.__a[</a:t>
            </a:r>
            <a:r>
              <a:rPr lang="es-ES" dirty="0" err="1"/>
              <a:t>mid</a:t>
            </a:r>
            <a:r>
              <a:rPr lang="es-ES" dirty="0"/>
              <a:t>] 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F2C1F2-C773-45DB-B522-98C7CCCF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83" y="5819881"/>
            <a:ext cx="1019317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C86479-82E8-448B-B5D9-B931C0EDA123}"/>
              </a:ext>
            </a:extLst>
          </p:cNvPr>
          <p:cNvSpPr txBox="1"/>
          <p:nvPr/>
        </p:nvSpPr>
        <p:spPr>
          <a:xfrm>
            <a:off x="1066800" y="6260068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self</a:t>
            </a:r>
            <a:r>
              <a:rPr lang="es-ES" dirty="0"/>
              <a:t>.__</a:t>
            </a:r>
            <a:r>
              <a:rPr lang="es-ES" dirty="0" err="1"/>
              <a:t>key</a:t>
            </a:r>
            <a:r>
              <a:rPr lang="es-ES" dirty="0"/>
              <a:t>(</a:t>
            </a:r>
            <a:r>
              <a:rPr lang="es-ES" dirty="0" err="1"/>
              <a:t>self</a:t>
            </a:r>
            <a:r>
              <a:rPr lang="es-ES" dirty="0"/>
              <a:t>.__a[</a:t>
            </a:r>
            <a:r>
              <a:rPr lang="es-ES" dirty="0" err="1"/>
              <a:t>mid</a:t>
            </a:r>
            <a:r>
              <a:rPr lang="es-ES" dirty="0"/>
              <a:t>]) =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DD7420-03CD-4590-8FD6-A6B4E8677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47" y="6305515"/>
            <a:ext cx="200053" cy="247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620A19-441D-4803-BD0E-E0459D4E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155" y="5972105"/>
            <a:ext cx="193384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2FA60-6E21-4871-8A7D-683777EF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1371600"/>
            <a:ext cx="7468642" cy="9907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068088-2F64-449A-8CAD-8DFEAC943284}"/>
              </a:ext>
            </a:extLst>
          </p:cNvPr>
          <p:cNvSpPr/>
          <p:nvPr/>
        </p:nvSpPr>
        <p:spPr bwMode="auto">
          <a:xfrm>
            <a:off x="2514600" y="1371600"/>
            <a:ext cx="990600" cy="3810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17E16-401D-4397-9FD5-B5E4FA3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702"/>
          <a:stretch/>
        </p:blipFill>
        <p:spPr>
          <a:xfrm>
            <a:off x="828152" y="2362200"/>
            <a:ext cx="7487695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F0C0-712D-463E-891F-B94A4899D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98" b="53405"/>
          <a:stretch/>
        </p:blipFill>
        <p:spPr>
          <a:xfrm>
            <a:off x="828152" y="2819400"/>
            <a:ext cx="748769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BA40E-D52C-4766-877A-33C579B43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89"/>
          <a:stretch/>
        </p:blipFill>
        <p:spPr>
          <a:xfrm>
            <a:off x="828152" y="3276462"/>
            <a:ext cx="7487695" cy="1048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746B9-C577-46B1-9FDE-1C873BF94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298" y="5267305"/>
            <a:ext cx="5029902" cy="285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BD74E4-171C-4D3B-B4CA-A5507168F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229200"/>
            <a:ext cx="1019317" cy="323895"/>
          </a:xfrm>
          <a:prstGeom prst="rect">
            <a:avLst/>
          </a:prstGeom>
        </p:spPr>
      </p:pic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0C9EF55D-9846-46BF-974B-44BD5791E857}"/>
              </a:ext>
            </a:extLst>
          </p:cNvPr>
          <p:cNvSpPr/>
          <p:nvPr/>
        </p:nvSpPr>
        <p:spPr bwMode="auto">
          <a:xfrm flipH="1">
            <a:off x="5886000" y="4810094"/>
            <a:ext cx="1200600" cy="324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002341CE-9255-4FA0-B076-40277B8C1ACF}"/>
              </a:ext>
            </a:extLst>
          </p:cNvPr>
          <p:cNvSpPr/>
          <p:nvPr/>
        </p:nvSpPr>
        <p:spPr bwMode="auto">
          <a:xfrm flipH="1">
            <a:off x="4539800" y="4810094"/>
            <a:ext cx="1200600" cy="324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ABEB3-7562-4EE4-BD16-ADF3C4F19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298" y="5796905"/>
            <a:ext cx="376290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D2D7E-6AB9-4929-8719-4244BC21C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23"/>
          <a:stretch/>
        </p:blipFill>
        <p:spPr>
          <a:xfrm>
            <a:off x="847205" y="1647491"/>
            <a:ext cx="7459116" cy="790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C376B-F901-4483-9045-2CAA2544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724357"/>
            <a:ext cx="3762900" cy="304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2A2E9-3649-417E-958E-C26B30EE4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97" y="4752936"/>
            <a:ext cx="990738" cy="2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B0116-736B-4D66-AAE1-318D366A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77" b="50989"/>
          <a:stretch/>
        </p:blipFill>
        <p:spPr>
          <a:xfrm>
            <a:off x="847205" y="2438400"/>
            <a:ext cx="7459116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A7BFF0-D707-448D-9722-DCCC11CAC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11" b="25494"/>
          <a:stretch/>
        </p:blipFill>
        <p:spPr>
          <a:xfrm>
            <a:off x="847205" y="2819400"/>
            <a:ext cx="7459116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FC87-73D7-4B41-8D89-9B1D01608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06"/>
          <a:stretch/>
        </p:blipFill>
        <p:spPr>
          <a:xfrm>
            <a:off x="847205" y="3429000"/>
            <a:ext cx="7459116" cy="609600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3C657865-4935-42A9-AB01-BD2D72EC1583}"/>
              </a:ext>
            </a:extLst>
          </p:cNvPr>
          <p:cNvSpPr/>
          <p:nvPr/>
        </p:nvSpPr>
        <p:spPr bwMode="auto">
          <a:xfrm>
            <a:off x="4319850" y="4295657"/>
            <a:ext cx="1200600" cy="324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33735A5-92B6-4241-87BE-0D7B736A1775}"/>
              </a:ext>
            </a:extLst>
          </p:cNvPr>
          <p:cNvSpPr/>
          <p:nvPr/>
        </p:nvSpPr>
        <p:spPr bwMode="auto">
          <a:xfrm>
            <a:off x="5562600" y="4267157"/>
            <a:ext cx="1200600" cy="324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922C25-58EA-4478-AD0D-552F4D554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874" y="5381535"/>
            <a:ext cx="500132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Ventajas e inconvenientes de los arreglos ordenados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b="0" dirty="0"/>
              <a:t>Las eliminaciones son lentas tanto en arreglos ordenados como en desordenados, ya que los elementos deben moverse para rellenar el espacio dejado por el elemento eliminado</a:t>
            </a:r>
            <a:r>
              <a:rPr lang="es-ES" sz="2400" b="0" kern="0" dirty="0"/>
              <a:t>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Sin embargo, hay una ligera mejora al eliminar elementos que no están en el arreglo.</a:t>
            </a:r>
            <a:endParaRPr lang="es-ES" sz="2000" kern="0" dirty="0"/>
          </a:p>
          <a:p>
            <a:pPr lvl="2">
              <a:spcAft>
                <a:spcPts val="600"/>
              </a:spcAft>
            </a:pPr>
            <a:r>
              <a:rPr lang="en-US" sz="1800" dirty="0"/>
              <a:t>Gracias al </a:t>
            </a:r>
            <a:r>
              <a:rPr lang="en-US" sz="1800" dirty="0" err="1"/>
              <a:t>método</a:t>
            </a:r>
            <a:r>
              <a:rPr lang="es-ES" sz="1800" kern="0" dirty="0"/>
              <a:t> </a:t>
            </a:r>
            <a:r>
              <a:rPr lang="es-ES" sz="1800" kern="0" dirty="0" err="1"/>
              <a:t>find</a:t>
            </a:r>
            <a:r>
              <a:rPr lang="es-ES" sz="1800" kern="0" dirty="0"/>
              <a:t>(), </a:t>
            </a:r>
            <a:r>
              <a:rPr lang="es-ES" sz="1800" dirty="0"/>
              <a:t>se puede determinar rápidamente si es necesario mover algún elemento del arreglo.</a:t>
            </a:r>
            <a:endParaRPr lang="es-ES" sz="1800" kern="0" dirty="0"/>
          </a:p>
        </p:txBody>
      </p:sp>
    </p:spTree>
    <p:extLst>
      <p:ext uri="{BB962C8B-B14F-4D97-AF65-F5344CB8AC3E}">
        <p14:creationId xmlns:p14="http://schemas.microsoft.com/office/powerpoint/2010/main" val="1156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Ventajas e inconvenientes de los arreglos ordenados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b="0" kern="0" dirty="0"/>
              <a:t>Por tanto, los arreglos ordenados son útiles en situaciones donde las búsquedas son frecuentes, pero las inserciones y eliminaciones son poco comunes.</a:t>
            </a:r>
          </a:p>
          <a:p>
            <a:pPr lvl="1">
              <a:spcAft>
                <a:spcPts val="600"/>
              </a:spcAft>
            </a:pPr>
            <a:r>
              <a:rPr lang="es-ES" sz="2000" b="0" kern="0" dirty="0"/>
              <a:t>Por ejemplo: Un arreglo ordenado podría ser apropiado para una base de datos de una empresa de transportes que rastrea la ubicación de sus vehículos.</a:t>
            </a:r>
          </a:p>
          <a:p>
            <a:pPr lvl="2">
              <a:spcAft>
                <a:spcPts val="600"/>
              </a:spcAft>
            </a:pPr>
            <a:r>
              <a:rPr lang="es-ES" sz="1800" kern="0" dirty="0"/>
              <a:t>La necesidad de añadir o eliminar vehículos de la flota ocurre con mucha menos frecuencia que las actualizaciones de posición. </a:t>
            </a:r>
            <a:br>
              <a:rPr lang="es-ES" sz="1800" kern="0" dirty="0"/>
            </a:br>
            <a:r>
              <a:rPr lang="es-ES" sz="1800" kern="0" dirty="0"/>
              <a:t>Por ello, tener una búsqueda rápida para localizar el vehículo correcto en cada actualización es crucial, y justifica el tiempo adicional requerido para añadir nuevos vehículos.</a:t>
            </a:r>
          </a:p>
          <a:p>
            <a:pPr lvl="1">
              <a:spcAft>
                <a:spcPts val="600"/>
              </a:spcAft>
            </a:pPr>
            <a:r>
              <a:rPr lang="es-ES" sz="2000" kern="0" dirty="0"/>
              <a:t>Otro ejemplo: Una tienda en línea que maneja un catálogo de productos organizados por nombre.</a:t>
            </a:r>
          </a:p>
        </p:txBody>
      </p:sp>
    </p:spTree>
    <p:extLst>
      <p:ext uri="{BB962C8B-B14F-4D97-AF65-F5344CB8AC3E}">
        <p14:creationId xmlns:p14="http://schemas.microsoft.com/office/powerpoint/2010/main" val="23024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La herramienta de visualización de matrices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Uso de listas en Python para implementar la clase Array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Herramienta de visualización de matrices ordenadas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Búsqueda binaria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Código Python para una clase de matriz ordenada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noProof="0" dirty="0">
                <a:solidFill>
                  <a:schemeClr val="accent2"/>
                </a:solidFill>
              </a:rPr>
              <a:t>Almacenamiento de objetos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¿Por qué no utilizar matrices para todo?</a:t>
            </a:r>
          </a:p>
        </p:txBody>
      </p:sp>
    </p:spTree>
    <p:extLst>
      <p:ext uri="{BB962C8B-B14F-4D97-AF65-F5344CB8AC3E}">
        <p14:creationId xmlns:p14="http://schemas.microsoft.com/office/powerpoint/2010/main" val="26453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Almacenamiento de objetos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/>
              <a:t>Hasta ahora, hemos almacenado valores individuales en estructuras de datos de arreglos como números enteros, números de coma flotante y cadenas.</a:t>
            </a:r>
          </a:p>
          <a:p>
            <a:pPr lvl="1"/>
            <a:r>
              <a:rPr lang="es-ES" sz="2000" kern="0" dirty="0"/>
              <a:t>Almacenar valores tan simples simplifica los ejemplos de programa, pero no es representativo de cómo se utilizan las estructuras de almacenamiento de datos en el mundo real.</a:t>
            </a:r>
          </a:p>
        </p:txBody>
      </p:sp>
    </p:spTree>
    <p:extLst>
      <p:ext uri="{BB962C8B-B14F-4D97-AF65-F5344CB8AC3E}">
        <p14:creationId xmlns:p14="http://schemas.microsoft.com/office/powerpoint/2010/main" val="2588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Almacenamiento de objetos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Los datos que se desean almacenar suelen estar compuestos por múltiples valores o campos, conocidos como registros</a:t>
            </a:r>
            <a:r>
              <a:rPr lang="es-ES" sz="2400" kern="0" dirty="0"/>
              <a:t>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Por ejemplo, en un registro de personal, se pueden incluir datos como apellido, nombre, fecha de nacimiento, fecha de inicio laboral, número de identificación</a:t>
            </a:r>
            <a:r>
              <a:rPr lang="es-ES" sz="2000" kern="0" dirty="0"/>
              <a:t>, etc.</a:t>
            </a:r>
          </a:p>
          <a:p>
            <a:pPr lvl="1">
              <a:spcAft>
                <a:spcPts val="600"/>
              </a:spcAft>
            </a:pPr>
            <a:r>
              <a:rPr lang="es-ES" sz="2000" kern="0" dirty="0"/>
              <a:t>En el caso de una flota de vehículos, se puede almacenar el tipo de vehículo, el nombre, la fecha de entrada en servicio, la matrícula, la </a:t>
            </a:r>
            <a:r>
              <a:rPr lang="en-US" sz="2000" dirty="0" err="1"/>
              <a:t>ubicación</a:t>
            </a:r>
            <a:r>
              <a:rPr lang="es-ES" sz="2000" kern="0" dirty="0"/>
              <a:t>, etc.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Cuando los registros se almacenan en estructuras de datos ordenadas, como la clase </a:t>
            </a:r>
            <a:r>
              <a:rPr lang="es-ES" sz="2400" kern="0" dirty="0" err="1"/>
              <a:t>OrderedArray</a:t>
            </a:r>
            <a:r>
              <a:rPr lang="es-ES" sz="2400" kern="0" dirty="0"/>
              <a:t>, </a:t>
            </a:r>
            <a:r>
              <a:rPr lang="es-ES" sz="2400" dirty="0"/>
              <a:t>es fundamental definir un criterio de ordenación mediante una clave única que pueda aplicarse a todos los registros</a:t>
            </a:r>
            <a:r>
              <a:rPr lang="es-ES" sz="2400" kern="0" dirty="0"/>
              <a:t>.</a:t>
            </a:r>
            <a:endParaRPr lang="es-ES" sz="2000" kern="0" dirty="0"/>
          </a:p>
          <a:p>
            <a:pPr>
              <a:spcAft>
                <a:spcPts val="600"/>
              </a:spcAft>
            </a:pPr>
            <a:endParaRPr lang="es-ES" sz="2400" kern="0" dirty="0"/>
          </a:p>
        </p:txBody>
      </p:sp>
    </p:spTree>
    <p:extLst>
      <p:ext uri="{BB962C8B-B14F-4D97-AF65-F5344CB8AC3E}">
        <p14:creationId xmlns:p14="http://schemas.microsoft.com/office/powerpoint/2010/main" val="30782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kern="0" dirty="0"/>
              <a:t>En los arreglos (implementados en Python) se puede insertar cualquier tipo de datos.</a:t>
            </a:r>
          </a:p>
          <a:p>
            <a:pPr lvl="1">
              <a:spcAft>
                <a:spcPts val="600"/>
              </a:spcAft>
            </a:pPr>
            <a:r>
              <a:rPr lang="es-ES" sz="2000" kern="0" dirty="0"/>
              <a:t>Por ejemplo </a:t>
            </a:r>
            <a:r>
              <a:rPr lang="es-ES" sz="2000" kern="0" dirty="0" err="1"/>
              <a:t>int</a:t>
            </a:r>
            <a:r>
              <a:rPr lang="es-ES" sz="2000" kern="0" dirty="0"/>
              <a:t>, </a:t>
            </a:r>
            <a:r>
              <a:rPr lang="es-ES" sz="2000" kern="0" dirty="0" err="1"/>
              <a:t>float</a:t>
            </a:r>
            <a:r>
              <a:rPr lang="es-ES" sz="2000" kern="0" dirty="0"/>
              <a:t>, </a:t>
            </a:r>
            <a:r>
              <a:rPr lang="es-ES" sz="2000" kern="0" dirty="0" err="1"/>
              <a:t>str</a:t>
            </a:r>
            <a:r>
              <a:rPr lang="es-ES" sz="2000" kern="0" dirty="0"/>
              <a:t>. También se pueden insertar datos complejos como </a:t>
            </a:r>
            <a:r>
              <a:rPr lang="es-ES" sz="2000" kern="0" dirty="0" err="1"/>
              <a:t>list</a:t>
            </a:r>
            <a:r>
              <a:rPr lang="es-ES" sz="2000" kern="0" dirty="0"/>
              <a:t>, </a:t>
            </a:r>
            <a:r>
              <a:rPr lang="es-ES" sz="2000" kern="0" dirty="0" err="1"/>
              <a:t>tuple</a:t>
            </a:r>
            <a:r>
              <a:rPr lang="es-ES" sz="2000" kern="0" dirty="0"/>
              <a:t>, etc. 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Su flexibilidad permite la inserción, eliminación y gestión eficiente de datos, además de la posibilidad de organizarlos en orden para optimizar las búsquedas.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Para distinguir y ordenar los registros, es fundamental utilizar una clave única</a:t>
            </a:r>
            <a:r>
              <a:rPr lang="es-ES" sz="2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1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r>
              <a:rPr lang="es-ES" altLang="en-US" sz="4400" noProof="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La mejor manera de hacerlo es definir una función que extraiga la clave de un registro y utilizarla para comparar valores</a:t>
            </a:r>
            <a:r>
              <a:rPr lang="es-ES" sz="2400" kern="0" dirty="0"/>
              <a:t>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Al emplear una función, la estructura de datos (el arreglo ordenado) no necesita conocer el formato ni la organización interna del registro</a:t>
            </a:r>
            <a:r>
              <a:rPr lang="es-ES" sz="2400" kern="0" dirty="0"/>
              <a:t>. 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Basta con pasar un registro, por ejemplo </a:t>
            </a:r>
            <a:r>
              <a:rPr lang="es-ES" sz="2400" kern="0" dirty="0"/>
              <a:t>R, como argumento a la función F </a:t>
            </a:r>
            <a:r>
              <a:rPr lang="es-ES" sz="2400" dirty="0"/>
              <a:t>para obtener su clave correspondiente, es decir, </a:t>
            </a:r>
            <a:r>
              <a:rPr lang="es-ES" sz="2400" kern="0" dirty="0"/>
              <a:t>F(R).</a:t>
            </a:r>
            <a:endParaRPr lang="es-ES" sz="20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786F-5DA0-465A-A155-B1C67C62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819881"/>
            <a:ext cx="1933845" cy="50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438C0-3CA3-4538-AF7C-40AB4C61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83" y="5819881"/>
            <a:ext cx="101931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La clase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r>
              <a:rPr lang="es-ES" altLang="en-US" sz="4400" noProof="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dirty="0"/>
              <a:t>La función para extraer la clave puede proporcionarse a la estructura de datos del arreglo de tres maneras</a:t>
            </a:r>
            <a:r>
              <a:rPr lang="es-ES" sz="2400" kern="0" dirty="0"/>
              <a:t>.</a:t>
            </a:r>
            <a:br>
              <a:rPr lang="es-ES" sz="2400" kern="0" dirty="0"/>
            </a:br>
            <a:endParaRPr lang="es-ES" sz="2400" kern="0" dirty="0"/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La clase define una función con un nombre fijo, como </a:t>
            </a:r>
            <a:r>
              <a:rPr lang="es-ES" sz="2000" kern="0" dirty="0" err="1"/>
              <a:t>array_key</a:t>
            </a:r>
            <a:r>
              <a:rPr lang="es-ES" sz="2000" kern="0" dirty="0"/>
              <a:t> </a:t>
            </a:r>
            <a:r>
              <a:rPr lang="es-ES" sz="2000" dirty="0"/>
              <a:t>para obtener la clave de cada registro</a:t>
            </a:r>
            <a:r>
              <a:rPr lang="es-ES" sz="2000" kern="0" dirty="0"/>
              <a:t>.</a:t>
            </a:r>
          </a:p>
          <a:p>
            <a:pPr lvl="2"/>
            <a:r>
              <a:rPr lang="es-ES" sz="2000" dirty="0"/>
              <a:t>Sin embargo, este enfoque limitaría la portabilidad y haría imposible que diferentes arreglos utilicen funciones de clave distintas</a:t>
            </a:r>
            <a:r>
              <a:rPr lang="es-E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1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Ventajas e inconvenientes de los arreglos ordenados</vt:lpstr>
      <vt:lpstr>Ventajas e inconvenientes de los arreglos ordenados</vt:lpstr>
      <vt:lpstr>Ventajas e inconvenientes de los arreglos ordenados</vt:lpstr>
      <vt:lpstr>Temas</vt:lpstr>
      <vt:lpstr>Almacenamiento de objetos</vt:lpstr>
      <vt:lpstr>Almacenamiento de objetos</vt:lpstr>
      <vt:lpstr>La clase OrderedRecordArray</vt:lpstr>
      <vt:lpstr>La clase OrderedRecordArray cont.</vt:lpstr>
      <vt:lpstr>La clase OrderedRecordArray cont.</vt:lpstr>
      <vt:lpstr>La clase OrderedRecordArray cont.</vt:lpstr>
      <vt:lpstr>La clase OrderedRecordArray</vt:lpstr>
      <vt:lpstr>La clase OrderedRecordArray</vt:lpstr>
      <vt:lpstr>La clase OrderedRecordArray</vt:lpstr>
      <vt:lpstr>La clase OrderedRecordArray</vt:lpstr>
      <vt:lpstr>La clase OrderedRecordArray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felix.ladstatter@ucjc.edu</dc:creator>
  <cp:keywords>, docId:B7A91A7A5ED36CDEDCC3A00E65858C10</cp:keywords>
  <cp:lastModifiedBy>Felix Ladstatter</cp:lastModifiedBy>
  <cp:revision>290</cp:revision>
  <dcterms:created xsi:type="dcterms:W3CDTF">2011-02-21T19:15:53Z</dcterms:created>
  <dcterms:modified xsi:type="dcterms:W3CDTF">2025-02-24T16:13:19Z</dcterms:modified>
</cp:coreProperties>
</file>