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402" r:id="rId2"/>
    <p:sldId id="403" r:id="rId3"/>
    <p:sldId id="434" r:id="rId4"/>
    <p:sldId id="404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4D8FF"/>
    <a:srgbClr val="D9E6FF"/>
    <a:srgbClr val="E7FDC8"/>
    <a:srgbClr val="EEFED7"/>
    <a:srgbClr val="6F9EE3"/>
    <a:srgbClr val="91B8F8"/>
    <a:srgbClr val="7CA8EA"/>
    <a:srgbClr val="8FB7F7"/>
    <a:srgbClr val="87B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696" autoAdjust="0"/>
  </p:normalViewPr>
  <p:slideViewPr>
    <p:cSldViewPr>
      <p:cViewPr varScale="1">
        <p:scale>
          <a:sx n="121" d="100"/>
          <a:sy n="121" d="100"/>
        </p:scale>
        <p:origin x="102" y="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897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C81617-E39A-451F-BE7F-056B355D80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7DC38-20BB-49D4-AC8F-DF2ECD730A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7AD6039-AFE8-45B1-AAF4-C002CA4321A8}" type="datetimeFigureOut">
              <a:rPr lang="en-US"/>
              <a:pPr>
                <a:defRPr/>
              </a:pPr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F3C31-B84C-4DD8-8B8F-23EE95B3AE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CDE3A-186A-404F-BDCF-A5CA91A164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EC35D4B-3572-4DAC-9596-6B00A6A9FA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/>
            </a:lvl1pPr>
            <a:lvl2pPr marL="742950" indent="-285750">
              <a:buClrTx/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 marL="1600200" indent="-228600">
              <a:buClrTx/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/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/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/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/>
            <a:r>
              <a:rPr lang="es-ES" noProof="0" dirty="0" err="1"/>
              <a:t>Fifth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8F8AADD-DB8D-497A-80FF-B86AA73C4D2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6199B-3C8D-457A-B0E9-3218872D22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51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6E39FB1-FBAB-4AEF-9BAD-5A1C2808AA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92F46-1F74-4C29-9ACE-E7243234DD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78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CFDFE"/>
            </a:gs>
            <a:gs pos="74001">
              <a:srgbClr val="E0F1F2"/>
            </a:gs>
            <a:gs pos="83000">
              <a:srgbClr val="E0F1F2"/>
            </a:gs>
            <a:gs pos="100000">
              <a:srgbClr val="EBF6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92F2543-AD63-4376-A368-545094E32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noProof="0" dirty="0"/>
              <a:t>Haga clic para editar el estilo del título principal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26A5387-A7B4-45E7-BA58-532383F69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noProof="0" dirty="0"/>
              <a:t>Haga clic para editar los estilos de texto maestro</a:t>
            </a:r>
          </a:p>
          <a:p>
            <a:pPr lvl="1"/>
            <a:r>
              <a:rPr lang="es-ES" altLang="en-US" noProof="0" dirty="0"/>
              <a:t>Segundo nivel</a:t>
            </a:r>
          </a:p>
          <a:p>
            <a:pPr lvl="2"/>
            <a:r>
              <a:rPr lang="es-ES" altLang="en-US" noProof="0" dirty="0"/>
              <a:t>Tercer nivel</a:t>
            </a:r>
          </a:p>
          <a:p>
            <a:pPr lvl="3"/>
            <a:r>
              <a:rPr lang="es-ES" altLang="en-US" noProof="0" dirty="0"/>
              <a:t>Cuarto nivel</a:t>
            </a:r>
          </a:p>
          <a:p>
            <a:pPr lvl="4"/>
            <a:r>
              <a:rPr lang="es-ES" altLang="en-US" noProof="0" dirty="0"/>
              <a:t>Quinto nivel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EB632D76-08CD-4C04-BFA8-B834A7ACFB0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03DC75F-7C0C-49D3-A21A-D864C3DCD066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555536-45F7-4609-B557-4DAD5D61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sz="4400" noProof="0" dirty="0">
                <a:solidFill>
                  <a:schemeClr val="accent2"/>
                </a:solidFill>
              </a:rPr>
              <a:t>Programa de prueba </a:t>
            </a:r>
            <a:r>
              <a:rPr lang="es-ES" altLang="en-US" sz="4400" noProof="0" dirty="0" err="1">
                <a:solidFill>
                  <a:schemeClr val="accent2"/>
                </a:solidFill>
              </a:rPr>
              <a:t>OrderedRecordArray</a:t>
            </a:r>
            <a:endParaRPr lang="es-ES" altLang="en-US" sz="4400" noProof="0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D5A81-A6F4-498A-953C-60DCF9881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84" y="1905000"/>
            <a:ext cx="7211431" cy="905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899C20-E2DF-420A-A048-17F3E49C6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84" y="2810001"/>
            <a:ext cx="7182852" cy="609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9C7BB5-BBB3-4AFD-8913-B13ECDF9A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520" y="3352800"/>
            <a:ext cx="7220958" cy="15432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9C9B1D-23C5-4894-9EF1-91BAF7F11A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520" y="5119732"/>
            <a:ext cx="6630325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4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555536-45F7-4609-B557-4DAD5D61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400" dirty="0" err="1">
                <a:solidFill>
                  <a:schemeClr val="accent2"/>
                </a:solidFill>
              </a:rPr>
              <a:t>Resumen</a:t>
            </a:r>
            <a:r>
              <a:rPr lang="en-GB" altLang="en-US" sz="4400" dirty="0">
                <a:solidFill>
                  <a:schemeClr val="accent2"/>
                </a:solidFill>
              </a:rPr>
              <a:t> cont.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6AD3B23-53DE-44FB-A3D3-7C6667889A17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s-ES" sz="2400" dirty="0"/>
              <a:t>Las estructuras de datos emplean atributos privados para restringir el acceso a información crucial, evitando modificaciones indebidas que podrían generar errores (encapsulación</a:t>
            </a:r>
            <a:r>
              <a:rPr lang="es-ES" sz="2400" kern="0" dirty="0"/>
              <a:t>).</a:t>
            </a:r>
            <a:endParaRPr lang="en-GB" sz="2400" kern="0" dirty="0"/>
          </a:p>
          <a:p>
            <a:pPr>
              <a:spcAft>
                <a:spcPts val="600"/>
              </a:spcAft>
            </a:pPr>
            <a:r>
              <a:rPr lang="es-ES" sz="2400" dirty="0"/>
              <a:t>Los arreglos desordenados permiten una inserción rápida, pero su búsqueda y eliminación son lentas</a:t>
            </a:r>
            <a:r>
              <a:rPr lang="es-ES" sz="2400" kern="0" dirty="0"/>
              <a:t>.</a:t>
            </a:r>
          </a:p>
          <a:p>
            <a:pPr>
              <a:spcAft>
                <a:spcPts val="600"/>
              </a:spcAft>
            </a:pPr>
            <a:r>
              <a:rPr lang="es-ES" sz="2400" dirty="0"/>
              <a:t>En cambio, los arreglos ordenados admiten búsquedas más eficientes, como la búsqueda binaria, que reduce el tiempo de búsqueda a O(log N).</a:t>
            </a:r>
            <a:endParaRPr lang="es-ES" sz="2400" kern="0" dirty="0"/>
          </a:p>
        </p:txBody>
      </p:sp>
    </p:spTree>
    <p:extLst>
      <p:ext uri="{BB962C8B-B14F-4D97-AF65-F5344CB8AC3E}">
        <p14:creationId xmlns:p14="http://schemas.microsoft.com/office/powerpoint/2010/main" val="53849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555536-45F7-4609-B557-4DAD5D61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400" dirty="0" err="1">
                <a:solidFill>
                  <a:schemeClr val="accent2"/>
                </a:solidFill>
              </a:rPr>
              <a:t>Resumen</a:t>
            </a:r>
            <a:r>
              <a:rPr lang="en-GB" altLang="en-US" sz="4400" dirty="0">
                <a:solidFill>
                  <a:schemeClr val="accent2"/>
                </a:solidFill>
              </a:rPr>
              <a:t> cont.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6AD3B23-53DE-44FB-A3D3-7C6667889A17}"/>
              </a:ext>
            </a:extLst>
          </p:cNvPr>
          <p:cNvSpPr txBox="1">
            <a:spLocks/>
          </p:cNvSpPr>
          <p:nvPr/>
        </p:nvSpPr>
        <p:spPr bwMode="auto">
          <a:xfrm>
            <a:off x="457200" y="1524000"/>
            <a:ext cx="8305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s-ES" sz="2400" dirty="0"/>
              <a:t>Las búsquedas lineales tienen un tiempo de ejecución proporcional al número de elementos en el arreglo (O(N))</a:t>
            </a:r>
            <a:r>
              <a:rPr lang="es-ES" sz="2400" kern="0" dirty="0"/>
              <a:t>.</a:t>
            </a:r>
          </a:p>
          <a:p>
            <a:pPr>
              <a:spcAft>
                <a:spcPts val="600"/>
              </a:spcAft>
            </a:pPr>
            <a:r>
              <a:rPr lang="es-ES" sz="2400" dirty="0"/>
              <a:t>Las búsquedas binarias son mucho más eficientes, con un tiempo proporcional a su logaritmo (O(log N))</a:t>
            </a:r>
            <a:r>
              <a:rPr lang="es-ES" sz="2400" kern="0" dirty="0"/>
              <a:t>. </a:t>
            </a:r>
          </a:p>
          <a:p>
            <a:pPr>
              <a:spcAft>
                <a:spcPts val="600"/>
              </a:spcAft>
            </a:pPr>
            <a:r>
              <a:rPr lang="es-ES" sz="2400" dirty="0"/>
              <a:t>Las estructuras de datos suelen almacenar tipos de datos complejos, como registros.</a:t>
            </a:r>
          </a:p>
          <a:p>
            <a:pPr lvl="1">
              <a:spcAft>
                <a:spcPts val="600"/>
              </a:spcAft>
            </a:pPr>
            <a:r>
              <a:rPr lang="es-ES" sz="2000" dirty="0"/>
              <a:t>Éstos requieren una clave para ordenarlos de manera consistente.</a:t>
            </a:r>
            <a:endParaRPr lang="en-GB" sz="2000" kern="0" dirty="0"/>
          </a:p>
          <a:p>
            <a:pPr>
              <a:spcAft>
                <a:spcPts val="600"/>
              </a:spcAft>
            </a:pPr>
            <a:r>
              <a:rPr lang="es-ES" sz="2400" dirty="0"/>
              <a:t>Si se permiten elementos o claves duplicadas, los algoritmos deben manejar su gestión de forma predecible para evitar inconsistencias</a:t>
            </a:r>
            <a:r>
              <a:rPr lang="es-ES" sz="2400" kern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387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555536-45F7-4609-B557-4DAD5D61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400" dirty="0" err="1">
                <a:solidFill>
                  <a:schemeClr val="accent2"/>
                </a:solidFill>
              </a:rPr>
              <a:t>Resumen</a:t>
            </a:r>
            <a:r>
              <a:rPr lang="en-GB" altLang="en-US" sz="4400" dirty="0">
                <a:solidFill>
                  <a:schemeClr val="accent2"/>
                </a:solidFill>
              </a:rPr>
              <a:t> cont.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6AD3B23-53DE-44FB-A3D3-7C6667889A17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s-ES" sz="2400" dirty="0"/>
              <a:t>La notación Big O permite comparar la eficiencia de los algoritmos en términos de su crecimiento con respecto al tamaño de los datos</a:t>
            </a:r>
            <a:r>
              <a:rPr lang="es-ES" sz="2400" kern="0" dirty="0"/>
              <a:t>:</a:t>
            </a:r>
          </a:p>
          <a:p>
            <a:pPr lvl="1">
              <a:spcAft>
                <a:spcPts val="600"/>
              </a:spcAft>
            </a:pPr>
            <a:r>
              <a:rPr lang="es-ES" sz="2000" b="1" dirty="0"/>
              <a:t>O(1) </a:t>
            </a:r>
            <a:r>
              <a:rPr lang="es-ES" sz="2000" dirty="0"/>
              <a:t>es óptimo, ya que su ejecución es constante sin importar la cantidad de datos.</a:t>
            </a:r>
          </a:p>
          <a:p>
            <a:pPr lvl="1">
              <a:spcAft>
                <a:spcPts val="600"/>
              </a:spcAft>
            </a:pPr>
            <a:r>
              <a:rPr lang="es-ES" sz="2000" b="1" dirty="0"/>
              <a:t>O(log N) </a:t>
            </a:r>
            <a:r>
              <a:rPr lang="es-ES" sz="2000" dirty="0"/>
              <a:t>es eficiente, común en búsquedas binarias. </a:t>
            </a:r>
          </a:p>
          <a:p>
            <a:pPr lvl="1">
              <a:spcAft>
                <a:spcPts val="600"/>
              </a:spcAft>
            </a:pPr>
            <a:r>
              <a:rPr lang="es-ES" sz="2000" b="1" dirty="0"/>
              <a:t>O(N) </a:t>
            </a:r>
            <a:r>
              <a:rPr lang="es-ES" sz="2000" dirty="0"/>
              <a:t>es aceptable, pero puede volverse lento con grandes volúmenes de datos.</a:t>
            </a:r>
          </a:p>
          <a:p>
            <a:pPr lvl="1">
              <a:spcAft>
                <a:spcPts val="600"/>
              </a:spcAft>
            </a:pPr>
            <a:r>
              <a:rPr lang="es-ES" sz="2000" b="1" dirty="0"/>
              <a:t>O(N²) </a:t>
            </a:r>
            <a:r>
              <a:rPr lang="es-ES" sz="2000" dirty="0"/>
              <a:t>es ineficiente, ya que su tiempo de ejecución crece rápidamente, volviéndose impráctico para conjuntos de datos grandes.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857602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555536-45F7-4609-B557-4DAD5D61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sz="4400" noProof="0" dirty="0">
                <a:solidFill>
                  <a:schemeClr val="accent2"/>
                </a:solidFill>
              </a:rPr>
              <a:t>Programa de prueba </a:t>
            </a:r>
            <a:r>
              <a:rPr lang="es-ES" altLang="en-US" sz="4400" noProof="0" dirty="0" err="1">
                <a:solidFill>
                  <a:schemeClr val="accent2"/>
                </a:solidFill>
              </a:rPr>
              <a:t>OrderedRecordArray</a:t>
            </a:r>
            <a:endParaRPr lang="es-ES" altLang="en-US" sz="4400" noProof="0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010B2D-5D6A-4EA3-87F7-ED4C39215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84" y="2514515"/>
            <a:ext cx="7211431" cy="1009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511CD7-7A27-4CC7-B84B-2CC299545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84" y="3657515"/>
            <a:ext cx="6658904" cy="1000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86FAF4-F4A1-4DAF-8EBE-88931FF45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108" y="1728603"/>
            <a:ext cx="6630325" cy="6382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12AF25-AB3B-42C3-A078-0FB9F0B6E9B2}"/>
              </a:ext>
            </a:extLst>
          </p:cNvPr>
          <p:cNvSpPr txBox="1"/>
          <p:nvPr/>
        </p:nvSpPr>
        <p:spPr>
          <a:xfrm>
            <a:off x="914400" y="4819471"/>
            <a:ext cx="7339516" cy="1886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3200" b="1">
                <a:latin typeface="+mn-lt"/>
                <a:cs typeface="+mn-cs"/>
              </a:defRPr>
            </a:lvl1pPr>
            <a:lvl2pPr marL="914400" lvl="1" indent="-457200">
              <a:spcBef>
                <a:spcPct val="20000"/>
              </a:spcBef>
              <a:buClrTx/>
              <a:buFont typeface="+mj-lt"/>
              <a:buAutoNum type="arabicPeriod" startAt="2"/>
              <a:defRPr sz="2400" kern="0">
                <a:latin typeface="+mn-lt"/>
                <a:cs typeface="+mn-cs"/>
              </a:defRPr>
            </a:lvl2pPr>
            <a:lvl3pPr marL="1143000" lvl="2" indent="-228600"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1800" kern="0">
                <a:latin typeface="+mn-lt"/>
                <a:cs typeface="+mn-cs"/>
              </a:defRPr>
            </a:lvl3pPr>
            <a:lvl4pPr marL="1600200" lvl="3" indent="-228600"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1800" kern="0">
                <a:latin typeface="+mn-lt"/>
                <a:cs typeface="+mn-cs"/>
              </a:defRPr>
            </a:lvl4pPr>
            <a:lvl5pPr marL="2057400" indent="-228600"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>
                <a:latin typeface="+mn-lt"/>
                <a:cs typeface="+mn-cs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latin typeface="+mn-lt"/>
                <a:cs typeface="+mn-cs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latin typeface="+mn-lt"/>
                <a:cs typeface="+mn-cs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latin typeface="+mn-lt"/>
                <a:cs typeface="+mn-cs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latin typeface="+mn-lt"/>
                <a:cs typeface="+mn-cs"/>
              </a:defRPr>
            </a:lvl9pPr>
          </a:lstStyle>
          <a:p>
            <a:r>
              <a:rPr lang="es-ES" sz="2000" dirty="0"/>
              <a:t>El problema surge debido a las claves duplicadas.</a:t>
            </a:r>
          </a:p>
          <a:p>
            <a:pPr lvl="1" indent="-324000">
              <a:buFont typeface="Arial" panose="020B0604020202020204" pitchFamily="34" charset="0"/>
              <a:buChar char="•"/>
            </a:pPr>
            <a:r>
              <a:rPr lang="es-ES" sz="1600" dirty="0"/>
              <a:t>El programa inserta dos (tres) registros que tienen la clave 6.0 (7.5). </a:t>
            </a:r>
          </a:p>
          <a:p>
            <a:r>
              <a:rPr lang="es-ES" sz="2000" dirty="0"/>
              <a:t>Cuando se ejecuta el método </a:t>
            </a:r>
            <a:r>
              <a:rPr lang="es-ES" sz="2000" dirty="0" err="1"/>
              <a:t>find</a:t>
            </a:r>
            <a:r>
              <a:rPr lang="es-ES" sz="2000" dirty="0"/>
              <a:t>(), utiliza la búsqueda binaria para obtener el índice de uno de esos registros.</a:t>
            </a:r>
          </a:p>
          <a:p>
            <a:pPr lvl="1" indent="-324000">
              <a:buFont typeface="Arial" panose="020B0604020202020204" pitchFamily="34" charset="0"/>
              <a:buChar char="•"/>
            </a:pPr>
            <a:r>
              <a:rPr lang="es-ES" sz="1600" dirty="0"/>
              <a:t>El índice exacto que encuentra depende de la secuencia de valores de la variable </a:t>
            </a:r>
            <a:r>
              <a:rPr lang="es-ES" sz="1600" dirty="0" err="1"/>
              <a:t>mid</a:t>
            </a:r>
            <a:r>
              <a:rPr lang="es-E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496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555536-45F7-4609-B557-4DAD5D61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sz="4400" noProof="0" dirty="0">
                <a:solidFill>
                  <a:schemeClr val="accent2"/>
                </a:solidFill>
              </a:rPr>
              <a:t>Programa de prueba </a:t>
            </a:r>
            <a:r>
              <a:rPr lang="es-ES" altLang="en-US" sz="4400" noProof="0" dirty="0" err="1">
                <a:solidFill>
                  <a:schemeClr val="accent2"/>
                </a:solidFill>
              </a:rPr>
              <a:t>OrderedRecordArray</a:t>
            </a:r>
            <a:endParaRPr lang="es-ES" altLang="en-US" sz="4400" noProof="0" dirty="0">
              <a:solidFill>
                <a:schemeClr val="accent2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1D4C22E-228D-47F9-8579-64D8A9738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29" y="3798505"/>
            <a:ext cx="7211431" cy="8668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376BF31-A5A1-4D85-851A-943605EC3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84" y="4781462"/>
            <a:ext cx="6658904" cy="628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CFBBD8-E0E8-4A02-B683-3E062AAB4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284" y="2362200"/>
            <a:ext cx="7220958" cy="333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D7D57F-A2AF-4ABE-9F15-396EDE006C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029" y="2761993"/>
            <a:ext cx="663032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4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6FECA004-932D-4E38-B822-0654FFD484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noProof="0" dirty="0"/>
              <a:t>Temas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698BC4CC-9734-41AE-83DB-1CFE7D3A75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s-ES" altLang="en-US" sz="2400" b="0" noProof="0" dirty="0">
                <a:solidFill>
                  <a:schemeClr val="accent3">
                    <a:lumMod val="75000"/>
                  </a:schemeClr>
                </a:solidFill>
              </a:rPr>
              <a:t>La herramienta de visualización de matrices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s-ES" altLang="en-US" sz="2400" b="0" noProof="0" dirty="0">
                <a:solidFill>
                  <a:schemeClr val="accent3">
                    <a:lumMod val="75000"/>
                  </a:schemeClr>
                </a:solidFill>
              </a:rPr>
              <a:t>Uso de listas de Python para implementar la clase Array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s-ES" altLang="en-US" sz="2400" b="0" noProof="0" dirty="0">
                <a:solidFill>
                  <a:schemeClr val="accent3">
                    <a:lumMod val="75000"/>
                  </a:schemeClr>
                </a:solidFill>
              </a:rPr>
              <a:t>Herramienta de visualización de matrices ordenadas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s-ES" altLang="en-US" sz="2400" b="0" noProof="0" dirty="0">
                <a:solidFill>
                  <a:schemeClr val="accent3">
                    <a:lumMod val="75000"/>
                  </a:schemeClr>
                </a:solidFill>
              </a:rPr>
              <a:t>Búsqueda binaria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s-ES" altLang="en-US" sz="2400" b="0" noProof="0" dirty="0">
                <a:solidFill>
                  <a:schemeClr val="accent3">
                    <a:lumMod val="75000"/>
                  </a:schemeClr>
                </a:solidFill>
              </a:rPr>
              <a:t>Código Python para una clase de matriz ordenada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s-ES" altLang="en-US" sz="2400" b="0" noProof="0" dirty="0">
                <a:solidFill>
                  <a:schemeClr val="accent3">
                    <a:lumMod val="75000"/>
                  </a:schemeClr>
                </a:solidFill>
              </a:rPr>
              <a:t>Almacenamiento de objetos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s-ES" altLang="en-US" sz="2400" dirty="0">
                <a:solidFill>
                  <a:schemeClr val="accent2"/>
                </a:solidFill>
              </a:rPr>
              <a:t>¿Por qué no utilizar arreglos para todo?</a:t>
            </a:r>
          </a:p>
        </p:txBody>
      </p:sp>
    </p:spTree>
    <p:extLst>
      <p:ext uri="{BB962C8B-B14F-4D97-AF65-F5344CB8AC3E}">
        <p14:creationId xmlns:p14="http://schemas.microsoft.com/office/powerpoint/2010/main" val="260309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555536-45F7-4609-B557-4DAD5D61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sz="4400" dirty="0">
                <a:solidFill>
                  <a:schemeClr val="accent2"/>
                </a:solidFill>
              </a:rPr>
              <a:t>¿Por qué no utilizar arreglos para todo?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6AD3B23-53DE-44FB-A3D3-7C6667889A17}"/>
              </a:ext>
            </a:extLst>
          </p:cNvPr>
          <p:cNvSpPr txBox="1">
            <a:spLocks/>
          </p:cNvSpPr>
          <p:nvPr/>
        </p:nvSpPr>
        <p:spPr bwMode="auto">
          <a:xfrm>
            <a:off x="457200" y="1828800"/>
            <a:ext cx="8229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s-ES" sz="2400" kern="0" dirty="0">
                <a:solidFill>
                  <a:srgbClr val="007DC4"/>
                </a:solidFill>
              </a:rPr>
              <a:t>Eficiencia: </a:t>
            </a:r>
          </a:p>
          <a:p>
            <a:pPr>
              <a:spcAft>
                <a:spcPts val="600"/>
              </a:spcAft>
            </a:pPr>
            <a:r>
              <a:rPr lang="es-ES" sz="2400" dirty="0"/>
              <a:t>En una matriz no ordenada, la inserción de elementos es muy eficiente O(1); sin embargo, la búsqueda resulta ineficiente O(N)</a:t>
            </a:r>
            <a:r>
              <a:rPr lang="es-ES" sz="2400" kern="0" dirty="0"/>
              <a:t>.</a:t>
            </a:r>
          </a:p>
          <a:p>
            <a:pPr>
              <a:spcAft>
                <a:spcPts val="600"/>
              </a:spcAft>
            </a:pPr>
            <a:r>
              <a:rPr lang="es-ES" sz="2400" kern="0" dirty="0"/>
              <a:t>En una matriz ordenada, la búsqueda es eficiente O(log N), pero la inserción lleva tiempo O(N).</a:t>
            </a:r>
          </a:p>
          <a:p>
            <a:pPr>
              <a:spcAft>
                <a:spcPts val="600"/>
              </a:spcAft>
            </a:pPr>
            <a:r>
              <a:rPr lang="es-ES" sz="2400" dirty="0"/>
              <a:t>En ambos casos, la eliminación toma O(N) debido al desplazamiento de ítems.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258786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555536-45F7-4609-B557-4DAD5D61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sz="4400" dirty="0">
                <a:solidFill>
                  <a:schemeClr val="accent2"/>
                </a:solidFill>
              </a:rPr>
              <a:t>¿Por qué no utilizar arreglos para todo?</a:t>
            </a:r>
            <a:endParaRPr lang="en-GB" altLang="en-US" sz="4400" dirty="0">
              <a:solidFill>
                <a:schemeClr val="accent2"/>
              </a:solidFill>
            </a:endParaRP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6AD3B23-53DE-44FB-A3D3-7C6667889A17}"/>
              </a:ext>
            </a:extLst>
          </p:cNvPr>
          <p:cNvSpPr txBox="1">
            <a:spLocks/>
          </p:cNvSpPr>
          <p:nvPr/>
        </p:nvSpPr>
        <p:spPr bwMode="auto">
          <a:xfrm>
            <a:off x="457200" y="1981200"/>
            <a:ext cx="8229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s-ES" sz="2400" dirty="0"/>
              <a:t>Sería ideal contar con estructuras de datos que permitieran insertar, borrar y buscar de manera eficiente, idealmente en tiempo O(1) o, en su defecto, en O(log N).</a:t>
            </a:r>
          </a:p>
          <a:p>
            <a:pPr>
              <a:spcAft>
                <a:spcPts val="600"/>
              </a:spcAft>
            </a:pPr>
            <a:r>
              <a:rPr lang="es-ES" sz="2400" dirty="0"/>
              <a:t>Sin embargo, el recorrido de los elementos requiere al menos O(N) por definición, y en estructuras más complejas, este tiempo podría incluso ser mayor.</a:t>
            </a:r>
            <a:endParaRPr lang="en-GB" sz="2000" kern="0" dirty="0"/>
          </a:p>
        </p:txBody>
      </p:sp>
    </p:spTree>
    <p:extLst>
      <p:ext uri="{BB962C8B-B14F-4D97-AF65-F5344CB8AC3E}">
        <p14:creationId xmlns:p14="http://schemas.microsoft.com/office/powerpoint/2010/main" val="12479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555536-45F7-4609-B557-4DAD5D61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sz="4400" dirty="0">
                <a:solidFill>
                  <a:schemeClr val="accent2"/>
                </a:solidFill>
              </a:rPr>
              <a:t>¿Por qué no utilizar arreglos para todo?</a:t>
            </a:r>
            <a:endParaRPr lang="en-GB" altLang="en-US" sz="4400" dirty="0">
              <a:solidFill>
                <a:schemeClr val="accent2"/>
              </a:solidFill>
            </a:endParaRP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6AD3B23-53DE-44FB-A3D3-7C6667889A17}"/>
              </a:ext>
            </a:extLst>
          </p:cNvPr>
          <p:cNvSpPr txBox="1">
            <a:spLocks/>
          </p:cNvSpPr>
          <p:nvPr/>
        </p:nvSpPr>
        <p:spPr bwMode="auto">
          <a:xfrm>
            <a:off x="457200" y="16764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s-ES" sz="2400" kern="0" dirty="0">
                <a:solidFill>
                  <a:srgbClr val="007DC4"/>
                </a:solidFill>
              </a:rPr>
              <a:t>Tamaño:</a:t>
            </a:r>
          </a:p>
          <a:p>
            <a:pPr>
              <a:spcAft>
                <a:spcPts val="600"/>
              </a:spcAft>
            </a:pPr>
            <a:r>
              <a:rPr lang="es-ES" sz="2400" dirty="0"/>
              <a:t>Un problema de los arreglos es que su tamaño es fijo al crearse.</a:t>
            </a:r>
          </a:p>
          <a:p>
            <a:pPr lvl="1">
              <a:spcAft>
                <a:spcPts val="600"/>
              </a:spcAft>
            </a:pPr>
            <a:r>
              <a:rPr lang="es-ES" sz="2000" kern="0" dirty="0"/>
              <a:t>La razón es que </a:t>
            </a:r>
            <a:r>
              <a:rPr lang="es-ES" sz="2000" dirty="0"/>
              <a:t>el compilador debe reservar espacio en memoria</a:t>
            </a:r>
            <a:r>
              <a:rPr lang="es-ES" sz="2000" kern="0" dirty="0"/>
              <a:t>.</a:t>
            </a:r>
          </a:p>
          <a:p>
            <a:pPr lvl="1">
              <a:spcAft>
                <a:spcPts val="600"/>
              </a:spcAft>
            </a:pPr>
            <a:r>
              <a:rPr lang="es-ES" sz="2000" dirty="0"/>
              <a:t>Como el número exacto de elementos suele ser desconocido al inicio, se hace una estimación</a:t>
            </a:r>
            <a:r>
              <a:rPr lang="es-ES" sz="2000" kern="0" dirty="0"/>
              <a:t>:</a:t>
            </a:r>
          </a:p>
          <a:p>
            <a:pPr lvl="2">
              <a:spcAft>
                <a:spcPts val="600"/>
              </a:spcAft>
            </a:pPr>
            <a:r>
              <a:rPr lang="es-ES" sz="1600" dirty="0"/>
              <a:t>Si es demasiado grande, se desperdicia memoria </a:t>
            </a:r>
            <a:r>
              <a:rPr lang="es-ES" sz="1600" kern="0" dirty="0"/>
              <a:t>al tener celdas en el arreglo que nunca se llenan.</a:t>
            </a:r>
          </a:p>
          <a:p>
            <a:pPr lvl="2">
              <a:spcAft>
                <a:spcPts val="600"/>
              </a:spcAft>
            </a:pPr>
            <a:r>
              <a:rPr lang="es-ES" sz="1600" dirty="0"/>
              <a:t>Si es demasiado pequeña, el arreglo puede desbordarse, causando desde mensajes de error hasta fallos en el programa</a:t>
            </a:r>
            <a:r>
              <a:rPr lang="es-ES" sz="1600" kern="0" dirty="0"/>
              <a:t>.</a:t>
            </a: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303869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555536-45F7-4609-B557-4DAD5D61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sz="4400" dirty="0">
                <a:solidFill>
                  <a:schemeClr val="accent2"/>
                </a:solidFill>
              </a:rPr>
              <a:t>¿Por qué no utilizar arreglos para todo?</a:t>
            </a:r>
            <a:endParaRPr lang="en-GB" altLang="en-US" sz="4400" dirty="0">
              <a:solidFill>
                <a:schemeClr val="accent2"/>
              </a:solidFill>
            </a:endParaRP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6AD3B23-53DE-44FB-A3D3-7C6667889A17}"/>
              </a:ext>
            </a:extLst>
          </p:cNvPr>
          <p:cNvSpPr txBox="1">
            <a:spLocks/>
          </p:cNvSpPr>
          <p:nvPr/>
        </p:nvSpPr>
        <p:spPr bwMode="auto">
          <a:xfrm>
            <a:off x="457200" y="18288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s-ES" sz="2400" dirty="0"/>
              <a:t>Existen estructuras de datos más flexibles que pueden ajustarse dinámicamente al número de elementos insertados. ¿Cuáles son?</a:t>
            </a:r>
          </a:p>
          <a:p>
            <a:pPr lvl="1"/>
            <a:r>
              <a:rPr lang="es-ES" sz="2000" kern="0" dirty="0"/>
              <a:t>Listas enlazadas, arboles, </a:t>
            </a:r>
            <a:r>
              <a:rPr lang="es-ES" sz="2000" kern="0" dirty="0" err="1"/>
              <a:t>etc</a:t>
            </a:r>
            <a:endParaRPr lang="en-US" sz="800" kern="0" dirty="0"/>
          </a:p>
        </p:txBody>
      </p:sp>
    </p:spTree>
    <p:extLst>
      <p:ext uri="{BB962C8B-B14F-4D97-AF65-F5344CB8AC3E}">
        <p14:creationId xmlns:p14="http://schemas.microsoft.com/office/powerpoint/2010/main" val="251035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555536-45F7-4609-B557-4DAD5D61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400" dirty="0" err="1">
                <a:solidFill>
                  <a:schemeClr val="accent2"/>
                </a:solidFill>
              </a:rPr>
              <a:t>Resumen</a:t>
            </a:r>
            <a:endParaRPr lang="en-GB" altLang="en-US" sz="4400" dirty="0">
              <a:solidFill>
                <a:schemeClr val="accent2"/>
              </a:solidFill>
            </a:endParaRP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6AD3B23-53DE-44FB-A3D3-7C6667889A17}"/>
              </a:ext>
            </a:extLst>
          </p:cNvPr>
          <p:cNvSpPr txBox="1">
            <a:spLocks/>
          </p:cNvSpPr>
          <p:nvPr/>
        </p:nvSpPr>
        <p:spPr bwMode="auto">
          <a:xfrm>
            <a:off x="457200" y="16764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s-ES" sz="2400" dirty="0"/>
              <a:t>Los arreglos (también llamados matrices o vectores) son estructuras secuenciales de celdas de datos, donde cada celda almacena un valor llamado elemento o ítem</a:t>
            </a:r>
            <a:r>
              <a:rPr lang="es-ES" sz="2400" kern="0" dirty="0"/>
              <a:t>.</a:t>
            </a:r>
          </a:p>
          <a:p>
            <a:r>
              <a:rPr lang="es-ES" sz="2400" dirty="0"/>
              <a:t>Para acceder a cualquier celda (que contiene un ítem), basta con conocer la posición inicial del arreglo y su índice.</a:t>
            </a:r>
            <a:endParaRPr lang="es-ES" sz="2400" kern="0" dirty="0"/>
          </a:p>
          <a:p>
            <a:r>
              <a:rPr lang="es-ES" sz="2400" dirty="0"/>
              <a:t>En programación orientada a objetos, se utilizan clases para implementar estructuras de datos que no solo almacenan información, sino que también encapsulan los algoritmos necesarios para manipularla</a:t>
            </a:r>
            <a:r>
              <a:rPr lang="es-ES" sz="2400" kern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664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749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Default Design</vt:lpstr>
      <vt:lpstr>Programa de prueba OrderedRecordArray</vt:lpstr>
      <vt:lpstr>Programa de prueba OrderedRecordArray</vt:lpstr>
      <vt:lpstr>Programa de prueba OrderedRecordArray</vt:lpstr>
      <vt:lpstr>Temas</vt:lpstr>
      <vt:lpstr>¿Por qué no utilizar arreglos para todo?</vt:lpstr>
      <vt:lpstr>¿Por qué no utilizar arreglos para todo?</vt:lpstr>
      <vt:lpstr>¿Por qué no utilizar arreglos para todo?</vt:lpstr>
      <vt:lpstr>¿Por qué no utilizar arreglos para todo?</vt:lpstr>
      <vt:lpstr>Resumen</vt:lpstr>
      <vt:lpstr>Resumen cont.</vt:lpstr>
      <vt:lpstr>Resumen cont.</vt:lpstr>
      <vt:lpstr>Resumen cont.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felix.ladstatter@ucjc.edu</dc:creator>
  <cp:keywords>, docId:B7A91A7A5ED36CDEDCC3A00E65858C10</cp:keywords>
  <cp:lastModifiedBy>Felix Ladstatter</cp:lastModifiedBy>
  <cp:revision>290</cp:revision>
  <dcterms:created xsi:type="dcterms:W3CDTF">2011-02-21T19:15:53Z</dcterms:created>
  <dcterms:modified xsi:type="dcterms:W3CDTF">2025-02-24T16:14:49Z</dcterms:modified>
</cp:coreProperties>
</file>