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60" r:id="rId4"/>
    <p:sldId id="261" r:id="rId5"/>
    <p:sldId id="262" r:id="rId6"/>
    <p:sldId id="265" r:id="rId7"/>
    <p:sldId id="263" r:id="rId8"/>
    <p:sldId id="264" r:id="rId9"/>
    <p:sldId id="266" r:id="rId10"/>
    <p:sldId id="267" r:id="rId11"/>
    <p:sldId id="269" r:id="rId12"/>
    <p:sldId id="268" r:id="rId13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4" autoAdjust="0"/>
  </p:normalViewPr>
  <p:slideViewPr>
    <p:cSldViewPr snapToGrid="0">
      <p:cViewPr varScale="1">
        <p:scale>
          <a:sx n="52" d="100"/>
          <a:sy n="52" d="100"/>
        </p:scale>
        <p:origin x="12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B74DF7-E64D-441E-A1FE-BA58F3FBE691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00BB6-1805-4BF7-9182-F420BAAB72B9}" type="slidenum">
              <a:rPr lang="es-ES" sz="1400" b="0" strike="noStrike" spc="-1">
                <a:latin typeface="Noto Sans"/>
                <a:ea typeface="DejaVu Sans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6423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2383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649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2946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280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3509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7629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5945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2636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900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3D68B-C461-4EE1-8C5D-AB34F58ECF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961E18-1B86-4FB6-BBD9-E4DB1952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37C5AF-A56B-4CA1-BE73-1CC78485A78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CDFD80-CE5C-4B30-A729-384972449E5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4D71C3-14E4-4461-ABA8-CDF7179DDF4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8DAB65-D23C-46CF-A632-5EEE93285E4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7D187F-163D-4EEB-9F56-3DC073979AB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5C489D-A684-4800-B154-E17FB0583E8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9D094D-52F4-402E-8F89-6A5AA321B05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F52D02-EF3B-4FE7-A043-285D3A3ECF4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AB8007-AD3F-40A2-B9F6-39FFC6A8F08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9C478-0B8B-45E8-B175-09C8697BE95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7E7885-008B-459D-AF04-C4C29ECA5DC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882B94-CB2D-414D-B337-A23B7EC8676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C52EDB-7319-4C2C-BC33-C4D230C4AAC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6DA7F2-DA03-4C16-96F4-F659B99501CE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C57C64-5BAB-48BF-BFF9-82D4FF20531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72B47-5A18-401F-8D32-F2872BF71F1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B0F795-E28B-4BFF-9D03-5408933356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939157-F857-450B-85C1-E460D19459E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F6E8B-A8AA-4A80-80A5-C80800AA03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CE0D1-A4E8-4278-9D76-6A9C6C655B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819497-6725-4572-9810-53A0AC3C6E4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EE967-FC56-423E-B4E2-C0F9A06BC5A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0367A-9B2A-4DDD-9B19-EFBFFBF775FC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AB5BBE-97FF-4F0B-BB66-A1B521C3A143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docs.php" TargetMode="External"/><Relationship Id="rId7" Type="http://schemas.openxmlformats.org/officeDocument/2006/relationships/hyperlink" Target="https://www.youtube.com/playlist?list=PLH_tVOsiVGzmnl7ImSmhIw5qb9Sy5KJR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phptherightway.com/" TargetMode="External"/><Relationship Id="rId5" Type="http://schemas.openxmlformats.org/officeDocument/2006/relationships/hyperlink" Target="https://learnxinyminutes.com/docs/es-es/php-es/" TargetMode="External"/><Relationship Id="rId4" Type="http://schemas.openxmlformats.org/officeDocument/2006/relationships/hyperlink" Target="https://learnxinyminutes.com/docs/php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9280" cy="166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UT 1.1 – Arquitectura y herramientas web</a:t>
            </a:r>
            <a:br>
              <a:rPr lang="es-ES" sz="4000" dirty="0"/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2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PHP – Introducción – Instalación – Primeros pasos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520" cy="98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Desarrollo web en entorno servidor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640" cy="98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1CE6E7-FE74-D17B-BD8A-6AA0F596FC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3" b="35071"/>
          <a:stretch/>
        </p:blipFill>
        <p:spPr bwMode="auto">
          <a:xfrm>
            <a:off x="1004888" y="1615440"/>
            <a:ext cx="11430000" cy="323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Código embebido en HTML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90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Generar una página HTML a base de repetir "echo" es complejo, difícil, y no está recomendado.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PHP permite tener HTML en la página, y sólo embeber, incrustar el código PHP en aquellos puntos en los que necesitemos.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Para insertar código PHP podemos usar &lt;?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php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y ?&gt;. Todo lo que esté entre estos tags se interpreta como PHP. El resto se mostrará tal y como esté escrito.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Además, podemos abreviar una escritura "simple" de valores, como esta: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&lt;?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php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echo "Esto es lo que se escribe"; ?&gt;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Con esta: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&lt;?= "Esto es lo que se escribe ?&gt;</a:t>
            </a:r>
            <a:endParaRPr lang="es-ES" sz="2800" b="0" i="1" strike="noStrike" spc="-1" dirty="0">
              <a:solidFill>
                <a:schemeClr val="accent1">
                  <a:lumMod val="75000"/>
                </a:schemeClr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12236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Referencia y recursos PHP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6277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Algunos recursos que servirán de referencia para PHP: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Documentación oficial de PHP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  <a:hlinkClick r:id="rId3"/>
              </a:rPr>
              <a:t>https://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  <a:hlinkClick r:id="rId3"/>
              </a:rPr>
              <a:t>www.php.net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  <a:hlinkClick r:id="rId3"/>
              </a:rPr>
              <a:t>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  <a:hlinkClick r:id="rId3"/>
              </a:rPr>
              <a:t>docs.php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Learn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X in Y minutes: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  <a:hlinkClick r:id="rId4"/>
              </a:rPr>
              <a:t>https://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  <a:hlinkClick r:id="rId4"/>
              </a:rPr>
              <a:t>learnxinyminutes.com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  <a:hlinkClick r:id="rId4"/>
              </a:rPr>
              <a:t>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  <a:hlinkClick r:id="rId4"/>
              </a:rPr>
              <a:t>docs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  <a:hlinkClick r:id="rId4"/>
              </a:rPr>
              <a:t>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  <a:hlinkClick r:id="rId4"/>
              </a:rPr>
              <a:t>php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  <a:hlinkClick r:id="rId4"/>
              </a:rPr>
              <a:t>/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La versión en castellano del mismo recurso: 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  <a:hlinkClick r:id="rId5"/>
              </a:rPr>
              <a:t>https://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  <a:hlinkClick r:id="rId5"/>
              </a:rPr>
              <a:t>learnxinyminutes.com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  <a:hlinkClick r:id="rId5"/>
              </a:rPr>
              <a:t>/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  <a:hlinkClick r:id="rId5"/>
              </a:rPr>
              <a:t>docs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  <a:hlinkClick r:id="rId5"/>
              </a:rPr>
              <a:t>/es-es/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  <a:hlinkClick r:id="rId5"/>
              </a:rPr>
              <a:t>php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  <a:hlinkClick r:id="rId5"/>
              </a:rPr>
              <a:t>-es/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PHP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The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Right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Way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  <a:hlinkClick r:id="rId6"/>
              </a:rPr>
              <a:t>https://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  <a:hlinkClick r:id="rId6"/>
              </a:rPr>
              <a:t>phptherightway.com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  <a:hlinkClick r:id="rId6"/>
              </a:rPr>
              <a:t>/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Lista de reproducción de 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YouTube. Curso completo de Carlos Alfaro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400" spc="-1" dirty="0">
                <a:solidFill>
                  <a:srgbClr val="333333"/>
                </a:solidFill>
                <a:latin typeface="Noto Sans"/>
                <a:ea typeface="DejaVu Sans"/>
                <a:hlinkClick r:id="rId7"/>
              </a:rPr>
              <a:t>https://</a:t>
            </a:r>
            <a:r>
              <a:rPr lang="es-ES" sz="2400" spc="-1" dirty="0" err="1">
                <a:solidFill>
                  <a:srgbClr val="333333"/>
                </a:solidFill>
                <a:latin typeface="Noto Sans"/>
                <a:ea typeface="DejaVu Sans"/>
                <a:hlinkClick r:id="rId7"/>
              </a:rPr>
              <a:t>www.youtube.com</a:t>
            </a:r>
            <a:r>
              <a:rPr lang="es-ES" sz="2400" spc="-1" dirty="0">
                <a:solidFill>
                  <a:srgbClr val="333333"/>
                </a:solidFill>
                <a:latin typeface="Noto Sans"/>
                <a:ea typeface="DejaVu Sans"/>
                <a:hlinkClick r:id="rId7"/>
              </a:rPr>
              <a:t>/</a:t>
            </a:r>
            <a:r>
              <a:rPr lang="es-ES" sz="2400" spc="-1" dirty="0" err="1">
                <a:solidFill>
                  <a:srgbClr val="333333"/>
                </a:solidFill>
                <a:latin typeface="Noto Sans"/>
                <a:ea typeface="DejaVu Sans"/>
                <a:hlinkClick r:id="rId7"/>
              </a:rPr>
              <a:t>playlist?list</a:t>
            </a:r>
            <a:r>
              <a:rPr lang="es-ES" sz="2400" spc="-1" dirty="0">
                <a:solidFill>
                  <a:srgbClr val="333333"/>
                </a:solidFill>
                <a:latin typeface="Noto Sans"/>
                <a:ea typeface="DejaVu Sans"/>
                <a:hlinkClick r:id="rId7"/>
              </a:rPr>
              <a:t>=</a:t>
            </a:r>
            <a:r>
              <a:rPr lang="es-ES" sz="2400" spc="-1" dirty="0" err="1">
                <a:solidFill>
                  <a:srgbClr val="333333"/>
                </a:solidFill>
                <a:latin typeface="Noto Sans"/>
                <a:ea typeface="DejaVu Sans"/>
                <a:hlinkClick r:id="rId7"/>
              </a:rPr>
              <a:t>PLH_tVOsiVGzmnl7ImSmhIw5qb9Sy5KJRE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82553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4769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PHP originalmente significaba "Personal Home Page"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Posteriormente cambió a "PHP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Hypertext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Preprocessor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".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OFF-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TOPIC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 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Es lo que se llama un acrónimo recursivo.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Es un lenguaje de uso general, no sólo se puede utilizar en Internet, sino que se pueden programa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r scripts para ejecutar en línea de comando.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También se pueden hacer aplicaciones con UI basado en ventanas, utilizando ciertos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frameworks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Aunque su uso principal es el desarrollo de páginas web en servidor.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Pese a tener ya 30 años (se creó en 1994), sigue siendo uno de los más utilizados (si no el más utilizado) en Internet. 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87849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608739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Se estima que tres de cada cuatro servicios en Internet usan PHP. En gran parte, esto se debe a que muchas herramientas open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source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o de uso libre se han desarrollado con PHP. Algunos ejemplos: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Sistemas de gestión de contenidos (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CMS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): WordPress, Drupal, Joomla!.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E-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commerce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: Magento Open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Source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PrestaShop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OpenCart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  <a:tabLst>
                <a:tab pos="635000" algn="l"/>
              </a:tabLs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Foros y comunidades en línea: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phpBB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, Simple Machines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Forum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(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SMF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). 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  <a:tabLst>
                <a:tab pos="635000" algn="l"/>
              </a:tabLs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Plataformas de aprendizaje (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LMS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): Moodle (aula virtual),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Chamilo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  <a:tabLst>
                <a:tab pos="635000" algn="l"/>
              </a:tabLst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Frameworks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de desarrollo. Herramientas para desarrolladores, para facilitar la creación de soluciones: Laravel,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Symfony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CodeIgniter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  <a:tabLst>
                <a:tab pos="635000" algn="l"/>
              </a:tabLs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Wikis: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MediaWiki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(Wikipedia)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  <a:tabLst>
                <a:tab pos="635000" algn="l"/>
              </a:tabLs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Otras: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Nextcloud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(plataforma de almacenamiento en la nube)</a:t>
            </a:r>
          </a:p>
        </p:txBody>
      </p:sp>
    </p:spTree>
    <p:extLst>
      <p:ext uri="{BB962C8B-B14F-4D97-AF65-F5344CB8AC3E}">
        <p14:creationId xmlns:p14="http://schemas.microsoft.com/office/powerpoint/2010/main" val="152958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Instalación en Windows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297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Se suele pensar que para usar PHP en Windows hay que instalar algún paquete con muchas herramientas como: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WAMP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: Windows + Apache + MySQL (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MariaDB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) + PHP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XAMPP: X (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cross-platform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) + Apache +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MariaDB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+ PHP + Perl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Pero en realidad no es necesario. Se puede hacer desarrollo sólo con PHP. Para instalarlo en Windows: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Descargar la versión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NTS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(Non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Thread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Safe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) del sitio de descargas de PHP. Descargar la versión Zip. No hay un instalador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Copiar todo el contenido del zip en una carpeta del disco. Por ejemplo, en C:\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Program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Files\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php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03072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Instalación en Windows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90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Windows, si se quiere usar PHP desde cualquier parte del sistema, es conveniente añadirlo al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PATH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(variable de entorno). Para hacerlo: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Abrir la configuración del sistema.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Buscar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PATH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aparecerán dos opciones: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Editar las variables de entorno del sistema.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Editar las variables de entorno de esta cuenta.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Elegir "Editar las variables de entorno de esta cuenta". Esto lo hacemos para no modificar el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PATH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de otras cuentas. 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Si no se usa un equipo compartido, puede elegirse "Editar las variables de entorno del sistema". En este caso aparece una ventana y hay que hacer clic en "Variables de entorno…".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83843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Instalación en Windows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8001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En la lista de v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ariables de entorno, seleccionar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Path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 y hacer clic en "Editar…". Aparece una ventana con los valores de la variable.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Añadir un nuevo valor (clic en "Nuevo") 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con la ruta del directorio (carpeta) en el 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que hemos copiado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php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. Se puede usar 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el botón "Examinar" para seleccionar 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fácilmente la ubicación.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Clic en "Aceptar" tantas veces como sea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necesario.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Abrir una ventana de comando para 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probar que funciona, ejecutando 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php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--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version</a:t>
            </a:r>
            <a:endParaRPr lang="es-ES" sz="2800" b="0" i="1" strike="noStrike" spc="-1" dirty="0">
              <a:solidFill>
                <a:schemeClr val="accent1">
                  <a:lumMod val="75000"/>
                </a:schemeClr>
              </a:solidFill>
              <a:latin typeface="Noto Sans"/>
              <a:ea typeface="DejaVu San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2594BA-7CEC-8DD9-8F48-EE89E1834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938" y="2549569"/>
            <a:ext cx="4805940" cy="456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5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Instalación en Linux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0765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Para instalarlo en Linux se recomienda usar el gestor de paquetes de la distribución (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APT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YUM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Pacman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Snap, etc.). En Ubuntu, se instalaría con el siguiente comando: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b="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sudo </a:t>
            </a:r>
            <a:r>
              <a:rPr lang="es-ES" sz="2800" b="0" i="1" strike="noStrike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apt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install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php8.3</a:t>
            </a:r>
            <a:endParaRPr lang="es-ES" sz="2800" i="1" spc="-1" dirty="0">
              <a:solidFill>
                <a:schemeClr val="accent1">
                  <a:lumMod val="75000"/>
                </a:schemeClr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8.3 es la última versión publicada de PHP a septiembre de 2024.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Linux, al instalar el paquete, no es necesario hacer ninguna configuración adicional para poder ejecutarlo desde cualquier parte del sistema.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08994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Servidor HTTP integrado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72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PHP tiene integrado un servidor HTTP para poder realizar desarrollo sin necesidad de instalar ningún otro componente.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Esto permite realizar peque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ños desarrollos o pruebas sin tener que mantener permanentemente un servidor web en marcha.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Para lanzar el servidor de desarrollo: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un terminal o ventana de comando, ubicarse en el directorio donde estén los ficheros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php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que se quieren servir por HTTP.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Ejecutar el comando (el puerto puede ser otro):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		</a:t>
            </a:r>
            <a:r>
              <a:rPr lang="es-ES" sz="2800" b="0" i="1" strike="noStrike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php</a:t>
            </a:r>
            <a:r>
              <a:rPr lang="es-ES" sz="2800" b="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–S </a:t>
            </a:r>
            <a:r>
              <a:rPr lang="es-ES" sz="2800" b="0" i="1" strike="noStrike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localhost:8000</a:t>
            </a:r>
            <a:endParaRPr lang="es-ES" sz="2800" b="0" i="1" strike="noStrike" spc="-1" dirty="0">
              <a:solidFill>
                <a:schemeClr val="accent1">
                  <a:lumMod val="75000"/>
                </a:schemeClr>
              </a:solidFill>
              <a:latin typeface="Noto Sans"/>
              <a:ea typeface="DejaVu Sans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En la ventana de comando se podrán ver las peticiones recibidas, y el resultado de su ejecución.</a:t>
            </a:r>
            <a:endParaRPr lang="es-ES" sz="2800" b="0" i="1" strike="noStrike" spc="-1" dirty="0">
              <a:solidFill>
                <a:schemeClr val="accent1">
                  <a:lumMod val="75000"/>
                </a:schemeClr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27567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Primera página con PHP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90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Pasos para hacer una prueba de página web con PHP: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Crear una carpeta en el disco, y dentro de la carpeta, un fichero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index.php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Abrirlo con cualquier editor de texto y escribir lo siguiente: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&lt;?</a:t>
            </a:r>
            <a:r>
              <a:rPr lang="es-ES" sz="2800" b="0" i="1" strike="noStrike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php</a:t>
            </a:r>
            <a:br>
              <a:rPr lang="es-ES" sz="2800" b="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b="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echo "Esto es una prueba"</a:t>
            </a:r>
            <a:br>
              <a:rPr lang="es-ES" sz="2800" b="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b="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?&gt;</a:t>
            </a:r>
            <a:endParaRPr lang="es-ES" sz="2800" i="1" spc="-1" dirty="0">
              <a:solidFill>
                <a:schemeClr val="accent1">
                  <a:lumMod val="75000"/>
                </a:schemeClr>
              </a:solidFill>
              <a:latin typeface="Noto Sans"/>
              <a:ea typeface="DejaVu Sans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Guardar el fichero, abrir una ventana de comandos o terminal, cambiar a la carpeta creada, y ejecutar el comando para lanzar el servidor:</a:t>
            </a:r>
          </a:p>
          <a:p>
            <a:pPr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php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-S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localhost:8000</a:t>
            </a:r>
            <a:endParaRPr lang="es-ES" sz="2800" b="0" i="1" strike="noStrike" spc="-1" dirty="0">
              <a:solidFill>
                <a:schemeClr val="accent1">
                  <a:lumMod val="75000"/>
                </a:schemeClr>
              </a:solidFill>
              <a:latin typeface="Noto Sans"/>
              <a:ea typeface="DejaVu Sans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Abrir un navegador y acceder a la dirección "http://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localhost:8000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61086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14115</TotalTime>
  <Words>1158</Words>
  <Application>Microsoft Office PowerPoint</Application>
  <PresentationFormat>Personalizado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Noto Sans</vt:lpstr>
      <vt:lpstr>Symbol</vt:lpstr>
      <vt:lpstr>Times New Roman</vt:lpstr>
      <vt:lpstr>Wingdings</vt:lpstr>
      <vt:lpstr>Office Theme</vt:lpstr>
      <vt:lpstr>Office Theme</vt:lpstr>
      <vt:lpstr>UT 1.1 – Arquitectura y herramientas web 2 – PHP – Introducción – Instalación – Primeros pasos</vt:lpstr>
      <vt:lpstr>PHP</vt:lpstr>
      <vt:lpstr>PHP</vt:lpstr>
      <vt:lpstr>PHP – Instalación en Windows </vt:lpstr>
      <vt:lpstr>PHP – Instalación en Windows </vt:lpstr>
      <vt:lpstr>PHP – Instalación en Windows </vt:lpstr>
      <vt:lpstr>PHP – Instalación en Linux </vt:lpstr>
      <vt:lpstr>PHP – Servidor HTTP integrado</vt:lpstr>
      <vt:lpstr>Primera página con PHP</vt:lpstr>
      <vt:lpstr>Código embebido en HTML</vt:lpstr>
      <vt:lpstr>Referencia y recursos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Familia López Lamela</dc:creator>
  <dc:description/>
  <cp:lastModifiedBy>Familia López Lamela</cp:lastModifiedBy>
  <cp:revision>107</cp:revision>
  <dcterms:created xsi:type="dcterms:W3CDTF">2020-03-19T01:13:35Z</dcterms:created>
  <dcterms:modified xsi:type="dcterms:W3CDTF">2024-09-30T23:38:05Z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Personalizado</vt:lpwstr>
  </property>
  <property fmtid="{D5CDD505-2E9C-101B-9397-08002B2CF9AE}" pid="4" name="Slides">
    <vt:i4>20</vt:i4>
  </property>
</Properties>
</file>