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5" d="100"/>
          <a:sy n="85"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7AA31-F339-44EF-B2F5-A0C29DF07778}"/>
              </a:ext>
            </a:extLst>
          </p:cNvPr>
          <p:cNvSpPr>
            <a:spLocks noGrp="1"/>
          </p:cNvSpPr>
          <p:nvPr>
            <p:ph type="ctrTitle"/>
          </p:nvPr>
        </p:nvSpPr>
        <p:spPr/>
        <p:txBody>
          <a:bodyPr/>
          <a:lstStyle/>
          <a:p>
            <a:r>
              <a:rPr lang="es-MX" dirty="0"/>
              <a:t>árboles de decisión</a:t>
            </a:r>
          </a:p>
        </p:txBody>
      </p:sp>
      <p:sp>
        <p:nvSpPr>
          <p:cNvPr id="3" name="Subtítulo 2">
            <a:extLst>
              <a:ext uri="{FF2B5EF4-FFF2-40B4-BE49-F238E27FC236}">
                <a16:creationId xmlns:a16="http://schemas.microsoft.com/office/drawing/2014/main" id="{A5664D3B-7B21-4F52-AEE4-0D9282F3A552}"/>
              </a:ext>
            </a:extLst>
          </p:cNvPr>
          <p:cNvSpPr>
            <a:spLocks noGrp="1"/>
          </p:cNvSpPr>
          <p:nvPr>
            <p:ph type="subTitle" idx="1"/>
          </p:nvPr>
        </p:nvSpPr>
        <p:spPr/>
        <p:txBody>
          <a:bodyPr/>
          <a:lstStyle/>
          <a:p>
            <a:r>
              <a:rPr lang="es-MX" dirty="0"/>
              <a:t>José </a:t>
            </a:r>
            <a:r>
              <a:rPr lang="es-MX"/>
              <a:t>Fernando Perea Macías</a:t>
            </a:r>
          </a:p>
          <a:p>
            <a:endParaRPr lang="es-MX" dirty="0"/>
          </a:p>
        </p:txBody>
      </p:sp>
    </p:spTree>
    <p:extLst>
      <p:ext uri="{BB962C8B-B14F-4D97-AF65-F5344CB8AC3E}">
        <p14:creationId xmlns:p14="http://schemas.microsoft.com/office/powerpoint/2010/main" val="290669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5FA80-DF0A-4088-982C-CC1DD5B3441D}"/>
              </a:ext>
            </a:extLst>
          </p:cNvPr>
          <p:cNvSpPr>
            <a:spLocks noGrp="1"/>
          </p:cNvSpPr>
          <p:nvPr>
            <p:ph type="title"/>
          </p:nvPr>
        </p:nvSpPr>
        <p:spPr/>
        <p:txBody>
          <a:bodyPr/>
          <a:lstStyle/>
          <a:p>
            <a:r>
              <a:rPr lang="es-MX" b="0" i="0" dirty="0">
                <a:effectLst/>
                <a:latin typeface="Roboto"/>
              </a:rPr>
              <a:t>¿En qué consiste?</a:t>
            </a:r>
            <a:endParaRPr lang="es-MX" dirty="0"/>
          </a:p>
        </p:txBody>
      </p:sp>
      <p:sp>
        <p:nvSpPr>
          <p:cNvPr id="3" name="Marcador de contenido 2">
            <a:extLst>
              <a:ext uri="{FF2B5EF4-FFF2-40B4-BE49-F238E27FC236}">
                <a16:creationId xmlns:a16="http://schemas.microsoft.com/office/drawing/2014/main" id="{CECA2BF3-A9D0-40E1-9950-29E1F384CC26}"/>
              </a:ext>
            </a:extLst>
          </p:cNvPr>
          <p:cNvSpPr>
            <a:spLocks noGrp="1"/>
          </p:cNvSpPr>
          <p:nvPr>
            <p:ph idx="1"/>
          </p:nvPr>
        </p:nvSpPr>
        <p:spPr>
          <a:xfrm>
            <a:off x="685801" y="2142067"/>
            <a:ext cx="5060575" cy="3649133"/>
          </a:xfrm>
        </p:spPr>
        <p:txBody>
          <a:bodyPr/>
          <a:lstStyle/>
          <a:p>
            <a:r>
              <a:rPr lang="es-MX" dirty="0">
                <a:solidFill>
                  <a:srgbClr val="FFFFFF"/>
                </a:solidFill>
                <a:latin typeface="Verdana" panose="020B0604030504040204" pitchFamily="34" charset="0"/>
              </a:rPr>
              <a:t>El árbol de decisiones es un modelo de predicción utilizado en diversos ámbitos. </a:t>
            </a:r>
          </a:p>
          <a:p>
            <a:pPr algn="just"/>
            <a:r>
              <a:rPr lang="es-MX" dirty="0">
                <a:solidFill>
                  <a:srgbClr val="FFFFFF"/>
                </a:solidFill>
                <a:latin typeface="Verdana" panose="020B0604030504040204" pitchFamily="34" charset="0"/>
              </a:rPr>
              <a:t>Dado un conjunto de datos se fabrican diagramas de construcciones lógicas, muy similares a los sistemas de predicción basados en reglas, que sirven para representar y categorizar una serie de condiciones que ocurren de forma sucesiva, para la resolución de un problema.</a:t>
            </a:r>
          </a:p>
        </p:txBody>
      </p:sp>
      <p:pic>
        <p:nvPicPr>
          <p:cNvPr id="1026" name="Picture 2" descr="Qué son y cómo hacer árboles de decisiones? | Profesionistas">
            <a:extLst>
              <a:ext uri="{FF2B5EF4-FFF2-40B4-BE49-F238E27FC236}">
                <a16:creationId xmlns:a16="http://schemas.microsoft.com/office/drawing/2014/main" id="{BC1B85E5-E16F-4C84-A06F-7C9ACEC8C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036" y="2142067"/>
            <a:ext cx="4819930" cy="34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5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C4F94-0AD4-4272-99A2-FFADB2C0376E}"/>
              </a:ext>
            </a:extLst>
          </p:cNvPr>
          <p:cNvSpPr>
            <a:spLocks noGrp="1"/>
          </p:cNvSpPr>
          <p:nvPr>
            <p:ph type="title"/>
          </p:nvPr>
        </p:nvSpPr>
        <p:spPr/>
        <p:txBody>
          <a:bodyPr>
            <a:normAutofit/>
          </a:bodyPr>
          <a:lstStyle/>
          <a:p>
            <a:br>
              <a:rPr lang="es-MX" dirty="0"/>
            </a:br>
            <a:r>
              <a:rPr lang="es-MX" dirty="0">
                <a:latin typeface="Roboto"/>
              </a:rPr>
              <a:t>¿</a:t>
            </a:r>
            <a:r>
              <a:rPr lang="es-MX" b="0" i="0" dirty="0">
                <a:effectLst/>
                <a:latin typeface="Roboto"/>
              </a:rPr>
              <a:t>Quién lo desarrolló?</a:t>
            </a:r>
            <a:endParaRPr lang="es-MX" dirty="0"/>
          </a:p>
        </p:txBody>
      </p:sp>
      <p:sp>
        <p:nvSpPr>
          <p:cNvPr id="3" name="Marcador de contenido 2">
            <a:extLst>
              <a:ext uri="{FF2B5EF4-FFF2-40B4-BE49-F238E27FC236}">
                <a16:creationId xmlns:a16="http://schemas.microsoft.com/office/drawing/2014/main" id="{BBAA9D1F-031E-4865-B42C-3CF94872C26C}"/>
              </a:ext>
            </a:extLst>
          </p:cNvPr>
          <p:cNvSpPr>
            <a:spLocks noGrp="1"/>
          </p:cNvSpPr>
          <p:nvPr>
            <p:ph idx="1"/>
          </p:nvPr>
        </p:nvSpPr>
        <p:spPr>
          <a:xfrm>
            <a:off x="685802" y="2142067"/>
            <a:ext cx="5410198" cy="3649133"/>
          </a:xfrm>
        </p:spPr>
        <p:txBody>
          <a:bodyPr/>
          <a:lstStyle/>
          <a:p>
            <a:pPr marL="0" indent="0" algn="just">
              <a:buNone/>
            </a:pPr>
            <a:r>
              <a:rPr lang="es-MX" dirty="0">
                <a:solidFill>
                  <a:srgbClr val="FFFFFF"/>
                </a:solidFill>
                <a:latin typeface="Verdana" panose="020B0604030504040204" pitchFamily="34" charset="0"/>
              </a:rPr>
              <a:t>La utilización surge de la teoría de los juegos de John </a:t>
            </a:r>
            <a:r>
              <a:rPr lang="es-MX" dirty="0" err="1">
                <a:solidFill>
                  <a:srgbClr val="FFFFFF"/>
                </a:solidFill>
                <a:latin typeface="Verdana" panose="020B0604030504040204" pitchFamily="34" charset="0"/>
              </a:rPr>
              <a:t>von</a:t>
            </a:r>
            <a:r>
              <a:rPr lang="es-MX" dirty="0">
                <a:solidFill>
                  <a:srgbClr val="FFFFFF"/>
                </a:solidFill>
                <a:latin typeface="Verdana" panose="020B0604030504040204" pitchFamily="34" charset="0"/>
              </a:rPr>
              <a:t> </a:t>
            </a:r>
            <a:r>
              <a:rPr lang="es-MX" dirty="0" err="1">
                <a:solidFill>
                  <a:srgbClr val="FFFFFF"/>
                </a:solidFill>
                <a:latin typeface="Verdana" panose="020B0604030504040204" pitchFamily="34" charset="0"/>
              </a:rPr>
              <a:t>neumann</a:t>
            </a:r>
            <a:r>
              <a:rPr lang="es-MX" dirty="0">
                <a:solidFill>
                  <a:srgbClr val="FFFFFF"/>
                </a:solidFill>
                <a:latin typeface="Verdana" panose="020B0604030504040204" pitchFamily="34" charset="0"/>
              </a:rPr>
              <a:t> y Oskar </a:t>
            </a:r>
            <a:r>
              <a:rPr lang="es-MX" dirty="0" err="1">
                <a:solidFill>
                  <a:srgbClr val="FFFFFF"/>
                </a:solidFill>
                <a:latin typeface="Verdana" panose="020B0604030504040204" pitchFamily="34" charset="0"/>
              </a:rPr>
              <a:t>morgenstern</a:t>
            </a:r>
            <a:r>
              <a:rPr lang="es-MX" dirty="0">
                <a:solidFill>
                  <a:srgbClr val="FFFFFF"/>
                </a:solidFill>
                <a:latin typeface="Verdana" panose="020B0604030504040204" pitchFamily="34" charset="0"/>
              </a:rPr>
              <a:t> en 1944 quienes recurren a este tipo de gráfico para representar la estructura temporal de un juegos en forma extensiva </a:t>
            </a:r>
          </a:p>
        </p:txBody>
      </p:sp>
      <p:pic>
        <p:nvPicPr>
          <p:cNvPr id="2054" name="Picture 6" descr="INVESTIGACIÓN DE OPERACIONES II: TEORIA DE JUEGOS">
            <a:extLst>
              <a:ext uri="{FF2B5EF4-FFF2-40B4-BE49-F238E27FC236}">
                <a16:creationId xmlns:a16="http://schemas.microsoft.com/office/drawing/2014/main" id="{7E4738E5-2C63-44E3-ACED-E37739267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463" y="2451511"/>
            <a:ext cx="4891087" cy="311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9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782F8-12C0-49F4-8639-7DE70902FFF0}"/>
              </a:ext>
            </a:extLst>
          </p:cNvPr>
          <p:cNvSpPr>
            <a:spLocks noGrp="1"/>
          </p:cNvSpPr>
          <p:nvPr>
            <p:ph type="title"/>
          </p:nvPr>
        </p:nvSpPr>
        <p:spPr/>
        <p:txBody>
          <a:bodyPr>
            <a:normAutofit/>
          </a:bodyPr>
          <a:lstStyle/>
          <a:p>
            <a:r>
              <a:rPr lang="es-MX" b="0" i="0" dirty="0">
                <a:effectLst/>
                <a:latin typeface="Roboto"/>
              </a:rPr>
              <a:t>Tipo de problemas que resuelve</a:t>
            </a:r>
            <a:endParaRPr lang="es-MX" dirty="0"/>
          </a:p>
        </p:txBody>
      </p:sp>
      <p:sp>
        <p:nvSpPr>
          <p:cNvPr id="3" name="Marcador de contenido 2">
            <a:extLst>
              <a:ext uri="{FF2B5EF4-FFF2-40B4-BE49-F238E27FC236}">
                <a16:creationId xmlns:a16="http://schemas.microsoft.com/office/drawing/2014/main" id="{E6FD9EE5-274C-4D7F-A6B9-40EC6A313B98}"/>
              </a:ext>
            </a:extLst>
          </p:cNvPr>
          <p:cNvSpPr>
            <a:spLocks noGrp="1"/>
          </p:cNvSpPr>
          <p:nvPr>
            <p:ph idx="1"/>
          </p:nvPr>
        </p:nvSpPr>
        <p:spPr/>
        <p:txBody>
          <a:bodyPr/>
          <a:lstStyle/>
          <a:p>
            <a:pPr marL="0" indent="0" algn="just" fontAlgn="base">
              <a:buNone/>
            </a:pPr>
            <a:r>
              <a:rPr lang="es-MX" dirty="0">
                <a:solidFill>
                  <a:srgbClr val="FFFFFF"/>
                </a:solidFill>
                <a:latin typeface="Verdana" panose="020B0604030504040204" pitchFamily="34" charset="0"/>
              </a:rPr>
              <a:t>Los árboles de decisión son especialmente útiles cuando:</a:t>
            </a:r>
          </a:p>
          <a:p>
            <a:pPr algn="just" fontAlgn="base"/>
            <a:r>
              <a:rPr lang="es-MX" dirty="0">
                <a:solidFill>
                  <a:srgbClr val="FFFFFF"/>
                </a:solidFill>
                <a:latin typeface="Verdana" panose="020B0604030504040204" pitchFamily="34" charset="0"/>
              </a:rPr>
              <a:t>Las alternativas o cursos de acción están bien definidas (por ejemplo: aceptar o rechazar una propuesta, aumentar o no la capacidad de producción, construir o no una nueva bodega, etc.)</a:t>
            </a:r>
          </a:p>
          <a:p>
            <a:pPr algn="just" fontAlgn="base"/>
            <a:r>
              <a:rPr lang="es-MX" dirty="0">
                <a:solidFill>
                  <a:srgbClr val="FFFFFF"/>
                </a:solidFill>
                <a:latin typeface="Verdana" panose="020B0604030504040204" pitchFamily="34" charset="0"/>
              </a:rPr>
              <a:t>Las incertidumbres pueden ser cuantificadas (por ejemplo: probabilidad de éxito de una campaña publicitaria, probable efecto en ventas, probabilidad de pasar de etapas, etc.)</a:t>
            </a:r>
          </a:p>
          <a:p>
            <a:pPr algn="just" fontAlgn="base"/>
            <a:r>
              <a:rPr lang="es-MX" dirty="0">
                <a:solidFill>
                  <a:srgbClr val="FFFFFF"/>
                </a:solidFill>
                <a:latin typeface="Verdana" panose="020B0604030504040204" pitchFamily="34" charset="0"/>
              </a:rPr>
              <a:t>Los objetivos están claros (por ejemplo: aumentar las ventas, maximizar utilidades, minimizar costos, etc.)</a:t>
            </a:r>
          </a:p>
          <a:p>
            <a:pPr marL="0" indent="0" algn="just">
              <a:buNone/>
            </a:pPr>
            <a:br>
              <a:rPr lang="es-MX" dirty="0">
                <a:solidFill>
                  <a:srgbClr val="FFFFFF"/>
                </a:solidFill>
                <a:latin typeface="Verdana" panose="020B0604030504040204" pitchFamily="34" charset="0"/>
              </a:rPr>
            </a:br>
            <a:endParaRPr lang="es-MX" dirty="0">
              <a:solidFill>
                <a:srgbClr val="FFFFFF"/>
              </a:solidFill>
              <a:latin typeface="Verdana" panose="020B0604030504040204" pitchFamily="34" charset="0"/>
            </a:endParaRPr>
          </a:p>
        </p:txBody>
      </p:sp>
    </p:spTree>
    <p:extLst>
      <p:ext uri="{BB962C8B-B14F-4D97-AF65-F5344CB8AC3E}">
        <p14:creationId xmlns:p14="http://schemas.microsoft.com/office/powerpoint/2010/main" val="87078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03509-C1C3-4180-98A8-C6C221ABB2E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C91E3DE-CB5C-4336-9B60-A92B43426E90}"/>
              </a:ext>
            </a:extLst>
          </p:cNvPr>
          <p:cNvSpPr>
            <a:spLocks noGrp="1"/>
          </p:cNvSpPr>
          <p:nvPr>
            <p:ph idx="1"/>
          </p:nvPr>
        </p:nvSpPr>
        <p:spPr/>
        <p:txBody>
          <a:bodyPr>
            <a:normAutofit fontScale="77500" lnSpcReduction="20000"/>
          </a:bodyPr>
          <a:lstStyle/>
          <a:p>
            <a:pPr marL="457200" indent="-457200">
              <a:lnSpc>
                <a:spcPct val="200000"/>
              </a:lnSpc>
              <a:spcAft>
                <a:spcPts val="800"/>
              </a:spcAft>
            </a:pP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Árbol de decisión (modelo de clasificación ID3). (2020). En </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Wikipedia, la enciclopedia libre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https://es.wikipedia.org/w/index.php?title=%C3%81rbol_de_decisi%C3%B3n_(modelo_de_clasificaci%C3%B3n_ID3)&amp;oldid=131555722</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Árbol de decisiones: Qué es y por qué es útil para tu negocio</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(2019, junio 5). https://www.gestion.org/arbol-de-decisiones/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Aspiazu, G. C. (2009, mayo 1). Mente Errabunda: Árboles de decisión. </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Mente Errabunda</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http://menteerrabunda.blogspot.com/2009/05/arboles-de-decision.html</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i="1" dirty="0" err="1">
                <a:effectLst/>
                <a:latin typeface="Times New Roman" panose="02020603050405020304" pitchFamily="18" charset="0"/>
                <a:ea typeface="Times New Roman" panose="02020603050405020304" pitchFamily="18" charset="0"/>
                <a:cs typeface="Times New Roman" panose="02020603050405020304" pitchFamily="18" charset="0"/>
              </a:rPr>
              <a:t>Presentation</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cs typeface="Times New Roman" panose="02020603050405020304" pitchFamily="18" charset="0"/>
              </a:rPr>
              <a:t>Name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(s. f.). </a:t>
            </a:r>
            <a:r>
              <a:rPr lang="es-MX" sz="1800" dirty="0" err="1">
                <a:effectLst/>
                <a:latin typeface="Times New Roman" panose="02020603050405020304" pitchFamily="18" charset="0"/>
                <a:ea typeface="Times New Roman" panose="02020603050405020304" pitchFamily="18" charset="0"/>
                <a:cs typeface="Times New Roman" panose="02020603050405020304" pitchFamily="18" charset="0"/>
              </a:rPr>
              <a:t>emaze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dirty="0" err="1">
                <a:effectLst/>
                <a:latin typeface="Times New Roman" panose="02020603050405020304" pitchFamily="18" charset="0"/>
                <a:ea typeface="Times New Roman" panose="02020603050405020304" pitchFamily="18" charset="0"/>
                <a:cs typeface="Times New Roman" panose="02020603050405020304" pitchFamily="18" charset="0"/>
              </a:rPr>
              <a:t>presentations</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a:effectLst/>
                <a:latin typeface="Times New Roman" panose="02020603050405020304" pitchFamily="18" charset="0"/>
                <a:ea typeface="Times New Roman" panose="02020603050405020304" pitchFamily="18" charset="0"/>
                <a:cs typeface="Times New Roman" panose="02020603050405020304" pitchFamily="18" charset="0"/>
              </a:rPr>
              <a:t>Recuperado 12 de marzo de 2021, de https://www.emaze.com/@AZOFCRIQ</a:t>
            </a:r>
            <a:endParaRPr lang="es-MX"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s-MX"/>
          </a:p>
        </p:txBody>
      </p:sp>
    </p:spTree>
    <p:extLst>
      <p:ext uri="{BB962C8B-B14F-4D97-AF65-F5344CB8AC3E}">
        <p14:creationId xmlns:p14="http://schemas.microsoft.com/office/powerpoint/2010/main" val="223182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94267-4A03-46A8-84B5-92913396AFB5}"/>
              </a:ext>
            </a:extLst>
          </p:cNvPr>
          <p:cNvSpPr>
            <a:spLocks noGrp="1"/>
          </p:cNvSpPr>
          <p:nvPr>
            <p:ph type="title"/>
          </p:nvPr>
        </p:nvSpPr>
        <p:spPr>
          <a:xfrm>
            <a:off x="825909" y="808055"/>
            <a:ext cx="3979205" cy="1453363"/>
          </a:xfrm>
        </p:spPr>
        <p:txBody>
          <a:bodyPr>
            <a:normAutofit/>
          </a:bodyPr>
          <a:lstStyle/>
          <a:p>
            <a:pPr>
              <a:lnSpc>
                <a:spcPct val="90000"/>
              </a:lnSpc>
            </a:pPr>
            <a:r>
              <a:rPr lang="es-MX" sz="1700">
                <a:latin typeface="Roboto"/>
              </a:rPr>
              <a:t>¿</a:t>
            </a:r>
            <a:r>
              <a:rPr lang="es-MX" sz="1700" b="0" i="0">
                <a:effectLst/>
                <a:latin typeface="Roboto"/>
              </a:rPr>
              <a:t>Cómo un ingeniero en sistemas podría aprovechar dicho modelo?</a:t>
            </a:r>
            <a:br>
              <a:rPr lang="es-MX" sz="1700"/>
            </a:br>
            <a:endParaRPr lang="es-MX" sz="1700"/>
          </a:p>
        </p:txBody>
      </p:sp>
      <p:sp>
        <p:nvSpPr>
          <p:cNvPr id="3" name="Marcador de contenido 2">
            <a:extLst>
              <a:ext uri="{FF2B5EF4-FFF2-40B4-BE49-F238E27FC236}">
                <a16:creationId xmlns:a16="http://schemas.microsoft.com/office/drawing/2014/main" id="{3436ECE5-66EE-43B7-A54E-5E7D5DD06FD3}"/>
              </a:ext>
            </a:extLst>
          </p:cNvPr>
          <p:cNvSpPr>
            <a:spLocks noGrp="1"/>
          </p:cNvSpPr>
          <p:nvPr>
            <p:ph idx="1"/>
          </p:nvPr>
        </p:nvSpPr>
        <p:spPr>
          <a:xfrm>
            <a:off x="802178" y="2261420"/>
            <a:ext cx="4002936" cy="3637935"/>
          </a:xfrm>
        </p:spPr>
        <p:txBody>
          <a:bodyPr>
            <a:normAutofit/>
          </a:bodyPr>
          <a:lstStyle/>
          <a:p>
            <a:r>
              <a:rPr lang="es-MX" dirty="0"/>
              <a:t>Por mi parte pienso que los árboles de decisión en los sistemas computacionales son muy importantes y a que éstos emplean en algunas estructuras de programas para poder tomar una decisión según será necesario un ejemplo de esto es en la inteligencia artificial en la cual se presenta una base de datos de donde a partir de un árbol de decisión extrae la mejor opción posible .</a:t>
            </a:r>
            <a:endParaRPr lang="es-MX"/>
          </a:p>
        </p:txBody>
      </p:sp>
      <p:pic>
        <p:nvPicPr>
          <p:cNvPr id="3074" name="Picture 2" descr="La iglesia católica pide a la industria una IA más ética • ENTER.CO">
            <a:extLst>
              <a:ext uri="{FF2B5EF4-FFF2-40B4-BE49-F238E27FC236}">
                <a16:creationId xmlns:a16="http://schemas.microsoft.com/office/drawing/2014/main" id="{ED08DDC5-C39A-4616-8718-4EB9E9DFA7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9752" y="1062037"/>
            <a:ext cx="6095593" cy="457169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61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FEEC9-82A5-4294-8E47-C716A8DF825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56C5991-2BE7-480C-8F1B-AC3DC79C6892}"/>
              </a:ext>
            </a:extLst>
          </p:cNvPr>
          <p:cNvSpPr>
            <a:spLocks noGrp="1"/>
          </p:cNvSpPr>
          <p:nvPr>
            <p:ph idx="1"/>
          </p:nvPr>
        </p:nvSpPr>
        <p:spPr/>
        <p:txBody>
          <a:bodyPr>
            <a:normAutofit fontScale="77500" lnSpcReduction="20000"/>
          </a:bodyPr>
          <a:lstStyle/>
          <a:p>
            <a:pPr marL="457200" indent="-457200">
              <a:lnSpc>
                <a:spcPct val="200000"/>
              </a:lnSpc>
              <a:spcAft>
                <a:spcPts val="800"/>
              </a:spcAft>
            </a:pP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Árbol de decisión (modelo de clasificación ID3). (2020). En </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Wikipedia, la enciclopedia libre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https://es.wikipedia.org/w/index.php?title=%C3%81rbol_de_decisi%C3%B3n_(modelo_de_clasificaci%C3%B3n_ID3)&amp;oldid=131555722</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Árbol de decisiones: Qué es y por qué es útil para tu negocio</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(2019, junio 5). https://www.gestion.org/arbol-de-decisiones/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Aspiazu, G. C. (2009, mayo 1). Mente Errabunda: Árboles de decisión. </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Mente Errabunda</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http://menteerrabunda.blogspot.com/2009/05/arboles-de-decision.html</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s-MX" sz="1800" i="1" dirty="0" err="1">
                <a:effectLst/>
                <a:latin typeface="Times New Roman" panose="02020603050405020304" pitchFamily="18" charset="0"/>
                <a:ea typeface="Times New Roman" panose="02020603050405020304" pitchFamily="18" charset="0"/>
                <a:cs typeface="Times New Roman" panose="02020603050405020304" pitchFamily="18" charset="0"/>
              </a:rPr>
              <a:t>Presentation</a:t>
            </a:r>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i="1" dirty="0" err="1">
                <a:effectLst/>
                <a:latin typeface="Times New Roman" panose="02020603050405020304" pitchFamily="18" charset="0"/>
                <a:ea typeface="Times New Roman" panose="02020603050405020304" pitchFamily="18" charset="0"/>
                <a:cs typeface="Times New Roman" panose="02020603050405020304" pitchFamily="18" charset="0"/>
              </a:rPr>
              <a:t>Name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(s. f.). </a:t>
            </a:r>
            <a:r>
              <a:rPr lang="es-MX" sz="1800" dirty="0" err="1">
                <a:effectLst/>
                <a:latin typeface="Times New Roman" panose="02020603050405020304" pitchFamily="18" charset="0"/>
                <a:ea typeface="Times New Roman" panose="02020603050405020304" pitchFamily="18" charset="0"/>
                <a:cs typeface="Times New Roman" panose="02020603050405020304" pitchFamily="18" charset="0"/>
              </a:rPr>
              <a:t>emaze</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dirty="0" err="1">
                <a:effectLst/>
                <a:latin typeface="Times New Roman" panose="02020603050405020304" pitchFamily="18" charset="0"/>
                <a:ea typeface="Times New Roman" panose="02020603050405020304" pitchFamily="18" charset="0"/>
                <a:cs typeface="Times New Roman" panose="02020603050405020304" pitchFamily="18" charset="0"/>
              </a:rPr>
              <a:t>presentations</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Recuperado 12 de marzo de 2021, de https://www.emaze.com/@AZOFCRIQ</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665128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36</TotalTime>
  <Words>602</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Roboto</vt:lpstr>
      <vt:lpstr>Times New Roman</vt:lpstr>
      <vt:lpstr>Verdana</vt:lpstr>
      <vt:lpstr>Celestial</vt:lpstr>
      <vt:lpstr>árboles de decisión</vt:lpstr>
      <vt:lpstr>¿En qué consiste?</vt:lpstr>
      <vt:lpstr> ¿Quién lo desarrolló?</vt:lpstr>
      <vt:lpstr>Tipo de problemas que resuelve</vt:lpstr>
      <vt:lpstr>Presentación de PowerPoint</vt:lpstr>
      <vt:lpstr>¿Cómo un ingeniero en sistemas podría aprovechar dicho modelo?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árboles de decisión</dc:title>
  <dc:creator>Jose Fernando Perea Macias</dc:creator>
  <cp:lastModifiedBy>Jose Fernando Perea Macias</cp:lastModifiedBy>
  <cp:revision>8</cp:revision>
  <dcterms:created xsi:type="dcterms:W3CDTF">2021-03-10T05:18:21Z</dcterms:created>
  <dcterms:modified xsi:type="dcterms:W3CDTF">2021-03-12T23:56:59Z</dcterms:modified>
</cp:coreProperties>
</file>