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4" r:id="rId4"/>
    <p:sldId id="275" r:id="rId5"/>
    <p:sldId id="267" r:id="rId6"/>
    <p:sldId id="265" r:id="rId7"/>
    <p:sldId id="261" r:id="rId8"/>
    <p:sldId id="268" r:id="rId9"/>
    <p:sldId id="270" r:id="rId10"/>
    <p:sldId id="271" r:id="rId11"/>
    <p:sldId id="272" r:id="rId12"/>
    <p:sldId id="274" r:id="rId13"/>
    <p:sldId id="276" r:id="rId14"/>
    <p:sldId id="269" r:id="rId15"/>
    <p:sldId id="282" r:id="rId16"/>
    <p:sldId id="279" r:id="rId17"/>
    <p:sldId id="277" r:id="rId18"/>
    <p:sldId id="278" r:id="rId19"/>
    <p:sldId id="281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94684" autoAdjust="0"/>
  </p:normalViewPr>
  <p:slideViewPr>
    <p:cSldViewPr>
      <p:cViewPr varScale="1">
        <p:scale>
          <a:sx n="48" d="100"/>
          <a:sy n="48" d="100"/>
        </p:scale>
        <p:origin x="-10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rasel.com.br/" TargetMode="External"/><Relationship Id="rId2" Type="http://schemas.openxmlformats.org/officeDocument/2006/relationships/hyperlink" Target="http://www.cozinhaprofissional.com.b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itesaopaulo.com/dados-da-cidade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wpmania.com.br/wp-content/uploads/2013/01/windows-8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43639"/>
            <a:ext cx="3240360" cy="17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305800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600" dirty="0" err="1" smtClean="0"/>
              <a:t>Minister:Cardápio</a:t>
            </a:r>
            <a:r>
              <a:rPr lang="pt-BR" sz="6600" dirty="0" smtClean="0"/>
              <a:t> Eletrônico</a:t>
            </a:r>
            <a:br>
              <a:rPr lang="pt-BR" sz="6600" dirty="0" smtClean="0"/>
            </a:br>
            <a:r>
              <a:rPr lang="pt-BR" sz="6600" dirty="0" err="1" smtClean="0"/>
              <a:t>Multi-Plataforma</a:t>
            </a:r>
            <a:endParaRPr lang="pt-BR" sz="6600" dirty="0"/>
          </a:p>
        </p:txBody>
      </p:sp>
      <p:pic>
        <p:nvPicPr>
          <p:cNvPr id="3" name="Picture 2" descr="http://tecnomob.com/wp-content/uploads/2013/06/apple-ios-6.1.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" y="4005064"/>
            <a:ext cx="249487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gamuza.com.br/wp-content/uploads/2013/04/google-android-masc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05" y="4005064"/>
            <a:ext cx="1934047" cy="188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fricanbrains.net/wp-content/uploads/2012/07/Blackberry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26" y="3825043"/>
            <a:ext cx="223224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Divulgação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Divulgação em revistas especializadas(impressa ou online).</a:t>
            </a:r>
          </a:p>
          <a:p>
            <a:pPr lvl="1"/>
            <a:r>
              <a:rPr lang="pt-BR" dirty="0">
                <a:solidFill>
                  <a:schemeClr val="tx2"/>
                </a:solidFill>
                <a:hlinkClick r:id="rId2"/>
              </a:rPr>
              <a:t>http://www.cozinhaprofissional.com.br</a:t>
            </a:r>
            <a:r>
              <a:rPr lang="pt-BR" dirty="0" smtClean="0">
                <a:solidFill>
                  <a:schemeClr val="tx2"/>
                </a:solidFill>
                <a:hlinkClick r:id="rId2"/>
              </a:rPr>
              <a:t>/</a:t>
            </a:r>
            <a:endParaRPr lang="pt-BR" dirty="0" smtClean="0">
              <a:solidFill>
                <a:schemeClr val="tx2"/>
              </a:solidFill>
            </a:endParaRPr>
          </a:p>
          <a:p>
            <a:pPr lvl="1"/>
            <a:endParaRPr lang="pt-BR" dirty="0" smtClean="0">
              <a:solidFill>
                <a:schemeClr val="tx2"/>
              </a:solidFill>
            </a:endParaRP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 err="1" smtClean="0">
                <a:solidFill>
                  <a:schemeClr val="tx2"/>
                </a:solidFill>
              </a:rPr>
              <a:t>ABRASEl</a:t>
            </a:r>
            <a:r>
              <a:rPr lang="pt-BR" dirty="0" smtClean="0">
                <a:solidFill>
                  <a:schemeClr val="tx2"/>
                </a:solidFill>
              </a:rPr>
              <a:t>: Associação Brasileira de bares e restaurantes</a:t>
            </a:r>
          </a:p>
          <a:p>
            <a:pPr lvl="1"/>
            <a:r>
              <a:rPr lang="pt-BR" dirty="0" smtClean="0">
                <a:solidFill>
                  <a:schemeClr val="tx2"/>
                </a:solidFill>
              </a:rPr>
              <a:t>Parceria</a:t>
            </a:r>
          </a:p>
          <a:p>
            <a:pPr lvl="1"/>
            <a:r>
              <a:rPr lang="pt-BR" dirty="0" smtClean="0">
                <a:solidFill>
                  <a:schemeClr val="tx2"/>
                </a:solidFill>
              </a:rPr>
              <a:t>Participação de Convenções</a:t>
            </a:r>
          </a:p>
          <a:p>
            <a:pPr lvl="1"/>
            <a:r>
              <a:rPr lang="pt-BR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pt-BR" dirty="0">
                <a:solidFill>
                  <a:schemeClr val="tx2"/>
                </a:solidFill>
                <a:hlinkClick r:id="rId3"/>
              </a:rPr>
              <a:t>://www.abrasel.com.br</a:t>
            </a:r>
            <a:r>
              <a:rPr lang="pt-BR" dirty="0" smtClean="0">
                <a:solidFill>
                  <a:schemeClr val="tx2"/>
                </a:solidFill>
                <a:hlinkClick r:id="rId3"/>
              </a:rPr>
              <a:t>/</a:t>
            </a:r>
            <a:endParaRPr lang="pt-BR" dirty="0" smtClean="0">
              <a:solidFill>
                <a:schemeClr val="tx2"/>
              </a:solidFill>
            </a:endParaRPr>
          </a:p>
          <a:p>
            <a:pPr marL="393192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Divulgação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Divulgação em redes sociais</a:t>
            </a:r>
          </a:p>
          <a:p>
            <a:pPr lvl="1"/>
            <a:r>
              <a:rPr lang="pt-BR" dirty="0" smtClean="0">
                <a:solidFill>
                  <a:schemeClr val="tx2"/>
                </a:solidFill>
                <a:hlinkClick r:id="rId2"/>
              </a:rPr>
              <a:t>http://www.facebook.com</a:t>
            </a:r>
            <a:endParaRPr lang="pt-BR" dirty="0" smtClean="0">
              <a:solidFill>
                <a:schemeClr val="tx2"/>
              </a:solidFill>
            </a:endParaRPr>
          </a:p>
          <a:p>
            <a:pPr lvl="1"/>
            <a:r>
              <a:rPr lang="pt-BR" dirty="0">
                <a:solidFill>
                  <a:schemeClr val="tx2"/>
                </a:solidFill>
                <a:hlinkClick r:id="rId3"/>
              </a:rPr>
              <a:t>http://</a:t>
            </a:r>
            <a:r>
              <a:rPr lang="pt-BR" dirty="0" smtClean="0">
                <a:solidFill>
                  <a:schemeClr val="tx2"/>
                </a:solidFill>
                <a:hlinkClick r:id="rId3"/>
              </a:rPr>
              <a:t>www.twitter.com</a:t>
            </a:r>
            <a:endParaRPr lang="pt-BR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Venda Direta</a:t>
            </a:r>
          </a:p>
          <a:p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Site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Finalização do aplicativo</a:t>
            </a:r>
          </a:p>
          <a:p>
            <a:pPr marL="0" indent="0">
              <a:buNone/>
            </a:pP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Desenvolvimento do software gerenciador do aplicativo e do estabelecimento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Criação do site para promover o aplicativo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Parcerias</a:t>
            </a:r>
          </a:p>
          <a:p>
            <a:pPr marL="0" indent="0">
              <a:buNone/>
            </a:pPr>
            <a:endParaRPr lang="pt-BR" dirty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Teste piloto</a:t>
            </a:r>
          </a:p>
        </p:txBody>
      </p:sp>
    </p:spTree>
    <p:extLst>
      <p:ext uri="{BB962C8B-B14F-4D97-AF65-F5344CB8AC3E}">
        <p14:creationId xmlns:p14="http://schemas.microsoft.com/office/powerpoint/2010/main" val="5169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305800" cy="1143000"/>
          </a:xfrm>
        </p:spPr>
        <p:txBody>
          <a:bodyPr/>
          <a:lstStyle/>
          <a:p>
            <a:pPr algn="ctr"/>
            <a:r>
              <a:rPr lang="pt-BR" dirty="0" smtClean="0"/>
              <a:t>Obrigado 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53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271" y="283933"/>
            <a:ext cx="8229600" cy="108238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6146" name="Picture 2" descr="C:\Users\Fernando\Desktop\t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4031" y="2161168"/>
            <a:ext cx="96304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ernando\Desktop\c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61" y="3360737"/>
            <a:ext cx="8001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Fernando\Desktop\caix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1" y="3475037"/>
            <a:ext cx="1381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Fernando\Desktop\gar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82" y="4875212"/>
            <a:ext cx="8763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529208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988591" y="4875212"/>
            <a:ext cx="2751761" cy="100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 descr="C:\Users\Fernando\Desktop\gar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32" y="2013256"/>
            <a:ext cx="8763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390947" y="136631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Cliente ou garçom efetua o pedido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457445" y="236160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Pedido é enviado para  cozinha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588224" y="5546724"/>
            <a:ext cx="171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Pedido pronto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4463632" y="3475037"/>
            <a:ext cx="0" cy="11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716016" y="38434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Pedido é entregue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71600" y="2357691"/>
            <a:ext cx="181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Cliente efetua pagamento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1665497" y="2564904"/>
            <a:ext cx="1538351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305800" cy="866360"/>
          </a:xfrm>
        </p:spPr>
        <p:txBody>
          <a:bodyPr/>
          <a:lstStyle/>
          <a:p>
            <a:pPr algn="ctr"/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244993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7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305800" cy="938368"/>
          </a:xfrm>
        </p:spPr>
        <p:txBody>
          <a:bodyPr/>
          <a:lstStyle/>
          <a:p>
            <a:pPr algn="ctr"/>
            <a:r>
              <a:rPr lang="pt-BR" dirty="0" smtClean="0"/>
              <a:t>Usuário</a:t>
            </a:r>
            <a:endParaRPr lang="pt-BR" dirty="0"/>
          </a:p>
        </p:txBody>
      </p:sp>
      <p:pic>
        <p:nvPicPr>
          <p:cNvPr id="3074" name="Picture 2" descr="MinisterUsuar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399088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305800" cy="866360"/>
          </a:xfrm>
        </p:spPr>
        <p:txBody>
          <a:bodyPr/>
          <a:lstStyle/>
          <a:p>
            <a:pPr algn="ctr"/>
            <a:r>
              <a:rPr lang="pt-BR" dirty="0" smtClean="0"/>
              <a:t>Categorias e </a:t>
            </a:r>
            <a:r>
              <a:rPr lang="pt-BR" dirty="0" err="1" smtClean="0"/>
              <a:t>Sub-Categorias</a:t>
            </a:r>
            <a:endParaRPr lang="pt-BR" dirty="0"/>
          </a:p>
        </p:txBody>
      </p:sp>
      <p:pic>
        <p:nvPicPr>
          <p:cNvPr id="1026" name="Picture 2" descr="MinisterCategoriasSubCategor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59769"/>
            <a:ext cx="5399088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9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05800" cy="1010376"/>
          </a:xfrm>
        </p:spPr>
        <p:txBody>
          <a:bodyPr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pic>
        <p:nvPicPr>
          <p:cNvPr id="2050" name="Picture 2" descr="MinisterProdu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399088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1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305800" cy="866360"/>
          </a:xfrm>
        </p:spPr>
        <p:txBody>
          <a:bodyPr/>
          <a:lstStyle/>
          <a:p>
            <a:pPr algn="ctr"/>
            <a:r>
              <a:rPr lang="pt-BR" dirty="0" smtClean="0"/>
              <a:t>Pedido</a:t>
            </a:r>
            <a:endParaRPr lang="pt-BR" dirty="0"/>
          </a:p>
        </p:txBody>
      </p:sp>
      <p:pic>
        <p:nvPicPr>
          <p:cNvPr id="5122" name="Picture 2" descr="MinisterCozin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1" y="1772816"/>
            <a:ext cx="5399087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8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Atual cenário de cardápios eletrônicos no Brasil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837467" y="2276872"/>
            <a:ext cx="4041775" cy="4248472"/>
          </a:xfrm>
        </p:spPr>
        <p:txBody>
          <a:bodyPr>
            <a:noAutofit/>
          </a:bodyPr>
          <a:lstStyle/>
          <a:p>
            <a:r>
              <a:rPr lang="pt-BR" b="0" dirty="0"/>
              <a:t>Hoje em dia </a:t>
            </a:r>
            <a:r>
              <a:rPr lang="pt-BR" b="0" dirty="0" smtClean="0"/>
              <a:t>cardápios eletrônicos já </a:t>
            </a:r>
            <a:r>
              <a:rPr lang="pt-BR" b="0" dirty="0"/>
              <a:t>são realidade em </a:t>
            </a:r>
            <a:r>
              <a:rPr lang="pt-BR" b="0" dirty="0" smtClean="0"/>
              <a:t>alguns estabelecimentos </a:t>
            </a:r>
            <a:r>
              <a:rPr lang="pt-BR" b="0" dirty="0"/>
              <a:t>no </a:t>
            </a:r>
            <a:r>
              <a:rPr lang="pt-BR" b="0" dirty="0" smtClean="0"/>
              <a:t>Brasil, porem quase todos são exclusivos para a plataforma </a:t>
            </a:r>
            <a:r>
              <a:rPr lang="pt-BR" b="0" dirty="0" err="1" smtClean="0"/>
              <a:t>apple</a:t>
            </a:r>
            <a:endParaRPr lang="pt-BR" b="0" dirty="0" smtClean="0"/>
          </a:p>
          <a:p>
            <a:endParaRPr lang="pt-BR" b="0" dirty="0"/>
          </a:p>
          <a:p>
            <a:r>
              <a:rPr lang="pt-BR" b="0" dirty="0" smtClean="0"/>
              <a:t>Hoje o Mercado Brasileiro carece de um cardápio </a:t>
            </a:r>
            <a:r>
              <a:rPr lang="pt-BR" b="0" dirty="0" err="1" smtClean="0"/>
              <a:t>multi-plataforma</a:t>
            </a:r>
            <a:r>
              <a:rPr lang="pt-BR" b="0" dirty="0"/>
              <a:t>.</a:t>
            </a:r>
            <a:endParaRPr lang="pt-BR" b="0" dirty="0"/>
          </a:p>
        </p:txBody>
      </p:sp>
      <p:pic>
        <p:nvPicPr>
          <p:cNvPr id="1026" name="Picture 2" descr="http://tecnomob.com/wp-content/uploads/2013/06/apple-ios-6.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98" y="2564904"/>
            <a:ext cx="3672894" cy="27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305800" cy="938368"/>
          </a:xfrm>
        </p:spPr>
        <p:txBody>
          <a:bodyPr/>
          <a:lstStyle/>
          <a:p>
            <a:pPr algn="ctr"/>
            <a:r>
              <a:rPr lang="pt-BR" dirty="0" smtClean="0"/>
              <a:t>Caixa</a:t>
            </a:r>
            <a:endParaRPr lang="pt-BR" dirty="0"/>
          </a:p>
        </p:txBody>
      </p:sp>
      <p:pic>
        <p:nvPicPr>
          <p:cNvPr id="4098" name="Picture 2" descr="MinisterCai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39115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4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9898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Diferenciais do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Multi-plataforma</a:t>
            </a:r>
            <a:r>
              <a:rPr lang="pt-BR" dirty="0" smtClean="0">
                <a:solidFill>
                  <a:schemeClr val="tx2"/>
                </a:solidFill>
              </a:rPr>
              <a:t>, o aplicativo não necessita de uma plataforma especifica para funcionar</a:t>
            </a:r>
          </a:p>
          <a:p>
            <a:pPr marL="0" indent="0">
              <a:buNone/>
            </a:pP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Permite </a:t>
            </a:r>
            <a:r>
              <a:rPr lang="pt-BR" dirty="0">
                <a:solidFill>
                  <a:schemeClr val="tx2"/>
                </a:solidFill>
              </a:rPr>
              <a:t>a alteração em preços, fotos, ingredientes etc... Sem a necessidade a confecção de novos cardápios.</a:t>
            </a:r>
          </a:p>
          <a:p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Permite exibir foto dos pratos o que desperta o apetite dos cliente</a:t>
            </a:r>
          </a:p>
          <a:p>
            <a:pPr marL="0" indent="0">
              <a:buNone/>
            </a:pP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Facilita no momento do pagamento, pois o </a:t>
            </a:r>
            <a:r>
              <a:rPr lang="pt-BR" dirty="0" smtClean="0">
                <a:solidFill>
                  <a:schemeClr val="tx2"/>
                </a:solidFill>
              </a:rPr>
              <a:t>cliente visualiza </a:t>
            </a:r>
            <a:r>
              <a:rPr lang="pt-BR" dirty="0">
                <a:solidFill>
                  <a:schemeClr val="tx2"/>
                </a:solidFill>
              </a:rPr>
              <a:t>o valor de sua conta antes de se dirigir ao caixa e terá a facilidade de fechar sua conta no momento que quiser sem a necessidade de solicitar o garçom.</a:t>
            </a:r>
            <a:endParaRPr lang="pt-BR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764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9898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Benefícios do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Facilita e agiliza o </a:t>
            </a:r>
            <a:r>
              <a:rPr lang="pt-BR" dirty="0">
                <a:solidFill>
                  <a:schemeClr val="tx2"/>
                </a:solidFill>
              </a:rPr>
              <a:t>atendimento, onde o cliente se sente a vontade em fazer seu próprio </a:t>
            </a:r>
            <a:r>
              <a:rPr lang="pt-BR" dirty="0" smtClean="0">
                <a:solidFill>
                  <a:schemeClr val="tx2"/>
                </a:solidFill>
              </a:rPr>
              <a:t>pedido</a:t>
            </a:r>
          </a:p>
          <a:p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Sustentável, uma vez que diminui significativamente a quantidade de papel utilizadas no estabelecimento</a:t>
            </a:r>
            <a:r>
              <a:rPr lang="pt-BR" dirty="0" smtClean="0">
                <a:solidFill>
                  <a:schemeClr val="tx2"/>
                </a:solidFill>
              </a:rPr>
              <a:t>.</a:t>
            </a:r>
          </a:p>
          <a:p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os pedidos chegam diretamente à cozinha</a:t>
            </a:r>
          </a:p>
          <a:p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Ideal para restaurantes que tem um grande fluxo de pessoas, diminuindo assim a perda de clientes que muitas vezes deixam de ser atendidos.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endParaRPr lang="pt-BR" dirty="0" smtClean="0">
              <a:solidFill>
                <a:schemeClr val="tx2"/>
              </a:solidFill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70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Publico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Proprietários de restaurantes</a:t>
            </a:r>
            <a:r>
              <a:rPr lang="pt-BR" dirty="0">
                <a:solidFill>
                  <a:schemeClr val="tx2"/>
                </a:solidFill>
              </a:rPr>
              <a:t>, churrascarias, pizzarias etc.. </a:t>
            </a:r>
          </a:p>
          <a:p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Publico alvo dos clientes é muito amplo, abrange  frequentadores de pizzarias, restaurantes, barzinhos etc.. De todas as idades, costumes  poder aquisitivo.</a:t>
            </a:r>
          </a:p>
        </p:txBody>
      </p:sp>
      <p:pic>
        <p:nvPicPr>
          <p:cNvPr id="3074" name="Picture 2" descr="http://www.shoppingvitoria.com.br/blogs/gisellanitz/images/stories/fevereiro_2010/Standard-Gri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77" y="1631606"/>
            <a:ext cx="2037319" cy="136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2.trrsf.com.br/image/fget/cf/619/464/images.terra.com/2012/11/14/1-erro-comum-restauran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619" y="2636912"/>
            <a:ext cx="1944216" cy="14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beleza.culturamix.com/blog/wp-content/gallery/1_9/no-barzinho-com-os-amigos-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11" y="3777724"/>
            <a:ext cx="2209285" cy="152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acritica.uol.com.br/multimidia/Parque-Idoso-atendidos-Foto-Divulgacao_ACRIMA20100629_0009_1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226" y="4889850"/>
            <a:ext cx="2253002" cy="150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10376"/>
          </a:xfrm>
        </p:spPr>
        <p:txBody>
          <a:bodyPr/>
          <a:lstStyle/>
          <a:p>
            <a:pPr algn="ctr"/>
            <a:r>
              <a:rPr lang="pt-BR" dirty="0" smtClean="0"/>
              <a:t>Mercado em Potencial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tx2"/>
                </a:solidFill>
              </a:rPr>
              <a:t>Números Cidade de São Paulo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2"/>
                </a:solidFill>
              </a:rPr>
              <a:t>São </a:t>
            </a:r>
            <a:r>
              <a:rPr lang="pt-BR" dirty="0">
                <a:solidFill>
                  <a:schemeClr val="tx2"/>
                </a:solidFill>
              </a:rPr>
              <a:t>P</a:t>
            </a:r>
            <a:r>
              <a:rPr lang="pt-BR" dirty="0" smtClean="0">
                <a:solidFill>
                  <a:schemeClr val="tx2"/>
                </a:solidFill>
              </a:rPr>
              <a:t>aulo conta com:</a:t>
            </a:r>
          </a:p>
          <a:p>
            <a:r>
              <a:rPr lang="pt-BR" dirty="0">
                <a:solidFill>
                  <a:schemeClr val="tx2"/>
                </a:solidFill>
              </a:rPr>
              <a:t>12,5 mil restaurantes, 52 tipos de cozinhas, </a:t>
            </a: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500 </a:t>
            </a:r>
            <a:r>
              <a:rPr lang="pt-BR" dirty="0">
                <a:solidFill>
                  <a:schemeClr val="tx2"/>
                </a:solidFill>
              </a:rPr>
              <a:t>churrascarias, </a:t>
            </a: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250 </a:t>
            </a:r>
            <a:r>
              <a:rPr lang="pt-BR" dirty="0">
                <a:solidFill>
                  <a:schemeClr val="tx2"/>
                </a:solidFill>
              </a:rPr>
              <a:t>restaurantes japoneses, </a:t>
            </a: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15 </a:t>
            </a:r>
            <a:r>
              <a:rPr lang="pt-BR" dirty="0">
                <a:solidFill>
                  <a:schemeClr val="tx2"/>
                </a:solidFill>
              </a:rPr>
              <a:t>mil </a:t>
            </a:r>
            <a:r>
              <a:rPr lang="pt-BR" dirty="0" smtClean="0">
                <a:solidFill>
                  <a:schemeClr val="tx2"/>
                </a:solidFill>
              </a:rPr>
              <a:t>bares</a:t>
            </a:r>
          </a:p>
          <a:p>
            <a:r>
              <a:rPr lang="pt-BR" dirty="0" smtClean="0">
                <a:solidFill>
                  <a:schemeClr val="tx2"/>
                </a:solidFill>
              </a:rPr>
              <a:t>5.000 </a:t>
            </a:r>
            <a:r>
              <a:rPr lang="pt-BR" dirty="0">
                <a:solidFill>
                  <a:schemeClr val="tx2"/>
                </a:solidFill>
              </a:rPr>
              <a:t>pizzarias, 1 milhão de pizzas por dia, 720 por minuto, </a:t>
            </a: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2.000 </a:t>
            </a:r>
            <a:r>
              <a:rPr lang="pt-BR" dirty="0">
                <a:solidFill>
                  <a:schemeClr val="tx2"/>
                </a:solidFill>
              </a:rPr>
              <a:t>opções de delivery.</a:t>
            </a:r>
          </a:p>
          <a:p>
            <a:r>
              <a:rPr lang="pt-BR" dirty="0">
                <a:solidFill>
                  <a:schemeClr val="tx2"/>
                </a:solidFill>
              </a:rPr>
              <a:t>São Paulo é a segunda maior cidade em número de restaurantes</a:t>
            </a:r>
            <a:r>
              <a:rPr lang="pt-BR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chemeClr val="tx2"/>
                </a:solidFill>
              </a:rPr>
              <a:t>Fontes</a:t>
            </a:r>
            <a:r>
              <a:rPr lang="pt-BR" dirty="0">
                <a:solidFill>
                  <a:schemeClr val="tx2"/>
                </a:solidFill>
              </a:rPr>
              <a:t>: Editora Abril, Guia de Restaurantes Japoneses - Editora JBC e Associação Brasileira de Gastronomia, Hospedagem e Turismo (</a:t>
            </a:r>
            <a:r>
              <a:rPr lang="pt-BR" dirty="0" err="1">
                <a:solidFill>
                  <a:schemeClr val="tx2"/>
                </a:solidFill>
              </a:rPr>
              <a:t>Abresi</a:t>
            </a:r>
            <a:r>
              <a:rPr lang="pt-BR" dirty="0">
                <a:solidFill>
                  <a:schemeClr val="tx2"/>
                </a:solidFill>
              </a:rPr>
              <a:t>).</a:t>
            </a:r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disponível em: </a:t>
            </a:r>
            <a:r>
              <a:rPr lang="pt-BR" u="sng" dirty="0">
                <a:solidFill>
                  <a:schemeClr val="tx2"/>
                </a:solidFill>
                <a:hlinkClick r:id="rId2"/>
              </a:rPr>
              <a:t>http://visitesaopaulo.com/dados-da-cidade.asp</a:t>
            </a:r>
            <a:endParaRPr lang="pt-BR" dirty="0">
              <a:solidFill>
                <a:schemeClr val="tx2"/>
              </a:solidFill>
            </a:endParaRPr>
          </a:p>
          <a:p>
            <a:endParaRPr lang="pt-BR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198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86814" y="908720"/>
            <a:ext cx="8220474" cy="7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66360"/>
          </a:xfrm>
        </p:spPr>
        <p:txBody>
          <a:bodyPr/>
          <a:lstStyle/>
          <a:p>
            <a:pPr algn="ctr"/>
            <a:r>
              <a:rPr lang="pt-BR" dirty="0" smtClean="0"/>
              <a:t>Formas de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6851104" cy="4434840"/>
          </a:xfrm>
        </p:spPr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Fornecimento de </a:t>
            </a:r>
            <a:r>
              <a:rPr lang="pt-BR" dirty="0" err="1" smtClean="0">
                <a:solidFill>
                  <a:schemeClr val="tx2"/>
                </a:solidFill>
              </a:rPr>
              <a:t>tablets</a:t>
            </a:r>
            <a:r>
              <a:rPr lang="pt-BR" dirty="0" smtClean="0">
                <a:solidFill>
                  <a:schemeClr val="tx2"/>
                </a:solidFill>
              </a:rPr>
              <a:t> pelo estabelecimento</a:t>
            </a:r>
          </a:p>
          <a:p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Uso de smartphones ou </a:t>
            </a:r>
            <a:r>
              <a:rPr lang="pt-BR" dirty="0" err="1" smtClean="0">
                <a:solidFill>
                  <a:schemeClr val="tx2"/>
                </a:solidFill>
              </a:rPr>
              <a:t>tablets</a:t>
            </a:r>
            <a:r>
              <a:rPr lang="pt-BR" dirty="0" smtClean="0">
                <a:solidFill>
                  <a:schemeClr val="tx2"/>
                </a:solidFill>
              </a:rPr>
              <a:t> dos </a:t>
            </a:r>
            <a:r>
              <a:rPr lang="pt-BR" dirty="0" err="1" smtClean="0">
                <a:solidFill>
                  <a:schemeClr val="tx2"/>
                </a:solidFill>
              </a:rPr>
              <a:t>proprios</a:t>
            </a:r>
            <a:r>
              <a:rPr lang="pt-BR" dirty="0" smtClean="0">
                <a:solidFill>
                  <a:schemeClr val="tx2"/>
                </a:solidFill>
              </a:rPr>
              <a:t> clientes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Uso de </a:t>
            </a:r>
            <a:r>
              <a:rPr lang="pt-BR" dirty="0" err="1" smtClean="0">
                <a:solidFill>
                  <a:schemeClr val="tx2"/>
                </a:solidFill>
              </a:rPr>
              <a:t>tablet</a:t>
            </a:r>
            <a:r>
              <a:rPr lang="pt-BR" dirty="0" smtClean="0">
                <a:solidFill>
                  <a:schemeClr val="tx2"/>
                </a:solidFill>
              </a:rPr>
              <a:t> ou </a:t>
            </a:r>
            <a:r>
              <a:rPr lang="pt-BR" dirty="0" err="1" smtClean="0">
                <a:solidFill>
                  <a:schemeClr val="tx2"/>
                </a:solidFill>
              </a:rPr>
              <a:t>smatphone</a:t>
            </a:r>
            <a:r>
              <a:rPr lang="pt-BR" dirty="0" smtClean="0">
                <a:solidFill>
                  <a:schemeClr val="tx2"/>
                </a:solidFill>
              </a:rPr>
              <a:t> apenas pelo garçom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5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Monetização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Venda e implementação do aplicativo para estabelecimentos comerciais: a implementação exige uma infra estrutura do estabelecimento como servidor, roteadores e talvez </a:t>
            </a:r>
            <a:r>
              <a:rPr lang="pt-BR" dirty="0" err="1" smtClean="0">
                <a:solidFill>
                  <a:schemeClr val="tx2"/>
                </a:solidFill>
              </a:rPr>
              <a:t>tablets</a:t>
            </a:r>
            <a:r>
              <a:rPr lang="pt-BR" dirty="0" smtClean="0">
                <a:solidFill>
                  <a:schemeClr val="tx2"/>
                </a:solidFill>
              </a:rPr>
              <a:t> e smartphones, dependendo de como será a implementação.</a:t>
            </a:r>
          </a:p>
          <a:p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chemeClr val="tx2"/>
                </a:solidFill>
              </a:rPr>
              <a:t>Publicidade no aplicativo: anúncios no aplicativo, onde a valor será ser dividido entre as partes(desenvolvedor e estabelecimento).</a:t>
            </a:r>
          </a:p>
        </p:txBody>
      </p:sp>
    </p:spTree>
    <p:extLst>
      <p:ext uri="{BB962C8B-B14F-4D97-AF65-F5344CB8AC3E}">
        <p14:creationId xmlns:p14="http://schemas.microsoft.com/office/powerpoint/2010/main" val="31881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715</TotalTime>
  <Words>505</Words>
  <Application>Microsoft Office PowerPoint</Application>
  <PresentationFormat>Apresentação na tela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Fluxo</vt:lpstr>
      <vt:lpstr>Minister:Cardápio Eletrônico Multi-Plataforma</vt:lpstr>
      <vt:lpstr>Atual cenário de cardápios eletrônicos no Brasil</vt:lpstr>
      <vt:lpstr>Diferenciais do aplicativo</vt:lpstr>
      <vt:lpstr>Benefícios do aplicativo</vt:lpstr>
      <vt:lpstr>Publico Alvo</vt:lpstr>
      <vt:lpstr>Mercado em Potencial</vt:lpstr>
      <vt:lpstr>Apresentação do PowerPoint</vt:lpstr>
      <vt:lpstr>Formas de implementação</vt:lpstr>
      <vt:lpstr>Monetização do produto</vt:lpstr>
      <vt:lpstr>Divulgação</vt:lpstr>
      <vt:lpstr>Divulgação</vt:lpstr>
      <vt:lpstr>Próximos Passos</vt:lpstr>
      <vt:lpstr>Obrigado !</vt:lpstr>
      <vt:lpstr>Funcionamento</vt:lpstr>
      <vt:lpstr>Login</vt:lpstr>
      <vt:lpstr>Usuário</vt:lpstr>
      <vt:lpstr>Categorias e Sub-Categorias</vt:lpstr>
      <vt:lpstr>Produtos</vt:lpstr>
      <vt:lpstr>Pedido</vt:lpstr>
      <vt:lpstr>Caixa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Cardápio Eletrônico Multi-Plataforma</dc:title>
  <dc:creator>Fernando</dc:creator>
  <cp:lastModifiedBy>Fernando</cp:lastModifiedBy>
  <cp:revision>43</cp:revision>
  <dcterms:created xsi:type="dcterms:W3CDTF">2013-07-16T19:04:58Z</dcterms:created>
  <dcterms:modified xsi:type="dcterms:W3CDTF">2013-07-18T18:29:50Z</dcterms:modified>
</cp:coreProperties>
</file>