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ches, Fernanda" userId="cb1d11f9-a268-461e-b501-2dfc0101e925" providerId="ADAL" clId="{5A1D54B2-D2F9-4D4C-ADA4-B809046C7A30}"/>
    <pc:docChg chg="modSld">
      <pc:chgData name="Vilches, Fernanda" userId="cb1d11f9-a268-461e-b501-2dfc0101e925" providerId="ADAL" clId="{5A1D54B2-D2F9-4D4C-ADA4-B809046C7A30}" dt="2025-08-14T02:36:06.267" v="0" actId="1076"/>
      <pc:docMkLst>
        <pc:docMk/>
      </pc:docMkLst>
      <pc:sldChg chg="modSp mod">
        <pc:chgData name="Vilches, Fernanda" userId="cb1d11f9-a268-461e-b501-2dfc0101e925" providerId="ADAL" clId="{5A1D54B2-D2F9-4D4C-ADA4-B809046C7A30}" dt="2025-08-14T02:36:06.267" v="0" actId="1076"/>
        <pc:sldMkLst>
          <pc:docMk/>
          <pc:sldMk cId="2319012295" sldId="257"/>
        </pc:sldMkLst>
        <pc:picChg chg="mod">
          <ac:chgData name="Vilches, Fernanda" userId="cb1d11f9-a268-461e-b501-2dfc0101e925" providerId="ADAL" clId="{5A1D54B2-D2F9-4D4C-ADA4-B809046C7A30}" dt="2025-08-14T02:36:06.267" v="0" actId="1076"/>
          <ac:picMkLst>
            <pc:docMk/>
            <pc:sldMk cId="2319012295" sldId="257"/>
            <ac:picMk id="23" creationId="{4F529A9B-69F2-618E-90B6-273FCC226DE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4DD5F4-B7E2-47D7-B767-DA8A8D7685D9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BF47EE-0DFF-4C0B-8CE6-773765352F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267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3BF47EE-0DFF-4C0B-8CE6-773765352F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90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32223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824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78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29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16350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252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1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98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155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2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802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FA771994-F3D7-4C53-8618-F40B53D26A3C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BD4954A-9B77-499F-B839-2D30E15944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21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B164-7EB0-DB00-CD07-18A457B50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4834" y="-36679"/>
            <a:ext cx="9692640" cy="513916"/>
          </a:xfrm>
        </p:spPr>
        <p:txBody>
          <a:bodyPr>
            <a:normAutofit/>
          </a:bodyPr>
          <a:lstStyle/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Proyecto Final: Modelo para predicción de ingresos semanales con LSTM</a:t>
            </a:r>
            <a:endParaRPr lang="en-US" sz="1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16EE62-3522-81BA-15FB-CBFEAB1270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19193" y="853727"/>
            <a:ext cx="5023179" cy="2492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Descripción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latin typeface="Arial" panose="020B0604020202020204" pitchFamily="34" charset="0"/>
              </a:rPr>
              <a:t>Propósito</a:t>
            </a:r>
            <a:r>
              <a:rPr lang="en-US" altLang="en-US" sz="1400" dirty="0">
                <a:latin typeface="Arial" panose="020B0604020202020204" pitchFamily="34" charset="0"/>
              </a:rPr>
              <a:t>: </a:t>
            </a:r>
            <a:r>
              <a:rPr lang="en-US" altLang="en-US" sz="1400" dirty="0" err="1">
                <a:latin typeface="Arial" panose="020B0604020202020204" pitchFamily="34" charset="0"/>
              </a:rPr>
              <a:t>Estandarizar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procedimiento</a:t>
            </a:r>
            <a:r>
              <a:rPr lang="en-US" altLang="en-US" sz="1400" dirty="0">
                <a:latin typeface="Arial" panose="020B0604020202020204" pitchFamily="34" charset="0"/>
              </a:rPr>
              <a:t> para forecast.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latin typeface="Arial" panose="020B0604020202020204" pitchFamily="34" charset="0"/>
              </a:rPr>
              <a:t>Usuarios</a:t>
            </a:r>
            <a:r>
              <a:rPr lang="en-US" altLang="en-US" sz="1400" dirty="0">
                <a:latin typeface="Arial" panose="020B0604020202020204" pitchFamily="34" charset="0"/>
              </a:rPr>
              <a:t>:  Manager/ </a:t>
            </a:r>
            <a:r>
              <a:rPr lang="en-US" altLang="en-US" sz="1400" dirty="0" err="1">
                <a:latin typeface="Arial" panose="020B0604020202020204" pitchFamily="34" charset="0"/>
              </a:rPr>
              <a:t>Analistas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Entradas: Datos </a:t>
            </a:r>
            <a:r>
              <a:rPr lang="en-US" altLang="en-US" sz="1400" dirty="0" err="1">
                <a:latin typeface="Arial" panose="020B0604020202020204" pitchFamily="34" charset="0"/>
              </a:rPr>
              <a:t>históricos</a:t>
            </a:r>
            <a:r>
              <a:rPr lang="en-US" altLang="en-US" sz="1400" dirty="0">
                <a:latin typeface="Arial" panose="020B0604020202020204" pitchFamily="34" charset="0"/>
              </a:rPr>
              <a:t> de </a:t>
            </a:r>
            <a:r>
              <a:rPr lang="en-US" altLang="en-US" sz="1400" dirty="0" err="1">
                <a:latin typeface="Arial" panose="020B0604020202020204" pitchFamily="34" charset="0"/>
              </a:rPr>
              <a:t>ingresos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n-US" altLang="en-US" sz="1400" dirty="0" err="1">
                <a:latin typeface="Arial" panose="020B0604020202020204" pitchFamily="34" charset="0"/>
              </a:rPr>
              <a:t>diarios</a:t>
            </a:r>
            <a:r>
              <a:rPr lang="en-US" altLang="en-US" sz="1400" dirty="0">
                <a:latin typeface="Arial" panose="020B0604020202020204" pitchFamily="34" charset="0"/>
              </a:rPr>
              <a:t> por </a:t>
            </a:r>
            <a:r>
              <a:rPr lang="en-US" altLang="en-US" sz="1400" dirty="0" err="1">
                <a:latin typeface="Arial" panose="020B0604020202020204" pitchFamily="34" charset="0"/>
              </a:rPr>
              <a:t>moneda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latin typeface="Arial" panose="020B0604020202020204" pitchFamily="34" charset="0"/>
              </a:rPr>
              <a:t>Procesamiento</a:t>
            </a:r>
            <a:r>
              <a:rPr lang="en-US" altLang="en-US" sz="1400" dirty="0">
                <a:latin typeface="Arial" panose="020B0604020202020204" pitchFamily="34" charset="0"/>
              </a:rPr>
              <a:t>: </a:t>
            </a:r>
            <a:r>
              <a:rPr lang="en-US" altLang="en-US" sz="1400" dirty="0" err="1">
                <a:latin typeface="Arial" panose="020B0604020202020204" pitchFamily="34" charset="0"/>
              </a:rPr>
              <a:t>M</a:t>
            </a:r>
            <a:r>
              <a:rPr lang="en-US" sz="1400" dirty="0" err="1">
                <a:latin typeface="Arial" panose="020B0604020202020204" pitchFamily="34" charset="0"/>
              </a:rPr>
              <a:t>odelo</a:t>
            </a:r>
            <a:r>
              <a:rPr lang="en-US" sz="1400" dirty="0">
                <a:latin typeface="Arial" panose="020B0604020202020204" pitchFamily="34" charset="0"/>
              </a:rPr>
              <a:t> LSTM Long Short-Term Memory-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Salida: Predicción </a:t>
            </a:r>
            <a:r>
              <a:rPr lang="en-US" altLang="en-US" sz="1400" dirty="0" err="1">
                <a:latin typeface="Arial" panose="020B0604020202020204" pitchFamily="34" charset="0"/>
              </a:rPr>
              <a:t>próx</a:t>
            </a:r>
            <a:r>
              <a:rPr lang="en-US" altLang="en-US" sz="1400" dirty="0">
                <a:latin typeface="Arial" panose="020B0604020202020204" pitchFamily="34" charset="0"/>
              </a:rPr>
              <a:t>. 3 Semanas (CLP/USD/EUR)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latin typeface="Arial" panose="020B0604020202020204" pitchFamily="34" charset="0"/>
              </a:rPr>
              <a:t>Consumo</a:t>
            </a:r>
            <a:r>
              <a:rPr lang="en-US" altLang="en-US" sz="1400" dirty="0">
                <a:latin typeface="Arial" panose="020B0604020202020204" pitchFamily="34" charset="0"/>
              </a:rPr>
              <a:t>: </a:t>
            </a:r>
            <a:r>
              <a:rPr lang="en-US" altLang="en-US" sz="1400" dirty="0" err="1">
                <a:latin typeface="Arial" panose="020B0604020202020204" pitchFamily="34" charset="0"/>
              </a:rPr>
              <a:t>Recursos</a:t>
            </a:r>
            <a:r>
              <a:rPr lang="en-US" altLang="en-US" sz="1400" dirty="0">
                <a:latin typeface="Arial" panose="020B0604020202020204" pitchFamily="34" charset="0"/>
              </a:rPr>
              <a:t> locales </a:t>
            </a:r>
            <a:r>
              <a:rPr lang="en-US" altLang="en-US" sz="1400" dirty="0" err="1">
                <a:latin typeface="Arial" panose="020B0604020202020204" pitchFamily="34" charset="0"/>
              </a:rPr>
              <a:t>mínimos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 err="1">
                <a:latin typeface="Arial" panose="020B0604020202020204" pitchFamily="34" charset="0"/>
              </a:rPr>
              <a:t>Fácil</a:t>
            </a:r>
            <a:r>
              <a:rPr lang="en-US" altLang="en-US" sz="1400" dirty="0">
                <a:latin typeface="Arial" panose="020B0604020202020204" pitchFamily="34" charset="0"/>
              </a:rPr>
              <a:t> de usar y de bajo </a:t>
            </a:r>
            <a:r>
              <a:rPr lang="en-US" altLang="en-US" sz="1400" dirty="0" err="1">
                <a:latin typeface="Arial" panose="020B0604020202020204" pitchFamily="34" charset="0"/>
              </a:rPr>
              <a:t>mantenimiento</a:t>
            </a:r>
            <a:r>
              <a:rPr lang="en-US" altLang="en-US" sz="1400" dirty="0">
                <a:latin typeface="Arial" panose="020B0604020202020204" pitchFamily="34" charset="0"/>
              </a:rPr>
              <a:t> </a:t>
            </a:r>
            <a:r>
              <a:rPr lang="es-ES" altLang="en-US" sz="1400" dirty="0">
                <a:latin typeface="Arial" panose="020B0604020202020204" pitchFamily="34" charset="0"/>
              </a:rPr>
              <a:t>(ocasional sólo para </a:t>
            </a:r>
            <a:r>
              <a:rPr lang="en-US" altLang="en-US" sz="1400" dirty="0" err="1">
                <a:latin typeface="Arial" panose="020B0604020202020204" pitchFamily="34" charset="0"/>
              </a:rPr>
              <a:t>ajustes</a:t>
            </a:r>
            <a:r>
              <a:rPr lang="en-US" altLang="en-US" sz="1400" dirty="0">
                <a:latin typeface="Arial" panose="020B0604020202020204" pitchFamily="34" charset="0"/>
              </a:rPr>
              <a:t> de </a:t>
            </a:r>
            <a:r>
              <a:rPr lang="en-US" altLang="en-US" sz="1400" dirty="0" err="1">
                <a:latin typeface="Arial" panose="020B0604020202020204" pitchFamily="34" charset="0"/>
              </a:rPr>
              <a:t>predicción</a:t>
            </a:r>
            <a:r>
              <a:rPr lang="en-US" altLang="en-US" sz="1400" dirty="0">
                <a:latin typeface="Arial" panose="020B0604020202020204" pitchFamily="34" charset="0"/>
              </a:rPr>
              <a:t>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KPIs: % de </a:t>
            </a:r>
            <a:r>
              <a:rPr lang="en-US" altLang="en-US" sz="1400" dirty="0" err="1">
                <a:latin typeface="Arial" panose="020B0604020202020204" pitchFamily="34" charset="0"/>
              </a:rPr>
              <a:t>acertividad</a:t>
            </a:r>
            <a:r>
              <a:rPr lang="en-US" altLang="en-US" sz="1400" dirty="0">
                <a:latin typeface="Arial" panose="020B0604020202020204" pitchFamily="34" charset="0"/>
              </a:rPr>
              <a:t> – Tiempo </a:t>
            </a:r>
            <a:r>
              <a:rPr lang="en-US" altLang="en-US" sz="1400" dirty="0" err="1">
                <a:latin typeface="Arial" panose="020B0604020202020204" pitchFamily="34" charset="0"/>
              </a:rPr>
              <a:t>utilizado</a:t>
            </a:r>
            <a:r>
              <a:rPr lang="en-US" altLang="en-US" sz="1400" dirty="0">
                <a:latin typeface="Arial" panose="020B0604020202020204" pitchFamily="34" charset="0"/>
              </a:rPr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FE8581-23BF-3A06-28AA-64D12FA6DD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024" y="3317455"/>
            <a:ext cx="7189260" cy="204801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C96D40B-ED3C-D1AC-E4CC-CB25260CBA2B}"/>
              </a:ext>
            </a:extLst>
          </p:cNvPr>
          <p:cNvSpPr txBox="1"/>
          <p:nvPr/>
        </p:nvSpPr>
        <p:spPr>
          <a:xfrm>
            <a:off x="6541154" y="853727"/>
            <a:ext cx="44011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400" b="1" spc="10" dirty="0" err="1">
                <a:latin typeface="Arial" panose="020B0604020202020204" pitchFamily="34" charset="0"/>
              </a:rPr>
              <a:t>Beneficios</a:t>
            </a:r>
            <a:r>
              <a:rPr lang="en-US" altLang="en-US" sz="1400" b="1" spc="10" dirty="0"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s-ES" altLang="en-US" sz="1400" spc="10" dirty="0">
                <a:latin typeface="Arial" panose="020B0604020202020204" pitchFamily="34" charset="0"/>
              </a:rPr>
              <a:t>- Automatiza predicciones de ingresos, reduce errores humanos y ahorra tiempo.</a:t>
            </a:r>
            <a:br>
              <a:rPr lang="es-ES" altLang="en-US" sz="1400" spc="10" dirty="0">
                <a:latin typeface="Arial" panose="020B0604020202020204" pitchFamily="34" charset="0"/>
              </a:rPr>
            </a:br>
            <a:r>
              <a:rPr lang="es-ES" altLang="en-US" sz="1400" spc="10" dirty="0">
                <a:latin typeface="Arial" panose="020B0604020202020204" pitchFamily="34" charset="0"/>
              </a:rPr>
              <a:t>- Genera valor económico al mejorar la precisión de planificación financiera.</a:t>
            </a:r>
            <a:br>
              <a:rPr lang="es-ES" altLang="en-US" sz="1400" spc="10" dirty="0">
                <a:latin typeface="Arial" panose="020B0604020202020204" pitchFamily="34" charset="0"/>
              </a:rPr>
            </a:br>
            <a:r>
              <a:rPr lang="es-ES" altLang="en-US" sz="1400" spc="10" dirty="0">
                <a:latin typeface="Arial" panose="020B0604020202020204" pitchFamily="34" charset="0"/>
              </a:rPr>
              <a:t>Flexible, se puede actualizar con nuevos datos.</a:t>
            </a:r>
            <a:br>
              <a:rPr lang="es-ES" altLang="en-US" sz="1400" spc="10" dirty="0">
                <a:latin typeface="Arial" panose="020B0604020202020204" pitchFamily="34" charset="0"/>
              </a:rPr>
            </a:br>
            <a:br>
              <a:rPr lang="es-ES" altLang="en-US" sz="1400" spc="10" dirty="0">
                <a:latin typeface="Arial" panose="020B0604020202020204" pitchFamily="34" charset="0"/>
              </a:rPr>
            </a:br>
            <a:r>
              <a:rPr lang="es-ES" altLang="en-US" sz="1400" spc="10" dirty="0">
                <a:latin typeface="Arial" panose="020B0604020202020204" pitchFamily="34" charset="0"/>
              </a:rPr>
              <a:t>Ahorro mensual proyectado: </a:t>
            </a:r>
            <a:br>
              <a:rPr lang="es-ES" altLang="en-US" sz="1400" spc="10" dirty="0">
                <a:latin typeface="Arial" panose="020B0604020202020204" pitchFamily="34" charset="0"/>
              </a:rPr>
            </a:br>
            <a:r>
              <a:rPr lang="en-US" sz="1400" spc="10" dirty="0">
                <a:latin typeface="Arial" panose="020B0604020202020204" pitchFamily="34" charset="0"/>
              </a:rPr>
              <a:t>86.650×4,33 = 375.300 CLP/</a:t>
            </a:r>
            <a:r>
              <a:rPr lang="en-US" sz="1400" spc="10" dirty="0" err="1">
                <a:latin typeface="Arial" panose="020B0604020202020204" pitchFamily="34" charset="0"/>
              </a:rPr>
              <a:t>mes</a:t>
            </a:r>
            <a:endParaRPr lang="en-US" altLang="en-US" sz="1400" spc="10" dirty="0"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07E770D-41F2-D7EE-1CE8-83F2BA9E89F2}"/>
              </a:ext>
            </a:extLst>
          </p:cNvPr>
          <p:cNvSpPr txBox="1"/>
          <p:nvPr/>
        </p:nvSpPr>
        <p:spPr>
          <a:xfrm>
            <a:off x="219193" y="5117947"/>
            <a:ext cx="101519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600" b="1" i="0" u="none" strike="noStrike" cap="none" spc="10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1pPr>
            <a:lvl2pPr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600"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73152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00584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280160" indent="-18288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  <a:lvl6pPr marL="16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6pPr>
            <a:lvl7pPr marL="19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7pPr>
            <a:lvl8pPr marL="22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8pPr>
            <a:lvl9pPr marL="2500000" indent="-228600" defTabSz="914400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Font typeface="Wingdings 2" pitchFamily="18" charset="2"/>
              <a:buChar char=""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9pPr>
          </a:lstStyle>
          <a:p>
            <a:r>
              <a:rPr lang="es-ES" sz="1200" b="0" dirty="0"/>
              <a:t>LSTM es una red neuronal que sirve para aprender patrones en datos que cambian con el tiempo.</a:t>
            </a:r>
            <a:br>
              <a:rPr lang="es-ES" sz="1200" b="0" dirty="0"/>
            </a:br>
            <a:endParaRPr lang="en-US" sz="1200" b="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DDD70FE-27AF-3EE6-68C3-4BB6F038B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490081"/>
              </p:ext>
            </p:extLst>
          </p:nvPr>
        </p:nvGraphicFramePr>
        <p:xfrm>
          <a:off x="219193" y="5579612"/>
          <a:ext cx="10479334" cy="8229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893672">
                  <a:extLst>
                    <a:ext uri="{9D8B030D-6E8A-4147-A177-3AD203B41FA5}">
                      <a16:colId xmlns:a16="http://schemas.microsoft.com/office/drawing/2014/main" val="4114034951"/>
                    </a:ext>
                  </a:extLst>
                </a:gridCol>
                <a:gridCol w="7585662">
                  <a:extLst>
                    <a:ext uri="{9D8B030D-6E8A-4147-A177-3AD203B41FA5}">
                      <a16:colId xmlns:a16="http://schemas.microsoft.com/office/drawing/2014/main" val="14982770"/>
                    </a:ext>
                  </a:extLst>
                </a:gridCol>
              </a:tblGrid>
              <a:tr h="166654">
                <a:tc>
                  <a:txBody>
                    <a:bodyPr/>
                    <a:lstStyle/>
                    <a:p>
                      <a:r>
                        <a:rPr lang="en-US" sz="1200" dirty="0"/>
                        <a:t>ANN (Artificial Neural Network)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LSTM (Long Short-Term Memory)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349191"/>
                  </a:ext>
                </a:extLst>
              </a:tr>
              <a:tr h="139102">
                <a:tc>
                  <a:txBody>
                    <a:bodyPr/>
                    <a:lstStyle/>
                    <a:p>
                      <a:r>
                        <a:rPr lang="en-US" sz="1200" dirty="0"/>
                        <a:t>Datos </a:t>
                      </a:r>
                      <a:r>
                        <a:rPr lang="en-US" sz="1200" dirty="0" err="1"/>
                        <a:t>independientes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Datos como una serie temporal.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9411"/>
                  </a:ext>
                </a:extLst>
              </a:tr>
              <a:tr h="217464">
                <a:tc>
                  <a:txBody>
                    <a:bodyPr/>
                    <a:lstStyle/>
                    <a:p>
                      <a:r>
                        <a:rPr lang="es-ES" sz="1200" dirty="0"/>
                        <a:t>Extrayendo patrones/temporalidad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Conserva información relevante de eventos pasados y utiliza información temporal para predecir futuro</a:t>
                      </a:r>
                      <a:endParaRPr 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78826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4F529A9B-69F2-618E-90B6-273FCC226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97284" y="77577"/>
            <a:ext cx="1879255" cy="8613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F0537C7-FDB2-6A10-96A9-1C161A143DB7}"/>
              </a:ext>
            </a:extLst>
          </p:cNvPr>
          <p:cNvSpPr txBox="1"/>
          <p:nvPr/>
        </p:nvSpPr>
        <p:spPr>
          <a:xfrm>
            <a:off x="9444941" y="6596390"/>
            <a:ext cx="44215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Fernanda Vilches Candia</a:t>
            </a:r>
          </a:p>
        </p:txBody>
      </p:sp>
    </p:spTree>
    <p:extLst>
      <p:ext uri="{BB962C8B-B14F-4D97-AF65-F5344CB8AC3E}">
        <p14:creationId xmlns:p14="http://schemas.microsoft.com/office/powerpoint/2010/main" val="231901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6B95-1DA9-9BC7-7F3C-D63177674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2732" y="507508"/>
            <a:ext cx="9132194" cy="340709"/>
          </a:xfrm>
        </p:spPr>
        <p:txBody>
          <a:bodyPr>
            <a:noAutofit/>
          </a:bodyPr>
          <a:lstStyle/>
          <a:p>
            <a:b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4AEA1-04CD-5B55-C88D-C6C9105F3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053" y="848217"/>
            <a:ext cx="4571769" cy="5830375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Propósito: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Analizar ingresos históricos y generar predicciones semanales en CLP, USD y EUR.</a:t>
            </a: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Tecnologías: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Python,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TensorFlow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Pandas,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scikit-learn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hashlib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datetime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Funcionalidad: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Interfaz: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carga de Excel, procesamiento, predicción y guardado; visualización de resultados y estado de procesamiento.</a:t>
            </a: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Datos: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columnas Date, CLP, USD, EUR; limpieza de valores nulos y agrupación semanal.</a:t>
            </a: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Modelo LSTM: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predice ingresos para próximas 3 semanas; reentrena si los datos cambian o el modelo guardado es incompatible.</a:t>
            </a: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Procesamiento: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normalización, construcción de secuencias de entrada, predicción y desnormalización de resultados.</a:t>
            </a: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Control de cambios: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hash MD5 del archivo Excel para detectar modificaciones y decidir si reentrenar.</a:t>
            </a:r>
          </a:p>
          <a:p>
            <a:pPr algn="just"/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Resultados: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Tabla de predicciones por semana y moneda, útil para planificación financiera, flujo de caja y análisis de ventas.</a:t>
            </a:r>
          </a:p>
          <a:p>
            <a:pPr algn="just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591234-6E46-E29C-F3D3-D12789BED81D}"/>
              </a:ext>
            </a:extLst>
          </p:cNvPr>
          <p:cNvSpPr txBox="1"/>
          <p:nvPr/>
        </p:nvSpPr>
        <p:spPr>
          <a:xfrm>
            <a:off x="5283960" y="848217"/>
            <a:ext cx="610564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100" dirty="0"/>
              <a:t>Archivo Excel → Procesamiento LSTM → Predicción → Resultado en pantalla / Excel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679248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ce351a1-ad9b-403e-bf3b-1a3ed3900297}" enabled="0" method="" siteId="{9ce351a1-ad9b-403e-bf3b-1a3ed390029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127</TotalTime>
  <Words>363</Words>
  <Application>Microsoft Office PowerPoint</Application>
  <PresentationFormat>Widescreen</PresentationFormat>
  <Paragraphs>32</Paragraphs>
  <Slides>2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Arial</vt:lpstr>
      <vt:lpstr>Century Schoolbook</vt:lpstr>
      <vt:lpstr>Wingdings 2</vt:lpstr>
      <vt:lpstr>View</vt:lpstr>
      <vt:lpstr>Proyecto Final: Modelo para predicción de ingresos semanales con LSTM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Vilches, Fernanda</dc:creator>
  <cp:lastModifiedBy>Vilches, Fernanda</cp:lastModifiedBy>
  <cp:revision>1</cp:revision>
  <dcterms:created xsi:type="dcterms:W3CDTF">2025-08-14T00:28:42Z</dcterms:created>
  <dcterms:modified xsi:type="dcterms:W3CDTF">2025-08-14T02:36:08Z</dcterms:modified>
</cp:coreProperties>
</file>