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380" r:id="rId7"/>
    <p:sldId id="258" r:id="rId8"/>
    <p:sldId id="408" r:id="rId9"/>
    <p:sldId id="381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382" r:id="rId19"/>
    <p:sldId id="267" r:id="rId20"/>
    <p:sldId id="268" r:id="rId21"/>
    <p:sldId id="269" r:id="rId22"/>
    <p:sldId id="291" r:id="rId23"/>
    <p:sldId id="383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419" r:id="rId34"/>
    <p:sldId id="407" r:id="rId35"/>
    <p:sldId id="279" r:id="rId36"/>
    <p:sldId id="280" r:id="rId37"/>
    <p:sldId id="281" r:id="rId38"/>
    <p:sldId id="282" r:id="rId39"/>
    <p:sldId id="283" r:id="rId40"/>
    <p:sldId id="418" r:id="rId41"/>
    <p:sldId id="284" r:id="rId42"/>
    <p:sldId id="286" r:id="rId43"/>
    <p:sldId id="285" r:id="rId44"/>
    <p:sldId id="287" r:id="rId45"/>
    <p:sldId id="288" r:id="rId46"/>
    <p:sldId id="289" r:id="rId47"/>
    <p:sldId id="292" r:id="rId48"/>
    <p:sldId id="290" r:id="rId49"/>
    <p:sldId id="293" r:id="rId50"/>
    <p:sldId id="294" r:id="rId51"/>
    <p:sldId id="295" r:id="rId52"/>
    <p:sldId id="384" r:id="rId53"/>
    <p:sldId id="296" r:id="rId54"/>
    <p:sldId id="297" r:id="rId55"/>
    <p:sldId id="298" r:id="rId56"/>
    <p:sldId id="415" r:id="rId57"/>
    <p:sldId id="299" r:id="rId58"/>
    <p:sldId id="300" r:id="rId59"/>
    <p:sldId id="301" r:id="rId60"/>
    <p:sldId id="424" r:id="rId61"/>
    <p:sldId id="385" r:id="rId62"/>
    <p:sldId id="302" r:id="rId63"/>
    <p:sldId id="303" r:id="rId64"/>
    <p:sldId id="304" r:id="rId65"/>
    <p:sldId id="420" r:id="rId66"/>
    <p:sldId id="305" r:id="rId67"/>
    <p:sldId id="306" r:id="rId68"/>
    <p:sldId id="308" r:id="rId69"/>
    <p:sldId id="307" r:id="rId70"/>
    <p:sldId id="309" r:id="rId71"/>
    <p:sldId id="310" r:id="rId72"/>
    <p:sldId id="311" r:id="rId73"/>
    <p:sldId id="386" r:id="rId74"/>
    <p:sldId id="313" r:id="rId75"/>
    <p:sldId id="314" r:id="rId76"/>
    <p:sldId id="421" r:id="rId77"/>
    <p:sldId id="411" r:id="rId78"/>
    <p:sldId id="315" r:id="rId79"/>
    <p:sldId id="317" r:id="rId80"/>
    <p:sldId id="318" r:id="rId81"/>
    <p:sldId id="319" r:id="rId82"/>
    <p:sldId id="412" r:id="rId83"/>
    <p:sldId id="413" r:id="rId84"/>
    <p:sldId id="414" r:id="rId85"/>
    <p:sldId id="387" r:id="rId86"/>
    <p:sldId id="320" r:id="rId87"/>
    <p:sldId id="321" r:id="rId88"/>
    <p:sldId id="322" r:id="rId89"/>
    <p:sldId id="323" r:id="rId90"/>
    <p:sldId id="324" r:id="rId91"/>
    <p:sldId id="422" r:id="rId92"/>
    <p:sldId id="425" r:id="rId93"/>
    <p:sldId id="325" r:id="rId94"/>
    <p:sldId id="423" r:id="rId95"/>
    <p:sldId id="388" r:id="rId96"/>
    <p:sldId id="326" r:id="rId97"/>
    <p:sldId id="400" r:id="rId98"/>
    <p:sldId id="327" r:id="rId99"/>
    <p:sldId id="328" r:id="rId100"/>
    <p:sldId id="332" r:id="rId101"/>
    <p:sldId id="329" r:id="rId102"/>
    <p:sldId id="406" r:id="rId103"/>
    <p:sldId id="416" r:id="rId104"/>
    <p:sldId id="417" r:id="rId105"/>
    <p:sldId id="409" r:id="rId106"/>
    <p:sldId id="330" r:id="rId107"/>
    <p:sldId id="410" r:id="rId108"/>
    <p:sldId id="331" r:id="rId109"/>
    <p:sldId id="396" r:id="rId110"/>
    <p:sldId id="333" r:id="rId111"/>
    <p:sldId id="335" r:id="rId112"/>
    <p:sldId id="334" r:id="rId113"/>
    <p:sldId id="402" r:id="rId114"/>
    <p:sldId id="336" r:id="rId115"/>
    <p:sldId id="403" r:id="rId116"/>
    <p:sldId id="401" r:id="rId117"/>
    <p:sldId id="405" r:id="rId118"/>
    <p:sldId id="404" r:id="rId119"/>
    <p:sldId id="389" r:id="rId120"/>
    <p:sldId id="337" r:id="rId121"/>
    <p:sldId id="359" r:id="rId122"/>
    <p:sldId id="338" r:id="rId123"/>
    <p:sldId id="342" r:id="rId124"/>
    <p:sldId id="339" r:id="rId125"/>
    <p:sldId id="343" r:id="rId126"/>
    <p:sldId id="344" r:id="rId127"/>
    <p:sldId id="426" r:id="rId128"/>
    <p:sldId id="427" r:id="rId129"/>
    <p:sldId id="390" r:id="rId130"/>
    <p:sldId id="346" r:id="rId131"/>
    <p:sldId id="347" r:id="rId132"/>
    <p:sldId id="348" r:id="rId133"/>
    <p:sldId id="349" r:id="rId134"/>
    <p:sldId id="350" r:id="rId135"/>
    <p:sldId id="351" r:id="rId136"/>
    <p:sldId id="352" r:id="rId137"/>
    <p:sldId id="353" r:id="rId138"/>
    <p:sldId id="354" r:id="rId139"/>
    <p:sldId id="355" r:id="rId140"/>
    <p:sldId id="356" r:id="rId141"/>
    <p:sldId id="391" r:id="rId142"/>
    <p:sldId id="357" r:id="rId143"/>
    <p:sldId id="358" r:id="rId144"/>
    <p:sldId id="399" r:id="rId145"/>
    <p:sldId id="360" r:id="rId146"/>
    <p:sldId id="361" r:id="rId147"/>
    <p:sldId id="392" r:id="rId148"/>
    <p:sldId id="362" r:id="rId149"/>
    <p:sldId id="363" r:id="rId150"/>
    <p:sldId id="364" r:id="rId151"/>
    <p:sldId id="397" r:id="rId152"/>
    <p:sldId id="365" r:id="rId153"/>
    <p:sldId id="366" r:id="rId154"/>
    <p:sldId id="393" r:id="rId155"/>
    <p:sldId id="367" r:id="rId156"/>
    <p:sldId id="368" r:id="rId157"/>
    <p:sldId id="398" r:id="rId158"/>
    <p:sldId id="369" r:id="rId159"/>
    <p:sldId id="370" r:id="rId160"/>
    <p:sldId id="371" r:id="rId161"/>
    <p:sldId id="372" r:id="rId162"/>
    <p:sldId id="373" r:id="rId163"/>
    <p:sldId id="394" r:id="rId164"/>
    <p:sldId id="376" r:id="rId165"/>
    <p:sldId id="374" r:id="rId166"/>
    <p:sldId id="377" r:id="rId167"/>
    <p:sldId id="378" r:id="rId168"/>
    <p:sldId id="395" r:id="rId169"/>
    <p:sldId id="375" r:id="rId170"/>
    <p:sldId id="379" r:id="rId17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ABC2F1"/>
    <a:srgbClr val="C0DBDC"/>
    <a:srgbClr val="FFFFFF"/>
    <a:srgbClr val="3366CC"/>
    <a:srgbClr val="0000FF"/>
    <a:srgbClr val="0066CC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38" Type="http://schemas.openxmlformats.org/officeDocument/2006/relationships/slide" Target="slides/slide134.xml"/><Relationship Id="rId154" Type="http://schemas.openxmlformats.org/officeDocument/2006/relationships/slide" Target="slides/slide150.xml"/><Relationship Id="rId159" Type="http://schemas.openxmlformats.org/officeDocument/2006/relationships/slide" Target="slides/slide155.xml"/><Relationship Id="rId175" Type="http://schemas.openxmlformats.org/officeDocument/2006/relationships/tableStyles" Target="tableStyles.xml"/><Relationship Id="rId170" Type="http://schemas.openxmlformats.org/officeDocument/2006/relationships/slide" Target="slides/slide166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144" Type="http://schemas.openxmlformats.org/officeDocument/2006/relationships/slide" Target="slides/slide140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65" Type="http://schemas.openxmlformats.org/officeDocument/2006/relationships/slide" Target="slides/slide16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slide" Target="slides/slide13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55" Type="http://schemas.openxmlformats.org/officeDocument/2006/relationships/slide" Target="slides/slide151.xml"/><Relationship Id="rId171" Type="http://schemas.openxmlformats.org/officeDocument/2006/relationships/slide" Target="slides/slide167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45" Type="http://schemas.openxmlformats.org/officeDocument/2006/relationships/slide" Target="slides/slide141.xml"/><Relationship Id="rId161" Type="http://schemas.openxmlformats.org/officeDocument/2006/relationships/slide" Target="slides/slide157.xml"/><Relationship Id="rId166" Type="http://schemas.openxmlformats.org/officeDocument/2006/relationships/slide" Target="slides/slide16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51" Type="http://schemas.openxmlformats.org/officeDocument/2006/relationships/slide" Target="slides/slide147.xml"/><Relationship Id="rId156" Type="http://schemas.openxmlformats.org/officeDocument/2006/relationships/slide" Target="slides/slide152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72" Type="http://schemas.openxmlformats.org/officeDocument/2006/relationships/presProps" Target="presProp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162" Type="http://schemas.openxmlformats.org/officeDocument/2006/relationships/slide" Target="slides/slide15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theme" Target="theme/theme1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0BADE7-C1AC-486A-B44A-93F540F99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1909F0-CBE6-4FF4-9601-64A234C48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0C26E6-7DFC-4FE7-B7B6-EE75204A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6E3C-B6EA-4342-BBAC-75A087C0A4C4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390C8E-370E-435D-A3DA-EA72DBA35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90AA4E-DE0A-499C-BE54-BF49609D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DC5A-4E93-4D89-A824-06839507B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60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2FB9F-5F2E-44C8-BBA8-353345AD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53C702-7DF8-4AA0-9E6A-7A0E5B853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3DFB3C-CB7B-4035-B5AF-FAE2047C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6E3C-B6EA-4342-BBAC-75A087C0A4C4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ACFD10-1F3E-46C2-903C-BF45E4BF6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58D6F7-B0EF-4708-9060-69C57CB3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DC5A-4E93-4D89-A824-06839507B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20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C1DC58-3496-4790-8200-E5E4C610C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74706A-D834-464D-885D-25D0D5E67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0654A3-B837-439D-8589-2C1B2CD4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6E3C-B6EA-4342-BBAC-75A087C0A4C4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71B95E-E596-4A85-BD36-D58F610A3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5FB679-7D55-4936-B37A-023AC5DA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DC5A-4E93-4D89-A824-06839507B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2711AF-BBE4-437D-8B6F-F10F6976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0BD0CD-3D1F-4903-828D-A5CC15FD6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5C0224-D8B6-491A-81E9-0CECFF66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6E3C-B6EA-4342-BBAC-75A087C0A4C4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972A5A-21FB-41AD-B626-E9F2614E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197F61-9863-49EA-B420-5C78766F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DC5A-4E93-4D89-A824-06839507B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09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9522F7-4AF0-481F-ADF5-39101B556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C701FE-62A9-4886-848C-73FBF1F2C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FC0BCA-E41A-4CB8-AA65-5F792F3C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6E3C-B6EA-4342-BBAC-75A087C0A4C4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C7AC62-B119-47DF-AE6B-6AE2C9B2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E7771-556B-404B-B569-21C1C05C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DC5A-4E93-4D89-A824-06839507B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20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8F1448-9C4A-4027-9E75-71B9B0BC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8A2205-4828-488C-A759-2027C5AF7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50BC24-7542-405A-9C8F-C5B7F551D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4DA805-5E59-4BD1-80C9-800839C5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6E3C-B6EA-4342-BBAC-75A087C0A4C4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657850-1338-46FC-A171-CAD52C63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84A917-F3B7-496E-BBB3-83BC1D43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DC5A-4E93-4D89-A824-06839507B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9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52CDA-0E89-4A35-B485-857C6DF9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6C64B6-8D65-4ABF-BDB7-DF6550EDF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784F21-C585-4606-AC0D-565CED9BA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3B2F5EA-F9DD-437C-8A8B-1A3C9B218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467EC7-4704-4C25-A91E-C15363A17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7977D91-E293-4547-AF94-107EBB52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6E3C-B6EA-4342-BBAC-75A087C0A4C4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8806D6-4350-49AF-8166-5EBE935F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210B7D7-35C9-4EC3-9DE4-6A0FB9A5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DC5A-4E93-4D89-A824-06839507B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61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1D203-6A3B-4D51-8452-9906BC9F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97B283-CCD0-48A4-94B9-37434CD6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6E3C-B6EA-4342-BBAC-75A087C0A4C4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005196-2FE8-4D7D-8F0E-2AA78C86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5526E9-9E85-4FC1-87EC-D51FC22C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DC5A-4E93-4D89-A824-06839507B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356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A1A15A-CBE4-4245-A757-0D2142EF8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6E3C-B6EA-4342-BBAC-75A087C0A4C4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AB3F794-CA39-405B-98EF-B9720761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15BF63-ECA2-4A76-968C-D66C9D1C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DC5A-4E93-4D89-A824-06839507B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699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42000-392F-458E-B666-03F6B1455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7E980D-A167-4CA8-91A0-19B23FDA3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3C788C-500D-44EC-BF87-CD6A4BC35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D8F05A-6E35-4858-844A-51BFECD2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6E3C-B6EA-4342-BBAC-75A087C0A4C4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08864C-6DFA-423F-835A-F387F9DC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38B8DF-D68F-42B6-9040-E299612B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DC5A-4E93-4D89-A824-06839507B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14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4E28B-57A2-4EAB-8F53-00449C56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B083F57-D8BE-4B0A-9D83-868558EAA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9B8EFB-9C95-45B2-8EA2-9E667B5F4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64F147-6570-4DA7-B151-1DDDFAFC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6E3C-B6EA-4342-BBAC-75A087C0A4C4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C59751-E4E8-4EEF-8058-DE65AE71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A6CE6A-8456-4555-8059-637BA0C7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DC5A-4E93-4D89-A824-06839507B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82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443B7CC-01E4-443D-866A-F7751694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6638D7-5EF7-4155-B431-3E13F52BA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02826E-3A10-4532-A8BB-BE7C10BAD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C6E3C-B6EA-4342-BBAC-75A087C0A4C4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EABAA8-A901-4045-AB80-70043132F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06968D-DBB8-4172-AB11-29AD2494C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DDC5A-4E93-4D89-A824-06839507B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98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DB637-1BB8-4558-BE52-EC5E4A60D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2310"/>
            <a:ext cx="9144000" cy="2387600"/>
          </a:xfrm>
        </p:spPr>
        <p:txBody>
          <a:bodyPr>
            <a:noAutofit/>
          </a:bodyPr>
          <a:lstStyle/>
          <a:p>
            <a:r>
              <a:rPr lang="de-DE" sz="7200" b="1" dirty="0"/>
              <a:t>Abfragesprache SQL </a:t>
            </a:r>
            <a:br>
              <a:rPr lang="de-DE" sz="7200" b="1" dirty="0"/>
            </a:br>
            <a:r>
              <a:rPr lang="de-DE" sz="7200" b="1" dirty="0"/>
              <a:t>und Datenbankgrundlagen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6A47F3-B7A6-4AD0-8F55-2ABCBDA22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1328"/>
            <a:ext cx="9144000" cy="1655762"/>
          </a:xfrm>
        </p:spPr>
        <p:txBody>
          <a:bodyPr>
            <a:normAutofit/>
          </a:bodyPr>
          <a:lstStyle/>
          <a:p>
            <a:r>
              <a:rPr lang="de-DE" sz="3200" dirty="0"/>
              <a:t>Am Beispiel Transact-SQL von Microsoft SQL Server</a:t>
            </a:r>
          </a:p>
        </p:txBody>
      </p:sp>
    </p:spTree>
    <p:extLst>
      <p:ext uri="{BB962C8B-B14F-4D97-AF65-F5344CB8AC3E}">
        <p14:creationId xmlns:p14="http://schemas.microsoft.com/office/powerpoint/2010/main" val="3209381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Datenbankgrundlagen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186AEB-A6D7-486E-A7F9-42E8EE85C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1970 		Relationales Datenmodell	J.F. </a:t>
            </a:r>
            <a:r>
              <a:rPr lang="de-DE" dirty="0" err="1"/>
              <a:t>Codd</a:t>
            </a:r>
            <a:endParaRPr lang="de-DE" dirty="0"/>
          </a:p>
          <a:p>
            <a:r>
              <a:rPr lang="de-DE" dirty="0"/>
              <a:t>1970-1980		IBM lässt in mehreren Projekten relationale DBMS</a:t>
            </a:r>
            <a:br>
              <a:rPr lang="de-DE" dirty="0"/>
            </a:br>
            <a:r>
              <a:rPr lang="de-DE" dirty="0"/>
              <a:t>			entwickeln</a:t>
            </a:r>
            <a:br>
              <a:rPr lang="de-DE" dirty="0"/>
            </a:br>
            <a:r>
              <a:rPr lang="de-DE" dirty="0"/>
              <a:t>			Nebenprodukt:	SQL</a:t>
            </a:r>
          </a:p>
          <a:p>
            <a:r>
              <a:rPr lang="de-DE" dirty="0"/>
              <a:t>1980		erstes Relationales DBMS am Markt:	Oracle</a:t>
            </a:r>
          </a:p>
          <a:p>
            <a:r>
              <a:rPr lang="de-DE" dirty="0"/>
              <a:t>1982		IBM DB2</a:t>
            </a:r>
          </a:p>
          <a:p>
            <a:r>
              <a:rPr lang="de-DE" dirty="0"/>
              <a:t>1985		Ingres</a:t>
            </a:r>
          </a:p>
          <a:p>
            <a:r>
              <a:rPr lang="de-DE" dirty="0"/>
              <a:t>1986		erster ANSI-Standard	SQL1		</a:t>
            </a:r>
          </a:p>
        </p:txBody>
      </p:sp>
    </p:spTree>
    <p:extLst>
      <p:ext uri="{BB962C8B-B14F-4D97-AF65-F5344CB8AC3E}">
        <p14:creationId xmlns:p14="http://schemas.microsoft.com/office/powerpoint/2010/main" val="113775173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8. Arbeiten mit Indizes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D84DECA-3C0F-4939-8E4F-376346BD8D50}"/>
              </a:ext>
            </a:extLst>
          </p:cNvPr>
          <p:cNvSpPr txBox="1"/>
          <p:nvPr/>
        </p:nvSpPr>
        <p:spPr>
          <a:xfrm>
            <a:off x="838199" y="2714312"/>
            <a:ext cx="101333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Werden automatisch für die erste Spalte im Indexschlüssel erstellt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Können auch für Nicht-Indexspalten automatisch erstellt werden(WHERE-Klausel)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Werden automatisch aktualisiert bei 20% geänderten Daten(Standard)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Bei weniger als 500 Tabellenzeilen wird nicht automatisch aktualisiert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Maximal 200 </a:t>
            </a:r>
            <a:r>
              <a:rPr lang="de-DE" sz="2400" dirty="0" err="1"/>
              <a:t>Histogrammschritte</a:t>
            </a:r>
            <a:r>
              <a:rPr lang="de-DE" sz="2400" dirty="0"/>
              <a:t> für die Werte der ersten Spalte des Indexschlüssels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TSQL-Befehle  für die Arbeit mit Statistiken			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BB6F31D-92C2-4880-BAFC-C86553391E5B}"/>
              </a:ext>
            </a:extLst>
          </p:cNvPr>
          <p:cNvSpPr txBox="1"/>
          <p:nvPr/>
        </p:nvSpPr>
        <p:spPr>
          <a:xfrm>
            <a:off x="935665" y="1743740"/>
            <a:ext cx="2789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Indexstatistiken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71E12DC-1FAF-4BF7-84BB-0CE840249E25}"/>
              </a:ext>
            </a:extLst>
          </p:cNvPr>
          <p:cNvSpPr txBox="1"/>
          <p:nvPr/>
        </p:nvSpPr>
        <p:spPr>
          <a:xfrm>
            <a:off x="6961517" y="5356985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DBCC SHOWSTATISTICS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STATISTICS</a:t>
            </a:r>
          </a:p>
        </p:txBody>
      </p:sp>
    </p:spTree>
    <p:extLst>
      <p:ext uri="{BB962C8B-B14F-4D97-AF65-F5344CB8AC3E}">
        <p14:creationId xmlns:p14="http://schemas.microsoft.com/office/powerpoint/2010/main" val="94020386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8. Arbeiten mit Indizes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D84DECA-3C0F-4939-8E4F-376346BD8D50}"/>
                  </a:ext>
                </a:extLst>
              </p:cNvPr>
              <p:cNvSpPr txBox="1"/>
              <p:nvPr/>
            </p:nvSpPr>
            <p:spPr>
              <a:xfrm>
                <a:off x="935665" y="2455520"/>
                <a:ext cx="10133310" cy="375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dirty="0"/>
                  <a:t>Automatisches Aktualisieren von Indexstatistiken			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de-DE" sz="2400" dirty="0"/>
                  <a:t>Bis SQL Server 2014		500 + (0,2 * n)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de-DE" sz="24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de-DE" sz="2000" dirty="0"/>
                  <a:t>Bei 2.000.000 Tabellenzeilen:	alle 400.000 Aktualisierungen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de-DE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de-DE" sz="2400" dirty="0"/>
                  <a:t>Ab SQL Server 2016		MIN(500 + (0,2 * n) 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1000∗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de-DE" sz="2400" dirty="0"/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de-DE" sz="24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de-DE" sz="2000" dirty="0"/>
                  <a:t>Bei 2.000.000 Tabellenzeilen:	alle 44.721 Aktualisierungen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de-DE" sz="24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D84DECA-3C0F-4939-8E4F-376346BD8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65" y="2455520"/>
                <a:ext cx="10133310" cy="3758850"/>
              </a:xfrm>
              <a:prstGeom prst="rect">
                <a:avLst/>
              </a:prstGeom>
              <a:blipFill>
                <a:blip r:embed="rId3"/>
                <a:stretch>
                  <a:fillRect l="-782" t="-129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7BB6F31D-92C2-4880-BAFC-C86553391E5B}"/>
              </a:ext>
            </a:extLst>
          </p:cNvPr>
          <p:cNvSpPr txBox="1"/>
          <p:nvPr/>
        </p:nvSpPr>
        <p:spPr>
          <a:xfrm>
            <a:off x="935665" y="1743740"/>
            <a:ext cx="2789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Indexstatistiken</a:t>
            </a:r>
          </a:p>
        </p:txBody>
      </p:sp>
    </p:spTree>
    <p:extLst>
      <p:ext uri="{BB962C8B-B14F-4D97-AF65-F5344CB8AC3E}">
        <p14:creationId xmlns:p14="http://schemas.microsoft.com/office/powerpoint/2010/main" val="212675717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8. Arbeiten mit Indizes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CBB108B-5D89-4C59-9627-D5DFBB3CB594}"/>
              </a:ext>
            </a:extLst>
          </p:cNvPr>
          <p:cNvSpPr txBox="1"/>
          <p:nvPr/>
        </p:nvSpPr>
        <p:spPr>
          <a:xfrm>
            <a:off x="838199" y="1779533"/>
            <a:ext cx="238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Syntax(Auszug)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72D82F4-FE3E-488D-B79B-92B4DDD10AA9}"/>
              </a:ext>
            </a:extLst>
          </p:cNvPr>
          <p:cNvSpPr txBox="1"/>
          <p:nvPr/>
        </p:nvSpPr>
        <p:spPr>
          <a:xfrm>
            <a:off x="596537" y="2852468"/>
            <a:ext cx="109989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[UNIQUE] [NONCLUSTERED|CLUSTERED] INDEX &lt;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indexname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ON &lt;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tabellenname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&gt;(&lt;spaltenliste&gt;)</a:t>
            </a: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[INCLUDE (&lt;spaltenliste&gt;)]</a:t>
            </a: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[WHERE &lt;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filterprädikat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[WITH &lt;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optionen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&gt;];</a:t>
            </a:r>
          </a:p>
        </p:txBody>
      </p:sp>
    </p:spTree>
    <p:extLst>
      <p:ext uri="{BB962C8B-B14F-4D97-AF65-F5344CB8AC3E}">
        <p14:creationId xmlns:p14="http://schemas.microsoft.com/office/powerpoint/2010/main" val="200924258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8. Arbeiten mit Indizes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4B18CD9E-A556-4CD3-B0BA-EB29F1544DEE}"/>
              </a:ext>
            </a:extLst>
          </p:cNvPr>
          <p:cNvSpPr txBox="1"/>
          <p:nvPr/>
        </p:nvSpPr>
        <p:spPr>
          <a:xfrm>
            <a:off x="838199" y="2417575"/>
            <a:ext cx="29669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Indexsuche bei einer Abfrage,</a:t>
            </a:r>
          </a:p>
          <a:p>
            <a:r>
              <a:rPr lang="de-DE" dirty="0"/>
              <a:t>die durch einen </a:t>
            </a:r>
            <a:br>
              <a:rPr lang="de-DE" dirty="0"/>
            </a:br>
            <a:r>
              <a:rPr lang="de-DE" dirty="0"/>
              <a:t>Mehrspaltenindex</a:t>
            </a:r>
            <a:br>
              <a:rPr lang="de-DE" dirty="0"/>
            </a:br>
            <a:r>
              <a:rPr lang="de-DE" dirty="0"/>
              <a:t>unterstützt wird, der die </a:t>
            </a:r>
          </a:p>
          <a:p>
            <a:r>
              <a:rPr lang="de-DE" dirty="0"/>
              <a:t>Abfrage abdeckt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0CD74E4-8767-401D-89B0-45328471E321}"/>
              </a:ext>
            </a:extLst>
          </p:cNvPr>
          <p:cNvSpPr/>
          <p:nvPr/>
        </p:nvSpPr>
        <p:spPr>
          <a:xfrm>
            <a:off x="4200353" y="4143128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B11EA69-39E3-4F30-8540-5C379CB926B1}"/>
              </a:ext>
            </a:extLst>
          </p:cNvPr>
          <p:cNvSpPr/>
          <p:nvPr/>
        </p:nvSpPr>
        <p:spPr>
          <a:xfrm>
            <a:off x="4868900" y="4148878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B7452E1-A016-45ED-A5E4-0A48D31515F0}"/>
              </a:ext>
            </a:extLst>
          </p:cNvPr>
          <p:cNvSpPr/>
          <p:nvPr/>
        </p:nvSpPr>
        <p:spPr>
          <a:xfrm>
            <a:off x="9598334" y="4143128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5E195FC-13EF-4070-AD8E-B07BF8893807}"/>
              </a:ext>
            </a:extLst>
          </p:cNvPr>
          <p:cNvSpPr/>
          <p:nvPr/>
        </p:nvSpPr>
        <p:spPr>
          <a:xfrm>
            <a:off x="5533854" y="4143128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683AEB2-E7CE-44C4-BA85-D6FB74A288A5}"/>
              </a:ext>
            </a:extLst>
          </p:cNvPr>
          <p:cNvSpPr/>
          <p:nvPr/>
        </p:nvSpPr>
        <p:spPr>
          <a:xfrm>
            <a:off x="6212465" y="4143128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F4D5635-F692-40EA-95AD-3C0A59522557}"/>
              </a:ext>
            </a:extLst>
          </p:cNvPr>
          <p:cNvSpPr/>
          <p:nvPr/>
        </p:nvSpPr>
        <p:spPr>
          <a:xfrm>
            <a:off x="6902580" y="4143128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2C78867-7327-400B-832A-D0801064AD31}"/>
              </a:ext>
            </a:extLst>
          </p:cNvPr>
          <p:cNvSpPr/>
          <p:nvPr/>
        </p:nvSpPr>
        <p:spPr>
          <a:xfrm>
            <a:off x="7571127" y="4143128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21338F8-D6D4-4AD7-A838-D1A085354014}"/>
              </a:ext>
            </a:extLst>
          </p:cNvPr>
          <p:cNvSpPr/>
          <p:nvPr/>
        </p:nvSpPr>
        <p:spPr>
          <a:xfrm>
            <a:off x="8238236" y="4143128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5819A92-9D88-45E6-AA6F-CA2896DB379D}"/>
              </a:ext>
            </a:extLst>
          </p:cNvPr>
          <p:cNvSpPr/>
          <p:nvPr/>
        </p:nvSpPr>
        <p:spPr>
          <a:xfrm>
            <a:off x="8918285" y="4143128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699D775-8E19-4F09-8336-8C703B5303B9}"/>
              </a:ext>
            </a:extLst>
          </p:cNvPr>
          <p:cNvSpPr txBox="1"/>
          <p:nvPr/>
        </p:nvSpPr>
        <p:spPr>
          <a:xfrm>
            <a:off x="10624878" y="437109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Heap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466AD05-93F9-459D-BBEA-135D659B7660}"/>
              </a:ext>
            </a:extLst>
          </p:cNvPr>
          <p:cNvSpPr/>
          <p:nvPr/>
        </p:nvSpPr>
        <p:spPr>
          <a:xfrm>
            <a:off x="6891984" y="2364649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B55DF1A3-3B9C-45B4-8B02-E2C22F2F7621}"/>
              </a:ext>
            </a:extLst>
          </p:cNvPr>
          <p:cNvSpPr/>
          <p:nvPr/>
        </p:nvSpPr>
        <p:spPr>
          <a:xfrm>
            <a:off x="4955880" y="3083351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59EE3CB-426B-4A90-8C6B-B1B0A0CE8F19}"/>
              </a:ext>
            </a:extLst>
          </p:cNvPr>
          <p:cNvSpPr/>
          <p:nvPr/>
        </p:nvSpPr>
        <p:spPr>
          <a:xfrm>
            <a:off x="5910540" y="3083351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63212F32-A59D-4834-999A-58A7DBEF21ED}"/>
              </a:ext>
            </a:extLst>
          </p:cNvPr>
          <p:cNvSpPr/>
          <p:nvPr/>
        </p:nvSpPr>
        <p:spPr>
          <a:xfrm>
            <a:off x="8842085" y="3064992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BE6A24A7-F879-41A0-8B89-F291C924450B}"/>
              </a:ext>
            </a:extLst>
          </p:cNvPr>
          <p:cNvSpPr/>
          <p:nvPr/>
        </p:nvSpPr>
        <p:spPr>
          <a:xfrm>
            <a:off x="7791108" y="3063389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FF314EC0-FC41-44D9-A862-4C3797E1AECE}"/>
              </a:ext>
            </a:extLst>
          </p:cNvPr>
          <p:cNvCxnSpPr>
            <a:cxnSpLocks/>
            <a:stCxn id="44" idx="1"/>
            <a:endCxn id="45" idx="0"/>
          </p:cNvCxnSpPr>
          <p:nvPr/>
        </p:nvCxnSpPr>
        <p:spPr>
          <a:xfrm rot="10800000" flipV="1">
            <a:off x="5257806" y="2714019"/>
            <a:ext cx="1634179" cy="369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EEAEF37E-0BD1-4621-959A-A0701FE36B94}"/>
              </a:ext>
            </a:extLst>
          </p:cNvPr>
          <p:cNvCxnSpPr>
            <a:cxnSpLocks/>
            <a:endCxn id="46" idx="0"/>
          </p:cNvCxnSpPr>
          <p:nvPr/>
        </p:nvCxnSpPr>
        <p:spPr>
          <a:xfrm rot="10800000" flipV="1">
            <a:off x="6212466" y="2918949"/>
            <a:ext cx="679519" cy="1644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42DD8C60-E11C-4842-B074-B5891943ECFD}"/>
              </a:ext>
            </a:extLst>
          </p:cNvPr>
          <p:cNvCxnSpPr>
            <a:endCxn id="48" idx="0"/>
          </p:cNvCxnSpPr>
          <p:nvPr/>
        </p:nvCxnSpPr>
        <p:spPr>
          <a:xfrm>
            <a:off x="7506429" y="2918948"/>
            <a:ext cx="586604" cy="144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Verbinder: gewinkelt 58">
            <a:extLst>
              <a:ext uri="{FF2B5EF4-FFF2-40B4-BE49-F238E27FC236}">
                <a16:creationId xmlns:a16="http://schemas.microsoft.com/office/drawing/2014/main" id="{0D26213C-1986-4A56-B61B-6A32555343EF}"/>
              </a:ext>
            </a:extLst>
          </p:cNvPr>
          <p:cNvCxnSpPr>
            <a:stCxn id="44" idx="3"/>
            <a:endCxn id="47" idx="0"/>
          </p:cNvCxnSpPr>
          <p:nvPr/>
        </p:nvCxnSpPr>
        <p:spPr>
          <a:xfrm>
            <a:off x="7495833" y="2714019"/>
            <a:ext cx="1648177" cy="3509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D1B0F208-B9C0-44C2-84C8-52A67D0CB9E5}"/>
              </a:ext>
            </a:extLst>
          </p:cNvPr>
          <p:cNvCxnSpPr/>
          <p:nvPr/>
        </p:nvCxnSpPr>
        <p:spPr>
          <a:xfrm flipH="1">
            <a:off x="6035625" y="2884557"/>
            <a:ext cx="1104181" cy="5398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D6A9DFB6-E8CA-4B65-8239-D7777AC1962A}"/>
              </a:ext>
            </a:extLst>
          </p:cNvPr>
          <p:cNvCxnSpPr>
            <a:cxnSpLocks/>
          </p:cNvCxnSpPr>
          <p:nvPr/>
        </p:nvCxnSpPr>
        <p:spPr>
          <a:xfrm>
            <a:off x="5910540" y="3427035"/>
            <a:ext cx="603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67259D44-FD52-4146-B9B0-E489DF6844E9}"/>
              </a:ext>
            </a:extLst>
          </p:cNvPr>
          <p:cNvCxnSpPr>
            <a:cxnSpLocks/>
          </p:cNvCxnSpPr>
          <p:nvPr/>
        </p:nvCxnSpPr>
        <p:spPr>
          <a:xfrm>
            <a:off x="5920277" y="3493171"/>
            <a:ext cx="603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F08DF513-4999-420B-8845-6CF6191C92AB}"/>
              </a:ext>
            </a:extLst>
          </p:cNvPr>
          <p:cNvCxnSpPr>
            <a:cxnSpLocks/>
          </p:cNvCxnSpPr>
          <p:nvPr/>
        </p:nvCxnSpPr>
        <p:spPr>
          <a:xfrm>
            <a:off x="5906610" y="3567933"/>
            <a:ext cx="603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77ECDA8-F9B4-4012-8598-E7AB20BA8199}"/>
              </a:ext>
            </a:extLst>
          </p:cNvPr>
          <p:cNvSpPr txBox="1"/>
          <p:nvPr/>
        </p:nvSpPr>
        <p:spPr>
          <a:xfrm>
            <a:off x="1342023" y="1459856"/>
            <a:ext cx="2547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Abgdeckte</a:t>
            </a:r>
            <a:r>
              <a:rPr lang="de-DE" sz="2400" dirty="0"/>
              <a:t> Abfrage</a:t>
            </a:r>
          </a:p>
        </p:txBody>
      </p:sp>
    </p:spTree>
    <p:extLst>
      <p:ext uri="{BB962C8B-B14F-4D97-AF65-F5344CB8AC3E}">
        <p14:creationId xmlns:p14="http://schemas.microsoft.com/office/powerpoint/2010/main" val="120288049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8. Arbeiten mit Indizes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CBB108B-5D89-4C59-9627-D5DFBB3CB594}"/>
              </a:ext>
            </a:extLst>
          </p:cNvPr>
          <p:cNvSpPr txBox="1"/>
          <p:nvPr/>
        </p:nvSpPr>
        <p:spPr>
          <a:xfrm>
            <a:off x="838199" y="1779533"/>
            <a:ext cx="2655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Gefilterte Indizes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72D82F4-FE3E-488D-B79B-92B4DDD10AA9}"/>
              </a:ext>
            </a:extLst>
          </p:cNvPr>
          <p:cNvSpPr txBox="1"/>
          <p:nvPr/>
        </p:nvSpPr>
        <p:spPr>
          <a:xfrm>
            <a:off x="596537" y="2852468"/>
            <a:ext cx="8948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 ix_odate_2021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orderdate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orderdate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‚20210101‘ and ‚20211231 23:59:59.998‘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774D3E-78ED-4574-965D-D0BCEABC83CF}"/>
              </a:ext>
            </a:extLst>
          </p:cNvPr>
          <p:cNvSpPr txBox="1"/>
          <p:nvPr/>
        </p:nvSpPr>
        <p:spPr>
          <a:xfrm>
            <a:off x="3143795" y="3973598"/>
            <a:ext cx="1003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Vorteile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C89732-2934-49BF-9769-80F2278554F5}"/>
              </a:ext>
            </a:extLst>
          </p:cNvPr>
          <p:cNvSpPr txBox="1"/>
          <p:nvPr/>
        </p:nvSpPr>
        <p:spPr>
          <a:xfrm>
            <a:off x="5061487" y="3973598"/>
            <a:ext cx="38927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Statt eines großen Index, der die ganze Tabelle umfasst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ein kleinerer Index, der nur häufig abgefragte Daten erfasst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oder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mehrere kleinere Indizes, die jeweils einen Bereich der Daten erfassen</a:t>
            </a:r>
          </a:p>
        </p:txBody>
      </p:sp>
    </p:spTree>
    <p:extLst>
      <p:ext uri="{BB962C8B-B14F-4D97-AF65-F5344CB8AC3E}">
        <p14:creationId xmlns:p14="http://schemas.microsoft.com/office/powerpoint/2010/main" val="293917999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8. Arbeiten mit Indizes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0CD74E4-8767-401D-89B0-45328471E321}"/>
              </a:ext>
            </a:extLst>
          </p:cNvPr>
          <p:cNvSpPr/>
          <p:nvPr/>
        </p:nvSpPr>
        <p:spPr>
          <a:xfrm>
            <a:off x="4208979" y="4962637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B11EA69-39E3-4F30-8540-5C379CB926B1}"/>
              </a:ext>
            </a:extLst>
          </p:cNvPr>
          <p:cNvSpPr/>
          <p:nvPr/>
        </p:nvSpPr>
        <p:spPr>
          <a:xfrm>
            <a:off x="4877526" y="4968387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B7452E1-A016-45ED-A5E4-0A48D31515F0}"/>
              </a:ext>
            </a:extLst>
          </p:cNvPr>
          <p:cNvSpPr/>
          <p:nvPr/>
        </p:nvSpPr>
        <p:spPr>
          <a:xfrm>
            <a:off x="9606960" y="4962637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5E195FC-13EF-4070-AD8E-B07BF8893807}"/>
              </a:ext>
            </a:extLst>
          </p:cNvPr>
          <p:cNvSpPr/>
          <p:nvPr/>
        </p:nvSpPr>
        <p:spPr>
          <a:xfrm>
            <a:off x="5542480" y="4962637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683AEB2-E7CE-44C4-BA85-D6FB74A288A5}"/>
              </a:ext>
            </a:extLst>
          </p:cNvPr>
          <p:cNvSpPr/>
          <p:nvPr/>
        </p:nvSpPr>
        <p:spPr>
          <a:xfrm>
            <a:off x="6221091" y="4962637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F4D5635-F692-40EA-95AD-3C0A59522557}"/>
              </a:ext>
            </a:extLst>
          </p:cNvPr>
          <p:cNvSpPr/>
          <p:nvPr/>
        </p:nvSpPr>
        <p:spPr>
          <a:xfrm>
            <a:off x="6911206" y="4962637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2C78867-7327-400B-832A-D0801064AD31}"/>
              </a:ext>
            </a:extLst>
          </p:cNvPr>
          <p:cNvSpPr/>
          <p:nvPr/>
        </p:nvSpPr>
        <p:spPr>
          <a:xfrm>
            <a:off x="7579753" y="4962637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21338F8-D6D4-4AD7-A838-D1A085354014}"/>
              </a:ext>
            </a:extLst>
          </p:cNvPr>
          <p:cNvSpPr/>
          <p:nvPr/>
        </p:nvSpPr>
        <p:spPr>
          <a:xfrm>
            <a:off x="8246862" y="4962637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5819A92-9D88-45E6-AA6F-CA2896DB379D}"/>
              </a:ext>
            </a:extLst>
          </p:cNvPr>
          <p:cNvSpPr/>
          <p:nvPr/>
        </p:nvSpPr>
        <p:spPr>
          <a:xfrm>
            <a:off x="8926911" y="4962637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699D775-8E19-4F09-8336-8C703B5303B9}"/>
              </a:ext>
            </a:extLst>
          </p:cNvPr>
          <p:cNvSpPr txBox="1"/>
          <p:nvPr/>
        </p:nvSpPr>
        <p:spPr>
          <a:xfrm>
            <a:off x="2982450" y="512734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Heap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466AD05-93F9-459D-BBEA-135D659B7660}"/>
              </a:ext>
            </a:extLst>
          </p:cNvPr>
          <p:cNvSpPr/>
          <p:nvPr/>
        </p:nvSpPr>
        <p:spPr>
          <a:xfrm>
            <a:off x="6891984" y="2364649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B55DF1A3-3B9C-45B4-8B02-E2C22F2F7621}"/>
              </a:ext>
            </a:extLst>
          </p:cNvPr>
          <p:cNvSpPr/>
          <p:nvPr/>
        </p:nvSpPr>
        <p:spPr>
          <a:xfrm>
            <a:off x="4955880" y="3083351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59EE3CB-426B-4A90-8C6B-B1B0A0CE8F19}"/>
              </a:ext>
            </a:extLst>
          </p:cNvPr>
          <p:cNvSpPr/>
          <p:nvPr/>
        </p:nvSpPr>
        <p:spPr>
          <a:xfrm>
            <a:off x="5910540" y="3083351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63212F32-A59D-4834-999A-58A7DBEF21ED}"/>
              </a:ext>
            </a:extLst>
          </p:cNvPr>
          <p:cNvSpPr/>
          <p:nvPr/>
        </p:nvSpPr>
        <p:spPr>
          <a:xfrm>
            <a:off x="8842085" y="3064992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BE6A24A7-F879-41A0-8B89-F291C924450B}"/>
              </a:ext>
            </a:extLst>
          </p:cNvPr>
          <p:cNvSpPr/>
          <p:nvPr/>
        </p:nvSpPr>
        <p:spPr>
          <a:xfrm>
            <a:off x="7791108" y="3063389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FF314EC0-FC41-44D9-A862-4C3797E1AECE}"/>
              </a:ext>
            </a:extLst>
          </p:cNvPr>
          <p:cNvCxnSpPr>
            <a:cxnSpLocks/>
            <a:stCxn id="44" idx="1"/>
            <a:endCxn id="45" idx="0"/>
          </p:cNvCxnSpPr>
          <p:nvPr/>
        </p:nvCxnSpPr>
        <p:spPr>
          <a:xfrm rot="10800000" flipV="1">
            <a:off x="5257806" y="2714019"/>
            <a:ext cx="1634179" cy="369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EEAEF37E-0BD1-4621-959A-A0701FE36B94}"/>
              </a:ext>
            </a:extLst>
          </p:cNvPr>
          <p:cNvCxnSpPr>
            <a:cxnSpLocks/>
            <a:endCxn id="46" idx="0"/>
          </p:cNvCxnSpPr>
          <p:nvPr/>
        </p:nvCxnSpPr>
        <p:spPr>
          <a:xfrm rot="10800000" flipV="1">
            <a:off x="6212466" y="2918949"/>
            <a:ext cx="679519" cy="1644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42DD8C60-E11C-4842-B074-B5891943ECFD}"/>
              </a:ext>
            </a:extLst>
          </p:cNvPr>
          <p:cNvCxnSpPr>
            <a:endCxn id="48" idx="0"/>
          </p:cNvCxnSpPr>
          <p:nvPr/>
        </p:nvCxnSpPr>
        <p:spPr>
          <a:xfrm>
            <a:off x="7506429" y="2918948"/>
            <a:ext cx="586604" cy="144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Verbinder: gewinkelt 58">
            <a:extLst>
              <a:ext uri="{FF2B5EF4-FFF2-40B4-BE49-F238E27FC236}">
                <a16:creationId xmlns:a16="http://schemas.microsoft.com/office/drawing/2014/main" id="{0D26213C-1986-4A56-B61B-6A32555343EF}"/>
              </a:ext>
            </a:extLst>
          </p:cNvPr>
          <p:cNvCxnSpPr>
            <a:stCxn id="44" idx="3"/>
            <a:endCxn id="47" idx="0"/>
          </p:cNvCxnSpPr>
          <p:nvPr/>
        </p:nvCxnSpPr>
        <p:spPr>
          <a:xfrm>
            <a:off x="7495833" y="2714019"/>
            <a:ext cx="1648177" cy="3509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77ECDA8-F9B4-4012-8598-E7AB20BA8199}"/>
              </a:ext>
            </a:extLst>
          </p:cNvPr>
          <p:cNvSpPr txBox="1"/>
          <p:nvPr/>
        </p:nvSpPr>
        <p:spPr>
          <a:xfrm>
            <a:off x="1124309" y="1459856"/>
            <a:ext cx="5250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Schreibzugriff auf eine Tabelle mit Index: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9182D89-5391-4EFC-95A1-11011E9E025F}"/>
              </a:ext>
            </a:extLst>
          </p:cNvPr>
          <p:cNvCxnSpPr/>
          <p:nvPr/>
        </p:nvCxnSpPr>
        <p:spPr>
          <a:xfrm flipH="1">
            <a:off x="10210809" y="5488046"/>
            <a:ext cx="56934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694B7561-0C41-496A-BF8C-030267BAEC17}"/>
              </a:ext>
            </a:extLst>
          </p:cNvPr>
          <p:cNvCxnSpPr/>
          <p:nvPr/>
        </p:nvCxnSpPr>
        <p:spPr>
          <a:xfrm flipH="1">
            <a:off x="6514388" y="3664997"/>
            <a:ext cx="56934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44A6ADD-2F9C-4F5E-AA6B-F472169B1065}"/>
              </a:ext>
            </a:extLst>
          </p:cNvPr>
          <p:cNvSpPr txBox="1"/>
          <p:nvPr/>
        </p:nvSpPr>
        <p:spPr>
          <a:xfrm>
            <a:off x="10287009" y="5488046"/>
            <a:ext cx="774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INSERT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6798FCF-4641-4998-BE2D-63CA6C9C5416}"/>
              </a:ext>
            </a:extLst>
          </p:cNvPr>
          <p:cNvSpPr txBox="1"/>
          <p:nvPr/>
        </p:nvSpPr>
        <p:spPr>
          <a:xfrm>
            <a:off x="6514932" y="3655279"/>
            <a:ext cx="774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154276183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8. Arbeiten mit Indizes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0CD74E4-8767-401D-89B0-45328471E321}"/>
              </a:ext>
            </a:extLst>
          </p:cNvPr>
          <p:cNvSpPr/>
          <p:nvPr/>
        </p:nvSpPr>
        <p:spPr>
          <a:xfrm>
            <a:off x="4208979" y="4962637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B11EA69-39E3-4F30-8540-5C379CB926B1}"/>
              </a:ext>
            </a:extLst>
          </p:cNvPr>
          <p:cNvSpPr/>
          <p:nvPr/>
        </p:nvSpPr>
        <p:spPr>
          <a:xfrm>
            <a:off x="4877526" y="4968387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B7452E1-A016-45ED-A5E4-0A48D31515F0}"/>
              </a:ext>
            </a:extLst>
          </p:cNvPr>
          <p:cNvSpPr/>
          <p:nvPr/>
        </p:nvSpPr>
        <p:spPr>
          <a:xfrm>
            <a:off x="9606960" y="4962637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5E195FC-13EF-4070-AD8E-B07BF8893807}"/>
              </a:ext>
            </a:extLst>
          </p:cNvPr>
          <p:cNvSpPr/>
          <p:nvPr/>
        </p:nvSpPr>
        <p:spPr>
          <a:xfrm>
            <a:off x="5542480" y="4962637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683AEB2-E7CE-44C4-BA85-D6FB74A288A5}"/>
              </a:ext>
            </a:extLst>
          </p:cNvPr>
          <p:cNvSpPr/>
          <p:nvPr/>
        </p:nvSpPr>
        <p:spPr>
          <a:xfrm>
            <a:off x="6221091" y="4962637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F4D5635-F692-40EA-95AD-3C0A59522557}"/>
              </a:ext>
            </a:extLst>
          </p:cNvPr>
          <p:cNvSpPr/>
          <p:nvPr/>
        </p:nvSpPr>
        <p:spPr>
          <a:xfrm>
            <a:off x="6911206" y="4962637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2C78867-7327-400B-832A-D0801064AD31}"/>
              </a:ext>
            </a:extLst>
          </p:cNvPr>
          <p:cNvSpPr/>
          <p:nvPr/>
        </p:nvSpPr>
        <p:spPr>
          <a:xfrm>
            <a:off x="7579753" y="4962637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21338F8-D6D4-4AD7-A838-D1A085354014}"/>
              </a:ext>
            </a:extLst>
          </p:cNvPr>
          <p:cNvSpPr/>
          <p:nvPr/>
        </p:nvSpPr>
        <p:spPr>
          <a:xfrm>
            <a:off x="8246862" y="4962637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5819A92-9D88-45E6-AA6F-CA2896DB379D}"/>
              </a:ext>
            </a:extLst>
          </p:cNvPr>
          <p:cNvSpPr/>
          <p:nvPr/>
        </p:nvSpPr>
        <p:spPr>
          <a:xfrm>
            <a:off x="8926911" y="4962637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699D775-8E19-4F09-8336-8C703B5303B9}"/>
              </a:ext>
            </a:extLst>
          </p:cNvPr>
          <p:cNvSpPr txBox="1"/>
          <p:nvPr/>
        </p:nvSpPr>
        <p:spPr>
          <a:xfrm>
            <a:off x="2982450" y="512734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Heap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466AD05-93F9-459D-BBEA-135D659B7660}"/>
              </a:ext>
            </a:extLst>
          </p:cNvPr>
          <p:cNvSpPr/>
          <p:nvPr/>
        </p:nvSpPr>
        <p:spPr>
          <a:xfrm>
            <a:off x="6891984" y="2364649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B55DF1A3-3B9C-45B4-8B02-E2C22F2F7621}"/>
              </a:ext>
            </a:extLst>
          </p:cNvPr>
          <p:cNvSpPr/>
          <p:nvPr/>
        </p:nvSpPr>
        <p:spPr>
          <a:xfrm>
            <a:off x="4955880" y="3083351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59EE3CB-426B-4A90-8C6B-B1B0A0CE8F19}"/>
              </a:ext>
            </a:extLst>
          </p:cNvPr>
          <p:cNvSpPr/>
          <p:nvPr/>
        </p:nvSpPr>
        <p:spPr>
          <a:xfrm>
            <a:off x="5910540" y="3083351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63212F32-A59D-4834-999A-58A7DBEF21ED}"/>
              </a:ext>
            </a:extLst>
          </p:cNvPr>
          <p:cNvSpPr/>
          <p:nvPr/>
        </p:nvSpPr>
        <p:spPr>
          <a:xfrm>
            <a:off x="8842085" y="3064992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BE6A24A7-F879-41A0-8B89-F291C924450B}"/>
              </a:ext>
            </a:extLst>
          </p:cNvPr>
          <p:cNvSpPr/>
          <p:nvPr/>
        </p:nvSpPr>
        <p:spPr>
          <a:xfrm>
            <a:off x="7791108" y="3063389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FF314EC0-FC41-44D9-A862-4C3797E1AECE}"/>
              </a:ext>
            </a:extLst>
          </p:cNvPr>
          <p:cNvCxnSpPr>
            <a:cxnSpLocks/>
            <a:stCxn id="44" idx="1"/>
            <a:endCxn id="45" idx="0"/>
          </p:cNvCxnSpPr>
          <p:nvPr/>
        </p:nvCxnSpPr>
        <p:spPr>
          <a:xfrm rot="10800000" flipV="1">
            <a:off x="5257806" y="2714019"/>
            <a:ext cx="1634179" cy="369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EEAEF37E-0BD1-4621-959A-A0701FE36B94}"/>
              </a:ext>
            </a:extLst>
          </p:cNvPr>
          <p:cNvCxnSpPr>
            <a:cxnSpLocks/>
            <a:endCxn id="46" idx="0"/>
          </p:cNvCxnSpPr>
          <p:nvPr/>
        </p:nvCxnSpPr>
        <p:spPr>
          <a:xfrm rot="10800000" flipV="1">
            <a:off x="6212466" y="2918949"/>
            <a:ext cx="679519" cy="1644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42DD8C60-E11C-4842-B074-B5891943ECFD}"/>
              </a:ext>
            </a:extLst>
          </p:cNvPr>
          <p:cNvCxnSpPr>
            <a:endCxn id="48" idx="0"/>
          </p:cNvCxnSpPr>
          <p:nvPr/>
        </p:nvCxnSpPr>
        <p:spPr>
          <a:xfrm>
            <a:off x="7506429" y="2918948"/>
            <a:ext cx="586604" cy="144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Verbinder: gewinkelt 58">
            <a:extLst>
              <a:ext uri="{FF2B5EF4-FFF2-40B4-BE49-F238E27FC236}">
                <a16:creationId xmlns:a16="http://schemas.microsoft.com/office/drawing/2014/main" id="{0D26213C-1986-4A56-B61B-6A32555343EF}"/>
              </a:ext>
            </a:extLst>
          </p:cNvPr>
          <p:cNvCxnSpPr>
            <a:stCxn id="44" idx="3"/>
            <a:endCxn id="47" idx="0"/>
          </p:cNvCxnSpPr>
          <p:nvPr/>
        </p:nvCxnSpPr>
        <p:spPr>
          <a:xfrm>
            <a:off x="7495833" y="2714019"/>
            <a:ext cx="1648177" cy="3509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77ECDA8-F9B4-4012-8598-E7AB20BA8199}"/>
              </a:ext>
            </a:extLst>
          </p:cNvPr>
          <p:cNvSpPr txBox="1"/>
          <p:nvPr/>
        </p:nvSpPr>
        <p:spPr>
          <a:xfrm>
            <a:off x="1342023" y="1459856"/>
            <a:ext cx="135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Fillfactor</a:t>
            </a:r>
            <a:r>
              <a:rPr lang="de-DE" sz="2400" dirty="0"/>
              <a:t>: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758C931-E6B4-4881-A2CA-24DE84DF82A9}"/>
              </a:ext>
            </a:extLst>
          </p:cNvPr>
          <p:cNvSpPr/>
          <p:nvPr/>
        </p:nvSpPr>
        <p:spPr>
          <a:xfrm>
            <a:off x="4955880" y="3083350"/>
            <a:ext cx="603849" cy="470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70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5436552-7A00-4C7E-93B6-A3086754C2FF}"/>
              </a:ext>
            </a:extLst>
          </p:cNvPr>
          <p:cNvSpPr/>
          <p:nvPr/>
        </p:nvSpPr>
        <p:spPr>
          <a:xfrm>
            <a:off x="5910539" y="3083350"/>
            <a:ext cx="603849" cy="470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70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EFA7006-928F-4F7B-8D1D-D9C4E842452F}"/>
              </a:ext>
            </a:extLst>
          </p:cNvPr>
          <p:cNvSpPr/>
          <p:nvPr/>
        </p:nvSpPr>
        <p:spPr>
          <a:xfrm>
            <a:off x="7799731" y="3063389"/>
            <a:ext cx="603849" cy="470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70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01054F6-E9C2-4A76-BB36-B061189CE9B9}"/>
              </a:ext>
            </a:extLst>
          </p:cNvPr>
          <p:cNvSpPr/>
          <p:nvPr/>
        </p:nvSpPr>
        <p:spPr>
          <a:xfrm>
            <a:off x="8842084" y="3074724"/>
            <a:ext cx="603849" cy="470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70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3A99853-24CF-4876-ADC5-1F3A3B2E26B7}"/>
              </a:ext>
            </a:extLst>
          </p:cNvPr>
          <p:cNvSpPr/>
          <p:nvPr/>
        </p:nvSpPr>
        <p:spPr>
          <a:xfrm>
            <a:off x="6891984" y="2889505"/>
            <a:ext cx="595226" cy="173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9182D89-5391-4EFC-95A1-11011E9E025F}"/>
              </a:ext>
            </a:extLst>
          </p:cNvPr>
          <p:cNvCxnSpPr/>
          <p:nvPr/>
        </p:nvCxnSpPr>
        <p:spPr>
          <a:xfrm flipH="1">
            <a:off x="10210809" y="5488046"/>
            <a:ext cx="56934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694B7561-0C41-496A-BF8C-030267BAEC17}"/>
              </a:ext>
            </a:extLst>
          </p:cNvPr>
          <p:cNvCxnSpPr/>
          <p:nvPr/>
        </p:nvCxnSpPr>
        <p:spPr>
          <a:xfrm flipH="1">
            <a:off x="6514388" y="3664997"/>
            <a:ext cx="56934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44A6ADD-2F9C-4F5E-AA6B-F472169B1065}"/>
              </a:ext>
            </a:extLst>
          </p:cNvPr>
          <p:cNvSpPr txBox="1"/>
          <p:nvPr/>
        </p:nvSpPr>
        <p:spPr>
          <a:xfrm>
            <a:off x="10287009" y="5488046"/>
            <a:ext cx="774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INSERT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6798FCF-4641-4998-BE2D-63CA6C9C5416}"/>
              </a:ext>
            </a:extLst>
          </p:cNvPr>
          <p:cNvSpPr txBox="1"/>
          <p:nvPr/>
        </p:nvSpPr>
        <p:spPr>
          <a:xfrm>
            <a:off x="6514932" y="3655279"/>
            <a:ext cx="774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117658877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8. Arbeiten mit Indizes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4B18CD9E-A556-4CD3-B0BA-EB29F1544DEE}"/>
              </a:ext>
            </a:extLst>
          </p:cNvPr>
          <p:cNvSpPr txBox="1"/>
          <p:nvPr/>
        </p:nvSpPr>
        <p:spPr>
          <a:xfrm>
            <a:off x="838199" y="2417575"/>
            <a:ext cx="35848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Indexsuche, wenn die Tabelle</a:t>
            </a:r>
            <a:br>
              <a:rPr lang="de-DE" dirty="0"/>
            </a:br>
            <a:r>
              <a:rPr lang="de-DE" dirty="0"/>
              <a:t>als Heap vorliegt</a:t>
            </a:r>
          </a:p>
          <a:p>
            <a:r>
              <a:rPr lang="de-DE" dirty="0"/>
              <a:t>Zeiger auf den Datensatz:</a:t>
            </a:r>
            <a:br>
              <a:rPr lang="de-DE" dirty="0"/>
            </a:br>
            <a:r>
              <a:rPr lang="de-DE" dirty="0"/>
              <a:t>Physische Speicheradresse im Heap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77ECDA8-F9B4-4012-8598-E7AB20BA8199}"/>
              </a:ext>
            </a:extLst>
          </p:cNvPr>
          <p:cNvSpPr txBox="1"/>
          <p:nvPr/>
        </p:nvSpPr>
        <p:spPr>
          <a:xfrm>
            <a:off x="1342023" y="1459856"/>
            <a:ext cx="459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Nonclustered</a:t>
            </a:r>
            <a:r>
              <a:rPr lang="de-DE" sz="2400" dirty="0"/>
              <a:t> und </a:t>
            </a:r>
            <a:r>
              <a:rPr lang="de-DE" sz="2400" dirty="0" err="1"/>
              <a:t>Clustered</a:t>
            </a:r>
            <a:r>
              <a:rPr lang="de-DE" sz="2400" dirty="0"/>
              <a:t> Indizes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576441F-CD18-4EF5-97EC-3D4BC30D7FB4}"/>
              </a:ext>
            </a:extLst>
          </p:cNvPr>
          <p:cNvSpPr txBox="1"/>
          <p:nvPr/>
        </p:nvSpPr>
        <p:spPr>
          <a:xfrm>
            <a:off x="838199" y="4741840"/>
            <a:ext cx="3416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Indexsuche, wenn die Tabelle</a:t>
            </a:r>
            <a:br>
              <a:rPr lang="de-DE" dirty="0"/>
            </a:br>
            <a:r>
              <a:rPr lang="de-DE" dirty="0"/>
              <a:t>als </a:t>
            </a:r>
            <a:r>
              <a:rPr lang="de-DE" dirty="0" err="1"/>
              <a:t>Clustered</a:t>
            </a:r>
            <a:r>
              <a:rPr lang="de-DE" dirty="0"/>
              <a:t> Index vorliegt</a:t>
            </a:r>
          </a:p>
          <a:p>
            <a:r>
              <a:rPr lang="de-DE" dirty="0"/>
              <a:t>Zeiger auf den Datensatz:</a:t>
            </a:r>
          </a:p>
          <a:p>
            <a:r>
              <a:rPr lang="de-DE" dirty="0"/>
              <a:t>Indexschlüssel des </a:t>
            </a:r>
            <a:r>
              <a:rPr lang="de-DE" dirty="0" err="1"/>
              <a:t>Clustered</a:t>
            </a:r>
            <a:r>
              <a:rPr lang="de-DE" dirty="0"/>
              <a:t> Index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631FDAC-585E-4F35-92B6-90B433CC2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609" y="3800800"/>
            <a:ext cx="2407210" cy="76326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4EAF38B-28E1-4AAF-A0FF-85085C592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408" y="4741840"/>
            <a:ext cx="5867401" cy="1500878"/>
          </a:xfrm>
          <a:prstGeom prst="rect">
            <a:avLst/>
          </a:prstGeom>
          <a:solidFill>
            <a:srgbClr val="33CCFF"/>
          </a:solidFill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CBC79F7-548F-4BA1-A9D0-26D333C78595}"/>
              </a:ext>
            </a:extLst>
          </p:cNvPr>
          <p:cNvCxnSpPr>
            <a:cxnSpLocks/>
          </p:cNvCxnSpPr>
          <p:nvPr/>
        </p:nvCxnSpPr>
        <p:spPr>
          <a:xfrm>
            <a:off x="6935638" y="4399472"/>
            <a:ext cx="663576" cy="6279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49B0160-9D17-41EF-A183-AF26A74F4543}"/>
              </a:ext>
            </a:extLst>
          </p:cNvPr>
          <p:cNvCxnSpPr>
            <a:cxnSpLocks/>
          </p:cNvCxnSpPr>
          <p:nvPr/>
        </p:nvCxnSpPr>
        <p:spPr>
          <a:xfrm>
            <a:off x="7599214" y="5027410"/>
            <a:ext cx="733903" cy="46243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25F0D35-8500-46D2-ADAD-A5E5BD231163}"/>
              </a:ext>
            </a:extLst>
          </p:cNvPr>
          <p:cNvCxnSpPr/>
          <p:nvPr/>
        </p:nvCxnSpPr>
        <p:spPr>
          <a:xfrm flipH="1">
            <a:off x="7966165" y="5489849"/>
            <a:ext cx="366952" cy="62482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C3584BD3-479D-49B1-B0DC-61F5BE6C1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9317" y="2101065"/>
            <a:ext cx="4658525" cy="133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5305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8. Arbeiten mit Indizes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B8F77F-C30E-432E-B784-A65E5C05DC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Nonclustered</a:t>
            </a:r>
            <a:r>
              <a:rPr lang="de-DE" dirty="0"/>
              <a:t> Indizes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BBF722-6EAA-444A-A79C-517322C9C3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sz="2000" dirty="0"/>
              <a:t>Separat von der Tabelle gespeichert</a:t>
            </a:r>
          </a:p>
          <a:p>
            <a:r>
              <a:rPr lang="de-DE" sz="2000" dirty="0"/>
              <a:t>Speichert auf der Blattebene die Werte des Indexschlüssels und zu dem Schlüssel einen Verweis auf den Datensatz, aus dem der Schlüssel stammt</a:t>
            </a:r>
          </a:p>
          <a:p>
            <a:r>
              <a:rPr lang="de-DE" sz="2000" dirty="0"/>
              <a:t>Kann jederzeit gelöscht werden, ohne dass die Tabelle davon beeinträchtigt wird</a:t>
            </a:r>
          </a:p>
          <a:p>
            <a:r>
              <a:rPr lang="de-DE" sz="2000" dirty="0"/>
              <a:t>999 pro Tabelle möglich</a:t>
            </a:r>
          </a:p>
          <a:p>
            <a:r>
              <a:rPr lang="de-DE" sz="2000" dirty="0" err="1"/>
              <a:t>BTree</a:t>
            </a:r>
            <a:endParaRPr lang="de-DE" sz="20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8ECC289-EA94-4F29-8A3C-6091A78A8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Clustered</a:t>
            </a:r>
            <a:r>
              <a:rPr lang="de-DE" dirty="0"/>
              <a:t> Indizes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D5CC848-AD05-486D-9800-47DF94B6F84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de-DE" sz="2000" dirty="0"/>
              <a:t>Tabelle und Index sind gemeinsam gespeichert</a:t>
            </a:r>
          </a:p>
          <a:p>
            <a:r>
              <a:rPr lang="de-DE" sz="2000" dirty="0"/>
              <a:t>Speichert auf der Blattebene die Werte des Indexschlüssels und zu dem Schlüssel den Datensatz selbst</a:t>
            </a:r>
          </a:p>
          <a:p>
            <a:r>
              <a:rPr lang="de-DE" sz="2000" dirty="0"/>
              <a:t>Kann gelöscht werden, dabei werden der Indexbaum und die Zeiger entfernt, die Blattseiten bleiben als Heap erhalten</a:t>
            </a:r>
          </a:p>
          <a:p>
            <a:r>
              <a:rPr lang="de-DE" sz="2000" dirty="0"/>
              <a:t>Max. 1 pro Tabelle</a:t>
            </a:r>
          </a:p>
          <a:p>
            <a:r>
              <a:rPr lang="de-DE" sz="2000" dirty="0"/>
              <a:t>Die Tabelle existiert entweder als Heap oder als </a:t>
            </a:r>
            <a:r>
              <a:rPr lang="de-DE" sz="2000" dirty="0" err="1"/>
              <a:t>Clustered</a:t>
            </a:r>
            <a:r>
              <a:rPr lang="de-DE" sz="2000" dirty="0"/>
              <a:t> Index</a:t>
            </a:r>
          </a:p>
          <a:p>
            <a:r>
              <a:rPr lang="de-DE" sz="2000" dirty="0" err="1"/>
              <a:t>BTtree</a:t>
            </a:r>
            <a:endParaRPr lang="de-DE" sz="2000" dirty="0"/>
          </a:p>
          <a:p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8833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8. Arbeiten mit Indizes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B8F77F-C30E-432E-B784-A65E5C05D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0725"/>
            <a:ext cx="5157787" cy="823912"/>
          </a:xfrm>
        </p:spPr>
        <p:txBody>
          <a:bodyPr/>
          <a:lstStyle/>
          <a:p>
            <a:r>
              <a:rPr lang="de-DE" dirty="0" err="1"/>
              <a:t>Nonclustered</a:t>
            </a:r>
            <a:r>
              <a:rPr lang="de-DE" dirty="0"/>
              <a:t> Indizes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BBF722-6EAA-444A-A79C-517322C9C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84637"/>
            <a:ext cx="5157787" cy="2860555"/>
          </a:xfrm>
        </p:spPr>
        <p:txBody>
          <a:bodyPr>
            <a:normAutofit/>
          </a:bodyPr>
          <a:lstStyle/>
          <a:p>
            <a:r>
              <a:rPr lang="de-DE" sz="2000" dirty="0"/>
              <a:t>Spalten mit hoher Selektivität</a:t>
            </a:r>
          </a:p>
          <a:p>
            <a:r>
              <a:rPr lang="de-DE" sz="2000" dirty="0"/>
              <a:t>Die Spalten werden in vielen Abfragen in der WHERE-Klausel oder in der GROUP BY-Klausel verwendet</a:t>
            </a:r>
          </a:p>
          <a:p>
            <a:r>
              <a:rPr lang="de-DE" sz="2000" dirty="0"/>
              <a:t>FOREIGN KEY-Spalten mit hoher Selektivität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8ECC289-EA94-4F29-8A3C-6091A78A8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0725"/>
            <a:ext cx="5183188" cy="823912"/>
          </a:xfrm>
        </p:spPr>
        <p:txBody>
          <a:bodyPr/>
          <a:lstStyle/>
          <a:p>
            <a:r>
              <a:rPr lang="de-DE" dirty="0" err="1"/>
              <a:t>Clustered</a:t>
            </a:r>
            <a:r>
              <a:rPr lang="de-DE" dirty="0"/>
              <a:t> Indizes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D5CC848-AD05-486D-9800-47DF94B6F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84637"/>
            <a:ext cx="5183188" cy="2860555"/>
          </a:xfrm>
        </p:spPr>
        <p:txBody>
          <a:bodyPr>
            <a:normAutofit/>
          </a:bodyPr>
          <a:lstStyle/>
          <a:p>
            <a:r>
              <a:rPr lang="de-DE" sz="2000" dirty="0"/>
              <a:t>Primärschlüssel</a:t>
            </a:r>
          </a:p>
          <a:p>
            <a:r>
              <a:rPr lang="de-DE" sz="2000" dirty="0"/>
              <a:t>Spalten, die häufig für Bereichssuchen verwendet werden</a:t>
            </a:r>
          </a:p>
          <a:p>
            <a:r>
              <a:rPr lang="de-DE" sz="2000" dirty="0"/>
              <a:t>Die Spalten speichern wenig Byte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1F0DD0B-68B6-4CB9-BEB7-600573D89E7F}"/>
              </a:ext>
            </a:extLst>
          </p:cNvPr>
          <p:cNvSpPr txBox="1"/>
          <p:nvPr/>
        </p:nvSpPr>
        <p:spPr>
          <a:xfrm>
            <a:off x="1366217" y="1764442"/>
            <a:ext cx="8601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Geeignete Spalten bzw. wichtige Merkmale dieser Spalten</a:t>
            </a:r>
          </a:p>
        </p:txBody>
      </p:sp>
    </p:spTree>
    <p:extLst>
      <p:ext uri="{BB962C8B-B14F-4D97-AF65-F5344CB8AC3E}">
        <p14:creationId xmlns:p14="http://schemas.microsoft.com/office/powerpoint/2010/main" val="368947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Datenbankgrundlagen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186AEB-A6D7-486E-A7F9-42E8EE85C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SQL-Standards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1986/1989	SQL1</a:t>
            </a:r>
          </a:p>
          <a:p>
            <a:pPr lvl="1"/>
            <a:r>
              <a:rPr lang="de-DE" dirty="0"/>
              <a:t>1992		SQL2	weitgehend mit dem Modell von </a:t>
            </a:r>
            <a:r>
              <a:rPr lang="de-DE" dirty="0" err="1"/>
              <a:t>Codd</a:t>
            </a:r>
            <a:r>
              <a:rPr lang="de-DE" dirty="0"/>
              <a:t> konform</a:t>
            </a:r>
          </a:p>
          <a:p>
            <a:pPr lvl="1"/>
            <a:r>
              <a:rPr lang="de-DE" dirty="0"/>
              <a:t>1999		SQL3		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Procedures</a:t>
            </a:r>
            <a:r>
              <a:rPr lang="de-DE" dirty="0"/>
              <a:t> und Trigger</a:t>
            </a:r>
          </a:p>
          <a:p>
            <a:pPr lvl="1"/>
            <a:r>
              <a:rPr lang="de-DE" dirty="0"/>
              <a:t>2003		SQL2003	Sequenzen, Windows-Funktionen, XML</a:t>
            </a:r>
          </a:p>
          <a:p>
            <a:pPr lvl="1"/>
            <a:r>
              <a:rPr lang="de-DE" dirty="0"/>
              <a:t>2008		SQL2008	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-Trigger, TRUNCATE, FETCH</a:t>
            </a:r>
          </a:p>
          <a:p>
            <a:pPr lvl="1"/>
            <a:r>
              <a:rPr lang="de-DE" dirty="0"/>
              <a:t>2011		SQL2011	zeitbezogene Daten(PERIOD FOR)</a:t>
            </a:r>
          </a:p>
          <a:p>
            <a:pPr lvl="1"/>
            <a:r>
              <a:rPr lang="de-DE" dirty="0"/>
              <a:t>2016		SQL2016	JSON</a:t>
            </a:r>
          </a:p>
          <a:p>
            <a:pPr lvl="1"/>
            <a:r>
              <a:rPr lang="de-DE" dirty="0"/>
              <a:t>2019		SQL2019	Datentyp ‚mehrdimensionales Feld‘	</a:t>
            </a:r>
          </a:p>
        </p:txBody>
      </p:sp>
    </p:spTree>
    <p:extLst>
      <p:ext uri="{BB962C8B-B14F-4D97-AF65-F5344CB8AC3E}">
        <p14:creationId xmlns:p14="http://schemas.microsoft.com/office/powerpoint/2010/main" val="412948579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8. Arbeiten mit Indizes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D84DECA-3C0F-4939-8E4F-376346BD8D50}"/>
              </a:ext>
            </a:extLst>
          </p:cNvPr>
          <p:cNvSpPr txBox="1"/>
          <p:nvPr/>
        </p:nvSpPr>
        <p:spPr>
          <a:xfrm>
            <a:off x="838199" y="2743201"/>
            <a:ext cx="101333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Max. 32 Spalten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Max. 900 Byte Indexschlüssel beim </a:t>
            </a:r>
            <a:r>
              <a:rPr lang="de-DE" sz="2400" dirty="0" err="1"/>
              <a:t>Clustered</a:t>
            </a:r>
            <a:r>
              <a:rPr lang="de-DE" sz="2400" dirty="0"/>
              <a:t> 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Max. 1700 Byte Indexschlüssel beim </a:t>
            </a:r>
            <a:r>
              <a:rPr lang="de-DE" sz="2400" dirty="0" err="1"/>
              <a:t>NonClustered</a:t>
            </a:r>
            <a:r>
              <a:rPr lang="de-DE" sz="2400" dirty="0"/>
              <a:t> 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Keine LOB-Spalten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Alle Spalten aus der selben Tabelle</a:t>
            </a:r>
          </a:p>
          <a:p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CBB108B-5D89-4C59-9627-D5DFBB3CB594}"/>
              </a:ext>
            </a:extLst>
          </p:cNvPr>
          <p:cNvSpPr txBox="1"/>
          <p:nvPr/>
        </p:nvSpPr>
        <p:spPr>
          <a:xfrm>
            <a:off x="838199" y="1779533"/>
            <a:ext cx="2660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Einschränkungen</a:t>
            </a:r>
          </a:p>
        </p:txBody>
      </p:sp>
    </p:spTree>
    <p:extLst>
      <p:ext uri="{BB962C8B-B14F-4D97-AF65-F5344CB8AC3E}">
        <p14:creationId xmlns:p14="http://schemas.microsoft.com/office/powerpoint/2010/main" val="368597550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8. Arbeiten mit Indizes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D84DECA-3C0F-4939-8E4F-376346BD8D50}"/>
              </a:ext>
            </a:extLst>
          </p:cNvPr>
          <p:cNvSpPr txBox="1"/>
          <p:nvPr/>
        </p:nvSpPr>
        <p:spPr>
          <a:xfrm>
            <a:off x="838199" y="2662422"/>
            <a:ext cx="1013331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Für existierende Indizes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sys.dm_db_index_usage_stats</a:t>
            </a:r>
            <a:endParaRPr lang="de-D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sys.dm_db_physical_stats</a:t>
            </a:r>
            <a:endParaRPr lang="de-D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sys.dm_db_index_operational_stats</a:t>
            </a:r>
            <a:endParaRPr lang="de-D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Für fehlende(vermisste) Indizes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sys.dm_db_missing_index_details</a:t>
            </a:r>
            <a:endParaRPr lang="de-D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sys.dm_db_missing_index_group_stats</a:t>
            </a:r>
            <a:endParaRPr lang="de-D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sys.dm_db_missing_index_groups</a:t>
            </a:r>
            <a:endParaRPr lang="de-D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sys.dm_db_missing_index_columns</a:t>
            </a:r>
            <a:endParaRPr lang="de-D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CBB108B-5D89-4C59-9627-D5DFBB3CB594}"/>
              </a:ext>
            </a:extLst>
          </p:cNvPr>
          <p:cNvSpPr txBox="1"/>
          <p:nvPr/>
        </p:nvSpPr>
        <p:spPr>
          <a:xfrm>
            <a:off x="838199" y="1779533"/>
            <a:ext cx="650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Dynamic Management Objects bzgl. Indizes</a:t>
            </a:r>
          </a:p>
        </p:txBody>
      </p:sp>
    </p:spTree>
    <p:extLst>
      <p:ext uri="{BB962C8B-B14F-4D97-AF65-F5344CB8AC3E}">
        <p14:creationId xmlns:p14="http://schemas.microsoft.com/office/powerpoint/2010/main" val="195658448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8. Arbeiten mit Indizes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D84DECA-3C0F-4939-8E4F-376346BD8D50}"/>
              </a:ext>
            </a:extLst>
          </p:cNvPr>
          <p:cNvSpPr txBox="1"/>
          <p:nvPr/>
        </p:nvSpPr>
        <p:spPr>
          <a:xfrm>
            <a:off x="838199" y="3010619"/>
            <a:ext cx="101333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So viel wie nötig, so wenig wie möglich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Bei Tabellen mit hohem Schreibaufkommen bis zu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Bei Tabellen mit hohem Schreibaufkommen </a:t>
            </a:r>
            <a:r>
              <a:rPr lang="de-DE" sz="2400" dirty="0" err="1"/>
              <a:t>Fillfactor</a:t>
            </a:r>
            <a:r>
              <a:rPr lang="de-DE" sz="2400" dirty="0"/>
              <a:t> planen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In Abständen testen, überprüfen(Verwendung, Fragmentierung, Erfolg)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Nach Möglichkeit </a:t>
            </a:r>
            <a:r>
              <a:rPr lang="de-DE" sz="2400" dirty="0" err="1"/>
              <a:t>Clustered</a:t>
            </a:r>
            <a:r>
              <a:rPr lang="de-DE" sz="2400" dirty="0"/>
              <a:t> Index zuerst, dann die </a:t>
            </a:r>
            <a:r>
              <a:rPr lang="de-DE" sz="2400" dirty="0" err="1"/>
              <a:t>Nonclustered</a:t>
            </a:r>
            <a:r>
              <a:rPr lang="de-DE" sz="2400" dirty="0"/>
              <a:t> Indizes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Kleine Schlüssel für die </a:t>
            </a:r>
            <a:r>
              <a:rPr lang="de-DE" sz="2400" dirty="0" err="1"/>
              <a:t>Clustered</a:t>
            </a:r>
            <a:r>
              <a:rPr lang="de-DE" sz="2400" dirty="0"/>
              <a:t> Indizes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CBB108B-5D89-4C59-9627-D5DFBB3CB594}"/>
              </a:ext>
            </a:extLst>
          </p:cNvPr>
          <p:cNvSpPr txBox="1"/>
          <p:nvPr/>
        </p:nvSpPr>
        <p:spPr>
          <a:xfrm>
            <a:off x="838199" y="1779533"/>
            <a:ext cx="3554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Allgemeine Grundsätze</a:t>
            </a:r>
          </a:p>
        </p:txBody>
      </p:sp>
    </p:spTree>
    <p:extLst>
      <p:ext uri="{BB962C8B-B14F-4D97-AF65-F5344CB8AC3E}">
        <p14:creationId xmlns:p14="http://schemas.microsoft.com/office/powerpoint/2010/main" val="417804810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8. Arbeiten mit Indizes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D84DECA-3C0F-4939-8E4F-376346BD8D50}"/>
              </a:ext>
            </a:extLst>
          </p:cNvPr>
          <p:cNvSpPr txBox="1"/>
          <p:nvPr/>
        </p:nvSpPr>
        <p:spPr>
          <a:xfrm>
            <a:off x="838199" y="2743201"/>
            <a:ext cx="101333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Nicht nötig bei kleinen Tabellen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Lohnen sich erst bei großen Tabellen, dann sollte man sie auf jeden Fall einsetzen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Je nach Datenaufkommen in Abständen Neuaufbau erforderlich </a:t>
            </a:r>
            <a:br>
              <a:rPr lang="de-DE" sz="2000" dirty="0"/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(ALTER INDEX … REBUILD)</a:t>
            </a:r>
            <a:endParaRPr lang="de-DE" sz="2000" dirty="0"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cs typeface="Courier New" panose="02070309020205020404" pitchFamily="49" charset="0"/>
              </a:rPr>
              <a:t>In Abständen die Statistik aktualisieren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(UPDATE STATISTICS)</a:t>
            </a:r>
            <a:r>
              <a:rPr lang="de-DE" sz="2000" dirty="0"/>
              <a:t>	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CBB108B-5D89-4C59-9627-D5DFBB3CB594}"/>
              </a:ext>
            </a:extLst>
          </p:cNvPr>
          <p:cNvSpPr txBox="1"/>
          <p:nvPr/>
        </p:nvSpPr>
        <p:spPr>
          <a:xfrm>
            <a:off x="838199" y="1779533"/>
            <a:ext cx="3554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Allgemeine Grundsätze</a:t>
            </a:r>
          </a:p>
        </p:txBody>
      </p:sp>
    </p:spTree>
    <p:extLst>
      <p:ext uri="{BB962C8B-B14F-4D97-AF65-F5344CB8AC3E}">
        <p14:creationId xmlns:p14="http://schemas.microsoft.com/office/powerpoint/2010/main" val="73722433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8. Arbeiten mit Indizes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D84DECA-3C0F-4939-8E4F-376346BD8D50}"/>
              </a:ext>
            </a:extLst>
          </p:cNvPr>
          <p:cNvSpPr txBox="1"/>
          <p:nvPr/>
        </p:nvSpPr>
        <p:spPr>
          <a:xfrm>
            <a:off x="838199" y="2743201"/>
            <a:ext cx="101333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Indexpflege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Datenbankwartungspläne ermöglichen nach Zeitplan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dirty="0"/>
              <a:t>Neu erstellen oder Reorganisieren vorhandener Indizes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dirty="0"/>
              <a:t>Update vorhandener Statistiken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Per Assistent oder grafischem Entwicklertool(Integration Service)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Erstellt Aufträge und Zeitpläne im SQL Server-Agent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Der SQL Server-Agent muss zum Ausführen der Wartungspläne gestartet sein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CBB108B-5D89-4C59-9627-D5DFBB3CB594}"/>
              </a:ext>
            </a:extLst>
          </p:cNvPr>
          <p:cNvSpPr txBox="1"/>
          <p:nvPr/>
        </p:nvSpPr>
        <p:spPr>
          <a:xfrm>
            <a:off x="838199" y="1779533"/>
            <a:ext cx="3411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Nützliche Tools für die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99F1391-DF1C-4D73-A997-CD13A9B26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008" y="2069443"/>
            <a:ext cx="2646691" cy="280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5867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8. Arbeiten mit Indizes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D84DECA-3C0F-4939-8E4F-376346BD8D50}"/>
              </a:ext>
            </a:extLst>
          </p:cNvPr>
          <p:cNvSpPr txBox="1"/>
          <p:nvPr/>
        </p:nvSpPr>
        <p:spPr>
          <a:xfrm>
            <a:off x="838199" y="2373869"/>
            <a:ext cx="1013331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Indexempfehlung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DatabaseTuningAdvisor</a:t>
            </a:r>
            <a:r>
              <a:rPr lang="de-DE" sz="2000" dirty="0"/>
              <a:t>(DTA), deutsch:	Datenbankoptimierungsratgeber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Kann Empfehlungen erstellen zum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de-DE" sz="2000" dirty="0"/>
              <a:t>Erstellen neuer Indizes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de-DE" sz="2000" dirty="0"/>
              <a:t>Löschen vorhandener Indizes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de-DE" sz="2000" dirty="0"/>
              <a:t>Erstellen neuer Statistiken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Möglicher Input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de-DE" sz="2000" dirty="0"/>
              <a:t>SQL-Skript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de-DE" sz="2000" dirty="0"/>
              <a:t>SQL Profiler Trace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de-DE" sz="2000" dirty="0"/>
              <a:t>Extended Events-Aufzeichnungsdatei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PlanCache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CBB108B-5D89-4C59-9627-D5DFBB3CB594}"/>
              </a:ext>
            </a:extLst>
          </p:cNvPr>
          <p:cNvSpPr txBox="1"/>
          <p:nvPr/>
        </p:nvSpPr>
        <p:spPr>
          <a:xfrm>
            <a:off x="838199" y="1779533"/>
            <a:ext cx="3411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Nützliche Tools für die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6EED75-15C8-4F69-B04B-3F7BC0A6B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694" y="3763054"/>
            <a:ext cx="4039680" cy="251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5714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5DFD4B7-6685-4597-BA8C-BEE1A7D6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619" y="1217222"/>
            <a:ext cx="9856279" cy="1741637"/>
          </a:xfrm>
        </p:spPr>
        <p:txBody>
          <a:bodyPr>
            <a:normAutofit/>
          </a:bodyPr>
          <a:lstStyle/>
          <a:p>
            <a:r>
              <a:rPr lang="de-DE" sz="5400" b="1" dirty="0"/>
              <a:t>9. Views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BA3531-C948-49AC-AD52-558057321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1827" y="3545457"/>
            <a:ext cx="8569744" cy="233775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Virtuelle Tabellen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ANSI-SPARC-3-Ebenen Konzept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CREATE 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Schreibender Zugriff über 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CHECK OPTION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039669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9. Arbeiten mit Views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D84DECA-3C0F-4939-8E4F-376346BD8D50}"/>
              </a:ext>
            </a:extLst>
          </p:cNvPr>
          <p:cNvSpPr txBox="1"/>
          <p:nvPr/>
        </p:nvSpPr>
        <p:spPr>
          <a:xfrm>
            <a:off x="838199" y="2399446"/>
            <a:ext cx="101333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Eigenständige Datenzugriffsobjekte in der Datenbank gespeichert </a:t>
            </a:r>
            <a:br>
              <a:rPr lang="de-DE" sz="2400" dirty="0"/>
            </a:b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(CREATE VIEW)</a:t>
            </a:r>
            <a:endParaRPr lang="de-DE" sz="2400" dirty="0"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cs typeface="Courier New" panose="02070309020205020404" pitchFamily="49" charset="0"/>
              </a:rPr>
              <a:t>Auch als „virtuelle Tabellen“ bezeichnet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cs typeface="Courier New" panose="02070309020205020404" pitchFamily="49" charset="0"/>
              </a:rPr>
              <a:t>Der Zugriff erfolgt wie auf eine Tabelle </a:t>
            </a:r>
            <a:br>
              <a:rPr lang="de-DE" sz="2400" dirty="0">
                <a:cs typeface="Courier New" panose="02070309020205020404" pitchFamily="49" charset="0"/>
              </a:rPr>
            </a:b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(SELECT … FROM &lt;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viewname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…)</a:t>
            </a:r>
            <a:endParaRPr lang="de-DE" sz="2400" dirty="0"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cs typeface="Courier New" panose="02070309020205020404" pitchFamily="49" charset="0"/>
              </a:rPr>
              <a:t>Das Abfrageergebnis sieht aus wie eine echte Tabelle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cs typeface="Courier New" panose="02070309020205020404" pitchFamily="49" charset="0"/>
              </a:rPr>
              <a:t>Speichert keine eigenen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cs typeface="Courier New" panose="02070309020205020404" pitchFamily="49" charset="0"/>
              </a:rPr>
              <a:t>Speichert genau ein zugreifendes SELECT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cs typeface="Courier New" panose="02070309020205020404" pitchFamily="49" charset="0"/>
              </a:rPr>
              <a:t>Bei jedem Zugriff werden aus der/den Basistabelle(n) die aktuellen Daten abgerufen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CBB108B-5D89-4C59-9627-D5DFBB3CB594}"/>
              </a:ext>
            </a:extLst>
          </p:cNvPr>
          <p:cNvSpPr txBox="1"/>
          <p:nvPr/>
        </p:nvSpPr>
        <p:spPr>
          <a:xfrm>
            <a:off x="838199" y="1587261"/>
            <a:ext cx="3928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Allgemeine Bemerkungen</a:t>
            </a:r>
          </a:p>
        </p:txBody>
      </p:sp>
    </p:spTree>
    <p:extLst>
      <p:ext uri="{BB962C8B-B14F-4D97-AF65-F5344CB8AC3E}">
        <p14:creationId xmlns:p14="http://schemas.microsoft.com/office/powerpoint/2010/main" val="143369843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9. Arbeiten mit Views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D84DECA-3C0F-4939-8E4F-376346BD8D50}"/>
              </a:ext>
            </a:extLst>
          </p:cNvPr>
          <p:cNvSpPr txBox="1"/>
          <p:nvPr/>
        </p:nvSpPr>
        <p:spPr>
          <a:xfrm>
            <a:off x="838199" y="2520216"/>
            <a:ext cx="101333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cs typeface="Courier New" panose="02070309020205020404" pitchFamily="49" charset="0"/>
              </a:rPr>
              <a:t>ORDER BY im </a:t>
            </a:r>
            <a:r>
              <a:rPr lang="de-DE" sz="2400" dirty="0" err="1">
                <a:cs typeface="Courier New" panose="02070309020205020404" pitchFamily="49" charset="0"/>
              </a:rPr>
              <a:t>Viewkörper</a:t>
            </a:r>
            <a:r>
              <a:rPr lang="de-DE" sz="2400" dirty="0">
                <a:cs typeface="Courier New" panose="02070309020205020404" pitchFamily="49" charset="0"/>
              </a:rPr>
              <a:t> ist nur zusammen mit TOP(n) oder OFFSET FETCH erlaubt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cs typeface="Courier New" panose="02070309020205020404" pitchFamily="49" charset="0"/>
              </a:rPr>
              <a:t>In der zugreifenden Abfrage kann ORDER BY stehen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cs typeface="Courier New" panose="02070309020205020404" pitchFamily="49" charset="0"/>
              </a:rPr>
              <a:t>Wiederverwendbar für viele Anwendungen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cs typeface="Courier New" panose="02070309020205020404" pitchFamily="49" charset="0"/>
              </a:rPr>
              <a:t>Code-Änderungen nur an einer zentralen Stelle notwendig – einfache Wartung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Schränkt für die Benutzer die Sicht ein auf genau die Daten, die sie sehen sollen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cs typeface="Courier New" panose="02070309020205020404" pitchFamily="49" charset="0"/>
              </a:rPr>
              <a:t>Ermöglicht eine zusätzlich Sicherheitsebene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CBB108B-5D89-4C59-9627-D5DFBB3CB594}"/>
              </a:ext>
            </a:extLst>
          </p:cNvPr>
          <p:cNvSpPr txBox="1"/>
          <p:nvPr/>
        </p:nvSpPr>
        <p:spPr>
          <a:xfrm>
            <a:off x="838199" y="1587261"/>
            <a:ext cx="3928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Allgemeine Bemerkungen</a:t>
            </a:r>
          </a:p>
        </p:txBody>
      </p:sp>
    </p:spTree>
    <p:extLst>
      <p:ext uri="{BB962C8B-B14F-4D97-AF65-F5344CB8AC3E}">
        <p14:creationId xmlns:p14="http://schemas.microsoft.com/office/powerpoint/2010/main" val="153979135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9. Arbeiten mit Views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CBB108B-5D89-4C59-9627-D5DFBB3CB594}"/>
              </a:ext>
            </a:extLst>
          </p:cNvPr>
          <p:cNvSpPr txBox="1"/>
          <p:nvPr/>
        </p:nvSpPr>
        <p:spPr>
          <a:xfrm>
            <a:off x="838199" y="1779533"/>
            <a:ext cx="4390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Zusätzliche Sicherheitsebene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BEB7CE-15A2-466B-B7B6-01EA2F5095A8}"/>
              </a:ext>
            </a:extLst>
          </p:cNvPr>
          <p:cNvSpPr/>
          <p:nvPr/>
        </p:nvSpPr>
        <p:spPr>
          <a:xfrm>
            <a:off x="2527540" y="5641675"/>
            <a:ext cx="1052422" cy="65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46FC85D-884D-4706-8A89-84B2A4A37876}"/>
              </a:ext>
            </a:extLst>
          </p:cNvPr>
          <p:cNvSpPr/>
          <p:nvPr/>
        </p:nvSpPr>
        <p:spPr>
          <a:xfrm>
            <a:off x="3732362" y="5657489"/>
            <a:ext cx="1052422" cy="65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T2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E46F138-9D09-47F4-BBCB-7623ADB5FA32}"/>
              </a:ext>
            </a:extLst>
          </p:cNvPr>
          <p:cNvSpPr/>
          <p:nvPr/>
        </p:nvSpPr>
        <p:spPr>
          <a:xfrm>
            <a:off x="4937184" y="5657489"/>
            <a:ext cx="1052422" cy="65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T3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DC4D15D-C11A-4668-819B-E1C7FCB34C5F}"/>
              </a:ext>
            </a:extLst>
          </p:cNvPr>
          <p:cNvSpPr/>
          <p:nvPr/>
        </p:nvSpPr>
        <p:spPr>
          <a:xfrm>
            <a:off x="6170766" y="5657489"/>
            <a:ext cx="1052422" cy="65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T4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1FF7EE8-F333-4DD6-9188-87D69570BC1C}"/>
              </a:ext>
            </a:extLst>
          </p:cNvPr>
          <p:cNvSpPr/>
          <p:nvPr/>
        </p:nvSpPr>
        <p:spPr>
          <a:xfrm>
            <a:off x="1373777" y="4143170"/>
            <a:ext cx="1052422" cy="655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38BC4BC-BE48-4B84-91F5-35C949028271}"/>
              </a:ext>
            </a:extLst>
          </p:cNvPr>
          <p:cNvSpPr/>
          <p:nvPr/>
        </p:nvSpPr>
        <p:spPr>
          <a:xfrm>
            <a:off x="2612738" y="4158984"/>
            <a:ext cx="1052422" cy="655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V2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02618E0-CA03-45A5-8EDF-836583A8AAEF}"/>
              </a:ext>
            </a:extLst>
          </p:cNvPr>
          <p:cNvSpPr/>
          <p:nvPr/>
        </p:nvSpPr>
        <p:spPr>
          <a:xfrm>
            <a:off x="8954218" y="4143170"/>
            <a:ext cx="1052422" cy="655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V7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01C3BD2-B015-471B-8FFA-092F72C6DEC1}"/>
              </a:ext>
            </a:extLst>
          </p:cNvPr>
          <p:cNvSpPr/>
          <p:nvPr/>
        </p:nvSpPr>
        <p:spPr>
          <a:xfrm>
            <a:off x="3851700" y="4158984"/>
            <a:ext cx="1052422" cy="655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V3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FA852FE-8182-48A4-9871-A5696C1FBF9A}"/>
              </a:ext>
            </a:extLst>
          </p:cNvPr>
          <p:cNvSpPr/>
          <p:nvPr/>
        </p:nvSpPr>
        <p:spPr>
          <a:xfrm>
            <a:off x="5118344" y="4143170"/>
            <a:ext cx="1052422" cy="655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V4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8DF3B87-9891-4498-84C5-12DEA63640E2}"/>
              </a:ext>
            </a:extLst>
          </p:cNvPr>
          <p:cNvSpPr/>
          <p:nvPr/>
        </p:nvSpPr>
        <p:spPr>
          <a:xfrm>
            <a:off x="6374924" y="4143170"/>
            <a:ext cx="1052422" cy="655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V5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71D2C52-5C54-47EC-9CB1-7164DB505D34}"/>
              </a:ext>
            </a:extLst>
          </p:cNvPr>
          <p:cNvSpPr/>
          <p:nvPr/>
        </p:nvSpPr>
        <p:spPr>
          <a:xfrm>
            <a:off x="7709139" y="4143170"/>
            <a:ext cx="1052422" cy="655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V6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EB78DBB-A424-4B6A-9C63-4E4971ABA16D}"/>
              </a:ext>
            </a:extLst>
          </p:cNvPr>
          <p:cNvCxnSpPr>
            <a:stCxn id="11" idx="2"/>
            <a:endCxn id="4" idx="0"/>
          </p:cNvCxnSpPr>
          <p:nvPr/>
        </p:nvCxnSpPr>
        <p:spPr>
          <a:xfrm>
            <a:off x="1899988" y="4798778"/>
            <a:ext cx="1153763" cy="84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9205B958-9E9A-47C2-AABB-2460AE92E627}"/>
              </a:ext>
            </a:extLst>
          </p:cNvPr>
          <p:cNvCxnSpPr>
            <a:stCxn id="12" idx="2"/>
            <a:endCxn id="4" idx="0"/>
          </p:cNvCxnSpPr>
          <p:nvPr/>
        </p:nvCxnSpPr>
        <p:spPr>
          <a:xfrm flipH="1">
            <a:off x="3053751" y="4814592"/>
            <a:ext cx="85198" cy="82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04D0D5C-5392-4572-9667-B5A4D9F27B59}"/>
              </a:ext>
            </a:extLst>
          </p:cNvPr>
          <p:cNvCxnSpPr>
            <a:stCxn id="12" idx="2"/>
            <a:endCxn id="8" idx="0"/>
          </p:cNvCxnSpPr>
          <p:nvPr/>
        </p:nvCxnSpPr>
        <p:spPr>
          <a:xfrm>
            <a:off x="3138949" y="4814592"/>
            <a:ext cx="1119624" cy="84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385C426-24C9-47A9-B3A2-4A65560A536B}"/>
              </a:ext>
            </a:extLst>
          </p:cNvPr>
          <p:cNvCxnSpPr>
            <a:stCxn id="14" idx="2"/>
            <a:endCxn id="4" idx="0"/>
          </p:cNvCxnSpPr>
          <p:nvPr/>
        </p:nvCxnSpPr>
        <p:spPr>
          <a:xfrm flipH="1">
            <a:off x="3053751" y="4814592"/>
            <a:ext cx="1324160" cy="82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F90FF64-858B-41CE-960F-2BD9397809E0}"/>
              </a:ext>
            </a:extLst>
          </p:cNvPr>
          <p:cNvCxnSpPr>
            <a:stCxn id="14" idx="2"/>
            <a:endCxn id="8" idx="0"/>
          </p:cNvCxnSpPr>
          <p:nvPr/>
        </p:nvCxnSpPr>
        <p:spPr>
          <a:xfrm flipH="1">
            <a:off x="4258573" y="4814592"/>
            <a:ext cx="119338" cy="84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7DA84A2-4FED-4457-A03B-F9727AE1AFEB}"/>
              </a:ext>
            </a:extLst>
          </p:cNvPr>
          <p:cNvCxnSpPr>
            <a:stCxn id="14" idx="2"/>
            <a:endCxn id="9" idx="0"/>
          </p:cNvCxnSpPr>
          <p:nvPr/>
        </p:nvCxnSpPr>
        <p:spPr>
          <a:xfrm>
            <a:off x="4377911" y="4814592"/>
            <a:ext cx="1085484" cy="84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B5D0B17-5B81-422B-876E-CC40DC383C27}"/>
              </a:ext>
            </a:extLst>
          </p:cNvPr>
          <p:cNvCxnSpPr>
            <a:endCxn id="9" idx="0"/>
          </p:cNvCxnSpPr>
          <p:nvPr/>
        </p:nvCxnSpPr>
        <p:spPr>
          <a:xfrm flipH="1">
            <a:off x="5463395" y="4814592"/>
            <a:ext cx="119338" cy="84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5766869-A3F3-4FF2-A7B6-E7FB3F72DF86}"/>
              </a:ext>
            </a:extLst>
          </p:cNvPr>
          <p:cNvCxnSpPr>
            <a:endCxn id="10" idx="0"/>
          </p:cNvCxnSpPr>
          <p:nvPr/>
        </p:nvCxnSpPr>
        <p:spPr>
          <a:xfrm>
            <a:off x="5601412" y="4814592"/>
            <a:ext cx="1095565" cy="84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CC9BDE1-1FFB-4034-AC99-AC060D00C0A9}"/>
              </a:ext>
            </a:extLst>
          </p:cNvPr>
          <p:cNvCxnSpPr>
            <a:stCxn id="16" idx="2"/>
            <a:endCxn id="8" idx="0"/>
          </p:cNvCxnSpPr>
          <p:nvPr/>
        </p:nvCxnSpPr>
        <p:spPr>
          <a:xfrm flipH="1">
            <a:off x="4258573" y="4798778"/>
            <a:ext cx="2642562" cy="858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6C286C6-85E2-4EDF-8820-2B4CB788ACA7}"/>
              </a:ext>
            </a:extLst>
          </p:cNvPr>
          <p:cNvCxnSpPr>
            <a:stCxn id="16" idx="2"/>
            <a:endCxn id="9" idx="0"/>
          </p:cNvCxnSpPr>
          <p:nvPr/>
        </p:nvCxnSpPr>
        <p:spPr>
          <a:xfrm flipH="1">
            <a:off x="5463395" y="4798778"/>
            <a:ext cx="1437740" cy="858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EEE4476-3102-4BC0-BE39-56A7A8C10530}"/>
              </a:ext>
            </a:extLst>
          </p:cNvPr>
          <p:cNvCxnSpPr>
            <a:stCxn id="16" idx="2"/>
            <a:endCxn id="10" idx="0"/>
          </p:cNvCxnSpPr>
          <p:nvPr/>
        </p:nvCxnSpPr>
        <p:spPr>
          <a:xfrm flipH="1">
            <a:off x="6696977" y="4798778"/>
            <a:ext cx="204158" cy="858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A4DBA0BC-4E2E-4C5D-AB4A-F3AA127F128D}"/>
              </a:ext>
            </a:extLst>
          </p:cNvPr>
          <p:cNvCxnSpPr>
            <a:stCxn id="17" idx="2"/>
          </p:cNvCxnSpPr>
          <p:nvPr/>
        </p:nvCxnSpPr>
        <p:spPr>
          <a:xfrm flipH="1">
            <a:off x="5522342" y="4798778"/>
            <a:ext cx="2713008" cy="84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458792D7-4570-4DBA-81CF-E530EB07D4EC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 flipH="1">
            <a:off x="6696977" y="4798778"/>
            <a:ext cx="1538373" cy="858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9CB5D719-9B35-4A8F-810C-4F4080524BC7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 flipH="1">
            <a:off x="6696977" y="4798778"/>
            <a:ext cx="2783452" cy="858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D5570026-1351-4049-8E75-414E1BFA2D30}"/>
              </a:ext>
            </a:extLst>
          </p:cNvPr>
          <p:cNvSpPr/>
          <p:nvPr/>
        </p:nvSpPr>
        <p:spPr>
          <a:xfrm>
            <a:off x="3013494" y="2863970"/>
            <a:ext cx="1052422" cy="28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9FD3498F-1FD0-47E0-8383-C37DF13D2FAE}"/>
              </a:ext>
            </a:extLst>
          </p:cNvPr>
          <p:cNvSpPr/>
          <p:nvPr/>
        </p:nvSpPr>
        <p:spPr>
          <a:xfrm>
            <a:off x="4185220" y="2860433"/>
            <a:ext cx="1052422" cy="28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7CF1F302-1577-458B-AFD8-B242EF399C0A}"/>
              </a:ext>
            </a:extLst>
          </p:cNvPr>
          <p:cNvSpPr/>
          <p:nvPr/>
        </p:nvSpPr>
        <p:spPr>
          <a:xfrm>
            <a:off x="5356946" y="2860433"/>
            <a:ext cx="1052422" cy="28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A018CDB-9C45-4EEF-BB42-F11D0488A288}"/>
              </a:ext>
            </a:extLst>
          </p:cNvPr>
          <p:cNvSpPr/>
          <p:nvPr/>
        </p:nvSpPr>
        <p:spPr>
          <a:xfrm>
            <a:off x="6639464" y="2860433"/>
            <a:ext cx="1052422" cy="28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BD5EA7D-A042-450E-BDF3-23441B714749}"/>
              </a:ext>
            </a:extLst>
          </p:cNvPr>
          <p:cNvSpPr/>
          <p:nvPr/>
        </p:nvSpPr>
        <p:spPr>
          <a:xfrm>
            <a:off x="7901796" y="2860433"/>
            <a:ext cx="1052422" cy="28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F8B73B5-635C-443C-8E74-7011CF3EF780}"/>
              </a:ext>
            </a:extLst>
          </p:cNvPr>
          <p:cNvSpPr/>
          <p:nvPr/>
        </p:nvSpPr>
        <p:spPr>
          <a:xfrm>
            <a:off x="1752571" y="2860433"/>
            <a:ext cx="1052422" cy="28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668CA3B-44C3-4E73-BE40-0BBC378C39A4}"/>
              </a:ext>
            </a:extLst>
          </p:cNvPr>
          <p:cNvCxnSpPr>
            <a:stCxn id="50" idx="2"/>
          </p:cNvCxnSpPr>
          <p:nvPr/>
        </p:nvCxnSpPr>
        <p:spPr>
          <a:xfrm flipH="1">
            <a:off x="2001328" y="3142113"/>
            <a:ext cx="277454" cy="1001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77C4BB-70F7-4D57-A785-2B04613D051D}"/>
              </a:ext>
            </a:extLst>
          </p:cNvPr>
          <p:cNvCxnSpPr>
            <a:endCxn id="12" idx="0"/>
          </p:cNvCxnSpPr>
          <p:nvPr/>
        </p:nvCxnSpPr>
        <p:spPr>
          <a:xfrm>
            <a:off x="2278782" y="3150020"/>
            <a:ext cx="860167" cy="100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F6FA14A-475E-462C-8326-C7A5493A1E81}"/>
              </a:ext>
            </a:extLst>
          </p:cNvPr>
          <p:cNvCxnSpPr>
            <a:stCxn id="46" idx="2"/>
            <a:endCxn id="14" idx="0"/>
          </p:cNvCxnSpPr>
          <p:nvPr/>
        </p:nvCxnSpPr>
        <p:spPr>
          <a:xfrm flipH="1">
            <a:off x="4377911" y="3142113"/>
            <a:ext cx="333520" cy="101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53EA2161-01ED-47E2-843E-F08CB39E621C}"/>
              </a:ext>
            </a:extLst>
          </p:cNvPr>
          <p:cNvCxnSpPr>
            <a:stCxn id="45" idx="2"/>
          </p:cNvCxnSpPr>
          <p:nvPr/>
        </p:nvCxnSpPr>
        <p:spPr>
          <a:xfrm flipH="1">
            <a:off x="2048686" y="3145650"/>
            <a:ext cx="1491019" cy="101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23F6A25-60B4-4D26-ACAC-CBEB1650E04D}"/>
              </a:ext>
            </a:extLst>
          </p:cNvPr>
          <p:cNvCxnSpPr>
            <a:stCxn id="45" idx="2"/>
            <a:endCxn id="12" idx="0"/>
          </p:cNvCxnSpPr>
          <p:nvPr/>
        </p:nvCxnSpPr>
        <p:spPr>
          <a:xfrm flipH="1">
            <a:off x="3138949" y="3145650"/>
            <a:ext cx="400756" cy="101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35D13198-5CE5-43F5-A6DA-F08341D425EF}"/>
              </a:ext>
            </a:extLst>
          </p:cNvPr>
          <p:cNvCxnSpPr>
            <a:stCxn id="46" idx="2"/>
            <a:endCxn id="15" idx="0"/>
          </p:cNvCxnSpPr>
          <p:nvPr/>
        </p:nvCxnSpPr>
        <p:spPr>
          <a:xfrm>
            <a:off x="4711431" y="3142113"/>
            <a:ext cx="933124" cy="1001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5F52C884-8036-4957-8489-05A6389DF5E3}"/>
              </a:ext>
            </a:extLst>
          </p:cNvPr>
          <p:cNvCxnSpPr>
            <a:stCxn id="47" idx="2"/>
            <a:endCxn id="14" idx="0"/>
          </p:cNvCxnSpPr>
          <p:nvPr/>
        </p:nvCxnSpPr>
        <p:spPr>
          <a:xfrm flipH="1">
            <a:off x="4377911" y="3142113"/>
            <a:ext cx="1505246" cy="101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F7F4090-D368-4ECE-8FDD-E032D8C90BDA}"/>
              </a:ext>
            </a:extLst>
          </p:cNvPr>
          <p:cNvCxnSpPr>
            <a:stCxn id="47" idx="2"/>
            <a:endCxn id="15" idx="0"/>
          </p:cNvCxnSpPr>
          <p:nvPr/>
        </p:nvCxnSpPr>
        <p:spPr>
          <a:xfrm flipH="1">
            <a:off x="5644555" y="3142113"/>
            <a:ext cx="238602" cy="1001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3A17E241-67B6-4C87-B304-326245F0031D}"/>
              </a:ext>
            </a:extLst>
          </p:cNvPr>
          <p:cNvCxnSpPr>
            <a:stCxn id="48" idx="2"/>
            <a:endCxn id="16" idx="0"/>
          </p:cNvCxnSpPr>
          <p:nvPr/>
        </p:nvCxnSpPr>
        <p:spPr>
          <a:xfrm flipH="1">
            <a:off x="6901135" y="3142113"/>
            <a:ext cx="264540" cy="1001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8302F94-003E-494C-800F-241756CBB555}"/>
              </a:ext>
            </a:extLst>
          </p:cNvPr>
          <p:cNvCxnSpPr>
            <a:stCxn id="49" idx="2"/>
            <a:endCxn id="17" idx="0"/>
          </p:cNvCxnSpPr>
          <p:nvPr/>
        </p:nvCxnSpPr>
        <p:spPr>
          <a:xfrm flipH="1">
            <a:off x="8235350" y="3142113"/>
            <a:ext cx="192657" cy="1001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E70C2B-D109-498C-9BB6-3C16CC8D12C3}"/>
              </a:ext>
            </a:extLst>
          </p:cNvPr>
          <p:cNvCxnSpPr>
            <a:stCxn id="49" idx="2"/>
            <a:endCxn id="13" idx="0"/>
          </p:cNvCxnSpPr>
          <p:nvPr/>
        </p:nvCxnSpPr>
        <p:spPr>
          <a:xfrm>
            <a:off x="8428007" y="3142113"/>
            <a:ext cx="1052422" cy="1001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24EAAFE9-2FF2-41FD-AA96-01F07AD7A3D3}"/>
              </a:ext>
            </a:extLst>
          </p:cNvPr>
          <p:cNvCxnSpPr>
            <a:stCxn id="48" idx="2"/>
            <a:endCxn id="17" idx="0"/>
          </p:cNvCxnSpPr>
          <p:nvPr/>
        </p:nvCxnSpPr>
        <p:spPr>
          <a:xfrm>
            <a:off x="7165675" y="3142113"/>
            <a:ext cx="1069675" cy="1001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2A5A1138-6135-426A-9D48-CAC7743D07B5}"/>
              </a:ext>
            </a:extLst>
          </p:cNvPr>
          <p:cNvCxnSpPr>
            <a:cxnSpLocks/>
            <a:stCxn id="49" idx="3"/>
            <a:endCxn id="10" idx="3"/>
          </p:cNvCxnSpPr>
          <p:nvPr/>
        </p:nvCxnSpPr>
        <p:spPr>
          <a:xfrm flipH="1">
            <a:off x="7223188" y="3001273"/>
            <a:ext cx="1731030" cy="2984020"/>
          </a:xfrm>
          <a:prstGeom prst="bentConnector3">
            <a:avLst>
              <a:gd name="adj1" fmla="val -112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0267DB9E-FA4A-4ECB-8CB1-4D40B97DC1AC}"/>
              </a:ext>
            </a:extLst>
          </p:cNvPr>
          <p:cNvCxnSpPr/>
          <p:nvPr/>
        </p:nvCxnSpPr>
        <p:spPr>
          <a:xfrm>
            <a:off x="7641567" y="5805577"/>
            <a:ext cx="372372" cy="3795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71730A8F-7D43-43EB-AF51-1B9207AE61C9}"/>
              </a:ext>
            </a:extLst>
          </p:cNvPr>
          <p:cNvCxnSpPr>
            <a:cxnSpLocks/>
          </p:cNvCxnSpPr>
          <p:nvPr/>
        </p:nvCxnSpPr>
        <p:spPr>
          <a:xfrm flipV="1">
            <a:off x="7605625" y="5802340"/>
            <a:ext cx="465827" cy="3828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3CBD9E9F-B9AD-4357-8D69-F166CAAD38FE}"/>
              </a:ext>
            </a:extLst>
          </p:cNvPr>
          <p:cNvSpPr txBox="1"/>
          <p:nvPr/>
        </p:nvSpPr>
        <p:spPr>
          <a:xfrm>
            <a:off x="4515186" y="2445891"/>
            <a:ext cx="236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Benutzeranwendungen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127C938-4A72-4C74-ACA1-B32CC51AC192}"/>
              </a:ext>
            </a:extLst>
          </p:cNvPr>
          <p:cNvCxnSpPr>
            <a:cxnSpLocks/>
          </p:cNvCxnSpPr>
          <p:nvPr/>
        </p:nvCxnSpPr>
        <p:spPr>
          <a:xfrm>
            <a:off x="281158" y="3634451"/>
            <a:ext cx="1131667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16CB7A6-B849-44B1-841F-9C1FFC122ED3}"/>
              </a:ext>
            </a:extLst>
          </p:cNvPr>
          <p:cNvSpPr txBox="1"/>
          <p:nvPr/>
        </p:nvSpPr>
        <p:spPr>
          <a:xfrm>
            <a:off x="111165" y="3773838"/>
            <a:ext cx="17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Datenbankserver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268E116-25BB-43DA-BFE5-2D1B8CDEA19B}"/>
              </a:ext>
            </a:extLst>
          </p:cNvPr>
          <p:cNvSpPr txBox="1"/>
          <p:nvPr/>
        </p:nvSpPr>
        <p:spPr>
          <a:xfrm>
            <a:off x="281158" y="3055997"/>
            <a:ext cx="107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Netzwerk</a:t>
            </a:r>
          </a:p>
        </p:txBody>
      </p:sp>
    </p:spTree>
    <p:extLst>
      <p:ext uri="{BB962C8B-B14F-4D97-AF65-F5344CB8AC3E}">
        <p14:creationId xmlns:p14="http://schemas.microsoft.com/office/powerpoint/2010/main" val="1507728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Datenbankgrundlagen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7CE901-1D40-4F91-B5EE-C5012BCE3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52755"/>
            <a:ext cx="5157787" cy="1325563"/>
          </a:xfrm>
        </p:spPr>
        <p:txBody>
          <a:bodyPr>
            <a:noAutofit/>
          </a:bodyPr>
          <a:lstStyle/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r>
              <a:rPr lang="de-DE" sz="2800" dirty="0"/>
              <a:t>Die wichtigsten RDBMS</a:t>
            </a:r>
          </a:p>
          <a:p>
            <a:endParaRPr lang="de-DE" sz="2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186AEB-A6D7-486E-A7F9-42E8EE85C0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Oracle</a:t>
            </a:r>
          </a:p>
          <a:p>
            <a:r>
              <a:rPr lang="de-DE" dirty="0"/>
              <a:t>DB2			IBM</a:t>
            </a:r>
          </a:p>
          <a:p>
            <a:r>
              <a:rPr lang="de-DE" dirty="0"/>
              <a:t>SQL Server		Microsoft</a:t>
            </a:r>
          </a:p>
          <a:p>
            <a:endParaRPr lang="de-DE" dirty="0"/>
          </a:p>
          <a:p>
            <a:r>
              <a:rPr lang="de-DE" dirty="0"/>
              <a:t>Informix		IBM</a:t>
            </a:r>
          </a:p>
          <a:p>
            <a:r>
              <a:rPr lang="de-DE" dirty="0" err="1"/>
              <a:t>Sybase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B39E38-EF73-4FD1-AD5C-6387D717A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64910" y="3592002"/>
            <a:ext cx="3440803" cy="371924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Kostenlose Lizenzen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46FF841-FEB6-4980-A72F-93188E8B8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68086" y="4063849"/>
            <a:ext cx="3437627" cy="1689969"/>
          </a:xfrm>
        </p:spPr>
        <p:txBody>
          <a:bodyPr>
            <a:normAutofit/>
          </a:bodyPr>
          <a:lstStyle/>
          <a:p>
            <a:r>
              <a:rPr lang="de-DE" sz="2400" dirty="0"/>
              <a:t>MySQL	Oracle</a:t>
            </a:r>
          </a:p>
          <a:p>
            <a:r>
              <a:rPr lang="de-DE" sz="2400" dirty="0" err="1"/>
              <a:t>MariaDB</a:t>
            </a:r>
            <a:endParaRPr lang="de-DE" sz="2400" dirty="0"/>
          </a:p>
          <a:p>
            <a:r>
              <a:rPr lang="de-DE" sz="2400" dirty="0"/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249397944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9. Arbeiten mit Views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CBB108B-5D89-4C59-9627-D5DFBB3CB594}"/>
              </a:ext>
            </a:extLst>
          </p:cNvPr>
          <p:cNvSpPr txBox="1"/>
          <p:nvPr/>
        </p:nvSpPr>
        <p:spPr>
          <a:xfrm>
            <a:off x="861348" y="1374960"/>
            <a:ext cx="4667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ANSI/SPARC 3 Ebenen-Konzept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ED9809E-7E38-4739-950A-BD09CB1F69B2}"/>
              </a:ext>
            </a:extLst>
          </p:cNvPr>
          <p:cNvSpPr txBox="1"/>
          <p:nvPr/>
        </p:nvSpPr>
        <p:spPr>
          <a:xfrm>
            <a:off x="7192640" y="3089471"/>
            <a:ext cx="2585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Logische Benutzersichten</a:t>
            </a:r>
            <a:br>
              <a:rPr lang="de-DE" dirty="0"/>
            </a:br>
            <a:r>
              <a:rPr lang="de-DE" dirty="0"/>
              <a:t>Views, Prozeduren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34300C8-A9B7-4438-A742-A4FE8C788379}"/>
              </a:ext>
            </a:extLst>
          </p:cNvPr>
          <p:cNvSpPr txBox="1"/>
          <p:nvPr/>
        </p:nvSpPr>
        <p:spPr>
          <a:xfrm>
            <a:off x="7192640" y="4122288"/>
            <a:ext cx="2648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Logische Gesamtsicht</a:t>
            </a:r>
            <a:br>
              <a:rPr lang="de-DE" dirty="0"/>
            </a:br>
            <a:r>
              <a:rPr lang="de-DE" dirty="0"/>
              <a:t>Tabellen und Beziehungen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09B0089-F1C3-4169-9858-729C934FC37D}"/>
              </a:ext>
            </a:extLst>
          </p:cNvPr>
          <p:cNvSpPr txBox="1"/>
          <p:nvPr/>
        </p:nvSpPr>
        <p:spPr>
          <a:xfrm>
            <a:off x="7192640" y="5057054"/>
            <a:ext cx="2769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Physische Gesamtsicht</a:t>
            </a:r>
            <a:br>
              <a:rPr lang="de-DE" dirty="0"/>
            </a:br>
            <a:r>
              <a:rPr lang="de-DE" dirty="0"/>
              <a:t>Interne Speicherstrukturen,</a:t>
            </a:r>
            <a:br>
              <a:rPr lang="de-DE" dirty="0"/>
            </a:br>
            <a:r>
              <a:rPr lang="de-DE" dirty="0"/>
              <a:t>z.B. Heap, Indizes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0D697B7-CA81-4499-8A9C-FAEBEB2B1DC1}"/>
              </a:ext>
            </a:extLst>
          </p:cNvPr>
          <p:cNvSpPr txBox="1"/>
          <p:nvPr/>
        </p:nvSpPr>
        <p:spPr>
          <a:xfrm>
            <a:off x="1436015" y="1899536"/>
            <a:ext cx="3585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3 Sichten – eine Datenbank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8756D5E-CB70-4617-B260-461EA55ECD23}"/>
              </a:ext>
            </a:extLst>
          </p:cNvPr>
          <p:cNvSpPr/>
          <p:nvPr/>
        </p:nvSpPr>
        <p:spPr>
          <a:xfrm>
            <a:off x="1203767" y="3089471"/>
            <a:ext cx="5162309" cy="934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Externe Ebene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510D72DF-0506-49DF-8F6A-E41444288FDA}"/>
              </a:ext>
            </a:extLst>
          </p:cNvPr>
          <p:cNvSpPr/>
          <p:nvPr/>
        </p:nvSpPr>
        <p:spPr>
          <a:xfrm>
            <a:off x="1203767" y="4024237"/>
            <a:ext cx="5162309" cy="9347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Konzeptionelle Ebene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BD89B4A-CDAC-4E45-B323-CB6383E3CC6B}"/>
              </a:ext>
            </a:extLst>
          </p:cNvPr>
          <p:cNvSpPr/>
          <p:nvPr/>
        </p:nvSpPr>
        <p:spPr>
          <a:xfrm>
            <a:off x="1203767" y="4959003"/>
            <a:ext cx="5162309" cy="93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Interne Ebene</a:t>
            </a:r>
          </a:p>
        </p:txBody>
      </p:sp>
    </p:spTree>
    <p:extLst>
      <p:ext uri="{BB962C8B-B14F-4D97-AF65-F5344CB8AC3E}">
        <p14:creationId xmlns:p14="http://schemas.microsoft.com/office/powerpoint/2010/main" val="357463799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9. Arbeiten mit Views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CBB108B-5D89-4C59-9627-D5DFBB3CB594}"/>
              </a:ext>
            </a:extLst>
          </p:cNvPr>
          <p:cNvSpPr txBox="1"/>
          <p:nvPr/>
        </p:nvSpPr>
        <p:spPr>
          <a:xfrm>
            <a:off x="838199" y="1779533"/>
            <a:ext cx="1132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Syntax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72D82F4-FE3E-488D-B79B-92B4DDD10AA9}"/>
              </a:ext>
            </a:extLst>
          </p:cNvPr>
          <p:cNvSpPr txBox="1"/>
          <p:nvPr/>
        </p:nvSpPr>
        <p:spPr>
          <a:xfrm>
            <a:off x="2812211" y="3157268"/>
            <a:ext cx="49103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VIEW &lt;</a:t>
            </a:r>
            <a:r>
              <a:rPr lang="de-D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viewname</a:t>
            </a:r>
            <a:r>
              <a:rPr lang="de-D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de-D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…</a:t>
            </a:r>
          </a:p>
          <a:p>
            <a:r>
              <a:rPr lang="de-D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[WITH CHECK OPTION];</a:t>
            </a:r>
          </a:p>
        </p:txBody>
      </p:sp>
    </p:spTree>
    <p:extLst>
      <p:ext uri="{BB962C8B-B14F-4D97-AF65-F5344CB8AC3E}">
        <p14:creationId xmlns:p14="http://schemas.microsoft.com/office/powerpoint/2010/main" val="102944464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9. Arbeiten mit Views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CBB108B-5D89-4C59-9627-D5DFBB3CB594}"/>
              </a:ext>
            </a:extLst>
          </p:cNvPr>
          <p:cNvSpPr txBox="1"/>
          <p:nvPr/>
        </p:nvSpPr>
        <p:spPr>
          <a:xfrm>
            <a:off x="861348" y="1374960"/>
            <a:ext cx="4637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Schreibender Zugriff auf Views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F46EF83-E790-43F4-A430-83218D5B3DFA}"/>
              </a:ext>
            </a:extLst>
          </p:cNvPr>
          <p:cNvSpPr/>
          <p:nvPr/>
        </p:nvSpPr>
        <p:spPr>
          <a:xfrm>
            <a:off x="1122744" y="4959821"/>
            <a:ext cx="2442259" cy="137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Basistabelle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6ECE4CF-6509-4FB8-855E-3488E3D458A6}"/>
              </a:ext>
            </a:extLst>
          </p:cNvPr>
          <p:cNvSpPr/>
          <p:nvPr/>
        </p:nvSpPr>
        <p:spPr>
          <a:xfrm>
            <a:off x="1122744" y="3125165"/>
            <a:ext cx="2488557" cy="12732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View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B60FC9B-DA3C-456C-A286-718DF6999119}"/>
              </a:ext>
            </a:extLst>
          </p:cNvPr>
          <p:cNvSpPr txBox="1"/>
          <p:nvPr/>
        </p:nvSpPr>
        <p:spPr>
          <a:xfrm>
            <a:off x="1122744" y="2021297"/>
            <a:ext cx="84677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971CD99-E038-4AFA-96F7-1FF0A7323769}"/>
              </a:ext>
            </a:extLst>
          </p:cNvPr>
          <p:cNvCxnSpPr>
            <a:stCxn id="11" idx="2"/>
          </p:cNvCxnSpPr>
          <p:nvPr/>
        </p:nvCxnSpPr>
        <p:spPr>
          <a:xfrm>
            <a:off x="1546129" y="2390629"/>
            <a:ext cx="294246" cy="7345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FFDD438-D992-4FF5-960D-7E9F74246FD1}"/>
              </a:ext>
            </a:extLst>
          </p:cNvPr>
          <p:cNvCxnSpPr/>
          <p:nvPr/>
        </p:nvCxnSpPr>
        <p:spPr>
          <a:xfrm>
            <a:off x="1840375" y="4398380"/>
            <a:ext cx="0" cy="5614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CE575A2E-CD8A-48C0-929E-E58BBFD86F3F}"/>
              </a:ext>
            </a:extLst>
          </p:cNvPr>
          <p:cNvSpPr txBox="1"/>
          <p:nvPr/>
        </p:nvSpPr>
        <p:spPr>
          <a:xfrm>
            <a:off x="2868949" y="2021297"/>
            <a:ext cx="630301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DML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DEC81F5-5F3F-4115-8796-4186846F493C}"/>
              </a:ext>
            </a:extLst>
          </p:cNvPr>
          <p:cNvCxnSpPr>
            <a:stCxn id="16" idx="2"/>
          </p:cNvCxnSpPr>
          <p:nvPr/>
        </p:nvCxnSpPr>
        <p:spPr>
          <a:xfrm flipH="1">
            <a:off x="2847372" y="2390629"/>
            <a:ext cx="336728" cy="73453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0E63A83-1A7A-4B13-AF72-D240331D675E}"/>
              </a:ext>
            </a:extLst>
          </p:cNvPr>
          <p:cNvCxnSpPr/>
          <p:nvPr/>
        </p:nvCxnSpPr>
        <p:spPr>
          <a:xfrm>
            <a:off x="2739810" y="4398380"/>
            <a:ext cx="0" cy="56144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E877477C-D8D4-4B3A-9BFF-36FD3E22550A}"/>
              </a:ext>
            </a:extLst>
          </p:cNvPr>
          <p:cNvSpPr txBox="1"/>
          <p:nvPr/>
        </p:nvSpPr>
        <p:spPr>
          <a:xfrm>
            <a:off x="4398685" y="1969921"/>
            <a:ext cx="592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Ist nur dann uneingeschränkt möglich, wenn…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36833F1-8333-4DEC-A852-E0F54AED482F}"/>
              </a:ext>
            </a:extLst>
          </p:cNvPr>
          <p:cNvSpPr txBox="1"/>
          <p:nvPr/>
        </p:nvSpPr>
        <p:spPr>
          <a:xfrm>
            <a:off x="4064278" y="3063192"/>
            <a:ext cx="81547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View auf nur eine Tabelle zugreift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Alle NOT NULL-Spalten der Tabelle im SELECT des Views enthalten sind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Folgende Klauseln bzw. Schlüsselwörter im SELECT des View </a:t>
            </a:r>
            <a:r>
              <a:rPr lang="de-DE" b="1" dirty="0"/>
              <a:t>NICHT</a:t>
            </a:r>
            <a:r>
              <a:rPr lang="de-DE" dirty="0"/>
              <a:t> enthalten sind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DISTINCT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JOIN(UPDATE eingeschränkt möglich)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Aggregatfunktionen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GROUP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HAVING</a:t>
            </a:r>
          </a:p>
        </p:txBody>
      </p:sp>
    </p:spTree>
    <p:extLst>
      <p:ext uri="{BB962C8B-B14F-4D97-AF65-F5344CB8AC3E}">
        <p14:creationId xmlns:p14="http://schemas.microsoft.com/office/powerpoint/2010/main" val="11945772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9. Arbeiten mit Views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CBB108B-5D89-4C59-9627-D5DFBB3CB594}"/>
              </a:ext>
            </a:extLst>
          </p:cNvPr>
          <p:cNvSpPr txBox="1"/>
          <p:nvPr/>
        </p:nvSpPr>
        <p:spPr>
          <a:xfrm>
            <a:off x="838199" y="1779533"/>
            <a:ext cx="3755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View mit CHECK OPTION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72D82F4-FE3E-488D-B79B-92B4DDD10AA9}"/>
              </a:ext>
            </a:extLst>
          </p:cNvPr>
          <p:cNvSpPr txBox="1"/>
          <p:nvPr/>
        </p:nvSpPr>
        <p:spPr>
          <a:xfrm>
            <a:off x="1400100" y="3130809"/>
            <a:ext cx="49103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VIEW &lt;</a:t>
            </a:r>
            <a:r>
              <a:rPr lang="de-D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viewname</a:t>
            </a:r>
            <a:r>
              <a:rPr lang="de-D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de-D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…</a:t>
            </a:r>
          </a:p>
          <a:p>
            <a:r>
              <a:rPr lang="de-DE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[WITH CHECK OPTION]</a:t>
            </a:r>
            <a:r>
              <a:rPr lang="de-D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7658532-9E8E-401C-8E0E-BF2118992CAC}"/>
              </a:ext>
            </a:extLst>
          </p:cNvPr>
          <p:cNvSpPr txBox="1"/>
          <p:nvPr/>
        </p:nvSpPr>
        <p:spPr>
          <a:xfrm>
            <a:off x="6671766" y="2407534"/>
            <a:ext cx="45649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Sind Schreibzugriffe auf das View möglich,</a:t>
            </a:r>
            <a:br>
              <a:rPr lang="de-DE" sz="2000" dirty="0"/>
            </a:br>
            <a:r>
              <a:rPr lang="de-DE" sz="2000" dirty="0"/>
              <a:t>sorgt eine optionale CHECK OPTION dafür,</a:t>
            </a:r>
          </a:p>
          <a:p>
            <a:r>
              <a:rPr lang="de-DE" sz="2000" dirty="0"/>
              <a:t>dass Daten nur in dem Bereich geändert</a:t>
            </a:r>
            <a:br>
              <a:rPr lang="de-DE" sz="2000" dirty="0"/>
            </a:br>
            <a:r>
              <a:rPr lang="de-DE" sz="2000" dirty="0"/>
              <a:t>werden können, den die WHERE-Klausel</a:t>
            </a:r>
            <a:br>
              <a:rPr lang="de-DE" sz="2000" dirty="0"/>
            </a:br>
            <a:r>
              <a:rPr lang="de-DE" sz="2000" dirty="0"/>
              <a:t>im SELECT des Views vorgibt</a:t>
            </a:r>
          </a:p>
        </p:txBody>
      </p:sp>
    </p:spTree>
    <p:extLst>
      <p:ext uri="{BB962C8B-B14F-4D97-AF65-F5344CB8AC3E}">
        <p14:creationId xmlns:p14="http://schemas.microsoft.com/office/powerpoint/2010/main" val="164527566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7CD9894-0C83-4292-AB9E-06E28B6D3EFE}"/>
              </a:ext>
            </a:extLst>
          </p:cNvPr>
          <p:cNvSpPr/>
          <p:nvPr/>
        </p:nvSpPr>
        <p:spPr>
          <a:xfrm>
            <a:off x="1876097" y="5076497"/>
            <a:ext cx="1844565" cy="898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Customers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2CF2FAE-781B-48C1-945C-BC8063CB9806}"/>
              </a:ext>
            </a:extLst>
          </p:cNvPr>
          <p:cNvSpPr/>
          <p:nvPr/>
        </p:nvSpPr>
        <p:spPr>
          <a:xfrm>
            <a:off x="5173717" y="5076497"/>
            <a:ext cx="1844565" cy="898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Orders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B2CD616-24DE-439B-9658-6295536330B0}"/>
              </a:ext>
            </a:extLst>
          </p:cNvPr>
          <p:cNvSpPr/>
          <p:nvPr/>
        </p:nvSpPr>
        <p:spPr>
          <a:xfrm>
            <a:off x="8676290" y="5076497"/>
            <a:ext cx="1844565" cy="898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Order Details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17FE6DA-F09F-4816-A373-A64BF50308B1}"/>
              </a:ext>
            </a:extLst>
          </p:cNvPr>
          <p:cNvSpPr/>
          <p:nvPr/>
        </p:nvSpPr>
        <p:spPr>
          <a:xfrm>
            <a:off x="5173717" y="1665890"/>
            <a:ext cx="1844565" cy="8986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View Aufg4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F4DEF99-6E67-43FC-B729-1383436AB72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2564524"/>
            <a:ext cx="0" cy="251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AAA4E4F-568C-4D0E-B969-1EA2ABC71881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6096000" y="2564524"/>
            <a:ext cx="3502573" cy="251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BE3D9DC-1B46-42C2-91FA-E138424F1145}"/>
              </a:ext>
            </a:extLst>
          </p:cNvPr>
          <p:cNvCxnSpPr>
            <a:stCxn id="6" idx="2"/>
            <a:endCxn id="2" idx="0"/>
          </p:cNvCxnSpPr>
          <p:nvPr/>
        </p:nvCxnSpPr>
        <p:spPr>
          <a:xfrm flipH="1">
            <a:off x="2798380" y="2564524"/>
            <a:ext cx="3297620" cy="251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>
            <a:extLst>
              <a:ext uri="{FF2B5EF4-FFF2-40B4-BE49-F238E27FC236}">
                <a16:creationId xmlns:a16="http://schemas.microsoft.com/office/drawing/2014/main" id="{2E9146C2-E8CD-42CE-9A38-83C0D0F4BBD6}"/>
              </a:ext>
            </a:extLst>
          </p:cNvPr>
          <p:cNvSpPr txBox="1">
            <a:spLocks/>
          </p:cNvSpPr>
          <p:nvPr/>
        </p:nvSpPr>
        <p:spPr>
          <a:xfrm>
            <a:off x="838199" y="365126"/>
            <a:ext cx="8116019" cy="10947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/>
              <a:t>9. Arbeiten mit Views</a:t>
            </a:r>
            <a:endParaRPr lang="de-DE" b="1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5F23D63-5482-4A3C-8651-DAEA801B1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7D4EB4D-B5A6-4F11-B5BB-845B9FF31768}"/>
              </a:ext>
            </a:extLst>
          </p:cNvPr>
          <p:cNvSpPr txBox="1"/>
          <p:nvPr/>
        </p:nvSpPr>
        <p:spPr>
          <a:xfrm>
            <a:off x="1346200" y="2564524"/>
            <a:ext cx="1840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Aufgabe 4</a:t>
            </a:r>
          </a:p>
          <a:p>
            <a:r>
              <a:rPr lang="de-DE" dirty="0"/>
              <a:t>Klassische Lösung</a:t>
            </a:r>
          </a:p>
        </p:txBody>
      </p:sp>
    </p:spTree>
    <p:extLst>
      <p:ext uri="{BB962C8B-B14F-4D97-AF65-F5344CB8AC3E}">
        <p14:creationId xmlns:p14="http://schemas.microsoft.com/office/powerpoint/2010/main" val="337155991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7CD9894-0C83-4292-AB9E-06E28B6D3EFE}"/>
              </a:ext>
            </a:extLst>
          </p:cNvPr>
          <p:cNvSpPr/>
          <p:nvPr/>
        </p:nvSpPr>
        <p:spPr>
          <a:xfrm>
            <a:off x="2274030" y="5076497"/>
            <a:ext cx="1844565" cy="898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Customers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2CF2FAE-781B-48C1-945C-BC8063CB9806}"/>
              </a:ext>
            </a:extLst>
          </p:cNvPr>
          <p:cNvSpPr/>
          <p:nvPr/>
        </p:nvSpPr>
        <p:spPr>
          <a:xfrm>
            <a:off x="5571650" y="5076497"/>
            <a:ext cx="1844565" cy="898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Orders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B2CD616-24DE-439B-9658-6295536330B0}"/>
              </a:ext>
            </a:extLst>
          </p:cNvPr>
          <p:cNvSpPr/>
          <p:nvPr/>
        </p:nvSpPr>
        <p:spPr>
          <a:xfrm>
            <a:off x="8676290" y="5076497"/>
            <a:ext cx="1844565" cy="898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Order Details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17FE6DA-F09F-4816-A373-A64BF50308B1}"/>
              </a:ext>
            </a:extLst>
          </p:cNvPr>
          <p:cNvSpPr/>
          <p:nvPr/>
        </p:nvSpPr>
        <p:spPr>
          <a:xfrm>
            <a:off x="5571650" y="3560380"/>
            <a:ext cx="1844565" cy="8986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View Aufg1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EC48399-993B-4250-A927-A1DE6C52865E}"/>
              </a:ext>
            </a:extLst>
          </p:cNvPr>
          <p:cNvSpPr/>
          <p:nvPr/>
        </p:nvSpPr>
        <p:spPr>
          <a:xfrm>
            <a:off x="2274029" y="2146592"/>
            <a:ext cx="1844565" cy="8986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View Aufg3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9C40DA2-6408-4958-BE4A-E5163BB94FE4}"/>
              </a:ext>
            </a:extLst>
          </p:cNvPr>
          <p:cNvSpPr/>
          <p:nvPr/>
        </p:nvSpPr>
        <p:spPr>
          <a:xfrm>
            <a:off x="6297156" y="561222"/>
            <a:ext cx="1844565" cy="8986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View Aufg4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0196373-9E52-43D7-B702-F305035AAA9E}"/>
              </a:ext>
            </a:extLst>
          </p:cNvPr>
          <p:cNvSpPr/>
          <p:nvPr/>
        </p:nvSpPr>
        <p:spPr>
          <a:xfrm>
            <a:off x="8676290" y="3560380"/>
            <a:ext cx="1844565" cy="8986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V_orderdetails_total</a:t>
            </a:r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F4DEF99-6E67-43FC-B729-1383436AB72C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>
            <a:off x="6493933" y="4459014"/>
            <a:ext cx="0" cy="61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9469884-5AF1-40F4-93DA-62B3264247CD}"/>
              </a:ext>
            </a:extLst>
          </p:cNvPr>
          <p:cNvCxnSpPr>
            <a:cxnSpLocks/>
            <a:stCxn id="7" idx="2"/>
            <a:endCxn id="2" idx="0"/>
          </p:cNvCxnSpPr>
          <p:nvPr/>
        </p:nvCxnSpPr>
        <p:spPr>
          <a:xfrm>
            <a:off x="3196312" y="3045226"/>
            <a:ext cx="1" cy="203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F3E7437A-6266-44F8-83E5-8D944C2CD27F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3196312" y="3045226"/>
            <a:ext cx="3297621" cy="51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7DFE039-0563-448C-9550-E900F640F7D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7219439" y="1459856"/>
            <a:ext cx="2379134" cy="2100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BEE8AF5-BB0D-448C-9BD6-CA835789A288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9598573" y="4459014"/>
            <a:ext cx="0" cy="61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0ADCD0C-107A-4803-8D42-61121FDAABA0}"/>
              </a:ext>
            </a:extLst>
          </p:cNvPr>
          <p:cNvCxnSpPr>
            <a:stCxn id="8" idx="2"/>
            <a:endCxn id="7" idx="0"/>
          </p:cNvCxnSpPr>
          <p:nvPr/>
        </p:nvCxnSpPr>
        <p:spPr>
          <a:xfrm flipH="1">
            <a:off x="3196312" y="1459856"/>
            <a:ext cx="4023127" cy="686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 1">
            <a:extLst>
              <a:ext uri="{FF2B5EF4-FFF2-40B4-BE49-F238E27FC236}">
                <a16:creationId xmlns:a16="http://schemas.microsoft.com/office/drawing/2014/main" id="{028DE05C-F689-4FE0-8FDD-1281CB2C2AAD}"/>
              </a:ext>
            </a:extLst>
          </p:cNvPr>
          <p:cNvSpPr txBox="1">
            <a:spLocks/>
          </p:cNvSpPr>
          <p:nvPr/>
        </p:nvSpPr>
        <p:spPr>
          <a:xfrm>
            <a:off x="838199" y="365126"/>
            <a:ext cx="8116019" cy="10947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/>
              <a:t>9. Arbeiten mit Views</a:t>
            </a:r>
            <a:endParaRPr lang="de-DE" b="1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20385D29-547D-4E74-8FBA-11B36D634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F73EFF1B-BB41-48B9-812C-20A97CE506F3}"/>
              </a:ext>
            </a:extLst>
          </p:cNvPr>
          <p:cNvSpPr txBox="1"/>
          <p:nvPr/>
        </p:nvSpPr>
        <p:spPr>
          <a:xfrm>
            <a:off x="5571650" y="2146592"/>
            <a:ext cx="1933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Aufgabe 4</a:t>
            </a:r>
          </a:p>
          <a:p>
            <a:r>
              <a:rPr lang="de-DE" dirty="0"/>
              <a:t>Alternative Lösung</a:t>
            </a:r>
          </a:p>
        </p:txBody>
      </p:sp>
    </p:spTree>
    <p:extLst>
      <p:ext uri="{BB962C8B-B14F-4D97-AF65-F5344CB8AC3E}">
        <p14:creationId xmlns:p14="http://schemas.microsoft.com/office/powerpoint/2010/main" val="191108655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5DFD4B7-6685-4597-BA8C-BEE1A7D6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619" y="1217222"/>
            <a:ext cx="9856279" cy="1741637"/>
          </a:xfrm>
        </p:spPr>
        <p:txBody>
          <a:bodyPr>
            <a:normAutofit/>
          </a:bodyPr>
          <a:lstStyle/>
          <a:p>
            <a:r>
              <a:rPr lang="de-DE" sz="5400" b="1" dirty="0"/>
              <a:t>10. Benutzerdefinierte Funktionen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BA3531-C948-49AC-AD52-558057321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1827" y="3545457"/>
            <a:ext cx="8569744" cy="233775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Skalarfunktionen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Inlinefunktionen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Tabellenwertfunktionen mit programmiertem Ablauf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Befehle zur Ablaufsteuerung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494446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10. Benutzerdefinierte Funktionen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074D03A-9F87-4DA5-8B8B-285736FF7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85902"/>
            <a:ext cx="2705241" cy="823912"/>
          </a:xfrm>
        </p:spPr>
        <p:txBody>
          <a:bodyPr/>
          <a:lstStyle/>
          <a:p>
            <a:r>
              <a:rPr lang="de-DE" dirty="0"/>
              <a:t>Funktionstyp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40EF5F7-C186-478F-A682-8D80D01AA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176627" cy="3684588"/>
          </a:xfrm>
        </p:spPr>
        <p:txBody>
          <a:bodyPr/>
          <a:lstStyle/>
          <a:p>
            <a:r>
              <a:rPr lang="de-DE" dirty="0" err="1"/>
              <a:t>Skalarfunktion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A7CFC4D-46C5-4E46-AC10-2A0AEF710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16415" y="1488736"/>
            <a:ext cx="7338973" cy="823912"/>
          </a:xfrm>
        </p:spPr>
        <p:txBody>
          <a:bodyPr/>
          <a:lstStyle/>
          <a:p>
            <a:r>
              <a:rPr lang="de-DE" dirty="0"/>
              <a:t>Merkmale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7ECC752C-562C-4766-83F9-B24B7F3B9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16415" y="2505075"/>
            <a:ext cx="7338973" cy="3684588"/>
          </a:xfrm>
        </p:spPr>
        <p:txBody>
          <a:bodyPr/>
          <a:lstStyle/>
          <a:p>
            <a:r>
              <a:rPr lang="de-DE" dirty="0"/>
              <a:t>Genau ein skalarer Rückgabewert</a:t>
            </a:r>
          </a:p>
          <a:p>
            <a:r>
              <a:rPr lang="de-DE" dirty="0"/>
              <a:t>Viele Datentypen möglich(</a:t>
            </a:r>
            <a:r>
              <a:rPr lang="de-DE" dirty="0" err="1"/>
              <a:t>int</a:t>
            </a:r>
            <a:r>
              <a:rPr lang="de-DE" dirty="0"/>
              <a:t>, </a:t>
            </a:r>
            <a:r>
              <a:rPr lang="de-DE" dirty="0" err="1"/>
              <a:t>money</a:t>
            </a:r>
            <a:r>
              <a:rPr lang="de-DE" dirty="0"/>
              <a:t>, </a:t>
            </a:r>
            <a:r>
              <a:rPr lang="de-DE" dirty="0" err="1"/>
              <a:t>decimal</a:t>
            </a:r>
            <a:r>
              <a:rPr lang="de-DE" dirty="0"/>
              <a:t>, </a:t>
            </a:r>
            <a:r>
              <a:rPr lang="de-DE" dirty="0" err="1"/>
              <a:t>varchar</a:t>
            </a:r>
            <a:r>
              <a:rPr lang="de-DE" dirty="0"/>
              <a:t>, date, </a:t>
            </a:r>
            <a:r>
              <a:rPr lang="de-DE" dirty="0" err="1"/>
              <a:t>datetime</a:t>
            </a:r>
            <a:r>
              <a:rPr lang="de-DE" dirty="0"/>
              <a:t>, </a:t>
            </a:r>
            <a:r>
              <a:rPr lang="de-DE" dirty="0" err="1"/>
              <a:t>xml</a:t>
            </a:r>
            <a:r>
              <a:rPr lang="de-DE" dirty="0"/>
              <a:t>, u.a.)</a:t>
            </a:r>
          </a:p>
          <a:p>
            <a:r>
              <a:rPr lang="de-DE" dirty="0"/>
              <a:t>Vielzahl von Parametern möglich</a:t>
            </a:r>
          </a:p>
          <a:p>
            <a:r>
              <a:rPr lang="de-DE" dirty="0"/>
              <a:t>Programmieren möglich</a:t>
            </a:r>
          </a:p>
          <a:p>
            <a:r>
              <a:rPr lang="de-DE" dirty="0"/>
              <a:t>Aufruf aus fast allen Klauseln von SQL-Anweisungen(SELECT, WHERE, SET, CHECK)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2224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10. Benutzerdefinierte Funktionen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074D03A-9F87-4DA5-8B8B-285736FF7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85902"/>
            <a:ext cx="2705241" cy="823912"/>
          </a:xfrm>
        </p:spPr>
        <p:txBody>
          <a:bodyPr/>
          <a:lstStyle/>
          <a:p>
            <a:r>
              <a:rPr lang="de-DE" dirty="0"/>
              <a:t>Funktionstyp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40EF5F7-C186-478F-A682-8D80D01AA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176627" cy="3684588"/>
          </a:xfrm>
        </p:spPr>
        <p:txBody>
          <a:bodyPr/>
          <a:lstStyle/>
          <a:p>
            <a:r>
              <a:rPr lang="de-DE" dirty="0"/>
              <a:t>Inlinefunktion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A7CFC4D-46C5-4E46-AC10-2A0AEF710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16415" y="1488736"/>
            <a:ext cx="7338973" cy="823912"/>
          </a:xfrm>
        </p:spPr>
        <p:txBody>
          <a:bodyPr/>
          <a:lstStyle/>
          <a:p>
            <a:r>
              <a:rPr lang="de-DE" dirty="0"/>
              <a:t>Merkmale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7ECC752C-562C-4766-83F9-B24B7F3B9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16415" y="2505075"/>
            <a:ext cx="7338973" cy="3684588"/>
          </a:xfrm>
        </p:spPr>
        <p:txBody>
          <a:bodyPr/>
          <a:lstStyle/>
          <a:p>
            <a:r>
              <a:rPr lang="de-DE" dirty="0"/>
              <a:t>Rückgabewert ist eine Tabelle</a:t>
            </a:r>
          </a:p>
          <a:p>
            <a:r>
              <a:rPr lang="de-DE" dirty="0"/>
              <a:t>Enthält genau eine SELECT-Anweisung</a:t>
            </a:r>
            <a:br>
              <a:rPr lang="de-DE" dirty="0"/>
            </a:br>
            <a:r>
              <a:rPr lang="de-DE" dirty="0"/>
              <a:t>(vgl. View)</a:t>
            </a:r>
          </a:p>
          <a:p>
            <a:r>
              <a:rPr lang="de-DE" dirty="0"/>
              <a:t>Vielzahl von Parametern möglich</a:t>
            </a:r>
          </a:p>
          <a:p>
            <a:r>
              <a:rPr lang="de-DE" dirty="0"/>
              <a:t>Aufruf z.B. aus der FROM-Klausel</a:t>
            </a:r>
            <a:br>
              <a:rPr lang="de-DE" dirty="0"/>
            </a:br>
            <a:r>
              <a:rPr lang="de-DE" dirty="0"/>
              <a:t>(vgl. View)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4058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10. Benutzerdefinierte Funktionen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074D03A-9F87-4DA5-8B8B-285736FF7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85902"/>
            <a:ext cx="2705241" cy="823912"/>
          </a:xfrm>
        </p:spPr>
        <p:txBody>
          <a:bodyPr/>
          <a:lstStyle/>
          <a:p>
            <a:r>
              <a:rPr lang="de-DE" dirty="0"/>
              <a:t>Funktionstyp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40EF5F7-C186-478F-A682-8D80D01AA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176627" cy="3684588"/>
          </a:xfrm>
        </p:spPr>
        <p:txBody>
          <a:bodyPr/>
          <a:lstStyle/>
          <a:p>
            <a:r>
              <a:rPr lang="de-DE" dirty="0"/>
              <a:t>Tabellenwert-funktion mit Programmierung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A7CFC4D-46C5-4E46-AC10-2A0AEF710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16415" y="1488736"/>
            <a:ext cx="7338973" cy="823912"/>
          </a:xfrm>
        </p:spPr>
        <p:txBody>
          <a:bodyPr/>
          <a:lstStyle/>
          <a:p>
            <a:r>
              <a:rPr lang="de-DE" dirty="0"/>
              <a:t>Merkmale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7ECC752C-562C-4766-83F9-B24B7F3B9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16415" y="2505075"/>
            <a:ext cx="7338973" cy="3684588"/>
          </a:xfrm>
        </p:spPr>
        <p:txBody>
          <a:bodyPr/>
          <a:lstStyle/>
          <a:p>
            <a:r>
              <a:rPr lang="de-DE" dirty="0"/>
              <a:t>Rückgabewert ist eine Tabelle</a:t>
            </a:r>
          </a:p>
          <a:p>
            <a:r>
              <a:rPr lang="de-DE" dirty="0"/>
              <a:t>Vielzahl von Parametern möglich</a:t>
            </a:r>
          </a:p>
          <a:p>
            <a:r>
              <a:rPr lang="de-DE" dirty="0"/>
              <a:t>Programmieren möglich</a:t>
            </a:r>
          </a:p>
          <a:p>
            <a:r>
              <a:rPr lang="de-DE" dirty="0"/>
              <a:t>Aufruf z.B. aus der FROM-Klausel</a:t>
            </a:r>
            <a:br>
              <a:rPr lang="de-DE" dirty="0"/>
            </a:b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79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Datenbankgrundlagen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9BE5435-2F74-4A8F-B371-1E2AE3D5EEEB}"/>
              </a:ext>
            </a:extLst>
          </p:cNvPr>
          <p:cNvSpPr txBox="1"/>
          <p:nvPr/>
        </p:nvSpPr>
        <p:spPr>
          <a:xfrm>
            <a:off x="7714086" y="1358047"/>
            <a:ext cx="3639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Typische Anwendungsarchitektur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1EED87A-DD77-41F0-B676-CFCDED2F101E}"/>
              </a:ext>
            </a:extLst>
          </p:cNvPr>
          <p:cNvSpPr/>
          <p:nvPr/>
        </p:nvSpPr>
        <p:spPr>
          <a:xfrm>
            <a:off x="2708694" y="3821502"/>
            <a:ext cx="3968151" cy="26713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D738912-D743-4E48-818F-0827A420E7EC}"/>
              </a:ext>
            </a:extLst>
          </p:cNvPr>
          <p:cNvSpPr/>
          <p:nvPr/>
        </p:nvSpPr>
        <p:spPr>
          <a:xfrm>
            <a:off x="3778369" y="3114136"/>
            <a:ext cx="1828800" cy="314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Switch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5B31CA7-5F00-422C-B870-9E8DDE2EBC93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4692769" y="3429000"/>
            <a:ext cx="1" cy="392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F2BE14D5-8AA5-4B99-898D-7F11B66C299F}"/>
              </a:ext>
            </a:extLst>
          </p:cNvPr>
          <p:cNvSpPr/>
          <p:nvPr/>
        </p:nvSpPr>
        <p:spPr>
          <a:xfrm>
            <a:off x="2855343" y="2009955"/>
            <a:ext cx="336431" cy="327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E0D9D4E-873A-47AE-A668-B73B9ABA6ABE}"/>
              </a:ext>
            </a:extLst>
          </p:cNvPr>
          <p:cNvSpPr/>
          <p:nvPr/>
        </p:nvSpPr>
        <p:spPr>
          <a:xfrm>
            <a:off x="6428114" y="2004203"/>
            <a:ext cx="336431" cy="327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B514E11-B775-4F7E-ADDE-41D032F97239}"/>
              </a:ext>
            </a:extLst>
          </p:cNvPr>
          <p:cNvSpPr/>
          <p:nvPr/>
        </p:nvSpPr>
        <p:spPr>
          <a:xfrm>
            <a:off x="5437515" y="2004203"/>
            <a:ext cx="336431" cy="327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DF887DB-3F4F-44A7-A3E8-54F3EDE1B708}"/>
              </a:ext>
            </a:extLst>
          </p:cNvPr>
          <p:cNvSpPr/>
          <p:nvPr/>
        </p:nvSpPr>
        <p:spPr>
          <a:xfrm>
            <a:off x="4871048" y="2009955"/>
            <a:ext cx="336431" cy="327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3C0F3B2-F381-43BC-A79A-95A3731D9F99}"/>
              </a:ext>
            </a:extLst>
          </p:cNvPr>
          <p:cNvSpPr/>
          <p:nvPr/>
        </p:nvSpPr>
        <p:spPr>
          <a:xfrm>
            <a:off x="4380779" y="2009955"/>
            <a:ext cx="336431" cy="327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7795661-1AC2-4416-B3C2-713CC43C9A40}"/>
              </a:ext>
            </a:extLst>
          </p:cNvPr>
          <p:cNvSpPr/>
          <p:nvPr/>
        </p:nvSpPr>
        <p:spPr>
          <a:xfrm>
            <a:off x="3876136" y="2009955"/>
            <a:ext cx="336431" cy="327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3149411-55D3-4355-ADDB-4653226D3D2A}"/>
              </a:ext>
            </a:extLst>
          </p:cNvPr>
          <p:cNvSpPr/>
          <p:nvPr/>
        </p:nvSpPr>
        <p:spPr>
          <a:xfrm>
            <a:off x="3401682" y="2009955"/>
            <a:ext cx="336431" cy="327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BBB9CA5-19D7-40FB-A4E1-DB0A0E45C469}"/>
              </a:ext>
            </a:extLst>
          </p:cNvPr>
          <p:cNvSpPr/>
          <p:nvPr/>
        </p:nvSpPr>
        <p:spPr>
          <a:xfrm>
            <a:off x="5942158" y="2009955"/>
            <a:ext cx="336431" cy="327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2C2F0171-7867-44C0-83C0-DD9CE70F0D8E}"/>
              </a:ext>
            </a:extLst>
          </p:cNvPr>
          <p:cNvCxnSpPr>
            <a:stCxn id="12" idx="2"/>
          </p:cNvCxnSpPr>
          <p:nvPr/>
        </p:nvCxnSpPr>
        <p:spPr>
          <a:xfrm>
            <a:off x="3023559" y="2337758"/>
            <a:ext cx="882766" cy="776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D79E14A-1D7B-4E17-BCB8-4E0055717718}"/>
              </a:ext>
            </a:extLst>
          </p:cNvPr>
          <p:cNvCxnSpPr>
            <a:stCxn id="18" idx="2"/>
          </p:cNvCxnSpPr>
          <p:nvPr/>
        </p:nvCxnSpPr>
        <p:spPr>
          <a:xfrm>
            <a:off x="3569898" y="2337758"/>
            <a:ext cx="474453" cy="776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A375803-C2EE-4C26-9659-11B069A5D257}"/>
              </a:ext>
            </a:extLst>
          </p:cNvPr>
          <p:cNvCxnSpPr>
            <a:stCxn id="17" idx="2"/>
          </p:cNvCxnSpPr>
          <p:nvPr/>
        </p:nvCxnSpPr>
        <p:spPr>
          <a:xfrm>
            <a:off x="4044352" y="2337758"/>
            <a:ext cx="168215" cy="776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2376F14-4EF2-4F88-820F-0830FD321A35}"/>
              </a:ext>
            </a:extLst>
          </p:cNvPr>
          <p:cNvCxnSpPr>
            <a:stCxn id="16" idx="2"/>
          </p:cNvCxnSpPr>
          <p:nvPr/>
        </p:nvCxnSpPr>
        <p:spPr>
          <a:xfrm flipH="1">
            <a:off x="4548994" y="2337758"/>
            <a:ext cx="1" cy="776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7D8A43F-66E9-43AB-ABC5-A4F9393007E1}"/>
              </a:ext>
            </a:extLst>
          </p:cNvPr>
          <p:cNvCxnSpPr>
            <a:stCxn id="15" idx="2"/>
          </p:cNvCxnSpPr>
          <p:nvPr/>
        </p:nvCxnSpPr>
        <p:spPr>
          <a:xfrm flipH="1">
            <a:off x="4832227" y="2337758"/>
            <a:ext cx="207037" cy="776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AAC164E-D768-4050-8001-B6F49ABBAB6E}"/>
              </a:ext>
            </a:extLst>
          </p:cNvPr>
          <p:cNvCxnSpPr>
            <a:stCxn id="14" idx="2"/>
          </p:cNvCxnSpPr>
          <p:nvPr/>
        </p:nvCxnSpPr>
        <p:spPr>
          <a:xfrm flipH="1">
            <a:off x="5057951" y="2332006"/>
            <a:ext cx="547780" cy="782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E5E85B5-17DD-476B-B98B-C9655BDB3EDF}"/>
              </a:ext>
            </a:extLst>
          </p:cNvPr>
          <p:cNvCxnSpPr>
            <a:stCxn id="19" idx="2"/>
          </p:cNvCxnSpPr>
          <p:nvPr/>
        </p:nvCxnSpPr>
        <p:spPr>
          <a:xfrm flipH="1">
            <a:off x="5260673" y="2337758"/>
            <a:ext cx="849701" cy="776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B235171-B618-4B96-952B-992D8A2D99E5}"/>
              </a:ext>
            </a:extLst>
          </p:cNvPr>
          <p:cNvCxnSpPr>
            <a:stCxn id="13" idx="2"/>
          </p:cNvCxnSpPr>
          <p:nvPr/>
        </p:nvCxnSpPr>
        <p:spPr>
          <a:xfrm flipH="1">
            <a:off x="5442545" y="2332006"/>
            <a:ext cx="1153785" cy="782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ylinder 35">
            <a:extLst>
              <a:ext uri="{FF2B5EF4-FFF2-40B4-BE49-F238E27FC236}">
                <a16:creationId xmlns:a16="http://schemas.microsoft.com/office/drawing/2014/main" id="{7340DAED-5FFD-42B2-ABEF-F021E3DB8DAC}"/>
              </a:ext>
            </a:extLst>
          </p:cNvPr>
          <p:cNvSpPr/>
          <p:nvPr/>
        </p:nvSpPr>
        <p:spPr>
          <a:xfrm>
            <a:off x="2980430" y="5184475"/>
            <a:ext cx="3473560" cy="12335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42857B9-7CDB-42DC-A0C4-AD7B512A2993}"/>
              </a:ext>
            </a:extLst>
          </p:cNvPr>
          <p:cNvSpPr txBox="1"/>
          <p:nvPr/>
        </p:nvSpPr>
        <p:spPr>
          <a:xfrm>
            <a:off x="6764545" y="6123543"/>
            <a:ext cx="110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DB Server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8D5D85D0-2361-4F9B-91A6-96436857847E}"/>
              </a:ext>
            </a:extLst>
          </p:cNvPr>
          <p:cNvSpPr/>
          <p:nvPr/>
        </p:nvSpPr>
        <p:spPr>
          <a:xfrm>
            <a:off x="2855343" y="3933645"/>
            <a:ext cx="3740976" cy="1176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A276FFD-6AD5-4F0F-BB2C-3A27063998EC}"/>
              </a:ext>
            </a:extLst>
          </p:cNvPr>
          <p:cNvSpPr txBox="1"/>
          <p:nvPr/>
        </p:nvSpPr>
        <p:spPr>
          <a:xfrm>
            <a:off x="2855343" y="3904514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Cache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FBD0DF4E-5D38-47F6-B6EF-DA882175D9CF}"/>
              </a:ext>
            </a:extLst>
          </p:cNvPr>
          <p:cNvSpPr txBox="1"/>
          <p:nvPr/>
        </p:nvSpPr>
        <p:spPr>
          <a:xfrm>
            <a:off x="3086817" y="4586433"/>
            <a:ext cx="3260785" cy="523220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00B050"/>
                </a:solidFill>
              </a:rPr>
              <a:t>DBMS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622CB79-3615-4175-A4D3-B9C00ECBB75F}"/>
              </a:ext>
            </a:extLst>
          </p:cNvPr>
          <p:cNvSpPr txBox="1"/>
          <p:nvPr/>
        </p:nvSpPr>
        <p:spPr>
          <a:xfrm>
            <a:off x="3827147" y="4454193"/>
            <a:ext cx="173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SQL-Ausführung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7F62AC87-EB0B-4C28-AE57-9223FE212138}"/>
              </a:ext>
            </a:extLst>
          </p:cNvPr>
          <p:cNvSpPr txBox="1"/>
          <p:nvPr/>
        </p:nvSpPr>
        <p:spPr>
          <a:xfrm>
            <a:off x="3913429" y="1696527"/>
            <a:ext cx="190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SQL-Anweisungen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9CC728-334B-4433-866F-EF4B6A7C4B93}"/>
              </a:ext>
            </a:extLst>
          </p:cNvPr>
          <p:cNvSpPr txBox="1"/>
          <p:nvPr/>
        </p:nvSpPr>
        <p:spPr>
          <a:xfrm>
            <a:off x="1685990" y="4623470"/>
            <a:ext cx="1062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B050"/>
                </a:solidFill>
              </a:rPr>
              <a:t>Backend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6B6FAD8-3DE7-4BD5-840A-7EE3BE9FF890}"/>
              </a:ext>
            </a:extLst>
          </p:cNvPr>
          <p:cNvSpPr txBox="1"/>
          <p:nvPr/>
        </p:nvSpPr>
        <p:spPr>
          <a:xfrm>
            <a:off x="1789973" y="1968049"/>
            <a:ext cx="1137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B050"/>
                </a:solidFill>
              </a:rPr>
              <a:t>Frontend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2066AE6-F475-4D87-9436-EE370914DAA9}"/>
              </a:ext>
            </a:extLst>
          </p:cNvPr>
          <p:cNvSpPr txBox="1"/>
          <p:nvPr/>
        </p:nvSpPr>
        <p:spPr>
          <a:xfrm>
            <a:off x="6830679" y="1968049"/>
            <a:ext cx="215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Client-Anwendungen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02721386-1A79-4A73-A00F-6C29CDA23333}"/>
              </a:ext>
            </a:extLst>
          </p:cNvPr>
          <p:cNvSpPr txBox="1"/>
          <p:nvPr/>
        </p:nvSpPr>
        <p:spPr>
          <a:xfrm>
            <a:off x="9056700" y="1977902"/>
            <a:ext cx="23904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Word, Excel</a:t>
            </a:r>
          </a:p>
          <a:p>
            <a:r>
              <a:rPr lang="de-DE" sz="1400" dirty="0" err="1"/>
              <a:t>Cmd</a:t>
            </a:r>
            <a:endParaRPr lang="de-DE" sz="1400" dirty="0"/>
          </a:p>
          <a:p>
            <a:r>
              <a:rPr lang="de-DE" sz="1400" dirty="0"/>
              <a:t>Management Studio</a:t>
            </a:r>
          </a:p>
          <a:p>
            <a:r>
              <a:rPr lang="de-DE" sz="1400" dirty="0"/>
              <a:t>Programmierte Anwendungen</a:t>
            </a:r>
          </a:p>
        </p:txBody>
      </p:sp>
    </p:spTree>
    <p:extLst>
      <p:ext uri="{BB962C8B-B14F-4D97-AF65-F5344CB8AC3E}">
        <p14:creationId xmlns:p14="http://schemas.microsoft.com/office/powerpoint/2010/main" val="289268760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10. Benutzerdefinierte Funktionen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CBB108B-5D89-4C59-9627-D5DFBB3CB594}"/>
              </a:ext>
            </a:extLst>
          </p:cNvPr>
          <p:cNvSpPr txBox="1"/>
          <p:nvPr/>
        </p:nvSpPr>
        <p:spPr>
          <a:xfrm>
            <a:off x="838199" y="1779533"/>
            <a:ext cx="2459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InLine</a:t>
            </a:r>
            <a:r>
              <a:rPr lang="de-DE" sz="2800" dirty="0"/>
              <a:t>-Funktion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72D82F4-FE3E-488D-B79B-92B4DDD10AA9}"/>
              </a:ext>
            </a:extLst>
          </p:cNvPr>
          <p:cNvSpPr txBox="1"/>
          <p:nvPr/>
        </p:nvSpPr>
        <p:spPr>
          <a:xfrm>
            <a:off x="659757" y="2541407"/>
            <a:ext cx="92944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FUNCTION &lt;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funktionsname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[(&lt;@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mit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datentyp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[=&lt;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standardwert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&gt;][,…])]</a:t>
            </a:r>
          </a:p>
          <a:p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RETURNS TABLE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(SELECT …);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1C9A576-B94D-429C-B223-98C0BB1A72BF}"/>
              </a:ext>
            </a:extLst>
          </p:cNvPr>
          <p:cNvSpPr txBox="1"/>
          <p:nvPr/>
        </p:nvSpPr>
        <p:spPr>
          <a:xfrm>
            <a:off x="1018572" y="556195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Aufruf: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9597AB-E99F-4117-A065-80CB48AE8DF8}"/>
              </a:ext>
            </a:extLst>
          </p:cNvPr>
          <p:cNvSpPr txBox="1"/>
          <p:nvPr/>
        </p:nvSpPr>
        <p:spPr>
          <a:xfrm>
            <a:off x="1963626" y="5561950"/>
            <a:ext cx="900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SELECT &lt;ausdruckliste&gt; FROM 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funktionsname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&gt;([&lt;parameterwerte&gt;])…</a:t>
            </a:r>
          </a:p>
        </p:txBody>
      </p:sp>
    </p:spTree>
    <p:extLst>
      <p:ext uri="{BB962C8B-B14F-4D97-AF65-F5344CB8AC3E}">
        <p14:creationId xmlns:p14="http://schemas.microsoft.com/office/powerpoint/2010/main" val="8953019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10. Benutzerdefinierte Funktionen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CBB108B-5D89-4C59-9627-D5DFBB3CB594}"/>
              </a:ext>
            </a:extLst>
          </p:cNvPr>
          <p:cNvSpPr txBox="1"/>
          <p:nvPr/>
        </p:nvSpPr>
        <p:spPr>
          <a:xfrm>
            <a:off x="838199" y="1459856"/>
            <a:ext cx="2453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Skalar-Funktion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72D82F4-FE3E-488D-B79B-92B4DDD10AA9}"/>
              </a:ext>
            </a:extLst>
          </p:cNvPr>
          <p:cNvSpPr txBox="1"/>
          <p:nvPr/>
        </p:nvSpPr>
        <p:spPr>
          <a:xfrm>
            <a:off x="729205" y="2199391"/>
            <a:ext cx="103940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FUNCTION &lt;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funktionsname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[(&lt;@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mit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datentyp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[=&lt;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standardwert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&gt;][,…])]</a:t>
            </a:r>
          </a:p>
          <a:p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RETURNS &lt;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datentyp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BEGIN		…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&lt;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ausdruck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0A59B7A-F0E0-4DC3-8190-CBF58A32E490}"/>
              </a:ext>
            </a:extLst>
          </p:cNvPr>
          <p:cNvSpPr txBox="1"/>
          <p:nvPr/>
        </p:nvSpPr>
        <p:spPr>
          <a:xfrm>
            <a:off x="5787341" y="3630552"/>
            <a:ext cx="5335929" cy="286232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Aufruf:		SELECT		</a:t>
            </a:r>
            <a:r>
              <a:rPr lang="de-DE" dirty="0" err="1"/>
              <a:t>select</a:t>
            </a:r>
            <a:br>
              <a:rPr lang="de-DE" dirty="0"/>
            </a:br>
            <a:r>
              <a:rPr lang="de-DE" dirty="0"/>
              <a:t>				</a:t>
            </a:r>
            <a:r>
              <a:rPr lang="de-DE" dirty="0" err="1"/>
              <a:t>where</a:t>
            </a:r>
            <a:br>
              <a:rPr lang="de-DE" dirty="0"/>
            </a:br>
            <a:r>
              <a:rPr lang="de-DE" dirty="0"/>
              <a:t>				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by</a:t>
            </a:r>
            <a:br>
              <a:rPr lang="de-DE" dirty="0"/>
            </a:br>
            <a:r>
              <a:rPr lang="de-DE" dirty="0"/>
              <a:t>				</a:t>
            </a:r>
            <a:r>
              <a:rPr lang="de-DE" dirty="0" err="1"/>
              <a:t>having</a:t>
            </a:r>
            <a:br>
              <a:rPr lang="de-DE" dirty="0"/>
            </a:br>
            <a:r>
              <a:rPr lang="de-DE" dirty="0"/>
              <a:t>				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by</a:t>
            </a:r>
            <a:br>
              <a:rPr lang="de-DE" dirty="0"/>
            </a:br>
            <a:r>
              <a:rPr lang="de-DE" dirty="0"/>
              <a:t>		UPDATE		</a:t>
            </a:r>
            <a:r>
              <a:rPr lang="de-DE" dirty="0" err="1"/>
              <a:t>set</a:t>
            </a:r>
            <a:endParaRPr lang="de-DE" dirty="0"/>
          </a:p>
          <a:p>
            <a:r>
              <a:rPr lang="de-DE" dirty="0"/>
              <a:t>				</a:t>
            </a:r>
            <a:r>
              <a:rPr lang="de-DE" dirty="0" err="1"/>
              <a:t>where</a:t>
            </a:r>
            <a:endParaRPr lang="de-DE" dirty="0"/>
          </a:p>
          <a:p>
            <a:r>
              <a:rPr lang="de-DE" dirty="0"/>
              <a:t>		CREATE TABLE	check</a:t>
            </a:r>
            <a:br>
              <a:rPr lang="de-DE" dirty="0"/>
            </a:br>
            <a:r>
              <a:rPr lang="de-DE" dirty="0"/>
              <a:t>				</a:t>
            </a:r>
            <a:r>
              <a:rPr lang="de-DE" dirty="0" err="1"/>
              <a:t>default</a:t>
            </a:r>
            <a:r>
              <a:rPr lang="de-DE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04127065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10. Benutzerdefinierte Funktionen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CBB108B-5D89-4C59-9627-D5DFBB3CB594}"/>
              </a:ext>
            </a:extLst>
          </p:cNvPr>
          <p:cNvSpPr txBox="1"/>
          <p:nvPr/>
        </p:nvSpPr>
        <p:spPr>
          <a:xfrm>
            <a:off x="838199" y="1459856"/>
            <a:ext cx="6354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Tabellenwert-Funktion mit Programmcode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72D82F4-FE3E-488D-B79B-92B4DDD10AA9}"/>
              </a:ext>
            </a:extLst>
          </p:cNvPr>
          <p:cNvSpPr txBox="1"/>
          <p:nvPr/>
        </p:nvSpPr>
        <p:spPr>
          <a:xfrm>
            <a:off x="1388962" y="2270879"/>
            <a:ext cx="91671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FUNCTION &lt;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funktionsname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[(&lt;@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mit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datentyp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[=&lt;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standardwert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&gt;][,…])]</a:t>
            </a:r>
          </a:p>
          <a:p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RETURNS &lt;@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variablenname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TABLE(&lt;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spaltendefinition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BEGIN		…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INSERT INTO &lt;@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variablenname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…;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RETURN;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1C9A576-B94D-429C-B223-98C0BB1A72BF}"/>
              </a:ext>
            </a:extLst>
          </p:cNvPr>
          <p:cNvSpPr txBox="1"/>
          <p:nvPr/>
        </p:nvSpPr>
        <p:spPr>
          <a:xfrm>
            <a:off x="838199" y="5944225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Aufruf: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9597AB-E99F-4117-A065-80CB48AE8DF8}"/>
              </a:ext>
            </a:extLst>
          </p:cNvPr>
          <p:cNvSpPr txBox="1"/>
          <p:nvPr/>
        </p:nvSpPr>
        <p:spPr>
          <a:xfrm>
            <a:off x="1900579" y="5944225"/>
            <a:ext cx="900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SELECT &lt;ausdruckliste&gt; FROM 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funktionsname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&gt;([&lt;parameterwerte&gt;])…</a:t>
            </a:r>
          </a:p>
        </p:txBody>
      </p:sp>
    </p:spTree>
    <p:extLst>
      <p:ext uri="{BB962C8B-B14F-4D97-AF65-F5344CB8AC3E}">
        <p14:creationId xmlns:p14="http://schemas.microsoft.com/office/powerpoint/2010/main" val="85169588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10. Benutzerdefinierte Funktionen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CBB108B-5D89-4C59-9627-D5DFBB3CB594}"/>
              </a:ext>
            </a:extLst>
          </p:cNvPr>
          <p:cNvSpPr txBox="1"/>
          <p:nvPr/>
        </p:nvSpPr>
        <p:spPr>
          <a:xfrm>
            <a:off x="1076596" y="1585133"/>
            <a:ext cx="4313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Befehle zur Ablaufsteuerung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09C7CAD-F688-45EE-9145-DE8EDA59527E}"/>
              </a:ext>
            </a:extLst>
          </p:cNvPr>
          <p:cNvSpPr txBox="1"/>
          <p:nvPr/>
        </p:nvSpPr>
        <p:spPr>
          <a:xfrm>
            <a:off x="1203768" y="2523281"/>
            <a:ext cx="93523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GB" dirty="0"/>
              <a:t>						--</a:t>
            </a:r>
            <a:r>
              <a:rPr lang="en-GB" dirty="0" err="1"/>
              <a:t>Anweisungsblock</a:t>
            </a:r>
            <a:endParaRPr lang="de-DE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{ 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sql_statement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statement_block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} 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de-DE" dirty="0"/>
              <a:t> 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dirty="0"/>
              <a:t>						--</a:t>
            </a:r>
            <a:r>
              <a:rPr lang="de-DE" dirty="0" err="1"/>
              <a:t>Prozedurbeeindigung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						--optional mit Rückgabewert</a:t>
            </a:r>
          </a:p>
          <a:p>
            <a:r>
              <a:rPr lang="de-DE" dirty="0"/>
              <a:t> 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DECLARE @</a:t>
            </a: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local_variable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/>
              <a:t>	--</a:t>
            </a:r>
            <a:r>
              <a:rPr lang="en-GB" dirty="0" err="1"/>
              <a:t>Deklaration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lokalen</a:t>
            </a:r>
            <a:r>
              <a:rPr lang="en-GB" dirty="0"/>
              <a:t> </a:t>
            </a:r>
            <a:r>
              <a:rPr lang="en-GB" dirty="0" err="1"/>
              <a:t>Variablen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649669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10. Benutzerdefinierte Funktionen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CBB108B-5D89-4C59-9627-D5DFBB3CB594}"/>
              </a:ext>
            </a:extLst>
          </p:cNvPr>
          <p:cNvSpPr txBox="1"/>
          <p:nvPr/>
        </p:nvSpPr>
        <p:spPr>
          <a:xfrm>
            <a:off x="1076596" y="1585133"/>
            <a:ext cx="4313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Befehle zur Ablaufsteuerung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09C7CAD-F688-45EE-9145-DE8EDA59527E}"/>
              </a:ext>
            </a:extLst>
          </p:cNvPr>
          <p:cNvSpPr txBox="1"/>
          <p:nvPr/>
        </p:nvSpPr>
        <p:spPr>
          <a:xfrm>
            <a:off x="1018723" y="2419109"/>
            <a:ext cx="93523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Boolean_expression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i="1" dirty="0"/>
              <a:t>				--</a:t>
            </a:r>
            <a:r>
              <a:rPr lang="en-GB" dirty="0" err="1"/>
              <a:t>Entscheidung</a:t>
            </a:r>
            <a:r>
              <a:rPr lang="en-GB" dirty="0"/>
              <a:t>, </a:t>
            </a:r>
            <a:r>
              <a:rPr lang="en-GB" dirty="0" err="1"/>
              <a:t>Verzweigung</a:t>
            </a:r>
            <a:endParaRPr lang="de-DE" dirty="0"/>
          </a:p>
          <a:p>
            <a:r>
              <a:rPr lang="en-GB" i="1" dirty="0"/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	{ </a:t>
            </a: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sql_statement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statement_block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END[;] 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	ELSE 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BEGIN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	{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sql_statement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statement_block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]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863487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10. Benutzerdefinierte Funktionen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CBB108B-5D89-4C59-9627-D5DFBB3CB594}"/>
              </a:ext>
            </a:extLst>
          </p:cNvPr>
          <p:cNvSpPr txBox="1"/>
          <p:nvPr/>
        </p:nvSpPr>
        <p:spPr>
          <a:xfrm>
            <a:off x="1076596" y="1585133"/>
            <a:ext cx="4313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Befehle zur Ablaufsteuerung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09C7CAD-F688-45EE-9145-DE8EDA59527E}"/>
              </a:ext>
            </a:extLst>
          </p:cNvPr>
          <p:cNvSpPr txBox="1"/>
          <p:nvPr/>
        </p:nvSpPr>
        <p:spPr>
          <a:xfrm>
            <a:off x="1018722" y="2419109"/>
            <a:ext cx="99540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Boolean_expression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					--</a:t>
            </a:r>
            <a:r>
              <a:rPr lang="en-GB" dirty="0" err="1"/>
              <a:t>Schleife</a:t>
            </a:r>
            <a:r>
              <a:rPr lang="en-GB" dirty="0"/>
              <a:t>, </a:t>
            </a:r>
            <a:r>
              <a:rPr lang="en-GB" dirty="0" err="1"/>
              <a:t>Wiederholung</a:t>
            </a:r>
            <a:endParaRPr lang="de-DE" dirty="0"/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{ </a:t>
            </a: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sql_statement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statement_block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[ BREAK ] 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{ </a:t>
            </a: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sql_statement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statement_block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[ CONTINUE ] 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{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sql_statement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statement_block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033909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10. Benutzerdefinierte Funktionen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CBB108B-5D89-4C59-9627-D5DFBB3CB594}"/>
              </a:ext>
            </a:extLst>
          </p:cNvPr>
          <p:cNvSpPr txBox="1"/>
          <p:nvPr/>
        </p:nvSpPr>
        <p:spPr>
          <a:xfrm>
            <a:off x="1076596" y="1323523"/>
            <a:ext cx="4313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Befehle zur Ablaufsteuerung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09C7CAD-F688-45EE-9145-DE8EDA59527E}"/>
              </a:ext>
            </a:extLst>
          </p:cNvPr>
          <p:cNvSpPr txBox="1"/>
          <p:nvPr/>
        </p:nvSpPr>
        <p:spPr>
          <a:xfrm>
            <a:off x="590309" y="2056686"/>
            <a:ext cx="112505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EXECUTE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prozedurname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[&lt;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parameterauflistung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&gt;]	</a:t>
            </a:r>
            <a:r>
              <a:rPr lang="de-DE" dirty="0"/>
              <a:t>--Aufruf einer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Procedure</a:t>
            </a:r>
            <a:br>
              <a:rPr lang="de-DE" dirty="0"/>
            </a:br>
            <a:r>
              <a:rPr lang="de-DE" dirty="0"/>
              <a:t>							--aus einer Anwendung oder einer</a:t>
            </a:r>
            <a:br>
              <a:rPr lang="de-DE" dirty="0"/>
            </a:br>
            <a:r>
              <a:rPr lang="de-DE" dirty="0"/>
              <a:t>							--anderen </a:t>
            </a:r>
            <a:r>
              <a:rPr lang="de-DE" dirty="0" err="1"/>
              <a:t>Prozedure</a:t>
            </a:r>
            <a:r>
              <a:rPr lang="de-DE" dirty="0"/>
              <a:t> heraus</a:t>
            </a:r>
          </a:p>
          <a:p>
            <a:r>
              <a:rPr lang="en-GB" dirty="0"/>
              <a:t> </a:t>
            </a:r>
            <a:endParaRPr lang="de-DE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RAISERROR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{&lt;</a:t>
            </a: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msg_id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|&lt;</a:t>
            </a: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msg_str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|&lt;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local_variable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  <a:r>
              <a:rPr lang="en-GB" dirty="0"/>
              <a:t>--</a:t>
            </a:r>
            <a:r>
              <a:rPr lang="en-GB" dirty="0" err="1"/>
              <a:t>Fehlerausgabe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Fehlerparametern</a:t>
            </a:r>
            <a:endParaRPr lang="de-DE" dirty="0"/>
          </a:p>
          <a:p>
            <a:r>
              <a:rPr lang="en-GB" dirty="0"/>
              <a:t>   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	{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severity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dirty="0"/>
              <a:t>				--</a:t>
            </a:r>
            <a:r>
              <a:rPr lang="en-GB" dirty="0" err="1"/>
              <a:t>kann</a:t>
            </a:r>
            <a:r>
              <a:rPr lang="en-GB" dirty="0"/>
              <a:t> von der </a:t>
            </a:r>
            <a:r>
              <a:rPr lang="en-GB" dirty="0" err="1"/>
              <a:t>Anwendung</a:t>
            </a:r>
            <a:r>
              <a:rPr lang="en-GB" dirty="0"/>
              <a:t> </a:t>
            </a:r>
            <a:r>
              <a:rPr lang="en-GB" dirty="0" err="1"/>
              <a:t>ausgewertet</a:t>
            </a:r>
            <a:r>
              <a:rPr lang="en-GB" dirty="0"/>
              <a:t> </a:t>
            </a:r>
            <a:r>
              <a:rPr lang="en-GB" dirty="0" err="1"/>
              <a:t>werden</a:t>
            </a:r>
            <a:endParaRPr lang="de-DE" dirty="0"/>
          </a:p>
          <a:p>
            <a:r>
              <a:rPr lang="en-GB" dirty="0"/>
              <a:t>    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 ,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argument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 ,...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 ] )</a:t>
            </a:r>
            <a:r>
              <a:rPr lang="en-GB" dirty="0"/>
              <a:t>				--</a:t>
            </a:r>
            <a:r>
              <a:rPr lang="en-GB" dirty="0" err="1"/>
              <a:t>kann</a:t>
            </a:r>
            <a:r>
              <a:rPr lang="en-GB" dirty="0"/>
              <a:t> ins Windows-</a:t>
            </a:r>
            <a:r>
              <a:rPr lang="en-GB" dirty="0" err="1"/>
              <a:t>Protokoll</a:t>
            </a:r>
            <a:r>
              <a:rPr lang="en-GB" dirty="0"/>
              <a:t> </a:t>
            </a:r>
            <a:r>
              <a:rPr lang="en-GB" dirty="0" err="1"/>
              <a:t>geschrieben</a:t>
            </a:r>
            <a:r>
              <a:rPr lang="en-GB" dirty="0"/>
              <a:t> </a:t>
            </a:r>
            <a:r>
              <a:rPr lang="en-GB" dirty="0" err="1"/>
              <a:t>werden</a:t>
            </a:r>
            <a:endParaRPr lang="de-DE" dirty="0"/>
          </a:p>
          <a:p>
            <a:r>
              <a:rPr lang="en-GB" dirty="0"/>
              <a:t>    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 WITH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option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 ,...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 ]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 &lt;</a:t>
            </a: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msg_str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|&lt;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local_variable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|&lt;</a:t>
            </a: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string_expr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i="1" dirty="0"/>
              <a:t>	--</a:t>
            </a:r>
            <a:r>
              <a:rPr lang="en-GB" dirty="0"/>
              <a:t>simple PRINT-</a:t>
            </a:r>
            <a:r>
              <a:rPr lang="en-GB" dirty="0" err="1"/>
              <a:t>Ausgabe</a:t>
            </a:r>
            <a:endParaRPr lang="de-DE" dirty="0"/>
          </a:p>
          <a:p>
            <a:r>
              <a:rPr lang="en-GB" dirty="0"/>
              <a:t>  </a:t>
            </a:r>
            <a:endParaRPr lang="de-DE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WAITFOR </a:t>
            </a:r>
            <a:r>
              <a:rPr lang="en-GB" dirty="0"/>
              <a:t>						--</a:t>
            </a:r>
            <a:r>
              <a:rPr lang="en-GB" dirty="0" err="1"/>
              <a:t>Einfügen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Ausführungverzögerung</a:t>
            </a:r>
            <a:endParaRPr lang="de-DE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DELAY 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time_to_pass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‘|…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de-DE" dirty="0"/>
              <a:t>			--weitere Einstellmöglichkeiten</a:t>
            </a:r>
          </a:p>
          <a:p>
            <a:r>
              <a:rPr lang="de-DE" dirty="0"/>
              <a:t>				</a:t>
            </a:r>
            <a:r>
              <a:rPr lang="en-GB" dirty="0"/>
              <a:t>    			--</a:t>
            </a:r>
            <a:r>
              <a:rPr lang="en-GB" dirty="0" err="1"/>
              <a:t>für</a:t>
            </a:r>
            <a:r>
              <a:rPr lang="en-GB" dirty="0"/>
              <a:t> Service Broker</a:t>
            </a:r>
            <a:endParaRPr lang="de-DE" dirty="0"/>
          </a:p>
          <a:p>
            <a:r>
              <a:rPr lang="en-GB" dirty="0"/>
              <a:t> </a:t>
            </a:r>
            <a:endParaRPr lang="de-DE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GOTO &lt;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label&gt;</a:t>
            </a:r>
            <a:r>
              <a:rPr lang="en-GB" i="1" dirty="0"/>
              <a:t>						</a:t>
            </a:r>
            <a:r>
              <a:rPr lang="en-GB" dirty="0"/>
              <a:t>--</a:t>
            </a:r>
            <a:r>
              <a:rPr lang="de-DE" dirty="0"/>
              <a:t>Sprung zu Sprungmarke &lt;</a:t>
            </a:r>
            <a:r>
              <a:rPr lang="de-DE" dirty="0" err="1"/>
              <a:t>labelname</a:t>
            </a:r>
            <a:r>
              <a:rPr lang="de-DE" dirty="0"/>
              <a:t>:&gt;</a:t>
            </a:r>
          </a:p>
          <a:p>
            <a:r>
              <a:rPr lang="en-GB" dirty="0"/>
              <a:t> 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136408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10. Benutzerdefinierte Funktionen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CBB108B-5D89-4C59-9627-D5DFBB3CB594}"/>
              </a:ext>
            </a:extLst>
          </p:cNvPr>
          <p:cNvSpPr txBox="1"/>
          <p:nvPr/>
        </p:nvSpPr>
        <p:spPr>
          <a:xfrm>
            <a:off x="1076596" y="1585133"/>
            <a:ext cx="4313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Befehle zur Ablaufsteuerung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09C7CAD-F688-45EE-9145-DE8EDA59527E}"/>
              </a:ext>
            </a:extLst>
          </p:cNvPr>
          <p:cNvSpPr txBox="1"/>
          <p:nvPr/>
        </p:nvSpPr>
        <p:spPr>
          <a:xfrm>
            <a:off x="1018723" y="2419109"/>
            <a:ext cx="93523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BEGIN TRY</a:t>
            </a:r>
            <a:r>
              <a:rPr lang="en-GB" dirty="0"/>
              <a:t>					--</a:t>
            </a:r>
            <a:r>
              <a:rPr lang="en-GB" dirty="0" err="1"/>
              <a:t>strukturierte</a:t>
            </a:r>
            <a:r>
              <a:rPr lang="en-GB" dirty="0"/>
              <a:t> </a:t>
            </a:r>
            <a:r>
              <a:rPr lang="en-GB" dirty="0" err="1"/>
              <a:t>Fehlerbehandlung</a:t>
            </a:r>
            <a:endParaRPr lang="de-DE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sql_statement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statement_block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END TRY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BEGIN CATCH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[ 	{ </a:t>
            </a: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sql_statement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statement_block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 ]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END CATCH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291314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5DFD4B7-6685-4597-BA8C-BEE1A7D6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619" y="1217222"/>
            <a:ext cx="9856279" cy="1741637"/>
          </a:xfrm>
        </p:spPr>
        <p:txBody>
          <a:bodyPr>
            <a:normAutofit/>
          </a:bodyPr>
          <a:lstStyle/>
          <a:p>
            <a:r>
              <a:rPr lang="de-DE" sz="5400" b="1" dirty="0"/>
              <a:t>11. </a:t>
            </a:r>
            <a:r>
              <a:rPr lang="de-DE" sz="5400" b="1" dirty="0" err="1"/>
              <a:t>Stored</a:t>
            </a:r>
            <a:r>
              <a:rPr lang="de-DE" sz="5400" b="1" dirty="0"/>
              <a:t> </a:t>
            </a:r>
            <a:r>
              <a:rPr lang="de-DE" sz="5400" b="1" dirty="0" err="1"/>
              <a:t>Procedures</a:t>
            </a:r>
            <a:endParaRPr lang="de-DE" sz="5400" b="1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BA3531-C948-49AC-AD52-558057321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1827" y="3545457"/>
            <a:ext cx="8569744" cy="233775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Aufruf mit EXECUTE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CREATE PROCEDURE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079109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11. </a:t>
            </a:r>
            <a:r>
              <a:rPr lang="de-DE" b="1" dirty="0" err="1"/>
              <a:t>Stored</a:t>
            </a:r>
            <a:r>
              <a:rPr lang="de-DE" b="1" dirty="0"/>
              <a:t> </a:t>
            </a:r>
            <a:r>
              <a:rPr lang="de-DE" b="1" dirty="0" err="1"/>
              <a:t>Procedures</a:t>
            </a:r>
            <a:endParaRPr lang="de-DE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D84DECA-3C0F-4939-8E4F-376346BD8D50}"/>
              </a:ext>
            </a:extLst>
          </p:cNvPr>
          <p:cNvSpPr txBox="1"/>
          <p:nvPr/>
        </p:nvSpPr>
        <p:spPr>
          <a:xfrm>
            <a:off x="838199" y="2501161"/>
            <a:ext cx="101333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Eigenständige Datenzugriffsobjekte in der Datenbank gespeichert wie Views und benutzerdefinierte Funktionen auch (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PROCEDURE)</a:t>
            </a:r>
            <a:endParaRPr lang="de-DE" sz="2400" dirty="0"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cs typeface="Courier New" panose="02070309020205020404" pitchFamily="49" charset="0"/>
              </a:rPr>
              <a:t>Sind ausführbare Objekte(keine Dateien!!)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cs typeface="Courier New" panose="02070309020205020404" pitchFamily="49" charset="0"/>
              </a:rPr>
              <a:t>Enthalten einen oder mehrere SQL-Befehle und ggf. Befehle zur Ablaufsteuerung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cs typeface="Courier New" panose="02070309020205020404" pitchFamily="49" charset="0"/>
              </a:rPr>
              <a:t>Werden weniger für lesenden Zugriff, mehr für Schreibzugriff(DML) oder administrative Zwecke eingesetzt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cs typeface="Courier New" panose="02070309020205020404" pitchFamily="49" charset="0"/>
              </a:rPr>
              <a:t>Datenbezogener Code kann so zentralisiert auf dem Server vorgehalten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cs typeface="Courier New" panose="02070309020205020404" pitchFamily="49" charset="0"/>
              </a:rPr>
              <a:t>Wiederverwendbarkeit und vereinfachte Wartung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CBB108B-5D89-4C59-9627-D5DFBB3CB594}"/>
              </a:ext>
            </a:extLst>
          </p:cNvPr>
          <p:cNvSpPr txBox="1"/>
          <p:nvPr/>
        </p:nvSpPr>
        <p:spPr>
          <a:xfrm>
            <a:off x="838199" y="1406431"/>
            <a:ext cx="3928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Allgemeine Bemerkungen</a:t>
            </a:r>
          </a:p>
        </p:txBody>
      </p:sp>
    </p:spTree>
    <p:extLst>
      <p:ext uri="{BB962C8B-B14F-4D97-AF65-F5344CB8AC3E}">
        <p14:creationId xmlns:p14="http://schemas.microsoft.com/office/powerpoint/2010/main" val="1889579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041"/>
          </a:xfrm>
        </p:spPr>
        <p:txBody>
          <a:bodyPr/>
          <a:lstStyle/>
          <a:p>
            <a:r>
              <a:rPr lang="de-DE" dirty="0"/>
              <a:t>1. Datenbankgrundlagen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9BE5435-2F74-4A8F-B371-1E2AE3D5EEEB}"/>
              </a:ext>
            </a:extLst>
          </p:cNvPr>
          <p:cNvSpPr txBox="1"/>
          <p:nvPr/>
        </p:nvSpPr>
        <p:spPr>
          <a:xfrm>
            <a:off x="7409821" y="1035905"/>
            <a:ext cx="4236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Komplexere Anwendungsarchitekturen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1EED87A-DD77-41F0-B676-CFCDED2F101E}"/>
              </a:ext>
            </a:extLst>
          </p:cNvPr>
          <p:cNvSpPr/>
          <p:nvPr/>
        </p:nvSpPr>
        <p:spPr>
          <a:xfrm>
            <a:off x="2218185" y="3784748"/>
            <a:ext cx="2838091" cy="2139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D738912-D743-4E48-818F-0827A420E7EC}"/>
              </a:ext>
            </a:extLst>
          </p:cNvPr>
          <p:cNvSpPr/>
          <p:nvPr/>
        </p:nvSpPr>
        <p:spPr>
          <a:xfrm>
            <a:off x="2994063" y="3081899"/>
            <a:ext cx="1307990" cy="252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Switch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5B31CA7-5F00-422C-B870-9E8DDE2EBC93}"/>
              </a:ext>
            </a:extLst>
          </p:cNvPr>
          <p:cNvCxnSpPr>
            <a:stCxn id="8" idx="2"/>
            <a:endCxn id="7" idx="0"/>
          </p:cNvCxnSpPr>
          <p:nvPr/>
        </p:nvCxnSpPr>
        <p:spPr>
          <a:xfrm flipH="1">
            <a:off x="3637231" y="3334056"/>
            <a:ext cx="10827" cy="450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F2BE14D5-8AA5-4B99-898D-7F11B66C299F}"/>
              </a:ext>
            </a:extLst>
          </p:cNvPr>
          <p:cNvSpPr/>
          <p:nvPr/>
        </p:nvSpPr>
        <p:spPr>
          <a:xfrm>
            <a:off x="2130513" y="1980712"/>
            <a:ext cx="240621" cy="262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E0D9D4E-873A-47AE-A668-B73B9ABA6ABE}"/>
              </a:ext>
            </a:extLst>
          </p:cNvPr>
          <p:cNvSpPr/>
          <p:nvPr/>
        </p:nvSpPr>
        <p:spPr>
          <a:xfrm>
            <a:off x="4782388" y="1984557"/>
            <a:ext cx="240621" cy="262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B514E11-B775-4F7E-ADDE-41D032F97239}"/>
              </a:ext>
            </a:extLst>
          </p:cNvPr>
          <p:cNvSpPr/>
          <p:nvPr/>
        </p:nvSpPr>
        <p:spPr>
          <a:xfrm>
            <a:off x="4085400" y="1986565"/>
            <a:ext cx="240621" cy="262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DF887DB-3F4F-44A7-A3E8-54F3EDE1B708}"/>
              </a:ext>
            </a:extLst>
          </p:cNvPr>
          <p:cNvSpPr/>
          <p:nvPr/>
        </p:nvSpPr>
        <p:spPr>
          <a:xfrm>
            <a:off x="3715280" y="1990309"/>
            <a:ext cx="240621" cy="262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3C0F3B2-F381-43BC-A79A-95A3731D9F99}"/>
              </a:ext>
            </a:extLst>
          </p:cNvPr>
          <p:cNvSpPr/>
          <p:nvPr/>
        </p:nvSpPr>
        <p:spPr>
          <a:xfrm>
            <a:off x="3345665" y="1980712"/>
            <a:ext cx="240621" cy="262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7795661-1AC2-4416-B3C2-713CC43C9A40}"/>
              </a:ext>
            </a:extLst>
          </p:cNvPr>
          <p:cNvSpPr/>
          <p:nvPr/>
        </p:nvSpPr>
        <p:spPr>
          <a:xfrm>
            <a:off x="2980540" y="1981265"/>
            <a:ext cx="240621" cy="262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3149411-55D3-4355-ADDB-4653226D3D2A}"/>
              </a:ext>
            </a:extLst>
          </p:cNvPr>
          <p:cNvSpPr/>
          <p:nvPr/>
        </p:nvSpPr>
        <p:spPr>
          <a:xfrm>
            <a:off x="2548334" y="1980712"/>
            <a:ext cx="240621" cy="262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BBB9CA5-19D7-40FB-A4E1-DB0A0E45C469}"/>
              </a:ext>
            </a:extLst>
          </p:cNvPr>
          <p:cNvSpPr/>
          <p:nvPr/>
        </p:nvSpPr>
        <p:spPr>
          <a:xfrm>
            <a:off x="4416779" y="1990309"/>
            <a:ext cx="240621" cy="262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2C2F0171-7867-44C0-83C0-DD9CE70F0D8E}"/>
              </a:ext>
            </a:extLst>
          </p:cNvPr>
          <p:cNvCxnSpPr>
            <a:stCxn id="12" idx="2"/>
          </p:cNvCxnSpPr>
          <p:nvPr/>
        </p:nvCxnSpPr>
        <p:spPr>
          <a:xfrm>
            <a:off x="2250824" y="2243231"/>
            <a:ext cx="930671" cy="841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D79E14A-1D7B-4E17-BCB8-4E0055717718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68645" y="2243231"/>
            <a:ext cx="585728" cy="838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A375803-C2EE-4C26-9659-11B069A5D257}"/>
              </a:ext>
            </a:extLst>
          </p:cNvPr>
          <p:cNvCxnSpPr>
            <a:stCxn id="17" idx="2"/>
          </p:cNvCxnSpPr>
          <p:nvPr/>
        </p:nvCxnSpPr>
        <p:spPr>
          <a:xfrm>
            <a:off x="3100851" y="2243784"/>
            <a:ext cx="216120" cy="841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2376F14-4EF2-4F88-820F-0830FD321A35}"/>
              </a:ext>
            </a:extLst>
          </p:cNvPr>
          <p:cNvCxnSpPr>
            <a:stCxn id="16" idx="2"/>
          </p:cNvCxnSpPr>
          <p:nvPr/>
        </p:nvCxnSpPr>
        <p:spPr>
          <a:xfrm>
            <a:off x="3465976" y="2243231"/>
            <a:ext cx="47905" cy="841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7D8A43F-66E9-43AB-ABC5-A4F9393007E1}"/>
              </a:ext>
            </a:extLst>
          </p:cNvPr>
          <p:cNvCxnSpPr>
            <a:stCxn id="15" idx="2"/>
          </p:cNvCxnSpPr>
          <p:nvPr/>
        </p:nvCxnSpPr>
        <p:spPr>
          <a:xfrm flipH="1">
            <a:off x="3676460" y="2252828"/>
            <a:ext cx="159131" cy="841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AAC164E-D768-4050-8001-B6F49ABBAB6E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785083" y="2249084"/>
            <a:ext cx="420628" cy="84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E5E85B5-17DD-476B-B98B-C9655BDB3EDF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3935968" y="2252828"/>
            <a:ext cx="601122" cy="828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B235171-B618-4B96-952B-992D8A2D99E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143458" y="2247076"/>
            <a:ext cx="759241" cy="826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ylinder 35">
            <a:extLst>
              <a:ext uri="{FF2B5EF4-FFF2-40B4-BE49-F238E27FC236}">
                <a16:creationId xmlns:a16="http://schemas.microsoft.com/office/drawing/2014/main" id="{7340DAED-5FFD-42B2-ABEF-F021E3DB8DAC}"/>
              </a:ext>
            </a:extLst>
          </p:cNvPr>
          <p:cNvSpPr/>
          <p:nvPr/>
        </p:nvSpPr>
        <p:spPr>
          <a:xfrm>
            <a:off x="2434284" y="4924569"/>
            <a:ext cx="2484351" cy="9879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42857B9-7CDB-42DC-A0C4-AD7B512A2993}"/>
              </a:ext>
            </a:extLst>
          </p:cNvPr>
          <p:cNvSpPr txBox="1"/>
          <p:nvPr/>
        </p:nvSpPr>
        <p:spPr>
          <a:xfrm>
            <a:off x="2934771" y="5960853"/>
            <a:ext cx="137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DB Server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8D5D85D0-2361-4F9B-91A6-96436857847E}"/>
              </a:ext>
            </a:extLst>
          </p:cNvPr>
          <p:cNvSpPr/>
          <p:nvPr/>
        </p:nvSpPr>
        <p:spPr>
          <a:xfrm>
            <a:off x="2283169" y="3889031"/>
            <a:ext cx="2675611" cy="941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A276FFD-6AD5-4F0F-BB2C-3A27063998EC}"/>
              </a:ext>
            </a:extLst>
          </p:cNvPr>
          <p:cNvSpPr txBox="1"/>
          <p:nvPr/>
        </p:nvSpPr>
        <p:spPr>
          <a:xfrm>
            <a:off x="2244542" y="4283725"/>
            <a:ext cx="628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Cache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FBD0DF4E-5D38-47F6-B6EF-DA882175D9CF}"/>
              </a:ext>
            </a:extLst>
          </p:cNvPr>
          <p:cNvSpPr txBox="1"/>
          <p:nvPr/>
        </p:nvSpPr>
        <p:spPr>
          <a:xfrm>
            <a:off x="2604745" y="4545796"/>
            <a:ext cx="2221070" cy="523220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00B050"/>
                </a:solidFill>
              </a:rPr>
              <a:t>DBMS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622CB79-3615-4175-A4D3-B9C00ECBB75F}"/>
              </a:ext>
            </a:extLst>
          </p:cNvPr>
          <p:cNvSpPr txBox="1"/>
          <p:nvPr/>
        </p:nvSpPr>
        <p:spPr>
          <a:xfrm>
            <a:off x="2895817" y="4455770"/>
            <a:ext cx="1823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rgbClr val="FF0000"/>
                </a:solidFill>
              </a:rPr>
              <a:t>SQL-Ausführung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7F62AC87-EB0B-4C28-AE57-9223FE212138}"/>
              </a:ext>
            </a:extLst>
          </p:cNvPr>
          <p:cNvSpPr txBox="1"/>
          <p:nvPr/>
        </p:nvSpPr>
        <p:spPr>
          <a:xfrm>
            <a:off x="2858488" y="4070346"/>
            <a:ext cx="2149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rgbClr val="FF0000"/>
                </a:solidFill>
              </a:rPr>
              <a:t>SQL-Anweisungen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9CC728-334B-4433-866F-EF4B6A7C4B93}"/>
              </a:ext>
            </a:extLst>
          </p:cNvPr>
          <p:cNvSpPr txBox="1"/>
          <p:nvPr/>
        </p:nvSpPr>
        <p:spPr>
          <a:xfrm>
            <a:off x="959313" y="4594269"/>
            <a:ext cx="1153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00B050"/>
                </a:solidFill>
              </a:rPr>
              <a:t>Backend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6B6FAD8-3DE7-4BD5-840A-7EE3BE9FF890}"/>
              </a:ext>
            </a:extLst>
          </p:cNvPr>
          <p:cNvSpPr txBox="1"/>
          <p:nvPr/>
        </p:nvSpPr>
        <p:spPr>
          <a:xfrm>
            <a:off x="959313" y="1931295"/>
            <a:ext cx="1153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00B050"/>
                </a:solidFill>
              </a:rPr>
              <a:t>Frontend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F032D9B-71EE-474A-98E8-8829198E83B1}"/>
              </a:ext>
            </a:extLst>
          </p:cNvPr>
          <p:cNvSpPr txBox="1"/>
          <p:nvPr/>
        </p:nvSpPr>
        <p:spPr>
          <a:xfrm>
            <a:off x="2709274" y="3889031"/>
            <a:ext cx="1987467" cy="369332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Anwendungsserver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CFF7624-7ABB-4022-BB00-9ADA277C2103}"/>
              </a:ext>
            </a:extLst>
          </p:cNvPr>
          <p:cNvSpPr txBox="1"/>
          <p:nvPr/>
        </p:nvSpPr>
        <p:spPr>
          <a:xfrm>
            <a:off x="967648" y="3889031"/>
            <a:ext cx="1136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</a:rPr>
              <a:t>Middle Tier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00CC15D-0619-450A-905D-F4ECD8B9D7D6}"/>
              </a:ext>
            </a:extLst>
          </p:cNvPr>
          <p:cNvSpPr txBox="1"/>
          <p:nvPr/>
        </p:nvSpPr>
        <p:spPr>
          <a:xfrm>
            <a:off x="3835590" y="1662481"/>
            <a:ext cx="1330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häufig: Browser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BE986E29-7833-4B6D-8A9E-4A612ED0DD12}"/>
              </a:ext>
            </a:extLst>
          </p:cNvPr>
          <p:cNvSpPr/>
          <p:nvPr/>
        </p:nvSpPr>
        <p:spPr>
          <a:xfrm>
            <a:off x="7558188" y="3833129"/>
            <a:ext cx="2838091" cy="2139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18643E11-B6AB-4652-B648-0AF4EEE945FD}"/>
              </a:ext>
            </a:extLst>
          </p:cNvPr>
          <p:cNvSpPr/>
          <p:nvPr/>
        </p:nvSpPr>
        <p:spPr>
          <a:xfrm>
            <a:off x="8334066" y="3130280"/>
            <a:ext cx="1307990" cy="252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Switch</a:t>
            </a: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E45B3D42-5B52-42CE-BCAA-CEF6B3BC78FF}"/>
              </a:ext>
            </a:extLst>
          </p:cNvPr>
          <p:cNvCxnSpPr>
            <a:stCxn id="78" idx="2"/>
            <a:endCxn id="77" idx="0"/>
          </p:cNvCxnSpPr>
          <p:nvPr/>
        </p:nvCxnSpPr>
        <p:spPr>
          <a:xfrm flipH="1">
            <a:off x="8977234" y="3382437"/>
            <a:ext cx="10827" cy="450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92E52833-217F-4882-ACD5-5E382395897C}"/>
              </a:ext>
            </a:extLst>
          </p:cNvPr>
          <p:cNvSpPr/>
          <p:nvPr/>
        </p:nvSpPr>
        <p:spPr>
          <a:xfrm>
            <a:off x="7470516" y="2029093"/>
            <a:ext cx="240621" cy="262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C375D1F6-6C02-4D33-87FB-4674A1F4E720}"/>
              </a:ext>
            </a:extLst>
          </p:cNvPr>
          <p:cNvSpPr/>
          <p:nvPr/>
        </p:nvSpPr>
        <p:spPr>
          <a:xfrm>
            <a:off x="10122391" y="2032938"/>
            <a:ext cx="240621" cy="262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59F3AE15-3AD8-49AB-8706-617C75868181}"/>
              </a:ext>
            </a:extLst>
          </p:cNvPr>
          <p:cNvSpPr/>
          <p:nvPr/>
        </p:nvSpPr>
        <p:spPr>
          <a:xfrm>
            <a:off x="9425403" y="2034946"/>
            <a:ext cx="240621" cy="262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21E54C67-596B-4B4E-84E5-EB8339D4BD84}"/>
              </a:ext>
            </a:extLst>
          </p:cNvPr>
          <p:cNvSpPr/>
          <p:nvPr/>
        </p:nvSpPr>
        <p:spPr>
          <a:xfrm>
            <a:off x="9055283" y="2038690"/>
            <a:ext cx="240621" cy="262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AE3B1ECC-1D74-4F27-8236-E7A53CBE19D2}"/>
              </a:ext>
            </a:extLst>
          </p:cNvPr>
          <p:cNvSpPr/>
          <p:nvPr/>
        </p:nvSpPr>
        <p:spPr>
          <a:xfrm>
            <a:off x="8685668" y="2029093"/>
            <a:ext cx="240621" cy="262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19E84B2C-6950-40A6-88EB-B2230E0A8B6D}"/>
              </a:ext>
            </a:extLst>
          </p:cNvPr>
          <p:cNvSpPr/>
          <p:nvPr/>
        </p:nvSpPr>
        <p:spPr>
          <a:xfrm>
            <a:off x="8320543" y="2029646"/>
            <a:ext cx="240621" cy="262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492E3F69-63AB-4197-B725-A0E084F97EFA}"/>
              </a:ext>
            </a:extLst>
          </p:cNvPr>
          <p:cNvSpPr/>
          <p:nvPr/>
        </p:nvSpPr>
        <p:spPr>
          <a:xfrm>
            <a:off x="7888337" y="2029093"/>
            <a:ext cx="240621" cy="262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0480EA6C-5D26-45CE-B099-D07888B2D8DC}"/>
              </a:ext>
            </a:extLst>
          </p:cNvPr>
          <p:cNvSpPr/>
          <p:nvPr/>
        </p:nvSpPr>
        <p:spPr>
          <a:xfrm>
            <a:off x="9756782" y="2038690"/>
            <a:ext cx="240621" cy="262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1AE1DF4C-8015-4B4F-B18E-1C01CD83BDA2}"/>
              </a:ext>
            </a:extLst>
          </p:cNvPr>
          <p:cNvCxnSpPr>
            <a:stCxn id="80" idx="2"/>
          </p:cNvCxnSpPr>
          <p:nvPr/>
        </p:nvCxnSpPr>
        <p:spPr>
          <a:xfrm>
            <a:off x="7590827" y="2291612"/>
            <a:ext cx="930671" cy="841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39E9D1D-7626-452A-9253-DC797D69BC17}"/>
              </a:ext>
            </a:extLst>
          </p:cNvPr>
          <p:cNvCxnSpPr>
            <a:cxnSpLocks/>
            <a:stCxn id="86" idx="2"/>
          </p:cNvCxnSpPr>
          <p:nvPr/>
        </p:nvCxnSpPr>
        <p:spPr>
          <a:xfrm>
            <a:off x="8008648" y="2291612"/>
            <a:ext cx="585728" cy="838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56BA691-14F2-46C2-AC74-6C9692596F8A}"/>
              </a:ext>
            </a:extLst>
          </p:cNvPr>
          <p:cNvCxnSpPr>
            <a:stCxn id="85" idx="2"/>
          </p:cNvCxnSpPr>
          <p:nvPr/>
        </p:nvCxnSpPr>
        <p:spPr>
          <a:xfrm>
            <a:off x="8440854" y="2292165"/>
            <a:ext cx="216120" cy="841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542EE9F7-A132-4B30-8BF9-8DF67CD5F7C9}"/>
              </a:ext>
            </a:extLst>
          </p:cNvPr>
          <p:cNvCxnSpPr>
            <a:stCxn id="84" idx="2"/>
          </p:cNvCxnSpPr>
          <p:nvPr/>
        </p:nvCxnSpPr>
        <p:spPr>
          <a:xfrm>
            <a:off x="8805979" y="2291612"/>
            <a:ext cx="47905" cy="841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1BAD387C-A846-4A80-A92D-45A72E1511C5}"/>
              </a:ext>
            </a:extLst>
          </p:cNvPr>
          <p:cNvCxnSpPr>
            <a:stCxn id="83" idx="2"/>
          </p:cNvCxnSpPr>
          <p:nvPr/>
        </p:nvCxnSpPr>
        <p:spPr>
          <a:xfrm flipH="1">
            <a:off x="9016463" y="2301209"/>
            <a:ext cx="159131" cy="841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CB9774FE-8A56-40D1-AFA0-50B05219CCAF}"/>
              </a:ext>
            </a:extLst>
          </p:cNvPr>
          <p:cNvCxnSpPr>
            <a:cxnSpLocks/>
            <a:stCxn id="82" idx="2"/>
          </p:cNvCxnSpPr>
          <p:nvPr/>
        </p:nvCxnSpPr>
        <p:spPr>
          <a:xfrm flipH="1">
            <a:off x="9125086" y="2297465"/>
            <a:ext cx="420628" cy="84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386628A3-10C8-456E-9AAE-E4E34C43DD31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9275971" y="2301209"/>
            <a:ext cx="601122" cy="828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70326159-7035-46E8-BD54-47561ED94D6A}"/>
              </a:ext>
            </a:extLst>
          </p:cNvPr>
          <p:cNvCxnSpPr>
            <a:cxnSpLocks/>
            <a:stCxn id="81" idx="2"/>
          </p:cNvCxnSpPr>
          <p:nvPr/>
        </p:nvCxnSpPr>
        <p:spPr>
          <a:xfrm flipH="1">
            <a:off x="9483461" y="2295457"/>
            <a:ext cx="759241" cy="826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Zylinder 95">
            <a:extLst>
              <a:ext uri="{FF2B5EF4-FFF2-40B4-BE49-F238E27FC236}">
                <a16:creationId xmlns:a16="http://schemas.microsoft.com/office/drawing/2014/main" id="{877B6447-89B1-4E32-A201-15FAEE5E066E}"/>
              </a:ext>
            </a:extLst>
          </p:cNvPr>
          <p:cNvSpPr/>
          <p:nvPr/>
        </p:nvSpPr>
        <p:spPr>
          <a:xfrm>
            <a:off x="7774287" y="4972950"/>
            <a:ext cx="2484351" cy="9879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DAC0FC9C-3429-4226-8207-B2F5369EC8BD}"/>
              </a:ext>
            </a:extLst>
          </p:cNvPr>
          <p:cNvSpPr txBox="1"/>
          <p:nvPr/>
        </p:nvSpPr>
        <p:spPr>
          <a:xfrm>
            <a:off x="8274774" y="6009234"/>
            <a:ext cx="137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DB Server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622492A0-5589-4486-B21A-3A48474D00B3}"/>
              </a:ext>
            </a:extLst>
          </p:cNvPr>
          <p:cNvSpPr/>
          <p:nvPr/>
        </p:nvSpPr>
        <p:spPr>
          <a:xfrm>
            <a:off x="7623172" y="3937412"/>
            <a:ext cx="2675611" cy="941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11382E02-0B70-4FEC-A4A0-1BC66627B62E}"/>
              </a:ext>
            </a:extLst>
          </p:cNvPr>
          <p:cNvSpPr txBox="1"/>
          <p:nvPr/>
        </p:nvSpPr>
        <p:spPr>
          <a:xfrm>
            <a:off x="7584545" y="4332106"/>
            <a:ext cx="628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Cache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2056B0B7-8631-441B-8467-CAA6A12F19C9}"/>
              </a:ext>
            </a:extLst>
          </p:cNvPr>
          <p:cNvSpPr txBox="1"/>
          <p:nvPr/>
        </p:nvSpPr>
        <p:spPr>
          <a:xfrm>
            <a:off x="7944748" y="4594177"/>
            <a:ext cx="2221070" cy="523220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00B050"/>
                </a:solidFill>
              </a:rPr>
              <a:t>DBMS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9D9B29CF-CC9E-4B31-A76B-8DF0AB9F40B9}"/>
              </a:ext>
            </a:extLst>
          </p:cNvPr>
          <p:cNvSpPr txBox="1"/>
          <p:nvPr/>
        </p:nvSpPr>
        <p:spPr>
          <a:xfrm>
            <a:off x="8228422" y="4304096"/>
            <a:ext cx="1823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rgbClr val="FF0000"/>
                </a:solidFill>
              </a:rPr>
              <a:t>SQL-Ausführung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F364DA70-2194-4267-96CD-45B0528ADFA3}"/>
              </a:ext>
            </a:extLst>
          </p:cNvPr>
          <p:cNvSpPr txBox="1"/>
          <p:nvPr/>
        </p:nvSpPr>
        <p:spPr>
          <a:xfrm>
            <a:off x="10074262" y="3129727"/>
            <a:ext cx="1805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rgbClr val="FF0000"/>
                </a:solidFill>
              </a:rPr>
              <a:t>SQL-Anweisungen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E5127AD2-8D78-4F3A-B3FB-059559F6EF03}"/>
              </a:ext>
            </a:extLst>
          </p:cNvPr>
          <p:cNvSpPr txBox="1"/>
          <p:nvPr/>
        </p:nvSpPr>
        <p:spPr>
          <a:xfrm>
            <a:off x="6299316" y="4642650"/>
            <a:ext cx="1153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00B050"/>
                </a:solidFill>
              </a:rPr>
              <a:t>Backend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5E7384D0-6E00-4807-9B12-CA4B9CB3FD6D}"/>
              </a:ext>
            </a:extLst>
          </p:cNvPr>
          <p:cNvSpPr txBox="1"/>
          <p:nvPr/>
        </p:nvSpPr>
        <p:spPr>
          <a:xfrm>
            <a:off x="6299316" y="1979676"/>
            <a:ext cx="1153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00B050"/>
                </a:solidFill>
              </a:rPr>
              <a:t>Frontend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D539530B-F226-481B-853E-C4A775D5A0BB}"/>
              </a:ext>
            </a:extLst>
          </p:cNvPr>
          <p:cNvSpPr txBox="1"/>
          <p:nvPr/>
        </p:nvSpPr>
        <p:spPr>
          <a:xfrm>
            <a:off x="9967474" y="2786507"/>
            <a:ext cx="1974175" cy="369332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Anwendungsserver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292C5FFA-95D4-4E9A-AEEE-BC8746806620}"/>
              </a:ext>
            </a:extLst>
          </p:cNvPr>
          <p:cNvSpPr txBox="1"/>
          <p:nvPr/>
        </p:nvSpPr>
        <p:spPr>
          <a:xfrm>
            <a:off x="6384982" y="3079577"/>
            <a:ext cx="1136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</a:rPr>
              <a:t>Middle Tier</a:t>
            </a: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9CB3D71C-AEE0-429D-8F6D-5ECFF2531C70}"/>
              </a:ext>
            </a:extLst>
          </p:cNvPr>
          <p:cNvSpPr txBox="1"/>
          <p:nvPr/>
        </p:nvSpPr>
        <p:spPr>
          <a:xfrm>
            <a:off x="9371529" y="1727015"/>
            <a:ext cx="1330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häufig: Browser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A98E0B8-B78C-410F-AB4B-D2D3D0A8E65E}"/>
              </a:ext>
            </a:extLst>
          </p:cNvPr>
          <p:cNvSpPr/>
          <p:nvPr/>
        </p:nvSpPr>
        <p:spPr>
          <a:xfrm>
            <a:off x="9920996" y="2748321"/>
            <a:ext cx="2020653" cy="1016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8AC443A8-2094-4018-85E0-FF31BA02A386}"/>
              </a:ext>
            </a:extLst>
          </p:cNvPr>
          <p:cNvCxnSpPr>
            <a:stCxn id="78" idx="3"/>
            <a:endCxn id="28" idx="1"/>
          </p:cNvCxnSpPr>
          <p:nvPr/>
        </p:nvCxnSpPr>
        <p:spPr>
          <a:xfrm flipV="1">
            <a:off x="9642056" y="3256358"/>
            <a:ext cx="2789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feld 137">
            <a:extLst>
              <a:ext uri="{FF2B5EF4-FFF2-40B4-BE49-F238E27FC236}">
                <a16:creationId xmlns:a16="http://schemas.microsoft.com/office/drawing/2014/main" id="{99100F27-DB82-40E3-85E3-068D20C04BB2}"/>
              </a:ext>
            </a:extLst>
          </p:cNvPr>
          <p:cNvSpPr txBox="1"/>
          <p:nvPr/>
        </p:nvSpPr>
        <p:spPr>
          <a:xfrm>
            <a:off x="5142172" y="3808886"/>
            <a:ext cx="990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Häufig:</a:t>
            </a:r>
          </a:p>
          <a:p>
            <a:r>
              <a:rPr lang="de-DE" sz="1400" dirty="0" err="1"/>
              <a:t>WebServer</a:t>
            </a:r>
            <a:endParaRPr lang="de-DE" sz="1400" dirty="0"/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A68D7070-3501-4047-9B30-043DD213DD50}"/>
              </a:ext>
            </a:extLst>
          </p:cNvPr>
          <p:cNvSpPr txBox="1"/>
          <p:nvPr/>
        </p:nvSpPr>
        <p:spPr>
          <a:xfrm>
            <a:off x="10977164" y="3796698"/>
            <a:ext cx="990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Häufig:</a:t>
            </a:r>
          </a:p>
          <a:p>
            <a:r>
              <a:rPr lang="de-DE" sz="1400" dirty="0" err="1"/>
              <a:t>WebServer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0847062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11. </a:t>
            </a:r>
            <a:r>
              <a:rPr lang="de-DE" b="1" dirty="0" err="1"/>
              <a:t>Stored</a:t>
            </a:r>
            <a:r>
              <a:rPr lang="de-DE" b="1" dirty="0"/>
              <a:t> </a:t>
            </a:r>
            <a:r>
              <a:rPr lang="de-DE" b="1" dirty="0" err="1"/>
              <a:t>Procedures</a:t>
            </a:r>
            <a:endParaRPr lang="de-DE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D84DECA-3C0F-4939-8E4F-376346BD8D50}"/>
              </a:ext>
            </a:extLst>
          </p:cNvPr>
          <p:cNvSpPr txBox="1"/>
          <p:nvPr/>
        </p:nvSpPr>
        <p:spPr>
          <a:xfrm>
            <a:off x="838199" y="2333685"/>
            <a:ext cx="101333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cs typeface="Courier New" panose="02070309020205020404" pitchFamily="49" charset="0"/>
              </a:rPr>
              <a:t>Aufruf mit 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EXEC[UTE]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cs typeface="Courier New" panose="02070309020205020404" pitchFamily="49" charset="0"/>
              </a:rPr>
              <a:t>Prozeduren können Prozeduren aufrufen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cs typeface="Courier New" panose="02070309020205020404" pitchFamily="49" charset="0"/>
              </a:rPr>
              <a:t>Durch Verschachtelung von Prozeduren entsteht die Möglichkeit der Verschachtelung von Transaktionen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cs typeface="Courier New" panose="02070309020205020404" pitchFamily="49" charset="0"/>
              </a:rPr>
              <a:t>Jede Prozedur sollte nur genau eine abgegrenzte Aufgabe erfüllen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cs typeface="Courier New" panose="02070309020205020404" pitchFamily="49" charset="0"/>
              </a:rPr>
              <a:t>Ein Prozedurkörper wird als Batch behandelt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cs typeface="Courier New" panose="02070309020205020404" pitchFamily="49" charset="0"/>
              </a:rPr>
              <a:t>Lokale Variable sind demzufolge prozedurlokal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cs typeface="Courier New" panose="02070309020205020404" pitchFamily="49" charset="0"/>
              </a:rPr>
              <a:t>DDL- und DCL-Anweisungen können deshalb nur über dynamisches SQL eingebunden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cs typeface="Courier New" panose="02070309020205020404" pitchFamily="49" charset="0"/>
              </a:rPr>
              <a:t>Erlaubt Eingabe- und Ausgabe-Parameter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cs typeface="Courier New" panose="02070309020205020404" pitchFamily="49" charset="0"/>
              </a:rPr>
              <a:t>Bessere Performance, weil der Abfrageplan wird nach der ersten Ausführung im Cache gepuffert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CBB108B-5D89-4C59-9627-D5DFBB3CB594}"/>
              </a:ext>
            </a:extLst>
          </p:cNvPr>
          <p:cNvSpPr txBox="1"/>
          <p:nvPr/>
        </p:nvSpPr>
        <p:spPr>
          <a:xfrm>
            <a:off x="838199" y="1406431"/>
            <a:ext cx="3928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Allgemeine Bemerkungen</a:t>
            </a:r>
          </a:p>
        </p:txBody>
      </p:sp>
    </p:spTree>
    <p:extLst>
      <p:ext uri="{BB962C8B-B14F-4D97-AF65-F5344CB8AC3E}">
        <p14:creationId xmlns:p14="http://schemas.microsoft.com/office/powerpoint/2010/main" val="171216219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11. </a:t>
            </a:r>
            <a:r>
              <a:rPr lang="de-DE" b="1" dirty="0" err="1"/>
              <a:t>Stored</a:t>
            </a:r>
            <a:r>
              <a:rPr lang="de-DE" b="1" dirty="0"/>
              <a:t> </a:t>
            </a:r>
            <a:r>
              <a:rPr lang="de-DE" b="1" dirty="0" err="1"/>
              <a:t>Procedures</a:t>
            </a:r>
            <a:endParaRPr lang="de-DE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04F0916-C7AD-402A-9B2E-068BB79444A1}"/>
              </a:ext>
            </a:extLst>
          </p:cNvPr>
          <p:cNvGrpSpPr/>
          <p:nvPr/>
        </p:nvGrpSpPr>
        <p:grpSpPr>
          <a:xfrm>
            <a:off x="464456" y="1143210"/>
            <a:ext cx="11727543" cy="5349665"/>
            <a:chOff x="306772" y="-323113"/>
            <a:chExt cx="11885228" cy="6815988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C438812-BDA5-4882-B1EA-FFA79D39F411}"/>
                </a:ext>
              </a:extLst>
            </p:cNvPr>
            <p:cNvSpPr/>
            <p:nvPr/>
          </p:nvSpPr>
          <p:spPr>
            <a:xfrm>
              <a:off x="1369627" y="3821502"/>
              <a:ext cx="9716107" cy="2671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94F16CC-992E-4618-AE64-478B4DB42CF0}"/>
                </a:ext>
              </a:extLst>
            </p:cNvPr>
            <p:cNvSpPr/>
            <p:nvPr/>
          </p:nvSpPr>
          <p:spPr>
            <a:xfrm>
              <a:off x="5313280" y="3194810"/>
              <a:ext cx="1828800" cy="314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Switch</a:t>
              </a:r>
            </a:p>
          </p:txBody>
        </p: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069CBEFF-C22D-4233-BC42-72ADE524EDDB}"/>
                </a:ext>
              </a:extLst>
            </p:cNvPr>
            <p:cNvCxnSpPr>
              <a:cxnSpLocks/>
              <a:stCxn id="9" idx="2"/>
              <a:endCxn id="8" idx="0"/>
            </p:cNvCxnSpPr>
            <p:nvPr/>
          </p:nvCxnSpPr>
          <p:spPr>
            <a:xfrm>
              <a:off x="6227680" y="3509674"/>
              <a:ext cx="1" cy="311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2221FB0-6041-4ABB-A308-1DD1D766EFB3}"/>
                </a:ext>
              </a:extLst>
            </p:cNvPr>
            <p:cNvSpPr/>
            <p:nvPr/>
          </p:nvSpPr>
          <p:spPr>
            <a:xfrm>
              <a:off x="2331406" y="810375"/>
              <a:ext cx="336431" cy="3278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DAF1BE6-0B87-4FC6-9828-20A55CFFF05A}"/>
                </a:ext>
              </a:extLst>
            </p:cNvPr>
            <p:cNvSpPr/>
            <p:nvPr/>
          </p:nvSpPr>
          <p:spPr>
            <a:xfrm>
              <a:off x="7792561" y="810375"/>
              <a:ext cx="336431" cy="3278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F1A491E-B643-4460-875C-A90734A1C231}"/>
                </a:ext>
              </a:extLst>
            </p:cNvPr>
            <p:cNvSpPr/>
            <p:nvPr/>
          </p:nvSpPr>
          <p:spPr>
            <a:xfrm>
              <a:off x="6763312" y="810375"/>
              <a:ext cx="336431" cy="3278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E7E3E5B-BC1C-4EAA-A3ED-C5C8D987CCF6}"/>
                </a:ext>
              </a:extLst>
            </p:cNvPr>
            <p:cNvSpPr/>
            <p:nvPr/>
          </p:nvSpPr>
          <p:spPr>
            <a:xfrm>
              <a:off x="5712329" y="810375"/>
              <a:ext cx="336431" cy="3278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EB76DAF4-68F9-4BAA-A75B-38ED824B18B6}"/>
                </a:ext>
              </a:extLst>
            </p:cNvPr>
            <p:cNvSpPr/>
            <p:nvPr/>
          </p:nvSpPr>
          <p:spPr>
            <a:xfrm>
              <a:off x="4591721" y="815141"/>
              <a:ext cx="336431" cy="3278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CE10D332-3748-41C6-892E-019E70B54F6A}"/>
                </a:ext>
              </a:extLst>
            </p:cNvPr>
            <p:cNvSpPr/>
            <p:nvPr/>
          </p:nvSpPr>
          <p:spPr>
            <a:xfrm>
              <a:off x="3501308" y="810375"/>
              <a:ext cx="336431" cy="3278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6FAF92AB-1FBE-4CCB-B9CE-B08BA4D80BA5}"/>
                </a:ext>
              </a:extLst>
            </p:cNvPr>
            <p:cNvSpPr/>
            <p:nvPr/>
          </p:nvSpPr>
          <p:spPr>
            <a:xfrm>
              <a:off x="8821810" y="810375"/>
              <a:ext cx="336431" cy="3278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83E3C1AF-2983-4945-8C87-152C4C06DB9F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2499622" y="1138178"/>
              <a:ext cx="2920129" cy="2056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57B4D4E-74C6-4594-89E5-9DD572A5DF41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3669524" y="1138178"/>
              <a:ext cx="2012610" cy="2056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E4EB71FB-AA62-45C6-9A04-026DE35EB0C1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4759937" y="1142944"/>
              <a:ext cx="1230178" cy="2051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6C3CFE9B-47A4-442B-AA50-0D9C9BF57863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5880545" y="1138178"/>
              <a:ext cx="232024" cy="206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52598E5C-D546-4510-B8E2-3A1E91C45233}"/>
                </a:ext>
              </a:extLst>
            </p:cNvPr>
            <p:cNvCxnSpPr>
              <a:cxnSpLocks/>
              <a:stCxn id="13" idx="2"/>
              <a:endCxn id="9" idx="0"/>
            </p:cNvCxnSpPr>
            <p:nvPr/>
          </p:nvCxnSpPr>
          <p:spPr>
            <a:xfrm flipH="1">
              <a:off x="6227680" y="1138178"/>
              <a:ext cx="703848" cy="2056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A308EEB7-14A5-4FC1-B1AA-5E63E270140E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6573363" y="1138178"/>
              <a:ext cx="1387414" cy="2056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2CC506D4-07BA-4B50-B432-2ED5DEB85F7A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6852036" y="1138178"/>
              <a:ext cx="2137990" cy="2056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ylinder 24">
              <a:extLst>
                <a:ext uri="{FF2B5EF4-FFF2-40B4-BE49-F238E27FC236}">
                  <a16:creationId xmlns:a16="http://schemas.microsoft.com/office/drawing/2014/main" id="{B3886556-4D27-4CE5-9743-076AA6FF4248}"/>
                </a:ext>
              </a:extLst>
            </p:cNvPr>
            <p:cNvSpPr/>
            <p:nvPr/>
          </p:nvSpPr>
          <p:spPr>
            <a:xfrm>
              <a:off x="1671145" y="5184475"/>
              <a:ext cx="9151227" cy="123357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Datenbank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9015E27E-4A32-48B0-BFED-2B18EA6B4D41}"/>
                </a:ext>
              </a:extLst>
            </p:cNvPr>
            <p:cNvSpPr txBox="1"/>
            <p:nvPr/>
          </p:nvSpPr>
          <p:spPr>
            <a:xfrm>
              <a:off x="11085735" y="6048721"/>
              <a:ext cx="1106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DB Server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559A303F-2B08-43C5-AF4A-72FCCFC292DF}"/>
                </a:ext>
              </a:extLst>
            </p:cNvPr>
            <p:cNvSpPr/>
            <p:nvPr/>
          </p:nvSpPr>
          <p:spPr>
            <a:xfrm>
              <a:off x="1671145" y="3933645"/>
              <a:ext cx="9151226" cy="1176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FEE71BB9-FBA0-4EA8-9644-B0F972806FD5}"/>
                </a:ext>
              </a:extLst>
            </p:cNvPr>
            <p:cNvSpPr txBox="1"/>
            <p:nvPr/>
          </p:nvSpPr>
          <p:spPr>
            <a:xfrm>
              <a:off x="1671144" y="3858823"/>
              <a:ext cx="6880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Cache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96ED6A9C-162E-4D05-976B-27BEB3EE477B}"/>
                </a:ext>
              </a:extLst>
            </p:cNvPr>
            <p:cNvSpPr txBox="1"/>
            <p:nvPr/>
          </p:nvSpPr>
          <p:spPr>
            <a:xfrm>
              <a:off x="1684824" y="4130295"/>
              <a:ext cx="9151227" cy="523220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solidFill>
                    <a:srgbClr val="00B050"/>
                  </a:solidFill>
                </a:rPr>
                <a:t>DBMS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C9ABA4F8-E56A-4657-BA31-CEBEEC4AEC7E}"/>
                </a:ext>
              </a:extLst>
            </p:cNvPr>
            <p:cNvSpPr txBox="1"/>
            <p:nvPr/>
          </p:nvSpPr>
          <p:spPr>
            <a:xfrm>
              <a:off x="306772" y="4647988"/>
              <a:ext cx="1062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>
                  <a:solidFill>
                    <a:srgbClr val="00B050"/>
                  </a:solidFill>
                </a:rPr>
                <a:t>Backend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A580DD3E-D0F3-429A-8139-E16F73DE020A}"/>
                </a:ext>
              </a:extLst>
            </p:cNvPr>
            <p:cNvSpPr txBox="1"/>
            <p:nvPr/>
          </p:nvSpPr>
          <p:spPr>
            <a:xfrm>
              <a:off x="547590" y="694429"/>
              <a:ext cx="11372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>
                  <a:solidFill>
                    <a:srgbClr val="00B050"/>
                  </a:solidFill>
                </a:rPr>
                <a:t>Frontend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660F192A-BA76-4CD2-8FBB-567B7A315C9D}"/>
                </a:ext>
              </a:extLst>
            </p:cNvPr>
            <p:cNvSpPr txBox="1"/>
            <p:nvPr/>
          </p:nvSpPr>
          <p:spPr>
            <a:xfrm>
              <a:off x="9478980" y="725207"/>
              <a:ext cx="2159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Client-Anwendungen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4E6D2F83-5471-4509-9055-80C13F78D61F}"/>
                </a:ext>
              </a:extLst>
            </p:cNvPr>
            <p:cNvSpPr txBox="1"/>
            <p:nvPr/>
          </p:nvSpPr>
          <p:spPr>
            <a:xfrm>
              <a:off x="1454814" y="-323113"/>
              <a:ext cx="127624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Select …</a:t>
              </a:r>
            </a:p>
            <a:p>
              <a:r>
                <a:rPr lang="de-DE" dirty="0" err="1"/>
                <a:t>Join</a:t>
              </a:r>
              <a:r>
                <a:rPr lang="de-DE" dirty="0"/>
                <a:t> …</a:t>
              </a:r>
            </a:p>
            <a:p>
              <a:r>
                <a:rPr lang="de-DE" dirty="0"/>
                <a:t>Group </a:t>
              </a:r>
              <a:r>
                <a:rPr lang="de-DE" dirty="0" err="1"/>
                <a:t>by</a:t>
              </a:r>
              <a:r>
                <a:rPr lang="de-DE" dirty="0"/>
                <a:t> …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909B2642-9A38-4B4D-B0BA-368E1BF43D09}"/>
                </a:ext>
              </a:extLst>
            </p:cNvPr>
            <p:cNvSpPr txBox="1"/>
            <p:nvPr/>
          </p:nvSpPr>
          <p:spPr>
            <a:xfrm>
              <a:off x="2317391" y="4078746"/>
              <a:ext cx="1050224" cy="1200329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dirty="0"/>
                <a:t>View</a:t>
              </a:r>
            </a:p>
            <a:p>
              <a:r>
                <a:rPr lang="de-DE" dirty="0"/>
                <a:t>Select</a:t>
              </a:r>
            </a:p>
            <a:p>
              <a:r>
                <a:rPr lang="de-DE" dirty="0" err="1"/>
                <a:t>Join</a:t>
              </a:r>
              <a:endParaRPr lang="de-DE" dirty="0"/>
            </a:p>
            <a:p>
              <a:r>
                <a:rPr lang="de-DE" dirty="0"/>
                <a:t>Group </a:t>
              </a:r>
              <a:r>
                <a:rPr lang="de-DE" dirty="0" err="1"/>
                <a:t>by</a:t>
              </a:r>
              <a:endParaRPr lang="de-DE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683B2506-7CE1-4B24-9977-D78E51EB1D78}"/>
                </a:ext>
              </a:extLst>
            </p:cNvPr>
            <p:cNvSpPr txBox="1"/>
            <p:nvPr/>
          </p:nvSpPr>
          <p:spPr>
            <a:xfrm>
              <a:off x="3048559" y="-85025"/>
              <a:ext cx="13884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Select …</a:t>
              </a:r>
            </a:p>
            <a:p>
              <a:r>
                <a:rPr lang="de-DE" dirty="0" err="1"/>
                <a:t>From</a:t>
              </a:r>
              <a:r>
                <a:rPr lang="de-DE" dirty="0"/>
                <a:t> </a:t>
              </a:r>
              <a:r>
                <a:rPr lang="de-DE" dirty="0" err="1"/>
                <a:t>view</a:t>
              </a:r>
              <a:r>
                <a:rPr lang="de-DE" dirty="0"/>
                <a:t> …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8D9CC550-AD34-4C64-A912-956125226982}"/>
                </a:ext>
              </a:extLst>
            </p:cNvPr>
            <p:cNvSpPr txBox="1"/>
            <p:nvPr/>
          </p:nvSpPr>
          <p:spPr>
            <a:xfrm>
              <a:off x="5443469" y="-319064"/>
              <a:ext cx="87415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Insert</a:t>
              </a:r>
            </a:p>
            <a:p>
              <a:r>
                <a:rPr lang="de-DE" dirty="0"/>
                <a:t>Update</a:t>
              </a:r>
            </a:p>
            <a:p>
              <a:r>
                <a:rPr lang="de-DE" dirty="0"/>
                <a:t>Delete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D2B284FE-DA58-4641-85CE-B7ABBCE2148D}"/>
                </a:ext>
              </a:extLst>
            </p:cNvPr>
            <p:cNvSpPr txBox="1"/>
            <p:nvPr/>
          </p:nvSpPr>
          <p:spPr>
            <a:xfrm>
              <a:off x="7398748" y="183683"/>
              <a:ext cx="115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Exec</a:t>
              </a:r>
              <a:r>
                <a:rPr lang="de-DE" dirty="0"/>
                <a:t> </a:t>
              </a:r>
              <a:r>
                <a:rPr lang="de-DE" dirty="0" err="1"/>
                <a:t>P_ins</a:t>
              </a:r>
              <a:endParaRPr lang="de-DE" dirty="0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5A888DF8-5D0C-406B-8CAE-4C74F33AAD1A}"/>
                </a:ext>
              </a:extLst>
            </p:cNvPr>
            <p:cNvSpPr txBox="1"/>
            <p:nvPr/>
          </p:nvSpPr>
          <p:spPr>
            <a:xfrm>
              <a:off x="8553551" y="191974"/>
              <a:ext cx="125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Exec</a:t>
              </a:r>
              <a:r>
                <a:rPr lang="de-DE" dirty="0"/>
                <a:t> </a:t>
              </a:r>
              <a:r>
                <a:rPr lang="de-DE" dirty="0" err="1"/>
                <a:t>P_upd</a:t>
              </a:r>
              <a:endParaRPr lang="de-DE" dirty="0"/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0DAAA0C8-EE20-4F62-A1BC-8BBFC4A55318}"/>
                </a:ext>
              </a:extLst>
            </p:cNvPr>
            <p:cNvSpPr txBox="1"/>
            <p:nvPr/>
          </p:nvSpPr>
          <p:spPr>
            <a:xfrm>
              <a:off x="6930694" y="4040634"/>
              <a:ext cx="880369" cy="1200329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P_ins</a:t>
              </a:r>
              <a:endParaRPr lang="de-DE" dirty="0"/>
            </a:p>
            <a:p>
              <a:r>
                <a:rPr lang="de-DE" dirty="0"/>
                <a:t>Begin</a:t>
              </a:r>
            </a:p>
            <a:p>
              <a:r>
                <a:rPr lang="de-DE" dirty="0"/>
                <a:t>   </a:t>
              </a:r>
              <a:r>
                <a:rPr lang="de-DE" dirty="0" err="1"/>
                <a:t>insert</a:t>
              </a:r>
              <a:endParaRPr lang="de-DE" dirty="0"/>
            </a:p>
            <a:p>
              <a:r>
                <a:rPr lang="de-DE" dirty="0"/>
                <a:t>End;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2C07844-4BCF-4CD3-AA33-A9DBCE00A2D3}"/>
                </a:ext>
              </a:extLst>
            </p:cNvPr>
            <p:cNvSpPr txBox="1"/>
            <p:nvPr/>
          </p:nvSpPr>
          <p:spPr>
            <a:xfrm>
              <a:off x="8180684" y="4047823"/>
              <a:ext cx="1007199" cy="1200329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P_upd</a:t>
              </a:r>
              <a:endParaRPr lang="de-DE" dirty="0"/>
            </a:p>
            <a:p>
              <a:r>
                <a:rPr lang="de-DE" dirty="0"/>
                <a:t>Begin</a:t>
              </a:r>
            </a:p>
            <a:p>
              <a:r>
                <a:rPr lang="de-DE" dirty="0"/>
                <a:t>   update</a:t>
              </a:r>
            </a:p>
            <a:p>
              <a:r>
                <a:rPr lang="de-DE" dirty="0"/>
                <a:t>End;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36037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11. </a:t>
            </a:r>
            <a:r>
              <a:rPr lang="de-DE" b="1" dirty="0" err="1"/>
              <a:t>Stored</a:t>
            </a:r>
            <a:r>
              <a:rPr lang="de-DE" b="1" dirty="0"/>
              <a:t> </a:t>
            </a:r>
            <a:r>
              <a:rPr lang="de-DE" b="1" dirty="0" err="1"/>
              <a:t>Procedures</a:t>
            </a:r>
            <a:endParaRPr lang="de-DE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CBB108B-5D89-4C59-9627-D5DFBB3CB594}"/>
              </a:ext>
            </a:extLst>
          </p:cNvPr>
          <p:cNvSpPr txBox="1"/>
          <p:nvPr/>
        </p:nvSpPr>
        <p:spPr>
          <a:xfrm>
            <a:off x="838199" y="1779533"/>
            <a:ext cx="4390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Zusätzliche Sicherheitsebene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BEB7CE-15A2-466B-B7B6-01EA2F5095A8}"/>
              </a:ext>
            </a:extLst>
          </p:cNvPr>
          <p:cNvSpPr/>
          <p:nvPr/>
        </p:nvSpPr>
        <p:spPr>
          <a:xfrm>
            <a:off x="2527540" y="5641675"/>
            <a:ext cx="1052422" cy="65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46FC85D-884D-4706-8A89-84B2A4A37876}"/>
              </a:ext>
            </a:extLst>
          </p:cNvPr>
          <p:cNvSpPr/>
          <p:nvPr/>
        </p:nvSpPr>
        <p:spPr>
          <a:xfrm>
            <a:off x="3732362" y="5657489"/>
            <a:ext cx="1052422" cy="65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T2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E46F138-9D09-47F4-BBCB-7623ADB5FA32}"/>
              </a:ext>
            </a:extLst>
          </p:cNvPr>
          <p:cNvSpPr/>
          <p:nvPr/>
        </p:nvSpPr>
        <p:spPr>
          <a:xfrm>
            <a:off x="4937184" y="5657489"/>
            <a:ext cx="1052422" cy="65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T3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DC4D15D-C11A-4668-819B-E1C7FCB34C5F}"/>
              </a:ext>
            </a:extLst>
          </p:cNvPr>
          <p:cNvSpPr/>
          <p:nvPr/>
        </p:nvSpPr>
        <p:spPr>
          <a:xfrm>
            <a:off x="6170766" y="5657489"/>
            <a:ext cx="1052422" cy="65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T4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1FF7EE8-F333-4DD6-9188-87D69570BC1C}"/>
              </a:ext>
            </a:extLst>
          </p:cNvPr>
          <p:cNvSpPr/>
          <p:nvPr/>
        </p:nvSpPr>
        <p:spPr>
          <a:xfrm>
            <a:off x="1373777" y="4143170"/>
            <a:ext cx="1052422" cy="655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P1</a:t>
            </a:r>
          </a:p>
          <a:p>
            <a:pPr algn="ctr"/>
            <a:r>
              <a:rPr lang="de-DE" dirty="0"/>
              <a:t>ins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38BC4BC-BE48-4B84-91F5-35C949028271}"/>
              </a:ext>
            </a:extLst>
          </p:cNvPr>
          <p:cNvSpPr/>
          <p:nvPr/>
        </p:nvSpPr>
        <p:spPr>
          <a:xfrm>
            <a:off x="2612738" y="4158984"/>
            <a:ext cx="1052422" cy="655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P2</a:t>
            </a:r>
          </a:p>
          <a:p>
            <a:pPr algn="ctr"/>
            <a:r>
              <a:rPr lang="de-DE" dirty="0" err="1"/>
              <a:t>upd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02618E0-CA03-45A5-8EDF-836583A8AAEF}"/>
              </a:ext>
            </a:extLst>
          </p:cNvPr>
          <p:cNvSpPr/>
          <p:nvPr/>
        </p:nvSpPr>
        <p:spPr>
          <a:xfrm>
            <a:off x="8954218" y="4143170"/>
            <a:ext cx="1052422" cy="655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P7</a:t>
            </a:r>
          </a:p>
          <a:p>
            <a:pPr algn="ctr"/>
            <a:r>
              <a:rPr lang="de-DE" dirty="0"/>
              <a:t>ins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01C3BD2-B015-471B-8FFA-092F72C6DEC1}"/>
              </a:ext>
            </a:extLst>
          </p:cNvPr>
          <p:cNvSpPr/>
          <p:nvPr/>
        </p:nvSpPr>
        <p:spPr>
          <a:xfrm>
            <a:off x="3851700" y="4158984"/>
            <a:ext cx="1052422" cy="655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P3</a:t>
            </a:r>
          </a:p>
          <a:p>
            <a:pPr algn="ctr"/>
            <a:r>
              <a:rPr lang="de-DE" dirty="0"/>
              <a:t>del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FA852FE-8182-48A4-9871-A5696C1FBF9A}"/>
              </a:ext>
            </a:extLst>
          </p:cNvPr>
          <p:cNvSpPr/>
          <p:nvPr/>
        </p:nvSpPr>
        <p:spPr>
          <a:xfrm>
            <a:off x="5118344" y="4143170"/>
            <a:ext cx="1052422" cy="655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P4</a:t>
            </a:r>
          </a:p>
          <a:p>
            <a:pPr algn="ctr"/>
            <a:r>
              <a:rPr lang="de-DE" dirty="0"/>
              <a:t>ins, </a:t>
            </a:r>
            <a:r>
              <a:rPr lang="de-DE" dirty="0" err="1"/>
              <a:t>upd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8DF3B87-9891-4498-84C5-12DEA63640E2}"/>
              </a:ext>
            </a:extLst>
          </p:cNvPr>
          <p:cNvSpPr/>
          <p:nvPr/>
        </p:nvSpPr>
        <p:spPr>
          <a:xfrm>
            <a:off x="6374924" y="4143170"/>
            <a:ext cx="1052422" cy="655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P5</a:t>
            </a:r>
          </a:p>
          <a:p>
            <a:pPr algn="ctr"/>
            <a:r>
              <a:rPr lang="de-DE" dirty="0" err="1"/>
              <a:t>sel</a:t>
            </a:r>
            <a:r>
              <a:rPr lang="de-DE" dirty="0"/>
              <a:t>, ins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71D2C52-5C54-47EC-9CB1-7164DB505D34}"/>
              </a:ext>
            </a:extLst>
          </p:cNvPr>
          <p:cNvSpPr/>
          <p:nvPr/>
        </p:nvSpPr>
        <p:spPr>
          <a:xfrm>
            <a:off x="7709139" y="4143170"/>
            <a:ext cx="1052422" cy="655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P6</a:t>
            </a:r>
          </a:p>
          <a:p>
            <a:pPr algn="ctr"/>
            <a:r>
              <a:rPr lang="de-DE" dirty="0"/>
              <a:t>ins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EB78DBB-A424-4B6A-9C63-4E4971ABA16D}"/>
              </a:ext>
            </a:extLst>
          </p:cNvPr>
          <p:cNvCxnSpPr>
            <a:stCxn id="11" idx="2"/>
            <a:endCxn id="4" idx="0"/>
          </p:cNvCxnSpPr>
          <p:nvPr/>
        </p:nvCxnSpPr>
        <p:spPr>
          <a:xfrm>
            <a:off x="1899988" y="4798778"/>
            <a:ext cx="1153763" cy="84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9205B958-9E9A-47C2-AABB-2460AE92E627}"/>
              </a:ext>
            </a:extLst>
          </p:cNvPr>
          <p:cNvCxnSpPr>
            <a:stCxn id="12" idx="2"/>
            <a:endCxn id="4" idx="0"/>
          </p:cNvCxnSpPr>
          <p:nvPr/>
        </p:nvCxnSpPr>
        <p:spPr>
          <a:xfrm flipH="1">
            <a:off x="3053751" y="4814592"/>
            <a:ext cx="85198" cy="82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385C426-24C9-47A9-B3A2-4A65560A536B}"/>
              </a:ext>
            </a:extLst>
          </p:cNvPr>
          <p:cNvCxnSpPr>
            <a:stCxn id="14" idx="2"/>
            <a:endCxn id="4" idx="0"/>
          </p:cNvCxnSpPr>
          <p:nvPr/>
        </p:nvCxnSpPr>
        <p:spPr>
          <a:xfrm flipH="1">
            <a:off x="3053751" y="4814592"/>
            <a:ext cx="1324160" cy="82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B5D0B17-5B81-422B-876E-CC40DC383C27}"/>
              </a:ext>
            </a:extLst>
          </p:cNvPr>
          <p:cNvCxnSpPr>
            <a:endCxn id="9" idx="0"/>
          </p:cNvCxnSpPr>
          <p:nvPr/>
        </p:nvCxnSpPr>
        <p:spPr>
          <a:xfrm flipH="1">
            <a:off x="5463395" y="4814592"/>
            <a:ext cx="119338" cy="84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5766869-A3F3-4FF2-A7B6-E7FB3F72DF86}"/>
              </a:ext>
            </a:extLst>
          </p:cNvPr>
          <p:cNvCxnSpPr>
            <a:endCxn id="10" idx="0"/>
          </p:cNvCxnSpPr>
          <p:nvPr/>
        </p:nvCxnSpPr>
        <p:spPr>
          <a:xfrm>
            <a:off x="5601412" y="4814592"/>
            <a:ext cx="1095565" cy="84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CC9BDE1-1FFB-4034-AC99-AC060D00C0A9}"/>
              </a:ext>
            </a:extLst>
          </p:cNvPr>
          <p:cNvCxnSpPr>
            <a:stCxn id="16" idx="2"/>
            <a:endCxn id="8" idx="0"/>
          </p:cNvCxnSpPr>
          <p:nvPr/>
        </p:nvCxnSpPr>
        <p:spPr>
          <a:xfrm flipH="1">
            <a:off x="4258573" y="4798778"/>
            <a:ext cx="2642562" cy="858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EEE4476-3102-4BC0-BE39-56A7A8C10530}"/>
              </a:ext>
            </a:extLst>
          </p:cNvPr>
          <p:cNvCxnSpPr>
            <a:stCxn id="16" idx="2"/>
            <a:endCxn id="10" idx="0"/>
          </p:cNvCxnSpPr>
          <p:nvPr/>
        </p:nvCxnSpPr>
        <p:spPr>
          <a:xfrm flipH="1">
            <a:off x="6696977" y="4798778"/>
            <a:ext cx="204158" cy="858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A4DBA0BC-4E2E-4C5D-AB4A-F3AA127F128D}"/>
              </a:ext>
            </a:extLst>
          </p:cNvPr>
          <p:cNvCxnSpPr>
            <a:stCxn id="17" idx="2"/>
          </p:cNvCxnSpPr>
          <p:nvPr/>
        </p:nvCxnSpPr>
        <p:spPr>
          <a:xfrm flipH="1">
            <a:off x="5522342" y="4798778"/>
            <a:ext cx="2713008" cy="84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9CB5D719-9B35-4A8F-810C-4F4080524BC7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 flipH="1">
            <a:off x="6696977" y="4798778"/>
            <a:ext cx="2783452" cy="858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D5570026-1351-4049-8E75-414E1BFA2D30}"/>
              </a:ext>
            </a:extLst>
          </p:cNvPr>
          <p:cNvSpPr/>
          <p:nvPr/>
        </p:nvSpPr>
        <p:spPr>
          <a:xfrm>
            <a:off x="3013494" y="2863970"/>
            <a:ext cx="1052422" cy="28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9FD3498F-1FD0-47E0-8383-C37DF13D2FAE}"/>
              </a:ext>
            </a:extLst>
          </p:cNvPr>
          <p:cNvSpPr/>
          <p:nvPr/>
        </p:nvSpPr>
        <p:spPr>
          <a:xfrm>
            <a:off x="4185220" y="2860433"/>
            <a:ext cx="1052422" cy="28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7CF1F302-1577-458B-AFD8-B242EF399C0A}"/>
              </a:ext>
            </a:extLst>
          </p:cNvPr>
          <p:cNvSpPr/>
          <p:nvPr/>
        </p:nvSpPr>
        <p:spPr>
          <a:xfrm>
            <a:off x="5356946" y="2860433"/>
            <a:ext cx="1052422" cy="28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A018CDB-9C45-4EEF-BB42-F11D0488A288}"/>
              </a:ext>
            </a:extLst>
          </p:cNvPr>
          <p:cNvSpPr/>
          <p:nvPr/>
        </p:nvSpPr>
        <p:spPr>
          <a:xfrm>
            <a:off x="6639464" y="2860433"/>
            <a:ext cx="1052422" cy="28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BD5EA7D-A042-450E-BDF3-23441B714749}"/>
              </a:ext>
            </a:extLst>
          </p:cNvPr>
          <p:cNvSpPr/>
          <p:nvPr/>
        </p:nvSpPr>
        <p:spPr>
          <a:xfrm>
            <a:off x="7901796" y="2860433"/>
            <a:ext cx="1052422" cy="28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F8B73B5-635C-443C-8E74-7011CF3EF780}"/>
              </a:ext>
            </a:extLst>
          </p:cNvPr>
          <p:cNvSpPr/>
          <p:nvPr/>
        </p:nvSpPr>
        <p:spPr>
          <a:xfrm>
            <a:off x="1752571" y="2860433"/>
            <a:ext cx="1052422" cy="28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668CA3B-44C3-4E73-BE40-0BBC378C39A4}"/>
              </a:ext>
            </a:extLst>
          </p:cNvPr>
          <p:cNvCxnSpPr>
            <a:stCxn id="50" idx="2"/>
          </p:cNvCxnSpPr>
          <p:nvPr/>
        </p:nvCxnSpPr>
        <p:spPr>
          <a:xfrm flipH="1">
            <a:off x="2001328" y="3142113"/>
            <a:ext cx="277454" cy="1001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77C4BB-70F7-4D57-A785-2B04613D051D}"/>
              </a:ext>
            </a:extLst>
          </p:cNvPr>
          <p:cNvCxnSpPr>
            <a:endCxn id="12" idx="0"/>
          </p:cNvCxnSpPr>
          <p:nvPr/>
        </p:nvCxnSpPr>
        <p:spPr>
          <a:xfrm>
            <a:off x="2278782" y="3150020"/>
            <a:ext cx="860167" cy="100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F6FA14A-475E-462C-8326-C7A5493A1E81}"/>
              </a:ext>
            </a:extLst>
          </p:cNvPr>
          <p:cNvCxnSpPr>
            <a:stCxn id="46" idx="2"/>
            <a:endCxn id="14" idx="0"/>
          </p:cNvCxnSpPr>
          <p:nvPr/>
        </p:nvCxnSpPr>
        <p:spPr>
          <a:xfrm flipH="1">
            <a:off x="4377911" y="3142113"/>
            <a:ext cx="333520" cy="101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53EA2161-01ED-47E2-843E-F08CB39E621C}"/>
              </a:ext>
            </a:extLst>
          </p:cNvPr>
          <p:cNvCxnSpPr>
            <a:stCxn id="45" idx="2"/>
          </p:cNvCxnSpPr>
          <p:nvPr/>
        </p:nvCxnSpPr>
        <p:spPr>
          <a:xfrm flipH="1">
            <a:off x="2048686" y="3145650"/>
            <a:ext cx="1491019" cy="101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23F6A25-60B4-4D26-ACAC-CBEB1650E04D}"/>
              </a:ext>
            </a:extLst>
          </p:cNvPr>
          <p:cNvCxnSpPr>
            <a:stCxn id="45" idx="2"/>
            <a:endCxn id="12" idx="0"/>
          </p:cNvCxnSpPr>
          <p:nvPr/>
        </p:nvCxnSpPr>
        <p:spPr>
          <a:xfrm flipH="1">
            <a:off x="3138949" y="3145650"/>
            <a:ext cx="400756" cy="101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35D13198-5CE5-43F5-A6DA-F08341D425EF}"/>
              </a:ext>
            </a:extLst>
          </p:cNvPr>
          <p:cNvCxnSpPr>
            <a:stCxn id="46" idx="2"/>
            <a:endCxn id="15" idx="0"/>
          </p:cNvCxnSpPr>
          <p:nvPr/>
        </p:nvCxnSpPr>
        <p:spPr>
          <a:xfrm>
            <a:off x="4711431" y="3142113"/>
            <a:ext cx="933124" cy="1001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5F52C884-8036-4957-8489-05A6389DF5E3}"/>
              </a:ext>
            </a:extLst>
          </p:cNvPr>
          <p:cNvCxnSpPr>
            <a:stCxn id="47" idx="2"/>
            <a:endCxn id="14" idx="0"/>
          </p:cNvCxnSpPr>
          <p:nvPr/>
        </p:nvCxnSpPr>
        <p:spPr>
          <a:xfrm flipH="1">
            <a:off x="4377911" y="3142113"/>
            <a:ext cx="1505246" cy="101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F7F4090-D368-4ECE-8FDD-E032D8C90BDA}"/>
              </a:ext>
            </a:extLst>
          </p:cNvPr>
          <p:cNvCxnSpPr>
            <a:stCxn id="47" idx="2"/>
            <a:endCxn id="15" idx="0"/>
          </p:cNvCxnSpPr>
          <p:nvPr/>
        </p:nvCxnSpPr>
        <p:spPr>
          <a:xfrm flipH="1">
            <a:off x="5644555" y="3142113"/>
            <a:ext cx="238602" cy="1001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3A17E241-67B6-4C87-B304-326245F0031D}"/>
              </a:ext>
            </a:extLst>
          </p:cNvPr>
          <p:cNvCxnSpPr>
            <a:stCxn id="48" idx="2"/>
            <a:endCxn id="16" idx="0"/>
          </p:cNvCxnSpPr>
          <p:nvPr/>
        </p:nvCxnSpPr>
        <p:spPr>
          <a:xfrm flipH="1">
            <a:off x="6901135" y="3142113"/>
            <a:ext cx="264540" cy="1001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8302F94-003E-494C-800F-241756CBB555}"/>
              </a:ext>
            </a:extLst>
          </p:cNvPr>
          <p:cNvCxnSpPr>
            <a:stCxn id="49" idx="2"/>
            <a:endCxn id="17" idx="0"/>
          </p:cNvCxnSpPr>
          <p:nvPr/>
        </p:nvCxnSpPr>
        <p:spPr>
          <a:xfrm flipH="1">
            <a:off x="8235350" y="3142113"/>
            <a:ext cx="192657" cy="1001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E70C2B-D109-498C-9BB6-3C16CC8D12C3}"/>
              </a:ext>
            </a:extLst>
          </p:cNvPr>
          <p:cNvCxnSpPr>
            <a:stCxn id="49" idx="2"/>
            <a:endCxn id="13" idx="0"/>
          </p:cNvCxnSpPr>
          <p:nvPr/>
        </p:nvCxnSpPr>
        <p:spPr>
          <a:xfrm>
            <a:off x="8428007" y="3142113"/>
            <a:ext cx="1052422" cy="1001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24EAAFE9-2FF2-41FD-AA96-01F07AD7A3D3}"/>
              </a:ext>
            </a:extLst>
          </p:cNvPr>
          <p:cNvCxnSpPr>
            <a:stCxn id="48" idx="2"/>
            <a:endCxn id="17" idx="0"/>
          </p:cNvCxnSpPr>
          <p:nvPr/>
        </p:nvCxnSpPr>
        <p:spPr>
          <a:xfrm>
            <a:off x="7165675" y="3142113"/>
            <a:ext cx="1069675" cy="1001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2A5A1138-6135-426A-9D48-CAC7743D07B5}"/>
              </a:ext>
            </a:extLst>
          </p:cNvPr>
          <p:cNvCxnSpPr>
            <a:cxnSpLocks/>
            <a:stCxn id="49" idx="3"/>
            <a:endCxn id="10" idx="3"/>
          </p:cNvCxnSpPr>
          <p:nvPr/>
        </p:nvCxnSpPr>
        <p:spPr>
          <a:xfrm flipH="1">
            <a:off x="7223188" y="3001273"/>
            <a:ext cx="1731030" cy="2984020"/>
          </a:xfrm>
          <a:prstGeom prst="bentConnector3">
            <a:avLst>
              <a:gd name="adj1" fmla="val -112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0267DB9E-FA4A-4ECB-8CB1-4D40B97DC1AC}"/>
              </a:ext>
            </a:extLst>
          </p:cNvPr>
          <p:cNvCxnSpPr/>
          <p:nvPr/>
        </p:nvCxnSpPr>
        <p:spPr>
          <a:xfrm>
            <a:off x="7641567" y="5805577"/>
            <a:ext cx="372372" cy="3795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71730A8F-7D43-43EB-AF51-1B9207AE61C9}"/>
              </a:ext>
            </a:extLst>
          </p:cNvPr>
          <p:cNvCxnSpPr>
            <a:cxnSpLocks/>
          </p:cNvCxnSpPr>
          <p:nvPr/>
        </p:nvCxnSpPr>
        <p:spPr>
          <a:xfrm flipV="1">
            <a:off x="7605625" y="5802340"/>
            <a:ext cx="465827" cy="3828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3CBD9E9F-B9AD-4357-8D69-F166CAAD38FE}"/>
              </a:ext>
            </a:extLst>
          </p:cNvPr>
          <p:cNvSpPr txBox="1"/>
          <p:nvPr/>
        </p:nvSpPr>
        <p:spPr>
          <a:xfrm>
            <a:off x="4515186" y="2445891"/>
            <a:ext cx="338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Benutzeranwendungen(EXECUTE)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127C938-4A72-4C74-ACA1-B32CC51AC192}"/>
              </a:ext>
            </a:extLst>
          </p:cNvPr>
          <p:cNvCxnSpPr>
            <a:cxnSpLocks/>
          </p:cNvCxnSpPr>
          <p:nvPr/>
        </p:nvCxnSpPr>
        <p:spPr>
          <a:xfrm>
            <a:off x="281158" y="3634451"/>
            <a:ext cx="1131667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16CB7A6-B849-44B1-841F-9C1FFC122ED3}"/>
              </a:ext>
            </a:extLst>
          </p:cNvPr>
          <p:cNvSpPr txBox="1"/>
          <p:nvPr/>
        </p:nvSpPr>
        <p:spPr>
          <a:xfrm>
            <a:off x="111165" y="3773838"/>
            <a:ext cx="17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Datenbankserver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268E116-25BB-43DA-BFE5-2D1B8CDEA19B}"/>
              </a:ext>
            </a:extLst>
          </p:cNvPr>
          <p:cNvSpPr txBox="1"/>
          <p:nvPr/>
        </p:nvSpPr>
        <p:spPr>
          <a:xfrm>
            <a:off x="281158" y="3055997"/>
            <a:ext cx="107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Netzwerk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0970ACA-D686-4FF1-AEA2-8D14F22AF6E0}"/>
              </a:ext>
            </a:extLst>
          </p:cNvPr>
          <p:cNvSpPr txBox="1"/>
          <p:nvPr/>
        </p:nvSpPr>
        <p:spPr>
          <a:xfrm>
            <a:off x="8318753" y="5654252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ins, </a:t>
            </a:r>
            <a:r>
              <a:rPr lang="de-DE" dirty="0" err="1">
                <a:solidFill>
                  <a:srgbClr val="FF0000"/>
                </a:solidFill>
              </a:rPr>
              <a:t>upd</a:t>
            </a:r>
            <a:r>
              <a:rPr lang="de-DE" dirty="0">
                <a:solidFill>
                  <a:srgbClr val="FF0000"/>
                </a:solidFill>
              </a:rPr>
              <a:t>, del</a:t>
            </a:r>
          </a:p>
        </p:txBody>
      </p:sp>
    </p:spTree>
    <p:extLst>
      <p:ext uri="{BB962C8B-B14F-4D97-AF65-F5344CB8AC3E}">
        <p14:creationId xmlns:p14="http://schemas.microsoft.com/office/powerpoint/2010/main" val="405989205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11. </a:t>
            </a:r>
            <a:r>
              <a:rPr lang="de-DE" b="1" dirty="0" err="1"/>
              <a:t>Stored</a:t>
            </a:r>
            <a:r>
              <a:rPr lang="de-DE" b="1" dirty="0"/>
              <a:t> </a:t>
            </a:r>
            <a:r>
              <a:rPr lang="de-DE" b="1" dirty="0" err="1"/>
              <a:t>Procedures</a:t>
            </a:r>
            <a:endParaRPr lang="de-DE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CBB108B-5D89-4C59-9627-D5DFBB3CB594}"/>
              </a:ext>
            </a:extLst>
          </p:cNvPr>
          <p:cNvSpPr txBox="1"/>
          <p:nvPr/>
        </p:nvSpPr>
        <p:spPr>
          <a:xfrm>
            <a:off x="1718093" y="1457288"/>
            <a:ext cx="1132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Syntax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958D85-8F2F-483C-B1D5-A47F3FE621AB}"/>
              </a:ext>
            </a:extLst>
          </p:cNvPr>
          <p:cNvSpPr txBox="1"/>
          <p:nvPr/>
        </p:nvSpPr>
        <p:spPr>
          <a:xfrm>
            <a:off x="1388962" y="2538390"/>
            <a:ext cx="91671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PROCEDURE &lt;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prozedurname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[(&lt;@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mit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datentyp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[=&lt;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standardwert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&gt;][,…])]</a:t>
            </a:r>
          </a:p>
          <a:p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BEGIN		…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RETURN;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47172049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5DFD4B7-6685-4597-BA8C-BEE1A7D6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619" y="1217222"/>
            <a:ext cx="9856279" cy="1741637"/>
          </a:xfrm>
        </p:spPr>
        <p:txBody>
          <a:bodyPr>
            <a:normAutofit/>
          </a:bodyPr>
          <a:lstStyle/>
          <a:p>
            <a:r>
              <a:rPr lang="de-DE" sz="5400" b="1" dirty="0"/>
              <a:t>12. Benutzer und Berechtigungen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BA3531-C948-49AC-AD52-558057321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1827" y="3545457"/>
            <a:ext cx="8569744" cy="233775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Benutzer, Objekte, Rollen, Schemas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GRANT, REVOKE, DENY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GRANT OPTION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25526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12. Benutzer und Berechtigungen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4AEF5D2-11DD-4FA7-A553-E1201F7DFB62}"/>
              </a:ext>
            </a:extLst>
          </p:cNvPr>
          <p:cNvSpPr txBox="1"/>
          <p:nvPr/>
        </p:nvSpPr>
        <p:spPr>
          <a:xfrm>
            <a:off x="838199" y="1716022"/>
            <a:ext cx="2341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Objekte</a:t>
            </a:r>
          </a:p>
          <a:p>
            <a:r>
              <a:rPr lang="de-DE" sz="1400" dirty="0"/>
              <a:t>(Tabellen, Views, Prozeduren)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0EC04FD-B8F4-42C0-9FF6-D236027AADA8}"/>
              </a:ext>
            </a:extLst>
          </p:cNvPr>
          <p:cNvSpPr txBox="1"/>
          <p:nvPr/>
        </p:nvSpPr>
        <p:spPr>
          <a:xfrm>
            <a:off x="4012720" y="1716022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Schemas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4ECFD59-64FA-4769-945A-921D6F5967F3}"/>
              </a:ext>
            </a:extLst>
          </p:cNvPr>
          <p:cNvSpPr txBox="1"/>
          <p:nvPr/>
        </p:nvSpPr>
        <p:spPr>
          <a:xfrm>
            <a:off x="6695534" y="1716022"/>
            <a:ext cx="7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Rollen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8B05194-A9BA-4569-B9A7-9D60E3EA4EC5}"/>
              </a:ext>
            </a:extLst>
          </p:cNvPr>
          <p:cNvSpPr txBox="1"/>
          <p:nvPr/>
        </p:nvSpPr>
        <p:spPr>
          <a:xfrm>
            <a:off x="8170651" y="1716022"/>
            <a:ext cx="102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Benutzer</a:t>
            </a:r>
          </a:p>
        </p:txBody>
      </p: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F4886E9E-BAB0-4593-9068-BA6A0E77A4BA}"/>
              </a:ext>
            </a:extLst>
          </p:cNvPr>
          <p:cNvSpPr/>
          <p:nvPr/>
        </p:nvSpPr>
        <p:spPr>
          <a:xfrm>
            <a:off x="1210570" y="2652467"/>
            <a:ext cx="422695" cy="288985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>
            <a:extLst>
              <a:ext uri="{FF2B5EF4-FFF2-40B4-BE49-F238E27FC236}">
                <a16:creationId xmlns:a16="http://schemas.microsoft.com/office/drawing/2014/main" id="{E1F996DD-3B8E-4820-AF9D-4099A4B93CE1}"/>
              </a:ext>
            </a:extLst>
          </p:cNvPr>
          <p:cNvSpPr/>
          <p:nvPr/>
        </p:nvSpPr>
        <p:spPr>
          <a:xfrm>
            <a:off x="1515370" y="2951251"/>
            <a:ext cx="422695" cy="288985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leichschenkliges Dreieck 11">
            <a:extLst>
              <a:ext uri="{FF2B5EF4-FFF2-40B4-BE49-F238E27FC236}">
                <a16:creationId xmlns:a16="http://schemas.microsoft.com/office/drawing/2014/main" id="{43962E2E-3484-4985-9E8B-7CB4D1EE563D}"/>
              </a:ext>
            </a:extLst>
          </p:cNvPr>
          <p:cNvSpPr/>
          <p:nvPr/>
        </p:nvSpPr>
        <p:spPr>
          <a:xfrm>
            <a:off x="1141560" y="3210272"/>
            <a:ext cx="422695" cy="288985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>
            <a:extLst>
              <a:ext uri="{FF2B5EF4-FFF2-40B4-BE49-F238E27FC236}">
                <a16:creationId xmlns:a16="http://schemas.microsoft.com/office/drawing/2014/main" id="{2C136D8B-50E8-4C21-822E-60D19637B613}"/>
              </a:ext>
            </a:extLst>
          </p:cNvPr>
          <p:cNvSpPr/>
          <p:nvPr/>
        </p:nvSpPr>
        <p:spPr>
          <a:xfrm>
            <a:off x="1545564" y="3382081"/>
            <a:ext cx="422695" cy="288985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>
            <a:extLst>
              <a:ext uri="{FF2B5EF4-FFF2-40B4-BE49-F238E27FC236}">
                <a16:creationId xmlns:a16="http://schemas.microsoft.com/office/drawing/2014/main" id="{F8880867-D309-4BFB-97B5-29BEE84046FC}"/>
              </a:ext>
            </a:extLst>
          </p:cNvPr>
          <p:cNvSpPr/>
          <p:nvPr/>
        </p:nvSpPr>
        <p:spPr>
          <a:xfrm>
            <a:off x="924461" y="4515210"/>
            <a:ext cx="422695" cy="288985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>
            <a:extLst>
              <a:ext uri="{FF2B5EF4-FFF2-40B4-BE49-F238E27FC236}">
                <a16:creationId xmlns:a16="http://schemas.microsoft.com/office/drawing/2014/main" id="{1DE314B7-95C6-4B3E-AF68-961B80003821}"/>
              </a:ext>
            </a:extLst>
          </p:cNvPr>
          <p:cNvSpPr/>
          <p:nvPr/>
        </p:nvSpPr>
        <p:spPr>
          <a:xfrm>
            <a:off x="1214885" y="4876800"/>
            <a:ext cx="422695" cy="288985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leichschenkliges Dreieck 15">
            <a:extLst>
              <a:ext uri="{FF2B5EF4-FFF2-40B4-BE49-F238E27FC236}">
                <a16:creationId xmlns:a16="http://schemas.microsoft.com/office/drawing/2014/main" id="{FA394C74-021F-41EF-BCCD-E740868033E8}"/>
              </a:ext>
            </a:extLst>
          </p:cNvPr>
          <p:cNvSpPr/>
          <p:nvPr/>
        </p:nvSpPr>
        <p:spPr>
          <a:xfrm>
            <a:off x="1263768" y="4144536"/>
            <a:ext cx="422695" cy="288985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leichschenkliges Dreieck 16">
            <a:extLst>
              <a:ext uri="{FF2B5EF4-FFF2-40B4-BE49-F238E27FC236}">
                <a16:creationId xmlns:a16="http://schemas.microsoft.com/office/drawing/2014/main" id="{7D049BCF-726F-44EF-AA5C-AE39A3767EE6}"/>
              </a:ext>
            </a:extLst>
          </p:cNvPr>
          <p:cNvSpPr/>
          <p:nvPr/>
        </p:nvSpPr>
        <p:spPr>
          <a:xfrm>
            <a:off x="841073" y="5160489"/>
            <a:ext cx="422695" cy="288985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24755C1-BADA-4E36-A51C-B6A40CD79A67}"/>
              </a:ext>
            </a:extLst>
          </p:cNvPr>
          <p:cNvSpPr/>
          <p:nvPr/>
        </p:nvSpPr>
        <p:spPr>
          <a:xfrm>
            <a:off x="1974726" y="2705877"/>
            <a:ext cx="422695" cy="286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2F03B34-DEB6-4EF2-8A77-FCE41C94A42F}"/>
              </a:ext>
            </a:extLst>
          </p:cNvPr>
          <p:cNvSpPr/>
          <p:nvPr/>
        </p:nvSpPr>
        <p:spPr>
          <a:xfrm>
            <a:off x="1313008" y="5831682"/>
            <a:ext cx="422695" cy="286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B6FBECC-9AD6-41B2-B18C-A7AC2ED97304}"/>
              </a:ext>
            </a:extLst>
          </p:cNvPr>
          <p:cNvSpPr/>
          <p:nvPr/>
        </p:nvSpPr>
        <p:spPr>
          <a:xfrm>
            <a:off x="1991260" y="3124486"/>
            <a:ext cx="422695" cy="286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AB7E7DB-2439-4CD7-A184-8A86622D100E}"/>
              </a:ext>
            </a:extLst>
          </p:cNvPr>
          <p:cNvSpPr/>
          <p:nvPr/>
        </p:nvSpPr>
        <p:spPr>
          <a:xfrm>
            <a:off x="1991260" y="3471670"/>
            <a:ext cx="422695" cy="286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40BCF47-D5C0-4520-9F72-893E00B4F078}"/>
              </a:ext>
            </a:extLst>
          </p:cNvPr>
          <p:cNvSpPr/>
          <p:nvPr/>
        </p:nvSpPr>
        <p:spPr>
          <a:xfrm>
            <a:off x="1735703" y="5376932"/>
            <a:ext cx="422695" cy="286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F358BAD-7DE4-424E-8750-CE7BD5B6F0A8}"/>
              </a:ext>
            </a:extLst>
          </p:cNvPr>
          <p:cNvSpPr/>
          <p:nvPr/>
        </p:nvSpPr>
        <p:spPr>
          <a:xfrm>
            <a:off x="976217" y="6258540"/>
            <a:ext cx="422695" cy="286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FB2E5E9-F458-46FD-AF00-2B5D24B1BED9}"/>
              </a:ext>
            </a:extLst>
          </p:cNvPr>
          <p:cNvSpPr/>
          <p:nvPr/>
        </p:nvSpPr>
        <p:spPr>
          <a:xfrm>
            <a:off x="1779913" y="4178244"/>
            <a:ext cx="422695" cy="286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539D3C1-98B1-4116-8A6F-5242E1341951}"/>
              </a:ext>
            </a:extLst>
          </p:cNvPr>
          <p:cNvSpPr/>
          <p:nvPr/>
        </p:nvSpPr>
        <p:spPr>
          <a:xfrm>
            <a:off x="1768410" y="4576271"/>
            <a:ext cx="422695" cy="286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15D4554-2BF6-4C9E-9B7E-264260F098BE}"/>
              </a:ext>
            </a:extLst>
          </p:cNvPr>
          <p:cNvSpPr/>
          <p:nvPr/>
        </p:nvSpPr>
        <p:spPr>
          <a:xfrm>
            <a:off x="1756911" y="5001127"/>
            <a:ext cx="422695" cy="286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9AB8B9F-F8B3-48DC-ACDC-2F8553BF2DBE}"/>
              </a:ext>
            </a:extLst>
          </p:cNvPr>
          <p:cNvSpPr/>
          <p:nvPr/>
        </p:nvSpPr>
        <p:spPr>
          <a:xfrm>
            <a:off x="2514600" y="2755678"/>
            <a:ext cx="422695" cy="361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987FAEB-F098-40CF-9EF5-B97FD9956CC8}"/>
              </a:ext>
            </a:extLst>
          </p:cNvPr>
          <p:cNvSpPr/>
          <p:nvPr/>
        </p:nvSpPr>
        <p:spPr>
          <a:xfrm>
            <a:off x="2514600" y="3174232"/>
            <a:ext cx="422695" cy="361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D0AE1636-CF2A-44D9-A1FD-5DF033BCFB3A}"/>
              </a:ext>
            </a:extLst>
          </p:cNvPr>
          <p:cNvSpPr/>
          <p:nvPr/>
        </p:nvSpPr>
        <p:spPr>
          <a:xfrm>
            <a:off x="2526818" y="3560727"/>
            <a:ext cx="422695" cy="361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DA61D713-9B42-4A09-9AA4-50E0FC95E012}"/>
              </a:ext>
            </a:extLst>
          </p:cNvPr>
          <p:cNvSpPr/>
          <p:nvPr/>
        </p:nvSpPr>
        <p:spPr>
          <a:xfrm>
            <a:off x="2352851" y="4124672"/>
            <a:ext cx="422695" cy="361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3DB4AD3-B358-4925-965E-156546A01209}"/>
              </a:ext>
            </a:extLst>
          </p:cNvPr>
          <p:cNvSpPr/>
          <p:nvPr/>
        </p:nvSpPr>
        <p:spPr>
          <a:xfrm>
            <a:off x="2343505" y="4525800"/>
            <a:ext cx="422695" cy="361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088A1731-D66F-4714-92A9-E8CC64B1D014}"/>
              </a:ext>
            </a:extLst>
          </p:cNvPr>
          <p:cNvSpPr/>
          <p:nvPr/>
        </p:nvSpPr>
        <p:spPr>
          <a:xfrm>
            <a:off x="2338474" y="4944989"/>
            <a:ext cx="422695" cy="361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30F3D90-46FE-421B-BD11-CD36F3FD5D6D}"/>
              </a:ext>
            </a:extLst>
          </p:cNvPr>
          <p:cNvSpPr/>
          <p:nvPr/>
        </p:nvSpPr>
        <p:spPr>
          <a:xfrm>
            <a:off x="2402453" y="5324407"/>
            <a:ext cx="422695" cy="361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3DA833D2-822E-4A81-9FEC-6608F5A4C65E}"/>
              </a:ext>
            </a:extLst>
          </p:cNvPr>
          <p:cNvSpPr/>
          <p:nvPr/>
        </p:nvSpPr>
        <p:spPr>
          <a:xfrm>
            <a:off x="2155881" y="5809383"/>
            <a:ext cx="422695" cy="361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640F6B1-2CA3-474E-A660-875CFCA820BF}"/>
              </a:ext>
            </a:extLst>
          </p:cNvPr>
          <p:cNvSpPr/>
          <p:nvPr/>
        </p:nvSpPr>
        <p:spPr>
          <a:xfrm>
            <a:off x="2526818" y="6066465"/>
            <a:ext cx="422695" cy="361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FF16C2D0-D876-496A-9F3A-C664F0259849}"/>
              </a:ext>
            </a:extLst>
          </p:cNvPr>
          <p:cNvSpPr/>
          <p:nvPr/>
        </p:nvSpPr>
        <p:spPr>
          <a:xfrm>
            <a:off x="2104123" y="6254534"/>
            <a:ext cx="422695" cy="361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29BB1D06-3601-41B0-BD84-3567FAE4DCC4}"/>
              </a:ext>
            </a:extLst>
          </p:cNvPr>
          <p:cNvSpPr/>
          <p:nvPr/>
        </p:nvSpPr>
        <p:spPr>
          <a:xfrm>
            <a:off x="3856008" y="2740111"/>
            <a:ext cx="1199071" cy="10947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Verkauf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ACD266F-A4E2-43B8-B471-B52EE028E6EB}"/>
              </a:ext>
            </a:extLst>
          </p:cNvPr>
          <p:cNvSpPr/>
          <p:nvPr/>
        </p:nvSpPr>
        <p:spPr>
          <a:xfrm>
            <a:off x="838199" y="4062959"/>
            <a:ext cx="422695" cy="361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6466D8D-8946-45EC-9C2F-2F5A3ABE5E86}"/>
              </a:ext>
            </a:extLst>
          </p:cNvPr>
          <p:cNvSpPr/>
          <p:nvPr/>
        </p:nvSpPr>
        <p:spPr>
          <a:xfrm>
            <a:off x="838199" y="5794318"/>
            <a:ext cx="422695" cy="361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3A5E1DB1-0F6B-4DB9-9D04-6ECAEB18121E}"/>
              </a:ext>
            </a:extLst>
          </p:cNvPr>
          <p:cNvSpPr/>
          <p:nvPr/>
        </p:nvSpPr>
        <p:spPr>
          <a:xfrm>
            <a:off x="3853126" y="4178244"/>
            <a:ext cx="1199071" cy="10947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Personal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4FE2F1A-EF10-43EF-ACCB-BAC067347485}"/>
              </a:ext>
            </a:extLst>
          </p:cNvPr>
          <p:cNvSpPr/>
          <p:nvPr/>
        </p:nvSpPr>
        <p:spPr>
          <a:xfrm>
            <a:off x="3856008" y="5520868"/>
            <a:ext cx="1199071" cy="10947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dbo</a:t>
            </a:r>
            <a:endParaRPr lang="de-DE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988D9A6-D6C7-440C-AD86-A74A82E0E442}"/>
              </a:ext>
            </a:extLst>
          </p:cNvPr>
          <p:cNvSpPr txBox="1"/>
          <p:nvPr/>
        </p:nvSpPr>
        <p:spPr>
          <a:xfrm>
            <a:off x="3978573" y="2121509"/>
            <a:ext cx="3702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P r i v i l e g i e n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916E6AA-98BC-45A2-B016-7CA8C2D26A36}"/>
              </a:ext>
            </a:extLst>
          </p:cNvPr>
          <p:cNvSpPr/>
          <p:nvPr/>
        </p:nvSpPr>
        <p:spPr>
          <a:xfrm>
            <a:off x="6331789" y="2740111"/>
            <a:ext cx="1544128" cy="5724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Verkaufsassistent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5E184332-54B6-442A-B442-5B7E89B94D6A}"/>
              </a:ext>
            </a:extLst>
          </p:cNvPr>
          <p:cNvSpPr/>
          <p:nvPr/>
        </p:nvSpPr>
        <p:spPr>
          <a:xfrm>
            <a:off x="6331789" y="3545458"/>
            <a:ext cx="1544128" cy="5724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Verkaufsmanager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1EA4FEF0-4453-43E2-9469-40C6E80F81A3}"/>
              </a:ext>
            </a:extLst>
          </p:cNvPr>
          <p:cNvSpPr/>
          <p:nvPr/>
        </p:nvSpPr>
        <p:spPr>
          <a:xfrm>
            <a:off x="6331789" y="4446872"/>
            <a:ext cx="1544128" cy="5724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Personalverwalter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1C75F9CD-7FAD-4F6C-A8A6-DF6035979851}"/>
              </a:ext>
            </a:extLst>
          </p:cNvPr>
          <p:cNvSpPr/>
          <p:nvPr/>
        </p:nvSpPr>
        <p:spPr>
          <a:xfrm>
            <a:off x="6331789" y="5449474"/>
            <a:ext cx="1544128" cy="5724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IT-Abteilung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80CAC1C-C494-40C8-89A6-8883BA9AFCED}"/>
              </a:ext>
            </a:extLst>
          </p:cNvPr>
          <p:cNvCxnSpPr>
            <a:stCxn id="29" idx="6"/>
          </p:cNvCxnSpPr>
          <p:nvPr/>
        </p:nvCxnSpPr>
        <p:spPr>
          <a:xfrm flipV="1">
            <a:off x="2949513" y="3612982"/>
            <a:ext cx="903613" cy="128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8DC237F0-A628-4F26-BF21-E7D60227ADAA}"/>
              </a:ext>
            </a:extLst>
          </p:cNvPr>
          <p:cNvCxnSpPr>
            <a:stCxn id="20" idx="3"/>
            <a:endCxn id="37" idx="1"/>
          </p:cNvCxnSpPr>
          <p:nvPr/>
        </p:nvCxnSpPr>
        <p:spPr>
          <a:xfrm>
            <a:off x="2413955" y="3267655"/>
            <a:ext cx="1442053" cy="19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7C257F34-7D34-4BA3-B8CC-10684922ACA4}"/>
              </a:ext>
            </a:extLst>
          </p:cNvPr>
          <p:cNvCxnSpPr>
            <a:stCxn id="27" idx="6"/>
          </p:cNvCxnSpPr>
          <p:nvPr/>
        </p:nvCxnSpPr>
        <p:spPr>
          <a:xfrm>
            <a:off x="2937295" y="2936210"/>
            <a:ext cx="915831" cy="9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9D101E5E-60C1-4C79-8A53-938921D24236}"/>
              </a:ext>
            </a:extLst>
          </p:cNvPr>
          <p:cNvCxnSpPr>
            <a:stCxn id="21" idx="3"/>
          </p:cNvCxnSpPr>
          <p:nvPr/>
        </p:nvCxnSpPr>
        <p:spPr>
          <a:xfrm flipV="1">
            <a:off x="2413955" y="3475105"/>
            <a:ext cx="1419052" cy="13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9465AD26-6541-484D-BCCC-E9F18947EDB8}"/>
              </a:ext>
            </a:extLst>
          </p:cNvPr>
          <p:cNvCxnSpPr>
            <a:stCxn id="18" idx="3"/>
          </p:cNvCxnSpPr>
          <p:nvPr/>
        </p:nvCxnSpPr>
        <p:spPr>
          <a:xfrm>
            <a:off x="2397421" y="2849046"/>
            <a:ext cx="1478706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AAE8828A-20C0-4712-B982-948B00B82A98}"/>
              </a:ext>
            </a:extLst>
          </p:cNvPr>
          <p:cNvCxnSpPr>
            <a:stCxn id="11" idx="5"/>
          </p:cNvCxnSpPr>
          <p:nvPr/>
        </p:nvCxnSpPr>
        <p:spPr>
          <a:xfrm>
            <a:off x="1832391" y="3095744"/>
            <a:ext cx="2000616" cy="12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AE6736A6-C296-4AF0-BDCB-0EAC3479888F}"/>
              </a:ext>
            </a:extLst>
          </p:cNvPr>
          <p:cNvCxnSpPr>
            <a:stCxn id="10" idx="5"/>
          </p:cNvCxnSpPr>
          <p:nvPr/>
        </p:nvCxnSpPr>
        <p:spPr>
          <a:xfrm>
            <a:off x="1527591" y="2796960"/>
            <a:ext cx="2305416" cy="64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F2BB7421-5705-4B75-8F16-3AD8F0DAB9DB}"/>
              </a:ext>
            </a:extLst>
          </p:cNvPr>
          <p:cNvCxnSpPr>
            <a:stCxn id="12" idx="5"/>
          </p:cNvCxnSpPr>
          <p:nvPr/>
        </p:nvCxnSpPr>
        <p:spPr>
          <a:xfrm>
            <a:off x="1458581" y="3354765"/>
            <a:ext cx="2374426" cy="6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9B2F0175-9236-43FB-BDD1-7BF7D7325126}"/>
              </a:ext>
            </a:extLst>
          </p:cNvPr>
          <p:cNvCxnSpPr>
            <a:stCxn id="13" idx="5"/>
          </p:cNvCxnSpPr>
          <p:nvPr/>
        </p:nvCxnSpPr>
        <p:spPr>
          <a:xfrm>
            <a:off x="1862585" y="3526574"/>
            <a:ext cx="1970422" cy="20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ACEE6345-DC88-4191-8190-5171289404BF}"/>
              </a:ext>
            </a:extLst>
          </p:cNvPr>
          <p:cNvCxnSpPr>
            <a:stCxn id="30" idx="6"/>
          </p:cNvCxnSpPr>
          <p:nvPr/>
        </p:nvCxnSpPr>
        <p:spPr>
          <a:xfrm>
            <a:off x="2775546" y="4305204"/>
            <a:ext cx="1100581" cy="6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540F5F7F-96C6-44D1-A630-D2BB866AF33B}"/>
              </a:ext>
            </a:extLst>
          </p:cNvPr>
          <p:cNvCxnSpPr>
            <a:stCxn id="31" idx="6"/>
          </p:cNvCxnSpPr>
          <p:nvPr/>
        </p:nvCxnSpPr>
        <p:spPr>
          <a:xfrm flipV="1">
            <a:off x="2766200" y="4504090"/>
            <a:ext cx="1109927" cy="20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463D424-6CD7-40B6-BD8C-4C1E55CC0CE2}"/>
              </a:ext>
            </a:extLst>
          </p:cNvPr>
          <p:cNvCxnSpPr>
            <a:stCxn id="32" idx="6"/>
            <a:endCxn id="40" idx="1"/>
          </p:cNvCxnSpPr>
          <p:nvPr/>
        </p:nvCxnSpPr>
        <p:spPr>
          <a:xfrm flipV="1">
            <a:off x="2761169" y="4725609"/>
            <a:ext cx="1091957" cy="39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A38620DA-DE28-4480-AE59-4A539CBE9F81}"/>
              </a:ext>
            </a:extLst>
          </p:cNvPr>
          <p:cNvCxnSpPr>
            <a:stCxn id="33" idx="6"/>
          </p:cNvCxnSpPr>
          <p:nvPr/>
        </p:nvCxnSpPr>
        <p:spPr>
          <a:xfrm flipV="1">
            <a:off x="2825148" y="4868566"/>
            <a:ext cx="1007859" cy="63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31FA908A-9461-41AC-B484-ECDB6E001BC9}"/>
              </a:ext>
            </a:extLst>
          </p:cNvPr>
          <p:cNvCxnSpPr>
            <a:stCxn id="22" idx="3"/>
          </p:cNvCxnSpPr>
          <p:nvPr/>
        </p:nvCxnSpPr>
        <p:spPr>
          <a:xfrm flipV="1">
            <a:off x="2158398" y="5087326"/>
            <a:ext cx="1674609" cy="43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EB52B515-BF9A-4AC2-80D4-42E39EC46E1C}"/>
              </a:ext>
            </a:extLst>
          </p:cNvPr>
          <p:cNvCxnSpPr>
            <a:stCxn id="26" idx="3"/>
          </p:cNvCxnSpPr>
          <p:nvPr/>
        </p:nvCxnSpPr>
        <p:spPr>
          <a:xfrm flipV="1">
            <a:off x="2179606" y="4959641"/>
            <a:ext cx="1673520" cy="1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B29D8BE3-D119-4339-BECD-F7156509E0DB}"/>
              </a:ext>
            </a:extLst>
          </p:cNvPr>
          <p:cNvCxnSpPr>
            <a:stCxn id="25" idx="3"/>
          </p:cNvCxnSpPr>
          <p:nvPr/>
        </p:nvCxnSpPr>
        <p:spPr>
          <a:xfrm flipV="1">
            <a:off x="2191105" y="4616795"/>
            <a:ext cx="1685022" cy="10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3DE12B7F-450E-4D4B-A6A4-A02B4C671C18}"/>
              </a:ext>
            </a:extLst>
          </p:cNvPr>
          <p:cNvCxnSpPr>
            <a:stCxn id="24" idx="3"/>
          </p:cNvCxnSpPr>
          <p:nvPr/>
        </p:nvCxnSpPr>
        <p:spPr>
          <a:xfrm>
            <a:off x="2202608" y="4321413"/>
            <a:ext cx="1673519" cy="12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CB77D3B8-7B52-4BA1-ABB5-1B14948042BE}"/>
              </a:ext>
            </a:extLst>
          </p:cNvPr>
          <p:cNvCxnSpPr>
            <a:stCxn id="16" idx="5"/>
          </p:cNvCxnSpPr>
          <p:nvPr/>
        </p:nvCxnSpPr>
        <p:spPr>
          <a:xfrm>
            <a:off x="1580789" y="4289029"/>
            <a:ext cx="2272337" cy="236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EAEE4A2F-2099-4C23-847B-06664B028963}"/>
              </a:ext>
            </a:extLst>
          </p:cNvPr>
          <p:cNvCxnSpPr>
            <a:stCxn id="14" idx="5"/>
            <a:endCxn id="40" idx="1"/>
          </p:cNvCxnSpPr>
          <p:nvPr/>
        </p:nvCxnSpPr>
        <p:spPr>
          <a:xfrm>
            <a:off x="1241482" y="4659703"/>
            <a:ext cx="2611644" cy="6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FFB7B1E9-633D-46CE-B489-9392926C13BD}"/>
              </a:ext>
            </a:extLst>
          </p:cNvPr>
          <p:cNvCxnSpPr>
            <a:stCxn id="15" idx="5"/>
            <a:endCxn id="40" idx="1"/>
          </p:cNvCxnSpPr>
          <p:nvPr/>
        </p:nvCxnSpPr>
        <p:spPr>
          <a:xfrm flipV="1">
            <a:off x="1531906" y="4725609"/>
            <a:ext cx="2321220" cy="29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7ED860B-F07D-4F97-8330-5B03B0591E22}"/>
              </a:ext>
            </a:extLst>
          </p:cNvPr>
          <p:cNvCxnSpPr>
            <a:stCxn id="17" idx="5"/>
          </p:cNvCxnSpPr>
          <p:nvPr/>
        </p:nvCxnSpPr>
        <p:spPr>
          <a:xfrm flipV="1">
            <a:off x="1158094" y="5155613"/>
            <a:ext cx="2695032" cy="14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88C7FE68-300C-4C96-B6A6-F8723DA47B2B}"/>
              </a:ext>
            </a:extLst>
          </p:cNvPr>
          <p:cNvCxnSpPr>
            <a:stCxn id="38" idx="6"/>
          </p:cNvCxnSpPr>
          <p:nvPr/>
        </p:nvCxnSpPr>
        <p:spPr>
          <a:xfrm>
            <a:off x="1260894" y="4243491"/>
            <a:ext cx="2592232" cy="1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A9D99E73-FC68-472C-A15A-1BDBD7A8A688}"/>
              </a:ext>
            </a:extLst>
          </p:cNvPr>
          <p:cNvCxnSpPr>
            <a:stCxn id="34" idx="6"/>
          </p:cNvCxnSpPr>
          <p:nvPr/>
        </p:nvCxnSpPr>
        <p:spPr>
          <a:xfrm flipV="1">
            <a:off x="2578576" y="5878396"/>
            <a:ext cx="1274550" cy="11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A8EA15BF-9DD3-4852-BD3C-0985D07A18D6}"/>
              </a:ext>
            </a:extLst>
          </p:cNvPr>
          <p:cNvCxnSpPr>
            <a:stCxn id="35" idx="6"/>
            <a:endCxn id="41" idx="1"/>
          </p:cNvCxnSpPr>
          <p:nvPr/>
        </p:nvCxnSpPr>
        <p:spPr>
          <a:xfrm flipV="1">
            <a:off x="2949513" y="6068233"/>
            <a:ext cx="906495" cy="17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9867B0EA-A505-47AF-A1F6-255D54C70456}"/>
              </a:ext>
            </a:extLst>
          </p:cNvPr>
          <p:cNvCxnSpPr>
            <a:stCxn id="36" idx="6"/>
          </p:cNvCxnSpPr>
          <p:nvPr/>
        </p:nvCxnSpPr>
        <p:spPr>
          <a:xfrm flipV="1">
            <a:off x="2526818" y="6254534"/>
            <a:ext cx="1326308" cy="1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90C4FFD9-8D0F-40A9-B1DF-717145DB084D}"/>
              </a:ext>
            </a:extLst>
          </p:cNvPr>
          <p:cNvCxnSpPr>
            <a:stCxn id="19" idx="3"/>
          </p:cNvCxnSpPr>
          <p:nvPr/>
        </p:nvCxnSpPr>
        <p:spPr>
          <a:xfrm flipV="1">
            <a:off x="1735703" y="5783752"/>
            <a:ext cx="2140424" cy="19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2EF61891-B3D8-4DC8-B0B8-571753C501F6}"/>
              </a:ext>
            </a:extLst>
          </p:cNvPr>
          <p:cNvCxnSpPr>
            <a:stCxn id="23" idx="3"/>
          </p:cNvCxnSpPr>
          <p:nvPr/>
        </p:nvCxnSpPr>
        <p:spPr>
          <a:xfrm flipV="1">
            <a:off x="1398912" y="5952551"/>
            <a:ext cx="2454214" cy="449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B3C17443-309A-43BC-B9BC-3FEE6649B57B}"/>
              </a:ext>
            </a:extLst>
          </p:cNvPr>
          <p:cNvCxnSpPr>
            <a:stCxn id="39" idx="6"/>
          </p:cNvCxnSpPr>
          <p:nvPr/>
        </p:nvCxnSpPr>
        <p:spPr>
          <a:xfrm>
            <a:off x="1260894" y="5974850"/>
            <a:ext cx="2615233" cy="36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: abgerundete Ecken 104">
            <a:extLst>
              <a:ext uri="{FF2B5EF4-FFF2-40B4-BE49-F238E27FC236}">
                <a16:creationId xmlns:a16="http://schemas.microsoft.com/office/drawing/2014/main" id="{7C5C7532-7A45-4A16-843B-9C8C6C53AEDE}"/>
              </a:ext>
            </a:extLst>
          </p:cNvPr>
          <p:cNvSpPr/>
          <p:nvPr/>
        </p:nvSpPr>
        <p:spPr>
          <a:xfrm>
            <a:off x="8612038" y="2544024"/>
            <a:ext cx="345056" cy="2822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Rechteck: abgerundete Ecken 105">
            <a:extLst>
              <a:ext uri="{FF2B5EF4-FFF2-40B4-BE49-F238E27FC236}">
                <a16:creationId xmlns:a16="http://schemas.microsoft.com/office/drawing/2014/main" id="{F0F88E47-161D-4D7D-814E-8BB84C3FB112}"/>
              </a:ext>
            </a:extLst>
          </p:cNvPr>
          <p:cNvSpPr/>
          <p:nvPr/>
        </p:nvSpPr>
        <p:spPr>
          <a:xfrm>
            <a:off x="8637916" y="2891974"/>
            <a:ext cx="316302" cy="2822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: abgerundete Ecken 106">
            <a:extLst>
              <a:ext uri="{FF2B5EF4-FFF2-40B4-BE49-F238E27FC236}">
                <a16:creationId xmlns:a16="http://schemas.microsoft.com/office/drawing/2014/main" id="{92AE64AC-C93D-4E23-B9FB-DF7DF217D104}"/>
              </a:ext>
            </a:extLst>
          </p:cNvPr>
          <p:cNvSpPr/>
          <p:nvPr/>
        </p:nvSpPr>
        <p:spPr>
          <a:xfrm>
            <a:off x="8637916" y="3260429"/>
            <a:ext cx="345056" cy="2822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: abgerundete Ecken 107">
            <a:extLst>
              <a:ext uri="{FF2B5EF4-FFF2-40B4-BE49-F238E27FC236}">
                <a16:creationId xmlns:a16="http://schemas.microsoft.com/office/drawing/2014/main" id="{88B2CFBF-A0A9-4E47-A5B7-9E3D113D2F57}"/>
              </a:ext>
            </a:extLst>
          </p:cNvPr>
          <p:cNvSpPr/>
          <p:nvPr/>
        </p:nvSpPr>
        <p:spPr>
          <a:xfrm>
            <a:off x="8623539" y="3616878"/>
            <a:ext cx="345056" cy="2822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: abgerundete Ecken 108">
            <a:extLst>
              <a:ext uri="{FF2B5EF4-FFF2-40B4-BE49-F238E27FC236}">
                <a16:creationId xmlns:a16="http://schemas.microsoft.com/office/drawing/2014/main" id="{DE5CAEEE-5463-425C-B84F-BF1AB625A269}"/>
              </a:ext>
            </a:extLst>
          </p:cNvPr>
          <p:cNvSpPr/>
          <p:nvPr/>
        </p:nvSpPr>
        <p:spPr>
          <a:xfrm>
            <a:off x="8623539" y="3961233"/>
            <a:ext cx="345056" cy="2822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: abgerundete Ecken 109">
            <a:extLst>
              <a:ext uri="{FF2B5EF4-FFF2-40B4-BE49-F238E27FC236}">
                <a16:creationId xmlns:a16="http://schemas.microsoft.com/office/drawing/2014/main" id="{683C7DDF-E13C-4AA8-95A5-456D2C8958C2}"/>
              </a:ext>
            </a:extLst>
          </p:cNvPr>
          <p:cNvSpPr/>
          <p:nvPr/>
        </p:nvSpPr>
        <p:spPr>
          <a:xfrm>
            <a:off x="8637916" y="4464581"/>
            <a:ext cx="345056" cy="2822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: abgerundete Ecken 110">
            <a:extLst>
              <a:ext uri="{FF2B5EF4-FFF2-40B4-BE49-F238E27FC236}">
                <a16:creationId xmlns:a16="http://schemas.microsoft.com/office/drawing/2014/main" id="{D073963C-38F4-4A3C-8716-14B5D03F84BC}"/>
              </a:ext>
            </a:extLst>
          </p:cNvPr>
          <p:cNvSpPr/>
          <p:nvPr/>
        </p:nvSpPr>
        <p:spPr>
          <a:xfrm>
            <a:off x="8637916" y="4784436"/>
            <a:ext cx="345056" cy="2822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: abgerundete Ecken 111">
            <a:extLst>
              <a:ext uri="{FF2B5EF4-FFF2-40B4-BE49-F238E27FC236}">
                <a16:creationId xmlns:a16="http://schemas.microsoft.com/office/drawing/2014/main" id="{33E4623B-90E3-4773-97D8-F29CB196A6CD}"/>
              </a:ext>
            </a:extLst>
          </p:cNvPr>
          <p:cNvSpPr/>
          <p:nvPr/>
        </p:nvSpPr>
        <p:spPr>
          <a:xfrm>
            <a:off x="8658044" y="5550970"/>
            <a:ext cx="345056" cy="2822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: abgerundete Ecken 112">
            <a:extLst>
              <a:ext uri="{FF2B5EF4-FFF2-40B4-BE49-F238E27FC236}">
                <a16:creationId xmlns:a16="http://schemas.microsoft.com/office/drawing/2014/main" id="{C89C6683-E123-42BA-A8B1-23AF6C4E5438}"/>
              </a:ext>
            </a:extLst>
          </p:cNvPr>
          <p:cNvSpPr/>
          <p:nvPr/>
        </p:nvSpPr>
        <p:spPr>
          <a:xfrm>
            <a:off x="10620560" y="5934155"/>
            <a:ext cx="345056" cy="2822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: abgerundete Ecken 113">
            <a:extLst>
              <a:ext uri="{FF2B5EF4-FFF2-40B4-BE49-F238E27FC236}">
                <a16:creationId xmlns:a16="http://schemas.microsoft.com/office/drawing/2014/main" id="{092F0F99-B284-4D31-A832-86D2F340958D}"/>
              </a:ext>
            </a:extLst>
          </p:cNvPr>
          <p:cNvSpPr/>
          <p:nvPr/>
        </p:nvSpPr>
        <p:spPr>
          <a:xfrm>
            <a:off x="9003100" y="6532537"/>
            <a:ext cx="345056" cy="2822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5E7060B2-EFAF-4181-BAEF-52168A76F522}"/>
              </a:ext>
            </a:extLst>
          </p:cNvPr>
          <p:cNvCxnSpPr>
            <a:stCxn id="105" idx="1"/>
          </p:cNvCxnSpPr>
          <p:nvPr/>
        </p:nvCxnSpPr>
        <p:spPr>
          <a:xfrm flipH="1">
            <a:off x="7875917" y="2685153"/>
            <a:ext cx="736121" cy="141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3A947EA8-1585-4ED2-9E39-55098F0810B3}"/>
              </a:ext>
            </a:extLst>
          </p:cNvPr>
          <p:cNvCxnSpPr>
            <a:stCxn id="106" idx="1"/>
            <a:endCxn id="43" idx="3"/>
          </p:cNvCxnSpPr>
          <p:nvPr/>
        </p:nvCxnSpPr>
        <p:spPr>
          <a:xfrm flipH="1" flipV="1">
            <a:off x="7875917" y="3026327"/>
            <a:ext cx="761999" cy="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0F7A38B1-9D92-4D72-AED1-A3EB2159B4D2}"/>
              </a:ext>
            </a:extLst>
          </p:cNvPr>
          <p:cNvCxnSpPr>
            <a:stCxn id="107" idx="1"/>
          </p:cNvCxnSpPr>
          <p:nvPr/>
        </p:nvCxnSpPr>
        <p:spPr>
          <a:xfrm flipH="1" flipV="1">
            <a:off x="7862978" y="3155264"/>
            <a:ext cx="774938" cy="24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2324F13A-106C-4EAD-8C72-7F2EFC3EDA40}"/>
              </a:ext>
            </a:extLst>
          </p:cNvPr>
          <p:cNvCxnSpPr>
            <a:stCxn id="108" idx="1"/>
          </p:cNvCxnSpPr>
          <p:nvPr/>
        </p:nvCxnSpPr>
        <p:spPr>
          <a:xfrm flipH="1" flipV="1">
            <a:off x="7875917" y="3661678"/>
            <a:ext cx="747622" cy="9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E8186449-2DD4-4D0C-BAF4-7F396B0E1E82}"/>
              </a:ext>
            </a:extLst>
          </p:cNvPr>
          <p:cNvCxnSpPr>
            <a:stCxn id="109" idx="1"/>
            <a:endCxn id="44" idx="3"/>
          </p:cNvCxnSpPr>
          <p:nvPr/>
        </p:nvCxnSpPr>
        <p:spPr>
          <a:xfrm flipH="1" flipV="1">
            <a:off x="7875917" y="3831674"/>
            <a:ext cx="747622" cy="270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59B25CAB-3881-4E57-BA65-9DAB354F036F}"/>
              </a:ext>
            </a:extLst>
          </p:cNvPr>
          <p:cNvCxnSpPr>
            <a:stCxn id="110" idx="1"/>
          </p:cNvCxnSpPr>
          <p:nvPr/>
        </p:nvCxnSpPr>
        <p:spPr>
          <a:xfrm flipH="1" flipV="1">
            <a:off x="7883105" y="4572473"/>
            <a:ext cx="754811" cy="3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75290B31-FE15-4413-A60E-757AB97D05D6}"/>
              </a:ext>
            </a:extLst>
          </p:cNvPr>
          <p:cNvCxnSpPr>
            <a:stCxn id="111" idx="1"/>
            <a:endCxn id="45" idx="3"/>
          </p:cNvCxnSpPr>
          <p:nvPr/>
        </p:nvCxnSpPr>
        <p:spPr>
          <a:xfrm flipH="1" flipV="1">
            <a:off x="7875917" y="4733088"/>
            <a:ext cx="761999" cy="19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0855C2BC-584D-40E3-B57D-EA4B603FAB0C}"/>
              </a:ext>
            </a:extLst>
          </p:cNvPr>
          <p:cNvCxnSpPr>
            <a:stCxn id="112" idx="1"/>
            <a:endCxn id="46" idx="3"/>
          </p:cNvCxnSpPr>
          <p:nvPr/>
        </p:nvCxnSpPr>
        <p:spPr>
          <a:xfrm flipH="1">
            <a:off x="7875917" y="5692099"/>
            <a:ext cx="782127" cy="4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37907835-7ACD-4595-874A-F9A0659F5FEC}"/>
              </a:ext>
            </a:extLst>
          </p:cNvPr>
          <p:cNvCxnSpPr/>
          <p:nvPr/>
        </p:nvCxnSpPr>
        <p:spPr>
          <a:xfrm flipH="1">
            <a:off x="5078080" y="2823285"/>
            <a:ext cx="1253709" cy="8088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1D168627-4F4D-4B37-9E71-04016EF78835}"/>
              </a:ext>
            </a:extLst>
          </p:cNvPr>
          <p:cNvCxnSpPr>
            <a:stCxn id="43" idx="1"/>
          </p:cNvCxnSpPr>
          <p:nvPr/>
        </p:nvCxnSpPr>
        <p:spPr>
          <a:xfrm flipH="1">
            <a:off x="5052197" y="3026327"/>
            <a:ext cx="1279592" cy="9815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217F2F9F-4DCE-4744-9CA3-A5AD450FAF5C}"/>
              </a:ext>
            </a:extLst>
          </p:cNvPr>
          <p:cNvCxnSpPr>
            <a:endCxn id="37" idx="3"/>
          </p:cNvCxnSpPr>
          <p:nvPr/>
        </p:nvCxnSpPr>
        <p:spPr>
          <a:xfrm flipH="1">
            <a:off x="5055079" y="3223776"/>
            <a:ext cx="1276710" cy="637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8168E044-1C63-4E77-BA7B-4D7FA00A1EED}"/>
              </a:ext>
            </a:extLst>
          </p:cNvPr>
          <p:cNvCxnSpPr/>
          <p:nvPr/>
        </p:nvCxnSpPr>
        <p:spPr>
          <a:xfrm flipH="1">
            <a:off x="5052197" y="2904166"/>
            <a:ext cx="1279592" cy="9957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94E16675-D390-4366-A605-1B548DBDA5B3}"/>
              </a:ext>
            </a:extLst>
          </p:cNvPr>
          <p:cNvCxnSpPr/>
          <p:nvPr/>
        </p:nvCxnSpPr>
        <p:spPr>
          <a:xfrm flipH="1" flipV="1">
            <a:off x="5052197" y="3560437"/>
            <a:ext cx="1279592" cy="10124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FDC52C03-8B20-4F33-9C8D-2FB4A00DE1CE}"/>
              </a:ext>
            </a:extLst>
          </p:cNvPr>
          <p:cNvCxnSpPr/>
          <p:nvPr/>
        </p:nvCxnSpPr>
        <p:spPr>
          <a:xfrm flipH="1" flipV="1">
            <a:off x="5078080" y="4424023"/>
            <a:ext cx="1253709" cy="15224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80C9AE86-68A2-44D0-B89E-0EEDECDB405A}"/>
              </a:ext>
            </a:extLst>
          </p:cNvPr>
          <p:cNvCxnSpPr>
            <a:stCxn id="45" idx="1"/>
            <a:endCxn id="40" idx="3"/>
          </p:cNvCxnSpPr>
          <p:nvPr/>
        </p:nvCxnSpPr>
        <p:spPr>
          <a:xfrm flipH="1" flipV="1">
            <a:off x="5052197" y="4725609"/>
            <a:ext cx="1279592" cy="747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F258882F-F8CD-4FBD-AB88-FD5862BAB7CB}"/>
              </a:ext>
            </a:extLst>
          </p:cNvPr>
          <p:cNvCxnSpPr/>
          <p:nvPr/>
        </p:nvCxnSpPr>
        <p:spPr>
          <a:xfrm flipH="1">
            <a:off x="5072316" y="4886864"/>
            <a:ext cx="1259473" cy="866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3218E3D2-3B21-4853-9D0E-8AF487279067}"/>
              </a:ext>
            </a:extLst>
          </p:cNvPr>
          <p:cNvCxnSpPr/>
          <p:nvPr/>
        </p:nvCxnSpPr>
        <p:spPr>
          <a:xfrm flipH="1" flipV="1">
            <a:off x="5062256" y="3748494"/>
            <a:ext cx="1269533" cy="181817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512C13EA-3F9E-4A0B-8FF6-CA629737F100}"/>
              </a:ext>
            </a:extLst>
          </p:cNvPr>
          <p:cNvCxnSpPr>
            <a:stCxn id="46" idx="1"/>
          </p:cNvCxnSpPr>
          <p:nvPr/>
        </p:nvCxnSpPr>
        <p:spPr>
          <a:xfrm flipH="1" flipV="1">
            <a:off x="5078080" y="5125521"/>
            <a:ext cx="1253709" cy="61016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4C3DF10F-9F20-455A-940C-2E3CC7FCA774}"/>
              </a:ext>
            </a:extLst>
          </p:cNvPr>
          <p:cNvCxnSpPr>
            <a:endCxn id="41" idx="3"/>
          </p:cNvCxnSpPr>
          <p:nvPr/>
        </p:nvCxnSpPr>
        <p:spPr>
          <a:xfrm flipH="1">
            <a:off x="5055079" y="5934155"/>
            <a:ext cx="1274550" cy="13407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Verbinder: gewinkelt 153">
            <a:extLst>
              <a:ext uri="{FF2B5EF4-FFF2-40B4-BE49-F238E27FC236}">
                <a16:creationId xmlns:a16="http://schemas.microsoft.com/office/drawing/2014/main" id="{47933138-1960-46A3-9BD9-117224791235}"/>
              </a:ext>
            </a:extLst>
          </p:cNvPr>
          <p:cNvCxnSpPr>
            <a:cxnSpLocks/>
          </p:cNvCxnSpPr>
          <p:nvPr/>
        </p:nvCxnSpPr>
        <p:spPr>
          <a:xfrm rot="10800000">
            <a:off x="2925789" y="3825836"/>
            <a:ext cx="3441219" cy="955736"/>
          </a:xfrm>
          <a:prstGeom prst="bentConnector3">
            <a:avLst>
              <a:gd name="adj1" fmla="val 24180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Verbinder: gewinkelt 157">
            <a:extLst>
              <a:ext uri="{FF2B5EF4-FFF2-40B4-BE49-F238E27FC236}">
                <a16:creationId xmlns:a16="http://schemas.microsoft.com/office/drawing/2014/main" id="{AF9092CC-D698-483F-816A-7BD518E4002B}"/>
              </a:ext>
            </a:extLst>
          </p:cNvPr>
          <p:cNvCxnSpPr>
            <a:cxnSpLocks/>
            <a:stCxn id="114" idx="1"/>
          </p:cNvCxnSpPr>
          <p:nvPr/>
        </p:nvCxnSpPr>
        <p:spPr>
          <a:xfrm rot="10800000">
            <a:off x="912962" y="5415934"/>
            <a:ext cx="8090139" cy="1257733"/>
          </a:xfrm>
          <a:prstGeom prst="bentConnector3">
            <a:avLst>
              <a:gd name="adj1" fmla="val 100542"/>
            </a:avLst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4E576794-78BC-42D3-AF23-4412F449EE4D}"/>
              </a:ext>
            </a:extLst>
          </p:cNvPr>
          <p:cNvCxnSpPr>
            <a:stCxn id="113" idx="1"/>
          </p:cNvCxnSpPr>
          <p:nvPr/>
        </p:nvCxnSpPr>
        <p:spPr>
          <a:xfrm flipH="1" flipV="1">
            <a:off x="9175628" y="5376504"/>
            <a:ext cx="1444932" cy="69878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22049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12. Benutzer und Berechtigungen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95EBFAE-B0A1-46DB-A63A-4F8D02E51FAC}"/>
              </a:ext>
            </a:extLst>
          </p:cNvPr>
          <p:cNvSpPr txBox="1"/>
          <p:nvPr/>
        </p:nvSpPr>
        <p:spPr>
          <a:xfrm>
            <a:off x="1690777" y="1459856"/>
            <a:ext cx="3679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Syntax für Anweisungen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E8A017-203F-4D8F-82D7-AAA46B9DCC82}"/>
              </a:ext>
            </a:extLst>
          </p:cNvPr>
          <p:cNvSpPr txBox="1"/>
          <p:nvPr/>
        </p:nvSpPr>
        <p:spPr>
          <a:xfrm>
            <a:off x="1871932" y="2554586"/>
            <a:ext cx="8594019" cy="3347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CREATE ROLE 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rollenname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>
              <a:lnSpc>
                <a:spcPct val="200000"/>
              </a:lnSpc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CREATE SCHEMA 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>
              <a:lnSpc>
                <a:spcPct val="200000"/>
              </a:lnSpc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CREATE USER 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 FOR LOGIN 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>
              <a:lnSpc>
                <a:spcPct val="200000"/>
              </a:lnSpc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CREATE USER 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 WITH PASSWORD=´&lt;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&gt;´;</a:t>
            </a:r>
          </a:p>
          <a:p>
            <a:pPr>
              <a:lnSpc>
                <a:spcPct val="200000"/>
              </a:lnSpc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ALTER ROLE 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rollenname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 ADD MEMBER {&lt;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&gt;|&lt;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rollenname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&gt;};</a:t>
            </a:r>
          </a:p>
          <a:p>
            <a:pPr>
              <a:lnSpc>
                <a:spcPct val="200000"/>
              </a:lnSpc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ALTER SCHEMA 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 TRANSFER 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schema_alt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&gt;.&lt;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objektname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0412094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12. Benutzer und Berechtigungen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95EBFAE-B0A1-46DB-A63A-4F8D02E51FAC}"/>
              </a:ext>
            </a:extLst>
          </p:cNvPr>
          <p:cNvSpPr txBox="1"/>
          <p:nvPr/>
        </p:nvSpPr>
        <p:spPr>
          <a:xfrm>
            <a:off x="1690777" y="1459856"/>
            <a:ext cx="7090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Berechtigungen </a:t>
            </a:r>
            <a:r>
              <a:rPr lang="de-DE" sz="2800" dirty="0" err="1"/>
              <a:t>erteilen|entziehen|verweigern</a:t>
            </a:r>
            <a:endParaRPr lang="de-DE" sz="28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E8A017-203F-4D8F-82D7-AAA46B9DCC82}"/>
              </a:ext>
            </a:extLst>
          </p:cNvPr>
          <p:cNvSpPr txBox="1"/>
          <p:nvPr/>
        </p:nvSpPr>
        <p:spPr>
          <a:xfrm>
            <a:off x="1191151" y="3157116"/>
            <a:ext cx="4044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GRANT 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privilegienliste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[ON 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objektname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TO &lt;userliste&gt;&lt;rollenliste&gt;;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2853C1-0A82-4981-8601-FE4EEE63F7CA}"/>
              </a:ext>
            </a:extLst>
          </p:cNvPr>
          <p:cNvSpPr txBox="1"/>
          <p:nvPr/>
        </p:nvSpPr>
        <p:spPr>
          <a:xfrm>
            <a:off x="1191152" y="4543093"/>
            <a:ext cx="4044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REVOKE 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privilegienliste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[ON 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objektname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TO &lt;userliste&gt;&lt;rollenliste&gt;;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F8B0723-56BD-4CBB-84A6-228D53E91503}"/>
              </a:ext>
            </a:extLst>
          </p:cNvPr>
          <p:cNvSpPr txBox="1"/>
          <p:nvPr/>
        </p:nvSpPr>
        <p:spPr>
          <a:xfrm>
            <a:off x="6295115" y="3157116"/>
            <a:ext cx="4044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DENY &lt;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privilegienliste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[ON &lt;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objektname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r>
              <a:rPr lang="de-DE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&lt;userliste&gt;&lt;rollenliste&gt;;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78C74DB-2971-4C1C-99B7-AFA462E86ABD}"/>
              </a:ext>
            </a:extLst>
          </p:cNvPr>
          <p:cNvSpPr txBox="1"/>
          <p:nvPr/>
        </p:nvSpPr>
        <p:spPr>
          <a:xfrm>
            <a:off x="2153593" y="2451924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ANSI-SQL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DA6D645-E5D8-4EE2-93E6-06DAABF4BB11}"/>
              </a:ext>
            </a:extLst>
          </p:cNvPr>
          <p:cNvSpPr txBox="1"/>
          <p:nvPr/>
        </p:nvSpPr>
        <p:spPr>
          <a:xfrm>
            <a:off x="6668219" y="2447476"/>
            <a:ext cx="10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67535113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12. Benutzer und Berechtigungen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95EBFAE-B0A1-46DB-A63A-4F8D02E51FAC}"/>
              </a:ext>
            </a:extLst>
          </p:cNvPr>
          <p:cNvSpPr txBox="1"/>
          <p:nvPr/>
        </p:nvSpPr>
        <p:spPr>
          <a:xfrm>
            <a:off x="1690777" y="1459856"/>
            <a:ext cx="3763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Objektypen</a:t>
            </a:r>
            <a:r>
              <a:rPr lang="de-DE" sz="2800" dirty="0"/>
              <a:t> spezifizieren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61C27F9-6AE2-40D3-A435-7516F3600AB5}"/>
              </a:ext>
            </a:extLst>
          </p:cNvPr>
          <p:cNvSpPr/>
          <p:nvPr/>
        </p:nvSpPr>
        <p:spPr>
          <a:xfrm>
            <a:off x="1731512" y="242395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de-D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de-D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auftragsverwaltung</a:t>
            </a:r>
            <a:r>
              <a:rPr lang="de-D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de-D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de-D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de-DE" dirty="0">
                <a:solidFill>
                  <a:srgbClr val="80808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auftragsverwaltung</a:t>
            </a:r>
            <a:r>
              <a:rPr lang="de-D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de-D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de-D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schema</a:t>
            </a:r>
            <a:r>
              <a:rPr lang="de-DE" dirty="0">
                <a:solidFill>
                  <a:srgbClr val="808080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auftragswesen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auftragsverwaltung</a:t>
            </a:r>
            <a:r>
              <a:rPr lang="de-D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FF16A5F-F27C-4705-9C43-4851EFA15B7A}"/>
              </a:ext>
            </a:extLst>
          </p:cNvPr>
          <p:cNvSpPr txBox="1"/>
          <p:nvPr/>
        </p:nvSpPr>
        <p:spPr>
          <a:xfrm>
            <a:off x="6634776" y="2423958"/>
            <a:ext cx="54076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Objektname:	Objekttyp::Objektname</a:t>
            </a:r>
          </a:p>
          <a:p>
            <a:endParaRPr lang="de-DE" sz="1600" dirty="0"/>
          </a:p>
          <a:p>
            <a:r>
              <a:rPr lang="de-DE" sz="1600" dirty="0"/>
              <a:t>Standard-Objekttyp:	OBJECT</a:t>
            </a:r>
          </a:p>
          <a:p>
            <a:endParaRPr lang="de-DE" sz="1600" dirty="0"/>
          </a:p>
          <a:p>
            <a:r>
              <a:rPr lang="de-DE" sz="1600" dirty="0"/>
              <a:t>Darunter fallen:	Tabellen, Views, Prozeduren, Funktionen</a:t>
            </a:r>
          </a:p>
        </p:txBody>
      </p:sp>
    </p:spTree>
    <p:extLst>
      <p:ext uri="{BB962C8B-B14F-4D97-AF65-F5344CB8AC3E}">
        <p14:creationId xmlns:p14="http://schemas.microsoft.com/office/powerpoint/2010/main" val="360827690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12. Benutzer und Berechtigungen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95EBFAE-B0A1-46DB-A63A-4F8D02E51FAC}"/>
              </a:ext>
            </a:extLst>
          </p:cNvPr>
          <p:cNvSpPr txBox="1"/>
          <p:nvPr/>
        </p:nvSpPr>
        <p:spPr>
          <a:xfrm>
            <a:off x="1690777" y="1459856"/>
            <a:ext cx="4191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Berechtigungen verweigern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78C74DB-2971-4C1C-99B7-AFA462E86ABD}"/>
              </a:ext>
            </a:extLst>
          </p:cNvPr>
          <p:cNvSpPr txBox="1"/>
          <p:nvPr/>
        </p:nvSpPr>
        <p:spPr>
          <a:xfrm>
            <a:off x="2153593" y="2451924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ANSI-SQL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DA6D645-E5D8-4EE2-93E6-06DAABF4BB11}"/>
              </a:ext>
            </a:extLst>
          </p:cNvPr>
          <p:cNvSpPr txBox="1"/>
          <p:nvPr/>
        </p:nvSpPr>
        <p:spPr>
          <a:xfrm>
            <a:off x="6668219" y="2447476"/>
            <a:ext cx="64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Rolle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A3953AF-BFAD-44C1-848F-35317917E83E}"/>
              </a:ext>
            </a:extLst>
          </p:cNvPr>
          <p:cNvSpPr/>
          <p:nvPr/>
        </p:nvSpPr>
        <p:spPr>
          <a:xfrm>
            <a:off x="6012611" y="3105509"/>
            <a:ext cx="2941607" cy="3387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6ED6FD4-5253-4C78-9FEA-B8D153CFFCB0}"/>
              </a:ext>
            </a:extLst>
          </p:cNvPr>
          <p:cNvSpPr/>
          <p:nvPr/>
        </p:nvSpPr>
        <p:spPr>
          <a:xfrm>
            <a:off x="6357669" y="3429000"/>
            <a:ext cx="345056" cy="2822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CF50E056-0156-4D4C-BEF8-9B37128D1B8A}"/>
              </a:ext>
            </a:extLst>
          </p:cNvPr>
          <p:cNvSpPr/>
          <p:nvPr/>
        </p:nvSpPr>
        <p:spPr>
          <a:xfrm>
            <a:off x="7274945" y="3429000"/>
            <a:ext cx="345056" cy="2822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1982CFE-53F5-49A9-9B80-7D145CF907BE}"/>
              </a:ext>
            </a:extLst>
          </p:cNvPr>
          <p:cNvSpPr/>
          <p:nvPr/>
        </p:nvSpPr>
        <p:spPr>
          <a:xfrm>
            <a:off x="8120331" y="3570129"/>
            <a:ext cx="345056" cy="2822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2937DED-3BF6-418A-8583-5D928C9A98CC}"/>
              </a:ext>
            </a:extLst>
          </p:cNvPr>
          <p:cNvSpPr/>
          <p:nvPr/>
        </p:nvSpPr>
        <p:spPr>
          <a:xfrm>
            <a:off x="6638536" y="4220424"/>
            <a:ext cx="345056" cy="2822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90BA7616-EF57-4CC6-B901-8F3AFC8D0F45}"/>
              </a:ext>
            </a:extLst>
          </p:cNvPr>
          <p:cNvSpPr/>
          <p:nvPr/>
        </p:nvSpPr>
        <p:spPr>
          <a:xfrm>
            <a:off x="7598015" y="4079295"/>
            <a:ext cx="345056" cy="2822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50BCF6B-3C05-4771-8EE2-017E6B52A7FE}"/>
              </a:ext>
            </a:extLst>
          </p:cNvPr>
          <p:cNvSpPr/>
          <p:nvPr/>
        </p:nvSpPr>
        <p:spPr>
          <a:xfrm>
            <a:off x="8317812" y="4499269"/>
            <a:ext cx="345056" cy="2822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235C16EB-124A-417D-819C-3991CD7476D4}"/>
              </a:ext>
            </a:extLst>
          </p:cNvPr>
          <p:cNvSpPr/>
          <p:nvPr/>
        </p:nvSpPr>
        <p:spPr>
          <a:xfrm>
            <a:off x="6647162" y="5074391"/>
            <a:ext cx="345056" cy="2822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9CEEC5CE-EC2B-4A39-8870-0799DF863753}"/>
              </a:ext>
            </a:extLst>
          </p:cNvPr>
          <p:cNvSpPr/>
          <p:nvPr/>
        </p:nvSpPr>
        <p:spPr>
          <a:xfrm>
            <a:off x="7598015" y="4704196"/>
            <a:ext cx="345056" cy="2822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3D47C90B-2B92-4AEE-A494-E5CD675C6468}"/>
              </a:ext>
            </a:extLst>
          </p:cNvPr>
          <p:cNvSpPr/>
          <p:nvPr/>
        </p:nvSpPr>
        <p:spPr>
          <a:xfrm>
            <a:off x="8292859" y="5704167"/>
            <a:ext cx="345056" cy="2822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897E8B85-DEE0-494D-9004-D07395FAA1BD}"/>
              </a:ext>
            </a:extLst>
          </p:cNvPr>
          <p:cNvSpPr/>
          <p:nvPr/>
        </p:nvSpPr>
        <p:spPr>
          <a:xfrm>
            <a:off x="7606642" y="5271511"/>
            <a:ext cx="345056" cy="2822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5C773BBD-5180-4274-9BA5-C49C9567014F}"/>
              </a:ext>
            </a:extLst>
          </p:cNvPr>
          <p:cNvSpPr/>
          <p:nvPr/>
        </p:nvSpPr>
        <p:spPr>
          <a:xfrm>
            <a:off x="6505336" y="5999362"/>
            <a:ext cx="345056" cy="28225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974E5AF9-3D81-4040-88AC-834AB17CF574}"/>
              </a:ext>
            </a:extLst>
          </p:cNvPr>
          <p:cNvSpPr/>
          <p:nvPr/>
        </p:nvSpPr>
        <p:spPr>
          <a:xfrm>
            <a:off x="7425487" y="5867310"/>
            <a:ext cx="345056" cy="2822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FC89692-4920-4EA8-98EE-6177F4B0EA5C}"/>
              </a:ext>
            </a:extLst>
          </p:cNvPr>
          <p:cNvSpPr/>
          <p:nvPr/>
        </p:nvSpPr>
        <p:spPr>
          <a:xfrm>
            <a:off x="2294623" y="3052106"/>
            <a:ext cx="1376073" cy="3693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52C86291-8FC7-4074-A6C9-B06E573A038D}"/>
              </a:ext>
            </a:extLst>
          </p:cNvPr>
          <p:cNvSpPr/>
          <p:nvPr/>
        </p:nvSpPr>
        <p:spPr>
          <a:xfrm>
            <a:off x="2294623" y="3503002"/>
            <a:ext cx="1376073" cy="3693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2B075283-61C4-4443-9F95-F68C3AA695C6}"/>
              </a:ext>
            </a:extLst>
          </p:cNvPr>
          <p:cNvSpPr/>
          <p:nvPr/>
        </p:nvSpPr>
        <p:spPr>
          <a:xfrm>
            <a:off x="2294624" y="3992221"/>
            <a:ext cx="1376073" cy="3693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718D693-3CDB-4A0A-865E-D377DCC45C82}"/>
              </a:ext>
            </a:extLst>
          </p:cNvPr>
          <p:cNvSpPr/>
          <p:nvPr/>
        </p:nvSpPr>
        <p:spPr>
          <a:xfrm>
            <a:off x="2294625" y="4561255"/>
            <a:ext cx="1376073" cy="3693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F286052F-55F1-42DF-89CD-8E7021A96CC2}"/>
              </a:ext>
            </a:extLst>
          </p:cNvPr>
          <p:cNvSpPr/>
          <p:nvPr/>
        </p:nvSpPr>
        <p:spPr>
          <a:xfrm>
            <a:off x="2294625" y="5093715"/>
            <a:ext cx="1376073" cy="3693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6B743148-AB8C-4A66-9E6A-5B926A92FEAA}"/>
              </a:ext>
            </a:extLst>
          </p:cNvPr>
          <p:cNvSpPr/>
          <p:nvPr/>
        </p:nvSpPr>
        <p:spPr>
          <a:xfrm>
            <a:off x="2294625" y="5704167"/>
            <a:ext cx="1376073" cy="3693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A5AA0D1-9065-4093-B0CC-B65DF41F9BA6}"/>
              </a:ext>
            </a:extLst>
          </p:cNvPr>
          <p:cNvCxnSpPr>
            <a:endCxn id="24" idx="3"/>
          </p:cNvCxnSpPr>
          <p:nvPr/>
        </p:nvCxnSpPr>
        <p:spPr>
          <a:xfrm flipH="1" flipV="1">
            <a:off x="3670696" y="3236772"/>
            <a:ext cx="2341915" cy="6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10C1FD8-95D7-4CB7-B949-EE45BDAB6A65}"/>
              </a:ext>
            </a:extLst>
          </p:cNvPr>
          <p:cNvCxnSpPr>
            <a:endCxn id="25" idx="3"/>
          </p:cNvCxnSpPr>
          <p:nvPr/>
        </p:nvCxnSpPr>
        <p:spPr>
          <a:xfrm flipH="1" flipV="1">
            <a:off x="3670696" y="3687668"/>
            <a:ext cx="2341915" cy="17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38B996E-C03B-4DC9-A3D7-E52B72C94993}"/>
              </a:ext>
            </a:extLst>
          </p:cNvPr>
          <p:cNvCxnSpPr>
            <a:endCxn id="26" idx="3"/>
          </p:cNvCxnSpPr>
          <p:nvPr/>
        </p:nvCxnSpPr>
        <p:spPr>
          <a:xfrm flipH="1">
            <a:off x="3670697" y="4079295"/>
            <a:ext cx="2341914" cy="9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A92D9A9-6280-4D8F-8592-4AEBFCAEC804}"/>
              </a:ext>
            </a:extLst>
          </p:cNvPr>
          <p:cNvCxnSpPr>
            <a:stCxn id="11" idx="1"/>
            <a:endCxn id="27" idx="3"/>
          </p:cNvCxnSpPr>
          <p:nvPr/>
        </p:nvCxnSpPr>
        <p:spPr>
          <a:xfrm flipH="1" flipV="1">
            <a:off x="3670698" y="4745921"/>
            <a:ext cx="2341913" cy="5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15AA556-4C29-4B99-BE35-4C6D1FD08FF5}"/>
              </a:ext>
            </a:extLst>
          </p:cNvPr>
          <p:cNvCxnSpPr>
            <a:endCxn id="28" idx="3"/>
          </p:cNvCxnSpPr>
          <p:nvPr/>
        </p:nvCxnSpPr>
        <p:spPr>
          <a:xfrm flipH="1">
            <a:off x="3670698" y="5271511"/>
            <a:ext cx="2341913" cy="6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BD9BC88-58E8-4097-9384-DAF8E88389B9}"/>
              </a:ext>
            </a:extLst>
          </p:cNvPr>
          <p:cNvCxnSpPr>
            <a:endCxn id="29" idx="3"/>
          </p:cNvCxnSpPr>
          <p:nvPr/>
        </p:nvCxnSpPr>
        <p:spPr>
          <a:xfrm flipH="1">
            <a:off x="3670698" y="5704167"/>
            <a:ext cx="234191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27232619-A4E9-4FFE-A6C5-3C1C13BF587E}"/>
              </a:ext>
            </a:extLst>
          </p:cNvPr>
          <p:cNvCxnSpPr/>
          <p:nvPr/>
        </p:nvCxnSpPr>
        <p:spPr>
          <a:xfrm flipH="1" flipV="1">
            <a:off x="3670696" y="6008439"/>
            <a:ext cx="2859501" cy="139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238BC3E8-4285-4FD4-9D7A-6D58E161B2A8}"/>
              </a:ext>
            </a:extLst>
          </p:cNvPr>
          <p:cNvSpPr txBox="1"/>
          <p:nvPr/>
        </p:nvSpPr>
        <p:spPr>
          <a:xfrm>
            <a:off x="4297551" y="6410304"/>
            <a:ext cx="7152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b="1" dirty="0"/>
              <a:t>DENY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CFD9E1F-2C97-4D4D-89AD-4B7A26C10473}"/>
              </a:ext>
            </a:extLst>
          </p:cNvPr>
          <p:cNvCxnSpPr>
            <a:stCxn id="44" idx="0"/>
          </p:cNvCxnSpPr>
          <p:nvPr/>
        </p:nvCxnSpPr>
        <p:spPr>
          <a:xfrm flipV="1">
            <a:off x="4655181" y="6073499"/>
            <a:ext cx="186472" cy="3368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F567017D-91B9-4B86-98E4-834078719073}"/>
              </a:ext>
            </a:extLst>
          </p:cNvPr>
          <p:cNvSpPr txBox="1"/>
          <p:nvPr/>
        </p:nvSpPr>
        <p:spPr>
          <a:xfrm>
            <a:off x="7831907" y="5963669"/>
            <a:ext cx="102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Benutzer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E62D0DA-FE7D-4561-A910-6F7684F63107}"/>
              </a:ext>
            </a:extLst>
          </p:cNvPr>
          <p:cNvSpPr txBox="1"/>
          <p:nvPr/>
        </p:nvSpPr>
        <p:spPr>
          <a:xfrm>
            <a:off x="2516066" y="6096954"/>
            <a:ext cx="92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Objekte</a:t>
            </a:r>
          </a:p>
        </p:txBody>
      </p:sp>
    </p:spTree>
    <p:extLst>
      <p:ext uri="{BB962C8B-B14F-4D97-AF65-F5344CB8AC3E}">
        <p14:creationId xmlns:p14="http://schemas.microsoft.com/office/powerpoint/2010/main" val="3541734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5DFD4B7-6685-4597-BA8C-BEE1A7D6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136" y="1363871"/>
            <a:ext cx="9433585" cy="1741637"/>
          </a:xfrm>
        </p:spPr>
        <p:txBody>
          <a:bodyPr/>
          <a:lstStyle/>
          <a:p>
            <a:r>
              <a:rPr lang="de-DE" b="1" dirty="0"/>
              <a:t>2. Befehlsübersicht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BA3531-C948-49AC-AD52-558057321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7706" y="3752492"/>
            <a:ext cx="8569744" cy="184605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prozedural vs. deskriptiv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DML, DDL, DCL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Die Beispieldatenbank </a:t>
            </a:r>
            <a:r>
              <a:rPr lang="de-DE" dirty="0" err="1"/>
              <a:t>Northwind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796170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12. Benutzer und Berechtigungen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95EBFAE-B0A1-46DB-A63A-4F8D02E51FAC}"/>
              </a:ext>
            </a:extLst>
          </p:cNvPr>
          <p:cNvSpPr txBox="1"/>
          <p:nvPr/>
        </p:nvSpPr>
        <p:spPr>
          <a:xfrm>
            <a:off x="1690777" y="1459856"/>
            <a:ext cx="2459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GRANT OPTION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E8A017-203F-4D8F-82D7-AAA46B9DCC82}"/>
              </a:ext>
            </a:extLst>
          </p:cNvPr>
          <p:cNvSpPr txBox="1"/>
          <p:nvPr/>
        </p:nvSpPr>
        <p:spPr>
          <a:xfrm>
            <a:off x="2315363" y="2511577"/>
            <a:ext cx="51619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GRANT &lt;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privilegienliste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[ON &lt;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objektname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 &lt;userliste&gt;&lt;rollenliste&gt;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[WITH GRANT OPTION]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E23C0D0-8D0B-483B-A98B-DC274D0B3758}"/>
              </a:ext>
            </a:extLst>
          </p:cNvPr>
          <p:cNvSpPr/>
          <p:nvPr/>
        </p:nvSpPr>
        <p:spPr>
          <a:xfrm>
            <a:off x="1087677" y="5296619"/>
            <a:ext cx="1206949" cy="94890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Objekt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D6C77086-99E5-4FA7-B51C-8C5EBADB1014}"/>
              </a:ext>
            </a:extLst>
          </p:cNvPr>
          <p:cNvSpPr/>
          <p:nvPr/>
        </p:nvSpPr>
        <p:spPr>
          <a:xfrm>
            <a:off x="3562709" y="5398144"/>
            <a:ext cx="1112807" cy="70073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User1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8FA347E-3BE9-4127-8B17-D46F92B73D74}"/>
              </a:ext>
            </a:extLst>
          </p:cNvPr>
          <p:cNvSpPr/>
          <p:nvPr/>
        </p:nvSpPr>
        <p:spPr>
          <a:xfrm>
            <a:off x="5826882" y="5398142"/>
            <a:ext cx="1112807" cy="70073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User2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673F1565-2568-4A39-8716-5EE855F23AD5}"/>
              </a:ext>
            </a:extLst>
          </p:cNvPr>
          <p:cNvSpPr/>
          <p:nvPr/>
        </p:nvSpPr>
        <p:spPr>
          <a:xfrm>
            <a:off x="8082432" y="5398143"/>
            <a:ext cx="1112807" cy="70073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User3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6BD7A3D-A9ED-4433-99E8-12A7CA844FC9}"/>
              </a:ext>
            </a:extLst>
          </p:cNvPr>
          <p:cNvCxnSpPr>
            <a:cxnSpLocks/>
            <a:stCxn id="12" idx="1"/>
            <a:endCxn id="11" idx="6"/>
          </p:cNvCxnSpPr>
          <p:nvPr/>
        </p:nvCxnSpPr>
        <p:spPr>
          <a:xfrm flipH="1">
            <a:off x="2294626" y="5748510"/>
            <a:ext cx="1268083" cy="2256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60E3F4C0-B99B-485F-8ACB-5BA030196BD8}"/>
              </a:ext>
            </a:extLst>
          </p:cNvPr>
          <p:cNvSpPr txBox="1"/>
          <p:nvPr/>
        </p:nvSpPr>
        <p:spPr>
          <a:xfrm>
            <a:off x="2230420" y="5859828"/>
            <a:ext cx="176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Priv</a:t>
            </a:r>
            <a:endParaRPr lang="de-DE" sz="1400" dirty="0"/>
          </a:p>
          <a:p>
            <a:r>
              <a:rPr lang="de-DE" sz="1400" dirty="0"/>
              <a:t>WITH GRANT OPTION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97B221F-D107-4E59-A1CB-EB0F0C1B75E1}"/>
              </a:ext>
            </a:extLst>
          </p:cNvPr>
          <p:cNvSpPr txBox="1"/>
          <p:nvPr/>
        </p:nvSpPr>
        <p:spPr>
          <a:xfrm>
            <a:off x="6939689" y="5859828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Priv</a:t>
            </a:r>
            <a:endParaRPr lang="de-DE" sz="1400" dirty="0"/>
          </a:p>
          <a:p>
            <a:endParaRPr lang="de-DE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A9D4767-D8C6-49C5-A35D-C980CF6AE876}"/>
              </a:ext>
            </a:extLst>
          </p:cNvPr>
          <p:cNvSpPr txBox="1"/>
          <p:nvPr/>
        </p:nvSpPr>
        <p:spPr>
          <a:xfrm>
            <a:off x="4675037" y="5852446"/>
            <a:ext cx="176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Priv</a:t>
            </a:r>
            <a:endParaRPr lang="de-DE" sz="1400" dirty="0"/>
          </a:p>
          <a:p>
            <a:r>
              <a:rPr lang="de-DE" sz="1400" dirty="0"/>
              <a:t>WITH GRANT OPTION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4E3BEEB-0DA7-4218-88C6-B31570AFD6E6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4675516" y="5748508"/>
            <a:ext cx="1151366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2BA65C9-2A77-43ED-8FF1-CF42261BEA87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6939689" y="5748508"/>
            <a:ext cx="114274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6430D684-291E-42C4-8AC4-50602067AAF1}"/>
              </a:ext>
            </a:extLst>
          </p:cNvPr>
          <p:cNvSpPr txBox="1"/>
          <p:nvPr/>
        </p:nvSpPr>
        <p:spPr>
          <a:xfrm>
            <a:off x="8445653" y="4081237"/>
            <a:ext cx="2941831" cy="120032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REVOKE 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privilegien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objekt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TO user1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</a:p>
        </p:txBody>
      </p:sp>
    </p:spTree>
    <p:extLst>
      <p:ext uri="{BB962C8B-B14F-4D97-AF65-F5344CB8AC3E}">
        <p14:creationId xmlns:p14="http://schemas.microsoft.com/office/powerpoint/2010/main" val="131096055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5DFD4B7-6685-4597-BA8C-BEE1A7D6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619" y="1217222"/>
            <a:ext cx="9856279" cy="1741637"/>
          </a:xfrm>
        </p:spPr>
        <p:txBody>
          <a:bodyPr>
            <a:normAutofit/>
          </a:bodyPr>
          <a:lstStyle/>
          <a:p>
            <a:r>
              <a:rPr lang="de-DE" b="1" dirty="0"/>
              <a:t>13. Trigger </a:t>
            </a:r>
            <a:r>
              <a:rPr lang="de-DE" sz="3600" b="1" dirty="0"/>
              <a:t>(DML-Trigger)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BA3531-C948-49AC-AD52-558057321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1827" y="3545457"/>
            <a:ext cx="8569744" cy="233775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Einsatzgebiete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CREATE TRIGGER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Die logischen Tabellen INSERTED und DELETED (NEW und OLD)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Verschachtelung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Rekursion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154636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13. Trigger </a:t>
            </a:r>
            <a:r>
              <a:rPr lang="de-DE" sz="2400" b="1" dirty="0"/>
              <a:t>(DML-Trigger)</a:t>
            </a:r>
            <a:endParaRPr lang="de-DE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D84DECA-3C0F-4939-8E4F-376346BD8D50}"/>
              </a:ext>
            </a:extLst>
          </p:cNvPr>
          <p:cNvSpPr txBox="1"/>
          <p:nvPr/>
        </p:nvSpPr>
        <p:spPr>
          <a:xfrm>
            <a:off x="838199" y="2501161"/>
            <a:ext cx="101333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Ereignisgesteuerte Prozeduren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cs typeface="Courier New" panose="02070309020205020404" pitchFamily="49" charset="0"/>
              </a:rPr>
              <a:t>Können nicht durch direkten Aufruf, sondern nur durch das angegebene Ereignis ausgelöst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cs typeface="Courier New" panose="02070309020205020404" pitchFamily="49" charset="0"/>
              </a:rPr>
              <a:t>Ereignisse können sein:	INSERT, UPDATE, DELETE	nicht SELECT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cs typeface="Courier New" panose="02070309020205020404" pitchFamily="49" charset="0"/>
              </a:rPr>
              <a:t>Trigger sind immer Bestandteil der Transaktion, durch die sie ausgelöst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cs typeface="Courier New" panose="02070309020205020404" pitchFamily="49" charset="0"/>
              </a:rPr>
              <a:t>Nur aus einem Trigger heraus kann ein ROLLBACK TRANSACTION ausgelöst werden ohne korrespondierendes BEGIN TRANSACTION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cs typeface="Courier New" panose="02070309020205020404" pitchFamily="49" charset="0"/>
              </a:rPr>
              <a:t>Pro Tabelle und pro Ereignis können mehrere Trigger definiert werden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CBB108B-5D89-4C59-9627-D5DFBB3CB594}"/>
              </a:ext>
            </a:extLst>
          </p:cNvPr>
          <p:cNvSpPr txBox="1"/>
          <p:nvPr/>
        </p:nvSpPr>
        <p:spPr>
          <a:xfrm>
            <a:off x="838199" y="1587261"/>
            <a:ext cx="3928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Allgemeine Bemerkungen</a:t>
            </a:r>
          </a:p>
        </p:txBody>
      </p:sp>
    </p:spTree>
    <p:extLst>
      <p:ext uri="{BB962C8B-B14F-4D97-AF65-F5344CB8AC3E}">
        <p14:creationId xmlns:p14="http://schemas.microsoft.com/office/powerpoint/2010/main" val="3130956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13. Trigger </a:t>
            </a:r>
            <a:r>
              <a:rPr lang="de-DE" sz="2400" b="1" dirty="0"/>
              <a:t>(DML-Trigger)</a:t>
            </a:r>
            <a:endParaRPr lang="de-DE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D84DECA-3C0F-4939-8E4F-376346BD8D50}"/>
              </a:ext>
            </a:extLst>
          </p:cNvPr>
          <p:cNvSpPr txBox="1"/>
          <p:nvPr/>
        </p:nvSpPr>
        <p:spPr>
          <a:xfrm>
            <a:off x="838199" y="2501161"/>
            <a:ext cx="101333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cs typeface="Courier New" panose="02070309020205020404" pitchFamily="49" charset="0"/>
              </a:rPr>
              <a:t>Erzwingen komplizierterer Integritätsregeln(anwendungsbasiert, Geschäftsregeln)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cs typeface="Courier New" panose="02070309020205020404" pitchFamily="49" charset="0"/>
              </a:rPr>
              <a:t>Ausführen von Folgeoperationen(automatisch, statt durch Benutzer)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cs typeface="Courier New" panose="02070309020205020404" pitchFamily="49" charset="0"/>
              </a:rPr>
              <a:t>Archivieren gelöschter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cs typeface="Courier New" panose="02070309020205020404" pitchFamily="49" charset="0"/>
              </a:rPr>
              <a:t>Überwachen von Benutzeraktivitäten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CBB108B-5D89-4C59-9627-D5DFBB3CB594}"/>
              </a:ext>
            </a:extLst>
          </p:cNvPr>
          <p:cNvSpPr txBox="1"/>
          <p:nvPr/>
        </p:nvSpPr>
        <p:spPr>
          <a:xfrm>
            <a:off x="838199" y="1587261"/>
            <a:ext cx="2543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Einsatzszenarios</a:t>
            </a:r>
          </a:p>
        </p:txBody>
      </p:sp>
    </p:spTree>
    <p:extLst>
      <p:ext uri="{BB962C8B-B14F-4D97-AF65-F5344CB8AC3E}">
        <p14:creationId xmlns:p14="http://schemas.microsoft.com/office/powerpoint/2010/main" val="351984471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13. Trigger </a:t>
            </a:r>
            <a:r>
              <a:rPr lang="de-DE" sz="2400" b="1" dirty="0"/>
              <a:t>(DML-Trigger)</a:t>
            </a:r>
            <a:endParaRPr lang="de-DE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CBB108B-5D89-4C59-9627-D5DFBB3CB594}"/>
              </a:ext>
            </a:extLst>
          </p:cNvPr>
          <p:cNvSpPr txBox="1"/>
          <p:nvPr/>
        </p:nvSpPr>
        <p:spPr>
          <a:xfrm>
            <a:off x="838199" y="1587261"/>
            <a:ext cx="3499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Prozedur oder Trigger?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B87003E-8535-40FC-95E7-299680C7218E}"/>
              </a:ext>
            </a:extLst>
          </p:cNvPr>
          <p:cNvGrpSpPr/>
          <p:nvPr/>
        </p:nvGrpSpPr>
        <p:grpSpPr>
          <a:xfrm>
            <a:off x="838199" y="2250299"/>
            <a:ext cx="10897476" cy="4254989"/>
            <a:chOff x="898633" y="220717"/>
            <a:chExt cx="10710043" cy="6022428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ADF44EB-79D1-4123-9804-A570BC7C1762}"/>
                </a:ext>
              </a:extLst>
            </p:cNvPr>
            <p:cNvSpPr txBox="1"/>
            <p:nvPr/>
          </p:nvSpPr>
          <p:spPr>
            <a:xfrm>
              <a:off x="2711669" y="165537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de-DE" sz="2400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939A6D0A-E93F-4D9F-9110-1FE7B620C017}"/>
                </a:ext>
              </a:extLst>
            </p:cNvPr>
            <p:cNvSpPr/>
            <p:nvPr/>
          </p:nvSpPr>
          <p:spPr>
            <a:xfrm>
              <a:off x="4619297" y="2869324"/>
              <a:ext cx="3231931" cy="2900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Tabelle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9F84AD4-9199-4239-9E2B-1CC51192681F}"/>
                </a:ext>
              </a:extLst>
            </p:cNvPr>
            <p:cNvSpPr/>
            <p:nvPr/>
          </p:nvSpPr>
          <p:spPr>
            <a:xfrm>
              <a:off x="898634" y="3720661"/>
              <a:ext cx="2632842" cy="11981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Prozedur</a:t>
              </a: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F589F4DC-0B09-4615-9A42-D60440549424}"/>
                </a:ext>
              </a:extLst>
            </p:cNvPr>
            <p:cNvCxnSpPr>
              <a:stCxn id="10" idx="3"/>
              <a:endCxn id="9" idx="1"/>
            </p:cNvCxnSpPr>
            <p:nvPr/>
          </p:nvCxnSpPr>
          <p:spPr>
            <a:xfrm>
              <a:off x="3531476" y="4319751"/>
              <a:ext cx="10878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E0FA1E9-1AB2-4FEF-BD1E-383BC45972AD}"/>
                </a:ext>
              </a:extLst>
            </p:cNvPr>
            <p:cNvSpPr/>
            <p:nvPr/>
          </p:nvSpPr>
          <p:spPr>
            <a:xfrm>
              <a:off x="4776952" y="220717"/>
              <a:ext cx="2885089" cy="170267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Archivtabelle</a:t>
              </a:r>
            </a:p>
          </p:txBody>
        </p:sp>
        <p:cxnSp>
          <p:nvCxnSpPr>
            <p:cNvPr id="13" name="Verbinder: gewinkelt 12">
              <a:extLst>
                <a:ext uri="{FF2B5EF4-FFF2-40B4-BE49-F238E27FC236}">
                  <a16:creationId xmlns:a16="http://schemas.microsoft.com/office/drawing/2014/main" id="{127DDBD7-2C15-434C-99AA-C283F5ADE4E6}"/>
                </a:ext>
              </a:extLst>
            </p:cNvPr>
            <p:cNvCxnSpPr>
              <a:stCxn id="10" idx="0"/>
              <a:endCxn id="12" idx="1"/>
            </p:cNvCxnSpPr>
            <p:nvPr/>
          </p:nvCxnSpPr>
          <p:spPr>
            <a:xfrm rot="5400000" flipH="1" flipV="1">
              <a:off x="2171700" y="1115410"/>
              <a:ext cx="2648606" cy="256189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FA0313E6-FADE-48B0-9CF9-0B07D8ED054E}"/>
                </a:ext>
              </a:extLst>
            </p:cNvPr>
            <p:cNvSpPr txBox="1"/>
            <p:nvPr/>
          </p:nvSpPr>
          <p:spPr>
            <a:xfrm>
              <a:off x="3805042" y="3404946"/>
              <a:ext cx="540689" cy="914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upd</a:t>
              </a:r>
              <a:endParaRPr lang="de-DE" dirty="0"/>
            </a:p>
            <a:p>
              <a:r>
                <a:rPr lang="de-DE" dirty="0"/>
                <a:t>del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C5A5B4BC-62F6-4EBB-AACF-AC87AF8FD996}"/>
                </a:ext>
              </a:extLst>
            </p:cNvPr>
            <p:cNvSpPr/>
            <p:nvPr/>
          </p:nvSpPr>
          <p:spPr>
            <a:xfrm>
              <a:off x="9254359" y="3645774"/>
              <a:ext cx="2354317" cy="134795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Trigger</a:t>
              </a:r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0CCEDA88-B27B-4B16-90D8-0066D68FD976}"/>
                </a:ext>
              </a:extLst>
            </p:cNvPr>
            <p:cNvCxnSpPr>
              <a:stCxn id="9" idx="3"/>
              <a:endCxn id="15" idx="1"/>
            </p:cNvCxnSpPr>
            <p:nvPr/>
          </p:nvCxnSpPr>
          <p:spPr>
            <a:xfrm flipV="1">
              <a:off x="7851228" y="4319750"/>
              <a:ext cx="140313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Verbinder: gewinkelt 16">
              <a:extLst>
                <a:ext uri="{FF2B5EF4-FFF2-40B4-BE49-F238E27FC236}">
                  <a16:creationId xmlns:a16="http://schemas.microsoft.com/office/drawing/2014/main" id="{914E3302-4987-437A-8D80-E46C84C2E617}"/>
                </a:ext>
              </a:extLst>
            </p:cNvPr>
            <p:cNvCxnSpPr>
              <a:stCxn id="15" idx="0"/>
              <a:endCxn id="12" idx="3"/>
            </p:cNvCxnSpPr>
            <p:nvPr/>
          </p:nvCxnSpPr>
          <p:spPr>
            <a:xfrm rot="16200000" flipV="1">
              <a:off x="7759921" y="974176"/>
              <a:ext cx="2573719" cy="276947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10BA8B53-CA55-424E-90AC-80CF7057BEB0}"/>
                </a:ext>
              </a:extLst>
            </p:cNvPr>
            <p:cNvCxnSpPr/>
            <p:nvPr/>
          </p:nvCxnSpPr>
          <p:spPr>
            <a:xfrm flipV="1">
              <a:off x="898634" y="5155324"/>
              <a:ext cx="3720663" cy="1087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8782A413-F040-48ED-9220-199E1A4E0BA1}"/>
                </a:ext>
              </a:extLst>
            </p:cNvPr>
            <p:cNvSpPr txBox="1"/>
            <p:nvPr/>
          </p:nvSpPr>
          <p:spPr>
            <a:xfrm>
              <a:off x="898633" y="5328340"/>
              <a:ext cx="540689" cy="914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upd</a:t>
              </a:r>
              <a:endParaRPr lang="de-DE" dirty="0"/>
            </a:p>
            <a:p>
              <a:r>
                <a:rPr lang="de-DE" dirty="0"/>
                <a:t>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8273714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13. Trigger </a:t>
            </a:r>
            <a:r>
              <a:rPr lang="de-DE" sz="2400" b="1" dirty="0"/>
              <a:t>(DML-Trigger)</a:t>
            </a:r>
            <a:endParaRPr lang="de-DE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CBB108B-5D89-4C59-9627-D5DFBB3CB594}"/>
              </a:ext>
            </a:extLst>
          </p:cNvPr>
          <p:cNvSpPr txBox="1"/>
          <p:nvPr/>
        </p:nvSpPr>
        <p:spPr>
          <a:xfrm>
            <a:off x="838199" y="1587261"/>
            <a:ext cx="1132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Syntax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0CC9992-CC4F-4071-89A8-3B2D2814F593}"/>
              </a:ext>
            </a:extLst>
          </p:cNvPr>
          <p:cNvSpPr txBox="1"/>
          <p:nvPr/>
        </p:nvSpPr>
        <p:spPr>
          <a:xfrm>
            <a:off x="1404540" y="2648311"/>
            <a:ext cx="40446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CREATE TRIGGER 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triggername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ON 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tabellenname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AFTER INSERT|UPDATE|DELETE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4D3A555-101D-4C52-A045-5ACB5F398501}"/>
              </a:ext>
            </a:extLst>
          </p:cNvPr>
          <p:cNvSpPr txBox="1"/>
          <p:nvPr/>
        </p:nvSpPr>
        <p:spPr>
          <a:xfrm>
            <a:off x="6659592" y="2562046"/>
            <a:ext cx="50931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Für Trigger auf Views gibt es noch die </a:t>
            </a:r>
            <a:br>
              <a:rPr lang="de-DE" dirty="0"/>
            </a:br>
            <a:r>
              <a:rPr lang="de-DE" dirty="0"/>
              <a:t>Zeitoption INSTEAD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der AFTER-Klausel können auch zwei oder</a:t>
            </a:r>
            <a:br>
              <a:rPr lang="de-DE" dirty="0"/>
            </a:br>
            <a:r>
              <a:rPr lang="de-DE" dirty="0"/>
              <a:t>drei Ereignisse durch Komma separiert stehen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UPDATE-Triggern kann nach dem AS ein</a:t>
            </a:r>
            <a:br>
              <a:rPr lang="de-DE" dirty="0"/>
            </a:br>
            <a:r>
              <a:rPr lang="de-DE" dirty="0"/>
              <a:t>IF UPDATE(&lt;spaltenliste durch OR separiert&gt;)</a:t>
            </a:r>
            <a:br>
              <a:rPr lang="de-DE" dirty="0"/>
            </a:br>
            <a:r>
              <a:rPr lang="de-DE" dirty="0"/>
              <a:t>stehen; dann wird der Trigger nur dann ausgelöst,</a:t>
            </a:r>
            <a:br>
              <a:rPr lang="de-DE" dirty="0"/>
            </a:br>
            <a:r>
              <a:rPr lang="de-DE" dirty="0"/>
              <a:t>wenn eine der gelisteten Spalten durch UPDATE</a:t>
            </a:r>
            <a:br>
              <a:rPr lang="de-DE" dirty="0"/>
            </a:br>
            <a:r>
              <a:rPr lang="de-DE" dirty="0"/>
              <a:t>verändert wird</a:t>
            </a:r>
          </a:p>
        </p:txBody>
      </p:sp>
    </p:spTree>
    <p:extLst>
      <p:ext uri="{BB962C8B-B14F-4D97-AF65-F5344CB8AC3E}">
        <p14:creationId xmlns:p14="http://schemas.microsoft.com/office/powerpoint/2010/main" val="67226688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13. Trigger </a:t>
            </a:r>
            <a:r>
              <a:rPr lang="de-DE" sz="2400" b="1" dirty="0"/>
              <a:t>(DML-Trigger)</a:t>
            </a:r>
            <a:endParaRPr lang="de-DE" b="1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71EB07F-D71C-4647-AEBC-97AF98E2F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9131"/>
            <a:ext cx="10515600" cy="3847831"/>
          </a:xfrm>
        </p:spPr>
        <p:txBody>
          <a:bodyPr>
            <a:normAutofit/>
          </a:bodyPr>
          <a:lstStyle/>
          <a:p>
            <a:r>
              <a:rPr lang="de-DE" sz="2400" dirty="0"/>
              <a:t>Heißen in anderen DBMS(Oracle, MySQL) </a:t>
            </a:r>
            <a:br>
              <a:rPr lang="de-DE" sz="2400" dirty="0"/>
            </a:br>
            <a:r>
              <a:rPr lang="de-DE" sz="2400" dirty="0"/>
              <a:t>	NEW(INSERTED) bzw.</a:t>
            </a:r>
            <a:br>
              <a:rPr lang="de-DE" sz="2400" dirty="0"/>
            </a:br>
            <a:r>
              <a:rPr lang="de-DE" sz="2400" dirty="0"/>
              <a:t>	OLD(DELETED)</a:t>
            </a:r>
          </a:p>
          <a:p>
            <a:r>
              <a:rPr lang="de-DE" sz="2400" dirty="0"/>
              <a:t>Existieren nur im Kontext des ausgeführten Triggers(d.h. jeder Trigger hat seine INSERTED- bzw. DELETED-Tabelle für sich)</a:t>
            </a:r>
          </a:p>
          <a:p>
            <a:r>
              <a:rPr lang="de-DE" sz="2400" dirty="0"/>
              <a:t>Haben dieselbe Spaltenstruktur wie die Tabelle, auf die der Trigger definiert ist</a:t>
            </a:r>
          </a:p>
          <a:p>
            <a:r>
              <a:rPr lang="de-DE" sz="2400" dirty="0"/>
              <a:t>INSERTED enthält die Daten im Zustand nach der Änderungsoperation</a:t>
            </a:r>
          </a:p>
          <a:p>
            <a:r>
              <a:rPr lang="de-DE" sz="2400" dirty="0"/>
              <a:t>DELETED  enthält die Daten im Zustand vor der Änderungsoperation</a:t>
            </a:r>
          </a:p>
          <a:p>
            <a:r>
              <a:rPr lang="de-DE" sz="2400" dirty="0"/>
              <a:t>Sind verfügbar bis Transaktionsende</a:t>
            </a:r>
          </a:p>
          <a:p>
            <a:endParaRPr lang="de-DE" sz="2400" dirty="0"/>
          </a:p>
          <a:p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CBB108B-5D89-4C59-9627-D5DFBB3CB594}"/>
              </a:ext>
            </a:extLst>
          </p:cNvPr>
          <p:cNvSpPr txBox="1"/>
          <p:nvPr/>
        </p:nvSpPr>
        <p:spPr>
          <a:xfrm>
            <a:off x="838199" y="1587261"/>
            <a:ext cx="6944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Die logischen Tabellen INSERTED und DELETED</a:t>
            </a:r>
          </a:p>
        </p:txBody>
      </p:sp>
    </p:spTree>
    <p:extLst>
      <p:ext uri="{BB962C8B-B14F-4D97-AF65-F5344CB8AC3E}">
        <p14:creationId xmlns:p14="http://schemas.microsoft.com/office/powerpoint/2010/main" val="93424231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955"/>
            <a:ext cx="10515600" cy="1325563"/>
          </a:xfrm>
        </p:spPr>
        <p:txBody>
          <a:bodyPr/>
          <a:lstStyle/>
          <a:p>
            <a:r>
              <a:rPr lang="de-DE" b="1" dirty="0"/>
              <a:t>13. Trigger </a:t>
            </a:r>
            <a:r>
              <a:rPr lang="de-DE" sz="2400" b="1" dirty="0"/>
              <a:t>(DML-Trigger)</a:t>
            </a:r>
            <a:endParaRPr lang="de-DE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CBB108B-5D89-4C59-9627-D5DFBB3CB594}"/>
              </a:ext>
            </a:extLst>
          </p:cNvPr>
          <p:cNvSpPr txBox="1"/>
          <p:nvPr/>
        </p:nvSpPr>
        <p:spPr>
          <a:xfrm>
            <a:off x="1191882" y="1349648"/>
            <a:ext cx="6944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Die logischen Tabellen INSERTED und DELETED</a:t>
            </a:r>
          </a:p>
        </p:txBody>
      </p:sp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B5AC3F1D-BB9C-4CC0-AA5E-E3BF8FA53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018428"/>
              </p:ext>
            </p:extLst>
          </p:nvPr>
        </p:nvGraphicFramePr>
        <p:xfrm>
          <a:off x="1518248" y="1952298"/>
          <a:ext cx="8678174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087">
                  <a:extLst>
                    <a:ext uri="{9D8B030D-6E8A-4147-A177-3AD203B41FA5}">
                      <a16:colId xmlns:a16="http://schemas.microsoft.com/office/drawing/2014/main" val="1453764120"/>
                    </a:ext>
                  </a:extLst>
                </a:gridCol>
                <a:gridCol w="4339087">
                  <a:extLst>
                    <a:ext uri="{9D8B030D-6E8A-4147-A177-3AD203B41FA5}">
                      <a16:colId xmlns:a16="http://schemas.microsoft.com/office/drawing/2014/main" val="247649589"/>
                    </a:ext>
                  </a:extLst>
                </a:gridCol>
              </a:tblGrid>
              <a:tr h="10787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Den Trigger auslösende Operation</a:t>
                      </a:r>
                    </a:p>
                    <a:p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Belegung von INSERTED bzw. DELETED</a:t>
                      </a:r>
                    </a:p>
                    <a:p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207454"/>
                  </a:ext>
                </a:extLst>
              </a:tr>
              <a:tr h="10787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INSERT</a:t>
                      </a:r>
                    </a:p>
                    <a:p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INSERTED:           neue Daten</a:t>
                      </a:r>
                      <a:br>
                        <a:rPr lang="de-DE" sz="2400" dirty="0"/>
                      </a:br>
                      <a:r>
                        <a:rPr lang="de-DE" sz="2400" dirty="0"/>
                        <a:t>DELETED:	   NULL</a:t>
                      </a:r>
                    </a:p>
                    <a:p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400504"/>
                  </a:ext>
                </a:extLst>
              </a:tr>
              <a:tr h="10787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UPDATE</a:t>
                      </a:r>
                    </a:p>
                    <a:p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INSERTED:           neue Daten</a:t>
                      </a:r>
                      <a:br>
                        <a:rPr lang="de-DE" sz="2400" dirty="0"/>
                      </a:br>
                      <a:r>
                        <a:rPr lang="de-DE" sz="2400" dirty="0"/>
                        <a:t>DELETED:	   alte Daten</a:t>
                      </a:r>
                    </a:p>
                    <a:p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370668"/>
                  </a:ext>
                </a:extLst>
              </a:tr>
              <a:tr h="1078733">
                <a:tc>
                  <a:txBody>
                    <a:bodyPr/>
                    <a:lstStyle/>
                    <a:p>
                      <a:r>
                        <a:rPr lang="de-DE" sz="24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INSERTED:           NULL</a:t>
                      </a:r>
                      <a:br>
                        <a:rPr lang="de-DE" sz="2400" dirty="0"/>
                      </a:br>
                      <a:r>
                        <a:rPr lang="de-DE" sz="2400" dirty="0"/>
                        <a:t>DELETED:	   alte Daten</a:t>
                      </a:r>
                    </a:p>
                    <a:p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53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00570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13. Trigger </a:t>
            </a:r>
            <a:r>
              <a:rPr lang="de-DE" sz="2400" b="1" dirty="0"/>
              <a:t>(DML-Trigger)</a:t>
            </a:r>
            <a:endParaRPr lang="de-DE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CBB108B-5D89-4C59-9627-D5DFBB3CB594}"/>
              </a:ext>
            </a:extLst>
          </p:cNvPr>
          <p:cNvSpPr txBox="1"/>
          <p:nvPr/>
        </p:nvSpPr>
        <p:spPr>
          <a:xfrm>
            <a:off x="838199" y="1587261"/>
            <a:ext cx="369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Trigger-Verschachtelung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123E2DA-7366-4506-9308-2ABDBE704CE3}"/>
              </a:ext>
            </a:extLst>
          </p:cNvPr>
          <p:cNvSpPr/>
          <p:nvPr/>
        </p:nvSpPr>
        <p:spPr>
          <a:xfrm>
            <a:off x="1856761" y="3058227"/>
            <a:ext cx="1190445" cy="113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Tab1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984ABC3-8E0C-4D05-AA82-758416F90F13}"/>
              </a:ext>
            </a:extLst>
          </p:cNvPr>
          <p:cNvSpPr/>
          <p:nvPr/>
        </p:nvSpPr>
        <p:spPr>
          <a:xfrm>
            <a:off x="4316727" y="3058227"/>
            <a:ext cx="1190445" cy="113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Tab2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3E21486-4DEA-4BAE-899B-77AD228F0ECB}"/>
              </a:ext>
            </a:extLst>
          </p:cNvPr>
          <p:cNvSpPr/>
          <p:nvPr/>
        </p:nvSpPr>
        <p:spPr>
          <a:xfrm>
            <a:off x="6961442" y="3058227"/>
            <a:ext cx="1190445" cy="113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Tab3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C269776-86C6-4505-9203-2253B7918A63}"/>
              </a:ext>
            </a:extLst>
          </p:cNvPr>
          <p:cNvSpPr/>
          <p:nvPr/>
        </p:nvSpPr>
        <p:spPr>
          <a:xfrm>
            <a:off x="9606157" y="3058227"/>
            <a:ext cx="1190445" cy="113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Tab4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C6FC488-3465-4B79-838B-899217EC16BB}"/>
              </a:ext>
            </a:extLst>
          </p:cNvPr>
          <p:cNvSpPr/>
          <p:nvPr/>
        </p:nvSpPr>
        <p:spPr>
          <a:xfrm>
            <a:off x="3322532" y="3407596"/>
            <a:ext cx="661718" cy="4313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Trg1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DB1E1EF-D663-40A0-B483-8F75A9565512}"/>
              </a:ext>
            </a:extLst>
          </p:cNvPr>
          <p:cNvSpPr/>
          <p:nvPr/>
        </p:nvSpPr>
        <p:spPr>
          <a:xfrm>
            <a:off x="5903448" y="3407596"/>
            <a:ext cx="661718" cy="4313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Trg2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A9852D2-0A4D-4775-BD4E-D855AE4E63DD}"/>
              </a:ext>
            </a:extLst>
          </p:cNvPr>
          <p:cNvSpPr/>
          <p:nvPr/>
        </p:nvSpPr>
        <p:spPr>
          <a:xfrm>
            <a:off x="8548163" y="3407595"/>
            <a:ext cx="661718" cy="4313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Trg3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61271B7-339E-4685-836B-394AF300B45A}"/>
              </a:ext>
            </a:extLst>
          </p:cNvPr>
          <p:cNvSpPr txBox="1"/>
          <p:nvPr/>
        </p:nvSpPr>
        <p:spPr>
          <a:xfrm>
            <a:off x="838199" y="3438589"/>
            <a:ext cx="622286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DML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6BFF466-35AF-4D63-A4D2-B84980ECD5C5}"/>
              </a:ext>
            </a:extLst>
          </p:cNvPr>
          <p:cNvCxnSpPr>
            <a:stCxn id="15" idx="3"/>
            <a:endCxn id="7" idx="1"/>
          </p:cNvCxnSpPr>
          <p:nvPr/>
        </p:nvCxnSpPr>
        <p:spPr>
          <a:xfrm>
            <a:off x="1460485" y="3623255"/>
            <a:ext cx="396276" cy="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6306355-2495-4A1E-8E17-8444A1604C32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3047206" y="3623257"/>
            <a:ext cx="275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2801F0EE-E4D8-4E3B-8358-540D5059AAF2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3984250" y="3623257"/>
            <a:ext cx="332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A82EA23-5282-4D7C-ADF7-5215244B4DDF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5507172" y="3623257"/>
            <a:ext cx="396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4569A06-48CA-4BC7-A76D-1092A06D9EE2}"/>
              </a:ext>
            </a:extLst>
          </p:cNvPr>
          <p:cNvCxnSpPr>
            <a:stCxn id="13" idx="3"/>
            <a:endCxn id="10" idx="1"/>
          </p:cNvCxnSpPr>
          <p:nvPr/>
        </p:nvCxnSpPr>
        <p:spPr>
          <a:xfrm>
            <a:off x="6565166" y="3623257"/>
            <a:ext cx="396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C2FEA9D-505C-4D83-A4F6-9D3665AC0EFA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 flipV="1">
            <a:off x="8151887" y="3623256"/>
            <a:ext cx="3962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491623E-1530-4C73-81DE-9C28C5D8C12E}"/>
              </a:ext>
            </a:extLst>
          </p:cNvPr>
          <p:cNvCxnSpPr>
            <a:stCxn id="14" idx="3"/>
            <a:endCxn id="11" idx="1"/>
          </p:cNvCxnSpPr>
          <p:nvPr/>
        </p:nvCxnSpPr>
        <p:spPr>
          <a:xfrm>
            <a:off x="9209881" y="3623256"/>
            <a:ext cx="3962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640EEF40-54D3-415B-88E9-09B00AD05C4E}"/>
              </a:ext>
            </a:extLst>
          </p:cNvPr>
          <p:cNvSpPr txBox="1"/>
          <p:nvPr/>
        </p:nvSpPr>
        <p:spPr>
          <a:xfrm>
            <a:off x="3323921" y="5136033"/>
            <a:ext cx="526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SQL Server standardmäßig erlaubt bis Ebene 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Kann auf </a:t>
            </a:r>
            <a:r>
              <a:rPr lang="de-DE" dirty="0" err="1"/>
              <a:t>Instanzebene</a:t>
            </a:r>
            <a:r>
              <a:rPr lang="de-DE" dirty="0"/>
              <a:t> deaktiviert werden</a:t>
            </a:r>
          </a:p>
        </p:txBody>
      </p:sp>
    </p:spTree>
    <p:extLst>
      <p:ext uri="{BB962C8B-B14F-4D97-AF65-F5344CB8AC3E}">
        <p14:creationId xmlns:p14="http://schemas.microsoft.com/office/powerpoint/2010/main" val="267305776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13. Trigger </a:t>
            </a:r>
            <a:r>
              <a:rPr lang="de-DE" sz="2400" b="1" dirty="0"/>
              <a:t>(DML-Trigger)</a:t>
            </a:r>
            <a:endParaRPr lang="de-DE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CBB108B-5D89-4C59-9627-D5DFBB3CB594}"/>
              </a:ext>
            </a:extLst>
          </p:cNvPr>
          <p:cNvSpPr txBox="1"/>
          <p:nvPr/>
        </p:nvSpPr>
        <p:spPr>
          <a:xfrm>
            <a:off x="838199" y="1587261"/>
            <a:ext cx="272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Trigger-Rekursion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123E2DA-7366-4506-9308-2ABDBE704CE3}"/>
              </a:ext>
            </a:extLst>
          </p:cNvPr>
          <p:cNvSpPr/>
          <p:nvPr/>
        </p:nvSpPr>
        <p:spPr>
          <a:xfrm>
            <a:off x="5893923" y="4571003"/>
            <a:ext cx="1190445" cy="113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Tab1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984ABC3-8E0C-4D05-AA82-758416F90F13}"/>
              </a:ext>
            </a:extLst>
          </p:cNvPr>
          <p:cNvSpPr/>
          <p:nvPr/>
        </p:nvSpPr>
        <p:spPr>
          <a:xfrm>
            <a:off x="8353889" y="4571003"/>
            <a:ext cx="1190445" cy="113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Tab2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C6FC488-3465-4B79-838B-899217EC16BB}"/>
              </a:ext>
            </a:extLst>
          </p:cNvPr>
          <p:cNvSpPr/>
          <p:nvPr/>
        </p:nvSpPr>
        <p:spPr>
          <a:xfrm>
            <a:off x="7359694" y="4920372"/>
            <a:ext cx="661718" cy="4313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Trg1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DB1E1EF-D663-40A0-B483-8F75A9565512}"/>
              </a:ext>
            </a:extLst>
          </p:cNvPr>
          <p:cNvSpPr/>
          <p:nvPr/>
        </p:nvSpPr>
        <p:spPr>
          <a:xfrm>
            <a:off x="9940610" y="4920372"/>
            <a:ext cx="661718" cy="4313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Trg2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61271B7-339E-4685-836B-394AF300B45A}"/>
              </a:ext>
            </a:extLst>
          </p:cNvPr>
          <p:cNvSpPr txBox="1"/>
          <p:nvPr/>
        </p:nvSpPr>
        <p:spPr>
          <a:xfrm>
            <a:off x="4875361" y="4951365"/>
            <a:ext cx="622286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DML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6BFF466-35AF-4D63-A4D2-B84980ECD5C5}"/>
              </a:ext>
            </a:extLst>
          </p:cNvPr>
          <p:cNvCxnSpPr>
            <a:stCxn id="15" idx="3"/>
            <a:endCxn id="7" idx="1"/>
          </p:cNvCxnSpPr>
          <p:nvPr/>
        </p:nvCxnSpPr>
        <p:spPr>
          <a:xfrm>
            <a:off x="5497647" y="5136031"/>
            <a:ext cx="396276" cy="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6306355-2495-4A1E-8E17-8444A1604C32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7084368" y="5136033"/>
            <a:ext cx="275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2801F0EE-E4D8-4E3B-8358-540D5059AAF2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8021412" y="5136033"/>
            <a:ext cx="332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A82EA23-5282-4D7C-ADF7-5215244B4DDF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9544334" y="5136033"/>
            <a:ext cx="396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640EEF40-54D3-415B-88E9-09B00AD05C4E}"/>
              </a:ext>
            </a:extLst>
          </p:cNvPr>
          <p:cNvSpPr txBox="1"/>
          <p:nvPr/>
        </p:nvSpPr>
        <p:spPr>
          <a:xfrm>
            <a:off x="685013" y="4920372"/>
            <a:ext cx="3925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Indirekte Rekursion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Wird wie Verschachtelung behandelt</a:t>
            </a:r>
          </a:p>
        </p:txBody>
      </p:sp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0A9A4AF8-1D5F-441D-ABC1-B8F800DA3395}"/>
              </a:ext>
            </a:extLst>
          </p:cNvPr>
          <p:cNvCxnSpPr>
            <a:stCxn id="13" idx="2"/>
            <a:endCxn id="7" idx="2"/>
          </p:cNvCxnSpPr>
          <p:nvPr/>
        </p:nvCxnSpPr>
        <p:spPr>
          <a:xfrm rot="5400000">
            <a:off x="8205623" y="3635217"/>
            <a:ext cx="349370" cy="3782323"/>
          </a:xfrm>
          <a:prstGeom prst="bentConnector3">
            <a:avLst>
              <a:gd name="adj1" fmla="val 1654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97445D2C-3240-473B-A98F-EA3F3C1F7898}"/>
              </a:ext>
            </a:extLst>
          </p:cNvPr>
          <p:cNvSpPr/>
          <p:nvPr/>
        </p:nvSpPr>
        <p:spPr>
          <a:xfrm>
            <a:off x="5893923" y="2593398"/>
            <a:ext cx="1190445" cy="113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Tab1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73CDF9C-2C7A-4092-A9C4-56D142CF11D5}"/>
              </a:ext>
            </a:extLst>
          </p:cNvPr>
          <p:cNvSpPr/>
          <p:nvPr/>
        </p:nvSpPr>
        <p:spPr>
          <a:xfrm>
            <a:off x="8380308" y="2942767"/>
            <a:ext cx="661718" cy="4313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Trg1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8D93A4F-1FB7-4B90-9769-63DF99094844}"/>
              </a:ext>
            </a:extLst>
          </p:cNvPr>
          <p:cNvSpPr txBox="1"/>
          <p:nvPr/>
        </p:nvSpPr>
        <p:spPr>
          <a:xfrm>
            <a:off x="4875361" y="2973760"/>
            <a:ext cx="622286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DML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AB6F09CD-0547-4339-922E-3C84D7DE72A9}"/>
              </a:ext>
            </a:extLst>
          </p:cNvPr>
          <p:cNvCxnSpPr>
            <a:stCxn id="32" idx="3"/>
            <a:endCxn id="23" idx="1"/>
          </p:cNvCxnSpPr>
          <p:nvPr/>
        </p:nvCxnSpPr>
        <p:spPr>
          <a:xfrm>
            <a:off x="5497647" y="3158426"/>
            <a:ext cx="396276" cy="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AC9F40C2-624A-4185-9AAB-62D56D1BB934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>
            <a:off x="7084368" y="3158428"/>
            <a:ext cx="1295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4CBC4633-688E-4773-B435-8DDA1CF59569}"/>
              </a:ext>
            </a:extLst>
          </p:cNvPr>
          <p:cNvCxnSpPr>
            <a:cxnSpLocks/>
            <a:stCxn id="27" idx="2"/>
            <a:endCxn id="23" idx="2"/>
          </p:cNvCxnSpPr>
          <p:nvPr/>
        </p:nvCxnSpPr>
        <p:spPr>
          <a:xfrm rot="5400000">
            <a:off x="7425472" y="2437763"/>
            <a:ext cx="349370" cy="2222021"/>
          </a:xfrm>
          <a:prstGeom prst="bentConnector3">
            <a:avLst>
              <a:gd name="adj1" fmla="val 1654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EE5BA14-487E-41D7-BAC2-9E15FA456BC1}"/>
              </a:ext>
            </a:extLst>
          </p:cNvPr>
          <p:cNvSpPr txBox="1"/>
          <p:nvPr/>
        </p:nvSpPr>
        <p:spPr>
          <a:xfrm>
            <a:off x="838199" y="2837296"/>
            <a:ext cx="4549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Direkte Rekursion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Standardmäßig deaktiviert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Kann auf Datenbankebene aktiviert werden</a:t>
            </a:r>
          </a:p>
        </p:txBody>
      </p:sp>
    </p:spTree>
    <p:extLst>
      <p:ext uri="{BB962C8B-B14F-4D97-AF65-F5344CB8AC3E}">
        <p14:creationId xmlns:p14="http://schemas.microsoft.com/office/powerpoint/2010/main" val="504399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Befehlsübersicht SQL - Merkmale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186AEB-A6D7-486E-A7F9-42E8EE85C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de-DE" dirty="0"/>
              <a:t>nichtprozedural</a:t>
            </a:r>
          </a:p>
          <a:p>
            <a:r>
              <a:rPr lang="de-DE" dirty="0"/>
              <a:t>beschreibend</a:t>
            </a:r>
          </a:p>
          <a:p>
            <a:r>
              <a:rPr lang="de-DE" dirty="0"/>
              <a:t>mengenorientiert 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179146-6D8C-4EFC-887D-DCB795B71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388" y="207033"/>
            <a:ext cx="3002062" cy="188461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20BE0F4-1DAD-41F4-AA52-28FAD641CEE9}"/>
              </a:ext>
            </a:extLst>
          </p:cNvPr>
          <p:cNvSpPr txBox="1"/>
          <p:nvPr/>
        </p:nvSpPr>
        <p:spPr>
          <a:xfrm>
            <a:off x="3785848" y="3398222"/>
            <a:ext cx="3939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Beispiel:	Daten der Kunden aus Jena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D4D065E-41EF-42D8-9999-49CED91D9F47}"/>
              </a:ext>
            </a:extLst>
          </p:cNvPr>
          <p:cNvSpPr txBox="1"/>
          <p:nvPr/>
        </p:nvSpPr>
        <p:spPr>
          <a:xfrm>
            <a:off x="1863306" y="3798332"/>
            <a:ext cx="1185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prozedural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1C78217-4901-4BB4-9BA2-23A88D7E0A35}"/>
              </a:ext>
            </a:extLst>
          </p:cNvPr>
          <p:cNvSpPr txBox="1"/>
          <p:nvPr/>
        </p:nvSpPr>
        <p:spPr>
          <a:xfrm>
            <a:off x="992038" y="4287328"/>
            <a:ext cx="476348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Öffne die Speicherstruktur der Kundendaten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Generiere einen Zeiger am Anfang der Datenmenge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Wiederhole solange Daten vorhanden sind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	Bewege den Zeiger zur nächsten Zeile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	Prüfe im Feld „Ort“, ob der Wert „Jena“ 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	Wenn Ja:	Zeile in den Ergebnispuffer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	Wenn Nein: nächster Schritt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DBBE2DC-EBAF-40CF-81AF-F012F73D2CAC}"/>
              </a:ext>
            </a:extLst>
          </p:cNvPr>
          <p:cNvSpPr txBox="1"/>
          <p:nvPr/>
        </p:nvSpPr>
        <p:spPr>
          <a:xfrm>
            <a:off x="7449986" y="3798332"/>
            <a:ext cx="14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beschreibend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3749C27-BA25-49E2-A96C-31F74824EE80}"/>
              </a:ext>
            </a:extLst>
          </p:cNvPr>
          <p:cNvSpPr txBox="1"/>
          <p:nvPr/>
        </p:nvSpPr>
        <p:spPr>
          <a:xfrm>
            <a:off x="6989155" y="4287328"/>
            <a:ext cx="3836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Zeige alle Kundendaten mit Ort=„Jena“</a:t>
            </a:r>
          </a:p>
        </p:txBody>
      </p:sp>
    </p:spTree>
    <p:extLst>
      <p:ext uri="{BB962C8B-B14F-4D97-AF65-F5344CB8AC3E}">
        <p14:creationId xmlns:p14="http://schemas.microsoft.com/office/powerpoint/2010/main" val="1507751909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5DFD4B7-6685-4597-BA8C-BEE1A7D6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619" y="1217222"/>
            <a:ext cx="9856279" cy="1741637"/>
          </a:xfrm>
        </p:spPr>
        <p:txBody>
          <a:bodyPr>
            <a:normAutofit/>
          </a:bodyPr>
          <a:lstStyle/>
          <a:p>
            <a:r>
              <a:rPr lang="de-DE" b="1" dirty="0"/>
              <a:t>14. Cursor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288681545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14. Cursor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FF74A4D-EC50-462E-8990-EF20063FE540}"/>
              </a:ext>
            </a:extLst>
          </p:cNvPr>
          <p:cNvSpPr txBox="1"/>
          <p:nvPr/>
        </p:nvSpPr>
        <p:spPr>
          <a:xfrm>
            <a:off x="946288" y="1811731"/>
            <a:ext cx="1029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Wenn zeilenweise -statt mengenorientierter- Verarbeitung nicht zu vermeiden ist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B05D81F-F618-4853-888C-829C93253528}"/>
              </a:ext>
            </a:extLst>
          </p:cNvPr>
          <p:cNvSpPr txBox="1"/>
          <p:nvPr/>
        </p:nvSpPr>
        <p:spPr>
          <a:xfrm>
            <a:off x="707365" y="2898475"/>
            <a:ext cx="1091356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DECLARE &lt;cursorvariable&gt; CURSOR FOR &lt;SELECT-Anweisung&gt;</a:t>
            </a:r>
          </a:p>
          <a:p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OPEN &lt;cursorvariable&gt;</a:t>
            </a:r>
          </a:p>
          <a:p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FETCH &lt;cursorvariable&gt; INTO &lt;variablenliste&gt;</a:t>
            </a:r>
          </a:p>
          <a:p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CLOSE &lt;cursorvariable&gt;		hebt die Zuordnung zwischen Cursor und Ergebnismenge auf</a:t>
            </a: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gibt Sperren frei</a:t>
            </a: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für erneutes Öffnen verfügbar</a:t>
            </a:r>
          </a:p>
          <a:p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DEALLOCATE &lt;cursorvariable&gt;	entfernt den Cursor-Verweis</a:t>
            </a: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Freigabe sämtlicher Cursor-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Resourcen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(auch Scroll-Sperren)</a:t>
            </a:r>
          </a:p>
        </p:txBody>
      </p:sp>
    </p:spTree>
    <p:extLst>
      <p:ext uri="{BB962C8B-B14F-4D97-AF65-F5344CB8AC3E}">
        <p14:creationId xmlns:p14="http://schemas.microsoft.com/office/powerpoint/2010/main" val="8128769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14. Cursor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FF74A4D-EC50-462E-8990-EF20063FE540}"/>
              </a:ext>
            </a:extLst>
          </p:cNvPr>
          <p:cNvSpPr txBox="1"/>
          <p:nvPr/>
        </p:nvSpPr>
        <p:spPr>
          <a:xfrm>
            <a:off x="946288" y="1667025"/>
            <a:ext cx="1029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Wenn zeilenweise -statt mengenorientierter- Verarbeitung nicht zu vermeiden ist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B76264C-97EC-4CB7-9CA2-C6515D43501F}"/>
              </a:ext>
            </a:extLst>
          </p:cNvPr>
          <p:cNvSpPr txBox="1"/>
          <p:nvPr/>
        </p:nvSpPr>
        <p:spPr>
          <a:xfrm>
            <a:off x="1362973" y="2394439"/>
            <a:ext cx="503958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DECLARE		legt die SELECT-Anweisung an</a:t>
            </a:r>
            <a:br>
              <a:rPr lang="es-ES" dirty="0"/>
            </a:br>
            <a:r>
              <a:rPr lang="es-ES" dirty="0"/>
              <a:t>		definiert damit die Datenmenge</a:t>
            </a:r>
          </a:p>
          <a:p>
            <a:endParaRPr lang="de-DE" dirty="0"/>
          </a:p>
          <a:p>
            <a:r>
              <a:rPr lang="de-DE" dirty="0"/>
              <a:t>OPEN		führt SELECT-Anweisung aus</a:t>
            </a:r>
            <a:br>
              <a:rPr lang="de-DE" dirty="0"/>
            </a:br>
            <a:r>
              <a:rPr lang="de-DE" dirty="0"/>
              <a:t>		erzeugt die Ergebnismenge</a:t>
            </a:r>
            <a:br>
              <a:rPr lang="de-DE" dirty="0"/>
            </a:br>
            <a:r>
              <a:rPr lang="de-DE" dirty="0"/>
              <a:t>		generiert einen Zeiger(Cursor)</a:t>
            </a:r>
          </a:p>
          <a:p>
            <a:endParaRPr lang="de-DE" dirty="0"/>
          </a:p>
          <a:p>
            <a:r>
              <a:rPr lang="de-DE" dirty="0"/>
              <a:t>FETCH		bewegt den Cursor zur </a:t>
            </a:r>
            <a:br>
              <a:rPr lang="de-DE" dirty="0"/>
            </a:br>
            <a:r>
              <a:rPr lang="de-DE" dirty="0"/>
              <a:t>		nächsten Zeile(Standard)</a:t>
            </a:r>
            <a:br>
              <a:rPr lang="de-DE" dirty="0"/>
            </a:br>
            <a:r>
              <a:rPr lang="de-DE" dirty="0"/>
              <a:t>		i.d.R. in einer Schleife</a:t>
            </a:r>
          </a:p>
          <a:p>
            <a:endParaRPr lang="de-DE" dirty="0"/>
          </a:p>
          <a:p>
            <a:r>
              <a:rPr lang="de-DE" dirty="0"/>
              <a:t>CLOSE		hebt die Bindung zwischen</a:t>
            </a:r>
            <a:br>
              <a:rPr lang="de-DE" dirty="0"/>
            </a:br>
            <a:r>
              <a:rPr lang="de-DE" dirty="0"/>
              <a:t>		Cursor und Ergebnismenge auf</a:t>
            </a:r>
          </a:p>
          <a:p>
            <a:endParaRPr lang="de-DE" dirty="0"/>
          </a:p>
          <a:p>
            <a:r>
              <a:rPr lang="de-DE" dirty="0"/>
              <a:t>DEALLOCATE	gibt den Speicherbereich frei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DAC7459-10F0-4D39-BE7C-2BD578F1AF1F}"/>
              </a:ext>
            </a:extLst>
          </p:cNvPr>
          <p:cNvSpPr txBox="1"/>
          <p:nvPr/>
        </p:nvSpPr>
        <p:spPr>
          <a:xfrm>
            <a:off x="7901796" y="248933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SELECT …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1C64B48-3463-4B66-A546-D9F291AD0E08}"/>
              </a:ext>
            </a:extLst>
          </p:cNvPr>
          <p:cNvCxnSpPr>
            <a:cxnSpLocks/>
          </p:cNvCxnSpPr>
          <p:nvPr/>
        </p:nvCxnSpPr>
        <p:spPr>
          <a:xfrm>
            <a:off x="8074322" y="3265974"/>
            <a:ext cx="1147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336477E-43F8-468A-B4C7-436244881BB7}"/>
              </a:ext>
            </a:extLst>
          </p:cNvPr>
          <p:cNvCxnSpPr>
            <a:cxnSpLocks/>
          </p:cNvCxnSpPr>
          <p:nvPr/>
        </p:nvCxnSpPr>
        <p:spPr>
          <a:xfrm>
            <a:off x="8071447" y="3375242"/>
            <a:ext cx="1147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5F92384-9461-4075-B17E-9476F1C8D210}"/>
              </a:ext>
            </a:extLst>
          </p:cNvPr>
          <p:cNvCxnSpPr>
            <a:cxnSpLocks/>
          </p:cNvCxnSpPr>
          <p:nvPr/>
        </p:nvCxnSpPr>
        <p:spPr>
          <a:xfrm>
            <a:off x="8071447" y="3484510"/>
            <a:ext cx="1147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B80EBBE-2363-4E07-A872-AB7F8C06AE84}"/>
              </a:ext>
            </a:extLst>
          </p:cNvPr>
          <p:cNvCxnSpPr>
            <a:cxnSpLocks/>
          </p:cNvCxnSpPr>
          <p:nvPr/>
        </p:nvCxnSpPr>
        <p:spPr>
          <a:xfrm>
            <a:off x="8071447" y="3576525"/>
            <a:ext cx="1147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C5B45D1-D4B9-4F5C-894B-EAE2FC9A7283}"/>
              </a:ext>
            </a:extLst>
          </p:cNvPr>
          <p:cNvCxnSpPr>
            <a:cxnSpLocks/>
          </p:cNvCxnSpPr>
          <p:nvPr/>
        </p:nvCxnSpPr>
        <p:spPr>
          <a:xfrm>
            <a:off x="8071447" y="3685793"/>
            <a:ext cx="1147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B6E4AD6-043D-49F0-A8DD-E05684DE14A5}"/>
              </a:ext>
            </a:extLst>
          </p:cNvPr>
          <p:cNvCxnSpPr>
            <a:cxnSpLocks/>
          </p:cNvCxnSpPr>
          <p:nvPr/>
        </p:nvCxnSpPr>
        <p:spPr>
          <a:xfrm>
            <a:off x="8071445" y="3892827"/>
            <a:ext cx="1147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24E7DA1-094B-4FAA-8535-799E6CD535D8}"/>
              </a:ext>
            </a:extLst>
          </p:cNvPr>
          <p:cNvCxnSpPr>
            <a:cxnSpLocks/>
          </p:cNvCxnSpPr>
          <p:nvPr/>
        </p:nvCxnSpPr>
        <p:spPr>
          <a:xfrm>
            <a:off x="8071446" y="3786434"/>
            <a:ext cx="1147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F5669678-B626-402D-8DFF-9F53B481113F}"/>
              </a:ext>
            </a:extLst>
          </p:cNvPr>
          <p:cNvSpPr/>
          <p:nvPr/>
        </p:nvSpPr>
        <p:spPr>
          <a:xfrm>
            <a:off x="7988057" y="3201276"/>
            <a:ext cx="1306542" cy="8022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2F9D9782-70C5-464F-B252-FC8B8057B5D1}"/>
              </a:ext>
            </a:extLst>
          </p:cNvPr>
          <p:cNvSpPr/>
          <p:nvPr/>
        </p:nvSpPr>
        <p:spPr>
          <a:xfrm>
            <a:off x="7565363" y="3056276"/>
            <a:ext cx="327804" cy="11049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FC3BAE6F-6E82-4517-B421-79DBDEF2691D}"/>
              </a:ext>
            </a:extLst>
          </p:cNvPr>
          <p:cNvCxnSpPr>
            <a:cxnSpLocks/>
          </p:cNvCxnSpPr>
          <p:nvPr/>
        </p:nvCxnSpPr>
        <p:spPr>
          <a:xfrm>
            <a:off x="8074321" y="4334415"/>
            <a:ext cx="1147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AF4022C0-1586-46BC-8D91-E33151356286}"/>
              </a:ext>
            </a:extLst>
          </p:cNvPr>
          <p:cNvCxnSpPr>
            <a:cxnSpLocks/>
          </p:cNvCxnSpPr>
          <p:nvPr/>
        </p:nvCxnSpPr>
        <p:spPr>
          <a:xfrm>
            <a:off x="8071446" y="4443683"/>
            <a:ext cx="1147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3C92187-D7C8-4363-B6B4-63437CF362D7}"/>
              </a:ext>
            </a:extLst>
          </p:cNvPr>
          <p:cNvCxnSpPr>
            <a:cxnSpLocks/>
          </p:cNvCxnSpPr>
          <p:nvPr/>
        </p:nvCxnSpPr>
        <p:spPr>
          <a:xfrm>
            <a:off x="8071446" y="4552951"/>
            <a:ext cx="1147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2C6A8C2-81B4-4828-AC0F-AFF4DDDFF9F4}"/>
              </a:ext>
            </a:extLst>
          </p:cNvPr>
          <p:cNvCxnSpPr>
            <a:cxnSpLocks/>
          </p:cNvCxnSpPr>
          <p:nvPr/>
        </p:nvCxnSpPr>
        <p:spPr>
          <a:xfrm>
            <a:off x="8071446" y="4644966"/>
            <a:ext cx="1147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9026E350-19B0-4477-A2D5-D6A11C3D1916}"/>
              </a:ext>
            </a:extLst>
          </p:cNvPr>
          <p:cNvCxnSpPr>
            <a:cxnSpLocks/>
          </p:cNvCxnSpPr>
          <p:nvPr/>
        </p:nvCxnSpPr>
        <p:spPr>
          <a:xfrm>
            <a:off x="8071446" y="4754234"/>
            <a:ext cx="1147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842BD513-A8C9-4E56-A049-B309D4EF14B2}"/>
              </a:ext>
            </a:extLst>
          </p:cNvPr>
          <p:cNvCxnSpPr>
            <a:cxnSpLocks/>
          </p:cNvCxnSpPr>
          <p:nvPr/>
        </p:nvCxnSpPr>
        <p:spPr>
          <a:xfrm>
            <a:off x="8071444" y="4961268"/>
            <a:ext cx="1147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1EAC5F56-027B-40A8-A095-EF0A0EFDF12A}"/>
              </a:ext>
            </a:extLst>
          </p:cNvPr>
          <p:cNvCxnSpPr>
            <a:cxnSpLocks/>
          </p:cNvCxnSpPr>
          <p:nvPr/>
        </p:nvCxnSpPr>
        <p:spPr>
          <a:xfrm>
            <a:off x="8071445" y="4854875"/>
            <a:ext cx="1147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49E30D4A-12AC-47A2-9662-8026647EC21A}"/>
              </a:ext>
            </a:extLst>
          </p:cNvPr>
          <p:cNvSpPr/>
          <p:nvPr/>
        </p:nvSpPr>
        <p:spPr>
          <a:xfrm>
            <a:off x="7988056" y="4269717"/>
            <a:ext cx="1306542" cy="8022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C5D450D3-3596-4A48-8DC7-8AB93FB2466C}"/>
              </a:ext>
            </a:extLst>
          </p:cNvPr>
          <p:cNvSpPr/>
          <p:nvPr/>
        </p:nvSpPr>
        <p:spPr>
          <a:xfrm>
            <a:off x="7565362" y="4124717"/>
            <a:ext cx="327804" cy="11049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EFC9D13A-C42F-402F-B040-420B1A4754F6}"/>
              </a:ext>
            </a:extLst>
          </p:cNvPr>
          <p:cNvSpPr/>
          <p:nvPr/>
        </p:nvSpPr>
        <p:spPr>
          <a:xfrm>
            <a:off x="7565362" y="4285938"/>
            <a:ext cx="327804" cy="11049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4983E8DE-B764-4D62-8266-752CA203444F}"/>
              </a:ext>
            </a:extLst>
          </p:cNvPr>
          <p:cNvSpPr/>
          <p:nvPr/>
        </p:nvSpPr>
        <p:spPr>
          <a:xfrm>
            <a:off x="7573987" y="4396432"/>
            <a:ext cx="327804" cy="11049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9E6F44DA-5783-456B-8E98-6DEB226C37DF}"/>
              </a:ext>
            </a:extLst>
          </p:cNvPr>
          <p:cNvSpPr/>
          <p:nvPr/>
        </p:nvSpPr>
        <p:spPr>
          <a:xfrm>
            <a:off x="7573987" y="4906021"/>
            <a:ext cx="327804" cy="11049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: nach rechts gekrümmt 31">
            <a:extLst>
              <a:ext uri="{FF2B5EF4-FFF2-40B4-BE49-F238E27FC236}">
                <a16:creationId xmlns:a16="http://schemas.microsoft.com/office/drawing/2014/main" id="{63671EFC-7C03-4A0B-8369-5BAE5B75E931}"/>
              </a:ext>
            </a:extLst>
          </p:cNvPr>
          <p:cNvSpPr/>
          <p:nvPr/>
        </p:nvSpPr>
        <p:spPr>
          <a:xfrm>
            <a:off x="7289318" y="4124717"/>
            <a:ext cx="163902" cy="209698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3" name="Pfeil: nach rechts gekrümmt 32">
            <a:extLst>
              <a:ext uri="{FF2B5EF4-FFF2-40B4-BE49-F238E27FC236}">
                <a16:creationId xmlns:a16="http://schemas.microsoft.com/office/drawing/2014/main" id="{3E0FD49E-E129-402B-AE8F-E6029E9A85AA}"/>
              </a:ext>
            </a:extLst>
          </p:cNvPr>
          <p:cNvSpPr/>
          <p:nvPr/>
        </p:nvSpPr>
        <p:spPr>
          <a:xfrm>
            <a:off x="7277816" y="4305119"/>
            <a:ext cx="163902" cy="209698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" name="Pfeil: nach rechts gekrümmt 33">
            <a:extLst>
              <a:ext uri="{FF2B5EF4-FFF2-40B4-BE49-F238E27FC236}">
                <a16:creationId xmlns:a16="http://schemas.microsoft.com/office/drawing/2014/main" id="{7C061B01-358C-4151-A4B2-A43780DFB22E}"/>
              </a:ext>
            </a:extLst>
          </p:cNvPr>
          <p:cNvSpPr/>
          <p:nvPr/>
        </p:nvSpPr>
        <p:spPr>
          <a:xfrm>
            <a:off x="7292194" y="4506926"/>
            <a:ext cx="163902" cy="209698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5" name="Pfeil: nach rechts gekrümmt 34">
            <a:extLst>
              <a:ext uri="{FF2B5EF4-FFF2-40B4-BE49-F238E27FC236}">
                <a16:creationId xmlns:a16="http://schemas.microsoft.com/office/drawing/2014/main" id="{3FB2C3EB-4720-42A6-BC6B-BA722D700FAF}"/>
              </a:ext>
            </a:extLst>
          </p:cNvPr>
          <p:cNvSpPr/>
          <p:nvPr/>
        </p:nvSpPr>
        <p:spPr>
          <a:xfrm>
            <a:off x="7315194" y="4806817"/>
            <a:ext cx="163902" cy="209698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7" name="Pfeil: nach rechts gekrümmt 36">
            <a:extLst>
              <a:ext uri="{FF2B5EF4-FFF2-40B4-BE49-F238E27FC236}">
                <a16:creationId xmlns:a16="http://schemas.microsoft.com/office/drawing/2014/main" id="{223B4FED-6A7F-42E7-A067-0BF8EE33AA3F}"/>
              </a:ext>
            </a:extLst>
          </p:cNvPr>
          <p:cNvSpPr/>
          <p:nvPr/>
        </p:nvSpPr>
        <p:spPr>
          <a:xfrm>
            <a:off x="7295063" y="5016515"/>
            <a:ext cx="163902" cy="209698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9920260-4EA6-4FA2-894C-D0C7379FE8CC}"/>
              </a:ext>
            </a:extLst>
          </p:cNvPr>
          <p:cNvCxnSpPr>
            <a:cxnSpLocks/>
          </p:cNvCxnSpPr>
          <p:nvPr/>
        </p:nvCxnSpPr>
        <p:spPr>
          <a:xfrm>
            <a:off x="8074321" y="5367431"/>
            <a:ext cx="1147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8D6D8BDB-7BC1-4B66-BFEE-611AB054F4D8}"/>
              </a:ext>
            </a:extLst>
          </p:cNvPr>
          <p:cNvCxnSpPr>
            <a:cxnSpLocks/>
          </p:cNvCxnSpPr>
          <p:nvPr/>
        </p:nvCxnSpPr>
        <p:spPr>
          <a:xfrm>
            <a:off x="8071446" y="5476699"/>
            <a:ext cx="1147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6E9AFD4A-992E-43B9-BA42-164F1B54B104}"/>
              </a:ext>
            </a:extLst>
          </p:cNvPr>
          <p:cNvCxnSpPr>
            <a:cxnSpLocks/>
          </p:cNvCxnSpPr>
          <p:nvPr/>
        </p:nvCxnSpPr>
        <p:spPr>
          <a:xfrm>
            <a:off x="8071446" y="5585967"/>
            <a:ext cx="1147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3766FE4A-5844-4F4E-9774-D13D51FA144D}"/>
              </a:ext>
            </a:extLst>
          </p:cNvPr>
          <p:cNvCxnSpPr>
            <a:cxnSpLocks/>
          </p:cNvCxnSpPr>
          <p:nvPr/>
        </p:nvCxnSpPr>
        <p:spPr>
          <a:xfrm>
            <a:off x="8071446" y="5677982"/>
            <a:ext cx="1147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B6086949-8145-4E50-A0F7-4AF6BFF8B951}"/>
              </a:ext>
            </a:extLst>
          </p:cNvPr>
          <p:cNvCxnSpPr>
            <a:cxnSpLocks/>
          </p:cNvCxnSpPr>
          <p:nvPr/>
        </p:nvCxnSpPr>
        <p:spPr>
          <a:xfrm>
            <a:off x="8071446" y="5787250"/>
            <a:ext cx="1147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F585CCE0-8E2A-4146-93DB-B00496E4DEC6}"/>
              </a:ext>
            </a:extLst>
          </p:cNvPr>
          <p:cNvCxnSpPr>
            <a:cxnSpLocks/>
          </p:cNvCxnSpPr>
          <p:nvPr/>
        </p:nvCxnSpPr>
        <p:spPr>
          <a:xfrm>
            <a:off x="8071444" y="5994284"/>
            <a:ext cx="1147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AAD749C-17F5-45A1-BEE9-FB1F8028124E}"/>
              </a:ext>
            </a:extLst>
          </p:cNvPr>
          <p:cNvCxnSpPr>
            <a:cxnSpLocks/>
          </p:cNvCxnSpPr>
          <p:nvPr/>
        </p:nvCxnSpPr>
        <p:spPr>
          <a:xfrm>
            <a:off x="8071445" y="5887891"/>
            <a:ext cx="1147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3A509491-0E33-4CA8-BDE1-738F90CA60BE}"/>
              </a:ext>
            </a:extLst>
          </p:cNvPr>
          <p:cNvSpPr/>
          <p:nvPr/>
        </p:nvSpPr>
        <p:spPr>
          <a:xfrm>
            <a:off x="7988056" y="5302733"/>
            <a:ext cx="1306542" cy="8022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Pfeil: nach rechts 45">
            <a:extLst>
              <a:ext uri="{FF2B5EF4-FFF2-40B4-BE49-F238E27FC236}">
                <a16:creationId xmlns:a16="http://schemas.microsoft.com/office/drawing/2014/main" id="{588E7B6D-6B77-45CB-BC65-CE10843EF96E}"/>
              </a:ext>
            </a:extLst>
          </p:cNvPr>
          <p:cNvSpPr/>
          <p:nvPr/>
        </p:nvSpPr>
        <p:spPr>
          <a:xfrm>
            <a:off x="10081943" y="5994284"/>
            <a:ext cx="327804" cy="11049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xplosion: 14 Zacken 46">
            <a:extLst>
              <a:ext uri="{FF2B5EF4-FFF2-40B4-BE49-F238E27FC236}">
                <a16:creationId xmlns:a16="http://schemas.microsoft.com/office/drawing/2014/main" id="{2499AE47-2E10-464E-BB39-03D0124D007D}"/>
              </a:ext>
            </a:extLst>
          </p:cNvPr>
          <p:cNvSpPr/>
          <p:nvPr/>
        </p:nvSpPr>
        <p:spPr>
          <a:xfrm>
            <a:off x="7960015" y="6247142"/>
            <a:ext cx="1367293" cy="596540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104060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14. Cursor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FF74A4D-EC50-462E-8990-EF20063FE540}"/>
              </a:ext>
            </a:extLst>
          </p:cNvPr>
          <p:cNvSpPr txBox="1"/>
          <p:nvPr/>
        </p:nvSpPr>
        <p:spPr>
          <a:xfrm>
            <a:off x="1164565" y="1828984"/>
            <a:ext cx="1694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 ISO Syntax 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B05D81F-F618-4853-888C-829C93253528}"/>
              </a:ext>
            </a:extLst>
          </p:cNvPr>
          <p:cNvSpPr txBox="1"/>
          <p:nvPr/>
        </p:nvSpPr>
        <p:spPr>
          <a:xfrm>
            <a:off x="1164565" y="2762220"/>
            <a:ext cx="8594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DECLARE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cursor_name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[ INSENSITIVE ] [ SCROLL ] CURSOR      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select_statement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FOR { READ ONLY | UPDATE [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 ,...n ] ] } ]  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[;] 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73473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14. Cursor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FF74A4D-EC50-462E-8990-EF20063FE540}"/>
              </a:ext>
            </a:extLst>
          </p:cNvPr>
          <p:cNvSpPr txBox="1"/>
          <p:nvPr/>
        </p:nvSpPr>
        <p:spPr>
          <a:xfrm>
            <a:off x="1164565" y="1828984"/>
            <a:ext cx="4133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 Transact-SQL Extended Syntax 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B05D81F-F618-4853-888C-829C93253528}"/>
              </a:ext>
            </a:extLst>
          </p:cNvPr>
          <p:cNvSpPr txBox="1"/>
          <p:nvPr/>
        </p:nvSpPr>
        <p:spPr>
          <a:xfrm>
            <a:off x="1164565" y="2428945"/>
            <a:ext cx="73532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DECLARE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cursor_name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CURSOR [ LOCAL | GLOBAL ]   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[ FORWARD_ONLY | SCROLL ]   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[ STATIC | KEYSET | DYNAMIC | FAST_FORWARD ]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[ READ_ONLY | SCROLL_LOCKS | OPTIMISTIC ]   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[ TYPE_WARNING ]   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FOR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select_statement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[ FOR UPDATE [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 ,...n ] ] ]  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[;]</a:t>
            </a:r>
          </a:p>
        </p:txBody>
      </p:sp>
    </p:spTree>
    <p:extLst>
      <p:ext uri="{BB962C8B-B14F-4D97-AF65-F5344CB8AC3E}">
        <p14:creationId xmlns:p14="http://schemas.microsoft.com/office/powerpoint/2010/main" val="77069115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5DFD4B7-6685-4597-BA8C-BEE1A7D6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619" y="1217222"/>
            <a:ext cx="9856279" cy="1741637"/>
          </a:xfrm>
        </p:spPr>
        <p:txBody>
          <a:bodyPr>
            <a:normAutofit/>
          </a:bodyPr>
          <a:lstStyle/>
          <a:p>
            <a:r>
              <a:rPr lang="de-DE" b="1" dirty="0"/>
              <a:t>15. Dynamisches SQL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275162667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15. Dynamisches SQL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315765FF-B1F0-4A26-BBCF-E626525BA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71" y="2462845"/>
            <a:ext cx="11479104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sqlCommand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columnList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city_var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600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columnList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AddressLine1, City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city_var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'''London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sqlCommand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'SELECT 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columnList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FROM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Person.Address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WHERE City = 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city_var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sqlCommand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92B129E-2EBC-4A91-900D-56AD987F2CC1}"/>
              </a:ext>
            </a:extLst>
          </p:cNvPr>
          <p:cNvSpPr txBox="1"/>
          <p:nvPr/>
        </p:nvSpPr>
        <p:spPr>
          <a:xfrm>
            <a:off x="9204385" y="6236898"/>
            <a:ext cx="225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</a:t>
            </a:r>
            <a:r>
              <a:rPr lang="de-DE" dirty="0" err="1"/>
              <a:t>mssqltips.com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630939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15. Dynamisches SQL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92B129E-2EBC-4A91-900D-56AD987F2CC1}"/>
              </a:ext>
            </a:extLst>
          </p:cNvPr>
          <p:cNvSpPr txBox="1"/>
          <p:nvPr/>
        </p:nvSpPr>
        <p:spPr>
          <a:xfrm>
            <a:off x="9204385" y="6236898"/>
            <a:ext cx="225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</a:t>
            </a:r>
            <a:r>
              <a:rPr lang="de-DE" dirty="0" err="1"/>
              <a:t>mssqltips.com</a:t>
            </a:r>
            <a:endParaRPr lang="de-DE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6A08AC0-08FA-4DEE-A282-D6058BBE3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04084"/>
            <a:ext cx="11232242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sqlCommand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nvarchar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columnList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city_var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600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columnList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AddressLine1, City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city_var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'London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sqlCommand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'SELECT 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columnList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FROM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Person.Address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WHERE City = @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city_par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sp_executesql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sqlCommand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'@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city_par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nvarchar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(75)'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city_par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city_var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2973013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Befehlsübersicht SQL - Befehlsgruppen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7D36E279-D092-4327-B720-80703B57F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sz="4500" dirty="0"/>
              <a:t>DQL – Data Query Language			SELECT</a:t>
            </a:r>
            <a:br>
              <a:rPr lang="de-DE" dirty="0"/>
            </a:br>
            <a:r>
              <a:rPr lang="de-DE" dirty="0"/>
              <a:t>		</a:t>
            </a:r>
            <a:br>
              <a:rPr lang="de-DE" dirty="0"/>
            </a:br>
            <a:r>
              <a:rPr lang="de-DE" dirty="0"/>
              <a:t>		</a:t>
            </a:r>
            <a:r>
              <a:rPr lang="de-DE" sz="3800" dirty="0"/>
              <a:t>Anweisungen zum Abfragen von Daten</a:t>
            </a:r>
          </a:p>
          <a:p>
            <a:endParaRPr lang="de-DE" dirty="0"/>
          </a:p>
          <a:p>
            <a:r>
              <a:rPr lang="de-DE" sz="4500" dirty="0"/>
              <a:t>DML – Data Manipulation Language		INSERT, UPDATE, DELETE</a:t>
            </a:r>
            <a:br>
              <a:rPr lang="de-DE" dirty="0"/>
            </a:br>
            <a:r>
              <a:rPr lang="de-DE" dirty="0"/>
              <a:t>		</a:t>
            </a:r>
            <a:br>
              <a:rPr lang="de-DE" dirty="0"/>
            </a:br>
            <a:r>
              <a:rPr lang="de-DE" dirty="0"/>
              <a:t>		</a:t>
            </a:r>
            <a:r>
              <a:rPr lang="de-DE" sz="3800" dirty="0"/>
              <a:t>Anweisungen zum Bearbeiten von Daten</a:t>
            </a:r>
          </a:p>
          <a:p>
            <a:endParaRPr lang="de-DE" dirty="0"/>
          </a:p>
          <a:p>
            <a:r>
              <a:rPr lang="de-DE" sz="4500" dirty="0"/>
              <a:t>DDL – Data Definition Language		CREATE, ALTER, DROP</a:t>
            </a:r>
            <a:br>
              <a:rPr lang="de-DE" dirty="0"/>
            </a:br>
            <a:r>
              <a:rPr lang="de-DE" dirty="0"/>
              <a:t>		</a:t>
            </a:r>
            <a:br>
              <a:rPr lang="de-DE" dirty="0"/>
            </a:br>
            <a:r>
              <a:rPr lang="de-DE" dirty="0"/>
              <a:t>		</a:t>
            </a:r>
            <a:r>
              <a:rPr lang="de-DE" sz="3800" dirty="0"/>
              <a:t>Anweisungen zum Erstellen, Bearbeiten, Löschen </a:t>
            </a:r>
            <a:br>
              <a:rPr lang="de-DE" sz="3800" dirty="0"/>
            </a:br>
            <a:r>
              <a:rPr lang="de-DE" sz="3800" dirty="0"/>
              <a:t>		von Datenstrukturen</a:t>
            </a:r>
          </a:p>
          <a:p>
            <a:endParaRPr lang="de-DE" dirty="0"/>
          </a:p>
          <a:p>
            <a:pPr marL="0" indent="0">
              <a:buNone/>
            </a:pP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2304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Befehlsübersicht SQL - Befehlsgruppen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7D36E279-D092-4327-B720-80703B57F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3647"/>
            <a:ext cx="10764328" cy="4351338"/>
          </a:xfrm>
        </p:spPr>
        <p:txBody>
          <a:bodyPr>
            <a:normAutofit fontScale="77500" lnSpcReduction="20000"/>
          </a:bodyPr>
          <a:lstStyle/>
          <a:p>
            <a:r>
              <a:rPr lang="de-DE" sz="3600" dirty="0"/>
              <a:t>DCL – Data Control Language		GRANT, REVOKE, </a:t>
            </a:r>
            <a:r>
              <a:rPr lang="de-DE" sz="3600" dirty="0">
                <a:solidFill>
                  <a:srgbClr val="0070C0"/>
                </a:solidFill>
              </a:rPr>
              <a:t>DENY</a:t>
            </a:r>
            <a:br>
              <a:rPr lang="de-DE" dirty="0"/>
            </a:br>
            <a:r>
              <a:rPr lang="de-DE" dirty="0"/>
              <a:t>		</a:t>
            </a:r>
            <a:br>
              <a:rPr lang="de-DE" dirty="0"/>
            </a:br>
            <a:r>
              <a:rPr lang="de-DE" dirty="0"/>
              <a:t>		</a:t>
            </a:r>
            <a:r>
              <a:rPr lang="de-DE" sz="3100" dirty="0"/>
              <a:t>Anweisungen zum Steuern des Datenzugriffs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sz="3600" dirty="0"/>
              <a:t>TCL – Transaction Control Language</a:t>
            </a:r>
            <a:br>
              <a:rPr lang="de-DE" dirty="0"/>
            </a:br>
            <a:br>
              <a:rPr lang="de-DE" dirty="0"/>
            </a:br>
            <a:r>
              <a:rPr lang="de-DE" dirty="0"/>
              <a:t>		</a:t>
            </a:r>
            <a:r>
              <a:rPr lang="de-DE" sz="3100" dirty="0"/>
              <a:t>Anweisungen zur Transaktionssteuerung	</a:t>
            </a:r>
            <a:r>
              <a:rPr lang="de-DE" sz="2000" dirty="0"/>
              <a:t>BEGIN TRANSACTION, </a:t>
            </a:r>
            <a:br>
              <a:rPr lang="de-DE" sz="2000" dirty="0"/>
            </a:br>
            <a:r>
              <a:rPr lang="de-DE" sz="2000" dirty="0"/>
              <a:t>								COMMIT TRANSACTION,</a:t>
            </a:r>
            <a:br>
              <a:rPr lang="de-DE" sz="2000" dirty="0"/>
            </a:br>
            <a:r>
              <a:rPr lang="de-DE" sz="2000" dirty="0"/>
              <a:t>								ROLLBACK TRANSACTION, </a:t>
            </a:r>
            <a:br>
              <a:rPr lang="de-DE" sz="2000" dirty="0"/>
            </a:br>
            <a:r>
              <a:rPr lang="de-DE" sz="2000" dirty="0"/>
              <a:t>								SAVE TRANSACTION</a:t>
            </a:r>
            <a:br>
              <a:rPr lang="de-DE" sz="2000" dirty="0"/>
            </a:br>
            <a:br>
              <a:rPr lang="de-DE" sz="2000" dirty="0"/>
            </a:br>
            <a:r>
              <a:rPr lang="de-DE" sz="2000" dirty="0"/>
              <a:t>						ANSI-SQL:		COMMIT</a:t>
            </a:r>
            <a:br>
              <a:rPr lang="de-DE" sz="2000" dirty="0"/>
            </a:br>
            <a:r>
              <a:rPr lang="de-DE" sz="2000" dirty="0"/>
              <a:t>								ROLLBACK</a:t>
            </a:r>
            <a:br>
              <a:rPr lang="de-DE" sz="2000" dirty="0"/>
            </a:br>
            <a:r>
              <a:rPr lang="de-DE" sz="2000" dirty="0"/>
              <a:t>								SAVEPOINT</a:t>
            </a:r>
          </a:p>
          <a:p>
            <a:pPr marL="0" indent="0">
              <a:buNone/>
            </a:pP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264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15"/>
            <a:ext cx="10515600" cy="1023728"/>
          </a:xfrm>
        </p:spPr>
        <p:txBody>
          <a:bodyPr/>
          <a:lstStyle/>
          <a:p>
            <a:r>
              <a:rPr lang="de-DE" dirty="0"/>
              <a:t>2. Befehlsübersicht SQL - Befehlsgruppen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32AE17-542F-4945-9295-5C6BF3A21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68" y="802257"/>
            <a:ext cx="7737895" cy="604102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DABBAA3-1AF1-454C-89B0-72546956590C}"/>
              </a:ext>
            </a:extLst>
          </p:cNvPr>
          <p:cNvSpPr txBox="1"/>
          <p:nvPr/>
        </p:nvSpPr>
        <p:spPr>
          <a:xfrm>
            <a:off x="9050485" y="1210971"/>
            <a:ext cx="2106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Beispieldatenbank</a:t>
            </a:r>
          </a:p>
          <a:p>
            <a:r>
              <a:rPr lang="de-DE" sz="2000" dirty="0" err="1"/>
              <a:t>Northwind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41788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B6BD0-D5B3-497C-96E8-073F095A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Gesamt-Kurs-Übersicht Datenbanken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345E72-9B79-4210-A22A-A506B3152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Datenbankgrundlagen und SQL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Datenbankentwurf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Programmieren von Datenzugriffsobjekten</a:t>
            </a:r>
            <a:br>
              <a:rPr lang="de-DE" dirty="0"/>
            </a:br>
            <a:r>
              <a:rPr lang="de-DE" dirty="0"/>
              <a:t>	</a:t>
            </a:r>
            <a:r>
              <a:rPr lang="de-DE" sz="2200" dirty="0"/>
              <a:t>3.1.	Indizes</a:t>
            </a:r>
            <a:br>
              <a:rPr lang="de-DE" sz="2200" dirty="0"/>
            </a:br>
            <a:r>
              <a:rPr lang="de-DE" sz="2200" dirty="0"/>
              <a:t>	3.2.	Views</a:t>
            </a:r>
            <a:br>
              <a:rPr lang="de-DE" sz="2200" dirty="0"/>
            </a:br>
            <a:r>
              <a:rPr lang="de-DE" sz="2200" dirty="0"/>
              <a:t>	3.3.	Benutzerdefinierte Funktionen</a:t>
            </a:r>
            <a:br>
              <a:rPr lang="de-DE" sz="2200" dirty="0"/>
            </a:br>
            <a:r>
              <a:rPr lang="de-DE" sz="2200" dirty="0"/>
              <a:t>	3.4.	</a:t>
            </a:r>
            <a:r>
              <a:rPr lang="de-DE" sz="2200" dirty="0" err="1"/>
              <a:t>Stored</a:t>
            </a:r>
            <a:r>
              <a:rPr lang="de-DE" sz="2200" dirty="0"/>
              <a:t> </a:t>
            </a:r>
            <a:r>
              <a:rPr lang="de-DE" sz="2200" dirty="0" err="1"/>
              <a:t>Procedures</a:t>
            </a:r>
            <a:br>
              <a:rPr lang="de-DE" sz="2200" dirty="0"/>
            </a:br>
            <a:r>
              <a:rPr lang="de-DE" sz="2200" dirty="0"/>
              <a:t>	3.5.	Benutzer und Berechtigungen</a:t>
            </a:r>
            <a:br>
              <a:rPr lang="de-DE" sz="2200" dirty="0"/>
            </a:br>
            <a:r>
              <a:rPr lang="de-DE" sz="2200" dirty="0"/>
              <a:t>	3.6.	Trigger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Datenbankadministration mit MS SQL Server</a:t>
            </a:r>
          </a:p>
        </p:txBody>
      </p:sp>
    </p:spTree>
    <p:extLst>
      <p:ext uri="{BB962C8B-B14F-4D97-AF65-F5344CB8AC3E}">
        <p14:creationId xmlns:p14="http://schemas.microsoft.com/office/powerpoint/2010/main" val="454279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5DFD4B7-6685-4597-BA8C-BEE1A7D6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136" y="1363871"/>
            <a:ext cx="9433585" cy="1741637"/>
          </a:xfrm>
        </p:spPr>
        <p:txBody>
          <a:bodyPr/>
          <a:lstStyle/>
          <a:p>
            <a:r>
              <a:rPr lang="de-DE" b="1" dirty="0"/>
              <a:t>3. Die SELECT-Anweisung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BA3531-C948-49AC-AD52-558057321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1827" y="3545457"/>
            <a:ext cx="8569744" cy="2337757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Die Klauseln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SELECT-FROM-WHERE(SFW)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Verknüpfungen(</a:t>
            </a:r>
            <a:r>
              <a:rPr lang="de-DE" dirty="0" err="1"/>
              <a:t>Joins</a:t>
            </a:r>
            <a:r>
              <a:rPr lang="de-DE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Gruppierte Abfragen mit Aggregatfunktionen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Unterabfragen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Mengenoperatoren</a:t>
            </a:r>
          </a:p>
        </p:txBody>
      </p:sp>
    </p:spTree>
    <p:extLst>
      <p:ext uri="{BB962C8B-B14F-4D97-AF65-F5344CB8AC3E}">
        <p14:creationId xmlns:p14="http://schemas.microsoft.com/office/powerpoint/2010/main" val="1195733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Die SELECT-Anweisung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E198154-ABAC-4945-A7B4-15585A651885}"/>
              </a:ext>
            </a:extLst>
          </p:cNvPr>
          <p:cNvSpPr txBox="1"/>
          <p:nvPr/>
        </p:nvSpPr>
        <p:spPr>
          <a:xfrm>
            <a:off x="838200" y="2415398"/>
            <a:ext cx="1077480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dirty="0"/>
              <a:t>	man gibt an, was im Ergebnis sichtbar wird				Spaltennamen</a:t>
            </a:r>
          </a:p>
          <a:p>
            <a:endParaRPr lang="de-DE" dirty="0"/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dirty="0"/>
              <a:t>		man gibt an, aus welchen logischen Strukturen die Daten abgerufen werden	Tabellen</a:t>
            </a:r>
          </a:p>
          <a:p>
            <a:endParaRPr lang="de-DE" dirty="0"/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dirty="0"/>
              <a:t>		Filterprädikate für Zeilenfilter</a:t>
            </a:r>
          </a:p>
          <a:p>
            <a:endParaRPr lang="de-DE" dirty="0"/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de-DE" dirty="0"/>
              <a:t>	Spalten, nach deren Werten Teilmengen zu Gruppen zusammengefasst werden</a:t>
            </a:r>
          </a:p>
          <a:p>
            <a:endParaRPr lang="de-DE" dirty="0"/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de-DE" dirty="0"/>
              <a:t>	Filterprädikate für Gruppenfilter</a:t>
            </a:r>
          </a:p>
          <a:p>
            <a:endParaRPr lang="de-DE" dirty="0"/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de-DE" dirty="0"/>
              <a:t>	Sortieranweisung nach Spaltenausdrücken	</a:t>
            </a:r>
          </a:p>
        </p:txBody>
      </p:sp>
    </p:spTree>
    <p:extLst>
      <p:ext uri="{BB962C8B-B14F-4D97-AF65-F5344CB8AC3E}">
        <p14:creationId xmlns:p14="http://schemas.microsoft.com/office/powerpoint/2010/main" val="606917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dirty="0"/>
              <a:t>3. Die SELECT-Anweisung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E198154-ABAC-4945-A7B4-15585A651885}"/>
              </a:ext>
            </a:extLst>
          </p:cNvPr>
          <p:cNvSpPr txBox="1"/>
          <p:nvPr/>
        </p:nvSpPr>
        <p:spPr>
          <a:xfrm>
            <a:off x="3279233" y="2359757"/>
            <a:ext cx="48013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		</a:t>
            </a:r>
            <a:r>
              <a:rPr lang="de-DE" sz="2400" dirty="0">
                <a:cs typeface="Courier New" panose="02070309020205020404" pitchFamily="49" charset="0"/>
              </a:rPr>
              <a:t>5</a:t>
            </a:r>
            <a:r>
              <a:rPr lang="de-DE" dirty="0"/>
              <a:t>	</a:t>
            </a:r>
          </a:p>
          <a:p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dirty="0"/>
              <a:t>			</a:t>
            </a:r>
            <a:r>
              <a:rPr lang="de-DE" sz="2400" dirty="0"/>
              <a:t>1</a:t>
            </a:r>
            <a:r>
              <a:rPr lang="de-DE" dirty="0"/>
              <a:t>	</a:t>
            </a:r>
          </a:p>
          <a:p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dirty="0"/>
              <a:t>			</a:t>
            </a:r>
            <a:r>
              <a:rPr lang="de-DE" sz="2400" dirty="0"/>
              <a:t>2</a:t>
            </a:r>
            <a:r>
              <a:rPr lang="de-DE" dirty="0"/>
              <a:t>	</a:t>
            </a:r>
          </a:p>
          <a:p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		</a:t>
            </a:r>
            <a:r>
              <a:rPr lang="de-DE" sz="2400" dirty="0">
                <a:cs typeface="Courier New" panose="02070309020205020404" pitchFamily="49" charset="0"/>
              </a:rPr>
              <a:t>3</a:t>
            </a:r>
            <a:r>
              <a:rPr lang="de-DE" dirty="0"/>
              <a:t>	</a:t>
            </a:r>
          </a:p>
          <a:p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HAVING		</a:t>
            </a:r>
            <a:r>
              <a:rPr lang="de-DE" sz="2400" dirty="0">
                <a:cs typeface="Courier New" panose="02070309020205020404" pitchFamily="49" charset="0"/>
              </a:rPr>
              <a:t>4</a:t>
            </a:r>
            <a:r>
              <a:rPr lang="de-DE" dirty="0"/>
              <a:t>	</a:t>
            </a:r>
          </a:p>
          <a:p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		</a:t>
            </a:r>
            <a:r>
              <a:rPr lang="de-DE" sz="2400" dirty="0">
                <a:cs typeface="Courier New" panose="02070309020205020404" pitchFamily="49" charset="0"/>
              </a:rPr>
              <a:t>6</a:t>
            </a:r>
            <a:r>
              <a:rPr lang="de-DE" dirty="0"/>
              <a:t>		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0335497-1194-4A03-A7EF-52AB3E1ADF6F}"/>
              </a:ext>
            </a:extLst>
          </p:cNvPr>
          <p:cNvSpPr txBox="1"/>
          <p:nvPr/>
        </p:nvSpPr>
        <p:spPr>
          <a:xfrm>
            <a:off x="1354347" y="1580116"/>
            <a:ext cx="3849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Reihenfolge der Verarbeitung</a:t>
            </a:r>
          </a:p>
        </p:txBody>
      </p:sp>
    </p:spTree>
    <p:extLst>
      <p:ext uri="{BB962C8B-B14F-4D97-AF65-F5344CB8AC3E}">
        <p14:creationId xmlns:p14="http://schemas.microsoft.com/office/powerpoint/2010/main" val="2243020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dirty="0"/>
              <a:t>3. Die SELECT-Anweisung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0335497-1194-4A03-A7EF-52AB3E1ADF6F}"/>
              </a:ext>
            </a:extLst>
          </p:cNvPr>
          <p:cNvSpPr txBox="1"/>
          <p:nvPr/>
        </p:nvSpPr>
        <p:spPr>
          <a:xfrm>
            <a:off x="1328468" y="2442757"/>
            <a:ext cx="2530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Die SELECT-Klausel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16A1EFA-F538-430D-BD01-E303610D311F}"/>
              </a:ext>
            </a:extLst>
          </p:cNvPr>
          <p:cNvSpPr txBox="1"/>
          <p:nvPr/>
        </p:nvSpPr>
        <p:spPr>
          <a:xfrm>
            <a:off x="2087593" y="3174520"/>
            <a:ext cx="833414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Spaltennamen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Spaltenalias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Abgeleitete Ausdrücke(Rechenoperationen, </a:t>
            </a:r>
            <a:r>
              <a:rPr lang="de-DE" sz="2400" dirty="0" err="1"/>
              <a:t>Stringoperationen</a:t>
            </a:r>
            <a:r>
              <a:rPr lang="de-DE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Funktionen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DISTINCT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CASE-Ausdrücke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Unterabfragen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Literale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58E90A2-D726-4806-BC56-C09349A24FBC}"/>
              </a:ext>
            </a:extLst>
          </p:cNvPr>
          <p:cNvSpPr txBox="1"/>
          <p:nvPr/>
        </p:nvSpPr>
        <p:spPr>
          <a:xfrm>
            <a:off x="2087593" y="1429078"/>
            <a:ext cx="5001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SELECT-FROM-WHERE-ORDER BY</a:t>
            </a:r>
          </a:p>
        </p:txBody>
      </p:sp>
    </p:spTree>
    <p:extLst>
      <p:ext uri="{BB962C8B-B14F-4D97-AF65-F5344CB8AC3E}">
        <p14:creationId xmlns:p14="http://schemas.microsoft.com/office/powerpoint/2010/main" val="1712867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dirty="0"/>
              <a:t>3. Die SELECT-Anweisung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0335497-1194-4A03-A7EF-52AB3E1ADF6F}"/>
              </a:ext>
            </a:extLst>
          </p:cNvPr>
          <p:cNvSpPr txBox="1"/>
          <p:nvPr/>
        </p:nvSpPr>
        <p:spPr>
          <a:xfrm>
            <a:off x="1337094" y="2813693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Die WHERE-Klausel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16A1EFA-F538-430D-BD01-E303610D311F}"/>
              </a:ext>
            </a:extLst>
          </p:cNvPr>
          <p:cNvSpPr txBox="1"/>
          <p:nvPr/>
        </p:nvSpPr>
        <p:spPr>
          <a:xfrm>
            <a:off x="2096219" y="3545456"/>
            <a:ext cx="65178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Vergleichsoperatoren	&lt;, &gt;, &lt;=, &gt;=, =, &lt;&gt;, !=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Logische Operatoren	AND, OR,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Intervalle			BETWEEN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Aufzählungen		IN()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NULL-Ausdrücke		IS NULL|IS NOT 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Textmuster			LIKE %_[…]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C66EF22-8912-452F-8A1C-66856557E2D8}"/>
              </a:ext>
            </a:extLst>
          </p:cNvPr>
          <p:cNvSpPr txBox="1"/>
          <p:nvPr/>
        </p:nvSpPr>
        <p:spPr>
          <a:xfrm>
            <a:off x="2087593" y="1429078"/>
            <a:ext cx="5001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SELECT-FROM-WHERE-ORDER BY</a:t>
            </a:r>
          </a:p>
        </p:txBody>
      </p:sp>
    </p:spTree>
    <p:extLst>
      <p:ext uri="{BB962C8B-B14F-4D97-AF65-F5344CB8AC3E}">
        <p14:creationId xmlns:p14="http://schemas.microsoft.com/office/powerpoint/2010/main" val="1125748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dirty="0"/>
              <a:t>3. Die SELECT-Anweisung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0335497-1194-4A03-A7EF-52AB3E1ADF6F}"/>
              </a:ext>
            </a:extLst>
          </p:cNvPr>
          <p:cNvSpPr txBox="1"/>
          <p:nvPr/>
        </p:nvSpPr>
        <p:spPr>
          <a:xfrm>
            <a:off x="1328468" y="2310450"/>
            <a:ext cx="2150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Die TOP-Klausel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16A1EFA-F538-430D-BD01-E303610D311F}"/>
              </a:ext>
            </a:extLst>
          </p:cNvPr>
          <p:cNvSpPr txBox="1"/>
          <p:nvPr/>
        </p:nvSpPr>
        <p:spPr>
          <a:xfrm>
            <a:off x="2087593" y="3042213"/>
            <a:ext cx="2673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TOP(n)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TOP(n) PERCENT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TOP(n) WITH TIES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C1BB429-80AD-46DD-A0C4-30FB7D890631}"/>
              </a:ext>
            </a:extLst>
          </p:cNvPr>
          <p:cNvSpPr txBox="1"/>
          <p:nvPr/>
        </p:nvSpPr>
        <p:spPr>
          <a:xfrm>
            <a:off x="1337093" y="4595064"/>
            <a:ext cx="3456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Die OFFSET-FETCH-Klausel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878B8F5-1460-43BF-8FDF-9F4EA13BE21B}"/>
              </a:ext>
            </a:extLst>
          </p:cNvPr>
          <p:cNvSpPr txBox="1"/>
          <p:nvPr/>
        </p:nvSpPr>
        <p:spPr>
          <a:xfrm>
            <a:off x="2225615" y="5277885"/>
            <a:ext cx="70775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ORDER BY &lt;spaltenliste&gt; [ASC|DESC]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OFFSET 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startposition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 {ROW|ROWS}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FETCH {FIRST|NEXT} 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anzahl_zeilen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 {ROW|ROWS} ONLY</a:t>
            </a:r>
          </a:p>
          <a:p>
            <a:r>
              <a:rPr lang="de-DE" dirty="0"/>
              <a:t>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BCA1D8F-1A54-428B-957A-5E22EEA8074E}"/>
              </a:ext>
            </a:extLst>
          </p:cNvPr>
          <p:cNvSpPr txBox="1"/>
          <p:nvPr/>
        </p:nvSpPr>
        <p:spPr>
          <a:xfrm>
            <a:off x="2087593" y="1429078"/>
            <a:ext cx="5001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SELECT-FROM-WHERE-ORDER BY</a:t>
            </a:r>
          </a:p>
        </p:txBody>
      </p:sp>
    </p:spTree>
    <p:extLst>
      <p:ext uri="{BB962C8B-B14F-4D97-AF65-F5344CB8AC3E}">
        <p14:creationId xmlns:p14="http://schemas.microsoft.com/office/powerpoint/2010/main" val="911415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dirty="0"/>
              <a:t>3. Die SELECT-Anweisung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C66EF22-8912-452F-8A1C-66856557E2D8}"/>
              </a:ext>
            </a:extLst>
          </p:cNvPr>
          <p:cNvSpPr txBox="1"/>
          <p:nvPr/>
        </p:nvSpPr>
        <p:spPr>
          <a:xfrm>
            <a:off x="2087593" y="1429078"/>
            <a:ext cx="5130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JOINs – Verknüpfung von Tabellen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5991AD2-385A-4969-BF79-3350B1749DBC}"/>
              </a:ext>
            </a:extLst>
          </p:cNvPr>
          <p:cNvSpPr/>
          <p:nvPr/>
        </p:nvSpPr>
        <p:spPr>
          <a:xfrm>
            <a:off x="838200" y="3204279"/>
            <a:ext cx="48724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companyname</a:t>
            </a:r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</a:t>
            </a:r>
            <a:r>
              <a:rPr lang="de-D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city</a:t>
            </a:r>
            <a:endParaRPr lang="de-D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---------- ---------------------------------------- ---------------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ALFKI      Alfreds Futterkiste                      Berlin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PARIS      </a:t>
            </a:r>
            <a:r>
              <a:rPr lang="de-D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Paris</a:t>
            </a:r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spécialités</a:t>
            </a:r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Paris</a:t>
            </a:r>
          </a:p>
          <a:p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PICCO      Piccolo und </a:t>
            </a:r>
            <a:r>
              <a:rPr lang="it-IT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mehr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it-IT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Salzburg</a:t>
            </a:r>
            <a:endParaRPr lang="it-IT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QUICK      QUICK-</a:t>
            </a:r>
            <a:r>
              <a:rPr lang="de-D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Stop</a:t>
            </a:r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</a:t>
            </a:r>
            <a:r>
              <a:rPr lang="de-D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Cunewalde</a:t>
            </a:r>
            <a:endParaRPr lang="de-DE" sz="10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797F4A4-F62A-4267-999C-25340B9ADA82}"/>
              </a:ext>
            </a:extLst>
          </p:cNvPr>
          <p:cNvSpPr/>
          <p:nvPr/>
        </p:nvSpPr>
        <p:spPr>
          <a:xfrm>
            <a:off x="6679720" y="2928777"/>
            <a:ext cx="360296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de-D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endParaRPr lang="de-D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----------- ---------- -----------------------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10643       ALFKI      2009-08-25 00:00:00.000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10692       ALFKI      2009-10-03 00:00:00.000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10702       ALFKI      2009-10-13 00:00:00.000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10835       ALFKI      2010-01-15 00:00:00.000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10952       ALFKI      2010-03-16 00:00:00.000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11011       ALFKI      2010-04-09 00:00:00.000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10747       PICCO      2009-11-19 00:00:00.000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10597       PICCO      2009-07-11 00:00:00.000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11053       PICCO      2010-04-27 00:00:00.000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10844       PICCO      2010-01-21 00:00:00.000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10686       PICCO      2009-09-30 00:00:00.000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10353       PICCO      2008-11-13 00:00:00.000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10392       PICCO      2008-12-24 00:00:00.000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10427       PICCO      2009-01-27 00:00:00.000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10489       PICCO      2009-03-28 00:00:00.000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10530       PICCO      2009-05-08 00:00:00.000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10540       QUICK      2009-05-19 00:00:00.000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10549       QUICK      2009-05-27 00:00:00.000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10588       QUICK      2009-07-03 00:00:00.000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10515       QUICK      2009-04-23 00:00:00.000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10527       QUICK      2009-05-05 00:00:00.000</a:t>
            </a:r>
            <a:endParaRPr lang="de-DE" sz="1000" dirty="0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F6F5DDB2-6A6F-4CD7-876F-9E7EFF372FC4}"/>
              </a:ext>
            </a:extLst>
          </p:cNvPr>
          <p:cNvSpPr/>
          <p:nvPr/>
        </p:nvSpPr>
        <p:spPr>
          <a:xfrm>
            <a:off x="7472367" y="3234906"/>
            <a:ext cx="670969" cy="985036"/>
          </a:xfrm>
          <a:custGeom>
            <a:avLst/>
            <a:gdLst>
              <a:gd name="connsiteX0" fmla="*/ 118878 w 670969"/>
              <a:gd name="connsiteY0" fmla="*/ 34505 h 828136"/>
              <a:gd name="connsiteX1" fmla="*/ 75746 w 670969"/>
              <a:gd name="connsiteY1" fmla="*/ 69011 h 828136"/>
              <a:gd name="connsiteX2" fmla="*/ 49867 w 670969"/>
              <a:gd name="connsiteY2" fmla="*/ 77637 h 828136"/>
              <a:gd name="connsiteX3" fmla="*/ 15361 w 670969"/>
              <a:gd name="connsiteY3" fmla="*/ 129396 h 828136"/>
              <a:gd name="connsiteX4" fmla="*/ 15361 w 670969"/>
              <a:gd name="connsiteY4" fmla="*/ 431320 h 828136"/>
              <a:gd name="connsiteX5" fmla="*/ 32614 w 670969"/>
              <a:gd name="connsiteY5" fmla="*/ 552090 h 828136"/>
              <a:gd name="connsiteX6" fmla="*/ 49867 w 670969"/>
              <a:gd name="connsiteY6" fmla="*/ 698739 h 828136"/>
              <a:gd name="connsiteX7" fmla="*/ 67120 w 670969"/>
              <a:gd name="connsiteY7" fmla="*/ 750498 h 828136"/>
              <a:gd name="connsiteX8" fmla="*/ 127505 w 670969"/>
              <a:gd name="connsiteY8" fmla="*/ 810883 h 828136"/>
              <a:gd name="connsiteX9" fmla="*/ 291407 w 670969"/>
              <a:gd name="connsiteY9" fmla="*/ 828136 h 828136"/>
              <a:gd name="connsiteX10" fmla="*/ 558825 w 670969"/>
              <a:gd name="connsiteY10" fmla="*/ 819509 h 828136"/>
              <a:gd name="connsiteX11" fmla="*/ 576078 w 670969"/>
              <a:gd name="connsiteY11" fmla="*/ 793630 h 828136"/>
              <a:gd name="connsiteX12" fmla="*/ 601958 w 670969"/>
              <a:gd name="connsiteY12" fmla="*/ 776377 h 828136"/>
              <a:gd name="connsiteX13" fmla="*/ 619210 w 670969"/>
              <a:gd name="connsiteY13" fmla="*/ 715992 h 828136"/>
              <a:gd name="connsiteX14" fmla="*/ 627837 w 670969"/>
              <a:gd name="connsiteY14" fmla="*/ 690113 h 828136"/>
              <a:gd name="connsiteX15" fmla="*/ 645090 w 670969"/>
              <a:gd name="connsiteY15" fmla="*/ 621102 h 828136"/>
              <a:gd name="connsiteX16" fmla="*/ 653716 w 670969"/>
              <a:gd name="connsiteY16" fmla="*/ 560717 h 828136"/>
              <a:gd name="connsiteX17" fmla="*/ 662342 w 670969"/>
              <a:gd name="connsiteY17" fmla="*/ 534837 h 828136"/>
              <a:gd name="connsiteX18" fmla="*/ 670969 w 670969"/>
              <a:gd name="connsiteY18" fmla="*/ 474452 h 828136"/>
              <a:gd name="connsiteX19" fmla="*/ 662342 w 670969"/>
              <a:gd name="connsiteY19" fmla="*/ 207034 h 828136"/>
              <a:gd name="connsiteX20" fmla="*/ 653716 w 670969"/>
              <a:gd name="connsiteY20" fmla="*/ 181154 h 828136"/>
              <a:gd name="connsiteX21" fmla="*/ 619210 w 670969"/>
              <a:gd name="connsiteY21" fmla="*/ 129396 h 828136"/>
              <a:gd name="connsiteX22" fmla="*/ 601958 w 670969"/>
              <a:gd name="connsiteY22" fmla="*/ 77637 h 828136"/>
              <a:gd name="connsiteX23" fmla="*/ 489814 w 670969"/>
              <a:gd name="connsiteY23" fmla="*/ 43132 h 828136"/>
              <a:gd name="connsiteX24" fmla="*/ 403550 w 670969"/>
              <a:gd name="connsiteY24" fmla="*/ 17252 h 828136"/>
              <a:gd name="connsiteX25" fmla="*/ 282780 w 670969"/>
              <a:gd name="connsiteY25" fmla="*/ 8626 h 828136"/>
              <a:gd name="connsiteX26" fmla="*/ 256901 w 670969"/>
              <a:gd name="connsiteY26" fmla="*/ 0 h 828136"/>
              <a:gd name="connsiteX27" fmla="*/ 118878 w 670969"/>
              <a:gd name="connsiteY27" fmla="*/ 34505 h 82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70969" h="828136">
                <a:moveTo>
                  <a:pt x="118878" y="34505"/>
                </a:moveTo>
                <a:cubicBezTo>
                  <a:pt x="88686" y="46007"/>
                  <a:pt x="91359" y="59253"/>
                  <a:pt x="75746" y="69011"/>
                </a:cubicBezTo>
                <a:cubicBezTo>
                  <a:pt x="68035" y="73830"/>
                  <a:pt x="56297" y="71207"/>
                  <a:pt x="49867" y="77637"/>
                </a:cubicBezTo>
                <a:cubicBezTo>
                  <a:pt x="35205" y="92299"/>
                  <a:pt x="15361" y="129396"/>
                  <a:pt x="15361" y="129396"/>
                </a:cubicBezTo>
                <a:cubicBezTo>
                  <a:pt x="-8984" y="251128"/>
                  <a:pt x="-860" y="193409"/>
                  <a:pt x="15361" y="431320"/>
                </a:cubicBezTo>
                <a:cubicBezTo>
                  <a:pt x="18127" y="471891"/>
                  <a:pt x="29237" y="511565"/>
                  <a:pt x="32614" y="552090"/>
                </a:cubicBezTo>
                <a:cubicBezTo>
                  <a:pt x="36632" y="600306"/>
                  <a:pt x="36918" y="651258"/>
                  <a:pt x="49867" y="698739"/>
                </a:cubicBezTo>
                <a:cubicBezTo>
                  <a:pt x="54652" y="716284"/>
                  <a:pt x="57032" y="735366"/>
                  <a:pt x="67120" y="750498"/>
                </a:cubicBezTo>
                <a:cubicBezTo>
                  <a:pt x="91665" y="787316"/>
                  <a:pt x="88534" y="805569"/>
                  <a:pt x="127505" y="810883"/>
                </a:cubicBezTo>
                <a:cubicBezTo>
                  <a:pt x="181937" y="818306"/>
                  <a:pt x="291407" y="828136"/>
                  <a:pt x="291407" y="828136"/>
                </a:cubicBezTo>
                <a:cubicBezTo>
                  <a:pt x="380546" y="825260"/>
                  <a:pt x="470287" y="830241"/>
                  <a:pt x="558825" y="819509"/>
                </a:cubicBezTo>
                <a:cubicBezTo>
                  <a:pt x="569117" y="818261"/>
                  <a:pt x="568747" y="800961"/>
                  <a:pt x="576078" y="793630"/>
                </a:cubicBezTo>
                <a:cubicBezTo>
                  <a:pt x="583409" y="786299"/>
                  <a:pt x="593331" y="782128"/>
                  <a:pt x="601958" y="776377"/>
                </a:cubicBezTo>
                <a:cubicBezTo>
                  <a:pt x="622647" y="714308"/>
                  <a:pt x="597539" y="791841"/>
                  <a:pt x="619210" y="715992"/>
                </a:cubicBezTo>
                <a:cubicBezTo>
                  <a:pt x="621708" y="707249"/>
                  <a:pt x="625632" y="698935"/>
                  <a:pt x="627837" y="690113"/>
                </a:cubicBezTo>
                <a:lnTo>
                  <a:pt x="645090" y="621102"/>
                </a:lnTo>
                <a:cubicBezTo>
                  <a:pt x="647965" y="600974"/>
                  <a:pt x="649729" y="580655"/>
                  <a:pt x="653716" y="560717"/>
                </a:cubicBezTo>
                <a:cubicBezTo>
                  <a:pt x="655499" y="551800"/>
                  <a:pt x="660559" y="543754"/>
                  <a:pt x="662342" y="534837"/>
                </a:cubicBezTo>
                <a:cubicBezTo>
                  <a:pt x="666330" y="514899"/>
                  <a:pt x="668093" y="494580"/>
                  <a:pt x="670969" y="474452"/>
                </a:cubicBezTo>
                <a:cubicBezTo>
                  <a:pt x="668093" y="385313"/>
                  <a:pt x="667579" y="296066"/>
                  <a:pt x="662342" y="207034"/>
                </a:cubicBezTo>
                <a:cubicBezTo>
                  <a:pt x="661808" y="197956"/>
                  <a:pt x="658132" y="189103"/>
                  <a:pt x="653716" y="181154"/>
                </a:cubicBezTo>
                <a:cubicBezTo>
                  <a:pt x="643646" y="163028"/>
                  <a:pt x="619210" y="129396"/>
                  <a:pt x="619210" y="129396"/>
                </a:cubicBezTo>
                <a:cubicBezTo>
                  <a:pt x="613459" y="112143"/>
                  <a:pt x="617090" y="87724"/>
                  <a:pt x="601958" y="77637"/>
                </a:cubicBezTo>
                <a:cubicBezTo>
                  <a:pt x="538038" y="35027"/>
                  <a:pt x="624824" y="88136"/>
                  <a:pt x="489814" y="43132"/>
                </a:cubicBezTo>
                <a:cubicBezTo>
                  <a:pt x="476807" y="38796"/>
                  <a:pt x="423103" y="19425"/>
                  <a:pt x="403550" y="17252"/>
                </a:cubicBezTo>
                <a:cubicBezTo>
                  <a:pt x="363438" y="12795"/>
                  <a:pt x="323037" y="11501"/>
                  <a:pt x="282780" y="8626"/>
                </a:cubicBezTo>
                <a:cubicBezTo>
                  <a:pt x="274154" y="5751"/>
                  <a:pt x="265994" y="0"/>
                  <a:pt x="256901" y="0"/>
                </a:cubicBezTo>
                <a:cubicBezTo>
                  <a:pt x="213673" y="0"/>
                  <a:pt x="149070" y="23003"/>
                  <a:pt x="118878" y="34505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CD4AE337-8386-4D05-A85E-C93E3C2AA602}"/>
              </a:ext>
            </a:extLst>
          </p:cNvPr>
          <p:cNvSpPr/>
          <p:nvPr/>
        </p:nvSpPr>
        <p:spPr>
          <a:xfrm>
            <a:off x="862642" y="3502325"/>
            <a:ext cx="520702" cy="224286"/>
          </a:xfrm>
          <a:custGeom>
            <a:avLst/>
            <a:gdLst>
              <a:gd name="connsiteX0" fmla="*/ 483079 w 520702"/>
              <a:gd name="connsiteY0" fmla="*/ 43132 h 224286"/>
              <a:gd name="connsiteX1" fmla="*/ 414067 w 520702"/>
              <a:gd name="connsiteY1" fmla="*/ 34505 h 224286"/>
              <a:gd name="connsiteX2" fmla="*/ 327803 w 520702"/>
              <a:gd name="connsiteY2" fmla="*/ 8626 h 224286"/>
              <a:gd name="connsiteX3" fmla="*/ 284671 w 520702"/>
              <a:gd name="connsiteY3" fmla="*/ 0 h 224286"/>
              <a:gd name="connsiteX4" fmla="*/ 43132 w 520702"/>
              <a:gd name="connsiteY4" fmla="*/ 8626 h 224286"/>
              <a:gd name="connsiteX5" fmla="*/ 17252 w 520702"/>
              <a:gd name="connsiteY5" fmla="*/ 17252 h 224286"/>
              <a:gd name="connsiteX6" fmla="*/ 0 w 520702"/>
              <a:gd name="connsiteY6" fmla="*/ 69011 h 224286"/>
              <a:gd name="connsiteX7" fmla="*/ 8626 w 520702"/>
              <a:gd name="connsiteY7" fmla="*/ 181154 h 224286"/>
              <a:gd name="connsiteX8" fmla="*/ 34505 w 520702"/>
              <a:gd name="connsiteY8" fmla="*/ 189781 h 224286"/>
              <a:gd name="connsiteX9" fmla="*/ 94890 w 520702"/>
              <a:gd name="connsiteY9" fmla="*/ 215660 h 224286"/>
              <a:gd name="connsiteX10" fmla="*/ 232913 w 520702"/>
              <a:gd name="connsiteY10" fmla="*/ 224286 h 224286"/>
              <a:gd name="connsiteX11" fmla="*/ 491705 w 520702"/>
              <a:gd name="connsiteY11" fmla="*/ 215660 h 224286"/>
              <a:gd name="connsiteX12" fmla="*/ 517584 w 520702"/>
              <a:gd name="connsiteY12" fmla="*/ 189781 h 224286"/>
              <a:gd name="connsiteX13" fmla="*/ 483079 w 520702"/>
              <a:gd name="connsiteY13" fmla="*/ 43132 h 22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0702" h="224286">
                <a:moveTo>
                  <a:pt x="483079" y="43132"/>
                </a:moveTo>
                <a:cubicBezTo>
                  <a:pt x="465826" y="17253"/>
                  <a:pt x="436935" y="38316"/>
                  <a:pt x="414067" y="34505"/>
                </a:cubicBezTo>
                <a:cubicBezTo>
                  <a:pt x="327958" y="20153"/>
                  <a:pt x="442904" y="31645"/>
                  <a:pt x="327803" y="8626"/>
                </a:cubicBezTo>
                <a:lnTo>
                  <a:pt x="284671" y="0"/>
                </a:lnTo>
                <a:cubicBezTo>
                  <a:pt x="204158" y="2875"/>
                  <a:pt x="123529" y="3439"/>
                  <a:pt x="43132" y="8626"/>
                </a:cubicBezTo>
                <a:cubicBezTo>
                  <a:pt x="34058" y="9211"/>
                  <a:pt x="22537" y="9853"/>
                  <a:pt x="17252" y="17252"/>
                </a:cubicBezTo>
                <a:cubicBezTo>
                  <a:pt x="6682" y="32051"/>
                  <a:pt x="0" y="69011"/>
                  <a:pt x="0" y="69011"/>
                </a:cubicBezTo>
                <a:cubicBezTo>
                  <a:pt x="2875" y="106392"/>
                  <a:pt x="-1673" y="145105"/>
                  <a:pt x="8626" y="181154"/>
                </a:cubicBezTo>
                <a:cubicBezTo>
                  <a:pt x="11124" y="189897"/>
                  <a:pt x="26372" y="185714"/>
                  <a:pt x="34505" y="189781"/>
                </a:cubicBezTo>
                <a:cubicBezTo>
                  <a:pt x="70525" y="207791"/>
                  <a:pt x="50010" y="211172"/>
                  <a:pt x="94890" y="215660"/>
                </a:cubicBezTo>
                <a:cubicBezTo>
                  <a:pt x="140759" y="220247"/>
                  <a:pt x="186905" y="221411"/>
                  <a:pt x="232913" y="224286"/>
                </a:cubicBezTo>
                <a:cubicBezTo>
                  <a:pt x="319177" y="221411"/>
                  <a:pt x="406020" y="226046"/>
                  <a:pt x="491705" y="215660"/>
                </a:cubicBezTo>
                <a:cubicBezTo>
                  <a:pt x="503816" y="214192"/>
                  <a:pt x="515859" y="201858"/>
                  <a:pt x="517584" y="189781"/>
                </a:cubicBezTo>
                <a:cubicBezTo>
                  <a:pt x="530476" y="99536"/>
                  <a:pt x="500332" y="69011"/>
                  <a:pt x="483079" y="43132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C58B0165-779A-4B6D-A1AF-500731383A12}"/>
              </a:ext>
            </a:extLst>
          </p:cNvPr>
          <p:cNvSpPr/>
          <p:nvPr/>
        </p:nvSpPr>
        <p:spPr>
          <a:xfrm>
            <a:off x="1362974" y="3269411"/>
            <a:ext cx="6236898" cy="310551"/>
          </a:xfrm>
          <a:custGeom>
            <a:avLst/>
            <a:gdLst>
              <a:gd name="connsiteX0" fmla="*/ 6236898 w 6236898"/>
              <a:gd name="connsiteY0" fmla="*/ 0 h 310551"/>
              <a:gd name="connsiteX1" fmla="*/ 0 w 6236898"/>
              <a:gd name="connsiteY1" fmla="*/ 310551 h 310551"/>
              <a:gd name="connsiteX2" fmla="*/ 0 w 6236898"/>
              <a:gd name="connsiteY2" fmla="*/ 310551 h 31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6898" h="310551">
                <a:moveTo>
                  <a:pt x="6236898" y="0"/>
                </a:moveTo>
                <a:lnTo>
                  <a:pt x="0" y="310551"/>
                </a:lnTo>
                <a:lnTo>
                  <a:pt x="0" y="310551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2A32542-C0B9-4B5B-B2C0-4E12AE5C903B}"/>
              </a:ext>
            </a:extLst>
          </p:cNvPr>
          <p:cNvSpPr txBox="1"/>
          <p:nvPr/>
        </p:nvSpPr>
        <p:spPr>
          <a:xfrm>
            <a:off x="5163738" y="2292932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Inner</a:t>
            </a:r>
            <a:r>
              <a:rPr lang="de-DE" sz="2400" dirty="0"/>
              <a:t> </a:t>
            </a:r>
            <a:r>
              <a:rPr lang="de-DE" sz="2400" dirty="0" err="1"/>
              <a:t>Join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199261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dirty="0"/>
              <a:t>3. Die SELECT-Anweisung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C66EF22-8912-452F-8A1C-66856557E2D8}"/>
              </a:ext>
            </a:extLst>
          </p:cNvPr>
          <p:cNvSpPr txBox="1"/>
          <p:nvPr/>
        </p:nvSpPr>
        <p:spPr>
          <a:xfrm>
            <a:off x="2087593" y="1429078"/>
            <a:ext cx="5130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JOINs – Verknüpfung von Tabellen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2A32542-C0B9-4B5B-B2C0-4E12AE5C903B}"/>
              </a:ext>
            </a:extLst>
          </p:cNvPr>
          <p:cNvSpPr txBox="1"/>
          <p:nvPr/>
        </p:nvSpPr>
        <p:spPr>
          <a:xfrm>
            <a:off x="5163738" y="2292932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Inner</a:t>
            </a:r>
            <a:r>
              <a:rPr lang="de-DE" sz="2400" dirty="0"/>
              <a:t> </a:t>
            </a:r>
            <a:r>
              <a:rPr lang="de-DE" sz="2400" dirty="0" err="1"/>
              <a:t>Join</a:t>
            </a:r>
            <a:endParaRPr lang="de-DE" sz="24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BE2FEBE-7476-41B4-8BD1-AB6F3A899674}"/>
              </a:ext>
            </a:extLst>
          </p:cNvPr>
          <p:cNvSpPr/>
          <p:nvPr/>
        </p:nvSpPr>
        <p:spPr>
          <a:xfrm>
            <a:off x="2191109" y="3010303"/>
            <a:ext cx="765163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companyname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city    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---------- ---------------------------------------- --------------- ----------- ---------- -----------------------</a:t>
            </a:r>
          </a:p>
          <a:p>
            <a:r>
              <a:rPr lang="da-DK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ALFKI      Alfreds Futterkiste                      Berlin          10643       ALFKI      2009-08-25 00:00:00.000</a:t>
            </a:r>
          </a:p>
          <a:p>
            <a:r>
              <a:rPr lang="da-DK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ALFKI      Alfreds Futterkiste                      Berlin          10692       ALFKI      2009-10-03 00:00:00.000</a:t>
            </a:r>
          </a:p>
          <a:p>
            <a:r>
              <a:rPr lang="da-DK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ALFKI      Alfreds Futterkiste                      Berlin          10702       ALFKI      2009-10-13 00:00:00.000</a:t>
            </a:r>
          </a:p>
          <a:p>
            <a:r>
              <a:rPr lang="da-DK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ALFKI      Alfreds Futterkiste                      Berlin          10835       ALFKI      2010-01-15 00:00:00.000</a:t>
            </a:r>
          </a:p>
          <a:p>
            <a:r>
              <a:rPr lang="da-DK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ALFKI      Alfreds Futterkiste                      Berlin          10952       ALFKI      2010-03-16 00:00:00.000</a:t>
            </a:r>
          </a:p>
          <a:p>
            <a:r>
              <a:rPr lang="da-DK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ALFKI      Alfreds Futterkiste                      Berlin          11011       ALFKI      2010-04-09 00:00:00.000</a:t>
            </a:r>
          </a:p>
          <a:p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PICCO      Piccolo und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mehr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Salzburg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10747       PICCO      2009-11-19 00:00:00.000</a:t>
            </a:r>
          </a:p>
          <a:p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PICCO      Piccolo und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mehr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Salzburg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10597       PICCO      2009-07-11 00:00:00.000</a:t>
            </a:r>
          </a:p>
          <a:p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PICCO      Piccolo und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mehr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Salzburg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11053       PICCO      2010-04-27 00:00:00.000</a:t>
            </a:r>
          </a:p>
          <a:p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PICCO      Piccolo und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mehr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Salzburg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10844       PICCO      2010-01-21 00:00:00.000</a:t>
            </a:r>
          </a:p>
          <a:p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PICCO      Piccolo und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mehr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Salzburg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10686       PICCO      2009-09-30 00:00:00.000</a:t>
            </a:r>
          </a:p>
          <a:p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PICCO      Piccolo und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mehr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Salzburg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10353       PICCO      2008-11-13 00:00:00.000</a:t>
            </a:r>
          </a:p>
          <a:p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PICCO      Piccolo und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mehr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Salzburg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10392       PICCO      2008-12-24 00:00:00.000</a:t>
            </a:r>
          </a:p>
          <a:p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PICCO      Piccolo und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mehr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Salzburg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10427       PICCO      2009-01-27 00:00:00.000</a:t>
            </a:r>
          </a:p>
          <a:p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PICCO      Piccolo und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mehr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Salzburg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10489       PICCO      2009-03-28 00:00:00.000</a:t>
            </a:r>
          </a:p>
          <a:p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PICCO      Piccolo und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mehr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Salzburg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10530       PICCO      2009-05-08 00:00:00.000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QUICK      QUICK-Stop                       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Cunewalde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10540       QUICK      2009-05-19 00:00:00.000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QUICK      QUICK-Stop                       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Cunewalde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10549       QUICK      2009-05-27 00:00:00.000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QUICK      QUICK-Stop                       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Cunewalde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10588       QUICK      2009-07-03 00:00:00.000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QUICK      QUICK-Stop                       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Cunewalde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10515       QUICK      2009-04-23 00:00:00.000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QUICK      QUICK-Stop                       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Cunewalde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10527       QUICK      2009-05-05 00:00:00.000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0601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dirty="0"/>
              <a:t>3. Die SELECT-Anweisung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C66EF22-8912-452F-8A1C-66856557E2D8}"/>
              </a:ext>
            </a:extLst>
          </p:cNvPr>
          <p:cNvSpPr txBox="1"/>
          <p:nvPr/>
        </p:nvSpPr>
        <p:spPr>
          <a:xfrm>
            <a:off x="2087593" y="1429078"/>
            <a:ext cx="5130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JOINs – Verknüpfung von Tabellen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2A32542-C0B9-4B5B-B2C0-4E12AE5C903B}"/>
              </a:ext>
            </a:extLst>
          </p:cNvPr>
          <p:cNvSpPr txBox="1"/>
          <p:nvPr/>
        </p:nvSpPr>
        <p:spPr>
          <a:xfrm>
            <a:off x="5163738" y="2292932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Inner</a:t>
            </a:r>
            <a:r>
              <a:rPr lang="de-DE" sz="2400" dirty="0"/>
              <a:t> </a:t>
            </a:r>
            <a:r>
              <a:rPr lang="de-DE" sz="2400" dirty="0" err="1"/>
              <a:t>Join</a:t>
            </a:r>
            <a:endParaRPr lang="de-DE" sz="2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19353F-E9F8-473E-B146-D482782618F3}"/>
              </a:ext>
            </a:extLst>
          </p:cNvPr>
          <p:cNvSpPr txBox="1"/>
          <p:nvPr/>
        </p:nvSpPr>
        <p:spPr>
          <a:xfrm>
            <a:off x="3464478" y="3020564"/>
            <a:ext cx="52630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SELECT &lt;ausdruckliste&gt;</a:t>
            </a:r>
          </a:p>
          <a:p>
            <a:r>
              <a:rPr lang="de-DE" dirty="0"/>
              <a:t>FROM		&lt;tabelle1&gt;</a:t>
            </a:r>
          </a:p>
          <a:p>
            <a:r>
              <a:rPr lang="de-DE" dirty="0"/>
              <a:t>INNER JOIN	&lt;tabelle2&gt;</a:t>
            </a:r>
          </a:p>
          <a:p>
            <a:r>
              <a:rPr lang="de-DE" dirty="0"/>
              <a:t>ON	&lt;tabelle1&gt;.&lt;</a:t>
            </a:r>
            <a:r>
              <a:rPr lang="de-DE" dirty="0" err="1"/>
              <a:t>spaltex</a:t>
            </a:r>
            <a:r>
              <a:rPr lang="de-DE" dirty="0"/>
              <a:t>&gt; = &lt;tabelle2&gt;.&lt;</a:t>
            </a:r>
            <a:r>
              <a:rPr lang="de-DE" dirty="0" err="1"/>
              <a:t>spaltex</a:t>
            </a:r>
            <a:r>
              <a:rPr lang="de-DE" dirty="0"/>
              <a:t>&gt;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54DDFF0-98C1-4190-BD95-BBE834925BFE}"/>
              </a:ext>
            </a:extLst>
          </p:cNvPr>
          <p:cNvSpPr txBox="1"/>
          <p:nvPr/>
        </p:nvSpPr>
        <p:spPr>
          <a:xfrm>
            <a:off x="1233577" y="3020564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SQL92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DD31678-6EE9-4356-90E9-3814E737FE2B}"/>
              </a:ext>
            </a:extLst>
          </p:cNvPr>
          <p:cNvSpPr txBox="1"/>
          <p:nvPr/>
        </p:nvSpPr>
        <p:spPr>
          <a:xfrm>
            <a:off x="3464478" y="4350440"/>
            <a:ext cx="5263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SELECT &lt;ausdruckliste&gt;</a:t>
            </a:r>
          </a:p>
          <a:p>
            <a:r>
              <a:rPr lang="de-DE" dirty="0"/>
              <a:t>FROM	&lt;tabelle1&gt;,&lt;tabelle2&gt;</a:t>
            </a:r>
          </a:p>
          <a:p>
            <a:r>
              <a:rPr lang="de-DE" dirty="0"/>
              <a:t>WHERE	&lt;tabelle1&gt;.&lt;</a:t>
            </a:r>
            <a:r>
              <a:rPr lang="de-DE" dirty="0" err="1"/>
              <a:t>spaltex</a:t>
            </a:r>
            <a:r>
              <a:rPr lang="de-DE" dirty="0"/>
              <a:t>&gt; = &lt;tabelle2&gt;.&lt;</a:t>
            </a:r>
            <a:r>
              <a:rPr lang="de-DE" dirty="0" err="1"/>
              <a:t>spaltex</a:t>
            </a:r>
            <a:r>
              <a:rPr lang="de-DE" dirty="0"/>
              <a:t>&gt;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8DEBDAA-FD8B-416A-8342-A1206B19A96D}"/>
              </a:ext>
            </a:extLst>
          </p:cNvPr>
          <p:cNvSpPr txBox="1"/>
          <p:nvPr/>
        </p:nvSpPr>
        <p:spPr>
          <a:xfrm>
            <a:off x="1233577" y="435044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SQL89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B4C25E4-F4C8-49AD-8F09-EF47D0B6F0C6}"/>
              </a:ext>
            </a:extLst>
          </p:cNvPr>
          <p:cNvSpPr txBox="1"/>
          <p:nvPr/>
        </p:nvSpPr>
        <p:spPr>
          <a:xfrm>
            <a:off x="1337095" y="5680316"/>
            <a:ext cx="636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Statt	=	könnte auch	&lt;, &gt;, &lt;=, &gt;=, &lt;&gt;, !=	stehen</a:t>
            </a:r>
          </a:p>
        </p:txBody>
      </p:sp>
    </p:spTree>
    <p:extLst>
      <p:ext uri="{BB962C8B-B14F-4D97-AF65-F5344CB8AC3E}">
        <p14:creationId xmlns:p14="http://schemas.microsoft.com/office/powerpoint/2010/main" val="2853696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dirty="0"/>
              <a:t>3. Die SELECT-Anweisung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C66EF22-8912-452F-8A1C-66856557E2D8}"/>
              </a:ext>
            </a:extLst>
          </p:cNvPr>
          <p:cNvSpPr txBox="1"/>
          <p:nvPr/>
        </p:nvSpPr>
        <p:spPr>
          <a:xfrm>
            <a:off x="2087593" y="1429078"/>
            <a:ext cx="5130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JOINs – Verknüpfung von Tabellen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2A32542-C0B9-4B5B-B2C0-4E12AE5C903B}"/>
              </a:ext>
            </a:extLst>
          </p:cNvPr>
          <p:cNvSpPr txBox="1"/>
          <p:nvPr/>
        </p:nvSpPr>
        <p:spPr>
          <a:xfrm>
            <a:off x="3222795" y="2250468"/>
            <a:ext cx="5191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Kreuzprodukt oder Kartesisches Produkt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FE0AE96-4949-43CF-BEE1-D81D3F04F7F9}"/>
              </a:ext>
            </a:extLst>
          </p:cNvPr>
          <p:cNvSpPr/>
          <p:nvPr/>
        </p:nvSpPr>
        <p:spPr>
          <a:xfrm>
            <a:off x="1975450" y="2761811"/>
            <a:ext cx="7884543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companyname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city    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---------- ---------------------------------------- --------------- ----------- ---------- -----------------------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ALFKI      Alfreds Futterkiste                      Berlin          10273       QUICK      2008-08-05 00:00:00.000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ALFKI      Alfreds Futterkiste                      Berlin          10285       QUICK      2008-08-20 00:00:00.000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ALFKI      Alfreds Futterkiste                      Berlin          10286       QUICK      2008-08-21 00:00:00.000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ALFKI      Alfreds Futterkiste                      Berlin          10313       QUICK      2008-09-24 00:00:00.000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ALFKI      Alfreds Futterkiste                      Berlin          10345       QUICK      2008-11-04 00:00:00.000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ALFKI      Alfreds Futterkiste                      Berlin          10353       PICCO      2008-11-13 00:00:00.000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ALFKI      Alfreds Futterkiste                      Berlin          10361       QUICK      2008-11-22 00:00:00.000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ALFKI      Alfreds Futterkiste                      Berlin          10392       PICCO      2008-12-24 00:00:00.000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ALFKI      Alfreds Futterkiste                      Berlin          10418       QUICK      2009-01-17 00:00:00.000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ALFKI      Alfreds Futterkiste                      Berlin          10427       PICCO      2009-01-27 00:00:00.000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ALFKI      Alfreds Futterkiste                      Berlin          10451       QUICK      2009-02-19 00:00:00.000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ALFKI      Alfreds Futterkiste                      Berlin          10489       PICCO      2009-03-28 00:00:00.000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ALFKI      Alfreds Futterkiste                      Berlin          10515       QUICK      2009-04-23 00:00:00.000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ALFKI      Alfreds Futterkiste                      Berlin          10527       QUICK      2009-05-05 00:00:00.000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ALFKI      Alfreds Futterkiste                      Berlin          10530       PICCO      2009-05-08 00:00:00.000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ALFKI      Alfreds Futterkiste                      Berlin          10540       QUICK      2009-05-19 00:00:00.000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ALFKI      Alfreds Futterkiste                      Berlin          10549       QUICK      2009-05-27 00:00:00.000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ALFKI      Alfreds Futterkiste                      Berlin          10588       QUICK      2009-07-03 00:00:00.000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ALFKI      Alfreds Futterkiste                      Berlin          10597       PICCO      2009-07-11 00:00:00.000</a:t>
            </a:r>
          </a:p>
          <a:p>
            <a:r>
              <a:rPr lang="da-DK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ALFKI      Alfreds Futterkiste                      Berlin          10643       ALFKI      2009-08-25 00:00:00.000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ALFKI      Alfreds Futterkiste                      Berlin          10658       QUICK      2009-09-05 00:00:00.000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ALFKI      Alfreds Futterkiste                      Berlin          10686       PICCO      2009-09-30 00:00:00.000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ALFKI      Alfreds Futterkiste                      Berlin          10691       QUICK      2009-10-03 00:00:00.000</a:t>
            </a:r>
          </a:p>
          <a:p>
            <a:r>
              <a:rPr lang="da-DK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ALFKI      Alfreds Futterkiste                      Berlin          10692       ALFKI      2009-10-03 00:00:00.000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ALFKI      Alfreds Futterkiste                      Berlin          10694       QUICK      2009-10-06 00:00:00.000</a:t>
            </a:r>
          </a:p>
          <a:p>
            <a:r>
              <a:rPr lang="da-DK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ALFKI      Alfreds Futterkiste                      Berlin          10702       ALFKI      2009-10-13 00:00:00.000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ALFKI      Alfreds Futterkiste                      Berlin          10721       QUICK      2009-10-29 00:00:00.000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237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B6BD0-D5B3-497C-96E8-073F095A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	SQL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345E72-9B79-4210-A22A-A506B3152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Datenbankgrundlagen und Entwicklung des SQL-Standards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Befehlsübersicht SQL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Die SELECT-Anweisung(Daten lesen)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DE" dirty="0"/>
              <a:t>SELECT-FROM-WHERE-ORDER BY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DE" dirty="0"/>
              <a:t>JOINs – Tabellen verknüpfen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DE" dirty="0"/>
              <a:t>Datenanalyse mit Aggregatfunktionen und GROUP BY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DE" dirty="0"/>
              <a:t>Unterabfragen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DE" dirty="0"/>
              <a:t>Mengenoperatoren UNION, INTERSECT, EXCEPT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Die DML-Anweisungen(Daten bearbeiten)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DE" dirty="0"/>
              <a:t>INSERT – Zeilen einfügen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DE" dirty="0"/>
              <a:t>UPDATE – vorhandene Daten aktualisieren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DE" dirty="0"/>
              <a:t>DELETE – Zeilen löschen</a:t>
            </a:r>
          </a:p>
        </p:txBody>
      </p:sp>
    </p:spTree>
    <p:extLst>
      <p:ext uri="{BB962C8B-B14F-4D97-AF65-F5344CB8AC3E}">
        <p14:creationId xmlns:p14="http://schemas.microsoft.com/office/powerpoint/2010/main" val="322693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dirty="0"/>
              <a:t>3. Die SELECT-Anweisung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C66EF22-8912-452F-8A1C-66856557E2D8}"/>
              </a:ext>
            </a:extLst>
          </p:cNvPr>
          <p:cNvSpPr txBox="1"/>
          <p:nvPr/>
        </p:nvSpPr>
        <p:spPr>
          <a:xfrm>
            <a:off x="2087593" y="1429078"/>
            <a:ext cx="5130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JOINs – Verknüpfung von Tabellen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2A32542-C0B9-4B5B-B2C0-4E12AE5C903B}"/>
              </a:ext>
            </a:extLst>
          </p:cNvPr>
          <p:cNvSpPr txBox="1"/>
          <p:nvPr/>
        </p:nvSpPr>
        <p:spPr>
          <a:xfrm>
            <a:off x="3222795" y="2250468"/>
            <a:ext cx="3884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Auch das ist ein Kreuzprodukt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E5D71F9-B524-4830-9351-C433CF018F78}"/>
              </a:ext>
            </a:extLst>
          </p:cNvPr>
          <p:cNvSpPr/>
          <p:nvPr/>
        </p:nvSpPr>
        <p:spPr>
          <a:xfrm>
            <a:off x="1060315" y="3429000"/>
            <a:ext cx="1513490" cy="170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BE06B6C-3E23-402D-8C90-2672EC9A9F87}"/>
              </a:ext>
            </a:extLst>
          </p:cNvPr>
          <p:cNvSpPr/>
          <p:nvPr/>
        </p:nvSpPr>
        <p:spPr>
          <a:xfrm>
            <a:off x="3070419" y="3429000"/>
            <a:ext cx="1513490" cy="170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AC83F85-4CBE-4BAE-B231-256CF5658ED3}"/>
              </a:ext>
            </a:extLst>
          </p:cNvPr>
          <p:cNvSpPr/>
          <p:nvPr/>
        </p:nvSpPr>
        <p:spPr>
          <a:xfrm>
            <a:off x="5604726" y="3429000"/>
            <a:ext cx="1513490" cy="170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3897EDD-A936-4190-AF02-0579C594CE43}"/>
              </a:ext>
            </a:extLst>
          </p:cNvPr>
          <p:cNvSpPr/>
          <p:nvPr/>
        </p:nvSpPr>
        <p:spPr>
          <a:xfrm>
            <a:off x="8407047" y="3318642"/>
            <a:ext cx="1513490" cy="170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65254B5-C3B5-4D04-BD04-C23108BD7CB4}"/>
              </a:ext>
            </a:extLst>
          </p:cNvPr>
          <p:cNvCxnSpPr/>
          <p:nvPr/>
        </p:nvCxnSpPr>
        <p:spPr>
          <a:xfrm>
            <a:off x="2573805" y="4091152"/>
            <a:ext cx="496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8057838-282B-4408-BC99-065D50477464}"/>
              </a:ext>
            </a:extLst>
          </p:cNvPr>
          <p:cNvCxnSpPr/>
          <p:nvPr/>
        </p:nvCxnSpPr>
        <p:spPr>
          <a:xfrm>
            <a:off x="4583909" y="4043855"/>
            <a:ext cx="1020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111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Die SELECT-Anweisung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9BE5435-2F74-4A8F-B371-1E2AE3D5EEEB}"/>
              </a:ext>
            </a:extLst>
          </p:cNvPr>
          <p:cNvSpPr txBox="1"/>
          <p:nvPr/>
        </p:nvSpPr>
        <p:spPr>
          <a:xfrm>
            <a:off x="7630754" y="1014413"/>
            <a:ext cx="347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Verwenden von Tabellenaliasen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1EED87A-DD77-41F0-B676-CFCDED2F101E}"/>
              </a:ext>
            </a:extLst>
          </p:cNvPr>
          <p:cNvSpPr/>
          <p:nvPr/>
        </p:nvSpPr>
        <p:spPr>
          <a:xfrm>
            <a:off x="1432214" y="3811693"/>
            <a:ext cx="3968151" cy="26713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D738912-D743-4E48-818F-0827A420E7EC}"/>
              </a:ext>
            </a:extLst>
          </p:cNvPr>
          <p:cNvSpPr/>
          <p:nvPr/>
        </p:nvSpPr>
        <p:spPr>
          <a:xfrm>
            <a:off x="2501889" y="3104327"/>
            <a:ext cx="1828800" cy="314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Switch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5B31CA7-5F00-422C-B870-9E8DDE2EBC93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3416289" y="3419191"/>
            <a:ext cx="1" cy="392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F2BE14D5-8AA5-4B99-898D-7F11B66C299F}"/>
              </a:ext>
            </a:extLst>
          </p:cNvPr>
          <p:cNvSpPr/>
          <p:nvPr/>
        </p:nvSpPr>
        <p:spPr>
          <a:xfrm>
            <a:off x="1578863" y="2000146"/>
            <a:ext cx="336431" cy="327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E0D9D4E-873A-47AE-A668-B73B9ABA6ABE}"/>
              </a:ext>
            </a:extLst>
          </p:cNvPr>
          <p:cNvSpPr/>
          <p:nvPr/>
        </p:nvSpPr>
        <p:spPr>
          <a:xfrm>
            <a:off x="5151634" y="1994394"/>
            <a:ext cx="336431" cy="327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B514E11-B775-4F7E-ADDE-41D032F97239}"/>
              </a:ext>
            </a:extLst>
          </p:cNvPr>
          <p:cNvSpPr/>
          <p:nvPr/>
        </p:nvSpPr>
        <p:spPr>
          <a:xfrm>
            <a:off x="4161035" y="1994394"/>
            <a:ext cx="336431" cy="327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DF887DB-3F4F-44A7-A3E8-54F3EDE1B708}"/>
              </a:ext>
            </a:extLst>
          </p:cNvPr>
          <p:cNvSpPr/>
          <p:nvPr/>
        </p:nvSpPr>
        <p:spPr>
          <a:xfrm>
            <a:off x="3594568" y="2000146"/>
            <a:ext cx="336431" cy="327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3C0F3B2-F381-43BC-A79A-95A3731D9F99}"/>
              </a:ext>
            </a:extLst>
          </p:cNvPr>
          <p:cNvSpPr/>
          <p:nvPr/>
        </p:nvSpPr>
        <p:spPr>
          <a:xfrm>
            <a:off x="3104299" y="2000146"/>
            <a:ext cx="336431" cy="327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7795661-1AC2-4416-B3C2-713CC43C9A40}"/>
              </a:ext>
            </a:extLst>
          </p:cNvPr>
          <p:cNvSpPr/>
          <p:nvPr/>
        </p:nvSpPr>
        <p:spPr>
          <a:xfrm>
            <a:off x="2599656" y="2000146"/>
            <a:ext cx="336431" cy="327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3149411-55D3-4355-ADDB-4653226D3D2A}"/>
              </a:ext>
            </a:extLst>
          </p:cNvPr>
          <p:cNvSpPr/>
          <p:nvPr/>
        </p:nvSpPr>
        <p:spPr>
          <a:xfrm>
            <a:off x="2125202" y="2000146"/>
            <a:ext cx="336431" cy="327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BBB9CA5-19D7-40FB-A4E1-DB0A0E45C469}"/>
              </a:ext>
            </a:extLst>
          </p:cNvPr>
          <p:cNvSpPr/>
          <p:nvPr/>
        </p:nvSpPr>
        <p:spPr>
          <a:xfrm>
            <a:off x="4665678" y="2000146"/>
            <a:ext cx="336431" cy="327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2C2F0171-7867-44C0-83C0-DD9CE70F0D8E}"/>
              </a:ext>
            </a:extLst>
          </p:cNvPr>
          <p:cNvCxnSpPr>
            <a:stCxn id="12" idx="2"/>
          </p:cNvCxnSpPr>
          <p:nvPr/>
        </p:nvCxnSpPr>
        <p:spPr>
          <a:xfrm>
            <a:off x="1747079" y="2327949"/>
            <a:ext cx="882766" cy="776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D79E14A-1D7B-4E17-BCB8-4E0055717718}"/>
              </a:ext>
            </a:extLst>
          </p:cNvPr>
          <p:cNvCxnSpPr>
            <a:stCxn id="18" idx="2"/>
          </p:cNvCxnSpPr>
          <p:nvPr/>
        </p:nvCxnSpPr>
        <p:spPr>
          <a:xfrm>
            <a:off x="2293418" y="2327949"/>
            <a:ext cx="474453" cy="776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A375803-C2EE-4C26-9659-11B069A5D257}"/>
              </a:ext>
            </a:extLst>
          </p:cNvPr>
          <p:cNvCxnSpPr>
            <a:stCxn id="17" idx="2"/>
          </p:cNvCxnSpPr>
          <p:nvPr/>
        </p:nvCxnSpPr>
        <p:spPr>
          <a:xfrm>
            <a:off x="2767872" y="2327949"/>
            <a:ext cx="168215" cy="776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2376F14-4EF2-4F88-820F-0830FD321A35}"/>
              </a:ext>
            </a:extLst>
          </p:cNvPr>
          <p:cNvCxnSpPr>
            <a:stCxn id="16" idx="2"/>
          </p:cNvCxnSpPr>
          <p:nvPr/>
        </p:nvCxnSpPr>
        <p:spPr>
          <a:xfrm flipH="1">
            <a:off x="3272514" y="2327949"/>
            <a:ext cx="1" cy="776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7D8A43F-66E9-43AB-ABC5-A4F9393007E1}"/>
              </a:ext>
            </a:extLst>
          </p:cNvPr>
          <p:cNvCxnSpPr>
            <a:stCxn id="15" idx="2"/>
          </p:cNvCxnSpPr>
          <p:nvPr/>
        </p:nvCxnSpPr>
        <p:spPr>
          <a:xfrm flipH="1">
            <a:off x="3555747" y="2327949"/>
            <a:ext cx="207037" cy="776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AAC164E-D768-4050-8001-B6F49ABBAB6E}"/>
              </a:ext>
            </a:extLst>
          </p:cNvPr>
          <p:cNvCxnSpPr>
            <a:stCxn id="14" idx="2"/>
          </p:cNvCxnSpPr>
          <p:nvPr/>
        </p:nvCxnSpPr>
        <p:spPr>
          <a:xfrm flipH="1">
            <a:off x="3781471" y="2322197"/>
            <a:ext cx="547780" cy="782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E5E85B5-17DD-476B-B98B-C9655BDB3EDF}"/>
              </a:ext>
            </a:extLst>
          </p:cNvPr>
          <p:cNvCxnSpPr>
            <a:stCxn id="19" idx="2"/>
          </p:cNvCxnSpPr>
          <p:nvPr/>
        </p:nvCxnSpPr>
        <p:spPr>
          <a:xfrm flipH="1">
            <a:off x="3984193" y="2327949"/>
            <a:ext cx="849701" cy="776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B235171-B618-4B96-952B-992D8A2D99E5}"/>
              </a:ext>
            </a:extLst>
          </p:cNvPr>
          <p:cNvCxnSpPr>
            <a:stCxn id="13" idx="2"/>
          </p:cNvCxnSpPr>
          <p:nvPr/>
        </p:nvCxnSpPr>
        <p:spPr>
          <a:xfrm flipH="1">
            <a:off x="4166065" y="2322197"/>
            <a:ext cx="1153785" cy="782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ylinder 35">
            <a:extLst>
              <a:ext uri="{FF2B5EF4-FFF2-40B4-BE49-F238E27FC236}">
                <a16:creationId xmlns:a16="http://schemas.microsoft.com/office/drawing/2014/main" id="{7340DAED-5FFD-42B2-ABEF-F021E3DB8DAC}"/>
              </a:ext>
            </a:extLst>
          </p:cNvPr>
          <p:cNvSpPr/>
          <p:nvPr/>
        </p:nvSpPr>
        <p:spPr>
          <a:xfrm>
            <a:off x="1703950" y="5174666"/>
            <a:ext cx="3473560" cy="12335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42857B9-7CDB-42DC-A0C4-AD7B512A2993}"/>
              </a:ext>
            </a:extLst>
          </p:cNvPr>
          <p:cNvSpPr txBox="1"/>
          <p:nvPr/>
        </p:nvSpPr>
        <p:spPr>
          <a:xfrm>
            <a:off x="2767871" y="6483066"/>
            <a:ext cx="110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DB Server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8D5D85D0-2361-4F9B-91A6-96436857847E}"/>
              </a:ext>
            </a:extLst>
          </p:cNvPr>
          <p:cNvSpPr/>
          <p:nvPr/>
        </p:nvSpPr>
        <p:spPr>
          <a:xfrm>
            <a:off x="1578863" y="3923836"/>
            <a:ext cx="3740976" cy="1176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A276FFD-6AD5-4F0F-BB2C-3A27063998EC}"/>
              </a:ext>
            </a:extLst>
          </p:cNvPr>
          <p:cNvSpPr txBox="1"/>
          <p:nvPr/>
        </p:nvSpPr>
        <p:spPr>
          <a:xfrm>
            <a:off x="1578863" y="3894705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Cache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9CC728-334B-4433-866F-EF4B6A7C4B93}"/>
              </a:ext>
            </a:extLst>
          </p:cNvPr>
          <p:cNvSpPr txBox="1"/>
          <p:nvPr/>
        </p:nvSpPr>
        <p:spPr>
          <a:xfrm>
            <a:off x="409510" y="4613661"/>
            <a:ext cx="1062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B050"/>
                </a:solidFill>
              </a:rPr>
              <a:t>Backend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6B6FAD8-3DE7-4BD5-840A-7EE3BE9FF890}"/>
              </a:ext>
            </a:extLst>
          </p:cNvPr>
          <p:cNvSpPr txBox="1"/>
          <p:nvPr/>
        </p:nvSpPr>
        <p:spPr>
          <a:xfrm>
            <a:off x="513493" y="1958240"/>
            <a:ext cx="1137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B050"/>
                </a:solidFill>
              </a:rPr>
              <a:t>Frontend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2066AE6-F475-4D87-9436-EE370914DAA9}"/>
              </a:ext>
            </a:extLst>
          </p:cNvPr>
          <p:cNvSpPr txBox="1"/>
          <p:nvPr/>
        </p:nvSpPr>
        <p:spPr>
          <a:xfrm>
            <a:off x="2421685" y="1639798"/>
            <a:ext cx="215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Client-Anwendungen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8968C38-A90D-495D-8682-5BAF35AE8CF7}"/>
              </a:ext>
            </a:extLst>
          </p:cNvPr>
          <p:cNvSpPr/>
          <p:nvPr/>
        </p:nvSpPr>
        <p:spPr>
          <a:xfrm>
            <a:off x="1853967" y="5606789"/>
            <a:ext cx="647922" cy="5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prod</a:t>
            </a:r>
            <a:endParaRPr lang="de-DE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8071A04-5D29-489E-AD15-672572993A63}"/>
              </a:ext>
            </a:extLst>
          </p:cNvPr>
          <p:cNvSpPr/>
          <p:nvPr/>
        </p:nvSpPr>
        <p:spPr>
          <a:xfrm>
            <a:off x="4301392" y="5624485"/>
            <a:ext cx="647922" cy="5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supp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9A236F33-33D0-4F43-9579-FCDC948E8550}"/>
              </a:ext>
            </a:extLst>
          </p:cNvPr>
          <p:cNvSpPr/>
          <p:nvPr/>
        </p:nvSpPr>
        <p:spPr>
          <a:xfrm>
            <a:off x="2599656" y="4140154"/>
            <a:ext cx="647922" cy="525563"/>
          </a:xfrm>
          <a:prstGeom prst="rect">
            <a:avLst/>
          </a:prstGeom>
          <a:solidFill>
            <a:srgbClr val="ABC2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prod</a:t>
            </a:r>
            <a:endParaRPr lang="de-DE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FCDF300-A7CD-4788-85B1-D4DD586DEC5C}"/>
              </a:ext>
            </a:extLst>
          </p:cNvPr>
          <p:cNvSpPr/>
          <p:nvPr/>
        </p:nvSpPr>
        <p:spPr>
          <a:xfrm>
            <a:off x="3594568" y="4140153"/>
            <a:ext cx="647922" cy="525563"/>
          </a:xfrm>
          <a:prstGeom prst="rect">
            <a:avLst/>
          </a:prstGeom>
          <a:solidFill>
            <a:srgbClr val="ABC2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supp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64780B5-36E2-40AE-BA39-7050C4509257}"/>
              </a:ext>
            </a:extLst>
          </p:cNvPr>
          <p:cNvCxnSpPr>
            <a:stCxn id="3" idx="0"/>
            <a:endCxn id="48" idx="2"/>
          </p:cNvCxnSpPr>
          <p:nvPr/>
        </p:nvCxnSpPr>
        <p:spPr>
          <a:xfrm flipV="1">
            <a:off x="2177928" y="4665717"/>
            <a:ext cx="745689" cy="941072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EFD9B65-6A5C-4FF9-B129-3D2B5B7DB485}"/>
              </a:ext>
            </a:extLst>
          </p:cNvPr>
          <p:cNvCxnSpPr>
            <a:stCxn id="47" idx="0"/>
            <a:endCxn id="49" idx="2"/>
          </p:cNvCxnSpPr>
          <p:nvPr/>
        </p:nvCxnSpPr>
        <p:spPr>
          <a:xfrm flipH="1" flipV="1">
            <a:off x="3918529" y="4665716"/>
            <a:ext cx="706824" cy="958769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2513E232-6604-43F5-9DDC-5E69BC8C1118}"/>
              </a:ext>
            </a:extLst>
          </p:cNvPr>
          <p:cNvSpPr/>
          <p:nvPr/>
        </p:nvSpPr>
        <p:spPr>
          <a:xfrm>
            <a:off x="7352619" y="3811693"/>
            <a:ext cx="3968151" cy="26713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D6F43CA6-D501-49B4-B909-3EE3A58BAF35}"/>
              </a:ext>
            </a:extLst>
          </p:cNvPr>
          <p:cNvSpPr/>
          <p:nvPr/>
        </p:nvSpPr>
        <p:spPr>
          <a:xfrm>
            <a:off x="8422294" y="3104327"/>
            <a:ext cx="1828800" cy="314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Switch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0DFA6CA3-A696-4C17-9ABD-8D16927E3B9C}"/>
              </a:ext>
            </a:extLst>
          </p:cNvPr>
          <p:cNvCxnSpPr>
            <a:stCxn id="51" idx="2"/>
            <a:endCxn id="50" idx="0"/>
          </p:cNvCxnSpPr>
          <p:nvPr/>
        </p:nvCxnSpPr>
        <p:spPr>
          <a:xfrm>
            <a:off x="9336694" y="3419191"/>
            <a:ext cx="1" cy="392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>
            <a:extLst>
              <a:ext uri="{FF2B5EF4-FFF2-40B4-BE49-F238E27FC236}">
                <a16:creationId xmlns:a16="http://schemas.microsoft.com/office/drawing/2014/main" id="{72F9BC3C-C2AC-406C-8BCF-F212EF5E375C}"/>
              </a:ext>
            </a:extLst>
          </p:cNvPr>
          <p:cNvSpPr/>
          <p:nvPr/>
        </p:nvSpPr>
        <p:spPr>
          <a:xfrm>
            <a:off x="7499268" y="2000146"/>
            <a:ext cx="336431" cy="327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DE2C5A77-E9C0-42AC-80A2-97FBB6063F30}"/>
              </a:ext>
            </a:extLst>
          </p:cNvPr>
          <p:cNvSpPr/>
          <p:nvPr/>
        </p:nvSpPr>
        <p:spPr>
          <a:xfrm>
            <a:off x="11072039" y="1994394"/>
            <a:ext cx="336431" cy="327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4E3E9CA-A57E-432C-A80C-6DD63E794E3C}"/>
              </a:ext>
            </a:extLst>
          </p:cNvPr>
          <p:cNvSpPr/>
          <p:nvPr/>
        </p:nvSpPr>
        <p:spPr>
          <a:xfrm>
            <a:off x="10081440" y="1994394"/>
            <a:ext cx="336431" cy="327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D624DAD-4219-4C58-838F-F70CDFE05D52}"/>
              </a:ext>
            </a:extLst>
          </p:cNvPr>
          <p:cNvSpPr/>
          <p:nvPr/>
        </p:nvSpPr>
        <p:spPr>
          <a:xfrm>
            <a:off x="9514973" y="2000146"/>
            <a:ext cx="336431" cy="327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11038446-714E-46F6-B9D5-623A15E75273}"/>
              </a:ext>
            </a:extLst>
          </p:cNvPr>
          <p:cNvSpPr/>
          <p:nvPr/>
        </p:nvSpPr>
        <p:spPr>
          <a:xfrm>
            <a:off x="9024704" y="2000146"/>
            <a:ext cx="336431" cy="327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40A9DFE4-CBDE-45C2-A28A-4BED4C1E8FEF}"/>
              </a:ext>
            </a:extLst>
          </p:cNvPr>
          <p:cNvSpPr/>
          <p:nvPr/>
        </p:nvSpPr>
        <p:spPr>
          <a:xfrm>
            <a:off x="8520061" y="2000146"/>
            <a:ext cx="336431" cy="327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A93635A1-1B08-4380-A2A4-552BA02EBA95}"/>
              </a:ext>
            </a:extLst>
          </p:cNvPr>
          <p:cNvSpPr/>
          <p:nvPr/>
        </p:nvSpPr>
        <p:spPr>
          <a:xfrm>
            <a:off x="8045607" y="2000146"/>
            <a:ext cx="336431" cy="327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31DED2D-1AE3-4D10-802D-6C664D2B63D8}"/>
              </a:ext>
            </a:extLst>
          </p:cNvPr>
          <p:cNvSpPr/>
          <p:nvPr/>
        </p:nvSpPr>
        <p:spPr>
          <a:xfrm>
            <a:off x="10586083" y="2000146"/>
            <a:ext cx="336431" cy="327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251E21D7-EBE5-4BD4-B1F5-7748C988754F}"/>
              </a:ext>
            </a:extLst>
          </p:cNvPr>
          <p:cNvCxnSpPr>
            <a:stCxn id="53" idx="2"/>
          </p:cNvCxnSpPr>
          <p:nvPr/>
        </p:nvCxnSpPr>
        <p:spPr>
          <a:xfrm>
            <a:off x="7667484" y="2327949"/>
            <a:ext cx="882766" cy="776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50FC3B1E-9486-4FFE-898D-7B561D059094}"/>
              </a:ext>
            </a:extLst>
          </p:cNvPr>
          <p:cNvCxnSpPr>
            <a:stCxn id="59" idx="2"/>
          </p:cNvCxnSpPr>
          <p:nvPr/>
        </p:nvCxnSpPr>
        <p:spPr>
          <a:xfrm>
            <a:off x="8213823" y="2327949"/>
            <a:ext cx="474453" cy="776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A28854FF-A042-4C34-B6D8-62A59FE51DEA}"/>
              </a:ext>
            </a:extLst>
          </p:cNvPr>
          <p:cNvCxnSpPr>
            <a:stCxn id="58" idx="2"/>
          </p:cNvCxnSpPr>
          <p:nvPr/>
        </p:nvCxnSpPr>
        <p:spPr>
          <a:xfrm>
            <a:off x="8688277" y="2327949"/>
            <a:ext cx="168215" cy="776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B536B39B-EE53-4CBA-9867-78CEF4475D62}"/>
              </a:ext>
            </a:extLst>
          </p:cNvPr>
          <p:cNvCxnSpPr>
            <a:stCxn id="57" idx="2"/>
          </p:cNvCxnSpPr>
          <p:nvPr/>
        </p:nvCxnSpPr>
        <p:spPr>
          <a:xfrm flipH="1">
            <a:off x="9192919" y="2327949"/>
            <a:ext cx="1" cy="776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52B660B3-3542-4535-ACD4-094B1DCED1BD}"/>
              </a:ext>
            </a:extLst>
          </p:cNvPr>
          <p:cNvCxnSpPr>
            <a:stCxn id="56" idx="2"/>
          </p:cNvCxnSpPr>
          <p:nvPr/>
        </p:nvCxnSpPr>
        <p:spPr>
          <a:xfrm flipH="1">
            <a:off x="9476152" y="2327949"/>
            <a:ext cx="207037" cy="776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A1A51912-109F-446D-8428-D8FCFAA47009}"/>
              </a:ext>
            </a:extLst>
          </p:cNvPr>
          <p:cNvCxnSpPr>
            <a:stCxn id="55" idx="2"/>
          </p:cNvCxnSpPr>
          <p:nvPr/>
        </p:nvCxnSpPr>
        <p:spPr>
          <a:xfrm flipH="1">
            <a:off x="9701876" y="2322197"/>
            <a:ext cx="547780" cy="782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94BB3D8D-A06A-40F7-A131-9E7C50B8BDEC}"/>
              </a:ext>
            </a:extLst>
          </p:cNvPr>
          <p:cNvCxnSpPr>
            <a:stCxn id="60" idx="2"/>
          </p:cNvCxnSpPr>
          <p:nvPr/>
        </p:nvCxnSpPr>
        <p:spPr>
          <a:xfrm flipH="1">
            <a:off x="9904598" y="2327949"/>
            <a:ext cx="849701" cy="776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D80C99A2-229D-492F-B94E-31055F01DD59}"/>
              </a:ext>
            </a:extLst>
          </p:cNvPr>
          <p:cNvCxnSpPr>
            <a:stCxn id="54" idx="2"/>
          </p:cNvCxnSpPr>
          <p:nvPr/>
        </p:nvCxnSpPr>
        <p:spPr>
          <a:xfrm flipH="1">
            <a:off x="10086470" y="2322197"/>
            <a:ext cx="1153785" cy="782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ylinder 68">
            <a:extLst>
              <a:ext uri="{FF2B5EF4-FFF2-40B4-BE49-F238E27FC236}">
                <a16:creationId xmlns:a16="http://schemas.microsoft.com/office/drawing/2014/main" id="{DF0040C1-C035-456B-83F6-796F040FC7FE}"/>
              </a:ext>
            </a:extLst>
          </p:cNvPr>
          <p:cNvSpPr/>
          <p:nvPr/>
        </p:nvSpPr>
        <p:spPr>
          <a:xfrm>
            <a:off x="7624355" y="5174666"/>
            <a:ext cx="3473560" cy="12335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D99C9762-9A7F-40DA-B326-8D5596FA8F82}"/>
              </a:ext>
            </a:extLst>
          </p:cNvPr>
          <p:cNvSpPr txBox="1"/>
          <p:nvPr/>
        </p:nvSpPr>
        <p:spPr>
          <a:xfrm>
            <a:off x="8688276" y="6483066"/>
            <a:ext cx="110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DB Server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8AB04D0-4C77-4CA7-BAB9-57A1D7949562}"/>
              </a:ext>
            </a:extLst>
          </p:cNvPr>
          <p:cNvSpPr/>
          <p:nvPr/>
        </p:nvSpPr>
        <p:spPr>
          <a:xfrm>
            <a:off x="7499268" y="3923836"/>
            <a:ext cx="3740976" cy="1176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AA70B075-E516-47CD-A1C7-C735C8FD7BBD}"/>
              </a:ext>
            </a:extLst>
          </p:cNvPr>
          <p:cNvSpPr txBox="1"/>
          <p:nvPr/>
        </p:nvSpPr>
        <p:spPr>
          <a:xfrm>
            <a:off x="7499268" y="3894705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Cache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5B96B8DE-B566-4A8C-BCAE-AEF39531B302}"/>
              </a:ext>
            </a:extLst>
          </p:cNvPr>
          <p:cNvSpPr txBox="1"/>
          <p:nvPr/>
        </p:nvSpPr>
        <p:spPr>
          <a:xfrm>
            <a:off x="6329915" y="4613661"/>
            <a:ext cx="1062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B050"/>
                </a:solidFill>
              </a:rPr>
              <a:t>Backend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60CBFE6D-53E9-48A2-9627-0D726646780A}"/>
              </a:ext>
            </a:extLst>
          </p:cNvPr>
          <p:cNvSpPr txBox="1"/>
          <p:nvPr/>
        </p:nvSpPr>
        <p:spPr>
          <a:xfrm>
            <a:off x="6433898" y="1958240"/>
            <a:ext cx="1137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B050"/>
                </a:solidFill>
              </a:rPr>
              <a:t>Frontend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A7B2E7CF-3B1C-42A9-BCBE-65C933088B1D}"/>
              </a:ext>
            </a:extLst>
          </p:cNvPr>
          <p:cNvSpPr txBox="1"/>
          <p:nvPr/>
        </p:nvSpPr>
        <p:spPr>
          <a:xfrm>
            <a:off x="8342090" y="1639798"/>
            <a:ext cx="215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Client-Anwendungen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72D2D596-7C1F-4504-A7B6-C3DA5BC4EC15}"/>
              </a:ext>
            </a:extLst>
          </p:cNvPr>
          <p:cNvSpPr/>
          <p:nvPr/>
        </p:nvSpPr>
        <p:spPr>
          <a:xfrm>
            <a:off x="7774372" y="5606789"/>
            <a:ext cx="647922" cy="5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prod</a:t>
            </a:r>
            <a:endParaRPr lang="de-DE" dirty="0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F7E5F3B0-5EA3-4164-9747-A639054E4DD1}"/>
              </a:ext>
            </a:extLst>
          </p:cNvPr>
          <p:cNvSpPr/>
          <p:nvPr/>
        </p:nvSpPr>
        <p:spPr>
          <a:xfrm>
            <a:off x="10221797" y="5624485"/>
            <a:ext cx="647922" cy="5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supp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FE7A65D4-D239-4485-BFB4-45F4E125F50A}"/>
              </a:ext>
            </a:extLst>
          </p:cNvPr>
          <p:cNvSpPr/>
          <p:nvPr/>
        </p:nvSpPr>
        <p:spPr>
          <a:xfrm>
            <a:off x="8520061" y="4140154"/>
            <a:ext cx="647922" cy="525563"/>
          </a:xfrm>
          <a:prstGeom prst="rect">
            <a:avLst/>
          </a:prstGeom>
          <a:solidFill>
            <a:srgbClr val="ABC2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EB8214A8-CBFA-4F31-82D5-CDBDD7C1F107}"/>
              </a:ext>
            </a:extLst>
          </p:cNvPr>
          <p:cNvSpPr/>
          <p:nvPr/>
        </p:nvSpPr>
        <p:spPr>
          <a:xfrm>
            <a:off x="9514973" y="4140153"/>
            <a:ext cx="647922" cy="525563"/>
          </a:xfrm>
          <a:prstGeom prst="rect">
            <a:avLst/>
          </a:prstGeom>
          <a:solidFill>
            <a:srgbClr val="ABC2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34CF6794-3982-4D90-A31D-BB08F8719DDC}"/>
              </a:ext>
            </a:extLst>
          </p:cNvPr>
          <p:cNvCxnSpPr>
            <a:stCxn id="76" idx="0"/>
            <a:endCxn id="78" idx="2"/>
          </p:cNvCxnSpPr>
          <p:nvPr/>
        </p:nvCxnSpPr>
        <p:spPr>
          <a:xfrm flipV="1">
            <a:off x="8098333" y="4665717"/>
            <a:ext cx="745689" cy="941072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FF36D190-248E-47C6-BBCE-2F116BA8F11A}"/>
              </a:ext>
            </a:extLst>
          </p:cNvPr>
          <p:cNvCxnSpPr>
            <a:stCxn id="77" idx="0"/>
            <a:endCxn id="79" idx="2"/>
          </p:cNvCxnSpPr>
          <p:nvPr/>
        </p:nvCxnSpPr>
        <p:spPr>
          <a:xfrm flipH="1" flipV="1">
            <a:off x="9838934" y="4665716"/>
            <a:ext cx="706824" cy="958769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736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dirty="0"/>
              <a:t>3. Die SELECT-Anweisung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C66EF22-8912-452F-8A1C-66856557E2D8}"/>
              </a:ext>
            </a:extLst>
          </p:cNvPr>
          <p:cNvSpPr txBox="1"/>
          <p:nvPr/>
        </p:nvSpPr>
        <p:spPr>
          <a:xfrm>
            <a:off x="2087593" y="1429078"/>
            <a:ext cx="5130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JOINs – Verknüpfung von Tabellen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5991AD2-385A-4969-BF79-3350B1749DBC}"/>
              </a:ext>
            </a:extLst>
          </p:cNvPr>
          <p:cNvSpPr/>
          <p:nvPr/>
        </p:nvSpPr>
        <p:spPr>
          <a:xfrm>
            <a:off x="838200" y="3204279"/>
            <a:ext cx="48724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companyname</a:t>
            </a:r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</a:t>
            </a:r>
            <a:r>
              <a:rPr lang="de-D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city</a:t>
            </a:r>
            <a:endParaRPr lang="de-D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---------- ---------------------------------------- ---------------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ALFKI      Alfreds Futterkiste                      Berlin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PARIS      </a:t>
            </a:r>
            <a:r>
              <a:rPr lang="de-D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Paris</a:t>
            </a:r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spécialités</a:t>
            </a:r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Paris</a:t>
            </a:r>
          </a:p>
          <a:p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PICCO      Piccolo und </a:t>
            </a:r>
            <a:r>
              <a:rPr lang="it-IT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mehr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it-IT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Salzburg</a:t>
            </a:r>
            <a:endParaRPr lang="it-IT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QUICK      QUICK-</a:t>
            </a:r>
            <a:r>
              <a:rPr lang="de-D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Stop</a:t>
            </a:r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</a:t>
            </a:r>
            <a:r>
              <a:rPr lang="de-D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Cunewalde</a:t>
            </a:r>
            <a:endParaRPr lang="de-DE" sz="10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797F4A4-F62A-4267-999C-25340B9ADA82}"/>
              </a:ext>
            </a:extLst>
          </p:cNvPr>
          <p:cNvSpPr/>
          <p:nvPr/>
        </p:nvSpPr>
        <p:spPr>
          <a:xfrm>
            <a:off x="6679720" y="2928777"/>
            <a:ext cx="360296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de-D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endParaRPr lang="de-D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----------- ---------- -----------------------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10643       ALFKI      2009-08-25 00:00:00.000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10692       ALFKI      2009-10-03 00:00:00.000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10702       ALFKI      2009-10-13 00:00:00.000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10835       ALFKI      2010-01-15 00:00:00.000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10952       ALFKI      2010-03-16 00:00:00.000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11011       ALFKI      2010-04-09 00:00:00.000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10747       PICCO      2009-11-19 00:00:00.000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10597       PICCO      2009-07-11 00:00:00.000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11053       PICCO      2010-04-27 00:00:00.000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10844       PICCO      2010-01-21 00:00:00.000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10686       PICCO      2009-09-30 00:00:00.000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10353       PICCO      2008-11-13 00:00:00.000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10392       PICCO      2008-12-24 00:00:00.000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10427       PICCO      2009-01-27 00:00:00.000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10489       PICCO      2009-03-28 00:00:00.000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10530       PICCO      2009-05-08 00:00:00.000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10540       QUICK      2009-05-19 00:00:00.000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10549       QUICK      2009-05-27 00:00:00.000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10588       QUICK      2009-07-03 00:00:00.000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10515       QUICK      2009-04-23 00:00:00.000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10527       QUICK      2009-05-05 00:00:00.000</a:t>
            </a:r>
            <a:endParaRPr lang="de-DE" sz="1000" dirty="0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F6F5DDB2-6A6F-4CD7-876F-9E7EFF372FC4}"/>
              </a:ext>
            </a:extLst>
          </p:cNvPr>
          <p:cNvSpPr/>
          <p:nvPr/>
        </p:nvSpPr>
        <p:spPr>
          <a:xfrm>
            <a:off x="7472367" y="3234906"/>
            <a:ext cx="670969" cy="985036"/>
          </a:xfrm>
          <a:custGeom>
            <a:avLst/>
            <a:gdLst>
              <a:gd name="connsiteX0" fmla="*/ 118878 w 670969"/>
              <a:gd name="connsiteY0" fmla="*/ 34505 h 828136"/>
              <a:gd name="connsiteX1" fmla="*/ 75746 w 670969"/>
              <a:gd name="connsiteY1" fmla="*/ 69011 h 828136"/>
              <a:gd name="connsiteX2" fmla="*/ 49867 w 670969"/>
              <a:gd name="connsiteY2" fmla="*/ 77637 h 828136"/>
              <a:gd name="connsiteX3" fmla="*/ 15361 w 670969"/>
              <a:gd name="connsiteY3" fmla="*/ 129396 h 828136"/>
              <a:gd name="connsiteX4" fmla="*/ 15361 w 670969"/>
              <a:gd name="connsiteY4" fmla="*/ 431320 h 828136"/>
              <a:gd name="connsiteX5" fmla="*/ 32614 w 670969"/>
              <a:gd name="connsiteY5" fmla="*/ 552090 h 828136"/>
              <a:gd name="connsiteX6" fmla="*/ 49867 w 670969"/>
              <a:gd name="connsiteY6" fmla="*/ 698739 h 828136"/>
              <a:gd name="connsiteX7" fmla="*/ 67120 w 670969"/>
              <a:gd name="connsiteY7" fmla="*/ 750498 h 828136"/>
              <a:gd name="connsiteX8" fmla="*/ 127505 w 670969"/>
              <a:gd name="connsiteY8" fmla="*/ 810883 h 828136"/>
              <a:gd name="connsiteX9" fmla="*/ 291407 w 670969"/>
              <a:gd name="connsiteY9" fmla="*/ 828136 h 828136"/>
              <a:gd name="connsiteX10" fmla="*/ 558825 w 670969"/>
              <a:gd name="connsiteY10" fmla="*/ 819509 h 828136"/>
              <a:gd name="connsiteX11" fmla="*/ 576078 w 670969"/>
              <a:gd name="connsiteY11" fmla="*/ 793630 h 828136"/>
              <a:gd name="connsiteX12" fmla="*/ 601958 w 670969"/>
              <a:gd name="connsiteY12" fmla="*/ 776377 h 828136"/>
              <a:gd name="connsiteX13" fmla="*/ 619210 w 670969"/>
              <a:gd name="connsiteY13" fmla="*/ 715992 h 828136"/>
              <a:gd name="connsiteX14" fmla="*/ 627837 w 670969"/>
              <a:gd name="connsiteY14" fmla="*/ 690113 h 828136"/>
              <a:gd name="connsiteX15" fmla="*/ 645090 w 670969"/>
              <a:gd name="connsiteY15" fmla="*/ 621102 h 828136"/>
              <a:gd name="connsiteX16" fmla="*/ 653716 w 670969"/>
              <a:gd name="connsiteY16" fmla="*/ 560717 h 828136"/>
              <a:gd name="connsiteX17" fmla="*/ 662342 w 670969"/>
              <a:gd name="connsiteY17" fmla="*/ 534837 h 828136"/>
              <a:gd name="connsiteX18" fmla="*/ 670969 w 670969"/>
              <a:gd name="connsiteY18" fmla="*/ 474452 h 828136"/>
              <a:gd name="connsiteX19" fmla="*/ 662342 w 670969"/>
              <a:gd name="connsiteY19" fmla="*/ 207034 h 828136"/>
              <a:gd name="connsiteX20" fmla="*/ 653716 w 670969"/>
              <a:gd name="connsiteY20" fmla="*/ 181154 h 828136"/>
              <a:gd name="connsiteX21" fmla="*/ 619210 w 670969"/>
              <a:gd name="connsiteY21" fmla="*/ 129396 h 828136"/>
              <a:gd name="connsiteX22" fmla="*/ 601958 w 670969"/>
              <a:gd name="connsiteY22" fmla="*/ 77637 h 828136"/>
              <a:gd name="connsiteX23" fmla="*/ 489814 w 670969"/>
              <a:gd name="connsiteY23" fmla="*/ 43132 h 828136"/>
              <a:gd name="connsiteX24" fmla="*/ 403550 w 670969"/>
              <a:gd name="connsiteY24" fmla="*/ 17252 h 828136"/>
              <a:gd name="connsiteX25" fmla="*/ 282780 w 670969"/>
              <a:gd name="connsiteY25" fmla="*/ 8626 h 828136"/>
              <a:gd name="connsiteX26" fmla="*/ 256901 w 670969"/>
              <a:gd name="connsiteY26" fmla="*/ 0 h 828136"/>
              <a:gd name="connsiteX27" fmla="*/ 118878 w 670969"/>
              <a:gd name="connsiteY27" fmla="*/ 34505 h 82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70969" h="828136">
                <a:moveTo>
                  <a:pt x="118878" y="34505"/>
                </a:moveTo>
                <a:cubicBezTo>
                  <a:pt x="88686" y="46007"/>
                  <a:pt x="91359" y="59253"/>
                  <a:pt x="75746" y="69011"/>
                </a:cubicBezTo>
                <a:cubicBezTo>
                  <a:pt x="68035" y="73830"/>
                  <a:pt x="56297" y="71207"/>
                  <a:pt x="49867" y="77637"/>
                </a:cubicBezTo>
                <a:cubicBezTo>
                  <a:pt x="35205" y="92299"/>
                  <a:pt x="15361" y="129396"/>
                  <a:pt x="15361" y="129396"/>
                </a:cubicBezTo>
                <a:cubicBezTo>
                  <a:pt x="-8984" y="251128"/>
                  <a:pt x="-860" y="193409"/>
                  <a:pt x="15361" y="431320"/>
                </a:cubicBezTo>
                <a:cubicBezTo>
                  <a:pt x="18127" y="471891"/>
                  <a:pt x="29237" y="511565"/>
                  <a:pt x="32614" y="552090"/>
                </a:cubicBezTo>
                <a:cubicBezTo>
                  <a:pt x="36632" y="600306"/>
                  <a:pt x="36918" y="651258"/>
                  <a:pt x="49867" y="698739"/>
                </a:cubicBezTo>
                <a:cubicBezTo>
                  <a:pt x="54652" y="716284"/>
                  <a:pt x="57032" y="735366"/>
                  <a:pt x="67120" y="750498"/>
                </a:cubicBezTo>
                <a:cubicBezTo>
                  <a:pt x="91665" y="787316"/>
                  <a:pt x="88534" y="805569"/>
                  <a:pt x="127505" y="810883"/>
                </a:cubicBezTo>
                <a:cubicBezTo>
                  <a:pt x="181937" y="818306"/>
                  <a:pt x="291407" y="828136"/>
                  <a:pt x="291407" y="828136"/>
                </a:cubicBezTo>
                <a:cubicBezTo>
                  <a:pt x="380546" y="825260"/>
                  <a:pt x="470287" y="830241"/>
                  <a:pt x="558825" y="819509"/>
                </a:cubicBezTo>
                <a:cubicBezTo>
                  <a:pt x="569117" y="818261"/>
                  <a:pt x="568747" y="800961"/>
                  <a:pt x="576078" y="793630"/>
                </a:cubicBezTo>
                <a:cubicBezTo>
                  <a:pt x="583409" y="786299"/>
                  <a:pt x="593331" y="782128"/>
                  <a:pt x="601958" y="776377"/>
                </a:cubicBezTo>
                <a:cubicBezTo>
                  <a:pt x="622647" y="714308"/>
                  <a:pt x="597539" y="791841"/>
                  <a:pt x="619210" y="715992"/>
                </a:cubicBezTo>
                <a:cubicBezTo>
                  <a:pt x="621708" y="707249"/>
                  <a:pt x="625632" y="698935"/>
                  <a:pt x="627837" y="690113"/>
                </a:cubicBezTo>
                <a:lnTo>
                  <a:pt x="645090" y="621102"/>
                </a:lnTo>
                <a:cubicBezTo>
                  <a:pt x="647965" y="600974"/>
                  <a:pt x="649729" y="580655"/>
                  <a:pt x="653716" y="560717"/>
                </a:cubicBezTo>
                <a:cubicBezTo>
                  <a:pt x="655499" y="551800"/>
                  <a:pt x="660559" y="543754"/>
                  <a:pt x="662342" y="534837"/>
                </a:cubicBezTo>
                <a:cubicBezTo>
                  <a:pt x="666330" y="514899"/>
                  <a:pt x="668093" y="494580"/>
                  <a:pt x="670969" y="474452"/>
                </a:cubicBezTo>
                <a:cubicBezTo>
                  <a:pt x="668093" y="385313"/>
                  <a:pt x="667579" y="296066"/>
                  <a:pt x="662342" y="207034"/>
                </a:cubicBezTo>
                <a:cubicBezTo>
                  <a:pt x="661808" y="197956"/>
                  <a:pt x="658132" y="189103"/>
                  <a:pt x="653716" y="181154"/>
                </a:cubicBezTo>
                <a:cubicBezTo>
                  <a:pt x="643646" y="163028"/>
                  <a:pt x="619210" y="129396"/>
                  <a:pt x="619210" y="129396"/>
                </a:cubicBezTo>
                <a:cubicBezTo>
                  <a:pt x="613459" y="112143"/>
                  <a:pt x="617090" y="87724"/>
                  <a:pt x="601958" y="77637"/>
                </a:cubicBezTo>
                <a:cubicBezTo>
                  <a:pt x="538038" y="35027"/>
                  <a:pt x="624824" y="88136"/>
                  <a:pt x="489814" y="43132"/>
                </a:cubicBezTo>
                <a:cubicBezTo>
                  <a:pt x="476807" y="38796"/>
                  <a:pt x="423103" y="19425"/>
                  <a:pt x="403550" y="17252"/>
                </a:cubicBezTo>
                <a:cubicBezTo>
                  <a:pt x="363438" y="12795"/>
                  <a:pt x="323037" y="11501"/>
                  <a:pt x="282780" y="8626"/>
                </a:cubicBezTo>
                <a:cubicBezTo>
                  <a:pt x="274154" y="5751"/>
                  <a:pt x="265994" y="0"/>
                  <a:pt x="256901" y="0"/>
                </a:cubicBezTo>
                <a:cubicBezTo>
                  <a:pt x="213673" y="0"/>
                  <a:pt x="149070" y="23003"/>
                  <a:pt x="118878" y="34505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CD4AE337-8386-4D05-A85E-C93E3C2AA602}"/>
              </a:ext>
            </a:extLst>
          </p:cNvPr>
          <p:cNvSpPr/>
          <p:nvPr/>
        </p:nvSpPr>
        <p:spPr>
          <a:xfrm>
            <a:off x="862642" y="3502325"/>
            <a:ext cx="520702" cy="224286"/>
          </a:xfrm>
          <a:custGeom>
            <a:avLst/>
            <a:gdLst>
              <a:gd name="connsiteX0" fmla="*/ 483079 w 520702"/>
              <a:gd name="connsiteY0" fmla="*/ 43132 h 224286"/>
              <a:gd name="connsiteX1" fmla="*/ 414067 w 520702"/>
              <a:gd name="connsiteY1" fmla="*/ 34505 h 224286"/>
              <a:gd name="connsiteX2" fmla="*/ 327803 w 520702"/>
              <a:gd name="connsiteY2" fmla="*/ 8626 h 224286"/>
              <a:gd name="connsiteX3" fmla="*/ 284671 w 520702"/>
              <a:gd name="connsiteY3" fmla="*/ 0 h 224286"/>
              <a:gd name="connsiteX4" fmla="*/ 43132 w 520702"/>
              <a:gd name="connsiteY4" fmla="*/ 8626 h 224286"/>
              <a:gd name="connsiteX5" fmla="*/ 17252 w 520702"/>
              <a:gd name="connsiteY5" fmla="*/ 17252 h 224286"/>
              <a:gd name="connsiteX6" fmla="*/ 0 w 520702"/>
              <a:gd name="connsiteY6" fmla="*/ 69011 h 224286"/>
              <a:gd name="connsiteX7" fmla="*/ 8626 w 520702"/>
              <a:gd name="connsiteY7" fmla="*/ 181154 h 224286"/>
              <a:gd name="connsiteX8" fmla="*/ 34505 w 520702"/>
              <a:gd name="connsiteY8" fmla="*/ 189781 h 224286"/>
              <a:gd name="connsiteX9" fmla="*/ 94890 w 520702"/>
              <a:gd name="connsiteY9" fmla="*/ 215660 h 224286"/>
              <a:gd name="connsiteX10" fmla="*/ 232913 w 520702"/>
              <a:gd name="connsiteY10" fmla="*/ 224286 h 224286"/>
              <a:gd name="connsiteX11" fmla="*/ 491705 w 520702"/>
              <a:gd name="connsiteY11" fmla="*/ 215660 h 224286"/>
              <a:gd name="connsiteX12" fmla="*/ 517584 w 520702"/>
              <a:gd name="connsiteY12" fmla="*/ 189781 h 224286"/>
              <a:gd name="connsiteX13" fmla="*/ 483079 w 520702"/>
              <a:gd name="connsiteY13" fmla="*/ 43132 h 22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0702" h="224286">
                <a:moveTo>
                  <a:pt x="483079" y="43132"/>
                </a:moveTo>
                <a:cubicBezTo>
                  <a:pt x="465826" y="17253"/>
                  <a:pt x="436935" y="38316"/>
                  <a:pt x="414067" y="34505"/>
                </a:cubicBezTo>
                <a:cubicBezTo>
                  <a:pt x="327958" y="20153"/>
                  <a:pt x="442904" y="31645"/>
                  <a:pt x="327803" y="8626"/>
                </a:cubicBezTo>
                <a:lnTo>
                  <a:pt x="284671" y="0"/>
                </a:lnTo>
                <a:cubicBezTo>
                  <a:pt x="204158" y="2875"/>
                  <a:pt x="123529" y="3439"/>
                  <a:pt x="43132" y="8626"/>
                </a:cubicBezTo>
                <a:cubicBezTo>
                  <a:pt x="34058" y="9211"/>
                  <a:pt x="22537" y="9853"/>
                  <a:pt x="17252" y="17252"/>
                </a:cubicBezTo>
                <a:cubicBezTo>
                  <a:pt x="6682" y="32051"/>
                  <a:pt x="0" y="69011"/>
                  <a:pt x="0" y="69011"/>
                </a:cubicBezTo>
                <a:cubicBezTo>
                  <a:pt x="2875" y="106392"/>
                  <a:pt x="-1673" y="145105"/>
                  <a:pt x="8626" y="181154"/>
                </a:cubicBezTo>
                <a:cubicBezTo>
                  <a:pt x="11124" y="189897"/>
                  <a:pt x="26372" y="185714"/>
                  <a:pt x="34505" y="189781"/>
                </a:cubicBezTo>
                <a:cubicBezTo>
                  <a:pt x="70525" y="207791"/>
                  <a:pt x="50010" y="211172"/>
                  <a:pt x="94890" y="215660"/>
                </a:cubicBezTo>
                <a:cubicBezTo>
                  <a:pt x="140759" y="220247"/>
                  <a:pt x="186905" y="221411"/>
                  <a:pt x="232913" y="224286"/>
                </a:cubicBezTo>
                <a:cubicBezTo>
                  <a:pt x="319177" y="221411"/>
                  <a:pt x="406020" y="226046"/>
                  <a:pt x="491705" y="215660"/>
                </a:cubicBezTo>
                <a:cubicBezTo>
                  <a:pt x="503816" y="214192"/>
                  <a:pt x="515859" y="201858"/>
                  <a:pt x="517584" y="189781"/>
                </a:cubicBezTo>
                <a:cubicBezTo>
                  <a:pt x="530476" y="99536"/>
                  <a:pt x="500332" y="69011"/>
                  <a:pt x="483079" y="43132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C58B0165-779A-4B6D-A1AF-500731383A12}"/>
              </a:ext>
            </a:extLst>
          </p:cNvPr>
          <p:cNvSpPr/>
          <p:nvPr/>
        </p:nvSpPr>
        <p:spPr>
          <a:xfrm>
            <a:off x="1362974" y="3269411"/>
            <a:ext cx="6236898" cy="310551"/>
          </a:xfrm>
          <a:custGeom>
            <a:avLst/>
            <a:gdLst>
              <a:gd name="connsiteX0" fmla="*/ 6236898 w 6236898"/>
              <a:gd name="connsiteY0" fmla="*/ 0 h 310551"/>
              <a:gd name="connsiteX1" fmla="*/ 0 w 6236898"/>
              <a:gd name="connsiteY1" fmla="*/ 310551 h 310551"/>
              <a:gd name="connsiteX2" fmla="*/ 0 w 6236898"/>
              <a:gd name="connsiteY2" fmla="*/ 310551 h 31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6898" h="310551">
                <a:moveTo>
                  <a:pt x="6236898" y="0"/>
                </a:moveTo>
                <a:lnTo>
                  <a:pt x="0" y="310551"/>
                </a:lnTo>
                <a:lnTo>
                  <a:pt x="0" y="310551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2A32542-C0B9-4B5B-B2C0-4E12AE5C903B}"/>
              </a:ext>
            </a:extLst>
          </p:cNvPr>
          <p:cNvSpPr txBox="1"/>
          <p:nvPr/>
        </p:nvSpPr>
        <p:spPr>
          <a:xfrm>
            <a:off x="5163738" y="2292932"/>
            <a:ext cx="1471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Outer </a:t>
            </a:r>
            <a:r>
              <a:rPr lang="de-DE" sz="2400" dirty="0" err="1"/>
              <a:t>Join</a:t>
            </a:r>
            <a:endParaRPr lang="de-DE" sz="2400" dirty="0"/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F297F2F-0054-40F1-AEAC-1D291454893D}"/>
              </a:ext>
            </a:extLst>
          </p:cNvPr>
          <p:cNvSpPr/>
          <p:nvPr/>
        </p:nvSpPr>
        <p:spPr>
          <a:xfrm>
            <a:off x="801394" y="3693715"/>
            <a:ext cx="614097" cy="188172"/>
          </a:xfrm>
          <a:custGeom>
            <a:avLst/>
            <a:gdLst>
              <a:gd name="connsiteX0" fmla="*/ 113006 w 614097"/>
              <a:gd name="connsiteY0" fmla="*/ 15643 h 188172"/>
              <a:gd name="connsiteX1" fmla="*/ 69874 w 614097"/>
              <a:gd name="connsiteY1" fmla="*/ 24270 h 188172"/>
              <a:gd name="connsiteX2" fmla="*/ 18115 w 614097"/>
              <a:gd name="connsiteY2" fmla="*/ 58776 h 188172"/>
              <a:gd name="connsiteX3" fmla="*/ 863 w 614097"/>
              <a:gd name="connsiteY3" fmla="*/ 84655 h 188172"/>
              <a:gd name="connsiteX4" fmla="*/ 9489 w 614097"/>
              <a:gd name="connsiteY4" fmla="*/ 153666 h 188172"/>
              <a:gd name="connsiteX5" fmla="*/ 35368 w 614097"/>
              <a:gd name="connsiteY5" fmla="*/ 162293 h 188172"/>
              <a:gd name="connsiteX6" fmla="*/ 121632 w 614097"/>
              <a:gd name="connsiteY6" fmla="*/ 188172 h 188172"/>
              <a:gd name="connsiteX7" fmla="*/ 440810 w 614097"/>
              <a:gd name="connsiteY7" fmla="*/ 179545 h 188172"/>
              <a:gd name="connsiteX8" fmla="*/ 535700 w 614097"/>
              <a:gd name="connsiteY8" fmla="*/ 170919 h 188172"/>
              <a:gd name="connsiteX9" fmla="*/ 561580 w 614097"/>
              <a:gd name="connsiteY9" fmla="*/ 153666 h 188172"/>
              <a:gd name="connsiteX10" fmla="*/ 587459 w 614097"/>
              <a:gd name="connsiteY10" fmla="*/ 145040 h 188172"/>
              <a:gd name="connsiteX11" fmla="*/ 613338 w 614097"/>
              <a:gd name="connsiteY11" fmla="*/ 127787 h 188172"/>
              <a:gd name="connsiteX12" fmla="*/ 587459 w 614097"/>
              <a:gd name="connsiteY12" fmla="*/ 41523 h 188172"/>
              <a:gd name="connsiteX13" fmla="*/ 552953 w 614097"/>
              <a:gd name="connsiteY13" fmla="*/ 32896 h 188172"/>
              <a:gd name="connsiteX14" fmla="*/ 492568 w 614097"/>
              <a:gd name="connsiteY14" fmla="*/ 15643 h 188172"/>
              <a:gd name="connsiteX15" fmla="*/ 311414 w 614097"/>
              <a:gd name="connsiteY15" fmla="*/ 7017 h 188172"/>
              <a:gd name="connsiteX16" fmla="*/ 113006 w 614097"/>
              <a:gd name="connsiteY16" fmla="*/ 15643 h 18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4097" h="188172">
                <a:moveTo>
                  <a:pt x="113006" y="15643"/>
                </a:moveTo>
                <a:cubicBezTo>
                  <a:pt x="72749" y="18519"/>
                  <a:pt x="83222" y="18203"/>
                  <a:pt x="69874" y="24270"/>
                </a:cubicBezTo>
                <a:cubicBezTo>
                  <a:pt x="50997" y="32851"/>
                  <a:pt x="18115" y="58776"/>
                  <a:pt x="18115" y="58776"/>
                </a:cubicBezTo>
                <a:cubicBezTo>
                  <a:pt x="12364" y="67402"/>
                  <a:pt x="1802" y="74330"/>
                  <a:pt x="863" y="84655"/>
                </a:cubicBezTo>
                <a:cubicBezTo>
                  <a:pt x="-1236" y="107742"/>
                  <a:pt x="74" y="132481"/>
                  <a:pt x="9489" y="153666"/>
                </a:cubicBezTo>
                <a:cubicBezTo>
                  <a:pt x="13182" y="161975"/>
                  <a:pt x="27235" y="158227"/>
                  <a:pt x="35368" y="162293"/>
                </a:cubicBezTo>
                <a:cubicBezTo>
                  <a:pt x="98135" y="193676"/>
                  <a:pt x="11824" y="172484"/>
                  <a:pt x="121632" y="188172"/>
                </a:cubicBezTo>
                <a:lnTo>
                  <a:pt x="440810" y="179545"/>
                </a:lnTo>
                <a:cubicBezTo>
                  <a:pt x="472543" y="178223"/>
                  <a:pt x="504645" y="177574"/>
                  <a:pt x="535700" y="170919"/>
                </a:cubicBezTo>
                <a:cubicBezTo>
                  <a:pt x="545838" y="168747"/>
                  <a:pt x="552307" y="158303"/>
                  <a:pt x="561580" y="153666"/>
                </a:cubicBezTo>
                <a:cubicBezTo>
                  <a:pt x="569713" y="149600"/>
                  <a:pt x="578833" y="147915"/>
                  <a:pt x="587459" y="145040"/>
                </a:cubicBezTo>
                <a:cubicBezTo>
                  <a:pt x="596085" y="139289"/>
                  <a:pt x="611089" y="137908"/>
                  <a:pt x="613338" y="127787"/>
                </a:cubicBezTo>
                <a:cubicBezTo>
                  <a:pt x="616685" y="112726"/>
                  <a:pt x="609138" y="55976"/>
                  <a:pt x="587459" y="41523"/>
                </a:cubicBezTo>
                <a:cubicBezTo>
                  <a:pt x="577594" y="34946"/>
                  <a:pt x="564353" y="36153"/>
                  <a:pt x="552953" y="32896"/>
                </a:cubicBezTo>
                <a:cubicBezTo>
                  <a:pt x="534698" y="27680"/>
                  <a:pt x="511290" y="17141"/>
                  <a:pt x="492568" y="15643"/>
                </a:cubicBezTo>
                <a:cubicBezTo>
                  <a:pt x="432307" y="10822"/>
                  <a:pt x="371799" y="9892"/>
                  <a:pt x="311414" y="7017"/>
                </a:cubicBezTo>
                <a:cubicBezTo>
                  <a:pt x="217528" y="-11759"/>
                  <a:pt x="153263" y="12767"/>
                  <a:pt x="113006" y="15643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A2A11A8D-E58C-45D7-88FC-D502BC6A270F}"/>
              </a:ext>
            </a:extLst>
          </p:cNvPr>
          <p:cNvCxnSpPr/>
          <p:nvPr/>
        </p:nvCxnSpPr>
        <p:spPr>
          <a:xfrm>
            <a:off x="6797615" y="6492875"/>
            <a:ext cx="3157268" cy="20985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A42A68A-A6D2-4F9A-A27B-52150C230F54}"/>
              </a:ext>
            </a:extLst>
          </p:cNvPr>
          <p:cNvCxnSpPr>
            <a:cxnSpLocks/>
          </p:cNvCxnSpPr>
          <p:nvPr/>
        </p:nvCxnSpPr>
        <p:spPr>
          <a:xfrm flipV="1">
            <a:off x="6797615" y="6492876"/>
            <a:ext cx="3157268" cy="20717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150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dirty="0"/>
              <a:t>3. Die SELECT-Anweisung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C66EF22-8912-452F-8A1C-66856557E2D8}"/>
              </a:ext>
            </a:extLst>
          </p:cNvPr>
          <p:cNvSpPr txBox="1"/>
          <p:nvPr/>
        </p:nvSpPr>
        <p:spPr>
          <a:xfrm>
            <a:off x="2087593" y="1429078"/>
            <a:ext cx="5130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JOINs – Verknüpfung von Tabellen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2A32542-C0B9-4B5B-B2C0-4E12AE5C903B}"/>
              </a:ext>
            </a:extLst>
          </p:cNvPr>
          <p:cNvSpPr txBox="1"/>
          <p:nvPr/>
        </p:nvSpPr>
        <p:spPr>
          <a:xfrm>
            <a:off x="5163738" y="2292932"/>
            <a:ext cx="1471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Outer </a:t>
            </a:r>
            <a:r>
              <a:rPr lang="de-DE" sz="2400" dirty="0" err="1"/>
              <a:t>Join</a:t>
            </a:r>
            <a:endParaRPr lang="de-DE" sz="2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19353F-E9F8-473E-B146-D482782618F3}"/>
              </a:ext>
            </a:extLst>
          </p:cNvPr>
          <p:cNvSpPr txBox="1"/>
          <p:nvPr/>
        </p:nvSpPr>
        <p:spPr>
          <a:xfrm>
            <a:off x="3464478" y="3020564"/>
            <a:ext cx="52630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SELECT &lt;ausdruckliste&gt;</a:t>
            </a:r>
          </a:p>
          <a:p>
            <a:r>
              <a:rPr lang="de-DE" dirty="0"/>
              <a:t>FROM				&lt;tabelle1&gt;</a:t>
            </a:r>
          </a:p>
          <a:p>
            <a:r>
              <a:rPr lang="de-DE" dirty="0"/>
              <a:t>{LEFT|RIGHT|FULL} [OUTER] JOIN	&lt;tabelle2&gt;</a:t>
            </a:r>
          </a:p>
          <a:p>
            <a:r>
              <a:rPr lang="de-DE" dirty="0"/>
              <a:t>ON	&lt;tabelle1&gt;.&lt;</a:t>
            </a:r>
            <a:r>
              <a:rPr lang="de-DE" dirty="0" err="1"/>
              <a:t>spaltex</a:t>
            </a:r>
            <a:r>
              <a:rPr lang="de-DE" dirty="0"/>
              <a:t>&gt; = &lt;tabelle2&gt;.&lt;</a:t>
            </a:r>
            <a:r>
              <a:rPr lang="de-DE" dirty="0" err="1"/>
              <a:t>spaltex</a:t>
            </a:r>
            <a:r>
              <a:rPr lang="de-DE" dirty="0"/>
              <a:t>&gt;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54DDFF0-98C1-4190-BD95-BBE834925BFE}"/>
              </a:ext>
            </a:extLst>
          </p:cNvPr>
          <p:cNvSpPr txBox="1"/>
          <p:nvPr/>
        </p:nvSpPr>
        <p:spPr>
          <a:xfrm>
            <a:off x="1233577" y="3020564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SQL92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DD31678-6EE9-4356-90E9-3814E737FE2B}"/>
              </a:ext>
            </a:extLst>
          </p:cNvPr>
          <p:cNvSpPr txBox="1"/>
          <p:nvPr/>
        </p:nvSpPr>
        <p:spPr>
          <a:xfrm>
            <a:off x="3464478" y="4350440"/>
            <a:ext cx="5723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SELECT &lt;ausdruckliste&gt;</a:t>
            </a:r>
          </a:p>
          <a:p>
            <a:r>
              <a:rPr lang="de-DE" dirty="0"/>
              <a:t>FROM	&lt;tabelle1&gt;,&lt;tabelle2&gt;</a:t>
            </a:r>
          </a:p>
          <a:p>
            <a:r>
              <a:rPr lang="de-DE" dirty="0"/>
              <a:t>WHERE	&lt;tabelle1&gt;.&lt;</a:t>
            </a:r>
            <a:r>
              <a:rPr lang="de-DE" dirty="0" err="1"/>
              <a:t>spaltex</a:t>
            </a:r>
            <a:r>
              <a:rPr lang="de-DE" dirty="0"/>
              <a:t>&gt; [+]=[+] &lt;tabelle2&gt;.&lt;</a:t>
            </a:r>
            <a:r>
              <a:rPr lang="de-DE" dirty="0" err="1"/>
              <a:t>spaltex</a:t>
            </a:r>
            <a:r>
              <a:rPr lang="de-DE" dirty="0"/>
              <a:t>&gt;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8DEBDAA-FD8B-416A-8342-A1206B19A96D}"/>
              </a:ext>
            </a:extLst>
          </p:cNvPr>
          <p:cNvSpPr txBox="1"/>
          <p:nvPr/>
        </p:nvSpPr>
        <p:spPr>
          <a:xfrm>
            <a:off x="1233577" y="435044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SQL89</a:t>
            </a:r>
          </a:p>
        </p:txBody>
      </p:sp>
    </p:spTree>
    <p:extLst>
      <p:ext uri="{BB962C8B-B14F-4D97-AF65-F5344CB8AC3E}">
        <p14:creationId xmlns:p14="http://schemas.microsoft.com/office/powerpoint/2010/main" val="3294838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dirty="0"/>
              <a:t>3. Die SELECT-Anweisung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C66EF22-8912-452F-8A1C-66856557E2D8}"/>
              </a:ext>
            </a:extLst>
          </p:cNvPr>
          <p:cNvSpPr txBox="1"/>
          <p:nvPr/>
        </p:nvSpPr>
        <p:spPr>
          <a:xfrm>
            <a:off x="2087593" y="1429078"/>
            <a:ext cx="5130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JOINs – Verknüpfung von Tabellen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2A32542-C0B9-4B5B-B2C0-4E12AE5C903B}"/>
              </a:ext>
            </a:extLst>
          </p:cNvPr>
          <p:cNvSpPr txBox="1"/>
          <p:nvPr/>
        </p:nvSpPr>
        <p:spPr>
          <a:xfrm>
            <a:off x="5163738" y="2292932"/>
            <a:ext cx="1471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Outer </a:t>
            </a:r>
            <a:r>
              <a:rPr lang="de-DE" sz="2400" dirty="0" err="1"/>
              <a:t>Join</a:t>
            </a:r>
            <a:endParaRPr lang="de-DE" sz="24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B58BCDE-8FF7-4171-BE4B-17F5AF33E64B}"/>
              </a:ext>
            </a:extLst>
          </p:cNvPr>
          <p:cNvSpPr/>
          <p:nvPr/>
        </p:nvSpPr>
        <p:spPr>
          <a:xfrm>
            <a:off x="2170981" y="2868228"/>
            <a:ext cx="785003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companyname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city    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---------- ---------------------------------------- --------------- ----------- ---------- -----------------------</a:t>
            </a:r>
          </a:p>
          <a:p>
            <a:r>
              <a:rPr lang="da-DK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ALFKI      Alfreds Futterkiste                      Berlin          10643       ALFKI      2009-08-25 00:00:00.000</a:t>
            </a:r>
          </a:p>
          <a:p>
            <a:r>
              <a:rPr lang="da-DK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ALFKI      Alfreds Futterkiste                      Berlin          10692       ALFKI      2009-10-03 00:00:00.000</a:t>
            </a:r>
          </a:p>
          <a:p>
            <a:r>
              <a:rPr lang="da-DK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ALFKI      Alfreds Futterkiste                      Berlin          10702       ALFKI      2009-10-13 00:00:00.000</a:t>
            </a:r>
          </a:p>
          <a:p>
            <a:r>
              <a:rPr lang="da-DK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ALFKI      Alfreds Futterkiste                      Berlin          10835       ALFKI      2010-01-15 00:00:00.000</a:t>
            </a:r>
          </a:p>
          <a:p>
            <a:r>
              <a:rPr lang="da-DK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ALFKI      Alfreds Futterkiste                      Berlin          10952       ALFKI      2010-03-16 00:00:00.000</a:t>
            </a:r>
          </a:p>
          <a:p>
            <a:r>
              <a:rPr lang="da-DK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ALFKI      Alfreds Futterkiste                      Berlin          11011       ALFKI      2010-04-09 00:00:00.000</a:t>
            </a:r>
          </a:p>
          <a:p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PARIS      </a:t>
            </a:r>
            <a:r>
              <a:rPr lang="fr-F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Paris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spécialités                        Paris           NULL        </a:t>
            </a:r>
            <a:r>
              <a:rPr lang="fr-F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fr-F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endParaRPr lang="fr-F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PICCO      Piccolo und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mehr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Salzburg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10353       PICCO      2008-11-13 00:00:00.000</a:t>
            </a:r>
          </a:p>
          <a:p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PICCO      Piccolo und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mehr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Salzburg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10392       PICCO      2008-12-24 00:00:00.000</a:t>
            </a:r>
          </a:p>
          <a:p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PICCO      Piccolo und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mehr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Salzburg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10427       PICCO      2009-01-27 00:00:00.000</a:t>
            </a:r>
          </a:p>
          <a:p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PICCO      Piccolo und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mehr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Salzburg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10489       PICCO      2009-03-28 00:00:00.000</a:t>
            </a:r>
          </a:p>
          <a:p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PICCO      Piccolo und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mehr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Salzburg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10530       PICCO      2009-05-08 00:00:00.000</a:t>
            </a:r>
          </a:p>
          <a:p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PICCO      Piccolo und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mehr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Salzburg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10597       PICCO      2009-07-11 00:00:00.000</a:t>
            </a:r>
          </a:p>
          <a:p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PICCO      Piccolo und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mehr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Salzburg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10686       PICCO      2009-09-30 00:00:00.000</a:t>
            </a:r>
          </a:p>
          <a:p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PICCO      Piccolo und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mehr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Salzburg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10747       PICCO      2009-11-19 00:00:00.000</a:t>
            </a:r>
          </a:p>
          <a:p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PICCO      Piccolo und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mehr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Salzburg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10844       PICCO      2010-01-21 00:00:00.000</a:t>
            </a:r>
          </a:p>
          <a:p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PICCO      Piccolo und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mehr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Salzburg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11053       PICCO      2010-04-27 00:00:00.000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QUICK      QUICK-Stop                       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Cunewalde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10273       QUICK      2008-08-05 00:00:00.000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QUICK      QUICK-Stop                       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Cunewalde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10285       QUICK      2008-08-20 00:00:00.000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QUICK      QUICK-Stop                       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Cunewalde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10286       QUICK      2008-08-21 00:00:00.000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QUICK      QUICK-Stop                       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Cunewalde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10313       QUICK      2008-09-24 00:00:00.000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QUICK      QUICK-Stop                       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Cunewalde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10345       QUICK      2008-11-04 00:00:00.000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QUICK      QUICK-Stop                       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Cunewalde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10361       QUICK      2008-11-22 00:00:00.000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QUICK      QUICK-Stop                       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Cunewalde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10418       QUICK      2009-01-17 00:00:00.000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QUICK      QUICK-Stop                       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Cunewalde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10451       QUICK      2009-02-19 00:00:00.000</a:t>
            </a:r>
            <a:endParaRPr lang="de-DE" dirty="0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AA4987D7-78BF-4567-B8EF-B6C59CA7D45A}"/>
              </a:ext>
            </a:extLst>
          </p:cNvPr>
          <p:cNvSpPr/>
          <p:nvPr/>
        </p:nvSpPr>
        <p:spPr>
          <a:xfrm>
            <a:off x="1722408" y="3985562"/>
            <a:ext cx="448573" cy="23568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links 10">
            <a:extLst>
              <a:ext uri="{FF2B5EF4-FFF2-40B4-BE49-F238E27FC236}">
                <a16:creationId xmlns:a16="http://schemas.microsoft.com/office/drawing/2014/main" id="{3A83B4C8-5F50-494A-A5B9-083560164B72}"/>
              </a:ext>
            </a:extLst>
          </p:cNvPr>
          <p:cNvSpPr/>
          <p:nvPr/>
        </p:nvSpPr>
        <p:spPr>
          <a:xfrm>
            <a:off x="9596886" y="3971079"/>
            <a:ext cx="439948" cy="250166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1877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dirty="0"/>
              <a:t>3. Die SELECT-Anweisung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C66EF22-8912-452F-8A1C-66856557E2D8}"/>
              </a:ext>
            </a:extLst>
          </p:cNvPr>
          <p:cNvSpPr txBox="1"/>
          <p:nvPr/>
        </p:nvSpPr>
        <p:spPr>
          <a:xfrm>
            <a:off x="2087593" y="1429078"/>
            <a:ext cx="5130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JOINs – Verknüpfung von Tabellen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2A32542-C0B9-4B5B-B2C0-4E12AE5C903B}"/>
              </a:ext>
            </a:extLst>
          </p:cNvPr>
          <p:cNvSpPr txBox="1"/>
          <p:nvPr/>
        </p:nvSpPr>
        <p:spPr>
          <a:xfrm>
            <a:off x="5163738" y="2292932"/>
            <a:ext cx="1471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Outer </a:t>
            </a:r>
            <a:r>
              <a:rPr lang="de-DE" sz="2400" dirty="0" err="1"/>
              <a:t>Join</a:t>
            </a:r>
            <a:endParaRPr lang="de-DE" sz="24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D954DAE-CDD2-45A2-9884-2B34CE0F21C7}"/>
              </a:ext>
            </a:extLst>
          </p:cNvPr>
          <p:cNvSpPr/>
          <p:nvPr/>
        </p:nvSpPr>
        <p:spPr>
          <a:xfrm>
            <a:off x="1604879" y="322624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city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	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</a:t>
            </a:r>
          </a:p>
          <a:p>
            <a:r>
              <a:rPr lang="de-D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outer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orders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			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de-D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</a:t>
            </a:r>
            <a:r>
              <a:rPr lang="de-D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null;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54D4FD9-8ADD-46CD-9558-CF08AC6F78D6}"/>
              </a:ext>
            </a:extLst>
          </p:cNvPr>
          <p:cNvSpPr txBox="1"/>
          <p:nvPr/>
        </p:nvSpPr>
        <p:spPr>
          <a:xfrm>
            <a:off x="8281358" y="3269411"/>
            <a:ext cx="2707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Um nur genau den Kunden</a:t>
            </a:r>
            <a:br>
              <a:rPr lang="de-DE" dirty="0"/>
            </a:br>
            <a:r>
              <a:rPr lang="de-DE" dirty="0"/>
              <a:t>zu ermitteln, der keine</a:t>
            </a:r>
            <a:br>
              <a:rPr lang="de-DE" dirty="0"/>
            </a:br>
            <a:r>
              <a:rPr lang="de-DE" dirty="0"/>
              <a:t>Bestellung hat</a:t>
            </a:r>
          </a:p>
        </p:txBody>
      </p:sp>
      <p:sp>
        <p:nvSpPr>
          <p:cNvPr id="9" name="Pfeil: nach links 8">
            <a:extLst>
              <a:ext uri="{FF2B5EF4-FFF2-40B4-BE49-F238E27FC236}">
                <a16:creationId xmlns:a16="http://schemas.microsoft.com/office/drawing/2014/main" id="{DEDBD1C8-A37E-4CC1-89ED-D97066639B22}"/>
              </a:ext>
            </a:extLst>
          </p:cNvPr>
          <p:cNvSpPr/>
          <p:nvPr/>
        </p:nvSpPr>
        <p:spPr>
          <a:xfrm>
            <a:off x="7513607" y="4661389"/>
            <a:ext cx="767751" cy="319178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776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dirty="0"/>
              <a:t>3. Die SELECT-Anweisung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C66EF22-8912-452F-8A1C-66856557E2D8}"/>
              </a:ext>
            </a:extLst>
          </p:cNvPr>
          <p:cNvSpPr txBox="1"/>
          <p:nvPr/>
        </p:nvSpPr>
        <p:spPr>
          <a:xfrm>
            <a:off x="2087593" y="1429078"/>
            <a:ext cx="586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Datenanalyse mit Aggregatfunktionen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EB6D811-F140-4321-96AB-2BFB5E619548}"/>
              </a:ext>
            </a:extLst>
          </p:cNvPr>
          <p:cNvSpPr/>
          <p:nvPr/>
        </p:nvSpPr>
        <p:spPr>
          <a:xfrm>
            <a:off x="3690270" y="2273255"/>
            <a:ext cx="2664373" cy="630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Skalarfunktion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EFC6E21-7B48-40E8-B00C-458796B55620}"/>
              </a:ext>
            </a:extLst>
          </p:cNvPr>
          <p:cNvCxnSpPr>
            <a:endCxn id="11" idx="1"/>
          </p:cNvCxnSpPr>
          <p:nvPr/>
        </p:nvCxnSpPr>
        <p:spPr>
          <a:xfrm>
            <a:off x="2350201" y="2572800"/>
            <a:ext cx="1340069" cy="1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09570F71-042B-4D40-A34A-81BF95B8501C}"/>
              </a:ext>
            </a:extLst>
          </p:cNvPr>
          <p:cNvSpPr txBox="1"/>
          <p:nvPr/>
        </p:nvSpPr>
        <p:spPr>
          <a:xfrm>
            <a:off x="1632870" y="240389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Input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D56F39E-F83F-4168-A724-E68E226589C5}"/>
              </a:ext>
            </a:extLst>
          </p:cNvPr>
          <p:cNvCxnSpPr>
            <a:stCxn id="11" idx="3"/>
          </p:cNvCxnSpPr>
          <p:nvPr/>
        </p:nvCxnSpPr>
        <p:spPr>
          <a:xfrm flipV="1">
            <a:off x="6354643" y="2572800"/>
            <a:ext cx="1876096" cy="1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4704CF41-E304-4676-B62C-2AEF0D88E85B}"/>
              </a:ext>
            </a:extLst>
          </p:cNvPr>
          <p:cNvSpPr txBox="1"/>
          <p:nvPr/>
        </p:nvSpPr>
        <p:spPr>
          <a:xfrm>
            <a:off x="8546450" y="2396017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Resultat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DD29097-537D-465D-B9D0-F505807D0D4C}"/>
              </a:ext>
            </a:extLst>
          </p:cNvPr>
          <p:cNvSpPr/>
          <p:nvPr/>
        </p:nvSpPr>
        <p:spPr>
          <a:xfrm>
            <a:off x="3690270" y="3308117"/>
            <a:ext cx="2664373" cy="630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Aggregatfunktion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6040419-96C1-4693-8ACC-DB26B8F5B191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350201" y="3623428"/>
            <a:ext cx="1340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F3561EBC-0A78-4C4A-A323-3A7BEAAFB5A5}"/>
              </a:ext>
            </a:extLst>
          </p:cNvPr>
          <p:cNvCxnSpPr/>
          <p:nvPr/>
        </p:nvCxnSpPr>
        <p:spPr>
          <a:xfrm rot="5400000" flipH="1" flipV="1">
            <a:off x="1271577" y="4628479"/>
            <a:ext cx="2787869" cy="945931"/>
          </a:xfrm>
          <a:prstGeom prst="bentConnector3">
            <a:avLst>
              <a:gd name="adj1" fmla="val 39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2892271-CF8C-4F76-B45D-26F2A941DA2A}"/>
              </a:ext>
            </a:extLst>
          </p:cNvPr>
          <p:cNvCxnSpPr/>
          <p:nvPr/>
        </p:nvCxnSpPr>
        <p:spPr>
          <a:xfrm>
            <a:off x="2468444" y="4173760"/>
            <a:ext cx="670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4080B51-B0CA-4BB1-B540-CFECF7853387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6354643" y="3623428"/>
            <a:ext cx="187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030DCA1D-3E4B-4082-89CC-2487DB80F5A3}"/>
              </a:ext>
            </a:extLst>
          </p:cNvPr>
          <p:cNvSpPr txBox="1"/>
          <p:nvPr/>
        </p:nvSpPr>
        <p:spPr>
          <a:xfrm>
            <a:off x="8565399" y="3429000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Resultat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665715F-342E-48EF-B533-3EB6BD5B08F3}"/>
              </a:ext>
            </a:extLst>
          </p:cNvPr>
          <p:cNvSpPr txBox="1"/>
          <p:nvPr/>
        </p:nvSpPr>
        <p:spPr>
          <a:xfrm>
            <a:off x="1562248" y="3441680"/>
            <a:ext cx="6848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Input</a:t>
            </a:r>
          </a:p>
          <a:p>
            <a:endParaRPr lang="de-DE" dirty="0"/>
          </a:p>
          <a:p>
            <a:r>
              <a:rPr lang="de-DE" dirty="0"/>
              <a:t>Input</a:t>
            </a:r>
          </a:p>
          <a:p>
            <a:endParaRPr lang="de-DE" dirty="0"/>
          </a:p>
          <a:p>
            <a:r>
              <a:rPr lang="de-DE" dirty="0"/>
              <a:t>Input</a:t>
            </a:r>
          </a:p>
          <a:p>
            <a:endParaRPr lang="de-DE" dirty="0"/>
          </a:p>
          <a:p>
            <a:r>
              <a:rPr lang="de-DE" dirty="0"/>
              <a:t>Input</a:t>
            </a:r>
          </a:p>
          <a:p>
            <a:endParaRPr lang="de-DE" dirty="0"/>
          </a:p>
          <a:p>
            <a:r>
              <a:rPr lang="de-DE" dirty="0"/>
              <a:t>Input</a:t>
            </a:r>
          </a:p>
          <a:p>
            <a:endParaRPr lang="de-DE" dirty="0"/>
          </a:p>
          <a:p>
            <a:r>
              <a:rPr lang="de-DE" dirty="0"/>
              <a:t>Input</a:t>
            </a:r>
          </a:p>
          <a:p>
            <a:endParaRPr lang="de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60F946F-38C8-445B-B249-5DE25EE9EDDC}"/>
              </a:ext>
            </a:extLst>
          </p:cNvPr>
          <p:cNvCxnSpPr/>
          <p:nvPr/>
        </p:nvCxnSpPr>
        <p:spPr>
          <a:xfrm>
            <a:off x="2468444" y="4715627"/>
            <a:ext cx="670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A97E5919-F170-41E9-B690-520E374DC2B2}"/>
              </a:ext>
            </a:extLst>
          </p:cNvPr>
          <p:cNvCxnSpPr/>
          <p:nvPr/>
        </p:nvCxnSpPr>
        <p:spPr>
          <a:xfrm>
            <a:off x="2460270" y="5274427"/>
            <a:ext cx="670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CC0365D-7DD2-4A99-9097-59E0E9C57148}"/>
              </a:ext>
            </a:extLst>
          </p:cNvPr>
          <p:cNvCxnSpPr/>
          <p:nvPr/>
        </p:nvCxnSpPr>
        <p:spPr>
          <a:xfrm>
            <a:off x="2468444" y="5807827"/>
            <a:ext cx="670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339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dirty="0"/>
              <a:t>3. Die SELECT-Anweisung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C66EF22-8912-452F-8A1C-66856557E2D8}"/>
              </a:ext>
            </a:extLst>
          </p:cNvPr>
          <p:cNvSpPr txBox="1"/>
          <p:nvPr/>
        </p:nvSpPr>
        <p:spPr>
          <a:xfrm>
            <a:off x="2087593" y="1429078"/>
            <a:ext cx="586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Datenanalyse mit Aggregatfunktionen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37B999D-D802-42C1-B044-74BE75B7DBB7}"/>
              </a:ext>
            </a:extLst>
          </p:cNvPr>
          <p:cNvSpPr/>
          <p:nvPr/>
        </p:nvSpPr>
        <p:spPr>
          <a:xfrm>
            <a:off x="1110651" y="261798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de-DE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productname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</a:t>
            </a:r>
            <a:r>
              <a:rPr lang="de-DE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categoryid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de-DE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unitprice</a:t>
            </a:r>
            <a:endParaRPr lang="de-DE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----------- ---------------------------------------- ----------- ---------------------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          Chai                                     1           18,00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           Chang                                    1           19,00</a:t>
            </a:r>
          </a:p>
          <a:p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24          Guaraná Fantástica                       1           4,50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34          Sasquatch Ale                            1           14,00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35          </a:t>
            </a:r>
            <a:r>
              <a:rPr lang="de-DE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Steeleye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Stout                           1           18,00</a:t>
            </a:r>
          </a:p>
          <a:p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38          Côte de Blaye                            1           263,50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39          Chartreuse verte                         1           18,00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43          Ipoh Coffee                              1           46,00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67          Laughing Lumberjack Lager                1           14,00</a:t>
            </a:r>
          </a:p>
          <a:p>
            <a:r>
              <a:rPr lang="sv-S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70          Outback Lager                            1           15,00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75          </a:t>
            </a:r>
            <a:r>
              <a:rPr lang="de-DE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Rhönbräu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Klosterbier                     1           7,75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76          </a:t>
            </a:r>
            <a:r>
              <a:rPr lang="de-DE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Lakkalikööri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1           18,00</a:t>
            </a:r>
          </a:p>
          <a:p>
            <a:r>
              <a:rPr lang="es-E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         Queso Cabrales                           4           21,00</a:t>
            </a:r>
          </a:p>
          <a:p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        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Queso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Manchego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Pastora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4           38,00</a:t>
            </a:r>
          </a:p>
          <a:p>
            <a:r>
              <a:rPr lang="es-E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31          Gorgonzola Telino                        4           12,50</a:t>
            </a:r>
          </a:p>
          <a:p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32          Mascarpone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Fabioli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4           32,00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33          </a:t>
            </a:r>
            <a:r>
              <a:rPr lang="de-DE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Geitost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4           2,50</a:t>
            </a:r>
          </a:p>
          <a:p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59          Raclette </a:t>
            </a:r>
            <a:r>
              <a:rPr lang="fr-F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Courdavault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4           55,00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60          Camembert Pierrot                        4           34,00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69          </a:t>
            </a:r>
            <a:r>
              <a:rPr lang="de-DE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Gudbrandsdalsost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4           36,00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71          </a:t>
            </a:r>
            <a:r>
              <a:rPr lang="de-DE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Flotemysost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4           21,50</a:t>
            </a:r>
          </a:p>
          <a:p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72          Mozzarella di Giovanni                   4           34,80</a:t>
            </a:r>
            <a:endParaRPr lang="de-DE" dirty="0"/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99AF838D-8F97-464A-9E5E-0C2A62AC387F}"/>
              </a:ext>
            </a:extLst>
          </p:cNvPr>
          <p:cNvSpPr/>
          <p:nvPr/>
        </p:nvSpPr>
        <p:spPr>
          <a:xfrm>
            <a:off x="6970143" y="2924355"/>
            <a:ext cx="379563" cy="3019245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A351E27-C0F1-4E1E-ACB1-569C5087D03C}"/>
              </a:ext>
            </a:extLst>
          </p:cNvPr>
          <p:cNvSpPr/>
          <p:nvPr/>
        </p:nvSpPr>
        <p:spPr>
          <a:xfrm>
            <a:off x="10081735" y="4249311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33,775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F31B455-EFD6-4736-9B52-FECBCEF07DFF}"/>
              </a:ext>
            </a:extLst>
          </p:cNvPr>
          <p:cNvSpPr txBox="1"/>
          <p:nvPr/>
        </p:nvSpPr>
        <p:spPr>
          <a:xfrm>
            <a:off x="8094189" y="4249311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AVG(</a:t>
            </a:r>
            <a:r>
              <a:rPr lang="de-DE" dirty="0" err="1"/>
              <a:t>unitprice</a:t>
            </a:r>
            <a:r>
              <a:rPr lang="de-DE" dirty="0"/>
              <a:t>)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E38850D-E7CD-42B2-BEED-FC0B3AAA669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479102" y="4433977"/>
            <a:ext cx="61508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0E2E017-E3AC-4EFF-A547-6720879ACE35}"/>
              </a:ext>
            </a:extLst>
          </p:cNvPr>
          <p:cNvCxnSpPr>
            <a:cxnSpLocks/>
          </p:cNvCxnSpPr>
          <p:nvPr/>
        </p:nvCxnSpPr>
        <p:spPr>
          <a:xfrm>
            <a:off x="9544768" y="4433977"/>
            <a:ext cx="61508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44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dirty="0"/>
              <a:t>3. Die SELECT-Anweisung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C66EF22-8912-452F-8A1C-66856557E2D8}"/>
              </a:ext>
            </a:extLst>
          </p:cNvPr>
          <p:cNvSpPr txBox="1"/>
          <p:nvPr/>
        </p:nvSpPr>
        <p:spPr>
          <a:xfrm>
            <a:off x="2087593" y="1429078"/>
            <a:ext cx="586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Datenanalyse mit Aggregatfunktionen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37B999D-D802-42C1-B044-74BE75B7DBB7}"/>
              </a:ext>
            </a:extLst>
          </p:cNvPr>
          <p:cNvSpPr/>
          <p:nvPr/>
        </p:nvSpPr>
        <p:spPr>
          <a:xfrm>
            <a:off x="1110651" y="261798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de-DE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productname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</a:t>
            </a:r>
            <a:r>
              <a:rPr lang="de-DE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categoryid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de-DE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unitprice</a:t>
            </a:r>
            <a:endParaRPr lang="de-DE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----------- ---------------------------------------- ----------- ---------------------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          Chai                                     1           18,00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           Chang                                    1           19,00</a:t>
            </a:r>
          </a:p>
          <a:p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24          Guaraná Fantástica                       1           4,50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34          Sasquatch Ale                            1           14,00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35          </a:t>
            </a:r>
            <a:r>
              <a:rPr lang="de-DE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Steeleye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Stout                           1           18,00</a:t>
            </a:r>
          </a:p>
          <a:p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38          Côte de Blaye                            1           263,50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39          Chartreuse verte                         1           18,00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43          Ipoh Coffee                              1           46,00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67          Laughing Lumberjack Lager                1           14,00</a:t>
            </a:r>
          </a:p>
          <a:p>
            <a:r>
              <a:rPr lang="sv-S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70          Outback Lager                            1           15,00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75          </a:t>
            </a:r>
            <a:r>
              <a:rPr lang="de-DE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Rhönbräu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Klosterbier                     1           7,75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76          </a:t>
            </a:r>
            <a:r>
              <a:rPr lang="de-DE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Lakkalikööri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1           18,00</a:t>
            </a:r>
          </a:p>
          <a:p>
            <a:r>
              <a:rPr lang="es-E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         Queso Cabrales                           4           21,00</a:t>
            </a:r>
          </a:p>
          <a:p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        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Queso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Manchego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Pastora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4           38,00</a:t>
            </a:r>
          </a:p>
          <a:p>
            <a:r>
              <a:rPr lang="es-E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31          Gorgonzola Telino                        4           12,50</a:t>
            </a:r>
          </a:p>
          <a:p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32          Mascarpone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Fabioli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4           32,00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33          </a:t>
            </a:r>
            <a:r>
              <a:rPr lang="de-DE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Geitost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4           2,50</a:t>
            </a:r>
          </a:p>
          <a:p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59          Raclette </a:t>
            </a:r>
            <a:r>
              <a:rPr lang="fr-F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Courdavault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4           55,00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60          Camembert Pierrot                        4           34,00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69          </a:t>
            </a:r>
            <a:r>
              <a:rPr lang="de-DE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Gudbrandsdalsost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4           36,00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71          </a:t>
            </a:r>
            <a:r>
              <a:rPr lang="de-DE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Flotemysost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4           21,50</a:t>
            </a:r>
          </a:p>
          <a:p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72          Mozzarella di Giovanni                   4           34,80</a:t>
            </a:r>
            <a:endParaRPr lang="de-DE" dirty="0"/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99AF838D-8F97-464A-9E5E-0C2A62AC387F}"/>
              </a:ext>
            </a:extLst>
          </p:cNvPr>
          <p:cNvSpPr/>
          <p:nvPr/>
        </p:nvSpPr>
        <p:spPr>
          <a:xfrm>
            <a:off x="6970143" y="2924356"/>
            <a:ext cx="379563" cy="1630392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A351E27-C0F1-4E1E-ACB1-569C5087D03C}"/>
              </a:ext>
            </a:extLst>
          </p:cNvPr>
          <p:cNvSpPr/>
          <p:nvPr/>
        </p:nvSpPr>
        <p:spPr>
          <a:xfrm>
            <a:off x="10107614" y="3559198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37,9791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F31B455-EFD6-4736-9B52-FECBCEF07DFF}"/>
              </a:ext>
            </a:extLst>
          </p:cNvPr>
          <p:cNvSpPr txBox="1"/>
          <p:nvPr/>
        </p:nvSpPr>
        <p:spPr>
          <a:xfrm>
            <a:off x="8120068" y="3559198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AVG(</a:t>
            </a:r>
            <a:r>
              <a:rPr lang="de-DE" dirty="0" err="1"/>
              <a:t>unitprice</a:t>
            </a:r>
            <a:r>
              <a:rPr lang="de-DE" dirty="0"/>
              <a:t>)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E38850D-E7CD-42B2-BEED-FC0B3AAA669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504981" y="3743864"/>
            <a:ext cx="61508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0E2E017-E3AC-4EFF-A547-6720879ACE35}"/>
              </a:ext>
            </a:extLst>
          </p:cNvPr>
          <p:cNvCxnSpPr>
            <a:cxnSpLocks/>
          </p:cNvCxnSpPr>
          <p:nvPr/>
        </p:nvCxnSpPr>
        <p:spPr>
          <a:xfrm>
            <a:off x="9570647" y="3743864"/>
            <a:ext cx="61508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12F04BD4-3610-4208-86B6-1D4404E434E3}"/>
              </a:ext>
            </a:extLst>
          </p:cNvPr>
          <p:cNvSpPr/>
          <p:nvPr/>
        </p:nvSpPr>
        <p:spPr>
          <a:xfrm>
            <a:off x="6996023" y="4554748"/>
            <a:ext cx="379563" cy="1345717"/>
          </a:xfrm>
          <a:prstGeom prst="rightBrac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029D27-2F23-409A-9B6A-64EA195D05FB}"/>
              </a:ext>
            </a:extLst>
          </p:cNvPr>
          <p:cNvSpPr/>
          <p:nvPr/>
        </p:nvSpPr>
        <p:spPr>
          <a:xfrm>
            <a:off x="10107614" y="5064477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28,73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8A24170-A60A-403C-A8FC-BA5AD0D1172E}"/>
              </a:ext>
            </a:extLst>
          </p:cNvPr>
          <p:cNvSpPr txBox="1"/>
          <p:nvPr/>
        </p:nvSpPr>
        <p:spPr>
          <a:xfrm>
            <a:off x="8145948" y="5064477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AVG(</a:t>
            </a:r>
            <a:r>
              <a:rPr lang="de-DE" dirty="0" err="1"/>
              <a:t>unitprice</a:t>
            </a:r>
            <a:r>
              <a:rPr lang="de-DE" dirty="0"/>
              <a:t>)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04F122F-FF8B-4AE7-B7BB-297E83E9B6CD}"/>
              </a:ext>
            </a:extLst>
          </p:cNvPr>
          <p:cNvCxnSpPr>
            <a:cxnSpLocks/>
          </p:cNvCxnSpPr>
          <p:nvPr/>
        </p:nvCxnSpPr>
        <p:spPr>
          <a:xfrm>
            <a:off x="7530861" y="5227606"/>
            <a:ext cx="615087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3D11B96-7920-4052-A050-F24B3F5F83E3}"/>
              </a:ext>
            </a:extLst>
          </p:cNvPr>
          <p:cNvCxnSpPr>
            <a:cxnSpLocks/>
          </p:cNvCxnSpPr>
          <p:nvPr/>
        </p:nvCxnSpPr>
        <p:spPr>
          <a:xfrm>
            <a:off x="9597472" y="5249143"/>
            <a:ext cx="615087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03E7250D-6796-4B4B-BD4C-D6160D0BA5FC}"/>
              </a:ext>
            </a:extLst>
          </p:cNvPr>
          <p:cNvSpPr txBox="1"/>
          <p:nvPr/>
        </p:nvSpPr>
        <p:spPr>
          <a:xfrm>
            <a:off x="2199736" y="2041781"/>
            <a:ext cx="424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Bildung von Analysegruppen mit </a:t>
            </a:r>
            <a:r>
              <a:rPr lang="de-DE" b="1" dirty="0"/>
              <a:t>GROUP BY</a:t>
            </a:r>
          </a:p>
        </p:txBody>
      </p:sp>
    </p:spTree>
    <p:extLst>
      <p:ext uri="{BB962C8B-B14F-4D97-AF65-F5344CB8AC3E}">
        <p14:creationId xmlns:p14="http://schemas.microsoft.com/office/powerpoint/2010/main" val="17337418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dirty="0"/>
              <a:t>3. Die SELECT-Anweisung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C66EF22-8912-452F-8A1C-66856557E2D8}"/>
              </a:ext>
            </a:extLst>
          </p:cNvPr>
          <p:cNvSpPr txBox="1"/>
          <p:nvPr/>
        </p:nvSpPr>
        <p:spPr>
          <a:xfrm>
            <a:off x="838200" y="1343015"/>
            <a:ext cx="586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Datenanalyse mit Aggregatfunktionen</a:t>
            </a:r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99AF838D-8F97-464A-9E5E-0C2A62AC387F}"/>
              </a:ext>
            </a:extLst>
          </p:cNvPr>
          <p:cNvSpPr/>
          <p:nvPr/>
        </p:nvSpPr>
        <p:spPr>
          <a:xfrm>
            <a:off x="6626586" y="3250961"/>
            <a:ext cx="379563" cy="1630392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A351E27-C0F1-4E1E-ACB1-569C5087D03C}"/>
              </a:ext>
            </a:extLst>
          </p:cNvPr>
          <p:cNvSpPr/>
          <p:nvPr/>
        </p:nvSpPr>
        <p:spPr>
          <a:xfrm>
            <a:off x="9764057" y="3885803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37,9791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F31B455-EFD6-4736-9B52-FECBCEF07DFF}"/>
              </a:ext>
            </a:extLst>
          </p:cNvPr>
          <p:cNvSpPr txBox="1"/>
          <p:nvPr/>
        </p:nvSpPr>
        <p:spPr>
          <a:xfrm>
            <a:off x="7776511" y="3885803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AVG(</a:t>
            </a:r>
            <a:r>
              <a:rPr lang="de-DE" dirty="0" err="1"/>
              <a:t>unitprice</a:t>
            </a:r>
            <a:r>
              <a:rPr lang="de-DE" dirty="0"/>
              <a:t>)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E38850D-E7CD-42B2-BEED-FC0B3AAA669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161424" y="4070469"/>
            <a:ext cx="61508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0E2E017-E3AC-4EFF-A547-6720879ACE35}"/>
              </a:ext>
            </a:extLst>
          </p:cNvPr>
          <p:cNvCxnSpPr>
            <a:cxnSpLocks/>
          </p:cNvCxnSpPr>
          <p:nvPr/>
        </p:nvCxnSpPr>
        <p:spPr>
          <a:xfrm>
            <a:off x="9227090" y="4070469"/>
            <a:ext cx="61508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03E7250D-6796-4B4B-BD4C-D6160D0BA5FC}"/>
              </a:ext>
            </a:extLst>
          </p:cNvPr>
          <p:cNvSpPr txBox="1"/>
          <p:nvPr/>
        </p:nvSpPr>
        <p:spPr>
          <a:xfrm>
            <a:off x="838200" y="2173892"/>
            <a:ext cx="377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Vorfiltern des </a:t>
            </a:r>
            <a:r>
              <a:rPr lang="de-DE" dirty="0" err="1"/>
              <a:t>ZeilenINPUT</a:t>
            </a:r>
            <a:r>
              <a:rPr lang="de-DE" dirty="0"/>
              <a:t> mit WHERE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309B75F-02D7-4BDA-BE91-218F5F3A9CC7}"/>
              </a:ext>
            </a:extLst>
          </p:cNvPr>
          <p:cNvSpPr/>
          <p:nvPr/>
        </p:nvSpPr>
        <p:spPr>
          <a:xfrm>
            <a:off x="6736240" y="1884320"/>
            <a:ext cx="34620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de-D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unitprice</a:t>
            </a:r>
            <a:r>
              <a:rPr lang="de-D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categoryid</a:t>
            </a:r>
            <a:r>
              <a:rPr lang="de-D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</a:p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categoryid</a:t>
            </a:r>
            <a:endParaRPr lang="de-DE" dirty="0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DBEE12BF-16AB-4C30-9496-C776F48CE42C}"/>
              </a:ext>
            </a:extLst>
          </p:cNvPr>
          <p:cNvSpPr/>
          <p:nvPr/>
        </p:nvSpPr>
        <p:spPr>
          <a:xfrm>
            <a:off x="6053959" y="2515113"/>
            <a:ext cx="595223" cy="29761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5ABCF2A-A3A8-4CFF-A0F4-31CE0A131596}"/>
              </a:ext>
            </a:extLst>
          </p:cNvPr>
          <p:cNvSpPr/>
          <p:nvPr/>
        </p:nvSpPr>
        <p:spPr>
          <a:xfrm>
            <a:off x="1093723" y="298146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de-DE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productname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</a:t>
            </a:r>
            <a:r>
              <a:rPr lang="de-DE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categoryid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de-DE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unitprice</a:t>
            </a:r>
            <a:endParaRPr lang="de-DE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----------- ---------------------------------------- ----------- ---------------------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          Chai                                     1           18,00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           Chang                                    1           19,00</a:t>
            </a:r>
          </a:p>
          <a:p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24          Guaraná Fantástica                       1           4,50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34          Sasquatch Ale                            1           14,00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35          </a:t>
            </a:r>
            <a:r>
              <a:rPr lang="de-DE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Steeleye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Stout                           1           18,00</a:t>
            </a:r>
          </a:p>
          <a:p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38          Côte de Blaye                            1           263,50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39          Chartreuse verte                         1           18,00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43          Ipoh Coffee                              1           46,00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67          Laughing Lumberjack Lager                1           14,00</a:t>
            </a:r>
          </a:p>
          <a:p>
            <a:r>
              <a:rPr lang="sv-S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70          Outback Lager                            1           15,00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75          </a:t>
            </a:r>
            <a:r>
              <a:rPr lang="de-DE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Rhönbräu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Klosterbier                     1           7,75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76          </a:t>
            </a:r>
            <a:r>
              <a:rPr lang="de-DE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Lakkalikööri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1           18,00</a:t>
            </a:r>
          </a:p>
          <a:p>
            <a:r>
              <a:rPr lang="es-E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         Queso Cabrales                           4           21,00</a:t>
            </a:r>
          </a:p>
          <a:p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        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Queso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Manchego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Pastora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4           38,00</a:t>
            </a:r>
          </a:p>
          <a:p>
            <a:r>
              <a:rPr lang="es-E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31          Gorgonzola Telino                        4           12,50</a:t>
            </a:r>
          </a:p>
          <a:p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32          Mascarpone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Fabioli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4           32,00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33          </a:t>
            </a:r>
            <a:r>
              <a:rPr lang="de-DE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Geitost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4           2,50</a:t>
            </a:r>
          </a:p>
          <a:p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59          Raclette </a:t>
            </a:r>
            <a:r>
              <a:rPr lang="fr-F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Courdavault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4           55,00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60          Camembert Pierrot                        4           34,00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69          </a:t>
            </a:r>
            <a:r>
              <a:rPr lang="de-DE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Gudbrandsdalsost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4           36,00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71          </a:t>
            </a:r>
            <a:r>
              <a:rPr lang="de-DE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Flotemysost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4           21,50</a:t>
            </a:r>
          </a:p>
          <a:p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72          Mozzarella di Giovanni                   4           34,80</a:t>
            </a:r>
            <a:endParaRPr lang="de-DE" dirty="0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61876821-F05C-4678-B57D-E8AFF60F5C36}"/>
              </a:ext>
            </a:extLst>
          </p:cNvPr>
          <p:cNvCxnSpPr/>
          <p:nvPr/>
        </p:nvCxnSpPr>
        <p:spPr>
          <a:xfrm>
            <a:off x="1207698" y="4986068"/>
            <a:ext cx="4468483" cy="129396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F29E6B6-3B7A-4537-9ADD-7A47FC81F530}"/>
              </a:ext>
            </a:extLst>
          </p:cNvPr>
          <p:cNvCxnSpPr/>
          <p:nvPr/>
        </p:nvCxnSpPr>
        <p:spPr>
          <a:xfrm flipV="1">
            <a:off x="1173192" y="4994694"/>
            <a:ext cx="4451231" cy="129396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84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B6BD0-D5B3-497C-96E8-073F095A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	SQL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345E72-9B79-4210-A22A-A506B3152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8071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de-DE" dirty="0"/>
              <a:t>Transaktionenkonzept		</a:t>
            </a:r>
            <a:r>
              <a:rPr lang="de-DE" sz="2200" dirty="0"/>
              <a:t>ACID-Prinzip</a:t>
            </a:r>
          </a:p>
          <a:p>
            <a:pPr marL="914400" lvl="2" indent="0">
              <a:buNone/>
            </a:pPr>
            <a:r>
              <a:rPr lang="de-DE" dirty="0"/>
              <a:t>				COMMIT, ROLLBACK</a:t>
            </a:r>
          </a:p>
          <a:p>
            <a:pPr marL="914400" lvl="2" indent="0">
              <a:buNone/>
            </a:pPr>
            <a:r>
              <a:rPr lang="de-DE" dirty="0"/>
              <a:t>				Grundlegende Sperren </a:t>
            </a:r>
            <a:r>
              <a:rPr lang="de-DE" dirty="0" err="1"/>
              <a:t>Xlock</a:t>
            </a:r>
            <a:r>
              <a:rPr lang="de-DE" dirty="0"/>
              <a:t>, </a:t>
            </a:r>
            <a:r>
              <a:rPr lang="de-DE" dirty="0" err="1"/>
              <a:t>Slock</a:t>
            </a:r>
            <a:endParaRPr lang="de-DE" dirty="0"/>
          </a:p>
          <a:p>
            <a:pPr marL="514350" indent="-514350">
              <a:buFont typeface="+mj-lt"/>
              <a:buAutoNum type="arabicPeriod" startAt="5"/>
            </a:pPr>
            <a:r>
              <a:rPr lang="de-DE" dirty="0"/>
              <a:t>Tabellen, Datentypen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de-DE" dirty="0"/>
              <a:t>Datenintegrität durch </a:t>
            </a:r>
            <a:r>
              <a:rPr lang="de-DE" dirty="0" err="1"/>
              <a:t>Constraints</a:t>
            </a:r>
            <a:endParaRPr lang="de-DE" dirty="0"/>
          </a:p>
          <a:p>
            <a:pPr marL="514350" indent="-514350">
              <a:buFont typeface="+mj-lt"/>
              <a:buAutoNum type="arabicPeriod" startAt="5"/>
            </a:pPr>
            <a:r>
              <a:rPr lang="de-DE" dirty="0"/>
              <a:t>Arbeiten mit Indizes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de-DE" dirty="0"/>
              <a:t>Arbeiten mit Views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de-DE" dirty="0"/>
              <a:t>Arbeiten mit benutzerdefinierten Funktionen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de-DE" dirty="0"/>
              <a:t>Arbeiten mit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Procedures</a:t>
            </a:r>
            <a:endParaRPr lang="de-DE" dirty="0"/>
          </a:p>
          <a:p>
            <a:pPr marL="514350" indent="-514350">
              <a:buFont typeface="+mj-lt"/>
              <a:buAutoNum type="arabicPeriod" startAt="5"/>
            </a:pPr>
            <a:r>
              <a:rPr lang="de-DE" dirty="0"/>
              <a:t>Zuweisen und Entzug von Berechtigungen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de-DE" dirty="0"/>
              <a:t>Arbeiten mit Triggern</a:t>
            </a:r>
          </a:p>
        </p:txBody>
      </p:sp>
    </p:spTree>
    <p:extLst>
      <p:ext uri="{BB962C8B-B14F-4D97-AF65-F5344CB8AC3E}">
        <p14:creationId xmlns:p14="http://schemas.microsoft.com/office/powerpoint/2010/main" val="14791151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dirty="0"/>
              <a:t>3. Die SELECT-Anweisung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C66EF22-8912-452F-8A1C-66856557E2D8}"/>
              </a:ext>
            </a:extLst>
          </p:cNvPr>
          <p:cNvSpPr txBox="1"/>
          <p:nvPr/>
        </p:nvSpPr>
        <p:spPr>
          <a:xfrm>
            <a:off x="838200" y="1316522"/>
            <a:ext cx="586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Datenanalyse mit Aggregatfunktionen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37B999D-D802-42C1-B044-74BE75B7DBB7}"/>
              </a:ext>
            </a:extLst>
          </p:cNvPr>
          <p:cNvSpPr/>
          <p:nvPr/>
        </p:nvSpPr>
        <p:spPr>
          <a:xfrm>
            <a:off x="920870" y="299317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de-DE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productname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</a:t>
            </a:r>
            <a:r>
              <a:rPr lang="de-DE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categoryid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de-DE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unitprice</a:t>
            </a:r>
            <a:endParaRPr lang="de-DE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----------- ---------------------------------------- ----------- ---------------------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          Chai                                     1           18,00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           Chang                                    1           19,00</a:t>
            </a:r>
          </a:p>
          <a:p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24          Guaraná Fantástica                       1           4,50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34          Sasquatch Ale                            1           14,00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35          </a:t>
            </a:r>
            <a:r>
              <a:rPr lang="de-DE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Steeleye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Stout                           1           18,00</a:t>
            </a:r>
          </a:p>
          <a:p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38          Côte de Blaye                            1           263,50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39          Chartreuse verte                         1           18,00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43          Ipoh Coffee                              1           46,00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67          Laughing Lumberjack Lager                1           14,00</a:t>
            </a:r>
          </a:p>
          <a:p>
            <a:r>
              <a:rPr lang="sv-S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70          Outback Lager                            1           15,00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75          </a:t>
            </a:r>
            <a:r>
              <a:rPr lang="de-DE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Rhönbräu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Klosterbier                     1           7,75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76          </a:t>
            </a:r>
            <a:r>
              <a:rPr lang="de-DE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Lakkalikööri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1           18,00</a:t>
            </a:r>
          </a:p>
          <a:p>
            <a:r>
              <a:rPr lang="es-E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         Queso Cabrales                           4           21,00</a:t>
            </a:r>
          </a:p>
          <a:p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        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Queso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Manchego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Pastora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4           38,00</a:t>
            </a:r>
          </a:p>
          <a:p>
            <a:r>
              <a:rPr lang="es-E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31          Gorgonzola Telino                        4           12,50</a:t>
            </a:r>
          </a:p>
          <a:p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32          Mascarpone </a:t>
            </a:r>
            <a:r>
              <a:rPr lang="it-IT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Fabioli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4           32,00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33          </a:t>
            </a:r>
            <a:r>
              <a:rPr lang="de-DE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Geitost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4           2,50</a:t>
            </a:r>
          </a:p>
          <a:p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59          Raclette </a:t>
            </a:r>
            <a:r>
              <a:rPr lang="fr-F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Courdavault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4           55,00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60          Camembert Pierrot                        4           34,00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69          </a:t>
            </a:r>
            <a:r>
              <a:rPr lang="de-DE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Gudbrandsdalsost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4           36,00</a:t>
            </a: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71          </a:t>
            </a:r>
            <a:r>
              <a:rPr lang="de-DE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Flotemysost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4           21,50</a:t>
            </a:r>
          </a:p>
          <a:p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72          Mozzarella di Giovanni                   4           34,80</a:t>
            </a:r>
            <a:endParaRPr lang="de-DE" dirty="0"/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12F04BD4-3610-4208-86B6-1D4404E434E3}"/>
              </a:ext>
            </a:extLst>
          </p:cNvPr>
          <p:cNvSpPr/>
          <p:nvPr/>
        </p:nvSpPr>
        <p:spPr>
          <a:xfrm>
            <a:off x="6806242" y="4929940"/>
            <a:ext cx="379563" cy="1345717"/>
          </a:xfrm>
          <a:prstGeom prst="rightBrac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029D27-2F23-409A-9B6A-64EA195D05FB}"/>
              </a:ext>
            </a:extLst>
          </p:cNvPr>
          <p:cNvSpPr/>
          <p:nvPr/>
        </p:nvSpPr>
        <p:spPr>
          <a:xfrm>
            <a:off x="9917833" y="5439669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28,73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8A24170-A60A-403C-A8FC-BA5AD0D1172E}"/>
              </a:ext>
            </a:extLst>
          </p:cNvPr>
          <p:cNvSpPr txBox="1"/>
          <p:nvPr/>
        </p:nvSpPr>
        <p:spPr>
          <a:xfrm>
            <a:off x="7956167" y="5439669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AVG(</a:t>
            </a:r>
            <a:r>
              <a:rPr lang="de-DE" dirty="0" err="1"/>
              <a:t>unitprice</a:t>
            </a:r>
            <a:r>
              <a:rPr lang="de-DE" dirty="0"/>
              <a:t>)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04F122F-FF8B-4AE7-B7BB-297E83E9B6CD}"/>
              </a:ext>
            </a:extLst>
          </p:cNvPr>
          <p:cNvCxnSpPr>
            <a:cxnSpLocks/>
          </p:cNvCxnSpPr>
          <p:nvPr/>
        </p:nvCxnSpPr>
        <p:spPr>
          <a:xfrm>
            <a:off x="7341080" y="5602798"/>
            <a:ext cx="615087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3D11B96-7920-4052-A050-F24B3F5F83E3}"/>
              </a:ext>
            </a:extLst>
          </p:cNvPr>
          <p:cNvCxnSpPr>
            <a:cxnSpLocks/>
          </p:cNvCxnSpPr>
          <p:nvPr/>
        </p:nvCxnSpPr>
        <p:spPr>
          <a:xfrm>
            <a:off x="9407691" y="5624335"/>
            <a:ext cx="615087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03E7250D-6796-4B4B-BD4C-D6160D0BA5FC}"/>
              </a:ext>
            </a:extLst>
          </p:cNvPr>
          <p:cNvSpPr txBox="1"/>
          <p:nvPr/>
        </p:nvSpPr>
        <p:spPr>
          <a:xfrm>
            <a:off x="838200" y="1969671"/>
            <a:ext cx="424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Bildung von Analysegruppen mit GROUP BY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272824F-911A-4C33-9092-D43791580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242" y="3271684"/>
            <a:ext cx="4182218" cy="1658256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F6557525-D34F-4846-91E6-6865352335D4}"/>
              </a:ext>
            </a:extLst>
          </p:cNvPr>
          <p:cNvSpPr/>
          <p:nvPr/>
        </p:nvSpPr>
        <p:spPr>
          <a:xfrm>
            <a:off x="5739928" y="1742522"/>
            <a:ext cx="43707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categoryid</a:t>
            </a:r>
            <a:r>
              <a:rPr lang="de-D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de-D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unitprice</a:t>
            </a:r>
            <a:r>
              <a:rPr lang="de-D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categoryid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having</a:t>
            </a:r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de-D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unitprice</a:t>
            </a:r>
            <a:r>
              <a:rPr lang="de-D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)&lt;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 </a:t>
            </a:r>
            <a:endParaRPr lang="de-DE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D6D3F793-4952-4BB1-87AF-9F6658567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179" y="2600508"/>
            <a:ext cx="615749" cy="329213"/>
          </a:xfrm>
          <a:prstGeom prst="rect">
            <a:avLst/>
          </a:prstGeom>
        </p:spPr>
      </p:pic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902FE30B-1B4D-4EB1-A14C-14A2FAB427C3}"/>
              </a:ext>
            </a:extLst>
          </p:cNvPr>
          <p:cNvCxnSpPr/>
          <p:nvPr/>
        </p:nvCxnSpPr>
        <p:spPr>
          <a:xfrm>
            <a:off x="6707499" y="3271684"/>
            <a:ext cx="4280961" cy="17465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9962091-406A-4E6C-BA8D-1B5D2845A957}"/>
              </a:ext>
            </a:extLst>
          </p:cNvPr>
          <p:cNvCxnSpPr/>
          <p:nvPr/>
        </p:nvCxnSpPr>
        <p:spPr>
          <a:xfrm flipV="1">
            <a:off x="6806242" y="3195217"/>
            <a:ext cx="4182218" cy="173472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0891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dirty="0"/>
              <a:t>3. Die SELECT-Anweisung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C66EF22-8912-452F-8A1C-66856557E2D8}"/>
              </a:ext>
            </a:extLst>
          </p:cNvPr>
          <p:cNvSpPr txBox="1"/>
          <p:nvPr/>
        </p:nvSpPr>
        <p:spPr>
          <a:xfrm>
            <a:off x="838200" y="1518561"/>
            <a:ext cx="2301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Unterabfragen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4F42D57-97D0-4019-B07F-83BFAFAB7E19}"/>
              </a:ext>
            </a:extLst>
          </p:cNvPr>
          <p:cNvSpPr txBox="1"/>
          <p:nvPr/>
        </p:nvSpPr>
        <p:spPr>
          <a:xfrm>
            <a:off x="1457865" y="2352332"/>
            <a:ext cx="895899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Eine innere SELECT-Abfrage ist in eine SQL-Abfrage eingebettet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Die innere Abfrage liefert einen skalaren Wert, eine Werteliste oder </a:t>
            </a:r>
            <a:br>
              <a:rPr lang="de-DE" sz="2400" dirty="0"/>
            </a:br>
            <a:r>
              <a:rPr lang="de-DE" sz="2400" dirty="0"/>
              <a:t>ein tabellarisches Ergebnis an die äußere Abfrage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Können quasi in jeder Klausel der äußeren Abfrage stehen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Bei eingebetteten Unterabfragen sind die Abfragen </a:t>
            </a:r>
            <a:br>
              <a:rPr lang="de-DE" sz="2400" dirty="0"/>
            </a:br>
            <a:r>
              <a:rPr lang="de-DE" sz="2400" dirty="0"/>
              <a:t>in unterschiedlichen semantischen Ebenen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Dadurch kommt es nicht zu Namenskonflikten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Bei korrelierten Unterabfragen dagegen wird ein Bezug </a:t>
            </a:r>
            <a:br>
              <a:rPr lang="de-DE" sz="2400" dirty="0"/>
            </a:br>
            <a:r>
              <a:rPr lang="de-DE" sz="2400" dirty="0"/>
              <a:t>aus der inneren Abfrage zur äußeren Abfrage hergestellt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Maximale Verschachtelungstiefe:	32</a:t>
            </a:r>
          </a:p>
        </p:txBody>
      </p:sp>
    </p:spTree>
    <p:extLst>
      <p:ext uri="{BB962C8B-B14F-4D97-AF65-F5344CB8AC3E}">
        <p14:creationId xmlns:p14="http://schemas.microsoft.com/office/powerpoint/2010/main" val="21625476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dirty="0"/>
              <a:t>3. Die SELECT-Anweisung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C66EF22-8912-452F-8A1C-66856557E2D8}"/>
              </a:ext>
            </a:extLst>
          </p:cNvPr>
          <p:cNvSpPr txBox="1"/>
          <p:nvPr/>
        </p:nvSpPr>
        <p:spPr>
          <a:xfrm>
            <a:off x="838200" y="1518561"/>
            <a:ext cx="4239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Eingebettete Unterabfragen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5E65A7C-13B8-4E05-BF5C-17DB5660D7F4}"/>
              </a:ext>
            </a:extLst>
          </p:cNvPr>
          <p:cNvSpPr/>
          <p:nvPr/>
        </p:nvSpPr>
        <p:spPr>
          <a:xfrm>
            <a:off x="1673525" y="2579298"/>
            <a:ext cx="8065698" cy="3913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E7FB2A7-B176-4482-9547-B8F25E766C92}"/>
              </a:ext>
            </a:extLst>
          </p:cNvPr>
          <p:cNvSpPr txBox="1"/>
          <p:nvPr/>
        </p:nvSpPr>
        <p:spPr>
          <a:xfrm>
            <a:off x="1828800" y="2659458"/>
            <a:ext cx="2142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Äußere Abfrage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B49EC26-1955-49C3-9B86-66FE08A11A61}"/>
              </a:ext>
            </a:extLst>
          </p:cNvPr>
          <p:cNvSpPr txBox="1"/>
          <p:nvPr/>
        </p:nvSpPr>
        <p:spPr>
          <a:xfrm>
            <a:off x="2565266" y="3612756"/>
            <a:ext cx="21595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select</a:t>
            </a:r>
            <a:r>
              <a:rPr lang="de-DE" sz="2000" dirty="0"/>
              <a:t>	…</a:t>
            </a:r>
          </a:p>
          <a:p>
            <a:r>
              <a:rPr lang="de-DE" sz="2000" dirty="0" err="1"/>
              <a:t>from</a:t>
            </a:r>
            <a:r>
              <a:rPr lang="de-DE" sz="2000" dirty="0"/>
              <a:t>	…</a:t>
            </a:r>
          </a:p>
          <a:p>
            <a:r>
              <a:rPr lang="de-DE" sz="2000" dirty="0" err="1"/>
              <a:t>where</a:t>
            </a:r>
            <a:r>
              <a:rPr lang="de-DE" sz="2000" dirty="0"/>
              <a:t>	</a:t>
            </a:r>
            <a:r>
              <a:rPr lang="de-DE" sz="2000" dirty="0" err="1"/>
              <a:t>colx</a:t>
            </a:r>
            <a:r>
              <a:rPr lang="de-DE" sz="2000" dirty="0"/>
              <a:t>	=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2FC2E85-B7FB-4F35-9A3D-CA3DF0EF5008}"/>
              </a:ext>
            </a:extLst>
          </p:cNvPr>
          <p:cNvSpPr/>
          <p:nvPr/>
        </p:nvSpPr>
        <p:spPr>
          <a:xfrm>
            <a:off x="4724832" y="4201064"/>
            <a:ext cx="4819936" cy="2165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E6E899D-E706-42E0-B66D-AAF75320D038}"/>
              </a:ext>
            </a:extLst>
          </p:cNvPr>
          <p:cNvSpPr txBox="1"/>
          <p:nvPr/>
        </p:nvSpPr>
        <p:spPr>
          <a:xfrm>
            <a:off x="7503247" y="5904629"/>
            <a:ext cx="204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Innere Abfrage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1E8BA4-415B-4C23-928B-95BC323AB1C0}"/>
              </a:ext>
            </a:extLst>
          </p:cNvPr>
          <p:cNvSpPr txBox="1"/>
          <p:nvPr/>
        </p:nvSpPr>
        <p:spPr>
          <a:xfrm>
            <a:off x="4857017" y="4223245"/>
            <a:ext cx="21595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select</a:t>
            </a:r>
            <a:r>
              <a:rPr lang="de-DE" sz="2000" dirty="0"/>
              <a:t>	…</a:t>
            </a:r>
          </a:p>
          <a:p>
            <a:r>
              <a:rPr lang="de-DE" sz="2000" dirty="0" err="1"/>
              <a:t>from</a:t>
            </a:r>
            <a:r>
              <a:rPr lang="de-DE" sz="2000" dirty="0"/>
              <a:t>	…</a:t>
            </a:r>
          </a:p>
          <a:p>
            <a:r>
              <a:rPr lang="de-DE" sz="2000" dirty="0" err="1"/>
              <a:t>where</a:t>
            </a:r>
            <a:r>
              <a:rPr lang="de-DE" sz="2000" dirty="0"/>
              <a:t>	</a:t>
            </a:r>
            <a:r>
              <a:rPr lang="de-DE" sz="2000" dirty="0" err="1"/>
              <a:t>coly</a:t>
            </a:r>
            <a:r>
              <a:rPr lang="de-DE" sz="2000" dirty="0"/>
              <a:t>	=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4F86CAF-2576-4C9F-A98F-3C9B2DB033B3}"/>
              </a:ext>
            </a:extLst>
          </p:cNvPr>
          <p:cNvSpPr/>
          <p:nvPr/>
        </p:nvSpPr>
        <p:spPr>
          <a:xfrm>
            <a:off x="7134800" y="4934309"/>
            <a:ext cx="2242113" cy="10696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3109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dirty="0"/>
              <a:t>3. Die SELECT-Anweisung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C66EF22-8912-452F-8A1C-66856557E2D8}"/>
              </a:ext>
            </a:extLst>
          </p:cNvPr>
          <p:cNvSpPr txBox="1"/>
          <p:nvPr/>
        </p:nvSpPr>
        <p:spPr>
          <a:xfrm>
            <a:off x="838200" y="1518561"/>
            <a:ext cx="3936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Korrelierte Unterabfragen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5E65A7C-13B8-4E05-BF5C-17DB5660D7F4}"/>
              </a:ext>
            </a:extLst>
          </p:cNvPr>
          <p:cNvSpPr/>
          <p:nvPr/>
        </p:nvSpPr>
        <p:spPr>
          <a:xfrm>
            <a:off x="1673525" y="2579298"/>
            <a:ext cx="8065698" cy="3913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E7FB2A7-B176-4482-9547-B8F25E766C92}"/>
              </a:ext>
            </a:extLst>
          </p:cNvPr>
          <p:cNvSpPr txBox="1"/>
          <p:nvPr/>
        </p:nvSpPr>
        <p:spPr>
          <a:xfrm>
            <a:off x="1828800" y="2659458"/>
            <a:ext cx="2142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Äußere Abfrage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B49EC26-1955-49C3-9B86-66FE08A11A61}"/>
              </a:ext>
            </a:extLst>
          </p:cNvPr>
          <p:cNvSpPr txBox="1"/>
          <p:nvPr/>
        </p:nvSpPr>
        <p:spPr>
          <a:xfrm>
            <a:off x="2565266" y="3612756"/>
            <a:ext cx="21595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select</a:t>
            </a:r>
            <a:r>
              <a:rPr lang="de-DE" sz="2000" dirty="0"/>
              <a:t>	…</a:t>
            </a:r>
          </a:p>
          <a:p>
            <a:r>
              <a:rPr lang="de-DE" sz="2000" dirty="0" err="1"/>
              <a:t>from</a:t>
            </a:r>
            <a:r>
              <a:rPr lang="de-DE" sz="2000" dirty="0"/>
              <a:t>	</a:t>
            </a:r>
            <a:r>
              <a:rPr lang="de-DE" sz="2000" dirty="0" err="1"/>
              <a:t>tab_a</a:t>
            </a:r>
            <a:endParaRPr lang="de-DE" sz="2000" dirty="0"/>
          </a:p>
          <a:p>
            <a:r>
              <a:rPr lang="de-DE" sz="2000" dirty="0" err="1"/>
              <a:t>where</a:t>
            </a:r>
            <a:r>
              <a:rPr lang="de-DE" sz="2000" dirty="0"/>
              <a:t>	</a:t>
            </a:r>
            <a:r>
              <a:rPr lang="de-DE" sz="2000" dirty="0" err="1"/>
              <a:t>exprx</a:t>
            </a:r>
            <a:r>
              <a:rPr lang="de-DE" sz="2000" dirty="0"/>
              <a:t>	=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2FC2E85-B7FB-4F35-9A3D-CA3DF0EF5008}"/>
              </a:ext>
            </a:extLst>
          </p:cNvPr>
          <p:cNvSpPr/>
          <p:nvPr/>
        </p:nvSpPr>
        <p:spPr>
          <a:xfrm>
            <a:off x="4724832" y="4201064"/>
            <a:ext cx="4819936" cy="2165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E6E899D-E706-42E0-B66D-AAF75320D038}"/>
              </a:ext>
            </a:extLst>
          </p:cNvPr>
          <p:cNvSpPr txBox="1"/>
          <p:nvPr/>
        </p:nvSpPr>
        <p:spPr>
          <a:xfrm>
            <a:off x="7503247" y="5904629"/>
            <a:ext cx="204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Innere Abfrage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1E8BA4-415B-4C23-928B-95BC323AB1C0}"/>
              </a:ext>
            </a:extLst>
          </p:cNvPr>
          <p:cNvSpPr txBox="1"/>
          <p:nvPr/>
        </p:nvSpPr>
        <p:spPr>
          <a:xfrm>
            <a:off x="4986413" y="4444661"/>
            <a:ext cx="34346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select</a:t>
            </a:r>
            <a:r>
              <a:rPr lang="de-DE" sz="2000" dirty="0"/>
              <a:t>	</a:t>
            </a:r>
            <a:r>
              <a:rPr lang="de-DE" sz="2000" dirty="0" err="1"/>
              <a:t>expry</a:t>
            </a:r>
            <a:endParaRPr lang="de-DE" sz="2000" dirty="0"/>
          </a:p>
          <a:p>
            <a:r>
              <a:rPr lang="de-DE" sz="2000" dirty="0" err="1"/>
              <a:t>from</a:t>
            </a:r>
            <a:r>
              <a:rPr lang="de-DE" sz="2000" dirty="0"/>
              <a:t>	</a:t>
            </a:r>
            <a:r>
              <a:rPr lang="de-DE" sz="2000" dirty="0" err="1"/>
              <a:t>tab_i</a:t>
            </a:r>
            <a:endParaRPr lang="de-DE" sz="2000" dirty="0"/>
          </a:p>
          <a:p>
            <a:r>
              <a:rPr lang="de-DE" sz="2000" dirty="0" err="1"/>
              <a:t>where</a:t>
            </a:r>
            <a:r>
              <a:rPr lang="de-DE" sz="2000" dirty="0"/>
              <a:t>	</a:t>
            </a:r>
            <a:r>
              <a:rPr lang="de-DE" sz="2000" dirty="0" err="1">
                <a:highlight>
                  <a:srgbClr val="FFFF00"/>
                </a:highlight>
              </a:rPr>
              <a:t>tab_i.coly</a:t>
            </a:r>
            <a:r>
              <a:rPr lang="de-DE" sz="2000" dirty="0">
                <a:highlight>
                  <a:srgbClr val="FFFF00"/>
                </a:highlight>
              </a:rPr>
              <a:t> = </a:t>
            </a:r>
            <a:r>
              <a:rPr lang="de-DE" sz="2000" dirty="0" err="1">
                <a:highlight>
                  <a:srgbClr val="FFFF00"/>
                </a:highlight>
              </a:rPr>
              <a:t>tab_a.coly</a:t>
            </a:r>
            <a:endParaRPr lang="de-DE" sz="2000" dirty="0">
              <a:highlight>
                <a:srgbClr val="FFFF00"/>
              </a:highlight>
            </a:endParaRPr>
          </a:p>
        </p:txBody>
      </p:sp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9E04890D-165D-4B04-A090-F230DA54F3B6}"/>
              </a:ext>
            </a:extLst>
          </p:cNvPr>
          <p:cNvCxnSpPr>
            <a:cxnSpLocks/>
          </p:cNvCxnSpPr>
          <p:nvPr/>
        </p:nvCxnSpPr>
        <p:spPr>
          <a:xfrm>
            <a:off x="3971310" y="3763015"/>
            <a:ext cx="4197905" cy="1357037"/>
          </a:xfrm>
          <a:prstGeom prst="curvedConnector3">
            <a:avLst>
              <a:gd name="adj1" fmla="val 12664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krümmt 20">
            <a:extLst>
              <a:ext uri="{FF2B5EF4-FFF2-40B4-BE49-F238E27FC236}">
                <a16:creationId xmlns:a16="http://schemas.microsoft.com/office/drawing/2014/main" id="{70B9ECD9-7262-474E-BE55-E9298F92FD19}"/>
              </a:ext>
            </a:extLst>
          </p:cNvPr>
          <p:cNvCxnSpPr/>
          <p:nvPr/>
        </p:nvCxnSpPr>
        <p:spPr>
          <a:xfrm rot="10800000">
            <a:off x="4606507" y="4356341"/>
            <a:ext cx="1854679" cy="272079"/>
          </a:xfrm>
          <a:prstGeom prst="curvedConnector3">
            <a:avLst>
              <a:gd name="adj1" fmla="val -16046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093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dirty="0"/>
              <a:t>3. Die SELECT-Anweisung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C66EF22-8912-452F-8A1C-66856557E2D8}"/>
              </a:ext>
            </a:extLst>
          </p:cNvPr>
          <p:cNvSpPr txBox="1"/>
          <p:nvPr/>
        </p:nvSpPr>
        <p:spPr>
          <a:xfrm>
            <a:off x="838200" y="1518561"/>
            <a:ext cx="3027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Mengenoperatoren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194FE20-2038-4825-8699-7B0CCBE6922F}"/>
              </a:ext>
            </a:extLst>
          </p:cNvPr>
          <p:cNvSpPr txBox="1"/>
          <p:nvPr/>
        </p:nvSpPr>
        <p:spPr>
          <a:xfrm>
            <a:off x="1015635" y="2844124"/>
            <a:ext cx="10160730" cy="2805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Fügen die Ergebnisse von zwei oder mehr SELECT-Anweisungen</a:t>
            </a:r>
            <a:br>
              <a:rPr lang="de-DE" sz="2400" dirty="0"/>
            </a:br>
            <a:r>
              <a:rPr lang="de-DE" sz="2400" dirty="0"/>
              <a:t>zu einem Mengenergebnis zusammen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Es erfolgt keine zeilenweise Zuordnung nach Schlüsselvergleich, wie beim </a:t>
            </a:r>
            <a:r>
              <a:rPr lang="de-DE" sz="2400" dirty="0" err="1"/>
              <a:t>Join</a:t>
            </a:r>
            <a:endParaRPr lang="de-DE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Dazu müssen die SELECT-Anweisungen vereinigungskompatibel sein, d.h.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Die SELECT-Klauseln müssen dieselbe Anzahl an Spalten haben</a:t>
            </a:r>
          </a:p>
        </p:txBody>
      </p:sp>
    </p:spTree>
    <p:extLst>
      <p:ext uri="{BB962C8B-B14F-4D97-AF65-F5344CB8AC3E}">
        <p14:creationId xmlns:p14="http://schemas.microsoft.com/office/powerpoint/2010/main" val="24874086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dirty="0"/>
              <a:t>3. Die SELECT-Anweisung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C66EF22-8912-452F-8A1C-66856557E2D8}"/>
              </a:ext>
            </a:extLst>
          </p:cNvPr>
          <p:cNvSpPr txBox="1"/>
          <p:nvPr/>
        </p:nvSpPr>
        <p:spPr>
          <a:xfrm>
            <a:off x="838200" y="1518561"/>
            <a:ext cx="3027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Mengenoperatoren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194FE20-2038-4825-8699-7B0CCBE6922F}"/>
              </a:ext>
            </a:extLst>
          </p:cNvPr>
          <p:cNvSpPr txBox="1"/>
          <p:nvPr/>
        </p:nvSpPr>
        <p:spPr>
          <a:xfrm>
            <a:off x="959305" y="2622563"/>
            <a:ext cx="10273390" cy="3359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Die Spalten müssen positionsweise denselben Datentyp haben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Implizite oder explizite Konvertierung ist auch möglich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Notfalls kann die Vereinigungskompatibilität auch mit NULL hergestellt werden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ORDER BY muss nach dem letzten SELECT stehen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Liegen an derselben Position verschiedene Spaltennamen oder Aliase vor, </a:t>
            </a:r>
            <a:br>
              <a:rPr lang="de-DE" sz="2400" dirty="0"/>
            </a:br>
            <a:r>
              <a:rPr lang="de-DE" sz="2400" dirty="0"/>
              <a:t>wird der Spaltenname des ersten SELECT verwendet</a:t>
            </a:r>
          </a:p>
        </p:txBody>
      </p:sp>
    </p:spTree>
    <p:extLst>
      <p:ext uri="{BB962C8B-B14F-4D97-AF65-F5344CB8AC3E}">
        <p14:creationId xmlns:p14="http://schemas.microsoft.com/office/powerpoint/2010/main" val="14488048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dirty="0"/>
              <a:t>3. Die SELECT-Anweisung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C66EF22-8912-452F-8A1C-66856557E2D8}"/>
              </a:ext>
            </a:extLst>
          </p:cNvPr>
          <p:cNvSpPr txBox="1"/>
          <p:nvPr/>
        </p:nvSpPr>
        <p:spPr>
          <a:xfrm>
            <a:off x="838200" y="1518561"/>
            <a:ext cx="3027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Mengenoperatoren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C1BE860-28BA-438A-ABFE-3C5A4AF6A485}"/>
              </a:ext>
            </a:extLst>
          </p:cNvPr>
          <p:cNvSpPr txBox="1"/>
          <p:nvPr/>
        </p:nvSpPr>
        <p:spPr>
          <a:xfrm>
            <a:off x="1000664" y="2863970"/>
            <a:ext cx="1149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SELECT…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SELECT…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9BB36D2-E59B-491E-A3E7-6EFC09D0A417}"/>
              </a:ext>
            </a:extLst>
          </p:cNvPr>
          <p:cNvSpPr txBox="1"/>
          <p:nvPr/>
        </p:nvSpPr>
        <p:spPr>
          <a:xfrm>
            <a:off x="1000664" y="4416109"/>
            <a:ext cx="1425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SELECT…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UNION ALL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SELECT…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8AA64A8-31E7-4B81-834B-79C3E258D001}"/>
              </a:ext>
            </a:extLst>
          </p:cNvPr>
          <p:cNvSpPr txBox="1"/>
          <p:nvPr/>
        </p:nvSpPr>
        <p:spPr>
          <a:xfrm>
            <a:off x="7415842" y="2725470"/>
            <a:ext cx="44214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Zeigt alle Ergebniszeilen aus beiden SELECT</a:t>
            </a:r>
          </a:p>
          <a:p>
            <a:r>
              <a:rPr lang="de-DE" dirty="0"/>
              <a:t>Alle Zeilen werden genau einmal ausgegeben</a:t>
            </a:r>
          </a:p>
          <a:p>
            <a:endParaRPr lang="de-DE" dirty="0"/>
          </a:p>
          <a:p>
            <a:r>
              <a:rPr lang="de-DE" dirty="0"/>
              <a:t>Jede Zeile wird auf Duplikate geprüft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ED988FE-1747-4FAD-8BE1-42FB6D1B38BE}"/>
              </a:ext>
            </a:extLst>
          </p:cNvPr>
          <p:cNvSpPr txBox="1"/>
          <p:nvPr/>
        </p:nvSpPr>
        <p:spPr>
          <a:xfrm>
            <a:off x="7415842" y="4416109"/>
            <a:ext cx="42098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Zeigt alle Ergebniszeilen aus beiden SELECT</a:t>
            </a:r>
          </a:p>
          <a:p>
            <a:r>
              <a:rPr lang="de-DE" dirty="0"/>
              <a:t>Zeilen aus der Schnittmenge werden so oft</a:t>
            </a:r>
            <a:br>
              <a:rPr lang="de-DE" dirty="0"/>
            </a:br>
            <a:r>
              <a:rPr lang="de-DE" dirty="0"/>
              <a:t>ausgegeben, wie sie vorkommen</a:t>
            </a:r>
          </a:p>
          <a:p>
            <a:endParaRPr lang="de-DE" dirty="0"/>
          </a:p>
          <a:p>
            <a:r>
              <a:rPr lang="de-DE" dirty="0"/>
              <a:t>Prüfung auf Duplikate entfällt</a:t>
            </a:r>
            <a:br>
              <a:rPr lang="de-DE" dirty="0"/>
            </a:br>
            <a:r>
              <a:rPr lang="de-DE" dirty="0"/>
              <a:t>=&gt; bessere Performance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16D5C9D-B547-4BBF-87B2-FDE1371A8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825" y="2621604"/>
            <a:ext cx="3171217" cy="161479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F246D4A-8D5F-4353-980C-4C064D8EE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919" y="4416109"/>
            <a:ext cx="3103123" cy="147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729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dirty="0"/>
              <a:t>3. Die SELECT-Anweisung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C66EF22-8912-452F-8A1C-66856557E2D8}"/>
              </a:ext>
            </a:extLst>
          </p:cNvPr>
          <p:cNvSpPr txBox="1"/>
          <p:nvPr/>
        </p:nvSpPr>
        <p:spPr>
          <a:xfrm>
            <a:off x="838200" y="1518561"/>
            <a:ext cx="3027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Mengenoperatoren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C1BE860-28BA-438A-ABFE-3C5A4AF6A485}"/>
              </a:ext>
            </a:extLst>
          </p:cNvPr>
          <p:cNvSpPr txBox="1"/>
          <p:nvPr/>
        </p:nvSpPr>
        <p:spPr>
          <a:xfrm>
            <a:off x="1009362" y="3567500"/>
            <a:ext cx="1425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SELECT…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SELECT…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8AA64A8-31E7-4B81-834B-79C3E258D001}"/>
              </a:ext>
            </a:extLst>
          </p:cNvPr>
          <p:cNvSpPr txBox="1"/>
          <p:nvPr/>
        </p:nvSpPr>
        <p:spPr>
          <a:xfrm>
            <a:off x="7424540" y="3429000"/>
            <a:ext cx="42404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Zeigt nur die Ergebniszeilen an, die sowohl</a:t>
            </a:r>
            <a:br>
              <a:rPr lang="de-DE" dirty="0"/>
            </a:br>
            <a:r>
              <a:rPr lang="de-DE" dirty="0"/>
              <a:t>bei dem einen SELECT als auch bei dem</a:t>
            </a:r>
            <a:br>
              <a:rPr lang="de-DE" dirty="0"/>
            </a:br>
            <a:r>
              <a:rPr lang="de-DE" dirty="0"/>
              <a:t>anderen SELECT generiert werden,</a:t>
            </a:r>
            <a:br>
              <a:rPr lang="de-DE" dirty="0"/>
            </a:br>
            <a:r>
              <a:rPr lang="de-DE" dirty="0"/>
              <a:t>ohne Duplikate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E5D3D62-0431-4082-AAFB-B98D701D1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629" y="3337616"/>
            <a:ext cx="3142034" cy="147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999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dirty="0"/>
              <a:t>3. Die SELECT-Anweisung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C66EF22-8912-452F-8A1C-66856557E2D8}"/>
              </a:ext>
            </a:extLst>
          </p:cNvPr>
          <p:cNvSpPr txBox="1"/>
          <p:nvPr/>
        </p:nvSpPr>
        <p:spPr>
          <a:xfrm>
            <a:off x="838200" y="1518561"/>
            <a:ext cx="3027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Mengenoperatoren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C1BE860-28BA-438A-ABFE-3C5A4AF6A485}"/>
              </a:ext>
            </a:extLst>
          </p:cNvPr>
          <p:cNvSpPr txBox="1"/>
          <p:nvPr/>
        </p:nvSpPr>
        <p:spPr>
          <a:xfrm>
            <a:off x="1095555" y="2731503"/>
            <a:ext cx="11496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SELECT…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FROM A…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SELECT…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FROM B…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8AA64A8-31E7-4B81-834B-79C3E258D001}"/>
              </a:ext>
            </a:extLst>
          </p:cNvPr>
          <p:cNvSpPr txBox="1"/>
          <p:nvPr/>
        </p:nvSpPr>
        <p:spPr>
          <a:xfrm>
            <a:off x="7297360" y="2611876"/>
            <a:ext cx="43270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Zeigt alle Ergebniszeilen von einem SELECT,</a:t>
            </a:r>
            <a:br>
              <a:rPr lang="de-DE" dirty="0"/>
            </a:br>
            <a:r>
              <a:rPr lang="de-DE" dirty="0"/>
              <a:t>nicht aber vom anderen SELECT ausgegeben</a:t>
            </a:r>
            <a:br>
              <a:rPr lang="de-DE" dirty="0"/>
            </a:br>
            <a:r>
              <a:rPr lang="de-DE" dirty="0"/>
              <a:t>werden</a:t>
            </a:r>
          </a:p>
          <a:p>
            <a:endParaRPr lang="de-DE" dirty="0"/>
          </a:p>
          <a:p>
            <a:r>
              <a:rPr lang="de-DE" dirty="0"/>
              <a:t>Die Schnittmenge wird abgezogen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FAE5D80-2F17-43DE-8B6E-1550260AEC4C}"/>
              </a:ext>
            </a:extLst>
          </p:cNvPr>
          <p:cNvSpPr txBox="1"/>
          <p:nvPr/>
        </p:nvSpPr>
        <p:spPr>
          <a:xfrm>
            <a:off x="1095555" y="4298388"/>
            <a:ext cx="11496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SELECT…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FROM B…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SELECT…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FROM A…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2B92AB5-1C0A-4808-8001-CBDEE5444772}"/>
              </a:ext>
            </a:extLst>
          </p:cNvPr>
          <p:cNvSpPr txBox="1"/>
          <p:nvPr/>
        </p:nvSpPr>
        <p:spPr>
          <a:xfrm>
            <a:off x="7297360" y="4323293"/>
            <a:ext cx="44648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Zeigt alle Ergebniszeilen vom anderen SELECT,</a:t>
            </a:r>
            <a:br>
              <a:rPr lang="de-DE" dirty="0"/>
            </a:br>
            <a:r>
              <a:rPr lang="de-DE" dirty="0"/>
              <a:t>nicht aber von dem einen SELECT ausgegeben</a:t>
            </a:r>
            <a:br>
              <a:rPr lang="de-DE" dirty="0"/>
            </a:br>
            <a:r>
              <a:rPr lang="de-DE" dirty="0"/>
              <a:t>werden</a:t>
            </a:r>
          </a:p>
          <a:p>
            <a:endParaRPr lang="de-DE" dirty="0"/>
          </a:p>
          <a:p>
            <a:r>
              <a:rPr lang="de-DE" dirty="0"/>
              <a:t>Die Schnittmenge wird abgezogen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20F27F7-F28E-42A7-87CD-0D81F1AA4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414" y="2611876"/>
            <a:ext cx="3161489" cy="163424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032D347-51B8-4BC0-9DEF-6FA4E7B0E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686" y="4375152"/>
            <a:ext cx="3171217" cy="142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738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5DFD4B7-6685-4597-BA8C-BEE1A7D6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136" y="1363871"/>
            <a:ext cx="9433585" cy="1741637"/>
          </a:xfrm>
        </p:spPr>
        <p:txBody>
          <a:bodyPr/>
          <a:lstStyle/>
          <a:p>
            <a:r>
              <a:rPr lang="de-DE" b="1" dirty="0"/>
              <a:t>4. Data Manipulation Language(DML)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BA3531-C948-49AC-AD52-558057321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1827" y="3545457"/>
            <a:ext cx="8569744" cy="233775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INSERT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Automatische Generierung von Werten(IDENTITY, Sequenzen, </a:t>
            </a:r>
            <a:r>
              <a:rPr lang="de-DE" dirty="0" err="1"/>
              <a:t>uniquidentifier</a:t>
            </a:r>
            <a:r>
              <a:rPr lang="de-DE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UPDATE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40048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B6BD0-D5B3-497C-96E8-073F095A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	SQL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345E72-9B79-4210-A22A-A506B3152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8071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4"/>
            </a:pPr>
            <a:r>
              <a:rPr lang="de-DE" dirty="0"/>
              <a:t>Dynamisches SQL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de-DE" dirty="0"/>
              <a:t>Cursor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de-DE" dirty="0"/>
              <a:t>Volltextsuche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de-DE" dirty="0"/>
              <a:t>XML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de-DE" dirty="0"/>
              <a:t>JSON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E01A6A2-E12B-4361-844C-2AB768862D7D}"/>
              </a:ext>
            </a:extLst>
          </p:cNvPr>
          <p:cNvSpPr txBox="1"/>
          <p:nvPr/>
        </p:nvSpPr>
        <p:spPr>
          <a:xfrm>
            <a:off x="8386354" y="1027906"/>
            <a:ext cx="2518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Bonusthemen</a:t>
            </a:r>
          </a:p>
        </p:txBody>
      </p:sp>
    </p:spTree>
    <p:extLst>
      <p:ext uri="{BB962C8B-B14F-4D97-AF65-F5344CB8AC3E}">
        <p14:creationId xmlns:p14="http://schemas.microsoft.com/office/powerpoint/2010/main" val="24530604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b="1" dirty="0"/>
              <a:t>4. DML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F17A2E0-6172-45FA-BD5B-1D5ED7D41E76}"/>
              </a:ext>
            </a:extLst>
          </p:cNvPr>
          <p:cNvSpPr txBox="1"/>
          <p:nvPr/>
        </p:nvSpPr>
        <p:spPr>
          <a:xfrm>
            <a:off x="6763111" y="1459855"/>
            <a:ext cx="2102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Zeilen einfügen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1A29535-8537-410A-B8B7-2D966A777D5D}"/>
              </a:ext>
            </a:extLst>
          </p:cNvPr>
          <p:cNvSpPr txBox="1"/>
          <p:nvPr/>
        </p:nvSpPr>
        <p:spPr>
          <a:xfrm>
            <a:off x="1487206" y="2753947"/>
            <a:ext cx="9217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&lt;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tabellenname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[ ( &lt;spaltenliste&gt; ) ]</a:t>
            </a: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VALUES (&lt;werteliste&gt;)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CB322BD-CF30-4BAE-A935-B3E6CA651CD7}"/>
              </a:ext>
            </a:extLst>
          </p:cNvPr>
          <p:cNvSpPr txBox="1"/>
          <p:nvPr/>
        </p:nvSpPr>
        <p:spPr>
          <a:xfrm>
            <a:off x="6016908" y="3976212"/>
            <a:ext cx="4687886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Spaltenliste ist optional, aber empfohlen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der Werteliste können verwendet werden: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Wert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NULL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Schlüsselwort DEFAULT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SkalarFunktionen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Unterabfragen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NEXT VALUE FOR &lt;</a:t>
            </a:r>
            <a:r>
              <a:rPr lang="de-DE" sz="1600" dirty="0" err="1"/>
              <a:t>sequenzname</a:t>
            </a:r>
            <a:r>
              <a:rPr lang="de-DE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839159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b="1" dirty="0"/>
              <a:t>4. DML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F17A2E0-6172-45FA-BD5B-1D5ED7D41E76}"/>
              </a:ext>
            </a:extLst>
          </p:cNvPr>
          <p:cNvSpPr txBox="1"/>
          <p:nvPr/>
        </p:nvSpPr>
        <p:spPr>
          <a:xfrm>
            <a:off x="6763111" y="1099867"/>
            <a:ext cx="2102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Zeilen einfügen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1A29535-8537-410A-B8B7-2D966A777D5D}"/>
              </a:ext>
            </a:extLst>
          </p:cNvPr>
          <p:cNvSpPr txBox="1"/>
          <p:nvPr/>
        </p:nvSpPr>
        <p:spPr>
          <a:xfrm>
            <a:off x="1140354" y="2906227"/>
            <a:ext cx="772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&lt;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tabellenname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[ ( &lt;spaltenliste&gt; ) ]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&lt;ausdruckliste&gt; FROM …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7DFD6C4-D78C-4CC1-94A0-47C8CBFBF168}"/>
              </a:ext>
            </a:extLst>
          </p:cNvPr>
          <p:cNvSpPr txBox="1"/>
          <p:nvPr/>
        </p:nvSpPr>
        <p:spPr>
          <a:xfrm>
            <a:off x="1140354" y="2095213"/>
            <a:ext cx="5031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Kopieren von Daten aus einer vorhandenen Tabelle </a:t>
            </a:r>
            <a:br>
              <a:rPr lang="de-DE" dirty="0"/>
            </a:br>
            <a:r>
              <a:rPr lang="de-DE" dirty="0"/>
              <a:t>in eine andere vorhandene Tabelle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F36932C-F305-4569-93BD-FFC8336068B1}"/>
              </a:ext>
            </a:extLst>
          </p:cNvPr>
          <p:cNvSpPr txBox="1"/>
          <p:nvPr/>
        </p:nvSpPr>
        <p:spPr>
          <a:xfrm>
            <a:off x="6320730" y="3614113"/>
            <a:ext cx="447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Spaltenliste und Ausdruckliste müssen passen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7DB37DB-E2AE-4701-8CA9-3DCCC179E02F}"/>
              </a:ext>
            </a:extLst>
          </p:cNvPr>
          <p:cNvSpPr txBox="1"/>
          <p:nvPr/>
        </p:nvSpPr>
        <p:spPr>
          <a:xfrm>
            <a:off x="1140354" y="4387970"/>
            <a:ext cx="5369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Kopieren von Daten aus einer vorhandenen Tabelle </a:t>
            </a:r>
            <a:br>
              <a:rPr lang="de-DE" dirty="0"/>
            </a:br>
            <a:r>
              <a:rPr lang="de-DE" dirty="0"/>
              <a:t>in eine Tabelle, die von der Anweisung neu erstellt wird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C1ADBFC-5A4D-410E-9D93-701A2CB9C617}"/>
              </a:ext>
            </a:extLst>
          </p:cNvPr>
          <p:cNvSpPr txBox="1"/>
          <p:nvPr/>
        </p:nvSpPr>
        <p:spPr>
          <a:xfrm>
            <a:off x="1140354" y="5187654"/>
            <a:ext cx="4339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	&lt;ausdruckliste&gt;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INTO	&lt;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tabellenname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4B539A0-8BDD-400A-A2C6-0409E9951FBD}"/>
              </a:ext>
            </a:extLst>
          </p:cNvPr>
          <p:cNvSpPr txBox="1"/>
          <p:nvPr/>
        </p:nvSpPr>
        <p:spPr>
          <a:xfrm>
            <a:off x="7919048" y="4387970"/>
            <a:ext cx="34449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Bessere</a:t>
            </a:r>
            <a:r>
              <a:rPr lang="de-DE" dirty="0"/>
              <a:t> Variante in anderen</a:t>
            </a:r>
            <a:br>
              <a:rPr lang="de-DE" dirty="0"/>
            </a:br>
            <a:r>
              <a:rPr lang="de-DE" dirty="0"/>
              <a:t>DBMS(Oracle, MySQL, PostgreSQL)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2317752-96E7-4C67-A3E0-CEAA354B7F59}"/>
              </a:ext>
            </a:extLst>
          </p:cNvPr>
          <p:cNvSpPr txBox="1"/>
          <p:nvPr/>
        </p:nvSpPr>
        <p:spPr>
          <a:xfrm>
            <a:off x="7919048" y="5186445"/>
            <a:ext cx="308449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tabellenname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&lt;ausdruckliste&gt;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…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96430C70-675D-46B7-AB55-F667AEF96EEC}"/>
              </a:ext>
            </a:extLst>
          </p:cNvPr>
          <p:cNvSpPr/>
          <p:nvPr/>
        </p:nvSpPr>
        <p:spPr>
          <a:xfrm>
            <a:off x="767751" y="5529533"/>
            <a:ext cx="420702" cy="27862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2804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b="1" dirty="0"/>
              <a:t>4. DML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F17A2E0-6172-45FA-BD5B-1D5ED7D41E76}"/>
              </a:ext>
            </a:extLst>
          </p:cNvPr>
          <p:cNvSpPr txBox="1"/>
          <p:nvPr/>
        </p:nvSpPr>
        <p:spPr>
          <a:xfrm>
            <a:off x="6763111" y="1099867"/>
            <a:ext cx="2102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Zeilen einfügen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1A29535-8537-410A-B8B7-2D966A777D5D}"/>
              </a:ext>
            </a:extLst>
          </p:cNvPr>
          <p:cNvSpPr txBox="1"/>
          <p:nvPr/>
        </p:nvSpPr>
        <p:spPr>
          <a:xfrm>
            <a:off x="1140354" y="5635169"/>
            <a:ext cx="69733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dbo.shippers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companyname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VALUES ( ´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WorldWideTransports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Ultd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.´ , ´001-855-1234´);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840F3C0-0E3C-487B-85C6-8D71D39F873C}"/>
              </a:ext>
            </a:extLst>
          </p:cNvPr>
          <p:cNvSpPr txBox="1"/>
          <p:nvPr/>
        </p:nvSpPr>
        <p:spPr>
          <a:xfrm>
            <a:off x="1140354" y="1810948"/>
            <a:ext cx="2972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Arbeiten mit IDENTITY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8EB69B3-0BFB-47D3-AF40-42ABAEE65519}"/>
              </a:ext>
            </a:extLst>
          </p:cNvPr>
          <p:cNvSpPr txBox="1"/>
          <p:nvPr/>
        </p:nvSpPr>
        <p:spPr>
          <a:xfrm>
            <a:off x="1140354" y="2296274"/>
            <a:ext cx="107260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&lt;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tabellenname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&lt;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spaltenname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	&lt;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datentyp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	IDENTITY [ ( &lt;startwert&gt;, &lt;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schrittweite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) ] … ,</a:t>
            </a: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C91C934-D01D-426C-B915-078F5F5EFF96}"/>
              </a:ext>
            </a:extLst>
          </p:cNvPr>
          <p:cNvSpPr txBox="1"/>
          <p:nvPr/>
        </p:nvSpPr>
        <p:spPr>
          <a:xfrm>
            <a:off x="1140354" y="3501852"/>
            <a:ext cx="78544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Maximal eine IDENTITY-Spalte pro Tabelle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Üblich für den Primärschlüssel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Datentyp kann sein:	</a:t>
            </a:r>
            <a:r>
              <a:rPr lang="de-DE" dirty="0" err="1"/>
              <a:t>int</a:t>
            </a:r>
            <a:r>
              <a:rPr lang="de-DE" dirty="0"/>
              <a:t>, </a:t>
            </a:r>
            <a:r>
              <a:rPr lang="de-DE" dirty="0" err="1"/>
              <a:t>bigint</a:t>
            </a:r>
            <a:r>
              <a:rPr lang="de-DE" dirty="0"/>
              <a:t>, </a:t>
            </a:r>
            <a:r>
              <a:rPr lang="de-DE" dirty="0" err="1"/>
              <a:t>smallint</a:t>
            </a:r>
            <a:r>
              <a:rPr lang="de-DE" dirty="0"/>
              <a:t>, </a:t>
            </a:r>
            <a:r>
              <a:rPr lang="de-DE" dirty="0" err="1"/>
              <a:t>tinyint</a:t>
            </a:r>
            <a:r>
              <a:rPr lang="de-DE" dirty="0"/>
              <a:t>, </a:t>
            </a:r>
            <a:r>
              <a:rPr lang="de-DE" dirty="0" err="1"/>
              <a:t>decimal</a:t>
            </a:r>
            <a:r>
              <a:rPr lang="de-DE" dirty="0"/>
              <a:t>(nur Ganzzahlen)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Startwert und Schrittweite sind optional, Standard (1,1)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Beim INSERT wird in der Spaltenliste die IDENTITY-Spalte weggelassen</a:t>
            </a:r>
            <a:br>
              <a:rPr lang="de-DE" dirty="0"/>
            </a:br>
            <a:r>
              <a:rPr lang="de-DE" dirty="0"/>
              <a:t>und in der Werteliste kein Wert für die IDENTITY-Spalte angegeben</a:t>
            </a:r>
          </a:p>
        </p:txBody>
      </p:sp>
    </p:spTree>
    <p:extLst>
      <p:ext uri="{BB962C8B-B14F-4D97-AF65-F5344CB8AC3E}">
        <p14:creationId xmlns:p14="http://schemas.microsoft.com/office/powerpoint/2010/main" val="20276393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b="1" dirty="0"/>
              <a:t>4. DML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F17A2E0-6172-45FA-BD5B-1D5ED7D41E76}"/>
              </a:ext>
            </a:extLst>
          </p:cNvPr>
          <p:cNvSpPr txBox="1"/>
          <p:nvPr/>
        </p:nvSpPr>
        <p:spPr>
          <a:xfrm>
            <a:off x="6763111" y="1099867"/>
            <a:ext cx="2102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Zeilen einfügen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840F3C0-0E3C-487B-85C6-8D71D39F873C}"/>
              </a:ext>
            </a:extLst>
          </p:cNvPr>
          <p:cNvSpPr txBox="1"/>
          <p:nvPr/>
        </p:nvSpPr>
        <p:spPr>
          <a:xfrm>
            <a:off x="1140354" y="1810948"/>
            <a:ext cx="706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Funktionen zum Ermitteln des letzten IDENTITY-Wertes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8EB69B3-0BFB-47D3-AF40-42ABAEE65519}"/>
              </a:ext>
            </a:extLst>
          </p:cNvPr>
          <p:cNvSpPr txBox="1"/>
          <p:nvPr/>
        </p:nvSpPr>
        <p:spPr>
          <a:xfrm>
            <a:off x="1511290" y="3299386"/>
            <a:ext cx="51058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Select	@@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ident_current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(‚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dbo.orders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'), 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scope_identity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B7F7381-733C-4130-B061-675C0CD7AB6B}"/>
              </a:ext>
            </a:extLst>
          </p:cNvPr>
          <p:cNvSpPr txBox="1"/>
          <p:nvPr/>
        </p:nvSpPr>
        <p:spPr>
          <a:xfrm>
            <a:off x="6617175" y="3299386"/>
            <a:ext cx="4486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--letzter IDENTITY-Wert in irgendeinem </a:t>
            </a:r>
            <a:r>
              <a:rPr lang="de-DE" dirty="0" err="1"/>
              <a:t>Scope</a:t>
            </a:r>
            <a:endParaRPr lang="de-DE" dirty="0"/>
          </a:p>
          <a:p>
            <a:r>
              <a:rPr lang="de-DE" dirty="0"/>
              <a:t>--letzter IDENTITY-Wert in der Tabelle ‚Orders‘</a:t>
            </a:r>
          </a:p>
          <a:p>
            <a:r>
              <a:rPr lang="de-DE" dirty="0"/>
              <a:t>--letzter IDENTITY-Wert im aktuellen </a:t>
            </a:r>
            <a:r>
              <a:rPr lang="de-DE" dirty="0" err="1"/>
              <a:t>Scope</a:t>
            </a:r>
            <a:endParaRPr lang="de-DE" dirty="0"/>
          </a:p>
          <a:p>
            <a:r>
              <a:rPr lang="de-DE" dirty="0"/>
              <a:t>   (Batch, Prozedur)</a:t>
            </a:r>
          </a:p>
        </p:txBody>
      </p:sp>
    </p:spTree>
    <p:extLst>
      <p:ext uri="{BB962C8B-B14F-4D97-AF65-F5344CB8AC3E}">
        <p14:creationId xmlns:p14="http://schemas.microsoft.com/office/powerpoint/2010/main" val="30593863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b="1" dirty="0"/>
              <a:t>4. DML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F17A2E0-6172-45FA-BD5B-1D5ED7D41E76}"/>
              </a:ext>
            </a:extLst>
          </p:cNvPr>
          <p:cNvSpPr txBox="1"/>
          <p:nvPr/>
        </p:nvSpPr>
        <p:spPr>
          <a:xfrm>
            <a:off x="6763111" y="1099867"/>
            <a:ext cx="2102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Zeilen einfügen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1A29535-8537-410A-B8B7-2D966A777D5D}"/>
              </a:ext>
            </a:extLst>
          </p:cNvPr>
          <p:cNvSpPr txBox="1"/>
          <p:nvPr/>
        </p:nvSpPr>
        <p:spPr>
          <a:xfrm>
            <a:off x="2736785" y="5851784"/>
            <a:ext cx="5368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dbo.addresses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addressid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… ) </a:t>
            </a: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VALUES ( NEXT VALUE FOR s1, …);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840F3C0-0E3C-487B-85C6-8D71D39F873C}"/>
              </a:ext>
            </a:extLst>
          </p:cNvPr>
          <p:cNvSpPr txBox="1"/>
          <p:nvPr/>
        </p:nvSpPr>
        <p:spPr>
          <a:xfrm>
            <a:off x="1140354" y="1785175"/>
            <a:ext cx="3192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Arbeiten mit Sequenzen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8EB69B3-0BFB-47D3-AF40-42ABAEE65519}"/>
              </a:ext>
            </a:extLst>
          </p:cNvPr>
          <p:cNvSpPr txBox="1"/>
          <p:nvPr/>
        </p:nvSpPr>
        <p:spPr>
          <a:xfrm>
            <a:off x="2736785" y="2425430"/>
            <a:ext cx="46474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SEQUENCE &lt;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sequenzname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 &lt;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optionen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];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C91C934-D01D-426C-B915-078F5F5EFF96}"/>
              </a:ext>
            </a:extLst>
          </p:cNvPr>
          <p:cNvSpPr txBox="1"/>
          <p:nvPr/>
        </p:nvSpPr>
        <p:spPr>
          <a:xfrm>
            <a:off x="1140354" y="3143350"/>
            <a:ext cx="5865004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Unabhängiges Objekt, nicht an Tabelle gebunden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Kann daher in verschiedenen Tabellen verwendet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Optionen: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/>
              <a:t>AS &lt;integer-datentyp&gt;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/>
              <a:t>START WITH &lt;wert&gt;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/>
              <a:t>INCREMENT BY &lt;wert&gt;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/>
              <a:t>MINVALUE &lt;wert&gt;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/>
              <a:t>MAXVALUE &lt;wert&gt;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/>
              <a:t>CYCLE|NO CYCLE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/>
              <a:t>CACHE &lt;wert&gt;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43114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b="1" dirty="0"/>
              <a:t>4. DML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F17A2E0-6172-45FA-BD5B-1D5ED7D41E76}"/>
              </a:ext>
            </a:extLst>
          </p:cNvPr>
          <p:cNvSpPr txBox="1"/>
          <p:nvPr/>
        </p:nvSpPr>
        <p:spPr>
          <a:xfrm>
            <a:off x="5291330" y="1099867"/>
            <a:ext cx="2606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Zeilen aktualisieren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8EB69B3-0BFB-47D3-AF40-42ABAEE65519}"/>
              </a:ext>
            </a:extLst>
          </p:cNvPr>
          <p:cNvSpPr txBox="1"/>
          <p:nvPr/>
        </p:nvSpPr>
        <p:spPr>
          <a:xfrm>
            <a:off x="2736785" y="2425430"/>
            <a:ext cx="60853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UPDATE &lt;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tabellenname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SET	&lt;spaltenname1&gt;=&lt;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ausdruck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2400">
                <a:latin typeface="Courier New" panose="02070309020205020404" pitchFamily="49" charset="0"/>
                <a:cs typeface="Courier New" panose="02070309020205020404" pitchFamily="49" charset="0"/>
              </a:rPr>
              <a:t>	[,&lt;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spaltenname2&gt;=… [ ,… ] ]</a:t>
            </a: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 WHERE … ]		;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C91C934-D01D-426C-B915-078F5F5EFF96}"/>
              </a:ext>
            </a:extLst>
          </p:cNvPr>
          <p:cNvSpPr txBox="1"/>
          <p:nvPr/>
        </p:nvSpPr>
        <p:spPr>
          <a:xfrm>
            <a:off x="2736785" y="4289601"/>
            <a:ext cx="45338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Ausdruck kann sein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Konstanter Wert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Rechen- oder String-Ausdruck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NULL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CASE-Ausdruck ( unbedingt mit ELSE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Unterabfrage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14615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b="1" dirty="0"/>
              <a:t>4. DML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F17A2E0-6172-45FA-BD5B-1D5ED7D41E76}"/>
              </a:ext>
            </a:extLst>
          </p:cNvPr>
          <p:cNvSpPr txBox="1"/>
          <p:nvPr/>
        </p:nvSpPr>
        <p:spPr>
          <a:xfrm>
            <a:off x="5291330" y="1099867"/>
            <a:ext cx="1964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Zeilen löschen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8EB69B3-0BFB-47D3-AF40-42ABAEE65519}"/>
              </a:ext>
            </a:extLst>
          </p:cNvPr>
          <p:cNvSpPr txBox="1"/>
          <p:nvPr/>
        </p:nvSpPr>
        <p:spPr>
          <a:xfrm>
            <a:off x="3293341" y="2580705"/>
            <a:ext cx="4977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&lt;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tabellenname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 WHERE … ]		;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1E82147-455E-4F4A-9B4E-261D9290442C}"/>
              </a:ext>
            </a:extLst>
          </p:cNvPr>
          <p:cNvSpPr txBox="1"/>
          <p:nvPr/>
        </p:nvSpPr>
        <p:spPr>
          <a:xfrm>
            <a:off x="5386221" y="4816220"/>
            <a:ext cx="4488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DELETE löscht immer die komplette Zeile</a:t>
            </a:r>
          </a:p>
          <a:p>
            <a:r>
              <a:rPr lang="de-DE" dirty="0"/>
              <a:t>Deshalb ist DELETE * FROM … grober Unfug!!!</a:t>
            </a:r>
          </a:p>
        </p:txBody>
      </p:sp>
    </p:spTree>
    <p:extLst>
      <p:ext uri="{BB962C8B-B14F-4D97-AF65-F5344CB8AC3E}">
        <p14:creationId xmlns:p14="http://schemas.microsoft.com/office/powerpoint/2010/main" val="33290840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b="1" dirty="0"/>
              <a:t>4. DML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F17A2E0-6172-45FA-BD5B-1D5ED7D41E76}"/>
              </a:ext>
            </a:extLst>
          </p:cNvPr>
          <p:cNvSpPr txBox="1"/>
          <p:nvPr/>
        </p:nvSpPr>
        <p:spPr>
          <a:xfrm>
            <a:off x="1586662" y="1507397"/>
            <a:ext cx="4423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Tabellen synchronisieren - MERGE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2C4EF05-A3C0-46A0-A454-45C010E8B2A8}"/>
              </a:ext>
            </a:extLst>
          </p:cNvPr>
          <p:cNvSpPr/>
          <p:nvPr/>
        </p:nvSpPr>
        <p:spPr>
          <a:xfrm>
            <a:off x="702733" y="2260599"/>
            <a:ext cx="2218266" cy="317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Tab OLTP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96153AF-CF9C-402B-8DE5-9D5C92DA4061}"/>
              </a:ext>
            </a:extLst>
          </p:cNvPr>
          <p:cNvSpPr/>
          <p:nvPr/>
        </p:nvSpPr>
        <p:spPr>
          <a:xfrm>
            <a:off x="5099915" y="2260599"/>
            <a:ext cx="2218266" cy="317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Tab OLAP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7F2FF4B-5F1A-4199-A600-07E858B1D5E1}"/>
              </a:ext>
            </a:extLst>
          </p:cNvPr>
          <p:cNvSpPr txBox="1"/>
          <p:nvPr/>
        </p:nvSpPr>
        <p:spPr>
          <a:xfrm>
            <a:off x="3572933" y="3654961"/>
            <a:ext cx="87504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MERGE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BA9833B-49CC-4806-98B5-89AD0995B05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920999" y="3848099"/>
            <a:ext cx="651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7791A4F-B91E-44DF-BAA9-45AE43E7BE7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447981" y="3839627"/>
            <a:ext cx="651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5D6B2F31-BCF0-45DC-A654-DAE7D10F72BA}"/>
              </a:ext>
            </a:extLst>
          </p:cNvPr>
          <p:cNvSpPr txBox="1"/>
          <p:nvPr/>
        </p:nvSpPr>
        <p:spPr>
          <a:xfrm>
            <a:off x="2186750" y="5822159"/>
            <a:ext cx="4447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OLTP 	</a:t>
            </a:r>
            <a:r>
              <a:rPr lang="de-DE" sz="2000" dirty="0" err="1"/>
              <a:t>OnLine</a:t>
            </a:r>
            <a:r>
              <a:rPr lang="de-DE" sz="2000" dirty="0"/>
              <a:t> </a:t>
            </a:r>
            <a:r>
              <a:rPr lang="de-DE" sz="2000" dirty="0" err="1"/>
              <a:t>Transactional</a:t>
            </a:r>
            <a:r>
              <a:rPr lang="de-DE" sz="2000" dirty="0"/>
              <a:t> Processing</a:t>
            </a:r>
          </a:p>
          <a:p>
            <a:r>
              <a:rPr lang="de-DE" sz="2000" dirty="0"/>
              <a:t>OLAP	</a:t>
            </a:r>
            <a:r>
              <a:rPr lang="de-DE" sz="2000" dirty="0" err="1"/>
              <a:t>OnLine</a:t>
            </a:r>
            <a:r>
              <a:rPr lang="de-DE" sz="2000" dirty="0"/>
              <a:t> Analytical Processing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5A37301-E07D-4771-9974-EA509BA91F22}"/>
              </a:ext>
            </a:extLst>
          </p:cNvPr>
          <p:cNvSpPr txBox="1"/>
          <p:nvPr/>
        </p:nvSpPr>
        <p:spPr>
          <a:xfrm>
            <a:off x="7653870" y="2484671"/>
            <a:ext cx="44582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zieltabname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quelltabname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source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on 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matchbedingung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matched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update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not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matched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not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matched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source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update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480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5DFD4B7-6685-4597-BA8C-BEE1A7D6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136" y="1363871"/>
            <a:ext cx="9433585" cy="1741637"/>
          </a:xfrm>
        </p:spPr>
        <p:txBody>
          <a:bodyPr/>
          <a:lstStyle/>
          <a:p>
            <a:r>
              <a:rPr lang="de-DE" b="1" dirty="0"/>
              <a:t>5. Das Transaktionenkonzept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BA3531-C948-49AC-AD52-558057321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1827" y="3545457"/>
            <a:ext cx="8569744" cy="233775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ACID-Prinzip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COMMIT, ROLLBACK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Das Transaktionsprotokoll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Sperren </a:t>
            </a:r>
            <a:r>
              <a:rPr lang="de-DE" dirty="0" err="1"/>
              <a:t>Xlock</a:t>
            </a:r>
            <a:r>
              <a:rPr lang="de-DE" dirty="0"/>
              <a:t>, </a:t>
            </a:r>
            <a:r>
              <a:rPr lang="de-DE" dirty="0" err="1"/>
              <a:t>Slock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DeadLocks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50150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b="1" dirty="0"/>
              <a:t>5. Das Transaktionenkonzept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57544CE-80DE-47CE-87CD-19F3E521C296}"/>
              </a:ext>
            </a:extLst>
          </p:cNvPr>
          <p:cNvSpPr txBox="1"/>
          <p:nvPr/>
        </p:nvSpPr>
        <p:spPr>
          <a:xfrm>
            <a:off x="838200" y="2319179"/>
            <a:ext cx="1026813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Jede Aktion, die die Datenbank verändert, wird als Transaktion behandelt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Eine Transaktion darf nur bestätigt(</a:t>
            </a:r>
            <a:r>
              <a:rPr lang="de-DE" sz="2400" dirty="0" err="1"/>
              <a:t>committed</a:t>
            </a:r>
            <a:r>
              <a:rPr lang="de-DE" sz="2400" dirty="0"/>
              <a:t>) werden, </a:t>
            </a:r>
            <a:br>
              <a:rPr lang="de-DE" sz="2400" dirty="0"/>
            </a:br>
            <a:r>
              <a:rPr lang="de-DE" sz="2400" dirty="0"/>
              <a:t>wenn alle Änderungen erfolgreich waren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Andernfalls muss sie komplett zurückgerollt werden</a:t>
            </a:r>
            <a:br>
              <a:rPr lang="de-DE" sz="2400" dirty="0"/>
            </a:br>
            <a:r>
              <a:rPr lang="de-DE" sz="2400" dirty="0"/>
              <a:t>auf den Zustand vor der Transaktion(</a:t>
            </a:r>
            <a:r>
              <a:rPr lang="de-DE" sz="2400" dirty="0" err="1"/>
              <a:t>rollback</a:t>
            </a:r>
            <a:r>
              <a:rPr lang="de-DE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Es gilt das ACID-Prinzip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Atomarität</a:t>
            </a:r>
            <a:r>
              <a:rPr lang="de-DE" sz="2000" dirty="0"/>
              <a:t>		alle oder gar keine Änderungen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Consistence</a:t>
            </a:r>
            <a:r>
              <a:rPr lang="de-DE" sz="2000" dirty="0"/>
              <a:t>		vor und nach der Transaktion ist der Datenbestand konsistent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2000" dirty="0"/>
              <a:t>Isolation		vom restlichen Datenbankgeschehen durch Sperren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2000" dirty="0"/>
              <a:t>Dauerhaftigkeit 	nach Commit dürfen Änderungen nicht verloren gehen</a:t>
            </a:r>
          </a:p>
        </p:txBody>
      </p:sp>
    </p:spTree>
    <p:extLst>
      <p:ext uri="{BB962C8B-B14F-4D97-AF65-F5344CB8AC3E}">
        <p14:creationId xmlns:p14="http://schemas.microsoft.com/office/powerpoint/2010/main" val="268126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5DFD4B7-6685-4597-BA8C-BEE1A7D6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136" y="1363871"/>
            <a:ext cx="9433585" cy="1741637"/>
          </a:xfrm>
        </p:spPr>
        <p:txBody>
          <a:bodyPr/>
          <a:lstStyle/>
          <a:p>
            <a:r>
              <a:rPr lang="de-DE" b="1" dirty="0"/>
              <a:t>1. Datenbankgrundlagen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BA3531-C948-49AC-AD52-558057321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8695" y="3519579"/>
            <a:ext cx="8569744" cy="225952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Zentralisierte Datenhaltung vs. Dateispeicherung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Datenmodelle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Das relationale Datenmodell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Entstehung von 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ANSI-SQL-Standards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Architektur von Anwendungen</a:t>
            </a:r>
          </a:p>
        </p:txBody>
      </p:sp>
    </p:spTree>
    <p:extLst>
      <p:ext uri="{BB962C8B-B14F-4D97-AF65-F5344CB8AC3E}">
        <p14:creationId xmlns:p14="http://schemas.microsoft.com/office/powerpoint/2010/main" val="6220387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b="1" dirty="0"/>
              <a:t>5. Das Transaktionenkonzept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4FB6E340-362B-4319-868B-D9C49A4A1949}"/>
              </a:ext>
            </a:extLst>
          </p:cNvPr>
          <p:cNvSpPr txBox="1"/>
          <p:nvPr/>
        </p:nvSpPr>
        <p:spPr>
          <a:xfrm>
            <a:off x="838200" y="2347546"/>
            <a:ext cx="992156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COMMIT	bestätigt das Transaktionsende</a:t>
            </a:r>
            <a:br>
              <a:rPr lang="de-DE" sz="2400" dirty="0"/>
            </a:br>
            <a:r>
              <a:rPr lang="de-DE" sz="2400" dirty="0"/>
              <a:t>		geänderte Daten können in die Datenbank geschrieben werden</a:t>
            </a:r>
          </a:p>
          <a:p>
            <a:endParaRPr lang="de-DE" sz="2400" dirty="0"/>
          </a:p>
          <a:p>
            <a:r>
              <a:rPr lang="de-DE" sz="2400" dirty="0"/>
              <a:t>ROLLBACK	markiert ebenfalls das Transaktionsende</a:t>
            </a:r>
            <a:br>
              <a:rPr lang="de-DE" sz="2400" dirty="0"/>
            </a:br>
            <a:r>
              <a:rPr lang="de-DE" sz="2400" dirty="0"/>
              <a:t>		alle Änderungen werden zurückgerollt</a:t>
            </a:r>
          </a:p>
          <a:p>
            <a:endParaRPr lang="de-DE" sz="2400" dirty="0"/>
          </a:p>
          <a:p>
            <a:r>
              <a:rPr lang="de-DE" sz="2400" dirty="0"/>
              <a:t>SAVEPOINT	Markierung in der Transaktion</a:t>
            </a:r>
          </a:p>
          <a:p>
            <a:r>
              <a:rPr lang="de-DE" sz="2400" dirty="0"/>
              <a:t>		bei ROLLBACK kann komplett oder</a:t>
            </a:r>
            <a:br>
              <a:rPr lang="de-DE" sz="2400" dirty="0"/>
            </a:br>
            <a:r>
              <a:rPr lang="de-DE" sz="2400" dirty="0"/>
              <a:t>		nur bis zum SAVEPOINT zurückgerollt werden</a:t>
            </a:r>
            <a:br>
              <a:rPr lang="de-DE" sz="2400" dirty="0"/>
            </a:br>
            <a:r>
              <a:rPr lang="de-DE" sz="2400" dirty="0"/>
              <a:t>		Änderungen vor dem SAVEPOINT bleiben bestehen, </a:t>
            </a:r>
            <a:br>
              <a:rPr lang="de-DE" sz="2400" dirty="0"/>
            </a:br>
            <a:r>
              <a:rPr lang="de-DE" sz="2400" dirty="0"/>
              <a:t>		müssen aber noch mit COMMIT bestätigt werden</a:t>
            </a:r>
          </a:p>
        </p:txBody>
      </p:sp>
    </p:spTree>
    <p:extLst>
      <p:ext uri="{BB962C8B-B14F-4D97-AF65-F5344CB8AC3E}">
        <p14:creationId xmlns:p14="http://schemas.microsoft.com/office/powerpoint/2010/main" val="29853415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b="1" dirty="0"/>
              <a:t>5. Das Transaktionenkonzept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B65B2AF-18BF-43E3-A4BB-3EBE411E1E5C}"/>
              </a:ext>
            </a:extLst>
          </p:cNvPr>
          <p:cNvSpPr txBox="1"/>
          <p:nvPr/>
        </p:nvSpPr>
        <p:spPr>
          <a:xfrm>
            <a:off x="6149608" y="1398557"/>
            <a:ext cx="3395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Das Transaktionsprotokoll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A6B5491-3B37-408E-AF00-8FABCE268E91}"/>
              </a:ext>
            </a:extLst>
          </p:cNvPr>
          <p:cNvSpPr/>
          <p:nvPr/>
        </p:nvSpPr>
        <p:spPr>
          <a:xfrm>
            <a:off x="1028700" y="3182678"/>
            <a:ext cx="9935308" cy="3429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610C53A-9558-434A-BC73-1505E5FE775F}"/>
              </a:ext>
            </a:extLst>
          </p:cNvPr>
          <p:cNvSpPr/>
          <p:nvPr/>
        </p:nvSpPr>
        <p:spPr>
          <a:xfrm>
            <a:off x="5397011" y="2568730"/>
            <a:ext cx="1397977" cy="307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Switch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601C9CF-218C-46F4-8DB2-D13E5E621C6B}"/>
              </a:ext>
            </a:extLst>
          </p:cNvPr>
          <p:cNvSpPr/>
          <p:nvPr/>
        </p:nvSpPr>
        <p:spPr>
          <a:xfrm>
            <a:off x="5281982" y="2116077"/>
            <a:ext cx="263770" cy="237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3D98D80-9668-468F-B55E-F1410584FF09}"/>
              </a:ext>
            </a:extLst>
          </p:cNvPr>
          <p:cNvSpPr/>
          <p:nvPr/>
        </p:nvSpPr>
        <p:spPr>
          <a:xfrm>
            <a:off x="5632206" y="2116077"/>
            <a:ext cx="263770" cy="237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D56E72D-EE85-41CB-99A2-AF09D0FE9CFD}"/>
              </a:ext>
            </a:extLst>
          </p:cNvPr>
          <p:cNvSpPr/>
          <p:nvPr/>
        </p:nvSpPr>
        <p:spPr>
          <a:xfrm>
            <a:off x="5969244" y="2116077"/>
            <a:ext cx="263770" cy="237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15F9989-6FAB-4F92-9A8D-4282B1857795}"/>
              </a:ext>
            </a:extLst>
          </p:cNvPr>
          <p:cNvSpPr/>
          <p:nvPr/>
        </p:nvSpPr>
        <p:spPr>
          <a:xfrm>
            <a:off x="6301153" y="2117604"/>
            <a:ext cx="263770" cy="237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E43A79C-19C2-4C9A-8268-F11D4CAEE90E}"/>
              </a:ext>
            </a:extLst>
          </p:cNvPr>
          <p:cNvSpPr/>
          <p:nvPr/>
        </p:nvSpPr>
        <p:spPr>
          <a:xfrm>
            <a:off x="6614746" y="2117141"/>
            <a:ext cx="263770" cy="237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67FC6A3-34DC-4DE5-9C66-DB17A066C9D4}"/>
              </a:ext>
            </a:extLst>
          </p:cNvPr>
          <p:cNvCxnSpPr>
            <a:stCxn id="7" idx="2"/>
          </p:cNvCxnSpPr>
          <p:nvPr/>
        </p:nvCxnSpPr>
        <p:spPr>
          <a:xfrm>
            <a:off x="6096000" y="2876598"/>
            <a:ext cx="0" cy="30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6D1FC9D2-8AFD-49CA-AFCC-CFE5976AD20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13867" y="2353469"/>
            <a:ext cx="63741" cy="215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6E24B2E-F5CE-409C-B2EE-200A73C3632D}"/>
              </a:ext>
            </a:extLst>
          </p:cNvPr>
          <p:cNvCxnSpPr>
            <a:cxnSpLocks/>
          </p:cNvCxnSpPr>
          <p:nvPr/>
        </p:nvCxnSpPr>
        <p:spPr>
          <a:xfrm>
            <a:off x="5755306" y="2360183"/>
            <a:ext cx="1462" cy="215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584B9FA6-871E-4B06-94F6-A79C6668F3D0}"/>
              </a:ext>
            </a:extLst>
          </p:cNvPr>
          <p:cNvCxnSpPr>
            <a:stCxn id="10" idx="2"/>
            <a:endCxn id="7" idx="0"/>
          </p:cNvCxnSpPr>
          <p:nvPr/>
        </p:nvCxnSpPr>
        <p:spPr>
          <a:xfrm flipH="1">
            <a:off x="6096000" y="2353469"/>
            <a:ext cx="5129" cy="215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92FC5CB-4E22-4521-8F07-592F88195F93}"/>
              </a:ext>
            </a:extLst>
          </p:cNvPr>
          <p:cNvCxnSpPr>
            <a:stCxn id="11" idx="2"/>
          </p:cNvCxnSpPr>
          <p:nvPr/>
        </p:nvCxnSpPr>
        <p:spPr>
          <a:xfrm flipH="1">
            <a:off x="6361236" y="2354996"/>
            <a:ext cx="71802" cy="236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C7CF3F67-D019-467D-88E9-23FF63508D8B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674829" y="2354533"/>
            <a:ext cx="71802" cy="213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ylinder 27">
            <a:extLst>
              <a:ext uri="{FF2B5EF4-FFF2-40B4-BE49-F238E27FC236}">
                <a16:creationId xmlns:a16="http://schemas.microsoft.com/office/drawing/2014/main" id="{A9B17AF0-44B6-4C85-858C-A799407F3298}"/>
              </a:ext>
            </a:extLst>
          </p:cNvPr>
          <p:cNvSpPr/>
          <p:nvPr/>
        </p:nvSpPr>
        <p:spPr>
          <a:xfrm>
            <a:off x="1459523" y="4633546"/>
            <a:ext cx="6233693" cy="185932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9B35E6B-243E-4803-83A0-EEBD4B00D1C8}"/>
              </a:ext>
            </a:extLst>
          </p:cNvPr>
          <p:cNvSpPr txBox="1"/>
          <p:nvPr/>
        </p:nvSpPr>
        <p:spPr>
          <a:xfrm>
            <a:off x="3891330" y="6183013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Datenbank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C3C955AA-E8FD-4EB0-BA40-C308E54764F4}"/>
              </a:ext>
            </a:extLst>
          </p:cNvPr>
          <p:cNvSpPr/>
          <p:nvPr/>
        </p:nvSpPr>
        <p:spPr>
          <a:xfrm>
            <a:off x="1099038" y="3314700"/>
            <a:ext cx="9794623" cy="12593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796C056-FCF2-406D-8E85-3519B8890109}"/>
              </a:ext>
            </a:extLst>
          </p:cNvPr>
          <p:cNvSpPr txBox="1"/>
          <p:nvPr/>
        </p:nvSpPr>
        <p:spPr>
          <a:xfrm>
            <a:off x="1099038" y="325523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Cache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0C48B31-814E-460B-BA86-3CE10D2E1962}"/>
              </a:ext>
            </a:extLst>
          </p:cNvPr>
          <p:cNvSpPr/>
          <p:nvPr/>
        </p:nvSpPr>
        <p:spPr>
          <a:xfrm>
            <a:off x="3873745" y="3582648"/>
            <a:ext cx="480646" cy="641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18E0F6C-FF90-4910-9562-55C7D091DEE0}"/>
              </a:ext>
            </a:extLst>
          </p:cNvPr>
          <p:cNvCxnSpPr/>
          <p:nvPr/>
        </p:nvCxnSpPr>
        <p:spPr>
          <a:xfrm>
            <a:off x="3937486" y="3696397"/>
            <a:ext cx="353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A5D277D-ACFE-4B94-AEE7-D93D7C88D763}"/>
              </a:ext>
            </a:extLst>
          </p:cNvPr>
          <p:cNvCxnSpPr/>
          <p:nvPr/>
        </p:nvCxnSpPr>
        <p:spPr>
          <a:xfrm>
            <a:off x="3937486" y="3840857"/>
            <a:ext cx="353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31ACC16D-D876-44FE-924F-EE0C6290A2D2}"/>
              </a:ext>
            </a:extLst>
          </p:cNvPr>
          <p:cNvCxnSpPr/>
          <p:nvPr/>
        </p:nvCxnSpPr>
        <p:spPr>
          <a:xfrm>
            <a:off x="3943348" y="3948688"/>
            <a:ext cx="353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AF07220-573E-4D2C-BCD8-7ADDF84C3AB1}"/>
              </a:ext>
            </a:extLst>
          </p:cNvPr>
          <p:cNvCxnSpPr/>
          <p:nvPr/>
        </p:nvCxnSpPr>
        <p:spPr>
          <a:xfrm>
            <a:off x="3937486" y="4050959"/>
            <a:ext cx="353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3C993A91-EF00-40DE-9616-91457B36ED9A}"/>
              </a:ext>
            </a:extLst>
          </p:cNvPr>
          <p:cNvCxnSpPr/>
          <p:nvPr/>
        </p:nvCxnSpPr>
        <p:spPr>
          <a:xfrm>
            <a:off x="3937486" y="4168652"/>
            <a:ext cx="353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Grafik 84">
            <a:extLst>
              <a:ext uri="{FF2B5EF4-FFF2-40B4-BE49-F238E27FC236}">
                <a16:creationId xmlns:a16="http://schemas.microsoft.com/office/drawing/2014/main" id="{FDC946D5-D577-4E29-BD33-7DCA816CB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923" y="3566612"/>
            <a:ext cx="487722" cy="652329"/>
          </a:xfrm>
          <a:prstGeom prst="rect">
            <a:avLst/>
          </a:prstGeom>
        </p:spPr>
      </p:pic>
      <p:pic>
        <p:nvPicPr>
          <p:cNvPr id="86" name="Grafik 85">
            <a:extLst>
              <a:ext uri="{FF2B5EF4-FFF2-40B4-BE49-F238E27FC236}">
                <a16:creationId xmlns:a16="http://schemas.microsoft.com/office/drawing/2014/main" id="{31ADE24C-966A-4DDB-97D3-1F5EFBB7D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362" y="5311792"/>
            <a:ext cx="487722" cy="652329"/>
          </a:xfrm>
          <a:prstGeom prst="rect">
            <a:avLst/>
          </a:prstGeom>
        </p:spPr>
      </p:pic>
      <p:pic>
        <p:nvPicPr>
          <p:cNvPr id="87" name="Grafik 86">
            <a:extLst>
              <a:ext uri="{FF2B5EF4-FFF2-40B4-BE49-F238E27FC236}">
                <a16:creationId xmlns:a16="http://schemas.microsoft.com/office/drawing/2014/main" id="{4DB8FE4C-4882-4DCE-96DC-2BA8E0820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475" y="5320382"/>
            <a:ext cx="487722" cy="652329"/>
          </a:xfrm>
          <a:prstGeom prst="rect">
            <a:avLst/>
          </a:prstGeom>
        </p:spPr>
      </p:pic>
      <p:pic>
        <p:nvPicPr>
          <p:cNvPr id="88" name="Grafik 87">
            <a:extLst>
              <a:ext uri="{FF2B5EF4-FFF2-40B4-BE49-F238E27FC236}">
                <a16:creationId xmlns:a16="http://schemas.microsoft.com/office/drawing/2014/main" id="{23D4F8E0-D87A-42E4-8CCE-097A70F00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791" y="5310741"/>
            <a:ext cx="487722" cy="652329"/>
          </a:xfrm>
          <a:prstGeom prst="rect">
            <a:avLst/>
          </a:prstGeom>
        </p:spPr>
      </p:pic>
      <p:pic>
        <p:nvPicPr>
          <p:cNvPr id="89" name="Grafik 88">
            <a:extLst>
              <a:ext uri="{FF2B5EF4-FFF2-40B4-BE49-F238E27FC236}">
                <a16:creationId xmlns:a16="http://schemas.microsoft.com/office/drawing/2014/main" id="{6A433B73-3C81-4C69-B114-64C46C2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107" y="5310741"/>
            <a:ext cx="487722" cy="652329"/>
          </a:xfrm>
          <a:prstGeom prst="rect">
            <a:avLst/>
          </a:prstGeom>
        </p:spPr>
      </p:pic>
      <p:pic>
        <p:nvPicPr>
          <p:cNvPr id="90" name="Grafik 89">
            <a:extLst>
              <a:ext uri="{FF2B5EF4-FFF2-40B4-BE49-F238E27FC236}">
                <a16:creationId xmlns:a16="http://schemas.microsoft.com/office/drawing/2014/main" id="{4A4415E3-7F73-4008-BC5A-F39571840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230" y="5320381"/>
            <a:ext cx="487722" cy="652329"/>
          </a:xfrm>
          <a:prstGeom prst="rect">
            <a:avLst/>
          </a:prstGeom>
        </p:spPr>
      </p:pic>
      <p:sp>
        <p:nvSpPr>
          <p:cNvPr id="91" name="Rechteck 90">
            <a:extLst>
              <a:ext uri="{FF2B5EF4-FFF2-40B4-BE49-F238E27FC236}">
                <a16:creationId xmlns:a16="http://schemas.microsoft.com/office/drawing/2014/main" id="{AF1D2BC1-5CB2-4633-8967-B33DBE8336CC}"/>
              </a:ext>
            </a:extLst>
          </p:cNvPr>
          <p:cNvSpPr/>
          <p:nvPr/>
        </p:nvSpPr>
        <p:spPr>
          <a:xfrm>
            <a:off x="7693216" y="4706098"/>
            <a:ext cx="3103738" cy="178677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7F5EE717-0569-4C19-9C4E-1048E100E98B}"/>
              </a:ext>
            </a:extLst>
          </p:cNvPr>
          <p:cNvCxnSpPr/>
          <p:nvPr/>
        </p:nvCxnSpPr>
        <p:spPr>
          <a:xfrm>
            <a:off x="7807381" y="4880156"/>
            <a:ext cx="2748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35C8ADDF-5B33-42B0-B81B-08B958754AE5}"/>
              </a:ext>
            </a:extLst>
          </p:cNvPr>
          <p:cNvCxnSpPr/>
          <p:nvPr/>
        </p:nvCxnSpPr>
        <p:spPr>
          <a:xfrm>
            <a:off x="7807381" y="5029200"/>
            <a:ext cx="2748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BCADD13C-B8CF-499C-9A28-68A5C02F2557}"/>
              </a:ext>
            </a:extLst>
          </p:cNvPr>
          <p:cNvCxnSpPr/>
          <p:nvPr/>
        </p:nvCxnSpPr>
        <p:spPr>
          <a:xfrm>
            <a:off x="7807381" y="5175738"/>
            <a:ext cx="2748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29992954-8CDE-4D77-862A-0BEF3D595369}"/>
              </a:ext>
            </a:extLst>
          </p:cNvPr>
          <p:cNvCxnSpPr/>
          <p:nvPr/>
        </p:nvCxnSpPr>
        <p:spPr>
          <a:xfrm>
            <a:off x="7807381" y="5304692"/>
            <a:ext cx="2748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356C315F-A647-43F7-8541-92E7D4E75147}"/>
              </a:ext>
            </a:extLst>
          </p:cNvPr>
          <p:cNvCxnSpPr/>
          <p:nvPr/>
        </p:nvCxnSpPr>
        <p:spPr>
          <a:xfrm>
            <a:off x="7807381" y="5468815"/>
            <a:ext cx="2748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077DDF25-5D36-4B33-8B82-8C11C2D7C688}"/>
              </a:ext>
            </a:extLst>
          </p:cNvPr>
          <p:cNvCxnSpPr/>
          <p:nvPr/>
        </p:nvCxnSpPr>
        <p:spPr>
          <a:xfrm>
            <a:off x="7807381" y="5624146"/>
            <a:ext cx="2748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83E273CD-46D9-4E58-8002-0CE06466D5BF}"/>
              </a:ext>
            </a:extLst>
          </p:cNvPr>
          <p:cNvCxnSpPr/>
          <p:nvPr/>
        </p:nvCxnSpPr>
        <p:spPr>
          <a:xfrm>
            <a:off x="7807381" y="6271846"/>
            <a:ext cx="2748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2F6588C7-FD25-4FCC-AACE-24B5A32EE59E}"/>
              </a:ext>
            </a:extLst>
          </p:cNvPr>
          <p:cNvCxnSpPr/>
          <p:nvPr/>
        </p:nvCxnSpPr>
        <p:spPr>
          <a:xfrm>
            <a:off x="7807381" y="6116516"/>
            <a:ext cx="2748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F8E01F87-1EEB-4191-A033-889FEDE67F48}"/>
              </a:ext>
            </a:extLst>
          </p:cNvPr>
          <p:cNvCxnSpPr/>
          <p:nvPr/>
        </p:nvCxnSpPr>
        <p:spPr>
          <a:xfrm>
            <a:off x="7807381" y="5972710"/>
            <a:ext cx="2748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10BFEB40-D26E-4A29-83EA-26BB61BE516B}"/>
              </a:ext>
            </a:extLst>
          </p:cNvPr>
          <p:cNvCxnSpPr/>
          <p:nvPr/>
        </p:nvCxnSpPr>
        <p:spPr>
          <a:xfrm>
            <a:off x="7807381" y="5797061"/>
            <a:ext cx="2748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47712D80-F4A4-4D52-8168-4BF1152C52A8}"/>
              </a:ext>
            </a:extLst>
          </p:cNvPr>
          <p:cNvSpPr txBox="1"/>
          <p:nvPr/>
        </p:nvSpPr>
        <p:spPr>
          <a:xfrm>
            <a:off x="10537114" y="4901771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/>
              <a:t>C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17E1FD21-882F-4243-B6D9-EA6D1B142D7E}"/>
              </a:ext>
            </a:extLst>
          </p:cNvPr>
          <p:cNvSpPr txBox="1"/>
          <p:nvPr/>
        </p:nvSpPr>
        <p:spPr>
          <a:xfrm>
            <a:off x="10537114" y="5477607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/>
              <a:t>C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1D2CDAC8-3EA1-4152-8295-3136194208FD}"/>
              </a:ext>
            </a:extLst>
          </p:cNvPr>
          <p:cNvSpPr txBox="1"/>
          <p:nvPr/>
        </p:nvSpPr>
        <p:spPr>
          <a:xfrm>
            <a:off x="10537114" y="5859601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/>
              <a:t>C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BFBE8784-582F-449D-A2C4-450A0FD9EB30}"/>
              </a:ext>
            </a:extLst>
          </p:cNvPr>
          <p:cNvSpPr txBox="1"/>
          <p:nvPr/>
        </p:nvSpPr>
        <p:spPr>
          <a:xfrm>
            <a:off x="10537114" y="5188774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/>
              <a:t>C</a:t>
            </a:r>
          </a:p>
        </p:txBody>
      </p: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E8A7F9B2-99BF-4145-BAEC-91A518E95A23}"/>
              </a:ext>
            </a:extLst>
          </p:cNvPr>
          <p:cNvCxnSpPr>
            <a:cxnSpLocks/>
          </p:cNvCxnSpPr>
          <p:nvPr/>
        </p:nvCxnSpPr>
        <p:spPr>
          <a:xfrm>
            <a:off x="7807381" y="5145061"/>
            <a:ext cx="3376434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DF905C3D-2714-4187-BB28-A28A68687472}"/>
              </a:ext>
            </a:extLst>
          </p:cNvPr>
          <p:cNvCxnSpPr>
            <a:cxnSpLocks/>
          </p:cNvCxnSpPr>
          <p:nvPr/>
        </p:nvCxnSpPr>
        <p:spPr>
          <a:xfrm>
            <a:off x="7807381" y="5859601"/>
            <a:ext cx="3376434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45C103EF-F071-4C5C-B2EF-FBA00AB5F70F}"/>
              </a:ext>
            </a:extLst>
          </p:cNvPr>
          <p:cNvSpPr txBox="1"/>
          <p:nvPr/>
        </p:nvSpPr>
        <p:spPr>
          <a:xfrm>
            <a:off x="11137868" y="5006561"/>
            <a:ext cx="904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>
                <a:solidFill>
                  <a:schemeClr val="accent6">
                    <a:lumMod val="50000"/>
                  </a:schemeClr>
                </a:solidFill>
              </a:rPr>
              <a:t>Checkpoint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E1C28191-3C8F-4A40-8A18-408BE2268383}"/>
              </a:ext>
            </a:extLst>
          </p:cNvPr>
          <p:cNvSpPr txBox="1"/>
          <p:nvPr/>
        </p:nvSpPr>
        <p:spPr>
          <a:xfrm>
            <a:off x="11150970" y="5705712"/>
            <a:ext cx="904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>
                <a:solidFill>
                  <a:schemeClr val="accent6">
                    <a:lumMod val="50000"/>
                  </a:schemeClr>
                </a:solidFill>
              </a:rPr>
              <a:t>Checkpoint</a:t>
            </a: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7F1A38B4-64CC-46C4-BE5E-31956E855C5E}"/>
              </a:ext>
            </a:extLst>
          </p:cNvPr>
          <p:cNvCxnSpPr/>
          <p:nvPr/>
        </p:nvCxnSpPr>
        <p:spPr>
          <a:xfrm flipH="1">
            <a:off x="3358662" y="2602431"/>
            <a:ext cx="1098535" cy="8524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99ECBC58-1BD4-4B03-83B0-986D50079FA5}"/>
              </a:ext>
            </a:extLst>
          </p:cNvPr>
          <p:cNvCxnSpPr/>
          <p:nvPr/>
        </p:nvCxnSpPr>
        <p:spPr>
          <a:xfrm flipH="1">
            <a:off x="4158651" y="2603393"/>
            <a:ext cx="653924" cy="8442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>
            <a:extLst>
              <a:ext uri="{FF2B5EF4-FFF2-40B4-BE49-F238E27FC236}">
                <a16:creationId xmlns:a16="http://schemas.microsoft.com/office/drawing/2014/main" id="{1C47B688-925E-46FB-BFAC-7F0ACFE7B751}"/>
              </a:ext>
            </a:extLst>
          </p:cNvPr>
          <p:cNvSpPr txBox="1"/>
          <p:nvPr/>
        </p:nvSpPr>
        <p:spPr>
          <a:xfrm>
            <a:off x="4215092" y="2330690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FF0000"/>
                </a:solidFill>
              </a:rPr>
              <a:t>INS    UPD</a:t>
            </a:r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0F49364F-735F-4FAB-8F43-073B760BE6CB}"/>
              </a:ext>
            </a:extLst>
          </p:cNvPr>
          <p:cNvCxnSpPr>
            <a:stCxn id="89" idx="0"/>
            <a:endCxn id="85" idx="2"/>
          </p:cNvCxnSpPr>
          <p:nvPr/>
        </p:nvCxnSpPr>
        <p:spPr>
          <a:xfrm flipV="1">
            <a:off x="2863968" y="4218941"/>
            <a:ext cx="425816" cy="10918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87D167A0-F611-450E-A781-76C955847292}"/>
              </a:ext>
            </a:extLst>
          </p:cNvPr>
          <p:cNvCxnSpPr>
            <a:stCxn id="87" idx="0"/>
            <a:endCxn id="32" idx="2"/>
          </p:cNvCxnSpPr>
          <p:nvPr/>
        </p:nvCxnSpPr>
        <p:spPr>
          <a:xfrm flipH="1" flipV="1">
            <a:off x="4114068" y="4224473"/>
            <a:ext cx="99268" cy="10959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krümmt 123">
            <a:extLst>
              <a:ext uri="{FF2B5EF4-FFF2-40B4-BE49-F238E27FC236}">
                <a16:creationId xmlns:a16="http://schemas.microsoft.com/office/drawing/2014/main" id="{1CD246AC-4F75-4E8F-A058-17F5FD497439}"/>
              </a:ext>
            </a:extLst>
          </p:cNvPr>
          <p:cNvCxnSpPr/>
          <p:nvPr/>
        </p:nvCxnSpPr>
        <p:spPr>
          <a:xfrm>
            <a:off x="4419574" y="3672904"/>
            <a:ext cx="5783382" cy="1090248"/>
          </a:xfrm>
          <a:prstGeom prst="curvedConnector3">
            <a:avLst>
              <a:gd name="adj1" fmla="val 10442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Verbinder: gekrümmt 126">
            <a:extLst>
              <a:ext uri="{FF2B5EF4-FFF2-40B4-BE49-F238E27FC236}">
                <a16:creationId xmlns:a16="http://schemas.microsoft.com/office/drawing/2014/main" id="{41998140-8130-4243-B701-33ED37A6F65C}"/>
              </a:ext>
            </a:extLst>
          </p:cNvPr>
          <p:cNvCxnSpPr/>
          <p:nvPr/>
        </p:nvCxnSpPr>
        <p:spPr>
          <a:xfrm>
            <a:off x="3667728" y="3753663"/>
            <a:ext cx="5790418" cy="1116420"/>
          </a:xfrm>
          <a:prstGeom prst="curvedConnector3">
            <a:avLst>
              <a:gd name="adj1" fmla="val 10633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C32390A7-6A43-4E93-A396-B3F7DFF98F76}"/>
              </a:ext>
            </a:extLst>
          </p:cNvPr>
          <p:cNvCxnSpPr/>
          <p:nvPr/>
        </p:nvCxnSpPr>
        <p:spPr>
          <a:xfrm flipH="1" flipV="1">
            <a:off x="4419574" y="3900542"/>
            <a:ext cx="5220527" cy="121774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13D0C6D7-BA99-40A8-A499-EEC57324F1E6}"/>
              </a:ext>
            </a:extLst>
          </p:cNvPr>
          <p:cNvCxnSpPr/>
          <p:nvPr/>
        </p:nvCxnSpPr>
        <p:spPr>
          <a:xfrm flipH="1" flipV="1">
            <a:off x="4435243" y="4067434"/>
            <a:ext cx="5109525" cy="180218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1945F216-D20F-4CE9-B902-B51B1250A7F5}"/>
              </a:ext>
            </a:extLst>
          </p:cNvPr>
          <p:cNvCxnSpPr/>
          <p:nvPr/>
        </p:nvCxnSpPr>
        <p:spPr>
          <a:xfrm>
            <a:off x="3979985" y="4242105"/>
            <a:ext cx="127839" cy="1062587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BBC84C1F-51AD-4F33-82E1-32BE4E173BEB}"/>
              </a:ext>
            </a:extLst>
          </p:cNvPr>
          <p:cNvCxnSpPr/>
          <p:nvPr/>
        </p:nvCxnSpPr>
        <p:spPr>
          <a:xfrm flipH="1">
            <a:off x="2731936" y="4206630"/>
            <a:ext cx="426639" cy="110516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feld 136">
            <a:extLst>
              <a:ext uri="{FF2B5EF4-FFF2-40B4-BE49-F238E27FC236}">
                <a16:creationId xmlns:a16="http://schemas.microsoft.com/office/drawing/2014/main" id="{0047433A-232C-4F65-8819-6103EFFCB7B1}"/>
              </a:ext>
            </a:extLst>
          </p:cNvPr>
          <p:cNvSpPr txBox="1"/>
          <p:nvPr/>
        </p:nvSpPr>
        <p:spPr>
          <a:xfrm>
            <a:off x="8146194" y="6167127"/>
            <a:ext cx="2197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Transaktionsprotokoll</a:t>
            </a:r>
          </a:p>
        </p:txBody>
      </p:sp>
    </p:spTree>
    <p:extLst>
      <p:ext uri="{BB962C8B-B14F-4D97-AF65-F5344CB8AC3E}">
        <p14:creationId xmlns:p14="http://schemas.microsoft.com/office/powerpoint/2010/main" val="16484969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b="1" dirty="0"/>
              <a:t>5. Das Transaktionenkonzept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51C79E1-C508-4B6D-BF52-C18B89777493}"/>
              </a:ext>
            </a:extLst>
          </p:cNvPr>
          <p:cNvSpPr txBox="1"/>
          <p:nvPr/>
        </p:nvSpPr>
        <p:spPr>
          <a:xfrm>
            <a:off x="2106283" y="2041781"/>
            <a:ext cx="4893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Transaktionsprotokoll lesbar machen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F135119-DF53-4C2E-AA86-6E3E3E71A704}"/>
              </a:ext>
            </a:extLst>
          </p:cNvPr>
          <p:cNvSpPr txBox="1"/>
          <p:nvPr/>
        </p:nvSpPr>
        <p:spPr>
          <a:xfrm>
            <a:off x="3266402" y="3429000"/>
            <a:ext cx="38651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de-D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altLang="de-D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altLang="de-DE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altLang="de-D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de-DE" altLang="de-D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LSN</a:t>
            </a:r>
            <a:r>
              <a:rPr lang="de-DE" altLang="de-DE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de-DE" altLang="de-D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DE" altLang="de-D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altLang="de-DE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altLang="de-D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de-DE" altLang="de-DE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de-DE" altLang="de-D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DE" altLang="de-D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altLang="de-DE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altLang="de-D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Transaction</a:t>
            </a:r>
            <a:r>
              <a:rPr lang="de-DE" altLang="de-D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de-DE" altLang="de-DE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de-DE" altLang="de-D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DE" altLang="de-D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altLang="de-DE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altLang="de-D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Transaction</a:t>
            </a:r>
            <a:r>
              <a:rPr lang="de-DE" altLang="de-D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de-DE" altLang="de-DE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de-DE" altLang="de-D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DE" altLang="de-D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altLang="de-DE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altLang="de-D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Transaction</a:t>
            </a:r>
            <a:r>
              <a:rPr lang="de-DE" altLang="de-D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SID</a:t>
            </a:r>
            <a:r>
              <a:rPr lang="de-DE" altLang="de-DE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de-DE" altLang="de-D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DE" altLang="de-D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altLang="de-DE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altLang="de-D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SPID</a:t>
            </a:r>
            <a:r>
              <a:rPr lang="de-DE" altLang="de-DE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de-DE" altLang="de-D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DE" altLang="de-D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altLang="de-DE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altLang="de-D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altLang="de-D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</a:t>
            </a:r>
            <a:r>
              <a:rPr lang="de-DE" altLang="de-DE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e-DE" altLang="de-D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DE" altLang="de-D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fn_dblog</a:t>
            </a:r>
            <a:r>
              <a:rPr lang="de-DE" altLang="de-DE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null,null</a:t>
            </a:r>
            <a:r>
              <a:rPr lang="de-DE" altLang="de-DE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DE" altLang="de-DE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8361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b="1" dirty="0"/>
              <a:t>5. Das Transaktionenkonzept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BE2A31D-749E-48BE-AA4C-863CB12F1C66}"/>
              </a:ext>
            </a:extLst>
          </p:cNvPr>
          <p:cNvSpPr txBox="1"/>
          <p:nvPr/>
        </p:nvSpPr>
        <p:spPr>
          <a:xfrm>
            <a:off x="4622753" y="5902767"/>
            <a:ext cx="199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Verlorenes UPDATE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3F81670-B564-4763-9CD4-2C9593AEC295}"/>
              </a:ext>
            </a:extLst>
          </p:cNvPr>
          <p:cNvSpPr txBox="1"/>
          <p:nvPr/>
        </p:nvSpPr>
        <p:spPr>
          <a:xfrm>
            <a:off x="1941149" y="1542793"/>
            <a:ext cx="6962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Unkontrollierter Datenverlust durch gegenseitiges Überschreiben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4133D67-F008-4537-A3BA-11F3178109EE}"/>
              </a:ext>
            </a:extLst>
          </p:cNvPr>
          <p:cNvSpPr txBox="1"/>
          <p:nvPr/>
        </p:nvSpPr>
        <p:spPr>
          <a:xfrm>
            <a:off x="2337758" y="2071172"/>
            <a:ext cx="79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Trans1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7E23A27-F7D1-4AED-9818-06A96C1498FD}"/>
              </a:ext>
            </a:extLst>
          </p:cNvPr>
          <p:cNvSpPr txBox="1"/>
          <p:nvPr/>
        </p:nvSpPr>
        <p:spPr>
          <a:xfrm>
            <a:off x="7993811" y="2071172"/>
            <a:ext cx="79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Trans2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DBDED36-272D-4D6E-B304-E4C11553F468}"/>
              </a:ext>
            </a:extLst>
          </p:cNvPr>
          <p:cNvSpPr txBox="1"/>
          <p:nvPr/>
        </p:nvSpPr>
        <p:spPr>
          <a:xfrm>
            <a:off x="1794295" y="2636322"/>
            <a:ext cx="227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Lies</a:t>
            </a:r>
            <a:r>
              <a:rPr lang="de-DE" dirty="0"/>
              <a:t> Kontostand(1000)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62EDBBF-D6D7-44D9-9F41-473066C113D2}"/>
              </a:ext>
            </a:extLst>
          </p:cNvPr>
          <p:cNvSpPr txBox="1"/>
          <p:nvPr/>
        </p:nvSpPr>
        <p:spPr>
          <a:xfrm>
            <a:off x="7338204" y="3244334"/>
            <a:ext cx="227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Lies</a:t>
            </a:r>
            <a:r>
              <a:rPr lang="de-DE" dirty="0"/>
              <a:t> Kontostand(1000)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644A999-51C0-4857-A4DF-59159EE15A02}"/>
              </a:ext>
            </a:extLst>
          </p:cNvPr>
          <p:cNvSpPr txBox="1"/>
          <p:nvPr/>
        </p:nvSpPr>
        <p:spPr>
          <a:xfrm>
            <a:off x="5430655" y="263632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299F066-ABC4-444C-A736-0064C54E06BE}"/>
              </a:ext>
            </a:extLst>
          </p:cNvPr>
          <p:cNvSpPr txBox="1"/>
          <p:nvPr/>
        </p:nvSpPr>
        <p:spPr>
          <a:xfrm>
            <a:off x="1794295" y="324433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Gutschrift(1000+500)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CDB8628-9955-401F-ADAF-4206B1FF8148}"/>
              </a:ext>
            </a:extLst>
          </p:cNvPr>
          <p:cNvSpPr txBox="1"/>
          <p:nvPr/>
        </p:nvSpPr>
        <p:spPr>
          <a:xfrm>
            <a:off x="5429544" y="390711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t3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EDBDE65-641A-4757-A963-4AC4DA1997B1}"/>
              </a:ext>
            </a:extLst>
          </p:cNvPr>
          <p:cNvSpPr txBox="1"/>
          <p:nvPr/>
        </p:nvSpPr>
        <p:spPr>
          <a:xfrm>
            <a:off x="5429544" y="324433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t2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CC4AD95-CC44-40A1-8D52-6A670164025F}"/>
              </a:ext>
            </a:extLst>
          </p:cNvPr>
          <p:cNvSpPr txBox="1"/>
          <p:nvPr/>
        </p:nvSpPr>
        <p:spPr>
          <a:xfrm>
            <a:off x="5429544" y="455856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t4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BAFE607-7E6B-44D4-9E29-04172419B9A6}"/>
              </a:ext>
            </a:extLst>
          </p:cNvPr>
          <p:cNvSpPr txBox="1"/>
          <p:nvPr/>
        </p:nvSpPr>
        <p:spPr>
          <a:xfrm>
            <a:off x="5429544" y="516731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t5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7107544-DA15-436A-A19C-30CA3E0FD7FC}"/>
              </a:ext>
            </a:extLst>
          </p:cNvPr>
          <p:cNvSpPr txBox="1"/>
          <p:nvPr/>
        </p:nvSpPr>
        <p:spPr>
          <a:xfrm>
            <a:off x="1794295" y="3907115"/>
            <a:ext cx="233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Zurückschreiben(1500)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7806F2B-5675-46AD-8F02-E09E986A2202}"/>
              </a:ext>
            </a:extLst>
          </p:cNvPr>
          <p:cNvSpPr txBox="1"/>
          <p:nvPr/>
        </p:nvSpPr>
        <p:spPr>
          <a:xfrm>
            <a:off x="7338204" y="3907115"/>
            <a:ext cx="313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Rechnung abbuchen(1000-200)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2858C2B-02E2-4CCA-B935-3B46211A344D}"/>
              </a:ext>
            </a:extLst>
          </p:cNvPr>
          <p:cNvSpPr txBox="1"/>
          <p:nvPr/>
        </p:nvSpPr>
        <p:spPr>
          <a:xfrm>
            <a:off x="1794295" y="4558561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Commit</a:t>
            </a:r>
            <a:r>
              <a:rPr lang="de-DE" dirty="0">
                <a:solidFill>
                  <a:srgbClr val="FF0000"/>
                </a:solidFill>
              </a:rPr>
              <a:t>(1500)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1DDF99A-D1BF-4EC3-BB35-751435F6A729}"/>
              </a:ext>
            </a:extLst>
          </p:cNvPr>
          <p:cNvSpPr txBox="1"/>
          <p:nvPr/>
        </p:nvSpPr>
        <p:spPr>
          <a:xfrm>
            <a:off x="7338204" y="516731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Commit(800)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BF22714-B331-4134-8CAD-9F145249FCCC}"/>
              </a:ext>
            </a:extLst>
          </p:cNvPr>
          <p:cNvSpPr txBox="1"/>
          <p:nvPr/>
        </p:nvSpPr>
        <p:spPr>
          <a:xfrm>
            <a:off x="7338204" y="4558561"/>
            <a:ext cx="2221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Zurückschreiben(800)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88FA314-DD19-4CC7-9CBD-A5E1C268B989}"/>
              </a:ext>
            </a:extLst>
          </p:cNvPr>
          <p:cNvCxnSpPr/>
          <p:nvPr/>
        </p:nvCxnSpPr>
        <p:spPr>
          <a:xfrm>
            <a:off x="2632034" y="3016251"/>
            <a:ext cx="0" cy="32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707FDC0-0817-4F78-B416-29F3D727442A}"/>
              </a:ext>
            </a:extLst>
          </p:cNvPr>
          <p:cNvCxnSpPr/>
          <p:nvPr/>
        </p:nvCxnSpPr>
        <p:spPr>
          <a:xfrm>
            <a:off x="2632034" y="3536830"/>
            <a:ext cx="0" cy="48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3AFEB19-520E-4B90-B88A-A66B78E6D7B0}"/>
              </a:ext>
            </a:extLst>
          </p:cNvPr>
          <p:cNvCxnSpPr/>
          <p:nvPr/>
        </p:nvCxnSpPr>
        <p:spPr>
          <a:xfrm>
            <a:off x="2632034" y="4201064"/>
            <a:ext cx="0" cy="47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C79057DC-F1F9-4B7B-B884-4C5E8111F637}"/>
              </a:ext>
            </a:extLst>
          </p:cNvPr>
          <p:cNvCxnSpPr>
            <a:stCxn id="10" idx="2"/>
          </p:cNvCxnSpPr>
          <p:nvPr/>
        </p:nvCxnSpPr>
        <p:spPr>
          <a:xfrm flipH="1">
            <a:off x="8474348" y="3613666"/>
            <a:ext cx="1" cy="406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1BD3AB6-D608-4BDE-A161-E260A6BF3962}"/>
              </a:ext>
            </a:extLst>
          </p:cNvPr>
          <p:cNvCxnSpPr>
            <a:cxnSpLocks/>
          </p:cNvCxnSpPr>
          <p:nvPr/>
        </p:nvCxnSpPr>
        <p:spPr>
          <a:xfrm>
            <a:off x="8474348" y="4276447"/>
            <a:ext cx="0" cy="399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7021D2F6-A6CC-4633-8DD6-93D2369C0699}"/>
              </a:ext>
            </a:extLst>
          </p:cNvPr>
          <p:cNvCxnSpPr>
            <a:cxnSpLocks/>
          </p:cNvCxnSpPr>
          <p:nvPr/>
        </p:nvCxnSpPr>
        <p:spPr>
          <a:xfrm>
            <a:off x="8474348" y="4927893"/>
            <a:ext cx="0" cy="36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3132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b="1" dirty="0"/>
              <a:t>5. Das Transaktionenkonzept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BDDA052-6784-4222-8C25-1ECAC07A0C55}"/>
              </a:ext>
            </a:extLst>
          </p:cNvPr>
          <p:cNvSpPr txBox="1"/>
          <p:nvPr/>
        </p:nvSpPr>
        <p:spPr>
          <a:xfrm>
            <a:off x="1259457" y="2380891"/>
            <a:ext cx="839960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Parallel		es werden parallele Zugriffe ermöglicht, so viel die Hardware zulässt</a:t>
            </a:r>
            <a:br>
              <a:rPr lang="de-DE" dirty="0"/>
            </a:br>
            <a:r>
              <a:rPr lang="de-DE" dirty="0"/>
              <a:t>		gute Performance</a:t>
            </a:r>
            <a:br>
              <a:rPr lang="de-DE" dirty="0"/>
            </a:br>
            <a:r>
              <a:rPr lang="de-DE" dirty="0"/>
              <a:t>		hohes Risiko für Überschreiben</a:t>
            </a:r>
          </a:p>
          <a:p>
            <a:endParaRPr lang="de-DE" dirty="0"/>
          </a:p>
          <a:p>
            <a:r>
              <a:rPr lang="de-DE" dirty="0"/>
              <a:t>Seriell		alle Zugriffe werden seriell verarbeitet</a:t>
            </a:r>
            <a:br>
              <a:rPr lang="de-DE" dirty="0"/>
            </a:br>
            <a:r>
              <a:rPr lang="de-DE" dirty="0"/>
              <a:t>		kein Risiko für Überschreiben</a:t>
            </a:r>
            <a:br>
              <a:rPr lang="de-DE" dirty="0"/>
            </a:br>
            <a:r>
              <a:rPr lang="de-DE" dirty="0"/>
              <a:t>		schlechte Performance</a:t>
            </a:r>
          </a:p>
          <a:p>
            <a:endParaRPr lang="de-DE" dirty="0"/>
          </a:p>
          <a:p>
            <a:r>
              <a:rPr lang="de-DE" dirty="0"/>
              <a:t>Serialisiert	seriell und parallel werden so kombiniert, dass die Ergebnisse </a:t>
            </a:r>
            <a:br>
              <a:rPr lang="de-DE" dirty="0"/>
            </a:br>
            <a:r>
              <a:rPr lang="de-DE" dirty="0"/>
              <a:t>		dieselben sind, wie bei der seriellen Verarbeitung</a:t>
            </a:r>
            <a:br>
              <a:rPr lang="de-DE" dirty="0"/>
            </a:br>
            <a:r>
              <a:rPr lang="de-DE" dirty="0"/>
              <a:t>		was parallel laufen kann, wird parallel verarbeitet</a:t>
            </a:r>
            <a:br>
              <a:rPr lang="de-DE" dirty="0"/>
            </a:br>
            <a:r>
              <a:rPr lang="de-DE" dirty="0"/>
              <a:t>		(Lesezugriffe, Schreibzugriffe auf verschiedene Datenobjekte)</a:t>
            </a:r>
            <a:br>
              <a:rPr lang="de-DE" dirty="0"/>
            </a:br>
            <a:r>
              <a:rPr lang="de-DE" dirty="0"/>
              <a:t>		was sich gegenseitig überschreiben würde, wird seriell verarbeitet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51C79E1-C508-4B6D-BF52-C18B89777493}"/>
              </a:ext>
            </a:extLst>
          </p:cNvPr>
          <p:cNvSpPr txBox="1"/>
          <p:nvPr/>
        </p:nvSpPr>
        <p:spPr>
          <a:xfrm>
            <a:off x="838200" y="1580116"/>
            <a:ext cx="5086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Konzepte für den Mehrbenutzerzugriff</a:t>
            </a:r>
          </a:p>
        </p:txBody>
      </p:sp>
    </p:spTree>
    <p:extLst>
      <p:ext uri="{BB962C8B-B14F-4D97-AF65-F5344CB8AC3E}">
        <p14:creationId xmlns:p14="http://schemas.microsoft.com/office/powerpoint/2010/main" val="17376129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b="1" dirty="0"/>
              <a:t>5. Das Transaktionenkonzept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BE2A31D-749E-48BE-AA4C-863CB12F1C66}"/>
              </a:ext>
            </a:extLst>
          </p:cNvPr>
          <p:cNvSpPr txBox="1"/>
          <p:nvPr/>
        </p:nvSpPr>
        <p:spPr>
          <a:xfrm>
            <a:off x="4622753" y="5902767"/>
            <a:ext cx="243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Kein verlorenes UPDATE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3F81670-B564-4763-9CD4-2C9593AEC295}"/>
              </a:ext>
            </a:extLst>
          </p:cNvPr>
          <p:cNvSpPr txBox="1"/>
          <p:nvPr/>
        </p:nvSpPr>
        <p:spPr>
          <a:xfrm>
            <a:off x="838200" y="1534806"/>
            <a:ext cx="6484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Verhindern von gegenseitigem Überschreiben durch Sperren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4133D67-F008-4537-A3BA-11F3178109EE}"/>
              </a:ext>
            </a:extLst>
          </p:cNvPr>
          <p:cNvSpPr txBox="1"/>
          <p:nvPr/>
        </p:nvSpPr>
        <p:spPr>
          <a:xfrm>
            <a:off x="2337758" y="2071172"/>
            <a:ext cx="79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Trans1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7E23A27-F7D1-4AED-9818-06A96C1498FD}"/>
              </a:ext>
            </a:extLst>
          </p:cNvPr>
          <p:cNvSpPr txBox="1"/>
          <p:nvPr/>
        </p:nvSpPr>
        <p:spPr>
          <a:xfrm>
            <a:off x="7993811" y="2071172"/>
            <a:ext cx="79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Trans2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DBDED36-272D-4D6E-B304-E4C11553F468}"/>
              </a:ext>
            </a:extLst>
          </p:cNvPr>
          <p:cNvSpPr txBox="1"/>
          <p:nvPr/>
        </p:nvSpPr>
        <p:spPr>
          <a:xfrm>
            <a:off x="1794295" y="2636322"/>
            <a:ext cx="227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Lies</a:t>
            </a:r>
            <a:r>
              <a:rPr lang="de-DE" dirty="0"/>
              <a:t> Kontostand(1000)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62EDBBF-D6D7-44D9-9F41-473066C113D2}"/>
              </a:ext>
            </a:extLst>
          </p:cNvPr>
          <p:cNvSpPr txBox="1"/>
          <p:nvPr/>
        </p:nvSpPr>
        <p:spPr>
          <a:xfrm>
            <a:off x="7479102" y="4558561"/>
            <a:ext cx="227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Lies</a:t>
            </a:r>
            <a:r>
              <a:rPr lang="de-DE" dirty="0"/>
              <a:t> Kontostand</a:t>
            </a:r>
            <a:r>
              <a:rPr lang="de-DE" dirty="0">
                <a:solidFill>
                  <a:srgbClr val="0070C0"/>
                </a:solidFill>
              </a:rPr>
              <a:t>(1500)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644A999-51C0-4857-A4DF-59159EE15A02}"/>
              </a:ext>
            </a:extLst>
          </p:cNvPr>
          <p:cNvSpPr txBox="1"/>
          <p:nvPr/>
        </p:nvSpPr>
        <p:spPr>
          <a:xfrm>
            <a:off x="5430655" y="263632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299F066-ABC4-444C-A736-0064C54E06BE}"/>
              </a:ext>
            </a:extLst>
          </p:cNvPr>
          <p:cNvSpPr txBox="1"/>
          <p:nvPr/>
        </p:nvSpPr>
        <p:spPr>
          <a:xfrm>
            <a:off x="1794295" y="324433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Gutschrift(1000+500)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CDB8628-9955-401F-ADAF-4206B1FF8148}"/>
              </a:ext>
            </a:extLst>
          </p:cNvPr>
          <p:cNvSpPr txBox="1"/>
          <p:nvPr/>
        </p:nvSpPr>
        <p:spPr>
          <a:xfrm>
            <a:off x="5429544" y="390711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t3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EDBDE65-641A-4757-A963-4AC4DA1997B1}"/>
              </a:ext>
            </a:extLst>
          </p:cNvPr>
          <p:cNvSpPr txBox="1"/>
          <p:nvPr/>
        </p:nvSpPr>
        <p:spPr>
          <a:xfrm>
            <a:off x="5429544" y="324433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t2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CC4AD95-CC44-40A1-8D52-6A670164025F}"/>
              </a:ext>
            </a:extLst>
          </p:cNvPr>
          <p:cNvSpPr txBox="1"/>
          <p:nvPr/>
        </p:nvSpPr>
        <p:spPr>
          <a:xfrm>
            <a:off x="5429544" y="455856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t4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BAFE607-7E6B-44D4-9E29-04172419B9A6}"/>
              </a:ext>
            </a:extLst>
          </p:cNvPr>
          <p:cNvSpPr txBox="1"/>
          <p:nvPr/>
        </p:nvSpPr>
        <p:spPr>
          <a:xfrm>
            <a:off x="5429544" y="516731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t5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7107544-DA15-436A-A19C-30CA3E0FD7FC}"/>
              </a:ext>
            </a:extLst>
          </p:cNvPr>
          <p:cNvSpPr txBox="1"/>
          <p:nvPr/>
        </p:nvSpPr>
        <p:spPr>
          <a:xfrm>
            <a:off x="1794295" y="3907115"/>
            <a:ext cx="233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Zurückschreiben(1500)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7806F2B-5675-46AD-8F02-E09E986A2202}"/>
              </a:ext>
            </a:extLst>
          </p:cNvPr>
          <p:cNvSpPr txBox="1"/>
          <p:nvPr/>
        </p:nvSpPr>
        <p:spPr>
          <a:xfrm>
            <a:off x="7479102" y="5221342"/>
            <a:ext cx="313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Rechnung abbuchen</a:t>
            </a:r>
            <a:r>
              <a:rPr lang="de-DE" dirty="0">
                <a:solidFill>
                  <a:srgbClr val="0070C0"/>
                </a:solidFill>
              </a:rPr>
              <a:t>(1500-200)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2858C2B-02E2-4CCA-B935-3B46211A344D}"/>
              </a:ext>
            </a:extLst>
          </p:cNvPr>
          <p:cNvSpPr txBox="1"/>
          <p:nvPr/>
        </p:nvSpPr>
        <p:spPr>
          <a:xfrm>
            <a:off x="1794295" y="4558561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Commit</a:t>
            </a:r>
            <a:r>
              <a:rPr lang="de-DE" dirty="0">
                <a:solidFill>
                  <a:srgbClr val="0070C0"/>
                </a:solidFill>
              </a:rPr>
              <a:t>(1500)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1DDF99A-D1BF-4EC3-BB35-751435F6A729}"/>
              </a:ext>
            </a:extLst>
          </p:cNvPr>
          <p:cNvSpPr txBox="1"/>
          <p:nvPr/>
        </p:nvSpPr>
        <p:spPr>
          <a:xfrm>
            <a:off x="7479102" y="6088636"/>
            <a:ext cx="138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Commit(1300)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BF22714-B331-4134-8CAD-9F145249FCCC}"/>
              </a:ext>
            </a:extLst>
          </p:cNvPr>
          <p:cNvSpPr txBox="1"/>
          <p:nvPr/>
        </p:nvSpPr>
        <p:spPr>
          <a:xfrm>
            <a:off x="7479102" y="5699457"/>
            <a:ext cx="2097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Zurückschreiben</a:t>
            </a:r>
            <a:r>
              <a:rPr lang="de-DE" sz="1600" dirty="0">
                <a:solidFill>
                  <a:srgbClr val="0070C0"/>
                </a:solidFill>
              </a:rPr>
              <a:t>(1300)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88FA314-DD19-4CC7-9CBD-A5E1C268B989}"/>
              </a:ext>
            </a:extLst>
          </p:cNvPr>
          <p:cNvCxnSpPr/>
          <p:nvPr/>
        </p:nvCxnSpPr>
        <p:spPr>
          <a:xfrm>
            <a:off x="2632034" y="3016251"/>
            <a:ext cx="0" cy="32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707FDC0-0817-4F78-B416-29F3D727442A}"/>
              </a:ext>
            </a:extLst>
          </p:cNvPr>
          <p:cNvCxnSpPr/>
          <p:nvPr/>
        </p:nvCxnSpPr>
        <p:spPr>
          <a:xfrm>
            <a:off x="2632034" y="3536830"/>
            <a:ext cx="0" cy="48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3AFEB19-520E-4B90-B88A-A66B78E6D7B0}"/>
              </a:ext>
            </a:extLst>
          </p:cNvPr>
          <p:cNvCxnSpPr/>
          <p:nvPr/>
        </p:nvCxnSpPr>
        <p:spPr>
          <a:xfrm>
            <a:off x="2632034" y="4201064"/>
            <a:ext cx="0" cy="47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C79057DC-F1F9-4B7B-B884-4C5E8111F637}"/>
              </a:ext>
            </a:extLst>
          </p:cNvPr>
          <p:cNvCxnSpPr>
            <a:stCxn id="10" idx="2"/>
          </p:cNvCxnSpPr>
          <p:nvPr/>
        </p:nvCxnSpPr>
        <p:spPr>
          <a:xfrm>
            <a:off x="8615247" y="4927893"/>
            <a:ext cx="0" cy="406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1BD3AB6-D608-4BDE-A161-E260A6BF3962}"/>
              </a:ext>
            </a:extLst>
          </p:cNvPr>
          <p:cNvCxnSpPr>
            <a:cxnSpLocks/>
          </p:cNvCxnSpPr>
          <p:nvPr/>
        </p:nvCxnSpPr>
        <p:spPr>
          <a:xfrm>
            <a:off x="8615246" y="5590674"/>
            <a:ext cx="0" cy="189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7021D2F6-A6CC-4633-8DD6-93D2369C0699}"/>
              </a:ext>
            </a:extLst>
          </p:cNvPr>
          <p:cNvCxnSpPr>
            <a:cxnSpLocks/>
          </p:cNvCxnSpPr>
          <p:nvPr/>
        </p:nvCxnSpPr>
        <p:spPr>
          <a:xfrm>
            <a:off x="8615246" y="5937379"/>
            <a:ext cx="0" cy="22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5134F7E5-2F6A-40DF-B20A-FAF0E8455EAD}"/>
              </a:ext>
            </a:extLst>
          </p:cNvPr>
          <p:cNvSpPr txBox="1"/>
          <p:nvPr/>
        </p:nvSpPr>
        <p:spPr>
          <a:xfrm>
            <a:off x="8059817" y="3907115"/>
            <a:ext cx="884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Warten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13247B7-4A9B-4E1F-9215-DF6F767AF8BA}"/>
              </a:ext>
            </a:extLst>
          </p:cNvPr>
          <p:cNvSpPr txBox="1"/>
          <p:nvPr/>
        </p:nvSpPr>
        <p:spPr>
          <a:xfrm>
            <a:off x="8059817" y="3246272"/>
            <a:ext cx="884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Warten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0D4F6D2-A62A-4BF5-92B2-2C3C565A65CD}"/>
              </a:ext>
            </a:extLst>
          </p:cNvPr>
          <p:cNvCxnSpPr/>
          <p:nvPr/>
        </p:nvCxnSpPr>
        <p:spPr>
          <a:xfrm>
            <a:off x="8615246" y="3570057"/>
            <a:ext cx="0" cy="45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4C9A3F6E-4BE1-4E53-AB2D-1FC132236DDC}"/>
              </a:ext>
            </a:extLst>
          </p:cNvPr>
          <p:cNvCxnSpPr/>
          <p:nvPr/>
        </p:nvCxnSpPr>
        <p:spPr>
          <a:xfrm>
            <a:off x="8615246" y="4201064"/>
            <a:ext cx="0" cy="542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0963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b="1" dirty="0"/>
              <a:t>5. Das Transaktionenkonzept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BDDA052-6784-4222-8C25-1ECAC07A0C55}"/>
              </a:ext>
            </a:extLst>
          </p:cNvPr>
          <p:cNvSpPr txBox="1"/>
          <p:nvPr/>
        </p:nvSpPr>
        <p:spPr>
          <a:xfrm>
            <a:off x="1259457" y="3120076"/>
            <a:ext cx="852592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/>
              <a:t>Slock</a:t>
            </a:r>
            <a:r>
              <a:rPr lang="de-DE" sz="2000" dirty="0"/>
              <a:t>(</a:t>
            </a:r>
            <a:r>
              <a:rPr lang="de-DE" sz="2000" dirty="0" err="1"/>
              <a:t>Shared</a:t>
            </a:r>
            <a:r>
              <a:rPr lang="de-DE" sz="2000" dirty="0"/>
              <a:t> Lock)	bei lesendem Zugriff</a:t>
            </a:r>
            <a:br>
              <a:rPr lang="de-DE" sz="2000" dirty="0"/>
            </a:br>
            <a:r>
              <a:rPr lang="de-DE" sz="2000" dirty="0"/>
              <a:t>			paralleles Lesen möglich</a:t>
            </a:r>
            <a:br>
              <a:rPr lang="de-DE" sz="2000" dirty="0"/>
            </a:br>
            <a:r>
              <a:rPr lang="de-DE" sz="2000" dirty="0"/>
              <a:t>			paralleles Schreiben muss warten</a:t>
            </a:r>
            <a:br>
              <a:rPr lang="de-DE" sz="2000" dirty="0"/>
            </a:br>
            <a:r>
              <a:rPr lang="de-DE" sz="2000" dirty="0"/>
              <a:t>			Freigabe(Standard): nach Abschluss des Lesevorgangs</a:t>
            </a:r>
          </a:p>
          <a:p>
            <a:endParaRPr lang="de-DE" sz="2000" dirty="0"/>
          </a:p>
          <a:p>
            <a:r>
              <a:rPr lang="de-DE" sz="2000" b="1" dirty="0" err="1"/>
              <a:t>Xlock</a:t>
            </a:r>
            <a:r>
              <a:rPr lang="de-DE" sz="2000" dirty="0"/>
              <a:t>(</a:t>
            </a:r>
            <a:r>
              <a:rPr lang="de-DE" sz="2000" dirty="0" err="1"/>
              <a:t>Exclusive</a:t>
            </a:r>
            <a:r>
              <a:rPr lang="de-DE" sz="2000" dirty="0"/>
              <a:t> Lock)	bei schreibendem Zugriff</a:t>
            </a:r>
            <a:br>
              <a:rPr lang="de-DE" sz="2000" dirty="0"/>
            </a:br>
            <a:r>
              <a:rPr lang="de-DE" sz="2000" dirty="0"/>
              <a:t>			keinerlei Parallelzugriff auf dasselbe Datenobjekt</a:t>
            </a:r>
          </a:p>
          <a:p>
            <a:r>
              <a:rPr lang="de-DE" sz="2000" dirty="0"/>
              <a:t>			Freigabe: COMMIT(ggf. ROLLBACK)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51C79E1-C508-4B6D-BF52-C18B89777493}"/>
              </a:ext>
            </a:extLst>
          </p:cNvPr>
          <p:cNvSpPr txBox="1"/>
          <p:nvPr/>
        </p:nvSpPr>
        <p:spPr>
          <a:xfrm>
            <a:off x="838200" y="1580116"/>
            <a:ext cx="5369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Serialisierung – Umsetzung über Sperren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03FCF6-6C7F-46E9-982C-AEC52F4A804E}"/>
              </a:ext>
            </a:extLst>
          </p:cNvPr>
          <p:cNvSpPr txBox="1"/>
          <p:nvPr/>
        </p:nvSpPr>
        <p:spPr>
          <a:xfrm>
            <a:off x="1259457" y="2122098"/>
            <a:ext cx="3616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Die grundlegenden Sperren</a:t>
            </a:r>
          </a:p>
        </p:txBody>
      </p:sp>
    </p:spTree>
    <p:extLst>
      <p:ext uri="{BB962C8B-B14F-4D97-AF65-F5344CB8AC3E}">
        <p14:creationId xmlns:p14="http://schemas.microsoft.com/office/powerpoint/2010/main" val="31236338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b="1" dirty="0"/>
              <a:t>5. Das Transaktionenkonzept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BDDA052-6784-4222-8C25-1ECAC07A0C55}"/>
              </a:ext>
            </a:extLst>
          </p:cNvPr>
          <p:cNvSpPr txBox="1"/>
          <p:nvPr/>
        </p:nvSpPr>
        <p:spPr>
          <a:xfrm>
            <a:off x="3027872" y="3061894"/>
            <a:ext cx="38856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Zeile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Seite(8K)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Extent</a:t>
            </a:r>
            <a:r>
              <a:rPr lang="de-DE" sz="2400" dirty="0"/>
              <a:t>(64K)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Tabelle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Objekt(Tabelle incl. Indizes)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Datenbank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51C79E1-C508-4B6D-BF52-C18B89777493}"/>
              </a:ext>
            </a:extLst>
          </p:cNvPr>
          <p:cNvSpPr txBox="1"/>
          <p:nvPr/>
        </p:nvSpPr>
        <p:spPr>
          <a:xfrm>
            <a:off x="2106283" y="2041781"/>
            <a:ext cx="236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Sperrgranularität</a:t>
            </a:r>
          </a:p>
        </p:txBody>
      </p:sp>
    </p:spTree>
    <p:extLst>
      <p:ext uri="{BB962C8B-B14F-4D97-AF65-F5344CB8AC3E}">
        <p14:creationId xmlns:p14="http://schemas.microsoft.com/office/powerpoint/2010/main" val="23050258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b="1" dirty="0"/>
              <a:t>5. Das Transaktionenkonzept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3F81670-B564-4763-9CD4-2C9593AEC295}"/>
              </a:ext>
            </a:extLst>
          </p:cNvPr>
          <p:cNvSpPr txBox="1"/>
          <p:nvPr/>
        </p:nvSpPr>
        <p:spPr>
          <a:xfrm>
            <a:off x="4754393" y="1645524"/>
            <a:ext cx="1922129" cy="5847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FF0000"/>
                </a:solidFill>
              </a:rPr>
              <a:t>Deadlocks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4133D67-F008-4537-A3BA-11F3178109EE}"/>
              </a:ext>
            </a:extLst>
          </p:cNvPr>
          <p:cNvSpPr txBox="1"/>
          <p:nvPr/>
        </p:nvSpPr>
        <p:spPr>
          <a:xfrm>
            <a:off x="2484407" y="2769912"/>
            <a:ext cx="79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Trans1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7E23A27-F7D1-4AED-9818-06A96C1498FD}"/>
              </a:ext>
            </a:extLst>
          </p:cNvPr>
          <p:cNvSpPr txBox="1"/>
          <p:nvPr/>
        </p:nvSpPr>
        <p:spPr>
          <a:xfrm>
            <a:off x="8140460" y="2769912"/>
            <a:ext cx="79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Trans2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DBDED36-272D-4D6E-B304-E4C11553F468}"/>
              </a:ext>
            </a:extLst>
          </p:cNvPr>
          <p:cNvSpPr txBox="1"/>
          <p:nvPr/>
        </p:nvSpPr>
        <p:spPr>
          <a:xfrm>
            <a:off x="1940944" y="3335062"/>
            <a:ext cx="15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Xlock</a:t>
            </a:r>
            <a:r>
              <a:rPr lang="de-DE" dirty="0"/>
              <a:t> Objekt 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644A999-51C0-4857-A4DF-59159EE15A02}"/>
              </a:ext>
            </a:extLst>
          </p:cNvPr>
          <p:cNvSpPr txBox="1"/>
          <p:nvPr/>
        </p:nvSpPr>
        <p:spPr>
          <a:xfrm>
            <a:off x="5577304" y="333506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CDB8628-9955-401F-ADAF-4206B1FF8148}"/>
              </a:ext>
            </a:extLst>
          </p:cNvPr>
          <p:cNvSpPr txBox="1"/>
          <p:nvPr/>
        </p:nvSpPr>
        <p:spPr>
          <a:xfrm>
            <a:off x="5576193" y="460585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t3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EDBDE65-641A-4757-A963-4AC4DA1997B1}"/>
              </a:ext>
            </a:extLst>
          </p:cNvPr>
          <p:cNvSpPr txBox="1"/>
          <p:nvPr/>
        </p:nvSpPr>
        <p:spPr>
          <a:xfrm>
            <a:off x="5576193" y="394307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t2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CC4AD95-CC44-40A1-8D52-6A670164025F}"/>
              </a:ext>
            </a:extLst>
          </p:cNvPr>
          <p:cNvSpPr txBox="1"/>
          <p:nvPr/>
        </p:nvSpPr>
        <p:spPr>
          <a:xfrm>
            <a:off x="5576193" y="525730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7107544-DA15-436A-A19C-30CA3E0FD7FC}"/>
              </a:ext>
            </a:extLst>
          </p:cNvPr>
          <p:cNvSpPr txBox="1"/>
          <p:nvPr/>
        </p:nvSpPr>
        <p:spPr>
          <a:xfrm>
            <a:off x="2336542" y="4605855"/>
            <a:ext cx="884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Warten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2858C2B-02E2-4CCA-B935-3B46211A344D}"/>
              </a:ext>
            </a:extLst>
          </p:cNvPr>
          <p:cNvSpPr txBox="1"/>
          <p:nvPr/>
        </p:nvSpPr>
        <p:spPr>
          <a:xfrm>
            <a:off x="2353154" y="529184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Commit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1DDF99A-D1BF-4EC3-BB35-751435F6A729}"/>
              </a:ext>
            </a:extLst>
          </p:cNvPr>
          <p:cNvSpPr txBox="1"/>
          <p:nvPr/>
        </p:nvSpPr>
        <p:spPr>
          <a:xfrm>
            <a:off x="8329780" y="5291849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Commit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88FA314-DD19-4CC7-9CBD-A5E1C268B989}"/>
              </a:ext>
            </a:extLst>
          </p:cNvPr>
          <p:cNvCxnSpPr/>
          <p:nvPr/>
        </p:nvCxnSpPr>
        <p:spPr>
          <a:xfrm>
            <a:off x="2778683" y="3714991"/>
            <a:ext cx="0" cy="32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707FDC0-0817-4F78-B416-29F3D727442A}"/>
              </a:ext>
            </a:extLst>
          </p:cNvPr>
          <p:cNvCxnSpPr/>
          <p:nvPr/>
        </p:nvCxnSpPr>
        <p:spPr>
          <a:xfrm>
            <a:off x="2778683" y="4235570"/>
            <a:ext cx="0" cy="48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3AFEB19-520E-4B90-B88A-A66B78E6D7B0}"/>
              </a:ext>
            </a:extLst>
          </p:cNvPr>
          <p:cNvCxnSpPr/>
          <p:nvPr/>
        </p:nvCxnSpPr>
        <p:spPr>
          <a:xfrm>
            <a:off x="2778683" y="4899804"/>
            <a:ext cx="0" cy="47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5134F7E5-2F6A-40DF-B20A-FAF0E8455EAD}"/>
              </a:ext>
            </a:extLst>
          </p:cNvPr>
          <p:cNvSpPr txBox="1"/>
          <p:nvPr/>
        </p:nvSpPr>
        <p:spPr>
          <a:xfrm>
            <a:off x="8206466" y="4605855"/>
            <a:ext cx="884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Warten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0D4F6D2-A62A-4BF5-92B2-2C3C565A65CD}"/>
              </a:ext>
            </a:extLst>
          </p:cNvPr>
          <p:cNvCxnSpPr/>
          <p:nvPr/>
        </p:nvCxnSpPr>
        <p:spPr>
          <a:xfrm>
            <a:off x="8761895" y="4268797"/>
            <a:ext cx="0" cy="45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4C9A3F6E-4BE1-4E53-AB2D-1FC132236DD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752332" y="4899804"/>
            <a:ext cx="0" cy="392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8F3FEFE0-8F04-41A1-854A-6B40FC523593}"/>
              </a:ext>
            </a:extLst>
          </p:cNvPr>
          <p:cNvSpPr txBox="1"/>
          <p:nvPr/>
        </p:nvSpPr>
        <p:spPr>
          <a:xfrm>
            <a:off x="7943538" y="3950118"/>
            <a:ext cx="15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Xlock</a:t>
            </a:r>
            <a:r>
              <a:rPr lang="de-DE" dirty="0"/>
              <a:t> Objekt 1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3818CAB-E120-40D5-B3EF-36EE1B168174}"/>
              </a:ext>
            </a:extLst>
          </p:cNvPr>
          <p:cNvSpPr txBox="1"/>
          <p:nvPr/>
        </p:nvSpPr>
        <p:spPr>
          <a:xfrm>
            <a:off x="7943538" y="3338368"/>
            <a:ext cx="15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Xlock</a:t>
            </a:r>
            <a:r>
              <a:rPr lang="de-DE" dirty="0"/>
              <a:t> Objekt 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3AE61CD-3359-44B6-91D7-20129509E921}"/>
              </a:ext>
            </a:extLst>
          </p:cNvPr>
          <p:cNvSpPr txBox="1"/>
          <p:nvPr/>
        </p:nvSpPr>
        <p:spPr>
          <a:xfrm>
            <a:off x="1950112" y="3923675"/>
            <a:ext cx="15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Xlock</a:t>
            </a:r>
            <a:r>
              <a:rPr lang="de-DE" dirty="0"/>
              <a:t> Objekt 2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2C6D1801-8003-4672-9095-E535ECE73581}"/>
              </a:ext>
            </a:extLst>
          </p:cNvPr>
          <p:cNvCxnSpPr>
            <a:cxnSpLocks/>
          </p:cNvCxnSpPr>
          <p:nvPr/>
        </p:nvCxnSpPr>
        <p:spPr>
          <a:xfrm>
            <a:off x="8761895" y="3681257"/>
            <a:ext cx="0" cy="3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19CBDB8D-3867-4385-A9C3-36F125DD5AD8}"/>
              </a:ext>
            </a:extLst>
          </p:cNvPr>
          <p:cNvCxnSpPr/>
          <p:nvPr/>
        </p:nvCxnSpPr>
        <p:spPr>
          <a:xfrm flipV="1">
            <a:off x="3390181" y="3554083"/>
            <a:ext cx="4433977" cy="1259457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C4948ED-C758-4097-B880-861ABF9031FA}"/>
              </a:ext>
            </a:extLst>
          </p:cNvPr>
          <p:cNvCxnSpPr/>
          <p:nvPr/>
        </p:nvCxnSpPr>
        <p:spPr>
          <a:xfrm flipH="1" flipV="1">
            <a:off x="3553301" y="3525396"/>
            <a:ext cx="4324314" cy="1270891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4262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b="1" dirty="0"/>
              <a:t>5. Das Transaktionenkonzept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3F81670-B564-4763-9CD4-2C9593AEC295}"/>
              </a:ext>
            </a:extLst>
          </p:cNvPr>
          <p:cNvSpPr txBox="1"/>
          <p:nvPr/>
        </p:nvSpPr>
        <p:spPr>
          <a:xfrm>
            <a:off x="1403162" y="1586044"/>
            <a:ext cx="5820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Wahrscheinlichkeit für Deadlocks verringern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1E08298-7545-43D8-AD37-2BD80C7FC3C8}"/>
              </a:ext>
            </a:extLst>
          </p:cNvPr>
          <p:cNvSpPr txBox="1"/>
          <p:nvPr/>
        </p:nvSpPr>
        <p:spPr>
          <a:xfrm>
            <a:off x="1403162" y="2289378"/>
            <a:ext cx="9432647" cy="169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Transaktionen mit wenig Anweisungen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Transaktionen, die wenig Daten bearbeiten(geringe Granularität)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Auf Objekte nach Möglichkeit immer in derselben Reihenfolge zugreifen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C49064C-D2A7-4359-AAC9-B7875CA2853C}"/>
              </a:ext>
            </a:extLst>
          </p:cNvPr>
          <p:cNvSpPr txBox="1"/>
          <p:nvPr/>
        </p:nvSpPr>
        <p:spPr>
          <a:xfrm>
            <a:off x="4206604" y="4231421"/>
            <a:ext cx="663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u="sng" dirty="0"/>
              <a:t>Trans1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988E6DE-A5C6-4801-8658-24FC2CCE931A}"/>
              </a:ext>
            </a:extLst>
          </p:cNvPr>
          <p:cNvSpPr txBox="1"/>
          <p:nvPr/>
        </p:nvSpPr>
        <p:spPr>
          <a:xfrm>
            <a:off x="5529987" y="4228115"/>
            <a:ext cx="663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u="sng" dirty="0"/>
              <a:t>Trans2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959AE69-879C-4690-9FAB-B34BBEC002DC}"/>
              </a:ext>
            </a:extLst>
          </p:cNvPr>
          <p:cNvSpPr txBox="1"/>
          <p:nvPr/>
        </p:nvSpPr>
        <p:spPr>
          <a:xfrm>
            <a:off x="3668033" y="4574310"/>
            <a:ext cx="1230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Xlock</a:t>
            </a:r>
            <a:r>
              <a:rPr lang="de-DE" sz="1400" dirty="0"/>
              <a:t> Objekt 1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DE7FAAE-CA49-400E-8A70-061A6C28FB9E}"/>
              </a:ext>
            </a:extLst>
          </p:cNvPr>
          <p:cNvSpPr txBox="1"/>
          <p:nvPr/>
        </p:nvSpPr>
        <p:spPr>
          <a:xfrm>
            <a:off x="4041542" y="5762423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Commit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AEFB7C9-8C4A-40F2-A43A-5D9912DC5F19}"/>
              </a:ext>
            </a:extLst>
          </p:cNvPr>
          <p:cNvSpPr txBox="1"/>
          <p:nvPr/>
        </p:nvSpPr>
        <p:spPr>
          <a:xfrm>
            <a:off x="5713030" y="5793201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Commit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EC56E8E-BE52-48D0-ABD8-7D9A3A53A21B}"/>
              </a:ext>
            </a:extLst>
          </p:cNvPr>
          <p:cNvCxnSpPr/>
          <p:nvPr/>
        </p:nvCxnSpPr>
        <p:spPr>
          <a:xfrm>
            <a:off x="4505772" y="4954239"/>
            <a:ext cx="0" cy="32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1CED691E-FE7E-40A1-AF0B-61222D7D84C4}"/>
              </a:ext>
            </a:extLst>
          </p:cNvPr>
          <p:cNvCxnSpPr>
            <a:cxnSpLocks/>
          </p:cNvCxnSpPr>
          <p:nvPr/>
        </p:nvCxnSpPr>
        <p:spPr>
          <a:xfrm>
            <a:off x="4505772" y="5462885"/>
            <a:ext cx="0" cy="392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3A072A0F-C43D-4007-92AC-05A10658A161}"/>
              </a:ext>
            </a:extLst>
          </p:cNvPr>
          <p:cNvCxnSpPr>
            <a:cxnSpLocks/>
          </p:cNvCxnSpPr>
          <p:nvPr/>
        </p:nvCxnSpPr>
        <p:spPr>
          <a:xfrm>
            <a:off x="6135582" y="5462885"/>
            <a:ext cx="0" cy="392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11663CC8-0943-41CF-9BE1-111BC1C3DD7F}"/>
              </a:ext>
            </a:extLst>
          </p:cNvPr>
          <p:cNvSpPr txBox="1"/>
          <p:nvPr/>
        </p:nvSpPr>
        <p:spPr>
          <a:xfrm>
            <a:off x="5337957" y="5186060"/>
            <a:ext cx="1886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50000"/>
                  </a:schemeClr>
                </a:solidFill>
              </a:rPr>
              <a:t>Xlock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 Objekt 2(Warten)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A410D87-34C2-461B-85E4-AB4CA77F98E2}"/>
              </a:ext>
            </a:extLst>
          </p:cNvPr>
          <p:cNvSpPr txBox="1"/>
          <p:nvPr/>
        </p:nvSpPr>
        <p:spPr>
          <a:xfrm>
            <a:off x="5337957" y="4574310"/>
            <a:ext cx="1886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50000"/>
                  </a:schemeClr>
                </a:solidFill>
              </a:rPr>
              <a:t>Xlock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 Objekt 1(Warten)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D844E44-B383-4CB5-BAF9-0C8668FEAF64}"/>
              </a:ext>
            </a:extLst>
          </p:cNvPr>
          <p:cNvSpPr txBox="1"/>
          <p:nvPr/>
        </p:nvSpPr>
        <p:spPr>
          <a:xfrm>
            <a:off x="3677201" y="5162923"/>
            <a:ext cx="1230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Xlock</a:t>
            </a:r>
            <a:r>
              <a:rPr lang="de-DE" sz="1400" dirty="0"/>
              <a:t> Objekt 2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2FE1DE65-999C-4B77-A3B1-E05F49F44CB7}"/>
              </a:ext>
            </a:extLst>
          </p:cNvPr>
          <p:cNvCxnSpPr>
            <a:cxnSpLocks/>
          </p:cNvCxnSpPr>
          <p:nvPr/>
        </p:nvCxnSpPr>
        <p:spPr>
          <a:xfrm>
            <a:off x="6156314" y="4917199"/>
            <a:ext cx="0" cy="3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5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B6BD0-D5B3-497C-96E8-073F095A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Datenbankgrundlagen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79EDAFA-C009-4697-A95E-37057EC747B6}"/>
              </a:ext>
            </a:extLst>
          </p:cNvPr>
          <p:cNvSpPr txBox="1"/>
          <p:nvPr/>
        </p:nvSpPr>
        <p:spPr>
          <a:xfrm>
            <a:off x="7779473" y="1167468"/>
            <a:ext cx="4057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accent1">
                    <a:lumMod val="75000"/>
                  </a:schemeClr>
                </a:solidFill>
              </a:rPr>
              <a:t>Bevor es Datenbanken gab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69BA76C-2CF9-4280-A908-BFE74F19C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611" y="1935163"/>
            <a:ext cx="7556740" cy="455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341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5DFD4B7-6685-4597-BA8C-BEE1A7D6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136" y="1363871"/>
            <a:ext cx="9433585" cy="1741637"/>
          </a:xfrm>
        </p:spPr>
        <p:txBody>
          <a:bodyPr/>
          <a:lstStyle/>
          <a:p>
            <a:r>
              <a:rPr lang="de-DE" b="1" dirty="0"/>
              <a:t>6. Tabellen und Datentypen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BA3531-C948-49AC-AD52-558057321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1827" y="3545457"/>
            <a:ext cx="8569744" cy="233775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CREATE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Datentypen</a:t>
            </a:r>
          </a:p>
        </p:txBody>
      </p:sp>
    </p:spTree>
    <p:extLst>
      <p:ext uri="{BB962C8B-B14F-4D97-AF65-F5344CB8AC3E}">
        <p14:creationId xmlns:p14="http://schemas.microsoft.com/office/powerpoint/2010/main" val="12302808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b="1" dirty="0"/>
              <a:t>6. Tabellen und Datentypen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3F81670-B564-4763-9CD4-2C9593AEC295}"/>
              </a:ext>
            </a:extLst>
          </p:cNvPr>
          <p:cNvSpPr txBox="1"/>
          <p:nvPr/>
        </p:nvSpPr>
        <p:spPr>
          <a:xfrm>
            <a:off x="1454921" y="2215772"/>
            <a:ext cx="90444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&lt;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schemaname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&gt;.&lt;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tabellenname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	&lt;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spaltenname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	&lt;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datentyp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		&lt;null-regel&gt;,</a:t>
            </a: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B561F58-DC95-4C0A-BAD6-4B765AE6EDFB}"/>
              </a:ext>
            </a:extLst>
          </p:cNvPr>
          <p:cNvSpPr txBox="1"/>
          <p:nvPr/>
        </p:nvSpPr>
        <p:spPr>
          <a:xfrm>
            <a:off x="1604513" y="4310516"/>
            <a:ext cx="80577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Regeln für Bezeichner:	max. 128 Zeichen</a:t>
            </a:r>
            <a:br>
              <a:rPr lang="de-DE" dirty="0"/>
            </a:br>
            <a:r>
              <a:rPr lang="de-DE" dirty="0"/>
              <a:t>			Buchstaben, Ziffern, _ , $ , # ,@</a:t>
            </a:r>
          </a:p>
          <a:p>
            <a:r>
              <a:rPr lang="de-DE" dirty="0"/>
              <a:t>			Bezeichner mit nicht zulässigen Zeichen kann man mit </a:t>
            </a:r>
            <a:br>
              <a:rPr lang="de-DE" dirty="0"/>
            </a:br>
            <a:r>
              <a:rPr lang="de-DE" dirty="0"/>
              <a:t>			[Mein-Bezeichner] oder „Mein Bezeichner“ begrenzen</a:t>
            </a:r>
          </a:p>
          <a:p>
            <a:endParaRPr lang="de-DE" dirty="0"/>
          </a:p>
          <a:p>
            <a:r>
              <a:rPr lang="de-DE" dirty="0"/>
              <a:t>Bei NULL-Regel nicht auf Standard verlassen, sondern hinschreiben </a:t>
            </a:r>
          </a:p>
        </p:txBody>
      </p:sp>
    </p:spTree>
    <p:extLst>
      <p:ext uri="{BB962C8B-B14F-4D97-AF65-F5344CB8AC3E}">
        <p14:creationId xmlns:p14="http://schemas.microsoft.com/office/powerpoint/2010/main" val="19265692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b="1" dirty="0"/>
              <a:t>6. Tabellen und Datentypen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670116C-5527-4754-B930-371738F0B9C4}"/>
              </a:ext>
            </a:extLst>
          </p:cNvPr>
          <p:cNvSpPr txBox="1"/>
          <p:nvPr/>
        </p:nvSpPr>
        <p:spPr>
          <a:xfrm>
            <a:off x="1454921" y="1459855"/>
            <a:ext cx="2182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Die Datentypen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84DECA-3C0F-4939-8E4F-376346BD8D50}"/>
              </a:ext>
            </a:extLst>
          </p:cNvPr>
          <p:cNvSpPr txBox="1"/>
          <p:nvPr/>
        </p:nvSpPr>
        <p:spPr>
          <a:xfrm>
            <a:off x="1454921" y="2535823"/>
            <a:ext cx="87817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Numerisch	Ganzzahl		</a:t>
            </a:r>
            <a:r>
              <a:rPr lang="de-DE" dirty="0" err="1"/>
              <a:t>int</a:t>
            </a:r>
            <a:r>
              <a:rPr lang="de-DE" dirty="0"/>
              <a:t>		4Byte</a:t>
            </a:r>
          </a:p>
          <a:p>
            <a:r>
              <a:rPr lang="de-DE" dirty="0"/>
              <a:t>				</a:t>
            </a:r>
            <a:r>
              <a:rPr lang="de-DE" dirty="0" err="1"/>
              <a:t>smallint</a:t>
            </a:r>
            <a:r>
              <a:rPr lang="de-DE" dirty="0"/>
              <a:t>		2Byte</a:t>
            </a:r>
          </a:p>
          <a:p>
            <a:r>
              <a:rPr lang="de-DE" dirty="0"/>
              <a:t>				</a:t>
            </a:r>
            <a:r>
              <a:rPr lang="de-DE" dirty="0" err="1"/>
              <a:t>tinyint</a:t>
            </a:r>
            <a:r>
              <a:rPr lang="de-DE" dirty="0"/>
              <a:t>		1Byte	nicht negativ</a:t>
            </a:r>
          </a:p>
          <a:p>
            <a:r>
              <a:rPr lang="de-DE" dirty="0"/>
              <a:t>				</a:t>
            </a:r>
            <a:r>
              <a:rPr lang="de-DE" dirty="0" err="1"/>
              <a:t>bigint</a:t>
            </a:r>
            <a:r>
              <a:rPr lang="de-DE" dirty="0"/>
              <a:t>		8Byte</a:t>
            </a:r>
          </a:p>
          <a:p>
            <a:r>
              <a:rPr lang="de-DE" dirty="0"/>
              <a:t>		Festkomma	</a:t>
            </a:r>
            <a:r>
              <a:rPr lang="de-DE" dirty="0" err="1"/>
              <a:t>decimal</a:t>
            </a:r>
            <a:r>
              <a:rPr lang="de-DE" dirty="0"/>
              <a:t> [ 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Gesamtstellenzahl, Nachkommastellen ) </a:t>
            </a:r>
            <a:r>
              <a:rPr lang="de-DE" dirty="0"/>
              <a:t>]</a:t>
            </a:r>
          </a:p>
          <a:p>
            <a:r>
              <a:rPr lang="de-DE" dirty="0"/>
              <a:t>				</a:t>
            </a:r>
            <a:r>
              <a:rPr lang="de-DE" dirty="0" err="1"/>
              <a:t>numeric</a:t>
            </a:r>
            <a:r>
              <a:rPr lang="de-DE" dirty="0"/>
              <a:t>[(</a:t>
            </a:r>
            <a:r>
              <a:rPr lang="de-DE" dirty="0" err="1"/>
              <a:t>x,y</a:t>
            </a:r>
            <a:r>
              <a:rPr lang="de-DE" dirty="0"/>
              <a:t>)]	5-17Byte maximal 38 Stellen</a:t>
            </a:r>
          </a:p>
          <a:p>
            <a:r>
              <a:rPr lang="de-DE" dirty="0"/>
              <a:t>				</a:t>
            </a:r>
            <a:r>
              <a:rPr lang="de-DE" dirty="0" err="1"/>
              <a:t>money</a:t>
            </a:r>
            <a:r>
              <a:rPr lang="de-DE" dirty="0"/>
              <a:t>		</a:t>
            </a:r>
          </a:p>
          <a:p>
            <a:r>
              <a:rPr lang="de-DE" dirty="0"/>
              <a:t>				</a:t>
            </a:r>
            <a:r>
              <a:rPr lang="de-DE" dirty="0" err="1"/>
              <a:t>smallmoney</a:t>
            </a:r>
            <a:endParaRPr lang="de-DE" dirty="0"/>
          </a:p>
          <a:p>
            <a:r>
              <a:rPr lang="de-DE" dirty="0"/>
              <a:t>		Gleitkomma	</a:t>
            </a:r>
            <a:r>
              <a:rPr lang="de-DE" dirty="0" err="1"/>
              <a:t>float</a:t>
            </a:r>
            <a:r>
              <a:rPr lang="de-DE" dirty="0"/>
              <a:t>		8Byte	</a:t>
            </a:r>
          </a:p>
          <a:p>
            <a:r>
              <a:rPr lang="de-DE" dirty="0"/>
              <a:t>				real		4Byte</a:t>
            </a:r>
          </a:p>
        </p:txBody>
      </p:sp>
    </p:spTree>
    <p:extLst>
      <p:ext uri="{BB962C8B-B14F-4D97-AF65-F5344CB8AC3E}">
        <p14:creationId xmlns:p14="http://schemas.microsoft.com/office/powerpoint/2010/main" val="34514518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b="1" dirty="0"/>
              <a:t>6. Tabellen und Datentypen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670116C-5527-4754-B930-371738F0B9C4}"/>
              </a:ext>
            </a:extLst>
          </p:cNvPr>
          <p:cNvSpPr txBox="1"/>
          <p:nvPr/>
        </p:nvSpPr>
        <p:spPr>
          <a:xfrm>
            <a:off x="1454921" y="1459855"/>
            <a:ext cx="2182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Die Datentypen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84DECA-3C0F-4939-8E4F-376346BD8D50}"/>
              </a:ext>
            </a:extLst>
          </p:cNvPr>
          <p:cNvSpPr txBox="1"/>
          <p:nvPr/>
        </p:nvSpPr>
        <p:spPr>
          <a:xfrm>
            <a:off x="1454921" y="2535823"/>
            <a:ext cx="5934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Schulnoten	</a:t>
            </a:r>
            <a:r>
              <a:rPr lang="de-DE" dirty="0">
                <a:highlight>
                  <a:srgbClr val="FFFF00"/>
                </a:highlight>
              </a:rPr>
              <a:t>00000000 00000000 00000000 </a:t>
            </a:r>
            <a:r>
              <a:rPr lang="de-DE" dirty="0"/>
              <a:t>00000110</a:t>
            </a:r>
          </a:p>
        </p:txBody>
      </p:sp>
    </p:spTree>
    <p:extLst>
      <p:ext uri="{BB962C8B-B14F-4D97-AF65-F5344CB8AC3E}">
        <p14:creationId xmlns:p14="http://schemas.microsoft.com/office/powerpoint/2010/main" val="16030221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b="1" dirty="0"/>
              <a:t>6. Tabellen und Datentypen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670116C-5527-4754-B930-371738F0B9C4}"/>
              </a:ext>
            </a:extLst>
          </p:cNvPr>
          <p:cNvSpPr txBox="1"/>
          <p:nvPr/>
        </p:nvSpPr>
        <p:spPr>
          <a:xfrm>
            <a:off x="1454921" y="1459855"/>
            <a:ext cx="2182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Die Datentypen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84DECA-3C0F-4939-8E4F-376346BD8D50}"/>
              </a:ext>
            </a:extLst>
          </p:cNvPr>
          <p:cNvSpPr txBox="1"/>
          <p:nvPr/>
        </p:nvSpPr>
        <p:spPr>
          <a:xfrm>
            <a:off x="1541185" y="2216646"/>
            <a:ext cx="6133410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Problem mit Gleitkommadatentypen		</a:t>
            </a:r>
          </a:p>
          <a:p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DECLARE @Counter float;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SET @Counter = 0;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WHILE (@Counter &lt;&gt; 1.0)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BEGIN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SET @Counter += 0.1;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PRINT @Counter;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END; 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CC27CC-7381-4E5D-8488-2783638496FF}"/>
              </a:ext>
            </a:extLst>
          </p:cNvPr>
          <p:cNvSpPr txBox="1"/>
          <p:nvPr/>
        </p:nvSpPr>
        <p:spPr>
          <a:xfrm>
            <a:off x="8738265" y="2401312"/>
            <a:ext cx="806503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cs typeface="Courier New" panose="02070309020205020404" pitchFamily="49" charset="0"/>
              </a:rPr>
              <a:t>Ausgabe</a:t>
            </a:r>
          </a:p>
          <a:p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0.1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0.2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0.3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0.4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0.5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0.6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0.7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0.8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0.9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1.1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1.2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1.3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1.4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1.5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1.6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1.7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9987362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b="1" dirty="0"/>
              <a:t>6. Tabellen und Datentypen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670116C-5527-4754-B930-371738F0B9C4}"/>
              </a:ext>
            </a:extLst>
          </p:cNvPr>
          <p:cNvSpPr txBox="1"/>
          <p:nvPr/>
        </p:nvSpPr>
        <p:spPr>
          <a:xfrm>
            <a:off x="1454921" y="1459855"/>
            <a:ext cx="2182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Die Datentypen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84DECA-3C0F-4939-8E4F-376346BD8D50}"/>
              </a:ext>
            </a:extLst>
          </p:cNvPr>
          <p:cNvSpPr txBox="1"/>
          <p:nvPr/>
        </p:nvSpPr>
        <p:spPr>
          <a:xfrm>
            <a:off x="838200" y="2785418"/>
            <a:ext cx="10140533" cy="254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	</a:t>
            </a:r>
            <a:r>
              <a:rPr lang="de-DE" dirty="0" err="1"/>
              <a:t>datetime</a:t>
            </a:r>
            <a:r>
              <a:rPr lang="de-DE" dirty="0"/>
              <a:t>		</a:t>
            </a:r>
            <a:r>
              <a:rPr lang="de-DE" dirty="0" err="1"/>
              <a:t>yyyymmdd</a:t>
            </a:r>
            <a:r>
              <a:rPr lang="de-DE" dirty="0"/>
              <a:t> </a:t>
            </a:r>
            <a:r>
              <a:rPr lang="de-DE" dirty="0" err="1"/>
              <a:t>hh:mm:ss.nnn</a:t>
            </a:r>
            <a:r>
              <a:rPr lang="de-DE" dirty="0"/>
              <a:t>			01.01.1753	8Byte</a:t>
            </a:r>
          </a:p>
          <a:p>
            <a:pPr>
              <a:lnSpc>
                <a:spcPct val="150000"/>
              </a:lnSpc>
            </a:pPr>
            <a:r>
              <a:rPr lang="de-DE" dirty="0"/>
              <a:t>	</a:t>
            </a:r>
            <a:r>
              <a:rPr lang="de-DE" dirty="0" err="1"/>
              <a:t>smalldatetime</a:t>
            </a:r>
            <a:r>
              <a:rPr lang="de-DE" dirty="0"/>
              <a:t>	</a:t>
            </a:r>
            <a:r>
              <a:rPr lang="de-DE" dirty="0" err="1"/>
              <a:t>yyyymmdd</a:t>
            </a:r>
            <a:r>
              <a:rPr lang="de-DE" dirty="0"/>
              <a:t> </a:t>
            </a:r>
            <a:r>
              <a:rPr lang="de-DE" dirty="0" err="1"/>
              <a:t>hh:mm:ss</a:t>
            </a:r>
            <a:r>
              <a:rPr lang="de-DE" dirty="0"/>
              <a:t>			01.01.1900	4Byte</a:t>
            </a:r>
          </a:p>
          <a:p>
            <a:pPr>
              <a:lnSpc>
                <a:spcPct val="150000"/>
              </a:lnSpc>
            </a:pPr>
            <a:r>
              <a:rPr lang="de-DE" dirty="0"/>
              <a:t>	datetime2	</a:t>
            </a:r>
            <a:r>
              <a:rPr lang="de-DE" dirty="0" err="1"/>
              <a:t>yyyymmdd</a:t>
            </a:r>
            <a:r>
              <a:rPr lang="de-DE" dirty="0"/>
              <a:t> </a:t>
            </a:r>
            <a:r>
              <a:rPr lang="de-DE" dirty="0" err="1"/>
              <a:t>hh:mm:ss.nnnnnnn</a:t>
            </a:r>
            <a:r>
              <a:rPr lang="de-DE" dirty="0"/>
              <a:t>		01.01.0001	6-8Byte</a:t>
            </a:r>
          </a:p>
          <a:p>
            <a:pPr>
              <a:lnSpc>
                <a:spcPct val="150000"/>
              </a:lnSpc>
            </a:pPr>
            <a:r>
              <a:rPr lang="de-DE" dirty="0"/>
              <a:t>	</a:t>
            </a:r>
            <a:r>
              <a:rPr lang="de-DE" dirty="0" err="1"/>
              <a:t>datetimeoffset</a:t>
            </a:r>
            <a:r>
              <a:rPr lang="de-DE" dirty="0"/>
              <a:t>	</a:t>
            </a:r>
            <a:r>
              <a:rPr lang="de-DE" dirty="0" err="1"/>
              <a:t>yyyymmdd</a:t>
            </a:r>
            <a:r>
              <a:rPr lang="de-DE" dirty="0"/>
              <a:t> </a:t>
            </a:r>
            <a:r>
              <a:rPr lang="de-DE" dirty="0" err="1"/>
              <a:t>hh:mm:ss.nnnnnnn</a:t>
            </a:r>
            <a:r>
              <a:rPr lang="de-DE" dirty="0"/>
              <a:t> +|-</a:t>
            </a:r>
            <a:r>
              <a:rPr lang="de-DE" dirty="0" err="1"/>
              <a:t>hh:mm</a:t>
            </a:r>
            <a:r>
              <a:rPr lang="de-DE" dirty="0"/>
              <a:t> 	01.01.0001	8Byte</a:t>
            </a:r>
          </a:p>
          <a:p>
            <a:pPr>
              <a:lnSpc>
                <a:spcPct val="150000"/>
              </a:lnSpc>
            </a:pPr>
            <a:r>
              <a:rPr lang="de-DE" dirty="0"/>
              <a:t>		date	</a:t>
            </a:r>
            <a:r>
              <a:rPr lang="de-DE" dirty="0" err="1"/>
              <a:t>yyyymmdd</a:t>
            </a:r>
            <a:r>
              <a:rPr lang="de-DE" dirty="0"/>
              <a:t> 				01.01.0001	3Byte</a:t>
            </a:r>
          </a:p>
          <a:p>
            <a:pPr>
              <a:lnSpc>
                <a:spcPct val="150000"/>
              </a:lnSpc>
            </a:pPr>
            <a:r>
              <a:rPr lang="de-DE" dirty="0"/>
              <a:t>		time	</a:t>
            </a:r>
            <a:r>
              <a:rPr lang="de-DE" dirty="0" err="1"/>
              <a:t>hh:mm:ss.nnnnnnn</a:t>
            </a:r>
            <a:r>
              <a:rPr lang="de-DE" dirty="0"/>
              <a:t>				01.01.1900	3-5Byte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C183927-0279-4C2B-85AB-995347D312AC}"/>
              </a:ext>
            </a:extLst>
          </p:cNvPr>
          <p:cNvSpPr txBox="1"/>
          <p:nvPr/>
        </p:nvSpPr>
        <p:spPr>
          <a:xfrm>
            <a:off x="1454921" y="2200743"/>
            <a:ext cx="1589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Datum/Uhrzeit</a:t>
            </a:r>
          </a:p>
        </p:txBody>
      </p:sp>
    </p:spTree>
    <p:extLst>
      <p:ext uri="{BB962C8B-B14F-4D97-AF65-F5344CB8AC3E}">
        <p14:creationId xmlns:p14="http://schemas.microsoft.com/office/powerpoint/2010/main" val="42944989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b="1" dirty="0"/>
              <a:t>6. Tabellen und Datentypen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670116C-5527-4754-B930-371738F0B9C4}"/>
              </a:ext>
            </a:extLst>
          </p:cNvPr>
          <p:cNvSpPr txBox="1"/>
          <p:nvPr/>
        </p:nvSpPr>
        <p:spPr>
          <a:xfrm>
            <a:off x="1454921" y="1459855"/>
            <a:ext cx="2182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Die Datentypen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84DECA-3C0F-4939-8E4F-376346BD8D50}"/>
              </a:ext>
            </a:extLst>
          </p:cNvPr>
          <p:cNvSpPr txBox="1"/>
          <p:nvPr/>
        </p:nvSpPr>
        <p:spPr>
          <a:xfrm>
            <a:off x="840640" y="2505670"/>
            <a:ext cx="8293168" cy="3788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Zeichenfolgen	</a:t>
            </a:r>
            <a:r>
              <a:rPr lang="de-DE" dirty="0" err="1"/>
              <a:t>char</a:t>
            </a:r>
            <a:r>
              <a:rPr lang="de-DE" dirty="0"/>
              <a:t>(n)		1-8000</a:t>
            </a:r>
          </a:p>
          <a:p>
            <a:pPr>
              <a:lnSpc>
                <a:spcPct val="150000"/>
              </a:lnSpc>
            </a:pPr>
            <a:r>
              <a:rPr lang="de-DE" dirty="0"/>
              <a:t>		</a:t>
            </a:r>
            <a:r>
              <a:rPr lang="de-DE" dirty="0" err="1"/>
              <a:t>varchar</a:t>
            </a:r>
            <a:r>
              <a:rPr lang="de-DE" dirty="0"/>
              <a:t>(n)	1-8000</a:t>
            </a:r>
          </a:p>
          <a:p>
            <a:pPr>
              <a:lnSpc>
                <a:spcPct val="150000"/>
              </a:lnSpc>
            </a:pPr>
            <a:r>
              <a:rPr lang="de-DE" dirty="0"/>
              <a:t>		</a:t>
            </a:r>
            <a:r>
              <a:rPr lang="de-DE" dirty="0" err="1"/>
              <a:t>varchar</a:t>
            </a:r>
            <a:r>
              <a:rPr lang="de-DE" dirty="0"/>
              <a:t>(</a:t>
            </a:r>
            <a:r>
              <a:rPr lang="de-DE" dirty="0" err="1"/>
              <a:t>max</a:t>
            </a:r>
            <a:r>
              <a:rPr lang="de-DE" dirty="0"/>
              <a:t>)	CLOB		bis 2GByte</a:t>
            </a:r>
          </a:p>
          <a:p>
            <a:pPr>
              <a:lnSpc>
                <a:spcPct val="150000"/>
              </a:lnSpc>
            </a:pPr>
            <a:r>
              <a:rPr lang="de-DE" dirty="0"/>
              <a:t>		</a:t>
            </a:r>
            <a:r>
              <a:rPr lang="de-DE" dirty="0" err="1"/>
              <a:t>text</a:t>
            </a:r>
            <a:r>
              <a:rPr lang="de-DE" dirty="0"/>
              <a:t>		CLOB		bis 2 </a:t>
            </a:r>
            <a:r>
              <a:rPr lang="de-DE" dirty="0" err="1"/>
              <a:t>Gbyte</a:t>
            </a:r>
            <a:r>
              <a:rPr lang="de-DE" dirty="0"/>
              <a:t>	veraltet</a:t>
            </a:r>
          </a:p>
          <a:p>
            <a:pPr>
              <a:lnSpc>
                <a:spcPct val="150000"/>
              </a:lnSpc>
            </a:pPr>
            <a:r>
              <a:rPr lang="de-DE" dirty="0"/>
              <a:t>Unicode		</a:t>
            </a:r>
            <a:r>
              <a:rPr lang="de-DE" dirty="0" err="1"/>
              <a:t>nchar</a:t>
            </a:r>
            <a:r>
              <a:rPr lang="de-DE" dirty="0"/>
              <a:t>(n)		1-4000</a:t>
            </a:r>
          </a:p>
          <a:p>
            <a:pPr>
              <a:lnSpc>
                <a:spcPct val="150000"/>
              </a:lnSpc>
            </a:pPr>
            <a:r>
              <a:rPr lang="de-DE" dirty="0"/>
              <a:t>		</a:t>
            </a:r>
            <a:r>
              <a:rPr lang="de-DE" dirty="0" err="1"/>
              <a:t>nvarchar</a:t>
            </a:r>
            <a:r>
              <a:rPr lang="de-DE" dirty="0"/>
              <a:t>(n)	1-4000</a:t>
            </a:r>
          </a:p>
          <a:p>
            <a:pPr>
              <a:lnSpc>
                <a:spcPct val="150000"/>
              </a:lnSpc>
            </a:pPr>
            <a:r>
              <a:rPr lang="de-DE" dirty="0"/>
              <a:t>		</a:t>
            </a:r>
            <a:r>
              <a:rPr lang="de-DE" dirty="0" err="1"/>
              <a:t>nvarchar</a:t>
            </a:r>
            <a:r>
              <a:rPr lang="de-DE" dirty="0"/>
              <a:t>(</a:t>
            </a:r>
            <a:r>
              <a:rPr lang="de-DE" dirty="0" err="1"/>
              <a:t>max</a:t>
            </a:r>
            <a:r>
              <a:rPr lang="de-DE" dirty="0"/>
              <a:t>)	CLOB		bis 2GByte</a:t>
            </a:r>
          </a:p>
          <a:p>
            <a:pPr>
              <a:lnSpc>
                <a:spcPct val="150000"/>
              </a:lnSpc>
            </a:pPr>
            <a:r>
              <a:rPr lang="de-DE" dirty="0"/>
              <a:t>		</a:t>
            </a:r>
            <a:r>
              <a:rPr lang="de-DE" dirty="0" err="1"/>
              <a:t>ntext</a:t>
            </a:r>
            <a:r>
              <a:rPr lang="de-DE" dirty="0"/>
              <a:t>		CLOB		bis 2 </a:t>
            </a:r>
            <a:r>
              <a:rPr lang="de-DE" dirty="0" err="1"/>
              <a:t>Gbyte</a:t>
            </a:r>
            <a:r>
              <a:rPr lang="de-DE" dirty="0"/>
              <a:t>	veraltet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14053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b="1" dirty="0"/>
              <a:t>6. Tabellen und Datentypen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670116C-5527-4754-B930-371738F0B9C4}"/>
              </a:ext>
            </a:extLst>
          </p:cNvPr>
          <p:cNvSpPr txBox="1"/>
          <p:nvPr/>
        </p:nvSpPr>
        <p:spPr>
          <a:xfrm>
            <a:off x="1454921" y="1459855"/>
            <a:ext cx="2182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Die Datentypen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84DECA-3C0F-4939-8E4F-376346BD8D50}"/>
              </a:ext>
            </a:extLst>
          </p:cNvPr>
          <p:cNvSpPr txBox="1"/>
          <p:nvPr/>
        </p:nvSpPr>
        <p:spPr>
          <a:xfrm>
            <a:off x="1073553" y="2365568"/>
            <a:ext cx="9216497" cy="295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Binärzeichenfolgen		</a:t>
            </a:r>
            <a:r>
              <a:rPr lang="de-DE" dirty="0" err="1"/>
              <a:t>binary</a:t>
            </a:r>
            <a:r>
              <a:rPr lang="de-DE" dirty="0"/>
              <a:t>(n)		1-8000</a:t>
            </a:r>
          </a:p>
          <a:p>
            <a:pPr>
              <a:lnSpc>
                <a:spcPct val="150000"/>
              </a:lnSpc>
            </a:pPr>
            <a:r>
              <a:rPr lang="de-DE" dirty="0"/>
              <a:t>			</a:t>
            </a:r>
            <a:r>
              <a:rPr lang="de-DE" dirty="0" err="1"/>
              <a:t>varbinary</a:t>
            </a:r>
            <a:r>
              <a:rPr lang="de-DE" dirty="0"/>
              <a:t>(n)	1-8000</a:t>
            </a:r>
          </a:p>
          <a:p>
            <a:pPr>
              <a:lnSpc>
                <a:spcPct val="150000"/>
              </a:lnSpc>
            </a:pPr>
            <a:r>
              <a:rPr lang="de-DE" dirty="0"/>
              <a:t>			</a:t>
            </a:r>
            <a:r>
              <a:rPr lang="de-DE" dirty="0" err="1"/>
              <a:t>varbinary</a:t>
            </a:r>
            <a:r>
              <a:rPr lang="de-DE" dirty="0"/>
              <a:t>(</a:t>
            </a:r>
            <a:r>
              <a:rPr lang="de-DE" dirty="0" err="1"/>
              <a:t>max</a:t>
            </a:r>
            <a:r>
              <a:rPr lang="de-DE" dirty="0"/>
              <a:t>)	BLOB		bis 2GByte</a:t>
            </a:r>
          </a:p>
          <a:p>
            <a:pPr>
              <a:lnSpc>
                <a:spcPct val="150000"/>
              </a:lnSpc>
            </a:pPr>
            <a:r>
              <a:rPr lang="de-DE" dirty="0"/>
              <a:t>			</a:t>
            </a:r>
            <a:r>
              <a:rPr lang="de-DE" dirty="0" err="1"/>
              <a:t>image</a:t>
            </a:r>
            <a:r>
              <a:rPr lang="de-DE" dirty="0"/>
              <a:t>		BLOB		bis 2 </a:t>
            </a:r>
            <a:r>
              <a:rPr lang="de-DE" dirty="0" err="1"/>
              <a:t>Gbyte</a:t>
            </a:r>
            <a:r>
              <a:rPr lang="de-DE" dirty="0"/>
              <a:t>	veraltet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			</a:t>
            </a:r>
            <a:r>
              <a:rPr lang="de-DE" dirty="0" err="1"/>
              <a:t>bit</a:t>
            </a:r>
            <a:r>
              <a:rPr lang="de-DE" dirty="0"/>
              <a:t>				1 Byte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37467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b="1" dirty="0"/>
              <a:t>6. Tabellen und Datentypen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670116C-5527-4754-B930-371738F0B9C4}"/>
              </a:ext>
            </a:extLst>
          </p:cNvPr>
          <p:cNvSpPr txBox="1"/>
          <p:nvPr/>
        </p:nvSpPr>
        <p:spPr>
          <a:xfrm>
            <a:off x="1454921" y="1459855"/>
            <a:ext cx="2182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Die Datentypen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84DECA-3C0F-4939-8E4F-376346BD8D50}"/>
              </a:ext>
            </a:extLst>
          </p:cNvPr>
          <p:cNvSpPr txBox="1"/>
          <p:nvPr/>
        </p:nvSpPr>
        <p:spPr>
          <a:xfrm>
            <a:off x="838200" y="2090794"/>
            <a:ext cx="10207666" cy="4619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Spezielle Datentypen	</a:t>
            </a:r>
            <a:r>
              <a:rPr lang="de-DE" dirty="0" err="1"/>
              <a:t>xml</a:t>
            </a:r>
            <a:r>
              <a:rPr lang="de-DE" dirty="0"/>
              <a:t>		BLOB			bis 2GByte</a:t>
            </a:r>
          </a:p>
          <a:p>
            <a:pPr>
              <a:lnSpc>
                <a:spcPct val="150000"/>
              </a:lnSpc>
            </a:pPr>
            <a:r>
              <a:rPr lang="de-DE" dirty="0"/>
              <a:t>			</a:t>
            </a:r>
            <a:r>
              <a:rPr lang="de-DE" dirty="0" err="1"/>
              <a:t>uniqueidentifier</a:t>
            </a:r>
            <a:r>
              <a:rPr lang="de-DE" dirty="0"/>
              <a:t>	globaler </a:t>
            </a:r>
            <a:r>
              <a:rPr lang="de-DE" dirty="0" err="1"/>
              <a:t>Identifizierer</a:t>
            </a:r>
            <a:r>
              <a:rPr lang="de-DE" dirty="0"/>
              <a:t>	16Byte</a:t>
            </a:r>
          </a:p>
          <a:p>
            <a:pPr>
              <a:lnSpc>
                <a:spcPct val="150000"/>
              </a:lnSpc>
            </a:pPr>
            <a:r>
              <a:rPr lang="de-DE" dirty="0"/>
              <a:t>			</a:t>
            </a:r>
            <a:r>
              <a:rPr lang="de-DE" dirty="0" err="1"/>
              <a:t>rowversion</a:t>
            </a:r>
            <a:r>
              <a:rPr lang="de-DE" dirty="0"/>
              <a:t>	automatische </a:t>
            </a:r>
            <a:r>
              <a:rPr lang="de-DE" dirty="0" err="1"/>
              <a:t>Hexzahl</a:t>
            </a:r>
            <a:r>
              <a:rPr lang="de-DE" dirty="0"/>
              <a:t>	8 Byte	früher: </a:t>
            </a:r>
            <a:r>
              <a:rPr lang="de-DE" dirty="0" err="1"/>
              <a:t>timestamp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			</a:t>
            </a:r>
            <a:r>
              <a:rPr lang="de-DE" dirty="0" err="1"/>
              <a:t>sql_variant</a:t>
            </a:r>
            <a:r>
              <a:rPr lang="de-DE" dirty="0"/>
              <a:t>	nimmt Werte verschiedener Datentypen an</a:t>
            </a:r>
          </a:p>
          <a:p>
            <a:pPr>
              <a:lnSpc>
                <a:spcPct val="150000"/>
              </a:lnSpc>
            </a:pPr>
            <a:r>
              <a:rPr lang="de-DE" dirty="0"/>
              <a:t>			</a:t>
            </a:r>
            <a:r>
              <a:rPr lang="de-DE" dirty="0" err="1"/>
              <a:t>geometry</a:t>
            </a:r>
            <a:r>
              <a:rPr lang="de-DE" dirty="0"/>
              <a:t>		ebene </a:t>
            </a:r>
            <a:r>
              <a:rPr lang="de-DE" dirty="0" err="1"/>
              <a:t>GeographieInformation</a:t>
            </a:r>
            <a:r>
              <a:rPr lang="de-DE" dirty="0"/>
              <a:t>	CLR-Datentyp</a:t>
            </a:r>
          </a:p>
          <a:p>
            <a:pPr>
              <a:lnSpc>
                <a:spcPct val="150000"/>
              </a:lnSpc>
            </a:pPr>
            <a:r>
              <a:rPr lang="de-DE" dirty="0"/>
              <a:t>			</a:t>
            </a:r>
            <a:r>
              <a:rPr lang="de-DE" dirty="0" err="1"/>
              <a:t>geography</a:t>
            </a:r>
            <a:r>
              <a:rPr lang="de-DE" dirty="0"/>
              <a:t>	räumliche </a:t>
            </a:r>
            <a:r>
              <a:rPr lang="de-DE" dirty="0" err="1"/>
              <a:t>GeographieInformation</a:t>
            </a:r>
            <a:r>
              <a:rPr lang="de-DE" dirty="0"/>
              <a:t>	CLR-Datentyp</a:t>
            </a:r>
          </a:p>
          <a:p>
            <a:pPr>
              <a:lnSpc>
                <a:spcPct val="150000"/>
              </a:lnSpc>
            </a:pPr>
            <a:r>
              <a:rPr lang="de-DE" dirty="0"/>
              <a:t>			</a:t>
            </a:r>
            <a:r>
              <a:rPr lang="de-DE" dirty="0" err="1"/>
              <a:t>hierarchyid</a:t>
            </a:r>
            <a:r>
              <a:rPr lang="de-DE" dirty="0"/>
              <a:t>	Information über Hierarchieebene	CLR-Datentyp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Nicht für Tabellenspalten verwendbar, nur für Variable, Parameter</a:t>
            </a:r>
          </a:p>
          <a:p>
            <a:pPr>
              <a:lnSpc>
                <a:spcPct val="150000"/>
              </a:lnSpc>
            </a:pPr>
            <a:r>
              <a:rPr lang="de-DE" dirty="0"/>
              <a:t>			</a:t>
            </a:r>
            <a:r>
              <a:rPr lang="de-DE" dirty="0" err="1"/>
              <a:t>cursor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			</a:t>
            </a:r>
            <a:r>
              <a:rPr lang="de-DE" dirty="0" err="1"/>
              <a:t>table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43941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b="1" dirty="0"/>
              <a:t>6. Tabellen und Datentypen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670116C-5527-4754-B930-371738F0B9C4}"/>
              </a:ext>
            </a:extLst>
          </p:cNvPr>
          <p:cNvSpPr txBox="1"/>
          <p:nvPr/>
        </p:nvSpPr>
        <p:spPr>
          <a:xfrm>
            <a:off x="1014974" y="1429076"/>
            <a:ext cx="6084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Funktionen zum Konvertieren von Datentypen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84DECA-3C0F-4939-8E4F-376346BD8D50}"/>
              </a:ext>
            </a:extLst>
          </p:cNvPr>
          <p:cNvSpPr txBox="1"/>
          <p:nvPr/>
        </p:nvSpPr>
        <p:spPr>
          <a:xfrm>
            <a:off x="838200" y="1997349"/>
            <a:ext cx="94211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CAST(GETDATE()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nvarchar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(50))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DateToday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DateToday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-----------------------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Jan 25 2016 3:21PM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CAST('93751' AS int)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ConvertedString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ConvertedString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-------------------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93751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CAST('93751.3' AS int)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ConvertedString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Msg 245, Level 16, State 1,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 4 Conversion failed when converting the varchar value '93751.2' to data type int.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CONVERT(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nvarchar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(50), GETDATE(), 106)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DateToday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DateToday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-----------------------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25 Jan 2016   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29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B6BD0-D5B3-497C-96E8-073F095A5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471"/>
            <a:ext cx="10515600" cy="1325563"/>
          </a:xfrm>
        </p:spPr>
        <p:txBody>
          <a:bodyPr/>
          <a:lstStyle/>
          <a:p>
            <a:r>
              <a:rPr lang="de-DE" dirty="0"/>
              <a:t>1. Datenbankgrundlagen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79EDAFA-C009-4697-A95E-37057EC747B6}"/>
              </a:ext>
            </a:extLst>
          </p:cNvPr>
          <p:cNvSpPr txBox="1"/>
          <p:nvPr/>
        </p:nvSpPr>
        <p:spPr>
          <a:xfrm>
            <a:off x="7201326" y="956814"/>
            <a:ext cx="4839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accent1">
                    <a:lumMod val="75000"/>
                  </a:schemeClr>
                </a:solidFill>
              </a:rPr>
              <a:t>Zentralisierte Datenspeicherung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4113606-00DF-4162-BB1F-A0BBEED3B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966" y="1690688"/>
            <a:ext cx="7608497" cy="478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028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b="1" dirty="0"/>
              <a:t>6. Tabellen und Datentypen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670116C-5527-4754-B930-371738F0B9C4}"/>
              </a:ext>
            </a:extLst>
          </p:cNvPr>
          <p:cNvSpPr txBox="1"/>
          <p:nvPr/>
        </p:nvSpPr>
        <p:spPr>
          <a:xfrm>
            <a:off x="1014974" y="1429076"/>
            <a:ext cx="6084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Funktionen zum Konvertieren von Datentypen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84DECA-3C0F-4939-8E4F-376346BD8D50}"/>
              </a:ext>
            </a:extLst>
          </p:cNvPr>
          <p:cNvSpPr txBox="1"/>
          <p:nvPr/>
        </p:nvSpPr>
        <p:spPr>
          <a:xfrm>
            <a:off x="838200" y="2471802"/>
            <a:ext cx="1034449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LANGUAGE 'British English’;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PARSE('10/13/2015' AS datetime2 USING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-US')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-------------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2015-10-13 00:00:00.0000000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LANGUAGE 'British English’;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PARSE('10/13/2015' AS datetime2)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Msg 9819, Level 16, State 1, Line 7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Error converting string value '10/13/2015' into data type datetime2 using culture ''. 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3815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0902" cy="1325563"/>
          </a:xfrm>
        </p:spPr>
        <p:txBody>
          <a:bodyPr/>
          <a:lstStyle/>
          <a:p>
            <a:r>
              <a:rPr lang="de-DE" b="1" dirty="0"/>
              <a:t>6. Tabellen und Datentypen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670116C-5527-4754-B930-371738F0B9C4}"/>
              </a:ext>
            </a:extLst>
          </p:cNvPr>
          <p:cNvSpPr txBox="1"/>
          <p:nvPr/>
        </p:nvSpPr>
        <p:spPr>
          <a:xfrm>
            <a:off x="1014974" y="1429076"/>
            <a:ext cx="6084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Funktionen zum Konvertieren von Datentypen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84DECA-3C0F-4939-8E4F-376346BD8D50}"/>
              </a:ext>
            </a:extLst>
          </p:cNvPr>
          <p:cNvSpPr txBox="1"/>
          <p:nvPr/>
        </p:nvSpPr>
        <p:spPr>
          <a:xfrm>
            <a:off x="2399582" y="1888062"/>
            <a:ext cx="6120586" cy="5001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SELECT TRY_CAST('93751.3' AS int)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ConvertedString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ConvertedString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----------------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NULL 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CASE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WHEN TRY_CAST('93751.3' AS int) IS NULL THEN 'FAIL’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ELSE 'SUCCESS’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END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ConvertedString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ConvertedString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----------------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FAIL 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CASE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WHEN TRY_CONVERT(varchar(25), 93751.3) IS NULL THEN 'FAIL’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ELSE 'SUCCESS’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END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ConvertedString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ConvertedString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----------------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SUCCESS 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LANGUAGE 'British English’;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SELECT TRY_PARSE('10/13/2015' AS datetime2)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---------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NULL </a:t>
            </a: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2953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5DFD4B7-6685-4597-BA8C-BEE1A7D6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619" y="1217222"/>
            <a:ext cx="9856279" cy="1741637"/>
          </a:xfrm>
        </p:spPr>
        <p:txBody>
          <a:bodyPr>
            <a:normAutofit/>
          </a:bodyPr>
          <a:lstStyle/>
          <a:p>
            <a:r>
              <a:rPr lang="de-DE" sz="5400" b="1" dirty="0"/>
              <a:t>7. Datenintegrität durch </a:t>
            </a:r>
            <a:r>
              <a:rPr lang="de-DE" sz="5400" b="1" dirty="0" err="1"/>
              <a:t>Constraints</a:t>
            </a:r>
            <a:endParaRPr lang="de-DE" sz="5400" b="1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BA3531-C948-49AC-AD52-558057321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1827" y="3545457"/>
            <a:ext cx="8569744" cy="233775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Integritätsregeln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Domänenintegrität		DEFAULT, CHECK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Entitätsintegrität		PRIMARY KEY, UNIQUE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Referenzielle Integrität	FOREIGN KEY</a:t>
            </a:r>
          </a:p>
        </p:txBody>
      </p:sp>
    </p:spTree>
    <p:extLst>
      <p:ext uri="{BB962C8B-B14F-4D97-AF65-F5344CB8AC3E}">
        <p14:creationId xmlns:p14="http://schemas.microsoft.com/office/powerpoint/2010/main" val="162486210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426570" cy="1187630"/>
          </a:xfrm>
        </p:spPr>
        <p:txBody>
          <a:bodyPr/>
          <a:lstStyle/>
          <a:p>
            <a:r>
              <a:rPr lang="de-DE" b="1" dirty="0"/>
              <a:t>7. Datenintegrität durch </a:t>
            </a:r>
            <a:r>
              <a:rPr lang="de-DE" b="1" dirty="0" err="1"/>
              <a:t>Constraints</a:t>
            </a:r>
            <a:endParaRPr lang="de-DE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670116C-5527-4754-B930-371738F0B9C4}"/>
              </a:ext>
            </a:extLst>
          </p:cNvPr>
          <p:cNvSpPr txBox="1"/>
          <p:nvPr/>
        </p:nvSpPr>
        <p:spPr>
          <a:xfrm>
            <a:off x="1454921" y="1459855"/>
            <a:ext cx="2302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Integritätsregeln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84DECA-3C0F-4939-8E4F-376346BD8D50}"/>
              </a:ext>
            </a:extLst>
          </p:cNvPr>
          <p:cNvSpPr txBox="1"/>
          <p:nvPr/>
        </p:nvSpPr>
        <p:spPr>
          <a:xfrm>
            <a:off x="1118492" y="2256267"/>
            <a:ext cx="1022369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Integrität:	Information ist nicht beschädigt oder verfälscht</a:t>
            </a:r>
            <a:br>
              <a:rPr lang="de-DE" dirty="0"/>
            </a:br>
            <a:r>
              <a:rPr lang="de-DE" dirty="0"/>
              <a:t>		quasi:	realitätskonform</a:t>
            </a:r>
          </a:p>
          <a:p>
            <a:endParaRPr lang="de-DE" dirty="0"/>
          </a:p>
          <a:p>
            <a:r>
              <a:rPr lang="de-DE" dirty="0"/>
              <a:t>Integritätsregel:	Vorschriften deren Einhaltung die Datenintegrität sicherstellt</a:t>
            </a:r>
          </a:p>
          <a:p>
            <a:r>
              <a:rPr lang="de-DE" dirty="0"/>
              <a:t>		Der Datenbestand bleibt konsistent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Anwendungsspezifische Integritätsregeln	Vorschriften kommen aus dem konkreten Anwendungsfall</a:t>
            </a:r>
          </a:p>
          <a:p>
            <a:r>
              <a:rPr lang="de-DE" dirty="0"/>
              <a:t>					meist komplex</a:t>
            </a:r>
          </a:p>
          <a:p>
            <a:br>
              <a:rPr lang="de-DE" dirty="0"/>
            </a:br>
            <a:r>
              <a:rPr lang="de-DE" dirty="0"/>
              <a:t>Umsetzung:	prozedural, d.h. sie werden in einer Programmiersprache codiert</a:t>
            </a:r>
          </a:p>
          <a:p>
            <a:endParaRPr lang="de-DE" dirty="0"/>
          </a:p>
          <a:p>
            <a:r>
              <a:rPr lang="de-DE" dirty="0"/>
              <a:t>		in Client-Programmen</a:t>
            </a:r>
          </a:p>
          <a:p>
            <a:r>
              <a:rPr lang="de-DE" dirty="0"/>
              <a:t>		auf Serverseite mit SQL in Triggern</a:t>
            </a:r>
          </a:p>
        </p:txBody>
      </p:sp>
    </p:spTree>
    <p:extLst>
      <p:ext uri="{BB962C8B-B14F-4D97-AF65-F5344CB8AC3E}">
        <p14:creationId xmlns:p14="http://schemas.microsoft.com/office/powerpoint/2010/main" val="24549652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680"/>
            <a:ext cx="8254042" cy="1325563"/>
          </a:xfrm>
        </p:spPr>
        <p:txBody>
          <a:bodyPr/>
          <a:lstStyle/>
          <a:p>
            <a:r>
              <a:rPr lang="de-DE" b="1" dirty="0"/>
              <a:t>7. Datenintegrität durch </a:t>
            </a:r>
            <a:r>
              <a:rPr lang="de-DE" b="1" dirty="0" err="1"/>
              <a:t>Constraints</a:t>
            </a:r>
            <a:endParaRPr lang="de-DE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670116C-5527-4754-B930-371738F0B9C4}"/>
              </a:ext>
            </a:extLst>
          </p:cNvPr>
          <p:cNvSpPr txBox="1"/>
          <p:nvPr/>
        </p:nvSpPr>
        <p:spPr>
          <a:xfrm>
            <a:off x="1454921" y="1459855"/>
            <a:ext cx="2302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Integritätsregeln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84DECA-3C0F-4939-8E4F-376346BD8D50}"/>
              </a:ext>
            </a:extLst>
          </p:cNvPr>
          <p:cNvSpPr txBox="1"/>
          <p:nvPr/>
        </p:nvSpPr>
        <p:spPr>
          <a:xfrm>
            <a:off x="1118492" y="2256267"/>
            <a:ext cx="937455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Modellspezifische Integritätsregeln	ergeben sich aus dem verwendeten Datenmodell</a:t>
            </a:r>
            <a:br>
              <a:rPr lang="de-DE" dirty="0"/>
            </a:br>
            <a:r>
              <a:rPr lang="de-DE" dirty="0"/>
              <a:t>				sind meist so allgemein(und relativ einfach), dass sie </a:t>
            </a:r>
            <a:br>
              <a:rPr lang="de-DE" dirty="0"/>
            </a:br>
            <a:r>
              <a:rPr lang="de-DE" dirty="0"/>
              <a:t>				auf jede Anwendung in diesem Modell anwendbar sind</a:t>
            </a:r>
          </a:p>
          <a:p>
            <a:endParaRPr lang="de-DE" dirty="0"/>
          </a:p>
          <a:p>
            <a:r>
              <a:rPr lang="de-DE" dirty="0"/>
              <a:t>Umsetzung:			deklarativ, d.h. sie müssen nicht programmiert werden</a:t>
            </a:r>
            <a:br>
              <a:rPr lang="de-DE" dirty="0"/>
            </a:br>
            <a:r>
              <a:rPr lang="de-DE" dirty="0"/>
              <a:t>				liegen in den Systemen nach dem Modell schon vor</a:t>
            </a:r>
          </a:p>
          <a:p>
            <a:r>
              <a:rPr lang="de-DE" dirty="0"/>
              <a:t>				müssen nur deklariert werden</a:t>
            </a:r>
          </a:p>
          <a:p>
            <a:endParaRPr lang="de-DE" dirty="0"/>
          </a:p>
          <a:p>
            <a:r>
              <a:rPr lang="de-DE" dirty="0"/>
              <a:t>Relationale deklarative Integritätsregeln:	Domänenintegrität</a:t>
            </a:r>
          </a:p>
          <a:p>
            <a:r>
              <a:rPr lang="de-DE" dirty="0"/>
              <a:t>					</a:t>
            </a:r>
          </a:p>
          <a:p>
            <a:r>
              <a:rPr lang="de-DE" dirty="0"/>
              <a:t>					Entitätsintegrität (Primärschlüsselintegrität)</a:t>
            </a:r>
          </a:p>
          <a:p>
            <a:r>
              <a:rPr lang="de-DE" dirty="0"/>
              <a:t>						</a:t>
            </a:r>
          </a:p>
          <a:p>
            <a:r>
              <a:rPr lang="de-DE" dirty="0"/>
              <a:t>					Referenzielle Integrität (Fremdschlüsselintegrität)</a:t>
            </a:r>
          </a:p>
          <a:p>
            <a:endParaRPr lang="de-DE" dirty="0"/>
          </a:p>
          <a:p>
            <a:r>
              <a:rPr lang="de-DE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1811498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68" y="280852"/>
            <a:ext cx="8064260" cy="1179003"/>
          </a:xfrm>
        </p:spPr>
        <p:txBody>
          <a:bodyPr/>
          <a:lstStyle/>
          <a:p>
            <a:r>
              <a:rPr lang="de-DE" b="1" dirty="0"/>
              <a:t>7. Datenintegrität durch </a:t>
            </a:r>
            <a:r>
              <a:rPr lang="de-DE" b="1" dirty="0" err="1"/>
              <a:t>Constraints</a:t>
            </a:r>
            <a:endParaRPr lang="de-DE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670116C-5527-4754-B930-371738F0B9C4}"/>
              </a:ext>
            </a:extLst>
          </p:cNvPr>
          <p:cNvSpPr txBox="1"/>
          <p:nvPr/>
        </p:nvSpPr>
        <p:spPr>
          <a:xfrm>
            <a:off x="1454921" y="1459855"/>
            <a:ext cx="2302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Integritätsregeln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84DECA-3C0F-4939-8E4F-376346BD8D50}"/>
              </a:ext>
            </a:extLst>
          </p:cNvPr>
          <p:cNvSpPr txBox="1"/>
          <p:nvPr/>
        </p:nvSpPr>
        <p:spPr>
          <a:xfrm>
            <a:off x="1118492" y="2256267"/>
            <a:ext cx="873078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Domänenintegrität</a:t>
            </a:r>
            <a:r>
              <a:rPr lang="de-DE" dirty="0"/>
              <a:t>		eine Tabellenspalte enthält nur gültige Werte</a:t>
            </a:r>
          </a:p>
          <a:p>
            <a:endParaRPr lang="de-DE" dirty="0"/>
          </a:p>
          <a:p>
            <a:r>
              <a:rPr lang="de-DE" dirty="0"/>
              <a:t>	Umsetzung:	Datentyp</a:t>
            </a:r>
            <a:br>
              <a:rPr lang="de-DE" dirty="0"/>
            </a:br>
            <a:r>
              <a:rPr lang="de-DE" dirty="0"/>
              <a:t>			</a:t>
            </a:r>
          </a:p>
          <a:p>
            <a:r>
              <a:rPr lang="de-DE" dirty="0"/>
              <a:t>			DEFAULT		konstante Werte</a:t>
            </a:r>
            <a:br>
              <a:rPr lang="de-DE" dirty="0"/>
            </a:br>
            <a:r>
              <a:rPr lang="de-DE" dirty="0"/>
              <a:t>					</a:t>
            </a:r>
            <a:r>
              <a:rPr lang="de-DE" dirty="0" err="1"/>
              <a:t>Skalarfunktionen</a:t>
            </a:r>
            <a:r>
              <a:rPr lang="de-DE" dirty="0"/>
              <a:t> (auch benutzerdefiniert)</a:t>
            </a:r>
          </a:p>
          <a:p>
            <a:r>
              <a:rPr lang="de-DE" dirty="0"/>
              <a:t>			</a:t>
            </a:r>
          </a:p>
          <a:p>
            <a:r>
              <a:rPr lang="de-DE" dirty="0"/>
              <a:t>			CHECK		=, &lt;, &gt;, &lt;=, &gt;=, &lt;&gt;, !=</a:t>
            </a:r>
          </a:p>
          <a:p>
            <a:r>
              <a:rPr lang="de-DE" dirty="0"/>
              <a:t>					AND, OR, NOT</a:t>
            </a:r>
          </a:p>
          <a:p>
            <a:r>
              <a:rPr lang="de-DE" dirty="0"/>
              <a:t>					IN</a:t>
            </a:r>
          </a:p>
          <a:p>
            <a:r>
              <a:rPr lang="de-DE" dirty="0"/>
              <a:t>					BETWEEN</a:t>
            </a:r>
          </a:p>
          <a:p>
            <a:r>
              <a:rPr lang="de-DE" dirty="0"/>
              <a:t>					LIKE</a:t>
            </a:r>
          </a:p>
          <a:p>
            <a:endParaRPr lang="de-DE" dirty="0"/>
          </a:p>
          <a:p>
            <a:r>
              <a:rPr lang="de-DE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3780654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141898" cy="1094730"/>
          </a:xfrm>
        </p:spPr>
        <p:txBody>
          <a:bodyPr/>
          <a:lstStyle/>
          <a:p>
            <a:r>
              <a:rPr lang="de-DE" b="1" dirty="0"/>
              <a:t>7. Datenintegrität durch </a:t>
            </a:r>
            <a:r>
              <a:rPr lang="de-DE" b="1" dirty="0" err="1"/>
              <a:t>Constraints</a:t>
            </a:r>
            <a:endParaRPr lang="de-DE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670116C-5527-4754-B930-371738F0B9C4}"/>
              </a:ext>
            </a:extLst>
          </p:cNvPr>
          <p:cNvSpPr txBox="1"/>
          <p:nvPr/>
        </p:nvSpPr>
        <p:spPr>
          <a:xfrm>
            <a:off x="1454921" y="1459855"/>
            <a:ext cx="2302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Integritätsregeln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84DECA-3C0F-4939-8E4F-376346BD8D50}"/>
              </a:ext>
            </a:extLst>
          </p:cNvPr>
          <p:cNvSpPr txBox="1"/>
          <p:nvPr/>
        </p:nvSpPr>
        <p:spPr>
          <a:xfrm>
            <a:off x="1118492" y="2256267"/>
            <a:ext cx="95658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Entitätsintegrität</a:t>
            </a:r>
            <a:r>
              <a:rPr lang="de-DE" dirty="0"/>
              <a:t>		jeder Datensatz einer Tabelle ist gegenüber allen anderen Datensätzen</a:t>
            </a:r>
            <a:br>
              <a:rPr lang="de-DE" dirty="0"/>
            </a:br>
            <a:r>
              <a:rPr lang="de-DE" dirty="0"/>
              <a:t>			in dieser Tabelle eindeutig identifizierbar durch den Wert oder die </a:t>
            </a:r>
            <a:br>
              <a:rPr lang="de-DE" dirty="0"/>
            </a:br>
            <a:r>
              <a:rPr lang="de-DE" dirty="0"/>
              <a:t>			Wertekombination aus einer oder mehreren Spalten</a:t>
            </a:r>
          </a:p>
          <a:p>
            <a:endParaRPr lang="de-DE" dirty="0"/>
          </a:p>
          <a:p>
            <a:r>
              <a:rPr lang="de-DE" dirty="0"/>
              <a:t>	Umsetzung:	PRIMARY KEY</a:t>
            </a:r>
          </a:p>
          <a:p>
            <a:endParaRPr lang="de-DE" dirty="0"/>
          </a:p>
          <a:p>
            <a:r>
              <a:rPr lang="de-DE" dirty="0"/>
              <a:t>			UNIQUE</a:t>
            </a:r>
          </a:p>
          <a:p>
            <a:endParaRPr lang="de-DE" dirty="0"/>
          </a:p>
          <a:p>
            <a:r>
              <a:rPr lang="de-DE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0402688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7. Datenintegrität durch </a:t>
            </a:r>
            <a:r>
              <a:rPr lang="de-DE" b="1" dirty="0" err="1"/>
              <a:t>Constraints</a:t>
            </a:r>
            <a:endParaRPr lang="de-DE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670116C-5527-4754-B930-371738F0B9C4}"/>
              </a:ext>
            </a:extLst>
          </p:cNvPr>
          <p:cNvSpPr txBox="1"/>
          <p:nvPr/>
        </p:nvSpPr>
        <p:spPr>
          <a:xfrm>
            <a:off x="1454921" y="1459855"/>
            <a:ext cx="2302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Integritätsregeln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84DECA-3C0F-4939-8E4F-376346BD8D50}"/>
              </a:ext>
            </a:extLst>
          </p:cNvPr>
          <p:cNvSpPr txBox="1"/>
          <p:nvPr/>
        </p:nvSpPr>
        <p:spPr>
          <a:xfrm>
            <a:off x="838200" y="2256267"/>
            <a:ext cx="101333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Referenzielle Integrität</a:t>
            </a:r>
            <a:r>
              <a:rPr lang="de-DE" dirty="0"/>
              <a:t>	die Fremdschlüsselspalten einer abhängigen Tabelle enthalten nur Werte,</a:t>
            </a:r>
          </a:p>
          <a:p>
            <a:r>
              <a:rPr lang="de-DE" dirty="0"/>
              <a:t>			die es im referenzierten Primärschlüssel auch gibt oder anders</a:t>
            </a:r>
            <a:br>
              <a:rPr lang="de-DE" dirty="0"/>
            </a:br>
            <a:r>
              <a:rPr lang="de-DE" dirty="0"/>
              <a:t>			die Werte der Fremdschlüsselspalte sind Teilmenge der Werte in der </a:t>
            </a:r>
            <a:br>
              <a:rPr lang="de-DE" dirty="0"/>
            </a:br>
            <a:r>
              <a:rPr lang="de-DE" dirty="0"/>
              <a:t>			referenzierten Primärschlüsselspalte</a:t>
            </a:r>
          </a:p>
          <a:p>
            <a:endParaRPr lang="de-DE" dirty="0"/>
          </a:p>
          <a:p>
            <a:r>
              <a:rPr lang="de-DE" dirty="0"/>
              <a:t>Umsetzung:		FOREIGN KEY(&lt;</a:t>
            </a:r>
            <a:r>
              <a:rPr lang="de-DE" dirty="0" err="1"/>
              <a:t>fk_spaltenname</a:t>
            </a:r>
            <a:r>
              <a:rPr lang="de-DE" dirty="0"/>
              <a:t>&gt;) </a:t>
            </a:r>
          </a:p>
          <a:p>
            <a:r>
              <a:rPr lang="de-DE" dirty="0"/>
              <a:t>			REFERENCES &lt;</a:t>
            </a:r>
            <a:r>
              <a:rPr lang="de-DE" dirty="0" err="1"/>
              <a:t>pk_tabellenname</a:t>
            </a:r>
            <a:r>
              <a:rPr lang="de-DE" dirty="0"/>
              <a:t>&gt; [ (</a:t>
            </a:r>
            <a:r>
              <a:rPr lang="de-DE" dirty="0" err="1"/>
              <a:t>pk_spaltenname</a:t>
            </a:r>
            <a:r>
              <a:rPr lang="de-DE" dirty="0"/>
              <a:t>) ]</a:t>
            </a:r>
          </a:p>
          <a:p>
            <a:endParaRPr lang="de-DE" dirty="0"/>
          </a:p>
          <a:p>
            <a:r>
              <a:rPr lang="de-DE" dirty="0"/>
              <a:t>Operationsregeln für Fremdschlüssel</a:t>
            </a:r>
          </a:p>
          <a:p>
            <a:endParaRPr lang="de-DE" dirty="0"/>
          </a:p>
          <a:p>
            <a:r>
              <a:rPr lang="de-DE" dirty="0"/>
              <a:t>		ON DELETE	CASCADE | SET NULL | SET DEFAULT</a:t>
            </a:r>
          </a:p>
          <a:p>
            <a:r>
              <a:rPr lang="de-DE" dirty="0"/>
              <a:t>		ON UPDATE	CASCADE | SET NULL | SET DEFAULT</a:t>
            </a:r>
          </a:p>
          <a:p>
            <a:endParaRPr lang="de-DE" dirty="0"/>
          </a:p>
          <a:p>
            <a:r>
              <a:rPr lang="de-DE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77943781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7. Datenintegrität durch </a:t>
            </a:r>
            <a:r>
              <a:rPr lang="de-DE" b="1" dirty="0" err="1"/>
              <a:t>Constraints</a:t>
            </a:r>
            <a:endParaRPr lang="de-DE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670116C-5527-4754-B930-371738F0B9C4}"/>
              </a:ext>
            </a:extLst>
          </p:cNvPr>
          <p:cNvSpPr txBox="1"/>
          <p:nvPr/>
        </p:nvSpPr>
        <p:spPr>
          <a:xfrm>
            <a:off x="1141654" y="1580068"/>
            <a:ext cx="2853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Aufgabe 1 - Situation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2268B3F-E631-4C3A-AE8D-CCB01EDA949B}"/>
              </a:ext>
            </a:extLst>
          </p:cNvPr>
          <p:cNvSpPr/>
          <p:nvPr/>
        </p:nvSpPr>
        <p:spPr>
          <a:xfrm>
            <a:off x="4808344" y="4021667"/>
            <a:ext cx="1905000" cy="2328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Products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4604D77-8050-4B36-A484-4CEECAFC8AF5}"/>
              </a:ext>
            </a:extLst>
          </p:cNvPr>
          <p:cNvSpPr/>
          <p:nvPr/>
        </p:nvSpPr>
        <p:spPr>
          <a:xfrm>
            <a:off x="4808344" y="1498600"/>
            <a:ext cx="19050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Categories</a:t>
            </a:r>
            <a:endParaRPr lang="de-DE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4604249-8A5F-4857-8D88-C64A5AD19776}"/>
              </a:ext>
            </a:extLst>
          </p:cNvPr>
          <p:cNvCxnSpPr>
            <a:stCxn id="12" idx="0"/>
            <a:endCxn id="13" idx="2"/>
          </p:cNvCxnSpPr>
          <p:nvPr/>
        </p:nvCxnSpPr>
        <p:spPr>
          <a:xfrm flipV="1">
            <a:off x="5760844" y="2844800"/>
            <a:ext cx="0" cy="117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B3A3B4A6-3EF3-48C2-9226-B396CE14C4F7}"/>
              </a:ext>
            </a:extLst>
          </p:cNvPr>
          <p:cNvSpPr/>
          <p:nvPr/>
        </p:nvSpPr>
        <p:spPr>
          <a:xfrm>
            <a:off x="8449011" y="2692400"/>
            <a:ext cx="1964264" cy="2328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Subcategories</a:t>
            </a:r>
            <a:endParaRPr lang="de-DE" dirty="0"/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74CB2E1E-3374-4381-9684-8FAC65F5F45E}"/>
              </a:ext>
            </a:extLst>
          </p:cNvPr>
          <p:cNvCxnSpPr>
            <a:stCxn id="15" idx="0"/>
            <a:endCxn id="13" idx="3"/>
          </p:cNvCxnSpPr>
          <p:nvPr/>
        </p:nvCxnSpPr>
        <p:spPr>
          <a:xfrm rot="16200000" flipV="1">
            <a:off x="7811894" y="1073150"/>
            <a:ext cx="520700" cy="27177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86825DD0-354A-4B25-8706-53214C7A3FDA}"/>
              </a:ext>
            </a:extLst>
          </p:cNvPr>
          <p:cNvSpPr txBox="1"/>
          <p:nvPr/>
        </p:nvSpPr>
        <p:spPr>
          <a:xfrm>
            <a:off x="4308844" y="3348566"/>
            <a:ext cx="116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categoryid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235107B-7194-489B-AD4D-868D5F525EDC}"/>
              </a:ext>
            </a:extLst>
          </p:cNvPr>
          <p:cNvSpPr txBox="1"/>
          <p:nvPr/>
        </p:nvSpPr>
        <p:spPr>
          <a:xfrm>
            <a:off x="7864844" y="1735150"/>
            <a:ext cx="116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categoryid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7E022AE-F0B2-4137-BBE4-44DA7E58D110}"/>
              </a:ext>
            </a:extLst>
          </p:cNvPr>
          <p:cNvSpPr txBox="1"/>
          <p:nvPr/>
        </p:nvSpPr>
        <p:spPr>
          <a:xfrm>
            <a:off x="5045411" y="5926667"/>
            <a:ext cx="1501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subcategoryid</a:t>
            </a:r>
            <a:endParaRPr lang="de-DE" dirty="0"/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BEE3887B-992A-44D3-9159-45A56C11BDA3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6713344" y="3856567"/>
            <a:ext cx="1735667" cy="13292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12EC35EC-A168-4C0D-95D2-DE39023B017B}"/>
              </a:ext>
            </a:extLst>
          </p:cNvPr>
          <p:cNvSpPr txBox="1"/>
          <p:nvPr/>
        </p:nvSpPr>
        <p:spPr>
          <a:xfrm>
            <a:off x="6997011" y="5334001"/>
            <a:ext cx="1501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subcategoryid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41585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7. Datenintegrität durch </a:t>
            </a:r>
            <a:r>
              <a:rPr lang="de-DE" b="1" dirty="0" err="1"/>
              <a:t>Constraints</a:t>
            </a:r>
            <a:endParaRPr lang="de-DE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670116C-5527-4754-B930-371738F0B9C4}"/>
              </a:ext>
            </a:extLst>
          </p:cNvPr>
          <p:cNvSpPr txBox="1"/>
          <p:nvPr/>
        </p:nvSpPr>
        <p:spPr>
          <a:xfrm>
            <a:off x="1454921" y="1459855"/>
            <a:ext cx="2302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Integritätsregeln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84DECA-3C0F-4939-8E4F-376346BD8D50}"/>
              </a:ext>
            </a:extLst>
          </p:cNvPr>
          <p:cNvSpPr txBox="1"/>
          <p:nvPr/>
        </p:nvSpPr>
        <p:spPr>
          <a:xfrm>
            <a:off x="838199" y="2484867"/>
            <a:ext cx="10133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Referenzielle Integrität</a:t>
            </a:r>
            <a:r>
              <a:rPr lang="de-DE" sz="2000" dirty="0"/>
              <a:t>	Aktionen, bei denen die referenzielle Integrität verletzt werden kann</a:t>
            </a:r>
          </a:p>
          <a:p>
            <a:r>
              <a:rPr lang="de-DE" sz="2000" dirty="0"/>
              <a:t>			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A7653E1-8286-4FF7-B3B7-E7818834F790}"/>
              </a:ext>
            </a:extLst>
          </p:cNvPr>
          <p:cNvSpPr/>
          <p:nvPr/>
        </p:nvSpPr>
        <p:spPr>
          <a:xfrm>
            <a:off x="2900706" y="3117165"/>
            <a:ext cx="1905000" cy="2633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PKTab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C43C923-C2C2-4823-84B1-8BCACB4700B0}"/>
              </a:ext>
            </a:extLst>
          </p:cNvPr>
          <p:cNvSpPr/>
          <p:nvPr/>
        </p:nvSpPr>
        <p:spPr>
          <a:xfrm>
            <a:off x="6164606" y="3117164"/>
            <a:ext cx="1905000" cy="2633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FKTab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A3C56A1-6440-4171-8D2A-F936DA58AC53}"/>
              </a:ext>
            </a:extLst>
          </p:cNvPr>
          <p:cNvCxnSpPr>
            <a:stCxn id="8" idx="1"/>
            <a:endCxn id="6" idx="3"/>
          </p:cNvCxnSpPr>
          <p:nvPr/>
        </p:nvCxnSpPr>
        <p:spPr>
          <a:xfrm flipH="1">
            <a:off x="4805706" y="4433731"/>
            <a:ext cx="13589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A05E43F9-C2F3-4AAE-9BC4-EF82FC965305}"/>
              </a:ext>
            </a:extLst>
          </p:cNvPr>
          <p:cNvSpPr txBox="1"/>
          <p:nvPr/>
        </p:nvSpPr>
        <p:spPr>
          <a:xfrm>
            <a:off x="6434667" y="5750299"/>
            <a:ext cx="1241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</a:t>
            </a:r>
          </a:p>
          <a:p>
            <a:r>
              <a:rPr lang="de-DE" dirty="0"/>
              <a:t>Update(FK)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40C5439-2B08-4A44-8412-0EDD53894B26}"/>
              </a:ext>
            </a:extLst>
          </p:cNvPr>
          <p:cNvSpPr txBox="1"/>
          <p:nvPr/>
        </p:nvSpPr>
        <p:spPr>
          <a:xfrm>
            <a:off x="3398869" y="5750298"/>
            <a:ext cx="1254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Delete</a:t>
            </a:r>
          </a:p>
          <a:p>
            <a:r>
              <a:rPr lang="de-DE" dirty="0"/>
              <a:t>Update(PK)</a:t>
            </a:r>
          </a:p>
        </p:txBody>
      </p:sp>
    </p:spTree>
    <p:extLst>
      <p:ext uri="{BB962C8B-B14F-4D97-AF65-F5344CB8AC3E}">
        <p14:creationId xmlns:p14="http://schemas.microsoft.com/office/powerpoint/2010/main" val="1472356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Datenbankgrundlagen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186AEB-A6D7-486E-A7F9-42E8EE85C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Datenmodelle:	System von Vorschriften, wie die zu speichernden</a:t>
            </a:r>
            <a:br>
              <a:rPr lang="de-DE" dirty="0"/>
            </a:br>
            <a:r>
              <a:rPr lang="de-DE" dirty="0"/>
              <a:t>			Daten logisch zu strukturieren sind</a:t>
            </a:r>
          </a:p>
          <a:p>
            <a:endParaRPr lang="de-DE" dirty="0"/>
          </a:p>
          <a:p>
            <a:pPr lvl="1"/>
            <a:r>
              <a:rPr lang="de-DE" sz="2000" dirty="0"/>
              <a:t>Hierarchisch	Hierarchie von Datensätzen</a:t>
            </a:r>
          </a:p>
          <a:p>
            <a:pPr lvl="1"/>
            <a:r>
              <a:rPr lang="de-DE" sz="2000" dirty="0"/>
              <a:t>Netzwerk		Netzwerk von Datensätzen</a:t>
            </a:r>
          </a:p>
          <a:p>
            <a:pPr lvl="1"/>
            <a:endParaRPr lang="de-DE" sz="2000" dirty="0"/>
          </a:p>
          <a:p>
            <a:pPr lvl="1"/>
            <a:r>
              <a:rPr lang="de-DE" dirty="0"/>
              <a:t>Relational	Mengen von Datensätzen als Tabellen(Relationen) dargestellt</a:t>
            </a:r>
          </a:p>
          <a:p>
            <a:pPr lvl="1"/>
            <a:endParaRPr lang="de-DE" sz="2000" dirty="0"/>
          </a:p>
          <a:p>
            <a:pPr lvl="1"/>
            <a:r>
              <a:rPr lang="de-DE" sz="2000" dirty="0"/>
              <a:t>Objektorientiert	Daten werden mit Eigenschaften und Methoden in </a:t>
            </a:r>
            <a:br>
              <a:rPr lang="de-DE" sz="2000" dirty="0"/>
            </a:br>
            <a:r>
              <a:rPr lang="de-DE" sz="2000" dirty="0"/>
              <a:t>			Objektinstanzen gespeichert</a:t>
            </a:r>
            <a:br>
              <a:rPr lang="de-DE" sz="2000" dirty="0"/>
            </a:br>
            <a:r>
              <a:rPr lang="de-DE" sz="2000" dirty="0"/>
              <a:t>			Zwischen den Objekttypen kann es Objektbeziehungen geben</a:t>
            </a:r>
            <a:br>
              <a:rPr lang="de-DE" sz="2000" dirty="0"/>
            </a:br>
            <a:r>
              <a:rPr lang="de-DE" sz="2000" dirty="0"/>
              <a:t>			Vererbung und Polymorphie sind möglich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73202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24645" cy="1047662"/>
          </a:xfrm>
        </p:spPr>
        <p:txBody>
          <a:bodyPr/>
          <a:lstStyle/>
          <a:p>
            <a:r>
              <a:rPr lang="de-DE" b="1" dirty="0"/>
              <a:t>7. Datenintegrität durch </a:t>
            </a:r>
            <a:r>
              <a:rPr lang="de-DE" b="1" dirty="0" err="1"/>
              <a:t>Constraints</a:t>
            </a:r>
            <a:endParaRPr lang="de-DE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670116C-5527-4754-B930-371738F0B9C4}"/>
              </a:ext>
            </a:extLst>
          </p:cNvPr>
          <p:cNvSpPr txBox="1"/>
          <p:nvPr/>
        </p:nvSpPr>
        <p:spPr>
          <a:xfrm>
            <a:off x="1454921" y="1459855"/>
            <a:ext cx="4863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Operationsregeln für Fremdschlüssel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36BF34C-9CCF-4E2C-BA1D-AA4A818A8293}"/>
              </a:ext>
            </a:extLst>
          </p:cNvPr>
          <p:cNvSpPr txBox="1"/>
          <p:nvPr/>
        </p:nvSpPr>
        <p:spPr>
          <a:xfrm>
            <a:off x="1017917" y="2441276"/>
            <a:ext cx="3112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Standardverhalten:	NO ACTION</a:t>
            </a:r>
          </a:p>
          <a:p>
            <a:r>
              <a:rPr lang="de-DE" dirty="0"/>
              <a:t>auch:		RESTRICT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072A8DB-AAE6-48D2-90FA-F8518E773ABA}"/>
              </a:ext>
            </a:extLst>
          </p:cNvPr>
          <p:cNvSpPr/>
          <p:nvPr/>
        </p:nvSpPr>
        <p:spPr>
          <a:xfrm>
            <a:off x="5244860" y="2424023"/>
            <a:ext cx="1009291" cy="592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535F6B1-CE63-4138-A26B-86475F98BC05}"/>
              </a:ext>
            </a:extLst>
          </p:cNvPr>
          <p:cNvSpPr txBox="1"/>
          <p:nvPr/>
        </p:nvSpPr>
        <p:spPr>
          <a:xfrm>
            <a:off x="5194153" y="2385308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PK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CD2AB09-AECB-4ECE-9E86-6DAB6D9DF1A4}"/>
              </a:ext>
            </a:extLst>
          </p:cNvPr>
          <p:cNvSpPr/>
          <p:nvPr/>
        </p:nvSpPr>
        <p:spPr>
          <a:xfrm>
            <a:off x="7183807" y="2288228"/>
            <a:ext cx="931653" cy="871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E84ABAC-F0C1-41A0-806D-2E26C4688892}"/>
              </a:ext>
            </a:extLst>
          </p:cNvPr>
          <p:cNvSpPr txBox="1"/>
          <p:nvPr/>
        </p:nvSpPr>
        <p:spPr>
          <a:xfrm>
            <a:off x="7687681" y="2509159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FK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3B73FE9-BBA7-46D0-828A-62F15053D171}"/>
              </a:ext>
            </a:extLst>
          </p:cNvPr>
          <p:cNvCxnSpPr/>
          <p:nvPr/>
        </p:nvCxnSpPr>
        <p:spPr>
          <a:xfrm flipH="1">
            <a:off x="6254151" y="2587925"/>
            <a:ext cx="879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B90AC3E-D5B7-4707-B13A-1CD72D9A8CC5}"/>
              </a:ext>
            </a:extLst>
          </p:cNvPr>
          <p:cNvCxnSpPr/>
          <p:nvPr/>
        </p:nvCxnSpPr>
        <p:spPr>
          <a:xfrm>
            <a:off x="5037826" y="2667687"/>
            <a:ext cx="207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46242CA2-F6D8-42D7-95C6-1FED9563D2DE}"/>
              </a:ext>
            </a:extLst>
          </p:cNvPr>
          <p:cNvSpPr txBox="1"/>
          <p:nvPr/>
        </p:nvSpPr>
        <p:spPr>
          <a:xfrm>
            <a:off x="4626421" y="2498410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del</a:t>
            </a:r>
          </a:p>
        </p:txBody>
      </p:sp>
      <p:sp>
        <p:nvSpPr>
          <p:cNvPr id="19" name="Gewitterblitz 18">
            <a:extLst>
              <a:ext uri="{FF2B5EF4-FFF2-40B4-BE49-F238E27FC236}">
                <a16:creationId xmlns:a16="http://schemas.microsoft.com/office/drawing/2014/main" id="{508813A8-1E24-4A7C-84BD-DB328F16655C}"/>
              </a:ext>
            </a:extLst>
          </p:cNvPr>
          <p:cNvSpPr/>
          <p:nvPr/>
        </p:nvSpPr>
        <p:spPr>
          <a:xfrm flipH="1">
            <a:off x="8115460" y="2370179"/>
            <a:ext cx="234459" cy="707366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DEF4FBB-0D95-47BC-976C-90C4E9FA19DA}"/>
              </a:ext>
            </a:extLst>
          </p:cNvPr>
          <p:cNvSpPr/>
          <p:nvPr/>
        </p:nvSpPr>
        <p:spPr>
          <a:xfrm>
            <a:off x="5244860" y="5738253"/>
            <a:ext cx="1009291" cy="592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980F7E0-620F-4AED-8C51-6B255179DCCD}"/>
              </a:ext>
            </a:extLst>
          </p:cNvPr>
          <p:cNvSpPr txBox="1"/>
          <p:nvPr/>
        </p:nvSpPr>
        <p:spPr>
          <a:xfrm>
            <a:off x="5194153" y="5699538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PK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853A3F5-3F35-46D2-B2E7-5F12D09E5480}"/>
              </a:ext>
            </a:extLst>
          </p:cNvPr>
          <p:cNvSpPr/>
          <p:nvPr/>
        </p:nvSpPr>
        <p:spPr>
          <a:xfrm>
            <a:off x="7142672" y="5643363"/>
            <a:ext cx="931653" cy="871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46F924F-C949-4AA7-AA28-98153AB854FC}"/>
              </a:ext>
            </a:extLst>
          </p:cNvPr>
          <p:cNvSpPr txBox="1"/>
          <p:nvPr/>
        </p:nvSpPr>
        <p:spPr>
          <a:xfrm>
            <a:off x="7687681" y="5823389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FK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F4E6694-A8D2-4E3A-83EA-5BF0624D17AD}"/>
              </a:ext>
            </a:extLst>
          </p:cNvPr>
          <p:cNvCxnSpPr/>
          <p:nvPr/>
        </p:nvCxnSpPr>
        <p:spPr>
          <a:xfrm flipH="1">
            <a:off x="6254151" y="5902155"/>
            <a:ext cx="879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9F3683C-5E7C-4DF3-95DD-DBF9F9020F47}"/>
              </a:ext>
            </a:extLst>
          </p:cNvPr>
          <p:cNvCxnSpPr/>
          <p:nvPr/>
        </p:nvCxnSpPr>
        <p:spPr>
          <a:xfrm>
            <a:off x="5037826" y="5981917"/>
            <a:ext cx="207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9281ED4C-8D25-4920-8FE4-87997D23813D}"/>
              </a:ext>
            </a:extLst>
          </p:cNvPr>
          <p:cNvSpPr txBox="1"/>
          <p:nvPr/>
        </p:nvSpPr>
        <p:spPr>
          <a:xfrm>
            <a:off x="4626421" y="5812640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del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5656CD7-F66E-4ADD-A0FC-2AE6ED4E0EAA}"/>
              </a:ext>
            </a:extLst>
          </p:cNvPr>
          <p:cNvSpPr/>
          <p:nvPr/>
        </p:nvSpPr>
        <p:spPr>
          <a:xfrm>
            <a:off x="5244860" y="4652629"/>
            <a:ext cx="1009291" cy="592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0883DCB-647F-4EB7-BAAB-893FAF4499DB}"/>
              </a:ext>
            </a:extLst>
          </p:cNvPr>
          <p:cNvSpPr txBox="1"/>
          <p:nvPr/>
        </p:nvSpPr>
        <p:spPr>
          <a:xfrm>
            <a:off x="5194153" y="4613914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PK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8B2F4400-D091-45F9-9B79-1F2E2681D109}"/>
              </a:ext>
            </a:extLst>
          </p:cNvPr>
          <p:cNvSpPr/>
          <p:nvPr/>
        </p:nvSpPr>
        <p:spPr>
          <a:xfrm>
            <a:off x="7142672" y="4557739"/>
            <a:ext cx="931653" cy="871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9D4F973-28B3-4CC4-9FFE-1DE18CB94A9A}"/>
              </a:ext>
            </a:extLst>
          </p:cNvPr>
          <p:cNvSpPr txBox="1"/>
          <p:nvPr/>
        </p:nvSpPr>
        <p:spPr>
          <a:xfrm>
            <a:off x="7687681" y="4737765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FK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D0A35EF-4C97-4D35-BDC5-625806143D53}"/>
              </a:ext>
            </a:extLst>
          </p:cNvPr>
          <p:cNvCxnSpPr/>
          <p:nvPr/>
        </p:nvCxnSpPr>
        <p:spPr>
          <a:xfrm flipH="1">
            <a:off x="6254151" y="4816531"/>
            <a:ext cx="879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C02A303-874D-40DA-9AC8-E99A9CF78DE8}"/>
              </a:ext>
            </a:extLst>
          </p:cNvPr>
          <p:cNvCxnSpPr/>
          <p:nvPr/>
        </p:nvCxnSpPr>
        <p:spPr>
          <a:xfrm>
            <a:off x="5037826" y="4896293"/>
            <a:ext cx="207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F8E5B92E-DE4A-4482-8164-B8ABCBCBE621}"/>
              </a:ext>
            </a:extLst>
          </p:cNvPr>
          <p:cNvSpPr txBox="1"/>
          <p:nvPr/>
        </p:nvSpPr>
        <p:spPr>
          <a:xfrm>
            <a:off x="4626421" y="472701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del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7B308C9-0AAB-46BC-AE3D-66A6C00F0959}"/>
              </a:ext>
            </a:extLst>
          </p:cNvPr>
          <p:cNvSpPr txBox="1"/>
          <p:nvPr/>
        </p:nvSpPr>
        <p:spPr>
          <a:xfrm>
            <a:off x="1017917" y="3482359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ON DELETE CASCADE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B6DFCC5-0317-4F55-A381-F46071FE7A3A}"/>
              </a:ext>
            </a:extLst>
          </p:cNvPr>
          <p:cNvSpPr/>
          <p:nvPr/>
        </p:nvSpPr>
        <p:spPr>
          <a:xfrm>
            <a:off x="5244860" y="3489398"/>
            <a:ext cx="1009291" cy="592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A40ACE2-1B50-42AF-A4D1-8AAECC1D2E12}"/>
              </a:ext>
            </a:extLst>
          </p:cNvPr>
          <p:cNvSpPr txBox="1"/>
          <p:nvPr/>
        </p:nvSpPr>
        <p:spPr>
          <a:xfrm>
            <a:off x="5194153" y="3450683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PK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2829DD4-2C54-4C44-9774-6B4867C46426}"/>
              </a:ext>
            </a:extLst>
          </p:cNvPr>
          <p:cNvSpPr/>
          <p:nvPr/>
        </p:nvSpPr>
        <p:spPr>
          <a:xfrm>
            <a:off x="7142672" y="3394508"/>
            <a:ext cx="931653" cy="871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7478175F-9E6C-4053-99BE-99D959ABDC3C}"/>
              </a:ext>
            </a:extLst>
          </p:cNvPr>
          <p:cNvSpPr txBox="1"/>
          <p:nvPr/>
        </p:nvSpPr>
        <p:spPr>
          <a:xfrm>
            <a:off x="7687681" y="3574534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FK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4EEB5B67-282C-40BA-A94E-BA72EDE5F3FC}"/>
              </a:ext>
            </a:extLst>
          </p:cNvPr>
          <p:cNvCxnSpPr/>
          <p:nvPr/>
        </p:nvCxnSpPr>
        <p:spPr>
          <a:xfrm flipH="1">
            <a:off x="6254151" y="3653300"/>
            <a:ext cx="879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DE1BF261-CBF9-4E5D-BEF2-6C4E7C5CD3A8}"/>
              </a:ext>
            </a:extLst>
          </p:cNvPr>
          <p:cNvCxnSpPr/>
          <p:nvPr/>
        </p:nvCxnSpPr>
        <p:spPr>
          <a:xfrm>
            <a:off x="5037826" y="3733062"/>
            <a:ext cx="207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F9D2C033-6967-46A6-93DA-952EBA62AEA9}"/>
              </a:ext>
            </a:extLst>
          </p:cNvPr>
          <p:cNvSpPr txBox="1"/>
          <p:nvPr/>
        </p:nvSpPr>
        <p:spPr>
          <a:xfrm>
            <a:off x="4626421" y="3563785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del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5381D75-D32C-4273-9857-51A1469FF2D4}"/>
              </a:ext>
            </a:extLst>
          </p:cNvPr>
          <p:cNvCxnSpPr>
            <a:cxnSpLocks/>
          </p:cNvCxnSpPr>
          <p:nvPr/>
        </p:nvCxnSpPr>
        <p:spPr>
          <a:xfrm>
            <a:off x="6622276" y="3981084"/>
            <a:ext cx="511769" cy="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14CEC0E9-45F6-4BEF-AB8A-A3305DAEC3AA}"/>
              </a:ext>
            </a:extLst>
          </p:cNvPr>
          <p:cNvSpPr txBox="1"/>
          <p:nvPr/>
        </p:nvSpPr>
        <p:spPr>
          <a:xfrm>
            <a:off x="7641806" y="3806485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del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B483F88-DC44-446A-8D16-B3F1FB08CE9D}"/>
              </a:ext>
            </a:extLst>
          </p:cNvPr>
          <p:cNvSpPr txBox="1"/>
          <p:nvPr/>
        </p:nvSpPr>
        <p:spPr>
          <a:xfrm>
            <a:off x="1017915" y="4598525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ON DELETE SET NULL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952CA11-F043-4ABC-B5DA-DCBE1FA38452}"/>
              </a:ext>
            </a:extLst>
          </p:cNvPr>
          <p:cNvSpPr txBox="1"/>
          <p:nvPr/>
        </p:nvSpPr>
        <p:spPr>
          <a:xfrm>
            <a:off x="1017916" y="5553587"/>
            <a:ext cx="248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ON DELETE SET DEFAULT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1E5EDEE-D55F-4B69-B4E8-2AEB2D8555E7}"/>
              </a:ext>
            </a:extLst>
          </p:cNvPr>
          <p:cNvSpPr txBox="1"/>
          <p:nvPr/>
        </p:nvSpPr>
        <p:spPr>
          <a:xfrm>
            <a:off x="8115460" y="4675469"/>
            <a:ext cx="2512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NULL für alle verweisenden </a:t>
            </a:r>
            <a:br>
              <a:rPr lang="de-DE" sz="1600" dirty="0"/>
            </a:br>
            <a:r>
              <a:rPr lang="de-DE" sz="1600" dirty="0" err="1"/>
              <a:t>Foreign</a:t>
            </a:r>
            <a:r>
              <a:rPr lang="de-DE" sz="1600" dirty="0"/>
              <a:t> Keys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DC6E2A5-F658-4FE0-BCC4-3F6AF92A7F7B}"/>
              </a:ext>
            </a:extLst>
          </p:cNvPr>
          <p:cNvSpPr txBox="1"/>
          <p:nvPr/>
        </p:nvSpPr>
        <p:spPr>
          <a:xfrm>
            <a:off x="7531851" y="4993373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83C36333-B22D-41F0-8155-295B1DCC6900}"/>
              </a:ext>
            </a:extLst>
          </p:cNvPr>
          <p:cNvSpPr txBox="1"/>
          <p:nvPr/>
        </p:nvSpPr>
        <p:spPr>
          <a:xfrm>
            <a:off x="7265478" y="6037745"/>
            <a:ext cx="913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DEFAULT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A73B46AD-023D-4439-AF2A-B12A6E5C2D9F}"/>
              </a:ext>
            </a:extLst>
          </p:cNvPr>
          <p:cNvSpPr txBox="1"/>
          <p:nvPr/>
        </p:nvSpPr>
        <p:spPr>
          <a:xfrm>
            <a:off x="8183736" y="5689529"/>
            <a:ext cx="3212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Standardwert für alle verweisenden </a:t>
            </a:r>
            <a:br>
              <a:rPr lang="de-DE" sz="1600" dirty="0"/>
            </a:br>
            <a:r>
              <a:rPr lang="de-DE" sz="1600" dirty="0" err="1"/>
              <a:t>Foreign</a:t>
            </a:r>
            <a:r>
              <a:rPr lang="de-DE" sz="1600" dirty="0"/>
              <a:t> Keys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316323F7-08F9-4DAE-ABD8-9E8F5A8E54A4}"/>
              </a:ext>
            </a:extLst>
          </p:cNvPr>
          <p:cNvCxnSpPr>
            <a:cxnSpLocks/>
          </p:cNvCxnSpPr>
          <p:nvPr/>
        </p:nvCxnSpPr>
        <p:spPr>
          <a:xfrm>
            <a:off x="6618934" y="5166095"/>
            <a:ext cx="511769" cy="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45B4698E-1035-4870-BEA2-880E405DC9D3}"/>
              </a:ext>
            </a:extLst>
          </p:cNvPr>
          <p:cNvCxnSpPr>
            <a:cxnSpLocks/>
          </p:cNvCxnSpPr>
          <p:nvPr/>
        </p:nvCxnSpPr>
        <p:spPr>
          <a:xfrm>
            <a:off x="6630903" y="6207022"/>
            <a:ext cx="511769" cy="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86751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24645" cy="1047662"/>
          </a:xfrm>
        </p:spPr>
        <p:txBody>
          <a:bodyPr/>
          <a:lstStyle/>
          <a:p>
            <a:r>
              <a:rPr lang="de-DE" b="1" dirty="0"/>
              <a:t>7. Datenintegrität durch </a:t>
            </a:r>
            <a:r>
              <a:rPr lang="de-DE" b="1" dirty="0" err="1"/>
              <a:t>Constraints</a:t>
            </a:r>
            <a:endParaRPr lang="de-DE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883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670116C-5527-4754-B930-371738F0B9C4}"/>
              </a:ext>
            </a:extLst>
          </p:cNvPr>
          <p:cNvSpPr txBox="1"/>
          <p:nvPr/>
        </p:nvSpPr>
        <p:spPr>
          <a:xfrm>
            <a:off x="1454921" y="1459855"/>
            <a:ext cx="4990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Einschränkungen für kaskadierendes Löschen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FF6AB5CB-77FF-4389-82AE-2A4C03BD4349}"/>
              </a:ext>
            </a:extLst>
          </p:cNvPr>
          <p:cNvSpPr/>
          <p:nvPr/>
        </p:nvSpPr>
        <p:spPr>
          <a:xfrm>
            <a:off x="4927600" y="3264759"/>
            <a:ext cx="1625600" cy="1857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PKTab</a:t>
            </a:r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E71224C0-C847-4A13-BDE4-EA871F9E25F2}"/>
              </a:ext>
            </a:extLst>
          </p:cNvPr>
          <p:cNvSpPr/>
          <p:nvPr/>
        </p:nvSpPr>
        <p:spPr>
          <a:xfrm>
            <a:off x="8568267" y="3246539"/>
            <a:ext cx="1433701" cy="188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FKTab</a:t>
            </a:r>
            <a:endParaRPr lang="de-DE" dirty="0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F02AAA6D-47D4-46AB-B769-FB122160CF8B}"/>
              </a:ext>
            </a:extLst>
          </p:cNvPr>
          <p:cNvSpPr/>
          <p:nvPr/>
        </p:nvSpPr>
        <p:spPr>
          <a:xfrm>
            <a:off x="1454921" y="3264758"/>
            <a:ext cx="1720079" cy="1857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FKTab</a:t>
            </a:r>
            <a:endParaRPr lang="de-DE" dirty="0"/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B8EAADE-3543-4870-AB61-ABA15848C254}"/>
              </a:ext>
            </a:extLst>
          </p:cNvPr>
          <p:cNvCxnSpPr>
            <a:cxnSpLocks/>
            <a:stCxn id="58" idx="3"/>
            <a:endCxn id="55" idx="1"/>
          </p:cNvCxnSpPr>
          <p:nvPr/>
        </p:nvCxnSpPr>
        <p:spPr>
          <a:xfrm>
            <a:off x="3175000" y="4193545"/>
            <a:ext cx="1752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6D1C84D1-A93C-47B7-AFD1-93B4C598D735}"/>
              </a:ext>
            </a:extLst>
          </p:cNvPr>
          <p:cNvCxnSpPr>
            <a:cxnSpLocks/>
            <a:stCxn id="57" idx="1"/>
            <a:endCxn id="55" idx="3"/>
          </p:cNvCxnSpPr>
          <p:nvPr/>
        </p:nvCxnSpPr>
        <p:spPr>
          <a:xfrm flipH="1">
            <a:off x="6553200" y="4188453"/>
            <a:ext cx="2015067" cy="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30E284-8D25-4695-9A6A-DE643A41221C}"/>
              </a:ext>
            </a:extLst>
          </p:cNvPr>
          <p:cNvSpPr txBox="1"/>
          <p:nvPr/>
        </p:nvSpPr>
        <p:spPr>
          <a:xfrm>
            <a:off x="10001968" y="4752999"/>
            <a:ext cx="92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cascade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11537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5DFD4B7-6685-4597-BA8C-BEE1A7D6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619" y="1217222"/>
            <a:ext cx="9856279" cy="1741637"/>
          </a:xfrm>
        </p:spPr>
        <p:txBody>
          <a:bodyPr>
            <a:normAutofit/>
          </a:bodyPr>
          <a:lstStyle/>
          <a:p>
            <a:r>
              <a:rPr lang="de-DE" sz="5400" b="1" dirty="0"/>
              <a:t>8. Indizes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BA3531-C948-49AC-AD52-558057321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1827" y="3545457"/>
            <a:ext cx="8569744" cy="233775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TableScan</a:t>
            </a:r>
            <a:r>
              <a:rPr lang="de-DE" dirty="0"/>
              <a:t> vs. Indexsuche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Aufbau von Indizes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Indexstatistiken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Abgedeckte Abfragen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Indizes und Schreibzugriffe, FILLFACTOR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Nonclustered</a:t>
            </a:r>
            <a:r>
              <a:rPr lang="de-DE" dirty="0"/>
              <a:t> vs. </a:t>
            </a:r>
            <a:r>
              <a:rPr lang="de-DE" dirty="0" err="1"/>
              <a:t>Clustered</a:t>
            </a:r>
            <a:r>
              <a:rPr lang="de-DE" dirty="0"/>
              <a:t> Indizes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78005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8. Arbeiten mit Indizes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D84DECA-3C0F-4939-8E4F-376346BD8D50}"/>
              </a:ext>
            </a:extLst>
          </p:cNvPr>
          <p:cNvSpPr txBox="1"/>
          <p:nvPr/>
        </p:nvSpPr>
        <p:spPr>
          <a:xfrm>
            <a:off x="838199" y="2799373"/>
            <a:ext cx="1013331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Zusätzliche physische Speicherstrukturen in der Datenbank neben den Tabellen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Spaltenwerte aus der Tabelle werden noch einmal in sortierter Form und mit</a:t>
            </a:r>
            <a:br>
              <a:rPr lang="de-DE" sz="2400" dirty="0"/>
            </a:br>
            <a:r>
              <a:rPr lang="de-DE" sz="2400" dirty="0"/>
              <a:t>Binärbaum im Index gespeichert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Zu jedem Wert wird ein Verweis auf den Datensatz gespeichert, aus dem der </a:t>
            </a:r>
            <a:br>
              <a:rPr lang="de-DE" sz="2400" dirty="0"/>
            </a:br>
            <a:r>
              <a:rPr lang="de-DE" sz="2400" dirty="0"/>
              <a:t>Wert stammt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Können Leseperformance verbessern</a:t>
            </a:r>
          </a:p>
          <a:p>
            <a:r>
              <a:rPr lang="de-DE" dirty="0"/>
              <a:t>			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E18A41E-BCCA-450E-B83D-1F044B39E8C5}"/>
              </a:ext>
            </a:extLst>
          </p:cNvPr>
          <p:cNvSpPr txBox="1"/>
          <p:nvPr/>
        </p:nvSpPr>
        <p:spPr>
          <a:xfrm>
            <a:off x="935665" y="1743740"/>
            <a:ext cx="4545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Allgemeine Informationen</a:t>
            </a:r>
          </a:p>
        </p:txBody>
      </p:sp>
    </p:spTree>
    <p:extLst>
      <p:ext uri="{BB962C8B-B14F-4D97-AF65-F5344CB8AC3E}">
        <p14:creationId xmlns:p14="http://schemas.microsoft.com/office/powerpoint/2010/main" val="28718095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8. Arbeiten mit Indizes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D84DECA-3C0F-4939-8E4F-376346BD8D50}"/>
              </a:ext>
            </a:extLst>
          </p:cNvPr>
          <p:cNvSpPr txBox="1"/>
          <p:nvPr/>
        </p:nvSpPr>
        <p:spPr>
          <a:xfrm>
            <a:off x="838199" y="2714312"/>
            <a:ext cx="101333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Können Eindeutigkeit erzwingen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Beeinträchtigen fast immer Schreibperformance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Indexdaten sind jederzeit synchron mit den Tabellendaten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Brauchen Pflege(regelmäßiges Defragmentieren)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Ungenutzte Indizes sollten gelöscht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Beim Löschen einer Tabelle werden alle zur Tabelle gehörigen Indizes mit gelöscht			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BB6F31D-92C2-4880-BAFC-C86553391E5B}"/>
              </a:ext>
            </a:extLst>
          </p:cNvPr>
          <p:cNvSpPr txBox="1"/>
          <p:nvPr/>
        </p:nvSpPr>
        <p:spPr>
          <a:xfrm>
            <a:off x="935665" y="1743740"/>
            <a:ext cx="4545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Allgemeine Informationen</a:t>
            </a:r>
          </a:p>
        </p:txBody>
      </p:sp>
    </p:spTree>
    <p:extLst>
      <p:ext uri="{BB962C8B-B14F-4D97-AF65-F5344CB8AC3E}">
        <p14:creationId xmlns:p14="http://schemas.microsoft.com/office/powerpoint/2010/main" val="213117641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8. Arbeiten mit Indizes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4"/>
            <a:ext cx="2497707" cy="1739849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599C3DF-D14E-48B8-B28B-CC1BED5212C1}"/>
              </a:ext>
            </a:extLst>
          </p:cNvPr>
          <p:cNvSpPr txBox="1"/>
          <p:nvPr/>
        </p:nvSpPr>
        <p:spPr>
          <a:xfrm>
            <a:off x="1052423" y="1777042"/>
            <a:ext cx="30132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Tabellen ohne Index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Speicherstruktur:	Heap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Datensatzsuche:	Table Scan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F6A3393-AF94-4CD4-BBD9-737E2D7F89CE}"/>
              </a:ext>
            </a:extLst>
          </p:cNvPr>
          <p:cNvSpPr/>
          <p:nvPr/>
        </p:nvSpPr>
        <p:spPr>
          <a:xfrm>
            <a:off x="5011228" y="2909976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A3C00EC-E432-4E9A-BCF2-F6E39CC5378D}"/>
              </a:ext>
            </a:extLst>
          </p:cNvPr>
          <p:cNvCxnSpPr/>
          <p:nvPr/>
        </p:nvCxnSpPr>
        <p:spPr>
          <a:xfrm>
            <a:off x="4907711" y="2746074"/>
            <a:ext cx="396815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08A7454-0E27-40D6-8BDD-352E3AE120C0}"/>
              </a:ext>
            </a:extLst>
          </p:cNvPr>
          <p:cNvCxnSpPr>
            <a:endCxn id="4" idx="2"/>
          </p:cNvCxnSpPr>
          <p:nvPr/>
        </p:nvCxnSpPr>
        <p:spPr>
          <a:xfrm>
            <a:off x="5304526" y="2746074"/>
            <a:ext cx="8627" cy="86264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897C5D90-C30D-4502-8CC8-D66EB127F708}"/>
              </a:ext>
            </a:extLst>
          </p:cNvPr>
          <p:cNvSpPr/>
          <p:nvPr/>
        </p:nvSpPr>
        <p:spPr>
          <a:xfrm>
            <a:off x="5656769" y="2909976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66AA81E-A3ED-4822-B294-CE0FA2D7729C}"/>
              </a:ext>
            </a:extLst>
          </p:cNvPr>
          <p:cNvCxnSpPr>
            <a:endCxn id="11" idx="2"/>
          </p:cNvCxnSpPr>
          <p:nvPr/>
        </p:nvCxnSpPr>
        <p:spPr>
          <a:xfrm>
            <a:off x="5950067" y="2746074"/>
            <a:ext cx="8627" cy="86264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0C1D1B7-E73C-43CC-95B2-7952AC0347E1}"/>
              </a:ext>
            </a:extLst>
          </p:cNvPr>
          <p:cNvCxnSpPr/>
          <p:nvPr/>
        </p:nvCxnSpPr>
        <p:spPr>
          <a:xfrm>
            <a:off x="5553252" y="2743199"/>
            <a:ext cx="396815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6D3A7563-A7A9-4F13-8FA1-D4649B2EF5FF}"/>
              </a:ext>
            </a:extLst>
          </p:cNvPr>
          <p:cNvSpPr/>
          <p:nvPr/>
        </p:nvSpPr>
        <p:spPr>
          <a:xfrm>
            <a:off x="10386204" y="2878347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02CC7E3-EE65-4401-BD6B-250B4B677CF3}"/>
              </a:ext>
            </a:extLst>
          </p:cNvPr>
          <p:cNvCxnSpPr/>
          <p:nvPr/>
        </p:nvCxnSpPr>
        <p:spPr>
          <a:xfrm>
            <a:off x="10282687" y="2714445"/>
            <a:ext cx="396815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D5222F8-833C-47C2-A983-C05D433C7464}"/>
              </a:ext>
            </a:extLst>
          </p:cNvPr>
          <p:cNvCxnSpPr>
            <a:endCxn id="17" idx="2"/>
          </p:cNvCxnSpPr>
          <p:nvPr/>
        </p:nvCxnSpPr>
        <p:spPr>
          <a:xfrm>
            <a:off x="10679502" y="2714445"/>
            <a:ext cx="8627" cy="86264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9388B80F-E649-4B1A-BA66-D809B87A61F5}"/>
              </a:ext>
            </a:extLst>
          </p:cNvPr>
          <p:cNvSpPr/>
          <p:nvPr/>
        </p:nvSpPr>
        <p:spPr>
          <a:xfrm>
            <a:off x="6321723" y="2904226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E439246-63CE-4DCE-9043-D076BD6078CC}"/>
              </a:ext>
            </a:extLst>
          </p:cNvPr>
          <p:cNvCxnSpPr/>
          <p:nvPr/>
        </p:nvCxnSpPr>
        <p:spPr>
          <a:xfrm>
            <a:off x="6218206" y="2740324"/>
            <a:ext cx="396815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F1932F8-EA13-424F-B4C5-87F2D8D6E8FE}"/>
              </a:ext>
            </a:extLst>
          </p:cNvPr>
          <p:cNvCxnSpPr>
            <a:endCxn id="20" idx="2"/>
          </p:cNvCxnSpPr>
          <p:nvPr/>
        </p:nvCxnSpPr>
        <p:spPr>
          <a:xfrm>
            <a:off x="6615021" y="2740324"/>
            <a:ext cx="8627" cy="86264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D1E94B4D-63AE-4BCF-8A3A-E1E18BE62DE8}"/>
              </a:ext>
            </a:extLst>
          </p:cNvPr>
          <p:cNvSpPr/>
          <p:nvPr/>
        </p:nvSpPr>
        <p:spPr>
          <a:xfrm>
            <a:off x="7000334" y="2904226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6BEE1EE-857F-420D-8DD1-86D3E9BEF43C}"/>
              </a:ext>
            </a:extLst>
          </p:cNvPr>
          <p:cNvCxnSpPr/>
          <p:nvPr/>
        </p:nvCxnSpPr>
        <p:spPr>
          <a:xfrm>
            <a:off x="6896817" y="2740324"/>
            <a:ext cx="396815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3C2918E-C54D-435C-9D2C-55027AB3ABB4}"/>
              </a:ext>
            </a:extLst>
          </p:cNvPr>
          <p:cNvCxnSpPr>
            <a:endCxn id="23" idx="2"/>
          </p:cNvCxnSpPr>
          <p:nvPr/>
        </p:nvCxnSpPr>
        <p:spPr>
          <a:xfrm>
            <a:off x="7293632" y="2740324"/>
            <a:ext cx="8627" cy="86264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AB975E8E-9C85-477B-828E-CCC64200761D}"/>
              </a:ext>
            </a:extLst>
          </p:cNvPr>
          <p:cNvSpPr/>
          <p:nvPr/>
        </p:nvSpPr>
        <p:spPr>
          <a:xfrm>
            <a:off x="7690449" y="2904226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1AF7274-385C-413C-88F2-96550471D593}"/>
              </a:ext>
            </a:extLst>
          </p:cNvPr>
          <p:cNvCxnSpPr/>
          <p:nvPr/>
        </p:nvCxnSpPr>
        <p:spPr>
          <a:xfrm>
            <a:off x="7586932" y="2740324"/>
            <a:ext cx="396815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4A0BCC5-44F8-425E-9A9F-4096F9C4D454}"/>
              </a:ext>
            </a:extLst>
          </p:cNvPr>
          <p:cNvCxnSpPr>
            <a:endCxn id="26" idx="2"/>
          </p:cNvCxnSpPr>
          <p:nvPr/>
        </p:nvCxnSpPr>
        <p:spPr>
          <a:xfrm>
            <a:off x="7983747" y="2740324"/>
            <a:ext cx="8627" cy="86264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534F345A-EF42-4435-A26A-BECB37C69242}"/>
              </a:ext>
            </a:extLst>
          </p:cNvPr>
          <p:cNvSpPr/>
          <p:nvPr/>
        </p:nvSpPr>
        <p:spPr>
          <a:xfrm>
            <a:off x="8358996" y="2904226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B160667-05A8-4538-8C35-86AC862215C8}"/>
              </a:ext>
            </a:extLst>
          </p:cNvPr>
          <p:cNvCxnSpPr/>
          <p:nvPr/>
        </p:nvCxnSpPr>
        <p:spPr>
          <a:xfrm>
            <a:off x="8255479" y="2740324"/>
            <a:ext cx="396815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268FCD3-C693-4D88-8826-8860C9251011}"/>
              </a:ext>
            </a:extLst>
          </p:cNvPr>
          <p:cNvCxnSpPr>
            <a:endCxn id="29" idx="2"/>
          </p:cNvCxnSpPr>
          <p:nvPr/>
        </p:nvCxnSpPr>
        <p:spPr>
          <a:xfrm>
            <a:off x="8652294" y="2740324"/>
            <a:ext cx="8627" cy="86264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542AFEB6-3B7D-4AAD-9A65-802A4D289121}"/>
              </a:ext>
            </a:extLst>
          </p:cNvPr>
          <p:cNvSpPr/>
          <p:nvPr/>
        </p:nvSpPr>
        <p:spPr>
          <a:xfrm>
            <a:off x="9034732" y="2889849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3223B1B-C65C-4FB9-B0EA-902DA08CB562}"/>
              </a:ext>
            </a:extLst>
          </p:cNvPr>
          <p:cNvCxnSpPr/>
          <p:nvPr/>
        </p:nvCxnSpPr>
        <p:spPr>
          <a:xfrm>
            <a:off x="8931215" y="2725947"/>
            <a:ext cx="396815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8098951-C9C6-4D20-9A22-C79B5F95D77C}"/>
              </a:ext>
            </a:extLst>
          </p:cNvPr>
          <p:cNvCxnSpPr>
            <a:endCxn id="32" idx="2"/>
          </p:cNvCxnSpPr>
          <p:nvPr/>
        </p:nvCxnSpPr>
        <p:spPr>
          <a:xfrm>
            <a:off x="9328030" y="2725947"/>
            <a:ext cx="8627" cy="86264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D280B0E2-8EF6-47E9-B04D-3B0FB80E09B7}"/>
              </a:ext>
            </a:extLst>
          </p:cNvPr>
          <p:cNvSpPr/>
          <p:nvPr/>
        </p:nvSpPr>
        <p:spPr>
          <a:xfrm>
            <a:off x="9694652" y="2889849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7D1B19D-ADF1-47EA-A2B8-CF136A0595C0}"/>
              </a:ext>
            </a:extLst>
          </p:cNvPr>
          <p:cNvCxnSpPr/>
          <p:nvPr/>
        </p:nvCxnSpPr>
        <p:spPr>
          <a:xfrm>
            <a:off x="9591135" y="2725947"/>
            <a:ext cx="396815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8ED6E2B-C4B6-462B-9F5B-33CDDAAF1BA1}"/>
              </a:ext>
            </a:extLst>
          </p:cNvPr>
          <p:cNvCxnSpPr>
            <a:endCxn id="35" idx="2"/>
          </p:cNvCxnSpPr>
          <p:nvPr/>
        </p:nvCxnSpPr>
        <p:spPr>
          <a:xfrm>
            <a:off x="9987950" y="2725947"/>
            <a:ext cx="8627" cy="86264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9B4D538E-E3C8-431C-8546-A9EC9CE7BD12}"/>
              </a:ext>
            </a:extLst>
          </p:cNvPr>
          <p:cNvSpPr txBox="1"/>
          <p:nvPr/>
        </p:nvSpPr>
        <p:spPr>
          <a:xfrm>
            <a:off x="1052423" y="4125553"/>
            <a:ext cx="3451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Bsp.:	SELECT *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FROM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kunden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WHERE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=‚Jena‘;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D1328DA-D8E7-46D4-A633-BB56D2115E75}"/>
              </a:ext>
            </a:extLst>
          </p:cNvPr>
          <p:cNvSpPr txBox="1"/>
          <p:nvPr/>
        </p:nvSpPr>
        <p:spPr>
          <a:xfrm>
            <a:off x="4857387" y="4298838"/>
            <a:ext cx="6830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Table Scan ist vertretbar, wenn die Tabelle klein 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durchsucht immer alle 8K-Seiten von Anfang bis Ende,</a:t>
            </a:r>
            <a:br>
              <a:rPr lang="de-DE" dirty="0"/>
            </a:br>
            <a:r>
              <a:rPr lang="de-DE" dirty="0"/>
              <a:t>auch wenn die Suche in einer Spalte mit eindeutigen Werten erfolgt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E688CDB7-226C-44EE-A39F-8AD89F41091A}"/>
              </a:ext>
            </a:extLst>
          </p:cNvPr>
          <p:cNvSpPr txBox="1"/>
          <p:nvPr/>
        </p:nvSpPr>
        <p:spPr>
          <a:xfrm>
            <a:off x="4395600" y="3640768"/>
            <a:ext cx="1732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Index </a:t>
            </a:r>
            <a:r>
              <a:rPr lang="de-DE" sz="1400" dirty="0" err="1"/>
              <a:t>Allocation</a:t>
            </a:r>
            <a:r>
              <a:rPr lang="de-DE" sz="1400" dirty="0"/>
              <a:t> </a:t>
            </a:r>
            <a:r>
              <a:rPr lang="de-DE" sz="1400" dirty="0" err="1"/>
              <a:t>Map</a:t>
            </a:r>
            <a:endParaRPr lang="de-DE" sz="1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CBFB743-7F9D-480A-A45E-90FD26D811F1}"/>
              </a:ext>
            </a:extLst>
          </p:cNvPr>
          <p:cNvSpPr txBox="1"/>
          <p:nvPr/>
        </p:nvSpPr>
        <p:spPr>
          <a:xfrm flipH="1">
            <a:off x="5036388" y="3070744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IAM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8F7587D8-17B0-4F29-AE2E-4659306630EF}"/>
              </a:ext>
            </a:extLst>
          </p:cNvPr>
          <p:cNvSpPr txBox="1"/>
          <p:nvPr/>
        </p:nvSpPr>
        <p:spPr>
          <a:xfrm>
            <a:off x="1052423" y="5219193"/>
            <a:ext cx="3589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Bsp.:	SELECT *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FROM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kunden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WHERE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kundenID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= 25</a:t>
            </a:r>
          </a:p>
        </p:txBody>
      </p:sp>
    </p:spTree>
    <p:extLst>
      <p:ext uri="{BB962C8B-B14F-4D97-AF65-F5344CB8AC3E}">
        <p14:creationId xmlns:p14="http://schemas.microsoft.com/office/powerpoint/2010/main" val="83493179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8. Arbeiten mit Indizes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EBB513F-CB18-4C26-BCB9-BC3A4B1432D2}"/>
              </a:ext>
            </a:extLst>
          </p:cNvPr>
          <p:cNvSpPr txBox="1"/>
          <p:nvPr/>
        </p:nvSpPr>
        <p:spPr>
          <a:xfrm>
            <a:off x="948906" y="1459856"/>
            <a:ext cx="667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Gegenüberstellung		sequenzielle Suche	</a:t>
            </a:r>
            <a:r>
              <a:rPr lang="de-DE" dirty="0">
                <a:sym typeface="Wingdings" panose="05000000000000000000" pitchFamily="2" charset="2"/>
              </a:rPr>
              <a:t> Binärbaumsuche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8C0526C-E070-4643-B593-57D2A96BF9DD}"/>
              </a:ext>
            </a:extLst>
          </p:cNvPr>
          <p:cNvSpPr txBox="1"/>
          <p:nvPr/>
        </p:nvSpPr>
        <p:spPr>
          <a:xfrm>
            <a:off x="948906" y="2250465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Sequenzielle Suche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6A24A53-C5AE-4158-9B37-6FF519E9CC9D}"/>
              </a:ext>
            </a:extLst>
          </p:cNvPr>
          <p:cNvSpPr txBox="1"/>
          <p:nvPr/>
        </p:nvSpPr>
        <p:spPr>
          <a:xfrm>
            <a:off x="1024927" y="2809972"/>
            <a:ext cx="276038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4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8D6CEED-D4D4-4A02-A71F-49B19E8A8086}"/>
              </a:ext>
            </a:extLst>
          </p:cNvPr>
          <p:cNvCxnSpPr>
            <a:cxnSpLocks/>
          </p:cNvCxnSpPr>
          <p:nvPr/>
        </p:nvCxnSpPr>
        <p:spPr>
          <a:xfrm>
            <a:off x="632726" y="2994638"/>
            <a:ext cx="392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417D2A5A-149A-440C-8FA4-2937FD4A57F2}"/>
              </a:ext>
            </a:extLst>
          </p:cNvPr>
          <p:cNvSpPr txBox="1"/>
          <p:nvPr/>
        </p:nvSpPr>
        <p:spPr>
          <a:xfrm>
            <a:off x="10761576" y="2809972"/>
            <a:ext cx="276038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6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AE13C6E-CB98-40A6-9D26-3C522C9EFE70}"/>
              </a:ext>
            </a:extLst>
          </p:cNvPr>
          <p:cNvCxnSpPr>
            <a:cxnSpLocks/>
          </p:cNvCxnSpPr>
          <p:nvPr/>
        </p:nvCxnSpPr>
        <p:spPr>
          <a:xfrm>
            <a:off x="10369375" y="2994638"/>
            <a:ext cx="392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BCCF6BFF-6861-4256-AC92-1A7BDF16B0F5}"/>
              </a:ext>
            </a:extLst>
          </p:cNvPr>
          <p:cNvSpPr txBox="1"/>
          <p:nvPr/>
        </p:nvSpPr>
        <p:spPr>
          <a:xfrm>
            <a:off x="10062808" y="2809972"/>
            <a:ext cx="276038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7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AEE332C-D296-4845-9CB8-F26E328FD31B}"/>
              </a:ext>
            </a:extLst>
          </p:cNvPr>
          <p:cNvCxnSpPr>
            <a:cxnSpLocks/>
          </p:cNvCxnSpPr>
          <p:nvPr/>
        </p:nvCxnSpPr>
        <p:spPr>
          <a:xfrm>
            <a:off x="9670607" y="2994638"/>
            <a:ext cx="392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026EC30D-53A9-4D75-990C-9B0C61FE8352}"/>
              </a:ext>
            </a:extLst>
          </p:cNvPr>
          <p:cNvSpPr txBox="1"/>
          <p:nvPr/>
        </p:nvSpPr>
        <p:spPr>
          <a:xfrm>
            <a:off x="9377280" y="2822546"/>
            <a:ext cx="367408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15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E398229-2358-4384-8AA2-AD2739449E43}"/>
              </a:ext>
            </a:extLst>
          </p:cNvPr>
          <p:cNvCxnSpPr>
            <a:cxnSpLocks/>
          </p:cNvCxnSpPr>
          <p:nvPr/>
        </p:nvCxnSpPr>
        <p:spPr>
          <a:xfrm>
            <a:off x="8985079" y="3007212"/>
            <a:ext cx="392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04CF1A51-5358-4C1D-971D-A0553B5E4E49}"/>
              </a:ext>
            </a:extLst>
          </p:cNvPr>
          <p:cNvSpPr txBox="1"/>
          <p:nvPr/>
        </p:nvSpPr>
        <p:spPr>
          <a:xfrm>
            <a:off x="8676505" y="2820838"/>
            <a:ext cx="367408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11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3A98787-FEDF-432C-BE9A-72F08FACB5CC}"/>
              </a:ext>
            </a:extLst>
          </p:cNvPr>
          <p:cNvCxnSpPr>
            <a:cxnSpLocks/>
          </p:cNvCxnSpPr>
          <p:nvPr/>
        </p:nvCxnSpPr>
        <p:spPr>
          <a:xfrm>
            <a:off x="8284304" y="3005504"/>
            <a:ext cx="392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9FA1BED7-06EF-4E8E-A04F-5E2F44A461DF}"/>
              </a:ext>
            </a:extLst>
          </p:cNvPr>
          <p:cNvSpPr txBox="1"/>
          <p:nvPr/>
        </p:nvSpPr>
        <p:spPr>
          <a:xfrm>
            <a:off x="7975730" y="2809972"/>
            <a:ext cx="276038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8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5F6A553-6398-4DA6-B3D9-41FF8677DFA5}"/>
              </a:ext>
            </a:extLst>
          </p:cNvPr>
          <p:cNvCxnSpPr>
            <a:cxnSpLocks/>
          </p:cNvCxnSpPr>
          <p:nvPr/>
        </p:nvCxnSpPr>
        <p:spPr>
          <a:xfrm>
            <a:off x="7583529" y="2994638"/>
            <a:ext cx="392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B10B6261-FC53-455B-A3E8-3AF128E3F4C6}"/>
              </a:ext>
            </a:extLst>
          </p:cNvPr>
          <p:cNvSpPr txBox="1"/>
          <p:nvPr/>
        </p:nvSpPr>
        <p:spPr>
          <a:xfrm>
            <a:off x="7274297" y="2820838"/>
            <a:ext cx="276038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2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FB7AECD-F138-4D07-A918-DE205E29F6B9}"/>
              </a:ext>
            </a:extLst>
          </p:cNvPr>
          <p:cNvCxnSpPr>
            <a:cxnSpLocks/>
          </p:cNvCxnSpPr>
          <p:nvPr/>
        </p:nvCxnSpPr>
        <p:spPr>
          <a:xfrm>
            <a:off x="6882096" y="3005504"/>
            <a:ext cx="392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D3FFCA4-6BEA-4AB3-81A6-062CCC6E6034}"/>
              </a:ext>
            </a:extLst>
          </p:cNvPr>
          <p:cNvSpPr txBox="1"/>
          <p:nvPr/>
        </p:nvSpPr>
        <p:spPr>
          <a:xfrm>
            <a:off x="6578796" y="2809972"/>
            <a:ext cx="276038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1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6B2CA61-7583-47EC-92A4-ADEAF7A691A1}"/>
              </a:ext>
            </a:extLst>
          </p:cNvPr>
          <p:cNvCxnSpPr>
            <a:cxnSpLocks/>
          </p:cNvCxnSpPr>
          <p:nvPr/>
        </p:nvCxnSpPr>
        <p:spPr>
          <a:xfrm>
            <a:off x="6186595" y="2994638"/>
            <a:ext cx="392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04FE4A2-87F4-45D2-A5C1-64ACDA80F510}"/>
              </a:ext>
            </a:extLst>
          </p:cNvPr>
          <p:cNvSpPr txBox="1"/>
          <p:nvPr/>
        </p:nvSpPr>
        <p:spPr>
          <a:xfrm>
            <a:off x="5886648" y="2809972"/>
            <a:ext cx="367408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14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49DD12A-6B07-462E-8F0E-D435C073938E}"/>
              </a:ext>
            </a:extLst>
          </p:cNvPr>
          <p:cNvCxnSpPr>
            <a:cxnSpLocks/>
          </p:cNvCxnSpPr>
          <p:nvPr/>
        </p:nvCxnSpPr>
        <p:spPr>
          <a:xfrm>
            <a:off x="5494447" y="2994638"/>
            <a:ext cx="392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2BD2F267-D097-489F-BA78-0CB098267895}"/>
              </a:ext>
            </a:extLst>
          </p:cNvPr>
          <p:cNvSpPr txBox="1"/>
          <p:nvPr/>
        </p:nvSpPr>
        <p:spPr>
          <a:xfrm>
            <a:off x="5194500" y="2820838"/>
            <a:ext cx="276038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3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73E5DD6-BED2-48BC-A61D-3640FD3307CD}"/>
              </a:ext>
            </a:extLst>
          </p:cNvPr>
          <p:cNvCxnSpPr>
            <a:cxnSpLocks/>
          </p:cNvCxnSpPr>
          <p:nvPr/>
        </p:nvCxnSpPr>
        <p:spPr>
          <a:xfrm>
            <a:off x="4802299" y="3005504"/>
            <a:ext cx="392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DB710F0B-2FF9-4CD5-AFB4-582B1BEA6C41}"/>
              </a:ext>
            </a:extLst>
          </p:cNvPr>
          <p:cNvSpPr txBox="1"/>
          <p:nvPr/>
        </p:nvSpPr>
        <p:spPr>
          <a:xfrm>
            <a:off x="4502352" y="2820838"/>
            <a:ext cx="276038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5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73ED2C1-2486-4A81-A802-538079689576}"/>
              </a:ext>
            </a:extLst>
          </p:cNvPr>
          <p:cNvCxnSpPr>
            <a:cxnSpLocks/>
          </p:cNvCxnSpPr>
          <p:nvPr/>
        </p:nvCxnSpPr>
        <p:spPr>
          <a:xfrm>
            <a:off x="4110151" y="3005504"/>
            <a:ext cx="392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7191681C-72C9-4854-A285-B261E69D3765}"/>
              </a:ext>
            </a:extLst>
          </p:cNvPr>
          <p:cNvSpPr txBox="1"/>
          <p:nvPr/>
        </p:nvSpPr>
        <p:spPr>
          <a:xfrm>
            <a:off x="3810204" y="2813483"/>
            <a:ext cx="367408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10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F0219B5-21CC-4447-B79A-8F928D67ED80}"/>
              </a:ext>
            </a:extLst>
          </p:cNvPr>
          <p:cNvCxnSpPr>
            <a:cxnSpLocks/>
          </p:cNvCxnSpPr>
          <p:nvPr/>
        </p:nvCxnSpPr>
        <p:spPr>
          <a:xfrm>
            <a:off x="3418003" y="2998149"/>
            <a:ext cx="392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6E0EC512-646D-4F72-8D5C-2DC75B3141BF}"/>
              </a:ext>
            </a:extLst>
          </p:cNvPr>
          <p:cNvSpPr txBox="1"/>
          <p:nvPr/>
        </p:nvSpPr>
        <p:spPr>
          <a:xfrm>
            <a:off x="3096791" y="2820838"/>
            <a:ext cx="276038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9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AB95E066-C344-49C7-A5E4-F6C2CCBC6F55}"/>
              </a:ext>
            </a:extLst>
          </p:cNvPr>
          <p:cNvCxnSpPr>
            <a:cxnSpLocks/>
          </p:cNvCxnSpPr>
          <p:nvPr/>
        </p:nvCxnSpPr>
        <p:spPr>
          <a:xfrm>
            <a:off x="2704590" y="3005504"/>
            <a:ext cx="392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7077809A-DA71-4221-9025-F9F2B11D9798}"/>
              </a:ext>
            </a:extLst>
          </p:cNvPr>
          <p:cNvSpPr txBox="1"/>
          <p:nvPr/>
        </p:nvSpPr>
        <p:spPr>
          <a:xfrm>
            <a:off x="2404643" y="2809972"/>
            <a:ext cx="276038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1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9D2A7F1-2021-4200-918B-AD0035E8A199}"/>
              </a:ext>
            </a:extLst>
          </p:cNvPr>
          <p:cNvCxnSpPr>
            <a:cxnSpLocks/>
          </p:cNvCxnSpPr>
          <p:nvPr/>
        </p:nvCxnSpPr>
        <p:spPr>
          <a:xfrm>
            <a:off x="2012442" y="2994638"/>
            <a:ext cx="392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8EE9E2FE-D45A-40A2-BD93-45731BDC72DD}"/>
              </a:ext>
            </a:extLst>
          </p:cNvPr>
          <p:cNvSpPr txBox="1"/>
          <p:nvPr/>
        </p:nvSpPr>
        <p:spPr>
          <a:xfrm>
            <a:off x="1710454" y="2820838"/>
            <a:ext cx="384093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13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43D05A1-09E6-4ECB-BC6D-9F896E52482E}"/>
              </a:ext>
            </a:extLst>
          </p:cNvPr>
          <p:cNvCxnSpPr>
            <a:cxnSpLocks/>
          </p:cNvCxnSpPr>
          <p:nvPr/>
        </p:nvCxnSpPr>
        <p:spPr>
          <a:xfrm>
            <a:off x="1318254" y="3005504"/>
            <a:ext cx="392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780F139A-FEBB-421A-9AE5-78E8F571E178}"/>
              </a:ext>
            </a:extLst>
          </p:cNvPr>
          <p:cNvSpPr txBox="1"/>
          <p:nvPr/>
        </p:nvSpPr>
        <p:spPr>
          <a:xfrm>
            <a:off x="11460344" y="2809972"/>
            <a:ext cx="367408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12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231C674-9B92-44C3-ABA9-F104DAA42432}"/>
              </a:ext>
            </a:extLst>
          </p:cNvPr>
          <p:cNvCxnSpPr>
            <a:cxnSpLocks/>
          </p:cNvCxnSpPr>
          <p:nvPr/>
        </p:nvCxnSpPr>
        <p:spPr>
          <a:xfrm>
            <a:off x="11068143" y="2994638"/>
            <a:ext cx="392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3CE4B3D-79EF-4BCE-AD9A-9C2EC2C7E0B3}"/>
              </a:ext>
            </a:extLst>
          </p:cNvPr>
          <p:cNvSpPr txBox="1"/>
          <p:nvPr/>
        </p:nvSpPr>
        <p:spPr>
          <a:xfrm>
            <a:off x="825678" y="366783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Binärbaumsuche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C3A2701-E2A5-47E8-AC15-CB8E7CF107CA}"/>
              </a:ext>
            </a:extLst>
          </p:cNvPr>
          <p:cNvSpPr txBox="1"/>
          <p:nvPr/>
        </p:nvSpPr>
        <p:spPr>
          <a:xfrm>
            <a:off x="3717870" y="4037162"/>
            <a:ext cx="276038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8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661D510-1EDF-4382-979A-5C190FCD1CE5}"/>
              </a:ext>
            </a:extLst>
          </p:cNvPr>
          <p:cNvSpPr txBox="1"/>
          <p:nvPr/>
        </p:nvSpPr>
        <p:spPr>
          <a:xfrm>
            <a:off x="2267533" y="4344939"/>
            <a:ext cx="276038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4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0DBD56E6-6054-4D98-A89F-D6A0D1EFB73E}"/>
              </a:ext>
            </a:extLst>
          </p:cNvPr>
          <p:cNvSpPr txBox="1"/>
          <p:nvPr/>
        </p:nvSpPr>
        <p:spPr>
          <a:xfrm>
            <a:off x="5665551" y="4344939"/>
            <a:ext cx="367408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12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479500-8049-48F0-92E2-DC4F460F9BAA}"/>
              </a:ext>
            </a:extLst>
          </p:cNvPr>
          <p:cNvSpPr txBox="1"/>
          <p:nvPr/>
        </p:nvSpPr>
        <p:spPr>
          <a:xfrm>
            <a:off x="1378328" y="4652716"/>
            <a:ext cx="276038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2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89135E5-E3F8-409D-9EE2-FBA26EE37BB7}"/>
              </a:ext>
            </a:extLst>
          </p:cNvPr>
          <p:cNvSpPr txBox="1"/>
          <p:nvPr/>
        </p:nvSpPr>
        <p:spPr>
          <a:xfrm>
            <a:off x="3098798" y="4652716"/>
            <a:ext cx="276038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6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25201044-5AC8-4E39-B47D-0E6BC5620F27}"/>
              </a:ext>
            </a:extLst>
          </p:cNvPr>
          <p:cNvSpPr txBox="1"/>
          <p:nvPr/>
        </p:nvSpPr>
        <p:spPr>
          <a:xfrm>
            <a:off x="4712504" y="4652715"/>
            <a:ext cx="367408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10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B9024C8C-5C2C-4814-BC47-CE2717DE2BFE}"/>
              </a:ext>
            </a:extLst>
          </p:cNvPr>
          <p:cNvSpPr txBox="1"/>
          <p:nvPr/>
        </p:nvSpPr>
        <p:spPr>
          <a:xfrm>
            <a:off x="6744682" y="4647166"/>
            <a:ext cx="367408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14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8E6B9DD-D0D2-49F7-AF8F-15BFE4FCA695}"/>
              </a:ext>
            </a:extLst>
          </p:cNvPr>
          <p:cNvSpPr txBox="1"/>
          <p:nvPr/>
        </p:nvSpPr>
        <p:spPr>
          <a:xfrm>
            <a:off x="754934" y="4960493"/>
            <a:ext cx="276038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37AB77DB-D5D3-442C-829F-113F83A74473}"/>
              </a:ext>
            </a:extLst>
          </p:cNvPr>
          <p:cNvSpPr txBox="1"/>
          <p:nvPr/>
        </p:nvSpPr>
        <p:spPr>
          <a:xfrm>
            <a:off x="1874423" y="4960493"/>
            <a:ext cx="276038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3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59CC9AF6-1BEA-4621-9C6F-8AAE22B219AC}"/>
              </a:ext>
            </a:extLst>
          </p:cNvPr>
          <p:cNvSpPr txBox="1"/>
          <p:nvPr/>
        </p:nvSpPr>
        <p:spPr>
          <a:xfrm>
            <a:off x="2610872" y="4960492"/>
            <a:ext cx="276038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5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EC0DBA6-6131-4DAD-A341-F899653CC5CA}"/>
              </a:ext>
            </a:extLst>
          </p:cNvPr>
          <p:cNvSpPr txBox="1"/>
          <p:nvPr/>
        </p:nvSpPr>
        <p:spPr>
          <a:xfrm>
            <a:off x="3489670" y="4960492"/>
            <a:ext cx="276038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7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709EB24E-53B3-4583-BB90-2473094938A4}"/>
              </a:ext>
            </a:extLst>
          </p:cNvPr>
          <p:cNvSpPr txBox="1"/>
          <p:nvPr/>
        </p:nvSpPr>
        <p:spPr>
          <a:xfrm>
            <a:off x="4109242" y="4960492"/>
            <a:ext cx="276038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9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62820F1D-5D63-4999-9966-10112DB53282}"/>
              </a:ext>
            </a:extLst>
          </p:cNvPr>
          <p:cNvSpPr txBox="1"/>
          <p:nvPr/>
        </p:nvSpPr>
        <p:spPr>
          <a:xfrm>
            <a:off x="5240009" y="4960492"/>
            <a:ext cx="367408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11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CD933FE-997C-4C41-9DB1-69150D5A4DB4}"/>
              </a:ext>
            </a:extLst>
          </p:cNvPr>
          <p:cNvSpPr txBox="1"/>
          <p:nvPr/>
        </p:nvSpPr>
        <p:spPr>
          <a:xfrm>
            <a:off x="6142158" y="4954943"/>
            <a:ext cx="384093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13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46C9322C-B2F2-4BB5-9AAB-865088945923}"/>
              </a:ext>
            </a:extLst>
          </p:cNvPr>
          <p:cNvSpPr txBox="1"/>
          <p:nvPr/>
        </p:nvSpPr>
        <p:spPr>
          <a:xfrm>
            <a:off x="7366631" y="4954942"/>
            <a:ext cx="367408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15</a:t>
            </a:r>
          </a:p>
        </p:txBody>
      </p:sp>
      <p:cxnSp>
        <p:nvCxnSpPr>
          <p:cNvPr id="59" name="Verbinder: gewinkelt 58">
            <a:extLst>
              <a:ext uri="{FF2B5EF4-FFF2-40B4-BE49-F238E27FC236}">
                <a16:creationId xmlns:a16="http://schemas.microsoft.com/office/drawing/2014/main" id="{5CCD8633-8E3C-4EC6-9545-3012F730A67D}"/>
              </a:ext>
            </a:extLst>
          </p:cNvPr>
          <p:cNvCxnSpPr>
            <a:cxnSpLocks/>
            <a:stCxn id="43" idx="1"/>
            <a:endCxn id="44" idx="0"/>
          </p:cNvCxnSpPr>
          <p:nvPr/>
        </p:nvCxnSpPr>
        <p:spPr>
          <a:xfrm rot="10800000" flipV="1">
            <a:off x="2405552" y="4191051"/>
            <a:ext cx="1312318" cy="1538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C14A116C-13BF-4418-BCD3-85C18539B2E5}"/>
              </a:ext>
            </a:extLst>
          </p:cNvPr>
          <p:cNvCxnSpPr>
            <a:cxnSpLocks/>
            <a:stCxn id="43" idx="3"/>
            <a:endCxn id="45" idx="0"/>
          </p:cNvCxnSpPr>
          <p:nvPr/>
        </p:nvCxnSpPr>
        <p:spPr>
          <a:xfrm>
            <a:off x="3993908" y="4191051"/>
            <a:ext cx="1855347" cy="1538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BA4F9126-5C54-4736-AAC4-67161315584C}"/>
              </a:ext>
            </a:extLst>
          </p:cNvPr>
          <p:cNvCxnSpPr>
            <a:cxnSpLocks/>
            <a:stCxn id="44" idx="1"/>
            <a:endCxn id="46" idx="0"/>
          </p:cNvCxnSpPr>
          <p:nvPr/>
        </p:nvCxnSpPr>
        <p:spPr>
          <a:xfrm rot="10800000" flipV="1">
            <a:off x="1516347" y="4498828"/>
            <a:ext cx="751186" cy="1538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8B9D3176-92E7-4AF9-8967-3F3AD58D0E2B}"/>
              </a:ext>
            </a:extLst>
          </p:cNvPr>
          <p:cNvCxnSpPr>
            <a:stCxn id="44" idx="3"/>
            <a:endCxn id="47" idx="0"/>
          </p:cNvCxnSpPr>
          <p:nvPr/>
        </p:nvCxnSpPr>
        <p:spPr>
          <a:xfrm>
            <a:off x="2543571" y="4498828"/>
            <a:ext cx="693246" cy="1538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B8E9B4DA-972F-46F8-9E77-EB4F1FF421BA}"/>
              </a:ext>
            </a:extLst>
          </p:cNvPr>
          <p:cNvCxnSpPr>
            <a:stCxn id="46" idx="1"/>
            <a:endCxn id="50" idx="0"/>
          </p:cNvCxnSpPr>
          <p:nvPr/>
        </p:nvCxnSpPr>
        <p:spPr>
          <a:xfrm rot="10800000" flipV="1">
            <a:off x="892954" y="4806605"/>
            <a:ext cx="485375" cy="1538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AAEF48C2-0763-4823-8108-9A170BC25329}"/>
              </a:ext>
            </a:extLst>
          </p:cNvPr>
          <p:cNvCxnSpPr>
            <a:stCxn id="46" idx="3"/>
            <a:endCxn id="51" idx="0"/>
          </p:cNvCxnSpPr>
          <p:nvPr/>
        </p:nvCxnSpPr>
        <p:spPr>
          <a:xfrm>
            <a:off x="1654366" y="4806605"/>
            <a:ext cx="358076" cy="1538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C94E3268-34AC-4132-85BC-26E1675F8C97}"/>
              </a:ext>
            </a:extLst>
          </p:cNvPr>
          <p:cNvCxnSpPr>
            <a:stCxn id="47" idx="1"/>
            <a:endCxn id="52" idx="0"/>
          </p:cNvCxnSpPr>
          <p:nvPr/>
        </p:nvCxnSpPr>
        <p:spPr>
          <a:xfrm rot="10800000" flipV="1">
            <a:off x="2748892" y="4806604"/>
            <a:ext cx="349907" cy="1538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8E038EAE-FD9A-4058-AEA1-0290A96FF9FB}"/>
              </a:ext>
            </a:extLst>
          </p:cNvPr>
          <p:cNvCxnSpPr>
            <a:stCxn id="47" idx="3"/>
            <a:endCxn id="53" idx="0"/>
          </p:cNvCxnSpPr>
          <p:nvPr/>
        </p:nvCxnSpPr>
        <p:spPr>
          <a:xfrm>
            <a:off x="3374836" y="4806605"/>
            <a:ext cx="252853" cy="1538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Verbinder: gewinkelt 81">
            <a:extLst>
              <a:ext uri="{FF2B5EF4-FFF2-40B4-BE49-F238E27FC236}">
                <a16:creationId xmlns:a16="http://schemas.microsoft.com/office/drawing/2014/main" id="{19C83A8D-3D07-4779-8792-DDA925694838}"/>
              </a:ext>
            </a:extLst>
          </p:cNvPr>
          <p:cNvCxnSpPr>
            <a:stCxn id="48" idx="1"/>
            <a:endCxn id="54" idx="0"/>
          </p:cNvCxnSpPr>
          <p:nvPr/>
        </p:nvCxnSpPr>
        <p:spPr>
          <a:xfrm rot="10800000" flipV="1">
            <a:off x="4247262" y="4806604"/>
            <a:ext cx="465243" cy="1538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FE217394-5045-4936-B61F-8C24664B2071}"/>
              </a:ext>
            </a:extLst>
          </p:cNvPr>
          <p:cNvCxnSpPr>
            <a:stCxn id="48" idx="3"/>
            <a:endCxn id="55" idx="0"/>
          </p:cNvCxnSpPr>
          <p:nvPr/>
        </p:nvCxnSpPr>
        <p:spPr>
          <a:xfrm>
            <a:off x="5079912" y="4806604"/>
            <a:ext cx="343801" cy="1538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301E29AA-33A2-4685-BE35-9C2777D36791}"/>
              </a:ext>
            </a:extLst>
          </p:cNvPr>
          <p:cNvCxnSpPr>
            <a:stCxn id="45" idx="1"/>
            <a:endCxn id="48" idx="0"/>
          </p:cNvCxnSpPr>
          <p:nvPr/>
        </p:nvCxnSpPr>
        <p:spPr>
          <a:xfrm rot="10800000" flipV="1">
            <a:off x="4896209" y="4498827"/>
            <a:ext cx="769343" cy="1538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621D317E-0361-4E0B-A0A1-131F6DC9F8FE}"/>
              </a:ext>
            </a:extLst>
          </p:cNvPr>
          <p:cNvCxnSpPr>
            <a:stCxn id="45" idx="3"/>
            <a:endCxn id="49" idx="0"/>
          </p:cNvCxnSpPr>
          <p:nvPr/>
        </p:nvCxnSpPr>
        <p:spPr>
          <a:xfrm>
            <a:off x="6032959" y="4498828"/>
            <a:ext cx="895427" cy="1483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Verbinder: gewinkelt 89">
            <a:extLst>
              <a:ext uri="{FF2B5EF4-FFF2-40B4-BE49-F238E27FC236}">
                <a16:creationId xmlns:a16="http://schemas.microsoft.com/office/drawing/2014/main" id="{0F62AA81-4C9D-4145-BD73-59A32F4FA20B}"/>
              </a:ext>
            </a:extLst>
          </p:cNvPr>
          <p:cNvCxnSpPr>
            <a:stCxn id="49" idx="1"/>
            <a:endCxn id="56" idx="0"/>
          </p:cNvCxnSpPr>
          <p:nvPr/>
        </p:nvCxnSpPr>
        <p:spPr>
          <a:xfrm rot="10800000" flipV="1">
            <a:off x="6334206" y="4801055"/>
            <a:ext cx="410477" cy="1538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Verbinder: gewinkelt 91">
            <a:extLst>
              <a:ext uri="{FF2B5EF4-FFF2-40B4-BE49-F238E27FC236}">
                <a16:creationId xmlns:a16="http://schemas.microsoft.com/office/drawing/2014/main" id="{E241B2D0-4D78-4E72-BF7B-AC094B983210}"/>
              </a:ext>
            </a:extLst>
          </p:cNvPr>
          <p:cNvCxnSpPr>
            <a:stCxn id="49" idx="3"/>
            <a:endCxn id="57" idx="0"/>
          </p:cNvCxnSpPr>
          <p:nvPr/>
        </p:nvCxnSpPr>
        <p:spPr>
          <a:xfrm>
            <a:off x="7112090" y="4801055"/>
            <a:ext cx="438245" cy="1538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>
            <a:extLst>
              <a:ext uri="{FF2B5EF4-FFF2-40B4-BE49-F238E27FC236}">
                <a16:creationId xmlns:a16="http://schemas.microsoft.com/office/drawing/2014/main" id="{69FB12FB-53AC-4D8A-A04D-7206C34E92A8}"/>
              </a:ext>
            </a:extLst>
          </p:cNvPr>
          <p:cNvSpPr txBox="1"/>
          <p:nvPr/>
        </p:nvSpPr>
        <p:spPr>
          <a:xfrm>
            <a:off x="6882096" y="3647734"/>
            <a:ext cx="512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Bei 2</a:t>
            </a:r>
            <a:r>
              <a:rPr lang="de-DE" sz="2400" b="1" baseline="30000" dirty="0"/>
              <a:t>n</a:t>
            </a:r>
            <a:r>
              <a:rPr lang="de-DE" sz="2400" dirty="0"/>
              <a:t>-1 Werten maximal </a:t>
            </a:r>
            <a:r>
              <a:rPr lang="de-DE" sz="2400" b="1" dirty="0"/>
              <a:t>n</a:t>
            </a:r>
            <a:r>
              <a:rPr lang="de-DE" sz="2400" dirty="0"/>
              <a:t> Suchschritte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CBD39B1B-BF62-4E95-A0AE-7BD9B81F2D81}"/>
              </a:ext>
            </a:extLst>
          </p:cNvPr>
          <p:cNvSpPr txBox="1"/>
          <p:nvPr/>
        </p:nvSpPr>
        <p:spPr>
          <a:xfrm>
            <a:off x="7905470" y="4138057"/>
            <a:ext cx="335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2</a:t>
            </a:r>
            <a:r>
              <a:rPr lang="de-DE" baseline="30000" dirty="0"/>
              <a:t>4</a:t>
            </a:r>
            <a:r>
              <a:rPr lang="de-DE" dirty="0"/>
              <a:t>-1	=15	4 Suchschritte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3E02D1F-CCCC-491A-9CD9-096BCC507749}"/>
              </a:ext>
            </a:extLst>
          </p:cNvPr>
          <p:cNvSpPr txBox="1"/>
          <p:nvPr/>
        </p:nvSpPr>
        <p:spPr>
          <a:xfrm>
            <a:off x="7905471" y="4585610"/>
            <a:ext cx="3471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2</a:t>
            </a:r>
            <a:r>
              <a:rPr lang="de-DE" baseline="30000" dirty="0"/>
              <a:t>10</a:t>
            </a:r>
            <a:r>
              <a:rPr lang="de-DE" dirty="0"/>
              <a:t>-1 	=1023	10 Suchschritte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89FC4BDF-2A2C-4A8E-BBD4-F843DF6876B4}"/>
              </a:ext>
            </a:extLst>
          </p:cNvPr>
          <p:cNvSpPr txBox="1"/>
          <p:nvPr/>
        </p:nvSpPr>
        <p:spPr>
          <a:xfrm>
            <a:off x="7905472" y="5033163"/>
            <a:ext cx="380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2</a:t>
            </a:r>
            <a:r>
              <a:rPr lang="de-DE" baseline="30000" dirty="0"/>
              <a:t>20</a:t>
            </a:r>
            <a:r>
              <a:rPr lang="de-DE" dirty="0"/>
              <a:t>-1 	=1 048 575    20 Suchschritte</a:t>
            </a:r>
          </a:p>
        </p:txBody>
      </p:sp>
    </p:spTree>
    <p:extLst>
      <p:ext uri="{BB962C8B-B14F-4D97-AF65-F5344CB8AC3E}">
        <p14:creationId xmlns:p14="http://schemas.microsoft.com/office/powerpoint/2010/main" val="75070101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8. Arbeiten mit Indizes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0CD74E4-8767-401D-89B0-45328471E321}"/>
              </a:ext>
            </a:extLst>
          </p:cNvPr>
          <p:cNvSpPr/>
          <p:nvPr/>
        </p:nvSpPr>
        <p:spPr>
          <a:xfrm>
            <a:off x="1385968" y="4143128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B11EA69-39E3-4F30-8540-5C379CB926B1}"/>
              </a:ext>
            </a:extLst>
          </p:cNvPr>
          <p:cNvSpPr/>
          <p:nvPr/>
        </p:nvSpPr>
        <p:spPr>
          <a:xfrm>
            <a:off x="2237958" y="4143128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B7452E1-A016-45ED-A5E4-0A48D31515F0}"/>
              </a:ext>
            </a:extLst>
          </p:cNvPr>
          <p:cNvSpPr/>
          <p:nvPr/>
        </p:nvSpPr>
        <p:spPr>
          <a:xfrm>
            <a:off x="10491696" y="4143128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5E195FC-13EF-4070-AD8E-B07BF8893807}"/>
              </a:ext>
            </a:extLst>
          </p:cNvPr>
          <p:cNvSpPr/>
          <p:nvPr/>
        </p:nvSpPr>
        <p:spPr>
          <a:xfrm>
            <a:off x="3303954" y="4132637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683AEB2-E7CE-44C4-BA85-D6FB74A288A5}"/>
              </a:ext>
            </a:extLst>
          </p:cNvPr>
          <p:cNvSpPr/>
          <p:nvPr/>
        </p:nvSpPr>
        <p:spPr>
          <a:xfrm>
            <a:off x="5269451" y="4132637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F4D5635-F692-40EA-95AD-3C0A59522557}"/>
              </a:ext>
            </a:extLst>
          </p:cNvPr>
          <p:cNvSpPr/>
          <p:nvPr/>
        </p:nvSpPr>
        <p:spPr>
          <a:xfrm>
            <a:off x="6412321" y="4132637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2C78867-7327-400B-832A-D0801064AD31}"/>
              </a:ext>
            </a:extLst>
          </p:cNvPr>
          <p:cNvSpPr/>
          <p:nvPr/>
        </p:nvSpPr>
        <p:spPr>
          <a:xfrm>
            <a:off x="7571127" y="4143128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21338F8-D6D4-4AD7-A838-D1A085354014}"/>
              </a:ext>
            </a:extLst>
          </p:cNvPr>
          <p:cNvSpPr/>
          <p:nvPr/>
        </p:nvSpPr>
        <p:spPr>
          <a:xfrm>
            <a:off x="8359165" y="4143128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5819A92-9D88-45E6-AA6F-CA2896DB379D}"/>
              </a:ext>
            </a:extLst>
          </p:cNvPr>
          <p:cNvSpPr/>
          <p:nvPr/>
        </p:nvSpPr>
        <p:spPr>
          <a:xfrm>
            <a:off x="9647255" y="4143128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466AD05-93F9-459D-BBEA-135D659B7660}"/>
              </a:ext>
            </a:extLst>
          </p:cNvPr>
          <p:cNvSpPr/>
          <p:nvPr/>
        </p:nvSpPr>
        <p:spPr>
          <a:xfrm>
            <a:off x="5730820" y="2364649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B55DF1A3-3B9C-45B4-8B02-E2C22F2F7621}"/>
              </a:ext>
            </a:extLst>
          </p:cNvPr>
          <p:cNvSpPr/>
          <p:nvPr/>
        </p:nvSpPr>
        <p:spPr>
          <a:xfrm>
            <a:off x="2854170" y="3063389"/>
            <a:ext cx="603849" cy="718702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59EE3CB-426B-4A90-8C6B-B1B0A0CE8F19}"/>
              </a:ext>
            </a:extLst>
          </p:cNvPr>
          <p:cNvSpPr/>
          <p:nvPr/>
        </p:nvSpPr>
        <p:spPr>
          <a:xfrm>
            <a:off x="4566975" y="3079630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63212F32-A59D-4834-999A-58A7DBEF21ED}"/>
              </a:ext>
            </a:extLst>
          </p:cNvPr>
          <p:cNvSpPr/>
          <p:nvPr/>
        </p:nvSpPr>
        <p:spPr>
          <a:xfrm>
            <a:off x="8980971" y="3073370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BE6A24A7-F879-41A0-8B89-F291C924450B}"/>
              </a:ext>
            </a:extLst>
          </p:cNvPr>
          <p:cNvSpPr/>
          <p:nvPr/>
        </p:nvSpPr>
        <p:spPr>
          <a:xfrm>
            <a:off x="7035054" y="3063389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FF314EC0-FC41-44D9-A862-4C3797E1AECE}"/>
              </a:ext>
            </a:extLst>
          </p:cNvPr>
          <p:cNvCxnSpPr>
            <a:cxnSpLocks/>
            <a:stCxn id="44" idx="1"/>
            <a:endCxn id="45" idx="0"/>
          </p:cNvCxnSpPr>
          <p:nvPr/>
        </p:nvCxnSpPr>
        <p:spPr>
          <a:xfrm rot="10800000" flipV="1">
            <a:off x="3156096" y="2714019"/>
            <a:ext cx="2574725" cy="349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EEAEF37E-0BD1-4621-959A-A0701FE36B94}"/>
              </a:ext>
            </a:extLst>
          </p:cNvPr>
          <p:cNvCxnSpPr>
            <a:cxnSpLocks/>
            <a:endCxn id="46" idx="0"/>
          </p:cNvCxnSpPr>
          <p:nvPr/>
        </p:nvCxnSpPr>
        <p:spPr>
          <a:xfrm rot="10800000" flipV="1">
            <a:off x="4868901" y="2915228"/>
            <a:ext cx="824085" cy="1644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42DD8C60-E11C-4842-B074-B5891943ECFD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6334669" y="2915228"/>
            <a:ext cx="1002310" cy="1481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Verbinder: gewinkelt 58">
            <a:extLst>
              <a:ext uri="{FF2B5EF4-FFF2-40B4-BE49-F238E27FC236}">
                <a16:creationId xmlns:a16="http://schemas.microsoft.com/office/drawing/2014/main" id="{0D26213C-1986-4A56-B61B-6A32555343EF}"/>
              </a:ext>
            </a:extLst>
          </p:cNvPr>
          <p:cNvCxnSpPr>
            <a:stCxn id="44" idx="3"/>
            <a:endCxn id="47" idx="0"/>
          </p:cNvCxnSpPr>
          <p:nvPr/>
        </p:nvCxnSpPr>
        <p:spPr>
          <a:xfrm>
            <a:off x="6334669" y="2714019"/>
            <a:ext cx="2948227" cy="3593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77ECDA8-F9B4-4012-8598-E7AB20BA8199}"/>
              </a:ext>
            </a:extLst>
          </p:cNvPr>
          <p:cNvSpPr txBox="1"/>
          <p:nvPr/>
        </p:nvSpPr>
        <p:spPr>
          <a:xfrm>
            <a:off x="1342023" y="1459856"/>
            <a:ext cx="1737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Indexaufbau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6FE022F4-4390-4F55-BFD2-B03D83842E5D}"/>
              </a:ext>
            </a:extLst>
          </p:cNvPr>
          <p:cNvCxnSpPr>
            <a:stCxn id="45" idx="1"/>
            <a:endCxn id="6" idx="0"/>
          </p:cNvCxnSpPr>
          <p:nvPr/>
        </p:nvCxnSpPr>
        <p:spPr>
          <a:xfrm rot="10800000" flipV="1">
            <a:off x="1687894" y="3422740"/>
            <a:ext cx="1166277" cy="7203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ADDE12D1-D8F6-45A6-8A25-F9E5E770F750}"/>
              </a:ext>
            </a:extLst>
          </p:cNvPr>
          <p:cNvSpPr/>
          <p:nvPr/>
        </p:nvSpPr>
        <p:spPr>
          <a:xfrm>
            <a:off x="4123086" y="4132637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16154A87-9692-45BF-BBEA-E9C9E982AE2C}"/>
              </a:ext>
            </a:extLst>
          </p:cNvPr>
          <p:cNvCxnSpPr>
            <a:endCxn id="10" idx="0"/>
          </p:cNvCxnSpPr>
          <p:nvPr/>
        </p:nvCxnSpPr>
        <p:spPr>
          <a:xfrm rot="5400000">
            <a:off x="2420207" y="3785902"/>
            <a:ext cx="476902" cy="237550"/>
          </a:xfrm>
          <a:prstGeom prst="bentConnector3">
            <a:avLst>
              <a:gd name="adj1" fmla="val -60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9C11C496-4D67-4816-9C4A-0968596C03CA}"/>
              </a:ext>
            </a:extLst>
          </p:cNvPr>
          <p:cNvCxnSpPr>
            <a:cxnSpLocks/>
            <a:endCxn id="16" idx="0"/>
          </p:cNvCxnSpPr>
          <p:nvPr/>
        </p:nvCxnSpPr>
        <p:spPr>
          <a:xfrm rot="16200000" flipH="1">
            <a:off x="3294266" y="3821024"/>
            <a:ext cx="474016" cy="149210"/>
          </a:xfrm>
          <a:prstGeom prst="bentConnector3">
            <a:avLst>
              <a:gd name="adj1" fmla="val -13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7EC62C78-E89F-4DDF-95A6-2C6517D769C1}"/>
              </a:ext>
            </a:extLst>
          </p:cNvPr>
          <p:cNvCxnSpPr>
            <a:stCxn id="46" idx="1"/>
            <a:endCxn id="42" idx="0"/>
          </p:cNvCxnSpPr>
          <p:nvPr/>
        </p:nvCxnSpPr>
        <p:spPr>
          <a:xfrm rot="10800000" flipV="1">
            <a:off x="4425011" y="3428999"/>
            <a:ext cx="141964" cy="703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BE02708A-3BF5-43D8-8441-053919A45323}"/>
              </a:ext>
            </a:extLst>
          </p:cNvPr>
          <p:cNvCxnSpPr>
            <a:stCxn id="46" idx="3"/>
            <a:endCxn id="19" idx="0"/>
          </p:cNvCxnSpPr>
          <p:nvPr/>
        </p:nvCxnSpPr>
        <p:spPr>
          <a:xfrm>
            <a:off x="5170824" y="3429000"/>
            <a:ext cx="400552" cy="703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8EDA9389-C0D4-422D-A6E1-E41B76E1D919}"/>
              </a:ext>
            </a:extLst>
          </p:cNvPr>
          <p:cNvCxnSpPr>
            <a:stCxn id="48" idx="1"/>
            <a:endCxn id="22" idx="0"/>
          </p:cNvCxnSpPr>
          <p:nvPr/>
        </p:nvCxnSpPr>
        <p:spPr>
          <a:xfrm rot="10800000" flipV="1">
            <a:off x="6714246" y="3412759"/>
            <a:ext cx="320808" cy="719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8CF9A43C-C1A3-4053-97EB-72B4A134131A}"/>
              </a:ext>
            </a:extLst>
          </p:cNvPr>
          <p:cNvCxnSpPr>
            <a:stCxn id="48" idx="3"/>
            <a:endCxn id="25" idx="0"/>
          </p:cNvCxnSpPr>
          <p:nvPr/>
        </p:nvCxnSpPr>
        <p:spPr>
          <a:xfrm>
            <a:off x="7638903" y="3412759"/>
            <a:ext cx="234149" cy="7303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5924DF2D-842B-4E8B-AB28-FF2EF2BDBB1F}"/>
              </a:ext>
            </a:extLst>
          </p:cNvPr>
          <p:cNvCxnSpPr>
            <a:stCxn id="47" idx="1"/>
            <a:endCxn id="28" idx="0"/>
          </p:cNvCxnSpPr>
          <p:nvPr/>
        </p:nvCxnSpPr>
        <p:spPr>
          <a:xfrm rot="10800000" flipV="1">
            <a:off x="8661091" y="3422740"/>
            <a:ext cx="319881" cy="7203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CDE88758-EC6C-4604-8F8F-419DF0564FFF}"/>
              </a:ext>
            </a:extLst>
          </p:cNvPr>
          <p:cNvCxnSpPr>
            <a:endCxn id="31" idx="0"/>
          </p:cNvCxnSpPr>
          <p:nvPr/>
        </p:nvCxnSpPr>
        <p:spPr>
          <a:xfrm rot="16200000" flipH="1">
            <a:off x="9519923" y="3713870"/>
            <a:ext cx="494155" cy="364360"/>
          </a:xfrm>
          <a:prstGeom prst="bentConnector3">
            <a:avLst>
              <a:gd name="adj1" fmla="val -58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07BC2280-E20F-426A-BA39-9F696932AFAE}"/>
              </a:ext>
            </a:extLst>
          </p:cNvPr>
          <p:cNvCxnSpPr>
            <a:stCxn id="47" idx="3"/>
            <a:endCxn id="13" idx="0"/>
          </p:cNvCxnSpPr>
          <p:nvPr/>
        </p:nvCxnSpPr>
        <p:spPr>
          <a:xfrm>
            <a:off x="9584820" y="3422740"/>
            <a:ext cx="1208801" cy="7203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24151252-4F1A-4B2C-98CD-2A6BECE210CB}"/>
              </a:ext>
            </a:extLst>
          </p:cNvPr>
          <p:cNvSpPr txBox="1"/>
          <p:nvPr/>
        </p:nvSpPr>
        <p:spPr>
          <a:xfrm>
            <a:off x="4282409" y="2277354"/>
            <a:ext cx="1429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Wurzelebene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5556D747-C271-41CB-911C-41A8FB184D38}"/>
              </a:ext>
            </a:extLst>
          </p:cNvPr>
          <p:cNvSpPr txBox="1"/>
          <p:nvPr/>
        </p:nvSpPr>
        <p:spPr>
          <a:xfrm>
            <a:off x="1506651" y="2984745"/>
            <a:ext cx="12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Indexebene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60AC9B0C-C163-48F5-883D-C08E3886B4A2}"/>
              </a:ext>
            </a:extLst>
          </p:cNvPr>
          <p:cNvSpPr txBox="1"/>
          <p:nvPr/>
        </p:nvSpPr>
        <p:spPr>
          <a:xfrm>
            <a:off x="188467" y="4307832"/>
            <a:ext cx="120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Blattebene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A06B97D6-C504-4527-8698-188719085592}"/>
              </a:ext>
            </a:extLst>
          </p:cNvPr>
          <p:cNvSpPr txBox="1"/>
          <p:nvPr/>
        </p:nvSpPr>
        <p:spPr>
          <a:xfrm>
            <a:off x="1853124" y="5325533"/>
            <a:ext cx="9118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In der Blattebene sind alle Werte der indizierten Tabellenspalte sortiert </a:t>
            </a:r>
            <a:br>
              <a:rPr lang="de-DE" sz="2400" dirty="0"/>
            </a:br>
            <a:r>
              <a:rPr lang="de-DE" sz="2400" dirty="0"/>
              <a:t>gespeichert mit Verweis auf den Datensatz, aus dem sie stammen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28518EF1-1054-4CC3-8CB8-8C9D81A70E32}"/>
              </a:ext>
            </a:extLst>
          </p:cNvPr>
          <p:cNvCxnSpPr/>
          <p:nvPr/>
        </p:nvCxnSpPr>
        <p:spPr>
          <a:xfrm>
            <a:off x="1989817" y="4307832"/>
            <a:ext cx="248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06AEC84-87DC-42C5-8B5B-03F2EDD17866}"/>
              </a:ext>
            </a:extLst>
          </p:cNvPr>
          <p:cNvCxnSpPr/>
          <p:nvPr/>
        </p:nvCxnSpPr>
        <p:spPr>
          <a:xfrm flipH="1">
            <a:off x="1989817" y="4677164"/>
            <a:ext cx="248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BB3E5FC-077E-4F67-BF55-08FEDF6AFFC8}"/>
              </a:ext>
            </a:extLst>
          </p:cNvPr>
          <p:cNvCxnSpPr>
            <a:cxnSpLocks/>
          </p:cNvCxnSpPr>
          <p:nvPr/>
        </p:nvCxnSpPr>
        <p:spPr>
          <a:xfrm>
            <a:off x="2854170" y="4307832"/>
            <a:ext cx="449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61817C9-D326-41CF-BBDF-F8ABC4554C17}"/>
              </a:ext>
            </a:extLst>
          </p:cNvPr>
          <p:cNvCxnSpPr>
            <a:cxnSpLocks/>
          </p:cNvCxnSpPr>
          <p:nvPr/>
        </p:nvCxnSpPr>
        <p:spPr>
          <a:xfrm flipH="1">
            <a:off x="2854171" y="4677164"/>
            <a:ext cx="44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1E15A09-6A7D-47BE-9492-7048875769A0}"/>
              </a:ext>
            </a:extLst>
          </p:cNvPr>
          <p:cNvCxnSpPr/>
          <p:nvPr/>
        </p:nvCxnSpPr>
        <p:spPr>
          <a:xfrm>
            <a:off x="3907803" y="4307832"/>
            <a:ext cx="215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43FB3839-7318-41D6-AE57-3C94288B42CF}"/>
              </a:ext>
            </a:extLst>
          </p:cNvPr>
          <p:cNvCxnSpPr/>
          <p:nvPr/>
        </p:nvCxnSpPr>
        <p:spPr>
          <a:xfrm>
            <a:off x="4726935" y="4307832"/>
            <a:ext cx="542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EA39796-AEF3-4A44-A028-96A4D0EC9E60}"/>
              </a:ext>
            </a:extLst>
          </p:cNvPr>
          <p:cNvCxnSpPr/>
          <p:nvPr/>
        </p:nvCxnSpPr>
        <p:spPr>
          <a:xfrm>
            <a:off x="5873300" y="4307832"/>
            <a:ext cx="539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FEB5961-CC36-4D42-A30A-7541BB78D32E}"/>
              </a:ext>
            </a:extLst>
          </p:cNvPr>
          <p:cNvCxnSpPr/>
          <p:nvPr/>
        </p:nvCxnSpPr>
        <p:spPr>
          <a:xfrm>
            <a:off x="7016170" y="4307832"/>
            <a:ext cx="554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4F81EDD-079D-4C59-94C8-3398624117D0}"/>
              </a:ext>
            </a:extLst>
          </p:cNvPr>
          <p:cNvCxnSpPr/>
          <p:nvPr/>
        </p:nvCxnSpPr>
        <p:spPr>
          <a:xfrm>
            <a:off x="8174976" y="4307832"/>
            <a:ext cx="184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28AAAFD9-9BDA-418C-A3F7-F7917E711B59}"/>
              </a:ext>
            </a:extLst>
          </p:cNvPr>
          <p:cNvCxnSpPr/>
          <p:nvPr/>
        </p:nvCxnSpPr>
        <p:spPr>
          <a:xfrm>
            <a:off x="8954218" y="4307832"/>
            <a:ext cx="693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C552E664-FF1A-444B-AE1A-ADC968BC89CD}"/>
              </a:ext>
            </a:extLst>
          </p:cNvPr>
          <p:cNvCxnSpPr/>
          <p:nvPr/>
        </p:nvCxnSpPr>
        <p:spPr>
          <a:xfrm>
            <a:off x="10251104" y="4307832"/>
            <a:ext cx="240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146C5D62-4C4E-41DF-8C9E-0C0B8125CBCB}"/>
              </a:ext>
            </a:extLst>
          </p:cNvPr>
          <p:cNvCxnSpPr/>
          <p:nvPr/>
        </p:nvCxnSpPr>
        <p:spPr>
          <a:xfrm flipH="1">
            <a:off x="10251104" y="4677164"/>
            <a:ext cx="240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D85A597-34ED-47EC-B139-F474C386FEEF}"/>
              </a:ext>
            </a:extLst>
          </p:cNvPr>
          <p:cNvCxnSpPr/>
          <p:nvPr/>
        </p:nvCxnSpPr>
        <p:spPr>
          <a:xfrm flipH="1">
            <a:off x="8954218" y="4677164"/>
            <a:ext cx="693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0ACC30FC-2188-494F-A513-4AE93B43EED1}"/>
              </a:ext>
            </a:extLst>
          </p:cNvPr>
          <p:cNvCxnSpPr/>
          <p:nvPr/>
        </p:nvCxnSpPr>
        <p:spPr>
          <a:xfrm flipH="1">
            <a:off x="8174976" y="4677164"/>
            <a:ext cx="184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3E36BED6-F20F-401A-ABDD-2D93DAF94953}"/>
              </a:ext>
            </a:extLst>
          </p:cNvPr>
          <p:cNvCxnSpPr/>
          <p:nvPr/>
        </p:nvCxnSpPr>
        <p:spPr>
          <a:xfrm flipH="1">
            <a:off x="7016170" y="4677164"/>
            <a:ext cx="554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40A642AE-D4D3-48B9-825C-4BFE3C92A85A}"/>
              </a:ext>
            </a:extLst>
          </p:cNvPr>
          <p:cNvCxnSpPr/>
          <p:nvPr/>
        </p:nvCxnSpPr>
        <p:spPr>
          <a:xfrm flipH="1">
            <a:off x="5873300" y="4677164"/>
            <a:ext cx="539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C987C299-B262-4CAB-90AD-E55A3F9560CE}"/>
              </a:ext>
            </a:extLst>
          </p:cNvPr>
          <p:cNvCxnSpPr/>
          <p:nvPr/>
        </p:nvCxnSpPr>
        <p:spPr>
          <a:xfrm flipH="1">
            <a:off x="4726935" y="4677164"/>
            <a:ext cx="542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5F7B5460-7955-473F-9AF6-D1C313CA481C}"/>
              </a:ext>
            </a:extLst>
          </p:cNvPr>
          <p:cNvCxnSpPr/>
          <p:nvPr/>
        </p:nvCxnSpPr>
        <p:spPr>
          <a:xfrm flipH="1">
            <a:off x="3907803" y="4677164"/>
            <a:ext cx="215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93141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8. Arbeiten mit Indizes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4B18CD9E-A556-4CD3-B0BA-EB29F1544DEE}"/>
              </a:ext>
            </a:extLst>
          </p:cNvPr>
          <p:cNvSpPr txBox="1"/>
          <p:nvPr/>
        </p:nvSpPr>
        <p:spPr>
          <a:xfrm>
            <a:off x="624925" y="3105834"/>
            <a:ext cx="2543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Indexsuche mit Suchwert</a:t>
            </a:r>
            <a:br>
              <a:rPr lang="de-DE" dirty="0"/>
            </a:br>
            <a:r>
              <a:rPr lang="de-DE" dirty="0"/>
              <a:t>mit hoher Selektivität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0CD74E4-8767-401D-89B0-45328471E321}"/>
              </a:ext>
            </a:extLst>
          </p:cNvPr>
          <p:cNvSpPr/>
          <p:nvPr/>
        </p:nvSpPr>
        <p:spPr>
          <a:xfrm>
            <a:off x="4252488" y="3014606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B11EA69-39E3-4F30-8540-5C379CB926B1}"/>
              </a:ext>
            </a:extLst>
          </p:cNvPr>
          <p:cNvSpPr/>
          <p:nvPr/>
        </p:nvSpPr>
        <p:spPr>
          <a:xfrm>
            <a:off x="4921035" y="3020356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B7452E1-A016-45ED-A5E4-0A48D31515F0}"/>
              </a:ext>
            </a:extLst>
          </p:cNvPr>
          <p:cNvSpPr/>
          <p:nvPr/>
        </p:nvSpPr>
        <p:spPr>
          <a:xfrm>
            <a:off x="9650469" y="3014606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5E195FC-13EF-4070-AD8E-B07BF8893807}"/>
              </a:ext>
            </a:extLst>
          </p:cNvPr>
          <p:cNvSpPr/>
          <p:nvPr/>
        </p:nvSpPr>
        <p:spPr>
          <a:xfrm>
            <a:off x="5585989" y="3014606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683AEB2-E7CE-44C4-BA85-D6FB74A288A5}"/>
              </a:ext>
            </a:extLst>
          </p:cNvPr>
          <p:cNvSpPr/>
          <p:nvPr/>
        </p:nvSpPr>
        <p:spPr>
          <a:xfrm>
            <a:off x="6264600" y="3014606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F4D5635-F692-40EA-95AD-3C0A59522557}"/>
              </a:ext>
            </a:extLst>
          </p:cNvPr>
          <p:cNvSpPr/>
          <p:nvPr/>
        </p:nvSpPr>
        <p:spPr>
          <a:xfrm>
            <a:off x="6954715" y="3014606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2C78867-7327-400B-832A-D0801064AD31}"/>
              </a:ext>
            </a:extLst>
          </p:cNvPr>
          <p:cNvSpPr/>
          <p:nvPr/>
        </p:nvSpPr>
        <p:spPr>
          <a:xfrm>
            <a:off x="7623262" y="3014606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21338F8-D6D4-4AD7-A838-D1A085354014}"/>
              </a:ext>
            </a:extLst>
          </p:cNvPr>
          <p:cNvSpPr/>
          <p:nvPr/>
        </p:nvSpPr>
        <p:spPr>
          <a:xfrm>
            <a:off x="8290371" y="3014606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5819A92-9D88-45E6-AA6F-CA2896DB379D}"/>
              </a:ext>
            </a:extLst>
          </p:cNvPr>
          <p:cNvSpPr/>
          <p:nvPr/>
        </p:nvSpPr>
        <p:spPr>
          <a:xfrm>
            <a:off x="8970420" y="3014606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BDCE3750-2DFD-41C3-ACA1-9A05EAE864B7}"/>
              </a:ext>
            </a:extLst>
          </p:cNvPr>
          <p:cNvSpPr/>
          <p:nvPr/>
        </p:nvSpPr>
        <p:spPr>
          <a:xfrm>
            <a:off x="4252488" y="5792370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4196AC6-99C1-4941-8E0F-5013D3FBA150}"/>
              </a:ext>
            </a:extLst>
          </p:cNvPr>
          <p:cNvSpPr/>
          <p:nvPr/>
        </p:nvSpPr>
        <p:spPr>
          <a:xfrm>
            <a:off x="4921035" y="5798120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3D0A5C0A-358B-4FF3-A52B-1754D72BCE44}"/>
              </a:ext>
            </a:extLst>
          </p:cNvPr>
          <p:cNvSpPr/>
          <p:nvPr/>
        </p:nvSpPr>
        <p:spPr>
          <a:xfrm>
            <a:off x="9650469" y="5792370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C571FB9-F96E-4793-8B05-DB35C4AE5840}"/>
              </a:ext>
            </a:extLst>
          </p:cNvPr>
          <p:cNvSpPr/>
          <p:nvPr/>
        </p:nvSpPr>
        <p:spPr>
          <a:xfrm>
            <a:off x="5585989" y="5792370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502D5C-A691-4F26-99BD-964F5CDE3AB1}"/>
              </a:ext>
            </a:extLst>
          </p:cNvPr>
          <p:cNvSpPr/>
          <p:nvPr/>
        </p:nvSpPr>
        <p:spPr>
          <a:xfrm>
            <a:off x="6264600" y="5792370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6CBFBED-57D3-476D-BC81-F87A13BD88E5}"/>
              </a:ext>
            </a:extLst>
          </p:cNvPr>
          <p:cNvSpPr/>
          <p:nvPr/>
        </p:nvSpPr>
        <p:spPr>
          <a:xfrm>
            <a:off x="6954715" y="5792370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4BC97E1-CAB8-4051-88B9-AF7A3F896B37}"/>
              </a:ext>
            </a:extLst>
          </p:cNvPr>
          <p:cNvSpPr/>
          <p:nvPr/>
        </p:nvSpPr>
        <p:spPr>
          <a:xfrm>
            <a:off x="7623262" y="5792370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081F9E94-1182-4973-8562-66898EFBFDF6}"/>
              </a:ext>
            </a:extLst>
          </p:cNvPr>
          <p:cNvSpPr/>
          <p:nvPr/>
        </p:nvSpPr>
        <p:spPr>
          <a:xfrm>
            <a:off x="8290371" y="5792370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7C6A6CF-7DA2-435C-BB37-D57044D74B6F}"/>
              </a:ext>
            </a:extLst>
          </p:cNvPr>
          <p:cNvSpPr/>
          <p:nvPr/>
        </p:nvSpPr>
        <p:spPr>
          <a:xfrm>
            <a:off x="8970420" y="5792370"/>
            <a:ext cx="603849" cy="698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699D775-8E19-4F09-8336-8C703B5303B9}"/>
              </a:ext>
            </a:extLst>
          </p:cNvPr>
          <p:cNvSpPr txBox="1"/>
          <p:nvPr/>
        </p:nvSpPr>
        <p:spPr>
          <a:xfrm>
            <a:off x="10677013" y="324257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Heap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E82DB892-A262-4983-9902-12FA1FE103DB}"/>
              </a:ext>
            </a:extLst>
          </p:cNvPr>
          <p:cNvSpPr txBox="1"/>
          <p:nvPr/>
        </p:nvSpPr>
        <p:spPr>
          <a:xfrm>
            <a:off x="10677013" y="595707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Heap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466AD05-93F9-459D-BBEA-135D659B7660}"/>
              </a:ext>
            </a:extLst>
          </p:cNvPr>
          <p:cNvSpPr/>
          <p:nvPr/>
        </p:nvSpPr>
        <p:spPr>
          <a:xfrm>
            <a:off x="6944119" y="1236127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B55DF1A3-3B9C-45B4-8B02-E2C22F2F7621}"/>
              </a:ext>
            </a:extLst>
          </p:cNvPr>
          <p:cNvSpPr/>
          <p:nvPr/>
        </p:nvSpPr>
        <p:spPr>
          <a:xfrm>
            <a:off x="5008015" y="1954829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59EE3CB-426B-4A90-8C6B-B1B0A0CE8F19}"/>
              </a:ext>
            </a:extLst>
          </p:cNvPr>
          <p:cNvSpPr/>
          <p:nvPr/>
        </p:nvSpPr>
        <p:spPr>
          <a:xfrm>
            <a:off x="5962675" y="1954829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63212F32-A59D-4834-999A-58A7DBEF21ED}"/>
              </a:ext>
            </a:extLst>
          </p:cNvPr>
          <p:cNvSpPr/>
          <p:nvPr/>
        </p:nvSpPr>
        <p:spPr>
          <a:xfrm>
            <a:off x="8894220" y="1936470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BE6A24A7-F879-41A0-8B89-F291C924450B}"/>
              </a:ext>
            </a:extLst>
          </p:cNvPr>
          <p:cNvSpPr/>
          <p:nvPr/>
        </p:nvSpPr>
        <p:spPr>
          <a:xfrm>
            <a:off x="7843243" y="1934867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FF314EC0-FC41-44D9-A862-4C3797E1AECE}"/>
              </a:ext>
            </a:extLst>
          </p:cNvPr>
          <p:cNvCxnSpPr>
            <a:cxnSpLocks/>
            <a:stCxn id="44" idx="1"/>
            <a:endCxn id="45" idx="0"/>
          </p:cNvCxnSpPr>
          <p:nvPr/>
        </p:nvCxnSpPr>
        <p:spPr>
          <a:xfrm rot="10800000" flipV="1">
            <a:off x="5309941" y="1585497"/>
            <a:ext cx="1634179" cy="369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EEAEF37E-0BD1-4621-959A-A0701FE36B94}"/>
              </a:ext>
            </a:extLst>
          </p:cNvPr>
          <p:cNvCxnSpPr>
            <a:cxnSpLocks/>
            <a:endCxn id="46" idx="0"/>
          </p:cNvCxnSpPr>
          <p:nvPr/>
        </p:nvCxnSpPr>
        <p:spPr>
          <a:xfrm rot="10800000" flipV="1">
            <a:off x="6264601" y="1790427"/>
            <a:ext cx="679519" cy="1644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42DD8C60-E11C-4842-B074-B5891943ECFD}"/>
              </a:ext>
            </a:extLst>
          </p:cNvPr>
          <p:cNvCxnSpPr>
            <a:endCxn id="48" idx="0"/>
          </p:cNvCxnSpPr>
          <p:nvPr/>
        </p:nvCxnSpPr>
        <p:spPr>
          <a:xfrm>
            <a:off x="7558564" y="1790426"/>
            <a:ext cx="586604" cy="144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Verbinder: gewinkelt 58">
            <a:extLst>
              <a:ext uri="{FF2B5EF4-FFF2-40B4-BE49-F238E27FC236}">
                <a16:creationId xmlns:a16="http://schemas.microsoft.com/office/drawing/2014/main" id="{0D26213C-1986-4A56-B61B-6A32555343EF}"/>
              </a:ext>
            </a:extLst>
          </p:cNvPr>
          <p:cNvCxnSpPr>
            <a:stCxn id="44" idx="3"/>
            <a:endCxn id="47" idx="0"/>
          </p:cNvCxnSpPr>
          <p:nvPr/>
        </p:nvCxnSpPr>
        <p:spPr>
          <a:xfrm>
            <a:off x="7547968" y="1585497"/>
            <a:ext cx="1648177" cy="3509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A7C4A5EC-CCE2-4D99-9DEF-F0BBFE27790E}"/>
              </a:ext>
            </a:extLst>
          </p:cNvPr>
          <p:cNvSpPr/>
          <p:nvPr/>
        </p:nvSpPr>
        <p:spPr>
          <a:xfrm>
            <a:off x="6931179" y="4013891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EB4CAB7D-BF48-43CC-8FFD-7E671F3D4CEC}"/>
              </a:ext>
            </a:extLst>
          </p:cNvPr>
          <p:cNvSpPr/>
          <p:nvPr/>
        </p:nvSpPr>
        <p:spPr>
          <a:xfrm>
            <a:off x="4995075" y="4732593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886F56D2-2566-4A0E-89FB-AD9DACCB4761}"/>
              </a:ext>
            </a:extLst>
          </p:cNvPr>
          <p:cNvSpPr/>
          <p:nvPr/>
        </p:nvSpPr>
        <p:spPr>
          <a:xfrm>
            <a:off x="5949735" y="4732593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7EB93B3-F450-4638-8F5D-C2519636A23E}"/>
              </a:ext>
            </a:extLst>
          </p:cNvPr>
          <p:cNvSpPr/>
          <p:nvPr/>
        </p:nvSpPr>
        <p:spPr>
          <a:xfrm>
            <a:off x="8881280" y="4714234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5EEBE69-1470-4FA2-BB47-8AA2F716F32B}"/>
              </a:ext>
            </a:extLst>
          </p:cNvPr>
          <p:cNvSpPr/>
          <p:nvPr/>
        </p:nvSpPr>
        <p:spPr>
          <a:xfrm>
            <a:off x="7830303" y="4712631"/>
            <a:ext cx="603849" cy="698740"/>
          </a:xfrm>
          <a:prstGeom prst="rect">
            <a:avLst/>
          </a:prstGeom>
          <a:solidFill>
            <a:srgbClr val="C0D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39B410EE-935F-440E-A839-56558CF22C9B}"/>
              </a:ext>
            </a:extLst>
          </p:cNvPr>
          <p:cNvCxnSpPr>
            <a:cxnSpLocks/>
            <a:stCxn id="60" idx="1"/>
            <a:endCxn id="61" idx="0"/>
          </p:cNvCxnSpPr>
          <p:nvPr/>
        </p:nvCxnSpPr>
        <p:spPr>
          <a:xfrm rot="10800000" flipV="1">
            <a:off x="5297001" y="4363261"/>
            <a:ext cx="1634179" cy="369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307F0F3D-53CF-4087-BFF3-F5BA18704CD9}"/>
              </a:ext>
            </a:extLst>
          </p:cNvPr>
          <p:cNvCxnSpPr>
            <a:cxnSpLocks/>
            <a:endCxn id="62" idx="0"/>
          </p:cNvCxnSpPr>
          <p:nvPr/>
        </p:nvCxnSpPr>
        <p:spPr>
          <a:xfrm rot="10800000" flipV="1">
            <a:off x="6251661" y="4568191"/>
            <a:ext cx="679519" cy="1644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Verbinder: gewinkelt 66">
            <a:extLst>
              <a:ext uri="{FF2B5EF4-FFF2-40B4-BE49-F238E27FC236}">
                <a16:creationId xmlns:a16="http://schemas.microsoft.com/office/drawing/2014/main" id="{FAD88A90-3ABC-4314-9B71-6923A1C119E5}"/>
              </a:ext>
            </a:extLst>
          </p:cNvPr>
          <p:cNvCxnSpPr>
            <a:endCxn id="64" idx="0"/>
          </p:cNvCxnSpPr>
          <p:nvPr/>
        </p:nvCxnSpPr>
        <p:spPr>
          <a:xfrm>
            <a:off x="7545624" y="4568190"/>
            <a:ext cx="586604" cy="144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D760C70-D04D-4499-AB8C-9E19010903D5}"/>
              </a:ext>
            </a:extLst>
          </p:cNvPr>
          <p:cNvCxnSpPr>
            <a:stCxn id="60" idx="3"/>
            <a:endCxn id="63" idx="0"/>
          </p:cNvCxnSpPr>
          <p:nvPr/>
        </p:nvCxnSpPr>
        <p:spPr>
          <a:xfrm>
            <a:off x="7535028" y="4363261"/>
            <a:ext cx="1648177" cy="3509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D1B0F208-B9C0-44C2-84C8-52A67D0CB9E5}"/>
              </a:ext>
            </a:extLst>
          </p:cNvPr>
          <p:cNvCxnSpPr/>
          <p:nvPr/>
        </p:nvCxnSpPr>
        <p:spPr>
          <a:xfrm flipH="1">
            <a:off x="6087760" y="1756035"/>
            <a:ext cx="1104181" cy="5398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1115B7F-D1F2-4344-B7AC-44C7C11DF60F}"/>
              </a:ext>
            </a:extLst>
          </p:cNvPr>
          <p:cNvCxnSpPr/>
          <p:nvPr/>
        </p:nvCxnSpPr>
        <p:spPr>
          <a:xfrm>
            <a:off x="6127305" y="2330857"/>
            <a:ext cx="2302542" cy="984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D6A9DFB6-E8CA-4B65-8239-D7777AC1962A}"/>
              </a:ext>
            </a:extLst>
          </p:cNvPr>
          <p:cNvCxnSpPr>
            <a:cxnSpLocks/>
          </p:cNvCxnSpPr>
          <p:nvPr/>
        </p:nvCxnSpPr>
        <p:spPr>
          <a:xfrm>
            <a:off x="8290371" y="3315152"/>
            <a:ext cx="603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A4F4DCA4-D137-4E18-8CA8-5800BD8CC6CA}"/>
              </a:ext>
            </a:extLst>
          </p:cNvPr>
          <p:cNvCxnSpPr/>
          <p:nvPr/>
        </p:nvCxnSpPr>
        <p:spPr>
          <a:xfrm flipH="1">
            <a:off x="6087760" y="4483972"/>
            <a:ext cx="1104181" cy="517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19B8621C-66D4-431A-AB5A-0DE74851281A}"/>
              </a:ext>
            </a:extLst>
          </p:cNvPr>
          <p:cNvCxnSpPr>
            <a:cxnSpLocks/>
          </p:cNvCxnSpPr>
          <p:nvPr/>
        </p:nvCxnSpPr>
        <p:spPr>
          <a:xfrm flipH="1">
            <a:off x="5046835" y="5001557"/>
            <a:ext cx="1040925" cy="10610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93D692BE-F69B-4661-BCA9-E72B3DA35861}"/>
              </a:ext>
            </a:extLst>
          </p:cNvPr>
          <p:cNvCxnSpPr/>
          <p:nvPr/>
        </p:nvCxnSpPr>
        <p:spPr>
          <a:xfrm flipH="1">
            <a:off x="5809563" y="5078452"/>
            <a:ext cx="305509" cy="12479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6F6FF623-D58D-4991-9376-794DA859B1AC}"/>
              </a:ext>
            </a:extLst>
          </p:cNvPr>
          <p:cNvCxnSpPr/>
          <p:nvPr/>
        </p:nvCxnSpPr>
        <p:spPr>
          <a:xfrm>
            <a:off x="6178334" y="5081964"/>
            <a:ext cx="1602002" cy="875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F7C65FDD-22D3-4674-9602-B82DD597F1D4}"/>
              </a:ext>
            </a:extLst>
          </p:cNvPr>
          <p:cNvCxnSpPr/>
          <p:nvPr/>
        </p:nvCxnSpPr>
        <p:spPr>
          <a:xfrm>
            <a:off x="6163246" y="5164316"/>
            <a:ext cx="1603797" cy="1057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2831CF47-392A-4223-A9DA-843344AC5F82}"/>
              </a:ext>
            </a:extLst>
          </p:cNvPr>
          <p:cNvCxnSpPr/>
          <p:nvPr/>
        </p:nvCxnSpPr>
        <p:spPr>
          <a:xfrm>
            <a:off x="6361652" y="5062001"/>
            <a:ext cx="3546172" cy="10176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D794DC88-4B30-46B1-9A11-6C8D24CF735D}"/>
              </a:ext>
            </a:extLst>
          </p:cNvPr>
          <p:cNvSpPr txBox="1"/>
          <p:nvPr/>
        </p:nvSpPr>
        <p:spPr>
          <a:xfrm>
            <a:off x="627923" y="5820338"/>
            <a:ext cx="2543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Indexsuche mit Suchwert</a:t>
            </a:r>
            <a:br>
              <a:rPr lang="de-DE" dirty="0"/>
            </a:br>
            <a:r>
              <a:rPr lang="de-DE" dirty="0"/>
              <a:t>mit niedriger Selektivität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835CB516-BCAC-477F-A48A-7CC46B267230}"/>
              </a:ext>
            </a:extLst>
          </p:cNvPr>
          <p:cNvSpPr txBox="1"/>
          <p:nvPr/>
        </p:nvSpPr>
        <p:spPr>
          <a:xfrm>
            <a:off x="624345" y="1576009"/>
            <a:ext cx="3583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00FFFF"/>
                </a:highlight>
              </a:rPr>
              <a:t>Selektivität</a:t>
            </a:r>
            <a:r>
              <a:rPr lang="de-DE" dirty="0"/>
              <a:t>: Anzahl der Trefferzeilen für einen bestimmten Suchwert im</a:t>
            </a:r>
            <a:br>
              <a:rPr lang="de-DE" dirty="0"/>
            </a:br>
            <a:r>
              <a:rPr lang="de-DE" dirty="0"/>
              <a:t>Verhältnis zur Gesamtzahl der Zeilen in der durchsuchten Datenmenge</a:t>
            </a:r>
          </a:p>
        </p:txBody>
      </p:sp>
    </p:spTree>
    <p:extLst>
      <p:ext uri="{BB962C8B-B14F-4D97-AF65-F5344CB8AC3E}">
        <p14:creationId xmlns:p14="http://schemas.microsoft.com/office/powerpoint/2010/main" val="102902022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88C8-A442-4B07-A2B6-33947D2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16019" cy="1094730"/>
          </a:xfrm>
        </p:spPr>
        <p:txBody>
          <a:bodyPr/>
          <a:lstStyle/>
          <a:p>
            <a:r>
              <a:rPr lang="de-DE" b="1" dirty="0"/>
              <a:t>8. Arbeiten mit Indizes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F7BA-EF25-497F-9EA4-C7E8126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8" y="157955"/>
            <a:ext cx="2497707" cy="142930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BB6F31D-92C2-4880-BAFC-C86553391E5B}"/>
              </a:ext>
            </a:extLst>
          </p:cNvPr>
          <p:cNvSpPr txBox="1"/>
          <p:nvPr/>
        </p:nvSpPr>
        <p:spPr>
          <a:xfrm>
            <a:off x="935665" y="1743740"/>
            <a:ext cx="7577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Maßangaben für die Nützlichkeit von Indizes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B65B16E-83E1-4F8C-B805-5BD67788E2DD}"/>
              </a:ext>
            </a:extLst>
          </p:cNvPr>
          <p:cNvSpPr txBox="1"/>
          <p:nvPr/>
        </p:nvSpPr>
        <p:spPr>
          <a:xfrm>
            <a:off x="1112808" y="2898475"/>
            <a:ext cx="944027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Selektivität</a:t>
            </a:r>
            <a:r>
              <a:rPr lang="de-DE" dirty="0"/>
              <a:t>	Anzahl der Ergebniszeilen im Verhältnis zur Gesamtzahl der Zeilen einer Tabelle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Kleine Zahl		hohe Selektivität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Große Zahl		kleine Selektivität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Dichte</a:t>
            </a:r>
            <a:r>
              <a:rPr lang="de-DE" dirty="0"/>
              <a:t>		Maß für das Vorkommen eindeutiger Werte</a:t>
            </a:r>
            <a:br>
              <a:rPr lang="de-DE" dirty="0"/>
            </a:br>
            <a:br>
              <a:rPr lang="de-DE" dirty="0"/>
            </a:br>
            <a:r>
              <a:rPr lang="de-DE" dirty="0"/>
              <a:t>		Dichte= 1/ Anzahl vorkommender Werte in einer Spalte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Dichte=1		schlechtester möglicher Wert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Dichte=0,1		guter Wert bei 10 Zeilen</a:t>
            </a:r>
            <a:br>
              <a:rPr lang="de-DE" dirty="0"/>
            </a:br>
            <a:r>
              <a:rPr lang="de-DE" dirty="0"/>
              <a:t>			schlechter Wert bei 1000000 Zeilen</a:t>
            </a:r>
          </a:p>
        </p:txBody>
      </p:sp>
    </p:spTree>
    <p:extLst>
      <p:ext uri="{BB962C8B-B14F-4D97-AF65-F5344CB8AC3E}">
        <p14:creationId xmlns:p14="http://schemas.microsoft.com/office/powerpoint/2010/main" val="1508994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b1912b7-fba0-41ba-b03d-2745daf35391" xsi:nil="true"/>
    <lcf76f155ced4ddcb4097134ff3c332f xmlns="4538917f-9a33-4b31-868f-13907f74c519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9E9500AD587C84ABE6B8C68A5674D96" ma:contentTypeVersion="11" ma:contentTypeDescription="Ein neues Dokument erstellen." ma:contentTypeScope="" ma:versionID="1653dd9b60f9e70012193374c2702910">
  <xsd:schema xmlns:xsd="http://www.w3.org/2001/XMLSchema" xmlns:xs="http://www.w3.org/2001/XMLSchema" xmlns:p="http://schemas.microsoft.com/office/2006/metadata/properties" xmlns:ns2="4538917f-9a33-4b31-868f-13907f74c519" xmlns:ns3="fb1912b7-fba0-41ba-b03d-2745daf35391" targetNamespace="http://schemas.microsoft.com/office/2006/metadata/properties" ma:root="true" ma:fieldsID="ed230e8e4c373209d6bb0e096cd351ff" ns2:_="" ns3:_="">
    <xsd:import namespace="4538917f-9a33-4b31-868f-13907f74c519"/>
    <xsd:import namespace="fb1912b7-fba0-41ba-b03d-2745daf353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38917f-9a33-4b31-868f-13907f74c5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Bildmarkierungen" ma:readOnly="false" ma:fieldId="{5cf76f15-5ced-4ddc-b409-7134ff3c332f}" ma:taxonomyMulti="true" ma:sspId="3ef0eccd-caec-4f1e-bd77-0f4014f8d3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1912b7-fba0-41ba-b03d-2745daf35391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573c600b-5ed0-4805-818c-f2c0c642861f}" ma:internalName="TaxCatchAll" ma:showField="CatchAllData" ma:web="fb1912b7-fba0-41ba-b03d-2745daf353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2B256A-1589-4AB6-9FB4-ACDEFFABB8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C857D7-CE1E-48A9-9877-E892D8A2954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5226dff-5fab-422e-b4b8-8a51dd3a7ba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F24788E-2734-42BF-9C56-70D04F7F477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10073</Words>
  <Application>Microsoft Office PowerPoint</Application>
  <PresentationFormat>Breitbild</PresentationFormat>
  <Paragraphs>1999</Paragraphs>
  <Slides>167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167</vt:i4>
      </vt:variant>
    </vt:vector>
  </HeadingPairs>
  <TitlesOfParts>
    <vt:vector size="175" baseType="lpstr">
      <vt:lpstr>Arial</vt:lpstr>
      <vt:lpstr>Calibri</vt:lpstr>
      <vt:lpstr>Calibri Light</vt:lpstr>
      <vt:lpstr>Cambria Math</vt:lpstr>
      <vt:lpstr>Consolas</vt:lpstr>
      <vt:lpstr>Courier New</vt:lpstr>
      <vt:lpstr>Wingdings</vt:lpstr>
      <vt:lpstr>Office</vt:lpstr>
      <vt:lpstr>Abfragesprache SQL  und Datenbankgrundlagen</vt:lpstr>
      <vt:lpstr>Gesamt-Kurs-Übersicht Datenbanken</vt:lpstr>
      <vt:lpstr>Übersicht SQL</vt:lpstr>
      <vt:lpstr>Übersicht SQL</vt:lpstr>
      <vt:lpstr>Übersicht SQL</vt:lpstr>
      <vt:lpstr>1. Datenbankgrundlagen</vt:lpstr>
      <vt:lpstr>1. Datenbankgrundlagen</vt:lpstr>
      <vt:lpstr>1. Datenbankgrundlagen</vt:lpstr>
      <vt:lpstr>1. Datenbankgrundlagen</vt:lpstr>
      <vt:lpstr>1. Datenbankgrundlagen</vt:lpstr>
      <vt:lpstr>1. Datenbankgrundlagen</vt:lpstr>
      <vt:lpstr>1. Datenbankgrundlagen</vt:lpstr>
      <vt:lpstr>1. Datenbankgrundlagen</vt:lpstr>
      <vt:lpstr>1. Datenbankgrundlagen</vt:lpstr>
      <vt:lpstr>2. Befehlsübersicht</vt:lpstr>
      <vt:lpstr>2. Befehlsübersicht SQL - Merkmale</vt:lpstr>
      <vt:lpstr>2. Befehlsübersicht SQL - Befehlsgruppen</vt:lpstr>
      <vt:lpstr>2. Befehlsübersicht SQL - Befehlsgruppen</vt:lpstr>
      <vt:lpstr>2. Befehlsübersicht SQL - Befehlsgruppen</vt:lpstr>
      <vt:lpstr>3. Die SELECT-Anweisung</vt:lpstr>
      <vt:lpstr>3. Die SELECT-Anweisung</vt:lpstr>
      <vt:lpstr>3. Die SELECT-Anweisung</vt:lpstr>
      <vt:lpstr>3. Die SELECT-Anweisung</vt:lpstr>
      <vt:lpstr>3. Die SELECT-Anweisung</vt:lpstr>
      <vt:lpstr>3. Die SELECT-Anweisung</vt:lpstr>
      <vt:lpstr>3. Die SELECT-Anweisung</vt:lpstr>
      <vt:lpstr>3. Die SELECT-Anweisung</vt:lpstr>
      <vt:lpstr>3. Die SELECT-Anweisung</vt:lpstr>
      <vt:lpstr>3. Die SELECT-Anweisung</vt:lpstr>
      <vt:lpstr>3. Die SELECT-Anweisung</vt:lpstr>
      <vt:lpstr>3. Die SELECT-Anweisung</vt:lpstr>
      <vt:lpstr>3. Die SELECT-Anweisung</vt:lpstr>
      <vt:lpstr>3. Die SELECT-Anweisung</vt:lpstr>
      <vt:lpstr>3. Die SELECT-Anweisung</vt:lpstr>
      <vt:lpstr>3. Die SELECT-Anweisung</vt:lpstr>
      <vt:lpstr>3. Die SELECT-Anweisung</vt:lpstr>
      <vt:lpstr>3. Die SELECT-Anweisung</vt:lpstr>
      <vt:lpstr>3. Die SELECT-Anweisung</vt:lpstr>
      <vt:lpstr>3. Die SELECT-Anweisung</vt:lpstr>
      <vt:lpstr>3. Die SELECT-Anweisung</vt:lpstr>
      <vt:lpstr>3. Die SELECT-Anweisung</vt:lpstr>
      <vt:lpstr>3. Die SELECT-Anweisung</vt:lpstr>
      <vt:lpstr>3. Die SELECT-Anweisung</vt:lpstr>
      <vt:lpstr>3. Die SELECT-Anweisung</vt:lpstr>
      <vt:lpstr>3. Die SELECT-Anweisung</vt:lpstr>
      <vt:lpstr>3. Die SELECT-Anweisung</vt:lpstr>
      <vt:lpstr>3. Die SELECT-Anweisung</vt:lpstr>
      <vt:lpstr>3. Die SELECT-Anweisung</vt:lpstr>
      <vt:lpstr>4. Data Manipulation Language(DML)</vt:lpstr>
      <vt:lpstr>4. DML</vt:lpstr>
      <vt:lpstr>4. DML</vt:lpstr>
      <vt:lpstr>4. DML</vt:lpstr>
      <vt:lpstr>4. DML</vt:lpstr>
      <vt:lpstr>4. DML</vt:lpstr>
      <vt:lpstr>4. DML</vt:lpstr>
      <vt:lpstr>4. DML</vt:lpstr>
      <vt:lpstr>4. DML</vt:lpstr>
      <vt:lpstr>5. Das Transaktionenkonzept</vt:lpstr>
      <vt:lpstr>5. Das Transaktionenkonzept</vt:lpstr>
      <vt:lpstr>5. Das Transaktionenkonzept</vt:lpstr>
      <vt:lpstr>5. Das Transaktionenkonzept</vt:lpstr>
      <vt:lpstr>5. Das Transaktionenkonzept</vt:lpstr>
      <vt:lpstr>5. Das Transaktionenkonzept</vt:lpstr>
      <vt:lpstr>5. Das Transaktionenkonzept</vt:lpstr>
      <vt:lpstr>5. Das Transaktionenkonzept</vt:lpstr>
      <vt:lpstr>5. Das Transaktionenkonzept</vt:lpstr>
      <vt:lpstr>5. Das Transaktionenkonzept</vt:lpstr>
      <vt:lpstr>5. Das Transaktionenkonzept</vt:lpstr>
      <vt:lpstr>5. Das Transaktionenkonzept</vt:lpstr>
      <vt:lpstr>6. Tabellen und Datentypen</vt:lpstr>
      <vt:lpstr>6. Tabellen und Datentypen</vt:lpstr>
      <vt:lpstr>6. Tabellen und Datentypen</vt:lpstr>
      <vt:lpstr>6. Tabellen und Datentypen</vt:lpstr>
      <vt:lpstr>6. Tabellen und Datentypen</vt:lpstr>
      <vt:lpstr>6. Tabellen und Datentypen</vt:lpstr>
      <vt:lpstr>6. Tabellen und Datentypen</vt:lpstr>
      <vt:lpstr>6. Tabellen und Datentypen</vt:lpstr>
      <vt:lpstr>6. Tabellen und Datentypen</vt:lpstr>
      <vt:lpstr>6. Tabellen und Datentypen</vt:lpstr>
      <vt:lpstr>6. Tabellen und Datentypen</vt:lpstr>
      <vt:lpstr>6. Tabellen und Datentypen</vt:lpstr>
      <vt:lpstr>7. Datenintegrität durch Constraints</vt:lpstr>
      <vt:lpstr>7. Datenintegrität durch Constraints</vt:lpstr>
      <vt:lpstr>7. Datenintegrität durch Constraints</vt:lpstr>
      <vt:lpstr>7. Datenintegrität durch Constraints</vt:lpstr>
      <vt:lpstr>7. Datenintegrität durch Constraints</vt:lpstr>
      <vt:lpstr>7. Datenintegrität durch Constraints</vt:lpstr>
      <vt:lpstr>7. Datenintegrität durch Constraints</vt:lpstr>
      <vt:lpstr>7. Datenintegrität durch Constraints</vt:lpstr>
      <vt:lpstr>7. Datenintegrität durch Constraints</vt:lpstr>
      <vt:lpstr>7. Datenintegrität durch Constraints</vt:lpstr>
      <vt:lpstr>8. Indizes</vt:lpstr>
      <vt:lpstr>8. Arbeiten mit Indizes</vt:lpstr>
      <vt:lpstr>8. Arbeiten mit Indizes</vt:lpstr>
      <vt:lpstr>8. Arbeiten mit Indizes</vt:lpstr>
      <vt:lpstr>8. Arbeiten mit Indizes</vt:lpstr>
      <vt:lpstr>8. Arbeiten mit Indizes</vt:lpstr>
      <vt:lpstr>8. Arbeiten mit Indizes</vt:lpstr>
      <vt:lpstr>8. Arbeiten mit Indizes</vt:lpstr>
      <vt:lpstr>8. Arbeiten mit Indizes</vt:lpstr>
      <vt:lpstr>8. Arbeiten mit Indizes</vt:lpstr>
      <vt:lpstr>8. Arbeiten mit Indizes</vt:lpstr>
      <vt:lpstr>8. Arbeiten mit Indizes</vt:lpstr>
      <vt:lpstr>8. Arbeiten mit Indizes</vt:lpstr>
      <vt:lpstr>8. Arbeiten mit Indizes</vt:lpstr>
      <vt:lpstr>8. Arbeiten mit Indizes</vt:lpstr>
      <vt:lpstr>8. Arbeiten mit Indizes</vt:lpstr>
      <vt:lpstr>8. Arbeiten mit Indizes</vt:lpstr>
      <vt:lpstr>8. Arbeiten mit Indizes</vt:lpstr>
      <vt:lpstr>8. Arbeiten mit Indizes</vt:lpstr>
      <vt:lpstr>8. Arbeiten mit Indizes</vt:lpstr>
      <vt:lpstr>8. Arbeiten mit Indizes</vt:lpstr>
      <vt:lpstr>8. Arbeiten mit Indizes</vt:lpstr>
      <vt:lpstr>8. Arbeiten mit Indizes</vt:lpstr>
      <vt:lpstr>8. Arbeiten mit Indizes</vt:lpstr>
      <vt:lpstr>9. Views</vt:lpstr>
      <vt:lpstr>9. Arbeiten mit Views</vt:lpstr>
      <vt:lpstr>9. Arbeiten mit Views</vt:lpstr>
      <vt:lpstr>9. Arbeiten mit Views</vt:lpstr>
      <vt:lpstr>9. Arbeiten mit Views</vt:lpstr>
      <vt:lpstr>9. Arbeiten mit Views</vt:lpstr>
      <vt:lpstr>9. Arbeiten mit Views</vt:lpstr>
      <vt:lpstr>9. Arbeiten mit Views</vt:lpstr>
      <vt:lpstr>PowerPoint-Präsentation</vt:lpstr>
      <vt:lpstr>PowerPoint-Präsentation</vt:lpstr>
      <vt:lpstr>10. Benutzerdefinierte Funktionen</vt:lpstr>
      <vt:lpstr>10. Benutzerdefinierte Funktionen</vt:lpstr>
      <vt:lpstr>10. Benutzerdefinierte Funktionen</vt:lpstr>
      <vt:lpstr>10. Benutzerdefinierte Funktionen</vt:lpstr>
      <vt:lpstr>10. Benutzerdefinierte Funktionen</vt:lpstr>
      <vt:lpstr>10. Benutzerdefinierte Funktionen</vt:lpstr>
      <vt:lpstr>10. Benutzerdefinierte Funktionen</vt:lpstr>
      <vt:lpstr>10. Benutzerdefinierte Funktionen</vt:lpstr>
      <vt:lpstr>10. Benutzerdefinierte Funktionen</vt:lpstr>
      <vt:lpstr>10. Benutzerdefinierte Funktionen</vt:lpstr>
      <vt:lpstr>10. Benutzerdefinierte Funktionen</vt:lpstr>
      <vt:lpstr>10. Benutzerdefinierte Funktionen</vt:lpstr>
      <vt:lpstr>11. Stored Procedures</vt:lpstr>
      <vt:lpstr>11. Stored Procedures</vt:lpstr>
      <vt:lpstr>11. Stored Procedures</vt:lpstr>
      <vt:lpstr>11. Stored Procedures</vt:lpstr>
      <vt:lpstr>11. Stored Procedures</vt:lpstr>
      <vt:lpstr>11. Stored Procedures</vt:lpstr>
      <vt:lpstr>12. Benutzer und Berechtigungen</vt:lpstr>
      <vt:lpstr>12. Benutzer und Berechtigungen</vt:lpstr>
      <vt:lpstr>12. Benutzer und Berechtigungen</vt:lpstr>
      <vt:lpstr>12. Benutzer und Berechtigungen</vt:lpstr>
      <vt:lpstr>12. Benutzer und Berechtigungen</vt:lpstr>
      <vt:lpstr>12. Benutzer und Berechtigungen</vt:lpstr>
      <vt:lpstr>12. Benutzer und Berechtigungen</vt:lpstr>
      <vt:lpstr>13. Trigger (DML-Trigger)</vt:lpstr>
      <vt:lpstr>13. Trigger (DML-Trigger)</vt:lpstr>
      <vt:lpstr>13. Trigger (DML-Trigger)</vt:lpstr>
      <vt:lpstr>13. Trigger (DML-Trigger)</vt:lpstr>
      <vt:lpstr>13. Trigger (DML-Trigger)</vt:lpstr>
      <vt:lpstr>13. Trigger (DML-Trigger)</vt:lpstr>
      <vt:lpstr>13. Trigger (DML-Trigger)</vt:lpstr>
      <vt:lpstr>13. Trigger (DML-Trigger)</vt:lpstr>
      <vt:lpstr>13. Trigger (DML-Trigger)</vt:lpstr>
      <vt:lpstr>14. Cursor</vt:lpstr>
      <vt:lpstr>14. Cursor</vt:lpstr>
      <vt:lpstr>14. Cursor</vt:lpstr>
      <vt:lpstr>14. Cursor</vt:lpstr>
      <vt:lpstr>14. Cursor</vt:lpstr>
      <vt:lpstr>15. Dynamisches SQL</vt:lpstr>
      <vt:lpstr>15. Dynamisches SQL</vt:lpstr>
      <vt:lpstr>15. Dynamisches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Abfragesprache SQL  und Datenbankgrundlagen</dc:title>
  <dc:creator>Mewes, Frank</dc:creator>
  <cp:lastModifiedBy>Frank Mewes</cp:lastModifiedBy>
  <cp:revision>254</cp:revision>
  <dcterms:created xsi:type="dcterms:W3CDTF">2020-06-08T08:34:09Z</dcterms:created>
  <dcterms:modified xsi:type="dcterms:W3CDTF">2023-01-20T13:48:13Z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0x010100B9E9500AD587C84ABE6B8C68A5674D96</vt:lpwstr>
  </property>
</Properties>
</file>