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3A115A-D027-4051-8FB6-433E44753C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A92DC2-9B4D-4B69-ADA5-76248CA8D8FD}">
      <dgm:prSet/>
      <dgm:spPr/>
      <dgm:t>
        <a:bodyPr/>
        <a:lstStyle/>
        <a:p>
          <a:r>
            <a:rPr lang="en-US" b="1" i="0"/>
            <a:t>Company Overview</a:t>
          </a:r>
          <a:endParaRPr lang="en-US"/>
        </a:p>
      </dgm:t>
    </dgm:pt>
    <dgm:pt modelId="{A142EC88-213E-48DB-B7A7-6A176EC0AF72}" type="parTrans" cxnId="{A653BCCB-48CD-4949-872B-308AC046577E}">
      <dgm:prSet/>
      <dgm:spPr/>
      <dgm:t>
        <a:bodyPr/>
        <a:lstStyle/>
        <a:p>
          <a:endParaRPr lang="en-US"/>
        </a:p>
      </dgm:t>
    </dgm:pt>
    <dgm:pt modelId="{D39A9056-5CD4-499A-BEC8-689730B736FE}" type="sibTrans" cxnId="{A653BCCB-48CD-4949-872B-308AC046577E}">
      <dgm:prSet/>
      <dgm:spPr/>
      <dgm:t>
        <a:bodyPr/>
        <a:lstStyle/>
        <a:p>
          <a:endParaRPr lang="en-US"/>
        </a:p>
      </dgm:t>
    </dgm:pt>
    <dgm:pt modelId="{2569E853-229D-4803-9A24-9965701CC6D3}">
      <dgm:prSet/>
      <dgm:spPr/>
      <dgm:t>
        <a:bodyPr/>
        <a:lstStyle/>
        <a:p>
          <a:r>
            <a:rPr lang="en-US" b="1" i="0"/>
            <a:t>Current State &amp; Challenges</a:t>
          </a:r>
          <a:endParaRPr lang="en-US"/>
        </a:p>
      </dgm:t>
    </dgm:pt>
    <dgm:pt modelId="{37C876CF-2D5A-45BC-B40B-D6CA62732B80}" type="parTrans" cxnId="{8BA1C8F6-F17E-4A99-985A-9FE2DBA60E97}">
      <dgm:prSet/>
      <dgm:spPr/>
      <dgm:t>
        <a:bodyPr/>
        <a:lstStyle/>
        <a:p>
          <a:endParaRPr lang="en-US"/>
        </a:p>
      </dgm:t>
    </dgm:pt>
    <dgm:pt modelId="{FBAFF224-E201-4E85-9D65-850E1FF1E06B}" type="sibTrans" cxnId="{8BA1C8F6-F17E-4A99-985A-9FE2DBA60E97}">
      <dgm:prSet/>
      <dgm:spPr/>
      <dgm:t>
        <a:bodyPr/>
        <a:lstStyle/>
        <a:p>
          <a:endParaRPr lang="en-US"/>
        </a:p>
      </dgm:t>
    </dgm:pt>
    <dgm:pt modelId="{5DD79CA0-3521-4B0E-B933-AED8D24B0AAD}">
      <dgm:prSet/>
      <dgm:spPr/>
      <dgm:t>
        <a:bodyPr/>
        <a:lstStyle/>
        <a:p>
          <a:r>
            <a:rPr lang="en-US" b="1" i="0"/>
            <a:t>SWOT Analysis</a:t>
          </a:r>
          <a:endParaRPr lang="en-US"/>
        </a:p>
      </dgm:t>
    </dgm:pt>
    <dgm:pt modelId="{2C677F65-82C2-43EC-B36A-859AB4D69820}" type="parTrans" cxnId="{4DA3B5E9-F212-4CA5-95AB-727028779DED}">
      <dgm:prSet/>
      <dgm:spPr/>
      <dgm:t>
        <a:bodyPr/>
        <a:lstStyle/>
        <a:p>
          <a:endParaRPr lang="en-US"/>
        </a:p>
      </dgm:t>
    </dgm:pt>
    <dgm:pt modelId="{20A87E8C-EBF5-448B-8849-B4B4822D6976}" type="sibTrans" cxnId="{4DA3B5E9-F212-4CA5-95AB-727028779DED}">
      <dgm:prSet/>
      <dgm:spPr/>
      <dgm:t>
        <a:bodyPr/>
        <a:lstStyle/>
        <a:p>
          <a:endParaRPr lang="en-US"/>
        </a:p>
      </dgm:t>
    </dgm:pt>
    <dgm:pt modelId="{E412C32D-C02D-4946-9FC1-612CA1FF7841}">
      <dgm:prSet/>
      <dgm:spPr/>
      <dgm:t>
        <a:bodyPr/>
        <a:lstStyle/>
        <a:p>
          <a:r>
            <a:rPr lang="en-US" b="1" i="0"/>
            <a:t>Strategy &amp; KPIs</a:t>
          </a:r>
          <a:endParaRPr lang="en-US"/>
        </a:p>
      </dgm:t>
    </dgm:pt>
    <dgm:pt modelId="{18F30C61-C54B-4CAD-A638-B2B92237779F}" type="parTrans" cxnId="{974EC29B-3967-4F78-B434-A11AF0D689C3}">
      <dgm:prSet/>
      <dgm:spPr/>
      <dgm:t>
        <a:bodyPr/>
        <a:lstStyle/>
        <a:p>
          <a:endParaRPr lang="en-US"/>
        </a:p>
      </dgm:t>
    </dgm:pt>
    <dgm:pt modelId="{E5852ACC-B814-454B-8033-F931E41E6485}" type="sibTrans" cxnId="{974EC29B-3967-4F78-B434-A11AF0D689C3}">
      <dgm:prSet/>
      <dgm:spPr/>
      <dgm:t>
        <a:bodyPr/>
        <a:lstStyle/>
        <a:p>
          <a:endParaRPr lang="en-US"/>
        </a:p>
      </dgm:t>
    </dgm:pt>
    <dgm:pt modelId="{4B4F7C00-1F1F-49E5-8A47-41A85AA39C53}">
      <dgm:prSet/>
      <dgm:spPr/>
      <dgm:t>
        <a:bodyPr/>
        <a:lstStyle/>
        <a:p>
          <a:r>
            <a:rPr lang="en-US" b="1" i="0"/>
            <a:t>Business Models</a:t>
          </a:r>
          <a:endParaRPr lang="en-US"/>
        </a:p>
      </dgm:t>
    </dgm:pt>
    <dgm:pt modelId="{D3A2DAB9-CF15-43F7-96BB-CB19C6D8B2DA}" type="parTrans" cxnId="{DA1300E8-0DAA-4698-80D9-D045FAA85A82}">
      <dgm:prSet/>
      <dgm:spPr/>
      <dgm:t>
        <a:bodyPr/>
        <a:lstStyle/>
        <a:p>
          <a:endParaRPr lang="en-US"/>
        </a:p>
      </dgm:t>
    </dgm:pt>
    <dgm:pt modelId="{EC64C138-BA78-4B82-85CB-DE9E9731C3C8}" type="sibTrans" cxnId="{DA1300E8-0DAA-4698-80D9-D045FAA85A82}">
      <dgm:prSet/>
      <dgm:spPr/>
      <dgm:t>
        <a:bodyPr/>
        <a:lstStyle/>
        <a:p>
          <a:endParaRPr lang="en-US"/>
        </a:p>
      </dgm:t>
    </dgm:pt>
    <dgm:pt modelId="{014B046D-BC88-46B0-BBAA-6B3D9F7BAF23}">
      <dgm:prSet/>
      <dgm:spPr/>
      <dgm:t>
        <a:bodyPr/>
        <a:lstStyle/>
        <a:p>
          <a:r>
            <a:rPr lang="en-US" b="1" i="0"/>
            <a:t>Technical Infrastructure</a:t>
          </a:r>
          <a:endParaRPr lang="en-US"/>
        </a:p>
      </dgm:t>
    </dgm:pt>
    <dgm:pt modelId="{A4C81DB0-F3CA-4D5E-994A-51F42F233C98}" type="parTrans" cxnId="{C0526D7C-F738-4699-93AF-6AF77CC91A46}">
      <dgm:prSet/>
      <dgm:spPr/>
      <dgm:t>
        <a:bodyPr/>
        <a:lstStyle/>
        <a:p>
          <a:endParaRPr lang="en-US"/>
        </a:p>
      </dgm:t>
    </dgm:pt>
    <dgm:pt modelId="{19942C68-1131-4E4D-A855-5A2A2B35C0E8}" type="sibTrans" cxnId="{C0526D7C-F738-4699-93AF-6AF77CC91A46}">
      <dgm:prSet/>
      <dgm:spPr/>
      <dgm:t>
        <a:bodyPr/>
        <a:lstStyle/>
        <a:p>
          <a:endParaRPr lang="en-US"/>
        </a:p>
      </dgm:t>
    </dgm:pt>
    <dgm:pt modelId="{8C03BBB6-4E19-4482-82CA-BA6FE48C23B6}">
      <dgm:prSet/>
      <dgm:spPr/>
      <dgm:t>
        <a:bodyPr/>
        <a:lstStyle/>
        <a:p>
          <a:r>
            <a:rPr lang="en-US" b="1" i="0"/>
            <a:t>Execution Plan</a:t>
          </a:r>
          <a:endParaRPr lang="en-US"/>
        </a:p>
      </dgm:t>
    </dgm:pt>
    <dgm:pt modelId="{9B724E52-B23B-44C6-82C5-C0FC783DF972}" type="parTrans" cxnId="{9E5D742C-203D-4ADE-AE1D-3F6E0AC1C526}">
      <dgm:prSet/>
      <dgm:spPr/>
      <dgm:t>
        <a:bodyPr/>
        <a:lstStyle/>
        <a:p>
          <a:endParaRPr lang="en-US"/>
        </a:p>
      </dgm:t>
    </dgm:pt>
    <dgm:pt modelId="{6881F609-0B1A-4727-B1C5-980A025BF69E}" type="sibTrans" cxnId="{9E5D742C-203D-4ADE-AE1D-3F6E0AC1C526}">
      <dgm:prSet/>
      <dgm:spPr/>
      <dgm:t>
        <a:bodyPr/>
        <a:lstStyle/>
        <a:p>
          <a:endParaRPr lang="en-US"/>
        </a:p>
      </dgm:t>
    </dgm:pt>
    <dgm:pt modelId="{98E85609-D9B0-42E3-873D-7678C8987D90}">
      <dgm:prSet/>
      <dgm:spPr/>
      <dgm:t>
        <a:bodyPr/>
        <a:lstStyle/>
        <a:p>
          <a:r>
            <a:rPr lang="en-US" b="1" i="0"/>
            <a:t>Collaboration and Integration</a:t>
          </a:r>
          <a:endParaRPr lang="en-US"/>
        </a:p>
      </dgm:t>
    </dgm:pt>
    <dgm:pt modelId="{D12F21A3-5C4D-4CC1-9D98-EC4E6DA0651E}" type="parTrans" cxnId="{D14C3439-7159-4202-B5D6-B42C18DD4324}">
      <dgm:prSet/>
      <dgm:spPr/>
      <dgm:t>
        <a:bodyPr/>
        <a:lstStyle/>
        <a:p>
          <a:endParaRPr lang="en-US"/>
        </a:p>
      </dgm:t>
    </dgm:pt>
    <dgm:pt modelId="{7F582D74-9F13-42AA-98E1-F7070512FC06}" type="sibTrans" cxnId="{D14C3439-7159-4202-B5D6-B42C18DD4324}">
      <dgm:prSet/>
      <dgm:spPr/>
      <dgm:t>
        <a:bodyPr/>
        <a:lstStyle/>
        <a:p>
          <a:endParaRPr lang="en-US"/>
        </a:p>
      </dgm:t>
    </dgm:pt>
    <dgm:pt modelId="{5C8B96B4-8DB0-44C4-9E48-25600EA9D241}">
      <dgm:prSet/>
      <dgm:spPr/>
      <dgm:t>
        <a:bodyPr/>
        <a:lstStyle/>
        <a:p>
          <a:r>
            <a:rPr lang="en-US" b="1" i="0"/>
            <a:t>Technologies and Assets</a:t>
          </a:r>
          <a:endParaRPr lang="en-US"/>
        </a:p>
      </dgm:t>
    </dgm:pt>
    <dgm:pt modelId="{61B09BC9-5380-46CC-89D2-55205B1A54E2}" type="parTrans" cxnId="{0FE68F86-402D-44A3-9F5E-6C454636DD6B}">
      <dgm:prSet/>
      <dgm:spPr/>
      <dgm:t>
        <a:bodyPr/>
        <a:lstStyle/>
        <a:p>
          <a:endParaRPr lang="en-US"/>
        </a:p>
      </dgm:t>
    </dgm:pt>
    <dgm:pt modelId="{E9202594-07E9-4C28-82C7-DC3305085017}" type="sibTrans" cxnId="{0FE68F86-402D-44A3-9F5E-6C454636DD6B}">
      <dgm:prSet/>
      <dgm:spPr/>
      <dgm:t>
        <a:bodyPr/>
        <a:lstStyle/>
        <a:p>
          <a:endParaRPr lang="en-US"/>
        </a:p>
      </dgm:t>
    </dgm:pt>
    <dgm:pt modelId="{0ADF71DD-0CC1-4113-AAF3-891C32D97C3F}">
      <dgm:prSet/>
      <dgm:spPr/>
      <dgm:t>
        <a:bodyPr/>
        <a:lstStyle/>
        <a:p>
          <a:r>
            <a:rPr lang="en-US" b="1" i="0"/>
            <a:t>Expected Business Value</a:t>
          </a:r>
          <a:endParaRPr lang="en-US"/>
        </a:p>
      </dgm:t>
    </dgm:pt>
    <dgm:pt modelId="{102FF118-3827-49AD-9285-6AC1550FFF1A}" type="parTrans" cxnId="{EB1835AE-29CA-4511-A230-D0B4D7996E06}">
      <dgm:prSet/>
      <dgm:spPr/>
      <dgm:t>
        <a:bodyPr/>
        <a:lstStyle/>
        <a:p>
          <a:endParaRPr lang="en-US"/>
        </a:p>
      </dgm:t>
    </dgm:pt>
    <dgm:pt modelId="{AAE98EAC-BFC6-4E06-8067-B4565817B596}" type="sibTrans" cxnId="{EB1835AE-29CA-4511-A230-D0B4D7996E06}">
      <dgm:prSet/>
      <dgm:spPr/>
      <dgm:t>
        <a:bodyPr/>
        <a:lstStyle/>
        <a:p>
          <a:endParaRPr lang="en-US"/>
        </a:p>
      </dgm:t>
    </dgm:pt>
    <dgm:pt modelId="{07C5A1DF-A486-4F9B-ACD2-7A0DD0D1E0B9}">
      <dgm:prSet/>
      <dgm:spPr/>
      <dgm:t>
        <a:bodyPr/>
        <a:lstStyle/>
        <a:p>
          <a:r>
            <a:rPr lang="en-US" b="1" i="0"/>
            <a:t>Ensuring Project Success</a:t>
          </a:r>
          <a:endParaRPr lang="en-US"/>
        </a:p>
      </dgm:t>
    </dgm:pt>
    <dgm:pt modelId="{D57BC494-8F1F-4FEE-9AD7-FEC103D1E5D8}" type="parTrans" cxnId="{255B9CE2-BA91-4A8C-8B73-47D0ADC6DEA6}">
      <dgm:prSet/>
      <dgm:spPr/>
      <dgm:t>
        <a:bodyPr/>
        <a:lstStyle/>
        <a:p>
          <a:endParaRPr lang="en-US"/>
        </a:p>
      </dgm:t>
    </dgm:pt>
    <dgm:pt modelId="{D988C7C3-CEC7-4AEB-8AF0-91556CC2F74C}" type="sibTrans" cxnId="{255B9CE2-BA91-4A8C-8B73-47D0ADC6DEA6}">
      <dgm:prSet/>
      <dgm:spPr/>
      <dgm:t>
        <a:bodyPr/>
        <a:lstStyle/>
        <a:p>
          <a:endParaRPr lang="en-US"/>
        </a:p>
      </dgm:t>
    </dgm:pt>
    <dgm:pt modelId="{C1558966-4C0D-4F64-B77A-952173D79A27}">
      <dgm:prSet/>
      <dgm:spPr/>
      <dgm:t>
        <a:bodyPr/>
        <a:lstStyle/>
        <a:p>
          <a:r>
            <a:rPr lang="en-US" b="1" i="0"/>
            <a:t>Conclusion</a:t>
          </a:r>
          <a:endParaRPr lang="en-US"/>
        </a:p>
      </dgm:t>
    </dgm:pt>
    <dgm:pt modelId="{4A54C8DE-8A68-490B-9842-30DFA68B1C7A}" type="parTrans" cxnId="{444FBFBF-0DC6-46BE-B12B-8F9B57DD2298}">
      <dgm:prSet/>
      <dgm:spPr/>
      <dgm:t>
        <a:bodyPr/>
        <a:lstStyle/>
        <a:p>
          <a:endParaRPr lang="en-US"/>
        </a:p>
      </dgm:t>
    </dgm:pt>
    <dgm:pt modelId="{4975DFCC-458E-4E46-8AA6-0FBD915D9E28}" type="sibTrans" cxnId="{444FBFBF-0DC6-46BE-B12B-8F9B57DD2298}">
      <dgm:prSet/>
      <dgm:spPr/>
      <dgm:t>
        <a:bodyPr/>
        <a:lstStyle/>
        <a:p>
          <a:endParaRPr lang="en-US"/>
        </a:p>
      </dgm:t>
    </dgm:pt>
    <dgm:pt modelId="{8EDF60C5-D765-4508-BBFF-3081E27EFA7D}" type="pres">
      <dgm:prSet presAssocID="{483A115A-D027-4051-8FB6-433E44753C8B}" presName="linear" presStyleCnt="0">
        <dgm:presLayoutVars>
          <dgm:animLvl val="lvl"/>
          <dgm:resizeHandles val="exact"/>
        </dgm:presLayoutVars>
      </dgm:prSet>
      <dgm:spPr/>
    </dgm:pt>
    <dgm:pt modelId="{A181949C-AEE5-4379-8EAC-D9C5AA7D341B}" type="pres">
      <dgm:prSet presAssocID="{33A92DC2-9B4D-4B69-ADA5-76248CA8D8FD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C20EBB5A-9F32-450D-9046-3491A5C73509}" type="pres">
      <dgm:prSet presAssocID="{D39A9056-5CD4-499A-BEC8-689730B736FE}" presName="spacer" presStyleCnt="0"/>
      <dgm:spPr/>
    </dgm:pt>
    <dgm:pt modelId="{F3785F11-7601-4C4D-BB2F-C7A7C35AAD53}" type="pres">
      <dgm:prSet presAssocID="{2569E853-229D-4803-9A24-9965701CC6D3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267217D8-92D9-4B3C-A6FC-3223206C13E9}" type="pres">
      <dgm:prSet presAssocID="{FBAFF224-E201-4E85-9D65-850E1FF1E06B}" presName="spacer" presStyleCnt="0"/>
      <dgm:spPr/>
    </dgm:pt>
    <dgm:pt modelId="{288610BF-681B-4367-8CB9-DE839330B52B}" type="pres">
      <dgm:prSet presAssocID="{5DD79CA0-3521-4B0E-B933-AED8D24B0AAD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4F876337-DF54-4EDA-B5BD-0454773F2AF8}" type="pres">
      <dgm:prSet presAssocID="{20A87E8C-EBF5-448B-8849-B4B4822D6976}" presName="spacer" presStyleCnt="0"/>
      <dgm:spPr/>
    </dgm:pt>
    <dgm:pt modelId="{8E2D8B80-448A-41B6-A77D-86B901B53424}" type="pres">
      <dgm:prSet presAssocID="{E412C32D-C02D-4946-9FC1-612CA1FF7841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D2F3F5B8-6EA2-4000-AF67-680866E137A6}" type="pres">
      <dgm:prSet presAssocID="{E5852ACC-B814-454B-8033-F931E41E6485}" presName="spacer" presStyleCnt="0"/>
      <dgm:spPr/>
    </dgm:pt>
    <dgm:pt modelId="{64665947-F4F6-459D-8A3A-8D159E77A4B7}" type="pres">
      <dgm:prSet presAssocID="{4B4F7C00-1F1F-49E5-8A47-41A85AA39C53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08AD1996-DF88-44A7-99E0-426915D48F3A}" type="pres">
      <dgm:prSet presAssocID="{EC64C138-BA78-4B82-85CB-DE9E9731C3C8}" presName="spacer" presStyleCnt="0"/>
      <dgm:spPr/>
    </dgm:pt>
    <dgm:pt modelId="{2C3D525F-83D8-4BED-BFAE-9D5337F5E0C7}" type="pres">
      <dgm:prSet presAssocID="{014B046D-BC88-46B0-BBAA-6B3D9F7BAF23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59EBF0C5-691B-4C8E-B7AA-E44B9F53C03E}" type="pres">
      <dgm:prSet presAssocID="{19942C68-1131-4E4D-A855-5A2A2B35C0E8}" presName="spacer" presStyleCnt="0"/>
      <dgm:spPr/>
    </dgm:pt>
    <dgm:pt modelId="{4AA348B6-C08B-4289-B129-99EB0DA8632B}" type="pres">
      <dgm:prSet presAssocID="{8C03BBB6-4E19-4482-82CA-BA6FE48C23B6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2F5151FC-43E0-480F-BC43-8FDCA4651809}" type="pres">
      <dgm:prSet presAssocID="{6881F609-0B1A-4727-B1C5-980A025BF69E}" presName="spacer" presStyleCnt="0"/>
      <dgm:spPr/>
    </dgm:pt>
    <dgm:pt modelId="{257494BF-F4A5-413D-B049-F9EE51BF2EF3}" type="pres">
      <dgm:prSet presAssocID="{98E85609-D9B0-42E3-873D-7678C8987D90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6673D288-A294-4121-BA58-1D340E4D8106}" type="pres">
      <dgm:prSet presAssocID="{7F582D74-9F13-42AA-98E1-F7070512FC06}" presName="spacer" presStyleCnt="0"/>
      <dgm:spPr/>
    </dgm:pt>
    <dgm:pt modelId="{87A85E1E-45D8-4714-B5B0-3037E3AC6299}" type="pres">
      <dgm:prSet presAssocID="{5C8B96B4-8DB0-44C4-9E48-25600EA9D241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DCA02921-2F54-4775-848A-51E7B2098934}" type="pres">
      <dgm:prSet presAssocID="{E9202594-07E9-4C28-82C7-DC3305085017}" presName="spacer" presStyleCnt="0"/>
      <dgm:spPr/>
    </dgm:pt>
    <dgm:pt modelId="{BCBF01B6-1ABD-43E7-96EA-8A2DD30B45D4}" type="pres">
      <dgm:prSet presAssocID="{0ADF71DD-0CC1-4113-AAF3-891C32D97C3F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6BFCE0B6-1C23-481B-999D-9A9B2DF302F3}" type="pres">
      <dgm:prSet presAssocID="{AAE98EAC-BFC6-4E06-8067-B4565817B596}" presName="spacer" presStyleCnt="0"/>
      <dgm:spPr/>
    </dgm:pt>
    <dgm:pt modelId="{798AD3B1-2714-4686-8B79-5F54C6C0278E}" type="pres">
      <dgm:prSet presAssocID="{07C5A1DF-A486-4F9B-ACD2-7A0DD0D1E0B9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E17833C7-39C8-4E6E-861F-309AF7A394D7}" type="pres">
      <dgm:prSet presAssocID="{D988C7C3-CEC7-4AEB-8AF0-91556CC2F74C}" presName="spacer" presStyleCnt="0"/>
      <dgm:spPr/>
    </dgm:pt>
    <dgm:pt modelId="{7596CA75-9F8E-4D7D-BDAB-CE108AB5430E}" type="pres">
      <dgm:prSet presAssocID="{C1558966-4C0D-4F64-B77A-952173D79A27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549CB327-869E-4070-8DBE-3072162DA590}" type="presOf" srcId="{33A92DC2-9B4D-4B69-ADA5-76248CA8D8FD}" destId="{A181949C-AEE5-4379-8EAC-D9C5AA7D341B}" srcOrd="0" destOrd="0" presId="urn:microsoft.com/office/officeart/2005/8/layout/vList2"/>
    <dgm:cxn modelId="{9E5D742C-203D-4ADE-AE1D-3F6E0AC1C526}" srcId="{483A115A-D027-4051-8FB6-433E44753C8B}" destId="{8C03BBB6-4E19-4482-82CA-BA6FE48C23B6}" srcOrd="6" destOrd="0" parTransId="{9B724E52-B23B-44C6-82C5-C0FC783DF972}" sibTransId="{6881F609-0B1A-4727-B1C5-980A025BF69E}"/>
    <dgm:cxn modelId="{D14C3439-7159-4202-B5D6-B42C18DD4324}" srcId="{483A115A-D027-4051-8FB6-433E44753C8B}" destId="{98E85609-D9B0-42E3-873D-7678C8987D90}" srcOrd="7" destOrd="0" parTransId="{D12F21A3-5C4D-4CC1-9D98-EC4E6DA0651E}" sibTransId="{7F582D74-9F13-42AA-98E1-F7070512FC06}"/>
    <dgm:cxn modelId="{D4CAE66D-F1A8-4231-9608-7175156E1934}" type="presOf" srcId="{014B046D-BC88-46B0-BBAA-6B3D9F7BAF23}" destId="{2C3D525F-83D8-4BED-BFAE-9D5337F5E0C7}" srcOrd="0" destOrd="0" presId="urn:microsoft.com/office/officeart/2005/8/layout/vList2"/>
    <dgm:cxn modelId="{71168173-E854-47D2-852E-A59396179E76}" type="presOf" srcId="{4B4F7C00-1F1F-49E5-8A47-41A85AA39C53}" destId="{64665947-F4F6-459D-8A3A-8D159E77A4B7}" srcOrd="0" destOrd="0" presId="urn:microsoft.com/office/officeart/2005/8/layout/vList2"/>
    <dgm:cxn modelId="{4D6BBD74-9C64-4858-84E8-3483D902E080}" type="presOf" srcId="{C1558966-4C0D-4F64-B77A-952173D79A27}" destId="{7596CA75-9F8E-4D7D-BDAB-CE108AB5430E}" srcOrd="0" destOrd="0" presId="urn:microsoft.com/office/officeart/2005/8/layout/vList2"/>
    <dgm:cxn modelId="{91AE3C76-884C-458C-9E2A-7A0939B5812A}" type="presOf" srcId="{98E85609-D9B0-42E3-873D-7678C8987D90}" destId="{257494BF-F4A5-413D-B049-F9EE51BF2EF3}" srcOrd="0" destOrd="0" presId="urn:microsoft.com/office/officeart/2005/8/layout/vList2"/>
    <dgm:cxn modelId="{CEA1CF78-3885-4F18-B3AB-C7B003B80871}" type="presOf" srcId="{8C03BBB6-4E19-4482-82CA-BA6FE48C23B6}" destId="{4AA348B6-C08B-4289-B129-99EB0DA8632B}" srcOrd="0" destOrd="0" presId="urn:microsoft.com/office/officeart/2005/8/layout/vList2"/>
    <dgm:cxn modelId="{C0526D7C-F738-4699-93AF-6AF77CC91A46}" srcId="{483A115A-D027-4051-8FB6-433E44753C8B}" destId="{014B046D-BC88-46B0-BBAA-6B3D9F7BAF23}" srcOrd="5" destOrd="0" parTransId="{A4C81DB0-F3CA-4D5E-994A-51F42F233C98}" sibTransId="{19942C68-1131-4E4D-A855-5A2A2B35C0E8}"/>
    <dgm:cxn modelId="{0FE68F86-402D-44A3-9F5E-6C454636DD6B}" srcId="{483A115A-D027-4051-8FB6-433E44753C8B}" destId="{5C8B96B4-8DB0-44C4-9E48-25600EA9D241}" srcOrd="8" destOrd="0" parTransId="{61B09BC9-5380-46CC-89D2-55205B1A54E2}" sibTransId="{E9202594-07E9-4C28-82C7-DC3305085017}"/>
    <dgm:cxn modelId="{F6A20093-1442-4C5B-AB64-A508CAAF3EF6}" type="presOf" srcId="{483A115A-D027-4051-8FB6-433E44753C8B}" destId="{8EDF60C5-D765-4508-BBFF-3081E27EFA7D}" srcOrd="0" destOrd="0" presId="urn:microsoft.com/office/officeart/2005/8/layout/vList2"/>
    <dgm:cxn modelId="{C4575C9A-AC14-41FA-9109-6D1CA183F2F9}" type="presOf" srcId="{0ADF71DD-0CC1-4113-AAF3-891C32D97C3F}" destId="{BCBF01B6-1ABD-43E7-96EA-8A2DD30B45D4}" srcOrd="0" destOrd="0" presId="urn:microsoft.com/office/officeart/2005/8/layout/vList2"/>
    <dgm:cxn modelId="{974EC29B-3967-4F78-B434-A11AF0D689C3}" srcId="{483A115A-D027-4051-8FB6-433E44753C8B}" destId="{E412C32D-C02D-4946-9FC1-612CA1FF7841}" srcOrd="3" destOrd="0" parTransId="{18F30C61-C54B-4CAD-A638-B2B92237779F}" sibTransId="{E5852ACC-B814-454B-8033-F931E41E6485}"/>
    <dgm:cxn modelId="{975DC69D-A150-432E-B6D6-F20BB7D482FD}" type="presOf" srcId="{E412C32D-C02D-4946-9FC1-612CA1FF7841}" destId="{8E2D8B80-448A-41B6-A77D-86B901B53424}" srcOrd="0" destOrd="0" presId="urn:microsoft.com/office/officeart/2005/8/layout/vList2"/>
    <dgm:cxn modelId="{884F51A2-363F-437F-A5D4-96EE018817DC}" type="presOf" srcId="{2569E853-229D-4803-9A24-9965701CC6D3}" destId="{F3785F11-7601-4C4D-BB2F-C7A7C35AAD53}" srcOrd="0" destOrd="0" presId="urn:microsoft.com/office/officeart/2005/8/layout/vList2"/>
    <dgm:cxn modelId="{EB1835AE-29CA-4511-A230-D0B4D7996E06}" srcId="{483A115A-D027-4051-8FB6-433E44753C8B}" destId="{0ADF71DD-0CC1-4113-AAF3-891C32D97C3F}" srcOrd="9" destOrd="0" parTransId="{102FF118-3827-49AD-9285-6AC1550FFF1A}" sibTransId="{AAE98EAC-BFC6-4E06-8067-B4565817B596}"/>
    <dgm:cxn modelId="{04645CB6-EB12-4724-9C83-E732E61D64F9}" type="presOf" srcId="{07C5A1DF-A486-4F9B-ACD2-7A0DD0D1E0B9}" destId="{798AD3B1-2714-4686-8B79-5F54C6C0278E}" srcOrd="0" destOrd="0" presId="urn:microsoft.com/office/officeart/2005/8/layout/vList2"/>
    <dgm:cxn modelId="{444FBFBF-0DC6-46BE-B12B-8F9B57DD2298}" srcId="{483A115A-D027-4051-8FB6-433E44753C8B}" destId="{C1558966-4C0D-4F64-B77A-952173D79A27}" srcOrd="11" destOrd="0" parTransId="{4A54C8DE-8A68-490B-9842-30DFA68B1C7A}" sibTransId="{4975DFCC-458E-4E46-8AA6-0FBD915D9E28}"/>
    <dgm:cxn modelId="{AED77BC8-9348-4DFC-84E8-9E0CF113A268}" type="presOf" srcId="{5DD79CA0-3521-4B0E-B933-AED8D24B0AAD}" destId="{288610BF-681B-4367-8CB9-DE839330B52B}" srcOrd="0" destOrd="0" presId="urn:microsoft.com/office/officeart/2005/8/layout/vList2"/>
    <dgm:cxn modelId="{A653BCCB-48CD-4949-872B-308AC046577E}" srcId="{483A115A-D027-4051-8FB6-433E44753C8B}" destId="{33A92DC2-9B4D-4B69-ADA5-76248CA8D8FD}" srcOrd="0" destOrd="0" parTransId="{A142EC88-213E-48DB-B7A7-6A176EC0AF72}" sibTransId="{D39A9056-5CD4-499A-BEC8-689730B736FE}"/>
    <dgm:cxn modelId="{A391D1E1-2092-4544-99CD-D29E761AEDD0}" type="presOf" srcId="{5C8B96B4-8DB0-44C4-9E48-25600EA9D241}" destId="{87A85E1E-45D8-4714-B5B0-3037E3AC6299}" srcOrd="0" destOrd="0" presId="urn:microsoft.com/office/officeart/2005/8/layout/vList2"/>
    <dgm:cxn modelId="{255B9CE2-BA91-4A8C-8B73-47D0ADC6DEA6}" srcId="{483A115A-D027-4051-8FB6-433E44753C8B}" destId="{07C5A1DF-A486-4F9B-ACD2-7A0DD0D1E0B9}" srcOrd="10" destOrd="0" parTransId="{D57BC494-8F1F-4FEE-9AD7-FEC103D1E5D8}" sibTransId="{D988C7C3-CEC7-4AEB-8AF0-91556CC2F74C}"/>
    <dgm:cxn modelId="{DA1300E8-0DAA-4698-80D9-D045FAA85A82}" srcId="{483A115A-D027-4051-8FB6-433E44753C8B}" destId="{4B4F7C00-1F1F-49E5-8A47-41A85AA39C53}" srcOrd="4" destOrd="0" parTransId="{D3A2DAB9-CF15-43F7-96BB-CB19C6D8B2DA}" sibTransId="{EC64C138-BA78-4B82-85CB-DE9E9731C3C8}"/>
    <dgm:cxn modelId="{4DA3B5E9-F212-4CA5-95AB-727028779DED}" srcId="{483A115A-D027-4051-8FB6-433E44753C8B}" destId="{5DD79CA0-3521-4B0E-B933-AED8D24B0AAD}" srcOrd="2" destOrd="0" parTransId="{2C677F65-82C2-43EC-B36A-859AB4D69820}" sibTransId="{20A87E8C-EBF5-448B-8849-B4B4822D6976}"/>
    <dgm:cxn modelId="{8BA1C8F6-F17E-4A99-985A-9FE2DBA60E97}" srcId="{483A115A-D027-4051-8FB6-433E44753C8B}" destId="{2569E853-229D-4803-9A24-9965701CC6D3}" srcOrd="1" destOrd="0" parTransId="{37C876CF-2D5A-45BC-B40B-D6CA62732B80}" sibTransId="{FBAFF224-E201-4E85-9D65-850E1FF1E06B}"/>
    <dgm:cxn modelId="{17F79A0C-EC20-4F82-88DD-C217013021C3}" type="presParOf" srcId="{8EDF60C5-D765-4508-BBFF-3081E27EFA7D}" destId="{A181949C-AEE5-4379-8EAC-D9C5AA7D341B}" srcOrd="0" destOrd="0" presId="urn:microsoft.com/office/officeart/2005/8/layout/vList2"/>
    <dgm:cxn modelId="{CEA96B19-E5DA-411D-B105-1147B3DBF76D}" type="presParOf" srcId="{8EDF60C5-D765-4508-BBFF-3081E27EFA7D}" destId="{C20EBB5A-9F32-450D-9046-3491A5C73509}" srcOrd="1" destOrd="0" presId="urn:microsoft.com/office/officeart/2005/8/layout/vList2"/>
    <dgm:cxn modelId="{FEDD1009-DEF3-4443-A938-4EE2BABCA2C9}" type="presParOf" srcId="{8EDF60C5-D765-4508-BBFF-3081E27EFA7D}" destId="{F3785F11-7601-4C4D-BB2F-C7A7C35AAD53}" srcOrd="2" destOrd="0" presId="urn:microsoft.com/office/officeart/2005/8/layout/vList2"/>
    <dgm:cxn modelId="{064026D4-F62F-4DF9-A947-ED54C743AADE}" type="presParOf" srcId="{8EDF60C5-D765-4508-BBFF-3081E27EFA7D}" destId="{267217D8-92D9-4B3C-A6FC-3223206C13E9}" srcOrd="3" destOrd="0" presId="urn:microsoft.com/office/officeart/2005/8/layout/vList2"/>
    <dgm:cxn modelId="{49C5CE1C-3F0D-491B-8AFB-534788FE6746}" type="presParOf" srcId="{8EDF60C5-D765-4508-BBFF-3081E27EFA7D}" destId="{288610BF-681B-4367-8CB9-DE839330B52B}" srcOrd="4" destOrd="0" presId="urn:microsoft.com/office/officeart/2005/8/layout/vList2"/>
    <dgm:cxn modelId="{3942F2BF-7074-430A-9EF2-E24D001AD2E6}" type="presParOf" srcId="{8EDF60C5-D765-4508-BBFF-3081E27EFA7D}" destId="{4F876337-DF54-4EDA-B5BD-0454773F2AF8}" srcOrd="5" destOrd="0" presId="urn:microsoft.com/office/officeart/2005/8/layout/vList2"/>
    <dgm:cxn modelId="{C1E5F52F-E2B3-42D4-9D84-BE5487E06FB0}" type="presParOf" srcId="{8EDF60C5-D765-4508-BBFF-3081E27EFA7D}" destId="{8E2D8B80-448A-41B6-A77D-86B901B53424}" srcOrd="6" destOrd="0" presId="urn:microsoft.com/office/officeart/2005/8/layout/vList2"/>
    <dgm:cxn modelId="{1D4CC9A6-7350-4AB1-AE0E-91BE72234D4E}" type="presParOf" srcId="{8EDF60C5-D765-4508-BBFF-3081E27EFA7D}" destId="{D2F3F5B8-6EA2-4000-AF67-680866E137A6}" srcOrd="7" destOrd="0" presId="urn:microsoft.com/office/officeart/2005/8/layout/vList2"/>
    <dgm:cxn modelId="{51BFBC99-8A54-4087-B803-65E6EBB7D0AC}" type="presParOf" srcId="{8EDF60C5-D765-4508-BBFF-3081E27EFA7D}" destId="{64665947-F4F6-459D-8A3A-8D159E77A4B7}" srcOrd="8" destOrd="0" presId="urn:microsoft.com/office/officeart/2005/8/layout/vList2"/>
    <dgm:cxn modelId="{73A0E0C2-299B-4B35-8FDB-BF42056CD574}" type="presParOf" srcId="{8EDF60C5-D765-4508-BBFF-3081E27EFA7D}" destId="{08AD1996-DF88-44A7-99E0-426915D48F3A}" srcOrd="9" destOrd="0" presId="urn:microsoft.com/office/officeart/2005/8/layout/vList2"/>
    <dgm:cxn modelId="{2D033FF7-81B8-4161-9891-5C92FB68FE02}" type="presParOf" srcId="{8EDF60C5-D765-4508-BBFF-3081E27EFA7D}" destId="{2C3D525F-83D8-4BED-BFAE-9D5337F5E0C7}" srcOrd="10" destOrd="0" presId="urn:microsoft.com/office/officeart/2005/8/layout/vList2"/>
    <dgm:cxn modelId="{34E52255-861D-47B8-9104-7661A823B96C}" type="presParOf" srcId="{8EDF60C5-D765-4508-BBFF-3081E27EFA7D}" destId="{59EBF0C5-691B-4C8E-B7AA-E44B9F53C03E}" srcOrd="11" destOrd="0" presId="urn:microsoft.com/office/officeart/2005/8/layout/vList2"/>
    <dgm:cxn modelId="{95490B9D-AB24-4B0A-A3B7-216A1C418107}" type="presParOf" srcId="{8EDF60C5-D765-4508-BBFF-3081E27EFA7D}" destId="{4AA348B6-C08B-4289-B129-99EB0DA8632B}" srcOrd="12" destOrd="0" presId="urn:microsoft.com/office/officeart/2005/8/layout/vList2"/>
    <dgm:cxn modelId="{734FA960-949D-4C61-B380-C81A9550701E}" type="presParOf" srcId="{8EDF60C5-D765-4508-BBFF-3081E27EFA7D}" destId="{2F5151FC-43E0-480F-BC43-8FDCA4651809}" srcOrd="13" destOrd="0" presId="urn:microsoft.com/office/officeart/2005/8/layout/vList2"/>
    <dgm:cxn modelId="{999FEB97-3CB3-4BBB-976A-0FD7D37EC17B}" type="presParOf" srcId="{8EDF60C5-D765-4508-BBFF-3081E27EFA7D}" destId="{257494BF-F4A5-413D-B049-F9EE51BF2EF3}" srcOrd="14" destOrd="0" presId="urn:microsoft.com/office/officeart/2005/8/layout/vList2"/>
    <dgm:cxn modelId="{87C1B471-B2FC-4C95-B0C7-AD3880DABE78}" type="presParOf" srcId="{8EDF60C5-D765-4508-BBFF-3081E27EFA7D}" destId="{6673D288-A294-4121-BA58-1D340E4D8106}" srcOrd="15" destOrd="0" presId="urn:microsoft.com/office/officeart/2005/8/layout/vList2"/>
    <dgm:cxn modelId="{0F436A82-C4C0-41C1-8628-25811403200A}" type="presParOf" srcId="{8EDF60C5-D765-4508-BBFF-3081E27EFA7D}" destId="{87A85E1E-45D8-4714-B5B0-3037E3AC6299}" srcOrd="16" destOrd="0" presId="urn:microsoft.com/office/officeart/2005/8/layout/vList2"/>
    <dgm:cxn modelId="{10F6313C-7689-490C-B4BE-76D7D6C8432F}" type="presParOf" srcId="{8EDF60C5-D765-4508-BBFF-3081E27EFA7D}" destId="{DCA02921-2F54-4775-848A-51E7B2098934}" srcOrd="17" destOrd="0" presId="urn:microsoft.com/office/officeart/2005/8/layout/vList2"/>
    <dgm:cxn modelId="{645A870A-AB8B-4CEE-B841-0ABC696F29EC}" type="presParOf" srcId="{8EDF60C5-D765-4508-BBFF-3081E27EFA7D}" destId="{BCBF01B6-1ABD-43E7-96EA-8A2DD30B45D4}" srcOrd="18" destOrd="0" presId="urn:microsoft.com/office/officeart/2005/8/layout/vList2"/>
    <dgm:cxn modelId="{9D0965CA-2396-4806-90FD-04AA158BBED4}" type="presParOf" srcId="{8EDF60C5-D765-4508-BBFF-3081E27EFA7D}" destId="{6BFCE0B6-1C23-481B-999D-9A9B2DF302F3}" srcOrd="19" destOrd="0" presId="urn:microsoft.com/office/officeart/2005/8/layout/vList2"/>
    <dgm:cxn modelId="{5590E12D-586F-4ADA-BE00-52B9E2C64804}" type="presParOf" srcId="{8EDF60C5-D765-4508-BBFF-3081E27EFA7D}" destId="{798AD3B1-2714-4686-8B79-5F54C6C0278E}" srcOrd="20" destOrd="0" presId="urn:microsoft.com/office/officeart/2005/8/layout/vList2"/>
    <dgm:cxn modelId="{45CBB954-367E-49C0-83AA-7DD3C99F145B}" type="presParOf" srcId="{8EDF60C5-D765-4508-BBFF-3081E27EFA7D}" destId="{E17833C7-39C8-4E6E-861F-309AF7A394D7}" srcOrd="21" destOrd="0" presId="urn:microsoft.com/office/officeart/2005/8/layout/vList2"/>
    <dgm:cxn modelId="{FF7D93C1-CBE6-4EA0-9A47-AC9922A58B89}" type="presParOf" srcId="{8EDF60C5-D765-4508-BBFF-3081E27EFA7D}" destId="{7596CA75-9F8E-4D7D-BDAB-CE108AB5430E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1949C-AEE5-4379-8EAC-D9C5AA7D341B}">
      <dsp:nvSpPr>
        <dsp:cNvPr id="0" name=""/>
        <dsp:cNvSpPr/>
      </dsp:nvSpPr>
      <dsp:spPr>
        <a:xfrm>
          <a:off x="0" y="20990"/>
          <a:ext cx="4165146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Company Overview</a:t>
          </a:r>
          <a:endParaRPr lang="en-US" sz="1300" kern="1200"/>
        </a:p>
      </dsp:txBody>
      <dsp:txXfrm>
        <a:off x="15221" y="36211"/>
        <a:ext cx="4134704" cy="281363"/>
      </dsp:txXfrm>
    </dsp:sp>
    <dsp:sp modelId="{F3785F11-7601-4C4D-BB2F-C7A7C35AAD53}">
      <dsp:nvSpPr>
        <dsp:cNvPr id="0" name=""/>
        <dsp:cNvSpPr/>
      </dsp:nvSpPr>
      <dsp:spPr>
        <a:xfrm>
          <a:off x="0" y="370235"/>
          <a:ext cx="4165146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Current State &amp; Challenges</a:t>
          </a:r>
          <a:endParaRPr lang="en-US" sz="1300" kern="1200"/>
        </a:p>
      </dsp:txBody>
      <dsp:txXfrm>
        <a:off x="15221" y="385456"/>
        <a:ext cx="4134704" cy="281363"/>
      </dsp:txXfrm>
    </dsp:sp>
    <dsp:sp modelId="{288610BF-681B-4367-8CB9-DE839330B52B}">
      <dsp:nvSpPr>
        <dsp:cNvPr id="0" name=""/>
        <dsp:cNvSpPr/>
      </dsp:nvSpPr>
      <dsp:spPr>
        <a:xfrm>
          <a:off x="0" y="719480"/>
          <a:ext cx="4165146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SWOT Analysis</a:t>
          </a:r>
          <a:endParaRPr lang="en-US" sz="1300" kern="1200"/>
        </a:p>
      </dsp:txBody>
      <dsp:txXfrm>
        <a:off x="15221" y="734701"/>
        <a:ext cx="4134704" cy="281363"/>
      </dsp:txXfrm>
    </dsp:sp>
    <dsp:sp modelId="{8E2D8B80-448A-41B6-A77D-86B901B53424}">
      <dsp:nvSpPr>
        <dsp:cNvPr id="0" name=""/>
        <dsp:cNvSpPr/>
      </dsp:nvSpPr>
      <dsp:spPr>
        <a:xfrm>
          <a:off x="0" y="1068725"/>
          <a:ext cx="4165146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Strategy &amp; KPIs</a:t>
          </a:r>
          <a:endParaRPr lang="en-US" sz="1300" kern="1200"/>
        </a:p>
      </dsp:txBody>
      <dsp:txXfrm>
        <a:off x="15221" y="1083946"/>
        <a:ext cx="4134704" cy="281363"/>
      </dsp:txXfrm>
    </dsp:sp>
    <dsp:sp modelId="{64665947-F4F6-459D-8A3A-8D159E77A4B7}">
      <dsp:nvSpPr>
        <dsp:cNvPr id="0" name=""/>
        <dsp:cNvSpPr/>
      </dsp:nvSpPr>
      <dsp:spPr>
        <a:xfrm>
          <a:off x="0" y="1417970"/>
          <a:ext cx="4165146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Business Models</a:t>
          </a:r>
          <a:endParaRPr lang="en-US" sz="1300" kern="1200"/>
        </a:p>
      </dsp:txBody>
      <dsp:txXfrm>
        <a:off x="15221" y="1433191"/>
        <a:ext cx="4134704" cy="281363"/>
      </dsp:txXfrm>
    </dsp:sp>
    <dsp:sp modelId="{2C3D525F-83D8-4BED-BFAE-9D5337F5E0C7}">
      <dsp:nvSpPr>
        <dsp:cNvPr id="0" name=""/>
        <dsp:cNvSpPr/>
      </dsp:nvSpPr>
      <dsp:spPr>
        <a:xfrm>
          <a:off x="0" y="1767215"/>
          <a:ext cx="4165146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Technical Infrastructure</a:t>
          </a:r>
          <a:endParaRPr lang="en-US" sz="1300" kern="1200"/>
        </a:p>
      </dsp:txBody>
      <dsp:txXfrm>
        <a:off x="15221" y="1782436"/>
        <a:ext cx="4134704" cy="281363"/>
      </dsp:txXfrm>
    </dsp:sp>
    <dsp:sp modelId="{4AA348B6-C08B-4289-B129-99EB0DA8632B}">
      <dsp:nvSpPr>
        <dsp:cNvPr id="0" name=""/>
        <dsp:cNvSpPr/>
      </dsp:nvSpPr>
      <dsp:spPr>
        <a:xfrm>
          <a:off x="0" y="2116460"/>
          <a:ext cx="4165146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Execution Plan</a:t>
          </a:r>
          <a:endParaRPr lang="en-US" sz="1300" kern="1200"/>
        </a:p>
      </dsp:txBody>
      <dsp:txXfrm>
        <a:off x="15221" y="2131681"/>
        <a:ext cx="4134704" cy="281363"/>
      </dsp:txXfrm>
    </dsp:sp>
    <dsp:sp modelId="{257494BF-F4A5-413D-B049-F9EE51BF2EF3}">
      <dsp:nvSpPr>
        <dsp:cNvPr id="0" name=""/>
        <dsp:cNvSpPr/>
      </dsp:nvSpPr>
      <dsp:spPr>
        <a:xfrm>
          <a:off x="0" y="2465705"/>
          <a:ext cx="4165146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Collaboration and Integration</a:t>
          </a:r>
          <a:endParaRPr lang="en-US" sz="1300" kern="1200"/>
        </a:p>
      </dsp:txBody>
      <dsp:txXfrm>
        <a:off x="15221" y="2480926"/>
        <a:ext cx="4134704" cy="281363"/>
      </dsp:txXfrm>
    </dsp:sp>
    <dsp:sp modelId="{87A85E1E-45D8-4714-B5B0-3037E3AC6299}">
      <dsp:nvSpPr>
        <dsp:cNvPr id="0" name=""/>
        <dsp:cNvSpPr/>
      </dsp:nvSpPr>
      <dsp:spPr>
        <a:xfrm>
          <a:off x="0" y="2814950"/>
          <a:ext cx="4165146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Technologies and Assets</a:t>
          </a:r>
          <a:endParaRPr lang="en-US" sz="1300" kern="1200"/>
        </a:p>
      </dsp:txBody>
      <dsp:txXfrm>
        <a:off x="15221" y="2830171"/>
        <a:ext cx="4134704" cy="281363"/>
      </dsp:txXfrm>
    </dsp:sp>
    <dsp:sp modelId="{BCBF01B6-1ABD-43E7-96EA-8A2DD30B45D4}">
      <dsp:nvSpPr>
        <dsp:cNvPr id="0" name=""/>
        <dsp:cNvSpPr/>
      </dsp:nvSpPr>
      <dsp:spPr>
        <a:xfrm>
          <a:off x="0" y="3164195"/>
          <a:ext cx="4165146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Expected Business Value</a:t>
          </a:r>
          <a:endParaRPr lang="en-US" sz="1300" kern="1200"/>
        </a:p>
      </dsp:txBody>
      <dsp:txXfrm>
        <a:off x="15221" y="3179416"/>
        <a:ext cx="4134704" cy="281363"/>
      </dsp:txXfrm>
    </dsp:sp>
    <dsp:sp modelId="{798AD3B1-2714-4686-8B79-5F54C6C0278E}">
      <dsp:nvSpPr>
        <dsp:cNvPr id="0" name=""/>
        <dsp:cNvSpPr/>
      </dsp:nvSpPr>
      <dsp:spPr>
        <a:xfrm>
          <a:off x="0" y="3513440"/>
          <a:ext cx="4165146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Ensuring Project Success</a:t>
          </a:r>
          <a:endParaRPr lang="en-US" sz="1300" kern="1200"/>
        </a:p>
      </dsp:txBody>
      <dsp:txXfrm>
        <a:off x="15221" y="3528661"/>
        <a:ext cx="4134704" cy="281363"/>
      </dsp:txXfrm>
    </dsp:sp>
    <dsp:sp modelId="{7596CA75-9F8E-4D7D-BDAB-CE108AB5430E}">
      <dsp:nvSpPr>
        <dsp:cNvPr id="0" name=""/>
        <dsp:cNvSpPr/>
      </dsp:nvSpPr>
      <dsp:spPr>
        <a:xfrm>
          <a:off x="0" y="3862685"/>
          <a:ext cx="4165146" cy="311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Conclusion</a:t>
          </a:r>
          <a:endParaRPr lang="en-US" sz="1300" kern="1200"/>
        </a:p>
      </dsp:txBody>
      <dsp:txXfrm>
        <a:off x="15221" y="3877906"/>
        <a:ext cx="4134704" cy="281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0AA2-A6A6-4AD6-A806-49B553D826D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7E94-78DF-4AFB-9622-F65E0337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70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0AA2-A6A6-4AD6-A806-49B553D826D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7E94-78DF-4AFB-9622-F65E0337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0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0AA2-A6A6-4AD6-A806-49B553D826D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7E94-78DF-4AFB-9622-F65E0337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13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0AA2-A6A6-4AD6-A806-49B553D826D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7E94-78DF-4AFB-9622-F65E0337B6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4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0AA2-A6A6-4AD6-A806-49B553D826D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7E94-78DF-4AFB-9622-F65E0337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1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0AA2-A6A6-4AD6-A806-49B553D826D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7E94-78DF-4AFB-9622-F65E0337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98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0AA2-A6A6-4AD6-A806-49B553D826D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7E94-78DF-4AFB-9622-F65E0337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80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0AA2-A6A6-4AD6-A806-49B553D826D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7E94-78DF-4AFB-9622-F65E0337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26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0AA2-A6A6-4AD6-A806-49B553D826D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7E94-78DF-4AFB-9622-F65E0337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1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0AA2-A6A6-4AD6-A806-49B553D826D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7E94-78DF-4AFB-9622-F65E0337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0AA2-A6A6-4AD6-A806-49B553D826D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7E94-78DF-4AFB-9622-F65E0337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6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0AA2-A6A6-4AD6-A806-49B553D826D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7E94-78DF-4AFB-9622-F65E0337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3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0AA2-A6A6-4AD6-A806-49B553D826D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7E94-78DF-4AFB-9622-F65E0337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1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0AA2-A6A6-4AD6-A806-49B553D826D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7E94-78DF-4AFB-9622-F65E0337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0AA2-A6A6-4AD6-A806-49B553D826D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7E94-78DF-4AFB-9622-F65E0337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4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0AA2-A6A6-4AD6-A806-49B553D826D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7E94-78DF-4AFB-9622-F65E0337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1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0AA2-A6A6-4AD6-A806-49B553D826D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7E94-78DF-4AFB-9622-F65E0337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7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B70AA2-A6A6-4AD6-A806-49B553D826D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7E94-78DF-4AFB-9622-F65E0337B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13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BAC114-CD40-C108-34CF-B095F5D0A8F0}"/>
              </a:ext>
            </a:extLst>
          </p:cNvPr>
          <p:cNvSpPr txBox="1"/>
          <p:nvPr/>
        </p:nvSpPr>
        <p:spPr>
          <a:xfrm>
            <a:off x="987611" y="1859340"/>
            <a:ext cx="63762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Intelligent Logistics Platform Using IoT and Blockchain for Transparent Supply Chains</a:t>
            </a:r>
            <a:endParaRPr lang="en-US" sz="3200" b="1" dirty="0">
              <a:latin typeface="Lato Bold" panose="020B0604020202020204" charset="0"/>
              <a:ea typeface="Lato Bold" panose="020B0604020202020204" charset="0"/>
              <a:cs typeface="Lato Bold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57C4C-4D10-0491-2D37-5138D6EE7F2B}"/>
              </a:ext>
            </a:extLst>
          </p:cNvPr>
          <p:cNvSpPr txBox="1"/>
          <p:nvPr/>
        </p:nvSpPr>
        <p:spPr>
          <a:xfrm>
            <a:off x="2652129" y="1213009"/>
            <a:ext cx="30471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LogicFlow</a:t>
            </a:r>
            <a:endParaRPr lang="en-US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28F953-536F-D315-7107-DED9B8105C98}"/>
              </a:ext>
            </a:extLst>
          </p:cNvPr>
          <p:cNvSpPr txBox="1"/>
          <p:nvPr/>
        </p:nvSpPr>
        <p:spPr>
          <a:xfrm>
            <a:off x="987611" y="4075331"/>
            <a:ext cx="6094378" cy="1270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246"/>
              </a:lnSpc>
            </a:pPr>
            <a:r>
              <a:rPr lang="en-US" sz="1800" spc="47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Feras Mohammad </a:t>
            </a:r>
            <a:r>
              <a:rPr lang="en-US" spc="47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19INDE1086</a:t>
            </a:r>
            <a:endParaRPr lang="en-US" sz="1800" spc="47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l">
              <a:lnSpc>
                <a:spcPts val="3246"/>
              </a:lnSpc>
            </a:pPr>
            <a:r>
              <a:rPr lang="en-US" sz="1800" spc="47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Khud Bakhtiyar </a:t>
            </a:r>
            <a:r>
              <a:rPr lang="en-US" spc="47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Sofi 21MECT1049</a:t>
            </a:r>
          </a:p>
          <a:p>
            <a:pPr algn="l">
              <a:lnSpc>
                <a:spcPts val="3246"/>
              </a:lnSpc>
            </a:pPr>
            <a:r>
              <a:rPr lang="en-US" sz="1800" spc="47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Emadeden Al</a:t>
            </a:r>
            <a:r>
              <a:rPr lang="en-US" spc="47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baghdadi 21INDE1049</a:t>
            </a:r>
            <a:endParaRPr lang="en-US" sz="1800" spc="47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9E4CE-1750-4475-1459-B211A7FE48D6}"/>
              </a:ext>
            </a:extLst>
          </p:cNvPr>
          <p:cNvSpPr txBox="1"/>
          <p:nvPr/>
        </p:nvSpPr>
        <p:spPr>
          <a:xfrm>
            <a:off x="987611" y="6000691"/>
            <a:ext cx="47117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Supervised by: Dr.</a:t>
            </a:r>
            <a:r>
              <a:rPr lang="en-US" b="1" i="0" dirty="0">
                <a:effectLst/>
                <a:latin typeface="Roboto" panose="02000000000000000000" pitchFamily="2" charset="0"/>
              </a:rPr>
              <a:t> </a:t>
            </a:r>
            <a:r>
              <a:rPr lang="en-US" sz="1400" i="0" dirty="0">
                <a:effectLst/>
                <a:latin typeface="Roboto" panose="02000000000000000000" pitchFamily="2" charset="0"/>
              </a:rPr>
              <a:t>MEHMET CEMAL GÜLLÜOĞLU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829EBC76-68B0-C995-D624-C0206613D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185" y="1859340"/>
            <a:ext cx="3814498" cy="3814498"/>
          </a:xfrm>
          <a:prstGeom prst="rect">
            <a:avLst/>
          </a:prstGeom>
        </p:spPr>
      </p:pic>
      <p:pic>
        <p:nvPicPr>
          <p:cNvPr id="17" name="Picture 16" descr="A logo with blue text&#10;&#10;AI-generated content may be incorrect.">
            <a:extLst>
              <a:ext uri="{FF2B5EF4-FFF2-40B4-BE49-F238E27FC236}">
                <a16:creationId xmlns:a16="http://schemas.microsoft.com/office/drawing/2014/main" id="{331E570C-8189-1F86-CF4B-28061B139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35242" r="14811" b="36478"/>
          <a:stretch/>
        </p:blipFill>
        <p:spPr>
          <a:xfrm>
            <a:off x="8571906" y="6000691"/>
            <a:ext cx="2501056" cy="5335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3211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0A4E55-9C95-1D20-35BA-A78AE7E0D41F}"/>
              </a:ext>
            </a:extLst>
          </p:cNvPr>
          <p:cNvSpPr txBox="1"/>
          <p:nvPr/>
        </p:nvSpPr>
        <p:spPr>
          <a:xfrm>
            <a:off x="3099529" y="732407"/>
            <a:ext cx="59929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Collaboration and Integration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BEF1942-34CC-C5F5-E329-7CF97F8C4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002" y="2514265"/>
            <a:ext cx="684670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Platform development, cyber-security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Validate shipping data and feedback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 GDPR and trade law compliance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Client onboarding and usage training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Partners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Freight carriers, customs, and 3PLs for integration</a:t>
            </a:r>
          </a:p>
        </p:txBody>
      </p:sp>
      <p:pic>
        <p:nvPicPr>
          <p:cNvPr id="7" name="Picture 6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C0A0DC02-B177-4980-6187-59CE31423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900"/>
            <a:ext cx="1157591" cy="1157591"/>
          </a:xfrm>
          <a:prstGeom prst="rect">
            <a:avLst/>
          </a:prstGeom>
        </p:spPr>
      </p:pic>
      <p:pic>
        <p:nvPicPr>
          <p:cNvPr id="9" name="Picture 8" descr="A blue puzzle piece with a glowing blue background&#10;&#10;AI-generated content may be incorrect.">
            <a:extLst>
              <a:ext uri="{FF2B5EF4-FFF2-40B4-BE49-F238E27FC236}">
                <a16:creationId xmlns:a16="http://schemas.microsoft.com/office/drawing/2014/main" id="{2E650D70-5458-13EA-553D-665692643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50" b="19526"/>
          <a:stretch/>
        </p:blipFill>
        <p:spPr>
          <a:xfrm>
            <a:off x="8432800" y="2375766"/>
            <a:ext cx="3043516" cy="25837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17737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E00A-C8FA-AAC9-8754-0226BA20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400" y="879795"/>
            <a:ext cx="5043489" cy="674118"/>
          </a:xfrm>
        </p:spPr>
        <p:txBody>
          <a:bodyPr/>
          <a:lstStyle/>
          <a:p>
            <a:r>
              <a:rPr lang="en-US" sz="32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Technologies and Assets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E30A55-1901-C8BB-263E-16FE2E7553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7821" y="2869545"/>
            <a:ext cx="756963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 Sensors</a:t>
            </a:r>
            <a:r>
              <a:rPr lang="en-US" altLang="en-US" sz="1800" dirty="0"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shipment tracking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 Smart Contracts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Immutable documentation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Analytics</a:t>
            </a:r>
            <a:r>
              <a:rPr lang="en-US" altLang="en-US" sz="1800" dirty="0"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ETA, route risk, customs delay prediction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Infrastructure</a:t>
            </a:r>
            <a:r>
              <a:rPr lang="en-US" altLang="en-US" sz="1800" dirty="0"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scalability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</a:t>
            </a:r>
            <a:r>
              <a:rPr lang="en-US" altLang="en-US" sz="1800" dirty="0"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&amp; manage shipments anywhere</a:t>
            </a:r>
          </a:p>
        </p:txBody>
      </p:sp>
      <p:pic>
        <p:nvPicPr>
          <p:cNvPr id="5" name="Picture 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C7A1D29D-3F6E-0B42-AC5F-B79F53582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900"/>
            <a:ext cx="1157591" cy="1157591"/>
          </a:xfrm>
          <a:prstGeom prst="rect">
            <a:avLst/>
          </a:prstGeom>
        </p:spPr>
      </p:pic>
      <p:pic>
        <p:nvPicPr>
          <p:cNvPr id="7" name="Picture 6" descr="A diagram of a cloud with icons&#10;&#10;AI-generated content may be incorrect.">
            <a:extLst>
              <a:ext uri="{FF2B5EF4-FFF2-40B4-BE49-F238E27FC236}">
                <a16:creationId xmlns:a16="http://schemas.microsoft.com/office/drawing/2014/main" id="{FA44FD9C-BB6F-6E48-2558-0978DC68A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724" y="2718765"/>
            <a:ext cx="4532055" cy="258532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4412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6B02-61D5-BAC9-7F43-7A45D1AE0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5141" y="735563"/>
            <a:ext cx="6621718" cy="914264"/>
          </a:xfrm>
        </p:spPr>
        <p:txBody>
          <a:bodyPr/>
          <a:lstStyle/>
          <a:p>
            <a:r>
              <a:rPr lang="en-US" sz="3600" b="1" dirty="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Expected </a:t>
            </a:r>
            <a:r>
              <a:rPr lang="en-US" sz="3600" b="1" dirty="0"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Business Value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CB5909-1895-4BF1-1BEF-CF2A20C7AE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7591" y="2525984"/>
            <a:ext cx="701659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30% reduction in lost or delayed shipments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40%-time savings in customs processing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25% increase in operational efficiency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new revenue channels from subscriptions, APIs, and consulting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competitive edge with transparency and ESG compliance</a:t>
            </a:r>
          </a:p>
        </p:txBody>
      </p:sp>
      <p:pic>
        <p:nvPicPr>
          <p:cNvPr id="5" name="Picture 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AACADF6-85D7-84DD-2F73-13BA6E9C9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900"/>
            <a:ext cx="1157591" cy="1157591"/>
          </a:xfrm>
          <a:prstGeom prst="rect">
            <a:avLst/>
          </a:prstGeom>
        </p:spPr>
      </p:pic>
      <p:sp>
        <p:nvSpPr>
          <p:cNvPr id="6" name="Freeform 10">
            <a:extLst>
              <a:ext uri="{FF2B5EF4-FFF2-40B4-BE49-F238E27FC236}">
                <a16:creationId xmlns:a16="http://schemas.microsoft.com/office/drawing/2014/main" id="{5AAC2FC3-F21B-BCC4-DDC8-A1388E22C595}"/>
              </a:ext>
            </a:extLst>
          </p:cNvPr>
          <p:cNvSpPr/>
          <p:nvPr/>
        </p:nvSpPr>
        <p:spPr>
          <a:xfrm>
            <a:off x="8498167" y="4095644"/>
            <a:ext cx="3481398" cy="2277155"/>
          </a:xfrm>
          <a:custGeom>
            <a:avLst/>
            <a:gdLst/>
            <a:ahLst/>
            <a:cxnLst/>
            <a:rect l="l" t="t" r="r" b="b"/>
            <a:pathLst>
              <a:path w="7157089" h="5224675">
                <a:moveTo>
                  <a:pt x="0" y="0"/>
                </a:moveTo>
                <a:lnTo>
                  <a:pt x="7157089" y="0"/>
                </a:lnTo>
                <a:lnTo>
                  <a:pt x="7157089" y="5224675"/>
                </a:lnTo>
                <a:lnTo>
                  <a:pt x="0" y="52246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4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BC990-5BF8-F16A-ADC0-95AD5529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9310" y="609601"/>
            <a:ext cx="6133379" cy="941973"/>
          </a:xfrm>
        </p:spPr>
        <p:txBody>
          <a:bodyPr/>
          <a:lstStyle/>
          <a:p>
            <a:r>
              <a:rPr lang="en-US" sz="3600" b="1" dirty="0"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Ensuring Project Success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A7BEAD-E52B-5D75-3647-5B7C0DE6D5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3167" y="2658157"/>
            <a:ext cx="681225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measurable KPIs and real-time dashboards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pilot testing and stakeholder review cycles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user feedback into bi-monthly sprint cycles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continuous training for clients and employees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 cybersecurity audits and compliance updates</a:t>
            </a:r>
          </a:p>
        </p:txBody>
      </p:sp>
      <p:pic>
        <p:nvPicPr>
          <p:cNvPr id="5" name="Picture 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4479F20-DC1E-F343-A672-34E0968DA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900"/>
            <a:ext cx="1157591" cy="1157591"/>
          </a:xfrm>
          <a:prstGeom prst="rect">
            <a:avLst/>
          </a:prstGeom>
        </p:spPr>
      </p:pic>
      <p:pic>
        <p:nvPicPr>
          <p:cNvPr id="7" name="Picture 6" descr="A person walking on a blue sign&#10;&#10;AI-generated content may be incorrect.">
            <a:extLst>
              <a:ext uri="{FF2B5EF4-FFF2-40B4-BE49-F238E27FC236}">
                <a16:creationId xmlns:a16="http://schemas.microsoft.com/office/drawing/2014/main" id="{FA0E361A-B549-463C-D6A1-766C24F56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505" y="3217396"/>
            <a:ext cx="3241735" cy="202608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1693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B0D9B-0678-5FD2-9847-B538DE58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7857" y="775991"/>
            <a:ext cx="2544835" cy="886555"/>
          </a:xfrm>
        </p:spPr>
        <p:txBody>
          <a:bodyPr/>
          <a:lstStyle/>
          <a:p>
            <a:r>
              <a:rPr lang="en-US" sz="36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1FFB-0979-112D-E0C5-FCF9974E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038" y="2340331"/>
            <a:ext cx="8557924" cy="336774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/>
              <a:t>LogiFlow is redefining logistics by combining IoT and blockchain to bring clarity, control, and collaboration into complex supply chains. With a clear roadmap, strong technological foundation, and scalable business model, LogiFlow is positioned to lead the future of smart global logistics.</a:t>
            </a:r>
          </a:p>
        </p:txBody>
      </p:sp>
      <p:pic>
        <p:nvPicPr>
          <p:cNvPr id="4" name="Picture 3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B28A3528-CB5D-4FAE-BE3A-31678C124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900"/>
            <a:ext cx="1157591" cy="115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32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085689-791F-4B8F-9F30-12415B97D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3FED7F-6821-47C0-A464-E9278B24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F54B2FB-3F54-4350-8D1B-F86D677CA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61B34F5-88E5-4711-BC16-3005C29A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F3661D0-2268-4D3E-88BA-0647BCBE3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B56DB5-0324-4F79-9AB8-CB18C1DC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Close up image of hands applauding">
            <a:extLst>
              <a:ext uri="{FF2B5EF4-FFF2-40B4-BE49-F238E27FC236}">
                <a16:creationId xmlns:a16="http://schemas.microsoft.com/office/drawing/2014/main" id="{27209765-6F6C-EAC2-7030-6D3F363E1C4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8EED55-AD42-C9E3-DB8A-21E13720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232" y="1674807"/>
            <a:ext cx="9088172" cy="3048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/>
              <a:t>THANK YOU FOR LISTENING ♥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4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F537-B184-3A7A-22B8-0B9A5112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5" name="Freeform 23">
            <a:extLst>
              <a:ext uri="{FF2B5EF4-FFF2-40B4-BE49-F238E27FC236}">
                <a16:creationId xmlns:a16="http://schemas.microsoft.com/office/drawing/2014/main" id="{CE19B044-213B-4670-997D-10A1AF25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4D0C6EAC-4CF1-4405-BB7A-D6E48E7DE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F858D7-84ED-4C7D-B0EB-77866DA2D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88D366-AA6E-40A4-A229-24A7DC2CC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687751EB-A559-6EFD-5E50-FC33674249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113" y="2052918"/>
          <a:ext cx="4165146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A group of people working on a word&#10;&#10;AI-generated content may be incorrect.">
            <a:extLst>
              <a:ext uri="{FF2B5EF4-FFF2-40B4-BE49-F238E27FC236}">
                <a16:creationId xmlns:a16="http://schemas.microsoft.com/office/drawing/2014/main" id="{5270743B-75C8-FF8A-A8EB-6B26E3D35D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"/>
          <a:stretch/>
        </p:blipFill>
        <p:spPr>
          <a:xfrm>
            <a:off x="6947895" y="4532444"/>
            <a:ext cx="3839393" cy="2162557"/>
          </a:xfrm>
          <a:prstGeom prst="rect">
            <a:avLst/>
          </a:prstGeom>
          <a:effectLst/>
        </p:spPr>
      </p:pic>
      <p:pic>
        <p:nvPicPr>
          <p:cNvPr id="7" name="Picture 6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20957B21-D0E2-0B10-E56C-443E3C9B92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392" y="-73671"/>
            <a:ext cx="5032398" cy="503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9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316165-AE48-4E0D-433F-A1EE14CA9B10}"/>
              </a:ext>
            </a:extLst>
          </p:cNvPr>
          <p:cNvSpPr txBox="1"/>
          <p:nvPr/>
        </p:nvSpPr>
        <p:spPr>
          <a:xfrm>
            <a:off x="3602476" y="836741"/>
            <a:ext cx="45493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Company Overview</a:t>
            </a:r>
          </a:p>
        </p:txBody>
      </p:sp>
      <p:pic>
        <p:nvPicPr>
          <p:cNvPr id="7" name="Picture 6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E03BF999-34A5-529D-85DF-413BACC13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511"/>
            <a:ext cx="1183640" cy="1183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030318-AEF7-87B3-4FD5-E75E23E97621}"/>
              </a:ext>
            </a:extLst>
          </p:cNvPr>
          <p:cNvSpPr txBox="1"/>
          <p:nvPr/>
        </p:nvSpPr>
        <p:spPr>
          <a:xfrm>
            <a:off x="1183640" y="2107157"/>
            <a:ext cx="64428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Company Name:</a:t>
            </a:r>
            <a:r>
              <a:rPr lang="en-US" dirty="0"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 LogicFlow Technologies (fictional)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Lato Bold" panose="020B0604020202020204" charset="0"/>
              <a:ea typeface="Lato Bold" panose="020B0604020202020204" charset="0"/>
              <a:cs typeface="Lato Bol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Lato Bold" panose="020B0604020202020204" charset="0"/>
              <a:ea typeface="Lato Bold" panose="020B0604020202020204" charset="0"/>
              <a:cs typeface="Lato Bol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Location:</a:t>
            </a:r>
            <a:r>
              <a:rPr lang="en-US" dirty="0"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 Rotterdam, Netherlands</a:t>
            </a:r>
          </a:p>
          <a:p>
            <a:endParaRPr lang="en-US" dirty="0">
              <a:latin typeface="Lato Bold" panose="020B0604020202020204" charset="0"/>
              <a:ea typeface="Lato Bold" panose="020B0604020202020204" charset="0"/>
              <a:cs typeface="Lato Bold" panose="020B0604020202020204" charset="0"/>
            </a:endParaRPr>
          </a:p>
          <a:p>
            <a:endParaRPr lang="en-US" dirty="0">
              <a:latin typeface="Lato Bold" panose="020B0604020202020204" charset="0"/>
              <a:ea typeface="Lato Bold" panose="020B0604020202020204" charset="0"/>
              <a:cs typeface="Lato Bol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Industry:</a:t>
            </a:r>
            <a:r>
              <a:rPr lang="en-US" dirty="0"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 Freight forwarding, 3PL, and customs clearance</a:t>
            </a:r>
          </a:p>
          <a:p>
            <a:endParaRPr lang="en-US" dirty="0">
              <a:latin typeface="Lato Bold" panose="020B0604020202020204" charset="0"/>
              <a:ea typeface="Lato Bold" panose="020B0604020202020204" charset="0"/>
              <a:cs typeface="Lato Bold" panose="020B0604020202020204" charset="0"/>
            </a:endParaRPr>
          </a:p>
          <a:p>
            <a:endParaRPr lang="en-US" dirty="0">
              <a:latin typeface="Lato Bold" panose="020B0604020202020204" charset="0"/>
              <a:ea typeface="Lato Bold" panose="020B0604020202020204" charset="0"/>
              <a:cs typeface="Lato Bol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Mission:</a:t>
            </a:r>
            <a:r>
              <a:rPr lang="en-US" dirty="0"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 To redefine global logistics through transparency, traceability, and trust using intelligent digital systems.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Lato Bold" panose="020B0604020202020204" charset="0"/>
              <a:ea typeface="Lato Bold" panose="020B0604020202020204" charset="0"/>
              <a:cs typeface="Lato Bol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Lato Bold" panose="020B0604020202020204" charset="0"/>
              <a:ea typeface="Lato Bold" panose="020B0604020202020204" charset="0"/>
              <a:cs typeface="Lato Bold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Vision:</a:t>
            </a:r>
            <a:r>
              <a:rPr lang="en-US" dirty="0"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 Become the global standard for smart, secure, and data-driven supply chains.</a:t>
            </a:r>
          </a:p>
        </p:txBody>
      </p:sp>
      <p:pic>
        <p:nvPicPr>
          <p:cNvPr id="11" name="Picture 10" descr="A close up of text&#10;&#10;AI-generated content may be incorrect.">
            <a:extLst>
              <a:ext uri="{FF2B5EF4-FFF2-40B4-BE49-F238E27FC236}">
                <a16:creationId xmlns:a16="http://schemas.microsoft.com/office/drawing/2014/main" id="{B8A8D274-8D0C-846B-D452-F9A56D6DD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49" b="9079"/>
          <a:stretch/>
        </p:blipFill>
        <p:spPr>
          <a:xfrm>
            <a:off x="8485761" y="1819072"/>
            <a:ext cx="3454010" cy="40879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1388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546A4E-EE80-0AEB-D64C-4A016390FCEB}"/>
              </a:ext>
            </a:extLst>
          </p:cNvPr>
          <p:cNvSpPr txBox="1"/>
          <p:nvPr/>
        </p:nvSpPr>
        <p:spPr>
          <a:xfrm>
            <a:off x="2899451" y="823304"/>
            <a:ext cx="5556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Current State &amp; Challenges</a:t>
            </a:r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BFD946C0-4D94-27C8-8192-C14A5019CB22}"/>
              </a:ext>
            </a:extLst>
          </p:cNvPr>
          <p:cNvSpPr/>
          <p:nvPr/>
        </p:nvSpPr>
        <p:spPr>
          <a:xfrm>
            <a:off x="1533056" y="2719507"/>
            <a:ext cx="3569367" cy="2730414"/>
          </a:xfrm>
          <a:custGeom>
            <a:avLst/>
            <a:gdLst/>
            <a:ahLst/>
            <a:cxnLst/>
            <a:rect l="l" t="t" r="r" b="b"/>
            <a:pathLst>
              <a:path w="1459616" h="1246623">
                <a:moveTo>
                  <a:pt x="1299596" y="0"/>
                </a:moveTo>
                <a:lnTo>
                  <a:pt x="160020" y="0"/>
                </a:lnTo>
                <a:lnTo>
                  <a:pt x="0" y="160020"/>
                </a:lnTo>
                <a:lnTo>
                  <a:pt x="0" y="1086603"/>
                </a:lnTo>
                <a:lnTo>
                  <a:pt x="160020" y="1246623"/>
                </a:lnTo>
                <a:lnTo>
                  <a:pt x="1299596" y="1246623"/>
                </a:lnTo>
                <a:lnTo>
                  <a:pt x="1459616" y="1086603"/>
                </a:lnTo>
                <a:lnTo>
                  <a:pt x="1459616" y="160020"/>
                </a:lnTo>
                <a:lnTo>
                  <a:pt x="1299596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1F0C3EEC-F913-3734-7B78-63D87F4DC8A3}"/>
              </a:ext>
            </a:extLst>
          </p:cNvPr>
          <p:cNvSpPr/>
          <p:nvPr/>
        </p:nvSpPr>
        <p:spPr>
          <a:xfrm>
            <a:off x="6257336" y="2719507"/>
            <a:ext cx="3569367" cy="2730414"/>
          </a:xfrm>
          <a:custGeom>
            <a:avLst/>
            <a:gdLst/>
            <a:ahLst/>
            <a:cxnLst/>
            <a:rect l="l" t="t" r="r" b="b"/>
            <a:pathLst>
              <a:path w="1459616" h="1246623">
                <a:moveTo>
                  <a:pt x="1299596" y="0"/>
                </a:moveTo>
                <a:lnTo>
                  <a:pt x="160020" y="0"/>
                </a:lnTo>
                <a:lnTo>
                  <a:pt x="0" y="160020"/>
                </a:lnTo>
                <a:lnTo>
                  <a:pt x="0" y="1086603"/>
                </a:lnTo>
                <a:lnTo>
                  <a:pt x="160020" y="1246623"/>
                </a:lnTo>
                <a:lnTo>
                  <a:pt x="1299596" y="1246623"/>
                </a:lnTo>
                <a:lnTo>
                  <a:pt x="1459616" y="1086603"/>
                </a:lnTo>
                <a:lnTo>
                  <a:pt x="1459616" y="160020"/>
                </a:lnTo>
                <a:lnTo>
                  <a:pt x="1299596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ADF025-41DE-ADC2-451A-25011FE70888}"/>
              </a:ext>
            </a:extLst>
          </p:cNvPr>
          <p:cNvSpPr txBox="1"/>
          <p:nvPr/>
        </p:nvSpPr>
        <p:spPr>
          <a:xfrm>
            <a:off x="2413583" y="2222344"/>
            <a:ext cx="18083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Current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2AC129-DE9E-0B60-7513-41993FB2B1CD}"/>
              </a:ext>
            </a:extLst>
          </p:cNvPr>
          <p:cNvSpPr txBox="1"/>
          <p:nvPr/>
        </p:nvSpPr>
        <p:spPr>
          <a:xfrm>
            <a:off x="7209780" y="2229853"/>
            <a:ext cx="1664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Challenges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Lato Bold" panose="020B0604020202020204" charset="0"/>
              <a:ea typeface="Lato Bold" panose="020B0604020202020204" charset="0"/>
              <a:cs typeface="Lato Bold" panose="020B0604020202020204" charset="0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9282637A-649F-1CD6-08FB-375A29C3E8B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642624" y="3069051"/>
            <a:ext cx="327957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/>
              <a:t>LogicFlow is already a strong regional logistics company.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 Black" panose="020F0502020204030204" pitchFamily="34" charset="0"/>
              <a:ea typeface="Lato Black" panose="020F0502020204030204" pitchFamily="34" charset="0"/>
              <a:cs typeface="Lato Black" panose="020F050202020403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b="1" dirty="0"/>
              <a:t>They still uses a lot of manual work.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 Black" panose="020F0502020204030204" pitchFamily="34" charset="0"/>
              <a:ea typeface="Lato Black" panose="020F0502020204030204" pitchFamily="34" charset="0"/>
              <a:cs typeface="Lato Black" panose="020F050202020403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Black" panose="020F0502020204030204" pitchFamily="34" charset="0"/>
                <a:ea typeface="Lato Black" panose="020F0502020204030204" pitchFamily="34" charset="0"/>
                <a:cs typeface="Lato Black" panose="020F0502020204030204" pitchFamily="34" charset="0"/>
              </a:rPr>
              <a:t>Inefficient routing and </a:t>
            </a:r>
            <a:r>
              <a:rPr lang="en-US" sz="1400" b="1" dirty="0"/>
              <a:t>customs processes take a lot of time.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 Black" panose="020F0502020204030204" pitchFamily="34" charset="0"/>
              <a:ea typeface="Lato Black" panose="020F0502020204030204" pitchFamily="34" charset="0"/>
              <a:cs typeface="Lato Black" panose="020F0502020204030204" pitchFamily="34" charset="0"/>
            </a:endParaRPr>
          </a:p>
        </p:txBody>
      </p:sp>
      <p:sp>
        <p:nvSpPr>
          <p:cNvPr id="28" name="Rectangle 7">
            <a:extLst>
              <a:ext uri="{FF2B5EF4-FFF2-40B4-BE49-F238E27FC236}">
                <a16:creationId xmlns:a16="http://schemas.microsoft.com/office/drawing/2014/main" id="{D3D1BD5C-65BD-23F7-A25B-6855FCE72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986" y="3284495"/>
            <a:ext cx="3842027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b="1" dirty="0"/>
              <a:t>No real-time tracking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 Bold" panose="020B0604020202020204" charset="0"/>
              <a:ea typeface="Lato Bold" panose="020B0604020202020204" charset="0"/>
              <a:cs typeface="Lato Bold" panose="020B060402020202020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b="1" dirty="0"/>
              <a:t>Systems are not connected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 Bold" panose="020B0604020202020204" charset="0"/>
              <a:ea typeface="Lato Bold" panose="020B0604020202020204" charset="0"/>
              <a:cs typeface="Lato Bold" panose="020B060402020202020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1400" b="1" dirty="0"/>
              <a:t>Delivery problems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 Bold" panose="020B0604020202020204" charset="0"/>
              <a:ea typeface="Lato Bold" panose="020B0604020202020204" charset="0"/>
              <a:cs typeface="Lato Bold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Increasing customer demand.</a:t>
            </a:r>
          </a:p>
        </p:txBody>
      </p:sp>
      <p:pic>
        <p:nvPicPr>
          <p:cNvPr id="30" name="Picture 29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43E2A3FA-DFFC-A7F0-EFD4-9C98268BB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900"/>
            <a:ext cx="1157591" cy="115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0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9AFF53-877E-2954-7E54-8F676B7F3F1D}"/>
              </a:ext>
            </a:extLst>
          </p:cNvPr>
          <p:cNvSpPr txBox="1"/>
          <p:nvPr/>
        </p:nvSpPr>
        <p:spPr>
          <a:xfrm>
            <a:off x="4375420" y="802691"/>
            <a:ext cx="3441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SWOT Analysis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8B9A1B37-7418-887B-ACBA-2DC7E60B4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900"/>
            <a:ext cx="1157591" cy="11575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75DF17-41B0-1DB3-641A-158143FAD656}"/>
              </a:ext>
            </a:extLst>
          </p:cNvPr>
          <p:cNvSpPr txBox="1"/>
          <p:nvPr/>
        </p:nvSpPr>
        <p:spPr>
          <a:xfrm>
            <a:off x="690210" y="2263674"/>
            <a:ext cx="2326104" cy="31393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Strengths</a:t>
            </a:r>
          </a:p>
          <a:p>
            <a:pPr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Trusted logistics network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Expert workforce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Connected with international shipping services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D039F-679C-0ECE-9F14-1C7DD600B382}"/>
              </a:ext>
            </a:extLst>
          </p:cNvPr>
          <p:cNvSpPr txBox="1"/>
          <p:nvPr/>
        </p:nvSpPr>
        <p:spPr>
          <a:xfrm>
            <a:off x="3299610" y="2263675"/>
            <a:ext cx="2326105" cy="31393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Weaknesses</a:t>
            </a:r>
          </a:p>
          <a:p>
            <a:pPr>
              <a:buNone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Manual workflows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Limited data sharing across departments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Basic IT infrastructure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2A323-5E17-0B40-DDE6-4074356195C2}"/>
              </a:ext>
            </a:extLst>
          </p:cNvPr>
          <p:cNvSpPr txBox="1"/>
          <p:nvPr/>
        </p:nvSpPr>
        <p:spPr>
          <a:xfrm>
            <a:off x="5860857" y="2263674"/>
            <a:ext cx="2892697" cy="31393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Opportunities</a:t>
            </a:r>
          </a:p>
          <a:p>
            <a:pPr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EU rules support digital shipping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More people want to see where their packages 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Technology is getting better by using AI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5249A2-F34C-BB66-DADE-D49C58FE10FC}"/>
              </a:ext>
            </a:extLst>
          </p:cNvPr>
          <p:cNvSpPr txBox="1"/>
          <p:nvPr/>
        </p:nvSpPr>
        <p:spPr>
          <a:xfrm>
            <a:off x="8988697" y="2274838"/>
            <a:ext cx="2717944" cy="313932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Threats</a:t>
            </a:r>
            <a:endParaRPr lang="en-US" b="1" dirty="0"/>
          </a:p>
          <a:p>
            <a:pPr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is a lot of competition with other companies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Cybersecurity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Shipping delays around the world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7D133C-8D82-9DA3-84A2-25CB536172D1}"/>
              </a:ext>
            </a:extLst>
          </p:cNvPr>
          <p:cNvSpPr txBox="1"/>
          <p:nvPr/>
        </p:nvSpPr>
        <p:spPr>
          <a:xfrm>
            <a:off x="4273685" y="711132"/>
            <a:ext cx="3644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Strategy &amp; KPIs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DA57A2C-B574-D481-0C7F-2022C7B4B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70" y="2553911"/>
            <a:ext cx="4105500" cy="25853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Use IoT (Internet of Things) to track goods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 Bold" panose="020B0604020202020204" charset="0"/>
              <a:ea typeface="Lato Bold" panose="020B0604020202020204" charset="0"/>
              <a:cs typeface="Lato Bold" panose="020B060402020202020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b="1" dirty="0"/>
              <a:t>Use blockchain for secure documents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 Bold" panose="020B0604020202020204" charset="0"/>
              <a:ea typeface="Lato Bold" panose="020B0604020202020204" charset="0"/>
              <a:cs typeface="Lato Bold" panose="020B060402020202020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Using AI Optimization </a:t>
            </a:r>
            <a:r>
              <a:rPr lang="en-US" b="1" dirty="0"/>
              <a:t>to find better routes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 Bold" panose="020B0604020202020204" charset="0"/>
              <a:ea typeface="Lato Bold" panose="020B0604020202020204" charset="0"/>
              <a:cs typeface="Lato Bold" panose="020B060402020202020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81F15C1-335A-6DE5-A4DA-FC5549630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6717" y="2553911"/>
            <a:ext cx="4655343" cy="258532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70% reduction in missing shipments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 Bold" panose="020B0604020202020204" charset="0"/>
              <a:ea typeface="Lato Bold" panose="020B0604020202020204" charset="0"/>
              <a:cs typeface="Lato Bold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30% faster customs clearance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 Bold" panose="020B0604020202020204" charset="0"/>
              <a:ea typeface="Lato Bold" panose="020B0604020202020204" charset="0"/>
              <a:cs typeface="Lato Bold" panose="020B060402020202020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80+ NPS (</a:t>
            </a:r>
            <a:r>
              <a:rPr lang="en-US" b="1" dirty="0"/>
              <a:t>Net Promoter Score)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 from clients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ato Bold" panose="020B0604020202020204" charset="0"/>
              <a:ea typeface="Lato Bold" panose="020B0604020202020204" charset="0"/>
              <a:cs typeface="Lato Bold" panose="020B060402020202020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40% increase in system-based process automation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C5203-0A36-CE9B-97B7-A2BBFA9D9384}"/>
              </a:ext>
            </a:extLst>
          </p:cNvPr>
          <p:cNvSpPr txBox="1"/>
          <p:nvPr/>
        </p:nvSpPr>
        <p:spPr>
          <a:xfrm>
            <a:off x="1633029" y="1998633"/>
            <a:ext cx="3017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Strategic Pillars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44CFB5-EA51-9BD4-B605-FE7E8C0184D6}"/>
              </a:ext>
            </a:extLst>
          </p:cNvPr>
          <p:cNvSpPr txBox="1"/>
          <p:nvPr/>
        </p:nvSpPr>
        <p:spPr>
          <a:xfrm>
            <a:off x="7793020" y="1998633"/>
            <a:ext cx="1042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KPIs</a:t>
            </a:r>
            <a:endParaRPr 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Lato Bold" panose="020B0604020202020204" charset="0"/>
              <a:ea typeface="Lato Bold" panose="020B0604020202020204" charset="0"/>
              <a:cs typeface="Lato Bold" panose="020B0604020202020204" charset="0"/>
            </a:endParaRPr>
          </a:p>
        </p:txBody>
      </p:sp>
      <p:pic>
        <p:nvPicPr>
          <p:cNvPr id="14" name="Picture 13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1165D011-F0BF-9E09-A81A-18911CB3F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900"/>
            <a:ext cx="1157591" cy="115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1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9B3428-4EE2-7FA0-9A10-D063B500EF50}"/>
              </a:ext>
            </a:extLst>
          </p:cNvPr>
          <p:cNvSpPr txBox="1"/>
          <p:nvPr/>
        </p:nvSpPr>
        <p:spPr>
          <a:xfrm>
            <a:off x="4159229" y="697513"/>
            <a:ext cx="35256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Business Models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D5B9563-F1B0-3FCE-429E-28479C4E0FD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78795" y="2269243"/>
            <a:ext cx="595967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SaaS Platform Licenses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Tiered access for logistics partners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Pay-per-transaction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contract and customs integration (ERP system)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monetization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Predictive analytics sold to large clients (trend,risk analysis).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Consulting Services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digital onboarding and change management</a:t>
            </a:r>
          </a:p>
        </p:txBody>
      </p:sp>
      <p:pic>
        <p:nvPicPr>
          <p:cNvPr id="9" name="Picture 8" descr="A group of devices connected to a cloud&#10;&#10;AI-generated content may be incorrect.">
            <a:extLst>
              <a:ext uri="{FF2B5EF4-FFF2-40B4-BE49-F238E27FC236}">
                <a16:creationId xmlns:a16="http://schemas.microsoft.com/office/drawing/2014/main" id="{47BEF158-0DDB-6C55-B7CC-93728750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05" y="2409548"/>
            <a:ext cx="4277722" cy="21388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2" name="Picture 1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57700F7F-FDCE-C915-22A8-6EB96ADFA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900"/>
            <a:ext cx="1157591" cy="115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9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CB80CF-376C-7E6C-ABF2-04896C0963CD}"/>
              </a:ext>
            </a:extLst>
          </p:cNvPr>
          <p:cNvSpPr txBox="1"/>
          <p:nvPr/>
        </p:nvSpPr>
        <p:spPr>
          <a:xfrm>
            <a:off x="3577751" y="754052"/>
            <a:ext cx="50364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Lato Bold" panose="020B0604020202020204" charset="0"/>
                <a:ea typeface="Lato Bold" panose="020B0604020202020204" charset="0"/>
                <a:cs typeface="Lato Bold" panose="020B0604020202020204" charset="0"/>
              </a:rPr>
              <a:t>Technical Infrastructure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8CE992C4-EDFD-DA4D-0F38-BD0F04CF8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900"/>
            <a:ext cx="1157591" cy="11575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736B27-2508-69EC-3666-0FCEE1FE38C4}"/>
              </a:ext>
            </a:extLst>
          </p:cNvPr>
          <p:cNvSpPr txBox="1"/>
          <p:nvPr/>
        </p:nvSpPr>
        <p:spPr>
          <a:xfrm>
            <a:off x="1725847" y="1923590"/>
            <a:ext cx="3178513" cy="415498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Architecture Functions</a:t>
            </a:r>
          </a:p>
          <a:p>
            <a:pPr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Pull</a:t>
            </a:r>
            <a:r>
              <a:rPr lang="en-US" dirty="0"/>
              <a:t>: Track and view all shipments in real-time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Match</a:t>
            </a:r>
            <a:r>
              <a:rPr lang="en-US" dirty="0"/>
              <a:t>: AI routes optimization and ETA forecasting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Facilitate</a:t>
            </a:r>
            <a:r>
              <a:rPr lang="en-US" dirty="0"/>
              <a:t>: Auto-generate customs and compliance documents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Make sure shipments follow the rules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9BED9-8F90-1E59-2345-73EE61AA2A54}"/>
              </a:ext>
            </a:extLst>
          </p:cNvPr>
          <p:cNvSpPr txBox="1"/>
          <p:nvPr/>
        </p:nvSpPr>
        <p:spPr>
          <a:xfrm>
            <a:off x="6841787" y="1923590"/>
            <a:ext cx="3178513" cy="406265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Platform Design</a:t>
            </a:r>
          </a:p>
          <a:p>
            <a:pPr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Scalable cloud architecture (AWS/Azure)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Hyperledger for blockchain records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IoT tracking devices (GPS, temp, humidity)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Secure API ecosystem for partner integration</a:t>
            </a:r>
          </a:p>
        </p:txBody>
      </p:sp>
    </p:spTree>
    <p:extLst>
      <p:ext uri="{BB962C8B-B14F-4D97-AF65-F5344CB8AC3E}">
        <p14:creationId xmlns:p14="http://schemas.microsoft.com/office/powerpoint/2010/main" val="67378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7F42D7-E800-58CD-918D-DA2A414257B3}"/>
              </a:ext>
            </a:extLst>
          </p:cNvPr>
          <p:cNvSpPr txBox="1"/>
          <p:nvPr/>
        </p:nvSpPr>
        <p:spPr>
          <a:xfrm>
            <a:off x="4121362" y="823303"/>
            <a:ext cx="35000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Execution Plan</a:t>
            </a:r>
          </a:p>
        </p:txBody>
      </p:sp>
      <p:pic>
        <p:nvPicPr>
          <p:cNvPr id="7" name="Picture 6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7A230BF7-E7B6-F0A1-850B-8BEC6A6C8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1900"/>
            <a:ext cx="1157591" cy="11575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4A2237-6F38-BD05-32C8-E6349F7792A3}"/>
              </a:ext>
            </a:extLst>
          </p:cNvPr>
          <p:cNvSpPr txBox="1"/>
          <p:nvPr/>
        </p:nvSpPr>
        <p:spPr>
          <a:xfrm>
            <a:off x="761999" y="2565015"/>
            <a:ext cx="2906139" cy="34163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Infrastructure Setup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(0–3 months)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cloud services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IoT dashboard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pilot with 5 clients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4725B4-1267-BB64-F43E-BC3B46E7FD66}"/>
              </a:ext>
            </a:extLst>
          </p:cNvPr>
          <p:cNvSpPr txBox="1"/>
          <p:nvPr/>
        </p:nvSpPr>
        <p:spPr>
          <a:xfrm>
            <a:off x="4286448" y="2565015"/>
            <a:ext cx="3335009" cy="34163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Feature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(4–9 months)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blockchain document logging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Connect with customs systems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Add smart alerts for delays or issues.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4D551B-29FD-E809-26AD-03603636F216}"/>
              </a:ext>
            </a:extLst>
          </p:cNvPr>
          <p:cNvSpPr txBox="1"/>
          <p:nvPr/>
        </p:nvSpPr>
        <p:spPr>
          <a:xfrm>
            <a:off x="8074683" y="2565015"/>
            <a:ext cx="2787281" cy="34163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 &amp; Partnerships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(10–18 months)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Launch full platform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IoT to 1000+ containers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onboard 50+ partners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719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374</TotalTime>
  <Words>675</Words>
  <Application>Microsoft Office PowerPoint</Application>
  <PresentationFormat>Widescreen</PresentationFormat>
  <Paragraphs>189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Century Gothic</vt:lpstr>
      <vt:lpstr>Lato</vt:lpstr>
      <vt:lpstr>Lato Black</vt:lpstr>
      <vt:lpstr>Lato Bold</vt:lpstr>
      <vt:lpstr>Roboto</vt:lpstr>
      <vt:lpstr>Wingdings</vt:lpstr>
      <vt:lpstr>Wingdings 3</vt:lpstr>
      <vt:lpstr>Ion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Technologies and Assets</vt:lpstr>
      <vt:lpstr>Expected Business Value</vt:lpstr>
      <vt:lpstr>Ensuring Project Success</vt:lpstr>
      <vt:lpstr>Conclusion</vt:lpstr>
      <vt:lpstr>THANK YOU FOR LISTENING ♥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feras mohammad</dc:creator>
  <cp:lastModifiedBy>emadalbaghdadi04@gmail.com</cp:lastModifiedBy>
  <cp:revision>11</cp:revision>
  <dcterms:created xsi:type="dcterms:W3CDTF">2025-05-10T02:01:30Z</dcterms:created>
  <dcterms:modified xsi:type="dcterms:W3CDTF">2025-05-29T20:44:55Z</dcterms:modified>
</cp:coreProperties>
</file>