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64" r:id="rId6"/>
    <p:sldId id="258" r:id="rId7"/>
    <p:sldId id="276" r:id="rId8"/>
    <p:sldId id="265" r:id="rId9"/>
    <p:sldId id="260" r:id="rId10"/>
    <p:sldId id="277" r:id="rId11"/>
    <p:sldId id="278" r:id="rId12"/>
    <p:sldId id="279" r:id="rId13"/>
    <p:sldId id="266" r:id="rId14"/>
    <p:sldId id="267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 varScale="1">
        <p:scale>
          <a:sx n="84" d="100"/>
          <a:sy n="84" d="100"/>
        </p:scale>
        <p:origin x="9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3D947E0-108F-4D20-A71E-3CF329F97212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endParaRPr lang="en-US" sz="2000" dirty="0">
            <a:latin typeface="Tenorite" pitchFamily="2" charset="0"/>
          </a:endParaRP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1AFA1AF-0FF8-45B3-A6D0-0E255A2F637D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endParaRPr lang="en-US" sz="2000" dirty="0">
            <a:latin typeface="Tenorite" pitchFamily="2" charset="0"/>
          </a:endParaRP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E9682B4F-0217-4B50-923E-C104AA24290F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endParaRPr lang="en-US" sz="2000" dirty="0">
            <a:latin typeface="Tenorite" pitchFamily="2" charset="0"/>
          </a:endParaRP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2322D3A-7AC2-4C5C-9D7E-EAB2313D47D4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/>
          <a:endParaRPr lang="en-US" sz="2000" dirty="0">
            <a:latin typeface="Tenorite" pitchFamily="2" charset="0"/>
          </a:endParaRP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F85505A-81B6-4FDA-A144-900B71DAD946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endParaRPr lang="en-US" sz="2000" dirty="0">
            <a:latin typeface="Tenorite" pitchFamily="2" charset="0"/>
          </a:endParaRP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32" custLinFactNeighborY="-17151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5" custLinFactNeighborX="-1046" custLinFactNeighborY="-546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5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5"/>
      <dgm:spPr/>
    </dgm:pt>
    <dgm:pt modelId="{A126BA88-D0F9-AF4A-A7BA-0638E32B45F8}" type="pres">
      <dgm:prSet presAssocID="{73D947E0-108F-4D20-A71E-3CF329F97212}" presName="imagNode" presStyleLbl="fgImgPlace1" presStyleIdx="0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5" custLinFactNeighborX="-82" custLinFactNeighborY="1030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5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5"/>
      <dgm:spPr/>
    </dgm:pt>
    <dgm:pt modelId="{EFEB790C-BD5C-F54D-9993-F81422A8AD8E}" type="pres">
      <dgm:prSet presAssocID="{B1AFA1AF-0FF8-45B3-A6D0-0E255A2F637D}" presName="imagNode" presStyleLbl="fgImgPlace1" presStyleIdx="1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2" presStyleCnt="5" custLinFactNeighborX="182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2" presStyleCnt="5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2" presStyleCnt="5"/>
      <dgm:spPr/>
    </dgm:pt>
    <dgm:pt modelId="{CC076D56-4BB0-7246-9039-788AB439DAF0}" type="pres">
      <dgm:prSet presAssocID="{E9682B4F-0217-4B50-923E-C104AA24290F}" presName="imagNode" presStyleLbl="fgImgPlace1" presStyleIdx="2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9BFD88E3-0F90-7143-8807-6B030CF54283}" type="pres">
      <dgm:prSet presAssocID="{B8632E42-D7EB-4C31-877E-6F1B2801851A}" presName="sibTrans" presStyleLbl="sibTrans2D1" presStyleIdx="0" presStyleCnt="0"/>
      <dgm:spPr/>
    </dgm:pt>
    <dgm:pt modelId="{900296CF-6A25-E746-A345-792DBE36F92C}" type="pres">
      <dgm:prSet presAssocID="{4F85505A-81B6-4FDA-A144-900B71DAD946}" presName="compNode" presStyleCnt="0"/>
      <dgm:spPr/>
    </dgm:pt>
    <dgm:pt modelId="{028C9BA8-C3B3-F947-915F-EE2FD2FCA9A5}" type="pres">
      <dgm:prSet presAssocID="{4F85505A-81B6-4FDA-A144-900B71DAD946}" presName="bkgdShape" presStyleLbl="node1" presStyleIdx="3" presStyleCnt="5" custLinFactNeighborX="0"/>
      <dgm:spPr>
        <a:prstGeom prst="rect">
          <a:avLst/>
        </a:prstGeom>
      </dgm:spPr>
    </dgm:pt>
    <dgm:pt modelId="{9312E8E2-BBD1-104A-9F74-B0103AF69816}" type="pres">
      <dgm:prSet presAssocID="{4F85505A-81B6-4FDA-A144-900B71DAD946}" presName="nodeTx" presStyleLbl="node1" presStyleIdx="3" presStyleCnt="5">
        <dgm:presLayoutVars>
          <dgm:bulletEnabled val="1"/>
        </dgm:presLayoutVars>
      </dgm:prSet>
      <dgm:spPr/>
    </dgm:pt>
    <dgm:pt modelId="{A0D6F489-540A-D44E-B596-6A182486B777}" type="pres">
      <dgm:prSet presAssocID="{4F85505A-81B6-4FDA-A144-900B71DAD946}" presName="invisiNode" presStyleLbl="node1" presStyleIdx="3" presStyleCnt="5"/>
      <dgm:spPr/>
    </dgm:pt>
    <dgm:pt modelId="{FDF2BC93-305C-D94B-A6C2-ED9CE7F40C2F}" type="pres">
      <dgm:prSet presAssocID="{4F85505A-81B6-4FDA-A144-900B71DAD946}" presName="imagNode" presStyleLbl="fgImgPlace1" presStyleIdx="3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849C45A5-41B7-C14C-8FCB-1F684E015BD4}" type="pres">
      <dgm:prSet presAssocID="{68F74A88-49DC-44B1-BC0D-220A7B97601C}" presName="sibTrans" presStyleLbl="sibTrans2D1" presStyleIdx="0" presStyleCnt="0"/>
      <dgm:spPr/>
    </dgm:pt>
    <dgm:pt modelId="{CFB52331-3A90-8741-B893-154B21972CAC}" type="pres">
      <dgm:prSet presAssocID="{A2322D3A-7AC2-4C5C-9D7E-EAB2313D47D4}" presName="compNode" presStyleCnt="0"/>
      <dgm:spPr/>
    </dgm:pt>
    <dgm:pt modelId="{73C20AF0-FA1E-3C4A-AD07-551A27BE2B92}" type="pres">
      <dgm:prSet presAssocID="{A2322D3A-7AC2-4C5C-9D7E-EAB2313D47D4}" presName="bkgdShape" presStyleLbl="node1" presStyleIdx="4" presStyleCnt="5" custLinFactNeighborX="316" custLinFactNeighborY="-546"/>
      <dgm:spPr>
        <a:prstGeom prst="rect">
          <a:avLst/>
        </a:prstGeom>
      </dgm:spPr>
    </dgm:pt>
    <dgm:pt modelId="{AF3E8B43-0466-2941-94BF-5E057B356E82}" type="pres">
      <dgm:prSet presAssocID="{A2322D3A-7AC2-4C5C-9D7E-EAB2313D47D4}" presName="nodeTx" presStyleLbl="node1" presStyleIdx="4" presStyleCnt="5">
        <dgm:presLayoutVars>
          <dgm:bulletEnabled val="1"/>
        </dgm:presLayoutVars>
      </dgm:prSet>
      <dgm:spPr/>
    </dgm:pt>
    <dgm:pt modelId="{D1AAA287-E1AF-9946-AA96-77AD6193B1DD}" type="pres">
      <dgm:prSet presAssocID="{A2322D3A-7AC2-4C5C-9D7E-EAB2313D47D4}" presName="invisiNode" presStyleLbl="node1" presStyleIdx="4" presStyleCnt="5"/>
      <dgm:spPr/>
    </dgm:pt>
    <dgm:pt modelId="{916140F0-4F43-9F45-8310-FCCA12DDE514}" type="pres">
      <dgm:prSet presAssocID="{A2322D3A-7AC2-4C5C-9D7E-EAB2313D47D4}" presName="imagNode" presStyleLbl="fgImgPlace1" presStyleIdx="4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F4196061-8F22-F64C-80CC-9FC99308DC40}" type="presOf" srcId="{A2322D3A-7AC2-4C5C-9D7E-EAB2313D47D4}" destId="{AF3E8B43-0466-2941-94BF-5E057B356E82}" srcOrd="1" destOrd="0" presId="urn:microsoft.com/office/officeart/2005/8/layout/hList7"/>
    <dgm:cxn modelId="{71549A62-CAF4-BE45-851A-4CCE70CE64C3}" type="presOf" srcId="{4F85505A-81B6-4FDA-A144-900B71DAD946}" destId="{028C9BA8-C3B3-F947-915F-EE2FD2FCA9A5}" srcOrd="0" destOrd="0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D7846C52-051C-7E4A-8666-A7FC857AC117}" type="presOf" srcId="{4F85505A-81B6-4FDA-A144-900B71DAD946}" destId="{9312E8E2-BBD1-104A-9F74-B0103AF69816}" srcOrd="1" destOrd="0" presId="urn:microsoft.com/office/officeart/2005/8/layout/hList7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E65110B9-3148-A843-8CC8-BF37AE44F247}" type="presOf" srcId="{A2322D3A-7AC2-4C5C-9D7E-EAB2313D47D4}" destId="{73C20AF0-FA1E-3C4A-AD07-551A27BE2B92}" srcOrd="0" destOrd="0" presId="urn:microsoft.com/office/officeart/2005/8/layout/hList7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F1B56DD8-8FEA-344A-B6E7-D10401E3F2E3}" type="presOf" srcId="{B8632E42-D7EB-4C31-877E-6F1B2801851A}" destId="{9BFD88E3-0F90-7143-8807-6B030CF54283}" srcOrd="0" destOrd="0" presId="urn:microsoft.com/office/officeart/2005/8/layout/hList7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AB9B77F3-E113-9F42-AD26-5199BE35195A}" type="presOf" srcId="{68F74A88-49DC-44B1-BC0D-220A7B97601C}" destId="{849C45A5-41B7-C14C-8FCB-1F684E015BD4}" srcOrd="0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3" destOrd="0" presId="urn:microsoft.com/office/officeart/2005/8/layout/hList7"/>
    <dgm:cxn modelId="{EDA12534-DD6F-3D46-A33C-D2D3C096E217}" type="presParOf" srcId="{0955960D-7F7D-E54C-8843-B1DBEEBFB364}" destId="{91E3D51E-7AB8-6349-A1D0-02F993052AB3}" srcOrd="4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  <dgm:cxn modelId="{23300555-E195-7745-8EAA-13C1C3D64096}" type="presParOf" srcId="{0955960D-7F7D-E54C-8843-B1DBEEBFB364}" destId="{9BFD88E3-0F90-7143-8807-6B030CF54283}" srcOrd="5" destOrd="0" presId="urn:microsoft.com/office/officeart/2005/8/layout/hList7"/>
    <dgm:cxn modelId="{67E0177E-2C5D-D84A-B206-DF756AC265E2}" type="presParOf" srcId="{0955960D-7F7D-E54C-8843-B1DBEEBFB364}" destId="{900296CF-6A25-E746-A345-792DBE36F92C}" srcOrd="6" destOrd="0" presId="urn:microsoft.com/office/officeart/2005/8/layout/hList7"/>
    <dgm:cxn modelId="{17F234B6-5CB2-694A-AE40-2EC7B6989025}" type="presParOf" srcId="{900296CF-6A25-E746-A345-792DBE36F92C}" destId="{028C9BA8-C3B3-F947-915F-EE2FD2FCA9A5}" srcOrd="0" destOrd="0" presId="urn:microsoft.com/office/officeart/2005/8/layout/hList7"/>
    <dgm:cxn modelId="{A078F003-3C00-6845-9EBD-2DC195EA7E87}" type="presParOf" srcId="{900296CF-6A25-E746-A345-792DBE36F92C}" destId="{9312E8E2-BBD1-104A-9F74-B0103AF69816}" srcOrd="1" destOrd="0" presId="urn:microsoft.com/office/officeart/2005/8/layout/hList7"/>
    <dgm:cxn modelId="{3E327DED-A1BA-5F40-88C6-420128E7987E}" type="presParOf" srcId="{900296CF-6A25-E746-A345-792DBE36F92C}" destId="{A0D6F489-540A-D44E-B596-6A182486B777}" srcOrd="2" destOrd="0" presId="urn:microsoft.com/office/officeart/2005/8/layout/hList7"/>
    <dgm:cxn modelId="{E331C05D-ABEF-784B-867C-9DAD3D7B0BF6}" type="presParOf" srcId="{900296CF-6A25-E746-A345-792DBE36F92C}" destId="{FDF2BC93-305C-D94B-A6C2-ED9CE7F40C2F}" srcOrd="3" destOrd="0" presId="urn:microsoft.com/office/officeart/2005/8/layout/hList7"/>
    <dgm:cxn modelId="{484D29F2-E93B-0044-AD3C-1B7FAE119D86}" type="presParOf" srcId="{0955960D-7F7D-E54C-8843-B1DBEEBFB364}" destId="{849C45A5-41B7-C14C-8FCB-1F684E015BD4}" srcOrd="7" destOrd="0" presId="urn:microsoft.com/office/officeart/2005/8/layout/hList7"/>
    <dgm:cxn modelId="{4D63AED0-BB7F-5648-A588-8D3CD77EDA47}" type="presParOf" srcId="{0955960D-7F7D-E54C-8843-B1DBEEBFB364}" destId="{CFB52331-3A90-8741-B893-154B21972CAC}" srcOrd="8" destOrd="0" presId="urn:microsoft.com/office/officeart/2005/8/layout/hList7"/>
    <dgm:cxn modelId="{3916CD4F-7FBF-D443-9D5A-2C269D38B5A1}" type="presParOf" srcId="{CFB52331-3A90-8741-B893-154B21972CAC}" destId="{73C20AF0-FA1E-3C4A-AD07-551A27BE2B92}" srcOrd="0" destOrd="0" presId="urn:microsoft.com/office/officeart/2005/8/layout/hList7"/>
    <dgm:cxn modelId="{793DE385-E18B-AB41-A417-ABB42E569007}" type="presParOf" srcId="{CFB52331-3A90-8741-B893-154B21972CAC}" destId="{AF3E8B43-0466-2941-94BF-5E057B356E82}" srcOrd="1" destOrd="0" presId="urn:microsoft.com/office/officeart/2005/8/layout/hList7"/>
    <dgm:cxn modelId="{C7FDE2A3-85A4-B144-B32C-7C9903F03EC5}" type="presParOf" srcId="{CFB52331-3A90-8741-B893-154B21972CAC}" destId="{D1AAA287-E1AF-9946-AA96-77AD6193B1DD}" srcOrd="2" destOrd="0" presId="urn:microsoft.com/office/officeart/2005/8/layout/hList7"/>
    <dgm:cxn modelId="{2241BB10-0DBA-6B41-9DA1-14E15CF8B34C}" type="presParOf" srcId="{CFB52331-3A90-8741-B893-154B21972CAC}" destId="{916140F0-4F43-9F45-8310-FCCA12DDE51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0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272" tIns="398272" rIns="398272" bIns="398272" numCol="1" spcCol="1270" anchor="ctr" anchorCtr="0">
          <a:noAutofit/>
        </a:bodyPr>
        <a:lstStyle/>
        <a:p>
          <a:pPr marL="0" lvl="0" indent="0" algn="ctr" defTabSz="2489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600" kern="1200" dirty="0">
            <a:latin typeface="Tenorite" pitchFamily="2" charset="0"/>
          </a:endParaRPr>
        </a:p>
      </dsp:txBody>
      <dsp:txXfrm>
        <a:off x="0" y="1576348"/>
        <a:ext cx="1892456" cy="1576348"/>
      </dsp:txXfrm>
    </dsp:sp>
    <dsp:sp modelId="{A126BA88-D0F9-AF4A-A7BA-0638E32B45F8}">
      <dsp:nvSpPr>
        <dsp:cNvPr id="0" name=""/>
        <dsp:cNvSpPr/>
      </dsp:nvSpPr>
      <dsp:spPr>
        <a:xfrm>
          <a:off x="53215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1947677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272" tIns="398272" rIns="398272" bIns="398272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600" kern="1200" dirty="0">
            <a:latin typeface="Tenorite" pitchFamily="2" charset="0"/>
          </a:endParaRPr>
        </a:p>
      </dsp:txBody>
      <dsp:txXfrm>
        <a:off x="1947677" y="1576348"/>
        <a:ext cx="1892456" cy="1576348"/>
      </dsp:txXfrm>
    </dsp:sp>
    <dsp:sp modelId="{EFEB790C-BD5C-F54D-9993-F81422A8AD8E}">
      <dsp:nvSpPr>
        <dsp:cNvPr id="0" name=""/>
        <dsp:cNvSpPr/>
      </dsp:nvSpPr>
      <dsp:spPr>
        <a:xfrm>
          <a:off x="248138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3901903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272" tIns="398272" rIns="398272" bIns="398272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600" kern="1200" dirty="0">
            <a:latin typeface="Tenorite" pitchFamily="2" charset="0"/>
          </a:endParaRPr>
        </a:p>
      </dsp:txBody>
      <dsp:txXfrm>
        <a:off x="3901903" y="1576348"/>
        <a:ext cx="1892456" cy="1576348"/>
      </dsp:txXfrm>
    </dsp:sp>
    <dsp:sp modelId="{CC076D56-4BB0-7246-9039-788AB439DAF0}">
      <dsp:nvSpPr>
        <dsp:cNvPr id="0" name=""/>
        <dsp:cNvSpPr/>
      </dsp:nvSpPr>
      <dsp:spPr>
        <a:xfrm>
          <a:off x="443061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C9BA8-C3B3-F947-915F-EE2FD2FCA9A5}">
      <dsp:nvSpPr>
        <dsp:cNvPr id="0" name=""/>
        <dsp:cNvSpPr/>
      </dsp:nvSpPr>
      <dsp:spPr>
        <a:xfrm>
          <a:off x="5847689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272" tIns="398272" rIns="398272" bIns="398272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600" kern="1200" dirty="0">
            <a:latin typeface="Tenorite" pitchFamily="2" charset="0"/>
          </a:endParaRPr>
        </a:p>
      </dsp:txBody>
      <dsp:txXfrm>
        <a:off x="5847689" y="1576348"/>
        <a:ext cx="1892456" cy="1576348"/>
      </dsp:txXfrm>
    </dsp:sp>
    <dsp:sp modelId="{FDF2BC93-305C-D94B-A6C2-ED9CE7F40C2F}">
      <dsp:nvSpPr>
        <dsp:cNvPr id="0" name=""/>
        <dsp:cNvSpPr/>
      </dsp:nvSpPr>
      <dsp:spPr>
        <a:xfrm>
          <a:off x="637984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20AF0-FA1E-3C4A-AD07-551A27BE2B92}">
      <dsp:nvSpPr>
        <dsp:cNvPr id="0" name=""/>
        <dsp:cNvSpPr/>
      </dsp:nvSpPr>
      <dsp:spPr>
        <a:xfrm>
          <a:off x="7796918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272" tIns="398272" rIns="398272" bIns="398272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600" kern="1200" dirty="0">
            <a:latin typeface="Tenorite" pitchFamily="2" charset="0"/>
          </a:endParaRPr>
        </a:p>
      </dsp:txBody>
      <dsp:txXfrm>
        <a:off x="7796918" y="1576348"/>
        <a:ext cx="1892456" cy="1576348"/>
      </dsp:txXfrm>
    </dsp:sp>
    <dsp:sp modelId="{916140F0-4F43-9F45-8310-FCCA12DDE514}">
      <dsp:nvSpPr>
        <dsp:cNvPr id="0" name=""/>
        <dsp:cNvSpPr/>
      </dsp:nvSpPr>
      <dsp:spPr>
        <a:xfrm>
          <a:off x="8329073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399341" y="3051311"/>
          <a:ext cx="8914225" cy="59113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8020895" cy="2387600"/>
          </a:xfrm>
        </p:spPr>
        <p:txBody>
          <a:bodyPr/>
          <a:lstStyle/>
          <a:p>
            <a:r>
              <a:rPr lang="en-US" dirty="0"/>
              <a:t>Analyzing and Predicting Successful Kickstarter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Feras Alshaheen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54" y="851518"/>
            <a:ext cx="9779183" cy="702076"/>
          </a:xfrm>
        </p:spPr>
        <p:txBody>
          <a:bodyPr/>
          <a:lstStyle/>
          <a:p>
            <a:r>
              <a:rPr lang="en-US" dirty="0"/>
              <a:t>Modeling and Prediction Accuracy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74D0A30D-5EC7-47EC-9B29-6FA228C31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673096"/>
              </p:ext>
            </p:extLst>
          </p:nvPr>
        </p:nvGraphicFramePr>
        <p:xfrm>
          <a:off x="1409572" y="2503502"/>
          <a:ext cx="9365945" cy="213064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873189">
                  <a:extLst>
                    <a:ext uri="{9D8B030D-6E8A-4147-A177-3AD203B41FA5}">
                      <a16:colId xmlns:a16="http://schemas.microsoft.com/office/drawing/2014/main" val="292199607"/>
                    </a:ext>
                  </a:extLst>
                </a:gridCol>
                <a:gridCol w="1873189">
                  <a:extLst>
                    <a:ext uri="{9D8B030D-6E8A-4147-A177-3AD203B41FA5}">
                      <a16:colId xmlns:a16="http://schemas.microsoft.com/office/drawing/2014/main" val="2892888180"/>
                    </a:ext>
                  </a:extLst>
                </a:gridCol>
                <a:gridCol w="1873189">
                  <a:extLst>
                    <a:ext uri="{9D8B030D-6E8A-4147-A177-3AD203B41FA5}">
                      <a16:colId xmlns:a16="http://schemas.microsoft.com/office/drawing/2014/main" val="334616399"/>
                    </a:ext>
                  </a:extLst>
                </a:gridCol>
                <a:gridCol w="1873189">
                  <a:extLst>
                    <a:ext uri="{9D8B030D-6E8A-4147-A177-3AD203B41FA5}">
                      <a16:colId xmlns:a16="http://schemas.microsoft.com/office/drawing/2014/main" val="2470731628"/>
                    </a:ext>
                  </a:extLst>
                </a:gridCol>
                <a:gridCol w="1873189">
                  <a:extLst>
                    <a:ext uri="{9D8B030D-6E8A-4147-A177-3AD203B41FA5}">
                      <a16:colId xmlns:a16="http://schemas.microsoft.com/office/drawing/2014/main" val="1295189783"/>
                    </a:ext>
                  </a:extLst>
                </a:gridCol>
              </a:tblGrid>
              <a:tr h="710214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F1 Score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Recall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Precision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Model Type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0845638"/>
                  </a:ext>
                </a:extLst>
              </a:tr>
              <a:tr h="710214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var(--jp-code-font-family)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0.860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var(--jp-code-font-family)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0.861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var(--jp-code-font-family)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0.859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var(--jp-code-font-family)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0.90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Decision Tree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6059650"/>
                  </a:ext>
                </a:extLst>
              </a:tr>
              <a:tr h="710214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var(--jp-code-font-family)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0.546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var(--jp-code-font-family)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0.3761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var(--jp-code-font-family)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0.998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var(--jp-code-font-family)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0.413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GaussianNB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5136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 rtl="0">
              <a:buFontTx/>
              <a:buChar char="-"/>
            </a:pPr>
            <a:r>
              <a:rPr lang="en-US" dirty="0"/>
              <a:t>The main features that contribute towards project success are: amount of requested fund, project category, number of backers, and completion time.</a:t>
            </a:r>
          </a:p>
          <a:p>
            <a:pPr marL="342900" indent="-342900" algn="l" rtl="0">
              <a:buFontTx/>
              <a:buChar char="-"/>
            </a:pPr>
            <a:r>
              <a:rPr lang="en-US" dirty="0"/>
              <a:t>Predicting the project state with 90% accuracy.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6" name="Content Placeholder 3" descr="Timeline Placeholder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30923374"/>
              </p:ext>
            </p:extLst>
          </p:nvPr>
        </p:nvGraphicFramePr>
        <p:xfrm>
          <a:off x="1263048" y="2061021"/>
          <a:ext cx="9689375" cy="394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0179B5-0800-154F-80F6-614473C055BD}"/>
              </a:ext>
            </a:extLst>
          </p:cNvPr>
          <p:cNvSpPr txBox="1"/>
          <p:nvPr/>
        </p:nvSpPr>
        <p:spPr>
          <a:xfrm>
            <a:off x="2042809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8C313-80C0-8840-8702-F1084174C592}"/>
              </a:ext>
            </a:extLst>
          </p:cNvPr>
          <p:cNvSpPr txBox="1"/>
          <p:nvPr/>
        </p:nvSpPr>
        <p:spPr>
          <a:xfrm>
            <a:off x="40022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63C6B-1856-BC43-A090-B182EAB34EB8}"/>
              </a:ext>
            </a:extLst>
          </p:cNvPr>
          <p:cNvSpPr txBox="1"/>
          <p:nvPr/>
        </p:nvSpPr>
        <p:spPr>
          <a:xfrm>
            <a:off x="59326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770E3-D227-CD4E-83C4-44744E774884}"/>
              </a:ext>
            </a:extLst>
          </p:cNvPr>
          <p:cNvSpPr txBox="1"/>
          <p:nvPr/>
        </p:nvSpPr>
        <p:spPr>
          <a:xfrm>
            <a:off x="78630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47546-62E7-304A-8631-60D9B8E543BE}"/>
              </a:ext>
            </a:extLst>
          </p:cNvPr>
          <p:cNvSpPr txBox="1"/>
          <p:nvPr/>
        </p:nvSpPr>
        <p:spPr>
          <a:xfrm>
            <a:off x="9807953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5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88D32-0135-7B4F-AD5F-EA1673D4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/>
          <a:lstStyle/>
          <a:p>
            <a:fld id="{D5E2F4D9-1A6B-894D-9E7D-8548C879BC04}" type="datetime1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BF4ECF3-F211-3447-AF95-22487182E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2AD3FD-2BE0-4B14-AC21-D3A15D880FAB}"/>
              </a:ext>
            </a:extLst>
          </p:cNvPr>
          <p:cNvSpPr txBox="1"/>
          <p:nvPr/>
        </p:nvSpPr>
        <p:spPr>
          <a:xfrm>
            <a:off x="1591543" y="4210533"/>
            <a:ext cx="125272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Tenorite" pitchFamily="2" charset="0"/>
              </a:rPr>
              <a:t>Business Objective</a:t>
            </a:r>
          </a:p>
          <a:p>
            <a:pPr algn="ctr"/>
            <a:endParaRPr lang="ar-SA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3D8BF5-1C35-48C5-847C-53BED090D0D7}"/>
              </a:ext>
            </a:extLst>
          </p:cNvPr>
          <p:cNvSpPr txBox="1"/>
          <p:nvPr/>
        </p:nvSpPr>
        <p:spPr>
          <a:xfrm>
            <a:off x="3338464" y="4210533"/>
            <a:ext cx="170658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0" algn="ctr">
              <a:buNone/>
            </a:pPr>
            <a:r>
              <a:rPr lang="en-US" sz="1800" dirty="0">
                <a:solidFill>
                  <a:schemeClr val="bg1"/>
                </a:solidFill>
                <a:latin typeface="Tenorite" pitchFamily="2" charset="0"/>
              </a:rPr>
              <a:t>Data Understanding</a:t>
            </a:r>
          </a:p>
          <a:p>
            <a:pPr algn="ctr"/>
            <a:endParaRPr lang="ar-SA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DABD4F-6797-4247-B026-B7089C37012B}"/>
              </a:ext>
            </a:extLst>
          </p:cNvPr>
          <p:cNvSpPr txBox="1"/>
          <p:nvPr/>
        </p:nvSpPr>
        <p:spPr>
          <a:xfrm>
            <a:off x="5469635" y="4072034"/>
            <a:ext cx="125272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0" algn="ctr">
              <a:buNone/>
            </a:pPr>
            <a:r>
              <a:rPr lang="en-US" sz="1800" dirty="0">
                <a:solidFill>
                  <a:schemeClr val="bg1"/>
                </a:solidFill>
                <a:latin typeface="Tenorite" pitchFamily="2" charset="0"/>
              </a:rPr>
              <a:t>Analysis and Findings</a:t>
            </a:r>
          </a:p>
          <a:p>
            <a:pPr algn="ctr"/>
            <a:endParaRPr lang="ar-SA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897CFE-EB49-438B-A13E-F3E752ADA773}"/>
              </a:ext>
            </a:extLst>
          </p:cNvPr>
          <p:cNvSpPr txBox="1"/>
          <p:nvPr/>
        </p:nvSpPr>
        <p:spPr>
          <a:xfrm>
            <a:off x="7411772" y="3973896"/>
            <a:ext cx="1252728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0" algn="ctr">
              <a:buNone/>
            </a:pPr>
            <a:r>
              <a:rPr lang="en-US" sz="1800" dirty="0">
                <a:solidFill>
                  <a:schemeClr val="bg1"/>
                </a:solidFill>
                <a:latin typeface="Tenorite" pitchFamily="2" charset="0"/>
              </a:rPr>
              <a:t>Modeling and Prediction Accuracy</a:t>
            </a:r>
          </a:p>
          <a:p>
            <a:pPr algn="ctr"/>
            <a:endParaRPr lang="ar-SA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F80DFE-67A5-48E1-8E0F-5054C533883D}"/>
              </a:ext>
            </a:extLst>
          </p:cNvPr>
          <p:cNvSpPr txBox="1"/>
          <p:nvPr/>
        </p:nvSpPr>
        <p:spPr>
          <a:xfrm>
            <a:off x="9347727" y="4389394"/>
            <a:ext cx="125272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0" algn="ctr"/>
            <a:r>
              <a:rPr lang="en-US" sz="1800" dirty="0">
                <a:solidFill>
                  <a:schemeClr val="bg1"/>
                </a:solidFill>
                <a:latin typeface="Tenorite" pitchFamily="2" charset="0"/>
              </a:rPr>
              <a:t>Summary</a:t>
            </a:r>
          </a:p>
          <a:p>
            <a:pPr algn="ctr"/>
            <a:endParaRPr lang="ar-S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Business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 rtl="0">
              <a:buFontTx/>
              <a:buChar char="-"/>
            </a:pPr>
            <a:r>
              <a:rPr lang="en-US" dirty="0"/>
              <a:t>Analyzing success factors for projects on Kickstarter</a:t>
            </a:r>
          </a:p>
          <a:p>
            <a:pPr marL="342900" indent="-342900" algn="l" rtl="0">
              <a:buFontTx/>
              <a:buChar char="-"/>
            </a:pPr>
            <a:r>
              <a:rPr lang="en-US" dirty="0"/>
              <a:t>Predicting future projects successes or failures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DCCE-9930-44DF-917D-5E244D76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36B4F-1790-4E69-A933-02B86E722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 rtl="0">
              <a:buFontTx/>
              <a:buChar char="-"/>
            </a:pPr>
            <a:r>
              <a:rPr lang="en-US" dirty="0"/>
              <a:t>Data consists of 378,661 records and 14 features.</a:t>
            </a:r>
          </a:p>
          <a:p>
            <a:pPr marL="457200" indent="-457200" algn="l" rtl="0">
              <a:buFontTx/>
              <a:buChar char="-"/>
            </a:pPr>
            <a:r>
              <a:rPr lang="en-US" dirty="0"/>
              <a:t>Main features in the data:</a:t>
            </a:r>
          </a:p>
          <a:p>
            <a:pPr marL="914400" lvl="1" indent="-457200" algn="l" rtl="0">
              <a:buFontTx/>
              <a:buChar char="-"/>
            </a:pPr>
            <a:r>
              <a:rPr lang="en-US" dirty="0"/>
              <a:t>Number of Backers</a:t>
            </a:r>
          </a:p>
          <a:p>
            <a:pPr marL="914400" lvl="1" indent="-457200" algn="l" rtl="0">
              <a:buFontTx/>
              <a:buChar char="-"/>
            </a:pPr>
            <a:r>
              <a:rPr lang="en-US" dirty="0"/>
              <a:t>Requested Fund</a:t>
            </a:r>
          </a:p>
          <a:p>
            <a:pPr marL="914400" lvl="1" indent="-457200" algn="l" rtl="0">
              <a:buFontTx/>
              <a:buChar char="-"/>
            </a:pPr>
            <a:r>
              <a:rPr lang="en-US" dirty="0"/>
              <a:t>Project Category</a:t>
            </a:r>
          </a:p>
          <a:p>
            <a:pPr marL="914400" lvl="1" indent="-457200" algn="l" rtl="0">
              <a:buFontTx/>
              <a:buChar char="-"/>
            </a:pPr>
            <a:r>
              <a:rPr lang="en-US" dirty="0"/>
              <a:t>Expected Number of Days for Completion</a:t>
            </a:r>
          </a:p>
          <a:p>
            <a:pPr marL="457200" indent="-457200" algn="l" rtl="0">
              <a:buFontTx/>
              <a:buChar char="-"/>
            </a:pPr>
            <a:r>
              <a:rPr lang="en-US" dirty="0"/>
              <a:t>Target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project state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512DD-CA80-4EE3-9EDB-BB54DAAB477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BDEEF-191E-44B3-849E-510009369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0C282-985F-4083-B1A7-1EFA21C46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2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Analysis and Findings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3F6001-7181-4CB0-B92C-C748493ED016}"/>
              </a:ext>
            </a:extLst>
          </p:cNvPr>
          <p:cNvSpPr txBox="1"/>
          <p:nvPr/>
        </p:nvSpPr>
        <p:spPr>
          <a:xfrm>
            <a:off x="752471" y="2067609"/>
            <a:ext cx="884216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General findings about projects that succussed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They have 265 backers on average.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Their required fund is around 10,000$ on average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They are usually completed within month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 36% of successful project are under music and film categories</a:t>
            </a:r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1" y="381000"/>
            <a:ext cx="9779183" cy="657687"/>
          </a:xfrm>
        </p:spPr>
        <p:txBody>
          <a:bodyPr/>
          <a:lstStyle/>
          <a:p>
            <a:r>
              <a:rPr lang="en-US" sz="4000" dirty="0"/>
              <a:t>Project State Vs Number of Backers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BECF8E-39CE-43A2-861D-7309659DE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07" y="1332367"/>
            <a:ext cx="9566133" cy="541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80FB-CD88-43E2-A761-1B1261A01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764219"/>
          </a:xfrm>
        </p:spPr>
        <p:txBody>
          <a:bodyPr/>
          <a:lstStyle/>
          <a:p>
            <a:r>
              <a:rPr lang="en-US" sz="4000" dirty="0"/>
              <a:t>Project State Vs Time for Completion</a:t>
            </a:r>
            <a:endParaRPr lang="ar-SA" sz="4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974D9-EABD-4F2F-8E57-63339FCD6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92D200-4A81-4052-BC1F-72A471CD8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91" y="1233996"/>
            <a:ext cx="8599685" cy="548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1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52E19-2920-4ADD-8CF3-1355FF54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183" y="320355"/>
            <a:ext cx="9779183" cy="728709"/>
          </a:xfrm>
        </p:spPr>
        <p:txBody>
          <a:bodyPr/>
          <a:lstStyle/>
          <a:p>
            <a:r>
              <a:rPr lang="en-US" sz="4000" dirty="0"/>
              <a:t>Project State Vs Amount of Requested Fund</a:t>
            </a:r>
            <a:endParaRPr lang="ar-SA" sz="4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F0649-F6CE-4067-B74A-0820B34F8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3ACABA-704A-4E5F-AA5F-4CA1F3DC0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49" y="1170432"/>
            <a:ext cx="10251511" cy="555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0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16DD-3887-4BC1-ADE6-DAC7F563C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1"/>
            <a:ext cx="9779183" cy="577788"/>
          </a:xfrm>
        </p:spPr>
        <p:txBody>
          <a:bodyPr/>
          <a:lstStyle/>
          <a:p>
            <a:r>
              <a:rPr lang="en-US" sz="4000" dirty="0"/>
              <a:t>Project State Vs Project Category</a:t>
            </a:r>
            <a:endParaRPr lang="ar-SA" sz="4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40732-19D0-4D81-ACA8-C2B6D89E8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129206-3CE3-4893-B3A4-DA8FB8F40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449" y="1119940"/>
            <a:ext cx="8753382" cy="54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4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68</TotalTime>
  <Words>224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Tenorite</vt:lpstr>
      <vt:lpstr>var(--jp-code-font-family)</vt:lpstr>
      <vt:lpstr>Wingdings</vt:lpstr>
      <vt:lpstr>Office Theme</vt:lpstr>
      <vt:lpstr>Analyzing and Predicting Successful Kickstarter Projects</vt:lpstr>
      <vt:lpstr>Outline</vt:lpstr>
      <vt:lpstr>Business Objective</vt:lpstr>
      <vt:lpstr>Data Understanding</vt:lpstr>
      <vt:lpstr>Analysis and Findings</vt:lpstr>
      <vt:lpstr>Project State Vs Number of Backers</vt:lpstr>
      <vt:lpstr>Project State Vs Time for Completion</vt:lpstr>
      <vt:lpstr>Project State Vs Amount of Requested Fund</vt:lpstr>
      <vt:lpstr>Project State Vs Project Category</vt:lpstr>
      <vt:lpstr>Modeling and Prediction Accuracy</vt:lpstr>
      <vt:lpstr>Summary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and Predicting Successful Kickstarter Projects</dc:title>
  <dc:creator>feras alshaheen</dc:creator>
  <cp:lastModifiedBy>feras alshaheen</cp:lastModifiedBy>
  <cp:revision>2</cp:revision>
  <dcterms:created xsi:type="dcterms:W3CDTF">2021-12-15T19:28:00Z</dcterms:created>
  <dcterms:modified xsi:type="dcterms:W3CDTF">2021-12-15T20:36:59Z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