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64" r:id="rId6"/>
    <p:sldId id="258" r:id="rId7"/>
    <p:sldId id="276" r:id="rId8"/>
    <p:sldId id="265" r:id="rId9"/>
    <p:sldId id="260" r:id="rId10"/>
    <p:sldId id="277" r:id="rId11"/>
    <p:sldId id="278" r:id="rId12"/>
    <p:sldId id="279" r:id="rId13"/>
    <p:sldId id="266" r:id="rId14"/>
    <p:sldId id="267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endParaRPr lang="en-US" sz="2000" dirty="0">
            <a:latin typeface="Tenorite" pitchFamily="2" charset="0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endParaRPr lang="en-US" sz="2000" dirty="0">
            <a:latin typeface="Tenorite" pitchFamily="2" charset="0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endParaRPr lang="en-US" sz="2000" dirty="0">
            <a:latin typeface="Tenorite" pitchFamily="2" charset="0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2322D3A-7AC2-4C5C-9D7E-EAB2313D47D4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endParaRPr lang="en-US" sz="2000" dirty="0">
            <a:latin typeface="Tenorite" pitchFamily="2" charset="0"/>
          </a:endParaRP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endParaRPr lang="en-US" sz="2000" dirty="0">
            <a:latin typeface="Tenorite" pitchFamily="2" charset="0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32" custLinFactNeighborY="-1715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-1046" custLinFactNeighborY="-546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82" custLinFactNeighborY="1030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316" custLinFactNeighborY="-546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272" tIns="398272" rIns="398272" bIns="398272" numCol="1" spcCol="1270" anchor="ctr" anchorCtr="0">
          <a:noAutofit/>
        </a:bodyPr>
        <a:lstStyle/>
        <a:p>
          <a:pPr marL="0" lvl="0" indent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 dirty="0">
            <a:latin typeface="Tenorite" pitchFamily="2" charset="0"/>
          </a:endParaRPr>
        </a:p>
      </dsp:txBody>
      <dsp:txXfrm>
        <a:off x="0" y="1576348"/>
        <a:ext cx="1892456" cy="1576348"/>
      </dsp:txXfrm>
    </dsp:sp>
    <dsp:sp modelId="{A126BA88-D0F9-AF4A-A7BA-0638E32B45F8}">
      <dsp:nvSpPr>
        <dsp:cNvPr id="0" name=""/>
        <dsp:cNvSpPr/>
      </dsp:nvSpPr>
      <dsp:spPr>
        <a:xfrm>
          <a:off x="53215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47677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272" tIns="398272" rIns="398272" bIns="398272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 dirty="0">
            <a:latin typeface="Tenorite" pitchFamily="2" charset="0"/>
          </a:endParaRPr>
        </a:p>
      </dsp:txBody>
      <dsp:txXfrm>
        <a:off x="1947677" y="1576348"/>
        <a:ext cx="1892456" cy="1576348"/>
      </dsp:txXfrm>
    </dsp:sp>
    <dsp:sp modelId="{EFEB790C-BD5C-F54D-9993-F81422A8AD8E}">
      <dsp:nvSpPr>
        <dsp:cNvPr id="0" name=""/>
        <dsp:cNvSpPr/>
      </dsp:nvSpPr>
      <dsp:spPr>
        <a:xfrm>
          <a:off x="248138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01903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272" tIns="398272" rIns="398272" bIns="398272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 dirty="0">
            <a:latin typeface="Tenorite" pitchFamily="2" charset="0"/>
          </a:endParaRPr>
        </a:p>
      </dsp:txBody>
      <dsp:txXfrm>
        <a:off x="3901903" y="1576348"/>
        <a:ext cx="1892456" cy="1576348"/>
      </dsp:txXfrm>
    </dsp:sp>
    <dsp:sp modelId="{CC076D56-4BB0-7246-9039-788AB439DAF0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847689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272" tIns="398272" rIns="398272" bIns="398272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 dirty="0">
            <a:latin typeface="Tenorite" pitchFamily="2" charset="0"/>
          </a:endParaRPr>
        </a:p>
      </dsp:txBody>
      <dsp:txXfrm>
        <a:off x="5847689" y="1576348"/>
        <a:ext cx="1892456" cy="1576348"/>
      </dsp:txXfrm>
    </dsp:sp>
    <dsp:sp modelId="{FDF2BC93-305C-D94B-A6C2-ED9CE7F40C2F}">
      <dsp:nvSpPr>
        <dsp:cNvPr id="0" name=""/>
        <dsp:cNvSpPr/>
      </dsp:nvSpPr>
      <dsp:spPr>
        <a:xfrm>
          <a:off x="637984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79691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272" tIns="398272" rIns="398272" bIns="398272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 dirty="0">
            <a:latin typeface="Tenorite" pitchFamily="2" charset="0"/>
          </a:endParaRPr>
        </a:p>
      </dsp:txBody>
      <dsp:txXfrm>
        <a:off x="7796918" y="1576348"/>
        <a:ext cx="1892456" cy="1576348"/>
      </dsp:txXfrm>
    </dsp:sp>
    <dsp:sp modelId="{916140F0-4F43-9F45-8310-FCCA12DDE514}">
      <dsp:nvSpPr>
        <dsp:cNvPr id="0" name=""/>
        <dsp:cNvSpPr/>
      </dsp:nvSpPr>
      <dsp:spPr>
        <a:xfrm>
          <a:off x="832907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399341" y="3051311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8020895" cy="2387600"/>
          </a:xfrm>
        </p:spPr>
        <p:txBody>
          <a:bodyPr/>
          <a:lstStyle/>
          <a:p>
            <a:pPr rtl="0"/>
            <a:r>
              <a:rPr lang="en-US" dirty="0"/>
              <a:t>Analyzing and Predicting Successful Projects</a:t>
            </a:r>
            <a:r>
              <a:rPr lang="ar-SA" dirty="0"/>
              <a:t> </a:t>
            </a:r>
            <a:r>
              <a:rPr lang="en-US"/>
              <a:t>on Kickstarter</a:t>
            </a:r>
            <a:r>
              <a:rPr lang="ar-SA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Feras Alshaheen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54" y="851518"/>
            <a:ext cx="9779183" cy="702076"/>
          </a:xfrm>
        </p:spPr>
        <p:txBody>
          <a:bodyPr/>
          <a:lstStyle/>
          <a:p>
            <a:r>
              <a:rPr lang="en-US" dirty="0"/>
              <a:t>Modeling and Prediction Accuracy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4D0A30D-5EC7-47EC-9B29-6FA228C31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73096"/>
              </p:ext>
            </p:extLst>
          </p:nvPr>
        </p:nvGraphicFramePr>
        <p:xfrm>
          <a:off x="1409572" y="2503502"/>
          <a:ext cx="9365945" cy="213064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73189">
                  <a:extLst>
                    <a:ext uri="{9D8B030D-6E8A-4147-A177-3AD203B41FA5}">
                      <a16:colId xmlns:a16="http://schemas.microsoft.com/office/drawing/2014/main" val="292199607"/>
                    </a:ext>
                  </a:extLst>
                </a:gridCol>
                <a:gridCol w="1873189">
                  <a:extLst>
                    <a:ext uri="{9D8B030D-6E8A-4147-A177-3AD203B41FA5}">
                      <a16:colId xmlns:a16="http://schemas.microsoft.com/office/drawing/2014/main" val="2892888180"/>
                    </a:ext>
                  </a:extLst>
                </a:gridCol>
                <a:gridCol w="1873189">
                  <a:extLst>
                    <a:ext uri="{9D8B030D-6E8A-4147-A177-3AD203B41FA5}">
                      <a16:colId xmlns:a16="http://schemas.microsoft.com/office/drawing/2014/main" val="334616399"/>
                    </a:ext>
                  </a:extLst>
                </a:gridCol>
                <a:gridCol w="1873189">
                  <a:extLst>
                    <a:ext uri="{9D8B030D-6E8A-4147-A177-3AD203B41FA5}">
                      <a16:colId xmlns:a16="http://schemas.microsoft.com/office/drawing/2014/main" val="2470731628"/>
                    </a:ext>
                  </a:extLst>
                </a:gridCol>
                <a:gridCol w="1873189">
                  <a:extLst>
                    <a:ext uri="{9D8B030D-6E8A-4147-A177-3AD203B41FA5}">
                      <a16:colId xmlns:a16="http://schemas.microsoft.com/office/drawing/2014/main" val="1295189783"/>
                    </a:ext>
                  </a:extLst>
                </a:gridCol>
              </a:tblGrid>
              <a:tr h="71021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F1 Score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 Type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0845638"/>
                  </a:ext>
                </a:extLst>
              </a:tr>
              <a:tr h="71021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var(--jp-code-font-family)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0.860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var(--jp-code-font-family)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0.861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var(--jp-code-font-family)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0.859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var(--jp-code-font-family)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Decision Tree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6059650"/>
                  </a:ext>
                </a:extLst>
              </a:tr>
              <a:tr h="71021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var(--jp-code-font-family)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0.546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var(--jp-code-font-family)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0.3761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var(--jp-code-font-family)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0.998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var(--jp-code-font-family)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0.413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GaussianNB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5136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 rtl="0">
              <a:buFontTx/>
              <a:buChar char="-"/>
            </a:pPr>
            <a:r>
              <a:rPr lang="en-US" dirty="0"/>
              <a:t>The main features that contribute towards project success are: amount of requested fund, project category, number of backers, and completion time.</a:t>
            </a:r>
          </a:p>
          <a:p>
            <a:pPr marL="342900" indent="-342900" algn="l" rtl="0">
              <a:buFontTx/>
              <a:buChar char="-"/>
            </a:pPr>
            <a:r>
              <a:rPr lang="en-US" dirty="0"/>
              <a:t>Predicting the project state with 90% accuracy.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30923374"/>
              </p:ext>
            </p:extLst>
          </p:nvPr>
        </p:nvGraphicFramePr>
        <p:xfrm>
          <a:off x="1263048" y="2061021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042809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0022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9326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78630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807953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5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fld id="{D5E2F4D9-1A6B-894D-9E7D-8548C879BC04}" type="datetime1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AD3FD-2BE0-4B14-AC21-D3A15D880FAB}"/>
              </a:ext>
            </a:extLst>
          </p:cNvPr>
          <p:cNvSpPr txBox="1"/>
          <p:nvPr/>
        </p:nvSpPr>
        <p:spPr>
          <a:xfrm>
            <a:off x="1591543" y="4210533"/>
            <a:ext cx="125272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Tenorite" pitchFamily="2" charset="0"/>
              </a:rPr>
              <a:t>Business Objective</a:t>
            </a:r>
          </a:p>
          <a:p>
            <a:pPr algn="ctr"/>
            <a:endParaRPr lang="ar-SA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3D8BF5-1C35-48C5-847C-53BED090D0D7}"/>
              </a:ext>
            </a:extLst>
          </p:cNvPr>
          <p:cNvSpPr txBox="1"/>
          <p:nvPr/>
        </p:nvSpPr>
        <p:spPr>
          <a:xfrm>
            <a:off x="3338464" y="4210533"/>
            <a:ext cx="170658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0" algn="ctr">
              <a:buNone/>
            </a:pPr>
            <a:r>
              <a:rPr lang="en-US" sz="1800" dirty="0">
                <a:solidFill>
                  <a:schemeClr val="bg1"/>
                </a:solidFill>
                <a:latin typeface="Tenorite" pitchFamily="2" charset="0"/>
              </a:rPr>
              <a:t>Data Understanding</a:t>
            </a:r>
          </a:p>
          <a:p>
            <a:pPr algn="ctr"/>
            <a:endParaRPr lang="ar-SA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DABD4F-6797-4247-B026-B7089C37012B}"/>
              </a:ext>
            </a:extLst>
          </p:cNvPr>
          <p:cNvSpPr txBox="1"/>
          <p:nvPr/>
        </p:nvSpPr>
        <p:spPr>
          <a:xfrm>
            <a:off x="5469635" y="4072034"/>
            <a:ext cx="125272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0" algn="ctr">
              <a:buNone/>
            </a:pPr>
            <a:r>
              <a:rPr lang="en-US" sz="1800" dirty="0">
                <a:solidFill>
                  <a:schemeClr val="bg1"/>
                </a:solidFill>
                <a:latin typeface="Tenorite" pitchFamily="2" charset="0"/>
              </a:rPr>
              <a:t>Analysis and Findings</a:t>
            </a:r>
          </a:p>
          <a:p>
            <a:pPr algn="ctr"/>
            <a:endParaRPr lang="ar-SA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897CFE-EB49-438B-A13E-F3E752ADA773}"/>
              </a:ext>
            </a:extLst>
          </p:cNvPr>
          <p:cNvSpPr txBox="1"/>
          <p:nvPr/>
        </p:nvSpPr>
        <p:spPr>
          <a:xfrm>
            <a:off x="7411772" y="3973896"/>
            <a:ext cx="125272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0" algn="ctr">
              <a:buNone/>
            </a:pPr>
            <a:r>
              <a:rPr lang="en-US" sz="1800" dirty="0">
                <a:solidFill>
                  <a:schemeClr val="bg1"/>
                </a:solidFill>
                <a:latin typeface="Tenorite" pitchFamily="2" charset="0"/>
              </a:rPr>
              <a:t>Modeling and Prediction Accuracy</a:t>
            </a:r>
          </a:p>
          <a:p>
            <a:pPr algn="ctr"/>
            <a:endParaRPr lang="ar-SA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F80DFE-67A5-48E1-8E0F-5054C533883D}"/>
              </a:ext>
            </a:extLst>
          </p:cNvPr>
          <p:cNvSpPr txBox="1"/>
          <p:nvPr/>
        </p:nvSpPr>
        <p:spPr>
          <a:xfrm>
            <a:off x="9347727" y="4389394"/>
            <a:ext cx="125272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0" algn="ctr"/>
            <a:r>
              <a:rPr lang="en-US" sz="1800" dirty="0">
                <a:solidFill>
                  <a:schemeClr val="bg1"/>
                </a:solidFill>
                <a:latin typeface="Tenorite" pitchFamily="2" charset="0"/>
              </a:rPr>
              <a:t>Summary</a:t>
            </a:r>
          </a:p>
          <a:p>
            <a:pPr algn="ctr"/>
            <a:endParaRPr lang="ar-S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 rtl="0">
              <a:buFontTx/>
              <a:buChar char="-"/>
            </a:pPr>
            <a:r>
              <a:rPr lang="en-US" dirty="0"/>
              <a:t>Analyzing success factors for projects on Kickstarter</a:t>
            </a:r>
          </a:p>
          <a:p>
            <a:pPr marL="342900" indent="-342900" algn="l" rtl="0">
              <a:buFontTx/>
              <a:buChar char="-"/>
            </a:pPr>
            <a:r>
              <a:rPr lang="en-US" dirty="0"/>
              <a:t>Predicting future projects successes or failures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DCCE-9930-44DF-917D-5E244D76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36B4F-1790-4E69-A933-02B86E722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 rtl="0">
              <a:buFontTx/>
              <a:buChar char="-"/>
            </a:pPr>
            <a:r>
              <a:rPr lang="en-US" dirty="0"/>
              <a:t>Data consists of 378,661 records and 14 features.</a:t>
            </a:r>
          </a:p>
          <a:p>
            <a:pPr marL="457200" indent="-457200" algn="l" rtl="0">
              <a:buFontTx/>
              <a:buChar char="-"/>
            </a:pPr>
            <a:r>
              <a:rPr lang="en-US" dirty="0"/>
              <a:t>Main features in the data:</a:t>
            </a:r>
          </a:p>
          <a:p>
            <a:pPr marL="914400" lvl="1" indent="-457200" algn="l" rtl="0">
              <a:buFontTx/>
              <a:buChar char="-"/>
            </a:pPr>
            <a:r>
              <a:rPr lang="en-US" dirty="0"/>
              <a:t>Number of Backers</a:t>
            </a:r>
          </a:p>
          <a:p>
            <a:pPr marL="914400" lvl="1" indent="-457200" algn="l" rtl="0">
              <a:buFontTx/>
              <a:buChar char="-"/>
            </a:pPr>
            <a:r>
              <a:rPr lang="en-US" dirty="0"/>
              <a:t>Requested Fund</a:t>
            </a:r>
          </a:p>
          <a:p>
            <a:pPr marL="914400" lvl="1" indent="-457200" algn="l" rtl="0">
              <a:buFontTx/>
              <a:buChar char="-"/>
            </a:pPr>
            <a:r>
              <a:rPr lang="en-US" dirty="0"/>
              <a:t>Project Category</a:t>
            </a:r>
          </a:p>
          <a:p>
            <a:pPr marL="914400" lvl="1" indent="-457200" algn="l" rtl="0">
              <a:buFontTx/>
              <a:buChar char="-"/>
            </a:pPr>
            <a:r>
              <a:rPr lang="en-US" dirty="0"/>
              <a:t>Expected Number of Days for Completion</a:t>
            </a:r>
          </a:p>
          <a:p>
            <a:pPr marL="457200" indent="-457200" algn="l" rtl="0">
              <a:buFontTx/>
              <a:buChar char="-"/>
            </a:pPr>
            <a:r>
              <a:rPr lang="en-US" dirty="0"/>
              <a:t>Target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project state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512DD-CA80-4EE3-9EDB-BB54DAAB477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DEEF-191E-44B3-849E-510009369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0C282-985F-4083-B1A7-1EFA21C46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2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Analysis and Findings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3F6001-7181-4CB0-B92C-C748493ED016}"/>
              </a:ext>
            </a:extLst>
          </p:cNvPr>
          <p:cNvSpPr txBox="1"/>
          <p:nvPr/>
        </p:nvSpPr>
        <p:spPr>
          <a:xfrm>
            <a:off x="752471" y="2067609"/>
            <a:ext cx="884216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General findings about projects that succussed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They have 265 backers on average.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Their required fund is around 10,000$ on average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They are usually completed within month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36% of successful project are under music and film categories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381000"/>
            <a:ext cx="9779183" cy="657687"/>
          </a:xfrm>
        </p:spPr>
        <p:txBody>
          <a:bodyPr/>
          <a:lstStyle/>
          <a:p>
            <a:r>
              <a:rPr lang="en-US" sz="4000" dirty="0"/>
              <a:t>Project State Vs Number of Backers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803DF-BC5C-4D25-B53E-73D22386A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89" y="1038687"/>
            <a:ext cx="9499566" cy="56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80FB-CD88-43E2-A761-1B1261A0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764219"/>
          </a:xfrm>
        </p:spPr>
        <p:txBody>
          <a:bodyPr/>
          <a:lstStyle/>
          <a:p>
            <a:r>
              <a:rPr lang="en-US" sz="4000" dirty="0"/>
              <a:t>Project State Vs Time for Completion</a:t>
            </a:r>
            <a:endParaRPr lang="ar-SA" sz="4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974D9-EABD-4F2F-8E57-63339FCD6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7E228-AE8F-4687-BFD8-504D5AEE9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1145220"/>
            <a:ext cx="8819886" cy="565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1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2E19-2920-4ADD-8CF3-1355FF54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183" y="320355"/>
            <a:ext cx="9779183" cy="728709"/>
          </a:xfrm>
        </p:spPr>
        <p:txBody>
          <a:bodyPr/>
          <a:lstStyle/>
          <a:p>
            <a:r>
              <a:rPr lang="en-US" sz="4000" dirty="0"/>
              <a:t>Project State Vs Amount of Requested Fund</a:t>
            </a:r>
            <a:endParaRPr lang="ar-SA" sz="4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F0649-F6CE-4067-B74A-0820B34F8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3ACABA-704A-4E5F-AA5F-4CA1F3DC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49" y="1170432"/>
            <a:ext cx="10251511" cy="555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0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16DD-3887-4BC1-ADE6-DAC7F563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577788"/>
          </a:xfrm>
        </p:spPr>
        <p:txBody>
          <a:bodyPr/>
          <a:lstStyle/>
          <a:p>
            <a:r>
              <a:rPr lang="en-US" sz="4000" dirty="0"/>
              <a:t>Project State Vs Project Category</a:t>
            </a:r>
            <a:endParaRPr lang="ar-SA" sz="4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40732-19D0-4D81-ACA8-C2B6D89E8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129206-3CE3-4893-B3A4-DA8FB8F40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49" y="1119940"/>
            <a:ext cx="8753382" cy="54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4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71</TotalTime>
  <Words>225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Tenorite</vt:lpstr>
      <vt:lpstr>var(--jp-code-font-family)</vt:lpstr>
      <vt:lpstr>Wingdings</vt:lpstr>
      <vt:lpstr>Office Theme</vt:lpstr>
      <vt:lpstr>Analyzing and Predicting Successful Projects on Kickstarter </vt:lpstr>
      <vt:lpstr>Outline</vt:lpstr>
      <vt:lpstr>Business Objective</vt:lpstr>
      <vt:lpstr>Data Understanding</vt:lpstr>
      <vt:lpstr>Analysis and Findings</vt:lpstr>
      <vt:lpstr>Project State Vs Number of Backers</vt:lpstr>
      <vt:lpstr>Project State Vs Time for Completion</vt:lpstr>
      <vt:lpstr>Project State Vs Amount of Requested Fund</vt:lpstr>
      <vt:lpstr>Project State Vs Project Category</vt:lpstr>
      <vt:lpstr>Modeling and Prediction Accuracy</vt:lpstr>
      <vt:lpstr>Summary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and Predicting Successful Kickstarter Projects</dc:title>
  <dc:creator>feras alshaheen</dc:creator>
  <cp:lastModifiedBy>feras alshaheen</cp:lastModifiedBy>
  <cp:revision>4</cp:revision>
  <dcterms:created xsi:type="dcterms:W3CDTF">2021-12-15T19:28:00Z</dcterms:created>
  <dcterms:modified xsi:type="dcterms:W3CDTF">2021-12-16T06:13:16Z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