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330C-F47F-4429-B3B8-941FA2B91F3B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3F29-0D38-41CA-B094-94B209345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Chapter 3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Simulation Process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Random Number Generator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Faiz</a:t>
            </a:r>
            <a:r>
              <a:rPr lang="en-US" dirty="0" smtClean="0"/>
              <a:t> Al </a:t>
            </a:r>
            <a:r>
              <a:rPr lang="en-US" dirty="0" err="1" smtClean="0"/>
              <a:t>Shrouf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E7E45AAF-D9CA-4F08-9B7E-EBEE54278DC7}" type="datetime1">
              <a:rPr lang="en-US"/>
              <a:pPr/>
              <a:t>7/28/2020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0B1179A-087D-448C-BFE7-AD29E8EA4EA7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38200" y="1524000"/>
            <a:ext cx="6477000" cy="5334000"/>
            <a:chOff x="528" y="960"/>
            <a:chExt cx="4080" cy="336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528" y="960"/>
              <a:ext cx="4080" cy="3360"/>
              <a:chOff x="528" y="720"/>
              <a:chExt cx="4080" cy="3360"/>
            </a:xfrm>
          </p:grpSpPr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688" cy="240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 dirty="0"/>
                  <a:t>Start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632" y="1104"/>
                <a:ext cx="2462" cy="34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/>
                  <a:t>Select a seed (initial and sample of RN) number X with n-digits. X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X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…..X</a:t>
                </a:r>
                <a:r>
                  <a:rPr lang="en-US" sz="1600" b="1" baseline="-25000"/>
                  <a:t>n.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1680" y="1680"/>
                <a:ext cx="2462" cy="33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/>
                  <a:t>Square X to obtain number Y with m-digits. Y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Y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…..Y</a:t>
                </a:r>
                <a:r>
                  <a:rPr lang="en-US" sz="1600" b="1" baseline="-25000"/>
                  <a:t>m</a:t>
                </a:r>
                <a:r>
                  <a:rPr lang="en-US" sz="1600" b="1"/>
                  <a:t>= (X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X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…..X</a:t>
                </a:r>
                <a:r>
                  <a:rPr lang="en-US" sz="1600" b="1" baseline="-25000"/>
                  <a:t>n</a:t>
                </a:r>
                <a:r>
                  <a:rPr lang="en-US" sz="1600" b="1"/>
                  <a:t>)</a:t>
                </a:r>
                <a:r>
                  <a:rPr lang="en-US" sz="1600" b="1" baseline="30000"/>
                  <a:t>2</a:t>
                </a:r>
                <a:endParaRPr lang="en-US" sz="1600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1632" y="2160"/>
                <a:ext cx="2688" cy="3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/>
                  <a:t>Add zeros to the left of Y to form Z number with 2n-digits Z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Z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…….Z</a:t>
                </a:r>
                <a:r>
                  <a:rPr lang="en-US" sz="1600" b="1" baseline="-25000"/>
                  <a:t>2n</a:t>
                </a:r>
                <a:r>
                  <a:rPr lang="en-US" sz="1600" b="1"/>
                  <a:t>=00..0Y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Y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…..Y</a:t>
                </a:r>
                <a:r>
                  <a:rPr lang="en-US" sz="1600" b="1" baseline="-25000"/>
                  <a:t>m</a:t>
                </a: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584" y="2688"/>
                <a:ext cx="2864" cy="33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/>
                  <a:t>Extract the middle n-digits of Z, which represent by number R, R</a:t>
                </a:r>
                <a:r>
                  <a:rPr lang="en-US" sz="1600" b="1" baseline="-25000"/>
                  <a:t>1</a:t>
                </a:r>
                <a:r>
                  <a:rPr lang="en-US" sz="1600" b="1"/>
                  <a:t>R</a:t>
                </a:r>
                <a:r>
                  <a:rPr lang="en-US" sz="1600" b="1" baseline="-25000"/>
                  <a:t>2</a:t>
                </a:r>
                <a:r>
                  <a:rPr lang="en-US" sz="1600" b="1"/>
                  <a:t>…..R</a:t>
                </a:r>
                <a:r>
                  <a:rPr lang="en-US" sz="1600" b="1" baseline="-25000"/>
                  <a:t>n</a:t>
                </a:r>
                <a:r>
                  <a:rPr lang="en-US" sz="1600" b="1"/>
                  <a:t>=Z</a:t>
                </a:r>
                <a:r>
                  <a:rPr lang="en-US" sz="1600" b="1" baseline="-25000"/>
                  <a:t>n/2</a:t>
                </a:r>
                <a:r>
                  <a:rPr lang="en-US" sz="1600" b="1"/>
                  <a:t>Z</a:t>
                </a:r>
                <a:r>
                  <a:rPr lang="en-US" sz="1600" b="1" baseline="-25000"/>
                  <a:t>(n/2)+1</a:t>
                </a:r>
                <a:r>
                  <a:rPr lang="en-US" sz="1600" b="1"/>
                  <a:t>…….Z</a:t>
                </a:r>
                <a:r>
                  <a:rPr lang="en-US" sz="1600" b="1" baseline="-25000"/>
                  <a:t>3n/2</a:t>
                </a:r>
                <a:endParaRPr lang="en-US" sz="1600" b="1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976" y="3263"/>
                <a:ext cx="6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2890" y="3310"/>
                <a:ext cx="0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880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2448" y="3840"/>
                <a:ext cx="860" cy="240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/>
                  <a:t>End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880" y="960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880" y="2544"/>
                <a:ext cx="0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912" y="2544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864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b="1"/>
                  <a:t>Use R as seed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 flipV="1">
                <a:off x="912" y="153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AutoShape 21"/>
              <p:cNvSpPr>
                <a:spLocks noChangeArrowheads="1"/>
              </p:cNvSpPr>
              <p:nvPr/>
            </p:nvSpPr>
            <p:spPr bwMode="auto">
              <a:xfrm>
                <a:off x="3600" y="3120"/>
                <a:ext cx="1008" cy="72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sz="1600" b="1"/>
                  <a:t>R represents</a:t>
                </a:r>
              </a:p>
              <a:p>
                <a:pPr eaLnBrk="0" hangingPunct="0"/>
                <a:r>
                  <a:rPr lang="en-US" sz="1600" b="1"/>
                  <a:t> a RN</a:t>
                </a:r>
              </a:p>
              <a:p>
                <a:endParaRPr lang="en-US"/>
              </a:p>
            </p:txBody>
          </p:sp>
          <p:sp>
            <p:nvSpPr>
              <p:cNvPr id="27" name="AutoShape 22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1200" cy="288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600" b="1"/>
                  <a:t>more RN</a:t>
                </a:r>
                <a:r>
                  <a:rPr lang="en-US"/>
                  <a:t> </a:t>
                </a:r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912" y="355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Yes</a:t>
                </a:r>
              </a:p>
            </p:txBody>
          </p:sp>
        </p:grp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784" y="3408"/>
              <a:ext cx="192" cy="14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Generate first five random numbers using mid-square for seeds,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a- X=13 , </a:t>
            </a:r>
            <a:r>
              <a:rPr lang="en-US" b="1" dirty="0" smtClean="0"/>
              <a:t>b-X=15, c- X=1934 and X=1920?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Answer:</a:t>
            </a:r>
          </a:p>
          <a:p>
            <a:pPr>
              <a:spcBef>
                <a:spcPct val="50000"/>
              </a:spcBef>
            </a:pPr>
            <a:r>
              <a:rPr lang="en-US" b="1" u="sng" dirty="0" smtClean="0"/>
              <a:t>a-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X=13, Y=(13)</a:t>
            </a:r>
            <a:r>
              <a:rPr lang="en-US" b="1" baseline="30000" dirty="0" smtClean="0"/>
              <a:t>2</a:t>
            </a:r>
            <a:r>
              <a:rPr lang="en-US" b="1" dirty="0" smtClean="0"/>
              <a:t>=169,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169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then R=16.  R=16/100=.16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X=16, Y=(16)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=256,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>
                <a:solidFill>
                  <a:schemeClr val="tx2"/>
                </a:solidFill>
              </a:rPr>
              <a:t>256 then R=25. R2=25/100=.25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X=25, Y=(25)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=625,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>
                <a:solidFill>
                  <a:schemeClr val="tx2"/>
                </a:solidFill>
              </a:rPr>
              <a:t>625 then R=62. R3=62/100=.62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X=62, Y=(62)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=3844, Z= 3844 then R=84. R4=84/100=.84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X=84, Y=(84)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=7056, Z=7056 then R=05. R5=05/100=.05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X=05, Y=(05)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=25, Z=</a:t>
            </a:r>
            <a:r>
              <a:rPr lang="en-US" b="1" dirty="0" smtClean="0">
                <a:solidFill>
                  <a:srgbClr val="990000"/>
                </a:solidFill>
              </a:rPr>
              <a:t>00</a:t>
            </a:r>
            <a:r>
              <a:rPr lang="en-US" b="1" dirty="0" smtClean="0">
                <a:solidFill>
                  <a:schemeClr val="tx2"/>
                </a:solidFill>
              </a:rPr>
              <a:t>25 then R=02.R6=02/100=.02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X=02, y =(02)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=4, 0004 then R=00 R7=0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b- </a:t>
            </a:r>
            <a:endParaRPr lang="en-US" dirty="0" smtClean="0"/>
          </a:p>
          <a:p>
            <a:pPr eaLnBrk="0" hangingPunct="0"/>
            <a:r>
              <a:rPr lang="en-US" b="1" dirty="0" smtClean="0"/>
              <a:t>X=15, Y=(15)</a:t>
            </a:r>
            <a:r>
              <a:rPr lang="en-US" b="1" baseline="30000" dirty="0" smtClean="0"/>
              <a:t>2</a:t>
            </a:r>
            <a:r>
              <a:rPr lang="en-US" b="1" dirty="0" smtClean="0"/>
              <a:t>=225,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225, then R</a:t>
            </a:r>
            <a:r>
              <a:rPr lang="en-US" b="1" baseline="-30000" dirty="0" smtClean="0"/>
              <a:t>1</a:t>
            </a:r>
            <a:r>
              <a:rPr lang="en-US" b="1" dirty="0" smtClean="0"/>
              <a:t>=22</a:t>
            </a:r>
            <a:endParaRPr lang="en-US" dirty="0" smtClean="0"/>
          </a:p>
          <a:p>
            <a:pPr eaLnBrk="0" hangingPunct="0"/>
            <a:r>
              <a:rPr lang="en-US" b="1" dirty="0" smtClean="0"/>
              <a:t>X=22, Y=(22)</a:t>
            </a:r>
            <a:r>
              <a:rPr lang="en-US" b="1" baseline="30000" dirty="0" smtClean="0"/>
              <a:t>2</a:t>
            </a:r>
            <a:r>
              <a:rPr lang="en-US" b="1" dirty="0" smtClean="0"/>
              <a:t>=484,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484, then R</a:t>
            </a:r>
            <a:r>
              <a:rPr lang="en-US" b="1" baseline="-30000" dirty="0" smtClean="0"/>
              <a:t>2</a:t>
            </a:r>
            <a:r>
              <a:rPr lang="en-US" b="1" dirty="0" smtClean="0"/>
              <a:t>=48</a:t>
            </a:r>
            <a:endParaRPr lang="en-US" dirty="0" smtClean="0"/>
          </a:p>
          <a:p>
            <a:pPr eaLnBrk="0" hangingPunct="0"/>
            <a:r>
              <a:rPr lang="en-US" b="1" dirty="0" smtClean="0"/>
              <a:t>X=48, Y=(48)</a:t>
            </a:r>
            <a:r>
              <a:rPr lang="en-US" b="1" baseline="30000" dirty="0" smtClean="0"/>
              <a:t>2</a:t>
            </a:r>
            <a:r>
              <a:rPr lang="en-US" b="1" dirty="0" smtClean="0"/>
              <a:t>=2304, Z=2304, then R</a:t>
            </a:r>
            <a:r>
              <a:rPr lang="en-US" b="1" baseline="-30000" dirty="0" smtClean="0"/>
              <a:t>3</a:t>
            </a:r>
            <a:r>
              <a:rPr lang="en-US" b="1" dirty="0" smtClean="0"/>
              <a:t>=30</a:t>
            </a:r>
            <a:endParaRPr lang="en-US" dirty="0" smtClean="0"/>
          </a:p>
          <a:p>
            <a:pPr eaLnBrk="0" hangingPunct="0"/>
            <a:r>
              <a:rPr lang="en-US" b="1" dirty="0" smtClean="0"/>
              <a:t>X=30, Y=(30)</a:t>
            </a:r>
            <a:r>
              <a:rPr lang="en-US" b="1" baseline="30000" dirty="0" smtClean="0"/>
              <a:t>2</a:t>
            </a:r>
            <a:r>
              <a:rPr lang="en-US" b="1" dirty="0" smtClean="0"/>
              <a:t>=900,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900, then R</a:t>
            </a:r>
            <a:r>
              <a:rPr lang="en-US" b="1" baseline="-30000" dirty="0" smtClean="0"/>
              <a:t>4</a:t>
            </a:r>
            <a:r>
              <a:rPr lang="en-US" b="1" dirty="0" smtClean="0"/>
              <a:t>=90</a:t>
            </a:r>
            <a:endParaRPr lang="en-US" dirty="0" smtClean="0"/>
          </a:p>
          <a:p>
            <a:pPr eaLnBrk="0" hangingPunct="0"/>
            <a:r>
              <a:rPr lang="en-US" b="1" dirty="0" smtClean="0"/>
              <a:t>X=90, Y=(90)</a:t>
            </a:r>
            <a:r>
              <a:rPr lang="en-US" b="1" baseline="30000" dirty="0" smtClean="0"/>
              <a:t>2</a:t>
            </a:r>
            <a:r>
              <a:rPr lang="en-US" b="1" dirty="0" smtClean="0"/>
              <a:t>=8100, Z=8100, then R</a:t>
            </a:r>
            <a:r>
              <a:rPr lang="en-US" b="1" baseline="-30000" dirty="0" smtClean="0"/>
              <a:t>5</a:t>
            </a:r>
            <a:r>
              <a:rPr lang="en-US" b="1" dirty="0" smtClean="0"/>
              <a:t>=10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 smtClean="0"/>
              <a:t>c-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X=1934, Y=(1934)</a:t>
            </a:r>
            <a:r>
              <a:rPr lang="en-US" b="1" baseline="30000" dirty="0" smtClean="0"/>
              <a:t>2</a:t>
            </a:r>
            <a:r>
              <a:rPr lang="en-US" b="1" dirty="0" smtClean="0"/>
              <a:t>=3740356, Z= 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3740356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then R=7</a:t>
            </a:r>
            <a:r>
              <a:rPr lang="en-US" b="1" dirty="0" smtClean="0"/>
              <a:t>403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X=7403, Y=(</a:t>
            </a:r>
            <a:r>
              <a:rPr lang="en-US" b="1" dirty="0" smtClean="0"/>
              <a:t>7403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=54804409, Z= 54804409 then R=8044.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 8044,Y=(8044)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=64705936, Z= 64705936 then R=7059.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X=7059, Y=(7059)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=49829481, Z= 49829481 then R=8294.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X=8294, Y=(8294)</a:t>
            </a:r>
            <a:r>
              <a:rPr lang="en-US" b="1" baseline="30000" dirty="0" smtClean="0"/>
              <a:t>2</a:t>
            </a:r>
            <a:r>
              <a:rPr lang="en-US" b="1" dirty="0" smtClean="0">
                <a:solidFill>
                  <a:schemeClr val="tx2"/>
                </a:solidFill>
              </a:rPr>
              <a:t> =68790436, Z= 68790436 then R=7904.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d-</a:t>
            </a:r>
            <a:endParaRPr lang="en-US" dirty="0" smtClean="0"/>
          </a:p>
          <a:p>
            <a:pPr eaLnBrk="0" hangingPunct="0"/>
            <a:r>
              <a:rPr lang="en-US" b="1" dirty="0" smtClean="0"/>
              <a:t>X=1920, Y=(1290)</a:t>
            </a:r>
            <a:r>
              <a:rPr lang="en-US" b="1" baseline="30000" dirty="0" smtClean="0"/>
              <a:t>2</a:t>
            </a:r>
            <a:r>
              <a:rPr lang="en-US" b="1" dirty="0" smtClean="0"/>
              <a:t>=3686400,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3686400, then R</a:t>
            </a:r>
            <a:r>
              <a:rPr lang="en-US" b="1" baseline="-30000" dirty="0" smtClean="0"/>
              <a:t>1</a:t>
            </a:r>
            <a:r>
              <a:rPr lang="en-US" b="1" dirty="0" smtClean="0"/>
              <a:t>=6864</a:t>
            </a:r>
            <a:endParaRPr lang="en-US" dirty="0" smtClean="0"/>
          </a:p>
          <a:p>
            <a:pPr eaLnBrk="0" hangingPunct="0"/>
            <a:r>
              <a:rPr lang="en-US" b="1" dirty="0" smtClean="0"/>
              <a:t>X=6864, Y=(6864)</a:t>
            </a:r>
            <a:r>
              <a:rPr lang="en-US" b="1" baseline="30000" dirty="0" smtClean="0"/>
              <a:t>2</a:t>
            </a:r>
            <a:r>
              <a:rPr lang="en-US" b="1" dirty="0" smtClean="0"/>
              <a:t>=47114496, Z=47114496, then R</a:t>
            </a:r>
            <a:r>
              <a:rPr lang="en-US" b="1" baseline="-30000" dirty="0" smtClean="0"/>
              <a:t>2</a:t>
            </a:r>
            <a:r>
              <a:rPr lang="en-US" b="1" dirty="0" smtClean="0"/>
              <a:t>=1144</a:t>
            </a:r>
            <a:endParaRPr lang="en-US" dirty="0" smtClean="0"/>
          </a:p>
          <a:p>
            <a:pPr eaLnBrk="0" hangingPunct="0"/>
            <a:r>
              <a:rPr lang="en-US" b="1" dirty="0" smtClean="0"/>
              <a:t>X=1144, Y=(1144)</a:t>
            </a:r>
            <a:r>
              <a:rPr lang="en-US" b="1" baseline="30000" dirty="0" smtClean="0"/>
              <a:t>2</a:t>
            </a:r>
            <a:r>
              <a:rPr lang="en-US" b="1" dirty="0" smtClean="0"/>
              <a:t>=1308736, Z= 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1308736, then R</a:t>
            </a:r>
            <a:r>
              <a:rPr lang="en-US" b="1" baseline="-30000" dirty="0" smtClean="0"/>
              <a:t>3</a:t>
            </a:r>
            <a:r>
              <a:rPr lang="en-US" b="1" dirty="0" smtClean="0"/>
              <a:t>=3087</a:t>
            </a:r>
            <a:endParaRPr lang="en-US" dirty="0" smtClean="0"/>
          </a:p>
          <a:p>
            <a:pPr eaLnBrk="0" hangingPunct="0"/>
            <a:r>
              <a:rPr lang="en-US" b="1" dirty="0" smtClean="0"/>
              <a:t>X=3087, Y=(3087)</a:t>
            </a:r>
            <a:r>
              <a:rPr lang="en-US" b="1" baseline="30000" dirty="0" smtClean="0"/>
              <a:t>2</a:t>
            </a:r>
            <a:r>
              <a:rPr lang="en-US" b="1" dirty="0" smtClean="0"/>
              <a:t>=9529569, Z=</a:t>
            </a:r>
            <a:r>
              <a:rPr lang="en-US" b="1" dirty="0" smtClean="0">
                <a:solidFill>
                  <a:srgbClr val="990000"/>
                </a:solidFill>
              </a:rPr>
              <a:t>0</a:t>
            </a:r>
            <a:r>
              <a:rPr lang="en-US" b="1" dirty="0" smtClean="0"/>
              <a:t>9529569, then R</a:t>
            </a:r>
            <a:r>
              <a:rPr lang="en-US" b="1" baseline="-30000" dirty="0" smtClean="0"/>
              <a:t>4</a:t>
            </a:r>
            <a:r>
              <a:rPr lang="en-US" b="1" dirty="0" smtClean="0"/>
              <a:t>=5295</a:t>
            </a:r>
            <a:endParaRPr lang="en-US" dirty="0" smtClean="0"/>
          </a:p>
          <a:p>
            <a:pPr eaLnBrk="0" hangingPunct="0"/>
            <a:r>
              <a:rPr lang="en-US" b="1" smtClean="0"/>
              <a:t>X=5295, Y=(5295)</a:t>
            </a:r>
            <a:r>
              <a:rPr lang="en-US" b="1" baseline="30000" smtClean="0"/>
              <a:t>2</a:t>
            </a:r>
            <a:r>
              <a:rPr lang="en-US" b="1" smtClean="0"/>
              <a:t>=28037025, Z=28037025, then R</a:t>
            </a:r>
            <a:r>
              <a:rPr lang="en-US" b="1" baseline="-30000" smtClean="0"/>
              <a:t>4</a:t>
            </a:r>
            <a:r>
              <a:rPr lang="en-US" b="1" smtClean="0"/>
              <a:t>=0370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Rand()</a:t>
            </a:r>
          </a:p>
          <a:p>
            <a:pPr>
              <a:buNone/>
            </a:pPr>
            <a:r>
              <a:rPr lang="en-US" dirty="0" err="1" smtClean="0"/>
              <a:t>RandBetween</a:t>
            </a:r>
            <a:r>
              <a:rPr lang="en-US" dirty="0" smtClean="0"/>
              <a:t>(0;100)</a:t>
            </a:r>
          </a:p>
          <a:p>
            <a:pPr>
              <a:buNone/>
            </a:pPr>
            <a:r>
              <a:rPr lang="en-US" dirty="0" smtClean="0"/>
              <a:t>Text(cell,”0000”)</a:t>
            </a:r>
          </a:p>
          <a:p>
            <a:pPr>
              <a:buNone/>
            </a:pPr>
            <a:r>
              <a:rPr lang="en-US" smtClean="0"/>
              <a:t>Mid(cell,2,2)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ar-JO" dirty="0"/>
          </a:p>
        </p:txBody>
      </p:sp>
      <p:pic>
        <p:nvPicPr>
          <p:cNvPr id="4" name="Content Placeholder 3" descr="Assignment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600200"/>
            <a:ext cx="8358246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simulation modeling process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essence or purpose of simulation modeling is to help the </a:t>
            </a:r>
            <a:r>
              <a:rPr lang="en-US" b="1" dirty="0" smtClean="0">
                <a:solidFill>
                  <a:srgbClr val="FF0000"/>
                </a:solidFill>
              </a:rPr>
              <a:t>decision marker </a:t>
            </a:r>
            <a:r>
              <a:rPr lang="en-US" b="1" dirty="0" smtClean="0"/>
              <a:t>solve a problem. The idea for development, and use of a simulation model </a:t>
            </a:r>
            <a:r>
              <a:rPr lang="en-US" b="1" dirty="0" smtClean="0">
                <a:solidFill>
                  <a:srgbClr val="FF0000"/>
                </a:solidFill>
              </a:rPr>
              <a:t>consists of three phases: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simulation modeling process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215900" algn="just">
              <a:buNone/>
              <a:tabLst>
                <a:tab pos="228600" algn="l"/>
                <a:tab pos="411163" algn="l"/>
              </a:tabLst>
            </a:pPr>
            <a:r>
              <a:rPr lang="en-US" b="1" dirty="0" smtClean="0"/>
              <a:t>1- </a:t>
            </a:r>
            <a:r>
              <a:rPr lang="en-US" b="1" dirty="0" smtClean="0">
                <a:solidFill>
                  <a:srgbClr val="FF0000"/>
                </a:solidFill>
              </a:rPr>
              <a:t>Problem definition phase</a:t>
            </a:r>
          </a:p>
          <a:p>
            <a:pPr indent="-215900" algn="just">
              <a:tabLst>
                <a:tab pos="228600" algn="l"/>
                <a:tab pos="411163" algn="l"/>
              </a:tabLst>
            </a:pPr>
            <a:r>
              <a:rPr lang="en-US" b="1" dirty="0" smtClean="0">
                <a:solidFill>
                  <a:srgbClr val="336600"/>
                </a:solidFill>
              </a:rPr>
              <a:t>   </a:t>
            </a:r>
            <a:r>
              <a:rPr lang="en-US" b="1" dirty="0" smtClean="0"/>
              <a:t> The decision maker communicates the problem to </a:t>
            </a: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sz="800" b="1" dirty="0" smtClean="0">
                <a:solidFill>
                  <a:srgbClr val="FF0000"/>
                </a:solidFill>
              </a:rPr>
              <a:t>  </a:t>
            </a:r>
            <a:r>
              <a:rPr lang="en-US" b="1" dirty="0" smtClean="0">
                <a:solidFill>
                  <a:srgbClr val="FF0000"/>
                </a:solidFill>
              </a:rPr>
              <a:t>analyst </a:t>
            </a:r>
            <a:r>
              <a:rPr lang="en-US" b="1" dirty="0" smtClean="0"/>
              <a:t>who in turn formulates the problem in his or her mind.</a:t>
            </a:r>
          </a:p>
          <a:p>
            <a:pPr indent="-215900" algn="just" eaLnBrk="0" hangingPunct="0">
              <a:buNone/>
              <a:tabLst>
                <a:tab pos="228600" algn="l"/>
                <a:tab pos="411163" algn="l"/>
              </a:tabLst>
            </a:pPr>
            <a:r>
              <a:rPr lang="en-US" b="1" dirty="0" smtClean="0"/>
              <a:t>2-  </a:t>
            </a:r>
            <a:r>
              <a:rPr lang="en-US" b="1" dirty="0" smtClean="0">
                <a:solidFill>
                  <a:srgbClr val="FF0000"/>
                </a:solidFill>
              </a:rPr>
              <a:t>The model development phase</a:t>
            </a:r>
          </a:p>
          <a:p>
            <a:pPr indent="-215900" algn="just" eaLnBrk="0" hangingPunct="0">
              <a:tabLst>
                <a:tab pos="228600" algn="l"/>
                <a:tab pos="411163" algn="l"/>
              </a:tabLst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The analyst </a:t>
            </a:r>
            <a:r>
              <a:rPr lang="en-US" b="1" dirty="0" smtClean="0"/>
              <a:t>defines the system and the objective of the modeling effort.</a:t>
            </a:r>
          </a:p>
          <a:p>
            <a:pPr indent="-215900" algn="just" eaLnBrk="0" hangingPunct="0">
              <a:tabLst>
                <a:tab pos="228600" algn="l"/>
                <a:tab pos="411163" algn="l"/>
              </a:tabLst>
            </a:pPr>
            <a:r>
              <a:rPr lang="en-US" b="1" dirty="0" smtClean="0"/>
              <a:t>    The elements of the system and their relationship are </a:t>
            </a:r>
            <a:r>
              <a:rPr lang="en-US" b="1" dirty="0" smtClean="0">
                <a:solidFill>
                  <a:srgbClr val="FF0000"/>
                </a:solidFill>
              </a:rPr>
              <a:t>conceptualized (block diagram modules).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simulation modeling process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215900" algn="just">
              <a:tabLst>
                <a:tab pos="228600" algn="l"/>
              </a:tabLst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are gathered </a:t>
            </a:r>
            <a:r>
              <a:rPr lang="en-US" b="1" dirty="0" smtClean="0"/>
              <a:t>(determine the boundaries and restriction of the system.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The model is built (</a:t>
            </a:r>
            <a:r>
              <a:rPr lang="en-US" b="1" dirty="0" smtClean="0"/>
              <a:t>using computer languages).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   The model is validated</a:t>
            </a:r>
            <a:r>
              <a:rPr lang="en-US" b="1" dirty="0" smtClean="0"/>
              <a:t>. 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Experiments then are conducted </a:t>
            </a:r>
            <a:r>
              <a:rPr lang="en-US" b="1" dirty="0" smtClean="0"/>
              <a:t>using the model based on an experimental design.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/>
              <a:t>  The results of the analysis then are </a:t>
            </a:r>
            <a:r>
              <a:rPr lang="en-US" b="1" dirty="0" smtClean="0">
                <a:solidFill>
                  <a:srgbClr val="FF0000"/>
                </a:solidFill>
              </a:rPr>
              <a:t>shared with the decision marker</a:t>
            </a:r>
            <a:r>
              <a:rPr lang="en-US" b="1" dirty="0" smtClean="0"/>
              <a:t> to verify that the problem has been modeled correctly and that all data desired by the decision marker is included.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   Depending on the decision marker’s reaction </a:t>
            </a:r>
            <a:r>
              <a:rPr lang="en-US" b="1" dirty="0" smtClean="0"/>
              <a:t>to the output, it may be necessary </a:t>
            </a:r>
            <a:r>
              <a:rPr lang="en-US" b="1" dirty="0" smtClean="0">
                <a:solidFill>
                  <a:srgbClr val="FF0000"/>
                </a:solidFill>
              </a:rPr>
              <a:t>to redefine the problem </a:t>
            </a:r>
            <a:r>
              <a:rPr lang="en-US" b="1" dirty="0" smtClean="0"/>
              <a:t>and to repeat the model development phase.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simulation modeling process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15900" algn="just" eaLnBrk="0" hangingPunct="0">
              <a:buNone/>
              <a:tabLst>
                <a:tab pos="228600" algn="l"/>
              </a:tabLst>
            </a:pPr>
            <a:r>
              <a:rPr lang="en-US" b="1" dirty="0" smtClean="0">
                <a:solidFill>
                  <a:srgbClr val="336600"/>
                </a:solidFill>
              </a:rPr>
              <a:t>3- </a:t>
            </a:r>
            <a:r>
              <a:rPr lang="en-US" b="1" dirty="0" smtClean="0">
                <a:solidFill>
                  <a:srgbClr val="FF0000"/>
                </a:solidFill>
              </a:rPr>
              <a:t>The decision support phase </a:t>
            </a:r>
          </a:p>
          <a:p>
            <a:pPr indent="-215900" algn="just" eaLnBrk="0" hangingPunct="0">
              <a:tabLst>
                <a:tab pos="228600" algn="l"/>
              </a:tabLst>
            </a:pPr>
            <a:r>
              <a:rPr lang="en-US" b="1" dirty="0" smtClean="0"/>
              <a:t>   The results of the simulation are give to the decision marker by making a presentation, preparing a report, using graphical animation and so 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B4F81331-0B69-4C25-994F-025E675E7059}" type="datetime1">
              <a:rPr lang="en-US"/>
              <a:pPr/>
              <a:t>7/28/2020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AC31A5BB-515F-4988-A043-FA884F3337EA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6" name="Group 43"/>
          <p:cNvGrpSpPr>
            <a:grpSpLocks noGrp="1"/>
          </p:cNvGrpSpPr>
          <p:nvPr/>
        </p:nvGrpSpPr>
        <p:grpSpPr bwMode="auto">
          <a:xfrm>
            <a:off x="0" y="0"/>
            <a:ext cx="9144000" cy="6858000"/>
            <a:chOff x="144" y="0"/>
            <a:chExt cx="5616" cy="4032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40" y="528"/>
              <a:ext cx="1248" cy="249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1584" y="1920"/>
              <a:ext cx="3744" cy="21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2016" y="0"/>
              <a:ext cx="1584" cy="187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256" y="0"/>
              <a:ext cx="1008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Communication</a:t>
              </a:r>
            </a:p>
            <a:p>
              <a:pPr algn="ctr"/>
              <a:r>
                <a:rPr lang="en-US" sz="1600" b="1"/>
                <a:t> Problem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256" y="480"/>
              <a:ext cx="1008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Formulated</a:t>
              </a:r>
            </a:p>
            <a:p>
              <a:pPr algn="ctr"/>
              <a:r>
                <a:rPr lang="en-US" sz="1600" b="1"/>
                <a:t> Problem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112" y="960"/>
              <a:ext cx="1392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Proposed solution</a:t>
              </a:r>
            </a:p>
            <a:p>
              <a:pPr algn="ctr"/>
              <a:r>
                <a:rPr lang="en-US" sz="1600" b="1"/>
                <a:t>Techniques(Modeling)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064" y="1440"/>
              <a:ext cx="1440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System and objective</a:t>
              </a:r>
            </a:p>
            <a:p>
              <a:pPr algn="ctr"/>
              <a:r>
                <a:rPr lang="en-US" sz="1600" b="1"/>
                <a:t>definition</a:t>
              </a: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552" y="2016"/>
              <a:ext cx="912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Conceptual </a:t>
              </a:r>
            </a:p>
            <a:p>
              <a:pPr algn="ctr"/>
              <a:r>
                <a:rPr lang="en-US" sz="1600" b="1"/>
                <a:t>Model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4080" y="2736"/>
              <a:ext cx="1008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Communication</a:t>
              </a:r>
            </a:p>
            <a:p>
              <a:pPr algn="ctr"/>
              <a:r>
                <a:rPr lang="en-US" sz="1600" b="1"/>
                <a:t> Model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288" y="1104"/>
              <a:ext cx="1008" cy="432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 smtClean="0"/>
                <a:t>Communication</a:t>
              </a:r>
              <a:endParaRPr lang="en-US" sz="1600" b="1" dirty="0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1152" y="2496"/>
              <a:ext cx="1008" cy="336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Model Results</a:t>
              </a: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2160" y="3504"/>
              <a:ext cx="912" cy="432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Experimental</a:t>
              </a:r>
            </a:p>
            <a:p>
              <a:pPr algn="ctr"/>
              <a:r>
                <a:rPr lang="en-US" sz="1600" b="1"/>
                <a:t>Model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600" y="3504"/>
              <a:ext cx="960" cy="384"/>
            </a:xfrm>
            <a:prstGeom prst="octagon">
              <a:avLst>
                <a:gd name="adj" fmla="val 2928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Programmed</a:t>
              </a:r>
            </a:p>
            <a:p>
              <a:pPr algn="ctr"/>
              <a:r>
                <a:rPr lang="en-US" sz="1600" b="1"/>
                <a:t>Model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784" y="3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784" y="8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784" y="13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504" y="172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28" y="240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4080" y="312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3072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 flipV="1">
              <a:off x="1632" y="2832"/>
              <a:ext cx="57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1680" y="1776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68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768" y="15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1008" y="7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624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016" y="2112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redefinition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872" y="2880"/>
              <a:ext cx="105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/>
                <a:t>Experimentation validation </a:t>
              </a:r>
              <a:endParaRPr lang="en-US" sz="1600" b="1" dirty="0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640" y="321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Experimental Design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4368" y="3264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Programming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832" y="2496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Model representation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744" y="1728"/>
              <a:ext cx="1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Model formulation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84" y="1824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Presentation of model results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36" y="57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Decision maker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696" y="0"/>
              <a:ext cx="105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0000"/>
                  </a:solidFill>
                </a:rPr>
                <a:t>1-Problem Definition Phase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4512" y="960"/>
              <a:ext cx="124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0000"/>
                  </a:solidFill>
                </a:rPr>
                <a:t>2- Model Development Phase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44" y="0"/>
              <a:ext cx="17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0000"/>
                  </a:solidFill>
                </a:rPr>
                <a:t>3- Decision Support Phase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Random Variables generation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this section we discussed how you could select </a:t>
            </a:r>
            <a:r>
              <a:rPr lang="en-US" b="1" dirty="0" smtClean="0">
                <a:solidFill>
                  <a:srgbClr val="FF0000"/>
                </a:solidFill>
              </a:rPr>
              <a:t>appropriate probability distribution to represent random input for model</a:t>
            </a:r>
            <a:r>
              <a:rPr lang="en-US" b="1" dirty="0" smtClean="0"/>
              <a:t>. To do this you must know how to </a:t>
            </a:r>
            <a:r>
              <a:rPr lang="en-US" b="1" dirty="0" smtClean="0">
                <a:solidFill>
                  <a:srgbClr val="FF0000"/>
                </a:solidFill>
              </a:rPr>
              <a:t>generate random numbers </a:t>
            </a:r>
            <a:r>
              <a:rPr lang="en-US" b="1" dirty="0" smtClean="0"/>
              <a:t>(i.e. common random numbers that draw from a </a:t>
            </a:r>
            <a:r>
              <a:rPr lang="en-US" b="1" dirty="0" smtClean="0">
                <a:solidFill>
                  <a:srgbClr val="FF0000"/>
                </a:solidFill>
              </a:rPr>
              <a:t>uniform distribution </a:t>
            </a:r>
            <a:r>
              <a:rPr lang="en-US" b="1" dirty="0" smtClean="0"/>
              <a:t>between 0 and 1) and need to transfer them somehow into draws from the input probability distributions you want for your model.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Random Numbers Generation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For simulation the </a:t>
            </a:r>
            <a:r>
              <a:rPr lang="en-US" b="1" dirty="0" smtClean="0">
                <a:solidFill>
                  <a:srgbClr val="FF0000"/>
                </a:solidFill>
              </a:rPr>
              <a:t>random numbers generator </a:t>
            </a:r>
            <a:r>
              <a:rPr lang="en-US" b="1" dirty="0" smtClean="0"/>
              <a:t>must have the following desire properties:</a:t>
            </a:r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It should produce numbers that are random</a:t>
            </a:r>
            <a:r>
              <a:rPr lang="en-US" b="1" dirty="0" smtClean="0"/>
              <a:t>.</a:t>
            </a:r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It should be fast.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It should not require </a:t>
            </a:r>
            <a:r>
              <a:rPr lang="en-US" b="1" dirty="0" smtClean="0">
                <a:solidFill>
                  <a:srgbClr val="FF0000"/>
                </a:solidFill>
              </a:rPr>
              <a:t>much computer storage.  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It should have a long period before </a:t>
            </a:r>
            <a:r>
              <a:rPr lang="en-US" b="1" dirty="0" smtClean="0">
                <a:solidFill>
                  <a:srgbClr val="FF0000"/>
                </a:solidFill>
              </a:rPr>
              <a:t>cycling</a:t>
            </a:r>
            <a:r>
              <a:rPr lang="en-US" b="1" dirty="0" smtClean="0"/>
              <a:t>. The object is to select a generation method that produces all of t</a:t>
            </a:r>
            <a:r>
              <a:rPr lang="en-US" b="1" dirty="0" smtClean="0">
                <a:solidFill>
                  <a:srgbClr val="FF0000"/>
                </a:solidFill>
              </a:rPr>
              <a:t>he random numbers that are needed before the cycling occurs. 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It should not regenerate; that </a:t>
            </a:r>
            <a:r>
              <a:rPr lang="en-US" b="1" dirty="0" smtClean="0">
                <a:solidFill>
                  <a:srgbClr val="FF0000"/>
                </a:solidFill>
              </a:rPr>
              <a:t>is not repeating the same number over and over.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It should generate stream of random numbers that can be reproduce. </a:t>
            </a:r>
            <a:r>
              <a:rPr lang="en-US" b="1" dirty="0" smtClean="0">
                <a:solidFill>
                  <a:srgbClr val="FF0000"/>
                </a:solidFill>
              </a:rPr>
              <a:t>That is for debugging and testing the response of the simulation program for the same stream of random numbers.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Mid-Square Method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following flowchart represents the steps of generation RN using this method</a:t>
            </a:r>
            <a:r>
              <a:rPr lang="en-US" sz="36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881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3 The Simulation Process and Random Number Generator   </vt:lpstr>
      <vt:lpstr>The simulation modeling process </vt:lpstr>
      <vt:lpstr>The simulation modeling process </vt:lpstr>
      <vt:lpstr>The simulation modeling process </vt:lpstr>
      <vt:lpstr>The simulation modeling process </vt:lpstr>
      <vt:lpstr>Slide 6</vt:lpstr>
      <vt:lpstr>Random Variables generation </vt:lpstr>
      <vt:lpstr>Random Numbers Generation and Testing</vt:lpstr>
      <vt:lpstr>Mid-Square Method </vt:lpstr>
      <vt:lpstr>Slide 10</vt:lpstr>
      <vt:lpstr>Example: </vt:lpstr>
      <vt:lpstr>Example: </vt:lpstr>
      <vt:lpstr>Example: </vt:lpstr>
      <vt:lpstr>Example: </vt:lpstr>
      <vt:lpstr>Excel Command </vt:lpstr>
      <vt:lpstr>Assignment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Pc Home</dc:creator>
  <cp:lastModifiedBy>Pc Home</cp:lastModifiedBy>
  <cp:revision>16</cp:revision>
  <dcterms:created xsi:type="dcterms:W3CDTF">2015-02-20T17:29:28Z</dcterms:created>
  <dcterms:modified xsi:type="dcterms:W3CDTF">2020-07-28T14:08:32Z</dcterms:modified>
</cp:coreProperties>
</file>