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D93-61DF-4840-A8AB-A783BCF192FA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4B35-5F0A-4103-8BE9-F8680FFD2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D93-61DF-4840-A8AB-A783BCF192FA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4B35-5F0A-4103-8BE9-F8680FFD2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D93-61DF-4840-A8AB-A783BCF192FA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4B35-5F0A-4103-8BE9-F8680FFD2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D93-61DF-4840-A8AB-A783BCF192FA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4B35-5F0A-4103-8BE9-F8680FFD2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D93-61DF-4840-A8AB-A783BCF192FA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4B35-5F0A-4103-8BE9-F8680FFD2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D93-61DF-4840-A8AB-A783BCF192FA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4B35-5F0A-4103-8BE9-F8680FFD2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D93-61DF-4840-A8AB-A783BCF192FA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4B35-5F0A-4103-8BE9-F8680FFD2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D93-61DF-4840-A8AB-A783BCF192FA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4B35-5F0A-4103-8BE9-F8680FFD2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D93-61DF-4840-A8AB-A783BCF192FA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4B35-5F0A-4103-8BE9-F8680FFD2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D93-61DF-4840-A8AB-A783BCF192FA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4B35-5F0A-4103-8BE9-F8680FFD2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D93-61DF-4840-A8AB-A783BCF192FA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4B35-5F0A-4103-8BE9-F8680FFD2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35D93-61DF-4840-A8AB-A783BCF192FA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4B35-5F0A-4103-8BE9-F8680FFD27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Chapter 3-1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Random Number Generator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Faiz</a:t>
            </a:r>
            <a:r>
              <a:rPr lang="en-US" dirty="0" smtClean="0"/>
              <a:t> Al </a:t>
            </a:r>
            <a:r>
              <a:rPr lang="en-US" dirty="0" err="1" smtClean="0"/>
              <a:t>Shrouf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 eaLnBrk="0" hangingPunct="0"/>
            <a:r>
              <a:rPr lang="en-US" b="1" dirty="0" smtClean="0"/>
              <a:t>Answer:</a:t>
            </a:r>
            <a:endParaRPr lang="en-US" dirty="0" smtClean="0"/>
          </a:p>
          <a:p>
            <a:pPr algn="just" eaLnBrk="0" hangingPunct="0"/>
            <a:r>
              <a:rPr lang="en-US" b="1" dirty="0" smtClean="0"/>
              <a:t>m=2</a:t>
            </a:r>
            <a:r>
              <a:rPr lang="en-US" b="1" baseline="30000" dirty="0" smtClean="0"/>
              <a:t>12</a:t>
            </a:r>
            <a:r>
              <a:rPr lang="en-US" b="1" dirty="0" smtClean="0"/>
              <a:t>-1=4095 </a:t>
            </a:r>
            <a:endParaRPr lang="en-US" dirty="0" smtClean="0"/>
          </a:p>
          <a:p>
            <a:pPr algn="just" eaLnBrk="0" hangingPunct="0"/>
            <a:r>
              <a:rPr lang="en-US" b="1" dirty="0" smtClean="0"/>
              <a:t>a=2</a:t>
            </a:r>
            <a:r>
              <a:rPr lang="en-US" b="1" baseline="30000" dirty="0" smtClean="0"/>
              <a:t>6</a:t>
            </a:r>
            <a:r>
              <a:rPr lang="en-US" b="1" dirty="0" smtClean="0"/>
              <a:t>±3=67 or 61, take a=67</a:t>
            </a:r>
            <a:endParaRPr lang="en-US" dirty="0" smtClean="0"/>
          </a:p>
          <a:p>
            <a:pPr algn="just" eaLnBrk="0" hangingPunct="0"/>
            <a:r>
              <a:rPr lang="en-US" b="1" dirty="0" smtClean="0"/>
              <a:t>select X</a:t>
            </a:r>
            <a:r>
              <a:rPr lang="en-US" b="1" baseline="-30000" dirty="0" smtClean="0"/>
              <a:t>0</a:t>
            </a:r>
            <a:r>
              <a:rPr lang="en-US" b="1" dirty="0" smtClean="0"/>
              <a:t> =129</a:t>
            </a:r>
            <a:endParaRPr lang="en-US" dirty="0" smtClean="0"/>
          </a:p>
          <a:p>
            <a:pPr algn="just" eaLnBrk="0" hangingPunct="0"/>
            <a:r>
              <a:rPr lang="en-US" b="1" dirty="0" smtClean="0"/>
              <a:t>X</a:t>
            </a:r>
            <a:r>
              <a:rPr lang="en-US" b="1" baseline="-30000" dirty="0" smtClean="0"/>
              <a:t>i+1</a:t>
            </a:r>
            <a:r>
              <a:rPr lang="en-US" b="1" dirty="0" smtClean="0"/>
              <a:t>=a*X</a:t>
            </a:r>
            <a:r>
              <a:rPr lang="en-US" b="1" baseline="-30000" dirty="0" smtClean="0"/>
              <a:t>i</a:t>
            </a:r>
            <a:r>
              <a:rPr lang="en-US" b="1" dirty="0" smtClean="0"/>
              <a:t> (mod m) </a:t>
            </a:r>
            <a:endParaRPr lang="en-US" dirty="0" smtClean="0"/>
          </a:p>
          <a:p>
            <a:pPr algn="just" eaLnBrk="0" hangingPunct="0"/>
            <a:r>
              <a:rPr lang="en-US" b="1" dirty="0" smtClean="0"/>
              <a:t>X</a:t>
            </a:r>
            <a:r>
              <a:rPr lang="en-US" b="1" baseline="-30000" dirty="0" smtClean="0"/>
              <a:t>1</a:t>
            </a:r>
            <a:r>
              <a:rPr lang="en-US" b="1" dirty="0" smtClean="0"/>
              <a:t>=67*129 (mod 4095)=453, then </a:t>
            </a:r>
            <a:r>
              <a:rPr lang="en-US" b="1" dirty="0" smtClean="0"/>
              <a:t>R1=</a:t>
            </a:r>
            <a:r>
              <a:rPr lang="ar-JO" dirty="0" smtClean="0"/>
              <a:t>0.110622711 </a:t>
            </a:r>
            <a:endParaRPr lang="en-US" b="1" dirty="0"/>
          </a:p>
          <a:p>
            <a:pPr algn="just" eaLnBrk="0" hangingPunct="0"/>
            <a:r>
              <a:rPr lang="en-US" b="1" dirty="0" smtClean="0"/>
              <a:t>X</a:t>
            </a:r>
            <a:r>
              <a:rPr lang="en-US" b="1" baseline="-30000" dirty="0" smtClean="0"/>
              <a:t>2</a:t>
            </a:r>
            <a:r>
              <a:rPr lang="en-US" b="1" dirty="0" smtClean="0"/>
              <a:t>=67*453 (mod 4095)=1686, then </a:t>
            </a:r>
            <a:r>
              <a:rPr lang="en-US" b="1" dirty="0" smtClean="0"/>
              <a:t>R2=</a:t>
            </a:r>
            <a:r>
              <a:rPr lang="ar-JO" dirty="0" smtClean="0"/>
              <a:t>0.411721612 </a:t>
            </a:r>
            <a:endParaRPr lang="en-US" b="1" dirty="0"/>
          </a:p>
          <a:p>
            <a:pPr algn="just" eaLnBrk="0" hangingPunct="0"/>
            <a:r>
              <a:rPr lang="en-US" b="1" dirty="0" smtClean="0"/>
              <a:t>X</a:t>
            </a:r>
            <a:r>
              <a:rPr lang="en-US" b="1" baseline="-30000" dirty="0" smtClean="0"/>
              <a:t>3</a:t>
            </a:r>
            <a:r>
              <a:rPr lang="en-US" b="1" dirty="0" smtClean="0"/>
              <a:t>=67*1686 (mod 4095)=2397, then </a:t>
            </a:r>
            <a:r>
              <a:rPr lang="en-US" b="1" dirty="0" smtClean="0"/>
              <a:t>R3=</a:t>
            </a:r>
            <a:r>
              <a:rPr lang="ar-JO" dirty="0" smtClean="0"/>
              <a:t>0.585347985 </a:t>
            </a:r>
            <a:endParaRPr lang="en-US" b="1" dirty="0"/>
          </a:p>
          <a:p>
            <a:pPr algn="just" eaLnBrk="0" hangingPunct="0"/>
            <a:r>
              <a:rPr lang="en-US" b="1" dirty="0" smtClean="0"/>
              <a:t>X</a:t>
            </a:r>
            <a:r>
              <a:rPr lang="en-US" b="1" baseline="-30000" dirty="0" smtClean="0"/>
              <a:t>4</a:t>
            </a:r>
            <a:r>
              <a:rPr lang="en-US" b="1" dirty="0" smtClean="0"/>
              <a:t>=67*453 (mod 4095)=894, then </a:t>
            </a:r>
            <a:r>
              <a:rPr lang="en-US" b="1" dirty="0" smtClean="0"/>
              <a:t>R4=</a:t>
            </a:r>
            <a:r>
              <a:rPr lang="ar-JO" dirty="0" smtClean="0"/>
              <a:t>0.218315018 </a:t>
            </a:r>
            <a:endParaRPr lang="en-US" b="1" dirty="0"/>
          </a:p>
          <a:p>
            <a:pPr algn="just" eaLnBrk="0" hangingPunct="0"/>
            <a:endParaRPr lang="en-US" b="1" dirty="0" smtClean="0"/>
          </a:p>
          <a:p>
            <a:pPr algn="just" eaLnBrk="0" hangingPunct="0"/>
            <a:r>
              <a:rPr lang="en-US" b="1" dirty="0" smtClean="0"/>
              <a:t>Period=4095/4=1023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Testing of RN generator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/>
              <a:t>The RN generator was evaluated by such measures as:</a:t>
            </a:r>
          </a:p>
          <a:p>
            <a:pPr algn="just"/>
            <a:endParaRPr lang="en-US" dirty="0" smtClean="0"/>
          </a:p>
          <a:p>
            <a:pPr lvl="1" algn="just" eaLnBrk="0" hangingPunct="0">
              <a:buFontTx/>
              <a:buAutoNum type="arabicPeriod"/>
            </a:pPr>
            <a:r>
              <a:rPr lang="en-US" b="1" dirty="0" smtClean="0"/>
              <a:t>   Speed of generation</a:t>
            </a:r>
            <a:endParaRPr lang="en-US" dirty="0" smtClean="0"/>
          </a:p>
          <a:p>
            <a:pPr lvl="1" algn="just" eaLnBrk="0" hangingPunct="0">
              <a:buFontTx/>
              <a:buAutoNum type="arabicPeriod"/>
            </a:pPr>
            <a:r>
              <a:rPr lang="en-US" b="1" dirty="0" smtClean="0"/>
              <a:t>   Memory requirements</a:t>
            </a:r>
            <a:endParaRPr lang="en-US" dirty="0" smtClean="0"/>
          </a:p>
          <a:p>
            <a:pPr lvl="1" algn="just" eaLnBrk="0" hangingPunct="0">
              <a:buFontTx/>
              <a:buAutoNum type="arabicPeriod"/>
            </a:pPr>
            <a:r>
              <a:rPr lang="en-US" b="1" dirty="0" smtClean="0"/>
              <a:t>   Uniformity of generation</a:t>
            </a:r>
            <a:endParaRPr lang="en-US" dirty="0" smtClean="0"/>
          </a:p>
          <a:p>
            <a:pPr lvl="1" algn="just" eaLnBrk="0" hangingPunct="0">
              <a:buFontTx/>
              <a:buAutoNum type="arabicPeriod"/>
            </a:pPr>
            <a:r>
              <a:rPr lang="en-US" b="1" dirty="0" smtClean="0"/>
              <a:t>   Minimum correlation of number generation.</a:t>
            </a:r>
            <a:endParaRPr lang="en-US" dirty="0" smtClean="0"/>
          </a:p>
          <a:p>
            <a:pPr algn="just" eaLnBrk="0" hangingPunct="0"/>
            <a:r>
              <a:rPr lang="en-US" b="1" dirty="0" smtClean="0"/>
              <a:t> </a:t>
            </a:r>
            <a:endParaRPr lang="en-US" dirty="0" smtClean="0"/>
          </a:p>
          <a:p>
            <a:pPr algn="just" eaLnBrk="0" hangingPunct="0"/>
            <a:r>
              <a:rPr lang="en-US" b="1" dirty="0" smtClean="0"/>
              <a:t>The first two (speed and memory) are not our concern because recent times the available computers are so fast and have large memory.</a:t>
            </a:r>
            <a:endParaRPr lang="en-US" dirty="0" smtClean="0"/>
          </a:p>
          <a:p>
            <a:pPr algn="just" eaLnBrk="0" hangingPunct="0"/>
            <a:r>
              <a:rPr lang="en-US" b="1" dirty="0" smtClean="0"/>
              <a:t>For the last two measurements we use some statistical methods as follows: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See Congruence Modulo </a:t>
            </a:r>
            <a:r>
              <a:rPr lang="en-US" smtClean="0"/>
              <a:t>Excel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512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3</a:t>
            </a:r>
            <a:endParaRPr lang="ar-JO" dirty="0"/>
          </a:p>
        </p:txBody>
      </p:sp>
      <p:pic>
        <p:nvPicPr>
          <p:cNvPr id="4" name="Content Placeholder 3" descr="Assignment 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219200"/>
            <a:ext cx="7924800" cy="537211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Congruence Modulo-m method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/>
              <a:t>In this method the following recursive equation be used:</a:t>
            </a:r>
          </a:p>
          <a:p>
            <a:pPr algn="just"/>
            <a:endParaRPr lang="en-US" dirty="0" smtClean="0"/>
          </a:p>
          <a:p>
            <a:pPr algn="just" eaLnBrk="0" hangingPunct="0"/>
            <a:r>
              <a:rPr lang="en-US" b="1" dirty="0" smtClean="0"/>
              <a:t>X</a:t>
            </a:r>
            <a:r>
              <a:rPr lang="en-US" b="1" baseline="-30000" dirty="0" smtClean="0"/>
              <a:t>i+1</a:t>
            </a:r>
            <a:r>
              <a:rPr lang="en-US" b="1" dirty="0" smtClean="0"/>
              <a:t>=a*X</a:t>
            </a:r>
            <a:r>
              <a:rPr lang="en-US" b="1" baseline="-30000" dirty="0" smtClean="0"/>
              <a:t>i</a:t>
            </a:r>
            <a:r>
              <a:rPr lang="en-US" b="1" dirty="0" smtClean="0"/>
              <a:t> (mod m)</a:t>
            </a:r>
            <a:endParaRPr lang="en-US" dirty="0" smtClean="0"/>
          </a:p>
          <a:p>
            <a:pPr algn="just" eaLnBrk="0" hangingPunct="0"/>
            <a:endParaRPr lang="en-US" b="1" dirty="0" smtClean="0"/>
          </a:p>
          <a:p>
            <a:pPr algn="just" eaLnBrk="0" hangingPunct="0"/>
            <a:r>
              <a:rPr lang="en-US" b="1" dirty="0" smtClean="0"/>
              <a:t>Where</a:t>
            </a:r>
          </a:p>
          <a:p>
            <a:pPr algn="just" eaLnBrk="0" hangingPunct="0"/>
            <a:r>
              <a:rPr lang="en-US" b="1" dirty="0" smtClean="0"/>
              <a:t> Xi is previous value or initial (seed) if is X</a:t>
            </a:r>
            <a:r>
              <a:rPr lang="en-US" b="1" baseline="-30000" dirty="0" smtClean="0"/>
              <a:t>0,</a:t>
            </a:r>
          </a:p>
          <a:p>
            <a:pPr algn="just" eaLnBrk="0" hangingPunct="0"/>
            <a:r>
              <a:rPr lang="en-US" b="1" baseline="-30000" dirty="0" smtClean="0"/>
              <a:t> </a:t>
            </a:r>
            <a:r>
              <a:rPr lang="en-US" b="1" dirty="0" smtClean="0"/>
              <a:t>a: is multiplier.</a:t>
            </a:r>
          </a:p>
          <a:p>
            <a:pPr algn="just" eaLnBrk="0" hangingPunct="0"/>
            <a:r>
              <a:rPr lang="en-US" b="1" dirty="0" smtClean="0"/>
              <a:t>m: is modulus.</a:t>
            </a:r>
          </a:p>
          <a:p>
            <a:pPr algn="just" eaLnBrk="0" hangingPunct="0"/>
            <a:endParaRPr lang="en-US" dirty="0" smtClean="0"/>
          </a:p>
          <a:p>
            <a:pPr algn="just" eaLnBrk="0" hangingPunct="0"/>
            <a:r>
              <a:rPr lang="en-US" b="1" dirty="0" smtClean="0"/>
              <a:t>X</a:t>
            </a:r>
            <a:r>
              <a:rPr lang="en-US" b="1" baseline="-30000" dirty="0" smtClean="0"/>
              <a:t>i+1 </a:t>
            </a:r>
            <a:r>
              <a:rPr lang="en-US" b="1" dirty="0" smtClean="0"/>
              <a:t>have a range between 0 and less than m. To modify  X</a:t>
            </a:r>
            <a:r>
              <a:rPr lang="en-US" b="1" baseline="-30000" dirty="0" smtClean="0"/>
              <a:t>i+1 </a:t>
            </a:r>
            <a:r>
              <a:rPr lang="en-US" b="1" dirty="0" smtClean="0"/>
              <a:t>to R</a:t>
            </a:r>
            <a:r>
              <a:rPr lang="en-US" b="1" baseline="-30000" dirty="0" smtClean="0"/>
              <a:t>i+1</a:t>
            </a:r>
            <a:r>
              <a:rPr lang="en-US" b="1" dirty="0" smtClean="0"/>
              <a:t>, which is</a:t>
            </a:r>
            <a:r>
              <a:rPr lang="en-US" b="1" baseline="-30000" dirty="0" smtClean="0"/>
              <a:t> </a:t>
            </a:r>
            <a:r>
              <a:rPr lang="en-US" b="1" dirty="0" smtClean="0"/>
              <a:t>in the range 0 to less than 1 then R= X</a:t>
            </a:r>
            <a:r>
              <a:rPr lang="en-US" b="1" baseline="-30000" dirty="0" smtClean="0"/>
              <a:t>i+1 </a:t>
            </a:r>
            <a:r>
              <a:rPr lang="en-US" b="1" dirty="0" smtClean="0"/>
              <a:t>/m. The following flowchart represents the steps of generation RN using this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14290"/>
            <a:ext cx="8858280" cy="66437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0F90FC7B-D6D7-4320-90EF-390D971AB739}" type="datetime1">
              <a:rPr lang="en-US"/>
              <a:pPr/>
              <a:t>7/29/2020</a:t>
            </a:fld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E919800F-70FB-4993-9469-A85CA210C3C7}" type="slidenum">
              <a:rPr lang="en-US"/>
              <a:pPr/>
              <a:t>3</a:t>
            </a:fld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410200" y="3581400"/>
            <a:ext cx="309563" cy="3000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3733800" y="41910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Yes</a:t>
            </a: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2895600" y="457200"/>
            <a:ext cx="5410200" cy="5632450"/>
            <a:chOff x="1824" y="288"/>
            <a:chExt cx="3408" cy="3548"/>
          </a:xfrm>
        </p:grpSpPr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3888" y="2160"/>
              <a:ext cx="876" cy="3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 b="1"/>
                <a:t>R= X</a:t>
              </a:r>
              <a:r>
                <a:rPr lang="en-US" sz="2000" b="1" baseline="-25000"/>
                <a:t>i+1 </a:t>
              </a:r>
              <a:r>
                <a:rPr lang="en-US" sz="2000" b="1"/>
                <a:t>/m</a:t>
              </a:r>
              <a:endParaRPr lang="en-US" sz="200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504" y="3168"/>
              <a:ext cx="0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976" y="3552"/>
              <a:ext cx="975" cy="2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800" b="1"/>
                <a:t>End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2064" y="2976"/>
              <a:ext cx="8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3504" y="2448"/>
              <a:ext cx="0" cy="3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824" y="2256"/>
              <a:ext cx="585" cy="1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800" b="1"/>
                <a:t>i=i+1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H="1" flipV="1">
              <a:off x="2064" y="2448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2064" y="1488"/>
              <a:ext cx="0" cy="7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2986" y="288"/>
              <a:ext cx="976" cy="28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800" b="1"/>
                <a:t>Start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304" y="864"/>
              <a:ext cx="2397" cy="47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800" b="1"/>
                <a:t>Select X</a:t>
              </a:r>
              <a:r>
                <a:rPr lang="en-US" sz="1800" b="1" baseline="-25000"/>
                <a:t>0</a:t>
              </a:r>
              <a:r>
                <a:rPr lang="en-US" sz="1800" b="1"/>
                <a:t> (initial value), m (modulus) and a (multiplier). Let i=0.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784" y="1584"/>
              <a:ext cx="1437" cy="3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 b="1"/>
                <a:t>X</a:t>
              </a:r>
              <a:r>
                <a:rPr lang="en-US" sz="2000" b="1" baseline="-25000"/>
                <a:t>i+1</a:t>
              </a:r>
              <a:r>
                <a:rPr lang="en-US" sz="2000" b="1"/>
                <a:t>=a*X</a:t>
              </a:r>
              <a:r>
                <a:rPr lang="en-US" sz="2000" b="1" baseline="-25000"/>
                <a:t>i</a:t>
              </a:r>
              <a:r>
                <a:rPr lang="en-US" sz="2000" b="1"/>
                <a:t> (mod m)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504" y="1968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474" y="1328"/>
              <a:ext cx="0" cy="2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474" y="572"/>
              <a:ext cx="0" cy="2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>
              <a:off x="2928" y="2784"/>
              <a:ext cx="1152" cy="384"/>
            </a:xfrm>
            <a:prstGeom prst="diamond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1800" b="1"/>
                <a:t>More RN</a:t>
              </a: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600" y="23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2064" y="148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3984" y="2592"/>
              <a:ext cx="12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/>
                <a:t>R represents a RN</a:t>
              </a:r>
              <a:r>
                <a:rPr lang="en-US" sz="1800"/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Calculate first five random numbers using Congruence Modulo-m method, with X</a:t>
            </a:r>
            <a:r>
              <a:rPr lang="en-US" b="1" baseline="-30000" dirty="0" smtClean="0"/>
              <a:t>0</a:t>
            </a:r>
            <a:r>
              <a:rPr lang="en-US" b="1" dirty="0" smtClean="0"/>
              <a:t>=3, a=5 and m=32.</a:t>
            </a:r>
            <a:endParaRPr lang="en-US" dirty="0" smtClean="0"/>
          </a:p>
          <a:p>
            <a:pPr eaLnBrk="0" hangingPunct="0"/>
            <a:r>
              <a:rPr lang="en-US" b="1" u="sng" dirty="0" smtClean="0"/>
              <a:t>Answer:</a:t>
            </a:r>
            <a:r>
              <a:rPr lang="en-US" b="1" dirty="0" smtClean="0"/>
              <a:t> </a:t>
            </a:r>
            <a:endParaRPr lang="en-US" dirty="0" smtClean="0"/>
          </a:p>
          <a:p>
            <a:pPr eaLnBrk="0" hangingPunct="0"/>
            <a:r>
              <a:rPr lang="en-US" b="1" dirty="0" smtClean="0"/>
              <a:t>X</a:t>
            </a:r>
            <a:r>
              <a:rPr lang="en-US" b="1" baseline="-30000" dirty="0" smtClean="0"/>
              <a:t>1</a:t>
            </a:r>
            <a:r>
              <a:rPr lang="en-US" b="1" dirty="0" smtClean="0"/>
              <a:t>=5*3 (mod 32)=15, R=0.46875</a:t>
            </a:r>
            <a:endParaRPr lang="en-US" dirty="0" smtClean="0"/>
          </a:p>
          <a:p>
            <a:pPr eaLnBrk="0" hangingPunct="0"/>
            <a:r>
              <a:rPr lang="en-US" b="1" dirty="0" smtClean="0"/>
              <a:t>X</a:t>
            </a:r>
            <a:r>
              <a:rPr lang="en-US" b="1" baseline="-30000" dirty="0" smtClean="0"/>
              <a:t>2</a:t>
            </a:r>
            <a:r>
              <a:rPr lang="en-US" b="1" dirty="0" smtClean="0"/>
              <a:t>=5*15 (mod 32)=11, R=0.34375 </a:t>
            </a:r>
            <a:endParaRPr lang="en-US" dirty="0" smtClean="0"/>
          </a:p>
          <a:p>
            <a:pPr eaLnBrk="0" hangingPunct="0"/>
            <a:r>
              <a:rPr lang="en-US" b="1" dirty="0" smtClean="0"/>
              <a:t>X</a:t>
            </a:r>
            <a:r>
              <a:rPr lang="en-US" b="1" baseline="-30000" dirty="0" smtClean="0"/>
              <a:t>3</a:t>
            </a:r>
            <a:r>
              <a:rPr lang="en-US" b="1" dirty="0" smtClean="0"/>
              <a:t>=5*11 (mod 32)=23, R=0.71875</a:t>
            </a:r>
            <a:endParaRPr lang="en-US" dirty="0" smtClean="0"/>
          </a:p>
          <a:p>
            <a:pPr eaLnBrk="0" hangingPunct="0"/>
            <a:r>
              <a:rPr lang="en-US" b="1" dirty="0" smtClean="0"/>
              <a:t>X</a:t>
            </a:r>
            <a:r>
              <a:rPr lang="en-US" b="1" baseline="-30000" dirty="0" smtClean="0"/>
              <a:t>4</a:t>
            </a:r>
            <a:r>
              <a:rPr lang="en-US" b="1" dirty="0" smtClean="0"/>
              <a:t>=5*23 (mod 32)=19, R=0.59375</a:t>
            </a:r>
            <a:endParaRPr lang="en-US" dirty="0" smtClean="0"/>
          </a:p>
          <a:p>
            <a:pPr eaLnBrk="0" hangingPunct="0"/>
            <a:r>
              <a:rPr lang="en-US" b="1" dirty="0" smtClean="0"/>
              <a:t>X</a:t>
            </a:r>
            <a:r>
              <a:rPr lang="en-US" b="1" baseline="-30000" dirty="0" smtClean="0"/>
              <a:t>5</a:t>
            </a:r>
            <a:r>
              <a:rPr lang="en-US" b="1" dirty="0" smtClean="0"/>
              <a:t>=5*19 (mod 32)=31, R=0.96875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Rules for choosing m, X</a:t>
            </a:r>
            <a:r>
              <a:rPr lang="en-US" b="1" baseline="-30000" dirty="0" smtClean="0"/>
              <a:t>0</a:t>
            </a:r>
            <a:r>
              <a:rPr lang="en-US" b="1" dirty="0" smtClean="0"/>
              <a:t>, and 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modulus (m) is chosen as large as possible to maximize period of RN’s,   </a:t>
            </a:r>
            <a:r>
              <a:rPr lang="en-US" b="1" dirty="0" smtClean="0"/>
              <a:t> </a:t>
            </a:r>
            <a:r>
              <a:rPr lang="en-US" sz="4000" b="1" dirty="0" smtClean="0">
                <a:solidFill>
                  <a:srgbClr val="990000"/>
                </a:solidFill>
              </a:rPr>
              <a:t>m=2</a:t>
            </a:r>
            <a:r>
              <a:rPr lang="en-US" sz="4000" b="1" baseline="30000" dirty="0" smtClean="0">
                <a:solidFill>
                  <a:srgbClr val="990000"/>
                </a:solidFill>
              </a:rPr>
              <a:t>b</a:t>
            </a:r>
            <a:r>
              <a:rPr lang="en-US" sz="4000" b="1" dirty="0" smtClean="0">
                <a:solidFill>
                  <a:srgbClr val="990000"/>
                </a:solidFill>
              </a:rPr>
              <a:t>-1</a:t>
            </a:r>
            <a:r>
              <a:rPr lang="en-US" b="1" dirty="0" smtClean="0"/>
              <a:t>, where b (in bits) is the word length of the computer.</a:t>
            </a:r>
            <a:endParaRPr lang="en-US" dirty="0" smtClean="0"/>
          </a:p>
          <a:p>
            <a:r>
              <a:rPr lang="en-US" b="1" dirty="0" smtClean="0"/>
              <a:t>The multiplier (a) be chosen to minimize correlation between RN’s and keep the period large, </a:t>
            </a:r>
            <a:r>
              <a:rPr lang="en-US" sz="4000" b="1" dirty="0" smtClean="0">
                <a:solidFill>
                  <a:srgbClr val="336600"/>
                </a:solidFill>
              </a:rPr>
              <a:t>a=2</a:t>
            </a:r>
            <a:r>
              <a:rPr lang="en-US" sz="4000" b="1" baseline="30000" dirty="0" smtClean="0">
                <a:solidFill>
                  <a:srgbClr val="336600"/>
                </a:solidFill>
              </a:rPr>
              <a:t>b/2</a:t>
            </a:r>
            <a:r>
              <a:rPr lang="en-US" sz="4000" b="1" dirty="0" smtClean="0">
                <a:solidFill>
                  <a:srgbClr val="336600"/>
                </a:solidFill>
              </a:rPr>
              <a:t>±3</a:t>
            </a:r>
            <a:r>
              <a:rPr lang="en-US" b="1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/>
            <a:r>
              <a:rPr lang="en-US" b="1" dirty="0" smtClean="0"/>
              <a:t>The seed (X</a:t>
            </a:r>
            <a:r>
              <a:rPr lang="en-US" b="1" baseline="-30000" dirty="0" smtClean="0"/>
              <a:t>0</a:t>
            </a:r>
            <a:r>
              <a:rPr lang="en-US" b="1" dirty="0" smtClean="0"/>
              <a:t>) is the initial value should be positive, odd, integer, and </a:t>
            </a:r>
            <a:r>
              <a:rPr lang="en-US" sz="4000" b="1" dirty="0" smtClean="0">
                <a:solidFill>
                  <a:schemeClr val="accent2"/>
                </a:solidFill>
              </a:rPr>
              <a:t>X</a:t>
            </a:r>
            <a:r>
              <a:rPr lang="en-US" sz="4000" b="1" baseline="-30000" dirty="0" smtClean="0">
                <a:solidFill>
                  <a:schemeClr val="accent2"/>
                </a:solidFill>
              </a:rPr>
              <a:t>0</a:t>
            </a:r>
            <a:r>
              <a:rPr lang="en-US" sz="4000" b="1" dirty="0" smtClean="0">
                <a:solidFill>
                  <a:schemeClr val="accent2"/>
                </a:solidFill>
              </a:rPr>
              <a:t> &lt;m</a:t>
            </a:r>
            <a:r>
              <a:rPr lang="en-US" b="1" dirty="0" smtClean="0"/>
              <a:t>.</a:t>
            </a:r>
          </a:p>
          <a:p>
            <a:pPr eaLnBrk="0" hangingPunct="0"/>
            <a:r>
              <a:rPr lang="en-US" sz="4000" b="1" dirty="0" smtClean="0">
                <a:solidFill>
                  <a:srgbClr val="660066"/>
                </a:solidFill>
              </a:rPr>
              <a:t>Period=m/4</a:t>
            </a:r>
            <a:r>
              <a:rPr lang="en-US" b="1" dirty="0" smtClean="0"/>
              <a:t>, when m, X</a:t>
            </a:r>
            <a:r>
              <a:rPr lang="en-US" b="1" baseline="-30000" dirty="0" smtClean="0"/>
              <a:t>0</a:t>
            </a:r>
            <a:r>
              <a:rPr lang="en-US" b="1" dirty="0" smtClean="0"/>
              <a:t>, and a are chosen in this way.</a:t>
            </a:r>
            <a:endParaRPr lang="en-US" dirty="0" smtClean="0"/>
          </a:p>
          <a:p>
            <a:pPr eaLnBrk="0" hangingPunct="0"/>
            <a:endParaRPr lang="en-US" b="1" dirty="0" smtClean="0"/>
          </a:p>
          <a:p>
            <a:pPr eaLnBrk="0" hangingPunct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lang="en-US" b="1" dirty="0" smtClean="0"/>
              <a:t>With a and m are constants different sequences of RN’s can generated by choosing different values of seed (X</a:t>
            </a:r>
            <a:r>
              <a:rPr lang="en-US" b="1" baseline="-30000" dirty="0" smtClean="0"/>
              <a:t>0</a:t>
            </a:r>
            <a:r>
              <a:rPr lang="en-US" b="1" dirty="0" smtClean="0"/>
              <a:t>). These different sequences of RN’s called stream.</a:t>
            </a:r>
            <a:endParaRPr lang="en-US" dirty="0" smtClean="0"/>
          </a:p>
          <a:p>
            <a:pPr eaLnBrk="0" hangingPunct="0">
              <a:spcBef>
                <a:spcPct val="50000"/>
              </a:spcBef>
            </a:pPr>
            <a:r>
              <a:rPr lang="en-US" b="1" dirty="0" smtClean="0"/>
              <a:t>Different streams are generate for different values of m and a.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422AA48B-7DDC-4DC3-921F-6DB9B0E0E6CD}" type="datetime1">
              <a:rPr lang="en-US"/>
              <a:pPr/>
              <a:t>7/29/2020</a:t>
            </a:fld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5825A353-A147-494E-9977-CBD2066D86F0}" type="slidenum">
              <a:rPr lang="en-US"/>
              <a:pPr/>
              <a:t>8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70325" y="2514600"/>
            <a:ext cx="1174750" cy="715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/>
              <a:t>a</a:t>
            </a:r>
            <a:r>
              <a:rPr lang="en-US" sz="2000" b="1" baseline="-25000"/>
              <a:t>1</a:t>
            </a:r>
            <a:endParaRPr lang="en-US" sz="2000" b="1"/>
          </a:p>
          <a:p>
            <a:pPr algn="ctr" eaLnBrk="0" hangingPunct="0"/>
            <a:r>
              <a:rPr lang="en-US" sz="2000" b="1"/>
              <a:t>m</a:t>
            </a:r>
            <a:r>
              <a:rPr lang="en-US" sz="2000" b="1" baseline="-25000"/>
              <a:t>1</a:t>
            </a:r>
            <a:endParaRPr lang="en-US" sz="2000" b="1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200400" y="2657475"/>
            <a:ext cx="669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200400" y="2800350"/>
            <a:ext cx="669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200400" y="3086100"/>
            <a:ext cx="669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045075" y="3086100"/>
            <a:ext cx="669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045075" y="2800350"/>
            <a:ext cx="669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5045075" y="2657475"/>
            <a:ext cx="669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870325" y="3830638"/>
            <a:ext cx="1174750" cy="7159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/>
              <a:t>a</a:t>
            </a:r>
            <a:r>
              <a:rPr lang="en-US" sz="2000" b="1" baseline="-25000"/>
              <a:t>2</a:t>
            </a:r>
            <a:endParaRPr lang="en-US" sz="2000" b="1"/>
          </a:p>
          <a:p>
            <a:pPr algn="ctr" eaLnBrk="0" hangingPunct="0"/>
            <a:r>
              <a:rPr lang="en-US" sz="2000" b="1"/>
              <a:t>m</a:t>
            </a:r>
            <a:r>
              <a:rPr lang="en-US" sz="2000" b="1" baseline="-25000"/>
              <a:t>2</a:t>
            </a:r>
            <a:endParaRPr lang="en-US" sz="2000" b="1"/>
          </a:p>
          <a:p>
            <a:pPr eaLnBrk="0" hangingPunct="0"/>
            <a:endParaRPr lang="en-US" sz="1200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200400" y="3973513"/>
            <a:ext cx="669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200400" y="4116388"/>
            <a:ext cx="669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3200400" y="4402138"/>
            <a:ext cx="669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5045075" y="4402138"/>
            <a:ext cx="669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5045075" y="4116388"/>
            <a:ext cx="669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045075" y="3973513"/>
            <a:ext cx="669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870325" y="5584825"/>
            <a:ext cx="1174750" cy="7159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/>
              <a:t>a</a:t>
            </a:r>
            <a:r>
              <a:rPr lang="en-US" sz="2000" b="1" baseline="-25000"/>
              <a:t>K</a:t>
            </a:r>
            <a:endParaRPr lang="en-US" sz="2000" b="1"/>
          </a:p>
          <a:p>
            <a:pPr algn="ctr" eaLnBrk="0" hangingPunct="0"/>
            <a:r>
              <a:rPr lang="en-US" sz="2000" b="1"/>
              <a:t>m</a:t>
            </a:r>
            <a:r>
              <a:rPr lang="en-US" sz="2000" b="1" baseline="-25000"/>
              <a:t>K</a:t>
            </a:r>
            <a:endParaRPr lang="en-US" sz="2000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3200400" y="5729288"/>
            <a:ext cx="669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200400" y="5872163"/>
            <a:ext cx="669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200400" y="6157913"/>
            <a:ext cx="669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5045075" y="6157913"/>
            <a:ext cx="669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5045075" y="5872163"/>
            <a:ext cx="669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5045075" y="5729288"/>
            <a:ext cx="669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2667000" y="22860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X</a:t>
            </a:r>
            <a:r>
              <a:rPr lang="en-US" sz="2000" b="1" baseline="-25000"/>
              <a:t>0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667000" y="29718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X</a:t>
            </a:r>
            <a:r>
              <a:rPr lang="en-US" sz="2000" b="1" baseline="-25000"/>
              <a:t>n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2667000" y="35814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X</a:t>
            </a:r>
            <a:r>
              <a:rPr lang="en-US" sz="2000" b="1" baseline="-25000"/>
              <a:t>0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2667000" y="5334000"/>
            <a:ext cx="45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X</a:t>
            </a:r>
            <a:r>
              <a:rPr lang="en-US" sz="2000" b="1" baseline="-25000"/>
              <a:t>0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667000" y="60198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X</a:t>
            </a:r>
            <a:r>
              <a:rPr lang="en-US" sz="2000" b="1" baseline="-25000"/>
              <a:t>n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2667000" y="42672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X</a:t>
            </a:r>
            <a:r>
              <a:rPr lang="en-US" sz="2000" b="1" baseline="-25000"/>
              <a:t>n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5791200" y="42672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Seq</a:t>
            </a:r>
            <a:r>
              <a:rPr lang="en-US" b="1" baseline="-25000"/>
              <a:t>n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5867400" y="2362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Seq</a:t>
            </a:r>
            <a:r>
              <a:rPr lang="en-US" b="1" baseline="-25000"/>
              <a:t>1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5791200" y="5334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Seq</a:t>
            </a:r>
            <a:r>
              <a:rPr lang="en-US" b="1" baseline="-25000"/>
              <a:t>1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5715000" y="3657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Seq</a:t>
            </a:r>
            <a:r>
              <a:rPr lang="en-US" b="1" baseline="-25000"/>
              <a:t>1</a:t>
            </a: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5867400" y="2971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Seq</a:t>
            </a:r>
            <a:r>
              <a:rPr lang="en-US" b="1" baseline="-25000"/>
              <a:t>n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715000" y="6019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Seq</a:t>
            </a:r>
            <a:r>
              <a:rPr lang="en-US" b="1" baseline="-25000"/>
              <a:t>n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781800" y="2209800"/>
            <a:ext cx="137160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Stream_1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6934200" y="3733800"/>
            <a:ext cx="137160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Stream_2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6858000" y="5334000"/>
            <a:ext cx="1371600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Stream_K</a:t>
            </a: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>
            <a:off x="4419600" y="46482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7467600" y="42672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>
            <a:off x="2819400" y="2667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2819400" y="57150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2819400" y="39624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6096000" y="5791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>
            <a:off x="6096000" y="40386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6172200" y="27432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rgbClr val="990000"/>
                </a:solidFill>
              </a:rPr>
              <a:t>Problem:</a:t>
            </a:r>
            <a:r>
              <a:rPr lang="en-US" b="1" dirty="0" smtClean="0"/>
              <a:t> </a:t>
            </a:r>
          </a:p>
          <a:p>
            <a:pPr algn="just"/>
            <a:endParaRPr lang="en-US" sz="1100" dirty="0" smtClean="0"/>
          </a:p>
          <a:p>
            <a:pPr algn="just" eaLnBrk="0" hangingPunct="0"/>
            <a:r>
              <a:rPr lang="en-US" b="1" dirty="0" smtClean="0"/>
              <a:t>The Congruence Modulo-m generator is to be implemented on a computer having a 12-bits word length. Determine an appropriate set value for m, X</a:t>
            </a:r>
            <a:r>
              <a:rPr lang="en-US" b="1" baseline="-30000" dirty="0" smtClean="0"/>
              <a:t>0</a:t>
            </a:r>
            <a:r>
              <a:rPr lang="en-US" b="1" dirty="0" smtClean="0"/>
              <a:t>, and a, then calculate the first five RN’s and the period.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501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Chapter 3-1 Random Number Generator</vt:lpstr>
      <vt:lpstr>Congruence Modulo-m method </vt:lpstr>
      <vt:lpstr>Slide 3</vt:lpstr>
      <vt:lpstr>Example: </vt:lpstr>
      <vt:lpstr>Rules for choosing m, X0, and a </vt:lpstr>
      <vt:lpstr>Slide 6</vt:lpstr>
      <vt:lpstr>Slide 7</vt:lpstr>
      <vt:lpstr>Slide 8</vt:lpstr>
      <vt:lpstr>Slide 9</vt:lpstr>
      <vt:lpstr>Slide 10</vt:lpstr>
      <vt:lpstr>Testing of RN generator </vt:lpstr>
      <vt:lpstr>See Congruence Modulo Excel Example</vt:lpstr>
      <vt:lpstr>Assignment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Pc Home</dc:creator>
  <cp:lastModifiedBy>Pc Home</cp:lastModifiedBy>
  <cp:revision>13</cp:revision>
  <dcterms:created xsi:type="dcterms:W3CDTF">2015-02-20T17:46:15Z</dcterms:created>
  <dcterms:modified xsi:type="dcterms:W3CDTF">2020-07-29T15:24:57Z</dcterms:modified>
</cp:coreProperties>
</file>