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66" r:id="rId3"/>
    <p:sldId id="257" r:id="rId4"/>
    <p:sldId id="258" r:id="rId5"/>
    <p:sldId id="259" r:id="rId6"/>
    <p:sldId id="264" r:id="rId7"/>
    <p:sldId id="260" r:id="rId8"/>
    <p:sldId id="263" r:id="rId9"/>
    <p:sldId id="265" r:id="rId10"/>
    <p:sldId id="267" r:id="rId11"/>
    <p:sldId id="269" r:id="rId12"/>
    <p:sldId id="268"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2F00DA7F-172D-42D9-B28F-10E8D41D0713}" type="datetimeFigureOut">
              <a:rPr lang="ar-JO" smtClean="0"/>
              <a:t>19/11/1445</a:t>
            </a:fld>
            <a:endParaRPr lang="ar-JO"/>
          </a:p>
        </p:txBody>
      </p:sp>
      <p:sp>
        <p:nvSpPr>
          <p:cNvPr id="5" name="Footer Placeholder 4"/>
          <p:cNvSpPr>
            <a:spLocks noGrp="1"/>
          </p:cNvSpPr>
          <p:nvPr>
            <p:ph type="ftr" sz="quarter" idx="11"/>
          </p:nvPr>
        </p:nvSpPr>
        <p:spPr/>
        <p:txBody>
          <a:bodyPr/>
          <a:lstStyle/>
          <a:p>
            <a:endParaRPr lang="ar-J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302255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2F00DA7F-172D-42D9-B28F-10E8D41D0713}" type="datetimeFigureOut">
              <a:rPr lang="ar-JO" smtClean="0"/>
              <a:t>19/11/1445</a:t>
            </a:fld>
            <a:endParaRPr lang="ar-JO"/>
          </a:p>
        </p:txBody>
      </p:sp>
      <p:sp>
        <p:nvSpPr>
          <p:cNvPr id="5" name="Footer Placeholder 4"/>
          <p:cNvSpPr>
            <a:spLocks noGrp="1"/>
          </p:cNvSpPr>
          <p:nvPr>
            <p:ph type="ftr" sz="quarter" idx="11"/>
          </p:nvPr>
        </p:nvSpPr>
        <p:spPr/>
        <p:txBody>
          <a:bodyPr/>
          <a:lstStyle/>
          <a:p>
            <a:endParaRPr lang="ar-J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111984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2F00DA7F-172D-42D9-B28F-10E8D41D0713}" type="datetimeFigureOut">
              <a:rPr lang="ar-JO" smtClean="0"/>
              <a:t>19/11/1445</a:t>
            </a:fld>
            <a:endParaRPr lang="ar-JO"/>
          </a:p>
        </p:txBody>
      </p:sp>
      <p:sp>
        <p:nvSpPr>
          <p:cNvPr id="5" name="Footer Placeholder 4"/>
          <p:cNvSpPr>
            <a:spLocks noGrp="1"/>
          </p:cNvSpPr>
          <p:nvPr>
            <p:ph type="ftr" sz="quarter" idx="11"/>
          </p:nvPr>
        </p:nvSpPr>
        <p:spPr/>
        <p:txBody>
          <a:bodyPr/>
          <a:lstStyle/>
          <a:p>
            <a:endParaRPr lang="ar-J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3221AB-0F7C-48FF-AA22-FD2CD04A0F6A}" type="slidenum">
              <a:rPr lang="ar-JO" smtClean="0"/>
              <a:t>‹#›</a:t>
            </a:fld>
            <a:endParaRPr lang="ar-J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2632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2F00DA7F-172D-42D9-B28F-10E8D41D0713}" type="datetimeFigureOut">
              <a:rPr lang="ar-JO" smtClean="0"/>
              <a:t>19/11/1445</a:t>
            </a:fld>
            <a:endParaRPr lang="ar-JO"/>
          </a:p>
        </p:txBody>
      </p:sp>
      <p:sp>
        <p:nvSpPr>
          <p:cNvPr id="6" name="Footer Placeholder 5"/>
          <p:cNvSpPr>
            <a:spLocks noGrp="1"/>
          </p:cNvSpPr>
          <p:nvPr>
            <p:ph type="ftr" sz="quarter" idx="11"/>
          </p:nvPr>
        </p:nvSpPr>
        <p:spPr/>
        <p:txBody>
          <a:bodyPr/>
          <a:lstStyle/>
          <a:p>
            <a:endParaRPr lang="ar-J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3059000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2F00DA7F-172D-42D9-B28F-10E8D41D0713}" type="datetimeFigureOut">
              <a:rPr lang="ar-JO" smtClean="0"/>
              <a:t>19/11/1445</a:t>
            </a:fld>
            <a:endParaRPr lang="ar-JO"/>
          </a:p>
        </p:txBody>
      </p:sp>
      <p:sp>
        <p:nvSpPr>
          <p:cNvPr id="6" name="Footer Placeholder 5"/>
          <p:cNvSpPr>
            <a:spLocks noGrp="1"/>
          </p:cNvSpPr>
          <p:nvPr>
            <p:ph type="ftr" sz="quarter" idx="11"/>
          </p:nvPr>
        </p:nvSpPr>
        <p:spPr/>
        <p:txBody>
          <a:bodyPr/>
          <a:lstStyle/>
          <a:p>
            <a:endParaRPr lang="ar-J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3221AB-0F7C-48FF-AA22-FD2CD04A0F6A}" type="slidenum">
              <a:rPr lang="ar-JO" smtClean="0"/>
              <a:t>‹#›</a:t>
            </a:fld>
            <a:endParaRPr lang="ar-J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6619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2F00DA7F-172D-42D9-B28F-10E8D41D0713}" type="datetimeFigureOut">
              <a:rPr lang="ar-JO" smtClean="0"/>
              <a:t>19/11/1445</a:t>
            </a:fld>
            <a:endParaRPr lang="ar-JO"/>
          </a:p>
        </p:txBody>
      </p:sp>
      <p:sp>
        <p:nvSpPr>
          <p:cNvPr id="6" name="Footer Placeholder 5"/>
          <p:cNvSpPr>
            <a:spLocks noGrp="1"/>
          </p:cNvSpPr>
          <p:nvPr>
            <p:ph type="ftr" sz="quarter" idx="11"/>
          </p:nvPr>
        </p:nvSpPr>
        <p:spPr/>
        <p:txBody>
          <a:bodyPr/>
          <a:lstStyle/>
          <a:p>
            <a:endParaRPr lang="ar-J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2901797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F00DA7F-172D-42D9-B28F-10E8D41D0713}" type="datetimeFigureOut">
              <a:rPr lang="ar-JO" smtClean="0"/>
              <a:t>19/11/1445</a:t>
            </a:fld>
            <a:endParaRPr lang="ar-JO"/>
          </a:p>
        </p:txBody>
      </p:sp>
      <p:sp>
        <p:nvSpPr>
          <p:cNvPr id="5" name="Footer Placeholder 4"/>
          <p:cNvSpPr>
            <a:spLocks noGrp="1"/>
          </p:cNvSpPr>
          <p:nvPr>
            <p:ph type="ftr" sz="quarter" idx="11"/>
          </p:nvPr>
        </p:nvSpPr>
        <p:spPr/>
        <p:txBody>
          <a:bodyPr/>
          <a:lstStyle/>
          <a:p>
            <a:endParaRPr lang="ar-J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2844884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F00DA7F-172D-42D9-B28F-10E8D41D0713}" type="datetimeFigureOut">
              <a:rPr lang="ar-JO" smtClean="0"/>
              <a:t>19/11/1445</a:t>
            </a:fld>
            <a:endParaRPr lang="ar-JO"/>
          </a:p>
        </p:txBody>
      </p:sp>
      <p:sp>
        <p:nvSpPr>
          <p:cNvPr id="5" name="Footer Placeholder 4"/>
          <p:cNvSpPr>
            <a:spLocks noGrp="1"/>
          </p:cNvSpPr>
          <p:nvPr>
            <p:ph type="ftr" sz="quarter" idx="11"/>
          </p:nvPr>
        </p:nvSpPr>
        <p:spPr/>
        <p:txBody>
          <a:bodyPr/>
          <a:lstStyle/>
          <a:p>
            <a:endParaRPr lang="ar-J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403636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F00DA7F-172D-42D9-B28F-10E8D41D0713}" type="datetimeFigureOut">
              <a:rPr lang="ar-JO" smtClean="0"/>
              <a:t>19/11/1445</a:t>
            </a:fld>
            <a:endParaRPr lang="ar-JO"/>
          </a:p>
        </p:txBody>
      </p:sp>
      <p:sp>
        <p:nvSpPr>
          <p:cNvPr id="5" name="Footer Placeholder 4"/>
          <p:cNvSpPr>
            <a:spLocks noGrp="1"/>
          </p:cNvSpPr>
          <p:nvPr>
            <p:ph type="ftr" sz="quarter" idx="11"/>
          </p:nvPr>
        </p:nvSpPr>
        <p:spPr/>
        <p:txBody>
          <a:bodyPr/>
          <a:lstStyle/>
          <a:p>
            <a:endParaRPr lang="ar-J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3026998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2F00DA7F-172D-42D9-B28F-10E8D41D0713}" type="datetimeFigureOut">
              <a:rPr lang="ar-JO" smtClean="0"/>
              <a:t>19/11/1445</a:t>
            </a:fld>
            <a:endParaRPr lang="ar-JO"/>
          </a:p>
        </p:txBody>
      </p:sp>
      <p:sp>
        <p:nvSpPr>
          <p:cNvPr id="5" name="Footer Placeholder 4"/>
          <p:cNvSpPr>
            <a:spLocks noGrp="1"/>
          </p:cNvSpPr>
          <p:nvPr>
            <p:ph type="ftr" sz="quarter" idx="11"/>
          </p:nvPr>
        </p:nvSpPr>
        <p:spPr/>
        <p:txBody>
          <a:bodyPr/>
          <a:lstStyle/>
          <a:p>
            <a:endParaRPr lang="ar-J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404818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2F00DA7F-172D-42D9-B28F-10E8D41D0713}" type="datetimeFigureOut">
              <a:rPr lang="ar-JO" smtClean="0"/>
              <a:t>19/11/1445</a:t>
            </a:fld>
            <a:endParaRPr lang="ar-JO"/>
          </a:p>
        </p:txBody>
      </p:sp>
      <p:sp>
        <p:nvSpPr>
          <p:cNvPr id="6" name="Footer Placeholder 5"/>
          <p:cNvSpPr>
            <a:spLocks noGrp="1"/>
          </p:cNvSpPr>
          <p:nvPr>
            <p:ph type="ftr" sz="quarter" idx="11"/>
          </p:nvPr>
        </p:nvSpPr>
        <p:spPr/>
        <p:txBody>
          <a:bodyPr/>
          <a:lstStyle/>
          <a:p>
            <a:endParaRPr lang="ar-J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217053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2F00DA7F-172D-42D9-B28F-10E8D41D0713}" type="datetimeFigureOut">
              <a:rPr lang="ar-JO" smtClean="0"/>
              <a:t>19/11/1445</a:t>
            </a:fld>
            <a:endParaRPr lang="ar-JO"/>
          </a:p>
        </p:txBody>
      </p:sp>
      <p:sp>
        <p:nvSpPr>
          <p:cNvPr id="8" name="Footer Placeholder 7"/>
          <p:cNvSpPr>
            <a:spLocks noGrp="1"/>
          </p:cNvSpPr>
          <p:nvPr>
            <p:ph type="ftr" sz="quarter" idx="11"/>
          </p:nvPr>
        </p:nvSpPr>
        <p:spPr/>
        <p:txBody>
          <a:bodyPr/>
          <a:lstStyle/>
          <a:p>
            <a:endParaRPr lang="ar-J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208047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2F00DA7F-172D-42D9-B28F-10E8D41D0713}" type="datetimeFigureOut">
              <a:rPr lang="ar-JO" smtClean="0"/>
              <a:t>19/11/1445</a:t>
            </a:fld>
            <a:endParaRPr lang="ar-JO"/>
          </a:p>
        </p:txBody>
      </p:sp>
      <p:sp>
        <p:nvSpPr>
          <p:cNvPr id="4" name="Footer Placeholder 3"/>
          <p:cNvSpPr>
            <a:spLocks noGrp="1"/>
          </p:cNvSpPr>
          <p:nvPr>
            <p:ph type="ftr" sz="quarter" idx="11"/>
          </p:nvPr>
        </p:nvSpPr>
        <p:spPr/>
        <p:txBody>
          <a:bodyPr/>
          <a:lstStyle/>
          <a:p>
            <a:endParaRPr lang="ar-J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306007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0DA7F-172D-42D9-B28F-10E8D41D0713}" type="datetimeFigureOut">
              <a:rPr lang="ar-JO" smtClean="0"/>
              <a:t>19/11/1445</a:t>
            </a:fld>
            <a:endParaRPr lang="ar-JO"/>
          </a:p>
        </p:txBody>
      </p:sp>
      <p:sp>
        <p:nvSpPr>
          <p:cNvPr id="3" name="Footer Placeholder 2"/>
          <p:cNvSpPr>
            <a:spLocks noGrp="1"/>
          </p:cNvSpPr>
          <p:nvPr>
            <p:ph type="ftr" sz="quarter" idx="11"/>
          </p:nvPr>
        </p:nvSpPr>
        <p:spPr/>
        <p:txBody>
          <a:bodyPr/>
          <a:lstStyle/>
          <a:p>
            <a:endParaRPr lang="ar-J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251666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2F00DA7F-172D-42D9-B28F-10E8D41D0713}" type="datetimeFigureOut">
              <a:rPr lang="ar-JO" smtClean="0"/>
              <a:t>19/11/1445</a:t>
            </a:fld>
            <a:endParaRPr lang="ar-JO"/>
          </a:p>
        </p:txBody>
      </p:sp>
      <p:sp>
        <p:nvSpPr>
          <p:cNvPr id="6" name="Footer Placeholder 5"/>
          <p:cNvSpPr>
            <a:spLocks noGrp="1"/>
          </p:cNvSpPr>
          <p:nvPr>
            <p:ph type="ftr" sz="quarter" idx="11"/>
          </p:nvPr>
        </p:nvSpPr>
        <p:spPr/>
        <p:txBody>
          <a:bodyPr/>
          <a:lstStyle/>
          <a:p>
            <a:endParaRPr lang="ar-J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420075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2F00DA7F-172D-42D9-B28F-10E8D41D0713}" type="datetimeFigureOut">
              <a:rPr lang="ar-JO" smtClean="0"/>
              <a:t>19/11/1445</a:t>
            </a:fld>
            <a:endParaRPr lang="ar-JO"/>
          </a:p>
        </p:txBody>
      </p:sp>
      <p:sp>
        <p:nvSpPr>
          <p:cNvPr id="6" name="Footer Placeholder 5"/>
          <p:cNvSpPr>
            <a:spLocks noGrp="1"/>
          </p:cNvSpPr>
          <p:nvPr>
            <p:ph type="ftr" sz="quarter" idx="11"/>
          </p:nvPr>
        </p:nvSpPr>
        <p:spPr/>
        <p:txBody>
          <a:bodyPr/>
          <a:lstStyle/>
          <a:p>
            <a:endParaRPr lang="ar-J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154803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50000"/>
            <a:lum/>
          </a:blip>
          <a:srcRect/>
          <a:stretch>
            <a:fillRect t="-27000" b="-27000"/>
          </a:stretch>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F00DA7F-172D-42D9-B28F-10E8D41D0713}" type="datetimeFigureOut">
              <a:rPr lang="ar-JO" smtClean="0"/>
              <a:t>19/11/1445</a:t>
            </a:fld>
            <a:endParaRPr lang="ar-J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J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3221AB-0F7C-48FF-AA22-FD2CD04A0F6A}" type="slidenum">
              <a:rPr lang="ar-JO" smtClean="0"/>
              <a:t>‹#›</a:t>
            </a:fld>
            <a:endParaRPr lang="ar-JO"/>
          </a:p>
        </p:txBody>
      </p:sp>
    </p:spTree>
    <p:extLst>
      <p:ext uri="{BB962C8B-B14F-4D97-AF65-F5344CB8AC3E}">
        <p14:creationId xmlns:p14="http://schemas.microsoft.com/office/powerpoint/2010/main" val="3934483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A4AC14A-199B-5C82-0226-D4B727579976}"/>
              </a:ext>
            </a:extLst>
          </p:cNvPr>
          <p:cNvSpPr>
            <a:spLocks noGrp="1"/>
          </p:cNvSpPr>
          <p:nvPr>
            <p:ph type="ctrTitle"/>
          </p:nvPr>
        </p:nvSpPr>
        <p:spPr>
          <a:xfrm>
            <a:off x="479059" y="615462"/>
            <a:ext cx="8915399" cy="2262781"/>
          </a:xfrm>
        </p:spPr>
        <p:txBody>
          <a:bodyPr>
            <a:normAutofit fontScale="90000"/>
          </a:bodyPr>
          <a:lstStyle/>
          <a:p>
            <a:pPr algn="ctr"/>
            <a:r>
              <a:rPr lang="en-US" b="1" dirty="0"/>
              <a:t>Online Shopping System Website</a:t>
            </a:r>
            <a:br>
              <a:rPr lang="en-US" b="1" dirty="0"/>
            </a:br>
            <a:r>
              <a:rPr lang="en-US" b="1" dirty="0"/>
              <a:t>(OSSW)</a:t>
            </a:r>
            <a:endParaRPr lang="ar-JO" b="1" dirty="0"/>
          </a:p>
        </p:txBody>
      </p:sp>
      <p:sp>
        <p:nvSpPr>
          <p:cNvPr id="3" name="عنوان فرعي 2">
            <a:extLst>
              <a:ext uri="{FF2B5EF4-FFF2-40B4-BE49-F238E27FC236}">
                <a16:creationId xmlns:a16="http://schemas.microsoft.com/office/drawing/2014/main" id="{9C365A17-278C-E51F-0DD6-2FC188F072DD}"/>
              </a:ext>
            </a:extLst>
          </p:cNvPr>
          <p:cNvSpPr>
            <a:spLocks noGrp="1"/>
          </p:cNvSpPr>
          <p:nvPr>
            <p:ph type="subTitle" idx="1"/>
          </p:nvPr>
        </p:nvSpPr>
        <p:spPr>
          <a:xfrm>
            <a:off x="1845636" y="4556315"/>
            <a:ext cx="5610242" cy="1126283"/>
          </a:xfrm>
        </p:spPr>
        <p:txBody>
          <a:bodyPr>
            <a:normAutofit lnSpcReduction="10000"/>
          </a:bodyPr>
          <a:lstStyle/>
          <a:p>
            <a:r>
              <a:rPr lang="en-US" sz="1800" i="1" dirty="0">
                <a:ln w="0">
                  <a:solidFill>
                    <a:sysClr val="windowText" lastClr="000000"/>
                  </a:solidFill>
                </a:ln>
                <a:solidFill>
                  <a:sysClr val="windowText" lastClr="000000"/>
                </a:solidFill>
                <a:effectLst>
                  <a:outerShdw blurRad="38100" dist="25400" dir="5400000" algn="ctr" rotWithShape="0">
                    <a:srgbClr val="6E747A">
                      <a:alpha val="43000"/>
                    </a:srgbClr>
                  </a:outerShdw>
                </a:effectLst>
              </a:rPr>
              <a:t>Students Preparation:</a:t>
            </a:r>
          </a:p>
          <a:p>
            <a:r>
              <a:rPr lang="en-US" i="1" dirty="0">
                <a:ln w="0">
                  <a:solidFill>
                    <a:sysClr val="windowText" lastClr="000000"/>
                  </a:solidFill>
                </a:ln>
                <a:solidFill>
                  <a:sysClr val="windowText" lastClr="000000"/>
                </a:solidFill>
                <a:effectLst>
                  <a:outerShdw blurRad="38100" dist="25400" dir="5400000" algn="ctr" rotWithShape="0">
                    <a:srgbClr val="6E747A">
                      <a:alpha val="43000"/>
                    </a:srgbClr>
                  </a:outerShdw>
                </a:effectLst>
              </a:rPr>
              <a:t>Kawther Al Maharmeh</a:t>
            </a:r>
          </a:p>
          <a:p>
            <a:r>
              <a:rPr lang="en-US" sz="1800" i="1" dirty="0">
                <a:ln w="0">
                  <a:solidFill>
                    <a:sysClr val="windowText" lastClr="000000"/>
                  </a:solidFill>
                </a:ln>
                <a:solidFill>
                  <a:sysClr val="windowText" lastClr="000000"/>
                </a:solidFill>
                <a:effectLst>
                  <a:outerShdw blurRad="38100" dist="25400" dir="5400000" algn="ctr" rotWithShape="0">
                    <a:srgbClr val="6E747A">
                      <a:alpha val="43000"/>
                    </a:srgbClr>
                  </a:outerShdw>
                </a:effectLst>
              </a:rPr>
              <a:t>Marah </a:t>
            </a:r>
            <a:r>
              <a:rPr lang="en-US" sz="1800" i="1" dirty="0" err="1">
                <a:ln w="0">
                  <a:solidFill>
                    <a:sysClr val="windowText" lastClr="000000"/>
                  </a:solidFill>
                </a:ln>
                <a:solidFill>
                  <a:sysClr val="windowText" lastClr="000000"/>
                </a:solidFill>
                <a:effectLst>
                  <a:outerShdw blurRad="38100" dist="25400" dir="5400000" algn="ctr" rotWithShape="0">
                    <a:srgbClr val="6E747A">
                      <a:alpha val="43000"/>
                    </a:srgbClr>
                  </a:outerShdw>
                </a:effectLst>
              </a:rPr>
              <a:t>alhrob</a:t>
            </a:r>
            <a:endParaRPr lang="en-US" sz="1800" i="1" dirty="0">
              <a:ln w="0">
                <a:solidFill>
                  <a:sysClr val="windowText" lastClr="000000"/>
                </a:solidFill>
              </a:ln>
              <a:solidFill>
                <a:sysClr val="windowText" lastClr="00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9823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5C2-7895-4E41-B754-360ED59C3A4E}"/>
              </a:ext>
            </a:extLst>
          </p:cNvPr>
          <p:cNvSpPr>
            <a:spLocks noGrp="1"/>
          </p:cNvSpPr>
          <p:nvPr>
            <p:ph type="title"/>
          </p:nvPr>
        </p:nvSpPr>
        <p:spPr/>
        <p:txBody>
          <a:bodyPr/>
          <a:lstStyle/>
          <a:p>
            <a:r>
              <a:rPr lang="en-US" dirty="0"/>
              <a:t>scenarios</a:t>
            </a:r>
            <a:endParaRPr lang="ar-JO" dirty="0"/>
          </a:p>
        </p:txBody>
      </p:sp>
      <p:pic>
        <p:nvPicPr>
          <p:cNvPr id="5" name="Content Placeholder 4">
            <a:extLst>
              <a:ext uri="{FF2B5EF4-FFF2-40B4-BE49-F238E27FC236}">
                <a16:creationId xmlns:a16="http://schemas.microsoft.com/office/drawing/2014/main" id="{B04718A1-78B2-48C6-A56B-C0EDE3C33D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7389" y="1264555"/>
            <a:ext cx="10946594" cy="5571560"/>
          </a:xfrm>
        </p:spPr>
      </p:pic>
    </p:spTree>
    <p:extLst>
      <p:ext uri="{BB962C8B-B14F-4D97-AF65-F5344CB8AC3E}">
        <p14:creationId xmlns:p14="http://schemas.microsoft.com/office/powerpoint/2010/main" val="3366057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5C2-7895-4E41-B754-360ED59C3A4E}"/>
              </a:ext>
            </a:extLst>
          </p:cNvPr>
          <p:cNvSpPr>
            <a:spLocks noGrp="1"/>
          </p:cNvSpPr>
          <p:nvPr>
            <p:ph type="title"/>
          </p:nvPr>
        </p:nvSpPr>
        <p:spPr/>
        <p:txBody>
          <a:bodyPr/>
          <a:lstStyle/>
          <a:p>
            <a:r>
              <a:rPr lang="en-US" dirty="0"/>
              <a:t>scenarios</a:t>
            </a:r>
            <a:endParaRPr lang="ar-JO" dirty="0"/>
          </a:p>
        </p:txBody>
      </p:sp>
      <p:graphicFrame>
        <p:nvGraphicFramePr>
          <p:cNvPr id="6" name="جدول 5">
            <a:extLst>
              <a:ext uri="{FF2B5EF4-FFF2-40B4-BE49-F238E27FC236}">
                <a16:creationId xmlns:a16="http://schemas.microsoft.com/office/drawing/2014/main" id="{6015C58F-9B18-55E7-3C3B-E1AF53A463C4}"/>
              </a:ext>
            </a:extLst>
          </p:cNvPr>
          <p:cNvGraphicFramePr>
            <a:graphicFrameLocks noGrp="1"/>
          </p:cNvGraphicFramePr>
          <p:nvPr>
            <p:extLst>
              <p:ext uri="{D42A27DB-BD31-4B8C-83A1-F6EECF244321}">
                <p14:modId xmlns:p14="http://schemas.microsoft.com/office/powerpoint/2010/main" val="176593972"/>
              </p:ext>
            </p:extLst>
          </p:nvPr>
        </p:nvGraphicFramePr>
        <p:xfrm>
          <a:off x="937687" y="1533624"/>
          <a:ext cx="10894142" cy="4995513"/>
        </p:xfrm>
        <a:graphic>
          <a:graphicData uri="http://schemas.openxmlformats.org/drawingml/2006/table">
            <a:tbl>
              <a:tblPr rtl="1" firstRow="1" bandRow="1">
                <a:tableStyleId>{5C22544A-7EE6-4342-B048-85BDC9FD1C3A}</a:tableStyleId>
              </a:tblPr>
              <a:tblGrid>
                <a:gridCol w="8691715">
                  <a:extLst>
                    <a:ext uri="{9D8B030D-6E8A-4147-A177-3AD203B41FA5}">
                      <a16:colId xmlns:a16="http://schemas.microsoft.com/office/drawing/2014/main" val="3456301668"/>
                    </a:ext>
                  </a:extLst>
                </a:gridCol>
                <a:gridCol w="2202427">
                  <a:extLst>
                    <a:ext uri="{9D8B030D-6E8A-4147-A177-3AD203B41FA5}">
                      <a16:colId xmlns:a16="http://schemas.microsoft.com/office/drawing/2014/main" val="1849069510"/>
                    </a:ext>
                  </a:extLst>
                </a:gridCol>
              </a:tblGrid>
              <a:tr h="5164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Sports Tools Store website </a:t>
                      </a:r>
                      <a:endParaRPr lang="ar-JO" sz="18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Scenario name</a:t>
                      </a:r>
                      <a:endParaRPr lang="ar-JO" sz="1800" b="1" dirty="0">
                        <a:solidFill>
                          <a:schemeClr val="tx1"/>
                        </a:solidFill>
                      </a:endParaRPr>
                    </a:p>
                  </a:txBody>
                  <a:tcPr/>
                </a:tc>
                <a:extLst>
                  <a:ext uri="{0D108BD9-81ED-4DB2-BD59-A6C34878D82A}">
                    <a16:rowId xmlns:a16="http://schemas.microsoft.com/office/drawing/2014/main" val="1317234333"/>
                  </a:ext>
                </a:extLst>
              </a:tr>
              <a:tr h="666964">
                <a:tc>
                  <a:txBody>
                    <a:bodyPr/>
                    <a:lstStyle/>
                    <a:p>
                      <a:pPr algn="l" rtl="0"/>
                      <a:r>
                        <a:rPr lang="en-US" sz="1600" b="1" dirty="0">
                          <a:solidFill>
                            <a:schemeClr val="tx1"/>
                          </a:solidFill>
                        </a:rPr>
                        <a:t>Sara:  looking for a new racket.</a:t>
                      </a:r>
                    </a:p>
                    <a:p>
                      <a:pPr algn="l" rtl="0"/>
                      <a:r>
                        <a:rPr lang="en-US" sz="1600" b="1" dirty="0">
                          <a:solidFill>
                            <a:schemeClr val="tx1"/>
                          </a:solidFill>
                        </a:rPr>
                        <a:t>Sports Tools Store: An online store that sells sports equipment for various games</a:t>
                      </a:r>
                      <a:endParaRPr lang="ar-JO"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actors</a:t>
                      </a:r>
                      <a:endParaRPr lang="ar-JO" sz="1600" b="1" dirty="0">
                        <a:solidFill>
                          <a:schemeClr val="tx1"/>
                        </a:solidFill>
                      </a:endParaRPr>
                    </a:p>
                  </a:txBody>
                  <a:tcPr/>
                </a:tc>
                <a:extLst>
                  <a:ext uri="{0D108BD9-81ED-4DB2-BD59-A6C34878D82A}">
                    <a16:rowId xmlns:a16="http://schemas.microsoft.com/office/drawing/2014/main" val="930696751"/>
                  </a:ext>
                </a:extLst>
              </a:tr>
              <a:tr h="3812148">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1" kern="1200" dirty="0">
                          <a:solidFill>
                            <a:schemeClr val="tx1"/>
                          </a:solidFill>
                          <a:latin typeface="+mn-lt"/>
                          <a:ea typeface="+mn-ea"/>
                          <a:cs typeface="+mn-cs"/>
                        </a:rPr>
                        <a:t>Log in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Sara opens the Sports Tools Store website and clicks the “Log In” button.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She enters her email address and password and clicks the “Sign In” button.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The system verifies Sarah's data and grants her access to her account.</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1" kern="1200" dirty="0">
                          <a:solidFill>
                            <a:schemeClr val="tx1"/>
                          </a:solidFill>
                          <a:latin typeface="+mn-lt"/>
                          <a:ea typeface="+mn-ea"/>
                          <a:cs typeface="+mn-cs"/>
                        </a:rPr>
                        <a:t>View item: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Sarah searches for “racket” in the search bar.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Click on the picture of the racket she likes to read more details.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Sarah reads the racket description, types, looks at pictures, and checks reviews.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1" kern="1200" dirty="0">
                          <a:solidFill>
                            <a:schemeClr val="tx1"/>
                          </a:solidFill>
                          <a:latin typeface="+mn-lt"/>
                          <a:ea typeface="+mn-ea"/>
                          <a:cs typeface="+mn-cs"/>
                        </a:rPr>
                        <a:t>Make purchase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Sarah decided to buy the racket and add it to her shopping cart.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She shows her shopping cart and confirms her order details.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Enter your shipping address and payment information and click the "Complete Purchase"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1" kern="1200" dirty="0">
                          <a:solidFill>
                            <a:schemeClr val="tx1"/>
                          </a:solidFill>
                          <a:latin typeface="+mn-lt"/>
                          <a:ea typeface="+mn-ea"/>
                          <a:cs typeface="+mn-cs"/>
                        </a:rPr>
                        <a:t>Check out: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The system verifies Sarah's payment information and confirms her order.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Sarah receives an email with her order confirmation and expected delivery date.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A few days later, Sarah receives the racket</a:t>
                      </a:r>
                    </a:p>
                  </a:txBody>
                  <a:tcPr/>
                </a:tc>
                <a:tc>
                  <a:txBody>
                    <a:bodyPr/>
                    <a:lstStyle/>
                    <a:p>
                      <a:pPr algn="l" rtl="0"/>
                      <a:r>
                        <a:rPr lang="en-US" sz="1800" b="1" dirty="0">
                          <a:solidFill>
                            <a:schemeClr val="tx1"/>
                          </a:solidFill>
                        </a:rPr>
                        <a:t>Flow of events</a:t>
                      </a:r>
                    </a:p>
                  </a:txBody>
                  <a:tcPr/>
                </a:tc>
                <a:extLst>
                  <a:ext uri="{0D108BD9-81ED-4DB2-BD59-A6C34878D82A}">
                    <a16:rowId xmlns:a16="http://schemas.microsoft.com/office/drawing/2014/main" val="4131881086"/>
                  </a:ext>
                </a:extLst>
              </a:tr>
            </a:tbl>
          </a:graphicData>
        </a:graphic>
      </p:graphicFrame>
    </p:spTree>
    <p:extLst>
      <p:ext uri="{BB962C8B-B14F-4D97-AF65-F5344CB8AC3E}">
        <p14:creationId xmlns:p14="http://schemas.microsoft.com/office/powerpoint/2010/main" val="20385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9D0BE19-9A90-DB0C-CEF7-F86437BE8FE0}"/>
              </a:ext>
            </a:extLst>
          </p:cNvPr>
          <p:cNvSpPr>
            <a:spLocks noGrp="1"/>
          </p:cNvSpPr>
          <p:nvPr>
            <p:ph type="title"/>
          </p:nvPr>
        </p:nvSpPr>
        <p:spPr>
          <a:xfrm>
            <a:off x="2130809" y="624110"/>
            <a:ext cx="8911687" cy="1280890"/>
          </a:xfrm>
        </p:spPr>
        <p:txBody>
          <a:bodyPr/>
          <a:lstStyle/>
          <a:p>
            <a:r>
              <a:rPr lang="en-US" b="1" dirty="0"/>
              <a:t>Activity Diagram</a:t>
            </a:r>
            <a:endParaRPr lang="ar-JO" dirty="0"/>
          </a:p>
        </p:txBody>
      </p:sp>
      <p:pic>
        <p:nvPicPr>
          <p:cNvPr id="6" name="صورة 5" descr="صورة تحتوي على رسم بياني, أرجواني, نص, لقطة شاشة&#10;&#10;تم إنشاء الوصف تلقائياً">
            <a:extLst>
              <a:ext uri="{FF2B5EF4-FFF2-40B4-BE49-F238E27FC236}">
                <a16:creationId xmlns:a16="http://schemas.microsoft.com/office/drawing/2014/main" id="{5AB36D86-DB5A-353B-0CCF-CAA39F88C8EE}"/>
              </a:ext>
            </a:extLst>
          </p:cNvPr>
          <p:cNvPicPr>
            <a:picLocks noChangeAspect="1"/>
          </p:cNvPicPr>
          <p:nvPr/>
        </p:nvPicPr>
        <p:blipFill rotWithShape="1">
          <a:blip r:embed="rId2">
            <a:extLst>
              <a:ext uri="{28A0092B-C50C-407E-A947-70E740481C1C}">
                <a14:useLocalDpi xmlns:a14="http://schemas.microsoft.com/office/drawing/2010/main" val="0"/>
              </a:ext>
            </a:extLst>
          </a:blip>
          <a:srcRect t="1864" b="6954"/>
          <a:stretch/>
        </p:blipFill>
        <p:spPr>
          <a:xfrm>
            <a:off x="6669789" y="304800"/>
            <a:ext cx="4260164" cy="6253315"/>
          </a:xfrm>
          <a:prstGeom prst="rect">
            <a:avLst/>
          </a:prstGeom>
        </p:spPr>
      </p:pic>
      <p:sp>
        <p:nvSpPr>
          <p:cNvPr id="3" name="مستطيل: زوايا مستديرة 2">
            <a:extLst>
              <a:ext uri="{FF2B5EF4-FFF2-40B4-BE49-F238E27FC236}">
                <a16:creationId xmlns:a16="http://schemas.microsoft.com/office/drawing/2014/main" id="{0AE93750-F7CD-92F9-4D8A-BD35981725D5}"/>
              </a:ext>
            </a:extLst>
          </p:cNvPr>
          <p:cNvSpPr/>
          <p:nvPr/>
        </p:nvSpPr>
        <p:spPr>
          <a:xfrm>
            <a:off x="6687820" y="309880"/>
            <a:ext cx="505460" cy="2692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700" b="1" dirty="0"/>
              <a:t>Initial</a:t>
            </a:r>
          </a:p>
          <a:p>
            <a:pPr algn="ctr"/>
            <a:r>
              <a:rPr lang="ar-JO" sz="700" b="1" dirty="0"/>
              <a:t>البداية</a:t>
            </a:r>
          </a:p>
        </p:txBody>
      </p:sp>
      <p:cxnSp>
        <p:nvCxnSpPr>
          <p:cNvPr id="4" name="رابط كسهم مستقيم 3">
            <a:extLst>
              <a:ext uri="{FF2B5EF4-FFF2-40B4-BE49-F238E27FC236}">
                <a16:creationId xmlns:a16="http://schemas.microsoft.com/office/drawing/2014/main" id="{8FD7ED9C-492B-7AD5-5A40-75541EC5F825}"/>
              </a:ext>
            </a:extLst>
          </p:cNvPr>
          <p:cNvCxnSpPr/>
          <p:nvPr/>
        </p:nvCxnSpPr>
        <p:spPr>
          <a:xfrm flipH="1" flipV="1">
            <a:off x="7213600" y="411480"/>
            <a:ext cx="330200" cy="5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مستطيل: زوايا مستديرة 7">
            <a:extLst>
              <a:ext uri="{FF2B5EF4-FFF2-40B4-BE49-F238E27FC236}">
                <a16:creationId xmlns:a16="http://schemas.microsoft.com/office/drawing/2014/main" id="{87D72744-8C94-2CAC-1B6F-B6159C005AED}"/>
              </a:ext>
            </a:extLst>
          </p:cNvPr>
          <p:cNvSpPr/>
          <p:nvPr/>
        </p:nvSpPr>
        <p:spPr>
          <a:xfrm>
            <a:off x="7967980" y="381000"/>
            <a:ext cx="1008380" cy="2692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700" b="1" dirty="0"/>
              <a:t>Control Flow</a:t>
            </a:r>
          </a:p>
          <a:p>
            <a:pPr algn="ctr"/>
            <a:r>
              <a:rPr lang="ar-JO" sz="700" b="1" dirty="0"/>
              <a:t>التحكم في التدفق</a:t>
            </a:r>
            <a:endParaRPr lang="en-US" sz="700" b="1" dirty="0"/>
          </a:p>
        </p:txBody>
      </p:sp>
      <p:cxnSp>
        <p:nvCxnSpPr>
          <p:cNvPr id="9" name="رابط كسهم مستقيم 8">
            <a:extLst>
              <a:ext uri="{FF2B5EF4-FFF2-40B4-BE49-F238E27FC236}">
                <a16:creationId xmlns:a16="http://schemas.microsoft.com/office/drawing/2014/main" id="{4CF0E0CB-6AB6-0FD5-E28A-25553D709B3E}"/>
              </a:ext>
            </a:extLst>
          </p:cNvPr>
          <p:cNvCxnSpPr>
            <a:cxnSpLocks/>
          </p:cNvCxnSpPr>
          <p:nvPr/>
        </p:nvCxnSpPr>
        <p:spPr>
          <a:xfrm flipV="1">
            <a:off x="7630160" y="640080"/>
            <a:ext cx="350520" cy="16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مستطيل: زوايا مستديرة 9">
            <a:extLst>
              <a:ext uri="{FF2B5EF4-FFF2-40B4-BE49-F238E27FC236}">
                <a16:creationId xmlns:a16="http://schemas.microsoft.com/office/drawing/2014/main" id="{2A5914BF-CAC0-52FB-1010-5E828449CB2F}"/>
              </a:ext>
            </a:extLst>
          </p:cNvPr>
          <p:cNvSpPr/>
          <p:nvPr/>
        </p:nvSpPr>
        <p:spPr>
          <a:xfrm>
            <a:off x="6510020" y="1140460"/>
            <a:ext cx="607060" cy="2692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700" b="1" dirty="0"/>
              <a:t>Decision</a:t>
            </a:r>
          </a:p>
          <a:p>
            <a:pPr algn="ctr"/>
            <a:r>
              <a:rPr lang="ar-JO" sz="700" b="1" dirty="0"/>
              <a:t>قرار</a:t>
            </a:r>
          </a:p>
        </p:txBody>
      </p:sp>
      <p:cxnSp>
        <p:nvCxnSpPr>
          <p:cNvPr id="11" name="رابط كسهم مستقيم 10">
            <a:extLst>
              <a:ext uri="{FF2B5EF4-FFF2-40B4-BE49-F238E27FC236}">
                <a16:creationId xmlns:a16="http://schemas.microsoft.com/office/drawing/2014/main" id="{4962419A-8A0D-80B8-5A33-15FDD32A0360}"/>
              </a:ext>
            </a:extLst>
          </p:cNvPr>
          <p:cNvCxnSpPr>
            <a:cxnSpLocks/>
          </p:cNvCxnSpPr>
          <p:nvPr/>
        </p:nvCxnSpPr>
        <p:spPr>
          <a:xfrm flipH="1" flipV="1">
            <a:off x="7117080" y="1249680"/>
            <a:ext cx="177800" cy="5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مستطيل: زوايا مستديرة 11">
            <a:extLst>
              <a:ext uri="{FF2B5EF4-FFF2-40B4-BE49-F238E27FC236}">
                <a16:creationId xmlns:a16="http://schemas.microsoft.com/office/drawing/2014/main" id="{3753F553-5B01-01AB-E55A-588BC8C12AB9}"/>
              </a:ext>
            </a:extLst>
          </p:cNvPr>
          <p:cNvSpPr/>
          <p:nvPr/>
        </p:nvSpPr>
        <p:spPr>
          <a:xfrm>
            <a:off x="8372348" y="1725168"/>
            <a:ext cx="685800" cy="2692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700" b="1" dirty="0"/>
              <a:t>Action</a:t>
            </a:r>
          </a:p>
          <a:p>
            <a:pPr algn="ctr"/>
            <a:r>
              <a:rPr lang="ar-JO" sz="700" b="1" dirty="0"/>
              <a:t>فعل</a:t>
            </a:r>
            <a:endParaRPr lang="en-US" sz="700" b="1" dirty="0"/>
          </a:p>
        </p:txBody>
      </p:sp>
      <p:cxnSp>
        <p:nvCxnSpPr>
          <p:cNvPr id="13" name="رابط كسهم مستقيم 12">
            <a:extLst>
              <a:ext uri="{FF2B5EF4-FFF2-40B4-BE49-F238E27FC236}">
                <a16:creationId xmlns:a16="http://schemas.microsoft.com/office/drawing/2014/main" id="{44AFDE7D-BC2A-CD9D-6E3B-C884E098F6B0}"/>
              </a:ext>
            </a:extLst>
          </p:cNvPr>
          <p:cNvCxnSpPr>
            <a:cxnSpLocks/>
          </p:cNvCxnSpPr>
          <p:nvPr/>
        </p:nvCxnSpPr>
        <p:spPr>
          <a:xfrm flipV="1">
            <a:off x="8034528" y="1984248"/>
            <a:ext cx="350520" cy="16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مستطيل: زوايا مستديرة 13">
            <a:extLst>
              <a:ext uri="{FF2B5EF4-FFF2-40B4-BE49-F238E27FC236}">
                <a16:creationId xmlns:a16="http://schemas.microsoft.com/office/drawing/2014/main" id="{816D4C4D-F133-5959-EF10-BA893D9DC1DB}"/>
              </a:ext>
            </a:extLst>
          </p:cNvPr>
          <p:cNvSpPr/>
          <p:nvPr/>
        </p:nvSpPr>
        <p:spPr>
          <a:xfrm>
            <a:off x="10056117" y="5897205"/>
            <a:ext cx="505460" cy="2692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sz="700" b="1" dirty="0"/>
              <a:t>Final</a:t>
            </a:r>
          </a:p>
          <a:p>
            <a:pPr algn="ctr"/>
            <a:r>
              <a:rPr lang="ar-JO" sz="700" b="1" dirty="0"/>
              <a:t>النهاية</a:t>
            </a:r>
          </a:p>
        </p:txBody>
      </p:sp>
      <p:cxnSp>
        <p:nvCxnSpPr>
          <p:cNvPr id="15" name="رابط كسهم مستقيم 14">
            <a:extLst>
              <a:ext uri="{FF2B5EF4-FFF2-40B4-BE49-F238E27FC236}">
                <a16:creationId xmlns:a16="http://schemas.microsoft.com/office/drawing/2014/main" id="{B819A432-FDF4-03A3-05B7-3086ACC597DD}"/>
              </a:ext>
            </a:extLst>
          </p:cNvPr>
          <p:cNvCxnSpPr>
            <a:cxnSpLocks/>
            <a:endCxn id="14" idx="1"/>
          </p:cNvCxnSpPr>
          <p:nvPr/>
        </p:nvCxnSpPr>
        <p:spPr>
          <a:xfrm flipV="1">
            <a:off x="9502815" y="6031825"/>
            <a:ext cx="553302" cy="172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91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9D0BE19-9A90-DB0C-CEF7-F86437BE8FE0}"/>
              </a:ext>
            </a:extLst>
          </p:cNvPr>
          <p:cNvSpPr>
            <a:spLocks noGrp="1"/>
          </p:cNvSpPr>
          <p:nvPr>
            <p:ph type="title"/>
          </p:nvPr>
        </p:nvSpPr>
        <p:spPr/>
        <p:txBody>
          <a:bodyPr/>
          <a:lstStyle/>
          <a:p>
            <a:r>
              <a:rPr lang="en-US" b="1" dirty="0"/>
              <a:t>Class Diagram</a:t>
            </a:r>
            <a:endParaRPr lang="ar-JO" dirty="0"/>
          </a:p>
        </p:txBody>
      </p:sp>
      <p:pic>
        <p:nvPicPr>
          <p:cNvPr id="7" name="صورة 6">
            <a:extLst>
              <a:ext uri="{FF2B5EF4-FFF2-40B4-BE49-F238E27FC236}">
                <a16:creationId xmlns:a16="http://schemas.microsoft.com/office/drawing/2014/main" id="{91A7D2AA-F43C-483A-86C9-112E2CD0FB1C}"/>
              </a:ext>
            </a:extLst>
          </p:cNvPr>
          <p:cNvPicPr>
            <a:picLocks noChangeAspect="1"/>
          </p:cNvPicPr>
          <p:nvPr/>
        </p:nvPicPr>
        <p:blipFill>
          <a:blip r:embed="rId2"/>
          <a:stretch>
            <a:fillRect/>
          </a:stretch>
        </p:blipFill>
        <p:spPr>
          <a:xfrm>
            <a:off x="2931155" y="1509805"/>
            <a:ext cx="7325365" cy="5002874"/>
          </a:xfrm>
          <a:prstGeom prst="rect">
            <a:avLst/>
          </a:prstGeom>
        </p:spPr>
      </p:pic>
      <p:cxnSp>
        <p:nvCxnSpPr>
          <p:cNvPr id="3" name="رابط كسهم مستقيم 2">
            <a:extLst>
              <a:ext uri="{FF2B5EF4-FFF2-40B4-BE49-F238E27FC236}">
                <a16:creationId xmlns:a16="http://schemas.microsoft.com/office/drawing/2014/main" id="{5EECBC44-B6C3-DAEF-92E4-10169D6A8E26}"/>
              </a:ext>
            </a:extLst>
          </p:cNvPr>
          <p:cNvCxnSpPr>
            <a:cxnSpLocks/>
          </p:cNvCxnSpPr>
          <p:nvPr/>
        </p:nvCxnSpPr>
        <p:spPr>
          <a:xfrm flipV="1">
            <a:off x="4551680" y="1763131"/>
            <a:ext cx="1340410" cy="1977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 name="مستطيل 3">
            <a:extLst>
              <a:ext uri="{FF2B5EF4-FFF2-40B4-BE49-F238E27FC236}">
                <a16:creationId xmlns:a16="http://schemas.microsoft.com/office/drawing/2014/main" id="{B0A18C11-8E2C-BF56-75FD-4EC685E50DBC}"/>
              </a:ext>
            </a:extLst>
          </p:cNvPr>
          <p:cNvSpPr/>
          <p:nvPr/>
        </p:nvSpPr>
        <p:spPr>
          <a:xfrm>
            <a:off x="5818331" y="1597605"/>
            <a:ext cx="886781" cy="461665"/>
          </a:xfrm>
          <a:prstGeom prst="rect">
            <a:avLst/>
          </a:prstGeom>
          <a:noFill/>
        </p:spPr>
        <p:txBody>
          <a:bodyPr wrap="square" lIns="91440" tIns="45720" rIns="91440" bIns="45720">
            <a:spAutoFit/>
          </a:bodyPr>
          <a:lstStyle/>
          <a:p>
            <a:pPr algn="ctr" rtl="1"/>
            <a:r>
              <a:rPr lang="ar-JO" sz="1200" b="0" cap="none" spc="0" dirty="0">
                <a:ln w="0"/>
                <a:solidFill>
                  <a:schemeClr val="tx1"/>
                </a:solidFill>
                <a:effectLst>
                  <a:outerShdw blurRad="38100" dist="19050" dir="2700000" algn="tl" rotWithShape="0">
                    <a:schemeClr val="dk1">
                      <a:alpha val="40000"/>
                    </a:schemeClr>
                  </a:outerShdw>
                </a:effectLst>
              </a:rPr>
              <a:t>اسم ال</a:t>
            </a:r>
            <a:r>
              <a:rPr lang="en-US" sz="1200" b="0" cap="none" spc="0" dirty="0">
                <a:ln w="0"/>
                <a:solidFill>
                  <a:schemeClr val="tx1"/>
                </a:solidFill>
                <a:effectLst>
                  <a:outerShdw blurRad="38100" dist="19050" dir="2700000" algn="tl" rotWithShape="0">
                    <a:schemeClr val="dk1">
                      <a:alpha val="40000"/>
                    </a:schemeClr>
                  </a:outerShdw>
                </a:effectLst>
              </a:rPr>
              <a:t>Class</a:t>
            </a:r>
          </a:p>
        </p:txBody>
      </p:sp>
      <p:cxnSp>
        <p:nvCxnSpPr>
          <p:cNvPr id="5" name="رابط كسهم مستقيم 4">
            <a:extLst>
              <a:ext uri="{FF2B5EF4-FFF2-40B4-BE49-F238E27FC236}">
                <a16:creationId xmlns:a16="http://schemas.microsoft.com/office/drawing/2014/main" id="{3B7BEEF4-42BC-7920-B5EB-923EA608103A}"/>
              </a:ext>
            </a:extLst>
          </p:cNvPr>
          <p:cNvCxnSpPr>
            <a:cxnSpLocks/>
          </p:cNvCxnSpPr>
          <p:nvPr/>
        </p:nvCxnSpPr>
        <p:spPr>
          <a:xfrm flipH="1" flipV="1">
            <a:off x="6664960" y="1742440"/>
            <a:ext cx="1168400" cy="238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رابط كسهم مستقيم 10">
            <a:extLst>
              <a:ext uri="{FF2B5EF4-FFF2-40B4-BE49-F238E27FC236}">
                <a16:creationId xmlns:a16="http://schemas.microsoft.com/office/drawing/2014/main" id="{0DBE87E7-6FC5-B333-532B-4A5A759C3112}"/>
              </a:ext>
            </a:extLst>
          </p:cNvPr>
          <p:cNvCxnSpPr>
            <a:cxnSpLocks/>
          </p:cNvCxnSpPr>
          <p:nvPr/>
        </p:nvCxnSpPr>
        <p:spPr>
          <a:xfrm flipV="1">
            <a:off x="5120640" y="3342640"/>
            <a:ext cx="375920" cy="8229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مستطيل 11">
            <a:extLst>
              <a:ext uri="{FF2B5EF4-FFF2-40B4-BE49-F238E27FC236}">
                <a16:creationId xmlns:a16="http://schemas.microsoft.com/office/drawing/2014/main" id="{694C2819-1B69-1ECD-4874-33FF681A8F22}"/>
              </a:ext>
            </a:extLst>
          </p:cNvPr>
          <p:cNvSpPr/>
          <p:nvPr/>
        </p:nvSpPr>
        <p:spPr>
          <a:xfrm>
            <a:off x="4784650" y="2867930"/>
            <a:ext cx="1858201" cy="461665"/>
          </a:xfrm>
          <a:prstGeom prst="rect">
            <a:avLst/>
          </a:prstGeom>
          <a:noFill/>
        </p:spPr>
        <p:txBody>
          <a:bodyPr wrap="square" lIns="91440" tIns="45720" rIns="91440" bIns="45720">
            <a:spAutoFit/>
          </a:bodyPr>
          <a:lstStyle/>
          <a:p>
            <a:pPr algn="ctr" rtl="1"/>
            <a:r>
              <a:rPr lang="ar-JO" sz="1200" b="0" cap="none" spc="0" dirty="0">
                <a:ln w="0"/>
                <a:solidFill>
                  <a:schemeClr val="tx1"/>
                </a:solidFill>
                <a:effectLst>
                  <a:outerShdw blurRad="38100" dist="19050" dir="2700000" algn="tl" rotWithShape="0">
                    <a:schemeClr val="dk1">
                      <a:alpha val="40000"/>
                    </a:schemeClr>
                  </a:outerShdw>
                </a:effectLst>
              </a:rPr>
              <a:t>خصائص أو سلوكيات </a:t>
            </a:r>
            <a:r>
              <a:rPr lang="en-US" sz="1200" b="0" cap="none" spc="0" dirty="0">
                <a:ln w="0"/>
                <a:solidFill>
                  <a:schemeClr val="tx1"/>
                </a:solidFill>
                <a:effectLst>
                  <a:outerShdw blurRad="38100" dist="19050" dir="2700000" algn="tl" rotWithShape="0">
                    <a:schemeClr val="dk1">
                      <a:alpha val="40000"/>
                    </a:schemeClr>
                  </a:outerShdw>
                </a:effectLst>
              </a:rPr>
              <a:t>Attribute</a:t>
            </a:r>
          </a:p>
        </p:txBody>
      </p:sp>
      <p:cxnSp>
        <p:nvCxnSpPr>
          <p:cNvPr id="15" name="رابط كسهم مستقيم 14">
            <a:extLst>
              <a:ext uri="{FF2B5EF4-FFF2-40B4-BE49-F238E27FC236}">
                <a16:creationId xmlns:a16="http://schemas.microsoft.com/office/drawing/2014/main" id="{CACCF26F-EA34-820F-F1CE-F383604EB823}"/>
              </a:ext>
            </a:extLst>
          </p:cNvPr>
          <p:cNvCxnSpPr>
            <a:cxnSpLocks/>
          </p:cNvCxnSpPr>
          <p:nvPr/>
        </p:nvCxnSpPr>
        <p:spPr>
          <a:xfrm flipH="1" flipV="1">
            <a:off x="6167120" y="3220720"/>
            <a:ext cx="1239520" cy="8229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رابط كسهم مستقيم 17">
            <a:extLst>
              <a:ext uri="{FF2B5EF4-FFF2-40B4-BE49-F238E27FC236}">
                <a16:creationId xmlns:a16="http://schemas.microsoft.com/office/drawing/2014/main" id="{A79BFE5D-47B4-BF1C-E547-AFB757BA4CFB}"/>
              </a:ext>
            </a:extLst>
          </p:cNvPr>
          <p:cNvCxnSpPr>
            <a:cxnSpLocks/>
          </p:cNvCxnSpPr>
          <p:nvPr/>
        </p:nvCxnSpPr>
        <p:spPr>
          <a:xfrm flipH="1">
            <a:off x="6197600" y="2286000"/>
            <a:ext cx="589280" cy="5892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رابط كسهم مستقيم 20">
            <a:extLst>
              <a:ext uri="{FF2B5EF4-FFF2-40B4-BE49-F238E27FC236}">
                <a16:creationId xmlns:a16="http://schemas.microsoft.com/office/drawing/2014/main" id="{F5F725E8-55A2-7019-AB8A-695096838418}"/>
              </a:ext>
            </a:extLst>
          </p:cNvPr>
          <p:cNvCxnSpPr>
            <a:cxnSpLocks/>
          </p:cNvCxnSpPr>
          <p:nvPr/>
        </p:nvCxnSpPr>
        <p:spPr>
          <a:xfrm>
            <a:off x="3779520" y="2580640"/>
            <a:ext cx="111760" cy="28651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مستطيل 24">
            <a:extLst>
              <a:ext uri="{FF2B5EF4-FFF2-40B4-BE49-F238E27FC236}">
                <a16:creationId xmlns:a16="http://schemas.microsoft.com/office/drawing/2014/main" id="{58A2AE71-5019-CAD9-6C36-DB82F52FE39E}"/>
              </a:ext>
            </a:extLst>
          </p:cNvPr>
          <p:cNvSpPr/>
          <p:nvPr/>
        </p:nvSpPr>
        <p:spPr>
          <a:xfrm>
            <a:off x="3817161" y="5369968"/>
            <a:ext cx="1643400" cy="276999"/>
          </a:xfrm>
          <a:prstGeom prst="rect">
            <a:avLst/>
          </a:prstGeom>
          <a:noFill/>
        </p:spPr>
        <p:txBody>
          <a:bodyPr wrap="none" lIns="91440" tIns="45720" rIns="91440" bIns="45720">
            <a:spAutoFit/>
          </a:bodyPr>
          <a:lstStyle/>
          <a:p>
            <a:pPr algn="ctr" rtl="1"/>
            <a:r>
              <a:rPr lang="ar-JO" sz="1200" b="0" cap="none" spc="0" dirty="0">
                <a:ln w="0"/>
                <a:solidFill>
                  <a:schemeClr val="tx1"/>
                </a:solidFill>
                <a:effectLst>
                  <a:outerShdw blurRad="38100" dist="19050" dir="2700000" algn="tl" rotWithShape="0">
                    <a:schemeClr val="dk1">
                      <a:alpha val="40000"/>
                    </a:schemeClr>
                  </a:outerShdw>
                </a:effectLst>
              </a:rPr>
              <a:t>مهام أو وظائف </a:t>
            </a:r>
            <a:r>
              <a:rPr lang="en-US" sz="1200" b="0" cap="none" spc="0" dirty="0">
                <a:ln w="0"/>
                <a:solidFill>
                  <a:schemeClr val="tx1"/>
                </a:solidFill>
                <a:effectLst>
                  <a:outerShdw blurRad="38100" dist="19050" dir="2700000" algn="tl" rotWithShape="0">
                    <a:schemeClr val="dk1">
                      <a:alpha val="40000"/>
                    </a:schemeClr>
                  </a:outerShdw>
                </a:effectLst>
              </a:rPr>
              <a:t>Operation</a:t>
            </a:r>
          </a:p>
        </p:txBody>
      </p:sp>
      <p:cxnSp>
        <p:nvCxnSpPr>
          <p:cNvPr id="26" name="رابط كسهم مستقيم 25">
            <a:extLst>
              <a:ext uri="{FF2B5EF4-FFF2-40B4-BE49-F238E27FC236}">
                <a16:creationId xmlns:a16="http://schemas.microsoft.com/office/drawing/2014/main" id="{48CD709C-EC2D-C0F0-9C23-25B7478DF28B}"/>
              </a:ext>
            </a:extLst>
          </p:cNvPr>
          <p:cNvCxnSpPr>
            <a:cxnSpLocks/>
          </p:cNvCxnSpPr>
          <p:nvPr/>
        </p:nvCxnSpPr>
        <p:spPr>
          <a:xfrm flipH="1">
            <a:off x="5120640" y="4551680"/>
            <a:ext cx="243840" cy="8432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رابط كسهم مستقيم 28">
            <a:extLst>
              <a:ext uri="{FF2B5EF4-FFF2-40B4-BE49-F238E27FC236}">
                <a16:creationId xmlns:a16="http://schemas.microsoft.com/office/drawing/2014/main" id="{BCA0A9CE-E1A8-98F2-CABD-7163A808B155}"/>
              </a:ext>
            </a:extLst>
          </p:cNvPr>
          <p:cNvCxnSpPr>
            <a:cxnSpLocks/>
          </p:cNvCxnSpPr>
          <p:nvPr/>
        </p:nvCxnSpPr>
        <p:spPr>
          <a:xfrm flipH="1">
            <a:off x="5476240" y="4531360"/>
            <a:ext cx="1960880" cy="8432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رابط كسهم مستقيم 30">
            <a:extLst>
              <a:ext uri="{FF2B5EF4-FFF2-40B4-BE49-F238E27FC236}">
                <a16:creationId xmlns:a16="http://schemas.microsoft.com/office/drawing/2014/main" id="{6DE2DD4E-A365-BC1C-5D00-3C5595F0B7F6}"/>
              </a:ext>
            </a:extLst>
          </p:cNvPr>
          <p:cNvCxnSpPr>
            <a:cxnSpLocks/>
          </p:cNvCxnSpPr>
          <p:nvPr/>
        </p:nvCxnSpPr>
        <p:spPr>
          <a:xfrm flipH="1" flipV="1">
            <a:off x="5425440" y="5699760"/>
            <a:ext cx="2082800" cy="4165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مستطيل 33">
            <a:extLst>
              <a:ext uri="{FF2B5EF4-FFF2-40B4-BE49-F238E27FC236}">
                <a16:creationId xmlns:a16="http://schemas.microsoft.com/office/drawing/2014/main" id="{3CFDB218-9391-631D-2794-92B356948877}"/>
              </a:ext>
            </a:extLst>
          </p:cNvPr>
          <p:cNvSpPr/>
          <p:nvPr/>
        </p:nvSpPr>
        <p:spPr>
          <a:xfrm>
            <a:off x="10436130" y="4903958"/>
            <a:ext cx="770350" cy="954107"/>
          </a:xfrm>
          <a:prstGeom prst="rect">
            <a:avLst/>
          </a:prstGeom>
          <a:noFill/>
        </p:spPr>
        <p:txBody>
          <a:bodyPr wrap="square" lIns="91440" tIns="45720" rIns="91440" bIns="45720">
            <a:spAutoFit/>
          </a:bodyPr>
          <a:lstStyle/>
          <a:p>
            <a:pPr algn="ctr" rtl="1"/>
            <a:r>
              <a:rPr lang="ar-JO" sz="800" b="0" cap="none" spc="0" dirty="0">
                <a:ln w="0"/>
                <a:solidFill>
                  <a:schemeClr val="tx1"/>
                </a:solidFill>
                <a:effectLst>
                  <a:outerShdw blurRad="38100" dist="19050" dir="2700000" algn="tl" rotWithShape="0">
                    <a:schemeClr val="dk1">
                      <a:alpha val="40000"/>
                    </a:schemeClr>
                  </a:outerShdw>
                </a:effectLst>
              </a:rPr>
              <a:t>علاقة </a:t>
            </a:r>
            <a:r>
              <a:rPr lang="en-US" sz="800" b="0" cap="none" spc="0" dirty="0">
                <a:ln w="0"/>
                <a:solidFill>
                  <a:schemeClr val="tx1"/>
                </a:solidFill>
                <a:effectLst>
                  <a:outerShdw blurRad="38100" dist="19050" dir="2700000" algn="tl" rotWithShape="0">
                    <a:schemeClr val="dk1">
                      <a:alpha val="40000"/>
                    </a:schemeClr>
                  </a:outerShdw>
                </a:effectLst>
              </a:rPr>
              <a:t>Aggregation</a:t>
            </a:r>
          </a:p>
          <a:p>
            <a:pPr algn="ctr" rtl="1"/>
            <a:r>
              <a:rPr lang="ar-JO" sz="800" dirty="0">
                <a:ln w="0"/>
                <a:solidFill>
                  <a:schemeClr val="tx1"/>
                </a:solidFill>
                <a:effectLst>
                  <a:outerShdw blurRad="38100" dist="19050" dir="2700000" algn="tl" rotWithShape="0">
                    <a:schemeClr val="dk1">
                      <a:alpha val="40000"/>
                    </a:schemeClr>
                  </a:outerShdw>
                </a:effectLst>
              </a:rPr>
              <a:t>هي علاقة اذا تم فقد المالك (</a:t>
            </a:r>
            <a:r>
              <a:rPr lang="en-US" sz="800" dirty="0">
                <a:ln w="0"/>
                <a:solidFill>
                  <a:schemeClr val="tx1"/>
                </a:solidFill>
                <a:effectLst>
                  <a:outerShdw blurRad="38100" dist="19050" dir="2700000" algn="tl" rotWithShape="0">
                    <a:schemeClr val="dk1">
                      <a:alpha val="40000"/>
                    </a:schemeClr>
                  </a:outerShdw>
                </a:effectLst>
              </a:rPr>
              <a:t>owner</a:t>
            </a:r>
            <a:r>
              <a:rPr lang="ar-JO" sz="800" dirty="0">
                <a:ln w="0"/>
                <a:solidFill>
                  <a:schemeClr val="tx1"/>
                </a:solidFill>
                <a:effectLst>
                  <a:outerShdw blurRad="38100" dist="19050" dir="2700000" algn="tl" rotWithShape="0">
                    <a:schemeClr val="dk1">
                      <a:alpha val="40000"/>
                    </a:schemeClr>
                  </a:outerShdw>
                </a:effectLst>
              </a:rPr>
              <a:t>) يتم فقدها</a:t>
            </a:r>
            <a:endParaRPr lang="en-US" sz="800" b="0" cap="none" spc="0" dirty="0">
              <a:ln w="0"/>
              <a:solidFill>
                <a:schemeClr val="tx1"/>
              </a:solidFill>
              <a:effectLst>
                <a:outerShdw blurRad="38100" dist="19050" dir="2700000" algn="tl" rotWithShape="0">
                  <a:schemeClr val="dk1">
                    <a:alpha val="40000"/>
                  </a:schemeClr>
                </a:outerShdw>
              </a:effectLst>
            </a:endParaRPr>
          </a:p>
        </p:txBody>
      </p:sp>
      <p:cxnSp>
        <p:nvCxnSpPr>
          <p:cNvPr id="35" name="رابط كسهم مستقيم 34">
            <a:extLst>
              <a:ext uri="{FF2B5EF4-FFF2-40B4-BE49-F238E27FC236}">
                <a16:creationId xmlns:a16="http://schemas.microsoft.com/office/drawing/2014/main" id="{95E9D08D-F41D-28AA-CF7D-028624CF1C43}"/>
              </a:ext>
            </a:extLst>
          </p:cNvPr>
          <p:cNvCxnSpPr>
            <a:cxnSpLocks/>
          </p:cNvCxnSpPr>
          <p:nvPr/>
        </p:nvCxnSpPr>
        <p:spPr>
          <a:xfrm flipV="1">
            <a:off x="8666480" y="4793011"/>
            <a:ext cx="1186727" cy="1142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مستطيل 35">
            <a:extLst>
              <a:ext uri="{FF2B5EF4-FFF2-40B4-BE49-F238E27FC236}">
                <a16:creationId xmlns:a16="http://schemas.microsoft.com/office/drawing/2014/main" id="{CD3D0172-C044-1E05-42F9-B6C5AD0A9D55}"/>
              </a:ext>
            </a:extLst>
          </p:cNvPr>
          <p:cNvSpPr/>
          <p:nvPr/>
        </p:nvSpPr>
        <p:spPr>
          <a:xfrm>
            <a:off x="9809973" y="4629527"/>
            <a:ext cx="1540806" cy="276999"/>
          </a:xfrm>
          <a:prstGeom prst="rect">
            <a:avLst/>
          </a:prstGeom>
          <a:noFill/>
        </p:spPr>
        <p:txBody>
          <a:bodyPr wrap="none" lIns="91440" tIns="45720" rIns="91440" bIns="45720">
            <a:spAutoFit/>
          </a:bodyPr>
          <a:lstStyle/>
          <a:p>
            <a:pPr algn="ctr" rtl="1"/>
            <a:r>
              <a:rPr lang="ar-JO" sz="1200" b="0" cap="none" spc="0" dirty="0">
                <a:ln w="0"/>
                <a:solidFill>
                  <a:schemeClr val="tx1"/>
                </a:solidFill>
                <a:effectLst>
                  <a:outerShdw blurRad="38100" dist="19050" dir="2700000" algn="tl" rotWithShape="0">
                    <a:schemeClr val="dk1">
                      <a:alpha val="40000"/>
                    </a:schemeClr>
                  </a:outerShdw>
                </a:effectLst>
              </a:rPr>
              <a:t>علاقة </a:t>
            </a:r>
            <a:r>
              <a:rPr lang="en-US" sz="1200" b="0" cap="none" spc="0" dirty="0">
                <a:ln w="0"/>
                <a:solidFill>
                  <a:schemeClr val="tx1"/>
                </a:solidFill>
                <a:effectLst>
                  <a:outerShdw blurRad="38100" dist="19050" dir="2700000" algn="tl" rotWithShape="0">
                    <a:schemeClr val="dk1">
                      <a:alpha val="40000"/>
                    </a:schemeClr>
                  </a:outerShdw>
                </a:effectLst>
              </a:rPr>
              <a:t>Aggregation</a:t>
            </a:r>
          </a:p>
        </p:txBody>
      </p:sp>
    </p:spTree>
    <p:extLst>
      <p:ext uri="{BB962C8B-B14F-4D97-AF65-F5344CB8AC3E}">
        <p14:creationId xmlns:p14="http://schemas.microsoft.com/office/powerpoint/2010/main" val="2245898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A4AC14A-199B-5C82-0226-D4B727579976}"/>
              </a:ext>
            </a:extLst>
          </p:cNvPr>
          <p:cNvSpPr>
            <a:spLocks noGrp="1"/>
          </p:cNvSpPr>
          <p:nvPr>
            <p:ph type="ctrTitle"/>
          </p:nvPr>
        </p:nvSpPr>
        <p:spPr>
          <a:xfrm>
            <a:off x="1865733" y="3097405"/>
            <a:ext cx="5148018" cy="2262781"/>
          </a:xfrm>
        </p:spPr>
        <p:txBody>
          <a:bodyPr>
            <a:normAutofit/>
          </a:bodyPr>
          <a:lstStyle/>
          <a:p>
            <a:r>
              <a:rPr lang="en-US" sz="9600" b="1" dirty="0"/>
              <a:t>The End</a:t>
            </a:r>
            <a:endParaRPr lang="ar-JO" sz="9600" b="1" dirty="0"/>
          </a:p>
        </p:txBody>
      </p:sp>
    </p:spTree>
    <p:extLst>
      <p:ext uri="{BB962C8B-B14F-4D97-AF65-F5344CB8AC3E}">
        <p14:creationId xmlns:p14="http://schemas.microsoft.com/office/powerpoint/2010/main" val="385988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05EE-E457-4F69-89CD-F33E23273452}"/>
              </a:ext>
            </a:extLst>
          </p:cNvPr>
          <p:cNvSpPr>
            <a:spLocks noGrp="1"/>
          </p:cNvSpPr>
          <p:nvPr>
            <p:ph type="title"/>
          </p:nvPr>
        </p:nvSpPr>
        <p:spPr/>
        <p:txBody>
          <a:bodyPr/>
          <a:lstStyle/>
          <a:p>
            <a:r>
              <a:rPr lang="en-US" dirty="0"/>
              <a:t>The content</a:t>
            </a:r>
            <a:endParaRPr lang="ar-JO" dirty="0"/>
          </a:p>
        </p:txBody>
      </p:sp>
      <p:sp>
        <p:nvSpPr>
          <p:cNvPr id="3" name="Content Placeholder 2">
            <a:extLst>
              <a:ext uri="{FF2B5EF4-FFF2-40B4-BE49-F238E27FC236}">
                <a16:creationId xmlns:a16="http://schemas.microsoft.com/office/drawing/2014/main" id="{56B95CF0-251A-4422-B3AB-23BEAA0E1632}"/>
              </a:ext>
            </a:extLst>
          </p:cNvPr>
          <p:cNvSpPr>
            <a:spLocks noGrp="1"/>
          </p:cNvSpPr>
          <p:nvPr>
            <p:ph idx="1"/>
          </p:nvPr>
        </p:nvSpPr>
        <p:spPr/>
        <p:txBody>
          <a:bodyPr/>
          <a:lstStyle/>
          <a:p>
            <a:pPr lvl="1" algn="l" rtl="0"/>
            <a:r>
              <a:rPr lang="en-US" dirty="0"/>
              <a:t>1.1 problem statement ………………………………………………………………………..</a:t>
            </a:r>
          </a:p>
          <a:p>
            <a:pPr lvl="1" algn="l" rtl="0"/>
            <a:r>
              <a:rPr lang="en-US" dirty="0"/>
              <a:t>1.2 Solving statement…………………………………………………………………………</a:t>
            </a:r>
          </a:p>
          <a:p>
            <a:pPr lvl="1" algn="l" rtl="0"/>
            <a:r>
              <a:rPr lang="en-US" dirty="0"/>
              <a:t>2.1 Use-case modeling ………………………………………………………………………… </a:t>
            </a:r>
          </a:p>
          <a:p>
            <a:pPr lvl="1" algn="l" rtl="0"/>
            <a:r>
              <a:rPr lang="en-US" dirty="0"/>
              <a:t>2.2 use case description ………………………………………………………………………</a:t>
            </a:r>
          </a:p>
          <a:p>
            <a:pPr lvl="1" algn="l" rtl="0"/>
            <a:r>
              <a:rPr lang="en-US" dirty="0"/>
              <a:t>2.3 Scenario……………………………………………………………………………………</a:t>
            </a:r>
          </a:p>
          <a:p>
            <a:pPr lvl="1" algn="l" rtl="0"/>
            <a:r>
              <a:rPr lang="en-US" dirty="0"/>
              <a:t>2.4 Sequence diagram ……………………………………………………………………......</a:t>
            </a:r>
          </a:p>
          <a:p>
            <a:pPr lvl="1" algn="l" rtl="0"/>
            <a:r>
              <a:rPr lang="en-US" dirty="0"/>
              <a:t>2.5 activity diagram …………………………………………………………………………….</a:t>
            </a:r>
          </a:p>
          <a:p>
            <a:pPr lvl="1" algn="l" rtl="0"/>
            <a:r>
              <a:rPr lang="en-US" dirty="0"/>
              <a:t>2.6 state chart diagram ……………………………………………………………………….</a:t>
            </a:r>
          </a:p>
        </p:txBody>
      </p:sp>
    </p:spTree>
    <p:extLst>
      <p:ext uri="{BB962C8B-B14F-4D97-AF65-F5344CB8AC3E}">
        <p14:creationId xmlns:p14="http://schemas.microsoft.com/office/powerpoint/2010/main" val="3738250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EFFE347-24F0-687A-6F61-C2BC363913A0}"/>
              </a:ext>
            </a:extLst>
          </p:cNvPr>
          <p:cNvSpPr>
            <a:spLocks noGrp="1"/>
          </p:cNvSpPr>
          <p:nvPr>
            <p:ph type="title"/>
          </p:nvPr>
        </p:nvSpPr>
        <p:spPr/>
        <p:txBody>
          <a:bodyPr/>
          <a:lstStyle/>
          <a:p>
            <a:r>
              <a:rPr lang="en-US" b="1" dirty="0"/>
              <a:t>Problem statement</a:t>
            </a:r>
            <a:endParaRPr lang="ar-JO" b="1" dirty="0"/>
          </a:p>
        </p:txBody>
      </p:sp>
      <p:sp>
        <p:nvSpPr>
          <p:cNvPr id="3" name="عنصر نائب للمحتوى 2">
            <a:extLst>
              <a:ext uri="{FF2B5EF4-FFF2-40B4-BE49-F238E27FC236}">
                <a16:creationId xmlns:a16="http://schemas.microsoft.com/office/drawing/2014/main" id="{49368DF5-522F-560E-EB45-6A5407F1434D}"/>
              </a:ext>
            </a:extLst>
          </p:cNvPr>
          <p:cNvSpPr>
            <a:spLocks noGrp="1"/>
          </p:cNvSpPr>
          <p:nvPr>
            <p:ph idx="1"/>
          </p:nvPr>
        </p:nvSpPr>
        <p:spPr/>
        <p:txBody>
          <a:bodyPr>
            <a:normAutofit/>
          </a:bodyPr>
          <a:lstStyle/>
          <a:p>
            <a:pPr algn="l" rtl="0"/>
            <a:r>
              <a:rPr lang="en-US" sz="2400" b="1" dirty="0"/>
              <a:t>Sometimes, it may be business owners' idea to go online stores due to higher rental rates or lower tax rates. But in common cases, some people find it difficult to go to the market. Some of them do not have time, or do not know how much money they need, or because they do not have enough energy.</a:t>
            </a:r>
            <a:endParaRPr lang="ar-JO" sz="2400" b="1" dirty="0"/>
          </a:p>
        </p:txBody>
      </p:sp>
    </p:spTree>
    <p:extLst>
      <p:ext uri="{BB962C8B-B14F-4D97-AF65-F5344CB8AC3E}">
        <p14:creationId xmlns:p14="http://schemas.microsoft.com/office/powerpoint/2010/main" val="186550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3D3D533-1E2C-D0A3-6F56-7C0F6242E710}"/>
              </a:ext>
            </a:extLst>
          </p:cNvPr>
          <p:cNvSpPr>
            <a:spLocks noGrp="1"/>
          </p:cNvSpPr>
          <p:nvPr>
            <p:ph type="title"/>
          </p:nvPr>
        </p:nvSpPr>
        <p:spPr/>
        <p:txBody>
          <a:bodyPr/>
          <a:lstStyle/>
          <a:p>
            <a:r>
              <a:rPr lang="en-US" b="1" dirty="0"/>
              <a:t>Solving statement</a:t>
            </a:r>
            <a:endParaRPr lang="ar-JO" b="1" dirty="0"/>
          </a:p>
        </p:txBody>
      </p:sp>
      <p:sp>
        <p:nvSpPr>
          <p:cNvPr id="3" name="عنصر نائب للمحتوى 2">
            <a:extLst>
              <a:ext uri="{FF2B5EF4-FFF2-40B4-BE49-F238E27FC236}">
                <a16:creationId xmlns:a16="http://schemas.microsoft.com/office/drawing/2014/main" id="{0662ADD9-82F6-BD63-FB88-32A696E76ABA}"/>
              </a:ext>
            </a:extLst>
          </p:cNvPr>
          <p:cNvSpPr>
            <a:spLocks noGrp="1"/>
          </p:cNvSpPr>
          <p:nvPr>
            <p:ph idx="1"/>
          </p:nvPr>
        </p:nvSpPr>
        <p:spPr/>
        <p:txBody>
          <a:bodyPr>
            <a:normAutofit/>
          </a:bodyPr>
          <a:lstStyle/>
          <a:p>
            <a:pPr algn="l" rtl="0"/>
            <a:r>
              <a:rPr lang="en-US" sz="2800" b="1" dirty="0"/>
              <a:t>Creating an online shopping system to help people shop, know prices, and pay online, which reduces time, effort, and fraud by manipulating prices.</a:t>
            </a:r>
            <a:endParaRPr lang="ar-JO" sz="2800" b="1" dirty="0"/>
          </a:p>
        </p:txBody>
      </p:sp>
    </p:spTree>
    <p:extLst>
      <p:ext uri="{BB962C8B-B14F-4D97-AF65-F5344CB8AC3E}">
        <p14:creationId xmlns:p14="http://schemas.microsoft.com/office/powerpoint/2010/main" val="11556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00CC2F0-5B3A-B952-3E0C-B18F9B749A99}"/>
              </a:ext>
            </a:extLst>
          </p:cNvPr>
          <p:cNvSpPr>
            <a:spLocks noGrp="1"/>
          </p:cNvSpPr>
          <p:nvPr>
            <p:ph type="title"/>
          </p:nvPr>
        </p:nvSpPr>
        <p:spPr/>
        <p:txBody>
          <a:bodyPr/>
          <a:lstStyle/>
          <a:p>
            <a:pPr rtl="0"/>
            <a:r>
              <a:rPr lang="en-US" b="1" dirty="0"/>
              <a:t>Use-Case Modeling</a:t>
            </a:r>
            <a:endParaRPr lang="ar-JO" b="1" dirty="0"/>
          </a:p>
        </p:txBody>
      </p:sp>
      <p:pic>
        <p:nvPicPr>
          <p:cNvPr id="5" name="صورة 4">
            <a:extLst>
              <a:ext uri="{FF2B5EF4-FFF2-40B4-BE49-F238E27FC236}">
                <a16:creationId xmlns:a16="http://schemas.microsoft.com/office/drawing/2014/main" id="{3183D46D-DE4E-102E-E531-424DC561D693}"/>
              </a:ext>
            </a:extLst>
          </p:cNvPr>
          <p:cNvPicPr>
            <a:picLocks noChangeAspect="1"/>
          </p:cNvPicPr>
          <p:nvPr/>
        </p:nvPicPr>
        <p:blipFill>
          <a:blip r:embed="rId2"/>
          <a:stretch>
            <a:fillRect/>
          </a:stretch>
        </p:blipFill>
        <p:spPr>
          <a:xfrm>
            <a:off x="886013" y="1641816"/>
            <a:ext cx="10813613" cy="5075507"/>
          </a:xfrm>
          <a:prstGeom prst="rect">
            <a:avLst/>
          </a:prstGeom>
        </p:spPr>
      </p:pic>
    </p:spTree>
    <p:extLst>
      <p:ext uri="{BB962C8B-B14F-4D97-AF65-F5344CB8AC3E}">
        <p14:creationId xmlns:p14="http://schemas.microsoft.com/office/powerpoint/2010/main" val="119610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00CC2F0-5B3A-B952-3E0C-B18F9B749A99}"/>
              </a:ext>
            </a:extLst>
          </p:cNvPr>
          <p:cNvSpPr>
            <a:spLocks noGrp="1"/>
          </p:cNvSpPr>
          <p:nvPr>
            <p:ph type="title"/>
          </p:nvPr>
        </p:nvSpPr>
        <p:spPr/>
        <p:txBody>
          <a:bodyPr/>
          <a:lstStyle/>
          <a:p>
            <a:pPr rtl="0"/>
            <a:r>
              <a:rPr lang="en-US" b="1" dirty="0"/>
              <a:t>Use-Case Modeling</a:t>
            </a:r>
            <a:endParaRPr lang="ar-JO" b="1" dirty="0"/>
          </a:p>
        </p:txBody>
      </p:sp>
      <p:pic>
        <p:nvPicPr>
          <p:cNvPr id="4" name="صورة 3">
            <a:extLst>
              <a:ext uri="{FF2B5EF4-FFF2-40B4-BE49-F238E27FC236}">
                <a16:creationId xmlns:a16="http://schemas.microsoft.com/office/drawing/2014/main" id="{B195953E-A43B-E40E-CCCA-1A4EEB8547C1}"/>
              </a:ext>
            </a:extLst>
          </p:cNvPr>
          <p:cNvPicPr>
            <a:picLocks noChangeAspect="1"/>
          </p:cNvPicPr>
          <p:nvPr/>
        </p:nvPicPr>
        <p:blipFill>
          <a:blip r:embed="rId2"/>
          <a:stretch>
            <a:fillRect/>
          </a:stretch>
        </p:blipFill>
        <p:spPr>
          <a:xfrm>
            <a:off x="3918429" y="1456296"/>
            <a:ext cx="4904730" cy="5105295"/>
          </a:xfrm>
          <a:prstGeom prst="rect">
            <a:avLst/>
          </a:prstGeom>
        </p:spPr>
      </p:pic>
      <p:cxnSp>
        <p:nvCxnSpPr>
          <p:cNvPr id="3" name="رابط كسهم مستقيم 2">
            <a:extLst>
              <a:ext uri="{FF2B5EF4-FFF2-40B4-BE49-F238E27FC236}">
                <a16:creationId xmlns:a16="http://schemas.microsoft.com/office/drawing/2014/main" id="{6EE2A4C7-F6B6-93C1-C8B5-E9DD73E3C4F7}"/>
              </a:ext>
            </a:extLst>
          </p:cNvPr>
          <p:cNvCxnSpPr>
            <a:cxnSpLocks/>
          </p:cNvCxnSpPr>
          <p:nvPr/>
        </p:nvCxnSpPr>
        <p:spPr>
          <a:xfrm flipH="1">
            <a:off x="3707594" y="2905246"/>
            <a:ext cx="644487" cy="576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مستطيل: زوايا مستديرة 4">
            <a:extLst>
              <a:ext uri="{FF2B5EF4-FFF2-40B4-BE49-F238E27FC236}">
                <a16:creationId xmlns:a16="http://schemas.microsoft.com/office/drawing/2014/main" id="{6FFF527A-DC38-4857-453C-B78E90824514}"/>
              </a:ext>
            </a:extLst>
          </p:cNvPr>
          <p:cNvSpPr/>
          <p:nvPr/>
        </p:nvSpPr>
        <p:spPr>
          <a:xfrm>
            <a:off x="2275709" y="3521852"/>
            <a:ext cx="1536700" cy="945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rtl="1"/>
            <a:r>
              <a:rPr lang="ar-JO" sz="800" b="1" dirty="0">
                <a:ln w="0"/>
                <a:solidFill>
                  <a:schemeClr val="bg1"/>
                </a:solidFill>
                <a:effectLst>
                  <a:outerShdw blurRad="38100" dist="19050" dir="2700000" algn="tl" rotWithShape="0">
                    <a:schemeClr val="dk1">
                      <a:alpha val="40000"/>
                    </a:schemeClr>
                  </a:outerShdw>
                </a:effectLst>
              </a:rPr>
              <a:t>علاقة (</a:t>
            </a:r>
            <a:r>
              <a:rPr lang="en-US" sz="800" b="1" dirty="0">
                <a:ln w="0"/>
                <a:solidFill>
                  <a:schemeClr val="bg1"/>
                </a:solidFill>
                <a:effectLst>
                  <a:outerShdw blurRad="38100" dist="19050" dir="2700000" algn="tl" rotWithShape="0">
                    <a:schemeClr val="dk1">
                      <a:alpha val="40000"/>
                    </a:schemeClr>
                  </a:outerShdw>
                </a:effectLst>
              </a:rPr>
              <a:t>Generalization</a:t>
            </a:r>
            <a:r>
              <a:rPr lang="ar-JO" sz="800" b="1" dirty="0">
                <a:ln w="0"/>
                <a:solidFill>
                  <a:schemeClr val="bg1"/>
                </a:solidFill>
                <a:effectLst>
                  <a:outerShdw blurRad="38100" dist="19050" dir="2700000" algn="tl" rotWithShape="0">
                    <a:schemeClr val="dk1">
                      <a:alpha val="40000"/>
                    </a:schemeClr>
                  </a:outerShdw>
                </a:effectLst>
              </a:rPr>
              <a:t>) هي علاقة الوراثة مثلا(المستخدم يرث وظائف الضيف "يعني بقومو فيهم")</a:t>
            </a:r>
            <a:endParaRPr lang="en-US" sz="800" b="1" cap="none" spc="0" dirty="0">
              <a:ln w="0"/>
              <a:solidFill>
                <a:schemeClr val="bg1"/>
              </a:solidFill>
              <a:effectLst>
                <a:outerShdw blurRad="38100" dist="19050" dir="2700000" algn="tl" rotWithShape="0">
                  <a:schemeClr val="dk1">
                    <a:alpha val="40000"/>
                  </a:schemeClr>
                </a:outerShdw>
              </a:effectLst>
            </a:endParaRPr>
          </a:p>
        </p:txBody>
      </p:sp>
      <p:cxnSp>
        <p:nvCxnSpPr>
          <p:cNvPr id="8" name="رابط كسهم مستقيم 7">
            <a:extLst>
              <a:ext uri="{FF2B5EF4-FFF2-40B4-BE49-F238E27FC236}">
                <a16:creationId xmlns:a16="http://schemas.microsoft.com/office/drawing/2014/main" id="{3F9F3B77-1741-7D90-B1FF-4752812A83B1}"/>
              </a:ext>
            </a:extLst>
          </p:cNvPr>
          <p:cNvCxnSpPr>
            <a:cxnSpLocks/>
          </p:cNvCxnSpPr>
          <p:nvPr/>
        </p:nvCxnSpPr>
        <p:spPr>
          <a:xfrm flipH="1" flipV="1">
            <a:off x="3611880" y="1874520"/>
            <a:ext cx="662940" cy="175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مستطيل: زوايا مستديرة 8">
            <a:extLst>
              <a:ext uri="{FF2B5EF4-FFF2-40B4-BE49-F238E27FC236}">
                <a16:creationId xmlns:a16="http://schemas.microsoft.com/office/drawing/2014/main" id="{68B153DC-F491-D10D-5EA9-B0A68DCA351D}"/>
              </a:ext>
            </a:extLst>
          </p:cNvPr>
          <p:cNvSpPr/>
          <p:nvPr/>
        </p:nvSpPr>
        <p:spPr>
          <a:xfrm>
            <a:off x="2458212" y="1579880"/>
            <a:ext cx="1536700" cy="2717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rtl="1"/>
            <a:r>
              <a:rPr lang="en-US" sz="800" b="1" dirty="0">
                <a:ln w="0"/>
                <a:solidFill>
                  <a:schemeClr val="bg1"/>
                </a:solidFill>
                <a:effectLst>
                  <a:outerShdw blurRad="38100" dist="19050" dir="2700000" algn="tl" rotWithShape="0">
                    <a:schemeClr val="dk1">
                      <a:alpha val="40000"/>
                    </a:schemeClr>
                  </a:outerShdw>
                </a:effectLst>
              </a:rPr>
              <a:t>Actor </a:t>
            </a:r>
            <a:r>
              <a:rPr lang="ar-JO" sz="800" b="1" dirty="0">
                <a:ln w="0"/>
                <a:solidFill>
                  <a:schemeClr val="bg1"/>
                </a:solidFill>
                <a:effectLst>
                  <a:outerShdw blurRad="38100" dist="19050" dir="2700000" algn="tl" rotWithShape="0">
                    <a:schemeClr val="dk1">
                      <a:alpha val="40000"/>
                    </a:schemeClr>
                  </a:outerShdw>
                </a:effectLst>
              </a:rPr>
              <a:t> ممثل الأشخاص الذين يتفاعلون مع النظام</a:t>
            </a:r>
          </a:p>
        </p:txBody>
      </p:sp>
      <p:cxnSp>
        <p:nvCxnSpPr>
          <p:cNvPr id="12" name="رابط كسهم مستقيم 11">
            <a:extLst>
              <a:ext uri="{FF2B5EF4-FFF2-40B4-BE49-F238E27FC236}">
                <a16:creationId xmlns:a16="http://schemas.microsoft.com/office/drawing/2014/main" id="{4F74CA2D-E762-82F6-F193-71E5ABA1D285}"/>
              </a:ext>
            </a:extLst>
          </p:cNvPr>
          <p:cNvCxnSpPr>
            <a:cxnSpLocks/>
          </p:cNvCxnSpPr>
          <p:nvPr/>
        </p:nvCxnSpPr>
        <p:spPr>
          <a:xfrm flipV="1">
            <a:off x="7552944" y="2268220"/>
            <a:ext cx="737616" cy="132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مستطيل: زوايا مستديرة 12">
            <a:extLst>
              <a:ext uri="{FF2B5EF4-FFF2-40B4-BE49-F238E27FC236}">
                <a16:creationId xmlns:a16="http://schemas.microsoft.com/office/drawing/2014/main" id="{0980649C-DC4B-AB1E-15A2-FE7A946F65F8}"/>
              </a:ext>
            </a:extLst>
          </p:cNvPr>
          <p:cNvSpPr/>
          <p:nvPr/>
        </p:nvSpPr>
        <p:spPr>
          <a:xfrm>
            <a:off x="8328660" y="2123440"/>
            <a:ext cx="1536700" cy="2159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rtl="0"/>
            <a:r>
              <a:rPr lang="en-US" sz="800" b="1" dirty="0">
                <a:ln w="0"/>
                <a:solidFill>
                  <a:schemeClr val="bg1"/>
                </a:solidFill>
                <a:effectLst>
                  <a:outerShdw blurRad="38100" dist="19050" dir="2700000" algn="tl" rotWithShape="0">
                    <a:schemeClr val="dk1">
                      <a:alpha val="40000"/>
                    </a:schemeClr>
                  </a:outerShdw>
                </a:effectLst>
              </a:rPr>
              <a:t> Use case </a:t>
            </a:r>
            <a:r>
              <a:rPr lang="ar-JO" sz="800" b="1" dirty="0">
                <a:ln w="0"/>
                <a:solidFill>
                  <a:schemeClr val="bg1"/>
                </a:solidFill>
                <a:effectLst>
                  <a:outerShdw blurRad="38100" dist="19050" dir="2700000" algn="tl" rotWithShape="0">
                    <a:schemeClr val="dk1">
                      <a:alpha val="40000"/>
                    </a:schemeClr>
                  </a:outerShdw>
                </a:effectLst>
                <a:sym typeface="Wingdings" panose="05000000000000000000" pitchFamily="2" charset="2"/>
              </a:rPr>
              <a:t>وظيفة</a:t>
            </a:r>
            <a:endParaRPr lang="en-US" sz="800" b="1" cap="none" spc="0" dirty="0">
              <a:ln w="0"/>
              <a:solidFill>
                <a:schemeClr val="bg1"/>
              </a:solidFill>
              <a:effectLst>
                <a:outerShdw blurRad="38100" dist="19050" dir="2700000" algn="tl" rotWithShape="0">
                  <a:schemeClr val="dk1">
                    <a:alpha val="40000"/>
                  </a:schemeClr>
                </a:outerShdw>
              </a:effectLst>
            </a:endParaRPr>
          </a:p>
        </p:txBody>
      </p:sp>
      <p:cxnSp>
        <p:nvCxnSpPr>
          <p:cNvPr id="14" name="رابط كسهم مستقيم 13">
            <a:extLst>
              <a:ext uri="{FF2B5EF4-FFF2-40B4-BE49-F238E27FC236}">
                <a16:creationId xmlns:a16="http://schemas.microsoft.com/office/drawing/2014/main" id="{E81C8395-027A-C255-55D8-9FBE064D9D52}"/>
              </a:ext>
            </a:extLst>
          </p:cNvPr>
          <p:cNvCxnSpPr>
            <a:cxnSpLocks/>
            <a:endCxn id="15" idx="1"/>
          </p:cNvCxnSpPr>
          <p:nvPr/>
        </p:nvCxnSpPr>
        <p:spPr>
          <a:xfrm flipV="1">
            <a:off x="7042404" y="2711450"/>
            <a:ext cx="1475232" cy="316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مستطيل: زوايا مستديرة 14">
            <a:extLst>
              <a:ext uri="{FF2B5EF4-FFF2-40B4-BE49-F238E27FC236}">
                <a16:creationId xmlns:a16="http://schemas.microsoft.com/office/drawing/2014/main" id="{137F4F4B-D9C6-B420-A932-D04B5807A763}"/>
              </a:ext>
            </a:extLst>
          </p:cNvPr>
          <p:cNvSpPr/>
          <p:nvPr/>
        </p:nvSpPr>
        <p:spPr>
          <a:xfrm>
            <a:off x="8517636" y="2505964"/>
            <a:ext cx="1536700" cy="4109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rtl="1"/>
            <a:r>
              <a:rPr lang="ar-JO" sz="800" b="1" dirty="0">
                <a:ln w="0"/>
                <a:solidFill>
                  <a:schemeClr val="bg1"/>
                </a:solidFill>
                <a:effectLst>
                  <a:outerShdw blurRad="38100" dist="19050" dir="2700000" algn="tl" rotWithShape="0">
                    <a:schemeClr val="dk1">
                      <a:alpha val="40000"/>
                    </a:schemeClr>
                  </a:outerShdw>
                </a:effectLst>
              </a:rPr>
              <a:t>علاقة (</a:t>
            </a:r>
            <a:r>
              <a:rPr lang="en-US" sz="800" b="1" dirty="0">
                <a:ln w="0"/>
                <a:solidFill>
                  <a:schemeClr val="bg1"/>
                </a:solidFill>
                <a:effectLst>
                  <a:outerShdw blurRad="38100" dist="19050" dir="2700000" algn="tl" rotWithShape="0">
                    <a:schemeClr val="dk1">
                      <a:alpha val="40000"/>
                    </a:schemeClr>
                  </a:outerShdw>
                </a:effectLst>
              </a:rPr>
              <a:t>include</a:t>
            </a:r>
            <a:r>
              <a:rPr lang="ar-JO" sz="800" b="1" dirty="0">
                <a:ln w="0"/>
                <a:solidFill>
                  <a:schemeClr val="bg1"/>
                </a:solidFill>
                <a:effectLst>
                  <a:outerShdw blurRad="38100" dist="19050" dir="2700000" algn="tl" rotWithShape="0">
                    <a:schemeClr val="dk1">
                      <a:alpha val="40000"/>
                    </a:schemeClr>
                  </a:outerShdw>
                </a:effectLst>
              </a:rPr>
              <a:t>) هي تبين وظيفة يجب ان تحدث حتى تحدث الوظيفة الأخرى</a:t>
            </a:r>
            <a:endParaRPr lang="en-US" sz="800" b="1" cap="none" spc="0" dirty="0">
              <a:ln w="0"/>
              <a:solidFill>
                <a:schemeClr val="bg1"/>
              </a:solidFill>
              <a:effectLst>
                <a:outerShdw blurRad="38100" dist="19050" dir="2700000" algn="tl" rotWithShape="0">
                  <a:schemeClr val="dk1">
                    <a:alpha val="40000"/>
                  </a:schemeClr>
                </a:outerShdw>
              </a:effectLst>
            </a:endParaRPr>
          </a:p>
        </p:txBody>
      </p:sp>
      <p:cxnSp>
        <p:nvCxnSpPr>
          <p:cNvPr id="17" name="رابط كسهم مستقيم 16">
            <a:extLst>
              <a:ext uri="{FF2B5EF4-FFF2-40B4-BE49-F238E27FC236}">
                <a16:creationId xmlns:a16="http://schemas.microsoft.com/office/drawing/2014/main" id="{52CA5FA4-2D80-DC5F-9C33-37BF6AEDF122}"/>
              </a:ext>
            </a:extLst>
          </p:cNvPr>
          <p:cNvCxnSpPr>
            <a:cxnSpLocks/>
          </p:cNvCxnSpPr>
          <p:nvPr/>
        </p:nvCxnSpPr>
        <p:spPr>
          <a:xfrm flipH="1">
            <a:off x="5039360" y="4958080"/>
            <a:ext cx="508000" cy="690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مستطيل: زوايا مستديرة 17">
            <a:extLst>
              <a:ext uri="{FF2B5EF4-FFF2-40B4-BE49-F238E27FC236}">
                <a16:creationId xmlns:a16="http://schemas.microsoft.com/office/drawing/2014/main" id="{6C5D7D2E-C861-E4E5-298D-D83C4C39AB13}"/>
              </a:ext>
            </a:extLst>
          </p:cNvPr>
          <p:cNvSpPr/>
          <p:nvPr/>
        </p:nvSpPr>
        <p:spPr>
          <a:xfrm>
            <a:off x="4528312" y="5687060"/>
            <a:ext cx="1536700" cy="3759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rtl="1"/>
            <a:r>
              <a:rPr lang="ar-JO" sz="800" b="1" dirty="0">
                <a:ln w="0"/>
                <a:solidFill>
                  <a:schemeClr val="bg1"/>
                </a:solidFill>
                <a:effectLst>
                  <a:outerShdw blurRad="38100" dist="19050" dir="2700000" algn="tl" rotWithShape="0">
                    <a:schemeClr val="dk1">
                      <a:alpha val="40000"/>
                    </a:schemeClr>
                  </a:outerShdw>
                </a:effectLst>
              </a:rPr>
              <a:t>علاقة (</a:t>
            </a:r>
            <a:r>
              <a:rPr lang="en-US" sz="800" b="1" dirty="0">
                <a:ln w="0"/>
                <a:solidFill>
                  <a:schemeClr val="bg1"/>
                </a:solidFill>
                <a:effectLst>
                  <a:outerShdw blurRad="38100" dist="19050" dir="2700000" algn="tl" rotWithShape="0">
                    <a:schemeClr val="dk1">
                      <a:alpha val="40000"/>
                    </a:schemeClr>
                  </a:outerShdw>
                </a:effectLst>
              </a:rPr>
              <a:t>Association</a:t>
            </a:r>
            <a:r>
              <a:rPr lang="ar-JO" sz="800" b="1" dirty="0">
                <a:ln w="0"/>
                <a:solidFill>
                  <a:schemeClr val="bg1"/>
                </a:solidFill>
                <a:effectLst>
                  <a:outerShdw blurRad="38100" dist="19050" dir="2700000" algn="tl" rotWithShape="0">
                    <a:schemeClr val="dk1">
                      <a:alpha val="40000"/>
                    </a:schemeClr>
                  </a:outerShdw>
                </a:effectLst>
              </a:rPr>
              <a:t>) هي تبين الوظائف التي يقوم بها ال</a:t>
            </a:r>
            <a:r>
              <a:rPr lang="en-US" sz="800" b="1" dirty="0">
                <a:ln w="0"/>
                <a:solidFill>
                  <a:schemeClr val="bg1"/>
                </a:solidFill>
                <a:effectLst>
                  <a:outerShdw blurRad="38100" dist="19050" dir="2700000" algn="tl" rotWithShape="0">
                    <a:schemeClr val="dk1">
                      <a:alpha val="40000"/>
                    </a:schemeClr>
                  </a:outerShdw>
                </a:effectLst>
              </a:rPr>
              <a:t>actor </a:t>
            </a:r>
            <a:endParaRPr lang="en-US" sz="800" b="1"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8390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EA17AE0-813B-D516-B640-7EF829464DCD}"/>
              </a:ext>
            </a:extLst>
          </p:cNvPr>
          <p:cNvSpPr>
            <a:spLocks noGrp="1"/>
          </p:cNvSpPr>
          <p:nvPr>
            <p:ph type="title"/>
          </p:nvPr>
        </p:nvSpPr>
        <p:spPr/>
        <p:txBody>
          <a:bodyPr/>
          <a:lstStyle/>
          <a:p>
            <a:pPr rtl="0"/>
            <a:r>
              <a:rPr lang="en-US" b="1" dirty="0"/>
              <a:t>Use-Case Description</a:t>
            </a:r>
            <a:endParaRPr lang="ar-JO" b="1" dirty="0"/>
          </a:p>
        </p:txBody>
      </p:sp>
      <p:graphicFrame>
        <p:nvGraphicFramePr>
          <p:cNvPr id="5" name="جدول 4">
            <a:extLst>
              <a:ext uri="{FF2B5EF4-FFF2-40B4-BE49-F238E27FC236}">
                <a16:creationId xmlns:a16="http://schemas.microsoft.com/office/drawing/2014/main" id="{13BBD443-B543-DB70-432B-4A01830F3112}"/>
              </a:ext>
            </a:extLst>
          </p:cNvPr>
          <p:cNvGraphicFramePr>
            <a:graphicFrameLocks noGrp="1"/>
          </p:cNvGraphicFramePr>
          <p:nvPr>
            <p:extLst>
              <p:ext uri="{D42A27DB-BD31-4B8C-83A1-F6EECF244321}">
                <p14:modId xmlns:p14="http://schemas.microsoft.com/office/powerpoint/2010/main" val="760859825"/>
              </p:ext>
            </p:extLst>
          </p:nvPr>
        </p:nvGraphicFramePr>
        <p:xfrm>
          <a:off x="1033940" y="2095099"/>
          <a:ext cx="10894142" cy="4389120"/>
        </p:xfrm>
        <a:graphic>
          <a:graphicData uri="http://schemas.openxmlformats.org/drawingml/2006/table">
            <a:tbl>
              <a:tblPr rtl="1" firstRow="1" bandRow="1">
                <a:tableStyleId>{5C22544A-7EE6-4342-B048-85BDC9FD1C3A}</a:tableStyleId>
              </a:tblPr>
              <a:tblGrid>
                <a:gridCol w="8691715">
                  <a:extLst>
                    <a:ext uri="{9D8B030D-6E8A-4147-A177-3AD203B41FA5}">
                      <a16:colId xmlns:a16="http://schemas.microsoft.com/office/drawing/2014/main" val="3456301668"/>
                    </a:ext>
                  </a:extLst>
                </a:gridCol>
                <a:gridCol w="2202427">
                  <a:extLst>
                    <a:ext uri="{9D8B030D-6E8A-4147-A177-3AD203B41FA5}">
                      <a16:colId xmlns:a16="http://schemas.microsoft.com/office/drawing/2014/main" val="1849069510"/>
                    </a:ext>
                  </a:extLst>
                </a:gridCol>
              </a:tblGrid>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Online Shopping System</a:t>
                      </a:r>
                      <a:endParaRPr lang="ar-JO"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Use case name</a:t>
                      </a:r>
                      <a:endParaRPr lang="ar-JO" b="1" dirty="0">
                        <a:solidFill>
                          <a:schemeClr val="tx1"/>
                        </a:solidFill>
                      </a:endParaRPr>
                    </a:p>
                  </a:txBody>
                  <a:tcPr/>
                </a:tc>
                <a:extLst>
                  <a:ext uri="{0D108BD9-81ED-4DB2-BD59-A6C34878D82A}">
                    <a16:rowId xmlns:a16="http://schemas.microsoft.com/office/drawing/2014/main" val="1317234333"/>
                  </a:ext>
                </a:extLst>
              </a:tr>
              <a:tr h="185337">
                <a:tc>
                  <a:txBody>
                    <a:bodyPr/>
                    <a:lstStyle/>
                    <a:p>
                      <a:pPr algn="l" rtl="0"/>
                      <a:r>
                        <a:rPr lang="en-US" b="1" dirty="0">
                          <a:solidFill>
                            <a:schemeClr val="tx1"/>
                          </a:solidFill>
                        </a:rPr>
                        <a:t>Initiated by Customer Communicates with service authorization </a:t>
                      </a:r>
                      <a:endParaRPr lang="ar-JO"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Participating actors</a:t>
                      </a:r>
                      <a:endParaRPr lang="ar-JO" b="1" dirty="0">
                        <a:solidFill>
                          <a:schemeClr val="tx1"/>
                        </a:solidFill>
                      </a:endParaRPr>
                    </a:p>
                  </a:txBody>
                  <a:tcPr/>
                </a:tc>
                <a:extLst>
                  <a:ext uri="{0D108BD9-81ED-4DB2-BD59-A6C34878D82A}">
                    <a16:rowId xmlns:a16="http://schemas.microsoft.com/office/drawing/2014/main" val="930696751"/>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The Customer is logged into website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Entry condition</a:t>
                      </a:r>
                      <a:endParaRPr lang="ar-JO" b="1" dirty="0">
                        <a:solidFill>
                          <a:schemeClr val="tx1"/>
                        </a:solidFill>
                      </a:endParaRPr>
                    </a:p>
                  </a:txBody>
                  <a:tcPr/>
                </a:tc>
                <a:extLst>
                  <a:ext uri="{0D108BD9-81ED-4DB2-BD59-A6C34878D82A}">
                    <a16:rowId xmlns:a16="http://schemas.microsoft.com/office/drawing/2014/main" val="3865417740"/>
                  </a:ext>
                </a:extLst>
              </a:tr>
              <a:tr h="1293496">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Customer sign in to website if he has an account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Customer login to website if he doesn’t have account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website respond by presenting form to the Customer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website display the home page where the Customer can view the products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Customer can be able to see the quantities color and size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service authorization allow the Customer to give permissions</a:t>
                      </a:r>
                    </a:p>
                  </a:txBody>
                  <a:tcPr/>
                </a:tc>
                <a:tc>
                  <a:txBody>
                    <a:bodyPr/>
                    <a:lstStyle/>
                    <a:p>
                      <a:pPr algn="l" rtl="0"/>
                      <a:r>
                        <a:rPr lang="en-US" b="1" dirty="0">
                          <a:solidFill>
                            <a:schemeClr val="tx1"/>
                          </a:solidFill>
                        </a:rPr>
                        <a:t>Flow of events</a:t>
                      </a:r>
                    </a:p>
                  </a:txBody>
                  <a:tcPr/>
                </a:tc>
                <a:extLst>
                  <a:ext uri="{0D108BD9-81ED-4DB2-BD59-A6C34878D82A}">
                    <a16:rowId xmlns:a16="http://schemas.microsoft.com/office/drawing/2014/main" val="4131881086"/>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The website display notification if the product is not available</a:t>
                      </a:r>
                      <a:endParaRPr lang="ar-JO"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Exit condition</a:t>
                      </a:r>
                      <a:endParaRPr lang="ar-JO" b="1" dirty="0">
                        <a:solidFill>
                          <a:schemeClr val="tx1"/>
                        </a:solidFill>
                      </a:endParaRPr>
                    </a:p>
                  </a:txBody>
                  <a:tcPr/>
                </a:tc>
                <a:extLst>
                  <a:ext uri="{0D108BD9-81ED-4DB2-BD59-A6C34878D82A}">
                    <a16:rowId xmlns:a16="http://schemas.microsoft.com/office/drawing/2014/main" val="583146753"/>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The website verification Log In with 10s</a:t>
                      </a:r>
                      <a:endParaRPr lang="ar-JO"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Quality requirements</a:t>
                      </a:r>
                      <a:endParaRPr lang="ar-JO" b="1" dirty="0">
                        <a:solidFill>
                          <a:schemeClr val="tx1"/>
                        </a:solidFill>
                      </a:endParaRPr>
                    </a:p>
                  </a:txBody>
                  <a:tcPr/>
                </a:tc>
                <a:extLst>
                  <a:ext uri="{0D108BD9-81ED-4DB2-BD59-A6C34878D82A}">
                    <a16:rowId xmlns:a16="http://schemas.microsoft.com/office/drawing/2014/main" val="3492347387"/>
                  </a:ext>
                </a:extLst>
              </a:tr>
            </a:tbl>
          </a:graphicData>
        </a:graphic>
      </p:graphicFrame>
    </p:spTree>
    <p:extLst>
      <p:ext uri="{BB962C8B-B14F-4D97-AF65-F5344CB8AC3E}">
        <p14:creationId xmlns:p14="http://schemas.microsoft.com/office/powerpoint/2010/main" val="397603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EA17AE0-813B-D516-B640-7EF829464DCD}"/>
              </a:ext>
            </a:extLst>
          </p:cNvPr>
          <p:cNvSpPr>
            <a:spLocks noGrp="1"/>
          </p:cNvSpPr>
          <p:nvPr>
            <p:ph type="title"/>
          </p:nvPr>
        </p:nvSpPr>
        <p:spPr/>
        <p:txBody>
          <a:bodyPr/>
          <a:lstStyle/>
          <a:p>
            <a:pPr rtl="0"/>
            <a:r>
              <a:rPr lang="en-US" b="1" dirty="0"/>
              <a:t>Use-Case Description</a:t>
            </a:r>
            <a:endParaRPr lang="ar-JO" b="1" dirty="0"/>
          </a:p>
        </p:txBody>
      </p:sp>
      <p:graphicFrame>
        <p:nvGraphicFramePr>
          <p:cNvPr id="5" name="جدول 4">
            <a:extLst>
              <a:ext uri="{FF2B5EF4-FFF2-40B4-BE49-F238E27FC236}">
                <a16:creationId xmlns:a16="http://schemas.microsoft.com/office/drawing/2014/main" id="{13BBD443-B543-DB70-432B-4A01830F3112}"/>
              </a:ext>
            </a:extLst>
          </p:cNvPr>
          <p:cNvGraphicFramePr>
            <a:graphicFrameLocks noGrp="1"/>
          </p:cNvGraphicFramePr>
          <p:nvPr>
            <p:extLst>
              <p:ext uri="{D42A27DB-BD31-4B8C-83A1-F6EECF244321}">
                <p14:modId xmlns:p14="http://schemas.microsoft.com/office/powerpoint/2010/main" val="238973782"/>
              </p:ext>
            </p:extLst>
          </p:nvPr>
        </p:nvGraphicFramePr>
        <p:xfrm>
          <a:off x="1033940" y="2095099"/>
          <a:ext cx="10894142" cy="3670936"/>
        </p:xfrm>
        <a:graphic>
          <a:graphicData uri="http://schemas.openxmlformats.org/drawingml/2006/table">
            <a:tbl>
              <a:tblPr rtl="1" firstRow="1" bandRow="1">
                <a:tableStyleId>{5C22544A-7EE6-4342-B048-85BDC9FD1C3A}</a:tableStyleId>
              </a:tblPr>
              <a:tblGrid>
                <a:gridCol w="8691715">
                  <a:extLst>
                    <a:ext uri="{9D8B030D-6E8A-4147-A177-3AD203B41FA5}">
                      <a16:colId xmlns:a16="http://schemas.microsoft.com/office/drawing/2014/main" val="3456301668"/>
                    </a:ext>
                  </a:extLst>
                </a:gridCol>
                <a:gridCol w="2202427">
                  <a:extLst>
                    <a:ext uri="{9D8B030D-6E8A-4147-A177-3AD203B41FA5}">
                      <a16:colId xmlns:a16="http://schemas.microsoft.com/office/drawing/2014/main" val="1849069510"/>
                    </a:ext>
                  </a:extLst>
                </a:gridCol>
              </a:tblGrid>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View Item</a:t>
                      </a:r>
                      <a:endParaRPr lang="ar-JO"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Use case name</a:t>
                      </a:r>
                      <a:endParaRPr lang="ar-JO" b="1" dirty="0">
                        <a:solidFill>
                          <a:schemeClr val="tx1"/>
                        </a:solidFill>
                      </a:endParaRPr>
                    </a:p>
                  </a:txBody>
                  <a:tcPr/>
                </a:tc>
                <a:extLst>
                  <a:ext uri="{0D108BD9-81ED-4DB2-BD59-A6C34878D82A}">
                    <a16:rowId xmlns:a16="http://schemas.microsoft.com/office/drawing/2014/main" val="1317234333"/>
                  </a:ext>
                </a:extLst>
              </a:tr>
              <a:tr h="185337">
                <a:tc>
                  <a:txBody>
                    <a:bodyPr/>
                    <a:lstStyle/>
                    <a:p>
                      <a:pPr algn="l" rtl="0"/>
                      <a:r>
                        <a:rPr lang="en-US" b="1" dirty="0">
                          <a:solidFill>
                            <a:schemeClr val="tx1"/>
                          </a:solidFill>
                        </a:rPr>
                        <a:t>Guest, User</a:t>
                      </a:r>
                      <a:endParaRPr lang="ar-JO"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Participating actors</a:t>
                      </a:r>
                      <a:endParaRPr lang="ar-JO" b="1" dirty="0">
                        <a:solidFill>
                          <a:schemeClr val="tx1"/>
                        </a:solidFill>
                      </a:endParaRPr>
                    </a:p>
                  </a:txBody>
                  <a:tcPr/>
                </a:tc>
                <a:extLst>
                  <a:ext uri="{0D108BD9-81ED-4DB2-BD59-A6C34878D82A}">
                    <a16:rowId xmlns:a16="http://schemas.microsoft.com/office/drawing/2014/main" val="930696751"/>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The user or guest opened the website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Entry condition</a:t>
                      </a:r>
                      <a:endParaRPr lang="ar-JO" b="1" dirty="0">
                        <a:solidFill>
                          <a:schemeClr val="tx1"/>
                        </a:solidFill>
                      </a:endParaRPr>
                    </a:p>
                  </a:txBody>
                  <a:tcPr/>
                </a:tc>
                <a:extLst>
                  <a:ext uri="{0D108BD9-81ED-4DB2-BD59-A6C34878D82A}">
                    <a16:rowId xmlns:a16="http://schemas.microsoft.com/office/drawing/2014/main" val="3865417740"/>
                  </a:ext>
                </a:extLst>
              </a:tr>
              <a:tr h="1293496">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user or guest opened the site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site displays the existing items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user browses these items and views their prices</a:t>
                      </a:r>
                    </a:p>
                  </a:txBody>
                  <a:tcPr/>
                </a:tc>
                <a:tc>
                  <a:txBody>
                    <a:bodyPr/>
                    <a:lstStyle/>
                    <a:p>
                      <a:pPr algn="l" rtl="0"/>
                      <a:r>
                        <a:rPr lang="en-US" b="1" dirty="0">
                          <a:solidFill>
                            <a:schemeClr val="tx1"/>
                          </a:solidFill>
                        </a:rPr>
                        <a:t>Flow of events</a:t>
                      </a:r>
                    </a:p>
                  </a:txBody>
                  <a:tcPr/>
                </a:tc>
                <a:extLst>
                  <a:ext uri="{0D108BD9-81ED-4DB2-BD59-A6C34878D82A}">
                    <a16:rowId xmlns:a16="http://schemas.microsoft.com/office/drawing/2014/main" val="4131881086"/>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The website display notification if the product is not available</a:t>
                      </a:r>
                      <a:endParaRPr lang="ar-JO"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Exit condition</a:t>
                      </a:r>
                      <a:endParaRPr lang="ar-JO" b="1" dirty="0">
                        <a:solidFill>
                          <a:schemeClr val="tx1"/>
                        </a:solidFill>
                      </a:endParaRPr>
                    </a:p>
                  </a:txBody>
                  <a:tcPr/>
                </a:tc>
                <a:extLst>
                  <a:ext uri="{0D108BD9-81ED-4DB2-BD59-A6C34878D82A}">
                    <a16:rowId xmlns:a16="http://schemas.microsoft.com/office/drawing/2014/main" val="583146753"/>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Display items for a maximum period of 10 seconds</a:t>
                      </a:r>
                      <a:endParaRPr lang="ar-JO"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Quality requirements</a:t>
                      </a:r>
                      <a:endParaRPr lang="ar-JO" b="1" dirty="0">
                        <a:solidFill>
                          <a:schemeClr val="tx1"/>
                        </a:solidFill>
                      </a:endParaRPr>
                    </a:p>
                  </a:txBody>
                  <a:tcPr/>
                </a:tc>
                <a:extLst>
                  <a:ext uri="{0D108BD9-81ED-4DB2-BD59-A6C34878D82A}">
                    <a16:rowId xmlns:a16="http://schemas.microsoft.com/office/drawing/2014/main" val="3492347387"/>
                  </a:ext>
                </a:extLst>
              </a:tr>
            </a:tbl>
          </a:graphicData>
        </a:graphic>
      </p:graphicFrame>
    </p:spTree>
    <p:extLst>
      <p:ext uri="{BB962C8B-B14F-4D97-AF65-F5344CB8AC3E}">
        <p14:creationId xmlns:p14="http://schemas.microsoft.com/office/powerpoint/2010/main" val="95136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EA17AE0-813B-D516-B640-7EF829464DCD}"/>
              </a:ext>
            </a:extLst>
          </p:cNvPr>
          <p:cNvSpPr>
            <a:spLocks noGrp="1"/>
          </p:cNvSpPr>
          <p:nvPr>
            <p:ph type="title"/>
          </p:nvPr>
        </p:nvSpPr>
        <p:spPr/>
        <p:txBody>
          <a:bodyPr/>
          <a:lstStyle/>
          <a:p>
            <a:pPr rtl="0"/>
            <a:r>
              <a:rPr lang="en-US" b="1" dirty="0"/>
              <a:t>Use-Case Description</a:t>
            </a:r>
            <a:endParaRPr lang="ar-JO" b="1" dirty="0"/>
          </a:p>
        </p:txBody>
      </p:sp>
      <p:graphicFrame>
        <p:nvGraphicFramePr>
          <p:cNvPr id="5" name="جدول 4">
            <a:extLst>
              <a:ext uri="{FF2B5EF4-FFF2-40B4-BE49-F238E27FC236}">
                <a16:creationId xmlns:a16="http://schemas.microsoft.com/office/drawing/2014/main" id="{13BBD443-B543-DB70-432B-4A01830F3112}"/>
              </a:ext>
            </a:extLst>
          </p:cNvPr>
          <p:cNvGraphicFramePr>
            <a:graphicFrameLocks noGrp="1"/>
          </p:cNvGraphicFramePr>
          <p:nvPr>
            <p:extLst>
              <p:ext uri="{D42A27DB-BD31-4B8C-83A1-F6EECF244321}">
                <p14:modId xmlns:p14="http://schemas.microsoft.com/office/powerpoint/2010/main" val="877398626"/>
              </p:ext>
            </p:extLst>
          </p:nvPr>
        </p:nvGraphicFramePr>
        <p:xfrm>
          <a:off x="1033940" y="2095099"/>
          <a:ext cx="10894142" cy="3840480"/>
        </p:xfrm>
        <a:graphic>
          <a:graphicData uri="http://schemas.openxmlformats.org/drawingml/2006/table">
            <a:tbl>
              <a:tblPr rtl="1" firstRow="1" bandRow="1">
                <a:tableStyleId>{5C22544A-7EE6-4342-B048-85BDC9FD1C3A}</a:tableStyleId>
              </a:tblPr>
              <a:tblGrid>
                <a:gridCol w="8691715">
                  <a:extLst>
                    <a:ext uri="{9D8B030D-6E8A-4147-A177-3AD203B41FA5}">
                      <a16:colId xmlns:a16="http://schemas.microsoft.com/office/drawing/2014/main" val="3456301668"/>
                    </a:ext>
                  </a:extLst>
                </a:gridCol>
                <a:gridCol w="2202427">
                  <a:extLst>
                    <a:ext uri="{9D8B030D-6E8A-4147-A177-3AD203B41FA5}">
                      <a16:colId xmlns:a16="http://schemas.microsoft.com/office/drawing/2014/main" val="1849069510"/>
                    </a:ext>
                  </a:extLst>
                </a:gridCol>
              </a:tblGrid>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Make Purchase</a:t>
                      </a:r>
                      <a:endParaRPr lang="ar-JO"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Use case name</a:t>
                      </a:r>
                      <a:endParaRPr lang="ar-JO" b="1" dirty="0">
                        <a:solidFill>
                          <a:schemeClr val="tx1"/>
                        </a:solidFill>
                      </a:endParaRPr>
                    </a:p>
                  </a:txBody>
                  <a:tcPr/>
                </a:tc>
                <a:extLst>
                  <a:ext uri="{0D108BD9-81ED-4DB2-BD59-A6C34878D82A}">
                    <a16:rowId xmlns:a16="http://schemas.microsoft.com/office/drawing/2014/main" val="1317234333"/>
                  </a:ext>
                </a:extLst>
              </a:tr>
              <a:tr h="185337">
                <a:tc>
                  <a:txBody>
                    <a:bodyPr/>
                    <a:lstStyle/>
                    <a:p>
                      <a:pPr algn="l" rtl="0"/>
                      <a:r>
                        <a:rPr lang="en-US" b="1" dirty="0">
                          <a:solidFill>
                            <a:schemeClr val="tx1"/>
                          </a:solidFill>
                        </a:rPr>
                        <a:t>User</a:t>
                      </a:r>
                      <a:endParaRPr lang="ar-JO"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Participating actors</a:t>
                      </a:r>
                      <a:endParaRPr lang="ar-JO" b="1" dirty="0">
                        <a:solidFill>
                          <a:schemeClr val="tx1"/>
                        </a:solidFill>
                      </a:endParaRPr>
                    </a:p>
                  </a:txBody>
                  <a:tcPr/>
                </a:tc>
                <a:extLst>
                  <a:ext uri="{0D108BD9-81ED-4DB2-BD59-A6C34878D82A}">
                    <a16:rowId xmlns:a16="http://schemas.microsoft.com/office/drawing/2014/main" val="930696751"/>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The User is logged into website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Entry condition</a:t>
                      </a:r>
                      <a:endParaRPr lang="ar-JO" b="1" dirty="0">
                        <a:solidFill>
                          <a:schemeClr val="tx1"/>
                        </a:solidFill>
                      </a:endParaRPr>
                    </a:p>
                  </a:txBody>
                  <a:tcPr/>
                </a:tc>
                <a:extLst>
                  <a:ext uri="{0D108BD9-81ED-4DB2-BD59-A6C34878D82A}">
                    <a16:rowId xmlns:a16="http://schemas.microsoft.com/office/drawing/2014/main" val="3865417740"/>
                  </a:ext>
                </a:extLst>
              </a:tr>
              <a:tr h="1293496">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site displays the existing items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user browses these items and views their prices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user chooses the item he wants to purchase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Specifies the payment method: Cash or Visa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purchase order is sent to the officials to secure it</a:t>
                      </a:r>
                    </a:p>
                  </a:txBody>
                  <a:tcPr/>
                </a:tc>
                <a:tc>
                  <a:txBody>
                    <a:bodyPr/>
                    <a:lstStyle/>
                    <a:p>
                      <a:pPr algn="l" rtl="0"/>
                      <a:r>
                        <a:rPr lang="en-US" b="1" dirty="0">
                          <a:solidFill>
                            <a:schemeClr val="tx1"/>
                          </a:solidFill>
                        </a:rPr>
                        <a:t>Flow of events</a:t>
                      </a:r>
                    </a:p>
                  </a:txBody>
                  <a:tcPr/>
                </a:tc>
                <a:extLst>
                  <a:ext uri="{0D108BD9-81ED-4DB2-BD59-A6C34878D82A}">
                    <a16:rowId xmlns:a16="http://schemas.microsoft.com/office/drawing/2014/main" val="4131881086"/>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Finish selecting the order and paying</a:t>
                      </a:r>
                      <a:endParaRPr lang="ar-JO"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Exit condition</a:t>
                      </a:r>
                      <a:endParaRPr lang="ar-JO" b="1" dirty="0">
                        <a:solidFill>
                          <a:schemeClr val="tx1"/>
                        </a:solidFill>
                      </a:endParaRPr>
                    </a:p>
                  </a:txBody>
                  <a:tcPr/>
                </a:tc>
                <a:extLst>
                  <a:ext uri="{0D108BD9-81ED-4DB2-BD59-A6C34878D82A}">
                    <a16:rowId xmlns:a16="http://schemas.microsoft.com/office/drawing/2014/main" val="583146753"/>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Make the payment process in a safe and fast way</a:t>
                      </a:r>
                      <a:endParaRPr lang="ar-JO"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Quality requirements</a:t>
                      </a:r>
                      <a:endParaRPr lang="ar-JO" b="1" dirty="0">
                        <a:solidFill>
                          <a:schemeClr val="tx1"/>
                        </a:solidFill>
                      </a:endParaRPr>
                    </a:p>
                  </a:txBody>
                  <a:tcPr/>
                </a:tc>
                <a:extLst>
                  <a:ext uri="{0D108BD9-81ED-4DB2-BD59-A6C34878D82A}">
                    <a16:rowId xmlns:a16="http://schemas.microsoft.com/office/drawing/2014/main" val="3492347387"/>
                  </a:ext>
                </a:extLst>
              </a:tr>
            </a:tbl>
          </a:graphicData>
        </a:graphic>
      </p:graphicFrame>
    </p:spTree>
    <p:extLst>
      <p:ext uri="{BB962C8B-B14F-4D97-AF65-F5344CB8AC3E}">
        <p14:creationId xmlns:p14="http://schemas.microsoft.com/office/powerpoint/2010/main" val="370148619"/>
      </p:ext>
    </p:extLst>
  </p:cSld>
  <p:clrMapOvr>
    <a:masterClrMapping/>
  </p:clrMapOvr>
</p:sld>
</file>

<file path=ppt/theme/theme1.xml><?xml version="1.0" encoding="utf-8"?>
<a:theme xmlns:a="http://schemas.openxmlformats.org/drawingml/2006/main" name="ربطة">
  <a:themeElements>
    <a:clrScheme name="أحمر بنفسجي">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ربطة">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ربطة">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215</TotalTime>
  <Words>725</Words>
  <Application>Microsoft Office PowerPoint</Application>
  <PresentationFormat>شاشة عريضة</PresentationFormat>
  <Paragraphs>117</Paragraphs>
  <Slides>14</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14</vt:i4>
      </vt:variant>
    </vt:vector>
  </HeadingPairs>
  <TitlesOfParts>
    <vt:vector size="19" baseType="lpstr">
      <vt:lpstr>Arial</vt:lpstr>
      <vt:lpstr>Century Gothic</vt:lpstr>
      <vt:lpstr>Wingdings</vt:lpstr>
      <vt:lpstr>Wingdings 3</vt:lpstr>
      <vt:lpstr>ربطة</vt:lpstr>
      <vt:lpstr>Online Shopping System Website (OSSW)</vt:lpstr>
      <vt:lpstr>The content</vt:lpstr>
      <vt:lpstr>Problem statement</vt:lpstr>
      <vt:lpstr>Solving statement</vt:lpstr>
      <vt:lpstr>Use-Case Modeling</vt:lpstr>
      <vt:lpstr>Use-Case Modeling</vt:lpstr>
      <vt:lpstr>Use-Case Description</vt:lpstr>
      <vt:lpstr>Use-Case Description</vt:lpstr>
      <vt:lpstr>Use-Case Description</vt:lpstr>
      <vt:lpstr>scenarios</vt:lpstr>
      <vt:lpstr>scenarios</vt:lpstr>
      <vt:lpstr>Activity Diagram</vt:lpstr>
      <vt:lpstr>Class Diagram</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System (OSS)</dc:title>
  <dc:creator>feras Saleem</dc:creator>
  <cp:lastModifiedBy>feras Saleem</cp:lastModifiedBy>
  <cp:revision>8</cp:revision>
  <dcterms:created xsi:type="dcterms:W3CDTF">2024-04-28T16:52:05Z</dcterms:created>
  <dcterms:modified xsi:type="dcterms:W3CDTF">2024-05-26T19:19:22Z</dcterms:modified>
</cp:coreProperties>
</file>