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3"/>
  </p:notesMasterIdLst>
  <p:sldIdLst>
    <p:sldId id="256" r:id="rId2"/>
    <p:sldId id="257" r:id="rId3"/>
    <p:sldId id="258" r:id="rId4"/>
    <p:sldId id="259" r:id="rId5"/>
    <p:sldId id="260" r:id="rId6"/>
    <p:sldId id="261" r:id="rId7"/>
    <p:sldId id="262" r:id="rId8"/>
    <p:sldId id="263" r:id="rId9"/>
    <p:sldId id="268" r:id="rId10"/>
    <p:sldId id="269" r:id="rId11"/>
    <p:sldId id="270" r:id="rId12"/>
    <p:sldId id="271" r:id="rId13"/>
    <p:sldId id="272" r:id="rId14"/>
    <p:sldId id="273" r:id="rId15"/>
    <p:sldId id="264" r:id="rId16"/>
    <p:sldId id="265" r:id="rId17"/>
    <p:sldId id="266" r:id="rId18"/>
    <p:sldId id="339" r:id="rId19"/>
    <p:sldId id="274" r:id="rId20"/>
    <p:sldId id="275" r:id="rId21"/>
    <p:sldId id="325" r:id="rId22"/>
    <p:sldId id="326" r:id="rId23"/>
    <p:sldId id="327" r:id="rId24"/>
    <p:sldId id="279" r:id="rId25"/>
    <p:sldId id="280" r:id="rId26"/>
    <p:sldId id="281" r:id="rId27"/>
    <p:sldId id="282" r:id="rId28"/>
    <p:sldId id="283" r:id="rId29"/>
    <p:sldId id="284" r:id="rId30"/>
    <p:sldId id="285" r:id="rId31"/>
    <p:sldId id="328" r:id="rId32"/>
    <p:sldId id="329" r:id="rId33"/>
    <p:sldId id="330" r:id="rId34"/>
    <p:sldId id="298" r:id="rId35"/>
    <p:sldId id="290" r:id="rId36"/>
    <p:sldId id="295" r:id="rId37"/>
    <p:sldId id="299" r:id="rId38"/>
    <p:sldId id="310" r:id="rId39"/>
    <p:sldId id="311" r:id="rId40"/>
    <p:sldId id="313" r:id="rId41"/>
    <p:sldId id="314" r:id="rId42"/>
    <p:sldId id="315" r:id="rId43"/>
    <p:sldId id="316" r:id="rId44"/>
    <p:sldId id="317" r:id="rId45"/>
    <p:sldId id="318" r:id="rId46"/>
    <p:sldId id="319" r:id="rId47"/>
    <p:sldId id="320" r:id="rId48"/>
    <p:sldId id="337" r:id="rId49"/>
    <p:sldId id="338" r:id="rId50"/>
    <p:sldId id="321" r:id="rId51"/>
    <p:sldId id="322" r:id="rId52"/>
    <p:sldId id="323" r:id="rId53"/>
    <p:sldId id="324" r:id="rId54"/>
    <p:sldId id="332" r:id="rId55"/>
    <p:sldId id="331" r:id="rId56"/>
    <p:sldId id="333" r:id="rId57"/>
    <p:sldId id="334" r:id="rId58"/>
    <p:sldId id="336" r:id="rId59"/>
    <p:sldId id="335" r:id="rId60"/>
    <p:sldId id="340" r:id="rId61"/>
    <p:sldId id="341" r:id="rId62"/>
    <p:sldId id="342" r:id="rId63"/>
    <p:sldId id="343" r:id="rId64"/>
    <p:sldId id="344" r:id="rId65"/>
    <p:sldId id="345" r:id="rId66"/>
    <p:sldId id="346" r:id="rId67"/>
    <p:sldId id="347" r:id="rId68"/>
    <p:sldId id="348" r:id="rId69"/>
    <p:sldId id="349" r:id="rId70"/>
    <p:sldId id="350" r:id="rId71"/>
    <p:sldId id="351" r:id="rId72"/>
    <p:sldId id="352" r:id="rId73"/>
    <p:sldId id="353" r:id="rId74"/>
    <p:sldId id="354" r:id="rId75"/>
    <p:sldId id="355" r:id="rId76"/>
    <p:sldId id="356" r:id="rId77"/>
    <p:sldId id="357" r:id="rId78"/>
    <p:sldId id="358" r:id="rId79"/>
    <p:sldId id="359" r:id="rId80"/>
    <p:sldId id="360" r:id="rId81"/>
    <p:sldId id="361" r:id="rId82"/>
    <p:sldId id="362" r:id="rId83"/>
    <p:sldId id="363" r:id="rId84"/>
    <p:sldId id="364" r:id="rId85"/>
    <p:sldId id="365" r:id="rId86"/>
    <p:sldId id="366" r:id="rId87"/>
    <p:sldId id="367" r:id="rId88"/>
    <p:sldId id="368" r:id="rId89"/>
    <p:sldId id="369" r:id="rId90"/>
    <p:sldId id="371" r:id="rId91"/>
    <p:sldId id="372" r:id="rId9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165" autoAdjust="0"/>
    <p:restoredTop sz="94660"/>
  </p:normalViewPr>
  <p:slideViewPr>
    <p:cSldViewPr snapToGrid="0">
      <p:cViewPr>
        <p:scale>
          <a:sx n="75" d="100"/>
          <a:sy n="75" d="100"/>
        </p:scale>
        <p:origin x="552"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C5EB1470-5C7E-4B24-BB37-507F1693362D}" type="datetimeFigureOut">
              <a:rPr lang="ar-JO" smtClean="0"/>
              <a:t>25/11/1444</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3B77E946-0367-4AED-9C44-89E8C555DC14}" type="slidenum">
              <a:rPr lang="ar-JO" smtClean="0"/>
              <a:t>‹#›</a:t>
            </a:fld>
            <a:endParaRPr lang="ar-JO"/>
          </a:p>
        </p:txBody>
      </p:sp>
    </p:spTree>
    <p:extLst>
      <p:ext uri="{BB962C8B-B14F-4D97-AF65-F5344CB8AC3E}">
        <p14:creationId xmlns:p14="http://schemas.microsoft.com/office/powerpoint/2010/main" val="2901046855"/>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5"/>
          </p:nvPr>
        </p:nvSpPr>
        <p:spPr/>
        <p:txBody>
          <a:bodyPr/>
          <a:lstStyle/>
          <a:p>
            <a:fld id="{3B77E946-0367-4AED-9C44-89E8C555DC14}" type="slidenum">
              <a:rPr lang="ar-JO" smtClean="0"/>
              <a:t>45</a:t>
            </a:fld>
            <a:endParaRPr lang="ar-JO"/>
          </a:p>
        </p:txBody>
      </p:sp>
    </p:spTree>
    <p:extLst>
      <p:ext uri="{BB962C8B-B14F-4D97-AF65-F5344CB8AC3E}">
        <p14:creationId xmlns:p14="http://schemas.microsoft.com/office/powerpoint/2010/main" val="21182402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AEF27E6-1E3A-4259-90C4-A28B058C321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31146959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F27E6-1E3A-4259-90C4-A28B058C321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1284463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F27E6-1E3A-4259-90C4-A28B058C321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15057950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AEF27E6-1E3A-4259-90C4-A28B058C321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3718452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AEF27E6-1E3A-4259-90C4-A28B058C321B}" type="datetimeFigureOut">
              <a:rPr lang="en-US" smtClean="0"/>
              <a:t>6/13/2023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2550976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AEF27E6-1E3A-4259-90C4-A28B058C321B}"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1438966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AEF27E6-1E3A-4259-90C4-A28B058C321B}" type="datetimeFigureOut">
              <a:rPr lang="en-US" smtClean="0"/>
              <a:t>6/13/2023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18332959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AEF27E6-1E3A-4259-90C4-A28B058C321B}" type="datetimeFigureOut">
              <a:rPr lang="en-US" smtClean="0"/>
              <a:t>6/13/2023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3821323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EF27E6-1E3A-4259-90C4-A28B058C321B}" type="datetimeFigureOut">
              <a:rPr lang="en-US" smtClean="0"/>
              <a:t>6/13/2023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317056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F27E6-1E3A-4259-90C4-A28B058C321B}"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1298159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AEF27E6-1E3A-4259-90C4-A28B058C321B}" type="datetimeFigureOut">
              <a:rPr lang="en-US" smtClean="0"/>
              <a:t>6/13/2023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6023FC7-E1FD-49CD-BF14-F73EC10AC6E0}" type="slidenum">
              <a:rPr lang="en-US" smtClean="0"/>
              <a:t>‹#›</a:t>
            </a:fld>
            <a:endParaRPr lang="en-US"/>
          </a:p>
        </p:txBody>
      </p:sp>
    </p:spTree>
    <p:extLst>
      <p:ext uri="{BB962C8B-B14F-4D97-AF65-F5344CB8AC3E}">
        <p14:creationId xmlns:p14="http://schemas.microsoft.com/office/powerpoint/2010/main" val="299264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EF27E6-1E3A-4259-90C4-A28B058C321B}" type="datetimeFigureOut">
              <a:rPr lang="en-US" smtClean="0"/>
              <a:t>6/13/2023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6023FC7-E1FD-49CD-BF14-F73EC10AC6E0}" type="slidenum">
              <a:rPr lang="en-US" smtClean="0"/>
              <a:t>‹#›</a:t>
            </a:fld>
            <a:endParaRPr lang="en-US"/>
          </a:p>
        </p:txBody>
      </p:sp>
    </p:spTree>
    <p:extLst>
      <p:ext uri="{BB962C8B-B14F-4D97-AF65-F5344CB8AC3E}">
        <p14:creationId xmlns:p14="http://schemas.microsoft.com/office/powerpoint/2010/main" val="39367769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ar-JO" dirty="0"/>
              <a:t>بسم الله الرحمن الرحيم</a:t>
            </a:r>
            <a:endParaRPr lang="en-US" dirty="0"/>
          </a:p>
        </p:txBody>
      </p:sp>
      <p:sp>
        <p:nvSpPr>
          <p:cNvPr id="3" name="Subtitle 2"/>
          <p:cNvSpPr>
            <a:spLocks noGrp="1"/>
          </p:cNvSpPr>
          <p:nvPr>
            <p:ph type="subTitle" idx="1"/>
          </p:nvPr>
        </p:nvSpPr>
        <p:spPr/>
        <p:txBody>
          <a:bodyPr/>
          <a:lstStyle/>
          <a:p>
            <a:r>
              <a:rPr lang="ar-JO" dirty="0"/>
              <a:t>اسئلة واجابات امتحان متطلبات هندسة البرمجيات</a:t>
            </a:r>
            <a:endParaRPr lang="en-US" dirty="0"/>
          </a:p>
        </p:txBody>
      </p:sp>
    </p:spTree>
    <p:extLst>
      <p:ext uri="{BB962C8B-B14F-4D97-AF65-F5344CB8AC3E}">
        <p14:creationId xmlns:p14="http://schemas.microsoft.com/office/powerpoint/2010/main" val="9593786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9</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Use-case actors are always people, never system devices </a:t>
            </a:r>
            <a:br>
              <a:rPr lang="en-US" sz="2600" dirty="0"/>
            </a:br>
            <a:endParaRPr lang="en-US" sz="2600" dirty="0"/>
          </a:p>
          <a:p>
            <a:r>
              <a:rPr lang="en-US" sz="2600" dirty="0"/>
              <a:t>Answer</a:t>
            </a:r>
          </a:p>
          <a:p>
            <a:r>
              <a:rPr lang="en-US" sz="2600" dirty="0"/>
              <a:t>False</a:t>
            </a:r>
          </a:p>
        </p:txBody>
      </p:sp>
    </p:spTree>
    <p:extLst>
      <p:ext uri="{BB962C8B-B14F-4D97-AF65-F5344CB8AC3E}">
        <p14:creationId xmlns:p14="http://schemas.microsoft.com/office/powerpoint/2010/main" val="3968964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10 </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During ------------process, errors in the requirements document are inevitably discovered </a:t>
            </a:r>
            <a:br>
              <a:rPr lang="en-US" sz="2600" dirty="0"/>
            </a:br>
            <a:endParaRPr lang="en-US" sz="2600" dirty="0"/>
          </a:p>
          <a:p>
            <a:r>
              <a:rPr lang="en-US" sz="2600" dirty="0"/>
              <a:t>Answer</a:t>
            </a:r>
          </a:p>
          <a:p>
            <a:r>
              <a:rPr lang="en-US" sz="2600" dirty="0"/>
              <a:t>Requirements validation</a:t>
            </a:r>
          </a:p>
          <a:p>
            <a:endParaRPr lang="en-US" sz="2600" dirty="0"/>
          </a:p>
          <a:p>
            <a:pPr marL="0" indent="0">
              <a:buNone/>
            </a:pPr>
            <a:endParaRPr lang="en-US" sz="2600" dirty="0"/>
          </a:p>
        </p:txBody>
      </p:sp>
    </p:spTree>
    <p:extLst>
      <p:ext uri="{BB962C8B-B14F-4D97-AF65-F5344CB8AC3E}">
        <p14:creationId xmlns:p14="http://schemas.microsoft.com/office/powerpoint/2010/main" val="39810111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11</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User requirements are expanded versions of the system requirements that are used by software engineers as the starting point for the system design. </a:t>
            </a:r>
            <a:br>
              <a:rPr lang="en-US" sz="2600" dirty="0"/>
            </a:br>
            <a:endParaRPr lang="en-US" sz="2600" dirty="0"/>
          </a:p>
          <a:p>
            <a:r>
              <a:rPr lang="en-US" sz="2600" dirty="0"/>
              <a:t>Answer</a:t>
            </a:r>
          </a:p>
          <a:p>
            <a:r>
              <a:rPr lang="en-US" sz="2600" dirty="0"/>
              <a:t>False</a:t>
            </a:r>
          </a:p>
          <a:p>
            <a:endParaRPr lang="en-US" sz="2600" dirty="0"/>
          </a:p>
          <a:p>
            <a:pPr marL="0" indent="0">
              <a:buNone/>
            </a:pPr>
            <a:endParaRPr lang="en-US" sz="2600" dirty="0"/>
          </a:p>
          <a:p>
            <a:endParaRPr lang="en-US" sz="2600" dirty="0"/>
          </a:p>
        </p:txBody>
      </p:sp>
    </p:spTree>
    <p:extLst>
      <p:ext uri="{BB962C8B-B14F-4D97-AF65-F5344CB8AC3E}">
        <p14:creationId xmlns:p14="http://schemas.microsoft.com/office/powerpoint/2010/main" val="858628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12</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-------------are high level statements, written in a natural language, of what services the system is expected to provide, and the constraints under which it must operate. </a:t>
            </a:r>
            <a:br>
              <a:rPr lang="en-US" sz="2600" dirty="0"/>
            </a:br>
            <a:endParaRPr lang="en-US" sz="2600" dirty="0"/>
          </a:p>
          <a:p>
            <a:r>
              <a:rPr lang="en-US" sz="2600" dirty="0"/>
              <a:t> Answer</a:t>
            </a:r>
          </a:p>
          <a:p>
            <a:r>
              <a:rPr lang="en-US" sz="2600" dirty="0"/>
              <a:t>System requirements</a:t>
            </a:r>
          </a:p>
          <a:p>
            <a:endParaRPr lang="en-US" sz="2600" dirty="0"/>
          </a:p>
          <a:p>
            <a:r>
              <a:rPr lang="en-US" sz="2600" dirty="0"/>
              <a:t>P 4</a:t>
            </a:r>
          </a:p>
        </p:txBody>
      </p:sp>
    </p:spTree>
    <p:extLst>
      <p:ext uri="{BB962C8B-B14F-4D97-AF65-F5344CB8AC3E}">
        <p14:creationId xmlns:p14="http://schemas.microsoft.com/office/powerpoint/2010/main" val="15928881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13</a:t>
            </a:r>
            <a:endParaRPr lang="en-US" dirty="0"/>
          </a:p>
        </p:txBody>
      </p:sp>
      <p:sp>
        <p:nvSpPr>
          <p:cNvPr id="3" name="Content Placeholder 2"/>
          <p:cNvSpPr>
            <a:spLocks noGrp="1"/>
          </p:cNvSpPr>
          <p:nvPr>
            <p:ph idx="1"/>
          </p:nvPr>
        </p:nvSpPr>
        <p:spPr/>
        <p:txBody>
          <a:bodyPr vert="horz" lIns="91440" tIns="45720" rIns="91440" bIns="45720" rtlCol="0">
            <a:normAutofit fontScale="77500" lnSpcReduction="20000"/>
          </a:bodyPr>
          <a:lstStyle/>
          <a:p>
            <a:r>
              <a:rPr lang="en-US" sz="2600" dirty="0"/>
              <a:t>Consider the following description of requirements for the MHC-PMS system, which is used to maintain information about patients receiving treatment for mental health problems </a:t>
            </a:r>
          </a:p>
          <a:p>
            <a:r>
              <a:rPr lang="en-US" sz="2600" dirty="0"/>
              <a:t>LA user shall be able to search the appointments lists for all clinics </a:t>
            </a:r>
          </a:p>
          <a:p>
            <a:r>
              <a:rPr lang="en-US" sz="2600" dirty="0"/>
              <a:t>2. The system shall generate each day, for each clinic, a list of patients who are expected to attend appointments that day. </a:t>
            </a:r>
          </a:p>
          <a:p>
            <a:r>
              <a:rPr lang="en-US" sz="2600" dirty="0"/>
              <a:t>3. Each staff member using the system shall be uniquely identified by his or her eight-digit employee number </a:t>
            </a:r>
          </a:p>
          <a:p>
            <a:r>
              <a:rPr lang="en-US" sz="2600" dirty="0"/>
              <a:t>These requirements come in form of</a:t>
            </a:r>
          </a:p>
          <a:p>
            <a:endParaRPr lang="en-US" sz="2600" dirty="0"/>
          </a:p>
          <a:p>
            <a:r>
              <a:rPr lang="en-US" sz="2600" dirty="0"/>
              <a:t>Answer</a:t>
            </a:r>
          </a:p>
          <a:p>
            <a:r>
              <a:rPr lang="en-US" sz="2600" dirty="0"/>
              <a:t>Functional user requirements</a:t>
            </a:r>
          </a:p>
          <a:p>
            <a:endParaRPr lang="en-US" sz="2600" dirty="0"/>
          </a:p>
          <a:p>
            <a:r>
              <a:rPr lang="en-US" sz="2600" dirty="0"/>
              <a:t>P 15</a:t>
            </a:r>
          </a:p>
        </p:txBody>
      </p:sp>
    </p:spTree>
    <p:extLst>
      <p:ext uri="{BB962C8B-B14F-4D97-AF65-F5344CB8AC3E}">
        <p14:creationId xmlns:p14="http://schemas.microsoft.com/office/powerpoint/2010/main" val="16071055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14</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System requirements should be concerned with how the system should be designed or implemented. </a:t>
            </a:r>
            <a:br>
              <a:rPr lang="en-US" sz="2600" dirty="0"/>
            </a:br>
            <a:endParaRPr lang="en-US" sz="2600" dirty="0"/>
          </a:p>
          <a:p>
            <a:r>
              <a:rPr lang="en-US" sz="2600" dirty="0"/>
              <a:t>Answer </a:t>
            </a:r>
          </a:p>
          <a:p>
            <a:r>
              <a:rPr lang="en-US" sz="2600" dirty="0"/>
              <a:t>False</a:t>
            </a:r>
          </a:p>
          <a:p>
            <a:endParaRPr lang="en-US" sz="2600" dirty="0"/>
          </a:p>
          <a:p>
            <a:r>
              <a:rPr lang="en-US" sz="2600" dirty="0"/>
              <a:t>P 4</a:t>
            </a:r>
          </a:p>
        </p:txBody>
      </p:sp>
    </p:spTree>
    <p:extLst>
      <p:ext uri="{BB962C8B-B14F-4D97-AF65-F5344CB8AC3E}">
        <p14:creationId xmlns:p14="http://schemas.microsoft.com/office/powerpoint/2010/main" val="352046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Viewpoints are a way of structuring the requirements to represent the perspectives of different stakeholders </a:t>
            </a:r>
          </a:p>
          <a:p>
            <a:endParaRPr lang="en-US" sz="2600" dirty="0"/>
          </a:p>
          <a:p>
            <a:r>
              <a:rPr lang="en-US" sz="2600" dirty="0"/>
              <a:t>Answer</a:t>
            </a:r>
          </a:p>
          <a:p>
            <a:r>
              <a:rPr lang="en-US" sz="2600" dirty="0"/>
              <a:t>True</a:t>
            </a:r>
          </a:p>
          <a:p>
            <a:pPr marL="0" indent="0">
              <a:buNone/>
            </a:pPr>
            <a:endParaRPr lang="en-US" sz="2600" dirty="0"/>
          </a:p>
          <a:p>
            <a:endParaRPr lang="en-US" sz="2600" dirty="0"/>
          </a:p>
          <a:p>
            <a:endParaRPr lang="en-US" sz="2600" dirty="0"/>
          </a:p>
        </p:txBody>
      </p:sp>
    </p:spTree>
    <p:extLst>
      <p:ext uri="{BB962C8B-B14F-4D97-AF65-F5344CB8AC3E}">
        <p14:creationId xmlns:p14="http://schemas.microsoft.com/office/powerpoint/2010/main" val="2216721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16</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Scenarios are real-life examples of how a system can be used. </a:t>
            </a:r>
            <a:br>
              <a:rPr lang="en-US" sz="2600" dirty="0"/>
            </a:br>
            <a:endParaRPr lang="en-US" sz="2600" dirty="0"/>
          </a:p>
          <a:p>
            <a:endParaRPr lang="en-US" sz="2600" dirty="0"/>
          </a:p>
          <a:p>
            <a:r>
              <a:rPr lang="en-US" sz="2600" dirty="0"/>
              <a:t>Answer </a:t>
            </a:r>
          </a:p>
          <a:p>
            <a:r>
              <a:rPr lang="en-US" sz="2600" dirty="0"/>
              <a:t>True</a:t>
            </a:r>
          </a:p>
          <a:p>
            <a:endParaRPr lang="en-US" sz="2600" dirty="0"/>
          </a:p>
        </p:txBody>
      </p:sp>
    </p:spTree>
    <p:extLst>
      <p:ext uri="{BB962C8B-B14F-4D97-AF65-F5344CB8AC3E}">
        <p14:creationId xmlns:p14="http://schemas.microsoft.com/office/powerpoint/2010/main" val="41319152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17</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Which one of the following is  a functional requirement? </a:t>
            </a:r>
            <a:br>
              <a:rPr lang="en-US" sz="2600" dirty="0"/>
            </a:br>
            <a:endParaRPr lang="en-US" sz="2600" dirty="0"/>
          </a:p>
          <a:p>
            <a:r>
              <a:rPr lang="en-US" sz="2600" dirty="0"/>
              <a:t>Answer </a:t>
            </a:r>
          </a:p>
          <a:p>
            <a:r>
              <a:rPr lang="en-US" sz="2600" dirty="0"/>
              <a:t>None of the mentioned</a:t>
            </a:r>
          </a:p>
          <a:p>
            <a:endParaRPr lang="en-US" sz="2600" dirty="0"/>
          </a:p>
          <a:p>
            <a:r>
              <a:rPr lang="en-US" sz="2600" dirty="0"/>
              <a:t>P 4</a:t>
            </a:r>
          </a:p>
          <a:p>
            <a:endParaRPr lang="en-US" sz="2600" dirty="0"/>
          </a:p>
        </p:txBody>
      </p:sp>
    </p:spTree>
    <p:extLst>
      <p:ext uri="{BB962C8B-B14F-4D97-AF65-F5344CB8AC3E}">
        <p14:creationId xmlns:p14="http://schemas.microsoft.com/office/powerpoint/2010/main" val="106209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18</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Stakeholders who do not use the system themselves but who influence the requirements, This type of viewpoint collect </a:t>
            </a:r>
            <a:r>
              <a:rPr lang="en-US" sz="2600" dirty="0">
                <a:sym typeface="Wingdings" panose="05000000000000000000" pitchFamily="2" charset="2"/>
              </a:rPr>
              <a:t> indirect viewpoints</a:t>
            </a:r>
          </a:p>
          <a:p>
            <a:endParaRPr lang="en-US" sz="2600" dirty="0">
              <a:sym typeface="Wingdings" panose="05000000000000000000" pitchFamily="2" charset="2"/>
            </a:endParaRPr>
          </a:p>
          <a:p>
            <a:pPr marL="0" indent="0">
              <a:buNone/>
            </a:pPr>
            <a:r>
              <a:rPr lang="en-US" sz="2600" dirty="0">
                <a:sym typeface="Wingdings" panose="05000000000000000000" pitchFamily="2" charset="2"/>
              </a:rPr>
              <a:t> </a:t>
            </a:r>
          </a:p>
          <a:p>
            <a:r>
              <a:rPr lang="en-US" sz="2600" dirty="0">
                <a:sym typeface="Wingdings" panose="05000000000000000000" pitchFamily="2" charset="2"/>
              </a:rPr>
              <a:t>People or other systems that interact directly with the system, This type of viewpoint collect  interactor viewpoints</a:t>
            </a:r>
            <a:endParaRPr lang="en-US" sz="2600" dirty="0"/>
          </a:p>
          <a:p>
            <a:pPr marL="0" indent="0">
              <a:buNone/>
            </a:pPr>
            <a:endParaRPr lang="en-US" sz="2600" dirty="0"/>
          </a:p>
        </p:txBody>
      </p:sp>
    </p:spTree>
    <p:extLst>
      <p:ext uri="{BB962C8B-B14F-4D97-AF65-F5344CB8AC3E}">
        <p14:creationId xmlns:p14="http://schemas.microsoft.com/office/powerpoint/2010/main" val="15162842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Which one of the following is not a step of requirement engineering?</a:t>
            </a:r>
          </a:p>
          <a:p>
            <a:pPr marL="0" indent="0">
              <a:buNone/>
            </a:pPr>
            <a:endParaRPr lang="en-US" sz="2600" dirty="0"/>
          </a:p>
          <a:p>
            <a:r>
              <a:rPr lang="en-US" sz="2600" dirty="0"/>
              <a:t>Answer </a:t>
            </a:r>
          </a:p>
          <a:p>
            <a:r>
              <a:rPr lang="en-US" sz="2600" dirty="0"/>
              <a:t>design</a:t>
            </a:r>
          </a:p>
          <a:p>
            <a:endParaRPr lang="en-US" sz="2600" dirty="0"/>
          </a:p>
          <a:p>
            <a:endParaRPr lang="en-US" sz="2600" dirty="0"/>
          </a:p>
          <a:p>
            <a:r>
              <a:rPr lang="en-US" sz="2600" dirty="0">
                <a:sym typeface="Wingdings" panose="05000000000000000000" pitchFamily="2" charset="2"/>
              </a:rPr>
              <a:t></a:t>
            </a:r>
            <a:endParaRPr lang="en-US" sz="2600" dirty="0"/>
          </a:p>
          <a:p>
            <a:pPr marL="0" indent="0">
              <a:buNone/>
            </a:pPr>
            <a:endParaRPr lang="en-US" sz="2600" dirty="0"/>
          </a:p>
          <a:p>
            <a:endParaRPr lang="en-US" sz="2600" dirty="0"/>
          </a:p>
        </p:txBody>
      </p:sp>
    </p:spTree>
    <p:extLst>
      <p:ext uri="{BB962C8B-B14F-4D97-AF65-F5344CB8AC3E}">
        <p14:creationId xmlns:p14="http://schemas.microsoft.com/office/powerpoint/2010/main" val="322693876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19</a:t>
            </a:r>
            <a:endParaRPr lang="en-US" dirty="0"/>
          </a:p>
        </p:txBody>
      </p:sp>
      <p:sp>
        <p:nvSpPr>
          <p:cNvPr id="3" name="Content Placeholder 2"/>
          <p:cNvSpPr>
            <a:spLocks noGrp="1"/>
          </p:cNvSpPr>
          <p:nvPr>
            <p:ph idx="1"/>
          </p:nvPr>
        </p:nvSpPr>
        <p:spPr>
          <a:xfrm>
            <a:off x="628650" y="1825624"/>
            <a:ext cx="10725150" cy="4918075"/>
          </a:xfrm>
        </p:spPr>
        <p:txBody>
          <a:bodyPr vert="horz" lIns="91440" tIns="45720" rIns="91440" bIns="45720" rtlCol="0">
            <a:normAutofit/>
          </a:bodyPr>
          <a:lstStyle/>
          <a:p>
            <a:r>
              <a:rPr lang="en-US" sz="2600" dirty="0"/>
              <a:t>Number of RAM chips </a:t>
            </a:r>
            <a:r>
              <a:rPr lang="en-US" sz="2600" dirty="0">
                <a:sym typeface="Wingdings" panose="05000000000000000000" pitchFamily="2" charset="2"/>
              </a:rPr>
              <a:t> size</a:t>
            </a:r>
          </a:p>
          <a:p>
            <a:r>
              <a:rPr lang="en-US" sz="2600" dirty="0">
                <a:sym typeface="Wingdings" panose="05000000000000000000" pitchFamily="2" charset="2"/>
              </a:rPr>
              <a:t>Rate of failure occurrence  Reliability </a:t>
            </a:r>
          </a:p>
          <a:p>
            <a:r>
              <a:rPr lang="en-US" sz="2600" dirty="0">
                <a:sym typeface="Wingdings" panose="05000000000000000000" pitchFamily="2" charset="2"/>
              </a:rPr>
              <a:t>Training time  Ease of use</a:t>
            </a:r>
          </a:p>
          <a:p>
            <a:r>
              <a:rPr lang="en-US" sz="2600" dirty="0">
                <a:sym typeface="Wingdings" panose="05000000000000000000" pitchFamily="2" charset="2"/>
              </a:rPr>
              <a:t>Number of help frames  Ease of use</a:t>
            </a:r>
          </a:p>
          <a:p>
            <a:r>
              <a:rPr lang="en-US" sz="2600" dirty="0"/>
              <a:t>Mean time to failure </a:t>
            </a:r>
            <a:r>
              <a:rPr lang="en-US" sz="2600" dirty="0">
                <a:sym typeface="Wingdings" panose="05000000000000000000" pitchFamily="2" charset="2"/>
              </a:rPr>
              <a:t> Reliability</a:t>
            </a:r>
          </a:p>
          <a:p>
            <a:r>
              <a:rPr lang="en-US" sz="2600" dirty="0">
                <a:sym typeface="Wingdings" panose="05000000000000000000" pitchFamily="2" charset="2"/>
              </a:rPr>
              <a:t>Screen refresh time  Speed</a:t>
            </a:r>
          </a:p>
          <a:p>
            <a:r>
              <a:rPr lang="en-US" sz="2600" dirty="0">
                <a:sym typeface="Wingdings" panose="05000000000000000000" pitchFamily="2" charset="2"/>
              </a:rPr>
              <a:t>Number of target systems  Portability</a:t>
            </a:r>
          </a:p>
          <a:p>
            <a:r>
              <a:rPr lang="en-US" sz="2600" dirty="0">
                <a:sym typeface="Wingdings" panose="05000000000000000000" pitchFamily="2" charset="2"/>
              </a:rPr>
              <a:t>Processed transactions/second  Speed </a:t>
            </a:r>
            <a:endParaRPr lang="en-US" sz="2600" dirty="0"/>
          </a:p>
          <a:p>
            <a:r>
              <a:rPr lang="en-US" sz="2600" dirty="0"/>
              <a:t>P 29</a:t>
            </a:r>
          </a:p>
        </p:txBody>
      </p:sp>
    </p:spTree>
    <p:extLst>
      <p:ext uri="{BB962C8B-B14F-4D97-AF65-F5344CB8AC3E}">
        <p14:creationId xmlns:p14="http://schemas.microsoft.com/office/powerpoint/2010/main" val="26528250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20</a:t>
            </a:r>
            <a:endParaRPr lang="en-US" dirty="0"/>
          </a:p>
        </p:txBody>
      </p:sp>
      <p:sp>
        <p:nvSpPr>
          <p:cNvPr id="3" name="Content Placeholder 2"/>
          <p:cNvSpPr>
            <a:spLocks noGrp="1"/>
          </p:cNvSpPr>
          <p:nvPr>
            <p:ph idx="1"/>
          </p:nvPr>
        </p:nvSpPr>
        <p:spPr/>
        <p:txBody>
          <a:bodyPr vert="horz" lIns="91440" tIns="45720" rIns="91440" bIns="45720" rtlCol="0">
            <a:normAutofit lnSpcReduction="10000"/>
          </a:bodyPr>
          <a:lstStyle/>
          <a:p>
            <a:r>
              <a:rPr lang="en-US" sz="2600" dirty="0"/>
              <a:t>show the object classes in the system and the associations between these classes  </a:t>
            </a:r>
            <a:r>
              <a:rPr lang="en-US" sz="2600" dirty="0">
                <a:sym typeface="Wingdings" panose="05000000000000000000" pitchFamily="2" charset="2"/>
              </a:rPr>
              <a:t> class diagram</a:t>
            </a:r>
            <a:endParaRPr lang="en-US" sz="2600" dirty="0"/>
          </a:p>
          <a:p>
            <a:endParaRPr lang="en-US" sz="2600" dirty="0"/>
          </a:p>
          <a:p>
            <a:r>
              <a:rPr lang="en-US" sz="2600" dirty="0"/>
              <a:t>Show the interactions between a system and its environment </a:t>
            </a:r>
            <a:r>
              <a:rPr lang="en-US" sz="2600" dirty="0">
                <a:sym typeface="Wingdings" panose="05000000000000000000" pitchFamily="2" charset="2"/>
              </a:rPr>
              <a:t> use case</a:t>
            </a:r>
            <a:endParaRPr lang="en-US" sz="2600" dirty="0"/>
          </a:p>
          <a:p>
            <a:endParaRPr lang="en-US" sz="2600" dirty="0"/>
          </a:p>
          <a:p>
            <a:r>
              <a:rPr lang="en-US" sz="2600" dirty="0"/>
              <a:t>show how the system reacts to internal and external events </a:t>
            </a:r>
            <a:r>
              <a:rPr lang="en-US" sz="2600" dirty="0">
                <a:sym typeface="Wingdings" panose="05000000000000000000" pitchFamily="2" charset="2"/>
              </a:rPr>
              <a:t> state diagram</a:t>
            </a:r>
            <a:endParaRPr lang="en-US" sz="2600" dirty="0"/>
          </a:p>
          <a:p>
            <a:endParaRPr lang="en-US" sz="2600" dirty="0"/>
          </a:p>
          <a:p>
            <a:r>
              <a:rPr lang="en-US" sz="2600" dirty="0"/>
              <a:t>show interactions between actors and the system and between system components </a:t>
            </a:r>
            <a:r>
              <a:rPr lang="en-US" sz="2600" dirty="0">
                <a:sym typeface="Wingdings" panose="05000000000000000000" pitchFamily="2" charset="2"/>
              </a:rPr>
              <a:t> sequence diagram</a:t>
            </a:r>
          </a:p>
        </p:txBody>
      </p:sp>
    </p:spTree>
    <p:extLst>
      <p:ext uri="{BB962C8B-B14F-4D97-AF65-F5344CB8AC3E}">
        <p14:creationId xmlns:p14="http://schemas.microsoft.com/office/powerpoint/2010/main" val="3811064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21</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Ethnography is effective for understanding existing processes but cannot identify new features that should be added to a system</a:t>
            </a:r>
          </a:p>
          <a:p>
            <a:endParaRPr lang="en-US" sz="2600" dirty="0"/>
          </a:p>
          <a:p>
            <a:r>
              <a:rPr lang="en-US" sz="2600" dirty="0"/>
              <a:t>Answer</a:t>
            </a:r>
          </a:p>
          <a:p>
            <a:r>
              <a:rPr lang="en-US" sz="2600" dirty="0"/>
              <a:t>False</a:t>
            </a:r>
          </a:p>
          <a:p>
            <a:endParaRPr lang="en-US" sz="2600" dirty="0"/>
          </a:p>
          <a:p>
            <a:r>
              <a:rPr lang="en-US" sz="2600" dirty="0"/>
              <a:t>P 167</a:t>
            </a:r>
          </a:p>
          <a:p>
            <a:endParaRPr lang="en-US" sz="2600" dirty="0">
              <a:sym typeface="Wingdings" panose="05000000000000000000" pitchFamily="2" charset="2"/>
            </a:endParaRPr>
          </a:p>
        </p:txBody>
      </p:sp>
    </p:spTree>
    <p:extLst>
      <p:ext uri="{BB962C8B-B14F-4D97-AF65-F5344CB8AC3E}">
        <p14:creationId xmlns:p14="http://schemas.microsoft.com/office/powerpoint/2010/main" val="8307192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22</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Interviews are good for understanding domain requirements </a:t>
            </a:r>
            <a:br>
              <a:rPr lang="en-US" sz="2600" dirty="0"/>
            </a:br>
            <a:r>
              <a:rPr lang="en-US" sz="2600" dirty="0"/>
              <a:t> </a:t>
            </a:r>
          </a:p>
          <a:p>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True</a:t>
            </a:r>
            <a:endParaRPr lang="en-US" sz="2600" dirty="0">
              <a:sym typeface="Wingdings" panose="05000000000000000000" pitchFamily="2" charset="2"/>
            </a:endParaRPr>
          </a:p>
          <a:p>
            <a:endParaRPr lang="en-US" sz="2600" dirty="0">
              <a:sym typeface="Wingdings" panose="05000000000000000000" pitchFamily="2" charset="2"/>
            </a:endParaRPr>
          </a:p>
          <a:p>
            <a:endParaRPr lang="en-US" sz="2600" dirty="0">
              <a:sym typeface="Wingdings" panose="05000000000000000000" pitchFamily="2" charset="2"/>
            </a:endParaRPr>
          </a:p>
          <a:p>
            <a:pPr marL="0" indent="0">
              <a:buNone/>
            </a:pPr>
            <a:endParaRPr lang="en-US" sz="2600" dirty="0">
              <a:sym typeface="Wingdings" panose="05000000000000000000" pitchFamily="2" charset="2"/>
            </a:endParaRPr>
          </a:p>
        </p:txBody>
      </p:sp>
    </p:spTree>
    <p:extLst>
      <p:ext uri="{BB962C8B-B14F-4D97-AF65-F5344CB8AC3E}">
        <p14:creationId xmlns:p14="http://schemas.microsoft.com/office/powerpoint/2010/main" val="8387097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23</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UML sequence diagram show the order in which system events are processed </a:t>
            </a:r>
            <a:br>
              <a:rPr lang="en-US" sz="2600" dirty="0"/>
            </a:br>
            <a:endParaRPr lang="en-US" sz="2600" dirty="0"/>
          </a:p>
          <a:p>
            <a:r>
              <a:rPr lang="en-US" sz="2600" dirty="0"/>
              <a:t>Answer</a:t>
            </a:r>
          </a:p>
          <a:p>
            <a:r>
              <a:rPr lang="en-US" sz="2600" dirty="0"/>
              <a:t>True</a:t>
            </a:r>
          </a:p>
          <a:p>
            <a:endParaRPr lang="en-US" sz="2600" dirty="0"/>
          </a:p>
        </p:txBody>
      </p:sp>
    </p:spTree>
    <p:extLst>
      <p:ext uri="{BB962C8B-B14F-4D97-AF65-F5344CB8AC3E}">
        <p14:creationId xmlns:p14="http://schemas.microsoft.com/office/powerpoint/2010/main" val="17859885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24</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Can the requirements be checked </a:t>
            </a:r>
            <a:r>
              <a:rPr lang="en-US" sz="2600" dirty="0">
                <a:sym typeface="Wingdings" panose="05000000000000000000" pitchFamily="2" charset="2"/>
              </a:rPr>
              <a:t> </a:t>
            </a:r>
            <a:r>
              <a:rPr lang="en-US" sz="2600" dirty="0"/>
              <a:t>Variability</a:t>
            </a:r>
            <a:endParaRPr lang="en-US" sz="2600" dirty="0">
              <a:sym typeface="Wingdings" panose="05000000000000000000" pitchFamily="2" charset="2"/>
            </a:endParaRPr>
          </a:p>
          <a:p>
            <a:r>
              <a:rPr lang="en-US" sz="2600" dirty="0"/>
              <a:t>Are all functions required by the customer included </a:t>
            </a:r>
            <a:r>
              <a:rPr lang="en-US" sz="2600" dirty="0">
                <a:sym typeface="Wingdings" panose="05000000000000000000" pitchFamily="2" charset="2"/>
              </a:rPr>
              <a:t> </a:t>
            </a:r>
            <a:r>
              <a:rPr lang="en-US" sz="2600" dirty="0"/>
              <a:t>Completeness</a:t>
            </a:r>
            <a:endParaRPr lang="en-US" sz="2600" dirty="0">
              <a:sym typeface="Wingdings" panose="05000000000000000000" pitchFamily="2" charset="2"/>
            </a:endParaRPr>
          </a:p>
          <a:p>
            <a:r>
              <a:rPr lang="en-US" sz="2600" dirty="0"/>
              <a:t>Are there any requirements conflicts </a:t>
            </a:r>
            <a:r>
              <a:rPr lang="en-US" sz="2600" dirty="0">
                <a:sym typeface="Wingdings" panose="05000000000000000000" pitchFamily="2" charset="2"/>
              </a:rPr>
              <a:t> </a:t>
            </a:r>
            <a:r>
              <a:rPr lang="en-US" sz="2600" dirty="0"/>
              <a:t>Consistency</a:t>
            </a:r>
          </a:p>
          <a:p>
            <a:r>
              <a:rPr lang="en-US" sz="2600" dirty="0"/>
              <a:t>Can the requirements be implemented given available budget and technology </a:t>
            </a:r>
            <a:r>
              <a:rPr lang="en-US" sz="2600" dirty="0">
                <a:sym typeface="Wingdings" panose="05000000000000000000" pitchFamily="2" charset="2"/>
              </a:rPr>
              <a:t> </a:t>
            </a:r>
            <a:r>
              <a:rPr lang="en-US" sz="2600" dirty="0"/>
              <a:t>Realism</a:t>
            </a:r>
          </a:p>
          <a:p>
            <a:r>
              <a:rPr lang="en-US" sz="2600" dirty="0"/>
              <a:t>P 37</a:t>
            </a:r>
          </a:p>
        </p:txBody>
      </p:sp>
    </p:spTree>
    <p:extLst>
      <p:ext uri="{BB962C8B-B14F-4D97-AF65-F5344CB8AC3E}">
        <p14:creationId xmlns:p14="http://schemas.microsoft.com/office/powerpoint/2010/main" val="11836466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Requirements prioritization and negotiation is a solution for the problem of: </a:t>
            </a:r>
            <a:br>
              <a:rPr lang="en-US" sz="2600" dirty="0"/>
            </a:br>
            <a:r>
              <a:rPr lang="en-US" sz="2600" dirty="0"/>
              <a:t> </a:t>
            </a:r>
          </a:p>
          <a:p>
            <a:r>
              <a:rPr lang="en-US" sz="2600" dirty="0"/>
              <a:t>Answer </a:t>
            </a:r>
          </a:p>
          <a:p>
            <a:r>
              <a:rPr lang="en-US" sz="2600" dirty="0"/>
              <a:t>Conflicting among requirements</a:t>
            </a:r>
          </a:p>
        </p:txBody>
      </p:sp>
    </p:spTree>
    <p:extLst>
      <p:ext uri="{BB962C8B-B14F-4D97-AF65-F5344CB8AC3E}">
        <p14:creationId xmlns:p14="http://schemas.microsoft.com/office/powerpoint/2010/main" val="2836808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26</a:t>
            </a:r>
            <a:endParaRPr lang="en-US" dirty="0"/>
          </a:p>
        </p:txBody>
      </p:sp>
      <p:sp>
        <p:nvSpPr>
          <p:cNvPr id="3" name="Content Placeholder 2"/>
          <p:cNvSpPr>
            <a:spLocks noGrp="1"/>
          </p:cNvSpPr>
          <p:nvPr>
            <p:ph idx="1"/>
          </p:nvPr>
        </p:nvSpPr>
        <p:spPr/>
        <p:txBody>
          <a:bodyPr vert="horz" lIns="91440" tIns="45720" rIns="91440" bIns="45720" rtlCol="0">
            <a:normAutofit fontScale="92500" lnSpcReduction="10000"/>
          </a:bodyPr>
          <a:lstStyle/>
          <a:p>
            <a:r>
              <a:rPr lang="en-US" sz="2600" dirty="0"/>
              <a:t>Structured natural language </a:t>
            </a:r>
            <a:r>
              <a:rPr lang="en-US" sz="2600" dirty="0">
                <a:sym typeface="Wingdings" panose="05000000000000000000" pitchFamily="2" charset="2"/>
              </a:rPr>
              <a:t></a:t>
            </a:r>
            <a:r>
              <a:rPr lang="en-US" sz="2600" dirty="0"/>
              <a:t> The requirements are written in natural language on a standard form or template</a:t>
            </a:r>
          </a:p>
          <a:p>
            <a:endParaRPr lang="en-US" sz="2600" dirty="0"/>
          </a:p>
          <a:p>
            <a:r>
              <a:rPr lang="en-US" sz="2600" dirty="0"/>
              <a:t>Natural language sentences </a:t>
            </a:r>
            <a:r>
              <a:rPr lang="en-US" sz="2600" dirty="0">
                <a:sym typeface="Wingdings" panose="05000000000000000000" pitchFamily="2" charset="2"/>
              </a:rPr>
              <a:t> </a:t>
            </a:r>
            <a:r>
              <a:rPr lang="en-US" sz="2600" dirty="0"/>
              <a:t>The requirements are written using numbered sentences in natural language. Each sentence should</a:t>
            </a:r>
          </a:p>
          <a:p>
            <a:endParaRPr lang="en-US" sz="2600" dirty="0"/>
          </a:p>
          <a:p>
            <a:r>
              <a:rPr lang="en-US" sz="2600" dirty="0"/>
              <a:t>Graphical notations </a:t>
            </a:r>
            <a:r>
              <a:rPr lang="en-US" sz="2600" dirty="0">
                <a:sym typeface="Wingdings" panose="05000000000000000000" pitchFamily="2" charset="2"/>
              </a:rPr>
              <a:t> </a:t>
            </a:r>
            <a:r>
              <a:rPr lang="en-US" sz="2600" dirty="0"/>
              <a:t>supplemented by text annotations like UML use case and sequence diagrams are commonly used</a:t>
            </a:r>
          </a:p>
          <a:p>
            <a:endParaRPr lang="en-US" sz="2600" dirty="0"/>
          </a:p>
          <a:p>
            <a:r>
              <a:rPr lang="en-US" sz="2600" dirty="0"/>
              <a:t>Mathematical specifications </a:t>
            </a:r>
            <a:r>
              <a:rPr lang="en-US" sz="2600" dirty="0">
                <a:sym typeface="Wingdings" panose="05000000000000000000" pitchFamily="2" charset="2"/>
              </a:rPr>
              <a:t> </a:t>
            </a:r>
            <a:r>
              <a:rPr lang="en-US" sz="2600" dirty="0"/>
              <a:t>Notations such as finite-state machines</a:t>
            </a:r>
          </a:p>
          <a:p>
            <a:r>
              <a:rPr lang="en-US" sz="2600" dirty="0"/>
              <a:t>P54 </a:t>
            </a:r>
          </a:p>
        </p:txBody>
      </p:sp>
    </p:spTree>
    <p:extLst>
      <p:ext uri="{BB962C8B-B14F-4D97-AF65-F5344CB8AC3E}">
        <p14:creationId xmlns:p14="http://schemas.microsoft.com/office/powerpoint/2010/main" val="84297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27</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Conflicting requirements are common in Requirement Engineering, with each client proposing his or her version is the right one. </a:t>
            </a:r>
            <a:br>
              <a:rPr lang="en-US" sz="2600" dirty="0"/>
            </a:br>
            <a:endParaRPr lang="en-US" sz="2600" dirty="0"/>
          </a:p>
          <a:p>
            <a:r>
              <a:rPr lang="en-US" sz="2600" dirty="0"/>
              <a:t>Answer</a:t>
            </a:r>
            <a:endParaRPr lang="ar-JO" sz="2600" dirty="0"/>
          </a:p>
          <a:p>
            <a:r>
              <a:rPr lang="en-US" sz="2600" dirty="0"/>
              <a:t>True</a:t>
            </a:r>
            <a:endParaRPr lang="ar-JO" altLang="ar-JO" sz="2600" dirty="0"/>
          </a:p>
        </p:txBody>
      </p:sp>
    </p:spTree>
    <p:extLst>
      <p:ext uri="{BB962C8B-B14F-4D97-AF65-F5344CB8AC3E}">
        <p14:creationId xmlns:p14="http://schemas.microsoft.com/office/powerpoint/2010/main" val="8932396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28</a:t>
            </a:r>
            <a:endParaRPr lang="en-US"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r>
              <a:rPr lang="en-US" sz="2600" dirty="0"/>
              <a:t>Structured natural language </a:t>
            </a:r>
            <a:r>
              <a:rPr lang="en-US" sz="2600" dirty="0">
                <a:sym typeface="Wingdings" panose="05000000000000000000" pitchFamily="2" charset="2"/>
              </a:rPr>
              <a:t></a:t>
            </a:r>
            <a:r>
              <a:rPr lang="en-US" sz="2600" dirty="0"/>
              <a:t> The requirements are written in natural language on a standard form or template</a:t>
            </a:r>
          </a:p>
          <a:p>
            <a:endParaRPr lang="en-US" sz="2600" dirty="0"/>
          </a:p>
          <a:p>
            <a:r>
              <a:rPr lang="en-US" sz="2600" dirty="0"/>
              <a:t>Natural language sentences </a:t>
            </a:r>
            <a:r>
              <a:rPr lang="en-US" sz="2600" dirty="0">
                <a:sym typeface="Wingdings" panose="05000000000000000000" pitchFamily="2" charset="2"/>
              </a:rPr>
              <a:t> </a:t>
            </a:r>
            <a:r>
              <a:rPr lang="en-US" sz="2600" dirty="0"/>
              <a:t>The requirements are written using numbered sentences in natural language. Each sentence should</a:t>
            </a:r>
          </a:p>
          <a:p>
            <a:endParaRPr lang="en-US" sz="2600" dirty="0"/>
          </a:p>
          <a:p>
            <a:r>
              <a:rPr lang="en-US" sz="2600" dirty="0"/>
              <a:t>Graphical notations </a:t>
            </a:r>
            <a:r>
              <a:rPr lang="en-US" sz="2600" dirty="0">
                <a:sym typeface="Wingdings" panose="05000000000000000000" pitchFamily="2" charset="2"/>
              </a:rPr>
              <a:t> </a:t>
            </a:r>
            <a:r>
              <a:rPr lang="en-US" sz="2600" dirty="0"/>
              <a:t>supplemented by text annotations like UML use case and sequence diagrams are commonly used</a:t>
            </a:r>
          </a:p>
          <a:p>
            <a:endParaRPr lang="en-US" sz="2600" dirty="0"/>
          </a:p>
          <a:p>
            <a:r>
              <a:rPr lang="en-US" sz="2600" dirty="0"/>
              <a:t>Mathematical specifications </a:t>
            </a:r>
            <a:r>
              <a:rPr lang="en-US" sz="2600" dirty="0">
                <a:sym typeface="Wingdings" panose="05000000000000000000" pitchFamily="2" charset="2"/>
              </a:rPr>
              <a:t> </a:t>
            </a:r>
            <a:r>
              <a:rPr lang="en-US" sz="2600" dirty="0"/>
              <a:t>Notations are based on mathematical concepts and are not reluctant to accept it as a system </a:t>
            </a:r>
            <a:r>
              <a:rPr lang="en-US" sz="2600" dirty="0" err="1"/>
              <a:t>cont</a:t>
            </a:r>
            <a:endParaRPr lang="en-US" sz="2600" dirty="0"/>
          </a:p>
          <a:p>
            <a:r>
              <a:rPr lang="en-US" sz="2600" dirty="0"/>
              <a:t>P54 </a:t>
            </a:r>
          </a:p>
        </p:txBody>
      </p:sp>
    </p:spTree>
    <p:extLst>
      <p:ext uri="{BB962C8B-B14F-4D97-AF65-F5344CB8AC3E}">
        <p14:creationId xmlns:p14="http://schemas.microsoft.com/office/powerpoint/2010/main" val="762110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System requirements should be concerned with how the system should be designed or implemented. </a:t>
            </a:r>
          </a:p>
          <a:p>
            <a:endParaRPr lang="en-US" sz="2600" dirty="0"/>
          </a:p>
          <a:p>
            <a:r>
              <a:rPr lang="en-US" sz="2600" dirty="0"/>
              <a:t>Answer </a:t>
            </a:r>
          </a:p>
          <a:p>
            <a:r>
              <a:rPr lang="en-US" sz="2600" dirty="0"/>
              <a:t>False</a:t>
            </a:r>
          </a:p>
          <a:p>
            <a:endParaRPr lang="en-US" sz="2600" dirty="0"/>
          </a:p>
          <a:p>
            <a:r>
              <a:rPr lang="en-US" sz="2600" dirty="0"/>
              <a:t>P 52</a:t>
            </a:r>
          </a:p>
          <a:p>
            <a:r>
              <a:rPr lang="en-US" sz="2600" dirty="0">
                <a:sym typeface="Wingdings" panose="05000000000000000000" pitchFamily="2" charset="2"/>
              </a:rPr>
              <a:t></a:t>
            </a:r>
            <a:endParaRPr lang="en-US" sz="2600" dirty="0"/>
          </a:p>
        </p:txBody>
      </p:sp>
    </p:spTree>
    <p:extLst>
      <p:ext uri="{BB962C8B-B14F-4D97-AF65-F5344CB8AC3E}">
        <p14:creationId xmlns:p14="http://schemas.microsoft.com/office/powerpoint/2010/main" val="24957390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29</a:t>
            </a:r>
            <a:endParaRPr lang="en-US" dirty="0"/>
          </a:p>
        </p:txBody>
      </p:sp>
      <p:sp>
        <p:nvSpPr>
          <p:cNvPr id="3" name="Content Placeholder 2"/>
          <p:cNvSpPr>
            <a:spLocks noGrp="1"/>
          </p:cNvSpPr>
          <p:nvPr>
            <p:ph idx="1"/>
          </p:nvPr>
        </p:nvSpPr>
        <p:spPr>
          <a:xfrm>
            <a:off x="838200" y="1741171"/>
            <a:ext cx="10515600" cy="4351338"/>
          </a:xfrm>
        </p:spPr>
        <p:txBody>
          <a:bodyPr vert="horz" lIns="91440" tIns="45720" rIns="91440" bIns="45720" rtlCol="0">
            <a:normAutofit/>
          </a:bodyPr>
          <a:lstStyle/>
          <a:p>
            <a:r>
              <a:rPr lang="en-US" sz="2600" dirty="0"/>
              <a:t>When multiple stakeholders are involved, requirements will conflict, which is solved by. </a:t>
            </a:r>
            <a:br>
              <a:rPr lang="en-US" sz="2600" dirty="0"/>
            </a:br>
            <a:endParaRPr lang="en-US" sz="2600" dirty="0"/>
          </a:p>
          <a:p>
            <a:r>
              <a:rPr lang="en-US" sz="2600" dirty="0"/>
              <a:t>Answer</a:t>
            </a:r>
          </a:p>
          <a:p>
            <a:r>
              <a:rPr lang="en-US" sz="2600" dirty="0"/>
              <a:t>Requirements prioritization and negotiation</a:t>
            </a:r>
          </a:p>
        </p:txBody>
      </p:sp>
    </p:spTree>
    <p:extLst>
      <p:ext uri="{BB962C8B-B14F-4D97-AF65-F5344CB8AC3E}">
        <p14:creationId xmlns:p14="http://schemas.microsoft.com/office/powerpoint/2010/main" val="231821894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30</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When there are a number of possible alternative situations and you need to describe the actions to be taken for each of these, the best technique is the using of: </a:t>
            </a:r>
            <a:br>
              <a:rPr lang="en-US" sz="2600" dirty="0"/>
            </a:br>
            <a:endParaRPr lang="en-US" sz="2600" dirty="0"/>
          </a:p>
          <a:p>
            <a:r>
              <a:rPr lang="en-US" sz="2600" dirty="0">
                <a:sym typeface="Wingdings" panose="05000000000000000000" pitchFamily="2" charset="2"/>
              </a:rPr>
              <a:t>Answer</a:t>
            </a:r>
          </a:p>
          <a:p>
            <a:r>
              <a:rPr lang="en-US" sz="2600" dirty="0"/>
              <a:t>Tabular specification</a:t>
            </a:r>
            <a:endParaRPr lang="en-US" sz="2600" dirty="0">
              <a:sym typeface="Wingdings" panose="05000000000000000000" pitchFamily="2" charset="2"/>
            </a:endParaRPr>
          </a:p>
        </p:txBody>
      </p:sp>
    </p:spTree>
    <p:extLst>
      <p:ext uri="{BB962C8B-B14F-4D97-AF65-F5344CB8AC3E}">
        <p14:creationId xmlns:p14="http://schemas.microsoft.com/office/powerpoint/2010/main" val="3679978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31</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 model aims to represent: </a:t>
            </a:r>
            <a:br>
              <a:rPr lang="en-US" sz="2600" dirty="0"/>
            </a:br>
            <a:endParaRPr lang="en-US" sz="2600" dirty="0"/>
          </a:p>
          <a:p>
            <a:r>
              <a:rPr lang="en-US" sz="2600" dirty="0">
                <a:sym typeface="Wingdings" panose="05000000000000000000" pitchFamily="2" charset="2"/>
              </a:rPr>
              <a:t>Answer</a:t>
            </a:r>
          </a:p>
          <a:p>
            <a:r>
              <a:rPr lang="en-US" sz="2600" dirty="0"/>
              <a:t>An abstraction of the system being studied</a:t>
            </a:r>
            <a:endParaRPr lang="en-US" sz="2600" dirty="0">
              <a:sym typeface="Wingdings" panose="05000000000000000000" pitchFamily="2" charset="2"/>
            </a:endParaRPr>
          </a:p>
        </p:txBody>
      </p:sp>
    </p:spTree>
    <p:extLst>
      <p:ext uri="{BB962C8B-B14F-4D97-AF65-F5344CB8AC3E}">
        <p14:creationId xmlns:p14="http://schemas.microsoft.com/office/powerpoint/2010/main" val="41028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32</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-------------requirements are broad system requirements derived from policies and procedures in the customer's and developer's work place.</a:t>
            </a:r>
          </a:p>
          <a:p>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Organizational requirements</a:t>
            </a:r>
            <a:endParaRPr lang="en-US" sz="2600" dirty="0">
              <a:sym typeface="Wingdings" panose="05000000000000000000" pitchFamily="2" charset="2"/>
            </a:endParaRPr>
          </a:p>
        </p:txBody>
      </p:sp>
    </p:spTree>
    <p:extLst>
      <p:ext uri="{BB962C8B-B14F-4D97-AF65-F5344CB8AC3E}">
        <p14:creationId xmlns:p14="http://schemas.microsoft.com/office/powerpoint/2010/main" val="2107707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33</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Requirements validation techniques includes: </a:t>
            </a:r>
            <a:br>
              <a:rPr lang="en-US" sz="2600" dirty="0"/>
            </a:br>
            <a:endParaRPr lang="en-US" sz="2600" dirty="0"/>
          </a:p>
          <a:p>
            <a:r>
              <a:rPr lang="en-US" sz="2600" dirty="0"/>
              <a:t>Answer</a:t>
            </a:r>
          </a:p>
          <a:p>
            <a:r>
              <a:rPr lang="en-US" sz="2600" dirty="0"/>
              <a:t>All of the above.(Prototyping , Requirements reviews, Test-case generation)</a:t>
            </a:r>
          </a:p>
          <a:p>
            <a:r>
              <a:rPr lang="en-US" sz="2600" dirty="0"/>
              <a:t>P 38</a:t>
            </a:r>
          </a:p>
        </p:txBody>
      </p:sp>
    </p:spTree>
    <p:extLst>
      <p:ext uri="{BB962C8B-B14F-4D97-AF65-F5344CB8AC3E}">
        <p14:creationId xmlns:p14="http://schemas.microsoft.com/office/powerpoint/2010/main" val="86858971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34</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translating of the information gathered previously into a document that defines a set of requirements is achaived during: </a:t>
            </a:r>
            <a:br>
              <a:rPr lang="en-US" sz="2600" dirty="0"/>
            </a:br>
            <a:endParaRPr lang="en-US" sz="2600" dirty="0"/>
          </a:p>
          <a:p>
            <a:r>
              <a:rPr lang="en-US" sz="2600" dirty="0"/>
              <a:t>Answer</a:t>
            </a:r>
          </a:p>
          <a:p>
            <a:r>
              <a:rPr lang="en-US" sz="2600" dirty="0"/>
              <a:t>Requirements specification</a:t>
            </a:r>
          </a:p>
          <a:p>
            <a:endParaRPr lang="en-US" sz="2600" dirty="0"/>
          </a:p>
          <a:p>
            <a:r>
              <a:rPr lang="en-US" sz="2600" dirty="0"/>
              <a:t>P63 </a:t>
            </a:r>
          </a:p>
        </p:txBody>
      </p:sp>
    </p:spTree>
    <p:extLst>
      <p:ext uri="{BB962C8B-B14F-4D97-AF65-F5344CB8AC3E}">
        <p14:creationId xmlns:p14="http://schemas.microsoft.com/office/powerpoint/2010/main" val="16091946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Actros </a:t>
            </a:r>
            <a:r>
              <a:rPr lang="en-US" sz="2600" dirty="0">
                <a:sym typeface="Wingdings" panose="05000000000000000000" pitchFamily="2" charset="2"/>
              </a:rPr>
              <a:t> those who interact with the system</a:t>
            </a:r>
            <a:endParaRPr lang="en-US" sz="2600" dirty="0"/>
          </a:p>
          <a:p>
            <a:r>
              <a:rPr lang="en-US" sz="2600" dirty="0">
                <a:sym typeface="Wingdings" panose="05000000000000000000" pitchFamily="2" charset="2"/>
              </a:rPr>
              <a:t>Use case diagrams  define the main requirements for the system</a:t>
            </a:r>
          </a:p>
          <a:p>
            <a:r>
              <a:rPr lang="en-US" sz="2600" dirty="0">
                <a:sym typeface="Wingdings" panose="05000000000000000000" pitchFamily="2" charset="2"/>
              </a:rPr>
              <a:t>Associations  indicates how an actor interacts w / a use case</a:t>
            </a:r>
            <a:endParaRPr lang="en-US" sz="2600" dirty="0"/>
          </a:p>
          <a:p>
            <a:pPr marL="0" indent="0">
              <a:buNone/>
            </a:pPr>
            <a:endParaRPr lang="en-US" sz="2600" dirty="0"/>
          </a:p>
        </p:txBody>
      </p:sp>
    </p:spTree>
    <p:extLst>
      <p:ext uri="{BB962C8B-B14F-4D97-AF65-F5344CB8AC3E}">
        <p14:creationId xmlns:p14="http://schemas.microsoft.com/office/powerpoint/2010/main" val="22136696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36</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------------represents the interaction between objects, or between actors and objects. </a:t>
            </a:r>
            <a:br>
              <a:rPr lang="en-US" sz="2600" dirty="0"/>
            </a:br>
            <a:endParaRPr lang="en-US" sz="2600" dirty="0"/>
          </a:p>
          <a:p>
            <a:r>
              <a:rPr lang="en-US" sz="2600" dirty="0"/>
              <a:t>Answer</a:t>
            </a:r>
          </a:p>
          <a:p>
            <a:r>
              <a:rPr lang="en-US" sz="2600" dirty="0"/>
              <a:t>Sequence diagram</a:t>
            </a:r>
          </a:p>
          <a:p>
            <a:endParaRPr lang="en-US" sz="2600" dirty="0"/>
          </a:p>
        </p:txBody>
      </p:sp>
    </p:spTree>
    <p:extLst>
      <p:ext uri="{BB962C8B-B14F-4D97-AF65-F5344CB8AC3E}">
        <p14:creationId xmlns:p14="http://schemas.microsoft.com/office/powerpoint/2010/main" val="238346448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37</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Assessing if the system is useful to the business, is the aim of </a:t>
            </a:r>
            <a:br>
              <a:rPr lang="en-US" sz="2600" dirty="0"/>
            </a:br>
            <a:endParaRPr lang="en-US" sz="2600" dirty="0"/>
          </a:p>
          <a:p>
            <a:r>
              <a:rPr lang="en-US" sz="2600" dirty="0"/>
              <a:t>Answer</a:t>
            </a:r>
          </a:p>
          <a:p>
            <a:r>
              <a:rPr lang="en-US" sz="2600" dirty="0"/>
              <a:t>feasibility study</a:t>
            </a:r>
          </a:p>
        </p:txBody>
      </p:sp>
    </p:spTree>
    <p:extLst>
      <p:ext uri="{BB962C8B-B14F-4D97-AF65-F5344CB8AC3E}">
        <p14:creationId xmlns:p14="http://schemas.microsoft.com/office/powerpoint/2010/main" val="9048130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38</a:t>
            </a:r>
            <a:endParaRPr lang="en-US" dirty="0"/>
          </a:p>
        </p:txBody>
      </p:sp>
      <p:sp>
        <p:nvSpPr>
          <p:cNvPr id="3" name="Content Placeholder 2"/>
          <p:cNvSpPr>
            <a:spLocks noGrp="1"/>
          </p:cNvSpPr>
          <p:nvPr>
            <p:ph idx="1"/>
          </p:nvPr>
        </p:nvSpPr>
        <p:spPr>
          <a:xfrm>
            <a:off x="838200" y="1855122"/>
            <a:ext cx="10515600" cy="4351338"/>
          </a:xfrm>
        </p:spPr>
        <p:txBody>
          <a:bodyPr vert="horz" lIns="91440" tIns="45720" rIns="91440" bIns="45720" rtlCol="0">
            <a:normAutofit/>
          </a:bodyPr>
          <a:lstStyle/>
          <a:p>
            <a:r>
              <a:rPr lang="en-US" sz="2600" dirty="0"/>
              <a:t>Performance </a:t>
            </a:r>
            <a:r>
              <a:rPr lang="en-US" sz="2600" dirty="0">
                <a:sym typeface="Wingdings" panose="05000000000000000000" pitchFamily="2" charset="2"/>
              </a:rPr>
              <a:t> Product Requirements</a:t>
            </a:r>
          </a:p>
          <a:p>
            <a:r>
              <a:rPr lang="en-US" sz="2600" dirty="0">
                <a:sym typeface="Wingdings" panose="05000000000000000000" pitchFamily="2" charset="2"/>
              </a:rPr>
              <a:t>P 86</a:t>
            </a:r>
          </a:p>
          <a:p>
            <a:r>
              <a:rPr lang="en-US" sz="2600" dirty="0">
                <a:sym typeface="Wingdings" panose="05000000000000000000" pitchFamily="2" charset="2"/>
              </a:rPr>
              <a:t>Legislative Requirements  External Requirements</a:t>
            </a:r>
          </a:p>
          <a:p>
            <a:r>
              <a:rPr lang="en-US" sz="2600" dirty="0">
                <a:sym typeface="Wingdings" panose="05000000000000000000" pitchFamily="2" charset="2"/>
              </a:rPr>
              <a:t>P 21</a:t>
            </a:r>
          </a:p>
          <a:p>
            <a:r>
              <a:rPr lang="en-US" sz="2600" dirty="0">
                <a:sym typeface="Wingdings" panose="05000000000000000000" pitchFamily="2" charset="2"/>
              </a:rPr>
              <a:t>Development Requirements  Organizational Requirements</a:t>
            </a:r>
          </a:p>
          <a:p>
            <a:endParaRPr lang="en-US" sz="2600" dirty="0"/>
          </a:p>
          <a:p>
            <a:r>
              <a:rPr lang="en-US" sz="2600" dirty="0"/>
              <a:t>Ethical requirements </a:t>
            </a:r>
            <a:r>
              <a:rPr lang="en-US" sz="2600" dirty="0">
                <a:sym typeface="Wingdings" panose="05000000000000000000" pitchFamily="2" charset="2"/>
              </a:rPr>
              <a:t> External Requirements</a:t>
            </a:r>
            <a:endParaRPr lang="en-US" sz="2600" dirty="0"/>
          </a:p>
        </p:txBody>
      </p:sp>
    </p:spTree>
    <p:extLst>
      <p:ext uri="{BB962C8B-B14F-4D97-AF65-F5344CB8AC3E}">
        <p14:creationId xmlns:p14="http://schemas.microsoft.com/office/powerpoint/2010/main" val="967738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During ---------- process, errors in the requirements document are inevitably discovered </a:t>
            </a:r>
            <a:br>
              <a:rPr lang="ar-JO" altLang="ar-JO" sz="2600" dirty="0"/>
            </a:br>
            <a:endParaRPr lang="ar-JO" altLang="ar-JO" sz="2600" dirty="0"/>
          </a:p>
          <a:p>
            <a:r>
              <a:rPr lang="en-US" sz="2600" dirty="0"/>
              <a:t>Answer </a:t>
            </a:r>
          </a:p>
          <a:p>
            <a:r>
              <a:rPr lang="en-US" sz="2600" dirty="0"/>
              <a:t>Requirements validation</a:t>
            </a:r>
          </a:p>
          <a:p>
            <a:endParaRPr lang="en-US" sz="2600" dirty="0"/>
          </a:p>
          <a:p>
            <a:r>
              <a:rPr lang="en-US" sz="2600" dirty="0">
                <a:sym typeface="Wingdings" panose="05000000000000000000" pitchFamily="2" charset="2"/>
              </a:rPr>
              <a:t></a:t>
            </a:r>
            <a:endParaRPr lang="en-US" sz="2600" dirty="0"/>
          </a:p>
        </p:txBody>
      </p:sp>
    </p:spTree>
    <p:extLst>
      <p:ext uri="{BB962C8B-B14F-4D97-AF65-F5344CB8AC3E}">
        <p14:creationId xmlns:p14="http://schemas.microsoft.com/office/powerpoint/2010/main" val="3806788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39</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 stakeholder is anyone who will purchase the completed software system under development. </a:t>
            </a:r>
            <a:br>
              <a:rPr lang="en-US" sz="2600" dirty="0"/>
            </a:br>
            <a:r>
              <a:rPr lang="en-US" sz="2600" dirty="0"/>
              <a:t> </a:t>
            </a:r>
          </a:p>
          <a:p>
            <a:r>
              <a:rPr lang="en-US" sz="2600" dirty="0"/>
              <a:t>Answer</a:t>
            </a:r>
          </a:p>
          <a:p>
            <a:r>
              <a:rPr lang="en-US" sz="2600" dirty="0"/>
              <a:t>False.</a:t>
            </a:r>
          </a:p>
        </p:txBody>
      </p:sp>
    </p:spTree>
    <p:extLst>
      <p:ext uri="{BB962C8B-B14F-4D97-AF65-F5344CB8AC3E}">
        <p14:creationId xmlns:p14="http://schemas.microsoft.com/office/powerpoint/2010/main" val="235039917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40</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requirements specify or constrain the behavior of the software. </a:t>
            </a:r>
            <a:br>
              <a:rPr lang="en-US" sz="2600" dirty="0"/>
            </a:br>
            <a:endParaRPr lang="en-US" sz="2600" dirty="0"/>
          </a:p>
          <a:p>
            <a:r>
              <a:rPr lang="en-US" sz="2600" dirty="0"/>
              <a:t>Answer</a:t>
            </a:r>
          </a:p>
          <a:p>
            <a:r>
              <a:rPr lang="en-US" sz="2600" dirty="0"/>
              <a:t>Product requirements </a:t>
            </a:r>
          </a:p>
          <a:p>
            <a:endParaRPr lang="en-US" sz="2600" dirty="0"/>
          </a:p>
          <a:p>
            <a:r>
              <a:rPr lang="en-US" sz="2600" dirty="0"/>
              <a:t>P 21</a:t>
            </a:r>
          </a:p>
        </p:txBody>
      </p:sp>
    </p:spTree>
    <p:extLst>
      <p:ext uri="{BB962C8B-B14F-4D97-AF65-F5344CB8AC3E}">
        <p14:creationId xmlns:p14="http://schemas.microsoft.com/office/powerpoint/2010/main" val="218759481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41</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-------------are Constraints on the services or functions offered by the system. </a:t>
            </a:r>
            <a:br>
              <a:rPr lang="en-US" sz="2600" dirty="0"/>
            </a:br>
            <a:r>
              <a:rPr lang="en-US" sz="2600" dirty="0"/>
              <a:t> </a:t>
            </a:r>
          </a:p>
          <a:p>
            <a:r>
              <a:rPr lang="en-US" sz="2600" dirty="0"/>
              <a:t>Answer</a:t>
            </a:r>
          </a:p>
          <a:p>
            <a:r>
              <a:rPr lang="en-US" sz="2600" dirty="0"/>
              <a:t>Non-functional requirements</a:t>
            </a:r>
          </a:p>
          <a:p>
            <a:endParaRPr lang="en-US" sz="2600" dirty="0"/>
          </a:p>
          <a:p>
            <a:r>
              <a:rPr lang="en-US" sz="2600" dirty="0"/>
              <a:t>P 4</a:t>
            </a:r>
          </a:p>
        </p:txBody>
      </p:sp>
    </p:spTree>
    <p:extLst>
      <p:ext uri="{BB962C8B-B14F-4D97-AF65-F5344CB8AC3E}">
        <p14:creationId xmlns:p14="http://schemas.microsoft.com/office/powerpoint/2010/main" val="319010984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42</a:t>
            </a:r>
            <a:endParaRPr lang="en-US" dirty="0"/>
          </a:p>
        </p:txBody>
      </p:sp>
      <p:sp>
        <p:nvSpPr>
          <p:cNvPr id="3" name="Content Placeholder 2"/>
          <p:cNvSpPr>
            <a:spLocks noGrp="1"/>
          </p:cNvSpPr>
          <p:nvPr>
            <p:ph idx="1"/>
          </p:nvPr>
        </p:nvSpPr>
        <p:spPr>
          <a:xfrm>
            <a:off x="838200" y="1825625"/>
            <a:ext cx="10515600" cy="4667250"/>
          </a:xfrm>
        </p:spPr>
        <p:txBody>
          <a:bodyPr vert="horz" lIns="91440" tIns="45720" rIns="91440" bIns="45720" rtlCol="0">
            <a:normAutofit/>
          </a:bodyPr>
          <a:lstStyle/>
          <a:p>
            <a:r>
              <a:rPr lang="en-US" sz="2600" dirty="0"/>
              <a:t>An actor in a use-case model can represent one or more of the following </a:t>
            </a:r>
            <a:br>
              <a:rPr lang="en-US" sz="2600" dirty="0"/>
            </a:br>
            <a:endParaRPr lang="en-US" sz="2600" dirty="0"/>
          </a:p>
          <a:p>
            <a:r>
              <a:rPr lang="en-US" sz="2600" dirty="0"/>
              <a:t>Answer</a:t>
            </a:r>
          </a:p>
          <a:p>
            <a:r>
              <a:rPr lang="en-US" sz="2600" dirty="0"/>
              <a:t>A dedicated device </a:t>
            </a:r>
          </a:p>
          <a:p>
            <a:r>
              <a:rPr lang="en-US" sz="2600" dirty="0"/>
              <a:t>An object within the system </a:t>
            </a:r>
          </a:p>
          <a:p>
            <a:r>
              <a:rPr lang="en-US" sz="2600" dirty="0"/>
              <a:t>An external system </a:t>
            </a:r>
          </a:p>
          <a:p>
            <a:r>
              <a:rPr lang="en-US" sz="2600" dirty="0"/>
              <a:t>A system user </a:t>
            </a:r>
          </a:p>
          <a:p>
            <a:r>
              <a:rPr lang="en-US" sz="2600" dirty="0"/>
              <a:t>An internal subsystem</a:t>
            </a:r>
          </a:p>
          <a:p>
            <a:endParaRPr lang="en-US" sz="2600" dirty="0"/>
          </a:p>
          <a:p>
            <a:pPr marL="0" indent="0">
              <a:buNone/>
            </a:pPr>
            <a:endParaRPr lang="en-US" sz="2600" dirty="0"/>
          </a:p>
          <a:p>
            <a:endParaRPr lang="en-US" sz="2600" dirty="0"/>
          </a:p>
        </p:txBody>
      </p:sp>
    </p:spTree>
    <p:extLst>
      <p:ext uri="{BB962C8B-B14F-4D97-AF65-F5344CB8AC3E}">
        <p14:creationId xmlns:p14="http://schemas.microsoft.com/office/powerpoint/2010/main" val="10884332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43</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&lt;&lt;extend&gt;&gt; relationship between use cases would be used when behavior in the extending use case is the extended use case. </a:t>
            </a:r>
            <a:br>
              <a:rPr lang="en-US" sz="2600" dirty="0"/>
            </a:br>
            <a:endParaRPr lang="en-US" sz="2600" dirty="0"/>
          </a:p>
          <a:p>
            <a:r>
              <a:rPr lang="en-US" sz="2600" dirty="0"/>
              <a:t>Answer</a:t>
            </a:r>
          </a:p>
          <a:p>
            <a:r>
              <a:rPr lang="en-US" sz="2600" dirty="0"/>
              <a:t>sometimes needed by</a:t>
            </a:r>
          </a:p>
          <a:p>
            <a:endParaRPr lang="en-US" sz="2600" dirty="0"/>
          </a:p>
        </p:txBody>
      </p:sp>
    </p:spTree>
    <p:extLst>
      <p:ext uri="{BB962C8B-B14F-4D97-AF65-F5344CB8AC3E}">
        <p14:creationId xmlns:p14="http://schemas.microsoft.com/office/powerpoint/2010/main" val="317935495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44</a:t>
            </a:r>
            <a:endParaRPr lang="en-US" dirty="0"/>
          </a:p>
        </p:txBody>
      </p:sp>
      <p:sp>
        <p:nvSpPr>
          <p:cNvPr id="3" name="Content Placeholder 2"/>
          <p:cNvSpPr>
            <a:spLocks noGrp="1"/>
          </p:cNvSpPr>
          <p:nvPr>
            <p:ph idx="1"/>
          </p:nvPr>
        </p:nvSpPr>
        <p:spPr/>
        <p:txBody>
          <a:bodyPr vert="horz" lIns="91440" tIns="45720" rIns="91440" bIns="45720" rtlCol="0">
            <a:normAutofit fontScale="92500" lnSpcReduction="20000"/>
          </a:bodyPr>
          <a:lstStyle/>
          <a:p>
            <a:r>
              <a:rPr lang="en-US" sz="2600" dirty="0"/>
              <a:t>Payment </a:t>
            </a:r>
            <a:r>
              <a:rPr lang="en-US" sz="2600" dirty="0">
                <a:sym typeface="Wingdings" panose="05000000000000000000" pitchFamily="2" charset="2"/>
              </a:rPr>
              <a:t> Boundary Class</a:t>
            </a:r>
          </a:p>
          <a:p>
            <a:endParaRPr lang="en-US" sz="2600" dirty="0">
              <a:sym typeface="Wingdings" panose="05000000000000000000" pitchFamily="2" charset="2"/>
            </a:endParaRPr>
          </a:p>
          <a:p>
            <a:r>
              <a:rPr lang="en-US" sz="2600" dirty="0">
                <a:sym typeface="Wingdings" panose="05000000000000000000" pitchFamily="2" charset="2"/>
              </a:rPr>
              <a:t>Google Maps API  Boundary Class</a:t>
            </a:r>
          </a:p>
          <a:p>
            <a:endParaRPr lang="en-US" sz="2600" dirty="0">
              <a:sym typeface="Wingdings" panose="05000000000000000000" pitchFamily="2" charset="2"/>
            </a:endParaRPr>
          </a:p>
          <a:p>
            <a:r>
              <a:rPr lang="en-US" sz="2600" dirty="0">
                <a:sym typeface="Wingdings" panose="05000000000000000000" pitchFamily="2" charset="2"/>
              </a:rPr>
              <a:t>Postcode Validator  Control Class</a:t>
            </a:r>
          </a:p>
          <a:p>
            <a:endParaRPr lang="en-US" sz="2600" dirty="0">
              <a:sym typeface="Wingdings" panose="05000000000000000000" pitchFamily="2" charset="2"/>
            </a:endParaRPr>
          </a:p>
          <a:p>
            <a:r>
              <a:rPr lang="en-US" sz="2600" dirty="0">
                <a:sym typeface="Wingdings" panose="05000000000000000000" pitchFamily="2" charset="2"/>
              </a:rPr>
              <a:t>Student Record  Entity Class</a:t>
            </a:r>
          </a:p>
          <a:p>
            <a:endParaRPr lang="en-US" sz="2600" dirty="0">
              <a:sym typeface="Wingdings" panose="05000000000000000000" pitchFamily="2" charset="2"/>
            </a:endParaRPr>
          </a:p>
          <a:p>
            <a:r>
              <a:rPr lang="en-US" sz="2600" dirty="0">
                <a:sym typeface="Wingdings" panose="05000000000000000000" pitchFamily="2" charset="2"/>
              </a:rPr>
              <a:t>Payment Information  Entity Class</a:t>
            </a:r>
          </a:p>
          <a:p>
            <a:endParaRPr lang="en-US" sz="2600" dirty="0">
              <a:sym typeface="Wingdings" panose="05000000000000000000" pitchFamily="2" charset="2"/>
            </a:endParaRPr>
          </a:p>
          <a:p>
            <a:r>
              <a:rPr lang="en-US" sz="2600" dirty="0">
                <a:sym typeface="Wingdings" panose="05000000000000000000" pitchFamily="2" charset="2"/>
              </a:rPr>
              <a:t>Registration Form  Boundary Class</a:t>
            </a:r>
            <a:endParaRPr lang="en-US" sz="2600" dirty="0"/>
          </a:p>
        </p:txBody>
      </p:sp>
    </p:spTree>
    <p:extLst>
      <p:ext uri="{BB962C8B-B14F-4D97-AF65-F5344CB8AC3E}">
        <p14:creationId xmlns:p14="http://schemas.microsoft.com/office/powerpoint/2010/main" val="28937274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In Requirements analysis we look for Needs rather than requests </a:t>
            </a:r>
            <a:br>
              <a:rPr lang="en-US" sz="2600" dirty="0"/>
            </a:br>
            <a:endParaRPr lang="en-US" sz="2600" dirty="0"/>
          </a:p>
          <a:p>
            <a:r>
              <a:rPr lang="en-US" sz="2600" dirty="0"/>
              <a:t>Answer</a:t>
            </a:r>
          </a:p>
          <a:p>
            <a:r>
              <a:rPr lang="en-US" sz="2600" dirty="0"/>
              <a:t>True</a:t>
            </a:r>
          </a:p>
          <a:p>
            <a:endParaRPr lang="en-US" sz="2600" dirty="0"/>
          </a:p>
          <a:p>
            <a:r>
              <a:rPr lang="en-US" sz="2600" dirty="0"/>
              <a:t>P 157</a:t>
            </a:r>
          </a:p>
        </p:txBody>
      </p:sp>
    </p:spTree>
    <p:extLst>
      <p:ext uri="{BB962C8B-B14F-4D97-AF65-F5344CB8AC3E}">
        <p14:creationId xmlns:p14="http://schemas.microsoft.com/office/powerpoint/2010/main" val="362492858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46</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Abstract way of functional requirements description is: </a:t>
            </a:r>
            <a:br>
              <a:rPr lang="en-US" sz="2600" dirty="0"/>
            </a:br>
            <a:endParaRPr lang="en-US" sz="2600" dirty="0"/>
          </a:p>
          <a:p>
            <a:r>
              <a:rPr lang="en-US" sz="2600" dirty="0"/>
              <a:t>Answer</a:t>
            </a:r>
          </a:p>
          <a:p>
            <a:r>
              <a:rPr lang="en-US" sz="2600" dirty="0"/>
              <a:t>No such form</a:t>
            </a:r>
          </a:p>
          <a:p>
            <a:endParaRPr lang="en-US" sz="2600" dirty="0"/>
          </a:p>
          <a:p>
            <a:pPr marL="0" indent="0">
              <a:buNone/>
            </a:pPr>
            <a:endParaRPr lang="en-US" sz="2600" dirty="0"/>
          </a:p>
        </p:txBody>
      </p:sp>
    </p:spTree>
    <p:extLst>
      <p:ext uri="{BB962C8B-B14F-4D97-AF65-F5344CB8AC3E}">
        <p14:creationId xmlns:p14="http://schemas.microsoft.com/office/powerpoint/2010/main" val="205195556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47</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Select possible chapters of IEEE standard for requirements documents </a:t>
            </a:r>
            <a:br>
              <a:rPr lang="en-US" sz="2600" dirty="0"/>
            </a:br>
            <a:endParaRPr lang="en-US" sz="2600" dirty="0"/>
          </a:p>
          <a:p>
            <a:r>
              <a:rPr lang="en-US" sz="2600" dirty="0"/>
              <a:t>Answer</a:t>
            </a:r>
          </a:p>
          <a:p>
            <a:r>
              <a:rPr lang="en-US" sz="2600" dirty="0"/>
              <a:t>Contents</a:t>
            </a:r>
          </a:p>
          <a:p>
            <a:r>
              <a:rPr lang="en-US" sz="2600" dirty="0"/>
              <a:t>Abbreviations</a:t>
            </a:r>
          </a:p>
          <a:p>
            <a:r>
              <a:rPr lang="en-US" sz="2600" dirty="0"/>
              <a:t>Glossary</a:t>
            </a:r>
          </a:p>
          <a:p>
            <a:r>
              <a:rPr lang="en-US" sz="2600" dirty="0"/>
              <a:t>References</a:t>
            </a:r>
          </a:p>
          <a:p>
            <a:r>
              <a:rPr lang="en-US" sz="2600" dirty="0"/>
              <a:t>Preface</a:t>
            </a:r>
          </a:p>
          <a:p>
            <a:r>
              <a:rPr lang="en-US" sz="2600" dirty="0"/>
              <a:t>Introduction</a:t>
            </a:r>
          </a:p>
        </p:txBody>
      </p:sp>
    </p:spTree>
    <p:extLst>
      <p:ext uri="{BB962C8B-B14F-4D97-AF65-F5344CB8AC3E}">
        <p14:creationId xmlns:p14="http://schemas.microsoft.com/office/powerpoint/2010/main" val="31000774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48</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Document analysis provides clues about existing "as-is" system </a:t>
            </a:r>
            <a:br>
              <a:rPr lang="en-US" sz="2600" dirty="0"/>
            </a:br>
            <a:endParaRPr lang="en-US" sz="2600" dirty="0"/>
          </a:p>
          <a:p>
            <a:r>
              <a:rPr lang="en-US" sz="2600" dirty="0"/>
              <a:t>Answer</a:t>
            </a:r>
          </a:p>
          <a:p>
            <a:r>
              <a:rPr lang="en-US" sz="2600" dirty="0"/>
              <a:t>True</a:t>
            </a:r>
          </a:p>
          <a:p>
            <a:endParaRPr lang="en-US" sz="2600" dirty="0"/>
          </a:p>
          <a:p>
            <a:r>
              <a:rPr lang="en-US" sz="2600" dirty="0"/>
              <a:t>P 115</a:t>
            </a:r>
          </a:p>
        </p:txBody>
      </p:sp>
    </p:spTree>
    <p:extLst>
      <p:ext uri="{BB962C8B-B14F-4D97-AF65-F5344CB8AC3E}">
        <p14:creationId xmlns:p14="http://schemas.microsoft.com/office/powerpoint/2010/main" val="1598648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Requirements should specify 'what' but not 'how’. </a:t>
            </a:r>
            <a:br>
              <a:rPr lang="en-US" sz="2600" dirty="0"/>
            </a:br>
            <a:endParaRPr lang="en-US" sz="2600" dirty="0"/>
          </a:p>
          <a:p>
            <a:r>
              <a:rPr lang="en-US" sz="2600" dirty="0"/>
              <a:t>Answer</a:t>
            </a:r>
          </a:p>
          <a:p>
            <a:r>
              <a:rPr lang="en-US" sz="2600" dirty="0"/>
              <a:t>True</a:t>
            </a:r>
          </a:p>
          <a:p>
            <a:endParaRPr lang="en-US" sz="2600" dirty="0"/>
          </a:p>
          <a:p>
            <a:pPr marL="0" indent="0">
              <a:buNone/>
            </a:pPr>
            <a:r>
              <a:rPr lang="en-US" sz="2600" dirty="0">
                <a:sym typeface="Wingdings" panose="05000000000000000000" pitchFamily="2" charset="2"/>
              </a:rPr>
              <a:t></a:t>
            </a:r>
            <a:endParaRPr lang="en-US" sz="2600" dirty="0"/>
          </a:p>
        </p:txBody>
      </p:sp>
    </p:spTree>
    <p:extLst>
      <p:ext uri="{BB962C8B-B14F-4D97-AF65-F5344CB8AC3E}">
        <p14:creationId xmlns:p14="http://schemas.microsoft.com/office/powerpoint/2010/main" val="28814734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49</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benefits of using structured specifications are: </a:t>
            </a:r>
            <a:br>
              <a:rPr lang="en-US" sz="2600" dirty="0"/>
            </a:br>
            <a:r>
              <a:rPr lang="en-US" sz="2600" dirty="0"/>
              <a:t> </a:t>
            </a:r>
          </a:p>
          <a:p>
            <a:r>
              <a:rPr lang="en-US" sz="2600" dirty="0"/>
              <a:t>Answer</a:t>
            </a:r>
          </a:p>
          <a:p>
            <a:r>
              <a:rPr lang="en-US" sz="2600" dirty="0"/>
              <a:t>clarify the requirements</a:t>
            </a:r>
          </a:p>
          <a:p>
            <a:r>
              <a:rPr lang="en-US" sz="2600" dirty="0"/>
              <a:t>reduced the variability in the specification</a:t>
            </a:r>
          </a:p>
          <a:p>
            <a:r>
              <a:rPr lang="en-US" sz="2600" dirty="0"/>
              <a:t>requirements are organized more effectively. </a:t>
            </a:r>
          </a:p>
          <a:p>
            <a:pPr marL="0" indent="0">
              <a:buNone/>
            </a:pPr>
            <a:br>
              <a:rPr lang="en-US" sz="2600" dirty="0"/>
            </a:br>
            <a:endParaRPr lang="en-US" sz="2600" dirty="0"/>
          </a:p>
        </p:txBody>
      </p:sp>
    </p:spTree>
    <p:extLst>
      <p:ext uri="{BB962C8B-B14F-4D97-AF65-F5344CB8AC3E}">
        <p14:creationId xmlns:p14="http://schemas.microsoft.com/office/powerpoint/2010/main" val="159404635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50</a:t>
            </a:r>
            <a:endParaRPr lang="en-US" dirty="0"/>
          </a:p>
        </p:txBody>
      </p:sp>
      <p:sp>
        <p:nvSpPr>
          <p:cNvPr id="3" name="Content Placeholder 2"/>
          <p:cNvSpPr>
            <a:spLocks noGrp="1"/>
          </p:cNvSpPr>
          <p:nvPr>
            <p:ph idx="1"/>
          </p:nvPr>
        </p:nvSpPr>
        <p:spPr>
          <a:xfrm>
            <a:off x="497305" y="1825624"/>
            <a:ext cx="10856495" cy="4912059"/>
          </a:xfrm>
        </p:spPr>
        <p:txBody>
          <a:bodyPr vert="horz" lIns="91440" tIns="45720" rIns="91440" bIns="45720" rtlCol="0">
            <a:normAutofit/>
          </a:bodyPr>
          <a:lstStyle/>
          <a:p>
            <a:r>
              <a:rPr lang="en-US" sz="2600" dirty="0"/>
              <a:t>Functional requirements depend on: </a:t>
            </a:r>
            <a:br>
              <a:rPr lang="en-US" sz="2600" dirty="0"/>
            </a:br>
            <a:r>
              <a:rPr lang="en-US" sz="2600" dirty="0"/>
              <a:t> </a:t>
            </a:r>
          </a:p>
          <a:p>
            <a:r>
              <a:rPr lang="en-US" sz="2600" dirty="0"/>
              <a:t>Answer</a:t>
            </a:r>
          </a:p>
          <a:p>
            <a:r>
              <a:rPr lang="en-US" sz="2600" dirty="0"/>
              <a:t>The complexity of the system  </a:t>
            </a:r>
          </a:p>
          <a:p>
            <a:r>
              <a:rPr lang="en-US" sz="2600" dirty="0"/>
              <a:t>The type of software being developed </a:t>
            </a:r>
          </a:p>
          <a:p>
            <a:r>
              <a:rPr lang="en-US" sz="2600" dirty="0"/>
              <a:t>The expected users of the software</a:t>
            </a:r>
            <a:br>
              <a:rPr lang="en-US" sz="2600" dirty="0"/>
            </a:br>
            <a:endParaRPr lang="en-US" sz="2600" dirty="0"/>
          </a:p>
        </p:txBody>
      </p:sp>
    </p:spTree>
    <p:extLst>
      <p:ext uri="{BB962C8B-B14F-4D97-AF65-F5344CB8AC3E}">
        <p14:creationId xmlns:p14="http://schemas.microsoft.com/office/powerpoint/2010/main" val="758886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51</a:t>
            </a:r>
            <a:endParaRPr lang="en-US" dirty="0"/>
          </a:p>
        </p:txBody>
      </p:sp>
      <p:sp>
        <p:nvSpPr>
          <p:cNvPr id="3" name="Content Placeholder 2"/>
          <p:cNvSpPr>
            <a:spLocks noGrp="1"/>
          </p:cNvSpPr>
          <p:nvPr>
            <p:ph idx="1"/>
          </p:nvPr>
        </p:nvSpPr>
        <p:spPr>
          <a:xfrm>
            <a:off x="385011" y="1825624"/>
            <a:ext cx="11341768" cy="4831849"/>
          </a:xfrm>
        </p:spPr>
        <p:txBody>
          <a:bodyPr vert="horz" lIns="91440" tIns="45720" rIns="91440" bIns="45720" rtlCol="0">
            <a:normAutofit fontScale="92500" lnSpcReduction="20000"/>
          </a:bodyPr>
          <a:lstStyle/>
          <a:p>
            <a:r>
              <a:rPr lang="en-US" sz="2600" dirty="0"/>
              <a:t>JAD </a:t>
            </a:r>
            <a:r>
              <a:rPr lang="en-US" sz="2600" dirty="0">
                <a:sym typeface="Wingdings" panose="05000000000000000000" pitchFamily="2" charset="2"/>
              </a:rPr>
              <a:t> </a:t>
            </a:r>
            <a:r>
              <a:rPr lang="en-US" sz="2600" dirty="0"/>
              <a:t>As-Is, Improve, To-Be</a:t>
            </a:r>
          </a:p>
          <a:p>
            <a:endParaRPr lang="en-US" sz="2600" dirty="0"/>
          </a:p>
          <a:p>
            <a:r>
              <a:rPr lang="en-US" sz="2600" dirty="0"/>
              <a:t>Document Analysis </a:t>
            </a:r>
            <a:r>
              <a:rPr lang="en-US" sz="2600" dirty="0">
                <a:sym typeface="Wingdings" panose="05000000000000000000" pitchFamily="2" charset="2"/>
              </a:rPr>
              <a:t> </a:t>
            </a:r>
            <a:r>
              <a:rPr lang="en-US" sz="2600" dirty="0"/>
              <a:t>As-Is</a:t>
            </a:r>
            <a:endParaRPr lang="en-US" sz="2600" dirty="0">
              <a:sym typeface="Wingdings" panose="05000000000000000000" pitchFamily="2" charset="2"/>
            </a:endParaRPr>
          </a:p>
          <a:p>
            <a:endParaRPr lang="en-US" sz="2600" dirty="0"/>
          </a:p>
          <a:p>
            <a:r>
              <a:rPr lang="en-US" sz="2600" dirty="0"/>
              <a:t>Interviews </a:t>
            </a:r>
            <a:r>
              <a:rPr lang="en-US" sz="2600" dirty="0">
                <a:sym typeface="Wingdings" panose="05000000000000000000" pitchFamily="2" charset="2"/>
              </a:rPr>
              <a:t></a:t>
            </a:r>
            <a:r>
              <a:rPr lang="en-US" sz="2600" dirty="0"/>
              <a:t>As-Is, Improve, To-Be</a:t>
            </a:r>
          </a:p>
          <a:p>
            <a:endParaRPr lang="en-US" sz="2600" dirty="0"/>
          </a:p>
          <a:p>
            <a:r>
              <a:rPr lang="en-US" sz="2600" dirty="0"/>
              <a:t>Observation </a:t>
            </a:r>
            <a:r>
              <a:rPr lang="en-US" sz="2600" dirty="0">
                <a:sym typeface="Wingdings" panose="05000000000000000000" pitchFamily="2" charset="2"/>
              </a:rPr>
              <a:t> </a:t>
            </a:r>
            <a:r>
              <a:rPr lang="en-US" sz="2600" dirty="0"/>
              <a:t>As-Is</a:t>
            </a:r>
            <a:endParaRPr lang="en-US" sz="2600" dirty="0">
              <a:sym typeface="Wingdings" panose="05000000000000000000" pitchFamily="2" charset="2"/>
            </a:endParaRPr>
          </a:p>
          <a:p>
            <a:endParaRPr lang="en-US" sz="2600" dirty="0"/>
          </a:p>
          <a:p>
            <a:r>
              <a:rPr lang="en-US" sz="2600" dirty="0"/>
              <a:t>Prototyping </a:t>
            </a:r>
            <a:r>
              <a:rPr lang="en-US" sz="2600" dirty="0">
                <a:sym typeface="Wingdings" panose="05000000000000000000" pitchFamily="2" charset="2"/>
              </a:rPr>
              <a:t></a:t>
            </a:r>
            <a:r>
              <a:rPr lang="en-US" sz="2600" dirty="0"/>
              <a:t> Improve, To-Be</a:t>
            </a:r>
          </a:p>
          <a:p>
            <a:endParaRPr lang="en-US" sz="2600" dirty="0"/>
          </a:p>
          <a:p>
            <a:r>
              <a:rPr lang="en-US" sz="2600" dirty="0"/>
              <a:t>Questionnaires </a:t>
            </a:r>
            <a:r>
              <a:rPr lang="en-US" sz="2600" dirty="0">
                <a:sym typeface="Wingdings" panose="05000000000000000000" pitchFamily="2" charset="2"/>
              </a:rPr>
              <a:t></a:t>
            </a:r>
            <a:r>
              <a:rPr lang="en-US" sz="2600" dirty="0"/>
              <a:t> As-Is, Improve</a:t>
            </a:r>
          </a:p>
          <a:p>
            <a:r>
              <a:rPr lang="en-US" sz="2600" dirty="0"/>
              <a:t>P 118</a:t>
            </a:r>
          </a:p>
        </p:txBody>
      </p:sp>
    </p:spTree>
    <p:extLst>
      <p:ext uri="{BB962C8B-B14F-4D97-AF65-F5344CB8AC3E}">
        <p14:creationId xmlns:p14="http://schemas.microsoft.com/office/powerpoint/2010/main" val="613945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52</a:t>
            </a:r>
            <a:endParaRPr lang="en-US" dirty="0"/>
          </a:p>
        </p:txBody>
      </p:sp>
      <p:sp>
        <p:nvSpPr>
          <p:cNvPr id="3" name="Content Placeholder 2"/>
          <p:cNvSpPr>
            <a:spLocks noGrp="1"/>
          </p:cNvSpPr>
          <p:nvPr>
            <p:ph idx="1"/>
          </p:nvPr>
        </p:nvSpPr>
        <p:spPr>
          <a:xfrm>
            <a:off x="838200" y="1825625"/>
            <a:ext cx="10515600" cy="4879976"/>
          </a:xfrm>
        </p:spPr>
        <p:txBody>
          <a:bodyPr vert="horz" lIns="91440" tIns="45720" rIns="91440" bIns="45720" rtlCol="0">
            <a:normAutofit/>
          </a:bodyPr>
          <a:lstStyle/>
          <a:p>
            <a:r>
              <a:rPr lang="en-US" sz="2600" dirty="0"/>
              <a:t>Extend and include relationships are used for reducing complexity in the use case model </a:t>
            </a:r>
            <a:br>
              <a:rPr lang="en-US" sz="2600" dirty="0"/>
            </a:br>
            <a:endParaRPr lang="en-US" sz="2600" dirty="0"/>
          </a:p>
          <a:p>
            <a:r>
              <a:rPr lang="en-US" sz="2600" dirty="0"/>
              <a:t>Answer </a:t>
            </a:r>
          </a:p>
          <a:p>
            <a:r>
              <a:rPr lang="en-US" sz="2600" dirty="0"/>
              <a:t>True</a:t>
            </a:r>
          </a:p>
        </p:txBody>
      </p:sp>
    </p:spTree>
    <p:extLst>
      <p:ext uri="{BB962C8B-B14F-4D97-AF65-F5344CB8AC3E}">
        <p14:creationId xmlns:p14="http://schemas.microsoft.com/office/powerpoint/2010/main" val="1917281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53</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roles of the flow of events of the textual representation of a use-case (use-case description) are: </a:t>
            </a:r>
            <a:br>
              <a:rPr lang="en-US" sz="2600" dirty="0"/>
            </a:br>
            <a:endParaRPr lang="en-US" sz="2600" dirty="0"/>
          </a:p>
          <a:p>
            <a:r>
              <a:rPr lang="en-US" sz="2600" dirty="0"/>
              <a:t>Answer</a:t>
            </a:r>
          </a:p>
          <a:p>
            <a:r>
              <a:rPr lang="en-US" sz="2600" dirty="0"/>
              <a:t>can be translated into an activity diagram</a:t>
            </a:r>
          </a:p>
        </p:txBody>
      </p:sp>
    </p:spTree>
    <p:extLst>
      <p:ext uri="{BB962C8B-B14F-4D97-AF65-F5344CB8AC3E}">
        <p14:creationId xmlns:p14="http://schemas.microsoft.com/office/powerpoint/2010/main" val="351573482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54</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Used to show that a certain system service requires executing another service </a:t>
            </a:r>
            <a:r>
              <a:rPr lang="en-US" sz="2600" dirty="0">
                <a:sym typeface="Wingdings" panose="05000000000000000000" pitchFamily="2" charset="2"/>
              </a:rPr>
              <a:t></a:t>
            </a:r>
          </a:p>
          <a:p>
            <a:endParaRPr lang="en-US" sz="2600" dirty="0">
              <a:sym typeface="Wingdings" panose="05000000000000000000" pitchFamily="2" charset="2"/>
            </a:endParaRPr>
          </a:p>
          <a:p>
            <a:r>
              <a:rPr lang="en-US" sz="2600" dirty="0"/>
              <a:t>Used to show that a certain system service may have an exception to its normal </a:t>
            </a:r>
            <a:r>
              <a:rPr lang="en-US" sz="2600" dirty="0" err="1"/>
              <a:t>behaviour</a:t>
            </a:r>
            <a:r>
              <a:rPr lang="en-US" sz="2600" dirty="0"/>
              <a:t> </a:t>
            </a:r>
            <a:r>
              <a:rPr lang="en-US" sz="2600" dirty="0">
                <a:sym typeface="Wingdings" panose="05000000000000000000" pitchFamily="2" charset="2"/>
              </a:rPr>
              <a:t></a:t>
            </a:r>
          </a:p>
          <a:p>
            <a:endParaRPr lang="en-US" sz="2600" dirty="0"/>
          </a:p>
        </p:txBody>
      </p:sp>
    </p:spTree>
    <p:extLst>
      <p:ext uri="{BB962C8B-B14F-4D97-AF65-F5344CB8AC3E}">
        <p14:creationId xmlns:p14="http://schemas.microsoft.com/office/powerpoint/2010/main" val="21402525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---------------is represented by a line with a triangular arrow head toward the parent use case. </a:t>
            </a:r>
            <a:br>
              <a:rPr lang="en-US" sz="2600" dirty="0"/>
            </a:br>
            <a:r>
              <a:rPr lang="en-US" sz="2600" dirty="0"/>
              <a:t> </a:t>
            </a:r>
          </a:p>
          <a:p>
            <a:r>
              <a:rPr lang="en-US" sz="2600" dirty="0"/>
              <a:t>Answer</a:t>
            </a:r>
          </a:p>
          <a:p>
            <a:r>
              <a:rPr lang="en-US" sz="2600" dirty="0"/>
              <a:t>Generalization</a:t>
            </a:r>
          </a:p>
        </p:txBody>
      </p:sp>
    </p:spTree>
    <p:extLst>
      <p:ext uri="{BB962C8B-B14F-4D97-AF65-F5344CB8AC3E}">
        <p14:creationId xmlns:p14="http://schemas.microsoft.com/office/powerpoint/2010/main" val="386708942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56</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system should be easy to use without training </a:t>
            </a:r>
            <a:r>
              <a:rPr lang="en-US" sz="2600" dirty="0">
                <a:sym typeface="Wingdings" panose="05000000000000000000" pitchFamily="2" charset="2"/>
              </a:rPr>
              <a:t> </a:t>
            </a:r>
          </a:p>
          <a:p>
            <a:endParaRPr lang="en-US" sz="2600" dirty="0">
              <a:sym typeface="Wingdings" panose="05000000000000000000" pitchFamily="2" charset="2"/>
            </a:endParaRPr>
          </a:p>
          <a:p>
            <a:r>
              <a:rPr lang="en-US" sz="2600" dirty="0"/>
              <a:t>The system must enable Printing student transcript  </a:t>
            </a:r>
            <a:r>
              <a:rPr lang="en-US" sz="2600" dirty="0">
                <a:sym typeface="Wingdings" panose="05000000000000000000" pitchFamily="2" charset="2"/>
              </a:rPr>
              <a:t></a:t>
            </a:r>
          </a:p>
          <a:p>
            <a:endParaRPr lang="en-US" sz="2600" dirty="0">
              <a:sym typeface="Wingdings" panose="05000000000000000000" pitchFamily="2" charset="2"/>
            </a:endParaRPr>
          </a:p>
          <a:p>
            <a:r>
              <a:rPr lang="en-US" sz="2600" dirty="0"/>
              <a:t>The system must enable the registrar to search all students record </a:t>
            </a:r>
            <a:r>
              <a:rPr lang="en-US" sz="2600" dirty="0">
                <a:sym typeface="Wingdings" panose="05000000000000000000" pitchFamily="2" charset="2"/>
              </a:rPr>
              <a:t></a:t>
            </a:r>
          </a:p>
        </p:txBody>
      </p:sp>
    </p:spTree>
    <p:extLst>
      <p:ext uri="{BB962C8B-B14F-4D97-AF65-F5344CB8AC3E}">
        <p14:creationId xmlns:p14="http://schemas.microsoft.com/office/powerpoint/2010/main" val="17575426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57</a:t>
            </a:r>
            <a:endParaRPr lang="en-US" dirty="0"/>
          </a:p>
        </p:txBody>
      </p:sp>
      <p:sp>
        <p:nvSpPr>
          <p:cNvPr id="3" name="Content Placeholder 2"/>
          <p:cNvSpPr>
            <a:spLocks noGrp="1"/>
          </p:cNvSpPr>
          <p:nvPr>
            <p:ph idx="1"/>
          </p:nvPr>
        </p:nvSpPr>
        <p:spPr>
          <a:xfrm>
            <a:off x="838200" y="1825625"/>
            <a:ext cx="10515600" cy="4896018"/>
          </a:xfrm>
        </p:spPr>
        <p:txBody>
          <a:bodyPr vert="horz" lIns="91440" tIns="45720" rIns="91440" bIns="45720" rtlCol="0">
            <a:normAutofit/>
          </a:bodyPr>
          <a:lstStyle/>
          <a:p>
            <a:r>
              <a:rPr lang="en-US" sz="2600" dirty="0"/>
              <a:t>Boundary class </a:t>
            </a:r>
            <a:r>
              <a:rPr lang="en-US" sz="2600" dirty="0">
                <a:sym typeface="Wingdings" panose="05000000000000000000" pitchFamily="2" charset="2"/>
              </a:rPr>
              <a:t> System, Device or user interface</a:t>
            </a:r>
          </a:p>
          <a:p>
            <a:r>
              <a:rPr lang="en-US" sz="2600" dirty="0">
                <a:sym typeface="Wingdings" panose="05000000000000000000" pitchFamily="2" charset="2"/>
              </a:rPr>
              <a:t>P 202</a:t>
            </a:r>
          </a:p>
          <a:p>
            <a:r>
              <a:rPr lang="en-US" sz="2600" dirty="0">
                <a:sym typeface="Wingdings" panose="05000000000000000000" pitchFamily="2" charset="2"/>
              </a:rPr>
              <a:t>Entity class  Persisted system information</a:t>
            </a:r>
          </a:p>
          <a:p>
            <a:r>
              <a:rPr lang="en-US" sz="2600" dirty="0">
                <a:sym typeface="Wingdings" panose="05000000000000000000" pitchFamily="2" charset="2"/>
              </a:rPr>
              <a:t>P 201 </a:t>
            </a:r>
          </a:p>
          <a:p>
            <a:r>
              <a:rPr lang="en-US" sz="2600" dirty="0">
                <a:sym typeface="Wingdings" panose="05000000000000000000" pitchFamily="2" charset="2"/>
              </a:rPr>
              <a:t>Control class  use-Case behavior coordination</a:t>
            </a:r>
          </a:p>
          <a:p>
            <a:r>
              <a:rPr lang="en-US" sz="2600" dirty="0">
                <a:sym typeface="Wingdings" panose="05000000000000000000" pitchFamily="2" charset="2"/>
              </a:rPr>
              <a:t>P 201 </a:t>
            </a:r>
          </a:p>
        </p:txBody>
      </p:sp>
    </p:spTree>
    <p:extLst>
      <p:ext uri="{BB962C8B-B14F-4D97-AF65-F5344CB8AC3E}">
        <p14:creationId xmlns:p14="http://schemas.microsoft.com/office/powerpoint/2010/main" val="16660308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58</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Which of the following is an example of non functional requirements? </a:t>
            </a:r>
            <a:br>
              <a:rPr lang="en-US" sz="2600" dirty="0"/>
            </a:br>
            <a:endParaRPr lang="en-US" sz="2600" dirty="0"/>
          </a:p>
          <a:p>
            <a:r>
              <a:rPr lang="en-US" sz="2600" dirty="0">
                <a:sym typeface="Wingdings" panose="05000000000000000000" pitchFamily="2" charset="2"/>
              </a:rPr>
              <a:t>Answer</a:t>
            </a:r>
          </a:p>
          <a:p>
            <a:r>
              <a:rPr lang="en-US" sz="2600" dirty="0"/>
              <a:t>Performance requirement</a:t>
            </a:r>
            <a:endParaRPr lang="en-US" sz="2600" dirty="0">
              <a:sym typeface="Wingdings" panose="05000000000000000000" pitchFamily="2" charset="2"/>
            </a:endParaRPr>
          </a:p>
          <a:p>
            <a:r>
              <a:rPr lang="en-US" sz="2600" dirty="0"/>
              <a:t>Reliability requirement</a:t>
            </a:r>
            <a:endParaRPr lang="en-US" sz="2600" dirty="0">
              <a:sym typeface="Wingdings" panose="05000000000000000000" pitchFamily="2" charset="2"/>
            </a:endParaRPr>
          </a:p>
          <a:p>
            <a:r>
              <a:rPr lang="en-US" sz="2600" dirty="0"/>
              <a:t>Store occupancy requirement</a:t>
            </a:r>
          </a:p>
          <a:p>
            <a:endParaRPr lang="en-US" sz="2600" dirty="0">
              <a:sym typeface="Wingdings" panose="05000000000000000000" pitchFamily="2" charset="2"/>
            </a:endParaRPr>
          </a:p>
          <a:p>
            <a:r>
              <a:rPr lang="en-US" sz="2600" dirty="0">
                <a:sym typeface="Wingdings" panose="05000000000000000000" pitchFamily="2" charset="2"/>
              </a:rPr>
              <a:t>P 22</a:t>
            </a:r>
          </a:p>
          <a:p>
            <a:pPr marL="0" indent="0">
              <a:buNone/>
            </a:pPr>
            <a:endParaRPr lang="en-US" sz="2600" dirty="0">
              <a:sym typeface="Wingdings" panose="05000000000000000000" pitchFamily="2" charset="2"/>
            </a:endParaRPr>
          </a:p>
        </p:txBody>
      </p:sp>
    </p:spTree>
    <p:extLst>
      <p:ext uri="{BB962C8B-B14F-4D97-AF65-F5344CB8AC3E}">
        <p14:creationId xmlns:p14="http://schemas.microsoft.com/office/powerpoint/2010/main" val="4151988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----------are derived from the application runs the software system.</a:t>
            </a:r>
            <a:br>
              <a:rPr lang="en-US" sz="2600" dirty="0"/>
            </a:br>
            <a:br>
              <a:rPr lang="en-US" sz="2600" dirty="0"/>
            </a:br>
            <a:endParaRPr lang="en-US" sz="2600" dirty="0"/>
          </a:p>
          <a:p>
            <a:r>
              <a:rPr lang="en-US" sz="2600" dirty="0"/>
              <a:t>Answer</a:t>
            </a:r>
          </a:p>
          <a:p>
            <a:r>
              <a:rPr lang="en-US" sz="2600" dirty="0"/>
              <a:t> Functional requirements</a:t>
            </a:r>
          </a:p>
          <a:p>
            <a:endParaRPr lang="en-US" sz="2600" dirty="0"/>
          </a:p>
          <a:p>
            <a:pPr marL="0" indent="0">
              <a:buNone/>
            </a:pPr>
            <a:endParaRPr lang="en-US" sz="2600" dirty="0"/>
          </a:p>
        </p:txBody>
      </p:sp>
    </p:spTree>
    <p:extLst>
      <p:ext uri="{BB962C8B-B14F-4D97-AF65-F5344CB8AC3E}">
        <p14:creationId xmlns:p14="http://schemas.microsoft.com/office/powerpoint/2010/main" val="26462626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59</a:t>
            </a:r>
            <a:endParaRPr lang="en-US" dirty="0"/>
          </a:p>
        </p:txBody>
      </p:sp>
      <p:sp>
        <p:nvSpPr>
          <p:cNvPr id="3" name="Content Placeholder 2"/>
          <p:cNvSpPr>
            <a:spLocks noGrp="1"/>
          </p:cNvSpPr>
          <p:nvPr>
            <p:ph idx="1"/>
          </p:nvPr>
        </p:nvSpPr>
        <p:spPr>
          <a:xfrm>
            <a:off x="838200" y="1825624"/>
            <a:ext cx="10515600" cy="5032376"/>
          </a:xfrm>
        </p:spPr>
        <p:txBody>
          <a:bodyPr vert="horz" lIns="91440" tIns="45720" rIns="91440" bIns="45720" rtlCol="0">
            <a:normAutofit fontScale="92500" lnSpcReduction="20000"/>
          </a:bodyPr>
          <a:lstStyle/>
          <a:p>
            <a:r>
              <a:rPr lang="en-US" sz="2600" dirty="0"/>
              <a:t>The system should enable searching for books by title, by author or by ISBN code </a:t>
            </a:r>
            <a:r>
              <a:rPr lang="en-US" sz="2600" dirty="0">
                <a:sym typeface="Wingdings" panose="05000000000000000000" pitchFamily="2" charset="2"/>
              </a:rPr>
              <a:t>Functional Requirements</a:t>
            </a:r>
            <a:endParaRPr lang="en-US" sz="2600" dirty="0"/>
          </a:p>
          <a:p>
            <a:endParaRPr lang="en-US" sz="2600" dirty="0"/>
          </a:p>
          <a:p>
            <a:r>
              <a:rPr lang="en-US" sz="2600" dirty="0"/>
              <a:t>The system should be easy to use without training </a:t>
            </a:r>
            <a:r>
              <a:rPr lang="en-US" sz="2600" dirty="0">
                <a:sym typeface="Wingdings" panose="05000000000000000000" pitchFamily="2" charset="2"/>
              </a:rPr>
              <a:t>Functional Requirements</a:t>
            </a:r>
            <a:endParaRPr lang="en-US" sz="2600" dirty="0"/>
          </a:p>
          <a:p>
            <a:endParaRPr lang="en-US" sz="2600" dirty="0"/>
          </a:p>
          <a:p>
            <a:r>
              <a:rPr lang="en-US" sz="2600" dirty="0"/>
              <a:t>The system must enable Printing student transcript </a:t>
            </a:r>
            <a:r>
              <a:rPr lang="en-US" sz="2600" dirty="0">
                <a:sym typeface="Wingdings" panose="05000000000000000000" pitchFamily="2" charset="2"/>
              </a:rPr>
              <a:t>Functional Requirements</a:t>
            </a:r>
            <a:endParaRPr lang="en-US" sz="2600" dirty="0"/>
          </a:p>
          <a:p>
            <a:endParaRPr lang="en-US" sz="2600" dirty="0"/>
          </a:p>
          <a:p>
            <a:r>
              <a:rPr lang="en-US" sz="2600" dirty="0"/>
              <a:t>System should be available 24/7/365.25 </a:t>
            </a:r>
            <a:r>
              <a:rPr lang="en-US" sz="2600" dirty="0">
                <a:sym typeface="Wingdings" panose="05000000000000000000" pitchFamily="2" charset="2"/>
              </a:rPr>
              <a:t>Functional Requirements</a:t>
            </a:r>
            <a:endParaRPr lang="en-US" sz="2600" dirty="0"/>
          </a:p>
          <a:p>
            <a:endParaRPr lang="en-US" sz="2600" dirty="0"/>
          </a:p>
          <a:p>
            <a:r>
              <a:rPr lang="en-US" sz="2600" dirty="0"/>
              <a:t>The overall system response time should be less than millisecond </a:t>
            </a:r>
            <a:r>
              <a:rPr lang="en-US" sz="2600" dirty="0">
                <a:sym typeface="Wingdings" panose="05000000000000000000" pitchFamily="2" charset="2"/>
              </a:rPr>
              <a:t> Non-Functional Requirements</a:t>
            </a:r>
            <a:endParaRPr lang="en-US" sz="2600" dirty="0"/>
          </a:p>
          <a:p>
            <a:r>
              <a:rPr lang="en-US" sz="2600" dirty="0"/>
              <a:t>P 20</a:t>
            </a:r>
          </a:p>
          <a:p>
            <a:r>
              <a:rPr lang="en-US" sz="2600" dirty="0"/>
              <a:t>The system must enable the registrer to search all students record </a:t>
            </a:r>
            <a:r>
              <a:rPr lang="en-US" sz="2600" dirty="0">
                <a:sym typeface="Wingdings" panose="05000000000000000000" pitchFamily="2" charset="2"/>
              </a:rPr>
              <a:t> Functional Requirements</a:t>
            </a:r>
          </a:p>
        </p:txBody>
      </p:sp>
    </p:spTree>
    <p:extLst>
      <p:ext uri="{BB962C8B-B14F-4D97-AF65-F5344CB8AC3E}">
        <p14:creationId xmlns:p14="http://schemas.microsoft.com/office/powerpoint/2010/main" val="49475149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60</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Generalization in UML can be applied to ------------- </a:t>
            </a:r>
            <a:br>
              <a:rPr lang="en-US" sz="2600" dirty="0"/>
            </a:br>
            <a:endParaRPr lang="en-US" sz="2600" dirty="0"/>
          </a:p>
          <a:p>
            <a:r>
              <a:rPr lang="en-US" sz="2600" dirty="0">
                <a:sym typeface="Wingdings" panose="05000000000000000000" pitchFamily="2" charset="2"/>
              </a:rPr>
              <a:t>Answer</a:t>
            </a:r>
          </a:p>
          <a:p>
            <a:r>
              <a:rPr lang="en-US" sz="2600" dirty="0"/>
              <a:t>classes</a:t>
            </a:r>
            <a:endParaRPr lang="en-US" sz="2600" dirty="0">
              <a:sym typeface="Wingdings" panose="05000000000000000000" pitchFamily="2" charset="2"/>
            </a:endParaRPr>
          </a:p>
        </p:txBody>
      </p:sp>
    </p:spTree>
    <p:extLst>
      <p:ext uri="{BB962C8B-B14F-4D97-AF65-F5344CB8AC3E}">
        <p14:creationId xmlns:p14="http://schemas.microsoft.com/office/powerpoint/2010/main" val="413029794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61</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The correct options for the structure of a Use Case Specification include:</a:t>
            </a:r>
          </a:p>
          <a:p>
            <a:endParaRPr lang="en-US" sz="2600" dirty="0"/>
          </a:p>
          <a:p>
            <a:r>
              <a:rPr lang="en-US" sz="2600" dirty="0"/>
              <a:t>Answer</a:t>
            </a:r>
          </a:p>
          <a:p>
            <a:r>
              <a:rPr lang="en-US" sz="2600" dirty="0"/>
              <a:t>Success Scenario </a:t>
            </a:r>
          </a:p>
          <a:p>
            <a:r>
              <a:rPr lang="en-US" sz="2600" dirty="0"/>
              <a:t>Alternatives flows</a:t>
            </a:r>
          </a:p>
          <a:p>
            <a:r>
              <a:rPr lang="en-US" sz="2600" dirty="0"/>
              <a:t>Preconditions</a:t>
            </a:r>
          </a:p>
          <a:p>
            <a:r>
              <a:rPr lang="en-US" sz="2600" dirty="0"/>
              <a:t>Post conditions</a:t>
            </a:r>
          </a:p>
          <a:p>
            <a:r>
              <a:rPr lang="en-US" sz="2600" dirty="0"/>
              <a:t> Actors</a:t>
            </a:r>
          </a:p>
          <a:p>
            <a:pPr marL="0" indent="0">
              <a:buNone/>
            </a:pPr>
            <a:br>
              <a:rPr lang="en-US" sz="2600" dirty="0"/>
            </a:br>
            <a:endParaRPr lang="en-US" sz="2600" dirty="0"/>
          </a:p>
          <a:p>
            <a:endParaRPr lang="en-US" sz="2600" dirty="0">
              <a:sym typeface="Wingdings" panose="05000000000000000000" pitchFamily="2" charset="2"/>
            </a:endParaRPr>
          </a:p>
        </p:txBody>
      </p:sp>
    </p:spTree>
    <p:extLst>
      <p:ext uri="{BB962C8B-B14F-4D97-AF65-F5344CB8AC3E}">
        <p14:creationId xmlns:p14="http://schemas.microsoft.com/office/powerpoint/2010/main" val="200189458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62</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System development focuses on the following different models </a:t>
            </a:r>
            <a:br>
              <a:rPr lang="en-US" sz="2600" dirty="0"/>
            </a:br>
            <a:endParaRPr lang="en-US" sz="2600" dirty="0"/>
          </a:p>
          <a:p>
            <a:r>
              <a:rPr lang="en-US" sz="2600" dirty="0">
                <a:sym typeface="Wingdings" panose="05000000000000000000" pitchFamily="2" charset="2"/>
              </a:rPr>
              <a:t>Answer</a:t>
            </a:r>
          </a:p>
          <a:p>
            <a:r>
              <a:rPr lang="en-US" sz="2600" dirty="0"/>
              <a:t>The object model  </a:t>
            </a:r>
          </a:p>
          <a:p>
            <a:r>
              <a:rPr lang="en-US" sz="2600" dirty="0"/>
              <a:t>The dynamic model </a:t>
            </a:r>
          </a:p>
          <a:p>
            <a:r>
              <a:rPr lang="en-US" sz="2600" dirty="0"/>
              <a:t>The UML model </a:t>
            </a:r>
          </a:p>
          <a:p>
            <a:r>
              <a:rPr lang="en-US" sz="2600" dirty="0"/>
              <a:t>The functional model</a:t>
            </a:r>
            <a:endParaRPr lang="en-US" sz="2600" dirty="0">
              <a:sym typeface="Wingdings" panose="05000000000000000000" pitchFamily="2" charset="2"/>
            </a:endParaRPr>
          </a:p>
        </p:txBody>
      </p:sp>
    </p:spTree>
    <p:extLst>
      <p:ext uri="{BB962C8B-B14F-4D97-AF65-F5344CB8AC3E}">
        <p14:creationId xmlns:p14="http://schemas.microsoft.com/office/powerpoint/2010/main" val="214549558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63</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Which model is represented in UML with class diagrams and desc system in terms of objects, attributes, associations, and operations </a:t>
            </a:r>
            <a:br>
              <a:rPr lang="en-US" sz="2600" dirty="0"/>
            </a:br>
            <a:endParaRPr lang="en-US" sz="2600" dirty="0"/>
          </a:p>
          <a:p>
            <a:r>
              <a:rPr lang="en-US" sz="2600" dirty="0">
                <a:sym typeface="Wingdings" panose="05000000000000000000" pitchFamily="2" charset="2"/>
              </a:rPr>
              <a:t>Answer</a:t>
            </a:r>
          </a:p>
          <a:p>
            <a:r>
              <a:rPr lang="en-US" sz="2600" dirty="0"/>
              <a:t>Object Model </a:t>
            </a:r>
            <a:br>
              <a:rPr lang="en-US" sz="2600" dirty="0"/>
            </a:br>
            <a:endParaRPr lang="en-US" sz="2600" dirty="0">
              <a:sym typeface="Wingdings" panose="05000000000000000000" pitchFamily="2" charset="2"/>
            </a:endParaRPr>
          </a:p>
        </p:txBody>
      </p:sp>
    </p:spTree>
    <p:extLst>
      <p:ext uri="{BB962C8B-B14F-4D97-AF65-F5344CB8AC3E}">
        <p14:creationId xmlns:p14="http://schemas.microsoft.com/office/powerpoint/2010/main" val="301259456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64</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Requirements elicitation includes the following activities -------------. (Select the most appropriate answer) </a:t>
            </a:r>
            <a:br>
              <a:rPr lang="en-US" sz="2600" dirty="0"/>
            </a:br>
            <a:endParaRPr lang="en-US" sz="2600" dirty="0"/>
          </a:p>
          <a:p>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Identifying actors, use cases (with refinements) and constraints on system design.</a:t>
            </a:r>
            <a:endParaRPr lang="en-US" sz="2600" dirty="0">
              <a:sym typeface="Wingdings" panose="05000000000000000000" pitchFamily="2" charset="2"/>
            </a:endParaRPr>
          </a:p>
        </p:txBody>
      </p:sp>
    </p:spTree>
    <p:extLst>
      <p:ext uri="{BB962C8B-B14F-4D97-AF65-F5344CB8AC3E}">
        <p14:creationId xmlns:p14="http://schemas.microsoft.com/office/powerpoint/2010/main" val="3420314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65</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Use --------------- relationships for behavior that is s </a:t>
            </a:r>
            <a:br>
              <a:rPr lang="en-US" sz="2600" dirty="0"/>
            </a:br>
            <a:endParaRPr lang="en-US" sz="2600" dirty="0"/>
          </a:p>
          <a:p>
            <a:r>
              <a:rPr lang="en-US" sz="2600" dirty="0">
                <a:sym typeface="Wingdings" panose="05000000000000000000" pitchFamily="2" charset="2"/>
              </a:rPr>
              <a:t>Answer</a:t>
            </a:r>
          </a:p>
          <a:p>
            <a:r>
              <a:rPr lang="en-US" sz="2600" dirty="0"/>
              <a:t>Extend</a:t>
            </a:r>
            <a:endParaRPr lang="en-US" sz="2600" dirty="0">
              <a:sym typeface="Wingdings" panose="05000000000000000000" pitchFamily="2" charset="2"/>
            </a:endParaRPr>
          </a:p>
        </p:txBody>
      </p:sp>
    </p:spTree>
    <p:extLst>
      <p:ext uri="{BB962C8B-B14F-4D97-AF65-F5344CB8AC3E}">
        <p14:creationId xmlns:p14="http://schemas.microsoft.com/office/powerpoint/2010/main" val="15647577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66</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The aim of software engineering is to: </a:t>
            </a:r>
            <a:br>
              <a:rPr lang="en-US" sz="2600" dirty="0"/>
            </a:br>
            <a:endParaRPr lang="en-US" sz="2600" dirty="0"/>
          </a:p>
          <a:p>
            <a:r>
              <a:rPr lang="en-US" sz="2600" dirty="0">
                <a:sym typeface="Wingdings" panose="05000000000000000000" pitchFamily="2" charset="2"/>
              </a:rPr>
              <a:t>Answer</a:t>
            </a:r>
          </a:p>
          <a:p>
            <a:r>
              <a:rPr lang="en-US" sz="2600" dirty="0"/>
              <a:t>produce high quality software system.</a:t>
            </a:r>
            <a:endParaRPr lang="en-US" sz="2600" dirty="0">
              <a:sym typeface="Wingdings" panose="05000000000000000000" pitchFamily="2" charset="2"/>
            </a:endParaRPr>
          </a:p>
        </p:txBody>
      </p:sp>
    </p:spTree>
    <p:extLst>
      <p:ext uri="{BB962C8B-B14F-4D97-AF65-F5344CB8AC3E}">
        <p14:creationId xmlns:p14="http://schemas.microsoft.com/office/powerpoint/2010/main" val="4770985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67</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engineering can be described from the following perspective </a:t>
            </a:r>
            <a:br>
              <a:rPr lang="en-US" sz="2600" dirty="0"/>
            </a:br>
            <a:endParaRPr lang="en-US" sz="2600" dirty="0"/>
          </a:p>
          <a:p>
            <a:r>
              <a:rPr lang="en-US" sz="2600" dirty="0">
                <a:sym typeface="Wingdings" panose="05000000000000000000" pitchFamily="2" charset="2"/>
              </a:rPr>
              <a:t>Answer</a:t>
            </a:r>
          </a:p>
          <a:p>
            <a:r>
              <a:rPr lang="en-US" sz="2600" dirty="0"/>
              <a:t>Modeling </a:t>
            </a:r>
          </a:p>
          <a:p>
            <a:r>
              <a:rPr lang="en-US" sz="2600" dirty="0"/>
              <a:t>Problem solving </a:t>
            </a:r>
          </a:p>
          <a:p>
            <a:r>
              <a:rPr lang="en-US" sz="2600" dirty="0"/>
              <a:t>Knowledge acquisition</a:t>
            </a:r>
            <a:endParaRPr lang="en-US" sz="2600" dirty="0">
              <a:sym typeface="Wingdings" panose="05000000000000000000" pitchFamily="2" charset="2"/>
            </a:endParaRPr>
          </a:p>
        </p:txBody>
      </p:sp>
    </p:spTree>
    <p:extLst>
      <p:ext uri="{BB962C8B-B14F-4D97-AF65-F5344CB8AC3E}">
        <p14:creationId xmlns:p14="http://schemas.microsoft.com/office/powerpoint/2010/main" val="384905949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68</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The output of the requirements elicitation is --------------------- and the-------------. </a:t>
            </a:r>
            <a:br>
              <a:rPr lang="en-US" sz="2600" dirty="0"/>
            </a:br>
            <a:endParaRPr lang="en-US" sz="2600" dirty="0"/>
          </a:p>
          <a:p>
            <a:r>
              <a:rPr lang="en-US" sz="2600" dirty="0">
                <a:sym typeface="Wingdings" panose="05000000000000000000" pitchFamily="2" charset="2"/>
              </a:rPr>
              <a:t>Answer</a:t>
            </a:r>
          </a:p>
          <a:p>
            <a:r>
              <a:rPr lang="en-US" sz="2600" dirty="0"/>
              <a:t>Use Case, Solution Domain Objects</a:t>
            </a:r>
            <a:endParaRPr lang="en-US" sz="2600" dirty="0">
              <a:sym typeface="Wingdings" panose="05000000000000000000" pitchFamily="2" charset="2"/>
            </a:endParaRPr>
          </a:p>
        </p:txBody>
      </p:sp>
    </p:spTree>
    <p:extLst>
      <p:ext uri="{BB962C8B-B14F-4D97-AF65-F5344CB8AC3E}">
        <p14:creationId xmlns:p14="http://schemas.microsoft.com/office/powerpoint/2010/main" val="18216284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Requirements are always --------------- </a:t>
            </a:r>
            <a:br>
              <a:rPr lang="en-US" sz="2600" dirty="0"/>
            </a:br>
            <a:endParaRPr lang="en-US" sz="2600" dirty="0"/>
          </a:p>
          <a:p>
            <a:r>
              <a:rPr lang="en-US" sz="2600" dirty="0"/>
              <a:t>Answer</a:t>
            </a:r>
          </a:p>
          <a:p>
            <a:r>
              <a:rPr lang="en-US" sz="2600" dirty="0"/>
              <a:t>Describe detailed properties that the system must have.</a:t>
            </a:r>
            <a:endParaRPr lang="ar-JO" altLang="ar-JO" sz="2600" dirty="0"/>
          </a:p>
          <a:p>
            <a:endParaRPr lang="en-US" altLang="ar-JO" sz="2600" dirty="0"/>
          </a:p>
        </p:txBody>
      </p:sp>
    </p:spTree>
    <p:extLst>
      <p:ext uri="{BB962C8B-B14F-4D97-AF65-F5344CB8AC3E}">
        <p14:creationId xmlns:p14="http://schemas.microsoft.com/office/powerpoint/2010/main" val="19982287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69</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The output of the requirements elicitation is ____________________ and the output of the requirement engineering is ______________</a:t>
            </a:r>
          </a:p>
          <a:p>
            <a:endParaRPr lang="en-US" sz="2600" dirty="0">
              <a:sym typeface="Wingdings" panose="05000000000000000000" pitchFamily="2" charset="2"/>
            </a:endParaRPr>
          </a:p>
          <a:p>
            <a:r>
              <a:rPr lang="en-US" sz="2600">
                <a:sym typeface="Wingdings" panose="05000000000000000000" pitchFamily="2" charset="2"/>
              </a:rPr>
              <a:t>Answe</a:t>
            </a:r>
            <a:r>
              <a:rPr lang="en-US" sz="2600" dirty="0">
                <a:sym typeface="Wingdings" panose="05000000000000000000" pitchFamily="2" charset="2"/>
              </a:rPr>
              <a:t>r</a:t>
            </a:r>
          </a:p>
          <a:p>
            <a:r>
              <a:rPr lang="en-US" sz="2600" dirty="0"/>
              <a:t>Use Case, Application </a:t>
            </a:r>
            <a:r>
              <a:rPr lang="en-US" sz="2600"/>
              <a:t>Domain Objects</a:t>
            </a:r>
            <a:endParaRPr lang="en-US" sz="2600" dirty="0">
              <a:sym typeface="Wingdings" panose="05000000000000000000" pitchFamily="2" charset="2"/>
            </a:endParaRPr>
          </a:p>
        </p:txBody>
      </p:sp>
    </p:spTree>
    <p:extLst>
      <p:ext uri="{BB962C8B-B14F-4D97-AF65-F5344CB8AC3E}">
        <p14:creationId xmlns:p14="http://schemas.microsoft.com/office/powerpoint/2010/main" val="1412063611"/>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70</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systems are complex because: </a:t>
            </a:r>
            <a:br>
              <a:rPr lang="en-US" sz="2600" dirty="0"/>
            </a:br>
            <a:endParaRPr lang="ar-JO" sz="2600" dirty="0"/>
          </a:p>
          <a:p>
            <a:r>
              <a:rPr lang="en-US" sz="2600" dirty="0">
                <a:sym typeface="Wingdings" panose="05000000000000000000" pitchFamily="2" charset="2"/>
              </a:rPr>
              <a:t>Answer</a:t>
            </a:r>
          </a:p>
          <a:p>
            <a:r>
              <a:rPr lang="en-US" sz="2600" dirty="0"/>
              <a:t>They perform many functions</a:t>
            </a:r>
            <a:endParaRPr lang="en-US" sz="2600" dirty="0">
              <a:sym typeface="Wingdings" panose="05000000000000000000" pitchFamily="2" charset="2"/>
            </a:endParaRPr>
          </a:p>
        </p:txBody>
      </p:sp>
    </p:spTree>
    <p:extLst>
      <p:ext uri="{BB962C8B-B14F-4D97-AF65-F5344CB8AC3E}">
        <p14:creationId xmlns:p14="http://schemas.microsoft.com/office/powerpoint/2010/main" val="343824870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71</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systems are complex because</a:t>
            </a:r>
            <a:r>
              <a:rPr lang="en-US" sz="2600"/>
              <a:t>: </a:t>
            </a:r>
            <a:br>
              <a:rPr lang="en-US" sz="2600" dirty="0"/>
            </a:br>
            <a:endParaRPr lang="en-US" sz="2600" dirty="0"/>
          </a:p>
          <a:p>
            <a:r>
              <a:rPr lang="en-US" sz="2600">
                <a:sym typeface="Wingdings" panose="05000000000000000000" pitchFamily="2" charset="2"/>
              </a:rPr>
              <a:t>Answe</a:t>
            </a:r>
            <a:r>
              <a:rPr lang="en-US" sz="2600" dirty="0">
                <a:sym typeface="Wingdings" panose="05000000000000000000" pitchFamily="2" charset="2"/>
              </a:rPr>
              <a:t>r</a:t>
            </a:r>
          </a:p>
          <a:p>
            <a:r>
              <a:rPr lang="en-US" sz="2600" dirty="0"/>
              <a:t>They comprise </a:t>
            </a:r>
            <a:r>
              <a:rPr lang="en-US" sz="2600"/>
              <a:t>many components</a:t>
            </a:r>
            <a:endParaRPr lang="en-US" sz="2600" dirty="0">
              <a:sym typeface="Wingdings" panose="05000000000000000000" pitchFamily="2" charset="2"/>
            </a:endParaRPr>
          </a:p>
        </p:txBody>
      </p:sp>
    </p:spTree>
    <p:extLst>
      <p:ext uri="{BB962C8B-B14F-4D97-AF65-F5344CB8AC3E}">
        <p14:creationId xmlns:p14="http://schemas.microsoft.com/office/powerpoint/2010/main" val="23152107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72</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systems are complex because</a:t>
            </a:r>
            <a:r>
              <a:rPr lang="en-US" sz="2600"/>
              <a:t>: </a:t>
            </a:r>
            <a:br>
              <a:rPr lang="en-US" sz="2600" dirty="0"/>
            </a:br>
            <a:endParaRPr lang="ar-JO" sz="2600" dirty="0"/>
          </a:p>
          <a:p>
            <a:r>
              <a:rPr lang="en-US" sz="2600">
                <a:sym typeface="Wingdings" panose="05000000000000000000" pitchFamily="2" charset="2"/>
              </a:rPr>
              <a:t>Answe</a:t>
            </a:r>
            <a:r>
              <a:rPr lang="en-US" sz="2600" dirty="0">
                <a:sym typeface="Wingdings" panose="05000000000000000000" pitchFamily="2" charset="2"/>
              </a:rPr>
              <a:t>r</a:t>
            </a:r>
          </a:p>
          <a:p>
            <a:r>
              <a:rPr lang="en-US" sz="2600" dirty="0"/>
              <a:t>They perform </a:t>
            </a:r>
            <a:r>
              <a:rPr lang="en-US" sz="2600"/>
              <a:t>many functions</a:t>
            </a:r>
            <a:endParaRPr lang="en-US" sz="2600" dirty="0">
              <a:sym typeface="Wingdings" panose="05000000000000000000" pitchFamily="2" charset="2"/>
            </a:endParaRPr>
          </a:p>
        </p:txBody>
      </p:sp>
    </p:spTree>
    <p:extLst>
      <p:ext uri="{BB962C8B-B14F-4D97-AF65-F5344CB8AC3E}">
        <p14:creationId xmlns:p14="http://schemas.microsoft.com/office/powerpoint/2010/main" val="304788658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73</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engineering can be described from the following perspectives: </a:t>
            </a:r>
            <a:br>
              <a:rPr lang="en-US" sz="2600" dirty="0"/>
            </a:br>
            <a:endParaRPr lang="en-US" sz="2600" dirty="0"/>
          </a:p>
          <a:p>
            <a:r>
              <a:rPr lang="en-US" sz="2600" dirty="0">
                <a:sym typeface="Wingdings" panose="05000000000000000000" pitchFamily="2" charset="2"/>
              </a:rPr>
              <a:t>Answer</a:t>
            </a:r>
          </a:p>
          <a:p>
            <a:r>
              <a:rPr lang="en-US" sz="2600" dirty="0"/>
              <a:t>Knowledge acquisition </a:t>
            </a:r>
          </a:p>
          <a:p>
            <a:r>
              <a:rPr lang="en-US" sz="2600" dirty="0"/>
              <a:t>Problem solving</a:t>
            </a:r>
          </a:p>
          <a:p>
            <a:r>
              <a:rPr lang="en-US" sz="2600" dirty="0"/>
              <a:t>Modeling</a:t>
            </a:r>
            <a:endParaRPr lang="en-US" sz="2600" dirty="0">
              <a:sym typeface="Wingdings" panose="05000000000000000000" pitchFamily="2" charset="2"/>
            </a:endParaRPr>
          </a:p>
        </p:txBody>
      </p:sp>
    </p:spTree>
    <p:extLst>
      <p:ext uri="{BB962C8B-B14F-4D97-AF65-F5344CB8AC3E}">
        <p14:creationId xmlns:p14="http://schemas.microsoft.com/office/powerpoint/2010/main" val="3387952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74</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Software engineering is a----------- In modeling the appl engineers collect data, organize it into information, and </a:t>
            </a:r>
            <a:r>
              <a:rPr lang="en-US" sz="2600"/>
              <a:t>formalize </a:t>
            </a:r>
            <a:br>
              <a:rPr lang="en-US" sz="2600" dirty="0"/>
            </a:br>
            <a:endParaRPr lang="en-US" sz="2600" dirty="0"/>
          </a:p>
          <a:p>
            <a:r>
              <a:rPr lang="en-US" sz="2600">
                <a:sym typeface="Wingdings" panose="05000000000000000000" pitchFamily="2" charset="2"/>
              </a:rPr>
              <a:t>Answe</a:t>
            </a:r>
            <a:r>
              <a:rPr lang="en-US" sz="2600" dirty="0">
                <a:sym typeface="Wingdings" panose="05000000000000000000" pitchFamily="2" charset="2"/>
              </a:rPr>
              <a:t>r</a:t>
            </a:r>
          </a:p>
          <a:p>
            <a:r>
              <a:rPr lang="en-US" sz="2600" dirty="0"/>
              <a:t>knowledge </a:t>
            </a:r>
            <a:r>
              <a:rPr lang="en-US" sz="2600"/>
              <a:t>acquisition activity</a:t>
            </a:r>
            <a:endParaRPr lang="en-US" sz="2600" dirty="0">
              <a:sym typeface="Wingdings" panose="05000000000000000000" pitchFamily="2" charset="2"/>
            </a:endParaRPr>
          </a:p>
        </p:txBody>
      </p:sp>
    </p:spTree>
    <p:extLst>
      <p:ext uri="{BB962C8B-B14F-4D97-AF65-F5344CB8AC3E}">
        <p14:creationId xmlns:p14="http://schemas.microsoft.com/office/powerpoint/2010/main" val="121345255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75</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Which model is represented in UML with class diagrams and describes the terms of objects, attributes, associations, and operations. </a:t>
            </a:r>
            <a:br>
              <a:rPr lang="en-US" sz="2600" dirty="0"/>
            </a:br>
            <a:endParaRPr lang="en-US" sz="2600" dirty="0"/>
          </a:p>
          <a:p>
            <a:r>
              <a:rPr lang="en-US" sz="2600" dirty="0">
                <a:sym typeface="Wingdings" panose="05000000000000000000" pitchFamily="2" charset="2"/>
              </a:rPr>
              <a:t>Answer</a:t>
            </a:r>
          </a:p>
          <a:p>
            <a:r>
              <a:rPr lang="en-US" sz="2600" dirty="0"/>
              <a:t>Object Model</a:t>
            </a:r>
            <a:endParaRPr lang="en-US" sz="2600" dirty="0">
              <a:sym typeface="Wingdings" panose="05000000000000000000" pitchFamily="2" charset="2"/>
            </a:endParaRPr>
          </a:p>
        </p:txBody>
      </p:sp>
    </p:spTree>
    <p:extLst>
      <p:ext uri="{BB962C8B-B14F-4D97-AF65-F5344CB8AC3E}">
        <p14:creationId xmlns:p14="http://schemas.microsoft.com/office/powerpoint/2010/main" val="248305958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76</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Object-oriented methods combine ---------- and ------------ modeling activities </a:t>
            </a:r>
            <a:br>
              <a:rPr lang="en-US" sz="2600" dirty="0"/>
            </a:br>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the solution domain and problem</a:t>
            </a:r>
            <a:endParaRPr lang="en-US" sz="2600" dirty="0">
              <a:sym typeface="Wingdings" panose="05000000000000000000" pitchFamily="2" charset="2"/>
            </a:endParaRPr>
          </a:p>
        </p:txBody>
      </p:sp>
    </p:spTree>
    <p:extLst>
      <p:ext uri="{BB962C8B-B14F-4D97-AF65-F5344CB8AC3E}">
        <p14:creationId xmlns:p14="http://schemas.microsoft.com/office/powerpoint/2010/main" val="379966945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77</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Requirements engineering includes two main activities</a:t>
            </a:r>
            <a:r>
              <a:rPr lang="en-US" sz="2600"/>
              <a:t>: </a:t>
            </a:r>
            <a:br>
              <a:rPr lang="en-US" sz="2600" dirty="0"/>
            </a:br>
            <a:endParaRPr lang="en-US" sz="2600" dirty="0"/>
          </a:p>
          <a:p>
            <a:r>
              <a:rPr lang="en-US" sz="2600">
                <a:sym typeface="Wingdings" panose="05000000000000000000" pitchFamily="2" charset="2"/>
              </a:rPr>
              <a:t>Answer</a:t>
            </a:r>
            <a:endParaRPr lang="en-US" sz="2600" dirty="0">
              <a:sym typeface="Wingdings" panose="05000000000000000000" pitchFamily="2" charset="2"/>
            </a:endParaRPr>
          </a:p>
          <a:p>
            <a:r>
              <a:rPr lang="en-US" sz="2600" dirty="0"/>
              <a:t>requirements elicitation and </a:t>
            </a:r>
            <a:r>
              <a:rPr lang="en-US" sz="2600"/>
              <a:t>analysis.</a:t>
            </a:r>
            <a:endParaRPr lang="en-US" sz="2600" dirty="0">
              <a:sym typeface="Wingdings" panose="05000000000000000000" pitchFamily="2" charset="2"/>
            </a:endParaRPr>
          </a:p>
        </p:txBody>
      </p:sp>
    </p:spTree>
    <p:extLst>
      <p:ext uri="{BB962C8B-B14F-4D97-AF65-F5344CB8AC3E}">
        <p14:creationId xmlns:p14="http://schemas.microsoft.com/office/powerpoint/2010/main" val="11242209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78</a:t>
            </a:r>
            <a:endParaRPr lang="en-US" dirty="0"/>
          </a:p>
        </p:txBody>
      </p:sp>
      <p:sp>
        <p:nvSpPr>
          <p:cNvPr id="3" name="Content Placeholder 2"/>
          <p:cNvSpPr>
            <a:spLocks noGrp="1"/>
          </p:cNvSpPr>
          <p:nvPr>
            <p:ph idx="1"/>
          </p:nvPr>
        </p:nvSpPr>
        <p:spPr>
          <a:xfrm>
            <a:off x="838200" y="1751648"/>
            <a:ext cx="10515600" cy="4896017"/>
          </a:xfrm>
        </p:spPr>
        <p:txBody>
          <a:bodyPr vert="horz" lIns="91440" tIns="45720" rIns="91440" bIns="45720" rtlCol="0">
            <a:normAutofit/>
          </a:bodyPr>
          <a:lstStyle/>
          <a:p>
            <a:r>
              <a:rPr lang="en-US" sz="2600" dirty="0"/>
              <a:t>The aim of software engineering is to: </a:t>
            </a:r>
            <a:br>
              <a:rPr lang="en-US" sz="2600" dirty="0"/>
            </a:br>
            <a:endParaRPr lang="ar-JO" sz="2600" dirty="0"/>
          </a:p>
          <a:p>
            <a:r>
              <a:rPr lang="en-US" sz="2600" dirty="0">
                <a:sym typeface="Wingdings" panose="05000000000000000000" pitchFamily="2" charset="2"/>
              </a:rPr>
              <a:t>Answer</a:t>
            </a:r>
          </a:p>
          <a:p>
            <a:r>
              <a:rPr lang="en-US" sz="2600" dirty="0"/>
              <a:t>produce high quality software system</a:t>
            </a:r>
            <a:endParaRPr lang="en-US" sz="2600" dirty="0">
              <a:sym typeface="Wingdings" panose="05000000000000000000" pitchFamily="2" charset="2"/>
            </a:endParaRPr>
          </a:p>
        </p:txBody>
      </p:sp>
    </p:spTree>
    <p:extLst>
      <p:ext uri="{BB962C8B-B14F-4D97-AF65-F5344CB8AC3E}">
        <p14:creationId xmlns:p14="http://schemas.microsoft.com/office/powerpoint/2010/main" val="406668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levels of requirements are </a:t>
            </a:r>
            <a:br>
              <a:rPr lang="en-US" sz="2600" dirty="0"/>
            </a:br>
            <a:endParaRPr lang="en-US" sz="2600" dirty="0"/>
          </a:p>
          <a:p>
            <a:r>
              <a:rPr lang="en-US" sz="2600" dirty="0"/>
              <a:t>Answer</a:t>
            </a:r>
          </a:p>
          <a:p>
            <a:r>
              <a:rPr lang="en-US" sz="2600" dirty="0"/>
              <a:t>functional requirement, nonfunctional requirements, and product requirement</a:t>
            </a:r>
          </a:p>
          <a:p>
            <a:endParaRPr lang="en-US" sz="2600" dirty="0"/>
          </a:p>
          <a:p>
            <a:pPr marL="0" indent="0">
              <a:buNone/>
            </a:pPr>
            <a:endParaRPr lang="en-US" sz="2600" dirty="0"/>
          </a:p>
        </p:txBody>
      </p:sp>
    </p:spTree>
    <p:extLst>
      <p:ext uri="{BB962C8B-B14F-4D97-AF65-F5344CB8AC3E}">
        <p14:creationId xmlns:p14="http://schemas.microsoft.com/office/powerpoint/2010/main" val="168739585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79</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A---------- represents a change of state triggered by events, conditions, or time.</a:t>
            </a:r>
          </a:p>
          <a:p>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transition</a:t>
            </a:r>
            <a:endParaRPr lang="en-US" sz="2600" dirty="0">
              <a:sym typeface="Wingdings" panose="05000000000000000000" pitchFamily="2" charset="2"/>
            </a:endParaRPr>
          </a:p>
        </p:txBody>
      </p:sp>
    </p:spTree>
    <p:extLst>
      <p:ext uri="{BB962C8B-B14F-4D97-AF65-F5344CB8AC3E}">
        <p14:creationId xmlns:p14="http://schemas.microsoft.com/office/powerpoint/2010/main" val="214399854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80</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lnSpcReduction="10000"/>
          </a:bodyPr>
          <a:lstStyle/>
          <a:p>
            <a:r>
              <a:rPr lang="en-US" sz="2600" dirty="0"/>
              <a:t>The engineering method includes the following </a:t>
            </a:r>
            <a:r>
              <a:rPr lang="en-US" sz="2600"/>
              <a:t>step </a:t>
            </a:r>
            <a:br>
              <a:rPr lang="en-US" sz="2600"/>
            </a:br>
            <a:endParaRPr lang="en-US" sz="2600" dirty="0">
              <a:sym typeface="Wingdings" panose="05000000000000000000" pitchFamily="2" charset="2"/>
            </a:endParaRPr>
          </a:p>
          <a:p>
            <a:r>
              <a:rPr lang="en-US" sz="2600" dirty="0">
                <a:sym typeface="Wingdings" panose="05000000000000000000" pitchFamily="2" charset="2"/>
              </a:rPr>
              <a:t>Answer</a:t>
            </a:r>
          </a:p>
          <a:p>
            <a:r>
              <a:rPr lang="en-US" sz="2600" dirty="0"/>
              <a:t>Analyze the problem</a:t>
            </a:r>
          </a:p>
          <a:p>
            <a:r>
              <a:rPr lang="en-US" sz="2600" dirty="0"/>
              <a:t>Formulate the problem</a:t>
            </a:r>
          </a:p>
          <a:p>
            <a:r>
              <a:rPr lang="en-US" sz="2600" dirty="0"/>
              <a:t>Search for solutions</a:t>
            </a:r>
          </a:p>
          <a:p>
            <a:r>
              <a:rPr lang="en-US" sz="2600" dirty="0"/>
              <a:t>Specify the solution</a:t>
            </a:r>
          </a:p>
          <a:p>
            <a:r>
              <a:rPr lang="en-US" sz="2600" dirty="0"/>
              <a:t>Design requirements</a:t>
            </a:r>
          </a:p>
          <a:p>
            <a:r>
              <a:rPr lang="en-US" sz="2600" dirty="0"/>
              <a:t>Decide on the appropriate solution</a:t>
            </a:r>
          </a:p>
          <a:p>
            <a:r>
              <a:rPr lang="en-US" sz="2600" dirty="0"/>
              <a:t>Implement the design</a:t>
            </a:r>
          </a:p>
          <a:p>
            <a:r>
              <a:rPr lang="en-US" sz="2600" dirty="0"/>
              <a:t>Test </a:t>
            </a:r>
            <a:r>
              <a:rPr lang="en-US" sz="2600"/>
              <a:t>the solution</a:t>
            </a:r>
            <a:endParaRPr lang="en-US" sz="2600" dirty="0"/>
          </a:p>
        </p:txBody>
      </p:sp>
    </p:spTree>
    <p:extLst>
      <p:ext uri="{BB962C8B-B14F-4D97-AF65-F5344CB8AC3E}">
        <p14:creationId xmlns:p14="http://schemas.microsoft.com/office/powerpoint/2010/main" val="158490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81</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One or more of the following is true about vision document: </a:t>
            </a:r>
            <a:br>
              <a:rPr lang="en-US" sz="2600" dirty="0"/>
            </a:br>
            <a:endParaRPr lang="en-US" sz="2600" dirty="0"/>
          </a:p>
          <a:p>
            <a:r>
              <a:rPr lang="en-US" sz="2600" dirty="0">
                <a:sym typeface="Wingdings" panose="05000000000000000000" pitchFamily="2" charset="2"/>
              </a:rPr>
              <a:t>Answer</a:t>
            </a:r>
          </a:p>
          <a:p>
            <a:r>
              <a:rPr lang="en-US" sz="2600" dirty="0"/>
              <a:t>Provide a complete vision about software </a:t>
            </a:r>
          </a:p>
          <a:p>
            <a:r>
              <a:rPr lang="en-US" sz="2600" dirty="0"/>
              <a:t>Support contract between the client and developer. </a:t>
            </a:r>
          </a:p>
          <a:p>
            <a:r>
              <a:rPr lang="en-US" sz="2600" dirty="0"/>
              <a:t>Should specify operational capacity</a:t>
            </a:r>
          </a:p>
        </p:txBody>
      </p:sp>
    </p:spTree>
    <p:extLst>
      <p:ext uri="{BB962C8B-B14F-4D97-AF65-F5344CB8AC3E}">
        <p14:creationId xmlns:p14="http://schemas.microsoft.com/office/powerpoint/2010/main" val="29012236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82</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JAD is a: ----------------- </a:t>
            </a:r>
            <a:br>
              <a:rPr lang="en-US" sz="2600" dirty="0"/>
            </a:br>
            <a:endParaRPr lang="en-US" sz="2600" dirty="0"/>
          </a:p>
          <a:p>
            <a:r>
              <a:rPr lang="en-US" sz="2600" dirty="0">
                <a:sym typeface="Wingdings" panose="05000000000000000000" pitchFamily="2" charset="2"/>
              </a:rPr>
              <a:t>Answer</a:t>
            </a:r>
          </a:p>
          <a:p>
            <a:r>
              <a:rPr lang="en-US" sz="2600" dirty="0"/>
              <a:t>A requirement elicitation/Information gathering process that was invented by IBM</a:t>
            </a:r>
            <a:endParaRPr lang="en-US" sz="2600" dirty="0">
              <a:sym typeface="Wingdings" panose="05000000000000000000" pitchFamily="2" charset="2"/>
            </a:endParaRPr>
          </a:p>
        </p:txBody>
      </p:sp>
    </p:spTree>
    <p:extLst>
      <p:ext uri="{BB962C8B-B14F-4D97-AF65-F5344CB8AC3E}">
        <p14:creationId xmlns:p14="http://schemas.microsoft.com/office/powerpoint/2010/main" val="118434069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83</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Use-Case Diagram describe all possible interaction between the actors and the system </a:t>
            </a:r>
            <a:br>
              <a:rPr lang="en-US" sz="2600" dirty="0"/>
            </a:br>
            <a:endParaRPr lang="en-US" sz="2600" dirty="0"/>
          </a:p>
          <a:p>
            <a:r>
              <a:rPr lang="en-US" sz="2600" dirty="0">
                <a:sym typeface="Wingdings" panose="05000000000000000000" pitchFamily="2" charset="2"/>
              </a:rPr>
              <a:t>Answer</a:t>
            </a:r>
          </a:p>
          <a:p>
            <a:r>
              <a:rPr lang="en-US" sz="2600" dirty="0"/>
              <a:t>False</a:t>
            </a:r>
          </a:p>
        </p:txBody>
      </p:sp>
    </p:spTree>
    <p:extLst>
      <p:ext uri="{BB962C8B-B14F-4D97-AF65-F5344CB8AC3E}">
        <p14:creationId xmlns:p14="http://schemas.microsoft.com/office/powerpoint/2010/main" val="69485723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84</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dirty="0"/>
              <a:t>Structured natural language </a:t>
            </a:r>
            <a:r>
              <a:rPr lang="en-US" sz="2600" dirty="0">
                <a:sym typeface="Wingdings" panose="05000000000000000000" pitchFamily="2" charset="2"/>
              </a:rPr>
              <a:t></a:t>
            </a:r>
            <a:r>
              <a:rPr lang="en-US" sz="2600" dirty="0"/>
              <a:t> Written in natural language on a standard form or template</a:t>
            </a:r>
          </a:p>
          <a:p>
            <a:endParaRPr lang="en-US" sz="2600" dirty="0"/>
          </a:p>
          <a:p>
            <a:r>
              <a:rPr lang="en-US" sz="2600" dirty="0"/>
              <a:t>Graphical notations </a:t>
            </a:r>
            <a:r>
              <a:rPr lang="en-US" sz="2600" dirty="0">
                <a:sym typeface="Wingdings" panose="05000000000000000000" pitchFamily="2" charset="2"/>
              </a:rPr>
              <a:t> </a:t>
            </a:r>
            <a:r>
              <a:rPr lang="en-US" sz="2600" dirty="0"/>
              <a:t>Written using graphical symbols, supplemented by text annotations</a:t>
            </a:r>
          </a:p>
          <a:p>
            <a:endParaRPr lang="en-US" sz="2600" dirty="0"/>
          </a:p>
          <a:p>
            <a:r>
              <a:rPr lang="en-US" sz="2600" dirty="0"/>
              <a:t>Natural language </a:t>
            </a:r>
            <a:r>
              <a:rPr lang="en-US" sz="2600" dirty="0">
                <a:sym typeface="Wingdings" panose="05000000000000000000" pitchFamily="2" charset="2"/>
              </a:rPr>
              <a:t> </a:t>
            </a:r>
            <a:r>
              <a:rPr lang="en-US" sz="2600" dirty="0"/>
              <a:t>Written using numbered sentences in natural</a:t>
            </a:r>
          </a:p>
          <a:p>
            <a:endParaRPr lang="en-US" sz="2600" dirty="0"/>
          </a:p>
          <a:p>
            <a:r>
              <a:rPr lang="en-US" sz="2600" dirty="0"/>
              <a:t>Mathematical specifications </a:t>
            </a:r>
            <a:r>
              <a:rPr lang="en-US" sz="2600" dirty="0">
                <a:sym typeface="Wingdings" panose="05000000000000000000" pitchFamily="2" charset="2"/>
              </a:rPr>
              <a:t> </a:t>
            </a:r>
            <a:r>
              <a:rPr lang="en-US" sz="2600" dirty="0"/>
              <a:t>Written based on mathematical concepts such as finite-state machines</a:t>
            </a:r>
          </a:p>
        </p:txBody>
      </p:sp>
    </p:spTree>
    <p:extLst>
      <p:ext uri="{BB962C8B-B14F-4D97-AF65-F5344CB8AC3E}">
        <p14:creationId xmlns:p14="http://schemas.microsoft.com/office/powerpoint/2010/main" val="300258244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85</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a:bodyPr>
          <a:lstStyle/>
          <a:p>
            <a:r>
              <a:rPr lang="en-US" sz="2600"/>
              <a:t>Use-Case </a:t>
            </a:r>
            <a:r>
              <a:rPr lang="en-US" sz="2600" dirty="0"/>
              <a:t>can be defined as</a:t>
            </a:r>
            <a:r>
              <a:rPr lang="en-US" sz="2600"/>
              <a:t>: --------------------</a:t>
            </a:r>
            <a:br>
              <a:rPr lang="en-US" sz="2600" dirty="0"/>
            </a:br>
            <a:endParaRPr lang="en-US" sz="2600" dirty="0"/>
          </a:p>
          <a:p>
            <a:r>
              <a:rPr lang="en-US" sz="2600" dirty="0">
                <a:sym typeface="Wingdings" panose="05000000000000000000" pitchFamily="2" charset="2"/>
              </a:rPr>
              <a:t>Answer</a:t>
            </a:r>
          </a:p>
          <a:p>
            <a:r>
              <a:rPr lang="en-US" sz="2600" dirty="0"/>
              <a:t>A sarge function performed by the system for those who use </a:t>
            </a:r>
            <a:r>
              <a:rPr lang="en-US" sz="2600"/>
              <a:t>that function</a:t>
            </a:r>
            <a:endParaRPr lang="en-US" sz="2600" dirty="0"/>
          </a:p>
        </p:txBody>
      </p:sp>
    </p:spTree>
    <p:extLst>
      <p:ext uri="{BB962C8B-B14F-4D97-AF65-F5344CB8AC3E}">
        <p14:creationId xmlns:p14="http://schemas.microsoft.com/office/powerpoint/2010/main" val="50227882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86</a:t>
            </a:r>
            <a:endParaRPr lang="en-US" dirty="0"/>
          </a:p>
        </p:txBody>
      </p:sp>
      <p:sp>
        <p:nvSpPr>
          <p:cNvPr id="3" name="Content Placeholder 2"/>
          <p:cNvSpPr>
            <a:spLocks noGrp="1"/>
          </p:cNvSpPr>
          <p:nvPr>
            <p:ph idx="1"/>
          </p:nvPr>
        </p:nvSpPr>
        <p:spPr>
          <a:xfrm>
            <a:off x="838200" y="1825624"/>
            <a:ext cx="10515600" cy="4896017"/>
          </a:xfrm>
        </p:spPr>
        <p:txBody>
          <a:bodyPr vert="horz" lIns="91440" tIns="45720" rIns="91440" bIns="45720" rtlCol="0">
            <a:normAutofit fontScale="77500" lnSpcReduction="20000"/>
          </a:bodyPr>
          <a:lstStyle/>
          <a:p>
            <a:r>
              <a:rPr lang="en-US" sz="2600" dirty="0"/>
              <a:t>writing</a:t>
            </a:r>
          </a:p>
          <a:p>
            <a:r>
              <a:rPr lang="en-US" sz="2600" dirty="0"/>
              <a:t>Discuss the importance of traceability for requirement change management and how it can be represented</a:t>
            </a:r>
            <a:br>
              <a:rPr lang="en-US" sz="2600" dirty="0"/>
            </a:br>
            <a:endParaRPr lang="en-US" sz="2600" dirty="0"/>
          </a:p>
          <a:p>
            <a:r>
              <a:rPr lang="en-US" sz="2600" dirty="0">
                <a:sym typeface="Wingdings" panose="05000000000000000000" pitchFamily="2" charset="2"/>
              </a:rPr>
              <a:t>Answer</a:t>
            </a:r>
          </a:p>
          <a:p>
            <a:r>
              <a:rPr lang="en-US" sz="2600" dirty="0"/>
              <a:t>traceability is essential to effectively managing requirements change as it helps ensure that changes are properly understood, documented, and tracked throughout the development lifecycle. By maintaining traceability, stakeholders can quickly identify the impact of changes on other requirements, design elements, code, and testing artifacts.</a:t>
            </a:r>
          </a:p>
          <a:p>
            <a:endParaRPr lang="en-US" sz="2600" dirty="0"/>
          </a:p>
          <a:p>
            <a:r>
              <a:rPr lang="en-US" sz="2600" dirty="0"/>
              <a:t>Traceability can be represented using various tools and techniques, including traceability matrices and dependency graphs. Traceability matrices provide a table-based representation of the relationships between requirements and other development artifacts, while dependency graphs provide a visual representation of these relationships. These representations help stakeholders to understand the dependencies between requirements and other development artifacts, facilitating effective communication and decision-making. In short, traceability is crucial to managing requirements change and ensuring that changes are properly documented and tracked throughout the development lifecycle.</a:t>
            </a:r>
          </a:p>
        </p:txBody>
      </p:sp>
    </p:spTree>
    <p:extLst>
      <p:ext uri="{BB962C8B-B14F-4D97-AF65-F5344CB8AC3E}">
        <p14:creationId xmlns:p14="http://schemas.microsoft.com/office/powerpoint/2010/main" val="39546647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5F196F08-61A2-E51B-A15F-DC8CE3E27F6C}"/>
              </a:ext>
            </a:extLst>
          </p:cNvPr>
          <p:cNvPicPr>
            <a:picLocks noChangeAspect="1"/>
          </p:cNvPicPr>
          <p:nvPr/>
        </p:nvPicPr>
        <p:blipFill>
          <a:blip r:embed="rId2"/>
          <a:stretch>
            <a:fillRect/>
          </a:stretch>
        </p:blipFill>
        <p:spPr>
          <a:xfrm>
            <a:off x="2167549" y="354063"/>
            <a:ext cx="7856901" cy="6149873"/>
          </a:xfrm>
          <a:prstGeom prst="rect">
            <a:avLst/>
          </a:prstGeom>
        </p:spPr>
      </p:pic>
    </p:spTree>
    <p:extLst>
      <p:ext uri="{BB962C8B-B14F-4D97-AF65-F5344CB8AC3E}">
        <p14:creationId xmlns:p14="http://schemas.microsoft.com/office/powerpoint/2010/main" val="5584180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F0D7A62F-E85F-5E8F-431E-69FA5AABF32F}"/>
              </a:ext>
            </a:extLst>
          </p:cNvPr>
          <p:cNvPicPr>
            <a:picLocks noChangeAspect="1"/>
          </p:cNvPicPr>
          <p:nvPr/>
        </p:nvPicPr>
        <p:blipFill>
          <a:blip r:embed="rId2"/>
          <a:stretch>
            <a:fillRect/>
          </a:stretch>
        </p:blipFill>
        <p:spPr>
          <a:xfrm>
            <a:off x="4781313" y="503394"/>
            <a:ext cx="7315546" cy="3938027"/>
          </a:xfrm>
          <a:prstGeom prst="rect">
            <a:avLst/>
          </a:prstGeom>
        </p:spPr>
      </p:pic>
      <p:pic>
        <p:nvPicPr>
          <p:cNvPr id="7" name="صورة 6">
            <a:extLst>
              <a:ext uri="{FF2B5EF4-FFF2-40B4-BE49-F238E27FC236}">
                <a16:creationId xmlns:a16="http://schemas.microsoft.com/office/drawing/2014/main" id="{07DA7074-7D0B-AF1F-1CDD-605B05B873EB}"/>
              </a:ext>
            </a:extLst>
          </p:cNvPr>
          <p:cNvPicPr>
            <a:picLocks noChangeAspect="1"/>
          </p:cNvPicPr>
          <p:nvPr/>
        </p:nvPicPr>
        <p:blipFill>
          <a:blip r:embed="rId3"/>
          <a:stretch>
            <a:fillRect/>
          </a:stretch>
        </p:blipFill>
        <p:spPr>
          <a:xfrm>
            <a:off x="95141" y="589280"/>
            <a:ext cx="4118442" cy="3938027"/>
          </a:xfrm>
          <a:prstGeom prst="rect">
            <a:avLst/>
          </a:prstGeom>
        </p:spPr>
      </p:pic>
    </p:spTree>
    <p:extLst>
      <p:ext uri="{BB962C8B-B14F-4D97-AF65-F5344CB8AC3E}">
        <p14:creationId xmlns:p14="http://schemas.microsoft.com/office/powerpoint/2010/main" val="1031612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ar-JO" dirty="0"/>
              <a:t>السؤال 8</a:t>
            </a:r>
            <a:endParaRPr lang="en-US" dirty="0"/>
          </a:p>
        </p:txBody>
      </p:sp>
      <p:sp>
        <p:nvSpPr>
          <p:cNvPr id="3" name="Content Placeholder 2"/>
          <p:cNvSpPr>
            <a:spLocks noGrp="1"/>
          </p:cNvSpPr>
          <p:nvPr>
            <p:ph idx="1"/>
          </p:nvPr>
        </p:nvSpPr>
        <p:spPr/>
        <p:txBody>
          <a:bodyPr vert="horz" lIns="91440" tIns="45720" rIns="91440" bIns="45720" rtlCol="0">
            <a:normAutofit/>
          </a:bodyPr>
          <a:lstStyle/>
          <a:p>
            <a:r>
              <a:rPr lang="en-US" sz="2600" dirty="0"/>
              <a:t>The true order of requirements engineering process is: </a:t>
            </a:r>
            <a:br>
              <a:rPr lang="en-US" sz="2600" dirty="0"/>
            </a:br>
            <a:endParaRPr lang="en-US" sz="2600" dirty="0"/>
          </a:p>
          <a:p>
            <a:r>
              <a:rPr lang="en-US" sz="2600" dirty="0"/>
              <a:t>Answer</a:t>
            </a:r>
          </a:p>
          <a:p>
            <a:r>
              <a:rPr lang="en-US" sz="2600" dirty="0"/>
              <a:t>Feasibility study, Requirements elicitation and validation, Requirements specification, and Requirements analysis</a:t>
            </a:r>
          </a:p>
          <a:p>
            <a:pPr marL="0" indent="0">
              <a:buNone/>
            </a:pPr>
            <a:br>
              <a:rPr lang="en-US" sz="2600" dirty="0"/>
            </a:br>
            <a:endParaRPr lang="en-US" sz="2600" dirty="0"/>
          </a:p>
        </p:txBody>
      </p:sp>
    </p:spTree>
    <p:extLst>
      <p:ext uri="{BB962C8B-B14F-4D97-AF65-F5344CB8AC3E}">
        <p14:creationId xmlns:p14="http://schemas.microsoft.com/office/powerpoint/2010/main" val="362532156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3BB8136A-83FC-E9D4-75AE-560B9A371F90}"/>
              </a:ext>
            </a:extLst>
          </p:cNvPr>
          <p:cNvPicPr>
            <a:picLocks noChangeAspect="1"/>
          </p:cNvPicPr>
          <p:nvPr/>
        </p:nvPicPr>
        <p:blipFill>
          <a:blip r:embed="rId2"/>
          <a:stretch>
            <a:fillRect/>
          </a:stretch>
        </p:blipFill>
        <p:spPr>
          <a:xfrm>
            <a:off x="2236135" y="121633"/>
            <a:ext cx="7719729" cy="6614733"/>
          </a:xfrm>
          <a:prstGeom prst="rect">
            <a:avLst/>
          </a:prstGeom>
        </p:spPr>
      </p:pic>
    </p:spTree>
    <p:extLst>
      <p:ext uri="{BB962C8B-B14F-4D97-AF65-F5344CB8AC3E}">
        <p14:creationId xmlns:p14="http://schemas.microsoft.com/office/powerpoint/2010/main" val="2007100370"/>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3">
            <a:extLst>
              <a:ext uri="{FF2B5EF4-FFF2-40B4-BE49-F238E27FC236}">
                <a16:creationId xmlns:a16="http://schemas.microsoft.com/office/drawing/2014/main" id="{F5EEA526-CD1F-7649-DCB0-B99C2309490A}"/>
              </a:ext>
            </a:extLst>
          </p:cNvPr>
          <p:cNvPicPr>
            <a:picLocks noChangeAspect="1"/>
          </p:cNvPicPr>
          <p:nvPr/>
        </p:nvPicPr>
        <p:blipFill>
          <a:blip r:embed="rId2"/>
          <a:stretch>
            <a:fillRect/>
          </a:stretch>
        </p:blipFill>
        <p:spPr>
          <a:xfrm>
            <a:off x="1714246" y="1055193"/>
            <a:ext cx="7287513" cy="5089842"/>
          </a:xfrm>
          <a:prstGeom prst="rect">
            <a:avLst/>
          </a:prstGeom>
        </p:spPr>
      </p:pic>
    </p:spTree>
    <p:extLst>
      <p:ext uri="{BB962C8B-B14F-4D97-AF65-F5344CB8AC3E}">
        <p14:creationId xmlns:p14="http://schemas.microsoft.com/office/powerpoint/2010/main" val="21566803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1856</TotalTime>
  <Words>2468</Words>
  <Application>Microsoft Office PowerPoint</Application>
  <PresentationFormat>شاشة عريضة</PresentationFormat>
  <Paragraphs>502</Paragraphs>
  <Slides>91</Slides>
  <Notes>1</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91</vt:i4>
      </vt:variant>
    </vt:vector>
  </HeadingPairs>
  <TitlesOfParts>
    <vt:vector size="95" baseType="lpstr">
      <vt:lpstr>Arial</vt:lpstr>
      <vt:lpstr>Calibri</vt:lpstr>
      <vt:lpstr>Calibri Light</vt:lpstr>
      <vt:lpstr>Office Theme</vt:lpstr>
      <vt:lpstr>بسم الله الرحمن الرحيم</vt:lpstr>
      <vt:lpstr>السؤال 1</vt:lpstr>
      <vt:lpstr>السؤال 2</vt:lpstr>
      <vt:lpstr>السؤال 3</vt:lpstr>
      <vt:lpstr>السؤال 4</vt:lpstr>
      <vt:lpstr>السؤال 5</vt:lpstr>
      <vt:lpstr>السؤال 6</vt:lpstr>
      <vt:lpstr>السؤال 7</vt:lpstr>
      <vt:lpstr>السؤال 8</vt:lpstr>
      <vt:lpstr>السؤال 9</vt:lpstr>
      <vt:lpstr>السؤال 10 </vt:lpstr>
      <vt:lpstr>السؤال 11</vt:lpstr>
      <vt:lpstr>السؤال 12</vt:lpstr>
      <vt:lpstr>السؤال 13</vt:lpstr>
      <vt:lpstr>السؤال 14</vt:lpstr>
      <vt:lpstr>السؤال 15</vt:lpstr>
      <vt:lpstr>السؤال 16</vt:lpstr>
      <vt:lpstr>السؤال 17</vt:lpstr>
      <vt:lpstr>السؤال 18</vt:lpstr>
      <vt:lpstr>السؤال 19</vt:lpstr>
      <vt:lpstr>السؤال 20</vt:lpstr>
      <vt:lpstr>السؤال 21</vt:lpstr>
      <vt:lpstr>السؤال 22</vt:lpstr>
      <vt:lpstr>السؤال 23</vt:lpstr>
      <vt:lpstr>السؤال 24</vt:lpstr>
      <vt:lpstr>السؤال 25</vt:lpstr>
      <vt:lpstr>السؤال 26</vt:lpstr>
      <vt:lpstr>السؤال 27</vt:lpstr>
      <vt:lpstr>السؤال 28</vt:lpstr>
      <vt:lpstr>السؤال 29</vt:lpstr>
      <vt:lpstr>السؤال 30</vt:lpstr>
      <vt:lpstr>السؤال 31</vt:lpstr>
      <vt:lpstr>السؤال 32</vt:lpstr>
      <vt:lpstr>السؤال 33</vt:lpstr>
      <vt:lpstr>السؤال 34</vt:lpstr>
      <vt:lpstr>السؤال 35</vt:lpstr>
      <vt:lpstr>السؤال 36</vt:lpstr>
      <vt:lpstr>السؤال 37</vt:lpstr>
      <vt:lpstr>السؤال 38</vt:lpstr>
      <vt:lpstr>السؤال 39</vt:lpstr>
      <vt:lpstr>السؤال 40</vt:lpstr>
      <vt:lpstr>السؤال 41</vt:lpstr>
      <vt:lpstr>السؤال 42</vt:lpstr>
      <vt:lpstr>السؤال 43</vt:lpstr>
      <vt:lpstr>السؤال 44</vt:lpstr>
      <vt:lpstr>السؤال 45</vt:lpstr>
      <vt:lpstr>السؤال 46</vt:lpstr>
      <vt:lpstr>السؤال 47</vt:lpstr>
      <vt:lpstr>السؤال 48</vt:lpstr>
      <vt:lpstr>السؤال 49</vt:lpstr>
      <vt:lpstr>السؤال 50</vt:lpstr>
      <vt:lpstr>السؤال 51</vt:lpstr>
      <vt:lpstr>السؤال 52</vt:lpstr>
      <vt:lpstr>السؤال 53</vt:lpstr>
      <vt:lpstr>السؤال 54</vt:lpstr>
      <vt:lpstr>السؤال 55</vt:lpstr>
      <vt:lpstr>السؤال 56</vt:lpstr>
      <vt:lpstr>السؤال 57</vt:lpstr>
      <vt:lpstr>السؤال 58</vt:lpstr>
      <vt:lpstr>السؤال 59</vt:lpstr>
      <vt:lpstr>السؤال 60</vt:lpstr>
      <vt:lpstr>السؤال 61</vt:lpstr>
      <vt:lpstr>السؤال 62</vt:lpstr>
      <vt:lpstr>السؤال 63</vt:lpstr>
      <vt:lpstr>السؤال 64</vt:lpstr>
      <vt:lpstr>السؤال 65</vt:lpstr>
      <vt:lpstr>السؤال 66</vt:lpstr>
      <vt:lpstr>السؤال 67</vt:lpstr>
      <vt:lpstr>السؤال 68</vt:lpstr>
      <vt:lpstr>السؤال 69</vt:lpstr>
      <vt:lpstr>السؤال 70</vt:lpstr>
      <vt:lpstr>السؤال 71</vt:lpstr>
      <vt:lpstr>السؤال 72</vt:lpstr>
      <vt:lpstr>السؤال 73</vt:lpstr>
      <vt:lpstr>السؤال 74</vt:lpstr>
      <vt:lpstr>السؤال 75</vt:lpstr>
      <vt:lpstr>السؤال 76</vt:lpstr>
      <vt:lpstr>السؤال 77</vt:lpstr>
      <vt:lpstr>السؤال 78</vt:lpstr>
      <vt:lpstr>السؤال 79</vt:lpstr>
      <vt:lpstr>السؤال 80</vt:lpstr>
      <vt:lpstr>السؤال 81</vt:lpstr>
      <vt:lpstr>السؤال 82</vt:lpstr>
      <vt:lpstr>السؤال 83</vt:lpstr>
      <vt:lpstr>السؤال 84</vt:lpstr>
      <vt:lpstr>السؤال 85</vt:lpstr>
      <vt:lpstr>السؤال 86</vt:lpstr>
      <vt:lpstr>عرض تقديمي في PowerPoint</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بسم الله الرحمن الرحيم</dc:title>
  <dc:creator>SCHOOL</dc:creator>
  <cp:lastModifiedBy>feras Saleem</cp:lastModifiedBy>
  <cp:revision>42</cp:revision>
  <dcterms:created xsi:type="dcterms:W3CDTF">2021-06-10T08:14:09Z</dcterms:created>
  <dcterms:modified xsi:type="dcterms:W3CDTF">2023-06-13T17:13:03Z</dcterms:modified>
</cp:coreProperties>
</file>