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AFEE51C-7C4B-4CDE-8C64-444335F40CD1}" type="datetimeFigureOut">
              <a:rPr lang="ar-SA" smtClean="0"/>
              <a:t>29/06/1443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9FE1935-1879-4DD1-9BBB-BED10E7A5A73}" type="slidenum">
              <a:rPr lang="ar-SA" smtClean="0"/>
              <a:t>‹#›</a:t>
            </a:fld>
            <a:endParaRPr lang="ar-SA"/>
          </a:p>
        </p:txBody>
      </p:sp>
    </p:spTree>
    <p:extLst>
      <p:ext uri="{BB962C8B-B14F-4D97-AF65-F5344CB8AC3E}">
        <p14:creationId xmlns:p14="http://schemas.microsoft.com/office/powerpoint/2010/main" val="277753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5506195-8AFE-477B-9FBF-D8C392CDCE03}" type="slidenum">
              <a:rPr lang="en-US" altLang="en-US" sz="1200" b="0" baseline="0">
                <a:latin typeface="Times New Roman" panose="02020603050405020304" pitchFamily="18" charset="0"/>
              </a:rPr>
              <a:pPr/>
              <a:t>21</a:t>
            </a:fld>
            <a:endParaRPr lang="en-US" altLang="en-US" sz="1200" b="0" baseline="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90611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651994F-B5A1-4497-89EA-45CD4C47138E}" type="slidenum">
              <a:rPr lang="en-US" altLang="en-US" sz="1200" b="0" baseline="0">
                <a:latin typeface="Times New Roman" panose="02020603050405020304" pitchFamily="18" charset="0"/>
              </a:rPr>
              <a:pPr/>
              <a:t>30</a:t>
            </a:fld>
            <a:endParaRPr lang="en-US" altLang="en-US" sz="1200" b="0" baseline="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7869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3DD7A8A-7406-45CC-956F-9AF177995FDA}" type="slidenum">
              <a:rPr lang="en-US" altLang="en-US" sz="1200" b="0" baseline="0">
                <a:latin typeface="Times New Roman" panose="02020603050405020304" pitchFamily="18" charset="0"/>
              </a:rPr>
              <a:pPr/>
              <a:t>31</a:t>
            </a:fld>
            <a:endParaRPr lang="en-US" altLang="en-US" sz="1200" b="0" baseline="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0604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76643A6-E0FD-4482-BB6F-16834ED096FC}" type="slidenum">
              <a:rPr lang="en-US" altLang="en-US" sz="1200" b="0" baseline="0">
                <a:latin typeface="Times New Roman" panose="02020603050405020304" pitchFamily="18" charset="0"/>
              </a:rPr>
              <a:pPr/>
              <a:t>32</a:t>
            </a:fld>
            <a:endParaRPr lang="en-US" altLang="en-US" sz="1200" b="0" baseline="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79362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06628F8-8043-4D43-9BE3-3C1C415FB34B}" type="slidenum">
              <a:rPr lang="en-US" altLang="en-US" sz="1200" b="0" baseline="0">
                <a:latin typeface="Times New Roman" panose="02020603050405020304" pitchFamily="18" charset="0"/>
              </a:rPr>
              <a:pPr/>
              <a:t>33</a:t>
            </a:fld>
            <a:endParaRPr lang="en-US" altLang="en-US" sz="1200" b="0" baseline="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53807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FC4FE8C-34B6-4D72-9FFF-299DFFB15867}" type="slidenum">
              <a:rPr lang="en-US" altLang="en-US" sz="1200" b="0" baseline="0">
                <a:latin typeface="Times New Roman" panose="02020603050405020304" pitchFamily="18" charset="0"/>
              </a:rPr>
              <a:pPr/>
              <a:t>34</a:t>
            </a:fld>
            <a:endParaRPr lang="en-US" altLang="en-US" sz="1200" b="0" baseline="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8654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09715B3-E1FF-480E-96D5-F4116D0EFDB8}" type="slidenum">
              <a:rPr lang="en-US" altLang="en-US" sz="1200" b="0" baseline="0">
                <a:latin typeface="Times New Roman" panose="02020603050405020304" pitchFamily="18" charset="0"/>
              </a:rPr>
              <a:pPr/>
              <a:t>35</a:t>
            </a:fld>
            <a:endParaRPr lang="en-US" altLang="en-US" sz="1200" b="0" baseline="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154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25E8D1D-4C39-4E20-85D0-90C9C9F61480}" type="slidenum">
              <a:rPr lang="en-US" altLang="en-US" sz="1200" b="0" baseline="0">
                <a:latin typeface="Times New Roman" panose="02020603050405020304" pitchFamily="18" charset="0"/>
              </a:rPr>
              <a:pPr/>
              <a:t>36</a:t>
            </a:fld>
            <a:endParaRPr lang="en-US" altLang="en-US" sz="1200" b="0" baseline="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78764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1D68FCA-7C00-4BED-91BC-52BF1231064B}" type="slidenum">
              <a:rPr lang="en-US" altLang="en-US" sz="1200" b="0" baseline="0">
                <a:latin typeface="Times New Roman" panose="02020603050405020304" pitchFamily="18" charset="0"/>
              </a:rPr>
              <a:pPr/>
              <a:t>37</a:t>
            </a:fld>
            <a:endParaRPr lang="en-US" altLang="en-US" sz="1200" b="0" baseline="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38001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9C048AC-E162-4973-8DCE-29D63FF3BD65}" type="slidenum">
              <a:rPr lang="en-US" altLang="en-US" sz="1200" b="0" baseline="0">
                <a:latin typeface="Times New Roman" panose="02020603050405020304" pitchFamily="18" charset="0"/>
              </a:rPr>
              <a:pPr/>
              <a:t>38</a:t>
            </a:fld>
            <a:endParaRPr lang="en-US" altLang="en-US" sz="1200" b="0" baseline="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87685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D8093D0-0834-42D2-BBC1-BC3225E98AA2}" type="slidenum">
              <a:rPr lang="en-US" altLang="en-US" sz="1200" b="0" baseline="0">
                <a:latin typeface="Times New Roman" panose="02020603050405020304" pitchFamily="18" charset="0"/>
              </a:rPr>
              <a:pPr/>
              <a:t>39</a:t>
            </a:fld>
            <a:endParaRPr lang="en-US" altLang="en-US" sz="1200" b="0" baseline="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441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F99B6FC-68EF-43AF-AC2D-B53E4817125F}" type="slidenum">
              <a:rPr lang="en-US" altLang="en-US" sz="1200" b="0" baseline="0">
                <a:latin typeface="Times New Roman" panose="02020603050405020304" pitchFamily="18" charset="0"/>
              </a:rPr>
              <a:pPr/>
              <a:t>22</a:t>
            </a:fld>
            <a:endParaRPr lang="en-US" altLang="en-US" sz="1200" b="0" baseline="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60745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40</a:t>
            </a:fld>
            <a:endParaRPr lang="en-GB"/>
          </a:p>
        </p:txBody>
      </p:sp>
    </p:spTree>
    <p:extLst>
      <p:ext uri="{BB962C8B-B14F-4D97-AF65-F5344CB8AC3E}">
        <p14:creationId xmlns:p14="http://schemas.microsoft.com/office/powerpoint/2010/main" val="4111001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42</a:t>
            </a:fld>
            <a:endParaRPr lang="en-GB"/>
          </a:p>
        </p:txBody>
      </p:sp>
    </p:spTree>
    <p:extLst>
      <p:ext uri="{BB962C8B-B14F-4D97-AF65-F5344CB8AC3E}">
        <p14:creationId xmlns:p14="http://schemas.microsoft.com/office/powerpoint/2010/main" val="4076803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43</a:t>
            </a:fld>
            <a:endParaRPr lang="en-GB"/>
          </a:p>
        </p:txBody>
      </p:sp>
    </p:spTree>
    <p:extLst>
      <p:ext uri="{BB962C8B-B14F-4D97-AF65-F5344CB8AC3E}">
        <p14:creationId xmlns:p14="http://schemas.microsoft.com/office/powerpoint/2010/main" val="481081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7966F19B-7479-40F2-BC1C-75813DB0252D}" type="slidenum">
              <a:rPr lang="en-US" altLang="en-US"/>
              <a:pPr/>
              <a:t>45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91090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49</a:t>
            </a:fld>
            <a:endParaRPr lang="en-GB"/>
          </a:p>
        </p:txBody>
      </p:sp>
    </p:spTree>
    <p:extLst>
      <p:ext uri="{BB962C8B-B14F-4D97-AF65-F5344CB8AC3E}">
        <p14:creationId xmlns:p14="http://schemas.microsoft.com/office/powerpoint/2010/main" val="3027196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50</a:t>
            </a:fld>
            <a:endParaRPr lang="en-GB"/>
          </a:p>
        </p:txBody>
      </p:sp>
    </p:spTree>
    <p:extLst>
      <p:ext uri="{BB962C8B-B14F-4D97-AF65-F5344CB8AC3E}">
        <p14:creationId xmlns:p14="http://schemas.microsoft.com/office/powerpoint/2010/main" val="367573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51</a:t>
            </a:fld>
            <a:endParaRPr lang="en-GB"/>
          </a:p>
        </p:txBody>
      </p:sp>
    </p:spTree>
    <p:extLst>
      <p:ext uri="{BB962C8B-B14F-4D97-AF65-F5344CB8AC3E}">
        <p14:creationId xmlns:p14="http://schemas.microsoft.com/office/powerpoint/2010/main" val="3560940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52</a:t>
            </a:fld>
            <a:endParaRPr lang="en-GB"/>
          </a:p>
        </p:txBody>
      </p:sp>
    </p:spTree>
    <p:extLst>
      <p:ext uri="{BB962C8B-B14F-4D97-AF65-F5344CB8AC3E}">
        <p14:creationId xmlns:p14="http://schemas.microsoft.com/office/powerpoint/2010/main" val="2370681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53</a:t>
            </a:fld>
            <a:endParaRPr lang="en-GB"/>
          </a:p>
        </p:txBody>
      </p:sp>
    </p:spTree>
    <p:extLst>
      <p:ext uri="{BB962C8B-B14F-4D97-AF65-F5344CB8AC3E}">
        <p14:creationId xmlns:p14="http://schemas.microsoft.com/office/powerpoint/2010/main" val="23874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54</a:t>
            </a:fld>
            <a:endParaRPr lang="en-GB"/>
          </a:p>
        </p:txBody>
      </p:sp>
    </p:spTree>
    <p:extLst>
      <p:ext uri="{BB962C8B-B14F-4D97-AF65-F5344CB8AC3E}">
        <p14:creationId xmlns:p14="http://schemas.microsoft.com/office/powerpoint/2010/main" val="82964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7174B15-8D94-43F6-9732-770BE761B5E3}" type="slidenum">
              <a:rPr lang="en-US" altLang="en-US" sz="1200" b="0" baseline="0">
                <a:latin typeface="Times New Roman" panose="02020603050405020304" pitchFamily="18" charset="0"/>
              </a:rPr>
              <a:pPr/>
              <a:t>23</a:t>
            </a:fld>
            <a:endParaRPr lang="en-US" altLang="en-US" sz="1200" b="0" baseline="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63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55</a:t>
            </a:fld>
            <a:endParaRPr lang="en-GB"/>
          </a:p>
        </p:txBody>
      </p:sp>
    </p:spTree>
    <p:extLst>
      <p:ext uri="{BB962C8B-B14F-4D97-AF65-F5344CB8AC3E}">
        <p14:creationId xmlns:p14="http://schemas.microsoft.com/office/powerpoint/2010/main" val="3595724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56</a:t>
            </a:fld>
            <a:endParaRPr lang="en-GB"/>
          </a:p>
        </p:txBody>
      </p:sp>
    </p:spTree>
    <p:extLst>
      <p:ext uri="{BB962C8B-B14F-4D97-AF65-F5344CB8AC3E}">
        <p14:creationId xmlns:p14="http://schemas.microsoft.com/office/powerpoint/2010/main" val="923432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57</a:t>
            </a:fld>
            <a:endParaRPr lang="en-GB"/>
          </a:p>
        </p:txBody>
      </p:sp>
    </p:spTree>
    <p:extLst>
      <p:ext uri="{BB962C8B-B14F-4D97-AF65-F5344CB8AC3E}">
        <p14:creationId xmlns:p14="http://schemas.microsoft.com/office/powerpoint/2010/main" val="17344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58</a:t>
            </a:fld>
            <a:endParaRPr lang="en-GB"/>
          </a:p>
        </p:txBody>
      </p:sp>
    </p:spTree>
    <p:extLst>
      <p:ext uri="{BB962C8B-B14F-4D97-AF65-F5344CB8AC3E}">
        <p14:creationId xmlns:p14="http://schemas.microsoft.com/office/powerpoint/2010/main" val="4191202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7FCCAAB-47B1-4467-A4A0-A8CD4D9AAF13}" type="slidenum">
              <a:rPr lang="en-GB" smtClean="0"/>
              <a:pPr/>
              <a:t>59</a:t>
            </a:fld>
            <a:endParaRPr lang="en-GB"/>
          </a:p>
        </p:txBody>
      </p:sp>
    </p:spTree>
    <p:extLst>
      <p:ext uri="{BB962C8B-B14F-4D97-AF65-F5344CB8AC3E}">
        <p14:creationId xmlns:p14="http://schemas.microsoft.com/office/powerpoint/2010/main" val="3374086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1DAC30-CDB0-4A7B-BD85-4619C47A6E7A}" type="slidenum">
              <a:rPr lang="en-US" altLang="en-US">
                <a:solidFill>
                  <a:srgbClr val="000000"/>
                </a:solidFill>
                <a:latin typeface="Times New Roman" panose="02020603050405020304" pitchFamily="18" charset="0"/>
              </a:rPr>
              <a:pPr eaLnBrk="1" hangingPunct="1"/>
              <a:t>85</a:t>
            </a:fld>
            <a:endParaRPr lang="en-US" altLang="en-US">
              <a:solidFill>
                <a:srgbClr val="000000"/>
              </a:solidFill>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25764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D1FE7F-8A83-4C0E-92FF-EF7668A41E64}" type="slidenum">
              <a:rPr lang="en-US" altLang="en-US">
                <a:solidFill>
                  <a:srgbClr val="000000"/>
                </a:solidFill>
                <a:latin typeface="Times New Roman" panose="02020603050405020304" pitchFamily="18" charset="0"/>
              </a:rPr>
              <a:pPr eaLnBrk="1" hangingPunct="1"/>
              <a:t>86</a:t>
            </a:fld>
            <a:endParaRPr lang="en-US" altLang="en-US">
              <a:solidFill>
                <a:srgbClr val="000000"/>
              </a:solidFill>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26921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80753B-3A68-4C0D-A080-7D77B934B812}" type="slidenum">
              <a:rPr lang="en-US" altLang="en-US">
                <a:solidFill>
                  <a:srgbClr val="000000"/>
                </a:solidFill>
                <a:latin typeface="Times New Roman" panose="02020603050405020304" pitchFamily="18" charset="0"/>
              </a:rPr>
              <a:pPr eaLnBrk="1" hangingPunct="1"/>
              <a:t>90</a:t>
            </a:fld>
            <a:endParaRPr lang="en-US" altLang="en-US">
              <a:solidFill>
                <a:srgbClr val="000000"/>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86327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6DB76B-64E9-4AAE-87F5-903C8044B5E4}" type="slidenum">
              <a:rPr lang="en-US" altLang="en-US">
                <a:solidFill>
                  <a:srgbClr val="000000"/>
                </a:solidFill>
                <a:latin typeface="Times New Roman" panose="02020603050405020304" pitchFamily="18" charset="0"/>
              </a:rPr>
              <a:pPr eaLnBrk="1" hangingPunct="1"/>
              <a:t>92</a:t>
            </a:fld>
            <a:endParaRPr lang="en-US" altLang="en-US">
              <a:solidFill>
                <a:srgbClr val="000000"/>
              </a:solidFill>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925777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E21DDC-A8F6-4B3C-9778-D1D26EEBE94A}" type="slidenum">
              <a:rPr lang="en-US" altLang="en-US">
                <a:solidFill>
                  <a:srgbClr val="000000"/>
                </a:solidFill>
                <a:latin typeface="Times New Roman" panose="02020603050405020304" pitchFamily="18" charset="0"/>
              </a:rPr>
              <a:pPr eaLnBrk="1" hangingPunct="1"/>
              <a:t>93</a:t>
            </a:fld>
            <a:endParaRPr lang="en-US" altLang="en-US">
              <a:solidFill>
                <a:srgbClr val="000000"/>
              </a:solidFil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3102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8725200-6210-4F5A-A78F-09CB1CA7F12F}" type="slidenum">
              <a:rPr lang="en-US" altLang="en-US" sz="1200" b="0" baseline="0">
                <a:latin typeface="Times New Roman" panose="02020603050405020304" pitchFamily="18" charset="0"/>
              </a:rPr>
              <a:pPr/>
              <a:t>24</a:t>
            </a:fld>
            <a:endParaRPr lang="en-US" altLang="en-US" sz="1200" b="0" baseline="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0734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34462A8-2E40-4123-9125-AFBC8FA40E26}"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011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A89367C-0EBE-4C99-862E-9908BA28E2FA}" type="slidenum">
              <a:rPr lang="en-US" altLang="en-US" sz="1200" b="0" baseline="0">
                <a:latin typeface="Times New Roman" panose="02020603050405020304" pitchFamily="18" charset="0"/>
              </a:rPr>
              <a:pPr/>
              <a:t>26</a:t>
            </a:fld>
            <a:endParaRPr lang="en-US" altLang="en-US" sz="1200" b="0" baseline="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7351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5AF19E2-147C-4418-BF02-82E0204BC997}" type="slidenum">
              <a:rPr lang="en-US" altLang="en-US" sz="1200" b="0" baseline="0">
                <a:latin typeface="Times New Roman" panose="02020603050405020304" pitchFamily="18" charset="0"/>
              </a:rPr>
              <a:pPr/>
              <a:t>27</a:t>
            </a:fld>
            <a:endParaRPr lang="en-US" altLang="en-US" sz="1200" b="0" baseline="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377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25AEE97-D010-49A4-B6B4-CF2CFB706347}" type="slidenum">
              <a:rPr lang="en-US" altLang="en-US" sz="1200" b="0" baseline="0">
                <a:latin typeface="Times New Roman" panose="02020603050405020304" pitchFamily="18" charset="0"/>
              </a:rPr>
              <a:pPr/>
              <a:t>28</a:t>
            </a:fld>
            <a:endParaRPr lang="en-US" altLang="en-US" sz="1200" b="0" baseline="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7768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0218983-41FB-4C48-8FBC-855B6902AA8E}" type="slidenum">
              <a:rPr lang="en-US" altLang="en-US" sz="1200" b="0" baseline="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3399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23B8A65A-7760-4996-AE9D-0EB14027A85A}" type="datetimeFigureOut">
              <a:rPr lang="ar-SA" smtClean="0"/>
              <a:t>29/06/1443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656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23B8A65A-7760-4996-AE9D-0EB14027A85A}" type="datetimeFigureOut">
              <a:rPr lang="ar-SA" smtClean="0"/>
              <a:t>29/06/1443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13476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23B8A65A-7760-4996-AE9D-0EB14027A85A}" type="datetimeFigureOut">
              <a:rPr lang="ar-SA" smtClean="0"/>
              <a:t>29/06/1443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967033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ltLang="en-US"/>
              <a:t>19.</a:t>
            </a:r>
            <a:fld id="{293D4552-0366-4075-BE63-4D09525DFF1A}" type="slidenum">
              <a:rPr lang="en-US" altLang="en-US"/>
              <a:pPr/>
              <a:t>‹#›</a:t>
            </a:fld>
            <a:endParaRPr lang="en-US" altLang="en-US"/>
          </a:p>
        </p:txBody>
      </p:sp>
    </p:spTree>
    <p:extLst>
      <p:ext uri="{BB962C8B-B14F-4D97-AF65-F5344CB8AC3E}">
        <p14:creationId xmlns:p14="http://schemas.microsoft.com/office/powerpoint/2010/main" val="263457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23B8A65A-7760-4996-AE9D-0EB14027A85A}" type="datetimeFigureOut">
              <a:rPr lang="ar-SA" smtClean="0"/>
              <a:t>29/06/1443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6705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B8A65A-7760-4996-AE9D-0EB14027A85A}" type="datetimeFigureOut">
              <a:rPr lang="ar-SA" smtClean="0"/>
              <a:t>29/06/1443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85946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23B8A65A-7760-4996-AE9D-0EB14027A85A}" type="datetimeFigureOut">
              <a:rPr lang="ar-SA" smtClean="0"/>
              <a:t>29/06/1443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87112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23B8A65A-7760-4996-AE9D-0EB14027A85A}" type="datetimeFigureOut">
              <a:rPr lang="ar-SA" smtClean="0"/>
              <a:t>29/06/1443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295288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23B8A65A-7760-4996-AE9D-0EB14027A85A}" type="datetimeFigureOut">
              <a:rPr lang="ar-SA" smtClean="0"/>
              <a:t>29/06/1443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9508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8A65A-7760-4996-AE9D-0EB14027A85A}" type="datetimeFigureOut">
              <a:rPr lang="ar-SA" smtClean="0"/>
              <a:t>29/06/1443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192977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8A65A-7760-4996-AE9D-0EB14027A85A}" type="datetimeFigureOut">
              <a:rPr lang="ar-SA" smtClean="0"/>
              <a:t>29/06/1443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367034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8A65A-7760-4996-AE9D-0EB14027A85A}" type="datetimeFigureOut">
              <a:rPr lang="ar-SA" smtClean="0"/>
              <a:t>29/06/1443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9B4DADC-E8FB-4D8B-8B78-291B5B421AAB}" type="slidenum">
              <a:rPr lang="ar-SA" smtClean="0"/>
              <a:t>‹#›</a:t>
            </a:fld>
            <a:endParaRPr lang="ar-SA"/>
          </a:p>
        </p:txBody>
      </p:sp>
    </p:spTree>
    <p:extLst>
      <p:ext uri="{BB962C8B-B14F-4D97-AF65-F5344CB8AC3E}">
        <p14:creationId xmlns:p14="http://schemas.microsoft.com/office/powerpoint/2010/main" val="22075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8A65A-7760-4996-AE9D-0EB14027A85A}" type="datetimeFigureOut">
              <a:rPr lang="ar-SA" smtClean="0"/>
              <a:t>29/06/1443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4DADC-E8FB-4D8B-8B78-291B5B421AAB}" type="slidenum">
              <a:rPr lang="ar-SA" smtClean="0"/>
              <a:t>‹#›</a:t>
            </a:fld>
            <a:endParaRPr lang="ar-SA"/>
          </a:p>
        </p:txBody>
      </p:sp>
    </p:spTree>
    <p:extLst>
      <p:ext uri="{BB962C8B-B14F-4D97-AF65-F5344CB8AC3E}">
        <p14:creationId xmlns:p14="http://schemas.microsoft.com/office/powerpoint/2010/main" val="190325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3.wmf"/></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4.wmf"/><Relationship Id="rId4" Type="http://schemas.openxmlformats.org/officeDocument/2006/relationships/oleObject" Target="../embeddings/oleObject11.bin"/></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oleObject" Target="../embeddings/oleObject6.bin"/><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3150" y="3214689"/>
            <a:ext cx="7772400" cy="1470025"/>
          </a:xfrm>
        </p:spPr>
        <p:txBody>
          <a:bodyPr/>
          <a:lstStyle/>
          <a:p>
            <a:pPr eaLnBrk="1" hangingPunct="1"/>
            <a:r>
              <a:rPr lang="en-US" altLang="en-US" sz="4800"/>
              <a:t>Introduction</a:t>
            </a:r>
            <a:endParaRPr lang="en-US" altLang="en-US" sz="5400"/>
          </a:p>
        </p:txBody>
      </p:sp>
      <p:sp>
        <p:nvSpPr>
          <p:cNvPr id="3075" name="Rectangle 3"/>
          <p:cNvSpPr>
            <a:spLocks noGrp="1" noChangeArrowheads="1"/>
          </p:cNvSpPr>
          <p:nvPr>
            <p:ph type="subTitle" idx="1"/>
          </p:nvPr>
        </p:nvSpPr>
        <p:spPr>
          <a:xfrm>
            <a:off x="2914650" y="1390650"/>
            <a:ext cx="6400800" cy="795338"/>
          </a:xfrm>
        </p:spPr>
        <p:txBody>
          <a:bodyPr>
            <a:normAutofit fontScale="92500" lnSpcReduction="10000"/>
          </a:bodyPr>
          <a:lstStyle/>
          <a:p>
            <a:pPr eaLnBrk="1" hangingPunct="1"/>
            <a:r>
              <a:rPr lang="en-US" altLang="en-US" sz="6000">
                <a:solidFill>
                  <a:srgbClr val="FF3300"/>
                </a:solidFill>
              </a:rPr>
              <a:t>Chapter 1</a:t>
            </a:r>
            <a:endParaRPr lang="en-US" altLang="en-US" sz="3200"/>
          </a:p>
        </p:txBody>
      </p:sp>
    </p:spTree>
    <p:extLst>
      <p:ext uri="{BB962C8B-B14F-4D97-AF65-F5344CB8AC3E}">
        <p14:creationId xmlns:p14="http://schemas.microsoft.com/office/powerpoint/2010/main" val="2470954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1"/>
            <a:ext cx="9144000" cy="563563"/>
          </a:xfrm>
        </p:spPr>
        <p:txBody>
          <a:bodyPr>
            <a:normAutofit fontScale="90000"/>
          </a:bodyPr>
          <a:lstStyle/>
          <a:p>
            <a:pPr algn="l" eaLnBrk="1" hangingPunct="1"/>
            <a:r>
              <a:rPr lang="en-US" altLang="en-US" sz="2000" b="1"/>
              <a:t>The Transport Layer</a:t>
            </a:r>
            <a:r>
              <a:rPr lang="en-US" altLang="en-US" sz="4000"/>
              <a:t> </a:t>
            </a:r>
          </a:p>
        </p:txBody>
      </p:sp>
      <p:sp>
        <p:nvSpPr>
          <p:cNvPr id="12291" name="Rectangle 3"/>
          <p:cNvSpPr>
            <a:spLocks noGrp="1" noChangeArrowheads="1"/>
          </p:cNvSpPr>
          <p:nvPr>
            <p:ph type="body" idx="1"/>
          </p:nvPr>
        </p:nvSpPr>
        <p:spPr>
          <a:xfrm>
            <a:off x="1981200" y="838201"/>
            <a:ext cx="8229600" cy="5287963"/>
          </a:xfrm>
        </p:spPr>
        <p:txBody>
          <a:bodyPr/>
          <a:lstStyle/>
          <a:p>
            <a:pPr algn="l" eaLnBrk="1" hangingPunct="1">
              <a:lnSpc>
                <a:spcPct val="150000"/>
              </a:lnSpc>
            </a:pPr>
            <a:r>
              <a:rPr lang="en-US" altLang="en-US" sz="1600"/>
              <a:t>The layer above the internet layer in the TCP/IP model is called the </a:t>
            </a:r>
            <a:r>
              <a:rPr lang="en-US" altLang="en-US" sz="1600" b="1"/>
              <a:t>transport layer</a:t>
            </a:r>
            <a:r>
              <a:rPr lang="en-US" altLang="en-US" sz="1600"/>
              <a:t>. It is designed to allow peer entities on the source and destination hosts to carry on a conversation, just as in the OSI transport layer. Two end-to-end transport protocols have been defined here. The first one, </a:t>
            </a:r>
            <a:r>
              <a:rPr lang="en-US" altLang="en-US" sz="1600" b="1"/>
              <a:t>TCP</a:t>
            </a:r>
            <a:r>
              <a:rPr lang="en-US" altLang="en-US" sz="1600"/>
              <a:t> (</a:t>
            </a:r>
            <a:r>
              <a:rPr lang="en-US" altLang="en-US" sz="1600" b="1"/>
              <a:t>Transmission Control Protocol</a:t>
            </a:r>
            <a:r>
              <a:rPr lang="en-US" altLang="en-US" sz="1600"/>
              <a:t>), is a reliable connection-oriented protocol that allows a byte stream originating on one machine to be delivered without error on any other machine in the internet. It fragments the incoming byte stream into discrete messages and passes each one on to the internet layer. At the destination, the receiving TCP process reassembles the received messages into the output stream. TCP also handles flow control to make sure a fast sender cannot swamp a slow receiver with more messages than it can handle. </a:t>
            </a:r>
          </a:p>
        </p:txBody>
      </p:sp>
    </p:spTree>
    <p:extLst>
      <p:ext uri="{BB962C8B-B14F-4D97-AF65-F5344CB8AC3E}">
        <p14:creationId xmlns:p14="http://schemas.microsoft.com/office/powerpoint/2010/main" val="4121630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44922F-93B1-428E-8B19-9E7E115D53FC}" type="slidenum">
              <a:rPr lang="ar-SA" altLang="en-US">
                <a:latin typeface="Times New Roman" panose="02020603050405020304" pitchFamily="18" charset="0"/>
              </a:rPr>
              <a:pPr/>
              <a:t>100</a:t>
            </a:fld>
            <a:endParaRPr lang="en-US" altLang="en-US">
              <a:latin typeface="Times New Roman" panose="02020603050405020304" pitchFamily="18" charset="0"/>
            </a:endParaRPr>
          </a:p>
        </p:txBody>
      </p:sp>
      <p:sp>
        <p:nvSpPr>
          <p:cNvPr id="18436" name="Rectangle 2"/>
          <p:cNvSpPr>
            <a:spLocks noGrp="1" noChangeArrowheads="1"/>
          </p:cNvSpPr>
          <p:nvPr>
            <p:ph type="title"/>
          </p:nvPr>
        </p:nvSpPr>
        <p:spPr>
          <a:xfrm>
            <a:off x="1828800" y="228600"/>
            <a:ext cx="3429000" cy="762000"/>
          </a:xfrm>
        </p:spPr>
        <p:txBody>
          <a:bodyPr>
            <a:normAutofit fontScale="90000"/>
          </a:bodyPr>
          <a:lstStyle/>
          <a:p>
            <a:r>
              <a:rPr lang="en-US" altLang="en-US" sz="2800">
                <a:solidFill>
                  <a:srgbClr val="FF3300"/>
                </a:solidFill>
              </a:rPr>
              <a:t>Error Detection &amp; Control</a:t>
            </a:r>
          </a:p>
        </p:txBody>
      </p:sp>
      <p:sp>
        <p:nvSpPr>
          <p:cNvPr id="18437"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CORRECTING CODES</a:t>
            </a:r>
          </a:p>
        </p:txBody>
      </p:sp>
      <p:sp>
        <p:nvSpPr>
          <p:cNvPr id="18438" name="Rectangle 4"/>
          <p:cNvSpPr>
            <a:spLocks noChangeArrowheads="1"/>
          </p:cNvSpPr>
          <p:nvPr/>
        </p:nvSpPr>
        <p:spPr bwMode="auto">
          <a:xfrm>
            <a:off x="1828800" y="990601"/>
            <a:ext cx="8534400" cy="50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Times New Roman" panose="02020603050405020304" pitchFamily="18" charset="0"/>
              </a:rPr>
              <a:t> </a:t>
            </a:r>
          </a:p>
          <a:p>
            <a:pPr eaLnBrk="1" hangingPunct="1"/>
            <a:r>
              <a:rPr lang="en-US" altLang="en-US" sz="1400">
                <a:cs typeface="Arial" panose="020B0604020202020204" pitchFamily="34" charset="0"/>
              </a:rPr>
              <a:t>In data communication, line noise is a fact of life (e.g., signal attenuation, natural phenomenon such as lightning, and the telephone worker).   Moreover, noise usually occurs as bursts rather than independent, single bit errors.  For example, a burst of lightning will affect a set of bits for a short time after the lightning strike.</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Detecting and correcting errors requires redundancy  -  sending additional information along with the data.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There are two types of attacks against errors: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Error Detecting Codes: Include enough redundancy bits to detect errors and use ACKs and retransmissions to recover from the errors.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Error Correcting Codes: Include enough redundancy to detect and correct errors.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We will introduce some concepts, and then consider both detection and correction.</a:t>
            </a:r>
            <a:endParaRPr lang="en-US" altLang="en-US" sz="1400">
              <a:cs typeface="Times New Roman" panose="02020603050405020304" pitchFamily="18" charset="0"/>
            </a:endParaRPr>
          </a:p>
          <a:p>
            <a:pPr eaLnBrk="1" hangingPunct="1"/>
            <a:r>
              <a:rPr lang="en-US" altLang="en-US" sz="1400">
                <a:cs typeface="Times New Roman" panose="02020603050405020304" pitchFamily="18" charset="0"/>
              </a:rPr>
              <a:t/>
            </a:r>
            <a:br>
              <a:rPr lang="en-US" altLang="en-US" sz="1400">
                <a:cs typeface="Times New Roman" panose="02020603050405020304" pitchFamily="18" charset="0"/>
              </a:rPr>
            </a:br>
            <a:r>
              <a:rPr lang="en-US" altLang="en-US" sz="1400">
                <a:cs typeface="Times New Roman" panose="02020603050405020304" pitchFamily="18" charset="0"/>
              </a:rPr>
              <a:t> </a:t>
            </a:r>
          </a:p>
          <a:p>
            <a:pPr eaLnBrk="1" hangingPunct="1"/>
            <a:r>
              <a:rPr lang="en-US" altLang="en-US" sz="1400">
                <a:cs typeface="Arial" panose="020B0604020202020204" pitchFamily="34" charset="0"/>
              </a:rPr>
              <a:t>To understand errors, consider the following: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Messages (frames) consist of m data (message) bits and r redundancy bits, yielding an n  = ( m + r  ) bit codeword</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p:txBody>
      </p:sp>
    </p:spTree>
    <p:extLst>
      <p:ext uri="{BB962C8B-B14F-4D97-AF65-F5344CB8AC3E}">
        <p14:creationId xmlns:p14="http://schemas.microsoft.com/office/powerpoint/2010/main" val="4135595223"/>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FE1C43-0D36-4269-A497-EB53FDFEE445}" type="slidenum">
              <a:rPr lang="ar-SA" altLang="en-US">
                <a:latin typeface="Times New Roman" panose="02020603050405020304" pitchFamily="18" charset="0"/>
              </a:rPr>
              <a:pPr/>
              <a:t>101</a:t>
            </a:fld>
            <a:endParaRPr lang="en-US" altLang="en-US">
              <a:latin typeface="Times New Roman" panose="02020603050405020304" pitchFamily="18" charset="0"/>
            </a:endParaRPr>
          </a:p>
        </p:txBody>
      </p:sp>
      <p:sp>
        <p:nvSpPr>
          <p:cNvPr id="19460" name="Rectangle 2"/>
          <p:cNvSpPr>
            <a:spLocks noGrp="1" noChangeArrowheads="1"/>
          </p:cNvSpPr>
          <p:nvPr>
            <p:ph type="title"/>
          </p:nvPr>
        </p:nvSpPr>
        <p:spPr>
          <a:xfrm>
            <a:off x="1828800" y="228600"/>
            <a:ext cx="3429000" cy="762000"/>
          </a:xfrm>
        </p:spPr>
        <p:txBody>
          <a:bodyPr>
            <a:normAutofit fontScale="90000"/>
          </a:bodyPr>
          <a:lstStyle/>
          <a:p>
            <a:r>
              <a:rPr lang="en-US" altLang="en-US" sz="2800">
                <a:solidFill>
                  <a:srgbClr val="FF3300"/>
                </a:solidFill>
              </a:rPr>
              <a:t>Error Detection &amp; Control</a:t>
            </a:r>
          </a:p>
        </p:txBody>
      </p:sp>
      <p:sp>
        <p:nvSpPr>
          <p:cNvPr id="19461"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CORRECTING CODES</a:t>
            </a:r>
          </a:p>
        </p:txBody>
      </p:sp>
      <p:sp>
        <p:nvSpPr>
          <p:cNvPr id="19462" name="Rectangle 4"/>
          <p:cNvSpPr>
            <a:spLocks noChangeArrowheads="1"/>
          </p:cNvSpPr>
          <p:nvPr/>
        </p:nvSpPr>
        <p:spPr bwMode="auto">
          <a:xfrm>
            <a:off x="1828800" y="990601"/>
            <a:ext cx="8534400" cy="392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Times New Roman" panose="02020603050405020304" pitchFamily="18" charset="0"/>
              </a:rPr>
              <a:t> </a:t>
            </a:r>
            <a:r>
              <a:rPr lang="en-US" altLang="en-US" sz="1400">
                <a:cs typeface="Arial" panose="020B0604020202020204" pitchFamily="34" charset="0"/>
              </a:rPr>
              <a:t>Hamming Distance. Given any two codewords, we can determine how many of the bits differ.  Simply exclusive or (XOR) the two words, and count the number of 1 bits  in the result.  This count is the Hamming Distance.</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Significance? If two codewords are d bits apart, d errors are required to convert one  to the other.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A code's Hamming Distance is defined as the minimum Hamming Distance between any two of its legal codewords (from all possible codewords).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In general, all 2</a:t>
            </a:r>
            <a:r>
              <a:rPr lang="en-US" altLang="en-US" sz="1400" baseline="30000">
                <a:cs typeface="Arial" panose="020B0604020202020204" pitchFamily="34" charset="0"/>
              </a:rPr>
              <a:t>m</a:t>
            </a:r>
            <a:r>
              <a:rPr lang="en-US" altLang="en-US" sz="1400">
                <a:cs typeface="Arial" panose="020B0604020202020204" pitchFamily="34" charset="0"/>
              </a:rPr>
              <a:t> possible data words are legal. However, by choosing check bits carefully, the resulting codewords will have a large Hamming Distance.  The larger the Hamming distance, the better the codes are able to detect errors.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To detect d 1-bit errors requires having a Hamming Distance of at least d + 1 bits. Why?</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To correct d errors requires 2d + 1 bits. Intuitively, after d errors, the garbled messages is still closer to the original message than any other legal codeword. </a:t>
            </a:r>
            <a:endParaRPr lang="en-US" altLang="en-US" sz="1400">
              <a:cs typeface="Times New Roman" panose="02020603050405020304" pitchFamily="18" charset="0"/>
            </a:endParaRPr>
          </a:p>
          <a:p>
            <a:pPr eaLnBrk="1" hangingPunct="1"/>
            <a:r>
              <a:rPr lang="en-US" altLang="en-US" sz="1400">
                <a:cs typeface="Times New Roman" panose="02020603050405020304" pitchFamily="18" charset="0"/>
              </a:rPr>
              <a:t/>
            </a:r>
            <a:br>
              <a:rPr lang="en-US" altLang="en-US" sz="1400">
                <a:cs typeface="Times New Roman" panose="02020603050405020304" pitchFamily="18" charset="0"/>
              </a:rPr>
            </a:br>
            <a:endParaRPr lang="en-US" altLang="en-US" sz="1400">
              <a:cs typeface="Arial" panose="020B0604020202020204" pitchFamily="34" charset="0"/>
            </a:endParaRPr>
          </a:p>
        </p:txBody>
      </p:sp>
    </p:spTree>
    <p:extLst>
      <p:ext uri="{BB962C8B-B14F-4D97-AF65-F5344CB8AC3E}">
        <p14:creationId xmlns:p14="http://schemas.microsoft.com/office/powerpoint/2010/main" val="197582631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8DFE41-8C32-48B2-96EF-8CC862AA6A68}" type="slidenum">
              <a:rPr lang="ar-SA" altLang="en-US">
                <a:latin typeface="Times New Roman" panose="02020603050405020304" pitchFamily="18" charset="0"/>
              </a:rPr>
              <a:pPr/>
              <a:t>102</a:t>
            </a:fld>
            <a:endParaRPr lang="en-US" altLang="en-US">
              <a:latin typeface="Times New Roman" panose="02020603050405020304" pitchFamily="18" charset="0"/>
            </a:endParaRPr>
          </a:p>
        </p:txBody>
      </p:sp>
      <p:sp>
        <p:nvSpPr>
          <p:cNvPr id="20484" name="Rectangle 2"/>
          <p:cNvSpPr>
            <a:spLocks noGrp="1" noChangeArrowheads="1"/>
          </p:cNvSpPr>
          <p:nvPr>
            <p:ph type="title"/>
          </p:nvPr>
        </p:nvSpPr>
        <p:spPr>
          <a:xfrm>
            <a:off x="1828800" y="228600"/>
            <a:ext cx="3429000" cy="762000"/>
          </a:xfrm>
        </p:spPr>
        <p:txBody>
          <a:bodyPr>
            <a:normAutofit fontScale="90000"/>
          </a:bodyPr>
          <a:lstStyle/>
          <a:p>
            <a:r>
              <a:rPr lang="en-US" altLang="en-US" sz="2800">
                <a:solidFill>
                  <a:srgbClr val="FF3300"/>
                </a:solidFill>
              </a:rPr>
              <a:t>Error Detection &amp; Control</a:t>
            </a:r>
          </a:p>
        </p:txBody>
      </p:sp>
      <p:sp>
        <p:nvSpPr>
          <p:cNvPr id="20485"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CORRECTING CODES</a:t>
            </a:r>
          </a:p>
        </p:txBody>
      </p:sp>
      <p:sp>
        <p:nvSpPr>
          <p:cNvPr id="20486" name="Rectangle 4"/>
          <p:cNvSpPr>
            <a:spLocks noChangeArrowheads="1"/>
          </p:cNvSpPr>
          <p:nvPr/>
        </p:nvSpPr>
        <p:spPr bwMode="auto">
          <a:xfrm>
            <a:off x="1828800" y="990601"/>
            <a:ext cx="8534400" cy="50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Arial" panose="020B0604020202020204" pitchFamily="34" charset="0"/>
              </a:rPr>
              <a:t>Parity  Bits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A single parity bit is appended to each data block (e.g.  each character in ASCII systems) so that the number of 1 bits always adds up to an even (odd) number.</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1000000(1)   1111101(0)</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The Hamming Distance for parity is 2, and it cannot correct even single-bit errors (but can detect single-bit errors). As another example, consider a 10-bit code used to represent 4 possible values: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"00000   00000", "00000   11111", "11111   00000", and "11111   11111".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Its Hamming distance is 5, and we can correct 2 single-bit errors: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For instance, "10111   00010" becomes "11111   00000" by changing only two bits.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However, if the sender transmits "11111   00000" and the receiver sees "00011   00000", the receiver will not correct the error properly.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Finally, in this example we are guaranteed to catch all 2-bit errors, but we might do better: if "00111   00111" contains 4 single-bit errors, we will reconstruct the block correctly.</a:t>
            </a:r>
            <a:endParaRPr lang="en-US" altLang="en-US" sz="1400">
              <a:cs typeface="Times New Roman" panose="02020603050405020304" pitchFamily="18" charset="0"/>
            </a:endParaRPr>
          </a:p>
          <a:p>
            <a:pPr eaLnBrk="1" hangingPunct="1"/>
            <a:r>
              <a:rPr lang="en-US" altLang="en-US" sz="1400">
                <a:cs typeface="Times New Roman" panose="02020603050405020304" pitchFamily="18" charset="0"/>
              </a:rPr>
              <a:t/>
            </a:r>
            <a:br>
              <a:rPr lang="en-US" altLang="en-US" sz="1400">
                <a:cs typeface="Times New Roman" panose="02020603050405020304" pitchFamily="18" charset="0"/>
              </a:rPr>
            </a:br>
            <a:endParaRPr lang="en-US" altLang="en-US" sz="1400">
              <a:cs typeface="Arial" panose="020B0604020202020204" pitchFamily="34" charset="0"/>
            </a:endParaRPr>
          </a:p>
        </p:txBody>
      </p:sp>
    </p:spTree>
    <p:extLst>
      <p:ext uri="{BB962C8B-B14F-4D97-AF65-F5344CB8AC3E}">
        <p14:creationId xmlns:p14="http://schemas.microsoft.com/office/powerpoint/2010/main" val="220300710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67000" y="90489"/>
            <a:ext cx="5715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i="1"/>
              <a:t>Two-dimensional parity</a:t>
            </a:r>
          </a:p>
        </p:txBody>
      </p:sp>
      <p:sp>
        <p:nvSpPr>
          <p:cNvPr id="2150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MY" altLang="en-US" sz="2400">
              <a:latin typeface="Tahoma" panose="020B0604030504040204" pitchFamily="34" charset="0"/>
            </a:endParaRPr>
          </a:p>
        </p:txBody>
      </p:sp>
      <p:pic>
        <p:nvPicPr>
          <p:cNvPr id="215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295401"/>
            <a:ext cx="7559675"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614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242E50-2D4C-4220-98DB-27F07C507DD5}" type="slidenum">
              <a:rPr lang="ar-SA" altLang="en-US">
                <a:latin typeface="Times New Roman" panose="02020603050405020304" pitchFamily="18" charset="0"/>
              </a:rPr>
              <a:pPr/>
              <a:t>104</a:t>
            </a:fld>
            <a:endParaRPr lang="en-US" altLang="en-US">
              <a:latin typeface="Times New Roman" panose="02020603050405020304" pitchFamily="18" charset="0"/>
            </a:endParaRPr>
          </a:p>
        </p:txBody>
      </p:sp>
      <p:sp>
        <p:nvSpPr>
          <p:cNvPr id="22532" name="Rectangle 2"/>
          <p:cNvSpPr>
            <a:spLocks noGrp="1" noChangeArrowheads="1"/>
          </p:cNvSpPr>
          <p:nvPr>
            <p:ph type="title"/>
          </p:nvPr>
        </p:nvSpPr>
        <p:spPr>
          <a:xfrm>
            <a:off x="1828800" y="228600"/>
            <a:ext cx="3429000" cy="762000"/>
          </a:xfrm>
        </p:spPr>
        <p:txBody>
          <a:bodyPr>
            <a:normAutofit fontScale="90000"/>
          </a:bodyPr>
          <a:lstStyle/>
          <a:p>
            <a:r>
              <a:rPr lang="en-US" altLang="en-US" sz="2800">
                <a:solidFill>
                  <a:srgbClr val="FF3300"/>
                </a:solidFill>
              </a:rPr>
              <a:t>Error Detection &amp; Control</a:t>
            </a:r>
          </a:p>
        </p:txBody>
      </p:sp>
      <p:sp>
        <p:nvSpPr>
          <p:cNvPr id="22533"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CORRECTION</a:t>
            </a:r>
          </a:p>
        </p:txBody>
      </p:sp>
      <p:sp>
        <p:nvSpPr>
          <p:cNvPr id="22534" name="Rectangle 4"/>
          <p:cNvSpPr>
            <a:spLocks noChangeArrowheads="1"/>
          </p:cNvSpPr>
          <p:nvPr/>
        </p:nvSpPr>
        <p:spPr bwMode="auto">
          <a:xfrm>
            <a:off x="1828800" y="990600"/>
            <a:ext cx="8534400" cy="54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Times New Roman" panose="02020603050405020304" pitchFamily="18" charset="0"/>
              </a:rPr>
              <a:t> </a:t>
            </a: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What's the fewest number of bits needed to correct single bit errors?  Let us design a code containing n   =  m + r bits that corrects all single-bit errors (remember m is the number of message (data) bits and r is number of redundant (check) bits):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There are 2</a:t>
            </a:r>
            <a:r>
              <a:rPr lang="en-US" altLang="en-US" sz="1400" baseline="30000">
                <a:cs typeface="Arial" panose="020B0604020202020204" pitchFamily="34" charset="0"/>
              </a:rPr>
              <a:t>m</a:t>
            </a:r>
            <a:r>
              <a:rPr lang="en-US" altLang="en-US" sz="1400">
                <a:cs typeface="Arial" panose="020B0604020202020204" pitchFamily="34" charset="0"/>
              </a:rPr>
              <a:t> legal messages (e.g., legal bit patterns).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Each of the m messages has n illegal codewords a distance of 1 from it.  That is, if we  systematically invert each bit in the corresponding n-bit codeword, we get illegal codewords a distance of 1 from the original.   Thus, each message requires n + 1 bits dedicated to it (n that are one bit away and 1  that is the message).</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The total number of bit patterns is ( n + 1 ) * 2</a:t>
            </a:r>
            <a:r>
              <a:rPr lang="en-US" altLang="en-US" sz="1400" baseline="30000">
                <a:cs typeface="Arial" panose="020B0604020202020204" pitchFamily="34" charset="0"/>
              </a:rPr>
              <a:t>m</a:t>
            </a:r>
            <a:r>
              <a:rPr lang="en-US" altLang="en-US" sz="1400">
                <a:cs typeface="Arial" panose="020B0604020202020204" pitchFamily="34" charset="0"/>
              </a:rPr>
              <a:t>  </a:t>
            </a:r>
            <a:r>
              <a:rPr lang="en-US" altLang="en-US" sz="1400" u="sng">
                <a:cs typeface="Arial" panose="020B0604020202020204" pitchFamily="34" charset="0"/>
              </a:rPr>
              <a:t>&lt;</a:t>
            </a:r>
            <a:r>
              <a:rPr lang="en-US" altLang="en-US" sz="1400">
                <a:cs typeface="Arial" panose="020B0604020202020204" pitchFamily="34" charset="0"/>
              </a:rPr>
              <a:t>  2</a:t>
            </a:r>
            <a:r>
              <a:rPr lang="en-US" altLang="en-US" sz="1400" baseline="30000">
                <a:cs typeface="Arial" panose="020B0604020202020204" pitchFamily="34" charset="0"/>
              </a:rPr>
              <a:t>n</a:t>
            </a:r>
            <a:r>
              <a:rPr lang="en-US" altLang="en-US" sz="1400">
                <a:cs typeface="Arial" panose="020B0604020202020204" pitchFamily="34" charset="0"/>
              </a:rPr>
              <a:t>.  That is, all (n+1) * 2</a:t>
            </a:r>
            <a:r>
              <a:rPr lang="en-US" altLang="en-US" sz="1400" baseline="30000">
                <a:cs typeface="Arial" panose="020B0604020202020204" pitchFamily="34" charset="0"/>
              </a:rPr>
              <a:t>m</a:t>
            </a:r>
            <a:r>
              <a:rPr lang="en-US" altLang="en-US" sz="1400">
                <a:cs typeface="Arial" panose="020B0604020202020204" pitchFamily="34" charset="0"/>
              </a:rPr>
              <a:t>  encoded messages should be unique, and there can't be fewer messages than the 2</a:t>
            </a:r>
            <a:r>
              <a:rPr lang="en-US" altLang="en-US" sz="1400" baseline="30000">
                <a:cs typeface="Arial" panose="020B0604020202020204" pitchFamily="34" charset="0"/>
              </a:rPr>
              <a:t>n</a:t>
            </a:r>
            <a:r>
              <a:rPr lang="en-US" altLang="en-US" sz="1400">
                <a:cs typeface="Arial" panose="020B0604020202020204" pitchFamily="34" charset="0"/>
              </a:rPr>
              <a:t> possible code-words.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Since n = m + r , we get: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m + r + 1) * 2</a:t>
            </a:r>
            <a:r>
              <a:rPr lang="en-US" altLang="en-US" sz="1400" baseline="30000">
                <a:cs typeface="Arial" panose="020B0604020202020204" pitchFamily="34" charset="0"/>
              </a:rPr>
              <a:t>m</a:t>
            </a:r>
            <a:r>
              <a:rPr lang="en-US" altLang="en-US" sz="1400">
                <a:cs typeface="Arial" panose="020B0604020202020204" pitchFamily="34" charset="0"/>
              </a:rPr>
              <a:t>  </a:t>
            </a:r>
            <a:r>
              <a:rPr lang="en-US" altLang="en-US" sz="1400" u="sng">
                <a:cs typeface="Arial" panose="020B0604020202020204" pitchFamily="34" charset="0"/>
              </a:rPr>
              <a:t>&lt;</a:t>
            </a:r>
            <a:r>
              <a:rPr lang="en-US" altLang="en-US" sz="1400">
                <a:cs typeface="Arial" panose="020B0604020202020204" pitchFamily="34" charset="0"/>
              </a:rPr>
              <a:t>  2</a:t>
            </a:r>
            <a:r>
              <a:rPr lang="en-US" altLang="en-US" sz="1400" baseline="30000">
                <a:cs typeface="Arial" panose="020B0604020202020204" pitchFamily="34" charset="0"/>
              </a:rPr>
              <a:t>m+r</a:t>
            </a:r>
            <a:r>
              <a:rPr lang="en-US" altLang="en-US" sz="1400">
                <a:cs typeface="Arial" panose="020B0604020202020204" pitchFamily="34" charset="0"/>
              </a:rPr>
              <a:t>  or</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m + r + 1)  </a:t>
            </a:r>
            <a:r>
              <a:rPr lang="en-US" altLang="en-US" sz="1400" u="sng">
                <a:cs typeface="Arial" panose="020B0604020202020204" pitchFamily="34" charset="0"/>
              </a:rPr>
              <a:t>&lt;</a:t>
            </a:r>
            <a:r>
              <a:rPr lang="en-US" altLang="en-US" sz="1400">
                <a:cs typeface="Arial" panose="020B0604020202020204" pitchFamily="34" charset="0"/>
              </a:rPr>
              <a:t>  2</a:t>
            </a:r>
            <a:r>
              <a:rPr lang="en-US" altLang="en-US" sz="1400" baseline="30000">
                <a:cs typeface="Arial" panose="020B0604020202020204" pitchFamily="34" charset="0"/>
              </a:rPr>
              <a:t>r</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This formula gives the absolute lower limit on the number of bits required to detect (and correct!) 1-bit errors.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p>
        </p:txBody>
      </p:sp>
    </p:spTree>
    <p:extLst>
      <p:ext uri="{BB962C8B-B14F-4D97-AF65-F5344CB8AC3E}">
        <p14:creationId xmlns:p14="http://schemas.microsoft.com/office/powerpoint/2010/main" val="1696229472"/>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Error-Correcting Codes</a:t>
            </a:r>
          </a:p>
        </p:txBody>
      </p:sp>
      <p:sp>
        <p:nvSpPr>
          <p:cNvPr id="23555" name="Rectangle 3"/>
          <p:cNvSpPr>
            <a:spLocks noGrp="1" noChangeArrowheads="1"/>
          </p:cNvSpPr>
          <p:nvPr>
            <p:ph type="body" idx="1"/>
          </p:nvPr>
        </p:nvSpPr>
        <p:spPr/>
        <p:txBody>
          <a:bodyPr/>
          <a:lstStyle/>
          <a:p>
            <a:pPr algn="ctr" eaLnBrk="1" hangingPunct="1">
              <a:buFontTx/>
              <a:buNone/>
            </a:pPr>
            <a:r>
              <a:rPr lang="en-US" altLang="en-US" smtClean="0"/>
              <a:t>Use of a Hamming code to correct burst errors.</a:t>
            </a:r>
          </a:p>
        </p:txBody>
      </p:sp>
      <p:pic>
        <p:nvPicPr>
          <p:cNvPr id="23556" name="Picture 4" descr="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4" y="1322388"/>
            <a:ext cx="469423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20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0" y="2438400"/>
            <a:ext cx="7772400" cy="1143000"/>
          </a:xfrm>
        </p:spPr>
        <p:txBody>
          <a:bodyPr>
            <a:normAutofit fontScale="90000"/>
          </a:bodyPr>
          <a:lstStyle/>
          <a:p>
            <a:r>
              <a:rPr lang="en-US" altLang="ar-SA" sz="5000" b="1"/>
              <a:t>Hamming Code</a:t>
            </a:r>
            <a:r>
              <a:rPr lang="en-US" altLang="ar-SA" sz="3200" b="1"/>
              <a:t/>
            </a:r>
            <a:br>
              <a:rPr lang="en-US" altLang="ar-SA" sz="3200" b="1"/>
            </a:br>
            <a:endParaRPr lang="en-US" altLang="en-US" sz="3200" b="1"/>
          </a:p>
        </p:txBody>
      </p:sp>
    </p:spTree>
    <p:extLst>
      <p:ext uri="{BB962C8B-B14F-4D97-AF65-F5344CB8AC3E}">
        <p14:creationId xmlns:p14="http://schemas.microsoft.com/office/powerpoint/2010/main" val="3824407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3810000" y="304801"/>
            <a:ext cx="3695242" cy="461665"/>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000000"/>
                  </a:outerShdw>
                </a:effectLst>
                <a:latin typeface="Arial" charset="0"/>
              </a:rPr>
              <a:t>Data and redundancy bits</a:t>
            </a:r>
          </a:p>
        </p:txBody>
      </p:sp>
      <p:graphicFrame>
        <p:nvGraphicFramePr>
          <p:cNvPr id="423939" name="Group 3"/>
          <p:cNvGraphicFramePr>
            <a:graphicFrameLocks noGrp="1"/>
          </p:cNvGraphicFramePr>
          <p:nvPr/>
        </p:nvGraphicFramePr>
        <p:xfrm>
          <a:off x="2743200" y="990601"/>
          <a:ext cx="6553200" cy="4048125"/>
        </p:xfrm>
        <a:graphic>
          <a:graphicData uri="http://schemas.openxmlformats.org/drawingml/2006/table">
            <a:tbl>
              <a:tblPr/>
              <a:tblGrid>
                <a:gridCol w="2016125">
                  <a:extLst>
                    <a:ext uri="{9D8B030D-6E8A-4147-A177-3AD203B41FA5}">
                      <a16:colId xmlns:a16="http://schemas.microsoft.com/office/drawing/2014/main" val="20000"/>
                    </a:ext>
                  </a:extLst>
                </a:gridCol>
                <a:gridCol w="3192463">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969355">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Number of</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data bits</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m</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Number of </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redundancy bits</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r</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Total </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bits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m + r</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6277">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1</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2</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1"/>
                  </a:ext>
                </a:extLst>
              </a:tr>
              <a:tr h="396277">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2</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5</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2"/>
                  </a:ext>
                </a:extLst>
              </a:tr>
              <a:tr h="457243">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3</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6</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3"/>
                  </a:ext>
                </a:extLst>
              </a:tr>
              <a:tr h="457243">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4</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7</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4"/>
                  </a:ext>
                </a:extLst>
              </a:tr>
              <a:tr h="457243">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5</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9</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5"/>
                  </a:ext>
                </a:extLst>
              </a:tr>
              <a:tr h="457243">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6</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10</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6"/>
                  </a:ext>
                </a:extLst>
              </a:tr>
              <a:tr h="457243">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7</a:t>
                      </a:r>
                    </a:p>
                  </a:txBody>
                  <a:tcPr marT="45724" marB="45724"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ts val="30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tc>
                  <a:txBody>
                    <a:bodyPr/>
                    <a:lstStyle>
                      <a:lvl1pPr algn="l" eaLnBrk="0" hangingPunct="0">
                        <a:spcBef>
                          <a:spcPct val="20000"/>
                        </a:spcBef>
                        <a:buClr>
                          <a:schemeClr val="accent2"/>
                        </a:buClr>
                        <a:defRPr sz="2000">
                          <a:solidFill>
                            <a:schemeClr val="tx1"/>
                          </a:solidFill>
                          <a:latin typeface="Times New Roman" panose="02020603050405020304" pitchFamily="18" charset="0"/>
                        </a:defRPr>
                      </a:lvl1pPr>
                      <a:lvl2pPr marL="742950" indent="-285750" algn="l" eaLnBrk="0" hangingPunct="0">
                        <a:spcBef>
                          <a:spcPct val="20000"/>
                        </a:spcBef>
                        <a:buClr>
                          <a:schemeClr val="accent2"/>
                        </a:buClr>
                        <a:defRPr>
                          <a:solidFill>
                            <a:schemeClr val="tx1"/>
                          </a:solidFill>
                          <a:latin typeface="Times New Roman" panose="02020603050405020304" pitchFamily="18" charset="0"/>
                        </a:defRPr>
                      </a:lvl2pPr>
                      <a:lvl3pPr marL="1143000" indent="-228600" algn="l" eaLnBrk="0" hangingPunct="0">
                        <a:spcBef>
                          <a:spcPct val="20000"/>
                        </a:spcBef>
                        <a:buClr>
                          <a:schemeClr val="accent2"/>
                        </a:buClr>
                        <a:defRPr sz="2000">
                          <a:solidFill>
                            <a:schemeClr val="tx1"/>
                          </a:solidFill>
                          <a:latin typeface="Times New Roman" panose="02020603050405020304" pitchFamily="18" charset="0"/>
                        </a:defRPr>
                      </a:lvl3pPr>
                      <a:lvl4pPr marL="1600200" indent="-228600" algn="l" eaLnBrk="0" hangingPunct="0">
                        <a:spcBef>
                          <a:spcPct val="20000"/>
                        </a:spcBef>
                        <a:buClr>
                          <a:schemeClr val="accent2"/>
                        </a:buClr>
                        <a:defRPr>
                          <a:solidFill>
                            <a:schemeClr val="tx1"/>
                          </a:solidFill>
                          <a:latin typeface="Times New Roman" panose="02020603050405020304" pitchFamily="18" charset="0"/>
                        </a:defRPr>
                      </a:lvl4pPr>
                      <a:lvl5pPr marL="2057400" indent="-228600" algn="l" eaLnBrk="0" hangingPunct="0">
                        <a:spcBef>
                          <a:spcPct val="20000"/>
                        </a:spcBef>
                        <a:buClr>
                          <a:schemeClr val="accent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11</a:t>
                      </a:r>
                    </a:p>
                  </a:txBody>
                  <a:tcPr marT="45724" marB="45724"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7"/>
                  </a:ext>
                </a:extLst>
              </a:tr>
            </a:tbl>
          </a:graphicData>
        </a:graphic>
      </p:graphicFrame>
      <p:graphicFrame>
        <p:nvGraphicFramePr>
          <p:cNvPr id="25641" name="Object 2"/>
          <p:cNvGraphicFramePr>
            <a:graphicFrameLocks noChangeAspect="1"/>
          </p:cNvGraphicFramePr>
          <p:nvPr/>
        </p:nvGraphicFramePr>
        <p:xfrm>
          <a:off x="4267200" y="5410200"/>
          <a:ext cx="2590800" cy="617538"/>
        </p:xfrm>
        <a:graphic>
          <a:graphicData uri="http://schemas.openxmlformats.org/presentationml/2006/ole">
            <mc:AlternateContent xmlns:mc="http://schemas.openxmlformats.org/markup-compatibility/2006">
              <mc:Choice xmlns:v="urn:schemas-microsoft-com:vml" Requires="v">
                <p:oleObj spid="_x0000_s9218" name="Equation" r:id="rId3" imgW="952087" imgH="203112" progId="Equation.3">
                  <p:embed/>
                </p:oleObj>
              </mc:Choice>
              <mc:Fallback>
                <p:oleObj name="Equation" r:id="rId3" imgW="952087" imgH="203112" progId="Equation.3">
                  <p:embed/>
                  <p:pic>
                    <p:nvPicPr>
                      <p:cNvPr id="256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410200"/>
                        <a:ext cx="25908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70698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514600" y="90489"/>
            <a:ext cx="7467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i="1"/>
              <a:t>  Positions of redundancy bits in Hamming code</a:t>
            </a:r>
          </a:p>
        </p:txBody>
      </p:sp>
      <p:pic>
        <p:nvPicPr>
          <p:cNvPr id="2662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85471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8" name="Object 2"/>
          <p:cNvGraphicFramePr>
            <a:graphicFrameLocks noChangeAspect="1"/>
          </p:cNvGraphicFramePr>
          <p:nvPr/>
        </p:nvGraphicFramePr>
        <p:xfrm>
          <a:off x="3657600" y="4191000"/>
          <a:ext cx="4038600" cy="1066800"/>
        </p:xfrm>
        <a:graphic>
          <a:graphicData uri="http://schemas.openxmlformats.org/presentationml/2006/ole">
            <mc:AlternateContent xmlns:mc="http://schemas.openxmlformats.org/markup-compatibility/2006">
              <mc:Choice xmlns:v="urn:schemas-microsoft-com:vml" Requires="v">
                <p:oleObj spid="_x0000_s10242" name="Microsoft Equation 3.0" r:id="rId4" imgW="698500" imgH="228600" progId="Equation.3">
                  <p:embed/>
                </p:oleObj>
              </mc:Choice>
              <mc:Fallback>
                <p:oleObj name="Microsoft Equation 3.0" r:id="rId4" imgW="698500" imgH="228600" progId="Equation.3">
                  <p:embed/>
                  <p:pic>
                    <p:nvPicPr>
                      <p:cNvPr id="266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191000"/>
                        <a:ext cx="4038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16138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t> Redundancy bits calculation</a:t>
            </a:r>
          </a:p>
        </p:txBody>
      </p:sp>
      <p:pic>
        <p:nvPicPr>
          <p:cNvPr id="2765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1"/>
            <a:ext cx="709295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528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152400"/>
            <a:ext cx="9144000" cy="609600"/>
          </a:xfrm>
        </p:spPr>
        <p:txBody>
          <a:bodyPr>
            <a:normAutofit fontScale="90000"/>
          </a:bodyPr>
          <a:lstStyle/>
          <a:p>
            <a:pPr eaLnBrk="1" hangingPunct="1"/>
            <a:r>
              <a:rPr lang="en-US" altLang="en-US" sz="4800" b="1"/>
              <a:t>TCP</a:t>
            </a:r>
          </a:p>
        </p:txBody>
      </p:sp>
      <p:sp>
        <p:nvSpPr>
          <p:cNvPr id="13315" name="Text Box 3"/>
          <p:cNvSpPr txBox="1">
            <a:spLocks noChangeArrowheads="1"/>
          </p:cNvSpPr>
          <p:nvPr/>
        </p:nvSpPr>
        <p:spPr bwMode="auto">
          <a:xfrm>
            <a:off x="1905000" y="1600201"/>
            <a:ext cx="8382000" cy="502602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cs typeface="Arial" panose="020B0604020202020204" pitchFamily="34" charset="0"/>
              </a:rPr>
              <a:t>Transmission Control Protocol (TCP) is a connection-oriented Layer 4 protocol that provides reliable full-duplex data transmission. </a:t>
            </a: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TCP is part of the TCP/IP protocol stack. In a connection-oriented environment, a connection is established between both ends before the transfer of information can begin. </a:t>
            </a:r>
          </a:p>
          <a:p>
            <a:pPr eaLnBrk="1" hangingPunct="1"/>
            <a:r>
              <a:rPr lang="en-US" altLang="en-US" sz="2000">
                <a:cs typeface="Arial" panose="020B0604020202020204" pitchFamily="34" charset="0"/>
              </a:rPr>
              <a:t>TCP is responsible for breaking messages into segments, reassembling them at the destination station, resending anything that is not received, and reassembling messages from the segments.TCP supplies a virtual circuit between end-user applications. </a:t>
            </a: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The protocols that use TCP include: </a:t>
            </a:r>
          </a:p>
          <a:p>
            <a:pPr eaLnBrk="1" hangingPunct="1">
              <a:buFontTx/>
              <a:buChar char="•"/>
            </a:pPr>
            <a:r>
              <a:rPr lang="en-US" altLang="en-US" sz="2000">
                <a:cs typeface="Arial" panose="020B0604020202020204" pitchFamily="34" charset="0"/>
              </a:rPr>
              <a:t>	FTP (File Transfer Protocol) </a:t>
            </a:r>
          </a:p>
          <a:p>
            <a:pPr eaLnBrk="1" hangingPunct="1">
              <a:buFontTx/>
              <a:buChar char="•"/>
            </a:pPr>
            <a:r>
              <a:rPr lang="en-US" altLang="en-US" sz="2000">
                <a:cs typeface="Arial" panose="020B0604020202020204" pitchFamily="34" charset="0"/>
              </a:rPr>
              <a:t>	HTTP (Hypertext Transfer Protocol) </a:t>
            </a:r>
          </a:p>
          <a:p>
            <a:pPr eaLnBrk="1" hangingPunct="1">
              <a:buFontTx/>
              <a:buChar char="•"/>
            </a:pPr>
            <a:r>
              <a:rPr lang="en-US" altLang="en-US" sz="2000">
                <a:cs typeface="Arial" panose="020B0604020202020204" pitchFamily="34" charset="0"/>
              </a:rPr>
              <a:t>	SMTP (Simple Mail Transfer Protocol) </a:t>
            </a:r>
          </a:p>
          <a:p>
            <a:pPr eaLnBrk="1" hangingPunct="1">
              <a:buFontTx/>
              <a:buChar char="•"/>
            </a:pPr>
            <a:r>
              <a:rPr lang="en-US" altLang="en-US" sz="2000">
                <a:cs typeface="Arial" panose="020B0604020202020204" pitchFamily="34" charset="0"/>
              </a:rPr>
              <a:t>	Telnet </a:t>
            </a:r>
          </a:p>
        </p:txBody>
      </p:sp>
    </p:spTree>
    <p:extLst>
      <p:ext uri="{BB962C8B-B14F-4D97-AF65-F5344CB8AC3E}">
        <p14:creationId xmlns:p14="http://schemas.microsoft.com/office/powerpoint/2010/main" val="17661318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 </a:t>
            </a:r>
            <a:r>
              <a:rPr lang="en-US" altLang="en-US"/>
              <a:t>    </a:t>
            </a:r>
            <a:r>
              <a:rPr lang="en-US" altLang="en-US" i="1"/>
              <a:t>Example of redundancy bit calculation</a:t>
            </a:r>
          </a:p>
        </p:txBody>
      </p:sp>
      <p:pic>
        <p:nvPicPr>
          <p:cNvPr id="2867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4" y="1524000"/>
            <a:ext cx="8967787"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533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 </a:t>
            </a:r>
            <a:r>
              <a:rPr lang="en-US" altLang="en-US"/>
              <a:t>    </a:t>
            </a:r>
            <a:r>
              <a:rPr lang="en-US" altLang="en-US" i="1"/>
              <a:t>Error detection using Hamming code</a:t>
            </a:r>
          </a:p>
        </p:txBody>
      </p:sp>
      <p:pic>
        <p:nvPicPr>
          <p:cNvPr id="2969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714376"/>
            <a:ext cx="588645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624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FF"/>
                </a:solidFill>
              </a:rPr>
              <a:t> </a:t>
            </a:r>
            <a:r>
              <a:rPr lang="en-US" altLang="en-US"/>
              <a:t>    </a:t>
            </a:r>
            <a:r>
              <a:rPr lang="en-US" altLang="en-US" i="1"/>
              <a:t>Burst error correction example</a:t>
            </a:r>
          </a:p>
        </p:txBody>
      </p:sp>
      <p:pic>
        <p:nvPicPr>
          <p:cNvPr id="3072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052638"/>
            <a:ext cx="8812212"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6124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0C916E-59F7-4DE9-BD2E-C304F67EEA5B}" type="slidenum">
              <a:rPr lang="ar-SA" altLang="en-US">
                <a:latin typeface="Times New Roman" panose="02020603050405020304" pitchFamily="18" charset="0"/>
              </a:rPr>
              <a:pPr/>
              <a:t>113</a:t>
            </a:fld>
            <a:endParaRPr lang="en-US" altLang="en-US">
              <a:latin typeface="Times New Roman" panose="02020603050405020304" pitchFamily="18" charset="0"/>
            </a:endParaRPr>
          </a:p>
        </p:txBody>
      </p:sp>
      <p:sp>
        <p:nvSpPr>
          <p:cNvPr id="31748" name="Rectangle 2"/>
          <p:cNvSpPr>
            <a:spLocks noGrp="1" noChangeArrowheads="1"/>
          </p:cNvSpPr>
          <p:nvPr>
            <p:ph type="title"/>
          </p:nvPr>
        </p:nvSpPr>
        <p:spPr>
          <a:xfrm>
            <a:off x="1828800" y="228600"/>
            <a:ext cx="3429000" cy="762000"/>
          </a:xfrm>
        </p:spPr>
        <p:txBody>
          <a:bodyPr>
            <a:normAutofit fontScale="90000"/>
          </a:bodyPr>
          <a:lstStyle/>
          <a:p>
            <a:r>
              <a:rPr lang="en-US" altLang="en-US" sz="2800">
                <a:solidFill>
                  <a:srgbClr val="FF3300"/>
                </a:solidFill>
              </a:rPr>
              <a:t>Error Detection &amp; Control</a:t>
            </a:r>
          </a:p>
        </p:txBody>
      </p:sp>
      <p:sp>
        <p:nvSpPr>
          <p:cNvPr id="31749"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DETECTION</a:t>
            </a:r>
          </a:p>
        </p:txBody>
      </p:sp>
      <p:sp>
        <p:nvSpPr>
          <p:cNvPr id="31750" name="Rectangle 4"/>
          <p:cNvSpPr>
            <a:spLocks noChangeArrowheads="1"/>
          </p:cNvSpPr>
          <p:nvPr/>
        </p:nvSpPr>
        <p:spPr bwMode="auto">
          <a:xfrm>
            <a:off x="1828800" y="990600"/>
            <a:ext cx="8534400" cy="306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Times New Roman" panose="02020603050405020304" pitchFamily="18" charset="0"/>
              </a:rPr>
              <a:t> </a:t>
            </a: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Error correction  is relatively expensive (computationally and in bandwidth.)</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For example, 10 redundancy bits are required to correct 1 single-bit error in a 1000-bit message. In contrast, detecting a single bit error requires only a single-bit, no matter how large the message.  The most popular error detection codes are based on polynomial codes or cyclic redundancy codes(CRCs).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Allows us to acknowledge correctly received frames and to discard incorrect ones.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Tanenbaum and you have worked several examples.</a:t>
            </a:r>
            <a:endParaRPr lang="en-US" altLang="en-US" sz="1400">
              <a:cs typeface="Times New Roman" panose="02020603050405020304" pitchFamily="18" charset="0"/>
            </a:endParaRPr>
          </a:p>
          <a:p>
            <a:pPr eaLnBrk="1" hangingPunct="1"/>
            <a:r>
              <a:rPr lang="en-US" altLang="en-US" sz="1400">
                <a:cs typeface="Times New Roman" panose="02020603050405020304" pitchFamily="18" charset="0"/>
              </a:rPr>
              <a:t/>
            </a:r>
            <a:br>
              <a:rPr lang="en-US" altLang="en-US" sz="1400">
                <a:cs typeface="Times New Roman" panose="02020603050405020304" pitchFamily="18" charset="0"/>
              </a:rPr>
            </a:br>
            <a:endParaRPr lang="en-US" altLang="en-US" sz="1400">
              <a:cs typeface="Arial" panose="020B0604020202020204" pitchFamily="34" charset="0"/>
            </a:endParaRPr>
          </a:p>
        </p:txBody>
      </p:sp>
    </p:spTree>
    <p:extLst>
      <p:ext uri="{BB962C8B-B14F-4D97-AF65-F5344CB8AC3E}">
        <p14:creationId xmlns:p14="http://schemas.microsoft.com/office/powerpoint/2010/main" val="1670452154"/>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Error-Detecting Codes</a:t>
            </a:r>
          </a:p>
        </p:txBody>
      </p:sp>
      <p:pic>
        <p:nvPicPr>
          <p:cNvPr id="32771" name="Picture 4" descr="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6" y="1319213"/>
            <a:ext cx="3502025"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5"/>
          <p:cNvSpPr txBox="1">
            <a:spLocks noChangeArrowheads="1"/>
          </p:cNvSpPr>
          <p:nvPr/>
        </p:nvSpPr>
        <p:spPr bwMode="auto">
          <a:xfrm>
            <a:off x="1960564" y="4270375"/>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latin typeface="Times New Roman" panose="02020603050405020304" pitchFamily="18" charset="0"/>
              </a:rPr>
              <a:t>Calculation of the polynomial code checksum.</a:t>
            </a:r>
          </a:p>
        </p:txBody>
      </p:sp>
    </p:spTree>
    <p:extLst>
      <p:ext uri="{BB962C8B-B14F-4D97-AF65-F5344CB8AC3E}">
        <p14:creationId xmlns:p14="http://schemas.microsoft.com/office/powerpoint/2010/main" val="2228804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152400"/>
            <a:ext cx="9144000" cy="1143000"/>
          </a:xfrm>
        </p:spPr>
        <p:txBody>
          <a:bodyPr/>
          <a:lstStyle/>
          <a:p>
            <a:pPr eaLnBrk="1" hangingPunct="1"/>
            <a:r>
              <a:rPr lang="en-US" altLang="en-US" sz="4800" b="1"/>
              <a:t>TCP Segment Format</a:t>
            </a:r>
          </a:p>
        </p:txBody>
      </p:sp>
      <p:graphicFrame>
        <p:nvGraphicFramePr>
          <p:cNvPr id="14339" name="Object 3"/>
          <p:cNvGraphicFramePr>
            <a:graphicFrameLocks noGrp="1" noChangeAspect="1"/>
          </p:cNvGraphicFramePr>
          <p:nvPr>
            <p:ph idx="1"/>
          </p:nvPr>
        </p:nvGraphicFramePr>
        <p:xfrm>
          <a:off x="1524000" y="1600200"/>
          <a:ext cx="9144000" cy="4800600"/>
        </p:xfrm>
        <a:graphic>
          <a:graphicData uri="http://schemas.openxmlformats.org/presentationml/2006/ole">
            <mc:AlternateContent xmlns:mc="http://schemas.openxmlformats.org/markup-compatibility/2006">
              <mc:Choice xmlns:v="urn:schemas-microsoft-com:vml" Requires="v">
                <p:oleObj spid="_x0000_s4098" name="Bitmap Image" r:id="rId3" imgW="9647619" imgH="3696216" progId="Paint.Picture">
                  <p:embed/>
                </p:oleObj>
              </mc:Choice>
              <mc:Fallback>
                <p:oleObj name="Bitmap Image" r:id="rId3" imgW="9647619" imgH="3696216" progId="Paint.Picture">
                  <p:embed/>
                  <p:pic>
                    <p:nvPicPr>
                      <p:cNvPr id="14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6310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2057400" y="533401"/>
            <a:ext cx="8229600" cy="4525963"/>
          </a:xfrm>
        </p:spPr>
        <p:txBody>
          <a:bodyPr/>
          <a:lstStyle/>
          <a:p>
            <a:pPr algn="l" eaLnBrk="1" hangingPunct="1">
              <a:lnSpc>
                <a:spcPct val="150000"/>
              </a:lnSpc>
            </a:pPr>
            <a:r>
              <a:rPr lang="en-US" altLang="en-US" sz="1600"/>
              <a:t>The second protocol in this layer, </a:t>
            </a:r>
            <a:r>
              <a:rPr lang="en-US" altLang="en-US" sz="1600" b="1"/>
              <a:t>UDP</a:t>
            </a:r>
            <a:r>
              <a:rPr lang="en-US" altLang="en-US" sz="1600"/>
              <a:t> (</a:t>
            </a:r>
            <a:r>
              <a:rPr lang="en-US" altLang="en-US" sz="1600" b="1"/>
              <a:t>User Datagram Protocol</a:t>
            </a:r>
            <a:r>
              <a:rPr lang="en-US" altLang="en-US" sz="1600"/>
              <a:t>), is an unreliable, connectionless protocol for applications that do not want TCP's sequencing or flow control and wish to provide their own. It is also widely used for one-shot, client-server-type request-reply queries and applications in which prompt delivery is more important than accurate delivery, such as transmitting speech or video. The relation of IP, TCP, and UDP is shown in the following figure. Since the model was developed, IP has been implemented on many other networks. </a:t>
            </a:r>
            <a:endParaRPr lang="en-US" altLang="en-US" sz="1600" b="1"/>
          </a:p>
          <a:p>
            <a:pPr algn="l" eaLnBrk="1" hangingPunct="1">
              <a:lnSpc>
                <a:spcPct val="150000"/>
              </a:lnSpc>
            </a:pPr>
            <a:endParaRPr lang="en-US" altLang="en-US" sz="1600"/>
          </a:p>
        </p:txBody>
      </p:sp>
    </p:spTree>
    <p:extLst>
      <p:ext uri="{BB962C8B-B14F-4D97-AF65-F5344CB8AC3E}">
        <p14:creationId xmlns:p14="http://schemas.microsoft.com/office/powerpoint/2010/main" val="369630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0" y="152400"/>
            <a:ext cx="9144000" cy="609600"/>
          </a:xfrm>
        </p:spPr>
        <p:txBody>
          <a:bodyPr>
            <a:normAutofit fontScale="90000"/>
          </a:bodyPr>
          <a:lstStyle/>
          <a:p>
            <a:pPr eaLnBrk="1" hangingPunct="1"/>
            <a:r>
              <a:rPr lang="en-US" altLang="en-US" sz="4800" b="1"/>
              <a:t>UDP</a:t>
            </a:r>
          </a:p>
        </p:txBody>
      </p:sp>
      <p:sp>
        <p:nvSpPr>
          <p:cNvPr id="16387" name="Text Box 3"/>
          <p:cNvSpPr txBox="1">
            <a:spLocks noChangeArrowheads="1"/>
          </p:cNvSpPr>
          <p:nvPr/>
        </p:nvSpPr>
        <p:spPr bwMode="auto">
          <a:xfrm>
            <a:off x="1905000" y="1600201"/>
            <a:ext cx="8382000" cy="502602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cs typeface="Arial" panose="020B0604020202020204" pitchFamily="34" charset="0"/>
              </a:rPr>
              <a:t>User Datagram Protocol (UDP) is the connectionless transport protocol in the TCP/IP protocol stack. </a:t>
            </a: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UDP is a simple protocol that exchanges datagrams, without acknowledgments or guaranteed delivery. Error processing and retransmission must be handled by higher layer protocols.</a:t>
            </a: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UDP uses no windowing or acknowledgments so reliability, if needed, is provided by application layer protocols. UDP is designed for applications that do not need to put sequences of segments together. </a:t>
            </a: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The protocols that use UDP include: </a:t>
            </a:r>
          </a:p>
          <a:p>
            <a:pPr eaLnBrk="1" hangingPunct="1">
              <a:buFontTx/>
              <a:buChar char="•"/>
            </a:pPr>
            <a:r>
              <a:rPr lang="en-US" altLang="en-US" sz="2000">
                <a:cs typeface="Arial" panose="020B0604020202020204" pitchFamily="34" charset="0"/>
              </a:rPr>
              <a:t>	TFTP (Trivial File Transfer Protocol) </a:t>
            </a:r>
          </a:p>
          <a:p>
            <a:pPr eaLnBrk="1" hangingPunct="1">
              <a:buFontTx/>
              <a:buChar char="•"/>
            </a:pPr>
            <a:r>
              <a:rPr lang="en-US" altLang="en-US" sz="2000">
                <a:cs typeface="Arial" panose="020B0604020202020204" pitchFamily="34" charset="0"/>
              </a:rPr>
              <a:t>	SNMP (Simple Network Management Protocol) </a:t>
            </a:r>
          </a:p>
          <a:p>
            <a:pPr eaLnBrk="1" hangingPunct="1">
              <a:buFontTx/>
              <a:buChar char="•"/>
            </a:pPr>
            <a:r>
              <a:rPr lang="en-US" altLang="en-US" sz="2000">
                <a:cs typeface="Arial" panose="020B0604020202020204" pitchFamily="34" charset="0"/>
              </a:rPr>
              <a:t>	DHCP (Dynamic Host Control Protocol) </a:t>
            </a:r>
          </a:p>
          <a:p>
            <a:pPr eaLnBrk="1" hangingPunct="1">
              <a:buFontTx/>
              <a:buChar char="•"/>
            </a:pPr>
            <a:r>
              <a:rPr lang="en-US" altLang="en-US" sz="2000">
                <a:cs typeface="Arial" panose="020B0604020202020204" pitchFamily="34" charset="0"/>
              </a:rPr>
              <a:t>	DNS (Domain Name System) </a:t>
            </a:r>
          </a:p>
        </p:txBody>
      </p:sp>
    </p:spTree>
    <p:extLst>
      <p:ext uri="{BB962C8B-B14F-4D97-AF65-F5344CB8AC3E}">
        <p14:creationId xmlns:p14="http://schemas.microsoft.com/office/powerpoint/2010/main" val="89558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274638"/>
            <a:ext cx="9144000" cy="1143000"/>
          </a:xfrm>
        </p:spPr>
        <p:txBody>
          <a:bodyPr/>
          <a:lstStyle/>
          <a:p>
            <a:pPr eaLnBrk="1" hangingPunct="1"/>
            <a:r>
              <a:rPr lang="en-US" altLang="en-US" sz="4800" b="1"/>
              <a:t>UDP Segment Format</a:t>
            </a:r>
          </a:p>
        </p:txBody>
      </p:sp>
      <p:graphicFrame>
        <p:nvGraphicFramePr>
          <p:cNvPr id="17411" name="Object 3"/>
          <p:cNvGraphicFramePr>
            <a:graphicFrameLocks noGrp="1" noChangeAspect="1"/>
          </p:cNvGraphicFramePr>
          <p:nvPr>
            <p:ph sz="half" idx="1"/>
          </p:nvPr>
        </p:nvGraphicFramePr>
        <p:xfrm>
          <a:off x="1524000" y="1524000"/>
          <a:ext cx="9144000" cy="3276600"/>
        </p:xfrm>
        <a:graphic>
          <a:graphicData uri="http://schemas.openxmlformats.org/presentationml/2006/ole">
            <mc:AlternateContent xmlns:mc="http://schemas.openxmlformats.org/markup-compatibility/2006">
              <mc:Choice xmlns:v="urn:schemas-microsoft-com:vml" Requires="v">
                <p:oleObj spid="_x0000_s5122" name="Bitmap Image" r:id="rId3" imgW="7411485" imgH="1952898" progId="Paint.Picture">
                  <p:embed/>
                </p:oleObj>
              </mc:Choice>
              <mc:Fallback>
                <p:oleObj name="Bitmap Image" r:id="rId3" imgW="7411485" imgH="1952898" progId="Paint.Picture">
                  <p:embed/>
                  <p:pic>
                    <p:nvPicPr>
                      <p:cNvPr id="174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914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2" name="Object 4"/>
          <p:cNvGraphicFramePr>
            <a:graphicFrameLocks noGrp="1" noChangeAspect="1"/>
          </p:cNvGraphicFramePr>
          <p:nvPr>
            <p:ph sz="half" idx="2"/>
          </p:nvPr>
        </p:nvGraphicFramePr>
        <p:xfrm>
          <a:off x="1524000" y="5237164"/>
          <a:ext cx="9144000" cy="1316037"/>
        </p:xfrm>
        <a:graphic>
          <a:graphicData uri="http://schemas.openxmlformats.org/presentationml/2006/ole">
            <mc:AlternateContent xmlns:mc="http://schemas.openxmlformats.org/markup-compatibility/2006">
              <mc:Choice xmlns:v="urn:schemas-microsoft-com:vml" Requires="v">
                <p:oleObj spid="_x0000_s5123" name="Bitmap Image" r:id="rId5" imgW="5361905" imgH="771429" progId="Paint.Picture">
                  <p:embed/>
                </p:oleObj>
              </mc:Choice>
              <mc:Fallback>
                <p:oleObj name="Bitmap Image" r:id="rId5" imgW="5361905" imgH="771429" progId="Paint.Picture">
                  <p:embed/>
                  <p:pic>
                    <p:nvPicPr>
                      <p:cNvPr id="1351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37164"/>
                        <a:ext cx="9144000"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4298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35172"/>
                                        </p:tgtEl>
                                        <p:attrNameLst>
                                          <p:attrName>style.visibility</p:attrName>
                                        </p:attrNameLst>
                                      </p:cBhvr>
                                      <p:to>
                                        <p:strVal val="visible"/>
                                      </p:to>
                                    </p:set>
                                    <p:anim to="" calcmode="lin" valueType="num">
                                      <p:cBhvr>
                                        <p:cTn id="7" dur="1" fill="hold"/>
                                        <p:tgtEl>
                                          <p:spTgt spid="1351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152400"/>
            <a:ext cx="9144000" cy="609600"/>
          </a:xfrm>
        </p:spPr>
        <p:txBody>
          <a:bodyPr>
            <a:normAutofit fontScale="90000"/>
          </a:bodyPr>
          <a:lstStyle/>
          <a:p>
            <a:pPr eaLnBrk="1" hangingPunct="1"/>
            <a:r>
              <a:rPr lang="en-US" altLang="en-US" sz="4800" b="1"/>
              <a:t>Well Known Port Numbers</a:t>
            </a:r>
          </a:p>
        </p:txBody>
      </p:sp>
      <p:sp>
        <p:nvSpPr>
          <p:cNvPr id="18435" name="Text Box 3"/>
          <p:cNvSpPr txBox="1">
            <a:spLocks noChangeArrowheads="1"/>
          </p:cNvSpPr>
          <p:nvPr/>
        </p:nvSpPr>
        <p:spPr bwMode="auto">
          <a:xfrm>
            <a:off x="1828800" y="1600200"/>
            <a:ext cx="8458200" cy="1430338"/>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cs typeface="Arial" panose="020B0604020202020204" pitchFamily="34" charset="0"/>
              </a:rPr>
              <a:t>The following port numbers should be memorized:</a:t>
            </a:r>
          </a:p>
          <a:p>
            <a:pPr eaLnBrk="1" hangingPunct="1">
              <a:lnSpc>
                <a:spcPct val="50000"/>
              </a:lnSpc>
            </a:pPr>
            <a:endParaRPr lang="en-US" altLang="en-US" sz="2000" b="1">
              <a:cs typeface="Arial" panose="020B0604020202020204" pitchFamily="34" charset="0"/>
            </a:endParaRPr>
          </a:p>
          <a:p>
            <a:pPr eaLnBrk="1" hangingPunct="1"/>
            <a:r>
              <a:rPr lang="en-US" altLang="en-US">
                <a:cs typeface="Arial" panose="020B0604020202020204" pitchFamily="34" charset="0"/>
              </a:rPr>
              <a:t>NOTE: </a:t>
            </a:r>
          </a:p>
          <a:p>
            <a:pPr eaLnBrk="1" hangingPunct="1"/>
            <a:r>
              <a:rPr lang="en-US" altLang="en-US">
                <a:cs typeface="Arial" panose="020B0604020202020204" pitchFamily="34" charset="0"/>
              </a:rPr>
              <a:t>The curriculum forgot to mention one of the most important port numbers.  </a:t>
            </a:r>
          </a:p>
          <a:p>
            <a:pPr eaLnBrk="1" hangingPunct="1"/>
            <a:r>
              <a:rPr lang="en-US" altLang="en-US" b="1">
                <a:cs typeface="Arial" panose="020B0604020202020204" pitchFamily="34" charset="0"/>
              </a:rPr>
              <a:t>Port 80</a:t>
            </a:r>
            <a:r>
              <a:rPr lang="en-US" altLang="en-US">
                <a:cs typeface="Arial" panose="020B0604020202020204" pitchFamily="34" charset="0"/>
              </a:rPr>
              <a:t> is used for </a:t>
            </a:r>
            <a:r>
              <a:rPr lang="en-US" altLang="en-US" b="1">
                <a:cs typeface="Arial" panose="020B0604020202020204" pitchFamily="34" charset="0"/>
              </a:rPr>
              <a:t>HTTP</a:t>
            </a:r>
            <a:r>
              <a:rPr lang="en-US" altLang="en-US">
                <a:cs typeface="Arial" panose="020B0604020202020204" pitchFamily="34" charset="0"/>
              </a:rPr>
              <a:t> or </a:t>
            </a:r>
            <a:r>
              <a:rPr lang="en-US" altLang="en-US" b="1">
                <a:cs typeface="Arial" panose="020B0604020202020204" pitchFamily="34" charset="0"/>
              </a:rPr>
              <a:t>WWW</a:t>
            </a:r>
            <a:r>
              <a:rPr lang="en-US" altLang="en-US">
                <a:cs typeface="Arial" panose="020B0604020202020204" pitchFamily="34" charset="0"/>
              </a:rPr>
              <a:t> protocols. (Essentially access to the internet.)</a:t>
            </a:r>
          </a:p>
        </p:txBody>
      </p:sp>
      <p:graphicFrame>
        <p:nvGraphicFramePr>
          <p:cNvPr id="136196" name="Object 4"/>
          <p:cNvGraphicFramePr>
            <a:graphicFrameLocks noGrp="1" noChangeAspect="1"/>
          </p:cNvGraphicFramePr>
          <p:nvPr>
            <p:ph idx="1"/>
          </p:nvPr>
        </p:nvGraphicFramePr>
        <p:xfrm>
          <a:off x="1981200" y="3124201"/>
          <a:ext cx="8229600" cy="3692525"/>
        </p:xfrm>
        <a:graphic>
          <a:graphicData uri="http://schemas.openxmlformats.org/presentationml/2006/ole">
            <mc:AlternateContent xmlns:mc="http://schemas.openxmlformats.org/markup-compatibility/2006">
              <mc:Choice xmlns:v="urn:schemas-microsoft-com:vml" Requires="v">
                <p:oleObj spid="_x0000_s6146" name="Bitmap Image" r:id="rId3" imgW="4761905" imgH="2580952" progId="Paint.Picture">
                  <p:embed/>
                </p:oleObj>
              </mc:Choice>
              <mc:Fallback>
                <p:oleObj name="Bitmap Image" r:id="rId3" imgW="4761905" imgH="2580952" progId="Paint.Picture">
                  <p:embed/>
                  <p:pic>
                    <p:nvPicPr>
                      <p:cNvPr id="136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124201"/>
                        <a:ext cx="822960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53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36196"/>
                                        </p:tgtEl>
                                        <p:attrNameLst>
                                          <p:attrName>style.visibility</p:attrName>
                                        </p:attrNameLst>
                                      </p:cBhvr>
                                      <p:to>
                                        <p:strVal val="visible"/>
                                      </p:to>
                                    </p:set>
                                    <p:anim to="" calcmode="lin" valueType="num">
                                      <p:cBhvr>
                                        <p:cTn id="7" dur="1" fill="hold"/>
                                        <p:tgtEl>
                                          <p:spTgt spid="1361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152400"/>
            <a:ext cx="9144000" cy="990600"/>
          </a:xfrm>
        </p:spPr>
        <p:txBody>
          <a:bodyPr/>
          <a:lstStyle/>
          <a:p>
            <a:pPr eaLnBrk="1" hangingPunct="1"/>
            <a:r>
              <a:rPr lang="en-US" altLang="en-US" sz="4800" b="1"/>
              <a:t>The Application Layer</a:t>
            </a:r>
          </a:p>
        </p:txBody>
      </p:sp>
      <p:sp>
        <p:nvSpPr>
          <p:cNvPr id="19459" name="Text Box 3"/>
          <p:cNvSpPr txBox="1">
            <a:spLocks noChangeArrowheads="1"/>
          </p:cNvSpPr>
          <p:nvPr/>
        </p:nvSpPr>
        <p:spPr bwMode="auto">
          <a:xfrm>
            <a:off x="1600200" y="1524001"/>
            <a:ext cx="2743200" cy="3992563"/>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cs typeface="Arial" panose="020B0604020202020204" pitchFamily="34" charset="0"/>
              </a:rPr>
              <a:t>The application layer of the TCP/IP model handles high-level protocols, issues of representation, encoding, and dialog control.</a:t>
            </a:r>
            <a:r>
              <a:rPr lang="en-US" altLang="en-US" sz="2400">
                <a:cs typeface="Arial" panose="020B0604020202020204" pitchFamily="34" charset="0"/>
              </a:rPr>
              <a:t> </a:t>
            </a:r>
          </a:p>
        </p:txBody>
      </p:sp>
      <p:graphicFrame>
        <p:nvGraphicFramePr>
          <p:cNvPr id="137220" name="Object 4"/>
          <p:cNvGraphicFramePr>
            <a:graphicFrameLocks noGrp="1" noChangeAspect="1"/>
          </p:cNvGraphicFramePr>
          <p:nvPr>
            <p:ph idx="1"/>
          </p:nvPr>
        </p:nvGraphicFramePr>
        <p:xfrm>
          <a:off x="4419600" y="1314450"/>
          <a:ext cx="6248400" cy="5391150"/>
        </p:xfrm>
        <a:graphic>
          <a:graphicData uri="http://schemas.openxmlformats.org/presentationml/2006/ole">
            <mc:AlternateContent xmlns:mc="http://schemas.openxmlformats.org/markup-compatibility/2006">
              <mc:Choice xmlns:v="urn:schemas-microsoft-com:vml" Requires="v">
                <p:oleObj spid="_x0000_s7170" name="Bitmap Image" r:id="rId3" imgW="2914286" imgH="2514286" progId="Paint.Picture">
                  <p:embed/>
                </p:oleObj>
              </mc:Choice>
              <mc:Fallback>
                <p:oleObj name="Bitmap Image" r:id="rId3" imgW="2914286" imgH="2514286" progId="Paint.Picture">
                  <p:embed/>
                  <p:pic>
                    <p:nvPicPr>
                      <p:cNvPr id="1372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14450"/>
                        <a:ext cx="62484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025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anim to="" calcmode="lin" valueType="num">
                                      <p:cBhvr>
                                        <p:cTn id="7" dur="1" fill="hold"/>
                                        <p:tgtEl>
                                          <p:spTgt spid="1372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981200" y="304801"/>
            <a:ext cx="8229600" cy="5821363"/>
          </a:xfrm>
        </p:spPr>
        <p:txBody>
          <a:bodyPr/>
          <a:lstStyle/>
          <a:p>
            <a:pPr algn="l" eaLnBrk="1" hangingPunct="1">
              <a:lnSpc>
                <a:spcPct val="80000"/>
              </a:lnSpc>
            </a:pPr>
            <a:r>
              <a:rPr lang="en-US" altLang="en-US" sz="1600" b="1"/>
              <a:t>The Application Layer </a:t>
            </a:r>
            <a:endParaRPr lang="en-US" altLang="en-US" sz="1600"/>
          </a:p>
          <a:p>
            <a:pPr algn="l" eaLnBrk="1" hangingPunct="1">
              <a:lnSpc>
                <a:spcPct val="150000"/>
              </a:lnSpc>
            </a:pPr>
            <a:r>
              <a:rPr lang="en-US" altLang="en-US" sz="1600"/>
              <a:t>The TCP/IP model does not have session or presentation layers. On top of the transport layer is the </a:t>
            </a:r>
            <a:r>
              <a:rPr lang="en-US" altLang="en-US" sz="1600" b="1"/>
              <a:t>application layer</a:t>
            </a:r>
            <a:r>
              <a:rPr lang="en-US" altLang="en-US" sz="1600"/>
              <a:t>. It contains all the higher-level protocols. The early ones included virtual terminal (TELNET), file transfer (FTP), and electronic mail (SMTP). The virtual terminal protocol allows a user on one machine to log onto a distant machine and work there. The file transfer protocol provides a way to move data efficiently from one machine to another. Electronic mail was originally just a kind of file transfer, but later a specialized protocol (SMTP) was developed for it. Many other protocols have been added to these over the years: the Domain Name System (DNS) for mapping host names onto their network addresses, NNTP, the protocol for moving USENET news articles around, and HTTP, the protocol for fetching pages on the World Wide Web, and many others. </a:t>
            </a:r>
          </a:p>
          <a:p>
            <a:pPr algn="l" eaLnBrk="1" hangingPunct="1">
              <a:lnSpc>
                <a:spcPct val="80000"/>
              </a:lnSpc>
            </a:pPr>
            <a:endParaRPr lang="en-US" altLang="en-US" sz="1600" b="1"/>
          </a:p>
          <a:p>
            <a:pPr algn="l" eaLnBrk="1" hangingPunct="1">
              <a:lnSpc>
                <a:spcPct val="80000"/>
              </a:lnSpc>
            </a:pPr>
            <a:r>
              <a:rPr lang="en-US" altLang="en-US" sz="1600" b="1"/>
              <a:t>.     The Host-to-Network Layer </a:t>
            </a:r>
            <a:endParaRPr lang="en-US" altLang="en-US" sz="1600"/>
          </a:p>
          <a:p>
            <a:pPr algn="l" eaLnBrk="1" hangingPunct="1">
              <a:lnSpc>
                <a:spcPct val="150000"/>
              </a:lnSpc>
            </a:pPr>
            <a:r>
              <a:rPr lang="en-US" altLang="en-US" sz="1600"/>
              <a:t>The host has to connect to the network using some protocol so it can send IP packets to it. This protocol is not defined and varies from host to host and network to network. </a:t>
            </a:r>
          </a:p>
        </p:txBody>
      </p:sp>
    </p:spTree>
    <p:extLst>
      <p:ext uri="{BB962C8B-B14F-4D97-AF65-F5344CB8AC3E}">
        <p14:creationId xmlns:p14="http://schemas.microsoft.com/office/powerpoint/2010/main" val="45286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p:txBody>
          <a:bodyPr/>
          <a:lstStyle/>
          <a:p>
            <a:pPr eaLnBrk="1" hangingPunct="1"/>
            <a:r>
              <a:rPr lang="en-US" altLang="en-US" sz="1200" b="1"/>
              <a:t>Protocols and networks in the TCP/IP model.</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8077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31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0" y="2308225"/>
            <a:ext cx="9144000" cy="1143000"/>
          </a:xfrm>
        </p:spPr>
        <p:txBody>
          <a:bodyPr/>
          <a:lstStyle/>
          <a:p>
            <a:pPr eaLnBrk="1" hangingPunct="1"/>
            <a:r>
              <a:rPr lang="en-US" altLang="en-US" smtClean="0"/>
              <a:t>TCP/IP Reference Model</a:t>
            </a:r>
          </a:p>
        </p:txBody>
      </p:sp>
    </p:spTree>
    <p:extLst>
      <p:ext uri="{BB962C8B-B14F-4D97-AF65-F5344CB8AC3E}">
        <p14:creationId xmlns:p14="http://schemas.microsoft.com/office/powerpoint/2010/main" val="242084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152400"/>
            <a:ext cx="9144000" cy="762000"/>
          </a:xfrm>
        </p:spPr>
        <p:txBody>
          <a:bodyPr/>
          <a:lstStyle/>
          <a:p>
            <a:pPr eaLnBrk="1" hangingPunct="1"/>
            <a:r>
              <a:rPr lang="en-US" altLang="en-US" b="1" smtClean="0"/>
              <a:t>Comparing TCP/IP &amp; OSI Models</a:t>
            </a:r>
          </a:p>
        </p:txBody>
      </p:sp>
      <p:sp>
        <p:nvSpPr>
          <p:cNvPr id="22531" name="Text Box 3"/>
          <p:cNvSpPr txBox="1">
            <a:spLocks noChangeArrowheads="1"/>
          </p:cNvSpPr>
          <p:nvPr/>
        </p:nvSpPr>
        <p:spPr bwMode="auto">
          <a:xfrm>
            <a:off x="1828800" y="1676400"/>
            <a:ext cx="8534400" cy="707886"/>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cs typeface="Arial" panose="020B0604020202020204" pitchFamily="34" charset="0"/>
              </a:rPr>
              <a:t>NOTE: TCP/IP transport layer using UDP does not always guarantee reliable delivery of packets as the transport layer in the OSI model does. </a:t>
            </a:r>
          </a:p>
        </p:txBody>
      </p:sp>
      <p:graphicFrame>
        <p:nvGraphicFramePr>
          <p:cNvPr id="140292" name="Object 4"/>
          <p:cNvGraphicFramePr>
            <a:graphicFrameLocks noGrp="1" noChangeAspect="1"/>
          </p:cNvGraphicFramePr>
          <p:nvPr>
            <p:ph idx="1"/>
          </p:nvPr>
        </p:nvGraphicFramePr>
        <p:xfrm>
          <a:off x="1676400" y="2514600"/>
          <a:ext cx="8839200" cy="4313238"/>
        </p:xfrm>
        <a:graphic>
          <a:graphicData uri="http://schemas.openxmlformats.org/presentationml/2006/ole">
            <mc:AlternateContent xmlns:mc="http://schemas.openxmlformats.org/markup-compatibility/2006">
              <mc:Choice xmlns:v="urn:schemas-microsoft-com:vml" Requires="v">
                <p:oleObj spid="_x0000_s8194" name="Bitmap Image" r:id="rId3" imgW="3982006" imgH="2152951" progId="Paint.Picture">
                  <p:embed/>
                </p:oleObj>
              </mc:Choice>
              <mc:Fallback>
                <p:oleObj name="Bitmap Image" r:id="rId3" imgW="3982006" imgH="2152951" progId="Paint.Picture">
                  <p:embed/>
                  <p:pic>
                    <p:nvPicPr>
                      <p:cNvPr id="140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14600"/>
                        <a:ext cx="8839200"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10211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40292"/>
                                        </p:tgtEl>
                                        <p:attrNameLst>
                                          <p:attrName>style.visibility</p:attrName>
                                        </p:attrNameLst>
                                      </p:cBhvr>
                                      <p:to>
                                        <p:strVal val="visible"/>
                                      </p:to>
                                    </p:set>
                                    <p:anim to="" calcmode="lin" valueType="num">
                                      <p:cBhvr>
                                        <p:cTn id="7" dur="1" fill="hold"/>
                                        <p:tgtEl>
                                          <p:spTgt spid="1402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0C725FB-7C90-49C9-91CB-B11B96646123}" type="slidenum">
              <a:rPr lang="en-US" altLang="en-US" sz="2000" baseline="0">
                <a:solidFill>
                  <a:schemeClr val="bg2"/>
                </a:solidFill>
              </a:rPr>
              <a:pPr/>
              <a:t>21</a:t>
            </a:fld>
            <a:endParaRPr lang="en-US" altLang="en-US" sz="2000" baseline="0">
              <a:solidFill>
                <a:schemeClr val="bg2"/>
              </a:solidFill>
            </a:endParaRPr>
          </a:p>
        </p:txBody>
      </p:sp>
      <p:pic>
        <p:nvPicPr>
          <p:cNvPr id="3075"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ChangeArrowheads="1"/>
          </p:cNvSpPr>
          <p:nvPr/>
        </p:nvSpPr>
        <p:spPr bwMode="auto">
          <a:xfrm>
            <a:off x="2667000" y="2514601"/>
            <a:ext cx="6858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4400" baseline="0">
                <a:solidFill>
                  <a:schemeClr val="tx2"/>
                </a:solidFill>
              </a:rPr>
              <a:t>Chapter 19</a:t>
            </a:r>
          </a:p>
          <a:p>
            <a:pPr algn="ctr"/>
            <a:endParaRPr lang="en-US" altLang="en-US" sz="2000" baseline="0">
              <a:solidFill>
                <a:schemeClr val="tx2"/>
              </a:solidFill>
            </a:endParaRPr>
          </a:p>
          <a:p>
            <a:pPr algn="ctr"/>
            <a:r>
              <a:rPr lang="en-US" altLang="en-US" sz="4400" baseline="0"/>
              <a:t>Network Layer:</a:t>
            </a:r>
          </a:p>
          <a:p>
            <a:pPr algn="ctr"/>
            <a:r>
              <a:rPr lang="en-US" altLang="en-US" sz="4400" baseline="0"/>
              <a:t>Logical Addressing</a:t>
            </a:r>
          </a:p>
        </p:txBody>
      </p:sp>
      <p:sp>
        <p:nvSpPr>
          <p:cNvPr id="3077" name="Text Box 4"/>
          <p:cNvSpPr txBox="1">
            <a:spLocks noChangeArrowheads="1"/>
          </p:cNvSpPr>
          <p:nvPr/>
        </p:nvSpPr>
        <p:spPr bwMode="auto">
          <a:xfrm>
            <a:off x="1524000" y="65071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r>
              <a:rPr lang="en-US" altLang="en-US" sz="1200" b="0" baseline="0">
                <a:latin typeface="Times New Roman" panose="02020603050405020304" pitchFamily="18" charset="0"/>
              </a:rPr>
              <a:t>Copyright © The McGraw-Hill Companies, Inc. Permission required for reproduction or display.</a:t>
            </a:r>
          </a:p>
        </p:txBody>
      </p:sp>
    </p:spTree>
    <p:extLst>
      <p:ext uri="{BB962C8B-B14F-4D97-AF65-F5344CB8AC3E}">
        <p14:creationId xmlns:p14="http://schemas.microsoft.com/office/powerpoint/2010/main" val="1156953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5E101F40-2F53-4ABE-B9EA-BEA364F681EE}" type="slidenum">
              <a:rPr lang="en-US" altLang="en-US" sz="2000" baseline="0">
                <a:solidFill>
                  <a:schemeClr val="bg2"/>
                </a:solidFill>
              </a:rPr>
              <a:pPr/>
              <a:t>22</a:t>
            </a:fld>
            <a:endParaRPr lang="en-US" altLang="en-US" sz="2000" baseline="0">
              <a:solidFill>
                <a:schemeClr val="bg2"/>
              </a:solidFill>
            </a:endParaRPr>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1752601" y="406400"/>
            <a:ext cx="2582823" cy="369332"/>
          </a:xfrm>
          <a:prstGeom prst="rect">
            <a:avLst/>
          </a:prstGeom>
          <a:noFill/>
          <a:ln>
            <a:noFill/>
          </a:ln>
          <a:effectLst/>
          <a:extLst/>
        </p:spPr>
        <p:txBody>
          <a:bodyPr wrap="none">
            <a:spAutoFit/>
          </a:bodyPr>
          <a:lstStyle/>
          <a:p>
            <a:pPr>
              <a:defRPr/>
            </a:pPr>
            <a:r>
              <a:rPr lang="en-US" altLang="en-US">
                <a:effectLst>
                  <a:outerShdw blurRad="38100" dist="38100" dir="2700000" algn="tl">
                    <a:srgbClr val="C0C0C0"/>
                  </a:outerShdw>
                </a:effectLst>
                <a:latin typeface="Times" panose="02020603050405020304" pitchFamily="18" charset="0"/>
              </a:rPr>
              <a:t>19-1   IPv4 ADDRESSES</a:t>
            </a:r>
          </a:p>
        </p:txBody>
      </p:sp>
      <p:sp>
        <p:nvSpPr>
          <p:cNvPr id="4101" name="Text Box 4"/>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565253" name="Rectangle 5"/>
          <p:cNvSpPr>
            <a:spLocks noChangeArrowheads="1"/>
          </p:cNvSpPr>
          <p:nvPr/>
        </p:nvSpPr>
        <p:spPr bwMode="auto">
          <a:xfrm>
            <a:off x="1828800" y="1600200"/>
            <a:ext cx="8229600" cy="1373188"/>
          </a:xfrm>
          <a:prstGeom prst="rect">
            <a:avLst/>
          </a:prstGeom>
          <a:noFill/>
          <a:ln>
            <a:noFill/>
          </a:ln>
          <a:effectLs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An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IPv4 address</a:t>
            </a:r>
            <a:r>
              <a:rPr lang="en-US" altLang="en-US" sz="2800" i="1">
                <a:effectLst>
                  <a:outerShdw blurRad="38100" dist="38100" dir="2700000" algn="tl">
                    <a:srgbClr val="C0C0C0"/>
                  </a:outerShdw>
                </a:effectLst>
                <a:latin typeface="Times New Roman" panose="02020603050405020304" pitchFamily="18" charset="0"/>
              </a:rPr>
              <a:t> is a </a:t>
            </a:r>
            <a:r>
              <a:rPr lang="en-US" altLang="en-US" sz="2800" i="1">
                <a:solidFill>
                  <a:schemeClr val="folHlink"/>
                </a:solidFill>
                <a:effectLst>
                  <a:outerShdw blurRad="38100" dist="38100" dir="2700000" algn="tl">
                    <a:srgbClr val="C0C0C0"/>
                  </a:outerShdw>
                </a:effectLst>
                <a:latin typeface="Times New Roman" panose="02020603050405020304" pitchFamily="18" charset="0"/>
              </a:rPr>
              <a:t>32-bit</a:t>
            </a:r>
            <a:r>
              <a:rPr lang="en-US" altLang="en-US" sz="2800" i="1">
                <a:effectLst>
                  <a:outerShdw blurRad="38100" dist="38100" dir="2700000" algn="tl">
                    <a:srgbClr val="C0C0C0"/>
                  </a:outerShdw>
                </a:effectLst>
                <a:latin typeface="Times New Roman" panose="02020603050405020304" pitchFamily="18" charset="0"/>
              </a:rPr>
              <a:t> address that uniquely and universally defines the connection of a device (for example, a computer or a router) to the Internet.</a:t>
            </a:r>
          </a:p>
        </p:txBody>
      </p:sp>
      <p:sp>
        <p:nvSpPr>
          <p:cNvPr id="4103" name="Rectangle 29"/>
          <p:cNvSpPr>
            <a:spLocks noChangeArrowheads="1"/>
          </p:cNvSpPr>
          <p:nvPr/>
        </p:nvSpPr>
        <p:spPr bwMode="auto">
          <a:xfrm>
            <a:off x="1828800" y="3905250"/>
            <a:ext cx="670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Address Space</a:t>
            </a:r>
            <a:r>
              <a:rPr lang="fr-FR" altLang="en-US" sz="2400" baseline="0">
                <a:solidFill>
                  <a:srgbClr val="0033CC"/>
                </a:solidFill>
                <a:latin typeface="Times New Roman" panose="02020603050405020304" pitchFamily="18" charset="0"/>
              </a:rPr>
              <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Notations</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Classful Addressing</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Classless Addressing</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Network Address Translation (NAT)</a:t>
            </a:r>
          </a:p>
        </p:txBody>
      </p:sp>
      <p:sp>
        <p:nvSpPr>
          <p:cNvPr id="565278" name="Text Box 30"/>
          <p:cNvSpPr txBox="1">
            <a:spLocks noChangeArrowheads="1"/>
          </p:cNvSpPr>
          <p:nvPr/>
        </p:nvSpPr>
        <p:spPr bwMode="auto">
          <a:xfrm>
            <a:off x="1841501" y="3429001"/>
            <a:ext cx="4862513" cy="519113"/>
          </a:xfrm>
          <a:prstGeom prst="rect">
            <a:avLst/>
          </a:prstGeom>
          <a:noFill/>
          <a:ln>
            <a:noFill/>
          </a:ln>
          <a:effectLs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2113593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B98F0098-5CDB-4BA8-91A2-A73388BA68AB}" type="slidenum">
              <a:rPr lang="en-US" altLang="en-US" sz="2000" baseline="0">
                <a:solidFill>
                  <a:schemeClr val="bg2"/>
                </a:solidFill>
              </a:rPr>
              <a:pPr/>
              <a:t>23</a:t>
            </a:fld>
            <a:endParaRPr lang="en-US" altLang="en-US" sz="2000" baseline="0">
              <a:solidFill>
                <a:schemeClr val="bg2"/>
              </a:solidFill>
            </a:endParaRPr>
          </a:p>
        </p:txBody>
      </p:sp>
      <p:sp>
        <p:nvSpPr>
          <p:cNvPr id="512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2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130" name="Line 9"/>
          <p:cNvSpPr>
            <a:spLocks noChangeShapeType="1"/>
          </p:cNvSpPr>
          <p:nvPr/>
        </p:nvSpPr>
        <p:spPr bwMode="auto">
          <a:xfrm>
            <a:off x="1981200" y="3124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131" name="Line 10"/>
          <p:cNvSpPr>
            <a:spLocks noChangeShapeType="1"/>
          </p:cNvSpPr>
          <p:nvPr/>
        </p:nvSpPr>
        <p:spPr bwMode="auto">
          <a:xfrm>
            <a:off x="1982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132" name="Rectangle 11"/>
          <p:cNvSpPr>
            <a:spLocks noChangeArrowheads="1"/>
          </p:cNvSpPr>
          <p:nvPr/>
        </p:nvSpPr>
        <p:spPr bwMode="auto">
          <a:xfrm>
            <a:off x="2019300" y="3216275"/>
            <a:ext cx="8077200" cy="5794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An IPv4 address is 32 bits long.</a:t>
            </a:r>
          </a:p>
        </p:txBody>
      </p:sp>
      <p:grpSp>
        <p:nvGrpSpPr>
          <p:cNvPr id="5133" name="Group 12"/>
          <p:cNvGrpSpPr>
            <a:grpSpLocks/>
          </p:cNvGrpSpPr>
          <p:nvPr/>
        </p:nvGrpSpPr>
        <p:grpSpPr bwMode="auto">
          <a:xfrm>
            <a:off x="1981200" y="2438400"/>
            <a:ext cx="1143000" cy="566738"/>
            <a:chOff x="1200" y="1248"/>
            <a:chExt cx="720" cy="357"/>
          </a:xfrm>
        </p:grpSpPr>
        <p:pic>
          <p:nvPicPr>
            <p:cNvPr id="513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087248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271F5D5F-8AA2-4800-B4F9-ECC179DD7075}" type="slidenum">
              <a:rPr lang="en-US" altLang="en-US" sz="2000" baseline="0">
                <a:solidFill>
                  <a:schemeClr val="bg2"/>
                </a:solidFill>
              </a:rPr>
              <a:pPr/>
              <a:t>24</a:t>
            </a:fld>
            <a:endParaRPr lang="en-US" altLang="en-US" sz="2000" baseline="0">
              <a:solidFill>
                <a:schemeClr val="bg2"/>
              </a:solidFill>
            </a:endParaRPr>
          </a:p>
        </p:txBody>
      </p:sp>
      <p:sp>
        <p:nvSpPr>
          <p:cNvPr id="614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4"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6155" name="Line 10"/>
          <p:cNvSpPr>
            <a:spLocks noChangeShapeType="1"/>
          </p:cNvSpPr>
          <p:nvPr/>
        </p:nvSpPr>
        <p:spPr bwMode="auto">
          <a:xfrm>
            <a:off x="1982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6156" name="Rectangle 11"/>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IPv4 addresses are unique </a:t>
            </a:r>
            <a:br>
              <a:rPr lang="en-US" altLang="en-US" baseline="0"/>
            </a:br>
            <a:r>
              <a:rPr lang="en-US" altLang="en-US" baseline="0"/>
              <a:t>and universal.</a:t>
            </a:r>
          </a:p>
        </p:txBody>
      </p:sp>
      <p:grpSp>
        <p:nvGrpSpPr>
          <p:cNvPr id="6157" name="Group 12"/>
          <p:cNvGrpSpPr>
            <a:grpSpLocks/>
          </p:cNvGrpSpPr>
          <p:nvPr/>
        </p:nvGrpSpPr>
        <p:grpSpPr bwMode="auto">
          <a:xfrm>
            <a:off x="1981200" y="1981200"/>
            <a:ext cx="1143000" cy="566738"/>
            <a:chOff x="1200" y="1248"/>
            <a:chExt cx="720" cy="357"/>
          </a:xfrm>
        </p:grpSpPr>
        <p:pic>
          <p:nvPicPr>
            <p:cNvPr id="61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458625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1B9C0ABA-BFEC-4757-A831-1648A0B1FA6B}" type="slidenum">
              <a:rPr lang="en-US" altLang="en-US" sz="2000" baseline="0">
                <a:solidFill>
                  <a:schemeClr val="bg2"/>
                </a:solidFill>
              </a:rPr>
              <a:pPr/>
              <a:t>25</a:t>
            </a:fld>
            <a:endParaRPr lang="en-US" altLang="en-US" sz="2000" baseline="0">
              <a:solidFill>
                <a:schemeClr val="bg2"/>
              </a:solidFill>
            </a:endParaRPr>
          </a:p>
        </p:txBody>
      </p:sp>
      <p:sp>
        <p:nvSpPr>
          <p:cNvPr id="7171"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3"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6"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178"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7179" name="Line 10"/>
          <p:cNvSpPr>
            <a:spLocks noChangeShapeType="1"/>
          </p:cNvSpPr>
          <p:nvPr/>
        </p:nvSpPr>
        <p:spPr bwMode="auto">
          <a:xfrm>
            <a:off x="1982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7180" name="Rectangle 11"/>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address space of IPv4 is </a:t>
            </a:r>
            <a:br>
              <a:rPr lang="en-US" altLang="en-US" baseline="0"/>
            </a:br>
            <a:r>
              <a:rPr lang="en-US" altLang="en-US" baseline="0"/>
              <a:t>2</a:t>
            </a:r>
            <a:r>
              <a:rPr lang="en-US" altLang="en-US" baseline="30000"/>
              <a:t>32</a:t>
            </a:r>
            <a:r>
              <a:rPr lang="en-US" altLang="en-US" baseline="0"/>
              <a:t>  or  4,294,967,296.</a:t>
            </a:r>
          </a:p>
        </p:txBody>
      </p:sp>
      <p:grpSp>
        <p:nvGrpSpPr>
          <p:cNvPr id="7181" name="Group 12"/>
          <p:cNvGrpSpPr>
            <a:grpSpLocks/>
          </p:cNvGrpSpPr>
          <p:nvPr/>
        </p:nvGrpSpPr>
        <p:grpSpPr bwMode="auto">
          <a:xfrm>
            <a:off x="1981200" y="1981200"/>
            <a:ext cx="1143000" cy="566738"/>
            <a:chOff x="1200" y="1248"/>
            <a:chExt cx="720" cy="357"/>
          </a:xfrm>
        </p:grpSpPr>
        <p:pic>
          <p:nvPicPr>
            <p:cNvPr id="718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240760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30E29781-C4E5-409B-832C-07BCD2B042F7}" type="slidenum">
              <a:rPr lang="en-US" altLang="en-US" sz="2000" baseline="0">
                <a:solidFill>
                  <a:schemeClr val="bg2"/>
                </a:solidFill>
              </a:rPr>
              <a:pPr/>
              <a:t>26</a:t>
            </a:fld>
            <a:endParaRPr lang="en-US" altLang="en-US" sz="2000" baseline="0">
              <a:solidFill>
                <a:schemeClr val="bg2"/>
              </a:solidFill>
            </a:endParaRPr>
          </a:p>
        </p:txBody>
      </p:sp>
      <p:sp>
        <p:nvSpPr>
          <p:cNvPr id="8195"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8196"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8197" name="Text Box 4"/>
          <p:cNvSpPr txBox="1">
            <a:spLocks noChangeArrowheads="1"/>
          </p:cNvSpPr>
          <p:nvPr/>
        </p:nvSpPr>
        <p:spPr bwMode="auto">
          <a:xfrm>
            <a:off x="1524000" y="381000"/>
            <a:ext cx="858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19.1  </a:t>
            </a:r>
            <a:r>
              <a:rPr lang="en-US" altLang="en-US" sz="2000" i="1" baseline="0">
                <a:latin typeface="Times New Roman" panose="02020603050405020304" pitchFamily="18" charset="0"/>
              </a:rPr>
              <a:t>Dotted-decimal notation and binary notation for an IPv4 address</a:t>
            </a:r>
          </a:p>
        </p:txBody>
      </p:sp>
      <p:sp>
        <p:nvSpPr>
          <p:cNvPr id="819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pic>
        <p:nvPicPr>
          <p:cNvPr id="81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6" y="2533650"/>
            <a:ext cx="765016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95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6078AD1C-4A20-4E7D-A86E-03C263AC6FB1}" type="slidenum">
              <a:rPr lang="en-US" altLang="en-US" sz="2000" baseline="0">
                <a:solidFill>
                  <a:schemeClr val="bg2"/>
                </a:solidFill>
              </a:rPr>
              <a:pPr/>
              <a:t>27</a:t>
            </a:fld>
            <a:endParaRPr lang="en-US" altLang="en-US" sz="2000" baseline="0">
              <a:solidFill>
                <a:schemeClr val="bg2"/>
              </a:solidFill>
            </a:endParaRPr>
          </a:p>
        </p:txBody>
      </p:sp>
      <p:sp>
        <p:nvSpPr>
          <p:cNvPr id="9219"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1"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4"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26" name="Rectangle 9"/>
          <p:cNvSpPr>
            <a:spLocks noChangeArrowheads="1"/>
          </p:cNvSpPr>
          <p:nvPr/>
        </p:nvSpPr>
        <p:spPr bwMode="auto">
          <a:xfrm>
            <a:off x="1752600" y="11430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Change the following IPv4 addresses from binary notation to dotted-decimal notation.</a:t>
            </a:r>
          </a:p>
        </p:txBody>
      </p:sp>
      <p:sp>
        <p:nvSpPr>
          <p:cNvPr id="9227"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19.1</a:t>
            </a:r>
          </a:p>
        </p:txBody>
      </p:sp>
      <p:pic>
        <p:nvPicPr>
          <p:cNvPr id="92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77152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Rectangle 13"/>
          <p:cNvSpPr>
            <a:spLocks noChangeArrowheads="1"/>
          </p:cNvSpPr>
          <p:nvPr/>
        </p:nvSpPr>
        <p:spPr bwMode="auto">
          <a:xfrm>
            <a:off x="1752600" y="3581401"/>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group of 8 bits with its equivalent decimal number (see Appendix B) and add dots for separation.</a:t>
            </a:r>
          </a:p>
        </p:txBody>
      </p:sp>
      <p:pic>
        <p:nvPicPr>
          <p:cNvPr id="923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5486400"/>
            <a:ext cx="3071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95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B55F9423-BEFA-4D5F-839D-BD696A4EDBE9}" type="slidenum">
              <a:rPr lang="en-US" altLang="en-US" sz="2000" baseline="0">
                <a:solidFill>
                  <a:schemeClr val="bg2"/>
                </a:solidFill>
              </a:rPr>
              <a:pPr/>
              <a:t>28</a:t>
            </a:fld>
            <a:endParaRPr lang="en-US" altLang="en-US" sz="2000" baseline="0">
              <a:solidFill>
                <a:schemeClr val="bg2"/>
              </a:solidFill>
            </a:endParaRPr>
          </a:p>
        </p:txBody>
      </p:sp>
      <p:sp>
        <p:nvSpPr>
          <p:cNvPr id="1024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50" name="Rectangle 9"/>
          <p:cNvSpPr>
            <a:spLocks noChangeArrowheads="1"/>
          </p:cNvSpPr>
          <p:nvPr/>
        </p:nvSpPr>
        <p:spPr bwMode="auto">
          <a:xfrm>
            <a:off x="1752600" y="11430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Change the following IPv4 addresses from dotted-decimal notation to binary notation.</a:t>
            </a:r>
          </a:p>
        </p:txBody>
      </p:sp>
      <p:sp>
        <p:nvSpPr>
          <p:cNvPr id="10251"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19.2</a:t>
            </a:r>
          </a:p>
        </p:txBody>
      </p:sp>
      <p:pic>
        <p:nvPicPr>
          <p:cNvPr id="102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09800"/>
            <a:ext cx="2870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12"/>
          <p:cNvSpPr>
            <a:spLocks noChangeArrowheads="1"/>
          </p:cNvSpPr>
          <p:nvPr/>
        </p:nvSpPr>
        <p:spPr bwMode="auto">
          <a:xfrm>
            <a:off x="1752600" y="327660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decimal number with its binary equivalent (see Appendix B).</a:t>
            </a:r>
          </a:p>
        </p:txBody>
      </p:sp>
      <p:pic>
        <p:nvPicPr>
          <p:cNvPr id="1025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821238"/>
            <a:ext cx="72771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20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7F0E9EB0-D81B-454D-8B26-D8C5846524BF}" type="slidenum">
              <a:rPr lang="en-US" altLang="en-US" sz="2000" baseline="0">
                <a:solidFill>
                  <a:schemeClr val="bg2"/>
                </a:solidFill>
              </a:rPr>
              <a:pPr/>
              <a:t>29</a:t>
            </a:fld>
            <a:endParaRPr lang="en-US" altLang="en-US" sz="2000" baseline="0">
              <a:solidFill>
                <a:schemeClr val="bg2"/>
              </a:solidFill>
            </a:endParaRPr>
          </a:p>
        </p:txBody>
      </p:sp>
      <p:sp>
        <p:nvSpPr>
          <p:cNvPr id="1126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6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6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4" name="Rectangle 9"/>
          <p:cNvSpPr>
            <a:spLocks noChangeArrowheads="1"/>
          </p:cNvSpPr>
          <p:nvPr/>
        </p:nvSpPr>
        <p:spPr bwMode="auto">
          <a:xfrm>
            <a:off x="1752600" y="990601"/>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Find the error, if any, in the following IPv4 addresses.</a:t>
            </a:r>
          </a:p>
        </p:txBody>
      </p:sp>
      <p:sp>
        <p:nvSpPr>
          <p:cNvPr id="11275"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19.3</a:t>
            </a:r>
          </a:p>
        </p:txBody>
      </p:sp>
      <p:pic>
        <p:nvPicPr>
          <p:cNvPr id="112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4" y="1447801"/>
            <a:ext cx="3602037"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Rectangle 12"/>
          <p:cNvSpPr>
            <a:spLocks noChangeArrowheads="1"/>
          </p:cNvSpPr>
          <p:nvPr/>
        </p:nvSpPr>
        <p:spPr bwMode="auto">
          <a:xfrm>
            <a:off x="1524000" y="365760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Solution</a:t>
            </a:r>
          </a:p>
          <a:p>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There must be no leading zero (045).</a:t>
            </a:r>
          </a:p>
          <a:p>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There can be no more than four numbers.</a:t>
            </a:r>
          </a:p>
          <a:p>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Each number needs to be less than or equal to 255.</a:t>
            </a:r>
          </a:p>
          <a:p>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A mixture of binary notation and dotted-decimal</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notation is not allowed.</a:t>
            </a:r>
          </a:p>
        </p:txBody>
      </p:sp>
    </p:spTree>
    <p:extLst>
      <p:ext uri="{BB962C8B-B14F-4D97-AF65-F5344CB8AC3E}">
        <p14:creationId xmlns:p14="http://schemas.microsoft.com/office/powerpoint/2010/main" val="121469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0" y="152400"/>
            <a:ext cx="9144000" cy="685800"/>
          </a:xfrm>
        </p:spPr>
        <p:txBody>
          <a:bodyPr>
            <a:normAutofit fontScale="90000"/>
          </a:bodyPr>
          <a:lstStyle/>
          <a:p>
            <a:pPr eaLnBrk="1" hangingPunct="1"/>
            <a:r>
              <a:rPr lang="en-US" altLang="en-US" b="1" smtClean="0">
                <a:solidFill>
                  <a:schemeClr val="tx1"/>
                </a:solidFill>
              </a:rPr>
              <a:t>Why Another Model?</a:t>
            </a:r>
            <a:endParaRPr lang="en-US" altLang="en-US" u="sng" smtClean="0">
              <a:solidFill>
                <a:schemeClr val="tx1"/>
              </a:solidFill>
            </a:endParaRPr>
          </a:p>
        </p:txBody>
      </p:sp>
      <p:sp>
        <p:nvSpPr>
          <p:cNvPr id="5123" name="Text Box 3"/>
          <p:cNvSpPr txBox="1">
            <a:spLocks noChangeArrowheads="1"/>
          </p:cNvSpPr>
          <p:nvPr/>
        </p:nvSpPr>
        <p:spPr bwMode="auto">
          <a:xfrm>
            <a:off x="1676400" y="990601"/>
            <a:ext cx="8839200" cy="185737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cs typeface="Arial" panose="020B0604020202020204" pitchFamily="34" charset="0"/>
              </a:rPr>
              <a:t>Although the OSI reference model is universally recognized, the historical and technical open standard of the Internet is Transmission Control Protocol / Internet Protocol (TCP/IP). </a:t>
            </a:r>
            <a:endParaRPr lang="en-US" altLang="en-US" sz="2800">
              <a:latin typeface="Times New Roman" panose="02020603050405020304" pitchFamily="18" charset="0"/>
              <a:cs typeface="Arial" panose="020B0604020202020204" pitchFamily="34" charset="0"/>
            </a:endParaRPr>
          </a:p>
        </p:txBody>
      </p:sp>
      <p:sp>
        <p:nvSpPr>
          <p:cNvPr id="5124" name="Text Box 4"/>
          <p:cNvSpPr txBox="1">
            <a:spLocks noChangeArrowheads="1"/>
          </p:cNvSpPr>
          <p:nvPr/>
        </p:nvSpPr>
        <p:spPr bwMode="auto">
          <a:xfrm>
            <a:off x="1676400" y="3048001"/>
            <a:ext cx="8839200" cy="185737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cs typeface="Arial" panose="020B0604020202020204" pitchFamily="34" charset="0"/>
              </a:rPr>
              <a:t>The TCP/IP reference model and the TCP/IP protocol stack make data communication possible between any two computers, anywhere in the world, at nearly the speed of light.</a:t>
            </a:r>
            <a:endParaRPr lang="en-US" altLang="en-US" sz="2800">
              <a:latin typeface="Times New Roman" panose="02020603050405020304" pitchFamily="18" charset="0"/>
              <a:cs typeface="Arial" panose="020B0604020202020204" pitchFamily="34" charset="0"/>
            </a:endParaRPr>
          </a:p>
        </p:txBody>
      </p:sp>
      <p:sp>
        <p:nvSpPr>
          <p:cNvPr id="5125" name="Text Box 5"/>
          <p:cNvSpPr txBox="1">
            <a:spLocks noChangeArrowheads="1"/>
          </p:cNvSpPr>
          <p:nvPr/>
        </p:nvSpPr>
        <p:spPr bwMode="auto">
          <a:xfrm>
            <a:off x="1676400" y="5105400"/>
            <a:ext cx="8839200" cy="1430338"/>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cs typeface="Arial" panose="020B0604020202020204" pitchFamily="34" charset="0"/>
              </a:rPr>
              <a:t>The U.S. Department of Defense (DoD) created the TCP/IP reference model because it wanted a network that could survive any conditions, even a nuclear war. </a:t>
            </a:r>
            <a:endParaRPr lang="en-US" altLang="en-US"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48500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D9F3C596-3A97-4252-9E36-9256CF96F125}" type="slidenum">
              <a:rPr lang="en-US" altLang="en-US" sz="2000" baseline="0">
                <a:solidFill>
                  <a:schemeClr val="bg2"/>
                </a:solidFill>
              </a:rPr>
              <a:pPr/>
              <a:t>30</a:t>
            </a:fld>
            <a:endParaRPr lang="en-US" altLang="en-US" sz="2000" baseline="0">
              <a:solidFill>
                <a:schemeClr val="bg2"/>
              </a:solidFill>
            </a:endParaRPr>
          </a:p>
        </p:txBody>
      </p:sp>
      <p:sp>
        <p:nvSpPr>
          <p:cNvPr id="12291"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3"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6"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8"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2299" name="Line 10"/>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2300" name="Rectangle 11"/>
          <p:cNvSpPr>
            <a:spLocks noChangeArrowheads="1"/>
          </p:cNvSpPr>
          <p:nvPr/>
        </p:nvSpPr>
        <p:spPr bwMode="auto">
          <a:xfrm>
            <a:off x="2019300" y="27590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classful addressing, the address space is divided into five classes:</a:t>
            </a:r>
          </a:p>
          <a:p>
            <a:pPr algn="ctr"/>
            <a:r>
              <a:rPr lang="en-US" altLang="en-US" baseline="0"/>
              <a:t>A, B, C, D, and E.</a:t>
            </a:r>
          </a:p>
        </p:txBody>
      </p:sp>
      <p:grpSp>
        <p:nvGrpSpPr>
          <p:cNvPr id="12301" name="Group 12"/>
          <p:cNvGrpSpPr>
            <a:grpSpLocks/>
          </p:cNvGrpSpPr>
          <p:nvPr/>
        </p:nvGrpSpPr>
        <p:grpSpPr bwMode="auto">
          <a:xfrm>
            <a:off x="1981200" y="1981200"/>
            <a:ext cx="1143000" cy="566738"/>
            <a:chOff x="1200" y="1248"/>
            <a:chExt cx="720" cy="357"/>
          </a:xfrm>
        </p:grpSpPr>
        <p:pic>
          <p:nvPicPr>
            <p:cNvPr id="123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057717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8BB21D80-0511-42FE-A000-85CFFEC74FD0}" type="slidenum">
              <a:rPr lang="en-US" altLang="en-US" sz="2000" baseline="0">
                <a:solidFill>
                  <a:schemeClr val="bg2"/>
                </a:solidFill>
              </a:rPr>
              <a:pPr/>
              <a:t>31</a:t>
            </a:fld>
            <a:endParaRPr lang="en-US" altLang="en-US" sz="2000" baseline="0">
              <a:solidFill>
                <a:schemeClr val="bg2"/>
              </a:solidFill>
            </a:endParaRPr>
          </a:p>
        </p:txBody>
      </p:sp>
      <p:sp>
        <p:nvSpPr>
          <p:cNvPr id="13315"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3316"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3317" name="Text Box 4"/>
          <p:cNvSpPr txBox="1">
            <a:spLocks noChangeArrowheads="1"/>
          </p:cNvSpPr>
          <p:nvPr/>
        </p:nvSpPr>
        <p:spPr bwMode="auto">
          <a:xfrm>
            <a:off x="1828800" y="381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19.2  </a:t>
            </a:r>
            <a:r>
              <a:rPr lang="en-US" altLang="en-US" sz="2000" i="1" baseline="0">
                <a:latin typeface="Times New Roman" panose="02020603050405020304" pitchFamily="18" charset="0"/>
              </a:rPr>
              <a:t>Finding the classes in binary and dotted-decimal notation</a:t>
            </a:r>
          </a:p>
        </p:txBody>
      </p:sp>
      <p:sp>
        <p:nvSpPr>
          <p:cNvPr id="1331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pic>
        <p:nvPicPr>
          <p:cNvPr id="13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133600"/>
            <a:ext cx="82264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751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37BDEFD8-AA12-4516-95AA-DE91F8C5D2B6}" type="slidenum">
              <a:rPr lang="en-US" altLang="en-US" sz="2000" baseline="0">
                <a:solidFill>
                  <a:schemeClr val="bg2"/>
                </a:solidFill>
              </a:rPr>
              <a:pPr/>
              <a:t>32</a:t>
            </a:fld>
            <a:endParaRPr lang="en-US" altLang="en-US" sz="2000" baseline="0">
              <a:solidFill>
                <a:schemeClr val="bg2"/>
              </a:solidFill>
            </a:endParaRPr>
          </a:p>
        </p:txBody>
      </p:sp>
      <p:sp>
        <p:nvSpPr>
          <p:cNvPr id="14339"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1"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4"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6" name="Rectangle 9"/>
          <p:cNvSpPr>
            <a:spLocks noChangeArrowheads="1"/>
          </p:cNvSpPr>
          <p:nvPr/>
        </p:nvSpPr>
        <p:spPr bwMode="auto">
          <a:xfrm>
            <a:off x="1752600" y="1143001"/>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Find the class of each address.</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0</a:t>
            </a:r>
            <a:r>
              <a:rPr lang="en-US" altLang="en-US" sz="2800" b="0" baseline="0">
                <a:latin typeface="Times New Roman" panose="02020603050405020304" pitchFamily="18" charset="0"/>
              </a:rPr>
              <a:t>0000001 00001011 00001011 11101111</a:t>
            </a:r>
          </a:p>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110</a:t>
            </a:r>
            <a:r>
              <a:rPr lang="en-US" altLang="en-US" sz="2800" b="0" baseline="0">
                <a:latin typeface="Times New Roman" panose="02020603050405020304" pitchFamily="18" charset="0"/>
              </a:rPr>
              <a:t>00001 10000011 00011011 11111111</a:t>
            </a:r>
          </a:p>
          <a:p>
            <a:pPr algn="just"/>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14</a:t>
            </a:r>
            <a:r>
              <a:rPr lang="en-US" altLang="en-US" sz="2800" b="0" baseline="0">
                <a:latin typeface="Times New Roman" panose="02020603050405020304" pitchFamily="18" charset="0"/>
              </a:rPr>
              <a:t>.23.120.8</a:t>
            </a:r>
          </a:p>
          <a:p>
            <a:pPr algn="just"/>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252</a:t>
            </a:r>
            <a:r>
              <a:rPr lang="en-US" altLang="en-US" sz="2800" b="0" baseline="0">
                <a:latin typeface="Times New Roman" panose="02020603050405020304" pitchFamily="18" charset="0"/>
              </a:rPr>
              <a:t>.5.15.111</a:t>
            </a:r>
          </a:p>
        </p:txBody>
      </p:sp>
      <p:sp>
        <p:nvSpPr>
          <p:cNvPr id="14347"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19.4</a:t>
            </a:r>
          </a:p>
        </p:txBody>
      </p:sp>
      <p:sp>
        <p:nvSpPr>
          <p:cNvPr id="14348" name="Rectangle 11"/>
          <p:cNvSpPr>
            <a:spLocks noChangeArrowheads="1"/>
          </p:cNvSpPr>
          <p:nvPr/>
        </p:nvSpPr>
        <p:spPr bwMode="auto">
          <a:xfrm>
            <a:off x="1676400" y="365760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latin typeface="Times New Roman" panose="02020603050405020304" pitchFamily="18" charset="0"/>
              </a:rPr>
              <a:t>Solution</a:t>
            </a:r>
          </a:p>
          <a:p>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bit is 0. This is a class A address.</a:t>
            </a:r>
          </a:p>
          <a:p>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first 2 bits are 1; the third bit is 0. This is a class C</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a:t>
            </a:r>
          </a:p>
          <a:p>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first byte is 14; the class is A.</a:t>
            </a:r>
          </a:p>
          <a:p>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The first byte is 252; the class is E.</a:t>
            </a:r>
          </a:p>
        </p:txBody>
      </p:sp>
    </p:spTree>
    <p:extLst>
      <p:ext uri="{BB962C8B-B14F-4D97-AF65-F5344CB8AC3E}">
        <p14:creationId xmlns:p14="http://schemas.microsoft.com/office/powerpoint/2010/main" val="2161256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6077C9A3-9A6D-453B-A60E-1C84B7BDBA7F}" type="slidenum">
              <a:rPr lang="en-US" altLang="en-US" sz="2000" baseline="0">
                <a:solidFill>
                  <a:schemeClr val="bg2"/>
                </a:solidFill>
              </a:rPr>
              <a:pPr/>
              <a:t>33</a:t>
            </a:fld>
            <a:endParaRPr lang="en-US" altLang="en-US" sz="2000" baseline="0">
              <a:solidFill>
                <a:schemeClr val="bg2"/>
              </a:solidFill>
            </a:endParaRPr>
          </a:p>
        </p:txBody>
      </p:sp>
      <p:sp>
        <p:nvSpPr>
          <p:cNvPr id="15363" name="Text Box 2"/>
          <p:cNvSpPr txBox="1">
            <a:spLocks noChangeArrowheads="1"/>
          </p:cNvSpPr>
          <p:nvPr/>
        </p:nvSpPr>
        <p:spPr bwMode="auto">
          <a:xfrm>
            <a:off x="2057401" y="1828800"/>
            <a:ext cx="796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19.1  </a:t>
            </a:r>
            <a:r>
              <a:rPr lang="en-US" altLang="en-US" sz="2000" i="1" baseline="0">
                <a:latin typeface="Times New Roman" panose="02020603050405020304" pitchFamily="18" charset="0"/>
              </a:rPr>
              <a:t>Number of blocks and block size in classful IPv4 addressing</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2939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068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E46EB9E6-EEFC-416E-922A-417DF52919E0}" type="slidenum">
              <a:rPr lang="en-US" altLang="en-US" sz="2000" baseline="0">
                <a:solidFill>
                  <a:schemeClr val="bg2"/>
                </a:solidFill>
              </a:rPr>
              <a:pPr/>
              <a:t>34</a:t>
            </a:fld>
            <a:endParaRPr lang="en-US" altLang="en-US" sz="2000" baseline="0">
              <a:solidFill>
                <a:schemeClr val="bg2"/>
              </a:solidFill>
            </a:endParaRPr>
          </a:p>
        </p:txBody>
      </p:sp>
      <p:sp>
        <p:nvSpPr>
          <p:cNvPr id="1638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9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9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9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9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94"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6395" name="Line 10"/>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6396" name="Rectangle 11"/>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classful addressing, a large part of the available addresses were wasted.</a:t>
            </a:r>
          </a:p>
        </p:txBody>
      </p:sp>
      <p:grpSp>
        <p:nvGrpSpPr>
          <p:cNvPr id="16397" name="Group 12"/>
          <p:cNvGrpSpPr>
            <a:grpSpLocks/>
          </p:cNvGrpSpPr>
          <p:nvPr/>
        </p:nvGrpSpPr>
        <p:grpSpPr bwMode="auto">
          <a:xfrm>
            <a:off x="1981200" y="1981200"/>
            <a:ext cx="1143000" cy="566738"/>
            <a:chOff x="1200" y="1248"/>
            <a:chExt cx="720" cy="357"/>
          </a:xfrm>
        </p:grpSpPr>
        <p:pic>
          <p:nvPicPr>
            <p:cNvPr id="1639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315337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9D18367-7677-4319-9884-C285C067FEDF}" type="slidenum">
              <a:rPr lang="en-US" altLang="en-US" sz="2000" baseline="0">
                <a:solidFill>
                  <a:schemeClr val="bg2"/>
                </a:solidFill>
              </a:rPr>
              <a:pPr/>
              <a:t>35</a:t>
            </a:fld>
            <a:endParaRPr lang="en-US" altLang="en-US" sz="2000" baseline="0">
              <a:solidFill>
                <a:schemeClr val="bg2"/>
              </a:solidFill>
            </a:endParaRPr>
          </a:p>
        </p:txBody>
      </p:sp>
      <p:sp>
        <p:nvSpPr>
          <p:cNvPr id="17411" name="Text Box 2"/>
          <p:cNvSpPr txBox="1">
            <a:spLocks noChangeArrowheads="1"/>
          </p:cNvSpPr>
          <p:nvPr/>
        </p:nvSpPr>
        <p:spPr bwMode="auto">
          <a:xfrm>
            <a:off x="2057400" y="2209800"/>
            <a:ext cx="561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19.2  </a:t>
            </a:r>
            <a:r>
              <a:rPr lang="en-US" altLang="en-US" sz="2000" i="1" baseline="0">
                <a:latin typeface="Times New Roman" panose="02020603050405020304" pitchFamily="18" charset="0"/>
              </a:rPr>
              <a:t>Default masks for classful addressing</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722564"/>
            <a:ext cx="82915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177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71754178-D4B4-46CB-8CA3-68708B83E5F1}" type="slidenum">
              <a:rPr lang="en-US" altLang="en-US" sz="2000" baseline="0">
                <a:solidFill>
                  <a:schemeClr val="bg2"/>
                </a:solidFill>
              </a:rPr>
              <a:pPr/>
              <a:t>36</a:t>
            </a:fld>
            <a:endParaRPr lang="en-US" altLang="en-US" sz="2000" baseline="0">
              <a:solidFill>
                <a:schemeClr val="bg2"/>
              </a:solidFill>
            </a:endParaRPr>
          </a:p>
        </p:txBody>
      </p:sp>
      <p:sp>
        <p:nvSpPr>
          <p:cNvPr id="18435"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7"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0"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2"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8443" name="Line 10"/>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18444" name="Rectangle 11"/>
          <p:cNvSpPr>
            <a:spLocks noChangeArrowheads="1"/>
          </p:cNvSpPr>
          <p:nvPr/>
        </p:nvSpPr>
        <p:spPr bwMode="auto">
          <a:xfrm>
            <a:off x="2019300" y="27590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Classful addressing, which is almost obsolete, is replaced with classless addressing.</a:t>
            </a:r>
          </a:p>
        </p:txBody>
      </p:sp>
      <p:grpSp>
        <p:nvGrpSpPr>
          <p:cNvPr id="18445" name="Group 12"/>
          <p:cNvGrpSpPr>
            <a:grpSpLocks/>
          </p:cNvGrpSpPr>
          <p:nvPr/>
        </p:nvGrpSpPr>
        <p:grpSpPr bwMode="auto">
          <a:xfrm>
            <a:off x="1981200" y="1981200"/>
            <a:ext cx="1143000" cy="566738"/>
            <a:chOff x="1200" y="1248"/>
            <a:chExt cx="720" cy="357"/>
          </a:xfrm>
        </p:grpSpPr>
        <p:pic>
          <p:nvPicPr>
            <p:cNvPr id="1844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46983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8D22F64-17F4-40AC-A106-473A30E686FF}" type="slidenum">
              <a:rPr lang="en-US" altLang="en-US" sz="2000" baseline="0">
                <a:solidFill>
                  <a:schemeClr val="bg2"/>
                </a:solidFill>
              </a:rPr>
              <a:pPr/>
              <a:t>37</a:t>
            </a:fld>
            <a:endParaRPr lang="en-US" altLang="en-US" sz="2000" baseline="0">
              <a:solidFill>
                <a:schemeClr val="bg2"/>
              </a:solidFill>
            </a:endParaRPr>
          </a:p>
        </p:txBody>
      </p:sp>
      <p:sp>
        <p:nvSpPr>
          <p:cNvPr id="19459" name="Text Box 2"/>
          <p:cNvSpPr txBox="1">
            <a:spLocks noChangeArrowheads="1"/>
          </p:cNvSpPr>
          <p:nvPr/>
        </p:nvSpPr>
        <p:spPr bwMode="auto">
          <a:xfrm>
            <a:off x="3028950" y="2057400"/>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19.3  </a:t>
            </a:r>
            <a:r>
              <a:rPr lang="en-US" altLang="en-US" sz="2000" i="1" baseline="0">
                <a:latin typeface="Times New Roman" panose="02020603050405020304" pitchFamily="18" charset="0"/>
              </a:rPr>
              <a:t>Addresses for private networks</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139" y="2590800"/>
            <a:ext cx="643413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51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A6313C52-614D-45D8-A99E-3D1AEB413883}" type="slidenum">
              <a:rPr lang="en-US" altLang="en-US" sz="2000" baseline="0">
                <a:solidFill>
                  <a:schemeClr val="bg2"/>
                </a:solidFill>
              </a:rPr>
              <a:pPr/>
              <a:t>38</a:t>
            </a:fld>
            <a:endParaRPr lang="en-US" altLang="en-US" sz="2000" baseline="0">
              <a:solidFill>
                <a:schemeClr val="bg2"/>
              </a:solidFill>
            </a:endParaRPr>
          </a:p>
        </p:txBody>
      </p:sp>
      <p:sp>
        <p:nvSpPr>
          <p:cNvPr id="1076226"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1076227" name="Text Box 3"/>
          <p:cNvSpPr txBox="1">
            <a:spLocks noChangeArrowheads="1"/>
          </p:cNvSpPr>
          <p:nvPr/>
        </p:nvSpPr>
        <p:spPr bwMode="auto">
          <a:xfrm>
            <a:off x="1752601" y="406400"/>
            <a:ext cx="2582823" cy="369332"/>
          </a:xfrm>
          <a:prstGeom prst="rect">
            <a:avLst/>
          </a:prstGeom>
          <a:noFill/>
          <a:ln>
            <a:noFill/>
          </a:ln>
          <a:effectLst/>
          <a:extLst/>
        </p:spPr>
        <p:txBody>
          <a:bodyPr wrap="none">
            <a:spAutoFit/>
          </a:bodyPr>
          <a:lstStyle/>
          <a:p>
            <a:pPr>
              <a:defRPr/>
            </a:pPr>
            <a:r>
              <a:rPr lang="en-US" altLang="en-US">
                <a:effectLst>
                  <a:outerShdw blurRad="38100" dist="38100" dir="2700000" algn="tl">
                    <a:srgbClr val="C0C0C0"/>
                  </a:outerShdw>
                </a:effectLst>
                <a:latin typeface="Times" panose="02020603050405020304" pitchFamily="18" charset="0"/>
              </a:rPr>
              <a:t>19-2   IPv6 ADDRESSES</a:t>
            </a:r>
          </a:p>
        </p:txBody>
      </p:sp>
      <p:sp>
        <p:nvSpPr>
          <p:cNvPr id="20485" name="Text Box 4"/>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1076229" name="Rectangle 5"/>
          <p:cNvSpPr>
            <a:spLocks noChangeArrowheads="1"/>
          </p:cNvSpPr>
          <p:nvPr/>
        </p:nvSpPr>
        <p:spPr bwMode="auto">
          <a:xfrm>
            <a:off x="1828800" y="1524001"/>
            <a:ext cx="8229600" cy="1800225"/>
          </a:xfrm>
          <a:prstGeom prst="rect">
            <a:avLst/>
          </a:prstGeom>
          <a:noFill/>
          <a:ln>
            <a:noFill/>
          </a:ln>
          <a:effectLs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Despite all short-term solutions, address depletion is still a long-term problem for the Internet. This and other problems in the IP protocol itself have been the motivation for IPv6. </a:t>
            </a:r>
          </a:p>
        </p:txBody>
      </p:sp>
      <p:sp>
        <p:nvSpPr>
          <p:cNvPr id="20487" name="Rectangle 6"/>
          <p:cNvSpPr>
            <a:spLocks noChangeArrowheads="1"/>
          </p:cNvSpPr>
          <p:nvPr/>
        </p:nvSpPr>
        <p:spPr bwMode="auto">
          <a:xfrm>
            <a:off x="1828800" y="4394201"/>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Structure</a:t>
            </a:r>
            <a:r>
              <a:rPr lang="fr-FR" altLang="en-US" sz="2400" baseline="0">
                <a:solidFill>
                  <a:srgbClr val="0033CC"/>
                </a:solidFill>
                <a:latin typeface="Times New Roman" panose="02020603050405020304" pitchFamily="18" charset="0"/>
              </a:rPr>
              <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Address Space</a:t>
            </a:r>
            <a:endParaRPr lang="en-US" altLang="en-US" sz="2400" baseline="0">
              <a:solidFill>
                <a:srgbClr val="0033CC"/>
              </a:solidFill>
              <a:latin typeface="Times New Roman" panose="02020603050405020304" pitchFamily="18" charset="0"/>
            </a:endParaRPr>
          </a:p>
        </p:txBody>
      </p:sp>
      <p:sp>
        <p:nvSpPr>
          <p:cNvPr id="1076231" name="Text Box 7"/>
          <p:cNvSpPr txBox="1">
            <a:spLocks noChangeArrowheads="1"/>
          </p:cNvSpPr>
          <p:nvPr/>
        </p:nvSpPr>
        <p:spPr bwMode="auto">
          <a:xfrm>
            <a:off x="1841501" y="3900488"/>
            <a:ext cx="4862513" cy="519112"/>
          </a:xfrm>
          <a:prstGeom prst="rect">
            <a:avLst/>
          </a:prstGeom>
          <a:noFill/>
          <a:ln>
            <a:noFill/>
          </a:ln>
          <a:effectLs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2510634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A79827C2-AE97-4D56-A337-9AF89D709316}" type="slidenum">
              <a:rPr lang="en-US" altLang="en-US" sz="2000" baseline="0">
                <a:solidFill>
                  <a:schemeClr val="bg2"/>
                </a:solidFill>
              </a:rPr>
              <a:pPr/>
              <a:t>39</a:t>
            </a:fld>
            <a:endParaRPr lang="en-US" altLang="en-US" sz="2000" baseline="0">
              <a:solidFill>
                <a:schemeClr val="bg2"/>
              </a:solidFill>
            </a:endParaRPr>
          </a:p>
        </p:txBody>
      </p:sp>
      <p:sp>
        <p:nvSpPr>
          <p:cNvPr id="2150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0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0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4"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15" name="Line 10"/>
          <p:cNvSpPr>
            <a:spLocks noChangeShapeType="1"/>
          </p:cNvSpPr>
          <p:nvPr/>
        </p:nvSpPr>
        <p:spPr bwMode="auto">
          <a:xfrm>
            <a:off x="1982788" y="3429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21516" name="Rectangle 11"/>
          <p:cNvSpPr>
            <a:spLocks noChangeArrowheads="1"/>
          </p:cNvSpPr>
          <p:nvPr/>
        </p:nvSpPr>
        <p:spPr bwMode="auto">
          <a:xfrm>
            <a:off x="2019300" y="2759075"/>
            <a:ext cx="8077200" cy="57943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An IPv6 address is 128 bits long.</a:t>
            </a:r>
          </a:p>
        </p:txBody>
      </p:sp>
      <p:grpSp>
        <p:nvGrpSpPr>
          <p:cNvPr id="21517" name="Group 12"/>
          <p:cNvGrpSpPr>
            <a:grpSpLocks/>
          </p:cNvGrpSpPr>
          <p:nvPr/>
        </p:nvGrpSpPr>
        <p:grpSpPr bwMode="auto">
          <a:xfrm>
            <a:off x="1981200" y="1981200"/>
            <a:ext cx="1143000" cy="566738"/>
            <a:chOff x="1200" y="1248"/>
            <a:chExt cx="720" cy="357"/>
          </a:xfrm>
        </p:grpSpPr>
        <p:pic>
          <p:nvPicPr>
            <p:cNvPr id="215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191141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0" y="152400"/>
            <a:ext cx="9144000" cy="838200"/>
          </a:xfrm>
        </p:spPr>
        <p:txBody>
          <a:bodyPr/>
          <a:lstStyle/>
          <a:p>
            <a:pPr eaLnBrk="1" hangingPunct="1"/>
            <a:r>
              <a:rPr lang="en-US" altLang="en-US" sz="4800" b="1"/>
              <a:t>Don’t Confuse the Models</a:t>
            </a:r>
            <a:endParaRPr lang="en-US" altLang="en-US" sz="4800" u="sng"/>
          </a:p>
        </p:txBody>
      </p:sp>
      <p:grpSp>
        <p:nvGrpSpPr>
          <p:cNvPr id="6147" name="Group 3"/>
          <p:cNvGrpSpPr>
            <a:grpSpLocks/>
          </p:cNvGrpSpPr>
          <p:nvPr/>
        </p:nvGrpSpPr>
        <p:grpSpPr bwMode="auto">
          <a:xfrm>
            <a:off x="7162800" y="2393950"/>
            <a:ext cx="2895600" cy="4186238"/>
            <a:chOff x="1920" y="1173"/>
            <a:chExt cx="1824" cy="2637"/>
          </a:xfrm>
        </p:grpSpPr>
        <p:sp>
          <p:nvSpPr>
            <p:cNvPr id="6158" name="Text Box 4"/>
            <p:cNvSpPr txBox="1">
              <a:spLocks noChangeArrowheads="1"/>
            </p:cNvSpPr>
            <p:nvPr/>
          </p:nvSpPr>
          <p:spPr bwMode="auto">
            <a:xfrm>
              <a:off x="1920" y="1173"/>
              <a:ext cx="1824" cy="1169"/>
            </a:xfrm>
            <a:prstGeom prst="rect">
              <a:avLst/>
            </a:prstGeom>
            <a:solidFill>
              <a:srgbClr val="FFFF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800" b="1">
                <a:cs typeface="Arial" panose="020B0604020202020204" pitchFamily="34" charset="0"/>
              </a:endParaRPr>
            </a:p>
            <a:p>
              <a:endParaRPr lang="en-US" altLang="en-US" sz="1400" b="1">
                <a:cs typeface="Arial" panose="020B0604020202020204" pitchFamily="34" charset="0"/>
              </a:endParaRPr>
            </a:p>
            <a:p>
              <a:pPr algn="ctr"/>
              <a:r>
                <a:rPr lang="en-US" altLang="en-US" sz="2800" b="1">
                  <a:cs typeface="Arial" panose="020B0604020202020204" pitchFamily="34" charset="0"/>
                </a:rPr>
                <a:t>Application</a:t>
              </a:r>
            </a:p>
            <a:p>
              <a:pPr algn="ctr"/>
              <a:r>
                <a:rPr lang="en-US" altLang="en-US" sz="2800" b="1">
                  <a:cs typeface="Arial" panose="020B0604020202020204" pitchFamily="34" charset="0"/>
                </a:rPr>
                <a:t>LAYER</a:t>
              </a:r>
            </a:p>
            <a:p>
              <a:pPr algn="ctr"/>
              <a:endParaRPr lang="en-US" altLang="en-US" sz="1400">
                <a:cs typeface="Arial" panose="020B0604020202020204" pitchFamily="34" charset="0"/>
              </a:endParaRPr>
            </a:p>
          </p:txBody>
        </p:sp>
        <p:sp>
          <p:nvSpPr>
            <p:cNvPr id="6159" name="Text Box 5"/>
            <p:cNvSpPr txBox="1">
              <a:spLocks noChangeArrowheads="1"/>
            </p:cNvSpPr>
            <p:nvPr/>
          </p:nvSpPr>
          <p:spPr bwMode="auto">
            <a:xfrm>
              <a:off x="1920" y="2325"/>
              <a:ext cx="1824" cy="601"/>
            </a:xfrm>
            <a:prstGeom prst="rect">
              <a:avLst/>
            </a:prstGeom>
            <a:solidFill>
              <a:srgbClr val="92D05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b="1">
                  <a:cs typeface="Arial" panose="020B0604020202020204" pitchFamily="34" charset="0"/>
                </a:rPr>
                <a:t>Transport LAYER</a:t>
              </a:r>
            </a:p>
          </p:txBody>
        </p:sp>
        <p:sp>
          <p:nvSpPr>
            <p:cNvPr id="6160" name="Text Box 6"/>
            <p:cNvSpPr txBox="1">
              <a:spLocks noChangeArrowheads="1"/>
            </p:cNvSpPr>
            <p:nvPr/>
          </p:nvSpPr>
          <p:spPr bwMode="auto">
            <a:xfrm>
              <a:off x="1920" y="2709"/>
              <a:ext cx="1824" cy="330"/>
            </a:xfrm>
            <a:prstGeom prst="rect">
              <a:avLst/>
            </a:prstGeom>
            <a:solidFill>
              <a:srgbClr val="FF00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b="1">
                  <a:cs typeface="Arial" panose="020B0604020202020204" pitchFamily="34" charset="0"/>
                </a:rPr>
                <a:t>Internet LAYER</a:t>
              </a:r>
            </a:p>
          </p:txBody>
        </p:sp>
        <p:sp>
          <p:nvSpPr>
            <p:cNvPr id="6161" name="Text Box 7"/>
            <p:cNvSpPr txBox="1">
              <a:spLocks noChangeArrowheads="1"/>
            </p:cNvSpPr>
            <p:nvPr/>
          </p:nvSpPr>
          <p:spPr bwMode="auto">
            <a:xfrm>
              <a:off x="1920" y="3093"/>
              <a:ext cx="1824" cy="717"/>
            </a:xfrm>
            <a:prstGeom prst="rect">
              <a:avLst/>
            </a:prstGeom>
            <a:solidFill>
              <a:schemeClr val="accent2"/>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600" b="1">
                <a:cs typeface="Arial" panose="020B0604020202020204" pitchFamily="34" charset="0"/>
              </a:endParaRPr>
            </a:p>
            <a:p>
              <a:pPr algn="ctr"/>
              <a:r>
                <a:rPr lang="en-US" altLang="en-US" sz="2800" b="1">
                  <a:cs typeface="Arial" panose="020B0604020202020204" pitchFamily="34" charset="0"/>
                </a:rPr>
                <a:t>Network Access LAYER</a:t>
              </a:r>
            </a:p>
            <a:p>
              <a:pPr algn="ctr"/>
              <a:endParaRPr lang="en-US" altLang="en-US" sz="600" b="1">
                <a:cs typeface="Arial" panose="020B0604020202020204" pitchFamily="34" charset="0"/>
              </a:endParaRPr>
            </a:p>
          </p:txBody>
        </p:sp>
      </p:grpSp>
      <p:grpSp>
        <p:nvGrpSpPr>
          <p:cNvPr id="6148" name="Group 8"/>
          <p:cNvGrpSpPr>
            <a:grpSpLocks/>
          </p:cNvGrpSpPr>
          <p:nvPr/>
        </p:nvGrpSpPr>
        <p:grpSpPr bwMode="auto">
          <a:xfrm>
            <a:off x="2362200" y="2346326"/>
            <a:ext cx="2895600" cy="4181475"/>
            <a:chOff x="1920" y="1173"/>
            <a:chExt cx="1824" cy="2634"/>
          </a:xfrm>
        </p:grpSpPr>
        <p:sp>
          <p:nvSpPr>
            <p:cNvPr id="6151" name="Text Box 9"/>
            <p:cNvSpPr txBox="1">
              <a:spLocks noChangeArrowheads="1"/>
            </p:cNvSpPr>
            <p:nvPr/>
          </p:nvSpPr>
          <p:spPr bwMode="auto">
            <a:xfrm>
              <a:off x="1920" y="1173"/>
              <a:ext cx="1824" cy="330"/>
            </a:xfrm>
            <a:prstGeom prst="rect">
              <a:avLst/>
            </a:prstGeom>
            <a:solidFill>
              <a:srgbClr val="FFFF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7  Application</a:t>
              </a:r>
              <a:endParaRPr lang="en-US" altLang="en-US" sz="2800">
                <a:cs typeface="Arial" panose="020B0604020202020204" pitchFamily="34" charset="0"/>
              </a:endParaRPr>
            </a:p>
          </p:txBody>
        </p:sp>
        <p:sp>
          <p:nvSpPr>
            <p:cNvPr id="6152" name="Text Box 10"/>
            <p:cNvSpPr txBox="1">
              <a:spLocks noChangeArrowheads="1"/>
            </p:cNvSpPr>
            <p:nvPr/>
          </p:nvSpPr>
          <p:spPr bwMode="auto">
            <a:xfrm>
              <a:off x="1920" y="1557"/>
              <a:ext cx="1824" cy="330"/>
            </a:xfrm>
            <a:prstGeom prst="rect">
              <a:avLst/>
            </a:prstGeom>
            <a:solidFill>
              <a:srgbClr val="FFFF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6  Presentation</a:t>
              </a:r>
            </a:p>
          </p:txBody>
        </p:sp>
        <p:sp>
          <p:nvSpPr>
            <p:cNvPr id="6153" name="Text Box 11"/>
            <p:cNvSpPr txBox="1">
              <a:spLocks noChangeArrowheads="1"/>
            </p:cNvSpPr>
            <p:nvPr/>
          </p:nvSpPr>
          <p:spPr bwMode="auto">
            <a:xfrm>
              <a:off x="1920" y="1941"/>
              <a:ext cx="1824" cy="330"/>
            </a:xfrm>
            <a:prstGeom prst="rect">
              <a:avLst/>
            </a:prstGeom>
            <a:solidFill>
              <a:srgbClr val="FFFF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5  Session</a:t>
              </a:r>
            </a:p>
          </p:txBody>
        </p:sp>
        <p:sp>
          <p:nvSpPr>
            <p:cNvPr id="6154" name="Text Box 12"/>
            <p:cNvSpPr txBox="1">
              <a:spLocks noChangeArrowheads="1"/>
            </p:cNvSpPr>
            <p:nvPr/>
          </p:nvSpPr>
          <p:spPr bwMode="auto">
            <a:xfrm>
              <a:off x="1920" y="2325"/>
              <a:ext cx="1824" cy="330"/>
            </a:xfrm>
            <a:prstGeom prst="rect">
              <a:avLst/>
            </a:prstGeom>
            <a:solidFill>
              <a:srgbClr val="92D05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4  Transport</a:t>
              </a:r>
            </a:p>
          </p:txBody>
        </p:sp>
        <p:sp>
          <p:nvSpPr>
            <p:cNvPr id="6155" name="Text Box 13"/>
            <p:cNvSpPr txBox="1">
              <a:spLocks noChangeArrowheads="1"/>
            </p:cNvSpPr>
            <p:nvPr/>
          </p:nvSpPr>
          <p:spPr bwMode="auto">
            <a:xfrm>
              <a:off x="1920" y="2709"/>
              <a:ext cx="1824" cy="330"/>
            </a:xfrm>
            <a:prstGeom prst="rect">
              <a:avLst/>
            </a:prstGeom>
            <a:solidFill>
              <a:srgbClr val="FF0000"/>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3  Network</a:t>
              </a:r>
            </a:p>
          </p:txBody>
        </p:sp>
        <p:sp>
          <p:nvSpPr>
            <p:cNvPr id="6156" name="Text Box 14"/>
            <p:cNvSpPr txBox="1">
              <a:spLocks noChangeArrowheads="1"/>
            </p:cNvSpPr>
            <p:nvPr/>
          </p:nvSpPr>
          <p:spPr bwMode="auto">
            <a:xfrm>
              <a:off x="1920" y="3093"/>
              <a:ext cx="1824" cy="330"/>
            </a:xfrm>
            <a:prstGeom prst="rect">
              <a:avLst/>
            </a:prstGeom>
            <a:solidFill>
              <a:schemeClr val="accent2"/>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2  Data Link</a:t>
              </a:r>
            </a:p>
          </p:txBody>
        </p:sp>
        <p:sp>
          <p:nvSpPr>
            <p:cNvPr id="6157" name="Text Box 15"/>
            <p:cNvSpPr txBox="1">
              <a:spLocks noChangeArrowheads="1"/>
            </p:cNvSpPr>
            <p:nvPr/>
          </p:nvSpPr>
          <p:spPr bwMode="auto">
            <a:xfrm>
              <a:off x="1920" y="3477"/>
              <a:ext cx="1824" cy="330"/>
            </a:xfrm>
            <a:prstGeom prst="rect">
              <a:avLst/>
            </a:prstGeom>
            <a:solidFill>
              <a:schemeClr val="accent2"/>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cs typeface="Arial" panose="020B0604020202020204" pitchFamily="34" charset="0"/>
                </a:rPr>
                <a:t>1  Physical</a:t>
              </a:r>
            </a:p>
          </p:txBody>
        </p:sp>
      </p:grpSp>
      <p:sp>
        <p:nvSpPr>
          <p:cNvPr id="123920" name="WordArt 16"/>
          <p:cNvSpPr>
            <a:spLocks noChangeArrowheads="1" noChangeShapeType="1" noTextEdit="1"/>
          </p:cNvSpPr>
          <p:nvPr/>
        </p:nvSpPr>
        <p:spPr bwMode="auto">
          <a:xfrm>
            <a:off x="1724026" y="1076326"/>
            <a:ext cx="2619375" cy="12858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The OSI Model</a:t>
            </a:r>
            <a:endParaRPr lang="ar-SA"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
        <p:nvSpPr>
          <p:cNvPr id="123921" name="WordArt 17"/>
          <p:cNvSpPr>
            <a:spLocks noChangeArrowheads="1" noChangeShapeType="1" noTextEdit="1"/>
          </p:cNvSpPr>
          <p:nvPr/>
        </p:nvSpPr>
        <p:spPr bwMode="auto">
          <a:xfrm>
            <a:off x="5638800" y="1066800"/>
            <a:ext cx="4648200" cy="1295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The TCP/IP Model</a:t>
            </a:r>
            <a:endParaRPr lang="ar-SA"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Tree>
    <p:extLst>
      <p:ext uri="{BB962C8B-B14F-4D97-AF65-F5344CB8AC3E}">
        <p14:creationId xmlns:p14="http://schemas.microsoft.com/office/powerpoint/2010/main" val="376167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23920"/>
                                        </p:tgtEl>
                                        <p:attrNameLst>
                                          <p:attrName>style.visibility</p:attrName>
                                        </p:attrNameLst>
                                      </p:cBhvr>
                                      <p:to>
                                        <p:strVal val="visible"/>
                                      </p:to>
                                    </p:set>
                                    <p:anim to="" calcmode="lin" valueType="num">
                                      <p:cBhvr>
                                        <p:cTn id="7" dur="1" fill="hold"/>
                                        <p:tgtEl>
                                          <p:spTgt spid="12392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123921"/>
                                        </p:tgtEl>
                                        <p:attrNameLst>
                                          <p:attrName>style.visibility</p:attrName>
                                        </p:attrNameLst>
                                      </p:cBhvr>
                                      <p:to>
                                        <p:strVal val="visible"/>
                                      </p:to>
                                    </p:set>
                                    <p:anim to="" calcmode="lin" valueType="num">
                                      <p:cBhvr>
                                        <p:cTn id="12" dur="1" fill="hold"/>
                                        <p:tgtEl>
                                          <p:spTgt spid="1239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Subnetting</a:t>
            </a:r>
            <a:r>
              <a:rPr lang="en-GB" dirty="0"/>
              <a:t> Basics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45931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ar-JO" dirty="0"/>
          </a:p>
        </p:txBody>
      </p:sp>
      <p:sp>
        <p:nvSpPr>
          <p:cNvPr id="3" name="Content Placeholder 2"/>
          <p:cNvSpPr>
            <a:spLocks noGrp="1"/>
          </p:cNvSpPr>
          <p:nvPr>
            <p:ph idx="1"/>
          </p:nvPr>
        </p:nvSpPr>
        <p:spPr/>
        <p:txBody>
          <a:bodyPr/>
          <a:lstStyle/>
          <a:p>
            <a:r>
              <a:rPr lang="en-US" dirty="0" smtClean="0"/>
              <a:t>Why does a computer need a subnet mask?</a:t>
            </a:r>
          </a:p>
          <a:p>
            <a:r>
              <a:rPr lang="en-US" dirty="0" smtClean="0"/>
              <a:t>Subnet mask  looks like IP address</a:t>
            </a:r>
          </a:p>
          <a:p>
            <a:r>
              <a:rPr lang="en-US" dirty="0" smtClean="0"/>
              <a:t>It is 32 bits long, the same length as IPv4 address, but they are different.</a:t>
            </a:r>
          </a:p>
          <a:p>
            <a:r>
              <a:rPr lang="en-US" dirty="0" smtClean="0"/>
              <a:t>Subnet mask in binary is a string of ones followed by some number of zeroes.</a:t>
            </a:r>
          </a:p>
          <a:p>
            <a:endParaRPr lang="ar-JO" dirty="0"/>
          </a:p>
        </p:txBody>
      </p:sp>
    </p:spTree>
    <p:extLst>
      <p:ext uri="{BB962C8B-B14F-4D97-AF65-F5344CB8AC3E}">
        <p14:creationId xmlns:p14="http://schemas.microsoft.com/office/powerpoint/2010/main" val="194776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Subnetting</a:t>
            </a:r>
            <a:endParaRPr lang="en-GB" dirty="0"/>
          </a:p>
        </p:txBody>
      </p:sp>
      <p:sp>
        <p:nvSpPr>
          <p:cNvPr id="3" name="Content Placeholder 2"/>
          <p:cNvSpPr>
            <a:spLocks noGrp="1"/>
          </p:cNvSpPr>
          <p:nvPr>
            <p:ph idx="1"/>
          </p:nvPr>
        </p:nvSpPr>
        <p:spPr/>
        <p:txBody>
          <a:bodyPr/>
          <a:lstStyle/>
          <a:p>
            <a:pPr algn="just"/>
            <a:r>
              <a:rPr lang="en-GB" dirty="0"/>
              <a:t>You were only defining one network. What happens if you wanted to take </a:t>
            </a:r>
            <a:r>
              <a:rPr lang="en-GB" dirty="0" smtClean="0"/>
              <a:t>one </a:t>
            </a:r>
            <a:r>
              <a:rPr lang="en-GB" dirty="0"/>
              <a:t>network address and create six networks from it? You would have to do something </a:t>
            </a:r>
            <a:r>
              <a:rPr lang="en-GB" dirty="0" smtClean="0"/>
              <a:t>called </a:t>
            </a:r>
            <a:r>
              <a:rPr lang="en-GB" i="1" dirty="0" err="1" smtClean="0"/>
              <a:t>subnetting</a:t>
            </a:r>
            <a:r>
              <a:rPr lang="en-GB" i="1" dirty="0" smtClean="0"/>
              <a:t> </a:t>
            </a:r>
            <a:r>
              <a:rPr lang="en-GB" dirty="0" smtClean="0"/>
              <a:t>, </a:t>
            </a:r>
            <a:r>
              <a:rPr lang="en-GB" dirty="0"/>
              <a:t>because that’s what allows you to take one larger network and break it into a bunch </a:t>
            </a:r>
            <a:r>
              <a:rPr lang="en-GB" dirty="0" smtClean="0"/>
              <a:t>of smaller </a:t>
            </a:r>
            <a:r>
              <a:rPr lang="en-GB" dirty="0"/>
              <a:t>networks.</a:t>
            </a:r>
            <a:endParaRPr lang="en-GB" dirty="0" smtClean="0"/>
          </a:p>
          <a:p>
            <a:endParaRPr lang="en-GB" dirty="0"/>
          </a:p>
        </p:txBody>
      </p:sp>
    </p:spTree>
    <p:extLst>
      <p:ext uri="{BB962C8B-B14F-4D97-AF65-F5344CB8AC3E}">
        <p14:creationId xmlns:p14="http://schemas.microsoft.com/office/powerpoint/2010/main" val="812507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need </a:t>
            </a:r>
            <a:r>
              <a:rPr lang="en-GB" dirty="0" err="1" smtClean="0"/>
              <a:t>Subnetting</a:t>
            </a:r>
            <a:r>
              <a:rPr lang="en-GB" dirty="0" smtClean="0"/>
              <a:t>? </a:t>
            </a:r>
            <a:endParaRPr lang="en-GB" dirty="0"/>
          </a:p>
        </p:txBody>
      </p:sp>
      <p:sp>
        <p:nvSpPr>
          <p:cNvPr id="3" name="Content Placeholder 2"/>
          <p:cNvSpPr>
            <a:spLocks noGrp="1"/>
          </p:cNvSpPr>
          <p:nvPr>
            <p:ph idx="1"/>
          </p:nvPr>
        </p:nvSpPr>
        <p:spPr/>
        <p:txBody>
          <a:bodyPr/>
          <a:lstStyle/>
          <a:p>
            <a:r>
              <a:rPr lang="en-GB" b="1" dirty="0"/>
              <a:t>Reduced network </a:t>
            </a:r>
            <a:r>
              <a:rPr lang="en-GB" b="1" dirty="0" smtClean="0"/>
              <a:t>traffic</a:t>
            </a:r>
          </a:p>
          <a:p>
            <a:r>
              <a:rPr lang="en-GB" b="1" dirty="0"/>
              <a:t>Optimized network </a:t>
            </a:r>
            <a:r>
              <a:rPr lang="en-GB" b="1" dirty="0" smtClean="0"/>
              <a:t>performance</a:t>
            </a:r>
          </a:p>
          <a:p>
            <a:r>
              <a:rPr lang="en-GB" b="1" dirty="0"/>
              <a:t>Simplified </a:t>
            </a:r>
            <a:r>
              <a:rPr lang="en-GB" b="1" dirty="0" smtClean="0"/>
              <a:t>management</a:t>
            </a:r>
          </a:p>
          <a:p>
            <a:pPr>
              <a:buNone/>
            </a:pPr>
            <a:endParaRPr lang="en-GB" dirty="0"/>
          </a:p>
        </p:txBody>
      </p:sp>
    </p:spTree>
    <p:extLst>
      <p:ext uri="{BB962C8B-B14F-4D97-AF65-F5344CB8AC3E}">
        <p14:creationId xmlns:p14="http://schemas.microsoft.com/office/powerpoint/2010/main" val="194800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dirty="0"/>
          </a:p>
        </p:txBody>
      </p:sp>
      <p:sp>
        <p:nvSpPr>
          <p:cNvPr id="5" name="Content Placeholder 4"/>
          <p:cNvSpPr>
            <a:spLocks noGrp="1"/>
          </p:cNvSpPr>
          <p:nvPr>
            <p:ph idx="1"/>
          </p:nvPr>
        </p:nvSpPr>
        <p:spPr/>
        <p:txBody>
          <a:bodyPr/>
          <a:lstStyle/>
          <a:p>
            <a:endParaRPr lang="ar-JO" dirty="0"/>
          </a:p>
        </p:txBody>
      </p:sp>
      <p:pic>
        <p:nvPicPr>
          <p:cNvPr id="1027" name="Picture 3"/>
          <p:cNvPicPr>
            <a:picLocks noChangeAspect="1" noChangeArrowheads="1"/>
          </p:cNvPicPr>
          <p:nvPr/>
        </p:nvPicPr>
        <p:blipFill>
          <a:blip r:embed="rId2"/>
          <a:srcRect/>
          <a:stretch>
            <a:fillRect/>
          </a:stretch>
        </p:blipFill>
        <p:spPr bwMode="auto">
          <a:xfrm>
            <a:off x="2557464" y="1619250"/>
            <a:ext cx="7077075" cy="3619500"/>
          </a:xfrm>
          <a:prstGeom prst="rect">
            <a:avLst/>
          </a:prstGeom>
          <a:noFill/>
          <a:ln w="9525">
            <a:noFill/>
            <a:miter lim="800000"/>
            <a:headEnd/>
            <a:tailEnd/>
          </a:ln>
          <a:effectLst/>
        </p:spPr>
      </p:pic>
    </p:spTree>
    <p:extLst>
      <p:ext uri="{BB962C8B-B14F-4D97-AF65-F5344CB8AC3E}">
        <p14:creationId xmlns:p14="http://schemas.microsoft.com/office/powerpoint/2010/main" val="148499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miter lim="800000"/>
            <a:headEnd/>
            <a:tailEnd/>
          </a:ln>
        </p:spPr>
        <p:txBody>
          <a:bodyPr/>
          <a:lstStyle/>
          <a:p>
            <a:r>
              <a:rPr lang="en-US" altLang="en-US"/>
              <a:t>19.</a:t>
            </a:r>
            <a:fld id="{4A2F6F2D-E2F1-436E-B41C-5EC8EF42F890}" type="slidenum">
              <a:rPr lang="en-US" altLang="en-US"/>
              <a:pPr/>
              <a:t>45</a:t>
            </a:fld>
            <a:endParaRPr lang="en-US" altLang="en-US"/>
          </a:p>
        </p:txBody>
      </p:sp>
      <p:sp>
        <p:nvSpPr>
          <p:cNvPr id="17411" name="Text Box 2"/>
          <p:cNvSpPr txBox="1">
            <a:spLocks noChangeArrowheads="1"/>
          </p:cNvSpPr>
          <p:nvPr/>
        </p:nvSpPr>
        <p:spPr bwMode="auto">
          <a:xfrm>
            <a:off x="2057400" y="2209800"/>
            <a:ext cx="5619750" cy="457200"/>
          </a:xfrm>
          <a:prstGeom prst="rect">
            <a:avLst/>
          </a:prstGeom>
          <a:noFill/>
          <a:ln w="9525">
            <a:noFill/>
            <a:miter lim="800000"/>
            <a:headEnd/>
            <a:tailEnd/>
          </a:ln>
        </p:spPr>
        <p:txBody>
          <a:bodyPr wrap="none">
            <a:spAutoFit/>
          </a:bodyPr>
          <a:lstStyle/>
          <a:p>
            <a:r>
              <a:rPr lang="en-US" altLang="en-US" sz="2400">
                <a:solidFill>
                  <a:schemeClr val="folHlink"/>
                </a:solidFill>
                <a:latin typeface="Times New Roman" pitchFamily="18" charset="0"/>
              </a:rPr>
              <a:t>Table 19.2  </a:t>
            </a:r>
            <a:r>
              <a:rPr lang="en-US" altLang="en-US" sz="2000" i="1">
                <a:latin typeface="Times New Roman" pitchFamily="18" charset="0"/>
              </a:rPr>
              <a:t>Default masks for classful addressing</a:t>
            </a:r>
          </a:p>
        </p:txBody>
      </p:sp>
      <p:pic>
        <p:nvPicPr>
          <p:cNvPr id="17412" name="Picture 4"/>
          <p:cNvPicPr>
            <a:picLocks noChangeAspect="1" noChangeArrowheads="1"/>
          </p:cNvPicPr>
          <p:nvPr/>
        </p:nvPicPr>
        <p:blipFill>
          <a:blip r:embed="rId3"/>
          <a:srcRect/>
          <a:stretch>
            <a:fillRect/>
          </a:stretch>
        </p:blipFill>
        <p:spPr bwMode="auto">
          <a:xfrm>
            <a:off x="1919288" y="2722564"/>
            <a:ext cx="8291512" cy="1620837"/>
          </a:xfrm>
          <a:prstGeom prst="rect">
            <a:avLst/>
          </a:prstGeom>
          <a:noFill/>
          <a:ln w="9525">
            <a:noFill/>
            <a:miter lim="800000"/>
            <a:headEnd/>
            <a:tailEnd/>
          </a:ln>
        </p:spPr>
      </p:pic>
    </p:spTree>
    <p:extLst>
      <p:ext uri="{BB962C8B-B14F-4D97-AF65-F5344CB8AC3E}">
        <p14:creationId xmlns:p14="http://schemas.microsoft.com/office/powerpoint/2010/main" val="43527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229600" cy="2209800"/>
          </a:xfrm>
        </p:spPr>
        <p:txBody>
          <a:bodyPr>
            <a:noAutofit/>
          </a:bodyPr>
          <a:lstStyle/>
          <a:p>
            <a:pPr algn="l"/>
            <a:r>
              <a:rPr lang="en-US" sz="1600" dirty="0"/>
              <a:t>Locally and remotely communication</a:t>
            </a:r>
            <a:br>
              <a:rPr lang="en-US" sz="1600" dirty="0"/>
            </a:br>
            <a:r>
              <a:rPr lang="en-US" sz="1600" dirty="0"/>
              <a:t>Network ID is an unique identifier for LAN</a:t>
            </a:r>
            <a:br>
              <a:rPr lang="en-US" sz="1600" dirty="0"/>
            </a:br>
            <a:r>
              <a:rPr lang="en-US" sz="1600" dirty="0"/>
              <a:t>Since both computers A and B share the same network ID</a:t>
            </a:r>
            <a:br>
              <a:rPr lang="en-US" sz="1600" dirty="0"/>
            </a:br>
            <a:r>
              <a:rPr lang="en-US" sz="1600" dirty="0"/>
              <a:t>Subnet Mask is used by a computer to determine if another  computer is on the same network or on a different network (the location or same network or different network).</a:t>
            </a:r>
            <a:br>
              <a:rPr lang="en-US" sz="1600" dirty="0"/>
            </a:br>
            <a:r>
              <a:rPr lang="en-US" sz="1600" dirty="0"/>
              <a:t>Computer A uses its subnet mask to find out that Computer B is local and computer C is remote</a:t>
            </a:r>
            <a:br>
              <a:rPr lang="en-US" sz="1600" dirty="0"/>
            </a:br>
            <a:r>
              <a:rPr lang="en-US" sz="1600" dirty="0"/>
              <a:t>MAC address is used for local communication, and IP is used for Remote communication (ARP)</a:t>
            </a:r>
            <a:br>
              <a:rPr lang="en-US" sz="1600" dirty="0"/>
            </a:br>
            <a:r>
              <a:rPr lang="en-US" sz="1600" dirty="0"/>
              <a:t/>
            </a:r>
            <a:br>
              <a:rPr lang="en-US" sz="1600" dirty="0"/>
            </a:br>
            <a:r>
              <a:rPr lang="en-US" sz="1600" dirty="0"/>
              <a:t/>
            </a:r>
            <a:br>
              <a:rPr lang="en-US" sz="1600" dirty="0"/>
            </a:br>
            <a:r>
              <a:rPr lang="en-US" sz="1600" dirty="0"/>
              <a:t> </a:t>
            </a:r>
            <a:r>
              <a:rPr lang="ar-JO" sz="1600" dirty="0"/>
              <a:t/>
            </a:r>
            <a:br>
              <a:rPr lang="ar-JO" sz="1600" dirty="0"/>
            </a:br>
            <a:endParaRPr lang="ar-JO" sz="1600" dirty="0"/>
          </a:p>
        </p:txBody>
      </p:sp>
      <p:pic>
        <p:nvPicPr>
          <p:cNvPr id="3074" name="Picture 2"/>
          <p:cNvPicPr>
            <a:picLocks noGrp="1" noChangeAspect="1" noChangeArrowheads="1"/>
          </p:cNvPicPr>
          <p:nvPr>
            <p:ph idx="1"/>
          </p:nvPr>
        </p:nvPicPr>
        <p:blipFill>
          <a:blip r:embed="rId2"/>
          <a:srcRect/>
          <a:stretch>
            <a:fillRect/>
          </a:stretch>
        </p:blipFill>
        <p:spPr bwMode="auto">
          <a:xfrm>
            <a:off x="2362201" y="3276601"/>
            <a:ext cx="7760359" cy="3329781"/>
          </a:xfrm>
          <a:prstGeom prst="rect">
            <a:avLst/>
          </a:prstGeom>
          <a:noFill/>
          <a:ln w="9525">
            <a:noFill/>
            <a:miter lim="800000"/>
            <a:headEnd/>
            <a:tailEnd/>
          </a:ln>
          <a:effectLst/>
        </p:spPr>
      </p:pic>
    </p:spTree>
    <p:extLst>
      <p:ext uri="{BB962C8B-B14F-4D97-AF65-F5344CB8AC3E}">
        <p14:creationId xmlns:p14="http://schemas.microsoft.com/office/powerpoint/2010/main" val="2502372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b="1" dirty="0" smtClean="0"/>
              <a:t>Classless Inter-Domain Routing (CIDR)</a:t>
            </a:r>
            <a:endParaRPr lang="en-US" dirty="0"/>
          </a:p>
        </p:txBody>
      </p:sp>
      <p:pic>
        <p:nvPicPr>
          <p:cNvPr id="4" name="عنصر نائب للمحتوى 3"/>
          <p:cNvPicPr>
            <a:picLocks noGrp="1"/>
          </p:cNvPicPr>
          <p:nvPr>
            <p:ph idx="1"/>
          </p:nvPr>
        </p:nvPicPr>
        <p:blipFill>
          <a:blip r:embed="rId2"/>
          <a:srcRect/>
          <a:stretch>
            <a:fillRect/>
          </a:stretch>
        </p:blipFill>
        <p:spPr bwMode="auto">
          <a:xfrm>
            <a:off x="1905000" y="1600200"/>
            <a:ext cx="8458200" cy="4648200"/>
          </a:xfrm>
          <a:prstGeom prst="rect">
            <a:avLst/>
          </a:prstGeom>
          <a:noFill/>
          <a:ln w="9525">
            <a:noFill/>
            <a:miter lim="800000"/>
            <a:headEnd/>
            <a:tailEnd/>
          </a:ln>
        </p:spPr>
      </p:pic>
    </p:spTree>
    <p:extLst>
      <p:ext uri="{BB962C8B-B14F-4D97-AF65-F5344CB8AC3E}">
        <p14:creationId xmlns:p14="http://schemas.microsoft.com/office/powerpoint/2010/main" val="2163625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p:cNvPicPr>
          <p:nvPr>
            <p:ph idx="1"/>
          </p:nvPr>
        </p:nvPicPr>
        <p:blipFill>
          <a:blip r:embed="rId2"/>
          <a:srcRect/>
          <a:stretch>
            <a:fillRect/>
          </a:stretch>
        </p:blipFill>
        <p:spPr bwMode="auto">
          <a:xfrm>
            <a:off x="1752600" y="228600"/>
            <a:ext cx="8458200" cy="6629400"/>
          </a:xfrm>
          <a:prstGeom prst="rect">
            <a:avLst/>
          </a:prstGeom>
          <a:noFill/>
          <a:ln w="9525">
            <a:noFill/>
            <a:miter lim="800000"/>
            <a:headEnd/>
            <a:tailEnd/>
          </a:ln>
        </p:spPr>
      </p:pic>
    </p:spTree>
    <p:extLst>
      <p:ext uri="{BB962C8B-B14F-4D97-AF65-F5344CB8AC3E}">
        <p14:creationId xmlns:p14="http://schemas.microsoft.com/office/powerpoint/2010/main" val="3408453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to Create Subnets</a:t>
            </a:r>
            <a:endParaRPr lang="en-GB" dirty="0"/>
          </a:p>
        </p:txBody>
      </p:sp>
      <p:sp>
        <p:nvSpPr>
          <p:cNvPr id="3" name="Content Placeholder 2"/>
          <p:cNvSpPr>
            <a:spLocks noGrp="1"/>
          </p:cNvSpPr>
          <p:nvPr>
            <p:ph idx="1"/>
          </p:nvPr>
        </p:nvSpPr>
        <p:spPr/>
        <p:txBody>
          <a:bodyPr/>
          <a:lstStyle/>
          <a:p>
            <a:pPr algn="just"/>
            <a:r>
              <a:rPr lang="en-GB" dirty="0"/>
              <a:t>To create </a:t>
            </a:r>
            <a:r>
              <a:rPr lang="en-GB" dirty="0" err="1"/>
              <a:t>subnetworks</a:t>
            </a:r>
            <a:r>
              <a:rPr lang="en-GB" dirty="0"/>
              <a:t>, you take bits from the host portion of the IP address and reserve </a:t>
            </a:r>
            <a:r>
              <a:rPr lang="en-GB" dirty="0" smtClean="0"/>
              <a:t>them to </a:t>
            </a:r>
            <a:r>
              <a:rPr lang="en-GB" dirty="0"/>
              <a:t>define the subnet address. This </a:t>
            </a:r>
            <a:r>
              <a:rPr lang="en-GB" dirty="0" smtClean="0"/>
              <a:t>means </a:t>
            </a:r>
            <a:r>
              <a:rPr lang="en-GB" dirty="0"/>
              <a:t>fewer bits for hosts, so the more subnets, the fewer </a:t>
            </a:r>
            <a:r>
              <a:rPr lang="en-GB" dirty="0" smtClean="0"/>
              <a:t>bits available </a:t>
            </a:r>
            <a:r>
              <a:rPr lang="en-GB" dirty="0"/>
              <a:t>for defining hosts.</a:t>
            </a:r>
          </a:p>
        </p:txBody>
      </p:sp>
    </p:spTree>
    <p:extLst>
      <p:ext uri="{BB962C8B-B14F-4D97-AF65-F5344CB8AC3E}">
        <p14:creationId xmlns:p14="http://schemas.microsoft.com/office/powerpoint/2010/main" val="336903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4930" name="Object 2"/>
          <p:cNvGraphicFramePr>
            <a:graphicFrameLocks noGrp="1" noChangeAspect="1"/>
          </p:cNvGraphicFramePr>
          <p:nvPr>
            <p:ph idx="1"/>
          </p:nvPr>
        </p:nvGraphicFramePr>
        <p:xfrm>
          <a:off x="1524000" y="1333500"/>
          <a:ext cx="9144000" cy="5524500"/>
        </p:xfrm>
        <a:graphic>
          <a:graphicData uri="http://schemas.openxmlformats.org/presentationml/2006/ole">
            <mc:AlternateContent xmlns:mc="http://schemas.openxmlformats.org/markup-compatibility/2006">
              <mc:Choice xmlns:v="urn:schemas-microsoft-com:vml" Requires="v">
                <p:oleObj spid="_x0000_s1026" name="Bitmap Image" r:id="rId3" imgW="3610479" imgH="2180952" progId="Paint.Picture">
                  <p:embed/>
                </p:oleObj>
              </mc:Choice>
              <mc:Fallback>
                <p:oleObj name="Bitmap Image" r:id="rId3" imgW="3610479" imgH="2180952" progId="Paint.Picture">
                  <p:embed/>
                  <p:pic>
                    <p:nvPicPr>
                      <p:cNvPr id="1249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33500"/>
                        <a:ext cx="91440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p:cNvSpPr>
            <a:spLocks noGrp="1" noChangeArrowheads="1"/>
          </p:cNvSpPr>
          <p:nvPr>
            <p:ph type="title"/>
          </p:nvPr>
        </p:nvSpPr>
        <p:spPr>
          <a:xfrm>
            <a:off x="1524000" y="152400"/>
            <a:ext cx="9144000" cy="990600"/>
          </a:xfrm>
        </p:spPr>
        <p:txBody>
          <a:bodyPr/>
          <a:lstStyle/>
          <a:p>
            <a:pPr eaLnBrk="1" hangingPunct="1"/>
            <a:r>
              <a:rPr lang="en-US" altLang="en-US" sz="4800" b="1"/>
              <a:t>The Network Access Layer</a:t>
            </a:r>
          </a:p>
        </p:txBody>
      </p:sp>
      <p:sp>
        <p:nvSpPr>
          <p:cNvPr id="7172" name="Text Box 4"/>
          <p:cNvSpPr txBox="1">
            <a:spLocks noChangeArrowheads="1"/>
          </p:cNvSpPr>
          <p:nvPr/>
        </p:nvSpPr>
        <p:spPr bwMode="auto">
          <a:xfrm>
            <a:off x="4495800" y="1371600"/>
            <a:ext cx="6096000" cy="2071688"/>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cs typeface="Arial" panose="020B0604020202020204" pitchFamily="34" charset="0"/>
              </a:rPr>
              <a:t>The network access layer is also called the host-to-network layer.   It the layer that is concerned with all of the issues that an IP packet requires to actually make a physical link to the network media. It includes LAN and WAN details, and all the details contained in the OSI physical and data-link layers. NOTE: ARP &amp; RARP work at both the Internet and Network Access Layers.</a:t>
            </a:r>
          </a:p>
        </p:txBody>
      </p:sp>
    </p:spTree>
    <p:extLst>
      <p:ext uri="{BB962C8B-B14F-4D97-AF65-F5344CB8AC3E}">
        <p14:creationId xmlns:p14="http://schemas.microsoft.com/office/powerpoint/2010/main" val="365004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24930"/>
                                        </p:tgtEl>
                                        <p:attrNameLst>
                                          <p:attrName>style.visibility</p:attrName>
                                        </p:attrNameLst>
                                      </p:cBhvr>
                                      <p:to>
                                        <p:strVal val="visible"/>
                                      </p:to>
                                    </p:set>
                                    <p:anim to="" calcmode="lin" valueType="num">
                                      <p:cBhvr>
                                        <p:cTn id="7" dur="1" fill="hold"/>
                                        <p:tgtEl>
                                          <p:spTgt spid="1249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to Create Subnets…</a:t>
            </a:r>
            <a:endParaRPr lang="en-GB" dirty="0"/>
          </a:p>
        </p:txBody>
      </p:sp>
      <p:sp>
        <p:nvSpPr>
          <p:cNvPr id="3" name="Content Placeholder 2"/>
          <p:cNvSpPr>
            <a:spLocks noGrp="1"/>
          </p:cNvSpPr>
          <p:nvPr>
            <p:ph idx="1"/>
          </p:nvPr>
        </p:nvSpPr>
        <p:spPr/>
        <p:txBody>
          <a:bodyPr>
            <a:normAutofit/>
          </a:bodyPr>
          <a:lstStyle/>
          <a:p>
            <a:r>
              <a:rPr lang="en-GB" dirty="0"/>
              <a:t>Follow these steps</a:t>
            </a:r>
            <a:r>
              <a:rPr lang="en-GB" dirty="0" smtClean="0"/>
              <a:t>:</a:t>
            </a:r>
          </a:p>
          <a:p>
            <a:pPr lvl="1"/>
            <a:r>
              <a:rPr lang="en-GB" dirty="0"/>
              <a:t>Determine the number of required network IDs</a:t>
            </a:r>
            <a:r>
              <a:rPr lang="en-GB" dirty="0" smtClean="0"/>
              <a:t>:</a:t>
            </a:r>
          </a:p>
          <a:p>
            <a:pPr lvl="1"/>
            <a:r>
              <a:rPr lang="en-GB" dirty="0"/>
              <a:t>Determine the number of required host IDs per subnet</a:t>
            </a:r>
            <a:r>
              <a:rPr lang="en-GB" dirty="0" smtClean="0"/>
              <a:t>:</a:t>
            </a:r>
          </a:p>
          <a:p>
            <a:pPr lvl="1"/>
            <a:r>
              <a:rPr lang="en-GB" dirty="0"/>
              <a:t>Based on the above requirements, create the following:</a:t>
            </a:r>
          </a:p>
          <a:p>
            <a:endParaRPr lang="en-GB" dirty="0"/>
          </a:p>
          <a:p>
            <a:pPr lvl="2"/>
            <a:r>
              <a:rPr lang="en-GB" dirty="0"/>
              <a:t>One subnet mask for your entire network</a:t>
            </a:r>
          </a:p>
          <a:p>
            <a:pPr lvl="2"/>
            <a:endParaRPr lang="en-GB" dirty="0"/>
          </a:p>
          <a:p>
            <a:pPr lvl="2"/>
            <a:r>
              <a:rPr lang="en-GB" dirty="0"/>
              <a:t>A unique subnet ID for each physical segment</a:t>
            </a:r>
          </a:p>
          <a:p>
            <a:pPr lvl="2"/>
            <a:endParaRPr lang="en-GB" dirty="0"/>
          </a:p>
          <a:p>
            <a:pPr lvl="2"/>
            <a:r>
              <a:rPr lang="en-GB" dirty="0"/>
              <a:t>A range of host IDs for each subnet</a:t>
            </a:r>
          </a:p>
        </p:txBody>
      </p:sp>
    </p:spTree>
    <p:extLst>
      <p:ext uri="{BB962C8B-B14F-4D97-AF65-F5344CB8AC3E}">
        <p14:creationId xmlns:p14="http://schemas.microsoft.com/office/powerpoint/2010/main" val="3228146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Subnet Masks</a:t>
            </a:r>
            <a:endParaRPr lang="en-GB" dirty="0"/>
          </a:p>
        </p:txBody>
      </p:sp>
      <p:sp>
        <p:nvSpPr>
          <p:cNvPr id="3" name="Content Placeholder 2"/>
          <p:cNvSpPr>
            <a:spLocks noGrp="1"/>
          </p:cNvSpPr>
          <p:nvPr>
            <p:ph idx="1"/>
          </p:nvPr>
        </p:nvSpPr>
        <p:spPr/>
        <p:txBody>
          <a:bodyPr>
            <a:normAutofit/>
          </a:bodyPr>
          <a:lstStyle/>
          <a:p>
            <a:pPr algn="just"/>
            <a:r>
              <a:rPr lang="en-GB" dirty="0"/>
              <a:t>For the subnet address scheme to work, every machine on the network must know which part </a:t>
            </a:r>
            <a:r>
              <a:rPr lang="en-GB" dirty="0" smtClean="0"/>
              <a:t>of</a:t>
            </a:r>
            <a:r>
              <a:rPr lang="en-GB" dirty="0"/>
              <a:t> </a:t>
            </a:r>
            <a:r>
              <a:rPr lang="en-GB" dirty="0" smtClean="0"/>
              <a:t>the </a:t>
            </a:r>
            <a:r>
              <a:rPr lang="en-GB" dirty="0"/>
              <a:t>host address will be used as the subnet address. This is accomplished by assigning </a:t>
            </a:r>
            <a:r>
              <a:rPr lang="en-GB" dirty="0" smtClean="0"/>
              <a:t>a </a:t>
            </a:r>
            <a:r>
              <a:rPr lang="en-GB" i="1" dirty="0" smtClean="0"/>
              <a:t>Subnet mask</a:t>
            </a:r>
            <a:endParaRPr lang="en-GB" i="1" dirty="0"/>
          </a:p>
          <a:p>
            <a:pPr algn="just"/>
            <a:r>
              <a:rPr lang="en-GB" dirty="0" smtClean="0"/>
              <a:t>For each </a:t>
            </a:r>
            <a:r>
              <a:rPr lang="en-GB" dirty="0"/>
              <a:t>machine. A subnet mask is a 32-bit value that allows the recipient of IP packets </a:t>
            </a:r>
            <a:r>
              <a:rPr lang="en-GB" dirty="0" smtClean="0"/>
              <a:t>to distinguish </a:t>
            </a:r>
            <a:r>
              <a:rPr lang="en-GB" dirty="0"/>
              <a:t>the network ID portion of the IP address from the host ID portion of the IP address.</a:t>
            </a:r>
          </a:p>
        </p:txBody>
      </p:sp>
    </p:spTree>
    <p:extLst>
      <p:ext uri="{BB962C8B-B14F-4D97-AF65-F5344CB8AC3E}">
        <p14:creationId xmlns:p14="http://schemas.microsoft.com/office/powerpoint/2010/main" val="4044170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Subnet Masks</a:t>
            </a:r>
            <a:endParaRPr lang="en-GB" dirty="0"/>
          </a:p>
        </p:txBody>
      </p:sp>
      <p:pic>
        <p:nvPicPr>
          <p:cNvPr id="4" name="Content Placeholder 3" descr="default subnet mask.jpg"/>
          <p:cNvPicPr>
            <a:picLocks noGrp="1" noChangeAspect="1"/>
          </p:cNvPicPr>
          <p:nvPr>
            <p:ph idx="1"/>
          </p:nvPr>
        </p:nvPicPr>
        <p:blipFill>
          <a:blip r:embed="rId3" cstate="print"/>
          <a:stretch>
            <a:fillRect/>
          </a:stretch>
        </p:blipFill>
        <p:spPr>
          <a:xfrm>
            <a:off x="1981200" y="1844824"/>
            <a:ext cx="8229600" cy="4248472"/>
          </a:xfrm>
        </p:spPr>
      </p:pic>
    </p:spTree>
    <p:extLst>
      <p:ext uri="{BB962C8B-B14F-4D97-AF65-F5344CB8AC3E}">
        <p14:creationId xmlns:p14="http://schemas.microsoft.com/office/powerpoint/2010/main" val="565843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Classless Inter-Domain Routing (CIDR)</a:t>
            </a:r>
            <a:endParaRPr lang="en-GB" dirty="0"/>
          </a:p>
        </p:txBody>
      </p:sp>
      <p:sp>
        <p:nvSpPr>
          <p:cNvPr id="3" name="Content Placeholder 2"/>
          <p:cNvSpPr>
            <a:spLocks noGrp="1"/>
          </p:cNvSpPr>
          <p:nvPr>
            <p:ph idx="1"/>
          </p:nvPr>
        </p:nvSpPr>
        <p:spPr/>
        <p:txBody>
          <a:bodyPr/>
          <a:lstStyle/>
          <a:p>
            <a:pPr algn="just"/>
            <a:r>
              <a:rPr lang="en-GB" dirty="0"/>
              <a:t>It’s basically the method that ISPs (Internet Service Providers) use to allocate an amount </a:t>
            </a:r>
            <a:r>
              <a:rPr lang="en-GB" dirty="0" smtClean="0"/>
              <a:t>of addresses </a:t>
            </a:r>
            <a:r>
              <a:rPr lang="en-GB" dirty="0"/>
              <a:t>to a company, a home—a customer. They provide addresses in a certain block size,</a:t>
            </a:r>
          </a:p>
        </p:txBody>
      </p:sp>
    </p:spTree>
    <p:extLst>
      <p:ext uri="{BB962C8B-B14F-4D97-AF65-F5344CB8AC3E}">
        <p14:creationId xmlns:p14="http://schemas.microsoft.com/office/powerpoint/2010/main" val="3503433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Classless Inter-Domain Routing (CIDR)</a:t>
            </a:r>
            <a:endParaRPr lang="en-GB" dirty="0"/>
          </a:p>
        </p:txBody>
      </p:sp>
      <p:pic>
        <p:nvPicPr>
          <p:cNvPr id="4" name="Content Placeholder 3" descr="CIDR.jpg"/>
          <p:cNvPicPr>
            <a:picLocks noGrp="1" noChangeAspect="1"/>
          </p:cNvPicPr>
          <p:nvPr>
            <p:ph idx="1"/>
          </p:nvPr>
        </p:nvPicPr>
        <p:blipFill>
          <a:blip r:embed="rId3" cstate="print"/>
          <a:stretch>
            <a:fillRect/>
          </a:stretch>
        </p:blipFill>
        <p:spPr>
          <a:xfrm>
            <a:off x="2279576" y="1484784"/>
            <a:ext cx="7776864" cy="4824536"/>
          </a:xfrm>
        </p:spPr>
      </p:pic>
    </p:spTree>
    <p:extLst>
      <p:ext uri="{BB962C8B-B14F-4D97-AF65-F5344CB8AC3E}">
        <p14:creationId xmlns:p14="http://schemas.microsoft.com/office/powerpoint/2010/main" val="70810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Subnetting</a:t>
            </a:r>
            <a:r>
              <a:rPr lang="en-GB" dirty="0"/>
              <a:t> Class </a:t>
            </a:r>
            <a:r>
              <a:rPr lang="en-GB" b="1" dirty="0"/>
              <a:t>C</a:t>
            </a:r>
            <a:r>
              <a:rPr lang="en-GB" dirty="0"/>
              <a:t> Addresses</a:t>
            </a:r>
          </a:p>
        </p:txBody>
      </p:sp>
      <p:sp>
        <p:nvSpPr>
          <p:cNvPr id="3" name="Content Placeholder 2"/>
          <p:cNvSpPr>
            <a:spLocks noGrp="1"/>
          </p:cNvSpPr>
          <p:nvPr>
            <p:ph idx="1"/>
          </p:nvPr>
        </p:nvSpPr>
        <p:spPr/>
        <p:txBody>
          <a:bodyPr>
            <a:normAutofit/>
          </a:bodyPr>
          <a:lstStyle/>
          <a:p>
            <a:r>
              <a:rPr lang="en-GB" b="1" dirty="0"/>
              <a:t>The Fast </a:t>
            </a:r>
            <a:r>
              <a:rPr lang="en-GB" b="1" dirty="0" smtClean="0"/>
              <a:t>Way: </a:t>
            </a:r>
            <a:r>
              <a:rPr lang="en-GB" dirty="0"/>
              <a:t>all </a:t>
            </a:r>
            <a:r>
              <a:rPr lang="en-GB" dirty="0" smtClean="0"/>
              <a:t>you need </a:t>
            </a:r>
            <a:r>
              <a:rPr lang="en-GB" dirty="0"/>
              <a:t>to do is answer five simple questions:</a:t>
            </a:r>
          </a:p>
          <a:p>
            <a:pPr marL="914400" lvl="1" indent="-514350">
              <a:buFont typeface="+mj-lt"/>
              <a:buAutoNum type="arabicPeriod"/>
            </a:pPr>
            <a:r>
              <a:rPr lang="en-GB" dirty="0"/>
              <a:t> How many subnets does the chosen subnet mask produce?</a:t>
            </a:r>
          </a:p>
          <a:p>
            <a:pPr marL="914400" lvl="1" indent="-514350">
              <a:buFont typeface="+mj-lt"/>
              <a:buAutoNum type="arabicPeriod"/>
            </a:pPr>
            <a:r>
              <a:rPr lang="en-GB" dirty="0"/>
              <a:t> How many valid hosts per subnet are available?</a:t>
            </a:r>
          </a:p>
          <a:p>
            <a:pPr marL="914400" lvl="1" indent="-514350">
              <a:buFont typeface="+mj-lt"/>
              <a:buAutoNum type="arabicPeriod"/>
            </a:pPr>
            <a:r>
              <a:rPr lang="en-GB" dirty="0"/>
              <a:t> What are the valid subnets?</a:t>
            </a:r>
          </a:p>
          <a:p>
            <a:pPr marL="914400" lvl="1" indent="-514350">
              <a:buFont typeface="+mj-lt"/>
              <a:buAutoNum type="arabicPeriod"/>
            </a:pPr>
            <a:r>
              <a:rPr lang="en-GB" dirty="0"/>
              <a:t> What’s the broadcast address of each subnet?</a:t>
            </a:r>
          </a:p>
          <a:p>
            <a:pPr marL="914400" lvl="1" indent="-514350">
              <a:buFont typeface="+mj-lt"/>
              <a:buAutoNum type="arabicPeriod"/>
            </a:pPr>
            <a:r>
              <a:rPr lang="en-GB" dirty="0"/>
              <a:t> What are the valid hosts in each subnet?</a:t>
            </a:r>
            <a:endParaRPr lang="en-GB" b="1" dirty="0" smtClean="0"/>
          </a:p>
          <a:p>
            <a:endParaRPr lang="en-GB" dirty="0"/>
          </a:p>
        </p:txBody>
      </p:sp>
    </p:spTree>
    <p:extLst>
      <p:ext uri="{BB962C8B-B14F-4D97-AF65-F5344CB8AC3E}">
        <p14:creationId xmlns:p14="http://schemas.microsoft.com/office/powerpoint/2010/main" val="1289191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Subnetting</a:t>
            </a:r>
            <a:r>
              <a:rPr lang="en-GB" dirty="0" smtClean="0"/>
              <a:t> Class </a:t>
            </a:r>
            <a:r>
              <a:rPr lang="en-GB" b="1" dirty="0" smtClean="0"/>
              <a:t>C</a:t>
            </a:r>
            <a:r>
              <a:rPr lang="en-GB" dirty="0" smtClean="0"/>
              <a:t> Addresses</a:t>
            </a:r>
            <a:endParaRPr lang="en-GB" dirty="0"/>
          </a:p>
        </p:txBody>
      </p:sp>
      <p:sp>
        <p:nvSpPr>
          <p:cNvPr id="3" name="Content Placeholder 2"/>
          <p:cNvSpPr>
            <a:spLocks noGrp="1"/>
          </p:cNvSpPr>
          <p:nvPr>
            <p:ph idx="1"/>
          </p:nvPr>
        </p:nvSpPr>
        <p:spPr>
          <a:xfrm>
            <a:off x="1847528" y="1412776"/>
            <a:ext cx="8568952" cy="4968552"/>
          </a:xfrm>
        </p:spPr>
        <p:txBody>
          <a:bodyPr>
            <a:normAutofit/>
          </a:bodyPr>
          <a:lstStyle/>
          <a:p>
            <a:pPr algn="just"/>
            <a:r>
              <a:rPr lang="en-GB" sz="2700" i="1" dirty="0"/>
              <a:t>How many subnets? </a:t>
            </a:r>
            <a:r>
              <a:rPr lang="en-GB" sz="2700" i="1" dirty="0"/>
              <a:t>2</a:t>
            </a:r>
            <a:r>
              <a:rPr lang="en-GB" sz="2700" i="1" baseline="30000" dirty="0"/>
              <a:t>x </a:t>
            </a:r>
            <a:r>
              <a:rPr lang="en-GB" sz="2700" i="1" dirty="0"/>
              <a:t>-</a:t>
            </a:r>
            <a:r>
              <a:rPr lang="en-GB" sz="2700" i="1" dirty="0"/>
              <a:t>2</a:t>
            </a:r>
            <a:r>
              <a:rPr lang="en-GB" sz="2700" i="1" dirty="0"/>
              <a:t> </a:t>
            </a:r>
            <a:r>
              <a:rPr lang="en-GB" sz="2700" i="1" dirty="0"/>
              <a:t>= number of subnets. x is the number of masked bits, or the 1s. </a:t>
            </a:r>
            <a:r>
              <a:rPr lang="en-GB" sz="2700" i="1" dirty="0"/>
              <a:t>For </a:t>
            </a:r>
            <a:r>
              <a:rPr lang="en-GB" sz="2700" dirty="0"/>
              <a:t>example</a:t>
            </a:r>
            <a:r>
              <a:rPr lang="en-GB" sz="2700" dirty="0"/>
              <a:t>, in 11000000, the number of ones gives us 2</a:t>
            </a:r>
            <a:r>
              <a:rPr lang="en-GB" sz="2700" i="1" baseline="30000" dirty="0"/>
              <a:t>2</a:t>
            </a:r>
            <a:r>
              <a:rPr lang="en-GB" sz="2700" dirty="0"/>
              <a:t> subnets. In this example, there </a:t>
            </a:r>
            <a:r>
              <a:rPr lang="en-GB" sz="2700" dirty="0"/>
              <a:t>are 4 </a:t>
            </a:r>
            <a:r>
              <a:rPr lang="en-GB" sz="2700" dirty="0"/>
              <a:t>subnets</a:t>
            </a:r>
            <a:r>
              <a:rPr lang="en-GB" sz="2700" dirty="0"/>
              <a:t>.</a:t>
            </a:r>
          </a:p>
          <a:p>
            <a:pPr algn="just"/>
            <a:endParaRPr lang="en-GB" dirty="0" smtClean="0"/>
          </a:p>
          <a:p>
            <a:pPr algn="just"/>
            <a:r>
              <a:rPr lang="en-GB" sz="2500" i="1" dirty="0"/>
              <a:t>How many hosts per subnet? </a:t>
            </a:r>
            <a:r>
              <a:rPr lang="en-GB" sz="2500" i="1" dirty="0"/>
              <a:t>2</a:t>
            </a:r>
            <a:r>
              <a:rPr lang="en-GB" sz="2500" i="1" baseline="30000" dirty="0"/>
              <a:t>y </a:t>
            </a:r>
            <a:r>
              <a:rPr lang="en-GB" sz="2500" i="1" dirty="0"/>
              <a:t>-2 </a:t>
            </a:r>
            <a:r>
              <a:rPr lang="en-GB" sz="2500" i="1" dirty="0"/>
              <a:t>= </a:t>
            </a:r>
            <a:r>
              <a:rPr lang="en-GB" sz="2500" i="1" dirty="0"/>
              <a:t>number of hosts per subnet. y is the number </a:t>
            </a:r>
            <a:r>
              <a:rPr lang="en-GB" sz="2500" i="1" dirty="0"/>
              <a:t>of </a:t>
            </a:r>
            <a:r>
              <a:rPr lang="en-GB" sz="2500" dirty="0"/>
              <a:t>unmasked </a:t>
            </a:r>
            <a:r>
              <a:rPr lang="en-GB" sz="2500" dirty="0"/>
              <a:t>bits, or the 0s. For example, in 11000000, the number of zeros gives us 2</a:t>
            </a:r>
            <a:r>
              <a:rPr lang="en-GB" sz="2500" baseline="30000" dirty="0"/>
              <a:t>6 </a:t>
            </a:r>
            <a:r>
              <a:rPr lang="en-GB" sz="2500" dirty="0"/>
              <a:t>hosts</a:t>
            </a:r>
            <a:r>
              <a:rPr lang="en-GB" sz="2500" dirty="0"/>
              <a:t>. In this example, there are 62 hosts per subnet. You need to subtract two for the </a:t>
            </a:r>
            <a:r>
              <a:rPr lang="en-GB" sz="2500" dirty="0"/>
              <a:t>subnet address </a:t>
            </a:r>
            <a:r>
              <a:rPr lang="en-GB" sz="2500" dirty="0"/>
              <a:t>and the broadcast address, which are not valid hosts.</a:t>
            </a:r>
          </a:p>
          <a:p>
            <a:pPr algn="just"/>
            <a:endParaRPr lang="en-GB" dirty="0"/>
          </a:p>
        </p:txBody>
      </p:sp>
    </p:spTree>
    <p:extLst>
      <p:ext uri="{BB962C8B-B14F-4D97-AF65-F5344CB8AC3E}">
        <p14:creationId xmlns:p14="http://schemas.microsoft.com/office/powerpoint/2010/main" val="3285355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Subnetting</a:t>
            </a:r>
            <a:r>
              <a:rPr lang="en-GB" dirty="0" smtClean="0"/>
              <a:t> Class </a:t>
            </a:r>
            <a:r>
              <a:rPr lang="en-GB" b="1" dirty="0" smtClean="0"/>
              <a:t>C</a:t>
            </a:r>
            <a:r>
              <a:rPr lang="en-GB" dirty="0" smtClean="0"/>
              <a:t> Addresses</a:t>
            </a:r>
            <a:endParaRPr lang="en-GB" dirty="0"/>
          </a:p>
        </p:txBody>
      </p:sp>
      <p:sp>
        <p:nvSpPr>
          <p:cNvPr id="3" name="Content Placeholder 2"/>
          <p:cNvSpPr>
            <a:spLocks noGrp="1"/>
          </p:cNvSpPr>
          <p:nvPr>
            <p:ph idx="1"/>
          </p:nvPr>
        </p:nvSpPr>
        <p:spPr>
          <a:xfrm>
            <a:off x="1981200" y="1340768"/>
            <a:ext cx="8229600" cy="5184576"/>
          </a:xfrm>
        </p:spPr>
        <p:txBody>
          <a:bodyPr>
            <a:noAutofit/>
          </a:bodyPr>
          <a:lstStyle/>
          <a:p>
            <a:pPr algn="just"/>
            <a:r>
              <a:rPr lang="en-GB" sz="2300" dirty="0"/>
              <a:t> </a:t>
            </a:r>
            <a:r>
              <a:rPr lang="en-GB" sz="2300" i="1" dirty="0"/>
              <a:t>What are the valid subnets? 256 – subnet mask = block </a:t>
            </a:r>
            <a:r>
              <a:rPr lang="en-GB" sz="2300" i="1" dirty="0"/>
              <a:t>size. An example </a:t>
            </a:r>
            <a:r>
              <a:rPr lang="en-GB" sz="2300" i="1" dirty="0"/>
              <a:t>would be 256 – 192 = 64. The block size of a 192 mask is always 64. </a:t>
            </a:r>
            <a:endParaRPr lang="en-GB" sz="2300" i="1" dirty="0"/>
          </a:p>
          <a:p>
            <a:pPr lvl="1" algn="just"/>
            <a:r>
              <a:rPr lang="en-GB" sz="2300" i="1" dirty="0"/>
              <a:t>Start counting at </a:t>
            </a:r>
            <a:r>
              <a:rPr lang="en-GB" sz="2300" i="1" dirty="0"/>
              <a:t>zero in blocks of 64 until you reach the subnet mask value and these are your </a:t>
            </a:r>
            <a:r>
              <a:rPr lang="en-GB" sz="2300" i="1" dirty="0"/>
              <a:t>subnets 0</a:t>
            </a:r>
            <a:r>
              <a:rPr lang="en-GB" sz="2300" i="1" dirty="0"/>
              <a:t>, 64, 128, 192. </a:t>
            </a:r>
            <a:endParaRPr lang="en-GB" sz="2300" i="1" dirty="0"/>
          </a:p>
          <a:p>
            <a:pPr algn="just"/>
            <a:endParaRPr lang="en-GB" sz="2300" i="1" dirty="0"/>
          </a:p>
          <a:p>
            <a:pPr algn="just"/>
            <a:r>
              <a:rPr lang="en-GB" sz="2300" i="1" dirty="0"/>
              <a:t> What’s the broadcast address for each subnet? </a:t>
            </a:r>
            <a:r>
              <a:rPr lang="en-GB" sz="2300" i="1" dirty="0"/>
              <a:t>Since we counted </a:t>
            </a:r>
            <a:r>
              <a:rPr lang="en-GB" sz="2300" i="1" dirty="0"/>
              <a:t>our subnets in the last section as 0, 64, 128, and 192, the broadcast address </a:t>
            </a:r>
            <a:r>
              <a:rPr lang="en-GB" sz="2300" i="1" dirty="0"/>
              <a:t>is always </a:t>
            </a:r>
            <a:r>
              <a:rPr lang="en-GB" sz="2300" i="1" dirty="0"/>
              <a:t>the number right before the next subnet. For example, the 0 subnet has a </a:t>
            </a:r>
            <a:r>
              <a:rPr lang="en-GB" sz="2300" i="1" dirty="0"/>
              <a:t>broadcast address </a:t>
            </a:r>
            <a:r>
              <a:rPr lang="en-GB" sz="2300" i="1" dirty="0"/>
              <a:t>of 63 because the next subnet is 64. The 64 subnet has a broadcast address of </a:t>
            </a:r>
            <a:r>
              <a:rPr lang="en-GB" sz="2300" i="1" dirty="0"/>
              <a:t>127 because </a:t>
            </a:r>
            <a:r>
              <a:rPr lang="en-GB" sz="2300" i="1" dirty="0"/>
              <a:t>the next subnet is 128, etc. And remember, the broadcast of the last subnet </a:t>
            </a:r>
          </a:p>
        </p:txBody>
      </p:sp>
    </p:spTree>
    <p:extLst>
      <p:ext uri="{BB962C8B-B14F-4D97-AF65-F5344CB8AC3E}">
        <p14:creationId xmlns:p14="http://schemas.microsoft.com/office/powerpoint/2010/main" val="1879517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Subnetting</a:t>
            </a:r>
            <a:r>
              <a:rPr lang="en-GB" dirty="0" smtClean="0"/>
              <a:t> Class </a:t>
            </a:r>
            <a:r>
              <a:rPr lang="en-GB" b="1" dirty="0" smtClean="0"/>
              <a:t>C</a:t>
            </a:r>
            <a:r>
              <a:rPr lang="en-GB" dirty="0" smtClean="0"/>
              <a:t> Addresses</a:t>
            </a:r>
            <a:endParaRPr lang="en-GB" dirty="0"/>
          </a:p>
        </p:txBody>
      </p:sp>
      <p:sp>
        <p:nvSpPr>
          <p:cNvPr id="3" name="Content Placeholder 2"/>
          <p:cNvSpPr>
            <a:spLocks noGrp="1"/>
          </p:cNvSpPr>
          <p:nvPr>
            <p:ph idx="1"/>
          </p:nvPr>
        </p:nvSpPr>
        <p:spPr>
          <a:xfrm>
            <a:off x="1847528" y="1600200"/>
            <a:ext cx="8363272" cy="4781128"/>
          </a:xfrm>
        </p:spPr>
        <p:txBody>
          <a:bodyPr>
            <a:normAutofit/>
          </a:bodyPr>
          <a:lstStyle/>
          <a:p>
            <a:pPr algn="just"/>
            <a:r>
              <a:rPr lang="en-GB" sz="2700" dirty="0"/>
              <a:t> </a:t>
            </a:r>
            <a:r>
              <a:rPr lang="en-GB" sz="2700" i="1" dirty="0"/>
              <a:t>What are the valid hosts? Valid hosts are the numbers between the subnets, omitting all the </a:t>
            </a:r>
            <a:r>
              <a:rPr lang="en-GB" sz="2700" dirty="0"/>
              <a:t>0s and all 1s. For example, if 64 is the subnet number and 127 is the broadcast address, then 65–126 is the valid host range—it’s </a:t>
            </a:r>
            <a:r>
              <a:rPr lang="en-GB" sz="2700" i="1" dirty="0"/>
              <a:t>always the numbers between the subnet address and the</a:t>
            </a:r>
          </a:p>
          <a:p>
            <a:pPr algn="just">
              <a:buNone/>
            </a:pPr>
            <a:endParaRPr lang="en-GB" sz="2700" dirty="0"/>
          </a:p>
          <a:p>
            <a:pPr algn="just"/>
            <a:endParaRPr lang="en-GB" sz="2700" dirty="0"/>
          </a:p>
          <a:p>
            <a:pPr algn="just"/>
            <a:endParaRPr lang="en-GB" sz="2700" dirty="0"/>
          </a:p>
        </p:txBody>
      </p:sp>
    </p:spTree>
    <p:extLst>
      <p:ext uri="{BB962C8B-B14F-4D97-AF65-F5344CB8AC3E}">
        <p14:creationId xmlns:p14="http://schemas.microsoft.com/office/powerpoint/2010/main" val="1066456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a:xfrm>
            <a:off x="1981200" y="1600201"/>
            <a:ext cx="8507288" cy="4525963"/>
          </a:xfrm>
        </p:spPr>
        <p:txBody>
          <a:bodyPr>
            <a:normAutofit/>
          </a:bodyPr>
          <a:lstStyle/>
          <a:p>
            <a:r>
              <a:rPr lang="en-GB" dirty="0"/>
              <a:t>Write the subnet, broadcast address, and valid host range for each of the following:</a:t>
            </a:r>
          </a:p>
          <a:p>
            <a:pPr marL="514350" indent="-514350">
              <a:buFont typeface="+mj-lt"/>
              <a:buAutoNum type="arabicPeriod"/>
            </a:pPr>
            <a:r>
              <a:rPr lang="en-GB" b="1" dirty="0" smtClean="0"/>
              <a:t> </a:t>
            </a:r>
            <a:r>
              <a:rPr lang="en-GB" b="1" dirty="0"/>
              <a:t>192.168.100.25/30</a:t>
            </a:r>
          </a:p>
          <a:p>
            <a:pPr marL="514350" indent="-514350">
              <a:buFont typeface="+mj-lt"/>
              <a:buAutoNum type="arabicPeriod"/>
            </a:pPr>
            <a:r>
              <a:rPr lang="en-GB" b="1" dirty="0" smtClean="0"/>
              <a:t> </a:t>
            </a:r>
            <a:r>
              <a:rPr lang="en-GB" b="1" dirty="0"/>
              <a:t>192.168.100.66/27</a:t>
            </a:r>
          </a:p>
          <a:p>
            <a:pPr marL="514350" indent="-514350">
              <a:buFont typeface="+mj-lt"/>
              <a:buAutoNum type="arabicPeriod"/>
            </a:pPr>
            <a:r>
              <a:rPr lang="en-GB" b="1" dirty="0" smtClean="0"/>
              <a:t> 192.168.100.17/29</a:t>
            </a:r>
          </a:p>
          <a:p>
            <a:pPr marL="514350" indent="-514350">
              <a:buNone/>
            </a:pPr>
            <a:endParaRPr lang="en-GB" b="1" dirty="0"/>
          </a:p>
        </p:txBody>
      </p:sp>
    </p:spTree>
    <p:extLst>
      <p:ext uri="{BB962C8B-B14F-4D97-AF65-F5344CB8AC3E}">
        <p14:creationId xmlns:p14="http://schemas.microsoft.com/office/powerpoint/2010/main" val="177483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5954" name="Object 2"/>
          <p:cNvGraphicFramePr>
            <a:graphicFrameLocks noGrp="1" noChangeAspect="1"/>
          </p:cNvGraphicFramePr>
          <p:nvPr>
            <p:ph idx="1"/>
          </p:nvPr>
        </p:nvGraphicFramePr>
        <p:xfrm>
          <a:off x="1524000" y="1974850"/>
          <a:ext cx="9144000" cy="4883150"/>
        </p:xfrm>
        <a:graphic>
          <a:graphicData uri="http://schemas.openxmlformats.org/presentationml/2006/ole">
            <mc:AlternateContent xmlns:mc="http://schemas.openxmlformats.org/markup-compatibility/2006">
              <mc:Choice xmlns:v="urn:schemas-microsoft-com:vml" Requires="v">
                <p:oleObj spid="_x0000_s2050" name="Bitmap Image" r:id="rId3" imgW="3924848" imgH="2095793" progId="Paint.Picture">
                  <p:embed/>
                </p:oleObj>
              </mc:Choice>
              <mc:Fallback>
                <p:oleObj name="Bitmap Image" r:id="rId3" imgW="3924848" imgH="2095793" progId="Paint.Picture">
                  <p:embed/>
                  <p:pic>
                    <p:nvPicPr>
                      <p:cNvPr id="125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74850"/>
                        <a:ext cx="9144000"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Grp="1" noChangeArrowheads="1"/>
          </p:cNvSpPr>
          <p:nvPr>
            <p:ph type="title"/>
          </p:nvPr>
        </p:nvSpPr>
        <p:spPr>
          <a:xfrm>
            <a:off x="1524000" y="152400"/>
            <a:ext cx="9144000" cy="990600"/>
          </a:xfrm>
        </p:spPr>
        <p:txBody>
          <a:bodyPr/>
          <a:lstStyle/>
          <a:p>
            <a:pPr eaLnBrk="1" hangingPunct="1"/>
            <a:r>
              <a:rPr lang="en-US" altLang="en-US" sz="4800" b="1"/>
              <a:t>The Internet Layer</a:t>
            </a:r>
          </a:p>
        </p:txBody>
      </p:sp>
      <p:sp>
        <p:nvSpPr>
          <p:cNvPr id="8196" name="Text Box 4"/>
          <p:cNvSpPr txBox="1">
            <a:spLocks noChangeArrowheads="1"/>
          </p:cNvSpPr>
          <p:nvPr/>
        </p:nvSpPr>
        <p:spPr bwMode="auto">
          <a:xfrm>
            <a:off x="4419600" y="1371601"/>
            <a:ext cx="6096000" cy="233997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cs typeface="Arial" panose="020B0604020202020204" pitchFamily="34" charset="0"/>
              </a:rPr>
              <a:t>The purpose of the Internet layer is to select the best path through the network for packets to travel. The main protocol that functions at this layer is the Internet Protocol (IP). Best path determination and packet switching occur at this layer. </a:t>
            </a:r>
          </a:p>
        </p:txBody>
      </p:sp>
    </p:spTree>
    <p:extLst>
      <p:ext uri="{BB962C8B-B14F-4D97-AF65-F5344CB8AC3E}">
        <p14:creationId xmlns:p14="http://schemas.microsoft.com/office/powerpoint/2010/main" val="4250939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25954"/>
                                        </p:tgtEl>
                                        <p:attrNameLst>
                                          <p:attrName>style.visibility</p:attrName>
                                        </p:attrNameLst>
                                      </p:cBhvr>
                                      <p:to>
                                        <p:strVal val="visible"/>
                                      </p:to>
                                    </p:set>
                                    <p:anim to="" calcmode="lin" valueType="num">
                                      <p:cBhvr>
                                        <p:cTn id="7" dur="1" fill="hold"/>
                                        <p:tgtEl>
                                          <p:spTgt spid="1259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err="1" smtClean="0"/>
              <a:t>Classful</a:t>
            </a:r>
            <a:r>
              <a:rPr lang="en-US" dirty="0" smtClean="0"/>
              <a:t> </a:t>
            </a:r>
            <a:endParaRPr lang="ar-SA" dirty="0"/>
          </a:p>
        </p:txBody>
      </p:sp>
      <p:sp>
        <p:nvSpPr>
          <p:cNvPr id="6" name="عنصر نائب للمحتوى 2"/>
          <p:cNvSpPr>
            <a:spLocks noGrp="1"/>
          </p:cNvSpPr>
          <p:nvPr>
            <p:ph idx="1"/>
          </p:nvPr>
        </p:nvSpPr>
        <p:spPr>
          <a:xfrm>
            <a:off x="1981200" y="1484784"/>
            <a:ext cx="8229600" cy="5112568"/>
          </a:xfrm>
        </p:spPr>
        <p:txBody>
          <a:bodyPr>
            <a:normAutofit lnSpcReduction="10000"/>
          </a:bodyPr>
          <a:lstStyle/>
          <a:p>
            <a:pPr marL="0" indent="0">
              <a:buNone/>
            </a:pPr>
            <a:r>
              <a:rPr lang="en-US" sz="3300" b="1" dirty="0">
                <a:effectLst>
                  <a:outerShdw blurRad="38100" dist="38100" dir="2700000" algn="tl">
                    <a:srgbClr val="000000">
                      <a:alpha val="43137"/>
                    </a:srgbClr>
                  </a:outerShdw>
                </a:effectLst>
              </a:rPr>
              <a:t>Class C</a:t>
            </a:r>
            <a:endParaRPr lang="ar-SA" sz="3300" b="1" dirty="0">
              <a:effectLst>
                <a:outerShdw blurRad="38100" dist="38100" dir="2700000" algn="tl">
                  <a:srgbClr val="000000">
                    <a:alpha val="43137"/>
                  </a:srgbClr>
                </a:outerShdw>
              </a:effectLst>
            </a:endParaRPr>
          </a:p>
          <a:p>
            <a:pPr marL="0" indent="0">
              <a:buNone/>
            </a:pPr>
            <a:r>
              <a:rPr lang="en-US" dirty="0" smtClean="0"/>
              <a:t>192.168.0.0  /24</a:t>
            </a:r>
          </a:p>
          <a:p>
            <a:pPr marL="0" indent="0">
              <a:buNone/>
            </a:pPr>
            <a:r>
              <a:rPr lang="en-US" dirty="0" smtClean="0"/>
              <a:t>255.255.255.0</a:t>
            </a:r>
          </a:p>
          <a:p>
            <a:pPr marL="0" indent="0">
              <a:buNone/>
            </a:pPr>
            <a:r>
              <a:rPr lang="en-US" dirty="0"/>
              <a:t>11111111. 11111111</a:t>
            </a:r>
            <a:r>
              <a:rPr lang="en-US" dirty="0" smtClean="0"/>
              <a:t>.</a:t>
            </a:r>
            <a:r>
              <a:rPr lang="en-US" dirty="0"/>
              <a:t> </a:t>
            </a:r>
            <a:r>
              <a:rPr lang="en-US" dirty="0" smtClean="0"/>
              <a:t>11111111.00000000</a:t>
            </a:r>
            <a:endParaRPr lang="en-US" dirty="0"/>
          </a:p>
          <a:p>
            <a:pPr marL="0" indent="0">
              <a:buNone/>
            </a:pPr>
            <a:endParaRPr lang="en-US" dirty="0" smtClean="0"/>
          </a:p>
          <a:p>
            <a:pPr marL="0" indent="0">
              <a:buNone/>
            </a:pPr>
            <a:r>
              <a:rPr lang="en-US" dirty="0" smtClean="0"/>
              <a:t>Host </a:t>
            </a:r>
            <a:r>
              <a:rPr lang="ar-SA" dirty="0" smtClean="0"/>
              <a:t> </a:t>
            </a:r>
            <a:r>
              <a:rPr lang="en-US" dirty="0" smtClean="0"/>
              <a:t>2^X  -  2  =   2^8 – 2 = 256 – 2 = 254</a:t>
            </a:r>
          </a:p>
          <a:p>
            <a:pPr marL="0" indent="0">
              <a:buNone/>
            </a:pPr>
            <a:r>
              <a:rPr lang="en-US" dirty="0" smtClean="0"/>
              <a:t>     X=&gt;0</a:t>
            </a:r>
            <a:endParaRPr lang="en-US" dirty="0"/>
          </a:p>
          <a:p>
            <a:pPr marL="0" indent="0">
              <a:buNone/>
            </a:pPr>
            <a:endParaRPr lang="en-US" dirty="0" smtClean="0"/>
          </a:p>
          <a:p>
            <a:pPr marL="0" indent="0">
              <a:buNone/>
            </a:pPr>
            <a:r>
              <a:rPr lang="en-US" dirty="0" smtClean="0"/>
              <a:t>Network  2^Y  =   2^0 = 1 </a:t>
            </a:r>
          </a:p>
          <a:p>
            <a:pPr marL="0" indent="0">
              <a:buNone/>
            </a:pPr>
            <a:r>
              <a:rPr lang="en-US" dirty="0" smtClean="0"/>
              <a:t>     Y=&gt;1</a:t>
            </a:r>
            <a:endParaRPr lang="ar-SA" dirty="0"/>
          </a:p>
        </p:txBody>
      </p:sp>
    </p:spTree>
    <p:extLst>
      <p:ext uri="{BB962C8B-B14F-4D97-AF65-F5344CB8AC3E}">
        <p14:creationId xmlns:p14="http://schemas.microsoft.com/office/powerpoint/2010/main" val="290272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1000"/>
                                        <p:tgtEl>
                                          <p:spTgt spid="6">
                                            <p:txEl>
                                              <p:pRg st="8" end="8"/>
                                            </p:txEl>
                                          </p:spTgt>
                                        </p:tgtEl>
                                      </p:cBhvr>
                                    </p:animEffect>
                                    <p:anim calcmode="lin" valueType="num">
                                      <p:cBhvr>
                                        <p:cTn id="5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fade">
                                      <p:cBhvr>
                                        <p:cTn id="63" dur="1000"/>
                                        <p:tgtEl>
                                          <p:spTgt spid="6">
                                            <p:txEl>
                                              <p:pRg st="9" end="9"/>
                                            </p:txEl>
                                          </p:spTgt>
                                        </p:tgtEl>
                                      </p:cBhvr>
                                    </p:animEffect>
                                    <p:anim calcmode="lin" valueType="num">
                                      <p:cBhvr>
                                        <p:cTn id="6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pPr>
              <a:buNone/>
            </a:pPr>
            <a:endParaRPr lang="ar-SA" dirty="0"/>
          </a:p>
        </p:txBody>
      </p:sp>
      <p:graphicFrame>
        <p:nvGraphicFramePr>
          <p:cNvPr id="4" name="جدول 3"/>
          <p:cNvGraphicFramePr>
            <a:graphicFrameLocks noGrp="1"/>
          </p:cNvGraphicFramePr>
          <p:nvPr>
            <p:extLst/>
          </p:nvPr>
        </p:nvGraphicFramePr>
        <p:xfrm>
          <a:off x="1981200" y="3352800"/>
          <a:ext cx="8229600" cy="2362200"/>
        </p:xfrm>
        <a:graphic>
          <a:graphicData uri="http://schemas.openxmlformats.org/drawingml/2006/table">
            <a:tbl>
              <a:tblPr rtl="1" firstRow="1" bandRow="1">
                <a:tableStyleId>{5C22544A-7EE6-4342-B048-85BDC9FD1C3A}</a:tableStyleId>
              </a:tblPr>
              <a:tblGrid>
                <a:gridCol w="5452184">
                  <a:extLst>
                    <a:ext uri="{9D8B030D-6E8A-4147-A177-3AD203B41FA5}">
                      <a16:colId xmlns:a16="http://schemas.microsoft.com/office/drawing/2014/main" val="20000"/>
                    </a:ext>
                  </a:extLst>
                </a:gridCol>
                <a:gridCol w="2777416">
                  <a:extLst>
                    <a:ext uri="{9D8B030D-6E8A-4147-A177-3AD203B41FA5}">
                      <a16:colId xmlns:a16="http://schemas.microsoft.com/office/drawing/2014/main" val="20001"/>
                    </a:ext>
                  </a:extLst>
                </a:gridCol>
              </a:tblGrid>
              <a:tr h="590550">
                <a:tc>
                  <a:txBody>
                    <a:bodyPr/>
                    <a:lstStyle/>
                    <a:p>
                      <a:pPr algn="ctr" rtl="1"/>
                      <a:r>
                        <a:rPr lang="en-US" sz="2400" b="1" dirty="0" smtClean="0"/>
                        <a:t>192.168.0.0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590550">
                <a:tc>
                  <a:txBody>
                    <a:bodyPr/>
                    <a:lstStyle/>
                    <a:p>
                      <a:pPr algn="ctr" rtl="1"/>
                      <a:r>
                        <a:rPr lang="en-US" sz="2400" b="1" dirty="0" smtClean="0"/>
                        <a:t>192.168.0.1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590550">
                <a:tc>
                  <a:txBody>
                    <a:bodyPr/>
                    <a:lstStyle/>
                    <a:p>
                      <a:pPr algn="ctr" rtl="1"/>
                      <a:r>
                        <a:rPr lang="en-US" sz="2400" b="1" dirty="0" smtClean="0"/>
                        <a:t>192.168.0.254</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590550">
                <a:tc>
                  <a:txBody>
                    <a:bodyPr/>
                    <a:lstStyle/>
                    <a:p>
                      <a:pPr algn="ctr" rtl="1"/>
                      <a:r>
                        <a:rPr lang="en-US" sz="2400" b="1" dirty="0" smtClean="0"/>
                        <a:t>192.168.0.255</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5115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Classless</a:t>
            </a:r>
            <a:endParaRPr lang="ar-SA" dirty="0"/>
          </a:p>
        </p:txBody>
      </p:sp>
      <p:sp>
        <p:nvSpPr>
          <p:cNvPr id="3" name="عنصر نائب للمحتوى 2"/>
          <p:cNvSpPr>
            <a:spLocks noGrp="1"/>
          </p:cNvSpPr>
          <p:nvPr>
            <p:ph idx="1"/>
          </p:nvPr>
        </p:nvSpPr>
        <p:spPr/>
        <p:txBody>
          <a:bodyPr/>
          <a:lstStyle/>
          <a:p>
            <a:pPr marL="0" indent="0" algn="ctr">
              <a:buNone/>
            </a:pPr>
            <a:endParaRPr lang="ar-SA" dirty="0" smtClean="0"/>
          </a:p>
          <a:p>
            <a:pPr marL="0" indent="0" algn="ctr">
              <a:buNone/>
            </a:pPr>
            <a:r>
              <a:rPr lang="en-US" dirty="0" smtClean="0"/>
              <a:t>192.168.0.0</a:t>
            </a:r>
            <a:endParaRPr lang="ar-SA"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494" t="38257" r="31091" b="39904"/>
          <a:stretch/>
        </p:blipFill>
        <p:spPr bwMode="auto">
          <a:xfrm>
            <a:off x="1646436" y="2852936"/>
            <a:ext cx="872679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1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/25</a:t>
            </a:r>
          </a:p>
          <a:p>
            <a:pPr marL="0" indent="0">
              <a:buNone/>
            </a:pPr>
            <a:r>
              <a:rPr lang="en-US" dirty="0" smtClean="0"/>
              <a:t>255.255.255.</a:t>
            </a:r>
            <a:r>
              <a:rPr lang="en-US" dirty="0" smtClean="0">
                <a:solidFill>
                  <a:srgbClr val="FF0000"/>
                </a:solidFill>
              </a:rPr>
              <a:t>128</a:t>
            </a:r>
          </a:p>
          <a:p>
            <a:pPr marL="0" indent="0">
              <a:buNone/>
            </a:pPr>
            <a:r>
              <a:rPr lang="en-US" dirty="0"/>
              <a:t> </a:t>
            </a:r>
            <a:r>
              <a:rPr lang="en-US" dirty="0" smtClean="0"/>
              <a:t>                      .</a:t>
            </a:r>
            <a:r>
              <a:rPr lang="en-US" dirty="0" smtClean="0">
                <a:solidFill>
                  <a:srgbClr val="FF0000"/>
                </a:solidFill>
              </a:rPr>
              <a:t>0</a:t>
            </a:r>
            <a:r>
              <a:rPr lang="en-US" dirty="0" smtClean="0"/>
              <a:t>0000000  </a:t>
            </a:r>
            <a:r>
              <a:rPr lang="en-US" dirty="0" smtClean="0">
                <a:sym typeface="Wingdings" pitchFamily="2" charset="2"/>
              </a:rPr>
              <a:t></a:t>
            </a:r>
            <a:r>
              <a:rPr lang="en-US" dirty="0" smtClean="0"/>
              <a:t>     </a:t>
            </a:r>
            <a:r>
              <a:rPr lang="en-US" u="sng" dirty="0" smtClean="0">
                <a:solidFill>
                  <a:srgbClr val="FF0000"/>
                </a:solidFill>
              </a:rPr>
              <a:t>1</a:t>
            </a:r>
            <a:r>
              <a:rPr lang="en-US" u="sng" dirty="0" smtClean="0"/>
              <a:t>0000000</a:t>
            </a:r>
          </a:p>
          <a:p>
            <a:pPr marL="0" indent="0">
              <a:buNone/>
            </a:pPr>
            <a:r>
              <a:rPr lang="en-US" dirty="0" smtClean="0"/>
              <a:t>Host  2^7-2 = 128 – 2 = 126</a:t>
            </a:r>
          </a:p>
          <a:p>
            <a:pPr marL="0" indent="0">
              <a:buNone/>
            </a:pPr>
            <a:r>
              <a:rPr lang="en-US" dirty="0" smtClean="0"/>
              <a:t>Net 2^1 = 2</a:t>
            </a:r>
          </a:p>
          <a:p>
            <a:pPr marL="0" indent="0">
              <a:buNone/>
            </a:pPr>
            <a:r>
              <a:rPr lang="en-US" dirty="0" smtClean="0">
                <a:sym typeface="Wingdings 3"/>
              </a:rPr>
              <a:t></a:t>
            </a:r>
            <a:r>
              <a:rPr lang="en-US" dirty="0" smtClean="0"/>
              <a:t> 256 – </a:t>
            </a:r>
            <a:r>
              <a:rPr lang="en-US" dirty="0" smtClean="0">
                <a:solidFill>
                  <a:srgbClr val="FF0000"/>
                </a:solidFill>
              </a:rPr>
              <a:t>128</a:t>
            </a:r>
            <a:r>
              <a:rPr lang="en-US" dirty="0" smtClean="0"/>
              <a:t> = 128</a:t>
            </a:r>
            <a:endParaRPr lang="ar-SA" dirty="0"/>
          </a:p>
        </p:txBody>
      </p:sp>
      <p:graphicFrame>
        <p:nvGraphicFramePr>
          <p:cNvPr id="4" name="جدول 3"/>
          <p:cNvGraphicFramePr>
            <a:graphicFrameLocks noGrp="1"/>
          </p:cNvGraphicFramePr>
          <p:nvPr>
            <p:extLst/>
          </p:nvPr>
        </p:nvGraphicFramePr>
        <p:xfrm>
          <a:off x="1847529" y="4797152"/>
          <a:ext cx="8568951" cy="1828800"/>
        </p:xfrm>
        <a:graphic>
          <a:graphicData uri="http://schemas.openxmlformats.org/drawingml/2006/table">
            <a:tbl>
              <a:tblPr rtl="1" firstRow="1" bandRow="1">
                <a:tableStyleId>{5C22544A-7EE6-4342-B048-85BDC9FD1C3A}</a:tableStyleId>
              </a:tblPr>
              <a:tblGrid>
                <a:gridCol w="2856317">
                  <a:extLst>
                    <a:ext uri="{9D8B030D-6E8A-4147-A177-3AD203B41FA5}">
                      <a16:colId xmlns:a16="http://schemas.microsoft.com/office/drawing/2014/main" val="20000"/>
                    </a:ext>
                  </a:extLst>
                </a:gridCol>
                <a:gridCol w="3784672">
                  <a:extLst>
                    <a:ext uri="{9D8B030D-6E8A-4147-A177-3AD203B41FA5}">
                      <a16:colId xmlns:a16="http://schemas.microsoft.com/office/drawing/2014/main" val="20001"/>
                    </a:ext>
                  </a:extLst>
                </a:gridCol>
                <a:gridCol w="1927962">
                  <a:extLst>
                    <a:ext uri="{9D8B030D-6E8A-4147-A177-3AD203B41FA5}">
                      <a16:colId xmlns:a16="http://schemas.microsoft.com/office/drawing/2014/main" val="20002"/>
                    </a:ext>
                  </a:extLst>
                </a:gridCol>
              </a:tblGrid>
              <a:tr h="403194">
                <a:tc>
                  <a:txBody>
                    <a:bodyPr/>
                    <a:lstStyle/>
                    <a:p>
                      <a:pPr algn="ctr" rtl="1"/>
                      <a:r>
                        <a:rPr lang="en-US" sz="2400" b="1" kern="1200" dirty="0" smtClean="0">
                          <a:solidFill>
                            <a:schemeClr val="lt1"/>
                          </a:solidFill>
                          <a:latin typeface="+mn-lt"/>
                          <a:ea typeface="+mn-ea"/>
                          <a:cs typeface="+mn-cs"/>
                        </a:rPr>
                        <a:t>192.168.0.128</a:t>
                      </a:r>
                      <a:endParaRPr lang="ar-SA" sz="2400" b="1" kern="1200" dirty="0">
                        <a:solidFill>
                          <a:schemeClr val="lt1"/>
                        </a:solidFill>
                        <a:latin typeface="+mn-lt"/>
                        <a:ea typeface="+mn-ea"/>
                        <a:cs typeface="+mn-cs"/>
                      </a:endParaRPr>
                    </a:p>
                  </a:txBody>
                  <a:tcPr anchor="ctr"/>
                </a:tc>
                <a:tc>
                  <a:txBody>
                    <a:bodyPr/>
                    <a:lstStyle/>
                    <a:p>
                      <a:pPr algn="ctr" rtl="1"/>
                      <a:r>
                        <a:rPr lang="en-US" sz="2400" b="1" dirty="0" smtClean="0"/>
                        <a:t>192.168.0.0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403194">
                <a:tc>
                  <a:txBody>
                    <a:bodyPr/>
                    <a:lstStyle/>
                    <a:p>
                      <a:pPr algn="ctr" rtl="1"/>
                      <a:r>
                        <a:rPr lang="en-US" sz="2400" b="1" dirty="0" smtClean="0"/>
                        <a:t>192.168.0.129</a:t>
                      </a:r>
                      <a:endParaRPr lang="ar-SA" sz="2400" b="1" dirty="0"/>
                    </a:p>
                  </a:txBody>
                  <a:tcPr anchor="ctr"/>
                </a:tc>
                <a:tc>
                  <a:txBody>
                    <a:bodyPr/>
                    <a:lstStyle/>
                    <a:p>
                      <a:pPr algn="ctr" rtl="1"/>
                      <a:r>
                        <a:rPr lang="en-US" sz="2400" b="1" dirty="0" smtClean="0"/>
                        <a:t>192.168.0.1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403194">
                <a:tc>
                  <a:txBody>
                    <a:bodyPr/>
                    <a:lstStyle/>
                    <a:p>
                      <a:pPr algn="ctr" rtl="1"/>
                      <a:r>
                        <a:rPr lang="en-US" sz="2400" b="1" dirty="0" smtClean="0"/>
                        <a:t>192.168.0.254</a:t>
                      </a:r>
                      <a:endParaRPr lang="ar-SA" sz="2400" b="1" dirty="0"/>
                    </a:p>
                  </a:txBody>
                  <a:tcPr anchor="ctr"/>
                </a:tc>
                <a:tc>
                  <a:txBody>
                    <a:bodyPr/>
                    <a:lstStyle/>
                    <a:p>
                      <a:pPr algn="ctr" rtl="1"/>
                      <a:r>
                        <a:rPr lang="en-US" sz="2400" b="1" dirty="0" smtClean="0"/>
                        <a:t>192.168.0.126</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403194">
                <a:tc>
                  <a:txBody>
                    <a:bodyPr/>
                    <a:lstStyle/>
                    <a:p>
                      <a:pPr algn="ctr" rtl="1"/>
                      <a:r>
                        <a:rPr lang="en-US" sz="2400" b="1" dirty="0" smtClean="0"/>
                        <a:t>192.168.0.255</a:t>
                      </a:r>
                      <a:endParaRPr lang="ar-SA" sz="2400" b="1" dirty="0"/>
                    </a:p>
                  </a:txBody>
                  <a:tcPr anchor="ctr"/>
                </a:tc>
                <a:tc>
                  <a:txBody>
                    <a:bodyPr/>
                    <a:lstStyle/>
                    <a:p>
                      <a:pPr algn="ctr" rtl="1"/>
                      <a:r>
                        <a:rPr lang="en-US" sz="2400" b="1" dirty="0" smtClean="0"/>
                        <a:t>192.168.0.127</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03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/26</a:t>
            </a:r>
          </a:p>
          <a:p>
            <a:pPr marL="0" indent="0">
              <a:buNone/>
            </a:pPr>
            <a:r>
              <a:rPr lang="en-US" dirty="0" smtClean="0"/>
              <a:t>255.255.255.</a:t>
            </a:r>
            <a:r>
              <a:rPr lang="en-US" dirty="0" smtClean="0">
                <a:solidFill>
                  <a:srgbClr val="FF0000"/>
                </a:solidFill>
              </a:rPr>
              <a:t>192</a:t>
            </a:r>
          </a:p>
          <a:p>
            <a:pPr marL="0" indent="0">
              <a:buNone/>
            </a:pPr>
            <a:r>
              <a:rPr lang="en-US" dirty="0"/>
              <a:t> </a:t>
            </a:r>
            <a:r>
              <a:rPr lang="en-US" dirty="0" smtClean="0"/>
              <a:t>                      00000000  --</a:t>
            </a:r>
            <a:r>
              <a:rPr lang="en-US" dirty="0" smtClean="0">
                <a:sym typeface="Wingdings" pitchFamily="2" charset="2"/>
              </a:rPr>
              <a:t></a:t>
            </a:r>
            <a:r>
              <a:rPr lang="en-US" dirty="0" smtClean="0"/>
              <a:t>     </a:t>
            </a:r>
            <a:r>
              <a:rPr lang="en-US" u="sng" dirty="0" smtClean="0">
                <a:solidFill>
                  <a:srgbClr val="FF0000"/>
                </a:solidFill>
              </a:rPr>
              <a:t>11</a:t>
            </a:r>
            <a:r>
              <a:rPr lang="en-US" u="sng" dirty="0" smtClean="0"/>
              <a:t>000000</a:t>
            </a:r>
          </a:p>
          <a:p>
            <a:pPr marL="0" indent="0">
              <a:buNone/>
            </a:pPr>
            <a:r>
              <a:rPr lang="en-US" dirty="0" smtClean="0"/>
              <a:t>Host  2^6 - 2 = 64 – 2 = 62</a:t>
            </a:r>
          </a:p>
          <a:p>
            <a:pPr marL="0" indent="0">
              <a:buNone/>
            </a:pPr>
            <a:r>
              <a:rPr lang="en-US" dirty="0" smtClean="0"/>
              <a:t>Net 2^2 = 4</a:t>
            </a:r>
          </a:p>
          <a:p>
            <a:pPr marL="0" indent="0">
              <a:buNone/>
            </a:pPr>
            <a:r>
              <a:rPr lang="en-US" dirty="0">
                <a:sym typeface="Wingdings 3"/>
              </a:rPr>
              <a:t></a:t>
            </a:r>
            <a:r>
              <a:rPr lang="en-US" dirty="0" smtClean="0"/>
              <a:t> 256 –</a:t>
            </a:r>
            <a:r>
              <a:rPr lang="en-US" dirty="0" smtClean="0">
                <a:solidFill>
                  <a:srgbClr val="FF0000"/>
                </a:solidFill>
              </a:rPr>
              <a:t>192</a:t>
            </a:r>
            <a:r>
              <a:rPr lang="en-US" dirty="0" smtClean="0"/>
              <a:t> = 64</a:t>
            </a:r>
            <a:endParaRPr lang="ar-SA" dirty="0"/>
          </a:p>
        </p:txBody>
      </p:sp>
      <p:graphicFrame>
        <p:nvGraphicFramePr>
          <p:cNvPr id="4" name="جدول 3"/>
          <p:cNvGraphicFramePr>
            <a:graphicFrameLocks noGrp="1"/>
          </p:cNvGraphicFramePr>
          <p:nvPr>
            <p:extLst/>
          </p:nvPr>
        </p:nvGraphicFramePr>
        <p:xfrm>
          <a:off x="2351585" y="4820566"/>
          <a:ext cx="7661605" cy="1865076"/>
        </p:xfrm>
        <a:graphic>
          <a:graphicData uri="http://schemas.openxmlformats.org/drawingml/2006/table">
            <a:tbl>
              <a:tblPr rtl="1" firstRow="1" bandRow="1">
                <a:tableStyleId>{5C22544A-7EE6-4342-B048-85BDC9FD1C3A}</a:tableStyleId>
              </a:tblPr>
              <a:tblGrid>
                <a:gridCol w="1532321">
                  <a:extLst>
                    <a:ext uri="{9D8B030D-6E8A-4147-A177-3AD203B41FA5}">
                      <a16:colId xmlns:a16="http://schemas.microsoft.com/office/drawing/2014/main" val="20000"/>
                    </a:ext>
                  </a:extLst>
                </a:gridCol>
                <a:gridCol w="1532321">
                  <a:extLst>
                    <a:ext uri="{9D8B030D-6E8A-4147-A177-3AD203B41FA5}">
                      <a16:colId xmlns:a16="http://schemas.microsoft.com/office/drawing/2014/main" val="20001"/>
                    </a:ext>
                  </a:extLst>
                </a:gridCol>
                <a:gridCol w="1532321">
                  <a:extLst>
                    <a:ext uri="{9D8B030D-6E8A-4147-A177-3AD203B41FA5}">
                      <a16:colId xmlns:a16="http://schemas.microsoft.com/office/drawing/2014/main" val="20002"/>
                    </a:ext>
                  </a:extLst>
                </a:gridCol>
                <a:gridCol w="1532321">
                  <a:extLst>
                    <a:ext uri="{9D8B030D-6E8A-4147-A177-3AD203B41FA5}">
                      <a16:colId xmlns:a16="http://schemas.microsoft.com/office/drawing/2014/main" val="20003"/>
                    </a:ext>
                  </a:extLst>
                </a:gridCol>
                <a:gridCol w="1532321">
                  <a:extLst>
                    <a:ext uri="{9D8B030D-6E8A-4147-A177-3AD203B41FA5}">
                      <a16:colId xmlns:a16="http://schemas.microsoft.com/office/drawing/2014/main" val="20004"/>
                    </a:ext>
                  </a:extLst>
                </a:gridCol>
              </a:tblGrid>
              <a:tr h="408607">
                <a:tc>
                  <a:txBody>
                    <a:bodyPr/>
                    <a:lstStyle/>
                    <a:p>
                      <a:pPr algn="ctr" rtl="1"/>
                      <a:r>
                        <a:rPr lang="en-US" sz="2400" b="1" dirty="0" smtClean="0"/>
                        <a:t>192</a:t>
                      </a:r>
                      <a:endParaRPr lang="ar-SA" sz="2400" b="1" dirty="0"/>
                    </a:p>
                  </a:txBody>
                  <a:tcPr anchor="ctr"/>
                </a:tc>
                <a:tc>
                  <a:txBody>
                    <a:bodyPr/>
                    <a:lstStyle/>
                    <a:p>
                      <a:pPr algn="ctr" rtl="1"/>
                      <a:r>
                        <a:rPr lang="en-US" sz="2400" b="1" dirty="0" smtClean="0"/>
                        <a:t>128</a:t>
                      </a:r>
                      <a:endParaRPr lang="ar-SA" sz="2400" b="1" dirty="0"/>
                    </a:p>
                  </a:txBody>
                  <a:tcPr anchor="ctr"/>
                </a:tc>
                <a:tc>
                  <a:txBody>
                    <a:bodyPr/>
                    <a:lstStyle/>
                    <a:p>
                      <a:pPr algn="ctr" rtl="1"/>
                      <a:r>
                        <a:rPr lang="en-US" sz="2400" b="1" dirty="0" smtClean="0"/>
                        <a:t>64</a:t>
                      </a:r>
                      <a:endParaRPr lang="ar-SA" sz="2400" b="1" dirty="0"/>
                    </a:p>
                  </a:txBody>
                  <a:tcPr anchor="ctr"/>
                </a:tc>
                <a:tc>
                  <a:txBody>
                    <a:bodyPr/>
                    <a:lstStyle/>
                    <a:p>
                      <a:pPr algn="ctr" rtl="1"/>
                      <a:r>
                        <a:rPr lang="en-US" sz="2400" b="1" dirty="0" smtClean="0"/>
                        <a:t>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469292">
                <a:tc>
                  <a:txBody>
                    <a:bodyPr/>
                    <a:lstStyle/>
                    <a:p>
                      <a:pPr algn="ctr" rtl="1"/>
                      <a:r>
                        <a:rPr lang="en-US" sz="2400" b="1" dirty="0" smtClean="0"/>
                        <a:t>193</a:t>
                      </a:r>
                      <a:endParaRPr lang="ar-SA" sz="2400" b="1" dirty="0"/>
                    </a:p>
                  </a:txBody>
                  <a:tcPr anchor="ctr"/>
                </a:tc>
                <a:tc>
                  <a:txBody>
                    <a:bodyPr/>
                    <a:lstStyle/>
                    <a:p>
                      <a:pPr algn="ctr" rtl="1"/>
                      <a:r>
                        <a:rPr lang="en-US" sz="2400" b="1" dirty="0" smtClean="0"/>
                        <a:t>129</a:t>
                      </a:r>
                      <a:endParaRPr lang="ar-SA" sz="2400" b="1" dirty="0"/>
                    </a:p>
                  </a:txBody>
                  <a:tcPr anchor="ctr"/>
                </a:tc>
                <a:tc>
                  <a:txBody>
                    <a:bodyPr/>
                    <a:lstStyle/>
                    <a:p>
                      <a:pPr algn="ctr" rtl="1"/>
                      <a:r>
                        <a:rPr lang="en-US" sz="2400" b="1" dirty="0" smtClean="0"/>
                        <a:t>65</a:t>
                      </a:r>
                      <a:endParaRPr lang="ar-SA" sz="2400" b="1" dirty="0"/>
                    </a:p>
                  </a:txBody>
                  <a:tcPr anchor="ctr"/>
                </a:tc>
                <a:tc>
                  <a:txBody>
                    <a:bodyPr/>
                    <a:lstStyle/>
                    <a:p>
                      <a:pPr algn="ctr" rtl="1"/>
                      <a:r>
                        <a:rPr lang="en-US" sz="2400" b="1" dirty="0" smtClean="0"/>
                        <a:t>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469292">
                <a:tc>
                  <a:txBody>
                    <a:bodyPr/>
                    <a:lstStyle/>
                    <a:p>
                      <a:pPr algn="ctr" rtl="1"/>
                      <a:r>
                        <a:rPr lang="en-US" sz="2400" b="1" dirty="0" smtClean="0"/>
                        <a:t>254</a:t>
                      </a:r>
                      <a:endParaRPr lang="ar-SA" sz="2400" b="1" dirty="0"/>
                    </a:p>
                  </a:txBody>
                  <a:tcPr anchor="ctr"/>
                </a:tc>
                <a:tc>
                  <a:txBody>
                    <a:bodyPr/>
                    <a:lstStyle/>
                    <a:p>
                      <a:pPr algn="ctr" rtl="1"/>
                      <a:r>
                        <a:rPr lang="en-US" sz="2400" b="1" dirty="0" smtClean="0"/>
                        <a:t>190</a:t>
                      </a:r>
                      <a:endParaRPr lang="ar-SA" sz="2400" b="1" dirty="0"/>
                    </a:p>
                  </a:txBody>
                  <a:tcPr anchor="ctr"/>
                </a:tc>
                <a:tc>
                  <a:txBody>
                    <a:bodyPr/>
                    <a:lstStyle/>
                    <a:p>
                      <a:pPr algn="ctr" rtl="1"/>
                      <a:r>
                        <a:rPr lang="en-US" sz="2400" b="1" dirty="0" smtClean="0"/>
                        <a:t>126</a:t>
                      </a:r>
                      <a:endParaRPr lang="ar-SA" sz="2400" b="1" dirty="0"/>
                    </a:p>
                  </a:txBody>
                  <a:tcPr anchor="ctr"/>
                </a:tc>
                <a:tc>
                  <a:txBody>
                    <a:bodyPr/>
                    <a:lstStyle/>
                    <a:p>
                      <a:pPr algn="ctr" rtl="1"/>
                      <a:r>
                        <a:rPr lang="en-US" sz="2400" b="1" dirty="0" smtClean="0"/>
                        <a:t>62</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469292">
                <a:tc>
                  <a:txBody>
                    <a:bodyPr/>
                    <a:lstStyle/>
                    <a:p>
                      <a:pPr algn="ctr" rtl="1"/>
                      <a:r>
                        <a:rPr lang="en-US" sz="2400" b="1" dirty="0" smtClean="0"/>
                        <a:t>255</a:t>
                      </a:r>
                      <a:endParaRPr lang="ar-SA" sz="2400" b="1" dirty="0"/>
                    </a:p>
                  </a:txBody>
                  <a:tcPr anchor="ctr"/>
                </a:tc>
                <a:tc>
                  <a:txBody>
                    <a:bodyPr/>
                    <a:lstStyle/>
                    <a:p>
                      <a:pPr algn="ctr" rtl="1"/>
                      <a:r>
                        <a:rPr lang="en-US" sz="2400" b="1" dirty="0" smtClean="0"/>
                        <a:t>191</a:t>
                      </a:r>
                      <a:endParaRPr lang="ar-SA" sz="2400" b="1" dirty="0"/>
                    </a:p>
                  </a:txBody>
                  <a:tcPr anchor="ctr"/>
                </a:tc>
                <a:tc>
                  <a:txBody>
                    <a:bodyPr/>
                    <a:lstStyle/>
                    <a:p>
                      <a:pPr algn="ctr" rtl="1"/>
                      <a:r>
                        <a:rPr lang="en-US" sz="2400" b="1" dirty="0" smtClean="0"/>
                        <a:t>127</a:t>
                      </a:r>
                      <a:endParaRPr lang="ar-SA" sz="2400" b="1" dirty="0"/>
                    </a:p>
                  </a:txBody>
                  <a:tcPr anchor="ctr"/>
                </a:tc>
                <a:tc>
                  <a:txBody>
                    <a:bodyPr/>
                    <a:lstStyle/>
                    <a:p>
                      <a:pPr algn="ctr" rtl="1"/>
                      <a:r>
                        <a:rPr lang="en-US" sz="2400" b="1" dirty="0" smtClean="0"/>
                        <a:t>63</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585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/27</a:t>
            </a:r>
          </a:p>
          <a:p>
            <a:pPr marL="0" indent="0">
              <a:buNone/>
            </a:pPr>
            <a:r>
              <a:rPr lang="en-US" dirty="0" smtClean="0"/>
              <a:t>255.255.255.</a:t>
            </a:r>
            <a:r>
              <a:rPr lang="en-US" dirty="0" smtClean="0">
                <a:solidFill>
                  <a:srgbClr val="FF0000"/>
                </a:solidFill>
              </a:rPr>
              <a:t>224</a:t>
            </a:r>
          </a:p>
          <a:p>
            <a:pPr marL="0" indent="0">
              <a:buNone/>
            </a:pPr>
            <a:r>
              <a:rPr lang="en-US" dirty="0"/>
              <a:t> </a:t>
            </a:r>
            <a:r>
              <a:rPr lang="en-US" dirty="0" smtClean="0"/>
              <a:t>                      00000000  --</a:t>
            </a:r>
            <a:r>
              <a:rPr lang="en-US" dirty="0" smtClean="0">
                <a:sym typeface="Wingdings" pitchFamily="2" charset="2"/>
              </a:rPr>
              <a:t></a:t>
            </a:r>
            <a:r>
              <a:rPr lang="en-US" dirty="0" smtClean="0"/>
              <a:t>     </a:t>
            </a:r>
            <a:r>
              <a:rPr lang="en-US" u="sng" dirty="0" smtClean="0">
                <a:solidFill>
                  <a:srgbClr val="FF0000"/>
                </a:solidFill>
              </a:rPr>
              <a:t>111</a:t>
            </a:r>
            <a:r>
              <a:rPr lang="en-US" u="sng" dirty="0" smtClean="0"/>
              <a:t>00000</a:t>
            </a:r>
          </a:p>
          <a:p>
            <a:pPr marL="0" indent="0">
              <a:buNone/>
            </a:pPr>
            <a:r>
              <a:rPr lang="en-US" dirty="0" smtClean="0"/>
              <a:t>Host  2^5 - 2 = 32 – 2 = 30</a:t>
            </a:r>
          </a:p>
          <a:p>
            <a:pPr marL="0" indent="0">
              <a:buNone/>
            </a:pPr>
            <a:r>
              <a:rPr lang="en-US" dirty="0" smtClean="0"/>
              <a:t>Net 2^3 = 8</a:t>
            </a:r>
          </a:p>
          <a:p>
            <a:pPr marL="0" indent="0">
              <a:buNone/>
            </a:pPr>
            <a:r>
              <a:rPr lang="en-US" dirty="0">
                <a:sym typeface="Wingdings 3"/>
              </a:rPr>
              <a:t></a:t>
            </a:r>
            <a:r>
              <a:rPr lang="en-US" dirty="0" smtClean="0"/>
              <a:t> 256 – </a:t>
            </a:r>
            <a:r>
              <a:rPr lang="en-US" dirty="0" smtClean="0">
                <a:solidFill>
                  <a:srgbClr val="FF0000"/>
                </a:solidFill>
              </a:rPr>
              <a:t>224</a:t>
            </a:r>
            <a:r>
              <a:rPr lang="en-US" dirty="0" smtClean="0"/>
              <a:t> = 32</a:t>
            </a:r>
            <a:endParaRPr lang="ar-SA" dirty="0"/>
          </a:p>
        </p:txBody>
      </p:sp>
      <p:graphicFrame>
        <p:nvGraphicFramePr>
          <p:cNvPr id="4" name="جدول 3"/>
          <p:cNvGraphicFramePr>
            <a:graphicFrameLocks noGrp="1"/>
          </p:cNvGraphicFramePr>
          <p:nvPr>
            <p:extLst/>
          </p:nvPr>
        </p:nvGraphicFramePr>
        <p:xfrm>
          <a:off x="2351581" y="4820566"/>
          <a:ext cx="7661609" cy="1865076"/>
        </p:xfrm>
        <a:graphic>
          <a:graphicData uri="http://schemas.openxmlformats.org/drawingml/2006/table">
            <a:tbl>
              <a:tblPr rtl="1" firstRow="1" bandRow="1">
                <a:tableStyleId>{5C22544A-7EE6-4342-B048-85BDC9FD1C3A}</a:tableStyleId>
              </a:tblPr>
              <a:tblGrid>
                <a:gridCol w="766161">
                  <a:extLst>
                    <a:ext uri="{9D8B030D-6E8A-4147-A177-3AD203B41FA5}">
                      <a16:colId xmlns:a16="http://schemas.microsoft.com/office/drawing/2014/main" val="20000"/>
                    </a:ext>
                  </a:extLst>
                </a:gridCol>
                <a:gridCol w="766161">
                  <a:extLst>
                    <a:ext uri="{9D8B030D-6E8A-4147-A177-3AD203B41FA5}">
                      <a16:colId xmlns:a16="http://schemas.microsoft.com/office/drawing/2014/main" val="20001"/>
                    </a:ext>
                  </a:extLst>
                </a:gridCol>
                <a:gridCol w="766161">
                  <a:extLst>
                    <a:ext uri="{9D8B030D-6E8A-4147-A177-3AD203B41FA5}">
                      <a16:colId xmlns:a16="http://schemas.microsoft.com/office/drawing/2014/main" val="20002"/>
                    </a:ext>
                  </a:extLst>
                </a:gridCol>
                <a:gridCol w="766161">
                  <a:extLst>
                    <a:ext uri="{9D8B030D-6E8A-4147-A177-3AD203B41FA5}">
                      <a16:colId xmlns:a16="http://schemas.microsoft.com/office/drawing/2014/main" val="20003"/>
                    </a:ext>
                  </a:extLst>
                </a:gridCol>
                <a:gridCol w="766161">
                  <a:extLst>
                    <a:ext uri="{9D8B030D-6E8A-4147-A177-3AD203B41FA5}">
                      <a16:colId xmlns:a16="http://schemas.microsoft.com/office/drawing/2014/main" val="20004"/>
                    </a:ext>
                  </a:extLst>
                </a:gridCol>
                <a:gridCol w="766161">
                  <a:extLst>
                    <a:ext uri="{9D8B030D-6E8A-4147-A177-3AD203B41FA5}">
                      <a16:colId xmlns:a16="http://schemas.microsoft.com/office/drawing/2014/main" val="20005"/>
                    </a:ext>
                  </a:extLst>
                </a:gridCol>
                <a:gridCol w="766161">
                  <a:extLst>
                    <a:ext uri="{9D8B030D-6E8A-4147-A177-3AD203B41FA5}">
                      <a16:colId xmlns:a16="http://schemas.microsoft.com/office/drawing/2014/main" val="20006"/>
                    </a:ext>
                  </a:extLst>
                </a:gridCol>
                <a:gridCol w="766161">
                  <a:extLst>
                    <a:ext uri="{9D8B030D-6E8A-4147-A177-3AD203B41FA5}">
                      <a16:colId xmlns:a16="http://schemas.microsoft.com/office/drawing/2014/main" val="20007"/>
                    </a:ext>
                  </a:extLst>
                </a:gridCol>
                <a:gridCol w="1532321">
                  <a:extLst>
                    <a:ext uri="{9D8B030D-6E8A-4147-A177-3AD203B41FA5}">
                      <a16:colId xmlns:a16="http://schemas.microsoft.com/office/drawing/2014/main" val="20008"/>
                    </a:ext>
                  </a:extLst>
                </a:gridCol>
              </a:tblGrid>
              <a:tr h="408607">
                <a:tc>
                  <a:txBody>
                    <a:bodyPr/>
                    <a:lstStyle/>
                    <a:p>
                      <a:pPr algn="ctr" rtl="1"/>
                      <a:r>
                        <a:rPr lang="en-US" sz="2400" b="1" dirty="0" smtClean="0"/>
                        <a:t>224</a:t>
                      </a:r>
                      <a:endParaRPr lang="ar-SA" sz="2400" b="1" dirty="0"/>
                    </a:p>
                  </a:txBody>
                  <a:tcPr anchor="ctr"/>
                </a:tc>
                <a:tc>
                  <a:txBody>
                    <a:bodyPr/>
                    <a:lstStyle/>
                    <a:p>
                      <a:pPr algn="ctr" rtl="1"/>
                      <a:r>
                        <a:rPr lang="en-US" sz="2400" b="1" dirty="0" smtClean="0"/>
                        <a:t>192</a:t>
                      </a:r>
                      <a:endParaRPr lang="ar-SA" sz="2400" b="1" dirty="0"/>
                    </a:p>
                  </a:txBody>
                  <a:tcPr anchor="ctr"/>
                </a:tc>
                <a:tc>
                  <a:txBody>
                    <a:bodyPr/>
                    <a:lstStyle/>
                    <a:p>
                      <a:pPr algn="ctr" rtl="1"/>
                      <a:r>
                        <a:rPr lang="en-US" sz="2400" b="1" dirty="0" smtClean="0"/>
                        <a:t>160</a:t>
                      </a:r>
                      <a:endParaRPr lang="ar-SA" sz="2400" b="1" dirty="0"/>
                    </a:p>
                  </a:txBody>
                  <a:tcPr anchor="ctr"/>
                </a:tc>
                <a:tc>
                  <a:txBody>
                    <a:bodyPr/>
                    <a:lstStyle/>
                    <a:p>
                      <a:pPr algn="ctr" rtl="1"/>
                      <a:r>
                        <a:rPr lang="en-US" sz="2400" b="1" dirty="0" smtClean="0"/>
                        <a:t>128</a:t>
                      </a:r>
                      <a:endParaRPr lang="ar-SA" sz="2400" b="1" dirty="0"/>
                    </a:p>
                  </a:txBody>
                  <a:tcPr anchor="ctr"/>
                </a:tc>
                <a:tc>
                  <a:txBody>
                    <a:bodyPr/>
                    <a:lstStyle/>
                    <a:p>
                      <a:pPr algn="ctr" rtl="1"/>
                      <a:r>
                        <a:rPr lang="en-US" sz="2400" b="1" dirty="0" smtClean="0"/>
                        <a:t>96</a:t>
                      </a:r>
                      <a:endParaRPr lang="ar-SA" sz="2400" b="1" dirty="0"/>
                    </a:p>
                  </a:txBody>
                  <a:tcPr anchor="ctr"/>
                </a:tc>
                <a:tc>
                  <a:txBody>
                    <a:bodyPr/>
                    <a:lstStyle/>
                    <a:p>
                      <a:pPr algn="ctr" rtl="1"/>
                      <a:r>
                        <a:rPr lang="en-US" sz="2400" b="1" dirty="0" smtClean="0"/>
                        <a:t>64</a:t>
                      </a:r>
                      <a:endParaRPr lang="ar-SA" sz="2400" b="1" dirty="0"/>
                    </a:p>
                  </a:txBody>
                  <a:tcPr anchor="ctr"/>
                </a:tc>
                <a:tc>
                  <a:txBody>
                    <a:bodyPr/>
                    <a:lstStyle/>
                    <a:p>
                      <a:pPr algn="ctr" rtl="1"/>
                      <a:r>
                        <a:rPr lang="en-US" sz="2400" b="1" dirty="0" smtClean="0"/>
                        <a:t>32</a:t>
                      </a:r>
                      <a:endParaRPr lang="ar-SA" sz="2400" b="1" dirty="0"/>
                    </a:p>
                  </a:txBody>
                  <a:tcPr anchor="ctr"/>
                </a:tc>
                <a:tc>
                  <a:txBody>
                    <a:bodyPr/>
                    <a:lstStyle/>
                    <a:p>
                      <a:pPr algn="ctr" rtl="1"/>
                      <a:r>
                        <a:rPr lang="en-US" sz="2400" b="1" dirty="0" smtClean="0"/>
                        <a:t>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469292">
                <a:tc>
                  <a:txBody>
                    <a:bodyPr/>
                    <a:lstStyle/>
                    <a:p>
                      <a:pPr algn="ctr" rtl="1"/>
                      <a:r>
                        <a:rPr lang="en-US" sz="2400" b="1" dirty="0" smtClean="0"/>
                        <a:t>225</a:t>
                      </a:r>
                      <a:endParaRPr lang="ar-SA" sz="2400" b="1" dirty="0"/>
                    </a:p>
                  </a:txBody>
                  <a:tcPr anchor="ctr"/>
                </a:tc>
                <a:tc>
                  <a:txBody>
                    <a:bodyPr/>
                    <a:lstStyle/>
                    <a:p>
                      <a:pPr algn="ctr" rtl="1"/>
                      <a:r>
                        <a:rPr lang="en-US" sz="2400" b="1" dirty="0" smtClean="0"/>
                        <a:t>193</a:t>
                      </a:r>
                      <a:endParaRPr lang="ar-SA" sz="2400" b="1" dirty="0"/>
                    </a:p>
                  </a:txBody>
                  <a:tcPr anchor="ctr"/>
                </a:tc>
                <a:tc>
                  <a:txBody>
                    <a:bodyPr/>
                    <a:lstStyle/>
                    <a:p>
                      <a:pPr algn="ctr" rtl="1"/>
                      <a:r>
                        <a:rPr lang="en-US" sz="2400" b="1" dirty="0" smtClean="0"/>
                        <a:t>161</a:t>
                      </a:r>
                      <a:endParaRPr lang="ar-SA" sz="2400" b="1" dirty="0"/>
                    </a:p>
                  </a:txBody>
                  <a:tcPr anchor="ctr"/>
                </a:tc>
                <a:tc>
                  <a:txBody>
                    <a:bodyPr/>
                    <a:lstStyle/>
                    <a:p>
                      <a:pPr algn="ctr" rtl="1"/>
                      <a:r>
                        <a:rPr lang="en-US" sz="2400" b="1" dirty="0" smtClean="0"/>
                        <a:t>129</a:t>
                      </a:r>
                      <a:endParaRPr lang="ar-SA" sz="2400" b="1" dirty="0"/>
                    </a:p>
                  </a:txBody>
                  <a:tcPr anchor="ctr"/>
                </a:tc>
                <a:tc>
                  <a:txBody>
                    <a:bodyPr/>
                    <a:lstStyle/>
                    <a:p>
                      <a:pPr algn="ctr" rtl="1"/>
                      <a:r>
                        <a:rPr lang="en-US" sz="2400" b="1" dirty="0" smtClean="0"/>
                        <a:t>97</a:t>
                      </a:r>
                      <a:endParaRPr lang="ar-SA" sz="2400" b="1" dirty="0"/>
                    </a:p>
                  </a:txBody>
                  <a:tcPr anchor="ctr"/>
                </a:tc>
                <a:tc>
                  <a:txBody>
                    <a:bodyPr/>
                    <a:lstStyle/>
                    <a:p>
                      <a:pPr algn="ctr" rtl="1"/>
                      <a:r>
                        <a:rPr lang="en-US" sz="2400" b="1" dirty="0" smtClean="0"/>
                        <a:t>65</a:t>
                      </a:r>
                      <a:endParaRPr lang="ar-SA" sz="2400" b="1" dirty="0"/>
                    </a:p>
                  </a:txBody>
                  <a:tcPr anchor="ctr"/>
                </a:tc>
                <a:tc>
                  <a:txBody>
                    <a:bodyPr/>
                    <a:lstStyle/>
                    <a:p>
                      <a:pPr algn="ctr" rtl="1"/>
                      <a:r>
                        <a:rPr lang="en-US" sz="2400" b="1" dirty="0" smtClean="0"/>
                        <a:t>33</a:t>
                      </a:r>
                      <a:endParaRPr lang="ar-SA" sz="2400" b="1" dirty="0"/>
                    </a:p>
                  </a:txBody>
                  <a:tcPr anchor="ctr"/>
                </a:tc>
                <a:tc>
                  <a:txBody>
                    <a:bodyPr/>
                    <a:lstStyle/>
                    <a:p>
                      <a:pPr algn="ctr" rtl="1"/>
                      <a:r>
                        <a:rPr lang="en-US" sz="2400" b="1" dirty="0" smtClean="0"/>
                        <a:t>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469292">
                <a:tc>
                  <a:txBody>
                    <a:bodyPr/>
                    <a:lstStyle/>
                    <a:p>
                      <a:pPr algn="ctr" rtl="1"/>
                      <a:r>
                        <a:rPr lang="en-US" sz="2400" b="1" dirty="0" smtClean="0"/>
                        <a:t>254</a:t>
                      </a:r>
                      <a:endParaRPr lang="ar-SA" sz="2400" b="1" dirty="0"/>
                    </a:p>
                  </a:txBody>
                  <a:tcPr anchor="ctr"/>
                </a:tc>
                <a:tc>
                  <a:txBody>
                    <a:bodyPr/>
                    <a:lstStyle/>
                    <a:p>
                      <a:pPr algn="ctr" rtl="1"/>
                      <a:r>
                        <a:rPr lang="en-US" sz="2400" b="1" dirty="0" smtClean="0"/>
                        <a:t>222</a:t>
                      </a:r>
                      <a:endParaRPr lang="ar-SA" sz="2400" b="1" dirty="0"/>
                    </a:p>
                  </a:txBody>
                  <a:tcPr anchor="ctr"/>
                </a:tc>
                <a:tc>
                  <a:txBody>
                    <a:bodyPr/>
                    <a:lstStyle/>
                    <a:p>
                      <a:pPr algn="ctr" rtl="1"/>
                      <a:r>
                        <a:rPr lang="en-US" sz="2400" b="1" dirty="0" smtClean="0"/>
                        <a:t>190</a:t>
                      </a:r>
                      <a:endParaRPr lang="ar-SA" sz="2400" b="1" dirty="0"/>
                    </a:p>
                  </a:txBody>
                  <a:tcPr anchor="ctr"/>
                </a:tc>
                <a:tc>
                  <a:txBody>
                    <a:bodyPr/>
                    <a:lstStyle/>
                    <a:p>
                      <a:pPr algn="ctr" rtl="1"/>
                      <a:r>
                        <a:rPr lang="en-US" sz="2400" b="1" dirty="0" smtClean="0"/>
                        <a:t>158</a:t>
                      </a:r>
                      <a:endParaRPr lang="ar-SA" sz="2400" b="1" dirty="0"/>
                    </a:p>
                  </a:txBody>
                  <a:tcPr anchor="ctr"/>
                </a:tc>
                <a:tc>
                  <a:txBody>
                    <a:bodyPr/>
                    <a:lstStyle/>
                    <a:p>
                      <a:pPr algn="ctr" rtl="1"/>
                      <a:r>
                        <a:rPr lang="en-US" sz="2400" b="1" dirty="0" smtClean="0"/>
                        <a:t>126</a:t>
                      </a:r>
                      <a:endParaRPr lang="ar-SA" sz="2400" b="1" dirty="0"/>
                    </a:p>
                  </a:txBody>
                  <a:tcPr anchor="ctr"/>
                </a:tc>
                <a:tc>
                  <a:txBody>
                    <a:bodyPr/>
                    <a:lstStyle/>
                    <a:p>
                      <a:pPr algn="ctr" rtl="1"/>
                      <a:r>
                        <a:rPr lang="en-US" sz="2400" b="1" dirty="0" smtClean="0"/>
                        <a:t>94</a:t>
                      </a:r>
                      <a:endParaRPr lang="ar-SA" sz="2400" b="1" dirty="0"/>
                    </a:p>
                  </a:txBody>
                  <a:tcPr anchor="ctr"/>
                </a:tc>
                <a:tc>
                  <a:txBody>
                    <a:bodyPr/>
                    <a:lstStyle/>
                    <a:p>
                      <a:pPr algn="ctr" rtl="1"/>
                      <a:r>
                        <a:rPr lang="en-US" sz="2400" b="1" dirty="0" smtClean="0"/>
                        <a:t>62</a:t>
                      </a:r>
                      <a:endParaRPr lang="ar-SA" sz="2400" b="1" dirty="0"/>
                    </a:p>
                  </a:txBody>
                  <a:tcPr anchor="ctr"/>
                </a:tc>
                <a:tc>
                  <a:txBody>
                    <a:bodyPr/>
                    <a:lstStyle/>
                    <a:p>
                      <a:pPr algn="ctr" rtl="1"/>
                      <a:r>
                        <a:rPr lang="en-US" sz="2400" b="1" dirty="0" smtClean="0"/>
                        <a:t>30</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469292">
                <a:tc>
                  <a:txBody>
                    <a:bodyPr/>
                    <a:lstStyle/>
                    <a:p>
                      <a:pPr algn="ctr" rtl="1"/>
                      <a:r>
                        <a:rPr lang="en-US" sz="2400" b="1" dirty="0" smtClean="0"/>
                        <a:t>255</a:t>
                      </a:r>
                      <a:endParaRPr lang="ar-SA" sz="2400" b="1" dirty="0"/>
                    </a:p>
                  </a:txBody>
                  <a:tcPr anchor="ctr"/>
                </a:tc>
                <a:tc>
                  <a:txBody>
                    <a:bodyPr/>
                    <a:lstStyle/>
                    <a:p>
                      <a:pPr algn="ctr" rtl="1"/>
                      <a:r>
                        <a:rPr lang="en-US" sz="2400" b="1" dirty="0" smtClean="0"/>
                        <a:t>223</a:t>
                      </a:r>
                      <a:endParaRPr lang="ar-SA" sz="2400" b="1" dirty="0"/>
                    </a:p>
                  </a:txBody>
                  <a:tcPr anchor="ctr"/>
                </a:tc>
                <a:tc>
                  <a:txBody>
                    <a:bodyPr/>
                    <a:lstStyle/>
                    <a:p>
                      <a:pPr algn="ctr" rtl="1"/>
                      <a:r>
                        <a:rPr lang="en-US" sz="2400" b="1" dirty="0" smtClean="0"/>
                        <a:t>191</a:t>
                      </a:r>
                      <a:endParaRPr lang="ar-SA" sz="2400" b="1" dirty="0"/>
                    </a:p>
                  </a:txBody>
                  <a:tcPr anchor="ctr"/>
                </a:tc>
                <a:tc>
                  <a:txBody>
                    <a:bodyPr/>
                    <a:lstStyle/>
                    <a:p>
                      <a:pPr algn="ctr" rtl="1"/>
                      <a:r>
                        <a:rPr lang="en-US" sz="2400" b="1" dirty="0" smtClean="0"/>
                        <a:t>159</a:t>
                      </a:r>
                      <a:endParaRPr lang="ar-SA" sz="2400" b="1" dirty="0"/>
                    </a:p>
                  </a:txBody>
                  <a:tcPr anchor="ctr"/>
                </a:tc>
                <a:tc>
                  <a:txBody>
                    <a:bodyPr/>
                    <a:lstStyle/>
                    <a:p>
                      <a:pPr algn="ctr" rtl="1"/>
                      <a:r>
                        <a:rPr lang="en-US" sz="2400" b="1" dirty="0" smtClean="0"/>
                        <a:t>127</a:t>
                      </a:r>
                      <a:endParaRPr lang="ar-SA" sz="2400" b="1" dirty="0"/>
                    </a:p>
                  </a:txBody>
                  <a:tcPr anchor="ctr"/>
                </a:tc>
                <a:tc>
                  <a:txBody>
                    <a:bodyPr/>
                    <a:lstStyle/>
                    <a:p>
                      <a:pPr algn="ctr" rtl="1"/>
                      <a:r>
                        <a:rPr lang="en-US" sz="2400" b="1" dirty="0" smtClean="0"/>
                        <a:t>95</a:t>
                      </a:r>
                      <a:endParaRPr lang="ar-SA" sz="2400" b="1" dirty="0"/>
                    </a:p>
                  </a:txBody>
                  <a:tcPr anchor="ctr"/>
                </a:tc>
                <a:tc>
                  <a:txBody>
                    <a:bodyPr/>
                    <a:lstStyle/>
                    <a:p>
                      <a:pPr algn="ctr" rtl="1"/>
                      <a:r>
                        <a:rPr lang="en-US" sz="2400" b="1" dirty="0" smtClean="0"/>
                        <a:t>63</a:t>
                      </a:r>
                      <a:endParaRPr lang="ar-SA" sz="2400" b="1" dirty="0"/>
                    </a:p>
                  </a:txBody>
                  <a:tcPr anchor="ctr"/>
                </a:tc>
                <a:tc>
                  <a:txBody>
                    <a:bodyPr/>
                    <a:lstStyle/>
                    <a:p>
                      <a:pPr algn="ctr" rtl="1"/>
                      <a:r>
                        <a:rPr lang="en-US" sz="2400" b="1" dirty="0" smtClean="0"/>
                        <a:t>31</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13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/28</a:t>
            </a:r>
          </a:p>
          <a:p>
            <a:pPr marL="0" indent="0">
              <a:buNone/>
            </a:pPr>
            <a:r>
              <a:rPr lang="en-US" dirty="0" smtClean="0"/>
              <a:t>255.255.255.</a:t>
            </a:r>
            <a:r>
              <a:rPr lang="en-US" dirty="0" smtClean="0">
                <a:solidFill>
                  <a:srgbClr val="FF0000"/>
                </a:solidFill>
              </a:rPr>
              <a:t>240</a:t>
            </a:r>
          </a:p>
          <a:p>
            <a:pPr marL="0" indent="0">
              <a:buNone/>
            </a:pPr>
            <a:r>
              <a:rPr lang="en-US" dirty="0"/>
              <a:t> </a:t>
            </a:r>
            <a:r>
              <a:rPr lang="en-US" dirty="0" smtClean="0"/>
              <a:t>                      00000000    </a:t>
            </a:r>
            <a:r>
              <a:rPr lang="en-US" dirty="0" smtClean="0">
                <a:sym typeface="Wingdings" pitchFamily="2" charset="2"/>
              </a:rPr>
              <a:t></a:t>
            </a:r>
            <a:r>
              <a:rPr lang="en-US" dirty="0" smtClean="0"/>
              <a:t>     </a:t>
            </a:r>
            <a:r>
              <a:rPr lang="en-US" u="sng" dirty="0" smtClean="0">
                <a:solidFill>
                  <a:srgbClr val="FF0000"/>
                </a:solidFill>
              </a:rPr>
              <a:t>1111</a:t>
            </a:r>
            <a:r>
              <a:rPr lang="en-US" u="sng" dirty="0" smtClean="0"/>
              <a:t>0000</a:t>
            </a:r>
          </a:p>
          <a:p>
            <a:pPr marL="0" indent="0">
              <a:buNone/>
            </a:pPr>
            <a:r>
              <a:rPr lang="en-US" dirty="0" smtClean="0"/>
              <a:t>Host  2^4-2 = 16 – 2 = 14</a:t>
            </a:r>
          </a:p>
          <a:p>
            <a:pPr marL="0" indent="0">
              <a:buNone/>
            </a:pPr>
            <a:r>
              <a:rPr lang="en-US" dirty="0" smtClean="0"/>
              <a:t>Net 2^4 = 16</a:t>
            </a:r>
          </a:p>
          <a:p>
            <a:pPr marL="0" indent="0">
              <a:buNone/>
            </a:pPr>
            <a:r>
              <a:rPr lang="en-US" dirty="0">
                <a:sym typeface="Wingdings 3"/>
              </a:rPr>
              <a:t></a:t>
            </a:r>
            <a:r>
              <a:rPr lang="en-US" dirty="0" smtClean="0"/>
              <a:t> 256 –</a:t>
            </a:r>
            <a:r>
              <a:rPr lang="en-US" dirty="0" smtClean="0">
                <a:solidFill>
                  <a:srgbClr val="FF0000"/>
                </a:solidFill>
              </a:rPr>
              <a:t>240</a:t>
            </a:r>
            <a:r>
              <a:rPr lang="en-US" dirty="0" smtClean="0"/>
              <a:t> = 16</a:t>
            </a:r>
            <a:endParaRPr lang="ar-SA" dirty="0"/>
          </a:p>
        </p:txBody>
      </p:sp>
      <p:graphicFrame>
        <p:nvGraphicFramePr>
          <p:cNvPr id="4" name="جدول 3"/>
          <p:cNvGraphicFramePr>
            <a:graphicFrameLocks noGrp="1"/>
          </p:cNvGraphicFramePr>
          <p:nvPr>
            <p:extLst/>
          </p:nvPr>
        </p:nvGraphicFramePr>
        <p:xfrm>
          <a:off x="1631500" y="4653137"/>
          <a:ext cx="8856989" cy="2001821"/>
        </p:xfrm>
        <a:graphic>
          <a:graphicData uri="http://schemas.openxmlformats.org/drawingml/2006/table">
            <a:tbl>
              <a:tblPr rtl="1" firstRow="1" bandRow="1">
                <a:tableStyleId>{5C22544A-7EE6-4342-B048-85BDC9FD1C3A}</a:tableStyleId>
              </a:tblPr>
              <a:tblGrid>
                <a:gridCol w="490702">
                  <a:extLst>
                    <a:ext uri="{9D8B030D-6E8A-4147-A177-3AD203B41FA5}">
                      <a16:colId xmlns:a16="http://schemas.microsoft.com/office/drawing/2014/main" val="20000"/>
                    </a:ext>
                  </a:extLst>
                </a:gridCol>
                <a:gridCol w="490702">
                  <a:extLst>
                    <a:ext uri="{9D8B030D-6E8A-4147-A177-3AD203B41FA5}">
                      <a16:colId xmlns:a16="http://schemas.microsoft.com/office/drawing/2014/main" val="20001"/>
                    </a:ext>
                  </a:extLst>
                </a:gridCol>
                <a:gridCol w="490702">
                  <a:extLst>
                    <a:ext uri="{9D8B030D-6E8A-4147-A177-3AD203B41FA5}">
                      <a16:colId xmlns:a16="http://schemas.microsoft.com/office/drawing/2014/main" val="20002"/>
                    </a:ext>
                  </a:extLst>
                </a:gridCol>
                <a:gridCol w="490702">
                  <a:extLst>
                    <a:ext uri="{9D8B030D-6E8A-4147-A177-3AD203B41FA5}">
                      <a16:colId xmlns:a16="http://schemas.microsoft.com/office/drawing/2014/main" val="20003"/>
                    </a:ext>
                  </a:extLst>
                </a:gridCol>
                <a:gridCol w="490702">
                  <a:extLst>
                    <a:ext uri="{9D8B030D-6E8A-4147-A177-3AD203B41FA5}">
                      <a16:colId xmlns:a16="http://schemas.microsoft.com/office/drawing/2014/main" val="20004"/>
                    </a:ext>
                  </a:extLst>
                </a:gridCol>
                <a:gridCol w="490702">
                  <a:extLst>
                    <a:ext uri="{9D8B030D-6E8A-4147-A177-3AD203B41FA5}">
                      <a16:colId xmlns:a16="http://schemas.microsoft.com/office/drawing/2014/main" val="20005"/>
                    </a:ext>
                  </a:extLst>
                </a:gridCol>
                <a:gridCol w="490702">
                  <a:extLst>
                    <a:ext uri="{9D8B030D-6E8A-4147-A177-3AD203B41FA5}">
                      <a16:colId xmlns:a16="http://schemas.microsoft.com/office/drawing/2014/main" val="20006"/>
                    </a:ext>
                  </a:extLst>
                </a:gridCol>
                <a:gridCol w="490702">
                  <a:extLst>
                    <a:ext uri="{9D8B030D-6E8A-4147-A177-3AD203B41FA5}">
                      <a16:colId xmlns:a16="http://schemas.microsoft.com/office/drawing/2014/main" val="20007"/>
                    </a:ext>
                  </a:extLst>
                </a:gridCol>
                <a:gridCol w="490702">
                  <a:extLst>
                    <a:ext uri="{9D8B030D-6E8A-4147-A177-3AD203B41FA5}">
                      <a16:colId xmlns:a16="http://schemas.microsoft.com/office/drawing/2014/main" val="20008"/>
                    </a:ext>
                  </a:extLst>
                </a:gridCol>
                <a:gridCol w="490702">
                  <a:extLst>
                    <a:ext uri="{9D8B030D-6E8A-4147-A177-3AD203B41FA5}">
                      <a16:colId xmlns:a16="http://schemas.microsoft.com/office/drawing/2014/main" val="20009"/>
                    </a:ext>
                  </a:extLst>
                </a:gridCol>
                <a:gridCol w="490702">
                  <a:extLst>
                    <a:ext uri="{9D8B030D-6E8A-4147-A177-3AD203B41FA5}">
                      <a16:colId xmlns:a16="http://schemas.microsoft.com/office/drawing/2014/main" val="20010"/>
                    </a:ext>
                  </a:extLst>
                </a:gridCol>
                <a:gridCol w="490702">
                  <a:extLst>
                    <a:ext uri="{9D8B030D-6E8A-4147-A177-3AD203B41FA5}">
                      <a16:colId xmlns:a16="http://schemas.microsoft.com/office/drawing/2014/main" val="20011"/>
                    </a:ext>
                  </a:extLst>
                </a:gridCol>
                <a:gridCol w="490702">
                  <a:extLst>
                    <a:ext uri="{9D8B030D-6E8A-4147-A177-3AD203B41FA5}">
                      <a16:colId xmlns:a16="http://schemas.microsoft.com/office/drawing/2014/main" val="20012"/>
                    </a:ext>
                  </a:extLst>
                </a:gridCol>
                <a:gridCol w="490702">
                  <a:extLst>
                    <a:ext uri="{9D8B030D-6E8A-4147-A177-3AD203B41FA5}">
                      <a16:colId xmlns:a16="http://schemas.microsoft.com/office/drawing/2014/main" val="20013"/>
                    </a:ext>
                  </a:extLst>
                </a:gridCol>
                <a:gridCol w="490702">
                  <a:extLst>
                    <a:ext uri="{9D8B030D-6E8A-4147-A177-3AD203B41FA5}">
                      <a16:colId xmlns:a16="http://schemas.microsoft.com/office/drawing/2014/main" val="20014"/>
                    </a:ext>
                  </a:extLst>
                </a:gridCol>
                <a:gridCol w="490702">
                  <a:extLst>
                    <a:ext uri="{9D8B030D-6E8A-4147-A177-3AD203B41FA5}">
                      <a16:colId xmlns:a16="http://schemas.microsoft.com/office/drawing/2014/main" val="20015"/>
                    </a:ext>
                  </a:extLst>
                </a:gridCol>
                <a:gridCol w="1005757">
                  <a:extLst>
                    <a:ext uri="{9D8B030D-6E8A-4147-A177-3AD203B41FA5}">
                      <a16:colId xmlns:a16="http://schemas.microsoft.com/office/drawing/2014/main" val="20016"/>
                    </a:ext>
                  </a:extLst>
                </a:gridCol>
              </a:tblGrid>
              <a:tr h="426515">
                <a:tc>
                  <a:txBody>
                    <a:bodyPr/>
                    <a:lstStyle/>
                    <a:p>
                      <a:pPr algn="ctr" rtl="1"/>
                      <a:r>
                        <a:rPr lang="en-US" sz="1400" b="1" dirty="0" smtClean="0"/>
                        <a:t>240</a:t>
                      </a:r>
                      <a:endParaRPr lang="ar-SA" sz="1400" b="1" dirty="0"/>
                    </a:p>
                  </a:txBody>
                  <a:tcPr anchor="ctr"/>
                </a:tc>
                <a:tc>
                  <a:txBody>
                    <a:bodyPr/>
                    <a:lstStyle/>
                    <a:p>
                      <a:pPr algn="ctr" rtl="1"/>
                      <a:r>
                        <a:rPr lang="en-US" sz="1400" b="1" dirty="0" smtClean="0"/>
                        <a:t>224</a:t>
                      </a:r>
                      <a:endParaRPr lang="ar-SA" sz="1400" b="1" dirty="0"/>
                    </a:p>
                  </a:txBody>
                  <a:tcPr anchor="ctr"/>
                </a:tc>
                <a:tc>
                  <a:txBody>
                    <a:bodyPr/>
                    <a:lstStyle/>
                    <a:p>
                      <a:pPr algn="ctr" rtl="1"/>
                      <a:r>
                        <a:rPr lang="en-US" sz="1400" b="1" dirty="0" smtClean="0"/>
                        <a:t>208</a:t>
                      </a:r>
                      <a:endParaRPr lang="ar-SA" sz="1400" b="1" dirty="0"/>
                    </a:p>
                  </a:txBody>
                  <a:tcPr anchor="ctr"/>
                </a:tc>
                <a:tc>
                  <a:txBody>
                    <a:bodyPr/>
                    <a:lstStyle/>
                    <a:p>
                      <a:pPr algn="ctr" rtl="1"/>
                      <a:r>
                        <a:rPr lang="en-US" sz="1400" b="1" dirty="0" smtClean="0"/>
                        <a:t>192</a:t>
                      </a:r>
                      <a:endParaRPr lang="ar-SA" sz="1400" b="1" dirty="0"/>
                    </a:p>
                  </a:txBody>
                  <a:tcPr anchor="ctr"/>
                </a:tc>
                <a:tc>
                  <a:txBody>
                    <a:bodyPr/>
                    <a:lstStyle/>
                    <a:p>
                      <a:pPr algn="ctr" rtl="1"/>
                      <a:r>
                        <a:rPr lang="en-US" sz="1400" b="1" dirty="0" smtClean="0"/>
                        <a:t>176</a:t>
                      </a:r>
                      <a:endParaRPr lang="ar-SA" sz="1400" b="1" dirty="0"/>
                    </a:p>
                  </a:txBody>
                  <a:tcPr anchor="ctr"/>
                </a:tc>
                <a:tc>
                  <a:txBody>
                    <a:bodyPr/>
                    <a:lstStyle/>
                    <a:p>
                      <a:pPr algn="ctr" rtl="1"/>
                      <a:r>
                        <a:rPr lang="en-US" sz="1400" b="1" dirty="0" smtClean="0"/>
                        <a:t>160</a:t>
                      </a:r>
                      <a:endParaRPr lang="ar-SA" sz="1400" b="1" dirty="0"/>
                    </a:p>
                  </a:txBody>
                  <a:tcPr anchor="ctr"/>
                </a:tc>
                <a:tc>
                  <a:txBody>
                    <a:bodyPr/>
                    <a:lstStyle/>
                    <a:p>
                      <a:pPr algn="ctr" rtl="1"/>
                      <a:r>
                        <a:rPr lang="en-US" sz="1400" b="1" dirty="0" smtClean="0"/>
                        <a:t>144</a:t>
                      </a:r>
                      <a:endParaRPr lang="ar-SA" sz="1400" b="1" dirty="0"/>
                    </a:p>
                  </a:txBody>
                  <a:tcPr anchor="ctr"/>
                </a:tc>
                <a:tc>
                  <a:txBody>
                    <a:bodyPr/>
                    <a:lstStyle/>
                    <a:p>
                      <a:pPr algn="ctr" rtl="1"/>
                      <a:r>
                        <a:rPr lang="en-US" sz="1400" b="1" dirty="0" smtClean="0"/>
                        <a:t>128</a:t>
                      </a:r>
                      <a:endParaRPr lang="ar-SA" sz="1400" b="1" dirty="0"/>
                    </a:p>
                  </a:txBody>
                  <a:tcPr anchor="ctr"/>
                </a:tc>
                <a:tc>
                  <a:txBody>
                    <a:bodyPr/>
                    <a:lstStyle/>
                    <a:p>
                      <a:pPr algn="ctr" rtl="1"/>
                      <a:r>
                        <a:rPr lang="en-US" sz="1400" b="1" dirty="0" smtClean="0"/>
                        <a:t>112</a:t>
                      </a:r>
                      <a:endParaRPr lang="ar-SA" sz="1400" b="1" dirty="0"/>
                    </a:p>
                  </a:txBody>
                  <a:tcPr anchor="ctr"/>
                </a:tc>
                <a:tc>
                  <a:txBody>
                    <a:bodyPr/>
                    <a:lstStyle/>
                    <a:p>
                      <a:pPr algn="ctr" rtl="1"/>
                      <a:r>
                        <a:rPr lang="en-US" sz="1400" b="1" dirty="0" smtClean="0"/>
                        <a:t>96</a:t>
                      </a:r>
                      <a:endParaRPr lang="ar-SA" sz="1400" b="1" dirty="0"/>
                    </a:p>
                  </a:txBody>
                  <a:tcPr anchor="ctr"/>
                </a:tc>
                <a:tc>
                  <a:txBody>
                    <a:bodyPr/>
                    <a:lstStyle/>
                    <a:p>
                      <a:pPr algn="ctr" rtl="1"/>
                      <a:r>
                        <a:rPr lang="en-US" sz="1400" b="1" dirty="0" smtClean="0"/>
                        <a:t>80</a:t>
                      </a:r>
                      <a:endParaRPr lang="ar-SA" sz="1400" b="1" dirty="0"/>
                    </a:p>
                  </a:txBody>
                  <a:tcPr anchor="ctr"/>
                </a:tc>
                <a:tc>
                  <a:txBody>
                    <a:bodyPr/>
                    <a:lstStyle/>
                    <a:p>
                      <a:pPr algn="ctr" rtl="1"/>
                      <a:r>
                        <a:rPr lang="en-US" sz="1400" b="1" dirty="0" smtClean="0"/>
                        <a:t>64</a:t>
                      </a:r>
                      <a:endParaRPr lang="ar-SA" sz="1400" b="1" dirty="0"/>
                    </a:p>
                  </a:txBody>
                  <a:tcPr anchor="ctr"/>
                </a:tc>
                <a:tc>
                  <a:txBody>
                    <a:bodyPr/>
                    <a:lstStyle/>
                    <a:p>
                      <a:pPr algn="ctr" rtl="1"/>
                      <a:r>
                        <a:rPr lang="en-US" sz="1400" b="1" dirty="0" smtClean="0"/>
                        <a:t>48</a:t>
                      </a:r>
                      <a:endParaRPr lang="ar-SA" sz="1400" b="1" dirty="0"/>
                    </a:p>
                  </a:txBody>
                  <a:tcPr anchor="ctr"/>
                </a:tc>
                <a:tc>
                  <a:txBody>
                    <a:bodyPr/>
                    <a:lstStyle/>
                    <a:p>
                      <a:pPr algn="ctr" rtl="1"/>
                      <a:r>
                        <a:rPr lang="en-US" sz="1400" b="1" dirty="0" smtClean="0"/>
                        <a:t>32</a:t>
                      </a:r>
                      <a:endParaRPr lang="ar-SA" sz="1400" b="1" dirty="0"/>
                    </a:p>
                  </a:txBody>
                  <a:tcPr anchor="ctr"/>
                </a:tc>
                <a:tc>
                  <a:txBody>
                    <a:bodyPr/>
                    <a:lstStyle/>
                    <a:p>
                      <a:pPr algn="ctr" rtl="1"/>
                      <a:r>
                        <a:rPr lang="en-US" sz="1400" b="1" dirty="0" smtClean="0"/>
                        <a:t>16</a:t>
                      </a:r>
                      <a:endParaRPr lang="ar-SA" sz="1400" b="1" dirty="0"/>
                    </a:p>
                  </a:txBody>
                  <a:tcPr anchor="ctr"/>
                </a:tc>
                <a:tc>
                  <a:txBody>
                    <a:bodyPr/>
                    <a:lstStyle/>
                    <a:p>
                      <a:pPr algn="ctr" rtl="1"/>
                      <a:r>
                        <a:rPr lang="en-US" sz="1400" b="1" dirty="0" smtClean="0"/>
                        <a:t>0</a:t>
                      </a:r>
                      <a:endParaRPr lang="ar-SA" sz="1400" b="1" dirty="0"/>
                    </a:p>
                  </a:txBody>
                  <a:tcPr anchor="ctr"/>
                </a:tc>
                <a:tc>
                  <a:txBody>
                    <a:bodyPr/>
                    <a:lstStyle/>
                    <a:p>
                      <a:pPr algn="ctr" rtl="1"/>
                      <a:r>
                        <a:rPr lang="en-US" sz="1400" b="1" dirty="0" smtClean="0"/>
                        <a:t>Net </a:t>
                      </a:r>
                      <a:endParaRPr lang="ar-SA" sz="1400" b="1" dirty="0"/>
                    </a:p>
                  </a:txBody>
                  <a:tcPr anchor="ctr"/>
                </a:tc>
                <a:extLst>
                  <a:ext uri="{0D108BD9-81ED-4DB2-BD59-A6C34878D82A}">
                    <a16:rowId xmlns:a16="http://schemas.microsoft.com/office/drawing/2014/main" val="10000"/>
                  </a:ext>
                </a:extLst>
              </a:tr>
              <a:tr h="525102">
                <a:tc>
                  <a:txBody>
                    <a:bodyPr/>
                    <a:lstStyle/>
                    <a:p>
                      <a:pPr algn="ctr" rtl="1"/>
                      <a:r>
                        <a:rPr lang="en-US" sz="1400" b="1" dirty="0" smtClean="0"/>
                        <a:t>241</a:t>
                      </a:r>
                      <a:endParaRPr lang="ar-SA" sz="1400" b="1" dirty="0"/>
                    </a:p>
                  </a:txBody>
                  <a:tcPr anchor="ctr"/>
                </a:tc>
                <a:tc>
                  <a:txBody>
                    <a:bodyPr/>
                    <a:lstStyle/>
                    <a:p>
                      <a:pPr algn="ctr" rtl="1"/>
                      <a:r>
                        <a:rPr lang="en-US" sz="1400" b="1" dirty="0" smtClean="0"/>
                        <a:t>225</a:t>
                      </a:r>
                      <a:endParaRPr lang="ar-SA" sz="1400" b="1" dirty="0"/>
                    </a:p>
                  </a:txBody>
                  <a:tcPr anchor="ctr"/>
                </a:tc>
                <a:tc>
                  <a:txBody>
                    <a:bodyPr/>
                    <a:lstStyle/>
                    <a:p>
                      <a:pPr algn="ctr" rtl="1"/>
                      <a:r>
                        <a:rPr lang="en-US" sz="1400" b="1" dirty="0" smtClean="0"/>
                        <a:t>209</a:t>
                      </a:r>
                      <a:endParaRPr lang="ar-SA" sz="1400" b="1" dirty="0"/>
                    </a:p>
                  </a:txBody>
                  <a:tcPr anchor="ctr"/>
                </a:tc>
                <a:tc>
                  <a:txBody>
                    <a:bodyPr/>
                    <a:lstStyle/>
                    <a:p>
                      <a:pPr algn="ctr" rtl="1"/>
                      <a:r>
                        <a:rPr lang="en-US" sz="1400" b="1" dirty="0" smtClean="0"/>
                        <a:t>193</a:t>
                      </a:r>
                      <a:endParaRPr lang="ar-SA" sz="1400" b="1" dirty="0"/>
                    </a:p>
                  </a:txBody>
                  <a:tcPr anchor="ctr"/>
                </a:tc>
                <a:tc>
                  <a:txBody>
                    <a:bodyPr/>
                    <a:lstStyle/>
                    <a:p>
                      <a:pPr algn="ctr" rtl="1"/>
                      <a:r>
                        <a:rPr lang="en-US" sz="1400" b="1" dirty="0" smtClean="0"/>
                        <a:t>177</a:t>
                      </a:r>
                      <a:endParaRPr lang="ar-SA" sz="1400" b="1" dirty="0"/>
                    </a:p>
                  </a:txBody>
                  <a:tcPr anchor="ctr"/>
                </a:tc>
                <a:tc>
                  <a:txBody>
                    <a:bodyPr/>
                    <a:lstStyle/>
                    <a:p>
                      <a:pPr algn="ctr" rtl="1"/>
                      <a:r>
                        <a:rPr lang="en-US" sz="1400" b="1" dirty="0" smtClean="0"/>
                        <a:t>161</a:t>
                      </a:r>
                      <a:endParaRPr lang="ar-SA" sz="1400" b="1" dirty="0"/>
                    </a:p>
                  </a:txBody>
                  <a:tcPr anchor="ctr"/>
                </a:tc>
                <a:tc>
                  <a:txBody>
                    <a:bodyPr/>
                    <a:lstStyle/>
                    <a:p>
                      <a:pPr algn="ctr" rtl="1"/>
                      <a:r>
                        <a:rPr lang="en-US" sz="1400" b="1" dirty="0" smtClean="0"/>
                        <a:t>145</a:t>
                      </a:r>
                      <a:endParaRPr lang="ar-SA" sz="1400" b="1" dirty="0"/>
                    </a:p>
                  </a:txBody>
                  <a:tcPr anchor="ctr"/>
                </a:tc>
                <a:tc>
                  <a:txBody>
                    <a:bodyPr/>
                    <a:lstStyle/>
                    <a:p>
                      <a:pPr algn="ctr" rtl="1"/>
                      <a:r>
                        <a:rPr lang="en-US" sz="1400" b="1" dirty="0" smtClean="0"/>
                        <a:t>129</a:t>
                      </a:r>
                      <a:endParaRPr lang="ar-SA" sz="1400" b="1" dirty="0"/>
                    </a:p>
                  </a:txBody>
                  <a:tcPr anchor="ctr"/>
                </a:tc>
                <a:tc>
                  <a:txBody>
                    <a:bodyPr/>
                    <a:lstStyle/>
                    <a:p>
                      <a:pPr algn="ctr" rtl="1"/>
                      <a:r>
                        <a:rPr lang="en-US" sz="1400" b="1" dirty="0" smtClean="0"/>
                        <a:t>113</a:t>
                      </a:r>
                      <a:endParaRPr lang="ar-SA" sz="1400" b="1" dirty="0"/>
                    </a:p>
                  </a:txBody>
                  <a:tcPr anchor="ctr"/>
                </a:tc>
                <a:tc>
                  <a:txBody>
                    <a:bodyPr/>
                    <a:lstStyle/>
                    <a:p>
                      <a:pPr algn="ctr" rtl="1"/>
                      <a:r>
                        <a:rPr lang="en-US" sz="1400" b="1" dirty="0" smtClean="0"/>
                        <a:t>97</a:t>
                      </a:r>
                      <a:endParaRPr lang="ar-SA" sz="1400" b="1" dirty="0"/>
                    </a:p>
                  </a:txBody>
                  <a:tcPr anchor="ctr"/>
                </a:tc>
                <a:tc>
                  <a:txBody>
                    <a:bodyPr/>
                    <a:lstStyle/>
                    <a:p>
                      <a:pPr algn="ctr" rtl="1"/>
                      <a:r>
                        <a:rPr lang="en-US" sz="1400" b="1" dirty="0" smtClean="0"/>
                        <a:t>81</a:t>
                      </a:r>
                      <a:endParaRPr lang="ar-SA" sz="1400" b="1" dirty="0"/>
                    </a:p>
                  </a:txBody>
                  <a:tcPr anchor="ctr"/>
                </a:tc>
                <a:tc>
                  <a:txBody>
                    <a:bodyPr/>
                    <a:lstStyle/>
                    <a:p>
                      <a:pPr algn="ctr" rtl="1"/>
                      <a:r>
                        <a:rPr lang="en-US" sz="1400" b="1" dirty="0" smtClean="0"/>
                        <a:t>65</a:t>
                      </a:r>
                      <a:endParaRPr lang="ar-SA" sz="1400" b="1" dirty="0"/>
                    </a:p>
                  </a:txBody>
                  <a:tcPr anchor="ctr"/>
                </a:tc>
                <a:tc>
                  <a:txBody>
                    <a:bodyPr/>
                    <a:lstStyle/>
                    <a:p>
                      <a:pPr algn="ctr" rtl="1"/>
                      <a:r>
                        <a:rPr lang="en-US" sz="1400" b="1" dirty="0" smtClean="0"/>
                        <a:t>49</a:t>
                      </a:r>
                      <a:endParaRPr lang="ar-SA" sz="1400" b="1" dirty="0"/>
                    </a:p>
                  </a:txBody>
                  <a:tcPr anchor="ctr"/>
                </a:tc>
                <a:tc>
                  <a:txBody>
                    <a:bodyPr/>
                    <a:lstStyle/>
                    <a:p>
                      <a:pPr algn="ctr" rtl="1"/>
                      <a:r>
                        <a:rPr lang="en-US" sz="1400" b="1" dirty="0" smtClean="0"/>
                        <a:t>33</a:t>
                      </a:r>
                      <a:endParaRPr lang="ar-SA" sz="1400" b="1" dirty="0"/>
                    </a:p>
                  </a:txBody>
                  <a:tcPr anchor="ctr"/>
                </a:tc>
                <a:tc>
                  <a:txBody>
                    <a:bodyPr/>
                    <a:lstStyle/>
                    <a:p>
                      <a:pPr algn="ctr" rtl="1"/>
                      <a:r>
                        <a:rPr lang="en-US" sz="1400" b="1" dirty="0" smtClean="0"/>
                        <a:t>17</a:t>
                      </a:r>
                      <a:endParaRPr lang="ar-SA" sz="1400" b="1" dirty="0"/>
                    </a:p>
                  </a:txBody>
                  <a:tcPr anchor="ctr"/>
                </a:tc>
                <a:tc>
                  <a:txBody>
                    <a:bodyPr/>
                    <a:lstStyle/>
                    <a:p>
                      <a:pPr algn="ctr" rtl="1"/>
                      <a:r>
                        <a:rPr lang="en-US" sz="1400" b="1" dirty="0" smtClean="0"/>
                        <a:t>1</a:t>
                      </a:r>
                      <a:endParaRPr lang="ar-SA" sz="1400" b="1" dirty="0"/>
                    </a:p>
                  </a:txBody>
                  <a:tcPr anchor="ctr"/>
                </a:tc>
                <a:tc>
                  <a:txBody>
                    <a:bodyPr/>
                    <a:lstStyle/>
                    <a:p>
                      <a:pPr algn="ctr" rtl="1"/>
                      <a:r>
                        <a:rPr lang="en-US" sz="1400" b="1" dirty="0" smtClean="0"/>
                        <a:t>Frist host </a:t>
                      </a:r>
                      <a:endParaRPr lang="ar-SA" sz="1400" b="1" dirty="0"/>
                    </a:p>
                  </a:txBody>
                  <a:tcPr anchor="ctr"/>
                </a:tc>
                <a:extLst>
                  <a:ext uri="{0D108BD9-81ED-4DB2-BD59-A6C34878D82A}">
                    <a16:rowId xmlns:a16="http://schemas.microsoft.com/office/drawing/2014/main" val="10001"/>
                  </a:ext>
                </a:extLst>
              </a:tr>
              <a:tr h="525102">
                <a:tc>
                  <a:txBody>
                    <a:bodyPr/>
                    <a:lstStyle/>
                    <a:p>
                      <a:pPr algn="ctr" rtl="1"/>
                      <a:r>
                        <a:rPr lang="en-US" sz="1400" b="1" dirty="0" smtClean="0"/>
                        <a:t>254</a:t>
                      </a:r>
                      <a:endParaRPr lang="ar-SA" sz="1400" b="1" dirty="0"/>
                    </a:p>
                  </a:txBody>
                  <a:tcPr anchor="ctr"/>
                </a:tc>
                <a:tc>
                  <a:txBody>
                    <a:bodyPr/>
                    <a:lstStyle/>
                    <a:p>
                      <a:pPr algn="ctr" rtl="1"/>
                      <a:r>
                        <a:rPr lang="en-US" sz="1400" b="1" dirty="0" smtClean="0"/>
                        <a:t>238</a:t>
                      </a:r>
                      <a:endParaRPr lang="ar-SA" sz="1400" b="1" dirty="0"/>
                    </a:p>
                  </a:txBody>
                  <a:tcPr anchor="ctr"/>
                </a:tc>
                <a:tc>
                  <a:txBody>
                    <a:bodyPr/>
                    <a:lstStyle/>
                    <a:p>
                      <a:pPr algn="ctr" rtl="1"/>
                      <a:r>
                        <a:rPr lang="en-US" sz="1400" b="1" dirty="0" smtClean="0"/>
                        <a:t>222</a:t>
                      </a:r>
                      <a:endParaRPr lang="ar-SA" sz="1400" b="1" dirty="0"/>
                    </a:p>
                  </a:txBody>
                  <a:tcPr anchor="ctr"/>
                </a:tc>
                <a:tc>
                  <a:txBody>
                    <a:bodyPr/>
                    <a:lstStyle/>
                    <a:p>
                      <a:pPr algn="ctr" rtl="1"/>
                      <a:r>
                        <a:rPr lang="en-US" sz="1400" b="1" dirty="0" smtClean="0"/>
                        <a:t>206</a:t>
                      </a:r>
                      <a:endParaRPr lang="ar-SA" sz="1400" b="1" dirty="0"/>
                    </a:p>
                  </a:txBody>
                  <a:tcPr anchor="ctr"/>
                </a:tc>
                <a:tc>
                  <a:txBody>
                    <a:bodyPr/>
                    <a:lstStyle/>
                    <a:p>
                      <a:pPr algn="ctr" rtl="1"/>
                      <a:r>
                        <a:rPr lang="en-US" sz="1400" b="1" dirty="0" smtClean="0"/>
                        <a:t>190</a:t>
                      </a:r>
                      <a:endParaRPr lang="ar-SA" sz="1400" b="1" dirty="0"/>
                    </a:p>
                  </a:txBody>
                  <a:tcPr anchor="ctr"/>
                </a:tc>
                <a:tc>
                  <a:txBody>
                    <a:bodyPr/>
                    <a:lstStyle/>
                    <a:p>
                      <a:pPr algn="ctr" rtl="1"/>
                      <a:r>
                        <a:rPr lang="en-US" sz="1400" b="1" dirty="0" smtClean="0"/>
                        <a:t>174</a:t>
                      </a:r>
                      <a:endParaRPr lang="ar-SA" sz="1400" b="1" dirty="0"/>
                    </a:p>
                  </a:txBody>
                  <a:tcPr anchor="ctr"/>
                </a:tc>
                <a:tc>
                  <a:txBody>
                    <a:bodyPr/>
                    <a:lstStyle/>
                    <a:p>
                      <a:pPr algn="ctr" rtl="1"/>
                      <a:r>
                        <a:rPr lang="en-US" sz="1400" b="1" dirty="0" smtClean="0"/>
                        <a:t>158</a:t>
                      </a:r>
                      <a:endParaRPr lang="ar-SA" sz="1400" b="1" dirty="0"/>
                    </a:p>
                  </a:txBody>
                  <a:tcPr anchor="ctr"/>
                </a:tc>
                <a:tc>
                  <a:txBody>
                    <a:bodyPr/>
                    <a:lstStyle/>
                    <a:p>
                      <a:pPr algn="ctr" rtl="1"/>
                      <a:r>
                        <a:rPr lang="en-US" sz="1400" b="1" dirty="0" smtClean="0"/>
                        <a:t>142</a:t>
                      </a:r>
                      <a:endParaRPr lang="ar-SA" sz="1400" b="1" dirty="0"/>
                    </a:p>
                  </a:txBody>
                  <a:tcPr anchor="ctr"/>
                </a:tc>
                <a:tc>
                  <a:txBody>
                    <a:bodyPr/>
                    <a:lstStyle/>
                    <a:p>
                      <a:pPr algn="ctr" rtl="1"/>
                      <a:r>
                        <a:rPr lang="en-US" sz="1400" b="1" dirty="0" smtClean="0"/>
                        <a:t>126</a:t>
                      </a:r>
                      <a:endParaRPr lang="ar-SA" sz="1400" b="1" dirty="0"/>
                    </a:p>
                  </a:txBody>
                  <a:tcPr anchor="ctr"/>
                </a:tc>
                <a:tc>
                  <a:txBody>
                    <a:bodyPr/>
                    <a:lstStyle/>
                    <a:p>
                      <a:pPr algn="ctr" rtl="1"/>
                      <a:r>
                        <a:rPr lang="en-US" sz="1400" b="1" dirty="0" smtClean="0"/>
                        <a:t>110</a:t>
                      </a:r>
                      <a:endParaRPr lang="ar-SA" sz="1400" b="1" dirty="0"/>
                    </a:p>
                  </a:txBody>
                  <a:tcPr anchor="ctr"/>
                </a:tc>
                <a:tc>
                  <a:txBody>
                    <a:bodyPr/>
                    <a:lstStyle/>
                    <a:p>
                      <a:pPr algn="ctr" rtl="1"/>
                      <a:r>
                        <a:rPr lang="en-US" sz="1400" b="1" dirty="0" smtClean="0"/>
                        <a:t>94</a:t>
                      </a:r>
                      <a:endParaRPr lang="ar-SA" sz="1400" b="1" dirty="0"/>
                    </a:p>
                  </a:txBody>
                  <a:tcPr anchor="ctr"/>
                </a:tc>
                <a:tc>
                  <a:txBody>
                    <a:bodyPr/>
                    <a:lstStyle/>
                    <a:p>
                      <a:pPr algn="ctr" rtl="1"/>
                      <a:r>
                        <a:rPr lang="en-US" sz="1400" b="1" dirty="0" smtClean="0"/>
                        <a:t>78</a:t>
                      </a:r>
                      <a:endParaRPr lang="ar-SA" sz="1400" b="1" dirty="0"/>
                    </a:p>
                  </a:txBody>
                  <a:tcPr anchor="ctr"/>
                </a:tc>
                <a:tc>
                  <a:txBody>
                    <a:bodyPr/>
                    <a:lstStyle/>
                    <a:p>
                      <a:pPr algn="ctr" rtl="1"/>
                      <a:r>
                        <a:rPr lang="en-US" sz="1400" b="1" dirty="0" smtClean="0"/>
                        <a:t>62</a:t>
                      </a:r>
                      <a:endParaRPr lang="ar-SA" sz="1400" b="1" dirty="0"/>
                    </a:p>
                  </a:txBody>
                  <a:tcPr anchor="ctr"/>
                </a:tc>
                <a:tc>
                  <a:txBody>
                    <a:bodyPr/>
                    <a:lstStyle/>
                    <a:p>
                      <a:pPr algn="ctr" rtl="1"/>
                      <a:r>
                        <a:rPr lang="en-US" sz="1400" b="1" dirty="0" smtClean="0"/>
                        <a:t>46</a:t>
                      </a:r>
                      <a:endParaRPr lang="ar-SA" sz="1400" b="1" dirty="0"/>
                    </a:p>
                  </a:txBody>
                  <a:tcPr anchor="ctr"/>
                </a:tc>
                <a:tc>
                  <a:txBody>
                    <a:bodyPr/>
                    <a:lstStyle/>
                    <a:p>
                      <a:pPr algn="ctr" rtl="1"/>
                      <a:r>
                        <a:rPr lang="en-US" sz="1400" b="1" dirty="0" smtClean="0"/>
                        <a:t>30</a:t>
                      </a:r>
                      <a:endParaRPr lang="ar-SA" sz="1400" b="1" dirty="0"/>
                    </a:p>
                  </a:txBody>
                  <a:tcPr anchor="ctr"/>
                </a:tc>
                <a:tc>
                  <a:txBody>
                    <a:bodyPr/>
                    <a:lstStyle/>
                    <a:p>
                      <a:pPr algn="ctr" rtl="1"/>
                      <a:r>
                        <a:rPr lang="en-US" sz="1400" b="1" dirty="0" smtClean="0"/>
                        <a:t>14</a:t>
                      </a:r>
                      <a:endParaRPr lang="ar-SA" sz="1400" b="1" dirty="0"/>
                    </a:p>
                  </a:txBody>
                  <a:tcPr anchor="ctr"/>
                </a:tc>
                <a:tc>
                  <a:txBody>
                    <a:bodyPr/>
                    <a:lstStyle/>
                    <a:p>
                      <a:pPr algn="ctr" rtl="1"/>
                      <a:r>
                        <a:rPr lang="en-US" sz="1400" b="1" smtClean="0"/>
                        <a:t>last</a:t>
                      </a:r>
                      <a:r>
                        <a:rPr lang="en-US" sz="1400" b="1" baseline="0" smtClean="0"/>
                        <a:t> </a:t>
                      </a:r>
                      <a:r>
                        <a:rPr lang="en-US" sz="1400" b="1" baseline="0" dirty="0" smtClean="0"/>
                        <a:t>host </a:t>
                      </a:r>
                      <a:endParaRPr lang="ar-SA" sz="1400" b="1" dirty="0"/>
                    </a:p>
                  </a:txBody>
                  <a:tcPr anchor="ctr"/>
                </a:tc>
                <a:extLst>
                  <a:ext uri="{0D108BD9-81ED-4DB2-BD59-A6C34878D82A}">
                    <a16:rowId xmlns:a16="http://schemas.microsoft.com/office/drawing/2014/main" val="10002"/>
                  </a:ext>
                </a:extLst>
              </a:tr>
              <a:tr h="525102">
                <a:tc>
                  <a:txBody>
                    <a:bodyPr/>
                    <a:lstStyle/>
                    <a:p>
                      <a:pPr algn="ctr" rtl="1"/>
                      <a:r>
                        <a:rPr lang="en-US" sz="1400" b="1" dirty="0" smtClean="0"/>
                        <a:t>255</a:t>
                      </a:r>
                      <a:endParaRPr lang="ar-SA" sz="1400" b="1" dirty="0"/>
                    </a:p>
                  </a:txBody>
                  <a:tcPr anchor="ctr"/>
                </a:tc>
                <a:tc>
                  <a:txBody>
                    <a:bodyPr/>
                    <a:lstStyle/>
                    <a:p>
                      <a:pPr algn="ctr" rtl="1"/>
                      <a:r>
                        <a:rPr lang="en-US" sz="1400" b="1" dirty="0" smtClean="0"/>
                        <a:t>239</a:t>
                      </a:r>
                      <a:endParaRPr lang="ar-SA" sz="1400" b="1" dirty="0"/>
                    </a:p>
                  </a:txBody>
                  <a:tcPr anchor="ctr"/>
                </a:tc>
                <a:tc>
                  <a:txBody>
                    <a:bodyPr/>
                    <a:lstStyle/>
                    <a:p>
                      <a:pPr algn="ctr" rtl="1"/>
                      <a:r>
                        <a:rPr lang="en-US" sz="1400" b="1" dirty="0" smtClean="0"/>
                        <a:t>223</a:t>
                      </a:r>
                      <a:endParaRPr lang="ar-SA" sz="1400" b="1" dirty="0"/>
                    </a:p>
                  </a:txBody>
                  <a:tcPr anchor="ctr"/>
                </a:tc>
                <a:tc>
                  <a:txBody>
                    <a:bodyPr/>
                    <a:lstStyle/>
                    <a:p>
                      <a:pPr algn="ctr" rtl="1"/>
                      <a:r>
                        <a:rPr lang="en-US" sz="1400" b="1" dirty="0" smtClean="0"/>
                        <a:t>207</a:t>
                      </a:r>
                      <a:endParaRPr lang="ar-SA" sz="1400" b="1" dirty="0"/>
                    </a:p>
                  </a:txBody>
                  <a:tcPr anchor="ctr"/>
                </a:tc>
                <a:tc>
                  <a:txBody>
                    <a:bodyPr/>
                    <a:lstStyle/>
                    <a:p>
                      <a:pPr algn="ctr" rtl="1"/>
                      <a:r>
                        <a:rPr lang="en-US" sz="1400" b="1" dirty="0" smtClean="0"/>
                        <a:t>191</a:t>
                      </a:r>
                      <a:endParaRPr lang="ar-SA" sz="1400" b="1" dirty="0"/>
                    </a:p>
                  </a:txBody>
                  <a:tcPr anchor="ctr"/>
                </a:tc>
                <a:tc>
                  <a:txBody>
                    <a:bodyPr/>
                    <a:lstStyle/>
                    <a:p>
                      <a:pPr algn="ctr" rtl="1"/>
                      <a:r>
                        <a:rPr lang="en-US" sz="1400" b="1" dirty="0" smtClean="0"/>
                        <a:t>175</a:t>
                      </a:r>
                      <a:endParaRPr lang="ar-SA" sz="1400" b="1" dirty="0"/>
                    </a:p>
                  </a:txBody>
                  <a:tcPr anchor="ctr"/>
                </a:tc>
                <a:tc>
                  <a:txBody>
                    <a:bodyPr/>
                    <a:lstStyle/>
                    <a:p>
                      <a:pPr algn="ctr" rtl="1"/>
                      <a:r>
                        <a:rPr lang="en-US" sz="1400" b="1" dirty="0" smtClean="0"/>
                        <a:t>159</a:t>
                      </a:r>
                      <a:endParaRPr lang="ar-SA" sz="1400" b="1" dirty="0"/>
                    </a:p>
                  </a:txBody>
                  <a:tcPr anchor="ctr"/>
                </a:tc>
                <a:tc>
                  <a:txBody>
                    <a:bodyPr/>
                    <a:lstStyle/>
                    <a:p>
                      <a:pPr algn="ctr" rtl="1"/>
                      <a:r>
                        <a:rPr lang="en-US" sz="1400" b="1" dirty="0" smtClean="0"/>
                        <a:t>143</a:t>
                      </a:r>
                      <a:endParaRPr lang="ar-SA" sz="1400" b="1" dirty="0"/>
                    </a:p>
                  </a:txBody>
                  <a:tcPr anchor="ctr"/>
                </a:tc>
                <a:tc>
                  <a:txBody>
                    <a:bodyPr/>
                    <a:lstStyle/>
                    <a:p>
                      <a:pPr algn="ctr" rtl="1"/>
                      <a:r>
                        <a:rPr lang="en-US" sz="1400" b="1" dirty="0" smtClean="0"/>
                        <a:t>127</a:t>
                      </a:r>
                      <a:endParaRPr lang="ar-SA" sz="1400" b="1" dirty="0"/>
                    </a:p>
                  </a:txBody>
                  <a:tcPr anchor="ctr"/>
                </a:tc>
                <a:tc>
                  <a:txBody>
                    <a:bodyPr/>
                    <a:lstStyle/>
                    <a:p>
                      <a:pPr algn="ctr" rtl="1"/>
                      <a:r>
                        <a:rPr lang="en-US" sz="1400" b="1" dirty="0" smtClean="0"/>
                        <a:t>111</a:t>
                      </a:r>
                      <a:endParaRPr lang="ar-SA" sz="1400" b="1" dirty="0"/>
                    </a:p>
                  </a:txBody>
                  <a:tcPr anchor="ctr"/>
                </a:tc>
                <a:tc>
                  <a:txBody>
                    <a:bodyPr/>
                    <a:lstStyle/>
                    <a:p>
                      <a:pPr algn="ctr" rtl="1"/>
                      <a:r>
                        <a:rPr lang="en-US" sz="1400" b="1" dirty="0" smtClean="0"/>
                        <a:t>95</a:t>
                      </a:r>
                      <a:endParaRPr lang="ar-SA" sz="1400" b="1" dirty="0"/>
                    </a:p>
                  </a:txBody>
                  <a:tcPr anchor="ctr"/>
                </a:tc>
                <a:tc>
                  <a:txBody>
                    <a:bodyPr/>
                    <a:lstStyle/>
                    <a:p>
                      <a:pPr algn="ctr" rtl="1"/>
                      <a:r>
                        <a:rPr lang="en-US" sz="1400" b="1" dirty="0" smtClean="0"/>
                        <a:t>79</a:t>
                      </a:r>
                      <a:endParaRPr lang="ar-SA" sz="1400" b="1" dirty="0"/>
                    </a:p>
                  </a:txBody>
                  <a:tcPr anchor="ctr"/>
                </a:tc>
                <a:tc>
                  <a:txBody>
                    <a:bodyPr/>
                    <a:lstStyle/>
                    <a:p>
                      <a:pPr algn="ctr" rtl="1"/>
                      <a:r>
                        <a:rPr lang="en-US" sz="1400" b="1" dirty="0" smtClean="0"/>
                        <a:t>63</a:t>
                      </a:r>
                      <a:endParaRPr lang="ar-SA" sz="1400" b="1" dirty="0"/>
                    </a:p>
                  </a:txBody>
                  <a:tcPr anchor="ctr"/>
                </a:tc>
                <a:tc>
                  <a:txBody>
                    <a:bodyPr/>
                    <a:lstStyle/>
                    <a:p>
                      <a:pPr algn="ctr" rtl="1"/>
                      <a:r>
                        <a:rPr lang="en-US" sz="1400" b="1" dirty="0" smtClean="0"/>
                        <a:t>47</a:t>
                      </a:r>
                      <a:endParaRPr lang="ar-SA" sz="1400" b="1" dirty="0"/>
                    </a:p>
                  </a:txBody>
                  <a:tcPr anchor="ctr"/>
                </a:tc>
                <a:tc>
                  <a:txBody>
                    <a:bodyPr/>
                    <a:lstStyle/>
                    <a:p>
                      <a:pPr algn="ctr" rtl="1"/>
                      <a:r>
                        <a:rPr lang="en-US" sz="1400" b="1" dirty="0" smtClean="0"/>
                        <a:t>31</a:t>
                      </a:r>
                      <a:endParaRPr lang="ar-SA" sz="1400" b="1" dirty="0"/>
                    </a:p>
                  </a:txBody>
                  <a:tcPr anchor="ctr"/>
                </a:tc>
                <a:tc>
                  <a:txBody>
                    <a:bodyPr/>
                    <a:lstStyle/>
                    <a:p>
                      <a:pPr algn="ctr" rtl="1"/>
                      <a:r>
                        <a:rPr lang="en-US" sz="1400" b="1" dirty="0" smtClean="0"/>
                        <a:t>15</a:t>
                      </a:r>
                      <a:endParaRPr lang="ar-SA" sz="1400" b="1" dirty="0"/>
                    </a:p>
                  </a:txBody>
                  <a:tcPr anchor="ctr"/>
                </a:tc>
                <a:tc>
                  <a:txBody>
                    <a:bodyPr/>
                    <a:lstStyle/>
                    <a:p>
                      <a:pPr algn="ctr" rtl="1"/>
                      <a:r>
                        <a:rPr lang="en-US" sz="1400" b="1" dirty="0" smtClean="0"/>
                        <a:t>Broad</a:t>
                      </a:r>
                      <a:r>
                        <a:rPr lang="en-US" sz="1400" b="1" baseline="0" dirty="0" smtClean="0"/>
                        <a:t> cast</a:t>
                      </a:r>
                      <a:endParaRPr lang="ar-SA" sz="1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3575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/29</a:t>
            </a:r>
          </a:p>
          <a:p>
            <a:pPr marL="0" indent="0">
              <a:buNone/>
            </a:pPr>
            <a:r>
              <a:rPr lang="en-US" dirty="0" smtClean="0"/>
              <a:t>255.255.255.</a:t>
            </a:r>
            <a:r>
              <a:rPr lang="en-US" dirty="0" smtClean="0">
                <a:solidFill>
                  <a:srgbClr val="FF0000"/>
                </a:solidFill>
              </a:rPr>
              <a:t>248</a:t>
            </a:r>
          </a:p>
          <a:p>
            <a:pPr marL="0" indent="0">
              <a:buNone/>
            </a:pPr>
            <a:r>
              <a:rPr lang="en-US" dirty="0"/>
              <a:t> </a:t>
            </a:r>
            <a:r>
              <a:rPr lang="en-US" dirty="0" smtClean="0"/>
              <a:t>                      00000000  --</a:t>
            </a:r>
            <a:r>
              <a:rPr lang="en-US" dirty="0" smtClean="0">
                <a:sym typeface="Wingdings" pitchFamily="2" charset="2"/>
              </a:rPr>
              <a:t></a:t>
            </a:r>
            <a:r>
              <a:rPr lang="en-US" dirty="0" smtClean="0"/>
              <a:t>     </a:t>
            </a:r>
            <a:r>
              <a:rPr lang="en-US" u="sng" dirty="0" smtClean="0">
                <a:solidFill>
                  <a:srgbClr val="FF0000"/>
                </a:solidFill>
              </a:rPr>
              <a:t>11111</a:t>
            </a:r>
            <a:r>
              <a:rPr lang="en-US" u="sng" dirty="0" smtClean="0"/>
              <a:t>000</a:t>
            </a:r>
          </a:p>
          <a:p>
            <a:pPr marL="0" indent="0">
              <a:buNone/>
            </a:pPr>
            <a:r>
              <a:rPr lang="en-US" dirty="0" smtClean="0"/>
              <a:t>Host  2^3 - 2 = 8 – 2 = 6</a:t>
            </a:r>
          </a:p>
          <a:p>
            <a:pPr marL="0" indent="0">
              <a:buNone/>
            </a:pPr>
            <a:r>
              <a:rPr lang="en-US" dirty="0" smtClean="0"/>
              <a:t>Net 2^5 = 32</a:t>
            </a:r>
          </a:p>
          <a:p>
            <a:pPr marL="0" indent="0">
              <a:buNone/>
            </a:pPr>
            <a:r>
              <a:rPr lang="en-US" dirty="0">
                <a:sym typeface="Wingdings 3"/>
              </a:rPr>
              <a:t></a:t>
            </a:r>
            <a:r>
              <a:rPr lang="en-US" dirty="0" smtClean="0"/>
              <a:t> 256 – </a:t>
            </a:r>
            <a:r>
              <a:rPr lang="en-US" dirty="0" smtClean="0">
                <a:solidFill>
                  <a:srgbClr val="FF0000"/>
                </a:solidFill>
              </a:rPr>
              <a:t>248</a:t>
            </a:r>
            <a:r>
              <a:rPr lang="en-US" dirty="0" smtClean="0"/>
              <a:t> = 8</a:t>
            </a:r>
            <a:endParaRPr lang="ar-SA" dirty="0"/>
          </a:p>
        </p:txBody>
      </p:sp>
      <p:graphicFrame>
        <p:nvGraphicFramePr>
          <p:cNvPr id="4" name="جدول 3"/>
          <p:cNvGraphicFramePr>
            <a:graphicFrameLocks noGrp="1"/>
          </p:cNvGraphicFramePr>
          <p:nvPr>
            <p:extLst/>
          </p:nvPr>
        </p:nvGraphicFramePr>
        <p:xfrm>
          <a:off x="1775521" y="4856842"/>
          <a:ext cx="8640960" cy="1828800"/>
        </p:xfrm>
        <a:graphic>
          <a:graphicData uri="http://schemas.openxmlformats.org/drawingml/2006/table">
            <a:tbl>
              <a:tblPr rtl="1" firstRow="1" bandRow="1">
                <a:tableStyleId>{5C22544A-7EE6-4342-B048-85BDC9FD1C3A}</a:tableStyleId>
              </a:tblPr>
              <a:tblGrid>
                <a:gridCol w="691277">
                  <a:extLst>
                    <a:ext uri="{9D8B030D-6E8A-4147-A177-3AD203B41FA5}">
                      <a16:colId xmlns:a16="http://schemas.microsoft.com/office/drawing/2014/main" val="20000"/>
                    </a:ext>
                  </a:extLst>
                </a:gridCol>
                <a:gridCol w="691277">
                  <a:extLst>
                    <a:ext uri="{9D8B030D-6E8A-4147-A177-3AD203B41FA5}">
                      <a16:colId xmlns:a16="http://schemas.microsoft.com/office/drawing/2014/main" val="20001"/>
                    </a:ext>
                  </a:extLst>
                </a:gridCol>
                <a:gridCol w="691277">
                  <a:extLst>
                    <a:ext uri="{9D8B030D-6E8A-4147-A177-3AD203B41FA5}">
                      <a16:colId xmlns:a16="http://schemas.microsoft.com/office/drawing/2014/main" val="20002"/>
                    </a:ext>
                  </a:extLst>
                </a:gridCol>
                <a:gridCol w="691277">
                  <a:extLst>
                    <a:ext uri="{9D8B030D-6E8A-4147-A177-3AD203B41FA5}">
                      <a16:colId xmlns:a16="http://schemas.microsoft.com/office/drawing/2014/main" val="20003"/>
                    </a:ext>
                  </a:extLst>
                </a:gridCol>
                <a:gridCol w="691277">
                  <a:extLst>
                    <a:ext uri="{9D8B030D-6E8A-4147-A177-3AD203B41FA5}">
                      <a16:colId xmlns:a16="http://schemas.microsoft.com/office/drawing/2014/main" val="20004"/>
                    </a:ext>
                  </a:extLst>
                </a:gridCol>
                <a:gridCol w="691277">
                  <a:extLst>
                    <a:ext uri="{9D8B030D-6E8A-4147-A177-3AD203B41FA5}">
                      <a16:colId xmlns:a16="http://schemas.microsoft.com/office/drawing/2014/main" val="20005"/>
                    </a:ext>
                  </a:extLst>
                </a:gridCol>
                <a:gridCol w="691277">
                  <a:extLst>
                    <a:ext uri="{9D8B030D-6E8A-4147-A177-3AD203B41FA5}">
                      <a16:colId xmlns:a16="http://schemas.microsoft.com/office/drawing/2014/main" val="20006"/>
                    </a:ext>
                  </a:extLst>
                </a:gridCol>
                <a:gridCol w="691277">
                  <a:extLst>
                    <a:ext uri="{9D8B030D-6E8A-4147-A177-3AD203B41FA5}">
                      <a16:colId xmlns:a16="http://schemas.microsoft.com/office/drawing/2014/main" val="20007"/>
                    </a:ext>
                  </a:extLst>
                </a:gridCol>
                <a:gridCol w="691277">
                  <a:extLst>
                    <a:ext uri="{9D8B030D-6E8A-4147-A177-3AD203B41FA5}">
                      <a16:colId xmlns:a16="http://schemas.microsoft.com/office/drawing/2014/main" val="20008"/>
                    </a:ext>
                  </a:extLst>
                </a:gridCol>
                <a:gridCol w="691277">
                  <a:extLst>
                    <a:ext uri="{9D8B030D-6E8A-4147-A177-3AD203B41FA5}">
                      <a16:colId xmlns:a16="http://schemas.microsoft.com/office/drawing/2014/main" val="20009"/>
                    </a:ext>
                  </a:extLst>
                </a:gridCol>
                <a:gridCol w="1728190">
                  <a:extLst>
                    <a:ext uri="{9D8B030D-6E8A-4147-A177-3AD203B41FA5}">
                      <a16:colId xmlns:a16="http://schemas.microsoft.com/office/drawing/2014/main" val="20010"/>
                    </a:ext>
                  </a:extLst>
                </a:gridCol>
              </a:tblGrid>
              <a:tr h="427636">
                <a:tc>
                  <a:txBody>
                    <a:bodyPr/>
                    <a:lstStyle/>
                    <a:p>
                      <a:pPr algn="ctr" rtl="1"/>
                      <a:r>
                        <a:rPr lang="en-US" sz="2400" b="1" dirty="0" smtClean="0"/>
                        <a:t>248</a:t>
                      </a:r>
                      <a:endParaRPr lang="ar-SA" sz="2400" b="1" dirty="0"/>
                    </a:p>
                  </a:txBody>
                  <a:tcPr anchor="ctr"/>
                </a:tc>
                <a:tc>
                  <a:txBody>
                    <a:bodyPr/>
                    <a:lstStyle/>
                    <a:p>
                      <a:pPr algn="ctr" rtl="1"/>
                      <a:r>
                        <a:rPr lang="en-US" sz="2400" b="1" dirty="0" smtClean="0"/>
                        <a:t>240</a:t>
                      </a:r>
                      <a:endParaRPr lang="ar-SA" sz="2400" b="1" dirty="0"/>
                    </a:p>
                  </a:txBody>
                  <a:tcPr anchor="ctr"/>
                </a:tc>
                <a:tc>
                  <a:txBody>
                    <a:bodyPr/>
                    <a:lstStyle/>
                    <a:p>
                      <a:pPr algn="ctr" rtl="1"/>
                      <a:r>
                        <a:rPr lang="en-US" sz="2400" b="1" dirty="0" smtClean="0"/>
                        <a:t>232</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32</a:t>
                      </a:r>
                      <a:endParaRPr lang="ar-SA" sz="2400" b="1" dirty="0"/>
                    </a:p>
                  </a:txBody>
                  <a:tcPr anchor="ctr"/>
                </a:tc>
                <a:tc>
                  <a:txBody>
                    <a:bodyPr/>
                    <a:lstStyle/>
                    <a:p>
                      <a:pPr algn="ctr" rtl="1"/>
                      <a:r>
                        <a:rPr lang="en-US" sz="2400" b="1" dirty="0" smtClean="0"/>
                        <a:t>24</a:t>
                      </a:r>
                      <a:endParaRPr lang="ar-SA" sz="2400" b="1" dirty="0"/>
                    </a:p>
                  </a:txBody>
                  <a:tcPr anchor="ctr"/>
                </a:tc>
                <a:tc>
                  <a:txBody>
                    <a:bodyPr/>
                    <a:lstStyle/>
                    <a:p>
                      <a:pPr algn="ctr" rtl="1"/>
                      <a:r>
                        <a:rPr lang="en-US" sz="2400" b="1" dirty="0" smtClean="0"/>
                        <a:t>16</a:t>
                      </a:r>
                      <a:endParaRPr lang="ar-SA" sz="2400" b="1" dirty="0"/>
                    </a:p>
                  </a:txBody>
                  <a:tcPr anchor="ctr"/>
                </a:tc>
                <a:tc>
                  <a:txBody>
                    <a:bodyPr/>
                    <a:lstStyle/>
                    <a:p>
                      <a:pPr algn="ctr" rtl="1"/>
                      <a:r>
                        <a:rPr lang="en-US" sz="2400" b="1" dirty="0" smtClean="0"/>
                        <a:t>8</a:t>
                      </a:r>
                      <a:endParaRPr lang="ar-SA" sz="2400" b="1" dirty="0"/>
                    </a:p>
                  </a:txBody>
                  <a:tcPr anchor="ctr"/>
                </a:tc>
                <a:tc>
                  <a:txBody>
                    <a:bodyPr/>
                    <a:lstStyle/>
                    <a:p>
                      <a:pPr algn="ctr" rtl="1"/>
                      <a:r>
                        <a:rPr lang="en-US" sz="2400" b="1" dirty="0" smtClean="0"/>
                        <a:t>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438946">
                <a:tc>
                  <a:txBody>
                    <a:bodyPr/>
                    <a:lstStyle/>
                    <a:p>
                      <a:pPr algn="ctr" rtl="1"/>
                      <a:r>
                        <a:rPr lang="en-US" sz="2400" b="1" dirty="0" smtClean="0"/>
                        <a:t>249</a:t>
                      </a:r>
                      <a:endParaRPr lang="ar-SA" sz="2400" b="1" dirty="0"/>
                    </a:p>
                  </a:txBody>
                  <a:tcPr anchor="ctr"/>
                </a:tc>
                <a:tc>
                  <a:txBody>
                    <a:bodyPr/>
                    <a:lstStyle/>
                    <a:p>
                      <a:pPr algn="ctr" rtl="1"/>
                      <a:r>
                        <a:rPr lang="en-US" sz="2400" b="1" dirty="0" smtClean="0"/>
                        <a:t>241</a:t>
                      </a:r>
                      <a:endParaRPr lang="ar-SA" sz="2400" b="1" dirty="0"/>
                    </a:p>
                  </a:txBody>
                  <a:tcPr anchor="ctr"/>
                </a:tc>
                <a:tc>
                  <a:txBody>
                    <a:bodyPr/>
                    <a:lstStyle/>
                    <a:p>
                      <a:pPr algn="ctr" rtl="1"/>
                      <a:r>
                        <a:rPr lang="en-US" sz="2400" b="1" dirty="0" smtClean="0"/>
                        <a:t>233</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33</a:t>
                      </a:r>
                      <a:endParaRPr lang="ar-SA" sz="2400" b="1" dirty="0"/>
                    </a:p>
                  </a:txBody>
                  <a:tcPr anchor="ctr"/>
                </a:tc>
                <a:tc>
                  <a:txBody>
                    <a:bodyPr/>
                    <a:lstStyle/>
                    <a:p>
                      <a:pPr algn="ctr" rtl="1"/>
                      <a:r>
                        <a:rPr lang="en-US" sz="2400" b="1" dirty="0" smtClean="0"/>
                        <a:t>25</a:t>
                      </a:r>
                      <a:endParaRPr lang="ar-SA" sz="2400" b="1" dirty="0"/>
                    </a:p>
                  </a:txBody>
                  <a:tcPr anchor="ctr"/>
                </a:tc>
                <a:tc>
                  <a:txBody>
                    <a:bodyPr/>
                    <a:lstStyle/>
                    <a:p>
                      <a:pPr algn="ctr" rtl="1"/>
                      <a:r>
                        <a:rPr lang="en-US" sz="2400" b="1" dirty="0" smtClean="0"/>
                        <a:t>17</a:t>
                      </a:r>
                      <a:endParaRPr lang="ar-SA" sz="2400" b="1" dirty="0"/>
                    </a:p>
                  </a:txBody>
                  <a:tcPr anchor="ctr"/>
                </a:tc>
                <a:tc>
                  <a:txBody>
                    <a:bodyPr/>
                    <a:lstStyle/>
                    <a:p>
                      <a:pPr algn="ctr" rtl="1"/>
                      <a:r>
                        <a:rPr lang="en-US" sz="2400" b="1" dirty="0" smtClean="0"/>
                        <a:t>9</a:t>
                      </a:r>
                      <a:endParaRPr lang="ar-SA" sz="2400" b="1" dirty="0"/>
                    </a:p>
                  </a:txBody>
                  <a:tcPr anchor="ctr"/>
                </a:tc>
                <a:tc>
                  <a:txBody>
                    <a:bodyPr/>
                    <a:lstStyle/>
                    <a:p>
                      <a:pPr algn="ctr" rtl="1"/>
                      <a:r>
                        <a:rPr lang="en-US" sz="2400" b="1" dirty="0" smtClean="0"/>
                        <a:t>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438946">
                <a:tc>
                  <a:txBody>
                    <a:bodyPr/>
                    <a:lstStyle/>
                    <a:p>
                      <a:pPr algn="ctr" rtl="1"/>
                      <a:r>
                        <a:rPr lang="en-US" sz="2400" b="1" dirty="0" smtClean="0"/>
                        <a:t>254</a:t>
                      </a:r>
                      <a:endParaRPr lang="ar-SA" sz="2400" b="1" dirty="0"/>
                    </a:p>
                  </a:txBody>
                  <a:tcPr anchor="ctr"/>
                </a:tc>
                <a:tc>
                  <a:txBody>
                    <a:bodyPr/>
                    <a:lstStyle/>
                    <a:p>
                      <a:pPr algn="ctr" rtl="1"/>
                      <a:r>
                        <a:rPr lang="en-US" sz="2400" b="1" dirty="0" smtClean="0"/>
                        <a:t>246</a:t>
                      </a:r>
                      <a:endParaRPr lang="ar-SA" sz="2400" b="1" dirty="0"/>
                    </a:p>
                  </a:txBody>
                  <a:tcPr anchor="ctr"/>
                </a:tc>
                <a:tc>
                  <a:txBody>
                    <a:bodyPr/>
                    <a:lstStyle/>
                    <a:p>
                      <a:pPr algn="ctr" rtl="1"/>
                      <a:r>
                        <a:rPr lang="en-US" sz="2400" b="1" dirty="0" smtClean="0"/>
                        <a:t>238</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38</a:t>
                      </a:r>
                      <a:endParaRPr lang="ar-SA" sz="2400" b="1" dirty="0"/>
                    </a:p>
                  </a:txBody>
                  <a:tcPr anchor="ctr"/>
                </a:tc>
                <a:tc>
                  <a:txBody>
                    <a:bodyPr/>
                    <a:lstStyle/>
                    <a:p>
                      <a:pPr algn="ctr" rtl="1"/>
                      <a:r>
                        <a:rPr lang="en-US" sz="2400" b="1" dirty="0" smtClean="0"/>
                        <a:t>30</a:t>
                      </a:r>
                      <a:endParaRPr lang="ar-SA" sz="2400" b="1" dirty="0"/>
                    </a:p>
                  </a:txBody>
                  <a:tcPr anchor="ctr"/>
                </a:tc>
                <a:tc>
                  <a:txBody>
                    <a:bodyPr/>
                    <a:lstStyle/>
                    <a:p>
                      <a:pPr algn="ctr" rtl="1"/>
                      <a:r>
                        <a:rPr lang="en-US" sz="2400" b="1" dirty="0" smtClean="0"/>
                        <a:t>22</a:t>
                      </a:r>
                      <a:endParaRPr lang="ar-SA" sz="2400" b="1" dirty="0"/>
                    </a:p>
                  </a:txBody>
                  <a:tcPr anchor="ctr"/>
                </a:tc>
                <a:tc>
                  <a:txBody>
                    <a:bodyPr/>
                    <a:lstStyle/>
                    <a:p>
                      <a:pPr algn="ctr" rtl="1"/>
                      <a:r>
                        <a:rPr lang="en-US" sz="2400" b="1" dirty="0" smtClean="0"/>
                        <a:t>14</a:t>
                      </a:r>
                      <a:endParaRPr lang="ar-SA" sz="2400" b="1" dirty="0"/>
                    </a:p>
                  </a:txBody>
                  <a:tcPr anchor="ctr"/>
                </a:tc>
                <a:tc>
                  <a:txBody>
                    <a:bodyPr/>
                    <a:lstStyle/>
                    <a:p>
                      <a:pPr algn="ctr" rtl="1"/>
                      <a:r>
                        <a:rPr lang="en-US" sz="2400" b="1" dirty="0" smtClean="0"/>
                        <a:t>6</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438946">
                <a:tc>
                  <a:txBody>
                    <a:bodyPr/>
                    <a:lstStyle/>
                    <a:p>
                      <a:pPr algn="ctr" rtl="1"/>
                      <a:r>
                        <a:rPr lang="en-US" sz="2400" b="1" dirty="0" smtClean="0"/>
                        <a:t>255</a:t>
                      </a:r>
                      <a:endParaRPr lang="ar-SA" sz="2400" b="1" dirty="0"/>
                    </a:p>
                  </a:txBody>
                  <a:tcPr anchor="ctr"/>
                </a:tc>
                <a:tc>
                  <a:txBody>
                    <a:bodyPr/>
                    <a:lstStyle/>
                    <a:p>
                      <a:pPr algn="ctr" rtl="1"/>
                      <a:r>
                        <a:rPr lang="en-US" sz="2400" b="1" dirty="0" smtClean="0"/>
                        <a:t>247</a:t>
                      </a:r>
                      <a:endParaRPr lang="ar-SA" sz="2400" b="1" dirty="0"/>
                    </a:p>
                  </a:txBody>
                  <a:tcPr anchor="ctr"/>
                </a:tc>
                <a:tc>
                  <a:txBody>
                    <a:bodyPr/>
                    <a:lstStyle/>
                    <a:p>
                      <a:pPr algn="ctr" rtl="1"/>
                      <a:r>
                        <a:rPr lang="en-US" sz="2400" b="1" dirty="0" smtClean="0"/>
                        <a:t>239</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39</a:t>
                      </a:r>
                      <a:endParaRPr lang="ar-SA" sz="2400" b="1" dirty="0"/>
                    </a:p>
                  </a:txBody>
                  <a:tcPr anchor="ctr"/>
                </a:tc>
                <a:tc>
                  <a:txBody>
                    <a:bodyPr/>
                    <a:lstStyle/>
                    <a:p>
                      <a:pPr algn="ctr" rtl="1"/>
                      <a:r>
                        <a:rPr lang="en-US" sz="2400" b="1" dirty="0" smtClean="0"/>
                        <a:t>31</a:t>
                      </a:r>
                      <a:endParaRPr lang="ar-SA" sz="2400" b="1" dirty="0"/>
                    </a:p>
                  </a:txBody>
                  <a:tcPr anchor="ctr"/>
                </a:tc>
                <a:tc>
                  <a:txBody>
                    <a:bodyPr/>
                    <a:lstStyle/>
                    <a:p>
                      <a:pPr algn="ctr" rtl="1"/>
                      <a:r>
                        <a:rPr lang="en-US" sz="2400" b="1" dirty="0" smtClean="0"/>
                        <a:t>23</a:t>
                      </a:r>
                      <a:endParaRPr lang="ar-SA" sz="2400" b="1" dirty="0"/>
                    </a:p>
                  </a:txBody>
                  <a:tcPr anchor="ctr"/>
                </a:tc>
                <a:tc>
                  <a:txBody>
                    <a:bodyPr/>
                    <a:lstStyle/>
                    <a:p>
                      <a:pPr algn="ctr" rtl="1"/>
                      <a:r>
                        <a:rPr lang="en-US" sz="2400" b="1" dirty="0" smtClean="0"/>
                        <a:t>15</a:t>
                      </a:r>
                      <a:endParaRPr lang="ar-SA" sz="2400" b="1" dirty="0"/>
                    </a:p>
                  </a:txBody>
                  <a:tcPr anchor="ctr"/>
                </a:tc>
                <a:tc>
                  <a:txBody>
                    <a:bodyPr/>
                    <a:lstStyle/>
                    <a:p>
                      <a:pPr algn="ctr" rtl="1"/>
                      <a:r>
                        <a:rPr lang="en-US" sz="2400" b="1" dirty="0" smtClean="0"/>
                        <a:t>7</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34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CIDR = </a:t>
            </a:r>
            <a:r>
              <a:rPr lang="en-US" b="1" dirty="0"/>
              <a:t>Classless Inter-Domain Routing</a:t>
            </a:r>
            <a:endParaRPr lang="ar-SA" dirty="0"/>
          </a:p>
        </p:txBody>
      </p:sp>
      <p:sp>
        <p:nvSpPr>
          <p:cNvPr id="3" name="عنصر نائب للمحتوى 2"/>
          <p:cNvSpPr>
            <a:spLocks noGrp="1"/>
          </p:cNvSpPr>
          <p:nvPr>
            <p:ph idx="1"/>
          </p:nvPr>
        </p:nvSpPr>
        <p:spPr>
          <a:xfrm>
            <a:off x="1981200" y="1556793"/>
            <a:ext cx="8229600" cy="3024337"/>
          </a:xfrm>
        </p:spPr>
        <p:txBody>
          <a:bodyPr>
            <a:normAutofit lnSpcReduction="10000"/>
          </a:bodyPr>
          <a:lstStyle/>
          <a:p>
            <a:pPr marL="0" indent="0">
              <a:buNone/>
            </a:pPr>
            <a:r>
              <a:rPr lang="en-US" dirty="0" smtClean="0"/>
              <a:t>192.168.0.0 /30</a:t>
            </a:r>
          </a:p>
          <a:p>
            <a:pPr marL="0" indent="0">
              <a:buNone/>
            </a:pPr>
            <a:r>
              <a:rPr lang="en-US" dirty="0" smtClean="0"/>
              <a:t>255.255.255.</a:t>
            </a:r>
            <a:r>
              <a:rPr lang="en-US" dirty="0" smtClean="0">
                <a:solidFill>
                  <a:srgbClr val="FF0000"/>
                </a:solidFill>
              </a:rPr>
              <a:t>252</a:t>
            </a:r>
          </a:p>
          <a:p>
            <a:pPr marL="0" indent="0">
              <a:buNone/>
            </a:pPr>
            <a:r>
              <a:rPr lang="en-US" dirty="0"/>
              <a:t> </a:t>
            </a:r>
            <a:r>
              <a:rPr lang="en-US" dirty="0" smtClean="0"/>
              <a:t>                      00000000  --</a:t>
            </a:r>
            <a:r>
              <a:rPr lang="en-US" dirty="0" smtClean="0">
                <a:sym typeface="Wingdings" pitchFamily="2" charset="2"/>
              </a:rPr>
              <a:t></a:t>
            </a:r>
            <a:r>
              <a:rPr lang="en-US" dirty="0" smtClean="0"/>
              <a:t>     </a:t>
            </a:r>
            <a:r>
              <a:rPr lang="en-US" u="sng" dirty="0" smtClean="0">
                <a:solidFill>
                  <a:srgbClr val="FF0000"/>
                </a:solidFill>
              </a:rPr>
              <a:t>111111</a:t>
            </a:r>
            <a:r>
              <a:rPr lang="en-US" u="sng" dirty="0" smtClean="0"/>
              <a:t>00</a:t>
            </a:r>
          </a:p>
          <a:p>
            <a:pPr marL="0" indent="0">
              <a:buNone/>
            </a:pPr>
            <a:r>
              <a:rPr lang="en-US" dirty="0" smtClean="0"/>
              <a:t>Host  2^2 - 2 = 4 – 2 = </a:t>
            </a:r>
            <a:r>
              <a:rPr lang="en-US" dirty="0"/>
              <a:t>2</a:t>
            </a:r>
            <a:endParaRPr lang="en-US" dirty="0" smtClean="0"/>
          </a:p>
          <a:p>
            <a:pPr marL="0" indent="0">
              <a:buNone/>
            </a:pPr>
            <a:r>
              <a:rPr lang="en-US" dirty="0" smtClean="0"/>
              <a:t>Net 2^6 = 64</a:t>
            </a:r>
          </a:p>
          <a:p>
            <a:pPr marL="0" indent="0">
              <a:buNone/>
            </a:pPr>
            <a:r>
              <a:rPr lang="en-US" dirty="0">
                <a:sym typeface="Wingdings 3"/>
              </a:rPr>
              <a:t></a:t>
            </a:r>
            <a:r>
              <a:rPr lang="en-US" dirty="0" smtClean="0"/>
              <a:t> 256 – </a:t>
            </a:r>
            <a:r>
              <a:rPr lang="en-US" dirty="0" smtClean="0">
                <a:solidFill>
                  <a:srgbClr val="FF0000"/>
                </a:solidFill>
              </a:rPr>
              <a:t>252</a:t>
            </a:r>
            <a:r>
              <a:rPr lang="en-US" dirty="0" smtClean="0"/>
              <a:t> = 4</a:t>
            </a:r>
            <a:endParaRPr lang="ar-SA" dirty="0"/>
          </a:p>
        </p:txBody>
      </p:sp>
      <p:graphicFrame>
        <p:nvGraphicFramePr>
          <p:cNvPr id="4" name="جدول 3"/>
          <p:cNvGraphicFramePr>
            <a:graphicFrameLocks noGrp="1"/>
          </p:cNvGraphicFramePr>
          <p:nvPr>
            <p:extLst/>
          </p:nvPr>
        </p:nvGraphicFramePr>
        <p:xfrm>
          <a:off x="1775521" y="4856842"/>
          <a:ext cx="8640960" cy="1828800"/>
        </p:xfrm>
        <a:graphic>
          <a:graphicData uri="http://schemas.openxmlformats.org/drawingml/2006/table">
            <a:tbl>
              <a:tblPr rtl="1" firstRow="1" bandRow="1">
                <a:tableStyleId>{5C22544A-7EE6-4342-B048-85BDC9FD1C3A}</a:tableStyleId>
              </a:tblPr>
              <a:tblGrid>
                <a:gridCol w="691277">
                  <a:extLst>
                    <a:ext uri="{9D8B030D-6E8A-4147-A177-3AD203B41FA5}">
                      <a16:colId xmlns:a16="http://schemas.microsoft.com/office/drawing/2014/main" val="20000"/>
                    </a:ext>
                  </a:extLst>
                </a:gridCol>
                <a:gridCol w="691277">
                  <a:extLst>
                    <a:ext uri="{9D8B030D-6E8A-4147-A177-3AD203B41FA5}">
                      <a16:colId xmlns:a16="http://schemas.microsoft.com/office/drawing/2014/main" val="20001"/>
                    </a:ext>
                  </a:extLst>
                </a:gridCol>
                <a:gridCol w="691277">
                  <a:extLst>
                    <a:ext uri="{9D8B030D-6E8A-4147-A177-3AD203B41FA5}">
                      <a16:colId xmlns:a16="http://schemas.microsoft.com/office/drawing/2014/main" val="20002"/>
                    </a:ext>
                  </a:extLst>
                </a:gridCol>
                <a:gridCol w="691277">
                  <a:extLst>
                    <a:ext uri="{9D8B030D-6E8A-4147-A177-3AD203B41FA5}">
                      <a16:colId xmlns:a16="http://schemas.microsoft.com/office/drawing/2014/main" val="20003"/>
                    </a:ext>
                  </a:extLst>
                </a:gridCol>
                <a:gridCol w="691277">
                  <a:extLst>
                    <a:ext uri="{9D8B030D-6E8A-4147-A177-3AD203B41FA5}">
                      <a16:colId xmlns:a16="http://schemas.microsoft.com/office/drawing/2014/main" val="20004"/>
                    </a:ext>
                  </a:extLst>
                </a:gridCol>
                <a:gridCol w="691277">
                  <a:extLst>
                    <a:ext uri="{9D8B030D-6E8A-4147-A177-3AD203B41FA5}">
                      <a16:colId xmlns:a16="http://schemas.microsoft.com/office/drawing/2014/main" val="20005"/>
                    </a:ext>
                  </a:extLst>
                </a:gridCol>
                <a:gridCol w="691277">
                  <a:extLst>
                    <a:ext uri="{9D8B030D-6E8A-4147-A177-3AD203B41FA5}">
                      <a16:colId xmlns:a16="http://schemas.microsoft.com/office/drawing/2014/main" val="20006"/>
                    </a:ext>
                  </a:extLst>
                </a:gridCol>
                <a:gridCol w="691277">
                  <a:extLst>
                    <a:ext uri="{9D8B030D-6E8A-4147-A177-3AD203B41FA5}">
                      <a16:colId xmlns:a16="http://schemas.microsoft.com/office/drawing/2014/main" val="20007"/>
                    </a:ext>
                  </a:extLst>
                </a:gridCol>
                <a:gridCol w="691277">
                  <a:extLst>
                    <a:ext uri="{9D8B030D-6E8A-4147-A177-3AD203B41FA5}">
                      <a16:colId xmlns:a16="http://schemas.microsoft.com/office/drawing/2014/main" val="20008"/>
                    </a:ext>
                  </a:extLst>
                </a:gridCol>
                <a:gridCol w="691277">
                  <a:extLst>
                    <a:ext uri="{9D8B030D-6E8A-4147-A177-3AD203B41FA5}">
                      <a16:colId xmlns:a16="http://schemas.microsoft.com/office/drawing/2014/main" val="20009"/>
                    </a:ext>
                  </a:extLst>
                </a:gridCol>
                <a:gridCol w="1728190">
                  <a:extLst>
                    <a:ext uri="{9D8B030D-6E8A-4147-A177-3AD203B41FA5}">
                      <a16:colId xmlns:a16="http://schemas.microsoft.com/office/drawing/2014/main" val="20010"/>
                    </a:ext>
                  </a:extLst>
                </a:gridCol>
              </a:tblGrid>
              <a:tr h="427636">
                <a:tc>
                  <a:txBody>
                    <a:bodyPr/>
                    <a:lstStyle/>
                    <a:p>
                      <a:pPr algn="ctr" rtl="1"/>
                      <a:r>
                        <a:rPr lang="en-US" sz="2400" b="1" dirty="0" smtClean="0"/>
                        <a:t>252</a:t>
                      </a:r>
                      <a:endParaRPr lang="ar-SA" sz="2400" b="1" dirty="0"/>
                    </a:p>
                  </a:txBody>
                  <a:tcPr anchor="ctr"/>
                </a:tc>
                <a:tc>
                  <a:txBody>
                    <a:bodyPr/>
                    <a:lstStyle/>
                    <a:p>
                      <a:pPr algn="ctr" rtl="1"/>
                      <a:r>
                        <a:rPr lang="en-US" sz="2400" b="1" dirty="0" smtClean="0"/>
                        <a:t>248</a:t>
                      </a:r>
                      <a:endParaRPr lang="ar-SA" sz="2400" b="1" dirty="0"/>
                    </a:p>
                  </a:txBody>
                  <a:tcPr anchor="ctr"/>
                </a:tc>
                <a:tc>
                  <a:txBody>
                    <a:bodyPr/>
                    <a:lstStyle/>
                    <a:p>
                      <a:pPr algn="ctr" rtl="1"/>
                      <a:r>
                        <a:rPr lang="en-US" sz="2400" b="1" dirty="0" smtClean="0"/>
                        <a:t>244</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16</a:t>
                      </a:r>
                      <a:endParaRPr lang="ar-SA" sz="2400" b="1" dirty="0"/>
                    </a:p>
                  </a:txBody>
                  <a:tcPr anchor="ctr"/>
                </a:tc>
                <a:tc>
                  <a:txBody>
                    <a:bodyPr/>
                    <a:lstStyle/>
                    <a:p>
                      <a:pPr algn="ctr" rtl="1"/>
                      <a:r>
                        <a:rPr lang="en-US" sz="2400" b="1" dirty="0" smtClean="0"/>
                        <a:t>12</a:t>
                      </a:r>
                      <a:endParaRPr lang="ar-SA" sz="2400" b="1" dirty="0"/>
                    </a:p>
                  </a:txBody>
                  <a:tcPr anchor="ctr"/>
                </a:tc>
                <a:tc>
                  <a:txBody>
                    <a:bodyPr/>
                    <a:lstStyle/>
                    <a:p>
                      <a:pPr algn="ctr" rtl="1"/>
                      <a:r>
                        <a:rPr lang="en-US" sz="2400" b="1" dirty="0" smtClean="0"/>
                        <a:t>8</a:t>
                      </a:r>
                      <a:endParaRPr lang="ar-SA" sz="2400" b="1" dirty="0"/>
                    </a:p>
                  </a:txBody>
                  <a:tcPr anchor="ctr"/>
                </a:tc>
                <a:tc>
                  <a:txBody>
                    <a:bodyPr/>
                    <a:lstStyle/>
                    <a:p>
                      <a:pPr algn="ctr" rtl="1"/>
                      <a:r>
                        <a:rPr lang="en-US" sz="2400" b="1" dirty="0" smtClean="0"/>
                        <a:t>4</a:t>
                      </a:r>
                      <a:endParaRPr lang="ar-SA" sz="2400" b="1" dirty="0"/>
                    </a:p>
                  </a:txBody>
                  <a:tcPr anchor="ctr"/>
                </a:tc>
                <a:tc>
                  <a:txBody>
                    <a:bodyPr/>
                    <a:lstStyle/>
                    <a:p>
                      <a:pPr algn="ctr" rtl="1"/>
                      <a:r>
                        <a:rPr lang="en-US" sz="2400" b="1" dirty="0" smtClean="0"/>
                        <a:t>0</a:t>
                      </a:r>
                      <a:endParaRPr lang="ar-SA" sz="2400" b="1" dirty="0"/>
                    </a:p>
                  </a:txBody>
                  <a:tcPr anchor="ctr"/>
                </a:tc>
                <a:tc>
                  <a:txBody>
                    <a:bodyPr/>
                    <a:lstStyle/>
                    <a:p>
                      <a:pPr algn="ctr" rtl="1"/>
                      <a:r>
                        <a:rPr lang="en-US" sz="2400" b="1" dirty="0" smtClean="0"/>
                        <a:t>Net </a:t>
                      </a:r>
                      <a:endParaRPr lang="ar-SA" sz="2400" b="1" dirty="0"/>
                    </a:p>
                  </a:txBody>
                  <a:tcPr anchor="ctr"/>
                </a:tc>
                <a:extLst>
                  <a:ext uri="{0D108BD9-81ED-4DB2-BD59-A6C34878D82A}">
                    <a16:rowId xmlns:a16="http://schemas.microsoft.com/office/drawing/2014/main" val="10000"/>
                  </a:ext>
                </a:extLst>
              </a:tr>
              <a:tr h="438946">
                <a:tc>
                  <a:txBody>
                    <a:bodyPr/>
                    <a:lstStyle/>
                    <a:p>
                      <a:pPr algn="ctr" rtl="1"/>
                      <a:r>
                        <a:rPr lang="en-US" sz="2400" b="1" dirty="0" smtClean="0"/>
                        <a:t>253</a:t>
                      </a:r>
                      <a:endParaRPr lang="ar-SA" sz="2400" b="1" dirty="0"/>
                    </a:p>
                  </a:txBody>
                  <a:tcPr anchor="ctr"/>
                </a:tc>
                <a:tc>
                  <a:txBody>
                    <a:bodyPr/>
                    <a:lstStyle/>
                    <a:p>
                      <a:pPr algn="ctr" rtl="1"/>
                      <a:r>
                        <a:rPr lang="en-US" sz="2400" b="1" dirty="0" smtClean="0"/>
                        <a:t>249</a:t>
                      </a:r>
                      <a:endParaRPr lang="ar-SA" sz="2400" b="1" dirty="0"/>
                    </a:p>
                  </a:txBody>
                  <a:tcPr anchor="ctr"/>
                </a:tc>
                <a:tc>
                  <a:txBody>
                    <a:bodyPr/>
                    <a:lstStyle/>
                    <a:p>
                      <a:pPr algn="ctr" rtl="1"/>
                      <a:r>
                        <a:rPr lang="en-US" sz="2400" b="1" dirty="0" smtClean="0"/>
                        <a:t>245</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17</a:t>
                      </a:r>
                      <a:endParaRPr lang="ar-SA" sz="2400" b="1" dirty="0"/>
                    </a:p>
                  </a:txBody>
                  <a:tcPr anchor="ctr"/>
                </a:tc>
                <a:tc>
                  <a:txBody>
                    <a:bodyPr/>
                    <a:lstStyle/>
                    <a:p>
                      <a:pPr algn="ctr" rtl="1"/>
                      <a:r>
                        <a:rPr lang="en-US" sz="2400" b="1" dirty="0" smtClean="0"/>
                        <a:t>13</a:t>
                      </a:r>
                      <a:endParaRPr lang="ar-SA" sz="2400" b="1" dirty="0"/>
                    </a:p>
                  </a:txBody>
                  <a:tcPr anchor="ctr"/>
                </a:tc>
                <a:tc>
                  <a:txBody>
                    <a:bodyPr/>
                    <a:lstStyle/>
                    <a:p>
                      <a:pPr algn="ctr" rtl="1"/>
                      <a:r>
                        <a:rPr lang="en-US" sz="2400" b="1" dirty="0" smtClean="0"/>
                        <a:t>9</a:t>
                      </a:r>
                      <a:endParaRPr lang="ar-SA" sz="2400" b="1" dirty="0"/>
                    </a:p>
                  </a:txBody>
                  <a:tcPr anchor="ctr"/>
                </a:tc>
                <a:tc>
                  <a:txBody>
                    <a:bodyPr/>
                    <a:lstStyle/>
                    <a:p>
                      <a:pPr algn="ctr" rtl="1"/>
                      <a:r>
                        <a:rPr lang="en-US" sz="2400" b="1" dirty="0" smtClean="0"/>
                        <a:t>5</a:t>
                      </a:r>
                      <a:endParaRPr lang="ar-SA" sz="2400" b="1" dirty="0"/>
                    </a:p>
                  </a:txBody>
                  <a:tcPr anchor="ctr"/>
                </a:tc>
                <a:tc>
                  <a:txBody>
                    <a:bodyPr/>
                    <a:lstStyle/>
                    <a:p>
                      <a:pPr algn="ctr" rtl="1"/>
                      <a:r>
                        <a:rPr lang="en-US" sz="2400" b="1" dirty="0" smtClean="0"/>
                        <a:t>1</a:t>
                      </a:r>
                      <a:endParaRPr lang="ar-SA" sz="2400" b="1" dirty="0"/>
                    </a:p>
                  </a:txBody>
                  <a:tcPr anchor="ctr"/>
                </a:tc>
                <a:tc>
                  <a:txBody>
                    <a:bodyPr/>
                    <a:lstStyle/>
                    <a:p>
                      <a:pPr algn="ctr" rtl="1"/>
                      <a:r>
                        <a:rPr lang="en-US" sz="2400" b="1" dirty="0" smtClean="0"/>
                        <a:t>Frist host </a:t>
                      </a:r>
                      <a:endParaRPr lang="ar-SA" sz="2400" b="1" dirty="0"/>
                    </a:p>
                  </a:txBody>
                  <a:tcPr anchor="ctr"/>
                </a:tc>
                <a:extLst>
                  <a:ext uri="{0D108BD9-81ED-4DB2-BD59-A6C34878D82A}">
                    <a16:rowId xmlns:a16="http://schemas.microsoft.com/office/drawing/2014/main" val="10001"/>
                  </a:ext>
                </a:extLst>
              </a:tr>
              <a:tr h="438946">
                <a:tc>
                  <a:txBody>
                    <a:bodyPr/>
                    <a:lstStyle/>
                    <a:p>
                      <a:pPr algn="ctr" rtl="1"/>
                      <a:r>
                        <a:rPr lang="en-US" sz="2400" b="1" dirty="0" smtClean="0"/>
                        <a:t>254</a:t>
                      </a:r>
                      <a:endParaRPr lang="ar-SA" sz="2400" b="1" dirty="0"/>
                    </a:p>
                  </a:txBody>
                  <a:tcPr anchor="ctr"/>
                </a:tc>
                <a:tc>
                  <a:txBody>
                    <a:bodyPr/>
                    <a:lstStyle/>
                    <a:p>
                      <a:pPr algn="ctr" rtl="1"/>
                      <a:r>
                        <a:rPr lang="en-US" sz="2400" b="1" dirty="0" smtClean="0"/>
                        <a:t>250</a:t>
                      </a:r>
                      <a:endParaRPr lang="ar-SA" sz="2400" b="1" dirty="0"/>
                    </a:p>
                  </a:txBody>
                  <a:tcPr anchor="ctr"/>
                </a:tc>
                <a:tc>
                  <a:txBody>
                    <a:bodyPr/>
                    <a:lstStyle/>
                    <a:p>
                      <a:pPr algn="ctr" rtl="1"/>
                      <a:r>
                        <a:rPr lang="en-US" sz="2400" b="1" dirty="0" smtClean="0"/>
                        <a:t>246</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18</a:t>
                      </a:r>
                      <a:endParaRPr lang="ar-SA" sz="2400" b="1" dirty="0"/>
                    </a:p>
                  </a:txBody>
                  <a:tcPr anchor="ctr"/>
                </a:tc>
                <a:tc>
                  <a:txBody>
                    <a:bodyPr/>
                    <a:lstStyle/>
                    <a:p>
                      <a:pPr algn="ctr" rtl="1"/>
                      <a:r>
                        <a:rPr lang="en-US" sz="2400" b="1" dirty="0" smtClean="0"/>
                        <a:t>14</a:t>
                      </a:r>
                      <a:endParaRPr lang="ar-SA" sz="2400" b="1" dirty="0"/>
                    </a:p>
                  </a:txBody>
                  <a:tcPr anchor="ctr"/>
                </a:tc>
                <a:tc>
                  <a:txBody>
                    <a:bodyPr/>
                    <a:lstStyle/>
                    <a:p>
                      <a:pPr algn="ctr" rtl="1"/>
                      <a:r>
                        <a:rPr lang="en-US" sz="2400" b="1" dirty="0" smtClean="0"/>
                        <a:t>10</a:t>
                      </a:r>
                      <a:endParaRPr lang="ar-SA" sz="2400" b="1" dirty="0"/>
                    </a:p>
                  </a:txBody>
                  <a:tcPr anchor="ctr"/>
                </a:tc>
                <a:tc>
                  <a:txBody>
                    <a:bodyPr/>
                    <a:lstStyle/>
                    <a:p>
                      <a:pPr algn="ctr" rtl="1"/>
                      <a:r>
                        <a:rPr lang="en-US" sz="2400" b="1" dirty="0" smtClean="0"/>
                        <a:t>6</a:t>
                      </a:r>
                      <a:endParaRPr lang="ar-SA" sz="2400" b="1" dirty="0"/>
                    </a:p>
                  </a:txBody>
                  <a:tcPr anchor="ctr"/>
                </a:tc>
                <a:tc>
                  <a:txBody>
                    <a:bodyPr/>
                    <a:lstStyle/>
                    <a:p>
                      <a:pPr algn="ctr" rtl="1"/>
                      <a:r>
                        <a:rPr lang="en-US" sz="2400" b="1" dirty="0" smtClean="0"/>
                        <a:t>2</a:t>
                      </a:r>
                      <a:endParaRPr lang="ar-SA" sz="2400" b="1" dirty="0"/>
                    </a:p>
                  </a:txBody>
                  <a:tcPr anchor="ctr"/>
                </a:tc>
                <a:tc>
                  <a:txBody>
                    <a:bodyPr/>
                    <a:lstStyle/>
                    <a:p>
                      <a:pPr algn="ctr" rtl="1"/>
                      <a:r>
                        <a:rPr lang="en-US" sz="2400" b="1" smtClean="0"/>
                        <a:t>last</a:t>
                      </a:r>
                      <a:r>
                        <a:rPr lang="en-US" sz="2400" b="1" baseline="0" smtClean="0"/>
                        <a:t> </a:t>
                      </a:r>
                      <a:r>
                        <a:rPr lang="en-US" sz="2400" b="1" baseline="0" dirty="0" smtClean="0"/>
                        <a:t>host </a:t>
                      </a:r>
                      <a:endParaRPr lang="ar-SA" sz="2400" b="1" dirty="0"/>
                    </a:p>
                  </a:txBody>
                  <a:tcPr anchor="ctr"/>
                </a:tc>
                <a:extLst>
                  <a:ext uri="{0D108BD9-81ED-4DB2-BD59-A6C34878D82A}">
                    <a16:rowId xmlns:a16="http://schemas.microsoft.com/office/drawing/2014/main" val="10002"/>
                  </a:ext>
                </a:extLst>
              </a:tr>
              <a:tr h="438946">
                <a:tc>
                  <a:txBody>
                    <a:bodyPr/>
                    <a:lstStyle/>
                    <a:p>
                      <a:pPr algn="ctr" rtl="1"/>
                      <a:r>
                        <a:rPr lang="en-US" sz="2400" b="1" dirty="0" smtClean="0"/>
                        <a:t>255</a:t>
                      </a:r>
                      <a:endParaRPr lang="ar-SA" sz="2400" b="1" dirty="0"/>
                    </a:p>
                  </a:txBody>
                  <a:tcPr anchor="ctr"/>
                </a:tc>
                <a:tc>
                  <a:txBody>
                    <a:bodyPr/>
                    <a:lstStyle/>
                    <a:p>
                      <a:pPr algn="ctr" rtl="1"/>
                      <a:r>
                        <a:rPr lang="en-US" sz="2400" b="1" dirty="0" smtClean="0"/>
                        <a:t>251</a:t>
                      </a:r>
                      <a:endParaRPr lang="ar-SA" sz="2400" b="1" dirty="0"/>
                    </a:p>
                  </a:txBody>
                  <a:tcPr anchor="ctr"/>
                </a:tc>
                <a:tc>
                  <a:txBody>
                    <a:bodyPr/>
                    <a:lstStyle/>
                    <a:p>
                      <a:pPr algn="ctr" rtl="1"/>
                      <a:r>
                        <a:rPr lang="en-US" sz="2400" b="1" dirty="0" smtClean="0"/>
                        <a:t>247</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a:t>
                      </a:r>
                      <a:endParaRPr lang="ar-SA" sz="2400" b="1" dirty="0"/>
                    </a:p>
                  </a:txBody>
                  <a:tcPr anchor="ctr"/>
                </a:tc>
                <a:tc>
                  <a:txBody>
                    <a:bodyPr/>
                    <a:lstStyle/>
                    <a:p>
                      <a:pPr algn="ctr" rtl="1"/>
                      <a:r>
                        <a:rPr lang="en-US" sz="2400" b="1" dirty="0" smtClean="0"/>
                        <a:t>19</a:t>
                      </a:r>
                      <a:endParaRPr lang="ar-SA" sz="2400" b="1" dirty="0"/>
                    </a:p>
                  </a:txBody>
                  <a:tcPr anchor="ctr"/>
                </a:tc>
                <a:tc>
                  <a:txBody>
                    <a:bodyPr/>
                    <a:lstStyle/>
                    <a:p>
                      <a:pPr algn="ctr" rtl="1"/>
                      <a:r>
                        <a:rPr lang="en-US" sz="2400" b="1" dirty="0" smtClean="0"/>
                        <a:t>15</a:t>
                      </a:r>
                      <a:endParaRPr lang="ar-SA" sz="2400" b="1" dirty="0"/>
                    </a:p>
                  </a:txBody>
                  <a:tcPr anchor="ctr"/>
                </a:tc>
                <a:tc>
                  <a:txBody>
                    <a:bodyPr/>
                    <a:lstStyle/>
                    <a:p>
                      <a:pPr algn="ctr" rtl="1"/>
                      <a:r>
                        <a:rPr lang="en-US" sz="2400" b="1" dirty="0" smtClean="0"/>
                        <a:t>11</a:t>
                      </a:r>
                      <a:endParaRPr lang="ar-SA" sz="2400" b="1" dirty="0"/>
                    </a:p>
                  </a:txBody>
                  <a:tcPr anchor="ctr"/>
                </a:tc>
                <a:tc>
                  <a:txBody>
                    <a:bodyPr/>
                    <a:lstStyle/>
                    <a:p>
                      <a:pPr algn="ctr" rtl="1"/>
                      <a:r>
                        <a:rPr lang="en-US" sz="2400" b="1" dirty="0" smtClean="0"/>
                        <a:t>7</a:t>
                      </a:r>
                      <a:endParaRPr lang="ar-SA" sz="2400" b="1" dirty="0"/>
                    </a:p>
                  </a:txBody>
                  <a:tcPr anchor="ctr"/>
                </a:tc>
                <a:tc>
                  <a:txBody>
                    <a:bodyPr/>
                    <a:lstStyle/>
                    <a:p>
                      <a:pPr algn="ctr" rtl="1"/>
                      <a:r>
                        <a:rPr lang="en-US" sz="2400" b="1" dirty="0" smtClean="0"/>
                        <a:t>3</a:t>
                      </a:r>
                      <a:endParaRPr lang="ar-SA" sz="2400" b="1" dirty="0"/>
                    </a:p>
                  </a:txBody>
                  <a:tcPr anchor="ctr"/>
                </a:tc>
                <a:tc>
                  <a:txBody>
                    <a:bodyPr/>
                    <a:lstStyle/>
                    <a:p>
                      <a:pPr algn="ctr" rtl="1"/>
                      <a:r>
                        <a:rPr lang="en-US" sz="2400" b="1" dirty="0" smtClean="0"/>
                        <a:t>Broad</a:t>
                      </a:r>
                      <a:r>
                        <a:rPr lang="en-US" sz="2400" b="1" baseline="0" dirty="0" smtClean="0"/>
                        <a:t> cast</a:t>
                      </a:r>
                      <a:endParaRPr lang="ar-SA" sz="2400"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34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smtClean="0"/>
              <a:t>لمعرفة عنوان الشبكة لجهاز معين </a:t>
            </a:r>
            <a:endParaRPr lang="ar-SA" dirty="0"/>
          </a:p>
        </p:txBody>
      </p:sp>
      <p:sp>
        <p:nvSpPr>
          <p:cNvPr id="3" name="عنصر نائب للمحتوى 2"/>
          <p:cNvSpPr>
            <a:spLocks noGrp="1"/>
          </p:cNvSpPr>
          <p:nvPr>
            <p:ph idx="1"/>
          </p:nvPr>
        </p:nvSpPr>
        <p:spPr>
          <a:xfrm>
            <a:off x="1981200" y="1484784"/>
            <a:ext cx="8229600" cy="5068416"/>
          </a:xfrm>
        </p:spPr>
        <p:txBody>
          <a:bodyPr>
            <a:normAutofit lnSpcReduction="10000"/>
          </a:bodyPr>
          <a:lstStyle/>
          <a:p>
            <a:pPr marL="0" indent="0">
              <a:buNone/>
            </a:pPr>
            <a:r>
              <a:rPr lang="en-US" dirty="0" smtClean="0"/>
              <a:t>192.168.0.</a:t>
            </a:r>
            <a:r>
              <a:rPr lang="en-US" dirty="0" smtClean="0">
                <a:solidFill>
                  <a:srgbClr val="FF0000"/>
                </a:solidFill>
              </a:rPr>
              <a:t>109</a:t>
            </a:r>
            <a:r>
              <a:rPr lang="en-US" dirty="0" smtClean="0"/>
              <a:t>/28</a:t>
            </a:r>
          </a:p>
          <a:p>
            <a:pPr marL="0" indent="0">
              <a:buNone/>
            </a:pPr>
            <a:r>
              <a:rPr lang="en-US" dirty="0" smtClean="0"/>
              <a:t>255.255.255.</a:t>
            </a:r>
            <a:r>
              <a:rPr lang="en-US" dirty="0" smtClean="0">
                <a:solidFill>
                  <a:srgbClr val="0070C0"/>
                </a:solidFill>
              </a:rPr>
              <a:t>240</a:t>
            </a:r>
          </a:p>
          <a:p>
            <a:pPr marL="0" indent="0">
              <a:buNone/>
            </a:pPr>
            <a:r>
              <a:rPr lang="en-US" dirty="0" smtClean="0"/>
              <a:t>------------------------   </a:t>
            </a:r>
          </a:p>
          <a:p>
            <a:pPr marL="0" indent="0">
              <a:buNone/>
            </a:pPr>
            <a:r>
              <a:rPr lang="en-US" dirty="0" smtClean="0">
                <a:solidFill>
                  <a:srgbClr val="FF0000"/>
                </a:solidFill>
              </a:rPr>
              <a:t>                                                         .01101101</a:t>
            </a:r>
          </a:p>
          <a:p>
            <a:pPr marL="0" indent="0">
              <a:buNone/>
            </a:pPr>
            <a:r>
              <a:rPr lang="en-US" dirty="0">
                <a:solidFill>
                  <a:srgbClr val="0070C0"/>
                </a:solidFill>
              </a:rPr>
              <a:t> </a:t>
            </a:r>
            <a:r>
              <a:rPr lang="en-US" dirty="0" smtClean="0">
                <a:solidFill>
                  <a:srgbClr val="0070C0"/>
                </a:solidFill>
              </a:rPr>
              <a:t>                                                        .11110000</a:t>
            </a:r>
          </a:p>
          <a:p>
            <a:pPr marL="0" indent="0">
              <a:buNone/>
            </a:pPr>
            <a:r>
              <a:rPr lang="en-US" dirty="0"/>
              <a:t> </a:t>
            </a:r>
            <a:r>
              <a:rPr lang="en-US" dirty="0" smtClean="0"/>
              <a:t>                                                      ----------------</a:t>
            </a:r>
          </a:p>
          <a:p>
            <a:pPr marL="0" indent="0">
              <a:buNone/>
            </a:pPr>
            <a:r>
              <a:rPr lang="en-US" dirty="0"/>
              <a:t> </a:t>
            </a:r>
            <a:r>
              <a:rPr lang="en-US" dirty="0" smtClean="0"/>
              <a:t>                                                        .01100000  = 96</a:t>
            </a:r>
          </a:p>
          <a:p>
            <a:pPr marL="0" indent="0">
              <a:buNone/>
            </a:pPr>
            <a:r>
              <a:rPr lang="en-US" dirty="0"/>
              <a:t> </a:t>
            </a:r>
            <a:r>
              <a:rPr lang="en-US" dirty="0" smtClean="0"/>
              <a:t>                                                        </a:t>
            </a:r>
            <a:endParaRPr lang="en-US" dirty="0" smtClean="0">
              <a:solidFill>
                <a:schemeClr val="accent6">
                  <a:lumMod val="75000"/>
                </a:schemeClr>
              </a:solidFill>
            </a:endParaRPr>
          </a:p>
          <a:p>
            <a:pPr marL="0" indent="0">
              <a:buNone/>
            </a:pPr>
            <a:endParaRPr lang="en-US" dirty="0" smtClean="0">
              <a:solidFill>
                <a:schemeClr val="accent6">
                  <a:lumMod val="75000"/>
                </a:schemeClr>
              </a:solidFill>
            </a:endParaRPr>
          </a:p>
          <a:p>
            <a:pPr marL="0" indent="0">
              <a:buNone/>
            </a:pPr>
            <a:r>
              <a:rPr lang="en-US" dirty="0" smtClean="0"/>
              <a:t>Network ID   192.168.0.96</a:t>
            </a:r>
          </a:p>
        </p:txBody>
      </p:sp>
      <p:sp>
        <p:nvSpPr>
          <p:cNvPr id="4" name="مربع نص 3"/>
          <p:cNvSpPr txBox="1"/>
          <p:nvPr/>
        </p:nvSpPr>
        <p:spPr>
          <a:xfrm>
            <a:off x="5735960" y="3429001"/>
            <a:ext cx="1368152" cy="461665"/>
          </a:xfrm>
          <a:prstGeom prst="rect">
            <a:avLst/>
          </a:prstGeom>
          <a:noFill/>
        </p:spPr>
        <p:txBody>
          <a:bodyPr wrap="square" rtlCol="1">
            <a:spAutoFit/>
          </a:bodyPr>
          <a:lstStyle/>
          <a:p>
            <a:r>
              <a:rPr lang="en-US" sz="2400" b="1" dirty="0"/>
              <a:t>AND</a:t>
            </a:r>
            <a:endParaRPr lang="ar-SA" sz="2400" b="1" dirty="0"/>
          </a:p>
        </p:txBody>
      </p:sp>
      <p:cxnSp>
        <p:nvCxnSpPr>
          <p:cNvPr id="10" name="رابط مستقيم 9"/>
          <p:cNvCxnSpPr/>
          <p:nvPr/>
        </p:nvCxnSpPr>
        <p:spPr>
          <a:xfrm>
            <a:off x="7848600" y="2743200"/>
            <a:ext cx="0" cy="2438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9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733426"/>
            <a:ext cx="9144000" cy="563563"/>
          </a:xfrm>
        </p:spPr>
        <p:txBody>
          <a:bodyPr>
            <a:normAutofit fontScale="90000"/>
          </a:bodyPr>
          <a:lstStyle/>
          <a:p>
            <a:pPr eaLnBrk="1" hangingPunct="1"/>
            <a:r>
              <a:rPr lang="en-US" altLang="en-US" sz="2800" b="1"/>
              <a:t>The TCP/IP Reference Model</a:t>
            </a:r>
            <a:r>
              <a:rPr lang="en-US" altLang="en-US" sz="4000" b="1"/>
              <a:t> </a:t>
            </a:r>
            <a:r>
              <a:rPr lang="en-US" altLang="en-US" sz="4000"/>
              <a:t/>
            </a:r>
            <a:br>
              <a:rPr lang="en-US" altLang="en-US" sz="4000"/>
            </a:br>
            <a:endParaRPr lang="en-US" altLang="en-US" sz="4000"/>
          </a:p>
        </p:txBody>
      </p:sp>
      <p:sp>
        <p:nvSpPr>
          <p:cNvPr id="9219" name="Rectangle 3"/>
          <p:cNvSpPr>
            <a:spLocks noGrp="1" noChangeArrowheads="1"/>
          </p:cNvSpPr>
          <p:nvPr>
            <p:ph type="body" idx="1"/>
          </p:nvPr>
        </p:nvSpPr>
        <p:spPr>
          <a:xfrm>
            <a:off x="1981201" y="1343026"/>
            <a:ext cx="8435975" cy="5516563"/>
          </a:xfrm>
        </p:spPr>
        <p:txBody>
          <a:bodyPr/>
          <a:lstStyle/>
          <a:p>
            <a:pPr algn="l" eaLnBrk="1" hangingPunct="1">
              <a:lnSpc>
                <a:spcPct val="150000"/>
              </a:lnSpc>
            </a:pPr>
            <a:r>
              <a:rPr lang="en-US" altLang="en-US" sz="1600"/>
              <a:t>The ability to connect multiple networks in a seamless way known as the </a:t>
            </a:r>
            <a:r>
              <a:rPr lang="en-US" altLang="en-US" sz="1600" b="1"/>
              <a:t>TCP/IP Reference Model</a:t>
            </a:r>
            <a:r>
              <a:rPr lang="en-US" altLang="en-US" sz="1600"/>
              <a:t>, the name came from its two primary protocols (TCP and IP protocols). </a:t>
            </a:r>
            <a:endParaRPr lang="en-US" altLang="en-US" sz="1600" b="1"/>
          </a:p>
          <a:p>
            <a:pPr algn="l" eaLnBrk="1" hangingPunct="1">
              <a:lnSpc>
                <a:spcPct val="150000"/>
              </a:lnSpc>
            </a:pPr>
            <a:r>
              <a:rPr lang="en-US" altLang="en-US" sz="1600" b="1"/>
              <a:t>The Internet Layer :</a:t>
            </a:r>
            <a:endParaRPr lang="en-US" altLang="en-US" sz="1600"/>
          </a:p>
          <a:p>
            <a:pPr algn="l" eaLnBrk="1" hangingPunct="1">
              <a:lnSpc>
                <a:spcPct val="150000"/>
              </a:lnSpc>
            </a:pPr>
            <a:r>
              <a:rPr lang="en-US" altLang="en-US" sz="1600"/>
              <a:t>The </a:t>
            </a:r>
            <a:r>
              <a:rPr lang="en-US" altLang="en-US" sz="1600" b="1"/>
              <a:t>internet layer </a:t>
            </a:r>
            <a:r>
              <a:rPr lang="en-US" altLang="en-US" sz="1600"/>
              <a:t>is a connectionless internetwork layer. Its job is to permit hosts to inject packets into any network and have them travel independently to the destination (potentially on a different network). They may even arrive in a different order than they were sent, in which case it is the job of higher layers to rearrange them, if in-order delivery is desired. The internet layer defines an official packet format and protocol called </a:t>
            </a:r>
            <a:r>
              <a:rPr lang="en-US" altLang="en-US" sz="1600" b="1"/>
              <a:t>IP</a:t>
            </a:r>
            <a:r>
              <a:rPr lang="en-US" altLang="en-US" sz="1600"/>
              <a:t> (</a:t>
            </a:r>
            <a:r>
              <a:rPr lang="en-US" altLang="en-US" sz="1600" b="1"/>
              <a:t>Internet Protocol</a:t>
            </a:r>
            <a:r>
              <a:rPr lang="en-US" altLang="en-US" sz="1600"/>
              <a:t>). The job of the internet layer is to deliver IP packets where they are supposed to go. Packet routing is clearly the major issue here, as is avoiding congestion. For these reasons, it is reasonable to say that the TCP/IP internet layer is similar in functionality to the OSI network layer. The following figure shows this correspondence. </a:t>
            </a:r>
          </a:p>
        </p:txBody>
      </p:sp>
    </p:spTree>
    <p:extLst>
      <p:ext uri="{BB962C8B-B14F-4D97-AF65-F5344CB8AC3E}">
        <p14:creationId xmlns:p14="http://schemas.microsoft.com/office/powerpoint/2010/main" val="1428440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2336800" y="3081339"/>
            <a:ext cx="7772400" cy="1470025"/>
          </a:xfrm>
        </p:spPr>
        <p:txBody>
          <a:bodyPr/>
          <a:lstStyle/>
          <a:p>
            <a:pPr eaLnBrk="1" hangingPunct="1"/>
            <a:r>
              <a:rPr lang="en-US" altLang="en-US" sz="4800"/>
              <a:t>The Data Link Layer</a:t>
            </a:r>
            <a:endParaRPr lang="en-US" altLang="en-US" smtClean="0"/>
          </a:p>
        </p:txBody>
      </p:sp>
      <p:sp>
        <p:nvSpPr>
          <p:cNvPr id="28675" name="Rectangle 3"/>
          <p:cNvSpPr>
            <a:spLocks noGrp="1" noChangeArrowheads="1"/>
          </p:cNvSpPr>
          <p:nvPr>
            <p:ph type="subTitle" idx="1"/>
          </p:nvPr>
        </p:nvSpPr>
        <p:spPr>
          <a:xfrm>
            <a:off x="2965450" y="1382714"/>
            <a:ext cx="6400800" cy="1089025"/>
          </a:xfrm>
        </p:spPr>
        <p:txBody>
          <a:bodyPr/>
          <a:lstStyle/>
          <a:p>
            <a:pPr eaLnBrk="1" hangingPunct="1"/>
            <a:r>
              <a:rPr lang="en-US" altLang="en-US" sz="6000">
                <a:solidFill>
                  <a:srgbClr val="FF3300"/>
                </a:solidFill>
              </a:rPr>
              <a:t>Chapter 3</a:t>
            </a:r>
          </a:p>
        </p:txBody>
      </p:sp>
    </p:spTree>
    <p:extLst>
      <p:ext uri="{BB962C8B-B14F-4D97-AF65-F5344CB8AC3E}">
        <p14:creationId xmlns:p14="http://schemas.microsoft.com/office/powerpoint/2010/main" val="309918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Data Link Layer Design Issues</a:t>
            </a:r>
          </a:p>
        </p:txBody>
      </p:sp>
      <p:sp>
        <p:nvSpPr>
          <p:cNvPr id="29699" name="Rectangle 3"/>
          <p:cNvSpPr>
            <a:spLocks noGrp="1" noChangeArrowheads="1"/>
          </p:cNvSpPr>
          <p:nvPr>
            <p:ph type="body" idx="1"/>
          </p:nvPr>
        </p:nvSpPr>
        <p:spPr>
          <a:xfrm>
            <a:off x="2046288" y="1301751"/>
            <a:ext cx="8318500" cy="5381625"/>
          </a:xfrm>
        </p:spPr>
        <p:txBody>
          <a:bodyPr/>
          <a:lstStyle/>
          <a:p>
            <a:pPr marL="0" indent="0">
              <a:buNone/>
              <a:defRPr/>
            </a:pPr>
            <a:r>
              <a:rPr lang="en-US" altLang="en-US" sz="3200" dirty="0"/>
              <a:t>Services Provided to the Network Layer</a:t>
            </a:r>
          </a:p>
          <a:p>
            <a:pPr eaLnBrk="1" hangingPunct="1">
              <a:buFontTx/>
              <a:buChar char="•"/>
              <a:defRPr/>
            </a:pPr>
            <a:r>
              <a:rPr lang="en-US" altLang="en-US" sz="3200" dirty="0"/>
              <a:t>Framing</a:t>
            </a:r>
          </a:p>
          <a:p>
            <a:pPr eaLnBrk="1" hangingPunct="1">
              <a:buFontTx/>
              <a:buChar char="•"/>
              <a:defRPr/>
            </a:pPr>
            <a:r>
              <a:rPr lang="en-US" altLang="en-US" sz="3200" dirty="0"/>
              <a:t>Error Control</a:t>
            </a:r>
          </a:p>
          <a:p>
            <a:pPr eaLnBrk="1" hangingPunct="1">
              <a:buFontTx/>
              <a:buChar char="•"/>
              <a:defRPr/>
            </a:pPr>
            <a:r>
              <a:rPr lang="en-US" altLang="en-US" sz="3200" dirty="0"/>
              <a:t>Flow Control</a:t>
            </a:r>
          </a:p>
          <a:p>
            <a:pPr eaLnBrk="1" hangingPunct="1">
              <a:buFontTx/>
              <a:buChar char="•"/>
              <a:defRPr/>
            </a:pPr>
            <a:r>
              <a:rPr lang="en-US" altLang="en-US" sz="3200" dirty="0"/>
              <a:t>Physical addressing</a:t>
            </a:r>
          </a:p>
          <a:p>
            <a:pPr eaLnBrk="1" hangingPunct="1">
              <a:buFontTx/>
              <a:buChar char="•"/>
              <a:defRPr/>
            </a:pPr>
            <a:r>
              <a:rPr lang="en-US" altLang="en-US" sz="3200" dirty="0"/>
              <a:t>Access control</a:t>
            </a:r>
          </a:p>
        </p:txBody>
      </p:sp>
    </p:spTree>
    <p:extLst>
      <p:ext uri="{BB962C8B-B14F-4D97-AF65-F5344CB8AC3E}">
        <p14:creationId xmlns:p14="http://schemas.microsoft.com/office/powerpoint/2010/main" val="218611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Functions of the Data Link Layer</a:t>
            </a:r>
          </a:p>
        </p:txBody>
      </p:sp>
      <p:sp>
        <p:nvSpPr>
          <p:cNvPr id="30723" name="Rectangle 3"/>
          <p:cNvSpPr>
            <a:spLocks noGrp="1" noChangeArrowheads="1"/>
          </p:cNvSpPr>
          <p:nvPr>
            <p:ph type="body" idx="1"/>
          </p:nvPr>
        </p:nvSpPr>
        <p:spPr>
          <a:xfrm>
            <a:off x="1652588" y="1636714"/>
            <a:ext cx="9015412" cy="2782887"/>
          </a:xfrm>
        </p:spPr>
        <p:txBody>
          <a:bodyPr/>
          <a:lstStyle/>
          <a:p>
            <a:pPr eaLnBrk="1" hangingPunct="1">
              <a:buFontTx/>
              <a:buChar char="•"/>
            </a:pPr>
            <a:r>
              <a:rPr lang="en-US" altLang="en-US"/>
              <a:t>Provide service interface to the network layer</a:t>
            </a:r>
          </a:p>
          <a:p>
            <a:pPr eaLnBrk="1" hangingPunct="1">
              <a:buFontTx/>
              <a:buChar char="•"/>
            </a:pPr>
            <a:r>
              <a:rPr lang="en-US" altLang="en-US"/>
              <a:t>Dealing with (Neighbor-to-Neighbor) transmission errors</a:t>
            </a:r>
          </a:p>
          <a:p>
            <a:pPr eaLnBrk="1" hangingPunct="1">
              <a:buFontTx/>
              <a:buChar char="•"/>
            </a:pPr>
            <a:r>
              <a:rPr lang="en-US" altLang="en-US"/>
              <a:t>Regulating </a:t>
            </a:r>
            <a:r>
              <a:rPr lang="en-US" altLang="en-US">
                <a:solidFill>
                  <a:srgbClr val="000000"/>
                </a:solidFill>
              </a:rPr>
              <a:t>(Neighbor-to-Neighbor) </a:t>
            </a:r>
            <a:r>
              <a:rPr lang="en-US" altLang="en-US"/>
              <a:t>data flow</a:t>
            </a:r>
          </a:p>
          <a:p>
            <a:pPr lvl="1" eaLnBrk="1" hangingPunct="1">
              <a:buFontTx/>
              <a:buChar char="•"/>
            </a:pPr>
            <a:r>
              <a:rPr lang="en-US" altLang="en-US" sz="2800"/>
              <a:t>Slow receivers not swamped by fast senders</a:t>
            </a:r>
          </a:p>
        </p:txBody>
      </p:sp>
    </p:spTree>
    <p:extLst>
      <p:ext uri="{BB962C8B-B14F-4D97-AF65-F5344CB8AC3E}">
        <p14:creationId xmlns:p14="http://schemas.microsoft.com/office/powerpoint/2010/main" val="1156995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F583DE-9A7C-455F-97D7-76CDDE778B7B}" type="slidenum">
              <a:rPr lang="ar-SA" altLang="en-US">
                <a:latin typeface="Times New Roman" panose="02020603050405020304" pitchFamily="18" charset="0"/>
              </a:rPr>
              <a:pPr/>
              <a:t>73</a:t>
            </a:fld>
            <a:endParaRPr lang="en-US" altLang="en-US">
              <a:latin typeface="Times New Roman" panose="02020603050405020304" pitchFamily="18" charset="0"/>
            </a:endParaRPr>
          </a:p>
        </p:txBody>
      </p:sp>
      <p:sp>
        <p:nvSpPr>
          <p:cNvPr id="31748"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31749" name="Rectangle 3"/>
          <p:cNvSpPr>
            <a:spLocks noChangeArrowheads="1"/>
          </p:cNvSpPr>
          <p:nvPr/>
        </p:nvSpPr>
        <p:spPr bwMode="auto">
          <a:xfrm>
            <a:off x="6096000" y="228601"/>
            <a:ext cx="4267200" cy="428625"/>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accent2"/>
                </a:solidFill>
              </a:rPr>
              <a:t>Overview</a:t>
            </a:r>
          </a:p>
        </p:txBody>
      </p:sp>
      <p:sp>
        <p:nvSpPr>
          <p:cNvPr id="31750" name="Rectangle 4"/>
          <p:cNvSpPr>
            <a:spLocks noChangeArrowheads="1"/>
          </p:cNvSpPr>
          <p:nvPr/>
        </p:nvSpPr>
        <p:spPr bwMode="auto">
          <a:xfrm>
            <a:off x="1752600" y="1066800"/>
            <a:ext cx="8534400" cy="54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400"/>
              <a:t>The goal of the data link layer is to provide reliable, efficient communication between adjacent machines connected by a single communication channel.  Specifically:</a:t>
            </a:r>
          </a:p>
          <a:p>
            <a:pPr algn="just" eaLnBrk="1" hangingPunct="1"/>
            <a:endParaRPr lang="en-US" altLang="en-US" sz="1400"/>
          </a:p>
          <a:p>
            <a:pPr algn="just" eaLnBrk="1" hangingPunct="1"/>
            <a:r>
              <a:rPr lang="en-US" altLang="en-US" sz="1400"/>
              <a:t>1.  Group the physical layer bit stream into units called frames.  Note that frames are nothing more than "packets" or "messages".  By convention, we'll use the term "frames" when discussing DLL packets.  </a:t>
            </a:r>
          </a:p>
          <a:p>
            <a:pPr algn="just" eaLnBrk="1" hangingPunct="1"/>
            <a:endParaRPr lang="en-US" altLang="en-US" sz="1400"/>
          </a:p>
          <a:p>
            <a:pPr algn="just" eaLnBrk="1" hangingPunct="1"/>
            <a:r>
              <a:rPr lang="en-US" altLang="en-US" sz="1400"/>
              <a:t>2.  Sender checksums the frame and transmits checksum together with data.  The checksum allows the receiver to determine when a frame has been damaged in transit.  </a:t>
            </a:r>
          </a:p>
          <a:p>
            <a:pPr algn="just" eaLnBrk="1" hangingPunct="1"/>
            <a:endParaRPr lang="en-US" altLang="en-US" sz="1400"/>
          </a:p>
          <a:p>
            <a:pPr algn="just" eaLnBrk="1" hangingPunct="1"/>
            <a:r>
              <a:rPr lang="en-US" altLang="en-US" sz="1400"/>
              <a:t>3.  Receiver re-computes the checksum and compares it with the received value.  If they differ, an error has occurred and the frame is discarded.</a:t>
            </a:r>
          </a:p>
          <a:p>
            <a:pPr algn="just" eaLnBrk="1" hangingPunct="1"/>
            <a:endParaRPr lang="en-US" altLang="en-US" sz="1400"/>
          </a:p>
          <a:p>
            <a:pPr algn="just" eaLnBrk="1" hangingPunct="1"/>
            <a:r>
              <a:rPr lang="en-US" altLang="en-US" sz="1400"/>
              <a:t>4.  Perhaps return a positive or negative acknowledgment to the sender.  A positive acknowledgment indicate the frame was received without errors,   while a negative acknowledgment indicates the opposite.</a:t>
            </a:r>
          </a:p>
          <a:p>
            <a:pPr algn="just" eaLnBrk="1" hangingPunct="1"/>
            <a:endParaRPr lang="en-US" altLang="en-US" sz="1400"/>
          </a:p>
          <a:p>
            <a:pPr algn="just" eaLnBrk="1" hangingPunct="1"/>
            <a:r>
              <a:rPr lang="en-US" altLang="en-US" sz="1400"/>
              <a:t>5.  Flow control.  Prevent a fast sender from overwhelming a slower receiver.  For example, a supercomputer can easily generate data faster than a PC  can consume it.</a:t>
            </a:r>
          </a:p>
          <a:p>
            <a:pPr algn="just" eaLnBrk="1" hangingPunct="1"/>
            <a:endParaRPr lang="en-US" altLang="en-US" sz="1400"/>
          </a:p>
          <a:p>
            <a:pPr algn="just" eaLnBrk="1" hangingPunct="1"/>
            <a:r>
              <a:rPr lang="en-US" altLang="en-US" sz="1400"/>
              <a:t>6.  In general, provide service to the network layer. The network layer  wants to be able to send packets to its neighbors without worrying about  the details of getting it there in one piece.</a:t>
            </a:r>
          </a:p>
          <a:p>
            <a:pPr eaLnBrk="1" hangingPunct="1"/>
            <a:endParaRPr lang="en-US" altLang="en-US" sz="1400"/>
          </a:p>
          <a:p>
            <a:pPr algn="just" eaLnBrk="1" hangingPunct="1"/>
            <a:r>
              <a:rPr lang="en-US" altLang="en-US" sz="1400"/>
              <a:t>At least, the above is what the OSI reference model suggests.  As we will see later, not everyone agrees that the data link layer should perform all these tasks.</a:t>
            </a:r>
          </a:p>
          <a:p>
            <a:pPr algn="just" eaLnBrk="1" hangingPunct="1"/>
            <a:endParaRPr lang="en-US" altLang="en-US" sz="1400"/>
          </a:p>
        </p:txBody>
      </p:sp>
    </p:spTree>
    <p:extLst>
      <p:ext uri="{BB962C8B-B14F-4D97-AF65-F5344CB8AC3E}">
        <p14:creationId xmlns:p14="http://schemas.microsoft.com/office/powerpoint/2010/main" val="269421079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Functions of the Data Link Layer (2)</a:t>
            </a:r>
          </a:p>
        </p:txBody>
      </p:sp>
      <p:sp>
        <p:nvSpPr>
          <p:cNvPr id="32771" name="Rectangle 3"/>
          <p:cNvSpPr>
            <a:spLocks noGrp="1" noChangeArrowheads="1"/>
          </p:cNvSpPr>
          <p:nvPr>
            <p:ph type="body" idx="1"/>
          </p:nvPr>
        </p:nvSpPr>
        <p:spPr/>
        <p:txBody>
          <a:bodyPr/>
          <a:lstStyle/>
          <a:p>
            <a:pPr algn="ctr" eaLnBrk="1" hangingPunct="1">
              <a:buFontTx/>
              <a:buNone/>
            </a:pPr>
            <a:r>
              <a:rPr lang="en-US" altLang="en-US" smtClean="0"/>
              <a:t>Relationship between packets and frames.</a:t>
            </a:r>
          </a:p>
        </p:txBody>
      </p:sp>
      <p:pic>
        <p:nvPicPr>
          <p:cNvPr id="32772" name="Picture 4" descr="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2100263"/>
            <a:ext cx="7867650"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512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Services Provided to Network Layer</a:t>
            </a:r>
          </a:p>
        </p:txBody>
      </p:sp>
      <p:sp>
        <p:nvSpPr>
          <p:cNvPr id="33795" name="Rectangle 3"/>
          <p:cNvSpPr>
            <a:spLocks noGrp="1" noChangeArrowheads="1"/>
          </p:cNvSpPr>
          <p:nvPr>
            <p:ph type="body" idx="1"/>
          </p:nvPr>
        </p:nvSpPr>
        <p:spPr>
          <a:xfrm>
            <a:off x="4216400" y="5715000"/>
            <a:ext cx="6451600" cy="838200"/>
          </a:xfrm>
        </p:spPr>
        <p:txBody>
          <a:bodyPr>
            <a:normAutofit fontScale="92500" lnSpcReduction="20000"/>
          </a:bodyPr>
          <a:lstStyle/>
          <a:p>
            <a:pPr eaLnBrk="1" hangingPunct="1">
              <a:lnSpc>
                <a:spcPct val="90000"/>
              </a:lnSpc>
              <a:buFontTx/>
              <a:buNone/>
            </a:pPr>
            <a:r>
              <a:rPr lang="en-US" altLang="en-US" smtClean="0">
                <a:solidFill>
                  <a:schemeClr val="accent2"/>
                </a:solidFill>
              </a:rPr>
              <a:t>(a)</a:t>
            </a:r>
            <a:r>
              <a:rPr lang="en-US" altLang="en-US" smtClean="0"/>
              <a:t> Virtual communication.</a:t>
            </a:r>
          </a:p>
          <a:p>
            <a:pPr eaLnBrk="1" hangingPunct="1">
              <a:lnSpc>
                <a:spcPct val="90000"/>
              </a:lnSpc>
              <a:buFontTx/>
              <a:buNone/>
            </a:pPr>
            <a:r>
              <a:rPr lang="en-US" altLang="en-US" smtClean="0">
                <a:solidFill>
                  <a:schemeClr val="accent2"/>
                </a:solidFill>
              </a:rPr>
              <a:t>(b)</a:t>
            </a:r>
            <a:r>
              <a:rPr lang="en-US" altLang="en-US" smtClean="0"/>
              <a:t> Actual communication.</a:t>
            </a:r>
          </a:p>
        </p:txBody>
      </p:sp>
      <p:pic>
        <p:nvPicPr>
          <p:cNvPr id="33796" name="Picture 4" descr="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498600"/>
            <a:ext cx="63119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7395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Chap. 3- DLL</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A5FC05-5295-480A-9686-3056E9986F85}" type="slidenum">
              <a:rPr lang="ar-SA" altLang="en-US">
                <a:latin typeface="Times New Roman" panose="02020603050405020304" pitchFamily="18" charset="0"/>
              </a:rPr>
              <a:pPr/>
              <a:t>76</a:t>
            </a:fld>
            <a:endParaRPr lang="en-US" altLang="en-US">
              <a:latin typeface="Times New Roman" panose="02020603050405020304" pitchFamily="18" charset="0"/>
            </a:endParaRPr>
          </a:p>
        </p:txBody>
      </p:sp>
      <p:sp>
        <p:nvSpPr>
          <p:cNvPr id="34820"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34821" name="Rectangle 3"/>
          <p:cNvSpPr>
            <a:spLocks noChangeArrowheads="1"/>
          </p:cNvSpPr>
          <p:nvPr/>
        </p:nvSpPr>
        <p:spPr bwMode="auto">
          <a:xfrm>
            <a:off x="5334000" y="228601"/>
            <a:ext cx="5029200" cy="612775"/>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SERVICES PROVIDED TO THE NETWORK LAYER</a:t>
            </a:r>
          </a:p>
        </p:txBody>
      </p:sp>
      <p:sp>
        <p:nvSpPr>
          <p:cNvPr id="34822" name="Rectangle 4"/>
          <p:cNvSpPr>
            <a:spLocks noChangeArrowheads="1"/>
          </p:cNvSpPr>
          <p:nvPr/>
        </p:nvSpPr>
        <p:spPr bwMode="auto">
          <a:xfrm>
            <a:off x="1752600" y="1371601"/>
            <a:ext cx="8534400"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FF00FF"/>
                </a:solidFill>
              </a:rPr>
              <a:t>Delivery Mechanisms:</a:t>
            </a:r>
            <a:endParaRPr lang="en-US" altLang="en-US">
              <a:latin typeface="Times New Roman" panose="02020603050405020304" pitchFamily="18" charset="0"/>
            </a:endParaRPr>
          </a:p>
          <a:p>
            <a:pPr algn="ctr" eaLnBrk="1" hangingPunct="1"/>
            <a:endParaRPr lang="en-US" altLang="en-US">
              <a:latin typeface="Times New Roman" panose="02020603050405020304" pitchFamily="18" charset="0"/>
            </a:endParaRPr>
          </a:p>
        </p:txBody>
      </p:sp>
      <p:grpSp>
        <p:nvGrpSpPr>
          <p:cNvPr id="34823" name="Group 22"/>
          <p:cNvGrpSpPr>
            <a:grpSpLocks/>
          </p:cNvGrpSpPr>
          <p:nvPr/>
        </p:nvGrpSpPr>
        <p:grpSpPr bwMode="auto">
          <a:xfrm>
            <a:off x="2819400" y="2438400"/>
            <a:ext cx="6553200" cy="2438400"/>
            <a:chOff x="816" y="2112"/>
            <a:chExt cx="4128" cy="1536"/>
          </a:xfrm>
        </p:grpSpPr>
        <p:sp>
          <p:nvSpPr>
            <p:cNvPr id="34824" name="Line 7"/>
            <p:cNvSpPr>
              <a:spLocks noChangeShapeType="1"/>
            </p:cNvSpPr>
            <p:nvPr/>
          </p:nvSpPr>
          <p:spPr bwMode="auto">
            <a:xfrm>
              <a:off x="816" y="2112"/>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25" name="Line 8"/>
            <p:cNvSpPr>
              <a:spLocks noChangeShapeType="1"/>
            </p:cNvSpPr>
            <p:nvPr/>
          </p:nvSpPr>
          <p:spPr bwMode="auto">
            <a:xfrm>
              <a:off x="816" y="2592"/>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26" name="Line 9"/>
            <p:cNvSpPr>
              <a:spLocks noChangeShapeType="1"/>
            </p:cNvSpPr>
            <p:nvPr/>
          </p:nvSpPr>
          <p:spPr bwMode="auto">
            <a:xfrm>
              <a:off x="816" y="3120"/>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27" name="Line 10"/>
            <p:cNvSpPr>
              <a:spLocks noChangeShapeType="1"/>
            </p:cNvSpPr>
            <p:nvPr/>
          </p:nvSpPr>
          <p:spPr bwMode="auto">
            <a:xfrm>
              <a:off x="816" y="3648"/>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28" name="Line 11"/>
            <p:cNvSpPr>
              <a:spLocks noChangeShapeType="1"/>
            </p:cNvSpPr>
            <p:nvPr/>
          </p:nvSpPr>
          <p:spPr bwMode="auto">
            <a:xfrm>
              <a:off x="816" y="2112"/>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29" name="Line 12"/>
            <p:cNvSpPr>
              <a:spLocks noChangeShapeType="1"/>
            </p:cNvSpPr>
            <p:nvPr/>
          </p:nvSpPr>
          <p:spPr bwMode="auto">
            <a:xfrm>
              <a:off x="2208" y="2112"/>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30" name="Line 13"/>
            <p:cNvSpPr>
              <a:spLocks noChangeShapeType="1"/>
            </p:cNvSpPr>
            <p:nvPr/>
          </p:nvSpPr>
          <p:spPr bwMode="auto">
            <a:xfrm>
              <a:off x="3648" y="2112"/>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31" name="Line 14"/>
            <p:cNvSpPr>
              <a:spLocks noChangeShapeType="1"/>
            </p:cNvSpPr>
            <p:nvPr/>
          </p:nvSpPr>
          <p:spPr bwMode="auto">
            <a:xfrm>
              <a:off x="4944" y="2112"/>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ar-SA"/>
            </a:p>
          </p:txBody>
        </p:sp>
        <p:sp>
          <p:nvSpPr>
            <p:cNvPr id="34832" name="Text Box 15"/>
            <p:cNvSpPr txBox="1">
              <a:spLocks noChangeArrowheads="1"/>
            </p:cNvSpPr>
            <p:nvPr/>
          </p:nvSpPr>
          <p:spPr bwMode="auto">
            <a:xfrm>
              <a:off x="864" y="2736"/>
              <a:ext cx="1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Connection-Less</a:t>
              </a:r>
            </a:p>
          </p:txBody>
        </p:sp>
        <p:sp>
          <p:nvSpPr>
            <p:cNvPr id="34833" name="Text Box 16"/>
            <p:cNvSpPr txBox="1">
              <a:spLocks noChangeArrowheads="1"/>
            </p:cNvSpPr>
            <p:nvPr/>
          </p:nvSpPr>
          <p:spPr bwMode="auto">
            <a:xfrm>
              <a:off x="864" y="3216"/>
              <a:ext cx="12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Connection </a:t>
              </a:r>
            </a:p>
            <a:p>
              <a:pPr algn="ctr" eaLnBrk="1" hangingPunct="1"/>
              <a:r>
                <a:rPr lang="en-US" altLang="en-US"/>
                <a:t>Oriented</a:t>
              </a:r>
            </a:p>
          </p:txBody>
        </p:sp>
        <p:sp>
          <p:nvSpPr>
            <p:cNvPr id="34834" name="Text Box 17"/>
            <p:cNvSpPr txBox="1">
              <a:spLocks noChangeArrowheads="1"/>
            </p:cNvSpPr>
            <p:nvPr/>
          </p:nvSpPr>
          <p:spPr bwMode="auto">
            <a:xfrm>
              <a:off x="3731" y="2208"/>
              <a:ext cx="10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Acknowledged</a:t>
              </a:r>
            </a:p>
          </p:txBody>
        </p:sp>
        <p:sp>
          <p:nvSpPr>
            <p:cNvPr id="34835" name="Text Box 18"/>
            <p:cNvSpPr txBox="1">
              <a:spLocks noChangeArrowheads="1"/>
            </p:cNvSpPr>
            <p:nvPr/>
          </p:nvSpPr>
          <p:spPr bwMode="auto">
            <a:xfrm>
              <a:off x="2290" y="2256"/>
              <a:ext cx="13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UN-Acknowledged</a:t>
              </a:r>
            </a:p>
          </p:txBody>
        </p:sp>
        <p:sp>
          <p:nvSpPr>
            <p:cNvPr id="34836" name="Text Box 19"/>
            <p:cNvSpPr txBox="1">
              <a:spLocks noChangeArrowheads="1"/>
            </p:cNvSpPr>
            <p:nvPr/>
          </p:nvSpPr>
          <p:spPr bwMode="auto">
            <a:xfrm>
              <a:off x="2400" y="2736"/>
              <a:ext cx="8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“Best Effort”</a:t>
              </a:r>
            </a:p>
          </p:txBody>
        </p:sp>
        <p:sp>
          <p:nvSpPr>
            <p:cNvPr id="34837" name="Text Box 20"/>
            <p:cNvSpPr txBox="1">
              <a:spLocks noChangeArrowheads="1"/>
            </p:cNvSpPr>
            <p:nvPr/>
          </p:nvSpPr>
          <p:spPr bwMode="auto">
            <a:xfrm>
              <a:off x="3792" y="2736"/>
              <a:ext cx="9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Better Quality</a:t>
              </a:r>
            </a:p>
          </p:txBody>
        </p:sp>
        <p:sp>
          <p:nvSpPr>
            <p:cNvPr id="34838" name="Text Box 21"/>
            <p:cNvSpPr txBox="1">
              <a:spLocks noChangeArrowheads="1"/>
            </p:cNvSpPr>
            <p:nvPr/>
          </p:nvSpPr>
          <p:spPr bwMode="auto">
            <a:xfrm>
              <a:off x="3696" y="3264"/>
              <a:ext cx="1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Reliable Delivery</a:t>
              </a:r>
            </a:p>
          </p:txBody>
        </p:sp>
      </p:grpSp>
    </p:spTree>
    <p:extLst>
      <p:ext uri="{BB962C8B-B14F-4D97-AF65-F5344CB8AC3E}">
        <p14:creationId xmlns:p14="http://schemas.microsoft.com/office/powerpoint/2010/main" val="250504005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DLL Design</a:t>
            </a:r>
          </a:p>
        </p:txBody>
      </p:sp>
      <p:sp>
        <p:nvSpPr>
          <p:cNvPr id="11267" name="Rectangle 3"/>
          <p:cNvSpPr>
            <a:spLocks noGrp="1" noChangeArrowheads="1"/>
          </p:cNvSpPr>
          <p:nvPr>
            <p:ph type="body" idx="1"/>
          </p:nvPr>
        </p:nvSpPr>
        <p:spPr>
          <a:xfrm>
            <a:off x="2568575" y="1782763"/>
            <a:ext cx="7772400" cy="4908550"/>
          </a:xfrm>
        </p:spPr>
        <p:txBody>
          <a:bodyPr/>
          <a:lstStyle/>
          <a:p>
            <a:pPr eaLnBrk="1" hangingPunct="1">
              <a:lnSpc>
                <a:spcPct val="90000"/>
              </a:lnSpc>
              <a:defRPr/>
            </a:pPr>
            <a:r>
              <a:rPr lang="en-US" sz="2000" dirty="0"/>
              <a:t>Unacknowledged connectionless service</a:t>
            </a:r>
            <a:r>
              <a:rPr lang="ar-IQ" sz="2000" dirty="0"/>
              <a:t>   لايوجد ربط قبل ارسال المعلومات</a:t>
            </a:r>
            <a:endParaRPr lang="en-US" sz="2000" dirty="0"/>
          </a:p>
          <a:p>
            <a:pPr lvl="1" eaLnBrk="1" hangingPunct="1">
              <a:lnSpc>
                <a:spcPct val="90000"/>
              </a:lnSpc>
              <a:defRPr/>
            </a:pPr>
            <a:r>
              <a:rPr lang="en-US" sz="2000" dirty="0"/>
              <a:t>No flow- and error-control mechanisms</a:t>
            </a:r>
          </a:p>
          <a:p>
            <a:pPr lvl="1" eaLnBrk="1" hangingPunct="1">
              <a:lnSpc>
                <a:spcPct val="90000"/>
              </a:lnSpc>
              <a:defRPr/>
            </a:pPr>
            <a:r>
              <a:rPr lang="en-US" sz="2000" dirty="0"/>
              <a:t>Data delivery not guaranteed</a:t>
            </a:r>
            <a:endParaRPr lang="ar-IQ" sz="2000" dirty="0"/>
          </a:p>
          <a:p>
            <a:pPr lvl="1" eaLnBrk="1" hangingPunct="1">
              <a:lnSpc>
                <a:spcPct val="90000"/>
              </a:lnSpc>
              <a:defRPr/>
            </a:pPr>
            <a:r>
              <a:rPr lang="en-US" altLang="en-US" sz="2000" dirty="0">
                <a:solidFill>
                  <a:srgbClr val="FF00FF"/>
                </a:solidFill>
              </a:rPr>
              <a:t>Best Effort</a:t>
            </a:r>
            <a:endParaRPr lang="en-US" sz="2000" dirty="0"/>
          </a:p>
          <a:p>
            <a:pPr eaLnBrk="1" hangingPunct="1">
              <a:lnSpc>
                <a:spcPct val="90000"/>
              </a:lnSpc>
              <a:defRPr/>
            </a:pPr>
            <a:r>
              <a:rPr lang="en-US" sz="2000" dirty="0"/>
              <a:t>Acknowledged connectionless service</a:t>
            </a:r>
          </a:p>
          <a:p>
            <a:pPr lvl="1" eaLnBrk="1" hangingPunct="1">
              <a:lnSpc>
                <a:spcPct val="90000"/>
              </a:lnSpc>
              <a:defRPr/>
            </a:pPr>
            <a:r>
              <a:rPr lang="en-US" sz="2000" dirty="0"/>
              <a:t>Cross between previous two</a:t>
            </a:r>
          </a:p>
          <a:p>
            <a:pPr lvl="1" eaLnBrk="1" hangingPunct="1">
              <a:lnSpc>
                <a:spcPct val="90000"/>
              </a:lnSpc>
              <a:defRPr/>
            </a:pPr>
            <a:r>
              <a:rPr lang="en-US" sz="2000" dirty="0"/>
              <a:t>Sent data is acknowledged</a:t>
            </a:r>
          </a:p>
          <a:p>
            <a:pPr lvl="1" eaLnBrk="1" hangingPunct="1">
              <a:lnSpc>
                <a:spcPct val="90000"/>
              </a:lnSpc>
              <a:defRPr/>
            </a:pPr>
            <a:r>
              <a:rPr lang="en-US" sz="2000" dirty="0"/>
              <a:t>No prior logical setup (</a:t>
            </a:r>
            <a:r>
              <a:rPr lang="ar-IQ" sz="2000" dirty="0"/>
              <a:t>لايوجد ربط قبل أرسال المعلومات</a:t>
            </a:r>
            <a:r>
              <a:rPr lang="en-US" sz="2000" dirty="0"/>
              <a:t>)</a:t>
            </a:r>
            <a:endParaRPr lang="ar-IQ" sz="2000" dirty="0"/>
          </a:p>
          <a:p>
            <a:pPr lvl="1" eaLnBrk="1" hangingPunct="1">
              <a:lnSpc>
                <a:spcPct val="90000"/>
              </a:lnSpc>
              <a:defRPr/>
            </a:pPr>
            <a:r>
              <a:rPr lang="en-US" altLang="en-US" sz="2000" dirty="0">
                <a:solidFill>
                  <a:srgbClr val="FF00FF"/>
                </a:solidFill>
              </a:rPr>
              <a:t>Better Quality</a:t>
            </a:r>
            <a:endParaRPr lang="en-US" sz="2000" dirty="0"/>
          </a:p>
          <a:p>
            <a:pPr eaLnBrk="1" hangingPunct="1">
              <a:lnSpc>
                <a:spcPct val="90000"/>
              </a:lnSpc>
              <a:buClr>
                <a:srgbClr val="3333CC"/>
              </a:buClr>
              <a:defRPr/>
            </a:pPr>
            <a:r>
              <a:rPr lang="en-US" sz="2000" dirty="0">
                <a:solidFill>
                  <a:srgbClr val="000000"/>
                </a:solidFill>
              </a:rPr>
              <a:t>Connection-mode service</a:t>
            </a:r>
          </a:p>
          <a:p>
            <a:pPr lvl="1" eaLnBrk="1" hangingPunct="1">
              <a:lnSpc>
                <a:spcPct val="90000"/>
              </a:lnSpc>
              <a:buClr>
                <a:srgbClr val="FF0000"/>
              </a:buClr>
              <a:defRPr/>
            </a:pPr>
            <a:r>
              <a:rPr lang="en-US" sz="2000" dirty="0">
                <a:solidFill>
                  <a:srgbClr val="000000"/>
                </a:solidFill>
              </a:rPr>
              <a:t>Logical connection set up between two users</a:t>
            </a:r>
            <a:r>
              <a:rPr lang="ar-IQ" sz="2000" dirty="0">
                <a:solidFill>
                  <a:srgbClr val="000000"/>
                </a:solidFill>
              </a:rPr>
              <a:t> </a:t>
            </a:r>
            <a:r>
              <a:rPr lang="ar-IQ" sz="2000" dirty="0"/>
              <a:t>  يحتاج الى ربط قبل أرسال المعلومات</a:t>
            </a:r>
            <a:endParaRPr lang="en-US" sz="2000" dirty="0">
              <a:solidFill>
                <a:srgbClr val="000000"/>
              </a:solidFill>
            </a:endParaRPr>
          </a:p>
          <a:p>
            <a:pPr lvl="1" eaLnBrk="1" hangingPunct="1">
              <a:lnSpc>
                <a:spcPct val="90000"/>
              </a:lnSpc>
              <a:buClr>
                <a:srgbClr val="FF0000"/>
              </a:buClr>
              <a:defRPr/>
            </a:pPr>
            <a:r>
              <a:rPr lang="en-US" sz="2000" dirty="0">
                <a:solidFill>
                  <a:srgbClr val="000000"/>
                </a:solidFill>
              </a:rPr>
              <a:t>Flow- and error-control provided</a:t>
            </a:r>
            <a:endParaRPr lang="ar-IQ" sz="2000" dirty="0">
              <a:solidFill>
                <a:srgbClr val="000000"/>
              </a:solidFill>
            </a:endParaRPr>
          </a:p>
          <a:p>
            <a:pPr lvl="1" eaLnBrk="1" hangingPunct="1">
              <a:lnSpc>
                <a:spcPct val="90000"/>
              </a:lnSpc>
              <a:buClr>
                <a:srgbClr val="FF0000"/>
              </a:buClr>
              <a:defRPr/>
            </a:pPr>
            <a:r>
              <a:rPr lang="en-US" altLang="en-US" sz="2000" dirty="0">
                <a:solidFill>
                  <a:srgbClr val="FF00FF"/>
                </a:solidFill>
              </a:rPr>
              <a:t>Reliable Delivery</a:t>
            </a:r>
          </a:p>
          <a:p>
            <a:pPr lvl="1" eaLnBrk="1" hangingPunct="1">
              <a:lnSpc>
                <a:spcPct val="90000"/>
              </a:lnSpc>
              <a:buClr>
                <a:srgbClr val="FF0000"/>
              </a:buClr>
              <a:defRPr/>
            </a:pPr>
            <a:endParaRPr lang="en-US" sz="2000" dirty="0">
              <a:solidFill>
                <a:srgbClr val="000000"/>
              </a:solidFill>
            </a:endParaRPr>
          </a:p>
          <a:p>
            <a:pPr marL="457200" lvl="1" indent="0">
              <a:buNone/>
              <a:defRPr/>
            </a:pPr>
            <a:endParaRPr lang="en-US" sz="2000" dirty="0"/>
          </a:p>
        </p:txBody>
      </p:sp>
    </p:spTree>
    <p:extLst>
      <p:ext uri="{BB962C8B-B14F-4D97-AF65-F5344CB8AC3E}">
        <p14:creationId xmlns:p14="http://schemas.microsoft.com/office/powerpoint/2010/main" val="3757479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7129D3-BF5D-4D1D-8F62-FA1FDC84CF31}" type="slidenum">
              <a:rPr lang="ar-SA" altLang="en-US">
                <a:latin typeface="Times New Roman" panose="02020603050405020304" pitchFamily="18" charset="0"/>
              </a:rPr>
              <a:pPr/>
              <a:t>78</a:t>
            </a:fld>
            <a:endParaRPr lang="en-US" altLang="en-US">
              <a:latin typeface="Times New Roman" panose="02020603050405020304" pitchFamily="18" charset="0"/>
            </a:endParaRPr>
          </a:p>
        </p:txBody>
      </p:sp>
      <p:sp>
        <p:nvSpPr>
          <p:cNvPr id="36868" name="Rectangle 1026"/>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36869" name="Rectangle 1027"/>
          <p:cNvSpPr>
            <a:spLocks noChangeArrowheads="1"/>
          </p:cNvSpPr>
          <p:nvPr/>
        </p:nvSpPr>
        <p:spPr bwMode="auto">
          <a:xfrm>
            <a:off x="6096000" y="228601"/>
            <a:ext cx="4267200" cy="612775"/>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SERVICES PROVIDED TO THE NETWORK LAYER</a:t>
            </a:r>
          </a:p>
        </p:txBody>
      </p:sp>
      <p:sp>
        <p:nvSpPr>
          <p:cNvPr id="20486" name="Rectangle 1028"/>
          <p:cNvSpPr>
            <a:spLocks noChangeArrowheads="1"/>
          </p:cNvSpPr>
          <p:nvPr/>
        </p:nvSpPr>
        <p:spPr bwMode="auto">
          <a:xfrm>
            <a:off x="1828800" y="1371601"/>
            <a:ext cx="8534400" cy="5129213"/>
          </a:xfrm>
          <a:prstGeom prst="rect">
            <a:avLst/>
          </a:prstGeom>
          <a:noFill/>
          <a:ln>
            <a:noFill/>
          </a:ln>
        </p:spPr>
        <p:txBody>
          <a:bodyPr lIns="63500" tIns="25400" rIns="63500" bIns="25400">
            <a:spAutoFit/>
          </a:bodyPr>
          <a:lstStyle/>
          <a:p>
            <a:pPr marL="400050" indent="-400050">
              <a:defRPr/>
            </a:pPr>
            <a:r>
              <a:rPr lang="en-US" altLang="en-US" sz="2000" dirty="0">
                <a:solidFill>
                  <a:srgbClr val="FF00FF"/>
                </a:solidFill>
                <a:latin typeface="Arial" charset="0"/>
              </a:rPr>
              <a:t>Unacknowledged Connection-less Service -- Best Effort:</a:t>
            </a:r>
            <a:r>
              <a:rPr lang="en-US" altLang="en-US" dirty="0">
                <a:latin typeface="Arial" charset="0"/>
              </a:rPr>
              <a:t> </a:t>
            </a:r>
          </a:p>
          <a:p>
            <a:pPr marL="400050" indent="-400050">
              <a:defRPr/>
            </a:pPr>
            <a:endParaRPr lang="en-US" altLang="en-US" dirty="0">
              <a:latin typeface="Arial" charset="0"/>
            </a:endParaRPr>
          </a:p>
          <a:p>
            <a:pPr marL="400050" indent="-400050">
              <a:defRPr/>
            </a:pPr>
            <a:r>
              <a:rPr lang="en-US" altLang="en-US" dirty="0">
                <a:latin typeface="Arial" charset="0"/>
              </a:rPr>
              <a:t>The receiver does not return acknowledgments to the sender, so the sender has no way of knowing if a frame has been successfully delivered. </a:t>
            </a:r>
          </a:p>
          <a:p>
            <a:pPr marL="1143000" lvl="2" indent="-228600" algn="just">
              <a:defRPr/>
            </a:pPr>
            <a:r>
              <a:rPr lang="en-US" altLang="en-US" dirty="0">
                <a:latin typeface="Arial" charset="0"/>
              </a:rPr>
              <a:t>	  </a:t>
            </a:r>
          </a:p>
          <a:p>
            <a:pPr marL="1143000" lvl="2" indent="-228600" algn="just">
              <a:defRPr/>
            </a:pPr>
            <a:r>
              <a:rPr lang="en-US" altLang="en-US" dirty="0">
                <a:latin typeface="Arial" charset="0"/>
              </a:rPr>
              <a:t>When would such a service be appropriate?</a:t>
            </a:r>
          </a:p>
          <a:p>
            <a:pPr marL="1143000" lvl="2" indent="-228600" algn="just">
              <a:defRPr/>
            </a:pPr>
            <a:endParaRPr lang="en-US" altLang="en-US" dirty="0">
              <a:latin typeface="Arial" charset="0"/>
            </a:endParaRPr>
          </a:p>
          <a:p>
            <a:pPr marL="400050" indent="-400050">
              <a:defRPr/>
            </a:pPr>
            <a:r>
              <a:rPr lang="en-US" altLang="en-US" sz="2000" dirty="0">
                <a:solidFill>
                  <a:srgbClr val="FF00FF"/>
                </a:solidFill>
                <a:latin typeface="Arial" charset="0"/>
              </a:rPr>
              <a:t>Acknowledged Connection-less Service -- Acknowledged Delivery:</a:t>
            </a:r>
            <a:r>
              <a:rPr lang="en-US" altLang="en-US" dirty="0">
                <a:solidFill>
                  <a:srgbClr val="000000"/>
                </a:solidFill>
                <a:latin typeface="Arial" charset="0"/>
              </a:rPr>
              <a:t>  </a:t>
            </a:r>
          </a:p>
          <a:p>
            <a:pPr marL="400050" indent="-400050">
              <a:defRPr/>
            </a:pPr>
            <a:endParaRPr lang="en-US" altLang="en-US" dirty="0">
              <a:solidFill>
                <a:srgbClr val="000000"/>
              </a:solidFill>
              <a:latin typeface="Arial" charset="0"/>
            </a:endParaRPr>
          </a:p>
          <a:p>
            <a:pPr algn="just" eaLnBrk="1" hangingPunct="1">
              <a:defRPr/>
            </a:pPr>
            <a:r>
              <a:rPr lang="en-US" altLang="en-US" dirty="0">
                <a:solidFill>
                  <a:srgbClr val="000000"/>
                </a:solidFill>
                <a:latin typeface="Arial" charset="0"/>
              </a:rPr>
              <a:t>The receiver returns an acknowledgment frame to the sender indicating that a data frame was properly received. The sender keeps connection state, but may not necessarily retransmit  unacknowledged frames. </a:t>
            </a:r>
            <a:endParaRPr lang="ar-IQ" altLang="en-US" dirty="0">
              <a:solidFill>
                <a:srgbClr val="000000"/>
              </a:solidFill>
              <a:latin typeface="Arial" charset="0"/>
            </a:endParaRPr>
          </a:p>
          <a:p>
            <a:pPr algn="just" eaLnBrk="1" hangingPunct="1">
              <a:defRPr/>
            </a:pPr>
            <a:endParaRPr lang="ar-IQ" altLang="en-US" dirty="0">
              <a:solidFill>
                <a:srgbClr val="000000"/>
              </a:solidFill>
              <a:latin typeface="Arial" charset="0"/>
            </a:endParaRPr>
          </a:p>
          <a:p>
            <a:pPr marL="400050" indent="-400050">
              <a:defRPr/>
            </a:pPr>
            <a:r>
              <a:rPr lang="en-US" altLang="en-US" sz="2000" dirty="0">
                <a:solidFill>
                  <a:srgbClr val="FF00FF"/>
                </a:solidFill>
                <a:latin typeface="Arial" charset="0"/>
              </a:rPr>
              <a:t>Acknowledged Connection-Oriented Service -- Reliable Delivery:</a:t>
            </a:r>
            <a:r>
              <a:rPr lang="en-US" altLang="en-US" dirty="0">
                <a:solidFill>
                  <a:srgbClr val="000000"/>
                </a:solidFill>
                <a:latin typeface="Arial" charset="0"/>
              </a:rPr>
              <a:t>  </a:t>
            </a:r>
          </a:p>
          <a:p>
            <a:pPr marL="400050" indent="-400050">
              <a:defRPr/>
            </a:pPr>
            <a:endParaRPr lang="en-US" altLang="en-US" dirty="0">
              <a:solidFill>
                <a:srgbClr val="000000"/>
              </a:solidFill>
              <a:latin typeface="Arial" charset="0"/>
            </a:endParaRPr>
          </a:p>
          <a:p>
            <a:pPr algn="just" eaLnBrk="1" hangingPunct="1">
              <a:defRPr/>
            </a:pPr>
            <a:r>
              <a:rPr lang="en-US" altLang="en-US" dirty="0">
                <a:solidFill>
                  <a:srgbClr val="000000"/>
                </a:solidFill>
                <a:latin typeface="Arial" charset="0"/>
              </a:rPr>
              <a:t>Frames are delivered to the receiver reliably and in the same order as generated by the sender.  </a:t>
            </a:r>
          </a:p>
          <a:p>
            <a:pPr algn="just" eaLnBrk="1" hangingPunct="1">
              <a:defRPr/>
            </a:pPr>
            <a:endParaRPr lang="en-US" altLang="en-US" dirty="0">
              <a:solidFill>
                <a:srgbClr val="000000"/>
              </a:solidFill>
              <a:latin typeface="Arial" charset="0"/>
            </a:endParaRPr>
          </a:p>
        </p:txBody>
      </p:sp>
    </p:spTree>
    <p:extLst>
      <p:ext uri="{BB962C8B-B14F-4D97-AF65-F5344CB8AC3E}">
        <p14:creationId xmlns:p14="http://schemas.microsoft.com/office/powerpoint/2010/main" val="161681374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Services Provided to Network Layer (2)</a:t>
            </a:r>
          </a:p>
        </p:txBody>
      </p:sp>
      <p:sp>
        <p:nvSpPr>
          <p:cNvPr id="37891" name="Rectangle 3"/>
          <p:cNvSpPr>
            <a:spLocks noGrp="1" noChangeArrowheads="1"/>
          </p:cNvSpPr>
          <p:nvPr>
            <p:ph type="body" idx="1"/>
          </p:nvPr>
        </p:nvSpPr>
        <p:spPr/>
        <p:txBody>
          <a:bodyPr/>
          <a:lstStyle/>
          <a:p>
            <a:pPr algn="ctr" eaLnBrk="1" hangingPunct="1">
              <a:buFontTx/>
              <a:buNone/>
            </a:pPr>
            <a:r>
              <a:rPr lang="en-US" altLang="en-US" smtClean="0"/>
              <a:t>Placement of the data link protocol.</a:t>
            </a:r>
          </a:p>
        </p:txBody>
      </p:sp>
      <p:pic>
        <p:nvPicPr>
          <p:cNvPr id="37892" name="Picture 4" descr="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1635126"/>
            <a:ext cx="68881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24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44701" y="838200"/>
            <a:ext cx="8550275" cy="5581650"/>
          </a:xfrm>
        </p:spPr>
      </p:pic>
    </p:spTree>
    <p:extLst>
      <p:ext uri="{BB962C8B-B14F-4D97-AF65-F5344CB8AC3E}">
        <p14:creationId xmlns:p14="http://schemas.microsoft.com/office/powerpoint/2010/main" val="17882716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2887ED-0C83-40FA-8306-290CC74E7433}" type="slidenum">
              <a:rPr lang="ar-SA" altLang="en-US">
                <a:latin typeface="Times New Roman" panose="02020603050405020304" pitchFamily="18" charset="0"/>
              </a:rPr>
              <a:pPr/>
              <a:t>80</a:t>
            </a:fld>
            <a:endParaRPr lang="en-US" altLang="en-US">
              <a:latin typeface="Times New Roman" panose="02020603050405020304" pitchFamily="18" charset="0"/>
            </a:endParaRPr>
          </a:p>
        </p:txBody>
      </p:sp>
      <p:sp>
        <p:nvSpPr>
          <p:cNvPr id="38916"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38917"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FRAMING</a:t>
            </a:r>
          </a:p>
        </p:txBody>
      </p:sp>
      <p:sp>
        <p:nvSpPr>
          <p:cNvPr id="38918" name="Rectangle 4"/>
          <p:cNvSpPr>
            <a:spLocks noChangeArrowheads="1"/>
          </p:cNvSpPr>
          <p:nvPr/>
        </p:nvSpPr>
        <p:spPr bwMode="auto">
          <a:xfrm>
            <a:off x="1752600" y="1371601"/>
            <a:ext cx="85344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  </a:t>
            </a:r>
            <a:endParaRPr lang="en-US" altLang="en-US"/>
          </a:p>
          <a:p>
            <a:pPr algn="just" eaLnBrk="1" hangingPunct="1"/>
            <a:r>
              <a:rPr lang="en-US" altLang="en-US"/>
              <a:t>The DLL translates the physical layer's raw bit stream into frames.  How can frame be transmitted so the receiver can detect frame boundaries?  That is, how can the receiver recognize the start and end of a frame? We need synchronization . Now, we will discuss four ways:</a:t>
            </a:r>
          </a:p>
          <a:p>
            <a:pPr eaLnBrk="1" hangingPunct="1"/>
            <a:endParaRPr lang="en-US" altLang="en-US"/>
          </a:p>
          <a:p>
            <a:pPr eaLnBrk="1" hangingPunct="1">
              <a:buFont typeface="Times New Roman" panose="02020603050405020304" pitchFamily="18" charset="0"/>
              <a:buAutoNum type="arabicPeriod"/>
            </a:pPr>
            <a:r>
              <a:rPr lang="en-US" altLang="en-US"/>
              <a:t>Character Count: </a:t>
            </a:r>
          </a:p>
          <a:p>
            <a:pPr eaLnBrk="1" hangingPunct="1">
              <a:buFont typeface="Times New Roman" panose="02020603050405020304" pitchFamily="18" charset="0"/>
              <a:buAutoNum type="arabicPeriod"/>
            </a:pPr>
            <a:endParaRPr lang="en-US" altLang="en-US"/>
          </a:p>
          <a:p>
            <a:pPr eaLnBrk="1" hangingPunct="1">
              <a:buFont typeface="Times New Roman" panose="02020603050405020304" pitchFamily="18" charset="0"/>
              <a:buAutoNum type="arabicPeriod"/>
            </a:pPr>
            <a:r>
              <a:rPr lang="en-US" altLang="en-US">
                <a:solidFill>
                  <a:srgbClr val="000000"/>
                </a:solidFill>
              </a:rPr>
              <a:t>Character stuffing: </a:t>
            </a:r>
          </a:p>
          <a:p>
            <a:pPr eaLnBrk="1" hangingPunct="1">
              <a:buFont typeface="Times New Roman" panose="02020603050405020304" pitchFamily="18" charset="0"/>
              <a:buAutoNum type="arabicPeriod"/>
            </a:pPr>
            <a:endParaRPr lang="en-US" altLang="en-US"/>
          </a:p>
          <a:p>
            <a:pPr eaLnBrk="1" hangingPunct="1">
              <a:buFont typeface="Times New Roman" panose="02020603050405020304" pitchFamily="18" charset="0"/>
              <a:buAutoNum type="arabicPeriod"/>
            </a:pPr>
            <a:r>
              <a:rPr lang="en-US" altLang="en-US"/>
              <a:t>Bit Stuffing: </a:t>
            </a:r>
          </a:p>
          <a:p>
            <a:pPr lvl="2" algn="just" eaLnBrk="1" hangingPunct="1">
              <a:buFont typeface="Times New Roman" panose="02020603050405020304" pitchFamily="18" charset="0"/>
              <a:buAutoNum type="arabicPeriod"/>
            </a:pPr>
            <a:endParaRPr lang="en-US" altLang="en-US"/>
          </a:p>
          <a:p>
            <a:pPr algn="just" eaLnBrk="1" hangingPunct="1">
              <a:buFont typeface="Times New Roman" panose="02020603050405020304" pitchFamily="18" charset="0"/>
              <a:buAutoNum type="arabicPeriod"/>
            </a:pPr>
            <a:r>
              <a:rPr lang="en-US" altLang="en-US"/>
              <a:t>Encoding Violations: </a:t>
            </a:r>
          </a:p>
        </p:txBody>
      </p:sp>
    </p:spTree>
    <p:extLst>
      <p:ext uri="{BB962C8B-B14F-4D97-AF65-F5344CB8AC3E}">
        <p14:creationId xmlns:p14="http://schemas.microsoft.com/office/powerpoint/2010/main" val="300811110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871CE6-3DCA-479C-B074-A33CCE17EE1C}" type="slidenum">
              <a:rPr lang="ar-SA" altLang="en-US">
                <a:latin typeface="Times New Roman" panose="02020603050405020304" pitchFamily="18" charset="0"/>
              </a:rPr>
              <a:pPr/>
              <a:t>81</a:t>
            </a:fld>
            <a:endParaRPr lang="en-US" altLang="en-US">
              <a:latin typeface="Times New Roman" panose="02020603050405020304" pitchFamily="18" charset="0"/>
            </a:endParaRPr>
          </a:p>
        </p:txBody>
      </p:sp>
      <p:sp>
        <p:nvSpPr>
          <p:cNvPr id="39940"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39941"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FRAMING</a:t>
            </a:r>
          </a:p>
        </p:txBody>
      </p:sp>
      <p:sp>
        <p:nvSpPr>
          <p:cNvPr id="39942" name="Rectangle 4"/>
          <p:cNvSpPr>
            <a:spLocks noChangeArrowheads="1"/>
          </p:cNvSpPr>
          <p:nvPr/>
        </p:nvSpPr>
        <p:spPr bwMode="auto">
          <a:xfrm>
            <a:off x="1752600" y="1371601"/>
            <a:ext cx="85344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Character Count: </a:t>
            </a:r>
          </a:p>
          <a:p>
            <a:pPr eaLnBrk="1" hangingPunct="1"/>
            <a:endParaRPr lang="en-US" altLang="en-US"/>
          </a:p>
          <a:p>
            <a:pPr eaLnBrk="1" hangingPunct="1">
              <a:buFontTx/>
              <a:buChar char="•"/>
            </a:pPr>
            <a:r>
              <a:rPr lang="en-US" altLang="en-US"/>
              <a:t>Make the first field in the frame's header be the length of the frame. That way the receiver knows how big the current frame is and can determine where the next frame ends.  </a:t>
            </a:r>
          </a:p>
          <a:p>
            <a:pPr eaLnBrk="1" hangingPunct="1">
              <a:buFontTx/>
              <a:buChar char="•"/>
            </a:pPr>
            <a:endParaRPr lang="en-US" altLang="en-US"/>
          </a:p>
          <a:p>
            <a:pPr eaLnBrk="1" hangingPunct="1">
              <a:buFontTx/>
              <a:buChar char="•"/>
            </a:pPr>
            <a:r>
              <a:rPr lang="en-US" altLang="en-US"/>
              <a:t>Disadvantage:  Receiver loses synchronization when bits become garbled. If the bits in the count become corrupted during transmission, the  receiver will think that the frame contains fewer (or more) bits than it actually does.  </a:t>
            </a:r>
          </a:p>
          <a:p>
            <a:pPr eaLnBrk="1" hangingPunct="1">
              <a:buFontTx/>
              <a:buChar char="•"/>
            </a:pPr>
            <a:endParaRPr lang="en-US" altLang="en-US"/>
          </a:p>
          <a:p>
            <a:pPr eaLnBrk="1" hangingPunct="1">
              <a:buFontTx/>
              <a:buChar char="•"/>
            </a:pPr>
            <a:r>
              <a:rPr lang="en-US" altLang="en-US"/>
              <a:t>Although checksum will detect the frames are incorrect, the receiver will have difficulty re-synchronizing to the start of a new frame. This technique is not used anymore, since better techniques are available.</a:t>
            </a:r>
          </a:p>
          <a:p>
            <a:pPr eaLnBrk="1" hangingPunct="1"/>
            <a:endParaRPr lang="en-US" altLang="en-US"/>
          </a:p>
        </p:txBody>
      </p:sp>
    </p:spTree>
    <p:extLst>
      <p:ext uri="{BB962C8B-B14F-4D97-AF65-F5344CB8AC3E}">
        <p14:creationId xmlns:p14="http://schemas.microsoft.com/office/powerpoint/2010/main" val="422581559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Framing</a:t>
            </a:r>
          </a:p>
        </p:txBody>
      </p:sp>
      <p:sp>
        <p:nvSpPr>
          <p:cNvPr id="40963" name="Rectangle 3"/>
          <p:cNvSpPr>
            <a:spLocks noGrp="1" noChangeArrowheads="1"/>
          </p:cNvSpPr>
          <p:nvPr>
            <p:ph type="body" idx="1"/>
          </p:nvPr>
        </p:nvSpPr>
        <p:spPr/>
        <p:txBody>
          <a:bodyPr/>
          <a:lstStyle/>
          <a:p>
            <a:pPr algn="ctr" eaLnBrk="1" hangingPunct="1">
              <a:buFontTx/>
              <a:buNone/>
            </a:pPr>
            <a:r>
              <a:rPr lang="en-US" altLang="en-US" smtClean="0"/>
              <a:t>A character stream.   </a:t>
            </a:r>
            <a:r>
              <a:rPr lang="en-US" altLang="en-US" smtClean="0">
                <a:solidFill>
                  <a:schemeClr val="accent2"/>
                </a:solidFill>
              </a:rPr>
              <a:t>(a)</a:t>
            </a:r>
            <a:r>
              <a:rPr lang="en-US" altLang="en-US" smtClean="0"/>
              <a:t> Without errors.   </a:t>
            </a:r>
            <a:r>
              <a:rPr lang="en-US" altLang="en-US" smtClean="0">
                <a:solidFill>
                  <a:schemeClr val="accent2"/>
                </a:solidFill>
              </a:rPr>
              <a:t>(b)</a:t>
            </a:r>
            <a:r>
              <a:rPr lang="en-US" altLang="en-US" smtClean="0"/>
              <a:t> With one error.</a:t>
            </a:r>
          </a:p>
        </p:txBody>
      </p:sp>
      <p:pic>
        <p:nvPicPr>
          <p:cNvPr id="409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6" y="1573214"/>
            <a:ext cx="7396163" cy="370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4252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AA1165-11F8-43BD-8EDA-4DD8318BA25E}" type="slidenum">
              <a:rPr lang="ar-SA" altLang="en-US">
                <a:latin typeface="Times New Roman" panose="02020603050405020304" pitchFamily="18" charset="0"/>
              </a:rPr>
              <a:pPr/>
              <a:t>83</a:t>
            </a:fld>
            <a:endParaRPr lang="en-US" altLang="en-US">
              <a:latin typeface="Times New Roman" panose="02020603050405020304" pitchFamily="18" charset="0"/>
            </a:endParaRPr>
          </a:p>
        </p:txBody>
      </p:sp>
      <p:sp>
        <p:nvSpPr>
          <p:cNvPr id="41988"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41989"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FRAMING</a:t>
            </a:r>
          </a:p>
        </p:txBody>
      </p:sp>
      <p:sp>
        <p:nvSpPr>
          <p:cNvPr id="41990" name="Rectangle 4"/>
          <p:cNvSpPr>
            <a:spLocks noChangeArrowheads="1"/>
          </p:cNvSpPr>
          <p:nvPr/>
        </p:nvSpPr>
        <p:spPr bwMode="auto">
          <a:xfrm>
            <a:off x="1828800" y="838201"/>
            <a:ext cx="8534400" cy="552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Character stuffing: </a:t>
            </a:r>
          </a:p>
          <a:p>
            <a:pPr eaLnBrk="1" hangingPunct="1"/>
            <a:endParaRPr lang="en-US" altLang="en-US"/>
          </a:p>
          <a:p>
            <a:pPr algn="just" eaLnBrk="1" hangingPunct="1"/>
            <a:r>
              <a:rPr lang="en-US" altLang="en-US" sz="1600"/>
              <a:t>Same idea as bit-stuffing, but operates on bytes instead of bits. </a:t>
            </a:r>
          </a:p>
          <a:p>
            <a:pPr algn="just" eaLnBrk="1" hangingPunct="1"/>
            <a:endParaRPr lang="en-US" altLang="en-US" sz="1600"/>
          </a:p>
          <a:p>
            <a:pPr algn="just" eaLnBrk="1" hangingPunct="1"/>
            <a:r>
              <a:rPr lang="en-US" altLang="en-US" sz="1600"/>
              <a:t>Use </a:t>
            </a:r>
            <a:r>
              <a:rPr lang="en-US" altLang="en-US" sz="1600" b="1" u="sng"/>
              <a:t>reserved characters </a:t>
            </a:r>
            <a:r>
              <a:rPr lang="en-US" altLang="en-US" sz="1600"/>
              <a:t>to indicate the start and end of a frame. For instance, </a:t>
            </a:r>
          </a:p>
          <a:p>
            <a:pPr algn="just" eaLnBrk="1" hangingPunct="1"/>
            <a:r>
              <a:rPr lang="en-US" altLang="en-US" sz="1600"/>
              <a:t>       use the two-character sequence </a:t>
            </a:r>
            <a:r>
              <a:rPr lang="en-US" altLang="en-US" sz="1600" b="1" u="sng"/>
              <a:t>DLE STX</a:t>
            </a:r>
            <a:r>
              <a:rPr lang="en-US" altLang="en-US" sz="1600"/>
              <a:t> (Data-Link Escape, Start of TeXt) to indicate the beginning of a frame, and the sequence </a:t>
            </a:r>
            <a:r>
              <a:rPr lang="en-US" altLang="en-US" sz="1600" b="1" u="sng"/>
              <a:t>DLE ETX </a:t>
            </a:r>
            <a:r>
              <a:rPr lang="en-US" altLang="en-US" sz="1600"/>
              <a:t>(End of TeXt) to indicate the  end of a frame. </a:t>
            </a:r>
          </a:p>
          <a:p>
            <a:pPr algn="just" eaLnBrk="1" hangingPunct="1"/>
            <a:r>
              <a:rPr lang="en-US" altLang="en-US" sz="1600"/>
              <a:t>    </a:t>
            </a:r>
          </a:p>
          <a:p>
            <a:pPr algn="just" eaLnBrk="1" hangingPunct="1"/>
            <a:r>
              <a:rPr lang="en-US" altLang="en-US" sz="1600"/>
              <a:t>Problem:  What happens if the two-character sequence </a:t>
            </a:r>
            <a:r>
              <a:rPr lang="en-US" altLang="en-US" sz="1600" b="1" u="sng"/>
              <a:t>DLE ETX </a:t>
            </a:r>
            <a:r>
              <a:rPr lang="en-US" altLang="en-US" sz="1600"/>
              <a:t>happens to appear in the frame itself?  </a:t>
            </a:r>
          </a:p>
          <a:p>
            <a:pPr algn="just" eaLnBrk="1" hangingPunct="1"/>
            <a:r>
              <a:rPr lang="en-US" altLang="en-US" sz="1600"/>
              <a:t>    </a:t>
            </a:r>
          </a:p>
          <a:p>
            <a:pPr algn="just" eaLnBrk="1" hangingPunct="1"/>
            <a:r>
              <a:rPr lang="en-US" altLang="en-US" sz="1600"/>
              <a:t>Solution:  Use character stuffing within the frame, replace every occurrence of </a:t>
            </a:r>
            <a:r>
              <a:rPr lang="en-US" altLang="en-US" sz="1600" b="1" u="sng"/>
              <a:t>DLE</a:t>
            </a:r>
            <a:r>
              <a:rPr lang="en-US" altLang="en-US" sz="1600"/>
              <a:t> with the two-character sequence </a:t>
            </a:r>
            <a:r>
              <a:rPr lang="en-US" altLang="en-US" sz="1600" b="1" u="sng"/>
              <a:t>DLE DLE</a:t>
            </a:r>
            <a:r>
              <a:rPr lang="en-US" altLang="en-US" sz="1600"/>
              <a:t>. The receiver reverses the process,  replacing every occurrence of </a:t>
            </a:r>
            <a:r>
              <a:rPr lang="en-US" altLang="en-US" sz="1600" b="1" u="sng"/>
              <a:t>DLE DLE </a:t>
            </a:r>
            <a:r>
              <a:rPr lang="en-US" altLang="en-US" sz="1600"/>
              <a:t>with a single </a:t>
            </a:r>
            <a:r>
              <a:rPr lang="en-US" altLang="en-US" sz="1600" b="1" u="sng"/>
              <a:t>DLE</a:t>
            </a:r>
            <a:r>
              <a:rPr lang="en-US" altLang="en-US" sz="1600"/>
              <a:t>. </a:t>
            </a:r>
          </a:p>
          <a:p>
            <a:pPr eaLnBrk="1" hangingPunct="1"/>
            <a:endParaRPr lang="en-US" altLang="en-US" sz="1600"/>
          </a:p>
          <a:p>
            <a:pPr algn="just" eaLnBrk="1" hangingPunct="1"/>
            <a:r>
              <a:rPr lang="en-US" altLang="en-US" sz="1600"/>
              <a:t>Example: If the frame contained</a:t>
            </a:r>
          </a:p>
          <a:p>
            <a:pPr algn="just" eaLnBrk="1" hangingPunct="1"/>
            <a:r>
              <a:rPr lang="en-US" altLang="en-US" sz="1600"/>
              <a:t>                     “   A      B      </a:t>
            </a:r>
            <a:r>
              <a:rPr lang="en-US" altLang="en-US" sz="1600" b="1" u="sng"/>
              <a:t>DLE</a:t>
            </a:r>
            <a:r>
              <a:rPr lang="en-US" altLang="en-US" sz="1600"/>
              <a:t>         D   E     </a:t>
            </a:r>
            <a:r>
              <a:rPr lang="en-US" altLang="en-US" sz="1600" b="1" u="sng"/>
              <a:t>DLE</a:t>
            </a:r>
            <a:r>
              <a:rPr lang="en-US" altLang="en-US" sz="1600"/>
              <a:t>",       the characters transmitted  would be</a:t>
            </a:r>
          </a:p>
          <a:p>
            <a:pPr algn="just" eaLnBrk="1" hangingPunct="1"/>
            <a:r>
              <a:rPr lang="en-US" altLang="en-US" sz="1600"/>
              <a:t>     "</a:t>
            </a:r>
            <a:r>
              <a:rPr lang="en-US" altLang="en-US" sz="1600" i="1"/>
              <a:t>DLE STX</a:t>
            </a:r>
            <a:r>
              <a:rPr lang="en-US" altLang="en-US" sz="1600"/>
              <a:t>     A     B    </a:t>
            </a:r>
            <a:r>
              <a:rPr lang="en-US" altLang="en-US" sz="1600" b="1" u="sng"/>
              <a:t>DLE DLE</a:t>
            </a:r>
            <a:r>
              <a:rPr lang="en-US" altLang="en-US" sz="1600"/>
              <a:t>   D   E    </a:t>
            </a:r>
            <a:r>
              <a:rPr lang="en-US" altLang="en-US" sz="1600" b="1" u="sng"/>
              <a:t>DLE DLE</a:t>
            </a:r>
            <a:r>
              <a:rPr lang="en-US" altLang="en-US" sz="1600"/>
              <a:t>   </a:t>
            </a:r>
            <a:r>
              <a:rPr lang="en-US" altLang="en-US" sz="1600" i="1"/>
              <a:t>DLE ETX</a:t>
            </a:r>
            <a:r>
              <a:rPr lang="en-US" altLang="en-US" sz="1600"/>
              <a:t>".  </a:t>
            </a:r>
          </a:p>
          <a:p>
            <a:pPr algn="just" eaLnBrk="1" hangingPunct="1"/>
            <a:endParaRPr lang="en-US" altLang="en-US" sz="1600"/>
          </a:p>
          <a:p>
            <a:pPr algn="just" eaLnBrk="1" hangingPunct="1"/>
            <a:r>
              <a:rPr lang="en-US" altLang="en-US" sz="1600"/>
              <a:t>Disadvantage: A octet is the smallest unit that can be operated on; not all  architectures are 8-bit oriented.</a:t>
            </a:r>
          </a:p>
        </p:txBody>
      </p:sp>
    </p:spTree>
    <p:extLst>
      <p:ext uri="{BB962C8B-B14F-4D97-AF65-F5344CB8AC3E}">
        <p14:creationId xmlns:p14="http://schemas.microsoft.com/office/powerpoint/2010/main" val="11927623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0" y="1"/>
            <a:ext cx="9144000" cy="981075"/>
          </a:xfrm>
        </p:spPr>
        <p:txBody>
          <a:bodyPr/>
          <a:lstStyle/>
          <a:p>
            <a:pPr eaLnBrk="1" hangingPunct="1"/>
            <a:r>
              <a:rPr lang="en-US" altLang="en-US" smtClean="0"/>
              <a:t>Framing (2)</a:t>
            </a:r>
          </a:p>
        </p:txBody>
      </p:sp>
      <p:sp>
        <p:nvSpPr>
          <p:cNvPr id="43011" name="Rectangle 3"/>
          <p:cNvSpPr>
            <a:spLocks noGrp="1" noChangeArrowheads="1"/>
          </p:cNvSpPr>
          <p:nvPr>
            <p:ph type="body" idx="1"/>
          </p:nvPr>
        </p:nvSpPr>
        <p:spPr>
          <a:xfrm>
            <a:off x="2100264" y="5715000"/>
            <a:ext cx="8567737" cy="838200"/>
          </a:xfrm>
        </p:spPr>
        <p:txBody>
          <a:bodyPr>
            <a:normAutofit fontScale="92500" lnSpcReduction="20000"/>
          </a:bodyPr>
          <a:lstStyle/>
          <a:p>
            <a:pPr eaLnBrk="1" hangingPunct="1">
              <a:lnSpc>
                <a:spcPct val="90000"/>
              </a:lnSpc>
              <a:buFontTx/>
              <a:buNone/>
            </a:pPr>
            <a:r>
              <a:rPr lang="en-US" altLang="en-US" smtClean="0">
                <a:solidFill>
                  <a:schemeClr val="accent2"/>
                </a:solidFill>
              </a:rPr>
              <a:t>(a)</a:t>
            </a:r>
            <a:r>
              <a:rPr lang="en-US" altLang="en-US" smtClean="0"/>
              <a:t> A frame delimited by flag bytes.</a:t>
            </a:r>
          </a:p>
          <a:p>
            <a:pPr eaLnBrk="1" hangingPunct="1">
              <a:lnSpc>
                <a:spcPct val="90000"/>
              </a:lnSpc>
              <a:buFontTx/>
              <a:buNone/>
            </a:pPr>
            <a:r>
              <a:rPr lang="en-US" altLang="en-US" smtClean="0">
                <a:solidFill>
                  <a:schemeClr val="accent2"/>
                </a:solidFill>
              </a:rPr>
              <a:t>(b)</a:t>
            </a:r>
            <a:r>
              <a:rPr lang="en-US" altLang="en-US" smtClean="0"/>
              <a:t> Four examples of byte sequences before and after stuffing.</a:t>
            </a:r>
          </a:p>
        </p:txBody>
      </p:sp>
      <p:pic>
        <p:nvPicPr>
          <p:cNvPr id="43012" name="Picture 4" descr="3-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44638"/>
            <a:ext cx="5945188"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981076"/>
            <a:ext cx="8091488"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9616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53346386-F5E2-4D3D-990F-495AC103FB31}" type="slidenum">
              <a:rPr lang="en-US" altLang="en-US" b="1">
                <a:solidFill>
                  <a:srgbClr val="1C1C1C"/>
                </a:solidFill>
              </a:rPr>
              <a:pPr/>
              <a:t>85</a:t>
            </a:fld>
            <a:endParaRPr lang="en-US" altLang="en-US" b="1">
              <a:solidFill>
                <a:srgbClr val="1C1C1C"/>
              </a:solidFill>
            </a:endParaRPr>
          </a:p>
        </p:txBody>
      </p:sp>
      <p:sp>
        <p:nvSpPr>
          <p:cNvPr id="44035"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44036"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44037" name="Text Box 4"/>
          <p:cNvSpPr txBox="1">
            <a:spLocks noChangeArrowheads="1"/>
          </p:cNvSpPr>
          <p:nvPr/>
        </p:nvSpPr>
        <p:spPr bwMode="auto">
          <a:xfrm>
            <a:off x="1828801" y="381000"/>
            <a:ext cx="477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3333CC"/>
                </a:solidFill>
                <a:latin typeface="Times New Roman" panose="02020603050405020304" pitchFamily="18" charset="0"/>
              </a:rPr>
              <a:t>Figure 11.2  </a:t>
            </a:r>
            <a:r>
              <a:rPr lang="en-US" altLang="en-US" sz="2000" b="1" i="1">
                <a:solidFill>
                  <a:srgbClr val="000000"/>
                </a:solidFill>
                <a:latin typeface="Times New Roman" panose="02020603050405020304" pitchFamily="18" charset="0"/>
              </a:rPr>
              <a:t>Byte stuffing and unstuffing</a:t>
            </a:r>
          </a:p>
        </p:txBody>
      </p:sp>
      <p:sp>
        <p:nvSpPr>
          <p:cNvPr id="4403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pic>
        <p:nvPicPr>
          <p:cNvPr id="440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574800"/>
            <a:ext cx="73310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1351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41B7E7E4-4D4A-4D0C-B75E-092EF519119E}" type="slidenum">
              <a:rPr lang="en-US" altLang="en-US" b="1">
                <a:solidFill>
                  <a:srgbClr val="1C1C1C"/>
                </a:solidFill>
              </a:rPr>
              <a:pPr/>
              <a:t>86</a:t>
            </a:fld>
            <a:endParaRPr lang="en-US" altLang="en-US" b="1">
              <a:solidFill>
                <a:srgbClr val="1C1C1C"/>
              </a:solidFill>
            </a:endParaRPr>
          </a:p>
        </p:txBody>
      </p:sp>
      <p:sp>
        <p:nvSpPr>
          <p:cNvPr id="4608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8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46090"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46091" name="Line 10"/>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46092" name="Rectangle 11"/>
          <p:cNvSpPr>
            <a:spLocks noChangeArrowheads="1"/>
          </p:cNvSpPr>
          <p:nvPr/>
        </p:nvSpPr>
        <p:spPr bwMode="auto">
          <a:xfrm>
            <a:off x="2019300" y="27590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solidFill>
                  <a:srgbClr val="000000"/>
                </a:solidFill>
              </a:rPr>
              <a:t>Byte stuffing is the process of adding 1 extra byte whenever there is a flag or escape character in the text.</a:t>
            </a:r>
          </a:p>
        </p:txBody>
      </p:sp>
      <p:grpSp>
        <p:nvGrpSpPr>
          <p:cNvPr id="46093" name="Group 12"/>
          <p:cNvGrpSpPr>
            <a:grpSpLocks/>
          </p:cNvGrpSpPr>
          <p:nvPr/>
        </p:nvGrpSpPr>
        <p:grpSpPr bwMode="auto">
          <a:xfrm>
            <a:off x="1981200" y="1981200"/>
            <a:ext cx="1143000" cy="566738"/>
            <a:chOff x="1200" y="1248"/>
            <a:chExt cx="720" cy="357"/>
          </a:xfrm>
        </p:grpSpPr>
        <p:pic>
          <p:nvPicPr>
            <p:cNvPr id="460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38240866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solidFill>
                  <a:srgbClr val="000000"/>
                </a:solidFill>
              </a:rPr>
              <a:t>Chap. 3- DLL</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46BB9C-578A-40B4-B7DC-26E10AE1B00C}" type="slidenum">
              <a:rPr lang="ar-SA" altLang="en-US">
                <a:solidFill>
                  <a:srgbClr val="000000"/>
                </a:solidFill>
                <a:latin typeface="Times New Roman" panose="02020603050405020304" pitchFamily="18" charset="0"/>
              </a:rPr>
              <a:pPr/>
              <a:t>87</a:t>
            </a:fld>
            <a:endParaRPr lang="en-US" altLang="en-US">
              <a:solidFill>
                <a:srgbClr val="000000"/>
              </a:solidFill>
              <a:latin typeface="Times New Roman" panose="02020603050405020304" pitchFamily="18" charset="0"/>
            </a:endParaRPr>
          </a:p>
        </p:txBody>
      </p:sp>
      <p:sp>
        <p:nvSpPr>
          <p:cNvPr id="48132"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48133"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3333CC"/>
                </a:solidFill>
                <a:latin typeface="Times New Roman" panose="02020603050405020304" pitchFamily="18" charset="0"/>
              </a:rPr>
              <a:t>FRAMING</a:t>
            </a:r>
          </a:p>
        </p:txBody>
      </p:sp>
      <p:sp>
        <p:nvSpPr>
          <p:cNvPr id="48134" name="Rectangle 4"/>
          <p:cNvSpPr>
            <a:spLocks noChangeArrowheads="1"/>
          </p:cNvSpPr>
          <p:nvPr/>
        </p:nvSpPr>
        <p:spPr bwMode="auto">
          <a:xfrm>
            <a:off x="1752600" y="1066801"/>
            <a:ext cx="85344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Bit Stuffing: </a:t>
            </a:r>
          </a:p>
          <a:p>
            <a:pPr eaLnBrk="1" hangingPunct="1"/>
            <a:endParaRPr lang="en-US" altLang="en-US">
              <a:solidFill>
                <a:srgbClr val="000000"/>
              </a:solidFill>
            </a:endParaRPr>
          </a:p>
          <a:p>
            <a:pPr algn="just" eaLnBrk="1" hangingPunct="1"/>
            <a:r>
              <a:rPr lang="en-US" altLang="en-US">
                <a:solidFill>
                  <a:srgbClr val="000000"/>
                </a:solidFill>
              </a:rPr>
              <a:t>IDEA:  Use reserved bit patterns to indicate the start and end of a frame.   For instance, use the 4-bit sequence of 0111 to delimit consecutive  frames.  A frame consists of everything between two delimiters. </a:t>
            </a:r>
          </a:p>
          <a:p>
            <a:pPr algn="just" eaLnBrk="1" hangingPunct="1"/>
            <a:r>
              <a:rPr lang="en-US" altLang="en-US">
                <a:solidFill>
                  <a:srgbClr val="000000"/>
                </a:solidFill>
              </a:rPr>
              <a:t>    </a:t>
            </a:r>
          </a:p>
          <a:p>
            <a:pPr algn="just" eaLnBrk="1" hangingPunct="1"/>
            <a:r>
              <a:rPr lang="en-US" altLang="en-US">
                <a:solidFill>
                  <a:srgbClr val="000000"/>
                </a:solidFill>
              </a:rPr>
              <a:t>Problem: What happens if the reserved delimiter happens to appear in the frame itself?  If we don't remove it from the data, the receiver will think that the incoming frame is actually two smaller frames!  </a:t>
            </a:r>
          </a:p>
          <a:p>
            <a:pPr algn="just" eaLnBrk="1" hangingPunct="1"/>
            <a:endParaRPr lang="en-US" altLang="en-US">
              <a:solidFill>
                <a:srgbClr val="000000"/>
              </a:solidFill>
            </a:endParaRPr>
          </a:p>
          <a:p>
            <a:pPr algn="just" eaLnBrk="1" hangingPunct="1"/>
            <a:r>
              <a:rPr lang="en-US" altLang="en-US">
                <a:solidFill>
                  <a:srgbClr val="000000"/>
                </a:solidFill>
              </a:rPr>
              <a:t>Solution: Use bit stuffing.  Within the frame, replace every occurrence of  two consecutive 1's with 110.  E.g., append a zero bit after each pair of 1's in the data.  This prevents 3 consecutive 1's from ever appearing in the frame. </a:t>
            </a:r>
          </a:p>
          <a:p>
            <a:pPr eaLnBrk="1" hangingPunct="1"/>
            <a:endParaRPr lang="en-US" altLang="en-US">
              <a:solidFill>
                <a:srgbClr val="000000"/>
              </a:solidFill>
            </a:endParaRPr>
          </a:p>
        </p:txBody>
      </p:sp>
    </p:spTree>
    <p:extLst>
      <p:ext uri="{BB962C8B-B14F-4D97-AF65-F5344CB8AC3E}">
        <p14:creationId xmlns:p14="http://schemas.microsoft.com/office/powerpoint/2010/main" val="75067851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solidFill>
                  <a:srgbClr val="000000"/>
                </a:solidFill>
              </a:rPr>
              <a:t>Chap. 3- DLL</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15AB4A-6CD8-418B-B517-67B70E0AFDCA}" type="slidenum">
              <a:rPr lang="ar-SA" altLang="en-US">
                <a:solidFill>
                  <a:srgbClr val="000000"/>
                </a:solidFill>
                <a:latin typeface="Times New Roman" panose="02020603050405020304" pitchFamily="18" charset="0"/>
              </a:rPr>
              <a:pPr/>
              <a:t>88</a:t>
            </a:fld>
            <a:endParaRPr lang="en-US" altLang="en-US">
              <a:solidFill>
                <a:srgbClr val="000000"/>
              </a:solidFill>
              <a:latin typeface="Times New Roman" panose="02020603050405020304" pitchFamily="18" charset="0"/>
            </a:endParaRPr>
          </a:p>
        </p:txBody>
      </p:sp>
      <p:sp>
        <p:nvSpPr>
          <p:cNvPr id="49156"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49157"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3333CC"/>
                </a:solidFill>
                <a:latin typeface="Times New Roman" panose="02020603050405020304" pitchFamily="18" charset="0"/>
              </a:rPr>
              <a:t>FRAMING</a:t>
            </a:r>
          </a:p>
        </p:txBody>
      </p:sp>
      <p:sp>
        <p:nvSpPr>
          <p:cNvPr id="49158" name="Rectangle 4"/>
          <p:cNvSpPr>
            <a:spLocks noChangeArrowheads="1"/>
          </p:cNvSpPr>
          <p:nvPr/>
        </p:nvSpPr>
        <p:spPr bwMode="auto">
          <a:xfrm>
            <a:off x="1752600" y="1066801"/>
            <a:ext cx="85344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Bit Stuffing: </a:t>
            </a:r>
          </a:p>
          <a:p>
            <a:pPr eaLnBrk="1" hangingPunct="1"/>
            <a:endParaRPr lang="en-US" altLang="en-US">
              <a:solidFill>
                <a:srgbClr val="000000"/>
              </a:solidFill>
            </a:endParaRPr>
          </a:p>
          <a:p>
            <a:pPr algn="just" eaLnBrk="1" hangingPunct="1">
              <a:lnSpc>
                <a:spcPct val="90000"/>
              </a:lnSpc>
            </a:pPr>
            <a:r>
              <a:rPr lang="en-US" altLang="en-US">
                <a:solidFill>
                  <a:srgbClr val="000000"/>
                </a:solidFill>
              </a:rPr>
              <a:t>The receiver converts two consecutive 1's followed by a 0 into two 1's, but recognizes the 0111 sequence as the end of the frame. </a:t>
            </a:r>
          </a:p>
          <a:p>
            <a:pPr lvl="2" algn="just" eaLnBrk="1" hangingPunct="1">
              <a:lnSpc>
                <a:spcPct val="90000"/>
              </a:lnSpc>
            </a:pPr>
            <a:endParaRPr lang="en-US" altLang="en-US">
              <a:solidFill>
                <a:srgbClr val="000000"/>
              </a:solidFill>
            </a:endParaRPr>
          </a:p>
          <a:p>
            <a:pPr algn="just" eaLnBrk="1" hangingPunct="1">
              <a:lnSpc>
                <a:spcPct val="90000"/>
              </a:lnSpc>
            </a:pPr>
            <a:r>
              <a:rPr lang="en-US" altLang="en-US">
                <a:solidFill>
                  <a:srgbClr val="000000"/>
                </a:solidFill>
              </a:rPr>
              <a:t>Example: The frame "1 0 1 1 1 0 1" would be transmitted over the physical layer as "0 1 1 1 </a:t>
            </a:r>
            <a:r>
              <a:rPr lang="ar-IQ" altLang="en-US">
                <a:solidFill>
                  <a:srgbClr val="000000"/>
                </a:solidFill>
              </a:rPr>
              <a:t> </a:t>
            </a:r>
            <a:r>
              <a:rPr lang="en-US" altLang="en-US">
                <a:solidFill>
                  <a:srgbClr val="000000"/>
                </a:solidFill>
              </a:rPr>
              <a:t>1 0 1 1 0 1 0 1  0 1 1 1". </a:t>
            </a:r>
          </a:p>
          <a:p>
            <a:pPr algn="just" eaLnBrk="1" hangingPunct="1">
              <a:lnSpc>
                <a:spcPct val="90000"/>
              </a:lnSpc>
            </a:pPr>
            <a:endParaRPr lang="en-US" altLang="en-US">
              <a:solidFill>
                <a:srgbClr val="000000"/>
              </a:solidFill>
            </a:endParaRPr>
          </a:p>
          <a:p>
            <a:pPr algn="just" eaLnBrk="1" hangingPunct="1">
              <a:lnSpc>
                <a:spcPct val="90000"/>
              </a:lnSpc>
            </a:pPr>
            <a:r>
              <a:rPr lang="en-US" altLang="en-US">
                <a:solidFill>
                  <a:srgbClr val="000000"/>
                </a:solidFill>
              </a:rPr>
              <a:t>Note:  When using bit stuffing, locating the start/end of a frame is easy, even when frames are damaged.  The receiver simply scans arriving data for the reserved patterns.  </a:t>
            </a:r>
          </a:p>
          <a:p>
            <a:pPr algn="just" eaLnBrk="1" hangingPunct="1">
              <a:lnSpc>
                <a:spcPct val="90000"/>
              </a:lnSpc>
            </a:pPr>
            <a:endParaRPr lang="en-US" altLang="en-US">
              <a:solidFill>
                <a:srgbClr val="000000"/>
              </a:solidFill>
            </a:endParaRPr>
          </a:p>
          <a:p>
            <a:pPr algn="just" eaLnBrk="1" hangingPunct="1">
              <a:lnSpc>
                <a:spcPct val="90000"/>
              </a:lnSpc>
            </a:pPr>
            <a:r>
              <a:rPr lang="en-US" altLang="en-US">
                <a:solidFill>
                  <a:srgbClr val="000000"/>
                </a:solidFill>
              </a:rPr>
              <a:t>The receiver will re-synchronize quickly with the sender as to where frames begin and end, even when bits in the frame get garbled. </a:t>
            </a:r>
          </a:p>
          <a:p>
            <a:pPr eaLnBrk="1" hangingPunct="1">
              <a:lnSpc>
                <a:spcPct val="90000"/>
              </a:lnSpc>
            </a:pPr>
            <a:endParaRPr lang="en-US" altLang="en-US">
              <a:solidFill>
                <a:srgbClr val="000000"/>
              </a:solidFill>
            </a:endParaRPr>
          </a:p>
          <a:p>
            <a:pPr algn="just" eaLnBrk="1" hangingPunct="1">
              <a:lnSpc>
                <a:spcPct val="90000"/>
              </a:lnSpc>
            </a:pPr>
            <a:r>
              <a:rPr lang="en-US" altLang="en-US">
                <a:solidFill>
                  <a:srgbClr val="000000"/>
                </a:solidFill>
              </a:rPr>
              <a:t>The main disadvantage with bit stuffing is the insertion of additional bits into the data stream, wasting bandwidth.  How much expansion?  The precise amount depends on the frequency in which the reserved  patterns appear as user data.</a:t>
            </a:r>
          </a:p>
        </p:txBody>
      </p:sp>
    </p:spTree>
    <p:extLst>
      <p:ext uri="{BB962C8B-B14F-4D97-AF65-F5344CB8AC3E}">
        <p14:creationId xmlns:p14="http://schemas.microsoft.com/office/powerpoint/2010/main" val="245135053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6A57D5AD-E3F6-465A-AE9D-E512CDE52B06}" type="slidenum">
              <a:rPr lang="en-US" altLang="en-US" b="1">
                <a:solidFill>
                  <a:srgbClr val="1C1C1C"/>
                </a:solidFill>
              </a:rPr>
              <a:pPr/>
              <a:t>89</a:t>
            </a:fld>
            <a:endParaRPr lang="en-US" altLang="en-US" b="1">
              <a:solidFill>
                <a:srgbClr val="1C1C1C"/>
              </a:solidFill>
            </a:endParaRPr>
          </a:p>
        </p:txBody>
      </p:sp>
      <p:sp>
        <p:nvSpPr>
          <p:cNvPr id="50179" name="Rectangle 2"/>
          <p:cNvSpPr>
            <a:spLocks noChangeArrowheads="1"/>
          </p:cNvSpPr>
          <p:nvPr/>
        </p:nvSpPr>
        <p:spPr bwMode="auto">
          <a:xfrm>
            <a:off x="1524000" y="1"/>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i="1">
                <a:solidFill>
                  <a:srgbClr val="000000"/>
                </a:solidFill>
              </a:rPr>
              <a:t>Bit-Oriented Protocols</a:t>
            </a:r>
          </a:p>
          <a:p>
            <a:endParaRPr lang="en-US" altLang="en-US" sz="2000" b="1">
              <a:solidFill>
                <a:srgbClr val="000000"/>
              </a:solidFill>
            </a:endParaRPr>
          </a:p>
          <a:p>
            <a:r>
              <a:rPr lang="en-US" altLang="en-US" sz="2000" b="1">
                <a:solidFill>
                  <a:srgbClr val="000000"/>
                </a:solidFill>
              </a:rPr>
              <a:t>In a bit-oriented protocol, the data section of a frame is a sequence of bits to be interpreted by the upper layer as text, graphic, audio, video, and so on. </a:t>
            </a:r>
          </a:p>
          <a:p>
            <a:endParaRPr lang="en-US" altLang="en-US" sz="2000" b="1">
              <a:solidFill>
                <a:srgbClr val="000000"/>
              </a:solidFill>
            </a:endParaRPr>
          </a:p>
          <a:p>
            <a:r>
              <a:rPr lang="en-US" altLang="en-US" sz="2000" b="1">
                <a:solidFill>
                  <a:srgbClr val="000000"/>
                </a:solidFill>
              </a:rPr>
              <a:t>However, in addition to headers (and possible trailers), we still need a delimiter to separate one frame from the other. </a:t>
            </a:r>
          </a:p>
          <a:p>
            <a:endParaRPr lang="en-US" altLang="en-US" sz="2000" b="1">
              <a:solidFill>
                <a:srgbClr val="000000"/>
              </a:solidFill>
            </a:endParaRPr>
          </a:p>
          <a:p>
            <a:r>
              <a:rPr lang="en-US" altLang="en-US" sz="2000" b="1">
                <a:solidFill>
                  <a:srgbClr val="000000"/>
                </a:solidFill>
              </a:rPr>
              <a:t>Most protocols use a special 8-bit pattern flag 01111110 as the delimiter to</a:t>
            </a:r>
          </a:p>
          <a:p>
            <a:r>
              <a:rPr lang="en-US" altLang="en-US" sz="2000" b="1">
                <a:solidFill>
                  <a:srgbClr val="000000"/>
                </a:solidFill>
              </a:rPr>
              <a:t>define the beginning and the end of the frame.</a:t>
            </a:r>
            <a:endParaRPr lang="ar-JO" altLang="en-US" sz="2000" b="1" baseline="-18000">
              <a:solidFill>
                <a:srgbClr val="000000"/>
              </a:solidFill>
            </a:endParaRPr>
          </a:p>
        </p:txBody>
      </p:sp>
    </p:spTree>
    <p:extLst>
      <p:ext uri="{BB962C8B-B14F-4D97-AF65-F5344CB8AC3E}">
        <p14:creationId xmlns:p14="http://schemas.microsoft.com/office/powerpoint/2010/main" val="153197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9026" name="Object 2"/>
          <p:cNvGraphicFramePr>
            <a:graphicFrameLocks noGrp="1" noChangeAspect="1"/>
          </p:cNvGraphicFramePr>
          <p:nvPr>
            <p:ph idx="1"/>
          </p:nvPr>
        </p:nvGraphicFramePr>
        <p:xfrm>
          <a:off x="1524000" y="152400"/>
          <a:ext cx="9144000" cy="5861050"/>
        </p:xfrm>
        <a:graphic>
          <a:graphicData uri="http://schemas.openxmlformats.org/presentationml/2006/ole">
            <mc:AlternateContent xmlns:mc="http://schemas.openxmlformats.org/markup-compatibility/2006">
              <mc:Choice xmlns:v="urn:schemas-microsoft-com:vml" Requires="v">
                <p:oleObj spid="_x0000_s3074" name="Bitmap Image" r:id="rId3" imgW="3715269" imgH="2381582" progId="Paint.Picture">
                  <p:embed/>
                </p:oleObj>
              </mc:Choice>
              <mc:Fallback>
                <p:oleObj name="Bitmap Image" r:id="rId3" imgW="3715269" imgH="2381582" progId="Paint.Picture">
                  <p:embed/>
                  <p:pic>
                    <p:nvPicPr>
                      <p:cNvPr id="129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
                        <a:ext cx="91440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 name="Text Box 3"/>
          <p:cNvSpPr txBox="1">
            <a:spLocks noChangeArrowheads="1"/>
          </p:cNvSpPr>
          <p:nvPr/>
        </p:nvSpPr>
        <p:spPr bwMode="auto">
          <a:xfrm>
            <a:off x="4876800" y="4343401"/>
            <a:ext cx="5486400" cy="2346325"/>
          </a:xfrm>
          <a:prstGeom prst="rect">
            <a:avLst/>
          </a:prstGeom>
          <a:solidFill>
            <a:srgbClr val="00FFCC"/>
          </a:solidFill>
          <a:ln w="571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cs typeface="Arial" panose="020B0604020202020204" pitchFamily="34" charset="0"/>
              </a:rPr>
              <a:t>The transport layer provides transport services from the source host to the destination host. It constitutes a logical connection between these endpoints of the network.   Transport protocols segment and reassemble upper-layer applications into the same data stream between endpoints. </a:t>
            </a:r>
          </a:p>
          <a:p>
            <a:pPr eaLnBrk="1" hangingPunct="1"/>
            <a:r>
              <a:rPr lang="en-US" altLang="en-US">
                <a:cs typeface="Arial" panose="020B0604020202020204" pitchFamily="34" charset="0"/>
              </a:rPr>
              <a:t>The transport layer data stream provides end-to-end transport services. </a:t>
            </a:r>
          </a:p>
        </p:txBody>
      </p:sp>
      <p:sp>
        <p:nvSpPr>
          <p:cNvPr id="11268" name="Rectangle 4"/>
          <p:cNvSpPr>
            <a:spLocks noGrp="1" noChangeArrowheads="1"/>
          </p:cNvSpPr>
          <p:nvPr>
            <p:ph type="title"/>
          </p:nvPr>
        </p:nvSpPr>
        <p:spPr>
          <a:xfrm>
            <a:off x="4800600" y="152400"/>
            <a:ext cx="5867400" cy="1600200"/>
          </a:xfrm>
        </p:spPr>
        <p:txBody>
          <a:bodyPr/>
          <a:lstStyle/>
          <a:p>
            <a:pPr eaLnBrk="1" hangingPunct="1"/>
            <a:r>
              <a:rPr lang="en-US" altLang="en-US" b="1" smtClean="0"/>
              <a:t>The Transport Layer</a:t>
            </a:r>
          </a:p>
        </p:txBody>
      </p:sp>
    </p:spTree>
    <p:extLst>
      <p:ext uri="{BB962C8B-B14F-4D97-AF65-F5344CB8AC3E}">
        <p14:creationId xmlns:p14="http://schemas.microsoft.com/office/powerpoint/2010/main" val="667541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29026"/>
                                        </p:tgtEl>
                                        <p:attrNameLst>
                                          <p:attrName>style.visibility</p:attrName>
                                        </p:attrNameLst>
                                      </p:cBhvr>
                                      <p:to>
                                        <p:strVal val="visible"/>
                                      </p:to>
                                    </p:set>
                                    <p:anim to="" calcmode="lin" valueType="num">
                                      <p:cBhvr>
                                        <p:cTn id="7" dur="1" fill="hold"/>
                                        <p:tgtEl>
                                          <p:spTgt spid="1290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A2EF5BC6-781D-489A-BB75-E59E28A79AB9}" type="slidenum">
              <a:rPr lang="en-US" altLang="en-US" b="1">
                <a:solidFill>
                  <a:srgbClr val="1C1C1C"/>
                </a:solidFill>
              </a:rPr>
              <a:pPr/>
              <a:t>90</a:t>
            </a:fld>
            <a:endParaRPr lang="en-US" altLang="en-US" b="1">
              <a:solidFill>
                <a:srgbClr val="1C1C1C"/>
              </a:solidFill>
            </a:endParaRPr>
          </a:p>
        </p:txBody>
      </p:sp>
      <p:sp>
        <p:nvSpPr>
          <p:cNvPr id="51203"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1204"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1205" name="Text Box 4"/>
          <p:cNvSpPr txBox="1">
            <a:spLocks noChangeArrowheads="1"/>
          </p:cNvSpPr>
          <p:nvPr/>
        </p:nvSpPr>
        <p:spPr bwMode="auto">
          <a:xfrm>
            <a:off x="1828800" y="381000"/>
            <a:ext cx="532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3333CC"/>
                </a:solidFill>
                <a:latin typeface="Times New Roman" panose="02020603050405020304" pitchFamily="18" charset="0"/>
              </a:rPr>
              <a:t>Figure 11.3  </a:t>
            </a:r>
            <a:r>
              <a:rPr lang="en-US" altLang="en-US" sz="2000" b="1" i="1">
                <a:solidFill>
                  <a:srgbClr val="000000"/>
                </a:solidFill>
                <a:latin typeface="Times New Roman" panose="02020603050405020304" pitchFamily="18" charset="0"/>
              </a:rPr>
              <a:t>A frame in a bit-oriented protocol</a:t>
            </a:r>
          </a:p>
        </p:txBody>
      </p:sp>
      <p:sp>
        <p:nvSpPr>
          <p:cNvPr id="51206"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pic>
        <p:nvPicPr>
          <p:cNvPr id="512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2778126"/>
            <a:ext cx="68008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2133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98014C10-42CB-4B41-BC5B-8760274D5B84}" type="slidenum">
              <a:rPr lang="en-US" altLang="en-US" b="1">
                <a:solidFill>
                  <a:srgbClr val="1C1C1C"/>
                </a:solidFill>
              </a:rPr>
              <a:pPr/>
              <a:t>91</a:t>
            </a:fld>
            <a:endParaRPr lang="en-US" altLang="en-US" b="1">
              <a:solidFill>
                <a:srgbClr val="1C1C1C"/>
              </a:solidFill>
            </a:endParaRPr>
          </a:p>
        </p:txBody>
      </p:sp>
      <p:sp>
        <p:nvSpPr>
          <p:cNvPr id="53251" name="Rectangle 2"/>
          <p:cNvSpPr>
            <a:spLocks noChangeArrowheads="1"/>
          </p:cNvSpPr>
          <p:nvPr/>
        </p:nvSpPr>
        <p:spPr bwMode="auto">
          <a:xfrm>
            <a:off x="1524000" y="1"/>
            <a:ext cx="9144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rgbClr val="000000"/>
                </a:solidFill>
              </a:rPr>
              <a:t>This flag can create the same type of problem we saw in the byte-oriented protocols.</a:t>
            </a:r>
          </a:p>
          <a:p>
            <a:endParaRPr lang="en-US" altLang="en-US" sz="2000" b="1">
              <a:solidFill>
                <a:srgbClr val="000000"/>
              </a:solidFill>
            </a:endParaRPr>
          </a:p>
          <a:p>
            <a:r>
              <a:rPr lang="en-US" altLang="en-US" sz="2000" b="1">
                <a:solidFill>
                  <a:srgbClr val="000000"/>
                </a:solidFill>
              </a:rPr>
              <a:t>That is, if the flag pattern appears in the data, we need to somehow inform the receiver that this is not the end of the frame. </a:t>
            </a:r>
          </a:p>
          <a:p>
            <a:endParaRPr lang="en-US" altLang="en-US" sz="2000" b="1">
              <a:solidFill>
                <a:srgbClr val="000000"/>
              </a:solidFill>
            </a:endParaRPr>
          </a:p>
          <a:p>
            <a:r>
              <a:rPr lang="en-US" altLang="en-US" sz="2000" b="1">
                <a:solidFill>
                  <a:srgbClr val="000000"/>
                </a:solidFill>
              </a:rPr>
              <a:t>We do this by stuffing 1 single bit (instead of I byte) to prevent the pattern from looking like a flag. </a:t>
            </a:r>
          </a:p>
          <a:p>
            <a:endParaRPr lang="en-US" altLang="en-US" sz="2000" b="1">
              <a:solidFill>
                <a:srgbClr val="000000"/>
              </a:solidFill>
            </a:endParaRPr>
          </a:p>
          <a:p>
            <a:r>
              <a:rPr lang="en-US" altLang="en-US" sz="2000" b="1">
                <a:solidFill>
                  <a:srgbClr val="000000"/>
                </a:solidFill>
              </a:rPr>
              <a:t>The strategy is called bit stuffing. </a:t>
            </a:r>
          </a:p>
          <a:p>
            <a:endParaRPr lang="en-US" altLang="en-US" sz="2000" b="1">
              <a:solidFill>
                <a:srgbClr val="000000"/>
              </a:solidFill>
            </a:endParaRPr>
          </a:p>
          <a:p>
            <a:r>
              <a:rPr lang="en-US" altLang="en-US" sz="2000" b="1">
                <a:solidFill>
                  <a:srgbClr val="000000"/>
                </a:solidFill>
              </a:rPr>
              <a:t>In bit stuffing, if a 0 and five consecutive I bits are encountered, an extra 0 is added. </a:t>
            </a:r>
          </a:p>
          <a:p>
            <a:endParaRPr lang="en-US" altLang="en-US" sz="2000" b="1">
              <a:solidFill>
                <a:srgbClr val="000000"/>
              </a:solidFill>
            </a:endParaRPr>
          </a:p>
          <a:p>
            <a:r>
              <a:rPr lang="en-US" altLang="en-US" sz="2000" b="1">
                <a:solidFill>
                  <a:srgbClr val="000000"/>
                </a:solidFill>
              </a:rPr>
              <a:t>This extra stuffed bit is eventually removed from the data by the receiver. </a:t>
            </a:r>
          </a:p>
          <a:p>
            <a:endParaRPr lang="en-US" altLang="en-US" sz="2000" b="1">
              <a:solidFill>
                <a:srgbClr val="000000"/>
              </a:solidFill>
            </a:endParaRPr>
          </a:p>
          <a:p>
            <a:r>
              <a:rPr lang="en-US" altLang="en-US" sz="2000" b="1">
                <a:solidFill>
                  <a:srgbClr val="000000"/>
                </a:solidFill>
              </a:rPr>
              <a:t>Note that the extra bit is added after one 0 followed by five 1s regardless of the value of the next bit. </a:t>
            </a:r>
          </a:p>
          <a:p>
            <a:endParaRPr lang="en-US" altLang="en-US" sz="2000" b="1">
              <a:solidFill>
                <a:srgbClr val="000000"/>
              </a:solidFill>
            </a:endParaRPr>
          </a:p>
          <a:p>
            <a:r>
              <a:rPr lang="en-US" altLang="en-US" sz="2000" b="1">
                <a:solidFill>
                  <a:srgbClr val="000000"/>
                </a:solidFill>
              </a:rPr>
              <a:t>This guarantees that the flag field sequence does not inadvertently appear in the frame.</a:t>
            </a:r>
            <a:endParaRPr lang="ar-JO" altLang="en-US" sz="2000" b="1" baseline="-18000">
              <a:solidFill>
                <a:srgbClr val="000000"/>
              </a:solidFill>
            </a:endParaRPr>
          </a:p>
        </p:txBody>
      </p:sp>
    </p:spTree>
    <p:extLst>
      <p:ext uri="{BB962C8B-B14F-4D97-AF65-F5344CB8AC3E}">
        <p14:creationId xmlns:p14="http://schemas.microsoft.com/office/powerpoint/2010/main" val="39196096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FD736746-1876-4FF4-ABB9-6283D72C4185}" type="slidenum">
              <a:rPr lang="en-US" altLang="en-US" b="1">
                <a:solidFill>
                  <a:srgbClr val="1C1C1C"/>
                </a:solidFill>
              </a:rPr>
              <a:pPr/>
              <a:t>92</a:t>
            </a:fld>
            <a:endParaRPr lang="en-US" altLang="en-US" b="1">
              <a:solidFill>
                <a:srgbClr val="1C1C1C"/>
              </a:solidFill>
            </a:endParaRPr>
          </a:p>
        </p:txBody>
      </p:sp>
      <p:sp>
        <p:nvSpPr>
          <p:cNvPr id="54275"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4276"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4277" name="Text Box 4"/>
          <p:cNvSpPr txBox="1">
            <a:spLocks noChangeArrowheads="1"/>
          </p:cNvSpPr>
          <p:nvPr/>
        </p:nvSpPr>
        <p:spPr bwMode="auto">
          <a:xfrm>
            <a:off x="1828800" y="381000"/>
            <a:ext cx="461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3333CC"/>
                </a:solidFill>
                <a:latin typeface="Times New Roman" panose="02020603050405020304" pitchFamily="18" charset="0"/>
              </a:rPr>
              <a:t>Figure 11.4  </a:t>
            </a:r>
            <a:r>
              <a:rPr lang="en-US" altLang="en-US" sz="2000" b="1" i="1">
                <a:solidFill>
                  <a:srgbClr val="000000"/>
                </a:solidFill>
                <a:latin typeface="Times New Roman" panose="02020603050405020304" pitchFamily="18" charset="0"/>
              </a:rPr>
              <a:t>Bit stuffing and unstuffing</a:t>
            </a:r>
          </a:p>
        </p:txBody>
      </p:sp>
      <p:sp>
        <p:nvSpPr>
          <p:cNvPr id="54278"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ar-SA"/>
          </a:p>
        </p:txBody>
      </p:sp>
      <p:pic>
        <p:nvPicPr>
          <p:cNvPr id="542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1697038"/>
            <a:ext cx="5776912"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7"/>
          <p:cNvSpPr>
            <a:spLocks noChangeArrowheads="1"/>
          </p:cNvSpPr>
          <p:nvPr/>
        </p:nvSpPr>
        <p:spPr bwMode="auto">
          <a:xfrm>
            <a:off x="1524000" y="1066801"/>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solidFill>
                  <a:srgbClr val="000000"/>
                </a:solidFill>
              </a:rPr>
              <a:t>Figure 11.4 shows bit stuffing at the sender and bit removal at the receiver. Note that even if we have a 0 after five 1s, we still stuff a O. The 0 will be removed by the receiver.</a:t>
            </a:r>
            <a:endParaRPr lang="ar-JO" altLang="en-US" sz="1400" b="1" baseline="-18000">
              <a:solidFill>
                <a:srgbClr val="000000"/>
              </a:solidFill>
            </a:endParaRPr>
          </a:p>
        </p:txBody>
      </p:sp>
      <p:sp>
        <p:nvSpPr>
          <p:cNvPr id="54281" name="Rectangle 8"/>
          <p:cNvSpPr>
            <a:spLocks noChangeArrowheads="1"/>
          </p:cNvSpPr>
          <p:nvPr/>
        </p:nvSpPr>
        <p:spPr bwMode="auto">
          <a:xfrm>
            <a:off x="1524000" y="5791200"/>
            <a:ext cx="914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a:solidFill>
                  <a:srgbClr val="000000"/>
                </a:solidFill>
              </a:rPr>
              <a:t>This means that if the flag like pattern 01111110 appears in the data, it will change to 011111010 (stuffed) and is not mistaken as a flag by the receiver. The real flag 01111110 is not stuffed by the sender and is recognized by the receiver.</a:t>
            </a:r>
            <a:endParaRPr lang="ar-JO" altLang="en-US" sz="1400" b="1" baseline="-18000">
              <a:solidFill>
                <a:srgbClr val="000000"/>
              </a:solidFill>
            </a:endParaRPr>
          </a:p>
        </p:txBody>
      </p:sp>
    </p:spTree>
    <p:extLst>
      <p:ext uri="{BB962C8B-B14F-4D97-AF65-F5344CB8AC3E}">
        <p14:creationId xmlns:p14="http://schemas.microsoft.com/office/powerpoint/2010/main" val="4509271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1C1C1C"/>
                </a:solidFill>
              </a:rPr>
              <a:t>11.</a:t>
            </a:r>
            <a:fld id="{547B2700-1328-46AF-BA15-CE7674CC7387}" type="slidenum">
              <a:rPr lang="en-US" altLang="en-US" b="1">
                <a:solidFill>
                  <a:srgbClr val="1C1C1C"/>
                </a:solidFill>
              </a:rPr>
              <a:pPr/>
              <a:t>93</a:t>
            </a:fld>
            <a:endParaRPr lang="en-US" altLang="en-US" b="1">
              <a:solidFill>
                <a:srgbClr val="1C1C1C"/>
              </a:solidFill>
            </a:endParaRPr>
          </a:p>
        </p:txBody>
      </p:sp>
      <p:sp>
        <p:nvSpPr>
          <p:cNvPr id="5632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2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solidFill>
                <a:srgbClr val="000000"/>
              </a:solidFill>
              <a:latin typeface="Tahoma" panose="020B0604030504040204" pitchFamily="34" charset="0"/>
            </a:endParaRPr>
          </a:p>
        </p:txBody>
      </p:sp>
      <p:sp>
        <p:nvSpPr>
          <p:cNvPr id="56330" name="Line 9"/>
          <p:cNvSpPr>
            <a:spLocks noChangeShapeType="1"/>
          </p:cNvSpPr>
          <p:nvPr/>
        </p:nvSpPr>
        <p:spPr bwMode="auto">
          <a:xfrm>
            <a:off x="1981200" y="2057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6331" name="Line 10"/>
          <p:cNvSpPr>
            <a:spLocks noChangeShapeType="1"/>
          </p:cNvSpPr>
          <p:nvPr/>
        </p:nvSpPr>
        <p:spPr bwMode="auto">
          <a:xfrm>
            <a:off x="1982788" y="4800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ar-SA"/>
          </a:p>
        </p:txBody>
      </p:sp>
      <p:sp>
        <p:nvSpPr>
          <p:cNvPr id="56332" name="Rectangle 11"/>
          <p:cNvSpPr>
            <a:spLocks noChangeArrowheads="1"/>
          </p:cNvSpPr>
          <p:nvPr/>
        </p:nvSpPr>
        <p:spPr bwMode="auto">
          <a:xfrm>
            <a:off x="2019300" y="2149476"/>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solidFill>
                  <a:srgbClr val="000000"/>
                </a:solidFill>
              </a:rPr>
              <a:t>Bit stuffing is the process of adding one extra 0 whenever five consecutive 1s follow a 0 in the data, so that the receiver does not mistake</a:t>
            </a:r>
          </a:p>
          <a:p>
            <a:pPr algn="ctr"/>
            <a:r>
              <a:rPr lang="en-US" altLang="en-US" sz="3200" b="1">
                <a:solidFill>
                  <a:srgbClr val="000000"/>
                </a:solidFill>
              </a:rPr>
              <a:t>the pattern 0111110 for a flag.</a:t>
            </a:r>
          </a:p>
        </p:txBody>
      </p:sp>
      <p:grpSp>
        <p:nvGrpSpPr>
          <p:cNvPr id="56333" name="Group 12"/>
          <p:cNvGrpSpPr>
            <a:grpSpLocks/>
          </p:cNvGrpSpPr>
          <p:nvPr/>
        </p:nvGrpSpPr>
        <p:grpSpPr bwMode="auto">
          <a:xfrm>
            <a:off x="1981200" y="1371600"/>
            <a:ext cx="1143000" cy="566738"/>
            <a:chOff x="1200" y="1248"/>
            <a:chExt cx="720" cy="357"/>
          </a:xfrm>
        </p:grpSpPr>
        <p:pic>
          <p:nvPicPr>
            <p:cNvPr id="5633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38188161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solidFill>
                  <a:srgbClr val="000000"/>
                </a:solidFill>
              </a:rPr>
              <a:t>Chap. 3- DLL</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6B4561-F367-4EFA-9B38-AEEB22B97196}" type="slidenum">
              <a:rPr lang="ar-SA" altLang="en-US">
                <a:solidFill>
                  <a:srgbClr val="000000"/>
                </a:solidFill>
                <a:latin typeface="Times New Roman" panose="02020603050405020304" pitchFamily="18" charset="0"/>
              </a:rPr>
              <a:pPr/>
              <a:t>94</a:t>
            </a:fld>
            <a:endParaRPr lang="en-US" altLang="en-US">
              <a:solidFill>
                <a:srgbClr val="000000"/>
              </a:solidFill>
              <a:latin typeface="Times New Roman" panose="02020603050405020304" pitchFamily="18" charset="0"/>
            </a:endParaRPr>
          </a:p>
        </p:txBody>
      </p:sp>
      <p:sp>
        <p:nvSpPr>
          <p:cNvPr id="58372"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58373"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3333CC"/>
                </a:solidFill>
                <a:latin typeface="Times New Roman" panose="02020603050405020304" pitchFamily="18" charset="0"/>
              </a:rPr>
              <a:t>FRAMING</a:t>
            </a:r>
          </a:p>
        </p:txBody>
      </p:sp>
      <p:sp>
        <p:nvSpPr>
          <p:cNvPr id="58374" name="Rectangle 4"/>
          <p:cNvSpPr>
            <a:spLocks noChangeArrowheads="1"/>
          </p:cNvSpPr>
          <p:nvPr/>
        </p:nvSpPr>
        <p:spPr bwMode="auto">
          <a:xfrm>
            <a:off x="1828800" y="990601"/>
            <a:ext cx="8534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solidFill>
                  <a:srgbClr val="000000"/>
                </a:solidFill>
              </a:rPr>
              <a:t>Encoding Violations: </a:t>
            </a:r>
          </a:p>
          <a:p>
            <a:pPr algn="just" eaLnBrk="1" hangingPunct="1"/>
            <a:endParaRPr lang="en-US" altLang="en-US">
              <a:solidFill>
                <a:srgbClr val="000000"/>
              </a:solidFill>
            </a:endParaRPr>
          </a:p>
          <a:p>
            <a:pPr algn="just" eaLnBrk="1" hangingPunct="1"/>
            <a:r>
              <a:rPr lang="en-US" altLang="en-US">
                <a:solidFill>
                  <a:srgbClr val="000000"/>
                </a:solidFill>
              </a:rPr>
              <a:t>Send a signal (start and End) that doesn't conform to any legal bit representation.  In Manchester encoding, for instance, logic 1-bits are represented by a      (high-low) sequence, and logic 0-bits by (low-high) sequences. The start/end of a frame could be represented by (low-low) or (high-high). </a:t>
            </a:r>
          </a:p>
          <a:p>
            <a:pPr eaLnBrk="1" hangingPunct="1"/>
            <a:endParaRPr lang="en-US" altLang="en-US">
              <a:solidFill>
                <a:srgbClr val="000000"/>
              </a:solidFill>
            </a:endParaRPr>
          </a:p>
          <a:p>
            <a:pPr algn="just" eaLnBrk="1" hangingPunct="1"/>
            <a:r>
              <a:rPr lang="en-US" altLang="en-US">
                <a:solidFill>
                  <a:srgbClr val="000000"/>
                </a:solidFill>
              </a:rPr>
              <a:t>The </a:t>
            </a:r>
            <a:r>
              <a:rPr lang="en-US" altLang="en-US" b="1" u="sng">
                <a:solidFill>
                  <a:srgbClr val="000000"/>
                </a:solidFill>
              </a:rPr>
              <a:t>advantage of encoding violations </a:t>
            </a:r>
            <a:r>
              <a:rPr lang="en-US" altLang="en-US">
                <a:solidFill>
                  <a:srgbClr val="000000"/>
                </a:solidFill>
              </a:rPr>
              <a:t>is that no extra bandwidth is required as in bit or character stuffing. </a:t>
            </a:r>
            <a:r>
              <a:rPr lang="en-US" altLang="en-US" u="sng">
                <a:solidFill>
                  <a:srgbClr val="000000"/>
                </a:solidFill>
              </a:rPr>
              <a:t>The IEEE 802.4 standard uses this approach</a:t>
            </a:r>
            <a:r>
              <a:rPr lang="en-US" altLang="en-US">
                <a:solidFill>
                  <a:srgbClr val="000000"/>
                </a:solidFill>
              </a:rPr>
              <a:t>. </a:t>
            </a:r>
          </a:p>
          <a:p>
            <a:pPr algn="just" eaLnBrk="1" hangingPunct="1"/>
            <a:r>
              <a:rPr lang="en-US" altLang="en-US">
                <a:solidFill>
                  <a:srgbClr val="000000"/>
                </a:solidFill>
              </a:rPr>
              <a:t>    </a:t>
            </a:r>
          </a:p>
          <a:p>
            <a:pPr algn="just" eaLnBrk="1" hangingPunct="1"/>
            <a:r>
              <a:rPr lang="en-US" altLang="en-US">
                <a:solidFill>
                  <a:srgbClr val="000000"/>
                </a:solidFill>
              </a:rPr>
              <a:t>Finally, some systems use a combination of these techniques. IEEE 802.3, for instance, has both a length field and special frame start and frame end patterns.</a:t>
            </a:r>
          </a:p>
          <a:p>
            <a:pPr algn="just" eaLnBrk="1" hangingPunct="1"/>
            <a:endParaRPr lang="en-US" altLang="en-US">
              <a:solidFill>
                <a:srgbClr val="000000"/>
              </a:solidFill>
            </a:endParaRPr>
          </a:p>
          <a:p>
            <a:pPr algn="just" eaLnBrk="1" hangingPunct="1"/>
            <a:endParaRPr lang="en-US" altLang="en-US">
              <a:solidFill>
                <a:srgbClr val="000000"/>
              </a:solidFill>
            </a:endParaRPr>
          </a:p>
        </p:txBody>
      </p:sp>
      <p:pic>
        <p:nvPicPr>
          <p:cNvPr id="583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4751388"/>
            <a:ext cx="7962900"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251756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336800" y="3081339"/>
            <a:ext cx="7772400" cy="1470025"/>
          </a:xfrm>
        </p:spPr>
        <p:txBody>
          <a:bodyPr/>
          <a:lstStyle/>
          <a:p>
            <a:pPr eaLnBrk="1" hangingPunct="1"/>
            <a:r>
              <a:rPr lang="en-US" altLang="en-US" sz="4800"/>
              <a:t>The Data Link Layer</a:t>
            </a:r>
            <a:endParaRPr lang="en-US" altLang="en-US" smtClean="0"/>
          </a:p>
        </p:txBody>
      </p:sp>
      <p:sp>
        <p:nvSpPr>
          <p:cNvPr id="13315" name="Rectangle 3"/>
          <p:cNvSpPr>
            <a:spLocks noGrp="1" noChangeArrowheads="1"/>
          </p:cNvSpPr>
          <p:nvPr>
            <p:ph type="subTitle" idx="1"/>
          </p:nvPr>
        </p:nvSpPr>
        <p:spPr>
          <a:xfrm>
            <a:off x="2965450" y="1382714"/>
            <a:ext cx="6400800" cy="1089025"/>
          </a:xfrm>
        </p:spPr>
        <p:txBody>
          <a:bodyPr/>
          <a:lstStyle/>
          <a:p>
            <a:pPr eaLnBrk="1" hangingPunct="1"/>
            <a:r>
              <a:rPr lang="en-US" altLang="en-US" sz="6000">
                <a:solidFill>
                  <a:srgbClr val="FF3300"/>
                </a:solidFill>
              </a:rPr>
              <a:t>Chapter 3</a:t>
            </a:r>
          </a:p>
        </p:txBody>
      </p:sp>
    </p:spTree>
    <p:extLst>
      <p:ext uri="{BB962C8B-B14F-4D97-AF65-F5344CB8AC3E}">
        <p14:creationId xmlns:p14="http://schemas.microsoft.com/office/powerpoint/2010/main" val="19306179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Error Control</a:t>
            </a:r>
            <a:r>
              <a:rPr lang="ar-IQ" altLang="en-US" smtClean="0"/>
              <a:t/>
            </a:r>
            <a:br>
              <a:rPr lang="ar-IQ" altLang="en-US" smtClean="0"/>
            </a:br>
            <a:r>
              <a:rPr lang="en-US" altLang="en-US" sz="3600"/>
              <a:t>1-Error Correction and  2- Error Detection</a:t>
            </a:r>
          </a:p>
        </p:txBody>
      </p:sp>
      <p:sp>
        <p:nvSpPr>
          <p:cNvPr id="14339" name="Rectangle 3"/>
          <p:cNvSpPr>
            <a:spLocks noGrp="1" noChangeArrowheads="1"/>
          </p:cNvSpPr>
          <p:nvPr>
            <p:ph type="body" idx="1"/>
          </p:nvPr>
        </p:nvSpPr>
        <p:spPr>
          <a:xfrm>
            <a:off x="3244851" y="1858963"/>
            <a:ext cx="7165975" cy="4710112"/>
          </a:xfrm>
        </p:spPr>
        <p:txBody>
          <a:bodyPr/>
          <a:lstStyle/>
          <a:p>
            <a:pPr eaLnBrk="1" hangingPunct="1">
              <a:buFont typeface="Times New Roman" pitchFamily="18" charset="0"/>
              <a:buAutoNum type="arabicPeriod"/>
              <a:defRPr/>
            </a:pPr>
            <a:r>
              <a:rPr lang="en-US" altLang="en-US" sz="3600" dirty="0"/>
              <a:t>Error-Correcting Codes</a:t>
            </a:r>
          </a:p>
          <a:p>
            <a:pPr marL="0" indent="0" algn="ctr">
              <a:buNone/>
              <a:defRPr/>
            </a:pPr>
            <a:r>
              <a:rPr lang="en-US" altLang="en-US" sz="2000" dirty="0"/>
              <a:t>Using Hamming Distance Algorithm</a:t>
            </a:r>
          </a:p>
          <a:p>
            <a:pPr marL="0" indent="0" algn="ctr">
              <a:buNone/>
              <a:defRPr/>
            </a:pPr>
            <a:r>
              <a:rPr lang="en-US" altLang="en-US" sz="2000" dirty="0"/>
              <a:t>For Simplex (one Direction)Networks</a:t>
            </a:r>
          </a:p>
          <a:p>
            <a:pPr marL="0" indent="0">
              <a:buNone/>
              <a:defRPr/>
            </a:pPr>
            <a:r>
              <a:rPr lang="en-US" altLang="en-US" sz="3600" dirty="0"/>
              <a:t>2. Error-Detecting Codes</a:t>
            </a:r>
          </a:p>
          <a:p>
            <a:pPr marL="0" indent="0" algn="ctr">
              <a:buNone/>
              <a:defRPr/>
            </a:pPr>
            <a:r>
              <a:rPr lang="en-US" altLang="en-US" sz="2000" dirty="0"/>
              <a:t>Using Cyclic Redundancy Check (CRC) Algorithm &amp;</a:t>
            </a:r>
          </a:p>
          <a:p>
            <a:pPr marL="0" indent="0" algn="ctr">
              <a:buNone/>
              <a:defRPr/>
            </a:pPr>
            <a:r>
              <a:rPr lang="en-US" altLang="en-US" sz="2000" dirty="0"/>
              <a:t>Parity Check Algorithm</a:t>
            </a:r>
          </a:p>
          <a:p>
            <a:pPr marL="0" indent="0" algn="ctr">
              <a:buNone/>
              <a:defRPr/>
            </a:pPr>
            <a:r>
              <a:rPr lang="en-US" altLang="en-US" sz="2000" dirty="0"/>
              <a:t>For (</a:t>
            </a:r>
            <a:r>
              <a:rPr lang="en-US" altLang="en-US" sz="2000"/>
              <a:t>Two Directions) Full-Duplex </a:t>
            </a:r>
            <a:r>
              <a:rPr lang="en-US" altLang="en-US" sz="2000" dirty="0"/>
              <a:t>and Half Duplex Networks</a:t>
            </a:r>
          </a:p>
          <a:p>
            <a:pPr eaLnBrk="1" hangingPunct="1">
              <a:buFont typeface="Times New Roman" pitchFamily="18" charset="0"/>
              <a:buAutoNum type="arabicPeriod"/>
              <a:defRPr/>
            </a:pPr>
            <a:endParaRPr lang="en-US" altLang="en-US" sz="3600" dirty="0"/>
          </a:p>
        </p:txBody>
      </p:sp>
    </p:spTree>
    <p:extLst>
      <p:ext uri="{BB962C8B-B14F-4D97-AF65-F5344CB8AC3E}">
        <p14:creationId xmlns:p14="http://schemas.microsoft.com/office/powerpoint/2010/main" val="1454937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E6B1159-F90E-492B-B7D5-40641EAECF48}" type="slidenum">
              <a:rPr lang="ar-SA" altLang="en-US">
                <a:latin typeface="Times New Roman" panose="02020603050405020304" pitchFamily="18" charset="0"/>
              </a:rPr>
              <a:pPr/>
              <a:t>97</a:t>
            </a:fld>
            <a:endParaRPr lang="en-US" altLang="en-US">
              <a:latin typeface="Times New Roman" panose="02020603050405020304" pitchFamily="18" charset="0"/>
            </a:endParaRPr>
          </a:p>
        </p:txBody>
      </p:sp>
      <p:sp>
        <p:nvSpPr>
          <p:cNvPr id="15364"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15365"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CONTROL</a:t>
            </a:r>
          </a:p>
        </p:txBody>
      </p:sp>
      <p:sp>
        <p:nvSpPr>
          <p:cNvPr id="15366" name="Rectangle 4"/>
          <p:cNvSpPr>
            <a:spLocks noChangeArrowheads="1"/>
          </p:cNvSpPr>
          <p:nvPr/>
        </p:nvSpPr>
        <p:spPr bwMode="auto">
          <a:xfrm>
            <a:off x="1828800" y="990600"/>
            <a:ext cx="8534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cs typeface="Arial" panose="020B0604020202020204" pitchFamily="34" charset="0"/>
              </a:rPr>
              <a:t>Must insure that all frames are eventually delivered (possibly in order) to a destination. Three components are required to do this:</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a:p>
            <a:pPr algn="ctr" eaLnBrk="1" hangingPunct="1"/>
            <a:r>
              <a:rPr lang="en-US" altLang="en-US" sz="1600">
                <a:solidFill>
                  <a:srgbClr val="FF00FF"/>
                </a:solidFill>
                <a:cs typeface="Arial" panose="020B0604020202020204" pitchFamily="34" charset="0"/>
              </a:rPr>
              <a:t>1- Acknowledgments,   2-  Timers, and 3- Sequence Numbers</a:t>
            </a:r>
          </a:p>
          <a:p>
            <a:pPr eaLnBrk="1" hangingPunct="1"/>
            <a:endParaRPr lang="en-US" altLang="en-US" sz="1600">
              <a:cs typeface="Times New Roman" panose="02020603050405020304" pitchFamily="18" charset="0"/>
            </a:endParaRPr>
          </a:p>
          <a:p>
            <a:pPr eaLnBrk="1" hangingPunct="1"/>
            <a:r>
              <a:rPr lang="en-US" altLang="en-US" sz="1600">
                <a:cs typeface="Arial" panose="020B0604020202020204" pitchFamily="34" charset="0"/>
              </a:rPr>
              <a:t>Acknowledgments:</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a:p>
            <a:pPr algn="just" eaLnBrk="1" hangingPunct="1">
              <a:buFontTx/>
              <a:buChar char="•"/>
            </a:pPr>
            <a:r>
              <a:rPr lang="en-US" altLang="en-US" sz="1600">
                <a:cs typeface="Arial" panose="020B0604020202020204" pitchFamily="34" charset="0"/>
              </a:rPr>
              <a:t>Reliable delivery is achieved using the "acknowledgments  with retransmission" paradigm.</a:t>
            </a:r>
          </a:p>
          <a:p>
            <a:pPr algn="just" eaLnBrk="1" hangingPunct="1">
              <a:buFontTx/>
              <a:buChar char="•"/>
            </a:pPr>
            <a:r>
              <a:rPr lang="en-US" altLang="en-US" sz="1600">
                <a:cs typeface="Arial" panose="020B0604020202020204" pitchFamily="34" charset="0"/>
              </a:rPr>
              <a:t>The receiver returns a special acknowledgment (ACK) frame to the sender indicating the correct receipt of a frame. </a:t>
            </a:r>
            <a:endParaRPr lang="en-US" altLang="en-US" sz="1600">
              <a:cs typeface="Times New Roman" panose="02020603050405020304" pitchFamily="18" charset="0"/>
            </a:endParaRPr>
          </a:p>
          <a:p>
            <a:pPr algn="just" eaLnBrk="1" hangingPunct="1">
              <a:buFontTx/>
              <a:buChar char="•"/>
            </a:pPr>
            <a:r>
              <a:rPr lang="en-US" altLang="en-US" sz="1600">
                <a:cs typeface="Arial" panose="020B0604020202020204" pitchFamily="34" charset="0"/>
              </a:rPr>
              <a:t>In some systems, the receiver also returns a negative acknowledgment  (NACK) for incorrectly-received frames.  </a:t>
            </a:r>
          </a:p>
          <a:p>
            <a:pPr algn="just" eaLnBrk="1" hangingPunct="1">
              <a:buFontTx/>
              <a:buChar char="•"/>
            </a:pPr>
            <a:r>
              <a:rPr lang="en-US" altLang="en-US" sz="1600">
                <a:cs typeface="Arial" panose="020B0604020202020204" pitchFamily="34" charset="0"/>
              </a:rPr>
              <a:t>This is only a hint to the sender so that it can retransmit a frame right away without waiting for a timer to expire.  </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p:txBody>
      </p:sp>
    </p:spTree>
    <p:extLst>
      <p:ext uri="{BB962C8B-B14F-4D97-AF65-F5344CB8AC3E}">
        <p14:creationId xmlns:p14="http://schemas.microsoft.com/office/powerpoint/2010/main" val="4073351056"/>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5C3B11-3D90-47B2-9301-6B90AE644A40}" type="slidenum">
              <a:rPr lang="ar-SA" altLang="en-US">
                <a:latin typeface="Times New Roman" panose="02020603050405020304" pitchFamily="18" charset="0"/>
              </a:rPr>
              <a:pPr/>
              <a:t>98</a:t>
            </a:fld>
            <a:endParaRPr lang="en-US" altLang="en-US">
              <a:latin typeface="Times New Roman" panose="02020603050405020304" pitchFamily="18" charset="0"/>
            </a:endParaRPr>
          </a:p>
        </p:txBody>
      </p:sp>
      <p:sp>
        <p:nvSpPr>
          <p:cNvPr id="16388"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16389"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ERROR  CONTROL</a:t>
            </a:r>
          </a:p>
        </p:txBody>
      </p:sp>
      <p:sp>
        <p:nvSpPr>
          <p:cNvPr id="16390" name="Rectangle 4"/>
          <p:cNvSpPr>
            <a:spLocks noChangeArrowheads="1"/>
          </p:cNvSpPr>
          <p:nvPr/>
        </p:nvSpPr>
        <p:spPr bwMode="auto">
          <a:xfrm>
            <a:off x="1828800" y="1295400"/>
            <a:ext cx="8534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cs typeface="Arial" panose="020B0604020202020204" pitchFamily="34" charset="0"/>
              </a:rPr>
              <a:t>Timers: </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a:p>
            <a:pPr eaLnBrk="1" hangingPunct="1">
              <a:buFontTx/>
              <a:buChar char="•"/>
            </a:pPr>
            <a:r>
              <a:rPr lang="en-US" altLang="en-US" sz="1600">
                <a:cs typeface="Arial" panose="020B0604020202020204" pitchFamily="34" charset="0"/>
              </a:rPr>
              <a:t>One problem that simple ACK/NACK schemes fail to address is recovering from a frame that is lost, and as a result, fails to solicit an ACK or NACK. </a:t>
            </a:r>
            <a:endParaRPr lang="en-US" altLang="en-US" sz="1600">
              <a:cs typeface="Times New Roman" panose="02020603050405020304" pitchFamily="18" charset="0"/>
            </a:endParaRPr>
          </a:p>
          <a:p>
            <a:pPr eaLnBrk="1" hangingPunct="1">
              <a:buFontTx/>
              <a:buChar char="•"/>
            </a:pPr>
            <a:r>
              <a:rPr lang="en-US" altLang="en-US" sz="1600">
                <a:cs typeface="Arial" panose="020B0604020202020204" pitchFamily="34" charset="0"/>
              </a:rPr>
              <a:t>What happens if an ACK or NACK becomes lost?</a:t>
            </a:r>
            <a:endParaRPr lang="en-US" altLang="en-US" sz="1600">
              <a:cs typeface="Times New Roman" panose="02020603050405020304" pitchFamily="18" charset="0"/>
            </a:endParaRPr>
          </a:p>
          <a:p>
            <a:pPr eaLnBrk="1" hangingPunct="1">
              <a:buFontTx/>
              <a:buChar char="•"/>
            </a:pPr>
            <a:r>
              <a:rPr lang="en-US" altLang="en-US" sz="1600">
                <a:cs typeface="Arial" panose="020B0604020202020204" pitchFamily="34" charset="0"/>
              </a:rPr>
              <a:t>Retransmission timers are used to resend frames that don't produce an ACK. When sending a frame, schedule a timer to expire at some time after the ACK should have been returned.  If the timer goes off, retransmit the frame.</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Sequence Numbers: </a:t>
            </a:r>
            <a:endParaRPr lang="en-US" altLang="en-US" sz="1600">
              <a:cs typeface="Times New Roman" panose="02020603050405020304" pitchFamily="18" charset="0"/>
            </a:endParaRPr>
          </a:p>
          <a:p>
            <a:pPr eaLnBrk="1" hangingPunct="1"/>
            <a:r>
              <a:rPr lang="en-US" altLang="en-US" sz="1600">
                <a:cs typeface="Arial" panose="020B0604020202020204" pitchFamily="34" charset="0"/>
              </a:rPr>
              <a:t> </a:t>
            </a:r>
            <a:endParaRPr lang="en-US" altLang="en-US" sz="1600">
              <a:cs typeface="Times New Roman" panose="02020603050405020304" pitchFamily="18" charset="0"/>
            </a:endParaRPr>
          </a:p>
          <a:p>
            <a:pPr eaLnBrk="1" hangingPunct="1">
              <a:buFontTx/>
              <a:buChar char="•"/>
            </a:pPr>
            <a:r>
              <a:rPr lang="en-US" altLang="en-US" sz="1600">
                <a:cs typeface="Arial" panose="020B0604020202020204" pitchFamily="34" charset="0"/>
              </a:rPr>
              <a:t>Retransmissions introduce the possibility of duplicate frames.  </a:t>
            </a:r>
          </a:p>
          <a:p>
            <a:pPr eaLnBrk="1" hangingPunct="1">
              <a:buFontTx/>
              <a:buChar char="•"/>
            </a:pPr>
            <a:r>
              <a:rPr lang="en-US" altLang="en-US" sz="1600">
                <a:cs typeface="Arial" panose="020B0604020202020204" pitchFamily="34" charset="0"/>
              </a:rPr>
              <a:t>To suppress duplicates, add sequence numbers to each frame, so that a receiver can distinguish between new frames and repeats of old frames.  </a:t>
            </a:r>
          </a:p>
          <a:p>
            <a:pPr eaLnBrk="1" hangingPunct="1">
              <a:buFontTx/>
              <a:buChar char="•"/>
            </a:pPr>
            <a:r>
              <a:rPr lang="en-US" altLang="en-US" sz="1600">
                <a:cs typeface="Arial" panose="020B0604020202020204" pitchFamily="34" charset="0"/>
              </a:rPr>
              <a:t>Bits used for sequence numbers depend on the number of frames that can be outstanding at any one time.</a:t>
            </a:r>
          </a:p>
        </p:txBody>
      </p:sp>
    </p:spTree>
    <p:extLst>
      <p:ext uri="{BB962C8B-B14F-4D97-AF65-F5344CB8AC3E}">
        <p14:creationId xmlns:p14="http://schemas.microsoft.com/office/powerpoint/2010/main" val="3995155293"/>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Chap. 3- DLL</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57AEEA-5F27-46AA-9CFC-46B17C61933D}" type="slidenum">
              <a:rPr lang="ar-SA" altLang="en-US">
                <a:latin typeface="Times New Roman" panose="02020603050405020304" pitchFamily="18" charset="0"/>
              </a:rPr>
              <a:pPr/>
              <a:t>99</a:t>
            </a:fld>
            <a:endParaRPr lang="en-US" altLang="en-US">
              <a:latin typeface="Times New Roman" panose="02020603050405020304" pitchFamily="18" charset="0"/>
            </a:endParaRPr>
          </a:p>
        </p:txBody>
      </p:sp>
      <p:sp>
        <p:nvSpPr>
          <p:cNvPr id="17412" name="Rectangle 2"/>
          <p:cNvSpPr>
            <a:spLocks noGrp="1" noChangeArrowheads="1"/>
          </p:cNvSpPr>
          <p:nvPr>
            <p:ph type="title"/>
          </p:nvPr>
        </p:nvSpPr>
        <p:spPr>
          <a:xfrm>
            <a:off x="1828800" y="228600"/>
            <a:ext cx="3429000" cy="762000"/>
          </a:xfrm>
        </p:spPr>
        <p:txBody>
          <a:bodyPr/>
          <a:lstStyle/>
          <a:p>
            <a:r>
              <a:rPr lang="en-US" altLang="en-US" sz="2800">
                <a:solidFill>
                  <a:srgbClr val="FF3300"/>
                </a:solidFill>
              </a:rPr>
              <a:t>DLL Design</a:t>
            </a:r>
          </a:p>
        </p:txBody>
      </p:sp>
      <p:sp>
        <p:nvSpPr>
          <p:cNvPr id="17413" name="Rectangle 3"/>
          <p:cNvSpPr>
            <a:spLocks noChangeArrowheads="1"/>
          </p:cNvSpPr>
          <p:nvPr/>
        </p:nvSpPr>
        <p:spPr bwMode="auto">
          <a:xfrm>
            <a:off x="6096000" y="228600"/>
            <a:ext cx="4267200" cy="338138"/>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chemeClr val="accent2"/>
                </a:solidFill>
                <a:latin typeface="Times New Roman" panose="02020603050405020304" pitchFamily="18" charset="0"/>
              </a:rPr>
              <a:t>FLOW  CONTROL</a:t>
            </a:r>
          </a:p>
        </p:txBody>
      </p:sp>
      <p:sp>
        <p:nvSpPr>
          <p:cNvPr id="17414" name="Rectangle 4"/>
          <p:cNvSpPr>
            <a:spLocks noChangeArrowheads="1"/>
          </p:cNvSpPr>
          <p:nvPr/>
        </p:nvSpPr>
        <p:spPr bwMode="auto">
          <a:xfrm>
            <a:off x="1828800" y="990600"/>
            <a:ext cx="8534400" cy="436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00050" indent="-400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cs typeface="Arial" panose="020B0604020202020204" pitchFamily="34" charset="0"/>
              </a:rPr>
              <a:t> </a:t>
            </a:r>
            <a:r>
              <a:rPr lang="en-US" altLang="en-US" sz="1400">
                <a:cs typeface="Times New Roman" panose="02020603050405020304" pitchFamily="18" charset="0"/>
              </a:rPr>
              <a:t> </a:t>
            </a:r>
          </a:p>
          <a:p>
            <a:pPr eaLnBrk="1" hangingPunct="1"/>
            <a:r>
              <a:rPr lang="en-US" altLang="en-US" sz="1400">
                <a:cs typeface="Arial" panose="020B0604020202020204" pitchFamily="34" charset="0"/>
              </a:rPr>
              <a:t>Flow control deals with throttling the speed of the sender to match that of the receiver.  Usually, this is a dynamic process, as the receiving speed depends on such changing factors as the load, and availability of buffer space.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One solution is to have the receiver extend credits to the sender.  For each credit, the sender may send one frame. Thus, the receiver controls the transmission rate by handing out credits.</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LINK INITIALIZATION:</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In some cases, the data link layer service must be "opened" before use:</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The data link layer uses open operations for allocating buffer space, control blocks, agreeing on the maximum message size, etc.</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Synchronize and initialize send and receive sequence numbers with its peer at the other end of the communications channel. </a:t>
            </a:r>
            <a:endParaRPr lang="en-US" altLang="en-US" sz="1400">
              <a:cs typeface="Times New Roman" panose="02020603050405020304" pitchFamily="18" charset="0"/>
            </a:endParaRPr>
          </a:p>
          <a:p>
            <a:pPr eaLnBrk="1" hangingPunct="1"/>
            <a:r>
              <a:rPr lang="en-US" altLang="en-US" sz="1400">
                <a:cs typeface="Arial" panose="020B0604020202020204" pitchFamily="34" charset="0"/>
              </a:rPr>
              <a:t> </a:t>
            </a:r>
            <a:endParaRPr lang="en-US" altLang="en-US" sz="1400">
              <a:cs typeface="Times New Roman" panose="02020603050405020304" pitchFamily="18" charset="0"/>
            </a:endParaRPr>
          </a:p>
          <a:p>
            <a:pPr eaLnBrk="1" hangingPunct="1"/>
            <a:r>
              <a:rPr lang="en-US" altLang="en-US" sz="1400">
                <a:cs typeface="Times New Roman" panose="02020603050405020304" pitchFamily="18" charset="0"/>
              </a:rPr>
              <a:t/>
            </a:r>
            <a:br>
              <a:rPr lang="en-US" altLang="en-US" sz="1400">
                <a:cs typeface="Times New Roman" panose="02020603050405020304" pitchFamily="18" charset="0"/>
              </a:rPr>
            </a:br>
            <a:endParaRPr lang="en-US" altLang="en-US" sz="1400">
              <a:cs typeface="Arial" panose="020B0604020202020204" pitchFamily="34" charset="0"/>
            </a:endParaRPr>
          </a:p>
        </p:txBody>
      </p:sp>
    </p:spTree>
    <p:extLst>
      <p:ext uri="{BB962C8B-B14F-4D97-AF65-F5344CB8AC3E}">
        <p14:creationId xmlns:p14="http://schemas.microsoft.com/office/powerpoint/2010/main" val="27721121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5110</Words>
  <Application>Microsoft Office PowerPoint</Application>
  <PresentationFormat>Widescreen</PresentationFormat>
  <Paragraphs>960</Paragraphs>
  <Slides>114</Slides>
  <Notes>39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114</vt:i4>
      </vt:variant>
    </vt:vector>
  </HeadingPairs>
  <TitlesOfParts>
    <vt:vector size="127" baseType="lpstr">
      <vt:lpstr>Arial</vt:lpstr>
      <vt:lpstr>Calibri</vt:lpstr>
      <vt:lpstr>Calibri Light</vt:lpstr>
      <vt:lpstr>Impact</vt:lpstr>
      <vt:lpstr>Tahoma</vt:lpstr>
      <vt:lpstr>Times</vt:lpstr>
      <vt:lpstr>Times New Roman</vt:lpstr>
      <vt:lpstr>Wingdings</vt:lpstr>
      <vt:lpstr>Wingdings 3</vt:lpstr>
      <vt:lpstr>Office Theme</vt:lpstr>
      <vt:lpstr>Bitmap Image</vt:lpstr>
      <vt:lpstr>Equation</vt:lpstr>
      <vt:lpstr>Microsoft Equation 3.0</vt:lpstr>
      <vt:lpstr>Introduction</vt:lpstr>
      <vt:lpstr>TCP/IP Reference Model</vt:lpstr>
      <vt:lpstr>Why Another Model?</vt:lpstr>
      <vt:lpstr>Don’t Confuse the Models</vt:lpstr>
      <vt:lpstr>The Network Access Layer</vt:lpstr>
      <vt:lpstr>The Internet Layer</vt:lpstr>
      <vt:lpstr>The TCP/IP Reference Model  </vt:lpstr>
      <vt:lpstr>PowerPoint Presentation</vt:lpstr>
      <vt:lpstr>The Transport Layer</vt:lpstr>
      <vt:lpstr>The Transport Layer </vt:lpstr>
      <vt:lpstr>TCP</vt:lpstr>
      <vt:lpstr>TCP Segment Format</vt:lpstr>
      <vt:lpstr>PowerPoint Presentation</vt:lpstr>
      <vt:lpstr>UDP</vt:lpstr>
      <vt:lpstr>UDP Segment Format</vt:lpstr>
      <vt:lpstr>Well Known Port Numbers</vt:lpstr>
      <vt:lpstr>The Application Layer</vt:lpstr>
      <vt:lpstr>PowerPoint Presentation</vt:lpstr>
      <vt:lpstr>PowerPoint Presentation</vt:lpstr>
      <vt:lpstr>Comparing TCP/IP &amp; OSI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Subnetting Basics</vt:lpstr>
      <vt:lpstr> </vt:lpstr>
      <vt:lpstr>Subnetting</vt:lpstr>
      <vt:lpstr>Why we need Subnetting? </vt:lpstr>
      <vt:lpstr>PowerPoint Presentation</vt:lpstr>
      <vt:lpstr>PowerPoint Presentation</vt:lpstr>
      <vt:lpstr>Locally and remotely communication Network ID is an unique identifier for LAN Since both computers A and B share the same network ID Subnet Mask is used by a computer to determine if another  computer is on the same network or on a different network (the location or same network or different network). Computer A uses its subnet mask to find out that Computer B is local and computer C is remote MAC address is used for local communication, and IP is used for Remote communication (ARP)     </vt:lpstr>
      <vt:lpstr>Classless Inter-Domain Routing (CIDR)</vt:lpstr>
      <vt:lpstr>PowerPoint Presentation</vt:lpstr>
      <vt:lpstr>How to Create Subnets</vt:lpstr>
      <vt:lpstr>How to Create Subnets…</vt:lpstr>
      <vt:lpstr>Subnet Masks</vt:lpstr>
      <vt:lpstr>Subnet Masks</vt:lpstr>
      <vt:lpstr>Classless Inter-Domain Routing (CIDR)</vt:lpstr>
      <vt:lpstr>Classless Inter-Domain Routing (CIDR)</vt:lpstr>
      <vt:lpstr>Subnetting Class C Addresses</vt:lpstr>
      <vt:lpstr>Subnetting Class C Addresses</vt:lpstr>
      <vt:lpstr>Subnetting Class C Addresses</vt:lpstr>
      <vt:lpstr>Subnetting Class C Addresses</vt:lpstr>
      <vt:lpstr>Examples</vt:lpstr>
      <vt:lpstr>Classful </vt:lpstr>
      <vt:lpstr>PowerPoint Presentation</vt:lpstr>
      <vt:lpstr>Classless</vt:lpstr>
      <vt:lpstr>CIDR = Classless Inter-Domain Routing</vt:lpstr>
      <vt:lpstr>CIDR = Classless Inter-Domain Routing</vt:lpstr>
      <vt:lpstr>CIDR = Classless Inter-Domain Routing</vt:lpstr>
      <vt:lpstr>CIDR = Classless Inter-Domain Routing</vt:lpstr>
      <vt:lpstr>CIDR = Classless Inter-Domain Routing</vt:lpstr>
      <vt:lpstr>CIDR = Classless Inter-Domain Routing</vt:lpstr>
      <vt:lpstr>لمعرفة عنوان الشبكة لجهاز معين </vt:lpstr>
      <vt:lpstr>The Data Link Layer</vt:lpstr>
      <vt:lpstr>Data Link Layer Design Issues</vt:lpstr>
      <vt:lpstr>Functions of the Data Link Layer</vt:lpstr>
      <vt:lpstr>DLL Design</vt:lpstr>
      <vt:lpstr>Functions of the Data Link Layer (2)</vt:lpstr>
      <vt:lpstr>Services Provided to Network Layer</vt:lpstr>
      <vt:lpstr>DLL Design</vt:lpstr>
      <vt:lpstr>DLL Design</vt:lpstr>
      <vt:lpstr>DLL Design</vt:lpstr>
      <vt:lpstr>Services Provided to Network Layer (2)</vt:lpstr>
      <vt:lpstr>DLL Design</vt:lpstr>
      <vt:lpstr>DLL Design</vt:lpstr>
      <vt:lpstr>Framing</vt:lpstr>
      <vt:lpstr>DLL Design</vt:lpstr>
      <vt:lpstr>Framing (2)</vt:lpstr>
      <vt:lpstr>PowerPoint Presentation</vt:lpstr>
      <vt:lpstr>PowerPoint Presentation</vt:lpstr>
      <vt:lpstr>DLL Design</vt:lpstr>
      <vt:lpstr>DLL Design</vt:lpstr>
      <vt:lpstr>PowerPoint Presentation</vt:lpstr>
      <vt:lpstr>PowerPoint Presentation</vt:lpstr>
      <vt:lpstr>PowerPoint Presentation</vt:lpstr>
      <vt:lpstr>PowerPoint Presentation</vt:lpstr>
      <vt:lpstr>PowerPoint Presentation</vt:lpstr>
      <vt:lpstr>DLL Design</vt:lpstr>
      <vt:lpstr>The Data Link Layer</vt:lpstr>
      <vt:lpstr>Error Control 1-Error Correction and  2- Error Detection</vt:lpstr>
      <vt:lpstr>DLL Design</vt:lpstr>
      <vt:lpstr>DLL Design</vt:lpstr>
      <vt:lpstr>DLL Design</vt:lpstr>
      <vt:lpstr>Error Detection &amp; Control</vt:lpstr>
      <vt:lpstr>Error Detection &amp; Control</vt:lpstr>
      <vt:lpstr>Error Detection &amp; Control</vt:lpstr>
      <vt:lpstr>PowerPoint Presentation</vt:lpstr>
      <vt:lpstr>Error Detection &amp; Control</vt:lpstr>
      <vt:lpstr>Error-Correcting Codes</vt:lpstr>
      <vt:lpstr>Hamming Code </vt:lpstr>
      <vt:lpstr>PowerPoint Presentation</vt:lpstr>
      <vt:lpstr>PowerPoint Presentation</vt:lpstr>
      <vt:lpstr>PowerPoint Presentation</vt:lpstr>
      <vt:lpstr>PowerPoint Presentation</vt:lpstr>
      <vt:lpstr>PowerPoint Presentation</vt:lpstr>
      <vt:lpstr>PowerPoint Presentation</vt:lpstr>
      <vt:lpstr>Error Detection &amp; Control</vt:lpstr>
      <vt:lpstr>Error-Detecting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SCHOOL</dc:creator>
  <cp:lastModifiedBy>SCHOOL</cp:lastModifiedBy>
  <cp:revision>1</cp:revision>
  <dcterms:created xsi:type="dcterms:W3CDTF">2022-02-01T09:24:23Z</dcterms:created>
  <dcterms:modified xsi:type="dcterms:W3CDTF">2022-02-01T09:30:10Z</dcterms:modified>
</cp:coreProperties>
</file>