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64" r:id="rId16"/>
    <p:sldId id="265" r:id="rId17"/>
    <p:sldId id="266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27E6-1E3A-4259-90C4-A28B058C321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dirty="0" smtClean="0"/>
              <a:t>بسم الله الرحمن الرحيم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JO" dirty="0" smtClean="0"/>
              <a:t>اسئلة واجابات امتحان </a:t>
            </a:r>
            <a:r>
              <a:rPr lang="ar-JO" dirty="0" smtClean="0"/>
              <a:t>منهجية البرمجة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التاسع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symbol do flowcharts use to make a decision with?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Diamond (</a:t>
            </a:r>
            <a:r>
              <a:rPr lang="ar-JO" dirty="0" smtClean="0"/>
              <a:t>معين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العاشر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symbol do flowcharts begin with?</a:t>
            </a:r>
          </a:p>
          <a:p>
            <a:pPr algn="r" rtl="1"/>
            <a:r>
              <a:rPr lang="ar-JO" dirty="0"/>
              <a:t>ما هو الرمز الذي تبدأ به المخططات الاسيوية؟</a:t>
            </a:r>
          </a:p>
          <a:p>
            <a:pPr algn="r" rtl="1"/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Oval (</a:t>
            </a:r>
            <a:r>
              <a:rPr lang="ar-JO" dirty="0" smtClean="0"/>
              <a:t>شكل بيضوي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1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الحادي عشر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flowchart how are symbols connected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With lines and an arrow to show direction of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الثاني عشر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Problem Analysis Chart (PAC) to convert the distance in miles to kilometers where 1.609 kilometers per mile.</a:t>
            </a:r>
          </a:p>
          <a:p>
            <a:pPr algn="r" rtl="1"/>
            <a:r>
              <a:rPr lang="ar-JO" dirty="0" smtClean="0"/>
              <a:t>اكمل مخطط تحليل المشكلات (</a:t>
            </a:r>
            <a:r>
              <a:rPr lang="en-US" dirty="0" smtClean="0"/>
              <a:t>PAC</a:t>
            </a:r>
            <a:r>
              <a:rPr lang="ar-JO" dirty="0" smtClean="0"/>
              <a:t>) لتحويل المسافة بالاميال الى كيلومترات حيث 1.609 كيلومترا لكل ميل </a:t>
            </a:r>
            <a:endParaRPr lang="en-US" dirty="0"/>
          </a:p>
          <a:p>
            <a:r>
              <a:rPr lang="en-US" dirty="0" smtClean="0"/>
              <a:t> Answer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82427"/>
              </p:ext>
            </p:extLst>
          </p:nvPr>
        </p:nvGraphicFramePr>
        <p:xfrm>
          <a:off x="1907310" y="5123642"/>
          <a:ext cx="8127999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1577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566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10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Output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Processing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Data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in kilometers 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in kilometers = 1.609 X</a:t>
                      </a:r>
                      <a:r>
                        <a:rPr lang="en-US" baseline="0" dirty="0" smtClean="0"/>
                        <a:t> distance in miles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aseline="0" dirty="0" smtClean="0"/>
                        <a:t>distance in miles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الثالث عشر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S in this symbol indicate for?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the </a:t>
            </a:r>
            <a:r>
              <a:rPr lang="en-US" dirty="0" smtClean="0"/>
              <a:t>incrementing </a:t>
            </a:r>
            <a:r>
              <a:rPr lang="en-US" dirty="0"/>
              <a:t>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54" y="2451110"/>
            <a:ext cx="1322947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الرابع عشر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symbol indicate for?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 </a:t>
            </a:r>
            <a:endParaRPr lang="en-US" dirty="0" smtClean="0"/>
          </a:p>
          <a:p>
            <a:r>
              <a:rPr lang="en-US" dirty="0"/>
              <a:t>process of </a:t>
            </a:r>
            <a:r>
              <a:rPr lang="en-US" dirty="0" smtClean="0"/>
              <a:t>modules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99" y="2407608"/>
            <a:ext cx="1322947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الخامس عشر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Algorithm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Step-by-step instructions to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2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السادس عشر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B </a:t>
            </a:r>
            <a:r>
              <a:rPr lang="en-US" dirty="0"/>
              <a:t>in this symbol indicate for?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Answer </a:t>
            </a:r>
          </a:p>
          <a:p>
            <a:r>
              <a:rPr lang="en-US" dirty="0" smtClean="0"/>
              <a:t>The counter </a:t>
            </a:r>
            <a:r>
              <a:rPr lang="en-US" dirty="0"/>
              <a:t>ending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00" y="2326419"/>
            <a:ext cx="1322947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السابع عشر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variable name for a client </a:t>
            </a:r>
            <a:r>
              <a:rPr lang="en-US" dirty="0" smtClean="0"/>
              <a:t>name is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err="1" smtClean="0"/>
              <a:t>Client_name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الثامن عشر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expression 4 + 10, the operand(s)</a:t>
            </a:r>
          </a:p>
          <a:p>
            <a:endParaRPr lang="en-US" dirty="0"/>
          </a:p>
          <a:p>
            <a:r>
              <a:rPr lang="en-US" dirty="0" smtClean="0"/>
              <a:t>Answer </a:t>
            </a:r>
          </a:p>
          <a:p>
            <a:r>
              <a:rPr lang="en-US" dirty="0" smtClean="0"/>
              <a:t>Are the 4 and the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الاول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the problem solving tools, the first one to use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 smtClean="0"/>
              <a:t>PAC chart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التاسع عشر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best deal with problems that require: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A large amounts of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2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What is the best data type to use with an Account Number? </a:t>
            </a:r>
            <a:endParaRPr lang="en-US" dirty="0" smtClean="0"/>
          </a:p>
          <a:p>
            <a:pPr algn="r" rtl="1"/>
            <a:r>
              <a:rPr lang="ar-JO" dirty="0" smtClean="0"/>
              <a:t>ما هو افضل نوع بيانات لاستخدامه مع رقم الحساب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3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الواحد والعشرون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referred to as a Computer System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Hardware and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5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الثاني والعشرون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can have any number of upper or lower case letters, digit underscore symbol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الثالث والعشرون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data Type-Names are </a:t>
            </a:r>
            <a:endParaRPr lang="en-US" dirty="0" smtClean="0"/>
          </a:p>
          <a:p>
            <a:pPr marL="0" indent="0" algn="r" rtl="1">
              <a:buNone/>
            </a:pPr>
            <a:r>
              <a:rPr lang="ar-JO" dirty="0" smtClean="0"/>
              <a:t>امثلة على اسماء نوع البيانات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All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8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الرابع والعشرون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is: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Answer </a:t>
            </a:r>
          </a:p>
          <a:p>
            <a:r>
              <a:rPr lang="en-US" dirty="0"/>
              <a:t>The set of step by stop instructions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الخامس والعشرون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data type to use with a quantity of items?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 </a:t>
            </a:r>
          </a:p>
          <a:p>
            <a:r>
              <a:rPr lang="en-US" dirty="0" smtClean="0"/>
              <a:t>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السادس والعشرون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data type to use with a Prices of an item?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السابع والعشرون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identifier is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Name of a variable or a constant</a:t>
            </a:r>
          </a:p>
        </p:txBody>
      </p:sp>
    </p:spTree>
    <p:extLst>
      <p:ext uri="{BB962C8B-B14F-4D97-AF65-F5344CB8AC3E}">
        <p14:creationId xmlns:p14="http://schemas.microsoft.com/office/powerpoint/2010/main" val="8932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الثامن والعشرون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referred to the programs that describe the steps we want the con perform?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 </a:t>
            </a:r>
          </a:p>
          <a:p>
            <a:r>
              <a:rPr lang="en-US" dirty="0" smtClean="0"/>
              <a:t>software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11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الثاني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Answer </a:t>
            </a:r>
          </a:p>
          <a:p>
            <a:r>
              <a:rPr lang="en-US" dirty="0" smtClean="0"/>
              <a:t>All of the above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39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التاسع والعشرون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CPU is model of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ALU and CU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equation: R = A + B * 2 – (C * 4) / A , the operands 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A, B,C.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5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الواحد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order in which the following operations would be processed</a:t>
            </a:r>
            <a:r>
              <a:rPr lang="en-US" dirty="0" smtClean="0"/>
              <a:t>:</a:t>
            </a:r>
          </a:p>
          <a:p>
            <a:pPr algn="r" rtl="1"/>
            <a:r>
              <a:rPr lang="ar-JO" dirty="0" smtClean="0"/>
              <a:t>سرد الترتيب الذي سيتم من خلاله معالجة العمليات التالية:</a:t>
            </a:r>
            <a:endParaRPr lang="en-US" dirty="0"/>
          </a:p>
          <a:p>
            <a:r>
              <a:rPr lang="en-US" dirty="0" smtClean="0"/>
              <a:t>/, \, =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\, /, =.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الثاني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300662"/>
          </a:xfrm>
        </p:spPr>
        <p:txBody>
          <a:bodyPr/>
          <a:lstStyle/>
          <a:p>
            <a:r>
              <a:rPr lang="en-US" dirty="0"/>
              <a:t>list the order in which the following operations would be processed:</a:t>
            </a:r>
          </a:p>
          <a:p>
            <a:pPr algn="r" rtl="1"/>
            <a:r>
              <a:rPr lang="ar-JO" dirty="0"/>
              <a:t>سرد الترتيب الذي سيتم من خلاله معالجة العمليات التالية: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OR, *, &lt;.</a:t>
            </a:r>
            <a:endParaRPr lang="ar-JO" dirty="0"/>
          </a:p>
          <a:p>
            <a:pPr marL="0" indent="0">
              <a:buNone/>
            </a:pPr>
            <a:r>
              <a:rPr lang="en-US" dirty="0" smtClean="0"/>
              <a:t>Answer </a:t>
            </a:r>
          </a:p>
          <a:p>
            <a:pPr marL="0" indent="0">
              <a:buNone/>
            </a:pPr>
            <a:r>
              <a:rPr lang="en-US" dirty="0" smtClean="0"/>
              <a:t>*, &lt;, OR</a:t>
            </a:r>
            <a:endParaRPr lang="ar-JO" dirty="0" smtClean="0"/>
          </a:p>
          <a:p>
            <a:pPr marL="0" indent="0" algn="r">
              <a:buNone/>
            </a:pPr>
            <a:endParaRPr lang="ar-JO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1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الثالث والثلاثون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best deal with problems that require: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9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الرابع 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type of </a:t>
            </a:r>
            <a:r>
              <a:rPr lang="en-US" dirty="0" err="1"/>
              <a:t>Student_ID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Must always be string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الخامس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* B + 7 &gt; E ^ 3</a:t>
            </a:r>
          </a:p>
          <a:p>
            <a:r>
              <a:rPr lang="en-US" dirty="0"/>
              <a:t>Precedence of operation </a:t>
            </a:r>
            <a:r>
              <a:rPr lang="en-US" dirty="0" smtClean="0"/>
              <a:t>is</a:t>
            </a:r>
            <a:r>
              <a:rPr lang="ar-JO" dirty="0" smtClean="0"/>
              <a:t>أولویة </a:t>
            </a:r>
            <a:r>
              <a:rPr lang="ar-JO" dirty="0"/>
              <a:t>العملیھ </a:t>
            </a:r>
            <a:r>
              <a:rPr lang="ar-JO" dirty="0" smtClean="0"/>
              <a:t>ھي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Answer</a:t>
            </a:r>
            <a:endParaRPr lang="en-US" dirty="0" smtClean="0"/>
          </a:p>
          <a:p>
            <a:r>
              <a:rPr lang="en-US" dirty="0"/>
              <a:t>^, *, +,&gt;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63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السادس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A=2 , B= 2 , C=2</a:t>
            </a:r>
          </a:p>
          <a:p>
            <a:r>
              <a:rPr lang="pt-BR" dirty="0"/>
              <a:t>R = A + B * 2 – (C + 4) / </a:t>
            </a:r>
            <a:r>
              <a:rPr lang="pt-BR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49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السابع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must start with an upper or lower case letter or an underscore or a digit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8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الثامن والثلاثون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for solving a problem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identify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الثالث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problem analysis chart (PAC) that asks a user to enter a unit price and quantity of the product sold. Calculate and display the total sale</a:t>
            </a:r>
          </a:p>
          <a:p>
            <a:pPr algn="r" rtl="1"/>
            <a:r>
              <a:rPr lang="ar-JO" dirty="0"/>
              <a:t>اكمل مخطط تحليل المشكلات () الذي يطلب من المستخدم إدخال سعر الوحدة وكمية المنتج المباع. وحساب وعرض إجمالي البيع </a:t>
            </a:r>
            <a:endParaRPr lang="en-US" dirty="0"/>
          </a:p>
          <a:p>
            <a:r>
              <a:rPr lang="en-US" dirty="0"/>
              <a:t>Answer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26" y="4949637"/>
            <a:ext cx="8169348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8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التاسع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identified alternative </a:t>
            </a:r>
            <a:r>
              <a:rPr lang="en-US" dirty="0" smtClean="0"/>
              <a:t>solutions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You </a:t>
            </a:r>
            <a:r>
              <a:rPr lang="en-US" dirty="0"/>
              <a:t>are ready to select the best solution.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69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التاسع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dirty="0" smtClean="0"/>
              <a:t>is not one </a:t>
            </a:r>
            <a:r>
              <a:rPr lang="en-US" dirty="0"/>
              <a:t>of the three basic types of control structures with which any program can </a:t>
            </a:r>
            <a:r>
              <a:rPr lang="en-US" dirty="0" smtClean="0"/>
              <a:t>be written?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the addition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6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التاسع والثلاثون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PRE-PROGRAMMING PHASE requires the following </a:t>
            </a:r>
            <a:r>
              <a:rPr lang="en-US" dirty="0" smtClean="0"/>
              <a:t>steps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Analyzing the Problem by Developing </a:t>
            </a:r>
            <a:r>
              <a:rPr lang="en-US" dirty="0" smtClean="0"/>
              <a:t>PAC</a:t>
            </a:r>
          </a:p>
          <a:p>
            <a:r>
              <a:rPr lang="en-US" dirty="0"/>
              <a:t>Drawing the Program </a:t>
            </a:r>
            <a:r>
              <a:rPr lang="en-US" dirty="0" smtClean="0"/>
              <a:t>flowcharts</a:t>
            </a:r>
          </a:p>
          <a:p>
            <a:r>
              <a:rPr lang="en-US" dirty="0"/>
              <a:t>Developing the IPO </a:t>
            </a:r>
            <a:r>
              <a:rPr lang="en-US" dirty="0" smtClean="0"/>
              <a:t>Chart</a:t>
            </a:r>
          </a:p>
          <a:p>
            <a:r>
              <a:rPr lang="en-US" dirty="0"/>
              <a:t>Developing The Interactivity </a:t>
            </a:r>
            <a:r>
              <a:rPr lang="en-US" dirty="0" smtClean="0"/>
              <a:t>Chart</a:t>
            </a:r>
          </a:p>
          <a:p>
            <a:r>
              <a:rPr lang="en-US" dirty="0"/>
              <a:t>Writing the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الرابع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Problem Analysis Chart (PAC) to compute and display the temperature inside the earth in Celsius </a:t>
            </a:r>
            <a:r>
              <a:rPr lang="en-US" sz="2400" dirty="0" smtClean="0"/>
              <a:t>and Fahrenheit</a:t>
            </a:r>
            <a:r>
              <a:rPr lang="en-US" sz="2400" dirty="0"/>
              <a:t>. The relevant formulas are</a:t>
            </a:r>
          </a:p>
          <a:p>
            <a:r>
              <a:rPr lang="fr-FR" sz="2400" dirty="0"/>
              <a:t>Celsius = 10 x </a:t>
            </a:r>
            <a:r>
              <a:rPr lang="fr-FR" sz="2400" dirty="0" smtClean="0"/>
              <a:t>(</a:t>
            </a:r>
            <a:r>
              <a:rPr lang="ar-JO" sz="2400" dirty="0" smtClean="0"/>
              <a:t> </a:t>
            </a:r>
            <a:r>
              <a:rPr lang="fr-FR" sz="2400" dirty="0" err="1" smtClean="0"/>
              <a:t>depth</a:t>
            </a:r>
            <a:r>
              <a:rPr lang="ar-JO" sz="2400" dirty="0" smtClean="0"/>
              <a:t> </a:t>
            </a:r>
            <a:r>
              <a:rPr lang="fr-FR" sz="2400" dirty="0" smtClean="0"/>
              <a:t>) </a:t>
            </a:r>
            <a:r>
              <a:rPr lang="fr-FR" sz="2400" dirty="0"/>
              <a:t>+ 20</a:t>
            </a:r>
          </a:p>
          <a:p>
            <a:r>
              <a:rPr lang="de-DE" sz="2400" dirty="0"/>
              <a:t>Fahrenheit = 1.8 x (Celsius) + </a:t>
            </a:r>
            <a:r>
              <a:rPr lang="de-DE" sz="2400" dirty="0" smtClean="0"/>
              <a:t>32</a:t>
            </a:r>
          </a:p>
          <a:p>
            <a:pPr algn="r" rtl="1"/>
            <a:r>
              <a:rPr lang="ar-JO" sz="2400" dirty="0" smtClean="0"/>
              <a:t>اكمل مخطط تحليل المشكلة (</a:t>
            </a:r>
            <a:r>
              <a:rPr lang="en-US" sz="2400" dirty="0" smtClean="0"/>
              <a:t>PAC</a:t>
            </a:r>
            <a:r>
              <a:rPr lang="ar-JO" sz="2400" dirty="0" smtClean="0"/>
              <a:t>) لحساب وعرض درجة الحرارة في باطن الارض بدرجة مئوية وفهرنهايت</a:t>
            </a:r>
            <a:endParaRPr lang="de-DE" sz="2400" dirty="0"/>
          </a:p>
          <a:p>
            <a:r>
              <a:rPr lang="en-US" sz="2400" dirty="0" smtClean="0"/>
              <a:t>depth</a:t>
            </a:r>
            <a:r>
              <a:rPr lang="en-US" sz="2400" dirty="0"/>
              <a:t>= </a:t>
            </a:r>
            <a:r>
              <a:rPr lang="ar-JO" sz="2400" dirty="0"/>
              <a:t>عمق</a:t>
            </a:r>
            <a:endParaRPr lang="en-US" sz="2400" dirty="0"/>
          </a:p>
          <a:p>
            <a:r>
              <a:rPr lang="en-US" dirty="0" smtClean="0"/>
              <a:t>Answer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00255"/>
              </p:ext>
            </p:extLst>
          </p:nvPr>
        </p:nvGraphicFramePr>
        <p:xfrm>
          <a:off x="1907310" y="5123642"/>
          <a:ext cx="8127999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1577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566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10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Output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Processing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Data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celsius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fahr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fahr = 1.8 x (celsius) + 32</a:t>
                      </a:r>
                    </a:p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celsius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10 x (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+ 20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7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الخامس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following PAC to calculate the salary of an employee who works by hourly basis. The formula to be used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Salary = </a:t>
            </a:r>
            <a:r>
              <a:rPr lang="en-US" dirty="0"/>
              <a:t>Hour works * Pay rate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18222"/>
              </p:ext>
            </p:extLst>
          </p:nvPr>
        </p:nvGraphicFramePr>
        <p:xfrm>
          <a:off x="1907310" y="5123642"/>
          <a:ext cx="8127999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1577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5566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10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Output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Processing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Data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 works * Pay rate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Hour works </a:t>
                      </a:r>
                    </a:p>
                    <a:p>
                      <a:pPr rtl="1"/>
                      <a:r>
                        <a:rPr lang="en-US" dirty="0" smtClean="0"/>
                        <a:t> Pay rate</a:t>
                      </a:r>
                      <a:endParaRPr lang="ar-J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السادس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flowchart symbol that represents input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parallelogram </a:t>
            </a:r>
            <a:r>
              <a:rPr lang="en-US" dirty="0" smtClean="0"/>
              <a:t>(</a:t>
            </a:r>
            <a:r>
              <a:rPr lang="ar-JO" dirty="0" smtClean="0"/>
              <a:t>متوازي اضلاع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2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السابع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symbol indicate for?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</a:t>
            </a:r>
            <a:endParaRPr lang="en-US" dirty="0" smtClean="0"/>
          </a:p>
          <a:p>
            <a:r>
              <a:rPr lang="en-US" dirty="0"/>
              <a:t>Automatic-Counter Loop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34" y="2423399"/>
            <a:ext cx="1322947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9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السؤال الثامن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flowchart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Answer</a:t>
            </a:r>
          </a:p>
          <a:p>
            <a:r>
              <a:rPr lang="en-US" dirty="0"/>
              <a:t>A diagram that represents a set of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957</Words>
  <Application>Microsoft Office PowerPoint</Application>
  <PresentationFormat>Widescreen</PresentationFormat>
  <Paragraphs>243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بسم الله الرحمن الرحيم</vt:lpstr>
      <vt:lpstr>السؤال الاول</vt:lpstr>
      <vt:lpstr>السؤال الثاني</vt:lpstr>
      <vt:lpstr>السؤال الثالث</vt:lpstr>
      <vt:lpstr>السؤال الرابع</vt:lpstr>
      <vt:lpstr>السؤال الخامس</vt:lpstr>
      <vt:lpstr>السؤال السادس</vt:lpstr>
      <vt:lpstr>السؤال السابع</vt:lpstr>
      <vt:lpstr>السؤال الثامن</vt:lpstr>
      <vt:lpstr>السؤال التاسع</vt:lpstr>
      <vt:lpstr>السؤال العاشر </vt:lpstr>
      <vt:lpstr>السؤال الحادي عشر </vt:lpstr>
      <vt:lpstr>السؤال الثاني عشر</vt:lpstr>
      <vt:lpstr>السؤال الثالث عشر </vt:lpstr>
      <vt:lpstr>السؤال الرابع عشر </vt:lpstr>
      <vt:lpstr>السؤال الخامس عشر </vt:lpstr>
      <vt:lpstr>السؤال السادس عشر</vt:lpstr>
      <vt:lpstr>السؤال السابع عشر </vt:lpstr>
      <vt:lpstr>السؤال الثامن عشر </vt:lpstr>
      <vt:lpstr>السؤال التاسع عشر</vt:lpstr>
      <vt:lpstr>السؤال عشرون</vt:lpstr>
      <vt:lpstr>السؤال الواحد والعشرون</vt:lpstr>
      <vt:lpstr>السؤال الثاني والعشرون</vt:lpstr>
      <vt:lpstr>السؤال الثالث والعشرون</vt:lpstr>
      <vt:lpstr>السؤال الرابع والعشرون</vt:lpstr>
      <vt:lpstr>السؤال الخامس والعشرون </vt:lpstr>
      <vt:lpstr>السؤال السادس والعشرون </vt:lpstr>
      <vt:lpstr>السؤال السابع والعشرون</vt:lpstr>
      <vt:lpstr>السؤال الثامن والعشرون</vt:lpstr>
      <vt:lpstr>السؤال التاسع والعشرون </vt:lpstr>
      <vt:lpstr>السؤال ثلاثون</vt:lpstr>
      <vt:lpstr>السؤال الواحد والثلاثون</vt:lpstr>
      <vt:lpstr>السؤال الثاني والثلاثون</vt:lpstr>
      <vt:lpstr>السؤال الثالث والثلاثون </vt:lpstr>
      <vt:lpstr>السؤال الرابع الثلاثون</vt:lpstr>
      <vt:lpstr>السؤال الخامس والثلاثون</vt:lpstr>
      <vt:lpstr>السؤال السادس والثلاثون</vt:lpstr>
      <vt:lpstr>السؤال السابع والثلاثون</vt:lpstr>
      <vt:lpstr>السؤال الثامن والثلاثون </vt:lpstr>
      <vt:lpstr>السؤال التاسع والثلاثون</vt:lpstr>
      <vt:lpstr>السؤال التاسع والثلاثون</vt:lpstr>
      <vt:lpstr>السؤال التاسع والثلاثون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SCHOOL</dc:creator>
  <cp:lastModifiedBy>SCHOOL</cp:lastModifiedBy>
  <cp:revision>28</cp:revision>
  <dcterms:created xsi:type="dcterms:W3CDTF">2021-06-10T08:14:09Z</dcterms:created>
  <dcterms:modified xsi:type="dcterms:W3CDTF">2022-04-23T18:25:01Z</dcterms:modified>
</cp:coreProperties>
</file>