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76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2" r:id="rId15"/>
    <p:sldId id="267" r:id="rId16"/>
    <p:sldId id="268" r:id="rId17"/>
    <p:sldId id="269" r:id="rId18"/>
    <p:sldId id="279" r:id="rId19"/>
    <p:sldId id="295" r:id="rId20"/>
    <p:sldId id="283" r:id="rId21"/>
    <p:sldId id="280" r:id="rId22"/>
    <p:sldId id="281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>
    <p:restoredLeft sz="942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763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6709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2356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4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7187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1492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462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746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329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279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084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115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68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540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640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631F9E-04E7-45AF-A385-1879C98A21AD}" type="datetimeFigureOut">
              <a:rPr lang="ar-JO" smtClean="0"/>
              <a:t>28/04/1445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3789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FA5A8B68-AC24-6090-1866-2E4E09FDF4CC}"/>
              </a:ext>
            </a:extLst>
          </p:cNvPr>
          <p:cNvSpPr/>
          <p:nvPr/>
        </p:nvSpPr>
        <p:spPr>
          <a:xfrm>
            <a:off x="689809" y="329665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 Programs</a:t>
            </a:r>
            <a:endParaRPr lang="ar-JO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E9C90A7A-0891-473A-BF63-C637B7A157D5}"/>
              </a:ext>
            </a:extLst>
          </p:cNvPr>
          <p:cNvSpPr/>
          <p:nvPr/>
        </p:nvSpPr>
        <p:spPr>
          <a:xfrm>
            <a:off x="689809" y="4339388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Operating System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3502313-9994-9411-3A1F-C5F6BFF65695}"/>
              </a:ext>
            </a:extLst>
          </p:cNvPr>
          <p:cNvSpPr/>
          <p:nvPr/>
        </p:nvSpPr>
        <p:spPr>
          <a:xfrm>
            <a:off x="673766" y="224990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Users</a:t>
            </a:r>
            <a:endParaRPr lang="ar-JO" dirty="0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9245C7C5-B914-A13F-D0CA-D16AA83689D4}"/>
              </a:ext>
            </a:extLst>
          </p:cNvPr>
          <p:cNvSpPr/>
          <p:nvPr/>
        </p:nvSpPr>
        <p:spPr>
          <a:xfrm>
            <a:off x="352926" y="401052"/>
            <a:ext cx="2614864" cy="1018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Computer System Structure</a:t>
            </a:r>
            <a:endParaRPr lang="ar-JO" dirty="0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FE89313D-DB2B-2419-CBEF-AF56F9F2A832}"/>
              </a:ext>
            </a:extLst>
          </p:cNvPr>
          <p:cNvCxnSpPr/>
          <p:nvPr/>
        </p:nvCxnSpPr>
        <p:spPr>
          <a:xfrm>
            <a:off x="352924" y="369368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CE95714-8893-6D4B-0628-6C3B769E9C81}"/>
              </a:ext>
            </a:extLst>
          </p:cNvPr>
          <p:cNvCxnSpPr/>
          <p:nvPr/>
        </p:nvCxnSpPr>
        <p:spPr>
          <a:xfrm>
            <a:off x="336883" y="474044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7BCBF47-C43A-0E08-EEC7-3F17AF60B382}"/>
              </a:ext>
            </a:extLst>
          </p:cNvPr>
          <p:cNvCxnSpPr/>
          <p:nvPr/>
        </p:nvCxnSpPr>
        <p:spPr>
          <a:xfrm>
            <a:off x="336883" y="269106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B9E2753E-9230-67A5-867C-38BB5A8AE06C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52926" y="910389"/>
            <a:ext cx="0" cy="500026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6F84CF71-E040-DEEB-A34E-3898CE4D33EF}"/>
              </a:ext>
            </a:extLst>
          </p:cNvPr>
          <p:cNvSpPr/>
          <p:nvPr/>
        </p:nvSpPr>
        <p:spPr>
          <a:xfrm>
            <a:off x="4999199" y="3313609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Define the ways in which the system resources are used to sole the computing problems of the users</a:t>
            </a:r>
            <a:endParaRPr lang="ar-JO" dirty="0"/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D47A22F9-99AC-7519-3E8E-0BF2EFEA85DE}"/>
              </a:ext>
            </a:extLst>
          </p:cNvPr>
          <p:cNvCxnSpPr>
            <a:cxnSpLocks/>
            <a:stCxn id="5" idx="6"/>
            <a:endCxn id="24" idx="1"/>
          </p:cNvCxnSpPr>
          <p:nvPr/>
        </p:nvCxnSpPr>
        <p:spPr>
          <a:xfrm>
            <a:off x="2967788" y="3697705"/>
            <a:ext cx="2031411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715B900E-573B-EDE2-FC81-49E15D652A0F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2967788" y="4740441"/>
            <a:ext cx="2031411" cy="32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مستطيل: زوايا مستديرة 33">
            <a:extLst>
              <a:ext uri="{FF2B5EF4-FFF2-40B4-BE49-F238E27FC236}">
                <a16:creationId xmlns:a16="http://schemas.microsoft.com/office/drawing/2014/main" id="{84BE533A-EE70-F70D-42A5-B873A6A3E6E9}"/>
              </a:ext>
            </a:extLst>
          </p:cNvPr>
          <p:cNvSpPr/>
          <p:nvPr/>
        </p:nvSpPr>
        <p:spPr>
          <a:xfrm>
            <a:off x="4999199" y="4372334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Controls an coordinates use of the users</a:t>
            </a:r>
            <a:endParaRPr lang="ar-JO" dirty="0"/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F999839D-BBB3-7ABA-A0C2-ADEE40CD9C60}"/>
              </a:ext>
            </a:extLst>
          </p:cNvPr>
          <p:cNvSpPr/>
          <p:nvPr/>
        </p:nvSpPr>
        <p:spPr>
          <a:xfrm>
            <a:off x="2951747" y="4188612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مستطيل 38">
            <a:extLst>
              <a:ext uri="{FF2B5EF4-FFF2-40B4-BE49-F238E27FC236}">
                <a16:creationId xmlns:a16="http://schemas.microsoft.com/office/drawing/2014/main" id="{54E92F1B-A3A2-35EF-C996-AD15AD94290C}"/>
              </a:ext>
            </a:extLst>
          </p:cNvPr>
          <p:cNvSpPr/>
          <p:nvPr/>
        </p:nvSpPr>
        <p:spPr>
          <a:xfrm>
            <a:off x="2973724" y="3056074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شكل بيضاوي 49">
            <a:extLst>
              <a:ext uri="{FF2B5EF4-FFF2-40B4-BE49-F238E27FC236}">
                <a16:creationId xmlns:a16="http://schemas.microsoft.com/office/drawing/2014/main" id="{506C59E0-F558-E4E0-D86E-B2238F5B2F79}"/>
              </a:ext>
            </a:extLst>
          </p:cNvPr>
          <p:cNvSpPr/>
          <p:nvPr/>
        </p:nvSpPr>
        <p:spPr>
          <a:xfrm>
            <a:off x="673766" y="550960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Hardware</a:t>
            </a:r>
            <a:endParaRPr lang="ar-JO" dirty="0"/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C59BF548-15AB-DD44-19C5-6A6B66F64662}"/>
              </a:ext>
            </a:extLst>
          </p:cNvPr>
          <p:cNvCxnSpPr>
            <a:endCxn id="50" idx="2"/>
          </p:cNvCxnSpPr>
          <p:nvPr/>
        </p:nvCxnSpPr>
        <p:spPr>
          <a:xfrm>
            <a:off x="336881" y="591065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مستطيل: زوايا مستديرة 51">
            <a:extLst>
              <a:ext uri="{FF2B5EF4-FFF2-40B4-BE49-F238E27FC236}">
                <a16:creationId xmlns:a16="http://schemas.microsoft.com/office/drawing/2014/main" id="{231521C0-1047-81A9-142B-C31323892D84}"/>
              </a:ext>
            </a:extLst>
          </p:cNvPr>
          <p:cNvSpPr/>
          <p:nvPr/>
        </p:nvSpPr>
        <p:spPr>
          <a:xfrm>
            <a:off x="4983154" y="5509600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Provides basic computing resources</a:t>
            </a:r>
            <a:endParaRPr lang="ar-JO" dirty="0"/>
          </a:p>
        </p:txBody>
      </p:sp>
      <p:cxnSp>
        <p:nvCxnSpPr>
          <p:cNvPr id="53" name="رابط كسهم مستقيم 52">
            <a:extLst>
              <a:ext uri="{FF2B5EF4-FFF2-40B4-BE49-F238E27FC236}">
                <a16:creationId xmlns:a16="http://schemas.microsoft.com/office/drawing/2014/main" id="{33628755-1E8A-5561-B3F9-9F95ADBB1777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2951745" y="5910653"/>
            <a:ext cx="20314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F4EAA969-3A29-8202-AEBE-89B7958B70E0}"/>
              </a:ext>
            </a:extLst>
          </p:cNvPr>
          <p:cNvSpPr/>
          <p:nvPr/>
        </p:nvSpPr>
        <p:spPr>
          <a:xfrm>
            <a:off x="2957679" y="5387610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48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F4A2AC5B-6ABA-43C5-DA36-307B5249AD0C}"/>
              </a:ext>
            </a:extLst>
          </p:cNvPr>
          <p:cNvSpPr/>
          <p:nvPr/>
        </p:nvSpPr>
        <p:spPr>
          <a:xfrm>
            <a:off x="481076" y="272772"/>
            <a:ext cx="620829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Multiprocessors</a:t>
            </a:r>
          </a:p>
          <a:p>
            <a:pPr algn="ctr"/>
            <a:r>
              <a:rPr lang="ar-JO" dirty="0"/>
              <a:t>المعالجات المتعددة 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04215817-16D3-9726-49FF-87A97438235E}"/>
              </a:ext>
            </a:extLst>
          </p:cNvPr>
          <p:cNvCxnSpPr>
            <a:cxnSpLocks/>
          </p:cNvCxnSpPr>
          <p:nvPr/>
        </p:nvCxnSpPr>
        <p:spPr>
          <a:xfrm>
            <a:off x="577329" y="227215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5098C932-4783-6F3B-1FBB-817AFC204868}"/>
              </a:ext>
            </a:extLst>
          </p:cNvPr>
          <p:cNvSpPr/>
          <p:nvPr/>
        </p:nvSpPr>
        <p:spPr>
          <a:xfrm>
            <a:off x="927206" y="1871107"/>
            <a:ext cx="207248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Advantages :</a:t>
            </a:r>
          </a:p>
          <a:p>
            <a:pPr algn="ctr"/>
            <a:r>
              <a:rPr lang="ar-JO" dirty="0"/>
              <a:t>الإيجابيات(المزايا)</a:t>
            </a:r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F78B532-F03A-F959-606F-9462213E7816}"/>
              </a:ext>
            </a:extLst>
          </p:cNvPr>
          <p:cNvSpPr/>
          <p:nvPr/>
        </p:nvSpPr>
        <p:spPr>
          <a:xfrm>
            <a:off x="866288" y="4537154"/>
            <a:ext cx="207248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Two Types:</a:t>
            </a:r>
            <a:endParaRPr lang="ar-JO" dirty="0"/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نوعين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332C5959-D0C0-1F02-B000-CA4DC45D40AD}"/>
              </a:ext>
            </a:extLst>
          </p:cNvPr>
          <p:cNvCxnSpPr>
            <a:cxnSpLocks/>
          </p:cNvCxnSpPr>
          <p:nvPr/>
        </p:nvCxnSpPr>
        <p:spPr>
          <a:xfrm>
            <a:off x="546963" y="504772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95F4E24F-7120-DEF7-8677-27FD22E7F692}"/>
              </a:ext>
            </a:extLst>
          </p:cNvPr>
          <p:cNvSpPr/>
          <p:nvPr/>
        </p:nvSpPr>
        <p:spPr>
          <a:xfrm>
            <a:off x="3784228" y="2724709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Increased reliability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زيادة الموثوقية</a:t>
            </a: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9A026C0-3FE6-5B1F-A964-6A48EE32EC8B}"/>
              </a:ext>
            </a:extLst>
          </p:cNvPr>
          <p:cNvCxnSpPr>
            <a:cxnSpLocks/>
          </p:cNvCxnSpPr>
          <p:nvPr/>
        </p:nvCxnSpPr>
        <p:spPr>
          <a:xfrm>
            <a:off x="2999688" y="2272158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9B2A3569-5AEB-1D9A-BC70-BFB5B3CD03F5}"/>
              </a:ext>
            </a:extLst>
          </p:cNvPr>
          <p:cNvCxnSpPr>
            <a:cxnSpLocks/>
          </p:cNvCxnSpPr>
          <p:nvPr/>
        </p:nvCxnSpPr>
        <p:spPr>
          <a:xfrm flipH="1">
            <a:off x="513348" y="1074877"/>
            <a:ext cx="31898" cy="3972848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0AA0F8B6-498B-0407-6C60-A8D3ECA2CED6}"/>
              </a:ext>
            </a:extLst>
          </p:cNvPr>
          <p:cNvCxnSpPr>
            <a:cxnSpLocks/>
          </p:cNvCxnSpPr>
          <p:nvPr/>
        </p:nvCxnSpPr>
        <p:spPr>
          <a:xfrm>
            <a:off x="3431295" y="230765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8D51F109-0685-0ABB-921A-95E92C428769}"/>
              </a:ext>
            </a:extLst>
          </p:cNvPr>
          <p:cNvCxnSpPr>
            <a:cxnSpLocks/>
          </p:cNvCxnSpPr>
          <p:nvPr/>
        </p:nvCxnSpPr>
        <p:spPr>
          <a:xfrm>
            <a:off x="3399218" y="309001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D9F6F42F-EA10-933C-5BFC-33F5071ECC51}"/>
              </a:ext>
            </a:extLst>
          </p:cNvPr>
          <p:cNvCxnSpPr>
            <a:cxnSpLocks/>
          </p:cNvCxnSpPr>
          <p:nvPr/>
        </p:nvCxnSpPr>
        <p:spPr>
          <a:xfrm>
            <a:off x="3399218" y="1510517"/>
            <a:ext cx="48125" cy="1579502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مستطيل: زوايا مستديرة 27">
            <a:extLst>
              <a:ext uri="{FF2B5EF4-FFF2-40B4-BE49-F238E27FC236}">
                <a16:creationId xmlns:a16="http://schemas.microsoft.com/office/drawing/2014/main" id="{9AB1B5B9-3BA4-11DF-5AAE-FA1A7E9074DB}"/>
              </a:ext>
            </a:extLst>
          </p:cNvPr>
          <p:cNvSpPr/>
          <p:nvPr/>
        </p:nvSpPr>
        <p:spPr>
          <a:xfrm>
            <a:off x="3784228" y="1946934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Economy of scale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الاقتصاد الكلي</a:t>
            </a:r>
          </a:p>
        </p:txBody>
      </p: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92F2C208-C88C-5201-277F-BA761EAAA674}"/>
              </a:ext>
            </a:extLst>
          </p:cNvPr>
          <p:cNvSpPr/>
          <p:nvPr/>
        </p:nvSpPr>
        <p:spPr>
          <a:xfrm>
            <a:off x="3784228" y="1171881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Increased throughput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زيادة الإنتاجية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FF3DA793-954D-F2C6-FE53-3DCDA89AB4F4}"/>
              </a:ext>
            </a:extLst>
          </p:cNvPr>
          <p:cNvCxnSpPr>
            <a:cxnSpLocks/>
          </p:cNvCxnSpPr>
          <p:nvPr/>
        </p:nvCxnSpPr>
        <p:spPr>
          <a:xfrm>
            <a:off x="3397686" y="156149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مستطيل: زوايا مستديرة 39">
            <a:extLst>
              <a:ext uri="{FF2B5EF4-FFF2-40B4-BE49-F238E27FC236}">
                <a16:creationId xmlns:a16="http://schemas.microsoft.com/office/drawing/2014/main" id="{F776B3D6-2819-3C10-40F9-E38553FB3208}"/>
              </a:ext>
            </a:extLst>
          </p:cNvPr>
          <p:cNvSpPr/>
          <p:nvPr/>
        </p:nvSpPr>
        <p:spPr>
          <a:xfrm>
            <a:off x="3291682" y="4586414"/>
            <a:ext cx="3224475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Symmetric Multiprocessing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المعالجة المتعددة المتماثلة </a:t>
            </a:r>
          </a:p>
        </p:txBody>
      </p:sp>
      <p:sp>
        <p:nvSpPr>
          <p:cNvPr id="41" name="مستطيل: زوايا مستديرة 40">
            <a:extLst>
              <a:ext uri="{FF2B5EF4-FFF2-40B4-BE49-F238E27FC236}">
                <a16:creationId xmlns:a16="http://schemas.microsoft.com/office/drawing/2014/main" id="{7C66C97E-92EB-0FD3-EA41-FEA375469D34}"/>
              </a:ext>
            </a:extLst>
          </p:cNvPr>
          <p:cNvSpPr/>
          <p:nvPr/>
        </p:nvSpPr>
        <p:spPr>
          <a:xfrm>
            <a:off x="3235543" y="5602584"/>
            <a:ext cx="3328741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Asymmetric Multiprocessing </a:t>
            </a:r>
            <a:endParaRPr lang="ar-JO" dirty="0"/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المعالجة المتعددة غير المتماثلة</a:t>
            </a:r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56182B91-C538-517F-ACAE-F62FE79A49C9}"/>
              </a:ext>
            </a:extLst>
          </p:cNvPr>
          <p:cNvCxnSpPr>
            <a:cxnSpLocks/>
          </p:cNvCxnSpPr>
          <p:nvPr/>
        </p:nvCxnSpPr>
        <p:spPr>
          <a:xfrm>
            <a:off x="2946784" y="493820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B706EED1-48AD-C563-0B08-9B00AE1E661A}"/>
              </a:ext>
            </a:extLst>
          </p:cNvPr>
          <p:cNvCxnSpPr>
            <a:cxnSpLocks/>
          </p:cNvCxnSpPr>
          <p:nvPr/>
        </p:nvCxnSpPr>
        <p:spPr>
          <a:xfrm>
            <a:off x="2914707" y="619722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C7B5FA2-EFFE-E00D-B071-F57E71C4A84D}"/>
              </a:ext>
            </a:extLst>
          </p:cNvPr>
          <p:cNvCxnSpPr>
            <a:cxnSpLocks/>
          </p:cNvCxnSpPr>
          <p:nvPr/>
        </p:nvCxnSpPr>
        <p:spPr>
          <a:xfrm>
            <a:off x="2914707" y="4617719"/>
            <a:ext cx="48125" cy="1579502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مستطيل: زوايا مستديرة 57">
            <a:extLst>
              <a:ext uri="{FF2B5EF4-FFF2-40B4-BE49-F238E27FC236}">
                <a16:creationId xmlns:a16="http://schemas.microsoft.com/office/drawing/2014/main" id="{726E0905-2AA9-0933-3A84-6FCD8C247454}"/>
              </a:ext>
            </a:extLst>
          </p:cNvPr>
          <p:cNvSpPr/>
          <p:nvPr/>
        </p:nvSpPr>
        <p:spPr>
          <a:xfrm>
            <a:off x="7660291" y="1946934"/>
            <a:ext cx="3954380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تسمح للمستخدم باستخدام مجموعة مطورة وأقوى من البرامج</a:t>
            </a:r>
          </a:p>
        </p:txBody>
      </p: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1AECF91D-8A32-2C0E-3D05-F7EDCCA353FB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>
            <a:off x="6848270" y="2283415"/>
            <a:ext cx="8120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رابط كسهم مستقيم 65">
            <a:extLst>
              <a:ext uri="{FF2B5EF4-FFF2-40B4-BE49-F238E27FC236}">
                <a16:creationId xmlns:a16="http://schemas.microsoft.com/office/drawing/2014/main" id="{B9FD7642-E6D1-400A-7A16-216E891FCC76}"/>
              </a:ext>
            </a:extLst>
          </p:cNvPr>
          <p:cNvCxnSpPr>
            <a:cxnSpLocks/>
            <a:stCxn id="40" idx="3"/>
            <a:endCxn id="67" idx="1"/>
          </p:cNvCxnSpPr>
          <p:nvPr/>
        </p:nvCxnSpPr>
        <p:spPr>
          <a:xfrm>
            <a:off x="6516157" y="4922895"/>
            <a:ext cx="814693" cy="194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مستطيل: زوايا مستديرة 66">
            <a:extLst>
              <a:ext uri="{FF2B5EF4-FFF2-40B4-BE49-F238E27FC236}">
                <a16:creationId xmlns:a16="http://schemas.microsoft.com/office/drawing/2014/main" id="{3B883FAF-991F-FD89-6566-39AC9A23BF03}"/>
              </a:ext>
            </a:extLst>
          </p:cNvPr>
          <p:cNvSpPr/>
          <p:nvPr/>
        </p:nvSpPr>
        <p:spPr>
          <a:xfrm>
            <a:off x="7330850" y="4605903"/>
            <a:ext cx="4756394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each processor performs all tasks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يقوم كل معالج بتنفيذ كافة المهام</a:t>
            </a:r>
            <a:endParaRPr lang="en-US" dirty="0"/>
          </a:p>
        </p:txBody>
      </p:sp>
      <p:cxnSp>
        <p:nvCxnSpPr>
          <p:cNvPr id="68" name="رابط كسهم مستقيم 67">
            <a:extLst>
              <a:ext uri="{FF2B5EF4-FFF2-40B4-BE49-F238E27FC236}">
                <a16:creationId xmlns:a16="http://schemas.microsoft.com/office/drawing/2014/main" id="{B53F93D9-A267-845A-BAB3-275CF6C46149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6564284" y="5939065"/>
            <a:ext cx="6823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مستطيل: زوايا مستديرة 76">
            <a:extLst>
              <a:ext uri="{FF2B5EF4-FFF2-40B4-BE49-F238E27FC236}">
                <a16:creationId xmlns:a16="http://schemas.microsoft.com/office/drawing/2014/main" id="{A31AA548-500F-5F5F-58D2-51FB2C419BA6}"/>
              </a:ext>
            </a:extLst>
          </p:cNvPr>
          <p:cNvSpPr/>
          <p:nvPr/>
        </p:nvSpPr>
        <p:spPr>
          <a:xfrm>
            <a:off x="7246627" y="5602584"/>
            <a:ext cx="4876615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each processor is assigned a specie task.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 يتم تعيين مهمة محددة لكل معالج.</a:t>
            </a:r>
          </a:p>
        </p:txBody>
      </p:sp>
    </p:spTree>
    <p:extLst>
      <p:ext uri="{BB962C8B-B14F-4D97-AF65-F5344CB8AC3E}">
        <p14:creationId xmlns:p14="http://schemas.microsoft.com/office/powerpoint/2010/main" val="148787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F1ABF-C753-DCBD-7CA2-0CD91876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41" y="1581819"/>
            <a:ext cx="6322917" cy="478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97FEC7A-C46F-3E32-1881-98A0DAD3C078}"/>
              </a:ext>
            </a:extLst>
          </p:cNvPr>
          <p:cNvSpPr txBox="1"/>
          <p:nvPr/>
        </p:nvSpPr>
        <p:spPr>
          <a:xfrm>
            <a:off x="4503821" y="0"/>
            <a:ext cx="3184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6699"/>
                </a:solidFill>
                <a:latin typeface="+mj-lt"/>
              </a:rPr>
              <a:t>Symmetric</a:t>
            </a:r>
            <a:endParaRPr lang="ar-JO" sz="4000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F16D626-5290-1C2F-1AA4-AC5EBBD7C739}"/>
              </a:ext>
            </a:extLst>
          </p:cNvPr>
          <p:cNvSpPr/>
          <p:nvPr/>
        </p:nvSpPr>
        <p:spPr>
          <a:xfrm>
            <a:off x="4086818" y="794054"/>
            <a:ext cx="4018361" cy="701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كل وحدة معالجة مركزية مستقلة عن الأخرى</a:t>
            </a: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C12293D8-5F42-6CA0-5AB8-A0888542CA53}"/>
              </a:ext>
            </a:extLst>
          </p:cNvPr>
          <p:cNvSpPr/>
          <p:nvPr/>
        </p:nvSpPr>
        <p:spPr>
          <a:xfrm>
            <a:off x="244921" y="2607735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يوجد لكل وحدة معالجة مركزية </a:t>
            </a:r>
            <a:r>
              <a:rPr lang="en-US" dirty="0"/>
              <a:t>cache </a:t>
            </a:r>
            <a:r>
              <a:rPr lang="ar-JO" dirty="0"/>
              <a:t>منفصل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CF2CBB96-E2E4-343C-0662-7D906D91F07C}"/>
              </a:ext>
            </a:extLst>
          </p:cNvPr>
          <p:cNvSpPr/>
          <p:nvPr/>
        </p:nvSpPr>
        <p:spPr>
          <a:xfrm>
            <a:off x="9480883" y="1786470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لكل وحدة معالجة مركزية صفات مختلفة</a:t>
            </a: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D028D788-FBFF-8431-E9B6-121865993F87}"/>
              </a:ext>
            </a:extLst>
          </p:cNvPr>
          <p:cNvSpPr/>
          <p:nvPr/>
        </p:nvSpPr>
        <p:spPr>
          <a:xfrm>
            <a:off x="9480882" y="4250264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تعطل أحدهم يبقى الآخر يعمل</a:t>
            </a:r>
          </a:p>
        </p:txBody>
      </p:sp>
    </p:spTree>
    <p:extLst>
      <p:ext uri="{BB962C8B-B14F-4D97-AF65-F5344CB8AC3E}">
        <p14:creationId xmlns:p14="http://schemas.microsoft.com/office/powerpoint/2010/main" val="34743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10A01626-3E90-596B-EA18-282D82FCC981}"/>
              </a:ext>
            </a:extLst>
          </p:cNvPr>
          <p:cNvSpPr txBox="1"/>
          <p:nvPr/>
        </p:nvSpPr>
        <p:spPr>
          <a:xfrm>
            <a:off x="3491163" y="200345"/>
            <a:ext cx="5209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JO" sz="4000" b="1" dirty="0">
                <a:solidFill>
                  <a:srgbClr val="006699"/>
                </a:solidFill>
                <a:latin typeface="+mj-lt"/>
              </a:rPr>
              <a:t>Dual-Core Design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0F3650-1714-ADA7-2701-6C386D86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63" y="1331525"/>
            <a:ext cx="5710418" cy="50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45C0D07-FB53-DB2E-6C68-3D69F9D2141E}"/>
              </a:ext>
            </a:extLst>
          </p:cNvPr>
          <p:cNvSpPr/>
          <p:nvPr/>
        </p:nvSpPr>
        <p:spPr>
          <a:xfrm>
            <a:off x="620435" y="1398325"/>
            <a:ext cx="2731077" cy="12432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وحدة معالجة مركزية واحدة وفيها نسخة من </a:t>
            </a:r>
            <a:r>
              <a:rPr lang="en-US" dirty="0"/>
              <a:t>CPU</a:t>
            </a:r>
            <a:endParaRPr lang="ar-JO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CC93264F-CCDD-A97A-3DF6-37086926A76A}"/>
              </a:ext>
            </a:extLst>
          </p:cNvPr>
          <p:cNvSpPr/>
          <p:nvPr/>
        </p:nvSpPr>
        <p:spPr>
          <a:xfrm>
            <a:off x="745665" y="3174543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يكون مشترك بين ال</a:t>
            </a:r>
            <a:r>
              <a:rPr lang="en-US" dirty="0"/>
              <a:t>core</a:t>
            </a:r>
            <a:endParaRPr lang="ar-JO" dirty="0"/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490A045C-8B34-BF82-E432-F0B6FBAD6FB7}"/>
              </a:ext>
            </a:extLst>
          </p:cNvPr>
          <p:cNvSpPr/>
          <p:nvPr/>
        </p:nvSpPr>
        <p:spPr>
          <a:xfrm>
            <a:off x="9480883" y="1786470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وحدات المعالجة لها نفس الصفات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5007C574-AA5E-3073-710B-98A574FCABB5}"/>
              </a:ext>
            </a:extLst>
          </p:cNvPr>
          <p:cNvSpPr/>
          <p:nvPr/>
        </p:nvSpPr>
        <p:spPr>
          <a:xfrm>
            <a:off x="9480882" y="4250264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تعطل أحدهم يتعطل انظام لأنه عبارة عن </a:t>
            </a:r>
            <a:r>
              <a:rPr lang="en-US" dirty="0"/>
              <a:t>CPU </a:t>
            </a:r>
            <a:r>
              <a:rPr lang="ar-JO" dirty="0"/>
              <a:t>واحد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8FF83D07-FECD-6B2E-7BDF-BAB762928D96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3211861" y="3995808"/>
            <a:ext cx="1616813" cy="592234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32814095-7079-9118-AA7D-EB52D9A28C83}"/>
              </a:ext>
            </a:extLst>
          </p:cNvPr>
          <p:cNvSpPr/>
          <p:nvPr/>
        </p:nvSpPr>
        <p:spPr>
          <a:xfrm>
            <a:off x="524223" y="5071528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يكون أعلى سرعة من </a:t>
            </a:r>
            <a:r>
              <a:rPr lang="en-US" dirty="0"/>
              <a:t>L1</a:t>
            </a:r>
            <a:endParaRPr lang="ar-JO" dirty="0"/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43B67185-20DD-2C73-BC78-F9776C4CE42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990419" y="4817072"/>
            <a:ext cx="1838255" cy="1075721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8166257-7004-41AF-FA7A-51E8A91D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9" y="1226051"/>
            <a:ext cx="5656847" cy="535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91ACA64-6E55-9EC1-81F1-955C6C7C2903}"/>
              </a:ext>
            </a:extLst>
          </p:cNvPr>
          <p:cNvSpPr txBox="1"/>
          <p:nvPr/>
        </p:nvSpPr>
        <p:spPr>
          <a:xfrm>
            <a:off x="2675021" y="18885"/>
            <a:ext cx="6841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6699"/>
                </a:solidFill>
                <a:latin typeface="+mj-lt"/>
              </a:rPr>
              <a:t>Non-Uniform Memory Access System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84ECEC3A-6CC3-1A12-6AB3-8EAAA488D1DF}"/>
              </a:ext>
            </a:extLst>
          </p:cNvPr>
          <p:cNvSpPr/>
          <p:nvPr/>
        </p:nvSpPr>
        <p:spPr>
          <a:xfrm>
            <a:off x="9127383" y="1208834"/>
            <a:ext cx="2150216" cy="1285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عملية تواصل بينهم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2416D7F-43B6-AF05-334F-4E5A176E72C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16842" y="1851415"/>
            <a:ext cx="2710541" cy="1020122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39751CFF-7FFB-8CF7-763E-83A6EEFCC533}"/>
              </a:ext>
            </a:extLst>
          </p:cNvPr>
          <p:cNvSpPr/>
          <p:nvPr/>
        </p:nvSpPr>
        <p:spPr>
          <a:xfrm>
            <a:off x="9214472" y="3080513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يتم التواصل بين </a:t>
            </a:r>
            <a:r>
              <a:rPr lang="en-US" dirty="0"/>
              <a:t>CPU  </a:t>
            </a:r>
            <a:r>
              <a:rPr lang="ar-JO" dirty="0"/>
              <a:t>مع بعض عند وجود العديد من العمليات في نفس الوقت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69D5B057-9093-4EAE-67CD-F5879DC7357E}"/>
              </a:ext>
            </a:extLst>
          </p:cNvPr>
          <p:cNvSpPr/>
          <p:nvPr/>
        </p:nvSpPr>
        <p:spPr>
          <a:xfrm>
            <a:off x="187630" y="718947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يوجد أكثر من </a:t>
            </a:r>
            <a:r>
              <a:rPr lang="en-US" dirty="0"/>
              <a:t>Memory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0802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: زوايا مستديرة 6">
            <a:extLst>
              <a:ext uri="{FF2B5EF4-FFF2-40B4-BE49-F238E27FC236}">
                <a16:creationId xmlns:a16="http://schemas.microsoft.com/office/drawing/2014/main" id="{A3E47AAA-D53C-6A7C-BBEF-5B6E20990BFC}"/>
              </a:ext>
            </a:extLst>
          </p:cNvPr>
          <p:cNvSpPr/>
          <p:nvPr/>
        </p:nvSpPr>
        <p:spPr>
          <a:xfrm>
            <a:off x="352926" y="401052"/>
            <a:ext cx="2614864" cy="1018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Clustered Systems</a:t>
            </a: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A820CF37-2DFC-5FCB-DED5-848E3DF4D36E}"/>
              </a:ext>
            </a:extLst>
          </p:cNvPr>
          <p:cNvCxnSpPr/>
          <p:nvPr/>
        </p:nvCxnSpPr>
        <p:spPr>
          <a:xfrm>
            <a:off x="352924" y="369368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162519A3-5064-FE10-D0FD-42DFEA99686A}"/>
              </a:ext>
            </a:extLst>
          </p:cNvPr>
          <p:cNvCxnSpPr/>
          <p:nvPr/>
        </p:nvCxnSpPr>
        <p:spPr>
          <a:xfrm>
            <a:off x="336883" y="474044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8A4F167C-7154-D2A2-28A8-B5CF60AB158D}"/>
              </a:ext>
            </a:extLst>
          </p:cNvPr>
          <p:cNvCxnSpPr/>
          <p:nvPr/>
        </p:nvCxnSpPr>
        <p:spPr>
          <a:xfrm>
            <a:off x="336883" y="269106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BC750A4D-ECBF-F3D1-9B0F-0511FD4781B9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352926" y="910389"/>
            <a:ext cx="0" cy="500026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6FE0B9F5-AE66-0333-5BF4-7CEF41C2E29E}"/>
              </a:ext>
            </a:extLst>
          </p:cNvPr>
          <p:cNvSpPr/>
          <p:nvPr/>
        </p:nvSpPr>
        <p:spPr>
          <a:xfrm>
            <a:off x="689809" y="2268335"/>
            <a:ext cx="683987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Usually sharing storage via a storage-area network (SAN)</a:t>
            </a:r>
          </a:p>
          <a:p>
            <a:pPr algn="ctr" rtl="1"/>
            <a:r>
              <a:rPr lang="ar-JO" dirty="0"/>
              <a:t>عادةً ما تتم مشاركة مساحة التخزين عبر شبكة منطقة التخزين (</a:t>
            </a:r>
            <a:r>
              <a:rPr lang="en-US" dirty="0"/>
              <a:t>SAN</a:t>
            </a:r>
            <a:r>
              <a:rPr lang="ar-JO" dirty="0"/>
              <a:t>)</a:t>
            </a:r>
            <a:endParaRPr lang="en-US" dirty="0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D247DE94-DC2C-A710-0A08-9BB0BCE2409D}"/>
              </a:ext>
            </a:extLst>
          </p:cNvPr>
          <p:cNvSpPr/>
          <p:nvPr/>
        </p:nvSpPr>
        <p:spPr>
          <a:xfrm>
            <a:off x="705852" y="3287388"/>
            <a:ext cx="683987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Provides a high-availability service which survives failures</a:t>
            </a:r>
          </a:p>
          <a:p>
            <a:pPr algn="ctr"/>
            <a:r>
              <a:rPr lang="ar-JO" dirty="0"/>
              <a:t>يوفر خدمة عالية التوفر تنجو من حالات الفشل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A916D7DF-D73B-F3FE-1DB6-CFCD3E63559B}"/>
              </a:ext>
            </a:extLst>
          </p:cNvPr>
          <p:cNvCxnSpPr>
            <a:cxnSpLocks/>
          </p:cNvCxnSpPr>
          <p:nvPr/>
        </p:nvCxnSpPr>
        <p:spPr>
          <a:xfrm>
            <a:off x="336881" y="591065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C5258A35-E1EA-D48F-016B-F7AE4A6F7437}"/>
              </a:ext>
            </a:extLst>
          </p:cNvPr>
          <p:cNvSpPr/>
          <p:nvPr/>
        </p:nvSpPr>
        <p:spPr>
          <a:xfrm>
            <a:off x="705850" y="4306441"/>
            <a:ext cx="6807784" cy="1051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Some have distributed lock manager (DLM) to avoid conflicting operations</a:t>
            </a:r>
          </a:p>
          <a:p>
            <a:pPr algn="ctr" rtl="1"/>
            <a:r>
              <a:rPr lang="ar-JO" dirty="0"/>
              <a:t>قام البعض بتوزيع مدير القفل (</a:t>
            </a:r>
            <a:r>
              <a:rPr lang="en-US" dirty="0"/>
              <a:t>DLM</a:t>
            </a:r>
            <a:r>
              <a:rPr lang="ar-JO" dirty="0"/>
              <a:t>)</a:t>
            </a:r>
            <a:r>
              <a:rPr lang="en-US" dirty="0"/>
              <a:t> </a:t>
            </a:r>
            <a:r>
              <a:rPr lang="ar-JO" dirty="0"/>
              <a:t>لتجنب العمليات المتعارضة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84B6790F-05DB-79F8-A555-75C599F91814}"/>
              </a:ext>
            </a:extLst>
          </p:cNvPr>
          <p:cNvCxnSpPr/>
          <p:nvPr/>
        </p:nvCxnSpPr>
        <p:spPr>
          <a:xfrm>
            <a:off x="7866560" y="307044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62A87FD-BD50-F289-DCE1-3E9B4A1FC90E}"/>
              </a:ext>
            </a:extLst>
          </p:cNvPr>
          <p:cNvCxnSpPr/>
          <p:nvPr/>
        </p:nvCxnSpPr>
        <p:spPr>
          <a:xfrm>
            <a:off x="7850519" y="411719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66D55CAC-ED91-9E00-1264-25B34BF16172}"/>
              </a:ext>
            </a:extLst>
          </p:cNvPr>
          <p:cNvCxnSpPr>
            <a:cxnSpLocks/>
          </p:cNvCxnSpPr>
          <p:nvPr/>
        </p:nvCxnSpPr>
        <p:spPr>
          <a:xfrm flipH="1">
            <a:off x="7850519" y="3070440"/>
            <a:ext cx="16043" cy="101905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44A1B396-40D7-F943-753B-60FD0EB58E7E}"/>
              </a:ext>
            </a:extLst>
          </p:cNvPr>
          <p:cNvCxnSpPr/>
          <p:nvPr/>
        </p:nvCxnSpPr>
        <p:spPr>
          <a:xfrm>
            <a:off x="7513634" y="368843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مستطيل: زوايا مستديرة 31">
            <a:extLst>
              <a:ext uri="{FF2B5EF4-FFF2-40B4-BE49-F238E27FC236}">
                <a16:creationId xmlns:a16="http://schemas.microsoft.com/office/drawing/2014/main" id="{62EC871F-794D-2342-0DE5-C95F9859AAC2}"/>
              </a:ext>
            </a:extLst>
          </p:cNvPr>
          <p:cNvSpPr/>
          <p:nvPr/>
        </p:nvSpPr>
        <p:spPr>
          <a:xfrm>
            <a:off x="8219486" y="2294533"/>
            <a:ext cx="3794546" cy="123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Asymmetric clustering has one machine in hot-standby mode</a:t>
            </a:r>
          </a:p>
          <a:p>
            <a:pPr algn="ctr"/>
            <a:r>
              <a:rPr lang="ar-JO" sz="1600" dirty="0"/>
              <a:t>يحتوي التجميع غير المتماثل على جهاز واحد في وضع الاستعداد السريع</a:t>
            </a:r>
          </a:p>
        </p:txBody>
      </p:sp>
      <p:sp>
        <p:nvSpPr>
          <p:cNvPr id="33" name="مستطيل: زوايا مستديرة 32">
            <a:extLst>
              <a:ext uri="{FF2B5EF4-FFF2-40B4-BE49-F238E27FC236}">
                <a16:creationId xmlns:a16="http://schemas.microsoft.com/office/drawing/2014/main" id="{1689F050-561C-6286-3C2D-E7F67FD3E0BF}"/>
              </a:ext>
            </a:extLst>
          </p:cNvPr>
          <p:cNvSpPr/>
          <p:nvPr/>
        </p:nvSpPr>
        <p:spPr>
          <a:xfrm>
            <a:off x="8219486" y="3662646"/>
            <a:ext cx="3794546" cy="1580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Symmetric clustering has multiple nodes running applications, monitoring each other</a:t>
            </a:r>
          </a:p>
          <a:p>
            <a:pPr algn="ctr"/>
            <a:r>
              <a:rPr lang="ar-JO" sz="1600" dirty="0"/>
              <a:t>يحتوي التجميع المتماثل على عقد متعددة تقوم بتشغيل التطبيقات، وتراقب بعضها البعض</a:t>
            </a:r>
          </a:p>
        </p:txBody>
      </p:sp>
      <p:sp>
        <p:nvSpPr>
          <p:cNvPr id="35" name="مستطيل: زوايا مستديرة 34">
            <a:extLst>
              <a:ext uri="{FF2B5EF4-FFF2-40B4-BE49-F238E27FC236}">
                <a16:creationId xmlns:a16="http://schemas.microsoft.com/office/drawing/2014/main" id="{3D2386C0-B1CD-E9A5-6589-F2FDF33E038B}"/>
              </a:ext>
            </a:extLst>
          </p:cNvPr>
          <p:cNvSpPr/>
          <p:nvPr/>
        </p:nvSpPr>
        <p:spPr>
          <a:xfrm>
            <a:off x="705852" y="5509599"/>
            <a:ext cx="683987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Some clusters are for high-performance computing (HPC)</a:t>
            </a:r>
          </a:p>
          <a:p>
            <a:pPr algn="ctr" rtl="1"/>
            <a:r>
              <a:rPr lang="ar-JO" dirty="0"/>
              <a:t>بعض المجموعات مخصصة للحوسبة عالية الأداء (</a:t>
            </a:r>
            <a:r>
              <a:rPr lang="en-US" dirty="0"/>
              <a:t>HPC</a:t>
            </a:r>
            <a:r>
              <a:rPr lang="ar-JO" dirty="0"/>
              <a:t>)</a:t>
            </a:r>
            <a:endParaRPr lang="en-US" dirty="0"/>
          </a:p>
        </p:txBody>
      </p: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E9F83A52-335B-3135-5757-DE9255EE72F5}"/>
              </a:ext>
            </a:extLst>
          </p:cNvPr>
          <p:cNvCxnSpPr/>
          <p:nvPr/>
        </p:nvCxnSpPr>
        <p:spPr>
          <a:xfrm>
            <a:off x="7513634" y="591065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مستطيل: زوايا مستديرة 39">
            <a:extLst>
              <a:ext uri="{FF2B5EF4-FFF2-40B4-BE49-F238E27FC236}">
                <a16:creationId xmlns:a16="http://schemas.microsoft.com/office/drawing/2014/main" id="{3FCB5DF7-E836-B50A-73B4-8DEBEE94EA7F}"/>
              </a:ext>
            </a:extLst>
          </p:cNvPr>
          <p:cNvSpPr/>
          <p:nvPr/>
        </p:nvSpPr>
        <p:spPr>
          <a:xfrm>
            <a:off x="7850519" y="5509599"/>
            <a:ext cx="3794546" cy="12344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Applications must be written to use parallelization</a:t>
            </a:r>
          </a:p>
          <a:p>
            <a:pPr algn="ctr"/>
            <a:r>
              <a:rPr lang="ar-JO" sz="1600" dirty="0"/>
              <a:t>يجب كتابة الطلبات لاستخدام الموازاة</a:t>
            </a:r>
          </a:p>
        </p:txBody>
      </p:sp>
    </p:spTree>
    <p:extLst>
      <p:ext uri="{BB962C8B-B14F-4D97-AF65-F5344CB8AC3E}">
        <p14:creationId xmlns:p14="http://schemas.microsoft.com/office/powerpoint/2010/main" val="161852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5854D258-2914-4C05-77EC-65EFC03DC824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Clustered Systems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46D9D07-97A1-9D74-C601-C71D1A2D440E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21C07F88-9C11-146A-AD86-583E9563AA21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23511E08-8301-04A6-D2C5-465E53FF0F1D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691DEA8D-4034-64FA-01B8-D72B585B78AB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هي عبارة عن مجموعة حواسيب مرتبطة مع بعضها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B22E65FF-535C-9DEF-1745-187AB4B9378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A19C8B21-0327-8F7E-27B2-705C3999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3" y="2411997"/>
            <a:ext cx="7143365" cy="36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66C9A10A-A3FD-F348-76E8-724B60277DB5}"/>
              </a:ext>
            </a:extLst>
          </p:cNvPr>
          <p:cNvSpPr/>
          <p:nvPr/>
        </p:nvSpPr>
        <p:spPr>
          <a:xfrm>
            <a:off x="9452854" y="5347820"/>
            <a:ext cx="2572777" cy="1285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ينتظر الانتهاء من العملية الأولى ثم ينفذ العمليات الأخرى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41D14725-4E22-097F-7573-EDDE6AF312C0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154779" y="4798361"/>
            <a:ext cx="2298075" cy="1192040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8BD77AD2-FD6E-3589-813E-7AFF8311B82A}"/>
              </a:ext>
            </a:extLst>
          </p:cNvPr>
          <p:cNvSpPr/>
          <p:nvPr/>
        </p:nvSpPr>
        <p:spPr>
          <a:xfrm>
            <a:off x="336881" y="4870462"/>
            <a:ext cx="3497182" cy="1762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تغيرت القيمة المخزنة في أحد الحواسيب يتم تغيير القيم عند الجميع فتأخذ آخر قيمة مخزنة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AE57273E-131B-F6C0-FDCD-46BEBFC393F9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3834063" y="4870463"/>
            <a:ext cx="1544091" cy="881259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4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4562342A-05EB-EDC1-1BA2-8ED17045403B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 </a:t>
            </a:r>
            <a:r>
              <a:rPr lang="en-US"/>
              <a:t>program </a:t>
            </a:r>
            <a:endParaRPr lang="en-US" dirty="0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E85899F-746C-D8EA-7D09-E7CB97C1EDD1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88BA0410-02B5-989A-0F25-E670CB1401F5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D87C1794-E4CE-6974-2C44-3ED65179AD6F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E423AF28-0407-9D5E-4E3F-7A4A24C01D8D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simple code to initialize the system, load the kernel</a:t>
            </a:r>
          </a:p>
          <a:p>
            <a:pPr algn="ctr"/>
            <a:r>
              <a:rPr lang="ar-JO" dirty="0"/>
              <a:t>رمز بسيط لتهيئة النظام </a:t>
            </a:r>
            <a:r>
              <a:rPr lang="ar-JO"/>
              <a:t>وتحميل النواة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352C7A04-4F60-874F-B9E6-1491A9910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B3F430DA-A63C-7935-5BD2-92CE7A9F56B5}"/>
              </a:ext>
            </a:extLst>
          </p:cNvPr>
          <p:cNvSpPr/>
          <p:nvPr/>
        </p:nvSpPr>
        <p:spPr>
          <a:xfrm>
            <a:off x="3288628" y="2265950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برنامج مخزن على ال</a:t>
            </a:r>
            <a:r>
              <a:rPr lang="en-US" dirty="0"/>
              <a:t>ROM </a:t>
            </a:r>
            <a:r>
              <a:rPr lang="ar-JO" dirty="0"/>
              <a:t>ويتم تحميله عند تشغيل الجهاز</a:t>
            </a:r>
            <a:endParaRPr lang="en-US" dirty="0"/>
          </a:p>
        </p:txBody>
      </p: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E330DA48-8B3A-C9D4-1BFB-E5FF1B53C778}"/>
              </a:ext>
            </a:extLst>
          </p:cNvPr>
          <p:cNvSpPr/>
          <p:nvPr/>
        </p:nvSpPr>
        <p:spPr>
          <a:xfrm>
            <a:off x="352926" y="3228998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system daemons 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570F9386-56C9-BD32-0A04-A257A89F0672}"/>
              </a:ext>
            </a:extLst>
          </p:cNvPr>
          <p:cNvSpPr/>
          <p:nvPr/>
        </p:nvSpPr>
        <p:spPr>
          <a:xfrm>
            <a:off x="689811" y="431933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وظيفته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0AB41DE-3E1C-70D3-E649-D18AEA11413A}"/>
              </a:ext>
            </a:extLst>
          </p:cNvPr>
          <p:cNvCxnSpPr/>
          <p:nvPr/>
        </p:nvCxnSpPr>
        <p:spPr>
          <a:xfrm>
            <a:off x="352928" y="476049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A2F812BE-E3DB-B494-F3B8-95D231E9F9E1}"/>
              </a:ext>
            </a:extLst>
          </p:cNvPr>
          <p:cNvCxnSpPr>
            <a:cxnSpLocks/>
          </p:cNvCxnSpPr>
          <p:nvPr/>
        </p:nvCxnSpPr>
        <p:spPr>
          <a:xfrm>
            <a:off x="368971" y="3950466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391975CD-053F-2B1B-9BBE-30970C780549}"/>
              </a:ext>
            </a:extLst>
          </p:cNvPr>
          <p:cNvSpPr/>
          <p:nvPr/>
        </p:nvSpPr>
        <p:spPr>
          <a:xfrm>
            <a:off x="3304673" y="4335480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يقوم بفحص مكونات نظام الحاسوب إذا لا يوجد مشكلة يحمل ال </a:t>
            </a:r>
            <a:r>
              <a:rPr lang="en-US" dirty="0"/>
              <a:t>Kernel </a:t>
            </a:r>
            <a:r>
              <a:rPr lang="ar-JO" dirty="0"/>
              <a:t>على ال </a:t>
            </a:r>
            <a:r>
              <a:rPr lang="en-US" dirty="0"/>
              <a:t>RAM </a:t>
            </a:r>
            <a:r>
              <a:rPr lang="ar-JO" dirty="0"/>
              <a:t> وتنتهي وظيفته</a:t>
            </a:r>
            <a:endParaRPr lang="en-US" dirty="0"/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3B3AEAAB-8193-49D0-15D8-1E6615118C3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67788" y="471957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1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9555184-155B-BE25-A935-66698C771A14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 interrupt driven 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B94DDF04-4F9B-CA91-93FD-833107210553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لها نوعان من الأوامر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AEA530C-5FF7-52C0-4D75-F2BDB38D3BEE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EA60C776-4C6E-498E-43D3-BD0ABD70C1BD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55480F0C-B0FF-FECD-5B7B-12BE14FA79B7}"/>
              </a:ext>
            </a:extLst>
          </p:cNvPr>
          <p:cNvSpPr/>
          <p:nvPr/>
        </p:nvSpPr>
        <p:spPr>
          <a:xfrm>
            <a:off x="3288628" y="1295403"/>
            <a:ext cx="651309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Hardware interrupt by one of the devices  </a:t>
            </a:r>
          </a:p>
          <a:p>
            <a:pPr algn="ctr"/>
            <a:r>
              <a:rPr lang="ar-JO" dirty="0"/>
              <a:t>انقطاع الأجهزة عن طريق أحد الأجهزة 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2993AFA0-C036-3BD4-6699-27526949CAD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99A9798C-D23E-3A67-3FB3-C681276862FA}"/>
              </a:ext>
            </a:extLst>
          </p:cNvPr>
          <p:cNvSpPr/>
          <p:nvPr/>
        </p:nvSpPr>
        <p:spPr>
          <a:xfrm>
            <a:off x="3288628" y="2265950"/>
            <a:ext cx="651309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Software interrupt (exception or trap)      </a:t>
            </a:r>
            <a:endParaRPr lang="ar-JO" dirty="0"/>
          </a:p>
          <a:p>
            <a:pPr algn="ctr"/>
            <a:r>
              <a:rPr lang="ar-JO" dirty="0"/>
              <a:t>مقاطعة البرنامج (الاستثناء أو الاعتراض)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CB42E974-62EF-2014-4BB1-435F5F4AB6D0}"/>
              </a:ext>
            </a:extLst>
          </p:cNvPr>
          <p:cNvCxnSpPr>
            <a:cxnSpLocks/>
          </p:cNvCxnSpPr>
          <p:nvPr/>
        </p:nvCxnSpPr>
        <p:spPr>
          <a:xfrm>
            <a:off x="2919652" y="2667002"/>
            <a:ext cx="38501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C9B82AE2-C2FD-D72C-2C07-59A7571EEC69}"/>
              </a:ext>
            </a:extLst>
          </p:cNvPr>
          <p:cNvSpPr/>
          <p:nvPr/>
        </p:nvSpPr>
        <p:spPr>
          <a:xfrm>
            <a:off x="5751091" y="3958388"/>
            <a:ext cx="612006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Software error (e.g., division by zero)</a:t>
            </a:r>
          </a:p>
          <a:p>
            <a:pPr algn="ctr"/>
            <a:r>
              <a:rPr lang="ar-JO" dirty="0"/>
              <a:t>خطأ في البرنامج (على سبيل المثال، القسمة على صفر)</a:t>
            </a: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881A522-1188-1A6A-A33D-73D53ADB8055}"/>
              </a:ext>
            </a:extLst>
          </p:cNvPr>
          <p:cNvCxnSpPr>
            <a:cxnSpLocks/>
          </p:cNvCxnSpPr>
          <p:nvPr/>
        </p:nvCxnSpPr>
        <p:spPr>
          <a:xfrm>
            <a:off x="5414206" y="4396555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AC8DE38B-18B4-7052-9250-0517764B01F6}"/>
              </a:ext>
            </a:extLst>
          </p:cNvPr>
          <p:cNvSpPr/>
          <p:nvPr/>
        </p:nvSpPr>
        <p:spPr>
          <a:xfrm>
            <a:off x="5767128" y="4928935"/>
            <a:ext cx="612006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Request for operating system service – system call</a:t>
            </a:r>
          </a:p>
          <a:p>
            <a:pPr algn="ctr"/>
            <a:r>
              <a:rPr lang="ar-JO" dirty="0"/>
              <a:t>طلب خدمة نظام التشغيل – استدعاء النظام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48F919EB-FF91-7207-BF7C-5BFF3CF40542}"/>
              </a:ext>
            </a:extLst>
          </p:cNvPr>
          <p:cNvCxnSpPr>
            <a:cxnSpLocks/>
          </p:cNvCxnSpPr>
          <p:nvPr/>
        </p:nvCxnSpPr>
        <p:spPr>
          <a:xfrm>
            <a:off x="5430243" y="5367102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D9C04A14-DB26-612F-E004-DB14E94D9CDC}"/>
              </a:ext>
            </a:extLst>
          </p:cNvPr>
          <p:cNvSpPr/>
          <p:nvPr/>
        </p:nvSpPr>
        <p:spPr>
          <a:xfrm>
            <a:off x="5783165" y="5898426"/>
            <a:ext cx="608799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Other process problems include infinite loop</a:t>
            </a:r>
          </a:p>
          <a:p>
            <a:pPr algn="ctr"/>
            <a:r>
              <a:rPr lang="ar-JO" dirty="0"/>
              <a:t>تتضمن مشاكل العملية الأخرى الحلقة اللانهائية، 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8BD9139C-D2B0-3860-2F28-AC89B7B3B97B}"/>
              </a:ext>
            </a:extLst>
          </p:cNvPr>
          <p:cNvCxnSpPr>
            <a:cxnSpLocks/>
          </p:cNvCxnSpPr>
          <p:nvPr/>
        </p:nvCxnSpPr>
        <p:spPr>
          <a:xfrm>
            <a:off x="5446280" y="6336593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مستقيم 23">
            <a:extLst>
              <a:ext uri="{FF2B5EF4-FFF2-40B4-BE49-F238E27FC236}">
                <a16:creationId xmlns:a16="http://schemas.microsoft.com/office/drawing/2014/main" id="{6D29243E-2E8E-748A-609B-AEC0DED969D1}"/>
              </a:ext>
            </a:extLst>
          </p:cNvPr>
          <p:cNvCxnSpPr>
            <a:cxnSpLocks/>
          </p:cNvCxnSpPr>
          <p:nvPr/>
        </p:nvCxnSpPr>
        <p:spPr>
          <a:xfrm>
            <a:off x="5430243" y="3044146"/>
            <a:ext cx="0" cy="329244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0D5A1661-5C97-F319-E6E1-341C19BE3627}"/>
              </a:ext>
            </a:extLst>
          </p:cNvPr>
          <p:cNvCxnSpPr>
            <a:cxnSpLocks/>
          </p:cNvCxnSpPr>
          <p:nvPr/>
        </p:nvCxnSpPr>
        <p:spPr>
          <a:xfrm flipH="1">
            <a:off x="2919652" y="1777120"/>
            <a:ext cx="8024" cy="906839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321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20624B67-B071-3DCD-A5C7-D48C48769DA4}"/>
              </a:ext>
            </a:extLst>
          </p:cNvPr>
          <p:cNvSpPr/>
          <p:nvPr/>
        </p:nvSpPr>
        <p:spPr>
          <a:xfrm>
            <a:off x="4565981" y="43656"/>
            <a:ext cx="3433014" cy="86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تقسم الأنظمة لقسمين</a:t>
            </a:r>
            <a:endParaRPr lang="en-US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2A8CE83-9F80-9CD6-E7EF-4784E10D2C91}"/>
              </a:ext>
            </a:extLst>
          </p:cNvPr>
          <p:cNvSpPr/>
          <p:nvPr/>
        </p:nvSpPr>
        <p:spPr>
          <a:xfrm>
            <a:off x="1950110" y="197499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Multiprogramming</a:t>
            </a:r>
            <a:endParaRPr lang="ar-JO" dirty="0"/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CE5A1A8E-0D30-952C-1DDC-5D5D91C57DD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33749" y="910389"/>
            <a:ext cx="294873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802B4CD2-C750-656C-9147-079BC00CE61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282488" y="910389"/>
            <a:ext cx="243760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DED2F1E9-0F75-A2CC-9306-114440BC0991}"/>
              </a:ext>
            </a:extLst>
          </p:cNvPr>
          <p:cNvSpPr/>
          <p:nvPr/>
        </p:nvSpPr>
        <p:spPr>
          <a:xfrm>
            <a:off x="7616063" y="1974992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Multitasking</a:t>
            </a:r>
          </a:p>
        </p:txBody>
      </p: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D105B668-D414-8240-5420-150777279B10}"/>
              </a:ext>
            </a:extLst>
          </p:cNvPr>
          <p:cNvSpPr/>
          <p:nvPr/>
        </p:nvSpPr>
        <p:spPr>
          <a:xfrm>
            <a:off x="273710" y="3860484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needed for efficiency</a:t>
            </a:r>
          </a:p>
          <a:p>
            <a:pPr algn="ctr"/>
            <a:r>
              <a:rPr lang="ar-JO" dirty="0"/>
              <a:t>لازمة لتحقيق الكفاءة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7AB1E5A-0704-37A7-CBD9-20AD10304A8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657349" y="2645921"/>
            <a:ext cx="1676400" cy="12145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C8B1A53-1EB4-3460-BDF2-99149D39A88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8720097" y="2645921"/>
            <a:ext cx="0" cy="12631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DB922024-09BD-CC72-E03F-291712D7316A}"/>
              </a:ext>
            </a:extLst>
          </p:cNvPr>
          <p:cNvSpPr/>
          <p:nvPr/>
        </p:nvSpPr>
        <p:spPr>
          <a:xfrm>
            <a:off x="5419685" y="3909061"/>
            <a:ext cx="6600824" cy="2591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logical extension of Batch systems– the CPU switches jobs so frequently that users can interact with each job while it is running, creating interactive computing</a:t>
            </a:r>
          </a:p>
          <a:p>
            <a:pPr algn="ctr" rtl="1"/>
            <a:r>
              <a:rPr lang="ar-JO" dirty="0"/>
              <a:t>امتدادًا منطقيًا لأنظمة </a:t>
            </a:r>
            <a:r>
              <a:rPr lang="en-US" dirty="0"/>
              <a:t>-Batch </a:t>
            </a:r>
            <a:r>
              <a:rPr lang="ar-JO" dirty="0"/>
              <a:t> حيث تقوم وحدة المعالجة المركزية بتبديل الوظائف بشكل متكرر بحيث يمكن للمستخدمين التفاعل مع كل مهمة أثناء تشغيلها، مما يؤدي إلى إنشاء حوسبة تفاعلية</a:t>
            </a:r>
          </a:p>
          <a:p>
            <a:pPr algn="ctr"/>
            <a:endParaRPr lang="en-US" dirty="0"/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71682CC4-495B-225F-8C2F-3D359FDD0B5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3333749" y="2645921"/>
            <a:ext cx="0" cy="2246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99D5B896-65DF-CE20-3B9C-CC85A3F7F4B8}"/>
              </a:ext>
            </a:extLst>
          </p:cNvPr>
          <p:cNvSpPr/>
          <p:nvPr/>
        </p:nvSpPr>
        <p:spPr>
          <a:xfrm>
            <a:off x="1950110" y="489198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مجموعة من الأوامر تنفذ الترتيب</a:t>
            </a:r>
          </a:p>
        </p:txBody>
      </p:sp>
    </p:spTree>
    <p:extLst>
      <p:ext uri="{BB962C8B-B14F-4D97-AF65-F5344CB8AC3E}">
        <p14:creationId xmlns:p14="http://schemas.microsoft.com/office/powerpoint/2010/main" val="109601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C3394431-D8AE-54D4-5476-72E53473D50A}"/>
              </a:ext>
            </a:extLst>
          </p:cNvPr>
          <p:cNvSpPr/>
          <p:nvPr/>
        </p:nvSpPr>
        <p:spPr>
          <a:xfrm>
            <a:off x="422787" y="1309214"/>
            <a:ext cx="5893347" cy="2907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Multiprogramming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لازمة لتحقيق الكفاءة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تعمل على تنظيم المهام الكود والبيانات)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تحتفظ بمجموعة فرعية من مجموعة المهام في النظام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تختار وظيفة واحدة وتشغلها ضمن جدولة</a:t>
            </a:r>
            <a:endParaRPr lang="en-US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DAFEE6FD-0E25-A214-D986-027FAECEF5E5}"/>
              </a:ext>
            </a:extLst>
          </p:cNvPr>
          <p:cNvSpPr/>
          <p:nvPr/>
        </p:nvSpPr>
        <p:spPr>
          <a:xfrm>
            <a:off x="6723520" y="1326147"/>
            <a:ext cx="5153848" cy="2907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Multitasking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يجب ان يكون زمن الاستجابة اقل من 1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en-US" dirty="0"/>
              <a:t>process JI</a:t>
            </a:r>
            <a:endParaRPr lang="ar-JO" dirty="0"/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جدولة </a:t>
            </a:r>
            <a:r>
              <a:rPr lang="en-US" dirty="0"/>
              <a:t> CPU </a:t>
            </a:r>
            <a:r>
              <a:rPr lang="ar-JO" dirty="0"/>
              <a:t>اذا كان عدة مهام في نفس الوقت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اذا كانت العمليات لا تتناسب مع الذاكرة تتم عملية </a:t>
            </a:r>
            <a:r>
              <a:rPr lang="en-US" dirty="0"/>
              <a:t> swapping</a:t>
            </a:r>
          </a:p>
          <a:p>
            <a:pPr marL="285750" indent="-285750" algn="ctr" rtl="1">
              <a:buFont typeface="Wingdings" panose="05000000000000000000" pitchFamily="2" charset="2"/>
              <a:buChar char="ü"/>
            </a:pPr>
            <a:r>
              <a:rPr lang="ar-JO" dirty="0"/>
              <a:t>تسمح للذاكرة الافتراضية بتنفيذ العمليات غير الموجودة بالذاكرة بشكل كامل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8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2374232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أجزاء نظم التشغيل 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1907CBB9-ED60-7F01-4070-4877B63520DA}"/>
              </a:ext>
            </a:extLst>
          </p:cNvPr>
          <p:cNvSpPr/>
          <p:nvPr/>
        </p:nvSpPr>
        <p:spPr>
          <a:xfrm>
            <a:off x="689809" y="279122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system program </a:t>
            </a:r>
            <a:endParaRPr lang="ar-JO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A109610E-CE43-3105-8155-A66F4164A635}"/>
              </a:ext>
            </a:extLst>
          </p:cNvPr>
          <p:cNvSpPr/>
          <p:nvPr/>
        </p:nvSpPr>
        <p:spPr>
          <a:xfrm>
            <a:off x="689809" y="3833959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 program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9513347-C99F-D7F4-C8E4-F6EF1B6469A7}"/>
              </a:ext>
            </a:extLst>
          </p:cNvPr>
          <p:cNvSpPr/>
          <p:nvPr/>
        </p:nvSpPr>
        <p:spPr>
          <a:xfrm>
            <a:off x="673766" y="174447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</a:t>
            </a:r>
            <a:endParaRPr lang="ar-JO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536335F-A0FE-605F-A836-077A12BDE264}"/>
              </a:ext>
            </a:extLst>
          </p:cNvPr>
          <p:cNvCxnSpPr/>
          <p:nvPr/>
        </p:nvCxnSpPr>
        <p:spPr>
          <a:xfrm>
            <a:off x="352924" y="318826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9F39BA20-73EA-9E24-9880-042A92E54BF8}"/>
              </a:ext>
            </a:extLst>
          </p:cNvPr>
          <p:cNvCxnSpPr/>
          <p:nvPr/>
        </p:nvCxnSpPr>
        <p:spPr>
          <a:xfrm>
            <a:off x="336883" y="423501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3" y="21856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0" cy="500026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A104B039-17AE-6A34-72DC-40CA174D6191}"/>
              </a:ext>
            </a:extLst>
          </p:cNvPr>
          <p:cNvSpPr/>
          <p:nvPr/>
        </p:nvSpPr>
        <p:spPr>
          <a:xfrm>
            <a:off x="4555956" y="2808180"/>
            <a:ext cx="748572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يأتي مع نظام التشغيل</a:t>
            </a:r>
            <a:endParaRPr lang="en-US" dirty="0"/>
          </a:p>
          <a:p>
            <a:pPr algn="ctr"/>
            <a:r>
              <a:rPr lang="en-US" dirty="0"/>
              <a:t>ships with the operating system</a:t>
            </a:r>
            <a:endParaRPr lang="ar-JO" dirty="0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B099B0D6-8A8F-9B59-DD96-49BAC6867800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2967788" y="3192276"/>
            <a:ext cx="1588168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E563D5F9-37BA-1247-7969-0D44DEAF496B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>
            <a:off x="2967788" y="4235012"/>
            <a:ext cx="1588170" cy="32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11A7BEA0-2DA2-D58F-4F71-8D6BC2D3D6AE}"/>
              </a:ext>
            </a:extLst>
          </p:cNvPr>
          <p:cNvSpPr/>
          <p:nvPr/>
        </p:nvSpPr>
        <p:spPr>
          <a:xfrm>
            <a:off x="4555958" y="3866905"/>
            <a:ext cx="7485725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كافة البرامج الغير مرتبطة بنظام التشغيل</a:t>
            </a:r>
          </a:p>
          <a:p>
            <a:pPr algn="ctr"/>
            <a:r>
              <a:rPr lang="en-US" dirty="0"/>
              <a:t>all programs not associated with the operating system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FA3821D2-F2BF-A739-DA7E-C0BB14A3ACB9}"/>
              </a:ext>
            </a:extLst>
          </p:cNvPr>
          <p:cNvSpPr/>
          <p:nvPr/>
        </p:nvSpPr>
        <p:spPr>
          <a:xfrm>
            <a:off x="673766" y="500417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middleware </a:t>
            </a:r>
            <a:endParaRPr lang="ar-JO" dirty="0"/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endCxn id="19" idx="2"/>
          </p:cNvCxnSpPr>
          <p:nvPr/>
        </p:nvCxnSpPr>
        <p:spPr>
          <a:xfrm>
            <a:off x="336881" y="540522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4555958" y="5004171"/>
            <a:ext cx="749166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وهي مجموعة من أطر البرامج التي توفر خدمات إضافية لمطوري التطبيقات</a:t>
            </a:r>
          </a:p>
          <a:p>
            <a:pPr algn="ctr"/>
            <a:r>
              <a:rPr lang="en-US" dirty="0"/>
              <a:t>a set of software frameworks that provide additional services to application developers </a:t>
            </a:r>
            <a:endParaRPr lang="ar-JO" dirty="0"/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87FF83A-042A-C05C-171A-8A8B52B189DA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2951745" y="5405224"/>
            <a:ext cx="160421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9ADBCC38-3AB9-1810-7511-CEEF88EEB938}"/>
              </a:ext>
            </a:extLst>
          </p:cNvPr>
          <p:cNvSpPr/>
          <p:nvPr/>
        </p:nvSpPr>
        <p:spPr>
          <a:xfrm>
            <a:off x="3006572" y="4882181"/>
            <a:ext cx="96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تعريفه</a:t>
            </a:r>
            <a:endParaRPr lang="ar-SA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4539912" y="1760621"/>
            <a:ext cx="748571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يعمل طول الوقت وهو الجزء الرئيسي لنظام التشغيل</a:t>
            </a:r>
            <a:endParaRPr lang="en-US" dirty="0"/>
          </a:p>
          <a:p>
            <a:pPr algn="ctr"/>
            <a:r>
              <a:rPr lang="en-US" dirty="0"/>
              <a:t>running at all times, Part of the operation system</a:t>
            </a:r>
            <a:endParaRPr lang="ar-JO" dirty="0"/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51743" y="2144717"/>
            <a:ext cx="1588169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97F2ED4C-7501-BE57-A309-93A928732706}"/>
              </a:ext>
            </a:extLst>
          </p:cNvPr>
          <p:cNvCxnSpPr>
            <a:cxnSpLocks/>
          </p:cNvCxnSpPr>
          <p:nvPr/>
        </p:nvCxnSpPr>
        <p:spPr>
          <a:xfrm>
            <a:off x="2882517" y="5482155"/>
            <a:ext cx="41375" cy="93740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51743" y="6391052"/>
            <a:ext cx="1604213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3160AF0A-A3D5-7532-4F16-19AA4DEFBBA7}"/>
              </a:ext>
            </a:extLst>
          </p:cNvPr>
          <p:cNvSpPr/>
          <p:nvPr/>
        </p:nvSpPr>
        <p:spPr>
          <a:xfrm>
            <a:off x="2935154" y="5957894"/>
            <a:ext cx="1452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استخدامه</a:t>
            </a:r>
            <a:endParaRPr lang="ar-S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4555956" y="5989999"/>
            <a:ext cx="748572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تستخدم للأغراض العامة والحوسبة المتنقلة</a:t>
            </a:r>
            <a:endParaRPr lang="en-US" dirty="0"/>
          </a:p>
          <a:p>
            <a:pPr algn="ctr"/>
            <a:r>
              <a:rPr lang="en-US" dirty="0"/>
              <a:t>used to general purpose and mobile computing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36897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1627C881-8185-BBF0-BA88-A06BFB7EFBD6}"/>
              </a:ext>
            </a:extLst>
          </p:cNvPr>
          <p:cNvSpPr/>
          <p:nvPr/>
        </p:nvSpPr>
        <p:spPr>
          <a:xfrm>
            <a:off x="336880" y="188921"/>
            <a:ext cx="3335007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Timesharing(Multitasking)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A07A18F1-DEAF-26F8-61B0-1E8E09498DA3}"/>
              </a:ext>
            </a:extLst>
          </p:cNvPr>
          <p:cNvSpPr/>
          <p:nvPr/>
        </p:nvSpPr>
        <p:spPr>
          <a:xfrm>
            <a:off x="673767" y="1279254"/>
            <a:ext cx="1676646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صفاتها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0FCA8002-FDA0-414B-65CF-61A5F6E9A480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E91D4827-1700-2791-5911-FFAB1BFB31DE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39E01986-76D7-5ABE-A1DB-A6EDB472DF95}"/>
              </a:ext>
            </a:extLst>
          </p:cNvPr>
          <p:cNvSpPr/>
          <p:nvPr/>
        </p:nvSpPr>
        <p:spPr>
          <a:xfrm>
            <a:off x="2639162" y="1295404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Response time should be &lt; 1 second </a:t>
            </a:r>
          </a:p>
          <a:p>
            <a:pPr algn="ctr"/>
            <a:r>
              <a:rPr lang="ar-JO" dirty="0"/>
              <a:t>يجب أن يكون زمن الاستجابة أقل من ثانية واحدة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FDA89F35-DE1D-7707-678C-06513D95E8F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02277" y="1679500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07219F9B-F0D9-E288-95F9-531DFD1DE5BE}"/>
              </a:ext>
            </a:extLst>
          </p:cNvPr>
          <p:cNvSpPr/>
          <p:nvPr/>
        </p:nvSpPr>
        <p:spPr>
          <a:xfrm>
            <a:off x="2639162" y="2265951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user has at least one program executing in memory</a:t>
            </a:r>
          </a:p>
          <a:p>
            <a:pPr algn="ctr"/>
            <a:r>
              <a:rPr lang="ar-JO" dirty="0"/>
              <a:t>لدى كل مستخدم برنامج واحد على الأقل يتم تنفيذه في الذاكرة </a:t>
            </a:r>
            <a:endParaRPr lang="en-US" dirty="0"/>
          </a:p>
        </p:txBody>
      </p:sp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A6D1A9AB-4018-8D54-456B-418239780324}"/>
              </a:ext>
            </a:extLst>
          </p:cNvPr>
          <p:cNvSpPr/>
          <p:nvPr/>
        </p:nvSpPr>
        <p:spPr>
          <a:xfrm>
            <a:off x="9762373" y="1278447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ar-JO" dirty="0"/>
              <a:t>العملية</a:t>
            </a:r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F0084A21-B7F0-7488-F125-529F10F847C3}"/>
              </a:ext>
            </a:extLst>
          </p:cNvPr>
          <p:cNvSpPr/>
          <p:nvPr/>
        </p:nvSpPr>
        <p:spPr>
          <a:xfrm>
            <a:off x="2655209" y="3228999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If several jobs ready to run at the same time </a:t>
            </a:r>
          </a:p>
          <a:p>
            <a:pPr algn="ctr" rtl="1"/>
            <a:r>
              <a:rPr lang="ar-JO" dirty="0"/>
              <a:t>إذا كانت هناك عدة مهام جاهزة للتشغيل في نفس الوقت </a:t>
            </a:r>
            <a:endParaRPr lang="en-US" dirty="0"/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4AE62E95-C479-430B-6C98-A47027D02AF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318324" y="3613095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4FE5DB4E-2BF4-8232-6648-44DD245688A3}"/>
              </a:ext>
            </a:extLst>
          </p:cNvPr>
          <p:cNvCxnSpPr>
            <a:cxnSpLocks/>
          </p:cNvCxnSpPr>
          <p:nvPr/>
        </p:nvCxnSpPr>
        <p:spPr>
          <a:xfrm>
            <a:off x="2302276" y="263406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B3CE31EC-B9DC-6EF0-01F9-00EFED841653}"/>
              </a:ext>
            </a:extLst>
          </p:cNvPr>
          <p:cNvCxnSpPr>
            <a:cxnSpLocks/>
          </p:cNvCxnSpPr>
          <p:nvPr/>
        </p:nvCxnSpPr>
        <p:spPr>
          <a:xfrm>
            <a:off x="2318324" y="1691689"/>
            <a:ext cx="0" cy="3855001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46307709-F252-2378-7912-47AC4FC751A8}"/>
              </a:ext>
            </a:extLst>
          </p:cNvPr>
          <p:cNvSpPr/>
          <p:nvPr/>
        </p:nvSpPr>
        <p:spPr>
          <a:xfrm>
            <a:off x="2655209" y="4213868"/>
            <a:ext cx="87605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If processes don’t fit in memory, swapping moves them in and out to run</a:t>
            </a:r>
          </a:p>
          <a:p>
            <a:pPr algn="ctr" rtl="1"/>
            <a:r>
              <a:rPr lang="ar-JO" dirty="0"/>
              <a:t>إذا كانت العمليات لا تتناسب مع الذاكرة، فإن التبديل ينقلها إلى الداخل والخارج للتشغيل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43BD609A-C1E7-8DC8-2968-4AE881BFAD77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318324" y="4597964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17E40FF1-3E75-C546-5DBF-61B6D1B3954B}"/>
              </a:ext>
            </a:extLst>
          </p:cNvPr>
          <p:cNvSpPr/>
          <p:nvPr/>
        </p:nvSpPr>
        <p:spPr>
          <a:xfrm>
            <a:off x="2687297" y="5200766"/>
            <a:ext cx="872841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Virtual memory allows execution of processes not completely in memory</a:t>
            </a:r>
          </a:p>
          <a:p>
            <a:pPr algn="ctr" rtl="1"/>
            <a:r>
              <a:rPr lang="ar-JO" dirty="0"/>
              <a:t>تسمح الذاكرة الافتراضية بتنفيذ العمليات غير الموجودة في الذاكرة بشكل كامل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F382D2A9-F550-6ACF-242C-69298AD6190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350413" y="5584862"/>
            <a:ext cx="336884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548C2854-1C33-DAB8-4247-0BDE872D77AB}"/>
              </a:ext>
            </a:extLst>
          </p:cNvPr>
          <p:cNvSpPr/>
          <p:nvPr/>
        </p:nvSpPr>
        <p:spPr>
          <a:xfrm>
            <a:off x="9762372" y="2231987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 scheduling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71190C09-BE98-01DA-522F-7991E430FB31}"/>
              </a:ext>
            </a:extLst>
          </p:cNvPr>
          <p:cNvCxnSpPr>
            <a:cxnSpLocks/>
          </p:cNvCxnSpPr>
          <p:nvPr/>
        </p:nvCxnSpPr>
        <p:spPr>
          <a:xfrm>
            <a:off x="9327206" y="1673587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6D1DEDE6-074D-D4FB-6803-562478C22F53}"/>
              </a:ext>
            </a:extLst>
          </p:cNvPr>
          <p:cNvCxnSpPr>
            <a:cxnSpLocks/>
          </p:cNvCxnSpPr>
          <p:nvPr/>
        </p:nvCxnSpPr>
        <p:spPr>
          <a:xfrm>
            <a:off x="9327205" y="262815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9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20624B67-B071-3DCD-A5C7-D48C48769DA4}"/>
              </a:ext>
            </a:extLst>
          </p:cNvPr>
          <p:cNvSpPr/>
          <p:nvPr/>
        </p:nvSpPr>
        <p:spPr>
          <a:xfrm>
            <a:off x="4565981" y="43656"/>
            <a:ext cx="3433014" cy="86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العمليات التي يتم تنفيذها نوعين</a:t>
            </a:r>
            <a:endParaRPr lang="en-US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2A8CE83-9F80-9CD6-E7EF-4784E10D2C91}"/>
              </a:ext>
            </a:extLst>
          </p:cNvPr>
          <p:cNvSpPr/>
          <p:nvPr/>
        </p:nvSpPr>
        <p:spPr>
          <a:xfrm>
            <a:off x="3142236" y="161042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mode </a:t>
            </a:r>
            <a:endParaRPr lang="ar-JO" dirty="0"/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CE5A1A8E-0D30-952C-1DDC-5D5D91C57DD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525875" y="910389"/>
            <a:ext cx="1756613" cy="7000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802B4CD2-C750-656C-9147-079BC00CE61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282488" y="910389"/>
            <a:ext cx="1471729" cy="70003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DED2F1E9-0F75-A2CC-9306-114440BC0991}"/>
              </a:ext>
            </a:extLst>
          </p:cNvPr>
          <p:cNvSpPr/>
          <p:nvPr/>
        </p:nvSpPr>
        <p:spPr>
          <a:xfrm>
            <a:off x="6650183" y="1610423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 mode </a:t>
            </a:r>
          </a:p>
        </p:txBody>
      </p: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D105B668-D414-8240-5420-150777279B10}"/>
              </a:ext>
            </a:extLst>
          </p:cNvPr>
          <p:cNvSpPr/>
          <p:nvPr/>
        </p:nvSpPr>
        <p:spPr>
          <a:xfrm>
            <a:off x="273710" y="2580273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needed for efficiency</a:t>
            </a:r>
          </a:p>
          <a:p>
            <a:pPr algn="ctr"/>
            <a:r>
              <a:rPr lang="ar-JO" dirty="0"/>
              <a:t>لازمة لتحقيق الكفاءة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7AB1E5A-0704-37A7-CBD9-20AD10304A8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657349" y="2281351"/>
            <a:ext cx="2868526" cy="2989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C8B1A53-1EB4-3460-BDF2-99149D39A88E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8858251" y="1945888"/>
            <a:ext cx="560086" cy="2910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DB922024-09BD-CC72-E03F-291712D7316A}"/>
              </a:ext>
            </a:extLst>
          </p:cNvPr>
          <p:cNvSpPr/>
          <p:nvPr/>
        </p:nvSpPr>
        <p:spPr>
          <a:xfrm>
            <a:off x="9418337" y="1507514"/>
            <a:ext cx="2208069" cy="9349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يسمى أيضا </a:t>
            </a:r>
            <a:r>
              <a:rPr lang="en-US" dirty="0"/>
              <a:t>System mode </a:t>
            </a:r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71682CC4-495B-225F-8C2F-3D359FDD0B5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4525875" y="2281351"/>
            <a:ext cx="412574" cy="3645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99D5B896-65DF-CE20-3B9C-CC85A3F7F4B8}"/>
              </a:ext>
            </a:extLst>
          </p:cNvPr>
          <p:cNvSpPr/>
          <p:nvPr/>
        </p:nvSpPr>
        <p:spPr>
          <a:xfrm>
            <a:off x="3554810" y="2645919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مجموعة من الأوامر تنفذ الترتيب</a:t>
            </a:r>
          </a:p>
        </p:txBody>
      </p:sp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332A2383-4D14-9B1C-2926-FE51D4EA4778}"/>
              </a:ext>
            </a:extLst>
          </p:cNvPr>
          <p:cNvSpPr/>
          <p:nvPr/>
        </p:nvSpPr>
        <p:spPr>
          <a:xfrm>
            <a:off x="754591" y="5776605"/>
            <a:ext cx="10309843" cy="1052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اذا كان هناك عملية اكثر أولوية فانه يتوقف عن تنفيذ العملية الأولى وينفذ العملية الأكثر أولوية وعند الانتهاء منها يعود </a:t>
            </a:r>
            <a:r>
              <a:rPr lang="ar-JO" dirty="0" err="1"/>
              <a:t>لاكمال</a:t>
            </a:r>
            <a:r>
              <a:rPr lang="ar-JO" dirty="0"/>
              <a:t> المهمة الاولى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2E24D348-D1C8-CD38-F434-7270033F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69" y="3652755"/>
            <a:ext cx="7812882" cy="209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مربع نص 23">
            <a:extLst>
              <a:ext uri="{FF2B5EF4-FFF2-40B4-BE49-F238E27FC236}">
                <a16:creationId xmlns:a16="http://schemas.microsoft.com/office/drawing/2014/main" id="{A8D18DC6-0321-4FE6-6884-8C1C90057844}"/>
              </a:ext>
            </a:extLst>
          </p:cNvPr>
          <p:cNvSpPr txBox="1"/>
          <p:nvPr/>
        </p:nvSpPr>
        <p:spPr>
          <a:xfrm>
            <a:off x="1292859" y="3571687"/>
            <a:ext cx="1605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عملية المستخدم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5AF1A787-0DA2-6B73-CA8C-FD55B8F7CA92}"/>
              </a:ext>
            </a:extLst>
          </p:cNvPr>
          <p:cNvSpPr txBox="1"/>
          <p:nvPr/>
        </p:nvSpPr>
        <p:spPr>
          <a:xfrm>
            <a:off x="1559704" y="3907594"/>
            <a:ext cx="1885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تنفيذ عملية المستخدم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0746FE99-7DB1-28A1-1195-7F1B990C498F}"/>
              </a:ext>
            </a:extLst>
          </p:cNvPr>
          <p:cNvSpPr txBox="1"/>
          <p:nvPr/>
        </p:nvSpPr>
        <p:spPr>
          <a:xfrm>
            <a:off x="3661060" y="3892632"/>
            <a:ext cx="16056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/>
                </a:solidFill>
              </a:rPr>
              <a:t>استدعاء نظام المكالمات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55096573-E420-4687-FB77-F9F825DCC981}"/>
              </a:ext>
            </a:extLst>
          </p:cNvPr>
          <p:cNvSpPr txBox="1"/>
          <p:nvPr/>
        </p:nvSpPr>
        <p:spPr>
          <a:xfrm>
            <a:off x="4601350" y="5484292"/>
            <a:ext cx="1605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تنفيذ استدعاء النظام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A9D3FF5F-CA32-4644-5E89-3EB455A8DA7A}"/>
              </a:ext>
            </a:extLst>
          </p:cNvPr>
          <p:cNvSpPr txBox="1"/>
          <p:nvPr/>
        </p:nvSpPr>
        <p:spPr>
          <a:xfrm>
            <a:off x="5845938" y="3877816"/>
            <a:ext cx="2009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200" dirty="0">
                <a:solidFill>
                  <a:schemeClr val="bg1"/>
                </a:solidFill>
              </a:rPr>
              <a:t>العودة من استدعاء النظام</a:t>
            </a:r>
          </a:p>
        </p:txBody>
      </p:sp>
    </p:spTree>
    <p:extLst>
      <p:ext uri="{BB962C8B-B14F-4D97-AF65-F5344CB8AC3E}">
        <p14:creationId xmlns:p14="http://schemas.microsoft.com/office/powerpoint/2010/main" val="384416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0F17C39A-329A-2E63-807F-C84B1EF4C7E7}"/>
              </a:ext>
            </a:extLst>
          </p:cNvPr>
          <p:cNvSpPr/>
          <p:nvPr/>
        </p:nvSpPr>
        <p:spPr>
          <a:xfrm>
            <a:off x="4565981" y="43656"/>
            <a:ext cx="3433014" cy="86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الفرق بين</a:t>
            </a:r>
            <a:endParaRPr lang="en-US" dirty="0"/>
          </a:p>
        </p:txBody>
      </p:sp>
      <p:sp>
        <p:nvSpPr>
          <p:cNvPr id="3" name="مستطيل: زوايا مستديرة 2">
            <a:extLst>
              <a:ext uri="{FF2B5EF4-FFF2-40B4-BE49-F238E27FC236}">
                <a16:creationId xmlns:a16="http://schemas.microsoft.com/office/drawing/2014/main" id="{E8D69129-A65C-5251-C18D-88EB58E877FC}"/>
              </a:ext>
            </a:extLst>
          </p:cNvPr>
          <p:cNvSpPr/>
          <p:nvPr/>
        </p:nvSpPr>
        <p:spPr>
          <a:xfrm>
            <a:off x="957836" y="1622706"/>
            <a:ext cx="2208069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process </a:t>
            </a:r>
            <a:endParaRPr lang="ar-JO" dirty="0"/>
          </a:p>
        </p:txBody>
      </p:sp>
      <p:cxnSp>
        <p:nvCxnSpPr>
          <p:cNvPr id="4" name="رابط كسهم مستقيم 3">
            <a:extLst>
              <a:ext uri="{FF2B5EF4-FFF2-40B4-BE49-F238E27FC236}">
                <a16:creationId xmlns:a16="http://schemas.microsoft.com/office/drawing/2014/main" id="{72B1A60D-9203-1467-35CB-EE2986B66B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061871" y="910389"/>
            <a:ext cx="4220617" cy="7123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رابط كسهم مستقيم 4">
            <a:extLst>
              <a:ext uri="{FF2B5EF4-FFF2-40B4-BE49-F238E27FC236}">
                <a16:creationId xmlns:a16="http://schemas.microsoft.com/office/drawing/2014/main" id="{85D696DA-CCAA-82DF-D99A-01365267CE63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282488" y="910389"/>
            <a:ext cx="3847641" cy="7123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0C36D74A-E368-7AB0-06F9-6293D7EC296C}"/>
              </a:ext>
            </a:extLst>
          </p:cNvPr>
          <p:cNvSpPr/>
          <p:nvPr/>
        </p:nvSpPr>
        <p:spPr>
          <a:xfrm>
            <a:off x="9026095" y="1622706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Program 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B15DF8E0-7C6C-92F7-FC7B-08A852E163D6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10130129" y="2293635"/>
            <a:ext cx="0" cy="3993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D3FC8A59-9EFD-1D1D-7290-FD0CA047EC55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061871" y="2293635"/>
            <a:ext cx="1" cy="3993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D08613DE-0382-6D1D-2CA2-E762AD92E1CD}"/>
              </a:ext>
            </a:extLst>
          </p:cNvPr>
          <p:cNvSpPr/>
          <p:nvPr/>
        </p:nvSpPr>
        <p:spPr>
          <a:xfrm>
            <a:off x="385921" y="2692970"/>
            <a:ext cx="3351902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 program in execution</a:t>
            </a:r>
          </a:p>
          <a:p>
            <a:pPr algn="ctr"/>
            <a:r>
              <a:rPr lang="ar-JO" dirty="0"/>
              <a:t>برنامج قيد التنفيذ</a:t>
            </a:r>
            <a:r>
              <a:rPr lang="en-US" dirty="0"/>
              <a:t> </a:t>
            </a:r>
            <a:endParaRPr lang="ar-JO" dirty="0"/>
          </a:p>
        </p:txBody>
      </p: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ECCFC38F-704C-7CE6-0BDF-F473DBEC7180}"/>
              </a:ext>
            </a:extLst>
          </p:cNvPr>
          <p:cNvSpPr/>
          <p:nvPr/>
        </p:nvSpPr>
        <p:spPr>
          <a:xfrm>
            <a:off x="8454178" y="2692970"/>
            <a:ext cx="3351902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برنامج قبل التنفيذ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EFB9A683-6708-0D6F-CA08-8E4B13D19C23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 flipH="1">
            <a:off x="2061870" y="3363899"/>
            <a:ext cx="2" cy="5309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FBC5589B-11A4-AAAB-769B-B934EE31BFB1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>
            <a:off x="10130129" y="3363899"/>
            <a:ext cx="0" cy="5309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مستطيل: زوايا مستديرة 26">
            <a:extLst>
              <a:ext uri="{FF2B5EF4-FFF2-40B4-BE49-F238E27FC236}">
                <a16:creationId xmlns:a16="http://schemas.microsoft.com/office/drawing/2014/main" id="{8A3A4D01-38A1-D69D-3116-BD723D480672}"/>
              </a:ext>
            </a:extLst>
          </p:cNvPr>
          <p:cNvSpPr/>
          <p:nvPr/>
        </p:nvSpPr>
        <p:spPr>
          <a:xfrm>
            <a:off x="957836" y="3894837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active entity</a:t>
            </a:r>
          </a:p>
          <a:p>
            <a:pPr algn="ctr"/>
            <a:r>
              <a:rPr lang="ar-JO" dirty="0"/>
              <a:t>نشط</a:t>
            </a:r>
            <a:r>
              <a:rPr lang="en-US" dirty="0"/>
              <a:t> </a:t>
            </a:r>
          </a:p>
        </p:txBody>
      </p:sp>
      <p:sp>
        <p:nvSpPr>
          <p:cNvPr id="28" name="مستطيل: زوايا مستديرة 27">
            <a:extLst>
              <a:ext uri="{FF2B5EF4-FFF2-40B4-BE49-F238E27FC236}">
                <a16:creationId xmlns:a16="http://schemas.microsoft.com/office/drawing/2014/main" id="{B650574C-520D-BDDB-FF38-F60D2425E197}"/>
              </a:ext>
            </a:extLst>
          </p:cNvPr>
          <p:cNvSpPr/>
          <p:nvPr/>
        </p:nvSpPr>
        <p:spPr>
          <a:xfrm>
            <a:off x="9026095" y="3894837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passive entity</a:t>
            </a:r>
          </a:p>
          <a:p>
            <a:pPr algn="ctr"/>
            <a:r>
              <a:rPr lang="ar-JO" dirty="0"/>
              <a:t>غير فعال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960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A25D6251-04EF-0EB8-54DD-0F3668C9FACC}"/>
              </a:ext>
            </a:extLst>
          </p:cNvPr>
          <p:cNvSpPr/>
          <p:nvPr/>
        </p:nvSpPr>
        <p:spPr>
          <a:xfrm>
            <a:off x="3098800" y="1287849"/>
            <a:ext cx="6231467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Process needs resources to accomplish its task</a:t>
            </a:r>
          </a:p>
          <a:p>
            <a:pPr algn="ctr"/>
            <a:r>
              <a:rPr lang="ar-JO" dirty="0"/>
              <a:t>تحتاج العملية إلى موارد لإنجاز مهمتها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185954DD-9C4A-C5D9-5C07-48B8182E75AC}"/>
              </a:ext>
            </a:extLst>
          </p:cNvPr>
          <p:cNvSpPr/>
          <p:nvPr/>
        </p:nvSpPr>
        <p:spPr>
          <a:xfrm>
            <a:off x="9290163" y="2626895"/>
            <a:ext cx="2662988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I/O</a:t>
            </a:r>
            <a:endParaRPr lang="ar-JO" dirty="0"/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F1A9BB86-B18F-376E-D26C-6C01C22A07B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9330267" y="1688902"/>
            <a:ext cx="1291390" cy="9379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176AB86-E66D-E5E5-3318-F6B87B1CAF82}"/>
              </a:ext>
            </a:extLst>
          </p:cNvPr>
          <p:cNvSpPr/>
          <p:nvPr/>
        </p:nvSpPr>
        <p:spPr>
          <a:xfrm>
            <a:off x="2969571" y="262689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memory</a:t>
            </a:r>
            <a:endParaRPr lang="ar-JO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2F88E253-4A89-6E9C-2D76-0C57FB173B1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108561" y="2089955"/>
            <a:ext cx="2105973" cy="5369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A0A78D49-7FA9-E43D-9758-0540DA8BDD7B}"/>
              </a:ext>
            </a:extLst>
          </p:cNvPr>
          <p:cNvSpPr/>
          <p:nvPr/>
        </p:nvSpPr>
        <p:spPr>
          <a:xfrm>
            <a:off x="306582" y="262689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CPU</a:t>
            </a:r>
            <a:endParaRPr lang="ar-JO" dirty="0"/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A0F18049-40EB-C406-02C0-82328B16B530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flipH="1">
            <a:off x="1445572" y="1688902"/>
            <a:ext cx="1653228" cy="93799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شكل بيضاوي 17">
            <a:extLst>
              <a:ext uri="{FF2B5EF4-FFF2-40B4-BE49-F238E27FC236}">
                <a16:creationId xmlns:a16="http://schemas.microsoft.com/office/drawing/2014/main" id="{F40D7958-98DF-3484-BD52-51F4C6FC3FBC}"/>
              </a:ext>
            </a:extLst>
          </p:cNvPr>
          <p:cNvSpPr/>
          <p:nvPr/>
        </p:nvSpPr>
        <p:spPr>
          <a:xfrm>
            <a:off x="6667278" y="262689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files</a:t>
            </a:r>
            <a:endParaRPr lang="ar-JO" dirty="0"/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187BD936-2894-AB04-AFD2-76C2DA582E45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214534" y="2089955"/>
            <a:ext cx="1591734" cy="5369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43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34B37B93-7F8F-5E9F-2041-8D25F76FB4BF}"/>
              </a:ext>
            </a:extLst>
          </p:cNvPr>
          <p:cNvSpPr/>
          <p:nvPr/>
        </p:nvSpPr>
        <p:spPr>
          <a:xfrm>
            <a:off x="336880" y="188921"/>
            <a:ext cx="8163653" cy="1067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 operating system is responsible for the following activities in connection with process management:</a:t>
            </a:r>
          </a:p>
          <a:p>
            <a:pPr algn="ctr"/>
            <a:r>
              <a:rPr lang="ar-JO" dirty="0"/>
              <a:t>نظام التشغيل مسؤول عن الأنشطة التالية فيما يتعلق بإدارة العمليات:</a:t>
            </a:r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DDF035E7-B3F8-A71C-D5C8-9A9D2D114EB2}"/>
              </a:ext>
            </a:extLst>
          </p:cNvPr>
          <p:cNvSpPr/>
          <p:nvPr/>
        </p:nvSpPr>
        <p:spPr>
          <a:xfrm>
            <a:off x="1216762" y="1843008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Creating and deleting both user and system processes</a:t>
            </a:r>
          </a:p>
          <a:p>
            <a:pPr algn="ctr"/>
            <a:r>
              <a:rPr lang="ar-JO" dirty="0"/>
              <a:t>إنشاء وحذف عمليات المستخدم والنظام</a:t>
            </a:r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B37FA90A-B1E6-3B18-6B22-E392BA2FC6B2}"/>
              </a:ext>
            </a:extLst>
          </p:cNvPr>
          <p:cNvSpPr/>
          <p:nvPr/>
        </p:nvSpPr>
        <p:spPr>
          <a:xfrm>
            <a:off x="1232809" y="2806056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Suspending and resuming processes</a:t>
            </a:r>
          </a:p>
          <a:p>
            <a:pPr algn="ctr" rtl="1"/>
            <a:r>
              <a:rPr lang="ar-JO" dirty="0"/>
              <a:t>تعليق واستئناف العمليات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AF8B4708-CE1C-C538-8DAA-ADA54069BFA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95924" y="3190152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51D29278-1992-FF4B-A170-C4C32FCB719B}"/>
              </a:ext>
            </a:extLst>
          </p:cNvPr>
          <p:cNvCxnSpPr>
            <a:cxnSpLocks/>
          </p:cNvCxnSpPr>
          <p:nvPr/>
        </p:nvCxnSpPr>
        <p:spPr>
          <a:xfrm>
            <a:off x="879876" y="221112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3D836087-2D79-6666-F369-8D6A4B2BE68F}"/>
              </a:ext>
            </a:extLst>
          </p:cNvPr>
          <p:cNvCxnSpPr>
            <a:cxnSpLocks/>
          </p:cNvCxnSpPr>
          <p:nvPr/>
        </p:nvCxnSpPr>
        <p:spPr>
          <a:xfrm>
            <a:off x="895924" y="1268746"/>
            <a:ext cx="32089" cy="493770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5465379D-41ED-94DB-C315-D8E99423AD1B}"/>
              </a:ext>
            </a:extLst>
          </p:cNvPr>
          <p:cNvSpPr/>
          <p:nvPr/>
        </p:nvSpPr>
        <p:spPr>
          <a:xfrm>
            <a:off x="1232809" y="3790925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Providing mechanisms for process synchronization</a:t>
            </a:r>
          </a:p>
          <a:p>
            <a:pPr algn="ctr" rtl="1"/>
            <a:r>
              <a:rPr lang="ar-JO" dirty="0"/>
              <a:t>توفير آليات لمزامنة العملية</a:t>
            </a: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DB9F53BE-F68D-E378-74C9-5C9198C4D21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95924" y="4175021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3AD34F33-AF81-EBC1-0BE4-F3FCA8E9352E}"/>
              </a:ext>
            </a:extLst>
          </p:cNvPr>
          <p:cNvSpPr/>
          <p:nvPr/>
        </p:nvSpPr>
        <p:spPr>
          <a:xfrm>
            <a:off x="1264898" y="4777823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Providing mechanisms for process communication</a:t>
            </a:r>
          </a:p>
          <a:p>
            <a:pPr algn="ctr" rtl="1"/>
            <a:r>
              <a:rPr lang="ar-JO" dirty="0"/>
              <a:t>توفير آليات للاتصال العملية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5C16DA4E-70A2-E7D3-CD5A-E6DDAB24B74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28013" y="516191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مستطيل: زوايا مستديرة 24">
            <a:extLst>
              <a:ext uri="{FF2B5EF4-FFF2-40B4-BE49-F238E27FC236}">
                <a16:creationId xmlns:a16="http://schemas.microsoft.com/office/drawing/2014/main" id="{738C51CF-0F3F-2C3C-677F-2FF77BDC4DD7}"/>
              </a:ext>
            </a:extLst>
          </p:cNvPr>
          <p:cNvSpPr/>
          <p:nvPr/>
        </p:nvSpPr>
        <p:spPr>
          <a:xfrm>
            <a:off x="1264898" y="5805396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Providing mechanisms for deadlock handling</a:t>
            </a:r>
          </a:p>
          <a:p>
            <a:pPr algn="ctr" rtl="1"/>
            <a:r>
              <a:rPr lang="ar-JO" dirty="0"/>
              <a:t>توفير آليات للتعامل مع الجمود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5EEA64F6-3831-BF09-7879-4225FD7C311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28013" y="6189492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4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077202F6-49DB-31DC-7396-67D277FA0AD8}"/>
              </a:ext>
            </a:extLst>
          </p:cNvPr>
          <p:cNvSpPr/>
          <p:nvPr/>
        </p:nvSpPr>
        <p:spPr>
          <a:xfrm>
            <a:off x="336881" y="188921"/>
            <a:ext cx="7824986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Memory management determines what is in memory and when</a:t>
            </a:r>
          </a:p>
          <a:p>
            <a:pPr algn="ctr"/>
            <a:r>
              <a:rPr lang="ar-JO" dirty="0"/>
              <a:t>تحدد إدارة الذاكرة ما هو موجود في الذاكرة ومتى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510C2B66-F04E-6DB2-A3FD-DCADFE1691F6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وظيفتها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6916FBD2-FBCB-C9C5-1247-DD3423F1DAAA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ADF58CF6-0C15-A6D5-C40E-6C78B9271EA0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1C1C8794-517D-17DA-105F-20447931DF4B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Optimizing CPU utilization and computer response to users</a:t>
            </a:r>
          </a:p>
          <a:p>
            <a:pPr algn="ctr"/>
            <a:r>
              <a:rPr lang="ar-JO" dirty="0"/>
              <a:t>تحسين استخدام وحدة المعالجة المركزية واستجابة الكمبيوتر للمستخدمين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6C0BD7BC-1C32-9201-67AF-DDD3D95C352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F21F467D-3697-A3FD-6131-37163AC35947}"/>
              </a:ext>
            </a:extLst>
          </p:cNvPr>
          <p:cNvSpPr/>
          <p:nvPr/>
        </p:nvSpPr>
        <p:spPr>
          <a:xfrm>
            <a:off x="352926" y="2626894"/>
            <a:ext cx="3897341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Memory management activities </a:t>
            </a:r>
          </a:p>
          <a:p>
            <a:pPr algn="ctr"/>
            <a:r>
              <a:rPr lang="ar-JO" dirty="0"/>
              <a:t>أنشطة إدارة الذاكرة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9EB99552-2391-992F-3922-2D9173A5EC19}"/>
              </a:ext>
            </a:extLst>
          </p:cNvPr>
          <p:cNvCxnSpPr/>
          <p:nvPr/>
        </p:nvCxnSpPr>
        <p:spPr>
          <a:xfrm>
            <a:off x="352929" y="4158388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رابط مستقيم 13">
            <a:extLst>
              <a:ext uri="{FF2B5EF4-FFF2-40B4-BE49-F238E27FC236}">
                <a16:creationId xmlns:a16="http://schemas.microsoft.com/office/drawing/2014/main" id="{158F9E86-31B0-2571-856C-1348E4740F96}"/>
              </a:ext>
            </a:extLst>
          </p:cNvPr>
          <p:cNvCxnSpPr>
            <a:cxnSpLocks/>
          </p:cNvCxnSpPr>
          <p:nvPr/>
        </p:nvCxnSpPr>
        <p:spPr>
          <a:xfrm>
            <a:off x="368972" y="3348362"/>
            <a:ext cx="16045" cy="279484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6275373C-6432-0F52-289B-E9CD99D35FB3}"/>
              </a:ext>
            </a:extLst>
          </p:cNvPr>
          <p:cNvSpPr/>
          <p:nvPr/>
        </p:nvSpPr>
        <p:spPr>
          <a:xfrm>
            <a:off x="705856" y="3753375"/>
            <a:ext cx="9938925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Keeping track of which parts of memory are currently being used and by whom</a:t>
            </a:r>
          </a:p>
          <a:p>
            <a:pPr algn="ctr" rtl="1"/>
            <a:r>
              <a:rPr lang="ar-JO" dirty="0"/>
              <a:t>تتبع أجزاء الذاكرة التي يتم استخدامها حاليًا ومن يقوم باستخدامها</a:t>
            </a: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698FC37B-6D8E-A00D-A37F-39E565EB86EB}"/>
              </a:ext>
            </a:extLst>
          </p:cNvPr>
          <p:cNvCxnSpPr/>
          <p:nvPr/>
        </p:nvCxnSpPr>
        <p:spPr>
          <a:xfrm>
            <a:off x="368971" y="515079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36A8BECB-19F5-7B42-2BD8-A7661AA060E8}"/>
              </a:ext>
            </a:extLst>
          </p:cNvPr>
          <p:cNvSpPr/>
          <p:nvPr/>
        </p:nvSpPr>
        <p:spPr>
          <a:xfrm>
            <a:off x="721898" y="4745786"/>
            <a:ext cx="992288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Deciding which processes (or parts thereof) and data to move into and out of memory</a:t>
            </a:r>
          </a:p>
          <a:p>
            <a:pPr algn="ctr" rtl="1"/>
            <a:r>
              <a:rPr lang="ar-JO" dirty="0"/>
              <a:t>تحديد العمليات (أو أجزاء منها) والبيانات التي سيتم نقلها إلى الذاكرة وخارجها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5D8E070A-C360-BD0E-19D8-A3396DE35611}"/>
              </a:ext>
            </a:extLst>
          </p:cNvPr>
          <p:cNvCxnSpPr/>
          <p:nvPr/>
        </p:nvCxnSpPr>
        <p:spPr>
          <a:xfrm>
            <a:off x="385017" y="614320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مستطيل: زوايا مستديرة 19">
            <a:extLst>
              <a:ext uri="{FF2B5EF4-FFF2-40B4-BE49-F238E27FC236}">
                <a16:creationId xmlns:a16="http://schemas.microsoft.com/office/drawing/2014/main" id="{544EA659-619A-EF5D-65D2-C0F11358B93E}"/>
              </a:ext>
            </a:extLst>
          </p:cNvPr>
          <p:cNvSpPr/>
          <p:nvPr/>
        </p:nvSpPr>
        <p:spPr>
          <a:xfrm>
            <a:off x="737945" y="5738196"/>
            <a:ext cx="9906836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Allocating and deallocating memory space as needed</a:t>
            </a:r>
          </a:p>
          <a:p>
            <a:pPr algn="ctr" rtl="1"/>
            <a:r>
              <a:rPr lang="ar-JO" dirty="0"/>
              <a:t>تخصيص وإلغاء تخصيص مساحة الذاكرة حسب الحاجة</a:t>
            </a:r>
          </a:p>
        </p:txBody>
      </p:sp>
    </p:spTree>
    <p:extLst>
      <p:ext uri="{BB962C8B-B14F-4D97-AF65-F5344CB8AC3E}">
        <p14:creationId xmlns:p14="http://schemas.microsoft.com/office/powerpoint/2010/main" val="391559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869BB886-2834-80EE-1B37-769CFBEEA56A}"/>
              </a:ext>
            </a:extLst>
          </p:cNvPr>
          <p:cNvSpPr/>
          <p:nvPr/>
        </p:nvSpPr>
        <p:spPr>
          <a:xfrm>
            <a:off x="4086269" y="201486"/>
            <a:ext cx="3307344" cy="10672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Varying properties include </a:t>
            </a:r>
            <a:endParaRPr lang="ar-JO" dirty="0"/>
          </a:p>
          <a:p>
            <a:pPr algn="ctr"/>
            <a:r>
              <a:rPr lang="ar-JO" dirty="0"/>
              <a:t>تشمل الخصائص المتغير</a:t>
            </a:r>
            <a:endParaRPr lang="en-US" dirty="0"/>
          </a:p>
          <a:p>
            <a:pPr algn="ctr"/>
            <a:r>
              <a:rPr lang="ar-JO" dirty="0"/>
              <a:t>(صفات وحدة التخزين)</a:t>
            </a:r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8701E21C-0C37-3FF4-665C-113948D9C956}"/>
              </a:ext>
            </a:extLst>
          </p:cNvPr>
          <p:cNvSpPr/>
          <p:nvPr/>
        </p:nvSpPr>
        <p:spPr>
          <a:xfrm>
            <a:off x="9293961" y="1673675"/>
            <a:ext cx="276434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access speed</a:t>
            </a:r>
          </a:p>
          <a:p>
            <a:pPr algn="ctr"/>
            <a:r>
              <a:rPr lang="ar-JO" dirty="0"/>
              <a:t>سرعة الوصول 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4B8DB219-C037-FEB1-0B1C-D0F4565470C3}"/>
              </a:ext>
            </a:extLst>
          </p:cNvPr>
          <p:cNvSpPr/>
          <p:nvPr/>
        </p:nvSpPr>
        <p:spPr>
          <a:xfrm>
            <a:off x="6258688" y="1673675"/>
            <a:ext cx="276434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Capacity</a:t>
            </a:r>
          </a:p>
          <a:p>
            <a:pPr algn="ctr" rtl="1"/>
            <a:r>
              <a:rPr lang="ar-JO" dirty="0"/>
              <a:t>السعة</a:t>
            </a:r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5E6DC330-D3B8-AD25-3BFC-5426560B6BE2}"/>
              </a:ext>
            </a:extLst>
          </p:cNvPr>
          <p:cNvSpPr/>
          <p:nvPr/>
        </p:nvSpPr>
        <p:spPr>
          <a:xfrm>
            <a:off x="3223415" y="1673675"/>
            <a:ext cx="276434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data-transfer rate</a:t>
            </a:r>
          </a:p>
          <a:p>
            <a:pPr algn="ctr" rtl="1"/>
            <a:r>
              <a:rPr lang="ar-JO" dirty="0"/>
              <a:t>معدل نقل البيانات </a:t>
            </a:r>
          </a:p>
        </p:txBody>
      </p: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4B4B9938-927B-5273-04BD-F50AD289F239}"/>
              </a:ext>
            </a:extLst>
          </p:cNvPr>
          <p:cNvSpPr/>
          <p:nvPr/>
        </p:nvSpPr>
        <p:spPr>
          <a:xfrm>
            <a:off x="188142" y="1673674"/>
            <a:ext cx="276434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access method</a:t>
            </a:r>
          </a:p>
          <a:p>
            <a:pPr algn="ctr" rtl="1"/>
            <a:r>
              <a:rPr lang="ar-JO" dirty="0"/>
              <a:t>طريقة الوصول 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F52838EA-994A-F3A5-A302-B7DC126BA90F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flipH="1">
            <a:off x="1570317" y="735116"/>
            <a:ext cx="2515952" cy="9385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5723583B-65DD-A588-9B52-CB05FE47C249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7393613" y="735116"/>
            <a:ext cx="3282523" cy="9385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4181B8A2-87C5-628C-7562-A1882CAA633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39941" y="1268746"/>
            <a:ext cx="1900922" cy="404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0F085C89-CBC1-A004-588D-24CB2A83984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4605590" y="1268746"/>
            <a:ext cx="1134351" cy="404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مستطيل: زوايا مستديرة 30">
            <a:extLst>
              <a:ext uri="{FF2B5EF4-FFF2-40B4-BE49-F238E27FC236}">
                <a16:creationId xmlns:a16="http://schemas.microsoft.com/office/drawing/2014/main" id="{6EEA051D-08F5-ED6F-644B-2C054FF5C32C}"/>
              </a:ext>
            </a:extLst>
          </p:cNvPr>
          <p:cNvSpPr/>
          <p:nvPr/>
        </p:nvSpPr>
        <p:spPr>
          <a:xfrm>
            <a:off x="10227733" y="2880709"/>
            <a:ext cx="183057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Random</a:t>
            </a:r>
          </a:p>
          <a:p>
            <a:pPr algn="ctr" rtl="1"/>
            <a:r>
              <a:rPr lang="ar-JO" dirty="0"/>
              <a:t>عشوائية</a:t>
            </a:r>
          </a:p>
        </p:txBody>
      </p:sp>
      <p:sp>
        <p:nvSpPr>
          <p:cNvPr id="32" name="مستطيل: زوايا مستديرة 31">
            <a:extLst>
              <a:ext uri="{FF2B5EF4-FFF2-40B4-BE49-F238E27FC236}">
                <a16:creationId xmlns:a16="http://schemas.microsoft.com/office/drawing/2014/main" id="{6717DF5E-16E7-2300-AA86-D8E439F1DCF2}"/>
              </a:ext>
            </a:extLst>
          </p:cNvPr>
          <p:cNvSpPr/>
          <p:nvPr/>
        </p:nvSpPr>
        <p:spPr>
          <a:xfrm>
            <a:off x="8310050" y="2880709"/>
            <a:ext cx="183057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sequential</a:t>
            </a:r>
          </a:p>
          <a:p>
            <a:pPr algn="ctr" rtl="1"/>
            <a:r>
              <a:rPr lang="ar-JO" dirty="0"/>
              <a:t>متسلسل</a:t>
            </a:r>
          </a:p>
        </p:txBody>
      </p: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532AB219-B4D2-1A87-D22C-1A7AD0B4A264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9225339" y="2475780"/>
            <a:ext cx="1450797" cy="404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CB502E87-B822-E7BC-4460-3443532ABD4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10676136" y="2475780"/>
            <a:ext cx="466886" cy="4049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61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1B03513A-4D53-7934-9F4C-EB93C7033A50}"/>
              </a:ext>
            </a:extLst>
          </p:cNvPr>
          <p:cNvSpPr/>
          <p:nvPr/>
        </p:nvSpPr>
        <p:spPr>
          <a:xfrm>
            <a:off x="675548" y="461122"/>
            <a:ext cx="3459744" cy="852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OS activities include</a:t>
            </a:r>
          </a:p>
          <a:p>
            <a:pPr algn="ctr"/>
            <a:r>
              <a:rPr lang="en-US" dirty="0"/>
              <a:t> </a:t>
            </a:r>
            <a:r>
              <a:rPr lang="ar-JO" dirty="0"/>
              <a:t>تشمل أنشطة نظام التشغيل</a:t>
            </a:r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2A73DF7B-762C-8CFD-96A3-9C7660F5A85C}"/>
              </a:ext>
            </a:extLst>
          </p:cNvPr>
          <p:cNvSpPr/>
          <p:nvPr/>
        </p:nvSpPr>
        <p:spPr>
          <a:xfrm>
            <a:off x="1216762" y="1843008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Creating and deleting files and directories</a:t>
            </a:r>
          </a:p>
          <a:p>
            <a:pPr algn="ctr"/>
            <a:r>
              <a:rPr lang="ar-JO" dirty="0"/>
              <a:t>إنشاء وحذف الملفات والأدلة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6BB6127F-9F8C-B769-8279-CEBC13B74D68}"/>
              </a:ext>
            </a:extLst>
          </p:cNvPr>
          <p:cNvSpPr/>
          <p:nvPr/>
        </p:nvSpPr>
        <p:spPr>
          <a:xfrm>
            <a:off x="1232809" y="2806056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Primitives to manipulate files and directories          </a:t>
            </a:r>
            <a:endParaRPr lang="ar-JO" dirty="0"/>
          </a:p>
          <a:p>
            <a:pPr algn="ctr" rtl="1"/>
            <a:r>
              <a:rPr lang="ar-JO" dirty="0"/>
              <a:t>البدائيون للتعامل مع الملفات والدلائل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25C8F166-75D8-C765-7A5A-58C7D7563D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95924" y="3190152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E1EDEAFF-E579-97C5-0731-7515115CE4F8}"/>
              </a:ext>
            </a:extLst>
          </p:cNvPr>
          <p:cNvCxnSpPr>
            <a:cxnSpLocks/>
          </p:cNvCxnSpPr>
          <p:nvPr/>
        </p:nvCxnSpPr>
        <p:spPr>
          <a:xfrm>
            <a:off x="879876" y="221112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788145A1-E41F-0909-3813-F588749BB035}"/>
              </a:ext>
            </a:extLst>
          </p:cNvPr>
          <p:cNvCxnSpPr>
            <a:cxnSpLocks/>
          </p:cNvCxnSpPr>
          <p:nvPr/>
        </p:nvCxnSpPr>
        <p:spPr>
          <a:xfrm>
            <a:off x="895924" y="1268746"/>
            <a:ext cx="32089" cy="3910129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DD321BA0-4AFA-2961-6117-09065F6AC0F1}"/>
              </a:ext>
            </a:extLst>
          </p:cNvPr>
          <p:cNvSpPr/>
          <p:nvPr/>
        </p:nvSpPr>
        <p:spPr>
          <a:xfrm>
            <a:off x="1232809" y="3790925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Mapping files onto secondary storage</a:t>
            </a:r>
          </a:p>
          <a:p>
            <a:pPr algn="ctr" rtl="1"/>
            <a:r>
              <a:rPr lang="ar-JO" dirty="0"/>
              <a:t>تعيين الملفات على وحدة التخزين الثانوية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6FE1F856-2217-50D4-45B3-26053C6E05C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95924" y="4175021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4E933AF6-B7D5-22BE-2589-1CEFD89266D3}"/>
              </a:ext>
            </a:extLst>
          </p:cNvPr>
          <p:cNvSpPr/>
          <p:nvPr/>
        </p:nvSpPr>
        <p:spPr>
          <a:xfrm>
            <a:off x="1264898" y="4777823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it-IT" dirty="0"/>
              <a:t>Backup files onto stable (non-volatile) storage media </a:t>
            </a:r>
          </a:p>
          <a:p>
            <a:pPr algn="ctr" rtl="1"/>
            <a:r>
              <a:rPr lang="ar-JO" dirty="0"/>
              <a:t>نسخ الملفات احتياطيًا على وسائط تخزين مستقرة (غير متطايرة).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9FAAF412-DAB3-5F59-B6DC-8B9CD29FBDC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28013" y="516191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664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67B79FC1-F8A8-7578-6D3E-9A16039DCDBE}"/>
              </a:ext>
            </a:extLst>
          </p:cNvPr>
          <p:cNvSpPr/>
          <p:nvPr/>
        </p:nvSpPr>
        <p:spPr>
          <a:xfrm>
            <a:off x="675548" y="461122"/>
            <a:ext cx="3459744" cy="852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OS activities</a:t>
            </a:r>
          </a:p>
          <a:p>
            <a:pPr algn="ctr"/>
            <a:r>
              <a:rPr lang="en-US" dirty="0"/>
              <a:t> </a:t>
            </a:r>
            <a:r>
              <a:rPr lang="ar-JO" dirty="0"/>
              <a:t> أنشطة نظام التشغيل</a:t>
            </a:r>
          </a:p>
        </p:txBody>
      </p:sp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7A2B31FB-DC6B-B95D-AE8C-5118BCE0BB79}"/>
              </a:ext>
            </a:extLst>
          </p:cNvPr>
          <p:cNvSpPr/>
          <p:nvPr/>
        </p:nvSpPr>
        <p:spPr>
          <a:xfrm>
            <a:off x="1264899" y="2312323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Mounting and unmounting</a:t>
            </a:r>
            <a:endParaRPr lang="ar-JO" dirty="0"/>
          </a:p>
          <a:p>
            <a:pPr algn="ctr"/>
            <a:r>
              <a:rPr lang="ar-JO" dirty="0"/>
              <a:t>التركيب والفك</a:t>
            </a:r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76EA7909-B731-6534-6EC1-E51E735C268F}"/>
              </a:ext>
            </a:extLst>
          </p:cNvPr>
          <p:cNvSpPr/>
          <p:nvPr/>
        </p:nvSpPr>
        <p:spPr>
          <a:xfrm>
            <a:off x="1280946" y="3275371"/>
            <a:ext cx="666976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Free-space management</a:t>
            </a:r>
            <a:endParaRPr lang="ar-JO" dirty="0"/>
          </a:p>
          <a:p>
            <a:pPr algn="ctr" rtl="1"/>
            <a:r>
              <a:rPr lang="ar-JO" dirty="0"/>
              <a:t>إدارة المساحة الحرة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DC069CF-DADA-5014-6725-61C4C1CE41F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44061" y="3659467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AAC9AD17-D8C6-7FB6-091E-0BF8F141A0AA}"/>
              </a:ext>
            </a:extLst>
          </p:cNvPr>
          <p:cNvCxnSpPr>
            <a:cxnSpLocks/>
          </p:cNvCxnSpPr>
          <p:nvPr/>
        </p:nvCxnSpPr>
        <p:spPr>
          <a:xfrm>
            <a:off x="928013" y="2680441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D1A7CB4A-DED2-9428-8688-4B28B28AB4A1}"/>
              </a:ext>
            </a:extLst>
          </p:cNvPr>
          <p:cNvCxnSpPr>
            <a:cxnSpLocks/>
          </p:cNvCxnSpPr>
          <p:nvPr/>
        </p:nvCxnSpPr>
        <p:spPr>
          <a:xfrm>
            <a:off x="895924" y="1268746"/>
            <a:ext cx="80226" cy="437944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3F4E6F43-AA3F-197E-51D0-E7EAC2CC3232}"/>
              </a:ext>
            </a:extLst>
          </p:cNvPr>
          <p:cNvSpPr/>
          <p:nvPr/>
        </p:nvSpPr>
        <p:spPr>
          <a:xfrm>
            <a:off x="1280946" y="4260240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en-US" dirty="0"/>
              <a:t>Storage allocation</a:t>
            </a:r>
            <a:endParaRPr lang="ar-JO" dirty="0"/>
          </a:p>
          <a:p>
            <a:pPr algn="ctr" rtl="1"/>
            <a:r>
              <a:rPr lang="ar-JO" dirty="0"/>
              <a:t>تخصيص التخزين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2C7D5DD4-1C5D-0DA2-DB74-C14BC52BE7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44061" y="464433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84614202-E951-F366-1C64-03186BFB80F8}"/>
              </a:ext>
            </a:extLst>
          </p:cNvPr>
          <p:cNvSpPr/>
          <p:nvPr/>
        </p:nvSpPr>
        <p:spPr>
          <a:xfrm>
            <a:off x="1313035" y="5247138"/>
            <a:ext cx="666975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it-IT" dirty="0"/>
              <a:t>Disk scheduling</a:t>
            </a:r>
            <a:endParaRPr lang="ar-JO" dirty="0"/>
          </a:p>
          <a:p>
            <a:pPr algn="ctr" rtl="1"/>
            <a:r>
              <a:rPr lang="ar-JO" dirty="0"/>
              <a:t>جدولة القرص</a:t>
            </a:r>
          </a:p>
        </p:txBody>
      </p: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2393E84A-54C4-2C8C-DCD1-880B4AC29AA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76150" y="5631234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9D0EBE24-D62F-8FC5-0634-26491C7C33F1}"/>
              </a:ext>
            </a:extLst>
          </p:cNvPr>
          <p:cNvSpPr/>
          <p:nvPr/>
        </p:nvSpPr>
        <p:spPr>
          <a:xfrm>
            <a:off x="5321708" y="85288"/>
            <a:ext cx="256481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it-IT" dirty="0"/>
              <a:t>Protection</a:t>
            </a:r>
            <a:endParaRPr lang="ar-JO" dirty="0"/>
          </a:p>
          <a:p>
            <a:pPr algn="ctr" rtl="1"/>
            <a:r>
              <a:rPr lang="ar-JO" dirty="0"/>
              <a:t>حماية</a:t>
            </a:r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5CAA1A41-AD73-CCF0-6FB7-36DAD650EE9E}"/>
              </a:ext>
            </a:extLst>
          </p:cNvPr>
          <p:cNvSpPr/>
          <p:nvPr/>
        </p:nvSpPr>
        <p:spPr>
          <a:xfrm>
            <a:off x="5417979" y="1370036"/>
            <a:ext cx="256481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it-IT" dirty="0"/>
              <a:t>Partitioning</a:t>
            </a:r>
            <a:endParaRPr lang="ar-JO" dirty="0"/>
          </a:p>
          <a:p>
            <a:pPr algn="ctr" rtl="1"/>
            <a:r>
              <a:rPr lang="ar-JO" dirty="0"/>
              <a:t>التقسيم</a:t>
            </a: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A323DF07-53AF-9C18-4366-60F8F40C30D2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4135292" y="486341"/>
            <a:ext cx="1186416" cy="4010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DAF93ADD-4E3C-593D-39B9-AFCEB0B1AF0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63356" y="1027575"/>
            <a:ext cx="1254623" cy="7435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54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: زوايا مستديرة 4">
            <a:extLst>
              <a:ext uri="{FF2B5EF4-FFF2-40B4-BE49-F238E27FC236}">
                <a16:creationId xmlns:a16="http://schemas.microsoft.com/office/drawing/2014/main" id="{1B93003E-466F-9874-275F-4B7302D4E6AE}"/>
              </a:ext>
            </a:extLst>
          </p:cNvPr>
          <p:cNvSpPr/>
          <p:nvPr/>
        </p:nvSpPr>
        <p:spPr>
          <a:xfrm>
            <a:off x="336881" y="188921"/>
            <a:ext cx="261486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Caching</a:t>
            </a:r>
          </a:p>
          <a:p>
            <a:pPr algn="ctr"/>
            <a:r>
              <a:rPr lang="ar-JO" dirty="0"/>
              <a:t>التخزين المؤقت</a:t>
            </a: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6B446BDD-8D96-870B-9A3D-615C8A764795}"/>
              </a:ext>
            </a:extLst>
          </p:cNvPr>
          <p:cNvSpPr/>
          <p:nvPr/>
        </p:nvSpPr>
        <p:spPr>
          <a:xfrm>
            <a:off x="673768" y="1491640"/>
            <a:ext cx="1493701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</a:t>
            </a: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4D66A814-55D2-B72B-52FE-72B73C26A04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68971" y="1892693"/>
            <a:ext cx="304797" cy="0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رابط مستقيم 7">
            <a:extLst>
              <a:ext uri="{FF2B5EF4-FFF2-40B4-BE49-F238E27FC236}">
                <a16:creationId xmlns:a16="http://schemas.microsoft.com/office/drawing/2014/main" id="{76B26E7C-5482-8616-EA3D-B5C0545A7344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268607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A01AA82D-135C-8FB0-1A43-64E83F2C43DE}"/>
              </a:ext>
            </a:extLst>
          </p:cNvPr>
          <p:cNvSpPr/>
          <p:nvPr/>
        </p:nvSpPr>
        <p:spPr>
          <a:xfrm>
            <a:off x="2641600" y="1279253"/>
            <a:ext cx="8992488" cy="1226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Important principle, performed at many levels in a computer (in hardware, operating system, software)</a:t>
            </a:r>
          </a:p>
          <a:p>
            <a:pPr algn="ctr"/>
            <a:r>
              <a:rPr lang="ar-JO" dirty="0"/>
              <a:t>مبدأ مهم، يتم تنفيذه على العديد من المستويات في جهاز الكمبيوتر (في الأجهزة ونظام التشغيل والبرامج)</a:t>
            </a:r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D4E1A55A-01E7-3FFA-A90A-F5270C3327B2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167469" y="1892693"/>
            <a:ext cx="47413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5EA5493D-C1B4-15FC-426F-041A9217B7A4}"/>
              </a:ext>
            </a:extLst>
          </p:cNvPr>
          <p:cNvSpPr/>
          <p:nvPr/>
        </p:nvSpPr>
        <p:spPr>
          <a:xfrm>
            <a:off x="673767" y="3195411"/>
            <a:ext cx="1493701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صفاتها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0E51A3C0-D43C-6E69-8E33-9D3D18AC0BAC}"/>
              </a:ext>
            </a:extLst>
          </p:cNvPr>
          <p:cNvCxnSpPr>
            <a:cxnSpLocks/>
          </p:cNvCxnSpPr>
          <p:nvPr/>
        </p:nvCxnSpPr>
        <p:spPr>
          <a:xfrm>
            <a:off x="368971" y="3596463"/>
            <a:ext cx="304797" cy="0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68C4AFEC-B8D7-3213-6E9E-2D37A84B61F2}"/>
              </a:ext>
            </a:extLst>
          </p:cNvPr>
          <p:cNvCxnSpPr>
            <a:cxnSpLocks/>
          </p:cNvCxnSpPr>
          <p:nvPr/>
        </p:nvCxnSpPr>
        <p:spPr>
          <a:xfrm>
            <a:off x="1435771" y="5284619"/>
            <a:ext cx="304797" cy="0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DC61DAE6-EC11-4E5B-3969-71A2E5B7B60E}"/>
              </a:ext>
            </a:extLst>
          </p:cNvPr>
          <p:cNvCxnSpPr>
            <a:cxnSpLocks/>
          </p:cNvCxnSpPr>
          <p:nvPr/>
        </p:nvCxnSpPr>
        <p:spPr>
          <a:xfrm>
            <a:off x="1419726" y="4014449"/>
            <a:ext cx="0" cy="1270169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17660C3E-B6A5-B565-BE53-975CE3DB1FCE}"/>
              </a:ext>
            </a:extLst>
          </p:cNvPr>
          <p:cNvCxnSpPr>
            <a:cxnSpLocks/>
          </p:cNvCxnSpPr>
          <p:nvPr/>
        </p:nvCxnSpPr>
        <p:spPr>
          <a:xfrm>
            <a:off x="1435774" y="4370220"/>
            <a:ext cx="304797" cy="0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0E1A20B5-4685-4C61-7482-2D62961091E0}"/>
              </a:ext>
            </a:extLst>
          </p:cNvPr>
          <p:cNvSpPr/>
          <p:nvPr/>
        </p:nvSpPr>
        <p:spPr>
          <a:xfrm>
            <a:off x="1740567" y="3950815"/>
            <a:ext cx="6538942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faster storage temporarily</a:t>
            </a:r>
          </a:p>
          <a:p>
            <a:pPr algn="ctr"/>
            <a:r>
              <a:rPr lang="ar-JO" dirty="0"/>
              <a:t>وحدة تخزين عالية السرعة</a:t>
            </a: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B8D27AAA-775F-6156-8725-CFE0772F7A5A}"/>
              </a:ext>
            </a:extLst>
          </p:cNvPr>
          <p:cNvSpPr/>
          <p:nvPr/>
        </p:nvSpPr>
        <p:spPr>
          <a:xfrm>
            <a:off x="1724522" y="4883566"/>
            <a:ext cx="6538943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smaller than storage being cached</a:t>
            </a:r>
            <a:endParaRPr lang="ar-JO" dirty="0"/>
          </a:p>
          <a:p>
            <a:pPr algn="ctr"/>
            <a:r>
              <a:rPr lang="ar-JO" dirty="0"/>
              <a:t>حجمها أصغر من التخزين الذي يتم تخزينه مؤقتا</a:t>
            </a:r>
          </a:p>
        </p:txBody>
      </p:sp>
    </p:spTree>
    <p:extLst>
      <p:ext uri="{BB962C8B-B14F-4D97-AF65-F5344CB8AC3E}">
        <p14:creationId xmlns:p14="http://schemas.microsoft.com/office/powerpoint/2010/main" val="7531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3433014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طريقة تشغيل نظام الحاسوب</a:t>
            </a:r>
            <a:endParaRPr lang="en-US" dirty="0"/>
          </a:p>
          <a:p>
            <a:pPr algn="ctr"/>
            <a:r>
              <a:rPr lang="en-US" dirty="0"/>
              <a:t>Computer-system operation </a:t>
            </a:r>
          </a:p>
        </p:txBody>
      </p: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32083" cy="347106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834194" y="1715084"/>
            <a:ext cx="11207485" cy="1191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 وحدة معالجة واحدة أو أكثر تتصل بوحدات تحكم الجهاز من خلال حافلة مشتركة توفر الوصول إلى الذاكرة المشتركة</a:t>
            </a:r>
          </a:p>
          <a:p>
            <a:pPr algn="ctr"/>
            <a:r>
              <a:rPr lang="en-US" dirty="0"/>
              <a:t>One or more CPUs, device controllers connect through common bus providing access to shared memory</a:t>
            </a:r>
          </a:p>
          <a:p>
            <a:pPr algn="ctr"/>
            <a:endParaRPr lang="ar-JO" dirty="0"/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85009" y="2310596"/>
            <a:ext cx="4491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2926" y="4352946"/>
            <a:ext cx="481268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834194" y="3951893"/>
            <a:ext cx="1120747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التنفيذ المتزامن لوحدات المعالجة المركزية والأجهزة المتنافسة على دورات الذاكرة</a:t>
            </a:r>
          </a:p>
          <a:p>
            <a:pPr algn="ctr"/>
            <a:r>
              <a:rPr lang="en-US" dirty="0"/>
              <a:t>Concurrent execution of CPUs and devices competing for memory cycles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3ABFE8E-DF81-4BBA-D09C-069B429B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72" y="5085968"/>
            <a:ext cx="6006318" cy="15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76B74A32-FA20-C1CD-3EBC-1B3D456A183D}"/>
              </a:ext>
            </a:extLst>
          </p:cNvPr>
          <p:cNvCxnSpPr>
            <a:cxnSpLocks/>
          </p:cNvCxnSpPr>
          <p:nvPr/>
        </p:nvCxnSpPr>
        <p:spPr>
          <a:xfrm flipV="1">
            <a:off x="7475623" y="5816191"/>
            <a:ext cx="481268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مستطيل: زوايا مستديرة 35">
            <a:extLst>
              <a:ext uri="{FF2B5EF4-FFF2-40B4-BE49-F238E27FC236}">
                <a16:creationId xmlns:a16="http://schemas.microsoft.com/office/drawing/2014/main" id="{5888CBEA-59F7-34C9-AE66-7003161DA883}"/>
              </a:ext>
            </a:extLst>
          </p:cNvPr>
          <p:cNvSpPr/>
          <p:nvPr/>
        </p:nvSpPr>
        <p:spPr>
          <a:xfrm>
            <a:off x="7956891" y="5455571"/>
            <a:ext cx="1564115" cy="77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مثل كرت الشاشة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5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مجموعة 108">
            <a:extLst>
              <a:ext uri="{FF2B5EF4-FFF2-40B4-BE49-F238E27FC236}">
                <a16:creationId xmlns:a16="http://schemas.microsoft.com/office/drawing/2014/main" id="{DAC9E940-F47D-5469-3141-C7C93687A8CD}"/>
              </a:ext>
            </a:extLst>
          </p:cNvPr>
          <p:cNvGrpSpPr/>
          <p:nvPr/>
        </p:nvGrpSpPr>
        <p:grpSpPr>
          <a:xfrm>
            <a:off x="837162" y="684041"/>
            <a:ext cx="10813822" cy="5104578"/>
            <a:chOff x="1466427" y="261254"/>
            <a:chExt cx="10813822" cy="5104578"/>
          </a:xfrm>
        </p:grpSpPr>
        <p:sp>
          <p:nvSpPr>
            <p:cNvPr id="18" name="مثلث متساوي الساقين 17">
              <a:extLst>
                <a:ext uri="{FF2B5EF4-FFF2-40B4-BE49-F238E27FC236}">
                  <a16:creationId xmlns:a16="http://schemas.microsoft.com/office/drawing/2014/main" id="{18AB4394-1ABD-F9C8-3AC6-DAE8E1452D5B}"/>
                </a:ext>
              </a:extLst>
            </p:cNvPr>
            <p:cNvSpPr/>
            <p:nvPr/>
          </p:nvSpPr>
          <p:spPr>
            <a:xfrm>
              <a:off x="1466427" y="399754"/>
              <a:ext cx="8896773" cy="4761526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JO"/>
            </a:p>
          </p:txBody>
        </p:sp>
        <p:cxnSp>
          <p:nvCxnSpPr>
            <p:cNvPr id="20" name="رابط مستقيم 19">
              <a:extLst>
                <a:ext uri="{FF2B5EF4-FFF2-40B4-BE49-F238E27FC236}">
                  <a16:creationId xmlns:a16="http://schemas.microsoft.com/office/drawing/2014/main" id="{5AA7C513-DB6B-F8A9-9EA1-9EF2C43036ED}"/>
                </a:ext>
              </a:extLst>
            </p:cNvPr>
            <p:cNvCxnSpPr>
              <a:cxnSpLocks/>
            </p:cNvCxnSpPr>
            <p:nvPr/>
          </p:nvCxnSpPr>
          <p:spPr>
            <a:xfrm>
              <a:off x="5027161" y="1450431"/>
              <a:ext cx="1768169" cy="227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مربع نص 27">
              <a:extLst>
                <a:ext uri="{FF2B5EF4-FFF2-40B4-BE49-F238E27FC236}">
                  <a16:creationId xmlns:a16="http://schemas.microsoft.com/office/drawing/2014/main" id="{DC3E71ED-6B1C-8664-23F8-8F5D8039DEFC}"/>
                </a:ext>
              </a:extLst>
            </p:cNvPr>
            <p:cNvSpPr txBox="1"/>
            <p:nvPr/>
          </p:nvSpPr>
          <p:spPr>
            <a:xfrm>
              <a:off x="4998729" y="708304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Registers</a:t>
              </a:r>
              <a:endParaRPr lang="ar-JO" sz="1200" dirty="0"/>
            </a:p>
          </p:txBody>
        </p:sp>
        <p:sp>
          <p:nvSpPr>
            <p:cNvPr id="35" name="مربع نص 34">
              <a:extLst>
                <a:ext uri="{FF2B5EF4-FFF2-40B4-BE49-F238E27FC236}">
                  <a16:creationId xmlns:a16="http://schemas.microsoft.com/office/drawing/2014/main" id="{BD754562-3971-09A2-B750-B9403928CACA}"/>
                </a:ext>
              </a:extLst>
            </p:cNvPr>
            <p:cNvSpPr txBox="1"/>
            <p:nvPr/>
          </p:nvSpPr>
          <p:spPr>
            <a:xfrm>
              <a:off x="4998728" y="924954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Compiler</a:t>
              </a:r>
              <a:endParaRPr lang="ar-JO" sz="1200" dirty="0"/>
            </a:p>
          </p:txBody>
        </p:sp>
        <p:sp>
          <p:nvSpPr>
            <p:cNvPr id="36" name="مربع نص 35">
              <a:extLst>
                <a:ext uri="{FF2B5EF4-FFF2-40B4-BE49-F238E27FC236}">
                  <a16:creationId xmlns:a16="http://schemas.microsoft.com/office/drawing/2014/main" id="{0B5727F0-3A88-BFBF-E175-E09B1CAE6F4B}"/>
                </a:ext>
              </a:extLst>
            </p:cNvPr>
            <p:cNvSpPr txBox="1"/>
            <p:nvPr/>
          </p:nvSpPr>
          <p:spPr>
            <a:xfrm>
              <a:off x="4998727" y="1196200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Cache</a:t>
              </a:r>
              <a:endParaRPr lang="ar-JO" sz="1200" dirty="0"/>
            </a:p>
          </p:txBody>
        </p:sp>
        <p:sp>
          <p:nvSpPr>
            <p:cNvPr id="45" name="مربع نص 44">
              <a:extLst>
                <a:ext uri="{FF2B5EF4-FFF2-40B4-BE49-F238E27FC236}">
                  <a16:creationId xmlns:a16="http://schemas.microsoft.com/office/drawing/2014/main" id="{0D0E468F-E15E-7E21-F58F-7D9FC3D46D37}"/>
                </a:ext>
              </a:extLst>
            </p:cNvPr>
            <p:cNvSpPr txBox="1"/>
            <p:nvPr/>
          </p:nvSpPr>
          <p:spPr>
            <a:xfrm>
              <a:off x="3900969" y="666287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Name</a:t>
              </a:r>
              <a:endParaRPr lang="ar-JO" sz="1200" dirty="0"/>
            </a:p>
          </p:txBody>
        </p:sp>
        <p:sp>
          <p:nvSpPr>
            <p:cNvPr id="46" name="مربع نص 45">
              <a:extLst>
                <a:ext uri="{FF2B5EF4-FFF2-40B4-BE49-F238E27FC236}">
                  <a16:creationId xmlns:a16="http://schemas.microsoft.com/office/drawing/2014/main" id="{BB9EAFD0-AB33-899D-4713-51FB6E6AFA1C}"/>
                </a:ext>
              </a:extLst>
            </p:cNvPr>
            <p:cNvSpPr txBox="1"/>
            <p:nvPr/>
          </p:nvSpPr>
          <p:spPr>
            <a:xfrm>
              <a:off x="3619468" y="873876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Managed by</a:t>
              </a:r>
              <a:endParaRPr lang="ar-JO" sz="1200" dirty="0"/>
            </a:p>
          </p:txBody>
        </p:sp>
        <p:sp>
          <p:nvSpPr>
            <p:cNvPr id="47" name="مربع نص 46">
              <a:extLst>
                <a:ext uri="{FF2B5EF4-FFF2-40B4-BE49-F238E27FC236}">
                  <a16:creationId xmlns:a16="http://schemas.microsoft.com/office/drawing/2014/main" id="{EB608CEB-47A3-73EC-83FD-85DF175FF037}"/>
                </a:ext>
              </a:extLst>
            </p:cNvPr>
            <p:cNvSpPr txBox="1"/>
            <p:nvPr/>
          </p:nvSpPr>
          <p:spPr>
            <a:xfrm>
              <a:off x="3692294" y="1133739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Backed by</a:t>
              </a:r>
              <a:endParaRPr lang="ar-JO" sz="1200" dirty="0"/>
            </a:p>
          </p:txBody>
        </p:sp>
        <p:sp>
          <p:nvSpPr>
            <p:cNvPr id="48" name="مربع نص 47">
              <a:extLst>
                <a:ext uri="{FF2B5EF4-FFF2-40B4-BE49-F238E27FC236}">
                  <a16:creationId xmlns:a16="http://schemas.microsoft.com/office/drawing/2014/main" id="{C03F56DE-E29D-72CF-5FC0-6BC987F2D208}"/>
                </a:ext>
              </a:extLst>
            </p:cNvPr>
            <p:cNvSpPr txBox="1"/>
            <p:nvPr/>
          </p:nvSpPr>
          <p:spPr>
            <a:xfrm>
              <a:off x="5027163" y="1569682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Cache</a:t>
              </a:r>
              <a:endParaRPr lang="ar-JO" sz="1200" dirty="0"/>
            </a:p>
          </p:txBody>
        </p:sp>
        <p:sp>
          <p:nvSpPr>
            <p:cNvPr id="49" name="مربع نص 48">
              <a:extLst>
                <a:ext uri="{FF2B5EF4-FFF2-40B4-BE49-F238E27FC236}">
                  <a16:creationId xmlns:a16="http://schemas.microsoft.com/office/drawing/2014/main" id="{B532ED84-CBD8-7B94-11D1-06C6EBCD3A12}"/>
                </a:ext>
              </a:extLst>
            </p:cNvPr>
            <p:cNvSpPr txBox="1"/>
            <p:nvPr/>
          </p:nvSpPr>
          <p:spPr>
            <a:xfrm>
              <a:off x="5027162" y="1786332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Hardware</a:t>
              </a:r>
              <a:endParaRPr lang="ar-JO" sz="1200" dirty="0"/>
            </a:p>
          </p:txBody>
        </p:sp>
        <p:sp>
          <p:nvSpPr>
            <p:cNvPr id="50" name="مربع نص 49">
              <a:extLst>
                <a:ext uri="{FF2B5EF4-FFF2-40B4-BE49-F238E27FC236}">
                  <a16:creationId xmlns:a16="http://schemas.microsoft.com/office/drawing/2014/main" id="{C1B0367F-D711-3B98-8559-0B14A849EA77}"/>
                </a:ext>
              </a:extLst>
            </p:cNvPr>
            <p:cNvSpPr txBox="1"/>
            <p:nvPr/>
          </p:nvSpPr>
          <p:spPr>
            <a:xfrm>
              <a:off x="5027161" y="2057578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Main Memory</a:t>
              </a:r>
              <a:endParaRPr lang="ar-JO" sz="1200" dirty="0"/>
            </a:p>
          </p:txBody>
        </p:sp>
        <p:sp>
          <p:nvSpPr>
            <p:cNvPr id="54" name="مربع نص 53">
              <a:extLst>
                <a:ext uri="{FF2B5EF4-FFF2-40B4-BE49-F238E27FC236}">
                  <a16:creationId xmlns:a16="http://schemas.microsoft.com/office/drawing/2014/main" id="{394D61D9-3B43-6C7A-8D63-7AA8A6F0E8B8}"/>
                </a:ext>
              </a:extLst>
            </p:cNvPr>
            <p:cNvSpPr txBox="1"/>
            <p:nvPr/>
          </p:nvSpPr>
          <p:spPr>
            <a:xfrm>
              <a:off x="3397330" y="645843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JO" sz="1200" dirty="0"/>
                <a:t>الاسم</a:t>
              </a:r>
            </a:p>
          </p:txBody>
        </p:sp>
        <p:sp>
          <p:nvSpPr>
            <p:cNvPr id="55" name="مربع نص 54">
              <a:extLst>
                <a:ext uri="{FF2B5EF4-FFF2-40B4-BE49-F238E27FC236}">
                  <a16:creationId xmlns:a16="http://schemas.microsoft.com/office/drawing/2014/main" id="{FE1D5E8C-27DD-CBCD-8C62-4904D59220A2}"/>
                </a:ext>
              </a:extLst>
            </p:cNvPr>
            <p:cNvSpPr txBox="1"/>
            <p:nvPr/>
          </p:nvSpPr>
          <p:spPr>
            <a:xfrm>
              <a:off x="2656407" y="869274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JO" sz="1200" dirty="0"/>
                <a:t>اديرت من قبل</a:t>
              </a:r>
            </a:p>
          </p:txBody>
        </p:sp>
        <p:sp>
          <p:nvSpPr>
            <p:cNvPr id="56" name="مربع نص 55">
              <a:extLst>
                <a:ext uri="{FF2B5EF4-FFF2-40B4-BE49-F238E27FC236}">
                  <a16:creationId xmlns:a16="http://schemas.microsoft.com/office/drawing/2014/main" id="{65453553-E170-AFC3-1F38-D731DFD45925}"/>
                </a:ext>
              </a:extLst>
            </p:cNvPr>
            <p:cNvSpPr txBox="1"/>
            <p:nvPr/>
          </p:nvSpPr>
          <p:spPr>
            <a:xfrm>
              <a:off x="2926071" y="1122355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JO" sz="1200" dirty="0"/>
                <a:t>مدعوم ب</a:t>
              </a:r>
            </a:p>
          </p:txBody>
        </p:sp>
        <p:cxnSp>
          <p:nvCxnSpPr>
            <p:cNvPr id="57" name="رابط مستقيم 56">
              <a:extLst>
                <a:ext uri="{FF2B5EF4-FFF2-40B4-BE49-F238E27FC236}">
                  <a16:creationId xmlns:a16="http://schemas.microsoft.com/office/drawing/2014/main" id="{E7B2AD40-9694-E71A-9EA8-2482F2F1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5280" y="2341525"/>
              <a:ext cx="3616960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مربع نص 74">
              <a:extLst>
                <a:ext uri="{FF2B5EF4-FFF2-40B4-BE49-F238E27FC236}">
                  <a16:creationId xmlns:a16="http://schemas.microsoft.com/office/drawing/2014/main" id="{B3D1050F-1C95-0F02-688A-142B095A50AB}"/>
                </a:ext>
              </a:extLst>
            </p:cNvPr>
            <p:cNvSpPr txBox="1"/>
            <p:nvPr/>
          </p:nvSpPr>
          <p:spPr>
            <a:xfrm>
              <a:off x="5069847" y="2480026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Main Memory</a:t>
              </a:r>
              <a:endParaRPr lang="ar-JO" sz="1200" dirty="0"/>
            </a:p>
          </p:txBody>
        </p:sp>
        <p:sp>
          <p:nvSpPr>
            <p:cNvPr id="76" name="مربع نص 75">
              <a:extLst>
                <a:ext uri="{FF2B5EF4-FFF2-40B4-BE49-F238E27FC236}">
                  <a16:creationId xmlns:a16="http://schemas.microsoft.com/office/drawing/2014/main" id="{DC7EED63-F5EB-5CD0-DC40-0F7C53B344D8}"/>
                </a:ext>
              </a:extLst>
            </p:cNvPr>
            <p:cNvSpPr txBox="1"/>
            <p:nvPr/>
          </p:nvSpPr>
          <p:spPr>
            <a:xfrm>
              <a:off x="5069846" y="2696676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Operating System</a:t>
              </a:r>
              <a:endParaRPr lang="ar-JO" sz="1200" dirty="0"/>
            </a:p>
          </p:txBody>
        </p:sp>
        <p:sp>
          <p:nvSpPr>
            <p:cNvPr id="77" name="مربع نص 76">
              <a:extLst>
                <a:ext uri="{FF2B5EF4-FFF2-40B4-BE49-F238E27FC236}">
                  <a16:creationId xmlns:a16="http://schemas.microsoft.com/office/drawing/2014/main" id="{F64C58D1-D381-79D5-DA75-C95BD3A6D7FC}"/>
                </a:ext>
              </a:extLst>
            </p:cNvPr>
            <p:cNvSpPr txBox="1"/>
            <p:nvPr/>
          </p:nvSpPr>
          <p:spPr>
            <a:xfrm>
              <a:off x="5069845" y="2967922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Disk</a:t>
              </a:r>
              <a:endParaRPr lang="ar-JO" sz="1200" dirty="0"/>
            </a:p>
          </p:txBody>
        </p:sp>
        <p:cxnSp>
          <p:nvCxnSpPr>
            <p:cNvPr id="78" name="رابط مستقيم 77">
              <a:extLst>
                <a:ext uri="{FF2B5EF4-FFF2-40B4-BE49-F238E27FC236}">
                  <a16:creationId xmlns:a16="http://schemas.microsoft.com/office/drawing/2014/main" id="{09C8F831-8C49-4FB5-5263-4946E2AF2595}"/>
                </a:ext>
              </a:extLst>
            </p:cNvPr>
            <p:cNvCxnSpPr>
              <a:cxnSpLocks/>
            </p:cNvCxnSpPr>
            <p:nvPr/>
          </p:nvCxnSpPr>
          <p:spPr>
            <a:xfrm>
              <a:off x="3210560" y="3298966"/>
              <a:ext cx="53949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مربع نص 87">
              <a:extLst>
                <a:ext uri="{FF2B5EF4-FFF2-40B4-BE49-F238E27FC236}">
                  <a16:creationId xmlns:a16="http://schemas.microsoft.com/office/drawing/2014/main" id="{E20CE11D-FF9B-4219-4EA4-54D3DF5A696A}"/>
                </a:ext>
              </a:extLst>
            </p:cNvPr>
            <p:cNvSpPr txBox="1"/>
            <p:nvPr/>
          </p:nvSpPr>
          <p:spPr>
            <a:xfrm>
              <a:off x="5069847" y="3376202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Solid-State Disk</a:t>
              </a:r>
              <a:endParaRPr lang="ar-JO" sz="1200" dirty="0"/>
            </a:p>
          </p:txBody>
        </p:sp>
        <p:sp>
          <p:nvSpPr>
            <p:cNvPr id="89" name="مربع نص 88">
              <a:extLst>
                <a:ext uri="{FF2B5EF4-FFF2-40B4-BE49-F238E27FC236}">
                  <a16:creationId xmlns:a16="http://schemas.microsoft.com/office/drawing/2014/main" id="{42D89039-3E01-C446-F99F-3343D2E668A2}"/>
                </a:ext>
              </a:extLst>
            </p:cNvPr>
            <p:cNvSpPr txBox="1"/>
            <p:nvPr/>
          </p:nvSpPr>
          <p:spPr>
            <a:xfrm>
              <a:off x="5069846" y="3592852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Operating System</a:t>
              </a:r>
              <a:endParaRPr lang="ar-JO" sz="1200" dirty="0"/>
            </a:p>
          </p:txBody>
        </p:sp>
        <p:sp>
          <p:nvSpPr>
            <p:cNvPr id="90" name="مربع نص 89">
              <a:extLst>
                <a:ext uri="{FF2B5EF4-FFF2-40B4-BE49-F238E27FC236}">
                  <a16:creationId xmlns:a16="http://schemas.microsoft.com/office/drawing/2014/main" id="{7C38FD93-692E-4B3A-693B-5BCA24054F66}"/>
                </a:ext>
              </a:extLst>
            </p:cNvPr>
            <p:cNvSpPr txBox="1"/>
            <p:nvPr/>
          </p:nvSpPr>
          <p:spPr>
            <a:xfrm>
              <a:off x="5069845" y="3864098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Disk</a:t>
              </a:r>
              <a:endParaRPr lang="ar-JO" sz="1200" dirty="0"/>
            </a:p>
          </p:txBody>
        </p:sp>
        <p:cxnSp>
          <p:nvCxnSpPr>
            <p:cNvPr id="91" name="رابط مستقيم 90">
              <a:extLst>
                <a:ext uri="{FF2B5EF4-FFF2-40B4-BE49-F238E27FC236}">
                  <a16:creationId xmlns:a16="http://schemas.microsoft.com/office/drawing/2014/main" id="{A75BEC36-F04E-1994-1497-AF1353C1EAD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4178678"/>
              <a:ext cx="7071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مربع نص 94">
              <a:extLst>
                <a:ext uri="{FF2B5EF4-FFF2-40B4-BE49-F238E27FC236}">
                  <a16:creationId xmlns:a16="http://schemas.microsoft.com/office/drawing/2014/main" id="{ED79D66D-15D4-02E1-6E71-F4F560E04FBC}"/>
                </a:ext>
              </a:extLst>
            </p:cNvPr>
            <p:cNvSpPr txBox="1"/>
            <p:nvPr/>
          </p:nvSpPr>
          <p:spPr>
            <a:xfrm>
              <a:off x="5069847" y="4323938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Magnetic Disk</a:t>
              </a:r>
              <a:endParaRPr lang="ar-JO" sz="1200" dirty="0"/>
            </a:p>
          </p:txBody>
        </p:sp>
        <p:sp>
          <p:nvSpPr>
            <p:cNvPr id="96" name="مربع نص 95">
              <a:extLst>
                <a:ext uri="{FF2B5EF4-FFF2-40B4-BE49-F238E27FC236}">
                  <a16:creationId xmlns:a16="http://schemas.microsoft.com/office/drawing/2014/main" id="{7409A949-CDD7-BDA9-041E-85BAF1DB234F}"/>
                </a:ext>
              </a:extLst>
            </p:cNvPr>
            <p:cNvSpPr txBox="1"/>
            <p:nvPr/>
          </p:nvSpPr>
          <p:spPr>
            <a:xfrm>
              <a:off x="5069846" y="4540588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Operating System</a:t>
              </a:r>
              <a:endParaRPr lang="ar-JO" sz="1200" dirty="0"/>
            </a:p>
          </p:txBody>
        </p:sp>
        <p:sp>
          <p:nvSpPr>
            <p:cNvPr id="97" name="مربع نص 96">
              <a:extLst>
                <a:ext uri="{FF2B5EF4-FFF2-40B4-BE49-F238E27FC236}">
                  <a16:creationId xmlns:a16="http://schemas.microsoft.com/office/drawing/2014/main" id="{45F27FBB-8CAA-830D-FC78-74B8C388AAC3}"/>
                </a:ext>
              </a:extLst>
            </p:cNvPr>
            <p:cNvSpPr txBox="1"/>
            <p:nvPr/>
          </p:nvSpPr>
          <p:spPr>
            <a:xfrm>
              <a:off x="5069845" y="4811834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/>
                <a:t>Disk or Tape</a:t>
              </a:r>
              <a:endParaRPr lang="ar-JO" sz="1200" dirty="0"/>
            </a:p>
          </p:txBody>
        </p:sp>
        <p:cxnSp>
          <p:nvCxnSpPr>
            <p:cNvPr id="106" name="رابط كسهم مستقيم 105">
              <a:extLst>
                <a:ext uri="{FF2B5EF4-FFF2-40B4-BE49-F238E27FC236}">
                  <a16:creationId xmlns:a16="http://schemas.microsoft.com/office/drawing/2014/main" id="{66BE8DA5-4F53-DF50-50FC-4F00B5FB3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9868" y="261254"/>
              <a:ext cx="13776" cy="5023854"/>
            </a:xfrm>
            <a:prstGeom prst="straightConnector1">
              <a:avLst/>
            </a:prstGeom>
            <a:ln w="76200">
              <a:solidFill>
                <a:schemeClr val="accent1">
                  <a:alpha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مربع نص 106">
              <a:extLst>
                <a:ext uri="{FF2B5EF4-FFF2-40B4-BE49-F238E27FC236}">
                  <a16:creationId xmlns:a16="http://schemas.microsoft.com/office/drawing/2014/main" id="{BD364A5F-378C-888C-8F11-D81C1C6BB8D4}"/>
                </a:ext>
              </a:extLst>
            </p:cNvPr>
            <p:cNvSpPr txBox="1"/>
            <p:nvPr/>
          </p:nvSpPr>
          <p:spPr>
            <a:xfrm>
              <a:off x="10483644" y="261254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JO" sz="1200" dirty="0">
                  <a:solidFill>
                    <a:srgbClr val="FF0000"/>
                  </a:solidFill>
                </a:rPr>
                <a:t>أعلى سرعة أقل حجم</a:t>
              </a:r>
            </a:p>
          </p:txBody>
        </p:sp>
        <p:sp>
          <p:nvSpPr>
            <p:cNvPr id="108" name="مربع نص 107">
              <a:extLst>
                <a:ext uri="{FF2B5EF4-FFF2-40B4-BE49-F238E27FC236}">
                  <a16:creationId xmlns:a16="http://schemas.microsoft.com/office/drawing/2014/main" id="{220823B2-5140-53F5-F2D6-77412CDE51A5}"/>
                </a:ext>
              </a:extLst>
            </p:cNvPr>
            <p:cNvSpPr txBox="1"/>
            <p:nvPr/>
          </p:nvSpPr>
          <p:spPr>
            <a:xfrm>
              <a:off x="10469868" y="5088833"/>
              <a:ext cx="1796605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JO" sz="1200" dirty="0">
                  <a:solidFill>
                    <a:srgbClr val="FF0000"/>
                  </a:solidFill>
                </a:rPr>
                <a:t>أقل سرعة أكبر حجم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305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A33403-A2C3-434C-AC4E-76F0313E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7" y="1564261"/>
            <a:ext cx="8025439" cy="98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B33B52A6-BA9D-1F34-9326-262B557A7652}"/>
              </a:ext>
            </a:extLst>
          </p:cNvPr>
          <p:cNvSpPr/>
          <p:nvPr/>
        </p:nvSpPr>
        <p:spPr>
          <a:xfrm>
            <a:off x="352035" y="594173"/>
            <a:ext cx="2543565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عملية نقل البيانات</a:t>
            </a:r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891797EF-0D09-710D-516C-127F9F602ACC}"/>
              </a:ext>
            </a:extLst>
          </p:cNvPr>
          <p:cNvSpPr/>
          <p:nvPr/>
        </p:nvSpPr>
        <p:spPr>
          <a:xfrm>
            <a:off x="223467" y="2719306"/>
            <a:ext cx="4890400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يجب أن توفر (توافق)</a:t>
            </a:r>
            <a:r>
              <a:rPr lang="en-US" dirty="0"/>
              <a:t>cache coherency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293E402D-00BC-F3FA-9430-1DFB23AA810C}"/>
              </a:ext>
            </a:extLst>
          </p:cNvPr>
          <p:cNvSpPr/>
          <p:nvPr/>
        </p:nvSpPr>
        <p:spPr>
          <a:xfrm>
            <a:off x="223467" y="3692251"/>
            <a:ext cx="4890400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pt-BR" dirty="0"/>
              <a:t>I/O subsystem responsible for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F6AE737F-08EC-6123-F301-BBC9FA358B12}"/>
              </a:ext>
            </a:extLst>
          </p:cNvPr>
          <p:cNvSpPr/>
          <p:nvPr/>
        </p:nvSpPr>
        <p:spPr>
          <a:xfrm>
            <a:off x="927768" y="4877583"/>
            <a:ext cx="1887607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مسؤول عن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D486EB63-05AC-D221-46BE-0A49AFEDBB41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22971" y="5278636"/>
            <a:ext cx="304797" cy="0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39134329-3BB5-55B6-86CA-B60199DB15D3}"/>
              </a:ext>
            </a:extLst>
          </p:cNvPr>
          <p:cNvCxnSpPr>
            <a:cxnSpLocks/>
          </p:cNvCxnSpPr>
          <p:nvPr/>
        </p:nvCxnSpPr>
        <p:spPr>
          <a:xfrm>
            <a:off x="606926" y="4296332"/>
            <a:ext cx="16045" cy="99740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3BDEF74B-5A3F-4DEC-24F5-062224C1D430}"/>
              </a:ext>
            </a:extLst>
          </p:cNvPr>
          <p:cNvSpPr/>
          <p:nvPr/>
        </p:nvSpPr>
        <p:spPr>
          <a:xfrm>
            <a:off x="3120172" y="4604485"/>
            <a:ext cx="7226094" cy="984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storing data temporarily while it is being transferred</a:t>
            </a:r>
            <a:endParaRPr lang="ar-JO" dirty="0"/>
          </a:p>
          <a:p>
            <a:pPr algn="ctr"/>
            <a:r>
              <a:rPr lang="ar-JO" dirty="0"/>
              <a:t>تخزين البيانات مؤقتا أثناء نقلها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CBA2B7C9-214C-1C0F-DDFE-9AE10AB821A8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 flipV="1">
            <a:off x="2815375" y="5096588"/>
            <a:ext cx="304797" cy="1820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141E13A8-53E7-089E-8B25-8A0A34773F67}"/>
              </a:ext>
            </a:extLst>
          </p:cNvPr>
          <p:cNvSpPr/>
          <p:nvPr/>
        </p:nvSpPr>
        <p:spPr>
          <a:xfrm>
            <a:off x="3120171" y="5722116"/>
            <a:ext cx="7226095" cy="984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the overlapping of output of one job with input of other jobs</a:t>
            </a:r>
          </a:p>
          <a:p>
            <a:pPr algn="ctr"/>
            <a:r>
              <a:rPr lang="ar-JO" dirty="0"/>
              <a:t>تداخل مخرجات وظيفة واحدة مع مدخلات وظائف أخرى</a:t>
            </a:r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8D6B308-DDCF-3A7C-DFCE-82454A96F820}"/>
              </a:ext>
            </a:extLst>
          </p:cNvPr>
          <p:cNvCxnSpPr>
            <a:cxnSpLocks/>
            <a:stCxn id="8" idx="6"/>
            <a:endCxn id="21" idx="1"/>
          </p:cNvCxnSpPr>
          <p:nvPr/>
        </p:nvCxnSpPr>
        <p:spPr>
          <a:xfrm>
            <a:off x="2815375" y="5278636"/>
            <a:ext cx="304796" cy="9355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46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0916D43C-8670-51D0-AC19-E04FAB16F21F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Protection</a:t>
            </a:r>
            <a:endParaRPr lang="ar-JO" dirty="0"/>
          </a:p>
          <a:p>
            <a:pPr algn="ctr"/>
            <a:r>
              <a:rPr lang="ar-JO" dirty="0"/>
              <a:t>الحماية</a:t>
            </a:r>
            <a:endParaRPr lang="en-US" dirty="0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AB50441E-9BEF-F32C-05CC-EC154E62CD7D}"/>
              </a:ext>
            </a:extLst>
          </p:cNvPr>
          <p:cNvSpPr/>
          <p:nvPr/>
        </p:nvSpPr>
        <p:spPr>
          <a:xfrm>
            <a:off x="673768" y="1117796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082508E0-EBAA-01E5-B625-BF1E10D191CC}"/>
              </a:ext>
            </a:extLst>
          </p:cNvPr>
          <p:cNvCxnSpPr/>
          <p:nvPr/>
        </p:nvCxnSpPr>
        <p:spPr>
          <a:xfrm>
            <a:off x="336883" y="153447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EBB39D53-957F-6185-DF58-DC6185C60005}"/>
              </a:ext>
            </a:extLst>
          </p:cNvPr>
          <p:cNvCxnSpPr>
            <a:cxnSpLocks/>
          </p:cNvCxnSpPr>
          <p:nvPr/>
        </p:nvCxnSpPr>
        <p:spPr>
          <a:xfrm flipH="1">
            <a:off x="336881" y="910389"/>
            <a:ext cx="16045" cy="62408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F3722319-4268-EB0F-D82F-F77276D63DD0}"/>
              </a:ext>
            </a:extLst>
          </p:cNvPr>
          <p:cNvSpPr/>
          <p:nvPr/>
        </p:nvSpPr>
        <p:spPr>
          <a:xfrm>
            <a:off x="3138305" y="881387"/>
            <a:ext cx="8903372" cy="12749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any mechanism for controlling access of processes or users to resources defined by the OS</a:t>
            </a:r>
          </a:p>
          <a:p>
            <a:pPr algn="ctr"/>
            <a:r>
              <a:rPr lang="ar-JO" dirty="0"/>
              <a:t>أي آلية للتحكم في وصول العمليات أو المستخدمين إلى الموارد التي يحددها نظام التشغيل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6B5F9EB-D56F-D3AE-C71E-F71556AE1B04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951747" y="1518849"/>
            <a:ext cx="18655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مستطيل: زوايا مستديرة 10">
            <a:extLst>
              <a:ext uri="{FF2B5EF4-FFF2-40B4-BE49-F238E27FC236}">
                <a16:creationId xmlns:a16="http://schemas.microsoft.com/office/drawing/2014/main" id="{CBF2F5D2-DC40-50F7-81FB-128B2B6FB8E0}"/>
              </a:ext>
            </a:extLst>
          </p:cNvPr>
          <p:cNvSpPr/>
          <p:nvPr/>
        </p:nvSpPr>
        <p:spPr>
          <a:xfrm>
            <a:off x="336881" y="2399715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Security</a:t>
            </a:r>
          </a:p>
          <a:p>
            <a:pPr algn="ctr"/>
            <a:r>
              <a:rPr lang="ar-JO" dirty="0"/>
              <a:t>الأمن</a:t>
            </a:r>
            <a:endParaRPr lang="en-US" dirty="0"/>
          </a:p>
        </p:txBody>
      </p:sp>
      <p:sp>
        <p:nvSpPr>
          <p:cNvPr id="24" name="شكل بيضاوي 23">
            <a:extLst>
              <a:ext uri="{FF2B5EF4-FFF2-40B4-BE49-F238E27FC236}">
                <a16:creationId xmlns:a16="http://schemas.microsoft.com/office/drawing/2014/main" id="{75F63C87-7965-419B-9619-3A1F8BC7816E}"/>
              </a:ext>
            </a:extLst>
          </p:cNvPr>
          <p:cNvSpPr/>
          <p:nvPr/>
        </p:nvSpPr>
        <p:spPr>
          <a:xfrm>
            <a:off x="673769" y="3328590"/>
            <a:ext cx="2005256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EB0EC14D-48B0-9759-C9B6-96E75ACD64B1}"/>
              </a:ext>
            </a:extLst>
          </p:cNvPr>
          <p:cNvCxnSpPr/>
          <p:nvPr/>
        </p:nvCxnSpPr>
        <p:spPr>
          <a:xfrm>
            <a:off x="336883" y="3745268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95B73361-3590-A0A1-AEEF-05E9D5128C07}"/>
              </a:ext>
            </a:extLst>
          </p:cNvPr>
          <p:cNvCxnSpPr>
            <a:cxnSpLocks/>
          </p:cNvCxnSpPr>
          <p:nvPr/>
        </p:nvCxnSpPr>
        <p:spPr>
          <a:xfrm>
            <a:off x="352926" y="3121182"/>
            <a:ext cx="58196" cy="1522852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مستطيل: زوايا مستديرة 26">
            <a:extLst>
              <a:ext uri="{FF2B5EF4-FFF2-40B4-BE49-F238E27FC236}">
                <a16:creationId xmlns:a16="http://schemas.microsoft.com/office/drawing/2014/main" id="{FFE9A454-3CF3-27D0-6798-09FDF1C73443}"/>
              </a:ext>
            </a:extLst>
          </p:cNvPr>
          <p:cNvSpPr/>
          <p:nvPr/>
        </p:nvSpPr>
        <p:spPr>
          <a:xfrm>
            <a:off x="3138305" y="3121182"/>
            <a:ext cx="8903372" cy="976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defense of the system against internal and external attacks</a:t>
            </a:r>
          </a:p>
          <a:p>
            <a:pPr algn="ctr"/>
            <a:r>
              <a:rPr lang="ar-JO" dirty="0"/>
              <a:t>الدفاع عن النظام ضد الهجمات الداخلية والخارجية</a:t>
            </a:r>
            <a:endParaRPr lang="en-US" dirty="0"/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3EDB3F4-C9F1-AB61-6276-4D8F62E09EC2}"/>
              </a:ext>
            </a:extLst>
          </p:cNvPr>
          <p:cNvCxnSpPr>
            <a:cxnSpLocks/>
            <a:stCxn id="24" idx="6"/>
            <a:endCxn id="27" idx="1"/>
          </p:cNvCxnSpPr>
          <p:nvPr/>
        </p:nvCxnSpPr>
        <p:spPr>
          <a:xfrm flipV="1">
            <a:off x="2679025" y="3609188"/>
            <a:ext cx="459280" cy="31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4F7A0C08-8178-3DCF-3E07-78495CEC0C0D}"/>
              </a:ext>
            </a:extLst>
          </p:cNvPr>
          <p:cNvSpPr/>
          <p:nvPr/>
        </p:nvSpPr>
        <p:spPr>
          <a:xfrm>
            <a:off x="379032" y="5241575"/>
            <a:ext cx="2374232" cy="5926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group ID</a:t>
            </a:r>
          </a:p>
        </p:txBody>
      </p:sp>
      <p:sp>
        <p:nvSpPr>
          <p:cNvPr id="30" name="شكل بيضاوي 29">
            <a:extLst>
              <a:ext uri="{FF2B5EF4-FFF2-40B4-BE49-F238E27FC236}">
                <a16:creationId xmlns:a16="http://schemas.microsoft.com/office/drawing/2014/main" id="{2550B200-8E24-5B8C-C690-450C305D67E2}"/>
              </a:ext>
            </a:extLst>
          </p:cNvPr>
          <p:cNvSpPr/>
          <p:nvPr/>
        </p:nvSpPr>
        <p:spPr>
          <a:xfrm>
            <a:off x="715919" y="5960987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1E5E263E-CE8D-0754-9A35-76263F099F04}"/>
              </a:ext>
            </a:extLst>
          </p:cNvPr>
          <p:cNvCxnSpPr/>
          <p:nvPr/>
        </p:nvCxnSpPr>
        <p:spPr>
          <a:xfrm>
            <a:off x="379034" y="6377666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رابط مستقيم 31">
            <a:extLst>
              <a:ext uri="{FF2B5EF4-FFF2-40B4-BE49-F238E27FC236}">
                <a16:creationId xmlns:a16="http://schemas.microsoft.com/office/drawing/2014/main" id="{3A5EA4A6-985C-89D8-E856-475FEE3CD045}"/>
              </a:ext>
            </a:extLst>
          </p:cNvPr>
          <p:cNvCxnSpPr>
            <a:cxnSpLocks/>
          </p:cNvCxnSpPr>
          <p:nvPr/>
        </p:nvCxnSpPr>
        <p:spPr>
          <a:xfrm flipH="1">
            <a:off x="379032" y="5753580"/>
            <a:ext cx="16045" cy="62408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مستطيل: زوايا مستديرة 32">
            <a:extLst>
              <a:ext uri="{FF2B5EF4-FFF2-40B4-BE49-F238E27FC236}">
                <a16:creationId xmlns:a16="http://schemas.microsoft.com/office/drawing/2014/main" id="{37058CA2-9A12-5662-B750-C3B66D159591}"/>
              </a:ext>
            </a:extLst>
          </p:cNvPr>
          <p:cNvSpPr/>
          <p:nvPr/>
        </p:nvSpPr>
        <p:spPr>
          <a:xfrm>
            <a:off x="3330783" y="5976613"/>
            <a:ext cx="639244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مجموعة من الأجهزة متصلة بنفس الشبكة</a:t>
            </a:r>
            <a:endParaRPr lang="en-US" dirty="0"/>
          </a:p>
        </p:txBody>
      </p:sp>
      <p:cxnSp>
        <p:nvCxnSpPr>
          <p:cNvPr id="34" name="رابط كسهم مستقيم 33">
            <a:extLst>
              <a:ext uri="{FF2B5EF4-FFF2-40B4-BE49-F238E27FC236}">
                <a16:creationId xmlns:a16="http://schemas.microsoft.com/office/drawing/2014/main" id="{CD5CF6D6-E75A-6C9C-2B90-9C721E2E07D7}"/>
              </a:ext>
            </a:extLst>
          </p:cNvPr>
          <p:cNvCxnSpPr>
            <a:cxnSpLocks/>
            <a:stCxn id="30" idx="6"/>
            <a:endCxn id="33" idx="1"/>
          </p:cNvCxnSpPr>
          <p:nvPr/>
        </p:nvCxnSpPr>
        <p:spPr>
          <a:xfrm>
            <a:off x="2993898" y="6362040"/>
            <a:ext cx="336885" cy="15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شكل بيضاوي 40">
            <a:extLst>
              <a:ext uri="{FF2B5EF4-FFF2-40B4-BE49-F238E27FC236}">
                <a16:creationId xmlns:a16="http://schemas.microsoft.com/office/drawing/2014/main" id="{9A4C9D55-EF92-F8C5-1F8C-DDFE7AF2CAE1}"/>
              </a:ext>
            </a:extLst>
          </p:cNvPr>
          <p:cNvSpPr/>
          <p:nvPr/>
        </p:nvSpPr>
        <p:spPr>
          <a:xfrm>
            <a:off x="748008" y="4227356"/>
            <a:ext cx="2005256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مثل</a:t>
            </a:r>
          </a:p>
        </p:txBody>
      </p: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2EA33B03-7713-8FAD-C4BC-D2E2D76F4943}"/>
              </a:ext>
            </a:extLst>
          </p:cNvPr>
          <p:cNvCxnSpPr/>
          <p:nvPr/>
        </p:nvCxnSpPr>
        <p:spPr>
          <a:xfrm>
            <a:off x="411122" y="4644034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014C8650-16CD-5D17-7475-1A6BAC09D571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2753264" y="4507954"/>
            <a:ext cx="459280" cy="314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شكل بيضاوي 44">
            <a:extLst>
              <a:ext uri="{FF2B5EF4-FFF2-40B4-BE49-F238E27FC236}">
                <a16:creationId xmlns:a16="http://schemas.microsoft.com/office/drawing/2014/main" id="{E07D4197-3557-4EF3-46D5-650DBE031928}"/>
              </a:ext>
            </a:extLst>
          </p:cNvPr>
          <p:cNvSpPr/>
          <p:nvPr/>
        </p:nvSpPr>
        <p:spPr>
          <a:xfrm>
            <a:off x="3190522" y="4211633"/>
            <a:ext cx="2027278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Huge range</a:t>
            </a:r>
            <a:endParaRPr lang="ar-JO" dirty="0"/>
          </a:p>
        </p:txBody>
      </p:sp>
      <p:sp>
        <p:nvSpPr>
          <p:cNvPr id="46" name="شكل بيضاوي 45">
            <a:extLst>
              <a:ext uri="{FF2B5EF4-FFF2-40B4-BE49-F238E27FC236}">
                <a16:creationId xmlns:a16="http://schemas.microsoft.com/office/drawing/2014/main" id="{54DB0E74-A62E-2B58-7555-7AB6868A696E}"/>
              </a:ext>
            </a:extLst>
          </p:cNvPr>
          <p:cNvSpPr/>
          <p:nvPr/>
        </p:nvSpPr>
        <p:spPr>
          <a:xfrm>
            <a:off x="5482117" y="4227356"/>
            <a:ext cx="2916816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including denial-of-service</a:t>
            </a:r>
            <a:endParaRPr lang="ar-JO" dirty="0"/>
          </a:p>
        </p:txBody>
      </p:sp>
      <p:sp>
        <p:nvSpPr>
          <p:cNvPr id="47" name="شكل بيضاوي 46">
            <a:extLst>
              <a:ext uri="{FF2B5EF4-FFF2-40B4-BE49-F238E27FC236}">
                <a16:creationId xmlns:a16="http://schemas.microsoft.com/office/drawing/2014/main" id="{6D7D2BF3-9B16-D5C6-BDDE-E7FAA1808626}"/>
              </a:ext>
            </a:extLst>
          </p:cNvPr>
          <p:cNvSpPr/>
          <p:nvPr/>
        </p:nvSpPr>
        <p:spPr>
          <a:xfrm>
            <a:off x="10690528" y="4259520"/>
            <a:ext cx="1501472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viruses</a:t>
            </a:r>
            <a:endParaRPr lang="ar-JO" dirty="0"/>
          </a:p>
        </p:txBody>
      </p:sp>
      <p:sp>
        <p:nvSpPr>
          <p:cNvPr id="48" name="شكل بيضاوي 47">
            <a:extLst>
              <a:ext uri="{FF2B5EF4-FFF2-40B4-BE49-F238E27FC236}">
                <a16:creationId xmlns:a16="http://schemas.microsoft.com/office/drawing/2014/main" id="{EEA5D94E-3DD0-1643-6684-92E556F12529}"/>
              </a:ext>
            </a:extLst>
          </p:cNvPr>
          <p:cNvSpPr/>
          <p:nvPr/>
        </p:nvSpPr>
        <p:spPr>
          <a:xfrm>
            <a:off x="8663250" y="4255219"/>
            <a:ext cx="1699950" cy="6240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worms</a:t>
            </a:r>
            <a:endParaRPr lang="ar-JO" dirty="0"/>
          </a:p>
        </p:txBody>
      </p:sp>
      <p:cxnSp>
        <p:nvCxnSpPr>
          <p:cNvPr id="49" name="رابط كسهم مستقيم 48">
            <a:extLst>
              <a:ext uri="{FF2B5EF4-FFF2-40B4-BE49-F238E27FC236}">
                <a16:creationId xmlns:a16="http://schemas.microsoft.com/office/drawing/2014/main" id="{23C5EFC0-9139-385C-D240-BADB8D5F7482}"/>
              </a:ext>
            </a:extLst>
          </p:cNvPr>
          <p:cNvCxnSpPr>
            <a:cxnSpLocks/>
          </p:cNvCxnSpPr>
          <p:nvPr/>
        </p:nvCxnSpPr>
        <p:spPr>
          <a:xfrm>
            <a:off x="5123215" y="4484820"/>
            <a:ext cx="336885" cy="15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رابط كسهم مستقيم 49">
            <a:extLst>
              <a:ext uri="{FF2B5EF4-FFF2-40B4-BE49-F238E27FC236}">
                <a16:creationId xmlns:a16="http://schemas.microsoft.com/office/drawing/2014/main" id="{7905AA8A-CB0F-2676-BC0E-3BCDEDBC5341}"/>
              </a:ext>
            </a:extLst>
          </p:cNvPr>
          <p:cNvCxnSpPr>
            <a:cxnSpLocks/>
          </p:cNvCxnSpPr>
          <p:nvPr/>
        </p:nvCxnSpPr>
        <p:spPr>
          <a:xfrm>
            <a:off x="8316998" y="4515863"/>
            <a:ext cx="336885" cy="15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87A7E026-5766-7FDE-5172-122B728F716C}"/>
              </a:ext>
            </a:extLst>
          </p:cNvPr>
          <p:cNvCxnSpPr>
            <a:cxnSpLocks/>
          </p:cNvCxnSpPr>
          <p:nvPr/>
        </p:nvCxnSpPr>
        <p:spPr>
          <a:xfrm>
            <a:off x="10290632" y="4570864"/>
            <a:ext cx="336885" cy="1562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0" y="188921"/>
            <a:ext cx="4050915" cy="782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Computer-System Operation</a:t>
            </a:r>
          </a:p>
          <a:p>
            <a:pPr algn="ctr"/>
            <a:r>
              <a:rPr lang="ar-JO" dirty="0"/>
              <a:t>تشغيل نظام الكمبيوتر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536335F-A0FE-605F-A836-077A12BDE264}"/>
              </a:ext>
            </a:extLst>
          </p:cNvPr>
          <p:cNvCxnSpPr/>
          <p:nvPr/>
        </p:nvCxnSpPr>
        <p:spPr>
          <a:xfrm>
            <a:off x="352923" y="235406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9F39BA20-73EA-9E24-9880-042A92E54BF8}"/>
              </a:ext>
            </a:extLst>
          </p:cNvPr>
          <p:cNvCxnSpPr/>
          <p:nvPr/>
        </p:nvCxnSpPr>
        <p:spPr>
          <a:xfrm>
            <a:off x="368969" y="326131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2" y="147977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4" y="771756"/>
            <a:ext cx="16043" cy="544527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A104B039-17AE-6A34-72DC-40CA174D6191}"/>
              </a:ext>
            </a:extLst>
          </p:cNvPr>
          <p:cNvSpPr/>
          <p:nvPr/>
        </p:nvSpPr>
        <p:spPr>
          <a:xfrm>
            <a:off x="705851" y="1973983"/>
            <a:ext cx="1133582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is in charge of a particular device type</a:t>
            </a:r>
          </a:p>
          <a:p>
            <a:pPr algn="ctr"/>
            <a:r>
              <a:rPr lang="ar-JO" dirty="0"/>
              <a:t>كل وحدة تحكم في الجهاز مسؤولة عن نوع جهاز معين</a:t>
            </a:r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11A7BEA0-2DA2-D58F-4F71-8D6BC2D3D6AE}"/>
              </a:ext>
            </a:extLst>
          </p:cNvPr>
          <p:cNvSpPr/>
          <p:nvPr/>
        </p:nvSpPr>
        <p:spPr>
          <a:xfrm>
            <a:off x="737940" y="2893206"/>
            <a:ext cx="1133583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has a local buffer</a:t>
            </a:r>
          </a:p>
          <a:p>
            <a:pPr algn="ctr"/>
            <a:r>
              <a:rPr lang="ar-JO" dirty="0"/>
              <a:t>تحتوي كل وحدة تحكم في الجهاز على مخزن مؤقت محلي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cxnSpLocks/>
          </p:cNvCxnSpPr>
          <p:nvPr/>
        </p:nvCxnSpPr>
        <p:spPr>
          <a:xfrm>
            <a:off x="368967" y="4247154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734886" y="3846102"/>
            <a:ext cx="1134482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type has an operating system device driver to manage it</a:t>
            </a:r>
          </a:p>
          <a:p>
            <a:pPr algn="ctr"/>
            <a:r>
              <a:rPr lang="ar-JO" dirty="0"/>
              <a:t>يحتوي كل نوع من أنواع وحدات التحكم في الأجهزة على برنامج تشغيل لجهاز نظام التشغيل لإدارته</a:t>
            </a:r>
          </a:p>
        </p:txBody>
      </p: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689809" y="1054760"/>
            <a:ext cx="1133582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I/O devices and the CPU can execute concurrently</a:t>
            </a:r>
          </a:p>
          <a:p>
            <a:pPr algn="ctr"/>
            <a:r>
              <a:rPr lang="ar-JO" dirty="0"/>
              <a:t>يمكن تنفيذ أجهزة الإدخال/الإخراج ووحدة المعالجة المركزية بشكل متزامن</a:t>
            </a:r>
          </a:p>
        </p:txBody>
      </p: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737936" y="4831930"/>
            <a:ext cx="1133583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/>
              <a:t>CPU moves data from/to main memory to/from local buffers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/>
              <a:t>تقوم وحدة المعالجة المركزية بنقل البيانات من/إلى الذاكرة الرئيسية إلى/من المخازن المؤقتة المحلية</a:t>
            </a:r>
            <a:endParaRPr lang="ar-JO" dirty="0"/>
          </a:p>
        </p:txBody>
      </p:sp>
      <p:cxnSp>
        <p:nvCxnSpPr>
          <p:cNvPr id="3" name="رابط كسهم مستقيم 2">
            <a:extLst>
              <a:ext uri="{FF2B5EF4-FFF2-40B4-BE49-F238E27FC236}">
                <a16:creationId xmlns:a16="http://schemas.microsoft.com/office/drawing/2014/main" id="{3EDC4D7E-71C8-8306-B5AB-401F8A949938}"/>
              </a:ext>
            </a:extLst>
          </p:cNvPr>
          <p:cNvCxnSpPr>
            <a:cxnSpLocks/>
          </p:cNvCxnSpPr>
          <p:nvPr/>
        </p:nvCxnSpPr>
        <p:spPr>
          <a:xfrm>
            <a:off x="409071" y="528186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81887502-8BBD-C65D-6C71-D3F8C2935C58}"/>
              </a:ext>
            </a:extLst>
          </p:cNvPr>
          <p:cNvSpPr/>
          <p:nvPr/>
        </p:nvSpPr>
        <p:spPr>
          <a:xfrm>
            <a:off x="745956" y="5767094"/>
            <a:ext cx="1133583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I/O is from the device to local buffer of controller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الإدخال/الإخراج من الجهاز إلى المخزن المؤقت المحلي لوحدة التحكم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A888D615-1B5A-C500-6BE1-A0505D08AC11}"/>
              </a:ext>
            </a:extLst>
          </p:cNvPr>
          <p:cNvCxnSpPr>
            <a:cxnSpLocks/>
          </p:cNvCxnSpPr>
          <p:nvPr/>
        </p:nvCxnSpPr>
        <p:spPr>
          <a:xfrm>
            <a:off x="417091" y="62170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437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2374232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 memory 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9513347-C99F-D7F4-C8E4-F6EF1B6469A7}"/>
              </a:ext>
            </a:extLst>
          </p:cNvPr>
          <p:cNvSpPr/>
          <p:nvPr/>
        </p:nvSpPr>
        <p:spPr>
          <a:xfrm>
            <a:off x="673766" y="174447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3" y="21856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 flipH="1">
            <a:off x="314892" y="910389"/>
            <a:ext cx="38034" cy="263004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FA3821D2-F2BF-A739-DA7E-C0BB14A3ACB9}"/>
              </a:ext>
            </a:extLst>
          </p:cNvPr>
          <p:cNvSpPr/>
          <p:nvPr/>
        </p:nvSpPr>
        <p:spPr>
          <a:xfrm>
            <a:off x="651777" y="313938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صفاتها</a:t>
            </a:r>
            <a:r>
              <a:rPr lang="en-US" dirty="0"/>
              <a:t> </a:t>
            </a:r>
            <a:endParaRPr lang="ar-JO" dirty="0"/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endCxn id="19" idx="2"/>
          </p:cNvCxnSpPr>
          <p:nvPr/>
        </p:nvCxnSpPr>
        <p:spPr>
          <a:xfrm>
            <a:off x="314892" y="354043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4533969" y="3139380"/>
            <a:ext cx="247643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Random access</a:t>
            </a:r>
          </a:p>
          <a:p>
            <a:pPr algn="ctr"/>
            <a:r>
              <a:rPr lang="ar-JO" dirty="0"/>
              <a:t>دخول عشوائي</a:t>
            </a:r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87FF83A-042A-C05C-171A-8A8B52B189DA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2929756" y="3540433"/>
            <a:ext cx="160421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3850110" y="1760621"/>
            <a:ext cx="817552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only large storage media that the CPU can access directly</a:t>
            </a:r>
          </a:p>
          <a:p>
            <a:pPr algn="ctr"/>
            <a:r>
              <a:rPr lang="ar-JO" dirty="0"/>
              <a:t>وسائط التخزين الكبيرة فقط التي يمكن لوحدة المعالجة المركزية الوصول إليها مباشرة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51743" y="2144717"/>
            <a:ext cx="898367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97F2ED4C-7501-BE57-A309-93A928732706}"/>
              </a:ext>
            </a:extLst>
          </p:cNvPr>
          <p:cNvCxnSpPr>
            <a:cxnSpLocks/>
          </p:cNvCxnSpPr>
          <p:nvPr/>
        </p:nvCxnSpPr>
        <p:spPr>
          <a:xfrm>
            <a:off x="2860528" y="3617364"/>
            <a:ext cx="91214" cy="226510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29754" y="4526261"/>
            <a:ext cx="1604214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4533968" y="4125208"/>
            <a:ext cx="247643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Typically volatile          </a:t>
            </a:r>
          </a:p>
          <a:p>
            <a:pPr algn="ctr"/>
            <a:r>
              <a:rPr lang="ar-JO" dirty="0"/>
              <a:t>متطايرة (غير ثابتة)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28681467-0F17-0569-DA6C-1FB39440509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42958" y="5836210"/>
            <a:ext cx="1512998" cy="46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9B5CC77C-1282-9A00-1489-04140CE5ECEB}"/>
              </a:ext>
            </a:extLst>
          </p:cNvPr>
          <p:cNvSpPr/>
          <p:nvPr/>
        </p:nvSpPr>
        <p:spPr>
          <a:xfrm>
            <a:off x="4555956" y="5139544"/>
            <a:ext cx="7485727" cy="1485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Typically random-access memory in the form of Dynamic Random-access Memory (DRAM)</a:t>
            </a:r>
          </a:p>
          <a:p>
            <a:pPr algn="ctr"/>
            <a:r>
              <a:rPr lang="ar-JO" dirty="0"/>
              <a:t>عادةً ما تكون ذاكرة الوصول العشوائي في شكل ذاكرة الوصول العشوائي الديناميكية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EAC2F419-DA6A-604E-1C48-4F0A69EE06BB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Secondary Storage </a:t>
            </a:r>
            <a:endParaRPr lang="ar-JO" dirty="0"/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E7F2B505-B93B-3C75-6355-C74CB54890CC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FA5FB2E5-F788-5545-74B5-DEA4D3F6F471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BBEAC3FC-1F6D-D9F4-BAA6-7A8D68CA2869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مستطيل: زوايا مستديرة 26">
            <a:extLst>
              <a:ext uri="{FF2B5EF4-FFF2-40B4-BE49-F238E27FC236}">
                <a16:creationId xmlns:a16="http://schemas.microsoft.com/office/drawing/2014/main" id="{9F185315-F3F3-41E6-211B-26E8726064E2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extension of main memory that provides large nonvolatile storage capacity</a:t>
            </a:r>
          </a:p>
          <a:p>
            <a:pPr algn="ctr"/>
            <a:r>
              <a:rPr lang="ar-JO" dirty="0"/>
              <a:t> امتداد للذاكرة الرئيسية التي توفر سعة تخزين كبيرة غير متطايرة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849982DF-3165-89A0-DA63-71FF5BF5C9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مستطيل: زوايا مستديرة 35">
            <a:extLst>
              <a:ext uri="{FF2B5EF4-FFF2-40B4-BE49-F238E27FC236}">
                <a16:creationId xmlns:a16="http://schemas.microsoft.com/office/drawing/2014/main" id="{868ECED1-F2EE-4336-F160-E7910DF7945F}"/>
              </a:ext>
            </a:extLst>
          </p:cNvPr>
          <p:cNvSpPr/>
          <p:nvPr/>
        </p:nvSpPr>
        <p:spPr>
          <a:xfrm>
            <a:off x="352926" y="2682512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 Disk Drives (HDD)</a:t>
            </a:r>
            <a:endParaRPr lang="ar-JO" dirty="0"/>
          </a:p>
        </p:txBody>
      </p:sp>
      <p:sp>
        <p:nvSpPr>
          <p:cNvPr id="37" name="شكل بيضاوي 36">
            <a:extLst>
              <a:ext uri="{FF2B5EF4-FFF2-40B4-BE49-F238E27FC236}">
                <a16:creationId xmlns:a16="http://schemas.microsoft.com/office/drawing/2014/main" id="{D31BFCFA-65AA-8CB8-3F18-39B26F20BFFE}"/>
              </a:ext>
            </a:extLst>
          </p:cNvPr>
          <p:cNvSpPr/>
          <p:nvPr/>
        </p:nvSpPr>
        <p:spPr>
          <a:xfrm>
            <a:off x="689811" y="369263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0DD80A54-819A-88FE-FF9D-7D0CFB1ADBF4}"/>
              </a:ext>
            </a:extLst>
          </p:cNvPr>
          <p:cNvCxnSpPr/>
          <p:nvPr/>
        </p:nvCxnSpPr>
        <p:spPr>
          <a:xfrm>
            <a:off x="352928" y="413379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AB4D2C33-3093-B416-9629-7EB44142AD10}"/>
              </a:ext>
            </a:extLst>
          </p:cNvPr>
          <p:cNvCxnSpPr>
            <a:cxnSpLocks/>
          </p:cNvCxnSpPr>
          <p:nvPr/>
        </p:nvCxnSpPr>
        <p:spPr>
          <a:xfrm flipH="1">
            <a:off x="336881" y="3403980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مستطيل: زوايا مستديرة 39">
            <a:extLst>
              <a:ext uri="{FF2B5EF4-FFF2-40B4-BE49-F238E27FC236}">
                <a16:creationId xmlns:a16="http://schemas.microsoft.com/office/drawing/2014/main" id="{515DBB0B-1B90-88AC-8B88-7849D5BFF8CA}"/>
              </a:ext>
            </a:extLst>
          </p:cNvPr>
          <p:cNvSpPr/>
          <p:nvPr/>
        </p:nvSpPr>
        <p:spPr>
          <a:xfrm>
            <a:off x="3304673" y="370878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rigid metal or glass platters covered with magnetic recording material</a:t>
            </a:r>
          </a:p>
          <a:p>
            <a:pPr algn="ctr"/>
            <a:r>
              <a:rPr lang="en-US" dirty="0"/>
              <a:t> </a:t>
            </a:r>
            <a:r>
              <a:rPr lang="ar-JO" dirty="0"/>
              <a:t>أطباق معدنية أو زجاجية صلبة مغطاة بمواد تسجيل مغناطيسية</a:t>
            </a:r>
          </a:p>
        </p:txBody>
      </p:sp>
      <p:cxnSp>
        <p:nvCxnSpPr>
          <p:cNvPr id="41" name="رابط كسهم مستقيم 40">
            <a:extLst>
              <a:ext uri="{FF2B5EF4-FFF2-40B4-BE49-F238E27FC236}">
                <a16:creationId xmlns:a16="http://schemas.microsoft.com/office/drawing/2014/main" id="{A7EBD3CC-6B58-6CBE-0AE5-DFFA86DF633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967788" y="409287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مستطيل: زوايا مستديرة 51">
            <a:extLst>
              <a:ext uri="{FF2B5EF4-FFF2-40B4-BE49-F238E27FC236}">
                <a16:creationId xmlns:a16="http://schemas.microsoft.com/office/drawing/2014/main" id="{39EF49F4-AE93-0542-CC32-A65592426251}"/>
              </a:ext>
            </a:extLst>
          </p:cNvPr>
          <p:cNvSpPr/>
          <p:nvPr/>
        </p:nvSpPr>
        <p:spPr>
          <a:xfrm>
            <a:off x="3312698" y="580634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faster than hard disks, nonvolatile</a:t>
            </a:r>
          </a:p>
          <a:p>
            <a:pPr algn="ctr"/>
            <a:r>
              <a:rPr lang="ar-JO" dirty="0"/>
              <a:t> أسرع من الأقراص الصلبة، وهي غير متطايرة (ثابتة)</a:t>
            </a:r>
          </a:p>
        </p:txBody>
      </p:sp>
      <p:sp>
        <p:nvSpPr>
          <p:cNvPr id="53" name="مستطيل: زوايا مستديرة 52">
            <a:extLst>
              <a:ext uri="{FF2B5EF4-FFF2-40B4-BE49-F238E27FC236}">
                <a16:creationId xmlns:a16="http://schemas.microsoft.com/office/drawing/2014/main" id="{DA98B753-6B37-8E9A-59FA-4C6523C97075}"/>
              </a:ext>
            </a:extLst>
          </p:cNvPr>
          <p:cNvSpPr/>
          <p:nvPr/>
        </p:nvSpPr>
        <p:spPr>
          <a:xfrm>
            <a:off x="360951" y="478855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Non-volatile memory (NVM) </a:t>
            </a:r>
            <a:endParaRPr lang="ar-JO" dirty="0"/>
          </a:p>
        </p:txBody>
      </p:sp>
      <p:sp>
        <p:nvSpPr>
          <p:cNvPr id="54" name="شكل بيضاوي 53">
            <a:extLst>
              <a:ext uri="{FF2B5EF4-FFF2-40B4-BE49-F238E27FC236}">
                <a16:creationId xmlns:a16="http://schemas.microsoft.com/office/drawing/2014/main" id="{0F859514-BDC8-1497-AA3B-5CEDB071F82B}"/>
              </a:ext>
            </a:extLst>
          </p:cNvPr>
          <p:cNvSpPr/>
          <p:nvPr/>
        </p:nvSpPr>
        <p:spPr>
          <a:xfrm>
            <a:off x="697836" y="579867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C4BBA69C-5ED7-9EC8-9063-9A0B1F0694A8}"/>
              </a:ext>
            </a:extLst>
          </p:cNvPr>
          <p:cNvCxnSpPr/>
          <p:nvPr/>
        </p:nvCxnSpPr>
        <p:spPr>
          <a:xfrm>
            <a:off x="360953" y="6239834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رابط مستقيم 55">
            <a:extLst>
              <a:ext uri="{FF2B5EF4-FFF2-40B4-BE49-F238E27FC236}">
                <a16:creationId xmlns:a16="http://schemas.microsoft.com/office/drawing/2014/main" id="{C4CD6D37-EAC5-DD1F-F231-CD74005EC509}"/>
              </a:ext>
            </a:extLst>
          </p:cNvPr>
          <p:cNvCxnSpPr>
            <a:cxnSpLocks/>
          </p:cNvCxnSpPr>
          <p:nvPr/>
        </p:nvCxnSpPr>
        <p:spPr>
          <a:xfrm flipH="1">
            <a:off x="344906" y="5510019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D98814E2-B12C-6E51-9E3C-9F75473A1615}"/>
              </a:ext>
            </a:extLst>
          </p:cNvPr>
          <p:cNvCxnSpPr>
            <a:cxnSpLocks/>
          </p:cNvCxnSpPr>
          <p:nvPr/>
        </p:nvCxnSpPr>
        <p:spPr>
          <a:xfrm>
            <a:off x="2975813" y="6198918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9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11FCCDA7-3C94-39EC-93C2-6984FAC7DE73}"/>
              </a:ext>
            </a:extLst>
          </p:cNvPr>
          <p:cNvSpPr/>
          <p:nvPr/>
        </p:nvSpPr>
        <p:spPr>
          <a:xfrm>
            <a:off x="3785944" y="88713"/>
            <a:ext cx="462011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Storage systems organized in hierarchy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B861F89-A36E-60BA-E18D-DD89357CF8BD}"/>
              </a:ext>
            </a:extLst>
          </p:cNvPr>
          <p:cNvSpPr/>
          <p:nvPr/>
        </p:nvSpPr>
        <p:spPr>
          <a:xfrm>
            <a:off x="8117307" y="1427759"/>
            <a:ext cx="2662988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Volatility</a:t>
            </a:r>
          </a:p>
          <a:p>
            <a:pPr algn="ctr"/>
            <a:r>
              <a:rPr lang="ar-JO" dirty="0"/>
              <a:t>التطاير(ثابت او لا)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55AF8577-B87A-B03D-255B-14DA8D42609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8406056" y="489766"/>
            <a:ext cx="1042745" cy="9379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83787F27-6FCC-5031-B192-5CE22F360F0D}"/>
              </a:ext>
            </a:extLst>
          </p:cNvPr>
          <p:cNvSpPr/>
          <p:nvPr/>
        </p:nvSpPr>
        <p:spPr>
          <a:xfrm>
            <a:off x="352926" y="2682512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Caching</a:t>
            </a:r>
            <a:endParaRPr lang="ar-JO" dirty="0"/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B26AFD66-16FC-600B-96A6-A50D79EC62F8}"/>
              </a:ext>
            </a:extLst>
          </p:cNvPr>
          <p:cNvSpPr/>
          <p:nvPr/>
        </p:nvSpPr>
        <p:spPr>
          <a:xfrm>
            <a:off x="689811" y="369263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008CEB7A-96D0-AFA9-F092-98F3FA1F2026}"/>
              </a:ext>
            </a:extLst>
          </p:cNvPr>
          <p:cNvCxnSpPr/>
          <p:nvPr/>
        </p:nvCxnSpPr>
        <p:spPr>
          <a:xfrm>
            <a:off x="352928" y="413379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1D32319F-EA51-F2C6-F383-587288C7EABC}"/>
              </a:ext>
            </a:extLst>
          </p:cNvPr>
          <p:cNvCxnSpPr>
            <a:cxnSpLocks/>
          </p:cNvCxnSpPr>
          <p:nvPr/>
        </p:nvCxnSpPr>
        <p:spPr>
          <a:xfrm flipH="1">
            <a:off x="336881" y="3403980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6517B0DE-DE60-7AB8-5A14-D0F1DA3BB629}"/>
              </a:ext>
            </a:extLst>
          </p:cNvPr>
          <p:cNvSpPr/>
          <p:nvPr/>
        </p:nvSpPr>
        <p:spPr>
          <a:xfrm>
            <a:off x="3312698" y="3428602"/>
            <a:ext cx="8737004" cy="1330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copying information into faster storage system; main memory can be viewed as a cache for secondary storage</a:t>
            </a:r>
          </a:p>
          <a:p>
            <a:pPr algn="ctr"/>
            <a:r>
              <a:rPr lang="ar-JO" dirty="0"/>
              <a:t>نسخ المعلومات إلى نظام تخزين أسرع؛ يمكن اعتبار الذاكرة الرئيسية بمثابة ذاكرة تخزين مؤقت للتخزين الثانوي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280A1970-9F32-4392-FFFE-9F949CB5E69D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 flipV="1">
            <a:off x="2967790" y="4093686"/>
            <a:ext cx="34490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970AA27E-2CCD-FDCD-32F2-3580E9D63C0F}"/>
              </a:ext>
            </a:extLst>
          </p:cNvPr>
          <p:cNvSpPr/>
          <p:nvPr/>
        </p:nvSpPr>
        <p:spPr>
          <a:xfrm>
            <a:off x="3312698" y="5003301"/>
            <a:ext cx="6617336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for each device controller to manage I/O</a:t>
            </a:r>
          </a:p>
          <a:p>
            <a:pPr algn="ctr"/>
            <a:r>
              <a:rPr lang="ar-JO" dirty="0"/>
              <a:t>لكل وحدة تحكم في الجهاز لإدارة الإدخال/الإخراج</a:t>
            </a:r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48B2079-F74E-D54C-8094-34493A3C5814}"/>
              </a:ext>
            </a:extLst>
          </p:cNvPr>
          <p:cNvSpPr/>
          <p:nvPr/>
        </p:nvSpPr>
        <p:spPr>
          <a:xfrm>
            <a:off x="360951" y="478855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Device Driver </a:t>
            </a:r>
            <a:endParaRPr lang="ar-JO" dirty="0"/>
          </a:p>
        </p:txBody>
      </p: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CE391FE5-ED6F-AC01-D0E3-5F8F95F8A88C}"/>
              </a:ext>
            </a:extLst>
          </p:cNvPr>
          <p:cNvCxnSpPr>
            <a:cxnSpLocks/>
          </p:cNvCxnSpPr>
          <p:nvPr/>
        </p:nvCxnSpPr>
        <p:spPr>
          <a:xfrm flipH="1">
            <a:off x="2555751" y="5604863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039E18FB-C2E4-D0CE-92FA-2006E5F1F53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71796" y="5404353"/>
            <a:ext cx="7409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0EF32DDC-1FE7-4952-8562-362E9FB9C9F1}"/>
              </a:ext>
            </a:extLst>
          </p:cNvPr>
          <p:cNvSpPr/>
          <p:nvPr/>
        </p:nvSpPr>
        <p:spPr>
          <a:xfrm>
            <a:off x="4957010" y="142776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Cost </a:t>
            </a:r>
          </a:p>
          <a:p>
            <a:pPr algn="ctr"/>
            <a:r>
              <a:rPr lang="ar-JO" dirty="0"/>
              <a:t>التكلفة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348A3A66-8A18-3BBF-241C-4BC67096FB0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096000" y="890819"/>
            <a:ext cx="0" cy="536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5E4F3BA0-8803-816C-1B93-76E8C2580123}"/>
              </a:ext>
            </a:extLst>
          </p:cNvPr>
          <p:cNvSpPr/>
          <p:nvPr/>
        </p:nvSpPr>
        <p:spPr>
          <a:xfrm>
            <a:off x="1660365" y="1435469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Speed</a:t>
            </a:r>
            <a:endParaRPr lang="ar-JO" dirty="0"/>
          </a:p>
          <a:p>
            <a:pPr algn="ctr"/>
            <a:r>
              <a:rPr lang="ar-JO" dirty="0"/>
              <a:t>سرعة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63E78745-6027-4398-A04F-42C409FDC7C8}"/>
              </a:ext>
            </a:extLst>
          </p:cNvPr>
          <p:cNvCxnSpPr>
            <a:cxnSpLocks/>
            <a:stCxn id="4" idx="1"/>
            <a:endCxn id="28" idx="0"/>
          </p:cNvCxnSpPr>
          <p:nvPr/>
        </p:nvCxnSpPr>
        <p:spPr>
          <a:xfrm flipH="1">
            <a:off x="2799355" y="489766"/>
            <a:ext cx="986589" cy="945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FFD17B74-412C-45ED-DE38-5EA4BB48AA8C}"/>
              </a:ext>
            </a:extLst>
          </p:cNvPr>
          <p:cNvSpPr/>
          <p:nvPr/>
        </p:nvSpPr>
        <p:spPr>
          <a:xfrm>
            <a:off x="3312698" y="5957506"/>
            <a:ext cx="6617336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Provides uniform interface between controller and kernel</a:t>
            </a:r>
          </a:p>
          <a:p>
            <a:pPr algn="ctr"/>
            <a:r>
              <a:rPr lang="ar-JO" dirty="0"/>
              <a:t>يوفر واجهة موحدة بين وحدة التحكم والنواة</a:t>
            </a:r>
          </a:p>
        </p:txBody>
      </p: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DE7FF723-80C1-7729-A37B-403EE3D2022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571796" y="6358558"/>
            <a:ext cx="7409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4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10329A-5B29-ED9C-AB9F-34E0D61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87" y="830096"/>
            <a:ext cx="8276640" cy="48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464F5B3-E166-06DC-B633-8FF3D31281D7}"/>
              </a:ext>
            </a:extLst>
          </p:cNvPr>
          <p:cNvSpPr txBox="1"/>
          <p:nvPr/>
        </p:nvSpPr>
        <p:spPr>
          <a:xfrm>
            <a:off x="2659514" y="522319"/>
            <a:ext cx="154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سعة التخزين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CA9C547-F2D2-E705-018D-98131F7554AE}"/>
              </a:ext>
            </a:extLst>
          </p:cNvPr>
          <p:cNvSpPr txBox="1"/>
          <p:nvPr/>
        </p:nvSpPr>
        <p:spPr>
          <a:xfrm>
            <a:off x="9532486" y="522319"/>
            <a:ext cx="1151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وقت الوصول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E927F1C1-FC69-45A4-BB98-2CF92F1345BB}"/>
              </a:ext>
            </a:extLst>
          </p:cNvPr>
          <p:cNvSpPr txBox="1"/>
          <p:nvPr/>
        </p:nvSpPr>
        <p:spPr>
          <a:xfrm>
            <a:off x="6839338" y="1146455"/>
            <a:ext cx="1056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السجلات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5C604D7C-1782-02F1-D9A0-633AD7A35071}"/>
              </a:ext>
            </a:extLst>
          </p:cNvPr>
          <p:cNvSpPr txBox="1"/>
          <p:nvPr/>
        </p:nvSpPr>
        <p:spPr>
          <a:xfrm>
            <a:off x="7113536" y="1645853"/>
            <a:ext cx="1564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المؤقت 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6768C95-E7D0-D2AE-2E48-A4C7F49E4F83}"/>
              </a:ext>
            </a:extLst>
          </p:cNvPr>
          <p:cNvSpPr txBox="1"/>
          <p:nvPr/>
        </p:nvSpPr>
        <p:spPr>
          <a:xfrm>
            <a:off x="7317896" y="2208434"/>
            <a:ext cx="1848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الذاكرة الرئيسية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0326DAA4-3BCF-81C3-8967-AE58F69B4EFB}"/>
              </a:ext>
            </a:extLst>
          </p:cNvPr>
          <p:cNvSpPr txBox="1"/>
          <p:nvPr/>
        </p:nvSpPr>
        <p:spPr>
          <a:xfrm>
            <a:off x="7525965" y="2861720"/>
            <a:ext cx="1848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ذاكرة غير متطايرة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ECF5C98-A12F-C426-3B68-3963310E8BD7}"/>
              </a:ext>
            </a:extLst>
          </p:cNvPr>
          <p:cNvSpPr txBox="1"/>
          <p:nvPr/>
        </p:nvSpPr>
        <p:spPr>
          <a:xfrm>
            <a:off x="3765737" y="3606077"/>
            <a:ext cx="1882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محركات الأقراص الصلبة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8681E3F4-B148-665E-962C-BD0456454A62}"/>
              </a:ext>
            </a:extLst>
          </p:cNvPr>
          <p:cNvSpPr txBox="1"/>
          <p:nvPr/>
        </p:nvSpPr>
        <p:spPr>
          <a:xfrm>
            <a:off x="4142170" y="4337057"/>
            <a:ext cx="128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r-JO" sz="1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القرص الضوئي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A242B47-DB28-DF3E-7185-ED03A18F689A}"/>
              </a:ext>
            </a:extLst>
          </p:cNvPr>
          <p:cNvSpPr txBox="1"/>
          <p:nvPr/>
        </p:nvSpPr>
        <p:spPr>
          <a:xfrm>
            <a:off x="3953953" y="5077567"/>
            <a:ext cx="1657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أشرطة مغناطيسية</a:t>
            </a:r>
            <a:endParaRPr lang="ar-JO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CB594A6-7375-6822-DDA1-772B3459DFF0}"/>
              </a:ext>
            </a:extLst>
          </p:cNvPr>
          <p:cNvSpPr txBox="1"/>
          <p:nvPr/>
        </p:nvSpPr>
        <p:spPr>
          <a:xfrm>
            <a:off x="9412824" y="4445280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الثالث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D8505AD-85E4-A34C-9316-42D06735CBF4}"/>
              </a:ext>
            </a:extLst>
          </p:cNvPr>
          <p:cNvSpPr txBox="1"/>
          <p:nvPr/>
        </p:nvSpPr>
        <p:spPr>
          <a:xfrm>
            <a:off x="9374425" y="2758027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الثانوي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1C5A2341-C36C-71C6-09B8-50A5BA54D9AE}"/>
              </a:ext>
            </a:extLst>
          </p:cNvPr>
          <p:cNvSpPr txBox="1"/>
          <p:nvPr/>
        </p:nvSpPr>
        <p:spPr>
          <a:xfrm>
            <a:off x="9261523" y="1384243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الأساسي</a:t>
            </a:r>
          </a:p>
        </p:txBody>
      </p:sp>
    </p:spTree>
    <p:extLst>
      <p:ext uri="{BB962C8B-B14F-4D97-AF65-F5344CB8AC3E}">
        <p14:creationId xmlns:p14="http://schemas.microsoft.com/office/powerpoint/2010/main" val="18043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DE90CA-5260-9496-1F80-F12BDF26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7933"/>
            <a:ext cx="7665538" cy="611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72A6FDF3-C710-499A-58A0-1BAF908135C7}"/>
              </a:ext>
            </a:extLst>
          </p:cNvPr>
          <p:cNvSpPr txBox="1"/>
          <p:nvPr/>
        </p:nvSpPr>
        <p:spPr>
          <a:xfrm>
            <a:off x="2602367" y="1599496"/>
            <a:ext cx="10728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خيط التنفيذ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92CAE74-21CD-3CA0-3DCB-832E37DEC8E9}"/>
              </a:ext>
            </a:extLst>
          </p:cNvPr>
          <p:cNvSpPr txBox="1"/>
          <p:nvPr/>
        </p:nvSpPr>
        <p:spPr>
          <a:xfrm rot="5400000">
            <a:off x="3752411" y="3738765"/>
            <a:ext cx="107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يقاطع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B3B98E-BA88-87C9-ED1D-D93987D44615}"/>
              </a:ext>
            </a:extLst>
          </p:cNvPr>
          <p:cNvSpPr txBox="1"/>
          <p:nvPr/>
        </p:nvSpPr>
        <p:spPr>
          <a:xfrm>
            <a:off x="5172425" y="431801"/>
            <a:ext cx="1802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دورة تنفيذ التعليمات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C5949A2-01AD-F79A-33DF-AAB6F8694C63}"/>
              </a:ext>
            </a:extLst>
          </p:cNvPr>
          <p:cNvSpPr txBox="1"/>
          <p:nvPr/>
        </p:nvSpPr>
        <p:spPr>
          <a:xfrm>
            <a:off x="4138125" y="2442128"/>
            <a:ext cx="103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حركة البيانات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E19B25B-BEF7-204C-B703-993DD042DB37}"/>
              </a:ext>
            </a:extLst>
          </p:cNvPr>
          <p:cNvSpPr txBox="1"/>
          <p:nvPr/>
        </p:nvSpPr>
        <p:spPr>
          <a:xfrm>
            <a:off x="8078901" y="1959230"/>
            <a:ext cx="134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التعليمات والبيانات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58579CF-0114-7B25-1B3F-7A2D5BBB2EC2}"/>
              </a:ext>
            </a:extLst>
          </p:cNvPr>
          <p:cNvSpPr txBox="1"/>
          <p:nvPr/>
        </p:nvSpPr>
        <p:spPr>
          <a:xfrm rot="5400000">
            <a:off x="1870662" y="3707541"/>
            <a:ext cx="1753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طلب الإدخال/الإخراج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D213944-18AA-6C6F-3657-93DA4067E322}"/>
              </a:ext>
            </a:extLst>
          </p:cNvPr>
          <p:cNvSpPr txBox="1"/>
          <p:nvPr/>
        </p:nvSpPr>
        <p:spPr>
          <a:xfrm rot="5400000">
            <a:off x="2968577" y="3698026"/>
            <a:ext cx="997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بيانات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E199760-043B-9A8D-7601-70666FCD2668}"/>
              </a:ext>
            </a:extLst>
          </p:cNvPr>
          <p:cNvSpPr txBox="1"/>
          <p:nvPr/>
        </p:nvSpPr>
        <p:spPr>
          <a:xfrm>
            <a:off x="3035149" y="4950727"/>
            <a:ext cx="556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جهاز</a:t>
            </a:r>
          </a:p>
        </p:txBody>
      </p:sp>
    </p:spTree>
    <p:extLst>
      <p:ext uri="{BB962C8B-B14F-4D97-AF65-F5344CB8AC3E}">
        <p14:creationId xmlns:p14="http://schemas.microsoft.com/office/powerpoint/2010/main" val="3673327680"/>
      </p:ext>
    </p:extLst>
  </p:cSld>
  <p:clrMapOvr>
    <a:masterClrMapping/>
  </p:clrMapOvr>
</p:sld>
</file>

<file path=ppt/theme/theme1.xml><?xml version="1.0" encoding="utf-8"?>
<a:theme xmlns:a="http://schemas.openxmlformats.org/drawingml/2006/main" name="شريحة">
  <a:themeElements>
    <a:clrScheme name="شريحة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شريح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شريح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462</TotalTime>
  <Words>1955</Words>
  <Application>Microsoft Office PowerPoint</Application>
  <PresentationFormat>شاشة عريضة</PresentationFormat>
  <Paragraphs>370</Paragraphs>
  <Slides>32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32</vt:i4>
      </vt:variant>
    </vt:vector>
  </HeadingPairs>
  <TitlesOfParts>
    <vt:vector size="37" baseType="lpstr">
      <vt:lpstr>Century Gothic</vt:lpstr>
      <vt:lpstr>Roboto</vt:lpstr>
      <vt:lpstr>Wingdings</vt:lpstr>
      <vt:lpstr>Wingdings 3</vt:lpstr>
      <vt:lpstr>شريحة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feras Saleem</dc:creator>
  <cp:lastModifiedBy>feras Saleem</cp:lastModifiedBy>
  <cp:revision>7</cp:revision>
  <dcterms:created xsi:type="dcterms:W3CDTF">2023-11-04T13:47:03Z</dcterms:created>
  <dcterms:modified xsi:type="dcterms:W3CDTF">2023-11-11T18:55:07Z</dcterms:modified>
</cp:coreProperties>
</file>