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  <p:sldId id="258" r:id="rId3"/>
    <p:sldId id="276" r:id="rId4"/>
    <p:sldId id="277" r:id="rId5"/>
    <p:sldId id="27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9" r:id="rId18"/>
    <p:sldId id="28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37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21/04/1445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77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21/04/1445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87632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21/04/1445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167096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21/04/1445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7964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21/04/1445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623564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21/04/1445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04602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21/04/1445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271878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21/04/1445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014923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21/04/1445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64624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21/04/1445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07461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21/04/1445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43295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21/04/1445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02794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21/04/1445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40841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21/04/1445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81154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21/04/1445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26806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21/04/1445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95402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F9E-04E7-45AF-A385-1879C98A21AD}" type="datetimeFigureOut">
              <a:rPr lang="ar-JO" smtClean="0"/>
              <a:t>21/04/1445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86408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B631F9E-04E7-45AF-A385-1879C98A21AD}" type="datetimeFigureOut">
              <a:rPr lang="ar-JO" smtClean="0"/>
              <a:t>21/04/1445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B6AF123-30AF-451F-9E8D-1A8D96E5071E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537896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FA5A8B68-AC24-6090-1866-2E4E09FDF4CC}"/>
              </a:ext>
            </a:extLst>
          </p:cNvPr>
          <p:cNvSpPr/>
          <p:nvPr/>
        </p:nvSpPr>
        <p:spPr>
          <a:xfrm>
            <a:off x="689809" y="3296652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Application Programs</a:t>
            </a:r>
            <a:endParaRPr lang="ar-JO" dirty="0"/>
          </a:p>
        </p:txBody>
      </p:sp>
      <p:sp>
        <p:nvSpPr>
          <p:cNvPr id="6" name="شكل بيضاوي 5">
            <a:extLst>
              <a:ext uri="{FF2B5EF4-FFF2-40B4-BE49-F238E27FC236}">
                <a16:creationId xmlns:a16="http://schemas.microsoft.com/office/drawing/2014/main" id="{E9C90A7A-0891-473A-BF63-C637B7A157D5}"/>
              </a:ext>
            </a:extLst>
          </p:cNvPr>
          <p:cNvSpPr/>
          <p:nvPr/>
        </p:nvSpPr>
        <p:spPr>
          <a:xfrm>
            <a:off x="689809" y="4339388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Operating System</a:t>
            </a:r>
            <a:endParaRPr lang="ar-JO" dirty="0"/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F3502313-9994-9411-3A1F-C5F6BFF65695}"/>
              </a:ext>
            </a:extLst>
          </p:cNvPr>
          <p:cNvSpPr/>
          <p:nvPr/>
        </p:nvSpPr>
        <p:spPr>
          <a:xfrm>
            <a:off x="673766" y="2249901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Users</a:t>
            </a:r>
            <a:endParaRPr lang="ar-JO" dirty="0"/>
          </a:p>
        </p:txBody>
      </p:sp>
      <p:sp>
        <p:nvSpPr>
          <p:cNvPr id="9" name="مستطيل: زوايا مستديرة 8">
            <a:extLst>
              <a:ext uri="{FF2B5EF4-FFF2-40B4-BE49-F238E27FC236}">
                <a16:creationId xmlns:a16="http://schemas.microsoft.com/office/drawing/2014/main" id="{9245C7C5-B914-A13F-D0CA-D16AA83689D4}"/>
              </a:ext>
            </a:extLst>
          </p:cNvPr>
          <p:cNvSpPr/>
          <p:nvPr/>
        </p:nvSpPr>
        <p:spPr>
          <a:xfrm>
            <a:off x="352926" y="401052"/>
            <a:ext cx="2614864" cy="1018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Computer System Structure</a:t>
            </a:r>
            <a:endParaRPr lang="ar-JO" dirty="0"/>
          </a:p>
        </p:txBody>
      </p:sp>
      <p:cxnSp>
        <p:nvCxnSpPr>
          <p:cNvPr id="18" name="رابط كسهم مستقيم 17">
            <a:extLst>
              <a:ext uri="{FF2B5EF4-FFF2-40B4-BE49-F238E27FC236}">
                <a16:creationId xmlns:a16="http://schemas.microsoft.com/office/drawing/2014/main" id="{FE89313D-DB2B-2419-CBEF-AF56F9F2A832}"/>
              </a:ext>
            </a:extLst>
          </p:cNvPr>
          <p:cNvCxnSpPr/>
          <p:nvPr/>
        </p:nvCxnSpPr>
        <p:spPr>
          <a:xfrm>
            <a:off x="352924" y="3693689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6CE95714-8893-6D4B-0628-6C3B769E9C81}"/>
              </a:ext>
            </a:extLst>
          </p:cNvPr>
          <p:cNvCxnSpPr/>
          <p:nvPr/>
        </p:nvCxnSpPr>
        <p:spPr>
          <a:xfrm>
            <a:off x="336883" y="4740440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77BCBF47-C43A-0E08-EEC7-3F17AF60B382}"/>
              </a:ext>
            </a:extLst>
          </p:cNvPr>
          <p:cNvCxnSpPr/>
          <p:nvPr/>
        </p:nvCxnSpPr>
        <p:spPr>
          <a:xfrm>
            <a:off x="336883" y="2691062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رابط مستقيم 21">
            <a:extLst>
              <a:ext uri="{FF2B5EF4-FFF2-40B4-BE49-F238E27FC236}">
                <a16:creationId xmlns:a16="http://schemas.microsoft.com/office/drawing/2014/main" id="{B9E2753E-9230-67A5-867C-38BB5A8AE06C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352926" y="910389"/>
            <a:ext cx="0" cy="5000263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مستطيل: زوايا مستديرة 23">
            <a:extLst>
              <a:ext uri="{FF2B5EF4-FFF2-40B4-BE49-F238E27FC236}">
                <a16:creationId xmlns:a16="http://schemas.microsoft.com/office/drawing/2014/main" id="{6F84CF71-E040-DEEB-A34E-3898CE4D33EF}"/>
              </a:ext>
            </a:extLst>
          </p:cNvPr>
          <p:cNvSpPr/>
          <p:nvPr/>
        </p:nvSpPr>
        <p:spPr>
          <a:xfrm>
            <a:off x="4999199" y="3313609"/>
            <a:ext cx="5277848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Define the ways in which the system resources are used to sole the computing problems of the users</a:t>
            </a:r>
            <a:endParaRPr lang="ar-JO" dirty="0"/>
          </a:p>
        </p:txBody>
      </p:sp>
      <p:cxnSp>
        <p:nvCxnSpPr>
          <p:cNvPr id="27" name="رابط كسهم مستقيم 26">
            <a:extLst>
              <a:ext uri="{FF2B5EF4-FFF2-40B4-BE49-F238E27FC236}">
                <a16:creationId xmlns:a16="http://schemas.microsoft.com/office/drawing/2014/main" id="{D47A22F9-99AC-7519-3E8E-0BF2EFEA85DE}"/>
              </a:ext>
            </a:extLst>
          </p:cNvPr>
          <p:cNvCxnSpPr>
            <a:cxnSpLocks/>
            <a:stCxn id="5" idx="6"/>
            <a:endCxn id="24" idx="1"/>
          </p:cNvCxnSpPr>
          <p:nvPr/>
        </p:nvCxnSpPr>
        <p:spPr>
          <a:xfrm>
            <a:off x="2967788" y="3697705"/>
            <a:ext cx="2031411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رابط كسهم مستقيم 30">
            <a:extLst>
              <a:ext uri="{FF2B5EF4-FFF2-40B4-BE49-F238E27FC236}">
                <a16:creationId xmlns:a16="http://schemas.microsoft.com/office/drawing/2014/main" id="{715B900E-573B-EDE2-FC81-49E15D652A0F}"/>
              </a:ext>
            </a:extLst>
          </p:cNvPr>
          <p:cNvCxnSpPr>
            <a:cxnSpLocks/>
            <a:stCxn id="6" idx="6"/>
            <a:endCxn id="34" idx="1"/>
          </p:cNvCxnSpPr>
          <p:nvPr/>
        </p:nvCxnSpPr>
        <p:spPr>
          <a:xfrm>
            <a:off x="2967788" y="4740441"/>
            <a:ext cx="2031411" cy="329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مستطيل: زوايا مستديرة 33">
            <a:extLst>
              <a:ext uri="{FF2B5EF4-FFF2-40B4-BE49-F238E27FC236}">
                <a16:creationId xmlns:a16="http://schemas.microsoft.com/office/drawing/2014/main" id="{84BE533A-EE70-F70D-42A5-B873A6A3E6E9}"/>
              </a:ext>
            </a:extLst>
          </p:cNvPr>
          <p:cNvSpPr/>
          <p:nvPr/>
        </p:nvSpPr>
        <p:spPr>
          <a:xfrm>
            <a:off x="4999199" y="4372334"/>
            <a:ext cx="5277848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Controls an coordinates use of the users</a:t>
            </a:r>
            <a:endParaRPr lang="ar-JO" dirty="0"/>
          </a:p>
        </p:txBody>
      </p:sp>
      <p:sp>
        <p:nvSpPr>
          <p:cNvPr id="38" name="مستطيل 37">
            <a:extLst>
              <a:ext uri="{FF2B5EF4-FFF2-40B4-BE49-F238E27FC236}">
                <a16:creationId xmlns:a16="http://schemas.microsoft.com/office/drawing/2014/main" id="{F999839D-BBB3-7ABA-A0C2-ADEE40CD9C60}"/>
              </a:ext>
            </a:extLst>
          </p:cNvPr>
          <p:cNvSpPr/>
          <p:nvPr/>
        </p:nvSpPr>
        <p:spPr>
          <a:xfrm>
            <a:off x="2951747" y="4188612"/>
            <a:ext cx="10647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JO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وظيفته</a:t>
            </a:r>
            <a:endParaRPr lang="ar-SA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مستطيل 38">
            <a:extLst>
              <a:ext uri="{FF2B5EF4-FFF2-40B4-BE49-F238E27FC236}">
                <a16:creationId xmlns:a16="http://schemas.microsoft.com/office/drawing/2014/main" id="{54E92F1B-A3A2-35EF-C996-AD15AD94290C}"/>
              </a:ext>
            </a:extLst>
          </p:cNvPr>
          <p:cNvSpPr/>
          <p:nvPr/>
        </p:nvSpPr>
        <p:spPr>
          <a:xfrm>
            <a:off x="2973724" y="3056074"/>
            <a:ext cx="10647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JO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وظيفته</a:t>
            </a:r>
            <a:endParaRPr lang="ar-SA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0" name="شكل بيضاوي 49">
            <a:extLst>
              <a:ext uri="{FF2B5EF4-FFF2-40B4-BE49-F238E27FC236}">
                <a16:creationId xmlns:a16="http://schemas.microsoft.com/office/drawing/2014/main" id="{506C59E0-F558-E4E0-D86E-B2238F5B2F79}"/>
              </a:ext>
            </a:extLst>
          </p:cNvPr>
          <p:cNvSpPr/>
          <p:nvPr/>
        </p:nvSpPr>
        <p:spPr>
          <a:xfrm>
            <a:off x="673766" y="5509600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Hardware</a:t>
            </a:r>
            <a:endParaRPr lang="ar-JO" dirty="0"/>
          </a:p>
        </p:txBody>
      </p:sp>
      <p:cxnSp>
        <p:nvCxnSpPr>
          <p:cNvPr id="51" name="رابط كسهم مستقيم 50">
            <a:extLst>
              <a:ext uri="{FF2B5EF4-FFF2-40B4-BE49-F238E27FC236}">
                <a16:creationId xmlns:a16="http://schemas.microsoft.com/office/drawing/2014/main" id="{C59BF548-15AB-DD44-19C5-6A6B66F64662}"/>
              </a:ext>
            </a:extLst>
          </p:cNvPr>
          <p:cNvCxnSpPr>
            <a:endCxn id="50" idx="2"/>
          </p:cNvCxnSpPr>
          <p:nvPr/>
        </p:nvCxnSpPr>
        <p:spPr>
          <a:xfrm>
            <a:off x="336881" y="5910652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مستطيل: زوايا مستديرة 51">
            <a:extLst>
              <a:ext uri="{FF2B5EF4-FFF2-40B4-BE49-F238E27FC236}">
                <a16:creationId xmlns:a16="http://schemas.microsoft.com/office/drawing/2014/main" id="{231521C0-1047-81A9-142B-C31323892D84}"/>
              </a:ext>
            </a:extLst>
          </p:cNvPr>
          <p:cNvSpPr/>
          <p:nvPr/>
        </p:nvSpPr>
        <p:spPr>
          <a:xfrm>
            <a:off x="4983154" y="5509600"/>
            <a:ext cx="5277848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Provides basic computing resources</a:t>
            </a:r>
            <a:endParaRPr lang="ar-JO" dirty="0"/>
          </a:p>
        </p:txBody>
      </p:sp>
      <p:cxnSp>
        <p:nvCxnSpPr>
          <p:cNvPr id="53" name="رابط كسهم مستقيم 52">
            <a:extLst>
              <a:ext uri="{FF2B5EF4-FFF2-40B4-BE49-F238E27FC236}">
                <a16:creationId xmlns:a16="http://schemas.microsoft.com/office/drawing/2014/main" id="{33628755-1E8A-5561-B3F9-9F95ADBB1777}"/>
              </a:ext>
            </a:extLst>
          </p:cNvPr>
          <p:cNvCxnSpPr>
            <a:cxnSpLocks/>
            <a:stCxn id="50" idx="6"/>
            <a:endCxn id="52" idx="1"/>
          </p:cNvCxnSpPr>
          <p:nvPr/>
        </p:nvCxnSpPr>
        <p:spPr>
          <a:xfrm>
            <a:off x="2951745" y="5910653"/>
            <a:ext cx="203140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مستطيل 53">
            <a:extLst>
              <a:ext uri="{FF2B5EF4-FFF2-40B4-BE49-F238E27FC236}">
                <a16:creationId xmlns:a16="http://schemas.microsoft.com/office/drawing/2014/main" id="{F4EAA969-3A29-8202-AEBE-89B7958B70E0}"/>
              </a:ext>
            </a:extLst>
          </p:cNvPr>
          <p:cNvSpPr/>
          <p:nvPr/>
        </p:nvSpPr>
        <p:spPr>
          <a:xfrm>
            <a:off x="2957679" y="5387610"/>
            <a:ext cx="10647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JO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وظيفته</a:t>
            </a:r>
            <a:endParaRPr lang="ar-SA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948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ستطيل: زوايا مستديرة 8">
            <a:extLst>
              <a:ext uri="{FF2B5EF4-FFF2-40B4-BE49-F238E27FC236}">
                <a16:creationId xmlns:a16="http://schemas.microsoft.com/office/drawing/2014/main" id="{F4A2AC5B-6ABA-43C5-DA36-307B5249AD0C}"/>
              </a:ext>
            </a:extLst>
          </p:cNvPr>
          <p:cNvSpPr/>
          <p:nvPr/>
        </p:nvSpPr>
        <p:spPr>
          <a:xfrm>
            <a:off x="481076" y="272772"/>
            <a:ext cx="6208292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Multiprocessors</a:t>
            </a:r>
          </a:p>
          <a:p>
            <a:pPr algn="ctr"/>
            <a:r>
              <a:rPr lang="ar-JO" dirty="0"/>
              <a:t>المعالجات المتعددة </a:t>
            </a:r>
          </a:p>
        </p:txBody>
      </p: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04215817-16D3-9726-49FF-87A97438235E}"/>
              </a:ext>
            </a:extLst>
          </p:cNvPr>
          <p:cNvCxnSpPr>
            <a:cxnSpLocks/>
          </p:cNvCxnSpPr>
          <p:nvPr/>
        </p:nvCxnSpPr>
        <p:spPr>
          <a:xfrm>
            <a:off x="577329" y="2272159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مستطيل: زوايا مستديرة 11">
            <a:extLst>
              <a:ext uri="{FF2B5EF4-FFF2-40B4-BE49-F238E27FC236}">
                <a16:creationId xmlns:a16="http://schemas.microsoft.com/office/drawing/2014/main" id="{5098C932-4783-6F3B-1FBB-817AFC204868}"/>
              </a:ext>
            </a:extLst>
          </p:cNvPr>
          <p:cNvSpPr/>
          <p:nvPr/>
        </p:nvSpPr>
        <p:spPr>
          <a:xfrm>
            <a:off x="927206" y="1871107"/>
            <a:ext cx="2072482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Advantages :</a:t>
            </a:r>
          </a:p>
          <a:p>
            <a:pPr algn="ctr"/>
            <a:r>
              <a:rPr lang="ar-JO" dirty="0"/>
              <a:t>الإيجابيات(المزايا)</a:t>
            </a:r>
          </a:p>
        </p:txBody>
      </p:sp>
      <p:sp>
        <p:nvSpPr>
          <p:cNvPr id="14" name="مستطيل: زوايا مستديرة 13">
            <a:extLst>
              <a:ext uri="{FF2B5EF4-FFF2-40B4-BE49-F238E27FC236}">
                <a16:creationId xmlns:a16="http://schemas.microsoft.com/office/drawing/2014/main" id="{BF78B532-F03A-F959-606F-9462213E7816}"/>
              </a:ext>
            </a:extLst>
          </p:cNvPr>
          <p:cNvSpPr/>
          <p:nvPr/>
        </p:nvSpPr>
        <p:spPr>
          <a:xfrm>
            <a:off x="866288" y="4537154"/>
            <a:ext cx="2072482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en-US" dirty="0"/>
              <a:t>Two Types:</a:t>
            </a:r>
            <a:endParaRPr lang="ar-JO" dirty="0"/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ar-JO" dirty="0"/>
              <a:t>نوعين</a:t>
            </a:r>
          </a:p>
        </p:txBody>
      </p: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332C5959-D0C0-1F02-B000-CA4DC45D40AD}"/>
              </a:ext>
            </a:extLst>
          </p:cNvPr>
          <p:cNvCxnSpPr>
            <a:cxnSpLocks/>
          </p:cNvCxnSpPr>
          <p:nvPr/>
        </p:nvCxnSpPr>
        <p:spPr>
          <a:xfrm>
            <a:off x="546963" y="5047725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95F4E24F-7120-DEF7-8677-27FD22E7F692}"/>
              </a:ext>
            </a:extLst>
          </p:cNvPr>
          <p:cNvSpPr/>
          <p:nvPr/>
        </p:nvSpPr>
        <p:spPr>
          <a:xfrm>
            <a:off x="3784228" y="2724709"/>
            <a:ext cx="3064042" cy="672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en-US" dirty="0"/>
              <a:t>Increased reliability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ar-JO" dirty="0"/>
              <a:t>زيادة الموثوقية</a:t>
            </a:r>
          </a:p>
        </p:txBody>
      </p:sp>
      <p:cxnSp>
        <p:nvCxnSpPr>
          <p:cNvPr id="17" name="رابط كسهم مستقيم 16">
            <a:extLst>
              <a:ext uri="{FF2B5EF4-FFF2-40B4-BE49-F238E27FC236}">
                <a16:creationId xmlns:a16="http://schemas.microsoft.com/office/drawing/2014/main" id="{E9A026C0-3FE6-5B1F-A964-6A48EE32EC8B}"/>
              </a:ext>
            </a:extLst>
          </p:cNvPr>
          <p:cNvCxnSpPr>
            <a:cxnSpLocks/>
          </p:cNvCxnSpPr>
          <p:nvPr/>
        </p:nvCxnSpPr>
        <p:spPr>
          <a:xfrm>
            <a:off x="2999688" y="2272158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رابط مستقيم 19">
            <a:extLst>
              <a:ext uri="{FF2B5EF4-FFF2-40B4-BE49-F238E27FC236}">
                <a16:creationId xmlns:a16="http://schemas.microsoft.com/office/drawing/2014/main" id="{9B2A3569-5AEB-1D9A-BC70-BFB5B3CD03F5}"/>
              </a:ext>
            </a:extLst>
          </p:cNvPr>
          <p:cNvCxnSpPr>
            <a:cxnSpLocks/>
          </p:cNvCxnSpPr>
          <p:nvPr/>
        </p:nvCxnSpPr>
        <p:spPr>
          <a:xfrm flipH="1">
            <a:off x="513348" y="1074877"/>
            <a:ext cx="31898" cy="3972848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رابط كسهم مستقيم 22">
            <a:extLst>
              <a:ext uri="{FF2B5EF4-FFF2-40B4-BE49-F238E27FC236}">
                <a16:creationId xmlns:a16="http://schemas.microsoft.com/office/drawing/2014/main" id="{0AA0F8B6-498B-0407-6C60-A8D3ECA2CED6}"/>
              </a:ext>
            </a:extLst>
          </p:cNvPr>
          <p:cNvCxnSpPr>
            <a:cxnSpLocks/>
          </p:cNvCxnSpPr>
          <p:nvPr/>
        </p:nvCxnSpPr>
        <p:spPr>
          <a:xfrm>
            <a:off x="3431295" y="2307651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رابط كسهم مستقيم 23">
            <a:extLst>
              <a:ext uri="{FF2B5EF4-FFF2-40B4-BE49-F238E27FC236}">
                <a16:creationId xmlns:a16="http://schemas.microsoft.com/office/drawing/2014/main" id="{8D51F109-0685-0ABB-921A-95E92C428769}"/>
              </a:ext>
            </a:extLst>
          </p:cNvPr>
          <p:cNvCxnSpPr>
            <a:cxnSpLocks/>
          </p:cNvCxnSpPr>
          <p:nvPr/>
        </p:nvCxnSpPr>
        <p:spPr>
          <a:xfrm>
            <a:off x="3399218" y="3090019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رابط مستقيم 24">
            <a:extLst>
              <a:ext uri="{FF2B5EF4-FFF2-40B4-BE49-F238E27FC236}">
                <a16:creationId xmlns:a16="http://schemas.microsoft.com/office/drawing/2014/main" id="{D9F6F42F-EA10-933C-5BFC-33F5071ECC51}"/>
              </a:ext>
            </a:extLst>
          </p:cNvPr>
          <p:cNvCxnSpPr>
            <a:cxnSpLocks/>
          </p:cNvCxnSpPr>
          <p:nvPr/>
        </p:nvCxnSpPr>
        <p:spPr>
          <a:xfrm>
            <a:off x="3399218" y="1510517"/>
            <a:ext cx="48125" cy="1579502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مستطيل: زوايا مستديرة 27">
            <a:extLst>
              <a:ext uri="{FF2B5EF4-FFF2-40B4-BE49-F238E27FC236}">
                <a16:creationId xmlns:a16="http://schemas.microsoft.com/office/drawing/2014/main" id="{9AB1B5B9-3BA4-11DF-5AAE-FA1A7E9074DB}"/>
              </a:ext>
            </a:extLst>
          </p:cNvPr>
          <p:cNvSpPr/>
          <p:nvPr/>
        </p:nvSpPr>
        <p:spPr>
          <a:xfrm>
            <a:off x="3784228" y="1946934"/>
            <a:ext cx="3064042" cy="672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en-US" dirty="0"/>
              <a:t>Economy of scale 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ar-JO" dirty="0"/>
              <a:t>الاقتصاد الكلي</a:t>
            </a:r>
          </a:p>
        </p:txBody>
      </p:sp>
      <p:sp>
        <p:nvSpPr>
          <p:cNvPr id="29" name="مستطيل: زوايا مستديرة 28">
            <a:extLst>
              <a:ext uri="{FF2B5EF4-FFF2-40B4-BE49-F238E27FC236}">
                <a16:creationId xmlns:a16="http://schemas.microsoft.com/office/drawing/2014/main" id="{92F2C208-C88C-5201-277F-BA761EAAA674}"/>
              </a:ext>
            </a:extLst>
          </p:cNvPr>
          <p:cNvSpPr/>
          <p:nvPr/>
        </p:nvSpPr>
        <p:spPr>
          <a:xfrm>
            <a:off x="3784228" y="1171881"/>
            <a:ext cx="3064042" cy="672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en-US" dirty="0"/>
              <a:t>Increased throughput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ar-JO" dirty="0"/>
              <a:t>زيادة الإنتاجية</a:t>
            </a:r>
          </a:p>
        </p:txBody>
      </p:sp>
      <p:cxnSp>
        <p:nvCxnSpPr>
          <p:cNvPr id="31" name="رابط كسهم مستقيم 30">
            <a:extLst>
              <a:ext uri="{FF2B5EF4-FFF2-40B4-BE49-F238E27FC236}">
                <a16:creationId xmlns:a16="http://schemas.microsoft.com/office/drawing/2014/main" id="{FF3DA793-954D-F2C6-FE53-3DCDA89AB4F4}"/>
              </a:ext>
            </a:extLst>
          </p:cNvPr>
          <p:cNvCxnSpPr>
            <a:cxnSpLocks/>
          </p:cNvCxnSpPr>
          <p:nvPr/>
        </p:nvCxnSpPr>
        <p:spPr>
          <a:xfrm>
            <a:off x="3397686" y="1561491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مستطيل: زوايا مستديرة 39">
            <a:extLst>
              <a:ext uri="{FF2B5EF4-FFF2-40B4-BE49-F238E27FC236}">
                <a16:creationId xmlns:a16="http://schemas.microsoft.com/office/drawing/2014/main" id="{F776B3D6-2819-3C10-40F9-E38553FB3208}"/>
              </a:ext>
            </a:extLst>
          </p:cNvPr>
          <p:cNvSpPr/>
          <p:nvPr/>
        </p:nvSpPr>
        <p:spPr>
          <a:xfrm>
            <a:off x="3291682" y="4586414"/>
            <a:ext cx="3224475" cy="672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en-US" dirty="0"/>
              <a:t>Symmetric Multiprocessing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ar-JO" dirty="0"/>
              <a:t>المعالجة المتعددة المتماثلة </a:t>
            </a:r>
          </a:p>
        </p:txBody>
      </p:sp>
      <p:sp>
        <p:nvSpPr>
          <p:cNvPr id="41" name="مستطيل: زوايا مستديرة 40">
            <a:extLst>
              <a:ext uri="{FF2B5EF4-FFF2-40B4-BE49-F238E27FC236}">
                <a16:creationId xmlns:a16="http://schemas.microsoft.com/office/drawing/2014/main" id="{7C66C97E-92EB-0FD3-EA41-FEA375469D34}"/>
              </a:ext>
            </a:extLst>
          </p:cNvPr>
          <p:cNvSpPr/>
          <p:nvPr/>
        </p:nvSpPr>
        <p:spPr>
          <a:xfrm>
            <a:off x="3235543" y="5602584"/>
            <a:ext cx="3328741" cy="672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en-US" dirty="0"/>
              <a:t>Asymmetric Multiprocessing </a:t>
            </a:r>
            <a:endParaRPr lang="ar-JO" dirty="0"/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ar-JO" dirty="0"/>
              <a:t>المعالجة المتعددة غير المتماثلة</a:t>
            </a:r>
          </a:p>
        </p:txBody>
      </p:sp>
      <p:cxnSp>
        <p:nvCxnSpPr>
          <p:cNvPr id="55" name="رابط كسهم مستقيم 54">
            <a:extLst>
              <a:ext uri="{FF2B5EF4-FFF2-40B4-BE49-F238E27FC236}">
                <a16:creationId xmlns:a16="http://schemas.microsoft.com/office/drawing/2014/main" id="{56182B91-C538-517F-ACAE-F62FE79A49C9}"/>
              </a:ext>
            </a:extLst>
          </p:cNvPr>
          <p:cNvCxnSpPr>
            <a:cxnSpLocks/>
          </p:cNvCxnSpPr>
          <p:nvPr/>
        </p:nvCxnSpPr>
        <p:spPr>
          <a:xfrm>
            <a:off x="2946784" y="4938205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رابط كسهم مستقيم 55">
            <a:extLst>
              <a:ext uri="{FF2B5EF4-FFF2-40B4-BE49-F238E27FC236}">
                <a16:creationId xmlns:a16="http://schemas.microsoft.com/office/drawing/2014/main" id="{B706EED1-48AD-C563-0B08-9B00AE1E661A}"/>
              </a:ext>
            </a:extLst>
          </p:cNvPr>
          <p:cNvCxnSpPr>
            <a:cxnSpLocks/>
          </p:cNvCxnSpPr>
          <p:nvPr/>
        </p:nvCxnSpPr>
        <p:spPr>
          <a:xfrm>
            <a:off x="2914707" y="6197221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رابط مستقيم 56">
            <a:extLst>
              <a:ext uri="{FF2B5EF4-FFF2-40B4-BE49-F238E27FC236}">
                <a16:creationId xmlns:a16="http://schemas.microsoft.com/office/drawing/2014/main" id="{7C7B5FA2-EFFE-E00D-B071-F57E71C4A84D}"/>
              </a:ext>
            </a:extLst>
          </p:cNvPr>
          <p:cNvCxnSpPr>
            <a:cxnSpLocks/>
          </p:cNvCxnSpPr>
          <p:nvPr/>
        </p:nvCxnSpPr>
        <p:spPr>
          <a:xfrm>
            <a:off x="2914707" y="4617719"/>
            <a:ext cx="48125" cy="1579502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مستطيل: زوايا مستديرة 57">
            <a:extLst>
              <a:ext uri="{FF2B5EF4-FFF2-40B4-BE49-F238E27FC236}">
                <a16:creationId xmlns:a16="http://schemas.microsoft.com/office/drawing/2014/main" id="{726E0905-2AA9-0933-3A84-6FCD8C247454}"/>
              </a:ext>
            </a:extLst>
          </p:cNvPr>
          <p:cNvSpPr/>
          <p:nvPr/>
        </p:nvSpPr>
        <p:spPr>
          <a:xfrm>
            <a:off x="7660291" y="1946934"/>
            <a:ext cx="3954380" cy="672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ar-JO" dirty="0"/>
              <a:t>تسمح للمستخدم باستخدام مجموعة مطورة وأقوى من البرامج</a:t>
            </a:r>
          </a:p>
        </p:txBody>
      </p:sp>
      <p:cxnSp>
        <p:nvCxnSpPr>
          <p:cNvPr id="59" name="رابط كسهم مستقيم 58">
            <a:extLst>
              <a:ext uri="{FF2B5EF4-FFF2-40B4-BE49-F238E27FC236}">
                <a16:creationId xmlns:a16="http://schemas.microsoft.com/office/drawing/2014/main" id="{1AECF91D-8A32-2C0E-3D05-F7EDCCA353FB}"/>
              </a:ext>
            </a:extLst>
          </p:cNvPr>
          <p:cNvCxnSpPr>
            <a:cxnSpLocks/>
            <a:stCxn id="28" idx="3"/>
            <a:endCxn id="58" idx="1"/>
          </p:cNvCxnSpPr>
          <p:nvPr/>
        </p:nvCxnSpPr>
        <p:spPr>
          <a:xfrm>
            <a:off x="6848270" y="2283415"/>
            <a:ext cx="8120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رابط كسهم مستقيم 65">
            <a:extLst>
              <a:ext uri="{FF2B5EF4-FFF2-40B4-BE49-F238E27FC236}">
                <a16:creationId xmlns:a16="http://schemas.microsoft.com/office/drawing/2014/main" id="{B9FD7642-E6D1-400A-7A16-216E891FCC76}"/>
              </a:ext>
            </a:extLst>
          </p:cNvPr>
          <p:cNvCxnSpPr>
            <a:cxnSpLocks/>
            <a:stCxn id="40" idx="3"/>
            <a:endCxn id="67" idx="1"/>
          </p:cNvCxnSpPr>
          <p:nvPr/>
        </p:nvCxnSpPr>
        <p:spPr>
          <a:xfrm>
            <a:off x="6516157" y="4922895"/>
            <a:ext cx="814693" cy="1948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مستطيل: زوايا مستديرة 66">
            <a:extLst>
              <a:ext uri="{FF2B5EF4-FFF2-40B4-BE49-F238E27FC236}">
                <a16:creationId xmlns:a16="http://schemas.microsoft.com/office/drawing/2014/main" id="{3B883FAF-991F-FD89-6566-39AC9A23BF03}"/>
              </a:ext>
            </a:extLst>
          </p:cNvPr>
          <p:cNvSpPr/>
          <p:nvPr/>
        </p:nvSpPr>
        <p:spPr>
          <a:xfrm>
            <a:off x="7330850" y="4605903"/>
            <a:ext cx="4756394" cy="672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en-US" dirty="0"/>
              <a:t>each processor performs all tasks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ar-JO" dirty="0"/>
              <a:t>يقوم كل معالج بتنفيذ كافة المهام</a:t>
            </a:r>
            <a:endParaRPr lang="en-US" dirty="0"/>
          </a:p>
        </p:txBody>
      </p:sp>
      <p:cxnSp>
        <p:nvCxnSpPr>
          <p:cNvPr id="68" name="رابط كسهم مستقيم 67">
            <a:extLst>
              <a:ext uri="{FF2B5EF4-FFF2-40B4-BE49-F238E27FC236}">
                <a16:creationId xmlns:a16="http://schemas.microsoft.com/office/drawing/2014/main" id="{B53F93D9-A267-845A-BAB3-275CF6C46149}"/>
              </a:ext>
            </a:extLst>
          </p:cNvPr>
          <p:cNvCxnSpPr>
            <a:cxnSpLocks/>
            <a:stCxn id="41" idx="3"/>
            <a:endCxn id="77" idx="1"/>
          </p:cNvCxnSpPr>
          <p:nvPr/>
        </p:nvCxnSpPr>
        <p:spPr>
          <a:xfrm>
            <a:off x="6564284" y="5939065"/>
            <a:ext cx="68234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مستطيل: زوايا مستديرة 76">
            <a:extLst>
              <a:ext uri="{FF2B5EF4-FFF2-40B4-BE49-F238E27FC236}">
                <a16:creationId xmlns:a16="http://schemas.microsoft.com/office/drawing/2014/main" id="{A31AA548-500F-5F5F-58D2-51FB2C419BA6}"/>
              </a:ext>
            </a:extLst>
          </p:cNvPr>
          <p:cNvSpPr/>
          <p:nvPr/>
        </p:nvSpPr>
        <p:spPr>
          <a:xfrm>
            <a:off x="7246627" y="5602584"/>
            <a:ext cx="4876615" cy="6729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en-US" dirty="0"/>
              <a:t>each processor is assigned a specie task.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ar-JO" dirty="0"/>
              <a:t> يتم تعيين مهمة محددة لكل معالج.</a:t>
            </a:r>
          </a:p>
        </p:txBody>
      </p:sp>
    </p:spTree>
    <p:extLst>
      <p:ext uri="{BB962C8B-B14F-4D97-AF65-F5344CB8AC3E}">
        <p14:creationId xmlns:p14="http://schemas.microsoft.com/office/powerpoint/2010/main" val="148787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61F1ABF-C753-DCBD-7CA2-0CD918769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541" y="1581819"/>
            <a:ext cx="6322917" cy="478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A97FEC7A-C46F-3E32-1881-98A0DAD3C078}"/>
              </a:ext>
            </a:extLst>
          </p:cNvPr>
          <p:cNvSpPr txBox="1"/>
          <p:nvPr/>
        </p:nvSpPr>
        <p:spPr>
          <a:xfrm>
            <a:off x="4503821" y="0"/>
            <a:ext cx="31843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006699"/>
                </a:solidFill>
                <a:latin typeface="+mj-lt"/>
              </a:rPr>
              <a:t>Symmetric</a:t>
            </a:r>
            <a:endParaRPr lang="ar-JO" sz="4000" dirty="0"/>
          </a:p>
        </p:txBody>
      </p:sp>
      <p:sp>
        <p:nvSpPr>
          <p:cNvPr id="8" name="شكل بيضاوي 7">
            <a:extLst>
              <a:ext uri="{FF2B5EF4-FFF2-40B4-BE49-F238E27FC236}">
                <a16:creationId xmlns:a16="http://schemas.microsoft.com/office/drawing/2014/main" id="{9F16D626-5290-1C2F-1AA4-AC5EBBD7C739}"/>
              </a:ext>
            </a:extLst>
          </p:cNvPr>
          <p:cNvSpPr/>
          <p:nvPr/>
        </p:nvSpPr>
        <p:spPr>
          <a:xfrm>
            <a:off x="4086818" y="794054"/>
            <a:ext cx="4018361" cy="7015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كل وحدة معالجة مركزية مستقلة عن الأخرى</a:t>
            </a:r>
          </a:p>
        </p:txBody>
      </p:sp>
      <p:sp>
        <p:nvSpPr>
          <p:cNvPr id="9" name="شكل بيضاوي 8">
            <a:extLst>
              <a:ext uri="{FF2B5EF4-FFF2-40B4-BE49-F238E27FC236}">
                <a16:creationId xmlns:a16="http://schemas.microsoft.com/office/drawing/2014/main" id="{C12293D8-5F42-6CA0-5AB8-A0888542CA53}"/>
              </a:ext>
            </a:extLst>
          </p:cNvPr>
          <p:cNvSpPr/>
          <p:nvPr/>
        </p:nvSpPr>
        <p:spPr>
          <a:xfrm>
            <a:off x="244921" y="2607735"/>
            <a:ext cx="2466196" cy="16425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يوجد لكل وحدة معالجة مركزية </a:t>
            </a:r>
            <a:r>
              <a:rPr lang="en-US" dirty="0"/>
              <a:t>cache </a:t>
            </a:r>
            <a:r>
              <a:rPr lang="ar-JO" dirty="0"/>
              <a:t>منفصل</a:t>
            </a:r>
          </a:p>
        </p:txBody>
      </p:sp>
      <p:sp>
        <p:nvSpPr>
          <p:cNvPr id="10" name="شكل بيضاوي 9">
            <a:extLst>
              <a:ext uri="{FF2B5EF4-FFF2-40B4-BE49-F238E27FC236}">
                <a16:creationId xmlns:a16="http://schemas.microsoft.com/office/drawing/2014/main" id="{CF2CBB96-E2E4-343C-0662-7D906D91F07C}"/>
              </a:ext>
            </a:extLst>
          </p:cNvPr>
          <p:cNvSpPr/>
          <p:nvPr/>
        </p:nvSpPr>
        <p:spPr>
          <a:xfrm>
            <a:off x="9480883" y="1786470"/>
            <a:ext cx="2466196" cy="16425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لكل وحدة معالجة مركزية صفات مختلفة</a:t>
            </a:r>
          </a:p>
        </p:txBody>
      </p:sp>
      <p:sp>
        <p:nvSpPr>
          <p:cNvPr id="11" name="شكل بيضاوي 10">
            <a:extLst>
              <a:ext uri="{FF2B5EF4-FFF2-40B4-BE49-F238E27FC236}">
                <a16:creationId xmlns:a16="http://schemas.microsoft.com/office/drawing/2014/main" id="{D028D788-FBFF-8431-E9B6-121865993F87}"/>
              </a:ext>
            </a:extLst>
          </p:cNvPr>
          <p:cNvSpPr/>
          <p:nvPr/>
        </p:nvSpPr>
        <p:spPr>
          <a:xfrm>
            <a:off x="9480882" y="4250264"/>
            <a:ext cx="2466196" cy="16425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إذا تعطل أحدهم يبقى الآخر يعمل</a:t>
            </a:r>
          </a:p>
        </p:txBody>
      </p:sp>
    </p:spTree>
    <p:extLst>
      <p:ext uri="{BB962C8B-B14F-4D97-AF65-F5344CB8AC3E}">
        <p14:creationId xmlns:p14="http://schemas.microsoft.com/office/powerpoint/2010/main" val="34743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10A01626-3E90-596B-EA18-282D82FCC981}"/>
              </a:ext>
            </a:extLst>
          </p:cNvPr>
          <p:cNvSpPr txBox="1"/>
          <p:nvPr/>
        </p:nvSpPr>
        <p:spPr>
          <a:xfrm>
            <a:off x="3491163" y="200345"/>
            <a:ext cx="52096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JO" sz="4000" b="1" dirty="0">
                <a:solidFill>
                  <a:srgbClr val="006699"/>
                </a:solidFill>
                <a:latin typeface="+mj-lt"/>
              </a:rPr>
              <a:t>Dual-Core Design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60F3650-1714-ADA7-2701-6C386D864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163" y="1331525"/>
            <a:ext cx="5710418" cy="5091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D45C0D07-FB53-DB2E-6C68-3D69F9D2141E}"/>
              </a:ext>
            </a:extLst>
          </p:cNvPr>
          <p:cNvSpPr/>
          <p:nvPr/>
        </p:nvSpPr>
        <p:spPr>
          <a:xfrm>
            <a:off x="620435" y="1398325"/>
            <a:ext cx="2731077" cy="124329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وحدة معالجة مركزية واحدة وفيها نسخة من </a:t>
            </a:r>
            <a:r>
              <a:rPr lang="en-US" dirty="0"/>
              <a:t>CPU</a:t>
            </a:r>
            <a:endParaRPr lang="ar-JO" dirty="0"/>
          </a:p>
        </p:txBody>
      </p:sp>
      <p:sp>
        <p:nvSpPr>
          <p:cNvPr id="8" name="شكل بيضاوي 7">
            <a:extLst>
              <a:ext uri="{FF2B5EF4-FFF2-40B4-BE49-F238E27FC236}">
                <a16:creationId xmlns:a16="http://schemas.microsoft.com/office/drawing/2014/main" id="{CC93264F-CCDD-A97A-3DF6-37086926A76A}"/>
              </a:ext>
            </a:extLst>
          </p:cNvPr>
          <p:cNvSpPr/>
          <p:nvPr/>
        </p:nvSpPr>
        <p:spPr>
          <a:xfrm>
            <a:off x="745665" y="3174543"/>
            <a:ext cx="2466196" cy="16425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يكون مشترك بين ال</a:t>
            </a:r>
            <a:r>
              <a:rPr lang="en-US" dirty="0"/>
              <a:t>core</a:t>
            </a:r>
            <a:endParaRPr lang="ar-JO" dirty="0"/>
          </a:p>
        </p:txBody>
      </p:sp>
      <p:sp>
        <p:nvSpPr>
          <p:cNvPr id="9" name="شكل بيضاوي 8">
            <a:extLst>
              <a:ext uri="{FF2B5EF4-FFF2-40B4-BE49-F238E27FC236}">
                <a16:creationId xmlns:a16="http://schemas.microsoft.com/office/drawing/2014/main" id="{490A045C-8B34-BF82-E432-F0B6FBAD6FB7}"/>
              </a:ext>
            </a:extLst>
          </p:cNvPr>
          <p:cNvSpPr/>
          <p:nvPr/>
        </p:nvSpPr>
        <p:spPr>
          <a:xfrm>
            <a:off x="9480883" y="1786470"/>
            <a:ext cx="2466196" cy="16425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وحدات المعالجة لها نفس الصفات</a:t>
            </a:r>
          </a:p>
        </p:txBody>
      </p:sp>
      <p:sp>
        <p:nvSpPr>
          <p:cNvPr id="10" name="شكل بيضاوي 9">
            <a:extLst>
              <a:ext uri="{FF2B5EF4-FFF2-40B4-BE49-F238E27FC236}">
                <a16:creationId xmlns:a16="http://schemas.microsoft.com/office/drawing/2014/main" id="{5007C574-AA5E-3073-710B-98A574FCABB5}"/>
              </a:ext>
            </a:extLst>
          </p:cNvPr>
          <p:cNvSpPr/>
          <p:nvPr/>
        </p:nvSpPr>
        <p:spPr>
          <a:xfrm>
            <a:off x="9480882" y="4250264"/>
            <a:ext cx="2466196" cy="16425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إذا تعطل أحدهم يتعطل انظام لأنه عبارة عن </a:t>
            </a:r>
            <a:r>
              <a:rPr lang="en-US" dirty="0"/>
              <a:t>CPU </a:t>
            </a:r>
            <a:r>
              <a:rPr lang="ar-JO" dirty="0"/>
              <a:t>واحد</a:t>
            </a:r>
          </a:p>
        </p:txBody>
      </p:sp>
      <p:cxnSp>
        <p:nvCxnSpPr>
          <p:cNvPr id="12" name="رابط كسهم مستقيم 11">
            <a:extLst>
              <a:ext uri="{FF2B5EF4-FFF2-40B4-BE49-F238E27FC236}">
                <a16:creationId xmlns:a16="http://schemas.microsoft.com/office/drawing/2014/main" id="{8FF83D07-FECD-6B2E-7BDF-BAB762928D96}"/>
              </a:ext>
            </a:extLst>
          </p:cNvPr>
          <p:cNvCxnSpPr>
            <a:cxnSpLocks/>
            <a:endCxn id="8" idx="6"/>
          </p:cNvCxnSpPr>
          <p:nvPr/>
        </p:nvCxnSpPr>
        <p:spPr>
          <a:xfrm flipH="1" flipV="1">
            <a:off x="3211861" y="3995808"/>
            <a:ext cx="1616813" cy="592234"/>
          </a:xfrm>
          <a:prstGeom prst="straightConnector1">
            <a:avLst/>
          </a:prstGeom>
          <a:ln w="5715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32814095-7079-9118-AA7D-EB52D9A28C83}"/>
              </a:ext>
            </a:extLst>
          </p:cNvPr>
          <p:cNvSpPr/>
          <p:nvPr/>
        </p:nvSpPr>
        <p:spPr>
          <a:xfrm>
            <a:off x="524223" y="5071528"/>
            <a:ext cx="2466196" cy="16425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يكون أعلى سرعة من </a:t>
            </a:r>
            <a:r>
              <a:rPr lang="en-US" dirty="0"/>
              <a:t>L1</a:t>
            </a:r>
            <a:endParaRPr lang="ar-JO" dirty="0"/>
          </a:p>
        </p:txBody>
      </p: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43B67185-20DD-2C73-BC78-F9776C4CE425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2990419" y="4817072"/>
            <a:ext cx="1838255" cy="1075721"/>
          </a:xfrm>
          <a:prstGeom prst="straightConnector1">
            <a:avLst/>
          </a:prstGeom>
          <a:ln w="5715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20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48166257-7004-41AF-FA7A-51E8A91D5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099" y="1226051"/>
            <a:ext cx="5656847" cy="5351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391ACA64-6E55-9EC1-81F1-955C6C7C2903}"/>
              </a:ext>
            </a:extLst>
          </p:cNvPr>
          <p:cNvSpPr txBox="1"/>
          <p:nvPr/>
        </p:nvSpPr>
        <p:spPr>
          <a:xfrm>
            <a:off x="2675021" y="18885"/>
            <a:ext cx="6841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006699"/>
                </a:solidFill>
                <a:latin typeface="+mj-lt"/>
              </a:rPr>
              <a:t>Non-Uniform Memory Access System</a:t>
            </a:r>
          </a:p>
        </p:txBody>
      </p:sp>
      <p:sp>
        <p:nvSpPr>
          <p:cNvPr id="8" name="شكل بيضاوي 7">
            <a:extLst>
              <a:ext uri="{FF2B5EF4-FFF2-40B4-BE49-F238E27FC236}">
                <a16:creationId xmlns:a16="http://schemas.microsoft.com/office/drawing/2014/main" id="{84ECEC3A-6CC3-1A12-6AB3-8EAAA488D1DF}"/>
              </a:ext>
            </a:extLst>
          </p:cNvPr>
          <p:cNvSpPr/>
          <p:nvPr/>
        </p:nvSpPr>
        <p:spPr>
          <a:xfrm>
            <a:off x="9127383" y="1208834"/>
            <a:ext cx="2150216" cy="12851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عملية تواصل بينهم</a:t>
            </a:r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82416D7F-43B6-AF05-334F-4E5A176E72C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416842" y="1851415"/>
            <a:ext cx="2710541" cy="1020122"/>
          </a:xfrm>
          <a:prstGeom prst="straightConnector1">
            <a:avLst/>
          </a:prstGeom>
          <a:ln w="5715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شكل بيضاوي 9">
            <a:extLst>
              <a:ext uri="{FF2B5EF4-FFF2-40B4-BE49-F238E27FC236}">
                <a16:creationId xmlns:a16="http://schemas.microsoft.com/office/drawing/2014/main" id="{39751CFF-7FFB-8CF7-763E-83A6EEFCC533}"/>
              </a:ext>
            </a:extLst>
          </p:cNvPr>
          <p:cNvSpPr/>
          <p:nvPr/>
        </p:nvSpPr>
        <p:spPr>
          <a:xfrm>
            <a:off x="9214472" y="3080513"/>
            <a:ext cx="2466196" cy="16425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يتم التواصل بين </a:t>
            </a:r>
            <a:r>
              <a:rPr lang="en-US" dirty="0"/>
              <a:t>CPU  </a:t>
            </a:r>
            <a:r>
              <a:rPr lang="ar-JO" dirty="0"/>
              <a:t>مع بعض عند وجود العديد من العمليات في نفس الوقت</a:t>
            </a:r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69D5B057-9093-4EAE-67CD-F5879DC7357E}"/>
              </a:ext>
            </a:extLst>
          </p:cNvPr>
          <p:cNvSpPr/>
          <p:nvPr/>
        </p:nvSpPr>
        <p:spPr>
          <a:xfrm>
            <a:off x="187630" y="718947"/>
            <a:ext cx="2466196" cy="16425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يوجد أكثر من </a:t>
            </a:r>
            <a:r>
              <a:rPr lang="en-US" dirty="0"/>
              <a:t>Memory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3708024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5854D258-2914-4C05-77EC-65EFC03DC824}"/>
              </a:ext>
            </a:extLst>
          </p:cNvPr>
          <p:cNvSpPr/>
          <p:nvPr/>
        </p:nvSpPr>
        <p:spPr>
          <a:xfrm>
            <a:off x="336881" y="188921"/>
            <a:ext cx="2374232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Clustered Systems</a:t>
            </a:r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446D9D07-97A1-9D74-C601-C71D1A2D440E}"/>
              </a:ext>
            </a:extLst>
          </p:cNvPr>
          <p:cNvSpPr/>
          <p:nvPr/>
        </p:nvSpPr>
        <p:spPr>
          <a:xfrm>
            <a:off x="673766" y="1279254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تعريفها</a:t>
            </a:r>
          </a:p>
        </p:txBody>
      </p: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21C07F88-9C11-146A-AD86-583E9563AA21}"/>
              </a:ext>
            </a:extLst>
          </p:cNvPr>
          <p:cNvCxnSpPr/>
          <p:nvPr/>
        </p:nvCxnSpPr>
        <p:spPr>
          <a:xfrm>
            <a:off x="336883" y="1720415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رابط مستقيم 8">
            <a:extLst>
              <a:ext uri="{FF2B5EF4-FFF2-40B4-BE49-F238E27FC236}">
                <a16:creationId xmlns:a16="http://schemas.microsoft.com/office/drawing/2014/main" id="{23511E08-8301-04A6-D2C5-465E53FF0F1D}"/>
              </a:ext>
            </a:extLst>
          </p:cNvPr>
          <p:cNvCxnSpPr>
            <a:cxnSpLocks/>
          </p:cNvCxnSpPr>
          <p:nvPr/>
        </p:nvCxnSpPr>
        <p:spPr>
          <a:xfrm>
            <a:off x="352926" y="910389"/>
            <a:ext cx="16045" cy="810026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مستطيل: زوايا مستديرة 9">
            <a:extLst>
              <a:ext uri="{FF2B5EF4-FFF2-40B4-BE49-F238E27FC236}">
                <a16:creationId xmlns:a16="http://schemas.microsoft.com/office/drawing/2014/main" id="{691DEA8D-4034-64FA-01B8-D72B585B78AB}"/>
              </a:ext>
            </a:extLst>
          </p:cNvPr>
          <p:cNvSpPr/>
          <p:nvPr/>
        </p:nvSpPr>
        <p:spPr>
          <a:xfrm>
            <a:off x="3288628" y="1295403"/>
            <a:ext cx="8737004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هي عبارة عن مجموعة حواسيب مرتبطة مع بعضها</a:t>
            </a:r>
          </a:p>
        </p:txBody>
      </p: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B22E65FF-535C-9DEF-1745-187AB4B9378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51743" y="1679499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">
            <a:extLst>
              <a:ext uri="{FF2B5EF4-FFF2-40B4-BE49-F238E27FC236}">
                <a16:creationId xmlns:a16="http://schemas.microsoft.com/office/drawing/2014/main" id="{A19C8B21-0327-8F7E-27B2-705C3999D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13" y="2411997"/>
            <a:ext cx="7143365" cy="366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شكل بيضاوي 24">
            <a:extLst>
              <a:ext uri="{FF2B5EF4-FFF2-40B4-BE49-F238E27FC236}">
                <a16:creationId xmlns:a16="http://schemas.microsoft.com/office/drawing/2014/main" id="{66C9A10A-A3FD-F348-76E8-724B60277DB5}"/>
              </a:ext>
            </a:extLst>
          </p:cNvPr>
          <p:cNvSpPr/>
          <p:nvPr/>
        </p:nvSpPr>
        <p:spPr>
          <a:xfrm>
            <a:off x="9452854" y="5347820"/>
            <a:ext cx="2572777" cy="12851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ينتظر الانتهاء من العملية الأولى ثم ينفذ العمليات الأخرى</a:t>
            </a:r>
          </a:p>
        </p:txBody>
      </p:sp>
      <p:cxnSp>
        <p:nvCxnSpPr>
          <p:cNvPr id="26" name="رابط كسهم مستقيم 25">
            <a:extLst>
              <a:ext uri="{FF2B5EF4-FFF2-40B4-BE49-F238E27FC236}">
                <a16:creationId xmlns:a16="http://schemas.microsoft.com/office/drawing/2014/main" id="{41D14725-4E22-097F-7573-EDDE6AF312C0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7154779" y="4798361"/>
            <a:ext cx="2298075" cy="1192040"/>
          </a:xfrm>
          <a:prstGeom prst="straightConnector1">
            <a:avLst/>
          </a:prstGeom>
          <a:ln w="5715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شكل بيضاوي 27">
            <a:extLst>
              <a:ext uri="{FF2B5EF4-FFF2-40B4-BE49-F238E27FC236}">
                <a16:creationId xmlns:a16="http://schemas.microsoft.com/office/drawing/2014/main" id="{8BD77AD2-FD6E-3589-813E-7AFF8311B82A}"/>
              </a:ext>
            </a:extLst>
          </p:cNvPr>
          <p:cNvSpPr/>
          <p:nvPr/>
        </p:nvSpPr>
        <p:spPr>
          <a:xfrm>
            <a:off x="336881" y="4870462"/>
            <a:ext cx="3497182" cy="17625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إذا تغيرت القيمة المخزنة في أحد الحواسيب يتم تغيير القيم عند الجميع فتأخذ آخر قيمة مخزنة</a:t>
            </a:r>
          </a:p>
        </p:txBody>
      </p:sp>
      <p:cxnSp>
        <p:nvCxnSpPr>
          <p:cNvPr id="29" name="رابط كسهم مستقيم 28">
            <a:extLst>
              <a:ext uri="{FF2B5EF4-FFF2-40B4-BE49-F238E27FC236}">
                <a16:creationId xmlns:a16="http://schemas.microsoft.com/office/drawing/2014/main" id="{AE57273E-131B-F6C0-FDCD-46BEBFC393F9}"/>
              </a:ext>
            </a:extLst>
          </p:cNvPr>
          <p:cNvCxnSpPr>
            <a:cxnSpLocks/>
            <a:endCxn id="28" idx="6"/>
          </p:cNvCxnSpPr>
          <p:nvPr/>
        </p:nvCxnSpPr>
        <p:spPr>
          <a:xfrm flipH="1">
            <a:off x="3834063" y="4870463"/>
            <a:ext cx="1544091" cy="881259"/>
          </a:xfrm>
          <a:prstGeom prst="straightConnector1">
            <a:avLst/>
          </a:prstGeom>
          <a:ln w="57150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04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4562342A-05EB-EDC1-1BA2-8ED17045403B}"/>
              </a:ext>
            </a:extLst>
          </p:cNvPr>
          <p:cNvSpPr/>
          <p:nvPr/>
        </p:nvSpPr>
        <p:spPr>
          <a:xfrm>
            <a:off x="336881" y="188921"/>
            <a:ext cx="2374232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Bootstrap </a:t>
            </a:r>
            <a:r>
              <a:rPr lang="en-US"/>
              <a:t>program </a:t>
            </a:r>
            <a:endParaRPr lang="en-US" dirty="0"/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2E85899F-746C-D8EA-7D09-E7CB97C1EDD1}"/>
              </a:ext>
            </a:extLst>
          </p:cNvPr>
          <p:cNvSpPr/>
          <p:nvPr/>
        </p:nvSpPr>
        <p:spPr>
          <a:xfrm>
            <a:off x="673766" y="1279254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تعريفها</a:t>
            </a:r>
          </a:p>
        </p:txBody>
      </p:sp>
      <p:cxnSp>
        <p:nvCxnSpPr>
          <p:cNvPr id="6" name="رابط كسهم مستقيم 5">
            <a:extLst>
              <a:ext uri="{FF2B5EF4-FFF2-40B4-BE49-F238E27FC236}">
                <a16:creationId xmlns:a16="http://schemas.microsoft.com/office/drawing/2014/main" id="{88BA0410-02B5-989A-0F25-E670CB1401F5}"/>
              </a:ext>
            </a:extLst>
          </p:cNvPr>
          <p:cNvCxnSpPr/>
          <p:nvPr/>
        </p:nvCxnSpPr>
        <p:spPr>
          <a:xfrm>
            <a:off x="336883" y="1720415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رابط مستقيم 6">
            <a:extLst>
              <a:ext uri="{FF2B5EF4-FFF2-40B4-BE49-F238E27FC236}">
                <a16:creationId xmlns:a16="http://schemas.microsoft.com/office/drawing/2014/main" id="{D87C1794-E4CE-6974-2C44-3ED65179AD6F}"/>
              </a:ext>
            </a:extLst>
          </p:cNvPr>
          <p:cNvCxnSpPr>
            <a:cxnSpLocks/>
          </p:cNvCxnSpPr>
          <p:nvPr/>
        </p:nvCxnSpPr>
        <p:spPr>
          <a:xfrm>
            <a:off x="352926" y="910389"/>
            <a:ext cx="16045" cy="810026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مستطيل: زوايا مستديرة 7">
            <a:extLst>
              <a:ext uri="{FF2B5EF4-FFF2-40B4-BE49-F238E27FC236}">
                <a16:creationId xmlns:a16="http://schemas.microsoft.com/office/drawing/2014/main" id="{E423AF28-0407-9D5E-4E3F-7A4A24C01D8D}"/>
              </a:ext>
            </a:extLst>
          </p:cNvPr>
          <p:cNvSpPr/>
          <p:nvPr/>
        </p:nvSpPr>
        <p:spPr>
          <a:xfrm>
            <a:off x="3288628" y="1295403"/>
            <a:ext cx="8737004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simple code to initialize the system, load the kernel</a:t>
            </a:r>
          </a:p>
          <a:p>
            <a:pPr algn="ctr"/>
            <a:r>
              <a:rPr lang="ar-JO" dirty="0"/>
              <a:t>رمز بسيط لتهيئة النظام </a:t>
            </a:r>
            <a:r>
              <a:rPr lang="ar-JO"/>
              <a:t>وتحميل النواة</a:t>
            </a:r>
            <a:endParaRPr lang="en-US" dirty="0"/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352C7A04-4F60-874F-B9E6-1491A991013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51743" y="1679499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B3F430DA-A63C-7935-5BD2-92CE7A9F56B5}"/>
              </a:ext>
            </a:extLst>
          </p:cNvPr>
          <p:cNvSpPr/>
          <p:nvPr/>
        </p:nvSpPr>
        <p:spPr>
          <a:xfrm>
            <a:off x="3288628" y="2265950"/>
            <a:ext cx="8737004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هو برنامج مخزن على ال</a:t>
            </a:r>
            <a:r>
              <a:rPr lang="en-US" dirty="0"/>
              <a:t>ROM </a:t>
            </a:r>
            <a:r>
              <a:rPr lang="ar-JO" dirty="0"/>
              <a:t>ويتم تحميله عند تشغيل الجهاز</a:t>
            </a:r>
            <a:endParaRPr lang="en-US" dirty="0"/>
          </a:p>
        </p:txBody>
      </p:sp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E330DA48-8B3A-C9D4-1BFB-E5FF1B53C778}"/>
              </a:ext>
            </a:extLst>
          </p:cNvPr>
          <p:cNvSpPr/>
          <p:nvPr/>
        </p:nvSpPr>
        <p:spPr>
          <a:xfrm>
            <a:off x="352926" y="3228998"/>
            <a:ext cx="2374232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system daemons </a:t>
            </a:r>
          </a:p>
        </p:txBody>
      </p:sp>
      <p:sp>
        <p:nvSpPr>
          <p:cNvPr id="19" name="شكل بيضاوي 18">
            <a:extLst>
              <a:ext uri="{FF2B5EF4-FFF2-40B4-BE49-F238E27FC236}">
                <a16:creationId xmlns:a16="http://schemas.microsoft.com/office/drawing/2014/main" id="{570F9386-56C9-BD32-0A04-A257A89F0672}"/>
              </a:ext>
            </a:extLst>
          </p:cNvPr>
          <p:cNvSpPr/>
          <p:nvPr/>
        </p:nvSpPr>
        <p:spPr>
          <a:xfrm>
            <a:off x="689811" y="4319331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وظيفته</a:t>
            </a:r>
          </a:p>
        </p:txBody>
      </p: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70AB41DE-3E1C-70D3-E649-D18AEA11413A}"/>
              </a:ext>
            </a:extLst>
          </p:cNvPr>
          <p:cNvCxnSpPr/>
          <p:nvPr/>
        </p:nvCxnSpPr>
        <p:spPr>
          <a:xfrm>
            <a:off x="352928" y="4760492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رابط مستقيم 20">
            <a:extLst>
              <a:ext uri="{FF2B5EF4-FFF2-40B4-BE49-F238E27FC236}">
                <a16:creationId xmlns:a16="http://schemas.microsoft.com/office/drawing/2014/main" id="{A2F812BE-E3DB-B494-F3B8-95D231E9F9E1}"/>
              </a:ext>
            </a:extLst>
          </p:cNvPr>
          <p:cNvCxnSpPr>
            <a:cxnSpLocks/>
          </p:cNvCxnSpPr>
          <p:nvPr/>
        </p:nvCxnSpPr>
        <p:spPr>
          <a:xfrm>
            <a:off x="368971" y="3950466"/>
            <a:ext cx="16045" cy="810026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مستطيل: زوايا مستديرة 21">
            <a:extLst>
              <a:ext uri="{FF2B5EF4-FFF2-40B4-BE49-F238E27FC236}">
                <a16:creationId xmlns:a16="http://schemas.microsoft.com/office/drawing/2014/main" id="{391975CD-053F-2B1B-9BBE-30970C780549}"/>
              </a:ext>
            </a:extLst>
          </p:cNvPr>
          <p:cNvSpPr/>
          <p:nvPr/>
        </p:nvSpPr>
        <p:spPr>
          <a:xfrm>
            <a:off x="3304673" y="4335480"/>
            <a:ext cx="8737004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يقوم بفحص مكونات نظام الحاسوب إذا لا يوجد مشكلة يحمل ال </a:t>
            </a:r>
            <a:r>
              <a:rPr lang="en-US" dirty="0"/>
              <a:t>Kernel </a:t>
            </a:r>
            <a:r>
              <a:rPr lang="ar-JO" dirty="0"/>
              <a:t>على ال </a:t>
            </a:r>
            <a:r>
              <a:rPr lang="en-US" dirty="0"/>
              <a:t>RAM </a:t>
            </a:r>
            <a:r>
              <a:rPr lang="ar-JO" dirty="0"/>
              <a:t> وتنتهي وظيفته</a:t>
            </a:r>
            <a:endParaRPr lang="en-US" dirty="0"/>
          </a:p>
        </p:txBody>
      </p:sp>
      <p:cxnSp>
        <p:nvCxnSpPr>
          <p:cNvPr id="23" name="رابط كسهم مستقيم 22">
            <a:extLst>
              <a:ext uri="{FF2B5EF4-FFF2-40B4-BE49-F238E27FC236}">
                <a16:creationId xmlns:a16="http://schemas.microsoft.com/office/drawing/2014/main" id="{3B3AEAAB-8193-49D0-15D8-1E6615118C3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967788" y="4719576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51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79555184-155B-BE25-A935-66698C771A14}"/>
              </a:ext>
            </a:extLst>
          </p:cNvPr>
          <p:cNvSpPr/>
          <p:nvPr/>
        </p:nvSpPr>
        <p:spPr>
          <a:xfrm>
            <a:off x="336881" y="188921"/>
            <a:ext cx="2374232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Kernel interrupt driven </a:t>
            </a:r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B94DDF04-4F9B-CA91-93FD-833107210553}"/>
              </a:ext>
            </a:extLst>
          </p:cNvPr>
          <p:cNvSpPr/>
          <p:nvPr/>
        </p:nvSpPr>
        <p:spPr>
          <a:xfrm>
            <a:off x="673766" y="1279254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لها نوعان من الأوامر</a:t>
            </a:r>
          </a:p>
        </p:txBody>
      </p:sp>
      <p:cxnSp>
        <p:nvCxnSpPr>
          <p:cNvPr id="6" name="رابط كسهم مستقيم 5">
            <a:extLst>
              <a:ext uri="{FF2B5EF4-FFF2-40B4-BE49-F238E27FC236}">
                <a16:creationId xmlns:a16="http://schemas.microsoft.com/office/drawing/2014/main" id="{DAEA530C-5FF7-52C0-4D75-F2BDB38D3BEE}"/>
              </a:ext>
            </a:extLst>
          </p:cNvPr>
          <p:cNvCxnSpPr/>
          <p:nvPr/>
        </p:nvCxnSpPr>
        <p:spPr>
          <a:xfrm>
            <a:off x="336883" y="1720415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رابط مستقيم 6">
            <a:extLst>
              <a:ext uri="{FF2B5EF4-FFF2-40B4-BE49-F238E27FC236}">
                <a16:creationId xmlns:a16="http://schemas.microsoft.com/office/drawing/2014/main" id="{EA60C776-4C6E-498E-43D3-BD0ABD70C1BD}"/>
              </a:ext>
            </a:extLst>
          </p:cNvPr>
          <p:cNvCxnSpPr>
            <a:cxnSpLocks/>
          </p:cNvCxnSpPr>
          <p:nvPr/>
        </p:nvCxnSpPr>
        <p:spPr>
          <a:xfrm>
            <a:off x="352926" y="910389"/>
            <a:ext cx="16045" cy="810026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مستطيل: زوايا مستديرة 7">
            <a:extLst>
              <a:ext uri="{FF2B5EF4-FFF2-40B4-BE49-F238E27FC236}">
                <a16:creationId xmlns:a16="http://schemas.microsoft.com/office/drawing/2014/main" id="{55480F0C-B0FF-FECD-5B7B-12BE14FA79B7}"/>
              </a:ext>
            </a:extLst>
          </p:cNvPr>
          <p:cNvSpPr/>
          <p:nvPr/>
        </p:nvSpPr>
        <p:spPr>
          <a:xfrm>
            <a:off x="3288628" y="1295403"/>
            <a:ext cx="6513098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Hardware interrupt by one of the devices  </a:t>
            </a:r>
          </a:p>
          <a:p>
            <a:pPr algn="ctr"/>
            <a:r>
              <a:rPr lang="ar-JO" dirty="0"/>
              <a:t>انقطاع الأجهزة عن طريق أحد الأجهزة </a:t>
            </a:r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2993AFA0-C036-3BD4-6699-27526949CAD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51743" y="1679499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مستطيل: زوايا مستديرة 9">
            <a:extLst>
              <a:ext uri="{FF2B5EF4-FFF2-40B4-BE49-F238E27FC236}">
                <a16:creationId xmlns:a16="http://schemas.microsoft.com/office/drawing/2014/main" id="{99A9798C-D23E-3A67-3FB3-C681276862FA}"/>
              </a:ext>
            </a:extLst>
          </p:cNvPr>
          <p:cNvSpPr/>
          <p:nvPr/>
        </p:nvSpPr>
        <p:spPr>
          <a:xfrm>
            <a:off x="3288628" y="2265950"/>
            <a:ext cx="6513098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Software interrupt (exception or trap)      </a:t>
            </a:r>
            <a:endParaRPr lang="ar-JO" dirty="0"/>
          </a:p>
          <a:p>
            <a:pPr algn="ctr"/>
            <a:r>
              <a:rPr lang="ar-JO" dirty="0"/>
              <a:t>مقاطعة البرنامج (الاستثناء أو الاعتراض)</a:t>
            </a:r>
          </a:p>
        </p:txBody>
      </p: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CB42E974-62EF-2014-4BB1-435F5F4AB6D0}"/>
              </a:ext>
            </a:extLst>
          </p:cNvPr>
          <p:cNvCxnSpPr>
            <a:cxnSpLocks/>
          </p:cNvCxnSpPr>
          <p:nvPr/>
        </p:nvCxnSpPr>
        <p:spPr>
          <a:xfrm>
            <a:off x="2919652" y="2667002"/>
            <a:ext cx="38501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C9B82AE2-C2FD-D72C-2C07-59A7571EEC69}"/>
              </a:ext>
            </a:extLst>
          </p:cNvPr>
          <p:cNvSpPr/>
          <p:nvPr/>
        </p:nvSpPr>
        <p:spPr>
          <a:xfrm>
            <a:off x="5751091" y="3958388"/>
            <a:ext cx="6120067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Software error (e.g., division by zero)</a:t>
            </a:r>
          </a:p>
          <a:p>
            <a:pPr algn="ctr"/>
            <a:r>
              <a:rPr lang="ar-JO" dirty="0"/>
              <a:t>خطأ في البرنامج (على سبيل المثال، القسمة على صفر)</a:t>
            </a:r>
          </a:p>
        </p:txBody>
      </p: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9881A522-1188-1A6A-A33D-73D53ADB8055}"/>
              </a:ext>
            </a:extLst>
          </p:cNvPr>
          <p:cNvCxnSpPr>
            <a:cxnSpLocks/>
          </p:cNvCxnSpPr>
          <p:nvPr/>
        </p:nvCxnSpPr>
        <p:spPr>
          <a:xfrm>
            <a:off x="5414206" y="4396555"/>
            <a:ext cx="35292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AC8DE38B-18B4-7052-9250-0517764B01F6}"/>
              </a:ext>
            </a:extLst>
          </p:cNvPr>
          <p:cNvSpPr/>
          <p:nvPr/>
        </p:nvSpPr>
        <p:spPr>
          <a:xfrm>
            <a:off x="5767128" y="4928935"/>
            <a:ext cx="6120067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Request for operating system service – system call</a:t>
            </a:r>
          </a:p>
          <a:p>
            <a:pPr algn="ctr"/>
            <a:r>
              <a:rPr lang="ar-JO" dirty="0"/>
              <a:t>طلب خدمة نظام التشغيل – استدعاء النظام</a:t>
            </a:r>
          </a:p>
        </p:txBody>
      </p: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48F919EB-FF91-7207-BF7C-5BFF3CF40542}"/>
              </a:ext>
            </a:extLst>
          </p:cNvPr>
          <p:cNvCxnSpPr>
            <a:cxnSpLocks/>
          </p:cNvCxnSpPr>
          <p:nvPr/>
        </p:nvCxnSpPr>
        <p:spPr>
          <a:xfrm>
            <a:off x="5430243" y="5367102"/>
            <a:ext cx="35292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مستطيل: زوايا مستديرة 21">
            <a:extLst>
              <a:ext uri="{FF2B5EF4-FFF2-40B4-BE49-F238E27FC236}">
                <a16:creationId xmlns:a16="http://schemas.microsoft.com/office/drawing/2014/main" id="{D9C04A14-DB26-612F-E004-DB14E94D9CDC}"/>
              </a:ext>
            </a:extLst>
          </p:cNvPr>
          <p:cNvSpPr/>
          <p:nvPr/>
        </p:nvSpPr>
        <p:spPr>
          <a:xfrm>
            <a:off x="5783165" y="5898426"/>
            <a:ext cx="6087991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Other process problems include infinite loop</a:t>
            </a:r>
          </a:p>
          <a:p>
            <a:pPr algn="ctr"/>
            <a:r>
              <a:rPr lang="ar-JO" dirty="0"/>
              <a:t>تتضمن مشاكل العملية الأخرى الحلقة اللانهائية، </a:t>
            </a:r>
          </a:p>
        </p:txBody>
      </p:sp>
      <p:cxnSp>
        <p:nvCxnSpPr>
          <p:cNvPr id="23" name="رابط كسهم مستقيم 22">
            <a:extLst>
              <a:ext uri="{FF2B5EF4-FFF2-40B4-BE49-F238E27FC236}">
                <a16:creationId xmlns:a16="http://schemas.microsoft.com/office/drawing/2014/main" id="{8BD9139C-D2B0-3860-2F28-AC89B7B3B97B}"/>
              </a:ext>
            </a:extLst>
          </p:cNvPr>
          <p:cNvCxnSpPr>
            <a:cxnSpLocks/>
          </p:cNvCxnSpPr>
          <p:nvPr/>
        </p:nvCxnSpPr>
        <p:spPr>
          <a:xfrm>
            <a:off x="5446280" y="6336593"/>
            <a:ext cx="35292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رابط مستقيم 23">
            <a:extLst>
              <a:ext uri="{FF2B5EF4-FFF2-40B4-BE49-F238E27FC236}">
                <a16:creationId xmlns:a16="http://schemas.microsoft.com/office/drawing/2014/main" id="{6D29243E-2E8E-748A-609B-AEC0DED969D1}"/>
              </a:ext>
            </a:extLst>
          </p:cNvPr>
          <p:cNvCxnSpPr>
            <a:cxnSpLocks/>
          </p:cNvCxnSpPr>
          <p:nvPr/>
        </p:nvCxnSpPr>
        <p:spPr>
          <a:xfrm>
            <a:off x="5430243" y="3044146"/>
            <a:ext cx="0" cy="3292447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رابط مستقيم 25">
            <a:extLst>
              <a:ext uri="{FF2B5EF4-FFF2-40B4-BE49-F238E27FC236}">
                <a16:creationId xmlns:a16="http://schemas.microsoft.com/office/drawing/2014/main" id="{0D5A1661-5C97-F319-E6E1-341C19BE3627}"/>
              </a:ext>
            </a:extLst>
          </p:cNvPr>
          <p:cNvCxnSpPr>
            <a:cxnSpLocks/>
          </p:cNvCxnSpPr>
          <p:nvPr/>
        </p:nvCxnSpPr>
        <p:spPr>
          <a:xfrm flipH="1">
            <a:off x="2919652" y="1777120"/>
            <a:ext cx="8024" cy="906839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23210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20624B67-B071-3DCD-A5C7-D48C48769DA4}"/>
              </a:ext>
            </a:extLst>
          </p:cNvPr>
          <p:cNvSpPr/>
          <p:nvPr/>
        </p:nvSpPr>
        <p:spPr>
          <a:xfrm>
            <a:off x="4565981" y="43656"/>
            <a:ext cx="3433014" cy="86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تقسم الأنظمة لقسمين</a:t>
            </a:r>
            <a:endParaRPr lang="en-US" dirty="0"/>
          </a:p>
        </p:txBody>
      </p:sp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92A8CE83-9F80-9CD6-E7EF-4784E10D2C91}"/>
              </a:ext>
            </a:extLst>
          </p:cNvPr>
          <p:cNvSpPr/>
          <p:nvPr/>
        </p:nvSpPr>
        <p:spPr>
          <a:xfrm>
            <a:off x="1950110" y="1974992"/>
            <a:ext cx="2767277" cy="67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Multiprogramming</a:t>
            </a:r>
            <a:endParaRPr lang="ar-JO" dirty="0"/>
          </a:p>
        </p:txBody>
      </p:sp>
      <p:cxnSp>
        <p:nvCxnSpPr>
          <p:cNvPr id="7" name="رابط كسهم مستقيم 6">
            <a:extLst>
              <a:ext uri="{FF2B5EF4-FFF2-40B4-BE49-F238E27FC236}">
                <a16:creationId xmlns:a16="http://schemas.microsoft.com/office/drawing/2014/main" id="{CE5A1A8E-0D30-952C-1DDC-5D5D91C57DD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333749" y="910389"/>
            <a:ext cx="2948739" cy="10646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802B4CD2-C750-656C-9147-079BC00CE61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6282488" y="910389"/>
            <a:ext cx="2437609" cy="10646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مستطيل: زوايا مستديرة 8">
            <a:extLst>
              <a:ext uri="{FF2B5EF4-FFF2-40B4-BE49-F238E27FC236}">
                <a16:creationId xmlns:a16="http://schemas.microsoft.com/office/drawing/2014/main" id="{DED2F1E9-0F75-A2CC-9306-114440BC0991}"/>
              </a:ext>
            </a:extLst>
          </p:cNvPr>
          <p:cNvSpPr/>
          <p:nvPr/>
        </p:nvSpPr>
        <p:spPr>
          <a:xfrm>
            <a:off x="7616063" y="1974992"/>
            <a:ext cx="2208068" cy="67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Multitasking</a:t>
            </a:r>
          </a:p>
        </p:txBody>
      </p:sp>
      <p:sp>
        <p:nvSpPr>
          <p:cNvPr id="26" name="مستطيل: زوايا مستديرة 25">
            <a:extLst>
              <a:ext uri="{FF2B5EF4-FFF2-40B4-BE49-F238E27FC236}">
                <a16:creationId xmlns:a16="http://schemas.microsoft.com/office/drawing/2014/main" id="{D105B668-D414-8240-5420-150777279B10}"/>
              </a:ext>
            </a:extLst>
          </p:cNvPr>
          <p:cNvSpPr/>
          <p:nvPr/>
        </p:nvSpPr>
        <p:spPr>
          <a:xfrm>
            <a:off x="273710" y="3860484"/>
            <a:ext cx="2767277" cy="67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needed for efficiency</a:t>
            </a:r>
          </a:p>
          <a:p>
            <a:pPr algn="ctr"/>
            <a:r>
              <a:rPr lang="ar-JO" dirty="0"/>
              <a:t>لازمة لتحقيق الكفاءة</a:t>
            </a:r>
          </a:p>
        </p:txBody>
      </p:sp>
      <p:cxnSp>
        <p:nvCxnSpPr>
          <p:cNvPr id="27" name="رابط كسهم مستقيم 26">
            <a:extLst>
              <a:ext uri="{FF2B5EF4-FFF2-40B4-BE49-F238E27FC236}">
                <a16:creationId xmlns:a16="http://schemas.microsoft.com/office/drawing/2014/main" id="{87AB1E5A-0704-37A7-CBD9-20AD10304A88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1657349" y="2645921"/>
            <a:ext cx="1676400" cy="12145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رابط كسهم مستقيم 27">
            <a:extLst>
              <a:ext uri="{FF2B5EF4-FFF2-40B4-BE49-F238E27FC236}">
                <a16:creationId xmlns:a16="http://schemas.microsoft.com/office/drawing/2014/main" id="{4C8B1A53-1EB4-3460-BDF2-99149D39A88E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>
            <a:off x="8720097" y="2645921"/>
            <a:ext cx="0" cy="12631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مستطيل: زوايا مستديرة 28">
            <a:extLst>
              <a:ext uri="{FF2B5EF4-FFF2-40B4-BE49-F238E27FC236}">
                <a16:creationId xmlns:a16="http://schemas.microsoft.com/office/drawing/2014/main" id="{DB922024-09BD-CC72-E03F-291712D7316A}"/>
              </a:ext>
            </a:extLst>
          </p:cNvPr>
          <p:cNvSpPr/>
          <p:nvPr/>
        </p:nvSpPr>
        <p:spPr>
          <a:xfrm>
            <a:off x="5419685" y="3909061"/>
            <a:ext cx="6600824" cy="2591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logical extension of Batch systems– the CPU switches jobs so frequently that users can interact with each job while it is running, creating interactive computing</a:t>
            </a:r>
          </a:p>
          <a:p>
            <a:pPr algn="ctr" rtl="1"/>
            <a:r>
              <a:rPr lang="ar-JO" dirty="0"/>
              <a:t>امتدادًا منطقيًا لأنظمة  - </a:t>
            </a:r>
            <a:r>
              <a:rPr lang="en-US" dirty="0"/>
              <a:t>Batch </a:t>
            </a:r>
            <a:r>
              <a:rPr lang="ar-JO" dirty="0"/>
              <a:t>حيث تقوم وحدة المعالجة المركزية بتبديل الوظائف بشكل متكرر بحيث يمكن للمستخدمين التفاعل مع كل مهمة أثناء تشغيلها، مما يؤدي إلى إنشاء حوسبة تفاعلية</a:t>
            </a:r>
          </a:p>
          <a:p>
            <a:pPr algn="ctr"/>
            <a:endParaRPr lang="en-US" dirty="0"/>
          </a:p>
        </p:txBody>
      </p:sp>
      <p:cxnSp>
        <p:nvCxnSpPr>
          <p:cNvPr id="36" name="رابط كسهم مستقيم 35">
            <a:extLst>
              <a:ext uri="{FF2B5EF4-FFF2-40B4-BE49-F238E27FC236}">
                <a16:creationId xmlns:a16="http://schemas.microsoft.com/office/drawing/2014/main" id="{71682CC4-495B-225F-8C2F-3D359FDD0B51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>
            <a:off x="3333749" y="2645921"/>
            <a:ext cx="0" cy="224606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مستطيل: زوايا مستديرة 37">
            <a:extLst>
              <a:ext uri="{FF2B5EF4-FFF2-40B4-BE49-F238E27FC236}">
                <a16:creationId xmlns:a16="http://schemas.microsoft.com/office/drawing/2014/main" id="{99D5B896-65DF-CE20-3B9C-CC85A3F7F4B8}"/>
              </a:ext>
            </a:extLst>
          </p:cNvPr>
          <p:cNvSpPr/>
          <p:nvPr/>
        </p:nvSpPr>
        <p:spPr>
          <a:xfrm>
            <a:off x="1950110" y="4891982"/>
            <a:ext cx="2767277" cy="67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هو مجموعة من الأوامر تنفذ الترتيب</a:t>
            </a:r>
          </a:p>
        </p:txBody>
      </p:sp>
    </p:spTree>
    <p:extLst>
      <p:ext uri="{BB962C8B-B14F-4D97-AF65-F5344CB8AC3E}">
        <p14:creationId xmlns:p14="http://schemas.microsoft.com/office/powerpoint/2010/main" val="109601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20624B67-B071-3DCD-A5C7-D48C48769DA4}"/>
              </a:ext>
            </a:extLst>
          </p:cNvPr>
          <p:cNvSpPr/>
          <p:nvPr/>
        </p:nvSpPr>
        <p:spPr>
          <a:xfrm>
            <a:off x="4565981" y="43656"/>
            <a:ext cx="3433014" cy="866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العمليات التي يتم تنفيذها نوعين</a:t>
            </a:r>
            <a:endParaRPr lang="en-US" dirty="0"/>
          </a:p>
        </p:txBody>
      </p:sp>
      <p:sp>
        <p:nvSpPr>
          <p:cNvPr id="6" name="مستطيل: زوايا مستديرة 5">
            <a:extLst>
              <a:ext uri="{FF2B5EF4-FFF2-40B4-BE49-F238E27FC236}">
                <a16:creationId xmlns:a16="http://schemas.microsoft.com/office/drawing/2014/main" id="{92A8CE83-9F80-9CD6-E7EF-4784E10D2C91}"/>
              </a:ext>
            </a:extLst>
          </p:cNvPr>
          <p:cNvSpPr/>
          <p:nvPr/>
        </p:nvSpPr>
        <p:spPr>
          <a:xfrm>
            <a:off x="1950110" y="1974992"/>
            <a:ext cx="2767277" cy="67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User mode </a:t>
            </a:r>
            <a:endParaRPr lang="ar-JO" dirty="0"/>
          </a:p>
        </p:txBody>
      </p:sp>
      <p:cxnSp>
        <p:nvCxnSpPr>
          <p:cNvPr id="7" name="رابط كسهم مستقيم 6">
            <a:extLst>
              <a:ext uri="{FF2B5EF4-FFF2-40B4-BE49-F238E27FC236}">
                <a16:creationId xmlns:a16="http://schemas.microsoft.com/office/drawing/2014/main" id="{CE5A1A8E-0D30-952C-1DDC-5D5D91C57DD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3333749" y="910389"/>
            <a:ext cx="2948739" cy="10646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802B4CD2-C750-656C-9147-079BC00CE611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6282488" y="910389"/>
            <a:ext cx="2437609" cy="10646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مستطيل: زوايا مستديرة 8">
            <a:extLst>
              <a:ext uri="{FF2B5EF4-FFF2-40B4-BE49-F238E27FC236}">
                <a16:creationId xmlns:a16="http://schemas.microsoft.com/office/drawing/2014/main" id="{DED2F1E9-0F75-A2CC-9306-114440BC0991}"/>
              </a:ext>
            </a:extLst>
          </p:cNvPr>
          <p:cNvSpPr/>
          <p:nvPr/>
        </p:nvSpPr>
        <p:spPr>
          <a:xfrm>
            <a:off x="7616063" y="1974992"/>
            <a:ext cx="2208068" cy="67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kernel mode </a:t>
            </a:r>
          </a:p>
        </p:txBody>
      </p:sp>
      <p:sp>
        <p:nvSpPr>
          <p:cNvPr id="26" name="مستطيل: زوايا مستديرة 25">
            <a:extLst>
              <a:ext uri="{FF2B5EF4-FFF2-40B4-BE49-F238E27FC236}">
                <a16:creationId xmlns:a16="http://schemas.microsoft.com/office/drawing/2014/main" id="{D105B668-D414-8240-5420-150777279B10}"/>
              </a:ext>
            </a:extLst>
          </p:cNvPr>
          <p:cNvSpPr/>
          <p:nvPr/>
        </p:nvSpPr>
        <p:spPr>
          <a:xfrm>
            <a:off x="273710" y="3860484"/>
            <a:ext cx="2767277" cy="67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needed for efficiency</a:t>
            </a:r>
          </a:p>
          <a:p>
            <a:pPr algn="ctr"/>
            <a:r>
              <a:rPr lang="ar-JO" dirty="0"/>
              <a:t>لازمة لتحقيق الكفاءة</a:t>
            </a:r>
          </a:p>
        </p:txBody>
      </p:sp>
      <p:cxnSp>
        <p:nvCxnSpPr>
          <p:cNvPr id="27" name="رابط كسهم مستقيم 26">
            <a:extLst>
              <a:ext uri="{FF2B5EF4-FFF2-40B4-BE49-F238E27FC236}">
                <a16:creationId xmlns:a16="http://schemas.microsoft.com/office/drawing/2014/main" id="{87AB1E5A-0704-37A7-CBD9-20AD10304A88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 flipH="1">
            <a:off x="1657349" y="2645921"/>
            <a:ext cx="1676400" cy="121456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رابط كسهم مستقيم 27">
            <a:extLst>
              <a:ext uri="{FF2B5EF4-FFF2-40B4-BE49-F238E27FC236}">
                <a16:creationId xmlns:a16="http://schemas.microsoft.com/office/drawing/2014/main" id="{4C8B1A53-1EB4-3460-BDF2-99149D39A88E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>
            <a:off x="8720097" y="2645921"/>
            <a:ext cx="1719283" cy="12631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مستطيل: زوايا مستديرة 28">
            <a:extLst>
              <a:ext uri="{FF2B5EF4-FFF2-40B4-BE49-F238E27FC236}">
                <a16:creationId xmlns:a16="http://schemas.microsoft.com/office/drawing/2014/main" id="{DB922024-09BD-CC72-E03F-291712D7316A}"/>
              </a:ext>
            </a:extLst>
          </p:cNvPr>
          <p:cNvSpPr/>
          <p:nvPr/>
        </p:nvSpPr>
        <p:spPr>
          <a:xfrm>
            <a:off x="8858251" y="3909061"/>
            <a:ext cx="3162257" cy="6223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ar-JO" dirty="0"/>
              <a:t>يسمى أيضا </a:t>
            </a:r>
            <a:r>
              <a:rPr lang="en-US" dirty="0"/>
              <a:t>System mode </a:t>
            </a:r>
          </a:p>
        </p:txBody>
      </p:sp>
      <p:cxnSp>
        <p:nvCxnSpPr>
          <p:cNvPr id="36" name="رابط كسهم مستقيم 35">
            <a:extLst>
              <a:ext uri="{FF2B5EF4-FFF2-40B4-BE49-F238E27FC236}">
                <a16:creationId xmlns:a16="http://schemas.microsoft.com/office/drawing/2014/main" id="{71682CC4-495B-225F-8C2F-3D359FDD0B51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>
            <a:off x="3333749" y="2645921"/>
            <a:ext cx="0" cy="224606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مستطيل: زوايا مستديرة 37">
            <a:extLst>
              <a:ext uri="{FF2B5EF4-FFF2-40B4-BE49-F238E27FC236}">
                <a16:creationId xmlns:a16="http://schemas.microsoft.com/office/drawing/2014/main" id="{99D5B896-65DF-CE20-3B9C-CC85A3F7F4B8}"/>
              </a:ext>
            </a:extLst>
          </p:cNvPr>
          <p:cNvSpPr/>
          <p:nvPr/>
        </p:nvSpPr>
        <p:spPr>
          <a:xfrm>
            <a:off x="1950110" y="4891982"/>
            <a:ext cx="2767277" cy="6709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هو مجموعة من الأوامر تنفذ الترتيب</a:t>
            </a:r>
          </a:p>
        </p:txBody>
      </p:sp>
    </p:spTree>
    <p:extLst>
      <p:ext uri="{BB962C8B-B14F-4D97-AF65-F5344CB8AC3E}">
        <p14:creationId xmlns:p14="http://schemas.microsoft.com/office/powerpoint/2010/main" val="384416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71C52524-7724-51D0-7E32-593E81E7F34C}"/>
              </a:ext>
            </a:extLst>
          </p:cNvPr>
          <p:cNvSpPr/>
          <p:nvPr/>
        </p:nvSpPr>
        <p:spPr>
          <a:xfrm>
            <a:off x="336881" y="188920"/>
            <a:ext cx="2374232" cy="1251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أجزاء نظم التشغيل </a:t>
            </a:r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1907CBB9-ED60-7F01-4070-4877B63520DA}"/>
              </a:ext>
            </a:extLst>
          </p:cNvPr>
          <p:cNvSpPr/>
          <p:nvPr/>
        </p:nvSpPr>
        <p:spPr>
          <a:xfrm>
            <a:off x="689809" y="2791223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system program </a:t>
            </a:r>
            <a:endParaRPr lang="ar-JO" dirty="0"/>
          </a:p>
        </p:txBody>
      </p:sp>
      <p:sp>
        <p:nvSpPr>
          <p:cNvPr id="6" name="شكل بيضاوي 5">
            <a:extLst>
              <a:ext uri="{FF2B5EF4-FFF2-40B4-BE49-F238E27FC236}">
                <a16:creationId xmlns:a16="http://schemas.microsoft.com/office/drawing/2014/main" id="{A109610E-CE43-3105-8155-A66F4164A635}"/>
              </a:ext>
            </a:extLst>
          </p:cNvPr>
          <p:cNvSpPr/>
          <p:nvPr/>
        </p:nvSpPr>
        <p:spPr>
          <a:xfrm>
            <a:off x="689809" y="3833959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application program</a:t>
            </a:r>
            <a:endParaRPr lang="ar-JO" dirty="0"/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D9513347-C99F-D7F4-C8E4-F6EF1B6469A7}"/>
              </a:ext>
            </a:extLst>
          </p:cNvPr>
          <p:cNvSpPr/>
          <p:nvPr/>
        </p:nvSpPr>
        <p:spPr>
          <a:xfrm>
            <a:off x="673766" y="1744472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Kernel</a:t>
            </a:r>
            <a:endParaRPr lang="ar-JO" dirty="0"/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0536335F-A0FE-605F-A836-077A12BDE264}"/>
              </a:ext>
            </a:extLst>
          </p:cNvPr>
          <p:cNvCxnSpPr/>
          <p:nvPr/>
        </p:nvCxnSpPr>
        <p:spPr>
          <a:xfrm>
            <a:off x="352924" y="3188260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رابط كسهم مستقيم 9">
            <a:extLst>
              <a:ext uri="{FF2B5EF4-FFF2-40B4-BE49-F238E27FC236}">
                <a16:creationId xmlns:a16="http://schemas.microsoft.com/office/drawing/2014/main" id="{9F39BA20-73EA-9E24-9880-042A92E54BF8}"/>
              </a:ext>
            </a:extLst>
          </p:cNvPr>
          <p:cNvCxnSpPr/>
          <p:nvPr/>
        </p:nvCxnSpPr>
        <p:spPr>
          <a:xfrm>
            <a:off x="336883" y="4235011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7F310834-F8A6-CBC3-477F-6EC4EA56D0FB}"/>
              </a:ext>
            </a:extLst>
          </p:cNvPr>
          <p:cNvCxnSpPr/>
          <p:nvPr/>
        </p:nvCxnSpPr>
        <p:spPr>
          <a:xfrm>
            <a:off x="336883" y="2185633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رابط مستقيم 11">
            <a:extLst>
              <a:ext uri="{FF2B5EF4-FFF2-40B4-BE49-F238E27FC236}">
                <a16:creationId xmlns:a16="http://schemas.microsoft.com/office/drawing/2014/main" id="{CE3AE487-C0A4-895D-4E4E-8CCC8646368C}"/>
              </a:ext>
            </a:extLst>
          </p:cNvPr>
          <p:cNvCxnSpPr>
            <a:cxnSpLocks/>
          </p:cNvCxnSpPr>
          <p:nvPr/>
        </p:nvCxnSpPr>
        <p:spPr>
          <a:xfrm>
            <a:off x="352926" y="910389"/>
            <a:ext cx="0" cy="5000263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مستطيل: زوايا مستديرة 12">
            <a:extLst>
              <a:ext uri="{FF2B5EF4-FFF2-40B4-BE49-F238E27FC236}">
                <a16:creationId xmlns:a16="http://schemas.microsoft.com/office/drawing/2014/main" id="{A104B039-17AE-6A34-72DC-40CA174D6191}"/>
              </a:ext>
            </a:extLst>
          </p:cNvPr>
          <p:cNvSpPr/>
          <p:nvPr/>
        </p:nvSpPr>
        <p:spPr>
          <a:xfrm>
            <a:off x="4555956" y="2808180"/>
            <a:ext cx="7485723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يأتي مع نظام التشغيل</a:t>
            </a:r>
            <a:endParaRPr lang="en-US" dirty="0"/>
          </a:p>
          <a:p>
            <a:pPr algn="ctr"/>
            <a:r>
              <a:rPr lang="en-US" dirty="0"/>
              <a:t>ships with the operating system</a:t>
            </a:r>
            <a:endParaRPr lang="ar-JO" dirty="0"/>
          </a:p>
        </p:txBody>
      </p:sp>
      <p:cxnSp>
        <p:nvCxnSpPr>
          <p:cNvPr id="14" name="رابط كسهم مستقيم 13">
            <a:extLst>
              <a:ext uri="{FF2B5EF4-FFF2-40B4-BE49-F238E27FC236}">
                <a16:creationId xmlns:a16="http://schemas.microsoft.com/office/drawing/2014/main" id="{B099B0D6-8A8F-9B59-DD96-49BAC6867800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2967788" y="3192276"/>
            <a:ext cx="1588168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E563D5F9-37BA-1247-7969-0D44DEAF496B}"/>
              </a:ext>
            </a:extLst>
          </p:cNvPr>
          <p:cNvCxnSpPr>
            <a:cxnSpLocks/>
            <a:stCxn id="6" idx="6"/>
            <a:endCxn id="16" idx="1"/>
          </p:cNvCxnSpPr>
          <p:nvPr/>
        </p:nvCxnSpPr>
        <p:spPr>
          <a:xfrm>
            <a:off x="2967788" y="4235012"/>
            <a:ext cx="1588170" cy="329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11A7BEA0-2DA2-D58F-4F71-8D6BC2D3D6AE}"/>
              </a:ext>
            </a:extLst>
          </p:cNvPr>
          <p:cNvSpPr/>
          <p:nvPr/>
        </p:nvSpPr>
        <p:spPr>
          <a:xfrm>
            <a:off x="4555958" y="3866905"/>
            <a:ext cx="7485725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كافة البرامج الغير مرتبطة بنظام التشغيل</a:t>
            </a:r>
          </a:p>
          <a:p>
            <a:pPr algn="ctr"/>
            <a:r>
              <a:rPr lang="en-US" dirty="0"/>
              <a:t>all programs not associated with the operating system</a:t>
            </a:r>
          </a:p>
        </p:txBody>
      </p:sp>
      <p:sp>
        <p:nvSpPr>
          <p:cNvPr id="19" name="شكل بيضاوي 18">
            <a:extLst>
              <a:ext uri="{FF2B5EF4-FFF2-40B4-BE49-F238E27FC236}">
                <a16:creationId xmlns:a16="http://schemas.microsoft.com/office/drawing/2014/main" id="{FA3821D2-F2BF-A739-DA7E-C0BB14A3ACB9}"/>
              </a:ext>
            </a:extLst>
          </p:cNvPr>
          <p:cNvSpPr/>
          <p:nvPr/>
        </p:nvSpPr>
        <p:spPr>
          <a:xfrm>
            <a:off x="673766" y="5004171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middleware </a:t>
            </a:r>
            <a:endParaRPr lang="ar-JO" dirty="0"/>
          </a:p>
        </p:txBody>
      </p: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B048B1D3-7057-654E-2D9D-2BCF2997134D}"/>
              </a:ext>
            </a:extLst>
          </p:cNvPr>
          <p:cNvCxnSpPr>
            <a:endCxn id="19" idx="2"/>
          </p:cNvCxnSpPr>
          <p:nvPr/>
        </p:nvCxnSpPr>
        <p:spPr>
          <a:xfrm>
            <a:off x="336881" y="5405223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مستطيل: زوايا مستديرة 20">
            <a:extLst>
              <a:ext uri="{FF2B5EF4-FFF2-40B4-BE49-F238E27FC236}">
                <a16:creationId xmlns:a16="http://schemas.microsoft.com/office/drawing/2014/main" id="{D0DC6C94-0D91-DD9E-AEEE-F0752EC25CB6}"/>
              </a:ext>
            </a:extLst>
          </p:cNvPr>
          <p:cNvSpPr/>
          <p:nvPr/>
        </p:nvSpPr>
        <p:spPr>
          <a:xfrm>
            <a:off x="4555958" y="5004171"/>
            <a:ext cx="7491663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وهي مجموعة من أطر البرامج التي توفر خدمات إضافية لمطوري التطبيقات</a:t>
            </a:r>
          </a:p>
          <a:p>
            <a:pPr algn="ctr"/>
            <a:r>
              <a:rPr lang="en-US" dirty="0"/>
              <a:t>a set of software frameworks that provide additional services to application developers </a:t>
            </a:r>
            <a:endParaRPr lang="ar-JO" dirty="0"/>
          </a:p>
        </p:txBody>
      </p:sp>
      <p:cxnSp>
        <p:nvCxnSpPr>
          <p:cNvPr id="22" name="رابط كسهم مستقيم 21">
            <a:extLst>
              <a:ext uri="{FF2B5EF4-FFF2-40B4-BE49-F238E27FC236}">
                <a16:creationId xmlns:a16="http://schemas.microsoft.com/office/drawing/2014/main" id="{387FF83A-042A-C05C-171A-8A8B52B189DA}"/>
              </a:ext>
            </a:extLst>
          </p:cNvPr>
          <p:cNvCxnSpPr>
            <a:cxnSpLocks/>
            <a:stCxn id="19" idx="6"/>
            <a:endCxn id="21" idx="1"/>
          </p:cNvCxnSpPr>
          <p:nvPr/>
        </p:nvCxnSpPr>
        <p:spPr>
          <a:xfrm>
            <a:off x="2951745" y="5405224"/>
            <a:ext cx="160421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مستطيل 22">
            <a:extLst>
              <a:ext uri="{FF2B5EF4-FFF2-40B4-BE49-F238E27FC236}">
                <a16:creationId xmlns:a16="http://schemas.microsoft.com/office/drawing/2014/main" id="{9ADBCC38-3AB9-1810-7511-CEEF88EEB938}"/>
              </a:ext>
            </a:extLst>
          </p:cNvPr>
          <p:cNvSpPr/>
          <p:nvPr/>
        </p:nvSpPr>
        <p:spPr>
          <a:xfrm>
            <a:off x="3006572" y="4882181"/>
            <a:ext cx="9669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JO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تعريفه</a:t>
            </a:r>
            <a:endParaRPr lang="ar-SA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مستطيل: زوايا مستديرة 23">
            <a:extLst>
              <a:ext uri="{FF2B5EF4-FFF2-40B4-BE49-F238E27FC236}">
                <a16:creationId xmlns:a16="http://schemas.microsoft.com/office/drawing/2014/main" id="{498FE07D-AD44-C399-9478-615EC1E2D615}"/>
              </a:ext>
            </a:extLst>
          </p:cNvPr>
          <p:cNvSpPr/>
          <p:nvPr/>
        </p:nvSpPr>
        <p:spPr>
          <a:xfrm>
            <a:off x="4539912" y="1760621"/>
            <a:ext cx="7485719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يعمل طول الوقت وهو الجزء الرئيسي لنظام التشغيل</a:t>
            </a:r>
            <a:endParaRPr lang="en-US" dirty="0"/>
          </a:p>
          <a:p>
            <a:pPr algn="ctr"/>
            <a:r>
              <a:rPr lang="en-US" dirty="0"/>
              <a:t>running at all times, Part of the operation system</a:t>
            </a:r>
            <a:endParaRPr lang="ar-JO" dirty="0"/>
          </a:p>
        </p:txBody>
      </p:sp>
      <p:cxnSp>
        <p:nvCxnSpPr>
          <p:cNvPr id="25" name="رابط كسهم مستقيم 24">
            <a:extLst>
              <a:ext uri="{FF2B5EF4-FFF2-40B4-BE49-F238E27FC236}">
                <a16:creationId xmlns:a16="http://schemas.microsoft.com/office/drawing/2014/main" id="{D4CD78BF-940A-D076-8A88-83FA5E91BA0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951743" y="2144717"/>
            <a:ext cx="1588169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رابط مستقيم 32">
            <a:extLst>
              <a:ext uri="{FF2B5EF4-FFF2-40B4-BE49-F238E27FC236}">
                <a16:creationId xmlns:a16="http://schemas.microsoft.com/office/drawing/2014/main" id="{97F2ED4C-7501-BE57-A309-93A928732706}"/>
              </a:ext>
            </a:extLst>
          </p:cNvPr>
          <p:cNvCxnSpPr>
            <a:cxnSpLocks/>
          </p:cNvCxnSpPr>
          <p:nvPr/>
        </p:nvCxnSpPr>
        <p:spPr>
          <a:xfrm>
            <a:off x="2882517" y="5482155"/>
            <a:ext cx="41375" cy="937404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رابط كسهم مستقيم 39">
            <a:extLst>
              <a:ext uri="{FF2B5EF4-FFF2-40B4-BE49-F238E27FC236}">
                <a16:creationId xmlns:a16="http://schemas.microsoft.com/office/drawing/2014/main" id="{911AA493-CF83-4D4E-BC52-9DF4C3070843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951743" y="6391052"/>
            <a:ext cx="1604213" cy="285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مستطيل 42">
            <a:extLst>
              <a:ext uri="{FF2B5EF4-FFF2-40B4-BE49-F238E27FC236}">
                <a16:creationId xmlns:a16="http://schemas.microsoft.com/office/drawing/2014/main" id="{3160AF0A-A3D5-7532-4F16-19AA4DEFBBA7}"/>
              </a:ext>
            </a:extLst>
          </p:cNvPr>
          <p:cNvSpPr/>
          <p:nvPr/>
        </p:nvSpPr>
        <p:spPr>
          <a:xfrm>
            <a:off x="2935154" y="5957894"/>
            <a:ext cx="14526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JO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استخدامه</a:t>
            </a:r>
            <a:endParaRPr lang="ar-SA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4" name="مستطيل: زوايا مستديرة 43">
            <a:extLst>
              <a:ext uri="{FF2B5EF4-FFF2-40B4-BE49-F238E27FC236}">
                <a16:creationId xmlns:a16="http://schemas.microsoft.com/office/drawing/2014/main" id="{29290F73-32A1-A73B-4368-174971DBC3E2}"/>
              </a:ext>
            </a:extLst>
          </p:cNvPr>
          <p:cNvSpPr/>
          <p:nvPr/>
        </p:nvSpPr>
        <p:spPr>
          <a:xfrm>
            <a:off x="4555956" y="5989999"/>
            <a:ext cx="7485727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تستخدم للأغراض العامة والحوسبة المتنقلة</a:t>
            </a:r>
            <a:endParaRPr lang="en-US" dirty="0"/>
          </a:p>
          <a:p>
            <a:pPr algn="ctr"/>
            <a:r>
              <a:rPr lang="en-US" dirty="0"/>
              <a:t>used to general purpose and mobile computing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93689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71C52524-7724-51D0-7E32-593E81E7F34C}"/>
              </a:ext>
            </a:extLst>
          </p:cNvPr>
          <p:cNvSpPr/>
          <p:nvPr/>
        </p:nvSpPr>
        <p:spPr>
          <a:xfrm>
            <a:off x="336881" y="188920"/>
            <a:ext cx="3433014" cy="1251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طريقة تشغيل نظام الحاسوب</a:t>
            </a:r>
            <a:endParaRPr lang="en-US" dirty="0"/>
          </a:p>
          <a:p>
            <a:pPr algn="ctr"/>
            <a:r>
              <a:rPr lang="en-US" dirty="0"/>
              <a:t>Computer-system operation </a:t>
            </a:r>
          </a:p>
        </p:txBody>
      </p:sp>
      <p:cxnSp>
        <p:nvCxnSpPr>
          <p:cNvPr id="12" name="رابط مستقيم 11">
            <a:extLst>
              <a:ext uri="{FF2B5EF4-FFF2-40B4-BE49-F238E27FC236}">
                <a16:creationId xmlns:a16="http://schemas.microsoft.com/office/drawing/2014/main" id="{CE3AE487-C0A4-895D-4E4E-8CCC8646368C}"/>
              </a:ext>
            </a:extLst>
          </p:cNvPr>
          <p:cNvCxnSpPr>
            <a:cxnSpLocks/>
          </p:cNvCxnSpPr>
          <p:nvPr/>
        </p:nvCxnSpPr>
        <p:spPr>
          <a:xfrm>
            <a:off x="352926" y="910389"/>
            <a:ext cx="32083" cy="3471064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مستطيل: زوايا مستديرة 23">
            <a:extLst>
              <a:ext uri="{FF2B5EF4-FFF2-40B4-BE49-F238E27FC236}">
                <a16:creationId xmlns:a16="http://schemas.microsoft.com/office/drawing/2014/main" id="{498FE07D-AD44-C399-9478-615EC1E2D615}"/>
              </a:ext>
            </a:extLst>
          </p:cNvPr>
          <p:cNvSpPr/>
          <p:nvPr/>
        </p:nvSpPr>
        <p:spPr>
          <a:xfrm>
            <a:off x="834194" y="1715084"/>
            <a:ext cx="11207485" cy="11910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 وحدة معالجة واحدة أو أكثر تتصل بوحدات تحكم الجهاز من خلال حافلة مشتركة توفر الوصول إلى الذاكرة المشتركة</a:t>
            </a:r>
          </a:p>
          <a:p>
            <a:pPr algn="ctr"/>
            <a:r>
              <a:rPr lang="en-US" dirty="0"/>
              <a:t>One or more CPUs, device controllers connect through common bus providing access to shared memory</a:t>
            </a:r>
          </a:p>
          <a:p>
            <a:pPr algn="ctr"/>
            <a:endParaRPr lang="ar-JO" dirty="0"/>
          </a:p>
        </p:txBody>
      </p:sp>
      <p:cxnSp>
        <p:nvCxnSpPr>
          <p:cNvPr id="25" name="رابط كسهم مستقيم 24">
            <a:extLst>
              <a:ext uri="{FF2B5EF4-FFF2-40B4-BE49-F238E27FC236}">
                <a16:creationId xmlns:a16="http://schemas.microsoft.com/office/drawing/2014/main" id="{D4CD78BF-940A-D076-8A88-83FA5E91BA0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85009" y="2310596"/>
            <a:ext cx="44918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رابط كسهم مستقيم 39">
            <a:extLst>
              <a:ext uri="{FF2B5EF4-FFF2-40B4-BE49-F238E27FC236}">
                <a16:creationId xmlns:a16="http://schemas.microsoft.com/office/drawing/2014/main" id="{911AA493-CF83-4D4E-BC52-9DF4C3070843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52926" y="4352946"/>
            <a:ext cx="481268" cy="285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مستطيل: زوايا مستديرة 43">
            <a:extLst>
              <a:ext uri="{FF2B5EF4-FFF2-40B4-BE49-F238E27FC236}">
                <a16:creationId xmlns:a16="http://schemas.microsoft.com/office/drawing/2014/main" id="{29290F73-32A1-A73B-4368-174971DBC3E2}"/>
              </a:ext>
            </a:extLst>
          </p:cNvPr>
          <p:cNvSpPr/>
          <p:nvPr/>
        </p:nvSpPr>
        <p:spPr>
          <a:xfrm>
            <a:off x="834194" y="3951893"/>
            <a:ext cx="11207479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التنفيذ المتزامن لوحدات المعالجة المركزية والأجهزة المتنافسة على دورات الذاكرة</a:t>
            </a:r>
          </a:p>
          <a:p>
            <a:pPr algn="ctr"/>
            <a:r>
              <a:rPr lang="en-US" dirty="0"/>
              <a:t>Concurrent execution of CPUs and devices competing for memory cycles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23ABFE8E-DF81-4BBA-D09C-069B429B8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472" y="5085968"/>
            <a:ext cx="6006318" cy="151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رابط كسهم مستقيم 34">
            <a:extLst>
              <a:ext uri="{FF2B5EF4-FFF2-40B4-BE49-F238E27FC236}">
                <a16:creationId xmlns:a16="http://schemas.microsoft.com/office/drawing/2014/main" id="{76B74A32-FA20-C1CD-3EBC-1B3D456A183D}"/>
              </a:ext>
            </a:extLst>
          </p:cNvPr>
          <p:cNvCxnSpPr>
            <a:cxnSpLocks/>
          </p:cNvCxnSpPr>
          <p:nvPr/>
        </p:nvCxnSpPr>
        <p:spPr>
          <a:xfrm flipV="1">
            <a:off x="7475623" y="5816191"/>
            <a:ext cx="481268" cy="285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مستطيل: زوايا مستديرة 35">
            <a:extLst>
              <a:ext uri="{FF2B5EF4-FFF2-40B4-BE49-F238E27FC236}">
                <a16:creationId xmlns:a16="http://schemas.microsoft.com/office/drawing/2014/main" id="{5888CBEA-59F7-34C9-AE66-7003161DA883}"/>
              </a:ext>
            </a:extLst>
          </p:cNvPr>
          <p:cNvSpPr/>
          <p:nvPr/>
        </p:nvSpPr>
        <p:spPr>
          <a:xfrm>
            <a:off x="7956891" y="5455571"/>
            <a:ext cx="1564115" cy="7782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مثل كرت الشاشة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1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71C52524-7724-51D0-7E32-593E81E7F34C}"/>
              </a:ext>
            </a:extLst>
          </p:cNvPr>
          <p:cNvSpPr/>
          <p:nvPr/>
        </p:nvSpPr>
        <p:spPr>
          <a:xfrm>
            <a:off x="336880" y="188921"/>
            <a:ext cx="4050915" cy="7823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Computer-System Operation</a:t>
            </a:r>
          </a:p>
          <a:p>
            <a:pPr algn="ctr"/>
            <a:r>
              <a:rPr lang="ar-JO" dirty="0"/>
              <a:t>تشغيل نظام الكمبيوتر</a:t>
            </a:r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0536335F-A0FE-605F-A836-077A12BDE264}"/>
              </a:ext>
            </a:extLst>
          </p:cNvPr>
          <p:cNvCxnSpPr/>
          <p:nvPr/>
        </p:nvCxnSpPr>
        <p:spPr>
          <a:xfrm>
            <a:off x="352923" y="2354063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رابط كسهم مستقيم 9">
            <a:extLst>
              <a:ext uri="{FF2B5EF4-FFF2-40B4-BE49-F238E27FC236}">
                <a16:creationId xmlns:a16="http://schemas.microsoft.com/office/drawing/2014/main" id="{9F39BA20-73EA-9E24-9880-042A92E54BF8}"/>
              </a:ext>
            </a:extLst>
          </p:cNvPr>
          <p:cNvCxnSpPr/>
          <p:nvPr/>
        </p:nvCxnSpPr>
        <p:spPr>
          <a:xfrm>
            <a:off x="368969" y="3261312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7F310834-F8A6-CBC3-477F-6EC4EA56D0FB}"/>
              </a:ext>
            </a:extLst>
          </p:cNvPr>
          <p:cNvCxnSpPr/>
          <p:nvPr/>
        </p:nvCxnSpPr>
        <p:spPr>
          <a:xfrm>
            <a:off x="336882" y="1479772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رابط مستقيم 11">
            <a:extLst>
              <a:ext uri="{FF2B5EF4-FFF2-40B4-BE49-F238E27FC236}">
                <a16:creationId xmlns:a16="http://schemas.microsoft.com/office/drawing/2014/main" id="{CE3AE487-C0A4-895D-4E4E-8CCC8646368C}"/>
              </a:ext>
            </a:extLst>
          </p:cNvPr>
          <p:cNvCxnSpPr>
            <a:cxnSpLocks/>
          </p:cNvCxnSpPr>
          <p:nvPr/>
        </p:nvCxnSpPr>
        <p:spPr>
          <a:xfrm>
            <a:off x="352924" y="771756"/>
            <a:ext cx="16043" cy="5445277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مستطيل: زوايا مستديرة 12">
            <a:extLst>
              <a:ext uri="{FF2B5EF4-FFF2-40B4-BE49-F238E27FC236}">
                <a16:creationId xmlns:a16="http://schemas.microsoft.com/office/drawing/2014/main" id="{A104B039-17AE-6A34-72DC-40CA174D6191}"/>
              </a:ext>
            </a:extLst>
          </p:cNvPr>
          <p:cNvSpPr/>
          <p:nvPr/>
        </p:nvSpPr>
        <p:spPr>
          <a:xfrm>
            <a:off x="705851" y="1973983"/>
            <a:ext cx="11335827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Each device controller is in charge of a particular device type</a:t>
            </a:r>
          </a:p>
          <a:p>
            <a:pPr algn="ctr"/>
            <a:r>
              <a:rPr lang="ar-JO" dirty="0"/>
              <a:t>كل وحدة تحكم في الجهاز مسؤولة عن نوع جهاز معين</a:t>
            </a:r>
          </a:p>
        </p:txBody>
      </p: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11A7BEA0-2DA2-D58F-4F71-8D6BC2D3D6AE}"/>
              </a:ext>
            </a:extLst>
          </p:cNvPr>
          <p:cNvSpPr/>
          <p:nvPr/>
        </p:nvSpPr>
        <p:spPr>
          <a:xfrm>
            <a:off x="737940" y="2893206"/>
            <a:ext cx="11335830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Each device controller has a local buffer</a:t>
            </a:r>
          </a:p>
          <a:p>
            <a:pPr algn="ctr"/>
            <a:r>
              <a:rPr lang="ar-JO" dirty="0"/>
              <a:t>تحتوي كل وحدة تحكم في الجهاز على مخزن مؤقت محلي</a:t>
            </a:r>
          </a:p>
        </p:txBody>
      </p: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B048B1D3-7057-654E-2D9D-2BCF2997134D}"/>
              </a:ext>
            </a:extLst>
          </p:cNvPr>
          <p:cNvCxnSpPr>
            <a:cxnSpLocks/>
          </p:cNvCxnSpPr>
          <p:nvPr/>
        </p:nvCxnSpPr>
        <p:spPr>
          <a:xfrm>
            <a:off x="368967" y="4247154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مستطيل: زوايا مستديرة 20">
            <a:extLst>
              <a:ext uri="{FF2B5EF4-FFF2-40B4-BE49-F238E27FC236}">
                <a16:creationId xmlns:a16="http://schemas.microsoft.com/office/drawing/2014/main" id="{D0DC6C94-0D91-DD9E-AEEE-F0752EC25CB6}"/>
              </a:ext>
            </a:extLst>
          </p:cNvPr>
          <p:cNvSpPr/>
          <p:nvPr/>
        </p:nvSpPr>
        <p:spPr>
          <a:xfrm>
            <a:off x="734886" y="3846102"/>
            <a:ext cx="11344822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Each device controller type has an operating system device driver to manage it</a:t>
            </a:r>
          </a:p>
          <a:p>
            <a:pPr algn="ctr"/>
            <a:r>
              <a:rPr lang="ar-JO" dirty="0"/>
              <a:t>يحتوي كل نوع من أنواع وحدات التحكم في الأجهزة على برنامج تشغيل لجهاز نظام التشغيل لإدارته</a:t>
            </a:r>
          </a:p>
        </p:txBody>
      </p:sp>
      <p:sp>
        <p:nvSpPr>
          <p:cNvPr id="24" name="مستطيل: زوايا مستديرة 23">
            <a:extLst>
              <a:ext uri="{FF2B5EF4-FFF2-40B4-BE49-F238E27FC236}">
                <a16:creationId xmlns:a16="http://schemas.microsoft.com/office/drawing/2014/main" id="{498FE07D-AD44-C399-9478-615EC1E2D615}"/>
              </a:ext>
            </a:extLst>
          </p:cNvPr>
          <p:cNvSpPr/>
          <p:nvPr/>
        </p:nvSpPr>
        <p:spPr>
          <a:xfrm>
            <a:off x="689809" y="1054760"/>
            <a:ext cx="11335821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I/O devices and the CPU can execute concurrently</a:t>
            </a:r>
          </a:p>
          <a:p>
            <a:pPr algn="ctr"/>
            <a:r>
              <a:rPr lang="ar-JO" dirty="0"/>
              <a:t>يمكن تنفيذ أجهزة الإدخال/الإخراج ووحدة المعالجة المركزية بشكل متزامن</a:t>
            </a:r>
          </a:p>
        </p:txBody>
      </p:sp>
      <p:sp>
        <p:nvSpPr>
          <p:cNvPr id="44" name="مستطيل: زوايا مستديرة 43">
            <a:extLst>
              <a:ext uri="{FF2B5EF4-FFF2-40B4-BE49-F238E27FC236}">
                <a16:creationId xmlns:a16="http://schemas.microsoft.com/office/drawing/2014/main" id="{29290F73-32A1-A73B-4368-174971DBC3E2}"/>
              </a:ext>
            </a:extLst>
          </p:cNvPr>
          <p:cNvSpPr/>
          <p:nvPr/>
        </p:nvSpPr>
        <p:spPr>
          <a:xfrm>
            <a:off x="737936" y="4831930"/>
            <a:ext cx="11335833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en-US"/>
              <a:t>CPU moves data from/to main memory to/from local buffers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ar-JO"/>
              <a:t>تقوم وحدة المعالجة المركزية بنقل البيانات من/إلى الذاكرة الرئيسية إلى/من المخازن المؤقتة المحلية</a:t>
            </a:r>
            <a:endParaRPr lang="ar-JO" dirty="0"/>
          </a:p>
        </p:txBody>
      </p:sp>
      <p:cxnSp>
        <p:nvCxnSpPr>
          <p:cNvPr id="3" name="رابط كسهم مستقيم 2">
            <a:extLst>
              <a:ext uri="{FF2B5EF4-FFF2-40B4-BE49-F238E27FC236}">
                <a16:creationId xmlns:a16="http://schemas.microsoft.com/office/drawing/2014/main" id="{3EDC4D7E-71C8-8306-B5AB-401F8A949938}"/>
              </a:ext>
            </a:extLst>
          </p:cNvPr>
          <p:cNvCxnSpPr>
            <a:cxnSpLocks/>
          </p:cNvCxnSpPr>
          <p:nvPr/>
        </p:nvCxnSpPr>
        <p:spPr>
          <a:xfrm>
            <a:off x="409071" y="5281869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81887502-8BBD-C65D-6C71-D3F8C2935C58}"/>
              </a:ext>
            </a:extLst>
          </p:cNvPr>
          <p:cNvSpPr/>
          <p:nvPr/>
        </p:nvSpPr>
        <p:spPr>
          <a:xfrm>
            <a:off x="745956" y="5767094"/>
            <a:ext cx="11335833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en-US" dirty="0"/>
              <a:t>I/O is from the device to local buffer of controller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tabLst/>
              <a:defRPr/>
            </a:pPr>
            <a:r>
              <a:rPr lang="ar-JO" dirty="0"/>
              <a:t>الإدخال/الإخراج من الجهاز إلى المخزن المؤقت المحلي لوحدة التحكم</a:t>
            </a:r>
          </a:p>
        </p:txBody>
      </p:sp>
      <p:cxnSp>
        <p:nvCxnSpPr>
          <p:cNvPr id="18" name="رابط كسهم مستقيم 17">
            <a:extLst>
              <a:ext uri="{FF2B5EF4-FFF2-40B4-BE49-F238E27FC236}">
                <a16:creationId xmlns:a16="http://schemas.microsoft.com/office/drawing/2014/main" id="{A888D615-1B5A-C500-6BE1-A0505D08AC11}"/>
              </a:ext>
            </a:extLst>
          </p:cNvPr>
          <p:cNvCxnSpPr>
            <a:cxnSpLocks/>
          </p:cNvCxnSpPr>
          <p:nvPr/>
        </p:nvCxnSpPr>
        <p:spPr>
          <a:xfrm>
            <a:off x="417091" y="6217033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4373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71C52524-7724-51D0-7E32-593E81E7F34C}"/>
              </a:ext>
            </a:extLst>
          </p:cNvPr>
          <p:cNvSpPr/>
          <p:nvPr/>
        </p:nvSpPr>
        <p:spPr>
          <a:xfrm>
            <a:off x="336881" y="188920"/>
            <a:ext cx="2374232" cy="1251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Main memory </a:t>
            </a:r>
            <a:endParaRPr lang="ar-JO" dirty="0"/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D9513347-C99F-D7F4-C8E4-F6EF1B6469A7}"/>
              </a:ext>
            </a:extLst>
          </p:cNvPr>
          <p:cNvSpPr/>
          <p:nvPr/>
        </p:nvSpPr>
        <p:spPr>
          <a:xfrm>
            <a:off x="673766" y="1744472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تعريفها</a:t>
            </a:r>
          </a:p>
        </p:txBody>
      </p: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7F310834-F8A6-CBC3-477F-6EC4EA56D0FB}"/>
              </a:ext>
            </a:extLst>
          </p:cNvPr>
          <p:cNvCxnSpPr/>
          <p:nvPr/>
        </p:nvCxnSpPr>
        <p:spPr>
          <a:xfrm>
            <a:off x="336883" y="2185633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رابط مستقيم 11">
            <a:extLst>
              <a:ext uri="{FF2B5EF4-FFF2-40B4-BE49-F238E27FC236}">
                <a16:creationId xmlns:a16="http://schemas.microsoft.com/office/drawing/2014/main" id="{CE3AE487-C0A4-895D-4E4E-8CCC8646368C}"/>
              </a:ext>
            </a:extLst>
          </p:cNvPr>
          <p:cNvCxnSpPr>
            <a:cxnSpLocks/>
          </p:cNvCxnSpPr>
          <p:nvPr/>
        </p:nvCxnSpPr>
        <p:spPr>
          <a:xfrm flipH="1">
            <a:off x="314892" y="910389"/>
            <a:ext cx="38034" cy="2630043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شكل بيضاوي 18">
            <a:extLst>
              <a:ext uri="{FF2B5EF4-FFF2-40B4-BE49-F238E27FC236}">
                <a16:creationId xmlns:a16="http://schemas.microsoft.com/office/drawing/2014/main" id="{FA3821D2-F2BF-A739-DA7E-C0BB14A3ACB9}"/>
              </a:ext>
            </a:extLst>
          </p:cNvPr>
          <p:cNvSpPr/>
          <p:nvPr/>
        </p:nvSpPr>
        <p:spPr>
          <a:xfrm>
            <a:off x="651777" y="3139380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صفاتها</a:t>
            </a:r>
            <a:r>
              <a:rPr lang="en-US" dirty="0"/>
              <a:t> </a:t>
            </a:r>
            <a:endParaRPr lang="ar-JO" dirty="0"/>
          </a:p>
        </p:txBody>
      </p: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B048B1D3-7057-654E-2D9D-2BCF2997134D}"/>
              </a:ext>
            </a:extLst>
          </p:cNvPr>
          <p:cNvCxnSpPr>
            <a:endCxn id="19" idx="2"/>
          </p:cNvCxnSpPr>
          <p:nvPr/>
        </p:nvCxnSpPr>
        <p:spPr>
          <a:xfrm>
            <a:off x="314892" y="3540432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مستطيل: زوايا مستديرة 20">
            <a:extLst>
              <a:ext uri="{FF2B5EF4-FFF2-40B4-BE49-F238E27FC236}">
                <a16:creationId xmlns:a16="http://schemas.microsoft.com/office/drawing/2014/main" id="{D0DC6C94-0D91-DD9E-AEEE-F0752EC25CB6}"/>
              </a:ext>
            </a:extLst>
          </p:cNvPr>
          <p:cNvSpPr/>
          <p:nvPr/>
        </p:nvSpPr>
        <p:spPr>
          <a:xfrm>
            <a:off x="4533969" y="3139380"/>
            <a:ext cx="2476431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Random access</a:t>
            </a:r>
          </a:p>
          <a:p>
            <a:pPr algn="ctr"/>
            <a:r>
              <a:rPr lang="ar-JO" dirty="0"/>
              <a:t>دخول عشوائي</a:t>
            </a:r>
          </a:p>
        </p:txBody>
      </p:sp>
      <p:cxnSp>
        <p:nvCxnSpPr>
          <p:cNvPr id="22" name="رابط كسهم مستقيم 21">
            <a:extLst>
              <a:ext uri="{FF2B5EF4-FFF2-40B4-BE49-F238E27FC236}">
                <a16:creationId xmlns:a16="http://schemas.microsoft.com/office/drawing/2014/main" id="{387FF83A-042A-C05C-171A-8A8B52B189DA}"/>
              </a:ext>
            </a:extLst>
          </p:cNvPr>
          <p:cNvCxnSpPr>
            <a:cxnSpLocks/>
            <a:stCxn id="19" idx="6"/>
            <a:endCxn id="21" idx="1"/>
          </p:cNvCxnSpPr>
          <p:nvPr/>
        </p:nvCxnSpPr>
        <p:spPr>
          <a:xfrm>
            <a:off x="2929756" y="3540433"/>
            <a:ext cx="160421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مستطيل: زوايا مستديرة 23">
            <a:extLst>
              <a:ext uri="{FF2B5EF4-FFF2-40B4-BE49-F238E27FC236}">
                <a16:creationId xmlns:a16="http://schemas.microsoft.com/office/drawing/2014/main" id="{498FE07D-AD44-C399-9478-615EC1E2D615}"/>
              </a:ext>
            </a:extLst>
          </p:cNvPr>
          <p:cNvSpPr/>
          <p:nvPr/>
        </p:nvSpPr>
        <p:spPr>
          <a:xfrm>
            <a:off x="3850110" y="1760621"/>
            <a:ext cx="8175522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only large storage media that the CPU can access directly</a:t>
            </a:r>
          </a:p>
          <a:p>
            <a:pPr algn="ctr"/>
            <a:r>
              <a:rPr lang="ar-JO" dirty="0"/>
              <a:t>وسائط التخزين الكبيرة فقط التي يمكن لوحدة المعالجة المركزية الوصول إليها مباشرة</a:t>
            </a:r>
          </a:p>
        </p:txBody>
      </p:sp>
      <p:cxnSp>
        <p:nvCxnSpPr>
          <p:cNvPr id="25" name="رابط كسهم مستقيم 24">
            <a:extLst>
              <a:ext uri="{FF2B5EF4-FFF2-40B4-BE49-F238E27FC236}">
                <a16:creationId xmlns:a16="http://schemas.microsoft.com/office/drawing/2014/main" id="{D4CD78BF-940A-D076-8A88-83FA5E91BA0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951743" y="2144717"/>
            <a:ext cx="898367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رابط مستقيم 32">
            <a:extLst>
              <a:ext uri="{FF2B5EF4-FFF2-40B4-BE49-F238E27FC236}">
                <a16:creationId xmlns:a16="http://schemas.microsoft.com/office/drawing/2014/main" id="{97F2ED4C-7501-BE57-A309-93A928732706}"/>
              </a:ext>
            </a:extLst>
          </p:cNvPr>
          <p:cNvCxnSpPr>
            <a:cxnSpLocks/>
          </p:cNvCxnSpPr>
          <p:nvPr/>
        </p:nvCxnSpPr>
        <p:spPr>
          <a:xfrm>
            <a:off x="2860528" y="3617364"/>
            <a:ext cx="91214" cy="2265103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رابط كسهم مستقيم 39">
            <a:extLst>
              <a:ext uri="{FF2B5EF4-FFF2-40B4-BE49-F238E27FC236}">
                <a16:creationId xmlns:a16="http://schemas.microsoft.com/office/drawing/2014/main" id="{911AA493-CF83-4D4E-BC52-9DF4C3070843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929754" y="4526261"/>
            <a:ext cx="1604214" cy="2850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مستطيل: زوايا مستديرة 43">
            <a:extLst>
              <a:ext uri="{FF2B5EF4-FFF2-40B4-BE49-F238E27FC236}">
                <a16:creationId xmlns:a16="http://schemas.microsoft.com/office/drawing/2014/main" id="{29290F73-32A1-A73B-4368-174971DBC3E2}"/>
              </a:ext>
            </a:extLst>
          </p:cNvPr>
          <p:cNvSpPr/>
          <p:nvPr/>
        </p:nvSpPr>
        <p:spPr>
          <a:xfrm>
            <a:off x="4533968" y="4125208"/>
            <a:ext cx="2476432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Typically volatile          </a:t>
            </a:r>
          </a:p>
          <a:p>
            <a:pPr algn="ctr"/>
            <a:r>
              <a:rPr lang="ar-JO" dirty="0"/>
              <a:t>متطايرة (غير ثابتة)</a:t>
            </a:r>
          </a:p>
        </p:txBody>
      </p:sp>
      <p:cxnSp>
        <p:nvCxnSpPr>
          <p:cNvPr id="18" name="رابط كسهم مستقيم 17">
            <a:extLst>
              <a:ext uri="{FF2B5EF4-FFF2-40B4-BE49-F238E27FC236}">
                <a16:creationId xmlns:a16="http://schemas.microsoft.com/office/drawing/2014/main" id="{28681467-0F17-0569-DA6C-1FB394405098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042958" y="5836210"/>
            <a:ext cx="1512998" cy="462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مستطيل: زوايا مستديرة 25">
            <a:extLst>
              <a:ext uri="{FF2B5EF4-FFF2-40B4-BE49-F238E27FC236}">
                <a16:creationId xmlns:a16="http://schemas.microsoft.com/office/drawing/2014/main" id="{9B5CC77C-1282-9A00-1489-04140CE5ECEB}"/>
              </a:ext>
            </a:extLst>
          </p:cNvPr>
          <p:cNvSpPr/>
          <p:nvPr/>
        </p:nvSpPr>
        <p:spPr>
          <a:xfrm>
            <a:off x="4555956" y="5139544"/>
            <a:ext cx="7485727" cy="14858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Typically random-access memory in the form of Dynamic Random-access Memory (DRAM)</a:t>
            </a:r>
          </a:p>
          <a:p>
            <a:pPr algn="ctr"/>
            <a:r>
              <a:rPr lang="ar-JO" dirty="0"/>
              <a:t>عادةً ما تكون ذاكرة الوصول العشوائي في شكل ذاكرة الوصول العشوائي الديناميكية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0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مستطيل: زوايا مستديرة 18">
            <a:extLst>
              <a:ext uri="{FF2B5EF4-FFF2-40B4-BE49-F238E27FC236}">
                <a16:creationId xmlns:a16="http://schemas.microsoft.com/office/drawing/2014/main" id="{EAC2F419-DA6A-604E-1C48-4F0A69EE06BB}"/>
              </a:ext>
            </a:extLst>
          </p:cNvPr>
          <p:cNvSpPr/>
          <p:nvPr/>
        </p:nvSpPr>
        <p:spPr>
          <a:xfrm>
            <a:off x="336881" y="188921"/>
            <a:ext cx="2374232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Secondary Storage </a:t>
            </a:r>
            <a:endParaRPr lang="ar-JO" dirty="0"/>
          </a:p>
        </p:txBody>
      </p:sp>
      <p:sp>
        <p:nvSpPr>
          <p:cNvPr id="20" name="شكل بيضاوي 19">
            <a:extLst>
              <a:ext uri="{FF2B5EF4-FFF2-40B4-BE49-F238E27FC236}">
                <a16:creationId xmlns:a16="http://schemas.microsoft.com/office/drawing/2014/main" id="{E7F2B505-B93B-3C75-6355-C74CB54890CC}"/>
              </a:ext>
            </a:extLst>
          </p:cNvPr>
          <p:cNvSpPr/>
          <p:nvPr/>
        </p:nvSpPr>
        <p:spPr>
          <a:xfrm>
            <a:off x="673766" y="1279254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تعريفها</a:t>
            </a:r>
          </a:p>
        </p:txBody>
      </p: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FA5FB2E5-F788-5545-74B5-DEA4D3F6F471}"/>
              </a:ext>
            </a:extLst>
          </p:cNvPr>
          <p:cNvCxnSpPr/>
          <p:nvPr/>
        </p:nvCxnSpPr>
        <p:spPr>
          <a:xfrm>
            <a:off x="336883" y="1720415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رابط مستقيم 21">
            <a:extLst>
              <a:ext uri="{FF2B5EF4-FFF2-40B4-BE49-F238E27FC236}">
                <a16:creationId xmlns:a16="http://schemas.microsoft.com/office/drawing/2014/main" id="{BBEAC3FC-1F6D-D9F4-BAA6-7A8D68CA2869}"/>
              </a:ext>
            </a:extLst>
          </p:cNvPr>
          <p:cNvCxnSpPr>
            <a:cxnSpLocks/>
          </p:cNvCxnSpPr>
          <p:nvPr/>
        </p:nvCxnSpPr>
        <p:spPr>
          <a:xfrm>
            <a:off x="352926" y="910389"/>
            <a:ext cx="16045" cy="810026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مستطيل: زوايا مستديرة 26">
            <a:extLst>
              <a:ext uri="{FF2B5EF4-FFF2-40B4-BE49-F238E27FC236}">
                <a16:creationId xmlns:a16="http://schemas.microsoft.com/office/drawing/2014/main" id="{9F185315-F3F3-41E6-211B-26E8726064E2}"/>
              </a:ext>
            </a:extLst>
          </p:cNvPr>
          <p:cNvSpPr/>
          <p:nvPr/>
        </p:nvSpPr>
        <p:spPr>
          <a:xfrm>
            <a:off x="3288628" y="1295403"/>
            <a:ext cx="8737004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extension of main memory that provides large nonvolatile storage capacity</a:t>
            </a:r>
          </a:p>
          <a:p>
            <a:pPr algn="ctr"/>
            <a:r>
              <a:rPr lang="ar-JO" dirty="0"/>
              <a:t> امتداد للذاكرة الرئيسية التي توفر سعة تخزين كبيرة غير متطايرة</a:t>
            </a:r>
          </a:p>
        </p:txBody>
      </p:sp>
      <p:cxnSp>
        <p:nvCxnSpPr>
          <p:cNvPr id="28" name="رابط كسهم مستقيم 27">
            <a:extLst>
              <a:ext uri="{FF2B5EF4-FFF2-40B4-BE49-F238E27FC236}">
                <a16:creationId xmlns:a16="http://schemas.microsoft.com/office/drawing/2014/main" id="{849982DF-3165-89A0-DA63-71FF5BF5C98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951743" y="1679499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مستطيل: زوايا مستديرة 35">
            <a:extLst>
              <a:ext uri="{FF2B5EF4-FFF2-40B4-BE49-F238E27FC236}">
                <a16:creationId xmlns:a16="http://schemas.microsoft.com/office/drawing/2014/main" id="{868ECED1-F2EE-4336-F160-E7910DF7945F}"/>
              </a:ext>
            </a:extLst>
          </p:cNvPr>
          <p:cNvSpPr/>
          <p:nvPr/>
        </p:nvSpPr>
        <p:spPr>
          <a:xfrm>
            <a:off x="352926" y="2682512"/>
            <a:ext cx="2374232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Hard Disk Drives (HDD)</a:t>
            </a:r>
            <a:endParaRPr lang="ar-JO" dirty="0"/>
          </a:p>
        </p:txBody>
      </p:sp>
      <p:sp>
        <p:nvSpPr>
          <p:cNvPr id="37" name="شكل بيضاوي 36">
            <a:extLst>
              <a:ext uri="{FF2B5EF4-FFF2-40B4-BE49-F238E27FC236}">
                <a16:creationId xmlns:a16="http://schemas.microsoft.com/office/drawing/2014/main" id="{D31BFCFA-65AA-8CB8-3F18-39B26F20BFFE}"/>
              </a:ext>
            </a:extLst>
          </p:cNvPr>
          <p:cNvSpPr/>
          <p:nvPr/>
        </p:nvSpPr>
        <p:spPr>
          <a:xfrm>
            <a:off x="689811" y="3692634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تعريفها</a:t>
            </a:r>
          </a:p>
        </p:txBody>
      </p:sp>
      <p:cxnSp>
        <p:nvCxnSpPr>
          <p:cNvPr id="38" name="رابط كسهم مستقيم 37">
            <a:extLst>
              <a:ext uri="{FF2B5EF4-FFF2-40B4-BE49-F238E27FC236}">
                <a16:creationId xmlns:a16="http://schemas.microsoft.com/office/drawing/2014/main" id="{0DD80A54-819A-88FE-FF9D-7D0CFB1ADBF4}"/>
              </a:ext>
            </a:extLst>
          </p:cNvPr>
          <p:cNvCxnSpPr/>
          <p:nvPr/>
        </p:nvCxnSpPr>
        <p:spPr>
          <a:xfrm>
            <a:off x="352928" y="4133795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رابط مستقيم 38">
            <a:extLst>
              <a:ext uri="{FF2B5EF4-FFF2-40B4-BE49-F238E27FC236}">
                <a16:creationId xmlns:a16="http://schemas.microsoft.com/office/drawing/2014/main" id="{AB4D2C33-3093-B416-9629-7EB44142AD10}"/>
              </a:ext>
            </a:extLst>
          </p:cNvPr>
          <p:cNvCxnSpPr>
            <a:cxnSpLocks/>
          </p:cNvCxnSpPr>
          <p:nvPr/>
        </p:nvCxnSpPr>
        <p:spPr>
          <a:xfrm flipH="1">
            <a:off x="336881" y="3403980"/>
            <a:ext cx="32090" cy="729815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مستطيل: زوايا مستديرة 39">
            <a:extLst>
              <a:ext uri="{FF2B5EF4-FFF2-40B4-BE49-F238E27FC236}">
                <a16:creationId xmlns:a16="http://schemas.microsoft.com/office/drawing/2014/main" id="{515DBB0B-1B90-88AC-8B88-7849D5BFF8CA}"/>
              </a:ext>
            </a:extLst>
          </p:cNvPr>
          <p:cNvSpPr/>
          <p:nvPr/>
        </p:nvSpPr>
        <p:spPr>
          <a:xfrm>
            <a:off x="3304673" y="3708783"/>
            <a:ext cx="8737004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rigid metal or glass platters covered with magnetic recording material</a:t>
            </a:r>
          </a:p>
          <a:p>
            <a:pPr algn="ctr"/>
            <a:r>
              <a:rPr lang="en-US" dirty="0"/>
              <a:t> </a:t>
            </a:r>
            <a:r>
              <a:rPr lang="ar-JO" dirty="0"/>
              <a:t>أطباق معدنية أو زجاجية صلبة مغطاة بمواد تسجيل مغناطيسية</a:t>
            </a:r>
          </a:p>
        </p:txBody>
      </p:sp>
      <p:cxnSp>
        <p:nvCxnSpPr>
          <p:cNvPr id="41" name="رابط كسهم مستقيم 40">
            <a:extLst>
              <a:ext uri="{FF2B5EF4-FFF2-40B4-BE49-F238E27FC236}">
                <a16:creationId xmlns:a16="http://schemas.microsoft.com/office/drawing/2014/main" id="{A7EBD3CC-6B58-6CBE-0AE5-DFFA86DF6336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967788" y="4092879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مستطيل: زوايا مستديرة 51">
            <a:extLst>
              <a:ext uri="{FF2B5EF4-FFF2-40B4-BE49-F238E27FC236}">
                <a16:creationId xmlns:a16="http://schemas.microsoft.com/office/drawing/2014/main" id="{39EF49F4-AE93-0542-CC32-A65592426251}"/>
              </a:ext>
            </a:extLst>
          </p:cNvPr>
          <p:cNvSpPr/>
          <p:nvPr/>
        </p:nvSpPr>
        <p:spPr>
          <a:xfrm>
            <a:off x="3312698" y="5806343"/>
            <a:ext cx="8737004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faster than hard disks, nonvolatile</a:t>
            </a:r>
          </a:p>
          <a:p>
            <a:pPr algn="ctr"/>
            <a:r>
              <a:rPr lang="ar-JO" dirty="0"/>
              <a:t> أسرع من الأقراص الصلبة، وهي غير متطايرة (ثابتة)</a:t>
            </a:r>
          </a:p>
        </p:txBody>
      </p:sp>
      <p:sp>
        <p:nvSpPr>
          <p:cNvPr id="53" name="مستطيل: زوايا مستديرة 52">
            <a:extLst>
              <a:ext uri="{FF2B5EF4-FFF2-40B4-BE49-F238E27FC236}">
                <a16:creationId xmlns:a16="http://schemas.microsoft.com/office/drawing/2014/main" id="{DA98B753-6B37-8E9A-59FA-4C6523C97075}"/>
              </a:ext>
            </a:extLst>
          </p:cNvPr>
          <p:cNvSpPr/>
          <p:nvPr/>
        </p:nvSpPr>
        <p:spPr>
          <a:xfrm>
            <a:off x="360951" y="4788551"/>
            <a:ext cx="2374232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Non-volatile memory (NVM) </a:t>
            </a:r>
            <a:endParaRPr lang="ar-JO" dirty="0"/>
          </a:p>
        </p:txBody>
      </p:sp>
      <p:sp>
        <p:nvSpPr>
          <p:cNvPr id="54" name="شكل بيضاوي 53">
            <a:extLst>
              <a:ext uri="{FF2B5EF4-FFF2-40B4-BE49-F238E27FC236}">
                <a16:creationId xmlns:a16="http://schemas.microsoft.com/office/drawing/2014/main" id="{0F859514-BDC8-1497-AA3B-5CEDB071F82B}"/>
              </a:ext>
            </a:extLst>
          </p:cNvPr>
          <p:cNvSpPr/>
          <p:nvPr/>
        </p:nvSpPr>
        <p:spPr>
          <a:xfrm>
            <a:off x="697836" y="5798673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تعريفها</a:t>
            </a:r>
          </a:p>
        </p:txBody>
      </p:sp>
      <p:cxnSp>
        <p:nvCxnSpPr>
          <p:cNvPr id="55" name="رابط كسهم مستقيم 54">
            <a:extLst>
              <a:ext uri="{FF2B5EF4-FFF2-40B4-BE49-F238E27FC236}">
                <a16:creationId xmlns:a16="http://schemas.microsoft.com/office/drawing/2014/main" id="{C4BBA69C-5ED7-9EC8-9063-9A0B1F0694A8}"/>
              </a:ext>
            </a:extLst>
          </p:cNvPr>
          <p:cNvCxnSpPr/>
          <p:nvPr/>
        </p:nvCxnSpPr>
        <p:spPr>
          <a:xfrm>
            <a:off x="360953" y="6239834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رابط مستقيم 55">
            <a:extLst>
              <a:ext uri="{FF2B5EF4-FFF2-40B4-BE49-F238E27FC236}">
                <a16:creationId xmlns:a16="http://schemas.microsoft.com/office/drawing/2014/main" id="{C4CD6D37-EAC5-DD1F-F231-CD74005EC509}"/>
              </a:ext>
            </a:extLst>
          </p:cNvPr>
          <p:cNvCxnSpPr>
            <a:cxnSpLocks/>
          </p:cNvCxnSpPr>
          <p:nvPr/>
        </p:nvCxnSpPr>
        <p:spPr>
          <a:xfrm flipH="1">
            <a:off x="344906" y="5510019"/>
            <a:ext cx="32090" cy="729815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رابط كسهم مستقيم 56">
            <a:extLst>
              <a:ext uri="{FF2B5EF4-FFF2-40B4-BE49-F238E27FC236}">
                <a16:creationId xmlns:a16="http://schemas.microsoft.com/office/drawing/2014/main" id="{D98814E2-B12C-6E51-9E3C-9F75473A1615}"/>
              </a:ext>
            </a:extLst>
          </p:cNvPr>
          <p:cNvCxnSpPr>
            <a:cxnSpLocks/>
          </p:cNvCxnSpPr>
          <p:nvPr/>
        </p:nvCxnSpPr>
        <p:spPr>
          <a:xfrm>
            <a:off x="2975813" y="6198918"/>
            <a:ext cx="336885" cy="169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69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: زوايا مستديرة 3">
            <a:extLst>
              <a:ext uri="{FF2B5EF4-FFF2-40B4-BE49-F238E27FC236}">
                <a16:creationId xmlns:a16="http://schemas.microsoft.com/office/drawing/2014/main" id="{11FCCDA7-3C94-39EC-93C2-6984FAC7DE73}"/>
              </a:ext>
            </a:extLst>
          </p:cNvPr>
          <p:cNvSpPr/>
          <p:nvPr/>
        </p:nvSpPr>
        <p:spPr>
          <a:xfrm>
            <a:off x="3785944" y="88713"/>
            <a:ext cx="4620112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Storage systems organized in hierarchy</a:t>
            </a:r>
          </a:p>
        </p:txBody>
      </p:sp>
      <p:sp>
        <p:nvSpPr>
          <p:cNvPr id="5" name="شكل بيضاوي 4">
            <a:extLst>
              <a:ext uri="{FF2B5EF4-FFF2-40B4-BE49-F238E27FC236}">
                <a16:creationId xmlns:a16="http://schemas.microsoft.com/office/drawing/2014/main" id="{2B861F89-A36E-60BA-E18D-DD89357CF8BD}"/>
              </a:ext>
            </a:extLst>
          </p:cNvPr>
          <p:cNvSpPr/>
          <p:nvPr/>
        </p:nvSpPr>
        <p:spPr>
          <a:xfrm>
            <a:off x="8117307" y="1427759"/>
            <a:ext cx="2662988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Volatility</a:t>
            </a:r>
          </a:p>
          <a:p>
            <a:pPr algn="ctr"/>
            <a:r>
              <a:rPr lang="ar-JO" dirty="0"/>
              <a:t>التطاير(ثابت او لا)</a:t>
            </a:r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55AF8577-B87A-B03D-255B-14DA8D42609A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8406056" y="489766"/>
            <a:ext cx="1042745" cy="9379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مستطيل: زوايا مستديرة 9">
            <a:extLst>
              <a:ext uri="{FF2B5EF4-FFF2-40B4-BE49-F238E27FC236}">
                <a16:creationId xmlns:a16="http://schemas.microsoft.com/office/drawing/2014/main" id="{83787F27-6FCC-5031-B192-5CE22F360F0D}"/>
              </a:ext>
            </a:extLst>
          </p:cNvPr>
          <p:cNvSpPr/>
          <p:nvPr/>
        </p:nvSpPr>
        <p:spPr>
          <a:xfrm>
            <a:off x="352926" y="2682512"/>
            <a:ext cx="2374232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Caching</a:t>
            </a:r>
            <a:endParaRPr lang="ar-JO" dirty="0"/>
          </a:p>
        </p:txBody>
      </p:sp>
      <p:sp>
        <p:nvSpPr>
          <p:cNvPr id="11" name="شكل بيضاوي 10">
            <a:extLst>
              <a:ext uri="{FF2B5EF4-FFF2-40B4-BE49-F238E27FC236}">
                <a16:creationId xmlns:a16="http://schemas.microsoft.com/office/drawing/2014/main" id="{B26AFD66-16FC-600B-96A6-A50D79EC62F8}"/>
              </a:ext>
            </a:extLst>
          </p:cNvPr>
          <p:cNvSpPr/>
          <p:nvPr/>
        </p:nvSpPr>
        <p:spPr>
          <a:xfrm>
            <a:off x="689811" y="3692634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JO" dirty="0"/>
              <a:t>تعريفها</a:t>
            </a:r>
          </a:p>
        </p:txBody>
      </p:sp>
      <p:cxnSp>
        <p:nvCxnSpPr>
          <p:cNvPr id="12" name="رابط كسهم مستقيم 11">
            <a:extLst>
              <a:ext uri="{FF2B5EF4-FFF2-40B4-BE49-F238E27FC236}">
                <a16:creationId xmlns:a16="http://schemas.microsoft.com/office/drawing/2014/main" id="{008CEB7A-96D0-AFA9-F092-98F3FA1F2026}"/>
              </a:ext>
            </a:extLst>
          </p:cNvPr>
          <p:cNvCxnSpPr/>
          <p:nvPr/>
        </p:nvCxnSpPr>
        <p:spPr>
          <a:xfrm>
            <a:off x="352928" y="4133795"/>
            <a:ext cx="336885" cy="1"/>
          </a:xfrm>
          <a:prstGeom prst="straightConnector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رابط مستقيم 12">
            <a:extLst>
              <a:ext uri="{FF2B5EF4-FFF2-40B4-BE49-F238E27FC236}">
                <a16:creationId xmlns:a16="http://schemas.microsoft.com/office/drawing/2014/main" id="{1D32319F-EA51-F2C6-F383-587288C7EABC}"/>
              </a:ext>
            </a:extLst>
          </p:cNvPr>
          <p:cNvCxnSpPr>
            <a:cxnSpLocks/>
          </p:cNvCxnSpPr>
          <p:nvPr/>
        </p:nvCxnSpPr>
        <p:spPr>
          <a:xfrm flipH="1">
            <a:off x="336881" y="3403980"/>
            <a:ext cx="32090" cy="729815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مستطيل: زوايا مستديرة 13">
            <a:extLst>
              <a:ext uri="{FF2B5EF4-FFF2-40B4-BE49-F238E27FC236}">
                <a16:creationId xmlns:a16="http://schemas.microsoft.com/office/drawing/2014/main" id="{6517B0DE-DE60-7AB8-5A14-D0F1DA3BB629}"/>
              </a:ext>
            </a:extLst>
          </p:cNvPr>
          <p:cNvSpPr/>
          <p:nvPr/>
        </p:nvSpPr>
        <p:spPr>
          <a:xfrm>
            <a:off x="3312698" y="3428602"/>
            <a:ext cx="8737004" cy="13301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copying information into faster storage system; main memory can be viewed as a cache for secondary storage</a:t>
            </a:r>
          </a:p>
          <a:p>
            <a:pPr algn="ctr"/>
            <a:r>
              <a:rPr lang="ar-JO" dirty="0"/>
              <a:t>نسخ المعلومات إلى نظام تخزين أسرع؛ يمكن اعتبار الذاكرة الرئيسية بمثابة ذاكرة تخزين مؤقت للتخزين الثانوي</a:t>
            </a:r>
          </a:p>
        </p:txBody>
      </p: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280A1970-9F32-4392-FFFE-9F949CB5E69D}"/>
              </a:ext>
            </a:extLst>
          </p:cNvPr>
          <p:cNvCxnSpPr>
            <a:cxnSpLocks/>
            <a:stCxn id="11" idx="6"/>
            <a:endCxn id="14" idx="1"/>
          </p:cNvCxnSpPr>
          <p:nvPr/>
        </p:nvCxnSpPr>
        <p:spPr>
          <a:xfrm flipV="1">
            <a:off x="2967790" y="4093686"/>
            <a:ext cx="344908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970AA27E-2CCD-FDCD-32F2-3580E9D63C0F}"/>
              </a:ext>
            </a:extLst>
          </p:cNvPr>
          <p:cNvSpPr/>
          <p:nvPr/>
        </p:nvSpPr>
        <p:spPr>
          <a:xfrm>
            <a:off x="3312698" y="5003301"/>
            <a:ext cx="6617336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for each device controller to manage I/O</a:t>
            </a:r>
          </a:p>
          <a:p>
            <a:pPr algn="ctr"/>
            <a:r>
              <a:rPr lang="ar-JO" dirty="0"/>
              <a:t>لكل وحدة تحكم في الجهاز لإدارة الإدخال/الإخراج</a:t>
            </a:r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448B2079-F74E-D54C-8094-34493A3C5814}"/>
              </a:ext>
            </a:extLst>
          </p:cNvPr>
          <p:cNvSpPr/>
          <p:nvPr/>
        </p:nvSpPr>
        <p:spPr>
          <a:xfrm>
            <a:off x="360951" y="4788551"/>
            <a:ext cx="2374232" cy="8021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Device Driver </a:t>
            </a:r>
            <a:endParaRPr lang="ar-JO" dirty="0"/>
          </a:p>
        </p:txBody>
      </p:sp>
      <p:cxnSp>
        <p:nvCxnSpPr>
          <p:cNvPr id="20" name="رابط مستقيم 19">
            <a:extLst>
              <a:ext uri="{FF2B5EF4-FFF2-40B4-BE49-F238E27FC236}">
                <a16:creationId xmlns:a16="http://schemas.microsoft.com/office/drawing/2014/main" id="{CE391FE5-ED6F-AC01-D0E3-5F8F95F8A88C}"/>
              </a:ext>
            </a:extLst>
          </p:cNvPr>
          <p:cNvCxnSpPr>
            <a:cxnSpLocks/>
          </p:cNvCxnSpPr>
          <p:nvPr/>
        </p:nvCxnSpPr>
        <p:spPr>
          <a:xfrm flipH="1">
            <a:off x="2555751" y="5604863"/>
            <a:ext cx="32090" cy="729815"/>
          </a:xfrm>
          <a:prstGeom prst="lin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رابط كسهم مستقيم 20">
            <a:extLst>
              <a:ext uri="{FF2B5EF4-FFF2-40B4-BE49-F238E27FC236}">
                <a16:creationId xmlns:a16="http://schemas.microsoft.com/office/drawing/2014/main" id="{039E18FB-C2E4-D0CE-92FA-2006E5F1F53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571796" y="5404353"/>
            <a:ext cx="7409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شكل بيضاوي 25">
            <a:extLst>
              <a:ext uri="{FF2B5EF4-FFF2-40B4-BE49-F238E27FC236}">
                <a16:creationId xmlns:a16="http://schemas.microsoft.com/office/drawing/2014/main" id="{0EF32DDC-1FE7-4952-8562-362E9FB9C9F1}"/>
              </a:ext>
            </a:extLst>
          </p:cNvPr>
          <p:cNvSpPr/>
          <p:nvPr/>
        </p:nvSpPr>
        <p:spPr>
          <a:xfrm>
            <a:off x="4957010" y="1427760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Cost </a:t>
            </a:r>
          </a:p>
          <a:p>
            <a:pPr algn="ctr"/>
            <a:r>
              <a:rPr lang="ar-JO" dirty="0"/>
              <a:t>التكلفة</a:t>
            </a:r>
          </a:p>
        </p:txBody>
      </p:sp>
      <p:cxnSp>
        <p:nvCxnSpPr>
          <p:cNvPr id="27" name="رابط كسهم مستقيم 26">
            <a:extLst>
              <a:ext uri="{FF2B5EF4-FFF2-40B4-BE49-F238E27FC236}">
                <a16:creationId xmlns:a16="http://schemas.microsoft.com/office/drawing/2014/main" id="{348A3A66-8A18-3BBF-241C-4BC67096FB0A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>
            <a:off x="6096000" y="890819"/>
            <a:ext cx="0" cy="53694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شكل بيضاوي 27">
            <a:extLst>
              <a:ext uri="{FF2B5EF4-FFF2-40B4-BE49-F238E27FC236}">
                <a16:creationId xmlns:a16="http://schemas.microsoft.com/office/drawing/2014/main" id="{5E4F3BA0-8803-816C-1B93-76E8C2580123}"/>
              </a:ext>
            </a:extLst>
          </p:cNvPr>
          <p:cNvSpPr/>
          <p:nvPr/>
        </p:nvSpPr>
        <p:spPr>
          <a:xfrm>
            <a:off x="1660365" y="1435469"/>
            <a:ext cx="2277979" cy="802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Speed</a:t>
            </a:r>
            <a:endParaRPr lang="ar-JO" dirty="0"/>
          </a:p>
          <a:p>
            <a:pPr algn="ctr"/>
            <a:r>
              <a:rPr lang="ar-JO" dirty="0"/>
              <a:t>سرعة</a:t>
            </a:r>
          </a:p>
        </p:txBody>
      </p:sp>
      <p:cxnSp>
        <p:nvCxnSpPr>
          <p:cNvPr id="29" name="رابط كسهم مستقيم 28">
            <a:extLst>
              <a:ext uri="{FF2B5EF4-FFF2-40B4-BE49-F238E27FC236}">
                <a16:creationId xmlns:a16="http://schemas.microsoft.com/office/drawing/2014/main" id="{63E78745-6027-4398-A04F-42C409FDC7C8}"/>
              </a:ext>
            </a:extLst>
          </p:cNvPr>
          <p:cNvCxnSpPr>
            <a:cxnSpLocks/>
            <a:stCxn id="4" idx="1"/>
            <a:endCxn id="28" idx="0"/>
          </p:cNvCxnSpPr>
          <p:nvPr/>
        </p:nvCxnSpPr>
        <p:spPr>
          <a:xfrm flipH="1">
            <a:off x="2799355" y="489766"/>
            <a:ext cx="986589" cy="94570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مستطيل: زوايا مستديرة 43">
            <a:extLst>
              <a:ext uri="{FF2B5EF4-FFF2-40B4-BE49-F238E27FC236}">
                <a16:creationId xmlns:a16="http://schemas.microsoft.com/office/drawing/2014/main" id="{FFD17B74-412C-45ED-DE38-5EA4BB48AA8C}"/>
              </a:ext>
            </a:extLst>
          </p:cNvPr>
          <p:cNvSpPr/>
          <p:nvPr/>
        </p:nvSpPr>
        <p:spPr>
          <a:xfrm>
            <a:off x="3312698" y="5957506"/>
            <a:ext cx="6617336" cy="8021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Provides uniform interface between controller and kernel</a:t>
            </a:r>
          </a:p>
          <a:p>
            <a:pPr algn="ctr"/>
            <a:r>
              <a:rPr lang="ar-JO" dirty="0"/>
              <a:t>يوفر واجهة موحدة بين وحدة التحكم والنواة</a:t>
            </a:r>
          </a:p>
        </p:txBody>
      </p:sp>
      <p:cxnSp>
        <p:nvCxnSpPr>
          <p:cNvPr id="45" name="رابط كسهم مستقيم 44">
            <a:extLst>
              <a:ext uri="{FF2B5EF4-FFF2-40B4-BE49-F238E27FC236}">
                <a16:creationId xmlns:a16="http://schemas.microsoft.com/office/drawing/2014/main" id="{DE7FF723-80C1-7729-A37B-403EE3D2022F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571796" y="6358558"/>
            <a:ext cx="740902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14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510329A-5B29-ED9C-AB9F-34E0D617F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487" y="830096"/>
            <a:ext cx="8276640" cy="480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مربع نص 4">
            <a:extLst>
              <a:ext uri="{FF2B5EF4-FFF2-40B4-BE49-F238E27FC236}">
                <a16:creationId xmlns:a16="http://schemas.microsoft.com/office/drawing/2014/main" id="{C464F5B3-E166-06DC-B633-8FF3D31281D7}"/>
              </a:ext>
            </a:extLst>
          </p:cNvPr>
          <p:cNvSpPr txBox="1"/>
          <p:nvPr/>
        </p:nvSpPr>
        <p:spPr>
          <a:xfrm>
            <a:off x="2659514" y="522319"/>
            <a:ext cx="1544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سعة التخزين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FCA9C547-F2D2-E705-018D-98131F7554AE}"/>
              </a:ext>
            </a:extLst>
          </p:cNvPr>
          <p:cNvSpPr txBox="1"/>
          <p:nvPr/>
        </p:nvSpPr>
        <p:spPr>
          <a:xfrm>
            <a:off x="9532486" y="522319"/>
            <a:ext cx="11517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وقت الوصول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E927F1C1-FC69-45A4-BB98-2CF92F1345BB}"/>
              </a:ext>
            </a:extLst>
          </p:cNvPr>
          <p:cNvSpPr txBox="1"/>
          <p:nvPr/>
        </p:nvSpPr>
        <p:spPr>
          <a:xfrm>
            <a:off x="6839338" y="1146455"/>
            <a:ext cx="1056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السجلات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5C604D7C-1782-02F1-D9A0-633AD7A35071}"/>
              </a:ext>
            </a:extLst>
          </p:cNvPr>
          <p:cNvSpPr txBox="1"/>
          <p:nvPr/>
        </p:nvSpPr>
        <p:spPr>
          <a:xfrm>
            <a:off x="7113536" y="1645853"/>
            <a:ext cx="15645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التخزين المؤقت 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46768C95-E7D0-D2AE-2E48-A4C7F49E4F83}"/>
              </a:ext>
            </a:extLst>
          </p:cNvPr>
          <p:cNvSpPr txBox="1"/>
          <p:nvPr/>
        </p:nvSpPr>
        <p:spPr>
          <a:xfrm>
            <a:off x="7317896" y="2208434"/>
            <a:ext cx="18484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الذاكرة الرئيسية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0326DAA4-3BCF-81C3-8967-AE58F69B4EFB}"/>
              </a:ext>
            </a:extLst>
          </p:cNvPr>
          <p:cNvSpPr txBox="1"/>
          <p:nvPr/>
        </p:nvSpPr>
        <p:spPr>
          <a:xfrm>
            <a:off x="7525965" y="2861720"/>
            <a:ext cx="18484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ذاكرة غير متطايرة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2ECF5C98-A12F-C426-3B68-3963310E8BD7}"/>
              </a:ext>
            </a:extLst>
          </p:cNvPr>
          <p:cNvSpPr txBox="1"/>
          <p:nvPr/>
        </p:nvSpPr>
        <p:spPr>
          <a:xfrm>
            <a:off x="3765737" y="3606077"/>
            <a:ext cx="18821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محركات الأقراص الصلبة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8681E3F4-B148-665E-962C-BD0456454A62}"/>
              </a:ext>
            </a:extLst>
          </p:cNvPr>
          <p:cNvSpPr txBox="1"/>
          <p:nvPr/>
        </p:nvSpPr>
        <p:spPr>
          <a:xfrm>
            <a:off x="4142170" y="4337057"/>
            <a:ext cx="1281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r-JO" sz="14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</a:rPr>
              <a:t>القرص الضوئي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0A242B47-DB28-DF3E-7185-ED03A18F689A}"/>
              </a:ext>
            </a:extLst>
          </p:cNvPr>
          <p:cNvSpPr txBox="1"/>
          <p:nvPr/>
        </p:nvSpPr>
        <p:spPr>
          <a:xfrm>
            <a:off x="3953953" y="5077567"/>
            <a:ext cx="1657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b="0" i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</a:rPr>
              <a:t>أشرطة مغناطيسية</a:t>
            </a:r>
            <a:endParaRPr lang="ar-JO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DCB594A6-7375-6822-DDA1-772B3459DFF0}"/>
              </a:ext>
            </a:extLst>
          </p:cNvPr>
          <p:cNvSpPr txBox="1"/>
          <p:nvPr/>
        </p:nvSpPr>
        <p:spPr>
          <a:xfrm>
            <a:off x="9412824" y="4445280"/>
            <a:ext cx="12810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التخزين الثالث</a:t>
            </a: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CD8505AD-85E4-A34C-9316-42D06735CBF4}"/>
              </a:ext>
            </a:extLst>
          </p:cNvPr>
          <p:cNvSpPr txBox="1"/>
          <p:nvPr/>
        </p:nvSpPr>
        <p:spPr>
          <a:xfrm>
            <a:off x="9374425" y="2758027"/>
            <a:ext cx="12810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التخزين الثانوي</a:t>
            </a: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1C5A2341-C36C-71C6-09B8-50A5BA54D9AE}"/>
              </a:ext>
            </a:extLst>
          </p:cNvPr>
          <p:cNvSpPr txBox="1"/>
          <p:nvPr/>
        </p:nvSpPr>
        <p:spPr>
          <a:xfrm>
            <a:off x="9261523" y="1384243"/>
            <a:ext cx="128100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1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التخزين الأساسي</a:t>
            </a:r>
          </a:p>
        </p:txBody>
      </p:sp>
    </p:spTree>
    <p:extLst>
      <p:ext uri="{BB962C8B-B14F-4D97-AF65-F5344CB8AC3E}">
        <p14:creationId xmlns:p14="http://schemas.microsoft.com/office/powerpoint/2010/main" val="180435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ADE90CA-5260-9496-1F80-F12BDF26A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157933"/>
            <a:ext cx="7665538" cy="611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مربع نص 4">
            <a:extLst>
              <a:ext uri="{FF2B5EF4-FFF2-40B4-BE49-F238E27FC236}">
                <a16:creationId xmlns:a16="http://schemas.microsoft.com/office/drawing/2014/main" id="{72A6FDF3-C710-499A-58A0-1BAF908135C7}"/>
              </a:ext>
            </a:extLst>
          </p:cNvPr>
          <p:cNvSpPr txBox="1"/>
          <p:nvPr/>
        </p:nvSpPr>
        <p:spPr>
          <a:xfrm>
            <a:off x="2602367" y="1599496"/>
            <a:ext cx="10728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خيط التنفيذ</a:t>
            </a: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492CAE74-21CD-3CA0-3DCB-832E37DEC8E9}"/>
              </a:ext>
            </a:extLst>
          </p:cNvPr>
          <p:cNvSpPr txBox="1"/>
          <p:nvPr/>
        </p:nvSpPr>
        <p:spPr>
          <a:xfrm rot="5400000">
            <a:off x="3752411" y="3738765"/>
            <a:ext cx="10792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يقاطع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5AB3B98E-BA88-87C9-ED1D-D93987D44615}"/>
              </a:ext>
            </a:extLst>
          </p:cNvPr>
          <p:cNvSpPr txBox="1"/>
          <p:nvPr/>
        </p:nvSpPr>
        <p:spPr>
          <a:xfrm>
            <a:off x="5172425" y="431801"/>
            <a:ext cx="18026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دورة تنفيذ التعليمات</a:t>
            </a: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EC5949A2-01AD-F79A-33DF-AAB6F8694C63}"/>
              </a:ext>
            </a:extLst>
          </p:cNvPr>
          <p:cNvSpPr txBox="1"/>
          <p:nvPr/>
        </p:nvSpPr>
        <p:spPr>
          <a:xfrm>
            <a:off x="4138125" y="2442128"/>
            <a:ext cx="1034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حركة البيانات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0E19B25B-BEF7-204C-B703-993DD042DB37}"/>
              </a:ext>
            </a:extLst>
          </p:cNvPr>
          <p:cNvSpPr txBox="1"/>
          <p:nvPr/>
        </p:nvSpPr>
        <p:spPr>
          <a:xfrm>
            <a:off x="8078901" y="1959230"/>
            <a:ext cx="13420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التعليمات والبيانات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458579CF-0114-7B25-1B3F-7A2D5BBB2EC2}"/>
              </a:ext>
            </a:extLst>
          </p:cNvPr>
          <p:cNvSpPr txBox="1"/>
          <p:nvPr/>
        </p:nvSpPr>
        <p:spPr>
          <a:xfrm rot="5400000">
            <a:off x="1870662" y="3707541"/>
            <a:ext cx="1753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طلب الإدخال/الإخراج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ED213944-18AA-6C6F-3657-93DA4067E322}"/>
              </a:ext>
            </a:extLst>
          </p:cNvPr>
          <p:cNvSpPr txBox="1"/>
          <p:nvPr/>
        </p:nvSpPr>
        <p:spPr>
          <a:xfrm rot="5400000">
            <a:off x="2968577" y="3698026"/>
            <a:ext cx="9977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بيانات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BE199760-043B-9A8D-7601-70666FCD2668}"/>
              </a:ext>
            </a:extLst>
          </p:cNvPr>
          <p:cNvSpPr txBox="1"/>
          <p:nvPr/>
        </p:nvSpPr>
        <p:spPr>
          <a:xfrm>
            <a:off x="3035149" y="4950727"/>
            <a:ext cx="556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جهاز</a:t>
            </a:r>
          </a:p>
        </p:txBody>
      </p:sp>
    </p:spTree>
    <p:extLst>
      <p:ext uri="{BB962C8B-B14F-4D97-AF65-F5344CB8AC3E}">
        <p14:creationId xmlns:p14="http://schemas.microsoft.com/office/powerpoint/2010/main" val="3673327680"/>
      </p:ext>
    </p:extLst>
  </p:cSld>
  <p:clrMapOvr>
    <a:masterClrMapping/>
  </p:clrMapOvr>
</p:sld>
</file>

<file path=ppt/theme/theme1.xml><?xml version="1.0" encoding="utf-8"?>
<a:theme xmlns:a="http://schemas.openxmlformats.org/drawingml/2006/main" name="شريحة">
  <a:themeElements>
    <a:clrScheme name="شريحة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شريحة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شريحة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263</TotalTime>
  <Words>1032</Words>
  <Application>Microsoft Office PowerPoint</Application>
  <PresentationFormat>شاشة عريضة</PresentationFormat>
  <Paragraphs>184</Paragraphs>
  <Slides>18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18</vt:i4>
      </vt:variant>
    </vt:vector>
  </HeadingPairs>
  <TitlesOfParts>
    <vt:vector size="22" baseType="lpstr">
      <vt:lpstr>Century Gothic</vt:lpstr>
      <vt:lpstr>Roboto</vt:lpstr>
      <vt:lpstr>Wingdings 3</vt:lpstr>
      <vt:lpstr>شريحة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feras Saleem</dc:creator>
  <cp:lastModifiedBy>feras Saleem</cp:lastModifiedBy>
  <cp:revision>4</cp:revision>
  <dcterms:created xsi:type="dcterms:W3CDTF">2023-11-04T13:47:03Z</dcterms:created>
  <dcterms:modified xsi:type="dcterms:W3CDTF">2023-11-04T18:47:52Z</dcterms:modified>
</cp:coreProperties>
</file>