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9" r:id="rId11"/>
    <p:sldId id="270" r:id="rId12"/>
    <p:sldId id="271" r:id="rId13"/>
    <p:sldId id="272" r:id="rId14"/>
    <p:sldId id="273" r:id="rId15"/>
    <p:sldId id="264" r:id="rId16"/>
    <p:sldId id="265" r:id="rId17"/>
    <p:sldId id="266" r:id="rId18"/>
    <p:sldId id="339" r:id="rId19"/>
    <p:sldId id="274" r:id="rId20"/>
    <p:sldId id="275" r:id="rId21"/>
    <p:sldId id="325" r:id="rId22"/>
    <p:sldId id="326" r:id="rId23"/>
    <p:sldId id="32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328" r:id="rId32"/>
    <p:sldId id="329" r:id="rId33"/>
    <p:sldId id="330" r:id="rId34"/>
    <p:sldId id="298" r:id="rId35"/>
    <p:sldId id="290" r:id="rId36"/>
    <p:sldId id="295" r:id="rId37"/>
    <p:sldId id="299" r:id="rId38"/>
    <p:sldId id="310" r:id="rId39"/>
    <p:sldId id="311" r:id="rId40"/>
    <p:sldId id="313" r:id="rId41"/>
    <p:sldId id="314" r:id="rId42"/>
    <p:sldId id="315" r:id="rId43"/>
    <p:sldId id="316" r:id="rId44"/>
    <p:sldId id="317" r:id="rId45"/>
    <p:sldId id="318" r:id="rId46"/>
    <p:sldId id="319" r:id="rId47"/>
    <p:sldId id="320" r:id="rId48"/>
    <p:sldId id="337" r:id="rId49"/>
    <p:sldId id="338" r:id="rId50"/>
    <p:sldId id="321" r:id="rId51"/>
    <p:sldId id="322" r:id="rId52"/>
    <p:sldId id="323" r:id="rId53"/>
    <p:sldId id="324" r:id="rId54"/>
    <p:sldId id="332" r:id="rId55"/>
    <p:sldId id="331" r:id="rId56"/>
    <p:sldId id="333" r:id="rId57"/>
    <p:sldId id="334" r:id="rId58"/>
    <p:sldId id="336" r:id="rId59"/>
    <p:sldId id="335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11660" autoAdjust="0"/>
    <p:restoredTop sz="94660"/>
  </p:normalViewPr>
  <p:slideViewPr>
    <p:cSldViewPr snapToGrid="0">
      <p:cViewPr>
        <p:scale>
          <a:sx n="50" d="100"/>
          <a:sy n="50" d="100"/>
        </p:scale>
        <p:origin x="202" y="6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463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795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5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76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9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2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59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64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F27E6-1E3A-4259-90C4-A28B058C321B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23FC7-E1FD-49CD-BF14-F73EC10AC6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776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ar-JO" dirty="0"/>
              <a:t>بسم الله الرحمن الرحيم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ar-JO" dirty="0"/>
              <a:t>اسئلة واجابات امتحان هندسة الويب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378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Specifics requirements in Web Engineering include </a:t>
            </a:r>
          </a:p>
          <a:p>
            <a:pPr algn="r" rtl="1"/>
            <a:r>
              <a:rPr lang="ar-JO" dirty="0"/>
              <a:t>تشمل متطلبات التفاصيل في هندسة الويب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All of the above.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964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10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XML Syntax Rules </a:t>
            </a:r>
          </a:p>
          <a:p>
            <a:pPr algn="r" rtl="1"/>
            <a:r>
              <a:rPr lang="ar-JO" dirty="0"/>
              <a:t>قواعد تركيب </a:t>
            </a:r>
            <a:r>
              <a:rPr lang="en-US" dirty="0"/>
              <a:t>XML</a:t>
            </a:r>
          </a:p>
          <a:p>
            <a:r>
              <a:rPr lang="en-US" dirty="0"/>
              <a:t>Answer</a:t>
            </a:r>
          </a:p>
          <a:p>
            <a:r>
              <a:rPr lang="en-US" dirty="0"/>
              <a:t>All of the above</a:t>
            </a:r>
          </a:p>
          <a:p>
            <a:endParaRPr lang="en-US" dirty="0"/>
          </a:p>
          <a:p>
            <a:r>
              <a:rPr lang="en-US" dirty="0"/>
              <a:t>P 127</a:t>
            </a:r>
          </a:p>
        </p:txBody>
      </p:sp>
    </p:spTree>
    <p:extLst>
      <p:ext uri="{BB962C8B-B14F-4D97-AF65-F5344CB8AC3E}">
        <p14:creationId xmlns:p14="http://schemas.microsoft.com/office/powerpoint/2010/main" val="398101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Caching is a collection of information about the user </a:t>
            </a:r>
          </a:p>
          <a:p>
            <a:pPr algn="r" rtl="1"/>
            <a:r>
              <a:rPr lang="ar-JO" dirty="0"/>
              <a:t>التخزين المؤقت هو جمع معلومات عن المستخدم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r>
              <a:rPr lang="en-US" dirty="0"/>
              <a:t>P 91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628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W3C means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Answer</a:t>
            </a:r>
          </a:p>
          <a:p>
            <a:r>
              <a:rPr lang="en-US" dirty="0"/>
              <a:t>World Wide Web Consortium </a:t>
            </a:r>
          </a:p>
          <a:p>
            <a:r>
              <a:rPr lang="ar-JO" dirty="0"/>
              <a:t>الاتحاد العالمي للشبكة العالمية</a:t>
            </a:r>
            <a:br>
              <a:rPr lang="en-US" dirty="0"/>
            </a:br>
            <a:endParaRPr lang="en-US" dirty="0"/>
          </a:p>
          <a:p>
            <a:r>
              <a:rPr lang="en-US" dirty="0"/>
              <a:t>P 4</a:t>
            </a:r>
          </a:p>
        </p:txBody>
      </p:sp>
    </p:spTree>
    <p:extLst>
      <p:ext uri="{BB962C8B-B14F-4D97-AF65-F5344CB8AC3E}">
        <p14:creationId xmlns:p14="http://schemas.microsoft.com/office/powerpoint/2010/main" val="1592888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idea of the Java servlets is exactly the same as in CGI programs, but the implementation is different</a:t>
            </a:r>
          </a:p>
          <a:p>
            <a:pPr algn="r" rtl="1"/>
            <a:r>
              <a:rPr lang="ar-JO" dirty="0"/>
              <a:t>فكرة خدمة </a:t>
            </a:r>
            <a:r>
              <a:rPr lang="en-US" dirty="0"/>
              <a:t>Java </a:t>
            </a:r>
            <a:r>
              <a:rPr lang="ar-JO" dirty="0"/>
              <a:t>هي نفسها تمامًا كما في برامج </a:t>
            </a:r>
            <a:r>
              <a:rPr lang="en-US" dirty="0"/>
              <a:t>CGI، </a:t>
            </a:r>
            <a:r>
              <a:rPr lang="ar-JO" dirty="0"/>
              <a:t>لكن التنفيذ مختلف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135</a:t>
            </a:r>
          </a:p>
        </p:txBody>
      </p:sp>
    </p:spTree>
    <p:extLst>
      <p:ext uri="{BB962C8B-B14F-4D97-AF65-F5344CB8AC3E}">
        <p14:creationId xmlns:p14="http://schemas.microsoft.com/office/powerpoint/2010/main" val="16071055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Spiral Model doesn't work well for small projects </a:t>
            </a:r>
          </a:p>
          <a:p>
            <a:pPr algn="r" rtl="1"/>
            <a:r>
              <a:rPr lang="ar-JO" dirty="0"/>
              <a:t>لا يعمل النموذج الحلزوني بشكل جيد للمشاريع الصغيرة</a:t>
            </a:r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172</a:t>
            </a:r>
          </a:p>
        </p:txBody>
      </p:sp>
    </p:spTree>
    <p:extLst>
      <p:ext uri="{BB962C8B-B14F-4D97-AF65-F5344CB8AC3E}">
        <p14:creationId xmlns:p14="http://schemas.microsoft.com/office/powerpoint/2010/main" val="352046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Web project teams are often </a:t>
            </a:r>
          </a:p>
          <a:p>
            <a:pPr algn="r" rtl="1"/>
            <a:r>
              <a:rPr lang="ar-JO" dirty="0"/>
              <a:t>غالبًا ما تكون أفرقة مشاريع الويب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More heterogeneous than traditional Project.</a:t>
            </a:r>
          </a:p>
          <a:p>
            <a:pPr algn="r" rtl="1"/>
            <a:r>
              <a:rPr lang="ar-JO" dirty="0"/>
              <a:t>غير متجانس أكثر من المشروع التقليدي.</a:t>
            </a:r>
            <a:endParaRPr lang="en-US" dirty="0"/>
          </a:p>
          <a:p>
            <a:r>
              <a:rPr lang="en-US" dirty="0"/>
              <a:t>P 211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7212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Static: content is generated "on the fly" </a:t>
            </a:r>
          </a:p>
          <a:p>
            <a:pPr algn="r" rtl="1"/>
            <a:r>
              <a:rPr lang="ar-JO" dirty="0"/>
              <a:t>ثابت: يتم إنشاء المحتوى «بسرعة»</a:t>
            </a:r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r>
              <a:rPr lang="en-US" dirty="0"/>
              <a:t>P 120</a:t>
            </a:r>
          </a:p>
        </p:txBody>
      </p:sp>
    </p:spTree>
    <p:extLst>
      <p:ext uri="{BB962C8B-B14F-4D97-AF65-F5344CB8AC3E}">
        <p14:creationId xmlns:p14="http://schemas.microsoft.com/office/powerpoint/2010/main" val="413191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Online evolution model of four main activities only: Requirements, analysis, design, and implementation</a:t>
            </a:r>
          </a:p>
          <a:p>
            <a:pPr algn="r" rtl="1"/>
            <a:r>
              <a:rPr lang="ar-JO" dirty="0"/>
              <a:t>نموذج التطور الإلكتروني لأربعة أنشطة رئيسية فقط: المتطلبات والتحليل والتصميم والتنفيذ</a:t>
            </a:r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r>
              <a:rPr lang="en-US" dirty="0"/>
              <a:t>P 187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2096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Database that matches IP addresses to host names called: </a:t>
            </a:r>
          </a:p>
          <a:p>
            <a:pPr algn="r" rtl="1"/>
            <a:r>
              <a:rPr lang="ar-JO" dirty="0"/>
              <a:t>قاعدة بيانات تطابق عناوين بروتوكول الإنترنت مع أسماء مضيفة تسمى:</a:t>
            </a:r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None of the above</a:t>
            </a:r>
          </a:p>
          <a:p>
            <a:endParaRPr lang="en-US" dirty="0"/>
          </a:p>
          <a:p>
            <a:r>
              <a:rPr lang="en-US" dirty="0"/>
              <a:t>P 92</a:t>
            </a:r>
          </a:p>
        </p:txBody>
      </p:sp>
    </p:spTree>
    <p:extLst>
      <p:ext uri="{BB962C8B-B14F-4D97-AF65-F5344CB8AC3E}">
        <p14:creationId xmlns:p14="http://schemas.microsoft.com/office/powerpoint/2010/main" val="1516284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Online Evolution Model depend on Early user feedback</a:t>
            </a:r>
          </a:p>
          <a:p>
            <a:pPr algn="r" rtl="1"/>
            <a:r>
              <a:rPr lang="ar-JO" dirty="0"/>
              <a:t>يعتمد نموذج التطور عبر الإنترنت على ملاحظات المستخدم المبكرة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188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387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19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CGI programs often serve as an interface between a data</a:t>
            </a:r>
          </a:p>
          <a:p>
            <a:pPr algn="r" rtl="1"/>
            <a:r>
              <a:rPr lang="ar-JO" dirty="0"/>
              <a:t>غالبًا ما تعمل برامج </a:t>
            </a:r>
            <a:r>
              <a:rPr lang="en-US" dirty="0"/>
              <a:t>CGI </a:t>
            </a:r>
            <a:r>
              <a:rPr lang="ar-JO" dirty="0"/>
              <a:t>كواجهة بين البيانات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133</a:t>
            </a:r>
          </a:p>
        </p:txBody>
      </p:sp>
    </p:spTree>
    <p:extLst>
      <p:ext uri="{BB962C8B-B14F-4D97-AF65-F5344CB8AC3E}">
        <p14:creationId xmlns:p14="http://schemas.microsoft.com/office/powerpoint/2010/main" val="26528250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/>
          </a:bodyPr>
          <a:lstStyle/>
          <a:p>
            <a:r>
              <a:rPr lang="en-US" dirty="0"/>
              <a:t>Most web application developers are much younger and have lesser experiences compared to their average software developing counterparts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Juvenility</a:t>
            </a:r>
          </a:p>
          <a:p>
            <a:pPr algn="r" rtl="1"/>
            <a:r>
              <a:rPr lang="ar-JO" dirty="0"/>
              <a:t>معظم مطوري تطبيقات الويب أصغر سناً ولديهم تجارب أقل مقارنة بنظرائهم في تطوير البرامج </a:t>
            </a:r>
            <a:r>
              <a:rPr lang="ar-JO" dirty="0" err="1"/>
              <a:t>المتوسطة</a:t>
            </a:r>
            <a:r>
              <a:rPr lang="ar-JO" dirty="0" err="1">
                <a:sym typeface="Wingdings" panose="05000000000000000000" pitchFamily="2" charset="2"/>
              </a:rPr>
              <a:t>الأحداث</a:t>
            </a:r>
            <a:endParaRPr lang="en-US" dirty="0"/>
          </a:p>
          <a:p>
            <a:r>
              <a:rPr lang="en-US" dirty="0"/>
              <a:t>Ability of a system to handle increases in load without impact on the performance of the system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Scalability</a:t>
            </a:r>
          </a:p>
          <a:p>
            <a:pPr algn="r" rtl="1"/>
            <a:r>
              <a:rPr lang="ar-JO" dirty="0"/>
              <a:t>قدرة النظام على التعامل مع الزيادات في الحمل دون تأثير على أداء النظام</a:t>
            </a:r>
            <a:r>
              <a:rPr lang="ar-JO" dirty="0">
                <a:sym typeface="Wingdings" panose="05000000000000000000" pitchFamily="2" charset="2"/>
              </a:rPr>
              <a:t> قابلية التوسع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 221</a:t>
            </a:r>
          </a:p>
        </p:txBody>
      </p:sp>
    </p:spTree>
    <p:extLst>
      <p:ext uri="{BB962C8B-B14F-4D97-AF65-F5344CB8AC3E}">
        <p14:creationId xmlns:p14="http://schemas.microsoft.com/office/powerpoint/2010/main" val="38110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85000" lnSpcReduction="20000"/>
          </a:bodyPr>
          <a:lstStyle/>
          <a:p>
            <a:r>
              <a:rPr lang="en-US" dirty="0"/>
              <a:t>---------- adds risk as new dimension to the management problem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Spiral model</a:t>
            </a:r>
          </a:p>
          <a:p>
            <a:pPr algn="r" rtl="1"/>
            <a:r>
              <a:rPr lang="ar-JO" dirty="0"/>
              <a:t>يضيف المخاطر كبعد جديد لمشكلة الإدارة</a:t>
            </a:r>
            <a:r>
              <a:rPr lang="ar-JO" dirty="0">
                <a:sym typeface="Wingdings" panose="05000000000000000000" pitchFamily="2" charset="2"/>
              </a:rPr>
              <a:t> نموذج حلزوني</a:t>
            </a:r>
            <a:endParaRPr lang="en-US" dirty="0"/>
          </a:p>
          <a:p>
            <a:r>
              <a:rPr lang="en-US" dirty="0"/>
              <a:t>P 172</a:t>
            </a:r>
          </a:p>
          <a:p>
            <a:r>
              <a:rPr lang="en-US" dirty="0"/>
              <a:t>In ----------- The team members need to be expert in their filed to develop a software under this methodology </a:t>
            </a: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 Rational Unified Process (RUP)</a:t>
            </a:r>
          </a:p>
          <a:p>
            <a:pPr algn="r" rtl="1"/>
            <a:r>
              <a:rPr lang="ar-JO" dirty="0"/>
              <a:t>في ---------- يحتاج أعضاء الفريق إلى أن يكونوا خبراء في ملفاتهم لتطوير برنامج بموجب هذه المنهجية</a:t>
            </a:r>
            <a:r>
              <a:rPr lang="ar-JO" dirty="0">
                <a:sym typeface="Wingdings" panose="05000000000000000000" pitchFamily="2" charset="2"/>
              </a:rPr>
              <a:t> العملية الموحدة الرشيدة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177</a:t>
            </a:r>
          </a:p>
          <a:p>
            <a:r>
              <a:rPr lang="en-US" dirty="0"/>
              <a:t>In ------------ Only completing one activity allows starting its successor activity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Waterfall Model</a:t>
            </a:r>
          </a:p>
          <a:p>
            <a:pPr algn="r" rtl="1"/>
            <a:r>
              <a:rPr lang="ar-JO" dirty="0"/>
              <a:t>في ------------ استكمال نشاط واحد فقط يسمح ببدء النشاط اللاحق</a:t>
            </a:r>
            <a:r>
              <a:rPr lang="ar-JO" dirty="0">
                <a:sym typeface="Wingdings" panose="05000000000000000000" pitchFamily="2" charset="2"/>
              </a:rPr>
              <a:t>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 نموذج الشلال</a:t>
            </a:r>
            <a:endParaRPr lang="en-US" dirty="0"/>
          </a:p>
          <a:p>
            <a:r>
              <a:rPr lang="en-US" dirty="0"/>
              <a:t>P 167</a:t>
            </a:r>
          </a:p>
          <a:p>
            <a:pPr marL="0" indent="0">
              <a:buNone/>
            </a:pPr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830719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Risk Management Planning stage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Assists and prepares an appropriate response for each risk item</a:t>
            </a:r>
          </a:p>
          <a:p>
            <a:pPr algn="r" rtl="1"/>
            <a:r>
              <a:rPr lang="ar-JO" dirty="0"/>
              <a:t>مرحلة التخطيط لإدارة المخاطر</a:t>
            </a:r>
            <a:r>
              <a:rPr lang="ar-JO" dirty="0">
                <a:sym typeface="Wingdings" panose="05000000000000000000" pitchFamily="2" charset="2"/>
              </a:rPr>
              <a:t> يساعد ويعد استجابة مناسبة لكل بند من بنود المخاطر</a:t>
            </a:r>
            <a:endParaRPr lang="en-US" dirty="0"/>
          </a:p>
          <a:p>
            <a:r>
              <a:rPr lang="en-US" dirty="0"/>
              <a:t>P 233</a:t>
            </a:r>
          </a:p>
          <a:p>
            <a:r>
              <a:rPr lang="en-US" dirty="0"/>
              <a:t>Risk Prioritization stage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It indicates the possible effects of risks on a project by measuring of the possibility of the risks occurring</a:t>
            </a:r>
          </a:p>
          <a:p>
            <a:pPr algn="r" rtl="1"/>
            <a:r>
              <a:rPr lang="ar-JO" dirty="0"/>
              <a:t>مرحلة تحديد أولويات المخاطر </a:t>
            </a:r>
            <a:r>
              <a:rPr lang="ar-JO" dirty="0">
                <a:sym typeface="Wingdings" panose="05000000000000000000" pitchFamily="2" charset="2"/>
              </a:rPr>
              <a:t> ويشير إلى الآثار المحتملة للمخاطر على المشروع عن طريق قياس إمكانية حدوث المخاطر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 232</a:t>
            </a:r>
          </a:p>
          <a:p>
            <a:r>
              <a:rPr lang="en-US" dirty="0"/>
              <a:t>Risk Resolution stage </a:t>
            </a:r>
            <a:r>
              <a:rPr lang="en-US" dirty="0">
                <a:sym typeface="Wingdings" panose="05000000000000000000" pitchFamily="2" charset="2"/>
              </a:rPr>
              <a:t> Decides a state in which the risk issues are transferred eliminated accepted or otherwise resolved </a:t>
            </a:r>
          </a:p>
          <a:p>
            <a:pPr algn="r" rtl="1"/>
            <a:r>
              <a:rPr lang="ar-JO" dirty="0"/>
              <a:t>مرحلة حل المخاطر</a:t>
            </a:r>
            <a:r>
              <a:rPr lang="ar-JO" dirty="0">
                <a:sym typeface="Wingdings" panose="05000000000000000000" pitchFamily="2" charset="2"/>
              </a:rPr>
              <a:t> يقرر الحالة التي تُلغى فيها المسائل المتعلقة بالمخاطر المقبولة أو التي تحل بطريقة أخرى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P 233</a:t>
            </a:r>
          </a:p>
        </p:txBody>
      </p:sp>
    </p:spTree>
    <p:extLst>
      <p:ext uri="{BB962C8B-B14F-4D97-AF65-F5344CB8AC3E}">
        <p14:creationId xmlns:p14="http://schemas.microsoft.com/office/powerpoint/2010/main" val="838709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main contribution of ------------------ model is the proposal of a mix of concepts, notations, and techniques for the construction of data intensive Web applications </a:t>
            </a:r>
          </a:p>
          <a:p>
            <a:pPr algn="r" rtl="1"/>
            <a:r>
              <a:rPr lang="ar-JO" dirty="0"/>
              <a:t>تتمثل المساهمة الرئيسية للنموذج في اقتراح مزيج من المفاهيم والرموز والتقنيات لبناء تطبيقات الويب كثيفة البيانات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Web Modelling Language (</a:t>
            </a:r>
            <a:r>
              <a:rPr lang="en-US" dirty="0" err="1"/>
              <a:t>WebML</a:t>
            </a:r>
            <a:r>
              <a:rPr lang="en-US" dirty="0"/>
              <a:t>)</a:t>
            </a:r>
          </a:p>
          <a:p>
            <a:pPr algn="r" rtl="1"/>
            <a:r>
              <a:rPr lang="ar-JO" dirty="0"/>
              <a:t>لغة نمذجة الويب </a:t>
            </a:r>
            <a:r>
              <a:rPr lang="en-US" dirty="0"/>
              <a:t>(</a:t>
            </a:r>
            <a:r>
              <a:rPr lang="en-US" dirty="0" err="1"/>
              <a:t>WebML</a:t>
            </a:r>
            <a:r>
              <a:rPr lang="en-US" dirty="0"/>
              <a:t>)</a:t>
            </a:r>
          </a:p>
          <a:p>
            <a:r>
              <a:rPr lang="en-US" dirty="0"/>
              <a:t>P 190</a:t>
            </a:r>
          </a:p>
        </p:txBody>
      </p:sp>
    </p:spTree>
    <p:extLst>
      <p:ext uri="{BB962C8B-B14F-4D97-AF65-F5344CB8AC3E}">
        <p14:creationId xmlns:p14="http://schemas.microsoft.com/office/powerpoint/2010/main" val="1785988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---------------------- is a visual language and development method for specifying the content struct of a Web application</a:t>
            </a:r>
          </a:p>
          <a:p>
            <a:pPr algn="r" rtl="1"/>
            <a:r>
              <a:rPr lang="ar-JO" dirty="0"/>
              <a:t>-------------------- هي لغة بصرية وطريقة تطوير لتحديد هيكل المحتوى لتطبيق الويب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Web Modelling Language (</a:t>
            </a:r>
            <a:r>
              <a:rPr lang="en-US" dirty="0" err="1"/>
              <a:t>WebML</a:t>
            </a:r>
            <a:r>
              <a:rPr lang="en-US" dirty="0"/>
              <a:t>)</a:t>
            </a:r>
          </a:p>
          <a:p>
            <a:pPr algn="r" rtl="1"/>
            <a:r>
              <a:rPr lang="ar-JO" dirty="0"/>
              <a:t>لغة نمذجة الويب </a:t>
            </a:r>
            <a:r>
              <a:rPr lang="en-US" dirty="0"/>
              <a:t>(</a:t>
            </a:r>
            <a:r>
              <a:rPr lang="en-US" dirty="0" err="1"/>
              <a:t>WebML</a:t>
            </a:r>
            <a:r>
              <a:rPr lang="en-US" dirty="0"/>
              <a:t>)</a:t>
            </a:r>
          </a:p>
          <a:p>
            <a:r>
              <a:rPr lang="en-US" dirty="0"/>
              <a:t>P 190</a:t>
            </a:r>
          </a:p>
        </p:txBody>
      </p:sp>
    </p:spTree>
    <p:extLst>
      <p:ext uri="{BB962C8B-B14F-4D97-AF65-F5344CB8AC3E}">
        <p14:creationId xmlns:p14="http://schemas.microsoft.com/office/powerpoint/2010/main" val="1183646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As one where, for each pair of transactions </a:t>
            </a:r>
            <a:r>
              <a:rPr lang="en-US" dirty="0" err="1"/>
              <a:t>Ti</a:t>
            </a:r>
            <a:r>
              <a:rPr lang="en-US" dirty="0"/>
              <a:t> and TJ such that TJ reads a data item previously written by T1, the commit operation of </a:t>
            </a:r>
            <a:r>
              <a:rPr lang="en-US" dirty="0" err="1"/>
              <a:t>Ti</a:t>
            </a:r>
            <a:r>
              <a:rPr lang="en-US" dirty="0"/>
              <a:t> appears before the commit operation of TJ</a:t>
            </a:r>
          </a:p>
          <a:p>
            <a:pPr algn="r" rtl="1"/>
            <a:r>
              <a:rPr lang="ar-JO" dirty="0"/>
              <a:t>كواحد حيث، لكل زوج من المعاملات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ar-JO" dirty="0"/>
              <a:t>و </a:t>
            </a:r>
            <a:r>
              <a:rPr lang="en-US" dirty="0"/>
              <a:t>TJ </a:t>
            </a:r>
            <a:r>
              <a:rPr lang="ar-JO" dirty="0"/>
              <a:t>بحيث يقرأ </a:t>
            </a:r>
            <a:r>
              <a:rPr lang="en-US" dirty="0"/>
              <a:t>TJ </a:t>
            </a:r>
            <a:r>
              <a:rPr lang="ar-JO" dirty="0"/>
              <a:t>بند بيانات كتبه سابقًا </a:t>
            </a:r>
            <a:r>
              <a:rPr lang="en-US" dirty="0"/>
              <a:t>T1، </a:t>
            </a:r>
            <a:r>
              <a:rPr lang="ar-JO" dirty="0"/>
              <a:t>يظهر تشغيل الالتزام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ar-JO" dirty="0"/>
              <a:t>قبل تشغيل الالتزام </a:t>
            </a:r>
            <a:r>
              <a:rPr lang="en-US" dirty="0"/>
              <a:t>TJ</a:t>
            </a:r>
          </a:p>
          <a:p>
            <a:r>
              <a:rPr lang="en-US" dirty="0"/>
              <a:t>Answer </a:t>
            </a:r>
          </a:p>
          <a:p>
            <a:r>
              <a:rPr lang="en-US" dirty="0"/>
              <a:t>Recoverable schedule </a:t>
            </a:r>
          </a:p>
          <a:p>
            <a:pPr algn="r" rtl="1"/>
            <a:r>
              <a:rPr lang="ar-JO" dirty="0"/>
              <a:t>الجدول الزمني القابل للاسترداد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80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Execution of translation in Isolation preserves the ----------of a database </a:t>
            </a:r>
          </a:p>
          <a:p>
            <a:pPr algn="r" rtl="1"/>
            <a:r>
              <a:rPr lang="ar-JO" dirty="0"/>
              <a:t>تنفيذ الترجمة في العزل يحافظ على-------- قاعدة البيانات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Consistency</a:t>
            </a:r>
          </a:p>
          <a:p>
            <a:pPr algn="r" rtl="1"/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تناسق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97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Which of the following systems is responsible for ensuring isolation? </a:t>
            </a:r>
          </a:p>
          <a:p>
            <a:pPr algn="r" rtl="1"/>
            <a:r>
              <a:rPr lang="ar-JO" dirty="0"/>
              <a:t>ما هي النظم التالية المسؤولة عن ضمان العزلة ؟</a:t>
            </a:r>
            <a:endParaRPr lang="en-US" dirty="0"/>
          </a:p>
          <a:p>
            <a:r>
              <a:rPr lang="en-US" dirty="0"/>
              <a:t>Answer</a:t>
            </a:r>
            <a:endParaRPr lang="ar-JO" dirty="0"/>
          </a:p>
          <a:p>
            <a:r>
              <a:rPr lang="ar-JO" altLang="ar-JO" dirty="0" err="1"/>
              <a:t>Concurrency</a:t>
            </a:r>
            <a:r>
              <a:rPr lang="ar-JO" altLang="ar-JO" dirty="0"/>
              <a:t> </a:t>
            </a:r>
            <a:r>
              <a:rPr lang="ar-JO" altLang="ar-JO" dirty="0" err="1"/>
              <a:t>control</a:t>
            </a:r>
            <a:r>
              <a:rPr lang="ar-JO" altLang="ar-JO" dirty="0"/>
              <a:t> </a:t>
            </a:r>
            <a:r>
              <a:rPr lang="ar-JO" altLang="ar-JO" dirty="0" err="1"/>
              <a:t>system</a:t>
            </a:r>
            <a:endParaRPr lang="ar-JO" altLang="ar-JO" dirty="0"/>
          </a:p>
          <a:p>
            <a:pPr algn="r" rtl="1"/>
            <a:r>
              <a:rPr lang="ar-JO" altLang="ar-JO" dirty="0"/>
              <a:t>نظام مراقبة التزامن</a:t>
            </a:r>
          </a:p>
        </p:txBody>
      </p:sp>
    </p:spTree>
    <p:extLst>
      <p:ext uri="{BB962C8B-B14F-4D97-AF65-F5344CB8AC3E}">
        <p14:creationId xmlns:p14="http://schemas.microsoft.com/office/powerpoint/2010/main" val="89323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If a schedule is equivalent to a serial schedule, it is called as a </a:t>
            </a:r>
          </a:p>
          <a:p>
            <a:pPr algn="r" rtl="1"/>
            <a:r>
              <a:rPr lang="ar-JO" dirty="0"/>
              <a:t>إذا كان الجدول يعادل الجدول الزمني المتسلسل، فإنه يسمى كـ</a:t>
            </a:r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Serializable schedule</a:t>
            </a:r>
          </a:p>
          <a:p>
            <a:pPr algn="r" rtl="1"/>
            <a:r>
              <a:rPr lang="ar-JO" dirty="0"/>
              <a:t>الجدول الزمني القابل للتسلسل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1106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Most fashion-aware software refers</a:t>
            </a:r>
          </a:p>
          <a:p>
            <a:pPr algn="r" rtl="1"/>
            <a:r>
              <a:rPr lang="ar-JO" dirty="0"/>
              <a:t>تشير معظم البرامج الواعية بالموضة</a:t>
            </a:r>
            <a:endParaRPr lang="en-US" dirty="0"/>
          </a:p>
          <a:p>
            <a:r>
              <a:rPr lang="en-US" dirty="0"/>
              <a:t>Answer </a:t>
            </a:r>
          </a:p>
          <a:p>
            <a:r>
              <a:rPr lang="en-US" dirty="0"/>
              <a:t>The outlook of a Web application</a:t>
            </a:r>
          </a:p>
          <a:p>
            <a:pPr algn="r" rtl="1"/>
            <a:r>
              <a:rPr lang="ar-JO" dirty="0"/>
              <a:t>توقعات تطبيق على شبكة الإنترنت</a:t>
            </a:r>
            <a:endParaRPr lang="en-US" dirty="0"/>
          </a:p>
          <a:p>
            <a:r>
              <a:rPr lang="en-US" dirty="0"/>
              <a:t>P 45</a:t>
            </a:r>
          </a:p>
        </p:txBody>
      </p:sp>
    </p:spTree>
    <p:extLst>
      <p:ext uri="{BB962C8B-B14F-4D97-AF65-F5344CB8AC3E}">
        <p14:creationId xmlns:p14="http://schemas.microsoft.com/office/powerpoint/2010/main" val="24957390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29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means that you either commit to the entirety of the transaction occurring or having no transaction at all</a:t>
            </a:r>
          </a:p>
          <a:p>
            <a:pPr algn="r" rtl="1"/>
            <a:r>
              <a:rPr lang="ar-JO" dirty="0"/>
              <a:t>يعني إما أن تلتزم بكامل المعاملة الجارية أو لا تكون لديك معاملة على الإطلاق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Atomicity</a:t>
            </a:r>
          </a:p>
        </p:txBody>
      </p:sp>
    </p:spTree>
    <p:extLst>
      <p:ext uri="{BB962C8B-B14F-4D97-AF65-F5344CB8AC3E}">
        <p14:creationId xmlns:p14="http://schemas.microsoft.com/office/powerpoint/2010/main" val="23182189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responsible for content aggregation, content evaluation, quality assurance, and the final publishing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Content Manager</a:t>
            </a:r>
          </a:p>
          <a:p>
            <a:pPr algn="r" rtl="1"/>
            <a:r>
              <a:rPr lang="ar-JO" dirty="0"/>
              <a:t>مسؤولة عن تجميع المحتوى، وتقييم المحتوى، وضمان الجودة، والنشر النهائي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مدير المحتوى</a:t>
            </a:r>
            <a:endParaRPr lang="en-US" dirty="0"/>
          </a:p>
          <a:p>
            <a:r>
              <a:rPr lang="en-US" dirty="0"/>
              <a:t>P 185</a:t>
            </a:r>
          </a:p>
          <a:p>
            <a:r>
              <a:rPr lang="en-US" dirty="0"/>
              <a:t>charge of presentation design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Graphic Designer</a:t>
            </a:r>
          </a:p>
          <a:p>
            <a:pPr algn="r" rtl="1"/>
            <a:r>
              <a:rPr lang="ar-JO" dirty="0"/>
              <a:t>مسؤولية تصميم العرض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مصمم جرافيك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184</a:t>
            </a:r>
          </a:p>
          <a:p>
            <a:r>
              <a:rPr lang="en-US" dirty="0"/>
              <a:t>creates new content to be added to and published by the application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Content Author</a:t>
            </a:r>
          </a:p>
          <a:p>
            <a:pPr algn="r" rtl="1"/>
            <a:r>
              <a:rPr lang="ar-JO" dirty="0"/>
              <a:t>ينشئ محتوى جديدًا يضاف إلى التطبيق وينشره </a:t>
            </a:r>
            <a:r>
              <a:rPr lang="ar-JO" dirty="0">
                <a:sym typeface="Wingdings" panose="05000000000000000000" pitchFamily="2" charset="2"/>
              </a:rPr>
              <a:t> مؤلف المحتوى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185</a:t>
            </a:r>
          </a:p>
        </p:txBody>
      </p:sp>
    </p:spTree>
    <p:extLst>
      <p:ext uri="{BB962C8B-B14F-4D97-AF65-F5344CB8AC3E}">
        <p14:creationId xmlns:p14="http://schemas.microsoft.com/office/powerpoint/2010/main" val="3679978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All requirements should be included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Complete</a:t>
            </a:r>
          </a:p>
          <a:p>
            <a:pPr algn="r" rtl="1"/>
            <a:r>
              <a:rPr lang="ar-JO" dirty="0"/>
              <a:t>ينبغي إدراج جميع الاحتياجات </a:t>
            </a:r>
            <a:r>
              <a:rPr lang="ar-JO" dirty="0">
                <a:sym typeface="Wingdings" panose="05000000000000000000" pitchFamily="2" charset="2"/>
              </a:rPr>
              <a:t>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 كامل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28</a:t>
            </a:r>
            <a:endParaRPr lang="en-US" dirty="0"/>
          </a:p>
          <a:p>
            <a:r>
              <a:rPr lang="en-US" dirty="0"/>
              <a:t>Conflicting requirements should be avoided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Consistent</a:t>
            </a:r>
          </a:p>
          <a:p>
            <a:pPr algn="r" rtl="1"/>
            <a:r>
              <a:rPr lang="ar-JO" dirty="0"/>
              <a:t>ينبغي تجنب المتطلبات المتضاربة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ثابت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28</a:t>
            </a:r>
          </a:p>
          <a:p>
            <a:r>
              <a:rPr lang="en-US" dirty="0"/>
              <a:t>Correspond to actual need by customer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Correct</a:t>
            </a:r>
          </a:p>
          <a:p>
            <a:pPr algn="r" rtl="1"/>
            <a:r>
              <a:rPr lang="ar-JO" dirty="0"/>
              <a:t>تتوافق مع الحاجة الفعلية للعميل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صحيح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28</a:t>
            </a:r>
          </a:p>
          <a:p>
            <a:r>
              <a:rPr lang="en-US" dirty="0"/>
              <a:t>Can be interpreted only in one way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Unambiguous</a:t>
            </a:r>
          </a:p>
          <a:p>
            <a:pPr algn="r" rtl="1"/>
            <a:r>
              <a:rPr lang="ar-JO" dirty="0"/>
              <a:t>يمكن تفسيره بطريقة واحدة فقط </a:t>
            </a:r>
            <a:r>
              <a:rPr lang="ar-JO" dirty="0">
                <a:sym typeface="Wingdings" panose="05000000000000000000" pitchFamily="2" charset="2"/>
              </a:rPr>
              <a:t>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 واضح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28</a:t>
            </a:r>
          </a:p>
        </p:txBody>
      </p:sp>
    </p:spTree>
    <p:extLst>
      <p:ext uri="{BB962C8B-B14F-4D97-AF65-F5344CB8AC3E}">
        <p14:creationId xmlns:p14="http://schemas.microsoft.com/office/powerpoint/2010/main" val="410289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The HTTP protocol does not keep saving state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Stateless</a:t>
            </a:r>
          </a:p>
          <a:p>
            <a:pPr algn="r" rtl="1"/>
            <a:r>
              <a:rPr lang="ar-JO" dirty="0"/>
              <a:t>بروتوكول </a:t>
            </a:r>
            <a:r>
              <a:rPr lang="en-US" dirty="0"/>
              <a:t>HTTP </a:t>
            </a:r>
            <a:r>
              <a:rPr lang="ar-JO" dirty="0"/>
              <a:t>لا يستمر في إنقاذ الدولة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عديم جنسية</a:t>
            </a:r>
            <a:endParaRPr lang="en-US" dirty="0"/>
          </a:p>
          <a:p>
            <a:r>
              <a:rPr lang="en-US" dirty="0"/>
              <a:t>When the request was processed successfully, the status code will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200 OK</a:t>
            </a:r>
          </a:p>
          <a:p>
            <a:pPr algn="r" rtl="1"/>
            <a:r>
              <a:rPr lang="ar-JO" dirty="0"/>
              <a:t>عندما تمت معالجة الطلب بنجاح، فإن قانون الحالة سوف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200 OK</a:t>
            </a:r>
          </a:p>
          <a:p>
            <a:r>
              <a:rPr lang="en-US" dirty="0">
                <a:sym typeface="Wingdings" panose="05000000000000000000" pitchFamily="2" charset="2"/>
              </a:rPr>
              <a:t>P 78</a:t>
            </a:r>
          </a:p>
          <a:p>
            <a:r>
              <a:rPr lang="en-US" dirty="0"/>
              <a:t>After making the request the connection is disconnected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Connection less</a:t>
            </a:r>
          </a:p>
          <a:p>
            <a:pPr algn="r" rtl="1"/>
            <a:r>
              <a:rPr lang="ar-JO" dirty="0"/>
              <a:t>بعد تقديم الطلب يتم قطع الاتصال </a:t>
            </a:r>
            <a:r>
              <a:rPr lang="ar-JO" dirty="0">
                <a:sym typeface="Wingdings" panose="05000000000000000000" pitchFamily="2" charset="2"/>
              </a:rPr>
              <a:t> اتصال أقل</a:t>
            </a:r>
            <a:endParaRPr lang="en-US" dirty="0"/>
          </a:p>
          <a:p>
            <a:endParaRPr lang="en-US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107707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Applets is executed by the JVM, presented in the user browser </a:t>
            </a:r>
          </a:p>
          <a:p>
            <a:pPr algn="r" rtl="1"/>
            <a:r>
              <a:rPr lang="ar-JO" dirty="0"/>
              <a:t>يتم تنفيذ التطبيقات بواسطة </a:t>
            </a:r>
            <a:r>
              <a:rPr lang="en-US" dirty="0"/>
              <a:t>JVM، </a:t>
            </a:r>
            <a:r>
              <a:rPr lang="ar-JO" dirty="0"/>
              <a:t>المعروضة في متصفح المستخدم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129</a:t>
            </a:r>
          </a:p>
        </p:txBody>
      </p:sp>
    </p:spTree>
    <p:extLst>
      <p:ext uri="{BB962C8B-B14F-4D97-AF65-F5344CB8AC3E}">
        <p14:creationId xmlns:p14="http://schemas.microsoft.com/office/powerpoint/2010/main" val="86858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To date the development of Web application still: </a:t>
            </a:r>
          </a:p>
          <a:p>
            <a:pPr algn="r" rtl="1"/>
            <a:r>
              <a:rPr lang="ar-JO" dirty="0"/>
              <a:t>وحتى الآن، لا يزال تطوير التطبيق الشبكي: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All of the above</a:t>
            </a:r>
          </a:p>
        </p:txBody>
      </p:sp>
    </p:spTree>
    <p:extLst>
      <p:ext uri="{BB962C8B-B14F-4D97-AF65-F5344CB8AC3E}">
        <p14:creationId xmlns:p14="http://schemas.microsoft.com/office/powerpoint/2010/main" val="1609194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Servlet is a Java program that may contain HTML </a:t>
            </a:r>
          </a:p>
          <a:p>
            <a:pPr algn="r" rtl="1"/>
            <a:r>
              <a:rPr lang="en-US" dirty="0"/>
              <a:t>Servlet </a:t>
            </a:r>
            <a:r>
              <a:rPr lang="ar-JO" dirty="0"/>
              <a:t>هو برنامج </a:t>
            </a:r>
            <a:r>
              <a:rPr lang="en-US" dirty="0"/>
              <a:t>Java </a:t>
            </a:r>
            <a:r>
              <a:rPr lang="ar-JO" dirty="0"/>
              <a:t>قد يحتوي على </a:t>
            </a:r>
            <a:r>
              <a:rPr lang="en-US" dirty="0"/>
              <a:t>HTML</a:t>
            </a:r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136</a:t>
            </a:r>
          </a:p>
        </p:txBody>
      </p:sp>
    </p:spTree>
    <p:extLst>
      <p:ext uri="{BB962C8B-B14F-4D97-AF65-F5344CB8AC3E}">
        <p14:creationId xmlns:p14="http://schemas.microsoft.com/office/powerpoint/2010/main" val="2213669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XML language has no predefined tags </a:t>
            </a:r>
          </a:p>
          <a:p>
            <a:pPr algn="r" rtl="1"/>
            <a:r>
              <a:rPr lang="ar-JO" dirty="0"/>
              <a:t>لغة </a:t>
            </a:r>
            <a:r>
              <a:rPr lang="en-US" dirty="0"/>
              <a:t>XML </a:t>
            </a:r>
            <a:r>
              <a:rPr lang="ar-JO" dirty="0"/>
              <a:t>ليس لها علامات محددة مسبقًا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125</a:t>
            </a:r>
          </a:p>
        </p:txBody>
      </p:sp>
    </p:spTree>
    <p:extLst>
      <p:ext uri="{BB962C8B-B14F-4D97-AF65-F5344CB8AC3E}">
        <p14:creationId xmlns:p14="http://schemas.microsoft.com/office/powerpoint/2010/main" val="23834644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Normally, different stakeholders have different expectations</a:t>
            </a:r>
          </a:p>
          <a:p>
            <a:pPr algn="r" rtl="1"/>
            <a:r>
              <a:rPr lang="ar-JO" dirty="0"/>
              <a:t>عادة، لدى أصحاب المصلحة المختلفين توقعات مختلفة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9048130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55122"/>
            <a:ext cx="10515600" cy="435133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software functionality and content depend on each other in Web applications </a:t>
            </a:r>
          </a:p>
          <a:p>
            <a:pPr algn="r" rtl="1"/>
            <a:r>
              <a:rPr lang="ar-JO" dirty="0"/>
              <a:t>تعتمد وظائف البرامج والمحتوى على بعضهما البعض في تطبيقات الويب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208</a:t>
            </a:r>
          </a:p>
        </p:txBody>
      </p:sp>
    </p:spTree>
    <p:extLst>
      <p:ext uri="{BB962C8B-B14F-4D97-AF65-F5344CB8AC3E}">
        <p14:creationId xmlns:p14="http://schemas.microsoft.com/office/powerpoint/2010/main" val="967738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ar-JO" altLang="ar-JO" dirty="0" err="1"/>
              <a:t>The</a:t>
            </a:r>
            <a:r>
              <a:rPr lang="ar-JO" altLang="ar-JO" dirty="0"/>
              <a:t> HTTP </a:t>
            </a:r>
            <a:r>
              <a:rPr lang="ar-JO" altLang="ar-JO" dirty="0" err="1"/>
              <a:t>protocol</a:t>
            </a:r>
            <a:r>
              <a:rPr lang="ar-JO" altLang="ar-JO" dirty="0"/>
              <a:t> </a:t>
            </a:r>
            <a:r>
              <a:rPr lang="ar-JO" altLang="ar-JO" dirty="0" err="1"/>
              <a:t>does</a:t>
            </a:r>
            <a:r>
              <a:rPr lang="ar-JO" altLang="ar-JO" dirty="0"/>
              <a:t> </a:t>
            </a:r>
            <a:r>
              <a:rPr lang="ar-JO" altLang="ar-JO" dirty="0" err="1"/>
              <a:t>not</a:t>
            </a:r>
            <a:r>
              <a:rPr lang="ar-JO" altLang="ar-JO" dirty="0"/>
              <a:t> </a:t>
            </a:r>
            <a:r>
              <a:rPr lang="ar-JO" altLang="ar-JO" dirty="0" err="1"/>
              <a:t>keep</a:t>
            </a:r>
            <a:r>
              <a:rPr lang="ar-JO" altLang="ar-JO" dirty="0"/>
              <a:t> </a:t>
            </a:r>
            <a:r>
              <a:rPr lang="ar-JO" altLang="ar-JO" dirty="0" err="1"/>
              <a:t>saving</a:t>
            </a:r>
            <a:r>
              <a:rPr lang="ar-JO" altLang="ar-JO" dirty="0"/>
              <a:t> </a:t>
            </a:r>
            <a:r>
              <a:rPr lang="ar-JO" altLang="ar-JO" dirty="0" err="1"/>
              <a:t>state</a:t>
            </a:r>
            <a:endParaRPr lang="en-US" altLang="ar-JO" dirty="0"/>
          </a:p>
          <a:p>
            <a:pPr algn="r" rtl="1"/>
            <a:r>
              <a:rPr lang="ar-JO" altLang="ar-JO" dirty="0"/>
              <a:t>بروتوكول </a:t>
            </a:r>
            <a:r>
              <a:rPr lang="en-US" altLang="ar-JO" dirty="0"/>
              <a:t>HTTP </a:t>
            </a:r>
            <a:r>
              <a:rPr lang="ar-JO" altLang="ar-JO" dirty="0"/>
              <a:t>لا يستمر في إنقاذ الدولة</a:t>
            </a:r>
          </a:p>
          <a:p>
            <a:pPr marL="0" indent="0" algn="r" rtl="1">
              <a:buNone/>
            </a:pPr>
            <a:endParaRPr lang="ar-JO" altLang="ar-JO" dirty="0"/>
          </a:p>
          <a:p>
            <a:r>
              <a:rPr lang="en-US" dirty="0"/>
              <a:t>Answer 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71</a:t>
            </a:r>
          </a:p>
        </p:txBody>
      </p:sp>
    </p:spTree>
    <p:extLst>
      <p:ext uri="{BB962C8B-B14F-4D97-AF65-F5344CB8AC3E}">
        <p14:creationId xmlns:p14="http://schemas.microsoft.com/office/powerpoint/2010/main" val="38067883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39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Product-Related Challenges in Web Projects includes: </a:t>
            </a:r>
          </a:p>
          <a:p>
            <a:pPr algn="r" rtl="1"/>
            <a:r>
              <a:rPr lang="ar-JO" dirty="0"/>
              <a:t>تشمل التحديات المتعلقة بالمنتجات في مشاريع الويب ما يلي: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All of the above(scalability, Aesthetics, Apparent simplicity)</a:t>
            </a:r>
          </a:p>
          <a:p>
            <a:pPr algn="r" rtl="1"/>
            <a:r>
              <a:rPr lang="ar-JO" dirty="0"/>
              <a:t>كل ما سبق (قابلية التوسع، الجماليات، البساطة الظاهرة)</a:t>
            </a:r>
            <a:endParaRPr lang="en-US" dirty="0"/>
          </a:p>
          <a:p>
            <a:r>
              <a:rPr lang="en-US" dirty="0"/>
              <a:t>P 223 - 226</a:t>
            </a:r>
          </a:p>
        </p:txBody>
      </p:sp>
    </p:spTree>
    <p:extLst>
      <p:ext uri="{BB962C8B-B14F-4D97-AF65-F5344CB8AC3E}">
        <p14:creationId xmlns:p14="http://schemas.microsoft.com/office/powerpoint/2010/main" val="23503991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engineers with an extreme and uncritical enthusiasm in religion politics, we call them</a:t>
            </a:r>
          </a:p>
          <a:p>
            <a:pPr algn="r" rtl="1"/>
            <a:r>
              <a:rPr lang="en-US" dirty="0"/>
              <a:t> </a:t>
            </a:r>
            <a:r>
              <a:rPr lang="ar-JO" dirty="0"/>
              <a:t>لما يكون المهندس متعصب للسياسة المتبعة في الشركة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Fanatic</a:t>
            </a:r>
          </a:p>
          <a:p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متعصب</a:t>
            </a:r>
            <a:endParaRPr lang="en-US" dirty="0"/>
          </a:p>
          <a:p>
            <a:r>
              <a:rPr lang="en-US" dirty="0"/>
              <a:t>P 211</a:t>
            </a:r>
          </a:p>
        </p:txBody>
      </p:sp>
    </p:spTree>
    <p:extLst>
      <p:ext uri="{BB962C8B-B14F-4D97-AF65-F5344CB8AC3E}">
        <p14:creationId xmlns:p14="http://schemas.microsoft.com/office/powerpoint/2010/main" val="21875948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Web application users are like to read wide online instruction</a:t>
            </a:r>
          </a:p>
          <a:p>
            <a:pPr algn="r" rtl="1"/>
            <a:r>
              <a:rPr lang="ar-JO" dirty="0"/>
              <a:t>يرغب مستخدمو تطبيقات الويب في قراءة تعليمات واسعة عبر الإنترنت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r>
              <a:rPr lang="en-US" dirty="0"/>
              <a:t>P 46</a:t>
            </a:r>
          </a:p>
        </p:txBody>
      </p:sp>
    </p:spTree>
    <p:extLst>
      <p:ext uri="{BB962C8B-B14F-4D97-AF65-F5344CB8AC3E}">
        <p14:creationId xmlns:p14="http://schemas.microsoft.com/office/powerpoint/2010/main" val="3190109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Team members is subject to the high degree of individuality</a:t>
            </a:r>
          </a:p>
          <a:p>
            <a:pPr algn="r" rtl="1"/>
            <a:r>
              <a:rPr lang="ar-JO" dirty="0"/>
              <a:t>يخضع أعضاء الفريق لدرجة عالية من الفردية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214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4332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Many components and semi-finished products can be use in the creation of web applications</a:t>
            </a:r>
          </a:p>
          <a:p>
            <a:pPr algn="r" rtl="1"/>
            <a:r>
              <a:rPr lang="ar-JO" dirty="0"/>
              <a:t>يمكن استخدام العديد من المكونات والمنتجات شبه المصنعة في إنشاء تطبيقات الويب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215</a:t>
            </a:r>
          </a:p>
        </p:txBody>
      </p:sp>
    </p:spTree>
    <p:extLst>
      <p:ext uri="{BB962C8B-B14F-4D97-AF65-F5344CB8AC3E}">
        <p14:creationId xmlns:p14="http://schemas.microsoft.com/office/powerpoint/2010/main" val="31793549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Normally risks have a bad affect on the project, but sometimes risks may have positive impact on the project.</a:t>
            </a:r>
          </a:p>
          <a:p>
            <a:pPr algn="r" rtl="1"/>
            <a:r>
              <a:rPr lang="ar-JO" dirty="0"/>
              <a:t>عادة ما يكون للمخاطر تأثير سيء على المشروع، ولكن في بعض الأحيان قد يكون للمخاطر تأثير إيجابي على المشروع.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28937274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Web services is independent platform</a:t>
            </a:r>
          </a:p>
          <a:p>
            <a:pPr algn="r" rtl="1"/>
            <a:r>
              <a:rPr lang="ar-JO" dirty="0"/>
              <a:t>خدمات الويب منصة مستقلة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139</a:t>
            </a:r>
          </a:p>
        </p:txBody>
      </p:sp>
    </p:spTree>
    <p:extLst>
      <p:ext uri="{BB962C8B-B14F-4D97-AF65-F5344CB8AC3E}">
        <p14:creationId xmlns:p14="http://schemas.microsoft.com/office/powerpoint/2010/main" val="36249285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Rational Unified Process model, the product delivered to users early</a:t>
            </a:r>
          </a:p>
          <a:p>
            <a:pPr algn="r" rtl="1"/>
            <a:r>
              <a:rPr lang="ar-JO" dirty="0"/>
              <a:t>في نموذج العملية الموحدة العقلانية، يتم تسليم المنتج للمستخدمين مبكرًا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r>
              <a:rPr lang="en-US" dirty="0"/>
              <a:t>P 180</a:t>
            </a:r>
          </a:p>
        </p:txBody>
      </p:sp>
    </p:spTree>
    <p:extLst>
      <p:ext uri="{BB962C8B-B14F-4D97-AF65-F5344CB8AC3E}">
        <p14:creationId xmlns:p14="http://schemas.microsoft.com/office/powerpoint/2010/main" val="205195556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HTTP can deliver any type of data</a:t>
            </a:r>
          </a:p>
          <a:p>
            <a:pPr algn="r" rtl="1"/>
            <a:r>
              <a:rPr lang="ar-JO" dirty="0"/>
              <a:t>يمكن لـ </a:t>
            </a:r>
            <a:r>
              <a:rPr lang="en-US" dirty="0"/>
              <a:t>HTTP </a:t>
            </a:r>
            <a:r>
              <a:rPr lang="ar-JO" dirty="0"/>
              <a:t>تقديم أي نوع من البيانات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1000774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Internet is a software system based on technologies and standards of the World Wide Web Consortium (W3C) </a:t>
            </a:r>
          </a:p>
          <a:p>
            <a:pPr algn="r" rtl="1"/>
            <a:r>
              <a:rPr lang="ar-JO" dirty="0"/>
              <a:t>الإنترنت هو نظام برامجي يستند إلى تكنولوجيات ومعايير اتحاد الشبكة العالمية </a:t>
            </a:r>
            <a:r>
              <a:rPr lang="en-US" dirty="0"/>
              <a:t>(W3C)</a:t>
            </a:r>
          </a:p>
          <a:p>
            <a:r>
              <a:rPr lang="en-US" dirty="0"/>
              <a:t>Answer</a:t>
            </a:r>
          </a:p>
          <a:p>
            <a:r>
              <a:rPr lang="en-US" dirty="0"/>
              <a:t>False</a:t>
            </a:r>
          </a:p>
          <a:p>
            <a:endParaRPr lang="en-US" dirty="0"/>
          </a:p>
          <a:p>
            <a:r>
              <a:rPr lang="en-US" dirty="0"/>
              <a:t>P 4</a:t>
            </a:r>
          </a:p>
        </p:txBody>
      </p:sp>
    </p:spTree>
    <p:extLst>
      <p:ext uri="{BB962C8B-B14F-4D97-AF65-F5344CB8AC3E}">
        <p14:creationId xmlns:p14="http://schemas.microsoft.com/office/powerpoint/2010/main" val="1598648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XML is Extensible </a:t>
            </a:r>
          </a:p>
          <a:p>
            <a:pPr algn="r" rtl="1"/>
            <a:r>
              <a:rPr lang="en-US" dirty="0"/>
              <a:t> XML </a:t>
            </a:r>
            <a:r>
              <a:rPr lang="ar-JO" dirty="0"/>
              <a:t>قابل للتمديد</a:t>
            </a:r>
            <a:br>
              <a:rPr lang="en-US" dirty="0"/>
            </a:b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True</a:t>
            </a:r>
          </a:p>
          <a:p>
            <a:endParaRPr lang="en-US" dirty="0"/>
          </a:p>
          <a:p>
            <a:r>
              <a:rPr lang="en-US" dirty="0"/>
              <a:t>P 122</a:t>
            </a:r>
          </a:p>
        </p:txBody>
      </p:sp>
    </p:spTree>
    <p:extLst>
      <p:ext uri="{BB962C8B-B14F-4D97-AF65-F5344CB8AC3E}">
        <p14:creationId xmlns:p14="http://schemas.microsoft.com/office/powerpoint/2010/main" val="288147342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49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A server enables to send (or push) multiple associated resources to a client in response to a single request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HTTP/2.0</a:t>
            </a:r>
          </a:p>
          <a:p>
            <a:pPr algn="r" rtl="1"/>
            <a:r>
              <a:rPr lang="ar-JO" dirty="0"/>
              <a:t>يتيح الخادم إرسال (أو دفع) عدة موارد مرتبطة إلى العميل استجابة لطلب واحد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HTTP/2.0</a:t>
            </a:r>
          </a:p>
          <a:p>
            <a:r>
              <a:rPr lang="en-US" dirty="0"/>
              <a:t>P 82</a:t>
            </a:r>
          </a:p>
          <a:p>
            <a:r>
              <a:rPr lang="en-US" dirty="0"/>
              <a:t>Server could have multiple DNS entries and only a single IP address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HTTP/1.1</a:t>
            </a:r>
          </a:p>
          <a:p>
            <a:pPr algn="r" rtl="1"/>
            <a:r>
              <a:rPr lang="ar-JO" dirty="0"/>
              <a:t>يمكن أن يحتوي الخادم على إدخالات </a:t>
            </a:r>
            <a:r>
              <a:rPr lang="en-US" dirty="0"/>
              <a:t>DNS </a:t>
            </a:r>
            <a:r>
              <a:rPr lang="ar-JO" dirty="0"/>
              <a:t>متعددة وعنوان </a:t>
            </a:r>
            <a:r>
              <a:rPr lang="en-US" dirty="0"/>
              <a:t>IP </a:t>
            </a:r>
            <a:r>
              <a:rPr lang="ar-JO" dirty="0"/>
              <a:t>واحد فقط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HTTP/1.1</a:t>
            </a:r>
          </a:p>
          <a:p>
            <a:r>
              <a:rPr lang="en-US" dirty="0">
                <a:sym typeface="Wingdings" panose="05000000000000000000" pitchFamily="2" charset="2"/>
              </a:rPr>
              <a:t>P 80</a:t>
            </a:r>
          </a:p>
          <a:p>
            <a:r>
              <a:rPr lang="en-US" dirty="0"/>
              <a:t>Server could have multiple DNS entries and IP addresses, each corresponding to different document tree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HTTP/1.0</a:t>
            </a:r>
          </a:p>
          <a:p>
            <a:pPr algn="r" rtl="1"/>
            <a:r>
              <a:rPr lang="ar-JO" dirty="0"/>
              <a:t>يمكن أن يحتوي الخادم على إدخالات </a:t>
            </a:r>
            <a:r>
              <a:rPr lang="en-US" dirty="0"/>
              <a:t>DNS </a:t>
            </a:r>
            <a:r>
              <a:rPr lang="ar-JO" dirty="0"/>
              <a:t>متعددة وعناوين </a:t>
            </a:r>
            <a:r>
              <a:rPr lang="en-US" dirty="0"/>
              <a:t>IP، </a:t>
            </a:r>
            <a:r>
              <a:rPr lang="ar-JO" dirty="0"/>
              <a:t>كل منها يقابل شجرة مستند مختلفة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HTTP/1.0</a:t>
            </a:r>
          </a:p>
          <a:p>
            <a:r>
              <a:rPr lang="en-US" dirty="0"/>
              <a:t>P 80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0463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05" y="1825624"/>
            <a:ext cx="10856495" cy="4912059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Novelty means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it is difficult to know what they can or should expect from a new web application</a:t>
            </a:r>
          </a:p>
          <a:p>
            <a:pPr algn="r" rtl="1"/>
            <a:r>
              <a:rPr lang="ar-JO" dirty="0"/>
              <a:t>الجدة تعني</a:t>
            </a:r>
            <a:r>
              <a:rPr lang="en-US" dirty="0"/>
              <a:t> </a:t>
            </a:r>
            <a:r>
              <a:rPr lang="ar-JO" dirty="0"/>
              <a:t> </a:t>
            </a:r>
            <a:r>
              <a:rPr lang="ar-JO" dirty="0">
                <a:sym typeface="Wingdings" panose="05000000000000000000" pitchFamily="2" charset="2"/>
              </a:rPr>
              <a:t> من الصعب معرفة ما يمكن أو يجب أن يتوقعوه من تطبيق ويب جديد</a:t>
            </a:r>
            <a:endParaRPr lang="en-US" dirty="0"/>
          </a:p>
          <a:p>
            <a:r>
              <a:rPr lang="en-US" dirty="0"/>
              <a:t>P 220</a:t>
            </a:r>
          </a:p>
          <a:p>
            <a:r>
              <a:rPr lang="en-US" dirty="0"/>
              <a:t>Dynamics means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web application development projects are characterized by short development cycles and high time-to-market pressure</a:t>
            </a:r>
          </a:p>
          <a:p>
            <a:pPr algn="r" rtl="1"/>
            <a:r>
              <a:rPr lang="ar-JO" dirty="0"/>
              <a:t>الديناميكيات تعني </a:t>
            </a:r>
            <a:r>
              <a:rPr lang="ar-JO" dirty="0">
                <a:sym typeface="Wingdings" panose="05000000000000000000" pitchFamily="2" charset="2"/>
              </a:rPr>
              <a:t> تتميز مشاريع تطوير تطبيقات الويب بدورات تنمية قصيرة وضغط كبير من وقت إلى السوق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221</a:t>
            </a:r>
          </a:p>
          <a:p>
            <a:r>
              <a:rPr lang="en-US" dirty="0"/>
              <a:t>Parallelism means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web applications are developed by subgroups in parallel</a:t>
            </a:r>
          </a:p>
          <a:p>
            <a:pPr algn="r" rtl="1"/>
            <a:r>
              <a:rPr lang="ar-JO" dirty="0"/>
              <a:t>التوازي يعني </a:t>
            </a:r>
            <a:r>
              <a:rPr lang="ar-JO" dirty="0">
                <a:sym typeface="Wingdings" panose="05000000000000000000" pitchFamily="2" charset="2"/>
              </a:rPr>
              <a:t> يتم تطوير تطبيقات الويب من قبل مجموعات فرعية بالتوازي</a:t>
            </a:r>
            <a:endParaRPr lang="en-US" dirty="0"/>
          </a:p>
          <a:p>
            <a:r>
              <a:rPr lang="en-US" dirty="0"/>
              <a:t>p 222</a:t>
            </a:r>
          </a:p>
          <a:p>
            <a:r>
              <a:rPr lang="en-US" dirty="0"/>
              <a:t>Continuity means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it is difficult to determine the transition from development to maintenance</a:t>
            </a:r>
          </a:p>
          <a:p>
            <a:pPr algn="r" rtl="1"/>
            <a:r>
              <a:rPr lang="ar-JO" dirty="0"/>
              <a:t>وسائل الاستمرارية </a:t>
            </a:r>
            <a:r>
              <a:rPr lang="ar-JO" dirty="0">
                <a:sym typeface="Wingdings" panose="05000000000000000000" pitchFamily="2" charset="2"/>
              </a:rPr>
              <a:t> من الصعب تحديد الانتقال من التنمية إلى الصيانة</a:t>
            </a:r>
            <a:endParaRPr lang="en-US" dirty="0"/>
          </a:p>
          <a:p>
            <a:r>
              <a:rPr lang="en-US" dirty="0"/>
              <a:t>p 219</a:t>
            </a:r>
          </a:p>
        </p:txBody>
      </p:sp>
    </p:spTree>
    <p:extLst>
      <p:ext uri="{BB962C8B-B14F-4D97-AF65-F5344CB8AC3E}">
        <p14:creationId xmlns:p14="http://schemas.microsoft.com/office/powerpoint/2010/main" val="7588861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011" y="1825624"/>
            <a:ext cx="11341768" cy="4831849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is a standard used to communicates/exchange information between two applications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Soap</a:t>
            </a:r>
          </a:p>
          <a:p>
            <a:pPr algn="r" rtl="1"/>
            <a:r>
              <a:rPr lang="ar-JO" dirty="0"/>
              <a:t>هو معيار يستخدم للاتصال/تبادل المعلومات بين تطبيقين </a:t>
            </a:r>
            <a:r>
              <a:rPr lang="ar-JO" dirty="0">
                <a:sym typeface="Wingdings" panose="05000000000000000000" pitchFamily="2" charset="2"/>
              </a:rPr>
              <a:t></a:t>
            </a:r>
            <a:r>
              <a:rPr lang="en-US" dirty="0"/>
              <a:t> Soap</a:t>
            </a:r>
            <a:r>
              <a:rPr lang="ar-JO" dirty="0">
                <a:sym typeface="Wingdings" panose="05000000000000000000" pitchFamily="2" charset="2"/>
              </a:rPr>
              <a:t> </a:t>
            </a:r>
            <a:endParaRPr lang="en-US" dirty="0"/>
          </a:p>
          <a:p>
            <a:r>
              <a:rPr lang="en-US" dirty="0"/>
              <a:t>P 145</a:t>
            </a:r>
          </a:p>
          <a:p>
            <a:r>
              <a:rPr lang="en-US" dirty="0"/>
              <a:t>is a XML based interface that used to describe the functionalities of web services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WSDL</a:t>
            </a:r>
          </a:p>
          <a:p>
            <a:pPr algn="r" rtl="1"/>
            <a:r>
              <a:rPr lang="ar-JO" dirty="0"/>
              <a:t>واجهة قائمة على </a:t>
            </a:r>
            <a:r>
              <a:rPr lang="en-US" dirty="0"/>
              <a:t>XML </a:t>
            </a:r>
            <a:r>
              <a:rPr lang="ar-JO" dirty="0"/>
              <a:t>تستخدم لوصف وظائف خدمات الويب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WSDL</a:t>
            </a:r>
          </a:p>
          <a:p>
            <a:r>
              <a:rPr lang="en-US" dirty="0"/>
              <a:t>P 143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is an architectural style used to communicates/exchange information between two applications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Rest</a:t>
            </a:r>
          </a:p>
          <a:p>
            <a:pPr algn="r" rtl="1"/>
            <a:r>
              <a:rPr lang="ar-JO" dirty="0"/>
              <a:t>هو نمط معماري يستخدم للاتصال/تبادل المعلومات بين تطبيقين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Rest</a:t>
            </a:r>
          </a:p>
          <a:p>
            <a:r>
              <a:rPr lang="en-US" dirty="0"/>
              <a:t>P 148</a:t>
            </a:r>
          </a:p>
          <a:p>
            <a:r>
              <a:rPr lang="en-US" dirty="0"/>
              <a:t>is a XML based standard for publishing and finding web services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UDDI</a:t>
            </a:r>
          </a:p>
          <a:p>
            <a:pPr algn="r" rtl="1"/>
            <a:r>
              <a:rPr lang="ar-JO" dirty="0"/>
              <a:t>هو معيار قائم على </a:t>
            </a:r>
            <a:r>
              <a:rPr lang="en-US" dirty="0"/>
              <a:t>XML </a:t>
            </a:r>
            <a:r>
              <a:rPr lang="ar-JO" dirty="0"/>
              <a:t>للنشر والعثور على خدمات الويب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UDDI</a:t>
            </a:r>
          </a:p>
          <a:p>
            <a:r>
              <a:rPr lang="en-US" dirty="0"/>
              <a:t>P 143</a:t>
            </a:r>
          </a:p>
        </p:txBody>
      </p:sp>
    </p:spTree>
    <p:extLst>
      <p:ext uri="{BB962C8B-B14F-4D97-AF65-F5344CB8AC3E}">
        <p14:creationId xmlns:p14="http://schemas.microsoft.com/office/powerpoint/2010/main" val="6139452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79976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Web project requirements and architectures are always subject to change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Handling Changing Requirements</a:t>
            </a:r>
          </a:p>
          <a:p>
            <a:pPr algn="r" rtl="1"/>
            <a:r>
              <a:rPr lang="ar-JO" dirty="0"/>
              <a:t>متطلبات وهياكل مشاريع الويب عرضة دائما للتغيير</a:t>
            </a:r>
            <a:r>
              <a:rPr lang="ar-JO" dirty="0">
                <a:sym typeface="Wingdings" panose="05000000000000000000" pitchFamily="2" charset="2"/>
              </a:rPr>
              <a:t> التعامل مع المتطلبات المتغيرة</a:t>
            </a:r>
            <a:endParaRPr lang="en-US" dirty="0"/>
          </a:p>
          <a:p>
            <a:r>
              <a:rPr lang="en-US" dirty="0"/>
              <a:t>P 40</a:t>
            </a:r>
          </a:p>
          <a:p>
            <a:r>
              <a:rPr lang="en-US" dirty="0"/>
              <a:t>Development team is usually comprised of experts from different disciplines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Multidisciplinary of stakeholders</a:t>
            </a:r>
          </a:p>
          <a:p>
            <a:pPr algn="r" rtl="1"/>
            <a:r>
              <a:rPr lang="ar-JO" dirty="0"/>
              <a:t>يتألف فريق التطوير عادة من خبراء من مختلف التخصصات </a:t>
            </a:r>
            <a:r>
              <a:rPr lang="ar-JO" dirty="0">
                <a:sym typeface="Wingdings" panose="05000000000000000000" pitchFamily="2" charset="2"/>
              </a:rPr>
              <a:t> تعدد اختصاصات أصحاب المصلحة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38</a:t>
            </a:r>
          </a:p>
          <a:p>
            <a:r>
              <a:rPr lang="en-US" dirty="0"/>
              <a:t>Conflicting requirements should be avoided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Consistent</a:t>
            </a:r>
          </a:p>
          <a:p>
            <a:pPr algn="r" rtl="1"/>
            <a:r>
              <a:rPr lang="ar-JO" dirty="0"/>
              <a:t>ينبغي تجنب المتطلبات المتضاربة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ثابت</a:t>
            </a:r>
            <a:endParaRPr lang="en-US" dirty="0"/>
          </a:p>
          <a:p>
            <a:r>
              <a:rPr lang="en-US" dirty="0"/>
              <a:t>P 28</a:t>
            </a:r>
          </a:p>
          <a:p>
            <a:r>
              <a:rPr lang="en-US" dirty="0"/>
              <a:t>The outlook of a web application is one of the critical success factors of a web project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Aesthetics</a:t>
            </a:r>
          </a:p>
          <a:p>
            <a:pPr algn="r" rtl="1"/>
            <a:r>
              <a:rPr lang="ar-JO" dirty="0"/>
              <a:t>تعد نظرة تطبيق الويب أحد عوامل النجاح الحاسمة لمشروع الويب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جماليات</a:t>
            </a:r>
            <a:endParaRPr lang="en-US" dirty="0"/>
          </a:p>
          <a:p>
            <a:r>
              <a:rPr lang="en-US" dirty="0"/>
              <a:t>P 45</a:t>
            </a:r>
          </a:p>
        </p:txBody>
      </p:sp>
    </p:spTree>
    <p:extLst>
      <p:ext uri="{BB962C8B-B14F-4D97-AF65-F5344CB8AC3E}">
        <p14:creationId xmlns:p14="http://schemas.microsoft.com/office/powerpoint/2010/main" val="191728164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Upload a document the server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Put</a:t>
            </a:r>
          </a:p>
          <a:p>
            <a:pPr algn="r" rtl="1"/>
            <a:r>
              <a:rPr lang="ar-JO" dirty="0"/>
              <a:t>قم بتحميل مستند الخادم</a:t>
            </a:r>
            <a:r>
              <a:rPr lang="en-US" dirty="0"/>
              <a:t> </a:t>
            </a:r>
            <a:r>
              <a:rPr lang="ar-JO" dirty="0"/>
              <a:t>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وضع</a:t>
            </a:r>
            <a:endParaRPr lang="en-US" dirty="0"/>
          </a:p>
          <a:p>
            <a:r>
              <a:rPr lang="en-US" dirty="0"/>
              <a:t>P 74</a:t>
            </a:r>
          </a:p>
          <a:p>
            <a:r>
              <a:rPr lang="en-US" dirty="0"/>
              <a:t>Insert data to database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Post</a:t>
            </a:r>
          </a:p>
          <a:p>
            <a:pPr algn="r" rtl="1"/>
            <a:r>
              <a:rPr lang="ar-JO" dirty="0"/>
              <a:t>تدرج البيانات في قاعدة البيانات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وظيفة</a:t>
            </a:r>
            <a:endParaRPr lang="en-US" dirty="0"/>
          </a:p>
          <a:p>
            <a:r>
              <a:rPr lang="en-US" dirty="0"/>
              <a:t>P 74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To retrieve a document via HTTP from the server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Get</a:t>
            </a:r>
          </a:p>
          <a:p>
            <a:pPr algn="r" rtl="1"/>
            <a:r>
              <a:rPr lang="ar-JO" dirty="0"/>
              <a:t>لاسترجاع مستند عبر </a:t>
            </a:r>
            <a:r>
              <a:rPr lang="en-US" dirty="0"/>
              <a:t>HTTP </a:t>
            </a:r>
            <a:r>
              <a:rPr lang="ar-JO" dirty="0"/>
              <a:t>من الخادم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نصل</a:t>
            </a:r>
            <a:endParaRPr lang="en-US" dirty="0"/>
          </a:p>
          <a:p>
            <a:r>
              <a:rPr lang="en-US" dirty="0"/>
              <a:t>P 74</a:t>
            </a:r>
          </a:p>
        </p:txBody>
      </p:sp>
    </p:spTree>
    <p:extLst>
      <p:ext uri="{BB962C8B-B14F-4D97-AF65-F5344CB8AC3E}">
        <p14:creationId xmlns:p14="http://schemas.microsoft.com/office/powerpoint/2010/main" val="351573482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Contains rules and additional information about the client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Header</a:t>
            </a:r>
          </a:p>
          <a:p>
            <a:pPr algn="r" rtl="1"/>
            <a:r>
              <a:rPr lang="ar-JO" dirty="0"/>
              <a:t>يحتوي على قواعد ومعلومات إضافية عن العميل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عنوان</a:t>
            </a:r>
            <a:endParaRPr lang="en-US" dirty="0"/>
          </a:p>
          <a:p>
            <a:r>
              <a:rPr lang="en-US" dirty="0"/>
              <a:t>P 72</a:t>
            </a:r>
          </a:p>
          <a:p>
            <a:r>
              <a:rPr lang="en-US" dirty="0"/>
              <a:t>Contains the requested resource.i.e. method, URL and version of HTTP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Start line</a:t>
            </a:r>
          </a:p>
          <a:p>
            <a:pPr algn="r" rtl="1"/>
            <a:r>
              <a:rPr lang="ar-JO" dirty="0"/>
              <a:t>يحتوي على الموارد المطلوبة. ، وعنوان </a:t>
            </a:r>
            <a:r>
              <a:rPr lang="en-US" dirty="0"/>
              <a:t>URL </a:t>
            </a:r>
            <a:r>
              <a:rPr lang="ar-JO" dirty="0"/>
              <a:t>ونسخة </a:t>
            </a:r>
            <a:r>
              <a:rPr lang="en-US" dirty="0"/>
              <a:t>HTTP</a:t>
            </a:r>
            <a:r>
              <a:rPr lang="ar-JO" dirty="0"/>
              <a:t>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خط البداية</a:t>
            </a:r>
            <a:endParaRPr lang="en-US" dirty="0"/>
          </a:p>
          <a:p>
            <a:r>
              <a:rPr lang="en-US" dirty="0"/>
              <a:t>P 72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Contains the binary data and additional information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Body</a:t>
            </a:r>
          </a:p>
          <a:p>
            <a:pPr algn="r" rtl="1"/>
            <a:r>
              <a:rPr lang="ar-JO" dirty="0"/>
              <a:t>يحتوي على بيانات ثنائية ومعلومات إضافية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هيئة</a:t>
            </a:r>
            <a:endParaRPr lang="en-US" dirty="0"/>
          </a:p>
          <a:p>
            <a:r>
              <a:rPr lang="en-US" dirty="0"/>
              <a:t>P 72</a:t>
            </a:r>
          </a:p>
        </p:txBody>
      </p:sp>
    </p:spTree>
    <p:extLst>
      <p:ext uri="{BB962C8B-B14F-4D97-AF65-F5344CB8AC3E}">
        <p14:creationId xmlns:p14="http://schemas.microsoft.com/office/powerpoint/2010/main" val="2140252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dirty="0"/>
              <a:t>Sends streams of data by using TCP or UDP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Transport Layer</a:t>
            </a:r>
          </a:p>
          <a:p>
            <a:pPr algn="r" rtl="1"/>
            <a:r>
              <a:rPr lang="ar-JO" dirty="0"/>
              <a:t>يرسل تدفقات من البيانات باستخدام </a:t>
            </a:r>
            <a:r>
              <a:rPr lang="en-US" dirty="0"/>
              <a:t>TCP </a:t>
            </a:r>
            <a:r>
              <a:rPr lang="ar-JO" dirty="0"/>
              <a:t>أو </a:t>
            </a:r>
            <a:r>
              <a:rPr lang="en-US" dirty="0"/>
              <a:t>UDP</a:t>
            </a:r>
            <a:r>
              <a:rPr lang="ar-JO" dirty="0"/>
              <a:t>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Transport Layer</a:t>
            </a:r>
          </a:p>
          <a:p>
            <a:r>
              <a:rPr lang="en-US" dirty="0"/>
              <a:t>P 64</a:t>
            </a:r>
          </a:p>
          <a:p>
            <a:r>
              <a:rPr lang="en-US" dirty="0"/>
              <a:t>Gets packets to their destinations after adding IP 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Internet Layer</a:t>
            </a:r>
          </a:p>
          <a:p>
            <a:pPr algn="r" rtl="1"/>
            <a:r>
              <a:rPr lang="ar-JO" dirty="0"/>
              <a:t>احصل على الحزم إلى وجهاتهم بعد إضافة </a:t>
            </a:r>
            <a:r>
              <a:rPr lang="en-US" dirty="0"/>
              <a:t>IP</a:t>
            </a:r>
            <a:r>
              <a:rPr lang="ar-JO" dirty="0"/>
              <a:t>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Internet Layer</a:t>
            </a:r>
          </a:p>
          <a:p>
            <a:r>
              <a:rPr lang="en-US" dirty="0"/>
              <a:t>P 64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Provides high-level services to applications such as web browsers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Application Layer</a:t>
            </a:r>
          </a:p>
          <a:p>
            <a:pPr algn="r" rtl="1"/>
            <a:r>
              <a:rPr lang="ar-JO" dirty="0"/>
              <a:t>يوفر خدمات رفيعة المستوى لتطبيقات مثل متصفحات الويب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en-US" dirty="0"/>
              <a:t>Application Layer</a:t>
            </a:r>
          </a:p>
          <a:p>
            <a:r>
              <a:rPr lang="en-US" dirty="0"/>
              <a:t>P 64</a:t>
            </a:r>
          </a:p>
        </p:txBody>
      </p:sp>
    </p:spTree>
    <p:extLst>
      <p:ext uri="{BB962C8B-B14F-4D97-AF65-F5344CB8AC3E}">
        <p14:creationId xmlns:p14="http://schemas.microsoft.com/office/powerpoint/2010/main" val="38670894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US" dirty="0"/>
              <a:t>Apparent simplicity mean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Web application must to be easy to use without much instruction</a:t>
            </a:r>
          </a:p>
          <a:p>
            <a:pPr algn="r" rtl="1"/>
            <a:r>
              <a:rPr lang="ar-JO" dirty="0"/>
              <a:t>البساطة الظاهرة تعني </a:t>
            </a:r>
            <a:r>
              <a:rPr lang="ar-JO" dirty="0">
                <a:sym typeface="Wingdings" panose="05000000000000000000" pitchFamily="2" charset="2"/>
              </a:rPr>
              <a:t> يجب أن يكون تطبيق الويب سهل الاستخدام دون الكثير من التعليمات</a:t>
            </a:r>
            <a:endParaRPr lang="en-US" dirty="0"/>
          </a:p>
          <a:p>
            <a:r>
              <a:rPr lang="en-US" dirty="0"/>
              <a:t>P 46</a:t>
            </a:r>
          </a:p>
          <a:p>
            <a:r>
              <a:rPr lang="en-US" dirty="0"/>
              <a:t>Scalability mean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Web applications to be extendable to meet the potential future needs</a:t>
            </a:r>
          </a:p>
          <a:p>
            <a:pPr algn="r" rtl="1"/>
            <a:r>
              <a:rPr lang="ar-JO" dirty="0"/>
              <a:t>متوسط قابلية التوسع </a:t>
            </a:r>
            <a:r>
              <a:rPr lang="ar-JO" dirty="0">
                <a:sym typeface="Wingdings" panose="05000000000000000000" pitchFamily="2" charset="2"/>
              </a:rPr>
              <a:t> التطبيقات الشبكية قابلة للتوسيع لتلبية الاحتياجات المحتملة في المستقبل 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48</a:t>
            </a:r>
          </a:p>
          <a:p>
            <a:r>
              <a:rPr lang="en-US" dirty="0"/>
              <a:t>Aesthetics mean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The outlook of a Web application</a:t>
            </a:r>
          </a:p>
          <a:p>
            <a:pPr algn="r" rtl="1"/>
            <a:r>
              <a:rPr lang="ar-JO" dirty="0"/>
              <a:t>الجماليات تعني </a:t>
            </a:r>
            <a:r>
              <a:rPr lang="ar-JO" dirty="0">
                <a:sym typeface="Wingdings" panose="05000000000000000000" pitchFamily="2" charset="2"/>
              </a:rPr>
              <a:t> </a:t>
            </a:r>
            <a:r>
              <a:rPr lang="ar-JO" dirty="0"/>
              <a:t>توقعات تطبيق على شبكة الإنترنت</a:t>
            </a:r>
            <a:endParaRPr lang="en-US" dirty="0"/>
          </a:p>
          <a:p>
            <a:r>
              <a:rPr lang="en-US" dirty="0">
                <a:sym typeface="Wingdings" panose="05000000000000000000" pitchFamily="2" charset="2"/>
              </a:rPr>
              <a:t>P 45</a:t>
            </a:r>
          </a:p>
        </p:txBody>
      </p:sp>
    </p:spTree>
    <p:extLst>
      <p:ext uri="{BB962C8B-B14F-4D97-AF65-F5344CB8AC3E}">
        <p14:creationId xmlns:p14="http://schemas.microsoft.com/office/powerpoint/2010/main" val="17575426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040" y="1825625"/>
            <a:ext cx="11750040" cy="4896018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r>
              <a:rPr lang="en-US" dirty="0"/>
              <a:t>In ----------------- the project success highly dependent on risk analysis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Spiral Model</a:t>
            </a:r>
          </a:p>
          <a:p>
            <a:pPr algn="r" rtl="1"/>
            <a:r>
              <a:rPr lang="ar-JO" dirty="0"/>
              <a:t>في -------------- نجاح المشروع يعتمد بشكل كبير على تحليل المخاطر </a:t>
            </a:r>
            <a:r>
              <a:rPr lang="ar-JO" dirty="0">
                <a:sym typeface="Wingdings" panose="05000000000000000000" pitchFamily="2" charset="2"/>
              </a:rPr>
              <a:t> نموذج حلزوني</a:t>
            </a:r>
            <a:endParaRPr lang="en-US" dirty="0"/>
          </a:p>
          <a:p>
            <a:r>
              <a:rPr lang="en-US" dirty="0"/>
              <a:t>P 172</a:t>
            </a:r>
          </a:p>
          <a:p>
            <a:r>
              <a:rPr lang="en-US" dirty="0"/>
              <a:t>In -------------- the pair programming is the best characteristics of this model </a:t>
            </a:r>
            <a:r>
              <a:rPr lang="en-US" dirty="0">
                <a:sym typeface="Wingdings" panose="05000000000000000000" pitchFamily="2" charset="2"/>
              </a:rPr>
              <a:t> Extreme Programming (XP)</a:t>
            </a:r>
          </a:p>
          <a:p>
            <a:pPr algn="r" rtl="1"/>
            <a:r>
              <a:rPr lang="ar-JO" dirty="0">
                <a:sym typeface="Wingdings" panose="05000000000000000000" pitchFamily="2" charset="2"/>
              </a:rPr>
              <a:t>في ------------- البرمجة الزوجية هي أفضل خصائص هذا النموذج  البرمجة المتطرفة</a:t>
            </a:r>
            <a:r>
              <a:rPr lang="en-US" dirty="0">
                <a:sym typeface="Wingdings" panose="05000000000000000000" pitchFamily="2" charset="2"/>
              </a:rPr>
              <a:t> (XP)</a:t>
            </a:r>
          </a:p>
          <a:p>
            <a:r>
              <a:rPr lang="en-US" dirty="0">
                <a:sym typeface="Wingdings" panose="05000000000000000000" pitchFamily="2" charset="2"/>
              </a:rPr>
              <a:t>P 179</a:t>
            </a:r>
          </a:p>
          <a:p>
            <a:r>
              <a:rPr lang="en-US" dirty="0"/>
              <a:t>In -------------- the first stage in this model is to define the scope of the project and business goals of the system </a:t>
            </a:r>
            <a:r>
              <a:rPr lang="en-US" dirty="0">
                <a:sym typeface="Wingdings" panose="05000000000000000000" pitchFamily="2" charset="2"/>
              </a:rPr>
              <a:t> Rational Unified Process (RUP)</a:t>
            </a:r>
          </a:p>
          <a:p>
            <a:pPr algn="r" rtl="1"/>
            <a:r>
              <a:rPr lang="ar-JO" dirty="0">
                <a:sym typeface="Wingdings" panose="05000000000000000000" pitchFamily="2" charset="2"/>
              </a:rPr>
              <a:t>في ------------ المرحلة الأولى في هذا النموذج هي تحديد نطاق المشروع وأهداف العمل للنظام  العملية الموحدة الرشيدة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 175</a:t>
            </a:r>
          </a:p>
          <a:p>
            <a:r>
              <a:rPr lang="en-US" dirty="0"/>
              <a:t>In -------------the users' requirements are complete and understood from the beginning, and that they will not change considerably throughout the process of development </a:t>
            </a:r>
            <a:r>
              <a:rPr lang="en-US" dirty="0">
                <a:sym typeface="Wingdings" panose="05000000000000000000" pitchFamily="2" charset="2"/>
              </a:rPr>
              <a:t> Waterfall model</a:t>
            </a:r>
          </a:p>
          <a:p>
            <a:pPr algn="l"/>
            <a:r>
              <a:rPr lang="ar-JO" dirty="0">
                <a:sym typeface="Wingdings" panose="05000000000000000000" pitchFamily="2" charset="2"/>
              </a:rPr>
              <a:t>في -------------- تكون متطلبات المستخدمين كاملة ومفهومة منذ البداية، وأنها لن تتغير بشكل كبير طوال عملية التطوير 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نموذج الشلال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 169</a:t>
            </a:r>
          </a:p>
        </p:txBody>
      </p:sp>
    </p:spTree>
    <p:extLst>
      <p:ext uri="{BB962C8B-B14F-4D97-AF65-F5344CB8AC3E}">
        <p14:creationId xmlns:p14="http://schemas.microsoft.com/office/powerpoint/2010/main" val="16660308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40" y="1825624"/>
            <a:ext cx="10881360" cy="4896017"/>
          </a:xfr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r>
              <a:rPr lang="en-US" dirty="0"/>
              <a:t>Web applications have to be available around the clock </a:t>
            </a:r>
            <a:r>
              <a:rPr lang="en-US" dirty="0">
                <a:sym typeface="Wingdings" panose="05000000000000000000" pitchFamily="2" charset="2"/>
              </a:rPr>
              <a:t> Continuity</a:t>
            </a:r>
          </a:p>
          <a:p>
            <a:pPr algn="r" rtl="1"/>
            <a:r>
              <a:rPr lang="ar-JO" dirty="0">
                <a:sym typeface="Wingdings" panose="05000000000000000000" pitchFamily="2" charset="2"/>
              </a:rPr>
              <a:t>يجب أن تكون تطبيقات الويب متاحة على مدار الساعة 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استمرارية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/>
              <a:t>P 44</a:t>
            </a:r>
          </a:p>
          <a:p>
            <a:r>
              <a:rPr lang="en-US" dirty="0"/>
              <a:t>Web project requirements and architectures are always subject to change </a:t>
            </a:r>
            <a:r>
              <a:rPr lang="en-US" dirty="0">
                <a:sym typeface="Wingdings" panose="05000000000000000000" pitchFamily="2" charset="2"/>
              </a:rPr>
              <a:t> Moving targets</a:t>
            </a:r>
          </a:p>
          <a:p>
            <a:pPr algn="r" rtl="1"/>
            <a:r>
              <a:rPr lang="ar-JO" dirty="0">
                <a:sym typeface="Wingdings" panose="05000000000000000000" pitchFamily="2" charset="2"/>
              </a:rPr>
              <a:t>متطلبات وهياكل مشاريع الويب عرضة دائما للتغيير  </a:t>
            </a:r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الأهداف المتحركة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 40</a:t>
            </a:r>
          </a:p>
          <a:p>
            <a:r>
              <a:rPr lang="en-US" dirty="0"/>
              <a:t>Development team is usually composed of experts from different disciplines </a:t>
            </a: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Multidisciplinary</a:t>
            </a:r>
            <a:r>
              <a:rPr lang="en-US" dirty="0">
                <a:sym typeface="Wingdings" panose="05000000000000000000" pitchFamily="2" charset="2"/>
              </a:rPr>
              <a:t> of stakeholders</a:t>
            </a:r>
          </a:p>
          <a:p>
            <a:pPr algn="r" rtl="1"/>
            <a:r>
              <a:rPr lang="ar-JO" dirty="0">
                <a:sym typeface="Wingdings" panose="05000000000000000000" pitchFamily="2" charset="2"/>
              </a:rPr>
              <a:t>يتكون فريق التطوير عادة من خبراء من مختلف التخصصات  تعدد اختصاصات أصحاب المصلحة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 38</a:t>
            </a:r>
          </a:p>
          <a:p>
            <a:r>
              <a:rPr lang="en-US" dirty="0"/>
              <a:t>potential Web users, are still unknown during RE activities </a:t>
            </a:r>
            <a:r>
              <a:rPr lang="en-US" dirty="0">
                <a:sym typeface="Wingdings" panose="05000000000000000000" pitchFamily="2" charset="2"/>
              </a:rPr>
              <a:t> Unavailability of stakeholders</a:t>
            </a:r>
          </a:p>
          <a:p>
            <a:pPr algn="r" rtl="1"/>
            <a:r>
              <a:rPr lang="ar-JO" dirty="0">
                <a:sym typeface="Wingdings" panose="05000000000000000000" pitchFamily="2" charset="2"/>
              </a:rPr>
              <a:t>مستخدمو الويب المحتملون، لا يزالون غير معروفين أثناء أنشطة </a:t>
            </a:r>
            <a:r>
              <a:rPr lang="en-US" dirty="0">
                <a:sym typeface="Wingdings" panose="05000000000000000000" pitchFamily="2" charset="2"/>
              </a:rPr>
              <a:t>RE</a:t>
            </a:r>
            <a:r>
              <a:rPr lang="ar-JO" dirty="0">
                <a:sym typeface="Wingdings" panose="05000000000000000000" pitchFamily="2" charset="2"/>
              </a:rPr>
              <a:t>  عدم توافر أصحاب المصلحة</a:t>
            </a:r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p39</a:t>
            </a:r>
          </a:p>
        </p:txBody>
      </p:sp>
    </p:spTree>
    <p:extLst>
      <p:ext uri="{BB962C8B-B14F-4D97-AF65-F5344CB8AC3E}">
        <p14:creationId xmlns:p14="http://schemas.microsoft.com/office/powerpoint/2010/main" val="4151988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Many people try to adapt existing process models designed for conventional software development </a:t>
            </a:r>
          </a:p>
          <a:p>
            <a:pPr algn="r" rtl="1"/>
            <a:r>
              <a:rPr lang="ar-JO" dirty="0"/>
              <a:t>يحاول العديد من الأشخاص تكييف نماذج العمليات الحالية المصممة لتطوير البرامج التقليدية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 True</a:t>
            </a:r>
          </a:p>
          <a:p>
            <a:endParaRPr lang="en-US" dirty="0"/>
          </a:p>
          <a:p>
            <a:r>
              <a:rPr lang="en-US" dirty="0"/>
              <a:t>P 181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26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In website development, it's much easier to use An absolute path</a:t>
            </a:r>
          </a:p>
          <a:p>
            <a:pPr algn="r" rtl="1"/>
            <a:r>
              <a:rPr lang="ar-JO" dirty="0"/>
              <a:t>في تطوير موقع الويب، من الأسهل بكثير استخدام مسار مطلق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ar-JO" altLang="ar-JO" dirty="0" err="1"/>
              <a:t>False</a:t>
            </a:r>
            <a:endParaRPr lang="ar-JO" altLang="ar-JO" dirty="0"/>
          </a:p>
          <a:p>
            <a:endParaRPr lang="en-US" altLang="ar-JO" dirty="0"/>
          </a:p>
          <a:p>
            <a:r>
              <a:rPr lang="en-US" altLang="ar-JO" dirty="0"/>
              <a:t>P 111</a:t>
            </a:r>
            <a:endParaRPr lang="ar-JO" altLang="ar-JO" dirty="0"/>
          </a:p>
        </p:txBody>
      </p:sp>
    </p:spTree>
    <p:extLst>
      <p:ext uri="{BB962C8B-B14F-4D97-AF65-F5344CB8AC3E}">
        <p14:creationId xmlns:p14="http://schemas.microsoft.com/office/powerpoint/2010/main" val="1998228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 lnSpcReduction="10000"/>
          </a:bodyPr>
          <a:lstStyle/>
          <a:p>
            <a:r>
              <a:rPr lang="en-US" dirty="0"/>
              <a:t>The person how in charge for the maintenance and o the evolution of a Web application called </a:t>
            </a:r>
          </a:p>
          <a:p>
            <a:pPr algn="r" rtl="1"/>
            <a:r>
              <a:rPr lang="ar-JO" dirty="0"/>
              <a:t>الشخص المسؤول عن الصيانة وتطور تطبيق ويب يسمى</a:t>
            </a:r>
            <a:endParaRPr lang="en-US" dirty="0"/>
          </a:p>
          <a:p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Webmaster</a:t>
            </a:r>
          </a:p>
          <a:p>
            <a:pPr algn="l"/>
            <a:r>
              <a:rPr lang="ar-JO" b="0" i="0" dirty="0">
                <a:solidFill>
                  <a:srgbClr val="3D3D3D"/>
                </a:solidFill>
                <a:effectLst/>
                <a:latin typeface="Roboto" panose="02000000000000000000" pitchFamily="2" charset="0"/>
              </a:rPr>
              <a:t>مشرفي المواقع</a:t>
            </a:r>
            <a:endParaRPr lang="en-US" dirty="0"/>
          </a:p>
          <a:p>
            <a:endParaRPr lang="en-US" dirty="0"/>
          </a:p>
          <a:p>
            <a:r>
              <a:rPr lang="en-US" dirty="0"/>
              <a:t>P 184</a:t>
            </a:r>
          </a:p>
        </p:txBody>
      </p:sp>
    </p:spTree>
    <p:extLst>
      <p:ext uri="{BB962C8B-B14F-4D97-AF65-F5344CB8AC3E}">
        <p14:creationId xmlns:p14="http://schemas.microsoft.com/office/powerpoint/2010/main" val="1687395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ar-JO" dirty="0"/>
              <a:t>السؤال 8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Problems happened with Large Web based projects </a:t>
            </a:r>
          </a:p>
          <a:p>
            <a:pPr algn="r" rtl="1"/>
            <a:r>
              <a:rPr lang="ar-JO" dirty="0"/>
              <a:t>حدثت مشاكل مع مشاريع الويب الكبيرة</a:t>
            </a:r>
            <a:endParaRPr lang="en-US" dirty="0"/>
          </a:p>
          <a:p>
            <a:r>
              <a:rPr lang="en-US" dirty="0"/>
              <a:t>Answer</a:t>
            </a:r>
          </a:p>
          <a:p>
            <a:r>
              <a:rPr lang="en-US" dirty="0"/>
              <a:t>All of the above </a:t>
            </a:r>
          </a:p>
          <a:p>
            <a:endParaRPr lang="en-US" dirty="0"/>
          </a:p>
          <a:p>
            <a:r>
              <a:rPr lang="en-US" dirty="0"/>
              <a:t>P 17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</TotalTime>
  <Words>2797</Words>
  <Application>Microsoft Office PowerPoint</Application>
  <PresentationFormat>شاشة عريضة</PresentationFormat>
  <Paragraphs>458</Paragraphs>
  <Slides>59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4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59</vt:i4>
      </vt:variant>
    </vt:vector>
  </HeadingPairs>
  <TitlesOfParts>
    <vt:vector size="64" baseType="lpstr">
      <vt:lpstr>Arial</vt:lpstr>
      <vt:lpstr>Calibri</vt:lpstr>
      <vt:lpstr>Calibri Light</vt:lpstr>
      <vt:lpstr>Roboto</vt:lpstr>
      <vt:lpstr>Office Theme</vt:lpstr>
      <vt:lpstr>بسم الله الرحمن الرحيم</vt:lpstr>
      <vt:lpstr>السؤال 1</vt:lpstr>
      <vt:lpstr>السؤال 2</vt:lpstr>
      <vt:lpstr>السؤال 3</vt:lpstr>
      <vt:lpstr>السؤال 4</vt:lpstr>
      <vt:lpstr>السؤال 5</vt:lpstr>
      <vt:lpstr>السؤال 6</vt:lpstr>
      <vt:lpstr>السؤال 7</vt:lpstr>
      <vt:lpstr>السؤال 8</vt:lpstr>
      <vt:lpstr>السؤال 9</vt:lpstr>
      <vt:lpstr>السؤال 10 </vt:lpstr>
      <vt:lpstr>السؤال 11</vt:lpstr>
      <vt:lpstr>السؤال 12</vt:lpstr>
      <vt:lpstr>السؤال 13</vt:lpstr>
      <vt:lpstr>السؤال 14</vt:lpstr>
      <vt:lpstr>السؤال 15</vt:lpstr>
      <vt:lpstr>السؤال 16</vt:lpstr>
      <vt:lpstr>السؤال 17</vt:lpstr>
      <vt:lpstr>السؤال 18</vt:lpstr>
      <vt:lpstr>السؤال 19</vt:lpstr>
      <vt:lpstr>السؤال 20</vt:lpstr>
      <vt:lpstr>السؤال 21</vt:lpstr>
      <vt:lpstr>السؤال 22</vt:lpstr>
      <vt:lpstr>السؤال 23</vt:lpstr>
      <vt:lpstr>السؤال 24</vt:lpstr>
      <vt:lpstr>السؤال 25</vt:lpstr>
      <vt:lpstr>السؤال 26</vt:lpstr>
      <vt:lpstr>السؤال 27</vt:lpstr>
      <vt:lpstr>السؤال 28</vt:lpstr>
      <vt:lpstr>السؤال 29</vt:lpstr>
      <vt:lpstr>السؤال 30</vt:lpstr>
      <vt:lpstr>السؤال 31</vt:lpstr>
      <vt:lpstr>السؤال 32</vt:lpstr>
      <vt:lpstr>السؤال 33</vt:lpstr>
      <vt:lpstr>السؤال 34</vt:lpstr>
      <vt:lpstr>السؤال 35</vt:lpstr>
      <vt:lpstr>السؤال 36</vt:lpstr>
      <vt:lpstr>السؤال 37</vt:lpstr>
      <vt:lpstr>السؤال 38</vt:lpstr>
      <vt:lpstr>السؤال 39</vt:lpstr>
      <vt:lpstr>السؤال 40</vt:lpstr>
      <vt:lpstr>السؤال 41</vt:lpstr>
      <vt:lpstr>السؤال 42</vt:lpstr>
      <vt:lpstr>السؤال 43</vt:lpstr>
      <vt:lpstr>السؤال 44</vt:lpstr>
      <vt:lpstr>السؤال 45</vt:lpstr>
      <vt:lpstr>السؤال 46</vt:lpstr>
      <vt:lpstr>السؤال 47</vt:lpstr>
      <vt:lpstr>السؤال 48</vt:lpstr>
      <vt:lpstr>السؤال 49</vt:lpstr>
      <vt:lpstr>السؤال 50</vt:lpstr>
      <vt:lpstr>السؤال 51</vt:lpstr>
      <vt:lpstr>السؤال 52</vt:lpstr>
      <vt:lpstr>السؤال 53</vt:lpstr>
      <vt:lpstr>السؤال 54</vt:lpstr>
      <vt:lpstr>السؤال 55</vt:lpstr>
      <vt:lpstr>السؤال 56</vt:lpstr>
      <vt:lpstr>السؤال 57</vt:lpstr>
      <vt:lpstr>السؤال 58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الرحيم</dc:title>
  <dc:creator>SCHOOL</dc:creator>
  <cp:lastModifiedBy>feras Saleem</cp:lastModifiedBy>
  <cp:revision>34</cp:revision>
  <dcterms:created xsi:type="dcterms:W3CDTF">2021-06-10T08:14:09Z</dcterms:created>
  <dcterms:modified xsi:type="dcterms:W3CDTF">2023-06-12T19:20:15Z</dcterms:modified>
</cp:coreProperties>
</file>