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090" r:id="rId2"/>
  </p:sldMasterIdLst>
  <p:notesMasterIdLst>
    <p:notesMasterId r:id="rId74"/>
  </p:notesMasterIdLst>
  <p:sldIdLst>
    <p:sldId id="257" r:id="rId3"/>
    <p:sldId id="297" r:id="rId4"/>
    <p:sldId id="299" r:id="rId5"/>
    <p:sldId id="273" r:id="rId6"/>
    <p:sldId id="302" r:id="rId7"/>
    <p:sldId id="301" r:id="rId8"/>
    <p:sldId id="268" r:id="rId9"/>
    <p:sldId id="303" r:id="rId10"/>
    <p:sldId id="308" r:id="rId11"/>
    <p:sldId id="295" r:id="rId12"/>
    <p:sldId id="285" r:id="rId13"/>
    <p:sldId id="306" r:id="rId14"/>
    <p:sldId id="304" r:id="rId15"/>
    <p:sldId id="305" r:id="rId16"/>
    <p:sldId id="307" r:id="rId17"/>
    <p:sldId id="311" r:id="rId18"/>
    <p:sldId id="310" r:id="rId19"/>
    <p:sldId id="290" r:id="rId20"/>
    <p:sldId id="312" r:id="rId21"/>
    <p:sldId id="258" r:id="rId22"/>
    <p:sldId id="261" r:id="rId23"/>
    <p:sldId id="259" r:id="rId24"/>
    <p:sldId id="262" r:id="rId25"/>
    <p:sldId id="263" r:id="rId26"/>
    <p:sldId id="264" r:id="rId27"/>
    <p:sldId id="269" r:id="rId28"/>
    <p:sldId id="271" r:id="rId29"/>
    <p:sldId id="437" r:id="rId30"/>
    <p:sldId id="438" r:id="rId31"/>
    <p:sldId id="374" r:id="rId32"/>
    <p:sldId id="382" r:id="rId33"/>
    <p:sldId id="375" r:id="rId34"/>
    <p:sldId id="376" r:id="rId35"/>
    <p:sldId id="439" r:id="rId36"/>
    <p:sldId id="440" r:id="rId37"/>
    <p:sldId id="442" r:id="rId38"/>
    <p:sldId id="443" r:id="rId39"/>
    <p:sldId id="445" r:id="rId40"/>
    <p:sldId id="444" r:id="rId41"/>
    <p:sldId id="446" r:id="rId42"/>
    <p:sldId id="474" r:id="rId43"/>
    <p:sldId id="475" r:id="rId44"/>
    <p:sldId id="450" r:id="rId45"/>
    <p:sldId id="478" r:id="rId46"/>
    <p:sldId id="451" r:id="rId47"/>
    <p:sldId id="425" r:id="rId48"/>
    <p:sldId id="479" r:id="rId49"/>
    <p:sldId id="379" r:id="rId50"/>
    <p:sldId id="476" r:id="rId51"/>
    <p:sldId id="477" r:id="rId52"/>
    <p:sldId id="448" r:id="rId53"/>
    <p:sldId id="449" r:id="rId54"/>
    <p:sldId id="390" r:id="rId55"/>
    <p:sldId id="381" r:id="rId56"/>
    <p:sldId id="452" r:id="rId57"/>
    <p:sldId id="430" r:id="rId58"/>
    <p:sldId id="345" r:id="rId59"/>
    <p:sldId id="346" r:id="rId60"/>
    <p:sldId id="462" r:id="rId61"/>
    <p:sldId id="463" r:id="rId62"/>
    <p:sldId id="392" r:id="rId63"/>
    <p:sldId id="458" r:id="rId64"/>
    <p:sldId id="408" r:id="rId65"/>
    <p:sldId id="352" r:id="rId66"/>
    <p:sldId id="396" r:id="rId67"/>
    <p:sldId id="409" r:id="rId68"/>
    <p:sldId id="404" r:id="rId69"/>
    <p:sldId id="355" r:id="rId70"/>
    <p:sldId id="464" r:id="rId71"/>
    <p:sldId id="465" r:id="rId72"/>
    <p:sldId id="466"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5020" autoAdjust="0"/>
  </p:normalViewPr>
  <p:slideViewPr>
    <p:cSldViewPr>
      <p:cViewPr varScale="1">
        <p:scale>
          <a:sx n="67" d="100"/>
          <a:sy n="67" d="100"/>
        </p:scale>
        <p:origin x="62" y="3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2D61E6-2190-670C-39FE-9BA0F87A9E6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0C8CC3F1-3C57-AC3D-800D-0D92FB12704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9AD9459-2F52-4C0A-A9A3-F683D64CD76A}" type="datetimeFigureOut">
              <a:rPr lang="en-US"/>
              <a:pPr>
                <a:defRPr/>
              </a:pPr>
              <a:t>5/9/2023</a:t>
            </a:fld>
            <a:endParaRPr lang="en-US"/>
          </a:p>
        </p:txBody>
      </p:sp>
      <p:sp>
        <p:nvSpPr>
          <p:cNvPr id="4" name="Slide Image Placeholder 3">
            <a:extLst>
              <a:ext uri="{FF2B5EF4-FFF2-40B4-BE49-F238E27FC236}">
                <a16:creationId xmlns:a16="http://schemas.microsoft.com/office/drawing/2014/main" id="{5492DA7D-83E2-0C69-AEF4-C375C0C364D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B2518E1-7FB4-0D0D-2B74-091EB0AF0F2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466346A-E78E-E211-F149-E29E1F34064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28E7558F-C67B-2865-7003-ABE143E8B54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36E7C65D-5899-4555-B5C9-7E6978CD0740}" type="slidenum">
              <a:rPr lang="en-US" altLang="ar-JO"/>
              <a:pPr/>
              <a:t>‹#›</a:t>
            </a:fld>
            <a:endParaRPr lang="en-US" altLang="ar-J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FFB89D5-2BD4-CBC5-96CF-85A3DCA36090}"/>
              </a:ext>
            </a:extLst>
          </p:cNvPr>
          <p:cNvSpPr>
            <a:spLocks noGrp="1" noRot="1" noChangeAspect="1" noChangeArrowheads="1" noTextEdit="1"/>
          </p:cNvSpPr>
          <p:nvPr>
            <p:ph type="sldImg"/>
          </p:nvPr>
        </p:nvSpPr>
        <p:spPr bwMode="auto">
          <a:xfrm>
            <a:off x="1292225" y="31750"/>
            <a:ext cx="4162425" cy="3122613"/>
          </a:xfrm>
          <a:solidFill>
            <a:srgbClr val="FFFFFF"/>
          </a:solidFill>
          <a:ln>
            <a:solidFill>
              <a:srgbClr val="000000"/>
            </a:solidFill>
            <a:miter lim="800000"/>
            <a:headEnd/>
            <a:tailEnd/>
          </a:ln>
        </p:spPr>
      </p:sp>
      <p:sp>
        <p:nvSpPr>
          <p:cNvPr id="8195" name="Rectangle 2">
            <a:extLst>
              <a:ext uri="{FF2B5EF4-FFF2-40B4-BE49-F238E27FC236}">
                <a16:creationId xmlns:a16="http://schemas.microsoft.com/office/drawing/2014/main" id="{8836C458-C7E6-6FFA-BC00-ADBB40B4859E}"/>
              </a:ext>
            </a:extLst>
          </p:cNvPr>
          <p:cNvSpPr>
            <a:spLocks noGrp="1" noChangeArrowheads="1"/>
          </p:cNvSpPr>
          <p:nvPr>
            <p:ph type="body" idx="1"/>
          </p:nvPr>
        </p:nvSpPr>
        <p:spPr bwMode="auto">
          <a:xfrm>
            <a:off x="457200" y="3294063"/>
            <a:ext cx="5986463" cy="524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1AAEED77-FDD1-3CEA-3AD5-4D153A87E2DA}"/>
              </a:ext>
            </a:extLst>
          </p:cNvPr>
          <p:cNvSpPr>
            <a:spLocks noGrp="1" noChangeArrowheads="1"/>
          </p:cNvSpPr>
          <p:nvPr>
            <p:ph type="body"/>
          </p:nvPr>
        </p:nvSpPr>
        <p:spPr bwMode="auto">
          <a:xfrm>
            <a:off x="457200" y="3294063"/>
            <a:ext cx="5986463" cy="524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p>
        </p:txBody>
      </p:sp>
      <p:sp>
        <p:nvSpPr>
          <p:cNvPr id="10243" name="Rectangle 2">
            <a:extLst>
              <a:ext uri="{FF2B5EF4-FFF2-40B4-BE49-F238E27FC236}">
                <a16:creationId xmlns:a16="http://schemas.microsoft.com/office/drawing/2014/main" id="{FD329DB6-ECE3-9BD8-7F4C-6E7E61B5AE9B}"/>
              </a:ext>
            </a:extLst>
          </p:cNvPr>
          <p:cNvSpPr>
            <a:spLocks noGrp="1" noRot="1" noChangeAspect="1" noChangeArrowheads="1" noTextEdit="1"/>
          </p:cNvSpPr>
          <p:nvPr>
            <p:ph type="sldImg" idx="1"/>
          </p:nvPr>
        </p:nvSpPr>
        <p:spPr bwMode="auto">
          <a:xfrm>
            <a:off x="1292225" y="31750"/>
            <a:ext cx="4164013" cy="3122613"/>
          </a:xfrm>
          <a:solidFill>
            <a:srgbClr val="FFFFFF"/>
          </a:solid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5"/>
          </p:nvPr>
        </p:nvSpPr>
        <p:spPr/>
        <p:txBody>
          <a:bodyPr/>
          <a:lstStyle/>
          <a:p>
            <a:fld id="{36E7C65D-5899-4555-B5C9-7E6978CD0740}" type="slidenum">
              <a:rPr lang="en-US" altLang="ar-JO" smtClean="0"/>
              <a:pPr/>
              <a:t>4</a:t>
            </a:fld>
            <a:endParaRPr lang="en-US" altLang="ar-JO"/>
          </a:p>
        </p:txBody>
      </p:sp>
    </p:spTree>
    <p:extLst>
      <p:ext uri="{BB962C8B-B14F-4D97-AF65-F5344CB8AC3E}">
        <p14:creationId xmlns:p14="http://schemas.microsoft.com/office/powerpoint/2010/main" val="2268510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2FBF759-4E5B-6A7A-F67C-909F21C4CE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4E054B4F-6F57-1641-631F-CAFCDD1C3D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60" name="Slide Number Placeholder 3">
            <a:extLst>
              <a:ext uri="{FF2B5EF4-FFF2-40B4-BE49-F238E27FC236}">
                <a16:creationId xmlns:a16="http://schemas.microsoft.com/office/drawing/2014/main" id="{114FCD31-45CE-F3E5-78B9-775C60AC71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09AC1A0-2F05-4228-A108-0B809E0EA413}"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19B00012-001C-0371-072A-2F3505658F92}"/>
              </a:ext>
            </a:extLst>
          </p:cNvPr>
          <p:cNvSpPr>
            <a:spLocks noGrp="1" noRot="1" noChangeAspect="1" noChangeArrowheads="1" noTextEdit="1"/>
          </p:cNvSpPr>
          <p:nvPr>
            <p:ph type="sldImg"/>
          </p:nvPr>
        </p:nvSpPr>
        <p:spPr bwMode="auto">
          <a:xfrm>
            <a:off x="1292225" y="31750"/>
            <a:ext cx="4162425" cy="3122613"/>
          </a:xfrm>
          <a:solidFill>
            <a:srgbClr val="FFFFFF"/>
          </a:solidFill>
          <a:ln>
            <a:solidFill>
              <a:srgbClr val="000000"/>
            </a:solidFill>
            <a:miter lim="800000"/>
            <a:headEnd/>
            <a:tailEnd/>
          </a:ln>
        </p:spPr>
      </p:sp>
      <p:sp>
        <p:nvSpPr>
          <p:cNvPr id="22531" name="Rectangle 2">
            <a:extLst>
              <a:ext uri="{FF2B5EF4-FFF2-40B4-BE49-F238E27FC236}">
                <a16:creationId xmlns:a16="http://schemas.microsoft.com/office/drawing/2014/main" id="{CA9BEF6E-52DB-5B60-BCB8-F3AE4C32CD04}"/>
              </a:ext>
            </a:extLst>
          </p:cNvPr>
          <p:cNvSpPr>
            <a:spLocks noGrp="1" noChangeArrowheads="1"/>
          </p:cNvSpPr>
          <p:nvPr>
            <p:ph type="body" idx="1"/>
          </p:nvPr>
        </p:nvSpPr>
        <p:spPr bwMode="auto">
          <a:xfrm>
            <a:off x="457200" y="3294063"/>
            <a:ext cx="5986463" cy="524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Date Placeholder 29">
            <a:extLst>
              <a:ext uri="{FF2B5EF4-FFF2-40B4-BE49-F238E27FC236}">
                <a16:creationId xmlns:a16="http://schemas.microsoft.com/office/drawing/2014/main" id="{946BD104-B262-D39D-11F7-E95A74901631}"/>
              </a:ext>
            </a:extLst>
          </p:cNvPr>
          <p:cNvSpPr>
            <a:spLocks noGrp="1"/>
          </p:cNvSpPr>
          <p:nvPr>
            <p:ph type="dt" sz="half" idx="10"/>
          </p:nvPr>
        </p:nvSpPr>
        <p:spPr/>
        <p:txBody>
          <a:bodyPr/>
          <a:lstStyle>
            <a:lvl1pPr>
              <a:defRPr/>
            </a:lvl1pPr>
          </a:lstStyle>
          <a:p>
            <a:pPr>
              <a:defRPr/>
            </a:pPr>
            <a:fld id="{D6F0A2FC-E085-4686-9D10-FE3281C260A5}" type="datetime1">
              <a:rPr lang="en-US"/>
              <a:pPr>
                <a:defRPr/>
              </a:pPr>
              <a:t>5/9/2023</a:t>
            </a:fld>
            <a:endParaRPr lang="en-US"/>
          </a:p>
        </p:txBody>
      </p:sp>
      <p:sp>
        <p:nvSpPr>
          <p:cNvPr id="3" name="Footer Placeholder 18">
            <a:extLst>
              <a:ext uri="{FF2B5EF4-FFF2-40B4-BE49-F238E27FC236}">
                <a16:creationId xmlns:a16="http://schemas.microsoft.com/office/drawing/2014/main" id="{02DC8E07-16F2-8AA5-8B07-6FAA25F57BE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6">
            <a:extLst>
              <a:ext uri="{FF2B5EF4-FFF2-40B4-BE49-F238E27FC236}">
                <a16:creationId xmlns:a16="http://schemas.microsoft.com/office/drawing/2014/main" id="{9CDDE6C0-3A1B-A0CF-1233-1758A92BB38B}"/>
              </a:ext>
            </a:extLst>
          </p:cNvPr>
          <p:cNvSpPr>
            <a:spLocks noGrp="1"/>
          </p:cNvSpPr>
          <p:nvPr>
            <p:ph type="sldNum" sz="quarter" idx="12"/>
          </p:nvPr>
        </p:nvSpPr>
        <p:spPr/>
        <p:txBody>
          <a:bodyPr/>
          <a:lstStyle>
            <a:lvl1pPr>
              <a:defRPr>
                <a:solidFill>
                  <a:srgbClr val="D1EAEE"/>
                </a:solidFill>
              </a:defRPr>
            </a:lvl1pPr>
          </a:lstStyle>
          <a:p>
            <a:fld id="{696E6462-B06A-468C-9A5A-F2AD249ED2B1}" type="slidenum">
              <a:rPr lang="en-US" altLang="ar-JO"/>
              <a:pPr/>
              <a:t>‹#›</a:t>
            </a:fld>
            <a:endParaRPr lang="en-US" altLang="ar-JO"/>
          </a:p>
        </p:txBody>
      </p:sp>
    </p:spTree>
    <p:extLst>
      <p:ext uri="{BB962C8B-B14F-4D97-AF65-F5344CB8AC3E}">
        <p14:creationId xmlns:p14="http://schemas.microsoft.com/office/powerpoint/2010/main" val="8699269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B9C2AB08-1F3A-27A6-A56F-5B9FB9231D2D}"/>
              </a:ext>
            </a:extLst>
          </p:cNvPr>
          <p:cNvSpPr>
            <a:spLocks noGrp="1"/>
          </p:cNvSpPr>
          <p:nvPr>
            <p:ph type="dt" sz="half" idx="10"/>
          </p:nvPr>
        </p:nvSpPr>
        <p:spPr/>
        <p:txBody>
          <a:bodyPr/>
          <a:lstStyle>
            <a:lvl1pPr>
              <a:defRPr/>
            </a:lvl1pPr>
          </a:lstStyle>
          <a:p>
            <a:pPr>
              <a:defRPr/>
            </a:pPr>
            <a:fld id="{BC6CC3E5-D77F-46B9-812A-2CE7F50CD009}" type="datetime1">
              <a:rPr lang="en-US"/>
              <a:pPr>
                <a:defRPr/>
              </a:pPr>
              <a:t>5/9/2023</a:t>
            </a:fld>
            <a:endParaRPr lang="en-US"/>
          </a:p>
        </p:txBody>
      </p:sp>
      <p:sp>
        <p:nvSpPr>
          <p:cNvPr id="5" name="Footer Placeholder 21">
            <a:extLst>
              <a:ext uri="{FF2B5EF4-FFF2-40B4-BE49-F238E27FC236}">
                <a16:creationId xmlns:a16="http://schemas.microsoft.com/office/drawing/2014/main" id="{495FEAC5-9838-C339-4BA9-32592D86187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01AE625A-A27E-15F0-8BA8-93472E1E7233}"/>
              </a:ext>
            </a:extLst>
          </p:cNvPr>
          <p:cNvSpPr>
            <a:spLocks noGrp="1"/>
          </p:cNvSpPr>
          <p:nvPr>
            <p:ph type="sldNum" sz="quarter" idx="12"/>
          </p:nvPr>
        </p:nvSpPr>
        <p:spPr/>
        <p:txBody>
          <a:bodyPr/>
          <a:lstStyle>
            <a:lvl1pPr>
              <a:defRPr/>
            </a:lvl1pPr>
          </a:lstStyle>
          <a:p>
            <a:fld id="{5F870F34-D66B-4700-AF86-8E9488AF842D}" type="slidenum">
              <a:rPr lang="en-US" altLang="ar-JO"/>
              <a:pPr/>
              <a:t>‹#›</a:t>
            </a:fld>
            <a:endParaRPr lang="en-US" altLang="ar-JO"/>
          </a:p>
        </p:txBody>
      </p:sp>
    </p:spTree>
    <p:extLst>
      <p:ext uri="{BB962C8B-B14F-4D97-AF65-F5344CB8AC3E}">
        <p14:creationId xmlns:p14="http://schemas.microsoft.com/office/powerpoint/2010/main" val="1107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CF68CB6-EAF4-6253-DCF8-6DE9B742BE33}"/>
              </a:ext>
            </a:extLst>
          </p:cNvPr>
          <p:cNvSpPr>
            <a:spLocks noGrp="1"/>
          </p:cNvSpPr>
          <p:nvPr>
            <p:ph type="dt" sz="half" idx="10"/>
          </p:nvPr>
        </p:nvSpPr>
        <p:spPr/>
        <p:txBody>
          <a:bodyPr/>
          <a:lstStyle>
            <a:lvl1pPr>
              <a:defRPr/>
            </a:lvl1pPr>
          </a:lstStyle>
          <a:p>
            <a:pPr>
              <a:defRPr/>
            </a:pPr>
            <a:fld id="{5E72E20E-6F46-4C75-B0C5-A5C5B1A9FBB2}" type="datetime1">
              <a:rPr lang="en-US"/>
              <a:pPr>
                <a:defRPr/>
              </a:pPr>
              <a:t>5/9/2023</a:t>
            </a:fld>
            <a:endParaRPr lang="en-US"/>
          </a:p>
        </p:txBody>
      </p:sp>
      <p:sp>
        <p:nvSpPr>
          <p:cNvPr id="5" name="Footer Placeholder 21">
            <a:extLst>
              <a:ext uri="{FF2B5EF4-FFF2-40B4-BE49-F238E27FC236}">
                <a16:creationId xmlns:a16="http://schemas.microsoft.com/office/drawing/2014/main" id="{7973BBFA-B55B-0A6B-7D1E-F7B388EC0D4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83E444A3-8A25-33C6-A16F-1AC1CE7AABF5}"/>
              </a:ext>
            </a:extLst>
          </p:cNvPr>
          <p:cNvSpPr>
            <a:spLocks noGrp="1"/>
          </p:cNvSpPr>
          <p:nvPr>
            <p:ph type="sldNum" sz="quarter" idx="12"/>
          </p:nvPr>
        </p:nvSpPr>
        <p:spPr/>
        <p:txBody>
          <a:bodyPr/>
          <a:lstStyle>
            <a:lvl1pPr>
              <a:defRPr/>
            </a:lvl1pPr>
          </a:lstStyle>
          <a:p>
            <a:fld id="{2488A4EA-6C79-4C09-99D2-5D7591D7D18A}" type="slidenum">
              <a:rPr lang="en-US" altLang="ar-JO"/>
              <a:pPr/>
              <a:t>‹#›</a:t>
            </a:fld>
            <a:endParaRPr lang="en-US" altLang="ar-JO"/>
          </a:p>
        </p:txBody>
      </p:sp>
    </p:spTree>
    <p:extLst>
      <p:ext uri="{BB962C8B-B14F-4D97-AF65-F5344CB8AC3E}">
        <p14:creationId xmlns:p14="http://schemas.microsoft.com/office/powerpoint/2010/main" val="1397760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09700" y="320675"/>
            <a:ext cx="6856413" cy="820738"/>
          </a:xfrm>
        </p:spPr>
        <p:txBody>
          <a:bodyPr/>
          <a:lstStyle/>
          <a:p>
            <a:r>
              <a:rPr lang="en-US"/>
              <a:t>Click to edit Master title style</a:t>
            </a:r>
          </a:p>
        </p:txBody>
      </p:sp>
    </p:spTree>
    <p:extLst>
      <p:ext uri="{BB962C8B-B14F-4D97-AF65-F5344CB8AC3E}">
        <p14:creationId xmlns:p14="http://schemas.microsoft.com/office/powerpoint/2010/main" val="235299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Date Placeholder 29">
            <a:extLst>
              <a:ext uri="{FF2B5EF4-FFF2-40B4-BE49-F238E27FC236}">
                <a16:creationId xmlns:a16="http://schemas.microsoft.com/office/drawing/2014/main" id="{E79C48EE-F4DF-F9FC-45C4-CF36CE026D62}"/>
              </a:ext>
            </a:extLst>
          </p:cNvPr>
          <p:cNvSpPr>
            <a:spLocks noGrp="1"/>
          </p:cNvSpPr>
          <p:nvPr>
            <p:ph type="dt" sz="half" idx="10"/>
          </p:nvPr>
        </p:nvSpPr>
        <p:spPr/>
        <p:txBody>
          <a:bodyPr/>
          <a:lstStyle>
            <a:lvl1pPr>
              <a:defRPr/>
            </a:lvl1pPr>
          </a:lstStyle>
          <a:p>
            <a:pPr>
              <a:defRPr/>
            </a:pPr>
            <a:fld id="{E1852DF0-55AE-4564-B432-96C37670016B}" type="datetime1">
              <a:rPr lang="en-US"/>
              <a:pPr>
                <a:defRPr/>
              </a:pPr>
              <a:t>5/9/2023</a:t>
            </a:fld>
            <a:endParaRPr lang="en-US"/>
          </a:p>
        </p:txBody>
      </p:sp>
      <p:sp>
        <p:nvSpPr>
          <p:cNvPr id="3" name="Footer Placeholder 18">
            <a:extLst>
              <a:ext uri="{FF2B5EF4-FFF2-40B4-BE49-F238E27FC236}">
                <a16:creationId xmlns:a16="http://schemas.microsoft.com/office/drawing/2014/main" id="{C440FF0A-B4D3-B782-8477-102849A5521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6">
            <a:extLst>
              <a:ext uri="{FF2B5EF4-FFF2-40B4-BE49-F238E27FC236}">
                <a16:creationId xmlns:a16="http://schemas.microsoft.com/office/drawing/2014/main" id="{CD6D9DD1-8B6E-04D3-D422-4C437F76B75E}"/>
              </a:ext>
            </a:extLst>
          </p:cNvPr>
          <p:cNvSpPr>
            <a:spLocks noGrp="1"/>
          </p:cNvSpPr>
          <p:nvPr>
            <p:ph type="sldNum" sz="quarter" idx="12"/>
          </p:nvPr>
        </p:nvSpPr>
        <p:spPr/>
        <p:txBody>
          <a:bodyPr/>
          <a:lstStyle>
            <a:lvl1pPr>
              <a:defRPr>
                <a:solidFill>
                  <a:srgbClr val="D1EAEE"/>
                </a:solidFill>
              </a:defRPr>
            </a:lvl1pPr>
          </a:lstStyle>
          <a:p>
            <a:fld id="{ADE364B7-2D74-4450-A405-17AAA192463F}" type="slidenum">
              <a:rPr lang="ar-SA" altLang="ar-JO"/>
              <a:pPr/>
              <a:t>‹#›</a:t>
            </a:fld>
            <a:endParaRPr lang="en-US" altLang="ar-JO"/>
          </a:p>
        </p:txBody>
      </p:sp>
    </p:spTree>
    <p:extLst>
      <p:ext uri="{BB962C8B-B14F-4D97-AF65-F5344CB8AC3E}">
        <p14:creationId xmlns:p14="http://schemas.microsoft.com/office/powerpoint/2010/main" val="4151186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53F6FE7-6191-9B83-BD30-62A2CC4604EF}"/>
              </a:ext>
            </a:extLst>
          </p:cNvPr>
          <p:cNvSpPr>
            <a:spLocks noGrp="1"/>
          </p:cNvSpPr>
          <p:nvPr>
            <p:ph type="dt" sz="half" idx="10"/>
          </p:nvPr>
        </p:nvSpPr>
        <p:spPr/>
        <p:txBody>
          <a:bodyPr/>
          <a:lstStyle>
            <a:lvl1pPr>
              <a:defRPr/>
            </a:lvl1pPr>
          </a:lstStyle>
          <a:p>
            <a:pPr>
              <a:defRPr/>
            </a:pPr>
            <a:fld id="{23AE2742-14FA-443D-A3ED-1EBB2EA61705}" type="datetime1">
              <a:rPr lang="en-US"/>
              <a:pPr>
                <a:defRPr/>
              </a:pPr>
              <a:t>5/9/2023</a:t>
            </a:fld>
            <a:endParaRPr lang="en-US"/>
          </a:p>
        </p:txBody>
      </p:sp>
      <p:sp>
        <p:nvSpPr>
          <p:cNvPr id="5" name="Footer Placeholder 21">
            <a:extLst>
              <a:ext uri="{FF2B5EF4-FFF2-40B4-BE49-F238E27FC236}">
                <a16:creationId xmlns:a16="http://schemas.microsoft.com/office/drawing/2014/main" id="{AB8ED5C4-E15D-F47F-45E7-268DBE53C75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1188A353-09F6-B4A0-3364-DA7A2DA7C591}"/>
              </a:ext>
            </a:extLst>
          </p:cNvPr>
          <p:cNvSpPr>
            <a:spLocks noGrp="1"/>
          </p:cNvSpPr>
          <p:nvPr>
            <p:ph type="sldNum" sz="quarter" idx="12"/>
          </p:nvPr>
        </p:nvSpPr>
        <p:spPr/>
        <p:txBody>
          <a:bodyPr/>
          <a:lstStyle>
            <a:lvl1pPr>
              <a:defRPr/>
            </a:lvl1pPr>
          </a:lstStyle>
          <a:p>
            <a:fld id="{C1FF04EA-34D8-475F-BBC5-9DD4C7A1ECF2}" type="slidenum">
              <a:rPr lang="ar-SA" altLang="ar-JO"/>
              <a:pPr/>
              <a:t>‹#›</a:t>
            </a:fld>
            <a:endParaRPr lang="en-US" altLang="ar-JO"/>
          </a:p>
        </p:txBody>
      </p:sp>
    </p:spTree>
    <p:extLst>
      <p:ext uri="{BB962C8B-B14F-4D97-AF65-F5344CB8AC3E}">
        <p14:creationId xmlns:p14="http://schemas.microsoft.com/office/powerpoint/2010/main" val="265964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BC78EA24-1D99-3D26-7B4C-47CEA5947E86}"/>
              </a:ext>
            </a:extLst>
          </p:cNvPr>
          <p:cNvSpPr>
            <a:spLocks noGrp="1"/>
          </p:cNvSpPr>
          <p:nvPr>
            <p:ph type="dt" sz="half" idx="10"/>
          </p:nvPr>
        </p:nvSpPr>
        <p:spPr/>
        <p:txBody>
          <a:bodyPr/>
          <a:lstStyle>
            <a:lvl1pPr>
              <a:defRPr/>
            </a:lvl1pPr>
          </a:lstStyle>
          <a:p>
            <a:pPr>
              <a:defRPr/>
            </a:pPr>
            <a:fld id="{EC8B6E10-1C1B-4FD5-839D-B7D35D911380}" type="datetime1">
              <a:rPr lang="en-US"/>
              <a:pPr>
                <a:defRPr/>
              </a:pPr>
              <a:t>5/9/2023</a:t>
            </a:fld>
            <a:endParaRPr lang="en-US"/>
          </a:p>
        </p:txBody>
      </p:sp>
      <p:sp>
        <p:nvSpPr>
          <p:cNvPr id="5" name="Footer Placeholder 4">
            <a:extLst>
              <a:ext uri="{FF2B5EF4-FFF2-40B4-BE49-F238E27FC236}">
                <a16:creationId xmlns:a16="http://schemas.microsoft.com/office/drawing/2014/main" id="{F376D805-5C02-76B5-8F68-D1D03243BE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532239-6229-6616-1320-63A2A8336231}"/>
              </a:ext>
            </a:extLst>
          </p:cNvPr>
          <p:cNvSpPr>
            <a:spLocks noGrp="1"/>
          </p:cNvSpPr>
          <p:nvPr>
            <p:ph type="sldNum" sz="quarter" idx="12"/>
          </p:nvPr>
        </p:nvSpPr>
        <p:spPr/>
        <p:txBody>
          <a:bodyPr/>
          <a:lstStyle>
            <a:lvl1pPr>
              <a:defRPr>
                <a:solidFill>
                  <a:srgbClr val="D1EAEE"/>
                </a:solidFill>
              </a:defRPr>
            </a:lvl1pPr>
          </a:lstStyle>
          <a:p>
            <a:fld id="{1B0127FA-5058-48E7-A189-7023C5313A38}" type="slidenum">
              <a:rPr lang="ar-SA" altLang="ar-JO"/>
              <a:pPr/>
              <a:t>‹#›</a:t>
            </a:fld>
            <a:endParaRPr lang="en-US" altLang="ar-JO"/>
          </a:p>
        </p:txBody>
      </p:sp>
    </p:spTree>
    <p:extLst>
      <p:ext uri="{BB962C8B-B14F-4D97-AF65-F5344CB8AC3E}">
        <p14:creationId xmlns:p14="http://schemas.microsoft.com/office/powerpoint/2010/main" val="40035068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3768B70F-D379-E284-BB40-FCF468D6F321}"/>
              </a:ext>
            </a:extLst>
          </p:cNvPr>
          <p:cNvSpPr>
            <a:spLocks noGrp="1"/>
          </p:cNvSpPr>
          <p:nvPr>
            <p:ph type="dt" sz="half" idx="10"/>
          </p:nvPr>
        </p:nvSpPr>
        <p:spPr/>
        <p:txBody>
          <a:bodyPr/>
          <a:lstStyle>
            <a:lvl1pPr>
              <a:defRPr/>
            </a:lvl1pPr>
          </a:lstStyle>
          <a:p>
            <a:pPr>
              <a:defRPr/>
            </a:pPr>
            <a:fld id="{A9364923-35DB-4742-B63A-717863FFF5B2}" type="datetime1">
              <a:rPr lang="en-US"/>
              <a:pPr>
                <a:defRPr/>
              </a:pPr>
              <a:t>5/9/2023</a:t>
            </a:fld>
            <a:endParaRPr lang="en-US"/>
          </a:p>
        </p:txBody>
      </p:sp>
      <p:sp>
        <p:nvSpPr>
          <p:cNvPr id="6" name="Footer Placeholder 21">
            <a:extLst>
              <a:ext uri="{FF2B5EF4-FFF2-40B4-BE49-F238E27FC236}">
                <a16:creationId xmlns:a16="http://schemas.microsoft.com/office/drawing/2014/main" id="{A5013B24-0803-AC6F-5946-E10A3CAF97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384E0DEE-4867-FD6D-4F49-3D2315AB1857}"/>
              </a:ext>
            </a:extLst>
          </p:cNvPr>
          <p:cNvSpPr>
            <a:spLocks noGrp="1"/>
          </p:cNvSpPr>
          <p:nvPr>
            <p:ph type="sldNum" sz="quarter" idx="12"/>
          </p:nvPr>
        </p:nvSpPr>
        <p:spPr/>
        <p:txBody>
          <a:bodyPr/>
          <a:lstStyle>
            <a:lvl1pPr>
              <a:defRPr/>
            </a:lvl1pPr>
          </a:lstStyle>
          <a:p>
            <a:fld id="{CCE26CA6-12E9-4572-9989-D7CE1663190D}" type="slidenum">
              <a:rPr lang="ar-SA" altLang="ar-JO"/>
              <a:pPr/>
              <a:t>‹#›</a:t>
            </a:fld>
            <a:endParaRPr lang="en-US" altLang="ar-JO"/>
          </a:p>
        </p:txBody>
      </p:sp>
    </p:spTree>
    <p:extLst>
      <p:ext uri="{BB962C8B-B14F-4D97-AF65-F5344CB8AC3E}">
        <p14:creationId xmlns:p14="http://schemas.microsoft.com/office/powerpoint/2010/main" val="1364860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6A3CB804-33A1-325A-01C6-3E2CF541B18B}"/>
              </a:ext>
            </a:extLst>
          </p:cNvPr>
          <p:cNvSpPr>
            <a:spLocks noGrp="1"/>
          </p:cNvSpPr>
          <p:nvPr>
            <p:ph type="dt" sz="half" idx="10"/>
          </p:nvPr>
        </p:nvSpPr>
        <p:spPr/>
        <p:txBody>
          <a:bodyPr/>
          <a:lstStyle>
            <a:lvl1pPr>
              <a:defRPr/>
            </a:lvl1pPr>
          </a:lstStyle>
          <a:p>
            <a:pPr>
              <a:defRPr/>
            </a:pPr>
            <a:fld id="{FF8F3BC7-7D16-4689-B14F-B93861E9A8B5}" type="datetime1">
              <a:rPr lang="en-US"/>
              <a:pPr>
                <a:defRPr/>
              </a:pPr>
              <a:t>5/9/2023</a:t>
            </a:fld>
            <a:endParaRPr lang="en-US"/>
          </a:p>
        </p:txBody>
      </p:sp>
      <p:sp>
        <p:nvSpPr>
          <p:cNvPr id="8" name="Footer Placeholder 21">
            <a:extLst>
              <a:ext uri="{FF2B5EF4-FFF2-40B4-BE49-F238E27FC236}">
                <a16:creationId xmlns:a16="http://schemas.microsoft.com/office/drawing/2014/main" id="{57D05640-08FE-ED8D-1BAC-31E67C55754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17">
            <a:extLst>
              <a:ext uri="{FF2B5EF4-FFF2-40B4-BE49-F238E27FC236}">
                <a16:creationId xmlns:a16="http://schemas.microsoft.com/office/drawing/2014/main" id="{B16B7738-5638-3B2E-BF09-D5AA9C121943}"/>
              </a:ext>
            </a:extLst>
          </p:cNvPr>
          <p:cNvSpPr>
            <a:spLocks noGrp="1"/>
          </p:cNvSpPr>
          <p:nvPr>
            <p:ph type="sldNum" sz="quarter" idx="12"/>
          </p:nvPr>
        </p:nvSpPr>
        <p:spPr/>
        <p:txBody>
          <a:bodyPr/>
          <a:lstStyle>
            <a:lvl1pPr>
              <a:defRPr/>
            </a:lvl1pPr>
          </a:lstStyle>
          <a:p>
            <a:fld id="{FC56E7C6-708F-4B32-A6A5-6DF12D18F840}" type="slidenum">
              <a:rPr lang="ar-SA" altLang="ar-JO"/>
              <a:pPr/>
              <a:t>‹#›</a:t>
            </a:fld>
            <a:endParaRPr lang="en-US" altLang="ar-JO"/>
          </a:p>
        </p:txBody>
      </p:sp>
    </p:spTree>
    <p:extLst>
      <p:ext uri="{BB962C8B-B14F-4D97-AF65-F5344CB8AC3E}">
        <p14:creationId xmlns:p14="http://schemas.microsoft.com/office/powerpoint/2010/main" val="489559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7C981DD7-792B-E7FB-82B8-C53DD12BAD7C}"/>
              </a:ext>
            </a:extLst>
          </p:cNvPr>
          <p:cNvSpPr>
            <a:spLocks noGrp="1"/>
          </p:cNvSpPr>
          <p:nvPr>
            <p:ph type="dt" sz="half" idx="10"/>
          </p:nvPr>
        </p:nvSpPr>
        <p:spPr/>
        <p:txBody>
          <a:bodyPr/>
          <a:lstStyle>
            <a:lvl1pPr>
              <a:defRPr/>
            </a:lvl1pPr>
          </a:lstStyle>
          <a:p>
            <a:pPr>
              <a:defRPr/>
            </a:pPr>
            <a:fld id="{497DA068-C6EC-4F22-8238-58016C8D6C9C}" type="datetime1">
              <a:rPr lang="en-US"/>
              <a:pPr>
                <a:defRPr/>
              </a:pPr>
              <a:t>5/9/2023</a:t>
            </a:fld>
            <a:endParaRPr lang="en-US"/>
          </a:p>
        </p:txBody>
      </p:sp>
      <p:sp>
        <p:nvSpPr>
          <p:cNvPr id="4" name="Footer Placeholder 21">
            <a:extLst>
              <a:ext uri="{FF2B5EF4-FFF2-40B4-BE49-F238E27FC236}">
                <a16:creationId xmlns:a16="http://schemas.microsoft.com/office/drawing/2014/main" id="{36903B3E-B3C7-64FF-5A7E-F08691CD877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1709A52B-A1AD-51F0-0494-A5614B66AD73}"/>
              </a:ext>
            </a:extLst>
          </p:cNvPr>
          <p:cNvSpPr>
            <a:spLocks noGrp="1"/>
          </p:cNvSpPr>
          <p:nvPr>
            <p:ph type="sldNum" sz="quarter" idx="12"/>
          </p:nvPr>
        </p:nvSpPr>
        <p:spPr/>
        <p:txBody>
          <a:bodyPr/>
          <a:lstStyle>
            <a:lvl1pPr>
              <a:defRPr/>
            </a:lvl1pPr>
          </a:lstStyle>
          <a:p>
            <a:fld id="{F4EECD1F-A69E-46E1-90C1-CBC478368CBF}" type="slidenum">
              <a:rPr lang="ar-SA" altLang="ar-JO"/>
              <a:pPr/>
              <a:t>‹#›</a:t>
            </a:fld>
            <a:endParaRPr lang="en-US" altLang="ar-JO"/>
          </a:p>
        </p:txBody>
      </p:sp>
    </p:spTree>
    <p:extLst>
      <p:ext uri="{BB962C8B-B14F-4D97-AF65-F5344CB8AC3E}">
        <p14:creationId xmlns:p14="http://schemas.microsoft.com/office/powerpoint/2010/main" val="361009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27E08BC5-BCD2-CB02-CCC7-BAD8590B4451}"/>
              </a:ext>
            </a:extLst>
          </p:cNvPr>
          <p:cNvSpPr>
            <a:spLocks noGrp="1"/>
          </p:cNvSpPr>
          <p:nvPr>
            <p:ph type="dt" sz="half" idx="10"/>
          </p:nvPr>
        </p:nvSpPr>
        <p:spPr/>
        <p:txBody>
          <a:bodyPr/>
          <a:lstStyle>
            <a:lvl1pPr>
              <a:defRPr/>
            </a:lvl1pPr>
          </a:lstStyle>
          <a:p>
            <a:pPr>
              <a:defRPr/>
            </a:pPr>
            <a:fld id="{371350AA-60B2-4207-B25D-E22CC7DFB648}" type="datetime1">
              <a:rPr lang="en-US"/>
              <a:pPr>
                <a:defRPr/>
              </a:pPr>
              <a:t>5/9/2023</a:t>
            </a:fld>
            <a:endParaRPr lang="en-US"/>
          </a:p>
        </p:txBody>
      </p:sp>
      <p:sp>
        <p:nvSpPr>
          <p:cNvPr id="3" name="Footer Placeholder 21">
            <a:extLst>
              <a:ext uri="{FF2B5EF4-FFF2-40B4-BE49-F238E27FC236}">
                <a16:creationId xmlns:a16="http://schemas.microsoft.com/office/drawing/2014/main" id="{39E9B6CB-C563-7FE1-B6CF-0520509FB98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48B68D92-F7A3-B61E-6BFC-F676E87F852B}"/>
              </a:ext>
            </a:extLst>
          </p:cNvPr>
          <p:cNvSpPr>
            <a:spLocks noGrp="1"/>
          </p:cNvSpPr>
          <p:nvPr>
            <p:ph type="sldNum" sz="quarter" idx="12"/>
          </p:nvPr>
        </p:nvSpPr>
        <p:spPr/>
        <p:txBody>
          <a:bodyPr/>
          <a:lstStyle>
            <a:lvl1pPr>
              <a:defRPr/>
            </a:lvl1pPr>
          </a:lstStyle>
          <a:p>
            <a:fld id="{F836D5C9-150D-4AAF-B206-5BFD14205154}" type="slidenum">
              <a:rPr lang="ar-SA" altLang="ar-JO"/>
              <a:pPr/>
              <a:t>‹#›</a:t>
            </a:fld>
            <a:endParaRPr lang="en-US" altLang="ar-JO"/>
          </a:p>
        </p:txBody>
      </p:sp>
    </p:spTree>
    <p:extLst>
      <p:ext uri="{BB962C8B-B14F-4D97-AF65-F5344CB8AC3E}">
        <p14:creationId xmlns:p14="http://schemas.microsoft.com/office/powerpoint/2010/main" val="115854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8442BFE0-A761-C596-AAFE-404317F9CB5C}"/>
              </a:ext>
            </a:extLst>
          </p:cNvPr>
          <p:cNvSpPr>
            <a:spLocks noGrp="1"/>
          </p:cNvSpPr>
          <p:nvPr>
            <p:ph type="dt" sz="half" idx="10"/>
          </p:nvPr>
        </p:nvSpPr>
        <p:spPr/>
        <p:txBody>
          <a:bodyPr/>
          <a:lstStyle>
            <a:lvl1pPr>
              <a:defRPr/>
            </a:lvl1pPr>
          </a:lstStyle>
          <a:p>
            <a:pPr>
              <a:defRPr/>
            </a:pPr>
            <a:fld id="{BCB5F0E9-B442-42B5-B515-F9692735D579}" type="datetime1">
              <a:rPr lang="en-US"/>
              <a:pPr>
                <a:defRPr/>
              </a:pPr>
              <a:t>5/9/2023</a:t>
            </a:fld>
            <a:endParaRPr lang="en-US"/>
          </a:p>
        </p:txBody>
      </p:sp>
      <p:sp>
        <p:nvSpPr>
          <p:cNvPr id="5" name="Footer Placeholder 21">
            <a:extLst>
              <a:ext uri="{FF2B5EF4-FFF2-40B4-BE49-F238E27FC236}">
                <a16:creationId xmlns:a16="http://schemas.microsoft.com/office/drawing/2014/main" id="{6103EE5B-9FFD-AE96-CB4A-BA213A07C3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EEAE8CE4-D41D-7E31-0997-E8745F77708C}"/>
              </a:ext>
            </a:extLst>
          </p:cNvPr>
          <p:cNvSpPr>
            <a:spLocks noGrp="1"/>
          </p:cNvSpPr>
          <p:nvPr>
            <p:ph type="sldNum" sz="quarter" idx="12"/>
          </p:nvPr>
        </p:nvSpPr>
        <p:spPr/>
        <p:txBody>
          <a:bodyPr/>
          <a:lstStyle>
            <a:lvl1pPr>
              <a:defRPr/>
            </a:lvl1pPr>
          </a:lstStyle>
          <a:p>
            <a:fld id="{E4561A02-75C9-4DF2-9B3B-E449D31F312E}" type="slidenum">
              <a:rPr lang="en-US" altLang="ar-JO"/>
              <a:pPr/>
              <a:t>‹#›</a:t>
            </a:fld>
            <a:endParaRPr lang="en-US" altLang="ar-JO"/>
          </a:p>
        </p:txBody>
      </p:sp>
    </p:spTree>
    <p:extLst>
      <p:ext uri="{BB962C8B-B14F-4D97-AF65-F5344CB8AC3E}">
        <p14:creationId xmlns:p14="http://schemas.microsoft.com/office/powerpoint/2010/main" val="2913378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956E5E27-B27D-3367-7E3A-28E1722E1D4A}"/>
              </a:ext>
            </a:extLst>
          </p:cNvPr>
          <p:cNvSpPr>
            <a:spLocks noGrp="1"/>
          </p:cNvSpPr>
          <p:nvPr>
            <p:ph type="dt" sz="half" idx="10"/>
          </p:nvPr>
        </p:nvSpPr>
        <p:spPr/>
        <p:txBody>
          <a:bodyPr/>
          <a:lstStyle>
            <a:lvl1pPr>
              <a:defRPr/>
            </a:lvl1pPr>
          </a:lstStyle>
          <a:p>
            <a:pPr>
              <a:defRPr/>
            </a:pPr>
            <a:fld id="{5B2F18C2-61ED-44CD-B1C6-F45574353B8A}" type="datetime1">
              <a:rPr lang="en-US"/>
              <a:pPr>
                <a:defRPr/>
              </a:pPr>
              <a:t>5/9/2023</a:t>
            </a:fld>
            <a:endParaRPr lang="en-US"/>
          </a:p>
        </p:txBody>
      </p:sp>
      <p:sp>
        <p:nvSpPr>
          <p:cNvPr id="6" name="Footer Placeholder 21">
            <a:extLst>
              <a:ext uri="{FF2B5EF4-FFF2-40B4-BE49-F238E27FC236}">
                <a16:creationId xmlns:a16="http://schemas.microsoft.com/office/drawing/2014/main" id="{B766FE2B-40C6-EA32-ED6B-E0D3D5C9414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EB0141B7-AA0A-DE26-68D7-2C3312A6D727}"/>
              </a:ext>
            </a:extLst>
          </p:cNvPr>
          <p:cNvSpPr>
            <a:spLocks noGrp="1"/>
          </p:cNvSpPr>
          <p:nvPr>
            <p:ph type="sldNum" sz="quarter" idx="12"/>
          </p:nvPr>
        </p:nvSpPr>
        <p:spPr/>
        <p:txBody>
          <a:bodyPr/>
          <a:lstStyle>
            <a:lvl1pPr>
              <a:defRPr/>
            </a:lvl1pPr>
          </a:lstStyle>
          <a:p>
            <a:fld id="{5AA2FB2F-10AF-488F-9566-AB3EEF4F2A37}" type="slidenum">
              <a:rPr lang="ar-SA" altLang="ar-JO"/>
              <a:pPr/>
              <a:t>‹#›</a:t>
            </a:fld>
            <a:endParaRPr lang="en-US" altLang="ar-JO"/>
          </a:p>
        </p:txBody>
      </p:sp>
    </p:spTree>
    <p:extLst>
      <p:ext uri="{BB962C8B-B14F-4D97-AF65-F5344CB8AC3E}">
        <p14:creationId xmlns:p14="http://schemas.microsoft.com/office/powerpoint/2010/main" val="645397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65DEAFDF-073B-D5FA-9CFC-5E876DBF8EBD}"/>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4">
            <a:extLst>
              <a:ext uri="{FF2B5EF4-FFF2-40B4-BE49-F238E27FC236}">
                <a16:creationId xmlns:a16="http://schemas.microsoft.com/office/drawing/2014/main" id="{8DBC3B39-0734-41DE-FA79-39559A15265F}"/>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15">
            <a:extLst>
              <a:ext uri="{FF2B5EF4-FFF2-40B4-BE49-F238E27FC236}">
                <a16:creationId xmlns:a16="http://schemas.microsoft.com/office/drawing/2014/main" id="{575352AE-E9A6-95B6-D377-70CEEE004E15}"/>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6">
            <a:extLst>
              <a:ext uri="{FF2B5EF4-FFF2-40B4-BE49-F238E27FC236}">
                <a16:creationId xmlns:a16="http://schemas.microsoft.com/office/drawing/2014/main" id="{4C78AF61-EE2C-72AD-55E4-AE173BADBAC5}"/>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35293199-C4DE-7D84-A218-9027B2B44317}"/>
              </a:ext>
            </a:extLst>
          </p:cNvPr>
          <p:cNvSpPr>
            <a:spLocks noGrp="1"/>
          </p:cNvSpPr>
          <p:nvPr>
            <p:ph type="dt" sz="half" idx="10"/>
          </p:nvPr>
        </p:nvSpPr>
        <p:spPr/>
        <p:txBody>
          <a:bodyPr/>
          <a:lstStyle>
            <a:lvl1pPr>
              <a:defRPr/>
            </a:lvl1pPr>
          </a:lstStyle>
          <a:p>
            <a:pPr>
              <a:defRPr/>
            </a:pPr>
            <a:fld id="{972652E4-ADED-4B78-B9F7-93704076D7C2}" type="datetime1">
              <a:rPr lang="en-US"/>
              <a:pPr>
                <a:defRPr/>
              </a:pPr>
              <a:t>5/9/2023</a:t>
            </a:fld>
            <a:endParaRPr lang="en-US"/>
          </a:p>
        </p:txBody>
      </p:sp>
      <p:sp>
        <p:nvSpPr>
          <p:cNvPr id="10" name="Footer Placeholder 5">
            <a:extLst>
              <a:ext uri="{FF2B5EF4-FFF2-40B4-BE49-F238E27FC236}">
                <a16:creationId xmlns:a16="http://schemas.microsoft.com/office/drawing/2014/main" id="{B02046DE-EC5E-7A09-90A4-8B62057EE9D1}"/>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C3876DB2-B780-3CC8-F455-83A874B2A9F8}"/>
              </a:ext>
            </a:extLst>
          </p:cNvPr>
          <p:cNvSpPr>
            <a:spLocks noGrp="1"/>
          </p:cNvSpPr>
          <p:nvPr>
            <p:ph type="sldNum" sz="quarter" idx="12"/>
          </p:nvPr>
        </p:nvSpPr>
        <p:spPr>
          <a:xfrm>
            <a:off x="8077200" y="6356350"/>
            <a:ext cx="609600" cy="365125"/>
          </a:xfrm>
        </p:spPr>
        <p:txBody>
          <a:bodyPr/>
          <a:lstStyle>
            <a:lvl1pPr>
              <a:defRPr/>
            </a:lvl1pPr>
          </a:lstStyle>
          <a:p>
            <a:fld id="{33774025-E86F-40A6-9F65-34BA8EE58195}" type="slidenum">
              <a:rPr lang="ar-SA" altLang="ar-JO"/>
              <a:pPr/>
              <a:t>‹#›</a:t>
            </a:fld>
            <a:endParaRPr lang="en-US" altLang="ar-JO"/>
          </a:p>
        </p:txBody>
      </p:sp>
    </p:spTree>
    <p:extLst>
      <p:ext uri="{BB962C8B-B14F-4D97-AF65-F5344CB8AC3E}">
        <p14:creationId xmlns:p14="http://schemas.microsoft.com/office/powerpoint/2010/main" val="2935836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929C4E40-A276-09BA-F56C-B4166BA0BA72}"/>
              </a:ext>
            </a:extLst>
          </p:cNvPr>
          <p:cNvSpPr>
            <a:spLocks noGrp="1"/>
          </p:cNvSpPr>
          <p:nvPr>
            <p:ph type="dt" sz="half" idx="10"/>
          </p:nvPr>
        </p:nvSpPr>
        <p:spPr/>
        <p:txBody>
          <a:bodyPr/>
          <a:lstStyle>
            <a:lvl1pPr>
              <a:defRPr/>
            </a:lvl1pPr>
          </a:lstStyle>
          <a:p>
            <a:pPr>
              <a:defRPr/>
            </a:pPr>
            <a:fld id="{7F4C5185-A7D8-429E-BC8A-402D4257852D}" type="datetime1">
              <a:rPr lang="en-US"/>
              <a:pPr>
                <a:defRPr/>
              </a:pPr>
              <a:t>5/9/2023</a:t>
            </a:fld>
            <a:endParaRPr lang="en-US"/>
          </a:p>
        </p:txBody>
      </p:sp>
      <p:sp>
        <p:nvSpPr>
          <p:cNvPr id="5" name="Footer Placeholder 21">
            <a:extLst>
              <a:ext uri="{FF2B5EF4-FFF2-40B4-BE49-F238E27FC236}">
                <a16:creationId xmlns:a16="http://schemas.microsoft.com/office/drawing/2014/main" id="{7AE2FF9F-D3BB-007A-F7DC-C368B1087B4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6F06A55A-1B2A-B047-EE35-5A31C040F835}"/>
              </a:ext>
            </a:extLst>
          </p:cNvPr>
          <p:cNvSpPr>
            <a:spLocks noGrp="1"/>
          </p:cNvSpPr>
          <p:nvPr>
            <p:ph type="sldNum" sz="quarter" idx="12"/>
          </p:nvPr>
        </p:nvSpPr>
        <p:spPr/>
        <p:txBody>
          <a:bodyPr/>
          <a:lstStyle>
            <a:lvl1pPr>
              <a:defRPr/>
            </a:lvl1pPr>
          </a:lstStyle>
          <a:p>
            <a:fld id="{439ED3A7-94B2-4F5F-A238-80930ED1262B}" type="slidenum">
              <a:rPr lang="ar-SA" altLang="ar-JO"/>
              <a:pPr/>
              <a:t>‹#›</a:t>
            </a:fld>
            <a:endParaRPr lang="en-US" altLang="ar-JO"/>
          </a:p>
        </p:txBody>
      </p:sp>
    </p:spTree>
    <p:extLst>
      <p:ext uri="{BB962C8B-B14F-4D97-AF65-F5344CB8AC3E}">
        <p14:creationId xmlns:p14="http://schemas.microsoft.com/office/powerpoint/2010/main" val="2886829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348B55BD-ED5A-53C5-4ACE-26407067D126}"/>
              </a:ext>
            </a:extLst>
          </p:cNvPr>
          <p:cNvSpPr>
            <a:spLocks noGrp="1"/>
          </p:cNvSpPr>
          <p:nvPr>
            <p:ph type="dt" sz="half" idx="10"/>
          </p:nvPr>
        </p:nvSpPr>
        <p:spPr/>
        <p:txBody>
          <a:bodyPr/>
          <a:lstStyle>
            <a:lvl1pPr>
              <a:defRPr/>
            </a:lvl1pPr>
          </a:lstStyle>
          <a:p>
            <a:pPr>
              <a:defRPr/>
            </a:pPr>
            <a:fld id="{CF78AA49-A705-415A-ADAB-A00052C8352B}" type="datetime1">
              <a:rPr lang="en-US"/>
              <a:pPr>
                <a:defRPr/>
              </a:pPr>
              <a:t>5/9/2023</a:t>
            </a:fld>
            <a:endParaRPr lang="en-US"/>
          </a:p>
        </p:txBody>
      </p:sp>
      <p:sp>
        <p:nvSpPr>
          <p:cNvPr id="5" name="Footer Placeholder 21">
            <a:extLst>
              <a:ext uri="{FF2B5EF4-FFF2-40B4-BE49-F238E27FC236}">
                <a16:creationId xmlns:a16="http://schemas.microsoft.com/office/drawing/2014/main" id="{789F2E6F-962A-FBC2-E75D-CD1F1C06BF6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A061CAAE-2844-6287-9238-47B3FE8C65A3}"/>
              </a:ext>
            </a:extLst>
          </p:cNvPr>
          <p:cNvSpPr>
            <a:spLocks noGrp="1"/>
          </p:cNvSpPr>
          <p:nvPr>
            <p:ph type="sldNum" sz="quarter" idx="12"/>
          </p:nvPr>
        </p:nvSpPr>
        <p:spPr/>
        <p:txBody>
          <a:bodyPr/>
          <a:lstStyle>
            <a:lvl1pPr>
              <a:defRPr/>
            </a:lvl1pPr>
          </a:lstStyle>
          <a:p>
            <a:fld id="{999B7EA7-BF20-40BD-A9CD-8254E4557FE2}" type="slidenum">
              <a:rPr lang="ar-SA" altLang="ar-JO"/>
              <a:pPr/>
              <a:t>‹#›</a:t>
            </a:fld>
            <a:endParaRPr lang="en-US" altLang="ar-JO"/>
          </a:p>
        </p:txBody>
      </p:sp>
    </p:spTree>
    <p:extLst>
      <p:ext uri="{BB962C8B-B14F-4D97-AF65-F5344CB8AC3E}">
        <p14:creationId xmlns:p14="http://schemas.microsoft.com/office/powerpoint/2010/main" val="3338827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84323"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r>
              <a:rPr lang="en-US"/>
              <a:t>Click to edit Master title style</a:t>
            </a:r>
          </a:p>
        </p:txBody>
      </p:sp>
    </p:spTree>
    <p:extLst>
      <p:ext uri="{BB962C8B-B14F-4D97-AF65-F5344CB8AC3E}">
        <p14:creationId xmlns:p14="http://schemas.microsoft.com/office/powerpoint/2010/main" val="2601729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704850"/>
          </a:xfrm>
        </p:spPr>
        <p:txBody>
          <a:bodyPr/>
          <a:lstStyle/>
          <a:p>
            <a:r>
              <a:rPr lang="en-US"/>
              <a:t>Click to edit Master title style</a:t>
            </a:r>
          </a:p>
        </p:txBody>
      </p:sp>
      <p:sp>
        <p:nvSpPr>
          <p:cNvPr id="3" name="Content Placeholder 2"/>
          <p:cNvSpPr>
            <a:spLocks noGrp="1"/>
          </p:cNvSpPr>
          <p:nvPr>
            <p:ph sz="half" idx="1"/>
          </p:nvPr>
        </p:nvSpPr>
        <p:spPr>
          <a:xfrm>
            <a:off x="355600" y="1295400"/>
            <a:ext cx="8255000" cy="2384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55600" y="3832225"/>
            <a:ext cx="8255000" cy="2384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717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FAE42AB6-6295-A8D6-6BBD-9D522445E3EF}"/>
              </a:ext>
            </a:extLst>
          </p:cNvPr>
          <p:cNvSpPr>
            <a:spLocks noGrp="1"/>
          </p:cNvSpPr>
          <p:nvPr>
            <p:ph type="dt" sz="half" idx="10"/>
          </p:nvPr>
        </p:nvSpPr>
        <p:spPr/>
        <p:txBody>
          <a:bodyPr/>
          <a:lstStyle>
            <a:lvl1pPr>
              <a:defRPr/>
            </a:lvl1pPr>
          </a:lstStyle>
          <a:p>
            <a:pPr>
              <a:defRPr/>
            </a:pPr>
            <a:fld id="{94305926-4694-4246-BA4B-CC5AB1F41FD6}" type="datetime1">
              <a:rPr lang="en-US"/>
              <a:pPr>
                <a:defRPr/>
              </a:pPr>
              <a:t>5/9/2023</a:t>
            </a:fld>
            <a:endParaRPr lang="en-US"/>
          </a:p>
        </p:txBody>
      </p:sp>
      <p:sp>
        <p:nvSpPr>
          <p:cNvPr id="5" name="Footer Placeholder 4">
            <a:extLst>
              <a:ext uri="{FF2B5EF4-FFF2-40B4-BE49-F238E27FC236}">
                <a16:creationId xmlns:a16="http://schemas.microsoft.com/office/drawing/2014/main" id="{0EB11935-F565-B836-D4F6-773ACCCC95E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40C4F66-3A90-628A-F546-39FD0A5FAAC3}"/>
              </a:ext>
            </a:extLst>
          </p:cNvPr>
          <p:cNvSpPr>
            <a:spLocks noGrp="1"/>
          </p:cNvSpPr>
          <p:nvPr>
            <p:ph type="sldNum" sz="quarter" idx="12"/>
          </p:nvPr>
        </p:nvSpPr>
        <p:spPr/>
        <p:txBody>
          <a:bodyPr/>
          <a:lstStyle>
            <a:lvl1pPr>
              <a:defRPr>
                <a:solidFill>
                  <a:srgbClr val="D1EAEE"/>
                </a:solidFill>
              </a:defRPr>
            </a:lvl1pPr>
          </a:lstStyle>
          <a:p>
            <a:fld id="{65B91B09-A188-4BB3-9FD9-620327C9C832}" type="slidenum">
              <a:rPr lang="en-US" altLang="ar-JO"/>
              <a:pPr/>
              <a:t>‹#›</a:t>
            </a:fld>
            <a:endParaRPr lang="en-US" altLang="ar-JO"/>
          </a:p>
        </p:txBody>
      </p:sp>
    </p:spTree>
    <p:extLst>
      <p:ext uri="{BB962C8B-B14F-4D97-AF65-F5344CB8AC3E}">
        <p14:creationId xmlns:p14="http://schemas.microsoft.com/office/powerpoint/2010/main" val="11690762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805B7881-2031-F376-0518-B99C4693E17A}"/>
              </a:ext>
            </a:extLst>
          </p:cNvPr>
          <p:cNvSpPr>
            <a:spLocks noGrp="1"/>
          </p:cNvSpPr>
          <p:nvPr>
            <p:ph type="dt" sz="half" idx="10"/>
          </p:nvPr>
        </p:nvSpPr>
        <p:spPr/>
        <p:txBody>
          <a:bodyPr/>
          <a:lstStyle>
            <a:lvl1pPr>
              <a:defRPr/>
            </a:lvl1pPr>
          </a:lstStyle>
          <a:p>
            <a:pPr>
              <a:defRPr/>
            </a:pPr>
            <a:fld id="{C2D7FCC7-0B49-45FC-8826-127AB3331988}" type="datetime1">
              <a:rPr lang="en-US"/>
              <a:pPr>
                <a:defRPr/>
              </a:pPr>
              <a:t>5/9/2023</a:t>
            </a:fld>
            <a:endParaRPr lang="en-US"/>
          </a:p>
        </p:txBody>
      </p:sp>
      <p:sp>
        <p:nvSpPr>
          <p:cNvPr id="6" name="Footer Placeholder 21">
            <a:extLst>
              <a:ext uri="{FF2B5EF4-FFF2-40B4-BE49-F238E27FC236}">
                <a16:creationId xmlns:a16="http://schemas.microsoft.com/office/drawing/2014/main" id="{02ECEE23-5B76-03C4-31C0-146CF1918C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075A119D-550F-B702-9A02-C630C429940F}"/>
              </a:ext>
            </a:extLst>
          </p:cNvPr>
          <p:cNvSpPr>
            <a:spLocks noGrp="1"/>
          </p:cNvSpPr>
          <p:nvPr>
            <p:ph type="sldNum" sz="quarter" idx="12"/>
          </p:nvPr>
        </p:nvSpPr>
        <p:spPr/>
        <p:txBody>
          <a:bodyPr/>
          <a:lstStyle>
            <a:lvl1pPr>
              <a:defRPr/>
            </a:lvl1pPr>
          </a:lstStyle>
          <a:p>
            <a:fld id="{17EA29EC-D727-4860-875A-67BD9D765A0F}" type="slidenum">
              <a:rPr lang="en-US" altLang="ar-JO"/>
              <a:pPr/>
              <a:t>‹#›</a:t>
            </a:fld>
            <a:endParaRPr lang="en-US" altLang="ar-JO"/>
          </a:p>
        </p:txBody>
      </p:sp>
    </p:spTree>
    <p:extLst>
      <p:ext uri="{BB962C8B-B14F-4D97-AF65-F5344CB8AC3E}">
        <p14:creationId xmlns:p14="http://schemas.microsoft.com/office/powerpoint/2010/main" val="102978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1354F1F2-5651-A72C-47AB-46B1991DB1A1}"/>
              </a:ext>
            </a:extLst>
          </p:cNvPr>
          <p:cNvSpPr>
            <a:spLocks noGrp="1"/>
          </p:cNvSpPr>
          <p:nvPr>
            <p:ph type="dt" sz="half" idx="10"/>
          </p:nvPr>
        </p:nvSpPr>
        <p:spPr/>
        <p:txBody>
          <a:bodyPr/>
          <a:lstStyle>
            <a:lvl1pPr>
              <a:defRPr/>
            </a:lvl1pPr>
          </a:lstStyle>
          <a:p>
            <a:pPr>
              <a:defRPr/>
            </a:pPr>
            <a:fld id="{0F10CE16-8791-4F08-997F-C5E7A2531A08}" type="datetime1">
              <a:rPr lang="en-US"/>
              <a:pPr>
                <a:defRPr/>
              </a:pPr>
              <a:t>5/9/2023</a:t>
            </a:fld>
            <a:endParaRPr lang="en-US"/>
          </a:p>
        </p:txBody>
      </p:sp>
      <p:sp>
        <p:nvSpPr>
          <p:cNvPr id="8" name="Footer Placeholder 21">
            <a:extLst>
              <a:ext uri="{FF2B5EF4-FFF2-40B4-BE49-F238E27FC236}">
                <a16:creationId xmlns:a16="http://schemas.microsoft.com/office/drawing/2014/main" id="{E891A577-18CC-7CC5-48B7-D1157010E6B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17">
            <a:extLst>
              <a:ext uri="{FF2B5EF4-FFF2-40B4-BE49-F238E27FC236}">
                <a16:creationId xmlns:a16="http://schemas.microsoft.com/office/drawing/2014/main" id="{A89D2F4D-9528-1406-8D83-FEDE7F0F8FD7}"/>
              </a:ext>
            </a:extLst>
          </p:cNvPr>
          <p:cNvSpPr>
            <a:spLocks noGrp="1"/>
          </p:cNvSpPr>
          <p:nvPr>
            <p:ph type="sldNum" sz="quarter" idx="12"/>
          </p:nvPr>
        </p:nvSpPr>
        <p:spPr/>
        <p:txBody>
          <a:bodyPr/>
          <a:lstStyle>
            <a:lvl1pPr>
              <a:defRPr/>
            </a:lvl1pPr>
          </a:lstStyle>
          <a:p>
            <a:fld id="{5A7A3A9A-DEBC-4F5E-86DF-DC3FA9492E68}" type="slidenum">
              <a:rPr lang="en-US" altLang="ar-JO"/>
              <a:pPr/>
              <a:t>‹#›</a:t>
            </a:fld>
            <a:endParaRPr lang="en-US" altLang="ar-JO"/>
          </a:p>
        </p:txBody>
      </p:sp>
    </p:spTree>
    <p:extLst>
      <p:ext uri="{BB962C8B-B14F-4D97-AF65-F5344CB8AC3E}">
        <p14:creationId xmlns:p14="http://schemas.microsoft.com/office/powerpoint/2010/main" val="330455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104FA475-A8EC-8AC1-C227-545AD164742F}"/>
              </a:ext>
            </a:extLst>
          </p:cNvPr>
          <p:cNvSpPr>
            <a:spLocks noGrp="1"/>
          </p:cNvSpPr>
          <p:nvPr>
            <p:ph type="dt" sz="half" idx="10"/>
          </p:nvPr>
        </p:nvSpPr>
        <p:spPr/>
        <p:txBody>
          <a:bodyPr/>
          <a:lstStyle>
            <a:lvl1pPr>
              <a:defRPr/>
            </a:lvl1pPr>
          </a:lstStyle>
          <a:p>
            <a:pPr>
              <a:defRPr/>
            </a:pPr>
            <a:fld id="{1B582D34-079D-4E8E-957A-49612517E343}" type="datetime1">
              <a:rPr lang="en-US"/>
              <a:pPr>
                <a:defRPr/>
              </a:pPr>
              <a:t>5/9/2023</a:t>
            </a:fld>
            <a:endParaRPr lang="en-US"/>
          </a:p>
        </p:txBody>
      </p:sp>
      <p:sp>
        <p:nvSpPr>
          <p:cNvPr id="4" name="Footer Placeholder 21">
            <a:extLst>
              <a:ext uri="{FF2B5EF4-FFF2-40B4-BE49-F238E27FC236}">
                <a16:creationId xmlns:a16="http://schemas.microsoft.com/office/drawing/2014/main" id="{AB27C2CE-486C-5464-FA1C-05B86B63377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6A1337A7-7362-0C64-BD3B-E1052A73CD66}"/>
              </a:ext>
            </a:extLst>
          </p:cNvPr>
          <p:cNvSpPr>
            <a:spLocks noGrp="1"/>
          </p:cNvSpPr>
          <p:nvPr>
            <p:ph type="sldNum" sz="quarter" idx="12"/>
          </p:nvPr>
        </p:nvSpPr>
        <p:spPr/>
        <p:txBody>
          <a:bodyPr/>
          <a:lstStyle>
            <a:lvl1pPr>
              <a:defRPr/>
            </a:lvl1pPr>
          </a:lstStyle>
          <a:p>
            <a:fld id="{0955810F-A1DB-4DEC-A13A-3B1744C1664F}" type="slidenum">
              <a:rPr lang="en-US" altLang="ar-JO"/>
              <a:pPr/>
              <a:t>‹#›</a:t>
            </a:fld>
            <a:endParaRPr lang="en-US" altLang="ar-JO"/>
          </a:p>
        </p:txBody>
      </p:sp>
    </p:spTree>
    <p:extLst>
      <p:ext uri="{BB962C8B-B14F-4D97-AF65-F5344CB8AC3E}">
        <p14:creationId xmlns:p14="http://schemas.microsoft.com/office/powerpoint/2010/main" val="250822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77695EF8-312C-345B-2F0B-E3CC6E4D6FDD}"/>
              </a:ext>
            </a:extLst>
          </p:cNvPr>
          <p:cNvSpPr>
            <a:spLocks noGrp="1"/>
          </p:cNvSpPr>
          <p:nvPr>
            <p:ph type="dt" sz="half" idx="10"/>
          </p:nvPr>
        </p:nvSpPr>
        <p:spPr/>
        <p:txBody>
          <a:bodyPr/>
          <a:lstStyle>
            <a:lvl1pPr>
              <a:defRPr/>
            </a:lvl1pPr>
          </a:lstStyle>
          <a:p>
            <a:pPr>
              <a:defRPr/>
            </a:pPr>
            <a:fld id="{9671BFAB-90D5-4720-9C7C-FD87C17CC12F}" type="datetime1">
              <a:rPr lang="en-US"/>
              <a:pPr>
                <a:defRPr/>
              </a:pPr>
              <a:t>5/9/2023</a:t>
            </a:fld>
            <a:endParaRPr lang="en-US"/>
          </a:p>
        </p:txBody>
      </p:sp>
      <p:sp>
        <p:nvSpPr>
          <p:cNvPr id="3" name="Footer Placeholder 21">
            <a:extLst>
              <a:ext uri="{FF2B5EF4-FFF2-40B4-BE49-F238E27FC236}">
                <a16:creationId xmlns:a16="http://schemas.microsoft.com/office/drawing/2014/main" id="{5BB22AD8-35D0-B2D6-6E44-35A5D4E02BE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9961B81A-9112-2006-7240-F435F4B7956E}"/>
              </a:ext>
            </a:extLst>
          </p:cNvPr>
          <p:cNvSpPr>
            <a:spLocks noGrp="1"/>
          </p:cNvSpPr>
          <p:nvPr>
            <p:ph type="sldNum" sz="quarter" idx="12"/>
          </p:nvPr>
        </p:nvSpPr>
        <p:spPr/>
        <p:txBody>
          <a:bodyPr/>
          <a:lstStyle>
            <a:lvl1pPr>
              <a:defRPr/>
            </a:lvl1pPr>
          </a:lstStyle>
          <a:p>
            <a:fld id="{34C7D50E-566A-4873-9844-CFC8F418D735}" type="slidenum">
              <a:rPr lang="en-US" altLang="ar-JO"/>
              <a:pPr/>
              <a:t>‹#›</a:t>
            </a:fld>
            <a:endParaRPr lang="en-US" altLang="ar-JO"/>
          </a:p>
        </p:txBody>
      </p:sp>
    </p:spTree>
    <p:extLst>
      <p:ext uri="{BB962C8B-B14F-4D97-AF65-F5344CB8AC3E}">
        <p14:creationId xmlns:p14="http://schemas.microsoft.com/office/powerpoint/2010/main" val="13592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CB447B32-9F5E-CC75-B35D-AAA602198C4D}"/>
              </a:ext>
            </a:extLst>
          </p:cNvPr>
          <p:cNvSpPr>
            <a:spLocks noGrp="1"/>
          </p:cNvSpPr>
          <p:nvPr>
            <p:ph type="dt" sz="half" idx="10"/>
          </p:nvPr>
        </p:nvSpPr>
        <p:spPr/>
        <p:txBody>
          <a:bodyPr/>
          <a:lstStyle>
            <a:lvl1pPr>
              <a:defRPr/>
            </a:lvl1pPr>
          </a:lstStyle>
          <a:p>
            <a:pPr>
              <a:defRPr/>
            </a:pPr>
            <a:fld id="{03B3DA5F-0C0D-493C-B8A2-8FEF539CB5FE}" type="datetime1">
              <a:rPr lang="en-US"/>
              <a:pPr>
                <a:defRPr/>
              </a:pPr>
              <a:t>5/9/2023</a:t>
            </a:fld>
            <a:endParaRPr lang="en-US"/>
          </a:p>
        </p:txBody>
      </p:sp>
      <p:sp>
        <p:nvSpPr>
          <p:cNvPr id="6" name="Footer Placeholder 21">
            <a:extLst>
              <a:ext uri="{FF2B5EF4-FFF2-40B4-BE49-F238E27FC236}">
                <a16:creationId xmlns:a16="http://schemas.microsoft.com/office/drawing/2014/main" id="{7FAC5E82-5A1F-A2BB-FD34-665F7E47A0D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20864710-8570-0781-75DF-1480F64F82BE}"/>
              </a:ext>
            </a:extLst>
          </p:cNvPr>
          <p:cNvSpPr>
            <a:spLocks noGrp="1"/>
          </p:cNvSpPr>
          <p:nvPr>
            <p:ph type="sldNum" sz="quarter" idx="12"/>
          </p:nvPr>
        </p:nvSpPr>
        <p:spPr/>
        <p:txBody>
          <a:bodyPr/>
          <a:lstStyle>
            <a:lvl1pPr>
              <a:defRPr/>
            </a:lvl1pPr>
          </a:lstStyle>
          <a:p>
            <a:fld id="{5F75346C-DF93-4206-95BA-2689D0443C01}" type="slidenum">
              <a:rPr lang="en-US" altLang="ar-JO"/>
              <a:pPr/>
              <a:t>‹#›</a:t>
            </a:fld>
            <a:endParaRPr lang="en-US" altLang="ar-JO"/>
          </a:p>
        </p:txBody>
      </p:sp>
    </p:spTree>
    <p:extLst>
      <p:ext uri="{BB962C8B-B14F-4D97-AF65-F5344CB8AC3E}">
        <p14:creationId xmlns:p14="http://schemas.microsoft.com/office/powerpoint/2010/main" val="193854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4010F0DB-A501-50F2-34A3-D6A3229032A1}"/>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4">
            <a:extLst>
              <a:ext uri="{FF2B5EF4-FFF2-40B4-BE49-F238E27FC236}">
                <a16:creationId xmlns:a16="http://schemas.microsoft.com/office/drawing/2014/main" id="{F5CBD88F-0F88-C6B8-8ABF-D03D4A546BBA}"/>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15">
            <a:extLst>
              <a:ext uri="{FF2B5EF4-FFF2-40B4-BE49-F238E27FC236}">
                <a16:creationId xmlns:a16="http://schemas.microsoft.com/office/drawing/2014/main" id="{67A288BE-64FE-3754-70D7-B7A93CA4705D}"/>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6">
            <a:extLst>
              <a:ext uri="{FF2B5EF4-FFF2-40B4-BE49-F238E27FC236}">
                <a16:creationId xmlns:a16="http://schemas.microsoft.com/office/drawing/2014/main" id="{CD63A1EB-5846-EF53-A066-6F45CD34C577}"/>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4F2BCC66-44A2-97EB-D6FA-CB9FD84B5987}"/>
              </a:ext>
            </a:extLst>
          </p:cNvPr>
          <p:cNvSpPr>
            <a:spLocks noGrp="1"/>
          </p:cNvSpPr>
          <p:nvPr>
            <p:ph type="dt" sz="half" idx="10"/>
          </p:nvPr>
        </p:nvSpPr>
        <p:spPr/>
        <p:txBody>
          <a:bodyPr/>
          <a:lstStyle>
            <a:lvl1pPr>
              <a:defRPr/>
            </a:lvl1pPr>
          </a:lstStyle>
          <a:p>
            <a:pPr>
              <a:defRPr/>
            </a:pPr>
            <a:fld id="{86C46318-E70E-44DF-A2F2-328136D5134C}" type="datetime1">
              <a:rPr lang="en-US"/>
              <a:pPr>
                <a:defRPr/>
              </a:pPr>
              <a:t>5/9/2023</a:t>
            </a:fld>
            <a:endParaRPr lang="en-US"/>
          </a:p>
        </p:txBody>
      </p:sp>
      <p:sp>
        <p:nvSpPr>
          <p:cNvPr id="10" name="Footer Placeholder 5">
            <a:extLst>
              <a:ext uri="{FF2B5EF4-FFF2-40B4-BE49-F238E27FC236}">
                <a16:creationId xmlns:a16="http://schemas.microsoft.com/office/drawing/2014/main" id="{4D62BFF0-CC31-D45E-092D-8926207ED1C2}"/>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D2E1B0EF-DC1E-B6F7-8783-696CBD9BBA20}"/>
              </a:ext>
            </a:extLst>
          </p:cNvPr>
          <p:cNvSpPr>
            <a:spLocks noGrp="1"/>
          </p:cNvSpPr>
          <p:nvPr>
            <p:ph type="sldNum" sz="quarter" idx="12"/>
          </p:nvPr>
        </p:nvSpPr>
        <p:spPr>
          <a:xfrm>
            <a:off x="8077200" y="6356350"/>
            <a:ext cx="609600" cy="365125"/>
          </a:xfrm>
        </p:spPr>
        <p:txBody>
          <a:bodyPr/>
          <a:lstStyle>
            <a:lvl1pPr>
              <a:defRPr/>
            </a:lvl1pPr>
          </a:lstStyle>
          <a:p>
            <a:fld id="{375073F9-A8AE-4F10-9992-20D2E8B9AFCD}" type="slidenum">
              <a:rPr lang="en-US" altLang="ar-JO"/>
              <a:pPr/>
              <a:t>‹#›</a:t>
            </a:fld>
            <a:endParaRPr lang="en-US" altLang="ar-JO"/>
          </a:p>
        </p:txBody>
      </p:sp>
    </p:spTree>
    <p:extLst>
      <p:ext uri="{BB962C8B-B14F-4D97-AF65-F5344CB8AC3E}">
        <p14:creationId xmlns:p14="http://schemas.microsoft.com/office/powerpoint/2010/main" val="204833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AC6A4AE3-C275-6174-6B4F-3877B397B4DA}"/>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a:extLst>
              <a:ext uri="{FF2B5EF4-FFF2-40B4-BE49-F238E27FC236}">
                <a16:creationId xmlns:a16="http://schemas.microsoft.com/office/drawing/2014/main" id="{69CD2EFD-6639-4A31-F071-8AE91C58B5F4}"/>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a:extLst>
              <a:ext uri="{FF2B5EF4-FFF2-40B4-BE49-F238E27FC236}">
                <a16:creationId xmlns:a16="http://schemas.microsoft.com/office/drawing/2014/main" id="{4889B971-5D08-80BD-84BA-C85D2546ADFF}"/>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19F27FB0-E7C9-8722-6AD3-E5B161BF7987}"/>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18AF3AA1-5D3E-F766-08A8-0F046F2E76CD}"/>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4DDA3BC-35BC-48B3-AA09-D3217FAD37AE}" type="datetime1">
              <a:rPr lang="en-US"/>
              <a:pPr>
                <a:defRPr/>
              </a:pPr>
              <a:t>5/9/2023</a:t>
            </a:fld>
            <a:endParaRPr lang="en-US"/>
          </a:p>
        </p:txBody>
      </p:sp>
      <p:sp>
        <p:nvSpPr>
          <p:cNvPr id="22" name="Footer Placeholder 21">
            <a:extLst>
              <a:ext uri="{FF2B5EF4-FFF2-40B4-BE49-F238E27FC236}">
                <a16:creationId xmlns:a16="http://schemas.microsoft.com/office/drawing/2014/main" id="{5AEE0A1E-C46C-7B05-BCDD-810CDCDA84AD}"/>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a:extLst>
              <a:ext uri="{FF2B5EF4-FFF2-40B4-BE49-F238E27FC236}">
                <a16:creationId xmlns:a16="http://schemas.microsoft.com/office/drawing/2014/main" id="{8DAD60C7-F442-F975-D766-9433F6D8980B}"/>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fld id="{B7A51A89-DA91-46DD-AF94-C4E9114D04E5}" type="slidenum">
              <a:rPr lang="en-US" altLang="ar-JO"/>
              <a:pPr/>
              <a:t>‹#›</a:t>
            </a:fld>
            <a:endParaRPr lang="en-US" altLang="ar-JO"/>
          </a:p>
        </p:txBody>
      </p:sp>
      <p:grpSp>
        <p:nvGrpSpPr>
          <p:cNvPr id="1033" name="Group 1">
            <a:extLst>
              <a:ext uri="{FF2B5EF4-FFF2-40B4-BE49-F238E27FC236}">
                <a16:creationId xmlns:a16="http://schemas.microsoft.com/office/drawing/2014/main" id="{F64283BC-0E08-E39E-D1E1-F5D44B4DBED4}"/>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D4BC1C3B-76B0-5E4C-9694-6902AEE93BAE}"/>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12">
              <a:extLst>
                <a:ext uri="{FF2B5EF4-FFF2-40B4-BE49-F238E27FC236}">
                  <a16:creationId xmlns:a16="http://schemas.microsoft.com/office/drawing/2014/main" id="{5CDD91AF-B6EB-1F70-6943-B9A8B4BF6246}"/>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4086" r:id="rId1"/>
    <p:sldLayoutId id="2147484078" r:id="rId2"/>
    <p:sldLayoutId id="2147484087" r:id="rId3"/>
    <p:sldLayoutId id="2147484079" r:id="rId4"/>
    <p:sldLayoutId id="2147484080" r:id="rId5"/>
    <p:sldLayoutId id="2147484081" r:id="rId6"/>
    <p:sldLayoutId id="2147484082" r:id="rId7"/>
    <p:sldLayoutId id="2147484083" r:id="rId8"/>
    <p:sldLayoutId id="2147484088" r:id="rId9"/>
    <p:sldLayoutId id="2147484084" r:id="rId10"/>
    <p:sldLayoutId id="2147484085" r:id="rId11"/>
    <p:sldLayoutId id="2147484089" r:id="rId12"/>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ABE0A720-14DC-0DDC-752D-95505FC0AA10}"/>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a:extLst>
              <a:ext uri="{FF2B5EF4-FFF2-40B4-BE49-F238E27FC236}">
                <a16:creationId xmlns:a16="http://schemas.microsoft.com/office/drawing/2014/main" id="{5E3583AE-001F-FAE9-48DC-CB9147189D6C}"/>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a:extLst>
              <a:ext uri="{FF2B5EF4-FFF2-40B4-BE49-F238E27FC236}">
                <a16:creationId xmlns:a16="http://schemas.microsoft.com/office/drawing/2014/main" id="{A43D31C9-4807-B640-8D86-FB9C5ABDF901}"/>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ar-JO"/>
              <a:t>Click to edit Master title style</a:t>
            </a:r>
          </a:p>
        </p:txBody>
      </p:sp>
      <p:sp>
        <p:nvSpPr>
          <p:cNvPr id="1029" name="Text Placeholder 29">
            <a:extLst>
              <a:ext uri="{FF2B5EF4-FFF2-40B4-BE49-F238E27FC236}">
                <a16:creationId xmlns:a16="http://schemas.microsoft.com/office/drawing/2014/main" id="{28045DAB-BE79-B7F2-5DFE-B25675A05060}"/>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Click to 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10" name="Date Placeholder 9">
            <a:extLst>
              <a:ext uri="{FF2B5EF4-FFF2-40B4-BE49-F238E27FC236}">
                <a16:creationId xmlns:a16="http://schemas.microsoft.com/office/drawing/2014/main" id="{12B4D41B-EA89-8992-5FFE-65B511BA7E3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2AA1721F-770E-4891-9C69-E47EEE33239E}" type="datetime1">
              <a:rPr lang="en-US"/>
              <a:pPr>
                <a:defRPr/>
              </a:pPr>
              <a:t>5/9/2023</a:t>
            </a:fld>
            <a:endParaRPr lang="en-US"/>
          </a:p>
        </p:txBody>
      </p:sp>
      <p:sp>
        <p:nvSpPr>
          <p:cNvPr id="22" name="Footer Placeholder 21">
            <a:extLst>
              <a:ext uri="{FF2B5EF4-FFF2-40B4-BE49-F238E27FC236}">
                <a16:creationId xmlns:a16="http://schemas.microsoft.com/office/drawing/2014/main" id="{54488DE0-7EA2-B288-BBDE-567F12130B45}"/>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a:extLst>
              <a:ext uri="{FF2B5EF4-FFF2-40B4-BE49-F238E27FC236}">
                <a16:creationId xmlns:a16="http://schemas.microsoft.com/office/drawing/2014/main" id="{041700FC-01D3-80BD-3678-28A6EB2942FC}"/>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cs typeface="Arial" panose="020B0604020202020204" pitchFamily="34" charset="0"/>
              </a:defRPr>
            </a:lvl1pPr>
          </a:lstStyle>
          <a:p>
            <a:fld id="{F89A855A-4440-4B1A-9D82-21C59FDC0FB0}" type="slidenum">
              <a:rPr lang="ar-SA" altLang="ar-JO"/>
              <a:pPr/>
              <a:t>‹#›</a:t>
            </a:fld>
            <a:endParaRPr lang="en-US" altLang="ar-JO"/>
          </a:p>
        </p:txBody>
      </p:sp>
      <p:grpSp>
        <p:nvGrpSpPr>
          <p:cNvPr id="1033" name="Group 1">
            <a:extLst>
              <a:ext uri="{FF2B5EF4-FFF2-40B4-BE49-F238E27FC236}">
                <a16:creationId xmlns:a16="http://schemas.microsoft.com/office/drawing/2014/main" id="{DB1433BB-65A7-3C33-0844-301FB0DE6ACC}"/>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0C40C77C-8AFB-F4B0-A021-4076CC7B2AAB}"/>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12">
              <a:extLst>
                <a:ext uri="{FF2B5EF4-FFF2-40B4-BE49-F238E27FC236}">
                  <a16:creationId xmlns:a16="http://schemas.microsoft.com/office/drawing/2014/main" id="{8DA324BD-9D2C-910D-FCFB-114320D29F5A}"/>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extLst>
      <p:ext uri="{BB962C8B-B14F-4D97-AF65-F5344CB8AC3E}">
        <p14:creationId xmlns:p14="http://schemas.microsoft.com/office/powerpoint/2010/main" val="2780926080"/>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audio" Target="../media/audio1.wav"/><Relationship Id="rId1" Type="http://schemas.openxmlformats.org/officeDocument/2006/relationships/slideLayout" Target="../slideLayouts/slideLayout14.x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28.wmf"/></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4C711659-3C93-AEC4-4116-732A93F8F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344"/>
          <a:stretch>
            <a:fillRect/>
          </a:stretch>
        </p:blipFill>
        <p:spPr bwMode="auto">
          <a:xfrm>
            <a:off x="457200" y="185738"/>
            <a:ext cx="8269288" cy="635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AutoShape 2">
            <a:extLst>
              <a:ext uri="{FF2B5EF4-FFF2-40B4-BE49-F238E27FC236}">
                <a16:creationId xmlns:a16="http://schemas.microsoft.com/office/drawing/2014/main" id="{7C85E06B-287D-56C2-8F94-E12DDDBEDB3E}"/>
              </a:ext>
            </a:extLst>
          </p:cNvPr>
          <p:cNvSpPr>
            <a:spLocks noChangeArrowheads="1"/>
          </p:cNvSpPr>
          <p:nvPr/>
        </p:nvSpPr>
        <p:spPr bwMode="auto">
          <a:xfrm>
            <a:off x="1066800" y="381000"/>
            <a:ext cx="7010400" cy="666750"/>
          </a:xfrm>
          <a:prstGeom prst="roundRect">
            <a:avLst>
              <a:gd name="adj" fmla="val 2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lnSpc>
                <a:spcPct val="93000"/>
              </a:lnSpc>
              <a:buClr>
                <a:srgbClr val="000000"/>
              </a:buClr>
              <a:buSzPct val="100000"/>
              <a:buFont typeface="Times" panose="02020603050405020304" pitchFamily="18" charset="0"/>
              <a:buNone/>
            </a:pPr>
            <a:r>
              <a:rPr lang="en-GB" altLang="en-US" sz="4000" b="1">
                <a:latin typeface="Constantia" panose="02030602050306030303" pitchFamily="18" charset="0"/>
              </a:rPr>
              <a:t>Chapter 1: Introduction</a:t>
            </a:r>
          </a:p>
        </p:txBody>
      </p:sp>
      <p:sp>
        <p:nvSpPr>
          <p:cNvPr id="7172" name="Rectangle 3">
            <a:extLst>
              <a:ext uri="{FF2B5EF4-FFF2-40B4-BE49-F238E27FC236}">
                <a16:creationId xmlns:a16="http://schemas.microsoft.com/office/drawing/2014/main" id="{8B8C5AA1-F1E0-8DD9-B9ED-93CF9477600B}"/>
              </a:ext>
            </a:extLst>
          </p:cNvPr>
          <p:cNvSpPr>
            <a:spLocks noChangeArrowheads="1"/>
          </p:cNvSpPr>
          <p:nvPr/>
        </p:nvSpPr>
        <p:spPr bwMode="auto">
          <a:xfrm>
            <a:off x="0" y="2209800"/>
            <a:ext cx="914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FFC000"/>
                </a:solidFill>
                <a:latin typeface="Constantia" panose="02030602050306030303" pitchFamily="18" charset="0"/>
              </a:rPr>
              <a:t>Object-Oriented Software Engineering </a:t>
            </a:r>
          </a:p>
          <a:p>
            <a:pPr algn="ctr" eaLnBrk="1" hangingPunct="1"/>
            <a:r>
              <a:rPr lang="en-US" altLang="en-US" sz="2800" b="1">
                <a:solidFill>
                  <a:srgbClr val="FFC000"/>
                </a:solidFill>
                <a:latin typeface="Constantia" panose="02030602050306030303" pitchFamily="18" charset="0"/>
              </a:rPr>
              <a:t>Using UML, Patterns, and Java,</a:t>
            </a:r>
            <a:endParaRPr lang="en-US" altLang="en-US" sz="2800">
              <a:solidFill>
                <a:srgbClr val="FFC000"/>
              </a:solidFill>
              <a:latin typeface="Constantia" panose="02030602050306030303"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D3FA3CF-6183-2DB6-FA98-0977DF383007}"/>
              </a:ext>
            </a:extLst>
          </p:cNvPr>
          <p:cNvSpPr>
            <a:spLocks noGrp="1"/>
          </p:cNvSpPr>
          <p:nvPr>
            <p:ph type="title"/>
          </p:nvPr>
        </p:nvSpPr>
        <p:spPr>
          <a:xfrm>
            <a:off x="609600" y="0"/>
            <a:ext cx="8229600" cy="1143000"/>
          </a:xfrm>
        </p:spPr>
        <p:txBody>
          <a:bodyPr/>
          <a:lstStyle/>
          <a:p>
            <a:pPr algn="ctr"/>
            <a:r>
              <a:rPr lang="en-US" altLang="en-US" sz="3200" b="1" dirty="0">
                <a:solidFill>
                  <a:srgbClr val="0070C0"/>
                </a:solidFill>
              </a:rPr>
              <a:t>What is software engineering?</a:t>
            </a:r>
            <a:br>
              <a:rPr lang="en-US" altLang="en-US" sz="3200" b="1" dirty="0">
                <a:solidFill>
                  <a:srgbClr val="0070C0"/>
                </a:solidFill>
              </a:rPr>
            </a:br>
            <a:r>
              <a:rPr lang="en-US" sz="3200" b="1" strike="noStrike" spc="-1" dirty="0" err="1">
                <a:solidFill>
                  <a:srgbClr val="0070C0"/>
                </a:solidFill>
                <a:latin typeface="Calibri"/>
              </a:rPr>
              <a:t>ما</a:t>
            </a:r>
            <a:r>
              <a:rPr lang="en-US" sz="3200" b="1" strike="noStrike" spc="-1" dirty="0">
                <a:solidFill>
                  <a:srgbClr val="0070C0"/>
                </a:solidFill>
                <a:latin typeface="Calibri"/>
              </a:rPr>
              <a:t> </a:t>
            </a:r>
            <a:r>
              <a:rPr lang="en-US" sz="3200" b="1" strike="noStrike" spc="-1" dirty="0" err="1">
                <a:solidFill>
                  <a:srgbClr val="0070C0"/>
                </a:solidFill>
                <a:latin typeface="Calibri"/>
              </a:rPr>
              <a:t>هي</a:t>
            </a:r>
            <a:r>
              <a:rPr lang="en-US" sz="3200" b="1" strike="noStrike" spc="-1" dirty="0">
                <a:solidFill>
                  <a:srgbClr val="0070C0"/>
                </a:solidFill>
                <a:latin typeface="Calibri"/>
              </a:rPr>
              <a:t> </a:t>
            </a:r>
            <a:r>
              <a:rPr lang="en-US" sz="3200" b="1" strike="noStrike" spc="-1" dirty="0" err="1">
                <a:solidFill>
                  <a:srgbClr val="0070C0"/>
                </a:solidFill>
                <a:latin typeface="Calibri"/>
              </a:rPr>
              <a:t>هندسة</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r>
              <a:rPr lang="en-US" sz="3200" b="1" strike="noStrike" spc="-1" dirty="0">
                <a:solidFill>
                  <a:srgbClr val="0070C0"/>
                </a:solidFill>
                <a:latin typeface="Calibri"/>
              </a:rPr>
              <a:t>؟</a:t>
            </a:r>
            <a:endParaRPr lang="en-US" altLang="en-US" sz="3200" dirty="0">
              <a:solidFill>
                <a:srgbClr val="0070C0"/>
              </a:solidFill>
            </a:endParaRPr>
          </a:p>
        </p:txBody>
      </p:sp>
      <p:sp>
        <p:nvSpPr>
          <p:cNvPr id="3" name="Content Placeholder 2">
            <a:extLst>
              <a:ext uri="{FF2B5EF4-FFF2-40B4-BE49-F238E27FC236}">
                <a16:creationId xmlns:a16="http://schemas.microsoft.com/office/drawing/2014/main" id="{F0A3FBA1-849A-179E-329F-D7E8D66DC129}"/>
              </a:ext>
            </a:extLst>
          </p:cNvPr>
          <p:cNvSpPr>
            <a:spLocks noGrp="1"/>
          </p:cNvSpPr>
          <p:nvPr>
            <p:ph idx="1"/>
          </p:nvPr>
        </p:nvSpPr>
        <p:spPr>
          <a:xfrm>
            <a:off x="533400" y="1447799"/>
            <a:ext cx="8229600" cy="5273675"/>
          </a:xfrm>
        </p:spPr>
        <p:txBody>
          <a:bodyPr/>
          <a:lstStyle/>
          <a:p>
            <a:pPr marL="169863" lvl="1" indent="-169863" algn="just" eaLnBrk="1" fontAlgn="auto" hangingPunct="1">
              <a:spcAft>
                <a:spcPts val="0"/>
              </a:spcAft>
              <a:buClr>
                <a:schemeClr val="accent3"/>
              </a:buClr>
              <a:buFont typeface="Wingdings 2" panose="05020102010507070707" pitchFamily="18" charset="2"/>
              <a:buNone/>
              <a:defRPr/>
            </a:pPr>
            <a:r>
              <a:rPr lang="en-US" sz="1400" dirty="0">
                <a:solidFill>
                  <a:srgbClr val="FF0000"/>
                </a:solidFill>
              </a:rPr>
              <a:t>2. Software engineering is </a:t>
            </a:r>
            <a:r>
              <a:rPr lang="en-US" sz="1400" b="1" dirty="0">
                <a:solidFill>
                  <a:srgbClr val="FF0000"/>
                </a:solidFill>
              </a:rPr>
              <a:t>a problem-solving activity</a:t>
            </a:r>
            <a:r>
              <a:rPr lang="en-US" sz="1400" dirty="0">
                <a:solidFill>
                  <a:srgbClr val="FF0000"/>
                </a:solidFill>
              </a:rPr>
              <a:t>. </a:t>
            </a:r>
          </a:p>
          <a:p>
            <a:pPr marL="169560" lvl="1" indent="-169560" algn="r" rtl="1">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FF0000"/>
                </a:solidFill>
                <a:latin typeface="Constantia"/>
              </a:rPr>
              <a:t>2. </a:t>
            </a:r>
            <a:r>
              <a:rPr lang="en-US" sz="1400" b="0" strike="noStrike" spc="-1" dirty="0" err="1">
                <a:solidFill>
                  <a:srgbClr val="FF0000"/>
                </a:solidFill>
                <a:latin typeface="Constantia"/>
              </a:rPr>
              <a:t>هندسة</a:t>
            </a:r>
            <a:r>
              <a:rPr lang="en-US" sz="1400" b="0" strike="noStrike" spc="-1" dirty="0">
                <a:solidFill>
                  <a:srgbClr val="FF0000"/>
                </a:solidFill>
                <a:latin typeface="Constantia"/>
              </a:rPr>
              <a:t> </a:t>
            </a:r>
            <a:r>
              <a:rPr lang="en-US" sz="1400" b="0" strike="noStrike" spc="-1" dirty="0" err="1">
                <a:solidFill>
                  <a:srgbClr val="FF0000"/>
                </a:solidFill>
                <a:latin typeface="Constantia"/>
              </a:rPr>
              <a:t>البرمجيات</a:t>
            </a:r>
            <a:r>
              <a:rPr lang="en-US" sz="1400" b="0" strike="noStrike" spc="-1" dirty="0">
                <a:solidFill>
                  <a:srgbClr val="FF0000"/>
                </a:solidFill>
                <a:latin typeface="Constantia"/>
              </a:rPr>
              <a:t> </a:t>
            </a:r>
            <a:r>
              <a:rPr lang="en-US" sz="1400" b="1" strike="noStrike" spc="-1" dirty="0" err="1">
                <a:solidFill>
                  <a:srgbClr val="FF0000"/>
                </a:solidFill>
                <a:latin typeface="Constantia"/>
              </a:rPr>
              <a:t>نشاط</a:t>
            </a:r>
            <a:r>
              <a:rPr lang="en-US" sz="1400" b="1" strike="noStrike" spc="-1" dirty="0">
                <a:solidFill>
                  <a:srgbClr val="FF0000"/>
                </a:solidFill>
                <a:latin typeface="Constantia"/>
              </a:rPr>
              <a:t> </a:t>
            </a:r>
            <a:r>
              <a:rPr lang="en-US" sz="1400" b="1" strike="noStrike" spc="-1" dirty="0" err="1">
                <a:solidFill>
                  <a:srgbClr val="FF0000"/>
                </a:solidFill>
                <a:latin typeface="Constantia"/>
              </a:rPr>
              <a:t>لحل</a:t>
            </a:r>
            <a:r>
              <a:rPr lang="en-US" sz="1400" b="1" strike="noStrike" spc="-1" dirty="0">
                <a:solidFill>
                  <a:srgbClr val="FF0000"/>
                </a:solidFill>
                <a:latin typeface="Constantia"/>
              </a:rPr>
              <a:t> </a:t>
            </a:r>
            <a:r>
              <a:rPr lang="en-US" sz="1400" b="1" strike="noStrike" spc="-1" dirty="0" err="1">
                <a:solidFill>
                  <a:srgbClr val="FF0000"/>
                </a:solidFill>
                <a:latin typeface="Constantia"/>
              </a:rPr>
              <a:t>المشكلات</a:t>
            </a:r>
            <a:r>
              <a:rPr lang="en-US" sz="1400" b="0" strike="noStrike" spc="-1" dirty="0">
                <a:solidFill>
                  <a:srgbClr val="FF0000"/>
                </a:solidFill>
                <a:latin typeface="Constantia"/>
              </a:rPr>
              <a:t>.</a:t>
            </a:r>
            <a:endParaRPr lang="en-US" sz="1400" b="0" strike="noStrike" spc="-1" dirty="0">
              <a:solidFill>
                <a:srgbClr val="000000"/>
              </a:solidFill>
              <a:latin typeface="Constantia"/>
            </a:endParaRPr>
          </a:p>
          <a:p>
            <a:pPr marL="169863" lvl="1" indent="-169863" algn="just" eaLnBrk="1" fontAlgn="auto" hangingPunct="1">
              <a:spcAft>
                <a:spcPts val="0"/>
              </a:spcAft>
              <a:buClr>
                <a:schemeClr val="accent3"/>
              </a:buClr>
              <a:buFont typeface="Wingdings 2" panose="05020102010507070707" pitchFamily="18" charset="2"/>
              <a:buNone/>
              <a:defRPr/>
            </a:pPr>
            <a:endParaRPr lang="en-US" sz="400" dirty="0">
              <a:solidFill>
                <a:srgbClr val="FF0000"/>
              </a:solidFill>
            </a:endParaRPr>
          </a:p>
          <a:p>
            <a:pPr marL="169863" lvl="1" indent="-169863" algn="just" eaLnBrk="1" fontAlgn="auto" hangingPunct="1">
              <a:spcAft>
                <a:spcPts val="0"/>
              </a:spcAft>
              <a:buClr>
                <a:schemeClr val="accent3"/>
              </a:buClr>
              <a:defRPr/>
            </a:pPr>
            <a:r>
              <a:rPr lang="en-US" sz="1400" dirty="0"/>
              <a:t>Models are used to search for an acceptable solution. This search is driven by experimentation. </a:t>
            </a:r>
          </a:p>
          <a:p>
            <a:pPr marL="169560" lvl="1" indent="-169560" algn="r" rtl="1">
              <a:spcBef>
                <a:spcPts val="550"/>
              </a:spcBef>
              <a:buClr>
                <a:srgbClr val="0BD0D9"/>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err="1">
                <a:solidFill>
                  <a:srgbClr val="000000"/>
                </a:solidFill>
                <a:latin typeface="Constantia"/>
              </a:rPr>
              <a:t>تستخدم</a:t>
            </a:r>
            <a:r>
              <a:rPr lang="en-US" sz="1400" b="0" strike="noStrike" spc="-1" dirty="0">
                <a:solidFill>
                  <a:srgbClr val="000000"/>
                </a:solidFill>
                <a:latin typeface="Constantia"/>
              </a:rPr>
              <a:t> </a:t>
            </a:r>
            <a:r>
              <a:rPr lang="en-US" sz="1400" b="0" strike="noStrike" spc="-1" dirty="0" err="1">
                <a:solidFill>
                  <a:srgbClr val="000000"/>
                </a:solidFill>
                <a:latin typeface="Constantia"/>
              </a:rPr>
              <a:t>النماذج</a:t>
            </a:r>
            <a:r>
              <a:rPr lang="en-US" sz="1400" b="0" strike="noStrike" spc="-1" dirty="0">
                <a:solidFill>
                  <a:srgbClr val="000000"/>
                </a:solidFill>
                <a:latin typeface="Constantia"/>
              </a:rPr>
              <a:t> </a:t>
            </a:r>
            <a:r>
              <a:rPr lang="en-US" sz="1400" b="0" strike="noStrike" spc="-1" dirty="0" err="1">
                <a:solidFill>
                  <a:srgbClr val="000000"/>
                </a:solidFill>
                <a:latin typeface="Constantia"/>
              </a:rPr>
              <a:t>للبحث</a:t>
            </a:r>
            <a:r>
              <a:rPr lang="en-US" sz="1400" b="0" strike="noStrike" spc="-1" dirty="0">
                <a:solidFill>
                  <a:srgbClr val="000000"/>
                </a:solidFill>
                <a:latin typeface="Constantia"/>
              </a:rPr>
              <a:t> </a:t>
            </a:r>
            <a:r>
              <a:rPr lang="en-US" sz="1400" b="0" strike="noStrike" spc="-1" dirty="0" err="1">
                <a:solidFill>
                  <a:srgbClr val="000000"/>
                </a:solidFill>
                <a:latin typeface="Constantia"/>
              </a:rPr>
              <a:t>عن</a:t>
            </a:r>
            <a:r>
              <a:rPr lang="en-US" sz="1400" b="0" strike="noStrike" spc="-1" dirty="0">
                <a:solidFill>
                  <a:srgbClr val="000000"/>
                </a:solidFill>
                <a:latin typeface="Constantia"/>
              </a:rPr>
              <a:t> </a:t>
            </a:r>
            <a:r>
              <a:rPr lang="en-US" sz="1400" b="0" strike="noStrike" spc="-1" dirty="0" err="1">
                <a:solidFill>
                  <a:srgbClr val="000000"/>
                </a:solidFill>
                <a:latin typeface="Constantia"/>
              </a:rPr>
              <a:t>حل</a:t>
            </a:r>
            <a:r>
              <a:rPr lang="en-US" sz="1400" b="0" strike="noStrike" spc="-1" dirty="0">
                <a:solidFill>
                  <a:srgbClr val="000000"/>
                </a:solidFill>
                <a:latin typeface="Constantia"/>
              </a:rPr>
              <a:t> </a:t>
            </a:r>
            <a:r>
              <a:rPr lang="en-US" sz="1400" b="0" strike="noStrike" spc="-1" dirty="0" err="1">
                <a:solidFill>
                  <a:srgbClr val="000000"/>
                </a:solidFill>
                <a:latin typeface="Constantia"/>
              </a:rPr>
              <a:t>مقبول</a:t>
            </a:r>
            <a:r>
              <a:rPr lang="en-US" sz="1400" b="0" strike="noStrike" spc="-1" dirty="0">
                <a:solidFill>
                  <a:srgbClr val="000000"/>
                </a:solidFill>
                <a:latin typeface="Constantia"/>
              </a:rPr>
              <a:t>. </a:t>
            </a:r>
            <a:r>
              <a:rPr lang="en-US" sz="1400" b="0" strike="noStrike" spc="-1" dirty="0" err="1">
                <a:solidFill>
                  <a:srgbClr val="000000"/>
                </a:solidFill>
                <a:latin typeface="Constantia"/>
              </a:rPr>
              <a:t>هذا</a:t>
            </a:r>
            <a:r>
              <a:rPr lang="en-US" sz="1400" b="0" strike="noStrike" spc="-1" dirty="0">
                <a:solidFill>
                  <a:srgbClr val="000000"/>
                </a:solidFill>
                <a:latin typeface="Constantia"/>
              </a:rPr>
              <a:t> </a:t>
            </a:r>
            <a:r>
              <a:rPr lang="en-US" sz="1400" b="0" strike="noStrike" spc="-1" dirty="0" err="1">
                <a:solidFill>
                  <a:srgbClr val="000000"/>
                </a:solidFill>
                <a:latin typeface="Constantia"/>
              </a:rPr>
              <a:t>البحث</a:t>
            </a:r>
            <a:r>
              <a:rPr lang="en-US" sz="1400" b="0" strike="noStrike" spc="-1" dirty="0">
                <a:solidFill>
                  <a:srgbClr val="000000"/>
                </a:solidFill>
                <a:latin typeface="Constantia"/>
              </a:rPr>
              <a:t> </a:t>
            </a:r>
            <a:r>
              <a:rPr lang="en-US" sz="1400" b="0" strike="noStrike" spc="-1" dirty="0" err="1">
                <a:solidFill>
                  <a:srgbClr val="000000"/>
                </a:solidFill>
                <a:latin typeface="Constantia"/>
              </a:rPr>
              <a:t>مدفوع</a:t>
            </a:r>
            <a:r>
              <a:rPr lang="en-US" sz="1400" b="0" strike="noStrike" spc="-1" dirty="0">
                <a:solidFill>
                  <a:srgbClr val="000000"/>
                </a:solidFill>
                <a:latin typeface="Constantia"/>
              </a:rPr>
              <a:t> </a:t>
            </a:r>
            <a:r>
              <a:rPr lang="en-US" sz="1400" b="0" strike="noStrike" spc="-1" dirty="0" err="1">
                <a:solidFill>
                  <a:srgbClr val="000000"/>
                </a:solidFill>
                <a:latin typeface="Constantia"/>
              </a:rPr>
              <a:t>بالتجريب</a:t>
            </a:r>
            <a:r>
              <a:rPr lang="en-US" sz="1400" b="0" strike="noStrike" spc="-1" dirty="0">
                <a:solidFill>
                  <a:srgbClr val="000000"/>
                </a:solidFill>
                <a:latin typeface="Constantia"/>
              </a:rPr>
              <a:t>.</a:t>
            </a:r>
          </a:p>
          <a:p>
            <a:pPr marL="169863" lvl="1" indent="-169863" algn="just" eaLnBrk="1" fontAlgn="auto" hangingPunct="1">
              <a:spcAft>
                <a:spcPts val="0"/>
              </a:spcAft>
              <a:buClr>
                <a:schemeClr val="accent3"/>
              </a:buClr>
              <a:defRPr/>
            </a:pPr>
            <a:r>
              <a:rPr lang="en-US" sz="1400" dirty="0"/>
              <a:t>Engineers search for an appropriate solution, often by trial and error, evaluating alternatives empirically, with limited resources and incomplete knowledge. The engineering method includes five steps:</a:t>
            </a:r>
          </a:p>
          <a:p>
            <a:pPr marL="169560" lvl="1" indent="-169560" algn="r" rtl="1">
              <a:spcBef>
                <a:spcPts val="550"/>
              </a:spcBef>
              <a:buClr>
                <a:srgbClr val="0BD0D9"/>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err="1">
                <a:solidFill>
                  <a:srgbClr val="000000"/>
                </a:solidFill>
                <a:latin typeface="Constantia"/>
              </a:rPr>
              <a:t>يبحث</a:t>
            </a:r>
            <a:r>
              <a:rPr lang="en-US" sz="1400" b="0" strike="noStrike" spc="-1" dirty="0">
                <a:solidFill>
                  <a:srgbClr val="000000"/>
                </a:solidFill>
                <a:latin typeface="Constantia"/>
              </a:rPr>
              <a:t> </a:t>
            </a:r>
            <a:r>
              <a:rPr lang="en-US" sz="1400" b="0" strike="noStrike" spc="-1" dirty="0" err="1">
                <a:solidFill>
                  <a:srgbClr val="000000"/>
                </a:solidFill>
                <a:latin typeface="Constantia"/>
              </a:rPr>
              <a:t>المهندسون</a:t>
            </a:r>
            <a:r>
              <a:rPr lang="en-US" sz="1400" b="0" strike="noStrike" spc="-1" dirty="0">
                <a:solidFill>
                  <a:srgbClr val="000000"/>
                </a:solidFill>
                <a:latin typeface="Constantia"/>
              </a:rPr>
              <a:t> </a:t>
            </a:r>
            <a:r>
              <a:rPr lang="en-US" sz="1400" b="0" strike="noStrike" spc="-1" dirty="0" err="1">
                <a:solidFill>
                  <a:srgbClr val="000000"/>
                </a:solidFill>
                <a:latin typeface="Constantia"/>
              </a:rPr>
              <a:t>عن</a:t>
            </a:r>
            <a:r>
              <a:rPr lang="en-US" sz="1400" b="0" strike="noStrike" spc="-1" dirty="0">
                <a:solidFill>
                  <a:srgbClr val="000000"/>
                </a:solidFill>
                <a:latin typeface="Constantia"/>
              </a:rPr>
              <a:t> </a:t>
            </a:r>
            <a:r>
              <a:rPr lang="en-US" sz="1400" b="0" strike="noStrike" spc="-1" dirty="0" err="1">
                <a:solidFill>
                  <a:srgbClr val="000000"/>
                </a:solidFill>
                <a:latin typeface="Constantia"/>
              </a:rPr>
              <a:t>حل</a:t>
            </a:r>
            <a:r>
              <a:rPr lang="en-US" sz="1400" b="0" strike="noStrike" spc="-1" dirty="0">
                <a:solidFill>
                  <a:srgbClr val="000000"/>
                </a:solidFill>
                <a:latin typeface="Constantia"/>
              </a:rPr>
              <a:t> </a:t>
            </a:r>
            <a:r>
              <a:rPr lang="en-US" sz="1400" b="0" strike="noStrike" spc="-1" dirty="0" err="1">
                <a:solidFill>
                  <a:srgbClr val="000000"/>
                </a:solidFill>
                <a:latin typeface="Constantia"/>
              </a:rPr>
              <a:t>مناسب</a:t>
            </a:r>
            <a:r>
              <a:rPr lang="en-US" sz="1400" b="0" strike="noStrike" spc="-1" dirty="0">
                <a:solidFill>
                  <a:srgbClr val="000000"/>
                </a:solidFill>
                <a:latin typeface="Constantia"/>
              </a:rPr>
              <a:t> ، </a:t>
            </a:r>
            <a:r>
              <a:rPr lang="en-US" sz="1400" b="0" strike="noStrike" spc="-1" dirty="0" err="1">
                <a:solidFill>
                  <a:srgbClr val="000000"/>
                </a:solidFill>
                <a:latin typeface="Constantia"/>
              </a:rPr>
              <a:t>غالبًا</a:t>
            </a:r>
            <a:r>
              <a:rPr lang="en-US" sz="1400" b="0" strike="noStrike" spc="-1" dirty="0">
                <a:solidFill>
                  <a:srgbClr val="000000"/>
                </a:solidFill>
                <a:latin typeface="Constantia"/>
              </a:rPr>
              <a:t> </a:t>
            </a:r>
            <a:r>
              <a:rPr lang="en-US" sz="1400" b="0" strike="noStrike" spc="-1" dirty="0" err="1">
                <a:solidFill>
                  <a:srgbClr val="000000"/>
                </a:solidFill>
                <a:latin typeface="Constantia"/>
              </a:rPr>
              <a:t>عن</a:t>
            </a:r>
            <a:r>
              <a:rPr lang="en-US" sz="1400" b="0" strike="noStrike" spc="-1" dirty="0">
                <a:solidFill>
                  <a:srgbClr val="000000"/>
                </a:solidFill>
                <a:latin typeface="Constantia"/>
              </a:rPr>
              <a:t> </a:t>
            </a:r>
            <a:r>
              <a:rPr lang="en-US" sz="1400" b="0" strike="noStrike" spc="-1" dirty="0" err="1">
                <a:solidFill>
                  <a:srgbClr val="000000"/>
                </a:solidFill>
                <a:latin typeface="Constantia"/>
              </a:rPr>
              <a:t>طريق</a:t>
            </a:r>
            <a:r>
              <a:rPr lang="en-US" sz="1400" b="0" strike="noStrike" spc="-1" dirty="0">
                <a:solidFill>
                  <a:srgbClr val="000000"/>
                </a:solidFill>
                <a:latin typeface="Constantia"/>
              </a:rPr>
              <a:t> </a:t>
            </a:r>
            <a:r>
              <a:rPr lang="en-US" sz="1400" b="0" strike="noStrike" spc="-1" dirty="0" err="1">
                <a:solidFill>
                  <a:srgbClr val="000000"/>
                </a:solidFill>
                <a:latin typeface="Constantia"/>
              </a:rPr>
              <a:t>التجربة</a:t>
            </a:r>
            <a:r>
              <a:rPr lang="en-US" sz="1400" b="0" strike="noStrike" spc="-1" dirty="0">
                <a:solidFill>
                  <a:srgbClr val="000000"/>
                </a:solidFill>
                <a:latin typeface="Constantia"/>
              </a:rPr>
              <a:t> </a:t>
            </a:r>
            <a:r>
              <a:rPr lang="en-US" sz="1400" b="0" strike="noStrike" spc="-1" dirty="0" err="1">
                <a:solidFill>
                  <a:srgbClr val="000000"/>
                </a:solidFill>
                <a:latin typeface="Constantia"/>
              </a:rPr>
              <a:t>والخطأ</a:t>
            </a:r>
            <a:r>
              <a:rPr lang="en-US" sz="1400" b="0" strike="noStrike" spc="-1" dirty="0">
                <a:solidFill>
                  <a:srgbClr val="000000"/>
                </a:solidFill>
                <a:latin typeface="Constantia"/>
              </a:rPr>
              <a:t> ، </a:t>
            </a:r>
            <a:r>
              <a:rPr lang="en-US" sz="1400" b="0" strike="noStrike" spc="-1" dirty="0" err="1">
                <a:solidFill>
                  <a:srgbClr val="000000"/>
                </a:solidFill>
                <a:latin typeface="Constantia"/>
              </a:rPr>
              <a:t>وتقييم</a:t>
            </a:r>
            <a:r>
              <a:rPr lang="en-US" sz="1400" b="0" strike="noStrike" spc="-1" dirty="0">
                <a:solidFill>
                  <a:srgbClr val="000000"/>
                </a:solidFill>
                <a:latin typeface="Constantia"/>
              </a:rPr>
              <a:t> </a:t>
            </a:r>
            <a:r>
              <a:rPr lang="en-US" sz="1400" b="0" strike="noStrike" spc="-1" dirty="0" err="1">
                <a:solidFill>
                  <a:srgbClr val="000000"/>
                </a:solidFill>
                <a:latin typeface="Constantia"/>
              </a:rPr>
              <a:t>البدائل</a:t>
            </a:r>
            <a:r>
              <a:rPr lang="en-US" sz="1400" b="0" strike="noStrike" spc="-1" dirty="0">
                <a:solidFill>
                  <a:srgbClr val="000000"/>
                </a:solidFill>
                <a:latin typeface="Constantia"/>
              </a:rPr>
              <a:t> </a:t>
            </a:r>
            <a:r>
              <a:rPr lang="en-US" sz="1400" b="0" strike="noStrike" spc="-1" dirty="0" err="1">
                <a:solidFill>
                  <a:srgbClr val="000000"/>
                </a:solidFill>
                <a:latin typeface="Constantia"/>
              </a:rPr>
              <a:t>تجريبيًا</a:t>
            </a:r>
            <a:r>
              <a:rPr lang="en-US" sz="1400" b="0" strike="noStrike" spc="-1" dirty="0">
                <a:solidFill>
                  <a:srgbClr val="000000"/>
                </a:solidFill>
                <a:latin typeface="Constantia"/>
              </a:rPr>
              <a:t> ، </a:t>
            </a:r>
            <a:r>
              <a:rPr lang="en-US" sz="1400" b="0" strike="noStrike" spc="-1" dirty="0" err="1">
                <a:solidFill>
                  <a:srgbClr val="000000"/>
                </a:solidFill>
                <a:latin typeface="Constantia"/>
              </a:rPr>
              <a:t>بموارد</a:t>
            </a:r>
            <a:r>
              <a:rPr lang="en-US" sz="1400" b="0" strike="noStrike" spc="-1" dirty="0">
                <a:solidFill>
                  <a:srgbClr val="000000"/>
                </a:solidFill>
                <a:latin typeface="Constantia"/>
              </a:rPr>
              <a:t> </a:t>
            </a:r>
            <a:r>
              <a:rPr lang="en-US" sz="1400" b="0" strike="noStrike" spc="-1" dirty="0" err="1">
                <a:solidFill>
                  <a:srgbClr val="000000"/>
                </a:solidFill>
                <a:latin typeface="Constantia"/>
              </a:rPr>
              <a:t>محدودة</a:t>
            </a:r>
            <a:r>
              <a:rPr lang="en-US" sz="1400" b="0" strike="noStrike" spc="-1" dirty="0">
                <a:solidFill>
                  <a:srgbClr val="000000"/>
                </a:solidFill>
                <a:latin typeface="Constantia"/>
              </a:rPr>
              <a:t> </a:t>
            </a:r>
            <a:r>
              <a:rPr lang="en-US" sz="1400" b="0" strike="noStrike" spc="-1" dirty="0" err="1">
                <a:solidFill>
                  <a:srgbClr val="000000"/>
                </a:solidFill>
                <a:latin typeface="Constantia"/>
              </a:rPr>
              <a:t>ومعرفة</a:t>
            </a:r>
            <a:r>
              <a:rPr lang="en-US" sz="1400" b="0" strike="noStrike" spc="-1" dirty="0">
                <a:solidFill>
                  <a:srgbClr val="000000"/>
                </a:solidFill>
                <a:latin typeface="Constantia"/>
              </a:rPr>
              <a:t> </a:t>
            </a:r>
            <a:r>
              <a:rPr lang="en-US" sz="1400" b="0" strike="noStrike" spc="-1" dirty="0" err="1">
                <a:solidFill>
                  <a:srgbClr val="000000"/>
                </a:solidFill>
                <a:latin typeface="Constantia"/>
              </a:rPr>
              <a:t>غير</a:t>
            </a:r>
            <a:r>
              <a:rPr lang="en-US" sz="1400" b="0" strike="noStrike" spc="-1" dirty="0">
                <a:solidFill>
                  <a:srgbClr val="000000"/>
                </a:solidFill>
                <a:latin typeface="Constantia"/>
              </a:rPr>
              <a:t> </a:t>
            </a:r>
            <a:r>
              <a:rPr lang="en-US" sz="1400" b="0" strike="noStrike" spc="-1" dirty="0" err="1">
                <a:solidFill>
                  <a:srgbClr val="000000"/>
                </a:solidFill>
                <a:latin typeface="Constantia"/>
              </a:rPr>
              <a:t>كاملة</a:t>
            </a:r>
            <a:r>
              <a:rPr lang="en-US" sz="1400" b="0" strike="noStrike" spc="-1" dirty="0">
                <a:solidFill>
                  <a:srgbClr val="000000"/>
                </a:solidFill>
                <a:latin typeface="Constantia"/>
              </a:rPr>
              <a:t>. </a:t>
            </a:r>
            <a:r>
              <a:rPr lang="en-US" sz="1400" b="0" strike="noStrike" spc="-1" dirty="0" err="1">
                <a:solidFill>
                  <a:srgbClr val="000000"/>
                </a:solidFill>
                <a:latin typeface="Constantia"/>
              </a:rPr>
              <a:t>تتضمن</a:t>
            </a:r>
            <a:r>
              <a:rPr lang="en-US" sz="1400" b="0" strike="noStrike" spc="-1" dirty="0">
                <a:solidFill>
                  <a:srgbClr val="000000"/>
                </a:solidFill>
                <a:latin typeface="Constantia"/>
              </a:rPr>
              <a:t> </a:t>
            </a:r>
            <a:r>
              <a:rPr lang="en-US" sz="1400" b="0" strike="noStrike" spc="-1" dirty="0" err="1">
                <a:solidFill>
                  <a:srgbClr val="000000"/>
                </a:solidFill>
                <a:latin typeface="Constantia"/>
              </a:rPr>
              <a:t>الطريقة</a:t>
            </a:r>
            <a:r>
              <a:rPr lang="en-US" sz="1400" b="0" strike="noStrike" spc="-1" dirty="0">
                <a:solidFill>
                  <a:srgbClr val="000000"/>
                </a:solidFill>
                <a:latin typeface="Constantia"/>
              </a:rPr>
              <a:t> </a:t>
            </a:r>
            <a:r>
              <a:rPr lang="en-US" sz="1400" b="0" strike="noStrike" spc="-1" dirty="0" err="1">
                <a:solidFill>
                  <a:srgbClr val="000000"/>
                </a:solidFill>
                <a:latin typeface="Constantia"/>
              </a:rPr>
              <a:t>الهندسية</a:t>
            </a:r>
            <a:r>
              <a:rPr lang="en-US" sz="1400" b="0" strike="noStrike" spc="-1" dirty="0">
                <a:solidFill>
                  <a:srgbClr val="000000"/>
                </a:solidFill>
                <a:latin typeface="Constantia"/>
              </a:rPr>
              <a:t> </a:t>
            </a:r>
            <a:r>
              <a:rPr lang="en-US" sz="1400" b="0" strike="noStrike" spc="-1" dirty="0" err="1">
                <a:solidFill>
                  <a:srgbClr val="000000"/>
                </a:solidFill>
                <a:latin typeface="Constantia"/>
              </a:rPr>
              <a:t>خمس</a:t>
            </a:r>
            <a:r>
              <a:rPr lang="en-US" sz="1400" b="0" strike="noStrike" spc="-1" dirty="0">
                <a:solidFill>
                  <a:srgbClr val="000000"/>
                </a:solidFill>
                <a:latin typeface="Constantia"/>
              </a:rPr>
              <a:t> </a:t>
            </a:r>
            <a:r>
              <a:rPr lang="en-US" sz="1400" b="0" strike="noStrike" spc="-1" dirty="0" err="1">
                <a:solidFill>
                  <a:srgbClr val="000000"/>
                </a:solidFill>
                <a:latin typeface="Constantia"/>
              </a:rPr>
              <a:t>خطوات</a:t>
            </a:r>
            <a:r>
              <a:rPr lang="en-US" sz="1400" b="0" strike="noStrike" spc="-1" dirty="0">
                <a:solidFill>
                  <a:srgbClr val="000000"/>
                </a:solidFill>
                <a:latin typeface="Constantia"/>
              </a:rPr>
              <a:t>:</a:t>
            </a:r>
          </a:p>
          <a:p>
            <a:pPr lvl="1">
              <a:buFont typeface="Wingdings 2" panose="05020102010507070707" pitchFamily="18" charset="2"/>
              <a:buNone/>
              <a:defRPr/>
            </a:pPr>
            <a:r>
              <a:rPr lang="en-US" sz="1400" dirty="0"/>
              <a:t>1. </a:t>
            </a:r>
            <a:r>
              <a:rPr lang="en-US" sz="1400" b="1" dirty="0"/>
              <a:t>Formulate the problem</a:t>
            </a:r>
          </a:p>
          <a:p>
            <a:pPr marL="169560" lvl="1" indent="-169560" algn="r" rtl="1">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Constantia"/>
              </a:rPr>
              <a:t>1.</a:t>
            </a:r>
            <a:r>
              <a:rPr lang="en-US" sz="1400" b="1" strike="noStrike" spc="-1" dirty="0">
                <a:solidFill>
                  <a:srgbClr val="000000"/>
                </a:solidFill>
                <a:latin typeface="Constantia"/>
              </a:rPr>
              <a:t>صياغة </a:t>
            </a:r>
            <a:r>
              <a:rPr lang="en-US" sz="1400" b="1" strike="noStrike" spc="-1" dirty="0" err="1">
                <a:solidFill>
                  <a:srgbClr val="000000"/>
                </a:solidFill>
                <a:latin typeface="Constantia"/>
              </a:rPr>
              <a:t>المشكلة</a:t>
            </a:r>
            <a:endParaRPr lang="en-US" sz="1400" b="0" strike="noStrike" spc="-1" dirty="0">
              <a:solidFill>
                <a:srgbClr val="000000"/>
              </a:solidFill>
              <a:latin typeface="Constantia"/>
            </a:endParaRPr>
          </a:p>
          <a:p>
            <a:pPr lvl="1">
              <a:buFont typeface="Wingdings 2" panose="05020102010507070707" pitchFamily="18" charset="2"/>
              <a:buNone/>
              <a:defRPr/>
            </a:pPr>
            <a:r>
              <a:rPr lang="en-US" sz="1400" b="1" dirty="0"/>
              <a:t>2. Analyze the problem</a:t>
            </a:r>
          </a:p>
          <a:p>
            <a:pPr marL="169560" lvl="1" indent="-169560" algn="r" rtl="1">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dirty="0">
                <a:solidFill>
                  <a:srgbClr val="000000"/>
                </a:solidFill>
                <a:latin typeface="Constantia"/>
              </a:rPr>
              <a:t>2. </a:t>
            </a:r>
            <a:r>
              <a:rPr lang="en-US" sz="1400" b="1" strike="noStrike" spc="-1" dirty="0" err="1">
                <a:solidFill>
                  <a:srgbClr val="000000"/>
                </a:solidFill>
                <a:latin typeface="Constantia"/>
              </a:rPr>
              <a:t>حلل</a:t>
            </a:r>
            <a:r>
              <a:rPr lang="en-US" sz="1400" b="1" strike="noStrike" spc="-1" dirty="0">
                <a:solidFill>
                  <a:srgbClr val="000000"/>
                </a:solidFill>
                <a:latin typeface="Constantia"/>
              </a:rPr>
              <a:t> </a:t>
            </a:r>
            <a:r>
              <a:rPr lang="en-US" sz="1400" b="1" strike="noStrike" spc="-1" dirty="0" err="1">
                <a:solidFill>
                  <a:srgbClr val="000000"/>
                </a:solidFill>
                <a:latin typeface="Constantia"/>
              </a:rPr>
              <a:t>المشكلة</a:t>
            </a:r>
            <a:endParaRPr lang="en-US" sz="1400" b="0" strike="noStrike" spc="-1" dirty="0">
              <a:solidFill>
                <a:srgbClr val="000000"/>
              </a:solidFill>
              <a:latin typeface="Constantia"/>
            </a:endParaRPr>
          </a:p>
          <a:p>
            <a:pPr lvl="1">
              <a:buFont typeface="Wingdings 2" panose="05020102010507070707" pitchFamily="18" charset="2"/>
              <a:buNone/>
              <a:defRPr/>
            </a:pPr>
            <a:r>
              <a:rPr lang="en-US" sz="1400" b="1" dirty="0"/>
              <a:t>3. Search for solutions</a:t>
            </a:r>
          </a:p>
          <a:p>
            <a:pPr marL="169560" lvl="1" indent="-169560" algn="r" rtl="1">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dirty="0">
                <a:solidFill>
                  <a:srgbClr val="000000"/>
                </a:solidFill>
                <a:latin typeface="Constantia"/>
              </a:rPr>
              <a:t>3. </a:t>
            </a:r>
            <a:r>
              <a:rPr lang="en-US" sz="1400" b="1" strike="noStrike" spc="-1" dirty="0" err="1">
                <a:solidFill>
                  <a:srgbClr val="000000"/>
                </a:solidFill>
                <a:latin typeface="Constantia"/>
              </a:rPr>
              <a:t>البحث</a:t>
            </a:r>
            <a:r>
              <a:rPr lang="en-US" sz="1400" b="1" strike="noStrike" spc="-1" dirty="0">
                <a:solidFill>
                  <a:srgbClr val="000000"/>
                </a:solidFill>
                <a:latin typeface="Constantia"/>
              </a:rPr>
              <a:t> </a:t>
            </a:r>
            <a:r>
              <a:rPr lang="en-US" sz="1400" b="1" strike="noStrike" spc="-1" dirty="0" err="1">
                <a:solidFill>
                  <a:srgbClr val="000000"/>
                </a:solidFill>
                <a:latin typeface="Constantia"/>
              </a:rPr>
              <a:t>عن</a:t>
            </a:r>
            <a:r>
              <a:rPr lang="en-US" sz="1400" b="1" strike="noStrike" spc="-1" dirty="0">
                <a:solidFill>
                  <a:srgbClr val="000000"/>
                </a:solidFill>
                <a:latin typeface="Constantia"/>
              </a:rPr>
              <a:t> </a:t>
            </a:r>
            <a:r>
              <a:rPr lang="en-US" sz="1400" b="1" strike="noStrike" spc="-1" dirty="0" err="1">
                <a:solidFill>
                  <a:srgbClr val="000000"/>
                </a:solidFill>
                <a:latin typeface="Constantia"/>
              </a:rPr>
              <a:t>حلول</a:t>
            </a:r>
            <a:endParaRPr lang="en-US" sz="1400" b="0" strike="noStrike" spc="-1" dirty="0">
              <a:solidFill>
                <a:srgbClr val="000000"/>
              </a:solidFill>
              <a:latin typeface="Constantia"/>
            </a:endParaRPr>
          </a:p>
          <a:p>
            <a:pPr lvl="1">
              <a:buFont typeface="Wingdings 2" panose="05020102010507070707" pitchFamily="18" charset="2"/>
              <a:buNone/>
              <a:defRPr/>
            </a:pPr>
            <a:r>
              <a:rPr lang="en-US" sz="1400" b="1" dirty="0"/>
              <a:t>4. Decide on the appropriate solution</a:t>
            </a:r>
          </a:p>
          <a:p>
            <a:pPr marL="169560" lvl="1" indent="-169560" algn="r" rtl="1">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dirty="0">
                <a:solidFill>
                  <a:srgbClr val="000000"/>
                </a:solidFill>
                <a:latin typeface="Constantia"/>
              </a:rPr>
              <a:t>4. </a:t>
            </a:r>
            <a:r>
              <a:rPr lang="en-US" sz="1400" b="1" strike="noStrike" spc="-1" dirty="0" err="1">
                <a:solidFill>
                  <a:srgbClr val="000000"/>
                </a:solidFill>
                <a:latin typeface="Constantia"/>
              </a:rPr>
              <a:t>حدد</a:t>
            </a:r>
            <a:r>
              <a:rPr lang="en-US" sz="1400" b="1" strike="noStrike" spc="-1" dirty="0">
                <a:solidFill>
                  <a:srgbClr val="000000"/>
                </a:solidFill>
                <a:latin typeface="Constantia"/>
              </a:rPr>
              <a:t> </a:t>
            </a:r>
            <a:r>
              <a:rPr lang="en-US" sz="1400" b="1" strike="noStrike" spc="-1" dirty="0" err="1">
                <a:solidFill>
                  <a:srgbClr val="000000"/>
                </a:solidFill>
                <a:latin typeface="Constantia"/>
              </a:rPr>
              <a:t>الحل</a:t>
            </a:r>
            <a:r>
              <a:rPr lang="en-US" sz="1400" b="1" strike="noStrike" spc="-1" dirty="0">
                <a:solidFill>
                  <a:srgbClr val="000000"/>
                </a:solidFill>
                <a:latin typeface="Constantia"/>
              </a:rPr>
              <a:t> </a:t>
            </a:r>
            <a:r>
              <a:rPr lang="en-US" sz="1400" b="1" strike="noStrike" spc="-1" dirty="0" err="1">
                <a:solidFill>
                  <a:srgbClr val="000000"/>
                </a:solidFill>
                <a:latin typeface="Constantia"/>
              </a:rPr>
              <a:t>المناسب</a:t>
            </a:r>
            <a:endParaRPr lang="en-US" sz="1400" b="0" strike="noStrike" spc="-1" dirty="0">
              <a:solidFill>
                <a:srgbClr val="000000"/>
              </a:solidFill>
              <a:latin typeface="Constantia"/>
            </a:endParaRPr>
          </a:p>
          <a:p>
            <a:pPr lvl="1">
              <a:buFont typeface="Wingdings 2" panose="05020102010507070707" pitchFamily="18" charset="2"/>
              <a:buNone/>
              <a:defRPr/>
            </a:pPr>
            <a:r>
              <a:rPr lang="en-US" sz="1400" b="1" dirty="0"/>
              <a:t>5. Specify the solution</a:t>
            </a:r>
          </a:p>
          <a:p>
            <a:pPr marL="169560" lvl="1" indent="-169560" algn="r" rtl="1">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dirty="0">
                <a:solidFill>
                  <a:srgbClr val="000000"/>
                </a:solidFill>
                <a:latin typeface="Constantia"/>
              </a:rPr>
              <a:t>5. </a:t>
            </a:r>
            <a:r>
              <a:rPr lang="en-US" sz="1400" b="1" strike="noStrike" spc="-1" dirty="0" err="1">
                <a:solidFill>
                  <a:srgbClr val="000000"/>
                </a:solidFill>
                <a:latin typeface="Constantia"/>
              </a:rPr>
              <a:t>حدد</a:t>
            </a:r>
            <a:r>
              <a:rPr lang="en-US" sz="1400" b="1" strike="noStrike" spc="-1" dirty="0">
                <a:solidFill>
                  <a:srgbClr val="000000"/>
                </a:solidFill>
                <a:latin typeface="Constantia"/>
              </a:rPr>
              <a:t> </a:t>
            </a:r>
            <a:r>
              <a:rPr lang="en-US" sz="1400" b="1" strike="noStrike" spc="-1" dirty="0" err="1">
                <a:solidFill>
                  <a:srgbClr val="000000"/>
                </a:solidFill>
                <a:latin typeface="Constantia"/>
              </a:rPr>
              <a:t>الحل</a:t>
            </a:r>
            <a:endParaRPr lang="en-US" sz="1600" dirty="0"/>
          </a:p>
        </p:txBody>
      </p:sp>
      <p:sp>
        <p:nvSpPr>
          <p:cNvPr id="4" name="Date Placeholder 3">
            <a:extLst>
              <a:ext uri="{FF2B5EF4-FFF2-40B4-BE49-F238E27FC236}">
                <a16:creationId xmlns:a16="http://schemas.microsoft.com/office/drawing/2014/main" id="{48A99330-5D98-8ABA-A6B9-EF7E694FA10B}"/>
              </a:ext>
            </a:extLst>
          </p:cNvPr>
          <p:cNvSpPr>
            <a:spLocks noGrp="1"/>
          </p:cNvSpPr>
          <p:nvPr>
            <p:ph type="dt" sz="quarter" idx="10"/>
          </p:nvPr>
        </p:nvSpPr>
        <p:spPr/>
        <p:txBody>
          <a:bodyPr/>
          <a:lstStyle/>
          <a:p>
            <a:pPr>
              <a:defRPr/>
            </a:pPr>
            <a:fld id="{E586E39B-559B-4261-9333-454D7D6F6977}" type="datetime1">
              <a:rPr lang="en-US"/>
              <a:pPr>
                <a:defRPr/>
              </a:pPr>
              <a:t>5/9/2023</a:t>
            </a:fld>
            <a:endParaRPr lang="en-US"/>
          </a:p>
        </p:txBody>
      </p:sp>
      <p:sp>
        <p:nvSpPr>
          <p:cNvPr id="18437" name="Slide Number Placeholder 5">
            <a:extLst>
              <a:ext uri="{FF2B5EF4-FFF2-40B4-BE49-F238E27FC236}">
                <a16:creationId xmlns:a16="http://schemas.microsoft.com/office/drawing/2014/main" id="{36CCCAC8-3742-4BA0-2C27-A54699FBE2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66F83E-263F-49A5-A75B-6115523D90C8}" type="slidenum">
              <a:rPr lang="en-US" altLang="en-US">
                <a:solidFill>
                  <a:srgbClr val="045C75"/>
                </a:solidFill>
                <a:latin typeface="Constantia" panose="02030602050306030303" pitchFamily="18" charset="0"/>
              </a:rPr>
              <a:pPr/>
              <a:t>10</a:t>
            </a:fld>
            <a:endParaRPr lang="en-US" altLang="en-US">
              <a:solidFill>
                <a:srgbClr val="045C75"/>
              </a:solidFill>
              <a:latin typeface="Constantia" panose="0203060205030603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AE4CEEF-C21A-F3F0-FF97-6351EFFF420D}"/>
              </a:ext>
            </a:extLst>
          </p:cNvPr>
          <p:cNvSpPr>
            <a:spLocks noGrp="1"/>
          </p:cNvSpPr>
          <p:nvPr>
            <p:ph type="title"/>
          </p:nvPr>
        </p:nvSpPr>
        <p:spPr>
          <a:xfrm>
            <a:off x="304800" y="304800"/>
            <a:ext cx="8839200" cy="914400"/>
          </a:xfrm>
        </p:spPr>
        <p:txBody>
          <a:bodyPr/>
          <a:lstStyle/>
          <a:p>
            <a:pPr algn="ctr"/>
            <a:r>
              <a:rPr lang="en-US" altLang="en-US" sz="3200" b="1" dirty="0">
                <a:solidFill>
                  <a:srgbClr val="0070C0"/>
                </a:solidFill>
              </a:rPr>
              <a:t>What is software engineering?</a:t>
            </a:r>
            <a:br>
              <a:rPr lang="en-US" altLang="en-US" sz="3200" b="1" dirty="0">
                <a:solidFill>
                  <a:srgbClr val="0070C0"/>
                </a:solidFill>
              </a:rPr>
            </a:br>
            <a:r>
              <a:rPr lang="en-US" sz="3200" b="1" strike="noStrike" spc="-1" dirty="0" err="1">
                <a:solidFill>
                  <a:srgbClr val="0070C0"/>
                </a:solidFill>
                <a:latin typeface="Calibri"/>
              </a:rPr>
              <a:t>ما</a:t>
            </a:r>
            <a:r>
              <a:rPr lang="en-US" sz="3200" b="1" strike="noStrike" spc="-1" dirty="0">
                <a:solidFill>
                  <a:srgbClr val="0070C0"/>
                </a:solidFill>
                <a:latin typeface="Calibri"/>
              </a:rPr>
              <a:t> </a:t>
            </a:r>
            <a:r>
              <a:rPr lang="en-US" sz="3200" b="1" strike="noStrike" spc="-1" dirty="0" err="1">
                <a:solidFill>
                  <a:srgbClr val="0070C0"/>
                </a:solidFill>
                <a:latin typeface="Calibri"/>
              </a:rPr>
              <a:t>هي</a:t>
            </a:r>
            <a:r>
              <a:rPr lang="en-US" sz="3200" b="1" strike="noStrike" spc="-1" dirty="0">
                <a:solidFill>
                  <a:srgbClr val="0070C0"/>
                </a:solidFill>
                <a:latin typeface="Calibri"/>
              </a:rPr>
              <a:t> </a:t>
            </a:r>
            <a:r>
              <a:rPr lang="en-US" sz="3200" b="1" strike="noStrike" spc="-1" dirty="0" err="1">
                <a:solidFill>
                  <a:srgbClr val="0070C0"/>
                </a:solidFill>
                <a:latin typeface="Calibri"/>
              </a:rPr>
              <a:t>هندسة</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r>
              <a:rPr lang="en-US" sz="3200" b="1" strike="noStrike" spc="-1" dirty="0">
                <a:solidFill>
                  <a:srgbClr val="0070C0"/>
                </a:solidFill>
                <a:latin typeface="Calibri"/>
              </a:rPr>
              <a:t>؟</a:t>
            </a:r>
            <a:endParaRPr lang="en-US" altLang="en-US" sz="3200" dirty="0"/>
          </a:p>
        </p:txBody>
      </p:sp>
      <p:sp>
        <p:nvSpPr>
          <p:cNvPr id="3" name="Content Placeholder 2">
            <a:extLst>
              <a:ext uri="{FF2B5EF4-FFF2-40B4-BE49-F238E27FC236}">
                <a16:creationId xmlns:a16="http://schemas.microsoft.com/office/drawing/2014/main" id="{75B90BF8-E6EC-7CCF-81CD-9E26B37B70AD}"/>
              </a:ext>
            </a:extLst>
          </p:cNvPr>
          <p:cNvSpPr>
            <a:spLocks noGrp="1"/>
          </p:cNvSpPr>
          <p:nvPr>
            <p:ph idx="1"/>
          </p:nvPr>
        </p:nvSpPr>
        <p:spPr>
          <a:xfrm>
            <a:off x="533400" y="1447800"/>
            <a:ext cx="8229600" cy="4953000"/>
          </a:xfrm>
        </p:spPr>
        <p:txBody>
          <a:bodyPr/>
          <a:lstStyle/>
          <a:p>
            <a:pPr marL="341313" lvl="1" indent="-128588" algn="just" eaLnBrk="1" fontAlgn="auto" hangingPunct="1">
              <a:spcAft>
                <a:spcPts val="0"/>
              </a:spcAft>
              <a:buClr>
                <a:schemeClr val="accent3"/>
              </a:buClr>
              <a:buFont typeface="Wingdings 2" panose="05020102010507070707" pitchFamily="18" charset="2"/>
              <a:buNone/>
              <a:defRPr/>
            </a:pPr>
            <a:endParaRPr lang="en-US" sz="700" dirty="0">
              <a:solidFill>
                <a:srgbClr val="FF0000"/>
              </a:solidFill>
            </a:endParaRPr>
          </a:p>
          <a:p>
            <a:pPr algn="just">
              <a:defRPr/>
            </a:pPr>
            <a:r>
              <a:rPr lang="en-US" sz="2000" dirty="0">
                <a:solidFill>
                  <a:srgbClr val="FF0000"/>
                </a:solidFill>
              </a:rPr>
              <a:t>Software engineering is an engineering activity</a:t>
            </a:r>
            <a:r>
              <a:rPr lang="en-US" sz="2000" dirty="0"/>
              <a:t>. It is not algorithmic. It requires experimentation, the reuse of pattern solutions, and the incremental evolution of the system toward a solution that is acceptable to the client.</a:t>
            </a:r>
          </a:p>
          <a:p>
            <a:pPr marL="272880" indent="-272880" algn="r" rtl="1">
              <a:spcBef>
                <a:spcPts val="598"/>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FF0000"/>
                </a:solidFill>
                <a:latin typeface="Constantia"/>
              </a:rPr>
              <a:t>هندسة</a:t>
            </a:r>
            <a:r>
              <a:rPr lang="en-US" sz="2000" b="0" strike="noStrike" spc="-1" dirty="0">
                <a:solidFill>
                  <a:srgbClr val="FF0000"/>
                </a:solidFill>
                <a:latin typeface="Constantia"/>
              </a:rPr>
              <a:t> </a:t>
            </a:r>
            <a:r>
              <a:rPr lang="en-US" sz="2000" b="0" strike="noStrike" spc="-1" dirty="0" err="1">
                <a:solidFill>
                  <a:srgbClr val="FF0000"/>
                </a:solidFill>
                <a:latin typeface="Constantia"/>
              </a:rPr>
              <a:t>البرمجيات</a:t>
            </a:r>
            <a:r>
              <a:rPr lang="en-US" sz="2000" b="0" strike="noStrike" spc="-1" dirty="0">
                <a:solidFill>
                  <a:srgbClr val="FF0000"/>
                </a:solidFill>
                <a:latin typeface="Constantia"/>
              </a:rPr>
              <a:t> </a:t>
            </a:r>
            <a:r>
              <a:rPr lang="en-US" sz="2000" b="0" strike="noStrike" spc="-1" dirty="0" err="1">
                <a:solidFill>
                  <a:srgbClr val="FF0000"/>
                </a:solidFill>
                <a:latin typeface="Constantia"/>
              </a:rPr>
              <a:t>هي</a:t>
            </a:r>
            <a:r>
              <a:rPr lang="en-US" sz="2000" b="0" strike="noStrike" spc="-1" dirty="0">
                <a:solidFill>
                  <a:srgbClr val="FF0000"/>
                </a:solidFill>
                <a:latin typeface="Constantia"/>
              </a:rPr>
              <a:t> </a:t>
            </a:r>
            <a:r>
              <a:rPr lang="en-US" sz="2000" b="0" strike="noStrike" spc="-1" dirty="0" err="1">
                <a:solidFill>
                  <a:srgbClr val="FF0000"/>
                </a:solidFill>
                <a:latin typeface="Constantia"/>
              </a:rPr>
              <a:t>نشاط</a:t>
            </a:r>
            <a:r>
              <a:rPr lang="en-US" sz="2000" b="0" strike="noStrike" spc="-1" dirty="0">
                <a:solidFill>
                  <a:srgbClr val="FF0000"/>
                </a:solidFill>
                <a:latin typeface="Constantia"/>
              </a:rPr>
              <a:t> </a:t>
            </a:r>
            <a:r>
              <a:rPr lang="en-US" sz="2000" b="0" strike="noStrike" spc="-1" dirty="0" err="1">
                <a:solidFill>
                  <a:srgbClr val="FF0000"/>
                </a:solidFill>
                <a:latin typeface="Constantia"/>
              </a:rPr>
              <a:t>هندسي</a:t>
            </a:r>
            <a:r>
              <a:rPr lang="en-US" sz="2000" b="0" strike="noStrike" spc="-1" dirty="0">
                <a:solidFill>
                  <a:srgbClr val="000000"/>
                </a:solidFill>
                <a:latin typeface="Constantia"/>
              </a:rPr>
              <a:t>. </a:t>
            </a:r>
            <a:r>
              <a:rPr lang="en-US" sz="2000" b="0" strike="noStrike" spc="-1" dirty="0" err="1">
                <a:solidFill>
                  <a:srgbClr val="000000"/>
                </a:solidFill>
                <a:latin typeface="Constantia"/>
              </a:rPr>
              <a:t>إنها</a:t>
            </a:r>
            <a:r>
              <a:rPr lang="en-US" sz="2000" b="0" strike="noStrike" spc="-1" dirty="0">
                <a:solidFill>
                  <a:srgbClr val="000000"/>
                </a:solidFill>
                <a:latin typeface="Constantia"/>
              </a:rPr>
              <a:t> </a:t>
            </a:r>
            <a:r>
              <a:rPr lang="en-US" sz="2000" b="0" strike="noStrike" spc="-1" dirty="0" err="1">
                <a:solidFill>
                  <a:srgbClr val="000000"/>
                </a:solidFill>
                <a:latin typeface="Constantia"/>
              </a:rPr>
              <a:t>ليست</a:t>
            </a:r>
            <a:r>
              <a:rPr lang="en-US" sz="2000" b="0" strike="noStrike" spc="-1" dirty="0">
                <a:solidFill>
                  <a:srgbClr val="000000"/>
                </a:solidFill>
                <a:latin typeface="Constantia"/>
              </a:rPr>
              <a:t> </a:t>
            </a:r>
            <a:r>
              <a:rPr lang="en-US" sz="2000" b="0" strike="noStrike" spc="-1" dirty="0" err="1">
                <a:solidFill>
                  <a:srgbClr val="000000"/>
                </a:solidFill>
                <a:latin typeface="Constantia"/>
              </a:rPr>
              <a:t>خوارزمية</a:t>
            </a:r>
            <a:r>
              <a:rPr lang="en-US" sz="2000" b="0" strike="noStrike" spc="-1" dirty="0">
                <a:solidFill>
                  <a:srgbClr val="000000"/>
                </a:solidFill>
                <a:latin typeface="Constantia"/>
              </a:rPr>
              <a:t>. </a:t>
            </a:r>
            <a:r>
              <a:rPr lang="en-US" sz="2000" b="0" strike="noStrike" spc="-1" dirty="0" err="1">
                <a:solidFill>
                  <a:srgbClr val="000000"/>
                </a:solidFill>
                <a:latin typeface="Constantia"/>
              </a:rPr>
              <a:t>يتطلب</a:t>
            </a:r>
            <a:r>
              <a:rPr lang="en-US" sz="2000" b="0" strike="noStrike" spc="-1" dirty="0">
                <a:solidFill>
                  <a:srgbClr val="000000"/>
                </a:solidFill>
                <a:latin typeface="Constantia"/>
              </a:rPr>
              <a:t> </a:t>
            </a:r>
            <a:r>
              <a:rPr lang="en-US" sz="2000" b="0" strike="noStrike" spc="-1" dirty="0" err="1">
                <a:solidFill>
                  <a:srgbClr val="000000"/>
                </a:solidFill>
                <a:latin typeface="Constantia"/>
              </a:rPr>
              <a:t>التجريب</a:t>
            </a:r>
            <a:r>
              <a:rPr lang="en-US" sz="2000" b="0" strike="noStrike" spc="-1" dirty="0">
                <a:solidFill>
                  <a:srgbClr val="000000"/>
                </a:solidFill>
                <a:latin typeface="Constantia"/>
              </a:rPr>
              <a:t> ، </a:t>
            </a:r>
            <a:r>
              <a:rPr lang="en-US" sz="2000" b="0" strike="noStrike" spc="-1" dirty="0" err="1">
                <a:solidFill>
                  <a:srgbClr val="000000"/>
                </a:solidFill>
                <a:latin typeface="Constantia"/>
              </a:rPr>
              <a:t>وإعادة</a:t>
            </a:r>
            <a:r>
              <a:rPr lang="en-US" sz="2000" b="0" strike="noStrike" spc="-1" dirty="0">
                <a:solidFill>
                  <a:srgbClr val="000000"/>
                </a:solidFill>
                <a:latin typeface="Constantia"/>
              </a:rPr>
              <a:t> </a:t>
            </a:r>
            <a:r>
              <a:rPr lang="en-US" sz="2000" b="0" strike="noStrike" spc="-1" dirty="0" err="1">
                <a:solidFill>
                  <a:srgbClr val="000000"/>
                </a:solidFill>
                <a:latin typeface="Constantia"/>
              </a:rPr>
              <a:t>استخدام</a:t>
            </a:r>
            <a:r>
              <a:rPr lang="en-US" sz="2000" b="0" strike="noStrike" spc="-1" dirty="0">
                <a:solidFill>
                  <a:srgbClr val="000000"/>
                </a:solidFill>
                <a:latin typeface="Constantia"/>
              </a:rPr>
              <a:t> </a:t>
            </a:r>
            <a:r>
              <a:rPr lang="en-US" sz="2000" b="0" strike="noStrike" spc="-1" dirty="0" err="1">
                <a:solidFill>
                  <a:srgbClr val="000000"/>
                </a:solidFill>
                <a:latin typeface="Constantia"/>
              </a:rPr>
              <a:t>حلول</a:t>
            </a:r>
            <a:r>
              <a:rPr lang="en-US" sz="2000" b="0" strike="noStrike" spc="-1" dirty="0">
                <a:solidFill>
                  <a:srgbClr val="000000"/>
                </a:solidFill>
                <a:latin typeface="Constantia"/>
              </a:rPr>
              <a:t> </a:t>
            </a:r>
            <a:r>
              <a:rPr lang="en-US" sz="2000" b="0" strike="noStrike" spc="-1" dirty="0" err="1">
                <a:solidFill>
                  <a:srgbClr val="000000"/>
                </a:solidFill>
                <a:latin typeface="Constantia"/>
              </a:rPr>
              <a:t>الأنماط</a:t>
            </a:r>
            <a:r>
              <a:rPr lang="en-US" sz="2000" b="0" strike="noStrike" spc="-1" dirty="0">
                <a:solidFill>
                  <a:srgbClr val="000000"/>
                </a:solidFill>
                <a:latin typeface="Constantia"/>
              </a:rPr>
              <a:t> ، </a:t>
            </a:r>
            <a:r>
              <a:rPr lang="en-US" sz="2000" b="0" strike="noStrike" spc="-1" dirty="0" err="1">
                <a:solidFill>
                  <a:srgbClr val="000000"/>
                </a:solidFill>
                <a:latin typeface="Constantia"/>
              </a:rPr>
              <a:t>والتطور</a:t>
            </a:r>
            <a:r>
              <a:rPr lang="en-US" sz="2000" b="0" strike="noStrike" spc="-1" dirty="0">
                <a:solidFill>
                  <a:srgbClr val="000000"/>
                </a:solidFill>
                <a:latin typeface="Constantia"/>
              </a:rPr>
              <a:t> </a:t>
            </a:r>
            <a:r>
              <a:rPr lang="en-US" sz="2000" b="0" strike="noStrike" spc="-1" dirty="0" err="1">
                <a:solidFill>
                  <a:srgbClr val="000000"/>
                </a:solidFill>
                <a:latin typeface="Constantia"/>
              </a:rPr>
              <a:t>التدريجي</a:t>
            </a:r>
            <a:r>
              <a:rPr lang="en-US" sz="2000" b="0" strike="noStrike" spc="-1" dirty="0">
                <a:solidFill>
                  <a:srgbClr val="000000"/>
                </a:solidFill>
                <a:latin typeface="Constantia"/>
              </a:rPr>
              <a:t> </a:t>
            </a:r>
            <a:r>
              <a:rPr lang="en-US" sz="2000" b="0" strike="noStrike" spc="-1" dirty="0" err="1">
                <a:solidFill>
                  <a:srgbClr val="000000"/>
                </a:solidFill>
                <a:latin typeface="Constantia"/>
              </a:rPr>
              <a:t>للنظام</a:t>
            </a:r>
            <a:r>
              <a:rPr lang="en-US" sz="2000" b="0" strike="noStrike" spc="-1" dirty="0">
                <a:solidFill>
                  <a:srgbClr val="000000"/>
                </a:solidFill>
                <a:latin typeface="Constantia"/>
              </a:rPr>
              <a:t> </a:t>
            </a:r>
            <a:r>
              <a:rPr lang="en-US" sz="2000" b="0" strike="noStrike" spc="-1" dirty="0" err="1">
                <a:solidFill>
                  <a:srgbClr val="000000"/>
                </a:solidFill>
                <a:latin typeface="Constantia"/>
              </a:rPr>
              <a:t>نحو</a:t>
            </a:r>
            <a:r>
              <a:rPr lang="en-US" sz="2000" b="0" strike="noStrike" spc="-1" dirty="0">
                <a:solidFill>
                  <a:srgbClr val="000000"/>
                </a:solidFill>
                <a:latin typeface="Constantia"/>
              </a:rPr>
              <a:t> </a:t>
            </a:r>
            <a:r>
              <a:rPr lang="en-US" sz="2000" b="0" strike="noStrike" spc="-1" dirty="0" err="1">
                <a:solidFill>
                  <a:srgbClr val="000000"/>
                </a:solidFill>
                <a:latin typeface="Constantia"/>
              </a:rPr>
              <a:t>حل</a:t>
            </a:r>
            <a:r>
              <a:rPr lang="en-US" sz="2000" b="0" strike="noStrike" spc="-1" dirty="0">
                <a:solidFill>
                  <a:srgbClr val="000000"/>
                </a:solidFill>
                <a:latin typeface="Constantia"/>
              </a:rPr>
              <a:t> </a:t>
            </a:r>
            <a:r>
              <a:rPr lang="en-US" sz="2000" b="0" strike="noStrike" spc="-1" dirty="0" err="1">
                <a:solidFill>
                  <a:srgbClr val="000000"/>
                </a:solidFill>
                <a:latin typeface="Constantia"/>
              </a:rPr>
              <a:t>مقبول</a:t>
            </a:r>
            <a:r>
              <a:rPr lang="en-US" sz="2000" b="0" strike="noStrike" spc="-1" dirty="0">
                <a:solidFill>
                  <a:srgbClr val="000000"/>
                </a:solidFill>
                <a:latin typeface="Constantia"/>
              </a:rPr>
              <a:t> </a:t>
            </a:r>
            <a:r>
              <a:rPr lang="en-US" sz="2000" b="0" strike="noStrike" spc="-1" dirty="0" err="1">
                <a:solidFill>
                  <a:srgbClr val="000000"/>
                </a:solidFill>
                <a:latin typeface="Constantia"/>
              </a:rPr>
              <a:t>للعميل</a:t>
            </a:r>
            <a:r>
              <a:rPr lang="en-US" sz="2000" b="0" strike="noStrike" spc="-1" dirty="0">
                <a:solidFill>
                  <a:srgbClr val="000000"/>
                </a:solidFill>
                <a:latin typeface="Constantia"/>
              </a:rPr>
              <a:t>.</a:t>
            </a:r>
          </a:p>
          <a:p>
            <a:pPr algn="just">
              <a:defRPr/>
            </a:pPr>
            <a:r>
              <a:rPr lang="en-US" sz="2000" dirty="0"/>
              <a:t>Object oriented software development typically includes six development activities: requirements elicitation, analysis, system design, object design, implementation, and testing.</a:t>
            </a:r>
          </a:p>
          <a:p>
            <a:pPr marL="272880" indent="-272880" algn="r" rtl="1">
              <a:spcBef>
                <a:spcPts val="598"/>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Constantia"/>
              </a:rPr>
              <a:t>يشتمل</a:t>
            </a:r>
            <a:r>
              <a:rPr lang="en-US" sz="2000" b="0" strike="noStrike" spc="-1" dirty="0">
                <a:solidFill>
                  <a:srgbClr val="000000"/>
                </a:solidFill>
                <a:latin typeface="Constantia"/>
              </a:rPr>
              <a:t> </a:t>
            </a:r>
            <a:r>
              <a:rPr lang="en-US" sz="2000" b="0" strike="noStrike" spc="-1" dirty="0" err="1">
                <a:solidFill>
                  <a:srgbClr val="000000"/>
                </a:solidFill>
                <a:latin typeface="Constantia"/>
              </a:rPr>
              <a:t>تطوير</a:t>
            </a:r>
            <a:r>
              <a:rPr lang="en-US" sz="2000" b="0" strike="noStrike" spc="-1" dirty="0">
                <a:solidFill>
                  <a:srgbClr val="000000"/>
                </a:solidFill>
                <a:latin typeface="Constantia"/>
              </a:rPr>
              <a:t> </a:t>
            </a:r>
            <a:r>
              <a:rPr lang="en-US" sz="2000" b="0" strike="noStrike" spc="-1" dirty="0" err="1">
                <a:solidFill>
                  <a:srgbClr val="000000"/>
                </a:solidFill>
                <a:latin typeface="Constantia"/>
              </a:rPr>
              <a:t>البرامج</a:t>
            </a:r>
            <a:r>
              <a:rPr lang="en-US" sz="2000" b="0" strike="noStrike" spc="-1" dirty="0">
                <a:solidFill>
                  <a:srgbClr val="000000"/>
                </a:solidFill>
                <a:latin typeface="Constantia"/>
              </a:rPr>
              <a:t> </a:t>
            </a:r>
            <a:r>
              <a:rPr lang="en-US" sz="2000" b="0" strike="noStrike" spc="-1" dirty="0" err="1">
                <a:solidFill>
                  <a:srgbClr val="000000"/>
                </a:solidFill>
                <a:latin typeface="Constantia"/>
              </a:rPr>
              <a:t>الموجهة</a:t>
            </a:r>
            <a:r>
              <a:rPr lang="en-US" sz="2000" b="0" strike="noStrike" spc="-1" dirty="0">
                <a:solidFill>
                  <a:srgbClr val="000000"/>
                </a:solidFill>
                <a:latin typeface="Constantia"/>
              </a:rPr>
              <a:t> </a:t>
            </a:r>
            <a:r>
              <a:rPr lang="en-US" sz="2000" b="0" strike="noStrike" spc="-1" dirty="0" err="1">
                <a:solidFill>
                  <a:srgbClr val="000000"/>
                </a:solidFill>
                <a:latin typeface="Constantia"/>
              </a:rPr>
              <a:t>للكائنات</a:t>
            </a:r>
            <a:r>
              <a:rPr lang="en-US" sz="2000" b="0" strike="noStrike" spc="-1" dirty="0">
                <a:solidFill>
                  <a:srgbClr val="000000"/>
                </a:solidFill>
                <a:latin typeface="Constantia"/>
              </a:rPr>
              <a:t> </a:t>
            </a:r>
            <a:r>
              <a:rPr lang="en-US" sz="2000" b="0" strike="noStrike" spc="-1" dirty="0" err="1">
                <a:solidFill>
                  <a:srgbClr val="000000"/>
                </a:solidFill>
                <a:latin typeface="Constantia"/>
              </a:rPr>
              <a:t>عادةً</a:t>
            </a:r>
            <a:r>
              <a:rPr lang="en-US" sz="2000" b="0" strike="noStrike" spc="-1" dirty="0">
                <a:solidFill>
                  <a:srgbClr val="000000"/>
                </a:solidFill>
                <a:latin typeface="Constantia"/>
              </a:rPr>
              <a:t> </a:t>
            </a:r>
            <a:r>
              <a:rPr lang="en-US" sz="2000" b="0" strike="noStrike" spc="-1" dirty="0" err="1">
                <a:solidFill>
                  <a:srgbClr val="000000"/>
                </a:solidFill>
                <a:latin typeface="Constantia"/>
              </a:rPr>
              <a:t>على</a:t>
            </a:r>
            <a:r>
              <a:rPr lang="en-US" sz="2000" b="0" strike="noStrike" spc="-1" dirty="0">
                <a:solidFill>
                  <a:srgbClr val="000000"/>
                </a:solidFill>
                <a:latin typeface="Constantia"/>
              </a:rPr>
              <a:t> </a:t>
            </a:r>
            <a:r>
              <a:rPr lang="en-US" sz="2000" b="0" strike="noStrike" spc="-1" dirty="0" err="1">
                <a:solidFill>
                  <a:srgbClr val="000000"/>
                </a:solidFill>
                <a:latin typeface="Constantia"/>
              </a:rPr>
              <a:t>ستة</a:t>
            </a:r>
            <a:r>
              <a:rPr lang="en-US" sz="2000" b="0" strike="noStrike" spc="-1" dirty="0">
                <a:solidFill>
                  <a:srgbClr val="000000"/>
                </a:solidFill>
                <a:latin typeface="Constantia"/>
              </a:rPr>
              <a:t> </a:t>
            </a:r>
            <a:r>
              <a:rPr lang="en-US" sz="2000" b="0" strike="noStrike" spc="-1" dirty="0" err="1">
                <a:solidFill>
                  <a:srgbClr val="000000"/>
                </a:solidFill>
                <a:latin typeface="Constantia"/>
              </a:rPr>
              <a:t>أنشطة</a:t>
            </a:r>
            <a:r>
              <a:rPr lang="en-US" sz="2000" b="0" strike="noStrike" spc="-1" dirty="0">
                <a:solidFill>
                  <a:srgbClr val="000000"/>
                </a:solidFill>
                <a:latin typeface="Constantia"/>
              </a:rPr>
              <a:t> </a:t>
            </a:r>
            <a:r>
              <a:rPr lang="en-US" sz="2000" b="0" strike="noStrike" spc="-1" dirty="0" err="1">
                <a:solidFill>
                  <a:srgbClr val="000000"/>
                </a:solidFill>
                <a:latin typeface="Constantia"/>
              </a:rPr>
              <a:t>تطوير</a:t>
            </a:r>
            <a:r>
              <a:rPr lang="en-US" sz="2000" b="0" strike="noStrike" spc="-1" dirty="0">
                <a:solidFill>
                  <a:srgbClr val="000000"/>
                </a:solidFill>
                <a:latin typeface="Constantia"/>
              </a:rPr>
              <a:t>: </a:t>
            </a:r>
            <a:r>
              <a:rPr lang="en-US" sz="2000" b="0" strike="noStrike" spc="-1" dirty="0" err="1">
                <a:solidFill>
                  <a:srgbClr val="000000"/>
                </a:solidFill>
                <a:latin typeface="Constantia"/>
              </a:rPr>
              <a:t>استنباط</a:t>
            </a:r>
            <a:r>
              <a:rPr lang="en-US" sz="2000" b="0" strike="noStrike" spc="-1" dirty="0">
                <a:solidFill>
                  <a:srgbClr val="000000"/>
                </a:solidFill>
                <a:latin typeface="Constantia"/>
              </a:rPr>
              <a:t> </a:t>
            </a:r>
            <a:r>
              <a:rPr lang="en-US" sz="2000" b="0" strike="noStrike" spc="-1" dirty="0" err="1">
                <a:solidFill>
                  <a:srgbClr val="000000"/>
                </a:solidFill>
                <a:latin typeface="Constantia"/>
              </a:rPr>
              <a:t>المتطلبات</a:t>
            </a:r>
            <a:r>
              <a:rPr lang="en-US" sz="2000" b="0" strike="noStrike" spc="-1" dirty="0">
                <a:solidFill>
                  <a:srgbClr val="000000"/>
                </a:solidFill>
                <a:latin typeface="Constantia"/>
              </a:rPr>
              <a:t> ، </a:t>
            </a:r>
            <a:r>
              <a:rPr lang="en-US" sz="2000" b="0" strike="noStrike" spc="-1" dirty="0" err="1">
                <a:solidFill>
                  <a:srgbClr val="000000"/>
                </a:solidFill>
                <a:latin typeface="Constantia"/>
              </a:rPr>
              <a:t>والتحليل</a:t>
            </a:r>
            <a:r>
              <a:rPr lang="en-US" sz="2000" b="0" strike="noStrike" spc="-1" dirty="0">
                <a:solidFill>
                  <a:srgbClr val="000000"/>
                </a:solidFill>
                <a:latin typeface="Constantia"/>
              </a:rPr>
              <a:t> ، </a:t>
            </a:r>
            <a:r>
              <a:rPr lang="en-US" sz="2000" b="0" strike="noStrike" spc="-1" dirty="0" err="1">
                <a:solidFill>
                  <a:srgbClr val="000000"/>
                </a:solidFill>
                <a:latin typeface="Constantia"/>
              </a:rPr>
              <a:t>وتصميم</a:t>
            </a:r>
            <a:r>
              <a:rPr lang="en-US" sz="2000" b="0" strike="noStrike" spc="-1" dirty="0">
                <a:solidFill>
                  <a:srgbClr val="000000"/>
                </a:solidFill>
                <a:latin typeface="Constantia"/>
              </a:rPr>
              <a:t> </a:t>
            </a:r>
            <a:r>
              <a:rPr lang="en-US" sz="2000" b="0" strike="noStrike" spc="-1" dirty="0" err="1">
                <a:solidFill>
                  <a:srgbClr val="000000"/>
                </a:solidFill>
                <a:latin typeface="Constantia"/>
              </a:rPr>
              <a:t>النظام</a:t>
            </a:r>
            <a:r>
              <a:rPr lang="en-US" sz="2000" b="0" strike="noStrike" spc="-1" dirty="0">
                <a:solidFill>
                  <a:srgbClr val="000000"/>
                </a:solidFill>
                <a:latin typeface="Constantia"/>
              </a:rPr>
              <a:t> ، </a:t>
            </a:r>
            <a:r>
              <a:rPr lang="en-US" sz="2000" b="0" strike="noStrike" spc="-1" dirty="0" err="1">
                <a:solidFill>
                  <a:srgbClr val="000000"/>
                </a:solidFill>
                <a:latin typeface="Constantia"/>
              </a:rPr>
              <a:t>وتصميم</a:t>
            </a:r>
            <a:r>
              <a:rPr lang="en-US" sz="2000" b="0" strike="noStrike" spc="-1" dirty="0">
                <a:solidFill>
                  <a:srgbClr val="000000"/>
                </a:solidFill>
                <a:latin typeface="Constantia"/>
              </a:rPr>
              <a:t> </a:t>
            </a:r>
            <a:r>
              <a:rPr lang="en-US" sz="2000" b="0" strike="noStrike" spc="-1" dirty="0" err="1">
                <a:solidFill>
                  <a:srgbClr val="000000"/>
                </a:solidFill>
                <a:latin typeface="Constantia"/>
              </a:rPr>
              <a:t>الكائن</a:t>
            </a:r>
            <a:r>
              <a:rPr lang="en-US" sz="2000" b="0" strike="noStrike" spc="-1" dirty="0">
                <a:solidFill>
                  <a:srgbClr val="000000"/>
                </a:solidFill>
                <a:latin typeface="Constantia"/>
              </a:rPr>
              <a:t> ، </a:t>
            </a:r>
            <a:r>
              <a:rPr lang="en-US" sz="2000" b="0" strike="noStrike" spc="-1" dirty="0" err="1">
                <a:solidFill>
                  <a:srgbClr val="000000"/>
                </a:solidFill>
                <a:latin typeface="Constantia"/>
              </a:rPr>
              <a:t>والتنفيذ</a:t>
            </a:r>
            <a:r>
              <a:rPr lang="en-US" sz="2000" b="0" strike="noStrike" spc="-1" dirty="0">
                <a:solidFill>
                  <a:srgbClr val="000000"/>
                </a:solidFill>
                <a:latin typeface="Constantia"/>
              </a:rPr>
              <a:t> ، </a:t>
            </a:r>
            <a:r>
              <a:rPr lang="en-US" sz="2000" b="0" strike="noStrike" spc="-1" dirty="0" err="1">
                <a:solidFill>
                  <a:srgbClr val="000000"/>
                </a:solidFill>
                <a:latin typeface="Constantia"/>
              </a:rPr>
              <a:t>والاختبار</a:t>
            </a:r>
            <a:r>
              <a:rPr lang="en-US" sz="2000" b="0" strike="noStrike" spc="-1" dirty="0">
                <a:solidFill>
                  <a:srgbClr val="000000"/>
                </a:solidFill>
                <a:latin typeface="Constantia"/>
              </a:rPr>
              <a:t>.</a:t>
            </a:r>
            <a:endParaRPr lang="en-US" sz="2000" dirty="0"/>
          </a:p>
        </p:txBody>
      </p:sp>
      <p:sp>
        <p:nvSpPr>
          <p:cNvPr id="4" name="Date Placeholder 3">
            <a:extLst>
              <a:ext uri="{FF2B5EF4-FFF2-40B4-BE49-F238E27FC236}">
                <a16:creationId xmlns:a16="http://schemas.microsoft.com/office/drawing/2014/main" id="{0E742FE2-DC27-6B1E-2F9E-811ECD80D4AB}"/>
              </a:ext>
            </a:extLst>
          </p:cNvPr>
          <p:cNvSpPr>
            <a:spLocks noGrp="1"/>
          </p:cNvSpPr>
          <p:nvPr>
            <p:ph type="dt" sz="quarter" idx="10"/>
          </p:nvPr>
        </p:nvSpPr>
        <p:spPr/>
        <p:txBody>
          <a:bodyPr/>
          <a:lstStyle/>
          <a:p>
            <a:pPr>
              <a:defRPr/>
            </a:pPr>
            <a:fld id="{D9EE4A0A-8F04-4A23-A036-6EBD315118EB}" type="datetime1">
              <a:rPr lang="en-US"/>
              <a:pPr>
                <a:defRPr/>
              </a:pPr>
              <a:t>5/9/2023</a:t>
            </a:fld>
            <a:endParaRPr lang="en-US"/>
          </a:p>
        </p:txBody>
      </p:sp>
      <p:sp>
        <p:nvSpPr>
          <p:cNvPr id="20485" name="Slide Number Placeholder 4">
            <a:extLst>
              <a:ext uri="{FF2B5EF4-FFF2-40B4-BE49-F238E27FC236}">
                <a16:creationId xmlns:a16="http://schemas.microsoft.com/office/drawing/2014/main" id="{8F7659DA-19FD-8D66-8FF9-A1854016A4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409EEC-FBC6-46C1-A1BC-AC12848BE330}" type="slidenum">
              <a:rPr lang="en-US" altLang="en-US">
                <a:solidFill>
                  <a:srgbClr val="045C75"/>
                </a:solidFill>
                <a:latin typeface="Constantia" panose="02030602050306030303" pitchFamily="18" charset="0"/>
              </a:rPr>
              <a:pPr/>
              <a:t>11</a:t>
            </a:fld>
            <a:endParaRPr lang="en-US" altLang="en-US">
              <a:solidFill>
                <a:srgbClr val="045C75"/>
              </a:solidFill>
              <a:latin typeface="Constantia" panose="0203060205030603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A3076AAD-E0E8-440C-8907-5573E8651537}"/>
              </a:ext>
            </a:extLst>
          </p:cNvPr>
          <p:cNvSpPr>
            <a:spLocks noGrp="1" noChangeArrowheads="1"/>
          </p:cNvSpPr>
          <p:nvPr>
            <p:ph type="title"/>
          </p:nvPr>
        </p:nvSpPr>
        <p:spPr>
          <a:xfrm>
            <a:off x="423863" y="92075"/>
            <a:ext cx="8153400" cy="974725"/>
          </a:xfrm>
        </p:spPr>
        <p:txBody>
          <a:bodyPr lIns="92520" tIns="45360" rIns="92520" bIns="45360">
            <a:noAutofit/>
          </a:bodyPr>
          <a:lstStyle/>
          <a:p>
            <a:pPr algn="ct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dirty="0">
                <a:solidFill>
                  <a:srgbClr val="0070C0"/>
                </a:solidFill>
              </a:rPr>
              <a:t>Software Lifecycle Activities</a:t>
            </a:r>
            <a:br>
              <a:rPr lang="en-GB" sz="3200" b="1" dirty="0">
                <a:solidFill>
                  <a:srgbClr val="0070C0"/>
                </a:solidFill>
              </a:rPr>
            </a:br>
            <a:r>
              <a:rPr lang="en-GB" sz="3600" b="1" strike="noStrike" spc="-1" dirty="0" err="1">
                <a:solidFill>
                  <a:srgbClr val="0070C0"/>
                </a:solidFill>
                <a:latin typeface="Calibri"/>
              </a:rPr>
              <a:t>أنشطة</a:t>
            </a:r>
            <a:r>
              <a:rPr lang="en-GB" sz="3600" b="1" strike="noStrike" spc="-1" dirty="0">
                <a:solidFill>
                  <a:srgbClr val="0070C0"/>
                </a:solidFill>
                <a:latin typeface="Calibri"/>
              </a:rPr>
              <a:t> </a:t>
            </a:r>
            <a:r>
              <a:rPr lang="en-GB" sz="3600" b="1" strike="noStrike" spc="-1" dirty="0" err="1">
                <a:solidFill>
                  <a:srgbClr val="0070C0"/>
                </a:solidFill>
                <a:latin typeface="Calibri"/>
              </a:rPr>
              <a:t>دورة</a:t>
            </a:r>
            <a:r>
              <a:rPr lang="en-GB" sz="3600" b="1" strike="noStrike" spc="-1" dirty="0">
                <a:solidFill>
                  <a:srgbClr val="0070C0"/>
                </a:solidFill>
                <a:latin typeface="Calibri"/>
              </a:rPr>
              <a:t> </a:t>
            </a:r>
            <a:r>
              <a:rPr lang="en-GB" sz="3600" b="1" strike="noStrike" spc="-1" dirty="0" err="1">
                <a:solidFill>
                  <a:srgbClr val="0070C0"/>
                </a:solidFill>
                <a:latin typeface="Calibri"/>
              </a:rPr>
              <a:t>حياة</a:t>
            </a:r>
            <a:r>
              <a:rPr lang="en-GB" sz="3600" b="1" strike="noStrike" spc="-1" dirty="0">
                <a:solidFill>
                  <a:srgbClr val="0070C0"/>
                </a:solidFill>
                <a:latin typeface="Calibri"/>
              </a:rPr>
              <a:t> </a:t>
            </a:r>
            <a:r>
              <a:rPr lang="en-GB" sz="3600" b="1" strike="noStrike" spc="-1" dirty="0" err="1">
                <a:solidFill>
                  <a:srgbClr val="0070C0"/>
                </a:solidFill>
                <a:latin typeface="Calibri"/>
              </a:rPr>
              <a:t>البرنامج</a:t>
            </a:r>
            <a:endParaRPr lang="en-GB" sz="3200" b="1" dirty="0">
              <a:solidFill>
                <a:srgbClr val="0070C0"/>
              </a:solidFill>
            </a:endParaRPr>
          </a:p>
        </p:txBody>
      </p:sp>
      <p:sp>
        <p:nvSpPr>
          <p:cNvPr id="21507" name="AutoShape 2">
            <a:extLst>
              <a:ext uri="{FF2B5EF4-FFF2-40B4-BE49-F238E27FC236}">
                <a16:creationId xmlns:a16="http://schemas.microsoft.com/office/drawing/2014/main" id="{9EB835F7-EF90-9794-2C9B-C6874BCDF3D8}"/>
              </a:ext>
            </a:extLst>
          </p:cNvPr>
          <p:cNvSpPr>
            <a:spLocks noChangeArrowheads="1"/>
          </p:cNvSpPr>
          <p:nvPr/>
        </p:nvSpPr>
        <p:spPr bwMode="auto">
          <a:xfrm>
            <a:off x="1711325" y="1698625"/>
            <a:ext cx="6618288" cy="3862388"/>
          </a:xfrm>
          <a:prstGeom prst="roundRect">
            <a:avLst>
              <a:gd name="adj" fmla="val 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grpSp>
        <p:nvGrpSpPr>
          <p:cNvPr id="2" name="Group 3">
            <a:extLst>
              <a:ext uri="{FF2B5EF4-FFF2-40B4-BE49-F238E27FC236}">
                <a16:creationId xmlns:a16="http://schemas.microsoft.com/office/drawing/2014/main" id="{C5F8CC49-B5E3-3349-D012-1B8EF844BE01}"/>
              </a:ext>
            </a:extLst>
          </p:cNvPr>
          <p:cNvGrpSpPr>
            <a:grpSpLocks/>
          </p:cNvGrpSpPr>
          <p:nvPr/>
        </p:nvGrpSpPr>
        <p:grpSpPr bwMode="auto">
          <a:xfrm>
            <a:off x="2128838" y="3557588"/>
            <a:ext cx="3168650" cy="2306637"/>
            <a:chOff x="1341" y="2241"/>
            <a:chExt cx="1996" cy="1453"/>
          </a:xfrm>
        </p:grpSpPr>
        <p:sp>
          <p:nvSpPr>
            <p:cNvPr id="21609" name="Line 4">
              <a:extLst>
                <a:ext uri="{FF2B5EF4-FFF2-40B4-BE49-F238E27FC236}">
                  <a16:creationId xmlns:a16="http://schemas.microsoft.com/office/drawing/2014/main" id="{3B93805B-EACE-C045-DDDA-95CB861276A0}"/>
                </a:ext>
              </a:extLst>
            </p:cNvPr>
            <p:cNvSpPr>
              <a:spLocks noChangeShapeType="1"/>
            </p:cNvSpPr>
            <p:nvPr/>
          </p:nvSpPr>
          <p:spPr bwMode="auto">
            <a:xfrm flipV="1">
              <a:off x="2228" y="3037"/>
              <a:ext cx="398" cy="5"/>
            </a:xfrm>
            <a:prstGeom prst="line">
              <a:avLst/>
            </a:prstGeom>
            <a:noFill/>
            <a:ln w="255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ar-JO"/>
            </a:p>
          </p:txBody>
        </p:sp>
        <p:grpSp>
          <p:nvGrpSpPr>
            <p:cNvPr id="21610" name="Group 5">
              <a:extLst>
                <a:ext uri="{FF2B5EF4-FFF2-40B4-BE49-F238E27FC236}">
                  <a16:creationId xmlns:a16="http://schemas.microsoft.com/office/drawing/2014/main" id="{795ECB1C-28D9-73A6-B195-832C16BEEFAB}"/>
                </a:ext>
              </a:extLst>
            </p:cNvPr>
            <p:cNvGrpSpPr>
              <a:grpSpLocks/>
            </p:cNvGrpSpPr>
            <p:nvPr/>
          </p:nvGrpSpPr>
          <p:grpSpPr bwMode="auto">
            <a:xfrm>
              <a:off x="1341" y="2241"/>
              <a:ext cx="1996" cy="1453"/>
              <a:chOff x="1341" y="2241"/>
              <a:chExt cx="1996" cy="1453"/>
            </a:xfrm>
          </p:grpSpPr>
          <p:sp>
            <p:nvSpPr>
              <p:cNvPr id="21611" name="Text Box 6">
                <a:extLst>
                  <a:ext uri="{FF2B5EF4-FFF2-40B4-BE49-F238E27FC236}">
                    <a16:creationId xmlns:a16="http://schemas.microsoft.com/office/drawing/2014/main" id="{0B6BEDE7-80C3-A14F-9764-884035CEDECF}"/>
                  </a:ext>
                </a:extLst>
              </p:cNvPr>
              <p:cNvSpPr txBox="1">
                <a:spLocks noChangeArrowheads="1"/>
              </p:cNvSpPr>
              <p:nvPr/>
            </p:nvSpPr>
            <p:spPr bwMode="auto">
              <a:xfrm>
                <a:off x="2197" y="3479"/>
                <a:ext cx="114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Subsystems </a:t>
                </a:r>
              </a:p>
            </p:txBody>
          </p:sp>
          <p:sp>
            <p:nvSpPr>
              <p:cNvPr id="21612" name="AutoShape 7">
                <a:extLst>
                  <a:ext uri="{FF2B5EF4-FFF2-40B4-BE49-F238E27FC236}">
                    <a16:creationId xmlns:a16="http://schemas.microsoft.com/office/drawing/2014/main" id="{B0E353C3-609B-B034-7B1E-452C699DC5D0}"/>
                  </a:ext>
                </a:extLst>
              </p:cNvPr>
              <p:cNvSpPr>
                <a:spLocks noChangeArrowheads="1"/>
              </p:cNvSpPr>
              <p:nvPr/>
            </p:nvSpPr>
            <p:spPr bwMode="auto">
              <a:xfrm>
                <a:off x="2655" y="2859"/>
                <a:ext cx="391" cy="397"/>
              </a:xfrm>
              <a:prstGeom prst="roundRect">
                <a:avLst>
                  <a:gd name="adj" fmla="val 255"/>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613" name="Line 8">
                <a:extLst>
                  <a:ext uri="{FF2B5EF4-FFF2-40B4-BE49-F238E27FC236}">
                    <a16:creationId xmlns:a16="http://schemas.microsoft.com/office/drawing/2014/main" id="{5739CBC1-7477-1283-59CF-2352322943AA}"/>
                  </a:ext>
                </a:extLst>
              </p:cNvPr>
              <p:cNvSpPr>
                <a:spLocks noChangeShapeType="1"/>
              </p:cNvSpPr>
              <p:nvPr/>
            </p:nvSpPr>
            <p:spPr bwMode="auto">
              <a:xfrm>
                <a:off x="2736" y="2995"/>
                <a:ext cx="22" cy="11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614" name="Line 9">
                <a:extLst>
                  <a:ext uri="{FF2B5EF4-FFF2-40B4-BE49-F238E27FC236}">
                    <a16:creationId xmlns:a16="http://schemas.microsoft.com/office/drawing/2014/main" id="{8849247F-A05C-98DB-3DDD-1F10421CA642}"/>
                  </a:ext>
                </a:extLst>
              </p:cNvPr>
              <p:cNvSpPr>
                <a:spLocks noChangeShapeType="1"/>
              </p:cNvSpPr>
              <p:nvPr/>
            </p:nvSpPr>
            <p:spPr bwMode="auto">
              <a:xfrm>
                <a:off x="2810" y="3157"/>
                <a:ext cx="110" cy="1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615" name="Line 10">
                <a:extLst>
                  <a:ext uri="{FF2B5EF4-FFF2-40B4-BE49-F238E27FC236}">
                    <a16:creationId xmlns:a16="http://schemas.microsoft.com/office/drawing/2014/main" id="{C6C9A4FF-F609-94DF-0EAC-343DC30EF53F}"/>
                  </a:ext>
                </a:extLst>
              </p:cNvPr>
              <p:cNvSpPr>
                <a:spLocks noChangeShapeType="1"/>
              </p:cNvSpPr>
              <p:nvPr/>
            </p:nvSpPr>
            <p:spPr bwMode="auto">
              <a:xfrm flipH="1" flipV="1">
                <a:off x="2944" y="3042"/>
                <a:ext cx="11" cy="10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616" name="AutoShape 11">
                <a:extLst>
                  <a:ext uri="{FF2B5EF4-FFF2-40B4-BE49-F238E27FC236}">
                    <a16:creationId xmlns:a16="http://schemas.microsoft.com/office/drawing/2014/main" id="{60C7C881-43C5-48AD-1725-A57EFEDE2FD9}"/>
                  </a:ext>
                </a:extLst>
              </p:cNvPr>
              <p:cNvSpPr>
                <a:spLocks noChangeArrowheads="1"/>
              </p:cNvSpPr>
              <p:nvPr/>
            </p:nvSpPr>
            <p:spPr bwMode="auto">
              <a:xfrm>
                <a:off x="2702" y="2908"/>
                <a:ext cx="125" cy="82"/>
              </a:xfrm>
              <a:prstGeom prst="roundRect">
                <a:avLst>
                  <a:gd name="adj" fmla="val 12194"/>
                </a:avLst>
              </a:prstGeom>
              <a:solidFill>
                <a:srgbClr val="FFFFFF"/>
              </a:solidFill>
              <a:ln w="2556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617" name="AutoShape 12">
                <a:extLst>
                  <a:ext uri="{FF2B5EF4-FFF2-40B4-BE49-F238E27FC236}">
                    <a16:creationId xmlns:a16="http://schemas.microsoft.com/office/drawing/2014/main" id="{83430608-C7BE-0075-EEEB-9BEB3BF32AB3}"/>
                  </a:ext>
                </a:extLst>
              </p:cNvPr>
              <p:cNvSpPr>
                <a:spLocks noChangeArrowheads="1"/>
              </p:cNvSpPr>
              <p:nvPr/>
            </p:nvSpPr>
            <p:spPr bwMode="auto">
              <a:xfrm>
                <a:off x="2894" y="2968"/>
                <a:ext cx="122" cy="78"/>
              </a:xfrm>
              <a:prstGeom prst="roundRect">
                <a:avLst>
                  <a:gd name="adj" fmla="val 12819"/>
                </a:avLst>
              </a:prstGeom>
              <a:solidFill>
                <a:srgbClr val="FFFFFF"/>
              </a:solidFill>
              <a:ln w="2556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618" name="AutoShape 13">
                <a:extLst>
                  <a:ext uri="{FF2B5EF4-FFF2-40B4-BE49-F238E27FC236}">
                    <a16:creationId xmlns:a16="http://schemas.microsoft.com/office/drawing/2014/main" id="{2033759C-A935-A3BE-79A7-396A7A9F622E}"/>
                  </a:ext>
                </a:extLst>
              </p:cNvPr>
              <p:cNvSpPr>
                <a:spLocks noChangeArrowheads="1"/>
              </p:cNvSpPr>
              <p:nvPr/>
            </p:nvSpPr>
            <p:spPr bwMode="auto">
              <a:xfrm>
                <a:off x="2694" y="3117"/>
                <a:ext cx="111" cy="77"/>
              </a:xfrm>
              <a:prstGeom prst="roundRect">
                <a:avLst>
                  <a:gd name="adj" fmla="val 13157"/>
                </a:avLst>
              </a:prstGeom>
              <a:solidFill>
                <a:srgbClr val="FFFFFF"/>
              </a:solidFill>
              <a:ln w="2556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619" name="AutoShape 14">
                <a:extLst>
                  <a:ext uri="{FF2B5EF4-FFF2-40B4-BE49-F238E27FC236}">
                    <a16:creationId xmlns:a16="http://schemas.microsoft.com/office/drawing/2014/main" id="{8957AB55-97D4-8637-D882-2E8204EDF25B}"/>
                  </a:ext>
                </a:extLst>
              </p:cNvPr>
              <p:cNvSpPr>
                <a:spLocks noChangeArrowheads="1"/>
              </p:cNvSpPr>
              <p:nvPr/>
            </p:nvSpPr>
            <p:spPr bwMode="auto">
              <a:xfrm>
                <a:off x="2910" y="3147"/>
                <a:ext cx="113" cy="82"/>
              </a:xfrm>
              <a:prstGeom prst="roundRect">
                <a:avLst>
                  <a:gd name="adj" fmla="val 12194"/>
                </a:avLst>
              </a:prstGeom>
              <a:solidFill>
                <a:srgbClr val="FFFFFF"/>
              </a:solidFill>
              <a:ln w="2556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620" name="Line 15">
                <a:extLst>
                  <a:ext uri="{FF2B5EF4-FFF2-40B4-BE49-F238E27FC236}">
                    <a16:creationId xmlns:a16="http://schemas.microsoft.com/office/drawing/2014/main" id="{A486E448-A273-5935-0D0D-75AF4A475E87}"/>
                  </a:ext>
                </a:extLst>
              </p:cNvPr>
              <p:cNvSpPr>
                <a:spLocks noChangeShapeType="1"/>
              </p:cNvSpPr>
              <p:nvPr/>
            </p:nvSpPr>
            <p:spPr bwMode="auto">
              <a:xfrm>
                <a:off x="1341" y="2241"/>
                <a:ext cx="1457" cy="1"/>
              </a:xfrm>
              <a:prstGeom prst="line">
                <a:avLst/>
              </a:prstGeom>
              <a:noFill/>
              <a:ln w="2556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621" name="Line 16">
                <a:extLst>
                  <a:ext uri="{FF2B5EF4-FFF2-40B4-BE49-F238E27FC236}">
                    <a16:creationId xmlns:a16="http://schemas.microsoft.com/office/drawing/2014/main" id="{5DD99F6E-17E1-4662-E2F2-0063C68C01BC}"/>
                  </a:ext>
                </a:extLst>
              </p:cNvPr>
              <p:cNvSpPr>
                <a:spLocks noChangeShapeType="1"/>
              </p:cNvSpPr>
              <p:nvPr/>
            </p:nvSpPr>
            <p:spPr bwMode="auto">
              <a:xfrm>
                <a:off x="2806" y="2249"/>
                <a:ext cx="1" cy="554"/>
              </a:xfrm>
              <a:prstGeom prst="line">
                <a:avLst/>
              </a:prstGeom>
              <a:noFill/>
              <a:ln w="255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ar-JO"/>
              </a:p>
            </p:txBody>
          </p:sp>
          <p:grpSp>
            <p:nvGrpSpPr>
              <p:cNvPr id="21622" name="Group 17">
                <a:extLst>
                  <a:ext uri="{FF2B5EF4-FFF2-40B4-BE49-F238E27FC236}">
                    <a16:creationId xmlns:a16="http://schemas.microsoft.com/office/drawing/2014/main" id="{3C8BB038-599E-07B2-78C6-F379DF9BBE4B}"/>
                  </a:ext>
                </a:extLst>
              </p:cNvPr>
              <p:cNvGrpSpPr>
                <a:grpSpLocks/>
              </p:cNvGrpSpPr>
              <p:nvPr/>
            </p:nvGrpSpPr>
            <p:grpSpPr bwMode="auto">
              <a:xfrm>
                <a:off x="2363" y="2384"/>
                <a:ext cx="836" cy="190"/>
                <a:chOff x="2363" y="2384"/>
                <a:chExt cx="836" cy="190"/>
              </a:xfrm>
            </p:grpSpPr>
            <p:sp>
              <p:nvSpPr>
                <p:cNvPr id="21623" name="AutoShape 18">
                  <a:extLst>
                    <a:ext uri="{FF2B5EF4-FFF2-40B4-BE49-F238E27FC236}">
                      <a16:creationId xmlns:a16="http://schemas.microsoft.com/office/drawing/2014/main" id="{5EEE5A40-C950-855C-C881-A893E1C0CEA4}"/>
                    </a:ext>
                  </a:extLst>
                </p:cNvPr>
                <p:cNvSpPr>
                  <a:spLocks noChangeArrowheads="1"/>
                </p:cNvSpPr>
                <p:nvPr/>
              </p:nvSpPr>
              <p:spPr bwMode="auto">
                <a:xfrm>
                  <a:off x="2363" y="2384"/>
                  <a:ext cx="837" cy="191"/>
                </a:xfrm>
                <a:prstGeom prst="roundRect">
                  <a:avLst>
                    <a:gd name="adj" fmla="val 5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624" name="Text Box 19">
                  <a:extLst>
                    <a:ext uri="{FF2B5EF4-FFF2-40B4-BE49-F238E27FC236}">
                      <a16:creationId xmlns:a16="http://schemas.microsoft.com/office/drawing/2014/main" id="{775E791F-7830-5A48-2CDA-636944340A68}"/>
                    </a:ext>
                  </a:extLst>
                </p:cNvPr>
                <p:cNvSpPr txBox="1">
                  <a:spLocks noChangeArrowheads="1"/>
                </p:cNvSpPr>
                <p:nvPr/>
              </p:nvSpPr>
              <p:spPr bwMode="auto">
                <a:xfrm>
                  <a:off x="2363" y="2384"/>
                  <a:ext cx="8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ITCCheltenham BookCond" charset="0"/>
                    <a:buNone/>
                  </a:pPr>
                  <a:r>
                    <a:rPr lang="en-GB" altLang="en-US" sz="1400">
                      <a:latin typeface="ITCCheltenham BookCond" charset="0"/>
                    </a:rPr>
                    <a:t>Structured By</a:t>
                  </a:r>
                </a:p>
              </p:txBody>
            </p:sp>
          </p:grpSp>
        </p:grpSp>
      </p:grpSp>
      <p:grpSp>
        <p:nvGrpSpPr>
          <p:cNvPr id="5" name="Group 20">
            <a:extLst>
              <a:ext uri="{FF2B5EF4-FFF2-40B4-BE49-F238E27FC236}">
                <a16:creationId xmlns:a16="http://schemas.microsoft.com/office/drawing/2014/main" id="{371003BA-6842-F715-5A3B-5DFFFB346CB8}"/>
              </a:ext>
            </a:extLst>
          </p:cNvPr>
          <p:cNvGrpSpPr>
            <a:grpSpLocks/>
          </p:cNvGrpSpPr>
          <p:nvPr/>
        </p:nvGrpSpPr>
        <p:grpSpPr bwMode="auto">
          <a:xfrm>
            <a:off x="2116138" y="3282950"/>
            <a:ext cx="5578475" cy="2816225"/>
            <a:chOff x="1333" y="2068"/>
            <a:chExt cx="3514" cy="1774"/>
          </a:xfrm>
        </p:grpSpPr>
        <p:grpSp>
          <p:nvGrpSpPr>
            <p:cNvPr id="21600" name="Group 21">
              <a:extLst>
                <a:ext uri="{FF2B5EF4-FFF2-40B4-BE49-F238E27FC236}">
                  <a16:creationId xmlns:a16="http://schemas.microsoft.com/office/drawing/2014/main" id="{43DD0974-CA59-2793-1335-72AE95950B6C}"/>
                </a:ext>
              </a:extLst>
            </p:cNvPr>
            <p:cNvGrpSpPr>
              <a:grpSpLocks/>
            </p:cNvGrpSpPr>
            <p:nvPr/>
          </p:nvGrpSpPr>
          <p:grpSpPr bwMode="auto">
            <a:xfrm>
              <a:off x="4131" y="2854"/>
              <a:ext cx="437" cy="414"/>
              <a:chOff x="4131" y="2854"/>
              <a:chExt cx="437" cy="414"/>
            </a:xfrm>
          </p:grpSpPr>
          <p:sp>
            <p:nvSpPr>
              <p:cNvPr id="21607" name="AutoShape 22">
                <a:extLst>
                  <a:ext uri="{FF2B5EF4-FFF2-40B4-BE49-F238E27FC236}">
                    <a16:creationId xmlns:a16="http://schemas.microsoft.com/office/drawing/2014/main" id="{35CCB0B5-4D48-6F30-B5E8-2D1AC2D7AC58}"/>
                  </a:ext>
                </a:extLst>
              </p:cNvPr>
              <p:cNvSpPr>
                <a:spLocks noChangeArrowheads="1"/>
              </p:cNvSpPr>
              <p:nvPr/>
            </p:nvSpPr>
            <p:spPr bwMode="auto">
              <a:xfrm>
                <a:off x="4147" y="2854"/>
                <a:ext cx="422" cy="398"/>
              </a:xfrm>
              <a:prstGeom prst="roundRect">
                <a:avLst>
                  <a:gd name="adj" fmla="val 250"/>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608" name="AutoShape 23">
                <a:extLst>
                  <a:ext uri="{FF2B5EF4-FFF2-40B4-BE49-F238E27FC236}">
                    <a16:creationId xmlns:a16="http://schemas.microsoft.com/office/drawing/2014/main" id="{787070CC-792C-EE2B-24B0-1E0B39C95692}"/>
                  </a:ext>
                </a:extLst>
              </p:cNvPr>
              <p:cNvSpPr>
                <a:spLocks noChangeArrowheads="1"/>
              </p:cNvSpPr>
              <p:nvPr/>
            </p:nvSpPr>
            <p:spPr bwMode="auto">
              <a:xfrm>
                <a:off x="4131" y="2865"/>
                <a:ext cx="436" cy="404"/>
              </a:xfrm>
              <a:prstGeom prst="roundRect">
                <a:avLst>
                  <a:gd name="adj" fmla="val 24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lnSpc>
                    <a:spcPct val="98000"/>
                  </a:lnSpc>
                  <a:buClr>
                    <a:srgbClr val="000000"/>
                  </a:buClr>
                  <a:buSzPct val="100000"/>
                  <a:buFont typeface="Helvetica" panose="020B0604020202020204" pitchFamily="34" charset="0"/>
                  <a:buNone/>
                </a:pPr>
                <a:r>
                  <a:rPr lang="en-GB" altLang="en-US" sz="1200" b="1">
                    <a:latin typeface="Helvetica" panose="020B0604020202020204" pitchFamily="34" charset="0"/>
                  </a:rPr>
                  <a:t>class...</a:t>
                </a:r>
              </a:p>
              <a:p>
                <a:pPr eaLnBrk="1" hangingPunct="1">
                  <a:buClr>
                    <a:srgbClr val="000000"/>
                  </a:buClr>
                  <a:buSzPct val="100000"/>
                  <a:buFont typeface="Helvetica" panose="020B0604020202020204" pitchFamily="34" charset="0"/>
                  <a:buNone/>
                </a:pPr>
                <a:r>
                  <a:rPr lang="en-GB" altLang="en-US" sz="1200" b="1">
                    <a:latin typeface="Helvetica" panose="020B0604020202020204" pitchFamily="34" charset="0"/>
                  </a:rPr>
                  <a:t>class...</a:t>
                </a:r>
              </a:p>
              <a:p>
                <a:pPr eaLnBrk="1" hangingPunct="1">
                  <a:buClr>
                    <a:srgbClr val="000000"/>
                  </a:buClr>
                  <a:buSzPct val="100000"/>
                  <a:buFont typeface="Helvetica" panose="020B0604020202020204" pitchFamily="34" charset="0"/>
                  <a:buNone/>
                </a:pPr>
                <a:r>
                  <a:rPr lang="en-GB" altLang="en-US" sz="1200" b="1">
                    <a:latin typeface="Helvetica" panose="020B0604020202020204" pitchFamily="34" charset="0"/>
                  </a:rPr>
                  <a:t>class...</a:t>
                </a:r>
              </a:p>
            </p:txBody>
          </p:sp>
        </p:grpSp>
        <p:sp>
          <p:nvSpPr>
            <p:cNvPr id="21601" name="AutoShape 24">
              <a:extLst>
                <a:ext uri="{FF2B5EF4-FFF2-40B4-BE49-F238E27FC236}">
                  <a16:creationId xmlns:a16="http://schemas.microsoft.com/office/drawing/2014/main" id="{5FF6AB10-C5FA-7620-FFA0-8B03B14512A7}"/>
                </a:ext>
              </a:extLst>
            </p:cNvPr>
            <p:cNvSpPr>
              <a:spLocks noChangeArrowheads="1"/>
            </p:cNvSpPr>
            <p:nvPr/>
          </p:nvSpPr>
          <p:spPr bwMode="auto">
            <a:xfrm>
              <a:off x="4147" y="3477"/>
              <a:ext cx="549" cy="366"/>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Source</a:t>
              </a:r>
            </a:p>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Code</a:t>
              </a:r>
            </a:p>
          </p:txBody>
        </p:sp>
        <p:sp>
          <p:nvSpPr>
            <p:cNvPr id="21602" name="Line 25">
              <a:extLst>
                <a:ext uri="{FF2B5EF4-FFF2-40B4-BE49-F238E27FC236}">
                  <a16:creationId xmlns:a16="http://schemas.microsoft.com/office/drawing/2014/main" id="{34A98BA4-907D-60E7-0E5B-1C8BAD544E3F}"/>
                </a:ext>
              </a:extLst>
            </p:cNvPr>
            <p:cNvSpPr>
              <a:spLocks noChangeShapeType="1"/>
            </p:cNvSpPr>
            <p:nvPr/>
          </p:nvSpPr>
          <p:spPr bwMode="auto">
            <a:xfrm>
              <a:off x="1333" y="2068"/>
              <a:ext cx="3004" cy="1"/>
            </a:xfrm>
            <a:prstGeom prst="line">
              <a:avLst/>
            </a:prstGeom>
            <a:noFill/>
            <a:ln w="2556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603" name="Line 26">
              <a:extLst>
                <a:ext uri="{FF2B5EF4-FFF2-40B4-BE49-F238E27FC236}">
                  <a16:creationId xmlns:a16="http://schemas.microsoft.com/office/drawing/2014/main" id="{C57F941B-C728-5B6E-A348-6672A0D458EE}"/>
                </a:ext>
              </a:extLst>
            </p:cNvPr>
            <p:cNvSpPr>
              <a:spLocks noChangeShapeType="1"/>
            </p:cNvSpPr>
            <p:nvPr/>
          </p:nvSpPr>
          <p:spPr bwMode="auto">
            <a:xfrm>
              <a:off x="4340" y="2076"/>
              <a:ext cx="1" cy="759"/>
            </a:xfrm>
            <a:prstGeom prst="line">
              <a:avLst/>
            </a:prstGeom>
            <a:noFill/>
            <a:ln w="255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ar-JO"/>
            </a:p>
          </p:txBody>
        </p:sp>
        <p:grpSp>
          <p:nvGrpSpPr>
            <p:cNvPr id="21604" name="Group 27">
              <a:extLst>
                <a:ext uri="{FF2B5EF4-FFF2-40B4-BE49-F238E27FC236}">
                  <a16:creationId xmlns:a16="http://schemas.microsoft.com/office/drawing/2014/main" id="{7AFACC10-8E42-37EC-AE47-9D6ADCDE456F}"/>
                </a:ext>
              </a:extLst>
            </p:cNvPr>
            <p:cNvGrpSpPr>
              <a:grpSpLocks/>
            </p:cNvGrpSpPr>
            <p:nvPr/>
          </p:nvGrpSpPr>
          <p:grpSpPr bwMode="auto">
            <a:xfrm>
              <a:off x="3946" y="2158"/>
              <a:ext cx="901" cy="325"/>
              <a:chOff x="3946" y="2158"/>
              <a:chExt cx="901" cy="325"/>
            </a:xfrm>
          </p:grpSpPr>
          <p:sp>
            <p:nvSpPr>
              <p:cNvPr id="21605" name="AutoShape 28">
                <a:extLst>
                  <a:ext uri="{FF2B5EF4-FFF2-40B4-BE49-F238E27FC236}">
                    <a16:creationId xmlns:a16="http://schemas.microsoft.com/office/drawing/2014/main" id="{BDAB26D4-2AEA-D1DB-5BA4-DEAD324A86F9}"/>
                  </a:ext>
                </a:extLst>
              </p:cNvPr>
              <p:cNvSpPr>
                <a:spLocks noChangeArrowheads="1"/>
              </p:cNvSpPr>
              <p:nvPr/>
            </p:nvSpPr>
            <p:spPr bwMode="auto">
              <a:xfrm>
                <a:off x="3946" y="2158"/>
                <a:ext cx="902" cy="326"/>
              </a:xfrm>
              <a:prstGeom prst="roundRect">
                <a:avLst>
                  <a:gd name="adj" fmla="val 30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606" name="Text Box 29">
                <a:extLst>
                  <a:ext uri="{FF2B5EF4-FFF2-40B4-BE49-F238E27FC236}">
                    <a16:creationId xmlns:a16="http://schemas.microsoft.com/office/drawing/2014/main" id="{B23B8F37-5C13-FD8F-56F9-6D543773B0AD}"/>
                  </a:ext>
                </a:extLst>
              </p:cNvPr>
              <p:cNvSpPr txBox="1">
                <a:spLocks noChangeArrowheads="1"/>
              </p:cNvSpPr>
              <p:nvPr/>
            </p:nvSpPr>
            <p:spPr bwMode="auto">
              <a:xfrm>
                <a:off x="3946" y="2158"/>
                <a:ext cx="9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ITCCheltenham BookCond" charset="0"/>
                  <a:buNone/>
                </a:pPr>
                <a:r>
                  <a:rPr lang="en-GB" altLang="en-US" sz="1400">
                    <a:latin typeface="ITCCheltenham BookCond" charset="0"/>
                  </a:rPr>
                  <a:t>Implemented</a:t>
                </a:r>
              </a:p>
              <a:p>
                <a:pPr algn="ctr" eaLnBrk="1" hangingPunct="1">
                  <a:buClr>
                    <a:srgbClr val="000000"/>
                  </a:buClr>
                  <a:buSzPct val="100000"/>
                  <a:buFont typeface="ITCCheltenham BookCond" charset="0"/>
                  <a:buNone/>
                </a:pPr>
                <a:r>
                  <a:rPr lang="en-GB" altLang="en-US" sz="1400">
                    <a:latin typeface="ITCCheltenham BookCond" charset="0"/>
                  </a:rPr>
                  <a:t> By</a:t>
                </a:r>
              </a:p>
            </p:txBody>
          </p:sp>
        </p:grpSp>
      </p:grpSp>
      <p:grpSp>
        <p:nvGrpSpPr>
          <p:cNvPr id="8" name="Group 30">
            <a:extLst>
              <a:ext uri="{FF2B5EF4-FFF2-40B4-BE49-F238E27FC236}">
                <a16:creationId xmlns:a16="http://schemas.microsoft.com/office/drawing/2014/main" id="{2A279883-F2FD-4829-7211-3A8A05684E10}"/>
              </a:ext>
            </a:extLst>
          </p:cNvPr>
          <p:cNvGrpSpPr>
            <a:grpSpLocks/>
          </p:cNvGrpSpPr>
          <p:nvPr/>
        </p:nvGrpSpPr>
        <p:grpSpPr bwMode="auto">
          <a:xfrm>
            <a:off x="2116138" y="3414713"/>
            <a:ext cx="4559300" cy="2803525"/>
            <a:chOff x="1333" y="2151"/>
            <a:chExt cx="2872" cy="1766"/>
          </a:xfrm>
        </p:grpSpPr>
        <p:sp>
          <p:nvSpPr>
            <p:cNvPr id="21587" name="AutoShape 31">
              <a:extLst>
                <a:ext uri="{FF2B5EF4-FFF2-40B4-BE49-F238E27FC236}">
                  <a16:creationId xmlns:a16="http://schemas.microsoft.com/office/drawing/2014/main" id="{1D2C28DC-E630-4EA7-C4C0-C71CE69BEAF7}"/>
                </a:ext>
              </a:extLst>
            </p:cNvPr>
            <p:cNvSpPr>
              <a:spLocks noChangeArrowheads="1"/>
            </p:cNvSpPr>
            <p:nvPr/>
          </p:nvSpPr>
          <p:spPr bwMode="auto">
            <a:xfrm>
              <a:off x="3496" y="2854"/>
              <a:ext cx="392" cy="398"/>
            </a:xfrm>
            <a:prstGeom prst="roundRect">
              <a:avLst>
                <a:gd name="adj" fmla="val 255"/>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88" name="Line 32">
              <a:extLst>
                <a:ext uri="{FF2B5EF4-FFF2-40B4-BE49-F238E27FC236}">
                  <a16:creationId xmlns:a16="http://schemas.microsoft.com/office/drawing/2014/main" id="{276B6785-A8CA-B305-E693-99ADAAB9F7E3}"/>
                </a:ext>
              </a:extLst>
            </p:cNvPr>
            <p:cNvSpPr>
              <a:spLocks noChangeShapeType="1"/>
            </p:cNvSpPr>
            <p:nvPr/>
          </p:nvSpPr>
          <p:spPr bwMode="auto">
            <a:xfrm>
              <a:off x="3593" y="2974"/>
              <a:ext cx="98" cy="197"/>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89" name="Line 33">
              <a:extLst>
                <a:ext uri="{FF2B5EF4-FFF2-40B4-BE49-F238E27FC236}">
                  <a16:creationId xmlns:a16="http://schemas.microsoft.com/office/drawing/2014/main" id="{A42FED15-1041-43FD-0090-CD8BC9FA1EFE}"/>
                </a:ext>
              </a:extLst>
            </p:cNvPr>
            <p:cNvSpPr>
              <a:spLocks noChangeShapeType="1"/>
            </p:cNvSpPr>
            <p:nvPr/>
          </p:nvSpPr>
          <p:spPr bwMode="auto">
            <a:xfrm flipV="1">
              <a:off x="3681" y="3051"/>
              <a:ext cx="118" cy="146"/>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90" name="AutoShape 34">
              <a:extLst>
                <a:ext uri="{FF2B5EF4-FFF2-40B4-BE49-F238E27FC236}">
                  <a16:creationId xmlns:a16="http://schemas.microsoft.com/office/drawing/2014/main" id="{55CC64D8-0BC8-A7A7-0DE4-F7B35776041D}"/>
                </a:ext>
              </a:extLst>
            </p:cNvPr>
            <p:cNvSpPr>
              <a:spLocks noChangeArrowheads="1"/>
            </p:cNvSpPr>
            <p:nvPr/>
          </p:nvSpPr>
          <p:spPr bwMode="auto">
            <a:xfrm>
              <a:off x="3556" y="2921"/>
              <a:ext cx="74" cy="75"/>
            </a:xfrm>
            <a:prstGeom prst="roundRect">
              <a:avLst>
                <a:gd name="adj" fmla="val 1347"/>
              </a:avLst>
            </a:prstGeom>
            <a:blipFill dpi="0" rotWithShape="0">
              <a:blip r:embed="rId3"/>
              <a:srcRect/>
              <a:tile tx="0" ty="0" sx="100000" sy="100000" flip="none" algn="tl"/>
            </a:blip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91" name="AutoShape 35">
              <a:extLst>
                <a:ext uri="{FF2B5EF4-FFF2-40B4-BE49-F238E27FC236}">
                  <a16:creationId xmlns:a16="http://schemas.microsoft.com/office/drawing/2014/main" id="{9A3224BC-D313-8B16-2D5A-B67BA75BF033}"/>
                </a:ext>
              </a:extLst>
            </p:cNvPr>
            <p:cNvSpPr>
              <a:spLocks noChangeArrowheads="1"/>
            </p:cNvSpPr>
            <p:nvPr/>
          </p:nvSpPr>
          <p:spPr bwMode="auto">
            <a:xfrm>
              <a:off x="3659" y="3161"/>
              <a:ext cx="73" cy="75"/>
            </a:xfrm>
            <a:prstGeom prst="roundRect">
              <a:avLst>
                <a:gd name="adj" fmla="val 1389"/>
              </a:avLst>
            </a:prstGeom>
            <a:blipFill dpi="0" rotWithShape="0">
              <a:blip r:embed="rId3"/>
              <a:srcRect/>
              <a:tile tx="0" ty="0" sx="100000" sy="100000" flip="none" algn="tl"/>
            </a:blip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92" name="AutoShape 36">
              <a:extLst>
                <a:ext uri="{FF2B5EF4-FFF2-40B4-BE49-F238E27FC236}">
                  <a16:creationId xmlns:a16="http://schemas.microsoft.com/office/drawing/2014/main" id="{37963C4C-6790-0D28-0A8D-E287E8A8F816}"/>
                </a:ext>
              </a:extLst>
            </p:cNvPr>
            <p:cNvSpPr>
              <a:spLocks noChangeArrowheads="1"/>
            </p:cNvSpPr>
            <p:nvPr/>
          </p:nvSpPr>
          <p:spPr bwMode="auto">
            <a:xfrm>
              <a:off x="3755" y="2981"/>
              <a:ext cx="74" cy="74"/>
            </a:xfrm>
            <a:prstGeom prst="roundRect">
              <a:avLst>
                <a:gd name="adj" fmla="val 1347"/>
              </a:avLst>
            </a:prstGeom>
            <a:blipFill dpi="0" rotWithShape="0">
              <a:blip r:embed="rId3"/>
              <a:srcRect/>
              <a:tile tx="0" ty="0" sx="100000" sy="100000" flip="none" algn="tl"/>
            </a:blip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93" name="Text Box 37">
              <a:extLst>
                <a:ext uri="{FF2B5EF4-FFF2-40B4-BE49-F238E27FC236}">
                  <a16:creationId xmlns:a16="http://schemas.microsoft.com/office/drawing/2014/main" id="{75A3B22B-91B0-AAEA-09FD-D76DA947163E}"/>
                </a:ext>
              </a:extLst>
            </p:cNvPr>
            <p:cNvSpPr txBox="1">
              <a:spLocks noChangeArrowheads="1"/>
            </p:cNvSpPr>
            <p:nvPr/>
          </p:nvSpPr>
          <p:spPr bwMode="auto">
            <a:xfrm>
              <a:off x="3243" y="3398"/>
              <a:ext cx="88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Solution Domain </a:t>
              </a:r>
            </a:p>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model</a:t>
              </a:r>
            </a:p>
          </p:txBody>
        </p:sp>
        <p:sp>
          <p:nvSpPr>
            <p:cNvPr id="21594" name="Line 38">
              <a:extLst>
                <a:ext uri="{FF2B5EF4-FFF2-40B4-BE49-F238E27FC236}">
                  <a16:creationId xmlns:a16="http://schemas.microsoft.com/office/drawing/2014/main" id="{935CF315-8DBF-5925-E6DF-78CED6055457}"/>
                </a:ext>
              </a:extLst>
            </p:cNvPr>
            <p:cNvSpPr>
              <a:spLocks noChangeShapeType="1"/>
            </p:cNvSpPr>
            <p:nvPr/>
          </p:nvSpPr>
          <p:spPr bwMode="auto">
            <a:xfrm>
              <a:off x="3094" y="3066"/>
              <a:ext cx="340" cy="1"/>
            </a:xfrm>
            <a:prstGeom prst="line">
              <a:avLst/>
            </a:prstGeom>
            <a:noFill/>
            <a:ln w="255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ar-JO"/>
            </a:p>
          </p:txBody>
        </p:sp>
        <p:sp>
          <p:nvSpPr>
            <p:cNvPr id="21595" name="Line 39">
              <a:extLst>
                <a:ext uri="{FF2B5EF4-FFF2-40B4-BE49-F238E27FC236}">
                  <a16:creationId xmlns:a16="http://schemas.microsoft.com/office/drawing/2014/main" id="{7DC422AD-C797-4F15-940D-9925B4C94490}"/>
                </a:ext>
              </a:extLst>
            </p:cNvPr>
            <p:cNvSpPr>
              <a:spLocks noChangeShapeType="1"/>
            </p:cNvSpPr>
            <p:nvPr/>
          </p:nvSpPr>
          <p:spPr bwMode="auto">
            <a:xfrm>
              <a:off x="1333" y="2151"/>
              <a:ext cx="2340" cy="1"/>
            </a:xfrm>
            <a:prstGeom prst="line">
              <a:avLst/>
            </a:prstGeom>
            <a:noFill/>
            <a:ln w="2556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96" name="Line 40">
              <a:extLst>
                <a:ext uri="{FF2B5EF4-FFF2-40B4-BE49-F238E27FC236}">
                  <a16:creationId xmlns:a16="http://schemas.microsoft.com/office/drawing/2014/main" id="{DA543BD2-CF34-B2B8-E6E0-CCAC050C6AE7}"/>
                </a:ext>
              </a:extLst>
            </p:cNvPr>
            <p:cNvSpPr>
              <a:spLocks noChangeShapeType="1"/>
            </p:cNvSpPr>
            <p:nvPr/>
          </p:nvSpPr>
          <p:spPr bwMode="auto">
            <a:xfrm>
              <a:off x="3677" y="2152"/>
              <a:ext cx="1" cy="653"/>
            </a:xfrm>
            <a:prstGeom prst="line">
              <a:avLst/>
            </a:prstGeom>
            <a:noFill/>
            <a:ln w="255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ar-JO"/>
            </a:p>
          </p:txBody>
        </p:sp>
        <p:grpSp>
          <p:nvGrpSpPr>
            <p:cNvPr id="21597" name="Group 41">
              <a:extLst>
                <a:ext uri="{FF2B5EF4-FFF2-40B4-BE49-F238E27FC236}">
                  <a16:creationId xmlns:a16="http://schemas.microsoft.com/office/drawing/2014/main" id="{EAD9D3DF-006E-BD2F-F68D-8504062F83E3}"/>
                </a:ext>
              </a:extLst>
            </p:cNvPr>
            <p:cNvGrpSpPr>
              <a:grpSpLocks/>
            </p:cNvGrpSpPr>
            <p:nvPr/>
          </p:nvGrpSpPr>
          <p:grpSpPr bwMode="auto">
            <a:xfrm>
              <a:off x="3226" y="2423"/>
              <a:ext cx="979" cy="191"/>
              <a:chOff x="3226" y="2423"/>
              <a:chExt cx="979" cy="191"/>
            </a:xfrm>
          </p:grpSpPr>
          <p:sp>
            <p:nvSpPr>
              <p:cNvPr id="21598" name="AutoShape 42">
                <a:extLst>
                  <a:ext uri="{FF2B5EF4-FFF2-40B4-BE49-F238E27FC236}">
                    <a16:creationId xmlns:a16="http://schemas.microsoft.com/office/drawing/2014/main" id="{6471DC88-68E3-836A-4320-341D67E84700}"/>
                  </a:ext>
                </a:extLst>
              </p:cNvPr>
              <p:cNvSpPr>
                <a:spLocks noChangeArrowheads="1"/>
              </p:cNvSpPr>
              <p:nvPr/>
            </p:nvSpPr>
            <p:spPr bwMode="auto">
              <a:xfrm>
                <a:off x="3226" y="2423"/>
                <a:ext cx="980" cy="192"/>
              </a:xfrm>
              <a:prstGeom prst="roundRect">
                <a:avLst>
                  <a:gd name="adj" fmla="val 5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99" name="Text Box 43">
                <a:extLst>
                  <a:ext uri="{FF2B5EF4-FFF2-40B4-BE49-F238E27FC236}">
                    <a16:creationId xmlns:a16="http://schemas.microsoft.com/office/drawing/2014/main" id="{44C31130-4C9B-C895-28C5-63A8530954A2}"/>
                  </a:ext>
                </a:extLst>
              </p:cNvPr>
              <p:cNvSpPr txBox="1">
                <a:spLocks noChangeArrowheads="1"/>
              </p:cNvSpPr>
              <p:nvPr/>
            </p:nvSpPr>
            <p:spPr bwMode="auto">
              <a:xfrm>
                <a:off x="3226" y="2423"/>
                <a:ext cx="9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lnSpc>
                    <a:spcPct val="93000"/>
                  </a:lnSpc>
                  <a:buClr>
                    <a:srgbClr val="000000"/>
                  </a:buClr>
                  <a:buSzPct val="100000"/>
                  <a:buFont typeface="ITCCheltenham BookCond" charset="0"/>
                  <a:buNone/>
                </a:pPr>
                <a:r>
                  <a:rPr lang="en-GB" altLang="en-US" sz="1400">
                    <a:latin typeface="ITCCheltenham BookCond" charset="0"/>
                  </a:rPr>
                  <a:t>Realized By</a:t>
                </a:r>
              </a:p>
            </p:txBody>
          </p:sp>
        </p:grpSp>
      </p:grpSp>
      <p:grpSp>
        <p:nvGrpSpPr>
          <p:cNvPr id="10" name="Group 44">
            <a:extLst>
              <a:ext uri="{FF2B5EF4-FFF2-40B4-BE49-F238E27FC236}">
                <a16:creationId xmlns:a16="http://schemas.microsoft.com/office/drawing/2014/main" id="{9B6C6B71-9B6E-39C0-C478-0D882862525A}"/>
              </a:ext>
            </a:extLst>
          </p:cNvPr>
          <p:cNvGrpSpPr>
            <a:grpSpLocks/>
          </p:cNvGrpSpPr>
          <p:nvPr/>
        </p:nvGrpSpPr>
        <p:grpSpPr bwMode="auto">
          <a:xfrm>
            <a:off x="3867150" y="1874838"/>
            <a:ext cx="1104900" cy="792162"/>
            <a:chOff x="2436" y="1181"/>
            <a:chExt cx="696" cy="499"/>
          </a:xfrm>
        </p:grpSpPr>
        <p:sp>
          <p:nvSpPr>
            <p:cNvPr id="21585" name="AutoShape 45">
              <a:extLst>
                <a:ext uri="{FF2B5EF4-FFF2-40B4-BE49-F238E27FC236}">
                  <a16:creationId xmlns:a16="http://schemas.microsoft.com/office/drawing/2014/main" id="{46FBC54E-CEF7-9BEE-BC5B-9619E81565F3}"/>
                </a:ext>
              </a:extLst>
            </p:cNvPr>
            <p:cNvSpPr>
              <a:spLocks noChangeArrowheads="1"/>
            </p:cNvSpPr>
            <p:nvPr/>
          </p:nvSpPr>
          <p:spPr bwMode="auto">
            <a:xfrm>
              <a:off x="2436" y="1181"/>
              <a:ext cx="697" cy="500"/>
            </a:xfrm>
            <a:prstGeom prst="roundRect">
              <a:avLst>
                <a:gd name="adj" fmla="val 199"/>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86" name="AutoShape 46">
              <a:extLst>
                <a:ext uri="{FF2B5EF4-FFF2-40B4-BE49-F238E27FC236}">
                  <a16:creationId xmlns:a16="http://schemas.microsoft.com/office/drawing/2014/main" id="{C1DF6197-590D-0FB7-5538-B8A39E605D2B}"/>
                </a:ext>
              </a:extLst>
            </p:cNvPr>
            <p:cNvSpPr>
              <a:spLocks noChangeArrowheads="1"/>
            </p:cNvSpPr>
            <p:nvPr/>
          </p:nvSpPr>
          <p:spPr bwMode="auto">
            <a:xfrm>
              <a:off x="2436" y="1181"/>
              <a:ext cx="697" cy="500"/>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280" tIns="43920" rIns="89280" bIns="43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Times" panose="02020603050405020304" pitchFamily="18" charset="0"/>
                <a:buNone/>
              </a:pPr>
              <a:r>
                <a:rPr lang="en-GB" altLang="en-US" b="1">
                  <a:latin typeface="Constantia" panose="02030602050306030303" pitchFamily="18" charset="0"/>
                </a:rPr>
                <a:t>System</a:t>
              </a:r>
            </a:p>
            <a:p>
              <a:pPr algn="ctr" eaLnBrk="1" hangingPunct="1">
                <a:buClr>
                  <a:srgbClr val="000000"/>
                </a:buClr>
                <a:buSzPct val="100000"/>
                <a:buFont typeface="Times" panose="02020603050405020304" pitchFamily="18" charset="0"/>
                <a:buNone/>
              </a:pPr>
              <a:r>
                <a:rPr lang="en-GB" altLang="en-US" b="1">
                  <a:latin typeface="Constantia" panose="02030602050306030303" pitchFamily="18" charset="0"/>
                </a:rPr>
                <a:t>Design</a:t>
              </a:r>
            </a:p>
          </p:txBody>
        </p:sp>
      </p:grpSp>
      <p:grpSp>
        <p:nvGrpSpPr>
          <p:cNvPr id="11" name="Group 47">
            <a:extLst>
              <a:ext uri="{FF2B5EF4-FFF2-40B4-BE49-F238E27FC236}">
                <a16:creationId xmlns:a16="http://schemas.microsoft.com/office/drawing/2014/main" id="{EE6D0B5A-36D2-2AFF-028A-333F4CD002C2}"/>
              </a:ext>
            </a:extLst>
          </p:cNvPr>
          <p:cNvGrpSpPr>
            <a:grpSpLocks/>
          </p:cNvGrpSpPr>
          <p:nvPr/>
        </p:nvGrpSpPr>
        <p:grpSpPr bwMode="auto">
          <a:xfrm>
            <a:off x="5132388" y="1874838"/>
            <a:ext cx="1106487" cy="792162"/>
            <a:chOff x="3233" y="1181"/>
            <a:chExt cx="697" cy="499"/>
          </a:xfrm>
        </p:grpSpPr>
        <p:sp>
          <p:nvSpPr>
            <p:cNvPr id="21583" name="AutoShape 48">
              <a:extLst>
                <a:ext uri="{FF2B5EF4-FFF2-40B4-BE49-F238E27FC236}">
                  <a16:creationId xmlns:a16="http://schemas.microsoft.com/office/drawing/2014/main" id="{D5B04DC8-0EBB-0618-3448-7A7252D7EAA3}"/>
                </a:ext>
              </a:extLst>
            </p:cNvPr>
            <p:cNvSpPr>
              <a:spLocks noChangeArrowheads="1"/>
            </p:cNvSpPr>
            <p:nvPr/>
          </p:nvSpPr>
          <p:spPr bwMode="auto">
            <a:xfrm>
              <a:off x="3233" y="1181"/>
              <a:ext cx="698" cy="500"/>
            </a:xfrm>
            <a:prstGeom prst="roundRect">
              <a:avLst>
                <a:gd name="adj" fmla="val 199"/>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84" name="AutoShape 49">
              <a:extLst>
                <a:ext uri="{FF2B5EF4-FFF2-40B4-BE49-F238E27FC236}">
                  <a16:creationId xmlns:a16="http://schemas.microsoft.com/office/drawing/2014/main" id="{E828096A-6326-FCFF-C3AD-E1F85A40DF86}"/>
                </a:ext>
              </a:extLst>
            </p:cNvPr>
            <p:cNvSpPr>
              <a:spLocks noChangeArrowheads="1"/>
            </p:cNvSpPr>
            <p:nvPr/>
          </p:nvSpPr>
          <p:spPr bwMode="auto">
            <a:xfrm>
              <a:off x="3233" y="1181"/>
              <a:ext cx="698" cy="500"/>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280" tIns="43920" rIns="89280" bIns="43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Times" panose="02020603050405020304" pitchFamily="18" charset="0"/>
                <a:buNone/>
              </a:pPr>
              <a:r>
                <a:rPr lang="en-GB" altLang="en-US" b="1">
                  <a:latin typeface="Constantia" panose="02030602050306030303" pitchFamily="18" charset="0"/>
                </a:rPr>
                <a:t>Object</a:t>
              </a:r>
            </a:p>
            <a:p>
              <a:pPr algn="ctr" eaLnBrk="1" hangingPunct="1">
                <a:buClr>
                  <a:srgbClr val="000000"/>
                </a:buClr>
                <a:buSzPct val="100000"/>
                <a:buFont typeface="Times" panose="02020603050405020304" pitchFamily="18" charset="0"/>
                <a:buNone/>
              </a:pPr>
              <a:r>
                <a:rPr lang="en-GB" altLang="en-US" b="1">
                  <a:latin typeface="Constantia" panose="02030602050306030303" pitchFamily="18" charset="0"/>
                </a:rPr>
                <a:t>Design</a:t>
              </a:r>
            </a:p>
          </p:txBody>
        </p:sp>
      </p:grpSp>
      <p:grpSp>
        <p:nvGrpSpPr>
          <p:cNvPr id="12" name="Group 50">
            <a:extLst>
              <a:ext uri="{FF2B5EF4-FFF2-40B4-BE49-F238E27FC236}">
                <a16:creationId xmlns:a16="http://schemas.microsoft.com/office/drawing/2014/main" id="{F5B13951-E945-27A8-9017-FD1FA5338DBA}"/>
              </a:ext>
            </a:extLst>
          </p:cNvPr>
          <p:cNvGrpSpPr>
            <a:grpSpLocks/>
          </p:cNvGrpSpPr>
          <p:nvPr/>
        </p:nvGrpSpPr>
        <p:grpSpPr bwMode="auto">
          <a:xfrm>
            <a:off x="6430963" y="1874838"/>
            <a:ext cx="1106487" cy="792162"/>
            <a:chOff x="4051" y="1181"/>
            <a:chExt cx="697" cy="499"/>
          </a:xfrm>
        </p:grpSpPr>
        <p:sp>
          <p:nvSpPr>
            <p:cNvPr id="21581" name="AutoShape 51">
              <a:extLst>
                <a:ext uri="{FF2B5EF4-FFF2-40B4-BE49-F238E27FC236}">
                  <a16:creationId xmlns:a16="http://schemas.microsoft.com/office/drawing/2014/main" id="{B6A75010-86DF-2DEA-D805-9B10D7ADEB4C}"/>
                </a:ext>
              </a:extLst>
            </p:cNvPr>
            <p:cNvSpPr>
              <a:spLocks noChangeArrowheads="1"/>
            </p:cNvSpPr>
            <p:nvPr/>
          </p:nvSpPr>
          <p:spPr bwMode="auto">
            <a:xfrm>
              <a:off x="4051" y="1181"/>
              <a:ext cx="698" cy="500"/>
            </a:xfrm>
            <a:prstGeom prst="roundRect">
              <a:avLst>
                <a:gd name="adj" fmla="val 199"/>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82" name="AutoShape 52">
              <a:extLst>
                <a:ext uri="{FF2B5EF4-FFF2-40B4-BE49-F238E27FC236}">
                  <a16:creationId xmlns:a16="http://schemas.microsoft.com/office/drawing/2014/main" id="{EF6FC10C-3089-21D6-79E5-7438D1F7A9B6}"/>
                </a:ext>
              </a:extLst>
            </p:cNvPr>
            <p:cNvSpPr>
              <a:spLocks noChangeArrowheads="1"/>
            </p:cNvSpPr>
            <p:nvPr/>
          </p:nvSpPr>
          <p:spPr bwMode="auto">
            <a:xfrm>
              <a:off x="4051" y="1181"/>
              <a:ext cx="698" cy="500"/>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280" tIns="43920" rIns="89280" bIns="4392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Times" panose="02020603050405020304" pitchFamily="18" charset="0"/>
                <a:buNone/>
              </a:pPr>
              <a:r>
                <a:rPr lang="en-GB" altLang="en-US" b="1">
                  <a:latin typeface="Constantia" panose="02030602050306030303" pitchFamily="18" charset="0"/>
                </a:rPr>
                <a:t>Implemen-</a:t>
              </a:r>
            </a:p>
            <a:p>
              <a:pPr algn="ctr" eaLnBrk="1" hangingPunct="1">
                <a:buClr>
                  <a:srgbClr val="000000"/>
                </a:buClr>
                <a:buSzPct val="100000"/>
                <a:buFont typeface="Times" panose="02020603050405020304" pitchFamily="18" charset="0"/>
                <a:buNone/>
              </a:pPr>
              <a:r>
                <a:rPr lang="en-GB" altLang="en-US" b="1">
                  <a:latin typeface="Constantia" panose="02030602050306030303" pitchFamily="18" charset="0"/>
                </a:rPr>
                <a:t>tation</a:t>
              </a:r>
            </a:p>
          </p:txBody>
        </p:sp>
      </p:grpSp>
      <p:grpSp>
        <p:nvGrpSpPr>
          <p:cNvPr id="13" name="Group 53">
            <a:extLst>
              <a:ext uri="{FF2B5EF4-FFF2-40B4-BE49-F238E27FC236}">
                <a16:creationId xmlns:a16="http://schemas.microsoft.com/office/drawing/2014/main" id="{8D124420-9D4F-F2C8-7918-6F6455DCBE46}"/>
              </a:ext>
            </a:extLst>
          </p:cNvPr>
          <p:cNvGrpSpPr>
            <a:grpSpLocks/>
          </p:cNvGrpSpPr>
          <p:nvPr/>
        </p:nvGrpSpPr>
        <p:grpSpPr bwMode="auto">
          <a:xfrm>
            <a:off x="7697788" y="1874838"/>
            <a:ext cx="1104900" cy="792162"/>
            <a:chOff x="4849" y="1181"/>
            <a:chExt cx="696" cy="499"/>
          </a:xfrm>
        </p:grpSpPr>
        <p:sp>
          <p:nvSpPr>
            <p:cNvPr id="21579" name="AutoShape 54">
              <a:extLst>
                <a:ext uri="{FF2B5EF4-FFF2-40B4-BE49-F238E27FC236}">
                  <a16:creationId xmlns:a16="http://schemas.microsoft.com/office/drawing/2014/main" id="{9688B0F6-CA15-7686-2D7E-296FD5B19BCD}"/>
                </a:ext>
              </a:extLst>
            </p:cNvPr>
            <p:cNvSpPr>
              <a:spLocks noChangeArrowheads="1"/>
            </p:cNvSpPr>
            <p:nvPr/>
          </p:nvSpPr>
          <p:spPr bwMode="auto">
            <a:xfrm>
              <a:off x="4849" y="1181"/>
              <a:ext cx="697" cy="500"/>
            </a:xfrm>
            <a:prstGeom prst="roundRect">
              <a:avLst>
                <a:gd name="adj" fmla="val 199"/>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80" name="AutoShape 55">
              <a:extLst>
                <a:ext uri="{FF2B5EF4-FFF2-40B4-BE49-F238E27FC236}">
                  <a16:creationId xmlns:a16="http://schemas.microsoft.com/office/drawing/2014/main" id="{4ECE1F00-FFED-CF4B-D92A-01617813CCA2}"/>
                </a:ext>
              </a:extLst>
            </p:cNvPr>
            <p:cNvSpPr>
              <a:spLocks noChangeArrowheads="1"/>
            </p:cNvSpPr>
            <p:nvPr/>
          </p:nvSpPr>
          <p:spPr bwMode="auto">
            <a:xfrm>
              <a:off x="4849" y="1181"/>
              <a:ext cx="697" cy="500"/>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280" tIns="43920" rIns="89280" bIns="43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Times" panose="02020603050405020304" pitchFamily="18" charset="0"/>
                <a:buNone/>
              </a:pPr>
              <a:r>
                <a:rPr lang="en-GB" altLang="en-US" b="1">
                  <a:latin typeface="Constantia" panose="02030602050306030303" pitchFamily="18" charset="0"/>
                </a:rPr>
                <a:t>Testing</a:t>
              </a:r>
            </a:p>
          </p:txBody>
        </p:sp>
      </p:grpSp>
      <p:grpSp>
        <p:nvGrpSpPr>
          <p:cNvPr id="14" name="Group 56">
            <a:extLst>
              <a:ext uri="{FF2B5EF4-FFF2-40B4-BE49-F238E27FC236}">
                <a16:creationId xmlns:a16="http://schemas.microsoft.com/office/drawing/2014/main" id="{9D126B4B-896B-E9DA-3E58-14736F47DFA6}"/>
              </a:ext>
            </a:extLst>
          </p:cNvPr>
          <p:cNvGrpSpPr>
            <a:grpSpLocks/>
          </p:cNvGrpSpPr>
          <p:nvPr/>
        </p:nvGrpSpPr>
        <p:grpSpPr bwMode="auto">
          <a:xfrm>
            <a:off x="2141538" y="3651250"/>
            <a:ext cx="1708150" cy="2524125"/>
            <a:chOff x="1349" y="2300"/>
            <a:chExt cx="1076" cy="1590"/>
          </a:xfrm>
        </p:grpSpPr>
        <p:sp>
          <p:nvSpPr>
            <p:cNvPr id="21565" name="AutoShape 57">
              <a:extLst>
                <a:ext uri="{FF2B5EF4-FFF2-40B4-BE49-F238E27FC236}">
                  <a16:creationId xmlns:a16="http://schemas.microsoft.com/office/drawing/2014/main" id="{254FFB76-7475-30E1-77A3-9A53592B6843}"/>
                </a:ext>
              </a:extLst>
            </p:cNvPr>
            <p:cNvSpPr>
              <a:spLocks noChangeArrowheads="1"/>
            </p:cNvSpPr>
            <p:nvPr/>
          </p:nvSpPr>
          <p:spPr bwMode="auto">
            <a:xfrm>
              <a:off x="1810" y="2839"/>
              <a:ext cx="391" cy="398"/>
            </a:xfrm>
            <a:prstGeom prst="roundRect">
              <a:avLst>
                <a:gd name="adj" fmla="val 255"/>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66" name="AutoShape 58">
              <a:extLst>
                <a:ext uri="{FF2B5EF4-FFF2-40B4-BE49-F238E27FC236}">
                  <a16:creationId xmlns:a16="http://schemas.microsoft.com/office/drawing/2014/main" id="{A6BEC5A5-779F-6430-CE9A-60862C3E469E}"/>
                </a:ext>
              </a:extLst>
            </p:cNvPr>
            <p:cNvSpPr>
              <a:spLocks noChangeArrowheads="1"/>
            </p:cNvSpPr>
            <p:nvPr/>
          </p:nvSpPr>
          <p:spPr bwMode="auto">
            <a:xfrm>
              <a:off x="1970" y="2880"/>
              <a:ext cx="87" cy="89"/>
            </a:xfrm>
            <a:prstGeom prst="roundRect">
              <a:avLst>
                <a:gd name="adj" fmla="val 1162"/>
              </a:avLst>
            </a:prstGeom>
            <a:blipFill dpi="0" rotWithShape="0">
              <a:blip r:embed="rId3"/>
              <a:srcRect/>
              <a:tile tx="0" ty="0" sx="100000" sy="100000" flip="none" algn="tl"/>
            </a:blip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67" name="AutoShape 59">
              <a:extLst>
                <a:ext uri="{FF2B5EF4-FFF2-40B4-BE49-F238E27FC236}">
                  <a16:creationId xmlns:a16="http://schemas.microsoft.com/office/drawing/2014/main" id="{3E664118-D46C-900E-0A68-AC143FBD6B8D}"/>
                </a:ext>
              </a:extLst>
            </p:cNvPr>
            <p:cNvSpPr>
              <a:spLocks noChangeArrowheads="1"/>
            </p:cNvSpPr>
            <p:nvPr/>
          </p:nvSpPr>
          <p:spPr bwMode="auto">
            <a:xfrm>
              <a:off x="2054" y="3089"/>
              <a:ext cx="87" cy="91"/>
            </a:xfrm>
            <a:prstGeom prst="roundRect">
              <a:avLst>
                <a:gd name="adj" fmla="val 1162"/>
              </a:avLst>
            </a:prstGeom>
            <a:blipFill dpi="0" rotWithShape="0">
              <a:blip r:embed="rId3"/>
              <a:srcRect/>
              <a:tile tx="0" ty="0" sx="100000" sy="100000" flip="none" algn="tl"/>
            </a:blip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68" name="AutoShape 60">
              <a:extLst>
                <a:ext uri="{FF2B5EF4-FFF2-40B4-BE49-F238E27FC236}">
                  <a16:creationId xmlns:a16="http://schemas.microsoft.com/office/drawing/2014/main" id="{DD286FED-374D-E5DF-0720-3B91FA010372}"/>
                </a:ext>
              </a:extLst>
            </p:cNvPr>
            <p:cNvSpPr>
              <a:spLocks noChangeArrowheads="1"/>
            </p:cNvSpPr>
            <p:nvPr/>
          </p:nvSpPr>
          <p:spPr bwMode="auto">
            <a:xfrm>
              <a:off x="1870" y="3087"/>
              <a:ext cx="78" cy="92"/>
            </a:xfrm>
            <a:prstGeom prst="roundRect">
              <a:avLst>
                <a:gd name="adj" fmla="val 1278"/>
              </a:avLst>
            </a:prstGeom>
            <a:blipFill dpi="0" rotWithShape="0">
              <a:blip r:embed="rId3"/>
              <a:srcRect/>
              <a:tile tx="0" ty="0" sx="100000" sy="100000" flip="none" algn="tl"/>
            </a:blip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69" name="Text Box 61">
              <a:extLst>
                <a:ext uri="{FF2B5EF4-FFF2-40B4-BE49-F238E27FC236}">
                  <a16:creationId xmlns:a16="http://schemas.microsoft.com/office/drawing/2014/main" id="{46D620BA-6F76-C642-776C-69468BEDEEDD}"/>
                </a:ext>
              </a:extLst>
            </p:cNvPr>
            <p:cNvSpPr txBox="1">
              <a:spLocks noChangeArrowheads="1"/>
            </p:cNvSpPr>
            <p:nvPr/>
          </p:nvSpPr>
          <p:spPr bwMode="auto">
            <a:xfrm>
              <a:off x="1558" y="3370"/>
              <a:ext cx="84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Application</a:t>
              </a:r>
            </a:p>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Domain </a:t>
              </a:r>
            </a:p>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model</a:t>
              </a:r>
            </a:p>
          </p:txBody>
        </p:sp>
        <p:sp>
          <p:nvSpPr>
            <p:cNvPr id="21570" name="Line 62">
              <a:extLst>
                <a:ext uri="{FF2B5EF4-FFF2-40B4-BE49-F238E27FC236}">
                  <a16:creationId xmlns:a16="http://schemas.microsoft.com/office/drawing/2014/main" id="{3CABBAC7-1714-74AE-3990-B947ED1709F1}"/>
                </a:ext>
              </a:extLst>
            </p:cNvPr>
            <p:cNvSpPr>
              <a:spLocks noChangeShapeType="1"/>
            </p:cNvSpPr>
            <p:nvPr/>
          </p:nvSpPr>
          <p:spPr bwMode="auto">
            <a:xfrm>
              <a:off x="1963" y="2317"/>
              <a:ext cx="1" cy="501"/>
            </a:xfrm>
            <a:prstGeom prst="line">
              <a:avLst/>
            </a:prstGeom>
            <a:noFill/>
            <a:ln w="255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ar-JO"/>
            </a:p>
          </p:txBody>
        </p:sp>
        <p:grpSp>
          <p:nvGrpSpPr>
            <p:cNvPr id="21571" name="Group 63">
              <a:extLst>
                <a:ext uri="{FF2B5EF4-FFF2-40B4-BE49-F238E27FC236}">
                  <a16:creationId xmlns:a16="http://schemas.microsoft.com/office/drawing/2014/main" id="{E6A6D688-4DC2-65BD-4B85-2F2C736D2779}"/>
                </a:ext>
              </a:extLst>
            </p:cNvPr>
            <p:cNvGrpSpPr>
              <a:grpSpLocks/>
            </p:cNvGrpSpPr>
            <p:nvPr/>
          </p:nvGrpSpPr>
          <p:grpSpPr bwMode="auto">
            <a:xfrm>
              <a:off x="1442" y="2348"/>
              <a:ext cx="983" cy="325"/>
              <a:chOff x="1442" y="2348"/>
              <a:chExt cx="983" cy="325"/>
            </a:xfrm>
          </p:grpSpPr>
          <p:sp>
            <p:nvSpPr>
              <p:cNvPr id="21577" name="AutoShape 64">
                <a:extLst>
                  <a:ext uri="{FF2B5EF4-FFF2-40B4-BE49-F238E27FC236}">
                    <a16:creationId xmlns:a16="http://schemas.microsoft.com/office/drawing/2014/main" id="{9901900D-A867-7938-27A8-051436218EB0}"/>
                  </a:ext>
                </a:extLst>
              </p:cNvPr>
              <p:cNvSpPr>
                <a:spLocks noChangeArrowheads="1"/>
              </p:cNvSpPr>
              <p:nvPr/>
            </p:nvSpPr>
            <p:spPr bwMode="auto">
              <a:xfrm>
                <a:off x="1442" y="2348"/>
                <a:ext cx="984" cy="326"/>
              </a:xfrm>
              <a:prstGeom prst="roundRect">
                <a:avLst>
                  <a:gd name="adj" fmla="val 30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78" name="Text Box 65">
                <a:extLst>
                  <a:ext uri="{FF2B5EF4-FFF2-40B4-BE49-F238E27FC236}">
                    <a16:creationId xmlns:a16="http://schemas.microsoft.com/office/drawing/2014/main" id="{A5410AC1-F129-DB5B-E33C-42E779106B30}"/>
                  </a:ext>
                </a:extLst>
              </p:cNvPr>
              <p:cNvSpPr txBox="1">
                <a:spLocks noChangeArrowheads="1"/>
              </p:cNvSpPr>
              <p:nvPr/>
            </p:nvSpPr>
            <p:spPr bwMode="auto">
              <a:xfrm>
                <a:off x="1442" y="2348"/>
                <a:ext cx="9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ITCCheltenham BookCond" charset="0"/>
                  <a:buNone/>
                </a:pPr>
                <a:r>
                  <a:rPr lang="en-GB" altLang="en-US" sz="1400">
                    <a:latin typeface="ITCCheltenham BookCond" charset="0"/>
                  </a:rPr>
                  <a:t>Expressed in Terms Of</a:t>
                </a:r>
              </a:p>
            </p:txBody>
          </p:sp>
        </p:grpSp>
        <p:sp>
          <p:nvSpPr>
            <p:cNvPr id="21572" name="Line 66">
              <a:extLst>
                <a:ext uri="{FF2B5EF4-FFF2-40B4-BE49-F238E27FC236}">
                  <a16:creationId xmlns:a16="http://schemas.microsoft.com/office/drawing/2014/main" id="{15A03661-6772-E246-2010-07CF701E4D86}"/>
                </a:ext>
              </a:extLst>
            </p:cNvPr>
            <p:cNvSpPr>
              <a:spLocks noChangeShapeType="1"/>
            </p:cNvSpPr>
            <p:nvPr/>
          </p:nvSpPr>
          <p:spPr bwMode="auto">
            <a:xfrm>
              <a:off x="1349" y="2300"/>
              <a:ext cx="603" cy="1"/>
            </a:xfrm>
            <a:prstGeom prst="line">
              <a:avLst/>
            </a:prstGeom>
            <a:noFill/>
            <a:ln w="2556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73" name="Line 67">
              <a:extLst>
                <a:ext uri="{FF2B5EF4-FFF2-40B4-BE49-F238E27FC236}">
                  <a16:creationId xmlns:a16="http://schemas.microsoft.com/office/drawing/2014/main" id="{8ED97E87-BE11-B886-01C0-634250CFE9E1}"/>
                </a:ext>
              </a:extLst>
            </p:cNvPr>
            <p:cNvSpPr>
              <a:spLocks noChangeShapeType="1"/>
            </p:cNvSpPr>
            <p:nvPr/>
          </p:nvSpPr>
          <p:spPr bwMode="auto">
            <a:xfrm>
              <a:off x="1920" y="3021"/>
              <a:ext cx="191"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74" name="Line 68">
              <a:extLst>
                <a:ext uri="{FF2B5EF4-FFF2-40B4-BE49-F238E27FC236}">
                  <a16:creationId xmlns:a16="http://schemas.microsoft.com/office/drawing/2014/main" id="{20559CC5-C949-9FA3-8D83-9FF4615301AE}"/>
                </a:ext>
              </a:extLst>
            </p:cNvPr>
            <p:cNvSpPr>
              <a:spLocks noChangeShapeType="1"/>
            </p:cNvSpPr>
            <p:nvPr/>
          </p:nvSpPr>
          <p:spPr bwMode="auto">
            <a:xfrm>
              <a:off x="2115" y="3032"/>
              <a:ext cx="1" cy="5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75" name="Line 69">
              <a:extLst>
                <a:ext uri="{FF2B5EF4-FFF2-40B4-BE49-F238E27FC236}">
                  <a16:creationId xmlns:a16="http://schemas.microsoft.com/office/drawing/2014/main" id="{43503A78-49AB-6D6E-DB87-F6B28E950988}"/>
                </a:ext>
              </a:extLst>
            </p:cNvPr>
            <p:cNvSpPr>
              <a:spLocks noChangeShapeType="1"/>
            </p:cNvSpPr>
            <p:nvPr/>
          </p:nvSpPr>
          <p:spPr bwMode="auto">
            <a:xfrm>
              <a:off x="1909" y="3025"/>
              <a:ext cx="1" cy="4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76" name="Line 70">
              <a:extLst>
                <a:ext uri="{FF2B5EF4-FFF2-40B4-BE49-F238E27FC236}">
                  <a16:creationId xmlns:a16="http://schemas.microsoft.com/office/drawing/2014/main" id="{0F306714-94AF-1A65-B179-5F05716ED447}"/>
                </a:ext>
              </a:extLst>
            </p:cNvPr>
            <p:cNvSpPr>
              <a:spLocks noChangeShapeType="1"/>
            </p:cNvSpPr>
            <p:nvPr/>
          </p:nvSpPr>
          <p:spPr bwMode="auto">
            <a:xfrm>
              <a:off x="2008" y="2975"/>
              <a:ext cx="1" cy="42"/>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grpSp>
      <p:grpSp>
        <p:nvGrpSpPr>
          <p:cNvPr id="16" name="Group 71">
            <a:extLst>
              <a:ext uri="{FF2B5EF4-FFF2-40B4-BE49-F238E27FC236}">
                <a16:creationId xmlns:a16="http://schemas.microsoft.com/office/drawing/2014/main" id="{590E72AD-933F-44BC-8B1E-92537FB90B5A}"/>
              </a:ext>
            </a:extLst>
          </p:cNvPr>
          <p:cNvGrpSpPr>
            <a:grpSpLocks/>
          </p:cNvGrpSpPr>
          <p:nvPr/>
        </p:nvGrpSpPr>
        <p:grpSpPr bwMode="auto">
          <a:xfrm>
            <a:off x="2105025" y="3141663"/>
            <a:ext cx="6632575" cy="3035300"/>
            <a:chOff x="1326" y="1979"/>
            <a:chExt cx="4178" cy="1912"/>
          </a:xfrm>
        </p:grpSpPr>
        <p:sp>
          <p:nvSpPr>
            <p:cNvPr id="21548" name="AutoShape 72">
              <a:extLst>
                <a:ext uri="{FF2B5EF4-FFF2-40B4-BE49-F238E27FC236}">
                  <a16:creationId xmlns:a16="http://schemas.microsoft.com/office/drawing/2014/main" id="{21E80111-5F25-8B0C-D4B1-98FFF085F460}"/>
                </a:ext>
              </a:extLst>
            </p:cNvPr>
            <p:cNvSpPr>
              <a:spLocks noChangeArrowheads="1"/>
            </p:cNvSpPr>
            <p:nvPr/>
          </p:nvSpPr>
          <p:spPr bwMode="auto">
            <a:xfrm>
              <a:off x="4874" y="3526"/>
              <a:ext cx="492" cy="366"/>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Test </a:t>
              </a:r>
            </a:p>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Cases</a:t>
              </a:r>
            </a:p>
          </p:txBody>
        </p:sp>
        <p:sp>
          <p:nvSpPr>
            <p:cNvPr id="21549" name="AutoShape 73">
              <a:extLst>
                <a:ext uri="{FF2B5EF4-FFF2-40B4-BE49-F238E27FC236}">
                  <a16:creationId xmlns:a16="http://schemas.microsoft.com/office/drawing/2014/main" id="{211DF6C9-51D2-ED41-BB92-3F9DFEE05877}"/>
                </a:ext>
              </a:extLst>
            </p:cNvPr>
            <p:cNvSpPr>
              <a:spLocks noChangeArrowheads="1"/>
            </p:cNvSpPr>
            <p:nvPr/>
          </p:nvSpPr>
          <p:spPr bwMode="auto">
            <a:xfrm>
              <a:off x="4854" y="2847"/>
              <a:ext cx="651" cy="630"/>
            </a:xfrm>
            <a:prstGeom prst="roundRect">
              <a:avLst>
                <a:gd name="adj" fmla="val 157"/>
              </a:avLst>
            </a:pr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50" name="AutoShape 74">
              <a:extLst>
                <a:ext uri="{FF2B5EF4-FFF2-40B4-BE49-F238E27FC236}">
                  <a16:creationId xmlns:a16="http://schemas.microsoft.com/office/drawing/2014/main" id="{23B157DE-BFE6-D485-C19E-7C7BC9E087B3}"/>
                </a:ext>
              </a:extLst>
            </p:cNvPr>
            <p:cNvSpPr>
              <a:spLocks noChangeArrowheads="1"/>
            </p:cNvSpPr>
            <p:nvPr/>
          </p:nvSpPr>
          <p:spPr bwMode="auto">
            <a:xfrm>
              <a:off x="4980" y="3156"/>
              <a:ext cx="132" cy="76"/>
            </a:xfrm>
            <a:prstGeom prst="roundRect">
              <a:avLst>
                <a:gd name="adj" fmla="val 11838"/>
              </a:avLst>
            </a:prstGeom>
            <a:noFill/>
            <a:ln w="255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51" name="Oval 75">
              <a:extLst>
                <a:ext uri="{FF2B5EF4-FFF2-40B4-BE49-F238E27FC236}">
                  <a16:creationId xmlns:a16="http://schemas.microsoft.com/office/drawing/2014/main" id="{C75A7702-0201-C15F-42F7-E7028ACE5161}"/>
                </a:ext>
              </a:extLst>
            </p:cNvPr>
            <p:cNvSpPr>
              <a:spLocks noChangeArrowheads="1"/>
            </p:cNvSpPr>
            <p:nvPr/>
          </p:nvSpPr>
          <p:spPr bwMode="auto">
            <a:xfrm>
              <a:off x="4983" y="2892"/>
              <a:ext cx="138" cy="63"/>
            </a:xfrm>
            <a:prstGeom prst="ellipse">
              <a:avLst/>
            </a:prstGeom>
            <a:blipFill dpi="0" rotWithShape="0">
              <a:blip r:embed="rId4"/>
              <a:srcRect/>
              <a:tile tx="0" ty="0" sx="100000" sy="100000" flip="none" algn="tl"/>
            </a:blip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52" name="Text Box 76">
              <a:extLst>
                <a:ext uri="{FF2B5EF4-FFF2-40B4-BE49-F238E27FC236}">
                  <a16:creationId xmlns:a16="http://schemas.microsoft.com/office/drawing/2014/main" id="{8EAECB8D-ADF5-DD4C-F0E1-3D5E3A780441}"/>
                </a:ext>
              </a:extLst>
            </p:cNvPr>
            <p:cNvSpPr txBox="1">
              <a:spLocks noChangeArrowheads="1"/>
            </p:cNvSpPr>
            <p:nvPr/>
          </p:nvSpPr>
          <p:spPr bwMode="auto">
            <a:xfrm>
              <a:off x="5219" y="3086"/>
              <a:ext cx="22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SzPct val="100000"/>
                <a:buFont typeface="Book Antiqua" panose="02040602050305030304" pitchFamily="18" charset="0"/>
                <a:buNone/>
              </a:pPr>
              <a:r>
                <a:rPr lang="en-GB" altLang="en-US" sz="1600" b="1">
                  <a:latin typeface="Book Antiqua" panose="02040602050305030304" pitchFamily="18" charset="0"/>
                </a:rPr>
                <a:t>? </a:t>
              </a:r>
            </a:p>
          </p:txBody>
        </p:sp>
        <p:sp>
          <p:nvSpPr>
            <p:cNvPr id="21553" name="Freeform 77">
              <a:extLst>
                <a:ext uri="{FF2B5EF4-FFF2-40B4-BE49-F238E27FC236}">
                  <a16:creationId xmlns:a16="http://schemas.microsoft.com/office/drawing/2014/main" id="{589BA8F6-AF71-0894-DC23-ED4293F54F4C}"/>
                </a:ext>
              </a:extLst>
            </p:cNvPr>
            <p:cNvSpPr>
              <a:spLocks noChangeArrowheads="1"/>
            </p:cNvSpPr>
            <p:nvPr/>
          </p:nvSpPr>
          <p:spPr bwMode="auto">
            <a:xfrm>
              <a:off x="5228" y="3007"/>
              <a:ext cx="105" cy="76"/>
            </a:xfrm>
            <a:custGeom>
              <a:avLst/>
              <a:gdLst>
                <a:gd name="T0" fmla="*/ 0 w 464"/>
                <a:gd name="T1" fmla="*/ 0 h 337"/>
                <a:gd name="T2" fmla="*/ 0 w 464"/>
                <a:gd name="T3" fmla="*/ 0 h 337"/>
                <a:gd name="T4" fmla="*/ 0 w 464"/>
                <a:gd name="T5" fmla="*/ 0 h 337"/>
                <a:gd name="T6" fmla="*/ 0 60000 65536"/>
                <a:gd name="T7" fmla="*/ 0 60000 65536"/>
                <a:gd name="T8" fmla="*/ 0 60000 65536"/>
                <a:gd name="T9" fmla="*/ 0 w 464"/>
                <a:gd name="T10" fmla="*/ 0 h 337"/>
                <a:gd name="T11" fmla="*/ 464 w 464"/>
                <a:gd name="T12" fmla="*/ 337 h 337"/>
              </a:gdLst>
              <a:ahLst/>
              <a:cxnLst>
                <a:cxn ang="T6">
                  <a:pos x="T0" y="T1"/>
                </a:cxn>
                <a:cxn ang="T7">
                  <a:pos x="T2" y="T3"/>
                </a:cxn>
                <a:cxn ang="T8">
                  <a:pos x="T4" y="T5"/>
                </a:cxn>
              </a:cxnLst>
              <a:rect l="T9" t="T10" r="T11" b="T12"/>
              <a:pathLst>
                <a:path w="464" h="337">
                  <a:moveTo>
                    <a:pt x="0" y="65"/>
                  </a:moveTo>
                  <a:lnTo>
                    <a:pt x="65" y="336"/>
                  </a:lnTo>
                  <a:lnTo>
                    <a:pt x="463" y="0"/>
                  </a:lnTo>
                </a:path>
              </a:pathLst>
            </a:custGeom>
            <a:noFill/>
            <a:ln w="2556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ar-JO"/>
            </a:p>
          </p:txBody>
        </p:sp>
        <p:sp>
          <p:nvSpPr>
            <p:cNvPr id="21554" name="Freeform 78">
              <a:extLst>
                <a:ext uri="{FF2B5EF4-FFF2-40B4-BE49-F238E27FC236}">
                  <a16:creationId xmlns:a16="http://schemas.microsoft.com/office/drawing/2014/main" id="{254CA7C1-6709-9DD6-08C8-18FD283CA985}"/>
                </a:ext>
              </a:extLst>
            </p:cNvPr>
            <p:cNvSpPr>
              <a:spLocks noChangeArrowheads="1"/>
            </p:cNvSpPr>
            <p:nvPr/>
          </p:nvSpPr>
          <p:spPr bwMode="auto">
            <a:xfrm>
              <a:off x="5228" y="2895"/>
              <a:ext cx="104" cy="75"/>
            </a:xfrm>
            <a:custGeom>
              <a:avLst/>
              <a:gdLst>
                <a:gd name="T0" fmla="*/ 0 w 460"/>
                <a:gd name="T1" fmla="*/ 0 h 332"/>
                <a:gd name="T2" fmla="*/ 0 w 460"/>
                <a:gd name="T3" fmla="*/ 0 h 332"/>
                <a:gd name="T4" fmla="*/ 0 w 460"/>
                <a:gd name="T5" fmla="*/ 0 h 332"/>
                <a:gd name="T6" fmla="*/ 0 60000 65536"/>
                <a:gd name="T7" fmla="*/ 0 60000 65536"/>
                <a:gd name="T8" fmla="*/ 0 60000 65536"/>
                <a:gd name="T9" fmla="*/ 0 w 460"/>
                <a:gd name="T10" fmla="*/ 0 h 332"/>
                <a:gd name="T11" fmla="*/ 460 w 460"/>
                <a:gd name="T12" fmla="*/ 332 h 332"/>
              </a:gdLst>
              <a:ahLst/>
              <a:cxnLst>
                <a:cxn ang="T6">
                  <a:pos x="T0" y="T1"/>
                </a:cxn>
                <a:cxn ang="T7">
                  <a:pos x="T2" y="T3"/>
                </a:cxn>
                <a:cxn ang="T8">
                  <a:pos x="T4" y="T5"/>
                </a:cxn>
              </a:cxnLst>
              <a:rect l="T9" t="T10" r="T11" b="T12"/>
              <a:pathLst>
                <a:path w="460" h="332">
                  <a:moveTo>
                    <a:pt x="0" y="65"/>
                  </a:moveTo>
                  <a:lnTo>
                    <a:pt x="65" y="331"/>
                  </a:lnTo>
                  <a:lnTo>
                    <a:pt x="459" y="0"/>
                  </a:lnTo>
                </a:path>
              </a:pathLst>
            </a:custGeom>
            <a:noFill/>
            <a:ln w="2556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ar-JO"/>
            </a:p>
          </p:txBody>
        </p:sp>
        <p:sp>
          <p:nvSpPr>
            <p:cNvPr id="21555" name="Line 79">
              <a:extLst>
                <a:ext uri="{FF2B5EF4-FFF2-40B4-BE49-F238E27FC236}">
                  <a16:creationId xmlns:a16="http://schemas.microsoft.com/office/drawing/2014/main" id="{330306C3-DD5E-F62D-1525-958F0ACE4C2F}"/>
                </a:ext>
              </a:extLst>
            </p:cNvPr>
            <p:cNvSpPr>
              <a:spLocks noChangeShapeType="1"/>
            </p:cNvSpPr>
            <p:nvPr/>
          </p:nvSpPr>
          <p:spPr bwMode="auto">
            <a:xfrm>
              <a:off x="1326" y="1986"/>
              <a:ext cx="3835" cy="1"/>
            </a:xfrm>
            <a:prstGeom prst="line">
              <a:avLst/>
            </a:prstGeom>
            <a:noFill/>
            <a:ln w="2556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56" name="Line 80">
              <a:extLst>
                <a:ext uri="{FF2B5EF4-FFF2-40B4-BE49-F238E27FC236}">
                  <a16:creationId xmlns:a16="http://schemas.microsoft.com/office/drawing/2014/main" id="{162E3898-57C1-0C91-AE13-267CAAB2FFED}"/>
                </a:ext>
              </a:extLst>
            </p:cNvPr>
            <p:cNvSpPr>
              <a:spLocks noChangeShapeType="1"/>
            </p:cNvSpPr>
            <p:nvPr/>
          </p:nvSpPr>
          <p:spPr bwMode="auto">
            <a:xfrm>
              <a:off x="5172" y="1979"/>
              <a:ext cx="1" cy="841"/>
            </a:xfrm>
            <a:prstGeom prst="line">
              <a:avLst/>
            </a:prstGeom>
            <a:noFill/>
            <a:ln w="255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ar-JO"/>
            </a:p>
          </p:txBody>
        </p:sp>
        <p:grpSp>
          <p:nvGrpSpPr>
            <p:cNvPr id="21557" name="Group 81">
              <a:extLst>
                <a:ext uri="{FF2B5EF4-FFF2-40B4-BE49-F238E27FC236}">
                  <a16:creationId xmlns:a16="http://schemas.microsoft.com/office/drawing/2014/main" id="{75558082-F625-3AD9-E076-1AC8545E8454}"/>
                </a:ext>
              </a:extLst>
            </p:cNvPr>
            <p:cNvGrpSpPr>
              <a:grpSpLocks/>
            </p:cNvGrpSpPr>
            <p:nvPr/>
          </p:nvGrpSpPr>
          <p:grpSpPr bwMode="auto">
            <a:xfrm>
              <a:off x="4891" y="2468"/>
              <a:ext cx="525" cy="325"/>
              <a:chOff x="4891" y="2468"/>
              <a:chExt cx="525" cy="325"/>
            </a:xfrm>
          </p:grpSpPr>
          <p:sp>
            <p:nvSpPr>
              <p:cNvPr id="21563" name="AutoShape 82">
                <a:extLst>
                  <a:ext uri="{FF2B5EF4-FFF2-40B4-BE49-F238E27FC236}">
                    <a16:creationId xmlns:a16="http://schemas.microsoft.com/office/drawing/2014/main" id="{1FAFEEAF-34AF-147B-7872-CD972A8B8876}"/>
                  </a:ext>
                </a:extLst>
              </p:cNvPr>
              <p:cNvSpPr>
                <a:spLocks noChangeArrowheads="1"/>
              </p:cNvSpPr>
              <p:nvPr/>
            </p:nvSpPr>
            <p:spPr bwMode="auto">
              <a:xfrm>
                <a:off x="4891" y="2468"/>
                <a:ext cx="526" cy="326"/>
              </a:xfrm>
              <a:prstGeom prst="roundRect">
                <a:avLst>
                  <a:gd name="adj" fmla="val 306"/>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64" name="AutoShape 83">
                <a:extLst>
                  <a:ext uri="{FF2B5EF4-FFF2-40B4-BE49-F238E27FC236}">
                    <a16:creationId xmlns:a16="http://schemas.microsoft.com/office/drawing/2014/main" id="{575154C5-FE36-7B25-EB25-EAD1500426FF}"/>
                  </a:ext>
                </a:extLst>
              </p:cNvPr>
              <p:cNvSpPr>
                <a:spLocks noChangeArrowheads="1"/>
              </p:cNvSpPr>
              <p:nvPr/>
            </p:nvSpPr>
            <p:spPr bwMode="auto">
              <a:xfrm>
                <a:off x="4891" y="2468"/>
                <a:ext cx="526" cy="326"/>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ITCCheltenham BookCond" charset="0"/>
                  <a:buNone/>
                </a:pPr>
                <a:r>
                  <a:rPr lang="en-GB" altLang="en-US" sz="1400">
                    <a:latin typeface="ITCCheltenham BookCond" charset="0"/>
                  </a:rPr>
                  <a:t>Verified </a:t>
                </a:r>
              </a:p>
              <a:p>
                <a:pPr algn="ctr" eaLnBrk="1" hangingPunct="1">
                  <a:buClr>
                    <a:srgbClr val="000000"/>
                  </a:buClr>
                  <a:buSzPct val="100000"/>
                  <a:buFont typeface="ITCCheltenham BookCond" charset="0"/>
                  <a:buNone/>
                </a:pPr>
                <a:r>
                  <a:rPr lang="en-GB" altLang="en-US" sz="1400">
                    <a:latin typeface="ITCCheltenham BookCond" charset="0"/>
                  </a:rPr>
                  <a:t>By</a:t>
                </a:r>
              </a:p>
            </p:txBody>
          </p:sp>
        </p:grpSp>
        <p:sp>
          <p:nvSpPr>
            <p:cNvPr id="21558" name="AutoShape 84">
              <a:extLst>
                <a:ext uri="{FF2B5EF4-FFF2-40B4-BE49-F238E27FC236}">
                  <a16:creationId xmlns:a16="http://schemas.microsoft.com/office/drawing/2014/main" id="{B4B29566-499F-ECD7-0178-0F86074D1ED4}"/>
                </a:ext>
              </a:extLst>
            </p:cNvPr>
            <p:cNvSpPr>
              <a:spLocks noChangeArrowheads="1"/>
            </p:cNvSpPr>
            <p:nvPr/>
          </p:nvSpPr>
          <p:spPr bwMode="auto">
            <a:xfrm>
              <a:off x="5004" y="3013"/>
              <a:ext cx="87" cy="90"/>
            </a:xfrm>
            <a:prstGeom prst="roundRect">
              <a:avLst>
                <a:gd name="adj" fmla="val 1162"/>
              </a:avLst>
            </a:prstGeom>
            <a:blipFill dpi="0" rotWithShape="0">
              <a:blip r:embed="rId3"/>
              <a:srcRect/>
              <a:tile tx="0" ty="0" sx="100000" sy="100000" flip="none" algn="tl"/>
            </a:blip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grpSp>
          <p:nvGrpSpPr>
            <p:cNvPr id="21559" name="Group 85">
              <a:extLst>
                <a:ext uri="{FF2B5EF4-FFF2-40B4-BE49-F238E27FC236}">
                  <a16:creationId xmlns:a16="http://schemas.microsoft.com/office/drawing/2014/main" id="{91F5F513-223F-451B-EF13-BFEFE9D931F9}"/>
                </a:ext>
              </a:extLst>
            </p:cNvPr>
            <p:cNvGrpSpPr>
              <a:grpSpLocks/>
            </p:cNvGrpSpPr>
            <p:nvPr/>
          </p:nvGrpSpPr>
          <p:grpSpPr bwMode="auto">
            <a:xfrm>
              <a:off x="4865" y="3268"/>
              <a:ext cx="462" cy="183"/>
              <a:chOff x="4865" y="3268"/>
              <a:chExt cx="462" cy="183"/>
            </a:xfrm>
          </p:grpSpPr>
          <p:sp>
            <p:nvSpPr>
              <p:cNvPr id="21561" name="AutoShape 86">
                <a:extLst>
                  <a:ext uri="{FF2B5EF4-FFF2-40B4-BE49-F238E27FC236}">
                    <a16:creationId xmlns:a16="http://schemas.microsoft.com/office/drawing/2014/main" id="{EED401CB-FF79-BDAA-B611-1AA173E6E01F}"/>
                  </a:ext>
                </a:extLst>
              </p:cNvPr>
              <p:cNvSpPr>
                <a:spLocks noChangeArrowheads="1"/>
              </p:cNvSpPr>
              <p:nvPr/>
            </p:nvSpPr>
            <p:spPr bwMode="auto">
              <a:xfrm>
                <a:off x="4875" y="3281"/>
                <a:ext cx="399" cy="171"/>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62" name="AutoShape 87">
                <a:extLst>
                  <a:ext uri="{FF2B5EF4-FFF2-40B4-BE49-F238E27FC236}">
                    <a16:creationId xmlns:a16="http://schemas.microsoft.com/office/drawing/2014/main" id="{569BBC14-EE45-F65E-9B17-406294D0C9D8}"/>
                  </a:ext>
                </a:extLst>
              </p:cNvPr>
              <p:cNvSpPr>
                <a:spLocks noChangeArrowheads="1"/>
              </p:cNvSpPr>
              <p:nvPr/>
            </p:nvSpPr>
            <p:spPr bwMode="auto">
              <a:xfrm>
                <a:off x="4865" y="3268"/>
                <a:ext cx="463" cy="173"/>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lnSpc>
                    <a:spcPct val="98000"/>
                  </a:lnSpc>
                  <a:buClr>
                    <a:srgbClr val="000000"/>
                  </a:buClr>
                  <a:buSzPct val="100000"/>
                  <a:buFont typeface="Helvetica" panose="020B0604020202020204" pitchFamily="34" charset="0"/>
                  <a:buNone/>
                </a:pPr>
                <a:r>
                  <a:rPr lang="en-GB" altLang="en-US" sz="1200" b="1">
                    <a:latin typeface="Helvetica" panose="020B0604020202020204" pitchFamily="34" charset="0"/>
                  </a:rPr>
                  <a:t>class....</a:t>
                </a:r>
              </a:p>
            </p:txBody>
          </p:sp>
        </p:grpSp>
        <p:sp>
          <p:nvSpPr>
            <p:cNvPr id="21560" name="Text Box 88">
              <a:extLst>
                <a:ext uri="{FF2B5EF4-FFF2-40B4-BE49-F238E27FC236}">
                  <a16:creationId xmlns:a16="http://schemas.microsoft.com/office/drawing/2014/main" id="{8243D6C2-E95E-89A6-3C7F-4C4D6AD2D74B}"/>
                </a:ext>
              </a:extLst>
            </p:cNvPr>
            <p:cNvSpPr txBox="1">
              <a:spLocks noChangeArrowheads="1"/>
            </p:cNvSpPr>
            <p:nvPr/>
          </p:nvSpPr>
          <p:spPr bwMode="auto">
            <a:xfrm>
              <a:off x="5219" y="3256"/>
              <a:ext cx="22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SzPct val="100000"/>
                <a:buFont typeface="Book Antiqua" panose="02040602050305030304" pitchFamily="18" charset="0"/>
                <a:buNone/>
              </a:pPr>
              <a:r>
                <a:rPr lang="en-GB" altLang="en-US" sz="1600" b="1">
                  <a:latin typeface="Book Antiqua" panose="02040602050305030304" pitchFamily="18" charset="0"/>
                </a:rPr>
                <a:t>? </a:t>
              </a:r>
            </a:p>
          </p:txBody>
        </p:sp>
      </p:grpSp>
      <p:grpSp>
        <p:nvGrpSpPr>
          <p:cNvPr id="19" name="Group 89">
            <a:extLst>
              <a:ext uri="{FF2B5EF4-FFF2-40B4-BE49-F238E27FC236}">
                <a16:creationId xmlns:a16="http://schemas.microsoft.com/office/drawing/2014/main" id="{CFDBE55C-A8A6-0892-710C-687EB8D421F0}"/>
              </a:ext>
            </a:extLst>
          </p:cNvPr>
          <p:cNvGrpSpPr>
            <a:grpSpLocks/>
          </p:cNvGrpSpPr>
          <p:nvPr/>
        </p:nvGrpSpPr>
        <p:grpSpPr bwMode="auto">
          <a:xfrm>
            <a:off x="457200" y="1874838"/>
            <a:ext cx="1741488" cy="793750"/>
            <a:chOff x="288" y="1181"/>
            <a:chExt cx="1097" cy="500"/>
          </a:xfrm>
        </p:grpSpPr>
        <p:sp>
          <p:nvSpPr>
            <p:cNvPr id="21546" name="AutoShape 90">
              <a:extLst>
                <a:ext uri="{FF2B5EF4-FFF2-40B4-BE49-F238E27FC236}">
                  <a16:creationId xmlns:a16="http://schemas.microsoft.com/office/drawing/2014/main" id="{61C9D861-0261-E8AA-E66E-8E836177A48A}"/>
                </a:ext>
              </a:extLst>
            </p:cNvPr>
            <p:cNvSpPr>
              <a:spLocks noChangeArrowheads="1"/>
            </p:cNvSpPr>
            <p:nvPr/>
          </p:nvSpPr>
          <p:spPr bwMode="auto">
            <a:xfrm>
              <a:off x="383" y="1181"/>
              <a:ext cx="1002" cy="500"/>
            </a:xfrm>
            <a:prstGeom prst="roundRect">
              <a:avLst>
                <a:gd name="adj" fmla="val 199"/>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47" name="AutoShape 91">
              <a:extLst>
                <a:ext uri="{FF2B5EF4-FFF2-40B4-BE49-F238E27FC236}">
                  <a16:creationId xmlns:a16="http://schemas.microsoft.com/office/drawing/2014/main" id="{F6507875-7AFD-76F7-1EC6-3FF48AAC14C3}"/>
                </a:ext>
              </a:extLst>
            </p:cNvPr>
            <p:cNvSpPr>
              <a:spLocks noChangeArrowheads="1"/>
            </p:cNvSpPr>
            <p:nvPr/>
          </p:nvSpPr>
          <p:spPr bwMode="auto">
            <a:xfrm>
              <a:off x="288" y="1181"/>
              <a:ext cx="1097" cy="500"/>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280" tIns="43920" rIns="89280" bIns="43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Times" panose="02020603050405020304" pitchFamily="18" charset="0"/>
                <a:buNone/>
              </a:pPr>
              <a:r>
                <a:rPr lang="en-GB" altLang="en-US" b="1">
                  <a:latin typeface="Constantia" panose="02030602050306030303" pitchFamily="18" charset="0"/>
                </a:rPr>
                <a:t>Requirements</a:t>
              </a:r>
            </a:p>
            <a:p>
              <a:pPr algn="ctr" eaLnBrk="1" hangingPunct="1">
                <a:buClr>
                  <a:srgbClr val="000000"/>
                </a:buClr>
                <a:buSzPct val="100000"/>
                <a:buFont typeface="Times" panose="02020603050405020304" pitchFamily="18" charset="0"/>
                <a:buNone/>
              </a:pPr>
              <a:r>
                <a:rPr lang="en-GB" altLang="en-US" b="1">
                  <a:latin typeface="Constantia" panose="02030602050306030303" pitchFamily="18" charset="0"/>
                </a:rPr>
                <a:t>Elicitation</a:t>
              </a:r>
            </a:p>
          </p:txBody>
        </p:sp>
      </p:grpSp>
      <p:grpSp>
        <p:nvGrpSpPr>
          <p:cNvPr id="20" name="Group 92">
            <a:extLst>
              <a:ext uri="{FF2B5EF4-FFF2-40B4-BE49-F238E27FC236}">
                <a16:creationId xmlns:a16="http://schemas.microsoft.com/office/drawing/2014/main" id="{D2A9E518-720F-D641-01DF-2EFCCAD1DCDE}"/>
              </a:ext>
            </a:extLst>
          </p:cNvPr>
          <p:cNvGrpSpPr>
            <a:grpSpLocks/>
          </p:cNvGrpSpPr>
          <p:nvPr/>
        </p:nvGrpSpPr>
        <p:grpSpPr bwMode="auto">
          <a:xfrm>
            <a:off x="752475" y="3095625"/>
            <a:ext cx="1408113" cy="2897188"/>
            <a:chOff x="474" y="1950"/>
            <a:chExt cx="887" cy="1825"/>
          </a:xfrm>
        </p:grpSpPr>
        <p:sp>
          <p:nvSpPr>
            <p:cNvPr id="21526" name="Text Box 93">
              <a:extLst>
                <a:ext uri="{FF2B5EF4-FFF2-40B4-BE49-F238E27FC236}">
                  <a16:creationId xmlns:a16="http://schemas.microsoft.com/office/drawing/2014/main" id="{4E014CE5-F597-8D66-4A31-0DEB472BE40C}"/>
                </a:ext>
              </a:extLst>
            </p:cNvPr>
            <p:cNvSpPr txBox="1">
              <a:spLocks noChangeArrowheads="1"/>
            </p:cNvSpPr>
            <p:nvPr/>
          </p:nvSpPr>
          <p:spPr bwMode="auto">
            <a:xfrm>
              <a:off x="474" y="3410"/>
              <a:ext cx="88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Use Case</a:t>
              </a:r>
            </a:p>
            <a:p>
              <a:pPr algn="ctr" eaLnBrk="1" hangingPunct="1">
                <a:buClr>
                  <a:srgbClr val="0006A3"/>
                </a:buClr>
                <a:buSzPct val="100000"/>
                <a:buFont typeface="Book Antiqua" panose="02040602050305030304" pitchFamily="18" charset="0"/>
                <a:buNone/>
              </a:pPr>
              <a:r>
                <a:rPr lang="en-GB" altLang="en-US" sz="1600" b="1">
                  <a:solidFill>
                    <a:srgbClr val="0006A3"/>
                  </a:solidFill>
                  <a:latin typeface="Book Antiqua" panose="02040602050305030304" pitchFamily="18" charset="0"/>
                </a:rPr>
                <a:t>Model</a:t>
              </a:r>
            </a:p>
          </p:txBody>
        </p:sp>
        <p:grpSp>
          <p:nvGrpSpPr>
            <p:cNvPr id="21527" name="Group 94">
              <a:extLst>
                <a:ext uri="{FF2B5EF4-FFF2-40B4-BE49-F238E27FC236}">
                  <a16:creationId xmlns:a16="http://schemas.microsoft.com/office/drawing/2014/main" id="{3B31A045-70A7-1A41-B115-C411666FB26D}"/>
                </a:ext>
              </a:extLst>
            </p:cNvPr>
            <p:cNvGrpSpPr>
              <a:grpSpLocks/>
            </p:cNvGrpSpPr>
            <p:nvPr/>
          </p:nvGrpSpPr>
          <p:grpSpPr bwMode="auto">
            <a:xfrm>
              <a:off x="602" y="1950"/>
              <a:ext cx="726" cy="351"/>
              <a:chOff x="602" y="1950"/>
              <a:chExt cx="726" cy="351"/>
            </a:xfrm>
          </p:grpSpPr>
          <p:sp>
            <p:nvSpPr>
              <p:cNvPr id="21528" name="AutoShape 95">
                <a:extLst>
                  <a:ext uri="{FF2B5EF4-FFF2-40B4-BE49-F238E27FC236}">
                    <a16:creationId xmlns:a16="http://schemas.microsoft.com/office/drawing/2014/main" id="{D6BFFBF2-77F1-449F-7D50-225BF5BF4EBD}"/>
                  </a:ext>
                </a:extLst>
              </p:cNvPr>
              <p:cNvSpPr>
                <a:spLocks noChangeArrowheads="1"/>
              </p:cNvSpPr>
              <p:nvPr/>
            </p:nvSpPr>
            <p:spPr bwMode="auto">
              <a:xfrm>
                <a:off x="602" y="1950"/>
                <a:ext cx="727" cy="352"/>
              </a:xfrm>
              <a:prstGeom prst="roundRect">
                <a:avLst>
                  <a:gd name="adj" fmla="val 282"/>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29" name="Oval 96">
                <a:extLst>
                  <a:ext uri="{FF2B5EF4-FFF2-40B4-BE49-F238E27FC236}">
                    <a16:creationId xmlns:a16="http://schemas.microsoft.com/office/drawing/2014/main" id="{1748AF75-CCF8-8B71-43A3-759DD6AF144A}"/>
                  </a:ext>
                </a:extLst>
              </p:cNvPr>
              <p:cNvSpPr>
                <a:spLocks noChangeArrowheads="1"/>
              </p:cNvSpPr>
              <p:nvPr/>
            </p:nvSpPr>
            <p:spPr bwMode="auto">
              <a:xfrm>
                <a:off x="696" y="2033"/>
                <a:ext cx="209" cy="78"/>
              </a:xfrm>
              <a:prstGeom prst="ellipse">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30" name="Oval 97">
                <a:extLst>
                  <a:ext uri="{FF2B5EF4-FFF2-40B4-BE49-F238E27FC236}">
                    <a16:creationId xmlns:a16="http://schemas.microsoft.com/office/drawing/2014/main" id="{26A1B817-721A-3958-8E0A-F8EE79FF9FDE}"/>
                  </a:ext>
                </a:extLst>
              </p:cNvPr>
              <p:cNvSpPr>
                <a:spLocks noChangeArrowheads="1"/>
              </p:cNvSpPr>
              <p:nvPr/>
            </p:nvSpPr>
            <p:spPr bwMode="auto">
              <a:xfrm>
                <a:off x="1040" y="2209"/>
                <a:ext cx="183" cy="67"/>
              </a:xfrm>
              <a:prstGeom prst="ellipse">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grpSp>
            <p:nvGrpSpPr>
              <p:cNvPr id="21531" name="Group 98">
                <a:extLst>
                  <a:ext uri="{FF2B5EF4-FFF2-40B4-BE49-F238E27FC236}">
                    <a16:creationId xmlns:a16="http://schemas.microsoft.com/office/drawing/2014/main" id="{E966C9CD-1353-2525-5812-75E75494A47A}"/>
                  </a:ext>
                </a:extLst>
              </p:cNvPr>
              <p:cNvGrpSpPr>
                <a:grpSpLocks/>
              </p:cNvGrpSpPr>
              <p:nvPr/>
            </p:nvGrpSpPr>
            <p:grpSpPr bwMode="auto">
              <a:xfrm>
                <a:off x="1082" y="1994"/>
                <a:ext cx="89" cy="136"/>
                <a:chOff x="1082" y="1994"/>
                <a:chExt cx="89" cy="136"/>
              </a:xfrm>
            </p:grpSpPr>
            <p:sp>
              <p:nvSpPr>
                <p:cNvPr id="21541" name="Oval 99">
                  <a:extLst>
                    <a:ext uri="{FF2B5EF4-FFF2-40B4-BE49-F238E27FC236}">
                      <a16:creationId xmlns:a16="http://schemas.microsoft.com/office/drawing/2014/main" id="{F366F392-F013-1C5B-41E1-1C646C8173CD}"/>
                    </a:ext>
                  </a:extLst>
                </p:cNvPr>
                <p:cNvSpPr>
                  <a:spLocks noChangeArrowheads="1"/>
                </p:cNvSpPr>
                <p:nvPr/>
              </p:nvSpPr>
              <p:spPr bwMode="auto">
                <a:xfrm>
                  <a:off x="1107" y="1994"/>
                  <a:ext cx="35" cy="37"/>
                </a:xfrm>
                <a:prstGeom prst="ellipse">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42" name="Line 100">
                  <a:extLst>
                    <a:ext uri="{FF2B5EF4-FFF2-40B4-BE49-F238E27FC236}">
                      <a16:creationId xmlns:a16="http://schemas.microsoft.com/office/drawing/2014/main" id="{E9328570-D337-DE5D-0987-E8AD0BDDC15A}"/>
                    </a:ext>
                  </a:extLst>
                </p:cNvPr>
                <p:cNvSpPr>
                  <a:spLocks noChangeShapeType="1"/>
                </p:cNvSpPr>
                <p:nvPr/>
              </p:nvSpPr>
              <p:spPr bwMode="auto">
                <a:xfrm>
                  <a:off x="1082" y="2063"/>
                  <a:ext cx="90"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43" name="Line 101">
                  <a:extLst>
                    <a:ext uri="{FF2B5EF4-FFF2-40B4-BE49-F238E27FC236}">
                      <a16:creationId xmlns:a16="http://schemas.microsoft.com/office/drawing/2014/main" id="{0D2C55FD-6678-B18C-4BE0-D818E8739651}"/>
                    </a:ext>
                  </a:extLst>
                </p:cNvPr>
                <p:cNvSpPr>
                  <a:spLocks noChangeShapeType="1"/>
                </p:cNvSpPr>
                <p:nvPr/>
              </p:nvSpPr>
              <p:spPr bwMode="auto">
                <a:xfrm>
                  <a:off x="1124" y="2043"/>
                  <a:ext cx="1" cy="45"/>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44" name="Line 102">
                  <a:extLst>
                    <a:ext uri="{FF2B5EF4-FFF2-40B4-BE49-F238E27FC236}">
                      <a16:creationId xmlns:a16="http://schemas.microsoft.com/office/drawing/2014/main" id="{9121F69B-654A-4A5D-1128-F6E5CD47CFB4}"/>
                    </a:ext>
                  </a:extLst>
                </p:cNvPr>
                <p:cNvSpPr>
                  <a:spLocks noChangeShapeType="1"/>
                </p:cNvSpPr>
                <p:nvPr/>
              </p:nvSpPr>
              <p:spPr bwMode="auto">
                <a:xfrm flipH="1">
                  <a:off x="1082" y="2098"/>
                  <a:ext cx="39" cy="3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45" name="Line 103">
                  <a:extLst>
                    <a:ext uri="{FF2B5EF4-FFF2-40B4-BE49-F238E27FC236}">
                      <a16:creationId xmlns:a16="http://schemas.microsoft.com/office/drawing/2014/main" id="{EA295E08-323D-2166-8414-69785C0F36B7}"/>
                    </a:ext>
                  </a:extLst>
                </p:cNvPr>
                <p:cNvSpPr>
                  <a:spLocks noChangeShapeType="1"/>
                </p:cNvSpPr>
                <p:nvPr/>
              </p:nvSpPr>
              <p:spPr bwMode="auto">
                <a:xfrm>
                  <a:off x="1127" y="2097"/>
                  <a:ext cx="33" cy="34"/>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grpSp>
          <p:sp>
            <p:nvSpPr>
              <p:cNvPr id="21532" name="Line 104">
                <a:extLst>
                  <a:ext uri="{FF2B5EF4-FFF2-40B4-BE49-F238E27FC236}">
                    <a16:creationId xmlns:a16="http://schemas.microsoft.com/office/drawing/2014/main" id="{DE6ED996-965C-6CCF-8D94-C2038D5A5962}"/>
                  </a:ext>
                </a:extLst>
              </p:cNvPr>
              <p:cNvSpPr>
                <a:spLocks noChangeShapeType="1"/>
              </p:cNvSpPr>
              <p:nvPr/>
            </p:nvSpPr>
            <p:spPr bwMode="auto">
              <a:xfrm flipH="1" flipV="1">
                <a:off x="914" y="2071"/>
                <a:ext cx="159" cy="9"/>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33" name="Line 105">
                <a:extLst>
                  <a:ext uri="{FF2B5EF4-FFF2-40B4-BE49-F238E27FC236}">
                    <a16:creationId xmlns:a16="http://schemas.microsoft.com/office/drawing/2014/main" id="{991334B5-1E1A-5235-FA73-FF641B2EB2AF}"/>
                  </a:ext>
                </a:extLst>
              </p:cNvPr>
              <p:cNvSpPr>
                <a:spLocks noChangeShapeType="1"/>
              </p:cNvSpPr>
              <p:nvPr/>
            </p:nvSpPr>
            <p:spPr bwMode="auto">
              <a:xfrm>
                <a:off x="1128" y="2154"/>
                <a:ext cx="7" cy="4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grpSp>
            <p:nvGrpSpPr>
              <p:cNvPr id="21534" name="Group 106">
                <a:extLst>
                  <a:ext uri="{FF2B5EF4-FFF2-40B4-BE49-F238E27FC236}">
                    <a16:creationId xmlns:a16="http://schemas.microsoft.com/office/drawing/2014/main" id="{5B883B1B-8049-F918-2459-092AB10651C6}"/>
                  </a:ext>
                </a:extLst>
              </p:cNvPr>
              <p:cNvGrpSpPr>
                <a:grpSpLocks/>
              </p:cNvGrpSpPr>
              <p:nvPr/>
            </p:nvGrpSpPr>
            <p:grpSpPr bwMode="auto">
              <a:xfrm>
                <a:off x="905" y="2151"/>
                <a:ext cx="90" cy="134"/>
                <a:chOff x="905" y="2151"/>
                <a:chExt cx="90" cy="134"/>
              </a:xfrm>
            </p:grpSpPr>
            <p:sp>
              <p:nvSpPr>
                <p:cNvPr id="21536" name="Oval 107">
                  <a:extLst>
                    <a:ext uri="{FF2B5EF4-FFF2-40B4-BE49-F238E27FC236}">
                      <a16:creationId xmlns:a16="http://schemas.microsoft.com/office/drawing/2014/main" id="{4C2D31AB-0F6C-AD33-7983-FC0E90FE6DE6}"/>
                    </a:ext>
                  </a:extLst>
                </p:cNvPr>
                <p:cNvSpPr>
                  <a:spLocks noChangeArrowheads="1"/>
                </p:cNvSpPr>
                <p:nvPr/>
              </p:nvSpPr>
              <p:spPr bwMode="auto">
                <a:xfrm>
                  <a:off x="930" y="2151"/>
                  <a:ext cx="35" cy="35"/>
                </a:xfrm>
                <a:prstGeom prst="ellipse">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37" name="Line 108">
                  <a:extLst>
                    <a:ext uri="{FF2B5EF4-FFF2-40B4-BE49-F238E27FC236}">
                      <a16:creationId xmlns:a16="http://schemas.microsoft.com/office/drawing/2014/main" id="{07B33ECB-EA6F-62A4-E1E1-0840E222A54F}"/>
                    </a:ext>
                  </a:extLst>
                </p:cNvPr>
                <p:cNvSpPr>
                  <a:spLocks noChangeShapeType="1"/>
                </p:cNvSpPr>
                <p:nvPr/>
              </p:nvSpPr>
              <p:spPr bwMode="auto">
                <a:xfrm>
                  <a:off x="905" y="2218"/>
                  <a:ext cx="91"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38" name="Line 109">
                  <a:extLst>
                    <a:ext uri="{FF2B5EF4-FFF2-40B4-BE49-F238E27FC236}">
                      <a16:creationId xmlns:a16="http://schemas.microsoft.com/office/drawing/2014/main" id="{5548994B-D1E2-5F7D-0A48-F1A50A601ACD}"/>
                    </a:ext>
                  </a:extLst>
                </p:cNvPr>
                <p:cNvSpPr>
                  <a:spLocks noChangeShapeType="1"/>
                </p:cNvSpPr>
                <p:nvPr/>
              </p:nvSpPr>
              <p:spPr bwMode="auto">
                <a:xfrm>
                  <a:off x="947" y="2198"/>
                  <a:ext cx="1" cy="46"/>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39" name="Line 110">
                  <a:extLst>
                    <a:ext uri="{FF2B5EF4-FFF2-40B4-BE49-F238E27FC236}">
                      <a16:creationId xmlns:a16="http://schemas.microsoft.com/office/drawing/2014/main" id="{5B5A5CBB-D3F0-CEAC-C419-6E0A4253825E}"/>
                    </a:ext>
                  </a:extLst>
                </p:cNvPr>
                <p:cNvSpPr>
                  <a:spLocks noChangeShapeType="1"/>
                </p:cNvSpPr>
                <p:nvPr/>
              </p:nvSpPr>
              <p:spPr bwMode="auto">
                <a:xfrm flipH="1">
                  <a:off x="906" y="2253"/>
                  <a:ext cx="38" cy="3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sp>
              <p:nvSpPr>
                <p:cNvPr id="21540" name="Line 111">
                  <a:extLst>
                    <a:ext uri="{FF2B5EF4-FFF2-40B4-BE49-F238E27FC236}">
                      <a16:creationId xmlns:a16="http://schemas.microsoft.com/office/drawing/2014/main" id="{3B2211B2-08D5-E6A8-946A-5B4033FBE195}"/>
                    </a:ext>
                  </a:extLst>
                </p:cNvPr>
                <p:cNvSpPr>
                  <a:spLocks noChangeShapeType="1"/>
                </p:cNvSpPr>
                <p:nvPr/>
              </p:nvSpPr>
              <p:spPr bwMode="auto">
                <a:xfrm>
                  <a:off x="951" y="2252"/>
                  <a:ext cx="32" cy="34"/>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grpSp>
          <p:sp>
            <p:nvSpPr>
              <p:cNvPr id="21535" name="Line 112">
                <a:extLst>
                  <a:ext uri="{FF2B5EF4-FFF2-40B4-BE49-F238E27FC236}">
                    <a16:creationId xmlns:a16="http://schemas.microsoft.com/office/drawing/2014/main" id="{45162662-342C-E983-0D6B-F1B77D54A599}"/>
                  </a:ext>
                </a:extLst>
              </p:cNvPr>
              <p:cNvSpPr>
                <a:spLocks noChangeShapeType="1"/>
              </p:cNvSpPr>
              <p:nvPr/>
            </p:nvSpPr>
            <p:spPr bwMode="auto">
              <a:xfrm flipH="1" flipV="1">
                <a:off x="810" y="2127"/>
                <a:ext cx="87" cy="123"/>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ar-JO"/>
              </a:p>
            </p:txBody>
          </p:sp>
        </p:grpSp>
      </p:grpSp>
      <p:grpSp>
        <p:nvGrpSpPr>
          <p:cNvPr id="24" name="Group 113">
            <a:extLst>
              <a:ext uri="{FF2B5EF4-FFF2-40B4-BE49-F238E27FC236}">
                <a16:creationId xmlns:a16="http://schemas.microsoft.com/office/drawing/2014/main" id="{09EEAE35-863B-5DF6-4BDF-E7572C0ACF52}"/>
              </a:ext>
            </a:extLst>
          </p:cNvPr>
          <p:cNvGrpSpPr>
            <a:grpSpLocks/>
          </p:cNvGrpSpPr>
          <p:nvPr/>
        </p:nvGrpSpPr>
        <p:grpSpPr bwMode="auto">
          <a:xfrm>
            <a:off x="2298700" y="1874838"/>
            <a:ext cx="1463675" cy="793750"/>
            <a:chOff x="1448" y="1181"/>
            <a:chExt cx="922" cy="500"/>
          </a:xfrm>
        </p:grpSpPr>
        <p:sp>
          <p:nvSpPr>
            <p:cNvPr id="21524" name="AutoShape 114">
              <a:extLst>
                <a:ext uri="{FF2B5EF4-FFF2-40B4-BE49-F238E27FC236}">
                  <a16:creationId xmlns:a16="http://schemas.microsoft.com/office/drawing/2014/main" id="{DA577600-A968-822A-402F-4C5A913CAC2B}"/>
                </a:ext>
              </a:extLst>
            </p:cNvPr>
            <p:cNvSpPr>
              <a:spLocks noChangeArrowheads="1"/>
            </p:cNvSpPr>
            <p:nvPr/>
          </p:nvSpPr>
          <p:spPr bwMode="auto">
            <a:xfrm>
              <a:off x="1448" y="1181"/>
              <a:ext cx="923" cy="501"/>
            </a:xfrm>
            <a:prstGeom prst="roundRect">
              <a:avLst>
                <a:gd name="adj" fmla="val 199"/>
              </a:avLst>
            </a:prstGeom>
            <a:solidFill>
              <a:srgbClr val="FFFFFF"/>
            </a:solidFill>
            <a:ln w="12600">
              <a:solidFill>
                <a:srgbClr val="000000"/>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1525" name="AutoShape 115">
              <a:extLst>
                <a:ext uri="{FF2B5EF4-FFF2-40B4-BE49-F238E27FC236}">
                  <a16:creationId xmlns:a16="http://schemas.microsoft.com/office/drawing/2014/main" id="{93D1AA2C-1488-2A0E-1F2A-E4D4D0BD2605}"/>
                </a:ext>
              </a:extLst>
            </p:cNvPr>
            <p:cNvSpPr>
              <a:spLocks noChangeArrowheads="1"/>
            </p:cNvSpPr>
            <p:nvPr/>
          </p:nvSpPr>
          <p:spPr bwMode="auto">
            <a:xfrm>
              <a:off x="1448" y="1181"/>
              <a:ext cx="923" cy="501"/>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280" tIns="43920" rIns="89280" bIns="4392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93000"/>
                </a:lnSpc>
                <a:buClr>
                  <a:srgbClr val="000000"/>
                </a:buClr>
                <a:buSzPct val="100000"/>
                <a:buFont typeface="Times" panose="02020603050405020304" pitchFamily="18" charset="0"/>
                <a:buNone/>
              </a:pPr>
              <a:r>
                <a:rPr lang="en-GB" altLang="en-US" b="1">
                  <a:latin typeface="Constantia" panose="02030602050306030303" pitchFamily="18" charset="0"/>
                </a:rPr>
                <a:t>Analysis</a:t>
              </a:r>
            </a:p>
          </p:txBody>
        </p:sp>
      </p:grpSp>
      <p:sp>
        <p:nvSpPr>
          <p:cNvPr id="21520" name="AutoShape 116">
            <a:extLst>
              <a:ext uri="{FF2B5EF4-FFF2-40B4-BE49-F238E27FC236}">
                <a16:creationId xmlns:a16="http://schemas.microsoft.com/office/drawing/2014/main" id="{790D23A7-982B-A4A3-6292-9CA60F534F14}"/>
              </a:ext>
            </a:extLst>
          </p:cNvPr>
          <p:cNvSpPr>
            <a:spLocks noChangeArrowheads="1"/>
          </p:cNvSpPr>
          <p:nvPr/>
        </p:nvSpPr>
        <p:spPr bwMode="auto">
          <a:xfrm>
            <a:off x="5410200" y="215900"/>
            <a:ext cx="3505200" cy="863600"/>
          </a:xfrm>
          <a:prstGeom prst="roundRect">
            <a:avLst>
              <a:gd name="adj" fmla="val 1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48245" name="Text Box 117">
            <a:extLst>
              <a:ext uri="{FF2B5EF4-FFF2-40B4-BE49-F238E27FC236}">
                <a16:creationId xmlns:a16="http://schemas.microsoft.com/office/drawing/2014/main" id="{ACCD10AF-8622-D274-94E4-F14B4F05DE54}"/>
              </a:ext>
            </a:extLst>
          </p:cNvPr>
          <p:cNvSpPr txBox="1">
            <a:spLocks noChangeArrowheads="1"/>
          </p:cNvSpPr>
          <p:nvPr/>
        </p:nvSpPr>
        <p:spPr bwMode="auto">
          <a:xfrm>
            <a:off x="5334000" y="685800"/>
            <a:ext cx="3505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0" tIns="45360" rIns="92520" bIns="453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lnSpc>
                <a:spcPct val="93000"/>
              </a:lnSpc>
              <a:buClr>
                <a:srgbClr val="000000"/>
              </a:buClr>
              <a:buSzPct val="100000"/>
              <a:buFont typeface="Times" panose="02020603050405020304" pitchFamily="18" charset="0"/>
              <a:buNone/>
            </a:pPr>
            <a:r>
              <a:rPr lang="en-GB" altLang="en-US">
                <a:latin typeface="Constantia" panose="02030602050306030303" pitchFamily="18" charset="0"/>
              </a:rPr>
              <a:t>...and their models</a:t>
            </a:r>
          </a:p>
        </p:txBody>
      </p:sp>
      <p:sp>
        <p:nvSpPr>
          <p:cNvPr id="119" name="Date Placeholder 118">
            <a:extLst>
              <a:ext uri="{FF2B5EF4-FFF2-40B4-BE49-F238E27FC236}">
                <a16:creationId xmlns:a16="http://schemas.microsoft.com/office/drawing/2014/main" id="{364072B5-A981-40C6-5CAB-EB069C9DC70B}"/>
              </a:ext>
            </a:extLst>
          </p:cNvPr>
          <p:cNvSpPr>
            <a:spLocks noGrp="1"/>
          </p:cNvSpPr>
          <p:nvPr>
            <p:ph type="dt" sz="quarter" idx="10"/>
          </p:nvPr>
        </p:nvSpPr>
        <p:spPr/>
        <p:txBody>
          <a:bodyPr/>
          <a:lstStyle/>
          <a:p>
            <a:pPr>
              <a:defRPr/>
            </a:pPr>
            <a:fld id="{77B3F9EE-A6F0-4982-9B14-7879D0E4F6C3}" type="datetime1">
              <a:rPr lang="en-US"/>
              <a:pPr>
                <a:defRPr/>
              </a:pPr>
              <a:t>5/9/2023</a:t>
            </a:fld>
            <a:endParaRPr lang="en-US"/>
          </a:p>
        </p:txBody>
      </p:sp>
      <p:sp>
        <p:nvSpPr>
          <p:cNvPr id="21523" name="Slide Number Placeholder 119">
            <a:extLst>
              <a:ext uri="{FF2B5EF4-FFF2-40B4-BE49-F238E27FC236}">
                <a16:creationId xmlns:a16="http://schemas.microsoft.com/office/drawing/2014/main" id="{09E3234B-A5EF-9F36-3A22-CB716D043D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3AE420-B221-447C-BD3D-D40A8A74A6F8}" type="slidenum">
              <a:rPr lang="en-US" altLang="en-US">
                <a:solidFill>
                  <a:srgbClr val="045C75"/>
                </a:solidFill>
                <a:latin typeface="Constantia" panose="02030602050306030303" pitchFamily="18" charset="0"/>
              </a:rPr>
              <a:pPr/>
              <a:t>12</a:t>
            </a:fld>
            <a:endParaRPr lang="en-US" altLang="en-US">
              <a:solidFill>
                <a:srgbClr val="045C75"/>
              </a:solidFill>
              <a:latin typeface="Constantia" panose="020306020503060303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482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EACD358-6CBA-71D8-BF7B-CC06AE0D9438}"/>
              </a:ext>
            </a:extLst>
          </p:cNvPr>
          <p:cNvSpPr>
            <a:spLocks noGrp="1"/>
          </p:cNvSpPr>
          <p:nvPr>
            <p:ph type="title"/>
          </p:nvPr>
        </p:nvSpPr>
        <p:spPr>
          <a:xfrm>
            <a:off x="457200" y="609600"/>
            <a:ext cx="8229600" cy="895350"/>
          </a:xfrm>
        </p:spPr>
        <p:txBody>
          <a:bodyPr/>
          <a:lstStyle/>
          <a:p>
            <a:pPr algn="ctr"/>
            <a:r>
              <a:rPr lang="en-US" altLang="en-US" sz="3200" b="1" dirty="0">
                <a:solidFill>
                  <a:srgbClr val="0070C0"/>
                </a:solidFill>
              </a:rPr>
              <a:t>What is software engineering?</a:t>
            </a:r>
            <a:br>
              <a:rPr lang="en-US" altLang="en-US" sz="3200" b="1" dirty="0">
                <a:solidFill>
                  <a:srgbClr val="0070C0"/>
                </a:solidFill>
              </a:rPr>
            </a:br>
            <a:r>
              <a:rPr lang="en-US" sz="3200" b="1" strike="noStrike" spc="-1" dirty="0" err="1">
                <a:solidFill>
                  <a:srgbClr val="0070C0"/>
                </a:solidFill>
                <a:latin typeface="Calibri"/>
              </a:rPr>
              <a:t>ما</a:t>
            </a:r>
            <a:r>
              <a:rPr lang="en-US" sz="3200" b="1" strike="noStrike" spc="-1" dirty="0">
                <a:solidFill>
                  <a:srgbClr val="0070C0"/>
                </a:solidFill>
                <a:latin typeface="Calibri"/>
              </a:rPr>
              <a:t> </a:t>
            </a:r>
            <a:r>
              <a:rPr lang="en-US" sz="3200" b="1" strike="noStrike" spc="-1" dirty="0" err="1">
                <a:solidFill>
                  <a:srgbClr val="0070C0"/>
                </a:solidFill>
                <a:latin typeface="Calibri"/>
              </a:rPr>
              <a:t>هي</a:t>
            </a:r>
            <a:r>
              <a:rPr lang="en-US" sz="3200" b="1" strike="noStrike" spc="-1" dirty="0">
                <a:solidFill>
                  <a:srgbClr val="0070C0"/>
                </a:solidFill>
                <a:latin typeface="Calibri"/>
              </a:rPr>
              <a:t> </a:t>
            </a:r>
            <a:r>
              <a:rPr lang="en-US" sz="3200" b="1" strike="noStrike" spc="-1" dirty="0" err="1">
                <a:solidFill>
                  <a:srgbClr val="0070C0"/>
                </a:solidFill>
                <a:latin typeface="Calibri"/>
              </a:rPr>
              <a:t>هندسة</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r>
              <a:rPr lang="en-US" sz="3200" b="1" strike="noStrike" spc="-1" dirty="0">
                <a:solidFill>
                  <a:srgbClr val="0070C0"/>
                </a:solidFill>
                <a:latin typeface="Calibri"/>
              </a:rPr>
              <a:t>؟</a:t>
            </a:r>
            <a:endParaRPr lang="en-US" altLang="en-US" sz="3200" dirty="0">
              <a:solidFill>
                <a:srgbClr val="0070C0"/>
              </a:solidFill>
            </a:endParaRPr>
          </a:p>
        </p:txBody>
      </p:sp>
      <p:sp>
        <p:nvSpPr>
          <p:cNvPr id="3" name="Content Placeholder 2">
            <a:extLst>
              <a:ext uri="{FF2B5EF4-FFF2-40B4-BE49-F238E27FC236}">
                <a16:creationId xmlns:a16="http://schemas.microsoft.com/office/drawing/2014/main" id="{F4B382FC-0C58-B617-972A-D224A20154C7}"/>
              </a:ext>
            </a:extLst>
          </p:cNvPr>
          <p:cNvSpPr>
            <a:spLocks noGrp="1"/>
          </p:cNvSpPr>
          <p:nvPr>
            <p:ph idx="1"/>
          </p:nvPr>
        </p:nvSpPr>
        <p:spPr>
          <a:xfrm>
            <a:off x="381000" y="1752600"/>
            <a:ext cx="8229600" cy="3505200"/>
          </a:xfrm>
        </p:spPr>
        <p:txBody>
          <a:bodyPr/>
          <a:lstStyle/>
          <a:p>
            <a:pPr marL="274320" indent="-274320" algn="just" eaLnBrk="1" fontAlgn="auto" hangingPunct="1">
              <a:spcAft>
                <a:spcPts val="0"/>
              </a:spcAft>
              <a:buClr>
                <a:schemeClr val="accent3"/>
              </a:buClr>
              <a:buFont typeface="Wingdings 2" panose="05020102010507070707" pitchFamily="18" charset="2"/>
              <a:buNone/>
              <a:defRPr/>
            </a:pPr>
            <a:r>
              <a:rPr lang="en-US" sz="2000" dirty="0">
                <a:solidFill>
                  <a:srgbClr val="FF0000"/>
                </a:solidFill>
              </a:rPr>
              <a:t>3. Software engineering is a </a:t>
            </a:r>
            <a:r>
              <a:rPr lang="en-US" sz="2000" b="1" dirty="0">
                <a:solidFill>
                  <a:srgbClr val="FF0000"/>
                </a:solidFill>
              </a:rPr>
              <a:t>knowledge acquisition activity. </a:t>
            </a:r>
          </a:p>
          <a:p>
            <a:pPr marL="274320" indent="-274320" eaLnBrk="1" fontAlgn="auto" hangingPunct="1">
              <a:spcAft>
                <a:spcPts val="0"/>
              </a:spcAft>
              <a:buClr>
                <a:schemeClr val="accent3"/>
              </a:buClr>
              <a:buFont typeface="Wingdings 2" panose="05020102010507070707" pitchFamily="18" charset="2"/>
              <a:buNone/>
              <a:defRPr/>
            </a:pPr>
            <a:endParaRPr lang="en-US" sz="400" b="1" dirty="0">
              <a:solidFill>
                <a:srgbClr val="FF0000"/>
              </a:solidFill>
            </a:endParaRPr>
          </a:p>
          <a:p>
            <a:pPr marL="272880" indent="-272880" algn="r" rtl="1">
              <a:spcBef>
                <a:spcPts val="6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FF0000"/>
                </a:solidFill>
                <a:latin typeface="Constantia"/>
              </a:rPr>
              <a:t>3. </a:t>
            </a:r>
            <a:r>
              <a:rPr lang="en-US" sz="2000" b="0" strike="noStrike" spc="-1" dirty="0" err="1">
                <a:solidFill>
                  <a:srgbClr val="FF0000"/>
                </a:solidFill>
                <a:latin typeface="Constantia"/>
              </a:rPr>
              <a:t>هندسة</a:t>
            </a:r>
            <a:r>
              <a:rPr lang="en-US" sz="2000" b="0" strike="noStrike" spc="-1" dirty="0">
                <a:solidFill>
                  <a:srgbClr val="FF0000"/>
                </a:solidFill>
                <a:latin typeface="Constantia"/>
              </a:rPr>
              <a:t> </a:t>
            </a:r>
            <a:r>
              <a:rPr lang="en-US" sz="2000" b="0" strike="noStrike" spc="-1" dirty="0" err="1">
                <a:solidFill>
                  <a:srgbClr val="FF0000"/>
                </a:solidFill>
                <a:latin typeface="Constantia"/>
              </a:rPr>
              <a:t>البرمجيات</a:t>
            </a:r>
            <a:r>
              <a:rPr lang="en-US" sz="2000" b="0" strike="noStrike" spc="-1" dirty="0">
                <a:solidFill>
                  <a:srgbClr val="FF0000"/>
                </a:solidFill>
                <a:latin typeface="Constantia"/>
              </a:rPr>
              <a:t> </a:t>
            </a:r>
            <a:r>
              <a:rPr lang="en-US" sz="2000" b="0" strike="noStrike" spc="-1" dirty="0" err="1">
                <a:solidFill>
                  <a:srgbClr val="FF0000"/>
                </a:solidFill>
                <a:latin typeface="Constantia"/>
              </a:rPr>
              <a:t>هي</a:t>
            </a:r>
            <a:r>
              <a:rPr lang="en-US" sz="2000" b="0" strike="noStrike" spc="-1" dirty="0">
                <a:solidFill>
                  <a:srgbClr val="FF0000"/>
                </a:solidFill>
                <a:latin typeface="Constantia"/>
              </a:rPr>
              <a:t> </a:t>
            </a:r>
            <a:r>
              <a:rPr lang="en-US" sz="2000" b="0" strike="noStrike" spc="-1" dirty="0" err="1">
                <a:solidFill>
                  <a:srgbClr val="FF0000"/>
                </a:solidFill>
                <a:latin typeface="Constantia"/>
              </a:rPr>
              <a:t>أ</a:t>
            </a:r>
            <a:r>
              <a:rPr lang="en-US" sz="2000" b="1" strike="noStrike" spc="-1" dirty="0" err="1">
                <a:solidFill>
                  <a:srgbClr val="FF0000"/>
                </a:solidFill>
                <a:latin typeface="Constantia"/>
              </a:rPr>
              <a:t>نشاط</a:t>
            </a:r>
            <a:r>
              <a:rPr lang="en-US" sz="2000" b="1" strike="noStrike" spc="-1" dirty="0">
                <a:solidFill>
                  <a:srgbClr val="FF0000"/>
                </a:solidFill>
                <a:latin typeface="Constantia"/>
              </a:rPr>
              <a:t> </a:t>
            </a:r>
            <a:r>
              <a:rPr lang="en-US" sz="2000" b="1" strike="noStrike" spc="-1" dirty="0" err="1">
                <a:solidFill>
                  <a:srgbClr val="FF0000"/>
                </a:solidFill>
                <a:latin typeface="Constantia"/>
              </a:rPr>
              <a:t>اكتساب</a:t>
            </a:r>
            <a:r>
              <a:rPr lang="en-US" sz="2000" b="1" strike="noStrike" spc="-1" dirty="0">
                <a:solidFill>
                  <a:srgbClr val="FF0000"/>
                </a:solidFill>
                <a:latin typeface="Constantia"/>
              </a:rPr>
              <a:t> </a:t>
            </a:r>
            <a:r>
              <a:rPr lang="en-US" sz="2000" b="1" strike="noStrike" spc="-1" dirty="0" err="1">
                <a:solidFill>
                  <a:srgbClr val="FF0000"/>
                </a:solidFill>
                <a:latin typeface="Constantia"/>
              </a:rPr>
              <a:t>المعرفة</a:t>
            </a:r>
            <a:r>
              <a:rPr lang="en-US" sz="2000" b="1" strike="noStrike" spc="-1" dirty="0">
                <a:solidFill>
                  <a:srgbClr val="FF0000"/>
                </a:solidFill>
                <a:latin typeface="Constantia"/>
              </a:rPr>
              <a:t>.</a:t>
            </a:r>
            <a:endParaRPr lang="en-US" sz="2000" b="0" strike="noStrike" spc="-1" dirty="0">
              <a:solidFill>
                <a:srgbClr val="000000"/>
              </a:solidFill>
              <a:latin typeface="Constantia"/>
            </a:endParaRPr>
          </a:p>
          <a:p>
            <a:pPr marL="284163" lvl="1" indent="-273050" algn="just" eaLnBrk="1" fontAlgn="auto" hangingPunct="1">
              <a:spcAft>
                <a:spcPts val="0"/>
              </a:spcAft>
              <a:buClr>
                <a:schemeClr val="accent3"/>
              </a:buClr>
              <a:buFont typeface="Wingdings 2"/>
              <a:buChar char=""/>
              <a:defRPr/>
            </a:pPr>
            <a:r>
              <a:rPr lang="en-US" sz="1800" dirty="0"/>
              <a:t>In modeling the application and solution domain, software engineers collect data, organize it into information, and formalize it into knowledge. </a:t>
            </a:r>
          </a:p>
          <a:p>
            <a:pPr marL="284040" lvl="1" indent="-273240" algn="r" rtl="1">
              <a:spcBef>
                <a:spcPts val="598"/>
              </a:spcBef>
              <a:buClr>
                <a:srgbClr val="0BD0D9"/>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Constantia"/>
              </a:rPr>
              <a:t>عند</a:t>
            </a:r>
            <a:r>
              <a:rPr lang="en-US" sz="1800" b="0" strike="noStrike" spc="-1" dirty="0">
                <a:solidFill>
                  <a:srgbClr val="000000"/>
                </a:solidFill>
                <a:latin typeface="Constantia"/>
              </a:rPr>
              <a:t> </a:t>
            </a:r>
            <a:r>
              <a:rPr lang="en-US" sz="1800" b="0" strike="noStrike" spc="-1" dirty="0" err="1">
                <a:solidFill>
                  <a:srgbClr val="000000"/>
                </a:solidFill>
                <a:latin typeface="Constantia"/>
              </a:rPr>
              <a:t>نمذجة</a:t>
            </a:r>
            <a:r>
              <a:rPr lang="en-US" sz="1800" b="0" strike="noStrike" spc="-1" dirty="0">
                <a:solidFill>
                  <a:srgbClr val="000000"/>
                </a:solidFill>
                <a:latin typeface="Constantia"/>
              </a:rPr>
              <a:t> </a:t>
            </a:r>
            <a:r>
              <a:rPr lang="en-US" sz="1800" b="0" strike="noStrike" spc="-1" dirty="0" err="1">
                <a:solidFill>
                  <a:srgbClr val="000000"/>
                </a:solidFill>
                <a:latin typeface="Constantia"/>
              </a:rPr>
              <a:t>مجال</a:t>
            </a:r>
            <a:r>
              <a:rPr lang="en-US" sz="1800" b="0" strike="noStrike" spc="-1" dirty="0">
                <a:solidFill>
                  <a:srgbClr val="000000"/>
                </a:solidFill>
                <a:latin typeface="Constantia"/>
              </a:rPr>
              <a:t> </a:t>
            </a:r>
            <a:r>
              <a:rPr lang="en-US" sz="1800" b="0" strike="noStrike" spc="-1" dirty="0" err="1">
                <a:solidFill>
                  <a:srgbClr val="000000"/>
                </a:solidFill>
                <a:latin typeface="Constantia"/>
              </a:rPr>
              <a:t>التطبيق</a:t>
            </a:r>
            <a:r>
              <a:rPr lang="en-US" sz="1800" b="0" strike="noStrike" spc="-1" dirty="0">
                <a:solidFill>
                  <a:srgbClr val="000000"/>
                </a:solidFill>
                <a:latin typeface="Constantia"/>
              </a:rPr>
              <a:t> </a:t>
            </a:r>
            <a:r>
              <a:rPr lang="en-US" sz="1800" b="0" strike="noStrike" spc="-1" dirty="0" err="1">
                <a:solidFill>
                  <a:srgbClr val="000000"/>
                </a:solidFill>
                <a:latin typeface="Constantia"/>
              </a:rPr>
              <a:t>والحلول</a:t>
            </a:r>
            <a:r>
              <a:rPr lang="en-US" sz="1800" b="0" strike="noStrike" spc="-1" dirty="0">
                <a:solidFill>
                  <a:srgbClr val="000000"/>
                </a:solidFill>
                <a:latin typeface="Constantia"/>
              </a:rPr>
              <a:t> ، </a:t>
            </a:r>
            <a:r>
              <a:rPr lang="en-US" sz="1800" b="0" strike="noStrike" spc="-1" dirty="0" err="1">
                <a:solidFill>
                  <a:srgbClr val="000000"/>
                </a:solidFill>
                <a:latin typeface="Constantia"/>
              </a:rPr>
              <a:t>يقوم</a:t>
            </a:r>
            <a:r>
              <a:rPr lang="en-US" sz="1800" b="0" strike="noStrike" spc="-1" dirty="0">
                <a:solidFill>
                  <a:srgbClr val="000000"/>
                </a:solidFill>
                <a:latin typeface="Constantia"/>
              </a:rPr>
              <a:t> </a:t>
            </a:r>
            <a:r>
              <a:rPr lang="en-US" sz="1800" b="0" strike="noStrike" spc="-1" dirty="0" err="1">
                <a:solidFill>
                  <a:srgbClr val="000000"/>
                </a:solidFill>
                <a:latin typeface="Constantia"/>
              </a:rPr>
              <a:t>مهندسو</a:t>
            </a:r>
            <a:r>
              <a:rPr lang="en-US" sz="1800" b="0" strike="noStrike" spc="-1" dirty="0">
                <a:solidFill>
                  <a:srgbClr val="000000"/>
                </a:solidFill>
                <a:latin typeface="Constantia"/>
              </a:rPr>
              <a:t> </a:t>
            </a:r>
            <a:r>
              <a:rPr lang="en-US" sz="1800" b="0" strike="noStrike" spc="-1" dirty="0" err="1">
                <a:solidFill>
                  <a:srgbClr val="000000"/>
                </a:solidFill>
                <a:latin typeface="Constantia"/>
              </a:rPr>
              <a:t>البرمجيات</a:t>
            </a:r>
            <a:r>
              <a:rPr lang="en-US" sz="1800" b="0" strike="noStrike" spc="-1" dirty="0">
                <a:solidFill>
                  <a:srgbClr val="000000"/>
                </a:solidFill>
                <a:latin typeface="Constantia"/>
              </a:rPr>
              <a:t> </a:t>
            </a:r>
            <a:r>
              <a:rPr lang="en-US" sz="1800" b="0" strike="noStrike" spc="-1" dirty="0" err="1">
                <a:solidFill>
                  <a:srgbClr val="000000"/>
                </a:solidFill>
                <a:latin typeface="Constantia"/>
              </a:rPr>
              <a:t>بجمع</a:t>
            </a:r>
            <a:r>
              <a:rPr lang="en-US" sz="1800" b="0" strike="noStrike" spc="-1" dirty="0">
                <a:solidFill>
                  <a:srgbClr val="000000"/>
                </a:solidFill>
                <a:latin typeface="Constantia"/>
              </a:rPr>
              <a:t> </a:t>
            </a:r>
            <a:r>
              <a:rPr lang="en-US" sz="1800" b="0" strike="noStrike" spc="-1" dirty="0" err="1">
                <a:solidFill>
                  <a:srgbClr val="000000"/>
                </a:solidFill>
                <a:latin typeface="Constantia"/>
              </a:rPr>
              <a:t>البيانات</a:t>
            </a:r>
            <a:r>
              <a:rPr lang="en-US" sz="1800" b="0" strike="noStrike" spc="-1" dirty="0">
                <a:solidFill>
                  <a:srgbClr val="000000"/>
                </a:solidFill>
                <a:latin typeface="Constantia"/>
              </a:rPr>
              <a:t> </a:t>
            </a:r>
            <a:r>
              <a:rPr lang="en-US" sz="1800" b="0" strike="noStrike" spc="-1" dirty="0" err="1">
                <a:solidFill>
                  <a:srgbClr val="000000"/>
                </a:solidFill>
                <a:latin typeface="Constantia"/>
              </a:rPr>
              <a:t>وتنظيمها</a:t>
            </a:r>
            <a:r>
              <a:rPr lang="en-US" sz="1800" b="0" strike="noStrike" spc="-1" dirty="0">
                <a:solidFill>
                  <a:srgbClr val="000000"/>
                </a:solidFill>
                <a:latin typeface="Constantia"/>
              </a:rPr>
              <a:t> </a:t>
            </a:r>
            <a:r>
              <a:rPr lang="en-US" sz="1800" b="0" strike="noStrike" spc="-1" dirty="0" err="1">
                <a:solidFill>
                  <a:srgbClr val="000000"/>
                </a:solidFill>
                <a:latin typeface="Constantia"/>
              </a:rPr>
              <a:t>في</a:t>
            </a:r>
            <a:r>
              <a:rPr lang="en-US" sz="1800" b="0" strike="noStrike" spc="-1" dirty="0">
                <a:solidFill>
                  <a:srgbClr val="000000"/>
                </a:solidFill>
                <a:latin typeface="Constantia"/>
              </a:rPr>
              <a:t> </a:t>
            </a:r>
            <a:r>
              <a:rPr lang="en-US" sz="1800" b="0" strike="noStrike" spc="-1" dirty="0" err="1">
                <a:solidFill>
                  <a:srgbClr val="000000"/>
                </a:solidFill>
                <a:latin typeface="Constantia"/>
              </a:rPr>
              <a:t>شكل</a:t>
            </a:r>
            <a:r>
              <a:rPr lang="en-US" sz="1800" b="0" strike="noStrike" spc="-1" dirty="0">
                <a:solidFill>
                  <a:srgbClr val="000000"/>
                </a:solidFill>
                <a:latin typeface="Constantia"/>
              </a:rPr>
              <a:t> </a:t>
            </a:r>
            <a:r>
              <a:rPr lang="en-US" sz="1800" b="0" strike="noStrike" spc="-1" dirty="0" err="1">
                <a:solidFill>
                  <a:srgbClr val="000000"/>
                </a:solidFill>
                <a:latin typeface="Constantia"/>
              </a:rPr>
              <a:t>معلومات</a:t>
            </a:r>
            <a:r>
              <a:rPr lang="en-US" sz="1800" b="0" strike="noStrike" spc="-1" dirty="0">
                <a:solidFill>
                  <a:srgbClr val="000000"/>
                </a:solidFill>
                <a:latin typeface="Constantia"/>
              </a:rPr>
              <a:t> </a:t>
            </a:r>
            <a:r>
              <a:rPr lang="en-US" sz="1800" b="0" strike="noStrike" spc="-1" dirty="0" err="1">
                <a:solidFill>
                  <a:srgbClr val="000000"/>
                </a:solidFill>
                <a:latin typeface="Constantia"/>
              </a:rPr>
              <a:t>وإضفاء</a:t>
            </a:r>
            <a:r>
              <a:rPr lang="en-US" sz="1800" b="0" strike="noStrike" spc="-1" dirty="0">
                <a:solidFill>
                  <a:srgbClr val="000000"/>
                </a:solidFill>
                <a:latin typeface="Constantia"/>
              </a:rPr>
              <a:t> </a:t>
            </a:r>
            <a:r>
              <a:rPr lang="en-US" sz="1800" b="0" strike="noStrike" spc="-1" dirty="0" err="1">
                <a:solidFill>
                  <a:srgbClr val="000000"/>
                </a:solidFill>
                <a:latin typeface="Constantia"/>
              </a:rPr>
              <a:t>الطابع</a:t>
            </a:r>
            <a:r>
              <a:rPr lang="en-US" sz="1800" b="0" strike="noStrike" spc="-1" dirty="0">
                <a:solidFill>
                  <a:srgbClr val="000000"/>
                </a:solidFill>
                <a:latin typeface="Constantia"/>
              </a:rPr>
              <a:t> </a:t>
            </a:r>
            <a:r>
              <a:rPr lang="en-US" sz="1800" b="0" strike="noStrike" spc="-1" dirty="0" err="1">
                <a:solidFill>
                  <a:srgbClr val="000000"/>
                </a:solidFill>
                <a:latin typeface="Constantia"/>
              </a:rPr>
              <a:t>الرسمي</a:t>
            </a:r>
            <a:r>
              <a:rPr lang="en-US" sz="1800" b="0" strike="noStrike" spc="-1" dirty="0">
                <a:solidFill>
                  <a:srgbClr val="000000"/>
                </a:solidFill>
                <a:latin typeface="Constantia"/>
              </a:rPr>
              <a:t> </a:t>
            </a:r>
            <a:r>
              <a:rPr lang="en-US" sz="1800" b="0" strike="noStrike" spc="-1" dirty="0" err="1">
                <a:solidFill>
                  <a:srgbClr val="000000"/>
                </a:solidFill>
                <a:latin typeface="Constantia"/>
              </a:rPr>
              <a:t>عليها</a:t>
            </a:r>
            <a:r>
              <a:rPr lang="en-US" sz="1800" b="0" strike="noStrike" spc="-1" dirty="0">
                <a:solidFill>
                  <a:srgbClr val="000000"/>
                </a:solidFill>
                <a:latin typeface="Constantia"/>
              </a:rPr>
              <a:t> </a:t>
            </a:r>
            <a:r>
              <a:rPr lang="en-US" sz="1800" b="0" strike="noStrike" spc="-1" dirty="0" err="1">
                <a:solidFill>
                  <a:srgbClr val="000000"/>
                </a:solidFill>
                <a:latin typeface="Constantia"/>
              </a:rPr>
              <a:t>في</a:t>
            </a:r>
            <a:r>
              <a:rPr lang="en-US" sz="1800" b="0" strike="noStrike" spc="-1" dirty="0">
                <a:solidFill>
                  <a:srgbClr val="000000"/>
                </a:solidFill>
                <a:latin typeface="Constantia"/>
              </a:rPr>
              <a:t> </a:t>
            </a:r>
            <a:r>
              <a:rPr lang="en-US" sz="1800" b="0" strike="noStrike" spc="-1" dirty="0" err="1">
                <a:solidFill>
                  <a:srgbClr val="000000"/>
                </a:solidFill>
                <a:latin typeface="Constantia"/>
              </a:rPr>
              <a:t>المعرفة</a:t>
            </a:r>
            <a:r>
              <a:rPr lang="en-US" sz="1800" b="0" strike="noStrike" spc="-1" dirty="0">
                <a:solidFill>
                  <a:srgbClr val="000000"/>
                </a:solidFill>
                <a:latin typeface="Constantia"/>
              </a:rPr>
              <a:t>.</a:t>
            </a:r>
          </a:p>
          <a:p>
            <a:pPr marL="284163" lvl="1" indent="-273050" algn="just" eaLnBrk="1" fontAlgn="auto" hangingPunct="1">
              <a:spcAft>
                <a:spcPts val="0"/>
              </a:spcAft>
              <a:buClr>
                <a:schemeClr val="accent3"/>
              </a:buClr>
              <a:buFont typeface="Wingdings 2"/>
              <a:buChar char=""/>
              <a:defRPr/>
            </a:pPr>
            <a:r>
              <a:rPr lang="en-US" sz="1800" dirty="0"/>
              <a:t>A common mistake in SE is that the acquisition of knowledge needed to develop a system is linear.</a:t>
            </a:r>
          </a:p>
          <a:p>
            <a:pPr marL="284040" lvl="1" indent="-273240" algn="r" rtl="1">
              <a:spcBef>
                <a:spcPts val="598"/>
              </a:spcBef>
              <a:buClr>
                <a:srgbClr val="0BD0D9"/>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Constantia"/>
              </a:rPr>
              <a:t>الخطأ</a:t>
            </a:r>
            <a:r>
              <a:rPr lang="en-US" sz="1800" b="0" strike="noStrike" spc="-1" dirty="0">
                <a:solidFill>
                  <a:srgbClr val="000000"/>
                </a:solidFill>
                <a:latin typeface="Constantia"/>
              </a:rPr>
              <a:t> </a:t>
            </a:r>
            <a:r>
              <a:rPr lang="en-US" sz="1800" b="0" strike="noStrike" spc="-1" dirty="0" err="1">
                <a:solidFill>
                  <a:srgbClr val="000000"/>
                </a:solidFill>
                <a:latin typeface="Constantia"/>
              </a:rPr>
              <a:t>الشائع</a:t>
            </a:r>
            <a:r>
              <a:rPr lang="en-US" sz="1800" b="0" strike="noStrike" spc="-1" dirty="0">
                <a:solidFill>
                  <a:srgbClr val="000000"/>
                </a:solidFill>
                <a:latin typeface="Constantia"/>
              </a:rPr>
              <a:t> </a:t>
            </a:r>
            <a:r>
              <a:rPr lang="en-US" sz="1800" b="0" strike="noStrike" spc="-1" dirty="0" err="1">
                <a:solidFill>
                  <a:srgbClr val="000000"/>
                </a:solidFill>
                <a:latin typeface="Constantia"/>
              </a:rPr>
              <a:t>في</a:t>
            </a:r>
            <a:r>
              <a:rPr lang="en-US" sz="1800" b="0" strike="noStrike" spc="-1" dirty="0">
                <a:solidFill>
                  <a:srgbClr val="000000"/>
                </a:solidFill>
                <a:latin typeface="Constantia"/>
              </a:rPr>
              <a:t> SE </a:t>
            </a:r>
            <a:r>
              <a:rPr lang="en-US" sz="1800" b="0" strike="noStrike" spc="-1" dirty="0" err="1">
                <a:solidFill>
                  <a:srgbClr val="000000"/>
                </a:solidFill>
                <a:latin typeface="Constantia"/>
              </a:rPr>
              <a:t>هو</a:t>
            </a:r>
            <a:r>
              <a:rPr lang="en-US" sz="1800" b="0" strike="noStrike" spc="-1" dirty="0">
                <a:solidFill>
                  <a:srgbClr val="000000"/>
                </a:solidFill>
                <a:latin typeface="Constantia"/>
              </a:rPr>
              <a:t> </a:t>
            </a:r>
            <a:r>
              <a:rPr lang="en-US" sz="1800" b="0" strike="noStrike" spc="-1" dirty="0" err="1">
                <a:solidFill>
                  <a:srgbClr val="000000"/>
                </a:solidFill>
                <a:latin typeface="Constantia"/>
              </a:rPr>
              <a:t>أن</a:t>
            </a:r>
            <a:r>
              <a:rPr lang="en-US" sz="1800" b="0" strike="noStrike" spc="-1" dirty="0">
                <a:solidFill>
                  <a:srgbClr val="000000"/>
                </a:solidFill>
                <a:latin typeface="Constantia"/>
              </a:rPr>
              <a:t> </a:t>
            </a:r>
            <a:r>
              <a:rPr lang="en-US" sz="1800" b="0" strike="noStrike" spc="-1" dirty="0" err="1">
                <a:solidFill>
                  <a:srgbClr val="000000"/>
                </a:solidFill>
                <a:latin typeface="Constantia"/>
              </a:rPr>
              <a:t>اكتساب</a:t>
            </a:r>
            <a:r>
              <a:rPr lang="en-US" sz="1800" b="0" strike="noStrike" spc="-1" dirty="0">
                <a:solidFill>
                  <a:srgbClr val="000000"/>
                </a:solidFill>
                <a:latin typeface="Constantia"/>
              </a:rPr>
              <a:t> </a:t>
            </a:r>
            <a:r>
              <a:rPr lang="en-US" sz="1800" b="0" strike="noStrike" spc="-1" dirty="0" err="1">
                <a:solidFill>
                  <a:srgbClr val="000000"/>
                </a:solidFill>
                <a:latin typeface="Constantia"/>
              </a:rPr>
              <a:t>المعرفة</a:t>
            </a:r>
            <a:r>
              <a:rPr lang="en-US" sz="1800" b="0" strike="noStrike" spc="-1" dirty="0">
                <a:solidFill>
                  <a:srgbClr val="000000"/>
                </a:solidFill>
                <a:latin typeface="Constantia"/>
              </a:rPr>
              <a:t> </a:t>
            </a:r>
            <a:r>
              <a:rPr lang="en-US" sz="1800" b="0" strike="noStrike" spc="-1" dirty="0" err="1">
                <a:solidFill>
                  <a:srgbClr val="000000"/>
                </a:solidFill>
                <a:latin typeface="Constantia"/>
              </a:rPr>
              <a:t>اللازمة</a:t>
            </a:r>
            <a:r>
              <a:rPr lang="en-US" sz="1800" b="0" strike="noStrike" spc="-1" dirty="0">
                <a:solidFill>
                  <a:srgbClr val="000000"/>
                </a:solidFill>
                <a:latin typeface="Constantia"/>
              </a:rPr>
              <a:t> </a:t>
            </a:r>
            <a:r>
              <a:rPr lang="en-US" sz="1800" b="0" strike="noStrike" spc="-1" dirty="0" err="1">
                <a:solidFill>
                  <a:srgbClr val="000000"/>
                </a:solidFill>
                <a:latin typeface="Constantia"/>
              </a:rPr>
              <a:t>لتطوير</a:t>
            </a:r>
            <a:r>
              <a:rPr lang="en-US" sz="1800" b="0" strike="noStrike" spc="-1" dirty="0">
                <a:solidFill>
                  <a:srgbClr val="000000"/>
                </a:solidFill>
                <a:latin typeface="Constantia"/>
              </a:rPr>
              <a:t> </a:t>
            </a:r>
            <a:r>
              <a:rPr lang="en-US" sz="1800" b="0" strike="noStrike" spc="-1" dirty="0" err="1">
                <a:solidFill>
                  <a:srgbClr val="000000"/>
                </a:solidFill>
                <a:latin typeface="Constantia"/>
              </a:rPr>
              <a:t>نظام</a:t>
            </a:r>
            <a:r>
              <a:rPr lang="en-US" sz="1800" b="0" strike="noStrike" spc="-1" dirty="0">
                <a:solidFill>
                  <a:srgbClr val="000000"/>
                </a:solidFill>
                <a:latin typeface="Constantia"/>
              </a:rPr>
              <a:t> </a:t>
            </a:r>
            <a:r>
              <a:rPr lang="en-US" sz="1800" b="0" strike="noStrike" spc="-1" dirty="0" err="1">
                <a:solidFill>
                  <a:srgbClr val="000000"/>
                </a:solidFill>
                <a:latin typeface="Constantia"/>
              </a:rPr>
              <a:t>خطي</a:t>
            </a:r>
            <a:r>
              <a:rPr lang="en-US" sz="1800" b="0" strike="noStrike" spc="-1" dirty="0">
                <a:solidFill>
                  <a:srgbClr val="000000"/>
                </a:solidFill>
                <a:latin typeface="Constantia"/>
              </a:rPr>
              <a:t>.</a:t>
            </a:r>
          </a:p>
          <a:p>
            <a:pPr marL="284163" lvl="1" indent="-273050" algn="just" eaLnBrk="1" fontAlgn="auto" hangingPunct="1">
              <a:spcAft>
                <a:spcPts val="0"/>
              </a:spcAft>
              <a:buClr>
                <a:schemeClr val="accent3"/>
              </a:buClr>
              <a:buFont typeface="Wingdings 2"/>
              <a:buChar char=""/>
              <a:defRPr/>
            </a:pPr>
            <a:r>
              <a:rPr lang="en-US" sz="1800" dirty="0"/>
              <a:t>Knowledge acquisition is </a:t>
            </a:r>
            <a:r>
              <a:rPr lang="en-US" sz="1800" b="1" dirty="0"/>
              <a:t>nonlinear (not sequential)</a:t>
            </a:r>
            <a:r>
              <a:rPr lang="en-US" sz="1800" dirty="0"/>
              <a:t>, as a single piece of data can invalidate complete models (i.e. all the knowledge we have acquired for the understanding of a system), </a:t>
            </a:r>
            <a:r>
              <a:rPr lang="en-US" sz="1800" dirty="0">
                <a:solidFill>
                  <a:srgbClr val="FF0000"/>
                </a:solidFill>
              </a:rPr>
              <a:t>we must be mentally prepared to start from scratch</a:t>
            </a:r>
          </a:p>
          <a:p>
            <a:pPr marL="284040" lvl="1" indent="-273240" algn="r" rtl="1">
              <a:spcBef>
                <a:spcPts val="598"/>
              </a:spcBef>
              <a:buClr>
                <a:srgbClr val="0BD0D9"/>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Constantia"/>
              </a:rPr>
              <a:t>اكتساب</a:t>
            </a:r>
            <a:r>
              <a:rPr lang="en-US" sz="1800" b="0" strike="noStrike" spc="-1" dirty="0">
                <a:solidFill>
                  <a:srgbClr val="000000"/>
                </a:solidFill>
                <a:latin typeface="Constantia"/>
              </a:rPr>
              <a:t> </a:t>
            </a:r>
            <a:r>
              <a:rPr lang="en-US" sz="1800" b="0" strike="noStrike" spc="-1" dirty="0" err="1">
                <a:solidFill>
                  <a:srgbClr val="000000"/>
                </a:solidFill>
                <a:latin typeface="Constantia"/>
              </a:rPr>
              <a:t>المعرفة</a:t>
            </a:r>
            <a:r>
              <a:rPr lang="en-US" sz="1800" b="1" strike="noStrike" spc="-1" dirty="0" err="1">
                <a:solidFill>
                  <a:srgbClr val="000000"/>
                </a:solidFill>
                <a:latin typeface="Constantia"/>
              </a:rPr>
              <a:t>غير</a:t>
            </a:r>
            <a:r>
              <a:rPr lang="en-US" sz="1800" b="1" strike="noStrike" spc="-1" dirty="0">
                <a:solidFill>
                  <a:srgbClr val="000000"/>
                </a:solidFill>
                <a:latin typeface="Constantia"/>
              </a:rPr>
              <a:t> </a:t>
            </a:r>
            <a:r>
              <a:rPr lang="en-US" sz="1800" b="1" strike="noStrike" spc="-1" dirty="0" err="1">
                <a:solidFill>
                  <a:srgbClr val="000000"/>
                </a:solidFill>
                <a:latin typeface="Constantia"/>
              </a:rPr>
              <a:t>خطي</a:t>
            </a:r>
            <a:r>
              <a:rPr lang="en-US" sz="1800" b="1" strike="noStrike" spc="-1" dirty="0">
                <a:solidFill>
                  <a:srgbClr val="000000"/>
                </a:solidFill>
                <a:latin typeface="Constantia"/>
              </a:rPr>
              <a:t> </a:t>
            </a:r>
            <a:r>
              <a:rPr lang="ar-JO" sz="1800" b="1" strike="noStrike" spc="-1" dirty="0">
                <a:solidFill>
                  <a:srgbClr val="000000"/>
                </a:solidFill>
                <a:latin typeface="Constantia"/>
              </a:rPr>
              <a:t>(</a:t>
            </a:r>
            <a:r>
              <a:rPr lang="en-US" sz="1800" b="1" strike="noStrike" spc="-1" dirty="0" err="1">
                <a:solidFill>
                  <a:srgbClr val="000000"/>
                </a:solidFill>
                <a:latin typeface="Constantia"/>
              </a:rPr>
              <a:t>غير</a:t>
            </a:r>
            <a:r>
              <a:rPr lang="en-US" sz="1800" b="1" strike="noStrike" spc="-1" dirty="0">
                <a:solidFill>
                  <a:srgbClr val="000000"/>
                </a:solidFill>
                <a:latin typeface="Constantia"/>
              </a:rPr>
              <a:t> </a:t>
            </a:r>
            <a:r>
              <a:rPr lang="en-US" sz="1800" b="1" strike="noStrike" spc="-1" dirty="0" err="1">
                <a:solidFill>
                  <a:srgbClr val="000000"/>
                </a:solidFill>
                <a:latin typeface="Constantia"/>
              </a:rPr>
              <a:t>متسلسل</a:t>
            </a:r>
            <a:r>
              <a:rPr lang="ar-JO" sz="1800" b="1" strike="noStrike" spc="-1" dirty="0">
                <a:solidFill>
                  <a:srgbClr val="000000"/>
                </a:solidFill>
                <a:latin typeface="Constantia"/>
              </a:rPr>
              <a:t>)</a:t>
            </a:r>
            <a:r>
              <a:rPr lang="en-US" sz="1800" b="0" strike="noStrike" spc="-1" dirty="0">
                <a:solidFill>
                  <a:srgbClr val="000000"/>
                </a:solidFill>
                <a:latin typeface="Constantia"/>
              </a:rPr>
              <a:t>، </a:t>
            </a:r>
            <a:r>
              <a:rPr lang="en-US" sz="1800" b="0" strike="noStrike" spc="-1" dirty="0" err="1">
                <a:solidFill>
                  <a:srgbClr val="000000"/>
                </a:solidFill>
                <a:latin typeface="Constantia"/>
              </a:rPr>
              <a:t>نظرًا</a:t>
            </a:r>
            <a:r>
              <a:rPr lang="en-US" sz="1800" b="0" strike="noStrike" spc="-1" dirty="0">
                <a:solidFill>
                  <a:srgbClr val="000000"/>
                </a:solidFill>
                <a:latin typeface="Constantia"/>
              </a:rPr>
              <a:t> </a:t>
            </a:r>
            <a:r>
              <a:rPr lang="en-US" sz="1800" b="0" strike="noStrike" spc="-1" dirty="0" err="1">
                <a:solidFill>
                  <a:srgbClr val="000000"/>
                </a:solidFill>
                <a:latin typeface="Constantia"/>
              </a:rPr>
              <a:t>لأن</a:t>
            </a:r>
            <a:r>
              <a:rPr lang="en-US" sz="1800" b="0" strike="noStrike" spc="-1" dirty="0">
                <a:solidFill>
                  <a:srgbClr val="000000"/>
                </a:solidFill>
                <a:latin typeface="Constantia"/>
              </a:rPr>
              <a:t> </a:t>
            </a:r>
            <a:r>
              <a:rPr lang="en-US" sz="1800" b="0" strike="noStrike" spc="-1" dirty="0" err="1">
                <a:solidFill>
                  <a:srgbClr val="000000"/>
                </a:solidFill>
                <a:latin typeface="Constantia"/>
              </a:rPr>
              <a:t>قطعة</a:t>
            </a:r>
            <a:r>
              <a:rPr lang="en-US" sz="1800" b="0" strike="noStrike" spc="-1" dirty="0">
                <a:solidFill>
                  <a:srgbClr val="000000"/>
                </a:solidFill>
                <a:latin typeface="Constantia"/>
              </a:rPr>
              <a:t> </a:t>
            </a:r>
            <a:r>
              <a:rPr lang="en-US" sz="1800" b="0" strike="noStrike" spc="-1" dirty="0" err="1">
                <a:solidFill>
                  <a:srgbClr val="000000"/>
                </a:solidFill>
                <a:latin typeface="Constantia"/>
              </a:rPr>
              <a:t>واحدة</a:t>
            </a:r>
            <a:r>
              <a:rPr lang="en-US" sz="1800" b="0" strike="noStrike" spc="-1" dirty="0">
                <a:solidFill>
                  <a:srgbClr val="000000"/>
                </a:solidFill>
                <a:latin typeface="Constantia"/>
              </a:rPr>
              <a:t> </a:t>
            </a:r>
            <a:r>
              <a:rPr lang="en-US" sz="1800" b="0" strike="noStrike" spc="-1" dirty="0" err="1">
                <a:solidFill>
                  <a:srgbClr val="000000"/>
                </a:solidFill>
                <a:latin typeface="Constantia"/>
              </a:rPr>
              <a:t>من</a:t>
            </a:r>
            <a:r>
              <a:rPr lang="en-US" sz="1800" b="0" strike="noStrike" spc="-1" dirty="0">
                <a:solidFill>
                  <a:srgbClr val="000000"/>
                </a:solidFill>
                <a:latin typeface="Constantia"/>
              </a:rPr>
              <a:t> </a:t>
            </a:r>
            <a:r>
              <a:rPr lang="en-US" sz="1800" b="0" strike="noStrike" spc="-1" dirty="0" err="1">
                <a:solidFill>
                  <a:srgbClr val="000000"/>
                </a:solidFill>
                <a:latin typeface="Constantia"/>
              </a:rPr>
              <a:t>البيانات</a:t>
            </a:r>
            <a:r>
              <a:rPr lang="en-US" sz="1800" b="0" strike="noStrike" spc="-1" dirty="0">
                <a:solidFill>
                  <a:srgbClr val="000000"/>
                </a:solidFill>
                <a:latin typeface="Constantia"/>
              </a:rPr>
              <a:t> </a:t>
            </a:r>
            <a:r>
              <a:rPr lang="en-US" sz="1800" b="0" strike="noStrike" spc="-1" dirty="0" err="1">
                <a:solidFill>
                  <a:srgbClr val="000000"/>
                </a:solidFill>
                <a:latin typeface="Constantia"/>
              </a:rPr>
              <a:t>يمكن</a:t>
            </a:r>
            <a:r>
              <a:rPr lang="en-US" sz="1800" b="0" strike="noStrike" spc="-1" dirty="0">
                <a:solidFill>
                  <a:srgbClr val="000000"/>
                </a:solidFill>
                <a:latin typeface="Constantia"/>
              </a:rPr>
              <a:t> </a:t>
            </a:r>
            <a:r>
              <a:rPr lang="en-US" sz="1800" b="0" strike="noStrike" spc="-1" dirty="0" err="1">
                <a:solidFill>
                  <a:srgbClr val="000000"/>
                </a:solidFill>
                <a:latin typeface="Constantia"/>
              </a:rPr>
              <a:t>أن</a:t>
            </a:r>
            <a:r>
              <a:rPr lang="en-US" sz="1800" b="0" strike="noStrike" spc="-1" dirty="0">
                <a:solidFill>
                  <a:srgbClr val="000000"/>
                </a:solidFill>
                <a:latin typeface="Constantia"/>
              </a:rPr>
              <a:t> </a:t>
            </a:r>
            <a:r>
              <a:rPr lang="en-US" sz="1800" b="0" strike="noStrike" spc="-1" dirty="0" err="1">
                <a:solidFill>
                  <a:srgbClr val="000000"/>
                </a:solidFill>
                <a:latin typeface="Constantia"/>
              </a:rPr>
              <a:t>تبطل</a:t>
            </a:r>
            <a:r>
              <a:rPr lang="en-US" sz="1800" b="0" strike="noStrike" spc="-1" dirty="0">
                <a:solidFill>
                  <a:srgbClr val="000000"/>
                </a:solidFill>
                <a:latin typeface="Constantia"/>
              </a:rPr>
              <a:t> </a:t>
            </a:r>
            <a:r>
              <a:rPr lang="en-US" sz="1800" b="0" strike="noStrike" spc="-1" dirty="0" err="1">
                <a:solidFill>
                  <a:srgbClr val="000000"/>
                </a:solidFill>
                <a:latin typeface="Constantia"/>
              </a:rPr>
              <a:t>النماذج</a:t>
            </a:r>
            <a:r>
              <a:rPr lang="en-US" sz="1800" b="0" strike="noStrike" spc="-1" dirty="0">
                <a:solidFill>
                  <a:srgbClr val="000000"/>
                </a:solidFill>
                <a:latin typeface="Constantia"/>
              </a:rPr>
              <a:t> </a:t>
            </a:r>
            <a:r>
              <a:rPr lang="en-US" sz="1800" b="0" strike="noStrike" spc="-1" dirty="0" err="1">
                <a:solidFill>
                  <a:srgbClr val="000000"/>
                </a:solidFill>
                <a:latin typeface="Constantia"/>
              </a:rPr>
              <a:t>الكاملة</a:t>
            </a:r>
            <a:r>
              <a:rPr lang="ar-JO" sz="1800" b="0" strike="noStrike" spc="-1" dirty="0">
                <a:solidFill>
                  <a:srgbClr val="000000"/>
                </a:solidFill>
                <a:latin typeface="Constantia"/>
              </a:rPr>
              <a:t> (</a:t>
            </a:r>
            <a:r>
              <a:rPr lang="en-US" sz="1800" b="0" strike="noStrike" spc="-1" dirty="0" err="1">
                <a:solidFill>
                  <a:srgbClr val="000000"/>
                </a:solidFill>
                <a:latin typeface="Constantia"/>
              </a:rPr>
              <a:t>أي</a:t>
            </a:r>
            <a:r>
              <a:rPr lang="en-US" sz="1800" b="0" strike="noStrike" spc="-1" dirty="0">
                <a:solidFill>
                  <a:srgbClr val="000000"/>
                </a:solidFill>
                <a:latin typeface="Constantia"/>
              </a:rPr>
              <a:t> </a:t>
            </a:r>
            <a:r>
              <a:rPr lang="en-US" sz="1800" b="0" strike="noStrike" spc="-1" dirty="0" err="1">
                <a:solidFill>
                  <a:srgbClr val="000000"/>
                </a:solidFill>
                <a:latin typeface="Constantia"/>
              </a:rPr>
              <a:t>كل</a:t>
            </a:r>
            <a:r>
              <a:rPr lang="en-US" sz="1800" b="0" strike="noStrike" spc="-1" dirty="0">
                <a:solidFill>
                  <a:srgbClr val="000000"/>
                </a:solidFill>
                <a:latin typeface="Constantia"/>
              </a:rPr>
              <a:t> </a:t>
            </a:r>
            <a:r>
              <a:rPr lang="en-US" sz="1800" b="0" strike="noStrike" spc="-1" dirty="0" err="1">
                <a:solidFill>
                  <a:srgbClr val="000000"/>
                </a:solidFill>
                <a:latin typeface="Constantia"/>
              </a:rPr>
              <a:t>المعرفة</a:t>
            </a:r>
            <a:r>
              <a:rPr lang="en-US" sz="1800" b="0" strike="noStrike" spc="-1" dirty="0">
                <a:solidFill>
                  <a:srgbClr val="000000"/>
                </a:solidFill>
                <a:latin typeface="Constantia"/>
              </a:rPr>
              <a:t> </a:t>
            </a:r>
            <a:r>
              <a:rPr lang="en-US" sz="1800" b="0" strike="noStrike" spc="-1" dirty="0" err="1">
                <a:solidFill>
                  <a:srgbClr val="000000"/>
                </a:solidFill>
                <a:latin typeface="Constantia"/>
              </a:rPr>
              <a:t>التي</a:t>
            </a:r>
            <a:r>
              <a:rPr lang="en-US" sz="1800" b="0" strike="noStrike" spc="-1" dirty="0">
                <a:solidFill>
                  <a:srgbClr val="000000"/>
                </a:solidFill>
                <a:latin typeface="Constantia"/>
              </a:rPr>
              <a:t> </a:t>
            </a:r>
            <a:r>
              <a:rPr lang="en-US" sz="1800" b="0" strike="noStrike" spc="-1" dirty="0" err="1">
                <a:solidFill>
                  <a:srgbClr val="000000"/>
                </a:solidFill>
                <a:latin typeface="Constantia"/>
              </a:rPr>
              <a:t>اكتسبناها</a:t>
            </a:r>
            <a:r>
              <a:rPr lang="en-US" sz="1800" b="0" strike="noStrike" spc="-1" dirty="0">
                <a:solidFill>
                  <a:srgbClr val="000000"/>
                </a:solidFill>
                <a:latin typeface="Constantia"/>
              </a:rPr>
              <a:t> </a:t>
            </a:r>
            <a:r>
              <a:rPr lang="en-US" sz="1800" b="0" strike="noStrike" spc="-1" dirty="0" err="1">
                <a:solidFill>
                  <a:srgbClr val="000000"/>
                </a:solidFill>
                <a:latin typeface="Constantia"/>
              </a:rPr>
              <a:t>لفهم</a:t>
            </a:r>
            <a:r>
              <a:rPr lang="en-US" sz="1800" b="0" strike="noStrike" spc="-1" dirty="0">
                <a:solidFill>
                  <a:srgbClr val="000000"/>
                </a:solidFill>
                <a:latin typeface="Constantia"/>
              </a:rPr>
              <a:t> </a:t>
            </a:r>
            <a:r>
              <a:rPr lang="en-US" sz="1800" b="0" strike="noStrike" spc="-1" dirty="0" err="1">
                <a:solidFill>
                  <a:srgbClr val="000000"/>
                </a:solidFill>
                <a:latin typeface="Constantia"/>
              </a:rPr>
              <a:t>النظام</a:t>
            </a:r>
            <a:r>
              <a:rPr lang="ar-JO" sz="1800" b="0" strike="noStrike" spc="-1" dirty="0">
                <a:solidFill>
                  <a:srgbClr val="000000"/>
                </a:solidFill>
                <a:latin typeface="Constantia"/>
              </a:rPr>
              <a:t>)</a:t>
            </a:r>
            <a:r>
              <a:rPr lang="en-US" sz="1800" b="0" strike="noStrike" spc="-1" dirty="0">
                <a:solidFill>
                  <a:srgbClr val="000000"/>
                </a:solidFill>
                <a:latin typeface="Constantia"/>
              </a:rPr>
              <a:t> ، </a:t>
            </a:r>
            <a:r>
              <a:rPr lang="en-US" sz="1800" b="0" strike="noStrike" spc="-1" dirty="0" err="1">
                <a:solidFill>
                  <a:srgbClr val="FF0000"/>
                </a:solidFill>
                <a:latin typeface="Constantia"/>
              </a:rPr>
              <a:t>يجب</a:t>
            </a:r>
            <a:r>
              <a:rPr lang="en-US" sz="1800" b="0" strike="noStrike" spc="-1" dirty="0">
                <a:solidFill>
                  <a:srgbClr val="FF0000"/>
                </a:solidFill>
                <a:latin typeface="Constantia"/>
              </a:rPr>
              <a:t> </a:t>
            </a:r>
            <a:r>
              <a:rPr lang="en-US" sz="1800" b="0" strike="noStrike" spc="-1" dirty="0" err="1">
                <a:solidFill>
                  <a:srgbClr val="FF0000"/>
                </a:solidFill>
                <a:latin typeface="Constantia"/>
              </a:rPr>
              <a:t>أن</a:t>
            </a:r>
            <a:r>
              <a:rPr lang="en-US" sz="1800" b="0" strike="noStrike" spc="-1" dirty="0">
                <a:solidFill>
                  <a:srgbClr val="FF0000"/>
                </a:solidFill>
                <a:latin typeface="Constantia"/>
              </a:rPr>
              <a:t> </a:t>
            </a:r>
            <a:r>
              <a:rPr lang="en-US" sz="1800" b="0" strike="noStrike" spc="-1" dirty="0" err="1">
                <a:solidFill>
                  <a:srgbClr val="FF0000"/>
                </a:solidFill>
                <a:latin typeface="Constantia"/>
              </a:rPr>
              <a:t>نكون</a:t>
            </a:r>
            <a:r>
              <a:rPr lang="en-US" sz="1800" b="0" strike="noStrike" spc="-1" dirty="0">
                <a:solidFill>
                  <a:srgbClr val="FF0000"/>
                </a:solidFill>
                <a:latin typeface="Constantia"/>
              </a:rPr>
              <a:t> </a:t>
            </a:r>
            <a:r>
              <a:rPr lang="en-US" sz="1800" b="0" strike="noStrike" spc="-1" dirty="0" err="1">
                <a:solidFill>
                  <a:srgbClr val="FF0000"/>
                </a:solidFill>
                <a:latin typeface="Constantia"/>
              </a:rPr>
              <a:t>مستعدين</a:t>
            </a:r>
            <a:r>
              <a:rPr lang="en-US" sz="1800" b="0" strike="noStrike" spc="-1" dirty="0">
                <a:solidFill>
                  <a:srgbClr val="FF0000"/>
                </a:solidFill>
                <a:latin typeface="Constantia"/>
              </a:rPr>
              <a:t> </a:t>
            </a:r>
            <a:r>
              <a:rPr lang="en-US" sz="1800" b="0" strike="noStrike" spc="-1" dirty="0" err="1">
                <a:solidFill>
                  <a:srgbClr val="FF0000"/>
                </a:solidFill>
                <a:latin typeface="Constantia"/>
              </a:rPr>
              <a:t>عقليًا</a:t>
            </a:r>
            <a:r>
              <a:rPr lang="en-US" sz="1800" b="0" strike="noStrike" spc="-1" dirty="0">
                <a:solidFill>
                  <a:srgbClr val="FF0000"/>
                </a:solidFill>
                <a:latin typeface="Constantia"/>
              </a:rPr>
              <a:t> </a:t>
            </a:r>
            <a:r>
              <a:rPr lang="en-US" sz="1800" b="0" strike="noStrike" spc="-1" dirty="0" err="1">
                <a:solidFill>
                  <a:srgbClr val="FF0000"/>
                </a:solidFill>
                <a:latin typeface="Constantia"/>
              </a:rPr>
              <a:t>للبدء</a:t>
            </a:r>
            <a:r>
              <a:rPr lang="en-US" sz="1800" b="0" strike="noStrike" spc="-1" dirty="0">
                <a:solidFill>
                  <a:srgbClr val="FF0000"/>
                </a:solidFill>
                <a:latin typeface="Constantia"/>
              </a:rPr>
              <a:t> </a:t>
            </a:r>
            <a:r>
              <a:rPr lang="en-US" sz="1800" b="0" strike="noStrike" spc="-1" dirty="0" err="1">
                <a:solidFill>
                  <a:srgbClr val="FF0000"/>
                </a:solidFill>
                <a:latin typeface="Constantia"/>
              </a:rPr>
              <a:t>من</a:t>
            </a:r>
            <a:r>
              <a:rPr lang="en-US" sz="1800" b="0" strike="noStrike" spc="-1" dirty="0">
                <a:solidFill>
                  <a:srgbClr val="FF0000"/>
                </a:solidFill>
                <a:latin typeface="Constantia"/>
              </a:rPr>
              <a:t> </a:t>
            </a:r>
            <a:r>
              <a:rPr lang="en-US" sz="1800" b="0" strike="noStrike" spc="-1" dirty="0" err="1">
                <a:solidFill>
                  <a:srgbClr val="FF0000"/>
                </a:solidFill>
                <a:latin typeface="Constantia"/>
              </a:rPr>
              <a:t>الصفر</a:t>
            </a:r>
            <a:endParaRPr lang="en-US" sz="1800" b="0" strike="noStrike" spc="-1" dirty="0">
              <a:solidFill>
                <a:srgbClr val="000000"/>
              </a:solidFill>
              <a:latin typeface="Constantia"/>
            </a:endParaRPr>
          </a:p>
        </p:txBody>
      </p:sp>
      <p:sp>
        <p:nvSpPr>
          <p:cNvPr id="4" name="Date Placeholder 3">
            <a:extLst>
              <a:ext uri="{FF2B5EF4-FFF2-40B4-BE49-F238E27FC236}">
                <a16:creationId xmlns:a16="http://schemas.microsoft.com/office/drawing/2014/main" id="{1C56DE53-E6CB-5FC1-F3B6-5485D194FC73}"/>
              </a:ext>
            </a:extLst>
          </p:cNvPr>
          <p:cNvSpPr>
            <a:spLocks noGrp="1"/>
          </p:cNvSpPr>
          <p:nvPr>
            <p:ph type="dt" sz="quarter" idx="10"/>
          </p:nvPr>
        </p:nvSpPr>
        <p:spPr/>
        <p:txBody>
          <a:bodyPr/>
          <a:lstStyle/>
          <a:p>
            <a:pPr>
              <a:defRPr/>
            </a:pPr>
            <a:fld id="{8B3B9793-78B6-4667-9D63-554E577E2487}" type="datetime1">
              <a:rPr lang="en-US"/>
              <a:pPr>
                <a:defRPr/>
              </a:pPr>
              <a:t>5/9/2023</a:t>
            </a:fld>
            <a:endParaRPr lang="en-US"/>
          </a:p>
        </p:txBody>
      </p:sp>
      <p:sp>
        <p:nvSpPr>
          <p:cNvPr id="23557" name="Slide Number Placeholder 4">
            <a:extLst>
              <a:ext uri="{FF2B5EF4-FFF2-40B4-BE49-F238E27FC236}">
                <a16:creationId xmlns:a16="http://schemas.microsoft.com/office/drawing/2014/main" id="{6ACAA91B-A7D6-D479-D31F-DD764AAC8B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0D8CAA-9A10-4E7B-B9A0-6ED521BF0A64}" type="slidenum">
              <a:rPr lang="en-US" altLang="en-US">
                <a:solidFill>
                  <a:srgbClr val="045C75"/>
                </a:solidFill>
                <a:latin typeface="Constantia" panose="02030602050306030303" pitchFamily="18" charset="0"/>
              </a:rPr>
              <a:pPr/>
              <a:t>13</a:t>
            </a:fld>
            <a:endParaRPr lang="en-US" altLang="en-US">
              <a:solidFill>
                <a:srgbClr val="045C75"/>
              </a:solidFill>
              <a:latin typeface="Constantia" panose="0203060205030603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9243BF2-B518-3D2D-E0DF-4D52B79D5589}"/>
              </a:ext>
            </a:extLst>
          </p:cNvPr>
          <p:cNvSpPr>
            <a:spLocks noGrp="1"/>
          </p:cNvSpPr>
          <p:nvPr>
            <p:ph type="title"/>
          </p:nvPr>
        </p:nvSpPr>
        <p:spPr>
          <a:xfrm>
            <a:off x="533400" y="533400"/>
            <a:ext cx="8229600" cy="971550"/>
          </a:xfrm>
        </p:spPr>
        <p:txBody>
          <a:bodyPr/>
          <a:lstStyle/>
          <a:p>
            <a:pPr algn="ctr"/>
            <a:r>
              <a:rPr lang="en-US" altLang="en-US" sz="3200" b="1" dirty="0">
                <a:solidFill>
                  <a:srgbClr val="0070C0"/>
                </a:solidFill>
              </a:rPr>
              <a:t>What is software engineering?</a:t>
            </a:r>
            <a:br>
              <a:rPr lang="en-US" altLang="en-US" sz="3200" b="1" dirty="0">
                <a:solidFill>
                  <a:srgbClr val="0070C0"/>
                </a:solidFill>
              </a:rPr>
            </a:br>
            <a:r>
              <a:rPr lang="en-US" sz="3200" b="1" strike="noStrike" spc="-1" dirty="0" err="1">
                <a:solidFill>
                  <a:srgbClr val="0070C0"/>
                </a:solidFill>
                <a:latin typeface="Calibri"/>
              </a:rPr>
              <a:t>ما</a:t>
            </a:r>
            <a:r>
              <a:rPr lang="en-US" sz="3200" b="1" strike="noStrike" spc="-1" dirty="0">
                <a:solidFill>
                  <a:srgbClr val="0070C0"/>
                </a:solidFill>
                <a:latin typeface="Calibri"/>
              </a:rPr>
              <a:t> </a:t>
            </a:r>
            <a:r>
              <a:rPr lang="en-US" sz="3200" b="1" strike="noStrike" spc="-1" dirty="0" err="1">
                <a:solidFill>
                  <a:srgbClr val="0070C0"/>
                </a:solidFill>
                <a:latin typeface="Calibri"/>
              </a:rPr>
              <a:t>هي</a:t>
            </a:r>
            <a:r>
              <a:rPr lang="en-US" sz="3200" b="1" strike="noStrike" spc="-1" dirty="0">
                <a:solidFill>
                  <a:srgbClr val="0070C0"/>
                </a:solidFill>
                <a:latin typeface="Calibri"/>
              </a:rPr>
              <a:t> </a:t>
            </a:r>
            <a:r>
              <a:rPr lang="en-US" sz="3200" b="1" strike="noStrike" spc="-1" dirty="0" err="1">
                <a:solidFill>
                  <a:srgbClr val="0070C0"/>
                </a:solidFill>
                <a:latin typeface="Calibri"/>
              </a:rPr>
              <a:t>هندسة</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r>
              <a:rPr lang="en-US" sz="3200" b="1" strike="noStrike" spc="-1" dirty="0">
                <a:solidFill>
                  <a:srgbClr val="0070C0"/>
                </a:solidFill>
                <a:latin typeface="Calibri"/>
              </a:rPr>
              <a:t>؟</a:t>
            </a:r>
            <a:endParaRPr lang="en-US" altLang="en-US" sz="3200" dirty="0"/>
          </a:p>
        </p:txBody>
      </p:sp>
      <p:sp>
        <p:nvSpPr>
          <p:cNvPr id="3" name="Content Placeholder 2">
            <a:extLst>
              <a:ext uri="{FF2B5EF4-FFF2-40B4-BE49-F238E27FC236}">
                <a16:creationId xmlns:a16="http://schemas.microsoft.com/office/drawing/2014/main" id="{6DF1FE58-DAFD-83FC-3C0B-59CFD905A180}"/>
              </a:ext>
            </a:extLst>
          </p:cNvPr>
          <p:cNvSpPr>
            <a:spLocks noGrp="1"/>
          </p:cNvSpPr>
          <p:nvPr>
            <p:ph idx="1"/>
          </p:nvPr>
        </p:nvSpPr>
        <p:spPr>
          <a:xfrm>
            <a:off x="457200" y="1676400"/>
            <a:ext cx="8458200" cy="4648200"/>
          </a:xfrm>
        </p:spPr>
        <p:txBody>
          <a:bodyPr/>
          <a:lstStyle/>
          <a:p>
            <a:pPr marL="274320" indent="-274320" eaLnBrk="1" fontAlgn="auto" hangingPunct="1">
              <a:spcAft>
                <a:spcPts val="0"/>
              </a:spcAft>
              <a:buClr>
                <a:schemeClr val="accent3"/>
              </a:buClr>
              <a:buFont typeface="Wingdings 2" panose="05020102010507070707" pitchFamily="18" charset="2"/>
              <a:buNone/>
              <a:defRPr/>
            </a:pPr>
            <a:r>
              <a:rPr lang="en-US" sz="1800" dirty="0">
                <a:solidFill>
                  <a:srgbClr val="FF0000"/>
                </a:solidFill>
              </a:rPr>
              <a:t>4. Software engineering is a </a:t>
            </a:r>
            <a:r>
              <a:rPr lang="en-US" sz="1800" b="1" dirty="0">
                <a:solidFill>
                  <a:srgbClr val="FF0000"/>
                </a:solidFill>
              </a:rPr>
              <a:t>rationale</a:t>
            </a:r>
            <a:r>
              <a:rPr lang="en-US" sz="1800" b="1" i="1" dirty="0">
                <a:solidFill>
                  <a:srgbClr val="FF0000"/>
                </a:solidFill>
              </a:rPr>
              <a:t>-driven activity.</a:t>
            </a:r>
          </a:p>
          <a:p>
            <a:pPr marL="272880" indent="-272880" algn="r" rtl="1">
              <a:spcBef>
                <a:spcPts val="6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FF0000"/>
                </a:solidFill>
                <a:latin typeface="Constantia"/>
              </a:rPr>
              <a:t>4. </a:t>
            </a:r>
            <a:r>
              <a:rPr lang="en-US" sz="1800" b="0" strike="noStrike" spc="-1" dirty="0" err="1">
                <a:solidFill>
                  <a:srgbClr val="FF0000"/>
                </a:solidFill>
                <a:latin typeface="Constantia"/>
              </a:rPr>
              <a:t>هندسة</a:t>
            </a:r>
            <a:r>
              <a:rPr lang="en-US" sz="1800" b="0" strike="noStrike" spc="-1" dirty="0">
                <a:solidFill>
                  <a:srgbClr val="FF0000"/>
                </a:solidFill>
                <a:latin typeface="Constantia"/>
              </a:rPr>
              <a:t> </a:t>
            </a:r>
            <a:r>
              <a:rPr lang="en-US" sz="1800" b="0" strike="noStrike" spc="-1" dirty="0" err="1">
                <a:solidFill>
                  <a:srgbClr val="FF0000"/>
                </a:solidFill>
                <a:latin typeface="Constantia"/>
              </a:rPr>
              <a:t>البرمجيات</a:t>
            </a:r>
            <a:r>
              <a:rPr lang="en-US" sz="1800" b="0" strike="noStrike" spc="-1" dirty="0">
                <a:solidFill>
                  <a:srgbClr val="FF0000"/>
                </a:solidFill>
                <a:latin typeface="Constantia"/>
              </a:rPr>
              <a:t> </a:t>
            </a:r>
            <a:r>
              <a:rPr lang="en-US" sz="1800" b="0" strike="noStrike" spc="-1" dirty="0" err="1">
                <a:solidFill>
                  <a:srgbClr val="FF0000"/>
                </a:solidFill>
                <a:latin typeface="Constantia"/>
              </a:rPr>
              <a:t>هي</a:t>
            </a:r>
            <a:r>
              <a:rPr lang="en-US" sz="1800" b="0" strike="noStrike" spc="-1" dirty="0">
                <a:solidFill>
                  <a:srgbClr val="FF0000"/>
                </a:solidFill>
                <a:latin typeface="Constantia"/>
              </a:rPr>
              <a:t> </a:t>
            </a:r>
            <a:r>
              <a:rPr lang="en-US" sz="1800" b="1" strike="noStrike" spc="-1" dirty="0" err="1">
                <a:solidFill>
                  <a:srgbClr val="FF0000"/>
                </a:solidFill>
                <a:latin typeface="Constantia"/>
              </a:rPr>
              <a:t>الأساس</a:t>
            </a:r>
            <a:r>
              <a:rPr lang="en-US" sz="1800" b="1" strike="noStrike" spc="-1" dirty="0">
                <a:solidFill>
                  <a:srgbClr val="FF0000"/>
                </a:solidFill>
                <a:latin typeface="Constantia"/>
              </a:rPr>
              <a:t> </a:t>
            </a:r>
            <a:r>
              <a:rPr lang="en-US" sz="1800" b="1" strike="noStrike" spc="-1" dirty="0" err="1">
                <a:solidFill>
                  <a:srgbClr val="FF0000"/>
                </a:solidFill>
                <a:latin typeface="Constantia"/>
              </a:rPr>
              <a:t>المنطقي</a:t>
            </a:r>
            <a:r>
              <a:rPr lang="en-US" sz="1800" b="1" i="1" strike="noStrike" spc="-1" dirty="0">
                <a:solidFill>
                  <a:srgbClr val="FF0000"/>
                </a:solidFill>
                <a:latin typeface="Constantia"/>
              </a:rPr>
              <a:t>- </a:t>
            </a:r>
            <a:r>
              <a:rPr lang="en-US" sz="1800" b="1" i="1" strike="noStrike" spc="-1" dirty="0" err="1">
                <a:solidFill>
                  <a:srgbClr val="FF0000"/>
                </a:solidFill>
                <a:latin typeface="Constantia"/>
              </a:rPr>
              <a:t>نشاط</a:t>
            </a:r>
            <a:r>
              <a:rPr lang="en-US" sz="1800" b="1" i="1" strike="noStrike" spc="-1" dirty="0">
                <a:solidFill>
                  <a:srgbClr val="FF0000"/>
                </a:solidFill>
                <a:latin typeface="Constantia"/>
              </a:rPr>
              <a:t> </a:t>
            </a:r>
            <a:r>
              <a:rPr lang="en-US" sz="1800" b="1" i="1" strike="noStrike" spc="-1" dirty="0" err="1">
                <a:solidFill>
                  <a:srgbClr val="FF0000"/>
                </a:solidFill>
                <a:latin typeface="Constantia"/>
              </a:rPr>
              <a:t>مدفوع</a:t>
            </a:r>
            <a:r>
              <a:rPr lang="en-US" sz="1800" b="1" i="1" strike="noStrike" spc="-1" dirty="0">
                <a:solidFill>
                  <a:srgbClr val="FF0000"/>
                </a:solidFill>
                <a:latin typeface="Constantia"/>
              </a:rPr>
              <a:t>.</a:t>
            </a:r>
            <a:endParaRPr lang="en-US" sz="1800" b="0" strike="noStrike" spc="-1" dirty="0">
              <a:solidFill>
                <a:srgbClr val="000000"/>
              </a:solidFill>
              <a:latin typeface="Constantia"/>
            </a:endParaRPr>
          </a:p>
          <a:p>
            <a:pPr marL="274320" indent="-274320" eaLnBrk="1" fontAlgn="auto" hangingPunct="1">
              <a:spcAft>
                <a:spcPts val="0"/>
              </a:spcAft>
              <a:buClr>
                <a:schemeClr val="accent3"/>
              </a:buClr>
              <a:buFont typeface="Wingdings 2" panose="05020102010507070707" pitchFamily="18" charset="2"/>
              <a:buNone/>
              <a:defRPr/>
            </a:pPr>
            <a:endParaRPr lang="en-US" sz="700" b="1" i="1" dirty="0">
              <a:solidFill>
                <a:srgbClr val="FF0000"/>
              </a:solidFill>
            </a:endParaRPr>
          </a:p>
          <a:p>
            <a:pPr marL="284163" lvl="1" algn="just" eaLnBrk="1" fontAlgn="auto" hangingPunct="1">
              <a:spcAft>
                <a:spcPts val="0"/>
              </a:spcAft>
              <a:buFont typeface="Wingdings 2"/>
              <a:buChar char=""/>
              <a:defRPr/>
            </a:pPr>
            <a:r>
              <a:rPr lang="en-US" sz="1600" dirty="0"/>
              <a:t>When acquiring knowledge and making decisions about the system or its application domain; software engineers </a:t>
            </a:r>
            <a:r>
              <a:rPr lang="en-US" sz="1600" dirty="0">
                <a:solidFill>
                  <a:srgbClr val="FF0000"/>
                </a:solidFill>
              </a:rPr>
              <a:t>capture the context in which decisions were made and the rationale behind these decisions. </a:t>
            </a:r>
          </a:p>
          <a:p>
            <a:pPr marL="284040" lvl="1" indent="-246240" algn="r" rtl="1">
              <a:spcBef>
                <a:spcPts val="598"/>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عند</a:t>
            </a:r>
            <a:r>
              <a:rPr lang="en-US" sz="1600" b="0" strike="noStrike" spc="-1" dirty="0">
                <a:solidFill>
                  <a:srgbClr val="000000"/>
                </a:solidFill>
                <a:latin typeface="Constantia"/>
              </a:rPr>
              <a:t> </a:t>
            </a:r>
            <a:r>
              <a:rPr lang="en-US" sz="1600" b="0" strike="noStrike" spc="-1" dirty="0" err="1">
                <a:solidFill>
                  <a:srgbClr val="000000"/>
                </a:solidFill>
                <a:latin typeface="Constantia"/>
              </a:rPr>
              <a:t>اكتساب</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المعرفة</a:t>
            </a:r>
            <a:r>
              <a:rPr lang="en-US" sz="1600" b="0" strike="noStrike" spc="-1" dirty="0">
                <a:solidFill>
                  <a:srgbClr val="000000"/>
                </a:solidFill>
                <a:latin typeface="Constantia"/>
              </a:rPr>
              <a:t> </a:t>
            </a:r>
            <a:r>
              <a:rPr lang="en-US" sz="1600" b="0" strike="noStrike" spc="-1" dirty="0" err="1">
                <a:solidFill>
                  <a:srgbClr val="000000"/>
                </a:solidFill>
                <a:latin typeface="Constantia"/>
              </a:rPr>
              <a:t>واتخاذ</a:t>
            </a:r>
            <a:r>
              <a:rPr lang="en-US" sz="1600" b="0" strike="noStrike" spc="-1" dirty="0">
                <a:solidFill>
                  <a:srgbClr val="000000"/>
                </a:solidFill>
                <a:latin typeface="Constantia"/>
              </a:rPr>
              <a:t> </a:t>
            </a:r>
            <a:r>
              <a:rPr lang="en-US" sz="1600" b="0" strike="noStrike" spc="-1" dirty="0" err="1">
                <a:solidFill>
                  <a:srgbClr val="000000"/>
                </a:solidFill>
                <a:latin typeface="Constantia"/>
              </a:rPr>
              <a:t>القرارات</a:t>
            </a:r>
            <a:r>
              <a:rPr lang="en-US" sz="1600" b="0" strike="noStrike" spc="-1" dirty="0">
                <a:solidFill>
                  <a:srgbClr val="000000"/>
                </a:solidFill>
                <a:latin typeface="Constantia"/>
              </a:rPr>
              <a:t> </a:t>
            </a:r>
            <a:r>
              <a:rPr lang="en-US" sz="1600" b="0" strike="noStrike" spc="-1" dirty="0" err="1">
                <a:solidFill>
                  <a:srgbClr val="000000"/>
                </a:solidFill>
                <a:latin typeface="Constantia"/>
              </a:rPr>
              <a:t>بشأن</a:t>
            </a:r>
            <a:r>
              <a:rPr lang="en-US" sz="1600" b="0" strike="noStrike" spc="-1" dirty="0">
                <a:solidFill>
                  <a:srgbClr val="000000"/>
                </a:solidFill>
                <a:latin typeface="Constantia"/>
              </a:rPr>
              <a:t> </a:t>
            </a:r>
            <a:r>
              <a:rPr lang="en-US" sz="1600" b="0" strike="noStrike" spc="-1" dirty="0" err="1">
                <a:solidFill>
                  <a:srgbClr val="000000"/>
                </a:solidFill>
                <a:latin typeface="Constantia"/>
              </a:rPr>
              <a:t>النظام</a:t>
            </a:r>
            <a:r>
              <a:rPr lang="en-US" sz="1600" b="0" strike="noStrike" spc="-1" dirty="0">
                <a:solidFill>
                  <a:srgbClr val="000000"/>
                </a:solidFill>
                <a:latin typeface="Constantia"/>
              </a:rPr>
              <a:t> </a:t>
            </a:r>
            <a:r>
              <a:rPr lang="en-US" sz="1600" b="0" strike="noStrike" spc="-1" dirty="0" err="1">
                <a:solidFill>
                  <a:srgbClr val="000000"/>
                </a:solidFill>
                <a:latin typeface="Constantia"/>
              </a:rPr>
              <a:t>أو</a:t>
            </a:r>
            <a:r>
              <a:rPr lang="en-US" sz="1600" b="0" strike="noStrike" spc="-1" dirty="0">
                <a:solidFill>
                  <a:srgbClr val="000000"/>
                </a:solidFill>
                <a:latin typeface="Constantia"/>
              </a:rPr>
              <a:t> </a:t>
            </a:r>
            <a:r>
              <a:rPr lang="en-US" sz="1600" b="0" strike="noStrike" spc="-1" dirty="0" err="1">
                <a:solidFill>
                  <a:srgbClr val="000000"/>
                </a:solidFill>
                <a:latin typeface="Constantia"/>
              </a:rPr>
              <a:t>مجال</a:t>
            </a:r>
            <a:r>
              <a:rPr lang="en-US" sz="1600" b="0" strike="noStrike" spc="-1" dirty="0">
                <a:solidFill>
                  <a:srgbClr val="000000"/>
                </a:solidFill>
                <a:latin typeface="Constantia"/>
              </a:rPr>
              <a:t> </a:t>
            </a:r>
            <a:r>
              <a:rPr lang="en-US" sz="1600" b="0" strike="noStrike" spc="-1" dirty="0" err="1">
                <a:solidFill>
                  <a:srgbClr val="000000"/>
                </a:solidFill>
                <a:latin typeface="Constantia"/>
              </a:rPr>
              <a:t>تطبيقه</a:t>
            </a:r>
            <a:r>
              <a:rPr lang="en-US" sz="1600" b="0" strike="noStrike" spc="-1" dirty="0">
                <a:solidFill>
                  <a:srgbClr val="000000"/>
                </a:solidFill>
                <a:latin typeface="Constantia"/>
              </a:rPr>
              <a:t> ؛ </a:t>
            </a:r>
            <a:r>
              <a:rPr lang="en-US" sz="1600" b="0" strike="noStrike" spc="-1" dirty="0" err="1">
                <a:solidFill>
                  <a:srgbClr val="000000"/>
                </a:solidFill>
                <a:latin typeface="Constantia"/>
              </a:rPr>
              <a:t>مهندسي</a:t>
            </a:r>
            <a:r>
              <a:rPr lang="en-US" sz="1600" b="0" strike="noStrike" spc="-1" dirty="0">
                <a:solidFill>
                  <a:srgbClr val="000000"/>
                </a:solidFill>
                <a:latin typeface="Constantia"/>
              </a:rPr>
              <a:t> </a:t>
            </a:r>
            <a:r>
              <a:rPr lang="en-US" sz="1600" b="0" strike="noStrike" spc="-1" dirty="0" err="1">
                <a:solidFill>
                  <a:srgbClr val="000000"/>
                </a:solidFill>
                <a:latin typeface="Constantia"/>
              </a:rPr>
              <a:t>البرمجة</a:t>
            </a:r>
            <a:r>
              <a:rPr lang="en-US" sz="1600" b="0" strike="noStrike" spc="-1" dirty="0">
                <a:solidFill>
                  <a:srgbClr val="000000"/>
                </a:solidFill>
                <a:latin typeface="Constantia"/>
              </a:rPr>
              <a:t> </a:t>
            </a:r>
            <a:r>
              <a:rPr lang="en-US" sz="1600" b="0" strike="noStrike" spc="-1" dirty="0" err="1">
                <a:solidFill>
                  <a:srgbClr val="FF0000"/>
                </a:solidFill>
                <a:latin typeface="Constantia"/>
              </a:rPr>
              <a:t>التقاط</a:t>
            </a:r>
            <a:r>
              <a:rPr lang="en-US" sz="1600" b="0" strike="noStrike" spc="-1" dirty="0">
                <a:solidFill>
                  <a:srgbClr val="FF0000"/>
                </a:solidFill>
                <a:latin typeface="Constantia"/>
              </a:rPr>
              <a:t> </a:t>
            </a:r>
            <a:r>
              <a:rPr lang="en-US" sz="1600" b="0" strike="noStrike" spc="-1" dirty="0" err="1">
                <a:solidFill>
                  <a:srgbClr val="FF0000"/>
                </a:solidFill>
                <a:latin typeface="Constantia"/>
              </a:rPr>
              <a:t>السياق</a:t>
            </a:r>
            <a:r>
              <a:rPr lang="en-US" sz="1600" b="0" strike="noStrike" spc="-1" dirty="0">
                <a:solidFill>
                  <a:srgbClr val="FF0000"/>
                </a:solidFill>
                <a:latin typeface="Constantia"/>
              </a:rPr>
              <a:t> </a:t>
            </a:r>
            <a:r>
              <a:rPr lang="en-US" sz="1600" b="0" strike="noStrike" spc="-1" dirty="0" err="1">
                <a:solidFill>
                  <a:srgbClr val="FF0000"/>
                </a:solidFill>
                <a:latin typeface="Constantia"/>
              </a:rPr>
              <a:t>الذي</a:t>
            </a:r>
            <a:r>
              <a:rPr lang="en-US" sz="1600" b="0" strike="noStrike" spc="-1" dirty="0">
                <a:solidFill>
                  <a:srgbClr val="FF0000"/>
                </a:solidFill>
                <a:latin typeface="Constantia"/>
              </a:rPr>
              <a:t> </a:t>
            </a:r>
            <a:r>
              <a:rPr lang="en-US" sz="1600" b="0" strike="noStrike" spc="-1" dirty="0" err="1">
                <a:solidFill>
                  <a:srgbClr val="FF0000"/>
                </a:solidFill>
                <a:latin typeface="Constantia"/>
              </a:rPr>
              <a:t>تم</a:t>
            </a:r>
            <a:r>
              <a:rPr lang="en-US" sz="1600" b="0" strike="noStrike" spc="-1" dirty="0">
                <a:solidFill>
                  <a:srgbClr val="FF0000"/>
                </a:solidFill>
                <a:latin typeface="Constantia"/>
              </a:rPr>
              <a:t> </a:t>
            </a:r>
            <a:r>
              <a:rPr lang="en-US" sz="1600" b="0" strike="noStrike" spc="-1" dirty="0" err="1">
                <a:solidFill>
                  <a:srgbClr val="FF0000"/>
                </a:solidFill>
                <a:latin typeface="Constantia"/>
              </a:rPr>
              <a:t>فيه</a:t>
            </a:r>
            <a:r>
              <a:rPr lang="en-US" sz="1600" b="0" strike="noStrike" spc="-1" dirty="0">
                <a:solidFill>
                  <a:srgbClr val="FF0000"/>
                </a:solidFill>
                <a:latin typeface="Constantia"/>
              </a:rPr>
              <a:t> </a:t>
            </a:r>
            <a:r>
              <a:rPr lang="en-US" sz="1600" b="0" strike="noStrike" spc="-1" dirty="0" err="1">
                <a:solidFill>
                  <a:srgbClr val="FF0000"/>
                </a:solidFill>
                <a:latin typeface="Constantia"/>
              </a:rPr>
              <a:t>اتخاذ</a:t>
            </a:r>
            <a:r>
              <a:rPr lang="en-US" sz="1600" b="0" strike="noStrike" spc="-1" dirty="0">
                <a:solidFill>
                  <a:srgbClr val="FF0000"/>
                </a:solidFill>
                <a:latin typeface="Constantia"/>
              </a:rPr>
              <a:t> </a:t>
            </a:r>
            <a:r>
              <a:rPr lang="en-US" sz="1600" b="0" strike="noStrike" spc="-1" dirty="0" err="1">
                <a:solidFill>
                  <a:srgbClr val="FF0000"/>
                </a:solidFill>
                <a:latin typeface="Constantia"/>
              </a:rPr>
              <a:t>القرارات</a:t>
            </a:r>
            <a:r>
              <a:rPr lang="en-US" sz="1600" b="0" strike="noStrike" spc="-1" dirty="0">
                <a:solidFill>
                  <a:srgbClr val="FF0000"/>
                </a:solidFill>
                <a:latin typeface="Constantia"/>
              </a:rPr>
              <a:t> </a:t>
            </a:r>
            <a:r>
              <a:rPr lang="en-US" sz="1600" b="0" strike="noStrike" spc="-1" dirty="0" err="1">
                <a:solidFill>
                  <a:srgbClr val="FF0000"/>
                </a:solidFill>
                <a:latin typeface="Constantia"/>
              </a:rPr>
              <a:t>والأساس</a:t>
            </a:r>
            <a:r>
              <a:rPr lang="en-US" sz="1600" b="0" strike="noStrike" spc="-1" dirty="0">
                <a:solidFill>
                  <a:srgbClr val="FF0000"/>
                </a:solidFill>
                <a:latin typeface="Constantia"/>
              </a:rPr>
              <a:t> </a:t>
            </a:r>
            <a:r>
              <a:rPr lang="en-US" sz="1600" b="0" strike="noStrike" spc="-1" dirty="0" err="1">
                <a:solidFill>
                  <a:srgbClr val="FF0000"/>
                </a:solidFill>
                <a:latin typeface="Constantia"/>
              </a:rPr>
              <a:t>المنطقي</a:t>
            </a:r>
            <a:r>
              <a:rPr lang="en-US" sz="1600" b="0" strike="noStrike" spc="-1" dirty="0">
                <a:solidFill>
                  <a:srgbClr val="FF0000"/>
                </a:solidFill>
                <a:latin typeface="Constantia"/>
              </a:rPr>
              <a:t> </a:t>
            </a:r>
            <a:r>
              <a:rPr lang="en-US" sz="1600" b="0" strike="noStrike" spc="-1" dirty="0" err="1">
                <a:solidFill>
                  <a:srgbClr val="FF0000"/>
                </a:solidFill>
                <a:latin typeface="Constantia"/>
              </a:rPr>
              <a:t>لهذه</a:t>
            </a:r>
            <a:r>
              <a:rPr lang="en-US" sz="1600" b="0" strike="noStrike" spc="-1" dirty="0">
                <a:solidFill>
                  <a:srgbClr val="FF0000"/>
                </a:solidFill>
                <a:latin typeface="Constantia"/>
              </a:rPr>
              <a:t> </a:t>
            </a:r>
            <a:r>
              <a:rPr lang="en-US" sz="1600" b="0" strike="noStrike" spc="-1" dirty="0" err="1">
                <a:solidFill>
                  <a:srgbClr val="FF0000"/>
                </a:solidFill>
                <a:latin typeface="Constantia"/>
              </a:rPr>
              <a:t>القرارات</a:t>
            </a:r>
            <a:r>
              <a:rPr lang="en-US" sz="1600" b="0" strike="noStrike" spc="-1" dirty="0">
                <a:solidFill>
                  <a:srgbClr val="FF0000"/>
                </a:solidFill>
                <a:latin typeface="Constantia"/>
              </a:rPr>
              <a:t>.</a:t>
            </a:r>
            <a:endParaRPr lang="en-US" sz="1600" b="0" strike="noStrike" spc="-1" dirty="0">
              <a:solidFill>
                <a:srgbClr val="000000"/>
              </a:solidFill>
              <a:latin typeface="Constantia"/>
            </a:endParaRPr>
          </a:p>
          <a:p>
            <a:pPr marL="284163" lvl="1" eaLnBrk="1" fontAlgn="auto" hangingPunct="1">
              <a:spcAft>
                <a:spcPts val="0"/>
              </a:spcAft>
              <a:buFont typeface="Wingdings 2"/>
              <a:buChar char=""/>
              <a:defRPr/>
            </a:pPr>
            <a:endParaRPr lang="en-US" sz="400" dirty="0"/>
          </a:p>
          <a:p>
            <a:pPr marL="284163" lvl="1" eaLnBrk="1" fontAlgn="auto" hangingPunct="1">
              <a:spcAft>
                <a:spcPts val="0"/>
              </a:spcAft>
              <a:buFont typeface="Wingdings 2"/>
              <a:buChar char=""/>
              <a:defRPr/>
            </a:pPr>
            <a:r>
              <a:rPr lang="en-US" sz="1600" dirty="0"/>
              <a:t>Rationale information represented as a set of </a:t>
            </a:r>
            <a:r>
              <a:rPr lang="en-US" sz="1600" b="1" dirty="0"/>
              <a:t>issue models</a:t>
            </a:r>
            <a:r>
              <a:rPr lang="en-US" sz="1600" dirty="0"/>
              <a:t>, enables software engineers to understand the suggestion of a proposed change when returning to a decision.</a:t>
            </a:r>
          </a:p>
          <a:p>
            <a:pPr marL="284040" lvl="1" indent="-246240" algn="r" rtl="1">
              <a:spcBef>
                <a:spcPts val="598"/>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يتم</a:t>
            </a:r>
            <a:r>
              <a:rPr lang="en-US" sz="1600" b="0" strike="noStrike" spc="-1" dirty="0">
                <a:solidFill>
                  <a:srgbClr val="000000"/>
                </a:solidFill>
                <a:latin typeface="Constantia"/>
              </a:rPr>
              <a:t> </a:t>
            </a:r>
            <a:r>
              <a:rPr lang="en-US" sz="1600" b="0" strike="noStrike" spc="-1" dirty="0" err="1">
                <a:solidFill>
                  <a:srgbClr val="000000"/>
                </a:solidFill>
                <a:latin typeface="Constantia"/>
              </a:rPr>
              <a:t>تمثيل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المعلومات</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المنطقية</a:t>
            </a:r>
            <a:r>
              <a:rPr lang="en-US" sz="1600" b="0" strike="noStrike" spc="-1" dirty="0">
                <a:solidFill>
                  <a:srgbClr val="000000"/>
                </a:solidFill>
                <a:latin typeface="Constantia"/>
              </a:rPr>
              <a:t> </a:t>
            </a:r>
            <a:r>
              <a:rPr lang="en-US" sz="1600" b="0" strike="noStrike" spc="-1" dirty="0" err="1">
                <a:solidFill>
                  <a:srgbClr val="000000"/>
                </a:solidFill>
                <a:latin typeface="Constantia"/>
              </a:rPr>
              <a:t>كمجموعة</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1" strike="noStrike" spc="-1" dirty="0" err="1">
                <a:solidFill>
                  <a:srgbClr val="000000"/>
                </a:solidFill>
                <a:latin typeface="Constantia"/>
              </a:rPr>
              <a:t>نماذج</a:t>
            </a:r>
            <a:r>
              <a:rPr lang="en-US" sz="1600" b="1" strike="noStrike" spc="-1" dirty="0">
                <a:solidFill>
                  <a:srgbClr val="000000"/>
                </a:solidFill>
                <a:latin typeface="Constantia"/>
              </a:rPr>
              <a:t> </a:t>
            </a:r>
            <a:r>
              <a:rPr lang="en-US" sz="1600" b="1" strike="noStrike" spc="-1" dirty="0" err="1">
                <a:solidFill>
                  <a:srgbClr val="000000"/>
                </a:solidFill>
                <a:latin typeface="Constantia"/>
              </a:rPr>
              <a:t>الإصدار</a:t>
            </a:r>
            <a:r>
              <a:rPr lang="en-US" sz="1600" b="0" strike="noStrike" spc="-1" dirty="0">
                <a:solidFill>
                  <a:srgbClr val="000000"/>
                </a:solidFill>
                <a:latin typeface="Constantia"/>
              </a:rPr>
              <a:t>، </a:t>
            </a:r>
            <a:r>
              <a:rPr lang="en-US" sz="1600" b="0" strike="noStrike" spc="-1" dirty="0" err="1">
                <a:solidFill>
                  <a:srgbClr val="000000"/>
                </a:solidFill>
                <a:latin typeface="Constantia"/>
              </a:rPr>
              <a:t>تمكن</a:t>
            </a:r>
            <a:r>
              <a:rPr lang="en-US" sz="1600" b="0" strike="noStrike" spc="-1" dirty="0">
                <a:solidFill>
                  <a:srgbClr val="000000"/>
                </a:solidFill>
                <a:latin typeface="Constantia"/>
              </a:rPr>
              <a:t> </a:t>
            </a:r>
            <a:r>
              <a:rPr lang="en-US" sz="1600" b="0" strike="noStrike" spc="-1" dirty="0" err="1">
                <a:solidFill>
                  <a:srgbClr val="000000"/>
                </a:solidFill>
                <a:latin typeface="Constantia"/>
              </a:rPr>
              <a:t>مهندسي</a:t>
            </a:r>
            <a:r>
              <a:rPr lang="en-US" sz="1600" b="0" strike="noStrike" spc="-1" dirty="0">
                <a:solidFill>
                  <a:srgbClr val="000000"/>
                </a:solidFill>
                <a:latin typeface="Constantia"/>
              </a:rPr>
              <a:t> </a:t>
            </a:r>
            <a:r>
              <a:rPr lang="en-US" sz="1600" b="0" strike="noStrike" spc="-1" dirty="0" err="1">
                <a:solidFill>
                  <a:srgbClr val="000000"/>
                </a:solidFill>
                <a:latin typeface="Constantia"/>
              </a:rPr>
              <a:t>البرمجيات</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فهم</a:t>
            </a:r>
            <a:r>
              <a:rPr lang="en-US" sz="1600" b="0" strike="noStrike" spc="-1" dirty="0">
                <a:solidFill>
                  <a:srgbClr val="000000"/>
                </a:solidFill>
                <a:latin typeface="Constantia"/>
              </a:rPr>
              <a:t> </a:t>
            </a:r>
            <a:r>
              <a:rPr lang="en-US" sz="1600" b="0" strike="noStrike" spc="-1" dirty="0" err="1">
                <a:solidFill>
                  <a:srgbClr val="000000"/>
                </a:solidFill>
                <a:latin typeface="Constantia"/>
              </a:rPr>
              <a:t>اقتراح</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التغيير</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المقترح</a:t>
            </a:r>
            <a:r>
              <a:rPr lang="en-US" sz="1600" b="0" strike="noStrike" spc="-1" dirty="0">
                <a:solidFill>
                  <a:srgbClr val="000000"/>
                </a:solidFill>
                <a:latin typeface="Constantia"/>
              </a:rPr>
              <a:t> </a:t>
            </a:r>
            <a:r>
              <a:rPr lang="en-US" sz="1600" b="0" strike="noStrike" spc="-1" dirty="0" err="1">
                <a:solidFill>
                  <a:srgbClr val="000000"/>
                </a:solidFill>
                <a:latin typeface="Constantia"/>
              </a:rPr>
              <a:t>عند</a:t>
            </a:r>
            <a:r>
              <a:rPr lang="en-US" sz="1600" b="0" strike="noStrike" spc="-1" dirty="0">
                <a:solidFill>
                  <a:srgbClr val="000000"/>
                </a:solidFill>
                <a:latin typeface="Constantia"/>
              </a:rPr>
              <a:t> </a:t>
            </a:r>
            <a:r>
              <a:rPr lang="en-US" sz="1600" b="0" strike="noStrike" spc="-1" dirty="0" err="1">
                <a:solidFill>
                  <a:srgbClr val="000000"/>
                </a:solidFill>
                <a:latin typeface="Constantia"/>
              </a:rPr>
              <a:t>العودة</a:t>
            </a:r>
            <a:r>
              <a:rPr lang="en-US" sz="1600" b="0" strike="noStrike" spc="-1" dirty="0">
                <a:solidFill>
                  <a:srgbClr val="000000"/>
                </a:solidFill>
                <a:latin typeface="Constantia"/>
              </a:rPr>
              <a:t> </a:t>
            </a:r>
            <a:r>
              <a:rPr lang="en-US" sz="1600" b="0" strike="noStrike" spc="-1" dirty="0" err="1">
                <a:solidFill>
                  <a:srgbClr val="000000"/>
                </a:solidFill>
                <a:latin typeface="Constantia"/>
              </a:rPr>
              <a:t>إلى</a:t>
            </a:r>
            <a:r>
              <a:rPr lang="en-US" sz="1600" b="0" strike="noStrike" spc="-1" dirty="0">
                <a:solidFill>
                  <a:srgbClr val="000000"/>
                </a:solidFill>
                <a:latin typeface="Constantia"/>
              </a:rPr>
              <a:t> </a:t>
            </a:r>
            <a:r>
              <a:rPr lang="en-US" sz="1600" b="0" strike="noStrike" spc="-1" dirty="0" err="1">
                <a:solidFill>
                  <a:srgbClr val="000000"/>
                </a:solidFill>
                <a:latin typeface="Constantia"/>
              </a:rPr>
              <a:t>القرار</a:t>
            </a:r>
            <a:r>
              <a:rPr lang="en-US" sz="1600" b="0" strike="noStrike" spc="-1" dirty="0">
                <a:solidFill>
                  <a:srgbClr val="000000"/>
                </a:solidFill>
                <a:latin typeface="Constantia"/>
              </a:rPr>
              <a:t>.</a:t>
            </a:r>
          </a:p>
          <a:p>
            <a:pPr marL="274320" indent="-274320" eaLnBrk="1" fontAlgn="auto" hangingPunct="1">
              <a:lnSpc>
                <a:spcPct val="80000"/>
              </a:lnSpc>
              <a:spcAft>
                <a:spcPts val="0"/>
              </a:spcAft>
              <a:buClr>
                <a:schemeClr val="accent3"/>
              </a:buClr>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1800" b="1" dirty="0"/>
          </a:p>
          <a:p>
            <a:pPr marL="284163" lvl="1" eaLnBrk="1" fontAlgn="auto" hangingPunct="1">
              <a:spcAft>
                <a:spcPts val="0"/>
              </a:spcAft>
              <a:buFont typeface="Wingdings 2"/>
              <a:buChar char=""/>
              <a:defRPr/>
            </a:pPr>
            <a:r>
              <a:rPr lang="en-US" sz="1600" dirty="0">
                <a:solidFill>
                  <a:srgbClr val="FF0000"/>
                </a:solidFill>
              </a:rPr>
              <a:t>In order to deal with changing systems, software engineers must capture and access the rationale of a system</a:t>
            </a:r>
            <a:endParaRPr lang="en-US" sz="1600" b="0" strike="noStrike" spc="-1" dirty="0">
              <a:solidFill>
                <a:srgbClr val="000000"/>
              </a:solidFill>
              <a:latin typeface="Constantia"/>
            </a:endParaRPr>
          </a:p>
          <a:p>
            <a:pPr marL="284040" lvl="1" indent="-246240" algn="r" rtl="1">
              <a:spcBef>
                <a:spcPts val="598"/>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FF0000"/>
                </a:solidFill>
                <a:latin typeface="Constantia"/>
              </a:rPr>
              <a:t>من</a:t>
            </a:r>
            <a:r>
              <a:rPr lang="en-US" sz="1600" b="0" strike="noStrike" spc="-1" dirty="0">
                <a:solidFill>
                  <a:srgbClr val="FF0000"/>
                </a:solidFill>
                <a:latin typeface="Constantia"/>
              </a:rPr>
              <a:t> </a:t>
            </a:r>
            <a:r>
              <a:rPr lang="en-US" sz="1600" b="0" strike="noStrike" spc="-1" dirty="0" err="1">
                <a:solidFill>
                  <a:srgbClr val="FF0000"/>
                </a:solidFill>
                <a:latin typeface="Constantia"/>
              </a:rPr>
              <a:t>أجل</a:t>
            </a:r>
            <a:r>
              <a:rPr lang="en-US" sz="1600" b="0" strike="noStrike" spc="-1" dirty="0">
                <a:solidFill>
                  <a:srgbClr val="FF0000"/>
                </a:solidFill>
                <a:latin typeface="Constantia"/>
              </a:rPr>
              <a:t> </a:t>
            </a:r>
            <a:r>
              <a:rPr lang="en-US" sz="1600" b="0" strike="noStrike" spc="-1" dirty="0" err="1">
                <a:solidFill>
                  <a:srgbClr val="FF0000"/>
                </a:solidFill>
                <a:latin typeface="Constantia"/>
              </a:rPr>
              <a:t>التعامل</a:t>
            </a:r>
            <a:r>
              <a:rPr lang="en-US" sz="1600" b="0" strike="noStrike" spc="-1" dirty="0">
                <a:solidFill>
                  <a:srgbClr val="FF0000"/>
                </a:solidFill>
                <a:latin typeface="Constantia"/>
              </a:rPr>
              <a:t> </a:t>
            </a:r>
            <a:r>
              <a:rPr lang="en-US" sz="1600" b="0" strike="noStrike" spc="-1" dirty="0" err="1">
                <a:solidFill>
                  <a:srgbClr val="FF0000"/>
                </a:solidFill>
                <a:latin typeface="Constantia"/>
              </a:rPr>
              <a:t>مع</a:t>
            </a:r>
            <a:r>
              <a:rPr lang="en-US" sz="1600" b="0" strike="noStrike" spc="-1" dirty="0">
                <a:solidFill>
                  <a:srgbClr val="FF0000"/>
                </a:solidFill>
                <a:latin typeface="Constantia"/>
              </a:rPr>
              <a:t> </a:t>
            </a:r>
            <a:r>
              <a:rPr lang="en-US" sz="1600" b="0" strike="noStrike" spc="-1" dirty="0" err="1">
                <a:solidFill>
                  <a:srgbClr val="FF0000"/>
                </a:solidFill>
                <a:latin typeface="Constantia"/>
              </a:rPr>
              <a:t>الأنظمة</a:t>
            </a:r>
            <a:r>
              <a:rPr lang="en-US" sz="1600" b="0" strike="noStrike" spc="-1" dirty="0">
                <a:solidFill>
                  <a:srgbClr val="FF0000"/>
                </a:solidFill>
                <a:latin typeface="Constantia"/>
              </a:rPr>
              <a:t> </a:t>
            </a:r>
            <a:r>
              <a:rPr lang="en-US" sz="1600" b="0" strike="noStrike" spc="-1" dirty="0" err="1">
                <a:solidFill>
                  <a:srgbClr val="FF0000"/>
                </a:solidFill>
                <a:latin typeface="Constantia"/>
              </a:rPr>
              <a:t>المتغيرة</a:t>
            </a:r>
            <a:r>
              <a:rPr lang="en-US" sz="1600" b="0" strike="noStrike" spc="-1" dirty="0">
                <a:solidFill>
                  <a:srgbClr val="FF0000"/>
                </a:solidFill>
                <a:latin typeface="Constantia"/>
              </a:rPr>
              <a:t> ، </a:t>
            </a:r>
            <a:r>
              <a:rPr lang="en-US" sz="1600" b="0" strike="noStrike" spc="-1" dirty="0" err="1">
                <a:solidFill>
                  <a:srgbClr val="FF0000"/>
                </a:solidFill>
                <a:latin typeface="Constantia"/>
              </a:rPr>
              <a:t>يجب</a:t>
            </a:r>
            <a:r>
              <a:rPr lang="en-US" sz="1600" b="0" strike="noStrike" spc="-1" dirty="0">
                <a:solidFill>
                  <a:srgbClr val="FF0000"/>
                </a:solidFill>
                <a:latin typeface="Constantia"/>
              </a:rPr>
              <a:t> </a:t>
            </a:r>
            <a:r>
              <a:rPr lang="en-US" sz="1600" b="0" strike="noStrike" spc="-1" dirty="0" err="1">
                <a:solidFill>
                  <a:srgbClr val="FF0000"/>
                </a:solidFill>
                <a:latin typeface="Constantia"/>
              </a:rPr>
              <a:t>على</a:t>
            </a:r>
            <a:r>
              <a:rPr lang="en-US" sz="1600" b="0" strike="noStrike" spc="-1" dirty="0">
                <a:solidFill>
                  <a:srgbClr val="FF0000"/>
                </a:solidFill>
                <a:latin typeface="Constantia"/>
              </a:rPr>
              <a:t> </a:t>
            </a:r>
            <a:r>
              <a:rPr lang="en-US" sz="1600" b="0" strike="noStrike" spc="-1" dirty="0" err="1">
                <a:solidFill>
                  <a:srgbClr val="FF0000"/>
                </a:solidFill>
                <a:latin typeface="Constantia"/>
              </a:rPr>
              <a:t>مهندسي</a:t>
            </a:r>
            <a:r>
              <a:rPr lang="en-US" sz="1600" b="0" strike="noStrike" spc="-1" dirty="0">
                <a:solidFill>
                  <a:srgbClr val="FF0000"/>
                </a:solidFill>
                <a:latin typeface="Constantia"/>
              </a:rPr>
              <a:t> </a:t>
            </a:r>
            <a:r>
              <a:rPr lang="en-US" sz="1600" b="0" strike="noStrike" spc="-1" dirty="0" err="1">
                <a:solidFill>
                  <a:srgbClr val="FF0000"/>
                </a:solidFill>
                <a:latin typeface="Constantia"/>
              </a:rPr>
              <a:t>البرمجيات</a:t>
            </a:r>
            <a:r>
              <a:rPr lang="en-US" sz="1600" b="0" strike="noStrike" spc="-1" dirty="0">
                <a:solidFill>
                  <a:srgbClr val="FF0000"/>
                </a:solidFill>
                <a:latin typeface="Constantia"/>
              </a:rPr>
              <a:t> </a:t>
            </a:r>
            <a:r>
              <a:rPr lang="en-US" sz="1600" b="0" strike="noStrike" spc="-1" dirty="0" err="1">
                <a:solidFill>
                  <a:srgbClr val="FF0000"/>
                </a:solidFill>
                <a:latin typeface="Constantia"/>
              </a:rPr>
              <a:t>التقاط</a:t>
            </a:r>
            <a:r>
              <a:rPr lang="en-US" sz="1600" b="0" strike="noStrike" spc="-1" dirty="0">
                <a:solidFill>
                  <a:srgbClr val="FF0000"/>
                </a:solidFill>
                <a:latin typeface="Constantia"/>
              </a:rPr>
              <a:t> </a:t>
            </a:r>
            <a:r>
              <a:rPr lang="en-US" sz="1600" b="0" strike="noStrike" spc="-1" dirty="0" err="1">
                <a:solidFill>
                  <a:srgbClr val="FF0000"/>
                </a:solidFill>
                <a:latin typeface="Constantia"/>
              </a:rPr>
              <a:t>الأساس</a:t>
            </a:r>
            <a:r>
              <a:rPr lang="en-US" sz="1600" b="0" strike="noStrike" spc="-1" dirty="0">
                <a:solidFill>
                  <a:srgbClr val="FF0000"/>
                </a:solidFill>
                <a:latin typeface="Constantia"/>
              </a:rPr>
              <a:t> </a:t>
            </a:r>
            <a:r>
              <a:rPr lang="en-US" sz="1600" b="0" strike="noStrike" spc="-1" dirty="0" err="1">
                <a:solidFill>
                  <a:srgbClr val="FF0000"/>
                </a:solidFill>
                <a:latin typeface="Constantia"/>
              </a:rPr>
              <a:t>المنطقي</a:t>
            </a:r>
            <a:r>
              <a:rPr lang="en-US" sz="1600" b="0" strike="noStrike" spc="-1" dirty="0">
                <a:solidFill>
                  <a:srgbClr val="FF0000"/>
                </a:solidFill>
                <a:latin typeface="Constantia"/>
              </a:rPr>
              <a:t> </a:t>
            </a:r>
            <a:r>
              <a:rPr lang="en-US" sz="1600" b="0" strike="noStrike" spc="-1" dirty="0" err="1">
                <a:solidFill>
                  <a:srgbClr val="FF0000"/>
                </a:solidFill>
                <a:latin typeface="Constantia"/>
              </a:rPr>
              <a:t>للنظام</a:t>
            </a:r>
            <a:r>
              <a:rPr lang="en-US" sz="1600" b="0" strike="noStrike" spc="-1" dirty="0">
                <a:solidFill>
                  <a:srgbClr val="FF0000"/>
                </a:solidFill>
                <a:latin typeface="Constantia"/>
              </a:rPr>
              <a:t> </a:t>
            </a:r>
            <a:r>
              <a:rPr lang="en-US" sz="1600" b="0" strike="noStrike" spc="-1" dirty="0" err="1">
                <a:solidFill>
                  <a:srgbClr val="FF0000"/>
                </a:solidFill>
                <a:latin typeface="Constantia"/>
              </a:rPr>
              <a:t>والوصول</a:t>
            </a:r>
            <a:r>
              <a:rPr lang="en-US" sz="1600" b="0" strike="noStrike" spc="-1" dirty="0">
                <a:solidFill>
                  <a:srgbClr val="FF0000"/>
                </a:solidFill>
                <a:latin typeface="Constantia"/>
              </a:rPr>
              <a:t> </a:t>
            </a:r>
            <a:r>
              <a:rPr lang="en-US" sz="1600" b="0" strike="noStrike" spc="-1" dirty="0" err="1">
                <a:solidFill>
                  <a:srgbClr val="FF0000"/>
                </a:solidFill>
                <a:latin typeface="Constantia"/>
              </a:rPr>
              <a:t>إليه</a:t>
            </a:r>
            <a:endParaRPr lang="en-US" sz="1800" dirty="0"/>
          </a:p>
        </p:txBody>
      </p:sp>
      <p:sp>
        <p:nvSpPr>
          <p:cNvPr id="4" name="Date Placeholder 3">
            <a:extLst>
              <a:ext uri="{FF2B5EF4-FFF2-40B4-BE49-F238E27FC236}">
                <a16:creationId xmlns:a16="http://schemas.microsoft.com/office/drawing/2014/main" id="{E407DF4C-2758-A9CA-9A29-EF7E3827C529}"/>
              </a:ext>
            </a:extLst>
          </p:cNvPr>
          <p:cNvSpPr>
            <a:spLocks noGrp="1"/>
          </p:cNvSpPr>
          <p:nvPr>
            <p:ph type="dt" sz="quarter" idx="10"/>
          </p:nvPr>
        </p:nvSpPr>
        <p:spPr/>
        <p:txBody>
          <a:bodyPr/>
          <a:lstStyle/>
          <a:p>
            <a:pPr>
              <a:defRPr/>
            </a:pPr>
            <a:fld id="{3EC2E9D7-7500-4443-9175-CA7E5DD7EDC6}" type="datetime1">
              <a:rPr lang="en-US"/>
              <a:pPr>
                <a:defRPr/>
              </a:pPr>
              <a:t>5/9/2023</a:t>
            </a:fld>
            <a:endParaRPr lang="en-US"/>
          </a:p>
        </p:txBody>
      </p:sp>
      <p:sp>
        <p:nvSpPr>
          <p:cNvPr id="24581" name="Slide Number Placeholder 4">
            <a:extLst>
              <a:ext uri="{FF2B5EF4-FFF2-40B4-BE49-F238E27FC236}">
                <a16:creationId xmlns:a16="http://schemas.microsoft.com/office/drawing/2014/main" id="{58DEF806-E09E-1BF1-BC15-0D3244FA98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355A0B-C830-4927-BC0B-2401A12DE7A5}" type="slidenum">
              <a:rPr lang="en-US" altLang="en-US">
                <a:solidFill>
                  <a:srgbClr val="045C75"/>
                </a:solidFill>
                <a:latin typeface="Constantia" panose="02030602050306030303" pitchFamily="18" charset="0"/>
              </a:rPr>
              <a:pPr/>
              <a:t>14</a:t>
            </a:fld>
            <a:endParaRPr lang="en-US" altLang="en-US">
              <a:solidFill>
                <a:srgbClr val="045C75"/>
              </a:solidFill>
              <a:latin typeface="Constantia" panose="0203060205030603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9DF4B61-5883-92C2-9276-BA364B572009}"/>
              </a:ext>
            </a:extLst>
          </p:cNvPr>
          <p:cNvSpPr>
            <a:spLocks noGrp="1"/>
          </p:cNvSpPr>
          <p:nvPr>
            <p:ph type="title"/>
          </p:nvPr>
        </p:nvSpPr>
        <p:spPr>
          <a:xfrm>
            <a:off x="609600" y="0"/>
            <a:ext cx="8229600" cy="1143000"/>
          </a:xfrm>
        </p:spPr>
        <p:txBody>
          <a:bodyPr/>
          <a:lstStyle/>
          <a:p>
            <a:pPr algn="ctr"/>
            <a:r>
              <a:rPr lang="en-US" altLang="en-US" sz="3200" b="1" dirty="0">
                <a:solidFill>
                  <a:srgbClr val="0070C0"/>
                </a:solidFill>
              </a:rPr>
              <a:t>Software Engineering Concepts</a:t>
            </a:r>
            <a:br>
              <a:rPr lang="en-US" altLang="en-US" sz="3200" b="1" dirty="0">
                <a:solidFill>
                  <a:srgbClr val="0070C0"/>
                </a:solidFill>
              </a:rPr>
            </a:br>
            <a:r>
              <a:rPr lang="en-US" sz="3200" b="1" strike="noStrike" spc="-1" dirty="0" err="1">
                <a:solidFill>
                  <a:srgbClr val="0070C0"/>
                </a:solidFill>
                <a:latin typeface="Calibri"/>
              </a:rPr>
              <a:t>مفاهيم</a:t>
            </a:r>
            <a:r>
              <a:rPr lang="en-US" sz="3200" b="1" strike="noStrike" spc="-1" dirty="0">
                <a:solidFill>
                  <a:srgbClr val="0070C0"/>
                </a:solidFill>
                <a:latin typeface="Calibri"/>
              </a:rPr>
              <a:t> </a:t>
            </a:r>
            <a:r>
              <a:rPr lang="en-US" sz="3200" b="1" strike="noStrike" spc="-1" dirty="0" err="1">
                <a:solidFill>
                  <a:srgbClr val="0070C0"/>
                </a:solidFill>
                <a:latin typeface="Calibri"/>
              </a:rPr>
              <a:t>هندسة</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endParaRPr lang="en-US" altLang="en-US" sz="3200" dirty="0">
              <a:solidFill>
                <a:srgbClr val="0070C0"/>
              </a:solidFill>
            </a:endParaRPr>
          </a:p>
        </p:txBody>
      </p:sp>
      <p:sp>
        <p:nvSpPr>
          <p:cNvPr id="3" name="Content Placeholder 2">
            <a:extLst>
              <a:ext uri="{FF2B5EF4-FFF2-40B4-BE49-F238E27FC236}">
                <a16:creationId xmlns:a16="http://schemas.microsoft.com/office/drawing/2014/main" id="{A7371CE4-7E31-7F36-D501-60C9AE8A8C2E}"/>
              </a:ext>
            </a:extLst>
          </p:cNvPr>
          <p:cNvSpPr>
            <a:spLocks noGrp="1"/>
          </p:cNvSpPr>
          <p:nvPr>
            <p:ph idx="1"/>
          </p:nvPr>
        </p:nvSpPr>
        <p:spPr>
          <a:xfrm>
            <a:off x="228600" y="1524000"/>
            <a:ext cx="8382000" cy="5029200"/>
          </a:xfrm>
        </p:spPr>
        <p:txBody>
          <a:bodyPr/>
          <a:lstStyle/>
          <a:p>
            <a:pPr marL="0" indent="0" algn="just">
              <a:buFont typeface="Wingdings 2" panose="05020102010507070707" pitchFamily="18" charset="2"/>
              <a:buNone/>
              <a:defRPr/>
            </a:pPr>
            <a:r>
              <a:rPr lang="en-US" sz="1600" dirty="0"/>
              <a:t>In this section, we describe the main terms and concepts we use throughout the course:</a:t>
            </a:r>
          </a:p>
          <a:p>
            <a:pPr algn="r" rtl="1">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في</a:t>
            </a:r>
            <a:r>
              <a:rPr lang="en-US" sz="1600" b="0" strike="noStrike" spc="-1" dirty="0">
                <a:solidFill>
                  <a:srgbClr val="000000"/>
                </a:solidFill>
                <a:latin typeface="Constantia"/>
              </a:rPr>
              <a:t> </a:t>
            </a:r>
            <a:r>
              <a:rPr lang="en-US" sz="1600" b="0" strike="noStrike" spc="-1" dirty="0" err="1">
                <a:solidFill>
                  <a:srgbClr val="000000"/>
                </a:solidFill>
                <a:latin typeface="Constantia"/>
              </a:rPr>
              <a:t>هذا</a:t>
            </a:r>
            <a:r>
              <a:rPr lang="en-US" sz="1600" b="0" strike="noStrike" spc="-1" dirty="0">
                <a:solidFill>
                  <a:srgbClr val="000000"/>
                </a:solidFill>
                <a:latin typeface="Constantia"/>
              </a:rPr>
              <a:t> </a:t>
            </a:r>
            <a:r>
              <a:rPr lang="en-US" sz="1600" b="0" strike="noStrike" spc="-1" dirty="0" err="1">
                <a:solidFill>
                  <a:srgbClr val="000000"/>
                </a:solidFill>
                <a:latin typeface="Constantia"/>
              </a:rPr>
              <a:t>القسم</a:t>
            </a:r>
            <a:r>
              <a:rPr lang="en-US" sz="1600" b="0" strike="noStrike" spc="-1" dirty="0">
                <a:solidFill>
                  <a:srgbClr val="000000"/>
                </a:solidFill>
                <a:latin typeface="Constantia"/>
              </a:rPr>
              <a:t> ، </a:t>
            </a:r>
            <a:r>
              <a:rPr lang="en-US" sz="1600" b="0" strike="noStrike" spc="-1" dirty="0" err="1">
                <a:solidFill>
                  <a:srgbClr val="000000"/>
                </a:solidFill>
                <a:latin typeface="Constantia"/>
              </a:rPr>
              <a:t>نصف</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المصطلحات</a:t>
            </a:r>
            <a:r>
              <a:rPr lang="en-US" sz="1600" b="0" strike="noStrike" spc="-1" dirty="0">
                <a:solidFill>
                  <a:srgbClr val="000000"/>
                </a:solidFill>
                <a:latin typeface="Constantia"/>
              </a:rPr>
              <a:t> </a:t>
            </a:r>
            <a:r>
              <a:rPr lang="en-US" sz="1600" b="0" strike="noStrike" spc="-1" dirty="0" err="1">
                <a:solidFill>
                  <a:srgbClr val="000000"/>
                </a:solidFill>
                <a:latin typeface="Constantia"/>
              </a:rPr>
              <a:t>والمفاهيم</a:t>
            </a:r>
            <a:r>
              <a:rPr lang="en-US" sz="1600" b="0" strike="noStrike" spc="-1" dirty="0">
                <a:solidFill>
                  <a:srgbClr val="000000"/>
                </a:solidFill>
                <a:latin typeface="Constantia"/>
              </a:rPr>
              <a:t> </a:t>
            </a:r>
            <a:r>
              <a:rPr lang="en-US" sz="1600" b="0" strike="noStrike" spc="-1" dirty="0" err="1">
                <a:solidFill>
                  <a:srgbClr val="000000"/>
                </a:solidFill>
                <a:latin typeface="Constantia"/>
              </a:rPr>
              <a:t>الرئيسية</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التي</a:t>
            </a:r>
            <a:r>
              <a:rPr lang="en-US" sz="1600" b="0" strike="noStrike" spc="-1" dirty="0">
                <a:solidFill>
                  <a:srgbClr val="000000"/>
                </a:solidFill>
                <a:latin typeface="Constantia"/>
              </a:rPr>
              <a:t> </a:t>
            </a:r>
            <a:r>
              <a:rPr lang="en-US" sz="1600" b="0" strike="noStrike" spc="-1" dirty="0" err="1">
                <a:solidFill>
                  <a:srgbClr val="000000"/>
                </a:solidFill>
                <a:latin typeface="Constantia"/>
              </a:rPr>
              <a:t>نستخدمها</a:t>
            </a:r>
            <a:r>
              <a:rPr lang="en-US" sz="1600" b="0" strike="noStrike" spc="-1" dirty="0">
                <a:solidFill>
                  <a:srgbClr val="000000"/>
                </a:solidFill>
                <a:latin typeface="Constantia"/>
              </a:rPr>
              <a:t> </a:t>
            </a:r>
            <a:r>
              <a:rPr lang="en-US" sz="1600" b="0" strike="noStrike" spc="-1" dirty="0" err="1">
                <a:solidFill>
                  <a:srgbClr val="000000"/>
                </a:solidFill>
                <a:latin typeface="Constantia"/>
              </a:rPr>
              <a:t>خلال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الدورة</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التدريبية</a:t>
            </a:r>
            <a:r>
              <a:rPr lang="en-US" sz="1600" b="0" strike="noStrike" spc="-1" dirty="0">
                <a:solidFill>
                  <a:srgbClr val="000000"/>
                </a:solidFill>
                <a:latin typeface="Constantia"/>
              </a:rPr>
              <a:t>:</a:t>
            </a:r>
          </a:p>
          <a:p>
            <a:pPr marL="0" indent="0" algn="just">
              <a:buFont typeface="Wingdings 2" panose="05020102010507070707" pitchFamily="18" charset="2"/>
              <a:buNone/>
              <a:defRPr/>
            </a:pPr>
            <a:endParaRPr lang="en-US" sz="1600" dirty="0"/>
          </a:p>
          <a:p>
            <a:pPr marL="0" indent="0" algn="just">
              <a:buFont typeface="Wingdings 2" panose="05020102010507070707" pitchFamily="18" charset="2"/>
              <a:buNone/>
              <a:defRPr/>
            </a:pPr>
            <a:r>
              <a:rPr lang="en-US" sz="1600" dirty="0"/>
              <a:t>A </a:t>
            </a:r>
            <a:r>
              <a:rPr lang="en-US" sz="1600" b="1" dirty="0"/>
              <a:t>Project</a:t>
            </a:r>
            <a:r>
              <a:rPr lang="en-US" sz="1600" dirty="0"/>
              <a:t>, whose purpose is to develop a software system, is composed of a number of </a:t>
            </a:r>
            <a:r>
              <a:rPr lang="en-US" sz="1600" b="1" dirty="0"/>
              <a:t>Activities</a:t>
            </a:r>
            <a:r>
              <a:rPr lang="en-US" sz="1600" dirty="0"/>
              <a:t>. </a:t>
            </a:r>
          </a:p>
          <a:p>
            <a:pPr algn="r" rtl="1">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dirty="0" err="1">
                <a:solidFill>
                  <a:srgbClr val="000000"/>
                </a:solidFill>
                <a:latin typeface="Constantia"/>
              </a:rPr>
              <a:t>مشروع</a:t>
            </a:r>
            <a:r>
              <a:rPr lang="en-US" sz="1600" b="0" strike="noStrike" spc="-1" dirty="0">
                <a:solidFill>
                  <a:srgbClr val="000000"/>
                </a:solidFill>
                <a:latin typeface="Constantia"/>
              </a:rPr>
              <a:t>، </a:t>
            </a:r>
            <a:r>
              <a:rPr lang="en-US" sz="1600" b="0" strike="noStrike" spc="-1" dirty="0" err="1">
                <a:solidFill>
                  <a:srgbClr val="000000"/>
                </a:solidFill>
                <a:latin typeface="Constantia"/>
              </a:rPr>
              <a:t>الغرض</a:t>
            </a:r>
            <a:r>
              <a:rPr lang="en-US" sz="1600" b="0" strike="noStrike" spc="-1" dirty="0">
                <a:solidFill>
                  <a:srgbClr val="000000"/>
                </a:solidFill>
                <a:latin typeface="Constantia"/>
              </a:rPr>
              <a:t> </a:t>
            </a:r>
            <a:r>
              <a:rPr lang="en-US" sz="1600" b="0" strike="noStrike" spc="-1" dirty="0" err="1">
                <a:solidFill>
                  <a:srgbClr val="000000"/>
                </a:solidFill>
                <a:latin typeface="Constantia"/>
              </a:rPr>
              <a:t>منه</a:t>
            </a:r>
            <a:r>
              <a:rPr lang="en-US" sz="1600" b="0" strike="noStrike" spc="-1" dirty="0">
                <a:solidFill>
                  <a:srgbClr val="000000"/>
                </a:solidFill>
                <a:latin typeface="Constantia"/>
              </a:rPr>
              <a:t> </a:t>
            </a:r>
            <a:r>
              <a:rPr lang="en-US" sz="1600" b="0" strike="noStrike" spc="-1" dirty="0" err="1">
                <a:solidFill>
                  <a:srgbClr val="000000"/>
                </a:solidFill>
                <a:latin typeface="Constantia"/>
              </a:rPr>
              <a:t>تطوير</a:t>
            </a:r>
            <a:r>
              <a:rPr lang="en-US" sz="1600" b="0" strike="noStrike" spc="-1" dirty="0">
                <a:solidFill>
                  <a:srgbClr val="000000"/>
                </a:solidFill>
                <a:latin typeface="Constantia"/>
              </a:rPr>
              <a:t> </a:t>
            </a:r>
            <a:r>
              <a:rPr lang="en-US" sz="1600" b="0" strike="noStrike" spc="-1" dirty="0" err="1">
                <a:solidFill>
                  <a:srgbClr val="000000"/>
                </a:solidFill>
                <a:latin typeface="Constantia"/>
              </a:rPr>
              <a:t>نظام</a:t>
            </a:r>
            <a:r>
              <a:rPr lang="en-US" sz="1600" b="0" strike="noStrike" spc="-1" dirty="0">
                <a:solidFill>
                  <a:srgbClr val="000000"/>
                </a:solidFill>
                <a:latin typeface="Constantia"/>
              </a:rPr>
              <a:t> </a:t>
            </a:r>
            <a:r>
              <a:rPr lang="en-US" sz="1600" b="0" strike="noStrike" spc="-1" dirty="0" err="1">
                <a:solidFill>
                  <a:srgbClr val="000000"/>
                </a:solidFill>
                <a:latin typeface="Constantia"/>
              </a:rPr>
              <a:t>برمجيات</a:t>
            </a:r>
            <a:r>
              <a:rPr lang="en-US" sz="1600" b="0" strike="noStrike" spc="-1" dirty="0">
                <a:solidFill>
                  <a:srgbClr val="000000"/>
                </a:solidFill>
                <a:latin typeface="Constantia"/>
              </a:rPr>
              <a:t> ، </a:t>
            </a:r>
            <a:r>
              <a:rPr lang="en-US" sz="1600" b="0" strike="noStrike" spc="-1" dirty="0" err="1">
                <a:solidFill>
                  <a:srgbClr val="000000"/>
                </a:solidFill>
                <a:latin typeface="Constantia"/>
              </a:rPr>
              <a:t>يتكون</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عدد</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1" strike="noStrike" spc="-1" dirty="0" err="1">
                <a:solidFill>
                  <a:srgbClr val="000000"/>
                </a:solidFill>
                <a:latin typeface="Constantia"/>
              </a:rPr>
              <a:t>أنشطة</a:t>
            </a:r>
            <a:r>
              <a:rPr lang="en-US" sz="1600" b="0" strike="noStrike" spc="-1" dirty="0">
                <a:solidFill>
                  <a:srgbClr val="000000"/>
                </a:solidFill>
                <a:latin typeface="Constantia"/>
              </a:rPr>
              <a:t>.</a:t>
            </a:r>
          </a:p>
          <a:p>
            <a:pPr marL="598488" lvl="1" indent="-231775" algn="just">
              <a:defRPr/>
            </a:pPr>
            <a:r>
              <a:rPr lang="en-US" sz="1600" dirty="0"/>
              <a:t>An</a:t>
            </a:r>
            <a:r>
              <a:rPr lang="en-US" sz="1600" b="1" dirty="0"/>
              <a:t> activity: </a:t>
            </a:r>
            <a:r>
              <a:rPr lang="en-US" sz="1600" dirty="0"/>
              <a:t>is a set of tasks that is performed toward a specific purpose.</a:t>
            </a:r>
          </a:p>
          <a:p>
            <a:pPr marL="598320" lvl="1" indent="-231840" algn="r" rtl="1">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ان</a:t>
            </a:r>
            <a:r>
              <a:rPr lang="en-US" sz="1600" b="0" strike="noStrike" spc="-1" dirty="0">
                <a:solidFill>
                  <a:srgbClr val="000000"/>
                </a:solidFill>
                <a:latin typeface="Constantia"/>
              </a:rPr>
              <a:t> </a:t>
            </a:r>
            <a:r>
              <a:rPr lang="en-US" sz="1600" b="1" strike="noStrike" spc="-1" dirty="0" err="1">
                <a:solidFill>
                  <a:srgbClr val="000000"/>
                </a:solidFill>
                <a:latin typeface="Constantia"/>
              </a:rPr>
              <a:t>نشاط</a:t>
            </a:r>
            <a:r>
              <a:rPr lang="en-US" sz="1600" b="1" strike="noStrike" spc="-1" dirty="0">
                <a:solidFill>
                  <a:srgbClr val="000000"/>
                </a:solidFill>
                <a:latin typeface="Constantia"/>
              </a:rPr>
              <a:t>: </a:t>
            </a:r>
            <a:r>
              <a:rPr lang="en-US" sz="1600" b="0" strike="noStrike" spc="-1" dirty="0" err="1">
                <a:solidFill>
                  <a:srgbClr val="000000"/>
                </a:solidFill>
                <a:latin typeface="Constantia"/>
              </a:rPr>
              <a:t>هي</a:t>
            </a:r>
            <a:r>
              <a:rPr lang="en-US" sz="1600" b="0" strike="noStrike" spc="-1" dirty="0">
                <a:solidFill>
                  <a:srgbClr val="000000"/>
                </a:solidFill>
                <a:latin typeface="Constantia"/>
              </a:rPr>
              <a:t> </a:t>
            </a:r>
            <a:r>
              <a:rPr lang="en-US" sz="1600" b="0" strike="noStrike" spc="-1" dirty="0" err="1">
                <a:solidFill>
                  <a:srgbClr val="000000"/>
                </a:solidFill>
                <a:latin typeface="Constantia"/>
              </a:rPr>
              <a:t>مجموعة</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المهام</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التي</a:t>
            </a:r>
            <a:r>
              <a:rPr lang="en-US" sz="1600" b="0" strike="noStrike" spc="-1" dirty="0">
                <a:solidFill>
                  <a:srgbClr val="000000"/>
                </a:solidFill>
                <a:latin typeface="Constantia"/>
              </a:rPr>
              <a:t> </a:t>
            </a:r>
            <a:r>
              <a:rPr lang="en-US" sz="1600" b="0" strike="noStrike" spc="-1" dirty="0" err="1">
                <a:solidFill>
                  <a:srgbClr val="000000"/>
                </a:solidFill>
                <a:latin typeface="Constantia"/>
              </a:rPr>
              <a:t>يتم</a:t>
            </a:r>
            <a:r>
              <a:rPr lang="en-US" sz="1600" b="0" strike="noStrike" spc="-1" dirty="0">
                <a:solidFill>
                  <a:srgbClr val="000000"/>
                </a:solidFill>
                <a:latin typeface="Constantia"/>
              </a:rPr>
              <a:t> </a:t>
            </a:r>
            <a:r>
              <a:rPr lang="en-US" sz="1600" b="0" strike="noStrike" spc="-1" dirty="0" err="1">
                <a:solidFill>
                  <a:srgbClr val="000000"/>
                </a:solidFill>
                <a:latin typeface="Constantia"/>
              </a:rPr>
              <a:t>تنفيذها</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أجل</a:t>
            </a:r>
            <a:r>
              <a:rPr lang="en-US" sz="1600" b="0" strike="noStrike" spc="-1" dirty="0">
                <a:solidFill>
                  <a:srgbClr val="000000"/>
                </a:solidFill>
                <a:latin typeface="Constantia"/>
              </a:rPr>
              <a:t> </a:t>
            </a:r>
            <a:r>
              <a:rPr lang="en-US" sz="1600" b="0" strike="noStrike" spc="-1" dirty="0" err="1">
                <a:solidFill>
                  <a:srgbClr val="000000"/>
                </a:solidFill>
                <a:latin typeface="Constantia"/>
              </a:rPr>
              <a:t>غرض</a:t>
            </a:r>
            <a:r>
              <a:rPr lang="en-US" sz="1600" b="0" strike="noStrike" spc="-1" dirty="0">
                <a:solidFill>
                  <a:srgbClr val="000000"/>
                </a:solidFill>
                <a:latin typeface="Constantia"/>
              </a:rPr>
              <a:t> </a:t>
            </a:r>
            <a:r>
              <a:rPr lang="en-US" sz="1600" b="0" strike="noStrike" spc="-1" dirty="0" err="1">
                <a:solidFill>
                  <a:srgbClr val="000000"/>
                </a:solidFill>
                <a:latin typeface="Constantia"/>
              </a:rPr>
              <a:t>محدد</a:t>
            </a:r>
            <a:r>
              <a:rPr lang="en-US" sz="1600" b="0" strike="noStrike" spc="-1" dirty="0">
                <a:solidFill>
                  <a:srgbClr val="000000"/>
                </a:solidFill>
                <a:latin typeface="Constantia"/>
              </a:rPr>
              <a:t>.</a:t>
            </a:r>
          </a:p>
          <a:p>
            <a:pPr marL="598488" lvl="1" indent="-231775" algn="just">
              <a:defRPr/>
            </a:pPr>
            <a:r>
              <a:rPr lang="en-US" sz="1600" dirty="0"/>
              <a:t>For example, requirements elicitation is an activity whose purpose is to define with the client what the system will do</a:t>
            </a:r>
          </a:p>
          <a:p>
            <a:pPr marL="598320" lvl="1" indent="-231840" algn="r" rtl="1">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على</a:t>
            </a:r>
            <a:r>
              <a:rPr lang="en-US" sz="1600" b="0" strike="noStrike" spc="-1" dirty="0">
                <a:solidFill>
                  <a:srgbClr val="000000"/>
                </a:solidFill>
                <a:latin typeface="Constantia"/>
              </a:rPr>
              <a:t> </a:t>
            </a:r>
            <a:r>
              <a:rPr lang="en-US" sz="1600" b="0" strike="noStrike" spc="-1" dirty="0" err="1">
                <a:solidFill>
                  <a:srgbClr val="000000"/>
                </a:solidFill>
                <a:latin typeface="Constantia"/>
              </a:rPr>
              <a:t>سبيل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المثال</a:t>
            </a:r>
            <a:r>
              <a:rPr lang="en-US" sz="1600" b="0" strike="noStrike" spc="-1" dirty="0">
                <a:solidFill>
                  <a:srgbClr val="000000"/>
                </a:solidFill>
                <a:latin typeface="Constantia"/>
              </a:rPr>
              <a:t> ، </a:t>
            </a:r>
            <a:r>
              <a:rPr lang="en-US" sz="1600" b="0" strike="noStrike" spc="-1" dirty="0" err="1">
                <a:solidFill>
                  <a:srgbClr val="000000"/>
                </a:solidFill>
                <a:latin typeface="Constantia"/>
              </a:rPr>
              <a:t>استنباط</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المتطلبات</a:t>
            </a:r>
            <a:r>
              <a:rPr lang="en-US" sz="1600" b="0" strike="noStrike" spc="-1" dirty="0">
                <a:solidFill>
                  <a:srgbClr val="000000"/>
                </a:solidFill>
                <a:latin typeface="Constantia"/>
              </a:rPr>
              <a:t> </a:t>
            </a:r>
            <a:r>
              <a:rPr lang="en-US" sz="1600" b="0" strike="noStrike" spc="-1" dirty="0" err="1">
                <a:solidFill>
                  <a:srgbClr val="000000"/>
                </a:solidFill>
                <a:latin typeface="Constantia"/>
              </a:rPr>
              <a:t>هو</a:t>
            </a:r>
            <a:r>
              <a:rPr lang="en-US" sz="1600" b="0" strike="noStrike" spc="-1" dirty="0">
                <a:solidFill>
                  <a:srgbClr val="000000"/>
                </a:solidFill>
                <a:latin typeface="Constantia"/>
              </a:rPr>
              <a:t> </a:t>
            </a:r>
            <a:r>
              <a:rPr lang="en-US" sz="1600" b="0" strike="noStrike" spc="-1" dirty="0" err="1">
                <a:solidFill>
                  <a:srgbClr val="000000"/>
                </a:solidFill>
                <a:latin typeface="Constantia"/>
              </a:rPr>
              <a:t>نشاط</a:t>
            </a:r>
            <a:r>
              <a:rPr lang="en-US" sz="1600" b="0" strike="noStrike" spc="-1" dirty="0">
                <a:solidFill>
                  <a:srgbClr val="000000"/>
                </a:solidFill>
                <a:latin typeface="Constantia"/>
              </a:rPr>
              <a:t> </a:t>
            </a:r>
            <a:r>
              <a:rPr lang="en-US" sz="1600" b="0" strike="noStrike" spc="-1" dirty="0" err="1">
                <a:solidFill>
                  <a:srgbClr val="000000"/>
                </a:solidFill>
                <a:latin typeface="Constantia"/>
              </a:rPr>
              <a:t>يهدف</a:t>
            </a:r>
            <a:r>
              <a:rPr lang="en-US" sz="1600" b="0" strike="noStrike" spc="-1" dirty="0">
                <a:solidFill>
                  <a:srgbClr val="000000"/>
                </a:solidFill>
                <a:latin typeface="Constantia"/>
              </a:rPr>
              <a:t> </a:t>
            </a:r>
            <a:r>
              <a:rPr lang="en-US" sz="1600" b="0" strike="noStrike" spc="-1" dirty="0" err="1">
                <a:solidFill>
                  <a:srgbClr val="000000"/>
                </a:solidFill>
                <a:latin typeface="Constantia"/>
              </a:rPr>
              <a:t>إلى</a:t>
            </a:r>
            <a:r>
              <a:rPr lang="en-US" sz="1600" b="0" strike="noStrike" spc="-1" dirty="0">
                <a:solidFill>
                  <a:srgbClr val="000000"/>
                </a:solidFill>
                <a:latin typeface="Constantia"/>
              </a:rPr>
              <a:t> </a:t>
            </a:r>
            <a:r>
              <a:rPr lang="en-US" sz="1600" b="0" strike="noStrike" spc="-1" dirty="0" err="1">
                <a:solidFill>
                  <a:srgbClr val="000000"/>
                </a:solidFill>
                <a:latin typeface="Constantia"/>
              </a:rPr>
              <a:t>تحديد</a:t>
            </a:r>
            <a:r>
              <a:rPr lang="en-US" sz="1600" b="0" strike="noStrike" spc="-1" dirty="0">
                <a:solidFill>
                  <a:srgbClr val="000000"/>
                </a:solidFill>
                <a:latin typeface="Constantia"/>
              </a:rPr>
              <a:t> </a:t>
            </a:r>
            <a:r>
              <a:rPr lang="en-US" sz="1600" b="0" strike="noStrike" spc="-1" dirty="0" err="1">
                <a:solidFill>
                  <a:srgbClr val="000000"/>
                </a:solidFill>
                <a:latin typeface="Constantia"/>
              </a:rPr>
              <a:t>ما</a:t>
            </a:r>
            <a:r>
              <a:rPr lang="en-US" sz="1600" b="0" strike="noStrike" spc="-1" dirty="0">
                <a:solidFill>
                  <a:srgbClr val="000000"/>
                </a:solidFill>
                <a:latin typeface="Constantia"/>
              </a:rPr>
              <a:t> </a:t>
            </a:r>
            <a:r>
              <a:rPr lang="en-US" sz="1600" b="0" strike="noStrike" spc="-1" dirty="0" err="1">
                <a:solidFill>
                  <a:srgbClr val="000000"/>
                </a:solidFill>
                <a:latin typeface="Constantia"/>
              </a:rPr>
              <a:t>سيفعله</a:t>
            </a:r>
            <a:r>
              <a:rPr lang="en-US" sz="1600" b="0" strike="noStrike" spc="-1" dirty="0">
                <a:solidFill>
                  <a:srgbClr val="000000"/>
                </a:solidFill>
                <a:latin typeface="Constantia"/>
              </a:rPr>
              <a:t> </a:t>
            </a:r>
            <a:r>
              <a:rPr lang="en-US" sz="1600" b="0" strike="noStrike" spc="-1" dirty="0" err="1">
                <a:solidFill>
                  <a:srgbClr val="000000"/>
                </a:solidFill>
                <a:latin typeface="Constantia"/>
              </a:rPr>
              <a:t>النظام</a:t>
            </a:r>
            <a:r>
              <a:rPr lang="en-US" sz="1600" b="0" strike="noStrike" spc="-1" dirty="0">
                <a:solidFill>
                  <a:srgbClr val="000000"/>
                </a:solidFill>
                <a:latin typeface="Constantia"/>
              </a:rPr>
              <a:t> </a:t>
            </a:r>
            <a:r>
              <a:rPr lang="en-US" sz="1600" b="0" strike="noStrike" spc="-1" dirty="0" err="1">
                <a:solidFill>
                  <a:srgbClr val="000000"/>
                </a:solidFill>
                <a:latin typeface="Constantia"/>
              </a:rPr>
              <a:t>مع</a:t>
            </a:r>
            <a:r>
              <a:rPr lang="en-US" sz="1600" b="0" strike="noStrike" spc="-1" dirty="0">
                <a:solidFill>
                  <a:srgbClr val="000000"/>
                </a:solidFill>
                <a:latin typeface="Constantia"/>
              </a:rPr>
              <a:t> </a:t>
            </a:r>
            <a:r>
              <a:rPr lang="en-US" sz="1600" b="0" strike="noStrike" spc="-1" dirty="0" err="1">
                <a:solidFill>
                  <a:srgbClr val="000000"/>
                </a:solidFill>
                <a:latin typeface="Constantia"/>
              </a:rPr>
              <a:t>العميل</a:t>
            </a:r>
            <a:endParaRPr lang="en-US" sz="1600" b="0" strike="noStrike" spc="-1" dirty="0">
              <a:solidFill>
                <a:srgbClr val="000000"/>
              </a:solidFill>
              <a:latin typeface="Constantia"/>
            </a:endParaRPr>
          </a:p>
          <a:p>
            <a:pPr marL="0" indent="0" algn="just">
              <a:buFont typeface="Wingdings 2" panose="05020102010507070707" pitchFamily="18" charset="2"/>
              <a:buNone/>
              <a:defRPr/>
            </a:pPr>
            <a:endParaRPr lang="en-US" sz="400" dirty="0"/>
          </a:p>
          <a:p>
            <a:pPr marL="0" indent="0" algn="just">
              <a:buFont typeface="Wingdings 2" panose="05020102010507070707" pitchFamily="18" charset="2"/>
              <a:buNone/>
              <a:defRPr/>
            </a:pPr>
            <a:r>
              <a:rPr lang="en-US" sz="1600" dirty="0"/>
              <a:t>Each </a:t>
            </a:r>
            <a:r>
              <a:rPr lang="en-US" sz="1600" b="1" dirty="0"/>
              <a:t>Activity</a:t>
            </a:r>
            <a:r>
              <a:rPr lang="en-US" sz="1600" dirty="0"/>
              <a:t> is in turn is composed of a number of </a:t>
            </a:r>
            <a:r>
              <a:rPr lang="en-US" sz="1600" b="1" dirty="0"/>
              <a:t>Tasks</a:t>
            </a:r>
            <a:r>
              <a:rPr lang="en-US" sz="1600" dirty="0"/>
              <a:t>.</a:t>
            </a:r>
          </a:p>
          <a:p>
            <a:pPr algn="r" rtl="1">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كل</a:t>
            </a:r>
            <a:r>
              <a:rPr lang="en-US" sz="1600" b="1" strike="noStrike" spc="-1" dirty="0" err="1">
                <a:solidFill>
                  <a:srgbClr val="000000"/>
                </a:solidFill>
                <a:latin typeface="Constantia"/>
              </a:rPr>
              <a:t>نشاط</a:t>
            </a:r>
            <a:r>
              <a:rPr lang="en-US" sz="1600" b="1" strike="noStrike" spc="-1" dirty="0">
                <a:solidFill>
                  <a:srgbClr val="000000"/>
                </a:solidFill>
                <a:latin typeface="Constantia"/>
              </a:rPr>
              <a:t> </a:t>
            </a:r>
            <a:r>
              <a:rPr lang="en-US" sz="1600" b="0" strike="noStrike" spc="-1" dirty="0" err="1">
                <a:solidFill>
                  <a:srgbClr val="000000"/>
                </a:solidFill>
                <a:latin typeface="Constantia"/>
              </a:rPr>
              <a:t>هو</a:t>
            </a:r>
            <a:r>
              <a:rPr lang="en-US" sz="1600" b="0" strike="noStrike" spc="-1" dirty="0">
                <a:solidFill>
                  <a:srgbClr val="000000"/>
                </a:solidFill>
                <a:latin typeface="Constantia"/>
              </a:rPr>
              <a:t> </a:t>
            </a:r>
            <a:r>
              <a:rPr lang="en-US" sz="1600" b="0" strike="noStrike" spc="-1" dirty="0" err="1">
                <a:solidFill>
                  <a:srgbClr val="000000"/>
                </a:solidFill>
                <a:latin typeface="Constantia"/>
              </a:rPr>
              <a:t>بدوره</a:t>
            </a:r>
            <a:r>
              <a:rPr lang="en-US" sz="1600" b="0" strike="noStrike" spc="-1" dirty="0">
                <a:solidFill>
                  <a:srgbClr val="000000"/>
                </a:solidFill>
                <a:latin typeface="Constantia"/>
              </a:rPr>
              <a:t> </a:t>
            </a:r>
            <a:r>
              <a:rPr lang="en-US" sz="1600" b="0" strike="noStrike" spc="-1" dirty="0" err="1">
                <a:solidFill>
                  <a:srgbClr val="000000"/>
                </a:solidFill>
                <a:latin typeface="Constantia"/>
              </a:rPr>
              <a:t>يتكون</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عدد</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1" strike="noStrike" spc="-1" dirty="0" err="1">
                <a:solidFill>
                  <a:srgbClr val="000000"/>
                </a:solidFill>
                <a:latin typeface="Constantia"/>
              </a:rPr>
              <a:t>مهام</a:t>
            </a:r>
            <a:endParaRPr lang="en-US" sz="300" dirty="0"/>
          </a:p>
          <a:p>
            <a:pPr marL="366713" lvl="1" indent="0" algn="just">
              <a:defRPr/>
            </a:pPr>
            <a:r>
              <a:rPr lang="en-US" sz="1600" dirty="0"/>
              <a:t>A </a:t>
            </a:r>
            <a:r>
              <a:rPr lang="en-US" sz="1600" b="1" dirty="0"/>
              <a:t>task: </a:t>
            </a:r>
            <a:r>
              <a:rPr lang="en-US" sz="1600" dirty="0"/>
              <a:t>is</a:t>
            </a:r>
            <a:r>
              <a:rPr lang="en-US" sz="1600" b="1" dirty="0"/>
              <a:t> </a:t>
            </a:r>
            <a:r>
              <a:rPr lang="en-US" sz="1600" dirty="0"/>
              <a:t>an atomic unit of work that can be managed and consume resources</a:t>
            </a:r>
          </a:p>
          <a:p>
            <a:pPr marL="598320" lvl="1" indent="-231840" algn="r" rtl="1">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أ</a:t>
            </a:r>
            <a:r>
              <a:rPr lang="en-US" sz="1600" b="1" strike="noStrike" spc="-1" dirty="0" err="1">
                <a:solidFill>
                  <a:srgbClr val="000000"/>
                </a:solidFill>
                <a:latin typeface="Constantia"/>
              </a:rPr>
              <a:t>مهمة:</a:t>
            </a:r>
            <a:r>
              <a:rPr lang="en-US" sz="1600" b="0" strike="noStrike" spc="-1" dirty="0" err="1">
                <a:solidFill>
                  <a:srgbClr val="000000"/>
                </a:solidFill>
                <a:latin typeface="Constantia"/>
              </a:rPr>
              <a:t>يكون</a:t>
            </a:r>
            <a:r>
              <a:rPr lang="en-US" sz="1600" b="1" strike="noStrike" spc="-1" dirty="0">
                <a:solidFill>
                  <a:srgbClr val="000000"/>
                </a:solidFill>
                <a:latin typeface="Constantia"/>
              </a:rPr>
              <a:t> </a:t>
            </a:r>
            <a:r>
              <a:rPr lang="en-US" sz="1600" b="0" strike="noStrike" spc="-1" dirty="0" err="1">
                <a:solidFill>
                  <a:srgbClr val="000000"/>
                </a:solidFill>
                <a:latin typeface="Constantia"/>
              </a:rPr>
              <a:t>وحدة</a:t>
            </a:r>
            <a:r>
              <a:rPr lang="en-US" sz="1600" b="0" strike="noStrike" spc="-1" dirty="0">
                <a:solidFill>
                  <a:srgbClr val="000000"/>
                </a:solidFill>
                <a:latin typeface="Constantia"/>
              </a:rPr>
              <a:t> </a:t>
            </a:r>
            <a:r>
              <a:rPr lang="en-US" sz="1600" b="0" strike="noStrike" spc="-1" dirty="0" err="1">
                <a:solidFill>
                  <a:srgbClr val="000000"/>
                </a:solidFill>
                <a:latin typeface="Constantia"/>
              </a:rPr>
              <a:t>ذرية</a:t>
            </a:r>
            <a:r>
              <a:rPr lang="en-US" sz="1600" b="0" strike="noStrike" spc="-1" dirty="0">
                <a:solidFill>
                  <a:srgbClr val="000000"/>
                </a:solidFill>
                <a:latin typeface="Constantia"/>
              </a:rPr>
              <a:t> </a:t>
            </a:r>
            <a:r>
              <a:rPr lang="en-US" sz="1600" b="0" strike="noStrike" spc="-1" dirty="0" err="1">
                <a:solidFill>
                  <a:srgbClr val="000000"/>
                </a:solidFill>
                <a:latin typeface="Constantia"/>
              </a:rPr>
              <a:t>للعمل</a:t>
            </a:r>
            <a:r>
              <a:rPr lang="en-US" sz="1600" b="0" strike="noStrike" spc="-1" dirty="0">
                <a:solidFill>
                  <a:srgbClr val="000000"/>
                </a:solidFill>
                <a:latin typeface="Constantia"/>
              </a:rPr>
              <a:t> </a:t>
            </a:r>
            <a:r>
              <a:rPr lang="en-US" sz="1600" b="0" strike="noStrike" spc="-1" dirty="0" err="1">
                <a:solidFill>
                  <a:srgbClr val="000000"/>
                </a:solidFill>
                <a:latin typeface="Constantia"/>
              </a:rPr>
              <a:t>يمكن</a:t>
            </a:r>
            <a:r>
              <a:rPr lang="en-US" sz="1600" b="0" strike="noStrike" spc="-1" dirty="0">
                <a:solidFill>
                  <a:srgbClr val="000000"/>
                </a:solidFill>
                <a:latin typeface="Constantia"/>
              </a:rPr>
              <a:t> </a:t>
            </a:r>
            <a:r>
              <a:rPr lang="en-US" sz="1600" b="0" strike="noStrike" spc="-1" dirty="0" err="1">
                <a:solidFill>
                  <a:srgbClr val="000000"/>
                </a:solidFill>
                <a:latin typeface="Constantia"/>
              </a:rPr>
              <a:t>إدارتها</a:t>
            </a:r>
            <a:r>
              <a:rPr lang="en-US" sz="1600" b="0" strike="noStrike" spc="-1" dirty="0">
                <a:solidFill>
                  <a:srgbClr val="000000"/>
                </a:solidFill>
                <a:latin typeface="Constantia"/>
              </a:rPr>
              <a:t> </a:t>
            </a:r>
            <a:r>
              <a:rPr lang="en-US" sz="1600" b="0" strike="noStrike" spc="-1" dirty="0" err="1">
                <a:solidFill>
                  <a:srgbClr val="000000"/>
                </a:solidFill>
                <a:latin typeface="Constantia"/>
              </a:rPr>
              <a:t>واستهلاك</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الموارد</a:t>
            </a:r>
            <a:endParaRPr lang="en-US" sz="1600" b="0" strike="noStrike" spc="-1" dirty="0">
              <a:solidFill>
                <a:srgbClr val="000000"/>
              </a:solidFill>
              <a:latin typeface="Constantia"/>
            </a:endParaRPr>
          </a:p>
          <a:p>
            <a:pPr algn="r" rtl="1">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b="0" strike="noStrike" spc="-1" dirty="0">
              <a:solidFill>
                <a:srgbClr val="000000"/>
              </a:solidFill>
              <a:latin typeface="Constantia"/>
            </a:endParaRPr>
          </a:p>
          <a:p>
            <a:pPr algn="r" rtl="1">
              <a:spcBef>
                <a:spcPts val="17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b="0" strike="noStrike" spc="-1" dirty="0">
              <a:solidFill>
                <a:srgbClr val="000000"/>
              </a:solidFill>
              <a:latin typeface="Constantia"/>
            </a:endParaRPr>
          </a:p>
        </p:txBody>
      </p:sp>
      <p:sp>
        <p:nvSpPr>
          <p:cNvPr id="4" name="Date Placeholder 3">
            <a:extLst>
              <a:ext uri="{FF2B5EF4-FFF2-40B4-BE49-F238E27FC236}">
                <a16:creationId xmlns:a16="http://schemas.microsoft.com/office/drawing/2014/main" id="{0BA1F2BA-8747-D77C-F4C7-48EE289E022C}"/>
              </a:ext>
            </a:extLst>
          </p:cNvPr>
          <p:cNvSpPr>
            <a:spLocks noGrp="1"/>
          </p:cNvSpPr>
          <p:nvPr>
            <p:ph type="dt" sz="quarter" idx="10"/>
          </p:nvPr>
        </p:nvSpPr>
        <p:spPr/>
        <p:txBody>
          <a:bodyPr/>
          <a:lstStyle/>
          <a:p>
            <a:pPr>
              <a:defRPr/>
            </a:pPr>
            <a:fld id="{2D60833B-EFBF-47F2-A4F4-6758CC276B51}" type="datetime1">
              <a:rPr lang="en-US"/>
              <a:pPr>
                <a:defRPr/>
              </a:pPr>
              <a:t>5/9/2023</a:t>
            </a:fld>
            <a:endParaRPr lang="en-US"/>
          </a:p>
        </p:txBody>
      </p:sp>
      <p:sp>
        <p:nvSpPr>
          <p:cNvPr id="25605" name="Slide Number Placeholder 5">
            <a:extLst>
              <a:ext uri="{FF2B5EF4-FFF2-40B4-BE49-F238E27FC236}">
                <a16:creationId xmlns:a16="http://schemas.microsoft.com/office/drawing/2014/main" id="{EA13796F-415E-604D-7BAD-217030EBE15B}"/>
              </a:ext>
            </a:extLst>
          </p:cNvPr>
          <p:cNvSpPr>
            <a:spLocks noGrp="1"/>
          </p:cNvSpPr>
          <p:nvPr>
            <p:ph type="sldNum" sz="quarter" idx="12"/>
          </p:nvPr>
        </p:nvSpPr>
        <p:spPr bwMode="auto">
          <a:xfrm>
            <a:off x="8686799" y="6370637"/>
            <a:ext cx="1581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925FB6-7E36-4CE9-8B3D-FFA8D8A0E260}" type="slidenum">
              <a:rPr lang="en-US" altLang="en-US">
                <a:solidFill>
                  <a:srgbClr val="045C75"/>
                </a:solidFill>
                <a:latin typeface="Constantia" panose="02030602050306030303" pitchFamily="18" charset="0"/>
              </a:rPr>
              <a:pPr/>
              <a:t>15</a:t>
            </a:fld>
            <a:endParaRPr lang="en-US" altLang="en-US">
              <a:solidFill>
                <a:srgbClr val="045C75"/>
              </a:solidFill>
              <a:latin typeface="Constantia" panose="0203060205030603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283EF92-BC1D-125A-9700-02993920AE39}"/>
              </a:ext>
            </a:extLst>
          </p:cNvPr>
          <p:cNvSpPr>
            <a:spLocks noGrp="1"/>
          </p:cNvSpPr>
          <p:nvPr>
            <p:ph type="title"/>
          </p:nvPr>
        </p:nvSpPr>
        <p:spPr>
          <a:xfrm>
            <a:off x="457200" y="457200"/>
            <a:ext cx="8229600" cy="1143000"/>
          </a:xfrm>
        </p:spPr>
        <p:txBody>
          <a:bodyPr/>
          <a:lstStyle/>
          <a:p>
            <a:pPr algn="ctr"/>
            <a:r>
              <a:rPr lang="en-US" altLang="en-US" sz="3200" b="1" dirty="0">
                <a:solidFill>
                  <a:srgbClr val="0070C0"/>
                </a:solidFill>
              </a:rPr>
              <a:t>Software Engineering Concepts</a:t>
            </a:r>
            <a:br>
              <a:rPr lang="en-US" altLang="en-US" sz="3200" b="1" dirty="0">
                <a:solidFill>
                  <a:srgbClr val="0070C0"/>
                </a:solidFill>
              </a:rPr>
            </a:br>
            <a:r>
              <a:rPr lang="en-US" sz="3200" b="1" strike="noStrike" spc="-1" dirty="0" err="1">
                <a:solidFill>
                  <a:srgbClr val="0070C0"/>
                </a:solidFill>
                <a:latin typeface="Calibri"/>
              </a:rPr>
              <a:t>مفاهيم</a:t>
            </a:r>
            <a:r>
              <a:rPr lang="en-US" sz="3200" b="1" strike="noStrike" spc="-1" dirty="0">
                <a:solidFill>
                  <a:srgbClr val="0070C0"/>
                </a:solidFill>
                <a:latin typeface="Calibri"/>
              </a:rPr>
              <a:t> </a:t>
            </a:r>
            <a:r>
              <a:rPr lang="en-US" sz="3200" b="1" strike="noStrike" spc="-1" dirty="0" err="1">
                <a:solidFill>
                  <a:srgbClr val="0070C0"/>
                </a:solidFill>
                <a:latin typeface="Calibri"/>
              </a:rPr>
              <a:t>هندسة</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endParaRPr lang="en-US" altLang="en-US" sz="3200" dirty="0"/>
          </a:p>
        </p:txBody>
      </p:sp>
      <p:sp>
        <p:nvSpPr>
          <p:cNvPr id="3" name="Content Placeholder 2">
            <a:extLst>
              <a:ext uri="{FF2B5EF4-FFF2-40B4-BE49-F238E27FC236}">
                <a16:creationId xmlns:a16="http://schemas.microsoft.com/office/drawing/2014/main" id="{B7D4EC1A-B5B8-623E-B3A9-5FE5FAA7AA52}"/>
              </a:ext>
            </a:extLst>
          </p:cNvPr>
          <p:cNvSpPr>
            <a:spLocks noGrp="1"/>
          </p:cNvSpPr>
          <p:nvPr>
            <p:ph idx="1"/>
          </p:nvPr>
        </p:nvSpPr>
        <p:spPr/>
        <p:txBody>
          <a:bodyPr/>
          <a:lstStyle/>
          <a:p>
            <a:pPr marL="0" indent="0" algn="just">
              <a:buFont typeface="Wingdings 2" panose="05020102010507070707" pitchFamily="18" charset="2"/>
              <a:buNone/>
              <a:defRPr/>
            </a:pPr>
            <a:r>
              <a:rPr lang="en-US" sz="1600" dirty="0"/>
              <a:t> A </a:t>
            </a:r>
            <a:r>
              <a:rPr lang="en-US" sz="1600" b="1" dirty="0"/>
              <a:t>Task</a:t>
            </a:r>
            <a:r>
              <a:rPr lang="en-US" sz="1600" dirty="0"/>
              <a:t> consumes </a:t>
            </a:r>
            <a:r>
              <a:rPr lang="en-US" sz="1600" b="1" dirty="0"/>
              <a:t>Resources </a:t>
            </a:r>
            <a:r>
              <a:rPr lang="en-US" sz="1600" dirty="0"/>
              <a:t>and produces a </a:t>
            </a:r>
            <a:r>
              <a:rPr lang="en-US" sz="1600" b="1" dirty="0"/>
              <a:t>Work Product</a:t>
            </a:r>
          </a:p>
          <a:p>
            <a:pPr algn="r" rtl="1">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Constantia"/>
              </a:rPr>
              <a:t> </a:t>
            </a:r>
            <a:r>
              <a:rPr lang="en-US" sz="1600" b="1" strike="noStrike" spc="-1" dirty="0" err="1">
                <a:solidFill>
                  <a:srgbClr val="000000"/>
                </a:solidFill>
                <a:latin typeface="Constantia"/>
              </a:rPr>
              <a:t>مهمة</a:t>
            </a:r>
            <a:r>
              <a:rPr lang="en-US" sz="1600" b="1" strike="noStrike" spc="-1" dirty="0">
                <a:solidFill>
                  <a:srgbClr val="000000"/>
                </a:solidFill>
                <a:latin typeface="Constantia"/>
              </a:rPr>
              <a:t> </a:t>
            </a:r>
            <a:r>
              <a:rPr lang="en-US" sz="1600" b="0" strike="noStrike" spc="-1" dirty="0" err="1">
                <a:solidFill>
                  <a:srgbClr val="000000"/>
                </a:solidFill>
                <a:latin typeface="Constantia"/>
              </a:rPr>
              <a:t>يستهلك</a:t>
            </a:r>
            <a:r>
              <a:rPr lang="en-US" sz="1600" b="0" strike="noStrike" spc="-1" dirty="0">
                <a:solidFill>
                  <a:srgbClr val="000000"/>
                </a:solidFill>
                <a:latin typeface="Constantia"/>
              </a:rPr>
              <a:t> </a:t>
            </a:r>
            <a:r>
              <a:rPr lang="en-US" sz="1600" b="1" strike="noStrike" spc="-1" dirty="0" err="1">
                <a:solidFill>
                  <a:srgbClr val="000000"/>
                </a:solidFill>
                <a:latin typeface="Constantia"/>
              </a:rPr>
              <a:t>موارد</a:t>
            </a:r>
            <a:r>
              <a:rPr lang="en-US" sz="1600" b="1" strike="noStrike" spc="-1" dirty="0">
                <a:solidFill>
                  <a:srgbClr val="000000"/>
                </a:solidFill>
                <a:latin typeface="Constantia"/>
              </a:rPr>
              <a:t> </a:t>
            </a:r>
            <a:r>
              <a:rPr lang="en-US" sz="1600" b="0" strike="noStrike" spc="-1" dirty="0" err="1">
                <a:solidFill>
                  <a:srgbClr val="000000"/>
                </a:solidFill>
                <a:latin typeface="Constantia"/>
              </a:rPr>
              <a:t>وتنتج</a:t>
            </a:r>
            <a:r>
              <a:rPr lang="en-US" sz="1600" b="0" strike="noStrike" spc="-1" dirty="0">
                <a:solidFill>
                  <a:srgbClr val="000000"/>
                </a:solidFill>
                <a:latin typeface="Constantia"/>
              </a:rPr>
              <a:t> </a:t>
            </a:r>
            <a:r>
              <a:rPr lang="en-US" sz="1600" b="0" strike="noStrike" spc="-1" dirty="0" err="1">
                <a:solidFill>
                  <a:srgbClr val="000000"/>
                </a:solidFill>
                <a:latin typeface="Constantia"/>
              </a:rPr>
              <a:t>أ</a:t>
            </a:r>
            <a:r>
              <a:rPr lang="en-US" sz="1600" b="1" strike="noStrike" spc="-1" dirty="0" err="1">
                <a:solidFill>
                  <a:srgbClr val="000000"/>
                </a:solidFill>
                <a:latin typeface="Constantia"/>
              </a:rPr>
              <a:t>منتج</a:t>
            </a:r>
            <a:r>
              <a:rPr lang="en-US" sz="1600" b="1" strike="noStrike" spc="-1" dirty="0">
                <a:solidFill>
                  <a:srgbClr val="000000"/>
                </a:solidFill>
                <a:latin typeface="Constantia"/>
              </a:rPr>
              <a:t> </a:t>
            </a:r>
            <a:r>
              <a:rPr lang="en-US" sz="1600" b="1" strike="noStrike" spc="-1" dirty="0" err="1">
                <a:solidFill>
                  <a:srgbClr val="000000"/>
                </a:solidFill>
                <a:latin typeface="Constantia"/>
              </a:rPr>
              <a:t>العمل</a:t>
            </a:r>
            <a:endParaRPr lang="en-US" sz="1600" b="0" strike="noStrike" spc="-1" dirty="0">
              <a:solidFill>
                <a:srgbClr val="000000"/>
              </a:solidFill>
              <a:latin typeface="Constantia"/>
            </a:endParaRPr>
          </a:p>
          <a:p>
            <a:pPr marL="0" indent="0" algn="just">
              <a:buFont typeface="Wingdings 2" panose="05020102010507070707" pitchFamily="18" charset="2"/>
              <a:buNone/>
              <a:defRPr/>
            </a:pPr>
            <a:endParaRPr lang="en-US" sz="1600" b="1" dirty="0"/>
          </a:p>
          <a:p>
            <a:pPr lvl="1" algn="just">
              <a:defRPr/>
            </a:pPr>
            <a:r>
              <a:rPr lang="en-US" sz="1600" b="1" dirty="0"/>
              <a:t>Resources</a:t>
            </a:r>
            <a:r>
              <a:rPr lang="en-US" sz="1600" dirty="0"/>
              <a:t> are benefits that are used to accomplish work. </a:t>
            </a:r>
            <a:r>
              <a:rPr lang="en-US" sz="1600" b="1" dirty="0"/>
              <a:t>Resources</a:t>
            </a:r>
            <a:r>
              <a:rPr lang="en-US" sz="1600" dirty="0"/>
              <a:t> are either </a:t>
            </a:r>
            <a:r>
              <a:rPr lang="en-US" sz="1600" b="1" dirty="0"/>
              <a:t>Time</a:t>
            </a:r>
            <a:r>
              <a:rPr lang="en-US" sz="1600" dirty="0"/>
              <a:t>, </a:t>
            </a:r>
            <a:r>
              <a:rPr lang="en-US" sz="1600" b="1" dirty="0"/>
              <a:t>Equipment</a:t>
            </a:r>
            <a:r>
              <a:rPr lang="en-US" sz="1600" dirty="0"/>
              <a:t>, or </a:t>
            </a:r>
            <a:r>
              <a:rPr lang="en-US" sz="1600" b="1" dirty="0"/>
              <a:t>Participant</a:t>
            </a:r>
            <a:r>
              <a:rPr lang="en-US" sz="1600" dirty="0"/>
              <a:t>. </a:t>
            </a:r>
          </a:p>
          <a:p>
            <a:pPr marL="639720" lvl="1" indent="-246240" algn="r" rtl="1">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dirty="0" err="1">
                <a:solidFill>
                  <a:srgbClr val="000000"/>
                </a:solidFill>
                <a:latin typeface="Constantia"/>
              </a:rPr>
              <a:t>موارد</a:t>
            </a:r>
            <a:r>
              <a:rPr lang="en-US" sz="1600" b="1" strike="noStrike" spc="-1" dirty="0">
                <a:solidFill>
                  <a:srgbClr val="000000"/>
                </a:solidFill>
                <a:latin typeface="Constantia"/>
              </a:rPr>
              <a:t> </a:t>
            </a:r>
            <a:r>
              <a:rPr lang="en-US" sz="1600" b="0" strike="noStrike" spc="-1" dirty="0" err="1">
                <a:solidFill>
                  <a:srgbClr val="000000"/>
                </a:solidFill>
                <a:latin typeface="Constantia"/>
              </a:rPr>
              <a:t>هي</a:t>
            </a:r>
            <a:r>
              <a:rPr lang="en-US" sz="1600" b="0" strike="noStrike" spc="-1" dirty="0">
                <a:solidFill>
                  <a:srgbClr val="000000"/>
                </a:solidFill>
                <a:latin typeface="Constantia"/>
              </a:rPr>
              <a:t> </a:t>
            </a:r>
            <a:r>
              <a:rPr lang="en-US" sz="1600" b="0" strike="noStrike" spc="-1" dirty="0" err="1">
                <a:solidFill>
                  <a:srgbClr val="000000"/>
                </a:solidFill>
                <a:latin typeface="Constantia"/>
              </a:rPr>
              <a:t>الفوائد</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التي</a:t>
            </a:r>
            <a:r>
              <a:rPr lang="en-US" sz="1600" b="0" strike="noStrike" spc="-1" dirty="0">
                <a:solidFill>
                  <a:srgbClr val="000000"/>
                </a:solidFill>
                <a:latin typeface="Constantia"/>
              </a:rPr>
              <a:t> </a:t>
            </a:r>
            <a:r>
              <a:rPr lang="en-US" sz="1600" b="0" strike="noStrike" spc="-1" dirty="0" err="1">
                <a:solidFill>
                  <a:srgbClr val="000000"/>
                </a:solidFill>
                <a:latin typeface="Constantia"/>
              </a:rPr>
              <a:t>تستخدم</a:t>
            </a:r>
            <a:r>
              <a:rPr lang="en-US" sz="1600" b="0" strike="noStrike" spc="-1" dirty="0">
                <a:solidFill>
                  <a:srgbClr val="000000"/>
                </a:solidFill>
                <a:latin typeface="Constantia"/>
              </a:rPr>
              <a:t> </a:t>
            </a:r>
            <a:r>
              <a:rPr lang="en-US" sz="1600" b="0" strike="noStrike" spc="-1" dirty="0" err="1">
                <a:solidFill>
                  <a:srgbClr val="000000"/>
                </a:solidFill>
                <a:latin typeface="Constantia"/>
              </a:rPr>
              <a:t>لإنجاز</a:t>
            </a:r>
            <a:r>
              <a:rPr lang="en-US" sz="1600" b="0" strike="noStrike" spc="-1" dirty="0">
                <a:solidFill>
                  <a:srgbClr val="000000"/>
                </a:solidFill>
                <a:latin typeface="Constantia"/>
              </a:rPr>
              <a:t> </a:t>
            </a:r>
            <a:r>
              <a:rPr lang="en-US" sz="1600" b="0" strike="noStrike" spc="-1" dirty="0" err="1">
                <a:solidFill>
                  <a:srgbClr val="000000"/>
                </a:solidFill>
                <a:latin typeface="Constantia"/>
              </a:rPr>
              <a:t>العمل.</a:t>
            </a:r>
            <a:r>
              <a:rPr lang="en-US" sz="1600" b="1" strike="noStrike" spc="-1" dirty="0" err="1">
                <a:solidFill>
                  <a:srgbClr val="000000"/>
                </a:solidFill>
                <a:latin typeface="Constantia"/>
              </a:rPr>
              <a:t>موارد</a:t>
            </a:r>
            <a:r>
              <a:rPr lang="en-US" sz="1600" b="1" strike="noStrike" spc="-1" dirty="0">
                <a:solidFill>
                  <a:srgbClr val="000000"/>
                </a:solidFill>
                <a:latin typeface="Constantia"/>
              </a:rPr>
              <a:t> </a:t>
            </a:r>
            <a:r>
              <a:rPr lang="en-US" sz="1600" b="0" strike="noStrike" spc="-1" dirty="0" err="1">
                <a:solidFill>
                  <a:srgbClr val="000000"/>
                </a:solidFill>
                <a:latin typeface="Constantia"/>
              </a:rPr>
              <a:t>إما</a:t>
            </a:r>
            <a:r>
              <a:rPr lang="en-US" sz="1600" b="0" strike="noStrike" spc="-1" dirty="0">
                <a:solidFill>
                  <a:srgbClr val="000000"/>
                </a:solidFill>
                <a:latin typeface="Constantia"/>
              </a:rPr>
              <a:t> </a:t>
            </a:r>
            <a:r>
              <a:rPr lang="en-US" sz="1600" b="1" strike="noStrike" spc="-1" dirty="0" err="1">
                <a:solidFill>
                  <a:srgbClr val="000000"/>
                </a:solidFill>
                <a:latin typeface="Constantia"/>
              </a:rPr>
              <a:t>وقت</a:t>
            </a:r>
            <a:r>
              <a:rPr lang="en-US" sz="1600" b="1" strike="noStrike" spc="-1" dirty="0">
                <a:solidFill>
                  <a:srgbClr val="000000"/>
                </a:solidFill>
                <a:latin typeface="Constantia"/>
              </a:rPr>
              <a:t> </a:t>
            </a:r>
            <a:r>
              <a:rPr lang="en-US" sz="1600" b="0" strike="noStrike" spc="-1" dirty="0" err="1">
                <a:solidFill>
                  <a:srgbClr val="000000"/>
                </a:solidFill>
                <a:latin typeface="Constantia"/>
              </a:rPr>
              <a:t>و</a:t>
            </a:r>
            <a:r>
              <a:rPr lang="en-US" sz="1600" b="1" strike="noStrike" spc="-1" dirty="0" err="1">
                <a:solidFill>
                  <a:srgbClr val="000000"/>
                </a:solidFill>
                <a:latin typeface="Constantia"/>
              </a:rPr>
              <a:t>معدات</a:t>
            </a:r>
            <a:r>
              <a:rPr lang="en-US" sz="1600" b="0" strike="noStrike" spc="-1" dirty="0">
                <a:solidFill>
                  <a:srgbClr val="000000"/>
                </a:solidFill>
                <a:latin typeface="Constantia"/>
              </a:rPr>
              <a:t>، </a:t>
            </a:r>
            <a:r>
              <a:rPr lang="en-US" sz="1600" b="0" strike="noStrike" spc="-1" dirty="0" err="1">
                <a:solidFill>
                  <a:srgbClr val="000000"/>
                </a:solidFill>
                <a:latin typeface="Constantia"/>
              </a:rPr>
              <a:t>أو</a:t>
            </a:r>
            <a:r>
              <a:rPr lang="en-US" sz="1600" b="1" strike="noStrike" spc="-1" dirty="0" err="1">
                <a:solidFill>
                  <a:srgbClr val="000000"/>
                </a:solidFill>
                <a:latin typeface="Constantia"/>
              </a:rPr>
              <a:t>مشارك</a:t>
            </a:r>
            <a:r>
              <a:rPr lang="en-US" sz="1600" b="0" strike="noStrike" spc="-1" dirty="0">
                <a:solidFill>
                  <a:srgbClr val="000000"/>
                </a:solidFill>
                <a:latin typeface="Constantia"/>
              </a:rPr>
              <a:t>.</a:t>
            </a:r>
          </a:p>
          <a:p>
            <a:pPr lvl="1" algn="just">
              <a:defRPr/>
            </a:pPr>
            <a:r>
              <a:rPr lang="en-US" sz="1600" b="1" dirty="0"/>
              <a:t>Work product </a:t>
            </a:r>
            <a:r>
              <a:rPr lang="en-US" sz="1600" dirty="0"/>
              <a:t>is an artifact that is produced during the development, it can be a </a:t>
            </a:r>
            <a:r>
              <a:rPr lang="en-US" sz="1600" b="1" dirty="0"/>
              <a:t>Document,</a:t>
            </a:r>
            <a:r>
              <a:rPr lang="en-US" sz="1600" dirty="0"/>
              <a:t> a </a:t>
            </a:r>
            <a:r>
              <a:rPr lang="en-US" sz="1600" b="1" dirty="0"/>
              <a:t>System</a:t>
            </a:r>
            <a:r>
              <a:rPr lang="en-US" sz="1600" dirty="0"/>
              <a:t> or a </a:t>
            </a:r>
            <a:r>
              <a:rPr lang="en-US" sz="1600" b="1" dirty="0"/>
              <a:t>Model. </a:t>
            </a:r>
          </a:p>
          <a:p>
            <a:pPr marL="639720" lvl="1" indent="-246240" algn="r" rtl="1">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dirty="0" err="1">
                <a:solidFill>
                  <a:srgbClr val="000000"/>
                </a:solidFill>
                <a:latin typeface="Constantia"/>
              </a:rPr>
              <a:t>منتج</a:t>
            </a:r>
            <a:r>
              <a:rPr lang="en-US" sz="1600" b="1" strike="noStrike" spc="-1" dirty="0">
                <a:solidFill>
                  <a:srgbClr val="000000"/>
                </a:solidFill>
                <a:latin typeface="Constantia"/>
              </a:rPr>
              <a:t> </a:t>
            </a:r>
            <a:r>
              <a:rPr lang="en-US" sz="1600" b="1" strike="noStrike" spc="-1" dirty="0" err="1">
                <a:solidFill>
                  <a:srgbClr val="000000"/>
                </a:solidFill>
                <a:latin typeface="Constantia"/>
              </a:rPr>
              <a:t>العمل</a:t>
            </a:r>
            <a:r>
              <a:rPr lang="en-US" sz="1600" b="1" strike="noStrike" spc="-1" dirty="0">
                <a:solidFill>
                  <a:srgbClr val="000000"/>
                </a:solidFill>
                <a:latin typeface="Constantia"/>
              </a:rPr>
              <a:t> </a:t>
            </a:r>
            <a:r>
              <a:rPr lang="en-US" sz="1600" b="0" strike="noStrike" spc="-1" dirty="0" err="1">
                <a:solidFill>
                  <a:srgbClr val="000000"/>
                </a:solidFill>
                <a:latin typeface="Constantia"/>
              </a:rPr>
              <a:t>هي</a:t>
            </a:r>
            <a:r>
              <a:rPr lang="en-US" sz="1600" b="0" strike="noStrike" spc="-1" dirty="0">
                <a:solidFill>
                  <a:srgbClr val="000000"/>
                </a:solidFill>
                <a:latin typeface="Constantia"/>
              </a:rPr>
              <a:t> </a:t>
            </a:r>
            <a:r>
              <a:rPr lang="en-US" sz="1600" b="0" strike="noStrike" spc="-1" dirty="0" err="1">
                <a:solidFill>
                  <a:srgbClr val="000000"/>
                </a:solidFill>
                <a:latin typeface="Constantia"/>
              </a:rPr>
              <a:t>قطعة</a:t>
            </a:r>
            <a:r>
              <a:rPr lang="en-US" sz="1600" b="0" strike="noStrike" spc="-1" dirty="0">
                <a:solidFill>
                  <a:srgbClr val="000000"/>
                </a:solidFill>
                <a:latin typeface="Constantia"/>
              </a:rPr>
              <a:t> </a:t>
            </a:r>
            <a:r>
              <a:rPr lang="en-US" sz="1600" b="0" strike="noStrike" spc="-1" dirty="0" err="1">
                <a:solidFill>
                  <a:srgbClr val="000000"/>
                </a:solidFill>
                <a:latin typeface="Constantia"/>
              </a:rPr>
              <a:t>أثرية</a:t>
            </a:r>
            <a:r>
              <a:rPr lang="en-US" sz="1600" b="0" strike="noStrike" spc="-1" dirty="0">
                <a:solidFill>
                  <a:srgbClr val="000000"/>
                </a:solidFill>
                <a:latin typeface="Constantia"/>
              </a:rPr>
              <a:t> </a:t>
            </a:r>
            <a:r>
              <a:rPr lang="en-US" sz="1600" b="0" strike="noStrike" spc="-1" dirty="0" err="1">
                <a:solidFill>
                  <a:srgbClr val="000000"/>
                </a:solidFill>
                <a:latin typeface="Constantia"/>
              </a:rPr>
              <a:t>يتم</a:t>
            </a:r>
            <a:r>
              <a:rPr lang="en-US" sz="1600" b="0" strike="noStrike" spc="-1" dirty="0">
                <a:solidFill>
                  <a:srgbClr val="000000"/>
                </a:solidFill>
                <a:latin typeface="Constantia"/>
              </a:rPr>
              <a:t> </a:t>
            </a:r>
            <a:r>
              <a:rPr lang="en-US" sz="1600" b="0" strike="noStrike" spc="-1" dirty="0" err="1">
                <a:solidFill>
                  <a:srgbClr val="000000"/>
                </a:solidFill>
                <a:latin typeface="Constantia"/>
              </a:rPr>
              <a:t>إنتاجها</a:t>
            </a:r>
            <a:r>
              <a:rPr lang="en-US" sz="1600" b="0" strike="noStrike" spc="-1" dirty="0">
                <a:solidFill>
                  <a:srgbClr val="000000"/>
                </a:solidFill>
                <a:latin typeface="Constantia"/>
              </a:rPr>
              <a:t> </a:t>
            </a:r>
            <a:r>
              <a:rPr lang="en-US" sz="1600" b="0" strike="noStrike" spc="-1" dirty="0" err="1">
                <a:solidFill>
                  <a:srgbClr val="000000"/>
                </a:solidFill>
                <a:latin typeface="Constantia"/>
              </a:rPr>
              <a:t>أثناء</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التطوير</a:t>
            </a:r>
            <a:r>
              <a:rPr lang="en-US" sz="1600" b="0" strike="noStrike" spc="-1" dirty="0">
                <a:solidFill>
                  <a:srgbClr val="000000"/>
                </a:solidFill>
                <a:latin typeface="Constantia"/>
              </a:rPr>
              <a:t> ، </a:t>
            </a:r>
            <a:r>
              <a:rPr lang="en-US" sz="1600" b="0" strike="noStrike" spc="-1" dirty="0" err="1">
                <a:solidFill>
                  <a:srgbClr val="000000"/>
                </a:solidFill>
                <a:latin typeface="Constantia"/>
              </a:rPr>
              <a:t>يمكن</a:t>
            </a:r>
            <a:r>
              <a:rPr lang="en-US" sz="1600" b="0" strike="noStrike" spc="-1" dirty="0">
                <a:solidFill>
                  <a:srgbClr val="000000"/>
                </a:solidFill>
                <a:latin typeface="Constantia"/>
              </a:rPr>
              <a:t> </a:t>
            </a:r>
            <a:r>
              <a:rPr lang="en-US" sz="1600" b="0" strike="noStrike" spc="-1" dirty="0" err="1">
                <a:solidFill>
                  <a:srgbClr val="000000"/>
                </a:solidFill>
                <a:latin typeface="Constantia"/>
              </a:rPr>
              <a:t>أن</a:t>
            </a:r>
            <a:r>
              <a:rPr lang="en-US" sz="1600" b="0" strike="noStrike" spc="-1" dirty="0">
                <a:solidFill>
                  <a:srgbClr val="000000"/>
                </a:solidFill>
                <a:latin typeface="Constantia"/>
              </a:rPr>
              <a:t> </a:t>
            </a:r>
            <a:r>
              <a:rPr lang="en-US" sz="1600" b="0" strike="noStrike" spc="-1" dirty="0" err="1">
                <a:solidFill>
                  <a:srgbClr val="000000"/>
                </a:solidFill>
                <a:latin typeface="Constantia"/>
              </a:rPr>
              <a:t>تكون</a:t>
            </a:r>
            <a:r>
              <a:rPr lang="en-US" sz="1600" b="0" strike="noStrike" spc="-1" dirty="0">
                <a:solidFill>
                  <a:srgbClr val="000000"/>
                </a:solidFill>
                <a:latin typeface="Constantia"/>
              </a:rPr>
              <a:t> </a:t>
            </a:r>
            <a:r>
              <a:rPr lang="en-US" sz="1600" b="1" strike="noStrike" spc="-1" dirty="0" err="1">
                <a:solidFill>
                  <a:srgbClr val="000000"/>
                </a:solidFill>
                <a:latin typeface="Constantia"/>
              </a:rPr>
              <a:t>وثيقة</a:t>
            </a:r>
            <a:r>
              <a:rPr lang="en-US" sz="1600" b="1" strike="noStrike" spc="-1" dirty="0">
                <a:solidFill>
                  <a:srgbClr val="000000"/>
                </a:solidFill>
                <a:latin typeface="Constantia"/>
              </a:rPr>
              <a:t>، </a:t>
            </a:r>
            <a:r>
              <a:rPr lang="en-US" sz="1600" b="1" strike="noStrike" spc="-1" dirty="0" err="1">
                <a:solidFill>
                  <a:srgbClr val="000000"/>
                </a:solidFill>
                <a:latin typeface="Constantia"/>
              </a:rPr>
              <a:t>نظام</a:t>
            </a:r>
            <a:r>
              <a:rPr lang="en-US" sz="1600" b="1" strike="noStrike" spc="-1" dirty="0">
                <a:solidFill>
                  <a:srgbClr val="000000"/>
                </a:solidFill>
                <a:latin typeface="Constantia"/>
              </a:rPr>
              <a:t> </a:t>
            </a:r>
            <a:r>
              <a:rPr lang="en-US" sz="1600" b="0" strike="noStrike" spc="-1" dirty="0" err="1">
                <a:solidFill>
                  <a:srgbClr val="000000"/>
                </a:solidFill>
                <a:latin typeface="Constantia"/>
              </a:rPr>
              <a:t>أو</a:t>
            </a:r>
            <a:r>
              <a:rPr lang="en-US" sz="1600" b="0" strike="noStrike" spc="-1" dirty="0">
                <a:solidFill>
                  <a:srgbClr val="000000"/>
                </a:solidFill>
                <a:latin typeface="Constantia"/>
              </a:rPr>
              <a:t> </a:t>
            </a:r>
            <a:r>
              <a:rPr lang="en-US" sz="1600" b="1" strike="noStrike" spc="-1" dirty="0" err="1">
                <a:solidFill>
                  <a:srgbClr val="000000"/>
                </a:solidFill>
                <a:latin typeface="Constantia"/>
              </a:rPr>
              <a:t>نموذج</a:t>
            </a:r>
            <a:r>
              <a:rPr lang="en-US" sz="1600" b="1" strike="noStrike" spc="-1" dirty="0">
                <a:solidFill>
                  <a:srgbClr val="000000"/>
                </a:solidFill>
                <a:latin typeface="Constantia"/>
              </a:rPr>
              <a:t>.</a:t>
            </a:r>
            <a:endParaRPr lang="en-US" sz="1600" b="0" strike="noStrike" spc="-1" dirty="0">
              <a:solidFill>
                <a:srgbClr val="000000"/>
              </a:solidFill>
              <a:latin typeface="Constantia"/>
            </a:endParaRPr>
          </a:p>
          <a:p>
            <a:pPr lvl="1" algn="just">
              <a:defRPr/>
            </a:pPr>
            <a:r>
              <a:rPr lang="en-US" sz="1600" dirty="0"/>
              <a:t>We refer to a </a:t>
            </a:r>
            <a:r>
              <a:rPr lang="en-US" sz="1600" b="1" dirty="0"/>
              <a:t>Work Product</a:t>
            </a:r>
            <a:r>
              <a:rPr lang="en-US" sz="1600" dirty="0"/>
              <a:t> for the project’s internal consumption as an </a:t>
            </a:r>
            <a:r>
              <a:rPr lang="en-US" sz="1600" b="1" dirty="0"/>
              <a:t>Internal Work Product</a:t>
            </a:r>
            <a:r>
              <a:rPr lang="en-US" sz="1600" dirty="0"/>
              <a:t>. We refer to a </a:t>
            </a:r>
            <a:r>
              <a:rPr lang="en-US" sz="1600" b="1" dirty="0"/>
              <a:t>Work</a:t>
            </a:r>
            <a:r>
              <a:rPr lang="en-US" sz="1600" dirty="0"/>
              <a:t> </a:t>
            </a:r>
            <a:r>
              <a:rPr lang="en-US" sz="1600" b="1" dirty="0"/>
              <a:t>Product</a:t>
            </a:r>
            <a:r>
              <a:rPr lang="en-US" sz="1600" dirty="0"/>
              <a:t> that must be delivered to a client as a </a:t>
            </a:r>
            <a:r>
              <a:rPr lang="en-US" sz="1600" b="1" dirty="0"/>
              <a:t>Deliverable</a:t>
            </a:r>
            <a:r>
              <a:rPr lang="en-US" sz="1600" dirty="0"/>
              <a:t>. </a:t>
            </a:r>
            <a:r>
              <a:rPr lang="en-US" sz="1600" b="1" dirty="0"/>
              <a:t>Deliverables</a:t>
            </a:r>
            <a:r>
              <a:rPr lang="en-US" sz="1600" dirty="0"/>
              <a:t> are generally defined prior to the start of the project and specified by a contract binding the developers with the client</a:t>
            </a:r>
          </a:p>
          <a:p>
            <a:pPr marL="639720" lvl="1" indent="-246240" algn="r" rtl="1">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نشير</a:t>
            </a:r>
            <a:r>
              <a:rPr lang="en-US" sz="1600" b="0" strike="noStrike" spc="-1" dirty="0">
                <a:solidFill>
                  <a:srgbClr val="000000"/>
                </a:solidFill>
                <a:latin typeface="Constantia"/>
              </a:rPr>
              <a:t> </a:t>
            </a:r>
            <a:r>
              <a:rPr lang="en-US" sz="1600" b="0" strike="noStrike" spc="-1" dirty="0" err="1">
                <a:solidFill>
                  <a:srgbClr val="000000"/>
                </a:solidFill>
                <a:latin typeface="Constantia"/>
              </a:rPr>
              <a:t>إلى</a:t>
            </a:r>
            <a:r>
              <a:rPr lang="en-US" sz="1600" b="0" strike="noStrike" spc="-1" dirty="0">
                <a:solidFill>
                  <a:srgbClr val="000000"/>
                </a:solidFill>
                <a:latin typeface="Constantia"/>
              </a:rPr>
              <a:t> </a:t>
            </a:r>
            <a:r>
              <a:rPr lang="en-US" sz="1600" b="1" strike="noStrike" spc="-1" dirty="0" err="1">
                <a:solidFill>
                  <a:srgbClr val="000000"/>
                </a:solidFill>
                <a:latin typeface="Constantia"/>
              </a:rPr>
              <a:t>منتج</a:t>
            </a:r>
            <a:r>
              <a:rPr lang="en-US" sz="1600" b="1" strike="noStrike" spc="-1" dirty="0">
                <a:solidFill>
                  <a:srgbClr val="000000"/>
                </a:solidFill>
                <a:latin typeface="Constantia"/>
              </a:rPr>
              <a:t> </a:t>
            </a:r>
            <a:r>
              <a:rPr lang="en-US" sz="1600" b="1" strike="noStrike" spc="-1" dirty="0" err="1">
                <a:solidFill>
                  <a:srgbClr val="000000"/>
                </a:solidFill>
                <a:latin typeface="Constantia"/>
              </a:rPr>
              <a:t>العمل</a:t>
            </a:r>
            <a:r>
              <a:rPr lang="en-US" sz="1600" b="1" strike="noStrike" spc="-1" dirty="0">
                <a:solidFill>
                  <a:srgbClr val="000000"/>
                </a:solidFill>
                <a:latin typeface="Constantia"/>
              </a:rPr>
              <a:t> </a:t>
            </a:r>
            <a:r>
              <a:rPr lang="en-US" sz="1600" b="0" strike="noStrike" spc="-1" dirty="0" err="1">
                <a:solidFill>
                  <a:srgbClr val="000000"/>
                </a:solidFill>
                <a:latin typeface="Constantia"/>
              </a:rPr>
              <a:t>للاستهلاك</a:t>
            </a:r>
            <a:r>
              <a:rPr lang="en-US" sz="1600" b="0" strike="noStrike" spc="-1" dirty="0">
                <a:solidFill>
                  <a:srgbClr val="000000"/>
                </a:solidFill>
                <a:latin typeface="Constantia"/>
              </a:rPr>
              <a:t> </a:t>
            </a:r>
            <a:r>
              <a:rPr lang="en-US" sz="1600" b="0" strike="noStrike" spc="-1" dirty="0" err="1">
                <a:solidFill>
                  <a:srgbClr val="000000"/>
                </a:solidFill>
                <a:latin typeface="Constantia"/>
              </a:rPr>
              <a:t>الداخلي</a:t>
            </a:r>
            <a:r>
              <a:rPr lang="en-US" sz="1600" b="0" strike="noStrike" spc="-1" dirty="0">
                <a:solidFill>
                  <a:srgbClr val="000000"/>
                </a:solidFill>
                <a:latin typeface="Constantia"/>
              </a:rPr>
              <a:t> </a:t>
            </a:r>
            <a:r>
              <a:rPr lang="en-US" sz="1600" b="0" strike="noStrike" spc="-1" dirty="0" err="1">
                <a:solidFill>
                  <a:srgbClr val="000000"/>
                </a:solidFill>
                <a:latin typeface="Constantia"/>
              </a:rPr>
              <a:t>للمشروع</a:t>
            </a:r>
            <a:r>
              <a:rPr lang="en-US" sz="1600" b="0" strike="noStrike" spc="-1" dirty="0">
                <a:solidFill>
                  <a:srgbClr val="000000"/>
                </a:solidFill>
                <a:latin typeface="Constantia"/>
              </a:rPr>
              <a:t> ك </a:t>
            </a:r>
            <a:r>
              <a:rPr lang="en-US" sz="1600" b="1" strike="noStrike" spc="-1" dirty="0" err="1">
                <a:solidFill>
                  <a:srgbClr val="000000"/>
                </a:solidFill>
                <a:latin typeface="Constantia"/>
              </a:rPr>
              <a:t>منتج</a:t>
            </a:r>
            <a:r>
              <a:rPr lang="en-US" sz="1600" b="1" strike="noStrike" spc="-1" dirty="0">
                <a:solidFill>
                  <a:srgbClr val="000000"/>
                </a:solidFill>
                <a:latin typeface="Constantia"/>
              </a:rPr>
              <a:t> </a:t>
            </a:r>
            <a:r>
              <a:rPr lang="en-US" sz="1600" b="1" strike="noStrike" spc="-1" dirty="0" err="1">
                <a:solidFill>
                  <a:srgbClr val="000000"/>
                </a:solidFill>
                <a:latin typeface="Constantia"/>
              </a:rPr>
              <a:t>العمل</a:t>
            </a:r>
            <a:r>
              <a:rPr lang="en-US" sz="1600" b="1" strike="noStrike" spc="-1" dirty="0">
                <a:solidFill>
                  <a:srgbClr val="000000"/>
                </a:solidFill>
                <a:latin typeface="Constantia"/>
              </a:rPr>
              <a:t> </a:t>
            </a:r>
            <a:r>
              <a:rPr lang="en-US" sz="1600" b="1" strike="noStrike" spc="-1" dirty="0" err="1">
                <a:solidFill>
                  <a:srgbClr val="000000"/>
                </a:solidFill>
                <a:latin typeface="Constantia"/>
              </a:rPr>
              <a:t>الداخلي</a:t>
            </a:r>
            <a:r>
              <a:rPr lang="en-US" sz="1600" b="0" strike="noStrike" spc="-1" dirty="0">
                <a:solidFill>
                  <a:srgbClr val="000000"/>
                </a:solidFill>
                <a:latin typeface="Constantia"/>
              </a:rPr>
              <a:t>. </a:t>
            </a:r>
            <a:r>
              <a:rPr lang="en-US" sz="1600" b="0" strike="noStrike" spc="-1" dirty="0" err="1">
                <a:solidFill>
                  <a:srgbClr val="000000"/>
                </a:solidFill>
                <a:latin typeface="Constantia"/>
              </a:rPr>
              <a:t>نشير</a:t>
            </a:r>
            <a:r>
              <a:rPr lang="en-US" sz="1600" b="0" strike="noStrike" spc="-1" dirty="0">
                <a:solidFill>
                  <a:srgbClr val="000000"/>
                </a:solidFill>
                <a:latin typeface="Constantia"/>
              </a:rPr>
              <a:t> </a:t>
            </a:r>
            <a:r>
              <a:rPr lang="en-US" sz="1600" b="0" strike="noStrike" spc="-1" dirty="0" err="1">
                <a:solidFill>
                  <a:srgbClr val="000000"/>
                </a:solidFill>
                <a:latin typeface="Constantia"/>
              </a:rPr>
              <a:t>إلى</a:t>
            </a:r>
            <a:r>
              <a:rPr lang="en-US" sz="1600" b="0" strike="noStrike" spc="-1" dirty="0">
                <a:solidFill>
                  <a:srgbClr val="000000"/>
                </a:solidFill>
                <a:latin typeface="Constantia"/>
              </a:rPr>
              <a:t> </a:t>
            </a:r>
            <a:r>
              <a:rPr lang="en-US" sz="1600" b="1" strike="noStrike" spc="-1" dirty="0" err="1">
                <a:solidFill>
                  <a:srgbClr val="000000"/>
                </a:solidFill>
                <a:latin typeface="Constantia"/>
              </a:rPr>
              <a:t>عمل</a:t>
            </a:r>
            <a:r>
              <a:rPr lang="en-US" sz="1600" b="0" strike="noStrike" spc="-1" dirty="0">
                <a:solidFill>
                  <a:srgbClr val="000000"/>
                </a:solidFill>
                <a:latin typeface="Constantia"/>
              </a:rPr>
              <a:t> </a:t>
            </a:r>
            <a:r>
              <a:rPr lang="en-US" sz="1600" b="1" strike="noStrike" spc="-1" dirty="0" err="1">
                <a:solidFill>
                  <a:srgbClr val="000000"/>
                </a:solidFill>
                <a:latin typeface="Constantia"/>
              </a:rPr>
              <a:t>منتج</a:t>
            </a:r>
            <a:r>
              <a:rPr lang="en-US" sz="1600" b="1" strike="noStrike" spc="-1" dirty="0">
                <a:solidFill>
                  <a:srgbClr val="000000"/>
                </a:solidFill>
                <a:latin typeface="Constantia"/>
              </a:rPr>
              <a:t> </a:t>
            </a:r>
            <a:r>
              <a:rPr lang="en-US" sz="1600" b="0" strike="noStrike" spc="-1" dirty="0" err="1">
                <a:solidFill>
                  <a:srgbClr val="000000"/>
                </a:solidFill>
                <a:latin typeface="Constantia"/>
              </a:rPr>
              <a:t>التي</a:t>
            </a:r>
            <a:r>
              <a:rPr lang="en-US" sz="1600" b="0" strike="noStrike" spc="-1" dirty="0">
                <a:solidFill>
                  <a:srgbClr val="000000"/>
                </a:solidFill>
                <a:latin typeface="Constantia"/>
              </a:rPr>
              <a:t> </a:t>
            </a:r>
            <a:r>
              <a:rPr lang="en-US" sz="1600" b="0" strike="noStrike" spc="-1" dirty="0" err="1">
                <a:solidFill>
                  <a:srgbClr val="000000"/>
                </a:solidFill>
                <a:latin typeface="Constantia"/>
              </a:rPr>
              <a:t>يجب</a:t>
            </a:r>
            <a:r>
              <a:rPr lang="en-US" sz="1600" b="0" strike="noStrike" spc="-1" dirty="0">
                <a:solidFill>
                  <a:srgbClr val="000000"/>
                </a:solidFill>
                <a:latin typeface="Constantia"/>
              </a:rPr>
              <a:t> </a:t>
            </a:r>
            <a:r>
              <a:rPr lang="en-US" sz="1600" b="0" strike="noStrike" spc="-1" dirty="0" err="1">
                <a:solidFill>
                  <a:srgbClr val="000000"/>
                </a:solidFill>
                <a:latin typeface="Constantia"/>
              </a:rPr>
              <a:t>تسليمها</a:t>
            </a:r>
            <a:r>
              <a:rPr lang="en-US" sz="1600" b="0" strike="noStrike" spc="-1" dirty="0">
                <a:solidFill>
                  <a:srgbClr val="000000"/>
                </a:solidFill>
                <a:latin typeface="Constantia"/>
              </a:rPr>
              <a:t> </a:t>
            </a:r>
            <a:r>
              <a:rPr lang="en-US" sz="1600" b="0" strike="noStrike" spc="-1" dirty="0" err="1">
                <a:solidFill>
                  <a:srgbClr val="000000"/>
                </a:solidFill>
                <a:latin typeface="Constantia"/>
              </a:rPr>
              <a:t>إلى</a:t>
            </a:r>
            <a:r>
              <a:rPr lang="en-US" sz="1600" b="0" strike="noStrike" spc="-1" dirty="0">
                <a:solidFill>
                  <a:srgbClr val="000000"/>
                </a:solidFill>
                <a:latin typeface="Constantia"/>
              </a:rPr>
              <a:t> </a:t>
            </a:r>
            <a:r>
              <a:rPr lang="en-US" sz="1600" b="0" strike="noStrike" spc="-1" dirty="0" err="1">
                <a:solidFill>
                  <a:srgbClr val="000000"/>
                </a:solidFill>
                <a:latin typeface="Constantia"/>
              </a:rPr>
              <a:t>العميل</a:t>
            </a:r>
            <a:r>
              <a:rPr lang="en-US" sz="1600" b="0" strike="noStrike" spc="-1" dirty="0">
                <a:solidFill>
                  <a:srgbClr val="000000"/>
                </a:solidFill>
                <a:latin typeface="Constantia"/>
              </a:rPr>
              <a:t> </a:t>
            </a:r>
            <a:r>
              <a:rPr lang="en-US" sz="1600" b="0" strike="noStrike" spc="-1" dirty="0" err="1">
                <a:solidFill>
                  <a:srgbClr val="000000"/>
                </a:solidFill>
                <a:latin typeface="Constantia"/>
              </a:rPr>
              <a:t>كملف</a:t>
            </a:r>
            <a:r>
              <a:rPr lang="en-US" sz="1600" b="0" strike="noStrike" spc="-1" dirty="0">
                <a:solidFill>
                  <a:srgbClr val="000000"/>
                </a:solidFill>
                <a:latin typeface="Constantia"/>
              </a:rPr>
              <a:t> </a:t>
            </a:r>
            <a:r>
              <a:rPr lang="en-US" sz="1600" b="1" strike="noStrike" spc="-1" dirty="0" err="1">
                <a:solidFill>
                  <a:srgbClr val="000000"/>
                </a:solidFill>
                <a:latin typeface="Constantia"/>
              </a:rPr>
              <a:t>التسليم</a:t>
            </a:r>
            <a:r>
              <a:rPr lang="en-US" sz="1600" b="0" strike="noStrike" spc="-1" dirty="0">
                <a:solidFill>
                  <a:srgbClr val="000000"/>
                </a:solidFill>
                <a:latin typeface="Constantia"/>
              </a:rPr>
              <a:t>. </a:t>
            </a:r>
            <a:r>
              <a:rPr lang="en-US" sz="1600" b="1" strike="noStrike" spc="-1" dirty="0" err="1">
                <a:solidFill>
                  <a:srgbClr val="000000"/>
                </a:solidFill>
                <a:latin typeface="Constantia"/>
              </a:rPr>
              <a:t>الإنجازات</a:t>
            </a:r>
            <a:r>
              <a:rPr lang="en-US" sz="1600" b="1" strike="noStrike" spc="-1" dirty="0">
                <a:solidFill>
                  <a:srgbClr val="000000"/>
                </a:solidFill>
                <a:latin typeface="Constantia"/>
              </a:rPr>
              <a:t> </a:t>
            </a:r>
            <a:r>
              <a:rPr lang="en-US" sz="1600" b="0" strike="noStrike" spc="-1" dirty="0" err="1">
                <a:solidFill>
                  <a:srgbClr val="000000"/>
                </a:solidFill>
                <a:latin typeface="Constantia"/>
              </a:rPr>
              <a:t>يتم</a:t>
            </a:r>
            <a:r>
              <a:rPr lang="en-US" sz="1600" b="0" strike="noStrike" spc="-1" dirty="0">
                <a:solidFill>
                  <a:srgbClr val="000000"/>
                </a:solidFill>
                <a:latin typeface="Constantia"/>
              </a:rPr>
              <a:t> </a:t>
            </a:r>
            <a:r>
              <a:rPr lang="en-US" sz="1600" b="0" strike="noStrike" spc="-1" dirty="0" err="1">
                <a:solidFill>
                  <a:srgbClr val="000000"/>
                </a:solidFill>
                <a:latin typeface="Constantia"/>
              </a:rPr>
              <a:t>تحديدها</a:t>
            </a:r>
            <a:r>
              <a:rPr lang="en-US" sz="1600" b="0" strike="noStrike" spc="-1" dirty="0">
                <a:solidFill>
                  <a:srgbClr val="000000"/>
                </a:solidFill>
                <a:latin typeface="Constantia"/>
              </a:rPr>
              <a:t> </a:t>
            </a:r>
            <a:r>
              <a:rPr lang="en-US" sz="1600" b="0" strike="noStrike" spc="-1" dirty="0" err="1">
                <a:solidFill>
                  <a:srgbClr val="000000"/>
                </a:solidFill>
                <a:latin typeface="Constantia"/>
              </a:rPr>
              <a:t>بشكل</a:t>
            </a:r>
            <a:r>
              <a:rPr lang="en-US" sz="1600" b="0" strike="noStrike" spc="-1" dirty="0">
                <a:solidFill>
                  <a:srgbClr val="000000"/>
                </a:solidFill>
                <a:latin typeface="Constantia"/>
              </a:rPr>
              <a:t> </a:t>
            </a:r>
            <a:r>
              <a:rPr lang="en-US" sz="1600" b="0" strike="noStrike" spc="-1" dirty="0" err="1">
                <a:solidFill>
                  <a:srgbClr val="000000"/>
                </a:solidFill>
                <a:latin typeface="Constantia"/>
              </a:rPr>
              <a:t>عام</a:t>
            </a:r>
            <a:r>
              <a:rPr lang="en-US" sz="1600" b="0" strike="noStrike" spc="-1" dirty="0">
                <a:solidFill>
                  <a:srgbClr val="000000"/>
                </a:solidFill>
                <a:latin typeface="Constantia"/>
              </a:rPr>
              <a:t> </a:t>
            </a:r>
            <a:r>
              <a:rPr lang="en-US" sz="1600" b="0" strike="noStrike" spc="-1" dirty="0" err="1">
                <a:solidFill>
                  <a:srgbClr val="000000"/>
                </a:solidFill>
                <a:latin typeface="Constantia"/>
              </a:rPr>
              <a:t>قبل</a:t>
            </a:r>
            <a:r>
              <a:rPr lang="en-US" sz="1600" b="0" strike="noStrike" spc="-1" dirty="0">
                <a:solidFill>
                  <a:srgbClr val="000000"/>
                </a:solidFill>
                <a:latin typeface="Constantia"/>
              </a:rPr>
              <a:t> </a:t>
            </a:r>
            <a:r>
              <a:rPr lang="en-US" sz="1600" b="0" strike="noStrike" spc="-1" dirty="0" err="1">
                <a:solidFill>
                  <a:srgbClr val="000000"/>
                </a:solidFill>
                <a:latin typeface="Constantia"/>
              </a:rPr>
              <a:t>بدء</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المشروع</a:t>
            </a:r>
            <a:r>
              <a:rPr lang="en-US" sz="1600" b="0" strike="noStrike" spc="-1" dirty="0">
                <a:solidFill>
                  <a:srgbClr val="000000"/>
                </a:solidFill>
                <a:latin typeface="Constantia"/>
              </a:rPr>
              <a:t> </a:t>
            </a:r>
            <a:r>
              <a:rPr lang="en-US" sz="1600" b="0" strike="noStrike" spc="-1" dirty="0" err="1">
                <a:solidFill>
                  <a:srgbClr val="000000"/>
                </a:solidFill>
                <a:latin typeface="Constantia"/>
              </a:rPr>
              <a:t>ويتم</a:t>
            </a:r>
            <a:r>
              <a:rPr lang="en-US" sz="1600" b="0" strike="noStrike" spc="-1" dirty="0">
                <a:solidFill>
                  <a:srgbClr val="000000"/>
                </a:solidFill>
                <a:latin typeface="Constantia"/>
              </a:rPr>
              <a:t> </a:t>
            </a:r>
            <a:r>
              <a:rPr lang="en-US" sz="1600" b="0" strike="noStrike" spc="-1" dirty="0" err="1">
                <a:solidFill>
                  <a:srgbClr val="000000"/>
                </a:solidFill>
                <a:latin typeface="Constantia"/>
              </a:rPr>
              <a:t>تحديدها</a:t>
            </a:r>
            <a:r>
              <a:rPr lang="en-US" sz="1600" b="0" strike="noStrike" spc="-1" dirty="0">
                <a:solidFill>
                  <a:srgbClr val="000000"/>
                </a:solidFill>
                <a:latin typeface="Constantia"/>
              </a:rPr>
              <a:t> </a:t>
            </a:r>
            <a:r>
              <a:rPr lang="en-US" sz="1600" b="0" strike="noStrike" spc="-1" dirty="0" err="1">
                <a:solidFill>
                  <a:srgbClr val="000000"/>
                </a:solidFill>
                <a:latin typeface="Constantia"/>
              </a:rPr>
              <a:t>بموجب</a:t>
            </a:r>
            <a:r>
              <a:rPr lang="en-US" sz="1600" b="0" strike="noStrike" spc="-1" dirty="0">
                <a:solidFill>
                  <a:srgbClr val="000000"/>
                </a:solidFill>
                <a:latin typeface="Constantia"/>
              </a:rPr>
              <a:t> </a:t>
            </a:r>
            <a:r>
              <a:rPr lang="en-US" sz="1600" b="0" strike="noStrike" spc="-1" dirty="0" err="1">
                <a:solidFill>
                  <a:srgbClr val="000000"/>
                </a:solidFill>
                <a:latin typeface="Constantia"/>
              </a:rPr>
              <a:t>عقد</a:t>
            </a:r>
            <a:r>
              <a:rPr lang="en-US" sz="1600" b="0" strike="noStrike" spc="-1" dirty="0">
                <a:solidFill>
                  <a:srgbClr val="000000"/>
                </a:solidFill>
                <a:latin typeface="Constantia"/>
              </a:rPr>
              <a:t> </a:t>
            </a:r>
            <a:r>
              <a:rPr lang="en-US" sz="1600" b="0" strike="noStrike" spc="-1" dirty="0" err="1">
                <a:solidFill>
                  <a:srgbClr val="000000"/>
                </a:solidFill>
                <a:latin typeface="Constantia"/>
              </a:rPr>
              <a:t>ملزم</a:t>
            </a:r>
            <a:r>
              <a:rPr lang="en-US" sz="1600" b="0" strike="noStrike" spc="-1" dirty="0">
                <a:solidFill>
                  <a:srgbClr val="000000"/>
                </a:solidFill>
                <a:latin typeface="Constantia"/>
              </a:rPr>
              <a:t> </a:t>
            </a:r>
            <a:r>
              <a:rPr lang="en-US" sz="1600" b="0" strike="noStrike" spc="-1" dirty="0" err="1">
                <a:solidFill>
                  <a:srgbClr val="000000"/>
                </a:solidFill>
                <a:latin typeface="Constantia"/>
              </a:rPr>
              <a:t>للمطورين</a:t>
            </a:r>
            <a:r>
              <a:rPr lang="en-US" sz="1600" b="0" strike="noStrike" spc="-1" dirty="0">
                <a:solidFill>
                  <a:srgbClr val="000000"/>
                </a:solidFill>
                <a:latin typeface="Constantia"/>
              </a:rPr>
              <a:t> </a:t>
            </a:r>
            <a:r>
              <a:rPr lang="en-US" sz="1600" b="0" strike="noStrike" spc="-1" dirty="0" err="1">
                <a:solidFill>
                  <a:srgbClr val="000000"/>
                </a:solidFill>
                <a:latin typeface="Constantia"/>
              </a:rPr>
              <a:t>مع</a:t>
            </a:r>
            <a:r>
              <a:rPr lang="en-US" sz="1600" b="0" strike="noStrike" spc="-1" dirty="0">
                <a:solidFill>
                  <a:srgbClr val="000000"/>
                </a:solidFill>
                <a:latin typeface="Constantia"/>
              </a:rPr>
              <a:t> </a:t>
            </a:r>
            <a:r>
              <a:rPr lang="en-US" sz="1600" b="0" strike="noStrike" spc="-1" dirty="0" err="1">
                <a:solidFill>
                  <a:srgbClr val="000000"/>
                </a:solidFill>
                <a:latin typeface="Constantia"/>
              </a:rPr>
              <a:t>العميل</a:t>
            </a:r>
            <a:endParaRPr lang="en-US" sz="1800" dirty="0"/>
          </a:p>
        </p:txBody>
      </p:sp>
      <p:sp>
        <p:nvSpPr>
          <p:cNvPr id="4" name="Date Placeholder 3">
            <a:extLst>
              <a:ext uri="{FF2B5EF4-FFF2-40B4-BE49-F238E27FC236}">
                <a16:creationId xmlns:a16="http://schemas.microsoft.com/office/drawing/2014/main" id="{4657973A-DFF8-2696-5B7B-A57C0DAFB60E}"/>
              </a:ext>
            </a:extLst>
          </p:cNvPr>
          <p:cNvSpPr>
            <a:spLocks noGrp="1"/>
          </p:cNvSpPr>
          <p:nvPr>
            <p:ph type="dt" sz="quarter" idx="10"/>
          </p:nvPr>
        </p:nvSpPr>
        <p:spPr/>
        <p:txBody>
          <a:bodyPr/>
          <a:lstStyle/>
          <a:p>
            <a:pPr>
              <a:defRPr/>
            </a:pPr>
            <a:fld id="{E702E746-4979-4805-970B-0744D2922716}" type="datetime1">
              <a:rPr lang="en-US" smtClean="0"/>
              <a:pPr>
                <a:defRPr/>
              </a:pPr>
              <a:t>5/9/2023</a:t>
            </a:fld>
            <a:endParaRPr lang="en-US"/>
          </a:p>
        </p:txBody>
      </p:sp>
      <p:sp>
        <p:nvSpPr>
          <p:cNvPr id="26629" name="Slide Number Placeholder 4">
            <a:extLst>
              <a:ext uri="{FF2B5EF4-FFF2-40B4-BE49-F238E27FC236}">
                <a16:creationId xmlns:a16="http://schemas.microsoft.com/office/drawing/2014/main" id="{8F4AA6FA-9E0B-249C-EB96-31530BB685FC}"/>
              </a:ext>
            </a:extLst>
          </p:cNvPr>
          <p:cNvSpPr>
            <a:spLocks noGrp="1"/>
          </p:cNvSpPr>
          <p:nvPr>
            <p:ph type="sldNum" sz="quarter" idx="12"/>
          </p:nvPr>
        </p:nvSpPr>
        <p:spPr bwMode="auto">
          <a:xfrm>
            <a:off x="8839200" y="6400800"/>
            <a:ext cx="228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EF5442-D22C-4EE3-93B2-713BA9367066}" type="slidenum">
              <a:rPr lang="en-US" altLang="en-US">
                <a:solidFill>
                  <a:srgbClr val="045C75"/>
                </a:solidFill>
                <a:latin typeface="Constantia" panose="02030602050306030303" pitchFamily="18" charset="0"/>
              </a:rPr>
              <a:pPr/>
              <a:t>16</a:t>
            </a:fld>
            <a:endParaRPr lang="en-US" altLang="en-US">
              <a:solidFill>
                <a:srgbClr val="045C75"/>
              </a:solidFill>
              <a:latin typeface="Constantia" panose="0203060205030603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DC9974D-A132-E4B8-B7FC-1CD1987E6655}"/>
              </a:ext>
            </a:extLst>
          </p:cNvPr>
          <p:cNvSpPr>
            <a:spLocks noGrp="1"/>
          </p:cNvSpPr>
          <p:nvPr>
            <p:ph type="title"/>
          </p:nvPr>
        </p:nvSpPr>
        <p:spPr>
          <a:xfrm>
            <a:off x="609600" y="0"/>
            <a:ext cx="8229600" cy="1143000"/>
          </a:xfrm>
        </p:spPr>
        <p:txBody>
          <a:bodyPr/>
          <a:lstStyle/>
          <a:p>
            <a:pPr algn="ctr"/>
            <a:r>
              <a:rPr lang="en-US" altLang="en-US" sz="3200" b="1" dirty="0">
                <a:solidFill>
                  <a:srgbClr val="0070C0"/>
                </a:solidFill>
              </a:rPr>
              <a:t>Software Engineering Concepts</a:t>
            </a:r>
            <a:br>
              <a:rPr lang="en-US" altLang="en-US" sz="3200" b="1" dirty="0">
                <a:solidFill>
                  <a:srgbClr val="0070C0"/>
                </a:solidFill>
              </a:rPr>
            </a:br>
            <a:r>
              <a:rPr lang="en-US" sz="3200" b="1" strike="noStrike" spc="-1" dirty="0" err="1">
                <a:solidFill>
                  <a:srgbClr val="0070C0"/>
                </a:solidFill>
                <a:latin typeface="Calibri"/>
              </a:rPr>
              <a:t>مفاهيم</a:t>
            </a:r>
            <a:r>
              <a:rPr lang="en-US" sz="3200" b="1" strike="noStrike" spc="-1" dirty="0">
                <a:solidFill>
                  <a:srgbClr val="0070C0"/>
                </a:solidFill>
                <a:latin typeface="Calibri"/>
              </a:rPr>
              <a:t> </a:t>
            </a:r>
            <a:r>
              <a:rPr lang="en-US" sz="3200" b="1" strike="noStrike" spc="-1" dirty="0" err="1">
                <a:solidFill>
                  <a:srgbClr val="0070C0"/>
                </a:solidFill>
                <a:latin typeface="Calibri"/>
              </a:rPr>
              <a:t>هندسة</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endParaRPr lang="en-US" altLang="en-US" sz="3200" dirty="0">
              <a:solidFill>
                <a:srgbClr val="0070C0"/>
              </a:solidFill>
            </a:endParaRPr>
          </a:p>
        </p:txBody>
      </p:sp>
      <p:sp>
        <p:nvSpPr>
          <p:cNvPr id="27651" name="Content Placeholder 2">
            <a:extLst>
              <a:ext uri="{FF2B5EF4-FFF2-40B4-BE49-F238E27FC236}">
                <a16:creationId xmlns:a16="http://schemas.microsoft.com/office/drawing/2014/main" id="{46EA7DE2-7F89-9FF4-C684-CC70CEE4451E}"/>
              </a:ext>
            </a:extLst>
          </p:cNvPr>
          <p:cNvSpPr>
            <a:spLocks noGrp="1"/>
          </p:cNvSpPr>
          <p:nvPr>
            <p:ph idx="1"/>
          </p:nvPr>
        </p:nvSpPr>
        <p:spPr>
          <a:xfrm>
            <a:off x="381000" y="1219200"/>
            <a:ext cx="8382000" cy="5029200"/>
          </a:xfrm>
        </p:spPr>
        <p:txBody>
          <a:bodyPr/>
          <a:lstStyle/>
          <a:p>
            <a:pPr marL="0" indent="0" algn="just">
              <a:buFont typeface="Wingdings 2" panose="05020102010507070707" pitchFamily="18" charset="2"/>
              <a:buNone/>
            </a:pPr>
            <a:r>
              <a:rPr lang="en-US" altLang="en-US" sz="1600" dirty="0"/>
              <a:t>A graphical representation of these concepts is presented in Figure 1-1. The figure is represented in Unified Modeling Language (UML). UML is used in this course to represent models of software.</a:t>
            </a:r>
          </a:p>
          <a:p>
            <a:pPr algn="r" rtl="1">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يتم</a:t>
            </a:r>
            <a:r>
              <a:rPr lang="en-US" sz="1600" b="0" strike="noStrike" spc="-1" dirty="0">
                <a:solidFill>
                  <a:srgbClr val="000000"/>
                </a:solidFill>
                <a:latin typeface="Constantia"/>
              </a:rPr>
              <a:t> </a:t>
            </a:r>
            <a:r>
              <a:rPr lang="en-US" sz="1600" b="0" strike="noStrike" spc="-1" dirty="0" err="1">
                <a:solidFill>
                  <a:srgbClr val="000000"/>
                </a:solidFill>
                <a:latin typeface="Constantia"/>
              </a:rPr>
              <a:t>تقديم</a:t>
            </a:r>
            <a:r>
              <a:rPr lang="en-US" sz="1600" b="0" strike="noStrike" spc="-1" dirty="0">
                <a:solidFill>
                  <a:srgbClr val="000000"/>
                </a:solidFill>
                <a:latin typeface="Constantia"/>
              </a:rPr>
              <a:t> </a:t>
            </a:r>
            <a:r>
              <a:rPr lang="en-US" sz="1600" b="0" strike="noStrike" spc="-1" dirty="0" err="1">
                <a:solidFill>
                  <a:srgbClr val="000000"/>
                </a:solidFill>
                <a:latin typeface="Constantia"/>
              </a:rPr>
              <a:t>تمثيل</a:t>
            </a:r>
            <a:r>
              <a:rPr lang="en-US" sz="1600" b="0" strike="noStrike" spc="-1" dirty="0">
                <a:solidFill>
                  <a:srgbClr val="000000"/>
                </a:solidFill>
                <a:latin typeface="Constantia"/>
              </a:rPr>
              <a:t> </a:t>
            </a:r>
            <a:r>
              <a:rPr lang="en-US" sz="1600" b="0" strike="noStrike" spc="-1" dirty="0" err="1">
                <a:solidFill>
                  <a:srgbClr val="000000"/>
                </a:solidFill>
                <a:latin typeface="Constantia"/>
              </a:rPr>
              <a:t>رسومي</a:t>
            </a:r>
            <a:r>
              <a:rPr lang="en-US" sz="1600" b="0" strike="noStrike" spc="-1" dirty="0">
                <a:solidFill>
                  <a:srgbClr val="000000"/>
                </a:solidFill>
                <a:latin typeface="Constantia"/>
              </a:rPr>
              <a:t> </a:t>
            </a:r>
            <a:r>
              <a:rPr lang="en-US" sz="1600" b="0" strike="noStrike" spc="-1" dirty="0" err="1">
                <a:solidFill>
                  <a:srgbClr val="000000"/>
                </a:solidFill>
                <a:latin typeface="Constantia"/>
              </a:rPr>
              <a:t>لهذه</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المفاهيم</a:t>
            </a:r>
            <a:r>
              <a:rPr lang="en-US" sz="1600" b="0" strike="noStrike" spc="-1" dirty="0">
                <a:solidFill>
                  <a:srgbClr val="000000"/>
                </a:solidFill>
                <a:latin typeface="Constantia"/>
              </a:rPr>
              <a:t> </a:t>
            </a:r>
            <a:r>
              <a:rPr lang="en-US" sz="1600" b="0" strike="noStrike" spc="-1" dirty="0" err="1">
                <a:solidFill>
                  <a:srgbClr val="000000"/>
                </a:solidFill>
                <a:latin typeface="Constantia"/>
              </a:rPr>
              <a:t>في</a:t>
            </a:r>
            <a:r>
              <a:rPr lang="en-US" sz="1600" b="0" strike="noStrike" spc="-1" dirty="0">
                <a:solidFill>
                  <a:srgbClr val="000000"/>
                </a:solidFill>
                <a:latin typeface="Constantia"/>
              </a:rPr>
              <a:t> </a:t>
            </a:r>
            <a:r>
              <a:rPr lang="en-US" sz="1600" b="0" strike="noStrike" spc="-1" dirty="0" err="1">
                <a:solidFill>
                  <a:srgbClr val="000000"/>
                </a:solidFill>
                <a:latin typeface="Constantia"/>
              </a:rPr>
              <a:t>الشكل</a:t>
            </a:r>
            <a:r>
              <a:rPr lang="en-US" sz="1600" b="0" strike="noStrike" spc="-1" dirty="0">
                <a:solidFill>
                  <a:srgbClr val="000000"/>
                </a:solidFill>
                <a:latin typeface="Constantia"/>
              </a:rPr>
              <a:t> 1-1. </a:t>
            </a:r>
            <a:r>
              <a:rPr lang="en-US" sz="1600" b="0" strike="noStrike" spc="-1" dirty="0" err="1">
                <a:solidFill>
                  <a:srgbClr val="000000"/>
                </a:solidFill>
                <a:latin typeface="Constantia"/>
              </a:rPr>
              <a:t>يتم</a:t>
            </a:r>
            <a:r>
              <a:rPr lang="en-US" sz="1600" b="0" strike="noStrike" spc="-1" dirty="0">
                <a:solidFill>
                  <a:srgbClr val="000000"/>
                </a:solidFill>
                <a:latin typeface="Constantia"/>
              </a:rPr>
              <a:t> </a:t>
            </a:r>
            <a:r>
              <a:rPr lang="en-US" sz="1600" b="0" strike="noStrike" spc="-1" dirty="0" err="1">
                <a:solidFill>
                  <a:srgbClr val="000000"/>
                </a:solidFill>
                <a:latin typeface="Constantia"/>
              </a:rPr>
              <a:t>تمثيل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الشكل</a:t>
            </a:r>
            <a:r>
              <a:rPr lang="en-US" sz="1600" b="0" strike="noStrike" spc="-1" dirty="0">
                <a:solidFill>
                  <a:srgbClr val="000000"/>
                </a:solidFill>
                <a:latin typeface="Constantia"/>
              </a:rPr>
              <a:t> </a:t>
            </a:r>
            <a:r>
              <a:rPr lang="en-US" sz="1600" b="0" strike="noStrike" spc="-1" dirty="0" err="1">
                <a:solidFill>
                  <a:srgbClr val="000000"/>
                </a:solidFill>
                <a:latin typeface="Constantia"/>
              </a:rPr>
              <a:t>بلغة</a:t>
            </a:r>
            <a:r>
              <a:rPr lang="en-US" sz="1600" b="0" strike="noStrike" spc="-1" dirty="0">
                <a:solidFill>
                  <a:srgbClr val="000000"/>
                </a:solidFill>
                <a:latin typeface="Constantia"/>
              </a:rPr>
              <a:t> </a:t>
            </a:r>
            <a:r>
              <a:rPr lang="en-US" sz="1600" b="0" strike="noStrike" spc="-1" dirty="0" err="1">
                <a:solidFill>
                  <a:srgbClr val="000000"/>
                </a:solidFill>
                <a:latin typeface="Constantia"/>
              </a:rPr>
              <a:t>النمذجة</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الموحدة</a:t>
            </a:r>
            <a:r>
              <a:rPr lang="en-US" sz="1600" b="0" strike="noStrike" spc="-1" dirty="0">
                <a:solidFill>
                  <a:srgbClr val="000000"/>
                </a:solidFill>
                <a:latin typeface="Constantia"/>
              </a:rPr>
              <a:t> (UML). </a:t>
            </a:r>
            <a:r>
              <a:rPr lang="en-US" sz="1600" b="0" strike="noStrike" spc="-1" dirty="0" err="1">
                <a:solidFill>
                  <a:srgbClr val="000000"/>
                </a:solidFill>
                <a:latin typeface="Constantia"/>
              </a:rPr>
              <a:t>تستخدم</a:t>
            </a:r>
            <a:r>
              <a:rPr lang="en-US" sz="1600" b="0" strike="noStrike" spc="-1" dirty="0">
                <a:solidFill>
                  <a:srgbClr val="000000"/>
                </a:solidFill>
                <a:latin typeface="Constantia"/>
              </a:rPr>
              <a:t> UML </a:t>
            </a:r>
            <a:r>
              <a:rPr lang="en-US" sz="1600" b="0" strike="noStrike" spc="-1" dirty="0" err="1">
                <a:solidFill>
                  <a:srgbClr val="000000"/>
                </a:solidFill>
                <a:latin typeface="Constantia"/>
              </a:rPr>
              <a:t>في</a:t>
            </a:r>
            <a:r>
              <a:rPr lang="en-US" sz="1600" b="0" strike="noStrike" spc="-1" dirty="0">
                <a:solidFill>
                  <a:srgbClr val="000000"/>
                </a:solidFill>
                <a:latin typeface="Constantia"/>
              </a:rPr>
              <a:t> </a:t>
            </a:r>
            <a:r>
              <a:rPr lang="en-US" sz="1600" b="0" strike="noStrike" spc="-1" dirty="0" err="1">
                <a:solidFill>
                  <a:srgbClr val="000000"/>
                </a:solidFill>
                <a:latin typeface="Constantia"/>
              </a:rPr>
              <a:t>هذه</a:t>
            </a:r>
            <a:r>
              <a:rPr lang="en-US" sz="1600" b="0" strike="noStrike" spc="-1" dirty="0">
                <a:solidFill>
                  <a:srgbClr val="000000"/>
                </a:solidFill>
                <a:latin typeface="Constantia"/>
              </a:rPr>
              <a:t> </a:t>
            </a:r>
            <a:r>
              <a:rPr lang="en-US" sz="1600" b="0" strike="noStrike" spc="-1" dirty="0" err="1">
                <a:solidFill>
                  <a:srgbClr val="000000"/>
                </a:solidFill>
                <a:latin typeface="Constantia"/>
              </a:rPr>
              <a:t>الدورة</a:t>
            </a:r>
            <a:r>
              <a:rPr lang="en-US" sz="1600" b="0" strike="noStrike" spc="-1" dirty="0">
                <a:solidFill>
                  <a:srgbClr val="000000"/>
                </a:solidFill>
                <a:latin typeface="Constantia"/>
              </a:rPr>
              <a:t> </a:t>
            </a:r>
            <a:r>
              <a:rPr lang="en-US" sz="1600" b="0" strike="noStrike" spc="-1" dirty="0" err="1">
                <a:solidFill>
                  <a:srgbClr val="000000"/>
                </a:solidFill>
                <a:latin typeface="Constantia"/>
              </a:rPr>
              <a:t>لتمثيل</a:t>
            </a:r>
            <a:r>
              <a:rPr lang="en-US" sz="1600" b="0" strike="noStrike" spc="-1" dirty="0">
                <a:solidFill>
                  <a:srgbClr val="000000"/>
                </a:solidFill>
                <a:latin typeface="Constantia"/>
              </a:rPr>
              <a:t> </a:t>
            </a:r>
            <a:r>
              <a:rPr lang="en-US" sz="1600" b="0" strike="noStrike" spc="-1" dirty="0" err="1">
                <a:solidFill>
                  <a:srgbClr val="000000"/>
                </a:solidFill>
                <a:latin typeface="Constantia"/>
              </a:rPr>
              <a:t>نماذج</a:t>
            </a:r>
            <a:r>
              <a:rPr lang="en-US" sz="1600" b="0" strike="noStrike" spc="-1" dirty="0">
                <a:solidFill>
                  <a:srgbClr val="000000"/>
                </a:solidFill>
                <a:latin typeface="Constantia"/>
              </a:rPr>
              <a:t> </a:t>
            </a:r>
            <a:r>
              <a:rPr lang="en-US" sz="1600" b="0" strike="noStrike" spc="-1" dirty="0" err="1">
                <a:solidFill>
                  <a:srgbClr val="000000"/>
                </a:solidFill>
                <a:latin typeface="Constantia"/>
              </a:rPr>
              <a:t>البرمجيات</a:t>
            </a:r>
            <a:r>
              <a:rPr lang="en-US" sz="1600" b="0" strike="noStrike" spc="-1" dirty="0">
                <a:solidFill>
                  <a:srgbClr val="000000"/>
                </a:solidFill>
                <a:latin typeface="Constantia"/>
              </a:rPr>
              <a:t>.</a:t>
            </a:r>
          </a:p>
          <a:p>
            <a:pPr marL="0" indent="0" algn="just">
              <a:buFont typeface="Wingdings 2" panose="05020102010507070707" pitchFamily="18" charset="2"/>
              <a:buNone/>
            </a:pPr>
            <a:endParaRPr lang="en-US" altLang="en-US" sz="1600" b="1" dirty="0"/>
          </a:p>
          <a:p>
            <a:pPr marL="0" indent="0" algn="just">
              <a:buFont typeface="Wingdings 2" panose="05020102010507070707" pitchFamily="18" charset="2"/>
              <a:buNone/>
            </a:pPr>
            <a:r>
              <a:rPr lang="en-US" altLang="en-US" sz="1600" dirty="0"/>
              <a:t>In this figure, rectangles represent concepts while the lines among these rectangles represent different relationships between the concepts. For example, the diamond shape indicates aggregation: a Project includes a number of Activities, which includes a number of Tasks.</a:t>
            </a:r>
          </a:p>
          <a:p>
            <a:pPr algn="r" rtl="1">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في</a:t>
            </a:r>
            <a:r>
              <a:rPr lang="en-US" sz="1600" b="0" strike="noStrike" spc="-1" dirty="0">
                <a:solidFill>
                  <a:srgbClr val="000000"/>
                </a:solidFill>
                <a:latin typeface="Constantia"/>
              </a:rPr>
              <a:t> </a:t>
            </a:r>
            <a:r>
              <a:rPr lang="en-US" sz="1600" b="0" strike="noStrike" spc="-1" dirty="0" err="1">
                <a:solidFill>
                  <a:srgbClr val="000000"/>
                </a:solidFill>
                <a:latin typeface="Constantia"/>
              </a:rPr>
              <a:t>هذا</a:t>
            </a:r>
            <a:r>
              <a:rPr lang="en-US" sz="1600" b="0" strike="noStrike" spc="-1" dirty="0">
                <a:solidFill>
                  <a:srgbClr val="000000"/>
                </a:solidFill>
                <a:latin typeface="Constantia"/>
              </a:rPr>
              <a:t> </a:t>
            </a:r>
            <a:r>
              <a:rPr lang="en-US" sz="1600" b="0" strike="noStrike" spc="-1" dirty="0" err="1">
                <a:solidFill>
                  <a:srgbClr val="000000"/>
                </a:solidFill>
                <a:latin typeface="Constantia"/>
              </a:rPr>
              <a:t>الشكل</a:t>
            </a:r>
            <a:r>
              <a:rPr lang="en-US" sz="1600" b="0" strike="noStrike" spc="-1" dirty="0">
                <a:solidFill>
                  <a:srgbClr val="000000"/>
                </a:solidFill>
                <a:latin typeface="Constantia"/>
              </a:rPr>
              <a:t> ، </a:t>
            </a:r>
            <a:r>
              <a:rPr lang="en-US" sz="1600" b="0" strike="noStrike" spc="-1" dirty="0" err="1">
                <a:solidFill>
                  <a:srgbClr val="000000"/>
                </a:solidFill>
                <a:latin typeface="Constantia"/>
              </a:rPr>
              <a:t>تمثل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المستطيلات</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المفاهيم</a:t>
            </a:r>
            <a:r>
              <a:rPr lang="en-US" sz="1600" b="0" strike="noStrike" spc="-1" dirty="0">
                <a:solidFill>
                  <a:srgbClr val="000000"/>
                </a:solidFill>
                <a:latin typeface="Constantia"/>
              </a:rPr>
              <a:t> </a:t>
            </a:r>
            <a:r>
              <a:rPr lang="en-US" sz="1600" b="0" strike="noStrike" spc="-1" dirty="0" err="1">
                <a:solidFill>
                  <a:srgbClr val="000000"/>
                </a:solidFill>
                <a:latin typeface="Constantia"/>
              </a:rPr>
              <a:t>بينما</a:t>
            </a:r>
            <a:r>
              <a:rPr lang="en-US" sz="1600" b="0" strike="noStrike" spc="-1" dirty="0">
                <a:solidFill>
                  <a:srgbClr val="000000"/>
                </a:solidFill>
                <a:latin typeface="Constantia"/>
              </a:rPr>
              <a:t> </a:t>
            </a:r>
            <a:r>
              <a:rPr lang="en-US" sz="1600" b="0" strike="noStrike" spc="-1" dirty="0" err="1">
                <a:solidFill>
                  <a:srgbClr val="000000"/>
                </a:solidFill>
                <a:latin typeface="Constantia"/>
              </a:rPr>
              <a:t>تمثل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الخطوط</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الموجودة</a:t>
            </a:r>
            <a:r>
              <a:rPr lang="en-US" sz="1600" b="0" strike="noStrike" spc="-1" dirty="0">
                <a:solidFill>
                  <a:srgbClr val="000000"/>
                </a:solidFill>
                <a:latin typeface="Constantia"/>
              </a:rPr>
              <a:t> </a:t>
            </a:r>
            <a:r>
              <a:rPr lang="en-US" sz="1600" b="0" strike="noStrike" spc="-1" dirty="0" err="1">
                <a:solidFill>
                  <a:srgbClr val="000000"/>
                </a:solidFill>
                <a:latin typeface="Constantia"/>
              </a:rPr>
              <a:t>بين</a:t>
            </a:r>
            <a:r>
              <a:rPr lang="en-US" sz="1600" b="0" strike="noStrike" spc="-1" dirty="0">
                <a:solidFill>
                  <a:srgbClr val="000000"/>
                </a:solidFill>
                <a:latin typeface="Constantia"/>
              </a:rPr>
              <a:t> </a:t>
            </a:r>
            <a:r>
              <a:rPr lang="en-US" sz="1600" b="0" strike="noStrike" spc="-1" dirty="0" err="1">
                <a:solidFill>
                  <a:srgbClr val="000000"/>
                </a:solidFill>
                <a:latin typeface="Constantia"/>
              </a:rPr>
              <a:t>هذه</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المستطيلات</a:t>
            </a:r>
            <a:r>
              <a:rPr lang="en-US" sz="1600" b="0" strike="noStrike" spc="-1" dirty="0">
                <a:solidFill>
                  <a:srgbClr val="000000"/>
                </a:solidFill>
                <a:latin typeface="Constantia"/>
              </a:rPr>
              <a:t> </a:t>
            </a:r>
            <a:r>
              <a:rPr lang="en-US" sz="1600" b="0" strike="noStrike" spc="-1" dirty="0" err="1">
                <a:solidFill>
                  <a:srgbClr val="000000"/>
                </a:solidFill>
                <a:latin typeface="Constantia"/>
              </a:rPr>
              <a:t>العلاقات</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المختلفة</a:t>
            </a:r>
            <a:r>
              <a:rPr lang="en-US" sz="1600" b="0" strike="noStrike" spc="-1" dirty="0">
                <a:solidFill>
                  <a:srgbClr val="000000"/>
                </a:solidFill>
                <a:latin typeface="Constantia"/>
              </a:rPr>
              <a:t> </a:t>
            </a:r>
            <a:r>
              <a:rPr lang="en-US" sz="1600" b="0" strike="noStrike" spc="-1" dirty="0" err="1">
                <a:solidFill>
                  <a:srgbClr val="000000"/>
                </a:solidFill>
                <a:latin typeface="Constantia"/>
              </a:rPr>
              <a:t>بين</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المفاهيم</a:t>
            </a:r>
            <a:r>
              <a:rPr lang="en-US" sz="1600" b="0" strike="noStrike" spc="-1" dirty="0">
                <a:solidFill>
                  <a:srgbClr val="000000"/>
                </a:solidFill>
                <a:latin typeface="Constantia"/>
              </a:rPr>
              <a:t>. </a:t>
            </a:r>
            <a:r>
              <a:rPr lang="en-US" sz="1600" b="0" strike="noStrike" spc="-1" dirty="0" err="1">
                <a:solidFill>
                  <a:srgbClr val="000000"/>
                </a:solidFill>
                <a:latin typeface="Constantia"/>
              </a:rPr>
              <a:t>على</a:t>
            </a:r>
            <a:r>
              <a:rPr lang="en-US" sz="1600" b="0" strike="noStrike" spc="-1" dirty="0">
                <a:solidFill>
                  <a:srgbClr val="000000"/>
                </a:solidFill>
                <a:latin typeface="Constantia"/>
              </a:rPr>
              <a:t> </a:t>
            </a:r>
            <a:r>
              <a:rPr lang="en-US" sz="1600" b="0" strike="noStrike" spc="-1" dirty="0" err="1">
                <a:solidFill>
                  <a:srgbClr val="000000"/>
                </a:solidFill>
                <a:latin typeface="Constantia"/>
              </a:rPr>
              <a:t>سبيل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المثال</a:t>
            </a:r>
            <a:r>
              <a:rPr lang="en-US" sz="1600" b="0" strike="noStrike" spc="-1" dirty="0">
                <a:solidFill>
                  <a:srgbClr val="000000"/>
                </a:solidFill>
                <a:latin typeface="Constantia"/>
              </a:rPr>
              <a:t> ، </a:t>
            </a:r>
            <a:r>
              <a:rPr lang="en-US" sz="1600" b="0" strike="noStrike" spc="-1" dirty="0" err="1">
                <a:solidFill>
                  <a:srgbClr val="000000"/>
                </a:solidFill>
                <a:latin typeface="Constantia"/>
              </a:rPr>
              <a:t>يشير</a:t>
            </a:r>
            <a:r>
              <a:rPr lang="en-US" sz="1600" b="0" strike="noStrike" spc="-1" dirty="0">
                <a:solidFill>
                  <a:srgbClr val="000000"/>
                </a:solidFill>
                <a:latin typeface="Constantia"/>
              </a:rPr>
              <a:t> </a:t>
            </a:r>
            <a:r>
              <a:rPr lang="en-US" sz="1600" b="0" strike="noStrike" spc="-1" dirty="0" err="1">
                <a:solidFill>
                  <a:srgbClr val="000000"/>
                </a:solidFill>
                <a:latin typeface="Constantia"/>
              </a:rPr>
              <a:t>الشكل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الماسي</a:t>
            </a:r>
            <a:r>
              <a:rPr lang="en-US" sz="1600" b="0" strike="noStrike" spc="-1" dirty="0">
                <a:solidFill>
                  <a:srgbClr val="000000"/>
                </a:solidFill>
                <a:latin typeface="Constantia"/>
              </a:rPr>
              <a:t> </a:t>
            </a:r>
            <a:r>
              <a:rPr lang="en-US" sz="1600" b="0" strike="noStrike" spc="-1" dirty="0" err="1">
                <a:solidFill>
                  <a:srgbClr val="000000"/>
                </a:solidFill>
                <a:latin typeface="Constantia"/>
              </a:rPr>
              <a:t>إلى</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التجميع</a:t>
            </a:r>
            <a:r>
              <a:rPr lang="en-US" sz="1600" b="0" strike="noStrike" spc="-1" dirty="0">
                <a:solidFill>
                  <a:srgbClr val="000000"/>
                </a:solidFill>
                <a:latin typeface="Constantia"/>
              </a:rPr>
              <a:t>: </a:t>
            </a:r>
            <a:r>
              <a:rPr lang="en-US" sz="1600" b="0" strike="noStrike" spc="-1" dirty="0" err="1">
                <a:solidFill>
                  <a:srgbClr val="000000"/>
                </a:solidFill>
                <a:latin typeface="Constantia"/>
              </a:rPr>
              <a:t>يتضمن</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المشروع</a:t>
            </a:r>
            <a:r>
              <a:rPr lang="en-US" sz="1600" b="0" strike="noStrike" spc="-1" dirty="0">
                <a:solidFill>
                  <a:srgbClr val="000000"/>
                </a:solidFill>
                <a:latin typeface="Constantia"/>
              </a:rPr>
              <a:t> </a:t>
            </a:r>
            <a:r>
              <a:rPr lang="en-US" sz="1600" b="0" strike="noStrike" spc="-1" dirty="0" err="1">
                <a:solidFill>
                  <a:srgbClr val="000000"/>
                </a:solidFill>
                <a:latin typeface="Constantia"/>
              </a:rPr>
              <a:t>عددًا</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الأنشطة</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التي</a:t>
            </a:r>
            <a:r>
              <a:rPr lang="en-US" sz="1600" b="0" strike="noStrike" spc="-1" dirty="0">
                <a:solidFill>
                  <a:srgbClr val="000000"/>
                </a:solidFill>
                <a:latin typeface="Constantia"/>
              </a:rPr>
              <a:t> </a:t>
            </a:r>
            <a:r>
              <a:rPr lang="en-US" sz="1600" b="0" strike="noStrike" spc="-1" dirty="0" err="1">
                <a:solidFill>
                  <a:srgbClr val="000000"/>
                </a:solidFill>
                <a:latin typeface="Constantia"/>
              </a:rPr>
              <a:t>تتضمن</a:t>
            </a:r>
            <a:r>
              <a:rPr lang="en-US" sz="1600" b="0" strike="noStrike" spc="-1" dirty="0">
                <a:solidFill>
                  <a:srgbClr val="000000"/>
                </a:solidFill>
                <a:latin typeface="Constantia"/>
              </a:rPr>
              <a:t> </a:t>
            </a:r>
            <a:r>
              <a:rPr lang="en-US" sz="1600" b="0" strike="noStrike" spc="-1" dirty="0" err="1">
                <a:solidFill>
                  <a:srgbClr val="000000"/>
                </a:solidFill>
                <a:latin typeface="Constantia"/>
              </a:rPr>
              <a:t>عددًا</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المهام</a:t>
            </a:r>
            <a:r>
              <a:rPr lang="en-US" sz="1600" b="0" strike="noStrike" spc="-1" dirty="0">
                <a:solidFill>
                  <a:srgbClr val="000000"/>
                </a:solidFill>
                <a:latin typeface="Constantia"/>
              </a:rPr>
              <a:t>.</a:t>
            </a:r>
          </a:p>
          <a:p>
            <a:pPr marL="0" indent="0" algn="just">
              <a:buFont typeface="Wingdings 2" panose="05020102010507070707" pitchFamily="18" charset="2"/>
              <a:buNone/>
            </a:pPr>
            <a:endParaRPr lang="en-US" altLang="en-US" sz="1600" dirty="0"/>
          </a:p>
          <a:p>
            <a:pPr marL="0" indent="0" algn="just">
              <a:buFont typeface="Wingdings 2" panose="05020102010507070707" pitchFamily="18" charset="2"/>
              <a:buNone/>
            </a:pPr>
            <a:r>
              <a:rPr lang="en-US" altLang="en-US" sz="1600" dirty="0"/>
              <a:t>The triangle shape indicates a generalization relationship; Participants, Time, and Equipment are specific kinds of Resources.</a:t>
            </a:r>
          </a:p>
          <a:p>
            <a:pPr algn="r" rtl="1">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يشير</a:t>
            </a:r>
            <a:r>
              <a:rPr lang="en-US" sz="1600" b="0" strike="noStrike" spc="-1" dirty="0">
                <a:solidFill>
                  <a:srgbClr val="000000"/>
                </a:solidFill>
                <a:latin typeface="Constantia"/>
              </a:rPr>
              <a:t> </a:t>
            </a:r>
            <a:r>
              <a:rPr lang="en-US" sz="1600" b="0" strike="noStrike" spc="-1" dirty="0" err="1">
                <a:solidFill>
                  <a:srgbClr val="000000"/>
                </a:solidFill>
                <a:latin typeface="Constantia"/>
              </a:rPr>
              <a:t>شكل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المثلث</a:t>
            </a:r>
            <a:r>
              <a:rPr lang="en-US" sz="1600" b="0" strike="noStrike" spc="-1" dirty="0">
                <a:solidFill>
                  <a:srgbClr val="000000"/>
                </a:solidFill>
                <a:latin typeface="Constantia"/>
              </a:rPr>
              <a:t> </a:t>
            </a:r>
            <a:r>
              <a:rPr lang="en-US" sz="1600" b="0" strike="noStrike" spc="-1" dirty="0" err="1">
                <a:solidFill>
                  <a:srgbClr val="000000"/>
                </a:solidFill>
                <a:latin typeface="Constantia"/>
              </a:rPr>
              <a:t>إلى</a:t>
            </a:r>
            <a:r>
              <a:rPr lang="en-US" sz="1600" b="0" strike="noStrike" spc="-1" dirty="0">
                <a:solidFill>
                  <a:srgbClr val="000000"/>
                </a:solidFill>
                <a:latin typeface="Constantia"/>
              </a:rPr>
              <a:t> </a:t>
            </a:r>
            <a:r>
              <a:rPr lang="en-US" sz="1600" b="0" strike="noStrike" spc="-1" dirty="0" err="1">
                <a:solidFill>
                  <a:srgbClr val="000000"/>
                </a:solidFill>
                <a:latin typeface="Constantia"/>
              </a:rPr>
              <a:t>علاقة</a:t>
            </a:r>
            <a:r>
              <a:rPr lang="en-US" sz="1600" b="0" strike="noStrike" spc="-1" dirty="0">
                <a:solidFill>
                  <a:srgbClr val="000000"/>
                </a:solidFill>
                <a:latin typeface="Constantia"/>
              </a:rPr>
              <a:t> </a:t>
            </a:r>
            <a:r>
              <a:rPr lang="en-US" sz="1600" b="0" strike="noStrike" spc="-1" dirty="0" err="1">
                <a:solidFill>
                  <a:srgbClr val="000000"/>
                </a:solidFill>
                <a:latin typeface="Constantia"/>
              </a:rPr>
              <a:t>التعميم</a:t>
            </a:r>
            <a:r>
              <a:rPr lang="en-US" sz="1600" b="0" strike="noStrike" spc="-1" dirty="0">
                <a:solidFill>
                  <a:srgbClr val="000000"/>
                </a:solidFill>
                <a:latin typeface="Constantia"/>
              </a:rPr>
              <a:t> ؛ </a:t>
            </a:r>
            <a:r>
              <a:rPr lang="en-US" sz="1600" b="0" strike="noStrike" spc="-1" dirty="0" err="1">
                <a:solidFill>
                  <a:srgbClr val="000000"/>
                </a:solidFill>
                <a:latin typeface="Constantia"/>
              </a:rPr>
              <a:t>المشاركون</a:t>
            </a:r>
            <a:r>
              <a:rPr lang="en-US" sz="1600" b="0" strike="noStrike" spc="-1" dirty="0">
                <a:solidFill>
                  <a:srgbClr val="000000"/>
                </a:solidFill>
                <a:latin typeface="Constantia"/>
              </a:rPr>
              <a:t> </a:t>
            </a:r>
            <a:r>
              <a:rPr lang="en-US" sz="1600" b="0" strike="noStrike" spc="-1" dirty="0" err="1">
                <a:solidFill>
                  <a:srgbClr val="000000"/>
                </a:solidFill>
                <a:latin typeface="Constantia"/>
              </a:rPr>
              <a:t>والوقت</a:t>
            </a:r>
            <a:r>
              <a:rPr lang="en-US" sz="1600" b="0" strike="noStrike" spc="-1" dirty="0">
                <a:solidFill>
                  <a:srgbClr val="000000"/>
                </a:solidFill>
                <a:latin typeface="Constantia"/>
              </a:rPr>
              <a:t> </a:t>
            </a:r>
            <a:r>
              <a:rPr lang="en-US" sz="1600" b="0" strike="noStrike" spc="-1" dirty="0" err="1">
                <a:solidFill>
                  <a:srgbClr val="000000"/>
                </a:solidFill>
                <a:latin typeface="Constantia"/>
              </a:rPr>
              <a:t>والمعدات</a:t>
            </a:r>
            <a:r>
              <a:rPr lang="en-US" sz="1600" b="0" strike="noStrike" spc="-1" dirty="0">
                <a:solidFill>
                  <a:srgbClr val="000000"/>
                </a:solidFill>
                <a:latin typeface="Constantia"/>
              </a:rPr>
              <a:t> </a:t>
            </a:r>
            <a:r>
              <a:rPr lang="en-US" sz="1600" b="0" strike="noStrike" spc="-1" dirty="0" err="1">
                <a:solidFill>
                  <a:srgbClr val="000000"/>
                </a:solidFill>
                <a:latin typeface="Constantia"/>
              </a:rPr>
              <a:t>هم</a:t>
            </a:r>
            <a:r>
              <a:rPr lang="en-US" sz="1600" b="0" strike="noStrike" spc="-1" dirty="0">
                <a:solidFill>
                  <a:srgbClr val="000000"/>
                </a:solidFill>
                <a:latin typeface="Constantia"/>
              </a:rPr>
              <a:t> </a:t>
            </a:r>
            <a:r>
              <a:rPr lang="en-US" sz="1600" b="0" strike="noStrike" spc="-1" dirty="0" err="1">
                <a:solidFill>
                  <a:srgbClr val="000000"/>
                </a:solidFill>
                <a:latin typeface="Constantia"/>
              </a:rPr>
              <a:t>أنواع</a:t>
            </a:r>
            <a:r>
              <a:rPr lang="en-US" sz="1600" b="0" strike="noStrike" spc="-1" dirty="0">
                <a:solidFill>
                  <a:srgbClr val="000000"/>
                </a:solidFill>
                <a:latin typeface="Constantia"/>
              </a:rPr>
              <a:t> </a:t>
            </a:r>
            <a:r>
              <a:rPr lang="en-US" sz="1600" b="0" strike="noStrike" spc="-1" dirty="0" err="1">
                <a:solidFill>
                  <a:srgbClr val="000000"/>
                </a:solidFill>
                <a:latin typeface="Constantia"/>
              </a:rPr>
              <a:t>محددة</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الموارد</a:t>
            </a:r>
            <a:r>
              <a:rPr lang="en-US" sz="1600" b="0" strike="noStrike" spc="-1" dirty="0">
                <a:solidFill>
                  <a:srgbClr val="000000"/>
                </a:solidFill>
                <a:latin typeface="Constantia"/>
              </a:rPr>
              <a:t>.</a:t>
            </a:r>
            <a:endParaRPr lang="en-US" altLang="en-US" sz="1600" dirty="0"/>
          </a:p>
        </p:txBody>
      </p:sp>
      <p:sp>
        <p:nvSpPr>
          <p:cNvPr id="4" name="Date Placeholder 3">
            <a:extLst>
              <a:ext uri="{FF2B5EF4-FFF2-40B4-BE49-F238E27FC236}">
                <a16:creationId xmlns:a16="http://schemas.microsoft.com/office/drawing/2014/main" id="{4108218C-FE14-A5B6-1A27-FFBDFCB02909}"/>
              </a:ext>
            </a:extLst>
          </p:cNvPr>
          <p:cNvSpPr>
            <a:spLocks noGrp="1"/>
          </p:cNvSpPr>
          <p:nvPr>
            <p:ph type="dt" sz="quarter" idx="10"/>
          </p:nvPr>
        </p:nvSpPr>
        <p:spPr/>
        <p:txBody>
          <a:bodyPr/>
          <a:lstStyle/>
          <a:p>
            <a:pPr>
              <a:defRPr/>
            </a:pPr>
            <a:fld id="{2D60833B-EFBF-47F2-A4F4-6758CC276B51}" type="datetime1">
              <a:rPr lang="en-US"/>
              <a:pPr>
                <a:defRPr/>
              </a:pPr>
              <a:t>5/9/2023</a:t>
            </a:fld>
            <a:endParaRPr lang="en-US"/>
          </a:p>
        </p:txBody>
      </p:sp>
      <p:sp>
        <p:nvSpPr>
          <p:cNvPr id="27653" name="Slide Number Placeholder 5">
            <a:extLst>
              <a:ext uri="{FF2B5EF4-FFF2-40B4-BE49-F238E27FC236}">
                <a16:creationId xmlns:a16="http://schemas.microsoft.com/office/drawing/2014/main" id="{443359E4-E8FA-9D9A-6268-2D1EBED1E7E7}"/>
              </a:ext>
            </a:extLst>
          </p:cNvPr>
          <p:cNvSpPr>
            <a:spLocks noGrp="1"/>
          </p:cNvSpPr>
          <p:nvPr>
            <p:ph type="sldNum" sz="quarter" idx="12"/>
          </p:nvPr>
        </p:nvSpPr>
        <p:spPr bwMode="auto">
          <a:xfrm>
            <a:off x="8745638" y="6492875"/>
            <a:ext cx="30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C234AD-9EDA-452E-AA96-1DB6A9351C3E}" type="slidenum">
              <a:rPr lang="en-US" altLang="en-US">
                <a:solidFill>
                  <a:srgbClr val="045C75"/>
                </a:solidFill>
                <a:latin typeface="Constantia" panose="02030602050306030303" pitchFamily="18" charset="0"/>
              </a:rPr>
              <a:pPr/>
              <a:t>17</a:t>
            </a:fld>
            <a:endParaRPr lang="en-US" altLang="en-US" dirty="0">
              <a:solidFill>
                <a:srgbClr val="045C75"/>
              </a:solidFill>
              <a:latin typeface="Constantia" panose="0203060205030603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826C014-0625-46D7-D140-FB9F28B9FC15}"/>
              </a:ext>
            </a:extLst>
          </p:cNvPr>
          <p:cNvSpPr>
            <a:spLocks noGrp="1"/>
          </p:cNvSpPr>
          <p:nvPr>
            <p:ph type="title"/>
          </p:nvPr>
        </p:nvSpPr>
        <p:spPr>
          <a:xfrm>
            <a:off x="457200" y="0"/>
            <a:ext cx="8229600" cy="1143000"/>
          </a:xfrm>
        </p:spPr>
        <p:txBody>
          <a:bodyPr/>
          <a:lstStyle/>
          <a:p>
            <a:pPr algn="ctr"/>
            <a:r>
              <a:rPr lang="en-US" altLang="en-US" sz="4000" b="1">
                <a:solidFill>
                  <a:srgbClr val="0070C0"/>
                </a:solidFill>
              </a:rPr>
              <a:t>Software Engineering Concepts</a:t>
            </a:r>
            <a:endParaRPr lang="en-US" altLang="en-US" sz="4000">
              <a:solidFill>
                <a:srgbClr val="0070C0"/>
              </a:solidFill>
            </a:endParaRPr>
          </a:p>
        </p:txBody>
      </p:sp>
      <p:sp>
        <p:nvSpPr>
          <p:cNvPr id="4" name="Date Placeholder 3">
            <a:extLst>
              <a:ext uri="{FF2B5EF4-FFF2-40B4-BE49-F238E27FC236}">
                <a16:creationId xmlns:a16="http://schemas.microsoft.com/office/drawing/2014/main" id="{0A82BC64-D22C-A1A9-86CE-91A161FF8DA1}"/>
              </a:ext>
            </a:extLst>
          </p:cNvPr>
          <p:cNvSpPr>
            <a:spLocks noGrp="1"/>
          </p:cNvSpPr>
          <p:nvPr>
            <p:ph type="dt" sz="quarter" idx="10"/>
          </p:nvPr>
        </p:nvSpPr>
        <p:spPr/>
        <p:txBody>
          <a:bodyPr/>
          <a:lstStyle/>
          <a:p>
            <a:pPr>
              <a:defRPr/>
            </a:pPr>
            <a:fld id="{866BA5E7-E0F4-444F-85CC-6D8D696898B1}" type="datetime1">
              <a:rPr lang="en-US"/>
              <a:pPr>
                <a:defRPr/>
              </a:pPr>
              <a:t>5/9/2023</a:t>
            </a:fld>
            <a:endParaRPr lang="en-US"/>
          </a:p>
        </p:txBody>
      </p:sp>
      <p:sp>
        <p:nvSpPr>
          <p:cNvPr id="28676" name="Slide Number Placeholder 5">
            <a:extLst>
              <a:ext uri="{FF2B5EF4-FFF2-40B4-BE49-F238E27FC236}">
                <a16:creationId xmlns:a16="http://schemas.microsoft.com/office/drawing/2014/main" id="{1A0A0176-0A44-F631-508D-EBCB788020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65CDE8-7C85-4859-AF5F-D53BEF2BB63C}" type="slidenum">
              <a:rPr lang="en-US" altLang="en-US">
                <a:solidFill>
                  <a:srgbClr val="045C75"/>
                </a:solidFill>
                <a:latin typeface="Constantia" panose="02030602050306030303" pitchFamily="18" charset="0"/>
              </a:rPr>
              <a:pPr/>
              <a:t>18</a:t>
            </a:fld>
            <a:endParaRPr lang="en-US" altLang="en-US">
              <a:solidFill>
                <a:srgbClr val="045C75"/>
              </a:solidFill>
              <a:latin typeface="Constantia" panose="02030602050306030303" pitchFamily="18" charset="0"/>
            </a:endParaRPr>
          </a:p>
        </p:txBody>
      </p:sp>
      <p:pic>
        <p:nvPicPr>
          <p:cNvPr id="28677" name="Picture 2">
            <a:extLst>
              <a:ext uri="{FF2B5EF4-FFF2-40B4-BE49-F238E27FC236}">
                <a16:creationId xmlns:a16="http://schemas.microsoft.com/office/drawing/2014/main" id="{23D1EFC1-E061-9F8E-8B77-DA547AA4CC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143000"/>
            <a:ext cx="8458200" cy="4495800"/>
          </a:xfrm>
          <a:noFill/>
        </p:spPr>
      </p:pic>
      <p:sp>
        <p:nvSpPr>
          <p:cNvPr id="28678" name="TextBox 1">
            <a:extLst>
              <a:ext uri="{FF2B5EF4-FFF2-40B4-BE49-F238E27FC236}">
                <a16:creationId xmlns:a16="http://schemas.microsoft.com/office/drawing/2014/main" id="{D8EFA279-FBC2-7809-D19E-1088C82A046C}"/>
              </a:ext>
            </a:extLst>
          </p:cNvPr>
          <p:cNvSpPr txBox="1">
            <a:spLocks noChangeArrowheads="1"/>
          </p:cNvSpPr>
          <p:nvPr/>
        </p:nvSpPr>
        <p:spPr bwMode="auto">
          <a:xfrm>
            <a:off x="533400" y="6019800"/>
            <a:ext cx="7121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b="1" dirty="0"/>
              <a:t>Figure 1-1 </a:t>
            </a:r>
            <a:r>
              <a:rPr lang="en-US" altLang="en-US" sz="1600" dirty="0"/>
              <a:t>Software engineering concepts depicted as a UML class diagram</a:t>
            </a:r>
          </a:p>
          <a:p>
            <a:r>
              <a:rPr lang="en-US" sz="1600" b="1" strike="noStrike" spc="-1" dirty="0" err="1">
                <a:solidFill>
                  <a:srgbClr val="000000"/>
                </a:solidFill>
                <a:latin typeface="Arial"/>
              </a:rPr>
              <a:t>الشكل</a:t>
            </a:r>
            <a:r>
              <a:rPr lang="en-US" sz="1600" b="1" strike="noStrike" spc="-1" dirty="0">
                <a:solidFill>
                  <a:srgbClr val="000000"/>
                </a:solidFill>
                <a:latin typeface="Arial"/>
              </a:rPr>
              <a:t> 1-1</a:t>
            </a:r>
            <a:r>
              <a:rPr lang="en-US" sz="1600" b="0" strike="noStrike" spc="-1" dirty="0">
                <a:solidFill>
                  <a:srgbClr val="000000"/>
                </a:solidFill>
                <a:latin typeface="Arial"/>
              </a:rPr>
              <a:t>يتم </a:t>
            </a:r>
            <a:r>
              <a:rPr lang="en-US" sz="1600" b="0" strike="noStrike" spc="-1" dirty="0" err="1">
                <a:solidFill>
                  <a:srgbClr val="000000"/>
                </a:solidFill>
                <a:latin typeface="Arial"/>
              </a:rPr>
              <a:t>تصوير</a:t>
            </a:r>
            <a:r>
              <a:rPr lang="en-US" sz="1600" b="0" strike="noStrike" spc="-1" dirty="0">
                <a:solidFill>
                  <a:srgbClr val="000000"/>
                </a:solidFill>
                <a:latin typeface="Arial"/>
              </a:rPr>
              <a:t> </a:t>
            </a:r>
            <a:r>
              <a:rPr lang="en-US" sz="1600" b="0" strike="noStrike" spc="-1" dirty="0" err="1">
                <a:solidFill>
                  <a:srgbClr val="000000"/>
                </a:solidFill>
                <a:latin typeface="Arial"/>
              </a:rPr>
              <a:t>مفاهيم</a:t>
            </a:r>
            <a:r>
              <a:rPr lang="en-US" sz="1600" b="0" strike="noStrike" spc="-1" dirty="0">
                <a:solidFill>
                  <a:srgbClr val="000000"/>
                </a:solidFill>
                <a:latin typeface="Arial"/>
              </a:rPr>
              <a:t> </a:t>
            </a:r>
            <a:r>
              <a:rPr lang="en-US" sz="1600" b="0" strike="noStrike" spc="-1" dirty="0" err="1">
                <a:solidFill>
                  <a:srgbClr val="000000"/>
                </a:solidFill>
                <a:latin typeface="Arial"/>
              </a:rPr>
              <a:t>هندسة</a:t>
            </a:r>
            <a:r>
              <a:rPr lang="en-US" sz="1600" b="0" strike="noStrike" spc="-1" dirty="0">
                <a:solidFill>
                  <a:srgbClr val="000000"/>
                </a:solidFill>
                <a:latin typeface="Arial"/>
              </a:rPr>
              <a:t> </a:t>
            </a:r>
            <a:r>
              <a:rPr lang="en-US" sz="1600" b="0" strike="noStrike" spc="-1" dirty="0" err="1">
                <a:solidFill>
                  <a:srgbClr val="000000"/>
                </a:solidFill>
                <a:latin typeface="Arial"/>
              </a:rPr>
              <a:t>البرمجيات</a:t>
            </a:r>
            <a:r>
              <a:rPr lang="en-US" sz="1600" b="0" strike="noStrike" spc="-1" dirty="0">
                <a:solidFill>
                  <a:srgbClr val="000000"/>
                </a:solidFill>
                <a:latin typeface="Arial"/>
              </a:rPr>
              <a:t> </a:t>
            </a:r>
            <a:r>
              <a:rPr lang="en-US" sz="1600" b="0" strike="noStrike" spc="-1" dirty="0" err="1">
                <a:solidFill>
                  <a:srgbClr val="000000"/>
                </a:solidFill>
                <a:latin typeface="Arial"/>
              </a:rPr>
              <a:t>على</a:t>
            </a:r>
            <a:r>
              <a:rPr lang="en-US" sz="1600" b="0" strike="noStrike" spc="-1" dirty="0">
                <a:solidFill>
                  <a:srgbClr val="000000"/>
                </a:solidFill>
                <a:latin typeface="Arial"/>
              </a:rPr>
              <a:t> </a:t>
            </a:r>
            <a:r>
              <a:rPr lang="en-US" sz="1600" b="0" strike="noStrike" spc="-1" dirty="0" err="1">
                <a:solidFill>
                  <a:srgbClr val="000000"/>
                </a:solidFill>
                <a:latin typeface="Arial"/>
              </a:rPr>
              <a:t>شكل</a:t>
            </a:r>
            <a:r>
              <a:rPr lang="en-US" sz="1600" b="0" strike="noStrike" spc="-1" dirty="0">
                <a:solidFill>
                  <a:srgbClr val="000000"/>
                </a:solidFill>
                <a:latin typeface="Arial"/>
              </a:rPr>
              <a:t> </a:t>
            </a:r>
            <a:r>
              <a:rPr lang="en-US" sz="1600" b="0" strike="noStrike" spc="-1" dirty="0" err="1">
                <a:solidFill>
                  <a:srgbClr val="000000"/>
                </a:solidFill>
                <a:latin typeface="Arial"/>
              </a:rPr>
              <a:t>مخطط</a:t>
            </a:r>
            <a:r>
              <a:rPr lang="en-US" sz="1600" b="0" strike="noStrike" spc="-1" dirty="0">
                <a:solidFill>
                  <a:srgbClr val="000000"/>
                </a:solidFill>
                <a:latin typeface="Arial"/>
              </a:rPr>
              <a:t> </a:t>
            </a:r>
            <a:r>
              <a:rPr lang="en-US" sz="1600" b="0" strike="noStrike" spc="-1" dirty="0" err="1">
                <a:solidFill>
                  <a:srgbClr val="000000"/>
                </a:solidFill>
                <a:latin typeface="Arial"/>
              </a:rPr>
              <a:t>فئة</a:t>
            </a:r>
            <a:r>
              <a:rPr lang="en-US" sz="1600" b="0" strike="noStrike" spc="-1" dirty="0">
                <a:solidFill>
                  <a:srgbClr val="000000"/>
                </a:solidFill>
                <a:latin typeface="Arial"/>
              </a:rPr>
              <a:t> UML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8" name="Rectangle 88">
            <a:extLst>
              <a:ext uri="{FF2B5EF4-FFF2-40B4-BE49-F238E27FC236}">
                <a16:creationId xmlns:a16="http://schemas.microsoft.com/office/drawing/2014/main" id="{0148A89E-BDFB-E8CB-BE58-72E43348A4BA}"/>
              </a:ext>
            </a:extLst>
          </p:cNvPr>
          <p:cNvSpPr>
            <a:spLocks noGrp="1" noChangeArrowheads="1"/>
          </p:cNvSpPr>
          <p:nvPr>
            <p:ph type="ctrTitle"/>
          </p:nvPr>
        </p:nvSpPr>
        <p:spPr>
          <a:xfrm>
            <a:off x="533400" y="1828800"/>
            <a:ext cx="7851648" cy="2667000"/>
          </a:xfrm>
          <a:ln>
            <a:miter lim="800000"/>
            <a:headEnd/>
            <a:tailEnd/>
          </a:ln>
        </p:spPr>
        <p:txBody>
          <a:bodyPr>
            <a:normAutofit fontScale="90000"/>
          </a:bodyPr>
          <a:lstStyle/>
          <a:p>
            <a:pPr algn="ctr" eaLnBrk="1" fontAlgn="auto" hangingPunct="1">
              <a:spcAft>
                <a:spcPts val="0"/>
              </a:spcAft>
              <a:defRPr/>
            </a:pPr>
            <a:r>
              <a:rPr lang="en-US" sz="7200" dirty="0"/>
              <a:t>Modeling with UML </a:t>
            </a:r>
            <a:br>
              <a:rPr lang="en-US" sz="7200" dirty="0"/>
            </a:br>
            <a:r>
              <a:rPr lang="en-US" sz="7200" dirty="0"/>
              <a:t>Chapter 2</a:t>
            </a:r>
            <a:br>
              <a:rPr lang="en-US" sz="4800" dirty="0"/>
            </a:br>
            <a:endParaRPr lang="en-US" dirty="0"/>
          </a:p>
        </p:txBody>
      </p:sp>
      <p:pic>
        <p:nvPicPr>
          <p:cNvPr id="7171" name="Picture 6" descr="C:\Users\Thamer\Desktop\شعار الجامعة.png">
            <a:extLst>
              <a:ext uri="{FF2B5EF4-FFF2-40B4-BE49-F238E27FC236}">
                <a16:creationId xmlns:a16="http://schemas.microsoft.com/office/drawing/2014/main" id="{FE3022F7-230B-175A-C46B-E07B07595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62400"/>
            <a:ext cx="5181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
            <a:extLst>
              <a:ext uri="{FF2B5EF4-FFF2-40B4-BE49-F238E27FC236}">
                <a16:creationId xmlns:a16="http://schemas.microsoft.com/office/drawing/2014/main" id="{FC665A88-EE1D-F79B-8275-C7C229081A63}"/>
              </a:ext>
            </a:extLst>
          </p:cNvPr>
          <p:cNvGrpSpPr>
            <a:grpSpLocks/>
          </p:cNvGrpSpPr>
          <p:nvPr/>
        </p:nvGrpSpPr>
        <p:grpSpPr bwMode="auto">
          <a:xfrm>
            <a:off x="8355013" y="6532563"/>
            <a:ext cx="273050" cy="273050"/>
            <a:chOff x="5263" y="4115"/>
            <a:chExt cx="172" cy="172"/>
          </a:xfrm>
        </p:grpSpPr>
        <p:sp>
          <p:nvSpPr>
            <p:cNvPr id="9223" name="AutoShape 2">
              <a:extLst>
                <a:ext uri="{FF2B5EF4-FFF2-40B4-BE49-F238E27FC236}">
                  <a16:creationId xmlns:a16="http://schemas.microsoft.com/office/drawing/2014/main" id="{DB9D03AF-EA8B-B0E3-7E13-6FAD113AB977}"/>
                </a:ext>
              </a:extLst>
            </p:cNvPr>
            <p:cNvSpPr>
              <a:spLocks noChangeArrowheads="1"/>
            </p:cNvSpPr>
            <p:nvPr/>
          </p:nvSpPr>
          <p:spPr bwMode="auto">
            <a:xfrm>
              <a:off x="5263" y="4115"/>
              <a:ext cx="173" cy="173"/>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9224" name="AutoShape 3">
              <a:extLst>
                <a:ext uri="{FF2B5EF4-FFF2-40B4-BE49-F238E27FC236}">
                  <a16:creationId xmlns:a16="http://schemas.microsoft.com/office/drawing/2014/main" id="{EA506870-1AC0-E6BB-C3DC-17662F4E260A}"/>
                </a:ext>
              </a:extLst>
            </p:cNvPr>
            <p:cNvSpPr>
              <a:spLocks noChangeArrowheads="1"/>
            </p:cNvSpPr>
            <p:nvPr/>
          </p:nvSpPr>
          <p:spPr bwMode="auto">
            <a:xfrm>
              <a:off x="5263" y="4115"/>
              <a:ext cx="173" cy="173"/>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080" tIns="27000" rIns="19080" bIns="27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lnSpc>
                  <a:spcPts val="1188"/>
                </a:lnSpc>
                <a:buClr>
                  <a:srgbClr val="000000"/>
                </a:buClr>
                <a:buSzPct val="100000"/>
                <a:buFont typeface="Helvetica" panose="020B0604020202020204" pitchFamily="34" charset="0"/>
                <a:buNone/>
              </a:pPr>
              <a:r>
                <a:rPr lang="en-GB" altLang="en-US" sz="1000">
                  <a:solidFill>
                    <a:srgbClr val="000000"/>
                  </a:solidFill>
                  <a:latin typeface="Helvetica" panose="020B0604020202020204" pitchFamily="34" charset="0"/>
                </a:rPr>
                <a:t>20</a:t>
              </a:r>
            </a:p>
          </p:txBody>
        </p:sp>
      </p:grpSp>
      <p:sp>
        <p:nvSpPr>
          <p:cNvPr id="17412" name="Rectangle 4">
            <a:extLst>
              <a:ext uri="{FF2B5EF4-FFF2-40B4-BE49-F238E27FC236}">
                <a16:creationId xmlns:a16="http://schemas.microsoft.com/office/drawing/2014/main" id="{950021AE-C62F-6067-F43D-EB4CBF94CDCD}"/>
              </a:ext>
            </a:extLst>
          </p:cNvPr>
          <p:cNvSpPr>
            <a:spLocks noGrp="1" noChangeArrowheads="1"/>
          </p:cNvSpPr>
          <p:nvPr>
            <p:ph type="title"/>
          </p:nvPr>
        </p:nvSpPr>
        <p:spPr>
          <a:xfrm>
            <a:off x="533400" y="609600"/>
            <a:ext cx="8153400" cy="704850"/>
          </a:xfrm>
        </p:spPr>
        <p:txBody>
          <a:bodyPr>
            <a:noAutofit/>
          </a:bodyPr>
          <a:lstStyle/>
          <a:p>
            <a:pPr algn="ctr" eaLnBrk="1" fontAlgn="auto" hangingPunct="1">
              <a:lnSpc>
                <a:spcPct val="93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dirty="0">
                <a:solidFill>
                  <a:srgbClr val="0070C0"/>
                </a:solidFill>
              </a:rPr>
              <a:t>Software Engineering: Definition</a:t>
            </a:r>
            <a:br>
              <a:rPr lang="en-GB" sz="3200" b="1" dirty="0">
                <a:solidFill>
                  <a:srgbClr val="0070C0"/>
                </a:solidFill>
              </a:rPr>
            </a:br>
            <a:r>
              <a:rPr lang="en-GB" sz="3600" b="1" strike="noStrike" spc="-1" dirty="0" err="1">
                <a:solidFill>
                  <a:srgbClr val="0070C0"/>
                </a:solidFill>
                <a:latin typeface="Calibri"/>
              </a:rPr>
              <a:t>هندسة</a:t>
            </a:r>
            <a:r>
              <a:rPr lang="en-GB" sz="3600" b="1" strike="noStrike" spc="-1" dirty="0">
                <a:solidFill>
                  <a:srgbClr val="0070C0"/>
                </a:solidFill>
                <a:latin typeface="Calibri"/>
              </a:rPr>
              <a:t> </a:t>
            </a:r>
            <a:r>
              <a:rPr lang="en-GB" sz="3600" b="1" strike="noStrike" spc="-1" dirty="0" err="1">
                <a:solidFill>
                  <a:srgbClr val="0070C0"/>
                </a:solidFill>
                <a:latin typeface="Calibri"/>
              </a:rPr>
              <a:t>البرمجيات</a:t>
            </a:r>
            <a:r>
              <a:rPr lang="en-GB" sz="3600" b="1" strike="noStrike" spc="-1" dirty="0">
                <a:solidFill>
                  <a:srgbClr val="0070C0"/>
                </a:solidFill>
                <a:latin typeface="Calibri"/>
              </a:rPr>
              <a:t>: </a:t>
            </a:r>
            <a:r>
              <a:rPr lang="en-GB" sz="3600" b="1" strike="noStrike" spc="-1" dirty="0" err="1">
                <a:solidFill>
                  <a:srgbClr val="0070C0"/>
                </a:solidFill>
                <a:latin typeface="Calibri"/>
              </a:rPr>
              <a:t>التعريف</a:t>
            </a:r>
            <a:endParaRPr lang="en-GB" sz="3200" b="1" dirty="0">
              <a:solidFill>
                <a:srgbClr val="0070C0"/>
              </a:solidFill>
            </a:endParaRPr>
          </a:p>
        </p:txBody>
      </p:sp>
      <p:sp>
        <p:nvSpPr>
          <p:cNvPr id="17413" name="Rectangle 5">
            <a:extLst>
              <a:ext uri="{FF2B5EF4-FFF2-40B4-BE49-F238E27FC236}">
                <a16:creationId xmlns:a16="http://schemas.microsoft.com/office/drawing/2014/main" id="{2FEE35E8-960A-C705-80F3-2F8486A5D258}"/>
              </a:ext>
            </a:extLst>
          </p:cNvPr>
          <p:cNvSpPr>
            <a:spLocks noGrp="1" noChangeArrowheads="1"/>
          </p:cNvSpPr>
          <p:nvPr>
            <p:ph idx="1"/>
          </p:nvPr>
        </p:nvSpPr>
        <p:spPr>
          <a:xfrm>
            <a:off x="355600" y="1828800"/>
            <a:ext cx="8255000" cy="4387850"/>
          </a:xfrm>
        </p:spPr>
        <p:txBody>
          <a:bodyPr>
            <a:normAutofit fontScale="77500" lnSpcReduction="20000"/>
          </a:bodyPr>
          <a:lstStyle/>
          <a:p>
            <a:pPr marL="0" indent="0" algn="just" eaLnBrk="1" fontAlgn="auto" hangingPunct="1">
              <a:lnSpc>
                <a:spcPct val="93000"/>
              </a:lnSpc>
              <a:spcAft>
                <a:spcPts val="0"/>
              </a:spcAft>
              <a:buClr>
                <a:schemeClr val="accent3"/>
              </a:buClr>
              <a:buFont typeface="Symbol"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600" b="1" dirty="0">
                <a:latin typeface="Times New Roman" pitchFamily="18" charset="0"/>
                <a:cs typeface="Times New Roman" pitchFamily="18" charset="0"/>
              </a:rPr>
              <a:t>Software Engineering </a:t>
            </a:r>
            <a:r>
              <a:rPr lang="en-GB" sz="3600" dirty="0">
                <a:latin typeface="Times New Roman" pitchFamily="18" charset="0"/>
                <a:cs typeface="Times New Roman" pitchFamily="18" charset="0"/>
              </a:rPr>
              <a:t>is a collection of techniques, methodologies and tools that help to develop:</a:t>
            </a:r>
          </a:p>
          <a:p>
            <a:pPr algn="r" rtl="1">
              <a:lnSpc>
                <a:spcPct val="83000"/>
              </a:lnSpc>
              <a:spcBef>
                <a:spcPts val="825"/>
              </a:spcBef>
              <a:tabLst>
                <a:tab pos="0" algn="l"/>
                <a:tab pos="911160" algn="l"/>
                <a:tab pos="1825560" algn="l"/>
                <a:tab pos="2739960" algn="l"/>
                <a:tab pos="3654360" algn="l"/>
                <a:tab pos="4568760" algn="l"/>
                <a:tab pos="5483160" algn="l"/>
                <a:tab pos="6397560" algn="l"/>
                <a:tab pos="7311960" algn="l"/>
                <a:tab pos="8226360" algn="l"/>
                <a:tab pos="9140760" algn="l"/>
                <a:tab pos="10055160" algn="l"/>
                <a:tab pos="10058400" algn="l"/>
              </a:tabLst>
            </a:pPr>
            <a:r>
              <a:rPr lang="en-GB" sz="3300" b="1" strike="noStrike" spc="-1" dirty="0" err="1">
                <a:solidFill>
                  <a:srgbClr val="000000"/>
                </a:solidFill>
                <a:latin typeface="Times New Roman"/>
                <a:ea typeface="Times New Roman"/>
              </a:rPr>
              <a:t>هندسة</a:t>
            </a:r>
            <a:r>
              <a:rPr lang="en-GB" sz="3300" b="1" strike="noStrike" spc="-1" dirty="0">
                <a:solidFill>
                  <a:srgbClr val="000000"/>
                </a:solidFill>
                <a:latin typeface="Times New Roman"/>
                <a:ea typeface="Times New Roman"/>
              </a:rPr>
              <a:t> </a:t>
            </a:r>
            <a:r>
              <a:rPr lang="en-GB" sz="3300" b="1" strike="noStrike" spc="-1" dirty="0" err="1">
                <a:solidFill>
                  <a:srgbClr val="000000"/>
                </a:solidFill>
                <a:latin typeface="Times New Roman"/>
                <a:ea typeface="Times New Roman"/>
              </a:rPr>
              <a:t>البرمجيات</a:t>
            </a:r>
            <a:r>
              <a:rPr lang="ar-JO" sz="3300" b="1"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عبارة</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عن</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مجموعة</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من</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التقنيات</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والمنهجيات</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والأدوات</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التي</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تساعد</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على</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تطوير</a:t>
            </a:r>
            <a:r>
              <a:rPr lang="en-GB" sz="3300" b="0" strike="noStrike" spc="-1" dirty="0">
                <a:solidFill>
                  <a:srgbClr val="000000"/>
                </a:solidFill>
                <a:latin typeface="Times New Roman"/>
                <a:ea typeface="Times New Roman"/>
              </a:rPr>
              <a:t>:</a:t>
            </a:r>
            <a:endParaRPr lang="en-US" sz="3300" b="0" strike="noStrike" spc="-1" dirty="0">
              <a:solidFill>
                <a:srgbClr val="000000"/>
              </a:solidFill>
              <a:latin typeface="Constantia"/>
            </a:endParaRPr>
          </a:p>
          <a:p>
            <a:pPr marL="0" indent="0" algn="just" eaLnBrk="1" fontAlgn="auto" hangingPunct="1">
              <a:lnSpc>
                <a:spcPct val="93000"/>
              </a:lnSpc>
              <a:spcAft>
                <a:spcPts val="0"/>
              </a:spcAft>
              <a:buClr>
                <a:schemeClr val="accent3"/>
              </a:buClr>
              <a:buFont typeface="Symbol"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3600" dirty="0">
              <a:latin typeface="Times New Roman" pitchFamily="18" charset="0"/>
              <a:cs typeface="Times New Roman" pitchFamily="18" charset="0"/>
            </a:endParaRPr>
          </a:p>
          <a:p>
            <a:pPr marL="641033" lvl="1" indent="-274320" eaLnBrk="1" fontAlgn="auto" hangingPunct="1">
              <a:spcAft>
                <a:spcPts val="0"/>
              </a:spcAft>
              <a:buClr>
                <a:schemeClr val="accent3"/>
              </a:buClr>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600" dirty="0">
                <a:latin typeface="Times New Roman" pitchFamily="18" charset="0"/>
                <a:cs typeface="Times New Roman" pitchFamily="18" charset="0"/>
              </a:rPr>
              <a:t>a high quality software  system </a:t>
            </a:r>
          </a:p>
          <a:p>
            <a:pPr marL="639720" lvl="1" indent="-273240" algn="r" rtl="1">
              <a:lnSpc>
                <a:spcPct val="90000"/>
              </a:lnSpc>
              <a:spcBef>
                <a:spcPts val="825"/>
              </a:spcBef>
              <a:buClr>
                <a:srgbClr val="0BD0D9"/>
              </a:buClr>
              <a:buSzPct val="85000"/>
              <a:buFont typeface="Wingdings 2" charset="2"/>
              <a:buChar char=""/>
              <a:tabLst>
                <a:tab pos="911160" algn="l"/>
                <a:tab pos="1825560" algn="l"/>
                <a:tab pos="2739960" algn="l"/>
                <a:tab pos="3654360" algn="l"/>
                <a:tab pos="4568760" algn="l"/>
                <a:tab pos="5483160" algn="l"/>
                <a:tab pos="6397560" algn="l"/>
                <a:tab pos="7311960" algn="l"/>
                <a:tab pos="8226360" algn="l"/>
                <a:tab pos="9140760" algn="l"/>
                <a:tab pos="10055160" algn="l"/>
                <a:tab pos="10058400" algn="l"/>
              </a:tabLst>
            </a:pPr>
            <a:r>
              <a:rPr lang="en-GB" sz="3300" b="0" strike="noStrike" spc="-1" dirty="0" err="1">
                <a:solidFill>
                  <a:srgbClr val="000000"/>
                </a:solidFill>
                <a:latin typeface="Times New Roman"/>
                <a:ea typeface="Times New Roman"/>
              </a:rPr>
              <a:t>نظام</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برمجيات</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عالي</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الجودة</a:t>
            </a:r>
            <a:endParaRPr lang="en-US" sz="3300" b="0" strike="noStrike" spc="-1" dirty="0">
              <a:solidFill>
                <a:srgbClr val="000000"/>
              </a:solidFill>
              <a:latin typeface="Constantia"/>
            </a:endParaRPr>
          </a:p>
          <a:p>
            <a:pPr marL="641033" lvl="1" indent="-274320" eaLnBrk="1" fontAlgn="auto" hangingPunct="1">
              <a:spcAft>
                <a:spcPts val="0"/>
              </a:spcAft>
              <a:buClr>
                <a:schemeClr val="accent3"/>
              </a:buClr>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600" dirty="0">
                <a:latin typeface="Times New Roman" pitchFamily="18" charset="0"/>
                <a:cs typeface="Times New Roman" pitchFamily="18" charset="0"/>
              </a:rPr>
              <a:t>with a  given budget  </a:t>
            </a:r>
          </a:p>
          <a:p>
            <a:pPr marL="639720" lvl="1" indent="-273240" algn="r" rtl="1">
              <a:lnSpc>
                <a:spcPct val="90000"/>
              </a:lnSpc>
              <a:spcBef>
                <a:spcPts val="825"/>
              </a:spcBef>
              <a:buClr>
                <a:srgbClr val="0BD0D9"/>
              </a:buClr>
              <a:buSzPct val="85000"/>
              <a:buFont typeface="Wingdings 2" charset="2"/>
              <a:buChar char=""/>
              <a:tabLst>
                <a:tab pos="911160" algn="l"/>
                <a:tab pos="1825560" algn="l"/>
                <a:tab pos="2739960" algn="l"/>
                <a:tab pos="3654360" algn="l"/>
                <a:tab pos="4568760" algn="l"/>
                <a:tab pos="5483160" algn="l"/>
                <a:tab pos="6397560" algn="l"/>
                <a:tab pos="7311960" algn="l"/>
                <a:tab pos="8226360" algn="l"/>
                <a:tab pos="9140760" algn="l"/>
                <a:tab pos="10055160" algn="l"/>
                <a:tab pos="10058400" algn="l"/>
              </a:tabLst>
            </a:pPr>
            <a:r>
              <a:rPr lang="en-GB" sz="3300" b="0" strike="noStrike" spc="-1" dirty="0" err="1">
                <a:solidFill>
                  <a:srgbClr val="000000"/>
                </a:solidFill>
                <a:latin typeface="Times New Roman"/>
                <a:ea typeface="Times New Roman"/>
              </a:rPr>
              <a:t>بميزانية</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معينة</a:t>
            </a:r>
            <a:endParaRPr lang="en-US" sz="3300" b="0" strike="noStrike" spc="-1" dirty="0">
              <a:solidFill>
                <a:srgbClr val="000000"/>
              </a:solidFill>
              <a:latin typeface="Constantia"/>
            </a:endParaRPr>
          </a:p>
          <a:p>
            <a:pPr marL="641033" lvl="1" indent="-274320" eaLnBrk="1" fontAlgn="auto" hangingPunct="1">
              <a:spcAft>
                <a:spcPts val="0"/>
              </a:spcAft>
              <a:buClr>
                <a:schemeClr val="accent3"/>
              </a:buClr>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600" dirty="0">
                <a:latin typeface="Times New Roman" pitchFamily="18" charset="0"/>
                <a:cs typeface="Times New Roman" pitchFamily="18" charset="0"/>
              </a:rPr>
              <a:t>before a given deadline</a:t>
            </a:r>
          </a:p>
          <a:p>
            <a:pPr marL="639720" lvl="1" indent="-273240" algn="r" rtl="1">
              <a:lnSpc>
                <a:spcPct val="90000"/>
              </a:lnSpc>
              <a:spcBef>
                <a:spcPts val="825"/>
              </a:spcBef>
              <a:buClr>
                <a:srgbClr val="0BD0D9"/>
              </a:buClr>
              <a:buSzPct val="85000"/>
              <a:buFont typeface="Wingdings 2" charset="2"/>
              <a:buChar char=""/>
              <a:tabLst>
                <a:tab pos="911160" algn="l"/>
                <a:tab pos="1825560" algn="l"/>
                <a:tab pos="2739960" algn="l"/>
                <a:tab pos="3654360" algn="l"/>
                <a:tab pos="4568760" algn="l"/>
                <a:tab pos="5483160" algn="l"/>
                <a:tab pos="6397560" algn="l"/>
                <a:tab pos="7311960" algn="l"/>
                <a:tab pos="8226360" algn="l"/>
                <a:tab pos="9140760" algn="l"/>
                <a:tab pos="10055160" algn="l"/>
                <a:tab pos="10058400" algn="l"/>
              </a:tabLst>
            </a:pPr>
            <a:r>
              <a:rPr lang="en-GB" sz="3300" b="0" strike="noStrike" spc="-1" dirty="0" err="1">
                <a:solidFill>
                  <a:srgbClr val="000000"/>
                </a:solidFill>
                <a:latin typeface="Times New Roman"/>
                <a:ea typeface="Times New Roman"/>
              </a:rPr>
              <a:t>قبل</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الموعد</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النهائي</a:t>
            </a:r>
            <a:r>
              <a:rPr lang="en-GB" sz="3300" b="0" strike="noStrike" spc="-1" dirty="0">
                <a:solidFill>
                  <a:srgbClr val="000000"/>
                </a:solidFill>
                <a:latin typeface="Times New Roman"/>
                <a:ea typeface="Times New Roman"/>
              </a:rPr>
              <a:t> </a:t>
            </a:r>
            <a:r>
              <a:rPr lang="en-GB" sz="3300" b="0" strike="noStrike" spc="-1" dirty="0" err="1">
                <a:solidFill>
                  <a:srgbClr val="000000"/>
                </a:solidFill>
                <a:latin typeface="Times New Roman"/>
                <a:ea typeface="Times New Roman"/>
              </a:rPr>
              <a:t>المحدد</a:t>
            </a:r>
            <a:endParaRPr lang="en-US" sz="3300" b="0" strike="noStrike" spc="-1" dirty="0">
              <a:solidFill>
                <a:srgbClr val="000000"/>
              </a:solidFill>
              <a:latin typeface="Constantia"/>
            </a:endParaRPr>
          </a:p>
        </p:txBody>
      </p:sp>
      <p:sp>
        <p:nvSpPr>
          <p:cNvPr id="7" name="Date Placeholder 6">
            <a:extLst>
              <a:ext uri="{FF2B5EF4-FFF2-40B4-BE49-F238E27FC236}">
                <a16:creationId xmlns:a16="http://schemas.microsoft.com/office/drawing/2014/main" id="{58A8D062-FE6A-9BB9-0AD4-300CD348F6D7}"/>
              </a:ext>
            </a:extLst>
          </p:cNvPr>
          <p:cNvSpPr>
            <a:spLocks noGrp="1"/>
          </p:cNvSpPr>
          <p:nvPr>
            <p:ph type="dt" sz="quarter" idx="10"/>
          </p:nvPr>
        </p:nvSpPr>
        <p:spPr/>
        <p:txBody>
          <a:bodyPr/>
          <a:lstStyle/>
          <a:p>
            <a:pPr>
              <a:defRPr/>
            </a:pPr>
            <a:fld id="{20854A3D-FD22-48DC-A206-D3908091C494}" type="datetime1">
              <a:rPr lang="en-US"/>
              <a:pPr>
                <a:defRPr/>
              </a:pPr>
              <a:t>5/9/2023</a:t>
            </a:fld>
            <a:endParaRPr lang="en-US"/>
          </a:p>
        </p:txBody>
      </p:sp>
      <p:sp>
        <p:nvSpPr>
          <p:cNvPr id="9222" name="Slide Number Placeholder 7">
            <a:extLst>
              <a:ext uri="{FF2B5EF4-FFF2-40B4-BE49-F238E27FC236}">
                <a16:creationId xmlns:a16="http://schemas.microsoft.com/office/drawing/2014/main" id="{0D70EE90-FFC2-2A6E-462E-C376DF65B8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C0B2F1-1D67-4F78-82BB-63A223A0E9B6}" type="slidenum">
              <a:rPr lang="en-US" altLang="en-US">
                <a:solidFill>
                  <a:srgbClr val="045C75"/>
                </a:solidFill>
                <a:latin typeface="Constantia" panose="02030602050306030303" pitchFamily="18" charset="0"/>
              </a:rPr>
              <a:pPr/>
              <a:t>2</a:t>
            </a:fld>
            <a:endParaRPr lang="en-US" altLang="en-US">
              <a:solidFill>
                <a:srgbClr val="045C75"/>
              </a:solidFill>
              <a:latin typeface="Constantia" panose="02030602050306030303" pitchFamily="18" charset="0"/>
            </a:endParaRPr>
          </a:p>
        </p:txBody>
      </p:sp>
    </p:spTree>
  </p:cSld>
  <p:clrMapOvr>
    <a:masterClrMapping/>
  </p:clrMapOvr>
  <p:transition advTm="204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AA1230E-C88A-11EA-016F-EF02235A4949}"/>
              </a:ext>
            </a:extLst>
          </p:cNvPr>
          <p:cNvSpPr>
            <a:spLocks noGrp="1" noChangeArrowheads="1"/>
          </p:cNvSpPr>
          <p:nvPr>
            <p:ph type="title"/>
          </p:nvPr>
        </p:nvSpPr>
        <p:spPr>
          <a:xfrm>
            <a:off x="533400" y="533400"/>
            <a:ext cx="8229600" cy="1143000"/>
          </a:xfrm>
        </p:spPr>
        <p:txBody>
          <a:bodyPr/>
          <a:lstStyle/>
          <a:p>
            <a:pPr algn="ctr" eaLnBrk="1" hangingPunct="1"/>
            <a:r>
              <a:rPr lang="en-US" altLang="ar-JO" sz="4400" b="1" dirty="0"/>
              <a:t>Overview: modeling with UML</a:t>
            </a:r>
            <a:br>
              <a:rPr lang="en-US" altLang="ar-JO" sz="4400" b="1" dirty="0"/>
            </a:br>
            <a:r>
              <a:rPr lang="en-US" altLang="ar-JO" sz="4400" b="1" dirty="0" err="1"/>
              <a:t>نظرة</a:t>
            </a:r>
            <a:r>
              <a:rPr lang="en-US" altLang="ar-JO" sz="4400" b="1" dirty="0"/>
              <a:t> </a:t>
            </a:r>
            <a:r>
              <a:rPr lang="en-US" altLang="ar-JO" sz="4400" b="1" dirty="0" err="1"/>
              <a:t>عامة</a:t>
            </a:r>
            <a:r>
              <a:rPr lang="en-US" altLang="ar-JO" sz="4400" b="1" dirty="0"/>
              <a:t>: </a:t>
            </a:r>
            <a:r>
              <a:rPr lang="en-US" altLang="ar-JO" sz="4400" b="1" dirty="0" err="1"/>
              <a:t>النمذجة</a:t>
            </a:r>
            <a:r>
              <a:rPr lang="en-US" altLang="ar-JO" sz="4400" b="1" dirty="0"/>
              <a:t> </a:t>
            </a:r>
            <a:r>
              <a:rPr lang="en-US" altLang="ar-JO" sz="4400" b="1" dirty="0" err="1"/>
              <a:t>باستخدام</a:t>
            </a:r>
            <a:r>
              <a:rPr lang="en-US" altLang="ar-JO" sz="4400" b="1" dirty="0"/>
              <a:t> UML</a:t>
            </a:r>
          </a:p>
        </p:txBody>
      </p:sp>
      <p:sp>
        <p:nvSpPr>
          <p:cNvPr id="8195" name="Rectangle 3">
            <a:extLst>
              <a:ext uri="{FF2B5EF4-FFF2-40B4-BE49-F238E27FC236}">
                <a16:creationId xmlns:a16="http://schemas.microsoft.com/office/drawing/2014/main" id="{1A82E9F2-A6A2-9653-7179-FF5EEFA10042}"/>
              </a:ext>
            </a:extLst>
          </p:cNvPr>
          <p:cNvSpPr>
            <a:spLocks noGrp="1" noChangeArrowheads="1"/>
          </p:cNvSpPr>
          <p:nvPr>
            <p:ph idx="1"/>
          </p:nvPr>
        </p:nvSpPr>
        <p:spPr/>
        <p:txBody>
          <a:bodyPr/>
          <a:lstStyle/>
          <a:p>
            <a:pPr eaLnBrk="1" hangingPunct="1"/>
            <a:r>
              <a:rPr lang="en-US" altLang="ar-JO" sz="2000" dirty="0"/>
              <a:t>What is modeling?</a:t>
            </a:r>
          </a:p>
          <a:p>
            <a:pPr algn="r" rtl="1" eaLnBrk="1" hangingPunct="1"/>
            <a:r>
              <a:rPr lang="en-US" altLang="ar-JO" sz="2000" dirty="0" err="1"/>
              <a:t>ما</a:t>
            </a:r>
            <a:r>
              <a:rPr lang="en-US" altLang="ar-JO" sz="2000" dirty="0"/>
              <a:t> </a:t>
            </a:r>
            <a:r>
              <a:rPr lang="en-US" altLang="ar-JO" sz="2000" dirty="0" err="1"/>
              <a:t>هي</a:t>
            </a:r>
            <a:r>
              <a:rPr lang="en-US" altLang="ar-JO" sz="2000" dirty="0"/>
              <a:t> </a:t>
            </a:r>
            <a:r>
              <a:rPr lang="en-US" altLang="ar-JO" sz="2000" dirty="0" err="1"/>
              <a:t>النمذجة</a:t>
            </a:r>
            <a:r>
              <a:rPr lang="en-US" altLang="ar-JO" sz="2000" dirty="0"/>
              <a:t>؟</a:t>
            </a:r>
          </a:p>
          <a:p>
            <a:pPr eaLnBrk="1" hangingPunct="1"/>
            <a:r>
              <a:rPr lang="en-US" altLang="ar-JO" sz="2000" dirty="0"/>
              <a:t>What is UML?</a:t>
            </a:r>
          </a:p>
          <a:p>
            <a:pPr algn="r" rtl="1" eaLnBrk="1" hangingPunct="1"/>
            <a:r>
              <a:rPr lang="en-US" altLang="ar-JO" sz="2000" dirty="0" err="1"/>
              <a:t>ما</a:t>
            </a:r>
            <a:r>
              <a:rPr lang="en-US" altLang="ar-JO" sz="2000" dirty="0"/>
              <a:t> </a:t>
            </a:r>
            <a:r>
              <a:rPr lang="en-US" altLang="ar-JO" sz="2000" dirty="0" err="1"/>
              <a:t>هو</a:t>
            </a:r>
            <a:r>
              <a:rPr lang="en-US" altLang="ar-JO" sz="2000" dirty="0"/>
              <a:t> UML؟</a:t>
            </a:r>
          </a:p>
          <a:p>
            <a:pPr eaLnBrk="1" hangingPunct="1"/>
            <a:r>
              <a:rPr lang="en-US" altLang="ar-JO" sz="2000" dirty="0"/>
              <a:t>Use case diagrams</a:t>
            </a:r>
          </a:p>
          <a:p>
            <a:pPr algn="r" rtl="1" eaLnBrk="1" hangingPunct="1"/>
            <a:r>
              <a:rPr lang="en-US" altLang="ar-JO" sz="2000" dirty="0" err="1"/>
              <a:t>استخدم</a:t>
            </a:r>
            <a:r>
              <a:rPr lang="en-US" altLang="ar-JO" sz="2000" dirty="0"/>
              <a:t> </a:t>
            </a:r>
            <a:r>
              <a:rPr lang="en-US" altLang="ar-JO" sz="2000" dirty="0" err="1"/>
              <a:t>مخططات</a:t>
            </a:r>
            <a:r>
              <a:rPr lang="en-US" altLang="ar-JO" sz="2000" dirty="0"/>
              <a:t> </a:t>
            </a:r>
            <a:r>
              <a:rPr lang="en-US" altLang="ar-JO" sz="2000" dirty="0" err="1"/>
              <a:t>الحالة</a:t>
            </a:r>
            <a:endParaRPr lang="en-US" altLang="ar-JO" sz="2000" dirty="0"/>
          </a:p>
          <a:p>
            <a:pPr eaLnBrk="1" hangingPunct="1"/>
            <a:r>
              <a:rPr lang="en-US" altLang="ar-JO" sz="2000" dirty="0"/>
              <a:t>Class diagrams</a:t>
            </a:r>
          </a:p>
          <a:p>
            <a:pPr algn="r" rtl="1" eaLnBrk="1" hangingPunct="1"/>
            <a:r>
              <a:rPr lang="en-US" altLang="ar-JO" sz="2000" dirty="0" err="1"/>
              <a:t>مخططات</a:t>
            </a:r>
            <a:r>
              <a:rPr lang="en-US" altLang="ar-JO" sz="2000" dirty="0"/>
              <a:t> </a:t>
            </a:r>
            <a:r>
              <a:rPr lang="en-US" altLang="ar-JO" sz="2000" dirty="0" err="1"/>
              <a:t>الفصل</a:t>
            </a:r>
            <a:endParaRPr lang="en-US" altLang="ar-JO" sz="2000" dirty="0"/>
          </a:p>
          <a:p>
            <a:pPr eaLnBrk="1" hangingPunct="1"/>
            <a:r>
              <a:rPr lang="en-US" altLang="ar-JO" sz="2000" dirty="0"/>
              <a:t>Sequence diagrams</a:t>
            </a:r>
          </a:p>
          <a:p>
            <a:pPr algn="r" rtl="1" eaLnBrk="1" hangingPunct="1"/>
            <a:r>
              <a:rPr lang="en-US" altLang="ar-JO" sz="2000" dirty="0" err="1"/>
              <a:t>مخططات</a:t>
            </a:r>
            <a:r>
              <a:rPr lang="en-US" altLang="ar-JO" sz="2000" dirty="0"/>
              <a:t> </a:t>
            </a:r>
            <a:r>
              <a:rPr lang="en-US" altLang="ar-JO" sz="2000" dirty="0" err="1"/>
              <a:t>التسلسل</a:t>
            </a:r>
            <a:endParaRPr lang="en-US" altLang="ar-JO" sz="2000" dirty="0"/>
          </a:p>
          <a:p>
            <a:pPr eaLnBrk="1" hangingPunct="1"/>
            <a:r>
              <a:rPr lang="en-US" altLang="ar-JO" sz="2000" dirty="0"/>
              <a:t>Activity diagrams</a:t>
            </a:r>
          </a:p>
          <a:p>
            <a:pPr algn="r" rtl="1" eaLnBrk="1" hangingPunct="1"/>
            <a:r>
              <a:rPr lang="en-US" altLang="ar-JO" sz="2000" dirty="0" err="1"/>
              <a:t>مخططات</a:t>
            </a:r>
            <a:r>
              <a:rPr lang="en-US" altLang="ar-JO" sz="2000" dirty="0"/>
              <a:t> </a:t>
            </a:r>
            <a:r>
              <a:rPr lang="en-US" altLang="ar-JO" sz="2000" dirty="0" err="1"/>
              <a:t>النش</a:t>
            </a:r>
            <a:r>
              <a:rPr lang="ar-JO" altLang="ar-JO" sz="2000" dirty="0" err="1"/>
              <a:t>اط</a:t>
            </a:r>
            <a:endParaRPr lang="en-US" altLang="ar-JO" sz="2000" dirty="0"/>
          </a:p>
        </p:txBody>
      </p:sp>
      <p:sp>
        <p:nvSpPr>
          <p:cNvPr id="7" name="Date Placeholder 6">
            <a:extLst>
              <a:ext uri="{FF2B5EF4-FFF2-40B4-BE49-F238E27FC236}">
                <a16:creationId xmlns:a16="http://schemas.microsoft.com/office/drawing/2014/main" id="{2B94F633-F637-4CFD-2F17-021BD077DA0F}"/>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D56528-256F-4077-BAD7-A8149774D1FB}"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8197" name="Slide Number Placeholder 7">
            <a:extLst>
              <a:ext uri="{FF2B5EF4-FFF2-40B4-BE49-F238E27FC236}">
                <a16:creationId xmlns:a16="http://schemas.microsoft.com/office/drawing/2014/main" id="{2FCEBD5A-854F-891F-3531-D5EACFEB22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140201-B57E-4236-8829-6A220CC0E5F7}"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BEDE7A-969D-0B10-1363-7131CA2AC9CB}"/>
              </a:ext>
            </a:extLst>
          </p:cNvPr>
          <p:cNvSpPr>
            <a:spLocks noGrp="1" noChangeArrowheads="1"/>
          </p:cNvSpPr>
          <p:nvPr>
            <p:ph type="title"/>
          </p:nvPr>
        </p:nvSpPr>
        <p:spPr>
          <a:xfrm>
            <a:off x="533400" y="457200"/>
            <a:ext cx="8229600" cy="1143000"/>
          </a:xfrm>
        </p:spPr>
        <p:txBody>
          <a:bodyPr/>
          <a:lstStyle/>
          <a:p>
            <a:pPr algn="ctr" eaLnBrk="1" hangingPunct="1"/>
            <a:r>
              <a:rPr lang="en-US" altLang="ar-JO" sz="4400" b="1" dirty="0"/>
              <a:t>Why model software?</a:t>
            </a:r>
            <a:br>
              <a:rPr lang="en-US" altLang="ar-JO" sz="4400" b="1" dirty="0"/>
            </a:br>
            <a:r>
              <a:rPr lang="en-US" altLang="ar-JO" sz="4400" b="1" dirty="0" err="1"/>
              <a:t>لماذا</a:t>
            </a:r>
            <a:r>
              <a:rPr lang="en-US" altLang="ar-JO" sz="4400" b="1" dirty="0"/>
              <a:t> </a:t>
            </a:r>
            <a:r>
              <a:rPr lang="en-US" altLang="ar-JO" sz="4400" b="1" dirty="0" err="1"/>
              <a:t>البرامج</a:t>
            </a:r>
            <a:r>
              <a:rPr lang="en-US" altLang="ar-JO" sz="4400" b="1" dirty="0"/>
              <a:t> </a:t>
            </a:r>
            <a:r>
              <a:rPr lang="en-US" altLang="ar-JO" sz="4400" b="1" dirty="0" err="1"/>
              <a:t>النموذجية</a:t>
            </a:r>
            <a:r>
              <a:rPr lang="en-US" altLang="ar-JO" sz="4400" b="1" dirty="0"/>
              <a:t>؟</a:t>
            </a:r>
          </a:p>
        </p:txBody>
      </p:sp>
      <p:sp>
        <p:nvSpPr>
          <p:cNvPr id="130051" name="Rectangle 3">
            <a:extLst>
              <a:ext uri="{FF2B5EF4-FFF2-40B4-BE49-F238E27FC236}">
                <a16:creationId xmlns:a16="http://schemas.microsoft.com/office/drawing/2014/main" id="{1B2F0833-5805-46F9-2A96-B4C80FD6C52A}"/>
              </a:ext>
            </a:extLst>
          </p:cNvPr>
          <p:cNvSpPr>
            <a:spLocks noGrp="1" noChangeArrowheads="1"/>
          </p:cNvSpPr>
          <p:nvPr>
            <p:ph idx="1"/>
          </p:nvPr>
        </p:nvSpPr>
        <p:spPr>
          <a:xfrm>
            <a:off x="457200" y="1752600"/>
            <a:ext cx="8229600" cy="4389438"/>
          </a:xfrm>
        </p:spPr>
        <p:txBody>
          <a:bodyPr/>
          <a:lstStyle/>
          <a:p>
            <a:pPr eaLnBrk="1" hangingPunct="1">
              <a:buFont typeface="Symbol" panose="05050102010706020507" pitchFamily="18" charset="2"/>
              <a:buNone/>
            </a:pPr>
            <a:r>
              <a:rPr lang="en-US" altLang="ar-JO" sz="1800" dirty="0">
                <a:latin typeface="Times New Roman" panose="02020603050405020304" pitchFamily="18" charset="0"/>
                <a:cs typeface="Times New Roman" panose="02020603050405020304" pitchFamily="18" charset="0"/>
              </a:rPr>
              <a:t>Why model software?</a:t>
            </a:r>
          </a:p>
          <a:p>
            <a:pPr eaLnBrk="1" hangingPunct="1">
              <a:buNone/>
            </a:pPr>
            <a:r>
              <a:rPr lang="en-US" altLang="ar-JO" sz="1800" dirty="0" err="1">
                <a:latin typeface="Times New Roman" panose="02020603050405020304" pitchFamily="18" charset="0"/>
                <a:cs typeface="Times New Roman" panose="02020603050405020304" pitchFamily="18" charset="0"/>
              </a:rPr>
              <a:t>لماذا</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البرامج</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النموذجية</a:t>
            </a:r>
            <a:r>
              <a:rPr lang="en-US" altLang="ar-JO" sz="1800" dirty="0">
                <a:latin typeface="Times New Roman" panose="02020603050405020304" pitchFamily="18" charset="0"/>
                <a:cs typeface="Times New Roman" panose="02020603050405020304" pitchFamily="18" charset="0"/>
              </a:rPr>
              <a:t>؟</a:t>
            </a:r>
          </a:p>
          <a:p>
            <a:pPr eaLnBrk="1" hangingPunct="1">
              <a:buFont typeface="Symbol" panose="05050102010706020507" pitchFamily="18" charset="2"/>
              <a:buNone/>
            </a:pPr>
            <a:endParaRPr lang="en-US" altLang="ar-JO" sz="500" dirty="0">
              <a:latin typeface="Times New Roman" panose="02020603050405020304" pitchFamily="18" charset="0"/>
              <a:cs typeface="Times New Roman" panose="02020603050405020304" pitchFamily="18" charset="0"/>
            </a:endParaRPr>
          </a:p>
          <a:p>
            <a:pPr eaLnBrk="1" hangingPunct="1"/>
            <a:r>
              <a:rPr lang="en-US" altLang="ar-JO" sz="1800" dirty="0">
                <a:latin typeface="Times New Roman" panose="02020603050405020304" pitchFamily="18" charset="0"/>
                <a:cs typeface="Times New Roman" panose="02020603050405020304" pitchFamily="18" charset="0"/>
              </a:rPr>
              <a:t>Software is getting increasingly more complex</a:t>
            </a:r>
          </a:p>
          <a:p>
            <a:pPr algn="r" rtl="1" eaLnBrk="1" hangingPunct="1"/>
            <a:r>
              <a:rPr lang="en-US" altLang="ar-JO" sz="1800" dirty="0" err="1">
                <a:latin typeface="Times New Roman" panose="02020603050405020304" pitchFamily="18" charset="0"/>
                <a:cs typeface="Times New Roman" panose="02020603050405020304" pitchFamily="18" charset="0"/>
              </a:rPr>
              <a:t>البرمجيات</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تزداد</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تعقيدا</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بشكل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متزايد</a:t>
            </a:r>
            <a:endParaRPr lang="en-US" altLang="ar-JO" sz="1800" dirty="0">
              <a:latin typeface="Times New Roman" panose="02020603050405020304" pitchFamily="18" charset="0"/>
              <a:cs typeface="Times New Roman" panose="02020603050405020304" pitchFamily="18" charset="0"/>
            </a:endParaRPr>
          </a:p>
          <a:p>
            <a:pPr lvl="1" eaLnBrk="1" hangingPunct="1"/>
            <a:r>
              <a:rPr lang="en-US" altLang="ar-JO" sz="1600" dirty="0">
                <a:latin typeface="Times New Roman" panose="02020603050405020304" pitchFamily="18" charset="0"/>
                <a:cs typeface="Times New Roman" panose="02020603050405020304" pitchFamily="18" charset="0"/>
              </a:rPr>
              <a:t>Windows XP &gt; 40 </a:t>
            </a:r>
            <a:r>
              <a:rPr lang="en-US" altLang="ar-JO" sz="1600" dirty="0" err="1">
                <a:latin typeface="Times New Roman" panose="02020603050405020304" pitchFamily="18" charset="0"/>
                <a:cs typeface="Times New Roman" panose="02020603050405020304" pitchFamily="18" charset="0"/>
              </a:rPr>
              <a:t>mio</a:t>
            </a:r>
            <a:r>
              <a:rPr lang="en-US" altLang="ar-JO" sz="1600" dirty="0">
                <a:latin typeface="Times New Roman" panose="02020603050405020304" pitchFamily="18" charset="0"/>
                <a:cs typeface="Times New Roman" panose="02020603050405020304" pitchFamily="18" charset="0"/>
              </a:rPr>
              <a:t> lines of code</a:t>
            </a:r>
          </a:p>
          <a:p>
            <a:pPr lvl="1" algn="r" rtl="1" eaLnBrk="1" hangingPunct="1"/>
            <a:r>
              <a:rPr lang="en-US" altLang="ar-JO" sz="1600" dirty="0">
                <a:latin typeface="Times New Roman" panose="02020603050405020304" pitchFamily="18" charset="0"/>
                <a:cs typeface="Times New Roman" panose="02020603050405020304" pitchFamily="18" charset="0"/>
              </a:rPr>
              <a:t>Windows XP&gt; 40 </a:t>
            </a:r>
            <a:r>
              <a:rPr lang="en-US" altLang="ar-JO" sz="1600" dirty="0" err="1">
                <a:latin typeface="Times New Roman" panose="02020603050405020304" pitchFamily="18" charset="0"/>
                <a:cs typeface="Times New Roman" panose="02020603050405020304" pitchFamily="18" charset="0"/>
              </a:rPr>
              <a:t>مليون</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سطر</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من</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التعليمات</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البرمجية</a:t>
            </a:r>
            <a:endParaRPr lang="en-US" altLang="ar-JO" sz="1600" dirty="0">
              <a:latin typeface="Times New Roman" panose="02020603050405020304" pitchFamily="18" charset="0"/>
              <a:cs typeface="Times New Roman" panose="02020603050405020304" pitchFamily="18" charset="0"/>
            </a:endParaRPr>
          </a:p>
          <a:p>
            <a:pPr lvl="1" eaLnBrk="1" hangingPunct="1"/>
            <a:r>
              <a:rPr lang="en-US" altLang="ar-JO" sz="1600" dirty="0">
                <a:latin typeface="Times New Roman" panose="02020603050405020304" pitchFamily="18" charset="0"/>
                <a:cs typeface="Times New Roman" panose="02020603050405020304" pitchFamily="18" charset="0"/>
              </a:rPr>
              <a:t>A single programmer cannot manage this amount of code in its entirety. </a:t>
            </a:r>
          </a:p>
          <a:p>
            <a:pPr lvl="1" algn="r" rtl="1" eaLnBrk="1" hangingPunct="1"/>
            <a:r>
              <a:rPr lang="en-US" altLang="ar-JO" sz="1600" dirty="0" err="1">
                <a:latin typeface="Times New Roman" panose="02020603050405020304" pitchFamily="18" charset="0"/>
                <a:cs typeface="Times New Roman" panose="02020603050405020304" pitchFamily="18" charset="0"/>
              </a:rPr>
              <a:t>لا</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يستطيع</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مبرمج</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واحد</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إدارة</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هذا</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القدر</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من</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التعليمات</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البرمجية</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بالكامل</a:t>
            </a:r>
            <a:r>
              <a:rPr lang="en-US" altLang="ar-JO" sz="1600" dirty="0">
                <a:latin typeface="Times New Roman" panose="02020603050405020304" pitchFamily="18" charset="0"/>
                <a:cs typeface="Times New Roman" panose="02020603050405020304" pitchFamily="18" charset="0"/>
              </a:rPr>
              <a:t>.</a:t>
            </a:r>
          </a:p>
          <a:p>
            <a:pPr eaLnBrk="1" hangingPunct="1"/>
            <a:r>
              <a:rPr lang="en-US" altLang="ar-JO" sz="1800" dirty="0">
                <a:latin typeface="Times New Roman" panose="02020603050405020304" pitchFamily="18" charset="0"/>
                <a:cs typeface="Times New Roman" panose="02020603050405020304" pitchFamily="18" charset="0"/>
              </a:rPr>
              <a:t>Code is not easily understandable by developers who did not write it</a:t>
            </a:r>
          </a:p>
          <a:p>
            <a:pPr algn="r" rtl="1" eaLnBrk="1" hangingPunct="1"/>
            <a:r>
              <a:rPr lang="en-US" altLang="ar-JO" sz="1800" dirty="0" err="1">
                <a:latin typeface="Times New Roman" panose="02020603050405020304" pitchFamily="18" charset="0"/>
                <a:cs typeface="Times New Roman" panose="02020603050405020304" pitchFamily="18" charset="0"/>
              </a:rPr>
              <a:t>لا</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يمكن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فهم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الكود</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بسهولة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قبل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المطورين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الذين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لم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يكتبوه</a:t>
            </a:r>
            <a:endParaRPr lang="en-US" altLang="ar-JO" sz="1800" dirty="0">
              <a:latin typeface="Times New Roman" panose="02020603050405020304" pitchFamily="18" charset="0"/>
              <a:cs typeface="Times New Roman" panose="02020603050405020304" pitchFamily="18" charset="0"/>
            </a:endParaRPr>
          </a:p>
          <a:p>
            <a:pPr eaLnBrk="1" hangingPunct="1"/>
            <a:r>
              <a:rPr lang="en-US" altLang="ar-JO" sz="1800" dirty="0">
                <a:latin typeface="Times New Roman" panose="02020603050405020304" pitchFamily="18" charset="0"/>
                <a:cs typeface="Times New Roman" panose="02020603050405020304" pitchFamily="18" charset="0"/>
              </a:rPr>
              <a:t>We need simpler representations for complex systems</a:t>
            </a:r>
          </a:p>
          <a:p>
            <a:pPr algn="r" rtl="1" eaLnBrk="1" hangingPunct="1"/>
            <a:r>
              <a:rPr lang="en-US" altLang="ar-JO" sz="1800" dirty="0" err="1">
                <a:latin typeface="Times New Roman" panose="02020603050405020304" pitchFamily="18" charset="0"/>
                <a:cs typeface="Times New Roman" panose="02020603050405020304" pitchFamily="18" charset="0"/>
              </a:rPr>
              <a:t>نحتاج</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إلى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تمثيلات</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أبسط</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للأنظمة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المعقدة</a:t>
            </a:r>
            <a:endParaRPr lang="en-US" altLang="ar-JO" sz="1800" dirty="0">
              <a:latin typeface="Times New Roman" panose="02020603050405020304" pitchFamily="18" charset="0"/>
              <a:cs typeface="Times New Roman" panose="02020603050405020304" pitchFamily="18" charset="0"/>
            </a:endParaRPr>
          </a:p>
          <a:p>
            <a:pPr lvl="1" eaLnBrk="1" hangingPunct="1"/>
            <a:r>
              <a:rPr lang="en-US" altLang="ar-JO" sz="1600" dirty="0">
                <a:latin typeface="Times New Roman" panose="02020603050405020304" pitchFamily="18" charset="0"/>
                <a:cs typeface="Times New Roman" panose="02020603050405020304" pitchFamily="18" charset="0"/>
              </a:rPr>
              <a:t>Modeling is a mean for dealing with complexity</a:t>
            </a:r>
            <a:endParaRPr lang="en-US" altLang="ar-JO" sz="500" dirty="0">
              <a:latin typeface="Times New Roman" panose="02020603050405020304" pitchFamily="18" charset="0"/>
              <a:cs typeface="Times New Roman" panose="02020603050405020304" pitchFamily="18" charset="0"/>
            </a:endParaRPr>
          </a:p>
          <a:p>
            <a:pPr lvl="1" algn="r" rtl="1" eaLnBrk="1" hangingPunct="1"/>
            <a:r>
              <a:rPr lang="en-US" altLang="ar-JO" sz="1600" dirty="0" err="1">
                <a:latin typeface="Times New Roman" panose="02020603050405020304" pitchFamily="18" charset="0"/>
                <a:cs typeface="Times New Roman" panose="02020603050405020304" pitchFamily="18" charset="0"/>
              </a:rPr>
              <a:t>النمذجة</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وسيلة</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للتعامل</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مع</a:t>
            </a:r>
            <a:r>
              <a:rPr lang="en-US" altLang="ar-JO" sz="1600" dirty="0">
                <a:latin typeface="Times New Roman" panose="02020603050405020304" pitchFamily="18" charset="0"/>
                <a:cs typeface="Times New Roman" panose="02020603050405020304" pitchFamily="18" charset="0"/>
              </a:rPr>
              <a:t> </a:t>
            </a:r>
            <a:r>
              <a:rPr lang="en-US" altLang="ar-JO" sz="1600" dirty="0" err="1">
                <a:latin typeface="Times New Roman" panose="02020603050405020304" pitchFamily="18" charset="0"/>
                <a:cs typeface="Times New Roman" panose="02020603050405020304" pitchFamily="18" charset="0"/>
              </a:rPr>
              <a:t>التعقيد</a:t>
            </a:r>
            <a:endParaRPr lang="en-US" altLang="ar-JO" sz="16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0691CDD4-7459-CF37-0903-D38D92490796}"/>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2C67185-ECC6-457A-992E-643047646B8D}"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9221" name="Slide Number Placeholder 7">
            <a:extLst>
              <a:ext uri="{FF2B5EF4-FFF2-40B4-BE49-F238E27FC236}">
                <a16:creationId xmlns:a16="http://schemas.microsoft.com/office/drawing/2014/main" id="{2A4C8023-9FCE-7C0C-F807-0BEAE682AD51}"/>
              </a:ext>
            </a:extLst>
          </p:cNvPr>
          <p:cNvSpPr>
            <a:spLocks noGrp="1"/>
          </p:cNvSpPr>
          <p:nvPr>
            <p:ph type="sldNum" sz="quarter" idx="12"/>
          </p:nvPr>
        </p:nvSpPr>
        <p:spPr bwMode="auto">
          <a:xfrm>
            <a:off x="8648700" y="6356350"/>
            <a:ext cx="228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2E00532-BA18-4B2E-BF0D-4E807CE9ABFA}"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0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00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1300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300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1300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1300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005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30051">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0051">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0051">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499"/>
                                          </p:stCondLst>
                                        </p:cTn>
                                        <p:tgtEl>
                                          <p:spTgt spid="130051">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130051">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499"/>
                                          </p:stCondLst>
                                        </p:cTn>
                                        <p:tgtEl>
                                          <p:spTgt spid="130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EDED927-C359-C64B-0ADA-B2A86ADD455D}"/>
              </a:ext>
            </a:extLst>
          </p:cNvPr>
          <p:cNvSpPr>
            <a:spLocks noGrp="1" noChangeArrowheads="1"/>
          </p:cNvSpPr>
          <p:nvPr>
            <p:ph type="title"/>
          </p:nvPr>
        </p:nvSpPr>
        <p:spPr>
          <a:xfrm>
            <a:off x="685800" y="533400"/>
            <a:ext cx="8229600" cy="1143000"/>
          </a:xfrm>
        </p:spPr>
        <p:txBody>
          <a:bodyPr/>
          <a:lstStyle/>
          <a:p>
            <a:pPr algn="ctr" eaLnBrk="1" hangingPunct="1"/>
            <a:r>
              <a:rPr lang="en-US" altLang="ar-JO" sz="4000" b="1" dirty="0"/>
              <a:t>What is modeling?</a:t>
            </a:r>
            <a:br>
              <a:rPr lang="en-US" altLang="ar-JO" sz="4000" b="1" dirty="0"/>
            </a:br>
            <a:r>
              <a:rPr lang="en-US" altLang="ar-JO" sz="4000" b="1" dirty="0" err="1"/>
              <a:t>ما</a:t>
            </a:r>
            <a:r>
              <a:rPr lang="en-US" altLang="ar-JO" sz="4000" b="1" dirty="0"/>
              <a:t> </a:t>
            </a:r>
            <a:r>
              <a:rPr lang="en-US" altLang="ar-JO" sz="4000" b="1" dirty="0" err="1"/>
              <a:t>هي</a:t>
            </a:r>
            <a:r>
              <a:rPr lang="en-US" altLang="ar-JO" sz="4000" b="1" dirty="0"/>
              <a:t> </a:t>
            </a:r>
            <a:r>
              <a:rPr lang="en-US" altLang="ar-JO" sz="4000" b="1" dirty="0" err="1"/>
              <a:t>النمذجة</a:t>
            </a:r>
            <a:r>
              <a:rPr lang="en-US" altLang="ar-JO" sz="4000" b="1" dirty="0"/>
              <a:t>؟</a:t>
            </a:r>
          </a:p>
        </p:txBody>
      </p:sp>
      <p:sp>
        <p:nvSpPr>
          <p:cNvPr id="10243" name="Rectangle 3">
            <a:extLst>
              <a:ext uri="{FF2B5EF4-FFF2-40B4-BE49-F238E27FC236}">
                <a16:creationId xmlns:a16="http://schemas.microsoft.com/office/drawing/2014/main" id="{2CBBF426-9B59-E822-D3BA-994D87598DDA}"/>
              </a:ext>
            </a:extLst>
          </p:cNvPr>
          <p:cNvSpPr>
            <a:spLocks noGrp="1" noChangeArrowheads="1"/>
          </p:cNvSpPr>
          <p:nvPr>
            <p:ph idx="1"/>
          </p:nvPr>
        </p:nvSpPr>
        <p:spPr/>
        <p:txBody>
          <a:bodyPr/>
          <a:lstStyle/>
          <a:p>
            <a:pPr eaLnBrk="1" hangingPunct="1"/>
            <a:r>
              <a:rPr lang="en-US" altLang="ar-JO" sz="2400" dirty="0"/>
              <a:t>Modeling consists of building an abstraction of reality.</a:t>
            </a:r>
          </a:p>
          <a:p>
            <a:pPr algn="r" rtl="1" eaLnBrk="1" hangingPunct="1"/>
            <a:r>
              <a:rPr lang="en-US" altLang="ar-JO" sz="2400" dirty="0" err="1"/>
              <a:t>تتكون</a:t>
            </a:r>
            <a:r>
              <a:rPr lang="en-US" altLang="ar-JO" sz="2400" dirty="0"/>
              <a:t> </a:t>
            </a:r>
            <a:r>
              <a:rPr lang="en-US" altLang="ar-JO" sz="2400" dirty="0" err="1"/>
              <a:t>النمذجة</a:t>
            </a:r>
            <a:r>
              <a:rPr lang="en-US" altLang="ar-JO" sz="2400" dirty="0"/>
              <a:t> </a:t>
            </a:r>
            <a:r>
              <a:rPr lang="en-US" altLang="ar-JO" sz="2400" dirty="0" err="1"/>
              <a:t>من</a:t>
            </a:r>
            <a:r>
              <a:rPr lang="en-US" altLang="ar-JO" sz="2400" dirty="0"/>
              <a:t> </a:t>
            </a:r>
            <a:r>
              <a:rPr lang="en-US" altLang="ar-JO" sz="2400" dirty="0" err="1"/>
              <a:t>بناء</a:t>
            </a:r>
            <a:r>
              <a:rPr lang="en-US" altLang="ar-JO" sz="2400" dirty="0"/>
              <a:t> </a:t>
            </a:r>
            <a:r>
              <a:rPr lang="en-US" altLang="ar-JO" sz="2400" dirty="0" err="1"/>
              <a:t>فكرة</a:t>
            </a:r>
            <a:r>
              <a:rPr lang="en-US" altLang="ar-JO" sz="2400" dirty="0"/>
              <a:t> </a:t>
            </a:r>
            <a:r>
              <a:rPr lang="en-US" altLang="ar-JO" sz="2400" dirty="0" err="1"/>
              <a:t>مجردة</a:t>
            </a:r>
            <a:r>
              <a:rPr lang="en-US" altLang="ar-JO" sz="2400" dirty="0"/>
              <a:t> </a:t>
            </a:r>
            <a:r>
              <a:rPr lang="en-US" altLang="ar-JO" sz="2400" dirty="0" err="1"/>
              <a:t>عن</a:t>
            </a:r>
            <a:r>
              <a:rPr lang="en-US" altLang="ar-JO" sz="2400" dirty="0"/>
              <a:t> </a:t>
            </a:r>
            <a:r>
              <a:rPr lang="en-US" altLang="ar-JO" sz="2400" dirty="0" err="1"/>
              <a:t>الواقع</a:t>
            </a:r>
            <a:r>
              <a:rPr lang="en-US" altLang="ar-JO" sz="2400" dirty="0"/>
              <a:t>.</a:t>
            </a:r>
          </a:p>
          <a:p>
            <a:pPr eaLnBrk="1" hangingPunct="1"/>
            <a:r>
              <a:rPr lang="en-US" altLang="ar-JO" sz="2400" dirty="0"/>
              <a:t>Abstractions are simplifications because:</a:t>
            </a:r>
          </a:p>
          <a:p>
            <a:pPr algn="r" rtl="1" eaLnBrk="1" hangingPunct="1"/>
            <a:r>
              <a:rPr lang="en-US" altLang="ar-JO" sz="2400" dirty="0" err="1"/>
              <a:t>التجريدات</a:t>
            </a:r>
            <a:r>
              <a:rPr lang="en-US" altLang="ar-JO" sz="2400" dirty="0"/>
              <a:t> </a:t>
            </a:r>
            <a:r>
              <a:rPr lang="en-US" altLang="ar-JO" sz="2400" dirty="0" err="1"/>
              <a:t>هي</a:t>
            </a:r>
            <a:r>
              <a:rPr lang="en-US" altLang="ar-JO" sz="2400" dirty="0"/>
              <a:t> </a:t>
            </a:r>
            <a:r>
              <a:rPr lang="en-US" altLang="ar-JO" sz="2400" dirty="0" err="1"/>
              <a:t>تبسيط</a:t>
            </a:r>
            <a:r>
              <a:rPr lang="en-US" altLang="ar-JO" sz="2400" dirty="0"/>
              <a:t> </a:t>
            </a:r>
            <a:r>
              <a:rPr lang="en-US" altLang="ar-JO" sz="2400" dirty="0" err="1"/>
              <a:t>للأسباب</a:t>
            </a:r>
            <a:r>
              <a:rPr lang="en-US" altLang="ar-JO" sz="2400" dirty="0"/>
              <a:t> </a:t>
            </a:r>
            <a:r>
              <a:rPr lang="en-US" altLang="ar-JO" sz="2400" dirty="0" err="1"/>
              <a:t>التالية</a:t>
            </a:r>
            <a:r>
              <a:rPr lang="en-US" altLang="ar-JO" sz="2400" dirty="0"/>
              <a:t>:</a:t>
            </a:r>
          </a:p>
          <a:p>
            <a:pPr lvl="1" eaLnBrk="1" hangingPunct="1"/>
            <a:r>
              <a:rPr lang="en-US" altLang="ar-JO" sz="2000" dirty="0"/>
              <a:t>They ignore irrelevant details and</a:t>
            </a:r>
          </a:p>
          <a:p>
            <a:pPr lvl="1" algn="r" rtl="1" eaLnBrk="1" hangingPunct="1"/>
            <a:r>
              <a:rPr lang="en-US" altLang="ar-JO" sz="2000" dirty="0" err="1"/>
              <a:t>يتجاهلون</a:t>
            </a:r>
            <a:r>
              <a:rPr lang="en-US" altLang="ar-JO" sz="2000" dirty="0"/>
              <a:t> </a:t>
            </a:r>
            <a:r>
              <a:rPr lang="en-US" altLang="ar-JO" sz="2000" dirty="0" err="1"/>
              <a:t>التفاصيل</a:t>
            </a:r>
            <a:r>
              <a:rPr lang="en-US" altLang="ar-JO" sz="2000" dirty="0"/>
              <a:t> </a:t>
            </a:r>
            <a:r>
              <a:rPr lang="en-US" altLang="ar-JO" sz="2000" dirty="0" err="1"/>
              <a:t>غير</a:t>
            </a:r>
            <a:r>
              <a:rPr lang="en-US" altLang="ar-JO" sz="2000" dirty="0"/>
              <a:t> </a:t>
            </a:r>
            <a:r>
              <a:rPr lang="en-US" altLang="ar-JO" sz="2000" dirty="0" err="1"/>
              <a:t>ذات</a:t>
            </a:r>
            <a:r>
              <a:rPr lang="en-US" altLang="ar-JO" sz="2000" dirty="0"/>
              <a:t> </a:t>
            </a:r>
            <a:r>
              <a:rPr lang="en-US" altLang="ar-JO" sz="2000" dirty="0" err="1"/>
              <a:t>الصلة</a:t>
            </a:r>
            <a:r>
              <a:rPr lang="en-US" altLang="ar-JO" sz="2000" dirty="0"/>
              <a:t> و</a:t>
            </a:r>
          </a:p>
          <a:p>
            <a:pPr lvl="1" eaLnBrk="1" hangingPunct="1"/>
            <a:r>
              <a:rPr lang="en-US" altLang="ar-JO" sz="2000" dirty="0"/>
              <a:t>They only represent the relevant details.</a:t>
            </a:r>
          </a:p>
          <a:p>
            <a:pPr lvl="1" algn="r" rtl="1" eaLnBrk="1" hangingPunct="1"/>
            <a:r>
              <a:rPr lang="en-US" altLang="ar-JO" sz="2000" dirty="0" err="1"/>
              <a:t>إنهم</a:t>
            </a:r>
            <a:r>
              <a:rPr lang="en-US" altLang="ar-JO" sz="2000" dirty="0"/>
              <a:t> </a:t>
            </a:r>
            <a:r>
              <a:rPr lang="en-US" altLang="ar-JO" sz="2000" dirty="0" err="1"/>
              <a:t>يمثلون</a:t>
            </a:r>
            <a:r>
              <a:rPr lang="en-US" altLang="ar-JO" sz="2000" dirty="0"/>
              <a:t> </a:t>
            </a:r>
            <a:r>
              <a:rPr lang="en-US" altLang="ar-JO" sz="2000" dirty="0" err="1"/>
              <a:t>فقط</a:t>
            </a:r>
            <a:r>
              <a:rPr lang="en-US" altLang="ar-JO" sz="2000" dirty="0"/>
              <a:t> </a:t>
            </a:r>
            <a:r>
              <a:rPr lang="en-US" altLang="ar-JO" sz="2000" dirty="0" err="1"/>
              <a:t>التفاصيل</a:t>
            </a:r>
            <a:r>
              <a:rPr lang="en-US" altLang="ar-JO" sz="2000" dirty="0"/>
              <a:t> </a:t>
            </a:r>
            <a:r>
              <a:rPr lang="en-US" altLang="ar-JO" sz="2000" dirty="0" err="1"/>
              <a:t>ذات</a:t>
            </a:r>
            <a:r>
              <a:rPr lang="en-US" altLang="ar-JO" sz="2000" dirty="0"/>
              <a:t> </a:t>
            </a:r>
            <a:r>
              <a:rPr lang="en-US" altLang="ar-JO" sz="2000" dirty="0" err="1"/>
              <a:t>الصلة</a:t>
            </a:r>
            <a:r>
              <a:rPr lang="en-US" altLang="ar-JO" sz="2000" dirty="0"/>
              <a:t>.</a:t>
            </a:r>
          </a:p>
          <a:p>
            <a:pPr eaLnBrk="1" hangingPunct="1"/>
            <a:r>
              <a:rPr lang="en-US" altLang="ar-JO" sz="2400" dirty="0"/>
              <a:t>What is </a:t>
            </a:r>
            <a:r>
              <a:rPr lang="en-US" altLang="ar-JO" sz="2400" i="1" dirty="0"/>
              <a:t>relevant</a:t>
            </a:r>
            <a:r>
              <a:rPr lang="en-US" altLang="ar-JO" sz="2400" dirty="0"/>
              <a:t> or </a:t>
            </a:r>
            <a:r>
              <a:rPr lang="en-US" altLang="ar-JO" sz="2400" i="1" dirty="0"/>
              <a:t>irrelevant</a:t>
            </a:r>
            <a:r>
              <a:rPr lang="en-US" altLang="ar-JO" sz="2400" dirty="0"/>
              <a:t> depends on the purpose of the model.</a:t>
            </a:r>
          </a:p>
          <a:p>
            <a:pPr algn="r" rtl="1" eaLnBrk="1" hangingPunct="1"/>
            <a:r>
              <a:rPr lang="en-US" altLang="ar-JO" sz="2400" dirty="0" err="1"/>
              <a:t>ما</a:t>
            </a:r>
            <a:r>
              <a:rPr lang="en-US" altLang="ar-JO" sz="2400" dirty="0"/>
              <a:t> </a:t>
            </a:r>
            <a:r>
              <a:rPr lang="en-US" altLang="ar-JO" sz="2400" dirty="0" err="1"/>
              <a:t>هو</a:t>
            </a:r>
            <a:r>
              <a:rPr lang="en-US" altLang="ar-JO" sz="2400" dirty="0"/>
              <a:t> </a:t>
            </a:r>
            <a:r>
              <a:rPr lang="en-US" altLang="ar-JO" sz="2400" i="1" dirty="0" err="1"/>
              <a:t>مناسب</a:t>
            </a:r>
            <a:r>
              <a:rPr lang="en-US" altLang="ar-JO" sz="2400" dirty="0" err="1"/>
              <a:t>أو</a:t>
            </a:r>
            <a:r>
              <a:rPr lang="en-US" altLang="ar-JO" sz="2400" i="1" dirty="0" err="1"/>
              <a:t>عَرَضِيّ</a:t>
            </a:r>
            <a:r>
              <a:rPr lang="en-US" altLang="ar-JO" sz="2400" dirty="0" err="1"/>
              <a:t>يعتمد</a:t>
            </a:r>
            <a:r>
              <a:rPr lang="en-US" altLang="ar-JO" sz="2400" dirty="0"/>
              <a:t> </a:t>
            </a:r>
            <a:r>
              <a:rPr lang="en-US" altLang="ar-JO" sz="2400" dirty="0" err="1"/>
              <a:t>على</a:t>
            </a:r>
            <a:r>
              <a:rPr lang="en-US" altLang="ar-JO" sz="2400" dirty="0"/>
              <a:t> </a:t>
            </a:r>
            <a:r>
              <a:rPr lang="en-US" altLang="ar-JO" sz="2400" dirty="0" err="1"/>
              <a:t>الغرض</a:t>
            </a:r>
            <a:r>
              <a:rPr lang="en-US" altLang="ar-JO" sz="2400" dirty="0"/>
              <a:t> </a:t>
            </a:r>
            <a:r>
              <a:rPr lang="en-US" altLang="ar-JO" sz="2400" dirty="0" err="1"/>
              <a:t>من</a:t>
            </a:r>
            <a:r>
              <a:rPr lang="en-US" altLang="ar-JO" sz="2400" dirty="0"/>
              <a:t> </a:t>
            </a:r>
            <a:r>
              <a:rPr lang="en-US" altLang="ar-JO" sz="2400" dirty="0" err="1"/>
              <a:t>النموذج</a:t>
            </a:r>
            <a:r>
              <a:rPr lang="en-US" altLang="ar-JO" sz="2400" dirty="0"/>
              <a:t>.</a:t>
            </a:r>
          </a:p>
        </p:txBody>
      </p:sp>
      <p:sp>
        <p:nvSpPr>
          <p:cNvPr id="7" name="Date Placeholder 6">
            <a:extLst>
              <a:ext uri="{FF2B5EF4-FFF2-40B4-BE49-F238E27FC236}">
                <a16:creationId xmlns:a16="http://schemas.microsoft.com/office/drawing/2014/main" id="{63FE2834-03F7-3238-33BD-F489EC5B2741}"/>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827594-CE07-4590-8813-E9364CCD2EA6}"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0245" name="Slide Number Placeholder 7">
            <a:extLst>
              <a:ext uri="{FF2B5EF4-FFF2-40B4-BE49-F238E27FC236}">
                <a16:creationId xmlns:a16="http://schemas.microsoft.com/office/drawing/2014/main" id="{6D2A8D28-608B-A17D-BF98-E922CDBE8A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78F805C-A10A-4A8E-9B4E-408AEEB5F17A}"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770E9E3E-E528-3874-3F60-E4770F4DFA6E}"/>
              </a:ext>
            </a:extLst>
          </p:cNvPr>
          <p:cNvSpPr>
            <a:spLocks noGrp="1" noChangeArrowheads="1"/>
          </p:cNvSpPr>
          <p:nvPr>
            <p:ph type="title"/>
          </p:nvPr>
        </p:nvSpPr>
        <p:spPr>
          <a:xfrm>
            <a:off x="533400" y="304800"/>
            <a:ext cx="8229600" cy="1143000"/>
          </a:xfrm>
        </p:spPr>
        <p:txBody>
          <a:bodyPr/>
          <a:lstStyle/>
          <a:p>
            <a:pPr algn="ctr" eaLnBrk="1" hangingPunct="1"/>
            <a:r>
              <a:rPr lang="en-US" altLang="ar-JO" sz="4000" b="1" dirty="0"/>
              <a:t>Systems, Models and Views</a:t>
            </a:r>
            <a:br>
              <a:rPr lang="en-US" altLang="ar-JO" sz="4000" b="1" dirty="0"/>
            </a:br>
            <a:r>
              <a:rPr lang="en-US" altLang="ar-JO" sz="4000" b="1" dirty="0" err="1"/>
              <a:t>الأنظمة</a:t>
            </a:r>
            <a:r>
              <a:rPr lang="en-US" altLang="ar-JO" sz="4000" b="1" dirty="0"/>
              <a:t> </a:t>
            </a:r>
            <a:r>
              <a:rPr lang="en-US" altLang="ar-JO" sz="4000" b="1" dirty="0" err="1"/>
              <a:t>والنماذج</a:t>
            </a:r>
            <a:r>
              <a:rPr lang="en-US" altLang="ar-JO" sz="4000" b="1" dirty="0"/>
              <a:t> </a:t>
            </a:r>
            <a:r>
              <a:rPr lang="en-US" altLang="ar-JO" sz="4000" b="1" dirty="0" err="1"/>
              <a:t>والآراء</a:t>
            </a:r>
            <a:endParaRPr lang="en-US" altLang="ar-JO" sz="4000" b="1" dirty="0"/>
          </a:p>
        </p:txBody>
      </p:sp>
      <p:sp>
        <p:nvSpPr>
          <p:cNvPr id="141318" name="Rectangle 6">
            <a:extLst>
              <a:ext uri="{FF2B5EF4-FFF2-40B4-BE49-F238E27FC236}">
                <a16:creationId xmlns:a16="http://schemas.microsoft.com/office/drawing/2014/main" id="{DB148DD9-AC08-0A8E-2DA6-677864532799}"/>
              </a:ext>
            </a:extLst>
          </p:cNvPr>
          <p:cNvSpPr>
            <a:spLocks noGrp="1" noChangeArrowheads="1"/>
          </p:cNvSpPr>
          <p:nvPr>
            <p:ph idx="1"/>
          </p:nvPr>
        </p:nvSpPr>
        <p:spPr>
          <a:xfrm>
            <a:off x="419100" y="1752600"/>
            <a:ext cx="8496300" cy="4464050"/>
          </a:xfrm>
        </p:spPr>
        <p:txBody>
          <a:bodyPr>
            <a:normAutofit fontScale="77500" lnSpcReduction="20000"/>
          </a:bodyPr>
          <a:lstStyle/>
          <a:p>
            <a:pPr marL="274320" indent="-274320" algn="just" eaLnBrk="1" fontAlgn="auto" hangingPunct="1">
              <a:spcAft>
                <a:spcPts val="0"/>
              </a:spcAft>
              <a:buClr>
                <a:schemeClr val="accent3"/>
              </a:buClr>
              <a:buFont typeface="Wingdings 2"/>
              <a:buChar char=""/>
              <a:defRPr/>
            </a:pPr>
            <a:r>
              <a:rPr lang="en-US" dirty="0"/>
              <a:t>A </a:t>
            </a:r>
            <a:r>
              <a:rPr lang="en-US" b="1" i="1" dirty="0"/>
              <a:t>model</a:t>
            </a:r>
            <a:r>
              <a:rPr lang="en-US" dirty="0"/>
              <a:t> is an abstraction describing a subset of a system</a:t>
            </a:r>
          </a:p>
          <a:p>
            <a:pPr marL="274320" indent="-274320" algn="r" rtl="1" eaLnBrk="1" fontAlgn="auto" hangingPunct="1">
              <a:spcAft>
                <a:spcPts val="0"/>
              </a:spcAft>
              <a:buClr>
                <a:schemeClr val="accent3"/>
              </a:buClr>
              <a:buFont typeface="Wingdings 2"/>
              <a:buChar char=""/>
              <a:defRPr/>
            </a:pPr>
            <a:r>
              <a:rPr lang="en-US" dirty="0" err="1"/>
              <a:t>أ</a:t>
            </a:r>
            <a:r>
              <a:rPr lang="en-US" b="1" i="1" dirty="0" err="1"/>
              <a:t>نموذج</a:t>
            </a:r>
            <a:r>
              <a:rPr lang="en-US" b="1" i="1" dirty="0"/>
              <a:t> </a:t>
            </a:r>
            <a:r>
              <a:rPr lang="en-US" dirty="0" err="1"/>
              <a:t>هو</a:t>
            </a:r>
            <a:r>
              <a:rPr lang="en-US" dirty="0"/>
              <a:t> </a:t>
            </a:r>
            <a:r>
              <a:rPr lang="en-US" dirty="0" err="1"/>
              <a:t>تجريد</a:t>
            </a:r>
            <a:r>
              <a:rPr lang="en-US" dirty="0"/>
              <a:t> </a:t>
            </a:r>
            <a:r>
              <a:rPr lang="en-US" dirty="0" err="1"/>
              <a:t>يصف</a:t>
            </a:r>
            <a:r>
              <a:rPr lang="en-US" dirty="0"/>
              <a:t> </a:t>
            </a:r>
            <a:r>
              <a:rPr lang="en-US" dirty="0" err="1"/>
              <a:t>مجموعة</a:t>
            </a:r>
            <a:r>
              <a:rPr lang="en-US" dirty="0"/>
              <a:t> </a:t>
            </a:r>
            <a:r>
              <a:rPr lang="en-US" dirty="0" err="1"/>
              <a:t>فرعية</a:t>
            </a:r>
            <a:r>
              <a:rPr lang="en-US" dirty="0"/>
              <a:t> </a:t>
            </a:r>
            <a:r>
              <a:rPr lang="en-US" dirty="0" err="1"/>
              <a:t>من</a:t>
            </a:r>
            <a:r>
              <a:rPr lang="en-US" dirty="0"/>
              <a:t> </a:t>
            </a:r>
            <a:r>
              <a:rPr lang="en-US" dirty="0" err="1"/>
              <a:t>النظام</a:t>
            </a:r>
            <a:endParaRPr lang="en-US" dirty="0"/>
          </a:p>
          <a:p>
            <a:pPr marL="274320" indent="-274320" algn="just" eaLnBrk="1" fontAlgn="auto" hangingPunct="1">
              <a:spcAft>
                <a:spcPts val="0"/>
              </a:spcAft>
              <a:buClr>
                <a:schemeClr val="accent3"/>
              </a:buClr>
              <a:buFont typeface="Wingdings 2"/>
              <a:buChar char=""/>
              <a:defRPr/>
            </a:pPr>
            <a:r>
              <a:rPr lang="en-US" dirty="0"/>
              <a:t>A </a:t>
            </a:r>
            <a:r>
              <a:rPr lang="en-US" b="1" i="1" dirty="0"/>
              <a:t>view</a:t>
            </a:r>
            <a:r>
              <a:rPr lang="en-US" dirty="0"/>
              <a:t> shows selected aspects of a model</a:t>
            </a:r>
          </a:p>
          <a:p>
            <a:pPr marL="274320" indent="-274320" algn="r" rtl="1" eaLnBrk="1" fontAlgn="auto" hangingPunct="1">
              <a:spcAft>
                <a:spcPts val="0"/>
              </a:spcAft>
              <a:buClr>
                <a:schemeClr val="accent3"/>
              </a:buClr>
              <a:buFont typeface="Wingdings 2"/>
              <a:buChar char=""/>
              <a:defRPr/>
            </a:pPr>
            <a:r>
              <a:rPr lang="en-US" b="1" i="1" dirty="0" err="1"/>
              <a:t>منظر</a:t>
            </a:r>
            <a:r>
              <a:rPr lang="en-US" b="1" i="1" dirty="0"/>
              <a:t> </a:t>
            </a:r>
            <a:r>
              <a:rPr lang="en-US" dirty="0" err="1"/>
              <a:t>يظهر</a:t>
            </a:r>
            <a:r>
              <a:rPr lang="en-US" dirty="0"/>
              <a:t> </a:t>
            </a:r>
            <a:r>
              <a:rPr lang="en-US" dirty="0" err="1"/>
              <a:t>جوانب</a:t>
            </a:r>
            <a:r>
              <a:rPr lang="en-US" dirty="0"/>
              <a:t> </a:t>
            </a:r>
            <a:r>
              <a:rPr lang="en-US" dirty="0" err="1"/>
              <a:t>مختارة</a:t>
            </a:r>
            <a:r>
              <a:rPr lang="en-US" dirty="0"/>
              <a:t> </a:t>
            </a:r>
            <a:r>
              <a:rPr lang="en-US" dirty="0" err="1"/>
              <a:t>من</a:t>
            </a:r>
            <a:r>
              <a:rPr lang="en-US" dirty="0"/>
              <a:t> </a:t>
            </a:r>
            <a:r>
              <a:rPr lang="en-US" dirty="0" err="1"/>
              <a:t>النموذج</a:t>
            </a:r>
            <a:endParaRPr lang="en-US" dirty="0"/>
          </a:p>
          <a:p>
            <a:pPr marL="274320" indent="-274320" algn="just" eaLnBrk="1" fontAlgn="auto" hangingPunct="1">
              <a:spcAft>
                <a:spcPts val="0"/>
              </a:spcAft>
              <a:buClr>
                <a:schemeClr val="accent3"/>
              </a:buClr>
              <a:buFont typeface="Wingdings 2"/>
              <a:buChar char=""/>
              <a:defRPr/>
            </a:pPr>
            <a:r>
              <a:rPr lang="en-US" dirty="0"/>
              <a:t>A </a:t>
            </a:r>
            <a:r>
              <a:rPr lang="en-US" b="1" i="1" dirty="0"/>
              <a:t>notation</a:t>
            </a:r>
            <a:r>
              <a:rPr lang="en-US" dirty="0"/>
              <a:t> is a set of graphical or textual rules for representing views</a:t>
            </a:r>
          </a:p>
          <a:p>
            <a:pPr marL="274320" indent="-274320" algn="r" rtl="1" eaLnBrk="1" fontAlgn="auto" hangingPunct="1">
              <a:spcAft>
                <a:spcPts val="0"/>
              </a:spcAft>
              <a:buClr>
                <a:schemeClr val="accent3"/>
              </a:buClr>
              <a:buFont typeface="Wingdings 2"/>
              <a:buChar char=""/>
              <a:defRPr/>
            </a:pPr>
            <a:r>
              <a:rPr lang="en-US" b="1" i="1" dirty="0" err="1"/>
              <a:t>الرموز</a:t>
            </a:r>
            <a:r>
              <a:rPr lang="en-US" dirty="0" err="1"/>
              <a:t>هي</a:t>
            </a:r>
            <a:r>
              <a:rPr lang="en-US" dirty="0"/>
              <a:t> </a:t>
            </a:r>
            <a:r>
              <a:rPr lang="en-US" dirty="0" err="1"/>
              <a:t>مجموعة</a:t>
            </a:r>
            <a:r>
              <a:rPr lang="en-US" dirty="0"/>
              <a:t> </a:t>
            </a:r>
            <a:r>
              <a:rPr lang="en-US" dirty="0" err="1"/>
              <a:t>من</a:t>
            </a:r>
            <a:r>
              <a:rPr lang="en-US" dirty="0"/>
              <a:t> </a:t>
            </a:r>
            <a:r>
              <a:rPr lang="en-US" dirty="0" err="1"/>
              <a:t>القواعد</a:t>
            </a:r>
            <a:r>
              <a:rPr lang="en-US" dirty="0"/>
              <a:t> </a:t>
            </a:r>
            <a:r>
              <a:rPr lang="en-US" dirty="0" err="1"/>
              <a:t>الرسومية</a:t>
            </a:r>
            <a:r>
              <a:rPr lang="en-US" dirty="0"/>
              <a:t> </a:t>
            </a:r>
            <a:r>
              <a:rPr lang="en-US" dirty="0" err="1"/>
              <a:t>أو</a:t>
            </a:r>
            <a:r>
              <a:rPr lang="en-US" dirty="0"/>
              <a:t> </a:t>
            </a:r>
            <a:r>
              <a:rPr lang="en-US" dirty="0" err="1"/>
              <a:t>النصية</a:t>
            </a:r>
            <a:r>
              <a:rPr lang="en-US" dirty="0"/>
              <a:t> </a:t>
            </a:r>
            <a:r>
              <a:rPr lang="en-US" dirty="0" err="1"/>
              <a:t>لتمثيل</a:t>
            </a:r>
            <a:r>
              <a:rPr lang="en-US" dirty="0"/>
              <a:t> </a:t>
            </a:r>
            <a:r>
              <a:rPr lang="en-US" dirty="0" err="1"/>
              <a:t>طرق</a:t>
            </a:r>
            <a:r>
              <a:rPr lang="en-US" dirty="0"/>
              <a:t> </a:t>
            </a:r>
            <a:r>
              <a:rPr lang="en-US" dirty="0" err="1"/>
              <a:t>العرض</a:t>
            </a:r>
            <a:endParaRPr lang="en-US" dirty="0"/>
          </a:p>
          <a:p>
            <a:pPr marL="274320" indent="-274320" algn="just" eaLnBrk="1" fontAlgn="auto" hangingPunct="1">
              <a:spcAft>
                <a:spcPts val="0"/>
              </a:spcAft>
              <a:buClr>
                <a:schemeClr val="accent3"/>
              </a:buClr>
              <a:buFont typeface="Wingdings 2"/>
              <a:buChar char=""/>
              <a:defRPr/>
            </a:pPr>
            <a:endParaRPr lang="en-US" dirty="0"/>
          </a:p>
          <a:p>
            <a:pPr marL="274320" indent="-274320" algn="just" eaLnBrk="1" fontAlgn="auto" hangingPunct="1">
              <a:spcAft>
                <a:spcPts val="0"/>
              </a:spcAft>
              <a:buClr>
                <a:schemeClr val="accent3"/>
              </a:buClr>
              <a:buNone/>
              <a:defRPr/>
            </a:pPr>
            <a:r>
              <a:rPr lang="en-US" dirty="0" err="1"/>
              <a:t>Examples:أمثلة</a:t>
            </a:r>
            <a:r>
              <a:rPr lang="en-US" dirty="0"/>
              <a:t>:</a:t>
            </a:r>
          </a:p>
          <a:p>
            <a:pPr marL="274320" indent="-274320" algn="just" eaLnBrk="1" fontAlgn="auto" hangingPunct="1">
              <a:spcAft>
                <a:spcPts val="0"/>
              </a:spcAft>
              <a:buClr>
                <a:schemeClr val="accent3"/>
              </a:buClr>
              <a:buFont typeface="Wingdings 2"/>
              <a:buChar char=""/>
              <a:defRPr/>
            </a:pPr>
            <a:r>
              <a:rPr lang="en-US" dirty="0"/>
              <a:t>System: Aircraft</a:t>
            </a:r>
          </a:p>
          <a:p>
            <a:pPr marL="274320" indent="-274320" algn="r" rtl="1" eaLnBrk="1" fontAlgn="auto" hangingPunct="1">
              <a:spcAft>
                <a:spcPts val="0"/>
              </a:spcAft>
              <a:buClr>
                <a:schemeClr val="accent3"/>
              </a:buClr>
              <a:buFont typeface="Wingdings 2"/>
              <a:buChar char=""/>
              <a:defRPr/>
            </a:pPr>
            <a:r>
              <a:rPr lang="en-US" dirty="0" err="1"/>
              <a:t>النظام</a:t>
            </a:r>
            <a:r>
              <a:rPr lang="en-US" dirty="0"/>
              <a:t>: </a:t>
            </a:r>
            <a:r>
              <a:rPr lang="en-US" dirty="0" err="1"/>
              <a:t>الطائرات</a:t>
            </a:r>
            <a:endParaRPr lang="en-US" dirty="0"/>
          </a:p>
          <a:p>
            <a:pPr marL="274320" indent="-274320" algn="just" eaLnBrk="1" fontAlgn="auto" hangingPunct="1">
              <a:spcAft>
                <a:spcPts val="0"/>
              </a:spcAft>
              <a:buClr>
                <a:schemeClr val="accent3"/>
              </a:buClr>
              <a:buFont typeface="Wingdings 2"/>
              <a:buChar char=""/>
              <a:defRPr/>
            </a:pPr>
            <a:r>
              <a:rPr lang="en-US" dirty="0"/>
              <a:t>Models: Flight simulator, scale model</a:t>
            </a:r>
          </a:p>
          <a:p>
            <a:pPr marL="274320" indent="-274320" algn="r" rtl="1" eaLnBrk="1" fontAlgn="auto" hangingPunct="1">
              <a:spcAft>
                <a:spcPts val="0"/>
              </a:spcAft>
              <a:buClr>
                <a:schemeClr val="accent3"/>
              </a:buClr>
              <a:buFont typeface="Wingdings 2"/>
              <a:buChar char=""/>
              <a:defRPr/>
            </a:pPr>
            <a:r>
              <a:rPr lang="en-US" dirty="0" err="1"/>
              <a:t>النماذج</a:t>
            </a:r>
            <a:r>
              <a:rPr lang="en-US" dirty="0"/>
              <a:t>: </a:t>
            </a:r>
            <a:r>
              <a:rPr lang="en-US" dirty="0" err="1"/>
              <a:t>جهاز</a:t>
            </a:r>
            <a:r>
              <a:rPr lang="en-US" dirty="0"/>
              <a:t> </a:t>
            </a:r>
            <a:r>
              <a:rPr lang="en-US" dirty="0" err="1"/>
              <a:t>محاكاة</a:t>
            </a:r>
            <a:r>
              <a:rPr lang="en-US" dirty="0"/>
              <a:t> </a:t>
            </a:r>
            <a:r>
              <a:rPr lang="en-US" dirty="0" err="1"/>
              <a:t>الطيران</a:t>
            </a:r>
            <a:r>
              <a:rPr lang="en-US" dirty="0"/>
              <a:t> ، </a:t>
            </a:r>
            <a:r>
              <a:rPr lang="en-US" dirty="0" err="1"/>
              <a:t>نموذج</a:t>
            </a:r>
            <a:r>
              <a:rPr lang="en-US" dirty="0"/>
              <a:t> </a:t>
            </a:r>
            <a:r>
              <a:rPr lang="en-US" dirty="0" err="1"/>
              <a:t>مصغر</a:t>
            </a:r>
            <a:endParaRPr lang="en-US" dirty="0"/>
          </a:p>
          <a:p>
            <a:pPr marL="274320" indent="-274320" algn="just" eaLnBrk="1" fontAlgn="auto" hangingPunct="1">
              <a:spcAft>
                <a:spcPts val="0"/>
              </a:spcAft>
              <a:buClr>
                <a:schemeClr val="accent3"/>
              </a:buClr>
              <a:buFont typeface="Wingdings 2"/>
              <a:buChar char=""/>
              <a:defRPr/>
            </a:pPr>
            <a:r>
              <a:rPr lang="en-US" dirty="0"/>
              <a:t>Views: All blueprints, electrical wiring, fuel system</a:t>
            </a:r>
          </a:p>
          <a:p>
            <a:pPr marL="274320" indent="-274320" algn="r" rtl="1" eaLnBrk="1" fontAlgn="auto" hangingPunct="1">
              <a:spcAft>
                <a:spcPts val="0"/>
              </a:spcAft>
              <a:buClr>
                <a:schemeClr val="accent3"/>
              </a:buClr>
              <a:buFont typeface="Wingdings 2"/>
              <a:buChar char=""/>
              <a:defRPr/>
            </a:pPr>
            <a:r>
              <a:rPr lang="en-US" dirty="0" err="1"/>
              <a:t>المشاهدات</a:t>
            </a:r>
            <a:r>
              <a:rPr lang="en-US" dirty="0"/>
              <a:t>: </a:t>
            </a:r>
            <a:r>
              <a:rPr lang="en-US" dirty="0" err="1"/>
              <a:t>جميع</a:t>
            </a:r>
            <a:r>
              <a:rPr lang="en-US" dirty="0"/>
              <a:t> </a:t>
            </a:r>
            <a:r>
              <a:rPr lang="en-US" dirty="0" err="1"/>
              <a:t>المخططات</a:t>
            </a:r>
            <a:r>
              <a:rPr lang="en-US" dirty="0"/>
              <a:t> </a:t>
            </a:r>
            <a:r>
              <a:rPr lang="en-US" dirty="0" err="1"/>
              <a:t>والأسلاك</a:t>
            </a:r>
            <a:r>
              <a:rPr lang="en-US" dirty="0"/>
              <a:t> </a:t>
            </a:r>
            <a:r>
              <a:rPr lang="en-US" dirty="0" err="1"/>
              <a:t>الكهربائية</a:t>
            </a:r>
            <a:r>
              <a:rPr lang="en-US" dirty="0"/>
              <a:t> </a:t>
            </a:r>
            <a:r>
              <a:rPr lang="en-US" dirty="0" err="1"/>
              <a:t>ونظام</a:t>
            </a:r>
            <a:r>
              <a:rPr lang="en-US" dirty="0"/>
              <a:t> </a:t>
            </a:r>
            <a:r>
              <a:rPr lang="en-US" dirty="0" err="1"/>
              <a:t>الوقود</a:t>
            </a:r>
            <a:endParaRPr lang="en-US" dirty="0"/>
          </a:p>
        </p:txBody>
      </p:sp>
      <p:sp>
        <p:nvSpPr>
          <p:cNvPr id="7" name="Date Placeholder 6">
            <a:extLst>
              <a:ext uri="{FF2B5EF4-FFF2-40B4-BE49-F238E27FC236}">
                <a16:creationId xmlns:a16="http://schemas.microsoft.com/office/drawing/2014/main" id="{E5B9D6F2-9D0C-1BC6-35D8-2587C68A7DBF}"/>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09DA61-B340-4E8C-992D-6CDADF5CEE5E}"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1269" name="Slide Number Placeholder 7">
            <a:extLst>
              <a:ext uri="{FF2B5EF4-FFF2-40B4-BE49-F238E27FC236}">
                <a16:creationId xmlns:a16="http://schemas.microsoft.com/office/drawing/2014/main" id="{A4C2EEE5-AC01-ABEF-295A-D40773F15D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2835CB3-BB96-4C9B-BBEF-D17CE30DE0D0}"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13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131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1318">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1318">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41318">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4131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41318">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41318">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1318">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13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DE763A3-AF0F-0BA9-8117-978E968DD3FB}"/>
              </a:ext>
            </a:extLst>
          </p:cNvPr>
          <p:cNvSpPr>
            <a:spLocks noGrp="1" noChangeArrowheads="1"/>
          </p:cNvSpPr>
          <p:nvPr>
            <p:ph type="title"/>
          </p:nvPr>
        </p:nvSpPr>
        <p:spPr>
          <a:xfrm>
            <a:off x="685800" y="-228600"/>
            <a:ext cx="8229600" cy="1143000"/>
          </a:xfrm>
        </p:spPr>
        <p:txBody>
          <a:bodyPr/>
          <a:lstStyle/>
          <a:p>
            <a:pPr algn="ctr" eaLnBrk="1" hangingPunct="1"/>
            <a:r>
              <a:rPr lang="en-US" altLang="ar-JO" b="1" dirty="0"/>
              <a:t>Systems, Models and Views</a:t>
            </a:r>
          </a:p>
        </p:txBody>
      </p:sp>
      <p:sp>
        <p:nvSpPr>
          <p:cNvPr id="13" name="Date Placeholder 12">
            <a:extLst>
              <a:ext uri="{FF2B5EF4-FFF2-40B4-BE49-F238E27FC236}">
                <a16:creationId xmlns:a16="http://schemas.microsoft.com/office/drawing/2014/main" id="{4C163058-0315-0EBD-F8F1-61E653E71148}"/>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21DB86-2CF9-4C2D-9C4A-F9C9CCB90004}"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2292" name="Slide Number Placeholder 13">
            <a:extLst>
              <a:ext uri="{FF2B5EF4-FFF2-40B4-BE49-F238E27FC236}">
                <a16:creationId xmlns:a16="http://schemas.microsoft.com/office/drawing/2014/main" id="{B6EBF19D-C161-C364-E30E-878FD4710D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B33582-174A-4DDD-AC8A-FC35699DB471}"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140294" name="Picture 6">
            <a:extLst>
              <a:ext uri="{FF2B5EF4-FFF2-40B4-BE49-F238E27FC236}">
                <a16:creationId xmlns:a16="http://schemas.microsoft.com/office/drawing/2014/main" id="{5716FFD3-16DB-8F3B-691D-A02E63298B30}"/>
              </a:ext>
            </a:extLst>
          </p:cNvPr>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693738" y="1428750"/>
            <a:ext cx="8132762" cy="3898900"/>
          </a:xfrm>
          <a:prstGeom prst="rect">
            <a:avLst/>
          </a:prstGeom>
          <a:noFill/>
          <a:ln w="12700">
            <a:noFill/>
            <a:miter lim="800000"/>
            <a:headEnd/>
            <a:tailEnd/>
          </a:ln>
          <a:effectLst/>
        </p:spPr>
      </p:pic>
      <p:sp>
        <p:nvSpPr>
          <p:cNvPr id="140295" name="AutoShape 7">
            <a:extLst>
              <a:ext uri="{FF2B5EF4-FFF2-40B4-BE49-F238E27FC236}">
                <a16:creationId xmlns:a16="http://schemas.microsoft.com/office/drawing/2014/main" id="{280706D4-8B39-8366-38F4-96FD273DF2F5}"/>
              </a:ext>
            </a:extLst>
          </p:cNvPr>
          <p:cNvSpPr>
            <a:spLocks noChangeArrowheads="1"/>
          </p:cNvSpPr>
          <p:nvPr/>
        </p:nvSpPr>
        <p:spPr bwMode="auto">
          <a:xfrm>
            <a:off x="1371600" y="1447800"/>
            <a:ext cx="1663700" cy="1524000"/>
          </a:xfrm>
          <a:prstGeom prst="cloudCallout">
            <a:avLst>
              <a:gd name="adj1" fmla="val -25856"/>
              <a:gd name="adj2" fmla="val 70000"/>
            </a:avLst>
          </a:prstGeom>
          <a:solidFill>
            <a:schemeClr val="bg1"/>
          </a:solidFill>
          <a:ln w="12700">
            <a:solidFill>
              <a:schemeClr val="tx1"/>
            </a:solidFill>
            <a:round/>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Aircraft</a:t>
            </a:r>
          </a:p>
        </p:txBody>
      </p:sp>
      <p:sp>
        <p:nvSpPr>
          <p:cNvPr id="140296" name="AutoShape 8">
            <a:extLst>
              <a:ext uri="{FF2B5EF4-FFF2-40B4-BE49-F238E27FC236}">
                <a16:creationId xmlns:a16="http://schemas.microsoft.com/office/drawing/2014/main" id="{CB77C71E-1FC3-99E0-ABEC-C3F47A728E7F}"/>
              </a:ext>
            </a:extLst>
          </p:cNvPr>
          <p:cNvSpPr>
            <a:spLocks noChangeArrowheads="1"/>
          </p:cNvSpPr>
          <p:nvPr/>
        </p:nvSpPr>
        <p:spPr bwMode="auto">
          <a:xfrm>
            <a:off x="5232400" y="736600"/>
            <a:ext cx="2349500" cy="1498600"/>
          </a:xfrm>
          <a:prstGeom prst="cloudCallout">
            <a:avLst>
              <a:gd name="adj1" fmla="val -44796"/>
              <a:gd name="adj2" fmla="val 72880"/>
            </a:avLst>
          </a:prstGeom>
          <a:solidFill>
            <a:schemeClr val="bg1"/>
          </a:solidFill>
          <a:ln w="12700">
            <a:solidFill>
              <a:schemeClr val="tx1"/>
            </a:solidFill>
            <a:round/>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ar-JO"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Times New Roman" panose="02020603050405020304" pitchFamily="18" charset="0"/>
              </a:rPr>
              <a:t>  </a:t>
            </a:r>
            <a:r>
              <a:rPr kumimoji="0" lang="en-US" altLang="ar-JO" sz="1800" b="0" i="0" u="none" strike="noStrike" kern="1200" cap="none" spc="0" normalizeH="0" baseline="0" noProof="0" dirty="0" err="1">
                <a:ln>
                  <a:noFill/>
                </a:ln>
                <a:solidFill>
                  <a:prstClr val="black"/>
                </a:solidFill>
                <a:effectLst/>
                <a:uLnTx/>
                <a:uFillTx/>
                <a:latin typeface="Constantia" panose="02030602050306030303" pitchFamily="18" charset="0"/>
                <a:ea typeface="+mn-ea"/>
                <a:cs typeface="Times New Roman" panose="02020603050405020304" pitchFamily="18" charset="0"/>
              </a:rPr>
              <a:t>Flightsimulator</a:t>
            </a:r>
            <a:endParaRPr kumimoji="0" lang="en-US" altLang="ar-JO"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ar-JO"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140297" name="AutoShape 9">
            <a:extLst>
              <a:ext uri="{FF2B5EF4-FFF2-40B4-BE49-F238E27FC236}">
                <a16:creationId xmlns:a16="http://schemas.microsoft.com/office/drawing/2014/main" id="{5E11EA2D-1D61-1D8C-0C46-421F4B6ACC1E}"/>
              </a:ext>
            </a:extLst>
          </p:cNvPr>
          <p:cNvSpPr>
            <a:spLocks noChangeArrowheads="1"/>
          </p:cNvSpPr>
          <p:nvPr/>
        </p:nvSpPr>
        <p:spPr bwMode="auto">
          <a:xfrm flipV="1">
            <a:off x="3860800" y="4787900"/>
            <a:ext cx="2628900" cy="1498600"/>
          </a:xfrm>
          <a:prstGeom prst="cloudCallout">
            <a:avLst>
              <a:gd name="adj1" fmla="val -45352"/>
              <a:gd name="adj2" fmla="val 72880"/>
            </a:avLst>
          </a:prstGeom>
          <a:solidFill>
            <a:schemeClr val="bg1"/>
          </a:solidFill>
          <a:ln w="12700">
            <a:solidFill>
              <a:schemeClr val="tx1"/>
            </a:solidFill>
            <a:round/>
            <a:headEnd/>
            <a:tailEnd/>
          </a:ln>
        </p:spPr>
        <p:txBody>
          <a:bodyPr rot="10800000"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Scale Model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12297" name="Text Box 12">
            <a:extLst>
              <a:ext uri="{FF2B5EF4-FFF2-40B4-BE49-F238E27FC236}">
                <a16:creationId xmlns:a16="http://schemas.microsoft.com/office/drawing/2014/main" id="{18937A69-C3FA-6307-CB16-11103A5711EE}"/>
              </a:ext>
            </a:extLst>
          </p:cNvPr>
          <p:cNvSpPr txBox="1">
            <a:spLocks noChangeArrowheads="1"/>
          </p:cNvSpPr>
          <p:nvPr/>
        </p:nvSpPr>
        <p:spPr bwMode="auto">
          <a:xfrm>
            <a:off x="3590925" y="62357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140303" name="AutoShape 15">
            <a:extLst>
              <a:ext uri="{FF2B5EF4-FFF2-40B4-BE49-F238E27FC236}">
                <a16:creationId xmlns:a16="http://schemas.microsoft.com/office/drawing/2014/main" id="{810C8BE2-F0B0-507D-8314-DB9D3B89AD52}"/>
              </a:ext>
            </a:extLst>
          </p:cNvPr>
          <p:cNvSpPr>
            <a:spLocks noChangeArrowheads="1"/>
          </p:cNvSpPr>
          <p:nvPr/>
        </p:nvSpPr>
        <p:spPr bwMode="auto">
          <a:xfrm>
            <a:off x="3187700" y="1117600"/>
            <a:ext cx="1663700" cy="1524000"/>
          </a:xfrm>
          <a:prstGeom prst="cloudCallout">
            <a:avLst>
              <a:gd name="adj1" fmla="val -25856"/>
              <a:gd name="adj2" fmla="val 70000"/>
            </a:avLst>
          </a:prstGeom>
          <a:solidFill>
            <a:schemeClr val="bg1"/>
          </a:solidFill>
          <a:ln w="12700">
            <a:solidFill>
              <a:schemeClr val="tx1"/>
            </a:solidFill>
            <a:round/>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Blueprints</a:t>
            </a:r>
          </a:p>
        </p:txBody>
      </p:sp>
      <p:sp>
        <p:nvSpPr>
          <p:cNvPr id="140304" name="AutoShape 16">
            <a:extLst>
              <a:ext uri="{FF2B5EF4-FFF2-40B4-BE49-F238E27FC236}">
                <a16:creationId xmlns:a16="http://schemas.microsoft.com/office/drawing/2014/main" id="{A113D8CC-5199-42BF-944C-BE3BB7DDAD74}"/>
              </a:ext>
            </a:extLst>
          </p:cNvPr>
          <p:cNvSpPr>
            <a:spLocks noChangeArrowheads="1"/>
          </p:cNvSpPr>
          <p:nvPr/>
        </p:nvSpPr>
        <p:spPr bwMode="auto">
          <a:xfrm flipV="1">
            <a:off x="6210300" y="4191000"/>
            <a:ext cx="2628900" cy="1498600"/>
          </a:xfrm>
          <a:prstGeom prst="cloudCallout">
            <a:avLst>
              <a:gd name="adj1" fmla="val -45352"/>
              <a:gd name="adj2" fmla="val 72880"/>
            </a:avLst>
          </a:prstGeom>
          <a:solidFill>
            <a:schemeClr val="bg1"/>
          </a:solidFill>
          <a:ln w="12700">
            <a:solidFill>
              <a:schemeClr val="tx1"/>
            </a:solidFill>
            <a:round/>
            <a:headEnd/>
            <a:tailEnd/>
          </a:ln>
        </p:spPr>
        <p:txBody>
          <a:bodyPr rot="10800000"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Electrical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Wiring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02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02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02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03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0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animBg="1" autoUpdateAnimBg="0"/>
      <p:bldP spid="140296" grpId="0" animBg="1" autoUpdateAnimBg="0"/>
      <p:bldP spid="140297" grpId="0" animBg="1" autoUpdateAnimBg="0"/>
      <p:bldP spid="140303" grpId="0" animBg="1" autoUpdateAnimBg="0"/>
      <p:bldP spid="14030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E4A7D9CE-6E18-CAB5-7694-C2A2C8CE8878}"/>
              </a:ext>
            </a:extLst>
          </p:cNvPr>
          <p:cNvSpPr>
            <a:spLocks noGrp="1" noChangeArrowheads="1"/>
          </p:cNvSpPr>
          <p:nvPr>
            <p:ph type="title"/>
          </p:nvPr>
        </p:nvSpPr>
        <p:spPr>
          <a:xfrm>
            <a:off x="609600" y="304800"/>
            <a:ext cx="8229600" cy="1143000"/>
          </a:xfrm>
        </p:spPr>
        <p:txBody>
          <a:bodyPr>
            <a:noAutofit/>
          </a:bodyPr>
          <a:lstStyle/>
          <a:p>
            <a:pPr algn="ctr" eaLnBrk="1" fontAlgn="auto" hangingPunct="1">
              <a:spcAft>
                <a:spcPts val="0"/>
              </a:spcAft>
              <a:defRPr/>
            </a:pPr>
            <a:r>
              <a:rPr lang="en-US" sz="4000" b="1" dirty="0"/>
              <a:t>Models, Views and Systems (UML)</a:t>
            </a:r>
            <a:br>
              <a:rPr lang="en-US" sz="4000" b="1" dirty="0"/>
            </a:br>
            <a:r>
              <a:rPr lang="en-US" sz="4000" b="1" dirty="0" err="1"/>
              <a:t>النماذج</a:t>
            </a:r>
            <a:r>
              <a:rPr lang="en-US" sz="4000" b="1" dirty="0"/>
              <a:t> </a:t>
            </a:r>
            <a:r>
              <a:rPr lang="en-US" sz="4000" b="1" dirty="0" err="1"/>
              <a:t>والآراء</a:t>
            </a:r>
            <a:r>
              <a:rPr lang="en-US" sz="4000" b="1" dirty="0"/>
              <a:t> </a:t>
            </a:r>
            <a:r>
              <a:rPr lang="en-US" sz="4000" b="1" dirty="0" err="1"/>
              <a:t>والأنظمة</a:t>
            </a:r>
            <a:r>
              <a:rPr lang="en-US" sz="4000" b="1" dirty="0"/>
              <a:t> (UML)</a:t>
            </a:r>
          </a:p>
        </p:txBody>
      </p:sp>
      <p:sp>
        <p:nvSpPr>
          <p:cNvPr id="29" name="Date Placeholder 28">
            <a:extLst>
              <a:ext uri="{FF2B5EF4-FFF2-40B4-BE49-F238E27FC236}">
                <a16:creationId xmlns:a16="http://schemas.microsoft.com/office/drawing/2014/main" id="{409F7CA1-D3E1-9FD8-1794-E556C99962EE}"/>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7BAD32-675B-4D29-A7BD-051BB186AB55}"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3316" name="Slide Number Placeholder 29">
            <a:extLst>
              <a:ext uri="{FF2B5EF4-FFF2-40B4-BE49-F238E27FC236}">
                <a16:creationId xmlns:a16="http://schemas.microsoft.com/office/drawing/2014/main" id="{5DDF6453-EF44-173C-10D7-E0F54BDDB9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FA48471-BC06-4E9A-B19E-C1D609A00E69}"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
        <p:nvSpPr>
          <p:cNvPr id="13317" name="Rectangle 7">
            <a:extLst>
              <a:ext uri="{FF2B5EF4-FFF2-40B4-BE49-F238E27FC236}">
                <a16:creationId xmlns:a16="http://schemas.microsoft.com/office/drawing/2014/main" id="{C443033B-A2CF-8D94-36A9-795209A8D948}"/>
              </a:ext>
            </a:extLst>
          </p:cNvPr>
          <p:cNvSpPr>
            <a:spLocks noChangeArrowheads="1"/>
          </p:cNvSpPr>
          <p:nvPr/>
        </p:nvSpPr>
        <p:spPr bwMode="auto">
          <a:xfrm>
            <a:off x="290513" y="1797050"/>
            <a:ext cx="1939925" cy="47307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18" name="Rectangle 8">
            <a:extLst>
              <a:ext uri="{FF2B5EF4-FFF2-40B4-BE49-F238E27FC236}">
                <a16:creationId xmlns:a16="http://schemas.microsoft.com/office/drawing/2014/main" id="{995F5DF4-48B6-5765-5F0E-B8CC463581F3}"/>
              </a:ext>
            </a:extLst>
          </p:cNvPr>
          <p:cNvSpPr>
            <a:spLocks noChangeArrowheads="1"/>
          </p:cNvSpPr>
          <p:nvPr/>
        </p:nvSpPr>
        <p:spPr bwMode="auto">
          <a:xfrm>
            <a:off x="920750" y="1928813"/>
            <a:ext cx="63658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System</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19" name="Rectangle 9">
            <a:extLst>
              <a:ext uri="{FF2B5EF4-FFF2-40B4-BE49-F238E27FC236}">
                <a16:creationId xmlns:a16="http://schemas.microsoft.com/office/drawing/2014/main" id="{6B00E280-E019-CBDB-094E-2BA88C98C3D6}"/>
              </a:ext>
            </a:extLst>
          </p:cNvPr>
          <p:cNvSpPr>
            <a:spLocks noChangeArrowheads="1"/>
          </p:cNvSpPr>
          <p:nvPr/>
        </p:nvSpPr>
        <p:spPr bwMode="auto">
          <a:xfrm>
            <a:off x="3509963" y="1797050"/>
            <a:ext cx="1962150" cy="47307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0" name="Rectangle 10">
            <a:extLst>
              <a:ext uri="{FF2B5EF4-FFF2-40B4-BE49-F238E27FC236}">
                <a16:creationId xmlns:a16="http://schemas.microsoft.com/office/drawing/2014/main" id="{FB0E4F59-5257-5022-FA54-15994EB892C6}"/>
              </a:ext>
            </a:extLst>
          </p:cNvPr>
          <p:cNvSpPr>
            <a:spLocks noChangeArrowheads="1"/>
          </p:cNvSpPr>
          <p:nvPr/>
        </p:nvSpPr>
        <p:spPr bwMode="auto">
          <a:xfrm>
            <a:off x="4225925" y="1928813"/>
            <a:ext cx="5635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Model</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1" name="Rectangle 11">
            <a:extLst>
              <a:ext uri="{FF2B5EF4-FFF2-40B4-BE49-F238E27FC236}">
                <a16:creationId xmlns:a16="http://schemas.microsoft.com/office/drawing/2014/main" id="{0F382185-A6D3-183E-A0F3-5EA556D4FC79}"/>
              </a:ext>
            </a:extLst>
          </p:cNvPr>
          <p:cNvSpPr>
            <a:spLocks noChangeArrowheads="1"/>
          </p:cNvSpPr>
          <p:nvPr/>
        </p:nvSpPr>
        <p:spPr bwMode="auto">
          <a:xfrm>
            <a:off x="6772275" y="1797050"/>
            <a:ext cx="1939925" cy="47307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2" name="Rectangle 12">
            <a:extLst>
              <a:ext uri="{FF2B5EF4-FFF2-40B4-BE49-F238E27FC236}">
                <a16:creationId xmlns:a16="http://schemas.microsoft.com/office/drawing/2014/main" id="{0A52B18E-ED7B-1985-AED5-072A91A6CF16}"/>
              </a:ext>
            </a:extLst>
          </p:cNvPr>
          <p:cNvSpPr>
            <a:spLocks noChangeArrowheads="1"/>
          </p:cNvSpPr>
          <p:nvPr/>
        </p:nvSpPr>
        <p:spPr bwMode="auto">
          <a:xfrm>
            <a:off x="7532688" y="1928813"/>
            <a:ext cx="4667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View</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3" name="Line 13">
            <a:extLst>
              <a:ext uri="{FF2B5EF4-FFF2-40B4-BE49-F238E27FC236}">
                <a16:creationId xmlns:a16="http://schemas.microsoft.com/office/drawing/2014/main" id="{5777A099-6E9E-F760-DC55-6C7C66F324C5}"/>
              </a:ext>
            </a:extLst>
          </p:cNvPr>
          <p:cNvSpPr>
            <a:spLocks noChangeShapeType="1"/>
          </p:cNvSpPr>
          <p:nvPr/>
        </p:nvSpPr>
        <p:spPr bwMode="auto">
          <a:xfrm>
            <a:off x="2209800" y="2024063"/>
            <a:ext cx="1300163"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4" name="Line 14">
            <a:extLst>
              <a:ext uri="{FF2B5EF4-FFF2-40B4-BE49-F238E27FC236}">
                <a16:creationId xmlns:a16="http://schemas.microsoft.com/office/drawing/2014/main" id="{87ADDE1F-644B-C795-2B24-BADE1E9FA926}"/>
              </a:ext>
            </a:extLst>
          </p:cNvPr>
          <p:cNvSpPr>
            <a:spLocks noChangeShapeType="1"/>
          </p:cNvSpPr>
          <p:nvPr/>
        </p:nvSpPr>
        <p:spPr bwMode="auto">
          <a:xfrm>
            <a:off x="5451475" y="2024063"/>
            <a:ext cx="13208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5" name="Rectangle 15">
            <a:extLst>
              <a:ext uri="{FF2B5EF4-FFF2-40B4-BE49-F238E27FC236}">
                <a16:creationId xmlns:a16="http://schemas.microsoft.com/office/drawing/2014/main" id="{FB4C9AF1-73D5-15FC-44B4-BCEC8D3C0632}"/>
              </a:ext>
            </a:extLst>
          </p:cNvPr>
          <p:cNvSpPr>
            <a:spLocks noChangeArrowheads="1"/>
          </p:cNvSpPr>
          <p:nvPr/>
        </p:nvSpPr>
        <p:spPr bwMode="auto">
          <a:xfrm>
            <a:off x="6519863" y="1773238"/>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6" name="Rectangle 16">
            <a:extLst>
              <a:ext uri="{FF2B5EF4-FFF2-40B4-BE49-F238E27FC236}">
                <a16:creationId xmlns:a16="http://schemas.microsoft.com/office/drawing/2014/main" id="{C92BEC70-C145-1670-2D62-EEF745AE57F1}"/>
              </a:ext>
            </a:extLst>
          </p:cNvPr>
          <p:cNvSpPr>
            <a:spLocks noChangeArrowheads="1"/>
          </p:cNvSpPr>
          <p:nvPr/>
        </p:nvSpPr>
        <p:spPr bwMode="auto">
          <a:xfrm>
            <a:off x="3240088" y="1785938"/>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7" name="Rectangle 17">
            <a:extLst>
              <a:ext uri="{FF2B5EF4-FFF2-40B4-BE49-F238E27FC236}">
                <a16:creationId xmlns:a16="http://schemas.microsoft.com/office/drawing/2014/main" id="{A6B5C048-AB16-9C3D-6E5E-AB53DEE912FF}"/>
              </a:ext>
            </a:extLst>
          </p:cNvPr>
          <p:cNvSpPr>
            <a:spLocks noChangeArrowheads="1"/>
          </p:cNvSpPr>
          <p:nvPr/>
        </p:nvSpPr>
        <p:spPr bwMode="auto">
          <a:xfrm>
            <a:off x="5456238" y="2263775"/>
            <a:ext cx="10477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Depicted by</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8" name="Rectangle 18">
            <a:extLst>
              <a:ext uri="{FF2B5EF4-FFF2-40B4-BE49-F238E27FC236}">
                <a16:creationId xmlns:a16="http://schemas.microsoft.com/office/drawing/2014/main" id="{405A45BD-1218-A2B7-9718-5BCDF9654A0F}"/>
              </a:ext>
            </a:extLst>
          </p:cNvPr>
          <p:cNvSpPr>
            <a:spLocks noChangeArrowheads="1"/>
          </p:cNvSpPr>
          <p:nvPr/>
        </p:nvSpPr>
        <p:spPr bwMode="auto">
          <a:xfrm>
            <a:off x="2130425" y="2276475"/>
            <a:ext cx="1143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Described by</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29" name="Rectangle 5">
            <a:extLst>
              <a:ext uri="{FF2B5EF4-FFF2-40B4-BE49-F238E27FC236}">
                <a16:creationId xmlns:a16="http://schemas.microsoft.com/office/drawing/2014/main" id="{3C975EED-600A-0923-63C7-EDDF7EDDE62B}"/>
              </a:ext>
            </a:extLst>
          </p:cNvPr>
          <p:cNvSpPr>
            <a:spLocks noChangeArrowheads="1"/>
          </p:cNvSpPr>
          <p:nvPr/>
        </p:nvSpPr>
        <p:spPr bwMode="auto">
          <a:xfrm>
            <a:off x="3411538" y="3160713"/>
            <a:ext cx="1806575" cy="395287"/>
          </a:xfrm>
          <a:prstGeom prst="rect">
            <a:avLst/>
          </a:prstGeom>
          <a:solidFill>
            <a:schemeClr val="bg1"/>
          </a:solidFill>
          <a:ln w="28575">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sng"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Airplane: System</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30" name="Rectangle 6">
            <a:extLst>
              <a:ext uri="{FF2B5EF4-FFF2-40B4-BE49-F238E27FC236}">
                <a16:creationId xmlns:a16="http://schemas.microsoft.com/office/drawing/2014/main" id="{625AF745-C403-D1A1-7C3A-4AB02DEF94C1}"/>
              </a:ext>
            </a:extLst>
          </p:cNvPr>
          <p:cNvSpPr>
            <a:spLocks noChangeArrowheads="1"/>
          </p:cNvSpPr>
          <p:nvPr/>
        </p:nvSpPr>
        <p:spPr bwMode="auto">
          <a:xfrm>
            <a:off x="465138" y="5694363"/>
            <a:ext cx="1781175" cy="395287"/>
          </a:xfrm>
          <a:prstGeom prst="rect">
            <a:avLst/>
          </a:prstGeom>
          <a:solidFill>
            <a:schemeClr val="bg1"/>
          </a:solidFill>
          <a:ln w="28575">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sng"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Blueprints: View</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31" name="Rectangle 20">
            <a:extLst>
              <a:ext uri="{FF2B5EF4-FFF2-40B4-BE49-F238E27FC236}">
                <a16:creationId xmlns:a16="http://schemas.microsoft.com/office/drawing/2014/main" id="{06D53F9F-437F-1A88-F3A0-2E7B06C40F12}"/>
              </a:ext>
            </a:extLst>
          </p:cNvPr>
          <p:cNvSpPr>
            <a:spLocks noChangeArrowheads="1"/>
          </p:cNvSpPr>
          <p:nvPr/>
        </p:nvSpPr>
        <p:spPr bwMode="auto">
          <a:xfrm>
            <a:off x="3038475" y="5694363"/>
            <a:ext cx="1965325" cy="395287"/>
          </a:xfrm>
          <a:prstGeom prst="rect">
            <a:avLst/>
          </a:prstGeom>
          <a:solidFill>
            <a:schemeClr val="bg1"/>
          </a:solidFill>
          <a:ln w="28575">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sng"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Fuel System: View</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32" name="Rectangle 19">
            <a:extLst>
              <a:ext uri="{FF2B5EF4-FFF2-40B4-BE49-F238E27FC236}">
                <a16:creationId xmlns:a16="http://schemas.microsoft.com/office/drawing/2014/main" id="{45076740-A7F1-43CB-B405-1CA5DF91A0BC}"/>
              </a:ext>
            </a:extLst>
          </p:cNvPr>
          <p:cNvSpPr>
            <a:spLocks noChangeArrowheads="1"/>
          </p:cNvSpPr>
          <p:nvPr/>
        </p:nvSpPr>
        <p:spPr bwMode="auto">
          <a:xfrm>
            <a:off x="5791200" y="5694363"/>
            <a:ext cx="3352800" cy="395287"/>
          </a:xfrm>
          <a:prstGeom prst="rect">
            <a:avLst/>
          </a:prstGeom>
          <a:solidFill>
            <a:schemeClr val="bg1"/>
          </a:solidFill>
          <a:ln w="28575">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sng" strike="noStrike" kern="1200" cap="none" spc="0" normalizeH="0" baseline="0" noProof="0">
                <a:ln>
                  <a:noFill/>
                </a:ln>
                <a:solidFill>
                  <a:prstClr val="black"/>
                </a:solidFill>
                <a:effectLst/>
                <a:uLnTx/>
                <a:uFillTx/>
                <a:latin typeface="Courier" charset="0"/>
                <a:ea typeface="+mn-ea"/>
                <a:cs typeface="Times New Roman" panose="02020603050405020304" pitchFamily="18" charset="0"/>
              </a:rPr>
              <a:t>Electrical Wiring: View</a:t>
            </a:r>
            <a:endParaRPr kumimoji="0" lang="en-US" altLang="ar-JO" sz="1800" b="0" i="0" u="none" strike="noStrike" kern="1200" cap="none" spc="0" normalizeH="0" baseline="0" noProof="0">
              <a:ln>
                <a:noFill/>
              </a:ln>
              <a:solidFill>
                <a:prstClr val="black"/>
              </a:solidFill>
              <a:effectLst/>
              <a:uLnTx/>
              <a:uFillTx/>
              <a:latin typeface="Courier" charset="0"/>
              <a:ea typeface="+mn-ea"/>
              <a:cs typeface="Times New Roman" panose="02020603050405020304" pitchFamily="18" charset="0"/>
            </a:endParaRPr>
          </a:p>
        </p:txBody>
      </p:sp>
      <p:sp>
        <p:nvSpPr>
          <p:cNvPr id="13333" name="Rectangle 24">
            <a:extLst>
              <a:ext uri="{FF2B5EF4-FFF2-40B4-BE49-F238E27FC236}">
                <a16:creationId xmlns:a16="http://schemas.microsoft.com/office/drawing/2014/main" id="{5D7EEC4E-DE3C-A352-531E-C9A5F4A4B9C5}"/>
              </a:ext>
            </a:extLst>
          </p:cNvPr>
          <p:cNvSpPr>
            <a:spLocks noChangeArrowheads="1"/>
          </p:cNvSpPr>
          <p:nvPr/>
        </p:nvSpPr>
        <p:spPr bwMode="auto">
          <a:xfrm>
            <a:off x="938213" y="4164013"/>
            <a:ext cx="2079625" cy="395287"/>
          </a:xfrm>
          <a:prstGeom prst="rect">
            <a:avLst/>
          </a:prstGeom>
          <a:solidFill>
            <a:schemeClr val="bg1"/>
          </a:solidFill>
          <a:ln w="28575">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sng"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Scale Model: Model</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334" name="Rectangle 25">
            <a:extLst>
              <a:ext uri="{FF2B5EF4-FFF2-40B4-BE49-F238E27FC236}">
                <a16:creationId xmlns:a16="http://schemas.microsoft.com/office/drawing/2014/main" id="{5CD317CC-CE3F-F8C1-567E-282D50C4E5F9}"/>
              </a:ext>
            </a:extLst>
          </p:cNvPr>
          <p:cNvSpPr>
            <a:spLocks noChangeArrowheads="1"/>
          </p:cNvSpPr>
          <p:nvPr/>
        </p:nvSpPr>
        <p:spPr bwMode="auto">
          <a:xfrm>
            <a:off x="4921250" y="4259263"/>
            <a:ext cx="2435225" cy="395287"/>
          </a:xfrm>
          <a:prstGeom prst="rect">
            <a:avLst/>
          </a:prstGeom>
          <a:solidFill>
            <a:schemeClr val="bg1"/>
          </a:solidFill>
          <a:ln w="28575">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sng"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Flight Simulator: Model</a:t>
            </a:r>
            <a:endPar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13335" name="AutoShape 29">
            <a:extLst>
              <a:ext uri="{FF2B5EF4-FFF2-40B4-BE49-F238E27FC236}">
                <a16:creationId xmlns:a16="http://schemas.microsoft.com/office/drawing/2014/main" id="{174C7739-9FD9-A798-8208-418BC00E1242}"/>
              </a:ext>
            </a:extLst>
          </p:cNvPr>
          <p:cNvCxnSpPr>
            <a:cxnSpLocks noChangeShapeType="1"/>
            <a:stCxn id="13329" idx="2"/>
            <a:endCxn id="13333" idx="0"/>
          </p:cNvCxnSpPr>
          <p:nvPr/>
        </p:nvCxnSpPr>
        <p:spPr bwMode="auto">
          <a:xfrm flipH="1">
            <a:off x="1978025" y="3570288"/>
            <a:ext cx="2336800" cy="5794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336" name="AutoShape 31">
            <a:extLst>
              <a:ext uri="{FF2B5EF4-FFF2-40B4-BE49-F238E27FC236}">
                <a16:creationId xmlns:a16="http://schemas.microsoft.com/office/drawing/2014/main" id="{51D41117-12D5-8620-6144-E6A7C3D6B92F}"/>
              </a:ext>
            </a:extLst>
          </p:cNvPr>
          <p:cNvCxnSpPr>
            <a:cxnSpLocks noChangeShapeType="1"/>
            <a:stCxn id="13334" idx="2"/>
            <a:endCxn id="13331" idx="0"/>
          </p:cNvCxnSpPr>
          <p:nvPr/>
        </p:nvCxnSpPr>
        <p:spPr bwMode="auto">
          <a:xfrm flipH="1">
            <a:off x="4021138" y="4668838"/>
            <a:ext cx="2117725" cy="10112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337" name="AutoShape 32">
            <a:extLst>
              <a:ext uri="{FF2B5EF4-FFF2-40B4-BE49-F238E27FC236}">
                <a16:creationId xmlns:a16="http://schemas.microsoft.com/office/drawing/2014/main" id="{CB8EC585-0C7A-5E2B-9E49-A114B7B29CE0}"/>
              </a:ext>
            </a:extLst>
          </p:cNvPr>
          <p:cNvCxnSpPr>
            <a:cxnSpLocks noChangeShapeType="1"/>
            <a:stCxn id="13329" idx="2"/>
            <a:endCxn id="13334" idx="0"/>
          </p:cNvCxnSpPr>
          <p:nvPr/>
        </p:nvCxnSpPr>
        <p:spPr bwMode="auto">
          <a:xfrm>
            <a:off x="4314825" y="3570288"/>
            <a:ext cx="1824038" cy="6746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338" name="AutoShape 33">
            <a:extLst>
              <a:ext uri="{FF2B5EF4-FFF2-40B4-BE49-F238E27FC236}">
                <a16:creationId xmlns:a16="http://schemas.microsoft.com/office/drawing/2014/main" id="{98AD148A-0060-B913-F16C-908AC251B7F1}"/>
              </a:ext>
            </a:extLst>
          </p:cNvPr>
          <p:cNvCxnSpPr>
            <a:cxnSpLocks noChangeShapeType="1"/>
            <a:stCxn id="13334" idx="2"/>
            <a:endCxn id="13332" idx="0"/>
          </p:cNvCxnSpPr>
          <p:nvPr/>
        </p:nvCxnSpPr>
        <p:spPr bwMode="auto">
          <a:xfrm>
            <a:off x="6138863" y="4668838"/>
            <a:ext cx="1328737" cy="10112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339" name="AutoShape 34">
            <a:extLst>
              <a:ext uri="{FF2B5EF4-FFF2-40B4-BE49-F238E27FC236}">
                <a16:creationId xmlns:a16="http://schemas.microsoft.com/office/drawing/2014/main" id="{203007DD-44CA-DAA2-D5F8-8D1D25DE095B}"/>
              </a:ext>
            </a:extLst>
          </p:cNvPr>
          <p:cNvCxnSpPr>
            <a:cxnSpLocks noChangeShapeType="1"/>
            <a:stCxn id="13333" idx="2"/>
            <a:endCxn id="13330" idx="0"/>
          </p:cNvCxnSpPr>
          <p:nvPr/>
        </p:nvCxnSpPr>
        <p:spPr bwMode="auto">
          <a:xfrm flipH="1">
            <a:off x="1355725" y="4573588"/>
            <a:ext cx="622300" cy="11064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7C127E4E-3D5D-B6F4-9A99-B9978463C92B}"/>
              </a:ext>
            </a:extLst>
          </p:cNvPr>
          <p:cNvSpPr>
            <a:spLocks noGrp="1" noChangeArrowheads="1"/>
          </p:cNvSpPr>
          <p:nvPr>
            <p:ph type="title"/>
          </p:nvPr>
        </p:nvSpPr>
        <p:spPr>
          <a:xfrm>
            <a:off x="533400" y="0"/>
            <a:ext cx="8229600" cy="1143000"/>
          </a:xfrm>
        </p:spPr>
        <p:txBody>
          <a:bodyPr>
            <a:noAutofit/>
          </a:bodyPr>
          <a:lstStyle/>
          <a:p>
            <a:pPr algn="ctr" eaLnBrk="1" fontAlgn="auto" hangingPunct="1">
              <a:spcAft>
                <a:spcPts val="0"/>
              </a:spcAft>
              <a:defRPr/>
            </a:pPr>
            <a:r>
              <a:rPr lang="en-US" sz="3200" b="1" dirty="0"/>
              <a:t>Application and Solution Domain</a:t>
            </a:r>
            <a:br>
              <a:rPr lang="en-US" sz="3200" b="1" dirty="0"/>
            </a:br>
            <a:r>
              <a:rPr lang="en-US" sz="3200" b="1" dirty="0" err="1"/>
              <a:t>مجال</a:t>
            </a:r>
            <a:r>
              <a:rPr lang="en-US" sz="3200" b="1" dirty="0"/>
              <a:t> </a:t>
            </a:r>
            <a:r>
              <a:rPr lang="en-US" sz="3200" b="1" dirty="0" err="1"/>
              <a:t>التطبيق</a:t>
            </a:r>
            <a:r>
              <a:rPr lang="en-US" sz="3200" b="1" dirty="0"/>
              <a:t> </a:t>
            </a:r>
            <a:r>
              <a:rPr lang="en-US" sz="3200" b="1" dirty="0" err="1"/>
              <a:t>والحلول</a:t>
            </a:r>
            <a:endParaRPr lang="en-US" sz="3200" b="1" dirty="0"/>
          </a:p>
        </p:txBody>
      </p:sp>
      <p:sp>
        <p:nvSpPr>
          <p:cNvPr id="15363" name="Rectangle 3">
            <a:extLst>
              <a:ext uri="{FF2B5EF4-FFF2-40B4-BE49-F238E27FC236}">
                <a16:creationId xmlns:a16="http://schemas.microsoft.com/office/drawing/2014/main" id="{9ECB05BD-07B8-DA9A-9064-A5C6B7220A04}"/>
              </a:ext>
            </a:extLst>
          </p:cNvPr>
          <p:cNvSpPr>
            <a:spLocks noGrp="1" noChangeArrowheads="1"/>
          </p:cNvSpPr>
          <p:nvPr>
            <p:ph idx="1"/>
          </p:nvPr>
        </p:nvSpPr>
        <p:spPr>
          <a:xfrm>
            <a:off x="228600" y="1219200"/>
            <a:ext cx="8458200" cy="4800600"/>
          </a:xfrm>
        </p:spPr>
        <p:txBody>
          <a:bodyPr/>
          <a:lstStyle/>
          <a:p>
            <a:pPr eaLnBrk="1" hangingPunct="1">
              <a:defRPr/>
            </a:pPr>
            <a:r>
              <a:rPr lang="en-US" sz="1600" b="1" dirty="0"/>
              <a:t>Application Domain </a:t>
            </a:r>
            <a:r>
              <a:rPr lang="en-US" sz="1600" dirty="0"/>
              <a:t>(Requirements Analysis):</a:t>
            </a:r>
          </a:p>
          <a:p>
            <a:pPr algn="r" rtl="1" eaLnBrk="1" hangingPunct="1">
              <a:defRPr/>
            </a:pPr>
            <a:r>
              <a:rPr lang="en-US" sz="1600" b="1" dirty="0" err="1"/>
              <a:t>مجال</a:t>
            </a:r>
            <a:r>
              <a:rPr lang="en-US" sz="1600" b="1" dirty="0"/>
              <a:t> </a:t>
            </a:r>
            <a:r>
              <a:rPr lang="en-US" sz="1600" b="1" dirty="0" err="1"/>
              <a:t>التطبيق</a:t>
            </a:r>
            <a:r>
              <a:rPr lang="en-US" sz="1600" b="1" dirty="0"/>
              <a:t> </a:t>
            </a:r>
            <a:r>
              <a:rPr lang="ar-JO" sz="1600" dirty="0"/>
              <a:t>(</a:t>
            </a:r>
            <a:r>
              <a:rPr lang="en-US" sz="1600" dirty="0" err="1"/>
              <a:t>تحليل</a:t>
            </a:r>
            <a:r>
              <a:rPr lang="en-US" sz="1600" dirty="0"/>
              <a:t> </a:t>
            </a:r>
            <a:r>
              <a:rPr lang="en-US" sz="1600" dirty="0" err="1"/>
              <a:t>المتطلبات</a:t>
            </a:r>
            <a:r>
              <a:rPr lang="ar-JO" sz="1600" dirty="0"/>
              <a:t>)</a:t>
            </a:r>
            <a:r>
              <a:rPr lang="en-US" sz="1600" dirty="0"/>
              <a:t>:</a:t>
            </a:r>
          </a:p>
          <a:p>
            <a:pPr lvl="1" eaLnBrk="1" hangingPunct="1">
              <a:defRPr/>
            </a:pPr>
            <a:r>
              <a:rPr lang="en-US" sz="1400" dirty="0"/>
              <a:t>The environment in which the system is operating</a:t>
            </a:r>
          </a:p>
          <a:p>
            <a:pPr lvl="1" algn="r" rtl="1" eaLnBrk="1" hangingPunct="1">
              <a:defRPr/>
            </a:pPr>
            <a:r>
              <a:rPr lang="en-US" sz="1400" dirty="0" err="1"/>
              <a:t>البيئة</a:t>
            </a:r>
            <a:r>
              <a:rPr lang="en-US" sz="1400" dirty="0"/>
              <a:t> </a:t>
            </a:r>
            <a:r>
              <a:rPr lang="en-US" sz="1400" dirty="0" err="1"/>
              <a:t>التي</a:t>
            </a:r>
            <a:r>
              <a:rPr lang="en-US" sz="1400" dirty="0"/>
              <a:t> </a:t>
            </a:r>
            <a:r>
              <a:rPr lang="en-US" sz="1400" dirty="0" err="1"/>
              <a:t>يعمل</a:t>
            </a:r>
            <a:r>
              <a:rPr lang="en-US" sz="1400" dirty="0"/>
              <a:t> </a:t>
            </a:r>
            <a:r>
              <a:rPr lang="en-US" sz="1400" dirty="0" err="1"/>
              <a:t>فيها</a:t>
            </a:r>
            <a:r>
              <a:rPr lang="en-US" sz="1400" dirty="0"/>
              <a:t> </a:t>
            </a:r>
            <a:r>
              <a:rPr lang="en-US" sz="1400" dirty="0" err="1"/>
              <a:t>النظام</a:t>
            </a:r>
            <a:endParaRPr lang="en-US" sz="1400" dirty="0"/>
          </a:p>
          <a:p>
            <a:pPr lvl="1" eaLnBrk="1" hangingPunct="1">
              <a:defRPr/>
            </a:pPr>
            <a:r>
              <a:rPr lang="en-US" sz="1400" dirty="0"/>
              <a:t>software engineers need to understand the environment in which the system has to operate. </a:t>
            </a:r>
          </a:p>
          <a:p>
            <a:pPr lvl="1" algn="r" rtl="1" eaLnBrk="1" hangingPunct="1">
              <a:defRPr/>
            </a:pPr>
            <a:r>
              <a:rPr lang="en-US" sz="1400" dirty="0" err="1"/>
              <a:t>يحتاج</a:t>
            </a:r>
            <a:r>
              <a:rPr lang="en-US" sz="1400" dirty="0"/>
              <a:t> </a:t>
            </a:r>
            <a:r>
              <a:rPr lang="en-US" sz="1400" dirty="0" err="1"/>
              <a:t>مهندسو</a:t>
            </a:r>
            <a:r>
              <a:rPr lang="en-US" sz="1400" dirty="0"/>
              <a:t> </a:t>
            </a:r>
            <a:r>
              <a:rPr lang="en-US" sz="1400" dirty="0" err="1"/>
              <a:t>البرمجيات</a:t>
            </a:r>
            <a:r>
              <a:rPr lang="en-US" sz="1400" dirty="0"/>
              <a:t> </a:t>
            </a:r>
            <a:r>
              <a:rPr lang="en-US" sz="1400" dirty="0" err="1"/>
              <a:t>إلى</a:t>
            </a:r>
            <a:r>
              <a:rPr lang="en-US" sz="1400" dirty="0"/>
              <a:t> </a:t>
            </a:r>
            <a:r>
              <a:rPr lang="en-US" sz="1400" dirty="0" err="1"/>
              <a:t>فهم</a:t>
            </a:r>
            <a:r>
              <a:rPr lang="en-US" sz="1400" dirty="0"/>
              <a:t> </a:t>
            </a:r>
            <a:r>
              <a:rPr lang="en-US" sz="1400" dirty="0" err="1"/>
              <a:t>البيئة</a:t>
            </a:r>
            <a:r>
              <a:rPr lang="en-US" sz="1400" dirty="0"/>
              <a:t> </a:t>
            </a:r>
            <a:r>
              <a:rPr lang="en-US" sz="1400" dirty="0" err="1"/>
              <a:t>التي</a:t>
            </a:r>
            <a:r>
              <a:rPr lang="en-US" sz="1400" dirty="0"/>
              <a:t> </a:t>
            </a:r>
            <a:r>
              <a:rPr lang="en-US" sz="1400" dirty="0" err="1"/>
              <a:t>يجب</a:t>
            </a:r>
            <a:r>
              <a:rPr lang="en-US" sz="1400" dirty="0"/>
              <a:t> </a:t>
            </a:r>
            <a:r>
              <a:rPr lang="en-US" sz="1400" dirty="0" err="1"/>
              <a:t>أن</a:t>
            </a:r>
            <a:r>
              <a:rPr lang="en-US" sz="1400" dirty="0"/>
              <a:t> </a:t>
            </a:r>
            <a:r>
              <a:rPr lang="en-US" sz="1400" dirty="0" err="1"/>
              <a:t>يعمل</a:t>
            </a:r>
            <a:r>
              <a:rPr lang="en-US" sz="1400" dirty="0"/>
              <a:t> </a:t>
            </a:r>
            <a:r>
              <a:rPr lang="en-US" sz="1400" dirty="0" err="1"/>
              <a:t>فيها</a:t>
            </a:r>
            <a:r>
              <a:rPr lang="en-US" sz="1400" dirty="0"/>
              <a:t> </a:t>
            </a:r>
            <a:r>
              <a:rPr lang="en-US" sz="1400" dirty="0" err="1"/>
              <a:t>النظام</a:t>
            </a:r>
            <a:r>
              <a:rPr lang="en-US" sz="1400" dirty="0"/>
              <a:t>.</a:t>
            </a:r>
          </a:p>
          <a:p>
            <a:pPr lvl="1" eaLnBrk="1" hangingPunct="1">
              <a:defRPr/>
            </a:pPr>
            <a:r>
              <a:rPr lang="en-US" sz="1400" dirty="0"/>
              <a:t>They need to learn the application domain concepts that are relevant to the system.</a:t>
            </a:r>
          </a:p>
          <a:p>
            <a:pPr lvl="1" algn="r" rtl="1" eaLnBrk="1" hangingPunct="1">
              <a:defRPr/>
            </a:pPr>
            <a:r>
              <a:rPr lang="en-US" sz="1400" dirty="0" err="1"/>
              <a:t>يحتاجون</a:t>
            </a:r>
            <a:r>
              <a:rPr lang="en-US" sz="1400" dirty="0"/>
              <a:t> </a:t>
            </a:r>
            <a:r>
              <a:rPr lang="en-US" sz="1400" dirty="0" err="1"/>
              <a:t>إلى</a:t>
            </a:r>
            <a:r>
              <a:rPr lang="en-US" sz="1400" dirty="0"/>
              <a:t> </a:t>
            </a:r>
            <a:r>
              <a:rPr lang="en-US" sz="1400" dirty="0" err="1"/>
              <a:t>تعلم</a:t>
            </a:r>
            <a:r>
              <a:rPr lang="en-US" sz="1400" dirty="0"/>
              <a:t> </a:t>
            </a:r>
            <a:r>
              <a:rPr lang="en-US" sz="1400" dirty="0" err="1"/>
              <a:t>مفاهيم</a:t>
            </a:r>
            <a:r>
              <a:rPr lang="en-US" sz="1400" dirty="0"/>
              <a:t> </a:t>
            </a:r>
            <a:r>
              <a:rPr lang="en-US" sz="1400" dirty="0" err="1"/>
              <a:t>مجال</a:t>
            </a:r>
            <a:r>
              <a:rPr lang="en-US" sz="1400" dirty="0"/>
              <a:t> </a:t>
            </a:r>
            <a:r>
              <a:rPr lang="en-US" sz="1400" dirty="0" err="1"/>
              <a:t>التطبيق</a:t>
            </a:r>
            <a:r>
              <a:rPr lang="en-US" sz="1400" dirty="0"/>
              <a:t> </a:t>
            </a:r>
            <a:r>
              <a:rPr lang="en-US" sz="1400" dirty="0" err="1"/>
              <a:t>ذات</a:t>
            </a:r>
            <a:r>
              <a:rPr lang="en-US" sz="1400" dirty="0"/>
              <a:t> </a:t>
            </a:r>
            <a:r>
              <a:rPr lang="en-US" sz="1400" dirty="0" err="1"/>
              <a:t>الصلة</a:t>
            </a:r>
            <a:r>
              <a:rPr lang="en-US" sz="1400" dirty="0"/>
              <a:t> </a:t>
            </a:r>
            <a:r>
              <a:rPr lang="en-US" sz="1400" dirty="0" err="1"/>
              <a:t>بالنظام</a:t>
            </a:r>
            <a:r>
              <a:rPr lang="en-US" sz="1400" dirty="0"/>
              <a:t>.</a:t>
            </a:r>
          </a:p>
          <a:p>
            <a:pPr lvl="1" eaLnBrk="1" hangingPunct="1">
              <a:defRPr/>
            </a:pPr>
            <a:r>
              <a:rPr lang="en-US" sz="1400" dirty="0"/>
              <a:t>They need to build a model of the application domain. </a:t>
            </a:r>
          </a:p>
          <a:p>
            <a:pPr lvl="1" algn="r" rtl="1" eaLnBrk="1" hangingPunct="1">
              <a:defRPr/>
            </a:pPr>
            <a:r>
              <a:rPr lang="en-US" sz="1400" dirty="0" err="1"/>
              <a:t>إنهم</a:t>
            </a:r>
            <a:r>
              <a:rPr lang="en-US" sz="1400" dirty="0"/>
              <a:t> </a:t>
            </a:r>
            <a:r>
              <a:rPr lang="en-US" sz="1400" dirty="0" err="1"/>
              <a:t>بحاجة</a:t>
            </a:r>
            <a:r>
              <a:rPr lang="en-US" sz="1400" dirty="0"/>
              <a:t> </a:t>
            </a:r>
            <a:r>
              <a:rPr lang="en-US" sz="1400" dirty="0" err="1"/>
              <a:t>إلى</a:t>
            </a:r>
            <a:r>
              <a:rPr lang="en-US" sz="1400" dirty="0"/>
              <a:t> </a:t>
            </a:r>
            <a:r>
              <a:rPr lang="en-US" sz="1400" dirty="0" err="1"/>
              <a:t>بناء</a:t>
            </a:r>
            <a:r>
              <a:rPr lang="en-US" sz="1400" dirty="0"/>
              <a:t> </a:t>
            </a:r>
            <a:r>
              <a:rPr lang="en-US" sz="1400" dirty="0" err="1"/>
              <a:t>نموذج</a:t>
            </a:r>
            <a:r>
              <a:rPr lang="en-US" sz="1400" dirty="0"/>
              <a:t> </a:t>
            </a:r>
            <a:r>
              <a:rPr lang="en-US" sz="1400" dirty="0" err="1"/>
              <a:t>لمجال</a:t>
            </a:r>
            <a:r>
              <a:rPr lang="en-US" sz="1400" dirty="0"/>
              <a:t> </a:t>
            </a:r>
            <a:r>
              <a:rPr lang="en-US" sz="1400" dirty="0" err="1"/>
              <a:t>التطبيق</a:t>
            </a:r>
            <a:r>
              <a:rPr lang="en-US" sz="1400" dirty="0"/>
              <a:t>.</a:t>
            </a:r>
          </a:p>
          <a:p>
            <a:pPr lvl="2" eaLnBrk="1" hangingPunct="1">
              <a:defRPr/>
            </a:pPr>
            <a:r>
              <a:rPr lang="en-US" sz="1400" dirty="0"/>
              <a:t>For a train traffic control system, software engineers need to know train signaling procedures.</a:t>
            </a:r>
          </a:p>
          <a:p>
            <a:pPr lvl="2" algn="r" rtl="1" eaLnBrk="1" hangingPunct="1">
              <a:defRPr/>
            </a:pPr>
            <a:r>
              <a:rPr lang="en-US" sz="1400" dirty="0" err="1"/>
              <a:t>بالنسبة</a:t>
            </a:r>
            <a:r>
              <a:rPr lang="en-US" sz="1400" dirty="0"/>
              <a:t> </a:t>
            </a:r>
            <a:r>
              <a:rPr lang="en-US" sz="1400" dirty="0" err="1"/>
              <a:t>لنظام</a:t>
            </a:r>
            <a:r>
              <a:rPr lang="en-US" sz="1400" dirty="0"/>
              <a:t> </a:t>
            </a:r>
            <a:r>
              <a:rPr lang="en-US" sz="1400" dirty="0" err="1"/>
              <a:t>التحكم</a:t>
            </a:r>
            <a:r>
              <a:rPr lang="en-US" sz="1400" dirty="0"/>
              <a:t> </a:t>
            </a:r>
            <a:r>
              <a:rPr lang="en-US" sz="1400" dirty="0" err="1"/>
              <a:t>في</a:t>
            </a:r>
            <a:r>
              <a:rPr lang="en-US" sz="1400" dirty="0"/>
              <a:t> </a:t>
            </a:r>
            <a:r>
              <a:rPr lang="en-US" sz="1400" dirty="0" err="1"/>
              <a:t>حركة</a:t>
            </a:r>
            <a:r>
              <a:rPr lang="en-US" sz="1400" dirty="0"/>
              <a:t> </a:t>
            </a:r>
            <a:r>
              <a:rPr lang="en-US" sz="1400" dirty="0" err="1"/>
              <a:t>مرور</a:t>
            </a:r>
            <a:r>
              <a:rPr lang="en-US" sz="1400" dirty="0"/>
              <a:t> </a:t>
            </a:r>
            <a:r>
              <a:rPr lang="en-US" sz="1400" dirty="0" err="1"/>
              <a:t>القطارات</a:t>
            </a:r>
            <a:r>
              <a:rPr lang="en-US" sz="1400" dirty="0"/>
              <a:t> ، </a:t>
            </a:r>
            <a:r>
              <a:rPr lang="en-US" sz="1400" dirty="0" err="1"/>
              <a:t>يحتاج</a:t>
            </a:r>
            <a:r>
              <a:rPr lang="en-US" sz="1400" dirty="0"/>
              <a:t> </a:t>
            </a:r>
            <a:r>
              <a:rPr lang="en-US" sz="1400" dirty="0" err="1"/>
              <a:t>مهندسو</a:t>
            </a:r>
            <a:r>
              <a:rPr lang="en-US" sz="1400" dirty="0"/>
              <a:t> </a:t>
            </a:r>
            <a:r>
              <a:rPr lang="en-US" sz="1400" dirty="0" err="1"/>
              <a:t>البرمجيات</a:t>
            </a:r>
            <a:r>
              <a:rPr lang="en-US" sz="1400" dirty="0"/>
              <a:t> </a:t>
            </a:r>
            <a:r>
              <a:rPr lang="en-US" sz="1400" dirty="0" err="1"/>
              <a:t>إلى</a:t>
            </a:r>
            <a:r>
              <a:rPr lang="en-US" sz="1400" dirty="0"/>
              <a:t> </a:t>
            </a:r>
            <a:r>
              <a:rPr lang="en-US" sz="1400" dirty="0" err="1"/>
              <a:t>معرفة</a:t>
            </a:r>
            <a:r>
              <a:rPr lang="en-US" sz="1400" dirty="0"/>
              <a:t> </a:t>
            </a:r>
            <a:r>
              <a:rPr lang="en-US" sz="1400" dirty="0" err="1"/>
              <a:t>إجراءات</a:t>
            </a:r>
            <a:r>
              <a:rPr lang="en-US" sz="1400" dirty="0"/>
              <a:t> </a:t>
            </a:r>
            <a:r>
              <a:rPr lang="en-US" sz="1400" dirty="0" err="1"/>
              <a:t>إشارات</a:t>
            </a:r>
            <a:r>
              <a:rPr lang="en-US" sz="1400" dirty="0"/>
              <a:t> </a:t>
            </a:r>
            <a:r>
              <a:rPr lang="en-US" sz="1400" dirty="0" err="1"/>
              <a:t>القطارات</a:t>
            </a:r>
            <a:r>
              <a:rPr lang="en-US" sz="1400" dirty="0"/>
              <a:t>.</a:t>
            </a:r>
          </a:p>
          <a:p>
            <a:pPr lvl="2" eaLnBrk="1" hangingPunct="1">
              <a:defRPr/>
            </a:pPr>
            <a:r>
              <a:rPr lang="en-US" sz="1400" dirty="0"/>
              <a:t>For a stock trading system, software engineers need to know trading rules.</a:t>
            </a:r>
          </a:p>
          <a:p>
            <a:pPr lvl="2" algn="r" rtl="1" eaLnBrk="1" hangingPunct="1">
              <a:defRPr/>
            </a:pPr>
            <a:r>
              <a:rPr lang="en-US" sz="1400" dirty="0" err="1"/>
              <a:t>بالنسبة</a:t>
            </a:r>
            <a:r>
              <a:rPr lang="en-US" sz="1400" dirty="0"/>
              <a:t> </a:t>
            </a:r>
            <a:r>
              <a:rPr lang="en-US" sz="1400" dirty="0" err="1"/>
              <a:t>لنظام</a:t>
            </a:r>
            <a:r>
              <a:rPr lang="en-US" sz="1400" dirty="0"/>
              <a:t> </a:t>
            </a:r>
            <a:r>
              <a:rPr lang="en-US" sz="1400" dirty="0" err="1"/>
              <a:t>تداول</a:t>
            </a:r>
            <a:r>
              <a:rPr lang="en-US" sz="1400" dirty="0"/>
              <a:t> </a:t>
            </a:r>
            <a:r>
              <a:rPr lang="en-US" sz="1400" dirty="0" err="1"/>
              <a:t>الأسهم</a:t>
            </a:r>
            <a:r>
              <a:rPr lang="en-US" sz="1400" dirty="0"/>
              <a:t> ، </a:t>
            </a:r>
            <a:r>
              <a:rPr lang="en-US" sz="1400" dirty="0" err="1"/>
              <a:t>يحتاج</a:t>
            </a:r>
            <a:r>
              <a:rPr lang="en-US" sz="1400" dirty="0"/>
              <a:t> </a:t>
            </a:r>
            <a:r>
              <a:rPr lang="en-US" sz="1400" dirty="0" err="1"/>
              <a:t>مهندسو</a:t>
            </a:r>
            <a:r>
              <a:rPr lang="en-US" sz="1400" dirty="0"/>
              <a:t> </a:t>
            </a:r>
            <a:r>
              <a:rPr lang="en-US" sz="1400" dirty="0" err="1"/>
              <a:t>البرمجيات</a:t>
            </a:r>
            <a:r>
              <a:rPr lang="en-US" sz="1400" dirty="0"/>
              <a:t> </a:t>
            </a:r>
            <a:r>
              <a:rPr lang="en-US" sz="1400" dirty="0" err="1"/>
              <a:t>إلى</a:t>
            </a:r>
            <a:r>
              <a:rPr lang="en-US" sz="1400" dirty="0"/>
              <a:t> </a:t>
            </a:r>
            <a:r>
              <a:rPr lang="en-US" sz="1400" dirty="0" err="1"/>
              <a:t>معرفة</a:t>
            </a:r>
            <a:r>
              <a:rPr lang="en-US" sz="1400" dirty="0"/>
              <a:t> </a:t>
            </a:r>
            <a:r>
              <a:rPr lang="en-US" sz="1400" dirty="0" err="1"/>
              <a:t>قواعد</a:t>
            </a:r>
            <a:r>
              <a:rPr lang="en-US" sz="1400" dirty="0"/>
              <a:t> </a:t>
            </a:r>
            <a:r>
              <a:rPr lang="en-US" sz="1400" dirty="0" err="1"/>
              <a:t>التداول</a:t>
            </a:r>
            <a:r>
              <a:rPr lang="en-US" sz="1400" dirty="0"/>
              <a:t>.</a:t>
            </a:r>
          </a:p>
          <a:p>
            <a:pPr eaLnBrk="1" hangingPunct="1">
              <a:defRPr/>
            </a:pPr>
            <a:r>
              <a:rPr lang="en-US" sz="1600" b="1" dirty="0"/>
              <a:t>Solution Domain </a:t>
            </a:r>
            <a:r>
              <a:rPr lang="en-US" sz="1600" dirty="0"/>
              <a:t>(System Design, Object Design):</a:t>
            </a:r>
          </a:p>
          <a:p>
            <a:pPr algn="r" rtl="1" eaLnBrk="1" hangingPunct="1">
              <a:defRPr/>
            </a:pPr>
            <a:r>
              <a:rPr lang="en-US" sz="1600" b="1" dirty="0" err="1"/>
              <a:t>مجال</a:t>
            </a:r>
            <a:r>
              <a:rPr lang="en-US" sz="1600" b="1" dirty="0"/>
              <a:t> </a:t>
            </a:r>
            <a:r>
              <a:rPr lang="en-US" sz="1600" b="1" dirty="0" err="1"/>
              <a:t>الحل</a:t>
            </a:r>
            <a:r>
              <a:rPr lang="ar-JO" sz="1600" dirty="0"/>
              <a:t>(</a:t>
            </a:r>
            <a:r>
              <a:rPr lang="en-US" sz="1600" dirty="0" err="1"/>
              <a:t>تصميم</a:t>
            </a:r>
            <a:r>
              <a:rPr lang="en-US" sz="1600" dirty="0"/>
              <a:t> </a:t>
            </a:r>
            <a:r>
              <a:rPr lang="en-US" sz="1600" dirty="0" err="1"/>
              <a:t>النظام</a:t>
            </a:r>
            <a:r>
              <a:rPr lang="en-US" sz="1600" dirty="0"/>
              <a:t> ، </a:t>
            </a:r>
            <a:r>
              <a:rPr lang="en-US" sz="1600" dirty="0" err="1"/>
              <a:t>تصميم</a:t>
            </a:r>
            <a:r>
              <a:rPr lang="en-US" sz="1600" dirty="0"/>
              <a:t> </a:t>
            </a:r>
            <a:r>
              <a:rPr lang="en-US" sz="1600" dirty="0" err="1"/>
              <a:t>الكائن</a:t>
            </a:r>
            <a:r>
              <a:rPr lang="ar-JO" sz="1600" dirty="0"/>
              <a:t>)</a:t>
            </a:r>
            <a:r>
              <a:rPr lang="en-US" sz="1600" dirty="0"/>
              <a:t>:</a:t>
            </a:r>
            <a:endParaRPr lang="en-US" sz="1400" dirty="0"/>
          </a:p>
          <a:p>
            <a:pPr lvl="1" eaLnBrk="1" hangingPunct="1">
              <a:defRPr/>
            </a:pPr>
            <a:r>
              <a:rPr lang="en-US" sz="1400" dirty="0"/>
              <a:t>Software engineers need to understand the systems they could build, to evaluate different solutions and trade-offs.</a:t>
            </a:r>
          </a:p>
          <a:p>
            <a:pPr lvl="1" algn="r" rtl="1" eaLnBrk="1" hangingPunct="1">
              <a:defRPr/>
            </a:pPr>
            <a:r>
              <a:rPr lang="en-US" sz="1400" dirty="0" err="1"/>
              <a:t>يحتاج</a:t>
            </a:r>
            <a:r>
              <a:rPr lang="en-US" sz="1400" dirty="0"/>
              <a:t> </a:t>
            </a:r>
            <a:r>
              <a:rPr lang="en-US" sz="1400" dirty="0" err="1"/>
              <a:t>مهندسو</a:t>
            </a:r>
            <a:r>
              <a:rPr lang="en-US" sz="1400" dirty="0"/>
              <a:t> </a:t>
            </a:r>
            <a:r>
              <a:rPr lang="en-US" sz="1400" dirty="0" err="1"/>
              <a:t>البرمجيات</a:t>
            </a:r>
            <a:r>
              <a:rPr lang="en-US" sz="1400" dirty="0"/>
              <a:t> </a:t>
            </a:r>
            <a:r>
              <a:rPr lang="en-US" sz="1400" dirty="0" err="1"/>
              <a:t>إلى</a:t>
            </a:r>
            <a:r>
              <a:rPr lang="en-US" sz="1400" dirty="0"/>
              <a:t> </a:t>
            </a:r>
            <a:r>
              <a:rPr lang="en-US" sz="1400" dirty="0" err="1"/>
              <a:t>فهم</a:t>
            </a:r>
            <a:r>
              <a:rPr lang="en-US" sz="1400" dirty="0"/>
              <a:t> </a:t>
            </a:r>
            <a:r>
              <a:rPr lang="en-US" sz="1400" dirty="0" err="1"/>
              <a:t>الأنظمة</a:t>
            </a:r>
            <a:r>
              <a:rPr lang="en-US" sz="1400" dirty="0"/>
              <a:t> </a:t>
            </a:r>
            <a:r>
              <a:rPr lang="en-US" sz="1400" dirty="0" err="1"/>
              <a:t>التي</a:t>
            </a:r>
            <a:r>
              <a:rPr lang="en-US" sz="1400" dirty="0"/>
              <a:t> </a:t>
            </a:r>
            <a:r>
              <a:rPr lang="en-US" sz="1400" dirty="0" err="1"/>
              <a:t>يمكنهم</a:t>
            </a:r>
            <a:r>
              <a:rPr lang="en-US" sz="1400" dirty="0"/>
              <a:t> </a:t>
            </a:r>
            <a:r>
              <a:rPr lang="en-US" sz="1400" dirty="0" err="1"/>
              <a:t>بناؤها</a:t>
            </a:r>
            <a:r>
              <a:rPr lang="en-US" sz="1400" dirty="0"/>
              <a:t> ، </a:t>
            </a:r>
            <a:r>
              <a:rPr lang="en-US" sz="1400" dirty="0" err="1"/>
              <a:t>لتقييم</a:t>
            </a:r>
            <a:r>
              <a:rPr lang="en-US" sz="1400" dirty="0"/>
              <a:t> </a:t>
            </a:r>
            <a:r>
              <a:rPr lang="en-US" sz="1400" dirty="0" err="1"/>
              <a:t>الحلول</a:t>
            </a:r>
            <a:r>
              <a:rPr lang="en-US" sz="1400" dirty="0"/>
              <a:t> </a:t>
            </a:r>
            <a:r>
              <a:rPr lang="en-US" sz="1400" dirty="0" err="1"/>
              <a:t>والمفاضلات</a:t>
            </a:r>
            <a:r>
              <a:rPr lang="en-US" sz="1400" dirty="0"/>
              <a:t> </a:t>
            </a:r>
            <a:r>
              <a:rPr lang="en-US" sz="1400" dirty="0" err="1"/>
              <a:t>المختلفة</a:t>
            </a:r>
            <a:r>
              <a:rPr lang="en-US" sz="1400" dirty="0"/>
              <a:t>.</a:t>
            </a:r>
          </a:p>
          <a:p>
            <a:pPr lvl="1" eaLnBrk="1" hangingPunct="1">
              <a:defRPr/>
            </a:pPr>
            <a:r>
              <a:rPr lang="en-US" sz="1400" dirty="0"/>
              <a:t>The available technologies to build the system</a:t>
            </a:r>
          </a:p>
          <a:p>
            <a:pPr lvl="1" algn="r" rtl="1" eaLnBrk="1" hangingPunct="1">
              <a:defRPr/>
            </a:pPr>
            <a:r>
              <a:rPr lang="en-US" sz="1400" dirty="0" err="1"/>
              <a:t>التقنيات</a:t>
            </a:r>
            <a:r>
              <a:rPr lang="en-US" sz="1400" dirty="0"/>
              <a:t> </a:t>
            </a:r>
            <a:r>
              <a:rPr lang="en-US" sz="1400" dirty="0" err="1"/>
              <a:t>المتاحة</a:t>
            </a:r>
            <a:r>
              <a:rPr lang="en-US" sz="1400" dirty="0"/>
              <a:t> </a:t>
            </a:r>
            <a:r>
              <a:rPr lang="en-US" sz="1400" dirty="0" err="1"/>
              <a:t>لبناء</a:t>
            </a:r>
            <a:r>
              <a:rPr lang="en-US" sz="1400" dirty="0"/>
              <a:t> </a:t>
            </a:r>
            <a:r>
              <a:rPr lang="en-US" sz="1400" dirty="0" err="1"/>
              <a:t>النظام</a:t>
            </a:r>
            <a:endParaRPr lang="en-US" sz="1400" dirty="0"/>
          </a:p>
        </p:txBody>
      </p:sp>
      <p:sp>
        <p:nvSpPr>
          <p:cNvPr id="7" name="Date Placeholder 6">
            <a:extLst>
              <a:ext uri="{FF2B5EF4-FFF2-40B4-BE49-F238E27FC236}">
                <a16:creationId xmlns:a16="http://schemas.microsoft.com/office/drawing/2014/main" id="{CC4C4138-A828-CF05-0E07-954823A0DB08}"/>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1682E5E-8AEF-4AAF-B0F9-9CDD5F64BD00}"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4341" name="Slide Number Placeholder 7">
            <a:extLst>
              <a:ext uri="{FF2B5EF4-FFF2-40B4-BE49-F238E27FC236}">
                <a16:creationId xmlns:a16="http://schemas.microsoft.com/office/drawing/2014/main" id="{DA4337DE-7AF1-7271-1E3E-F557EFC467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ECE06C-A97F-4FB0-80C4-24E5627C7BFC}"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3386228-1AEB-02AC-12A4-203DAB0C8A9D}"/>
              </a:ext>
            </a:extLst>
          </p:cNvPr>
          <p:cNvSpPr>
            <a:spLocks noGrp="1" noChangeArrowheads="1"/>
          </p:cNvSpPr>
          <p:nvPr>
            <p:ph type="title"/>
          </p:nvPr>
        </p:nvSpPr>
        <p:spPr>
          <a:xfrm>
            <a:off x="533400" y="304800"/>
            <a:ext cx="8229600" cy="1143000"/>
          </a:xfrm>
        </p:spPr>
        <p:txBody>
          <a:bodyPr/>
          <a:lstStyle/>
          <a:p>
            <a:pPr algn="ctr" eaLnBrk="1" hangingPunct="1"/>
            <a:r>
              <a:rPr lang="en-US" altLang="ar-JO" sz="4000" b="1" dirty="0"/>
              <a:t>What is UML?</a:t>
            </a:r>
            <a:br>
              <a:rPr lang="en-US" altLang="ar-JO" sz="4000" b="1" dirty="0"/>
            </a:br>
            <a:r>
              <a:rPr lang="en-US" altLang="ar-JO" sz="4000" b="1" dirty="0" err="1"/>
              <a:t>ما</a:t>
            </a:r>
            <a:r>
              <a:rPr lang="en-US" altLang="ar-JO" sz="4000" b="1" dirty="0"/>
              <a:t> </a:t>
            </a:r>
            <a:r>
              <a:rPr lang="en-US" altLang="ar-JO" sz="4000" b="1" dirty="0" err="1"/>
              <a:t>هو</a:t>
            </a:r>
            <a:r>
              <a:rPr lang="en-US" altLang="ar-JO" sz="4000" b="1" dirty="0"/>
              <a:t> UML؟</a:t>
            </a:r>
          </a:p>
        </p:txBody>
      </p:sp>
      <p:sp>
        <p:nvSpPr>
          <p:cNvPr id="84995" name="Rectangle 3">
            <a:extLst>
              <a:ext uri="{FF2B5EF4-FFF2-40B4-BE49-F238E27FC236}">
                <a16:creationId xmlns:a16="http://schemas.microsoft.com/office/drawing/2014/main" id="{6C517518-BE1D-6E6A-6976-3DA01EF527D7}"/>
              </a:ext>
            </a:extLst>
          </p:cNvPr>
          <p:cNvSpPr>
            <a:spLocks noGrp="1" noChangeArrowheads="1"/>
          </p:cNvSpPr>
          <p:nvPr>
            <p:ph idx="1"/>
          </p:nvPr>
        </p:nvSpPr>
        <p:spPr>
          <a:xfrm>
            <a:off x="457200" y="1935163"/>
            <a:ext cx="8229600" cy="4786312"/>
          </a:xfrm>
        </p:spPr>
        <p:txBody>
          <a:bodyPr>
            <a:normAutofit fontScale="55000" lnSpcReduction="20000"/>
          </a:bodyPr>
          <a:lstStyle/>
          <a:p>
            <a:pPr marL="274320" indent="-274320" eaLnBrk="1" fontAlgn="auto" hangingPunct="1">
              <a:spcAft>
                <a:spcPts val="0"/>
              </a:spcAft>
              <a:buClr>
                <a:schemeClr val="accent3"/>
              </a:buClr>
              <a:buFont typeface="Wingdings 2"/>
              <a:buChar char=""/>
              <a:defRPr/>
            </a:pPr>
            <a:r>
              <a:rPr lang="en-US" b="1" dirty="0"/>
              <a:t>UML </a:t>
            </a:r>
            <a:r>
              <a:rPr lang="en-US" dirty="0"/>
              <a:t>(Unified Modeling Language)</a:t>
            </a:r>
          </a:p>
          <a:p>
            <a:pPr marL="274320" indent="-274320" algn="r" rtl="1" eaLnBrk="1" fontAlgn="auto" hangingPunct="1">
              <a:spcAft>
                <a:spcPts val="0"/>
              </a:spcAft>
              <a:buClr>
                <a:schemeClr val="accent3"/>
              </a:buClr>
              <a:buFont typeface="Wingdings 2"/>
              <a:buChar char=""/>
              <a:defRPr/>
            </a:pPr>
            <a:r>
              <a:rPr lang="en-US" b="1" dirty="0"/>
              <a:t>UML</a:t>
            </a:r>
            <a:r>
              <a:rPr lang="ar-JO" b="1" dirty="0"/>
              <a:t> </a:t>
            </a:r>
            <a:r>
              <a:rPr lang="ar-JO" dirty="0"/>
              <a:t>(</a:t>
            </a:r>
            <a:r>
              <a:rPr lang="en-US" dirty="0" err="1"/>
              <a:t>لغة</a:t>
            </a:r>
            <a:r>
              <a:rPr lang="en-US" dirty="0"/>
              <a:t> ​​</a:t>
            </a:r>
            <a:r>
              <a:rPr lang="en-US" dirty="0" err="1"/>
              <a:t>تصميم</a:t>
            </a:r>
            <a:r>
              <a:rPr lang="en-US" dirty="0"/>
              <a:t> </a:t>
            </a:r>
            <a:r>
              <a:rPr lang="en-US" dirty="0" err="1"/>
              <a:t>موحدة</a:t>
            </a:r>
            <a:r>
              <a:rPr lang="ar-JO" dirty="0"/>
              <a:t>)</a:t>
            </a:r>
            <a:endParaRPr lang="en-US" dirty="0"/>
          </a:p>
          <a:p>
            <a:pPr marL="640080" lvl="1" indent="-246888" eaLnBrk="1" fontAlgn="auto" hangingPunct="1">
              <a:spcAft>
                <a:spcPts val="0"/>
              </a:spcAft>
              <a:buFont typeface="Wingdings 2"/>
              <a:buChar char=""/>
              <a:defRPr/>
            </a:pPr>
            <a:r>
              <a:rPr lang="en-US" dirty="0"/>
              <a:t>An emerging standard for modeling object-oriented software.</a:t>
            </a:r>
          </a:p>
          <a:p>
            <a:pPr marL="640080" lvl="1" indent="-246888" algn="r" rtl="1" eaLnBrk="1" fontAlgn="auto" hangingPunct="1">
              <a:spcAft>
                <a:spcPts val="0"/>
              </a:spcAft>
              <a:buFont typeface="Wingdings 2"/>
              <a:buChar char=""/>
              <a:defRPr/>
            </a:pPr>
            <a:r>
              <a:rPr lang="en-US" dirty="0" err="1"/>
              <a:t>معيار</a:t>
            </a:r>
            <a:r>
              <a:rPr lang="en-US" dirty="0"/>
              <a:t> </a:t>
            </a:r>
            <a:r>
              <a:rPr lang="en-US" dirty="0" err="1"/>
              <a:t>ناشئ</a:t>
            </a:r>
            <a:r>
              <a:rPr lang="en-US" dirty="0"/>
              <a:t> </a:t>
            </a:r>
            <a:r>
              <a:rPr lang="en-US" dirty="0" err="1"/>
              <a:t>لنمذجة</a:t>
            </a:r>
            <a:r>
              <a:rPr lang="en-US" dirty="0"/>
              <a:t> </a:t>
            </a:r>
            <a:r>
              <a:rPr lang="en-US" dirty="0" err="1"/>
              <a:t>البرامج</a:t>
            </a:r>
            <a:r>
              <a:rPr lang="en-US" dirty="0"/>
              <a:t> </a:t>
            </a:r>
            <a:r>
              <a:rPr lang="en-US" dirty="0" err="1"/>
              <a:t>الموجهة</a:t>
            </a:r>
            <a:r>
              <a:rPr lang="en-US" dirty="0"/>
              <a:t> </a:t>
            </a:r>
            <a:r>
              <a:rPr lang="en-US" dirty="0" err="1"/>
              <a:t>للكائنات</a:t>
            </a:r>
            <a:r>
              <a:rPr lang="en-US" dirty="0"/>
              <a:t>.</a:t>
            </a:r>
          </a:p>
          <a:p>
            <a:pPr marL="640080" lvl="1" indent="-246888" eaLnBrk="1" fontAlgn="auto" hangingPunct="1">
              <a:spcAft>
                <a:spcPts val="0"/>
              </a:spcAft>
              <a:buFont typeface="Wingdings 2"/>
              <a:buChar char=""/>
              <a:defRPr/>
            </a:pPr>
            <a:r>
              <a:rPr lang="en-US" dirty="0"/>
              <a:t>Resulted from the unification from three leading object-oriented methods:</a:t>
            </a:r>
          </a:p>
          <a:p>
            <a:pPr marL="640080" lvl="1" indent="-246888" algn="r" rtl="1" eaLnBrk="1" fontAlgn="auto" hangingPunct="1">
              <a:spcAft>
                <a:spcPts val="0"/>
              </a:spcAft>
              <a:buFont typeface="Wingdings 2"/>
              <a:buChar char=""/>
              <a:defRPr/>
            </a:pPr>
            <a:r>
              <a:rPr lang="en-US" dirty="0" err="1"/>
              <a:t>نتج</a:t>
            </a:r>
            <a:r>
              <a:rPr lang="en-US" dirty="0"/>
              <a:t> </a:t>
            </a:r>
            <a:r>
              <a:rPr lang="en-US" dirty="0" err="1"/>
              <a:t>عن</a:t>
            </a:r>
            <a:r>
              <a:rPr lang="en-US" dirty="0"/>
              <a:t> </a:t>
            </a:r>
            <a:r>
              <a:rPr lang="en-US" dirty="0" err="1"/>
              <a:t>التوحيد</a:t>
            </a:r>
            <a:r>
              <a:rPr lang="en-US" dirty="0"/>
              <a:t> </a:t>
            </a:r>
            <a:r>
              <a:rPr lang="en-US" dirty="0" err="1"/>
              <a:t>من</a:t>
            </a:r>
            <a:r>
              <a:rPr lang="en-US" dirty="0"/>
              <a:t> </a:t>
            </a:r>
            <a:r>
              <a:rPr lang="en-US" dirty="0" err="1"/>
              <a:t>ثلاث</a:t>
            </a:r>
            <a:r>
              <a:rPr lang="en-US" dirty="0"/>
              <a:t> </a:t>
            </a:r>
            <a:r>
              <a:rPr lang="en-US" dirty="0" err="1"/>
              <a:t>طرق</a:t>
            </a:r>
            <a:r>
              <a:rPr lang="en-US" dirty="0"/>
              <a:t> </a:t>
            </a:r>
            <a:r>
              <a:rPr lang="en-US" dirty="0" err="1"/>
              <a:t>رائدة</a:t>
            </a:r>
            <a:r>
              <a:rPr lang="en-US" dirty="0"/>
              <a:t> </a:t>
            </a:r>
            <a:r>
              <a:rPr lang="en-US" dirty="0" err="1"/>
              <a:t>موجهة</a:t>
            </a:r>
            <a:r>
              <a:rPr lang="en-US" dirty="0"/>
              <a:t> </a:t>
            </a:r>
            <a:r>
              <a:rPr lang="en-US" dirty="0" err="1"/>
              <a:t>للكائنات</a:t>
            </a:r>
            <a:r>
              <a:rPr lang="en-US" dirty="0"/>
              <a:t>:</a:t>
            </a:r>
          </a:p>
          <a:p>
            <a:pPr lvl="2" indent="-246888" eaLnBrk="1" fontAlgn="auto" hangingPunct="1">
              <a:spcAft>
                <a:spcPts val="0"/>
              </a:spcAft>
              <a:buFont typeface="Wingdings 2"/>
              <a:buChar char=""/>
              <a:defRPr/>
            </a:pPr>
            <a:r>
              <a:rPr lang="en-US" dirty="0"/>
              <a:t>OMT (Object Modeling Technique)</a:t>
            </a:r>
          </a:p>
          <a:p>
            <a:pPr lvl="2" indent="-246888" algn="r" rtl="1" eaLnBrk="1" fontAlgn="auto" hangingPunct="1">
              <a:spcAft>
                <a:spcPts val="0"/>
              </a:spcAft>
              <a:buFont typeface="Wingdings 2"/>
              <a:buChar char=""/>
              <a:defRPr/>
            </a:pPr>
            <a:r>
              <a:rPr lang="en-US" dirty="0" err="1"/>
              <a:t>تقنية</a:t>
            </a:r>
            <a:r>
              <a:rPr lang="en-US" dirty="0"/>
              <a:t> </a:t>
            </a:r>
            <a:r>
              <a:rPr lang="en-US" dirty="0" err="1"/>
              <a:t>نمذجة</a:t>
            </a:r>
            <a:r>
              <a:rPr lang="en-US" dirty="0"/>
              <a:t> </a:t>
            </a:r>
            <a:r>
              <a:rPr lang="en-US" dirty="0" err="1"/>
              <a:t>الكائن</a:t>
            </a:r>
            <a:r>
              <a:rPr lang="en-US" dirty="0"/>
              <a:t> (OMT)</a:t>
            </a:r>
          </a:p>
          <a:p>
            <a:pPr lvl="2" indent="-246888" eaLnBrk="1" fontAlgn="auto" hangingPunct="1">
              <a:spcAft>
                <a:spcPts val="0"/>
              </a:spcAft>
              <a:buFont typeface="Wingdings 2"/>
              <a:buChar char=""/>
              <a:defRPr/>
            </a:pPr>
            <a:r>
              <a:rPr lang="en-US" dirty="0"/>
              <a:t>OOSE (Object-Oriented Software </a:t>
            </a:r>
            <a:r>
              <a:rPr lang="en-US" dirty="0" err="1"/>
              <a:t>Engineerin</a:t>
            </a:r>
            <a:r>
              <a:rPr lang="en-US" dirty="0"/>
              <a:t>)</a:t>
            </a:r>
          </a:p>
          <a:p>
            <a:pPr lvl="2" indent="-246888" algn="r" rtl="1" eaLnBrk="1" fontAlgn="auto" hangingPunct="1">
              <a:spcAft>
                <a:spcPts val="0"/>
              </a:spcAft>
              <a:buFont typeface="Wingdings 2"/>
              <a:buChar char=""/>
              <a:defRPr/>
            </a:pPr>
            <a:r>
              <a:rPr lang="en-US" dirty="0"/>
              <a:t>OOSE </a:t>
            </a:r>
            <a:r>
              <a:rPr lang="ar-JO" dirty="0"/>
              <a:t>(</a:t>
            </a:r>
            <a:r>
              <a:rPr lang="en-US" dirty="0"/>
              <a:t> </a:t>
            </a:r>
            <a:r>
              <a:rPr lang="en-US" dirty="0" err="1"/>
              <a:t>برنامج</a:t>
            </a:r>
            <a:r>
              <a:rPr lang="en-US" dirty="0"/>
              <a:t> </a:t>
            </a:r>
            <a:r>
              <a:rPr lang="en-US" dirty="0" err="1"/>
              <a:t>كائني</a:t>
            </a:r>
            <a:r>
              <a:rPr lang="en-US" dirty="0"/>
              <a:t> </a:t>
            </a:r>
            <a:r>
              <a:rPr lang="en-US" dirty="0" err="1"/>
              <a:t>التوجه</a:t>
            </a:r>
            <a:r>
              <a:rPr lang="en-US" dirty="0"/>
              <a:t> </a:t>
            </a:r>
            <a:r>
              <a:rPr lang="en-US" dirty="0" err="1"/>
              <a:t>مهندس</a:t>
            </a:r>
            <a:r>
              <a:rPr lang="ar-JO" dirty="0"/>
              <a:t>)</a:t>
            </a:r>
            <a:endParaRPr lang="en-US" dirty="0"/>
          </a:p>
          <a:p>
            <a:pPr lvl="2" indent="-246888" eaLnBrk="1" fontAlgn="auto" hangingPunct="1">
              <a:spcAft>
                <a:spcPts val="0"/>
              </a:spcAft>
              <a:buFont typeface="Wingdings 2"/>
              <a:buChar char=""/>
              <a:defRPr/>
            </a:pPr>
            <a:r>
              <a:rPr lang="en-US" dirty="0" err="1"/>
              <a:t>Booch</a:t>
            </a:r>
            <a:r>
              <a:rPr lang="en-US" dirty="0"/>
              <a:t> (Grady </a:t>
            </a:r>
            <a:r>
              <a:rPr lang="en-US" dirty="0" err="1"/>
              <a:t>Booch</a:t>
            </a:r>
            <a:r>
              <a:rPr lang="en-US" dirty="0"/>
              <a:t>)</a:t>
            </a:r>
          </a:p>
          <a:p>
            <a:pPr lvl="2" indent="-246888" algn="r" rtl="1" eaLnBrk="1" fontAlgn="auto" hangingPunct="1">
              <a:spcAft>
                <a:spcPts val="0"/>
              </a:spcAft>
              <a:buFont typeface="Wingdings 2"/>
              <a:buChar char=""/>
              <a:defRPr/>
            </a:pPr>
            <a:r>
              <a:rPr lang="en-US" dirty="0" err="1"/>
              <a:t>بوش</a:t>
            </a:r>
            <a:r>
              <a:rPr lang="en-US" dirty="0"/>
              <a:t>(</a:t>
            </a:r>
            <a:r>
              <a:rPr lang="en-US" dirty="0" err="1"/>
              <a:t>جراديبوش</a:t>
            </a:r>
            <a:r>
              <a:rPr lang="en-US" dirty="0"/>
              <a:t>)</a:t>
            </a:r>
          </a:p>
          <a:p>
            <a:pPr marL="274320" indent="-274320" eaLnBrk="1" fontAlgn="auto" hangingPunct="1">
              <a:spcAft>
                <a:spcPts val="0"/>
              </a:spcAft>
              <a:buClr>
                <a:schemeClr val="accent3"/>
              </a:buClr>
              <a:buFont typeface="Wingdings 2"/>
              <a:buChar char=""/>
              <a:defRPr/>
            </a:pPr>
            <a:r>
              <a:rPr lang="en-US" b="1" dirty="0"/>
              <a:t>Reference: </a:t>
            </a:r>
            <a:r>
              <a:rPr lang="en-US" dirty="0"/>
              <a:t>“The Unified Modeling Language User Guide”, Addison Wesley, 1999. </a:t>
            </a:r>
          </a:p>
          <a:p>
            <a:pPr marL="274320" indent="-274320" algn="r" rtl="1" eaLnBrk="1" fontAlgn="auto" hangingPunct="1">
              <a:spcAft>
                <a:spcPts val="0"/>
              </a:spcAft>
              <a:buClr>
                <a:schemeClr val="accent3"/>
              </a:buClr>
              <a:buFont typeface="Wingdings 2"/>
              <a:buChar char=""/>
              <a:defRPr/>
            </a:pPr>
            <a:r>
              <a:rPr lang="en-US" b="1" dirty="0" err="1"/>
              <a:t>مرجع</a:t>
            </a:r>
            <a:r>
              <a:rPr lang="en-US" b="1" dirty="0"/>
              <a:t>:</a:t>
            </a:r>
            <a:r>
              <a:rPr lang="en-US" dirty="0"/>
              <a:t>"</a:t>
            </a:r>
            <a:r>
              <a:rPr lang="en-US" dirty="0" err="1"/>
              <a:t>دليل</a:t>
            </a:r>
            <a:r>
              <a:rPr lang="en-US" dirty="0"/>
              <a:t> </a:t>
            </a:r>
            <a:r>
              <a:rPr lang="en-US" dirty="0" err="1"/>
              <a:t>مستخدم</a:t>
            </a:r>
            <a:r>
              <a:rPr lang="en-US" dirty="0"/>
              <a:t> </a:t>
            </a:r>
            <a:r>
              <a:rPr lang="en-US" dirty="0" err="1"/>
              <a:t>لغة</a:t>
            </a:r>
            <a:r>
              <a:rPr lang="en-US" dirty="0"/>
              <a:t> </a:t>
            </a:r>
            <a:r>
              <a:rPr lang="en-US" dirty="0" err="1"/>
              <a:t>النمذجة</a:t>
            </a:r>
            <a:r>
              <a:rPr lang="en-US" dirty="0"/>
              <a:t> </a:t>
            </a:r>
            <a:r>
              <a:rPr lang="en-US" dirty="0" err="1"/>
              <a:t>الموحدة</a:t>
            </a:r>
            <a:r>
              <a:rPr lang="en-US" dirty="0"/>
              <a:t>" ، </a:t>
            </a:r>
            <a:r>
              <a:rPr lang="en-US" dirty="0" err="1"/>
              <a:t>أديسون</a:t>
            </a:r>
            <a:r>
              <a:rPr lang="en-US" dirty="0"/>
              <a:t> </a:t>
            </a:r>
            <a:r>
              <a:rPr lang="en-US" dirty="0" err="1"/>
              <a:t>ويسلي</a:t>
            </a:r>
            <a:r>
              <a:rPr lang="en-US" dirty="0"/>
              <a:t> ، 1999.</a:t>
            </a:r>
          </a:p>
          <a:p>
            <a:pPr marL="274320" indent="-274320" eaLnBrk="1" fontAlgn="auto" hangingPunct="1">
              <a:spcAft>
                <a:spcPts val="0"/>
              </a:spcAft>
              <a:buClr>
                <a:schemeClr val="accent3"/>
              </a:buClr>
              <a:buFont typeface="Wingdings 2"/>
              <a:buChar char=""/>
              <a:defRPr/>
            </a:pPr>
            <a:r>
              <a:rPr lang="en-US" dirty="0"/>
              <a:t>Supported by several CASE tools </a:t>
            </a:r>
          </a:p>
          <a:p>
            <a:pPr marL="274320" indent="-274320" algn="r" rtl="1" eaLnBrk="1" fontAlgn="auto" hangingPunct="1">
              <a:spcAft>
                <a:spcPts val="0"/>
              </a:spcAft>
              <a:buClr>
                <a:schemeClr val="accent3"/>
              </a:buClr>
              <a:buFont typeface="Wingdings 2"/>
              <a:buChar char=""/>
              <a:defRPr/>
            </a:pPr>
            <a:r>
              <a:rPr lang="en-US" dirty="0" err="1"/>
              <a:t>بدعم</a:t>
            </a:r>
            <a:r>
              <a:rPr lang="en-US" dirty="0"/>
              <a:t> </a:t>
            </a:r>
            <a:r>
              <a:rPr lang="en-US" dirty="0" err="1"/>
              <a:t>من</a:t>
            </a:r>
            <a:r>
              <a:rPr lang="en-US" dirty="0"/>
              <a:t> </a:t>
            </a:r>
            <a:r>
              <a:rPr lang="en-US" dirty="0" err="1"/>
              <a:t>عدة</a:t>
            </a:r>
            <a:r>
              <a:rPr lang="en-US" dirty="0"/>
              <a:t> </a:t>
            </a:r>
            <a:r>
              <a:rPr lang="en-US" dirty="0" err="1"/>
              <a:t>أدوات</a:t>
            </a:r>
            <a:r>
              <a:rPr lang="en-US" dirty="0"/>
              <a:t> CASE</a:t>
            </a:r>
          </a:p>
          <a:p>
            <a:pPr marL="640080" lvl="1" indent="-246888" eaLnBrk="1" fontAlgn="auto" hangingPunct="1">
              <a:spcAft>
                <a:spcPts val="0"/>
              </a:spcAft>
              <a:buFont typeface="Wingdings 2"/>
              <a:buChar char=""/>
              <a:defRPr/>
            </a:pPr>
            <a:r>
              <a:rPr lang="en-US" dirty="0"/>
              <a:t>Rational ROSE</a:t>
            </a:r>
          </a:p>
          <a:p>
            <a:pPr marL="640080" lvl="1" indent="-246888" algn="r" rtl="1" eaLnBrk="1" fontAlgn="auto" hangingPunct="1">
              <a:spcAft>
                <a:spcPts val="0"/>
              </a:spcAft>
              <a:buFont typeface="Wingdings 2"/>
              <a:buChar char=""/>
              <a:defRPr/>
            </a:pPr>
            <a:r>
              <a:rPr lang="en-US" dirty="0" err="1"/>
              <a:t>عقلاني</a:t>
            </a:r>
            <a:r>
              <a:rPr lang="en-US" dirty="0"/>
              <a:t> </a:t>
            </a:r>
            <a:r>
              <a:rPr lang="en-US" dirty="0" err="1"/>
              <a:t>روز</a:t>
            </a:r>
            <a:endParaRPr lang="en-US" dirty="0"/>
          </a:p>
          <a:p>
            <a:pPr marL="640080" lvl="1" indent="-246888" eaLnBrk="1" fontAlgn="auto" hangingPunct="1">
              <a:spcAft>
                <a:spcPts val="0"/>
              </a:spcAft>
              <a:buFont typeface="Wingdings 2"/>
              <a:buChar char=""/>
              <a:defRPr/>
            </a:pPr>
            <a:r>
              <a:rPr lang="en-US" dirty="0" err="1"/>
              <a:t>TogetherJ</a:t>
            </a:r>
            <a:endParaRPr lang="en-US" dirty="0"/>
          </a:p>
          <a:p>
            <a:pPr marL="640080" lvl="1" indent="-246888" algn="r" rtl="1" eaLnBrk="1" fontAlgn="auto" hangingPunct="1">
              <a:spcAft>
                <a:spcPts val="0"/>
              </a:spcAft>
              <a:buFont typeface="Wingdings 2"/>
              <a:buChar char=""/>
              <a:defRPr/>
            </a:pPr>
            <a:r>
              <a:rPr lang="en-US" dirty="0" err="1"/>
              <a:t>معا</a:t>
            </a:r>
            <a:endParaRPr lang="en-US" dirty="0"/>
          </a:p>
          <a:p>
            <a:pPr marL="273367" indent="-246888" eaLnBrk="1" fontAlgn="auto" hangingPunct="1">
              <a:spcAft>
                <a:spcPts val="0"/>
              </a:spcAft>
              <a:buFont typeface="Wingdings 2"/>
              <a:buChar char=""/>
              <a:defRPr/>
            </a:pPr>
            <a:r>
              <a:rPr lang="en-US" dirty="0"/>
              <a:t>The goal of UML </a:t>
            </a:r>
            <a:r>
              <a:rPr lang="en-US" dirty="0">
                <a:solidFill>
                  <a:srgbClr val="FF0000"/>
                </a:solidFill>
              </a:rPr>
              <a:t>is to provide a standard notation</a:t>
            </a:r>
            <a:r>
              <a:rPr lang="en-US" dirty="0"/>
              <a:t> that can be used by all object-oriented methods</a:t>
            </a:r>
          </a:p>
          <a:p>
            <a:pPr marL="273367" indent="-246888" algn="r" rtl="1" eaLnBrk="1" fontAlgn="auto" hangingPunct="1">
              <a:spcAft>
                <a:spcPts val="0"/>
              </a:spcAft>
              <a:buFont typeface="Wingdings 2"/>
              <a:buChar char=""/>
              <a:defRPr/>
            </a:pPr>
            <a:r>
              <a:rPr lang="en-US" dirty="0" err="1"/>
              <a:t>الهدف</a:t>
            </a:r>
            <a:r>
              <a:rPr lang="en-US" dirty="0"/>
              <a:t> </a:t>
            </a:r>
            <a:r>
              <a:rPr lang="en-US" dirty="0" err="1"/>
              <a:t>من</a:t>
            </a:r>
            <a:r>
              <a:rPr lang="en-US" dirty="0"/>
              <a:t> </a:t>
            </a:r>
            <a:r>
              <a:rPr lang="en-US" dirty="0" err="1"/>
              <a:t>UML</a:t>
            </a:r>
            <a:r>
              <a:rPr lang="en-US" dirty="0" err="1">
                <a:solidFill>
                  <a:srgbClr val="FF0000"/>
                </a:solidFill>
              </a:rPr>
              <a:t>هو</a:t>
            </a:r>
            <a:r>
              <a:rPr lang="en-US" dirty="0">
                <a:solidFill>
                  <a:srgbClr val="FF0000"/>
                </a:solidFill>
              </a:rPr>
              <a:t> </a:t>
            </a:r>
            <a:r>
              <a:rPr lang="en-US" dirty="0" err="1">
                <a:solidFill>
                  <a:srgbClr val="FF0000"/>
                </a:solidFill>
              </a:rPr>
              <a:t>توفير</a:t>
            </a:r>
            <a:r>
              <a:rPr lang="en-US" dirty="0">
                <a:solidFill>
                  <a:srgbClr val="FF0000"/>
                </a:solidFill>
              </a:rPr>
              <a:t> </a:t>
            </a:r>
            <a:r>
              <a:rPr lang="en-US" dirty="0" err="1">
                <a:solidFill>
                  <a:srgbClr val="FF0000"/>
                </a:solidFill>
              </a:rPr>
              <a:t>تدوين</a:t>
            </a:r>
            <a:r>
              <a:rPr lang="en-US" dirty="0">
                <a:solidFill>
                  <a:srgbClr val="FF0000"/>
                </a:solidFill>
              </a:rPr>
              <a:t> </a:t>
            </a:r>
            <a:r>
              <a:rPr lang="en-US" dirty="0" err="1">
                <a:solidFill>
                  <a:srgbClr val="FF0000"/>
                </a:solidFill>
              </a:rPr>
              <a:t>قياسي</a:t>
            </a:r>
            <a:r>
              <a:rPr lang="en-US" dirty="0" err="1"/>
              <a:t>التي</a:t>
            </a:r>
            <a:r>
              <a:rPr lang="en-US" dirty="0"/>
              <a:t> </a:t>
            </a:r>
            <a:r>
              <a:rPr lang="en-US" dirty="0" err="1"/>
              <a:t>يمكن</a:t>
            </a:r>
            <a:r>
              <a:rPr lang="en-US" dirty="0"/>
              <a:t> </a:t>
            </a:r>
            <a:r>
              <a:rPr lang="en-US" dirty="0" err="1"/>
              <a:t>استخدامها</a:t>
            </a:r>
            <a:r>
              <a:rPr lang="en-US" dirty="0"/>
              <a:t> </a:t>
            </a:r>
            <a:r>
              <a:rPr lang="en-US" dirty="0" err="1"/>
              <a:t>من</a:t>
            </a:r>
            <a:r>
              <a:rPr lang="en-US" dirty="0"/>
              <a:t> </a:t>
            </a:r>
            <a:r>
              <a:rPr lang="en-US" dirty="0" err="1"/>
              <a:t>قبل</a:t>
            </a:r>
            <a:r>
              <a:rPr lang="en-US" dirty="0"/>
              <a:t> </a:t>
            </a:r>
            <a:r>
              <a:rPr lang="en-US" dirty="0" err="1"/>
              <a:t>جميع</a:t>
            </a:r>
            <a:r>
              <a:rPr lang="en-US" dirty="0"/>
              <a:t> </a:t>
            </a:r>
            <a:r>
              <a:rPr lang="en-US" dirty="0" err="1"/>
              <a:t>الأساليب</a:t>
            </a:r>
            <a:r>
              <a:rPr lang="en-US" dirty="0"/>
              <a:t> </a:t>
            </a:r>
            <a:r>
              <a:rPr lang="en-US" dirty="0" err="1"/>
              <a:t>الموجهة</a:t>
            </a:r>
            <a:endParaRPr lang="en-US" dirty="0"/>
          </a:p>
        </p:txBody>
      </p:sp>
      <p:sp>
        <p:nvSpPr>
          <p:cNvPr id="7" name="Date Placeholder 6">
            <a:extLst>
              <a:ext uri="{FF2B5EF4-FFF2-40B4-BE49-F238E27FC236}">
                <a16:creationId xmlns:a16="http://schemas.microsoft.com/office/drawing/2014/main" id="{11391200-1FEA-0274-BDC7-FCB6E20F66E8}"/>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779F9A-B210-4474-AD05-C943F007FA82}"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5365" name="Slide Number Placeholder 7">
            <a:extLst>
              <a:ext uri="{FF2B5EF4-FFF2-40B4-BE49-F238E27FC236}">
                <a16:creationId xmlns:a16="http://schemas.microsoft.com/office/drawing/2014/main" id="{DB51A964-26D1-5671-1D5A-2CE0D1510E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8D2084B-F153-4D43-BC0D-76D5B0200ADB}"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49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49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8499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849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849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849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8499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849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8499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8499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84995">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499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4995">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499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4995">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499"/>
                                          </p:stCondLst>
                                        </p:cTn>
                                        <p:tgtEl>
                                          <p:spTgt spid="84995">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499"/>
                                          </p:stCondLst>
                                        </p:cTn>
                                        <p:tgtEl>
                                          <p:spTgt spid="84995">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499"/>
                                          </p:stCondLst>
                                        </p:cTn>
                                        <p:tgtEl>
                                          <p:spTgt spid="84995">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499"/>
                                          </p:stCondLst>
                                        </p:cTn>
                                        <p:tgtEl>
                                          <p:spTgt spid="84995">
                                            <p:txEl>
                                              <p:pRg st="17" end="1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84995">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8499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8499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DB19E72-4463-CC81-13E9-7C7766C6CE2D}"/>
              </a:ext>
            </a:extLst>
          </p:cNvPr>
          <p:cNvSpPr>
            <a:spLocks noGrp="1"/>
          </p:cNvSpPr>
          <p:nvPr>
            <p:ph type="title"/>
          </p:nvPr>
        </p:nvSpPr>
        <p:spPr>
          <a:xfrm>
            <a:off x="457200" y="457200"/>
            <a:ext cx="8229600" cy="1143000"/>
          </a:xfrm>
        </p:spPr>
        <p:txBody>
          <a:bodyPr/>
          <a:lstStyle/>
          <a:p>
            <a:pPr algn="ctr"/>
            <a:r>
              <a:rPr lang="en-US" altLang="ar-JO" sz="4000" dirty="0"/>
              <a:t>System Models</a:t>
            </a:r>
            <a:br>
              <a:rPr lang="en-US" altLang="ar-JO" sz="4000" dirty="0"/>
            </a:br>
            <a:r>
              <a:rPr lang="en-US" altLang="ar-JO" sz="4000" dirty="0" err="1"/>
              <a:t>نماذج</a:t>
            </a:r>
            <a:r>
              <a:rPr lang="en-US" altLang="ar-JO" sz="4000" dirty="0"/>
              <a:t> </a:t>
            </a:r>
            <a:r>
              <a:rPr lang="en-US" altLang="ar-JO" sz="4000" dirty="0" err="1"/>
              <a:t>النظام</a:t>
            </a:r>
            <a:endParaRPr lang="en-US" altLang="ar-JO" sz="4000" dirty="0"/>
          </a:p>
        </p:txBody>
      </p:sp>
      <p:sp>
        <p:nvSpPr>
          <p:cNvPr id="3" name="Content Placeholder 2">
            <a:extLst>
              <a:ext uri="{FF2B5EF4-FFF2-40B4-BE49-F238E27FC236}">
                <a16:creationId xmlns:a16="http://schemas.microsoft.com/office/drawing/2014/main" id="{399DDA13-0D6A-1C5A-C0FF-52F5DE52B595}"/>
              </a:ext>
            </a:extLst>
          </p:cNvPr>
          <p:cNvSpPr>
            <a:spLocks noGrp="1"/>
          </p:cNvSpPr>
          <p:nvPr>
            <p:ph idx="1"/>
          </p:nvPr>
        </p:nvSpPr>
        <p:spPr>
          <a:xfrm>
            <a:off x="457200" y="1828800"/>
            <a:ext cx="8229600" cy="4389438"/>
          </a:xfrm>
        </p:spPr>
        <p:txBody>
          <a:bodyPr/>
          <a:lstStyle/>
          <a:p>
            <a:pPr marL="0" indent="0">
              <a:buFont typeface="Wingdings 2" panose="05020102010507070707" pitchFamily="18" charset="2"/>
              <a:buNone/>
              <a:defRPr/>
            </a:pPr>
            <a:r>
              <a:rPr lang="en-US" sz="1600" dirty="0"/>
              <a:t>System development focuses on three different models of the system:</a:t>
            </a:r>
          </a:p>
          <a:p>
            <a:pPr marL="0" indent="0">
              <a:buNone/>
              <a:defRPr/>
            </a:pPr>
            <a:r>
              <a:rPr lang="en-US" sz="1600" dirty="0" err="1"/>
              <a:t>يركز</a:t>
            </a:r>
            <a:r>
              <a:rPr lang="en-US" sz="1600" dirty="0"/>
              <a:t> </a:t>
            </a:r>
            <a:r>
              <a:rPr lang="en-US" sz="1600" dirty="0" err="1"/>
              <a:t>تطوير</a:t>
            </a:r>
            <a:r>
              <a:rPr lang="en-US" sz="1600" dirty="0"/>
              <a:t> </a:t>
            </a:r>
            <a:r>
              <a:rPr lang="en-US" sz="1600" dirty="0" err="1"/>
              <a:t>النظام</a:t>
            </a:r>
            <a:r>
              <a:rPr lang="en-US" sz="1600" dirty="0"/>
              <a:t> </a:t>
            </a:r>
            <a:r>
              <a:rPr lang="en-US" sz="1600" dirty="0" err="1"/>
              <a:t>على</a:t>
            </a:r>
            <a:r>
              <a:rPr lang="en-US" sz="1600" dirty="0"/>
              <a:t> </a:t>
            </a:r>
            <a:r>
              <a:rPr lang="en-US" sz="1600" dirty="0" err="1"/>
              <a:t>ثلاثة</a:t>
            </a:r>
            <a:r>
              <a:rPr lang="en-US" sz="1600" dirty="0"/>
              <a:t> </a:t>
            </a:r>
            <a:r>
              <a:rPr lang="en-US" sz="1600" dirty="0" err="1"/>
              <a:t>نماذج</a:t>
            </a:r>
            <a:r>
              <a:rPr lang="en-US" sz="1600" dirty="0"/>
              <a:t> </a:t>
            </a:r>
            <a:r>
              <a:rPr lang="en-US" sz="1600" dirty="0" err="1"/>
              <a:t>مختلفة</a:t>
            </a:r>
            <a:r>
              <a:rPr lang="en-US" sz="1600" dirty="0"/>
              <a:t> </a:t>
            </a:r>
            <a:r>
              <a:rPr lang="en-US" sz="1600" dirty="0" err="1"/>
              <a:t>للنظام</a:t>
            </a:r>
            <a:r>
              <a:rPr lang="en-US" sz="1600" dirty="0"/>
              <a:t>:</a:t>
            </a:r>
          </a:p>
          <a:p>
            <a:pPr marL="0" indent="0">
              <a:buFont typeface="Wingdings 2" panose="05020102010507070707" pitchFamily="18" charset="2"/>
              <a:buNone/>
              <a:defRPr/>
            </a:pPr>
            <a:endParaRPr lang="en-US" sz="1600" dirty="0"/>
          </a:p>
          <a:p>
            <a:pPr>
              <a:defRPr/>
            </a:pPr>
            <a:r>
              <a:rPr lang="en-US" sz="1600" b="1" dirty="0"/>
              <a:t>The functional model</a:t>
            </a:r>
            <a:r>
              <a:rPr lang="en-US" sz="1600" dirty="0"/>
              <a:t>, represented in UML with </a:t>
            </a:r>
            <a:r>
              <a:rPr lang="en-US" sz="1600" dirty="0">
                <a:solidFill>
                  <a:srgbClr val="FF0000"/>
                </a:solidFill>
              </a:rPr>
              <a:t>use case diagrams</a:t>
            </a:r>
            <a:r>
              <a:rPr lang="en-US" sz="1600" dirty="0"/>
              <a:t>, describes the functionality of the system from the user’s point of view.</a:t>
            </a:r>
          </a:p>
          <a:p>
            <a:pPr algn="r" rtl="1">
              <a:defRPr/>
            </a:pPr>
            <a:r>
              <a:rPr lang="en-US" sz="1600" b="1" dirty="0" err="1"/>
              <a:t>النموذج</a:t>
            </a:r>
            <a:r>
              <a:rPr lang="en-US" sz="1600" b="1" dirty="0"/>
              <a:t> </a:t>
            </a:r>
            <a:r>
              <a:rPr lang="en-US" sz="1600" b="1" dirty="0" err="1"/>
              <a:t>الوظيفي</a:t>
            </a:r>
            <a:r>
              <a:rPr lang="en-US" sz="1600" dirty="0"/>
              <a:t>، </a:t>
            </a:r>
            <a:r>
              <a:rPr lang="en-US" sz="1600" dirty="0" err="1"/>
              <a:t>ممثلة</a:t>
            </a:r>
            <a:r>
              <a:rPr lang="en-US" sz="1600" dirty="0"/>
              <a:t> </a:t>
            </a:r>
            <a:r>
              <a:rPr lang="en-US" sz="1600" dirty="0" err="1"/>
              <a:t>في</a:t>
            </a:r>
            <a:r>
              <a:rPr lang="en-US" sz="1600" dirty="0"/>
              <a:t> UML </a:t>
            </a:r>
            <a:r>
              <a:rPr lang="en-US" sz="1600" dirty="0" err="1"/>
              <a:t>مع</a:t>
            </a:r>
            <a:r>
              <a:rPr lang="en-US" sz="1600" dirty="0" err="1">
                <a:solidFill>
                  <a:srgbClr val="FF0000"/>
                </a:solidFill>
              </a:rPr>
              <a:t>استخدم</a:t>
            </a:r>
            <a:r>
              <a:rPr lang="en-US" sz="1600" dirty="0">
                <a:solidFill>
                  <a:srgbClr val="FF0000"/>
                </a:solidFill>
              </a:rPr>
              <a:t> </a:t>
            </a:r>
            <a:r>
              <a:rPr lang="en-US" sz="1600" dirty="0" err="1">
                <a:solidFill>
                  <a:srgbClr val="FF0000"/>
                </a:solidFill>
              </a:rPr>
              <a:t>مخططات</a:t>
            </a:r>
            <a:r>
              <a:rPr lang="en-US" sz="1600" dirty="0">
                <a:solidFill>
                  <a:srgbClr val="FF0000"/>
                </a:solidFill>
              </a:rPr>
              <a:t> </a:t>
            </a:r>
            <a:r>
              <a:rPr lang="en-US" sz="1600" dirty="0" err="1">
                <a:solidFill>
                  <a:srgbClr val="FF0000"/>
                </a:solidFill>
              </a:rPr>
              <a:t>الحالة</a:t>
            </a:r>
            <a:r>
              <a:rPr lang="en-US" sz="1600" dirty="0"/>
              <a:t>، </a:t>
            </a:r>
            <a:r>
              <a:rPr lang="en-US" sz="1600" dirty="0" err="1"/>
              <a:t>يصف</a:t>
            </a:r>
            <a:r>
              <a:rPr lang="en-US" sz="1600" dirty="0"/>
              <a:t> </a:t>
            </a:r>
            <a:r>
              <a:rPr lang="en-US" sz="1600" dirty="0" err="1"/>
              <a:t>وظائف</a:t>
            </a:r>
            <a:r>
              <a:rPr lang="en-US" sz="1600" dirty="0"/>
              <a:t> </a:t>
            </a:r>
            <a:r>
              <a:rPr lang="en-US" sz="1600" dirty="0" err="1"/>
              <a:t>النظام</a:t>
            </a:r>
            <a:r>
              <a:rPr lang="en-US" sz="1600" dirty="0"/>
              <a:t> </a:t>
            </a:r>
            <a:r>
              <a:rPr lang="en-US" sz="1600" dirty="0" err="1"/>
              <a:t>من</a:t>
            </a:r>
            <a:r>
              <a:rPr lang="en-US" sz="1600" dirty="0"/>
              <a:t> </a:t>
            </a:r>
            <a:r>
              <a:rPr lang="en-US" sz="1600" dirty="0" err="1"/>
              <a:t>وجهة</a:t>
            </a:r>
            <a:r>
              <a:rPr lang="en-US" sz="1600" dirty="0"/>
              <a:t> </a:t>
            </a:r>
            <a:r>
              <a:rPr lang="en-US" sz="1600" dirty="0" err="1"/>
              <a:t>نظر</a:t>
            </a:r>
            <a:r>
              <a:rPr lang="en-US" sz="1600" dirty="0"/>
              <a:t> </a:t>
            </a:r>
            <a:r>
              <a:rPr lang="en-US" sz="1600" dirty="0" err="1"/>
              <a:t>المستخدم</a:t>
            </a:r>
            <a:r>
              <a:rPr lang="en-US" sz="1600" dirty="0"/>
              <a:t>.</a:t>
            </a:r>
          </a:p>
          <a:p>
            <a:pPr>
              <a:defRPr/>
            </a:pPr>
            <a:r>
              <a:rPr lang="en-US" sz="1600" b="1" dirty="0"/>
              <a:t>The object model</a:t>
            </a:r>
            <a:r>
              <a:rPr lang="en-US" sz="1600" dirty="0"/>
              <a:t>, represented in UML with </a:t>
            </a:r>
            <a:r>
              <a:rPr lang="en-US" sz="1600" dirty="0">
                <a:solidFill>
                  <a:srgbClr val="FF0000"/>
                </a:solidFill>
              </a:rPr>
              <a:t>class diagrams</a:t>
            </a:r>
            <a:r>
              <a:rPr lang="en-US" sz="1600" dirty="0"/>
              <a:t>, describes the structure of the system in terms of objects, attributes, associations, and operations. </a:t>
            </a:r>
          </a:p>
          <a:p>
            <a:pPr algn="r" rtl="1">
              <a:defRPr/>
            </a:pPr>
            <a:r>
              <a:rPr lang="en-US" sz="1600" b="1" dirty="0" err="1"/>
              <a:t>نموذج</a:t>
            </a:r>
            <a:r>
              <a:rPr lang="en-US" sz="1600" b="1" dirty="0"/>
              <a:t> </a:t>
            </a:r>
            <a:r>
              <a:rPr lang="en-US" sz="1600" b="1" dirty="0" err="1"/>
              <a:t>الكائن</a:t>
            </a:r>
            <a:r>
              <a:rPr lang="en-US" sz="1600" dirty="0"/>
              <a:t>، </a:t>
            </a:r>
            <a:r>
              <a:rPr lang="en-US" sz="1600" dirty="0" err="1"/>
              <a:t>ممثلة</a:t>
            </a:r>
            <a:r>
              <a:rPr lang="en-US" sz="1600" dirty="0"/>
              <a:t> </a:t>
            </a:r>
            <a:r>
              <a:rPr lang="en-US" sz="1600" dirty="0" err="1"/>
              <a:t>في</a:t>
            </a:r>
            <a:r>
              <a:rPr lang="en-US" sz="1600" dirty="0"/>
              <a:t> UML </a:t>
            </a:r>
            <a:r>
              <a:rPr lang="en-US" sz="1600" dirty="0" err="1"/>
              <a:t>مع</a:t>
            </a:r>
            <a:r>
              <a:rPr lang="en-US" sz="1600" dirty="0" err="1">
                <a:solidFill>
                  <a:srgbClr val="FF0000"/>
                </a:solidFill>
              </a:rPr>
              <a:t>مخططات</a:t>
            </a:r>
            <a:r>
              <a:rPr lang="en-US" sz="1600" dirty="0">
                <a:solidFill>
                  <a:srgbClr val="FF0000"/>
                </a:solidFill>
              </a:rPr>
              <a:t> </a:t>
            </a:r>
            <a:r>
              <a:rPr lang="en-US" sz="1600" dirty="0" err="1">
                <a:solidFill>
                  <a:srgbClr val="FF0000"/>
                </a:solidFill>
              </a:rPr>
              <a:t>الفصل</a:t>
            </a:r>
            <a:r>
              <a:rPr lang="en-US" sz="1600" dirty="0"/>
              <a:t>، </a:t>
            </a:r>
            <a:r>
              <a:rPr lang="en-US" sz="1600" dirty="0" err="1"/>
              <a:t>يصف</a:t>
            </a:r>
            <a:r>
              <a:rPr lang="en-US" sz="1600" dirty="0"/>
              <a:t> </a:t>
            </a:r>
            <a:r>
              <a:rPr lang="en-US" sz="1600" dirty="0" err="1"/>
              <a:t>هيكل</a:t>
            </a:r>
            <a:r>
              <a:rPr lang="en-US" sz="1600" dirty="0"/>
              <a:t> </a:t>
            </a:r>
            <a:r>
              <a:rPr lang="en-US" sz="1600" dirty="0" err="1"/>
              <a:t>النظام</a:t>
            </a:r>
            <a:r>
              <a:rPr lang="en-US" sz="1600" dirty="0"/>
              <a:t> </a:t>
            </a:r>
            <a:r>
              <a:rPr lang="en-US" sz="1600" dirty="0" err="1"/>
              <a:t>من</a:t>
            </a:r>
            <a:r>
              <a:rPr lang="en-US" sz="1600" dirty="0"/>
              <a:t> </a:t>
            </a:r>
            <a:r>
              <a:rPr lang="en-US" sz="1600" dirty="0" err="1"/>
              <a:t>حيث</a:t>
            </a:r>
            <a:r>
              <a:rPr lang="en-US" sz="1600" dirty="0"/>
              <a:t> </a:t>
            </a:r>
            <a:r>
              <a:rPr lang="en-US" sz="1600" dirty="0" err="1"/>
              <a:t>العناصر</a:t>
            </a:r>
            <a:r>
              <a:rPr lang="en-US" sz="1600" dirty="0"/>
              <a:t> </a:t>
            </a:r>
            <a:r>
              <a:rPr lang="en-US" sz="1600" dirty="0" err="1"/>
              <a:t>والسمات</a:t>
            </a:r>
            <a:r>
              <a:rPr lang="en-US" sz="1600" dirty="0"/>
              <a:t> </a:t>
            </a:r>
            <a:r>
              <a:rPr lang="en-US" sz="1600" dirty="0" err="1"/>
              <a:t>والجمعيات</a:t>
            </a:r>
            <a:r>
              <a:rPr lang="en-US" sz="1600" dirty="0"/>
              <a:t> </a:t>
            </a:r>
            <a:r>
              <a:rPr lang="en-US" sz="1600" dirty="0" err="1"/>
              <a:t>والعمليات</a:t>
            </a:r>
            <a:r>
              <a:rPr lang="en-US" sz="1600" dirty="0"/>
              <a:t>.</a:t>
            </a:r>
          </a:p>
          <a:p>
            <a:pPr>
              <a:defRPr/>
            </a:pPr>
            <a:r>
              <a:rPr lang="en-US" sz="1600" dirty="0"/>
              <a:t> </a:t>
            </a:r>
            <a:r>
              <a:rPr lang="en-US" sz="1600" b="1" dirty="0"/>
              <a:t>The dynamic model</a:t>
            </a:r>
            <a:r>
              <a:rPr lang="en-US" sz="1600" dirty="0"/>
              <a:t>, represented in UML with </a:t>
            </a:r>
            <a:r>
              <a:rPr lang="en-US" sz="1600" dirty="0">
                <a:solidFill>
                  <a:srgbClr val="FF0000"/>
                </a:solidFill>
              </a:rPr>
              <a:t>interaction diagrams</a:t>
            </a:r>
            <a:r>
              <a:rPr lang="en-US" sz="1600" dirty="0"/>
              <a:t>, </a:t>
            </a:r>
            <a:r>
              <a:rPr lang="en-US" sz="1600" dirty="0">
                <a:solidFill>
                  <a:srgbClr val="FF0000"/>
                </a:solidFill>
              </a:rPr>
              <a:t>state machine diagrams</a:t>
            </a:r>
            <a:r>
              <a:rPr lang="en-US" sz="1600" dirty="0"/>
              <a:t>, and </a:t>
            </a:r>
            <a:r>
              <a:rPr lang="en-US" sz="1600" dirty="0">
                <a:solidFill>
                  <a:srgbClr val="FF0000"/>
                </a:solidFill>
              </a:rPr>
              <a:t>activity diagrams</a:t>
            </a:r>
            <a:r>
              <a:rPr lang="en-US" sz="1600" dirty="0"/>
              <a:t>, describes the internal behavior of the system.</a:t>
            </a:r>
          </a:p>
          <a:p>
            <a:pPr algn="r" rtl="1">
              <a:defRPr/>
            </a:pPr>
            <a:r>
              <a:rPr lang="en-US" sz="1600" dirty="0"/>
              <a:t> </a:t>
            </a:r>
            <a:r>
              <a:rPr lang="en-US" sz="1600" b="1" dirty="0" err="1"/>
              <a:t>النموذج</a:t>
            </a:r>
            <a:r>
              <a:rPr lang="en-US" sz="1600" b="1" dirty="0"/>
              <a:t> </a:t>
            </a:r>
            <a:r>
              <a:rPr lang="en-US" sz="1600" b="1" dirty="0" err="1"/>
              <a:t>الديناميكي</a:t>
            </a:r>
            <a:r>
              <a:rPr lang="en-US" sz="1600" dirty="0"/>
              <a:t>، </a:t>
            </a:r>
            <a:r>
              <a:rPr lang="en-US" sz="1600" dirty="0" err="1"/>
              <a:t>ممثلة</a:t>
            </a:r>
            <a:r>
              <a:rPr lang="en-US" sz="1600" dirty="0"/>
              <a:t> </a:t>
            </a:r>
            <a:r>
              <a:rPr lang="en-US" sz="1600" dirty="0" err="1"/>
              <a:t>في</a:t>
            </a:r>
            <a:r>
              <a:rPr lang="en-US" sz="1600" dirty="0"/>
              <a:t> UML </a:t>
            </a:r>
            <a:r>
              <a:rPr lang="en-US" sz="1600" dirty="0" err="1"/>
              <a:t>مع</a:t>
            </a:r>
            <a:r>
              <a:rPr lang="en-US" sz="1600" dirty="0" err="1">
                <a:solidFill>
                  <a:srgbClr val="FF0000"/>
                </a:solidFill>
              </a:rPr>
              <a:t>مخططات</a:t>
            </a:r>
            <a:r>
              <a:rPr lang="en-US" sz="1600" dirty="0">
                <a:solidFill>
                  <a:srgbClr val="FF0000"/>
                </a:solidFill>
              </a:rPr>
              <a:t> </a:t>
            </a:r>
            <a:r>
              <a:rPr lang="en-US" sz="1600" dirty="0" err="1">
                <a:solidFill>
                  <a:srgbClr val="FF0000"/>
                </a:solidFill>
              </a:rPr>
              <a:t>التفاعل</a:t>
            </a:r>
            <a:r>
              <a:rPr lang="en-US" sz="1600" dirty="0" err="1"/>
              <a:t>و</a:t>
            </a:r>
            <a:r>
              <a:rPr lang="en-US" sz="1600" dirty="0" err="1">
                <a:solidFill>
                  <a:srgbClr val="FF0000"/>
                </a:solidFill>
              </a:rPr>
              <a:t>مخططات</a:t>
            </a:r>
            <a:r>
              <a:rPr lang="en-US" sz="1600" dirty="0">
                <a:solidFill>
                  <a:srgbClr val="FF0000"/>
                </a:solidFill>
              </a:rPr>
              <a:t> </a:t>
            </a:r>
            <a:r>
              <a:rPr lang="en-US" sz="1600" dirty="0" err="1">
                <a:solidFill>
                  <a:srgbClr val="FF0000"/>
                </a:solidFill>
              </a:rPr>
              <a:t>آلة</a:t>
            </a:r>
            <a:r>
              <a:rPr lang="en-US" sz="1600" dirty="0">
                <a:solidFill>
                  <a:srgbClr val="FF0000"/>
                </a:solidFill>
              </a:rPr>
              <a:t> </a:t>
            </a:r>
            <a:r>
              <a:rPr lang="en-US" sz="1600" dirty="0" err="1">
                <a:solidFill>
                  <a:srgbClr val="FF0000"/>
                </a:solidFill>
              </a:rPr>
              <a:t>الدولة</a:t>
            </a:r>
            <a:r>
              <a:rPr lang="en-US" sz="1600" dirty="0"/>
              <a:t>، </a:t>
            </a:r>
            <a:r>
              <a:rPr lang="en-US" sz="1600" dirty="0" err="1"/>
              <a:t>و</a:t>
            </a:r>
            <a:r>
              <a:rPr lang="en-US" sz="1600" dirty="0" err="1">
                <a:solidFill>
                  <a:srgbClr val="FF0000"/>
                </a:solidFill>
              </a:rPr>
              <a:t>مخططات</a:t>
            </a:r>
            <a:r>
              <a:rPr lang="en-US" sz="1600" dirty="0">
                <a:solidFill>
                  <a:srgbClr val="FF0000"/>
                </a:solidFill>
              </a:rPr>
              <a:t> </a:t>
            </a:r>
            <a:r>
              <a:rPr lang="en-US" sz="1600" dirty="0" err="1">
                <a:solidFill>
                  <a:srgbClr val="FF0000"/>
                </a:solidFill>
              </a:rPr>
              <a:t>النشاط</a:t>
            </a:r>
            <a:r>
              <a:rPr lang="en-US" sz="1600" dirty="0" err="1"/>
              <a:t>يصف</a:t>
            </a:r>
            <a:r>
              <a:rPr lang="en-US" sz="1600" dirty="0"/>
              <a:t> </a:t>
            </a:r>
            <a:r>
              <a:rPr lang="en-US" sz="1600" dirty="0" err="1"/>
              <a:t>السلوك</a:t>
            </a:r>
            <a:r>
              <a:rPr lang="en-US" sz="1600" dirty="0"/>
              <a:t> </a:t>
            </a:r>
            <a:r>
              <a:rPr lang="en-US" sz="1600" dirty="0" err="1"/>
              <a:t>الداخلي</a:t>
            </a:r>
            <a:r>
              <a:rPr lang="en-US" sz="1600" dirty="0"/>
              <a:t> </a:t>
            </a:r>
            <a:r>
              <a:rPr lang="en-US" sz="1600" dirty="0" err="1"/>
              <a:t>للنظام</a:t>
            </a:r>
            <a:r>
              <a:rPr lang="en-US" sz="1600" dirty="0"/>
              <a:t>.</a:t>
            </a:r>
          </a:p>
          <a:p>
            <a:pPr marL="0" indent="0">
              <a:buFont typeface="Wingdings 2" panose="05020102010507070707" pitchFamily="18" charset="2"/>
              <a:buNone/>
              <a:defRPr/>
            </a:pPr>
            <a:endParaRPr lang="en-US" sz="1600" dirty="0"/>
          </a:p>
          <a:p>
            <a:pPr marL="0" indent="0">
              <a:buFont typeface="Wingdings 2" panose="05020102010507070707" pitchFamily="18" charset="2"/>
              <a:buNone/>
              <a:defRPr/>
            </a:pPr>
            <a:r>
              <a:rPr lang="en-US" sz="1600" dirty="0"/>
              <a:t>In this chapter, we describe UML diagrams for representing these models.</a:t>
            </a:r>
          </a:p>
          <a:p>
            <a:pPr marL="0" indent="0" algn="r" rtl="1">
              <a:buFont typeface="Wingdings 2" panose="05020102010507070707" pitchFamily="18" charset="2"/>
              <a:buNone/>
              <a:defRPr/>
            </a:pPr>
            <a:r>
              <a:rPr lang="en-US" sz="1600" dirty="0" err="1"/>
              <a:t>في</a:t>
            </a:r>
            <a:r>
              <a:rPr lang="en-US" sz="1600" dirty="0"/>
              <a:t> </a:t>
            </a:r>
            <a:r>
              <a:rPr lang="en-US" sz="1600" dirty="0" err="1"/>
              <a:t>هذا</a:t>
            </a:r>
            <a:r>
              <a:rPr lang="en-US" sz="1600" dirty="0"/>
              <a:t> </a:t>
            </a:r>
            <a:r>
              <a:rPr lang="en-US" sz="1600" dirty="0" err="1"/>
              <a:t>الفصل</a:t>
            </a:r>
            <a:r>
              <a:rPr lang="en-US" sz="1600" dirty="0"/>
              <a:t> ، </a:t>
            </a:r>
            <a:r>
              <a:rPr lang="en-US" sz="1600" dirty="0" err="1"/>
              <a:t>نصف</a:t>
            </a:r>
            <a:r>
              <a:rPr lang="en-US" sz="1600" dirty="0"/>
              <a:t> </a:t>
            </a:r>
            <a:r>
              <a:rPr lang="en-US" sz="1600" dirty="0" err="1"/>
              <a:t>مخططات</a:t>
            </a:r>
            <a:r>
              <a:rPr lang="en-US" sz="1600" dirty="0"/>
              <a:t> UML </a:t>
            </a:r>
            <a:r>
              <a:rPr lang="en-US" sz="1600" dirty="0" err="1"/>
              <a:t>لتمثيل</a:t>
            </a:r>
            <a:r>
              <a:rPr lang="en-US" sz="1600" dirty="0"/>
              <a:t> </a:t>
            </a:r>
            <a:r>
              <a:rPr lang="en-US" sz="1600" dirty="0" err="1"/>
              <a:t>هذه</a:t>
            </a:r>
            <a:r>
              <a:rPr lang="en-US" sz="1600" dirty="0"/>
              <a:t> </a:t>
            </a:r>
            <a:r>
              <a:rPr lang="en-US" sz="1600" dirty="0" err="1"/>
              <a:t>النماذج</a:t>
            </a:r>
            <a:r>
              <a:rPr lang="en-US" sz="1600" dirty="0"/>
              <a:t>.</a:t>
            </a:r>
          </a:p>
        </p:txBody>
      </p:sp>
      <p:sp>
        <p:nvSpPr>
          <p:cNvPr id="4" name="Date Placeholder 3">
            <a:extLst>
              <a:ext uri="{FF2B5EF4-FFF2-40B4-BE49-F238E27FC236}">
                <a16:creationId xmlns:a16="http://schemas.microsoft.com/office/drawing/2014/main" id="{213F5C9F-8323-04B7-C8E5-CCD286CE8E8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D459AFB-B2A2-4F96-9255-B72023AA9B22}"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6389" name="Slide Number Placeholder 4">
            <a:extLst>
              <a:ext uri="{FF2B5EF4-FFF2-40B4-BE49-F238E27FC236}">
                <a16:creationId xmlns:a16="http://schemas.microsoft.com/office/drawing/2014/main" id="{F6B4F132-3AFB-FC24-AB6C-EEADE4DBE4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3635641-7F85-43FA-995D-0C893125B547}"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145250-092F-F0C8-201E-F6134735369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DE8D70E-F057-4ECE-8FA4-2C64369B2CE2}"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7411" name="Slide Number Placeholder 4">
            <a:extLst>
              <a:ext uri="{FF2B5EF4-FFF2-40B4-BE49-F238E27FC236}">
                <a16:creationId xmlns:a16="http://schemas.microsoft.com/office/drawing/2014/main" id="{4E0E5D98-3178-2CD4-7D9C-D8A4972047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62A6BAD-719A-48A6-97A7-527D35DDE908}"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
        <p:nvSpPr>
          <p:cNvPr id="17412" name="Rectangle 2">
            <a:extLst>
              <a:ext uri="{FF2B5EF4-FFF2-40B4-BE49-F238E27FC236}">
                <a16:creationId xmlns:a16="http://schemas.microsoft.com/office/drawing/2014/main" id="{33020EE2-EAB5-A000-E952-198E1C82BB20}"/>
              </a:ext>
            </a:extLst>
          </p:cNvPr>
          <p:cNvSpPr>
            <a:spLocks noGrp="1" noChangeArrowheads="1"/>
          </p:cNvSpPr>
          <p:nvPr>
            <p:ph type="title"/>
          </p:nvPr>
        </p:nvSpPr>
        <p:spPr>
          <a:xfrm>
            <a:off x="106680" y="-9525"/>
            <a:ext cx="7740650" cy="1101725"/>
          </a:xfrm>
        </p:spPr>
        <p:txBody>
          <a:bodyPr/>
          <a:lstStyle/>
          <a:p>
            <a:pPr algn="ctr"/>
            <a:r>
              <a:rPr lang="en-US" altLang="ar-JO" sz="4000" dirty="0">
                <a:solidFill>
                  <a:srgbClr val="0070C0"/>
                </a:solidFill>
              </a:rPr>
              <a:t>UML: First Pass</a:t>
            </a:r>
            <a:br>
              <a:rPr lang="en-US" altLang="ar-JO" sz="4000" dirty="0"/>
            </a:br>
            <a:r>
              <a:rPr lang="en-US" altLang="ar-JO" sz="4000" dirty="0">
                <a:solidFill>
                  <a:srgbClr val="0070C0"/>
                </a:solidFill>
              </a:rPr>
              <a:t>UML: </a:t>
            </a:r>
            <a:r>
              <a:rPr lang="en-US" altLang="ar-JO" sz="4000" dirty="0" err="1">
                <a:solidFill>
                  <a:srgbClr val="0070C0"/>
                </a:solidFill>
              </a:rPr>
              <a:t>أول</a:t>
            </a:r>
            <a:r>
              <a:rPr lang="en-US" altLang="ar-JO" sz="4000" dirty="0">
                <a:solidFill>
                  <a:srgbClr val="0070C0"/>
                </a:solidFill>
              </a:rPr>
              <a:t> </a:t>
            </a:r>
            <a:r>
              <a:rPr lang="en-US" altLang="ar-JO" sz="4000" dirty="0" err="1">
                <a:solidFill>
                  <a:srgbClr val="0070C0"/>
                </a:solidFill>
              </a:rPr>
              <a:t>ممر</a:t>
            </a:r>
            <a:r>
              <a:rPr lang="en-US" altLang="ar-JO" sz="4000" dirty="0"/>
              <a:t> </a:t>
            </a:r>
          </a:p>
        </p:txBody>
      </p:sp>
      <p:sp>
        <p:nvSpPr>
          <p:cNvPr id="17413" name="Rectangle 3">
            <a:extLst>
              <a:ext uri="{FF2B5EF4-FFF2-40B4-BE49-F238E27FC236}">
                <a16:creationId xmlns:a16="http://schemas.microsoft.com/office/drawing/2014/main" id="{66C1DDFA-8413-EADB-41BC-D9DC3B4750AC}"/>
              </a:ext>
            </a:extLst>
          </p:cNvPr>
          <p:cNvSpPr txBox="1">
            <a:spLocks noChangeArrowheads="1"/>
          </p:cNvSpPr>
          <p:nvPr/>
        </p:nvSpPr>
        <p:spPr bwMode="auto">
          <a:xfrm>
            <a:off x="336550" y="733425"/>
            <a:ext cx="869315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tabLst/>
              <a:defRPr/>
            </a:pPr>
            <a:endParaRPr kumimoji="0" lang="en-US" altLang="ar-JO" sz="1400" b="0" i="0" u="none" strike="noStrike" kern="1200" cap="none" spc="0" normalizeH="0" baseline="0" noProof="0" dirty="0">
              <a:ln>
                <a:noFill/>
              </a:ln>
              <a:solidFill>
                <a:srgbClr val="9900FF"/>
              </a:solidFill>
              <a:effectLst/>
              <a:uLnTx/>
              <a:uFillTx/>
              <a:latin typeface="Constantia" panose="02030602050306030303" pitchFamily="18" charset="0"/>
              <a:ea typeface="+mn-ea"/>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tabLst/>
              <a:defRPr/>
            </a:pPr>
            <a:r>
              <a:rPr kumimoji="0" lang="en-US" altLang="ar-JO" sz="1400" b="0" i="0" u="none" strike="noStrike" kern="1200" cap="none" spc="0" normalizeH="0" baseline="0" noProof="0" dirty="0">
                <a:ln>
                  <a:noFill/>
                </a:ln>
                <a:solidFill>
                  <a:srgbClr val="9900FF"/>
                </a:solidFill>
                <a:effectLst/>
                <a:uLnTx/>
                <a:uFillTx/>
                <a:latin typeface="Constantia" panose="02030602050306030303" pitchFamily="18" charset="0"/>
                <a:ea typeface="+mn-ea"/>
                <a:cs typeface="Times New Roman" panose="02020603050405020304" pitchFamily="18" charset="0"/>
              </a:rPr>
              <a:t>You can model 80% of most problems by using about 20 % UML</a:t>
            </a:r>
          </a:p>
          <a:p>
            <a:pPr algn="r" rtl="1">
              <a:spcBef>
                <a:spcPct val="20000"/>
              </a:spcBef>
              <a:buClr>
                <a:srgbClr val="0BD0D9"/>
              </a:buClr>
              <a:buSzPct val="95000"/>
              <a:buFont typeface="Wingdings 2" panose="05020102010507070707" pitchFamily="18" charset="2"/>
              <a:buChar char=""/>
            </a:pPr>
            <a:r>
              <a:rPr lang="en-US" altLang="ar-JO" sz="1400" dirty="0" err="1">
                <a:solidFill>
                  <a:srgbClr val="9900FF"/>
                </a:solidFill>
                <a:latin typeface="Constantia" panose="02030602050306030303" pitchFamily="18" charset="0"/>
              </a:rPr>
              <a:t>يمكنك</a:t>
            </a:r>
            <a:r>
              <a:rPr lang="en-US" altLang="ar-JO" sz="1400" dirty="0">
                <a:solidFill>
                  <a:srgbClr val="9900FF"/>
                </a:solidFill>
                <a:latin typeface="Constantia" panose="02030602050306030303" pitchFamily="18" charset="0"/>
              </a:rPr>
              <a:t> </a:t>
            </a:r>
            <a:r>
              <a:rPr lang="en-US" altLang="ar-JO" sz="1400" dirty="0" err="1">
                <a:solidFill>
                  <a:srgbClr val="9900FF"/>
                </a:solidFill>
                <a:latin typeface="Constantia" panose="02030602050306030303" pitchFamily="18" charset="0"/>
              </a:rPr>
              <a:t>نمذجة</a:t>
            </a:r>
            <a:r>
              <a:rPr lang="en-US" altLang="ar-JO" sz="1400" dirty="0">
                <a:solidFill>
                  <a:srgbClr val="9900FF"/>
                </a:solidFill>
                <a:latin typeface="Constantia" panose="02030602050306030303" pitchFamily="18" charset="0"/>
              </a:rPr>
              <a:t> 80٪ </a:t>
            </a:r>
            <a:r>
              <a:rPr lang="en-US" altLang="ar-JO" sz="1400" dirty="0" err="1">
                <a:solidFill>
                  <a:srgbClr val="9900FF"/>
                </a:solidFill>
                <a:latin typeface="Constantia" panose="02030602050306030303" pitchFamily="18" charset="0"/>
              </a:rPr>
              <a:t>من</a:t>
            </a:r>
            <a:r>
              <a:rPr lang="en-US" altLang="ar-JO" sz="1400" dirty="0">
                <a:solidFill>
                  <a:srgbClr val="9900FF"/>
                </a:solidFill>
                <a:latin typeface="Constantia" panose="02030602050306030303" pitchFamily="18" charset="0"/>
              </a:rPr>
              <a:t> </a:t>
            </a:r>
            <a:r>
              <a:rPr lang="en-US" altLang="ar-JO" sz="1400" dirty="0" err="1">
                <a:solidFill>
                  <a:srgbClr val="9900FF"/>
                </a:solidFill>
                <a:latin typeface="Constantia" panose="02030602050306030303" pitchFamily="18" charset="0"/>
              </a:rPr>
              <a:t>معظم</a:t>
            </a:r>
            <a:r>
              <a:rPr lang="en-US" altLang="ar-JO" sz="1400" dirty="0">
                <a:solidFill>
                  <a:srgbClr val="9900FF"/>
                </a:solidFill>
                <a:latin typeface="Constantia" panose="02030602050306030303" pitchFamily="18" charset="0"/>
              </a:rPr>
              <a:t> </a:t>
            </a:r>
            <a:r>
              <a:rPr lang="en-US" altLang="ar-JO" sz="1400" dirty="0" err="1">
                <a:solidFill>
                  <a:srgbClr val="9900FF"/>
                </a:solidFill>
                <a:latin typeface="Constantia" panose="02030602050306030303" pitchFamily="18" charset="0"/>
              </a:rPr>
              <a:t>المشاكل</a:t>
            </a:r>
            <a:r>
              <a:rPr lang="en-US" altLang="ar-JO" sz="1400" dirty="0">
                <a:solidFill>
                  <a:srgbClr val="9900FF"/>
                </a:solidFill>
                <a:latin typeface="Constantia" panose="02030602050306030303" pitchFamily="18" charset="0"/>
              </a:rPr>
              <a:t> </a:t>
            </a:r>
            <a:r>
              <a:rPr lang="en-US" altLang="ar-JO" sz="1400" dirty="0" err="1">
                <a:solidFill>
                  <a:srgbClr val="9900FF"/>
                </a:solidFill>
                <a:latin typeface="Constantia" panose="02030602050306030303" pitchFamily="18" charset="0"/>
              </a:rPr>
              <a:t>باستخدام</a:t>
            </a:r>
            <a:r>
              <a:rPr lang="en-US" altLang="ar-JO" sz="1400" dirty="0">
                <a:solidFill>
                  <a:srgbClr val="9900FF"/>
                </a:solidFill>
                <a:latin typeface="Constantia" panose="02030602050306030303" pitchFamily="18" charset="0"/>
              </a:rPr>
              <a:t> </a:t>
            </a:r>
            <a:r>
              <a:rPr lang="en-US" altLang="ar-JO" sz="1400" dirty="0" err="1">
                <a:solidFill>
                  <a:srgbClr val="9900FF"/>
                </a:solidFill>
                <a:latin typeface="Constantia" panose="02030602050306030303" pitchFamily="18" charset="0"/>
              </a:rPr>
              <a:t>حوالي</a:t>
            </a:r>
            <a:r>
              <a:rPr lang="en-US" altLang="ar-JO" sz="1400" dirty="0">
                <a:solidFill>
                  <a:srgbClr val="9900FF"/>
                </a:solidFill>
                <a:latin typeface="Constantia" panose="02030602050306030303" pitchFamily="18" charset="0"/>
              </a:rPr>
              <a:t> 20٪ UML</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tabLst/>
              <a:defRPr/>
            </a:pPr>
            <a:r>
              <a:rPr kumimoji="0" lang="en-US" altLang="ar-JO" sz="1400" b="0" i="0" u="none" strike="noStrike" kern="1200" cap="none" spc="0" normalizeH="0" baseline="0" noProof="0" dirty="0">
                <a:ln>
                  <a:noFill/>
                </a:ln>
                <a:solidFill>
                  <a:srgbClr val="9900FF"/>
                </a:solidFill>
                <a:effectLst/>
                <a:uLnTx/>
                <a:uFillTx/>
                <a:latin typeface="Constantia" panose="02030602050306030303" pitchFamily="18" charset="0"/>
                <a:ea typeface="+mn-ea"/>
                <a:cs typeface="Times New Roman" panose="02020603050405020304" pitchFamily="18" charset="0"/>
              </a:rPr>
              <a:t>We teach you those 20%</a:t>
            </a:r>
          </a:p>
          <a:p>
            <a:pPr algn="r" rtl="1">
              <a:spcBef>
                <a:spcPct val="20000"/>
              </a:spcBef>
              <a:buClr>
                <a:srgbClr val="0BD0D9"/>
              </a:buClr>
              <a:buSzPct val="95000"/>
              <a:buFont typeface="Wingdings 2" panose="05020102010507070707" pitchFamily="18" charset="2"/>
              <a:buChar char=""/>
            </a:pPr>
            <a:r>
              <a:rPr lang="en-US" altLang="ar-JO" sz="1400" dirty="0" err="1">
                <a:solidFill>
                  <a:srgbClr val="9900FF"/>
                </a:solidFill>
                <a:latin typeface="Constantia" panose="02030602050306030303" pitchFamily="18" charset="0"/>
              </a:rPr>
              <a:t>نحن</a:t>
            </a:r>
            <a:r>
              <a:rPr lang="en-US" altLang="ar-JO" sz="1400" dirty="0">
                <a:solidFill>
                  <a:srgbClr val="9900FF"/>
                </a:solidFill>
                <a:latin typeface="Constantia" panose="02030602050306030303" pitchFamily="18" charset="0"/>
              </a:rPr>
              <a:t> </a:t>
            </a:r>
            <a:r>
              <a:rPr lang="en-US" altLang="ar-JO" sz="1400" dirty="0" err="1">
                <a:solidFill>
                  <a:srgbClr val="9900FF"/>
                </a:solidFill>
                <a:latin typeface="Constantia" panose="02030602050306030303" pitchFamily="18" charset="0"/>
              </a:rPr>
              <a:t>نعلمك</a:t>
            </a:r>
            <a:r>
              <a:rPr lang="en-US" altLang="ar-JO" sz="1400" dirty="0">
                <a:solidFill>
                  <a:srgbClr val="9900FF"/>
                </a:solidFill>
                <a:latin typeface="Constantia" panose="02030602050306030303" pitchFamily="18" charset="0"/>
              </a:rPr>
              <a:t> </a:t>
            </a:r>
            <a:r>
              <a:rPr lang="en-US" altLang="ar-JO" sz="1400" dirty="0" err="1">
                <a:solidFill>
                  <a:srgbClr val="9900FF"/>
                </a:solidFill>
                <a:latin typeface="Constantia" panose="02030602050306030303" pitchFamily="18" charset="0"/>
              </a:rPr>
              <a:t>هؤلاء</a:t>
            </a:r>
            <a:r>
              <a:rPr lang="en-US" altLang="ar-JO" sz="1400" dirty="0">
                <a:solidFill>
                  <a:srgbClr val="9900FF"/>
                </a:solidFill>
                <a:latin typeface="Constantia" panose="02030602050306030303" pitchFamily="18" charset="0"/>
              </a:rPr>
              <a:t> </a:t>
            </a:r>
            <a:r>
              <a:rPr lang="en-US" altLang="ar-JO" sz="1400" dirty="0" err="1">
                <a:solidFill>
                  <a:srgbClr val="9900FF"/>
                </a:solidFill>
                <a:latin typeface="Constantia" panose="02030602050306030303" pitchFamily="18" charset="0"/>
              </a:rPr>
              <a:t>ال</a:t>
            </a:r>
            <a:r>
              <a:rPr lang="en-US" altLang="ar-JO" sz="1400" dirty="0">
                <a:solidFill>
                  <a:srgbClr val="9900FF"/>
                </a:solidFill>
                <a:latin typeface="Constantia" panose="02030602050306030303" pitchFamily="18" charset="0"/>
              </a:rPr>
              <a:t>ـ 20٪</a:t>
            </a:r>
            <a:endParaRPr kumimoji="0" lang="en-US" altLang="ar-JO" sz="1400" b="0" i="0" u="none" strike="noStrike" kern="1200" cap="none" spc="0" normalizeH="0" baseline="0" noProof="0" dirty="0">
              <a:ln>
                <a:noFill/>
              </a:ln>
              <a:solidFill>
                <a:srgbClr val="9900FF"/>
              </a:solidFill>
              <a:effectLst/>
              <a:uLnTx/>
              <a:uFillTx/>
              <a:latin typeface="Constantia" panose="02030602050306030303" pitchFamily="18" charset="0"/>
              <a:ea typeface="+mn-ea"/>
              <a:cs typeface="Times New Roman" panose="02020603050405020304" pitchFamily="18" charset="0"/>
            </a:endParaRPr>
          </a:p>
        </p:txBody>
      </p:sp>
      <p:sp>
        <p:nvSpPr>
          <p:cNvPr id="8" name="Rectangle 4">
            <a:extLst>
              <a:ext uri="{FF2B5EF4-FFF2-40B4-BE49-F238E27FC236}">
                <a16:creationId xmlns:a16="http://schemas.microsoft.com/office/drawing/2014/main" id="{1779D9B7-DF23-7FAF-8D5A-07849D9BBF60}"/>
              </a:ext>
            </a:extLst>
          </p:cNvPr>
          <p:cNvSpPr>
            <a:spLocks noChangeArrowheads="1"/>
          </p:cNvSpPr>
          <p:nvPr/>
        </p:nvSpPr>
        <p:spPr bwMode="auto">
          <a:xfrm>
            <a:off x="152400" y="1905000"/>
            <a:ext cx="8610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defRPr>
                <a:solidFill>
                  <a:schemeClr val="tx1"/>
                </a:solidFill>
                <a:latin typeface="Times New Roman" panose="02020603050405020304" pitchFamily="18" charset="0"/>
                <a:cs typeface="Times New Roman" panose="02020603050405020304" pitchFamily="18" charset="0"/>
              </a:defRPr>
            </a:lvl1pPr>
            <a:lvl2pPr marL="685800" indent="-22860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285750" marR="0" lvl="0" indent="-285750" algn="l" defTabSz="914400" rtl="0" eaLnBrk="1" fontAlgn="base" latinLnBrk="0" hangingPunct="1">
              <a:lnSpc>
                <a:spcPct val="80000"/>
              </a:lnSpc>
              <a:spcBef>
                <a:spcPct val="30000"/>
              </a:spcBef>
              <a:spcAft>
                <a:spcPct val="0"/>
              </a:spcAft>
              <a:buClr>
                <a:srgbClr val="04617B"/>
              </a:buClr>
              <a:buSzPct val="75000"/>
              <a:buFont typeface="Symbol" panose="05050102010706020507" pitchFamily="18" charset="2"/>
              <a:buChar char="¨"/>
              <a:tabLst/>
              <a:defRPr/>
            </a:pPr>
            <a:r>
              <a:rPr kumimoji="0" lang="en-US" altLang="ar-JO" sz="1400" b="0" i="0" u="none" strike="noStrike" kern="1200" cap="none" spc="0" normalizeH="0" baseline="0" noProof="0" dirty="0">
                <a:ln>
                  <a:noFill/>
                </a:ln>
                <a:solidFill>
                  <a:prstClr val="black"/>
                </a:solidFill>
                <a:effectLst/>
                <a:uLnTx/>
                <a:uFillTx/>
                <a:latin typeface="Times" panose="02020603050405020304" pitchFamily="18" charset="0"/>
              </a:rPr>
              <a:t>Use case Diagrams</a:t>
            </a:r>
          </a:p>
          <a:p>
            <a:pPr algn="r" rtl="1" eaLnBrk="1" hangingPunct="1">
              <a:lnSpc>
                <a:spcPct val="80000"/>
              </a:lnSpc>
              <a:spcBef>
                <a:spcPct val="30000"/>
              </a:spcBef>
              <a:buClr>
                <a:schemeClr val="tx2"/>
              </a:buClr>
              <a:buSzPct val="75000"/>
              <a:buFont typeface="Symbol" panose="05050102010706020507" pitchFamily="18" charset="2"/>
              <a:buChar char="¨"/>
            </a:pPr>
            <a:r>
              <a:rPr lang="en-US" altLang="ar-JO" sz="1400" dirty="0" err="1">
                <a:latin typeface="Times" panose="02020603050405020304" pitchFamily="18" charset="0"/>
              </a:rPr>
              <a:t>استخدم</a:t>
            </a:r>
            <a:r>
              <a:rPr lang="en-US" altLang="ar-JO" sz="1400" dirty="0">
                <a:latin typeface="Times" panose="02020603050405020304" pitchFamily="18" charset="0"/>
              </a:rPr>
              <a:t> </a:t>
            </a:r>
            <a:r>
              <a:rPr lang="en-US" altLang="ar-JO" sz="1400" dirty="0" err="1">
                <a:latin typeface="Times" panose="02020603050405020304" pitchFamily="18" charset="0"/>
              </a:rPr>
              <a:t>مخططات</a:t>
            </a:r>
            <a:r>
              <a:rPr lang="en-US" altLang="ar-JO" sz="1400" dirty="0">
                <a:latin typeface="Times" panose="02020603050405020304" pitchFamily="18" charset="0"/>
              </a:rPr>
              <a:t> </a:t>
            </a:r>
            <a:r>
              <a:rPr lang="en-US" altLang="ar-JO" sz="1400" dirty="0" err="1">
                <a:latin typeface="Times" panose="02020603050405020304" pitchFamily="18" charset="0"/>
              </a:rPr>
              <a:t>الحالة</a:t>
            </a:r>
            <a:endParaRPr lang="en-US" altLang="ar-JO" sz="1400" dirty="0">
              <a:latin typeface="Times" panose="02020603050405020304" pitchFamily="18" charset="0"/>
            </a:endParaRPr>
          </a:p>
          <a:p>
            <a:pPr marL="685800" marR="0" lvl="1" indent="-228600" algn="l" defTabSz="914400" rtl="0" eaLnBrk="1" fontAlgn="base" latinLnBrk="0" hangingPunct="1">
              <a:lnSpc>
                <a:spcPct val="80000"/>
              </a:lnSpc>
              <a:spcBef>
                <a:spcPct val="30000"/>
              </a:spcBef>
              <a:spcAft>
                <a:spcPct val="0"/>
              </a:spcAft>
              <a:buClr>
                <a:prstClr val="black"/>
              </a:buClr>
              <a:buSzPct val="100000"/>
              <a:buFont typeface="Wingdings" panose="05000000000000000000" pitchFamily="2" charset="2"/>
              <a:buChar char="w"/>
              <a:tabLst/>
              <a:defRPr/>
            </a:pPr>
            <a:r>
              <a:rPr kumimoji="0" lang="en-US" altLang="ar-JO" sz="1200" b="0" i="0" u="none" strike="noStrike" kern="1200" cap="none" spc="0" normalizeH="0" baseline="0" noProof="0" dirty="0">
                <a:ln>
                  <a:noFill/>
                </a:ln>
                <a:solidFill>
                  <a:prstClr val="black"/>
                </a:solidFill>
                <a:effectLst/>
                <a:uLnTx/>
                <a:uFillTx/>
                <a:latin typeface="Times" panose="02020603050405020304" pitchFamily="18" charset="0"/>
              </a:rPr>
              <a:t>Describe the functional behavior of the system as seen by the user.</a:t>
            </a:r>
          </a:p>
          <a:p>
            <a:pPr lvl="1" algn="r" rtl="1" eaLnBrk="1" hangingPunct="1">
              <a:lnSpc>
                <a:spcPct val="80000"/>
              </a:lnSpc>
              <a:spcBef>
                <a:spcPct val="30000"/>
              </a:spcBef>
              <a:buClr>
                <a:schemeClr val="tx1"/>
              </a:buClr>
              <a:buSzPct val="100000"/>
              <a:buFont typeface="Wingdings" panose="05000000000000000000" pitchFamily="2" charset="2"/>
              <a:buChar char="w"/>
            </a:pPr>
            <a:r>
              <a:rPr lang="en-US" altLang="ar-JO" sz="1200" dirty="0" err="1">
                <a:latin typeface="Times" panose="02020603050405020304" pitchFamily="18" charset="0"/>
              </a:rPr>
              <a:t>وصف</a:t>
            </a:r>
            <a:r>
              <a:rPr lang="en-US" altLang="ar-JO" sz="1200" dirty="0">
                <a:latin typeface="Times" panose="02020603050405020304" pitchFamily="18" charset="0"/>
              </a:rPr>
              <a:t> </a:t>
            </a:r>
            <a:r>
              <a:rPr lang="en-US" altLang="ar-JO" sz="1200" dirty="0" err="1">
                <a:latin typeface="Times" panose="02020603050405020304" pitchFamily="18" charset="0"/>
              </a:rPr>
              <a:t>السلوك</a:t>
            </a:r>
            <a:r>
              <a:rPr lang="en-US" altLang="ar-JO" sz="1200" dirty="0">
                <a:latin typeface="Times" panose="02020603050405020304" pitchFamily="18" charset="0"/>
              </a:rPr>
              <a:t> </a:t>
            </a:r>
            <a:r>
              <a:rPr lang="en-US" altLang="ar-JO" sz="1200" dirty="0" err="1">
                <a:latin typeface="Times" panose="02020603050405020304" pitchFamily="18" charset="0"/>
              </a:rPr>
              <a:t>الوظيفي</a:t>
            </a:r>
            <a:r>
              <a:rPr lang="en-US" altLang="ar-JO" sz="1200" dirty="0">
                <a:latin typeface="Times" panose="02020603050405020304" pitchFamily="18" charset="0"/>
              </a:rPr>
              <a:t> </a:t>
            </a:r>
            <a:r>
              <a:rPr lang="en-US" altLang="ar-JO" sz="1200" dirty="0" err="1">
                <a:latin typeface="Times" panose="02020603050405020304" pitchFamily="18" charset="0"/>
              </a:rPr>
              <a:t>للنظام</a:t>
            </a:r>
            <a:r>
              <a:rPr lang="en-US" altLang="ar-JO" sz="1200" dirty="0">
                <a:latin typeface="Times" panose="02020603050405020304" pitchFamily="18" charset="0"/>
              </a:rPr>
              <a:t> </a:t>
            </a:r>
            <a:r>
              <a:rPr lang="en-US" altLang="ar-JO" sz="1200" dirty="0" err="1">
                <a:latin typeface="Times" panose="02020603050405020304" pitchFamily="18" charset="0"/>
              </a:rPr>
              <a:t>كما</a:t>
            </a:r>
            <a:r>
              <a:rPr lang="en-US" altLang="ar-JO" sz="1200" dirty="0">
                <a:latin typeface="Times" panose="02020603050405020304" pitchFamily="18" charset="0"/>
              </a:rPr>
              <a:t> </a:t>
            </a:r>
            <a:r>
              <a:rPr lang="en-US" altLang="ar-JO" sz="1200" dirty="0" err="1">
                <a:latin typeface="Times" panose="02020603050405020304" pitchFamily="18" charset="0"/>
              </a:rPr>
              <a:t>يراه</a:t>
            </a:r>
            <a:r>
              <a:rPr lang="en-US" altLang="ar-JO" sz="1200" dirty="0">
                <a:latin typeface="Times" panose="02020603050405020304" pitchFamily="18" charset="0"/>
              </a:rPr>
              <a:t> </a:t>
            </a:r>
            <a:r>
              <a:rPr lang="en-US" altLang="ar-JO" sz="1200" dirty="0" err="1">
                <a:latin typeface="Times" panose="02020603050405020304" pitchFamily="18" charset="0"/>
              </a:rPr>
              <a:t>المستخدم</a:t>
            </a:r>
            <a:r>
              <a:rPr lang="en-US" altLang="ar-JO" sz="1200" dirty="0">
                <a:latin typeface="Times" panose="02020603050405020304" pitchFamily="18" charset="0"/>
              </a:rPr>
              <a:t>.</a:t>
            </a:r>
          </a:p>
          <a:p>
            <a:pPr marL="285750" marR="0" lvl="0" indent="-285750" algn="l" defTabSz="914400" rtl="0" eaLnBrk="1" fontAlgn="base" latinLnBrk="0" hangingPunct="1">
              <a:lnSpc>
                <a:spcPct val="80000"/>
              </a:lnSpc>
              <a:spcBef>
                <a:spcPct val="30000"/>
              </a:spcBef>
              <a:spcAft>
                <a:spcPct val="0"/>
              </a:spcAft>
              <a:buClr>
                <a:srgbClr val="04617B"/>
              </a:buClr>
              <a:buSzPct val="75000"/>
              <a:buFont typeface="Symbol" panose="05050102010706020507" pitchFamily="18" charset="2"/>
              <a:buChar char="¨"/>
              <a:tabLst/>
              <a:defRPr/>
            </a:pPr>
            <a:r>
              <a:rPr kumimoji="0" lang="en-US" altLang="ar-JO" sz="1400" b="0" i="0" u="none" strike="noStrike" kern="1200" cap="none" spc="0" normalizeH="0" baseline="0" noProof="0" dirty="0">
                <a:ln>
                  <a:noFill/>
                </a:ln>
                <a:solidFill>
                  <a:prstClr val="black"/>
                </a:solidFill>
                <a:effectLst/>
                <a:uLnTx/>
                <a:uFillTx/>
                <a:latin typeface="Times" panose="02020603050405020304" pitchFamily="18" charset="0"/>
              </a:rPr>
              <a:t>Class diagrams</a:t>
            </a:r>
          </a:p>
          <a:p>
            <a:pPr algn="r" rtl="1" eaLnBrk="1" hangingPunct="1">
              <a:lnSpc>
                <a:spcPct val="80000"/>
              </a:lnSpc>
              <a:spcBef>
                <a:spcPct val="30000"/>
              </a:spcBef>
              <a:buClr>
                <a:schemeClr val="tx2"/>
              </a:buClr>
              <a:buSzPct val="75000"/>
              <a:buFont typeface="Symbol" panose="05050102010706020507" pitchFamily="18" charset="2"/>
              <a:buChar char="¨"/>
            </a:pPr>
            <a:r>
              <a:rPr lang="en-US" altLang="ar-JO" sz="1400" dirty="0" err="1">
                <a:latin typeface="Times" panose="02020603050405020304" pitchFamily="18" charset="0"/>
              </a:rPr>
              <a:t>مخططات</a:t>
            </a:r>
            <a:r>
              <a:rPr lang="en-US" altLang="ar-JO" sz="1400" dirty="0">
                <a:latin typeface="Times" panose="02020603050405020304" pitchFamily="18" charset="0"/>
              </a:rPr>
              <a:t> </a:t>
            </a:r>
            <a:r>
              <a:rPr lang="en-US" altLang="ar-JO" sz="1400" dirty="0" err="1">
                <a:latin typeface="Times" panose="02020603050405020304" pitchFamily="18" charset="0"/>
              </a:rPr>
              <a:t>الفصل</a:t>
            </a:r>
            <a:endParaRPr lang="en-US" altLang="ar-JO" sz="1400" dirty="0">
              <a:latin typeface="Times" panose="02020603050405020304" pitchFamily="18" charset="0"/>
            </a:endParaRPr>
          </a:p>
          <a:p>
            <a:pPr marL="685800" marR="0" lvl="1" indent="-228600" algn="l" defTabSz="914400" rtl="0" eaLnBrk="1" fontAlgn="base" latinLnBrk="0" hangingPunct="1">
              <a:lnSpc>
                <a:spcPct val="80000"/>
              </a:lnSpc>
              <a:spcBef>
                <a:spcPct val="30000"/>
              </a:spcBef>
              <a:spcAft>
                <a:spcPct val="0"/>
              </a:spcAft>
              <a:buClr>
                <a:prstClr val="black"/>
              </a:buClr>
              <a:buSzPct val="100000"/>
              <a:buFont typeface="Wingdings" panose="05000000000000000000" pitchFamily="2" charset="2"/>
              <a:buChar char="w"/>
              <a:tabLst/>
              <a:defRPr/>
            </a:pPr>
            <a:r>
              <a:rPr kumimoji="0" lang="en-US" altLang="ar-JO" sz="1200" b="0" i="0" u="none" strike="noStrike" kern="1200" cap="none" spc="0" normalizeH="0" baseline="0" noProof="0" dirty="0">
                <a:ln>
                  <a:noFill/>
                </a:ln>
                <a:solidFill>
                  <a:prstClr val="black"/>
                </a:solidFill>
                <a:effectLst/>
                <a:uLnTx/>
                <a:uFillTx/>
                <a:latin typeface="Times" panose="02020603050405020304" pitchFamily="18" charset="0"/>
              </a:rPr>
              <a:t>Describe the static structure of the system: Objects, Attributes, Associations</a:t>
            </a:r>
          </a:p>
          <a:p>
            <a:pPr lvl="1" algn="r" rtl="1" eaLnBrk="1" hangingPunct="1">
              <a:lnSpc>
                <a:spcPct val="80000"/>
              </a:lnSpc>
              <a:spcBef>
                <a:spcPct val="30000"/>
              </a:spcBef>
              <a:buClr>
                <a:schemeClr val="tx1"/>
              </a:buClr>
              <a:buSzPct val="100000"/>
              <a:buFont typeface="Wingdings" panose="05000000000000000000" pitchFamily="2" charset="2"/>
              <a:buChar char="w"/>
            </a:pPr>
            <a:r>
              <a:rPr lang="en-US" altLang="ar-JO" sz="1200" dirty="0" err="1">
                <a:latin typeface="Times" panose="02020603050405020304" pitchFamily="18" charset="0"/>
              </a:rPr>
              <a:t>صف</a:t>
            </a:r>
            <a:r>
              <a:rPr lang="en-US" altLang="ar-JO" sz="1200" dirty="0">
                <a:latin typeface="Times" panose="02020603050405020304" pitchFamily="18" charset="0"/>
              </a:rPr>
              <a:t> </a:t>
            </a:r>
            <a:r>
              <a:rPr lang="en-US" altLang="ar-JO" sz="1200" dirty="0" err="1">
                <a:latin typeface="Times" panose="02020603050405020304" pitchFamily="18" charset="0"/>
              </a:rPr>
              <a:t>البنية</a:t>
            </a:r>
            <a:r>
              <a:rPr lang="en-US" altLang="ar-JO" sz="1200" dirty="0">
                <a:latin typeface="Times" panose="02020603050405020304" pitchFamily="18" charset="0"/>
              </a:rPr>
              <a:t> </a:t>
            </a:r>
            <a:r>
              <a:rPr lang="en-US" altLang="ar-JO" sz="1200" dirty="0" err="1">
                <a:latin typeface="Times" panose="02020603050405020304" pitchFamily="18" charset="0"/>
              </a:rPr>
              <a:t>الثابتة</a:t>
            </a:r>
            <a:r>
              <a:rPr lang="en-US" altLang="ar-JO" sz="1200" dirty="0">
                <a:latin typeface="Times" panose="02020603050405020304" pitchFamily="18" charset="0"/>
              </a:rPr>
              <a:t> </a:t>
            </a:r>
            <a:r>
              <a:rPr lang="en-US" altLang="ar-JO" sz="1200" dirty="0" err="1">
                <a:latin typeface="Times" panose="02020603050405020304" pitchFamily="18" charset="0"/>
              </a:rPr>
              <a:t>للنظام</a:t>
            </a:r>
            <a:r>
              <a:rPr lang="en-US" altLang="ar-JO" sz="1200" dirty="0">
                <a:latin typeface="Times" panose="02020603050405020304" pitchFamily="18" charset="0"/>
              </a:rPr>
              <a:t>: </a:t>
            </a:r>
            <a:r>
              <a:rPr lang="en-US" altLang="ar-JO" sz="1200" dirty="0" err="1">
                <a:latin typeface="Times" panose="02020603050405020304" pitchFamily="18" charset="0"/>
              </a:rPr>
              <a:t>كائنات</a:t>
            </a:r>
            <a:r>
              <a:rPr lang="en-US" altLang="ar-JO" sz="1200" dirty="0">
                <a:latin typeface="Times" panose="02020603050405020304" pitchFamily="18" charset="0"/>
              </a:rPr>
              <a:t> ، </a:t>
            </a:r>
            <a:r>
              <a:rPr lang="en-US" altLang="ar-JO" sz="1200" dirty="0" err="1">
                <a:latin typeface="Times" panose="02020603050405020304" pitchFamily="18" charset="0"/>
              </a:rPr>
              <a:t>سمات</a:t>
            </a:r>
            <a:r>
              <a:rPr lang="en-US" altLang="ar-JO" sz="1200" dirty="0">
                <a:latin typeface="Times" panose="02020603050405020304" pitchFamily="18" charset="0"/>
              </a:rPr>
              <a:t> ، </a:t>
            </a:r>
            <a:r>
              <a:rPr lang="en-US" altLang="ar-JO" sz="1200" dirty="0" err="1">
                <a:latin typeface="Times" panose="02020603050405020304" pitchFamily="18" charset="0"/>
              </a:rPr>
              <a:t>ارتباطات</a:t>
            </a:r>
            <a:endParaRPr lang="en-US" altLang="ar-JO" sz="1200" dirty="0">
              <a:latin typeface="Times" panose="02020603050405020304" pitchFamily="18" charset="0"/>
            </a:endParaRPr>
          </a:p>
          <a:p>
            <a:pPr marL="285750" marR="0" lvl="0" indent="-285750" algn="l" defTabSz="914400" rtl="0" eaLnBrk="1" fontAlgn="base" latinLnBrk="0" hangingPunct="1">
              <a:lnSpc>
                <a:spcPct val="80000"/>
              </a:lnSpc>
              <a:spcBef>
                <a:spcPct val="30000"/>
              </a:spcBef>
              <a:spcAft>
                <a:spcPct val="0"/>
              </a:spcAft>
              <a:buClr>
                <a:srgbClr val="04617B"/>
              </a:buClr>
              <a:buSzPct val="75000"/>
              <a:buFont typeface="Symbol" panose="05050102010706020507" pitchFamily="18" charset="2"/>
              <a:buChar char="¨"/>
              <a:tabLst/>
              <a:defRPr/>
            </a:pPr>
            <a:r>
              <a:rPr kumimoji="0" lang="en-US" altLang="ar-JO" sz="1400" b="0" i="0" u="none" strike="noStrike" kern="1200" cap="none" spc="0" normalizeH="0" baseline="0" noProof="0" dirty="0">
                <a:ln>
                  <a:noFill/>
                </a:ln>
                <a:solidFill>
                  <a:prstClr val="black"/>
                </a:solidFill>
                <a:effectLst/>
                <a:uLnTx/>
                <a:uFillTx/>
                <a:latin typeface="Times" panose="02020603050405020304" pitchFamily="18" charset="0"/>
              </a:rPr>
              <a:t>Sequence diagrams</a:t>
            </a:r>
          </a:p>
          <a:p>
            <a:pPr algn="r" rtl="1" eaLnBrk="1" hangingPunct="1">
              <a:lnSpc>
                <a:spcPct val="80000"/>
              </a:lnSpc>
              <a:spcBef>
                <a:spcPct val="30000"/>
              </a:spcBef>
              <a:buClr>
                <a:schemeClr val="tx2"/>
              </a:buClr>
              <a:buSzPct val="75000"/>
              <a:buFont typeface="Symbol" panose="05050102010706020507" pitchFamily="18" charset="2"/>
              <a:buChar char="¨"/>
            </a:pPr>
            <a:r>
              <a:rPr lang="en-US" altLang="ar-JO" sz="1400" dirty="0" err="1">
                <a:latin typeface="Times" panose="02020603050405020304" pitchFamily="18" charset="0"/>
              </a:rPr>
              <a:t>مخططات</a:t>
            </a:r>
            <a:r>
              <a:rPr lang="en-US" altLang="ar-JO" sz="1400" dirty="0">
                <a:latin typeface="Times" panose="02020603050405020304" pitchFamily="18" charset="0"/>
              </a:rPr>
              <a:t> </a:t>
            </a:r>
            <a:r>
              <a:rPr lang="en-US" altLang="ar-JO" sz="1400" dirty="0" err="1">
                <a:latin typeface="Times" panose="02020603050405020304" pitchFamily="18" charset="0"/>
              </a:rPr>
              <a:t>التسلسل</a:t>
            </a:r>
            <a:endParaRPr lang="en-US" altLang="ar-JO" sz="1400" dirty="0">
              <a:latin typeface="Times" panose="02020603050405020304" pitchFamily="18" charset="0"/>
            </a:endParaRPr>
          </a:p>
          <a:p>
            <a:pPr marL="685800" marR="0" lvl="1" indent="-228600" algn="l" defTabSz="914400" rtl="0" eaLnBrk="1" fontAlgn="base" latinLnBrk="0" hangingPunct="1">
              <a:lnSpc>
                <a:spcPct val="80000"/>
              </a:lnSpc>
              <a:spcBef>
                <a:spcPct val="30000"/>
              </a:spcBef>
              <a:spcAft>
                <a:spcPct val="0"/>
              </a:spcAft>
              <a:buClr>
                <a:prstClr val="black"/>
              </a:buClr>
              <a:buSzPct val="100000"/>
              <a:buFont typeface="Wingdings" panose="05000000000000000000" pitchFamily="2" charset="2"/>
              <a:buChar char="w"/>
              <a:tabLst/>
              <a:defRPr/>
            </a:pPr>
            <a:r>
              <a:rPr kumimoji="0" lang="en-US" altLang="ar-JO" sz="1200" b="0" i="0" u="none" strike="noStrike" kern="1200" cap="none" spc="0" normalizeH="0" baseline="0" noProof="0" dirty="0">
                <a:ln>
                  <a:noFill/>
                </a:ln>
                <a:solidFill>
                  <a:prstClr val="black"/>
                </a:solidFill>
                <a:effectLst/>
                <a:uLnTx/>
                <a:uFillTx/>
                <a:latin typeface="Times" panose="02020603050405020304" pitchFamily="18" charset="0"/>
              </a:rPr>
              <a:t>Describe the dynamic behavior between actors and the system and between objects of the system</a:t>
            </a:r>
          </a:p>
          <a:p>
            <a:pPr lvl="1" algn="r" rtl="1" eaLnBrk="1" hangingPunct="1">
              <a:lnSpc>
                <a:spcPct val="80000"/>
              </a:lnSpc>
              <a:spcBef>
                <a:spcPct val="30000"/>
              </a:spcBef>
              <a:buClr>
                <a:schemeClr val="tx1"/>
              </a:buClr>
              <a:buSzPct val="100000"/>
              <a:buFont typeface="Wingdings" panose="05000000000000000000" pitchFamily="2" charset="2"/>
              <a:buChar char="w"/>
            </a:pPr>
            <a:r>
              <a:rPr lang="en-US" altLang="ar-JO" sz="1200" dirty="0" err="1">
                <a:latin typeface="Times" panose="02020603050405020304" pitchFamily="18" charset="0"/>
              </a:rPr>
              <a:t>وصف</a:t>
            </a:r>
            <a:r>
              <a:rPr lang="en-US" altLang="ar-JO" sz="1200" dirty="0">
                <a:latin typeface="Times" panose="02020603050405020304" pitchFamily="18" charset="0"/>
              </a:rPr>
              <a:t> </a:t>
            </a:r>
            <a:r>
              <a:rPr lang="en-US" altLang="ar-JO" sz="1200" dirty="0" err="1">
                <a:latin typeface="Times" panose="02020603050405020304" pitchFamily="18" charset="0"/>
              </a:rPr>
              <a:t>السلوك</a:t>
            </a:r>
            <a:r>
              <a:rPr lang="en-US" altLang="ar-JO" sz="1200" dirty="0">
                <a:latin typeface="Times" panose="02020603050405020304" pitchFamily="18" charset="0"/>
              </a:rPr>
              <a:t> </a:t>
            </a:r>
            <a:r>
              <a:rPr lang="en-US" altLang="ar-JO" sz="1200" dirty="0" err="1">
                <a:latin typeface="Times" panose="02020603050405020304" pitchFamily="18" charset="0"/>
              </a:rPr>
              <a:t>الديناميكي</a:t>
            </a:r>
            <a:r>
              <a:rPr lang="en-US" altLang="ar-JO" sz="1200" dirty="0">
                <a:latin typeface="Times" panose="02020603050405020304" pitchFamily="18" charset="0"/>
              </a:rPr>
              <a:t> </a:t>
            </a:r>
            <a:r>
              <a:rPr lang="en-US" altLang="ar-JO" sz="1200" dirty="0" err="1">
                <a:latin typeface="Times" panose="02020603050405020304" pitchFamily="18" charset="0"/>
              </a:rPr>
              <a:t>بين</a:t>
            </a:r>
            <a:r>
              <a:rPr lang="en-US" altLang="ar-JO" sz="1200" dirty="0">
                <a:latin typeface="Times" panose="02020603050405020304" pitchFamily="18" charset="0"/>
              </a:rPr>
              <a:t> </a:t>
            </a:r>
            <a:r>
              <a:rPr lang="en-US" altLang="ar-JO" sz="1200" dirty="0" err="1">
                <a:latin typeface="Times" panose="02020603050405020304" pitchFamily="18" charset="0"/>
              </a:rPr>
              <a:t>الممثلين</a:t>
            </a:r>
            <a:r>
              <a:rPr lang="en-US" altLang="ar-JO" sz="1200" dirty="0">
                <a:latin typeface="Times" panose="02020603050405020304" pitchFamily="18" charset="0"/>
              </a:rPr>
              <a:t> </a:t>
            </a:r>
            <a:r>
              <a:rPr lang="en-US" altLang="ar-JO" sz="1200" dirty="0" err="1">
                <a:latin typeface="Times" panose="02020603050405020304" pitchFamily="18" charset="0"/>
              </a:rPr>
              <a:t>والنظام</a:t>
            </a:r>
            <a:r>
              <a:rPr lang="en-US" altLang="ar-JO" sz="1200" dirty="0">
                <a:latin typeface="Times" panose="02020603050405020304" pitchFamily="18" charset="0"/>
              </a:rPr>
              <a:t> </a:t>
            </a:r>
            <a:r>
              <a:rPr lang="en-US" altLang="ar-JO" sz="1200" dirty="0" err="1">
                <a:latin typeface="Times" panose="02020603050405020304" pitchFamily="18" charset="0"/>
              </a:rPr>
              <a:t>وبين</a:t>
            </a:r>
            <a:r>
              <a:rPr lang="en-US" altLang="ar-JO" sz="1200" dirty="0">
                <a:latin typeface="Times" panose="02020603050405020304" pitchFamily="18" charset="0"/>
              </a:rPr>
              <a:t> </a:t>
            </a:r>
            <a:r>
              <a:rPr lang="en-US" altLang="ar-JO" sz="1200" dirty="0" err="1">
                <a:latin typeface="Times" panose="02020603050405020304" pitchFamily="18" charset="0"/>
              </a:rPr>
              <a:t>كائنات</a:t>
            </a:r>
            <a:r>
              <a:rPr lang="en-US" altLang="ar-JO" sz="1200" dirty="0">
                <a:latin typeface="Times" panose="02020603050405020304" pitchFamily="18" charset="0"/>
              </a:rPr>
              <a:t> </a:t>
            </a:r>
            <a:r>
              <a:rPr lang="en-US" altLang="ar-JO" sz="1200" dirty="0" err="1">
                <a:latin typeface="Times" panose="02020603050405020304" pitchFamily="18" charset="0"/>
              </a:rPr>
              <a:t>النظام</a:t>
            </a:r>
            <a:endParaRPr lang="en-US" altLang="ar-JO" sz="1200" dirty="0">
              <a:latin typeface="Times" panose="02020603050405020304" pitchFamily="18" charset="0"/>
            </a:endParaRPr>
          </a:p>
          <a:p>
            <a:pPr marL="285750" marR="0" lvl="0" indent="-285750" algn="l" defTabSz="914400" rtl="0" eaLnBrk="1" fontAlgn="base" latinLnBrk="0" hangingPunct="1">
              <a:lnSpc>
                <a:spcPct val="80000"/>
              </a:lnSpc>
              <a:spcBef>
                <a:spcPct val="30000"/>
              </a:spcBef>
              <a:spcAft>
                <a:spcPct val="0"/>
              </a:spcAft>
              <a:buClr>
                <a:srgbClr val="04617B"/>
              </a:buClr>
              <a:buSzPct val="75000"/>
              <a:buFont typeface="Symbol" panose="05050102010706020507" pitchFamily="18" charset="2"/>
              <a:buChar char="¨"/>
              <a:tabLst/>
              <a:defRPr/>
            </a:pPr>
            <a:r>
              <a:rPr kumimoji="0" lang="en-US" altLang="ar-JO" sz="1400" b="0" i="0" u="none" strike="noStrike" kern="1200" cap="none" spc="0" normalizeH="0" baseline="0" noProof="0" dirty="0" err="1">
                <a:ln>
                  <a:noFill/>
                </a:ln>
                <a:solidFill>
                  <a:prstClr val="black"/>
                </a:solidFill>
                <a:effectLst/>
                <a:uLnTx/>
                <a:uFillTx/>
                <a:latin typeface="Times" panose="02020603050405020304" pitchFamily="18" charset="0"/>
              </a:rPr>
              <a:t>Statechart</a:t>
            </a:r>
            <a:r>
              <a:rPr kumimoji="0" lang="en-US" altLang="ar-JO" sz="1400" b="0" i="0" u="none" strike="noStrike" kern="1200" cap="none" spc="0" normalizeH="0" baseline="0" noProof="0" dirty="0">
                <a:ln>
                  <a:noFill/>
                </a:ln>
                <a:solidFill>
                  <a:prstClr val="black"/>
                </a:solidFill>
                <a:effectLst/>
                <a:uLnTx/>
                <a:uFillTx/>
                <a:latin typeface="Times" panose="02020603050405020304" pitchFamily="18" charset="0"/>
              </a:rPr>
              <a:t> diagrams</a:t>
            </a:r>
          </a:p>
          <a:p>
            <a:pPr algn="r" rtl="1" eaLnBrk="1" hangingPunct="1">
              <a:lnSpc>
                <a:spcPct val="80000"/>
              </a:lnSpc>
              <a:spcBef>
                <a:spcPct val="30000"/>
              </a:spcBef>
              <a:buClr>
                <a:schemeClr val="tx2"/>
              </a:buClr>
              <a:buSzPct val="75000"/>
              <a:buFont typeface="Symbol" panose="05050102010706020507" pitchFamily="18" charset="2"/>
              <a:buChar char="¨"/>
            </a:pPr>
            <a:r>
              <a:rPr lang="en-US" altLang="ar-JO" sz="1400" dirty="0" err="1">
                <a:latin typeface="Times" panose="02020603050405020304" pitchFamily="18" charset="0"/>
              </a:rPr>
              <a:t>مخططات</a:t>
            </a:r>
            <a:r>
              <a:rPr lang="en-US" altLang="ar-JO" sz="1400" dirty="0">
                <a:latin typeface="Times" panose="02020603050405020304" pitchFamily="18" charset="0"/>
              </a:rPr>
              <a:t> </a:t>
            </a:r>
            <a:r>
              <a:rPr lang="en-US" altLang="ar-JO" sz="1400" dirty="0" err="1">
                <a:latin typeface="Times" panose="02020603050405020304" pitchFamily="18" charset="0"/>
              </a:rPr>
              <a:t>Statechart</a:t>
            </a:r>
            <a:endParaRPr lang="en-US" altLang="ar-JO" sz="1400" dirty="0">
              <a:latin typeface="Times" panose="02020603050405020304" pitchFamily="18" charset="0"/>
            </a:endParaRPr>
          </a:p>
          <a:p>
            <a:pPr marL="685800" marR="0" lvl="1" indent="-228600" algn="l" defTabSz="914400" rtl="0" eaLnBrk="1" fontAlgn="base" latinLnBrk="0" hangingPunct="1">
              <a:lnSpc>
                <a:spcPct val="80000"/>
              </a:lnSpc>
              <a:spcBef>
                <a:spcPct val="30000"/>
              </a:spcBef>
              <a:spcAft>
                <a:spcPct val="0"/>
              </a:spcAft>
              <a:buClr>
                <a:prstClr val="black"/>
              </a:buClr>
              <a:buSzPct val="100000"/>
              <a:buFont typeface="Wingdings" panose="05000000000000000000" pitchFamily="2" charset="2"/>
              <a:buChar char="w"/>
              <a:tabLst/>
              <a:defRPr/>
            </a:pPr>
            <a:r>
              <a:rPr kumimoji="0" lang="en-US" altLang="ar-JO" sz="1200" b="0" i="0" u="none" strike="noStrike" kern="1200" cap="none" spc="0" normalizeH="0" baseline="0" noProof="0" dirty="0">
                <a:ln>
                  <a:noFill/>
                </a:ln>
                <a:solidFill>
                  <a:prstClr val="black"/>
                </a:solidFill>
                <a:effectLst/>
                <a:uLnTx/>
                <a:uFillTx/>
                <a:latin typeface="Times" panose="02020603050405020304" pitchFamily="18" charset="0"/>
              </a:rPr>
              <a:t>Describe the dynamic behavior of an individual object  (essentially a finite state automaton)</a:t>
            </a:r>
          </a:p>
          <a:p>
            <a:pPr lvl="1" algn="r" rtl="1" eaLnBrk="1" hangingPunct="1">
              <a:lnSpc>
                <a:spcPct val="80000"/>
              </a:lnSpc>
              <a:spcBef>
                <a:spcPct val="30000"/>
              </a:spcBef>
              <a:buClr>
                <a:schemeClr val="tx1"/>
              </a:buClr>
              <a:buSzPct val="100000"/>
              <a:buFont typeface="Wingdings" panose="05000000000000000000" pitchFamily="2" charset="2"/>
              <a:buChar char="w"/>
            </a:pPr>
            <a:r>
              <a:rPr lang="en-US" altLang="ar-JO" sz="1200" dirty="0" err="1">
                <a:latin typeface="Times" panose="02020603050405020304" pitchFamily="18" charset="0"/>
              </a:rPr>
              <a:t>وصف</a:t>
            </a:r>
            <a:r>
              <a:rPr lang="en-US" altLang="ar-JO" sz="1200" dirty="0">
                <a:latin typeface="Times" panose="02020603050405020304" pitchFamily="18" charset="0"/>
              </a:rPr>
              <a:t> </a:t>
            </a:r>
            <a:r>
              <a:rPr lang="en-US" altLang="ar-JO" sz="1200" dirty="0" err="1">
                <a:latin typeface="Times" panose="02020603050405020304" pitchFamily="18" charset="0"/>
              </a:rPr>
              <a:t>السلوك</a:t>
            </a:r>
            <a:r>
              <a:rPr lang="en-US" altLang="ar-JO" sz="1200" dirty="0">
                <a:latin typeface="Times" panose="02020603050405020304" pitchFamily="18" charset="0"/>
              </a:rPr>
              <a:t> </a:t>
            </a:r>
            <a:r>
              <a:rPr lang="en-US" altLang="ar-JO" sz="1200" dirty="0" err="1">
                <a:latin typeface="Times" panose="02020603050405020304" pitchFamily="18" charset="0"/>
              </a:rPr>
              <a:t>الديناميكي</a:t>
            </a:r>
            <a:r>
              <a:rPr lang="en-US" altLang="ar-JO" sz="1200" dirty="0">
                <a:latin typeface="Times" panose="02020603050405020304" pitchFamily="18" charset="0"/>
              </a:rPr>
              <a:t> </a:t>
            </a:r>
            <a:r>
              <a:rPr lang="en-US" altLang="ar-JO" sz="1200" dirty="0" err="1">
                <a:latin typeface="Times" panose="02020603050405020304" pitchFamily="18" charset="0"/>
              </a:rPr>
              <a:t>لكائن</a:t>
            </a:r>
            <a:r>
              <a:rPr lang="en-US" altLang="ar-JO" sz="1200" dirty="0">
                <a:latin typeface="Times" panose="02020603050405020304" pitchFamily="18" charset="0"/>
              </a:rPr>
              <a:t> </a:t>
            </a:r>
            <a:r>
              <a:rPr lang="en-US" altLang="ar-JO" sz="1200" dirty="0" err="1">
                <a:latin typeface="Times" panose="02020603050405020304" pitchFamily="18" charset="0"/>
              </a:rPr>
              <a:t>فردي</a:t>
            </a:r>
            <a:r>
              <a:rPr lang="en-US" altLang="ar-JO" sz="1200" dirty="0">
                <a:latin typeface="Times" panose="02020603050405020304" pitchFamily="18" charset="0"/>
              </a:rPr>
              <a:t> (</a:t>
            </a:r>
            <a:r>
              <a:rPr lang="en-US" altLang="ar-JO" sz="1200" dirty="0" err="1">
                <a:latin typeface="Times" panose="02020603050405020304" pitchFamily="18" charset="0"/>
              </a:rPr>
              <a:t>بشكل</a:t>
            </a:r>
            <a:r>
              <a:rPr lang="en-US" altLang="ar-JO" sz="1200" dirty="0">
                <a:latin typeface="Times" panose="02020603050405020304" pitchFamily="18" charset="0"/>
              </a:rPr>
              <a:t> </a:t>
            </a:r>
            <a:r>
              <a:rPr lang="en-US" altLang="ar-JO" sz="1200" dirty="0" err="1">
                <a:latin typeface="Times" panose="02020603050405020304" pitchFamily="18" charset="0"/>
              </a:rPr>
              <a:t>أساسي</a:t>
            </a:r>
            <a:r>
              <a:rPr lang="en-US" altLang="ar-JO" sz="1200" dirty="0">
                <a:latin typeface="Times" panose="02020603050405020304" pitchFamily="18" charset="0"/>
              </a:rPr>
              <a:t> </a:t>
            </a:r>
            <a:r>
              <a:rPr lang="en-US" altLang="ar-JO" sz="1200" dirty="0" err="1">
                <a:latin typeface="Times" panose="02020603050405020304" pitchFamily="18" charset="0"/>
              </a:rPr>
              <a:t>آلة</a:t>
            </a:r>
            <a:r>
              <a:rPr lang="en-US" altLang="ar-JO" sz="1200" dirty="0">
                <a:latin typeface="Times" panose="02020603050405020304" pitchFamily="18" charset="0"/>
              </a:rPr>
              <a:t> </a:t>
            </a:r>
            <a:r>
              <a:rPr lang="en-US" altLang="ar-JO" sz="1200" dirty="0" err="1">
                <a:latin typeface="Times" panose="02020603050405020304" pitchFamily="18" charset="0"/>
              </a:rPr>
              <a:t>ذات</a:t>
            </a:r>
            <a:r>
              <a:rPr lang="en-US" altLang="ar-JO" sz="1200" dirty="0">
                <a:latin typeface="Times" panose="02020603050405020304" pitchFamily="18" charset="0"/>
              </a:rPr>
              <a:t> </a:t>
            </a:r>
            <a:r>
              <a:rPr lang="en-US" altLang="ar-JO" sz="1200" dirty="0" err="1">
                <a:latin typeface="Times" panose="02020603050405020304" pitchFamily="18" charset="0"/>
              </a:rPr>
              <a:t>حالة</a:t>
            </a:r>
            <a:r>
              <a:rPr lang="en-US" altLang="ar-JO" sz="1200" dirty="0">
                <a:latin typeface="Times" panose="02020603050405020304" pitchFamily="18" charset="0"/>
              </a:rPr>
              <a:t> </a:t>
            </a:r>
            <a:r>
              <a:rPr lang="en-US" altLang="ar-JO" sz="1200" dirty="0" err="1">
                <a:latin typeface="Times" panose="02020603050405020304" pitchFamily="18" charset="0"/>
              </a:rPr>
              <a:t>محدودة</a:t>
            </a:r>
            <a:r>
              <a:rPr lang="en-US" altLang="ar-JO" sz="1200" dirty="0">
                <a:latin typeface="Times" panose="02020603050405020304" pitchFamily="18" charset="0"/>
              </a:rPr>
              <a:t>)</a:t>
            </a:r>
          </a:p>
          <a:p>
            <a:pPr marL="285750" marR="0" lvl="0" indent="-285750" algn="l" defTabSz="914400" rtl="0" eaLnBrk="1" fontAlgn="base" latinLnBrk="0" hangingPunct="1">
              <a:lnSpc>
                <a:spcPct val="80000"/>
              </a:lnSpc>
              <a:spcBef>
                <a:spcPct val="30000"/>
              </a:spcBef>
              <a:spcAft>
                <a:spcPct val="0"/>
              </a:spcAft>
              <a:buClr>
                <a:srgbClr val="04617B"/>
              </a:buClr>
              <a:buSzPct val="75000"/>
              <a:buFont typeface="Symbol" panose="05050102010706020507" pitchFamily="18" charset="2"/>
              <a:buChar char="¨"/>
              <a:tabLst/>
              <a:defRPr/>
            </a:pPr>
            <a:r>
              <a:rPr kumimoji="0" lang="en-US" altLang="ar-JO" sz="1400" b="0" i="0" u="none" strike="noStrike" kern="1200" cap="none" spc="0" normalizeH="0" baseline="0" noProof="0" dirty="0">
                <a:ln>
                  <a:noFill/>
                </a:ln>
                <a:solidFill>
                  <a:prstClr val="black"/>
                </a:solidFill>
                <a:effectLst/>
                <a:uLnTx/>
                <a:uFillTx/>
                <a:latin typeface="Times" panose="02020603050405020304" pitchFamily="18" charset="0"/>
              </a:rPr>
              <a:t>Activity Diagrams</a:t>
            </a:r>
          </a:p>
          <a:p>
            <a:pPr algn="r" rtl="1" eaLnBrk="1" hangingPunct="1">
              <a:lnSpc>
                <a:spcPct val="80000"/>
              </a:lnSpc>
              <a:spcBef>
                <a:spcPct val="30000"/>
              </a:spcBef>
              <a:buClr>
                <a:schemeClr val="tx2"/>
              </a:buClr>
              <a:buSzPct val="75000"/>
              <a:buFont typeface="Symbol" panose="05050102010706020507" pitchFamily="18" charset="2"/>
              <a:buChar char="¨"/>
            </a:pPr>
            <a:r>
              <a:rPr lang="en-US" altLang="ar-JO" sz="1400" dirty="0" err="1">
                <a:latin typeface="Times" panose="02020603050405020304" pitchFamily="18" charset="0"/>
              </a:rPr>
              <a:t>مخططات</a:t>
            </a:r>
            <a:r>
              <a:rPr lang="en-US" altLang="ar-JO" sz="1400" dirty="0">
                <a:latin typeface="Times" panose="02020603050405020304" pitchFamily="18" charset="0"/>
              </a:rPr>
              <a:t> </a:t>
            </a:r>
            <a:r>
              <a:rPr lang="en-US" altLang="ar-JO" sz="1400" dirty="0" err="1">
                <a:latin typeface="Times" panose="02020603050405020304" pitchFamily="18" charset="0"/>
              </a:rPr>
              <a:t>النشاط</a:t>
            </a:r>
            <a:endParaRPr lang="en-US" altLang="ar-JO" sz="1400" dirty="0">
              <a:latin typeface="Times" panose="02020603050405020304" pitchFamily="18" charset="0"/>
            </a:endParaRPr>
          </a:p>
          <a:p>
            <a:pPr marL="685800" marR="0" lvl="1" indent="-228600" algn="l" defTabSz="914400" rtl="0" eaLnBrk="1" fontAlgn="base" latinLnBrk="0" hangingPunct="1">
              <a:lnSpc>
                <a:spcPct val="80000"/>
              </a:lnSpc>
              <a:spcBef>
                <a:spcPct val="30000"/>
              </a:spcBef>
              <a:spcAft>
                <a:spcPct val="0"/>
              </a:spcAft>
              <a:buClr>
                <a:prstClr val="black"/>
              </a:buClr>
              <a:buSzPct val="100000"/>
              <a:buFont typeface="Wingdings" panose="05000000000000000000" pitchFamily="2" charset="2"/>
              <a:buChar char="w"/>
              <a:tabLst/>
              <a:defRPr/>
            </a:pPr>
            <a:r>
              <a:rPr kumimoji="0" lang="en-US" altLang="ar-JO" sz="1200" b="0" i="0" u="none" strike="noStrike" kern="1200" cap="none" spc="0" normalizeH="0" baseline="0" noProof="0" dirty="0">
                <a:ln>
                  <a:noFill/>
                </a:ln>
                <a:solidFill>
                  <a:prstClr val="black"/>
                </a:solidFill>
                <a:effectLst/>
                <a:uLnTx/>
                <a:uFillTx/>
                <a:latin typeface="Times" panose="02020603050405020304" pitchFamily="18" charset="0"/>
              </a:rPr>
              <a:t>Model the dynamic behavior of a system, in particular the  workflow (essentially a flowchart)</a:t>
            </a:r>
          </a:p>
          <a:p>
            <a:pPr lvl="1" algn="r" rtl="1" eaLnBrk="1" hangingPunct="1">
              <a:lnSpc>
                <a:spcPct val="80000"/>
              </a:lnSpc>
              <a:spcBef>
                <a:spcPct val="30000"/>
              </a:spcBef>
              <a:buClr>
                <a:schemeClr val="tx1"/>
              </a:buClr>
              <a:buSzPct val="100000"/>
              <a:buFont typeface="Wingdings" panose="05000000000000000000" pitchFamily="2" charset="2"/>
              <a:buChar char="w"/>
            </a:pPr>
            <a:r>
              <a:rPr lang="en-US" altLang="ar-JO" sz="1200" dirty="0" err="1">
                <a:latin typeface="Times" panose="02020603050405020304" pitchFamily="18" charset="0"/>
              </a:rPr>
              <a:t>نموذج</a:t>
            </a:r>
            <a:r>
              <a:rPr lang="en-US" altLang="ar-JO" sz="1200" dirty="0">
                <a:latin typeface="Times" panose="02020603050405020304" pitchFamily="18" charset="0"/>
              </a:rPr>
              <a:t> </a:t>
            </a:r>
            <a:r>
              <a:rPr lang="en-US" altLang="ar-JO" sz="1200" dirty="0" err="1">
                <a:latin typeface="Times" panose="02020603050405020304" pitchFamily="18" charset="0"/>
              </a:rPr>
              <a:t>السلوك</a:t>
            </a:r>
            <a:r>
              <a:rPr lang="en-US" altLang="ar-JO" sz="1200" dirty="0">
                <a:latin typeface="Times" panose="02020603050405020304" pitchFamily="18" charset="0"/>
              </a:rPr>
              <a:t> </a:t>
            </a:r>
            <a:r>
              <a:rPr lang="en-US" altLang="ar-JO" sz="1200" dirty="0" err="1">
                <a:latin typeface="Times" panose="02020603050405020304" pitchFamily="18" charset="0"/>
              </a:rPr>
              <a:t>الديناميكي</a:t>
            </a:r>
            <a:r>
              <a:rPr lang="en-US" altLang="ar-JO" sz="1200" dirty="0">
                <a:latin typeface="Times" panose="02020603050405020304" pitchFamily="18" charset="0"/>
              </a:rPr>
              <a:t> </a:t>
            </a:r>
            <a:r>
              <a:rPr lang="en-US" altLang="ar-JO" sz="1200" dirty="0" err="1">
                <a:latin typeface="Times" panose="02020603050405020304" pitchFamily="18" charset="0"/>
              </a:rPr>
              <a:t>للنظام</a:t>
            </a:r>
            <a:r>
              <a:rPr lang="en-US" altLang="ar-JO" sz="1200" dirty="0">
                <a:latin typeface="Times" panose="02020603050405020304" pitchFamily="18" charset="0"/>
              </a:rPr>
              <a:t> ، </a:t>
            </a:r>
            <a:r>
              <a:rPr lang="en-US" altLang="ar-JO" sz="1200" dirty="0" err="1">
                <a:latin typeface="Times" panose="02020603050405020304" pitchFamily="18" charset="0"/>
              </a:rPr>
              <a:t>ولا</a:t>
            </a:r>
            <a:r>
              <a:rPr lang="en-US" altLang="ar-JO" sz="1200" dirty="0">
                <a:latin typeface="Times" panose="02020603050405020304" pitchFamily="18" charset="0"/>
              </a:rPr>
              <a:t> </a:t>
            </a:r>
            <a:r>
              <a:rPr lang="en-US" altLang="ar-JO" sz="1200" dirty="0" err="1">
                <a:latin typeface="Times" panose="02020603050405020304" pitchFamily="18" charset="0"/>
              </a:rPr>
              <a:t>سيما</a:t>
            </a:r>
            <a:r>
              <a:rPr lang="en-US" altLang="ar-JO" sz="1200" dirty="0">
                <a:latin typeface="Times" panose="02020603050405020304" pitchFamily="18" charset="0"/>
              </a:rPr>
              <a:t> </a:t>
            </a:r>
            <a:r>
              <a:rPr lang="en-US" altLang="ar-JO" sz="1200" dirty="0" err="1">
                <a:latin typeface="Times" panose="02020603050405020304" pitchFamily="18" charset="0"/>
              </a:rPr>
              <a:t>سير</a:t>
            </a:r>
            <a:r>
              <a:rPr lang="en-US" altLang="ar-JO" sz="1200" dirty="0">
                <a:latin typeface="Times" panose="02020603050405020304" pitchFamily="18" charset="0"/>
              </a:rPr>
              <a:t> </a:t>
            </a:r>
            <a:r>
              <a:rPr lang="en-US" altLang="ar-JO" sz="1200" dirty="0" err="1">
                <a:latin typeface="Times" panose="02020603050405020304" pitchFamily="18" charset="0"/>
              </a:rPr>
              <a:t>العمل</a:t>
            </a:r>
            <a:r>
              <a:rPr lang="en-US" altLang="ar-JO" sz="1200" dirty="0">
                <a:latin typeface="Times" panose="02020603050405020304" pitchFamily="18" charset="0"/>
              </a:rPr>
              <a:t> (</a:t>
            </a:r>
            <a:r>
              <a:rPr lang="en-US" altLang="ar-JO" sz="1200" dirty="0" err="1">
                <a:latin typeface="Times" panose="02020603050405020304" pitchFamily="18" charset="0"/>
              </a:rPr>
              <a:t>في</a:t>
            </a:r>
            <a:r>
              <a:rPr lang="en-US" altLang="ar-JO" sz="1200" dirty="0">
                <a:latin typeface="Times" panose="02020603050405020304" pitchFamily="18" charset="0"/>
              </a:rPr>
              <a:t> </a:t>
            </a:r>
            <a:r>
              <a:rPr lang="en-US" altLang="ar-JO" sz="1200" dirty="0" err="1">
                <a:latin typeface="Times" panose="02020603050405020304" pitchFamily="18" charset="0"/>
              </a:rPr>
              <a:t>الأساس</a:t>
            </a:r>
            <a:r>
              <a:rPr lang="en-US" altLang="ar-JO" sz="1200" dirty="0">
                <a:latin typeface="Times" panose="02020603050405020304" pitchFamily="18" charset="0"/>
              </a:rPr>
              <a:t> </a:t>
            </a:r>
            <a:r>
              <a:rPr lang="en-US" altLang="ar-JO" sz="1200" dirty="0" err="1">
                <a:latin typeface="Times" panose="02020603050405020304" pitchFamily="18" charset="0"/>
              </a:rPr>
              <a:t>مخطط</a:t>
            </a:r>
            <a:r>
              <a:rPr lang="en-US" altLang="ar-JO" sz="1200" dirty="0">
                <a:latin typeface="Times" panose="02020603050405020304" pitchFamily="18" charset="0"/>
              </a:rPr>
              <a:t> </a:t>
            </a:r>
            <a:r>
              <a:rPr lang="en-US" altLang="ar-JO" sz="1200" dirty="0" err="1">
                <a:latin typeface="Times" panose="02020603050405020304" pitchFamily="18" charset="0"/>
              </a:rPr>
              <a:t>انسيابي</a:t>
            </a:r>
            <a:r>
              <a:rPr lang="en-US" altLang="ar-JO" sz="1200" dirty="0">
                <a:latin typeface="Times" panose="02020603050405020304" pitchFamily="18" charset="0"/>
              </a:rPr>
              <a:t>)</a:t>
            </a:r>
            <a:endParaRPr kumimoji="0" lang="en-US" altLang="ar-JO" sz="1200" b="0" i="0" u="none" strike="noStrike" kern="1200" cap="none" spc="0" normalizeH="0" baseline="0" noProof="0" dirty="0">
              <a:ln>
                <a:noFill/>
              </a:ln>
              <a:solidFill>
                <a:prstClr val="black"/>
              </a:solidFill>
              <a:effectLst/>
              <a:uLnTx/>
              <a:uFillTx/>
              <a:latin typeface="Times"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499"/>
                                          </p:stCondLst>
                                        </p:cTn>
                                        <p:tgtEl>
                                          <p:spTgt spid="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8">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499"/>
                                          </p:stCondLst>
                                        </p:cTn>
                                        <p:tgtEl>
                                          <p:spTgt spid="8">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499"/>
                                          </p:stCondLst>
                                        </p:cTn>
                                        <p:tgtEl>
                                          <p:spTgt spid="8">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499"/>
                                          </p:stCondLst>
                                        </p:cTn>
                                        <p:tgtEl>
                                          <p:spTgt spid="8">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8">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8">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499"/>
                                          </p:stCondLst>
                                        </p:cTn>
                                        <p:tgtEl>
                                          <p:spTgt spid="8">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499"/>
                                          </p:stCondLst>
                                        </p:cTn>
                                        <p:tgtEl>
                                          <p:spTgt spid="8">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499"/>
                                          </p:stCondLst>
                                        </p:cTn>
                                        <p:tgtEl>
                                          <p:spTgt spid="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7140BDE-F64D-623A-09D6-9E24367096EE}"/>
              </a:ext>
            </a:extLst>
          </p:cNvPr>
          <p:cNvSpPr>
            <a:spLocks noGrp="1"/>
          </p:cNvSpPr>
          <p:nvPr>
            <p:ph type="title"/>
          </p:nvPr>
        </p:nvSpPr>
        <p:spPr>
          <a:xfrm>
            <a:off x="457200" y="152400"/>
            <a:ext cx="8229600" cy="1143000"/>
          </a:xfrm>
        </p:spPr>
        <p:txBody>
          <a:bodyPr/>
          <a:lstStyle/>
          <a:p>
            <a:pPr algn="ctr"/>
            <a:r>
              <a:rPr lang="en-GB" altLang="en-US" sz="3200" b="1" dirty="0">
                <a:solidFill>
                  <a:srgbClr val="0070C0"/>
                </a:solidFill>
              </a:rPr>
              <a:t>Software Engineering: Definition</a:t>
            </a:r>
            <a:br>
              <a:rPr lang="en-GB" altLang="en-US" sz="3200" b="1" dirty="0">
                <a:solidFill>
                  <a:srgbClr val="0070C0"/>
                </a:solidFill>
              </a:rPr>
            </a:br>
            <a:r>
              <a:rPr lang="en-GB" sz="3200" b="1" strike="noStrike" spc="-1" dirty="0" err="1">
                <a:solidFill>
                  <a:srgbClr val="0070C0"/>
                </a:solidFill>
                <a:latin typeface="Calibri"/>
              </a:rPr>
              <a:t>هندسة</a:t>
            </a:r>
            <a:r>
              <a:rPr lang="en-GB" sz="3200" b="1" strike="noStrike" spc="-1" dirty="0">
                <a:solidFill>
                  <a:srgbClr val="0070C0"/>
                </a:solidFill>
                <a:latin typeface="Calibri"/>
              </a:rPr>
              <a:t> </a:t>
            </a:r>
            <a:r>
              <a:rPr lang="en-GB" sz="3200" b="1" strike="noStrike" spc="-1" dirty="0" err="1">
                <a:solidFill>
                  <a:srgbClr val="0070C0"/>
                </a:solidFill>
                <a:latin typeface="Calibri"/>
              </a:rPr>
              <a:t>البرمجيات</a:t>
            </a:r>
            <a:r>
              <a:rPr lang="en-GB" sz="3200" b="1" strike="noStrike" spc="-1" dirty="0">
                <a:solidFill>
                  <a:srgbClr val="0070C0"/>
                </a:solidFill>
                <a:latin typeface="Calibri"/>
              </a:rPr>
              <a:t>: </a:t>
            </a:r>
            <a:r>
              <a:rPr lang="en-GB" sz="3200" b="1" strike="noStrike" spc="-1" dirty="0" err="1">
                <a:solidFill>
                  <a:srgbClr val="0070C0"/>
                </a:solidFill>
                <a:latin typeface="Calibri"/>
              </a:rPr>
              <a:t>التعريف</a:t>
            </a:r>
            <a:endParaRPr lang="en-US" altLang="en-US" sz="3200" dirty="0"/>
          </a:p>
        </p:txBody>
      </p:sp>
      <p:sp>
        <p:nvSpPr>
          <p:cNvPr id="13315" name="Content Placeholder 2">
            <a:extLst>
              <a:ext uri="{FF2B5EF4-FFF2-40B4-BE49-F238E27FC236}">
                <a16:creationId xmlns:a16="http://schemas.microsoft.com/office/drawing/2014/main" id="{EF83C3EE-F45D-A5E5-AA5B-20AECDFAF71B}"/>
              </a:ext>
            </a:extLst>
          </p:cNvPr>
          <p:cNvSpPr>
            <a:spLocks noGrp="1"/>
          </p:cNvSpPr>
          <p:nvPr>
            <p:ph idx="1"/>
          </p:nvPr>
        </p:nvSpPr>
        <p:spPr>
          <a:xfrm>
            <a:off x="457200" y="1371600"/>
            <a:ext cx="8229600" cy="4984750"/>
          </a:xfrm>
        </p:spPr>
        <p:txBody>
          <a:bodyPr/>
          <a:lstStyle/>
          <a:p>
            <a:pPr algn="just">
              <a:lnSpc>
                <a:spcPct val="80000"/>
              </a:lnSpc>
              <a:defRPr/>
            </a:pPr>
            <a:r>
              <a:rPr lang="en-US" sz="1800" b="1" dirty="0">
                <a:latin typeface="Times New Roman" pitchFamily="18" charset="0"/>
                <a:cs typeface="Times New Roman" pitchFamily="18" charset="0"/>
              </a:rPr>
              <a:t>Techniques: </a:t>
            </a:r>
            <a:r>
              <a:rPr lang="en-US" sz="1800" dirty="0">
                <a:latin typeface="Times New Roman" pitchFamily="18" charset="0"/>
                <a:cs typeface="Times New Roman" pitchFamily="18" charset="0"/>
              </a:rPr>
              <a:t>Is a formal procedures for producing results using some well-defined notation.</a:t>
            </a:r>
          </a:p>
          <a:p>
            <a:pPr marL="272880" indent="-272880" algn="r" rtl="1">
              <a:lnSpc>
                <a:spcPct val="80000"/>
              </a:lnSpc>
              <a:spcBef>
                <a:spcPts val="598"/>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dirty="0" err="1">
                <a:solidFill>
                  <a:srgbClr val="000000"/>
                </a:solidFill>
                <a:latin typeface="Times New Roman"/>
                <a:ea typeface="Times New Roman"/>
              </a:rPr>
              <a:t>التقنيات</a:t>
            </a:r>
            <a:r>
              <a:rPr lang="en-US" sz="1800" b="1" strike="noStrike" spc="-1" dirty="0">
                <a:solidFill>
                  <a:srgbClr val="000000"/>
                </a:solidFill>
                <a:latin typeface="Times New Roman"/>
                <a:ea typeface="Times New Roman"/>
              </a:rPr>
              <a:t>:</a:t>
            </a:r>
            <a:r>
              <a:rPr lang="ar-JO" sz="1800" b="1"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هي</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إجراءات</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رسمية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لإنتاج</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النتائج</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باستخدام</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بعض</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الرموز</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المحددة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جيدًا</a:t>
            </a:r>
            <a:r>
              <a:rPr lang="en-US" sz="1800" b="0" strike="noStrike" spc="-1" dirty="0">
                <a:solidFill>
                  <a:srgbClr val="000000"/>
                </a:solidFill>
                <a:latin typeface="Times New Roman"/>
                <a:ea typeface="Times New Roman"/>
              </a:rPr>
              <a:t>.</a:t>
            </a:r>
            <a:endParaRPr lang="en-US" sz="1000" dirty="0">
              <a:latin typeface="Times New Roman" pitchFamily="18" charset="0"/>
              <a:cs typeface="Times New Roman" pitchFamily="18" charset="0"/>
            </a:endParaRPr>
          </a:p>
          <a:p>
            <a:pPr algn="just">
              <a:lnSpc>
                <a:spcPct val="80000"/>
              </a:lnSpc>
              <a:defRPr/>
            </a:pPr>
            <a:r>
              <a:rPr lang="en-US" sz="1800" dirty="0">
                <a:latin typeface="Times New Roman" pitchFamily="18" charset="0"/>
                <a:cs typeface="Times New Roman" pitchFamily="18" charset="0"/>
              </a:rPr>
              <a:t>A </a:t>
            </a:r>
            <a:r>
              <a:rPr lang="en-US" sz="1800" b="1" dirty="0">
                <a:latin typeface="Times New Roman" pitchFamily="18" charset="0"/>
                <a:cs typeface="Times New Roman" pitchFamily="18" charset="0"/>
              </a:rPr>
              <a:t>notation </a:t>
            </a:r>
            <a:r>
              <a:rPr lang="en-US" sz="1800" dirty="0">
                <a:latin typeface="Times New Roman" pitchFamily="18" charset="0"/>
                <a:cs typeface="Times New Roman" pitchFamily="18" charset="0"/>
              </a:rPr>
              <a:t>is a graphical or textual set of rules for representing a techniques. The Roman alphabet is a notation for representing words. UML (Unified Modeling Language) is an object-oriented notation for representing models. </a:t>
            </a:r>
          </a:p>
          <a:p>
            <a:pPr marL="272880" indent="-272880" algn="r" rtl="1">
              <a:lnSpc>
                <a:spcPct val="80000"/>
              </a:lnSpc>
              <a:spcBef>
                <a:spcPts val="598"/>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Times New Roman"/>
                <a:ea typeface="Times New Roman"/>
              </a:rPr>
              <a:t>أ</a:t>
            </a:r>
            <a:r>
              <a:rPr lang="en-US" sz="1800" b="1" strike="noStrike" spc="-1" dirty="0" err="1">
                <a:solidFill>
                  <a:srgbClr val="000000"/>
                </a:solidFill>
                <a:latin typeface="Times New Roman"/>
                <a:ea typeface="Times New Roman"/>
              </a:rPr>
              <a:t>الرموز</a:t>
            </a:r>
            <a:r>
              <a:rPr lang="en-US" sz="1800" b="1"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هي</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مجموعة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قواعد</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رسومية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أو</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نصية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لتمثيل</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التقنيات</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الأبجدية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الرومانية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هي</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رمز</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لتمثيل</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الكلمات</a:t>
            </a:r>
            <a:r>
              <a:rPr lang="en-US" sz="1800" b="0" strike="noStrike" spc="-1" dirty="0">
                <a:solidFill>
                  <a:srgbClr val="000000"/>
                </a:solidFill>
                <a:latin typeface="Times New Roman"/>
                <a:ea typeface="Times New Roman"/>
              </a:rPr>
              <a:t>. UML (</a:t>
            </a:r>
            <a:r>
              <a:rPr lang="en-US" sz="1800" b="0" strike="noStrike" spc="-1" dirty="0" err="1">
                <a:solidFill>
                  <a:srgbClr val="000000"/>
                </a:solidFill>
                <a:latin typeface="Times New Roman"/>
                <a:ea typeface="Times New Roman"/>
              </a:rPr>
              <a:t>لغة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النمذجة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الموحدة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هي</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تدوين</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وجوه</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المنحى</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لتمثيل</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النماذج</a:t>
            </a:r>
            <a:r>
              <a:rPr lang="en-US" sz="1800" b="0" strike="noStrike" spc="-1" dirty="0">
                <a:solidFill>
                  <a:srgbClr val="000000"/>
                </a:solidFill>
                <a:latin typeface="Times New Roman"/>
                <a:ea typeface="Times New Roman"/>
              </a:rPr>
              <a:t>.</a:t>
            </a:r>
            <a:endParaRPr lang="en-US" sz="1800" dirty="0">
              <a:latin typeface="Times New Roman" pitchFamily="18" charset="0"/>
              <a:cs typeface="Times New Roman" pitchFamily="18" charset="0"/>
            </a:endParaRPr>
          </a:p>
          <a:p>
            <a:pPr algn="just">
              <a:lnSpc>
                <a:spcPct val="80000"/>
              </a:lnSpc>
              <a:defRPr/>
            </a:pPr>
            <a:r>
              <a:rPr lang="en-US" sz="1800" dirty="0">
                <a:latin typeface="Times New Roman" pitchFamily="18" charset="0"/>
                <a:cs typeface="Times New Roman" pitchFamily="18" charset="0"/>
              </a:rPr>
              <a:t>A </a:t>
            </a:r>
            <a:r>
              <a:rPr lang="en-US" sz="1800" b="1" dirty="0">
                <a:latin typeface="Times New Roman" pitchFamily="18" charset="0"/>
                <a:cs typeface="Times New Roman" pitchFamily="18" charset="0"/>
              </a:rPr>
              <a:t>method </a:t>
            </a:r>
            <a:r>
              <a:rPr lang="en-US" sz="1800" dirty="0">
                <a:latin typeface="Times New Roman" pitchFamily="18" charset="0"/>
                <a:cs typeface="Times New Roman" pitchFamily="18" charset="0"/>
              </a:rPr>
              <a:t>is a repeatable technique for solving a specific problem. A recipe is a method for cooking a specific dish.</a:t>
            </a:r>
            <a:endParaRPr lang="en-US" sz="700" dirty="0">
              <a:latin typeface="Times New Roman" pitchFamily="18" charset="0"/>
              <a:cs typeface="Times New Roman" pitchFamily="18" charset="0"/>
            </a:endParaRPr>
          </a:p>
          <a:p>
            <a:pPr marL="272880" indent="-272880" algn="r" rtl="1">
              <a:lnSpc>
                <a:spcPct val="80000"/>
              </a:lnSpc>
              <a:spcBef>
                <a:spcPts val="598"/>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Times New Roman"/>
                <a:ea typeface="Times New Roman"/>
              </a:rPr>
              <a:t>أ</a:t>
            </a:r>
            <a:r>
              <a:rPr lang="en-US" sz="1800" b="1" strike="noStrike" spc="-1" dirty="0" err="1">
                <a:solidFill>
                  <a:srgbClr val="000000"/>
                </a:solidFill>
                <a:latin typeface="Times New Roman"/>
                <a:ea typeface="Times New Roman"/>
              </a:rPr>
              <a:t>طريقة</a:t>
            </a:r>
            <a:r>
              <a:rPr lang="en-US" sz="1800" b="1"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هي</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تقنية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قابلة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للتكرار</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لحل</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مشكلة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معينة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الوصفة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هي</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طريقة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لطهي</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طبق</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معين</a:t>
            </a:r>
            <a:r>
              <a:rPr lang="en-US" sz="1800" b="0" strike="noStrike" spc="-1" dirty="0">
                <a:solidFill>
                  <a:srgbClr val="000000"/>
                </a:solidFill>
                <a:latin typeface="Times New Roman"/>
                <a:ea typeface="Times New Roman"/>
              </a:rPr>
              <a:t>.</a:t>
            </a:r>
            <a:endParaRPr lang="en-US" sz="1800" b="0" strike="noStrike" spc="-1" dirty="0">
              <a:solidFill>
                <a:srgbClr val="000000"/>
              </a:solidFill>
              <a:latin typeface="Constantia"/>
            </a:endParaRPr>
          </a:p>
          <a:p>
            <a:pPr algn="just">
              <a:lnSpc>
                <a:spcPct val="80000"/>
              </a:lnSpc>
              <a:defRPr/>
            </a:pPr>
            <a:r>
              <a:rPr lang="en-US" sz="1800" b="1" dirty="0">
                <a:latin typeface="Times New Roman" pitchFamily="18" charset="0"/>
                <a:cs typeface="Times New Roman" pitchFamily="18" charset="0"/>
              </a:rPr>
              <a:t>Methodologies:  </a:t>
            </a:r>
            <a:r>
              <a:rPr lang="en-US" sz="1800" dirty="0">
                <a:latin typeface="Times New Roman" pitchFamily="18" charset="0"/>
                <a:cs typeface="Times New Roman" pitchFamily="18" charset="0"/>
              </a:rPr>
              <a:t>Is a collection of methods for solving a class of problems. A seafood cookbook with a collection of recipes is a methodology for preparing seafood</a:t>
            </a:r>
          </a:p>
          <a:p>
            <a:pPr algn="just">
              <a:lnSpc>
                <a:spcPct val="80000"/>
              </a:lnSpc>
              <a:defRPr/>
            </a:pPr>
            <a:endParaRPr lang="en-GB" sz="1800" dirty="0">
              <a:latin typeface="Times New Roman" pitchFamily="18" charset="0"/>
              <a:cs typeface="Times New Roman" pitchFamily="18" charset="0"/>
            </a:endParaRPr>
          </a:p>
          <a:p>
            <a:pPr marL="272880" indent="-272880" algn="r" rtl="1">
              <a:lnSpc>
                <a:spcPct val="80000"/>
              </a:lnSpc>
              <a:spcBef>
                <a:spcPts val="598"/>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dirty="0" err="1">
                <a:solidFill>
                  <a:srgbClr val="000000"/>
                </a:solidFill>
                <a:latin typeface="Times New Roman"/>
                <a:ea typeface="Times New Roman"/>
              </a:rPr>
              <a:t>المنهجيات</a:t>
            </a:r>
            <a:r>
              <a:rPr lang="en-US" sz="1800" b="1" strike="noStrike" spc="-1" dirty="0">
                <a:solidFill>
                  <a:srgbClr val="000000"/>
                </a:solidFill>
                <a:latin typeface="Times New Roman"/>
                <a:ea typeface="Times New Roman"/>
              </a:rPr>
              <a:t>:</a:t>
            </a:r>
            <a:r>
              <a:rPr lang="ar-JO" sz="1800" b="1"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عبارة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عن</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مجموعة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من</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الأساليب</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لحل</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فئة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من</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المشاكل</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كتاب</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طبخ</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المأكولات</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البحرية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مع</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مجموعة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من</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الوصفات</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هو</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منهجية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لإعداد</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المأكولات</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البحرية</a:t>
            </a:r>
            <a:endParaRPr lang="en-US" sz="1800" b="0" strike="noStrike" spc="-1" dirty="0">
              <a:solidFill>
                <a:srgbClr val="000000"/>
              </a:solidFill>
              <a:latin typeface="Constantia"/>
            </a:endParaRPr>
          </a:p>
          <a:p>
            <a:pPr algn="just">
              <a:lnSpc>
                <a:spcPct val="80000"/>
              </a:lnSpc>
              <a:defRPr/>
            </a:pPr>
            <a:r>
              <a:rPr lang="en-US" sz="1800" b="1" dirty="0">
                <a:latin typeface="Times New Roman" pitchFamily="18" charset="0"/>
                <a:cs typeface="Times New Roman" pitchFamily="18" charset="0"/>
              </a:rPr>
              <a:t>Tools: </a:t>
            </a:r>
            <a:r>
              <a:rPr lang="en-US" sz="1800" dirty="0">
                <a:latin typeface="Times New Roman" pitchFamily="18" charset="0"/>
                <a:cs typeface="Times New Roman" pitchFamily="18" charset="0"/>
              </a:rPr>
              <a:t>Instrument or automated systems to accomplish a technique</a:t>
            </a:r>
            <a:endParaRPr lang="en-US" sz="1800" b="0" strike="noStrike" spc="-1" dirty="0">
              <a:solidFill>
                <a:srgbClr val="000000"/>
              </a:solidFill>
              <a:latin typeface="Constantia"/>
            </a:endParaRPr>
          </a:p>
          <a:p>
            <a:pPr marL="272880" indent="-272880" algn="r" rtl="1">
              <a:lnSpc>
                <a:spcPct val="80000"/>
              </a:lnSpc>
              <a:spcBef>
                <a:spcPts val="598"/>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dirty="0" err="1">
                <a:solidFill>
                  <a:srgbClr val="000000"/>
                </a:solidFill>
                <a:latin typeface="Times New Roman"/>
                <a:ea typeface="Times New Roman"/>
              </a:rPr>
              <a:t>أدوات</a:t>
            </a:r>
            <a:r>
              <a:rPr lang="en-US" sz="1800" b="1" strike="noStrike" spc="-1" dirty="0">
                <a:solidFill>
                  <a:srgbClr val="000000"/>
                </a:solidFill>
                <a:latin typeface="Times New Roman"/>
                <a:ea typeface="Times New Roman"/>
              </a:rPr>
              <a:t>: </a:t>
            </a:r>
            <a:r>
              <a:rPr lang="ar-JO" sz="1800" b="1"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أجهزة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أو</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أنظمة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مؤتمتة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لإنجاز</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تقنية</a:t>
            </a:r>
            <a:endParaRPr lang="en-US" sz="1800" b="0" strike="noStrike" spc="-1" dirty="0">
              <a:solidFill>
                <a:srgbClr val="000000"/>
              </a:solidFill>
              <a:latin typeface="Constantia"/>
            </a:endParaRPr>
          </a:p>
        </p:txBody>
      </p:sp>
      <p:sp>
        <p:nvSpPr>
          <p:cNvPr id="4" name="Date Placeholder 3">
            <a:extLst>
              <a:ext uri="{FF2B5EF4-FFF2-40B4-BE49-F238E27FC236}">
                <a16:creationId xmlns:a16="http://schemas.microsoft.com/office/drawing/2014/main" id="{966F80C6-251E-2DC6-B90D-4E74244CDC76}"/>
              </a:ext>
            </a:extLst>
          </p:cNvPr>
          <p:cNvSpPr>
            <a:spLocks noGrp="1"/>
          </p:cNvSpPr>
          <p:nvPr>
            <p:ph type="dt" sz="quarter" idx="10"/>
          </p:nvPr>
        </p:nvSpPr>
        <p:spPr/>
        <p:txBody>
          <a:bodyPr/>
          <a:lstStyle/>
          <a:p>
            <a:pPr>
              <a:defRPr/>
            </a:pPr>
            <a:fld id="{409F435F-3535-488E-981E-9A8D0BEEE02E}" type="datetime1">
              <a:rPr lang="en-US"/>
              <a:pPr>
                <a:defRPr/>
              </a:pPr>
              <a:t>5/9/2023</a:t>
            </a:fld>
            <a:endParaRPr lang="en-US" dirty="0"/>
          </a:p>
        </p:txBody>
      </p:sp>
      <p:sp>
        <p:nvSpPr>
          <p:cNvPr id="11269" name="Slide Number Placeholder 5">
            <a:extLst>
              <a:ext uri="{FF2B5EF4-FFF2-40B4-BE49-F238E27FC236}">
                <a16:creationId xmlns:a16="http://schemas.microsoft.com/office/drawing/2014/main" id="{90C49337-0864-E46D-9E8E-BDFE1809BF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960A1D-571A-492E-BA49-DDF4D6CD4A63}" type="slidenum">
              <a:rPr lang="en-US" altLang="en-US">
                <a:solidFill>
                  <a:srgbClr val="045C75"/>
                </a:solidFill>
                <a:latin typeface="Constantia" panose="02030602050306030303" pitchFamily="18" charset="0"/>
              </a:rPr>
              <a:pPr/>
              <a:t>3</a:t>
            </a:fld>
            <a:endParaRPr lang="en-US" altLang="en-US">
              <a:solidFill>
                <a:srgbClr val="045C75"/>
              </a:solidFill>
              <a:latin typeface="Constantia" panose="020306020503060303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B6D8BA9-6E6A-2F3E-F2BD-06DB4D9D0936}"/>
              </a:ext>
            </a:extLst>
          </p:cNvPr>
          <p:cNvSpPr>
            <a:spLocks noGrp="1" noChangeArrowheads="1"/>
          </p:cNvSpPr>
          <p:nvPr>
            <p:ph type="title"/>
          </p:nvPr>
        </p:nvSpPr>
        <p:spPr>
          <a:xfrm>
            <a:off x="457200" y="304800"/>
            <a:ext cx="8229600" cy="1143000"/>
          </a:xfrm>
        </p:spPr>
        <p:txBody>
          <a:bodyPr/>
          <a:lstStyle/>
          <a:p>
            <a:pPr algn="ctr" eaLnBrk="1" hangingPunct="1"/>
            <a:r>
              <a:rPr lang="en-US" altLang="ar-JO" sz="4000" b="1" dirty="0"/>
              <a:t>UML Core Rules</a:t>
            </a:r>
            <a:br>
              <a:rPr lang="en-US" altLang="ar-JO" sz="4000" b="1" dirty="0"/>
            </a:br>
            <a:r>
              <a:rPr lang="en-US" altLang="ar-JO" sz="4000" b="1" dirty="0" err="1"/>
              <a:t>قواعد</a:t>
            </a:r>
            <a:r>
              <a:rPr lang="en-US" altLang="ar-JO" sz="4000" b="1" dirty="0"/>
              <a:t> UML </a:t>
            </a:r>
            <a:r>
              <a:rPr lang="en-US" altLang="ar-JO" sz="4000" b="1" dirty="0" err="1"/>
              <a:t>الأساسية</a:t>
            </a:r>
            <a:endParaRPr lang="en-US" altLang="ar-JO" sz="4000" b="1" dirty="0"/>
          </a:p>
        </p:txBody>
      </p:sp>
      <p:sp>
        <p:nvSpPr>
          <p:cNvPr id="93187" name="Rectangle 3">
            <a:extLst>
              <a:ext uri="{FF2B5EF4-FFF2-40B4-BE49-F238E27FC236}">
                <a16:creationId xmlns:a16="http://schemas.microsoft.com/office/drawing/2014/main" id="{6B690474-6257-0275-3D88-E79A403519CC}"/>
              </a:ext>
            </a:extLst>
          </p:cNvPr>
          <p:cNvSpPr>
            <a:spLocks noGrp="1" noChangeArrowheads="1"/>
          </p:cNvSpPr>
          <p:nvPr>
            <p:ph idx="1"/>
          </p:nvPr>
        </p:nvSpPr>
        <p:spPr/>
        <p:txBody>
          <a:bodyPr>
            <a:noAutofit/>
          </a:bodyPr>
          <a:lstStyle/>
          <a:p>
            <a:pPr marL="274320" indent="-274320" eaLnBrk="1" fontAlgn="auto" hangingPunct="1">
              <a:spcAft>
                <a:spcPts val="0"/>
              </a:spcAft>
              <a:buClr>
                <a:schemeClr val="accent3"/>
              </a:buClr>
              <a:buFont typeface="Wingdings 2"/>
              <a:buChar char=""/>
              <a:defRPr/>
            </a:pPr>
            <a:r>
              <a:rPr lang="en-US" sz="1200" dirty="0">
                <a:latin typeface="Times New Roman" pitchFamily="18" charset="0"/>
                <a:cs typeface="Times New Roman" pitchFamily="18" charset="0"/>
              </a:rPr>
              <a:t>Rectangles are classes or instances</a:t>
            </a:r>
          </a:p>
          <a:p>
            <a:pPr marL="274320" indent="-274320" algn="r" rtl="1" eaLnBrk="1" fontAlgn="auto" hangingPunct="1">
              <a:spcAft>
                <a:spcPts val="0"/>
              </a:spcAft>
              <a:buClr>
                <a:schemeClr val="accent3"/>
              </a:buClr>
              <a:buFont typeface="Wingdings 2"/>
              <a:buChar char=""/>
              <a:defRPr/>
            </a:pPr>
            <a:r>
              <a:rPr lang="en-US" sz="1200" dirty="0" err="1">
                <a:latin typeface="Times New Roman" pitchFamily="18" charset="0"/>
                <a:cs typeface="Times New Roman" pitchFamily="18" charset="0"/>
              </a:rPr>
              <a:t>المستطيلات</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هي</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فئات</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أو</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حالات</a:t>
            </a:r>
            <a:endParaRPr lang="en-US" sz="1200"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1200" dirty="0">
                <a:latin typeface="Times New Roman" pitchFamily="18" charset="0"/>
                <a:cs typeface="Times New Roman" pitchFamily="18" charset="0"/>
              </a:rPr>
              <a:t>Ovals are functions or use cases</a:t>
            </a:r>
          </a:p>
          <a:p>
            <a:pPr marL="274320" indent="-274320" algn="r" rtl="1" eaLnBrk="1" fontAlgn="auto" hangingPunct="1">
              <a:spcAft>
                <a:spcPts val="0"/>
              </a:spcAft>
              <a:buClr>
                <a:schemeClr val="accent3"/>
              </a:buClr>
              <a:buFont typeface="Wingdings 2"/>
              <a:buChar char=""/>
              <a:defRPr/>
            </a:pPr>
            <a:r>
              <a:rPr lang="en-US" sz="1200" dirty="0" err="1">
                <a:latin typeface="Times New Roman" pitchFamily="18" charset="0"/>
                <a:cs typeface="Times New Roman" pitchFamily="18" charset="0"/>
              </a:rPr>
              <a:t>الأشكال</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البيضاوية</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هي</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وظائف</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أو</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حالات</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استخدام</a:t>
            </a:r>
            <a:endParaRPr lang="en-US" sz="1200"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1200" dirty="0">
                <a:latin typeface="Times New Roman" pitchFamily="18" charset="0"/>
                <a:cs typeface="Times New Roman" pitchFamily="18" charset="0"/>
              </a:rPr>
              <a:t>Instances are denoted with an underlined names</a:t>
            </a:r>
          </a:p>
          <a:p>
            <a:pPr marL="274320" indent="-274320" algn="r" rtl="1" eaLnBrk="1" fontAlgn="auto" hangingPunct="1">
              <a:spcAft>
                <a:spcPts val="0"/>
              </a:spcAft>
              <a:buClr>
                <a:schemeClr val="accent3"/>
              </a:buClr>
              <a:buFont typeface="Wingdings 2"/>
              <a:buChar char=""/>
              <a:defRPr/>
            </a:pPr>
            <a:r>
              <a:rPr lang="en-US" sz="1200" dirty="0" err="1">
                <a:latin typeface="Times New Roman" pitchFamily="18" charset="0"/>
                <a:cs typeface="Times New Roman" pitchFamily="18" charset="0"/>
              </a:rPr>
              <a:t>يتم</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الإشارة</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إلى</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المثيلات</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بأسماء</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تحتها</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خط</a:t>
            </a:r>
            <a:endParaRPr lang="en-US" sz="1200" dirty="0">
              <a:latin typeface="Times New Roman" pitchFamily="18" charset="0"/>
              <a:cs typeface="Times New Roman" pitchFamily="18" charset="0"/>
            </a:endParaRPr>
          </a:p>
          <a:p>
            <a:pPr marL="640080" lvl="1" indent="-246888" eaLnBrk="1" fontAlgn="auto" hangingPunct="1">
              <a:spcAft>
                <a:spcPts val="0"/>
              </a:spcAft>
              <a:buFont typeface="Wingdings 2"/>
              <a:buChar char=""/>
              <a:defRPr/>
            </a:pPr>
            <a:r>
              <a:rPr lang="en-US" sz="1100" u="sng" dirty="0" err="1">
                <a:latin typeface="Times New Roman" pitchFamily="18" charset="0"/>
                <a:cs typeface="Times New Roman" pitchFamily="18" charset="0"/>
              </a:rPr>
              <a:t>myWatch:SimpleWatch</a:t>
            </a:r>
            <a:endParaRPr lang="en-US" sz="1100" u="sng" dirty="0">
              <a:latin typeface="Times New Roman" pitchFamily="18" charset="0"/>
              <a:cs typeface="Times New Roman" pitchFamily="18" charset="0"/>
            </a:endParaRPr>
          </a:p>
          <a:p>
            <a:pPr marL="640080" lvl="1" indent="-246888" algn="r" rtl="1" eaLnBrk="1" fontAlgn="auto" hangingPunct="1">
              <a:spcAft>
                <a:spcPts val="0"/>
              </a:spcAft>
              <a:buFont typeface="Wingdings 2"/>
              <a:buChar char=""/>
              <a:defRPr/>
            </a:pPr>
            <a:r>
              <a:rPr lang="en-US" sz="1100" u="sng" dirty="0" err="1">
                <a:latin typeface="Times New Roman" pitchFamily="18" charset="0"/>
                <a:cs typeface="Times New Roman" pitchFamily="18" charset="0"/>
              </a:rPr>
              <a:t>myWatch</a:t>
            </a:r>
            <a:r>
              <a:rPr lang="en-US" sz="1100" u="sng" dirty="0">
                <a:latin typeface="Times New Roman" pitchFamily="18" charset="0"/>
                <a:cs typeface="Times New Roman" pitchFamily="18" charset="0"/>
              </a:rPr>
              <a:t>: </a:t>
            </a:r>
            <a:r>
              <a:rPr lang="en-US" sz="1100" u="sng" dirty="0" err="1">
                <a:latin typeface="Times New Roman" pitchFamily="18" charset="0"/>
                <a:cs typeface="Times New Roman" pitchFamily="18" charset="0"/>
              </a:rPr>
              <a:t>SimpleWatch</a:t>
            </a:r>
            <a:endParaRPr lang="en-US" sz="1100" u="sng" dirty="0">
              <a:latin typeface="Times New Roman" pitchFamily="18" charset="0"/>
              <a:cs typeface="Times New Roman" pitchFamily="18" charset="0"/>
            </a:endParaRPr>
          </a:p>
          <a:p>
            <a:pPr marL="640080" lvl="1" indent="-246888" eaLnBrk="1" fontAlgn="auto" hangingPunct="1">
              <a:spcAft>
                <a:spcPts val="0"/>
              </a:spcAft>
              <a:buFont typeface="Wingdings 2"/>
              <a:buChar char=""/>
              <a:defRPr/>
            </a:pPr>
            <a:r>
              <a:rPr lang="en-US" sz="1100" u="sng" dirty="0" err="1">
                <a:latin typeface="Times New Roman" pitchFamily="18" charset="0"/>
                <a:cs typeface="Times New Roman" pitchFamily="18" charset="0"/>
              </a:rPr>
              <a:t>Joe:Firefighter</a:t>
            </a:r>
            <a:endParaRPr lang="en-US" sz="1100" u="sng" dirty="0">
              <a:latin typeface="Times New Roman" pitchFamily="18" charset="0"/>
              <a:cs typeface="Times New Roman" pitchFamily="18" charset="0"/>
            </a:endParaRPr>
          </a:p>
          <a:p>
            <a:pPr marL="640080" lvl="1" indent="-246888" algn="r" rtl="1" eaLnBrk="1" fontAlgn="auto" hangingPunct="1">
              <a:spcAft>
                <a:spcPts val="0"/>
              </a:spcAft>
              <a:buFont typeface="Wingdings 2"/>
              <a:buChar char=""/>
              <a:defRPr/>
            </a:pPr>
            <a:r>
              <a:rPr lang="en-US" sz="1100" u="sng" dirty="0" err="1">
                <a:latin typeface="Times New Roman" pitchFamily="18" charset="0"/>
                <a:cs typeface="Times New Roman" pitchFamily="18" charset="0"/>
              </a:rPr>
              <a:t>جو</a:t>
            </a:r>
            <a:r>
              <a:rPr lang="en-US" sz="1100" u="sng" dirty="0">
                <a:latin typeface="Times New Roman" pitchFamily="18" charset="0"/>
                <a:cs typeface="Times New Roman" pitchFamily="18" charset="0"/>
              </a:rPr>
              <a:t>: </a:t>
            </a:r>
            <a:r>
              <a:rPr lang="en-US" sz="1100" u="sng" dirty="0" err="1">
                <a:latin typeface="Times New Roman" pitchFamily="18" charset="0"/>
                <a:cs typeface="Times New Roman" pitchFamily="18" charset="0"/>
              </a:rPr>
              <a:t>رجل</a:t>
            </a:r>
            <a:r>
              <a:rPr lang="en-US" sz="1100" u="sng" dirty="0">
                <a:latin typeface="Times New Roman" pitchFamily="18" charset="0"/>
                <a:cs typeface="Times New Roman" pitchFamily="18" charset="0"/>
              </a:rPr>
              <a:t> </a:t>
            </a:r>
            <a:r>
              <a:rPr lang="en-US" sz="1100" u="sng" dirty="0" err="1">
                <a:latin typeface="Times New Roman" pitchFamily="18" charset="0"/>
                <a:cs typeface="Times New Roman" pitchFamily="18" charset="0"/>
              </a:rPr>
              <a:t>إطفاء</a:t>
            </a:r>
            <a:endParaRPr lang="en-US" sz="1100" u="sng"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1200" dirty="0">
                <a:latin typeface="Times New Roman" pitchFamily="18" charset="0"/>
                <a:cs typeface="Times New Roman" pitchFamily="18" charset="0"/>
              </a:rPr>
              <a:t>Types are denoted with non underlined names</a:t>
            </a:r>
          </a:p>
          <a:p>
            <a:pPr marL="274320" indent="-274320" algn="r" rtl="1" eaLnBrk="1" fontAlgn="auto" hangingPunct="1">
              <a:spcAft>
                <a:spcPts val="0"/>
              </a:spcAft>
              <a:buClr>
                <a:schemeClr val="accent3"/>
              </a:buClr>
              <a:buFont typeface="Wingdings 2"/>
              <a:buChar char=""/>
              <a:defRPr/>
            </a:pPr>
            <a:r>
              <a:rPr lang="en-US" sz="1200" dirty="0" err="1">
                <a:latin typeface="Times New Roman" pitchFamily="18" charset="0"/>
                <a:cs typeface="Times New Roman" pitchFamily="18" charset="0"/>
              </a:rPr>
              <a:t>يتم</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الإشارة</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إلى</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الأنواع</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بأسماء</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غير</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مسطرة</a:t>
            </a:r>
            <a:endParaRPr lang="en-US" sz="1200" dirty="0">
              <a:latin typeface="Times New Roman" pitchFamily="18" charset="0"/>
              <a:cs typeface="Times New Roman" pitchFamily="18" charset="0"/>
            </a:endParaRPr>
          </a:p>
          <a:p>
            <a:pPr marL="640080" lvl="1" indent="-246888" eaLnBrk="1" fontAlgn="auto" hangingPunct="1">
              <a:spcAft>
                <a:spcPts val="0"/>
              </a:spcAft>
              <a:buFont typeface="Wingdings 2"/>
              <a:buChar char=""/>
              <a:defRPr/>
            </a:pPr>
            <a:r>
              <a:rPr lang="en-US" sz="1100" dirty="0" err="1">
                <a:latin typeface="Times New Roman" pitchFamily="18" charset="0"/>
                <a:cs typeface="Times New Roman" pitchFamily="18" charset="0"/>
              </a:rPr>
              <a:t>SimpleWatch</a:t>
            </a:r>
            <a:endParaRPr lang="en-US" sz="1100" dirty="0">
              <a:latin typeface="Times New Roman" pitchFamily="18" charset="0"/>
              <a:cs typeface="Times New Roman" pitchFamily="18" charset="0"/>
            </a:endParaRPr>
          </a:p>
          <a:p>
            <a:pPr marL="640080" lvl="1" indent="-246888" algn="r" rtl="1" eaLnBrk="1" fontAlgn="auto" hangingPunct="1">
              <a:spcAft>
                <a:spcPts val="0"/>
              </a:spcAft>
              <a:buFont typeface="Wingdings 2"/>
              <a:buChar char=""/>
              <a:defRPr/>
            </a:pPr>
            <a:r>
              <a:rPr lang="en-US" sz="1100" dirty="0" err="1">
                <a:latin typeface="Times New Roman" pitchFamily="18" charset="0"/>
                <a:cs typeface="Times New Roman" pitchFamily="18" charset="0"/>
              </a:rPr>
              <a:t>ساعة</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بسيطة</a:t>
            </a:r>
            <a:endParaRPr lang="en-US" sz="1100" dirty="0">
              <a:latin typeface="Times New Roman" pitchFamily="18" charset="0"/>
              <a:cs typeface="Times New Roman" pitchFamily="18" charset="0"/>
            </a:endParaRPr>
          </a:p>
          <a:p>
            <a:pPr marL="640080" lvl="1" indent="-246888" eaLnBrk="1" fontAlgn="auto" hangingPunct="1">
              <a:spcAft>
                <a:spcPts val="0"/>
              </a:spcAft>
              <a:buFont typeface="Wingdings 2"/>
              <a:buChar char=""/>
              <a:defRPr/>
            </a:pPr>
            <a:r>
              <a:rPr lang="en-US" sz="1100" dirty="0">
                <a:latin typeface="Times New Roman" pitchFamily="18" charset="0"/>
                <a:cs typeface="Times New Roman" pitchFamily="18" charset="0"/>
              </a:rPr>
              <a:t>Firefighter</a:t>
            </a:r>
          </a:p>
          <a:p>
            <a:pPr marL="640080" lvl="1" indent="-246888" algn="r" rtl="1" eaLnBrk="1" fontAlgn="auto" hangingPunct="1">
              <a:spcAft>
                <a:spcPts val="0"/>
              </a:spcAft>
              <a:buFont typeface="Wingdings 2"/>
              <a:buChar char=""/>
              <a:defRPr/>
            </a:pPr>
            <a:r>
              <a:rPr lang="en-US" sz="1100" dirty="0" err="1">
                <a:latin typeface="Times New Roman" pitchFamily="18" charset="0"/>
                <a:cs typeface="Times New Roman" pitchFamily="18" charset="0"/>
              </a:rPr>
              <a:t>رجال</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الاطفاء</a:t>
            </a:r>
            <a:endParaRPr lang="en-US" sz="1100"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1200" dirty="0">
                <a:latin typeface="Times New Roman" pitchFamily="18" charset="0"/>
                <a:cs typeface="Times New Roman" pitchFamily="18" charset="0"/>
              </a:rPr>
              <a:t>Diagrams are graphs</a:t>
            </a:r>
          </a:p>
          <a:p>
            <a:pPr marL="274320" indent="-274320" algn="r" rtl="1" eaLnBrk="1" fontAlgn="auto" hangingPunct="1">
              <a:spcAft>
                <a:spcPts val="0"/>
              </a:spcAft>
              <a:buClr>
                <a:schemeClr val="accent3"/>
              </a:buClr>
              <a:buFont typeface="Wingdings 2"/>
              <a:buChar char=""/>
              <a:defRPr/>
            </a:pPr>
            <a:r>
              <a:rPr lang="en-US" sz="1200" dirty="0" err="1">
                <a:latin typeface="Times New Roman" pitchFamily="18" charset="0"/>
                <a:cs typeface="Times New Roman" pitchFamily="18" charset="0"/>
              </a:rPr>
              <a:t>الرسوم</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البيانية</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هي</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رسوم</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بيانية</a:t>
            </a:r>
            <a:endParaRPr lang="en-US" sz="1200" dirty="0">
              <a:latin typeface="Times New Roman" pitchFamily="18" charset="0"/>
              <a:cs typeface="Times New Roman" pitchFamily="18" charset="0"/>
            </a:endParaRPr>
          </a:p>
          <a:p>
            <a:pPr marL="640080" lvl="1" indent="-246888" eaLnBrk="1" fontAlgn="auto" hangingPunct="1">
              <a:spcAft>
                <a:spcPts val="0"/>
              </a:spcAft>
              <a:buFont typeface="Wingdings 2"/>
              <a:buChar char=""/>
              <a:defRPr/>
            </a:pPr>
            <a:r>
              <a:rPr lang="en-US" sz="1100" dirty="0">
                <a:latin typeface="Times New Roman" pitchFamily="18" charset="0"/>
                <a:cs typeface="Times New Roman" pitchFamily="18" charset="0"/>
              </a:rPr>
              <a:t>Nodes are entities</a:t>
            </a:r>
          </a:p>
          <a:p>
            <a:pPr marL="640080" lvl="1" indent="-246888" algn="r" rtl="1" eaLnBrk="1" fontAlgn="auto" hangingPunct="1">
              <a:spcAft>
                <a:spcPts val="0"/>
              </a:spcAft>
              <a:buFont typeface="Wingdings 2"/>
              <a:buChar char=""/>
              <a:defRPr/>
            </a:pPr>
            <a:r>
              <a:rPr lang="en-US" sz="1100" dirty="0" err="1">
                <a:latin typeface="Times New Roman" pitchFamily="18" charset="0"/>
                <a:cs typeface="Times New Roman" pitchFamily="18" charset="0"/>
              </a:rPr>
              <a:t>العقد</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كيانات</a:t>
            </a:r>
            <a:endParaRPr lang="en-US" sz="1100" dirty="0">
              <a:latin typeface="Times New Roman" pitchFamily="18" charset="0"/>
              <a:cs typeface="Times New Roman" pitchFamily="18" charset="0"/>
            </a:endParaRPr>
          </a:p>
          <a:p>
            <a:pPr marL="640080" lvl="1" indent="-246888" eaLnBrk="1" fontAlgn="auto" hangingPunct="1">
              <a:spcAft>
                <a:spcPts val="0"/>
              </a:spcAft>
              <a:buFont typeface="Wingdings 2"/>
              <a:buChar char=""/>
              <a:defRPr/>
            </a:pPr>
            <a:r>
              <a:rPr lang="en-US" sz="1100" dirty="0">
                <a:latin typeface="Times New Roman" pitchFamily="18" charset="0"/>
                <a:cs typeface="Times New Roman" pitchFamily="18" charset="0"/>
              </a:rPr>
              <a:t>Arcs are relationships between entities</a:t>
            </a:r>
          </a:p>
          <a:p>
            <a:pPr marL="640080" lvl="1" indent="-246888" algn="r" rtl="1" eaLnBrk="1" fontAlgn="auto" hangingPunct="1">
              <a:spcAft>
                <a:spcPts val="0"/>
              </a:spcAft>
              <a:buFont typeface="Wingdings 2"/>
              <a:buChar char=""/>
              <a:defRPr/>
            </a:pPr>
            <a:r>
              <a:rPr lang="en-US" sz="1100" dirty="0" err="1">
                <a:latin typeface="Times New Roman" pitchFamily="18" charset="0"/>
                <a:cs typeface="Times New Roman" pitchFamily="18" charset="0"/>
              </a:rPr>
              <a:t>الأقواس</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هي</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علاقات</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بين</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الكيانات</a:t>
            </a:r>
            <a:endParaRPr lang="en-US" sz="1100" dirty="0">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id="{7784026D-70BE-6019-DE6E-106DCF17971E}"/>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36ACDC0-84EA-4E8E-8620-F6EC03E50AEE}"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8437" name="Slide Number Placeholder 7">
            <a:extLst>
              <a:ext uri="{FF2B5EF4-FFF2-40B4-BE49-F238E27FC236}">
                <a16:creationId xmlns:a16="http://schemas.microsoft.com/office/drawing/2014/main" id="{1ECE6A35-2C54-BEA6-0A67-3D3FB6B314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4206672-6902-406B-995E-5A968ECAB6F3}"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31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31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318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9318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9318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9318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499"/>
                                          </p:stCondLst>
                                        </p:cTn>
                                        <p:tgtEl>
                                          <p:spTgt spid="9318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318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3187">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499"/>
                                          </p:stCondLst>
                                        </p:cTn>
                                        <p:tgtEl>
                                          <p:spTgt spid="93187">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93187">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499"/>
                                          </p:stCondLst>
                                        </p:cTn>
                                        <p:tgtEl>
                                          <p:spTgt spid="93187">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499"/>
                                          </p:stCondLst>
                                        </p:cTn>
                                        <p:tgtEl>
                                          <p:spTgt spid="93187">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93187">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93187">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499"/>
                                          </p:stCondLst>
                                        </p:cTn>
                                        <p:tgtEl>
                                          <p:spTgt spid="93187">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499"/>
                                          </p:stCondLst>
                                        </p:cTn>
                                        <p:tgtEl>
                                          <p:spTgt spid="93187">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499"/>
                                          </p:stCondLst>
                                        </p:cTn>
                                        <p:tgtEl>
                                          <p:spTgt spid="93187">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499"/>
                                          </p:stCondLst>
                                        </p:cTn>
                                        <p:tgtEl>
                                          <p:spTgt spid="93187">
                                            <p:txEl>
                                              <p:pRg st="19" end="1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499"/>
                                          </p:stCondLst>
                                        </p:cTn>
                                        <p:tgtEl>
                                          <p:spTgt spid="93187">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24A093D7-7164-EA81-E2A1-246AEF9E2F0F}"/>
              </a:ext>
            </a:extLst>
          </p:cNvPr>
          <p:cNvSpPr>
            <a:spLocks noGrp="1" noChangeArrowheads="1"/>
          </p:cNvSpPr>
          <p:nvPr>
            <p:ph type="title"/>
          </p:nvPr>
        </p:nvSpPr>
        <p:spPr>
          <a:xfrm>
            <a:off x="304800" y="136525"/>
            <a:ext cx="8610600" cy="1158875"/>
          </a:xfrm>
        </p:spPr>
        <p:txBody>
          <a:bodyPr>
            <a:noAutofit/>
          </a:bodyPr>
          <a:lstStyle/>
          <a:p>
            <a:pPr algn="ctr" eaLnBrk="1" fontAlgn="auto" hangingPunct="1">
              <a:spcAft>
                <a:spcPts val="0"/>
              </a:spcAft>
              <a:defRPr/>
            </a:pPr>
            <a:r>
              <a:rPr lang="en-US" sz="4000" b="1" dirty="0"/>
              <a:t>Use Case Modeling</a:t>
            </a:r>
            <a:br>
              <a:rPr lang="en-US" sz="4000" b="1" dirty="0"/>
            </a:br>
            <a:r>
              <a:rPr lang="en-US" sz="4000" b="1" dirty="0" err="1"/>
              <a:t>استخدام</a:t>
            </a:r>
            <a:r>
              <a:rPr lang="en-US" sz="4000" b="1" dirty="0"/>
              <a:t> </a:t>
            </a:r>
            <a:r>
              <a:rPr lang="en-US" sz="4000" b="1" dirty="0" err="1"/>
              <a:t>نمذجة</a:t>
            </a:r>
            <a:r>
              <a:rPr lang="en-US" sz="4000" b="1" dirty="0"/>
              <a:t> </a:t>
            </a:r>
            <a:r>
              <a:rPr lang="en-US" sz="4000" b="1" dirty="0" err="1"/>
              <a:t>الحالة</a:t>
            </a:r>
            <a:endParaRPr lang="en-US" sz="4000" b="1" dirty="0"/>
          </a:p>
        </p:txBody>
      </p:sp>
      <p:sp>
        <p:nvSpPr>
          <p:cNvPr id="19459" name="Rectangle 3">
            <a:extLst>
              <a:ext uri="{FF2B5EF4-FFF2-40B4-BE49-F238E27FC236}">
                <a16:creationId xmlns:a16="http://schemas.microsoft.com/office/drawing/2014/main" id="{B48DF7A9-C0CC-9872-2EF7-8436A438539D}"/>
              </a:ext>
            </a:extLst>
          </p:cNvPr>
          <p:cNvSpPr>
            <a:spLocks noGrp="1" noRot="1" noChangeArrowheads="1"/>
          </p:cNvSpPr>
          <p:nvPr>
            <p:ph idx="1"/>
          </p:nvPr>
        </p:nvSpPr>
        <p:spPr>
          <a:xfrm>
            <a:off x="304800" y="1828800"/>
            <a:ext cx="8534400" cy="4648200"/>
          </a:xfrm>
        </p:spPr>
        <p:txBody>
          <a:bodyPr/>
          <a:lstStyle/>
          <a:p>
            <a:pPr algn="just" eaLnBrk="1" hangingPunct="1"/>
            <a:r>
              <a:rPr lang="en-US" altLang="ar-JO" sz="1800" b="1" dirty="0">
                <a:latin typeface="Times New Roman" panose="02020603050405020304" pitchFamily="18" charset="0"/>
                <a:cs typeface="Times New Roman" panose="02020603050405020304" pitchFamily="18" charset="0"/>
              </a:rPr>
              <a:t>The behavior Of the system</a:t>
            </a:r>
            <a:r>
              <a:rPr lang="en-US" altLang="ar-JO" sz="1800" dirty="0">
                <a:latin typeface="Times New Roman" panose="02020603050405020304" pitchFamily="18" charset="0"/>
                <a:cs typeface="Times New Roman" panose="02020603050405020304" pitchFamily="18" charset="0"/>
              </a:rPr>
              <a:t> under development (i.e., what functionality must be provided by the system) is documented in a use case model</a:t>
            </a:r>
          </a:p>
          <a:p>
            <a:pPr algn="r" rtl="1" eaLnBrk="1" hangingPunct="1"/>
            <a:r>
              <a:rPr lang="en-US" altLang="ar-JO" sz="1800" b="1" dirty="0" err="1">
                <a:latin typeface="Times New Roman" panose="02020603050405020304" pitchFamily="18" charset="0"/>
                <a:cs typeface="Times New Roman" panose="02020603050405020304" pitchFamily="18" charset="0"/>
              </a:rPr>
              <a:t>سلوك</a:t>
            </a:r>
            <a:r>
              <a:rPr lang="en-US" altLang="ar-JO" sz="1800" b="1" dirty="0">
                <a:latin typeface="Times New Roman" panose="02020603050405020304" pitchFamily="18" charset="0"/>
                <a:cs typeface="Times New Roman" panose="02020603050405020304" pitchFamily="18" charset="0"/>
              </a:rPr>
              <a:t> </a:t>
            </a:r>
            <a:r>
              <a:rPr lang="en-US" altLang="ar-JO" sz="1800" b="1" dirty="0" err="1">
                <a:latin typeface="Times New Roman" panose="02020603050405020304" pitchFamily="18" charset="0"/>
                <a:cs typeface="Times New Roman" panose="02020603050405020304" pitchFamily="18" charset="0"/>
              </a:rPr>
              <a:t>النظام</a:t>
            </a:r>
            <a:r>
              <a:rPr lang="en-US" altLang="ar-JO" sz="1800" b="1"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قيد</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التطوير</a:t>
            </a:r>
            <a:r>
              <a:rPr lang="en-US" altLang="ar-JO" sz="1800" dirty="0">
                <a:latin typeface="Times New Roman" panose="02020603050405020304" pitchFamily="18" charset="0"/>
                <a:cs typeface="Times New Roman" panose="02020603050405020304" pitchFamily="18" charset="0"/>
              </a:rPr>
              <a:t> </a:t>
            </a:r>
            <a:r>
              <a:rPr lang="ar-JO" altLang="ar-JO" sz="1800" dirty="0">
                <a:latin typeface="Times New Roman" panose="02020603050405020304" pitchFamily="18" charset="0"/>
                <a:cs typeface="Times New Roman" panose="02020603050405020304" pitchFamily="18" charset="0"/>
              </a:rPr>
              <a:t>(</a:t>
            </a:r>
            <a:r>
              <a:rPr lang="en-US" altLang="ar-JO" sz="1800" dirty="0" err="1">
                <a:latin typeface="Times New Roman" panose="02020603050405020304" pitchFamily="18" charset="0"/>
                <a:cs typeface="Times New Roman" panose="02020603050405020304" pitchFamily="18" charset="0"/>
              </a:rPr>
              <a:t>أي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الوظيفة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التي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يجب</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أن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يوفرها</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النظام</a:t>
            </a:r>
            <a:r>
              <a:rPr lang="ar-JO" altLang="ar-JO" sz="1800" dirty="0">
                <a:latin typeface="Times New Roman" panose="02020603050405020304" pitchFamily="18" charset="0"/>
                <a:cs typeface="Times New Roman" panose="02020603050405020304" pitchFamily="18" charset="0"/>
              </a:rPr>
              <a:t>)</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موثقة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في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نموذج</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حالة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الاستخدام</a:t>
            </a:r>
            <a:endParaRPr lang="en-US" altLang="ar-JO" sz="1800" dirty="0">
              <a:latin typeface="Times New Roman" panose="02020603050405020304" pitchFamily="18" charset="0"/>
              <a:cs typeface="Times New Roman" panose="02020603050405020304" pitchFamily="18" charset="0"/>
            </a:endParaRPr>
          </a:p>
          <a:p>
            <a:pPr algn="just" eaLnBrk="1" hangingPunct="1"/>
            <a:r>
              <a:rPr lang="en-US" altLang="ar-JO" sz="1800" dirty="0">
                <a:latin typeface="Times New Roman" panose="02020603050405020304" pitchFamily="18" charset="0"/>
                <a:cs typeface="Times New Roman" panose="02020603050405020304" pitchFamily="18" charset="0"/>
              </a:rPr>
              <a:t>The most important role of a use case model is for communication  between the customers or end users and the developers to  discuss the system's functionality and behavior. </a:t>
            </a:r>
          </a:p>
          <a:p>
            <a:pPr algn="r" rtl="1" eaLnBrk="1" hangingPunct="1"/>
            <a:r>
              <a:rPr lang="en-US" altLang="ar-JO" sz="1800" dirty="0" err="1">
                <a:latin typeface="Times New Roman" panose="02020603050405020304" pitchFamily="18" charset="0"/>
                <a:cs typeface="Times New Roman" panose="02020603050405020304" pitchFamily="18" charset="0"/>
              </a:rPr>
              <a:t>يتمثل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الدور</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الأكثر</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أهمية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لنموذج</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حالة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الاستخدام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في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التواصل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بين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العملاء</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أو</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المستخدمين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النهائيين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والمطورين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لمناقشة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وظائف</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وسلوك</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النظام</a:t>
            </a:r>
            <a:r>
              <a:rPr lang="en-US" altLang="ar-JO" sz="1800" dirty="0">
                <a:latin typeface="Times New Roman" panose="02020603050405020304" pitchFamily="18" charset="0"/>
                <a:cs typeface="Times New Roman" panose="02020603050405020304" pitchFamily="18" charset="0"/>
              </a:rPr>
              <a:t>.</a:t>
            </a:r>
          </a:p>
          <a:p>
            <a:pPr algn="just" eaLnBrk="1" hangingPunct="1"/>
            <a:r>
              <a:rPr lang="en-US" altLang="ar-JO" sz="1800" dirty="0">
                <a:latin typeface="Times New Roman" panose="02020603050405020304" pitchFamily="18" charset="0"/>
                <a:cs typeface="Times New Roman" panose="02020603050405020304" pitchFamily="18" charset="0"/>
              </a:rPr>
              <a:t>A use-case model consists of a number of model elements.  The most important model elements are: </a:t>
            </a:r>
            <a:r>
              <a:rPr lang="en-US" altLang="ar-JO" sz="1800" dirty="0">
                <a:solidFill>
                  <a:srgbClr val="FF0000"/>
                </a:solidFill>
                <a:latin typeface="Times New Roman" panose="02020603050405020304" pitchFamily="18" charset="0"/>
                <a:cs typeface="Times New Roman" panose="02020603050405020304" pitchFamily="18" charset="0"/>
              </a:rPr>
              <a:t>use cases</a:t>
            </a:r>
            <a:r>
              <a:rPr lang="en-US" altLang="ar-JO" sz="1800" dirty="0">
                <a:latin typeface="Times New Roman" panose="02020603050405020304" pitchFamily="18" charset="0"/>
                <a:cs typeface="Times New Roman" panose="02020603050405020304" pitchFamily="18" charset="0"/>
              </a:rPr>
              <a:t>, </a:t>
            </a:r>
            <a:r>
              <a:rPr lang="en-US" altLang="ar-JO" sz="1800" dirty="0">
                <a:solidFill>
                  <a:srgbClr val="FF0000"/>
                </a:solidFill>
                <a:latin typeface="Times New Roman" panose="02020603050405020304" pitchFamily="18" charset="0"/>
                <a:cs typeface="Times New Roman" panose="02020603050405020304" pitchFamily="18" charset="0"/>
              </a:rPr>
              <a:t>actors</a:t>
            </a:r>
            <a:r>
              <a:rPr lang="en-US" altLang="ar-JO" sz="1800" dirty="0">
                <a:latin typeface="Times New Roman" panose="02020603050405020304" pitchFamily="18" charset="0"/>
                <a:cs typeface="Times New Roman" panose="02020603050405020304" pitchFamily="18" charset="0"/>
              </a:rPr>
              <a:t> and the </a:t>
            </a:r>
            <a:r>
              <a:rPr lang="en-US" altLang="ar-JO" sz="1800" dirty="0">
                <a:solidFill>
                  <a:srgbClr val="FF0000"/>
                </a:solidFill>
                <a:latin typeface="Times New Roman" panose="02020603050405020304" pitchFamily="18" charset="0"/>
                <a:cs typeface="Times New Roman" panose="02020603050405020304" pitchFamily="18" charset="0"/>
              </a:rPr>
              <a:t>relationships</a:t>
            </a:r>
            <a:r>
              <a:rPr lang="en-US" altLang="ar-JO" sz="1800" dirty="0">
                <a:latin typeface="Times New Roman" panose="02020603050405020304" pitchFamily="18" charset="0"/>
                <a:cs typeface="Times New Roman" panose="02020603050405020304" pitchFamily="18" charset="0"/>
              </a:rPr>
              <a:t> </a:t>
            </a:r>
            <a:r>
              <a:rPr lang="en-US" altLang="ar-JO" sz="1800" dirty="0">
                <a:solidFill>
                  <a:srgbClr val="FF0000"/>
                </a:solidFill>
                <a:latin typeface="Times New Roman" panose="02020603050405020304" pitchFamily="18" charset="0"/>
                <a:cs typeface="Times New Roman" panose="02020603050405020304" pitchFamily="18" charset="0"/>
              </a:rPr>
              <a:t>between</a:t>
            </a:r>
            <a:r>
              <a:rPr lang="en-US" altLang="ar-JO" sz="1800" dirty="0">
                <a:latin typeface="Times New Roman" panose="02020603050405020304" pitchFamily="18" charset="0"/>
                <a:cs typeface="Times New Roman" panose="02020603050405020304" pitchFamily="18" charset="0"/>
              </a:rPr>
              <a:t> </a:t>
            </a:r>
            <a:r>
              <a:rPr lang="en-US" altLang="ar-JO" sz="1800" dirty="0">
                <a:solidFill>
                  <a:srgbClr val="FF0000"/>
                </a:solidFill>
                <a:latin typeface="Times New Roman" panose="02020603050405020304" pitchFamily="18" charset="0"/>
                <a:cs typeface="Times New Roman" panose="02020603050405020304" pitchFamily="18" charset="0"/>
              </a:rPr>
              <a:t>them</a:t>
            </a:r>
            <a:r>
              <a:rPr lang="en-US" altLang="ar-JO" sz="1800" dirty="0">
                <a:latin typeface="Times New Roman" panose="02020603050405020304" pitchFamily="18" charset="0"/>
                <a:cs typeface="Times New Roman" panose="02020603050405020304" pitchFamily="18" charset="0"/>
              </a:rPr>
              <a:t>.</a:t>
            </a:r>
          </a:p>
          <a:p>
            <a:pPr algn="r" rtl="1" eaLnBrk="1" hangingPunct="1"/>
            <a:r>
              <a:rPr lang="en-US" altLang="ar-JO" sz="1800" dirty="0" err="1">
                <a:latin typeface="Times New Roman" panose="02020603050405020304" pitchFamily="18" charset="0"/>
                <a:cs typeface="Times New Roman" panose="02020603050405020304" pitchFamily="18" charset="0"/>
              </a:rPr>
              <a:t>يتكون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نموذج</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حالة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الاستخدام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عدد</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عناصر</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النموذج</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أهم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عناصر</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النموذج</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هي</a:t>
            </a:r>
            <a:r>
              <a:rPr lang="en-US" altLang="ar-JO" sz="1800" dirty="0">
                <a:latin typeface="Times New Roman" panose="02020603050405020304" pitchFamily="18" charset="0"/>
                <a:cs typeface="Times New Roman" panose="02020603050405020304" pitchFamily="18" charset="0"/>
              </a:rPr>
              <a:t>: </a:t>
            </a:r>
            <a:r>
              <a:rPr lang="en-US" altLang="ar-JO" sz="1800" dirty="0" err="1">
                <a:solidFill>
                  <a:srgbClr val="FF0000"/>
                </a:solidFill>
                <a:latin typeface="Times New Roman" panose="02020603050405020304" pitchFamily="18" charset="0"/>
                <a:cs typeface="Times New Roman" panose="02020603050405020304" pitchFamily="18" charset="0"/>
              </a:rPr>
              <a:t>استخدم</a:t>
            </a:r>
            <a:r>
              <a:rPr lang="en-US" altLang="ar-JO" sz="1800" dirty="0">
                <a:solidFill>
                  <a:srgbClr val="FF0000"/>
                </a:solidFill>
                <a:latin typeface="Times New Roman" panose="02020603050405020304" pitchFamily="18" charset="0"/>
                <a:cs typeface="Times New Roman" panose="02020603050405020304" pitchFamily="18" charset="0"/>
              </a:rPr>
              <a:t> </a:t>
            </a:r>
            <a:r>
              <a:rPr lang="en-US" altLang="ar-JO" sz="1800" dirty="0" err="1">
                <a:solidFill>
                  <a:srgbClr val="FF0000"/>
                </a:solidFill>
                <a:latin typeface="Times New Roman" panose="02020603050405020304" pitchFamily="18" charset="0"/>
                <a:cs typeface="Times New Roman" panose="02020603050405020304" pitchFamily="18" charset="0"/>
              </a:rPr>
              <a:t>حالات</a:t>
            </a:r>
            <a:r>
              <a:rPr lang="en-US" altLang="ar-JO" sz="1800" dirty="0">
                <a:solidFill>
                  <a:srgbClr val="FF0000"/>
                </a:solidFill>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و</a:t>
            </a:r>
            <a:r>
              <a:rPr lang="en-US" altLang="ar-JO" sz="1800" dirty="0" err="1">
                <a:solidFill>
                  <a:srgbClr val="FF0000"/>
                </a:solidFill>
                <a:latin typeface="Times New Roman" panose="02020603050405020304" pitchFamily="18" charset="0"/>
                <a:cs typeface="Times New Roman" panose="02020603050405020304" pitchFamily="18" charset="0"/>
              </a:rPr>
              <a:t>ممثلين</a:t>
            </a:r>
            <a:r>
              <a:rPr lang="en-US" altLang="ar-JO" sz="1800" dirty="0">
                <a:solidFill>
                  <a:srgbClr val="FF0000"/>
                </a:solidFill>
                <a:latin typeface="Times New Roman" panose="02020603050405020304" pitchFamily="18" charset="0"/>
                <a:cs typeface="Times New Roman" panose="02020603050405020304" pitchFamily="18" charset="0"/>
              </a:rPr>
              <a:t> </a:t>
            </a:r>
            <a:r>
              <a:rPr lang="en-US" altLang="ar-JO" sz="1800" dirty="0">
                <a:latin typeface="Times New Roman" panose="02020603050405020304" pitchFamily="18" charset="0"/>
                <a:cs typeface="Times New Roman" panose="02020603050405020304" pitchFamily="18" charset="0"/>
              </a:rPr>
              <a:t>و </a:t>
            </a:r>
            <a:r>
              <a:rPr lang="en-US" altLang="ar-JO" sz="1800" dirty="0" err="1">
                <a:latin typeface="Times New Roman" panose="02020603050405020304" pitchFamily="18" charset="0"/>
                <a:cs typeface="Times New Roman" panose="02020603050405020304" pitchFamily="18" charset="0"/>
              </a:rPr>
              <a:t>ال</a:t>
            </a:r>
            <a:r>
              <a:rPr lang="en-US" altLang="ar-JO" sz="1800" dirty="0" err="1">
                <a:solidFill>
                  <a:srgbClr val="FF0000"/>
                </a:solidFill>
                <a:latin typeface="Times New Roman" panose="02020603050405020304" pitchFamily="18" charset="0"/>
                <a:cs typeface="Times New Roman" panose="02020603050405020304" pitchFamily="18" charset="0"/>
              </a:rPr>
              <a:t>ا</a:t>
            </a:r>
            <a:r>
              <a:rPr lang="en-US" altLang="ar-JO" sz="1800" dirty="0">
                <a:solidFill>
                  <a:srgbClr val="FF0000"/>
                </a:solidFill>
                <a:latin typeface="Times New Roman" panose="02020603050405020304" pitchFamily="18" charset="0"/>
                <a:cs typeface="Times New Roman" panose="02020603050405020304" pitchFamily="18" charset="0"/>
              </a:rPr>
              <a:t> </a:t>
            </a:r>
            <a:r>
              <a:rPr lang="en-US" altLang="ar-JO" sz="1800" dirty="0" err="1">
                <a:solidFill>
                  <a:srgbClr val="FF0000"/>
                </a:solidFill>
                <a:latin typeface="Times New Roman" panose="02020603050405020304" pitchFamily="18" charset="0"/>
                <a:cs typeface="Times New Roman" panose="02020603050405020304" pitchFamily="18" charset="0"/>
              </a:rPr>
              <a:t>لعلاقات</a:t>
            </a:r>
            <a:r>
              <a:rPr lang="en-US" altLang="ar-JO" sz="1800" dirty="0">
                <a:latin typeface="Times New Roman" panose="02020603050405020304" pitchFamily="18" charset="0"/>
                <a:cs typeface="Times New Roman" panose="02020603050405020304" pitchFamily="18" charset="0"/>
              </a:rPr>
              <a:t> </a:t>
            </a:r>
            <a:r>
              <a:rPr lang="en-US" altLang="ar-JO" sz="1800" dirty="0" err="1">
                <a:solidFill>
                  <a:srgbClr val="FF0000"/>
                </a:solidFill>
                <a:latin typeface="Times New Roman" panose="02020603050405020304" pitchFamily="18" charset="0"/>
                <a:cs typeface="Times New Roman" panose="02020603050405020304" pitchFamily="18" charset="0"/>
              </a:rPr>
              <a:t>بين</a:t>
            </a:r>
            <a:r>
              <a:rPr lang="en-US" altLang="ar-JO" sz="1800" dirty="0">
                <a:latin typeface="Times New Roman" panose="02020603050405020304" pitchFamily="18" charset="0"/>
                <a:cs typeface="Times New Roman" panose="02020603050405020304" pitchFamily="18" charset="0"/>
              </a:rPr>
              <a:t> </a:t>
            </a:r>
            <a:r>
              <a:rPr lang="en-US" altLang="ar-JO" sz="1800" dirty="0" err="1">
                <a:solidFill>
                  <a:srgbClr val="FF0000"/>
                </a:solidFill>
                <a:latin typeface="Times New Roman" panose="02020603050405020304" pitchFamily="18" charset="0"/>
                <a:cs typeface="Times New Roman" panose="02020603050405020304" pitchFamily="18" charset="0"/>
              </a:rPr>
              <a:t>هم</a:t>
            </a:r>
            <a:r>
              <a:rPr lang="en-US" altLang="ar-JO" sz="1800" dirty="0">
                <a:latin typeface="Times New Roman" panose="02020603050405020304" pitchFamily="18" charset="0"/>
                <a:cs typeface="Times New Roman" panose="02020603050405020304" pitchFamily="18" charset="0"/>
              </a:rPr>
              <a:t>.</a:t>
            </a:r>
          </a:p>
          <a:p>
            <a:pPr algn="just" eaLnBrk="1" hangingPunct="1"/>
            <a:r>
              <a:rPr lang="en-US" altLang="ar-JO" sz="1800" dirty="0">
                <a:solidFill>
                  <a:srgbClr val="FF0000"/>
                </a:solidFill>
                <a:latin typeface="Times New Roman" panose="02020603050405020304" pitchFamily="18" charset="0"/>
                <a:cs typeface="Times New Roman" panose="02020603050405020304" pitchFamily="18" charset="0"/>
              </a:rPr>
              <a:t>A use-case diagram</a:t>
            </a:r>
            <a:r>
              <a:rPr lang="en-US" altLang="ar-JO" sz="1800" dirty="0">
                <a:latin typeface="Times New Roman" panose="02020603050405020304" pitchFamily="18" charset="0"/>
                <a:cs typeface="Times New Roman" panose="02020603050405020304" pitchFamily="18" charset="0"/>
              </a:rPr>
              <a:t> is used to graphically depict a subset of the model to simplify communications</a:t>
            </a:r>
          </a:p>
          <a:p>
            <a:pPr algn="r" rtl="1" eaLnBrk="1" hangingPunct="1"/>
            <a:r>
              <a:rPr lang="en-US" altLang="ar-JO" sz="1800" dirty="0" err="1">
                <a:solidFill>
                  <a:srgbClr val="FF0000"/>
                </a:solidFill>
                <a:latin typeface="Times New Roman" panose="02020603050405020304" pitchFamily="18" charset="0"/>
                <a:cs typeface="Times New Roman" panose="02020603050405020304" pitchFamily="18" charset="0"/>
              </a:rPr>
              <a:t>مخطط</a:t>
            </a:r>
            <a:r>
              <a:rPr lang="en-US" altLang="ar-JO" sz="1800" dirty="0">
                <a:solidFill>
                  <a:srgbClr val="FF0000"/>
                </a:solidFill>
                <a:latin typeface="Times New Roman" panose="02020603050405020304" pitchFamily="18" charset="0"/>
                <a:cs typeface="Times New Roman" panose="02020603050405020304" pitchFamily="18" charset="0"/>
              </a:rPr>
              <a:t> </a:t>
            </a:r>
            <a:r>
              <a:rPr lang="en-US" altLang="ar-JO" sz="1800" dirty="0" err="1">
                <a:solidFill>
                  <a:srgbClr val="FF0000"/>
                </a:solidFill>
                <a:latin typeface="Times New Roman" panose="02020603050405020304" pitchFamily="18" charset="0"/>
                <a:cs typeface="Times New Roman" panose="02020603050405020304" pitchFamily="18" charset="0"/>
              </a:rPr>
              <a:t>حالة</a:t>
            </a:r>
            <a:r>
              <a:rPr lang="en-US" altLang="ar-JO" sz="1800" dirty="0">
                <a:solidFill>
                  <a:srgbClr val="FF0000"/>
                </a:solidFill>
                <a:latin typeface="Times New Roman" panose="02020603050405020304" pitchFamily="18" charset="0"/>
                <a:cs typeface="Times New Roman" panose="02020603050405020304" pitchFamily="18" charset="0"/>
              </a:rPr>
              <a:t> </a:t>
            </a:r>
            <a:r>
              <a:rPr lang="en-US" altLang="ar-JO" sz="1800" dirty="0" err="1">
                <a:solidFill>
                  <a:srgbClr val="FF0000"/>
                </a:solidFill>
                <a:latin typeface="Times New Roman" panose="02020603050405020304" pitchFamily="18" charset="0"/>
                <a:cs typeface="Times New Roman" panose="02020603050405020304" pitchFamily="18" charset="0"/>
              </a:rPr>
              <a:t>الاستخدام</a:t>
            </a:r>
            <a:r>
              <a:rPr lang="en-US" altLang="ar-JO" sz="1800" dirty="0">
                <a:solidFill>
                  <a:srgbClr val="FF0000"/>
                </a:solidFill>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يستخدم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لرسم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مجموعة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فرعية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النموذج</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بيانياً</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لتبسيط</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الاتصالات</a:t>
            </a:r>
            <a:endParaRPr lang="en-US" altLang="ar-JO" sz="18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E5F14FD4-928B-30B2-12BD-285A127DA13F}"/>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05F9C4-9C57-4D19-BC16-A1FDAD977F17}"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9461" name="Slide Number Placeholder 7">
            <a:extLst>
              <a:ext uri="{FF2B5EF4-FFF2-40B4-BE49-F238E27FC236}">
                <a16:creationId xmlns:a16="http://schemas.microsoft.com/office/drawing/2014/main" id="{67C7FD01-B2A0-DCF6-E1B1-A8D58A2EA8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5498D1-C6FB-487E-ABF9-1461C662B3D1}"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3D46D78-F5F0-5C5D-8AEA-10146EB51361}"/>
              </a:ext>
            </a:extLst>
          </p:cNvPr>
          <p:cNvSpPr>
            <a:spLocks noGrp="1" noChangeArrowheads="1"/>
          </p:cNvSpPr>
          <p:nvPr>
            <p:ph type="title"/>
          </p:nvPr>
        </p:nvSpPr>
        <p:spPr>
          <a:xfrm>
            <a:off x="609600" y="0"/>
            <a:ext cx="8229600" cy="1143000"/>
          </a:xfrm>
        </p:spPr>
        <p:txBody>
          <a:bodyPr/>
          <a:lstStyle/>
          <a:p>
            <a:pPr algn="ctr" eaLnBrk="1" hangingPunct="1"/>
            <a:r>
              <a:rPr lang="en-US" altLang="ar-JO" sz="4000" b="1" dirty="0"/>
              <a:t>Use Case Diagrams</a:t>
            </a:r>
            <a:br>
              <a:rPr lang="en-US" altLang="ar-JO" sz="4000" b="1" dirty="0"/>
            </a:br>
            <a:r>
              <a:rPr lang="en-US" altLang="ar-JO" sz="4000" b="1" dirty="0" err="1"/>
              <a:t>استخدم</a:t>
            </a:r>
            <a:r>
              <a:rPr lang="en-US" altLang="ar-JO" sz="4000" b="1" dirty="0"/>
              <a:t> </a:t>
            </a:r>
            <a:r>
              <a:rPr lang="en-US" altLang="ar-JO" sz="4000" b="1" dirty="0" err="1"/>
              <a:t>مخططات</a:t>
            </a:r>
            <a:r>
              <a:rPr lang="en-US" altLang="ar-JO" sz="4000" b="1" dirty="0"/>
              <a:t> </a:t>
            </a:r>
            <a:r>
              <a:rPr lang="en-US" altLang="ar-JO" sz="4000" b="1" dirty="0" err="1"/>
              <a:t>الحالة</a:t>
            </a:r>
            <a:endParaRPr lang="en-US" altLang="ar-JO" sz="4000" b="1" dirty="0"/>
          </a:p>
        </p:txBody>
      </p:sp>
      <p:sp>
        <p:nvSpPr>
          <p:cNvPr id="20483" name="Rectangle 4">
            <a:extLst>
              <a:ext uri="{FF2B5EF4-FFF2-40B4-BE49-F238E27FC236}">
                <a16:creationId xmlns:a16="http://schemas.microsoft.com/office/drawing/2014/main" id="{B94ECF66-2F10-18CF-4F3C-1410728698B6}"/>
              </a:ext>
            </a:extLst>
          </p:cNvPr>
          <p:cNvSpPr>
            <a:spLocks noGrp="1" noChangeArrowheads="1"/>
          </p:cNvSpPr>
          <p:nvPr>
            <p:ph sz="half" idx="1"/>
          </p:nvPr>
        </p:nvSpPr>
        <p:spPr>
          <a:xfrm>
            <a:off x="4564063" y="1295400"/>
            <a:ext cx="4275137" cy="4921250"/>
          </a:xfrm>
        </p:spPr>
        <p:txBody>
          <a:bodyPr/>
          <a:lstStyle/>
          <a:p>
            <a:pPr algn="just" eaLnBrk="1" hangingPunct="1"/>
            <a:r>
              <a:rPr lang="en-US" altLang="ar-JO" sz="1600" dirty="0"/>
              <a:t>Used during requirements elicitation to represent external behavior of the system</a:t>
            </a:r>
          </a:p>
          <a:p>
            <a:pPr algn="r" rtl="1" eaLnBrk="1" hangingPunct="1"/>
            <a:r>
              <a:rPr lang="en-US" altLang="ar-JO" sz="1600" dirty="0" err="1"/>
              <a:t>تُستخدم</a:t>
            </a:r>
            <a:r>
              <a:rPr lang="en-US" altLang="ar-JO" sz="1600" dirty="0"/>
              <a:t> </a:t>
            </a:r>
            <a:r>
              <a:rPr lang="en-US" altLang="ar-JO" sz="1600" dirty="0" err="1"/>
              <a:t>أثناء</a:t>
            </a:r>
            <a:r>
              <a:rPr lang="en-US" altLang="ar-JO" sz="1600" dirty="0"/>
              <a:t> </a:t>
            </a:r>
            <a:r>
              <a:rPr lang="en-US" altLang="ar-JO" sz="1600" dirty="0" err="1"/>
              <a:t>استنباط</a:t>
            </a:r>
            <a:r>
              <a:rPr lang="en-US" altLang="ar-JO" sz="1600" dirty="0"/>
              <a:t> </a:t>
            </a:r>
            <a:r>
              <a:rPr lang="en-US" altLang="ar-JO" sz="1600" dirty="0" err="1"/>
              <a:t>المتطلبات</a:t>
            </a:r>
            <a:r>
              <a:rPr lang="en-US" altLang="ar-JO" sz="1600" dirty="0"/>
              <a:t> </a:t>
            </a:r>
            <a:r>
              <a:rPr lang="en-US" altLang="ar-JO" sz="1600" dirty="0" err="1"/>
              <a:t>لتمثيل</a:t>
            </a:r>
            <a:r>
              <a:rPr lang="en-US" altLang="ar-JO" sz="1600" dirty="0"/>
              <a:t> </a:t>
            </a:r>
            <a:r>
              <a:rPr lang="en-US" altLang="ar-JO" sz="1600" dirty="0" err="1"/>
              <a:t>السلوك</a:t>
            </a:r>
            <a:r>
              <a:rPr lang="en-US" altLang="ar-JO" sz="1600" dirty="0"/>
              <a:t> </a:t>
            </a:r>
            <a:r>
              <a:rPr lang="en-US" altLang="ar-JO" sz="1600" dirty="0" err="1"/>
              <a:t>الخارجي</a:t>
            </a:r>
            <a:r>
              <a:rPr lang="en-US" altLang="ar-JO" sz="1600" dirty="0"/>
              <a:t> </a:t>
            </a:r>
            <a:r>
              <a:rPr lang="en-US" altLang="ar-JO" sz="1600" dirty="0" err="1"/>
              <a:t>للنظام</a:t>
            </a:r>
            <a:endParaRPr lang="en-US" altLang="ar-JO" sz="1600" dirty="0"/>
          </a:p>
          <a:p>
            <a:pPr eaLnBrk="1" hangingPunct="1"/>
            <a:endParaRPr lang="en-US" altLang="ar-JO" sz="1600" dirty="0"/>
          </a:p>
          <a:p>
            <a:pPr eaLnBrk="1" hangingPunct="1"/>
            <a:r>
              <a:rPr lang="en-US" altLang="ar-JO" sz="1600" b="1" i="1" dirty="0"/>
              <a:t>Actors</a:t>
            </a:r>
            <a:r>
              <a:rPr lang="en-US" altLang="ar-JO" sz="1600" dirty="0"/>
              <a:t> represent any entity that is interacting with the system </a:t>
            </a:r>
          </a:p>
          <a:p>
            <a:pPr algn="r" rtl="1" eaLnBrk="1" hangingPunct="1"/>
            <a:r>
              <a:rPr lang="en-US" altLang="ar-JO" sz="1600" b="1" i="1" dirty="0" err="1"/>
              <a:t>ممثلين</a:t>
            </a:r>
            <a:r>
              <a:rPr lang="en-US" altLang="ar-JO" sz="1600" dirty="0" err="1"/>
              <a:t>تمثل</a:t>
            </a:r>
            <a:r>
              <a:rPr lang="en-US" altLang="ar-JO" sz="1600" dirty="0"/>
              <a:t> </a:t>
            </a:r>
            <a:r>
              <a:rPr lang="en-US" altLang="ar-JO" sz="1600" dirty="0" err="1"/>
              <a:t>أي</a:t>
            </a:r>
            <a:r>
              <a:rPr lang="en-US" altLang="ar-JO" sz="1600" dirty="0"/>
              <a:t> </a:t>
            </a:r>
            <a:r>
              <a:rPr lang="en-US" altLang="ar-JO" sz="1600" dirty="0" err="1"/>
              <a:t>كيان</a:t>
            </a:r>
            <a:r>
              <a:rPr lang="en-US" altLang="ar-JO" sz="1600" dirty="0"/>
              <a:t> </a:t>
            </a:r>
            <a:r>
              <a:rPr lang="en-US" altLang="ar-JO" sz="1600" dirty="0" err="1"/>
              <a:t>يتفاعل</a:t>
            </a:r>
            <a:r>
              <a:rPr lang="en-US" altLang="ar-JO" sz="1600" dirty="0"/>
              <a:t> </a:t>
            </a:r>
            <a:r>
              <a:rPr lang="en-US" altLang="ar-JO" sz="1600" dirty="0" err="1"/>
              <a:t>مع</a:t>
            </a:r>
            <a:r>
              <a:rPr lang="en-US" altLang="ar-JO" sz="1600" dirty="0"/>
              <a:t> </a:t>
            </a:r>
            <a:r>
              <a:rPr lang="en-US" altLang="ar-JO" sz="1600" dirty="0" err="1"/>
              <a:t>النظام</a:t>
            </a:r>
            <a:endParaRPr lang="en-US" altLang="ar-JO" sz="1600" dirty="0"/>
          </a:p>
          <a:p>
            <a:pPr eaLnBrk="1" hangingPunct="1"/>
            <a:r>
              <a:rPr lang="en-US" altLang="ar-JO" sz="1600" b="1" i="1" dirty="0"/>
              <a:t>Use cases</a:t>
            </a:r>
            <a:r>
              <a:rPr lang="en-US" altLang="ar-JO" sz="1600" dirty="0"/>
              <a:t> represent a sequence of interaction for a  type of functionality</a:t>
            </a:r>
          </a:p>
          <a:p>
            <a:pPr algn="r" rtl="1" eaLnBrk="1" hangingPunct="1"/>
            <a:r>
              <a:rPr lang="en-US" altLang="ar-JO" sz="1600" b="1" i="1" dirty="0" err="1"/>
              <a:t>استخدم</a:t>
            </a:r>
            <a:r>
              <a:rPr lang="en-US" altLang="ar-JO" sz="1600" b="1" i="1" dirty="0"/>
              <a:t> </a:t>
            </a:r>
            <a:r>
              <a:rPr lang="en-US" altLang="ar-JO" sz="1600" b="1" i="1" dirty="0" err="1"/>
              <a:t>حالات</a:t>
            </a:r>
            <a:r>
              <a:rPr lang="en-US" altLang="ar-JO" sz="1600" dirty="0" err="1"/>
              <a:t>تمثل</a:t>
            </a:r>
            <a:r>
              <a:rPr lang="en-US" altLang="ar-JO" sz="1600" dirty="0"/>
              <a:t> </a:t>
            </a:r>
            <a:r>
              <a:rPr lang="en-US" altLang="ar-JO" sz="1600" dirty="0" err="1"/>
              <a:t>سلسلة</a:t>
            </a:r>
            <a:r>
              <a:rPr lang="en-US" altLang="ar-JO" sz="1600" dirty="0"/>
              <a:t> </a:t>
            </a:r>
            <a:r>
              <a:rPr lang="en-US" altLang="ar-JO" sz="1600" dirty="0" err="1"/>
              <a:t>من</a:t>
            </a:r>
            <a:r>
              <a:rPr lang="en-US" altLang="ar-JO" sz="1600" dirty="0"/>
              <a:t> </a:t>
            </a:r>
            <a:r>
              <a:rPr lang="en-US" altLang="ar-JO" sz="1600" dirty="0" err="1"/>
              <a:t>التفاعل</a:t>
            </a:r>
            <a:r>
              <a:rPr lang="en-US" altLang="ar-JO" sz="1600" dirty="0"/>
              <a:t> </a:t>
            </a:r>
            <a:r>
              <a:rPr lang="en-US" altLang="ar-JO" sz="1600" dirty="0" err="1"/>
              <a:t>لنوع</a:t>
            </a:r>
            <a:r>
              <a:rPr lang="en-US" altLang="ar-JO" sz="1600" dirty="0"/>
              <a:t> </a:t>
            </a:r>
            <a:r>
              <a:rPr lang="en-US" altLang="ar-JO" sz="1600" dirty="0" err="1"/>
              <a:t>من</a:t>
            </a:r>
            <a:r>
              <a:rPr lang="en-US" altLang="ar-JO" sz="1600" dirty="0"/>
              <a:t> </a:t>
            </a:r>
            <a:r>
              <a:rPr lang="en-US" altLang="ar-JO" sz="1600" dirty="0" err="1"/>
              <a:t>الوظائف</a:t>
            </a:r>
            <a:endParaRPr lang="en-US" altLang="ar-JO" sz="1600" dirty="0"/>
          </a:p>
          <a:p>
            <a:pPr eaLnBrk="1" hangingPunct="1"/>
            <a:r>
              <a:rPr lang="en-US" altLang="ar-JO" sz="1600" b="1" dirty="0"/>
              <a:t>The use case model </a:t>
            </a:r>
            <a:r>
              <a:rPr lang="en-US" altLang="ar-JO" sz="1600" dirty="0"/>
              <a:t>is  the set of all use cases. It is a complete description of the functionality of the  system and its environment</a:t>
            </a:r>
          </a:p>
          <a:p>
            <a:pPr algn="r" rtl="1" eaLnBrk="1" hangingPunct="1"/>
            <a:r>
              <a:rPr lang="en-US" altLang="ar-JO" sz="1600" b="1" dirty="0" err="1"/>
              <a:t>نموذج</a:t>
            </a:r>
            <a:r>
              <a:rPr lang="en-US" altLang="ar-JO" sz="1600" b="1" dirty="0"/>
              <a:t> </a:t>
            </a:r>
            <a:r>
              <a:rPr lang="en-US" altLang="ar-JO" sz="1600" b="1" dirty="0" err="1"/>
              <a:t>حالة</a:t>
            </a:r>
            <a:r>
              <a:rPr lang="en-US" altLang="ar-JO" sz="1600" b="1" dirty="0"/>
              <a:t> </a:t>
            </a:r>
            <a:r>
              <a:rPr lang="en-US" altLang="ar-JO" sz="1600" b="1" dirty="0" err="1"/>
              <a:t>الاستخدام</a:t>
            </a:r>
            <a:r>
              <a:rPr lang="en-US" altLang="ar-JO" sz="1600" dirty="0" err="1"/>
              <a:t>هي</a:t>
            </a:r>
            <a:r>
              <a:rPr lang="en-US" altLang="ar-JO" sz="1600" dirty="0"/>
              <a:t> </a:t>
            </a:r>
            <a:r>
              <a:rPr lang="en-US" altLang="ar-JO" sz="1600" dirty="0" err="1"/>
              <a:t>مجموعة</a:t>
            </a:r>
            <a:r>
              <a:rPr lang="en-US" altLang="ar-JO" sz="1600" dirty="0"/>
              <a:t> </a:t>
            </a:r>
            <a:r>
              <a:rPr lang="en-US" altLang="ar-JO" sz="1600" dirty="0" err="1"/>
              <a:t>جميع</a:t>
            </a:r>
            <a:r>
              <a:rPr lang="en-US" altLang="ar-JO" sz="1600" dirty="0"/>
              <a:t> </a:t>
            </a:r>
            <a:r>
              <a:rPr lang="en-US" altLang="ar-JO" sz="1600" dirty="0" err="1"/>
              <a:t>حالات</a:t>
            </a:r>
            <a:r>
              <a:rPr lang="en-US" altLang="ar-JO" sz="1600" dirty="0"/>
              <a:t> </a:t>
            </a:r>
            <a:r>
              <a:rPr lang="en-US" altLang="ar-JO" sz="1600" dirty="0" err="1"/>
              <a:t>الاستخدام</a:t>
            </a:r>
            <a:r>
              <a:rPr lang="en-US" altLang="ar-JO" sz="1600" dirty="0"/>
              <a:t>. </a:t>
            </a:r>
            <a:r>
              <a:rPr lang="en-US" altLang="ar-JO" sz="1600" dirty="0" err="1"/>
              <a:t>إنه</a:t>
            </a:r>
            <a:r>
              <a:rPr lang="en-US" altLang="ar-JO" sz="1600" dirty="0"/>
              <a:t> </a:t>
            </a:r>
            <a:r>
              <a:rPr lang="en-US" altLang="ar-JO" sz="1600" dirty="0" err="1"/>
              <a:t>وصف</a:t>
            </a:r>
            <a:r>
              <a:rPr lang="en-US" altLang="ar-JO" sz="1600" dirty="0"/>
              <a:t> </a:t>
            </a:r>
            <a:r>
              <a:rPr lang="en-US" altLang="ar-JO" sz="1600" dirty="0" err="1"/>
              <a:t>كامل</a:t>
            </a:r>
            <a:r>
              <a:rPr lang="en-US" altLang="ar-JO" sz="1600" dirty="0"/>
              <a:t> </a:t>
            </a:r>
            <a:r>
              <a:rPr lang="en-US" altLang="ar-JO" sz="1600" dirty="0" err="1"/>
              <a:t>لوظائف</a:t>
            </a:r>
            <a:r>
              <a:rPr lang="en-US" altLang="ar-JO" sz="1600" dirty="0"/>
              <a:t> </a:t>
            </a:r>
            <a:r>
              <a:rPr lang="en-US" altLang="ar-JO" sz="1600" dirty="0" err="1"/>
              <a:t>النظام</a:t>
            </a:r>
            <a:r>
              <a:rPr lang="en-US" altLang="ar-JO" sz="1600" dirty="0"/>
              <a:t> </a:t>
            </a:r>
            <a:r>
              <a:rPr lang="en-US" altLang="ar-JO" sz="1600" dirty="0" err="1"/>
              <a:t>وبيئته</a:t>
            </a:r>
            <a:endParaRPr lang="en-US" altLang="ar-JO" sz="1600" dirty="0"/>
          </a:p>
        </p:txBody>
      </p:sp>
      <p:sp>
        <p:nvSpPr>
          <p:cNvPr id="18" name="Date Placeholder 17">
            <a:extLst>
              <a:ext uri="{FF2B5EF4-FFF2-40B4-BE49-F238E27FC236}">
                <a16:creationId xmlns:a16="http://schemas.microsoft.com/office/drawing/2014/main" id="{8B5D1DFB-C693-3056-BCC9-1D8B448FBBEC}"/>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38AD11-7A5B-4514-9D20-6DC2863EF9A9}"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0485" name="Slide Number Placeholder 18">
            <a:extLst>
              <a:ext uri="{FF2B5EF4-FFF2-40B4-BE49-F238E27FC236}">
                <a16:creationId xmlns:a16="http://schemas.microsoft.com/office/drawing/2014/main" id="{D882433B-5506-E85E-E1B2-37C7C6EDD7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F81B64-7E25-4910-8329-76DC7B4F2E27}"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grpSp>
        <p:nvGrpSpPr>
          <p:cNvPr id="20486" name="Group 20">
            <a:extLst>
              <a:ext uri="{FF2B5EF4-FFF2-40B4-BE49-F238E27FC236}">
                <a16:creationId xmlns:a16="http://schemas.microsoft.com/office/drawing/2014/main" id="{C0832E6C-FB0D-AD05-53E8-A36F84B66FE9}"/>
              </a:ext>
            </a:extLst>
          </p:cNvPr>
          <p:cNvGrpSpPr>
            <a:grpSpLocks/>
          </p:cNvGrpSpPr>
          <p:nvPr/>
        </p:nvGrpSpPr>
        <p:grpSpPr bwMode="auto">
          <a:xfrm>
            <a:off x="820738" y="1754188"/>
            <a:ext cx="1643062" cy="1677987"/>
            <a:chOff x="517" y="1105"/>
            <a:chExt cx="1035" cy="1057"/>
          </a:xfrm>
        </p:grpSpPr>
        <p:grpSp>
          <p:nvGrpSpPr>
            <p:cNvPr id="20491" name="Group 17">
              <a:extLst>
                <a:ext uri="{FF2B5EF4-FFF2-40B4-BE49-F238E27FC236}">
                  <a16:creationId xmlns:a16="http://schemas.microsoft.com/office/drawing/2014/main" id="{55BE073F-2063-86CE-03AB-69367B1EBDE0}"/>
                </a:ext>
              </a:extLst>
            </p:cNvPr>
            <p:cNvGrpSpPr>
              <a:grpSpLocks/>
            </p:cNvGrpSpPr>
            <p:nvPr/>
          </p:nvGrpSpPr>
          <p:grpSpPr bwMode="auto">
            <a:xfrm>
              <a:off x="825" y="1105"/>
              <a:ext cx="445" cy="783"/>
              <a:chOff x="659" y="1833"/>
              <a:chExt cx="299" cy="526"/>
            </a:xfrm>
          </p:grpSpPr>
          <p:sp>
            <p:nvSpPr>
              <p:cNvPr id="20493" name="Freeform 6">
                <a:extLst>
                  <a:ext uri="{FF2B5EF4-FFF2-40B4-BE49-F238E27FC236}">
                    <a16:creationId xmlns:a16="http://schemas.microsoft.com/office/drawing/2014/main" id="{ED41346B-44DE-DF93-A710-9D14D0A9C084}"/>
                  </a:ext>
                </a:extLst>
              </p:cNvPr>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0494" name="Line 7">
                <a:extLst>
                  <a:ext uri="{FF2B5EF4-FFF2-40B4-BE49-F238E27FC236}">
                    <a16:creationId xmlns:a16="http://schemas.microsoft.com/office/drawing/2014/main" id="{C13D373A-1932-2BCA-9CC4-DDD5E2C18394}"/>
                  </a:ext>
                </a:extLst>
              </p:cNvPr>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0495" name="Line 8">
                <a:extLst>
                  <a:ext uri="{FF2B5EF4-FFF2-40B4-BE49-F238E27FC236}">
                    <a16:creationId xmlns:a16="http://schemas.microsoft.com/office/drawing/2014/main" id="{ED53F511-015A-4563-F2E2-575182F9F2E5}"/>
                  </a:ext>
                </a:extLst>
              </p:cNvPr>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0496" name="Oval 9">
                <a:extLst>
                  <a:ext uri="{FF2B5EF4-FFF2-40B4-BE49-F238E27FC236}">
                    <a16:creationId xmlns:a16="http://schemas.microsoft.com/office/drawing/2014/main" id="{C8DD773B-A08D-FD58-94DD-0A2FFDB3A177}"/>
                  </a:ext>
                </a:extLst>
              </p:cNvPr>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sp>
          <p:nvSpPr>
            <p:cNvPr id="20492" name="Rectangle 10">
              <a:extLst>
                <a:ext uri="{FF2B5EF4-FFF2-40B4-BE49-F238E27FC236}">
                  <a16:creationId xmlns:a16="http://schemas.microsoft.com/office/drawing/2014/main" id="{D6B51A20-873A-3A32-24A2-138A91BE785C}"/>
                </a:ext>
              </a:extLst>
            </p:cNvPr>
            <p:cNvSpPr>
              <a:spLocks noChangeArrowheads="1"/>
            </p:cNvSpPr>
            <p:nvPr/>
          </p:nvSpPr>
          <p:spPr bwMode="auto">
            <a:xfrm>
              <a:off x="517" y="1932"/>
              <a:ext cx="10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Passenger</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grpSp>
        <p:nvGrpSpPr>
          <p:cNvPr id="20487" name="Group 15">
            <a:extLst>
              <a:ext uri="{FF2B5EF4-FFF2-40B4-BE49-F238E27FC236}">
                <a16:creationId xmlns:a16="http://schemas.microsoft.com/office/drawing/2014/main" id="{71F4101B-2406-022E-0BD6-8A6305FA33EC}"/>
              </a:ext>
            </a:extLst>
          </p:cNvPr>
          <p:cNvGrpSpPr>
            <a:grpSpLocks/>
          </p:cNvGrpSpPr>
          <p:nvPr/>
        </p:nvGrpSpPr>
        <p:grpSpPr bwMode="auto">
          <a:xfrm>
            <a:off x="2332038" y="4257675"/>
            <a:ext cx="2555875" cy="1168400"/>
            <a:chOff x="2212" y="1949"/>
            <a:chExt cx="1082" cy="495"/>
          </a:xfrm>
        </p:grpSpPr>
        <p:sp>
          <p:nvSpPr>
            <p:cNvPr id="20489" name="Oval 12">
              <a:extLst>
                <a:ext uri="{FF2B5EF4-FFF2-40B4-BE49-F238E27FC236}">
                  <a16:creationId xmlns:a16="http://schemas.microsoft.com/office/drawing/2014/main" id="{A8B3C023-BDF1-E49A-5F45-7EB014890645}"/>
                </a:ext>
              </a:extLst>
            </p:cNvPr>
            <p:cNvSpPr>
              <a:spLocks noChangeArrowheads="1"/>
            </p:cNvSpPr>
            <p:nvPr/>
          </p:nvSpPr>
          <p:spPr bwMode="auto">
            <a:xfrm>
              <a:off x="2339" y="1949"/>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20490" name="Rectangle 13">
              <a:extLst>
                <a:ext uri="{FF2B5EF4-FFF2-40B4-BE49-F238E27FC236}">
                  <a16:creationId xmlns:a16="http://schemas.microsoft.com/office/drawing/2014/main" id="{6CA236CA-AC55-24B9-0864-4F2293E878EF}"/>
                </a:ext>
              </a:extLst>
            </p:cNvPr>
            <p:cNvSpPr>
              <a:spLocks noChangeArrowheads="1"/>
            </p:cNvSpPr>
            <p:nvPr/>
          </p:nvSpPr>
          <p:spPr bwMode="auto">
            <a:xfrm>
              <a:off x="2212" y="2289"/>
              <a:ext cx="10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PurchaseTicket</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sp>
        <p:nvSpPr>
          <p:cNvPr id="20488" name="Line 14">
            <a:extLst>
              <a:ext uri="{FF2B5EF4-FFF2-40B4-BE49-F238E27FC236}">
                <a16:creationId xmlns:a16="http://schemas.microsoft.com/office/drawing/2014/main" id="{763EB363-3D6E-CEB6-7805-6FAD6F0E1ADC}"/>
              </a:ext>
            </a:extLst>
          </p:cNvPr>
          <p:cNvSpPr>
            <a:spLocks noChangeShapeType="1"/>
          </p:cNvSpPr>
          <p:nvPr/>
        </p:nvSpPr>
        <p:spPr bwMode="auto">
          <a:xfrm>
            <a:off x="2155825" y="3624263"/>
            <a:ext cx="582613" cy="509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9A332CC-0AE8-97E9-15D0-0376F500DB9D}"/>
              </a:ext>
            </a:extLst>
          </p:cNvPr>
          <p:cNvSpPr>
            <a:spLocks noGrp="1" noChangeArrowheads="1"/>
          </p:cNvSpPr>
          <p:nvPr>
            <p:ph type="title"/>
          </p:nvPr>
        </p:nvSpPr>
        <p:spPr>
          <a:xfrm>
            <a:off x="609600" y="0"/>
            <a:ext cx="8229600" cy="1143000"/>
          </a:xfrm>
        </p:spPr>
        <p:txBody>
          <a:bodyPr/>
          <a:lstStyle/>
          <a:p>
            <a:pPr algn="ctr" eaLnBrk="1" hangingPunct="1"/>
            <a:r>
              <a:rPr lang="en-US" altLang="ar-JO" sz="3200" b="1" dirty="0"/>
              <a:t>Actors</a:t>
            </a:r>
            <a:br>
              <a:rPr lang="en-US" altLang="ar-JO" sz="3200" b="1" dirty="0"/>
            </a:br>
            <a:r>
              <a:rPr lang="en-US" altLang="ar-JO" sz="3200" b="1" dirty="0" err="1"/>
              <a:t>ممثلين</a:t>
            </a:r>
            <a:endParaRPr lang="en-US" altLang="ar-JO" sz="3200" b="1" dirty="0"/>
          </a:p>
        </p:txBody>
      </p:sp>
      <p:sp>
        <p:nvSpPr>
          <p:cNvPr id="21507" name="Rectangle 4">
            <a:extLst>
              <a:ext uri="{FF2B5EF4-FFF2-40B4-BE49-F238E27FC236}">
                <a16:creationId xmlns:a16="http://schemas.microsoft.com/office/drawing/2014/main" id="{11B4C76B-FDBA-68C0-6464-BC11C4B999BA}"/>
              </a:ext>
            </a:extLst>
          </p:cNvPr>
          <p:cNvSpPr>
            <a:spLocks noGrp="1" noChangeArrowheads="1"/>
          </p:cNvSpPr>
          <p:nvPr>
            <p:ph sz="half" idx="1"/>
          </p:nvPr>
        </p:nvSpPr>
        <p:spPr>
          <a:xfrm>
            <a:off x="2362200" y="1447800"/>
            <a:ext cx="6218238" cy="4921250"/>
          </a:xfrm>
        </p:spPr>
        <p:txBody>
          <a:bodyPr/>
          <a:lstStyle/>
          <a:p>
            <a:pPr eaLnBrk="1" hangingPunct="1"/>
            <a:r>
              <a:rPr lang="en-US" altLang="ar-JO" sz="1600" dirty="0"/>
              <a:t>An actor models an external entity which communicates with the system:</a:t>
            </a:r>
          </a:p>
          <a:p>
            <a:pPr algn="r" rtl="1" eaLnBrk="1" hangingPunct="1"/>
            <a:r>
              <a:rPr lang="en-US" altLang="ar-JO" sz="1600" dirty="0" err="1"/>
              <a:t>يمثل</a:t>
            </a:r>
            <a:r>
              <a:rPr lang="en-US" altLang="ar-JO" sz="1600" dirty="0"/>
              <a:t> </a:t>
            </a:r>
            <a:r>
              <a:rPr lang="en-US" altLang="ar-JO" sz="1600" dirty="0" err="1"/>
              <a:t>الممثل</a:t>
            </a:r>
            <a:r>
              <a:rPr lang="en-US" altLang="ar-JO" sz="1600" dirty="0"/>
              <a:t> </a:t>
            </a:r>
            <a:r>
              <a:rPr lang="en-US" altLang="ar-JO" sz="1600" dirty="0" err="1"/>
              <a:t>كيانًا</a:t>
            </a:r>
            <a:r>
              <a:rPr lang="en-US" altLang="ar-JO" sz="1600" dirty="0"/>
              <a:t> </a:t>
            </a:r>
            <a:r>
              <a:rPr lang="en-US" altLang="ar-JO" sz="1600" dirty="0" err="1"/>
              <a:t>خارجيًا</a:t>
            </a:r>
            <a:r>
              <a:rPr lang="en-US" altLang="ar-JO" sz="1600" dirty="0"/>
              <a:t> </a:t>
            </a:r>
            <a:r>
              <a:rPr lang="en-US" altLang="ar-JO" sz="1600" dirty="0" err="1"/>
              <a:t>يتواصل</a:t>
            </a:r>
            <a:r>
              <a:rPr lang="en-US" altLang="ar-JO" sz="1600" dirty="0"/>
              <a:t> </a:t>
            </a:r>
            <a:r>
              <a:rPr lang="en-US" altLang="ar-JO" sz="1600" dirty="0" err="1"/>
              <a:t>مع</a:t>
            </a:r>
            <a:r>
              <a:rPr lang="en-US" altLang="ar-JO" sz="1600" dirty="0"/>
              <a:t> </a:t>
            </a:r>
            <a:r>
              <a:rPr lang="en-US" altLang="ar-JO" sz="1600" dirty="0" err="1"/>
              <a:t>النظام</a:t>
            </a:r>
            <a:r>
              <a:rPr lang="en-US" altLang="ar-JO" sz="1600" dirty="0"/>
              <a:t>:</a:t>
            </a:r>
          </a:p>
          <a:p>
            <a:pPr lvl="1" eaLnBrk="1" hangingPunct="1"/>
            <a:r>
              <a:rPr lang="en-US" altLang="ar-JO" sz="1400" dirty="0"/>
              <a:t>User role(e.g., a system administrator, a bank customer, a bank teller)</a:t>
            </a:r>
          </a:p>
          <a:p>
            <a:pPr lvl="1" algn="r" rtl="1" eaLnBrk="1" hangingPunct="1"/>
            <a:r>
              <a:rPr lang="en-US" altLang="ar-JO" sz="1400" dirty="0" err="1"/>
              <a:t>دور</a:t>
            </a:r>
            <a:r>
              <a:rPr lang="en-US" altLang="ar-JO" sz="1400" dirty="0"/>
              <a:t> </a:t>
            </a:r>
            <a:r>
              <a:rPr lang="en-US" altLang="ar-JO" sz="1400" dirty="0" err="1"/>
              <a:t>المستخدم</a:t>
            </a:r>
            <a:r>
              <a:rPr lang="en-US" altLang="ar-JO" sz="1400" dirty="0"/>
              <a:t> (</a:t>
            </a:r>
            <a:r>
              <a:rPr lang="en-US" altLang="ar-JO" sz="1400" dirty="0" err="1"/>
              <a:t>على</a:t>
            </a:r>
            <a:r>
              <a:rPr lang="en-US" altLang="ar-JO" sz="1400" dirty="0"/>
              <a:t> </a:t>
            </a:r>
            <a:r>
              <a:rPr lang="en-US" altLang="ar-JO" sz="1400" dirty="0" err="1"/>
              <a:t>سبيل</a:t>
            </a:r>
            <a:r>
              <a:rPr lang="en-US" altLang="ar-JO" sz="1400" dirty="0"/>
              <a:t> </a:t>
            </a:r>
            <a:r>
              <a:rPr lang="en-US" altLang="ar-JO" sz="1400" dirty="0" err="1"/>
              <a:t>المثال</a:t>
            </a:r>
            <a:r>
              <a:rPr lang="en-US" altLang="ar-JO" sz="1400" dirty="0"/>
              <a:t> ، </a:t>
            </a:r>
            <a:r>
              <a:rPr lang="en-US" altLang="ar-JO" sz="1400" dirty="0" err="1"/>
              <a:t>مسؤول</a:t>
            </a:r>
            <a:r>
              <a:rPr lang="en-US" altLang="ar-JO" sz="1400" dirty="0"/>
              <a:t> </a:t>
            </a:r>
            <a:r>
              <a:rPr lang="en-US" altLang="ar-JO" sz="1400" dirty="0" err="1"/>
              <a:t>النظام</a:t>
            </a:r>
            <a:r>
              <a:rPr lang="en-US" altLang="ar-JO" sz="1400" dirty="0"/>
              <a:t> ، </a:t>
            </a:r>
            <a:r>
              <a:rPr lang="en-US" altLang="ar-JO" sz="1400" dirty="0" err="1"/>
              <a:t>عميل</a:t>
            </a:r>
            <a:r>
              <a:rPr lang="en-US" altLang="ar-JO" sz="1400" dirty="0"/>
              <a:t> </a:t>
            </a:r>
            <a:r>
              <a:rPr lang="en-US" altLang="ar-JO" sz="1400" dirty="0" err="1"/>
              <a:t>البنك</a:t>
            </a:r>
            <a:r>
              <a:rPr lang="en-US" altLang="ar-JO" sz="1400" dirty="0"/>
              <a:t> ، </a:t>
            </a:r>
            <a:r>
              <a:rPr lang="en-US" altLang="ar-JO" sz="1400" dirty="0" err="1"/>
              <a:t>صراف</a:t>
            </a:r>
            <a:r>
              <a:rPr lang="en-US" altLang="ar-JO" sz="1400" dirty="0"/>
              <a:t> </a:t>
            </a:r>
            <a:r>
              <a:rPr lang="en-US" altLang="ar-JO" sz="1400" dirty="0" err="1"/>
              <a:t>البنك</a:t>
            </a:r>
            <a:r>
              <a:rPr lang="en-US" altLang="ar-JO" sz="1400" dirty="0"/>
              <a:t>)</a:t>
            </a:r>
          </a:p>
          <a:p>
            <a:pPr lvl="1" eaLnBrk="1" hangingPunct="1"/>
            <a:r>
              <a:rPr lang="en-US" altLang="ar-JO" sz="1400" dirty="0"/>
              <a:t>External system (e.g., a central database, a fabrication line)</a:t>
            </a:r>
          </a:p>
          <a:p>
            <a:pPr lvl="1" algn="r" rtl="1" eaLnBrk="1" hangingPunct="1"/>
            <a:r>
              <a:rPr lang="en-US" altLang="ar-JO" sz="1400" dirty="0" err="1"/>
              <a:t>نظام</a:t>
            </a:r>
            <a:r>
              <a:rPr lang="en-US" altLang="ar-JO" sz="1400" dirty="0"/>
              <a:t> </a:t>
            </a:r>
            <a:r>
              <a:rPr lang="en-US" altLang="ar-JO" sz="1400" dirty="0" err="1"/>
              <a:t>خارجي</a:t>
            </a:r>
            <a:r>
              <a:rPr lang="en-US" altLang="ar-JO" sz="1400" dirty="0"/>
              <a:t> (</a:t>
            </a:r>
            <a:r>
              <a:rPr lang="en-US" altLang="ar-JO" sz="1400" dirty="0" err="1"/>
              <a:t>على</a:t>
            </a:r>
            <a:r>
              <a:rPr lang="en-US" altLang="ar-JO" sz="1400" dirty="0"/>
              <a:t> </a:t>
            </a:r>
            <a:r>
              <a:rPr lang="en-US" altLang="ar-JO" sz="1400" dirty="0" err="1"/>
              <a:t>سبيل</a:t>
            </a:r>
            <a:r>
              <a:rPr lang="en-US" altLang="ar-JO" sz="1400" dirty="0"/>
              <a:t> </a:t>
            </a:r>
            <a:r>
              <a:rPr lang="en-US" altLang="ar-JO" sz="1400" dirty="0" err="1"/>
              <a:t>المثال</a:t>
            </a:r>
            <a:r>
              <a:rPr lang="en-US" altLang="ar-JO" sz="1400" dirty="0"/>
              <a:t> ، </a:t>
            </a:r>
            <a:r>
              <a:rPr lang="en-US" altLang="ar-JO" sz="1400" dirty="0" err="1"/>
              <a:t>قاعدة</a:t>
            </a:r>
            <a:r>
              <a:rPr lang="en-US" altLang="ar-JO" sz="1400" dirty="0"/>
              <a:t> </a:t>
            </a:r>
            <a:r>
              <a:rPr lang="en-US" altLang="ar-JO" sz="1400" dirty="0" err="1"/>
              <a:t>بيانات</a:t>
            </a:r>
            <a:r>
              <a:rPr lang="en-US" altLang="ar-JO" sz="1400" dirty="0"/>
              <a:t> </a:t>
            </a:r>
            <a:r>
              <a:rPr lang="en-US" altLang="ar-JO" sz="1400" dirty="0" err="1"/>
              <a:t>مركزية</a:t>
            </a:r>
            <a:r>
              <a:rPr lang="en-US" altLang="ar-JO" sz="1400" dirty="0"/>
              <a:t> ، </a:t>
            </a:r>
            <a:r>
              <a:rPr lang="en-US" altLang="ar-JO" sz="1400" dirty="0" err="1"/>
              <a:t>خط</a:t>
            </a:r>
            <a:r>
              <a:rPr lang="en-US" altLang="ar-JO" sz="1400" dirty="0"/>
              <a:t> </a:t>
            </a:r>
            <a:r>
              <a:rPr lang="en-US" altLang="ar-JO" sz="1400" dirty="0" err="1"/>
              <a:t>تصنيع</a:t>
            </a:r>
            <a:r>
              <a:rPr lang="en-US" altLang="ar-JO" sz="1400" dirty="0"/>
              <a:t>)</a:t>
            </a:r>
          </a:p>
          <a:p>
            <a:pPr lvl="1" eaLnBrk="1" hangingPunct="1"/>
            <a:r>
              <a:rPr lang="en-US" altLang="ar-JO" sz="1400" dirty="0"/>
              <a:t>System’s physical environment</a:t>
            </a:r>
          </a:p>
          <a:p>
            <a:pPr lvl="1" algn="r" rtl="1" eaLnBrk="1" hangingPunct="1"/>
            <a:r>
              <a:rPr lang="en-US" altLang="ar-JO" sz="1400" dirty="0" err="1"/>
              <a:t>البيئة</a:t>
            </a:r>
            <a:r>
              <a:rPr lang="en-US" altLang="ar-JO" sz="1400" dirty="0"/>
              <a:t> </a:t>
            </a:r>
            <a:r>
              <a:rPr lang="en-US" altLang="ar-JO" sz="1400" dirty="0" err="1"/>
              <a:t>المادية</a:t>
            </a:r>
            <a:r>
              <a:rPr lang="en-US" altLang="ar-JO" sz="1400" dirty="0"/>
              <a:t> </a:t>
            </a:r>
            <a:r>
              <a:rPr lang="en-US" altLang="ar-JO" sz="1400" dirty="0" err="1"/>
              <a:t>للنظام</a:t>
            </a:r>
            <a:endParaRPr lang="en-US" altLang="ar-JO" sz="1400" dirty="0"/>
          </a:p>
          <a:p>
            <a:pPr eaLnBrk="1" hangingPunct="1"/>
            <a:r>
              <a:rPr lang="en-US" altLang="ar-JO" sz="1600" dirty="0"/>
              <a:t>An actor has a </a:t>
            </a:r>
            <a:r>
              <a:rPr lang="en-US" altLang="ar-JO" sz="1600" dirty="0">
                <a:solidFill>
                  <a:srgbClr val="FF0000"/>
                </a:solidFill>
              </a:rPr>
              <a:t>unique name </a:t>
            </a:r>
            <a:r>
              <a:rPr lang="en-US" altLang="ar-JO" sz="1600" dirty="0"/>
              <a:t>and an </a:t>
            </a:r>
            <a:r>
              <a:rPr lang="en-US" altLang="ar-JO" sz="1600" dirty="0">
                <a:solidFill>
                  <a:srgbClr val="FF0000"/>
                </a:solidFill>
              </a:rPr>
              <a:t>optional description</a:t>
            </a:r>
            <a:r>
              <a:rPr lang="en-US" altLang="ar-JO" sz="1600" dirty="0"/>
              <a:t>.</a:t>
            </a:r>
          </a:p>
          <a:p>
            <a:pPr algn="r" rtl="1" eaLnBrk="1" hangingPunct="1"/>
            <a:r>
              <a:rPr lang="en-US" altLang="ar-JO" sz="1600" dirty="0" err="1"/>
              <a:t>الممثل</a:t>
            </a:r>
            <a:r>
              <a:rPr lang="en-US" altLang="ar-JO" sz="1600" dirty="0"/>
              <a:t> </a:t>
            </a:r>
            <a:r>
              <a:rPr lang="en-US" altLang="ar-JO" sz="1600" dirty="0" err="1"/>
              <a:t>لديه</a:t>
            </a:r>
            <a:r>
              <a:rPr lang="en-US" altLang="ar-JO" sz="1600" dirty="0" err="1">
                <a:solidFill>
                  <a:srgbClr val="FF0000"/>
                </a:solidFill>
              </a:rPr>
              <a:t>اسم</a:t>
            </a:r>
            <a:r>
              <a:rPr lang="en-US" altLang="ar-JO" sz="1600" dirty="0">
                <a:solidFill>
                  <a:srgbClr val="FF0000"/>
                </a:solidFill>
              </a:rPr>
              <a:t> </a:t>
            </a:r>
            <a:r>
              <a:rPr lang="en-US" altLang="ar-JO" sz="1600" dirty="0" err="1">
                <a:solidFill>
                  <a:srgbClr val="FF0000"/>
                </a:solidFill>
              </a:rPr>
              <a:t>فريد</a:t>
            </a:r>
            <a:r>
              <a:rPr lang="en-US" altLang="ar-JO" sz="1600" dirty="0" err="1"/>
              <a:t>و</a:t>
            </a:r>
            <a:r>
              <a:rPr lang="en-US" altLang="ar-JO" sz="1600" dirty="0" err="1">
                <a:solidFill>
                  <a:srgbClr val="FF0000"/>
                </a:solidFill>
              </a:rPr>
              <a:t>وصف</a:t>
            </a:r>
            <a:r>
              <a:rPr lang="en-US" altLang="ar-JO" sz="1600" dirty="0">
                <a:solidFill>
                  <a:srgbClr val="FF0000"/>
                </a:solidFill>
              </a:rPr>
              <a:t> </a:t>
            </a:r>
            <a:r>
              <a:rPr lang="en-US" altLang="ar-JO" sz="1600" dirty="0" err="1">
                <a:solidFill>
                  <a:srgbClr val="FF0000"/>
                </a:solidFill>
              </a:rPr>
              <a:t>اختياري</a:t>
            </a:r>
            <a:r>
              <a:rPr lang="en-US" altLang="ar-JO" sz="1600" dirty="0"/>
              <a:t>.</a:t>
            </a:r>
          </a:p>
          <a:p>
            <a:pPr eaLnBrk="1" hangingPunct="1"/>
            <a:r>
              <a:rPr lang="en-US" altLang="ar-JO" sz="1600" dirty="0"/>
              <a:t>Examples:</a:t>
            </a:r>
          </a:p>
          <a:p>
            <a:pPr algn="r" rtl="1" eaLnBrk="1" hangingPunct="1"/>
            <a:r>
              <a:rPr lang="en-US" altLang="ar-JO" sz="1600" dirty="0" err="1"/>
              <a:t>أمثلة</a:t>
            </a:r>
            <a:r>
              <a:rPr lang="en-US" altLang="ar-JO" sz="1600" dirty="0"/>
              <a:t>:</a:t>
            </a:r>
            <a:endParaRPr lang="en-US" altLang="ar-JO" sz="1400" dirty="0"/>
          </a:p>
          <a:p>
            <a:pPr lvl="1" eaLnBrk="1" hangingPunct="1"/>
            <a:r>
              <a:rPr lang="en-US" altLang="ar-JO" sz="1400" dirty="0"/>
              <a:t>Passenger: A person in the train</a:t>
            </a:r>
          </a:p>
          <a:p>
            <a:pPr lvl="1" algn="r" rtl="1" eaLnBrk="1" hangingPunct="1"/>
            <a:r>
              <a:rPr lang="en-US" altLang="ar-JO" sz="1400" dirty="0" err="1"/>
              <a:t>الراكب</a:t>
            </a:r>
            <a:r>
              <a:rPr lang="en-US" altLang="ar-JO" sz="1400" dirty="0"/>
              <a:t>: </a:t>
            </a:r>
            <a:r>
              <a:rPr lang="en-US" altLang="ar-JO" sz="1400" dirty="0" err="1"/>
              <a:t>شخص</a:t>
            </a:r>
            <a:r>
              <a:rPr lang="en-US" altLang="ar-JO" sz="1400" dirty="0"/>
              <a:t> </a:t>
            </a:r>
            <a:r>
              <a:rPr lang="en-US" altLang="ar-JO" sz="1400" dirty="0" err="1"/>
              <a:t>في</a:t>
            </a:r>
            <a:r>
              <a:rPr lang="en-US" altLang="ar-JO" sz="1400" dirty="0"/>
              <a:t> </a:t>
            </a:r>
            <a:r>
              <a:rPr lang="en-US" altLang="ar-JO" sz="1400" dirty="0" err="1"/>
              <a:t>القطار</a:t>
            </a:r>
            <a:endParaRPr lang="en-US" altLang="ar-JO" sz="1400" dirty="0"/>
          </a:p>
          <a:p>
            <a:pPr lvl="1" eaLnBrk="1" hangingPunct="1"/>
            <a:r>
              <a:rPr lang="en-US" altLang="ar-JO" sz="1400" dirty="0"/>
              <a:t>GPS satellite: Provides the system with  GPS coordinates</a:t>
            </a:r>
          </a:p>
          <a:p>
            <a:pPr lvl="1" algn="r" rtl="1" eaLnBrk="1" hangingPunct="1"/>
            <a:r>
              <a:rPr lang="en-US" altLang="ar-JO" sz="1400" dirty="0" err="1"/>
              <a:t>القمر</a:t>
            </a:r>
            <a:r>
              <a:rPr lang="en-US" altLang="ar-JO" sz="1400" dirty="0"/>
              <a:t> </a:t>
            </a:r>
            <a:r>
              <a:rPr lang="en-US" altLang="ar-JO" sz="1400" dirty="0" err="1"/>
              <a:t>الصناعي</a:t>
            </a:r>
            <a:r>
              <a:rPr lang="en-US" altLang="ar-JO" sz="1400" dirty="0"/>
              <a:t> GPS: </a:t>
            </a:r>
            <a:r>
              <a:rPr lang="en-US" altLang="ar-JO" sz="1400" dirty="0" err="1"/>
              <a:t>يزود</a:t>
            </a:r>
            <a:r>
              <a:rPr lang="en-US" altLang="ar-JO" sz="1400" dirty="0"/>
              <a:t> </a:t>
            </a:r>
            <a:r>
              <a:rPr lang="en-US" altLang="ar-JO" sz="1400" dirty="0" err="1"/>
              <a:t>النظام</a:t>
            </a:r>
            <a:r>
              <a:rPr lang="en-US" altLang="ar-JO" sz="1400" dirty="0"/>
              <a:t> </a:t>
            </a:r>
            <a:r>
              <a:rPr lang="en-US" altLang="ar-JO" sz="1400" dirty="0" err="1"/>
              <a:t>بإحداثيات</a:t>
            </a:r>
            <a:r>
              <a:rPr lang="en-US" altLang="ar-JO" sz="1400" dirty="0"/>
              <a:t> GPS</a:t>
            </a:r>
          </a:p>
        </p:txBody>
      </p:sp>
      <p:sp>
        <p:nvSpPr>
          <p:cNvPr id="14" name="Date Placeholder 13">
            <a:extLst>
              <a:ext uri="{FF2B5EF4-FFF2-40B4-BE49-F238E27FC236}">
                <a16:creationId xmlns:a16="http://schemas.microsoft.com/office/drawing/2014/main" id="{FA389951-D724-437E-1650-E503EB46CEA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B5D2A2-726E-49C5-B41F-29430BE6DFE2}"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1509" name="Slide Number Placeholder 14">
            <a:extLst>
              <a:ext uri="{FF2B5EF4-FFF2-40B4-BE49-F238E27FC236}">
                <a16:creationId xmlns:a16="http://schemas.microsoft.com/office/drawing/2014/main" id="{21B48FF3-D552-BA1A-969C-2C81810EB3DE}"/>
              </a:ext>
            </a:extLst>
          </p:cNvPr>
          <p:cNvSpPr>
            <a:spLocks noGrp="1"/>
          </p:cNvSpPr>
          <p:nvPr>
            <p:ph type="sldNum" sz="quarter" idx="12"/>
          </p:nvPr>
        </p:nvSpPr>
        <p:spPr bwMode="auto">
          <a:xfrm>
            <a:off x="8839200" y="6369050"/>
            <a:ext cx="228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8A23839-8A0A-4E65-977C-56D47C1B5E5B}"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grpSp>
        <p:nvGrpSpPr>
          <p:cNvPr id="21510" name="Group 12">
            <a:extLst>
              <a:ext uri="{FF2B5EF4-FFF2-40B4-BE49-F238E27FC236}">
                <a16:creationId xmlns:a16="http://schemas.microsoft.com/office/drawing/2014/main" id="{EFAC1C42-D3EB-28C2-DEE4-F41D1283339A}"/>
              </a:ext>
            </a:extLst>
          </p:cNvPr>
          <p:cNvGrpSpPr>
            <a:grpSpLocks/>
          </p:cNvGrpSpPr>
          <p:nvPr/>
        </p:nvGrpSpPr>
        <p:grpSpPr bwMode="auto">
          <a:xfrm>
            <a:off x="479425" y="1885950"/>
            <a:ext cx="1144588" cy="1590675"/>
            <a:chOff x="1021" y="1337"/>
            <a:chExt cx="721" cy="1002"/>
          </a:xfrm>
        </p:grpSpPr>
        <p:grpSp>
          <p:nvGrpSpPr>
            <p:cNvPr id="21511" name="Group 6">
              <a:extLst>
                <a:ext uri="{FF2B5EF4-FFF2-40B4-BE49-F238E27FC236}">
                  <a16:creationId xmlns:a16="http://schemas.microsoft.com/office/drawing/2014/main" id="{6FD2721D-FEE0-8E1F-7832-FB0F0F534350}"/>
                </a:ext>
              </a:extLst>
            </p:cNvPr>
            <p:cNvGrpSpPr>
              <a:grpSpLocks/>
            </p:cNvGrpSpPr>
            <p:nvPr/>
          </p:nvGrpSpPr>
          <p:grpSpPr bwMode="auto">
            <a:xfrm>
              <a:off x="1297" y="1337"/>
              <a:ext cx="445" cy="783"/>
              <a:chOff x="659" y="1833"/>
              <a:chExt cx="299" cy="526"/>
            </a:xfrm>
          </p:grpSpPr>
          <p:sp>
            <p:nvSpPr>
              <p:cNvPr id="21513" name="Freeform 7">
                <a:extLst>
                  <a:ext uri="{FF2B5EF4-FFF2-40B4-BE49-F238E27FC236}">
                    <a16:creationId xmlns:a16="http://schemas.microsoft.com/office/drawing/2014/main" id="{BD6FC8A1-6FC7-BD84-7747-9A1E02F8EF89}"/>
                  </a:ext>
                </a:extLst>
              </p:cNvPr>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1514" name="Line 8">
                <a:extLst>
                  <a:ext uri="{FF2B5EF4-FFF2-40B4-BE49-F238E27FC236}">
                    <a16:creationId xmlns:a16="http://schemas.microsoft.com/office/drawing/2014/main" id="{F47F25F0-C9FF-C742-7251-8511D6884076}"/>
                  </a:ext>
                </a:extLst>
              </p:cNvPr>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1515" name="Line 9">
                <a:extLst>
                  <a:ext uri="{FF2B5EF4-FFF2-40B4-BE49-F238E27FC236}">
                    <a16:creationId xmlns:a16="http://schemas.microsoft.com/office/drawing/2014/main" id="{E2953438-2939-F82A-9002-354B94B413C8}"/>
                  </a:ext>
                </a:extLst>
              </p:cNvPr>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1516" name="Oval 10">
                <a:extLst>
                  <a:ext uri="{FF2B5EF4-FFF2-40B4-BE49-F238E27FC236}">
                    <a16:creationId xmlns:a16="http://schemas.microsoft.com/office/drawing/2014/main" id="{C3E98E84-F4D2-EC2C-E54E-D07F3B053C74}"/>
                  </a:ext>
                </a:extLst>
              </p:cNvPr>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sp>
          <p:nvSpPr>
            <p:cNvPr id="21512" name="Rectangle 11">
              <a:extLst>
                <a:ext uri="{FF2B5EF4-FFF2-40B4-BE49-F238E27FC236}">
                  <a16:creationId xmlns:a16="http://schemas.microsoft.com/office/drawing/2014/main" id="{FABA5542-39FA-78FB-1511-FD49C116B32E}"/>
                </a:ext>
              </a:extLst>
            </p:cNvPr>
            <p:cNvSpPr>
              <a:spLocks noChangeArrowheads="1"/>
            </p:cNvSpPr>
            <p:nvPr/>
          </p:nvSpPr>
          <p:spPr bwMode="auto">
            <a:xfrm>
              <a:off x="1021" y="2165"/>
              <a:ext cx="6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Passenger</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24564F4-5070-294C-BE35-7B6850EB6C81}"/>
              </a:ext>
            </a:extLst>
          </p:cNvPr>
          <p:cNvSpPr>
            <a:spLocks noGrp="1"/>
          </p:cNvSpPr>
          <p:nvPr>
            <p:ph type="title"/>
          </p:nvPr>
        </p:nvSpPr>
        <p:spPr>
          <a:xfrm>
            <a:off x="457200" y="228600"/>
            <a:ext cx="8229600" cy="1143000"/>
          </a:xfrm>
        </p:spPr>
        <p:txBody>
          <a:bodyPr/>
          <a:lstStyle/>
          <a:p>
            <a:pPr algn="ctr"/>
            <a:r>
              <a:rPr lang="en-US" altLang="ar-JO" sz="4400" dirty="0"/>
              <a:t>Use case</a:t>
            </a:r>
            <a:br>
              <a:rPr lang="en-US" altLang="ar-JO" sz="4400" dirty="0"/>
            </a:br>
            <a:r>
              <a:rPr lang="en-US" altLang="ar-JO" sz="4400" dirty="0" err="1"/>
              <a:t>حالة</a:t>
            </a:r>
            <a:r>
              <a:rPr lang="en-US" altLang="ar-JO" sz="4400" dirty="0"/>
              <a:t> </a:t>
            </a:r>
            <a:r>
              <a:rPr lang="en-US" altLang="ar-JO" sz="4400" dirty="0" err="1"/>
              <a:t>الاستخدام</a:t>
            </a:r>
            <a:endParaRPr lang="en-US" altLang="ar-JO" sz="4400" dirty="0"/>
          </a:p>
        </p:txBody>
      </p:sp>
      <p:sp>
        <p:nvSpPr>
          <p:cNvPr id="22531" name="Content Placeholder 2">
            <a:extLst>
              <a:ext uri="{FF2B5EF4-FFF2-40B4-BE49-F238E27FC236}">
                <a16:creationId xmlns:a16="http://schemas.microsoft.com/office/drawing/2014/main" id="{69F69DC4-886A-B43B-2B02-D8D95C145E9B}"/>
              </a:ext>
            </a:extLst>
          </p:cNvPr>
          <p:cNvSpPr>
            <a:spLocks noGrp="1"/>
          </p:cNvSpPr>
          <p:nvPr>
            <p:ph idx="1"/>
          </p:nvPr>
        </p:nvSpPr>
        <p:spPr>
          <a:xfrm>
            <a:off x="457200" y="1295400"/>
            <a:ext cx="8458200" cy="4389438"/>
          </a:xfrm>
        </p:spPr>
        <p:txBody>
          <a:bodyPr/>
          <a:lstStyle/>
          <a:p>
            <a:r>
              <a:rPr lang="en-US" altLang="ar-JO" sz="1600" dirty="0"/>
              <a:t>Use cases describe the </a:t>
            </a:r>
            <a:r>
              <a:rPr lang="en-US" altLang="ar-JO" sz="1600" b="1" dirty="0"/>
              <a:t>behavior of the system </a:t>
            </a:r>
            <a:r>
              <a:rPr lang="en-US" altLang="ar-JO" sz="1600" dirty="0"/>
              <a:t>as seen from an actor’s point of view.</a:t>
            </a:r>
          </a:p>
          <a:p>
            <a:pPr algn="r" rtl="1"/>
            <a:r>
              <a:rPr lang="en-US" altLang="ar-JO" sz="1600" dirty="0" err="1"/>
              <a:t>حالات</a:t>
            </a:r>
            <a:r>
              <a:rPr lang="en-US" altLang="ar-JO" sz="1600" dirty="0"/>
              <a:t> </a:t>
            </a:r>
            <a:r>
              <a:rPr lang="en-US" altLang="ar-JO" sz="1600" dirty="0" err="1"/>
              <a:t>الاستخدام</a:t>
            </a:r>
            <a:r>
              <a:rPr lang="en-US" altLang="ar-JO" sz="1600" dirty="0"/>
              <a:t> </a:t>
            </a:r>
            <a:r>
              <a:rPr lang="en-US" altLang="ar-JO" sz="1600" dirty="0" err="1"/>
              <a:t>تصف</a:t>
            </a:r>
            <a:r>
              <a:rPr lang="en-US" altLang="ar-JO" sz="1600" b="1" dirty="0" err="1"/>
              <a:t>سلوك</a:t>
            </a:r>
            <a:r>
              <a:rPr lang="en-US" altLang="ar-JO" sz="1600" b="1" dirty="0"/>
              <a:t> </a:t>
            </a:r>
            <a:r>
              <a:rPr lang="en-US" altLang="ar-JO" sz="1600" b="1" dirty="0" err="1"/>
              <a:t>النظام</a:t>
            </a:r>
            <a:r>
              <a:rPr lang="en-US" altLang="ar-JO" sz="1600" dirty="0" err="1"/>
              <a:t>من</a:t>
            </a:r>
            <a:r>
              <a:rPr lang="en-US" altLang="ar-JO" sz="1600" dirty="0"/>
              <a:t> </a:t>
            </a:r>
            <a:r>
              <a:rPr lang="en-US" altLang="ar-JO" sz="1600" dirty="0" err="1"/>
              <a:t>وجهة</a:t>
            </a:r>
            <a:r>
              <a:rPr lang="en-US" altLang="ar-JO" sz="1600" dirty="0"/>
              <a:t> </a:t>
            </a:r>
            <a:r>
              <a:rPr lang="en-US" altLang="ar-JO" sz="1600" dirty="0" err="1"/>
              <a:t>نظر</a:t>
            </a:r>
            <a:r>
              <a:rPr lang="en-US" altLang="ar-JO" sz="1600" dirty="0"/>
              <a:t> </a:t>
            </a:r>
            <a:r>
              <a:rPr lang="en-US" altLang="ar-JO" sz="1600" dirty="0" err="1"/>
              <a:t>الممثل</a:t>
            </a:r>
            <a:r>
              <a:rPr lang="en-US" altLang="ar-JO" sz="1600" dirty="0"/>
              <a:t>.</a:t>
            </a:r>
          </a:p>
          <a:p>
            <a:r>
              <a:rPr lang="en-US" altLang="ar-JO" sz="1600" dirty="0"/>
              <a:t>A use case describes a function provided by the system as a set of events that yields a visible result for the actors.</a:t>
            </a:r>
          </a:p>
          <a:p>
            <a:pPr algn="r" rtl="1"/>
            <a:r>
              <a:rPr lang="en-US" altLang="ar-JO" sz="1600" dirty="0" err="1"/>
              <a:t>تصف</a:t>
            </a:r>
            <a:r>
              <a:rPr lang="en-US" altLang="ar-JO" sz="1600" dirty="0"/>
              <a:t> </a:t>
            </a:r>
            <a:r>
              <a:rPr lang="en-US" altLang="ar-JO" sz="1600" dirty="0" err="1"/>
              <a:t>حالة</a:t>
            </a:r>
            <a:r>
              <a:rPr lang="en-US" altLang="ar-JO" sz="1600" dirty="0"/>
              <a:t> </a:t>
            </a:r>
            <a:r>
              <a:rPr lang="en-US" altLang="ar-JO" sz="1600" dirty="0" err="1"/>
              <a:t>الاستخدام</a:t>
            </a:r>
            <a:r>
              <a:rPr lang="en-US" altLang="ar-JO" sz="1600" dirty="0"/>
              <a:t> </a:t>
            </a:r>
            <a:r>
              <a:rPr lang="en-US" altLang="ar-JO" sz="1600" dirty="0" err="1"/>
              <a:t>وظيفة</a:t>
            </a:r>
            <a:r>
              <a:rPr lang="en-US" altLang="ar-JO" sz="1600" dirty="0"/>
              <a:t> </a:t>
            </a:r>
            <a:r>
              <a:rPr lang="en-US" altLang="ar-JO" sz="1600" dirty="0" err="1"/>
              <a:t>يوفرها</a:t>
            </a:r>
            <a:r>
              <a:rPr lang="en-US" altLang="ar-JO" sz="1600" dirty="0"/>
              <a:t> </a:t>
            </a:r>
            <a:r>
              <a:rPr lang="en-US" altLang="ar-JO" sz="1600" dirty="0" err="1"/>
              <a:t>النظام</a:t>
            </a:r>
            <a:r>
              <a:rPr lang="en-US" altLang="ar-JO" sz="1600" dirty="0"/>
              <a:t> </a:t>
            </a:r>
            <a:r>
              <a:rPr lang="en-US" altLang="ar-JO" sz="1600" dirty="0" err="1"/>
              <a:t>كمجموعة</a:t>
            </a:r>
            <a:r>
              <a:rPr lang="en-US" altLang="ar-JO" sz="1600" dirty="0"/>
              <a:t> </a:t>
            </a:r>
            <a:r>
              <a:rPr lang="en-US" altLang="ar-JO" sz="1600" dirty="0" err="1"/>
              <a:t>من</a:t>
            </a:r>
            <a:r>
              <a:rPr lang="en-US" altLang="ar-JO" sz="1600" dirty="0"/>
              <a:t> </a:t>
            </a:r>
            <a:r>
              <a:rPr lang="en-US" altLang="ar-JO" sz="1600" dirty="0" err="1"/>
              <a:t>الأحداث</a:t>
            </a:r>
            <a:r>
              <a:rPr lang="en-US" altLang="ar-JO" sz="1600" dirty="0"/>
              <a:t> </a:t>
            </a:r>
            <a:r>
              <a:rPr lang="en-US" altLang="ar-JO" sz="1600" dirty="0" err="1"/>
              <a:t>التي</a:t>
            </a:r>
            <a:r>
              <a:rPr lang="en-US" altLang="ar-JO" sz="1600" dirty="0"/>
              <a:t> </a:t>
            </a:r>
            <a:r>
              <a:rPr lang="en-US" altLang="ar-JO" sz="1600" dirty="0" err="1"/>
              <a:t>تسفر</a:t>
            </a:r>
            <a:r>
              <a:rPr lang="en-US" altLang="ar-JO" sz="1600" dirty="0"/>
              <a:t> </a:t>
            </a:r>
            <a:r>
              <a:rPr lang="en-US" altLang="ar-JO" sz="1600" dirty="0" err="1"/>
              <a:t>عن</a:t>
            </a:r>
            <a:r>
              <a:rPr lang="en-US" altLang="ar-JO" sz="1600" dirty="0"/>
              <a:t> </a:t>
            </a:r>
            <a:r>
              <a:rPr lang="en-US" altLang="ar-JO" sz="1600" dirty="0" err="1"/>
              <a:t>نتيجة</a:t>
            </a:r>
            <a:r>
              <a:rPr lang="en-US" altLang="ar-JO" sz="1600" dirty="0"/>
              <a:t> </a:t>
            </a:r>
            <a:r>
              <a:rPr lang="en-US" altLang="ar-JO" sz="1600" dirty="0" err="1"/>
              <a:t>مرئية</a:t>
            </a:r>
            <a:r>
              <a:rPr lang="en-US" altLang="ar-JO" sz="1600" dirty="0"/>
              <a:t> </a:t>
            </a:r>
            <a:r>
              <a:rPr lang="en-US" altLang="ar-JO" sz="1600" dirty="0" err="1"/>
              <a:t>للممثلين</a:t>
            </a:r>
            <a:r>
              <a:rPr lang="en-US" altLang="ar-JO" sz="1600" dirty="0"/>
              <a:t>.</a:t>
            </a:r>
          </a:p>
          <a:p>
            <a:pPr algn="just"/>
            <a:r>
              <a:rPr lang="en-US" altLang="ar-JO" sz="1600" dirty="0">
                <a:solidFill>
                  <a:srgbClr val="FF0000"/>
                </a:solidFill>
              </a:rPr>
              <a:t>Actor initiate a use case </a:t>
            </a:r>
            <a:r>
              <a:rPr lang="en-US" altLang="ar-JO" sz="1600" dirty="0"/>
              <a:t>to access system functionality</a:t>
            </a:r>
          </a:p>
          <a:p>
            <a:pPr algn="r" rtl="1"/>
            <a:r>
              <a:rPr lang="en-US" altLang="ar-JO" sz="1600" dirty="0" err="1">
                <a:solidFill>
                  <a:srgbClr val="FF0000"/>
                </a:solidFill>
              </a:rPr>
              <a:t>الفاعل</a:t>
            </a:r>
            <a:r>
              <a:rPr lang="en-US" altLang="ar-JO" sz="1600" dirty="0">
                <a:solidFill>
                  <a:srgbClr val="FF0000"/>
                </a:solidFill>
              </a:rPr>
              <a:t> </a:t>
            </a:r>
            <a:r>
              <a:rPr lang="en-US" altLang="ar-JO" sz="1600" dirty="0" err="1">
                <a:solidFill>
                  <a:srgbClr val="FF0000"/>
                </a:solidFill>
              </a:rPr>
              <a:t>يشرع</a:t>
            </a:r>
            <a:r>
              <a:rPr lang="en-US" altLang="ar-JO" sz="1600" dirty="0">
                <a:solidFill>
                  <a:srgbClr val="FF0000"/>
                </a:solidFill>
              </a:rPr>
              <a:t> </a:t>
            </a:r>
            <a:r>
              <a:rPr lang="en-US" altLang="ar-JO" sz="1600" dirty="0" err="1">
                <a:solidFill>
                  <a:srgbClr val="FF0000"/>
                </a:solidFill>
              </a:rPr>
              <a:t>في</a:t>
            </a:r>
            <a:r>
              <a:rPr lang="en-US" altLang="ar-JO" sz="1600" dirty="0">
                <a:solidFill>
                  <a:srgbClr val="FF0000"/>
                </a:solidFill>
              </a:rPr>
              <a:t> </a:t>
            </a:r>
            <a:r>
              <a:rPr lang="en-US" altLang="ar-JO" sz="1600" dirty="0" err="1">
                <a:solidFill>
                  <a:srgbClr val="FF0000"/>
                </a:solidFill>
              </a:rPr>
              <a:t>قضية</a:t>
            </a:r>
            <a:r>
              <a:rPr lang="en-US" altLang="ar-JO" sz="1600" dirty="0">
                <a:solidFill>
                  <a:srgbClr val="FF0000"/>
                </a:solidFill>
              </a:rPr>
              <a:t> </a:t>
            </a:r>
            <a:r>
              <a:rPr lang="en-US" altLang="ar-JO" sz="1600" dirty="0" err="1">
                <a:solidFill>
                  <a:srgbClr val="FF0000"/>
                </a:solidFill>
              </a:rPr>
              <a:t>استخدام</a:t>
            </a:r>
            <a:r>
              <a:rPr lang="en-US" altLang="ar-JO" sz="1600" dirty="0">
                <a:solidFill>
                  <a:srgbClr val="FF0000"/>
                </a:solidFill>
              </a:rPr>
              <a:t> </a:t>
            </a:r>
            <a:r>
              <a:rPr lang="en-US" altLang="ar-JO" sz="1600" dirty="0" err="1"/>
              <a:t>للوصول</a:t>
            </a:r>
            <a:r>
              <a:rPr lang="en-US" altLang="ar-JO" sz="1600" dirty="0"/>
              <a:t> </a:t>
            </a:r>
            <a:r>
              <a:rPr lang="en-US" altLang="ar-JO" sz="1600" dirty="0" err="1"/>
              <a:t>إلى</a:t>
            </a:r>
            <a:r>
              <a:rPr lang="en-US" altLang="ar-JO" sz="1600" dirty="0"/>
              <a:t> </a:t>
            </a:r>
            <a:r>
              <a:rPr lang="en-US" altLang="ar-JO" sz="1600" dirty="0" err="1"/>
              <a:t>وظائف</a:t>
            </a:r>
            <a:r>
              <a:rPr lang="en-US" altLang="ar-JO" sz="1600" dirty="0"/>
              <a:t> </a:t>
            </a:r>
            <a:r>
              <a:rPr lang="en-US" altLang="ar-JO" sz="1600" dirty="0" err="1"/>
              <a:t>النظام</a:t>
            </a:r>
            <a:endParaRPr lang="en-US" altLang="ar-JO" sz="1600" dirty="0"/>
          </a:p>
          <a:p>
            <a:pPr algn="just"/>
            <a:r>
              <a:rPr lang="en-US" altLang="ar-JO" sz="1600" dirty="0"/>
              <a:t>Use case can </a:t>
            </a:r>
            <a:r>
              <a:rPr lang="en-US" altLang="ar-JO" sz="1600" dirty="0">
                <a:solidFill>
                  <a:srgbClr val="FF0000"/>
                </a:solidFill>
              </a:rPr>
              <a:t>initiate other use cases </a:t>
            </a:r>
            <a:r>
              <a:rPr lang="en-US" altLang="ar-JO" sz="1600" dirty="0"/>
              <a:t>and gather information from actors</a:t>
            </a:r>
          </a:p>
          <a:p>
            <a:pPr algn="r" rtl="1"/>
            <a:r>
              <a:rPr lang="en-US" altLang="ar-JO" sz="1600" dirty="0" err="1"/>
              <a:t>يمكن</a:t>
            </a:r>
            <a:r>
              <a:rPr lang="en-US" altLang="ar-JO" sz="1600" dirty="0"/>
              <a:t> </a:t>
            </a:r>
            <a:r>
              <a:rPr lang="en-US" altLang="ar-JO" sz="1600" dirty="0" err="1"/>
              <a:t>استخدام</a:t>
            </a:r>
            <a:r>
              <a:rPr lang="en-US" altLang="ar-JO" sz="1600" dirty="0"/>
              <a:t> </a:t>
            </a:r>
            <a:r>
              <a:rPr lang="en-US" altLang="ar-JO" sz="1600" dirty="0" err="1"/>
              <a:t>حالة</a:t>
            </a:r>
            <a:r>
              <a:rPr lang="en-US" altLang="ar-JO" sz="1600" dirty="0" err="1">
                <a:solidFill>
                  <a:srgbClr val="FF0000"/>
                </a:solidFill>
              </a:rPr>
              <a:t>بدء</a:t>
            </a:r>
            <a:r>
              <a:rPr lang="en-US" altLang="ar-JO" sz="1600" dirty="0">
                <a:solidFill>
                  <a:srgbClr val="FF0000"/>
                </a:solidFill>
              </a:rPr>
              <a:t> </a:t>
            </a:r>
            <a:r>
              <a:rPr lang="en-US" altLang="ar-JO" sz="1600" dirty="0" err="1">
                <a:solidFill>
                  <a:srgbClr val="FF0000"/>
                </a:solidFill>
              </a:rPr>
              <a:t>حالات</a:t>
            </a:r>
            <a:r>
              <a:rPr lang="en-US" altLang="ar-JO" sz="1600" dirty="0">
                <a:solidFill>
                  <a:srgbClr val="FF0000"/>
                </a:solidFill>
              </a:rPr>
              <a:t> </a:t>
            </a:r>
            <a:r>
              <a:rPr lang="en-US" altLang="ar-JO" sz="1600" dirty="0" err="1">
                <a:solidFill>
                  <a:srgbClr val="FF0000"/>
                </a:solidFill>
              </a:rPr>
              <a:t>استخدام</a:t>
            </a:r>
            <a:r>
              <a:rPr lang="en-US" altLang="ar-JO" sz="1600" dirty="0">
                <a:solidFill>
                  <a:srgbClr val="FF0000"/>
                </a:solidFill>
              </a:rPr>
              <a:t> </a:t>
            </a:r>
            <a:r>
              <a:rPr lang="en-US" altLang="ar-JO" sz="1600" dirty="0" err="1">
                <a:solidFill>
                  <a:srgbClr val="FF0000"/>
                </a:solidFill>
              </a:rPr>
              <a:t>أخرى</a:t>
            </a:r>
            <a:r>
              <a:rPr lang="en-US" altLang="ar-JO" sz="1600" dirty="0" err="1"/>
              <a:t>وجمع</a:t>
            </a:r>
            <a:r>
              <a:rPr lang="en-US" altLang="ar-JO" sz="1600" dirty="0"/>
              <a:t> </a:t>
            </a:r>
            <a:r>
              <a:rPr lang="en-US" altLang="ar-JO" sz="1600" dirty="0" err="1"/>
              <a:t>المعلومات</a:t>
            </a:r>
            <a:r>
              <a:rPr lang="en-US" altLang="ar-JO" sz="1600" dirty="0"/>
              <a:t> </a:t>
            </a:r>
            <a:r>
              <a:rPr lang="en-US" altLang="ar-JO" sz="1600" dirty="0" err="1"/>
              <a:t>من</a:t>
            </a:r>
            <a:r>
              <a:rPr lang="en-US" altLang="ar-JO" sz="1600" dirty="0"/>
              <a:t> </a:t>
            </a:r>
            <a:r>
              <a:rPr lang="en-US" altLang="ar-JO" sz="1600" dirty="0" err="1"/>
              <a:t>الممثلين</a:t>
            </a:r>
            <a:endParaRPr lang="en-US" altLang="ar-JO" sz="1600" dirty="0"/>
          </a:p>
          <a:p>
            <a:pPr algn="just"/>
            <a:r>
              <a:rPr lang="en-US" altLang="ar-JO" sz="1600" dirty="0"/>
              <a:t>When actors and use cases exchange information, they are said to </a:t>
            </a:r>
            <a:r>
              <a:rPr lang="en-US" altLang="ar-JO" sz="1600" b="1" dirty="0"/>
              <a:t>communicate</a:t>
            </a:r>
          </a:p>
          <a:p>
            <a:pPr algn="r" rtl="1"/>
            <a:r>
              <a:rPr lang="en-US" altLang="ar-JO" sz="1600" dirty="0" err="1"/>
              <a:t>عندما</a:t>
            </a:r>
            <a:r>
              <a:rPr lang="en-US" altLang="ar-JO" sz="1600" dirty="0"/>
              <a:t> </a:t>
            </a:r>
            <a:r>
              <a:rPr lang="en-US" altLang="ar-JO" sz="1600" dirty="0" err="1"/>
              <a:t>تتبادل</a:t>
            </a:r>
            <a:r>
              <a:rPr lang="en-US" altLang="ar-JO" sz="1600" dirty="0"/>
              <a:t> </a:t>
            </a:r>
            <a:r>
              <a:rPr lang="en-US" altLang="ar-JO" sz="1600" dirty="0" err="1"/>
              <a:t>الجهات</a:t>
            </a:r>
            <a:r>
              <a:rPr lang="en-US" altLang="ar-JO" sz="1600" dirty="0"/>
              <a:t> </a:t>
            </a:r>
            <a:r>
              <a:rPr lang="en-US" altLang="ar-JO" sz="1600" dirty="0" err="1"/>
              <a:t>الفاعلة</a:t>
            </a:r>
            <a:r>
              <a:rPr lang="en-US" altLang="ar-JO" sz="1600" dirty="0"/>
              <a:t> </a:t>
            </a:r>
            <a:r>
              <a:rPr lang="en-US" altLang="ar-JO" sz="1600" dirty="0" err="1"/>
              <a:t>وحالات</a:t>
            </a:r>
            <a:r>
              <a:rPr lang="en-US" altLang="ar-JO" sz="1600" dirty="0"/>
              <a:t> </a:t>
            </a:r>
            <a:r>
              <a:rPr lang="en-US" altLang="ar-JO" sz="1600" dirty="0" err="1"/>
              <a:t>الاستخدام</a:t>
            </a:r>
            <a:r>
              <a:rPr lang="en-US" altLang="ar-JO" sz="1600" dirty="0"/>
              <a:t> </a:t>
            </a:r>
            <a:r>
              <a:rPr lang="en-US" altLang="ar-JO" sz="1600" dirty="0" err="1"/>
              <a:t>المعلومات</a:t>
            </a:r>
            <a:r>
              <a:rPr lang="en-US" altLang="ar-JO" sz="1600" dirty="0"/>
              <a:t> ، </a:t>
            </a:r>
            <a:r>
              <a:rPr lang="en-US" altLang="ar-JO" sz="1600" dirty="0" err="1"/>
              <a:t>يُقال</a:t>
            </a:r>
            <a:r>
              <a:rPr lang="en-US" altLang="ar-JO" sz="1600" dirty="0"/>
              <a:t> </a:t>
            </a:r>
            <a:r>
              <a:rPr lang="en-US" altLang="ar-JO" sz="1600" dirty="0" err="1"/>
              <a:t>عنها</a:t>
            </a:r>
            <a:r>
              <a:rPr lang="en-US" altLang="ar-JO" sz="1600" b="1" dirty="0" err="1"/>
              <a:t>يتواصل</a:t>
            </a:r>
            <a:endParaRPr lang="en-US" altLang="ar-JO" sz="1600" b="1" dirty="0"/>
          </a:p>
          <a:p>
            <a:pPr algn="just"/>
            <a:r>
              <a:rPr lang="en-US" altLang="ar-JO" sz="1600" dirty="0"/>
              <a:t>Identification of actor and use case result in the identification of </a:t>
            </a:r>
            <a:r>
              <a:rPr lang="en-US" altLang="ar-JO" sz="1600" b="1" dirty="0"/>
              <a:t>the boundary of the system</a:t>
            </a:r>
            <a:r>
              <a:rPr lang="en-US" altLang="ar-JO" sz="1600" dirty="0"/>
              <a:t>:</a:t>
            </a:r>
          </a:p>
          <a:p>
            <a:pPr algn="r" rtl="1"/>
            <a:r>
              <a:rPr lang="en-US" altLang="ar-JO" sz="1600" dirty="0" err="1"/>
              <a:t>تحديد</a:t>
            </a:r>
            <a:r>
              <a:rPr lang="en-US" altLang="ar-JO" sz="1600" dirty="0"/>
              <a:t> </a:t>
            </a:r>
            <a:r>
              <a:rPr lang="en-US" altLang="ar-JO" sz="1600" dirty="0" err="1"/>
              <a:t>الفاعل</a:t>
            </a:r>
            <a:r>
              <a:rPr lang="en-US" altLang="ar-JO" sz="1600" dirty="0"/>
              <a:t> </a:t>
            </a:r>
            <a:r>
              <a:rPr lang="en-US" altLang="ar-JO" sz="1600" dirty="0" err="1"/>
              <a:t>وحالة</a:t>
            </a:r>
            <a:r>
              <a:rPr lang="en-US" altLang="ar-JO" sz="1600" dirty="0"/>
              <a:t> </a:t>
            </a:r>
            <a:r>
              <a:rPr lang="en-US" altLang="ar-JO" sz="1600" dirty="0" err="1"/>
              <a:t>الاستخدام</a:t>
            </a:r>
            <a:r>
              <a:rPr lang="en-US" altLang="ar-JO" sz="1600" dirty="0"/>
              <a:t> </a:t>
            </a:r>
            <a:r>
              <a:rPr lang="en-US" altLang="ar-JO" sz="1600" dirty="0" err="1"/>
              <a:t>يؤدي</a:t>
            </a:r>
            <a:r>
              <a:rPr lang="en-US" altLang="ar-JO" sz="1600" dirty="0"/>
              <a:t> </a:t>
            </a:r>
            <a:r>
              <a:rPr lang="en-US" altLang="ar-JO" sz="1600" dirty="0" err="1"/>
              <a:t>إلى</a:t>
            </a:r>
            <a:r>
              <a:rPr lang="en-US" altLang="ar-JO" sz="1600" dirty="0"/>
              <a:t> </a:t>
            </a:r>
            <a:r>
              <a:rPr lang="en-US" altLang="ar-JO" sz="1600" dirty="0" err="1"/>
              <a:t>تحديد</a:t>
            </a:r>
            <a:r>
              <a:rPr lang="en-US" altLang="ar-JO" sz="1600" b="1" dirty="0" err="1"/>
              <a:t>حدود</a:t>
            </a:r>
            <a:r>
              <a:rPr lang="en-US" altLang="ar-JO" sz="1600" b="1" dirty="0"/>
              <a:t> </a:t>
            </a:r>
            <a:r>
              <a:rPr lang="en-US" altLang="ar-JO" sz="1600" b="1" dirty="0" err="1"/>
              <a:t>النظام</a:t>
            </a:r>
            <a:r>
              <a:rPr lang="en-US" altLang="ar-JO" sz="1600" dirty="0"/>
              <a:t>:</a:t>
            </a:r>
          </a:p>
          <a:p>
            <a:pPr lvl="1" algn="just"/>
            <a:r>
              <a:rPr lang="en-US" altLang="ar-JO" sz="1600" dirty="0"/>
              <a:t>Actor is outside of the boundary of the system</a:t>
            </a:r>
          </a:p>
          <a:p>
            <a:pPr lvl="1" algn="r" rtl="1"/>
            <a:r>
              <a:rPr lang="en-US" altLang="ar-JO" sz="1600" dirty="0" err="1"/>
              <a:t>الفاعل</a:t>
            </a:r>
            <a:r>
              <a:rPr lang="en-US" altLang="ar-JO" sz="1600" dirty="0"/>
              <a:t> </a:t>
            </a:r>
            <a:r>
              <a:rPr lang="en-US" altLang="ar-JO" sz="1600" dirty="0" err="1"/>
              <a:t>خارج</a:t>
            </a:r>
            <a:r>
              <a:rPr lang="en-US" altLang="ar-JO" sz="1600" dirty="0"/>
              <a:t> </a:t>
            </a:r>
            <a:r>
              <a:rPr lang="en-US" altLang="ar-JO" sz="1600" dirty="0" err="1"/>
              <a:t>حدود</a:t>
            </a:r>
            <a:r>
              <a:rPr lang="en-US" altLang="ar-JO" sz="1600" dirty="0"/>
              <a:t> </a:t>
            </a:r>
            <a:r>
              <a:rPr lang="en-US" altLang="ar-JO" sz="1600" dirty="0" err="1"/>
              <a:t>النظام</a:t>
            </a:r>
            <a:endParaRPr lang="en-US" altLang="ar-JO" sz="1600" dirty="0"/>
          </a:p>
          <a:p>
            <a:pPr lvl="1" algn="just"/>
            <a:r>
              <a:rPr lang="en-US" altLang="ar-JO" sz="1600" dirty="0"/>
              <a:t>Use case is inside boundary of the system</a:t>
            </a:r>
          </a:p>
          <a:p>
            <a:pPr lvl="1" algn="r" rtl="1"/>
            <a:r>
              <a:rPr lang="en-US" altLang="ar-JO" sz="1600" dirty="0" err="1"/>
              <a:t>حالة</a:t>
            </a:r>
            <a:r>
              <a:rPr lang="en-US" altLang="ar-JO" sz="1600" dirty="0"/>
              <a:t> </a:t>
            </a:r>
            <a:r>
              <a:rPr lang="en-US" altLang="ar-JO" sz="1600" dirty="0" err="1"/>
              <a:t>الاستخدام</a:t>
            </a:r>
            <a:r>
              <a:rPr lang="en-US" altLang="ar-JO" sz="1600" dirty="0"/>
              <a:t> </a:t>
            </a:r>
            <a:r>
              <a:rPr lang="en-US" altLang="ar-JO" sz="1600" dirty="0" err="1"/>
              <a:t>داخل</a:t>
            </a:r>
            <a:r>
              <a:rPr lang="en-US" altLang="ar-JO" sz="1600" dirty="0"/>
              <a:t> </a:t>
            </a:r>
            <a:r>
              <a:rPr lang="en-US" altLang="ar-JO" sz="1600" dirty="0" err="1"/>
              <a:t>حدود</a:t>
            </a:r>
            <a:r>
              <a:rPr lang="en-US" altLang="ar-JO" sz="1600" dirty="0"/>
              <a:t> </a:t>
            </a:r>
            <a:r>
              <a:rPr lang="en-US" altLang="ar-JO" sz="1600" dirty="0" err="1"/>
              <a:t>النظام</a:t>
            </a:r>
            <a:endParaRPr lang="en-US" altLang="ar-JO" sz="1600" dirty="0"/>
          </a:p>
        </p:txBody>
      </p:sp>
      <p:sp>
        <p:nvSpPr>
          <p:cNvPr id="4" name="Date Placeholder 3">
            <a:extLst>
              <a:ext uri="{FF2B5EF4-FFF2-40B4-BE49-F238E27FC236}">
                <a16:creationId xmlns:a16="http://schemas.microsoft.com/office/drawing/2014/main" id="{5D8F2842-E716-415C-1C66-CC1E861729B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7014AC-4FF7-4360-BFDE-58DEBDFB78EC}"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2533" name="Slide Number Placeholder 4">
            <a:extLst>
              <a:ext uri="{FF2B5EF4-FFF2-40B4-BE49-F238E27FC236}">
                <a16:creationId xmlns:a16="http://schemas.microsoft.com/office/drawing/2014/main" id="{B7DDFF65-B00C-8128-BF69-808059B2BD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D03CD6-3607-4FCD-804A-8F754C2C6C16}"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7D7D363-8992-2A5B-2110-1CEDF01E52EA}"/>
              </a:ext>
            </a:extLst>
          </p:cNvPr>
          <p:cNvSpPr>
            <a:spLocks noGrp="1" noChangeArrowheads="1"/>
          </p:cNvSpPr>
          <p:nvPr>
            <p:ph type="title"/>
          </p:nvPr>
        </p:nvSpPr>
        <p:spPr>
          <a:xfrm>
            <a:off x="685800" y="0"/>
            <a:ext cx="8229600" cy="1143000"/>
          </a:xfrm>
        </p:spPr>
        <p:txBody>
          <a:bodyPr>
            <a:noAutofit/>
          </a:bodyPr>
          <a:lstStyle/>
          <a:p>
            <a:pPr algn="ctr" eaLnBrk="1" fontAlgn="auto" hangingPunct="1">
              <a:spcAft>
                <a:spcPts val="0"/>
              </a:spcAft>
              <a:defRPr/>
            </a:pPr>
            <a:r>
              <a:rPr lang="en-US" sz="3200" b="1" dirty="0"/>
              <a:t>UML first pass: Use case diagrams</a:t>
            </a:r>
            <a:br>
              <a:rPr lang="en-US" sz="3200" b="1" dirty="0"/>
            </a:br>
            <a:r>
              <a:rPr lang="en-US" sz="3200" b="1" dirty="0" err="1"/>
              <a:t>مرور</a:t>
            </a:r>
            <a:r>
              <a:rPr lang="en-US" sz="3200" b="1" dirty="0"/>
              <a:t> UML </a:t>
            </a:r>
            <a:r>
              <a:rPr lang="en-US" sz="3200" b="1" dirty="0" err="1"/>
              <a:t>الأول</a:t>
            </a:r>
            <a:r>
              <a:rPr lang="en-US" sz="3200" b="1" dirty="0"/>
              <a:t>: </a:t>
            </a:r>
            <a:r>
              <a:rPr lang="en-US" sz="3200" b="1" dirty="0" err="1"/>
              <a:t>استخدم</a:t>
            </a:r>
            <a:r>
              <a:rPr lang="en-US" sz="3200" b="1" dirty="0"/>
              <a:t> </a:t>
            </a:r>
            <a:r>
              <a:rPr lang="en-US" sz="3200" b="1" dirty="0" err="1"/>
              <a:t>مخططات</a:t>
            </a:r>
            <a:r>
              <a:rPr lang="en-US" sz="3200" b="1" dirty="0"/>
              <a:t> </a:t>
            </a:r>
            <a:r>
              <a:rPr lang="en-US" sz="3200" b="1" dirty="0" err="1"/>
              <a:t>الحالة</a:t>
            </a:r>
            <a:endParaRPr lang="en-US" sz="3200" b="1" dirty="0"/>
          </a:p>
        </p:txBody>
      </p:sp>
      <p:sp>
        <p:nvSpPr>
          <p:cNvPr id="48" name="Date Placeholder 47">
            <a:extLst>
              <a:ext uri="{FF2B5EF4-FFF2-40B4-BE49-F238E27FC236}">
                <a16:creationId xmlns:a16="http://schemas.microsoft.com/office/drawing/2014/main" id="{310ADE70-9E4B-3BBA-C7F5-5594AEE37C1A}"/>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0AEFEDD-4BAC-4B65-97D3-BF020D6B8507}"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3556" name="Slide Number Placeholder 48">
            <a:extLst>
              <a:ext uri="{FF2B5EF4-FFF2-40B4-BE49-F238E27FC236}">
                <a16:creationId xmlns:a16="http://schemas.microsoft.com/office/drawing/2014/main" id="{9D5FFEBC-4AD4-BAE3-D213-2C125A47C9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91B092-9E4F-47C3-ACD2-994F8B12CF20}"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grpSp>
        <p:nvGrpSpPr>
          <p:cNvPr id="2" name="Group 45">
            <a:extLst>
              <a:ext uri="{FF2B5EF4-FFF2-40B4-BE49-F238E27FC236}">
                <a16:creationId xmlns:a16="http://schemas.microsoft.com/office/drawing/2014/main" id="{E9573977-7FFC-ABCC-F978-64120086AD57}"/>
              </a:ext>
            </a:extLst>
          </p:cNvPr>
          <p:cNvGrpSpPr>
            <a:grpSpLocks/>
          </p:cNvGrpSpPr>
          <p:nvPr/>
        </p:nvGrpSpPr>
        <p:grpSpPr bwMode="auto">
          <a:xfrm>
            <a:off x="693738" y="3163888"/>
            <a:ext cx="1028700" cy="1111250"/>
            <a:chOff x="437" y="1993"/>
            <a:chExt cx="648" cy="700"/>
          </a:xfrm>
        </p:grpSpPr>
        <p:sp>
          <p:nvSpPr>
            <p:cNvPr id="23594" name="Freeform 13">
              <a:extLst>
                <a:ext uri="{FF2B5EF4-FFF2-40B4-BE49-F238E27FC236}">
                  <a16:creationId xmlns:a16="http://schemas.microsoft.com/office/drawing/2014/main" id="{61862B7C-CA49-E912-351D-7B42F22CC69D}"/>
                </a:ext>
              </a:extLst>
            </p:cNvPr>
            <p:cNvSpPr>
              <a:spLocks/>
            </p:cNvSpPr>
            <p:nvPr/>
          </p:nvSpPr>
          <p:spPr bwMode="auto">
            <a:xfrm>
              <a:off x="611" y="210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595" name="Line 14">
              <a:extLst>
                <a:ext uri="{FF2B5EF4-FFF2-40B4-BE49-F238E27FC236}">
                  <a16:creationId xmlns:a16="http://schemas.microsoft.com/office/drawing/2014/main" id="{0C701DBA-AB84-3C81-5D4C-5402F2651D5A}"/>
                </a:ext>
              </a:extLst>
            </p:cNvPr>
            <p:cNvSpPr>
              <a:spLocks noChangeShapeType="1"/>
            </p:cNvSpPr>
            <p:nvPr/>
          </p:nvSpPr>
          <p:spPr bwMode="auto">
            <a:xfrm>
              <a:off x="754" y="236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596" name="Line 15">
              <a:extLst>
                <a:ext uri="{FF2B5EF4-FFF2-40B4-BE49-F238E27FC236}">
                  <a16:creationId xmlns:a16="http://schemas.microsoft.com/office/drawing/2014/main" id="{B8D6C9E1-B10E-D824-7859-B43BCA66ABF6}"/>
                </a:ext>
              </a:extLst>
            </p:cNvPr>
            <p:cNvSpPr>
              <a:spLocks noChangeShapeType="1"/>
            </p:cNvSpPr>
            <p:nvPr/>
          </p:nvSpPr>
          <p:spPr bwMode="auto">
            <a:xfrm>
              <a:off x="611" y="222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597" name="Oval 16">
              <a:extLst>
                <a:ext uri="{FF2B5EF4-FFF2-40B4-BE49-F238E27FC236}">
                  <a16:creationId xmlns:a16="http://schemas.microsoft.com/office/drawing/2014/main" id="{56EC9217-A16D-3E58-9D0A-1E9B18AA1F17}"/>
                </a:ext>
              </a:extLst>
            </p:cNvPr>
            <p:cNvSpPr>
              <a:spLocks noChangeArrowheads="1"/>
            </p:cNvSpPr>
            <p:nvPr/>
          </p:nvSpPr>
          <p:spPr bwMode="auto">
            <a:xfrm>
              <a:off x="683" y="1993"/>
              <a:ext cx="155" cy="156"/>
            </a:xfrm>
            <a:prstGeom prst="ellipse">
              <a:avLst/>
            </a:prstGeom>
            <a:solidFill>
              <a:srgbClr val="FFFFFF"/>
            </a:solidFill>
            <a:ln w="19050">
              <a:solidFill>
                <a:srgbClr val="000000"/>
              </a:solidFill>
              <a:round/>
              <a:headEnd/>
              <a:tailEnd/>
            </a:ln>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23598" name="Rectangle 17">
              <a:extLst>
                <a:ext uri="{FF2B5EF4-FFF2-40B4-BE49-F238E27FC236}">
                  <a16:creationId xmlns:a16="http://schemas.microsoft.com/office/drawing/2014/main" id="{25E0AA24-A686-0DCB-BDD5-4F35FB296403}"/>
                </a:ext>
              </a:extLst>
            </p:cNvPr>
            <p:cNvSpPr>
              <a:spLocks noChangeArrowheads="1"/>
            </p:cNvSpPr>
            <p:nvPr/>
          </p:nvSpPr>
          <p:spPr bwMode="auto">
            <a:xfrm>
              <a:off x="437" y="2549"/>
              <a:ext cx="6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5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WatchUser</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grpSp>
        <p:nvGrpSpPr>
          <p:cNvPr id="3" name="Group 50">
            <a:extLst>
              <a:ext uri="{FF2B5EF4-FFF2-40B4-BE49-F238E27FC236}">
                <a16:creationId xmlns:a16="http://schemas.microsoft.com/office/drawing/2014/main" id="{DE500746-7041-AFB5-D0A9-2CB2FD2027F8}"/>
              </a:ext>
            </a:extLst>
          </p:cNvPr>
          <p:cNvGrpSpPr>
            <a:grpSpLocks/>
          </p:cNvGrpSpPr>
          <p:nvPr/>
        </p:nvGrpSpPr>
        <p:grpSpPr bwMode="auto">
          <a:xfrm>
            <a:off x="6496050" y="3163888"/>
            <a:ext cx="1943100" cy="1412875"/>
            <a:chOff x="4092" y="1993"/>
            <a:chExt cx="1224" cy="700"/>
          </a:xfrm>
        </p:grpSpPr>
        <p:sp>
          <p:nvSpPr>
            <p:cNvPr id="23589" name="Freeform 18">
              <a:extLst>
                <a:ext uri="{FF2B5EF4-FFF2-40B4-BE49-F238E27FC236}">
                  <a16:creationId xmlns:a16="http://schemas.microsoft.com/office/drawing/2014/main" id="{E0390452-B69B-0CAE-16F9-534CA8F5893F}"/>
                </a:ext>
              </a:extLst>
            </p:cNvPr>
            <p:cNvSpPr>
              <a:spLocks/>
            </p:cNvSpPr>
            <p:nvPr/>
          </p:nvSpPr>
          <p:spPr bwMode="auto">
            <a:xfrm>
              <a:off x="4552" y="210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590" name="Line 19">
              <a:extLst>
                <a:ext uri="{FF2B5EF4-FFF2-40B4-BE49-F238E27FC236}">
                  <a16:creationId xmlns:a16="http://schemas.microsoft.com/office/drawing/2014/main" id="{DCFB6001-EB33-780E-BEF1-02DBD262511C}"/>
                </a:ext>
              </a:extLst>
            </p:cNvPr>
            <p:cNvSpPr>
              <a:spLocks noChangeShapeType="1"/>
            </p:cNvSpPr>
            <p:nvPr/>
          </p:nvSpPr>
          <p:spPr bwMode="auto">
            <a:xfrm>
              <a:off x="4695" y="2364"/>
              <a:ext cx="155"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591" name="Line 20">
              <a:extLst>
                <a:ext uri="{FF2B5EF4-FFF2-40B4-BE49-F238E27FC236}">
                  <a16:creationId xmlns:a16="http://schemas.microsoft.com/office/drawing/2014/main" id="{28815B16-A204-BD60-5B68-84BD14105B01}"/>
                </a:ext>
              </a:extLst>
            </p:cNvPr>
            <p:cNvSpPr>
              <a:spLocks noChangeShapeType="1"/>
            </p:cNvSpPr>
            <p:nvPr/>
          </p:nvSpPr>
          <p:spPr bwMode="auto">
            <a:xfrm>
              <a:off x="4552" y="2220"/>
              <a:ext cx="29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592" name="Oval 21">
              <a:extLst>
                <a:ext uri="{FF2B5EF4-FFF2-40B4-BE49-F238E27FC236}">
                  <a16:creationId xmlns:a16="http://schemas.microsoft.com/office/drawing/2014/main" id="{A6EB1E51-0ED7-A47B-59E0-00084DB6EA0B}"/>
                </a:ext>
              </a:extLst>
            </p:cNvPr>
            <p:cNvSpPr>
              <a:spLocks noChangeArrowheads="1"/>
            </p:cNvSpPr>
            <p:nvPr/>
          </p:nvSpPr>
          <p:spPr bwMode="auto">
            <a:xfrm>
              <a:off x="4623" y="1993"/>
              <a:ext cx="156" cy="156"/>
            </a:xfrm>
            <a:prstGeom prst="ellipse">
              <a:avLst/>
            </a:prstGeom>
            <a:solidFill>
              <a:srgbClr val="FFFFFF"/>
            </a:solidFill>
            <a:ln w="19050">
              <a:solidFill>
                <a:srgbClr val="000000"/>
              </a:solidFill>
              <a:round/>
              <a:headEnd/>
              <a:tailEnd/>
            </a:ln>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23593" name="Rectangle 22">
              <a:extLst>
                <a:ext uri="{FF2B5EF4-FFF2-40B4-BE49-F238E27FC236}">
                  <a16:creationId xmlns:a16="http://schemas.microsoft.com/office/drawing/2014/main" id="{BDC9A5A7-3343-2C28-7673-D81F0ABE1A7A}"/>
                </a:ext>
              </a:extLst>
            </p:cNvPr>
            <p:cNvSpPr>
              <a:spLocks noChangeArrowheads="1"/>
            </p:cNvSpPr>
            <p:nvPr/>
          </p:nvSpPr>
          <p:spPr bwMode="auto">
            <a:xfrm>
              <a:off x="4092" y="2549"/>
              <a:ext cx="12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5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WatchRepairPerson</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grpSp>
        <p:nvGrpSpPr>
          <p:cNvPr id="4" name="Group 53">
            <a:extLst>
              <a:ext uri="{FF2B5EF4-FFF2-40B4-BE49-F238E27FC236}">
                <a16:creationId xmlns:a16="http://schemas.microsoft.com/office/drawing/2014/main" id="{8C453678-2CCE-1E69-DC5E-66EB9BEA2E9F}"/>
              </a:ext>
            </a:extLst>
          </p:cNvPr>
          <p:cNvGrpSpPr>
            <a:grpSpLocks/>
          </p:cNvGrpSpPr>
          <p:nvPr/>
        </p:nvGrpSpPr>
        <p:grpSpPr bwMode="auto">
          <a:xfrm>
            <a:off x="1449388" y="2425700"/>
            <a:ext cx="3275012" cy="1079500"/>
            <a:chOff x="913" y="1528"/>
            <a:chExt cx="2063" cy="680"/>
          </a:xfrm>
        </p:grpSpPr>
        <p:sp>
          <p:nvSpPr>
            <p:cNvPr id="23585" name="Rectangle 25">
              <a:extLst>
                <a:ext uri="{FF2B5EF4-FFF2-40B4-BE49-F238E27FC236}">
                  <a16:creationId xmlns:a16="http://schemas.microsoft.com/office/drawing/2014/main" id="{092F0001-937D-A1F2-4C30-162DF0D07B8C}"/>
                </a:ext>
              </a:extLst>
            </p:cNvPr>
            <p:cNvSpPr>
              <a:spLocks noChangeArrowheads="1"/>
            </p:cNvSpPr>
            <p:nvPr/>
          </p:nvSpPr>
          <p:spPr bwMode="auto">
            <a:xfrm>
              <a:off x="2324" y="1868"/>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5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ReadTime</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nvGrpSpPr>
            <p:cNvPr id="23586" name="Group 48">
              <a:extLst>
                <a:ext uri="{FF2B5EF4-FFF2-40B4-BE49-F238E27FC236}">
                  <a16:creationId xmlns:a16="http://schemas.microsoft.com/office/drawing/2014/main" id="{B35165C3-AFFB-B5DC-6323-4B824AFFD61C}"/>
                </a:ext>
              </a:extLst>
            </p:cNvPr>
            <p:cNvGrpSpPr>
              <a:grpSpLocks/>
            </p:cNvGrpSpPr>
            <p:nvPr/>
          </p:nvGrpSpPr>
          <p:grpSpPr bwMode="auto">
            <a:xfrm>
              <a:off x="913" y="1528"/>
              <a:ext cx="2063" cy="680"/>
              <a:chOff x="913" y="1528"/>
              <a:chExt cx="2063" cy="680"/>
            </a:xfrm>
          </p:grpSpPr>
          <p:sp>
            <p:nvSpPr>
              <p:cNvPr id="23587" name="Oval 24">
                <a:extLst>
                  <a:ext uri="{FF2B5EF4-FFF2-40B4-BE49-F238E27FC236}">
                    <a16:creationId xmlns:a16="http://schemas.microsoft.com/office/drawing/2014/main" id="{94B8A499-F82C-CBBC-2FC4-3DE60565F107}"/>
                  </a:ext>
                </a:extLst>
              </p:cNvPr>
              <p:cNvSpPr>
                <a:spLocks noChangeArrowheads="1"/>
              </p:cNvSpPr>
              <p:nvPr/>
            </p:nvSpPr>
            <p:spPr bwMode="auto">
              <a:xfrm>
                <a:off x="2223" y="1528"/>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23588" name="Line 30">
                <a:extLst>
                  <a:ext uri="{FF2B5EF4-FFF2-40B4-BE49-F238E27FC236}">
                    <a16:creationId xmlns:a16="http://schemas.microsoft.com/office/drawing/2014/main" id="{BDAB033A-98E0-9717-315A-96083DE9025B}"/>
                  </a:ext>
                </a:extLst>
              </p:cNvPr>
              <p:cNvSpPr>
                <a:spLocks noChangeShapeType="1"/>
              </p:cNvSpPr>
              <p:nvPr/>
            </p:nvSpPr>
            <p:spPr bwMode="auto">
              <a:xfrm flipV="1">
                <a:off x="913" y="1715"/>
                <a:ext cx="1355" cy="4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grpSp>
        <p:nvGrpSpPr>
          <p:cNvPr id="6" name="Group 49">
            <a:extLst>
              <a:ext uri="{FF2B5EF4-FFF2-40B4-BE49-F238E27FC236}">
                <a16:creationId xmlns:a16="http://schemas.microsoft.com/office/drawing/2014/main" id="{93ECCF72-046D-759B-A428-6AD9D71031D0}"/>
              </a:ext>
            </a:extLst>
          </p:cNvPr>
          <p:cNvGrpSpPr>
            <a:grpSpLocks/>
          </p:cNvGrpSpPr>
          <p:nvPr/>
        </p:nvGrpSpPr>
        <p:grpSpPr bwMode="auto">
          <a:xfrm>
            <a:off x="1804988" y="3373438"/>
            <a:ext cx="2919412" cy="768350"/>
            <a:chOff x="1137" y="2125"/>
            <a:chExt cx="1839" cy="484"/>
          </a:xfrm>
        </p:grpSpPr>
        <p:grpSp>
          <p:nvGrpSpPr>
            <p:cNvPr id="23581" name="Group 46">
              <a:extLst>
                <a:ext uri="{FF2B5EF4-FFF2-40B4-BE49-F238E27FC236}">
                  <a16:creationId xmlns:a16="http://schemas.microsoft.com/office/drawing/2014/main" id="{A335F54B-93EA-7E12-A442-3DDA97D95302}"/>
                </a:ext>
              </a:extLst>
            </p:cNvPr>
            <p:cNvGrpSpPr>
              <a:grpSpLocks/>
            </p:cNvGrpSpPr>
            <p:nvPr/>
          </p:nvGrpSpPr>
          <p:grpSpPr bwMode="auto">
            <a:xfrm>
              <a:off x="2223" y="2125"/>
              <a:ext cx="753" cy="484"/>
              <a:chOff x="2223" y="2125"/>
              <a:chExt cx="753" cy="484"/>
            </a:xfrm>
          </p:grpSpPr>
          <p:sp>
            <p:nvSpPr>
              <p:cNvPr id="23583" name="Oval 26">
                <a:extLst>
                  <a:ext uri="{FF2B5EF4-FFF2-40B4-BE49-F238E27FC236}">
                    <a16:creationId xmlns:a16="http://schemas.microsoft.com/office/drawing/2014/main" id="{AE35AEDD-0E24-98ED-5818-488D8C467CAD}"/>
                  </a:ext>
                </a:extLst>
              </p:cNvPr>
              <p:cNvSpPr>
                <a:spLocks noChangeArrowheads="1"/>
              </p:cNvSpPr>
              <p:nvPr/>
            </p:nvSpPr>
            <p:spPr bwMode="auto">
              <a:xfrm>
                <a:off x="2223" y="2125"/>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23584" name="Rectangle 27">
                <a:extLst>
                  <a:ext uri="{FF2B5EF4-FFF2-40B4-BE49-F238E27FC236}">
                    <a16:creationId xmlns:a16="http://schemas.microsoft.com/office/drawing/2014/main" id="{F8BACFE8-8C93-A9BC-5D99-390F485567BC}"/>
                  </a:ext>
                </a:extLst>
              </p:cNvPr>
              <p:cNvSpPr>
                <a:spLocks noChangeArrowheads="1"/>
              </p:cNvSpPr>
              <p:nvPr/>
            </p:nvSpPr>
            <p:spPr bwMode="auto">
              <a:xfrm>
                <a:off x="2360" y="2465"/>
                <a:ext cx="5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5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SetTime</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sp>
          <p:nvSpPr>
            <p:cNvPr id="23582" name="Line 31">
              <a:extLst>
                <a:ext uri="{FF2B5EF4-FFF2-40B4-BE49-F238E27FC236}">
                  <a16:creationId xmlns:a16="http://schemas.microsoft.com/office/drawing/2014/main" id="{4641C3EE-A31C-40E8-5A94-7C343CFDC074}"/>
                </a:ext>
              </a:extLst>
            </p:cNvPr>
            <p:cNvSpPr>
              <a:spLocks noChangeShapeType="1"/>
            </p:cNvSpPr>
            <p:nvPr/>
          </p:nvSpPr>
          <p:spPr bwMode="auto">
            <a:xfrm flipV="1">
              <a:off x="1137" y="2292"/>
              <a:ext cx="991" cy="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nvGrpSpPr>
          <p:cNvPr id="8" name="Group 54">
            <a:extLst>
              <a:ext uri="{FF2B5EF4-FFF2-40B4-BE49-F238E27FC236}">
                <a16:creationId xmlns:a16="http://schemas.microsoft.com/office/drawing/2014/main" id="{6D1906E0-72BA-4D8D-7DD0-AFE2AF87EBE4}"/>
              </a:ext>
            </a:extLst>
          </p:cNvPr>
          <p:cNvGrpSpPr>
            <a:grpSpLocks/>
          </p:cNvGrpSpPr>
          <p:nvPr/>
        </p:nvGrpSpPr>
        <p:grpSpPr bwMode="auto">
          <a:xfrm>
            <a:off x="3405188" y="3829050"/>
            <a:ext cx="3873500" cy="1260475"/>
            <a:chOff x="2145" y="2412"/>
            <a:chExt cx="2440" cy="794"/>
          </a:xfrm>
        </p:grpSpPr>
        <p:sp>
          <p:nvSpPr>
            <p:cNvPr id="23577" name="Rectangle 29">
              <a:extLst>
                <a:ext uri="{FF2B5EF4-FFF2-40B4-BE49-F238E27FC236}">
                  <a16:creationId xmlns:a16="http://schemas.microsoft.com/office/drawing/2014/main" id="{A7F79D1E-292B-5FE7-3E6D-6A17F867F6B0}"/>
                </a:ext>
              </a:extLst>
            </p:cNvPr>
            <p:cNvSpPr>
              <a:spLocks noChangeArrowheads="1"/>
            </p:cNvSpPr>
            <p:nvPr/>
          </p:nvSpPr>
          <p:spPr bwMode="auto">
            <a:xfrm>
              <a:off x="2145" y="3062"/>
              <a:ext cx="9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5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ChangeBattery</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nvGrpSpPr>
            <p:cNvPr id="23578" name="Group 51">
              <a:extLst>
                <a:ext uri="{FF2B5EF4-FFF2-40B4-BE49-F238E27FC236}">
                  <a16:creationId xmlns:a16="http://schemas.microsoft.com/office/drawing/2014/main" id="{275DF920-C719-5283-244F-719A6D7366BC}"/>
                </a:ext>
              </a:extLst>
            </p:cNvPr>
            <p:cNvGrpSpPr>
              <a:grpSpLocks/>
            </p:cNvGrpSpPr>
            <p:nvPr/>
          </p:nvGrpSpPr>
          <p:grpSpPr bwMode="auto">
            <a:xfrm>
              <a:off x="2223" y="2412"/>
              <a:ext cx="2362" cy="632"/>
              <a:chOff x="2223" y="2412"/>
              <a:chExt cx="2362" cy="632"/>
            </a:xfrm>
          </p:grpSpPr>
          <p:sp>
            <p:nvSpPr>
              <p:cNvPr id="23579" name="Oval 28">
                <a:extLst>
                  <a:ext uri="{FF2B5EF4-FFF2-40B4-BE49-F238E27FC236}">
                    <a16:creationId xmlns:a16="http://schemas.microsoft.com/office/drawing/2014/main" id="{E97277C9-79B7-F010-CDDA-813A8BB09801}"/>
                  </a:ext>
                </a:extLst>
              </p:cNvPr>
              <p:cNvSpPr>
                <a:spLocks noChangeArrowheads="1"/>
              </p:cNvSpPr>
              <p:nvPr/>
            </p:nvSpPr>
            <p:spPr bwMode="auto">
              <a:xfrm>
                <a:off x="2223" y="2722"/>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23580" name="Line 32">
                <a:extLst>
                  <a:ext uri="{FF2B5EF4-FFF2-40B4-BE49-F238E27FC236}">
                    <a16:creationId xmlns:a16="http://schemas.microsoft.com/office/drawing/2014/main" id="{02FCF1D0-60D9-D4E0-F794-BDE4BB670334}"/>
                  </a:ext>
                </a:extLst>
              </p:cNvPr>
              <p:cNvSpPr>
                <a:spLocks noChangeShapeType="1"/>
              </p:cNvSpPr>
              <p:nvPr/>
            </p:nvSpPr>
            <p:spPr bwMode="auto">
              <a:xfrm flipV="1">
                <a:off x="2971" y="2412"/>
                <a:ext cx="1614" cy="4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sp>
        <p:nvSpPr>
          <p:cNvPr id="83973" name="AutoShape 5">
            <a:extLst>
              <a:ext uri="{FF2B5EF4-FFF2-40B4-BE49-F238E27FC236}">
                <a16:creationId xmlns:a16="http://schemas.microsoft.com/office/drawing/2014/main" id="{E601FFC9-B91C-B27E-DCD7-0552BB7B8479}"/>
              </a:ext>
            </a:extLst>
          </p:cNvPr>
          <p:cNvSpPr>
            <a:spLocks noChangeArrowheads="1"/>
          </p:cNvSpPr>
          <p:nvPr/>
        </p:nvSpPr>
        <p:spPr bwMode="auto">
          <a:xfrm>
            <a:off x="1730375" y="2354263"/>
            <a:ext cx="914400" cy="609600"/>
          </a:xfrm>
          <a:prstGeom prst="wedgeRoundRectCallout">
            <a:avLst>
              <a:gd name="adj1" fmla="val -91319"/>
              <a:gd name="adj2" fmla="val 90366"/>
              <a:gd name="adj3" fmla="val 16667"/>
            </a:avLst>
          </a:prstGeom>
          <a:solidFill>
            <a:schemeClr val="bg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Actor</a:t>
            </a:r>
          </a:p>
        </p:txBody>
      </p:sp>
      <p:sp>
        <p:nvSpPr>
          <p:cNvPr id="83977" name="AutoShape 9">
            <a:extLst>
              <a:ext uri="{FF2B5EF4-FFF2-40B4-BE49-F238E27FC236}">
                <a16:creationId xmlns:a16="http://schemas.microsoft.com/office/drawing/2014/main" id="{60D05FBF-40DA-9A9C-BF9B-846146366153}"/>
              </a:ext>
            </a:extLst>
          </p:cNvPr>
          <p:cNvSpPr>
            <a:spLocks noChangeArrowheads="1"/>
          </p:cNvSpPr>
          <p:nvPr/>
        </p:nvSpPr>
        <p:spPr bwMode="auto">
          <a:xfrm>
            <a:off x="5664200" y="1155700"/>
            <a:ext cx="1398588" cy="609600"/>
          </a:xfrm>
          <a:prstGeom prst="wedgeRoundRectCallout">
            <a:avLst>
              <a:gd name="adj1" fmla="val -140806"/>
              <a:gd name="adj2" fmla="val 159116"/>
              <a:gd name="adj3" fmla="val 16667"/>
            </a:avLst>
          </a:prstGeom>
          <a:solidFill>
            <a:schemeClr val="bg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Use case</a:t>
            </a:r>
          </a:p>
        </p:txBody>
      </p:sp>
      <p:sp>
        <p:nvSpPr>
          <p:cNvPr id="83978" name="AutoShape 10">
            <a:extLst>
              <a:ext uri="{FF2B5EF4-FFF2-40B4-BE49-F238E27FC236}">
                <a16:creationId xmlns:a16="http://schemas.microsoft.com/office/drawing/2014/main" id="{F1A57C88-091E-5076-CC3B-1901FE7A341F}"/>
              </a:ext>
            </a:extLst>
          </p:cNvPr>
          <p:cNvSpPr>
            <a:spLocks noChangeArrowheads="1"/>
          </p:cNvSpPr>
          <p:nvPr/>
        </p:nvSpPr>
        <p:spPr bwMode="auto">
          <a:xfrm>
            <a:off x="1355725" y="1222375"/>
            <a:ext cx="1352550" cy="609600"/>
          </a:xfrm>
          <a:prstGeom prst="wedgeRoundRectCallout">
            <a:avLst>
              <a:gd name="adj1" fmla="val 65847"/>
              <a:gd name="adj2" fmla="val 72134"/>
              <a:gd name="adj3" fmla="val 16667"/>
            </a:avLst>
          </a:prstGeom>
          <a:solidFill>
            <a:schemeClr val="bg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Package</a:t>
            </a:r>
          </a:p>
        </p:txBody>
      </p:sp>
      <p:grpSp>
        <p:nvGrpSpPr>
          <p:cNvPr id="10" name="Group 52">
            <a:extLst>
              <a:ext uri="{FF2B5EF4-FFF2-40B4-BE49-F238E27FC236}">
                <a16:creationId xmlns:a16="http://schemas.microsoft.com/office/drawing/2014/main" id="{8206B845-6FE9-B4B6-99D3-1B471D0427DC}"/>
              </a:ext>
            </a:extLst>
          </p:cNvPr>
          <p:cNvGrpSpPr>
            <a:grpSpLocks/>
          </p:cNvGrpSpPr>
          <p:nvPr/>
        </p:nvGrpSpPr>
        <p:grpSpPr bwMode="auto">
          <a:xfrm>
            <a:off x="2884488" y="1736725"/>
            <a:ext cx="2520950" cy="3417888"/>
            <a:chOff x="1817" y="1094"/>
            <a:chExt cx="1588" cy="2153"/>
          </a:xfrm>
        </p:grpSpPr>
        <p:sp>
          <p:nvSpPr>
            <p:cNvPr id="23568" name="Rectangle 23">
              <a:extLst>
                <a:ext uri="{FF2B5EF4-FFF2-40B4-BE49-F238E27FC236}">
                  <a16:creationId xmlns:a16="http://schemas.microsoft.com/office/drawing/2014/main" id="{F850C87E-76EA-6D79-59FE-88A7F36E81DB}"/>
                </a:ext>
              </a:extLst>
            </p:cNvPr>
            <p:cNvSpPr>
              <a:spLocks noChangeArrowheads="1"/>
            </p:cNvSpPr>
            <p:nvPr/>
          </p:nvSpPr>
          <p:spPr bwMode="auto">
            <a:xfrm>
              <a:off x="1817" y="1301"/>
              <a:ext cx="1588" cy="194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nvGrpSpPr>
            <p:cNvPr id="23569" name="Group 42">
              <a:extLst>
                <a:ext uri="{FF2B5EF4-FFF2-40B4-BE49-F238E27FC236}">
                  <a16:creationId xmlns:a16="http://schemas.microsoft.com/office/drawing/2014/main" id="{C764C18C-7775-FBC6-85F9-0C66398C4AC7}"/>
                </a:ext>
              </a:extLst>
            </p:cNvPr>
            <p:cNvGrpSpPr>
              <a:grpSpLocks/>
            </p:cNvGrpSpPr>
            <p:nvPr/>
          </p:nvGrpSpPr>
          <p:grpSpPr bwMode="auto">
            <a:xfrm>
              <a:off x="1819" y="1106"/>
              <a:ext cx="1005" cy="183"/>
              <a:chOff x="2722" y="3694"/>
              <a:chExt cx="778" cy="277"/>
            </a:xfrm>
          </p:grpSpPr>
          <p:grpSp>
            <p:nvGrpSpPr>
              <p:cNvPr id="23571" name="Group 38">
                <a:extLst>
                  <a:ext uri="{FF2B5EF4-FFF2-40B4-BE49-F238E27FC236}">
                    <a16:creationId xmlns:a16="http://schemas.microsoft.com/office/drawing/2014/main" id="{145B7CDC-428A-017C-693B-6425A3E2E176}"/>
                  </a:ext>
                </a:extLst>
              </p:cNvPr>
              <p:cNvGrpSpPr>
                <a:grpSpLocks/>
              </p:cNvGrpSpPr>
              <p:nvPr/>
            </p:nvGrpSpPr>
            <p:grpSpPr bwMode="auto">
              <a:xfrm>
                <a:off x="2722" y="3694"/>
                <a:ext cx="384" cy="275"/>
                <a:chOff x="2722" y="3694"/>
                <a:chExt cx="384" cy="275"/>
              </a:xfrm>
            </p:grpSpPr>
            <p:sp>
              <p:nvSpPr>
                <p:cNvPr id="23575" name="Line 36">
                  <a:extLst>
                    <a:ext uri="{FF2B5EF4-FFF2-40B4-BE49-F238E27FC236}">
                      <a16:creationId xmlns:a16="http://schemas.microsoft.com/office/drawing/2014/main" id="{0387CE18-8462-9B21-602A-2493035CA4C4}"/>
                    </a:ext>
                  </a:extLst>
                </p:cNvPr>
                <p:cNvSpPr>
                  <a:spLocks noChangeShapeType="1"/>
                </p:cNvSpPr>
                <p:nvPr/>
              </p:nvSpPr>
              <p:spPr bwMode="auto">
                <a:xfrm flipV="1">
                  <a:off x="2722" y="3694"/>
                  <a:ext cx="78"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576" name="Line 37">
                  <a:extLst>
                    <a:ext uri="{FF2B5EF4-FFF2-40B4-BE49-F238E27FC236}">
                      <a16:creationId xmlns:a16="http://schemas.microsoft.com/office/drawing/2014/main" id="{F3D605A8-BD5D-B987-2416-006B28D07F4C}"/>
                    </a:ext>
                  </a:extLst>
                </p:cNvPr>
                <p:cNvSpPr>
                  <a:spLocks noChangeShapeType="1"/>
                </p:cNvSpPr>
                <p:nvPr/>
              </p:nvSpPr>
              <p:spPr bwMode="auto">
                <a:xfrm>
                  <a:off x="2808" y="3694"/>
                  <a:ext cx="29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nvGrpSpPr>
              <p:cNvPr id="23572" name="Group 39">
                <a:extLst>
                  <a:ext uri="{FF2B5EF4-FFF2-40B4-BE49-F238E27FC236}">
                    <a16:creationId xmlns:a16="http://schemas.microsoft.com/office/drawing/2014/main" id="{ECC46E5F-8B18-8385-24DD-3820C8D22332}"/>
                  </a:ext>
                </a:extLst>
              </p:cNvPr>
              <p:cNvGrpSpPr>
                <a:grpSpLocks/>
              </p:cNvGrpSpPr>
              <p:nvPr/>
            </p:nvGrpSpPr>
            <p:grpSpPr bwMode="auto">
              <a:xfrm flipH="1">
                <a:off x="3116" y="3696"/>
                <a:ext cx="384" cy="275"/>
                <a:chOff x="2722" y="3694"/>
                <a:chExt cx="384" cy="275"/>
              </a:xfrm>
            </p:grpSpPr>
            <p:sp>
              <p:nvSpPr>
                <p:cNvPr id="23573" name="Line 40">
                  <a:extLst>
                    <a:ext uri="{FF2B5EF4-FFF2-40B4-BE49-F238E27FC236}">
                      <a16:creationId xmlns:a16="http://schemas.microsoft.com/office/drawing/2014/main" id="{8C8B9F57-FCD3-A1F7-F9C2-53F4B02EE39D}"/>
                    </a:ext>
                  </a:extLst>
                </p:cNvPr>
                <p:cNvSpPr>
                  <a:spLocks noChangeShapeType="1"/>
                </p:cNvSpPr>
                <p:nvPr/>
              </p:nvSpPr>
              <p:spPr bwMode="auto">
                <a:xfrm flipV="1">
                  <a:off x="2722" y="3694"/>
                  <a:ext cx="78"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574" name="Line 41">
                  <a:extLst>
                    <a:ext uri="{FF2B5EF4-FFF2-40B4-BE49-F238E27FC236}">
                      <a16:creationId xmlns:a16="http://schemas.microsoft.com/office/drawing/2014/main" id="{01923054-B0D4-C380-C23D-669C2C701DE5}"/>
                    </a:ext>
                  </a:extLst>
                </p:cNvPr>
                <p:cNvSpPr>
                  <a:spLocks noChangeShapeType="1"/>
                </p:cNvSpPr>
                <p:nvPr/>
              </p:nvSpPr>
              <p:spPr bwMode="auto">
                <a:xfrm>
                  <a:off x="2808" y="3694"/>
                  <a:ext cx="29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sp>
          <p:nvSpPr>
            <p:cNvPr id="23570" name="Text Box 43">
              <a:extLst>
                <a:ext uri="{FF2B5EF4-FFF2-40B4-BE49-F238E27FC236}">
                  <a16:creationId xmlns:a16="http://schemas.microsoft.com/office/drawing/2014/main" id="{283DA6C1-2DB1-7EC7-7697-06DC8433BC3C}"/>
                </a:ext>
              </a:extLst>
            </p:cNvPr>
            <p:cNvSpPr txBox="1">
              <a:spLocks noChangeArrowheads="1"/>
            </p:cNvSpPr>
            <p:nvPr/>
          </p:nvSpPr>
          <p:spPr bwMode="auto">
            <a:xfrm>
              <a:off x="1879" y="1094"/>
              <a:ext cx="4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5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Watch</a:t>
              </a:r>
              <a:endPar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sp>
        <p:nvSpPr>
          <p:cNvPr id="23566" name="Text Box 44">
            <a:extLst>
              <a:ext uri="{FF2B5EF4-FFF2-40B4-BE49-F238E27FC236}">
                <a16:creationId xmlns:a16="http://schemas.microsoft.com/office/drawing/2014/main" id="{E6E22D18-CD08-68D6-9AF2-55CF492B1580}"/>
              </a:ext>
            </a:extLst>
          </p:cNvPr>
          <p:cNvSpPr txBox="1">
            <a:spLocks noChangeArrowheads="1"/>
          </p:cNvSpPr>
          <p:nvPr/>
        </p:nvSpPr>
        <p:spPr bwMode="auto">
          <a:xfrm>
            <a:off x="466725" y="5670550"/>
            <a:ext cx="85248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Times New Roman" panose="02020603050405020304" pitchFamily="18" charset="0"/>
              </a:rPr>
              <a:t>Use case diagrams represent the functionality of the system from user’s point of view</a:t>
            </a:r>
          </a:p>
          <a:p>
            <a:pPr algn="ctr" eaLnBrk="1" hangingPunct="1"/>
            <a:r>
              <a:rPr lang="en-US" altLang="ar-JO" dirty="0" err="1">
                <a:latin typeface="Constantia" panose="02030602050306030303" pitchFamily="18" charset="0"/>
              </a:rPr>
              <a:t>استخدام</a:t>
            </a:r>
            <a:r>
              <a:rPr lang="en-US" altLang="ar-JO" dirty="0">
                <a:latin typeface="Constantia" panose="02030602050306030303" pitchFamily="18" charset="0"/>
              </a:rPr>
              <a:t> </a:t>
            </a:r>
            <a:r>
              <a:rPr lang="en-US" altLang="ar-JO" dirty="0" err="1">
                <a:latin typeface="Constantia" panose="02030602050306030303" pitchFamily="18" charset="0"/>
              </a:rPr>
              <a:t>مخططات</a:t>
            </a:r>
            <a:r>
              <a:rPr lang="en-US" altLang="ar-JO" dirty="0">
                <a:latin typeface="Constantia" panose="02030602050306030303" pitchFamily="18" charset="0"/>
              </a:rPr>
              <a:t> </a:t>
            </a:r>
            <a:r>
              <a:rPr lang="en-US" altLang="ar-JO" dirty="0" err="1">
                <a:latin typeface="Constantia" panose="02030602050306030303" pitchFamily="18" charset="0"/>
              </a:rPr>
              <a:t>الحالة</a:t>
            </a:r>
            <a:r>
              <a:rPr lang="en-US" altLang="ar-JO" dirty="0">
                <a:latin typeface="Constantia" panose="02030602050306030303" pitchFamily="18" charset="0"/>
              </a:rPr>
              <a:t> </a:t>
            </a:r>
            <a:r>
              <a:rPr lang="en-US" altLang="ar-JO" dirty="0" err="1">
                <a:latin typeface="Constantia" panose="02030602050306030303" pitchFamily="18" charset="0"/>
              </a:rPr>
              <a:t>يمثل</a:t>
            </a:r>
            <a:r>
              <a:rPr lang="en-US" altLang="ar-JO" dirty="0">
                <a:latin typeface="Constantia" panose="02030602050306030303" pitchFamily="18" charset="0"/>
              </a:rPr>
              <a:t> </a:t>
            </a:r>
            <a:r>
              <a:rPr lang="en-US" altLang="ar-JO" dirty="0" err="1">
                <a:latin typeface="Constantia" panose="02030602050306030303" pitchFamily="18" charset="0"/>
              </a:rPr>
              <a:t>وظيفة</a:t>
            </a:r>
            <a:r>
              <a:rPr lang="en-US" altLang="ar-JO" dirty="0">
                <a:latin typeface="Constantia" panose="02030602050306030303" pitchFamily="18" charset="0"/>
              </a:rPr>
              <a:t> </a:t>
            </a:r>
            <a:r>
              <a:rPr lang="en-US" altLang="ar-JO" dirty="0" err="1">
                <a:latin typeface="Constantia" panose="02030602050306030303" pitchFamily="18" charset="0"/>
              </a:rPr>
              <a:t>النظام</a:t>
            </a:r>
            <a:r>
              <a:rPr lang="en-US" altLang="ar-JO" dirty="0">
                <a:latin typeface="Constantia" panose="02030602050306030303" pitchFamily="18" charset="0"/>
              </a:rPr>
              <a:t> </a:t>
            </a:r>
            <a:r>
              <a:rPr lang="en-US" altLang="ar-JO" dirty="0" err="1">
                <a:latin typeface="Constantia" panose="02030602050306030303" pitchFamily="18" charset="0"/>
              </a:rPr>
              <a:t>من</a:t>
            </a:r>
            <a:r>
              <a:rPr lang="en-US" altLang="ar-JO" dirty="0">
                <a:latin typeface="Constantia" panose="02030602050306030303" pitchFamily="18" charset="0"/>
              </a:rPr>
              <a:t> </a:t>
            </a:r>
            <a:r>
              <a:rPr lang="en-US" altLang="ar-JO" dirty="0" err="1">
                <a:latin typeface="Constantia" panose="02030602050306030303" pitchFamily="18" charset="0"/>
              </a:rPr>
              <a:t>وجهة</a:t>
            </a:r>
            <a:r>
              <a:rPr lang="en-US" altLang="ar-JO" dirty="0">
                <a:latin typeface="Constantia" panose="02030602050306030303" pitchFamily="18" charset="0"/>
              </a:rPr>
              <a:t> </a:t>
            </a:r>
            <a:r>
              <a:rPr lang="en-US" altLang="ar-JO" dirty="0" err="1">
                <a:latin typeface="Constantia" panose="02030602050306030303" pitchFamily="18" charset="0"/>
              </a:rPr>
              <a:t>نظر</a:t>
            </a:r>
            <a:r>
              <a:rPr lang="en-US" altLang="ar-JO" dirty="0">
                <a:latin typeface="Constantia" panose="02030602050306030303" pitchFamily="18" charset="0"/>
              </a:rPr>
              <a:t> </a:t>
            </a:r>
            <a:r>
              <a:rPr lang="en-US" altLang="ar-JO" dirty="0" err="1">
                <a:latin typeface="Constantia" panose="02030602050306030303" pitchFamily="18" charset="0"/>
              </a:rPr>
              <a:t>المستخدم</a:t>
            </a:r>
            <a:endParaRPr lang="en-US" altLang="ar-JO" dirty="0">
              <a:latin typeface="Constantia" panose="02030602050306030303" pitchFamily="18" charset="0"/>
            </a:endParaRPr>
          </a:p>
        </p:txBody>
      </p:sp>
      <p:sp>
        <p:nvSpPr>
          <p:cNvPr id="84015" name="Line 47">
            <a:extLst>
              <a:ext uri="{FF2B5EF4-FFF2-40B4-BE49-F238E27FC236}">
                <a16:creationId xmlns:a16="http://schemas.microsoft.com/office/drawing/2014/main" id="{34551458-018C-4576-DD41-247374809335}"/>
              </a:ext>
            </a:extLst>
          </p:cNvPr>
          <p:cNvSpPr>
            <a:spLocks noChangeShapeType="1"/>
          </p:cNvSpPr>
          <p:nvPr/>
        </p:nvSpPr>
        <p:spPr bwMode="auto">
          <a:xfrm>
            <a:off x="4665663" y="2789238"/>
            <a:ext cx="2676525" cy="9255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39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39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40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3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autoUpdateAnimBg="0"/>
      <p:bldP spid="83977" grpId="0" animBg="1" autoUpdateAnimBg="0"/>
      <p:bldP spid="8397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B0CF48B-2F1E-4F4B-2105-04938ADF8E56}"/>
              </a:ext>
            </a:extLst>
          </p:cNvPr>
          <p:cNvSpPr>
            <a:spLocks noGrp="1"/>
          </p:cNvSpPr>
          <p:nvPr>
            <p:ph type="title"/>
          </p:nvPr>
        </p:nvSpPr>
        <p:spPr>
          <a:xfrm>
            <a:off x="457200" y="0"/>
            <a:ext cx="8229600" cy="1143000"/>
          </a:xfrm>
        </p:spPr>
        <p:txBody>
          <a:bodyPr/>
          <a:lstStyle/>
          <a:p>
            <a:pPr algn="ctr"/>
            <a:r>
              <a:rPr lang="en-US" altLang="ar-JO" sz="3600" dirty="0"/>
              <a:t>Use case textual description</a:t>
            </a:r>
            <a:br>
              <a:rPr lang="en-US" altLang="ar-JO" sz="3600" dirty="0"/>
            </a:br>
            <a:r>
              <a:rPr lang="en-US" altLang="ar-JO" sz="3600" dirty="0" err="1"/>
              <a:t>استخدم</a:t>
            </a:r>
            <a:r>
              <a:rPr lang="en-US" altLang="ar-JO" sz="3600" dirty="0"/>
              <a:t> </a:t>
            </a:r>
            <a:r>
              <a:rPr lang="en-US" altLang="ar-JO" sz="3600" dirty="0" err="1"/>
              <a:t>الوصف</a:t>
            </a:r>
            <a:r>
              <a:rPr lang="en-US" altLang="ar-JO" sz="3600" dirty="0"/>
              <a:t> </a:t>
            </a:r>
            <a:r>
              <a:rPr lang="en-US" altLang="ar-JO" sz="3600" dirty="0" err="1"/>
              <a:t>النصي</a:t>
            </a:r>
            <a:r>
              <a:rPr lang="en-US" altLang="ar-JO" sz="3600" dirty="0"/>
              <a:t> </a:t>
            </a:r>
            <a:r>
              <a:rPr lang="en-US" altLang="ar-JO" sz="3600" dirty="0" err="1"/>
              <a:t>لحالة</a:t>
            </a:r>
            <a:r>
              <a:rPr lang="en-US" altLang="ar-JO" sz="3600" dirty="0"/>
              <a:t> </a:t>
            </a:r>
            <a:r>
              <a:rPr lang="en-US" altLang="ar-JO" sz="3600" dirty="0" err="1"/>
              <a:t>الأحرف</a:t>
            </a:r>
            <a:endParaRPr lang="en-US" altLang="ar-JO" sz="3600" dirty="0"/>
          </a:p>
        </p:txBody>
      </p:sp>
      <p:sp>
        <p:nvSpPr>
          <p:cNvPr id="3" name="Content Placeholder 2">
            <a:extLst>
              <a:ext uri="{FF2B5EF4-FFF2-40B4-BE49-F238E27FC236}">
                <a16:creationId xmlns:a16="http://schemas.microsoft.com/office/drawing/2014/main" id="{93AC4B7A-7F06-DCAF-F717-A63D513469E4}"/>
              </a:ext>
            </a:extLst>
          </p:cNvPr>
          <p:cNvSpPr>
            <a:spLocks noGrp="1"/>
          </p:cNvSpPr>
          <p:nvPr>
            <p:ph idx="1"/>
          </p:nvPr>
        </p:nvSpPr>
        <p:spPr>
          <a:xfrm>
            <a:off x="152400" y="1066800"/>
            <a:ext cx="8686800" cy="5181600"/>
          </a:xfrm>
        </p:spPr>
        <p:txBody>
          <a:bodyPr/>
          <a:lstStyle/>
          <a:p>
            <a:pPr marL="0" indent="0">
              <a:buFont typeface="Wingdings 2" panose="05020102010507070707" pitchFamily="18" charset="2"/>
              <a:buNone/>
              <a:defRPr/>
            </a:pPr>
            <a:r>
              <a:rPr lang="en-US" sz="1500" dirty="0"/>
              <a:t>For the textual description of a use case, we use a template composed of six fields (see the next two figures) :</a:t>
            </a:r>
          </a:p>
          <a:p>
            <a:pPr marL="0" indent="0" algn="r" rtl="1">
              <a:buNone/>
              <a:defRPr/>
            </a:pPr>
            <a:r>
              <a:rPr lang="en-US" sz="1500" dirty="0" err="1"/>
              <a:t>للحصول</a:t>
            </a:r>
            <a:r>
              <a:rPr lang="en-US" sz="1500" dirty="0"/>
              <a:t> </a:t>
            </a:r>
            <a:r>
              <a:rPr lang="en-US" sz="1500" dirty="0" err="1"/>
              <a:t>على</a:t>
            </a:r>
            <a:r>
              <a:rPr lang="en-US" sz="1500" dirty="0"/>
              <a:t> </a:t>
            </a:r>
            <a:r>
              <a:rPr lang="en-US" sz="1500" dirty="0" err="1"/>
              <a:t>وصف</a:t>
            </a:r>
            <a:r>
              <a:rPr lang="en-US" sz="1500" dirty="0"/>
              <a:t> </a:t>
            </a:r>
            <a:r>
              <a:rPr lang="en-US" sz="1500" dirty="0" err="1"/>
              <a:t>نصي</a:t>
            </a:r>
            <a:r>
              <a:rPr lang="en-US" sz="1500" dirty="0"/>
              <a:t> </a:t>
            </a:r>
            <a:r>
              <a:rPr lang="en-US" sz="1500" dirty="0" err="1"/>
              <a:t>لحالة</a:t>
            </a:r>
            <a:r>
              <a:rPr lang="en-US" sz="1500" dirty="0"/>
              <a:t> </a:t>
            </a:r>
            <a:r>
              <a:rPr lang="en-US" sz="1500" dirty="0" err="1"/>
              <a:t>الاستخدام</a:t>
            </a:r>
            <a:r>
              <a:rPr lang="en-US" sz="1500" dirty="0"/>
              <a:t> ، </a:t>
            </a:r>
            <a:r>
              <a:rPr lang="en-US" sz="1500" dirty="0" err="1"/>
              <a:t>نستخدم</a:t>
            </a:r>
            <a:r>
              <a:rPr lang="en-US" sz="1500" dirty="0"/>
              <a:t> </a:t>
            </a:r>
            <a:r>
              <a:rPr lang="en-US" sz="1500" dirty="0" err="1"/>
              <a:t>نموذجًا</a:t>
            </a:r>
            <a:r>
              <a:rPr lang="en-US" sz="1500" dirty="0"/>
              <a:t> </a:t>
            </a:r>
            <a:r>
              <a:rPr lang="en-US" sz="1500" dirty="0" err="1"/>
              <a:t>يتكون</a:t>
            </a:r>
            <a:r>
              <a:rPr lang="en-US" sz="1500" dirty="0"/>
              <a:t> </a:t>
            </a:r>
            <a:r>
              <a:rPr lang="en-US" sz="1500" dirty="0" err="1"/>
              <a:t>من</a:t>
            </a:r>
            <a:r>
              <a:rPr lang="en-US" sz="1500" dirty="0"/>
              <a:t> </a:t>
            </a:r>
            <a:r>
              <a:rPr lang="en-US" sz="1500" dirty="0" err="1"/>
              <a:t>ستة</a:t>
            </a:r>
            <a:r>
              <a:rPr lang="en-US" sz="1500" dirty="0"/>
              <a:t> </a:t>
            </a:r>
            <a:r>
              <a:rPr lang="en-US" sz="1500" dirty="0" err="1"/>
              <a:t>حقول</a:t>
            </a:r>
            <a:r>
              <a:rPr lang="en-US" sz="1500" dirty="0"/>
              <a:t> </a:t>
            </a:r>
            <a:r>
              <a:rPr lang="ar-JO" sz="1500" dirty="0"/>
              <a:t>(</a:t>
            </a:r>
            <a:r>
              <a:rPr lang="en-US" sz="1500" dirty="0" err="1"/>
              <a:t>انظر</a:t>
            </a:r>
            <a:r>
              <a:rPr lang="en-US" sz="1500" dirty="0"/>
              <a:t> </a:t>
            </a:r>
            <a:r>
              <a:rPr lang="en-US" sz="1500" dirty="0" err="1"/>
              <a:t>الشكلين</a:t>
            </a:r>
            <a:r>
              <a:rPr lang="en-US" sz="1500" dirty="0"/>
              <a:t> </a:t>
            </a:r>
            <a:r>
              <a:rPr lang="en-US" sz="1500" dirty="0" err="1"/>
              <a:t>التاليين</a:t>
            </a:r>
            <a:r>
              <a:rPr lang="ar-JO" sz="1500" dirty="0"/>
              <a:t>)</a:t>
            </a:r>
            <a:r>
              <a:rPr lang="en-US" sz="1500" dirty="0"/>
              <a:t>:</a:t>
            </a:r>
          </a:p>
          <a:p>
            <a:pPr>
              <a:defRPr/>
            </a:pPr>
            <a:r>
              <a:rPr lang="en-US" sz="1500" dirty="0"/>
              <a:t>The </a:t>
            </a:r>
            <a:r>
              <a:rPr lang="en-US" sz="1500" b="1" dirty="0"/>
              <a:t>name</a:t>
            </a:r>
            <a:r>
              <a:rPr lang="en-US" sz="1500" dirty="0"/>
              <a:t> of the use case is unique across the system so that developers (and project participants) can unambiguously refer to the use case.</a:t>
            </a:r>
          </a:p>
          <a:p>
            <a:pPr algn="r" rtl="1">
              <a:defRPr/>
            </a:pPr>
            <a:r>
              <a:rPr lang="en-US" sz="1500" dirty="0" err="1"/>
              <a:t>ال</a:t>
            </a:r>
            <a:r>
              <a:rPr lang="en-US" sz="1500" b="1" dirty="0" err="1"/>
              <a:t>اسم</a:t>
            </a:r>
            <a:r>
              <a:rPr lang="en-US" sz="1500" b="1" dirty="0"/>
              <a:t> </a:t>
            </a:r>
            <a:r>
              <a:rPr lang="en-US" sz="1500" dirty="0" err="1"/>
              <a:t>حالة</a:t>
            </a:r>
            <a:r>
              <a:rPr lang="en-US" sz="1500" dirty="0"/>
              <a:t> </a:t>
            </a:r>
            <a:r>
              <a:rPr lang="en-US" sz="1500" dirty="0" err="1"/>
              <a:t>الاستخدام</a:t>
            </a:r>
            <a:r>
              <a:rPr lang="en-US" sz="1500" dirty="0"/>
              <a:t> </a:t>
            </a:r>
            <a:r>
              <a:rPr lang="en-US" sz="1500" dirty="0" err="1"/>
              <a:t>فريدة</a:t>
            </a:r>
            <a:r>
              <a:rPr lang="en-US" sz="1500" dirty="0"/>
              <a:t> </a:t>
            </a:r>
            <a:r>
              <a:rPr lang="en-US" sz="1500" dirty="0" err="1"/>
              <a:t>عبر</a:t>
            </a:r>
            <a:r>
              <a:rPr lang="en-US" sz="1500" dirty="0"/>
              <a:t> </a:t>
            </a:r>
            <a:r>
              <a:rPr lang="en-US" sz="1500" dirty="0" err="1"/>
              <a:t>النظام</a:t>
            </a:r>
            <a:r>
              <a:rPr lang="en-US" sz="1500" dirty="0"/>
              <a:t> </a:t>
            </a:r>
            <a:r>
              <a:rPr lang="en-US" sz="1500" dirty="0" err="1"/>
              <a:t>بحيث</a:t>
            </a:r>
            <a:r>
              <a:rPr lang="en-US" sz="1500" dirty="0"/>
              <a:t> </a:t>
            </a:r>
            <a:r>
              <a:rPr lang="en-US" sz="1500" dirty="0" err="1"/>
              <a:t>يمكن</a:t>
            </a:r>
            <a:r>
              <a:rPr lang="en-US" sz="1500" dirty="0"/>
              <a:t> </a:t>
            </a:r>
            <a:r>
              <a:rPr lang="en-US" sz="1500" dirty="0" err="1"/>
              <a:t>للمطورين</a:t>
            </a:r>
            <a:r>
              <a:rPr lang="en-US" sz="1500" dirty="0"/>
              <a:t> (</a:t>
            </a:r>
            <a:r>
              <a:rPr lang="en-US" sz="1500" dirty="0" err="1"/>
              <a:t>والمشاركين</a:t>
            </a:r>
            <a:r>
              <a:rPr lang="en-US" sz="1500" dirty="0"/>
              <a:t> </a:t>
            </a:r>
            <a:r>
              <a:rPr lang="en-US" sz="1500" dirty="0" err="1"/>
              <a:t>في</a:t>
            </a:r>
            <a:r>
              <a:rPr lang="en-US" sz="1500" dirty="0"/>
              <a:t> </a:t>
            </a:r>
            <a:r>
              <a:rPr lang="en-US" sz="1500" dirty="0" err="1"/>
              <a:t>المشروع</a:t>
            </a:r>
            <a:r>
              <a:rPr lang="en-US" sz="1500" dirty="0"/>
              <a:t>) </a:t>
            </a:r>
            <a:r>
              <a:rPr lang="en-US" sz="1500" dirty="0" err="1"/>
              <a:t>الإشارة</a:t>
            </a:r>
            <a:r>
              <a:rPr lang="en-US" sz="1500" dirty="0"/>
              <a:t> </a:t>
            </a:r>
            <a:r>
              <a:rPr lang="en-US" sz="1500" dirty="0" err="1"/>
              <a:t>بشكل</a:t>
            </a:r>
            <a:r>
              <a:rPr lang="en-US" sz="1500" dirty="0"/>
              <a:t> </a:t>
            </a:r>
            <a:r>
              <a:rPr lang="en-US" sz="1500" dirty="0" err="1"/>
              <a:t>لا</a:t>
            </a:r>
            <a:r>
              <a:rPr lang="en-US" sz="1500" dirty="0"/>
              <a:t> </a:t>
            </a:r>
            <a:r>
              <a:rPr lang="en-US" sz="1500" dirty="0" err="1"/>
              <a:t>لبس</a:t>
            </a:r>
            <a:r>
              <a:rPr lang="en-US" sz="1500" dirty="0"/>
              <a:t> </a:t>
            </a:r>
            <a:r>
              <a:rPr lang="en-US" sz="1500" dirty="0" err="1"/>
              <a:t>فيه</a:t>
            </a:r>
            <a:r>
              <a:rPr lang="en-US" sz="1500" dirty="0"/>
              <a:t> </a:t>
            </a:r>
            <a:r>
              <a:rPr lang="en-US" sz="1500" dirty="0" err="1"/>
              <a:t>إلى</a:t>
            </a:r>
            <a:r>
              <a:rPr lang="en-US" sz="1500" dirty="0"/>
              <a:t> </a:t>
            </a:r>
            <a:r>
              <a:rPr lang="en-US" sz="1500" dirty="0" err="1"/>
              <a:t>حالة</a:t>
            </a:r>
            <a:r>
              <a:rPr lang="en-US" sz="1500" dirty="0"/>
              <a:t> </a:t>
            </a:r>
            <a:r>
              <a:rPr lang="en-US" sz="1500" dirty="0" err="1"/>
              <a:t>الاستخدام</a:t>
            </a:r>
            <a:r>
              <a:rPr lang="en-US" sz="1500" dirty="0"/>
              <a:t>.</a:t>
            </a:r>
          </a:p>
          <a:p>
            <a:pPr>
              <a:defRPr/>
            </a:pPr>
            <a:r>
              <a:rPr lang="en-US" sz="1500" b="1" dirty="0"/>
              <a:t>Participating</a:t>
            </a:r>
            <a:r>
              <a:rPr lang="en-US" sz="1500" dirty="0"/>
              <a:t> </a:t>
            </a:r>
            <a:r>
              <a:rPr lang="en-US" sz="1500" b="1" dirty="0"/>
              <a:t>actors</a:t>
            </a:r>
            <a:r>
              <a:rPr lang="en-US" sz="1500" dirty="0"/>
              <a:t> are actors interacting with the use case.</a:t>
            </a:r>
          </a:p>
          <a:p>
            <a:pPr algn="r" rtl="1">
              <a:defRPr/>
            </a:pPr>
            <a:r>
              <a:rPr lang="en-US" sz="1500" b="1" dirty="0" err="1"/>
              <a:t>مشاركة</a:t>
            </a:r>
            <a:r>
              <a:rPr lang="en-US" sz="1500" dirty="0"/>
              <a:t> </a:t>
            </a:r>
            <a:r>
              <a:rPr lang="en-US" sz="1500" b="1" dirty="0" err="1"/>
              <a:t>ممثلين</a:t>
            </a:r>
            <a:r>
              <a:rPr lang="en-US" sz="1500" b="1" dirty="0"/>
              <a:t> </a:t>
            </a:r>
            <a:r>
              <a:rPr lang="en-US" sz="1500" dirty="0" err="1"/>
              <a:t>هي</a:t>
            </a:r>
            <a:r>
              <a:rPr lang="en-US" sz="1500" dirty="0"/>
              <a:t> </a:t>
            </a:r>
            <a:r>
              <a:rPr lang="en-US" sz="1500" dirty="0" err="1"/>
              <a:t>جهات</a:t>
            </a:r>
            <a:r>
              <a:rPr lang="en-US" sz="1500" dirty="0"/>
              <a:t> </a:t>
            </a:r>
            <a:r>
              <a:rPr lang="en-US" sz="1500" dirty="0" err="1"/>
              <a:t>فاعلة</a:t>
            </a:r>
            <a:r>
              <a:rPr lang="en-US" sz="1500" dirty="0"/>
              <a:t> </a:t>
            </a:r>
            <a:r>
              <a:rPr lang="en-US" sz="1500" dirty="0" err="1"/>
              <a:t>تتفاعل</a:t>
            </a:r>
            <a:r>
              <a:rPr lang="en-US" sz="1500" dirty="0"/>
              <a:t> </a:t>
            </a:r>
            <a:r>
              <a:rPr lang="en-US" sz="1500" dirty="0" err="1"/>
              <a:t>مع</a:t>
            </a:r>
            <a:r>
              <a:rPr lang="en-US" sz="1500" dirty="0"/>
              <a:t> </a:t>
            </a:r>
            <a:r>
              <a:rPr lang="en-US" sz="1500" dirty="0" err="1"/>
              <a:t>واقعة</a:t>
            </a:r>
            <a:r>
              <a:rPr lang="en-US" sz="1500" dirty="0"/>
              <a:t> </a:t>
            </a:r>
            <a:r>
              <a:rPr lang="en-US" sz="1500" dirty="0" err="1"/>
              <a:t>الاستخدام</a:t>
            </a:r>
            <a:r>
              <a:rPr lang="en-US" sz="1500" dirty="0"/>
              <a:t>.</a:t>
            </a:r>
          </a:p>
          <a:p>
            <a:pPr>
              <a:defRPr/>
            </a:pPr>
            <a:r>
              <a:rPr lang="en-US" sz="1500" b="1" dirty="0"/>
              <a:t>Entry</a:t>
            </a:r>
            <a:r>
              <a:rPr lang="en-US" sz="1500" dirty="0"/>
              <a:t> </a:t>
            </a:r>
            <a:r>
              <a:rPr lang="en-US" sz="1500" b="1" dirty="0"/>
              <a:t>conditions</a:t>
            </a:r>
            <a:r>
              <a:rPr lang="en-US" sz="1500" dirty="0"/>
              <a:t> describe the conditions that need to be satisfied before the use case is initiated.</a:t>
            </a:r>
          </a:p>
          <a:p>
            <a:pPr algn="r" rtl="1">
              <a:defRPr/>
            </a:pPr>
            <a:r>
              <a:rPr lang="en-US" sz="1500" b="1" dirty="0" err="1"/>
              <a:t>دخول</a:t>
            </a:r>
            <a:r>
              <a:rPr lang="en-US" sz="1500" dirty="0"/>
              <a:t> </a:t>
            </a:r>
            <a:r>
              <a:rPr lang="en-US" sz="1500" b="1" dirty="0" err="1"/>
              <a:t>شروط</a:t>
            </a:r>
            <a:r>
              <a:rPr lang="en-US" sz="1500" b="1" dirty="0"/>
              <a:t> </a:t>
            </a:r>
            <a:r>
              <a:rPr lang="en-US" sz="1500" dirty="0" err="1"/>
              <a:t>صف</a:t>
            </a:r>
            <a:r>
              <a:rPr lang="en-US" sz="1500" dirty="0"/>
              <a:t> </a:t>
            </a:r>
            <a:r>
              <a:rPr lang="en-US" sz="1500" dirty="0" err="1"/>
              <a:t>الشروط</a:t>
            </a:r>
            <a:r>
              <a:rPr lang="en-US" sz="1500" dirty="0"/>
              <a:t> </a:t>
            </a:r>
            <a:r>
              <a:rPr lang="en-US" sz="1500" dirty="0" err="1"/>
              <a:t>التي</a:t>
            </a:r>
            <a:r>
              <a:rPr lang="en-US" sz="1500" dirty="0"/>
              <a:t> </a:t>
            </a:r>
            <a:r>
              <a:rPr lang="en-US" sz="1500" dirty="0" err="1"/>
              <a:t>يجب</a:t>
            </a:r>
            <a:r>
              <a:rPr lang="en-US" sz="1500" dirty="0"/>
              <a:t> </a:t>
            </a:r>
            <a:r>
              <a:rPr lang="en-US" sz="1500" dirty="0" err="1"/>
              <a:t>استيفائها</a:t>
            </a:r>
            <a:r>
              <a:rPr lang="en-US" sz="1500" dirty="0"/>
              <a:t> </a:t>
            </a:r>
            <a:r>
              <a:rPr lang="en-US" sz="1500" dirty="0" err="1"/>
              <a:t>قبل</a:t>
            </a:r>
            <a:r>
              <a:rPr lang="en-US" sz="1500" dirty="0"/>
              <a:t> </a:t>
            </a:r>
            <a:r>
              <a:rPr lang="en-US" sz="1500" dirty="0" err="1"/>
              <a:t>بدء</a:t>
            </a:r>
            <a:r>
              <a:rPr lang="en-US" sz="1500" dirty="0"/>
              <a:t> </a:t>
            </a:r>
            <a:r>
              <a:rPr lang="en-US" sz="1500" dirty="0" err="1"/>
              <a:t>حالة</a:t>
            </a:r>
            <a:r>
              <a:rPr lang="en-US" sz="1500" dirty="0"/>
              <a:t> </a:t>
            </a:r>
            <a:r>
              <a:rPr lang="en-US" sz="1500" dirty="0" err="1"/>
              <a:t>الاستخدام</a:t>
            </a:r>
            <a:r>
              <a:rPr lang="en-US" sz="1500" dirty="0"/>
              <a:t>.</a:t>
            </a:r>
          </a:p>
          <a:p>
            <a:pPr>
              <a:defRPr/>
            </a:pPr>
            <a:r>
              <a:rPr lang="en-US" sz="1500" dirty="0"/>
              <a:t>The </a:t>
            </a:r>
            <a:r>
              <a:rPr lang="en-US" sz="1500" b="1" dirty="0"/>
              <a:t>flow of events</a:t>
            </a:r>
            <a:r>
              <a:rPr lang="en-US" sz="1500" dirty="0"/>
              <a:t> describes the sequence of interactions of the use case, which are to be numbered for reference..</a:t>
            </a:r>
          </a:p>
          <a:p>
            <a:pPr algn="r" rtl="1">
              <a:defRPr/>
            </a:pPr>
            <a:r>
              <a:rPr lang="en-US" sz="1500" dirty="0" err="1"/>
              <a:t>ال</a:t>
            </a:r>
            <a:r>
              <a:rPr lang="en-US" sz="1500" b="1" dirty="0" err="1"/>
              <a:t>تدفق</a:t>
            </a:r>
            <a:r>
              <a:rPr lang="en-US" sz="1500" b="1" dirty="0"/>
              <a:t> </a:t>
            </a:r>
            <a:r>
              <a:rPr lang="en-US" sz="1500" b="1" dirty="0" err="1"/>
              <a:t>الأحداث</a:t>
            </a:r>
            <a:r>
              <a:rPr lang="en-US" sz="1500" b="1" dirty="0"/>
              <a:t> </a:t>
            </a:r>
            <a:r>
              <a:rPr lang="en-US" sz="1500" dirty="0" err="1"/>
              <a:t>يصف</a:t>
            </a:r>
            <a:r>
              <a:rPr lang="en-US" sz="1500" dirty="0"/>
              <a:t> </a:t>
            </a:r>
            <a:r>
              <a:rPr lang="en-US" sz="1500" dirty="0" err="1"/>
              <a:t>تسلسل</a:t>
            </a:r>
            <a:r>
              <a:rPr lang="en-US" sz="1500" dirty="0"/>
              <a:t> </a:t>
            </a:r>
            <a:r>
              <a:rPr lang="en-US" sz="1500" dirty="0" err="1"/>
              <a:t>تفاعلات</a:t>
            </a:r>
            <a:r>
              <a:rPr lang="en-US" sz="1500" dirty="0"/>
              <a:t> </a:t>
            </a:r>
            <a:r>
              <a:rPr lang="en-US" sz="1500" dirty="0" err="1"/>
              <a:t>حالة</a:t>
            </a:r>
            <a:r>
              <a:rPr lang="en-US" sz="1500" dirty="0"/>
              <a:t> </a:t>
            </a:r>
            <a:r>
              <a:rPr lang="en-US" sz="1500" dirty="0" err="1"/>
              <a:t>الاستخدام</a:t>
            </a:r>
            <a:r>
              <a:rPr lang="en-US" sz="1500" dirty="0"/>
              <a:t> ، </a:t>
            </a:r>
            <a:r>
              <a:rPr lang="en-US" sz="1500" dirty="0" err="1"/>
              <a:t>والتي</a:t>
            </a:r>
            <a:r>
              <a:rPr lang="en-US" sz="1500" dirty="0"/>
              <a:t> </a:t>
            </a:r>
            <a:r>
              <a:rPr lang="en-US" sz="1500" dirty="0" err="1"/>
              <a:t>يجب</a:t>
            </a:r>
            <a:r>
              <a:rPr lang="en-US" sz="1500" dirty="0"/>
              <a:t> </a:t>
            </a:r>
            <a:r>
              <a:rPr lang="en-US" sz="1500" dirty="0" err="1"/>
              <a:t>ترقيمها</a:t>
            </a:r>
            <a:r>
              <a:rPr lang="en-US" sz="1500" dirty="0"/>
              <a:t> </a:t>
            </a:r>
            <a:r>
              <a:rPr lang="en-US" sz="1500" dirty="0" err="1"/>
              <a:t>للرجوع</a:t>
            </a:r>
            <a:r>
              <a:rPr lang="en-US" sz="1500" dirty="0"/>
              <a:t> </a:t>
            </a:r>
            <a:r>
              <a:rPr lang="en-US" sz="1500" dirty="0" err="1"/>
              <a:t>إليها</a:t>
            </a:r>
            <a:r>
              <a:rPr lang="en-US" sz="1500" dirty="0"/>
              <a:t> ..</a:t>
            </a:r>
          </a:p>
          <a:p>
            <a:pPr>
              <a:defRPr/>
            </a:pPr>
            <a:r>
              <a:rPr lang="en-US" sz="1500" b="1" dirty="0"/>
              <a:t>Exit conditions</a:t>
            </a:r>
            <a:r>
              <a:rPr lang="en-US" sz="1500" dirty="0"/>
              <a:t> describe the conditions satisfied after the completion of the use case.</a:t>
            </a:r>
          </a:p>
          <a:p>
            <a:pPr algn="r" rtl="1">
              <a:defRPr/>
            </a:pPr>
            <a:r>
              <a:rPr lang="en-US" sz="1500" b="1" dirty="0" err="1"/>
              <a:t>شروط</a:t>
            </a:r>
            <a:r>
              <a:rPr lang="en-US" sz="1500" b="1" dirty="0"/>
              <a:t> </a:t>
            </a:r>
            <a:r>
              <a:rPr lang="en-US" sz="1500" b="1" dirty="0" err="1"/>
              <a:t>الخروج</a:t>
            </a:r>
            <a:r>
              <a:rPr lang="en-US" sz="1500" b="1" dirty="0"/>
              <a:t> </a:t>
            </a:r>
            <a:r>
              <a:rPr lang="en-US" sz="1500" dirty="0" err="1"/>
              <a:t>صف</a:t>
            </a:r>
            <a:r>
              <a:rPr lang="en-US" sz="1500" dirty="0"/>
              <a:t> </a:t>
            </a:r>
            <a:r>
              <a:rPr lang="en-US" sz="1500" dirty="0" err="1"/>
              <a:t>الشروط</a:t>
            </a:r>
            <a:r>
              <a:rPr lang="en-US" sz="1500" dirty="0"/>
              <a:t> </a:t>
            </a:r>
            <a:r>
              <a:rPr lang="en-US" sz="1500" dirty="0" err="1"/>
              <a:t>التي</a:t>
            </a:r>
            <a:r>
              <a:rPr lang="en-US" sz="1500" dirty="0"/>
              <a:t> </a:t>
            </a:r>
            <a:r>
              <a:rPr lang="en-US" sz="1500" dirty="0" err="1"/>
              <a:t>تم</a:t>
            </a:r>
            <a:r>
              <a:rPr lang="en-US" sz="1500" dirty="0"/>
              <a:t> </a:t>
            </a:r>
            <a:r>
              <a:rPr lang="en-US" sz="1500" dirty="0" err="1"/>
              <a:t>استيفائها</a:t>
            </a:r>
            <a:r>
              <a:rPr lang="en-US" sz="1500" dirty="0"/>
              <a:t> </a:t>
            </a:r>
            <a:r>
              <a:rPr lang="en-US" sz="1500" dirty="0" err="1"/>
              <a:t>بعد</a:t>
            </a:r>
            <a:r>
              <a:rPr lang="en-US" sz="1500" dirty="0"/>
              <a:t> </a:t>
            </a:r>
            <a:r>
              <a:rPr lang="en-US" sz="1500" dirty="0" err="1"/>
              <a:t>الانتهاء</a:t>
            </a:r>
            <a:r>
              <a:rPr lang="en-US" sz="1500" dirty="0"/>
              <a:t> </a:t>
            </a:r>
            <a:r>
              <a:rPr lang="en-US" sz="1500" dirty="0" err="1"/>
              <a:t>من</a:t>
            </a:r>
            <a:r>
              <a:rPr lang="en-US" sz="1500" dirty="0"/>
              <a:t> </a:t>
            </a:r>
            <a:r>
              <a:rPr lang="en-US" sz="1500" dirty="0" err="1"/>
              <a:t>واقعة</a:t>
            </a:r>
            <a:r>
              <a:rPr lang="en-US" sz="1500" dirty="0"/>
              <a:t> </a:t>
            </a:r>
            <a:r>
              <a:rPr lang="en-US" sz="1500" dirty="0" err="1"/>
              <a:t>الاستخدام</a:t>
            </a:r>
            <a:r>
              <a:rPr lang="en-US" sz="1500" dirty="0"/>
              <a:t>.</a:t>
            </a:r>
          </a:p>
          <a:p>
            <a:pPr>
              <a:defRPr/>
            </a:pPr>
            <a:r>
              <a:rPr lang="en-US" sz="1500" b="1" dirty="0"/>
              <a:t>Quality</a:t>
            </a:r>
            <a:r>
              <a:rPr lang="en-US" sz="1500" dirty="0"/>
              <a:t> </a:t>
            </a:r>
            <a:r>
              <a:rPr lang="en-US" sz="1500" b="1" dirty="0"/>
              <a:t>requirements</a:t>
            </a:r>
            <a:r>
              <a:rPr lang="en-US" sz="1500" dirty="0"/>
              <a:t> are requirements that are not related to the functionality of the system. These include constraints on the performance of the system, its implementation, the hardware platforms it runs on, and so on. </a:t>
            </a:r>
          </a:p>
          <a:p>
            <a:pPr algn="r" rtl="1">
              <a:defRPr/>
            </a:pPr>
            <a:r>
              <a:rPr lang="en-US" sz="1500" b="1" dirty="0" err="1"/>
              <a:t>جودة</a:t>
            </a:r>
            <a:r>
              <a:rPr lang="en-US" sz="1500" dirty="0"/>
              <a:t> </a:t>
            </a:r>
            <a:r>
              <a:rPr lang="en-US" sz="1500" b="1" dirty="0" err="1"/>
              <a:t>متطلبات</a:t>
            </a:r>
            <a:r>
              <a:rPr lang="en-US" sz="1500" b="1" dirty="0"/>
              <a:t> </a:t>
            </a:r>
            <a:r>
              <a:rPr lang="en-US" sz="1500" dirty="0" err="1"/>
              <a:t>هي</a:t>
            </a:r>
            <a:r>
              <a:rPr lang="en-US" sz="1500" dirty="0"/>
              <a:t> </a:t>
            </a:r>
            <a:r>
              <a:rPr lang="en-US" sz="1500" dirty="0" err="1"/>
              <a:t>متطلبات</a:t>
            </a:r>
            <a:r>
              <a:rPr lang="en-US" sz="1500" dirty="0"/>
              <a:t> </a:t>
            </a:r>
            <a:r>
              <a:rPr lang="en-US" sz="1500" dirty="0" err="1"/>
              <a:t>لا</a:t>
            </a:r>
            <a:r>
              <a:rPr lang="en-US" sz="1500" dirty="0"/>
              <a:t> </a:t>
            </a:r>
            <a:r>
              <a:rPr lang="en-US" sz="1500" dirty="0" err="1"/>
              <a:t>تتعلق</a:t>
            </a:r>
            <a:r>
              <a:rPr lang="en-US" sz="1500" dirty="0"/>
              <a:t> </a:t>
            </a:r>
            <a:r>
              <a:rPr lang="en-US" sz="1500" dirty="0" err="1"/>
              <a:t>بوظيفة</a:t>
            </a:r>
            <a:r>
              <a:rPr lang="en-US" sz="1500" dirty="0"/>
              <a:t> </a:t>
            </a:r>
            <a:r>
              <a:rPr lang="en-US" sz="1500" dirty="0" err="1"/>
              <a:t>النظام</a:t>
            </a:r>
            <a:r>
              <a:rPr lang="en-US" sz="1500" dirty="0"/>
              <a:t>. </a:t>
            </a:r>
            <a:r>
              <a:rPr lang="en-US" sz="1500" dirty="0" err="1"/>
              <a:t>وتشمل</a:t>
            </a:r>
            <a:r>
              <a:rPr lang="en-US" sz="1500" dirty="0"/>
              <a:t> </a:t>
            </a:r>
            <a:r>
              <a:rPr lang="en-US" sz="1500" dirty="0" err="1"/>
              <a:t>هذه</a:t>
            </a:r>
            <a:r>
              <a:rPr lang="en-US" sz="1500" dirty="0"/>
              <a:t> </a:t>
            </a:r>
            <a:r>
              <a:rPr lang="en-US" sz="1500" dirty="0" err="1"/>
              <a:t>القيود</a:t>
            </a:r>
            <a:r>
              <a:rPr lang="en-US" sz="1500" dirty="0"/>
              <a:t> </a:t>
            </a:r>
            <a:r>
              <a:rPr lang="en-US" sz="1500" dirty="0" err="1"/>
              <a:t>المفروضة</a:t>
            </a:r>
            <a:r>
              <a:rPr lang="en-US" sz="1500" dirty="0"/>
              <a:t> </a:t>
            </a:r>
            <a:r>
              <a:rPr lang="en-US" sz="1500" dirty="0" err="1"/>
              <a:t>على</a:t>
            </a:r>
            <a:r>
              <a:rPr lang="en-US" sz="1500" dirty="0"/>
              <a:t> </a:t>
            </a:r>
            <a:r>
              <a:rPr lang="en-US" sz="1500" dirty="0" err="1"/>
              <a:t>أداء</a:t>
            </a:r>
            <a:r>
              <a:rPr lang="en-US" sz="1500" dirty="0"/>
              <a:t> </a:t>
            </a:r>
            <a:r>
              <a:rPr lang="en-US" sz="1500" dirty="0" err="1"/>
              <a:t>النظام</a:t>
            </a:r>
            <a:r>
              <a:rPr lang="en-US" sz="1500" dirty="0"/>
              <a:t> </a:t>
            </a:r>
            <a:r>
              <a:rPr lang="en-US" sz="1500" dirty="0" err="1"/>
              <a:t>وتنفيذه</a:t>
            </a:r>
            <a:r>
              <a:rPr lang="en-US" sz="1500" dirty="0"/>
              <a:t> </a:t>
            </a:r>
            <a:r>
              <a:rPr lang="en-US" sz="1500" dirty="0" err="1"/>
              <a:t>والأنظمة</a:t>
            </a:r>
            <a:r>
              <a:rPr lang="en-US" sz="1500" dirty="0"/>
              <a:t> </a:t>
            </a:r>
            <a:r>
              <a:rPr lang="en-US" sz="1500" dirty="0" err="1"/>
              <a:t>الأساسية</a:t>
            </a:r>
            <a:r>
              <a:rPr lang="en-US" sz="1500" dirty="0"/>
              <a:t> </a:t>
            </a:r>
            <a:r>
              <a:rPr lang="en-US" sz="1500" dirty="0" err="1"/>
              <a:t>للأجهزة</a:t>
            </a:r>
            <a:r>
              <a:rPr lang="en-US" sz="1500" dirty="0"/>
              <a:t> </a:t>
            </a:r>
            <a:r>
              <a:rPr lang="en-US" sz="1500" dirty="0" err="1"/>
              <a:t>التي</a:t>
            </a:r>
            <a:r>
              <a:rPr lang="en-US" sz="1500" dirty="0"/>
              <a:t> </a:t>
            </a:r>
            <a:r>
              <a:rPr lang="en-US" sz="1500" dirty="0" err="1"/>
              <a:t>يعمل</a:t>
            </a:r>
            <a:r>
              <a:rPr lang="en-US" sz="1500" dirty="0"/>
              <a:t> </a:t>
            </a:r>
            <a:r>
              <a:rPr lang="en-US" sz="1500" dirty="0" err="1"/>
              <a:t>عليها</a:t>
            </a:r>
            <a:r>
              <a:rPr lang="en-US" sz="1500" dirty="0"/>
              <a:t> </a:t>
            </a:r>
            <a:r>
              <a:rPr lang="en-US" sz="1500" dirty="0" err="1"/>
              <a:t>وما</a:t>
            </a:r>
            <a:r>
              <a:rPr lang="en-US" sz="1500" dirty="0"/>
              <a:t> </a:t>
            </a:r>
            <a:r>
              <a:rPr lang="en-US" sz="1500" dirty="0" err="1"/>
              <a:t>إلى</a:t>
            </a:r>
            <a:r>
              <a:rPr lang="en-US" sz="1500" dirty="0"/>
              <a:t> </a:t>
            </a:r>
            <a:r>
              <a:rPr lang="en-US" sz="1500" dirty="0" err="1"/>
              <a:t>ذلك</a:t>
            </a:r>
            <a:r>
              <a:rPr lang="en-US" sz="1500" dirty="0"/>
              <a:t>.</a:t>
            </a:r>
          </a:p>
        </p:txBody>
      </p:sp>
      <p:sp>
        <p:nvSpPr>
          <p:cNvPr id="4" name="Date Placeholder 3">
            <a:extLst>
              <a:ext uri="{FF2B5EF4-FFF2-40B4-BE49-F238E27FC236}">
                <a16:creationId xmlns:a16="http://schemas.microsoft.com/office/drawing/2014/main" id="{C190A88C-9E3B-46F6-79E4-6ED559F1D65E}"/>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6DA9C0-F746-4941-8BF3-2D20625A22D4}"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4581" name="Slide Number Placeholder 4">
            <a:extLst>
              <a:ext uri="{FF2B5EF4-FFF2-40B4-BE49-F238E27FC236}">
                <a16:creationId xmlns:a16="http://schemas.microsoft.com/office/drawing/2014/main" id="{B2024BDC-708C-6B8E-80C8-E169EC9958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D48B9B-2629-4E76-BA67-0A5D77F0BED3}"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1BC1EA0-6AB1-6A4A-AC71-801020D2EC20}"/>
              </a:ext>
            </a:extLst>
          </p:cNvPr>
          <p:cNvSpPr>
            <a:spLocks noGrp="1"/>
          </p:cNvSpPr>
          <p:nvPr>
            <p:ph type="title"/>
          </p:nvPr>
        </p:nvSpPr>
        <p:spPr>
          <a:xfrm>
            <a:off x="457200" y="381000"/>
            <a:ext cx="8229600" cy="1143000"/>
          </a:xfrm>
        </p:spPr>
        <p:txBody>
          <a:bodyPr/>
          <a:lstStyle/>
          <a:p>
            <a:r>
              <a:rPr lang="en-US" altLang="ar-JO" b="1">
                <a:solidFill>
                  <a:srgbClr val="00B0F0"/>
                </a:solidFill>
              </a:rPr>
              <a:t>An example of Use Case</a:t>
            </a:r>
            <a:endParaRPr lang="en-US" altLang="ar-JO"/>
          </a:p>
        </p:txBody>
      </p:sp>
      <p:sp>
        <p:nvSpPr>
          <p:cNvPr id="25603" name="Content Placeholder 2">
            <a:extLst>
              <a:ext uri="{FF2B5EF4-FFF2-40B4-BE49-F238E27FC236}">
                <a16:creationId xmlns:a16="http://schemas.microsoft.com/office/drawing/2014/main" id="{F91C8AB0-25D0-3817-665F-902F292A7F7F}"/>
              </a:ext>
            </a:extLst>
          </p:cNvPr>
          <p:cNvSpPr>
            <a:spLocks noGrp="1"/>
          </p:cNvSpPr>
          <p:nvPr>
            <p:ph idx="1"/>
          </p:nvPr>
        </p:nvSpPr>
        <p:spPr/>
        <p:txBody>
          <a:bodyPr/>
          <a:lstStyle/>
          <a:p>
            <a:endParaRPr lang="en-US" altLang="ar-JO"/>
          </a:p>
          <a:p>
            <a:endParaRPr lang="en-US" altLang="ar-JO"/>
          </a:p>
          <a:p>
            <a:endParaRPr lang="en-US" altLang="ar-JO"/>
          </a:p>
          <a:p>
            <a:endParaRPr lang="en-US" altLang="ar-JO"/>
          </a:p>
          <a:p>
            <a:endParaRPr lang="en-US" altLang="ar-JO"/>
          </a:p>
          <a:p>
            <a:endParaRPr lang="en-US" altLang="ar-JO"/>
          </a:p>
          <a:p>
            <a:endParaRPr lang="en-US" altLang="ar-JO"/>
          </a:p>
        </p:txBody>
      </p:sp>
      <p:sp>
        <p:nvSpPr>
          <p:cNvPr id="4" name="Date Placeholder 3">
            <a:extLst>
              <a:ext uri="{FF2B5EF4-FFF2-40B4-BE49-F238E27FC236}">
                <a16:creationId xmlns:a16="http://schemas.microsoft.com/office/drawing/2014/main" id="{3F8F66C2-63FC-7066-EF6D-6A27770CB2A0}"/>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6DA9C0-F746-4941-8BF3-2D20625A22D4}"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5605" name="Slide Number Placeholder 4">
            <a:extLst>
              <a:ext uri="{FF2B5EF4-FFF2-40B4-BE49-F238E27FC236}">
                <a16:creationId xmlns:a16="http://schemas.microsoft.com/office/drawing/2014/main" id="{B85595F6-058B-339D-E012-F2D7BEF1F6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4ABEB2D-0D9E-4E97-9546-96D861C9251C}"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25606" name="Picture 2">
            <a:extLst>
              <a:ext uri="{FF2B5EF4-FFF2-40B4-BE49-F238E27FC236}">
                <a16:creationId xmlns:a16="http://schemas.microsoft.com/office/drawing/2014/main" id="{83AD5D66-E036-E73E-0CDB-9893B892C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524000"/>
            <a:ext cx="88963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7" name="TextBox 1">
            <a:extLst>
              <a:ext uri="{FF2B5EF4-FFF2-40B4-BE49-F238E27FC236}">
                <a16:creationId xmlns:a16="http://schemas.microsoft.com/office/drawing/2014/main" id="{537AE109-9E5F-D55C-5DEC-1612F7A5E19D}"/>
              </a:ext>
            </a:extLst>
          </p:cNvPr>
          <p:cNvSpPr txBox="1">
            <a:spLocks noChangeArrowheads="1"/>
          </p:cNvSpPr>
          <p:nvPr/>
        </p:nvSpPr>
        <p:spPr bwMode="auto">
          <a:xfrm>
            <a:off x="685800" y="4648200"/>
            <a:ext cx="7924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 example of a UML use case diagram for </a:t>
            </a:r>
            <a:r>
              <a:rPr kumimoji="0" lang="en-US" altLang="ar-JO"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First Responder Interactive Emergency Navigational Database</a:t>
            </a:r>
            <a:r>
              <a:rPr kumimoji="0" lang="en-US" alt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(FRIEND), an accident management system. Associations between actors and use cases denote information flows. These associations are bidirectional: they can represent the actor initiating a use case (FieldOfficer initiates ReportEmergency) or a use case providing information to an actor (ReportEmergency notifies Dispatcher). The box around the use cases represents the system boundary.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3A3A231-28E6-6778-10B6-14BA298436F5}"/>
              </a:ext>
            </a:extLst>
          </p:cNvPr>
          <p:cNvSpPr>
            <a:spLocks noGrp="1"/>
          </p:cNvSpPr>
          <p:nvPr>
            <p:ph type="title"/>
          </p:nvPr>
        </p:nvSpPr>
        <p:spPr>
          <a:xfrm>
            <a:off x="609600" y="152400"/>
            <a:ext cx="8229600" cy="1143000"/>
          </a:xfrm>
        </p:spPr>
        <p:txBody>
          <a:bodyPr/>
          <a:lstStyle/>
          <a:p>
            <a:r>
              <a:rPr lang="en-US" altLang="ar-JO"/>
              <a:t>A use case example</a:t>
            </a:r>
          </a:p>
        </p:txBody>
      </p:sp>
      <p:sp>
        <p:nvSpPr>
          <p:cNvPr id="26627" name="Content Placeholder 2">
            <a:extLst>
              <a:ext uri="{FF2B5EF4-FFF2-40B4-BE49-F238E27FC236}">
                <a16:creationId xmlns:a16="http://schemas.microsoft.com/office/drawing/2014/main" id="{F25E0DB2-318E-BB89-BCCC-2C0AF50C1B8C}"/>
              </a:ext>
            </a:extLst>
          </p:cNvPr>
          <p:cNvSpPr>
            <a:spLocks noGrp="1"/>
          </p:cNvSpPr>
          <p:nvPr>
            <p:ph idx="1"/>
          </p:nvPr>
        </p:nvSpPr>
        <p:spPr>
          <a:xfrm>
            <a:off x="457200" y="1935163"/>
            <a:ext cx="8229600" cy="4694237"/>
          </a:xfrm>
        </p:spPr>
        <p:txBody>
          <a:bodyPr/>
          <a:lstStyle/>
          <a:p>
            <a:endParaRPr lang="en-US" altLang="ar-JO"/>
          </a:p>
          <a:p>
            <a:endParaRPr lang="en-US" altLang="ar-JO"/>
          </a:p>
          <a:p>
            <a:endParaRPr lang="en-US" altLang="ar-JO"/>
          </a:p>
          <a:p>
            <a:endParaRPr lang="en-US" altLang="ar-JO"/>
          </a:p>
          <a:p>
            <a:endParaRPr lang="en-US" altLang="ar-JO"/>
          </a:p>
          <a:p>
            <a:endParaRPr lang="en-US" altLang="ar-JO"/>
          </a:p>
          <a:p>
            <a:endParaRPr lang="en-US" altLang="ar-JO"/>
          </a:p>
          <a:p>
            <a:endParaRPr lang="en-US" altLang="ar-JO"/>
          </a:p>
          <a:p>
            <a:endParaRPr lang="en-US" altLang="ar-JO" sz="900"/>
          </a:p>
          <a:p>
            <a:r>
              <a:rPr lang="en-US" altLang="ar-JO" sz="1600"/>
              <a:t>An example of  a use case, ReportEmergency</a:t>
            </a:r>
            <a:endParaRPr lang="en-US" altLang="ar-JO"/>
          </a:p>
        </p:txBody>
      </p:sp>
      <p:sp>
        <p:nvSpPr>
          <p:cNvPr id="4" name="Date Placeholder 3">
            <a:extLst>
              <a:ext uri="{FF2B5EF4-FFF2-40B4-BE49-F238E27FC236}">
                <a16:creationId xmlns:a16="http://schemas.microsoft.com/office/drawing/2014/main" id="{A38FC4C2-0443-1E3F-A64F-FAA64FB15D43}"/>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6DA9C0-F746-4941-8BF3-2D20625A22D4}"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6629" name="Slide Number Placeholder 4">
            <a:extLst>
              <a:ext uri="{FF2B5EF4-FFF2-40B4-BE49-F238E27FC236}">
                <a16:creationId xmlns:a16="http://schemas.microsoft.com/office/drawing/2014/main" id="{4C0F203E-5B11-2927-619E-DBCE89C95D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4AE4DDF-E46E-4583-AF27-CAF9211603EF}"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26630" name="Picture 3">
            <a:extLst>
              <a:ext uri="{FF2B5EF4-FFF2-40B4-BE49-F238E27FC236}">
                <a16:creationId xmlns:a16="http://schemas.microsoft.com/office/drawing/2014/main" id="{D48FE5FB-FA51-3538-3EAE-3325F5581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C18B710-6468-EADB-C10E-D882114DF395}"/>
              </a:ext>
            </a:extLst>
          </p:cNvPr>
          <p:cNvSpPr>
            <a:spLocks noGrp="1"/>
          </p:cNvSpPr>
          <p:nvPr>
            <p:ph type="title"/>
          </p:nvPr>
        </p:nvSpPr>
        <p:spPr>
          <a:xfrm>
            <a:off x="457200" y="533400"/>
            <a:ext cx="8229600" cy="895350"/>
          </a:xfrm>
        </p:spPr>
        <p:txBody>
          <a:bodyPr/>
          <a:lstStyle/>
          <a:p>
            <a:pPr algn="ctr" eaLnBrk="1" hangingPunct="1"/>
            <a:r>
              <a:rPr lang="en-US" altLang="ar-JO" b="1">
                <a:solidFill>
                  <a:srgbClr val="00B0F0"/>
                </a:solidFill>
              </a:rPr>
              <a:t>An example of Use Case</a:t>
            </a:r>
          </a:p>
        </p:txBody>
      </p:sp>
      <p:pic>
        <p:nvPicPr>
          <p:cNvPr id="1026" name="Picture 2">
            <a:extLst>
              <a:ext uri="{FF2B5EF4-FFF2-40B4-BE49-F238E27FC236}">
                <a16:creationId xmlns:a16="http://schemas.microsoft.com/office/drawing/2014/main" id="{334F7E72-C489-6C94-8861-454CBD6B621A}"/>
              </a:ext>
            </a:extLst>
          </p:cNvPr>
          <p:cNvPicPr>
            <a:picLocks noGrp="1" noChangeAspect="1" noChangeArrowheads="1"/>
          </p:cNvPicPr>
          <p:nvPr>
            <p:ph idx="1"/>
          </p:nvPr>
        </p:nvPicPr>
        <p:blipFill>
          <a:blip r:embed="rId2" cstate="print">
            <a:duotone>
              <a:prstClr val="black"/>
              <a:schemeClr val="accent5">
                <a:tint val="45000"/>
                <a:satMod val="400000"/>
              </a:schemeClr>
            </a:duotone>
          </a:blip>
          <a:srcRect/>
          <a:stretch>
            <a:fillRect/>
          </a:stretch>
        </p:blipFill>
        <p:spPr>
          <a:xfrm>
            <a:off x="304800" y="1676400"/>
            <a:ext cx="8458200" cy="4648200"/>
          </a:xfrm>
        </p:spPr>
      </p:pic>
      <p:sp>
        <p:nvSpPr>
          <p:cNvPr id="7" name="Date Placeholder 6">
            <a:extLst>
              <a:ext uri="{FF2B5EF4-FFF2-40B4-BE49-F238E27FC236}">
                <a16:creationId xmlns:a16="http://schemas.microsoft.com/office/drawing/2014/main" id="{751DD0EA-3496-0CF9-9CD9-1AF45C8442F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9C1FAF-2C02-46F5-BCE5-2D77EEE110FD}"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7653" name="Slide Number Placeholder 7">
            <a:extLst>
              <a:ext uri="{FF2B5EF4-FFF2-40B4-BE49-F238E27FC236}">
                <a16:creationId xmlns:a16="http://schemas.microsoft.com/office/drawing/2014/main" id="{9D405DF1-5059-353D-2CA3-211E168E85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8F7F6C3-5BF3-4812-8962-42FC0C89DE41}"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0C07259-4472-5AD1-3AA0-4EC523AE09A2}"/>
              </a:ext>
            </a:extLst>
          </p:cNvPr>
          <p:cNvSpPr>
            <a:spLocks noGrp="1"/>
          </p:cNvSpPr>
          <p:nvPr>
            <p:ph type="title"/>
          </p:nvPr>
        </p:nvSpPr>
        <p:spPr>
          <a:xfrm>
            <a:off x="457200" y="533400"/>
            <a:ext cx="8229600" cy="762000"/>
          </a:xfrm>
        </p:spPr>
        <p:txBody>
          <a:bodyPr/>
          <a:lstStyle/>
          <a:p>
            <a:pPr algn="ctr" eaLnBrk="1" hangingPunct="1"/>
            <a:r>
              <a:rPr lang="en-US" altLang="en-US" sz="3200" b="1" dirty="0">
                <a:solidFill>
                  <a:srgbClr val="0070C0"/>
                </a:solidFill>
              </a:rPr>
              <a:t>Managing Complexity in Software</a:t>
            </a:r>
            <a:br>
              <a:rPr lang="en-US" altLang="en-US" sz="3200" b="1" dirty="0">
                <a:solidFill>
                  <a:srgbClr val="0070C0"/>
                </a:solidFill>
              </a:rPr>
            </a:br>
            <a:r>
              <a:rPr lang="en-US" sz="3200" b="1" strike="noStrike" spc="-1" dirty="0" err="1">
                <a:solidFill>
                  <a:srgbClr val="0070C0"/>
                </a:solidFill>
                <a:latin typeface="Calibri"/>
              </a:rPr>
              <a:t>إدارة</a:t>
            </a:r>
            <a:r>
              <a:rPr lang="en-US" sz="3200" b="1" strike="noStrike" spc="-1" dirty="0">
                <a:solidFill>
                  <a:srgbClr val="0070C0"/>
                </a:solidFill>
                <a:latin typeface="Calibri"/>
              </a:rPr>
              <a:t> </a:t>
            </a:r>
            <a:r>
              <a:rPr lang="en-US" sz="3200" b="1" strike="noStrike" spc="-1" dirty="0" err="1">
                <a:solidFill>
                  <a:srgbClr val="0070C0"/>
                </a:solidFill>
                <a:latin typeface="Calibri"/>
              </a:rPr>
              <a:t>التعقيد</a:t>
            </a:r>
            <a:r>
              <a:rPr lang="en-US" sz="3200" b="1" strike="noStrike" spc="-1" dirty="0">
                <a:solidFill>
                  <a:srgbClr val="0070C0"/>
                </a:solidFill>
                <a:latin typeface="Calibri"/>
              </a:rPr>
              <a:t> </a:t>
            </a:r>
            <a:r>
              <a:rPr lang="en-US" sz="3200" b="1" strike="noStrike" spc="-1" dirty="0" err="1">
                <a:solidFill>
                  <a:srgbClr val="0070C0"/>
                </a:solidFill>
                <a:latin typeface="Calibri"/>
              </a:rPr>
              <a:t>في</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endParaRPr lang="en-US" altLang="en-US" sz="3200" b="1" dirty="0">
              <a:solidFill>
                <a:srgbClr val="0070C0"/>
              </a:solidFill>
            </a:endParaRPr>
          </a:p>
        </p:txBody>
      </p:sp>
      <p:sp>
        <p:nvSpPr>
          <p:cNvPr id="12291" name="Content Placeholder 2">
            <a:extLst>
              <a:ext uri="{FF2B5EF4-FFF2-40B4-BE49-F238E27FC236}">
                <a16:creationId xmlns:a16="http://schemas.microsoft.com/office/drawing/2014/main" id="{9ECC11EA-4046-0F60-CEB7-DB18E4FE1FDF}"/>
              </a:ext>
            </a:extLst>
          </p:cNvPr>
          <p:cNvSpPr>
            <a:spLocks noGrp="1"/>
          </p:cNvSpPr>
          <p:nvPr>
            <p:ph idx="1"/>
          </p:nvPr>
        </p:nvSpPr>
        <p:spPr>
          <a:xfrm>
            <a:off x="457200" y="1524000"/>
            <a:ext cx="8382000" cy="4876800"/>
          </a:xfrm>
        </p:spPr>
        <p:txBody>
          <a:bodyPr/>
          <a:lstStyle/>
          <a:p>
            <a:pPr eaLnBrk="1" hangingPunct="1">
              <a:buFont typeface="Wingdings 2" panose="05020102010507070707" pitchFamily="18" charset="2"/>
              <a:buNone/>
            </a:pPr>
            <a:r>
              <a:rPr lang="en-US" altLang="en-US" sz="1800" b="1" dirty="0">
                <a:latin typeface="Times New Roman" panose="02020603050405020304" pitchFamily="18" charset="0"/>
                <a:cs typeface="Times New Roman" panose="02020603050405020304" pitchFamily="18" charset="0"/>
              </a:rPr>
              <a:t>Software systems are complex creations: </a:t>
            </a:r>
          </a:p>
          <a:p>
            <a:pPr eaLnBrk="1" hangingPunct="1">
              <a:buFont typeface="Wingdings 2" panose="05020102010507070707" pitchFamily="18" charset="2"/>
              <a:buNone/>
            </a:pPr>
            <a:r>
              <a:rPr lang="en-US" altLang="en-US" sz="500" b="1" dirty="0">
                <a:latin typeface="Times New Roman" panose="02020603050405020304" pitchFamily="18" charset="0"/>
                <a:cs typeface="Times New Roman" panose="02020603050405020304" pitchFamily="18" charset="0"/>
              </a:rPr>
              <a:t>`</a:t>
            </a:r>
          </a:p>
          <a:p>
            <a:pPr marL="272880" indent="-272880" algn="r" rtl="1">
              <a:lnSpc>
                <a:spcPct val="100000"/>
              </a:lnSpc>
              <a:spcBef>
                <a:spcPts val="6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dirty="0" err="1">
                <a:solidFill>
                  <a:srgbClr val="000000"/>
                </a:solidFill>
                <a:latin typeface="Times New Roman"/>
                <a:ea typeface="Times New Roman"/>
              </a:rPr>
              <a:t>أنظمة</a:t>
            </a:r>
            <a:r>
              <a:rPr lang="en-US" sz="1800" b="1" strike="noStrike" spc="-1" dirty="0">
                <a:solidFill>
                  <a:srgbClr val="000000"/>
                </a:solidFill>
                <a:latin typeface="Times New Roman"/>
                <a:ea typeface="Times New Roman"/>
              </a:rPr>
              <a:t> </a:t>
            </a:r>
            <a:r>
              <a:rPr lang="en-US" sz="1800" b="1" strike="noStrike" spc="-1" dirty="0" err="1">
                <a:solidFill>
                  <a:srgbClr val="000000"/>
                </a:solidFill>
                <a:latin typeface="Times New Roman"/>
                <a:ea typeface="Times New Roman"/>
              </a:rPr>
              <a:t>البرمجيات</a:t>
            </a:r>
            <a:r>
              <a:rPr lang="en-US" sz="1800" b="1" strike="noStrike" spc="-1" dirty="0">
                <a:solidFill>
                  <a:srgbClr val="000000"/>
                </a:solidFill>
                <a:latin typeface="Times New Roman"/>
                <a:ea typeface="Times New Roman"/>
              </a:rPr>
              <a:t> </a:t>
            </a:r>
            <a:r>
              <a:rPr lang="en-US" sz="1800" b="1" strike="noStrike" spc="-1" dirty="0" err="1">
                <a:solidFill>
                  <a:srgbClr val="000000"/>
                </a:solidFill>
                <a:latin typeface="Times New Roman"/>
                <a:ea typeface="Times New Roman"/>
              </a:rPr>
              <a:t>هي</a:t>
            </a:r>
            <a:r>
              <a:rPr lang="en-US" sz="1800" b="1" strike="noStrike" spc="-1" dirty="0">
                <a:solidFill>
                  <a:srgbClr val="000000"/>
                </a:solidFill>
                <a:latin typeface="Times New Roman"/>
                <a:ea typeface="Times New Roman"/>
              </a:rPr>
              <a:t> </a:t>
            </a:r>
            <a:r>
              <a:rPr lang="en-US" sz="1800" b="1" strike="noStrike" spc="-1" dirty="0" err="1">
                <a:solidFill>
                  <a:srgbClr val="000000"/>
                </a:solidFill>
                <a:latin typeface="Times New Roman"/>
                <a:ea typeface="Times New Roman"/>
              </a:rPr>
              <a:t>إبداعات</a:t>
            </a:r>
            <a:r>
              <a:rPr lang="en-US" sz="1800" b="1" strike="noStrike" spc="-1" dirty="0">
                <a:solidFill>
                  <a:srgbClr val="000000"/>
                </a:solidFill>
                <a:latin typeface="Times New Roman"/>
                <a:ea typeface="Times New Roman"/>
              </a:rPr>
              <a:t> </a:t>
            </a:r>
            <a:r>
              <a:rPr lang="en-US" sz="1800" b="1" strike="noStrike" spc="-1" dirty="0" err="1">
                <a:solidFill>
                  <a:srgbClr val="000000"/>
                </a:solidFill>
                <a:latin typeface="Times New Roman"/>
                <a:ea typeface="Times New Roman"/>
              </a:rPr>
              <a:t>معقدة</a:t>
            </a:r>
            <a:r>
              <a:rPr lang="en-US" sz="1800" b="1" strike="noStrike" spc="-1" dirty="0">
                <a:solidFill>
                  <a:srgbClr val="000000"/>
                </a:solidFill>
                <a:latin typeface="Times New Roman"/>
                <a:ea typeface="Times New Roman"/>
              </a:rPr>
              <a:t>:</a:t>
            </a:r>
            <a:endParaRPr lang="en-US" sz="1800" b="0" strike="noStrike" spc="-1" dirty="0">
              <a:solidFill>
                <a:srgbClr val="000000"/>
              </a:solidFill>
              <a:latin typeface="Constantia"/>
            </a:endParaRPr>
          </a:p>
          <a:p>
            <a:pPr lvl="1" eaLnBrk="1" hangingPunct="1"/>
            <a:r>
              <a:rPr lang="en-US" altLang="en-US" sz="1600" dirty="0">
                <a:latin typeface="Times New Roman" panose="02020603050405020304" pitchFamily="18" charset="0"/>
                <a:cs typeface="Times New Roman" panose="02020603050405020304" pitchFamily="18" charset="0"/>
              </a:rPr>
              <a:t>They perform many functions; they are built to achieve many different, and often conflicting, objectives</a:t>
            </a:r>
          </a:p>
          <a:p>
            <a:pPr marL="639720" lvl="1" indent="-246240" algn="r" rtl="1">
              <a:lnSpc>
                <a:spcPct val="100000"/>
              </a:lnSpc>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Times New Roman"/>
                <a:ea typeface="Times New Roman"/>
              </a:rPr>
              <a:t>يؤدون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العديد</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الوظائف</a:t>
            </a:r>
            <a:r>
              <a:rPr lang="en-US" sz="1600" b="0" strike="noStrike" spc="-1" dirty="0">
                <a:solidFill>
                  <a:srgbClr val="000000"/>
                </a:solidFill>
                <a:latin typeface="Times New Roman"/>
                <a:ea typeface="Times New Roman"/>
              </a:rPr>
              <a:t> ؛ </a:t>
            </a:r>
            <a:r>
              <a:rPr lang="en-US" sz="1600" b="0" strike="noStrike" spc="-1" dirty="0" err="1">
                <a:solidFill>
                  <a:srgbClr val="000000"/>
                </a:solidFill>
                <a:latin typeface="Times New Roman"/>
                <a:ea typeface="Times New Roman"/>
              </a:rPr>
              <a:t>لقد</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تم</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إنشاؤها</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لتحقيق</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العديد</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الأهداف</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المختلفة</a:t>
            </a:r>
            <a:r>
              <a:rPr lang="en-US" sz="1600" b="0" strike="noStrike" spc="-1" dirty="0">
                <a:solidFill>
                  <a:srgbClr val="000000"/>
                </a:solidFill>
                <a:latin typeface="Times New Roman"/>
                <a:ea typeface="Times New Roman"/>
              </a:rPr>
              <a:t> ، </a:t>
            </a:r>
            <a:r>
              <a:rPr lang="en-US" sz="1600" b="0" strike="noStrike" spc="-1" dirty="0" err="1">
                <a:solidFill>
                  <a:srgbClr val="000000"/>
                </a:solidFill>
                <a:latin typeface="Times New Roman"/>
                <a:ea typeface="Times New Roman"/>
              </a:rPr>
              <a:t>والتي</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غالبًا</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ما</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تكون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متضاربة</a:t>
            </a:r>
            <a:endParaRPr lang="en-US" sz="1600" b="0" strike="noStrike" spc="-1" dirty="0">
              <a:solidFill>
                <a:srgbClr val="000000"/>
              </a:solidFill>
              <a:latin typeface="Constantia"/>
            </a:endParaRPr>
          </a:p>
          <a:p>
            <a:pPr lvl="1" eaLnBrk="1" hangingPunct="1"/>
            <a:r>
              <a:rPr lang="en-US" altLang="en-US" sz="1600" dirty="0">
                <a:latin typeface="Times New Roman" panose="02020603050405020304" pitchFamily="18" charset="0"/>
                <a:cs typeface="Times New Roman" panose="02020603050405020304" pitchFamily="18" charset="0"/>
              </a:rPr>
              <a:t>They comprise many components; many of their components are custom made and complex themselves</a:t>
            </a:r>
          </a:p>
          <a:p>
            <a:pPr marL="639720" lvl="1" indent="-246240" algn="r" rtl="1">
              <a:lnSpc>
                <a:spcPct val="100000"/>
              </a:lnSpc>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Times New Roman"/>
                <a:ea typeface="Times New Roman"/>
              </a:rPr>
              <a:t>أنها</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تتألف</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العديد</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المكونات</a:t>
            </a:r>
            <a:r>
              <a:rPr lang="en-US" sz="1600" b="0" strike="noStrike" spc="-1" dirty="0">
                <a:solidFill>
                  <a:srgbClr val="000000"/>
                </a:solidFill>
                <a:latin typeface="Times New Roman"/>
                <a:ea typeface="Times New Roman"/>
              </a:rPr>
              <a:t> ؛ </a:t>
            </a:r>
            <a:r>
              <a:rPr lang="en-US" sz="1600" b="0" strike="noStrike" spc="-1" dirty="0" err="1">
                <a:solidFill>
                  <a:srgbClr val="000000"/>
                </a:solidFill>
                <a:latin typeface="Times New Roman"/>
                <a:ea typeface="Times New Roman"/>
              </a:rPr>
              <a:t>العديد</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مكوناتها</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مصنوعة</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خصيصًا</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ومعقدة</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بحد</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ذاتها</a:t>
            </a:r>
            <a:endParaRPr lang="en-US" sz="1600" b="0" strike="noStrike" spc="-1" dirty="0">
              <a:solidFill>
                <a:srgbClr val="000000"/>
              </a:solidFill>
              <a:latin typeface="Constantia"/>
            </a:endParaRPr>
          </a:p>
          <a:p>
            <a:pPr lvl="1" eaLnBrk="1" hangingPunct="1"/>
            <a:r>
              <a:rPr lang="en-US" altLang="en-US" sz="1600" dirty="0">
                <a:latin typeface="Times New Roman" panose="02020603050405020304" pitchFamily="18" charset="0"/>
                <a:cs typeface="Times New Roman" panose="02020603050405020304" pitchFamily="18" charset="0"/>
              </a:rPr>
              <a:t>Many participants, from different disciplines, take part in the development of these components</a:t>
            </a:r>
          </a:p>
          <a:p>
            <a:pPr marL="639720" lvl="1" indent="-246240" algn="r" rtl="1">
              <a:lnSpc>
                <a:spcPct val="100000"/>
              </a:lnSpc>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Times New Roman"/>
                <a:ea typeface="Times New Roman"/>
              </a:rPr>
              <a:t>يشارك</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العديد</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المشاركين</a:t>
            </a:r>
            <a:r>
              <a:rPr lang="en-US" sz="1600" b="0" strike="noStrike" spc="-1" dirty="0">
                <a:solidFill>
                  <a:srgbClr val="000000"/>
                </a:solidFill>
                <a:latin typeface="Times New Roman"/>
                <a:ea typeface="Times New Roman"/>
              </a:rPr>
              <a:t> ، </a:t>
            </a:r>
            <a:r>
              <a:rPr lang="en-US" sz="1600" b="0" strike="noStrike" spc="-1" dirty="0" err="1">
                <a:solidFill>
                  <a:srgbClr val="000000"/>
                </a:solidFill>
                <a:latin typeface="Times New Roman"/>
                <a:ea typeface="Times New Roman"/>
              </a:rPr>
              <a:t>من</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مختلف</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التخصصات</a:t>
            </a:r>
            <a:r>
              <a:rPr lang="en-US" sz="1600" b="0" strike="noStrike" spc="-1" dirty="0">
                <a:solidFill>
                  <a:srgbClr val="000000"/>
                </a:solidFill>
                <a:latin typeface="Times New Roman"/>
                <a:ea typeface="Times New Roman"/>
              </a:rPr>
              <a:t> ، </a:t>
            </a:r>
            <a:r>
              <a:rPr lang="en-US" sz="1600" b="0" strike="noStrike" spc="-1" dirty="0" err="1">
                <a:solidFill>
                  <a:srgbClr val="000000"/>
                </a:solidFill>
                <a:latin typeface="Times New Roman"/>
                <a:ea typeface="Times New Roman"/>
              </a:rPr>
              <a:t>في</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تطوير</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هذه</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المكونات</a:t>
            </a:r>
            <a:endParaRPr lang="en-US" sz="1600" b="0" strike="noStrike" spc="-1" dirty="0">
              <a:solidFill>
                <a:srgbClr val="000000"/>
              </a:solidFill>
              <a:latin typeface="Constantia"/>
            </a:endParaRPr>
          </a:p>
          <a:p>
            <a:pPr lvl="1" eaLnBrk="1" hangingPunct="1"/>
            <a:r>
              <a:rPr lang="en-US" altLang="en-US" sz="1600" dirty="0">
                <a:latin typeface="Times New Roman" panose="02020603050405020304" pitchFamily="18" charset="0"/>
                <a:cs typeface="Times New Roman" panose="02020603050405020304" pitchFamily="18" charset="0"/>
              </a:rPr>
              <a:t>The development process and the software life cycle often spans many years</a:t>
            </a:r>
          </a:p>
          <a:p>
            <a:pPr marL="639720" lvl="1" indent="-246240" algn="r" rtl="1">
              <a:lnSpc>
                <a:spcPct val="100000"/>
              </a:lnSpc>
              <a:spcBef>
                <a:spcPts val="550"/>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Times New Roman"/>
                <a:ea typeface="Times New Roman"/>
              </a:rPr>
              <a:t>غالبًا</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ما</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تمتد</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عملية</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التطوير</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ودورة</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حياة</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البرنامج</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لسنوات</a:t>
            </a:r>
            <a:r>
              <a:rPr lang="en-US" sz="1600" b="0" strike="noStrike" spc="-1" dirty="0">
                <a:solidFill>
                  <a:srgbClr val="000000"/>
                </a:solidFill>
                <a:latin typeface="Times New Roman"/>
                <a:ea typeface="Times New Roman"/>
              </a:rPr>
              <a:t> </a:t>
            </a:r>
            <a:r>
              <a:rPr lang="en-US" sz="1600" b="0" strike="noStrike" spc="-1" dirty="0" err="1">
                <a:solidFill>
                  <a:srgbClr val="000000"/>
                </a:solidFill>
                <a:latin typeface="Times New Roman"/>
                <a:ea typeface="Times New Roman"/>
              </a:rPr>
              <a:t>عديدة</a:t>
            </a:r>
            <a:endParaRPr lang="en-US" sz="1600" b="0" strike="noStrike" spc="-1" dirty="0">
              <a:solidFill>
                <a:srgbClr val="000000"/>
              </a:solidFill>
              <a:latin typeface="Constantia"/>
            </a:endParaRPr>
          </a:p>
          <a:p>
            <a:pPr eaLnBrk="1" hangingPunct="1"/>
            <a:r>
              <a:rPr lang="en-US" altLang="en-US" sz="1800" dirty="0">
                <a:latin typeface="Times New Roman" panose="02020603050405020304" pitchFamily="18" charset="0"/>
                <a:cs typeface="Times New Roman" panose="02020603050405020304" pitchFamily="18" charset="0"/>
              </a:rPr>
              <a:t>Complex systems are difficult to understand completely by a single person</a:t>
            </a:r>
            <a:endParaRPr lang="en-US" sz="500" b="0" strike="noStrike" spc="-1" dirty="0">
              <a:solidFill>
                <a:srgbClr val="000000"/>
              </a:solidFill>
              <a:latin typeface="Constantia"/>
            </a:endParaRPr>
          </a:p>
          <a:p>
            <a:pPr marL="272880" indent="-272880" algn="r" rtl="1">
              <a:lnSpc>
                <a:spcPct val="100000"/>
              </a:lnSpc>
              <a:spcBef>
                <a:spcPts val="649"/>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Times New Roman"/>
                <a:ea typeface="Times New Roman"/>
              </a:rPr>
              <a:t>يصعب</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على</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شخص</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واحد</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فهم</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الأنظمة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المعقدة</a:t>
            </a:r>
            <a:r>
              <a:rPr lang="en-US" sz="1800" b="0" strike="noStrike" spc="-1" dirty="0">
                <a:solidFill>
                  <a:srgbClr val="000000"/>
                </a:solidFill>
                <a:latin typeface="Times New Roman"/>
                <a:ea typeface="Times New Roman"/>
              </a:rPr>
              <a:t> </a:t>
            </a:r>
            <a:r>
              <a:rPr lang="en-US" sz="1800" b="0" strike="noStrike" spc="-1" dirty="0" err="1">
                <a:solidFill>
                  <a:srgbClr val="000000"/>
                </a:solidFill>
                <a:latin typeface="Times New Roman"/>
                <a:ea typeface="Times New Roman"/>
              </a:rPr>
              <a:t>تمامًا</a:t>
            </a:r>
            <a:endParaRPr lang="en-US" sz="1800" b="0" strike="noStrike" spc="-1" dirty="0">
              <a:solidFill>
                <a:srgbClr val="000000"/>
              </a:solidFill>
              <a:latin typeface="Constantia"/>
            </a:endParaRPr>
          </a:p>
        </p:txBody>
      </p:sp>
      <p:sp>
        <p:nvSpPr>
          <p:cNvPr id="4" name="Date Placeholder 3">
            <a:extLst>
              <a:ext uri="{FF2B5EF4-FFF2-40B4-BE49-F238E27FC236}">
                <a16:creationId xmlns:a16="http://schemas.microsoft.com/office/drawing/2014/main" id="{B90A90E4-7C65-20AC-9C77-4A8A5771776C}"/>
              </a:ext>
            </a:extLst>
          </p:cNvPr>
          <p:cNvSpPr>
            <a:spLocks noGrp="1"/>
          </p:cNvSpPr>
          <p:nvPr>
            <p:ph type="dt" sz="quarter" idx="10"/>
          </p:nvPr>
        </p:nvSpPr>
        <p:spPr/>
        <p:txBody>
          <a:bodyPr/>
          <a:lstStyle/>
          <a:p>
            <a:pPr>
              <a:defRPr/>
            </a:pPr>
            <a:fld id="{77DFA6CD-B95C-4075-A62B-D809FB5725D5}" type="datetime1">
              <a:rPr lang="en-US"/>
              <a:pPr>
                <a:defRPr/>
              </a:pPr>
              <a:t>5/9/2023</a:t>
            </a:fld>
            <a:endParaRPr lang="en-US" dirty="0"/>
          </a:p>
        </p:txBody>
      </p:sp>
      <p:sp>
        <p:nvSpPr>
          <p:cNvPr id="12293" name="Slide Number Placeholder 5">
            <a:extLst>
              <a:ext uri="{FF2B5EF4-FFF2-40B4-BE49-F238E27FC236}">
                <a16:creationId xmlns:a16="http://schemas.microsoft.com/office/drawing/2014/main" id="{09ACF302-8E1A-F787-2562-069652F798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6C520A-D18D-48E6-8D0C-6050D6C4F2D0}" type="slidenum">
              <a:rPr lang="en-US" altLang="en-US">
                <a:solidFill>
                  <a:srgbClr val="045C75"/>
                </a:solidFill>
                <a:latin typeface="Constantia" panose="02030602050306030303" pitchFamily="18" charset="0"/>
              </a:rPr>
              <a:pPr/>
              <a:t>4</a:t>
            </a:fld>
            <a:endParaRPr lang="en-US" altLang="en-US">
              <a:solidFill>
                <a:srgbClr val="045C75"/>
              </a:solidFill>
              <a:latin typeface="Constantia" panose="02030602050306030303"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0810A9F-2E2D-1CBB-5ED4-8A3C0B60FE01}"/>
              </a:ext>
            </a:extLst>
          </p:cNvPr>
          <p:cNvSpPr>
            <a:spLocks noGrp="1"/>
          </p:cNvSpPr>
          <p:nvPr>
            <p:ph type="title"/>
          </p:nvPr>
        </p:nvSpPr>
        <p:spPr/>
        <p:txBody>
          <a:bodyPr/>
          <a:lstStyle/>
          <a:p>
            <a:pPr algn="ctr"/>
            <a:r>
              <a:rPr lang="en-US" altLang="ar-JO" sz="4000" dirty="0"/>
              <a:t>Use case</a:t>
            </a:r>
            <a:br>
              <a:rPr lang="en-US" altLang="ar-JO" sz="4000" dirty="0"/>
            </a:br>
            <a:r>
              <a:rPr lang="en-US" altLang="ar-JO" sz="4000" dirty="0" err="1"/>
              <a:t>حالة</a:t>
            </a:r>
            <a:r>
              <a:rPr lang="en-US" altLang="ar-JO" sz="4000" dirty="0"/>
              <a:t> </a:t>
            </a:r>
            <a:r>
              <a:rPr lang="en-US" altLang="ar-JO" sz="4000" dirty="0" err="1"/>
              <a:t>الاستخدام</a:t>
            </a:r>
            <a:endParaRPr lang="en-US" altLang="ar-JO" sz="4000" dirty="0"/>
          </a:p>
        </p:txBody>
      </p:sp>
      <p:sp>
        <p:nvSpPr>
          <p:cNvPr id="28675" name="Content Placeholder 2">
            <a:extLst>
              <a:ext uri="{FF2B5EF4-FFF2-40B4-BE49-F238E27FC236}">
                <a16:creationId xmlns:a16="http://schemas.microsoft.com/office/drawing/2014/main" id="{BFEA149C-6FBE-FA88-2C7E-0013854DFF8D}"/>
              </a:ext>
            </a:extLst>
          </p:cNvPr>
          <p:cNvSpPr>
            <a:spLocks noGrp="1"/>
          </p:cNvSpPr>
          <p:nvPr>
            <p:ph idx="1"/>
          </p:nvPr>
        </p:nvSpPr>
        <p:spPr/>
        <p:txBody>
          <a:bodyPr/>
          <a:lstStyle/>
          <a:p>
            <a:pPr marL="0" indent="0">
              <a:buFont typeface="Wingdings 2" panose="05020102010507070707" pitchFamily="18" charset="2"/>
              <a:buNone/>
            </a:pPr>
            <a:r>
              <a:rPr lang="en-US" altLang="ar-JO" sz="2000" dirty="0"/>
              <a:t>Use cases are written in natural language.</a:t>
            </a:r>
          </a:p>
          <a:p>
            <a:pPr marL="0" indent="0" algn="r" rtl="1">
              <a:buNone/>
            </a:pPr>
            <a:r>
              <a:rPr lang="en-US" altLang="ar-JO" sz="2000" dirty="0" err="1"/>
              <a:t>حالات</a:t>
            </a:r>
            <a:r>
              <a:rPr lang="en-US" altLang="ar-JO" sz="2000" dirty="0"/>
              <a:t> </a:t>
            </a:r>
            <a:r>
              <a:rPr lang="en-US" altLang="ar-JO" sz="2000" dirty="0" err="1"/>
              <a:t>الاستخدام</a:t>
            </a:r>
            <a:r>
              <a:rPr lang="en-US" altLang="ar-JO" sz="2000" dirty="0"/>
              <a:t> </a:t>
            </a:r>
            <a:r>
              <a:rPr lang="en-US" altLang="ar-JO" sz="2000" dirty="0" err="1"/>
              <a:t>مكتوبة</a:t>
            </a:r>
            <a:r>
              <a:rPr lang="en-US" altLang="ar-JO" sz="2000" dirty="0"/>
              <a:t> </a:t>
            </a:r>
            <a:r>
              <a:rPr lang="en-US" altLang="ar-JO" sz="2000" dirty="0" err="1"/>
              <a:t>بلغة</a:t>
            </a:r>
            <a:r>
              <a:rPr lang="en-US" altLang="ar-JO" sz="2000" dirty="0"/>
              <a:t> </a:t>
            </a:r>
            <a:r>
              <a:rPr lang="en-US" altLang="ar-JO" sz="2000" dirty="0" err="1"/>
              <a:t>طبيعية</a:t>
            </a:r>
            <a:r>
              <a:rPr lang="en-US" altLang="ar-JO" sz="2000" dirty="0"/>
              <a:t>.</a:t>
            </a:r>
          </a:p>
          <a:p>
            <a:pPr lvl="1"/>
            <a:r>
              <a:rPr lang="en-US" altLang="ar-JO" sz="1800" dirty="0"/>
              <a:t> This enables developers to use them for communicating with the client and the users, who generally do not have an extensive knowledge of software engineering notations. </a:t>
            </a:r>
          </a:p>
          <a:p>
            <a:pPr lvl="1" algn="r" rtl="1"/>
            <a:r>
              <a:rPr lang="en-US" altLang="ar-JO" sz="1800" dirty="0" err="1"/>
              <a:t>يتيح</a:t>
            </a:r>
            <a:r>
              <a:rPr lang="en-US" altLang="ar-JO" sz="1800" dirty="0"/>
              <a:t> </a:t>
            </a:r>
            <a:r>
              <a:rPr lang="en-US" altLang="ar-JO" sz="1800" dirty="0" err="1"/>
              <a:t>ذلك</a:t>
            </a:r>
            <a:r>
              <a:rPr lang="en-US" altLang="ar-JO" sz="1800" dirty="0"/>
              <a:t> </a:t>
            </a:r>
            <a:r>
              <a:rPr lang="en-US" altLang="ar-JO" sz="1800" dirty="0" err="1"/>
              <a:t>للمطورين</a:t>
            </a:r>
            <a:r>
              <a:rPr lang="en-US" altLang="ar-JO" sz="1800" dirty="0"/>
              <a:t> </a:t>
            </a:r>
            <a:r>
              <a:rPr lang="en-US" altLang="ar-JO" sz="1800" dirty="0" err="1"/>
              <a:t>استخدامها</a:t>
            </a:r>
            <a:r>
              <a:rPr lang="en-US" altLang="ar-JO" sz="1800" dirty="0"/>
              <a:t> </a:t>
            </a:r>
            <a:r>
              <a:rPr lang="en-US" altLang="ar-JO" sz="1800" dirty="0" err="1"/>
              <a:t>للتواصل</a:t>
            </a:r>
            <a:r>
              <a:rPr lang="en-US" altLang="ar-JO" sz="1800" dirty="0"/>
              <a:t> </a:t>
            </a:r>
            <a:r>
              <a:rPr lang="en-US" altLang="ar-JO" sz="1800" dirty="0" err="1"/>
              <a:t>مع</a:t>
            </a:r>
            <a:r>
              <a:rPr lang="en-US" altLang="ar-JO" sz="1800" dirty="0"/>
              <a:t> </a:t>
            </a:r>
            <a:r>
              <a:rPr lang="en-US" altLang="ar-JO" sz="1800" dirty="0" err="1"/>
              <a:t>العميل</a:t>
            </a:r>
            <a:r>
              <a:rPr lang="en-US" altLang="ar-JO" sz="1800" dirty="0"/>
              <a:t> </a:t>
            </a:r>
            <a:r>
              <a:rPr lang="en-US" altLang="ar-JO" sz="1800" dirty="0" err="1"/>
              <a:t>والمستخدمين</a:t>
            </a:r>
            <a:r>
              <a:rPr lang="en-US" altLang="ar-JO" sz="1800" dirty="0"/>
              <a:t> ، </a:t>
            </a:r>
            <a:r>
              <a:rPr lang="en-US" altLang="ar-JO" sz="1800" dirty="0" err="1"/>
              <a:t>الذين</a:t>
            </a:r>
            <a:r>
              <a:rPr lang="en-US" altLang="ar-JO" sz="1800" dirty="0"/>
              <a:t> </a:t>
            </a:r>
            <a:r>
              <a:rPr lang="en-US" altLang="ar-JO" sz="1800" dirty="0" err="1"/>
              <a:t>لا</a:t>
            </a:r>
            <a:r>
              <a:rPr lang="en-US" altLang="ar-JO" sz="1800" dirty="0"/>
              <a:t> </a:t>
            </a:r>
            <a:r>
              <a:rPr lang="en-US" altLang="ar-JO" sz="1800" dirty="0" err="1"/>
              <a:t>يمتلكون</a:t>
            </a:r>
            <a:r>
              <a:rPr lang="en-US" altLang="ar-JO" sz="1800" dirty="0"/>
              <a:t> </a:t>
            </a:r>
            <a:r>
              <a:rPr lang="en-US" altLang="ar-JO" sz="1800" dirty="0" err="1"/>
              <a:t>عمومًا</a:t>
            </a:r>
            <a:r>
              <a:rPr lang="en-US" altLang="ar-JO" sz="1800" dirty="0"/>
              <a:t> </a:t>
            </a:r>
            <a:r>
              <a:rPr lang="en-US" altLang="ar-JO" sz="1800" dirty="0" err="1"/>
              <a:t>معرفة</a:t>
            </a:r>
            <a:r>
              <a:rPr lang="en-US" altLang="ar-JO" sz="1800" dirty="0"/>
              <a:t> </a:t>
            </a:r>
            <a:r>
              <a:rPr lang="en-US" altLang="ar-JO" sz="1800" dirty="0" err="1"/>
              <a:t>واسعة</a:t>
            </a:r>
            <a:r>
              <a:rPr lang="en-US" altLang="ar-JO" sz="1800" dirty="0"/>
              <a:t> </a:t>
            </a:r>
            <a:r>
              <a:rPr lang="en-US" altLang="ar-JO" sz="1800" dirty="0" err="1"/>
              <a:t>بتدوينات</a:t>
            </a:r>
            <a:r>
              <a:rPr lang="en-US" altLang="ar-JO" sz="1800" dirty="0"/>
              <a:t> </a:t>
            </a:r>
            <a:r>
              <a:rPr lang="en-US" altLang="ar-JO" sz="1800" dirty="0" err="1"/>
              <a:t>هندسة</a:t>
            </a:r>
            <a:r>
              <a:rPr lang="en-US" altLang="ar-JO" sz="1800" dirty="0"/>
              <a:t> </a:t>
            </a:r>
            <a:r>
              <a:rPr lang="en-US" altLang="ar-JO" sz="1800" dirty="0" err="1"/>
              <a:t>البرمجيات</a:t>
            </a:r>
            <a:r>
              <a:rPr lang="en-US" altLang="ar-JO" sz="1800" dirty="0"/>
              <a:t>.</a:t>
            </a:r>
          </a:p>
          <a:p>
            <a:pPr lvl="1"/>
            <a:r>
              <a:rPr lang="en-US" altLang="ar-JO" sz="1800" dirty="0"/>
              <a:t>The use of natural language also enables participants from other disciplines to understand the requirements of the system. </a:t>
            </a:r>
          </a:p>
          <a:p>
            <a:pPr lvl="1" algn="r" rtl="1"/>
            <a:r>
              <a:rPr lang="en-US" altLang="ar-JO" sz="1800" dirty="0" err="1"/>
              <a:t>يتيح</a:t>
            </a:r>
            <a:r>
              <a:rPr lang="en-US" altLang="ar-JO" sz="1800" dirty="0"/>
              <a:t> </a:t>
            </a:r>
            <a:r>
              <a:rPr lang="en-US" altLang="ar-JO" sz="1800" dirty="0" err="1"/>
              <a:t>استخدام</a:t>
            </a:r>
            <a:r>
              <a:rPr lang="en-US" altLang="ar-JO" sz="1800" dirty="0"/>
              <a:t> </a:t>
            </a:r>
            <a:r>
              <a:rPr lang="en-US" altLang="ar-JO" sz="1800" dirty="0" err="1"/>
              <a:t>اللغة</a:t>
            </a:r>
            <a:r>
              <a:rPr lang="en-US" altLang="ar-JO" sz="1800" dirty="0"/>
              <a:t> </a:t>
            </a:r>
            <a:r>
              <a:rPr lang="en-US" altLang="ar-JO" sz="1800" dirty="0" err="1"/>
              <a:t>الطبيعية</a:t>
            </a:r>
            <a:r>
              <a:rPr lang="en-US" altLang="ar-JO" sz="1800" dirty="0"/>
              <a:t> </a:t>
            </a:r>
            <a:r>
              <a:rPr lang="en-US" altLang="ar-JO" sz="1800" dirty="0" err="1"/>
              <a:t>أيضًا</a:t>
            </a:r>
            <a:r>
              <a:rPr lang="en-US" altLang="ar-JO" sz="1800" dirty="0"/>
              <a:t> </a:t>
            </a:r>
            <a:r>
              <a:rPr lang="en-US" altLang="ar-JO" sz="1800" dirty="0" err="1"/>
              <a:t>للمشاركين</a:t>
            </a:r>
            <a:r>
              <a:rPr lang="en-US" altLang="ar-JO" sz="1800" dirty="0"/>
              <a:t> </a:t>
            </a:r>
            <a:r>
              <a:rPr lang="en-US" altLang="ar-JO" sz="1800" dirty="0" err="1"/>
              <a:t>من</a:t>
            </a:r>
            <a:r>
              <a:rPr lang="en-US" altLang="ar-JO" sz="1800" dirty="0"/>
              <a:t> </a:t>
            </a:r>
            <a:r>
              <a:rPr lang="en-US" altLang="ar-JO" sz="1800" dirty="0" err="1"/>
              <a:t>التخصصات</a:t>
            </a:r>
            <a:r>
              <a:rPr lang="en-US" altLang="ar-JO" sz="1800" dirty="0"/>
              <a:t> </a:t>
            </a:r>
            <a:r>
              <a:rPr lang="en-US" altLang="ar-JO" sz="1800" dirty="0" err="1"/>
              <a:t>الأخرى</a:t>
            </a:r>
            <a:r>
              <a:rPr lang="en-US" altLang="ar-JO" sz="1800" dirty="0"/>
              <a:t> </a:t>
            </a:r>
            <a:r>
              <a:rPr lang="en-US" altLang="ar-JO" sz="1800" dirty="0" err="1"/>
              <a:t>فهم</a:t>
            </a:r>
            <a:r>
              <a:rPr lang="en-US" altLang="ar-JO" sz="1800" dirty="0"/>
              <a:t> </a:t>
            </a:r>
            <a:r>
              <a:rPr lang="en-US" altLang="ar-JO" sz="1800" dirty="0" err="1"/>
              <a:t>متطلبات</a:t>
            </a:r>
            <a:r>
              <a:rPr lang="en-US" altLang="ar-JO" sz="1800" dirty="0"/>
              <a:t> </a:t>
            </a:r>
            <a:r>
              <a:rPr lang="en-US" altLang="ar-JO" sz="1800" dirty="0" err="1"/>
              <a:t>النظام</a:t>
            </a:r>
            <a:r>
              <a:rPr lang="en-US" altLang="ar-JO" sz="1800" dirty="0"/>
              <a:t>.</a:t>
            </a:r>
          </a:p>
          <a:p>
            <a:pPr lvl="1"/>
            <a:r>
              <a:rPr lang="en-US" altLang="ar-JO" sz="1800" dirty="0"/>
              <a:t>The use of the natural language allows developers to capture things, in particular special requirements, that cannot easily be captured in diagrams.</a:t>
            </a:r>
          </a:p>
          <a:p>
            <a:pPr lvl="1" algn="r" rtl="1"/>
            <a:r>
              <a:rPr lang="en-US" altLang="ar-JO" sz="1800" dirty="0" err="1"/>
              <a:t>يسمح</a:t>
            </a:r>
            <a:r>
              <a:rPr lang="en-US" altLang="ar-JO" sz="1800" dirty="0"/>
              <a:t> </a:t>
            </a:r>
            <a:r>
              <a:rPr lang="en-US" altLang="ar-JO" sz="1800" dirty="0" err="1"/>
              <a:t>استخدام</a:t>
            </a:r>
            <a:r>
              <a:rPr lang="en-US" altLang="ar-JO" sz="1800" dirty="0"/>
              <a:t> </a:t>
            </a:r>
            <a:r>
              <a:rPr lang="en-US" altLang="ar-JO" sz="1800" dirty="0" err="1"/>
              <a:t>اللغة</a:t>
            </a:r>
            <a:r>
              <a:rPr lang="en-US" altLang="ar-JO" sz="1800" dirty="0"/>
              <a:t> </a:t>
            </a:r>
            <a:r>
              <a:rPr lang="en-US" altLang="ar-JO" sz="1800" dirty="0" err="1"/>
              <a:t>الطبيعية</a:t>
            </a:r>
            <a:r>
              <a:rPr lang="en-US" altLang="ar-JO" sz="1800" dirty="0"/>
              <a:t> </a:t>
            </a:r>
            <a:r>
              <a:rPr lang="en-US" altLang="ar-JO" sz="1800" dirty="0" err="1"/>
              <a:t>للمطورين</a:t>
            </a:r>
            <a:r>
              <a:rPr lang="en-US" altLang="ar-JO" sz="1800" dirty="0"/>
              <a:t> </a:t>
            </a:r>
            <a:r>
              <a:rPr lang="en-US" altLang="ar-JO" sz="1800" dirty="0" err="1"/>
              <a:t>بالتقاط</a:t>
            </a:r>
            <a:r>
              <a:rPr lang="en-US" altLang="ar-JO" sz="1800" dirty="0"/>
              <a:t> </a:t>
            </a:r>
            <a:r>
              <a:rPr lang="en-US" altLang="ar-JO" sz="1800" dirty="0" err="1"/>
              <a:t>الأشياء</a:t>
            </a:r>
            <a:r>
              <a:rPr lang="en-US" altLang="ar-JO" sz="1800" dirty="0"/>
              <a:t> ، </a:t>
            </a:r>
            <a:r>
              <a:rPr lang="en-US" altLang="ar-JO" sz="1800" dirty="0" err="1"/>
              <a:t>ولا</a:t>
            </a:r>
            <a:r>
              <a:rPr lang="en-US" altLang="ar-JO" sz="1800" dirty="0"/>
              <a:t> </a:t>
            </a:r>
            <a:r>
              <a:rPr lang="en-US" altLang="ar-JO" sz="1800" dirty="0" err="1"/>
              <a:t>سيما</a:t>
            </a:r>
            <a:r>
              <a:rPr lang="en-US" altLang="ar-JO" sz="1800" dirty="0"/>
              <a:t> </a:t>
            </a:r>
            <a:r>
              <a:rPr lang="en-US" altLang="ar-JO" sz="1800" dirty="0" err="1"/>
              <a:t>المتطلبات</a:t>
            </a:r>
            <a:r>
              <a:rPr lang="en-US" altLang="ar-JO" sz="1800" dirty="0"/>
              <a:t> </a:t>
            </a:r>
            <a:r>
              <a:rPr lang="en-US" altLang="ar-JO" sz="1800" dirty="0" err="1"/>
              <a:t>الخاصة</a:t>
            </a:r>
            <a:r>
              <a:rPr lang="en-US" altLang="ar-JO" sz="1800" dirty="0"/>
              <a:t> ، </a:t>
            </a:r>
            <a:r>
              <a:rPr lang="en-US" altLang="ar-JO" sz="1800" dirty="0" err="1"/>
              <a:t>التي</a:t>
            </a:r>
            <a:r>
              <a:rPr lang="en-US" altLang="ar-JO" sz="1800" dirty="0"/>
              <a:t> </a:t>
            </a:r>
            <a:r>
              <a:rPr lang="en-US" altLang="ar-JO" sz="1800" dirty="0" err="1"/>
              <a:t>لا</a:t>
            </a:r>
            <a:r>
              <a:rPr lang="en-US" altLang="ar-JO" sz="1800" dirty="0"/>
              <a:t> </a:t>
            </a:r>
            <a:r>
              <a:rPr lang="en-US" altLang="ar-JO" sz="1800" dirty="0" err="1"/>
              <a:t>يمكن</a:t>
            </a:r>
            <a:r>
              <a:rPr lang="en-US" altLang="ar-JO" sz="1800" dirty="0"/>
              <a:t> </a:t>
            </a:r>
            <a:r>
              <a:rPr lang="en-US" altLang="ar-JO" sz="1800" dirty="0" err="1"/>
              <a:t>التقاطها</a:t>
            </a:r>
            <a:r>
              <a:rPr lang="en-US" altLang="ar-JO" sz="1800" dirty="0"/>
              <a:t> </a:t>
            </a:r>
            <a:r>
              <a:rPr lang="en-US" altLang="ar-JO" sz="1800" dirty="0" err="1"/>
              <a:t>بسهولة</a:t>
            </a:r>
            <a:r>
              <a:rPr lang="en-US" altLang="ar-JO" sz="1800" dirty="0"/>
              <a:t> </a:t>
            </a:r>
            <a:r>
              <a:rPr lang="en-US" altLang="ar-JO" sz="1800" dirty="0" err="1"/>
              <a:t>في</a:t>
            </a:r>
            <a:r>
              <a:rPr lang="en-US" altLang="ar-JO" sz="1800" dirty="0"/>
              <a:t> </a:t>
            </a:r>
            <a:r>
              <a:rPr lang="en-US" altLang="ar-JO" sz="1800" dirty="0" err="1"/>
              <a:t>الرسوم</a:t>
            </a:r>
            <a:r>
              <a:rPr lang="en-US" altLang="ar-JO" sz="1800" dirty="0"/>
              <a:t> </a:t>
            </a:r>
            <a:r>
              <a:rPr lang="en-US" altLang="ar-JO" sz="1800" dirty="0" err="1"/>
              <a:t>البيانية</a:t>
            </a:r>
            <a:r>
              <a:rPr lang="en-US" altLang="ar-JO" sz="1800" dirty="0"/>
              <a:t>.</a:t>
            </a:r>
          </a:p>
        </p:txBody>
      </p:sp>
      <p:sp>
        <p:nvSpPr>
          <p:cNvPr id="4" name="Date Placeholder 3">
            <a:extLst>
              <a:ext uri="{FF2B5EF4-FFF2-40B4-BE49-F238E27FC236}">
                <a16:creationId xmlns:a16="http://schemas.microsoft.com/office/drawing/2014/main" id="{E7A192DF-F61B-F7D4-74C5-E82E7921D75A}"/>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D06B8D-96D3-40F2-AB5D-20E58432DBE5}"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a:t>
            </a:r>
          </a:p>
        </p:txBody>
      </p:sp>
      <p:sp>
        <p:nvSpPr>
          <p:cNvPr id="28677" name="Slide Number Placeholder 4">
            <a:extLst>
              <a:ext uri="{FF2B5EF4-FFF2-40B4-BE49-F238E27FC236}">
                <a16:creationId xmlns:a16="http://schemas.microsoft.com/office/drawing/2014/main" id="{653A6BBE-0B65-6280-A4F2-69DD86CA35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0403D92-2586-45AF-9066-E58C1B4FD5B9}"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5C68E987-3C16-510D-1F7F-3C0D065E9F93}"/>
              </a:ext>
            </a:extLst>
          </p:cNvPr>
          <p:cNvSpPr>
            <a:spLocks noGrp="1"/>
          </p:cNvSpPr>
          <p:nvPr>
            <p:ph type="title"/>
          </p:nvPr>
        </p:nvSpPr>
        <p:spPr/>
        <p:txBody>
          <a:bodyPr/>
          <a:lstStyle/>
          <a:p>
            <a:pPr algn="ctr"/>
            <a:r>
              <a:rPr lang="en-US" altLang="ar-JO" sz="4400" dirty="0"/>
              <a:t>Relationship</a:t>
            </a:r>
            <a:br>
              <a:rPr lang="en-US" altLang="ar-JO" sz="4400" dirty="0"/>
            </a:br>
            <a:r>
              <a:rPr lang="en-US" altLang="ar-JO" sz="4400" dirty="0" err="1"/>
              <a:t>علاقة</a:t>
            </a:r>
            <a:endParaRPr lang="en-US" altLang="ar-JO" sz="4400" dirty="0"/>
          </a:p>
        </p:txBody>
      </p:sp>
      <p:sp>
        <p:nvSpPr>
          <p:cNvPr id="29699" name="Content Placeholder 2">
            <a:extLst>
              <a:ext uri="{FF2B5EF4-FFF2-40B4-BE49-F238E27FC236}">
                <a16:creationId xmlns:a16="http://schemas.microsoft.com/office/drawing/2014/main" id="{0F549821-59D2-C581-EFDE-E9A7438E5750}"/>
              </a:ext>
            </a:extLst>
          </p:cNvPr>
          <p:cNvSpPr>
            <a:spLocks noGrp="1"/>
          </p:cNvSpPr>
          <p:nvPr>
            <p:ph idx="1"/>
          </p:nvPr>
        </p:nvSpPr>
        <p:spPr/>
        <p:txBody>
          <a:bodyPr/>
          <a:lstStyle/>
          <a:p>
            <a:r>
              <a:rPr lang="en-US" altLang="ar-JO" sz="2000" dirty="0"/>
              <a:t>Use case diagrams can include four types of relationships: </a:t>
            </a:r>
          </a:p>
          <a:p>
            <a:pPr algn="r" rtl="1"/>
            <a:r>
              <a:rPr lang="en-US" altLang="ar-JO" sz="2000" dirty="0" err="1"/>
              <a:t>يمكن</a:t>
            </a:r>
            <a:r>
              <a:rPr lang="en-US" altLang="ar-JO" sz="2000" dirty="0"/>
              <a:t> </a:t>
            </a:r>
            <a:r>
              <a:rPr lang="en-US" altLang="ar-JO" sz="2000" dirty="0" err="1"/>
              <a:t>أن</a:t>
            </a:r>
            <a:r>
              <a:rPr lang="en-US" altLang="ar-JO" sz="2000" dirty="0"/>
              <a:t> </a:t>
            </a:r>
            <a:r>
              <a:rPr lang="en-US" altLang="ar-JO" sz="2000" dirty="0" err="1"/>
              <a:t>تتضمن</a:t>
            </a:r>
            <a:r>
              <a:rPr lang="en-US" altLang="ar-JO" sz="2000" dirty="0"/>
              <a:t> </a:t>
            </a:r>
            <a:r>
              <a:rPr lang="en-US" altLang="ar-JO" sz="2000" dirty="0" err="1"/>
              <a:t>مخططات</a:t>
            </a:r>
            <a:r>
              <a:rPr lang="en-US" altLang="ar-JO" sz="2000" dirty="0"/>
              <a:t> </a:t>
            </a:r>
            <a:r>
              <a:rPr lang="en-US" altLang="ar-JO" sz="2000" dirty="0" err="1"/>
              <a:t>الحالة</a:t>
            </a:r>
            <a:r>
              <a:rPr lang="en-US" altLang="ar-JO" sz="2000" dirty="0"/>
              <a:t> </a:t>
            </a:r>
            <a:r>
              <a:rPr lang="en-US" altLang="ar-JO" sz="2000" dirty="0" err="1"/>
              <a:t>المستخدمة</a:t>
            </a:r>
            <a:r>
              <a:rPr lang="en-US" altLang="ar-JO" sz="2000" dirty="0"/>
              <a:t> </a:t>
            </a:r>
            <a:r>
              <a:rPr lang="en-US" altLang="ar-JO" sz="2000" dirty="0" err="1"/>
              <a:t>أربعة</a:t>
            </a:r>
            <a:r>
              <a:rPr lang="en-US" altLang="ar-JO" sz="2000" dirty="0"/>
              <a:t> </a:t>
            </a:r>
            <a:r>
              <a:rPr lang="en-US" altLang="ar-JO" sz="2000" dirty="0" err="1"/>
              <a:t>أنواع</a:t>
            </a:r>
            <a:r>
              <a:rPr lang="en-US" altLang="ar-JO" sz="2000" dirty="0"/>
              <a:t> </a:t>
            </a:r>
            <a:r>
              <a:rPr lang="en-US" altLang="ar-JO" sz="2000" dirty="0" err="1"/>
              <a:t>من</a:t>
            </a:r>
            <a:r>
              <a:rPr lang="en-US" altLang="ar-JO" sz="2000" dirty="0"/>
              <a:t> </a:t>
            </a:r>
            <a:r>
              <a:rPr lang="en-US" altLang="ar-JO" sz="2000" dirty="0" err="1"/>
              <a:t>العلاقات</a:t>
            </a:r>
            <a:r>
              <a:rPr lang="en-US" altLang="ar-JO" sz="2000" dirty="0"/>
              <a:t>:</a:t>
            </a:r>
          </a:p>
          <a:p>
            <a:r>
              <a:rPr lang="en-US" altLang="ar-JO" sz="2000" dirty="0"/>
              <a:t>Communication</a:t>
            </a:r>
          </a:p>
          <a:p>
            <a:pPr algn="r" rtl="1"/>
            <a:r>
              <a:rPr lang="en-US" altLang="ar-JO" sz="2000" dirty="0" err="1"/>
              <a:t>تواصل</a:t>
            </a:r>
            <a:endParaRPr lang="en-US" altLang="ar-JO" sz="2000" dirty="0"/>
          </a:p>
          <a:p>
            <a:r>
              <a:rPr lang="en-US" altLang="ar-JO" sz="2000" dirty="0"/>
              <a:t>Inclusion</a:t>
            </a:r>
          </a:p>
          <a:p>
            <a:pPr algn="r" rtl="1"/>
            <a:r>
              <a:rPr lang="en-US" altLang="ar-JO" sz="2000" dirty="0" err="1"/>
              <a:t>تضمين</a:t>
            </a:r>
            <a:endParaRPr lang="en-US" altLang="ar-JO" sz="2000" dirty="0"/>
          </a:p>
          <a:p>
            <a:r>
              <a:rPr lang="en-US" altLang="ar-JO" sz="2000" dirty="0"/>
              <a:t>Extension</a:t>
            </a:r>
          </a:p>
          <a:p>
            <a:pPr algn="r" rtl="1"/>
            <a:r>
              <a:rPr lang="en-US" altLang="ar-JO" sz="2000" dirty="0" err="1"/>
              <a:t>امتداد</a:t>
            </a:r>
            <a:endParaRPr lang="en-US" altLang="ar-JO" sz="2000" dirty="0"/>
          </a:p>
          <a:p>
            <a:r>
              <a:rPr lang="en-US" altLang="ar-JO" sz="2000" dirty="0"/>
              <a:t> inheritance</a:t>
            </a:r>
          </a:p>
          <a:p>
            <a:pPr algn="r" rtl="1"/>
            <a:r>
              <a:rPr lang="en-US" altLang="ar-JO" sz="2000" dirty="0" err="1"/>
              <a:t>ميراث</a:t>
            </a:r>
            <a:endParaRPr lang="en-US" altLang="ar-JO" sz="2000" dirty="0"/>
          </a:p>
        </p:txBody>
      </p:sp>
      <p:sp>
        <p:nvSpPr>
          <p:cNvPr id="4" name="Date Placeholder 3">
            <a:extLst>
              <a:ext uri="{FF2B5EF4-FFF2-40B4-BE49-F238E27FC236}">
                <a16:creationId xmlns:a16="http://schemas.microsoft.com/office/drawing/2014/main" id="{A4B27E40-9496-658A-516B-F35252578161}"/>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B67F31-1D1E-44B7-884E-6A5C6F5D8CB9}"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9701" name="Slide Number Placeholder 4">
            <a:extLst>
              <a:ext uri="{FF2B5EF4-FFF2-40B4-BE49-F238E27FC236}">
                <a16:creationId xmlns:a16="http://schemas.microsoft.com/office/drawing/2014/main" id="{9BB67B38-C9B2-1F44-B3D0-08F6EAF589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ED64C4-7EBC-4A16-BE7C-A74AB25D20E9}"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06E15DD-5000-108B-5724-06834187FE51}"/>
              </a:ext>
            </a:extLst>
          </p:cNvPr>
          <p:cNvSpPr>
            <a:spLocks noGrp="1"/>
          </p:cNvSpPr>
          <p:nvPr>
            <p:ph type="title"/>
          </p:nvPr>
        </p:nvSpPr>
        <p:spPr/>
        <p:txBody>
          <a:bodyPr/>
          <a:lstStyle/>
          <a:p>
            <a:pPr algn="ctr"/>
            <a:r>
              <a:rPr lang="en-US" altLang="ar-JO" sz="4400" dirty="0"/>
              <a:t>Communication relationships</a:t>
            </a:r>
            <a:br>
              <a:rPr lang="en-US" altLang="ar-JO" sz="4400" dirty="0"/>
            </a:br>
            <a:r>
              <a:rPr lang="en-US" altLang="ar-JO" sz="4400" dirty="0" err="1"/>
              <a:t>علاقات</a:t>
            </a:r>
            <a:r>
              <a:rPr lang="en-US" altLang="ar-JO" sz="4400" dirty="0"/>
              <a:t> </a:t>
            </a:r>
            <a:r>
              <a:rPr lang="en-US" altLang="ar-JO" sz="4400" dirty="0" err="1"/>
              <a:t>الاتصال</a:t>
            </a:r>
            <a:endParaRPr lang="en-US" altLang="ar-JO" sz="4400" dirty="0"/>
          </a:p>
        </p:txBody>
      </p:sp>
      <p:sp>
        <p:nvSpPr>
          <p:cNvPr id="30723" name="Content Placeholder 2">
            <a:extLst>
              <a:ext uri="{FF2B5EF4-FFF2-40B4-BE49-F238E27FC236}">
                <a16:creationId xmlns:a16="http://schemas.microsoft.com/office/drawing/2014/main" id="{C4069A1C-1E3E-2684-3151-2D93E6A6FF94}"/>
              </a:ext>
            </a:extLst>
          </p:cNvPr>
          <p:cNvSpPr>
            <a:spLocks noGrp="1"/>
          </p:cNvSpPr>
          <p:nvPr>
            <p:ph idx="1"/>
          </p:nvPr>
        </p:nvSpPr>
        <p:spPr/>
        <p:txBody>
          <a:bodyPr/>
          <a:lstStyle/>
          <a:p>
            <a:r>
              <a:rPr lang="en-US" altLang="ar-JO" sz="2000" dirty="0"/>
              <a:t>Actors and use cases communicate when information is exchanged between them.</a:t>
            </a:r>
          </a:p>
          <a:p>
            <a:pPr algn="r" rtl="1"/>
            <a:r>
              <a:rPr lang="en-US" altLang="ar-JO" sz="2000" dirty="0" err="1"/>
              <a:t>يتواصل</a:t>
            </a:r>
            <a:r>
              <a:rPr lang="en-US" altLang="ar-JO" sz="2000" dirty="0"/>
              <a:t> </a:t>
            </a:r>
            <a:r>
              <a:rPr lang="en-US" altLang="ar-JO" sz="2000" dirty="0" err="1"/>
              <a:t>الفاعلون</a:t>
            </a:r>
            <a:r>
              <a:rPr lang="en-US" altLang="ar-JO" sz="2000" dirty="0"/>
              <a:t> </a:t>
            </a:r>
            <a:r>
              <a:rPr lang="en-US" altLang="ar-JO" sz="2000" dirty="0" err="1"/>
              <a:t>وحالات</a:t>
            </a:r>
            <a:r>
              <a:rPr lang="en-US" altLang="ar-JO" sz="2000" dirty="0"/>
              <a:t> </a:t>
            </a:r>
            <a:r>
              <a:rPr lang="en-US" altLang="ar-JO" sz="2000" dirty="0" err="1"/>
              <a:t>الاستخدام</a:t>
            </a:r>
            <a:r>
              <a:rPr lang="en-US" altLang="ar-JO" sz="2000" dirty="0"/>
              <a:t> </a:t>
            </a:r>
            <a:r>
              <a:rPr lang="en-US" altLang="ar-JO" sz="2000" dirty="0" err="1"/>
              <a:t>عند</a:t>
            </a:r>
            <a:r>
              <a:rPr lang="en-US" altLang="ar-JO" sz="2000" dirty="0"/>
              <a:t> </a:t>
            </a:r>
            <a:r>
              <a:rPr lang="en-US" altLang="ar-JO" sz="2000" dirty="0" err="1"/>
              <a:t>تبادل</a:t>
            </a:r>
            <a:r>
              <a:rPr lang="en-US" altLang="ar-JO" sz="2000" dirty="0"/>
              <a:t> </a:t>
            </a:r>
            <a:r>
              <a:rPr lang="en-US" altLang="ar-JO" sz="2000" dirty="0" err="1"/>
              <a:t>المعلومات</a:t>
            </a:r>
            <a:r>
              <a:rPr lang="en-US" altLang="ar-JO" sz="2000" dirty="0"/>
              <a:t> </a:t>
            </a:r>
            <a:r>
              <a:rPr lang="en-US" altLang="ar-JO" sz="2000" dirty="0" err="1"/>
              <a:t>بينهم</a:t>
            </a:r>
            <a:r>
              <a:rPr lang="en-US" altLang="ar-JO" sz="2000" dirty="0"/>
              <a:t>.</a:t>
            </a:r>
          </a:p>
          <a:p>
            <a:r>
              <a:rPr lang="en-US" altLang="ar-JO" sz="2000" b="1" dirty="0"/>
              <a:t>Communication relationships (Association)</a:t>
            </a:r>
            <a:r>
              <a:rPr lang="en-US" altLang="ar-JO" sz="2000" dirty="0"/>
              <a:t> are depicted by a solid line between the actor and use case symbol</a:t>
            </a:r>
          </a:p>
          <a:p>
            <a:pPr algn="r" rtl="1"/>
            <a:r>
              <a:rPr lang="en-US" altLang="ar-JO" sz="2000" b="1" dirty="0" err="1"/>
              <a:t>علاقات</a:t>
            </a:r>
            <a:r>
              <a:rPr lang="en-US" altLang="ar-JO" sz="2000" b="1" dirty="0"/>
              <a:t> </a:t>
            </a:r>
            <a:r>
              <a:rPr lang="en-US" altLang="ar-JO" sz="2000" b="1" dirty="0" err="1"/>
              <a:t>الاتصال</a:t>
            </a:r>
            <a:r>
              <a:rPr lang="en-US" altLang="ar-JO" sz="2000" b="1" dirty="0"/>
              <a:t> (</a:t>
            </a:r>
            <a:r>
              <a:rPr lang="en-US" altLang="ar-JO" sz="2000" b="1" dirty="0" err="1"/>
              <a:t>جمعية</a:t>
            </a:r>
            <a:r>
              <a:rPr lang="en-US" altLang="ar-JO" sz="2000" b="1" dirty="0"/>
              <a:t>)</a:t>
            </a:r>
            <a:r>
              <a:rPr lang="en-US" altLang="ar-JO" sz="2000" dirty="0" err="1"/>
              <a:t>يتم</a:t>
            </a:r>
            <a:r>
              <a:rPr lang="en-US" altLang="ar-JO" sz="2000" dirty="0"/>
              <a:t> </a:t>
            </a:r>
            <a:r>
              <a:rPr lang="en-US" altLang="ar-JO" sz="2000" dirty="0" err="1"/>
              <a:t>تصويرها</a:t>
            </a:r>
            <a:r>
              <a:rPr lang="en-US" altLang="ar-JO" sz="2000" dirty="0"/>
              <a:t> </a:t>
            </a:r>
            <a:r>
              <a:rPr lang="en-US" altLang="ar-JO" sz="2000" dirty="0" err="1"/>
              <a:t>بخط</a:t>
            </a:r>
            <a:r>
              <a:rPr lang="en-US" altLang="ar-JO" sz="2000" dirty="0"/>
              <a:t> </a:t>
            </a:r>
            <a:r>
              <a:rPr lang="en-US" altLang="ar-JO" sz="2000" dirty="0" err="1"/>
              <a:t>متصل</a:t>
            </a:r>
            <a:r>
              <a:rPr lang="en-US" altLang="ar-JO" sz="2000" dirty="0"/>
              <a:t> </a:t>
            </a:r>
            <a:r>
              <a:rPr lang="en-US" altLang="ar-JO" sz="2000" dirty="0" err="1"/>
              <a:t>بين</a:t>
            </a:r>
            <a:r>
              <a:rPr lang="en-US" altLang="ar-JO" sz="2000" dirty="0"/>
              <a:t> </a:t>
            </a:r>
            <a:r>
              <a:rPr lang="en-US" altLang="ar-JO" sz="2000" dirty="0" err="1"/>
              <a:t>الممثل</a:t>
            </a:r>
            <a:r>
              <a:rPr lang="en-US" altLang="ar-JO" sz="2000" dirty="0"/>
              <a:t> </a:t>
            </a:r>
            <a:r>
              <a:rPr lang="en-US" altLang="ar-JO" sz="2000" dirty="0" err="1"/>
              <a:t>ورمز</a:t>
            </a:r>
            <a:r>
              <a:rPr lang="en-US" altLang="ar-JO" sz="2000" dirty="0"/>
              <a:t> </a:t>
            </a:r>
            <a:r>
              <a:rPr lang="en-US" altLang="ar-JO" sz="2000" dirty="0" err="1"/>
              <a:t>حالة</a:t>
            </a:r>
            <a:r>
              <a:rPr lang="en-US" altLang="ar-JO" sz="2000" dirty="0"/>
              <a:t> </a:t>
            </a:r>
            <a:r>
              <a:rPr lang="en-US" altLang="ar-JO" sz="2000" dirty="0" err="1"/>
              <a:t>الاستخدام</a:t>
            </a:r>
            <a:endParaRPr lang="en-US" altLang="ar-JO" sz="2000" dirty="0"/>
          </a:p>
          <a:p>
            <a:endParaRPr lang="en-US" altLang="ar-JO" sz="2000" dirty="0"/>
          </a:p>
          <a:p>
            <a:r>
              <a:rPr lang="en-US" altLang="ar-JO" sz="2000" dirty="0"/>
              <a:t>Communication relationships between actors and use cases can be used to denote access to functionality</a:t>
            </a:r>
          </a:p>
          <a:p>
            <a:pPr algn="r" rtl="1"/>
            <a:endParaRPr lang="en-US" altLang="ar-JO" sz="2000" dirty="0"/>
          </a:p>
          <a:p>
            <a:pPr algn="r" rtl="1"/>
            <a:r>
              <a:rPr lang="en-US" altLang="ar-JO" sz="2000" dirty="0" err="1"/>
              <a:t>يمكن</a:t>
            </a:r>
            <a:r>
              <a:rPr lang="en-US" altLang="ar-JO" sz="2000" dirty="0"/>
              <a:t> </a:t>
            </a:r>
            <a:r>
              <a:rPr lang="en-US" altLang="ar-JO" sz="2000" dirty="0" err="1"/>
              <a:t>استخدام</a:t>
            </a:r>
            <a:r>
              <a:rPr lang="en-US" altLang="ar-JO" sz="2000" dirty="0"/>
              <a:t> </a:t>
            </a:r>
            <a:r>
              <a:rPr lang="en-US" altLang="ar-JO" sz="2000" dirty="0" err="1"/>
              <a:t>علاقات</a:t>
            </a:r>
            <a:r>
              <a:rPr lang="en-US" altLang="ar-JO" sz="2000" dirty="0"/>
              <a:t> </a:t>
            </a:r>
            <a:r>
              <a:rPr lang="en-US" altLang="ar-JO" sz="2000" dirty="0" err="1"/>
              <a:t>الاتصال</a:t>
            </a:r>
            <a:r>
              <a:rPr lang="en-US" altLang="ar-JO" sz="2000" dirty="0"/>
              <a:t> </a:t>
            </a:r>
            <a:r>
              <a:rPr lang="en-US" altLang="ar-JO" sz="2000" dirty="0" err="1"/>
              <a:t>بين</a:t>
            </a:r>
            <a:r>
              <a:rPr lang="en-US" altLang="ar-JO" sz="2000" dirty="0"/>
              <a:t> </a:t>
            </a:r>
            <a:r>
              <a:rPr lang="en-US" altLang="ar-JO" sz="2000" dirty="0" err="1"/>
              <a:t>الجهات</a:t>
            </a:r>
            <a:r>
              <a:rPr lang="en-US" altLang="ar-JO" sz="2000" dirty="0"/>
              <a:t> </a:t>
            </a:r>
            <a:r>
              <a:rPr lang="en-US" altLang="ar-JO" sz="2000" dirty="0" err="1"/>
              <a:t>الفاعلة</a:t>
            </a:r>
            <a:r>
              <a:rPr lang="en-US" altLang="ar-JO" sz="2000" dirty="0"/>
              <a:t> </a:t>
            </a:r>
            <a:r>
              <a:rPr lang="en-US" altLang="ar-JO" sz="2000" dirty="0" err="1"/>
              <a:t>وحالات</a:t>
            </a:r>
            <a:r>
              <a:rPr lang="en-US" altLang="ar-JO" sz="2000" dirty="0"/>
              <a:t> </a:t>
            </a:r>
            <a:r>
              <a:rPr lang="en-US" altLang="ar-JO" sz="2000" dirty="0" err="1"/>
              <a:t>الاستخدام</a:t>
            </a:r>
            <a:r>
              <a:rPr lang="en-US" altLang="ar-JO" sz="2000" dirty="0"/>
              <a:t> </a:t>
            </a:r>
            <a:r>
              <a:rPr lang="en-US" altLang="ar-JO" sz="2000" dirty="0" err="1"/>
              <a:t>للدلالة</a:t>
            </a:r>
            <a:r>
              <a:rPr lang="en-US" altLang="ar-JO" sz="2000" dirty="0"/>
              <a:t> </a:t>
            </a:r>
            <a:r>
              <a:rPr lang="en-US" altLang="ar-JO" sz="2000" dirty="0" err="1"/>
              <a:t>على</a:t>
            </a:r>
            <a:r>
              <a:rPr lang="en-US" altLang="ar-JO" sz="2000" dirty="0"/>
              <a:t> </a:t>
            </a:r>
            <a:r>
              <a:rPr lang="en-US" altLang="ar-JO" sz="2000" dirty="0" err="1"/>
              <a:t>الوصول</a:t>
            </a:r>
            <a:r>
              <a:rPr lang="en-US" altLang="ar-JO" sz="2000" dirty="0"/>
              <a:t> </a:t>
            </a:r>
            <a:r>
              <a:rPr lang="en-US" altLang="ar-JO" sz="2000" dirty="0" err="1"/>
              <a:t>إلى</a:t>
            </a:r>
            <a:r>
              <a:rPr lang="en-US" altLang="ar-JO" sz="2000" dirty="0"/>
              <a:t> </a:t>
            </a:r>
            <a:r>
              <a:rPr lang="en-US" altLang="ar-JO" sz="2000" dirty="0" err="1"/>
              <a:t>الوظيفة</a:t>
            </a:r>
            <a:endParaRPr lang="en-US" altLang="ar-JO" sz="2000" dirty="0"/>
          </a:p>
          <a:p>
            <a:endParaRPr lang="en-US" altLang="ar-JO" sz="2000" dirty="0"/>
          </a:p>
        </p:txBody>
      </p:sp>
      <p:sp>
        <p:nvSpPr>
          <p:cNvPr id="4" name="Date Placeholder 3">
            <a:extLst>
              <a:ext uri="{FF2B5EF4-FFF2-40B4-BE49-F238E27FC236}">
                <a16:creationId xmlns:a16="http://schemas.microsoft.com/office/drawing/2014/main" id="{4554A521-96FD-C98C-E79B-4BD852DFFD7E}"/>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B67F31-1D1E-44B7-884E-6A5C6F5D8CB9}"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0725" name="Slide Number Placeholder 4">
            <a:extLst>
              <a:ext uri="{FF2B5EF4-FFF2-40B4-BE49-F238E27FC236}">
                <a16:creationId xmlns:a16="http://schemas.microsoft.com/office/drawing/2014/main" id="{6C4BAAF3-3986-FC49-19DB-686C7512E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5D26909-E305-43D4-A28E-7572D8FCA3BD}"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
        <p:nvSpPr>
          <p:cNvPr id="30726" name="Line 4">
            <a:extLst>
              <a:ext uri="{FF2B5EF4-FFF2-40B4-BE49-F238E27FC236}">
                <a16:creationId xmlns:a16="http://schemas.microsoft.com/office/drawing/2014/main" id="{4AF0689C-FB0B-3BB7-A9FF-BC80E3B7CF2C}"/>
              </a:ext>
            </a:extLst>
          </p:cNvPr>
          <p:cNvSpPr>
            <a:spLocks noChangeShapeType="1"/>
          </p:cNvSpPr>
          <p:nvPr/>
        </p:nvSpPr>
        <p:spPr bwMode="auto">
          <a:xfrm>
            <a:off x="3581400" y="4191000"/>
            <a:ext cx="1600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75FCC43-39BC-C373-B31C-90A7CD008B31}"/>
              </a:ext>
            </a:extLst>
          </p:cNvPr>
          <p:cNvSpPr>
            <a:spLocks noGrp="1"/>
          </p:cNvSpPr>
          <p:nvPr>
            <p:ph type="title"/>
          </p:nvPr>
        </p:nvSpPr>
        <p:spPr>
          <a:xfrm>
            <a:off x="457200" y="381000"/>
            <a:ext cx="8229600" cy="1143000"/>
          </a:xfrm>
        </p:spPr>
        <p:txBody>
          <a:bodyPr/>
          <a:lstStyle/>
          <a:p>
            <a:pPr algn="ctr"/>
            <a:r>
              <a:rPr lang="en-US" altLang="ar-JO" sz="4400" b="1" dirty="0">
                <a:solidFill>
                  <a:srgbClr val="00B0F0"/>
                </a:solidFill>
              </a:rPr>
              <a:t>Include relationships</a:t>
            </a:r>
            <a:br>
              <a:rPr lang="en-US" altLang="ar-JO" sz="4400" b="1" dirty="0">
                <a:solidFill>
                  <a:srgbClr val="00B0F0"/>
                </a:solidFill>
              </a:rPr>
            </a:br>
            <a:r>
              <a:rPr lang="en-US" altLang="ar-JO" sz="4000" b="1" dirty="0" err="1">
                <a:solidFill>
                  <a:srgbClr val="00B0F0"/>
                </a:solidFill>
              </a:rPr>
              <a:t>ضمّن</a:t>
            </a:r>
            <a:r>
              <a:rPr lang="en-US" altLang="ar-JO" sz="4000" b="1" dirty="0">
                <a:solidFill>
                  <a:srgbClr val="00B0F0"/>
                </a:solidFill>
              </a:rPr>
              <a:t> </a:t>
            </a:r>
            <a:r>
              <a:rPr lang="en-US" altLang="ar-JO" sz="4000" b="1" dirty="0" err="1">
                <a:solidFill>
                  <a:srgbClr val="00B0F0"/>
                </a:solidFill>
              </a:rPr>
              <a:t>العلاقات</a:t>
            </a:r>
            <a:endParaRPr lang="en-US" altLang="ar-JO" sz="4400" dirty="0">
              <a:solidFill>
                <a:srgbClr val="00B0F0"/>
              </a:solidFill>
            </a:endParaRPr>
          </a:p>
        </p:txBody>
      </p:sp>
      <p:sp>
        <p:nvSpPr>
          <p:cNvPr id="31747" name="Content Placeholder 2">
            <a:extLst>
              <a:ext uri="{FF2B5EF4-FFF2-40B4-BE49-F238E27FC236}">
                <a16:creationId xmlns:a16="http://schemas.microsoft.com/office/drawing/2014/main" id="{B55923D3-C130-7704-B4F3-996443EF6FFF}"/>
              </a:ext>
            </a:extLst>
          </p:cNvPr>
          <p:cNvSpPr>
            <a:spLocks noGrp="1"/>
          </p:cNvSpPr>
          <p:nvPr>
            <p:ph idx="1"/>
          </p:nvPr>
        </p:nvSpPr>
        <p:spPr/>
        <p:txBody>
          <a:bodyPr/>
          <a:lstStyle/>
          <a:p>
            <a:pPr algn="just"/>
            <a:r>
              <a:rPr lang="en-US" altLang="ar-JO" sz="2000" dirty="0"/>
              <a:t>When describing a complex system, its use case model can become quite complex and can contain redundancy. </a:t>
            </a:r>
          </a:p>
          <a:p>
            <a:pPr algn="r" rtl="1"/>
            <a:r>
              <a:rPr lang="en-US" altLang="ar-JO" sz="2000" dirty="0" err="1"/>
              <a:t>عند</a:t>
            </a:r>
            <a:r>
              <a:rPr lang="en-US" altLang="ar-JO" sz="2000" dirty="0"/>
              <a:t> </a:t>
            </a:r>
            <a:r>
              <a:rPr lang="en-US" altLang="ar-JO" sz="2000" dirty="0" err="1"/>
              <a:t>وصف</a:t>
            </a:r>
            <a:r>
              <a:rPr lang="en-US" altLang="ar-JO" sz="2000" dirty="0"/>
              <a:t> </a:t>
            </a:r>
            <a:r>
              <a:rPr lang="en-US" altLang="ar-JO" sz="2000" dirty="0" err="1"/>
              <a:t>نظام</a:t>
            </a:r>
            <a:r>
              <a:rPr lang="en-US" altLang="ar-JO" sz="2000" dirty="0"/>
              <a:t> </a:t>
            </a:r>
            <a:r>
              <a:rPr lang="en-US" altLang="ar-JO" sz="2000" dirty="0" err="1"/>
              <a:t>معقد</a:t>
            </a:r>
            <a:r>
              <a:rPr lang="en-US" altLang="ar-JO" sz="2000" dirty="0"/>
              <a:t> ، </a:t>
            </a:r>
            <a:r>
              <a:rPr lang="en-US" altLang="ar-JO" sz="2000" dirty="0" err="1"/>
              <a:t>يمكن</a:t>
            </a:r>
            <a:r>
              <a:rPr lang="en-US" altLang="ar-JO" sz="2000" dirty="0"/>
              <a:t> </a:t>
            </a:r>
            <a:r>
              <a:rPr lang="en-US" altLang="ar-JO" sz="2000" dirty="0" err="1"/>
              <a:t>أن</a:t>
            </a:r>
            <a:r>
              <a:rPr lang="en-US" altLang="ar-JO" sz="2000" dirty="0"/>
              <a:t> </a:t>
            </a:r>
            <a:r>
              <a:rPr lang="en-US" altLang="ar-JO" sz="2000" dirty="0" err="1"/>
              <a:t>يصبح</a:t>
            </a:r>
            <a:r>
              <a:rPr lang="en-US" altLang="ar-JO" sz="2000" dirty="0"/>
              <a:t> </a:t>
            </a:r>
            <a:r>
              <a:rPr lang="en-US" altLang="ar-JO" sz="2000" dirty="0" err="1"/>
              <a:t>نموذج</a:t>
            </a:r>
            <a:r>
              <a:rPr lang="en-US" altLang="ar-JO" sz="2000" dirty="0"/>
              <a:t> </a:t>
            </a:r>
            <a:r>
              <a:rPr lang="en-US" altLang="ar-JO" sz="2000" dirty="0" err="1"/>
              <a:t>حالة</a:t>
            </a:r>
            <a:r>
              <a:rPr lang="en-US" altLang="ar-JO" sz="2000" dirty="0"/>
              <a:t> </a:t>
            </a:r>
            <a:r>
              <a:rPr lang="en-US" altLang="ar-JO" sz="2000" dirty="0" err="1"/>
              <a:t>استخدامه</a:t>
            </a:r>
            <a:r>
              <a:rPr lang="en-US" altLang="ar-JO" sz="2000" dirty="0"/>
              <a:t> </a:t>
            </a:r>
            <a:r>
              <a:rPr lang="en-US" altLang="ar-JO" sz="2000" dirty="0" err="1"/>
              <a:t>معقدًا</a:t>
            </a:r>
            <a:r>
              <a:rPr lang="en-US" altLang="ar-JO" sz="2000" dirty="0"/>
              <a:t> </a:t>
            </a:r>
            <a:r>
              <a:rPr lang="en-US" altLang="ar-JO" sz="2000" dirty="0" err="1"/>
              <a:t>جدًا</a:t>
            </a:r>
            <a:r>
              <a:rPr lang="en-US" altLang="ar-JO" sz="2000" dirty="0"/>
              <a:t> </a:t>
            </a:r>
            <a:r>
              <a:rPr lang="en-US" altLang="ar-JO" sz="2000" dirty="0" err="1"/>
              <a:t>ويمكن</a:t>
            </a:r>
            <a:r>
              <a:rPr lang="en-US" altLang="ar-JO" sz="2000" dirty="0"/>
              <a:t> </a:t>
            </a:r>
            <a:r>
              <a:rPr lang="en-US" altLang="ar-JO" sz="2000" dirty="0" err="1"/>
              <a:t>أن</a:t>
            </a:r>
            <a:r>
              <a:rPr lang="en-US" altLang="ar-JO" sz="2000" dirty="0"/>
              <a:t> </a:t>
            </a:r>
            <a:r>
              <a:rPr lang="en-US" altLang="ar-JO" sz="2000" dirty="0" err="1"/>
              <a:t>يحتوي</a:t>
            </a:r>
            <a:r>
              <a:rPr lang="en-US" altLang="ar-JO" sz="2000" dirty="0"/>
              <a:t> </a:t>
            </a:r>
            <a:r>
              <a:rPr lang="en-US" altLang="ar-JO" sz="2000" dirty="0" err="1"/>
              <a:t>على</a:t>
            </a:r>
            <a:r>
              <a:rPr lang="en-US" altLang="ar-JO" sz="2000" dirty="0"/>
              <a:t> </a:t>
            </a:r>
            <a:r>
              <a:rPr lang="en-US" altLang="ar-JO" sz="2000" dirty="0" err="1"/>
              <a:t>التكرار</a:t>
            </a:r>
            <a:r>
              <a:rPr lang="en-US" altLang="ar-JO" sz="2000" dirty="0"/>
              <a:t>.</a:t>
            </a:r>
          </a:p>
          <a:p>
            <a:pPr algn="just"/>
            <a:r>
              <a:rPr lang="en-US" altLang="ar-JO" sz="2000" dirty="0"/>
              <a:t>We reduce the complexity of the model by identifying </a:t>
            </a:r>
            <a:r>
              <a:rPr lang="en-US" altLang="ar-JO" sz="2000" dirty="0">
                <a:solidFill>
                  <a:srgbClr val="FF0000"/>
                </a:solidFill>
              </a:rPr>
              <a:t>commonalities</a:t>
            </a:r>
            <a:r>
              <a:rPr lang="en-US" altLang="ar-JO" sz="2000" dirty="0"/>
              <a:t> in different use cases.</a:t>
            </a:r>
          </a:p>
          <a:p>
            <a:pPr algn="r" rtl="1"/>
            <a:r>
              <a:rPr lang="en-US" altLang="ar-JO" sz="2000" dirty="0" err="1"/>
              <a:t>نقوم</a:t>
            </a:r>
            <a:r>
              <a:rPr lang="en-US" altLang="ar-JO" sz="2000" dirty="0"/>
              <a:t> </a:t>
            </a:r>
            <a:r>
              <a:rPr lang="en-US" altLang="ar-JO" sz="2000" dirty="0" err="1"/>
              <a:t>بتقليل</a:t>
            </a:r>
            <a:r>
              <a:rPr lang="en-US" altLang="ar-JO" sz="2000" dirty="0"/>
              <a:t> </a:t>
            </a:r>
            <a:r>
              <a:rPr lang="en-US" altLang="ar-JO" sz="2000" dirty="0" err="1"/>
              <a:t>تعقيد</a:t>
            </a:r>
            <a:r>
              <a:rPr lang="en-US" altLang="ar-JO" sz="2000" dirty="0"/>
              <a:t> </a:t>
            </a:r>
            <a:r>
              <a:rPr lang="en-US" altLang="ar-JO" sz="2000" dirty="0" err="1"/>
              <a:t>النموذج</a:t>
            </a:r>
            <a:r>
              <a:rPr lang="en-US" altLang="ar-JO" sz="2000" dirty="0"/>
              <a:t> </a:t>
            </a:r>
            <a:r>
              <a:rPr lang="en-US" altLang="ar-JO" sz="2000" dirty="0" err="1"/>
              <a:t>من</a:t>
            </a:r>
            <a:r>
              <a:rPr lang="en-US" altLang="ar-JO" sz="2000" dirty="0"/>
              <a:t> </a:t>
            </a:r>
            <a:r>
              <a:rPr lang="en-US" altLang="ar-JO" sz="2000" dirty="0" err="1"/>
              <a:t>خلال</a:t>
            </a:r>
            <a:r>
              <a:rPr lang="en-US" altLang="ar-JO" sz="2000" dirty="0"/>
              <a:t> </a:t>
            </a:r>
            <a:r>
              <a:rPr lang="en-US" altLang="ar-JO" sz="2000" dirty="0" err="1"/>
              <a:t>تحديد</a:t>
            </a:r>
            <a:r>
              <a:rPr lang="en-US" altLang="ar-JO" sz="2000" dirty="0" err="1">
                <a:solidFill>
                  <a:srgbClr val="FF0000"/>
                </a:solidFill>
              </a:rPr>
              <a:t>القواسم</a:t>
            </a:r>
            <a:r>
              <a:rPr lang="en-US" altLang="ar-JO" sz="2000" dirty="0">
                <a:solidFill>
                  <a:srgbClr val="FF0000"/>
                </a:solidFill>
              </a:rPr>
              <a:t> </a:t>
            </a:r>
            <a:r>
              <a:rPr lang="en-US" altLang="ar-JO" sz="2000" dirty="0" err="1">
                <a:solidFill>
                  <a:srgbClr val="FF0000"/>
                </a:solidFill>
              </a:rPr>
              <a:t>المشتركة</a:t>
            </a:r>
            <a:r>
              <a:rPr lang="en-US" altLang="ar-JO" sz="2000" dirty="0" err="1"/>
              <a:t>في</a:t>
            </a:r>
            <a:r>
              <a:rPr lang="en-US" altLang="ar-JO" sz="2000" dirty="0"/>
              <a:t> </a:t>
            </a:r>
            <a:r>
              <a:rPr lang="en-US" altLang="ar-JO" sz="2000" dirty="0" err="1"/>
              <a:t>حالات</a:t>
            </a:r>
            <a:r>
              <a:rPr lang="en-US" altLang="ar-JO" sz="2000" dirty="0"/>
              <a:t> </a:t>
            </a:r>
            <a:r>
              <a:rPr lang="en-US" altLang="ar-JO" sz="2000" dirty="0" err="1"/>
              <a:t>الاستخدام</a:t>
            </a:r>
            <a:r>
              <a:rPr lang="en-US" altLang="ar-JO" sz="2000" dirty="0"/>
              <a:t> </a:t>
            </a:r>
            <a:r>
              <a:rPr lang="en-US" altLang="ar-JO" sz="2000" dirty="0" err="1"/>
              <a:t>المختلفة</a:t>
            </a:r>
            <a:r>
              <a:rPr lang="en-US" altLang="ar-JO" sz="2000" dirty="0"/>
              <a:t>.</a:t>
            </a:r>
            <a:endParaRPr lang="en-US" altLang="ar-JO" sz="1800" dirty="0"/>
          </a:p>
          <a:p>
            <a:pPr lvl="1" algn="just"/>
            <a:r>
              <a:rPr lang="en-US" altLang="ar-JO" sz="1800" dirty="0"/>
              <a:t>Two use cases are related by an include relationship if one of them includes the second one in its flow of events. </a:t>
            </a:r>
          </a:p>
          <a:p>
            <a:pPr lvl="1" algn="r" rtl="1"/>
            <a:r>
              <a:rPr lang="en-US" altLang="ar-JO" sz="1800" dirty="0" err="1"/>
              <a:t>ترتبط</a:t>
            </a:r>
            <a:r>
              <a:rPr lang="en-US" altLang="ar-JO" sz="1800" dirty="0"/>
              <a:t> </a:t>
            </a:r>
            <a:r>
              <a:rPr lang="en-US" altLang="ar-JO" sz="1800" dirty="0" err="1"/>
              <a:t>حالتا</a:t>
            </a:r>
            <a:r>
              <a:rPr lang="en-US" altLang="ar-JO" sz="1800" dirty="0"/>
              <a:t> </a:t>
            </a:r>
            <a:r>
              <a:rPr lang="en-US" altLang="ar-JO" sz="1800" dirty="0" err="1"/>
              <a:t>استخدام</a:t>
            </a:r>
            <a:r>
              <a:rPr lang="en-US" altLang="ar-JO" sz="1800" dirty="0"/>
              <a:t> </a:t>
            </a:r>
            <a:r>
              <a:rPr lang="en-US" altLang="ar-JO" sz="1800" dirty="0" err="1"/>
              <a:t>بعلاقة</a:t>
            </a:r>
            <a:r>
              <a:rPr lang="en-US" altLang="ar-JO" sz="1800" dirty="0"/>
              <a:t> </a:t>
            </a:r>
            <a:r>
              <a:rPr lang="en-US" altLang="ar-JO" sz="1800" dirty="0" err="1"/>
              <a:t>تضمين</a:t>
            </a:r>
            <a:r>
              <a:rPr lang="en-US" altLang="ar-JO" sz="1800" dirty="0"/>
              <a:t> </a:t>
            </a:r>
            <a:r>
              <a:rPr lang="en-US" altLang="ar-JO" sz="1800" dirty="0" err="1"/>
              <a:t>إذا</a:t>
            </a:r>
            <a:r>
              <a:rPr lang="en-US" altLang="ar-JO" sz="1800" dirty="0"/>
              <a:t> </a:t>
            </a:r>
            <a:r>
              <a:rPr lang="en-US" altLang="ar-JO" sz="1800" dirty="0" err="1"/>
              <a:t>تضمنت</a:t>
            </a:r>
            <a:r>
              <a:rPr lang="en-US" altLang="ar-JO" sz="1800" dirty="0"/>
              <a:t> </a:t>
            </a:r>
            <a:r>
              <a:rPr lang="en-US" altLang="ar-JO" sz="1800" dirty="0" err="1"/>
              <a:t>إحداهما</a:t>
            </a:r>
            <a:r>
              <a:rPr lang="en-US" altLang="ar-JO" sz="1800" dirty="0"/>
              <a:t> </a:t>
            </a:r>
            <a:r>
              <a:rPr lang="en-US" altLang="ar-JO" sz="1800" dirty="0" err="1"/>
              <a:t>الحالة</a:t>
            </a:r>
            <a:r>
              <a:rPr lang="en-US" altLang="ar-JO" sz="1800" dirty="0"/>
              <a:t> </a:t>
            </a:r>
            <a:r>
              <a:rPr lang="en-US" altLang="ar-JO" sz="1800" dirty="0" err="1"/>
              <a:t>الثانية</a:t>
            </a:r>
            <a:r>
              <a:rPr lang="en-US" altLang="ar-JO" sz="1800" dirty="0"/>
              <a:t> </a:t>
            </a:r>
            <a:r>
              <a:rPr lang="en-US" altLang="ar-JO" sz="1800" dirty="0" err="1"/>
              <a:t>في</a:t>
            </a:r>
            <a:r>
              <a:rPr lang="en-US" altLang="ar-JO" sz="1800" dirty="0"/>
              <a:t> </a:t>
            </a:r>
            <a:r>
              <a:rPr lang="en-US" altLang="ar-JO" sz="1800" dirty="0" err="1"/>
              <a:t>تدفق</a:t>
            </a:r>
            <a:r>
              <a:rPr lang="en-US" altLang="ar-JO" sz="1800" dirty="0"/>
              <a:t> </a:t>
            </a:r>
            <a:r>
              <a:rPr lang="en-US" altLang="ar-JO" sz="1800" dirty="0" err="1"/>
              <a:t>الأحداث</a:t>
            </a:r>
            <a:r>
              <a:rPr lang="en-US" altLang="ar-JO" sz="1800" dirty="0"/>
              <a:t>.</a:t>
            </a:r>
          </a:p>
          <a:p>
            <a:pPr lvl="1" algn="just"/>
            <a:r>
              <a:rPr lang="en-US" altLang="ar-JO" sz="1800" dirty="0"/>
              <a:t>In UML, </a:t>
            </a:r>
            <a:r>
              <a:rPr lang="en-US" altLang="ar-JO" sz="1800" b="1" dirty="0"/>
              <a:t>include relationships are depicted by a </a:t>
            </a:r>
            <a:r>
              <a:rPr lang="en-US" altLang="ar-JO" sz="1800" dirty="0"/>
              <a:t>dashed arrow originating from the including use case&lt;&lt;include&gt;&gt;</a:t>
            </a:r>
          </a:p>
          <a:p>
            <a:pPr lvl="1" algn="r" rtl="1"/>
            <a:r>
              <a:rPr lang="en-US" altLang="ar-JO" sz="1800" dirty="0" err="1"/>
              <a:t>في</a:t>
            </a:r>
            <a:r>
              <a:rPr lang="en-US" altLang="ar-JO" sz="1800" dirty="0"/>
              <a:t> UML ،</a:t>
            </a:r>
            <a:r>
              <a:rPr lang="en-US" altLang="ar-JO" sz="1800" b="1" dirty="0" err="1"/>
              <a:t>تشمل</a:t>
            </a:r>
            <a:r>
              <a:rPr lang="en-US" altLang="ar-JO" sz="1800" b="1" dirty="0"/>
              <a:t> </a:t>
            </a:r>
            <a:r>
              <a:rPr lang="en-US" altLang="ar-JO" sz="1800" b="1" dirty="0" err="1"/>
              <a:t>العلاقات</a:t>
            </a:r>
            <a:r>
              <a:rPr lang="en-US" altLang="ar-JO" sz="1800" b="1" dirty="0"/>
              <a:t> </a:t>
            </a:r>
            <a:r>
              <a:rPr lang="en-US" altLang="ar-JO" sz="1800" b="1" dirty="0" err="1"/>
              <a:t>التي</a:t>
            </a:r>
            <a:r>
              <a:rPr lang="en-US" altLang="ar-JO" sz="1800" b="1" dirty="0"/>
              <a:t> </a:t>
            </a:r>
            <a:r>
              <a:rPr lang="en-US" altLang="ar-JO" sz="1800" b="1" dirty="0" err="1"/>
              <a:t>يصورها</a:t>
            </a:r>
            <a:r>
              <a:rPr lang="en-US" altLang="ar-JO" sz="1800" b="1" dirty="0"/>
              <a:t> </a:t>
            </a:r>
            <a:r>
              <a:rPr lang="en-US" altLang="ar-JO" sz="1800" b="1" dirty="0" err="1"/>
              <a:t>أ</a:t>
            </a:r>
            <a:r>
              <a:rPr lang="en-US" altLang="ar-JO" sz="1800" dirty="0" err="1"/>
              <a:t>سهم</a:t>
            </a:r>
            <a:r>
              <a:rPr lang="en-US" altLang="ar-JO" sz="1800" dirty="0"/>
              <a:t> </a:t>
            </a:r>
            <a:r>
              <a:rPr lang="en-US" altLang="ar-JO" sz="1800" dirty="0" err="1"/>
              <a:t>متقطع</a:t>
            </a:r>
            <a:r>
              <a:rPr lang="en-US" altLang="ar-JO" sz="1800" dirty="0"/>
              <a:t> </a:t>
            </a:r>
            <a:r>
              <a:rPr lang="en-US" altLang="ar-JO" sz="1800" dirty="0" err="1"/>
              <a:t>ناشئ</a:t>
            </a:r>
            <a:r>
              <a:rPr lang="en-US" altLang="ar-JO" sz="1800" dirty="0"/>
              <a:t> </a:t>
            </a:r>
            <a:r>
              <a:rPr lang="en-US" altLang="ar-JO" sz="1800" dirty="0" err="1"/>
              <a:t>من</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 </a:t>
            </a:r>
            <a:r>
              <a:rPr lang="en-US" altLang="ar-JO" sz="1800" dirty="0" err="1"/>
              <a:t>بما</a:t>
            </a:r>
            <a:r>
              <a:rPr lang="en-US" altLang="ar-JO" sz="1800" dirty="0"/>
              <a:t> </a:t>
            </a:r>
            <a:r>
              <a:rPr lang="en-US" altLang="ar-JO" sz="1800" dirty="0" err="1"/>
              <a:t>في</a:t>
            </a:r>
            <a:r>
              <a:rPr lang="en-US" altLang="ar-JO" sz="1800" dirty="0"/>
              <a:t> </a:t>
            </a:r>
            <a:r>
              <a:rPr lang="en-US" altLang="ar-JO" sz="1800" dirty="0" err="1"/>
              <a:t>ذلك</a:t>
            </a:r>
            <a:r>
              <a:rPr lang="en-US" altLang="ar-JO" sz="1800" dirty="0"/>
              <a:t>&lt;&lt;</a:t>
            </a:r>
            <a:r>
              <a:rPr lang="en-US" altLang="ar-JO" sz="1800" dirty="0" err="1"/>
              <a:t>تضمين</a:t>
            </a:r>
            <a:r>
              <a:rPr lang="en-US" altLang="ar-JO" sz="1800" dirty="0"/>
              <a:t>&gt;&gt;</a:t>
            </a:r>
          </a:p>
        </p:txBody>
      </p:sp>
      <p:sp>
        <p:nvSpPr>
          <p:cNvPr id="4" name="Date Placeholder 3">
            <a:extLst>
              <a:ext uri="{FF2B5EF4-FFF2-40B4-BE49-F238E27FC236}">
                <a16:creationId xmlns:a16="http://schemas.microsoft.com/office/drawing/2014/main" id="{5427ED7D-3C0B-8AAE-A384-EDE0A6C7F7E6}"/>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71368F-5045-43F7-B30C-15B3643CC5F0}"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1749" name="Slide Number Placeholder 5">
            <a:extLst>
              <a:ext uri="{FF2B5EF4-FFF2-40B4-BE49-F238E27FC236}">
                <a16:creationId xmlns:a16="http://schemas.microsoft.com/office/drawing/2014/main" id="{830C4280-E0C9-7180-13FF-BB67CCEE57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D7C8D6-994C-43E5-A06E-D2FD68834A67}"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8186E968-0ABC-5C51-F346-2FB35B9583E8}"/>
              </a:ext>
            </a:extLst>
          </p:cNvPr>
          <p:cNvSpPr>
            <a:spLocks noGrp="1"/>
          </p:cNvSpPr>
          <p:nvPr>
            <p:ph type="title"/>
          </p:nvPr>
        </p:nvSpPr>
        <p:spPr/>
        <p:txBody>
          <a:bodyPr/>
          <a:lstStyle/>
          <a:p>
            <a:pPr algn="ctr"/>
            <a:r>
              <a:rPr lang="en-US" altLang="ar-JO" sz="4000" b="1" dirty="0">
                <a:solidFill>
                  <a:srgbClr val="00B0F0"/>
                </a:solidFill>
              </a:rPr>
              <a:t>Include relationships</a:t>
            </a:r>
            <a:br>
              <a:rPr lang="en-US" altLang="ar-JO" sz="4000" b="1" dirty="0">
                <a:solidFill>
                  <a:srgbClr val="00B0F0"/>
                </a:solidFill>
              </a:rPr>
            </a:br>
            <a:r>
              <a:rPr lang="en-US" altLang="ar-JO" sz="4000" b="1" dirty="0" err="1">
                <a:solidFill>
                  <a:srgbClr val="00B0F0"/>
                </a:solidFill>
              </a:rPr>
              <a:t>ضمّن</a:t>
            </a:r>
            <a:r>
              <a:rPr lang="en-US" altLang="ar-JO" sz="4000" b="1" dirty="0">
                <a:solidFill>
                  <a:srgbClr val="00B0F0"/>
                </a:solidFill>
              </a:rPr>
              <a:t> </a:t>
            </a:r>
            <a:r>
              <a:rPr lang="en-US" altLang="ar-JO" sz="4000" b="1" dirty="0" err="1">
                <a:solidFill>
                  <a:srgbClr val="00B0F0"/>
                </a:solidFill>
              </a:rPr>
              <a:t>العلاقات</a:t>
            </a:r>
            <a:endParaRPr lang="en-US" altLang="ar-JO" sz="4400" dirty="0"/>
          </a:p>
        </p:txBody>
      </p:sp>
      <p:sp>
        <p:nvSpPr>
          <p:cNvPr id="32771" name="Content Placeholder 2">
            <a:extLst>
              <a:ext uri="{FF2B5EF4-FFF2-40B4-BE49-F238E27FC236}">
                <a16:creationId xmlns:a16="http://schemas.microsoft.com/office/drawing/2014/main" id="{0690CE09-7CCD-3E9E-449D-695C031BA6A4}"/>
              </a:ext>
            </a:extLst>
          </p:cNvPr>
          <p:cNvSpPr>
            <a:spLocks noGrp="1"/>
          </p:cNvSpPr>
          <p:nvPr>
            <p:ph idx="1"/>
          </p:nvPr>
        </p:nvSpPr>
        <p:spPr/>
        <p:txBody>
          <a:bodyPr/>
          <a:lstStyle/>
          <a:p>
            <a:endParaRPr lang="ar-JO" altLang="ar-JO"/>
          </a:p>
        </p:txBody>
      </p:sp>
      <p:sp>
        <p:nvSpPr>
          <p:cNvPr id="4" name="Date Placeholder 3">
            <a:extLst>
              <a:ext uri="{FF2B5EF4-FFF2-40B4-BE49-F238E27FC236}">
                <a16:creationId xmlns:a16="http://schemas.microsoft.com/office/drawing/2014/main" id="{ABFFD8D7-B5A1-8E78-B9B8-2F64171EAFC6}"/>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6CF144-58EE-47F4-9CE2-4154D2857875}"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2773" name="Slide Number Placeholder 4">
            <a:extLst>
              <a:ext uri="{FF2B5EF4-FFF2-40B4-BE49-F238E27FC236}">
                <a16:creationId xmlns:a16="http://schemas.microsoft.com/office/drawing/2014/main" id="{9B711121-750D-BA66-81C6-10452636B2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F71D63-7817-4F64-8EDB-8E9B5AC619FB}"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32774" name="Picture 2">
            <a:extLst>
              <a:ext uri="{FF2B5EF4-FFF2-40B4-BE49-F238E27FC236}">
                <a16:creationId xmlns:a16="http://schemas.microsoft.com/office/drawing/2014/main" id="{7C2DE6B4-7CCA-70BA-E6B9-3C83BC313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2009775"/>
            <a:ext cx="863917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EE6C6AF-C6DC-394E-49A6-D624DA596565}"/>
              </a:ext>
            </a:extLst>
          </p:cNvPr>
          <p:cNvSpPr>
            <a:spLocks noGrp="1" noChangeArrowheads="1"/>
          </p:cNvSpPr>
          <p:nvPr>
            <p:ph type="title"/>
          </p:nvPr>
        </p:nvSpPr>
        <p:spPr>
          <a:xfrm>
            <a:off x="609600" y="0"/>
            <a:ext cx="8229600" cy="1143000"/>
          </a:xfrm>
        </p:spPr>
        <p:txBody>
          <a:bodyPr/>
          <a:lstStyle/>
          <a:p>
            <a:pPr algn="ctr" eaLnBrk="1" hangingPunct="1"/>
            <a:r>
              <a:rPr lang="en-US" altLang="ar-JO" b="1"/>
              <a:t>The </a:t>
            </a:r>
            <a:r>
              <a:rPr lang="en-US" altLang="ar-JO" sz="2400" b="1">
                <a:latin typeface="Courier" charset="0"/>
              </a:rPr>
              <a:t>&lt;&lt;includes&gt;&gt; </a:t>
            </a:r>
            <a:r>
              <a:rPr lang="en-US" altLang="ar-JO" b="1"/>
              <a:t>Relationship</a:t>
            </a:r>
          </a:p>
        </p:txBody>
      </p:sp>
      <p:sp>
        <p:nvSpPr>
          <p:cNvPr id="33795" name="Rectangle 4">
            <a:extLst>
              <a:ext uri="{FF2B5EF4-FFF2-40B4-BE49-F238E27FC236}">
                <a16:creationId xmlns:a16="http://schemas.microsoft.com/office/drawing/2014/main" id="{15048422-8B46-B9CC-78A3-14BD678BC81F}"/>
              </a:ext>
            </a:extLst>
          </p:cNvPr>
          <p:cNvSpPr>
            <a:spLocks noGrp="1" noChangeArrowheads="1"/>
          </p:cNvSpPr>
          <p:nvPr>
            <p:ph sz="half" idx="1"/>
          </p:nvPr>
        </p:nvSpPr>
        <p:spPr>
          <a:xfrm>
            <a:off x="152400" y="1295400"/>
            <a:ext cx="8991600" cy="2438400"/>
          </a:xfrm>
        </p:spPr>
        <p:txBody>
          <a:bodyPr/>
          <a:lstStyle/>
          <a:p>
            <a:pPr eaLnBrk="1" hangingPunct="1"/>
            <a:r>
              <a:rPr lang="en-US" altLang="ar-JO" sz="1600" dirty="0">
                <a:latin typeface="Courier" charset="0"/>
              </a:rPr>
              <a:t>&lt;&lt;includes&gt;&gt;</a:t>
            </a:r>
            <a:r>
              <a:rPr lang="en-US" altLang="ar-JO" sz="1800" dirty="0"/>
              <a:t> relationship represents behavior that is factored out of the use case.</a:t>
            </a:r>
          </a:p>
          <a:p>
            <a:pPr algn="r" rtl="1" eaLnBrk="1" hangingPunct="1"/>
            <a:r>
              <a:rPr lang="en-US" altLang="ar-JO" sz="1600" dirty="0">
                <a:latin typeface="Courier" charset="0"/>
              </a:rPr>
              <a:t>&lt;&lt;</a:t>
            </a:r>
            <a:r>
              <a:rPr lang="en-US" altLang="ar-JO" sz="1600" dirty="0" err="1">
                <a:latin typeface="Courier" charset="0"/>
              </a:rPr>
              <a:t>تضمين</a:t>
            </a:r>
            <a:r>
              <a:rPr lang="en-US" altLang="ar-JO" sz="1600" dirty="0">
                <a:latin typeface="Courier" charset="0"/>
              </a:rPr>
              <a:t>&gt;&gt;</a:t>
            </a:r>
            <a:r>
              <a:rPr lang="en-US" altLang="ar-JO" sz="1800" dirty="0" err="1"/>
              <a:t>تمثل</a:t>
            </a:r>
            <a:r>
              <a:rPr lang="en-US" altLang="ar-JO" sz="1800" dirty="0"/>
              <a:t> </a:t>
            </a:r>
            <a:r>
              <a:rPr lang="en-US" altLang="ar-JO" sz="1800" dirty="0" err="1"/>
              <a:t>العلاقة</a:t>
            </a:r>
            <a:r>
              <a:rPr lang="en-US" altLang="ar-JO" sz="1800" dirty="0"/>
              <a:t> </a:t>
            </a:r>
            <a:r>
              <a:rPr lang="en-US" altLang="ar-JO" sz="1800" dirty="0" err="1"/>
              <a:t>السلوك</a:t>
            </a:r>
            <a:r>
              <a:rPr lang="en-US" altLang="ar-JO" sz="1800" dirty="0"/>
              <a:t> </a:t>
            </a:r>
            <a:r>
              <a:rPr lang="en-US" altLang="ar-JO" sz="1800" dirty="0" err="1"/>
              <a:t>الذي</a:t>
            </a:r>
            <a:r>
              <a:rPr lang="en-US" altLang="ar-JO" sz="1800" dirty="0"/>
              <a:t> </a:t>
            </a:r>
            <a:r>
              <a:rPr lang="en-US" altLang="ar-JO" sz="1800" dirty="0" err="1"/>
              <a:t>تم</a:t>
            </a:r>
            <a:r>
              <a:rPr lang="en-US" altLang="ar-JO" sz="1800" dirty="0"/>
              <a:t> </a:t>
            </a:r>
            <a:r>
              <a:rPr lang="en-US" altLang="ar-JO" sz="1800" dirty="0" err="1"/>
              <a:t>أخذه</a:t>
            </a:r>
            <a:r>
              <a:rPr lang="en-US" altLang="ar-JO" sz="1800" dirty="0"/>
              <a:t> </a:t>
            </a:r>
            <a:r>
              <a:rPr lang="en-US" altLang="ar-JO" sz="1800" dirty="0" err="1"/>
              <a:t>في</a:t>
            </a:r>
            <a:r>
              <a:rPr lang="en-US" altLang="ar-JO" sz="1800" dirty="0"/>
              <a:t> </a:t>
            </a:r>
            <a:r>
              <a:rPr lang="en-US" altLang="ar-JO" sz="1800" dirty="0" err="1"/>
              <a:t>الاعتبار</a:t>
            </a:r>
            <a:r>
              <a:rPr lang="en-US" altLang="ar-JO" sz="1800" dirty="0"/>
              <a:t> </a:t>
            </a:r>
            <a:r>
              <a:rPr lang="en-US" altLang="ar-JO" sz="1800" dirty="0" err="1"/>
              <a:t>خارج</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a:t>
            </a:r>
          </a:p>
          <a:p>
            <a:pPr eaLnBrk="1" hangingPunct="1"/>
            <a:r>
              <a:rPr lang="en-US" altLang="ar-JO" sz="1600" dirty="0">
                <a:latin typeface="Courier" charset="0"/>
              </a:rPr>
              <a:t>&lt;&lt;includes&gt;&gt;</a:t>
            </a:r>
            <a:r>
              <a:rPr lang="en-US" altLang="ar-JO" sz="1800" dirty="0"/>
              <a:t> behavior is factored out for reuse, not because it is an exception.</a:t>
            </a:r>
          </a:p>
          <a:p>
            <a:pPr algn="r" rtl="1" eaLnBrk="1" hangingPunct="1"/>
            <a:r>
              <a:rPr lang="en-US" altLang="ar-JO" sz="1600" dirty="0">
                <a:latin typeface="Courier" charset="0"/>
              </a:rPr>
              <a:t>&lt;&lt;</a:t>
            </a:r>
            <a:r>
              <a:rPr lang="en-US" altLang="ar-JO" sz="1600" dirty="0" err="1">
                <a:latin typeface="Courier" charset="0"/>
              </a:rPr>
              <a:t>تضمين</a:t>
            </a:r>
            <a:r>
              <a:rPr lang="en-US" altLang="ar-JO" sz="1600" dirty="0">
                <a:latin typeface="Courier" charset="0"/>
              </a:rPr>
              <a:t>&gt;&gt;</a:t>
            </a:r>
            <a:r>
              <a:rPr lang="en-US" altLang="ar-JO" sz="1800" dirty="0" err="1"/>
              <a:t>يتم</a:t>
            </a:r>
            <a:r>
              <a:rPr lang="en-US" altLang="ar-JO" sz="1800" dirty="0"/>
              <a:t> </a:t>
            </a:r>
            <a:r>
              <a:rPr lang="en-US" altLang="ar-JO" sz="1800" dirty="0" err="1"/>
              <a:t>أخذ</a:t>
            </a:r>
            <a:r>
              <a:rPr lang="en-US" altLang="ar-JO" sz="1800" dirty="0"/>
              <a:t> </a:t>
            </a:r>
            <a:r>
              <a:rPr lang="en-US" altLang="ar-JO" sz="1800" dirty="0" err="1"/>
              <a:t>السلوك</a:t>
            </a:r>
            <a:r>
              <a:rPr lang="en-US" altLang="ar-JO" sz="1800" dirty="0"/>
              <a:t> </a:t>
            </a:r>
            <a:r>
              <a:rPr lang="en-US" altLang="ar-JO" sz="1800" dirty="0" err="1"/>
              <a:t>في</a:t>
            </a:r>
            <a:r>
              <a:rPr lang="en-US" altLang="ar-JO" sz="1800" dirty="0"/>
              <a:t> </a:t>
            </a:r>
            <a:r>
              <a:rPr lang="en-US" altLang="ar-JO" sz="1800" dirty="0" err="1"/>
              <a:t>الاعتبار</a:t>
            </a:r>
            <a:r>
              <a:rPr lang="en-US" altLang="ar-JO" sz="1800" dirty="0"/>
              <a:t> </a:t>
            </a:r>
            <a:r>
              <a:rPr lang="en-US" altLang="ar-JO" sz="1800" dirty="0" err="1"/>
              <a:t>لإعادة</a:t>
            </a:r>
            <a:r>
              <a:rPr lang="en-US" altLang="ar-JO" sz="1800" dirty="0"/>
              <a:t> </a:t>
            </a:r>
            <a:r>
              <a:rPr lang="en-US" altLang="ar-JO" sz="1800" dirty="0" err="1"/>
              <a:t>الاستخدام</a:t>
            </a:r>
            <a:r>
              <a:rPr lang="en-US" altLang="ar-JO" sz="1800" dirty="0"/>
              <a:t> ، </a:t>
            </a:r>
            <a:r>
              <a:rPr lang="en-US" altLang="ar-JO" sz="1800" dirty="0" err="1"/>
              <a:t>وليس</a:t>
            </a:r>
            <a:r>
              <a:rPr lang="en-US" altLang="ar-JO" sz="1800" dirty="0"/>
              <a:t> </a:t>
            </a:r>
            <a:r>
              <a:rPr lang="en-US" altLang="ar-JO" sz="1800" dirty="0" err="1"/>
              <a:t>لأنه</a:t>
            </a:r>
            <a:r>
              <a:rPr lang="en-US" altLang="ar-JO" sz="1800" dirty="0"/>
              <a:t> </a:t>
            </a:r>
            <a:r>
              <a:rPr lang="en-US" altLang="ar-JO" sz="1800" dirty="0" err="1"/>
              <a:t>استثناء</a:t>
            </a:r>
            <a:r>
              <a:rPr lang="en-US" altLang="ar-JO" sz="1800" dirty="0"/>
              <a:t>.</a:t>
            </a:r>
          </a:p>
          <a:p>
            <a:pPr eaLnBrk="1" hangingPunct="1"/>
            <a:r>
              <a:rPr lang="en-US" altLang="ar-JO" sz="1800" dirty="0"/>
              <a:t>The direction of a </a:t>
            </a:r>
            <a:r>
              <a:rPr lang="en-US" altLang="ar-JO" sz="1600" dirty="0">
                <a:latin typeface="Courier" charset="0"/>
              </a:rPr>
              <a:t>&lt;&lt;includes&gt;&gt;</a:t>
            </a:r>
            <a:r>
              <a:rPr lang="en-US" altLang="ar-JO" sz="1800" dirty="0"/>
              <a:t> relationship is to the using use case (unlike </a:t>
            </a:r>
            <a:r>
              <a:rPr lang="en-US" altLang="ar-JO" sz="1800" dirty="0">
                <a:latin typeface="Courier" charset="0"/>
              </a:rPr>
              <a:t>&lt;&lt;extends&gt;&gt;</a:t>
            </a:r>
            <a:r>
              <a:rPr lang="en-US" altLang="ar-JO" sz="1800" dirty="0"/>
              <a:t> relationships).</a:t>
            </a:r>
          </a:p>
          <a:p>
            <a:pPr algn="r" rtl="1" eaLnBrk="1" hangingPunct="1"/>
            <a:r>
              <a:rPr lang="en-US" altLang="ar-JO" sz="1800" dirty="0" err="1"/>
              <a:t>اتجاه</a:t>
            </a:r>
            <a:r>
              <a:rPr lang="en-US" altLang="ar-JO" sz="1800" dirty="0"/>
              <a:t> أ</a:t>
            </a:r>
            <a:r>
              <a:rPr lang="en-US" altLang="ar-JO" sz="1600" dirty="0">
                <a:latin typeface="Courier" charset="0"/>
              </a:rPr>
              <a:t>&lt;&lt;</a:t>
            </a:r>
            <a:r>
              <a:rPr lang="en-US" altLang="ar-JO" sz="1600" dirty="0" err="1">
                <a:latin typeface="Courier" charset="0"/>
              </a:rPr>
              <a:t>تضمين</a:t>
            </a:r>
            <a:r>
              <a:rPr lang="en-US" altLang="ar-JO" sz="1600" dirty="0">
                <a:latin typeface="Courier" charset="0"/>
              </a:rPr>
              <a:t>&gt;&gt;</a:t>
            </a:r>
            <a:r>
              <a:rPr lang="en-US" altLang="ar-JO" sz="1800" dirty="0" err="1"/>
              <a:t>العلاقة</a:t>
            </a:r>
            <a:r>
              <a:rPr lang="en-US" altLang="ar-JO" sz="1800" dirty="0"/>
              <a:t> </a:t>
            </a:r>
            <a:r>
              <a:rPr lang="en-US" altLang="ar-JO" sz="1800" dirty="0" err="1"/>
              <a:t>هي</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 (</a:t>
            </a:r>
            <a:r>
              <a:rPr lang="en-US" altLang="ar-JO" sz="1800" dirty="0" err="1"/>
              <a:t>على</a:t>
            </a:r>
            <a:r>
              <a:rPr lang="en-US" altLang="ar-JO" sz="1800" dirty="0"/>
              <a:t> </a:t>
            </a:r>
            <a:r>
              <a:rPr lang="en-US" altLang="ar-JO" sz="1800" dirty="0" err="1"/>
              <a:t>عكس</a:t>
            </a:r>
            <a:r>
              <a:rPr lang="en-US" altLang="ar-JO" sz="1800" dirty="0">
                <a:latin typeface="Courier" charset="0"/>
              </a:rPr>
              <a:t>&lt;&lt;</a:t>
            </a:r>
            <a:r>
              <a:rPr lang="en-US" altLang="ar-JO" sz="1800" dirty="0" err="1">
                <a:latin typeface="Courier" charset="0"/>
              </a:rPr>
              <a:t>امتداد</a:t>
            </a:r>
            <a:r>
              <a:rPr lang="en-US" altLang="ar-JO" sz="1800" dirty="0">
                <a:latin typeface="Courier" charset="0"/>
              </a:rPr>
              <a:t>&gt;&gt;</a:t>
            </a:r>
            <a:r>
              <a:rPr lang="en-US" altLang="ar-JO" sz="1800" dirty="0" err="1"/>
              <a:t>العلاقات</a:t>
            </a:r>
            <a:r>
              <a:rPr lang="en-US" altLang="ar-JO" sz="1800" dirty="0"/>
              <a:t>).</a:t>
            </a:r>
          </a:p>
          <a:p>
            <a:pPr eaLnBrk="1" hangingPunct="1"/>
            <a:endParaRPr lang="en-US" altLang="ar-JO" sz="1800" dirty="0"/>
          </a:p>
        </p:txBody>
      </p:sp>
      <p:sp>
        <p:nvSpPr>
          <p:cNvPr id="43" name="Date Placeholder 42">
            <a:extLst>
              <a:ext uri="{FF2B5EF4-FFF2-40B4-BE49-F238E27FC236}">
                <a16:creationId xmlns:a16="http://schemas.microsoft.com/office/drawing/2014/main" id="{9CA2058A-2E9C-2A89-EAB6-C032AF1467A3}"/>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4B822AB-F15D-483A-BB76-00FDB8A1CB3F}"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3797" name="Slide Number Placeholder 43">
            <a:extLst>
              <a:ext uri="{FF2B5EF4-FFF2-40B4-BE49-F238E27FC236}">
                <a16:creationId xmlns:a16="http://schemas.microsoft.com/office/drawing/2014/main" id="{44D2F904-E907-52D9-54DA-7D741C355B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65C8AC-4E5B-4118-BE2F-C320432980C2}"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33798" name="Picture 42">
            <a:extLst>
              <a:ext uri="{FF2B5EF4-FFF2-40B4-BE49-F238E27FC236}">
                <a16:creationId xmlns:a16="http://schemas.microsoft.com/office/drawing/2014/main" id="{DF8F28AA-12CD-D4E4-E88D-19B77284E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4143375"/>
            <a:ext cx="82391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896E0D3-4E07-BBD8-A0C1-BBE06426586B}"/>
              </a:ext>
            </a:extLst>
          </p:cNvPr>
          <p:cNvSpPr>
            <a:spLocks noGrp="1"/>
          </p:cNvSpPr>
          <p:nvPr>
            <p:ph type="title"/>
          </p:nvPr>
        </p:nvSpPr>
        <p:spPr>
          <a:xfrm>
            <a:off x="533400" y="381000"/>
            <a:ext cx="8229600" cy="1143000"/>
          </a:xfrm>
        </p:spPr>
        <p:txBody>
          <a:bodyPr/>
          <a:lstStyle/>
          <a:p>
            <a:pPr algn="ctr"/>
            <a:r>
              <a:rPr lang="en-US" altLang="ar-JO" sz="4400" b="1" dirty="0">
                <a:solidFill>
                  <a:srgbClr val="00B0F0"/>
                </a:solidFill>
              </a:rPr>
              <a:t>Extend relationships</a:t>
            </a:r>
            <a:br>
              <a:rPr lang="en-US" altLang="ar-JO" sz="4400" b="1" dirty="0">
                <a:solidFill>
                  <a:srgbClr val="00B0F0"/>
                </a:solidFill>
              </a:rPr>
            </a:br>
            <a:r>
              <a:rPr lang="en-US" altLang="ar-JO" sz="4000" b="1" dirty="0" err="1">
                <a:solidFill>
                  <a:srgbClr val="00B0F0"/>
                </a:solidFill>
              </a:rPr>
              <a:t>تمديد</a:t>
            </a:r>
            <a:r>
              <a:rPr lang="en-US" altLang="ar-JO" sz="4000" b="1" dirty="0">
                <a:solidFill>
                  <a:srgbClr val="00B0F0"/>
                </a:solidFill>
              </a:rPr>
              <a:t> </a:t>
            </a:r>
            <a:r>
              <a:rPr lang="en-US" altLang="ar-JO" sz="4000" b="1" dirty="0" err="1">
                <a:solidFill>
                  <a:srgbClr val="00B0F0"/>
                </a:solidFill>
              </a:rPr>
              <a:t>العلاقات</a:t>
            </a:r>
            <a:endParaRPr lang="en-US" altLang="ar-JO" sz="4400" dirty="0">
              <a:solidFill>
                <a:srgbClr val="00B0F0"/>
              </a:solidFill>
            </a:endParaRPr>
          </a:p>
        </p:txBody>
      </p:sp>
      <p:sp>
        <p:nvSpPr>
          <p:cNvPr id="34819" name="Content Placeholder 2">
            <a:extLst>
              <a:ext uri="{FF2B5EF4-FFF2-40B4-BE49-F238E27FC236}">
                <a16:creationId xmlns:a16="http://schemas.microsoft.com/office/drawing/2014/main" id="{B1F165F8-0242-0645-AA37-42104CD332AE}"/>
              </a:ext>
            </a:extLst>
          </p:cNvPr>
          <p:cNvSpPr>
            <a:spLocks noGrp="1"/>
          </p:cNvSpPr>
          <p:nvPr>
            <p:ph sz="half" idx="1"/>
          </p:nvPr>
        </p:nvSpPr>
        <p:spPr>
          <a:xfrm>
            <a:off x="457200" y="1752600"/>
            <a:ext cx="8077200" cy="4602163"/>
          </a:xfrm>
        </p:spPr>
        <p:txBody>
          <a:bodyPr/>
          <a:lstStyle/>
          <a:p>
            <a:r>
              <a:rPr lang="en-US" altLang="ar-JO" sz="1800" b="1" dirty="0"/>
              <a:t>Extend relationships </a:t>
            </a:r>
            <a:r>
              <a:rPr lang="en-US" altLang="ar-JO" sz="1800" dirty="0"/>
              <a:t>are an alternate means for reducing complexity in the use case model.</a:t>
            </a:r>
          </a:p>
          <a:p>
            <a:pPr algn="r" rtl="1"/>
            <a:r>
              <a:rPr lang="en-US" altLang="ar-JO" sz="1800" b="1" dirty="0" err="1"/>
              <a:t>تمديد</a:t>
            </a:r>
            <a:r>
              <a:rPr lang="en-US" altLang="ar-JO" sz="1800" b="1" dirty="0"/>
              <a:t> </a:t>
            </a:r>
            <a:r>
              <a:rPr lang="en-US" altLang="ar-JO" sz="1800" b="1" dirty="0" err="1"/>
              <a:t>العلاقات</a:t>
            </a:r>
            <a:r>
              <a:rPr lang="en-US" altLang="ar-JO" sz="1800" b="1" dirty="0"/>
              <a:t> </a:t>
            </a:r>
            <a:r>
              <a:rPr lang="en-US" altLang="ar-JO" sz="1800" dirty="0" err="1"/>
              <a:t>هي</a:t>
            </a:r>
            <a:r>
              <a:rPr lang="en-US" altLang="ar-JO" sz="1800" dirty="0"/>
              <a:t> </a:t>
            </a:r>
            <a:r>
              <a:rPr lang="en-US" altLang="ar-JO" sz="1800" dirty="0" err="1"/>
              <a:t>وسيلة</a:t>
            </a:r>
            <a:r>
              <a:rPr lang="en-US" altLang="ar-JO" sz="1800" dirty="0"/>
              <a:t> </a:t>
            </a:r>
            <a:r>
              <a:rPr lang="en-US" altLang="ar-JO" sz="1800" dirty="0" err="1"/>
              <a:t>بديلة</a:t>
            </a:r>
            <a:r>
              <a:rPr lang="en-US" altLang="ar-JO" sz="1800" dirty="0"/>
              <a:t> </a:t>
            </a:r>
            <a:r>
              <a:rPr lang="en-US" altLang="ar-JO" sz="1800" dirty="0" err="1"/>
              <a:t>لتقليل</a:t>
            </a:r>
            <a:r>
              <a:rPr lang="en-US" altLang="ar-JO" sz="1800" dirty="0"/>
              <a:t> </a:t>
            </a:r>
            <a:r>
              <a:rPr lang="en-US" altLang="ar-JO" sz="1800" dirty="0" err="1"/>
              <a:t>التعقيد</a:t>
            </a:r>
            <a:r>
              <a:rPr lang="en-US" altLang="ar-JO" sz="1800" dirty="0"/>
              <a:t> </a:t>
            </a:r>
            <a:r>
              <a:rPr lang="en-US" altLang="ar-JO" sz="1800" dirty="0" err="1"/>
              <a:t>في</a:t>
            </a:r>
            <a:r>
              <a:rPr lang="en-US" altLang="ar-JO" sz="1800" dirty="0"/>
              <a:t> </a:t>
            </a:r>
            <a:r>
              <a:rPr lang="en-US" altLang="ar-JO" sz="1800" dirty="0" err="1"/>
              <a:t>نموذج</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a:t>
            </a:r>
          </a:p>
          <a:p>
            <a:pPr algn="just"/>
            <a:r>
              <a:rPr lang="en-US" altLang="ar-JO" sz="1800" dirty="0"/>
              <a:t>A use case can extend another use case by adding events.</a:t>
            </a:r>
          </a:p>
          <a:p>
            <a:pPr algn="r" rtl="1"/>
            <a:r>
              <a:rPr lang="en-US" altLang="ar-JO" sz="1800" dirty="0" err="1"/>
              <a:t>يمكن</a:t>
            </a:r>
            <a:r>
              <a:rPr lang="en-US" altLang="ar-JO" sz="1800" dirty="0"/>
              <a:t> </a:t>
            </a:r>
            <a:r>
              <a:rPr lang="en-US" altLang="ar-JO" sz="1800" dirty="0" err="1"/>
              <a:t>لحالة</a:t>
            </a:r>
            <a:r>
              <a:rPr lang="en-US" altLang="ar-JO" sz="1800" dirty="0"/>
              <a:t> </a:t>
            </a:r>
            <a:r>
              <a:rPr lang="en-US" altLang="ar-JO" sz="1800" dirty="0" err="1"/>
              <a:t>الاستخدام</a:t>
            </a:r>
            <a:r>
              <a:rPr lang="en-US" altLang="ar-JO" sz="1800" dirty="0"/>
              <a:t> </a:t>
            </a:r>
            <a:r>
              <a:rPr lang="en-US" altLang="ar-JO" sz="1800" dirty="0" err="1"/>
              <a:t>تمديد</a:t>
            </a:r>
            <a:r>
              <a:rPr lang="en-US" altLang="ar-JO" sz="1800" dirty="0"/>
              <a:t> </a:t>
            </a:r>
            <a:r>
              <a:rPr lang="en-US" altLang="ar-JO" sz="1800" dirty="0" err="1"/>
              <a:t>حالة</a:t>
            </a:r>
            <a:r>
              <a:rPr lang="en-US" altLang="ar-JO" sz="1800" dirty="0"/>
              <a:t> </a:t>
            </a:r>
            <a:r>
              <a:rPr lang="en-US" altLang="ar-JO" sz="1800" dirty="0" err="1"/>
              <a:t>استخدام</a:t>
            </a:r>
            <a:r>
              <a:rPr lang="en-US" altLang="ar-JO" sz="1800" dirty="0"/>
              <a:t> </a:t>
            </a:r>
            <a:r>
              <a:rPr lang="en-US" altLang="ar-JO" sz="1800" dirty="0" err="1"/>
              <a:t>أخرى</a:t>
            </a:r>
            <a:r>
              <a:rPr lang="en-US" altLang="ar-JO" sz="1800" dirty="0"/>
              <a:t> </a:t>
            </a:r>
            <a:r>
              <a:rPr lang="en-US" altLang="ar-JO" sz="1800" dirty="0" err="1"/>
              <a:t>عن</a:t>
            </a:r>
            <a:r>
              <a:rPr lang="en-US" altLang="ar-JO" sz="1800" dirty="0"/>
              <a:t> </a:t>
            </a:r>
            <a:r>
              <a:rPr lang="en-US" altLang="ar-JO" sz="1800" dirty="0" err="1"/>
              <a:t>طريق</a:t>
            </a:r>
            <a:r>
              <a:rPr lang="en-US" altLang="ar-JO" sz="1800" dirty="0"/>
              <a:t> </a:t>
            </a:r>
            <a:r>
              <a:rPr lang="en-US" altLang="ar-JO" sz="1800" dirty="0" err="1"/>
              <a:t>إضافة</a:t>
            </a:r>
            <a:r>
              <a:rPr lang="en-US" altLang="ar-JO" sz="1800" dirty="0"/>
              <a:t> </a:t>
            </a:r>
            <a:r>
              <a:rPr lang="en-US" altLang="ar-JO" sz="1800" dirty="0" err="1"/>
              <a:t>أحداث</a:t>
            </a:r>
            <a:r>
              <a:rPr lang="en-US" altLang="ar-JO" sz="1800" dirty="0"/>
              <a:t>.</a:t>
            </a:r>
          </a:p>
          <a:p>
            <a:pPr lvl="1" algn="just"/>
            <a:r>
              <a:rPr lang="en-US" altLang="ar-JO" sz="1800" dirty="0"/>
              <a:t> An extend relationship indicates that an instance of an extended use case may include (</a:t>
            </a:r>
            <a:r>
              <a:rPr lang="en-US" altLang="ar-JO" sz="1800" b="1" dirty="0"/>
              <a:t>under certain conditions</a:t>
            </a:r>
            <a:r>
              <a:rPr lang="en-US" altLang="ar-JO" sz="1800" dirty="0"/>
              <a:t>) the behavior specified by the extending use case. </a:t>
            </a:r>
          </a:p>
          <a:p>
            <a:pPr lvl="1" algn="r" rtl="1"/>
            <a:r>
              <a:rPr lang="en-US" altLang="ar-JO" sz="1800" dirty="0" err="1"/>
              <a:t>تشير</a:t>
            </a:r>
            <a:r>
              <a:rPr lang="en-US" altLang="ar-JO" sz="1800" dirty="0"/>
              <a:t> </a:t>
            </a:r>
            <a:r>
              <a:rPr lang="en-US" altLang="ar-JO" sz="1800" dirty="0" err="1"/>
              <a:t>علاقة</a:t>
            </a:r>
            <a:r>
              <a:rPr lang="en-US" altLang="ar-JO" sz="1800" dirty="0"/>
              <a:t> </a:t>
            </a:r>
            <a:r>
              <a:rPr lang="en-US" altLang="ar-JO" sz="1800" dirty="0" err="1"/>
              <a:t>الامتداد</a:t>
            </a:r>
            <a:r>
              <a:rPr lang="en-US" altLang="ar-JO" sz="1800" dirty="0"/>
              <a:t> </a:t>
            </a:r>
            <a:r>
              <a:rPr lang="en-US" altLang="ar-JO" sz="1800" dirty="0" err="1"/>
              <a:t>إلى</a:t>
            </a:r>
            <a:r>
              <a:rPr lang="en-US" altLang="ar-JO" sz="1800" dirty="0"/>
              <a:t> </a:t>
            </a:r>
            <a:r>
              <a:rPr lang="en-US" altLang="ar-JO" sz="1800" dirty="0" err="1"/>
              <a:t>أن</a:t>
            </a:r>
            <a:r>
              <a:rPr lang="en-US" altLang="ar-JO" sz="1800" dirty="0"/>
              <a:t> </a:t>
            </a:r>
            <a:r>
              <a:rPr lang="en-US" altLang="ar-JO" sz="1800" dirty="0" err="1"/>
              <a:t>مثيل</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 </a:t>
            </a:r>
            <a:r>
              <a:rPr lang="en-US" altLang="ar-JO" sz="1800" dirty="0" err="1"/>
              <a:t>الموسعة</a:t>
            </a:r>
            <a:r>
              <a:rPr lang="en-US" altLang="ar-JO" sz="1800" dirty="0"/>
              <a:t> </a:t>
            </a:r>
            <a:r>
              <a:rPr lang="en-US" altLang="ar-JO" sz="1800" dirty="0" err="1"/>
              <a:t>قد</a:t>
            </a:r>
            <a:r>
              <a:rPr lang="en-US" altLang="ar-JO" sz="1800" dirty="0"/>
              <a:t> </a:t>
            </a:r>
            <a:r>
              <a:rPr lang="en-US" altLang="ar-JO" sz="1800" dirty="0" err="1"/>
              <a:t>تتضمن</a:t>
            </a:r>
            <a:r>
              <a:rPr lang="en-US" altLang="ar-JO" sz="1800" dirty="0"/>
              <a:t> (</a:t>
            </a:r>
            <a:r>
              <a:rPr lang="en-US" altLang="ar-JO" sz="1800" b="1" dirty="0" err="1"/>
              <a:t>تحت</a:t>
            </a:r>
            <a:r>
              <a:rPr lang="en-US" altLang="ar-JO" sz="1800" b="1" dirty="0"/>
              <a:t> </a:t>
            </a:r>
            <a:r>
              <a:rPr lang="en-US" altLang="ar-JO" sz="1800" b="1" dirty="0" err="1"/>
              <a:t>ظروف</a:t>
            </a:r>
            <a:r>
              <a:rPr lang="en-US" altLang="ar-JO" sz="1800" b="1" dirty="0"/>
              <a:t> </a:t>
            </a:r>
            <a:r>
              <a:rPr lang="en-US" altLang="ar-JO" sz="1800" b="1" dirty="0" err="1"/>
              <a:t>معينة</a:t>
            </a:r>
            <a:r>
              <a:rPr lang="en-US" altLang="ar-JO" sz="1800" dirty="0"/>
              <a:t>) </a:t>
            </a:r>
            <a:r>
              <a:rPr lang="en-US" altLang="ar-JO" sz="1800" dirty="0" err="1"/>
              <a:t>السلوك</a:t>
            </a:r>
            <a:r>
              <a:rPr lang="en-US" altLang="ar-JO" sz="1800" dirty="0"/>
              <a:t> </a:t>
            </a:r>
            <a:r>
              <a:rPr lang="en-US" altLang="ar-JO" sz="1800" dirty="0" err="1"/>
              <a:t>المحدد</a:t>
            </a:r>
            <a:r>
              <a:rPr lang="en-US" altLang="ar-JO" sz="1800" dirty="0"/>
              <a:t> </a:t>
            </a:r>
            <a:r>
              <a:rPr lang="en-US" altLang="ar-JO" sz="1800" dirty="0" err="1"/>
              <a:t>في</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 </a:t>
            </a:r>
            <a:r>
              <a:rPr lang="en-US" altLang="ar-JO" sz="1800" dirty="0" err="1"/>
              <a:t>الموسعة</a:t>
            </a:r>
            <a:r>
              <a:rPr lang="en-US" altLang="ar-JO" sz="1800" dirty="0"/>
              <a:t>.</a:t>
            </a:r>
          </a:p>
          <a:p>
            <a:pPr algn="just"/>
            <a:r>
              <a:rPr lang="en-US" altLang="ar-JO" sz="1800" dirty="0"/>
              <a:t>A typical application of extend relationships is the specification of </a:t>
            </a:r>
            <a:r>
              <a:rPr lang="en-US" altLang="ar-JO" sz="1800" b="1" dirty="0"/>
              <a:t>exceptional behavior</a:t>
            </a:r>
            <a:r>
              <a:rPr lang="en-US" altLang="ar-JO" sz="1800" dirty="0"/>
              <a:t>.</a:t>
            </a:r>
          </a:p>
          <a:p>
            <a:pPr algn="r" rtl="1"/>
            <a:r>
              <a:rPr lang="en-US" altLang="ar-JO" sz="1800" dirty="0" err="1"/>
              <a:t>التطبيق</a:t>
            </a:r>
            <a:r>
              <a:rPr lang="en-US" altLang="ar-JO" sz="1800" dirty="0"/>
              <a:t> </a:t>
            </a:r>
            <a:r>
              <a:rPr lang="en-US" altLang="ar-JO" sz="1800" dirty="0" err="1"/>
              <a:t>النموذجي</a:t>
            </a:r>
            <a:r>
              <a:rPr lang="en-US" altLang="ar-JO" sz="1800" dirty="0"/>
              <a:t> </a:t>
            </a:r>
            <a:r>
              <a:rPr lang="en-US" altLang="ar-JO" sz="1800" dirty="0" err="1"/>
              <a:t>لتمديد</a:t>
            </a:r>
            <a:r>
              <a:rPr lang="en-US" altLang="ar-JO" sz="1800" dirty="0"/>
              <a:t> </a:t>
            </a:r>
            <a:r>
              <a:rPr lang="en-US" altLang="ar-JO" sz="1800" dirty="0" err="1"/>
              <a:t>العلاقات</a:t>
            </a:r>
            <a:r>
              <a:rPr lang="en-US" altLang="ar-JO" sz="1800" dirty="0"/>
              <a:t> </a:t>
            </a:r>
            <a:r>
              <a:rPr lang="en-US" altLang="ar-JO" sz="1800" dirty="0" err="1"/>
              <a:t>هو</a:t>
            </a:r>
            <a:r>
              <a:rPr lang="en-US" altLang="ar-JO" sz="1800" dirty="0"/>
              <a:t> </a:t>
            </a:r>
            <a:r>
              <a:rPr lang="en-US" altLang="ar-JO" sz="1800" dirty="0" err="1"/>
              <a:t>مواصفات</a:t>
            </a:r>
            <a:r>
              <a:rPr lang="en-US" altLang="ar-JO" sz="1800" b="1" dirty="0" err="1"/>
              <a:t>سلوك</a:t>
            </a:r>
            <a:r>
              <a:rPr lang="en-US" altLang="ar-JO" sz="1800" b="1" dirty="0"/>
              <a:t> </a:t>
            </a:r>
            <a:r>
              <a:rPr lang="en-US" altLang="ar-JO" sz="1800" b="1" dirty="0" err="1"/>
              <a:t>استثنائي</a:t>
            </a:r>
            <a:r>
              <a:rPr lang="en-US" altLang="ar-JO" sz="1800" dirty="0"/>
              <a:t>.</a:t>
            </a:r>
          </a:p>
          <a:p>
            <a:pPr algn="just"/>
            <a:r>
              <a:rPr lang="en-US" altLang="ar-JO" sz="1800" dirty="0"/>
              <a:t>In the textual representation of a use case, we represent extend relationships as </a:t>
            </a:r>
            <a:r>
              <a:rPr lang="en-US" altLang="ar-JO" sz="1800" b="1" dirty="0"/>
              <a:t>entry conditions </a:t>
            </a:r>
            <a:r>
              <a:rPr lang="en-US" altLang="ar-JO" sz="1800" dirty="0"/>
              <a:t>of the extending use case.</a:t>
            </a:r>
          </a:p>
          <a:p>
            <a:pPr algn="r" rtl="1"/>
            <a:r>
              <a:rPr lang="en-US" altLang="ar-JO" sz="1800" dirty="0" err="1"/>
              <a:t>في</a:t>
            </a:r>
            <a:r>
              <a:rPr lang="en-US" altLang="ar-JO" sz="1800" dirty="0"/>
              <a:t> </a:t>
            </a:r>
            <a:r>
              <a:rPr lang="en-US" altLang="ar-JO" sz="1800" dirty="0" err="1"/>
              <a:t>التمثيل</a:t>
            </a:r>
            <a:r>
              <a:rPr lang="en-US" altLang="ar-JO" sz="1800" dirty="0"/>
              <a:t> </a:t>
            </a:r>
            <a:r>
              <a:rPr lang="en-US" altLang="ar-JO" sz="1800" dirty="0" err="1"/>
              <a:t>النصي</a:t>
            </a:r>
            <a:r>
              <a:rPr lang="en-US" altLang="ar-JO" sz="1800" dirty="0"/>
              <a:t> </a:t>
            </a:r>
            <a:r>
              <a:rPr lang="en-US" altLang="ar-JO" sz="1800" dirty="0" err="1"/>
              <a:t>لحالة</a:t>
            </a:r>
            <a:r>
              <a:rPr lang="en-US" altLang="ar-JO" sz="1800" dirty="0"/>
              <a:t> </a:t>
            </a:r>
            <a:r>
              <a:rPr lang="en-US" altLang="ar-JO" sz="1800" dirty="0" err="1"/>
              <a:t>الاستخدام</a:t>
            </a:r>
            <a:r>
              <a:rPr lang="en-US" altLang="ar-JO" sz="1800" dirty="0"/>
              <a:t> ، </a:t>
            </a:r>
            <a:r>
              <a:rPr lang="en-US" altLang="ar-JO" sz="1800" dirty="0" err="1"/>
              <a:t>فإننا</a:t>
            </a:r>
            <a:r>
              <a:rPr lang="en-US" altLang="ar-JO" sz="1800" dirty="0"/>
              <a:t> </a:t>
            </a:r>
            <a:r>
              <a:rPr lang="en-US" altLang="ar-JO" sz="1800" dirty="0" err="1"/>
              <a:t>نمثل</a:t>
            </a:r>
            <a:r>
              <a:rPr lang="en-US" altLang="ar-JO" sz="1800" dirty="0"/>
              <a:t> </a:t>
            </a:r>
            <a:r>
              <a:rPr lang="en-US" altLang="ar-JO" sz="1800" dirty="0" err="1"/>
              <a:t>العلاقات</a:t>
            </a:r>
            <a:r>
              <a:rPr lang="en-US" altLang="ar-JO" sz="1800" dirty="0"/>
              <a:t> </a:t>
            </a:r>
            <a:r>
              <a:rPr lang="en-US" altLang="ar-JO" sz="1800" dirty="0" err="1"/>
              <a:t>الممتدة</a:t>
            </a:r>
            <a:r>
              <a:rPr lang="en-US" altLang="ar-JO" sz="1800" dirty="0"/>
              <a:t> </a:t>
            </a:r>
            <a:r>
              <a:rPr lang="en-US" altLang="ar-JO" sz="1800" dirty="0" err="1"/>
              <a:t>كـ</a:t>
            </a:r>
            <a:r>
              <a:rPr lang="en-US" altLang="ar-JO" sz="1800" b="1" dirty="0" err="1"/>
              <a:t>شروط</a:t>
            </a:r>
            <a:r>
              <a:rPr lang="en-US" altLang="ar-JO" sz="1800" b="1" dirty="0"/>
              <a:t> </a:t>
            </a:r>
            <a:r>
              <a:rPr lang="en-US" altLang="ar-JO" sz="1800" b="1" dirty="0" err="1"/>
              <a:t>الدخول</a:t>
            </a:r>
            <a:r>
              <a:rPr lang="en-US" altLang="ar-JO" sz="1800" dirty="0" err="1"/>
              <a:t>لحالة</a:t>
            </a:r>
            <a:r>
              <a:rPr lang="en-US" altLang="ar-JO" sz="1800" dirty="0"/>
              <a:t> </a:t>
            </a:r>
            <a:r>
              <a:rPr lang="en-US" altLang="ar-JO" sz="1800" dirty="0" err="1"/>
              <a:t>الاستخدام</a:t>
            </a:r>
            <a:r>
              <a:rPr lang="en-US" altLang="ar-JO" sz="1800" dirty="0"/>
              <a:t> </a:t>
            </a:r>
            <a:r>
              <a:rPr lang="en-US" altLang="ar-JO" sz="1800" dirty="0" err="1"/>
              <a:t>الممتدة</a:t>
            </a:r>
            <a:r>
              <a:rPr lang="en-US" altLang="ar-JO" sz="1800" dirty="0"/>
              <a:t>.</a:t>
            </a:r>
          </a:p>
        </p:txBody>
      </p:sp>
      <p:sp>
        <p:nvSpPr>
          <p:cNvPr id="5" name="Date Placeholder 4">
            <a:extLst>
              <a:ext uri="{FF2B5EF4-FFF2-40B4-BE49-F238E27FC236}">
                <a16:creationId xmlns:a16="http://schemas.microsoft.com/office/drawing/2014/main" id="{AE38F358-DF0A-6B15-624C-4855F051EFA8}"/>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AF5E01E-41D0-40D4-9BBC-06969E306EE2}"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4821" name="Slide Number Placeholder 6">
            <a:extLst>
              <a:ext uri="{FF2B5EF4-FFF2-40B4-BE49-F238E27FC236}">
                <a16:creationId xmlns:a16="http://schemas.microsoft.com/office/drawing/2014/main" id="{B90DA8C5-DD4C-CEFA-6A94-F49044F288D1}"/>
              </a:ext>
            </a:extLst>
          </p:cNvPr>
          <p:cNvSpPr>
            <a:spLocks noGrp="1"/>
          </p:cNvSpPr>
          <p:nvPr>
            <p:ph type="sldNum" sz="quarter" idx="12"/>
          </p:nvPr>
        </p:nvSpPr>
        <p:spPr bwMode="auto">
          <a:xfrm>
            <a:off x="8717280" y="6465253"/>
            <a:ext cx="381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9297D1-2615-481A-92F8-9308FFB4392B}"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ar-JO" sz="1200" b="0" i="0" u="none" strike="noStrike" kern="1200" cap="none" spc="0" normalizeH="0" baseline="0" noProof="0" dirty="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E7D59C1-46BF-1416-1ECF-9538D13AEB87}"/>
              </a:ext>
            </a:extLst>
          </p:cNvPr>
          <p:cNvSpPr>
            <a:spLocks noGrp="1"/>
          </p:cNvSpPr>
          <p:nvPr>
            <p:ph type="title"/>
          </p:nvPr>
        </p:nvSpPr>
        <p:spPr>
          <a:xfrm>
            <a:off x="457200" y="704850"/>
            <a:ext cx="8229600" cy="1143000"/>
          </a:xfrm>
        </p:spPr>
        <p:txBody>
          <a:bodyPr/>
          <a:lstStyle/>
          <a:p>
            <a:r>
              <a:rPr lang="en-US" altLang="ar-JO" sz="4800" b="1">
                <a:solidFill>
                  <a:srgbClr val="00B0F0"/>
                </a:solidFill>
              </a:rPr>
              <a:t>Extend relationships</a:t>
            </a:r>
            <a:endParaRPr lang="en-US" altLang="ar-JO"/>
          </a:p>
        </p:txBody>
      </p:sp>
      <p:pic>
        <p:nvPicPr>
          <p:cNvPr id="35843" name="Content Placeholder 6">
            <a:extLst>
              <a:ext uri="{FF2B5EF4-FFF2-40B4-BE49-F238E27FC236}">
                <a16:creationId xmlns:a16="http://schemas.microsoft.com/office/drawing/2014/main" id="{A34BCD46-5158-F9CC-1911-8D49DDED1A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1920875"/>
            <a:ext cx="7772400" cy="4098925"/>
          </a:xfrm>
        </p:spPr>
      </p:pic>
      <p:sp>
        <p:nvSpPr>
          <p:cNvPr id="5" name="Date Placeholder 4">
            <a:extLst>
              <a:ext uri="{FF2B5EF4-FFF2-40B4-BE49-F238E27FC236}">
                <a16:creationId xmlns:a16="http://schemas.microsoft.com/office/drawing/2014/main" id="{23063F1B-75B6-13DF-85F5-5634C93B3D8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42EE4C9-613E-4EAE-AB30-0D0BF0D21F38}"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5845" name="Slide Number Placeholder 5">
            <a:extLst>
              <a:ext uri="{FF2B5EF4-FFF2-40B4-BE49-F238E27FC236}">
                <a16:creationId xmlns:a16="http://schemas.microsoft.com/office/drawing/2014/main" id="{485F784A-FFF8-385B-30A1-63E3BFABE7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45AC1E6-0EB7-4788-8254-0FA2EA210957}"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624968A-1B1B-F638-FC63-E112E03C6416}"/>
              </a:ext>
            </a:extLst>
          </p:cNvPr>
          <p:cNvSpPr>
            <a:spLocks noGrp="1" noChangeArrowheads="1"/>
          </p:cNvSpPr>
          <p:nvPr>
            <p:ph type="title"/>
          </p:nvPr>
        </p:nvSpPr>
        <p:spPr>
          <a:xfrm>
            <a:off x="609600" y="-228600"/>
            <a:ext cx="8229600" cy="1143000"/>
          </a:xfrm>
        </p:spPr>
        <p:txBody>
          <a:bodyPr/>
          <a:lstStyle/>
          <a:p>
            <a:pPr algn="ctr" eaLnBrk="1" hangingPunct="1"/>
            <a:r>
              <a:rPr lang="en-US" altLang="ar-JO" sz="4000" b="1">
                <a:solidFill>
                  <a:srgbClr val="00B0F0"/>
                </a:solidFill>
              </a:rPr>
              <a:t>The </a:t>
            </a:r>
            <a:r>
              <a:rPr lang="en-US" altLang="ar-JO" sz="4000" b="1">
                <a:solidFill>
                  <a:srgbClr val="00B0F0"/>
                </a:solidFill>
                <a:latin typeface="Courier" charset="0"/>
              </a:rPr>
              <a:t>&lt;&lt;extends&gt;&gt; </a:t>
            </a:r>
            <a:r>
              <a:rPr lang="en-US" altLang="ar-JO" sz="4000" b="1">
                <a:solidFill>
                  <a:srgbClr val="00B0F0"/>
                </a:solidFill>
              </a:rPr>
              <a:t>Relationship</a:t>
            </a:r>
          </a:p>
        </p:txBody>
      </p:sp>
      <p:sp>
        <p:nvSpPr>
          <p:cNvPr id="36867" name="Rectangle 4">
            <a:extLst>
              <a:ext uri="{FF2B5EF4-FFF2-40B4-BE49-F238E27FC236}">
                <a16:creationId xmlns:a16="http://schemas.microsoft.com/office/drawing/2014/main" id="{3D8D096F-37DF-D205-762B-0C1CC665AC63}"/>
              </a:ext>
            </a:extLst>
          </p:cNvPr>
          <p:cNvSpPr>
            <a:spLocks noGrp="1" noChangeArrowheads="1"/>
          </p:cNvSpPr>
          <p:nvPr>
            <p:ph sz="half" idx="1"/>
          </p:nvPr>
        </p:nvSpPr>
        <p:spPr>
          <a:xfrm>
            <a:off x="228600" y="971550"/>
            <a:ext cx="8674100" cy="2990850"/>
          </a:xfrm>
        </p:spPr>
        <p:txBody>
          <a:bodyPr/>
          <a:lstStyle/>
          <a:p>
            <a:pPr eaLnBrk="1" hangingPunct="1"/>
            <a:r>
              <a:rPr lang="en-US" altLang="ar-JO" sz="1600" dirty="0">
                <a:latin typeface="Courier" charset="0"/>
              </a:rPr>
              <a:t>&lt;&lt;extends&gt;&gt;</a:t>
            </a:r>
            <a:r>
              <a:rPr lang="en-US" altLang="ar-JO" sz="1800" dirty="0"/>
              <a:t> relationships represent exceptional or seldom invoked cases.</a:t>
            </a:r>
          </a:p>
          <a:p>
            <a:pPr algn="r" rtl="1" eaLnBrk="1" hangingPunct="1"/>
            <a:r>
              <a:rPr lang="en-US" altLang="ar-JO" sz="1600" dirty="0">
                <a:latin typeface="Courier" charset="0"/>
              </a:rPr>
              <a:t>&lt;&lt;</a:t>
            </a:r>
            <a:r>
              <a:rPr lang="en-US" altLang="ar-JO" sz="1600" dirty="0" err="1">
                <a:latin typeface="Courier" charset="0"/>
              </a:rPr>
              <a:t>امتداد</a:t>
            </a:r>
            <a:r>
              <a:rPr lang="en-US" altLang="ar-JO" sz="1600" dirty="0">
                <a:latin typeface="Courier" charset="0"/>
              </a:rPr>
              <a:t>&gt;&gt;</a:t>
            </a:r>
            <a:r>
              <a:rPr lang="en-US" altLang="ar-JO" sz="1800" dirty="0" err="1"/>
              <a:t>العلاقات</a:t>
            </a:r>
            <a:r>
              <a:rPr lang="en-US" altLang="ar-JO" sz="1800" dirty="0"/>
              <a:t> </a:t>
            </a:r>
            <a:r>
              <a:rPr lang="en-US" altLang="ar-JO" sz="1800" dirty="0" err="1"/>
              <a:t>تمثل</a:t>
            </a:r>
            <a:r>
              <a:rPr lang="en-US" altLang="ar-JO" sz="1800" dirty="0"/>
              <a:t> </a:t>
            </a:r>
            <a:r>
              <a:rPr lang="en-US" altLang="ar-JO" sz="1800" dirty="0" err="1"/>
              <a:t>حالات</a:t>
            </a:r>
            <a:r>
              <a:rPr lang="en-US" altLang="ar-JO" sz="1800" dirty="0"/>
              <a:t> </a:t>
            </a:r>
            <a:r>
              <a:rPr lang="en-US" altLang="ar-JO" sz="1800" dirty="0" err="1"/>
              <a:t>استثنائية</a:t>
            </a:r>
            <a:r>
              <a:rPr lang="en-US" altLang="ar-JO" sz="1800" dirty="0"/>
              <a:t> </a:t>
            </a:r>
            <a:r>
              <a:rPr lang="en-US" altLang="ar-JO" sz="1800" dirty="0" err="1"/>
              <a:t>أو</a:t>
            </a:r>
            <a:r>
              <a:rPr lang="en-US" altLang="ar-JO" sz="1800" dirty="0"/>
              <a:t> </a:t>
            </a:r>
            <a:r>
              <a:rPr lang="en-US" altLang="ar-JO" sz="1800" dirty="0" err="1"/>
              <a:t>نادرا</a:t>
            </a:r>
            <a:r>
              <a:rPr lang="en-US" altLang="ar-JO" sz="1800" dirty="0"/>
              <a:t> </a:t>
            </a:r>
            <a:r>
              <a:rPr lang="en-US" altLang="ar-JO" sz="1800" dirty="0" err="1"/>
              <a:t>ما</a:t>
            </a:r>
            <a:r>
              <a:rPr lang="en-US" altLang="ar-JO" sz="1800" dirty="0"/>
              <a:t> </a:t>
            </a:r>
            <a:r>
              <a:rPr lang="en-US" altLang="ar-JO" sz="1800" dirty="0" err="1"/>
              <a:t>يتم</a:t>
            </a:r>
            <a:r>
              <a:rPr lang="en-US" altLang="ar-JO" sz="1800" dirty="0"/>
              <a:t> </a:t>
            </a:r>
            <a:r>
              <a:rPr lang="en-US" altLang="ar-JO" sz="1800" dirty="0" err="1"/>
              <a:t>التذرع</a:t>
            </a:r>
            <a:r>
              <a:rPr lang="en-US" altLang="ar-JO" sz="1800" dirty="0"/>
              <a:t> </a:t>
            </a:r>
            <a:r>
              <a:rPr lang="en-US" altLang="ar-JO" sz="1800" dirty="0" err="1"/>
              <a:t>بها</a:t>
            </a:r>
            <a:r>
              <a:rPr lang="en-US" altLang="ar-JO" sz="1800" dirty="0"/>
              <a:t>.</a:t>
            </a:r>
          </a:p>
          <a:p>
            <a:pPr eaLnBrk="1" hangingPunct="1"/>
            <a:r>
              <a:rPr lang="en-US" altLang="ar-JO" sz="1800" dirty="0"/>
              <a:t>The exceptional event flows are factored out of the main event flow for clarity.</a:t>
            </a:r>
          </a:p>
          <a:p>
            <a:pPr algn="r" rtl="1" eaLnBrk="1" hangingPunct="1"/>
            <a:r>
              <a:rPr lang="en-US" altLang="ar-JO" sz="1800" dirty="0" err="1"/>
              <a:t>يتم</a:t>
            </a:r>
            <a:r>
              <a:rPr lang="en-US" altLang="ar-JO" sz="1800" dirty="0"/>
              <a:t> </a:t>
            </a:r>
            <a:r>
              <a:rPr lang="en-US" altLang="ar-JO" sz="1800" dirty="0" err="1"/>
              <a:t>أخذ</a:t>
            </a:r>
            <a:r>
              <a:rPr lang="en-US" altLang="ar-JO" sz="1800" dirty="0"/>
              <a:t> </a:t>
            </a:r>
            <a:r>
              <a:rPr lang="en-US" altLang="ar-JO" sz="1800" dirty="0" err="1"/>
              <a:t>تدفقات</a:t>
            </a:r>
            <a:r>
              <a:rPr lang="en-US" altLang="ar-JO" sz="1800" dirty="0"/>
              <a:t> </a:t>
            </a:r>
            <a:r>
              <a:rPr lang="en-US" altLang="ar-JO" sz="1800" dirty="0" err="1"/>
              <a:t>الأحداث</a:t>
            </a:r>
            <a:r>
              <a:rPr lang="en-US" altLang="ar-JO" sz="1800" dirty="0"/>
              <a:t> </a:t>
            </a:r>
            <a:r>
              <a:rPr lang="en-US" altLang="ar-JO" sz="1800" dirty="0" err="1"/>
              <a:t>الاستثنائية</a:t>
            </a:r>
            <a:r>
              <a:rPr lang="en-US" altLang="ar-JO" sz="1800" dirty="0"/>
              <a:t> </a:t>
            </a:r>
            <a:r>
              <a:rPr lang="en-US" altLang="ar-JO" sz="1800" dirty="0" err="1"/>
              <a:t>في</a:t>
            </a:r>
            <a:r>
              <a:rPr lang="en-US" altLang="ar-JO" sz="1800" dirty="0"/>
              <a:t> </a:t>
            </a:r>
            <a:r>
              <a:rPr lang="en-US" altLang="ar-JO" sz="1800" dirty="0" err="1"/>
              <a:t>الاعتبار</a:t>
            </a:r>
            <a:r>
              <a:rPr lang="en-US" altLang="ar-JO" sz="1800" dirty="0"/>
              <a:t> </a:t>
            </a:r>
            <a:r>
              <a:rPr lang="en-US" altLang="ar-JO" sz="1800" dirty="0" err="1"/>
              <a:t>خارج</a:t>
            </a:r>
            <a:r>
              <a:rPr lang="en-US" altLang="ar-JO" sz="1800" dirty="0"/>
              <a:t> </a:t>
            </a:r>
            <a:r>
              <a:rPr lang="en-US" altLang="ar-JO" sz="1800" dirty="0" err="1"/>
              <a:t>تدفق</a:t>
            </a:r>
            <a:r>
              <a:rPr lang="en-US" altLang="ar-JO" sz="1800" dirty="0"/>
              <a:t> </a:t>
            </a:r>
            <a:r>
              <a:rPr lang="en-US" altLang="ar-JO" sz="1800" dirty="0" err="1"/>
              <a:t>الحدث</a:t>
            </a:r>
            <a:r>
              <a:rPr lang="en-US" altLang="ar-JO" sz="1800" dirty="0"/>
              <a:t> </a:t>
            </a:r>
            <a:r>
              <a:rPr lang="en-US" altLang="ar-JO" sz="1800" dirty="0" err="1"/>
              <a:t>الرئيسي</a:t>
            </a:r>
            <a:r>
              <a:rPr lang="en-US" altLang="ar-JO" sz="1800" dirty="0"/>
              <a:t> </a:t>
            </a:r>
            <a:r>
              <a:rPr lang="en-US" altLang="ar-JO" sz="1800" dirty="0" err="1"/>
              <a:t>من</a:t>
            </a:r>
            <a:r>
              <a:rPr lang="en-US" altLang="ar-JO" sz="1800" dirty="0"/>
              <a:t> </a:t>
            </a:r>
            <a:r>
              <a:rPr lang="en-US" altLang="ar-JO" sz="1800" dirty="0" err="1"/>
              <a:t>أجل</a:t>
            </a:r>
            <a:r>
              <a:rPr lang="en-US" altLang="ar-JO" sz="1800" dirty="0"/>
              <a:t> </a:t>
            </a:r>
            <a:r>
              <a:rPr lang="en-US" altLang="ar-JO" sz="1800" dirty="0" err="1"/>
              <a:t>الوضوح</a:t>
            </a:r>
            <a:r>
              <a:rPr lang="en-US" altLang="ar-JO" sz="1800" dirty="0"/>
              <a:t>.</a:t>
            </a:r>
          </a:p>
          <a:p>
            <a:pPr eaLnBrk="1" hangingPunct="1"/>
            <a:r>
              <a:rPr lang="en-US" altLang="ar-JO" sz="1800" dirty="0"/>
              <a:t>Use cases representing exceptional flows can extend more than one use case.</a:t>
            </a:r>
          </a:p>
          <a:p>
            <a:pPr algn="r" rtl="1" eaLnBrk="1" hangingPunct="1"/>
            <a:r>
              <a:rPr lang="en-US" altLang="ar-JO" sz="1800" dirty="0" err="1"/>
              <a:t>يمكن</a:t>
            </a:r>
            <a:r>
              <a:rPr lang="en-US" altLang="ar-JO" sz="1800" dirty="0"/>
              <a:t> </a:t>
            </a:r>
            <a:r>
              <a:rPr lang="en-US" altLang="ar-JO" sz="1800" dirty="0" err="1"/>
              <a:t>أن</a:t>
            </a:r>
            <a:r>
              <a:rPr lang="en-US" altLang="ar-JO" sz="1800" dirty="0"/>
              <a:t> </a:t>
            </a:r>
            <a:r>
              <a:rPr lang="en-US" altLang="ar-JO" sz="1800" dirty="0" err="1"/>
              <a:t>تمتد</a:t>
            </a:r>
            <a:r>
              <a:rPr lang="en-US" altLang="ar-JO" sz="1800" dirty="0"/>
              <a:t> </a:t>
            </a:r>
            <a:r>
              <a:rPr lang="en-US" altLang="ar-JO" sz="1800" dirty="0" err="1"/>
              <a:t>حالات</a:t>
            </a:r>
            <a:r>
              <a:rPr lang="en-US" altLang="ar-JO" sz="1800" dirty="0"/>
              <a:t> </a:t>
            </a:r>
            <a:r>
              <a:rPr lang="en-US" altLang="ar-JO" sz="1800" dirty="0" err="1"/>
              <a:t>الاستخدام</a:t>
            </a:r>
            <a:r>
              <a:rPr lang="en-US" altLang="ar-JO" sz="1800" dirty="0"/>
              <a:t> </a:t>
            </a:r>
            <a:r>
              <a:rPr lang="en-US" altLang="ar-JO" sz="1800" dirty="0" err="1"/>
              <a:t>التي</a:t>
            </a:r>
            <a:r>
              <a:rPr lang="en-US" altLang="ar-JO" sz="1800" dirty="0"/>
              <a:t> </a:t>
            </a:r>
            <a:r>
              <a:rPr lang="en-US" altLang="ar-JO" sz="1800" dirty="0" err="1"/>
              <a:t>تمثل</a:t>
            </a:r>
            <a:r>
              <a:rPr lang="en-US" altLang="ar-JO" sz="1800" dirty="0"/>
              <a:t> </a:t>
            </a:r>
            <a:r>
              <a:rPr lang="en-US" altLang="ar-JO" sz="1800" dirty="0" err="1"/>
              <a:t>تدفقات</a:t>
            </a:r>
            <a:r>
              <a:rPr lang="en-US" altLang="ar-JO" sz="1800" dirty="0"/>
              <a:t> </a:t>
            </a:r>
            <a:r>
              <a:rPr lang="en-US" altLang="ar-JO" sz="1800" dirty="0" err="1"/>
              <a:t>استثنائية</a:t>
            </a:r>
            <a:r>
              <a:rPr lang="en-US" altLang="ar-JO" sz="1800" dirty="0"/>
              <a:t> </a:t>
            </a:r>
            <a:r>
              <a:rPr lang="en-US" altLang="ar-JO" sz="1800" dirty="0" err="1"/>
              <a:t>إلى</a:t>
            </a:r>
            <a:r>
              <a:rPr lang="en-US" altLang="ar-JO" sz="1800" dirty="0"/>
              <a:t> </a:t>
            </a:r>
            <a:r>
              <a:rPr lang="en-US" altLang="ar-JO" sz="1800" dirty="0" err="1"/>
              <a:t>أكثر</a:t>
            </a:r>
            <a:r>
              <a:rPr lang="en-US" altLang="ar-JO" sz="1800" dirty="0"/>
              <a:t> </a:t>
            </a:r>
            <a:r>
              <a:rPr lang="en-US" altLang="ar-JO" sz="1800" dirty="0" err="1"/>
              <a:t>من</a:t>
            </a:r>
            <a:r>
              <a:rPr lang="en-US" altLang="ar-JO" sz="1800" dirty="0"/>
              <a:t> </a:t>
            </a:r>
            <a:r>
              <a:rPr lang="en-US" altLang="ar-JO" sz="1800" dirty="0" err="1"/>
              <a:t>حالة</a:t>
            </a:r>
            <a:r>
              <a:rPr lang="en-US" altLang="ar-JO" sz="1800" dirty="0"/>
              <a:t> </a:t>
            </a:r>
            <a:r>
              <a:rPr lang="en-US" altLang="ar-JO" sz="1800" dirty="0" err="1"/>
              <a:t>استخدام</a:t>
            </a:r>
            <a:r>
              <a:rPr lang="en-US" altLang="ar-JO" sz="1800" dirty="0"/>
              <a:t> </a:t>
            </a:r>
            <a:r>
              <a:rPr lang="en-US" altLang="ar-JO" sz="1800" dirty="0" err="1"/>
              <a:t>واحدة</a:t>
            </a:r>
            <a:r>
              <a:rPr lang="en-US" altLang="ar-JO" sz="1800" dirty="0"/>
              <a:t>.</a:t>
            </a:r>
          </a:p>
          <a:p>
            <a:pPr eaLnBrk="1" hangingPunct="1"/>
            <a:r>
              <a:rPr lang="en-US" altLang="ar-JO" sz="1800" dirty="0"/>
              <a:t>The direction of a </a:t>
            </a:r>
            <a:r>
              <a:rPr lang="en-US" altLang="ar-JO" sz="1600" dirty="0">
                <a:latin typeface="Courier" charset="0"/>
              </a:rPr>
              <a:t>&lt;&lt;extends&gt;&gt;</a:t>
            </a:r>
            <a:r>
              <a:rPr lang="en-US" altLang="ar-JO" sz="1800" dirty="0"/>
              <a:t> relationship is to the extended use case</a:t>
            </a:r>
          </a:p>
          <a:p>
            <a:pPr algn="r" rtl="1" eaLnBrk="1" hangingPunct="1"/>
            <a:r>
              <a:rPr lang="en-US" altLang="ar-JO" sz="1800" dirty="0" err="1"/>
              <a:t>اتجاه</a:t>
            </a:r>
            <a:r>
              <a:rPr lang="en-US" altLang="ar-JO" sz="1800" dirty="0"/>
              <a:t> أ</a:t>
            </a:r>
            <a:r>
              <a:rPr lang="en-US" altLang="ar-JO" sz="1600" dirty="0">
                <a:latin typeface="Courier" charset="0"/>
              </a:rPr>
              <a:t>&lt;&lt;</a:t>
            </a:r>
            <a:r>
              <a:rPr lang="en-US" altLang="ar-JO" sz="1600" dirty="0" err="1">
                <a:latin typeface="Courier" charset="0"/>
              </a:rPr>
              <a:t>امتداد</a:t>
            </a:r>
            <a:r>
              <a:rPr lang="en-US" altLang="ar-JO" sz="1600" dirty="0">
                <a:latin typeface="Courier" charset="0"/>
              </a:rPr>
              <a:t>&gt;&gt;</a:t>
            </a:r>
            <a:r>
              <a:rPr lang="en-US" altLang="ar-JO" sz="1800" dirty="0" err="1"/>
              <a:t>العلاقة</a:t>
            </a:r>
            <a:r>
              <a:rPr lang="en-US" altLang="ar-JO" sz="1800" dirty="0"/>
              <a:t> </a:t>
            </a:r>
            <a:r>
              <a:rPr lang="en-US" altLang="ar-JO" sz="1800" dirty="0" err="1"/>
              <a:t>هي</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 </a:t>
            </a:r>
            <a:r>
              <a:rPr lang="en-US" altLang="ar-JO" sz="1800" dirty="0" err="1"/>
              <a:t>الموسعة</a:t>
            </a:r>
            <a:endParaRPr lang="en-US" altLang="ar-JO" sz="1800" dirty="0"/>
          </a:p>
        </p:txBody>
      </p:sp>
      <p:sp>
        <p:nvSpPr>
          <p:cNvPr id="43" name="Date Placeholder 42">
            <a:extLst>
              <a:ext uri="{FF2B5EF4-FFF2-40B4-BE49-F238E27FC236}">
                <a16:creationId xmlns:a16="http://schemas.microsoft.com/office/drawing/2014/main" id="{E4391FD3-C486-00F8-D232-9A1FA02D7B6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7808FE-A3FB-4C5F-86C4-FD69AF527941}"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6869" name="Slide Number Placeholder 43">
            <a:extLst>
              <a:ext uri="{FF2B5EF4-FFF2-40B4-BE49-F238E27FC236}">
                <a16:creationId xmlns:a16="http://schemas.microsoft.com/office/drawing/2014/main" id="{74EC67FB-4865-1B88-554E-AA4CAAAAF4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AEAD4E-B513-4DB0-9697-00A9D5803526}"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36870" name="Picture 42">
            <a:extLst>
              <a:ext uri="{FF2B5EF4-FFF2-40B4-BE49-F238E27FC236}">
                <a16:creationId xmlns:a16="http://schemas.microsoft.com/office/drawing/2014/main" id="{DCCCA0C3-E8E1-C2B6-DE4A-72859942B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4162425"/>
            <a:ext cx="84296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C79E25C-B3AA-885A-BC6F-F7A908129A71}"/>
              </a:ext>
            </a:extLst>
          </p:cNvPr>
          <p:cNvSpPr>
            <a:spLocks noGrp="1"/>
          </p:cNvSpPr>
          <p:nvPr>
            <p:ph type="title"/>
          </p:nvPr>
        </p:nvSpPr>
        <p:spPr>
          <a:xfrm>
            <a:off x="457200" y="-76200"/>
            <a:ext cx="8229600" cy="1143000"/>
          </a:xfrm>
        </p:spPr>
        <p:txBody>
          <a:bodyPr/>
          <a:lstStyle/>
          <a:p>
            <a:pPr algn="ctr"/>
            <a:r>
              <a:rPr lang="en-US" altLang="ar-JO" b="1"/>
              <a:t>Inheritance relationship</a:t>
            </a:r>
            <a:endParaRPr lang="en-US" altLang="ar-JO"/>
          </a:p>
        </p:txBody>
      </p:sp>
      <p:sp>
        <p:nvSpPr>
          <p:cNvPr id="37891" name="Content Placeholder 2">
            <a:extLst>
              <a:ext uri="{FF2B5EF4-FFF2-40B4-BE49-F238E27FC236}">
                <a16:creationId xmlns:a16="http://schemas.microsoft.com/office/drawing/2014/main" id="{0C66257E-BF81-2CCB-7148-912CDA3F4273}"/>
              </a:ext>
            </a:extLst>
          </p:cNvPr>
          <p:cNvSpPr>
            <a:spLocks noGrp="1"/>
          </p:cNvSpPr>
          <p:nvPr>
            <p:ph idx="1"/>
          </p:nvPr>
        </p:nvSpPr>
        <p:spPr>
          <a:xfrm>
            <a:off x="152400" y="914400"/>
            <a:ext cx="8763000" cy="4876800"/>
          </a:xfrm>
        </p:spPr>
        <p:txBody>
          <a:bodyPr/>
          <a:lstStyle/>
          <a:p>
            <a:r>
              <a:rPr lang="en-US" altLang="ar-JO" sz="1800" dirty="0">
                <a:solidFill>
                  <a:srgbClr val="FF0000"/>
                </a:solidFill>
              </a:rPr>
              <a:t>Inheritance</a:t>
            </a:r>
            <a:r>
              <a:rPr lang="en-US" altLang="ar-JO" sz="1800" dirty="0"/>
              <a:t>: relationship between one general use case and a special use case (used for defining special alternatives). </a:t>
            </a:r>
          </a:p>
          <a:p>
            <a:pPr algn="r" rtl="1"/>
            <a:r>
              <a:rPr lang="en-US" altLang="ar-JO" sz="1800" dirty="0" err="1">
                <a:solidFill>
                  <a:srgbClr val="FF0000"/>
                </a:solidFill>
              </a:rPr>
              <a:t>ميراث</a:t>
            </a:r>
            <a:r>
              <a:rPr lang="en-US" altLang="ar-JO" sz="1800" dirty="0"/>
              <a:t>: </a:t>
            </a:r>
            <a:r>
              <a:rPr lang="en-US" altLang="ar-JO" sz="1800" dirty="0" err="1"/>
              <a:t>العلاقة</a:t>
            </a:r>
            <a:r>
              <a:rPr lang="en-US" altLang="ar-JO" sz="1800" dirty="0"/>
              <a:t> </a:t>
            </a:r>
            <a:r>
              <a:rPr lang="en-US" altLang="ar-JO" sz="1800" dirty="0" err="1"/>
              <a:t>بين</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 </a:t>
            </a:r>
            <a:r>
              <a:rPr lang="en-US" altLang="ar-JO" sz="1800" dirty="0" err="1"/>
              <a:t>العام</a:t>
            </a:r>
            <a:r>
              <a:rPr lang="en-US" altLang="ar-JO" sz="1800" dirty="0"/>
              <a:t> </a:t>
            </a:r>
            <a:r>
              <a:rPr lang="en-US" altLang="ar-JO" sz="1800" dirty="0" err="1"/>
              <a:t>وحالة</a:t>
            </a:r>
            <a:r>
              <a:rPr lang="en-US" altLang="ar-JO" sz="1800" dirty="0"/>
              <a:t> </a:t>
            </a:r>
            <a:r>
              <a:rPr lang="en-US" altLang="ar-JO" sz="1800" dirty="0" err="1"/>
              <a:t>الاستخدام</a:t>
            </a:r>
            <a:r>
              <a:rPr lang="en-US" altLang="ar-JO" sz="1800" dirty="0"/>
              <a:t> </a:t>
            </a:r>
            <a:r>
              <a:rPr lang="en-US" altLang="ar-JO" sz="1800" dirty="0" err="1"/>
              <a:t>الخاصة</a:t>
            </a:r>
            <a:r>
              <a:rPr lang="en-US" altLang="ar-JO" sz="1800" dirty="0"/>
              <a:t> (</a:t>
            </a:r>
            <a:r>
              <a:rPr lang="en-US" altLang="ar-JO" sz="1800" dirty="0" err="1"/>
              <a:t>تُستخدم</a:t>
            </a:r>
            <a:r>
              <a:rPr lang="en-US" altLang="ar-JO" sz="1800" dirty="0"/>
              <a:t> </a:t>
            </a:r>
            <a:r>
              <a:rPr lang="en-US" altLang="ar-JO" sz="1800" dirty="0" err="1"/>
              <a:t>لتحديد</a:t>
            </a:r>
            <a:r>
              <a:rPr lang="en-US" altLang="ar-JO" sz="1800" dirty="0"/>
              <a:t> </a:t>
            </a:r>
            <a:r>
              <a:rPr lang="en-US" altLang="ar-JO" sz="1800" dirty="0" err="1"/>
              <a:t>البدائل</a:t>
            </a:r>
            <a:r>
              <a:rPr lang="en-US" altLang="ar-JO" sz="1800" dirty="0"/>
              <a:t> </a:t>
            </a:r>
            <a:r>
              <a:rPr lang="en-US" altLang="ar-JO" sz="1800" dirty="0" err="1"/>
              <a:t>الخاصة</a:t>
            </a:r>
            <a:r>
              <a:rPr lang="en-US" altLang="ar-JO" sz="1800" dirty="0"/>
              <a:t>).</a:t>
            </a:r>
          </a:p>
          <a:p>
            <a:r>
              <a:rPr lang="en-US" altLang="ar-JO" sz="1800" dirty="0"/>
              <a:t>One use case can specialize another more general one by adding more detail</a:t>
            </a:r>
          </a:p>
          <a:p>
            <a:pPr algn="r" rtl="1"/>
            <a:r>
              <a:rPr lang="en-US" altLang="ar-JO" sz="1800" dirty="0" err="1"/>
              <a:t>يمكن</a:t>
            </a:r>
            <a:r>
              <a:rPr lang="en-US" altLang="ar-JO" sz="1800" dirty="0"/>
              <a:t> </a:t>
            </a:r>
            <a:r>
              <a:rPr lang="en-US" altLang="ar-JO" sz="1800" dirty="0" err="1"/>
              <a:t>لحالة</a:t>
            </a:r>
            <a:r>
              <a:rPr lang="en-US" altLang="ar-JO" sz="1800" dirty="0"/>
              <a:t> </a:t>
            </a:r>
            <a:r>
              <a:rPr lang="en-US" altLang="ar-JO" sz="1800" dirty="0" err="1"/>
              <a:t>استخدام</a:t>
            </a:r>
            <a:r>
              <a:rPr lang="en-US" altLang="ar-JO" sz="1800" dirty="0"/>
              <a:t> </a:t>
            </a:r>
            <a:r>
              <a:rPr lang="en-US" altLang="ar-JO" sz="1800" dirty="0" err="1"/>
              <a:t>واحدة</a:t>
            </a:r>
            <a:r>
              <a:rPr lang="en-US" altLang="ar-JO" sz="1800" dirty="0"/>
              <a:t> </a:t>
            </a:r>
            <a:r>
              <a:rPr lang="en-US" altLang="ar-JO" sz="1800" dirty="0" err="1"/>
              <a:t>أن</a:t>
            </a:r>
            <a:r>
              <a:rPr lang="en-US" altLang="ar-JO" sz="1800" dirty="0"/>
              <a:t> </a:t>
            </a:r>
            <a:r>
              <a:rPr lang="en-US" altLang="ar-JO" sz="1800" dirty="0" err="1"/>
              <a:t>تخصص</a:t>
            </a:r>
            <a:r>
              <a:rPr lang="en-US" altLang="ar-JO" sz="1800" dirty="0"/>
              <a:t> </a:t>
            </a:r>
            <a:r>
              <a:rPr lang="en-US" altLang="ar-JO" sz="1800" dirty="0" err="1"/>
              <a:t>حالة</a:t>
            </a:r>
            <a:r>
              <a:rPr lang="en-US" altLang="ar-JO" sz="1800" dirty="0"/>
              <a:t> </a:t>
            </a:r>
            <a:r>
              <a:rPr lang="en-US" altLang="ar-JO" sz="1800" dirty="0" err="1"/>
              <a:t>أخرى</a:t>
            </a:r>
            <a:r>
              <a:rPr lang="en-US" altLang="ar-JO" sz="1800" dirty="0"/>
              <a:t> </a:t>
            </a:r>
            <a:r>
              <a:rPr lang="en-US" altLang="ar-JO" sz="1800" dirty="0" err="1"/>
              <a:t>أكثر</a:t>
            </a:r>
            <a:r>
              <a:rPr lang="en-US" altLang="ar-JO" sz="1800" dirty="0"/>
              <a:t> </a:t>
            </a:r>
            <a:r>
              <a:rPr lang="en-US" altLang="ar-JO" sz="1800" dirty="0" err="1"/>
              <a:t>عمومية</a:t>
            </a:r>
            <a:r>
              <a:rPr lang="en-US" altLang="ar-JO" sz="1800" dirty="0"/>
              <a:t> </a:t>
            </a:r>
            <a:r>
              <a:rPr lang="en-US" altLang="ar-JO" sz="1800" dirty="0" err="1"/>
              <a:t>عن</a:t>
            </a:r>
            <a:r>
              <a:rPr lang="en-US" altLang="ar-JO" sz="1800" dirty="0"/>
              <a:t> </a:t>
            </a:r>
            <a:r>
              <a:rPr lang="en-US" altLang="ar-JO" sz="1800" dirty="0" err="1"/>
              <a:t>طريق</a:t>
            </a:r>
            <a:r>
              <a:rPr lang="en-US" altLang="ar-JO" sz="1800" dirty="0"/>
              <a:t> </a:t>
            </a:r>
            <a:r>
              <a:rPr lang="en-US" altLang="ar-JO" sz="1800" dirty="0" err="1"/>
              <a:t>إضافة</a:t>
            </a:r>
            <a:r>
              <a:rPr lang="en-US" altLang="ar-JO" sz="1800" dirty="0"/>
              <a:t> </a:t>
            </a:r>
            <a:r>
              <a:rPr lang="en-US" altLang="ar-JO" sz="1800" dirty="0" err="1"/>
              <a:t>المزيد</a:t>
            </a:r>
            <a:r>
              <a:rPr lang="en-US" altLang="ar-JO" sz="1800" dirty="0"/>
              <a:t> </a:t>
            </a:r>
            <a:r>
              <a:rPr lang="en-US" altLang="ar-JO" sz="1800" dirty="0" err="1"/>
              <a:t>من</a:t>
            </a:r>
            <a:r>
              <a:rPr lang="en-US" altLang="ar-JO" sz="1800" dirty="0"/>
              <a:t> </a:t>
            </a:r>
            <a:r>
              <a:rPr lang="en-US" altLang="ar-JO" sz="1800" dirty="0" err="1"/>
              <a:t>التفاصيل</a:t>
            </a:r>
            <a:endParaRPr lang="en-US" altLang="ar-JO" sz="1800" dirty="0"/>
          </a:p>
          <a:p>
            <a:r>
              <a:rPr lang="en-US" altLang="ar-JO" sz="1800" dirty="0"/>
              <a:t>Represented by a line with a triangular arrow head toward the parent use case.</a:t>
            </a:r>
          </a:p>
          <a:p>
            <a:pPr algn="r" rtl="1"/>
            <a:r>
              <a:rPr lang="en-US" altLang="ar-JO" sz="1800" dirty="0" err="1"/>
              <a:t>يتم</a:t>
            </a:r>
            <a:r>
              <a:rPr lang="en-US" altLang="ar-JO" sz="1800" dirty="0"/>
              <a:t> </a:t>
            </a:r>
            <a:r>
              <a:rPr lang="en-US" altLang="ar-JO" sz="1800" dirty="0" err="1"/>
              <a:t>تمثيله</a:t>
            </a:r>
            <a:r>
              <a:rPr lang="en-US" altLang="ar-JO" sz="1800" dirty="0"/>
              <a:t> </a:t>
            </a:r>
            <a:r>
              <a:rPr lang="en-US" altLang="ar-JO" sz="1800" dirty="0" err="1"/>
              <a:t>بخط</a:t>
            </a:r>
            <a:r>
              <a:rPr lang="en-US" altLang="ar-JO" sz="1800" dirty="0"/>
              <a:t> </a:t>
            </a:r>
            <a:r>
              <a:rPr lang="en-US" altLang="ar-JO" sz="1800" dirty="0" err="1"/>
              <a:t>مع</a:t>
            </a:r>
            <a:r>
              <a:rPr lang="en-US" altLang="ar-JO" sz="1800" dirty="0"/>
              <a:t> </a:t>
            </a:r>
            <a:r>
              <a:rPr lang="en-US" altLang="ar-JO" sz="1800" dirty="0" err="1"/>
              <a:t>رأس</a:t>
            </a:r>
            <a:r>
              <a:rPr lang="en-US" altLang="ar-JO" sz="1800" dirty="0"/>
              <a:t> </a:t>
            </a:r>
            <a:r>
              <a:rPr lang="en-US" altLang="ar-JO" sz="1800" dirty="0" err="1"/>
              <a:t>سهم</a:t>
            </a:r>
            <a:r>
              <a:rPr lang="en-US" altLang="ar-JO" sz="1800" dirty="0"/>
              <a:t> </a:t>
            </a:r>
            <a:r>
              <a:rPr lang="en-US" altLang="ar-JO" sz="1800" dirty="0" err="1"/>
              <a:t>مثلثي</a:t>
            </a:r>
            <a:r>
              <a:rPr lang="en-US" altLang="ar-JO" sz="1800" dirty="0"/>
              <a:t> </a:t>
            </a:r>
            <a:r>
              <a:rPr lang="en-US" altLang="ar-JO" sz="1800" dirty="0" err="1"/>
              <a:t>باتجاه</a:t>
            </a:r>
            <a:r>
              <a:rPr lang="en-US" altLang="ar-JO" sz="1800" dirty="0"/>
              <a:t> </a:t>
            </a:r>
            <a:r>
              <a:rPr lang="en-US" altLang="ar-JO" sz="1800" dirty="0" err="1"/>
              <a:t>حالة</a:t>
            </a:r>
            <a:r>
              <a:rPr lang="en-US" altLang="ar-JO" sz="1800" dirty="0"/>
              <a:t> </a:t>
            </a:r>
            <a:r>
              <a:rPr lang="en-US" altLang="ar-JO" sz="1800" dirty="0" err="1"/>
              <a:t>الاستخدام</a:t>
            </a:r>
            <a:r>
              <a:rPr lang="en-US" altLang="ar-JO" sz="1800" dirty="0"/>
              <a:t> </a:t>
            </a:r>
            <a:r>
              <a:rPr lang="en-US" altLang="ar-JO" sz="1800" dirty="0" err="1"/>
              <a:t>الأم</a:t>
            </a:r>
            <a:r>
              <a:rPr lang="en-US" altLang="ar-JO" sz="1800" dirty="0"/>
              <a:t>.</a:t>
            </a:r>
          </a:p>
        </p:txBody>
      </p:sp>
      <p:sp>
        <p:nvSpPr>
          <p:cNvPr id="4" name="Date Placeholder 3">
            <a:extLst>
              <a:ext uri="{FF2B5EF4-FFF2-40B4-BE49-F238E27FC236}">
                <a16:creationId xmlns:a16="http://schemas.microsoft.com/office/drawing/2014/main" id="{282923C2-B4A3-06D2-7464-ACF7E2E31BC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6DA9C0-F746-4941-8BF3-2D20625A22D4}"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7893" name="Slide Number Placeholder 4">
            <a:extLst>
              <a:ext uri="{FF2B5EF4-FFF2-40B4-BE49-F238E27FC236}">
                <a16:creationId xmlns:a16="http://schemas.microsoft.com/office/drawing/2014/main" id="{3F022C3B-1FB2-92C0-79E1-748A2DD0EA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5304D5-2663-4DF5-97C5-0B05AE3D1586}"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37894" name="Picture 2">
            <a:extLst>
              <a:ext uri="{FF2B5EF4-FFF2-40B4-BE49-F238E27FC236}">
                <a16:creationId xmlns:a16="http://schemas.microsoft.com/office/drawing/2014/main" id="{4FE728FD-1FAC-0B25-F5C8-225AB000A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3886200"/>
            <a:ext cx="83724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A5B07A7-B2DA-035D-E2E2-9D948E13EB06}"/>
              </a:ext>
            </a:extLst>
          </p:cNvPr>
          <p:cNvSpPr>
            <a:spLocks noGrp="1"/>
          </p:cNvSpPr>
          <p:nvPr>
            <p:ph type="title"/>
          </p:nvPr>
        </p:nvSpPr>
        <p:spPr/>
        <p:txBody>
          <a:bodyPr/>
          <a:lstStyle/>
          <a:p>
            <a:pPr algn="ctr"/>
            <a:r>
              <a:rPr lang="en-US" altLang="en-US" sz="3600" b="1" dirty="0">
                <a:solidFill>
                  <a:srgbClr val="0070C0"/>
                </a:solidFill>
              </a:rPr>
              <a:t>Changing software systems</a:t>
            </a:r>
            <a:br>
              <a:rPr lang="en-US" altLang="en-US" sz="3600" b="1" dirty="0">
                <a:solidFill>
                  <a:srgbClr val="0070C0"/>
                </a:solidFill>
              </a:rPr>
            </a:br>
            <a:r>
              <a:rPr lang="en-US" sz="3600" b="1" strike="noStrike" spc="-1" dirty="0" err="1">
                <a:solidFill>
                  <a:srgbClr val="0070C0"/>
                </a:solidFill>
                <a:latin typeface="Calibri"/>
              </a:rPr>
              <a:t>تغيير</a:t>
            </a:r>
            <a:r>
              <a:rPr lang="en-US" sz="3600" b="1" strike="noStrike" spc="-1" dirty="0">
                <a:solidFill>
                  <a:srgbClr val="0070C0"/>
                </a:solidFill>
                <a:latin typeface="Calibri"/>
              </a:rPr>
              <a:t> </a:t>
            </a:r>
            <a:r>
              <a:rPr lang="en-US" sz="3600" b="1" strike="noStrike" spc="-1" dirty="0" err="1">
                <a:solidFill>
                  <a:srgbClr val="0070C0"/>
                </a:solidFill>
                <a:latin typeface="Calibri"/>
              </a:rPr>
              <a:t>أنظمة</a:t>
            </a:r>
            <a:r>
              <a:rPr lang="en-US" sz="3600" b="1" strike="noStrike" spc="-1" dirty="0">
                <a:solidFill>
                  <a:srgbClr val="0070C0"/>
                </a:solidFill>
                <a:latin typeface="Calibri"/>
              </a:rPr>
              <a:t> </a:t>
            </a:r>
            <a:r>
              <a:rPr lang="en-US" sz="3600" b="1" strike="noStrike" spc="-1" dirty="0" err="1">
                <a:solidFill>
                  <a:srgbClr val="0070C0"/>
                </a:solidFill>
                <a:latin typeface="Calibri"/>
              </a:rPr>
              <a:t>البرمجيات</a:t>
            </a:r>
            <a:r>
              <a:rPr lang="en-US" altLang="en-US" sz="3600" b="1" dirty="0">
                <a:solidFill>
                  <a:srgbClr val="0070C0"/>
                </a:solidFill>
              </a:rPr>
              <a:t> </a:t>
            </a:r>
            <a:endParaRPr lang="en-US" altLang="en-US" sz="3600" dirty="0"/>
          </a:p>
        </p:txBody>
      </p:sp>
      <p:sp>
        <p:nvSpPr>
          <p:cNvPr id="3" name="Content Placeholder 2">
            <a:extLst>
              <a:ext uri="{FF2B5EF4-FFF2-40B4-BE49-F238E27FC236}">
                <a16:creationId xmlns:a16="http://schemas.microsoft.com/office/drawing/2014/main" id="{10459263-7AD1-DD62-D1EB-437EEEC843BC}"/>
              </a:ext>
            </a:extLst>
          </p:cNvPr>
          <p:cNvSpPr>
            <a:spLocks noGrp="1"/>
          </p:cNvSpPr>
          <p:nvPr>
            <p:ph idx="1"/>
          </p:nvPr>
        </p:nvSpPr>
        <p:spPr/>
        <p:txBody>
          <a:bodyPr/>
          <a:lstStyle/>
          <a:p>
            <a:pPr marL="0" indent="0">
              <a:buFont typeface="Wingdings 2" panose="05020102010507070707" pitchFamily="18" charset="2"/>
              <a:buNone/>
              <a:defRPr/>
            </a:pPr>
            <a:r>
              <a:rPr lang="en-US" sz="2000" dirty="0"/>
              <a:t>Software development projects are subject to constant change</a:t>
            </a:r>
          </a:p>
          <a:p>
            <a:pPr algn="r" rtl="1">
              <a:spcBef>
                <a:spcPts val="6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Constantia"/>
              </a:rPr>
              <a:t>مشاريع</a:t>
            </a:r>
            <a:r>
              <a:rPr lang="en-US" sz="2000" b="0" strike="noStrike" spc="-1" dirty="0">
                <a:solidFill>
                  <a:srgbClr val="000000"/>
                </a:solidFill>
                <a:latin typeface="Constantia"/>
              </a:rPr>
              <a:t> </a:t>
            </a:r>
            <a:r>
              <a:rPr lang="en-US" sz="2000" b="0" strike="noStrike" spc="-1" dirty="0" err="1">
                <a:solidFill>
                  <a:srgbClr val="000000"/>
                </a:solidFill>
                <a:latin typeface="Constantia"/>
              </a:rPr>
              <a:t>تطوير</a:t>
            </a:r>
            <a:r>
              <a:rPr lang="en-US" sz="2000" b="0" strike="noStrike" spc="-1" dirty="0">
                <a:solidFill>
                  <a:srgbClr val="000000"/>
                </a:solidFill>
                <a:latin typeface="Constantia"/>
              </a:rPr>
              <a:t> </a:t>
            </a:r>
            <a:r>
              <a:rPr lang="en-US" sz="2000" b="0" strike="noStrike" spc="-1" dirty="0" err="1">
                <a:solidFill>
                  <a:srgbClr val="000000"/>
                </a:solidFill>
                <a:latin typeface="Constantia"/>
              </a:rPr>
              <a:t>البرمجيات</a:t>
            </a:r>
            <a:r>
              <a:rPr lang="en-US" sz="2000" b="0" strike="noStrike" spc="-1" dirty="0">
                <a:solidFill>
                  <a:srgbClr val="000000"/>
                </a:solidFill>
                <a:latin typeface="Constantia"/>
              </a:rPr>
              <a:t> </a:t>
            </a:r>
            <a:r>
              <a:rPr lang="en-US" sz="2000" b="0" strike="noStrike" spc="-1" dirty="0" err="1">
                <a:solidFill>
                  <a:srgbClr val="000000"/>
                </a:solidFill>
                <a:latin typeface="Constantia"/>
              </a:rPr>
              <a:t>عرضة</a:t>
            </a:r>
            <a:r>
              <a:rPr lang="en-US" sz="2000" b="0" strike="noStrike" spc="-1" dirty="0">
                <a:solidFill>
                  <a:srgbClr val="000000"/>
                </a:solidFill>
                <a:latin typeface="Constantia"/>
              </a:rPr>
              <a:t> </a:t>
            </a:r>
            <a:r>
              <a:rPr lang="en-US" sz="2000" b="0" strike="noStrike" spc="-1" dirty="0" err="1">
                <a:solidFill>
                  <a:srgbClr val="000000"/>
                </a:solidFill>
                <a:latin typeface="Constantia"/>
              </a:rPr>
              <a:t>للتغيير</a:t>
            </a:r>
            <a:r>
              <a:rPr lang="en-US" sz="2000" b="0" strike="noStrike" spc="-1" dirty="0">
                <a:solidFill>
                  <a:srgbClr val="000000"/>
                </a:solidFill>
                <a:latin typeface="Constantia"/>
              </a:rPr>
              <a:t> </a:t>
            </a:r>
            <a:r>
              <a:rPr lang="en-US" sz="2000" b="0" strike="noStrike" spc="-1" dirty="0" err="1">
                <a:solidFill>
                  <a:srgbClr val="000000"/>
                </a:solidFill>
                <a:latin typeface="Constantia"/>
              </a:rPr>
              <a:t>المستمر</a:t>
            </a:r>
            <a:endParaRPr lang="en-US" sz="2000" b="0" strike="noStrike" spc="-1" dirty="0">
              <a:solidFill>
                <a:srgbClr val="000000"/>
              </a:solidFill>
              <a:latin typeface="Constantia"/>
            </a:endParaRPr>
          </a:p>
          <a:p>
            <a:pPr>
              <a:defRPr/>
            </a:pPr>
            <a:r>
              <a:rPr lang="en-US" sz="2000" dirty="0"/>
              <a:t>Requirements are complex, so they need to be updated when errors are discovered and when the developers have a better understanding of the application</a:t>
            </a:r>
          </a:p>
          <a:p>
            <a:pPr algn="r" rtl="1">
              <a:spcBef>
                <a:spcPts val="649"/>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Constantia"/>
              </a:rPr>
              <a:t>المتطلبات</a:t>
            </a:r>
            <a:r>
              <a:rPr lang="en-US" sz="2000" b="0" strike="noStrike" spc="-1" dirty="0">
                <a:solidFill>
                  <a:srgbClr val="000000"/>
                </a:solidFill>
                <a:latin typeface="Constantia"/>
              </a:rPr>
              <a:t> </a:t>
            </a:r>
            <a:r>
              <a:rPr lang="en-US" sz="2000" b="0" strike="noStrike" spc="-1" dirty="0" err="1">
                <a:solidFill>
                  <a:srgbClr val="000000"/>
                </a:solidFill>
                <a:latin typeface="Constantia"/>
              </a:rPr>
              <a:t>معقدة</a:t>
            </a:r>
            <a:r>
              <a:rPr lang="en-US" sz="2000" b="0" strike="noStrike" spc="-1" dirty="0">
                <a:solidFill>
                  <a:srgbClr val="000000"/>
                </a:solidFill>
                <a:latin typeface="Constantia"/>
              </a:rPr>
              <a:t> ، </a:t>
            </a:r>
            <a:r>
              <a:rPr lang="en-US" sz="2000" b="0" strike="noStrike" spc="-1" dirty="0" err="1">
                <a:solidFill>
                  <a:srgbClr val="000000"/>
                </a:solidFill>
                <a:latin typeface="Constantia"/>
              </a:rPr>
              <a:t>لذا</a:t>
            </a:r>
            <a:r>
              <a:rPr lang="en-US" sz="2000" b="0" strike="noStrike" spc="-1" dirty="0">
                <a:solidFill>
                  <a:srgbClr val="000000"/>
                </a:solidFill>
                <a:latin typeface="Constantia"/>
              </a:rPr>
              <a:t> </a:t>
            </a:r>
            <a:r>
              <a:rPr lang="en-US" sz="2000" b="0" strike="noStrike" spc="-1" dirty="0" err="1">
                <a:solidFill>
                  <a:srgbClr val="000000"/>
                </a:solidFill>
                <a:latin typeface="Constantia"/>
              </a:rPr>
              <a:t>يجب</a:t>
            </a:r>
            <a:r>
              <a:rPr lang="en-US" sz="2000" b="0" strike="noStrike" spc="-1" dirty="0">
                <a:solidFill>
                  <a:srgbClr val="000000"/>
                </a:solidFill>
                <a:latin typeface="Constantia"/>
              </a:rPr>
              <a:t> </a:t>
            </a:r>
            <a:r>
              <a:rPr lang="en-US" sz="2000" b="0" strike="noStrike" spc="-1" dirty="0" err="1">
                <a:solidFill>
                  <a:srgbClr val="000000"/>
                </a:solidFill>
                <a:latin typeface="Constantia"/>
              </a:rPr>
              <a:t>تحديثها</a:t>
            </a:r>
            <a:r>
              <a:rPr lang="en-US" sz="2000" b="0" strike="noStrike" spc="-1" dirty="0">
                <a:solidFill>
                  <a:srgbClr val="000000"/>
                </a:solidFill>
                <a:latin typeface="Constantia"/>
              </a:rPr>
              <a:t> </a:t>
            </a:r>
            <a:r>
              <a:rPr lang="en-US" sz="2000" b="0" strike="noStrike" spc="-1" dirty="0" err="1">
                <a:solidFill>
                  <a:srgbClr val="000000"/>
                </a:solidFill>
                <a:latin typeface="Constantia"/>
              </a:rPr>
              <a:t>عند</a:t>
            </a:r>
            <a:r>
              <a:rPr lang="en-US" sz="2000" b="0" strike="noStrike" spc="-1" dirty="0">
                <a:solidFill>
                  <a:srgbClr val="000000"/>
                </a:solidFill>
                <a:latin typeface="Constantia"/>
              </a:rPr>
              <a:t> </a:t>
            </a:r>
            <a:r>
              <a:rPr lang="en-US" sz="2000" b="0" strike="noStrike" spc="-1" dirty="0" err="1">
                <a:solidFill>
                  <a:srgbClr val="000000"/>
                </a:solidFill>
                <a:latin typeface="Constantia"/>
              </a:rPr>
              <a:t>اكتشاف</a:t>
            </a:r>
            <a:r>
              <a:rPr lang="en-US" sz="2000" b="0" strike="noStrike" spc="-1" dirty="0">
                <a:solidFill>
                  <a:srgbClr val="000000"/>
                </a:solidFill>
                <a:latin typeface="Constantia"/>
              </a:rPr>
              <a:t> </a:t>
            </a:r>
            <a:r>
              <a:rPr lang="en-US" sz="2000" b="0" strike="noStrike" spc="-1" dirty="0" err="1">
                <a:solidFill>
                  <a:srgbClr val="000000"/>
                </a:solidFill>
                <a:latin typeface="Constantia"/>
              </a:rPr>
              <a:t>الأخطاء</a:t>
            </a:r>
            <a:r>
              <a:rPr lang="en-US" sz="2000" b="0" strike="noStrike" spc="-1" dirty="0">
                <a:solidFill>
                  <a:srgbClr val="000000"/>
                </a:solidFill>
                <a:latin typeface="Constantia"/>
              </a:rPr>
              <a:t> </a:t>
            </a:r>
            <a:r>
              <a:rPr lang="en-US" sz="2000" b="0" strike="noStrike" spc="-1" dirty="0" err="1">
                <a:solidFill>
                  <a:srgbClr val="000000"/>
                </a:solidFill>
                <a:latin typeface="Constantia"/>
              </a:rPr>
              <a:t>وعندما</a:t>
            </a:r>
            <a:r>
              <a:rPr lang="en-US" sz="2000" b="0" strike="noStrike" spc="-1" dirty="0">
                <a:solidFill>
                  <a:srgbClr val="000000"/>
                </a:solidFill>
                <a:latin typeface="Constantia"/>
              </a:rPr>
              <a:t> </a:t>
            </a:r>
            <a:r>
              <a:rPr lang="en-US" sz="2000" b="0" strike="noStrike" spc="-1" dirty="0" err="1">
                <a:solidFill>
                  <a:srgbClr val="000000"/>
                </a:solidFill>
                <a:latin typeface="Constantia"/>
              </a:rPr>
              <a:t>يكون</a:t>
            </a:r>
            <a:r>
              <a:rPr lang="en-US" sz="2000" b="0" strike="noStrike" spc="-1" dirty="0">
                <a:solidFill>
                  <a:srgbClr val="000000"/>
                </a:solidFill>
                <a:latin typeface="Constantia"/>
              </a:rPr>
              <a:t> </a:t>
            </a:r>
            <a:r>
              <a:rPr lang="en-US" sz="2000" b="0" strike="noStrike" spc="-1" dirty="0" err="1">
                <a:solidFill>
                  <a:srgbClr val="000000"/>
                </a:solidFill>
                <a:latin typeface="Constantia"/>
              </a:rPr>
              <a:t>لدى</a:t>
            </a:r>
            <a:r>
              <a:rPr lang="en-US" sz="2000" b="0" strike="noStrike" spc="-1" dirty="0">
                <a:solidFill>
                  <a:srgbClr val="000000"/>
                </a:solidFill>
                <a:latin typeface="Constantia"/>
              </a:rPr>
              <a:t> </a:t>
            </a:r>
            <a:r>
              <a:rPr lang="en-US" sz="2000" b="0" strike="noStrike" spc="-1" dirty="0" err="1">
                <a:solidFill>
                  <a:srgbClr val="000000"/>
                </a:solidFill>
                <a:latin typeface="Constantia"/>
              </a:rPr>
              <a:t>المطورين</a:t>
            </a:r>
            <a:r>
              <a:rPr lang="en-US" sz="2000" b="0" strike="noStrike" spc="-1" dirty="0">
                <a:solidFill>
                  <a:srgbClr val="000000"/>
                </a:solidFill>
                <a:latin typeface="Constantia"/>
              </a:rPr>
              <a:t> </a:t>
            </a:r>
            <a:r>
              <a:rPr lang="en-US" sz="2000" b="0" strike="noStrike" spc="-1" dirty="0" err="1">
                <a:solidFill>
                  <a:srgbClr val="000000"/>
                </a:solidFill>
                <a:latin typeface="Constantia"/>
              </a:rPr>
              <a:t>فهم</a:t>
            </a:r>
            <a:r>
              <a:rPr lang="en-US" sz="2000" b="0" strike="noStrike" spc="-1" dirty="0">
                <a:solidFill>
                  <a:srgbClr val="000000"/>
                </a:solidFill>
                <a:latin typeface="Constantia"/>
              </a:rPr>
              <a:t> </a:t>
            </a:r>
            <a:r>
              <a:rPr lang="en-US" sz="2000" b="0" strike="noStrike" spc="-1" dirty="0" err="1">
                <a:solidFill>
                  <a:srgbClr val="000000"/>
                </a:solidFill>
                <a:latin typeface="Constantia"/>
              </a:rPr>
              <a:t>أفضل</a:t>
            </a:r>
            <a:r>
              <a:rPr lang="en-US" sz="2000" b="0" strike="noStrike" spc="-1" dirty="0">
                <a:solidFill>
                  <a:srgbClr val="000000"/>
                </a:solidFill>
                <a:latin typeface="Constantia"/>
              </a:rPr>
              <a:t> </a:t>
            </a:r>
            <a:r>
              <a:rPr lang="en-US" sz="2000" b="0" strike="noStrike" spc="-1" dirty="0" err="1">
                <a:solidFill>
                  <a:srgbClr val="000000"/>
                </a:solidFill>
                <a:latin typeface="Constantia"/>
              </a:rPr>
              <a:t>للتطبيق</a:t>
            </a:r>
            <a:endParaRPr lang="en-US" sz="2000" b="0" strike="noStrike" spc="-1" dirty="0">
              <a:solidFill>
                <a:srgbClr val="000000"/>
              </a:solidFill>
              <a:latin typeface="Constantia"/>
            </a:endParaRPr>
          </a:p>
          <a:p>
            <a:pPr>
              <a:defRPr/>
            </a:pPr>
            <a:r>
              <a:rPr lang="en-US" sz="2000" dirty="0"/>
              <a:t>The project may lasts many years</a:t>
            </a:r>
          </a:p>
          <a:p>
            <a:pPr algn="r" rtl="1">
              <a:spcBef>
                <a:spcPts val="649"/>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Constantia"/>
              </a:rPr>
              <a:t>قد</a:t>
            </a:r>
            <a:r>
              <a:rPr lang="en-US" sz="2000" b="0" strike="noStrike" spc="-1" dirty="0">
                <a:solidFill>
                  <a:srgbClr val="000000"/>
                </a:solidFill>
                <a:latin typeface="Constantia"/>
              </a:rPr>
              <a:t> </a:t>
            </a:r>
            <a:r>
              <a:rPr lang="en-US" sz="2000" b="0" strike="noStrike" spc="-1" dirty="0" err="1">
                <a:solidFill>
                  <a:srgbClr val="000000"/>
                </a:solidFill>
                <a:latin typeface="Constantia"/>
              </a:rPr>
              <a:t>يستمر</a:t>
            </a:r>
            <a:r>
              <a:rPr lang="en-US" sz="2000" b="0" strike="noStrike" spc="-1" dirty="0">
                <a:solidFill>
                  <a:srgbClr val="000000"/>
                </a:solidFill>
                <a:latin typeface="Constantia"/>
              </a:rPr>
              <a:t> </a:t>
            </a:r>
            <a:r>
              <a:rPr lang="en-US" sz="2000" b="0" strike="noStrike" spc="-1" dirty="0" err="1">
                <a:solidFill>
                  <a:srgbClr val="000000"/>
                </a:solidFill>
                <a:latin typeface="Constantia"/>
              </a:rPr>
              <a:t>المشروع</a:t>
            </a:r>
            <a:r>
              <a:rPr lang="en-US" sz="2000" b="0" strike="noStrike" spc="-1" dirty="0">
                <a:solidFill>
                  <a:srgbClr val="000000"/>
                </a:solidFill>
                <a:latin typeface="Constantia"/>
              </a:rPr>
              <a:t> </a:t>
            </a:r>
            <a:r>
              <a:rPr lang="en-US" sz="2000" b="0" strike="noStrike" spc="-1" dirty="0" err="1">
                <a:solidFill>
                  <a:srgbClr val="000000"/>
                </a:solidFill>
                <a:latin typeface="Constantia"/>
              </a:rPr>
              <a:t>سنوات</a:t>
            </a:r>
            <a:r>
              <a:rPr lang="en-US" sz="2000" b="0" strike="noStrike" spc="-1" dirty="0">
                <a:solidFill>
                  <a:srgbClr val="000000"/>
                </a:solidFill>
                <a:latin typeface="Constantia"/>
              </a:rPr>
              <a:t> </a:t>
            </a:r>
            <a:r>
              <a:rPr lang="en-US" sz="2000" b="0" strike="noStrike" spc="-1" dirty="0" err="1">
                <a:solidFill>
                  <a:srgbClr val="000000"/>
                </a:solidFill>
                <a:latin typeface="Constantia"/>
              </a:rPr>
              <a:t>عديدة</a:t>
            </a:r>
            <a:endParaRPr lang="en-US" sz="2000" b="0" strike="noStrike" spc="-1" dirty="0">
              <a:solidFill>
                <a:srgbClr val="000000"/>
              </a:solidFill>
              <a:latin typeface="Constantia"/>
            </a:endParaRPr>
          </a:p>
          <a:p>
            <a:pPr marL="0" indent="0">
              <a:buFont typeface="Wingdings 2" panose="05020102010507070707" pitchFamily="18" charset="2"/>
              <a:buNone/>
              <a:defRPr/>
            </a:pPr>
            <a:endParaRPr lang="en-US" sz="2000" dirty="0"/>
          </a:p>
          <a:p>
            <a:pPr marL="0" indent="0">
              <a:buFont typeface="Wingdings 2" panose="05020102010507070707" pitchFamily="18" charset="2"/>
              <a:buNone/>
              <a:defRPr/>
            </a:pPr>
            <a:r>
              <a:rPr lang="en-US" sz="2000" dirty="0">
                <a:solidFill>
                  <a:srgbClr val="FF0000"/>
                </a:solidFill>
              </a:rPr>
              <a:t>In this course, we describe object-oriented techniques for conquering complex and changing software systems.</a:t>
            </a:r>
          </a:p>
          <a:p>
            <a:pPr algn="r" rtl="1">
              <a:spcBef>
                <a:spcPts val="6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FF0000"/>
                </a:solidFill>
                <a:latin typeface="Constantia"/>
              </a:rPr>
              <a:t>في</a:t>
            </a:r>
            <a:r>
              <a:rPr lang="en-US" sz="2000" b="0" strike="noStrike" spc="-1" dirty="0">
                <a:solidFill>
                  <a:srgbClr val="FF0000"/>
                </a:solidFill>
                <a:latin typeface="Constantia"/>
              </a:rPr>
              <a:t> </a:t>
            </a:r>
            <a:r>
              <a:rPr lang="en-US" sz="2000" b="0" strike="noStrike" spc="-1" dirty="0" err="1">
                <a:solidFill>
                  <a:srgbClr val="FF0000"/>
                </a:solidFill>
                <a:latin typeface="Constantia"/>
              </a:rPr>
              <a:t>هذه</a:t>
            </a:r>
            <a:r>
              <a:rPr lang="en-US" sz="2000" b="0" strike="noStrike" spc="-1" dirty="0">
                <a:solidFill>
                  <a:srgbClr val="FF0000"/>
                </a:solidFill>
                <a:latin typeface="Constantia"/>
              </a:rPr>
              <a:t> </a:t>
            </a:r>
            <a:r>
              <a:rPr lang="en-US" sz="2000" b="0" strike="noStrike" spc="-1" dirty="0" err="1">
                <a:solidFill>
                  <a:srgbClr val="FF0000"/>
                </a:solidFill>
                <a:latin typeface="Constantia"/>
              </a:rPr>
              <a:t>الدورة</a:t>
            </a:r>
            <a:r>
              <a:rPr lang="en-US" sz="2000" b="0" strike="noStrike" spc="-1" dirty="0">
                <a:solidFill>
                  <a:srgbClr val="FF0000"/>
                </a:solidFill>
                <a:latin typeface="Constantia"/>
              </a:rPr>
              <a:t> ، </a:t>
            </a:r>
            <a:r>
              <a:rPr lang="en-US" sz="2000" b="0" strike="noStrike" spc="-1" dirty="0" err="1">
                <a:solidFill>
                  <a:srgbClr val="FF0000"/>
                </a:solidFill>
                <a:latin typeface="Constantia"/>
              </a:rPr>
              <a:t>نصف</a:t>
            </a:r>
            <a:r>
              <a:rPr lang="en-US" sz="2000" b="0" strike="noStrike" spc="-1" dirty="0">
                <a:solidFill>
                  <a:srgbClr val="FF0000"/>
                </a:solidFill>
                <a:latin typeface="Constantia"/>
              </a:rPr>
              <a:t> </a:t>
            </a:r>
            <a:r>
              <a:rPr lang="en-US" sz="2000" b="0" strike="noStrike" spc="-1" dirty="0" err="1">
                <a:solidFill>
                  <a:srgbClr val="FF0000"/>
                </a:solidFill>
                <a:latin typeface="Constantia"/>
              </a:rPr>
              <a:t>التقنيات</a:t>
            </a:r>
            <a:r>
              <a:rPr lang="en-US" sz="2000" b="0" strike="noStrike" spc="-1" dirty="0">
                <a:solidFill>
                  <a:srgbClr val="FF0000"/>
                </a:solidFill>
                <a:latin typeface="Constantia"/>
              </a:rPr>
              <a:t> </a:t>
            </a:r>
            <a:r>
              <a:rPr lang="en-US" sz="2000" b="0" strike="noStrike" spc="-1" dirty="0" err="1">
                <a:solidFill>
                  <a:srgbClr val="FF0000"/>
                </a:solidFill>
                <a:latin typeface="Constantia"/>
              </a:rPr>
              <a:t>الموجهة</a:t>
            </a:r>
            <a:r>
              <a:rPr lang="en-US" sz="2000" b="0" strike="noStrike" spc="-1" dirty="0">
                <a:solidFill>
                  <a:srgbClr val="FF0000"/>
                </a:solidFill>
                <a:latin typeface="Constantia"/>
              </a:rPr>
              <a:t> </a:t>
            </a:r>
            <a:r>
              <a:rPr lang="en-US" sz="2000" b="0" strike="noStrike" spc="-1" dirty="0" err="1">
                <a:solidFill>
                  <a:srgbClr val="FF0000"/>
                </a:solidFill>
                <a:latin typeface="Constantia"/>
              </a:rPr>
              <a:t>للكائنات</a:t>
            </a:r>
            <a:r>
              <a:rPr lang="en-US" sz="2000" b="0" strike="noStrike" spc="-1" dirty="0">
                <a:solidFill>
                  <a:srgbClr val="FF0000"/>
                </a:solidFill>
                <a:latin typeface="Constantia"/>
              </a:rPr>
              <a:t> </a:t>
            </a:r>
            <a:r>
              <a:rPr lang="en-US" sz="2000" b="0" strike="noStrike" spc="-1" dirty="0" err="1">
                <a:solidFill>
                  <a:srgbClr val="FF0000"/>
                </a:solidFill>
                <a:latin typeface="Constantia"/>
              </a:rPr>
              <a:t>لقهر</a:t>
            </a:r>
            <a:r>
              <a:rPr lang="en-US" sz="2000" b="0" strike="noStrike" spc="-1" dirty="0">
                <a:solidFill>
                  <a:srgbClr val="FF0000"/>
                </a:solidFill>
                <a:latin typeface="Constantia"/>
              </a:rPr>
              <a:t> </a:t>
            </a:r>
            <a:r>
              <a:rPr lang="en-US" sz="2000" b="0" strike="noStrike" spc="-1" dirty="0" err="1">
                <a:solidFill>
                  <a:srgbClr val="FF0000"/>
                </a:solidFill>
                <a:latin typeface="Constantia"/>
              </a:rPr>
              <a:t>أنظمة</a:t>
            </a:r>
            <a:r>
              <a:rPr lang="en-US" sz="2000" b="0" strike="noStrike" spc="-1" dirty="0">
                <a:solidFill>
                  <a:srgbClr val="FF0000"/>
                </a:solidFill>
                <a:latin typeface="Constantia"/>
              </a:rPr>
              <a:t> </a:t>
            </a:r>
            <a:r>
              <a:rPr lang="en-US" sz="2000" b="0" strike="noStrike" spc="-1" dirty="0" err="1">
                <a:solidFill>
                  <a:srgbClr val="FF0000"/>
                </a:solidFill>
                <a:latin typeface="Constantia"/>
              </a:rPr>
              <a:t>البرمجيات</a:t>
            </a:r>
            <a:r>
              <a:rPr lang="en-US" sz="2000" b="0" strike="noStrike" spc="-1" dirty="0">
                <a:solidFill>
                  <a:srgbClr val="FF0000"/>
                </a:solidFill>
                <a:latin typeface="Constantia"/>
              </a:rPr>
              <a:t> </a:t>
            </a:r>
            <a:r>
              <a:rPr lang="en-US" sz="2000" b="0" strike="noStrike" spc="-1" dirty="0" err="1">
                <a:solidFill>
                  <a:srgbClr val="FF0000"/>
                </a:solidFill>
                <a:latin typeface="Constantia"/>
              </a:rPr>
              <a:t>المعقدة</a:t>
            </a:r>
            <a:r>
              <a:rPr lang="en-US" sz="2000" b="0" strike="noStrike" spc="-1" dirty="0">
                <a:solidFill>
                  <a:srgbClr val="FF0000"/>
                </a:solidFill>
                <a:latin typeface="Constantia"/>
              </a:rPr>
              <a:t> </a:t>
            </a:r>
            <a:r>
              <a:rPr lang="en-US" sz="2000" b="0" strike="noStrike" spc="-1" dirty="0" err="1">
                <a:solidFill>
                  <a:srgbClr val="FF0000"/>
                </a:solidFill>
                <a:latin typeface="Constantia"/>
              </a:rPr>
              <a:t>والمتغيرة</a:t>
            </a:r>
            <a:r>
              <a:rPr lang="en-US" sz="2000" b="0" strike="noStrike" spc="-1" dirty="0">
                <a:solidFill>
                  <a:srgbClr val="FF0000"/>
                </a:solidFill>
                <a:latin typeface="Constantia"/>
              </a:rPr>
              <a:t>.</a:t>
            </a:r>
            <a:endParaRPr lang="en-US" sz="2000" dirty="0"/>
          </a:p>
        </p:txBody>
      </p:sp>
      <p:sp>
        <p:nvSpPr>
          <p:cNvPr id="4" name="Date Placeholder 3">
            <a:extLst>
              <a:ext uri="{FF2B5EF4-FFF2-40B4-BE49-F238E27FC236}">
                <a16:creationId xmlns:a16="http://schemas.microsoft.com/office/drawing/2014/main" id="{D11DAE6F-F698-31F6-FF8A-183760D182DC}"/>
              </a:ext>
            </a:extLst>
          </p:cNvPr>
          <p:cNvSpPr>
            <a:spLocks noGrp="1"/>
          </p:cNvSpPr>
          <p:nvPr>
            <p:ph type="dt" sz="quarter" idx="10"/>
          </p:nvPr>
        </p:nvSpPr>
        <p:spPr/>
        <p:txBody>
          <a:bodyPr/>
          <a:lstStyle/>
          <a:p>
            <a:pPr>
              <a:defRPr/>
            </a:pPr>
            <a:fld id="{5E3AFBC6-3362-4C65-98DC-EA159033B39B}" type="datetime1">
              <a:rPr lang="en-US"/>
              <a:pPr>
                <a:defRPr/>
              </a:pPr>
              <a:t>5/9/2023</a:t>
            </a:fld>
            <a:endParaRPr lang="en-US"/>
          </a:p>
        </p:txBody>
      </p:sp>
      <p:sp>
        <p:nvSpPr>
          <p:cNvPr id="13317" name="Slide Number Placeholder 5">
            <a:extLst>
              <a:ext uri="{FF2B5EF4-FFF2-40B4-BE49-F238E27FC236}">
                <a16:creationId xmlns:a16="http://schemas.microsoft.com/office/drawing/2014/main" id="{21F44771-F85B-413E-02B8-A6050836EF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751C75-EDEB-45B7-9955-3D1AB5A1E12C}" type="slidenum">
              <a:rPr lang="en-US" altLang="en-US">
                <a:solidFill>
                  <a:srgbClr val="045C75"/>
                </a:solidFill>
                <a:latin typeface="Constantia" panose="02030602050306030303" pitchFamily="18" charset="0"/>
              </a:rPr>
              <a:pPr/>
              <a:t>5</a:t>
            </a:fld>
            <a:endParaRPr lang="en-US" altLang="en-US">
              <a:solidFill>
                <a:srgbClr val="045C75"/>
              </a:solidFill>
              <a:latin typeface="Constantia" panose="020306020503060303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1146B99-3E14-DE13-B47C-1F9BB3559980}"/>
              </a:ext>
            </a:extLst>
          </p:cNvPr>
          <p:cNvSpPr>
            <a:spLocks noGrp="1"/>
          </p:cNvSpPr>
          <p:nvPr>
            <p:ph type="title"/>
          </p:nvPr>
        </p:nvSpPr>
        <p:spPr>
          <a:xfrm>
            <a:off x="457200" y="704850"/>
            <a:ext cx="8686800" cy="1143000"/>
          </a:xfrm>
        </p:spPr>
        <p:txBody>
          <a:bodyPr/>
          <a:lstStyle/>
          <a:p>
            <a:r>
              <a:rPr lang="en-US" altLang="ar-JO" sz="4800"/>
              <a:t>Textual representation for inheritance relationships</a:t>
            </a:r>
          </a:p>
        </p:txBody>
      </p:sp>
      <p:sp>
        <p:nvSpPr>
          <p:cNvPr id="38915" name="Content Placeholder 2">
            <a:extLst>
              <a:ext uri="{FF2B5EF4-FFF2-40B4-BE49-F238E27FC236}">
                <a16:creationId xmlns:a16="http://schemas.microsoft.com/office/drawing/2014/main" id="{0B92D501-B489-B42E-6C4C-82D8FAF1D0EF}"/>
              </a:ext>
            </a:extLst>
          </p:cNvPr>
          <p:cNvSpPr>
            <a:spLocks noGrp="1"/>
          </p:cNvSpPr>
          <p:nvPr>
            <p:ph idx="1"/>
          </p:nvPr>
        </p:nvSpPr>
        <p:spPr/>
        <p:txBody>
          <a:bodyPr/>
          <a:lstStyle/>
          <a:p>
            <a:endParaRPr lang="ar-JO" altLang="ar-JO"/>
          </a:p>
        </p:txBody>
      </p:sp>
      <p:sp>
        <p:nvSpPr>
          <p:cNvPr id="4" name="Date Placeholder 3">
            <a:extLst>
              <a:ext uri="{FF2B5EF4-FFF2-40B4-BE49-F238E27FC236}">
                <a16:creationId xmlns:a16="http://schemas.microsoft.com/office/drawing/2014/main" id="{5CC8318E-9C81-C560-D9DB-8ADEA444E1BC}"/>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B67F31-1D1E-44B7-884E-6A5C6F5D8CB9}"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8917" name="Slide Number Placeholder 4">
            <a:extLst>
              <a:ext uri="{FF2B5EF4-FFF2-40B4-BE49-F238E27FC236}">
                <a16:creationId xmlns:a16="http://schemas.microsoft.com/office/drawing/2014/main" id="{10397BAB-EF32-8BF2-FED5-F7E29F00D5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ECC10F-8A30-4B23-AFA9-81A9E15A1DF7}"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38918" name="Picture 2">
            <a:extLst>
              <a:ext uri="{FF2B5EF4-FFF2-40B4-BE49-F238E27FC236}">
                <a16:creationId xmlns:a16="http://schemas.microsoft.com/office/drawing/2014/main" id="{C320B9D0-8F7B-56CD-92B8-9166AAC23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057400"/>
            <a:ext cx="82391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14F1FE5-C679-7E7F-4109-C3117DB15FDD}"/>
              </a:ext>
            </a:extLst>
          </p:cNvPr>
          <p:cNvSpPr>
            <a:spLocks noGrp="1"/>
          </p:cNvSpPr>
          <p:nvPr>
            <p:ph type="title"/>
          </p:nvPr>
        </p:nvSpPr>
        <p:spPr>
          <a:xfrm>
            <a:off x="533400" y="0"/>
            <a:ext cx="8229600" cy="1143000"/>
          </a:xfrm>
        </p:spPr>
        <p:txBody>
          <a:bodyPr/>
          <a:lstStyle/>
          <a:p>
            <a:pPr algn="ctr"/>
            <a:r>
              <a:rPr lang="en-US" altLang="ar-JO" sz="4000" dirty="0"/>
              <a:t>Scenario</a:t>
            </a:r>
            <a:br>
              <a:rPr lang="en-US" altLang="ar-JO" sz="4000" dirty="0"/>
            </a:br>
            <a:r>
              <a:rPr lang="en-US" altLang="ar-JO" sz="3600" dirty="0" err="1"/>
              <a:t>سيناريو</a:t>
            </a:r>
            <a:endParaRPr lang="en-US" altLang="ar-JO" sz="4000" dirty="0"/>
          </a:p>
        </p:txBody>
      </p:sp>
      <p:sp>
        <p:nvSpPr>
          <p:cNvPr id="39939" name="Content Placeholder 2">
            <a:extLst>
              <a:ext uri="{FF2B5EF4-FFF2-40B4-BE49-F238E27FC236}">
                <a16:creationId xmlns:a16="http://schemas.microsoft.com/office/drawing/2014/main" id="{CF0FD147-A00D-ED29-C0F9-F34ACB8BF093}"/>
              </a:ext>
            </a:extLst>
          </p:cNvPr>
          <p:cNvSpPr>
            <a:spLocks noGrp="1"/>
          </p:cNvSpPr>
          <p:nvPr>
            <p:ph idx="1"/>
          </p:nvPr>
        </p:nvSpPr>
        <p:spPr>
          <a:xfrm>
            <a:off x="457200" y="1143000"/>
            <a:ext cx="8229600" cy="5181600"/>
          </a:xfrm>
        </p:spPr>
        <p:txBody>
          <a:bodyPr/>
          <a:lstStyle/>
          <a:p>
            <a:r>
              <a:rPr lang="en-US" altLang="ar-JO" sz="1400" dirty="0"/>
              <a:t>A use case is abstraction that describe all possible scenarios involving to describe functionality</a:t>
            </a:r>
          </a:p>
          <a:p>
            <a:pPr algn="r" rtl="1"/>
            <a:r>
              <a:rPr lang="en-US" altLang="ar-JO" sz="1400" dirty="0" err="1"/>
              <a:t>حالة</a:t>
            </a:r>
            <a:r>
              <a:rPr lang="en-US" altLang="ar-JO" sz="1400" dirty="0"/>
              <a:t> </a:t>
            </a:r>
            <a:r>
              <a:rPr lang="en-US" altLang="ar-JO" sz="1400" dirty="0" err="1"/>
              <a:t>الاستخدام</a:t>
            </a:r>
            <a:r>
              <a:rPr lang="en-US" altLang="ar-JO" sz="1400" dirty="0"/>
              <a:t> </a:t>
            </a:r>
            <a:r>
              <a:rPr lang="en-US" altLang="ar-JO" sz="1400" dirty="0" err="1"/>
              <a:t>هي</a:t>
            </a:r>
            <a:r>
              <a:rPr lang="en-US" altLang="ar-JO" sz="1400" dirty="0"/>
              <a:t> </a:t>
            </a:r>
            <a:r>
              <a:rPr lang="en-US" altLang="ar-JO" sz="1400" dirty="0" err="1"/>
              <a:t>فكرة</a:t>
            </a:r>
            <a:r>
              <a:rPr lang="en-US" altLang="ar-JO" sz="1400" dirty="0"/>
              <a:t> </a:t>
            </a:r>
            <a:r>
              <a:rPr lang="en-US" altLang="ar-JO" sz="1400" dirty="0" err="1"/>
              <a:t>تجريدية</a:t>
            </a:r>
            <a:r>
              <a:rPr lang="en-US" altLang="ar-JO" sz="1400" dirty="0"/>
              <a:t> </a:t>
            </a:r>
            <a:r>
              <a:rPr lang="en-US" altLang="ar-JO" sz="1400" dirty="0" err="1"/>
              <a:t>تصف</a:t>
            </a:r>
            <a:r>
              <a:rPr lang="en-US" altLang="ar-JO" sz="1400" dirty="0"/>
              <a:t> </a:t>
            </a:r>
            <a:r>
              <a:rPr lang="en-US" altLang="ar-JO" sz="1400" dirty="0" err="1"/>
              <a:t>جميع</a:t>
            </a:r>
            <a:r>
              <a:rPr lang="en-US" altLang="ar-JO" sz="1400" dirty="0"/>
              <a:t> </a:t>
            </a:r>
            <a:r>
              <a:rPr lang="en-US" altLang="ar-JO" sz="1400" dirty="0" err="1"/>
              <a:t>السيناريوهات</a:t>
            </a:r>
            <a:r>
              <a:rPr lang="en-US" altLang="ar-JO" sz="1400" dirty="0"/>
              <a:t> </a:t>
            </a:r>
            <a:r>
              <a:rPr lang="en-US" altLang="ar-JO" sz="1400" dirty="0" err="1"/>
              <a:t>المحتملة</a:t>
            </a:r>
            <a:r>
              <a:rPr lang="en-US" altLang="ar-JO" sz="1400" dirty="0"/>
              <a:t> </a:t>
            </a:r>
            <a:r>
              <a:rPr lang="en-US" altLang="ar-JO" sz="1400" dirty="0" err="1"/>
              <a:t>التي</a:t>
            </a:r>
            <a:r>
              <a:rPr lang="en-US" altLang="ar-JO" sz="1400" dirty="0"/>
              <a:t> </a:t>
            </a:r>
            <a:r>
              <a:rPr lang="en-US" altLang="ar-JO" sz="1400" dirty="0" err="1"/>
              <a:t>تتضمن</a:t>
            </a:r>
            <a:r>
              <a:rPr lang="en-US" altLang="ar-JO" sz="1400" dirty="0"/>
              <a:t> </a:t>
            </a:r>
            <a:r>
              <a:rPr lang="en-US" altLang="ar-JO" sz="1400" dirty="0" err="1"/>
              <a:t>وصف</a:t>
            </a:r>
            <a:r>
              <a:rPr lang="en-US" altLang="ar-JO" sz="1400" dirty="0"/>
              <a:t> </a:t>
            </a:r>
            <a:r>
              <a:rPr lang="en-US" altLang="ar-JO" sz="1400" dirty="0" err="1"/>
              <a:t>الوظيفة</a:t>
            </a:r>
            <a:endParaRPr lang="en-US" altLang="ar-JO" sz="1400" dirty="0"/>
          </a:p>
          <a:p>
            <a:r>
              <a:rPr lang="en-US" altLang="ar-JO" sz="1400" dirty="0"/>
              <a:t>Scenario is instance is  use case to describe part of use case</a:t>
            </a:r>
          </a:p>
          <a:p>
            <a:pPr algn="r" rtl="1"/>
            <a:r>
              <a:rPr lang="en-US" altLang="ar-JO" sz="1400" dirty="0" err="1"/>
              <a:t>السيناريو</a:t>
            </a:r>
            <a:r>
              <a:rPr lang="en-US" altLang="ar-JO" sz="1400" dirty="0"/>
              <a:t> </a:t>
            </a:r>
            <a:r>
              <a:rPr lang="en-US" altLang="ar-JO" sz="1400" dirty="0" err="1"/>
              <a:t>هو</a:t>
            </a:r>
            <a:r>
              <a:rPr lang="en-US" altLang="ar-JO" sz="1400" dirty="0"/>
              <a:t> </a:t>
            </a:r>
            <a:r>
              <a:rPr lang="en-US" altLang="ar-JO" sz="1400" dirty="0" err="1"/>
              <a:t>المثال</a:t>
            </a:r>
            <a:r>
              <a:rPr lang="en-US" altLang="ar-JO" sz="1400" dirty="0"/>
              <a:t> </a:t>
            </a:r>
            <a:r>
              <a:rPr lang="en-US" altLang="ar-JO" sz="1400" dirty="0" err="1"/>
              <a:t>هو</a:t>
            </a:r>
            <a:r>
              <a:rPr lang="en-US" altLang="ar-JO" sz="1400" dirty="0"/>
              <a:t> </a:t>
            </a:r>
            <a:r>
              <a:rPr lang="en-US" altLang="ar-JO" sz="1400" dirty="0" err="1"/>
              <a:t>حالة</a:t>
            </a:r>
            <a:r>
              <a:rPr lang="en-US" altLang="ar-JO" sz="1400" dirty="0"/>
              <a:t> </a:t>
            </a:r>
            <a:r>
              <a:rPr lang="en-US" altLang="ar-JO" sz="1400" dirty="0" err="1"/>
              <a:t>الاستخدام</a:t>
            </a:r>
            <a:r>
              <a:rPr lang="en-US" altLang="ar-JO" sz="1400" dirty="0"/>
              <a:t> </a:t>
            </a:r>
            <a:r>
              <a:rPr lang="en-US" altLang="ar-JO" sz="1400" dirty="0" err="1"/>
              <a:t>لوصف</a:t>
            </a:r>
            <a:r>
              <a:rPr lang="en-US" altLang="ar-JO" sz="1400" dirty="0"/>
              <a:t> </a:t>
            </a:r>
            <a:r>
              <a:rPr lang="en-US" altLang="ar-JO" sz="1400" dirty="0" err="1"/>
              <a:t>جزء</a:t>
            </a:r>
            <a:r>
              <a:rPr lang="en-US" altLang="ar-JO" sz="1400" dirty="0"/>
              <a:t> </a:t>
            </a:r>
            <a:r>
              <a:rPr lang="en-US" altLang="ar-JO" sz="1400" dirty="0" err="1"/>
              <a:t>من</a:t>
            </a:r>
            <a:r>
              <a:rPr lang="en-US" altLang="ar-JO" sz="1400" dirty="0"/>
              <a:t> </a:t>
            </a:r>
            <a:r>
              <a:rPr lang="en-US" altLang="ar-JO" sz="1400" dirty="0" err="1"/>
              <a:t>حالة</a:t>
            </a:r>
            <a:r>
              <a:rPr lang="en-US" altLang="ar-JO" sz="1400" dirty="0"/>
              <a:t> </a:t>
            </a:r>
            <a:r>
              <a:rPr lang="en-US" altLang="ar-JO" sz="1400" dirty="0" err="1"/>
              <a:t>الاستخدام</a:t>
            </a:r>
            <a:endParaRPr lang="en-US" altLang="ar-JO" sz="1400" dirty="0"/>
          </a:p>
          <a:p>
            <a:r>
              <a:rPr lang="en-US" altLang="ar-JO" sz="1400" dirty="0"/>
              <a:t>Scenario is used to describe common part of use case</a:t>
            </a:r>
          </a:p>
          <a:p>
            <a:pPr algn="r" rtl="1"/>
            <a:r>
              <a:rPr lang="en-US" altLang="ar-JO" sz="1400" dirty="0" err="1"/>
              <a:t>يستخدم</a:t>
            </a:r>
            <a:r>
              <a:rPr lang="en-US" altLang="ar-JO" sz="1400" dirty="0"/>
              <a:t> </a:t>
            </a:r>
            <a:r>
              <a:rPr lang="en-US" altLang="ar-JO" sz="1400" dirty="0" err="1"/>
              <a:t>السيناريو</a:t>
            </a:r>
            <a:r>
              <a:rPr lang="en-US" altLang="ar-JO" sz="1400" dirty="0"/>
              <a:t> </a:t>
            </a:r>
            <a:r>
              <a:rPr lang="en-US" altLang="ar-JO" sz="1400" dirty="0" err="1"/>
              <a:t>لوصف</a:t>
            </a:r>
            <a:r>
              <a:rPr lang="en-US" altLang="ar-JO" sz="1400" dirty="0"/>
              <a:t> </a:t>
            </a:r>
            <a:r>
              <a:rPr lang="en-US" altLang="ar-JO" sz="1400" dirty="0" err="1"/>
              <a:t>الجزء</a:t>
            </a:r>
            <a:r>
              <a:rPr lang="en-US" altLang="ar-JO" sz="1400" dirty="0"/>
              <a:t> </a:t>
            </a:r>
            <a:r>
              <a:rPr lang="en-US" altLang="ar-JO" sz="1400" dirty="0" err="1"/>
              <a:t>المشترك</a:t>
            </a:r>
            <a:r>
              <a:rPr lang="en-US" altLang="ar-JO" sz="1400" dirty="0"/>
              <a:t> </a:t>
            </a:r>
            <a:r>
              <a:rPr lang="en-US" altLang="ar-JO" sz="1400" dirty="0" err="1"/>
              <a:t>من</a:t>
            </a:r>
            <a:r>
              <a:rPr lang="en-US" altLang="ar-JO" sz="1400" dirty="0"/>
              <a:t> </a:t>
            </a:r>
            <a:r>
              <a:rPr lang="en-US" altLang="ar-JO" sz="1400" dirty="0" err="1"/>
              <a:t>حالة</a:t>
            </a:r>
            <a:r>
              <a:rPr lang="en-US" altLang="ar-JO" sz="1400" dirty="0"/>
              <a:t> </a:t>
            </a:r>
            <a:r>
              <a:rPr lang="en-US" altLang="ar-JO" sz="1400" dirty="0" err="1"/>
              <a:t>الاستخدام</a:t>
            </a:r>
            <a:endParaRPr lang="en-US" altLang="ar-JO" sz="1400" dirty="0"/>
          </a:p>
          <a:p>
            <a:r>
              <a:rPr lang="en-US" altLang="ar-JO" sz="1400" dirty="0"/>
              <a:t>Scenario focus on understandability</a:t>
            </a:r>
          </a:p>
          <a:p>
            <a:pPr algn="r" rtl="1"/>
            <a:r>
              <a:rPr lang="en-US" altLang="ar-JO" sz="1400" dirty="0" err="1"/>
              <a:t>السيناريو</a:t>
            </a:r>
            <a:r>
              <a:rPr lang="en-US" altLang="ar-JO" sz="1400" dirty="0"/>
              <a:t> </a:t>
            </a:r>
            <a:r>
              <a:rPr lang="en-US" altLang="ar-JO" sz="1400" dirty="0" err="1"/>
              <a:t>يركز</a:t>
            </a:r>
            <a:r>
              <a:rPr lang="en-US" altLang="ar-JO" sz="1400" dirty="0"/>
              <a:t> </a:t>
            </a:r>
            <a:r>
              <a:rPr lang="en-US" altLang="ar-JO" sz="1400" dirty="0" err="1"/>
              <a:t>على</a:t>
            </a:r>
            <a:r>
              <a:rPr lang="en-US" altLang="ar-JO" sz="1400" dirty="0"/>
              <a:t> </a:t>
            </a:r>
            <a:r>
              <a:rPr lang="en-US" altLang="ar-JO" sz="1400" dirty="0" err="1"/>
              <a:t>الفهم</a:t>
            </a:r>
            <a:endParaRPr lang="en-US" altLang="ar-JO" sz="1400" dirty="0"/>
          </a:p>
          <a:p>
            <a:r>
              <a:rPr lang="en-US" altLang="ar-JO" sz="1400" dirty="0"/>
              <a:t>Use case focus on completeness</a:t>
            </a:r>
          </a:p>
          <a:p>
            <a:pPr algn="r" rtl="1"/>
            <a:r>
              <a:rPr lang="en-US" altLang="ar-JO" sz="1400" dirty="0" err="1"/>
              <a:t>استخدم</a:t>
            </a:r>
            <a:r>
              <a:rPr lang="en-US" altLang="ar-JO" sz="1400" dirty="0"/>
              <a:t> </a:t>
            </a:r>
            <a:r>
              <a:rPr lang="en-US" altLang="ar-JO" sz="1400" dirty="0" err="1"/>
              <a:t>حالة</a:t>
            </a:r>
            <a:r>
              <a:rPr lang="en-US" altLang="ar-JO" sz="1400" dirty="0"/>
              <a:t> </a:t>
            </a:r>
            <a:r>
              <a:rPr lang="en-US" altLang="ar-JO" sz="1400" dirty="0" err="1"/>
              <a:t>التركيز</a:t>
            </a:r>
            <a:r>
              <a:rPr lang="en-US" altLang="ar-JO" sz="1400" dirty="0"/>
              <a:t> </a:t>
            </a:r>
            <a:r>
              <a:rPr lang="en-US" altLang="ar-JO" sz="1400" dirty="0" err="1"/>
              <a:t>على</a:t>
            </a:r>
            <a:r>
              <a:rPr lang="en-US" altLang="ar-JO" sz="1400" dirty="0"/>
              <a:t> </a:t>
            </a:r>
            <a:r>
              <a:rPr lang="en-US" altLang="ar-JO" sz="1400" dirty="0" err="1"/>
              <a:t>الاكتمال</a:t>
            </a:r>
            <a:endParaRPr lang="en-US" altLang="ar-JO" sz="1400" dirty="0"/>
          </a:p>
          <a:p>
            <a:r>
              <a:rPr lang="en-US" altLang="ar-JO" sz="1400" dirty="0"/>
              <a:t>Scenario include:</a:t>
            </a:r>
          </a:p>
          <a:p>
            <a:pPr algn="r" rtl="1"/>
            <a:r>
              <a:rPr lang="en-US" altLang="ar-JO" sz="1400" dirty="0" err="1"/>
              <a:t>يتضمن</a:t>
            </a:r>
            <a:r>
              <a:rPr lang="en-US" altLang="ar-JO" sz="1400" dirty="0"/>
              <a:t> </a:t>
            </a:r>
            <a:r>
              <a:rPr lang="en-US" altLang="ar-JO" sz="1400" dirty="0" err="1"/>
              <a:t>السيناريو</a:t>
            </a:r>
            <a:r>
              <a:rPr lang="en-US" altLang="ar-JO" sz="1400" dirty="0"/>
              <a:t>:</a:t>
            </a:r>
          </a:p>
          <a:p>
            <a:pPr lvl="1"/>
            <a:r>
              <a:rPr lang="en-US" altLang="ar-JO" sz="1400" b="1" dirty="0"/>
              <a:t>Scenario name </a:t>
            </a:r>
            <a:r>
              <a:rPr lang="en-US" altLang="ar-JO" sz="1400" dirty="0"/>
              <a:t>( the name of a scenario is </a:t>
            </a:r>
            <a:r>
              <a:rPr lang="en-US" altLang="ar-JO" sz="1400" b="1" dirty="0"/>
              <a:t>underlined </a:t>
            </a:r>
            <a:r>
              <a:rPr lang="en-US" altLang="ar-JO" sz="1400" dirty="0"/>
              <a:t>to indicate that it is instance)</a:t>
            </a:r>
          </a:p>
          <a:p>
            <a:pPr lvl="1" algn="r" rtl="1"/>
            <a:r>
              <a:rPr lang="en-US" altLang="ar-JO" sz="1400" b="1" dirty="0" err="1"/>
              <a:t>اسم</a:t>
            </a:r>
            <a:r>
              <a:rPr lang="en-US" altLang="ar-JO" sz="1400" b="1" dirty="0"/>
              <a:t> </a:t>
            </a:r>
            <a:r>
              <a:rPr lang="en-US" altLang="ar-JO" sz="1400" b="1" dirty="0" err="1"/>
              <a:t>السيناريو</a:t>
            </a:r>
            <a:r>
              <a:rPr lang="en-US" altLang="ar-JO" sz="1400" dirty="0"/>
              <a:t>(</a:t>
            </a:r>
            <a:r>
              <a:rPr lang="en-US" altLang="ar-JO" sz="1400" dirty="0" err="1"/>
              <a:t>اسم</a:t>
            </a:r>
            <a:r>
              <a:rPr lang="en-US" altLang="ar-JO" sz="1400" dirty="0"/>
              <a:t> </a:t>
            </a:r>
            <a:r>
              <a:rPr lang="en-US" altLang="ar-JO" sz="1400" dirty="0" err="1"/>
              <a:t>السيناريو</a:t>
            </a:r>
            <a:r>
              <a:rPr lang="en-US" altLang="ar-JO" sz="1400" dirty="0"/>
              <a:t> </a:t>
            </a:r>
            <a:r>
              <a:rPr lang="en-US" altLang="ar-JO" sz="1400" dirty="0" err="1"/>
              <a:t>هو</a:t>
            </a:r>
            <a:r>
              <a:rPr lang="en-US" altLang="ar-JO" sz="1400" b="1" dirty="0" err="1"/>
              <a:t>تحتها</a:t>
            </a:r>
            <a:r>
              <a:rPr lang="en-US" altLang="ar-JO" sz="1400" b="1" dirty="0"/>
              <a:t> </a:t>
            </a:r>
            <a:r>
              <a:rPr lang="en-US" altLang="ar-JO" sz="1400" b="1" dirty="0" err="1"/>
              <a:t>خط</a:t>
            </a:r>
            <a:r>
              <a:rPr lang="en-US" altLang="ar-JO" sz="1400" dirty="0" err="1"/>
              <a:t>للإشارة</a:t>
            </a:r>
            <a:r>
              <a:rPr lang="en-US" altLang="ar-JO" sz="1400" dirty="0"/>
              <a:t> </a:t>
            </a:r>
            <a:r>
              <a:rPr lang="en-US" altLang="ar-JO" sz="1400" dirty="0" err="1"/>
              <a:t>إلى</a:t>
            </a:r>
            <a:r>
              <a:rPr lang="en-US" altLang="ar-JO" sz="1400" dirty="0"/>
              <a:t> </a:t>
            </a:r>
            <a:r>
              <a:rPr lang="en-US" altLang="ar-JO" sz="1400" dirty="0" err="1"/>
              <a:t>أنه</a:t>
            </a:r>
            <a:r>
              <a:rPr lang="en-US" altLang="ar-JO" sz="1400" dirty="0"/>
              <a:t> </a:t>
            </a:r>
            <a:r>
              <a:rPr lang="en-US" altLang="ar-JO" sz="1400" dirty="0" err="1"/>
              <a:t>مثيل</a:t>
            </a:r>
            <a:r>
              <a:rPr lang="en-US" altLang="ar-JO" sz="1400" dirty="0"/>
              <a:t>)</a:t>
            </a:r>
          </a:p>
          <a:p>
            <a:pPr lvl="1"/>
            <a:r>
              <a:rPr lang="en-US" altLang="ar-JO" sz="1400" b="1" dirty="0"/>
              <a:t>Participant actors </a:t>
            </a:r>
            <a:r>
              <a:rPr lang="en-US" altLang="ar-JO" sz="1400" dirty="0"/>
              <a:t>(</a:t>
            </a:r>
            <a:r>
              <a:rPr lang="en-US" altLang="ar-JO" sz="1400" b="1" dirty="0"/>
              <a:t>underlined</a:t>
            </a:r>
            <a:r>
              <a:rPr lang="en-US" altLang="ar-JO" sz="1400" dirty="0"/>
              <a:t> )</a:t>
            </a:r>
          </a:p>
          <a:p>
            <a:pPr lvl="1" algn="r" rtl="1"/>
            <a:r>
              <a:rPr lang="en-US" altLang="ar-JO" sz="1400" b="1" dirty="0" err="1"/>
              <a:t>الجهات</a:t>
            </a:r>
            <a:r>
              <a:rPr lang="en-US" altLang="ar-JO" sz="1400" b="1" dirty="0"/>
              <a:t> </a:t>
            </a:r>
            <a:r>
              <a:rPr lang="en-US" altLang="ar-JO" sz="1400" b="1" dirty="0" err="1"/>
              <a:t>الفاعلة</a:t>
            </a:r>
            <a:r>
              <a:rPr lang="en-US" altLang="ar-JO" sz="1400" b="1" dirty="0"/>
              <a:t> </a:t>
            </a:r>
            <a:r>
              <a:rPr lang="en-US" altLang="ar-JO" sz="1400" b="1" dirty="0" err="1"/>
              <a:t>المشاركة</a:t>
            </a:r>
            <a:r>
              <a:rPr lang="en-US" altLang="ar-JO" sz="1400" dirty="0"/>
              <a:t>(</a:t>
            </a:r>
            <a:r>
              <a:rPr lang="en-US" altLang="ar-JO" sz="1400" b="1" dirty="0" err="1"/>
              <a:t>تحتها</a:t>
            </a:r>
            <a:r>
              <a:rPr lang="en-US" altLang="ar-JO" sz="1400" b="1" dirty="0"/>
              <a:t> </a:t>
            </a:r>
            <a:r>
              <a:rPr lang="en-US" altLang="ar-JO" sz="1400" b="1" dirty="0" err="1"/>
              <a:t>خط</a:t>
            </a:r>
            <a:r>
              <a:rPr lang="en-US" altLang="ar-JO" sz="1400" dirty="0"/>
              <a:t>)</a:t>
            </a:r>
          </a:p>
          <a:p>
            <a:pPr lvl="1"/>
            <a:r>
              <a:rPr lang="en-US" altLang="ar-JO" sz="1400" b="1" dirty="0"/>
              <a:t>Flow of event</a:t>
            </a:r>
          </a:p>
          <a:p>
            <a:pPr lvl="1" algn="r" rtl="1"/>
            <a:r>
              <a:rPr lang="en-US" altLang="ar-JO" sz="1400" b="1" dirty="0" err="1"/>
              <a:t>تدفق</a:t>
            </a:r>
            <a:r>
              <a:rPr lang="en-US" altLang="ar-JO" sz="1400" b="1" dirty="0"/>
              <a:t> </a:t>
            </a:r>
            <a:r>
              <a:rPr lang="en-US" altLang="ar-JO" sz="1400" b="1" dirty="0" err="1"/>
              <a:t>الحدث</a:t>
            </a:r>
            <a:endParaRPr lang="en-US" altLang="ar-JO" sz="1400" b="1" dirty="0"/>
          </a:p>
          <a:p>
            <a:pPr algn="just"/>
            <a:r>
              <a:rPr lang="en-US" altLang="ar-JO" sz="1400" dirty="0"/>
              <a:t>No need for entry and exit conditions because a scenario only describes a single flow of events.</a:t>
            </a:r>
          </a:p>
          <a:p>
            <a:pPr algn="r" rtl="1"/>
            <a:r>
              <a:rPr lang="en-US" altLang="ar-JO" sz="1400" dirty="0" err="1"/>
              <a:t>لا</a:t>
            </a:r>
            <a:r>
              <a:rPr lang="en-US" altLang="ar-JO" sz="1400" dirty="0"/>
              <a:t> </a:t>
            </a:r>
            <a:r>
              <a:rPr lang="en-US" altLang="ar-JO" sz="1400" dirty="0" err="1"/>
              <a:t>حاجة</a:t>
            </a:r>
            <a:r>
              <a:rPr lang="en-US" altLang="ar-JO" sz="1400" dirty="0"/>
              <a:t> </a:t>
            </a:r>
            <a:r>
              <a:rPr lang="en-US" altLang="ar-JO" sz="1400" dirty="0" err="1"/>
              <a:t>لشروط</a:t>
            </a:r>
            <a:r>
              <a:rPr lang="en-US" altLang="ar-JO" sz="1400" dirty="0"/>
              <a:t> </a:t>
            </a:r>
            <a:r>
              <a:rPr lang="en-US" altLang="ar-JO" sz="1400" dirty="0" err="1"/>
              <a:t>الدخول</a:t>
            </a:r>
            <a:r>
              <a:rPr lang="en-US" altLang="ar-JO" sz="1400" dirty="0"/>
              <a:t> </a:t>
            </a:r>
            <a:r>
              <a:rPr lang="en-US" altLang="ar-JO" sz="1400" dirty="0" err="1"/>
              <a:t>والخروج</a:t>
            </a:r>
            <a:r>
              <a:rPr lang="en-US" altLang="ar-JO" sz="1400" dirty="0"/>
              <a:t> </a:t>
            </a:r>
            <a:r>
              <a:rPr lang="en-US" altLang="ar-JO" sz="1400" dirty="0" err="1"/>
              <a:t>لأن</a:t>
            </a:r>
            <a:r>
              <a:rPr lang="en-US" altLang="ar-JO" sz="1400" dirty="0"/>
              <a:t> </a:t>
            </a:r>
            <a:r>
              <a:rPr lang="en-US" altLang="ar-JO" sz="1400" dirty="0" err="1"/>
              <a:t>السيناريو</a:t>
            </a:r>
            <a:r>
              <a:rPr lang="en-US" altLang="ar-JO" sz="1400" dirty="0"/>
              <a:t> </a:t>
            </a:r>
            <a:r>
              <a:rPr lang="en-US" altLang="ar-JO" sz="1400" dirty="0" err="1"/>
              <a:t>يصف</a:t>
            </a:r>
            <a:r>
              <a:rPr lang="en-US" altLang="ar-JO" sz="1400" dirty="0"/>
              <a:t> </a:t>
            </a:r>
            <a:r>
              <a:rPr lang="en-US" altLang="ar-JO" sz="1400" dirty="0" err="1"/>
              <a:t>فقط</a:t>
            </a:r>
            <a:r>
              <a:rPr lang="en-US" altLang="ar-JO" sz="1400" dirty="0"/>
              <a:t> </a:t>
            </a:r>
            <a:r>
              <a:rPr lang="en-US" altLang="ar-JO" sz="1400" dirty="0" err="1"/>
              <a:t>تدفق</a:t>
            </a:r>
            <a:r>
              <a:rPr lang="en-US" altLang="ar-JO" sz="1400" dirty="0"/>
              <a:t> </a:t>
            </a:r>
            <a:r>
              <a:rPr lang="en-US" altLang="ar-JO" sz="1400" dirty="0" err="1"/>
              <a:t>واحد</a:t>
            </a:r>
            <a:r>
              <a:rPr lang="en-US" altLang="ar-JO" sz="1400" dirty="0"/>
              <a:t> </a:t>
            </a:r>
            <a:r>
              <a:rPr lang="en-US" altLang="ar-JO" sz="1400" dirty="0" err="1"/>
              <a:t>للأحداث</a:t>
            </a:r>
            <a:r>
              <a:rPr lang="en-US" altLang="ar-JO" sz="1400" dirty="0"/>
              <a:t>.</a:t>
            </a:r>
          </a:p>
        </p:txBody>
      </p:sp>
      <p:sp>
        <p:nvSpPr>
          <p:cNvPr id="4" name="Date Placeholder 3">
            <a:extLst>
              <a:ext uri="{FF2B5EF4-FFF2-40B4-BE49-F238E27FC236}">
                <a16:creationId xmlns:a16="http://schemas.microsoft.com/office/drawing/2014/main" id="{5A7837C6-E375-35CE-9B00-E03ABE95E1EC}"/>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8040482-9F77-4AEB-AB4C-07B4F850508D}"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9941" name="Slide Number Placeholder 5">
            <a:extLst>
              <a:ext uri="{FF2B5EF4-FFF2-40B4-BE49-F238E27FC236}">
                <a16:creationId xmlns:a16="http://schemas.microsoft.com/office/drawing/2014/main" id="{C736D109-DA16-CA41-661C-CC01AFB3DF97}"/>
              </a:ext>
            </a:extLst>
          </p:cNvPr>
          <p:cNvSpPr>
            <a:spLocks noGrp="1"/>
          </p:cNvSpPr>
          <p:nvPr>
            <p:ph type="sldNum" sz="quarter" idx="12"/>
          </p:nvPr>
        </p:nvSpPr>
        <p:spPr bwMode="auto">
          <a:xfrm>
            <a:off x="8763000" y="6356350"/>
            <a:ext cx="30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FD9361-1861-4793-8282-529772C01502}"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0DC1E5A-E4B5-07FE-F78D-292034A511D4}"/>
              </a:ext>
            </a:extLst>
          </p:cNvPr>
          <p:cNvSpPr>
            <a:spLocks noGrp="1"/>
          </p:cNvSpPr>
          <p:nvPr>
            <p:ph type="title"/>
          </p:nvPr>
        </p:nvSpPr>
        <p:spPr>
          <a:xfrm>
            <a:off x="304800" y="228600"/>
            <a:ext cx="8229600" cy="1143000"/>
          </a:xfrm>
        </p:spPr>
        <p:txBody>
          <a:bodyPr/>
          <a:lstStyle/>
          <a:p>
            <a:pPr algn="ctr"/>
            <a:r>
              <a:rPr lang="en-US" altLang="ar-JO" sz="4800"/>
              <a:t>An example of Scenario</a:t>
            </a:r>
          </a:p>
        </p:txBody>
      </p:sp>
      <p:sp>
        <p:nvSpPr>
          <p:cNvPr id="4" name="Date Placeholder 3">
            <a:extLst>
              <a:ext uri="{FF2B5EF4-FFF2-40B4-BE49-F238E27FC236}">
                <a16:creationId xmlns:a16="http://schemas.microsoft.com/office/drawing/2014/main" id="{40DC2E6F-BF94-416E-BFED-F7EC103177F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38BC2A-152D-4573-ADCA-7FE53816584F}"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0964" name="Slide Number Placeholder 5">
            <a:extLst>
              <a:ext uri="{FF2B5EF4-FFF2-40B4-BE49-F238E27FC236}">
                <a16:creationId xmlns:a16="http://schemas.microsoft.com/office/drawing/2014/main" id="{BAE80612-85F7-A2DB-60DF-21FDB51217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162060F-8640-4C9A-A939-C107CA47A575}"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40965" name="Picture 2">
            <a:extLst>
              <a:ext uri="{FF2B5EF4-FFF2-40B4-BE49-F238E27FC236}">
                <a16:creationId xmlns:a16="http://schemas.microsoft.com/office/drawing/2014/main" id="{DB39E3EB-1F88-FD9D-5F9B-CFEB244CB6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7213" y="1828800"/>
            <a:ext cx="8029575" cy="4268788"/>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670C8E5-618D-E952-4022-22D84EF05634}"/>
              </a:ext>
            </a:extLst>
          </p:cNvPr>
          <p:cNvSpPr>
            <a:spLocks noGrp="1" noChangeArrowheads="1"/>
          </p:cNvSpPr>
          <p:nvPr>
            <p:ph type="title"/>
          </p:nvPr>
        </p:nvSpPr>
        <p:spPr>
          <a:xfrm>
            <a:off x="228600" y="152400"/>
            <a:ext cx="8610600" cy="990600"/>
          </a:xfrm>
        </p:spPr>
        <p:txBody>
          <a:bodyPr/>
          <a:lstStyle/>
          <a:p>
            <a:pPr algn="ctr" eaLnBrk="1" hangingPunct="1"/>
            <a:r>
              <a:rPr lang="en-US" altLang="ar-JO" sz="2800" b="1" dirty="0">
                <a:solidFill>
                  <a:srgbClr val="00B0F0"/>
                </a:solidFill>
                <a:latin typeface="Times New Roman" panose="02020603050405020304" pitchFamily="18" charset="0"/>
                <a:cs typeface="Times New Roman" panose="02020603050405020304" pitchFamily="18" charset="0"/>
              </a:rPr>
              <a:t>Use Case Modeling Concepts - Advantage </a:t>
            </a:r>
            <a:br>
              <a:rPr lang="en-US" altLang="ar-JO" sz="2800" b="1" dirty="0">
                <a:solidFill>
                  <a:srgbClr val="00B0F0"/>
                </a:solidFill>
                <a:latin typeface="Times New Roman" panose="02020603050405020304" pitchFamily="18" charset="0"/>
                <a:cs typeface="Times New Roman" panose="02020603050405020304" pitchFamily="18" charset="0"/>
              </a:rPr>
            </a:br>
            <a:r>
              <a:rPr lang="en-US" altLang="ar-JO" sz="2800" b="1" dirty="0" err="1">
                <a:solidFill>
                  <a:srgbClr val="00B0F0"/>
                </a:solidFill>
                <a:latin typeface="Times New Roman" panose="02020603050405020304" pitchFamily="18" charset="0"/>
                <a:cs typeface="Times New Roman" panose="02020603050405020304" pitchFamily="18" charset="0"/>
              </a:rPr>
              <a:t>استخدام</a:t>
            </a:r>
            <a:r>
              <a:rPr lang="en-US" altLang="ar-JO" sz="2800" b="1" dirty="0">
                <a:solidFill>
                  <a:srgbClr val="00B0F0"/>
                </a:solidFill>
                <a:latin typeface="Times New Roman" panose="02020603050405020304" pitchFamily="18" charset="0"/>
                <a:cs typeface="Times New Roman" panose="02020603050405020304" pitchFamily="18" charset="0"/>
              </a:rPr>
              <a:t> </a:t>
            </a:r>
            <a:r>
              <a:rPr lang="en-US" altLang="ar-JO" sz="2800" b="1" dirty="0" err="1">
                <a:solidFill>
                  <a:srgbClr val="00B0F0"/>
                </a:solidFill>
                <a:latin typeface="Times New Roman" panose="02020603050405020304" pitchFamily="18" charset="0"/>
                <a:cs typeface="Times New Roman" panose="02020603050405020304" pitchFamily="18" charset="0"/>
              </a:rPr>
              <a:t>مفاهيم</a:t>
            </a:r>
            <a:r>
              <a:rPr lang="en-US" altLang="ar-JO" sz="2800" b="1" dirty="0">
                <a:solidFill>
                  <a:srgbClr val="00B0F0"/>
                </a:solidFill>
                <a:latin typeface="Times New Roman" panose="02020603050405020304" pitchFamily="18" charset="0"/>
                <a:cs typeface="Times New Roman" panose="02020603050405020304" pitchFamily="18" charset="0"/>
              </a:rPr>
              <a:t> </a:t>
            </a:r>
            <a:r>
              <a:rPr lang="en-US" altLang="ar-JO" sz="2800" b="1" dirty="0" err="1">
                <a:solidFill>
                  <a:srgbClr val="00B0F0"/>
                </a:solidFill>
                <a:latin typeface="Times New Roman" panose="02020603050405020304" pitchFamily="18" charset="0"/>
                <a:cs typeface="Times New Roman" panose="02020603050405020304" pitchFamily="18" charset="0"/>
              </a:rPr>
              <a:t>نمذجة</a:t>
            </a:r>
            <a:r>
              <a:rPr lang="en-US" altLang="ar-JO" sz="2800" b="1" dirty="0">
                <a:solidFill>
                  <a:srgbClr val="00B0F0"/>
                </a:solidFill>
                <a:latin typeface="Times New Roman" panose="02020603050405020304" pitchFamily="18" charset="0"/>
                <a:cs typeface="Times New Roman" panose="02020603050405020304" pitchFamily="18" charset="0"/>
              </a:rPr>
              <a:t> </a:t>
            </a:r>
            <a:r>
              <a:rPr lang="en-US" altLang="ar-JO" sz="2800" b="1" dirty="0" err="1">
                <a:solidFill>
                  <a:srgbClr val="00B0F0"/>
                </a:solidFill>
                <a:latin typeface="Times New Roman" panose="02020603050405020304" pitchFamily="18" charset="0"/>
                <a:cs typeface="Times New Roman" panose="02020603050405020304" pitchFamily="18" charset="0"/>
              </a:rPr>
              <a:t>الحالة</a:t>
            </a:r>
            <a:r>
              <a:rPr lang="en-US" altLang="ar-JO" sz="2800" b="1" dirty="0">
                <a:solidFill>
                  <a:srgbClr val="00B0F0"/>
                </a:solidFill>
                <a:latin typeface="Times New Roman" panose="02020603050405020304" pitchFamily="18" charset="0"/>
                <a:cs typeface="Times New Roman" panose="02020603050405020304" pitchFamily="18" charset="0"/>
              </a:rPr>
              <a:t> - </a:t>
            </a:r>
            <a:r>
              <a:rPr lang="en-US" altLang="ar-JO" sz="2800" b="1" dirty="0" err="1">
                <a:solidFill>
                  <a:srgbClr val="00B0F0"/>
                </a:solidFill>
                <a:latin typeface="Times New Roman" panose="02020603050405020304" pitchFamily="18" charset="0"/>
                <a:cs typeface="Times New Roman" panose="02020603050405020304" pitchFamily="18" charset="0"/>
              </a:rPr>
              <a:t>الميزة</a:t>
            </a:r>
            <a:endParaRPr lang="en-US" altLang="ar-JO" sz="2800" b="1" dirty="0">
              <a:solidFill>
                <a:srgbClr val="00B0F0"/>
              </a:solidFill>
              <a:latin typeface="Times New Roman" panose="02020603050405020304" pitchFamily="18" charset="0"/>
              <a:cs typeface="Times New Roman" panose="02020603050405020304" pitchFamily="18" charset="0"/>
            </a:endParaRPr>
          </a:p>
        </p:txBody>
      </p:sp>
      <p:sp>
        <p:nvSpPr>
          <p:cNvPr id="41987" name="Rectangle 3">
            <a:extLst>
              <a:ext uri="{FF2B5EF4-FFF2-40B4-BE49-F238E27FC236}">
                <a16:creationId xmlns:a16="http://schemas.microsoft.com/office/drawing/2014/main" id="{2F388958-ACA6-ABDB-11B2-970680EDA543}"/>
              </a:ext>
            </a:extLst>
          </p:cNvPr>
          <p:cNvSpPr>
            <a:spLocks noGrp="1" noRot="1" noChangeArrowheads="1"/>
          </p:cNvSpPr>
          <p:nvPr>
            <p:ph idx="1"/>
          </p:nvPr>
        </p:nvSpPr>
        <p:spPr>
          <a:xfrm>
            <a:off x="304800" y="1828800"/>
            <a:ext cx="8540750" cy="4114800"/>
          </a:xfrm>
        </p:spPr>
        <p:txBody>
          <a:bodyPr/>
          <a:lstStyle/>
          <a:p>
            <a:pPr algn="just" eaLnBrk="1" hangingPunct="1"/>
            <a:r>
              <a:rPr lang="en-US" altLang="ar-JO" sz="1800" dirty="0">
                <a:latin typeface="Times New Roman" panose="02020603050405020304" pitchFamily="18" charset="0"/>
                <a:cs typeface="Times New Roman" panose="02020603050405020304" pitchFamily="18" charset="0"/>
              </a:rPr>
              <a:t>The advantage of looking at a system with use cases </a:t>
            </a:r>
          </a:p>
          <a:p>
            <a:pPr algn="r" rtl="1" eaLnBrk="1" hangingPunct="1"/>
            <a:r>
              <a:rPr lang="en-US" altLang="ar-JO" sz="1800" dirty="0" err="1">
                <a:latin typeface="Times New Roman" panose="02020603050405020304" pitchFamily="18" charset="0"/>
                <a:cs typeface="Times New Roman" panose="02020603050405020304" pitchFamily="18" charset="0"/>
              </a:rPr>
              <a:t>ميزة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النظر</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إلى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نظام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مع</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حالات</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الاستخدام</a:t>
            </a:r>
            <a:endParaRPr lang="en-US" altLang="ar-JO" sz="1800" dirty="0">
              <a:latin typeface="Times New Roman" panose="02020603050405020304" pitchFamily="18" charset="0"/>
              <a:cs typeface="Times New Roman" panose="02020603050405020304" pitchFamily="18" charset="0"/>
            </a:endParaRPr>
          </a:p>
          <a:p>
            <a:pPr lvl="1" algn="just" eaLnBrk="1" hangingPunct="1"/>
            <a:r>
              <a:rPr lang="en-US" altLang="ar-JO" sz="1800" dirty="0">
                <a:latin typeface="Times New Roman" panose="02020603050405020304" pitchFamily="18" charset="0"/>
                <a:cs typeface="Times New Roman" panose="02020603050405020304" pitchFamily="18" charset="0"/>
              </a:rPr>
              <a:t>Is the ability to separate the implementation of the system from the reason the system is there in the first place.</a:t>
            </a:r>
          </a:p>
          <a:p>
            <a:pPr lvl="1" algn="r" rtl="1" eaLnBrk="1" hangingPunct="1"/>
            <a:r>
              <a:rPr lang="en-US" altLang="ar-JO" sz="1800" dirty="0" err="1">
                <a:latin typeface="Times New Roman" panose="02020603050405020304" pitchFamily="18" charset="0"/>
                <a:cs typeface="Times New Roman" panose="02020603050405020304" pitchFamily="18" charset="0"/>
              </a:rPr>
              <a:t>هي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القدرة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على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فصل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تنفيذ</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النظام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سبب</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وجود</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النظام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في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المقام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الأول</a:t>
            </a:r>
            <a:r>
              <a:rPr lang="en-US" altLang="ar-JO" sz="1800" dirty="0">
                <a:latin typeface="Times New Roman" panose="02020603050405020304" pitchFamily="18" charset="0"/>
                <a:cs typeface="Times New Roman" panose="02020603050405020304" pitchFamily="18" charset="0"/>
              </a:rPr>
              <a:t>.</a:t>
            </a:r>
          </a:p>
          <a:p>
            <a:pPr lvl="1" algn="just" eaLnBrk="1" hangingPunct="1"/>
            <a:r>
              <a:rPr lang="en-US" altLang="ar-JO" sz="1800" dirty="0">
                <a:latin typeface="Times New Roman" panose="02020603050405020304" pitchFamily="18" charset="0"/>
                <a:cs typeface="Times New Roman" panose="02020603050405020304" pitchFamily="18" charset="0"/>
              </a:rPr>
              <a:t> It helps you focus on what is truly important—meeting the customer's needs and expectations without being instantly overwhelmed by implementation details. </a:t>
            </a:r>
          </a:p>
          <a:p>
            <a:pPr lvl="1" algn="r" rtl="1" eaLnBrk="1" hangingPunct="1"/>
            <a:r>
              <a:rPr lang="en-US" altLang="ar-JO" sz="1800" dirty="0" err="1">
                <a:latin typeface="Times New Roman" panose="02020603050405020304" pitchFamily="18" charset="0"/>
                <a:cs typeface="Times New Roman" panose="02020603050405020304" pitchFamily="18" charset="0"/>
              </a:rPr>
              <a:t>يساعدك</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على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التركيز</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على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ما</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هو</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مهم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حقًا</a:t>
            </a:r>
            <a:r>
              <a:rPr lang="en-US" altLang="ar-JO" sz="1800" dirty="0">
                <a:latin typeface="Times New Roman" panose="02020603050405020304" pitchFamily="18" charset="0"/>
                <a:cs typeface="Times New Roman" panose="02020603050405020304" pitchFamily="18" charset="0"/>
              </a:rPr>
              <a:t> - </a:t>
            </a:r>
            <a:r>
              <a:rPr lang="en-US" altLang="ar-JO" sz="1800" dirty="0" err="1">
                <a:latin typeface="Times New Roman" panose="02020603050405020304" pitchFamily="18" charset="0"/>
                <a:cs typeface="Times New Roman" panose="02020603050405020304" pitchFamily="18" charset="0"/>
              </a:rPr>
              <a:t>تلبية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احتياجات</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العميل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وتوقعاته</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دون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أن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تطغى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على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الفور</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في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تفاصيل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التنفيذ</a:t>
            </a:r>
            <a:r>
              <a:rPr lang="en-US" altLang="ar-JO" sz="1800" dirty="0">
                <a:latin typeface="Times New Roman" panose="02020603050405020304" pitchFamily="18" charset="0"/>
                <a:cs typeface="Times New Roman" panose="02020603050405020304" pitchFamily="18" charset="0"/>
              </a:rPr>
              <a:t>.</a:t>
            </a:r>
          </a:p>
          <a:p>
            <a:pPr lvl="1" algn="just" eaLnBrk="1" hangingPunct="1"/>
            <a:r>
              <a:rPr lang="en-US" altLang="ar-JO" sz="1800" dirty="0">
                <a:latin typeface="Times New Roman" panose="02020603050405020304" pitchFamily="18" charset="0"/>
                <a:cs typeface="Times New Roman" panose="02020603050405020304" pitchFamily="18" charset="0"/>
              </a:rPr>
              <a:t>By looking at the use cases, the customer can see what functionality will be provided, and can agree to the system scope before the project goes any further.</a:t>
            </a:r>
          </a:p>
          <a:p>
            <a:pPr lvl="1" algn="r" rtl="1" eaLnBrk="1" hangingPunct="1"/>
            <a:r>
              <a:rPr lang="en-US" altLang="ar-JO" sz="1800" dirty="0" err="1">
                <a:latin typeface="Times New Roman" panose="02020603050405020304" pitchFamily="18" charset="0"/>
                <a:cs typeface="Times New Roman" panose="02020603050405020304" pitchFamily="18" charset="0"/>
              </a:rPr>
              <a:t>من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خلال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النظر</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في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حالات</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الاستخدام</a:t>
            </a:r>
            <a:r>
              <a:rPr lang="en-US" altLang="ar-JO" sz="1800" dirty="0">
                <a:latin typeface="Times New Roman" panose="02020603050405020304" pitchFamily="18" charset="0"/>
                <a:cs typeface="Times New Roman" panose="02020603050405020304" pitchFamily="18" charset="0"/>
              </a:rPr>
              <a:t> ، </a:t>
            </a:r>
            <a:r>
              <a:rPr lang="en-US" altLang="ar-JO" sz="1800" dirty="0" err="1">
                <a:latin typeface="Times New Roman" panose="02020603050405020304" pitchFamily="18" charset="0"/>
                <a:cs typeface="Times New Roman" panose="02020603050405020304" pitchFamily="18" charset="0"/>
              </a:rPr>
              <a:t>يمكن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للعميل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معرفة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الوظيفة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التي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سيتم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توفيرها</a:t>
            </a:r>
            <a:r>
              <a:rPr lang="en-US" altLang="ar-JO" sz="1800" dirty="0">
                <a:latin typeface="Times New Roman" panose="02020603050405020304" pitchFamily="18" charset="0"/>
                <a:cs typeface="Times New Roman" panose="02020603050405020304" pitchFamily="18" charset="0"/>
              </a:rPr>
              <a:t> ، </a:t>
            </a:r>
            <a:r>
              <a:rPr lang="en-US" altLang="ar-JO" sz="1800" dirty="0" err="1">
                <a:latin typeface="Times New Roman" panose="02020603050405020304" pitchFamily="18" charset="0"/>
                <a:cs typeface="Times New Roman" panose="02020603050405020304" pitchFamily="18" charset="0"/>
              </a:rPr>
              <a:t>ويمكنه</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الموافقة</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على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نطاق</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النظام</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قبل</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أن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يمضي</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المشروع</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إلى</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أبعد</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من</a:t>
            </a:r>
            <a:r>
              <a:rPr lang="en-US" altLang="ar-JO" sz="1800" dirty="0">
                <a:latin typeface="Times New Roman" panose="02020603050405020304" pitchFamily="18" charset="0"/>
                <a:cs typeface="Times New Roman" panose="02020603050405020304" pitchFamily="18" charset="0"/>
              </a:rPr>
              <a:t> </a:t>
            </a:r>
            <a:r>
              <a:rPr lang="en-US" altLang="ar-JO" sz="1800" dirty="0" err="1">
                <a:latin typeface="Times New Roman" panose="02020603050405020304" pitchFamily="18" charset="0"/>
                <a:cs typeface="Times New Roman" panose="02020603050405020304" pitchFamily="18" charset="0"/>
              </a:rPr>
              <a:t>ذلك</a:t>
            </a:r>
            <a:r>
              <a:rPr lang="en-US" altLang="ar-JO" sz="1800" dirty="0">
                <a:latin typeface="Times New Roman" panose="02020603050405020304" pitchFamily="18" charset="0"/>
                <a:cs typeface="Times New Roman" panose="02020603050405020304" pitchFamily="18" charset="0"/>
              </a:rPr>
              <a:t>.</a:t>
            </a:r>
          </a:p>
        </p:txBody>
      </p:sp>
      <p:sp>
        <p:nvSpPr>
          <p:cNvPr id="7" name="Date Placeholder 6">
            <a:extLst>
              <a:ext uri="{FF2B5EF4-FFF2-40B4-BE49-F238E27FC236}">
                <a16:creationId xmlns:a16="http://schemas.microsoft.com/office/drawing/2014/main" id="{D8307FB3-C196-F196-3901-141A452C0EF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D098AFB-286A-4B48-A75F-4B5252768B44}"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1989" name="Slide Number Placeholder 7">
            <a:extLst>
              <a:ext uri="{FF2B5EF4-FFF2-40B4-BE49-F238E27FC236}">
                <a16:creationId xmlns:a16="http://schemas.microsoft.com/office/drawing/2014/main" id="{3552F157-CE42-AA2C-F727-AE2A8AD258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ABF74A-625D-49D9-87DC-0936DB675ED2}"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48715A0-F698-F72D-3FB2-B799B4B94B61}"/>
              </a:ext>
            </a:extLst>
          </p:cNvPr>
          <p:cNvSpPr>
            <a:spLocks noGrp="1" noChangeArrowheads="1"/>
          </p:cNvSpPr>
          <p:nvPr>
            <p:ph type="title"/>
          </p:nvPr>
        </p:nvSpPr>
        <p:spPr>
          <a:xfrm>
            <a:off x="533400" y="304800"/>
            <a:ext cx="8229600" cy="1143000"/>
          </a:xfrm>
        </p:spPr>
        <p:txBody>
          <a:bodyPr/>
          <a:lstStyle/>
          <a:p>
            <a:pPr algn="ctr" eaLnBrk="1" hangingPunct="1"/>
            <a:r>
              <a:rPr lang="en-US" altLang="ar-JO" sz="4000" b="1" dirty="0">
                <a:solidFill>
                  <a:srgbClr val="00B0F0"/>
                </a:solidFill>
              </a:rPr>
              <a:t>Use Case Diagrams: Summary</a:t>
            </a:r>
            <a:br>
              <a:rPr lang="en-US" altLang="ar-JO" sz="4000" b="1" dirty="0">
                <a:solidFill>
                  <a:srgbClr val="00B0F0"/>
                </a:solidFill>
              </a:rPr>
            </a:br>
            <a:r>
              <a:rPr lang="en-US" altLang="ar-JO" sz="4000" b="1" dirty="0" err="1">
                <a:solidFill>
                  <a:srgbClr val="00B0F0"/>
                </a:solidFill>
              </a:rPr>
              <a:t>استخدم</a:t>
            </a:r>
            <a:r>
              <a:rPr lang="en-US" altLang="ar-JO" sz="4000" b="1" dirty="0">
                <a:solidFill>
                  <a:srgbClr val="00B0F0"/>
                </a:solidFill>
              </a:rPr>
              <a:t> </a:t>
            </a:r>
            <a:r>
              <a:rPr lang="en-US" altLang="ar-JO" sz="4000" b="1" dirty="0" err="1">
                <a:solidFill>
                  <a:srgbClr val="00B0F0"/>
                </a:solidFill>
              </a:rPr>
              <a:t>مخططات</a:t>
            </a:r>
            <a:r>
              <a:rPr lang="en-US" altLang="ar-JO" sz="4000" b="1" dirty="0">
                <a:solidFill>
                  <a:srgbClr val="00B0F0"/>
                </a:solidFill>
              </a:rPr>
              <a:t> </a:t>
            </a:r>
            <a:r>
              <a:rPr lang="en-US" altLang="ar-JO" sz="4000" b="1" dirty="0" err="1">
                <a:solidFill>
                  <a:srgbClr val="00B0F0"/>
                </a:solidFill>
              </a:rPr>
              <a:t>الحالة</a:t>
            </a:r>
            <a:r>
              <a:rPr lang="en-US" altLang="ar-JO" sz="4000" b="1" dirty="0">
                <a:solidFill>
                  <a:srgbClr val="00B0F0"/>
                </a:solidFill>
              </a:rPr>
              <a:t>: </a:t>
            </a:r>
            <a:r>
              <a:rPr lang="en-US" altLang="ar-JO" sz="4000" b="1" dirty="0" err="1">
                <a:solidFill>
                  <a:srgbClr val="00B0F0"/>
                </a:solidFill>
              </a:rPr>
              <a:t>ملخص</a:t>
            </a:r>
            <a:endParaRPr lang="en-US" altLang="ar-JO" sz="4000" b="1" dirty="0">
              <a:solidFill>
                <a:srgbClr val="00B0F0"/>
              </a:solidFill>
            </a:endParaRPr>
          </a:p>
        </p:txBody>
      </p:sp>
      <p:sp>
        <p:nvSpPr>
          <p:cNvPr id="43011" name="Rectangle 3">
            <a:extLst>
              <a:ext uri="{FF2B5EF4-FFF2-40B4-BE49-F238E27FC236}">
                <a16:creationId xmlns:a16="http://schemas.microsoft.com/office/drawing/2014/main" id="{7BB0E9CB-A0EB-91B8-E978-628F15701A35}"/>
              </a:ext>
            </a:extLst>
          </p:cNvPr>
          <p:cNvSpPr>
            <a:spLocks noGrp="1" noChangeArrowheads="1"/>
          </p:cNvSpPr>
          <p:nvPr>
            <p:ph idx="1"/>
          </p:nvPr>
        </p:nvSpPr>
        <p:spPr/>
        <p:txBody>
          <a:bodyPr/>
          <a:lstStyle/>
          <a:p>
            <a:pPr eaLnBrk="1" hangingPunct="1"/>
            <a:r>
              <a:rPr lang="en-US" altLang="ar-JO" sz="2000" dirty="0"/>
              <a:t>Use case diagrams represent external behavior</a:t>
            </a:r>
          </a:p>
          <a:p>
            <a:pPr algn="r" rtl="1" eaLnBrk="1" hangingPunct="1"/>
            <a:r>
              <a:rPr lang="en-US" altLang="ar-JO" sz="2000" dirty="0" err="1"/>
              <a:t>استخدام</a:t>
            </a:r>
            <a:r>
              <a:rPr lang="en-US" altLang="ar-JO" sz="2000" dirty="0"/>
              <a:t> </a:t>
            </a:r>
            <a:r>
              <a:rPr lang="en-US" altLang="ar-JO" sz="2000" dirty="0" err="1"/>
              <a:t>مخططات</a:t>
            </a:r>
            <a:r>
              <a:rPr lang="en-US" altLang="ar-JO" sz="2000" dirty="0"/>
              <a:t> </a:t>
            </a:r>
            <a:r>
              <a:rPr lang="en-US" altLang="ar-JO" sz="2000" dirty="0" err="1"/>
              <a:t>الحالة</a:t>
            </a:r>
            <a:r>
              <a:rPr lang="en-US" altLang="ar-JO" sz="2000" dirty="0"/>
              <a:t> </a:t>
            </a:r>
            <a:r>
              <a:rPr lang="en-US" altLang="ar-JO" sz="2000" dirty="0" err="1"/>
              <a:t>يمثل</a:t>
            </a:r>
            <a:r>
              <a:rPr lang="en-US" altLang="ar-JO" sz="2000" dirty="0"/>
              <a:t> </a:t>
            </a:r>
            <a:r>
              <a:rPr lang="en-US" altLang="ar-JO" sz="2000" dirty="0" err="1"/>
              <a:t>السلوك</a:t>
            </a:r>
            <a:r>
              <a:rPr lang="en-US" altLang="ar-JO" sz="2000" dirty="0"/>
              <a:t> </a:t>
            </a:r>
            <a:r>
              <a:rPr lang="en-US" altLang="ar-JO" sz="2000" dirty="0" err="1"/>
              <a:t>الخارجي</a:t>
            </a:r>
            <a:endParaRPr lang="en-US" altLang="ar-JO" sz="2000" dirty="0"/>
          </a:p>
          <a:p>
            <a:pPr eaLnBrk="1" hangingPunct="1"/>
            <a:r>
              <a:rPr lang="en-US" altLang="ar-JO" sz="2000" dirty="0"/>
              <a:t>Use case diagrams are useful as an index into the use cases</a:t>
            </a:r>
          </a:p>
          <a:p>
            <a:pPr algn="r" rtl="1" eaLnBrk="1" hangingPunct="1"/>
            <a:r>
              <a:rPr lang="en-US" altLang="ar-JO" sz="2000" dirty="0" err="1"/>
              <a:t>استخدام</a:t>
            </a:r>
            <a:r>
              <a:rPr lang="en-US" altLang="ar-JO" sz="2000" dirty="0"/>
              <a:t> </a:t>
            </a:r>
            <a:r>
              <a:rPr lang="en-US" altLang="ar-JO" sz="2000" dirty="0" err="1"/>
              <a:t>الرسوم</a:t>
            </a:r>
            <a:r>
              <a:rPr lang="en-US" altLang="ar-JO" sz="2000" dirty="0"/>
              <a:t> </a:t>
            </a:r>
            <a:r>
              <a:rPr lang="en-US" altLang="ar-JO" sz="2000" dirty="0" err="1"/>
              <a:t>البيانية</a:t>
            </a:r>
            <a:r>
              <a:rPr lang="en-US" altLang="ar-JO" sz="2000" dirty="0"/>
              <a:t> </a:t>
            </a:r>
            <a:r>
              <a:rPr lang="en-US" altLang="ar-JO" sz="2000" dirty="0" err="1"/>
              <a:t>للحالة</a:t>
            </a:r>
            <a:r>
              <a:rPr lang="en-US" altLang="ar-JO" sz="2000" dirty="0"/>
              <a:t> </a:t>
            </a:r>
            <a:r>
              <a:rPr lang="en-US" altLang="ar-JO" sz="2000" dirty="0" err="1"/>
              <a:t>مفيد</a:t>
            </a:r>
            <a:r>
              <a:rPr lang="en-US" altLang="ar-JO" sz="2000" dirty="0"/>
              <a:t> </a:t>
            </a:r>
            <a:r>
              <a:rPr lang="en-US" altLang="ar-JO" sz="2000" dirty="0" err="1"/>
              <a:t>كمؤشر</a:t>
            </a:r>
            <a:r>
              <a:rPr lang="en-US" altLang="ar-JO" sz="2000" dirty="0"/>
              <a:t> </a:t>
            </a:r>
            <a:r>
              <a:rPr lang="en-US" altLang="ar-JO" sz="2000" dirty="0" err="1"/>
              <a:t>لحالات</a:t>
            </a:r>
            <a:r>
              <a:rPr lang="en-US" altLang="ar-JO" sz="2000" dirty="0"/>
              <a:t> </a:t>
            </a:r>
            <a:r>
              <a:rPr lang="en-US" altLang="ar-JO" sz="2000" dirty="0" err="1"/>
              <a:t>الاستخدام</a:t>
            </a:r>
            <a:endParaRPr lang="en-US" altLang="ar-JO" sz="2000" dirty="0"/>
          </a:p>
          <a:p>
            <a:pPr eaLnBrk="1" hangingPunct="1"/>
            <a:r>
              <a:rPr lang="en-US" altLang="ar-JO" sz="2000" dirty="0"/>
              <a:t>All use cases need to be described for the model to be useful.</a:t>
            </a:r>
          </a:p>
          <a:p>
            <a:pPr algn="r" rtl="1" eaLnBrk="1" hangingPunct="1"/>
            <a:r>
              <a:rPr lang="en-US" altLang="ar-JO" sz="2000" dirty="0" err="1"/>
              <a:t>يجب</a:t>
            </a:r>
            <a:r>
              <a:rPr lang="en-US" altLang="ar-JO" sz="2000" dirty="0"/>
              <a:t> </a:t>
            </a:r>
            <a:r>
              <a:rPr lang="en-US" altLang="ar-JO" sz="2000" dirty="0" err="1"/>
              <a:t>وصف</a:t>
            </a:r>
            <a:r>
              <a:rPr lang="en-US" altLang="ar-JO" sz="2000" dirty="0"/>
              <a:t> </a:t>
            </a:r>
            <a:r>
              <a:rPr lang="en-US" altLang="ar-JO" sz="2000" dirty="0" err="1"/>
              <a:t>جميع</a:t>
            </a:r>
            <a:r>
              <a:rPr lang="en-US" altLang="ar-JO" sz="2000" dirty="0"/>
              <a:t> </a:t>
            </a:r>
            <a:r>
              <a:rPr lang="en-US" altLang="ar-JO" sz="2000" dirty="0" err="1"/>
              <a:t>حالات</a:t>
            </a:r>
            <a:r>
              <a:rPr lang="en-US" altLang="ar-JO" sz="2000" dirty="0"/>
              <a:t> </a:t>
            </a:r>
            <a:r>
              <a:rPr lang="en-US" altLang="ar-JO" sz="2000" dirty="0" err="1"/>
              <a:t>الاستخدام</a:t>
            </a:r>
            <a:r>
              <a:rPr lang="en-US" altLang="ar-JO" sz="2000" dirty="0"/>
              <a:t> </a:t>
            </a:r>
            <a:r>
              <a:rPr lang="en-US" altLang="ar-JO" sz="2000" dirty="0" err="1"/>
              <a:t>حتى</a:t>
            </a:r>
            <a:r>
              <a:rPr lang="en-US" altLang="ar-JO" sz="2000" dirty="0"/>
              <a:t> </a:t>
            </a:r>
            <a:r>
              <a:rPr lang="en-US" altLang="ar-JO" sz="2000" dirty="0" err="1"/>
              <a:t>يكون</a:t>
            </a:r>
            <a:r>
              <a:rPr lang="en-US" altLang="ar-JO" sz="2000" dirty="0"/>
              <a:t> </a:t>
            </a:r>
            <a:r>
              <a:rPr lang="en-US" altLang="ar-JO" sz="2000" dirty="0" err="1"/>
              <a:t>النموذج</a:t>
            </a:r>
            <a:r>
              <a:rPr lang="en-US" altLang="ar-JO" sz="2000" dirty="0"/>
              <a:t> </a:t>
            </a:r>
            <a:r>
              <a:rPr lang="en-US" altLang="ar-JO" sz="2000" dirty="0" err="1"/>
              <a:t>مفيدًا</a:t>
            </a:r>
            <a:r>
              <a:rPr lang="en-US" altLang="ar-JO" sz="2000" dirty="0"/>
              <a:t>.</a:t>
            </a:r>
          </a:p>
        </p:txBody>
      </p:sp>
      <p:sp>
        <p:nvSpPr>
          <p:cNvPr id="7" name="Date Placeholder 6">
            <a:extLst>
              <a:ext uri="{FF2B5EF4-FFF2-40B4-BE49-F238E27FC236}">
                <a16:creationId xmlns:a16="http://schemas.microsoft.com/office/drawing/2014/main" id="{7BB778B6-5063-FF9F-0419-D074F6D4C818}"/>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1776086-673E-40B5-AFBE-B35DD5C31B43}"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3013" name="Slide Number Placeholder 7">
            <a:extLst>
              <a:ext uri="{FF2B5EF4-FFF2-40B4-BE49-F238E27FC236}">
                <a16:creationId xmlns:a16="http://schemas.microsoft.com/office/drawing/2014/main" id="{DEC8A6FC-5823-E96A-3A70-EE6163EC1E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172A88-8742-4F6C-B32C-8E9BABFD1738}"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91BE2949-1988-A1B1-4705-7445A517E341}"/>
              </a:ext>
            </a:extLst>
          </p:cNvPr>
          <p:cNvSpPr>
            <a:spLocks noGrp="1"/>
          </p:cNvSpPr>
          <p:nvPr>
            <p:ph idx="1"/>
          </p:nvPr>
        </p:nvSpPr>
        <p:spPr>
          <a:xfrm>
            <a:off x="457200" y="1981200"/>
            <a:ext cx="8229600" cy="4389438"/>
          </a:xfrm>
        </p:spPr>
        <p:txBody>
          <a:bodyPr/>
          <a:lstStyle/>
          <a:p>
            <a:r>
              <a:rPr lang="en-US" altLang="ar-JO" sz="2000" dirty="0"/>
              <a:t>Class diagrams describe the structure of the system in terms of </a:t>
            </a:r>
            <a:r>
              <a:rPr lang="en-US" altLang="ar-JO" sz="2000" dirty="0">
                <a:solidFill>
                  <a:srgbClr val="FF0000"/>
                </a:solidFill>
              </a:rPr>
              <a:t>classes</a:t>
            </a:r>
            <a:r>
              <a:rPr lang="en-US" altLang="ar-JO" sz="2000" dirty="0"/>
              <a:t> and </a:t>
            </a:r>
            <a:r>
              <a:rPr lang="en-US" altLang="ar-JO" sz="2000" dirty="0">
                <a:solidFill>
                  <a:srgbClr val="FF0000"/>
                </a:solidFill>
              </a:rPr>
              <a:t>objects</a:t>
            </a:r>
            <a:r>
              <a:rPr lang="en-US" altLang="ar-JO" sz="2000" dirty="0"/>
              <a:t>.</a:t>
            </a:r>
          </a:p>
          <a:p>
            <a:pPr algn="r" rtl="1"/>
            <a:r>
              <a:rPr lang="en-US" altLang="ar-JO" sz="2000" dirty="0" err="1"/>
              <a:t>تصف</a:t>
            </a:r>
            <a:r>
              <a:rPr lang="en-US" altLang="ar-JO" sz="2000" dirty="0"/>
              <a:t> </a:t>
            </a:r>
            <a:r>
              <a:rPr lang="en-US" altLang="ar-JO" sz="2000" dirty="0" err="1"/>
              <a:t>مخططات</a:t>
            </a:r>
            <a:r>
              <a:rPr lang="en-US" altLang="ar-JO" sz="2000" dirty="0"/>
              <a:t> </a:t>
            </a:r>
            <a:r>
              <a:rPr lang="en-US" altLang="ar-JO" sz="2000" dirty="0" err="1"/>
              <a:t>الفصل</a:t>
            </a:r>
            <a:r>
              <a:rPr lang="en-US" altLang="ar-JO" sz="2000" dirty="0"/>
              <a:t> </a:t>
            </a:r>
            <a:r>
              <a:rPr lang="en-US" altLang="ar-JO" sz="2000" dirty="0" err="1"/>
              <a:t>بنية</a:t>
            </a:r>
            <a:r>
              <a:rPr lang="en-US" altLang="ar-JO" sz="2000" dirty="0"/>
              <a:t> </a:t>
            </a:r>
            <a:r>
              <a:rPr lang="en-US" altLang="ar-JO" sz="2000" dirty="0" err="1"/>
              <a:t>النظام</a:t>
            </a:r>
            <a:r>
              <a:rPr lang="en-US" altLang="ar-JO" sz="2000" dirty="0"/>
              <a:t> </a:t>
            </a:r>
            <a:r>
              <a:rPr lang="en-US" altLang="ar-JO" sz="2000" dirty="0" err="1"/>
              <a:t>من</a:t>
            </a:r>
            <a:r>
              <a:rPr lang="en-US" altLang="ar-JO" sz="2000" dirty="0"/>
              <a:t> </a:t>
            </a:r>
            <a:r>
              <a:rPr lang="en-US" altLang="ar-JO" sz="2000" dirty="0" err="1"/>
              <a:t>حيث</a:t>
            </a:r>
            <a:r>
              <a:rPr lang="en-US" altLang="ar-JO" sz="2000" dirty="0" err="1">
                <a:solidFill>
                  <a:srgbClr val="FF0000"/>
                </a:solidFill>
              </a:rPr>
              <a:t>الطبقات</a:t>
            </a:r>
            <a:r>
              <a:rPr lang="en-US" altLang="ar-JO" sz="2000" dirty="0">
                <a:solidFill>
                  <a:srgbClr val="FF0000"/>
                </a:solidFill>
              </a:rPr>
              <a:t> </a:t>
            </a:r>
            <a:r>
              <a:rPr lang="en-US" altLang="ar-JO" sz="2000" dirty="0" err="1"/>
              <a:t>و</a:t>
            </a:r>
            <a:r>
              <a:rPr lang="en-US" altLang="ar-JO" sz="2000" dirty="0" err="1">
                <a:solidFill>
                  <a:srgbClr val="FF0000"/>
                </a:solidFill>
              </a:rPr>
              <a:t>أشياء</a:t>
            </a:r>
            <a:r>
              <a:rPr lang="en-US" altLang="ar-JO" sz="2000" dirty="0"/>
              <a:t>.</a:t>
            </a:r>
          </a:p>
          <a:p>
            <a:r>
              <a:rPr lang="en-US" altLang="ar-JO" sz="2000" b="1" dirty="0"/>
              <a:t>Classes</a:t>
            </a:r>
            <a:r>
              <a:rPr lang="en-US" altLang="ar-JO" sz="2000" dirty="0"/>
              <a:t> are abstractions that specify the attributes and behavior of a set of objects. </a:t>
            </a:r>
          </a:p>
          <a:p>
            <a:pPr algn="r" rtl="1"/>
            <a:r>
              <a:rPr lang="en-US" altLang="ar-JO" sz="2000" b="1" dirty="0" err="1"/>
              <a:t>الطبقات</a:t>
            </a:r>
            <a:r>
              <a:rPr lang="en-US" altLang="ar-JO" sz="2000" b="1" dirty="0"/>
              <a:t> </a:t>
            </a:r>
            <a:r>
              <a:rPr lang="en-US" altLang="ar-JO" sz="2000" dirty="0" err="1"/>
              <a:t>هي</a:t>
            </a:r>
            <a:r>
              <a:rPr lang="en-US" altLang="ar-JO" sz="2000" dirty="0"/>
              <a:t> </a:t>
            </a:r>
            <a:r>
              <a:rPr lang="en-US" altLang="ar-JO" sz="2000" dirty="0" err="1"/>
              <a:t>تجريدات</a:t>
            </a:r>
            <a:r>
              <a:rPr lang="en-US" altLang="ar-JO" sz="2000" dirty="0"/>
              <a:t> </a:t>
            </a:r>
            <a:r>
              <a:rPr lang="en-US" altLang="ar-JO" sz="2000" dirty="0" err="1"/>
              <a:t>تحدد</a:t>
            </a:r>
            <a:r>
              <a:rPr lang="en-US" altLang="ar-JO" sz="2000" dirty="0"/>
              <a:t> </a:t>
            </a:r>
            <a:r>
              <a:rPr lang="en-US" altLang="ar-JO" sz="2000" dirty="0" err="1"/>
              <a:t>سمات</a:t>
            </a:r>
            <a:r>
              <a:rPr lang="en-US" altLang="ar-JO" sz="2000" dirty="0"/>
              <a:t> </a:t>
            </a:r>
            <a:r>
              <a:rPr lang="en-US" altLang="ar-JO" sz="2000" dirty="0" err="1"/>
              <a:t>وسلوك</a:t>
            </a:r>
            <a:r>
              <a:rPr lang="en-US" altLang="ar-JO" sz="2000" dirty="0"/>
              <a:t> </a:t>
            </a:r>
            <a:r>
              <a:rPr lang="en-US" altLang="ar-JO" sz="2000" dirty="0" err="1"/>
              <a:t>مجموعة</a:t>
            </a:r>
            <a:r>
              <a:rPr lang="en-US" altLang="ar-JO" sz="2000" dirty="0"/>
              <a:t> </a:t>
            </a:r>
            <a:r>
              <a:rPr lang="en-US" altLang="ar-JO" sz="2000" dirty="0" err="1"/>
              <a:t>من</a:t>
            </a:r>
            <a:r>
              <a:rPr lang="en-US" altLang="ar-JO" sz="2000" dirty="0"/>
              <a:t> </a:t>
            </a:r>
            <a:r>
              <a:rPr lang="en-US" altLang="ar-JO" sz="2000" dirty="0" err="1"/>
              <a:t>الكائنات</a:t>
            </a:r>
            <a:r>
              <a:rPr lang="en-US" altLang="ar-JO" sz="2000" dirty="0"/>
              <a:t>.</a:t>
            </a:r>
          </a:p>
          <a:p>
            <a:pPr lvl="1"/>
            <a:r>
              <a:rPr lang="en-US" altLang="ar-JO" sz="1800" dirty="0"/>
              <a:t>A class is a collection of objects that share a set of attributes that distinguish the objects as members of the collection. </a:t>
            </a:r>
          </a:p>
          <a:p>
            <a:pPr lvl="1" algn="r" rtl="1"/>
            <a:r>
              <a:rPr lang="en-US" altLang="ar-JO" sz="1800" dirty="0" err="1"/>
              <a:t>الفئة</a:t>
            </a:r>
            <a:r>
              <a:rPr lang="en-US" altLang="ar-JO" sz="1800" dirty="0"/>
              <a:t> </a:t>
            </a:r>
            <a:r>
              <a:rPr lang="en-US" altLang="ar-JO" sz="1800" dirty="0" err="1"/>
              <a:t>هي</a:t>
            </a:r>
            <a:r>
              <a:rPr lang="en-US" altLang="ar-JO" sz="1800" dirty="0"/>
              <a:t> </a:t>
            </a:r>
            <a:r>
              <a:rPr lang="en-US" altLang="ar-JO" sz="1800" dirty="0" err="1"/>
              <a:t>مجموعة</a:t>
            </a:r>
            <a:r>
              <a:rPr lang="en-US" altLang="ar-JO" sz="1800" dirty="0"/>
              <a:t> </a:t>
            </a:r>
            <a:r>
              <a:rPr lang="en-US" altLang="ar-JO" sz="1800" dirty="0" err="1"/>
              <a:t>من</a:t>
            </a:r>
            <a:r>
              <a:rPr lang="en-US" altLang="ar-JO" sz="1800" dirty="0"/>
              <a:t> </a:t>
            </a:r>
            <a:r>
              <a:rPr lang="en-US" altLang="ar-JO" sz="1800" dirty="0" err="1"/>
              <a:t>الكائنات</a:t>
            </a:r>
            <a:r>
              <a:rPr lang="en-US" altLang="ar-JO" sz="1800" dirty="0"/>
              <a:t> </a:t>
            </a:r>
            <a:r>
              <a:rPr lang="en-US" altLang="ar-JO" sz="1800" dirty="0" err="1"/>
              <a:t>تشترك</a:t>
            </a:r>
            <a:r>
              <a:rPr lang="en-US" altLang="ar-JO" sz="1800" dirty="0"/>
              <a:t> </a:t>
            </a:r>
            <a:r>
              <a:rPr lang="en-US" altLang="ar-JO" sz="1800" dirty="0" err="1"/>
              <a:t>في</a:t>
            </a:r>
            <a:r>
              <a:rPr lang="en-US" altLang="ar-JO" sz="1800" dirty="0"/>
              <a:t> </a:t>
            </a:r>
            <a:r>
              <a:rPr lang="en-US" altLang="ar-JO" sz="1800" dirty="0" err="1"/>
              <a:t>مجموعة</a:t>
            </a:r>
            <a:r>
              <a:rPr lang="en-US" altLang="ar-JO" sz="1800" dirty="0"/>
              <a:t> </a:t>
            </a:r>
            <a:r>
              <a:rPr lang="en-US" altLang="ar-JO" sz="1800" dirty="0" err="1"/>
              <a:t>من</a:t>
            </a:r>
            <a:r>
              <a:rPr lang="en-US" altLang="ar-JO" sz="1800" dirty="0"/>
              <a:t> </a:t>
            </a:r>
            <a:r>
              <a:rPr lang="en-US" altLang="ar-JO" sz="1800" dirty="0" err="1"/>
              <a:t>السمات</a:t>
            </a:r>
            <a:r>
              <a:rPr lang="en-US" altLang="ar-JO" sz="1800" dirty="0"/>
              <a:t> </a:t>
            </a:r>
            <a:r>
              <a:rPr lang="en-US" altLang="ar-JO" sz="1800" dirty="0" err="1"/>
              <a:t>التي</a:t>
            </a:r>
            <a:r>
              <a:rPr lang="en-US" altLang="ar-JO" sz="1800" dirty="0"/>
              <a:t> </a:t>
            </a:r>
            <a:r>
              <a:rPr lang="en-US" altLang="ar-JO" sz="1800" dirty="0" err="1"/>
              <a:t>تميز</a:t>
            </a:r>
            <a:r>
              <a:rPr lang="en-US" altLang="ar-JO" sz="1800" dirty="0"/>
              <a:t> </a:t>
            </a:r>
            <a:r>
              <a:rPr lang="en-US" altLang="ar-JO" sz="1800" dirty="0" err="1"/>
              <a:t>الكائنات</a:t>
            </a:r>
            <a:r>
              <a:rPr lang="en-US" altLang="ar-JO" sz="1800" dirty="0"/>
              <a:t> </a:t>
            </a:r>
            <a:r>
              <a:rPr lang="en-US" altLang="ar-JO" sz="1800" dirty="0" err="1"/>
              <a:t>كأعضاء</a:t>
            </a:r>
            <a:r>
              <a:rPr lang="en-US" altLang="ar-JO" sz="1800" dirty="0"/>
              <a:t> </a:t>
            </a:r>
            <a:r>
              <a:rPr lang="en-US" altLang="ar-JO" sz="1800" dirty="0" err="1"/>
              <a:t>في</a:t>
            </a:r>
            <a:r>
              <a:rPr lang="en-US" altLang="ar-JO" sz="1800" dirty="0"/>
              <a:t> </a:t>
            </a:r>
            <a:r>
              <a:rPr lang="en-US" altLang="ar-JO" sz="1800" dirty="0" err="1"/>
              <a:t>المجموعة</a:t>
            </a:r>
            <a:r>
              <a:rPr lang="en-US" altLang="ar-JO" sz="1800" dirty="0"/>
              <a:t>.</a:t>
            </a:r>
          </a:p>
        </p:txBody>
      </p:sp>
      <p:sp>
        <p:nvSpPr>
          <p:cNvPr id="4" name="Date Placeholder 3">
            <a:extLst>
              <a:ext uri="{FF2B5EF4-FFF2-40B4-BE49-F238E27FC236}">
                <a16:creationId xmlns:a16="http://schemas.microsoft.com/office/drawing/2014/main" id="{8A90CE4D-DF3A-49DB-E93E-2B0C9A02D486}"/>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99C1CC-2F29-4DC1-B0BE-D93C2B5F05A2}"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4036" name="Slide Number Placeholder 4">
            <a:extLst>
              <a:ext uri="{FF2B5EF4-FFF2-40B4-BE49-F238E27FC236}">
                <a16:creationId xmlns:a16="http://schemas.microsoft.com/office/drawing/2014/main" id="{43768549-CFBB-3E91-08BD-7B8E8A91CE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384EC5-78E2-4666-9C06-D55D85210E70}"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
        <p:nvSpPr>
          <p:cNvPr id="44037" name="Title 5">
            <a:extLst>
              <a:ext uri="{FF2B5EF4-FFF2-40B4-BE49-F238E27FC236}">
                <a16:creationId xmlns:a16="http://schemas.microsoft.com/office/drawing/2014/main" id="{961A5EC9-3A19-E7D8-0373-0D05DC9DEB6A}"/>
              </a:ext>
            </a:extLst>
          </p:cNvPr>
          <p:cNvSpPr>
            <a:spLocks noGrp="1"/>
          </p:cNvSpPr>
          <p:nvPr>
            <p:ph type="title"/>
          </p:nvPr>
        </p:nvSpPr>
        <p:spPr/>
        <p:txBody>
          <a:bodyPr/>
          <a:lstStyle/>
          <a:p>
            <a:r>
              <a:rPr lang="en-US" altLang="ar-JO" sz="4000" b="1" dirty="0"/>
              <a:t>Class diagram</a:t>
            </a:r>
            <a:br>
              <a:rPr lang="en-US" altLang="ar-JO" sz="4000" b="1" dirty="0"/>
            </a:br>
            <a:r>
              <a:rPr lang="en-US" altLang="ar-JO" sz="4000" b="1" dirty="0" err="1"/>
              <a:t>مخطط</a:t>
            </a:r>
            <a:r>
              <a:rPr lang="en-US" altLang="ar-JO" sz="4000" b="1" dirty="0"/>
              <a:t> </a:t>
            </a:r>
            <a:r>
              <a:rPr lang="en-US" altLang="ar-JO" sz="4000" b="1" dirty="0" err="1"/>
              <a:t>الفصل</a:t>
            </a:r>
            <a:endParaRPr lang="en-US" altLang="ar-JO" sz="40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C0250EE-204C-F728-77F1-AD308E548D1F}"/>
              </a:ext>
            </a:extLst>
          </p:cNvPr>
          <p:cNvSpPr>
            <a:spLocks noGrp="1"/>
          </p:cNvSpPr>
          <p:nvPr>
            <p:ph type="title"/>
          </p:nvPr>
        </p:nvSpPr>
        <p:spPr>
          <a:xfrm>
            <a:off x="381000" y="-76200"/>
            <a:ext cx="8229600" cy="1143000"/>
          </a:xfrm>
        </p:spPr>
        <p:txBody>
          <a:bodyPr/>
          <a:lstStyle/>
          <a:p>
            <a:pPr algn="ctr" eaLnBrk="1" hangingPunct="1"/>
            <a:r>
              <a:rPr lang="en-US" altLang="ar-JO" b="1"/>
              <a:t>Object</a:t>
            </a:r>
            <a:endParaRPr lang="en-US" altLang="ar-JO"/>
          </a:p>
        </p:txBody>
      </p:sp>
      <p:sp>
        <p:nvSpPr>
          <p:cNvPr id="45059" name="Content Placeholder 2">
            <a:extLst>
              <a:ext uri="{FF2B5EF4-FFF2-40B4-BE49-F238E27FC236}">
                <a16:creationId xmlns:a16="http://schemas.microsoft.com/office/drawing/2014/main" id="{ADE6930A-B155-14C9-AD04-858F2C21A003}"/>
              </a:ext>
            </a:extLst>
          </p:cNvPr>
          <p:cNvSpPr>
            <a:spLocks noGrp="1"/>
          </p:cNvSpPr>
          <p:nvPr>
            <p:ph idx="1"/>
          </p:nvPr>
        </p:nvSpPr>
        <p:spPr>
          <a:xfrm>
            <a:off x="457200" y="1066800"/>
            <a:ext cx="8229600" cy="5562600"/>
          </a:xfrm>
        </p:spPr>
        <p:txBody>
          <a:bodyPr/>
          <a:lstStyle/>
          <a:p>
            <a:pPr algn="just" eaLnBrk="1" hangingPunct="1"/>
            <a:r>
              <a:rPr lang="en-US" altLang="ar-JO" sz="1600" b="1" dirty="0"/>
              <a:t>Objects</a:t>
            </a:r>
            <a:r>
              <a:rPr lang="en-US" altLang="ar-JO" sz="1600" dirty="0"/>
              <a:t> are entities that encapsulate state and behavior. Each object has an identity: it can be referred individually and is distinguishable from other objects.</a:t>
            </a:r>
          </a:p>
          <a:p>
            <a:pPr algn="r" rtl="1" eaLnBrk="1" hangingPunct="1"/>
            <a:r>
              <a:rPr lang="en-US" altLang="ar-JO" sz="1600" b="1" dirty="0" err="1"/>
              <a:t>أشياء</a:t>
            </a:r>
            <a:r>
              <a:rPr lang="en-US" altLang="ar-JO" sz="1600" b="1" dirty="0"/>
              <a:t> </a:t>
            </a:r>
            <a:r>
              <a:rPr lang="en-US" altLang="ar-JO" sz="1600" dirty="0" err="1"/>
              <a:t>هي</a:t>
            </a:r>
            <a:r>
              <a:rPr lang="en-US" altLang="ar-JO" sz="1600" dirty="0"/>
              <a:t> </a:t>
            </a:r>
            <a:r>
              <a:rPr lang="en-US" altLang="ar-JO" sz="1600" dirty="0" err="1"/>
              <a:t>الكيانات</a:t>
            </a:r>
            <a:r>
              <a:rPr lang="en-US" altLang="ar-JO" sz="1600" dirty="0"/>
              <a:t> </a:t>
            </a:r>
            <a:r>
              <a:rPr lang="en-US" altLang="ar-JO" sz="1600" dirty="0" err="1"/>
              <a:t>التي</a:t>
            </a:r>
            <a:r>
              <a:rPr lang="en-US" altLang="ar-JO" sz="1600" dirty="0"/>
              <a:t> </a:t>
            </a:r>
            <a:r>
              <a:rPr lang="en-US" altLang="ar-JO" sz="1600" dirty="0" err="1"/>
              <a:t>تلخص</a:t>
            </a:r>
            <a:r>
              <a:rPr lang="en-US" altLang="ar-JO" sz="1600" dirty="0"/>
              <a:t> </a:t>
            </a:r>
            <a:r>
              <a:rPr lang="en-US" altLang="ar-JO" sz="1600" dirty="0" err="1"/>
              <a:t>الحالة</a:t>
            </a:r>
            <a:r>
              <a:rPr lang="en-US" altLang="ar-JO" sz="1600" dirty="0"/>
              <a:t> </a:t>
            </a:r>
            <a:r>
              <a:rPr lang="en-US" altLang="ar-JO" sz="1600" dirty="0" err="1"/>
              <a:t>والسلوك</a:t>
            </a:r>
            <a:r>
              <a:rPr lang="en-US" altLang="ar-JO" sz="1600" dirty="0"/>
              <a:t>. </a:t>
            </a:r>
            <a:r>
              <a:rPr lang="en-US" altLang="ar-JO" sz="1600" dirty="0" err="1"/>
              <a:t>كل</a:t>
            </a:r>
            <a:r>
              <a:rPr lang="en-US" altLang="ar-JO" sz="1600" dirty="0"/>
              <a:t> </a:t>
            </a:r>
            <a:r>
              <a:rPr lang="en-US" altLang="ar-JO" sz="1600" dirty="0" err="1"/>
              <a:t>كائن</a:t>
            </a:r>
            <a:r>
              <a:rPr lang="en-US" altLang="ar-JO" sz="1600" dirty="0"/>
              <a:t> </a:t>
            </a:r>
            <a:r>
              <a:rPr lang="en-US" altLang="ar-JO" sz="1600" dirty="0" err="1"/>
              <a:t>له</a:t>
            </a:r>
            <a:r>
              <a:rPr lang="en-US" altLang="ar-JO" sz="1600" dirty="0"/>
              <a:t> </a:t>
            </a:r>
            <a:r>
              <a:rPr lang="en-US" altLang="ar-JO" sz="1600" dirty="0" err="1"/>
              <a:t>هوية</a:t>
            </a:r>
            <a:r>
              <a:rPr lang="en-US" altLang="ar-JO" sz="1600" dirty="0"/>
              <a:t>: </a:t>
            </a:r>
            <a:r>
              <a:rPr lang="en-US" altLang="ar-JO" sz="1600" dirty="0" err="1"/>
              <a:t>يمكن</a:t>
            </a:r>
            <a:r>
              <a:rPr lang="en-US" altLang="ar-JO" sz="1600" dirty="0"/>
              <a:t> </a:t>
            </a:r>
            <a:r>
              <a:rPr lang="en-US" altLang="ar-JO" sz="1600" dirty="0" err="1"/>
              <a:t>الإشارة</a:t>
            </a:r>
            <a:r>
              <a:rPr lang="en-US" altLang="ar-JO" sz="1600" dirty="0"/>
              <a:t> </a:t>
            </a:r>
            <a:r>
              <a:rPr lang="en-US" altLang="ar-JO" sz="1600" dirty="0" err="1"/>
              <a:t>إليه</a:t>
            </a:r>
            <a:r>
              <a:rPr lang="en-US" altLang="ar-JO" sz="1600" dirty="0"/>
              <a:t> </a:t>
            </a:r>
            <a:r>
              <a:rPr lang="en-US" altLang="ar-JO" sz="1600" dirty="0" err="1"/>
              <a:t>على</a:t>
            </a:r>
            <a:r>
              <a:rPr lang="en-US" altLang="ar-JO" sz="1600" dirty="0"/>
              <a:t> </a:t>
            </a:r>
            <a:r>
              <a:rPr lang="en-US" altLang="ar-JO" sz="1600" dirty="0" err="1"/>
              <a:t>حدة</a:t>
            </a:r>
            <a:r>
              <a:rPr lang="en-US" altLang="ar-JO" sz="1600" dirty="0"/>
              <a:t> </a:t>
            </a:r>
            <a:r>
              <a:rPr lang="en-US" altLang="ar-JO" sz="1600" dirty="0" err="1"/>
              <a:t>ويمكن</a:t>
            </a:r>
            <a:r>
              <a:rPr lang="en-US" altLang="ar-JO" sz="1600" dirty="0"/>
              <a:t> </a:t>
            </a:r>
            <a:r>
              <a:rPr lang="en-US" altLang="ar-JO" sz="1600" dirty="0" err="1"/>
              <a:t>تمييزه</a:t>
            </a:r>
            <a:r>
              <a:rPr lang="en-US" altLang="ar-JO" sz="1600" dirty="0"/>
              <a:t> </a:t>
            </a:r>
            <a:r>
              <a:rPr lang="en-US" altLang="ar-JO" sz="1600" dirty="0" err="1"/>
              <a:t>عن</a:t>
            </a:r>
            <a:r>
              <a:rPr lang="en-US" altLang="ar-JO" sz="1600" dirty="0"/>
              <a:t> </a:t>
            </a:r>
            <a:r>
              <a:rPr lang="en-US" altLang="ar-JO" sz="1600" dirty="0" err="1"/>
              <a:t>الأشياء</a:t>
            </a:r>
            <a:r>
              <a:rPr lang="en-US" altLang="ar-JO" sz="1600" dirty="0"/>
              <a:t> </a:t>
            </a:r>
            <a:r>
              <a:rPr lang="en-US" altLang="ar-JO" sz="1600" dirty="0" err="1"/>
              <a:t>الأخرى</a:t>
            </a:r>
            <a:r>
              <a:rPr lang="en-US" altLang="ar-JO" sz="1600" dirty="0"/>
              <a:t>.</a:t>
            </a:r>
          </a:p>
          <a:p>
            <a:pPr algn="just" eaLnBrk="1" hangingPunct="1"/>
            <a:r>
              <a:rPr lang="en-US" altLang="ar-JO" sz="1600" dirty="0"/>
              <a:t>An </a:t>
            </a:r>
            <a:r>
              <a:rPr lang="en-US" altLang="ar-JO" sz="1600" b="1" dirty="0"/>
              <a:t>object is an instance of a class. </a:t>
            </a:r>
          </a:p>
          <a:p>
            <a:pPr algn="r" rtl="1" eaLnBrk="1" hangingPunct="1"/>
            <a:r>
              <a:rPr lang="en-US" altLang="ar-JO" sz="1600" dirty="0" err="1"/>
              <a:t>ان</a:t>
            </a:r>
            <a:r>
              <a:rPr lang="en-US" altLang="ar-JO" sz="1600" b="1" dirty="0" err="1"/>
              <a:t>الكائن</a:t>
            </a:r>
            <a:r>
              <a:rPr lang="en-US" altLang="ar-JO" sz="1600" b="1" dirty="0"/>
              <a:t> </a:t>
            </a:r>
            <a:r>
              <a:rPr lang="en-US" altLang="ar-JO" sz="1600" b="1" dirty="0" err="1"/>
              <a:t>هو</a:t>
            </a:r>
            <a:r>
              <a:rPr lang="en-US" altLang="ar-JO" sz="1600" b="1" dirty="0"/>
              <a:t> </a:t>
            </a:r>
            <a:r>
              <a:rPr lang="en-US" altLang="ar-JO" sz="1600" b="1" dirty="0" err="1"/>
              <a:t>مثيل</a:t>
            </a:r>
            <a:r>
              <a:rPr lang="en-US" altLang="ar-JO" sz="1600" b="1" dirty="0"/>
              <a:t> </a:t>
            </a:r>
            <a:r>
              <a:rPr lang="en-US" altLang="ar-JO" sz="1600" b="1" dirty="0" err="1"/>
              <a:t>لفئة</a:t>
            </a:r>
            <a:r>
              <a:rPr lang="en-US" altLang="ar-JO" sz="1600" b="1" dirty="0"/>
              <a:t>.</a:t>
            </a:r>
          </a:p>
          <a:p>
            <a:pPr lvl="1" eaLnBrk="1" hangingPunct="1"/>
            <a:r>
              <a:rPr lang="en-US" altLang="ar-JO" sz="1600" dirty="0"/>
              <a:t>An entity that corresponds to something in the real world.</a:t>
            </a:r>
            <a:endParaRPr lang="en-US" altLang="ar-JO" sz="1600" b="1" dirty="0"/>
          </a:p>
          <a:p>
            <a:pPr lvl="1" algn="r" rtl="1" eaLnBrk="1" hangingPunct="1"/>
            <a:r>
              <a:rPr lang="en-US" altLang="ar-JO" sz="1600" dirty="0" err="1"/>
              <a:t>كيان</a:t>
            </a:r>
            <a:r>
              <a:rPr lang="en-US" altLang="ar-JO" sz="1600" dirty="0"/>
              <a:t> </a:t>
            </a:r>
            <a:r>
              <a:rPr lang="en-US" altLang="ar-JO" sz="1600" dirty="0" err="1"/>
              <a:t>يتوافق</a:t>
            </a:r>
            <a:r>
              <a:rPr lang="en-US" altLang="ar-JO" sz="1600" dirty="0"/>
              <a:t> </a:t>
            </a:r>
            <a:r>
              <a:rPr lang="en-US" altLang="ar-JO" sz="1600" dirty="0" err="1"/>
              <a:t>مع</a:t>
            </a:r>
            <a:r>
              <a:rPr lang="en-US" altLang="ar-JO" sz="1600" dirty="0"/>
              <a:t> </a:t>
            </a:r>
            <a:r>
              <a:rPr lang="en-US" altLang="ar-JO" sz="1600" dirty="0" err="1"/>
              <a:t>شيء</a:t>
            </a:r>
            <a:r>
              <a:rPr lang="en-US" altLang="ar-JO" sz="1600" dirty="0"/>
              <a:t> </a:t>
            </a:r>
            <a:r>
              <a:rPr lang="en-US" altLang="ar-JO" sz="1600" dirty="0" err="1"/>
              <a:t>ما</a:t>
            </a:r>
            <a:r>
              <a:rPr lang="en-US" altLang="ar-JO" sz="1600" dirty="0"/>
              <a:t> </a:t>
            </a:r>
            <a:r>
              <a:rPr lang="en-US" altLang="ar-JO" sz="1600" dirty="0" err="1"/>
              <a:t>في</a:t>
            </a:r>
            <a:r>
              <a:rPr lang="en-US" altLang="ar-JO" sz="1600" dirty="0"/>
              <a:t> </a:t>
            </a:r>
            <a:r>
              <a:rPr lang="en-US" altLang="ar-JO" sz="1600" dirty="0" err="1"/>
              <a:t>العالم</a:t>
            </a:r>
            <a:r>
              <a:rPr lang="en-US" altLang="ar-JO" sz="1600" dirty="0"/>
              <a:t> </a:t>
            </a:r>
            <a:r>
              <a:rPr lang="en-US" altLang="ar-JO" sz="1600" dirty="0" err="1"/>
              <a:t>الحقيقي</a:t>
            </a:r>
            <a:r>
              <a:rPr lang="en-US" altLang="ar-JO" sz="1600" dirty="0"/>
              <a:t>.</a:t>
            </a:r>
            <a:endParaRPr lang="en-US" altLang="ar-JO" sz="1600" b="1" dirty="0"/>
          </a:p>
          <a:p>
            <a:pPr algn="just" eaLnBrk="1" hangingPunct="1"/>
            <a:r>
              <a:rPr lang="en-US" altLang="ar-JO" sz="1600" b="1" dirty="0"/>
              <a:t>An object has an identity and stores attribute values.</a:t>
            </a:r>
          </a:p>
          <a:p>
            <a:pPr algn="r" rtl="1" eaLnBrk="1" hangingPunct="1"/>
            <a:r>
              <a:rPr lang="en-US" altLang="ar-JO" sz="1600" b="1" dirty="0" err="1"/>
              <a:t>الكائن</a:t>
            </a:r>
            <a:r>
              <a:rPr lang="en-US" altLang="ar-JO" sz="1600" b="1" dirty="0"/>
              <a:t> </a:t>
            </a:r>
            <a:r>
              <a:rPr lang="en-US" altLang="ar-JO" sz="1600" b="1" dirty="0" err="1"/>
              <a:t>له</a:t>
            </a:r>
            <a:r>
              <a:rPr lang="en-US" altLang="ar-JO" sz="1600" b="1" dirty="0"/>
              <a:t> </a:t>
            </a:r>
            <a:r>
              <a:rPr lang="en-US" altLang="ar-JO" sz="1600" b="1" dirty="0" err="1"/>
              <a:t>هوية</a:t>
            </a:r>
            <a:r>
              <a:rPr lang="en-US" altLang="ar-JO" sz="1600" b="1" dirty="0"/>
              <a:t> </a:t>
            </a:r>
            <a:r>
              <a:rPr lang="en-US" altLang="ar-JO" sz="1600" b="1" dirty="0" err="1"/>
              <a:t>ويخزن</a:t>
            </a:r>
            <a:r>
              <a:rPr lang="en-US" altLang="ar-JO" sz="1600" b="1" dirty="0"/>
              <a:t> </a:t>
            </a:r>
            <a:r>
              <a:rPr lang="en-US" altLang="ar-JO" sz="1600" b="1" dirty="0" err="1"/>
              <a:t>قيم</a:t>
            </a:r>
            <a:r>
              <a:rPr lang="en-US" altLang="ar-JO" sz="1600" b="1" dirty="0"/>
              <a:t> </a:t>
            </a:r>
            <a:r>
              <a:rPr lang="en-US" altLang="ar-JO" sz="1600" b="1" dirty="0" err="1"/>
              <a:t>السمات</a:t>
            </a:r>
            <a:r>
              <a:rPr lang="en-US" altLang="ar-JO" sz="1600" b="1" dirty="0"/>
              <a:t>.</a:t>
            </a:r>
          </a:p>
          <a:p>
            <a:pPr algn="just" eaLnBrk="1" hangingPunct="1"/>
            <a:r>
              <a:rPr lang="en-US" altLang="ar-JO" sz="1600" dirty="0"/>
              <a:t>Each object belongs to exactly one class. In UML, an instance (object) is described by a rectangle with its name underlined. </a:t>
            </a:r>
          </a:p>
          <a:p>
            <a:pPr algn="r" rtl="1" eaLnBrk="1" hangingPunct="1"/>
            <a:r>
              <a:rPr lang="en-US" altLang="ar-JO" sz="1600" dirty="0" err="1"/>
              <a:t>كل</a:t>
            </a:r>
            <a:r>
              <a:rPr lang="en-US" altLang="ar-JO" sz="1600" dirty="0"/>
              <a:t> </a:t>
            </a:r>
            <a:r>
              <a:rPr lang="en-US" altLang="ar-JO" sz="1600" dirty="0" err="1"/>
              <a:t>كائن</a:t>
            </a:r>
            <a:r>
              <a:rPr lang="en-US" altLang="ar-JO" sz="1600" dirty="0"/>
              <a:t> </a:t>
            </a:r>
            <a:r>
              <a:rPr lang="en-US" altLang="ar-JO" sz="1600" dirty="0" err="1"/>
              <a:t>ينتمي</a:t>
            </a:r>
            <a:r>
              <a:rPr lang="en-US" altLang="ar-JO" sz="1600" dirty="0"/>
              <a:t> </a:t>
            </a:r>
            <a:r>
              <a:rPr lang="en-US" altLang="ar-JO" sz="1600" dirty="0" err="1"/>
              <a:t>إلى</a:t>
            </a:r>
            <a:r>
              <a:rPr lang="en-US" altLang="ar-JO" sz="1600" dirty="0"/>
              <a:t> </a:t>
            </a:r>
            <a:r>
              <a:rPr lang="en-US" altLang="ar-JO" sz="1600" dirty="0" err="1"/>
              <a:t>فئة</a:t>
            </a:r>
            <a:r>
              <a:rPr lang="en-US" altLang="ar-JO" sz="1600" dirty="0"/>
              <a:t> </a:t>
            </a:r>
            <a:r>
              <a:rPr lang="en-US" altLang="ar-JO" sz="1600" dirty="0" err="1"/>
              <a:t>واحدة</a:t>
            </a:r>
            <a:r>
              <a:rPr lang="en-US" altLang="ar-JO" sz="1600" dirty="0"/>
              <a:t> </a:t>
            </a:r>
            <a:r>
              <a:rPr lang="en-US" altLang="ar-JO" sz="1600" dirty="0" err="1"/>
              <a:t>بالضبط</a:t>
            </a:r>
            <a:r>
              <a:rPr lang="en-US" altLang="ar-JO" sz="1600" dirty="0"/>
              <a:t>. </a:t>
            </a:r>
            <a:r>
              <a:rPr lang="en-US" altLang="ar-JO" sz="1600" dirty="0" err="1"/>
              <a:t>في</a:t>
            </a:r>
            <a:r>
              <a:rPr lang="en-US" altLang="ar-JO" sz="1600" dirty="0"/>
              <a:t> UML ، </a:t>
            </a:r>
            <a:r>
              <a:rPr lang="en-US" altLang="ar-JO" sz="1600" dirty="0" err="1"/>
              <a:t>يتم</a:t>
            </a:r>
            <a:r>
              <a:rPr lang="en-US" altLang="ar-JO" sz="1600" dirty="0"/>
              <a:t> </a:t>
            </a:r>
            <a:r>
              <a:rPr lang="en-US" altLang="ar-JO" sz="1600" dirty="0" err="1"/>
              <a:t>وصف</a:t>
            </a:r>
            <a:r>
              <a:rPr lang="en-US" altLang="ar-JO" sz="1600" dirty="0"/>
              <a:t> </a:t>
            </a:r>
            <a:r>
              <a:rPr lang="en-US" altLang="ar-JO" sz="1600" dirty="0" err="1"/>
              <a:t>مثيل</a:t>
            </a:r>
            <a:r>
              <a:rPr lang="en-US" altLang="ar-JO" sz="1600" dirty="0"/>
              <a:t> (</a:t>
            </a:r>
            <a:r>
              <a:rPr lang="en-US" altLang="ar-JO" sz="1600" dirty="0" err="1"/>
              <a:t>كائن</a:t>
            </a:r>
            <a:r>
              <a:rPr lang="en-US" altLang="ar-JO" sz="1600" dirty="0"/>
              <a:t>) </a:t>
            </a:r>
            <a:r>
              <a:rPr lang="en-US" altLang="ar-JO" sz="1600" dirty="0" err="1"/>
              <a:t>بواسطة</a:t>
            </a:r>
            <a:r>
              <a:rPr lang="en-US" altLang="ar-JO" sz="1600" dirty="0"/>
              <a:t> </a:t>
            </a:r>
            <a:r>
              <a:rPr lang="en-US" altLang="ar-JO" sz="1600" dirty="0" err="1"/>
              <a:t>مستطيل</a:t>
            </a:r>
            <a:r>
              <a:rPr lang="en-US" altLang="ar-JO" sz="1600" dirty="0"/>
              <a:t> </a:t>
            </a:r>
            <a:r>
              <a:rPr lang="en-US" altLang="ar-JO" sz="1600" dirty="0" err="1"/>
              <a:t>مع</a:t>
            </a:r>
            <a:r>
              <a:rPr lang="en-US" altLang="ar-JO" sz="1600" dirty="0"/>
              <a:t> </a:t>
            </a:r>
            <a:r>
              <a:rPr lang="en-US" altLang="ar-JO" sz="1600" dirty="0" err="1"/>
              <a:t>تسطير</a:t>
            </a:r>
            <a:r>
              <a:rPr lang="en-US" altLang="ar-JO" sz="1600" dirty="0"/>
              <a:t> </a:t>
            </a:r>
            <a:r>
              <a:rPr lang="en-US" altLang="ar-JO" sz="1600" dirty="0" err="1"/>
              <a:t>اسمه</a:t>
            </a:r>
            <a:r>
              <a:rPr lang="en-US" altLang="ar-JO" sz="1600" dirty="0"/>
              <a:t>.</a:t>
            </a:r>
          </a:p>
        </p:txBody>
      </p:sp>
      <p:sp>
        <p:nvSpPr>
          <p:cNvPr id="7" name="Date Placeholder 6">
            <a:extLst>
              <a:ext uri="{FF2B5EF4-FFF2-40B4-BE49-F238E27FC236}">
                <a16:creationId xmlns:a16="http://schemas.microsoft.com/office/drawing/2014/main" id="{F84F3745-2DEB-DBF5-A83E-824923477D7C}"/>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7D14F9-26E0-4AA6-A007-0AE1933AC11C}"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5061" name="Slide Number Placeholder 8">
            <a:extLst>
              <a:ext uri="{FF2B5EF4-FFF2-40B4-BE49-F238E27FC236}">
                <a16:creationId xmlns:a16="http://schemas.microsoft.com/office/drawing/2014/main" id="{23ABA612-F61B-3329-261B-125EBDFB51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34D9777-0646-4B87-B562-6F9220CEB639}"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45062" name="Picture 3">
            <a:extLst>
              <a:ext uri="{FF2B5EF4-FFF2-40B4-BE49-F238E27FC236}">
                <a16:creationId xmlns:a16="http://schemas.microsoft.com/office/drawing/2014/main" id="{0B57CE8E-A6FC-3BA2-45A8-ADC54B920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648200"/>
            <a:ext cx="7315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EE5D110-9880-BEE5-94B3-A774F477013F}"/>
              </a:ext>
            </a:extLst>
          </p:cNvPr>
          <p:cNvSpPr>
            <a:spLocks noGrp="1"/>
          </p:cNvSpPr>
          <p:nvPr>
            <p:ph type="title"/>
          </p:nvPr>
        </p:nvSpPr>
        <p:spPr>
          <a:xfrm>
            <a:off x="381000" y="304800"/>
            <a:ext cx="8229600" cy="1143000"/>
          </a:xfrm>
        </p:spPr>
        <p:txBody>
          <a:bodyPr/>
          <a:lstStyle/>
          <a:p>
            <a:pPr algn="ctr" eaLnBrk="1" hangingPunct="1"/>
            <a:r>
              <a:rPr lang="en-US" altLang="ar-JO" b="1">
                <a:latin typeface="Times New Roman" panose="02020603050405020304" pitchFamily="18" charset="0"/>
                <a:cs typeface="Times New Roman" panose="02020603050405020304" pitchFamily="18" charset="0"/>
              </a:rPr>
              <a:t>Object</a:t>
            </a:r>
            <a:endParaRPr lang="en-US" altLang="ar-JO" b="1"/>
          </a:p>
        </p:txBody>
      </p:sp>
      <p:sp>
        <p:nvSpPr>
          <p:cNvPr id="45059" name="Content Placeholder 2">
            <a:extLst>
              <a:ext uri="{FF2B5EF4-FFF2-40B4-BE49-F238E27FC236}">
                <a16:creationId xmlns:a16="http://schemas.microsoft.com/office/drawing/2014/main" id="{53A5C541-D682-BB48-AB6C-18A1827B8771}"/>
              </a:ext>
            </a:extLst>
          </p:cNvPr>
          <p:cNvSpPr>
            <a:spLocks noGrp="1"/>
          </p:cNvSpPr>
          <p:nvPr>
            <p:ph idx="1"/>
          </p:nvPr>
        </p:nvSpPr>
        <p:spPr>
          <a:xfrm>
            <a:off x="457200" y="1447800"/>
            <a:ext cx="8229600" cy="3505200"/>
          </a:xfrm>
        </p:spPr>
        <p:txBody>
          <a:bodyPr/>
          <a:lstStyle/>
          <a:p>
            <a:pPr eaLnBrk="1" hangingPunct="1">
              <a:defRPr/>
            </a:pPr>
            <a:r>
              <a:rPr lang="en-US" sz="1600" dirty="0">
                <a:latin typeface="Times New Roman" pitchFamily="18" charset="0"/>
                <a:cs typeface="Times New Roman" pitchFamily="18" charset="0"/>
              </a:rPr>
              <a:t>Objects are example of classes. </a:t>
            </a:r>
          </a:p>
          <a:p>
            <a:pPr algn="r" rtl="1" eaLnBrk="1" hangingPunct="1">
              <a:defRPr/>
            </a:pPr>
            <a:r>
              <a:rPr lang="en-US" sz="1600" dirty="0" err="1">
                <a:latin typeface="Times New Roman" pitchFamily="18" charset="0"/>
                <a:cs typeface="Times New Roman" pitchFamily="18" charset="0"/>
              </a:rPr>
              <a:t>الكائنات</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هي</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مثال</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على</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الفئات</a:t>
            </a:r>
            <a:r>
              <a:rPr lang="en-US" sz="1600" dirty="0">
                <a:latin typeface="Times New Roman" pitchFamily="18" charset="0"/>
                <a:cs typeface="Times New Roman" pitchFamily="18" charset="0"/>
              </a:rPr>
              <a:t>.</a:t>
            </a:r>
          </a:p>
          <a:p>
            <a:pPr eaLnBrk="1" hangingPunct="1">
              <a:defRPr/>
            </a:pPr>
            <a:r>
              <a:rPr lang="en-US" sz="1600" dirty="0">
                <a:latin typeface="Times New Roman" pitchFamily="18" charset="0"/>
                <a:cs typeface="Times New Roman" pitchFamily="18" charset="0"/>
              </a:rPr>
              <a:t>Objects have state that includes the values of its attributes and its relationships with other objects.</a:t>
            </a:r>
          </a:p>
          <a:p>
            <a:pPr algn="r" rtl="1" eaLnBrk="1" hangingPunct="1">
              <a:defRPr/>
            </a:pPr>
            <a:r>
              <a:rPr lang="en-US" sz="1600" dirty="0" err="1">
                <a:latin typeface="Times New Roman" pitchFamily="18" charset="0"/>
                <a:cs typeface="Times New Roman" pitchFamily="18" charset="0"/>
              </a:rPr>
              <a:t>الكائنات</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لها</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حالة</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تتضمن</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قيم</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سماتها</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وعلاقاتها</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مع</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الكائنات</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الأخرى</a:t>
            </a:r>
            <a:r>
              <a:rPr lang="en-US" sz="1600" dirty="0">
                <a:latin typeface="Times New Roman" pitchFamily="18" charset="0"/>
                <a:cs typeface="Times New Roman" pitchFamily="18" charset="0"/>
              </a:rPr>
              <a:t>.</a:t>
            </a:r>
          </a:p>
        </p:txBody>
      </p:sp>
      <p:sp>
        <p:nvSpPr>
          <p:cNvPr id="4" name="Date Placeholder 3">
            <a:extLst>
              <a:ext uri="{FF2B5EF4-FFF2-40B4-BE49-F238E27FC236}">
                <a16:creationId xmlns:a16="http://schemas.microsoft.com/office/drawing/2014/main" id="{E2CAD845-3779-A7EC-6C23-ABFF8F6AE46F}"/>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FD59B6-4C97-4AC2-B37F-609F4BDA27D1}"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6085" name="Slide Number Placeholder 6">
            <a:extLst>
              <a:ext uri="{FF2B5EF4-FFF2-40B4-BE49-F238E27FC236}">
                <a16:creationId xmlns:a16="http://schemas.microsoft.com/office/drawing/2014/main" id="{B41C8B89-89DA-6C30-2B9F-38DECD61DD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838AB52-B418-49B1-92B8-6B32A20124C9}"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46086" name="Picture 2">
            <a:extLst>
              <a:ext uri="{FF2B5EF4-FFF2-40B4-BE49-F238E27FC236}">
                <a16:creationId xmlns:a16="http://schemas.microsoft.com/office/drawing/2014/main" id="{41DF2E5E-429E-100C-75E3-9C21B7E3E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7848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DEE02D0-56B8-8671-9E64-7A4A69194203}"/>
              </a:ext>
            </a:extLst>
          </p:cNvPr>
          <p:cNvSpPr>
            <a:spLocks noGrp="1" noChangeArrowheads="1"/>
          </p:cNvSpPr>
          <p:nvPr>
            <p:ph type="title"/>
          </p:nvPr>
        </p:nvSpPr>
        <p:spPr>
          <a:xfrm>
            <a:off x="381000" y="457200"/>
            <a:ext cx="8229600" cy="1143000"/>
          </a:xfrm>
        </p:spPr>
        <p:txBody>
          <a:bodyPr/>
          <a:lstStyle/>
          <a:p>
            <a:pPr algn="ctr" eaLnBrk="1" hangingPunct="1"/>
            <a:r>
              <a:rPr lang="en-GB" altLang="en-US" sz="3200" b="1" dirty="0">
                <a:solidFill>
                  <a:srgbClr val="00B0F0"/>
                </a:solidFill>
                <a:cs typeface="Times" panose="02020603050405020304" pitchFamily="18" charset="0"/>
              </a:rPr>
              <a:t>Essentials of UML Class Diagrams</a:t>
            </a:r>
            <a:br>
              <a:rPr lang="en-GB" altLang="en-US" sz="3200" b="1" dirty="0">
                <a:solidFill>
                  <a:srgbClr val="00B0F0"/>
                </a:solidFill>
                <a:cs typeface="Times" panose="02020603050405020304" pitchFamily="18" charset="0"/>
              </a:rPr>
            </a:br>
            <a:r>
              <a:rPr lang="en-GB" altLang="en-US" sz="3200" b="1" dirty="0" err="1">
                <a:solidFill>
                  <a:srgbClr val="00B0F0"/>
                </a:solidFill>
                <a:cs typeface="Times" panose="02020603050405020304" pitchFamily="18" charset="0"/>
              </a:rPr>
              <a:t>أساسيات</a:t>
            </a:r>
            <a:r>
              <a:rPr lang="en-GB" altLang="en-US" sz="3200" b="1" dirty="0">
                <a:solidFill>
                  <a:srgbClr val="00B0F0"/>
                </a:solidFill>
                <a:cs typeface="Times" panose="02020603050405020304" pitchFamily="18" charset="0"/>
              </a:rPr>
              <a:t> </a:t>
            </a:r>
            <a:r>
              <a:rPr lang="en-GB" altLang="en-US" sz="3200" b="1" dirty="0" err="1">
                <a:solidFill>
                  <a:srgbClr val="00B0F0"/>
                </a:solidFill>
                <a:cs typeface="Times" panose="02020603050405020304" pitchFamily="18" charset="0"/>
              </a:rPr>
              <a:t>مخططات</a:t>
            </a:r>
            <a:r>
              <a:rPr lang="en-GB" altLang="en-US" sz="3200" b="1" dirty="0">
                <a:solidFill>
                  <a:srgbClr val="00B0F0"/>
                </a:solidFill>
                <a:cs typeface="Times" panose="02020603050405020304" pitchFamily="18" charset="0"/>
              </a:rPr>
              <a:t> </a:t>
            </a:r>
            <a:r>
              <a:rPr lang="en-GB" altLang="en-US" sz="3200" b="1" dirty="0" err="1">
                <a:solidFill>
                  <a:srgbClr val="00B0F0"/>
                </a:solidFill>
                <a:cs typeface="Times" panose="02020603050405020304" pitchFamily="18" charset="0"/>
              </a:rPr>
              <a:t>فئة</a:t>
            </a:r>
            <a:r>
              <a:rPr lang="en-GB" altLang="en-US" sz="3200" b="1" dirty="0">
                <a:solidFill>
                  <a:srgbClr val="00B0F0"/>
                </a:solidFill>
                <a:cs typeface="Times" panose="02020603050405020304" pitchFamily="18" charset="0"/>
              </a:rPr>
              <a:t> UML</a:t>
            </a:r>
            <a:r>
              <a:rPr lang="en-US" altLang="en-US" sz="3200" b="1" dirty="0">
                <a:solidFill>
                  <a:srgbClr val="00B0F0"/>
                </a:solidFill>
              </a:rPr>
              <a:t>  </a:t>
            </a:r>
          </a:p>
        </p:txBody>
      </p:sp>
      <p:sp>
        <p:nvSpPr>
          <p:cNvPr id="47107" name="Rectangle 3">
            <a:extLst>
              <a:ext uri="{FF2B5EF4-FFF2-40B4-BE49-F238E27FC236}">
                <a16:creationId xmlns:a16="http://schemas.microsoft.com/office/drawing/2014/main" id="{C2BF9B9E-10D8-C7BD-E27D-FEB7FC580A64}"/>
              </a:ext>
            </a:extLst>
          </p:cNvPr>
          <p:cNvSpPr>
            <a:spLocks noGrp="1" noChangeArrowheads="1"/>
          </p:cNvSpPr>
          <p:nvPr>
            <p:ph idx="1"/>
          </p:nvPr>
        </p:nvSpPr>
        <p:spPr>
          <a:xfrm>
            <a:off x="457200" y="1752599"/>
            <a:ext cx="8229600" cy="4968875"/>
          </a:xfrm>
        </p:spPr>
        <p:txBody>
          <a:bodyPr/>
          <a:lstStyle/>
          <a:p>
            <a:pPr eaLnBrk="1" hangingPunct="1"/>
            <a:r>
              <a:rPr lang="en-GB" altLang="en-US" sz="1400" i="1" dirty="0">
                <a:latin typeface="Times New Roman" panose="02020603050405020304" pitchFamily="18" charset="0"/>
                <a:cs typeface="Times New Roman" panose="02020603050405020304" pitchFamily="18" charset="0"/>
              </a:rPr>
              <a:t>The main symbols shown on class diagrams are:</a:t>
            </a:r>
            <a:r>
              <a:rPr lang="en-US" altLang="en-US" sz="1400" i="1" dirty="0">
                <a:latin typeface="Times New Roman" panose="02020603050405020304" pitchFamily="18" charset="0"/>
                <a:cs typeface="Times New Roman" panose="02020603050405020304" pitchFamily="18" charset="0"/>
              </a:rPr>
              <a:t> </a:t>
            </a:r>
            <a:endParaRPr lang="en-GB" altLang="en-US" sz="1400" i="1" dirty="0">
              <a:latin typeface="Times New Roman" panose="02020603050405020304" pitchFamily="18" charset="0"/>
              <a:cs typeface="Times New Roman" panose="02020603050405020304" pitchFamily="18" charset="0"/>
            </a:endParaRPr>
          </a:p>
          <a:p>
            <a:pPr algn="r" rtl="1" eaLnBrk="1" hangingPunct="1"/>
            <a:r>
              <a:rPr lang="en-GB" altLang="en-US" sz="1400" i="1" dirty="0" err="1">
                <a:latin typeface="Times New Roman" panose="02020603050405020304" pitchFamily="18" charset="0"/>
                <a:cs typeface="Times New Roman" panose="02020603050405020304" pitchFamily="18" charset="0"/>
              </a:rPr>
              <a:t>الرموز</a:t>
            </a:r>
            <a:r>
              <a:rPr lang="en-GB" altLang="en-US" sz="1400" i="1" dirty="0">
                <a:latin typeface="Times New Roman" panose="02020603050405020304" pitchFamily="18" charset="0"/>
                <a:cs typeface="Times New Roman" panose="02020603050405020304" pitchFamily="18" charset="0"/>
              </a:rPr>
              <a:t> </a:t>
            </a:r>
            <a:r>
              <a:rPr lang="en-GB" altLang="en-US" sz="1400" i="1" dirty="0" err="1">
                <a:latin typeface="Times New Roman" panose="02020603050405020304" pitchFamily="18" charset="0"/>
                <a:cs typeface="Times New Roman" panose="02020603050405020304" pitchFamily="18" charset="0"/>
              </a:rPr>
              <a:t>الرئيسية</a:t>
            </a:r>
            <a:r>
              <a:rPr lang="en-GB" altLang="en-US" sz="1400" i="1" dirty="0">
                <a:latin typeface="Times New Roman" panose="02020603050405020304" pitchFamily="18" charset="0"/>
                <a:cs typeface="Times New Roman" panose="02020603050405020304" pitchFamily="18" charset="0"/>
              </a:rPr>
              <a:t> </a:t>
            </a:r>
            <a:r>
              <a:rPr lang="en-GB" altLang="en-US" sz="1400" i="1" dirty="0" err="1">
                <a:latin typeface="Times New Roman" panose="02020603050405020304" pitchFamily="18" charset="0"/>
                <a:cs typeface="Times New Roman" panose="02020603050405020304" pitchFamily="18" charset="0"/>
              </a:rPr>
              <a:t>الموضحة</a:t>
            </a:r>
            <a:r>
              <a:rPr lang="en-GB" altLang="en-US" sz="1400" i="1" dirty="0">
                <a:latin typeface="Times New Roman" panose="02020603050405020304" pitchFamily="18" charset="0"/>
                <a:cs typeface="Times New Roman" panose="02020603050405020304" pitchFamily="18" charset="0"/>
              </a:rPr>
              <a:t> </a:t>
            </a:r>
            <a:r>
              <a:rPr lang="en-GB" altLang="en-US" sz="1400" i="1" dirty="0" err="1">
                <a:latin typeface="Times New Roman" panose="02020603050405020304" pitchFamily="18" charset="0"/>
                <a:cs typeface="Times New Roman" panose="02020603050405020304" pitchFamily="18" charset="0"/>
              </a:rPr>
              <a:t>في</a:t>
            </a:r>
            <a:r>
              <a:rPr lang="en-GB" altLang="en-US" sz="1400" i="1" dirty="0">
                <a:latin typeface="Times New Roman" panose="02020603050405020304" pitchFamily="18" charset="0"/>
                <a:cs typeface="Times New Roman" panose="02020603050405020304" pitchFamily="18" charset="0"/>
              </a:rPr>
              <a:t> </a:t>
            </a:r>
            <a:r>
              <a:rPr lang="en-GB" altLang="en-US" sz="1400" i="1" dirty="0" err="1">
                <a:latin typeface="Times New Roman" panose="02020603050405020304" pitchFamily="18" charset="0"/>
                <a:cs typeface="Times New Roman" panose="02020603050405020304" pitchFamily="18" charset="0"/>
              </a:rPr>
              <a:t>الرسوم</a:t>
            </a:r>
            <a:r>
              <a:rPr lang="en-GB" altLang="en-US" sz="1400" i="1" dirty="0">
                <a:latin typeface="Times New Roman" panose="02020603050405020304" pitchFamily="18" charset="0"/>
                <a:cs typeface="Times New Roman" panose="02020603050405020304" pitchFamily="18" charset="0"/>
              </a:rPr>
              <a:t> </a:t>
            </a:r>
            <a:r>
              <a:rPr lang="en-GB" altLang="en-US" sz="1400" i="1" dirty="0" err="1">
                <a:latin typeface="Times New Roman" panose="02020603050405020304" pitchFamily="18" charset="0"/>
                <a:cs typeface="Times New Roman" panose="02020603050405020304" pitchFamily="18" charset="0"/>
              </a:rPr>
              <a:t>البيانية</a:t>
            </a:r>
            <a:r>
              <a:rPr lang="en-GB" altLang="en-US" sz="1400" i="1" dirty="0">
                <a:latin typeface="Times New Roman" panose="02020603050405020304" pitchFamily="18" charset="0"/>
                <a:cs typeface="Times New Roman" panose="02020603050405020304" pitchFamily="18" charset="0"/>
              </a:rPr>
              <a:t> </a:t>
            </a:r>
            <a:r>
              <a:rPr lang="en-GB" altLang="en-US" sz="1400" i="1" dirty="0" err="1">
                <a:latin typeface="Times New Roman" panose="02020603050405020304" pitchFamily="18" charset="0"/>
                <a:cs typeface="Times New Roman" panose="02020603050405020304" pitchFamily="18" charset="0"/>
              </a:rPr>
              <a:t>للفصل</a:t>
            </a:r>
            <a:r>
              <a:rPr lang="en-GB" altLang="en-US" sz="1400" i="1" dirty="0">
                <a:latin typeface="Times New Roman" panose="02020603050405020304" pitchFamily="18" charset="0"/>
                <a:cs typeface="Times New Roman" panose="02020603050405020304" pitchFamily="18" charset="0"/>
              </a:rPr>
              <a:t> </a:t>
            </a:r>
            <a:r>
              <a:rPr lang="en-GB" altLang="en-US" sz="1400" i="1" dirty="0" err="1">
                <a:latin typeface="Times New Roman" panose="02020603050405020304" pitchFamily="18" charset="0"/>
                <a:cs typeface="Times New Roman" panose="02020603050405020304" pitchFamily="18" charset="0"/>
              </a:rPr>
              <a:t>هي</a:t>
            </a:r>
            <a:r>
              <a:rPr lang="en-GB" altLang="en-US" sz="1400" i="1" dirty="0">
                <a:latin typeface="Times New Roman" panose="02020603050405020304" pitchFamily="18" charset="0"/>
                <a:cs typeface="Times New Roman" panose="02020603050405020304" pitchFamily="18" charset="0"/>
              </a:rPr>
              <a:t>:</a:t>
            </a:r>
            <a:r>
              <a:rPr lang="en-US" altLang="en-US" sz="1400" i="1" dirty="0">
                <a:latin typeface="Times New Roman" panose="02020603050405020304" pitchFamily="18" charset="0"/>
                <a:cs typeface="Times New Roman" panose="02020603050405020304" pitchFamily="18" charset="0"/>
              </a:rPr>
              <a:t> </a:t>
            </a:r>
            <a:endParaRPr lang="en-GB" altLang="en-US" sz="1400" i="1" dirty="0">
              <a:latin typeface="Times New Roman" panose="02020603050405020304" pitchFamily="18" charset="0"/>
              <a:cs typeface="Times New Roman" panose="02020603050405020304" pitchFamily="18" charset="0"/>
            </a:endParaRPr>
          </a:p>
          <a:p>
            <a:pPr lvl="1" eaLnBrk="1" hangingPunct="1"/>
            <a:r>
              <a:rPr lang="en-GB" altLang="en-US" sz="1200" i="1" dirty="0">
                <a:latin typeface="Times New Roman" panose="02020603050405020304" pitchFamily="18" charset="0"/>
                <a:cs typeface="Times New Roman" panose="02020603050405020304" pitchFamily="18" charset="0"/>
              </a:rPr>
              <a:t>Classes</a:t>
            </a:r>
            <a:endParaRPr lang="en-GB" altLang="en-US" sz="1200" dirty="0">
              <a:latin typeface="Times New Roman" panose="02020603050405020304" pitchFamily="18" charset="0"/>
              <a:cs typeface="Times New Roman" panose="02020603050405020304" pitchFamily="18" charset="0"/>
            </a:endParaRPr>
          </a:p>
          <a:p>
            <a:pPr lvl="1" algn="r" rtl="1" eaLnBrk="1" hangingPunct="1"/>
            <a:r>
              <a:rPr lang="en-GB" altLang="en-US" sz="1200" i="1" dirty="0" err="1">
                <a:latin typeface="Times New Roman" panose="02020603050405020304" pitchFamily="18" charset="0"/>
                <a:cs typeface="Times New Roman" panose="02020603050405020304" pitchFamily="18" charset="0"/>
              </a:rPr>
              <a:t>الطبقات</a:t>
            </a:r>
            <a:endParaRPr lang="en-GB" altLang="en-US" sz="1200" dirty="0">
              <a:latin typeface="Times New Roman" panose="02020603050405020304" pitchFamily="18" charset="0"/>
              <a:cs typeface="Times New Roman" panose="02020603050405020304" pitchFamily="18" charset="0"/>
            </a:endParaRPr>
          </a:p>
          <a:p>
            <a:pPr lvl="3" eaLnBrk="1" hangingPunct="1"/>
            <a:r>
              <a:rPr lang="en-GB" altLang="en-US" sz="1100" dirty="0">
                <a:latin typeface="Times New Roman" panose="02020603050405020304" pitchFamily="18" charset="0"/>
                <a:cs typeface="Times New Roman" panose="02020603050405020304" pitchFamily="18" charset="0"/>
              </a:rPr>
              <a:t>represent the types of data themselves</a:t>
            </a:r>
            <a:r>
              <a:rPr lang="en-US" altLang="en-US" sz="1100" dirty="0">
                <a:latin typeface="Times New Roman" panose="02020603050405020304" pitchFamily="18" charset="0"/>
                <a:cs typeface="Times New Roman" panose="02020603050405020304" pitchFamily="18" charset="0"/>
              </a:rPr>
              <a:t> </a:t>
            </a:r>
          </a:p>
          <a:p>
            <a:pPr lvl="3" algn="r" rtl="1" eaLnBrk="1" hangingPunct="1"/>
            <a:r>
              <a:rPr lang="en-GB" altLang="en-US" sz="1100" dirty="0" err="1">
                <a:latin typeface="Times New Roman" panose="02020603050405020304" pitchFamily="18" charset="0"/>
                <a:cs typeface="Times New Roman" panose="02020603050405020304" pitchFamily="18" charset="0"/>
              </a:rPr>
              <a:t>تمثل</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أنواع</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البيانات</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نفسها</a:t>
            </a:r>
            <a:r>
              <a:rPr lang="en-US" altLang="en-US" sz="1100" dirty="0">
                <a:latin typeface="Times New Roman" panose="02020603050405020304" pitchFamily="18" charset="0"/>
                <a:cs typeface="Times New Roman" panose="02020603050405020304" pitchFamily="18" charset="0"/>
              </a:rPr>
              <a:t> </a:t>
            </a:r>
          </a:p>
          <a:p>
            <a:pPr lvl="1" eaLnBrk="1" hangingPunct="1"/>
            <a:r>
              <a:rPr lang="en-GB" altLang="en-US" sz="1200" i="1" dirty="0">
                <a:latin typeface="Times New Roman" panose="02020603050405020304" pitchFamily="18" charset="0"/>
                <a:cs typeface="Times New Roman" panose="02020603050405020304" pitchFamily="18" charset="0"/>
              </a:rPr>
              <a:t>Associations</a:t>
            </a:r>
            <a:endParaRPr lang="en-GB" altLang="en-US" sz="1200" dirty="0">
              <a:latin typeface="Times New Roman" panose="02020603050405020304" pitchFamily="18" charset="0"/>
              <a:cs typeface="Times New Roman" panose="02020603050405020304" pitchFamily="18" charset="0"/>
            </a:endParaRPr>
          </a:p>
          <a:p>
            <a:pPr lvl="1" algn="r" rtl="1" eaLnBrk="1" hangingPunct="1"/>
            <a:r>
              <a:rPr lang="en-GB" altLang="en-US" sz="1200" i="1" dirty="0" err="1">
                <a:latin typeface="Times New Roman" panose="02020603050405020304" pitchFamily="18" charset="0"/>
                <a:cs typeface="Times New Roman" panose="02020603050405020304" pitchFamily="18" charset="0"/>
              </a:rPr>
              <a:t>ذات</a:t>
            </a:r>
            <a:r>
              <a:rPr lang="en-GB" altLang="en-US" sz="1200" i="1" dirty="0">
                <a:latin typeface="Times New Roman" panose="02020603050405020304" pitchFamily="18" charset="0"/>
                <a:cs typeface="Times New Roman" panose="02020603050405020304" pitchFamily="18" charset="0"/>
              </a:rPr>
              <a:t> </a:t>
            </a:r>
            <a:r>
              <a:rPr lang="en-GB" altLang="en-US" sz="1200" i="1" dirty="0" err="1">
                <a:latin typeface="Times New Roman" panose="02020603050405020304" pitchFamily="18" charset="0"/>
                <a:cs typeface="Times New Roman" panose="02020603050405020304" pitchFamily="18" charset="0"/>
              </a:rPr>
              <a:t>الصلة</a:t>
            </a:r>
            <a:endParaRPr lang="en-GB" altLang="en-US" sz="1200" dirty="0">
              <a:latin typeface="Times New Roman" panose="02020603050405020304" pitchFamily="18" charset="0"/>
              <a:cs typeface="Times New Roman" panose="02020603050405020304" pitchFamily="18" charset="0"/>
            </a:endParaRPr>
          </a:p>
          <a:p>
            <a:pPr lvl="3" eaLnBrk="1" hangingPunct="1"/>
            <a:r>
              <a:rPr lang="en-GB" altLang="en-US" sz="1100" dirty="0">
                <a:latin typeface="Times New Roman" panose="02020603050405020304" pitchFamily="18" charset="0"/>
                <a:cs typeface="Times New Roman" panose="02020603050405020304" pitchFamily="18" charset="0"/>
              </a:rPr>
              <a:t>represent linkages between instances of classes</a:t>
            </a:r>
            <a:r>
              <a:rPr lang="en-US" altLang="en-US" sz="1100" dirty="0">
                <a:latin typeface="Times New Roman" panose="02020603050405020304" pitchFamily="18" charset="0"/>
                <a:cs typeface="Times New Roman" panose="02020603050405020304" pitchFamily="18" charset="0"/>
              </a:rPr>
              <a:t> </a:t>
            </a:r>
          </a:p>
          <a:p>
            <a:pPr lvl="3" algn="r" rtl="1" eaLnBrk="1" hangingPunct="1"/>
            <a:r>
              <a:rPr lang="en-GB" altLang="en-US" sz="1100" dirty="0" err="1">
                <a:latin typeface="Times New Roman" panose="02020603050405020304" pitchFamily="18" charset="0"/>
                <a:cs typeface="Times New Roman" panose="02020603050405020304" pitchFamily="18" charset="0"/>
              </a:rPr>
              <a:t>تمثل</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الروابط</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بين</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حالات</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الطبقات</a:t>
            </a:r>
            <a:r>
              <a:rPr lang="en-US" altLang="en-US" sz="1100" dirty="0">
                <a:latin typeface="Times New Roman" panose="02020603050405020304" pitchFamily="18" charset="0"/>
                <a:cs typeface="Times New Roman" panose="02020603050405020304" pitchFamily="18" charset="0"/>
              </a:rPr>
              <a:t> </a:t>
            </a:r>
          </a:p>
          <a:p>
            <a:pPr lvl="1" eaLnBrk="1" hangingPunct="1"/>
            <a:r>
              <a:rPr lang="en-GB" altLang="en-US" sz="1200" i="1" dirty="0">
                <a:latin typeface="Times New Roman" panose="02020603050405020304" pitchFamily="18" charset="0"/>
                <a:cs typeface="Times New Roman" panose="02020603050405020304" pitchFamily="18" charset="0"/>
              </a:rPr>
              <a:t>Attributes</a:t>
            </a:r>
          </a:p>
          <a:p>
            <a:pPr lvl="1" algn="r" rtl="1" eaLnBrk="1" hangingPunct="1"/>
            <a:r>
              <a:rPr lang="en-GB" altLang="en-US" sz="1200" i="1" dirty="0" err="1">
                <a:latin typeface="Times New Roman" panose="02020603050405020304" pitchFamily="18" charset="0"/>
                <a:cs typeface="Times New Roman" panose="02020603050405020304" pitchFamily="18" charset="0"/>
              </a:rPr>
              <a:t>صفات</a:t>
            </a:r>
            <a:endParaRPr lang="en-GB" altLang="en-US" sz="1200" i="1" dirty="0">
              <a:latin typeface="Times New Roman" panose="02020603050405020304" pitchFamily="18" charset="0"/>
              <a:cs typeface="Times New Roman" panose="02020603050405020304" pitchFamily="18" charset="0"/>
            </a:endParaRPr>
          </a:p>
          <a:p>
            <a:pPr lvl="3" eaLnBrk="1" hangingPunct="1"/>
            <a:r>
              <a:rPr lang="en-GB" altLang="en-US" sz="1100" dirty="0">
                <a:latin typeface="Times New Roman" panose="02020603050405020304" pitchFamily="18" charset="0"/>
                <a:cs typeface="Times New Roman" panose="02020603050405020304" pitchFamily="18" charset="0"/>
              </a:rPr>
              <a:t>are simple data found in classes and their instances</a:t>
            </a:r>
            <a:r>
              <a:rPr lang="en-US" altLang="en-US" sz="1100" dirty="0">
                <a:latin typeface="Times New Roman" panose="02020603050405020304" pitchFamily="18" charset="0"/>
                <a:cs typeface="Times New Roman" panose="02020603050405020304" pitchFamily="18" charset="0"/>
              </a:rPr>
              <a:t> </a:t>
            </a:r>
          </a:p>
          <a:p>
            <a:pPr lvl="3" algn="r" rtl="1" eaLnBrk="1" hangingPunct="1"/>
            <a:r>
              <a:rPr lang="en-GB" altLang="en-US" sz="1100" dirty="0" err="1">
                <a:latin typeface="Times New Roman" panose="02020603050405020304" pitchFamily="18" charset="0"/>
                <a:cs typeface="Times New Roman" panose="02020603050405020304" pitchFamily="18" charset="0"/>
              </a:rPr>
              <a:t>هي</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بيانات</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بسيطة</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موجودة</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في</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الفئات</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ومثيلاتها</a:t>
            </a:r>
            <a:r>
              <a:rPr lang="en-US" altLang="en-US" sz="1100" dirty="0">
                <a:latin typeface="Times New Roman" panose="02020603050405020304" pitchFamily="18" charset="0"/>
                <a:cs typeface="Times New Roman" panose="02020603050405020304" pitchFamily="18" charset="0"/>
              </a:rPr>
              <a:t> </a:t>
            </a:r>
          </a:p>
          <a:p>
            <a:pPr lvl="1" eaLnBrk="1" hangingPunct="1"/>
            <a:r>
              <a:rPr lang="en-GB" altLang="en-US" sz="1200" i="1" dirty="0">
                <a:latin typeface="Times New Roman" panose="02020603050405020304" pitchFamily="18" charset="0"/>
                <a:cs typeface="Times New Roman" panose="02020603050405020304" pitchFamily="18" charset="0"/>
              </a:rPr>
              <a:t>Operations</a:t>
            </a:r>
            <a:endParaRPr lang="en-GB" altLang="en-US" sz="1200" dirty="0">
              <a:latin typeface="Times New Roman" panose="02020603050405020304" pitchFamily="18" charset="0"/>
              <a:cs typeface="Times New Roman" panose="02020603050405020304" pitchFamily="18" charset="0"/>
            </a:endParaRPr>
          </a:p>
          <a:p>
            <a:pPr lvl="1" algn="r" rtl="1" eaLnBrk="1" hangingPunct="1"/>
            <a:r>
              <a:rPr lang="en-GB" altLang="en-US" sz="1200" i="1" dirty="0" err="1">
                <a:latin typeface="Times New Roman" panose="02020603050405020304" pitchFamily="18" charset="0"/>
                <a:cs typeface="Times New Roman" panose="02020603050405020304" pitchFamily="18" charset="0"/>
              </a:rPr>
              <a:t>عمليات</a:t>
            </a:r>
            <a:endParaRPr lang="en-GB" altLang="en-US" sz="1200" dirty="0">
              <a:latin typeface="Times New Roman" panose="02020603050405020304" pitchFamily="18" charset="0"/>
              <a:cs typeface="Times New Roman" panose="02020603050405020304" pitchFamily="18" charset="0"/>
            </a:endParaRPr>
          </a:p>
          <a:p>
            <a:pPr lvl="3" eaLnBrk="1" hangingPunct="1"/>
            <a:r>
              <a:rPr lang="en-GB" altLang="en-US" sz="1100" dirty="0">
                <a:latin typeface="Times New Roman" panose="02020603050405020304" pitchFamily="18" charset="0"/>
                <a:cs typeface="Times New Roman" panose="02020603050405020304" pitchFamily="18" charset="0"/>
              </a:rPr>
              <a:t>represent the functions performed by the classes and their instances</a:t>
            </a:r>
            <a:r>
              <a:rPr lang="en-US" altLang="en-US" sz="1100" dirty="0">
                <a:latin typeface="Times New Roman" panose="02020603050405020304" pitchFamily="18" charset="0"/>
                <a:cs typeface="Times New Roman" panose="02020603050405020304" pitchFamily="18" charset="0"/>
              </a:rPr>
              <a:t> </a:t>
            </a:r>
          </a:p>
          <a:p>
            <a:pPr lvl="3" algn="r" rtl="1" eaLnBrk="1" hangingPunct="1"/>
            <a:r>
              <a:rPr lang="en-GB" altLang="en-US" sz="1100" dirty="0" err="1">
                <a:latin typeface="Times New Roman" panose="02020603050405020304" pitchFamily="18" charset="0"/>
                <a:cs typeface="Times New Roman" panose="02020603050405020304" pitchFamily="18" charset="0"/>
              </a:rPr>
              <a:t>تمثل</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الوظائف</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التي</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تؤديها</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الفئات</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ومثيلاتها</a:t>
            </a:r>
            <a:r>
              <a:rPr lang="en-US" altLang="en-US" sz="1100" dirty="0">
                <a:latin typeface="Times New Roman" panose="02020603050405020304" pitchFamily="18" charset="0"/>
                <a:cs typeface="Times New Roman" panose="02020603050405020304" pitchFamily="18" charset="0"/>
              </a:rPr>
              <a:t> </a:t>
            </a:r>
          </a:p>
          <a:p>
            <a:pPr lvl="1" eaLnBrk="1" hangingPunct="1"/>
            <a:r>
              <a:rPr lang="en-GB" altLang="en-US" sz="1200" i="1" dirty="0">
                <a:latin typeface="Times New Roman" panose="02020603050405020304" pitchFamily="18" charset="0"/>
                <a:cs typeface="Times New Roman" panose="02020603050405020304" pitchFamily="18" charset="0"/>
              </a:rPr>
              <a:t>Generalizations</a:t>
            </a:r>
          </a:p>
          <a:p>
            <a:pPr lvl="1" algn="r" rtl="1" eaLnBrk="1" hangingPunct="1"/>
            <a:r>
              <a:rPr lang="en-GB" altLang="en-US" sz="1200" i="1" dirty="0" err="1">
                <a:latin typeface="Times New Roman" panose="02020603050405020304" pitchFamily="18" charset="0"/>
                <a:cs typeface="Times New Roman" panose="02020603050405020304" pitchFamily="18" charset="0"/>
              </a:rPr>
              <a:t>التعميمات</a:t>
            </a:r>
            <a:endParaRPr lang="en-GB" altLang="en-US" sz="1200" i="1" dirty="0">
              <a:latin typeface="Times New Roman" panose="02020603050405020304" pitchFamily="18" charset="0"/>
              <a:cs typeface="Times New Roman" panose="02020603050405020304" pitchFamily="18" charset="0"/>
            </a:endParaRPr>
          </a:p>
          <a:p>
            <a:pPr lvl="3" eaLnBrk="1" hangingPunct="1"/>
            <a:r>
              <a:rPr lang="en-GB" altLang="en-US" sz="1100" dirty="0">
                <a:latin typeface="Times New Roman" panose="02020603050405020304" pitchFamily="18" charset="0"/>
                <a:cs typeface="Times New Roman" panose="02020603050405020304" pitchFamily="18" charset="0"/>
              </a:rPr>
              <a:t>group classes into inheritance hierarchies</a:t>
            </a:r>
            <a:r>
              <a:rPr lang="en-US" altLang="en-US" sz="1100" dirty="0">
                <a:latin typeface="Times New Roman" panose="02020603050405020304" pitchFamily="18" charset="0"/>
                <a:cs typeface="Times New Roman" panose="02020603050405020304" pitchFamily="18" charset="0"/>
              </a:rPr>
              <a:t> </a:t>
            </a:r>
          </a:p>
          <a:p>
            <a:pPr lvl="3" algn="r" rtl="1" eaLnBrk="1" hangingPunct="1"/>
            <a:r>
              <a:rPr lang="en-GB" altLang="en-US" sz="1100" dirty="0" err="1">
                <a:latin typeface="Times New Roman" panose="02020603050405020304" pitchFamily="18" charset="0"/>
                <a:cs typeface="Times New Roman" panose="02020603050405020304" pitchFamily="18" charset="0"/>
              </a:rPr>
              <a:t>فئات</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المجموعة</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في</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التسلسلات</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الهرمية</a:t>
            </a:r>
            <a:r>
              <a:rPr lang="en-GB" altLang="en-US" sz="1100" dirty="0">
                <a:latin typeface="Times New Roman" panose="02020603050405020304" pitchFamily="18" charset="0"/>
                <a:cs typeface="Times New Roman" panose="02020603050405020304" pitchFamily="18" charset="0"/>
              </a:rPr>
              <a:t> </a:t>
            </a:r>
            <a:r>
              <a:rPr lang="en-GB" altLang="en-US" sz="1100" dirty="0" err="1">
                <a:latin typeface="Times New Roman" panose="02020603050405020304" pitchFamily="18" charset="0"/>
                <a:cs typeface="Times New Roman" panose="02020603050405020304" pitchFamily="18" charset="0"/>
              </a:rPr>
              <a:t>للميراث</a:t>
            </a:r>
            <a:r>
              <a:rPr lang="en-US" altLang="en-US" sz="11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9A426B01-D0FA-F3E2-91A1-EA0E0FDB1BF3}"/>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EF615E-E289-4297-9110-B2C4E18B83E2}" type="datetime1">
              <a:rPr kumimoji="0" lang="en-US" alt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alt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7109" name="Slide Number Placeholder 6">
            <a:extLst>
              <a:ext uri="{FF2B5EF4-FFF2-40B4-BE49-F238E27FC236}">
                <a16:creationId xmlns:a16="http://schemas.microsoft.com/office/drawing/2014/main" id="{36007401-414D-01FC-4E8A-E3A2ED8DFC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6843F8-2E79-4820-B552-CA16E5697EE0}"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BBC1F5D-7EBA-BF6E-A123-D717BD82A58B}"/>
              </a:ext>
            </a:extLst>
          </p:cNvPr>
          <p:cNvSpPr>
            <a:spLocks noGrp="1"/>
          </p:cNvSpPr>
          <p:nvPr>
            <p:ph type="title"/>
          </p:nvPr>
        </p:nvSpPr>
        <p:spPr>
          <a:xfrm>
            <a:off x="533400" y="457200"/>
            <a:ext cx="8229600" cy="1143000"/>
          </a:xfrm>
        </p:spPr>
        <p:txBody>
          <a:bodyPr/>
          <a:lstStyle/>
          <a:p>
            <a:pPr algn="ctr" eaLnBrk="1" hangingPunct="1"/>
            <a:r>
              <a:rPr lang="en-US" altLang="ar-JO" sz="3600" b="1" dirty="0">
                <a:solidFill>
                  <a:srgbClr val="00B0F0"/>
                </a:solidFill>
              </a:rPr>
              <a:t>Representing UML Classes</a:t>
            </a:r>
            <a:br>
              <a:rPr lang="en-US" altLang="ar-JO" sz="3600" b="1" dirty="0">
                <a:solidFill>
                  <a:srgbClr val="00B0F0"/>
                </a:solidFill>
              </a:rPr>
            </a:br>
            <a:r>
              <a:rPr lang="en-US" altLang="ar-JO" sz="3600" b="1" dirty="0" err="1">
                <a:solidFill>
                  <a:srgbClr val="00B0F0"/>
                </a:solidFill>
              </a:rPr>
              <a:t>تمثيل</a:t>
            </a:r>
            <a:r>
              <a:rPr lang="en-US" altLang="ar-JO" sz="3600" b="1" dirty="0">
                <a:solidFill>
                  <a:srgbClr val="00B0F0"/>
                </a:solidFill>
              </a:rPr>
              <a:t> </a:t>
            </a:r>
            <a:r>
              <a:rPr lang="en-US" altLang="ar-JO" sz="3600" b="1" dirty="0" err="1">
                <a:solidFill>
                  <a:srgbClr val="00B0F0"/>
                </a:solidFill>
              </a:rPr>
              <a:t>فئات</a:t>
            </a:r>
            <a:r>
              <a:rPr lang="en-US" altLang="ar-JO" sz="3600" b="1" dirty="0">
                <a:solidFill>
                  <a:srgbClr val="00B0F0"/>
                </a:solidFill>
              </a:rPr>
              <a:t> UML</a:t>
            </a:r>
          </a:p>
        </p:txBody>
      </p:sp>
      <p:pic>
        <p:nvPicPr>
          <p:cNvPr id="4098" name="Picture 2">
            <a:extLst>
              <a:ext uri="{FF2B5EF4-FFF2-40B4-BE49-F238E27FC236}">
                <a16:creationId xmlns:a16="http://schemas.microsoft.com/office/drawing/2014/main" id="{25FFD15D-E05D-2B98-5C8F-3C9F57D68B4C}"/>
              </a:ext>
            </a:extLst>
          </p:cNvPr>
          <p:cNvPicPr>
            <a:picLocks noGrp="1" noChangeAspect="1" noChangeArrowheads="1"/>
          </p:cNvPicPr>
          <p:nvPr>
            <p:ph idx="1"/>
          </p:nvPr>
        </p:nvPicPr>
        <p:blipFill>
          <a:blip r:embed="rId2" cstate="print">
            <a:duotone>
              <a:prstClr val="black"/>
              <a:schemeClr val="accent3">
                <a:tint val="45000"/>
                <a:satMod val="400000"/>
              </a:schemeClr>
            </a:duotone>
          </a:blip>
          <a:srcRect/>
          <a:stretch>
            <a:fillRect/>
          </a:stretch>
        </p:blipFill>
        <p:spPr>
          <a:xfrm>
            <a:off x="685800" y="1828800"/>
            <a:ext cx="7696200" cy="4267200"/>
          </a:xfrm>
        </p:spPr>
      </p:pic>
      <p:sp>
        <p:nvSpPr>
          <p:cNvPr id="4" name="Date Placeholder 3">
            <a:extLst>
              <a:ext uri="{FF2B5EF4-FFF2-40B4-BE49-F238E27FC236}">
                <a16:creationId xmlns:a16="http://schemas.microsoft.com/office/drawing/2014/main" id="{8EC9536F-4BD3-57E5-1598-E5A55D90AFB8}"/>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427726-9529-4B84-9E94-C46F55D04B1B}"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8133" name="Slide Number Placeholder 6">
            <a:extLst>
              <a:ext uri="{FF2B5EF4-FFF2-40B4-BE49-F238E27FC236}">
                <a16:creationId xmlns:a16="http://schemas.microsoft.com/office/drawing/2014/main" id="{20C05F53-6BF4-70E9-BC78-D529A3AF8A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D38197-12C1-45CF-A4C5-A525462675D0}"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EBEA9C4-80B3-098C-3BD5-6527DD40F87D}"/>
              </a:ext>
            </a:extLst>
          </p:cNvPr>
          <p:cNvSpPr>
            <a:spLocks noGrp="1"/>
          </p:cNvSpPr>
          <p:nvPr>
            <p:ph type="title"/>
          </p:nvPr>
        </p:nvSpPr>
        <p:spPr/>
        <p:txBody>
          <a:bodyPr/>
          <a:lstStyle/>
          <a:p>
            <a:pPr algn="ctr"/>
            <a:r>
              <a:rPr lang="en-US" altLang="en-US" sz="2400" b="1" dirty="0"/>
              <a:t>Software Engineering is more than  writing Code</a:t>
            </a:r>
            <a:br>
              <a:rPr lang="en-US" altLang="en-US" sz="2400" b="1" dirty="0"/>
            </a:br>
            <a:r>
              <a:rPr lang="en-US" sz="2400" b="1" strike="noStrike" spc="-1" dirty="0" err="1">
                <a:solidFill>
                  <a:srgbClr val="04617B"/>
                </a:solidFill>
                <a:latin typeface="Calibri"/>
              </a:rPr>
              <a:t>هندسة</a:t>
            </a:r>
            <a:r>
              <a:rPr lang="en-US" sz="2400" b="1" strike="noStrike" spc="-1" dirty="0">
                <a:solidFill>
                  <a:srgbClr val="04617B"/>
                </a:solidFill>
                <a:latin typeface="Calibri"/>
              </a:rPr>
              <a:t> </a:t>
            </a:r>
            <a:r>
              <a:rPr lang="en-US" sz="2400" b="1" strike="noStrike" spc="-1" dirty="0" err="1">
                <a:solidFill>
                  <a:srgbClr val="04617B"/>
                </a:solidFill>
                <a:latin typeface="Calibri"/>
              </a:rPr>
              <a:t>البرمجيات</a:t>
            </a:r>
            <a:r>
              <a:rPr lang="en-US" sz="2400" b="1" strike="noStrike" spc="-1" dirty="0">
                <a:solidFill>
                  <a:srgbClr val="04617B"/>
                </a:solidFill>
                <a:latin typeface="Calibri"/>
              </a:rPr>
              <a:t> </a:t>
            </a:r>
            <a:r>
              <a:rPr lang="en-US" sz="2400" b="1" strike="noStrike" spc="-1" dirty="0" err="1">
                <a:solidFill>
                  <a:srgbClr val="04617B"/>
                </a:solidFill>
                <a:latin typeface="Calibri"/>
              </a:rPr>
              <a:t>هي</a:t>
            </a:r>
            <a:r>
              <a:rPr lang="en-US" sz="2400" b="1" strike="noStrike" spc="-1" dirty="0">
                <a:solidFill>
                  <a:srgbClr val="04617B"/>
                </a:solidFill>
                <a:latin typeface="Calibri"/>
              </a:rPr>
              <a:t> </a:t>
            </a:r>
            <a:r>
              <a:rPr lang="en-US" sz="2400" b="1" strike="noStrike" spc="-1" dirty="0" err="1">
                <a:solidFill>
                  <a:srgbClr val="04617B"/>
                </a:solidFill>
                <a:latin typeface="Calibri"/>
              </a:rPr>
              <a:t>أكثر</a:t>
            </a:r>
            <a:r>
              <a:rPr lang="en-US" sz="2400" b="1" strike="noStrike" spc="-1" dirty="0">
                <a:solidFill>
                  <a:srgbClr val="04617B"/>
                </a:solidFill>
                <a:latin typeface="Calibri"/>
              </a:rPr>
              <a:t> </a:t>
            </a:r>
            <a:r>
              <a:rPr lang="en-US" sz="2400" b="1" strike="noStrike" spc="-1" dirty="0" err="1">
                <a:solidFill>
                  <a:srgbClr val="04617B"/>
                </a:solidFill>
                <a:latin typeface="Calibri"/>
              </a:rPr>
              <a:t>من</a:t>
            </a:r>
            <a:r>
              <a:rPr lang="en-US" sz="2400" b="1" strike="noStrike" spc="-1" dirty="0">
                <a:solidFill>
                  <a:srgbClr val="04617B"/>
                </a:solidFill>
                <a:latin typeface="Calibri"/>
              </a:rPr>
              <a:t> </a:t>
            </a:r>
            <a:r>
              <a:rPr lang="en-US" sz="2400" b="1" strike="noStrike" spc="-1" dirty="0" err="1">
                <a:solidFill>
                  <a:srgbClr val="04617B"/>
                </a:solidFill>
                <a:latin typeface="Calibri"/>
              </a:rPr>
              <a:t>مجرد</a:t>
            </a:r>
            <a:r>
              <a:rPr lang="en-US" sz="2400" b="1" strike="noStrike" spc="-1" dirty="0">
                <a:solidFill>
                  <a:srgbClr val="04617B"/>
                </a:solidFill>
                <a:latin typeface="Calibri"/>
              </a:rPr>
              <a:t> </a:t>
            </a:r>
            <a:r>
              <a:rPr lang="en-US" sz="2400" b="1" strike="noStrike" spc="-1" dirty="0" err="1">
                <a:solidFill>
                  <a:srgbClr val="04617B"/>
                </a:solidFill>
                <a:latin typeface="Calibri"/>
              </a:rPr>
              <a:t>كتابة</a:t>
            </a:r>
            <a:r>
              <a:rPr lang="en-US" sz="2400" b="1" strike="noStrike" spc="-1" dirty="0">
                <a:solidFill>
                  <a:srgbClr val="04617B"/>
                </a:solidFill>
                <a:latin typeface="Calibri"/>
              </a:rPr>
              <a:t> </a:t>
            </a:r>
            <a:r>
              <a:rPr lang="en-US" sz="2400" b="1" strike="noStrike" spc="-1" dirty="0" err="1">
                <a:solidFill>
                  <a:srgbClr val="04617B"/>
                </a:solidFill>
                <a:latin typeface="Calibri"/>
              </a:rPr>
              <a:t>كود</a:t>
            </a:r>
            <a:endParaRPr lang="en-US" altLang="en-US" sz="2400" b="1" dirty="0"/>
          </a:p>
        </p:txBody>
      </p:sp>
      <p:sp>
        <p:nvSpPr>
          <p:cNvPr id="18435" name="Content Placeholder 2">
            <a:extLst>
              <a:ext uri="{FF2B5EF4-FFF2-40B4-BE49-F238E27FC236}">
                <a16:creationId xmlns:a16="http://schemas.microsoft.com/office/drawing/2014/main" id="{5CA30B67-B94B-C359-C294-60CA5507AADC}"/>
              </a:ext>
            </a:extLst>
          </p:cNvPr>
          <p:cNvSpPr>
            <a:spLocks noGrp="1"/>
          </p:cNvSpPr>
          <p:nvPr>
            <p:ph idx="1"/>
          </p:nvPr>
        </p:nvSpPr>
        <p:spPr/>
        <p:txBody>
          <a:bodyPr/>
          <a:lstStyle/>
          <a:p>
            <a:pPr marL="0" indent="0">
              <a:buFont typeface="Wingdings 2" panose="05020102010507070707" pitchFamily="18" charset="2"/>
              <a:buNone/>
              <a:defRPr/>
            </a:pPr>
            <a:r>
              <a:rPr lang="en-US" sz="1600" dirty="0"/>
              <a:t>Software engineering can be described from different perspectives:</a:t>
            </a:r>
          </a:p>
          <a:p>
            <a:pPr algn="r" rtl="1">
              <a:spcBef>
                <a:spcPts val="6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يمكن</a:t>
            </a:r>
            <a:r>
              <a:rPr lang="en-US" sz="1600" b="0" strike="noStrike" spc="-1" dirty="0">
                <a:solidFill>
                  <a:srgbClr val="000000"/>
                </a:solidFill>
                <a:latin typeface="Constantia"/>
              </a:rPr>
              <a:t> </a:t>
            </a:r>
            <a:r>
              <a:rPr lang="en-US" sz="1600" b="0" strike="noStrike" spc="-1" dirty="0" err="1">
                <a:solidFill>
                  <a:srgbClr val="000000"/>
                </a:solidFill>
                <a:latin typeface="Constantia"/>
              </a:rPr>
              <a:t>وصف</a:t>
            </a:r>
            <a:r>
              <a:rPr lang="en-US" sz="1600" b="0" strike="noStrike" spc="-1" dirty="0">
                <a:solidFill>
                  <a:srgbClr val="000000"/>
                </a:solidFill>
                <a:latin typeface="Constantia"/>
              </a:rPr>
              <a:t> </a:t>
            </a:r>
            <a:r>
              <a:rPr lang="en-US" sz="1600" b="0" strike="noStrike" spc="-1" dirty="0" err="1">
                <a:solidFill>
                  <a:srgbClr val="000000"/>
                </a:solidFill>
                <a:latin typeface="Constantia"/>
              </a:rPr>
              <a:t>هندسة</a:t>
            </a:r>
            <a:r>
              <a:rPr lang="en-US" sz="1600" b="0" strike="noStrike" spc="-1" dirty="0">
                <a:solidFill>
                  <a:srgbClr val="000000"/>
                </a:solidFill>
                <a:latin typeface="Constantia"/>
              </a:rPr>
              <a:t> </a:t>
            </a:r>
            <a:r>
              <a:rPr lang="en-US" sz="1600" b="0" strike="noStrike" spc="-1" dirty="0" err="1">
                <a:solidFill>
                  <a:srgbClr val="000000"/>
                </a:solidFill>
                <a:latin typeface="Constantia"/>
              </a:rPr>
              <a:t>البرمجيات</a:t>
            </a:r>
            <a:r>
              <a:rPr lang="en-US" sz="1600" b="0" strike="noStrike" spc="-1" dirty="0">
                <a:solidFill>
                  <a:srgbClr val="000000"/>
                </a:solidFill>
                <a:latin typeface="Constantia"/>
              </a:rPr>
              <a:t> </a:t>
            </a:r>
            <a:r>
              <a:rPr lang="en-US" sz="1600" b="0" strike="noStrike" spc="-1" dirty="0" err="1">
                <a:solidFill>
                  <a:srgbClr val="000000"/>
                </a:solidFill>
                <a:latin typeface="Constantia"/>
              </a:rPr>
              <a:t>من</a:t>
            </a:r>
            <a:r>
              <a:rPr lang="en-US" sz="1600" b="0" strike="noStrike" spc="-1" dirty="0">
                <a:solidFill>
                  <a:srgbClr val="000000"/>
                </a:solidFill>
                <a:latin typeface="Constantia"/>
              </a:rPr>
              <a:t> </a:t>
            </a:r>
            <a:r>
              <a:rPr lang="en-US" sz="1600" b="0" strike="noStrike" spc="-1" dirty="0" err="1">
                <a:solidFill>
                  <a:srgbClr val="000000"/>
                </a:solidFill>
                <a:latin typeface="Constantia"/>
              </a:rPr>
              <a:t>وجهات</a:t>
            </a:r>
            <a:r>
              <a:rPr lang="en-US" sz="1600" b="0" strike="noStrike" spc="-1" dirty="0">
                <a:solidFill>
                  <a:srgbClr val="000000"/>
                </a:solidFill>
                <a:latin typeface="Constantia"/>
              </a:rPr>
              <a:t> </a:t>
            </a:r>
            <a:r>
              <a:rPr lang="en-US" sz="1600" b="0" strike="noStrike" spc="-1" dirty="0" err="1">
                <a:solidFill>
                  <a:srgbClr val="000000"/>
                </a:solidFill>
                <a:latin typeface="Constantia"/>
              </a:rPr>
              <a:t>نظر</a:t>
            </a:r>
            <a:r>
              <a:rPr lang="en-US" sz="1600" b="0" strike="noStrike" spc="-1" dirty="0">
                <a:solidFill>
                  <a:srgbClr val="000000"/>
                </a:solidFill>
                <a:latin typeface="Constantia"/>
              </a:rPr>
              <a:t> </a:t>
            </a:r>
            <a:r>
              <a:rPr lang="en-US" sz="1600" b="0" strike="noStrike" spc="-1" dirty="0" err="1">
                <a:solidFill>
                  <a:srgbClr val="000000"/>
                </a:solidFill>
                <a:latin typeface="Constantia"/>
              </a:rPr>
              <a:t>مختلفة</a:t>
            </a:r>
            <a:r>
              <a:rPr lang="en-US" sz="1600" b="0" strike="noStrike" spc="-1" dirty="0">
                <a:solidFill>
                  <a:srgbClr val="000000"/>
                </a:solidFill>
                <a:latin typeface="Constantia"/>
              </a:rPr>
              <a:t>:</a:t>
            </a:r>
          </a:p>
          <a:p>
            <a:pPr marL="0" indent="0">
              <a:buFont typeface="Wingdings 2" panose="05020102010507070707" pitchFamily="18" charset="2"/>
              <a:buNone/>
              <a:defRPr/>
            </a:pPr>
            <a:endParaRPr lang="en-US" sz="1600" dirty="0"/>
          </a:p>
          <a:p>
            <a:pPr>
              <a:defRPr/>
            </a:pPr>
            <a:r>
              <a:rPr lang="en-US" sz="1600" dirty="0"/>
              <a:t>Modeling</a:t>
            </a:r>
          </a:p>
          <a:p>
            <a:pPr algn="r" rtl="1">
              <a:spcBef>
                <a:spcPts val="649"/>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النمذجة</a:t>
            </a:r>
            <a:endParaRPr lang="en-US" sz="1600" b="0" strike="noStrike" spc="-1" dirty="0">
              <a:solidFill>
                <a:srgbClr val="000000"/>
              </a:solidFill>
              <a:latin typeface="Constantia"/>
            </a:endParaRPr>
          </a:p>
          <a:p>
            <a:pPr>
              <a:defRPr/>
            </a:pPr>
            <a:r>
              <a:rPr lang="en-US" sz="1600" dirty="0"/>
              <a:t>Problem solving</a:t>
            </a:r>
          </a:p>
          <a:p>
            <a:pPr algn="r" rtl="1">
              <a:spcBef>
                <a:spcPts val="649"/>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حل</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المشاكل</a:t>
            </a:r>
            <a:endParaRPr lang="en-US" sz="1600" b="0" strike="noStrike" spc="-1" dirty="0">
              <a:solidFill>
                <a:srgbClr val="000000"/>
              </a:solidFill>
              <a:latin typeface="Constantia"/>
            </a:endParaRPr>
          </a:p>
          <a:p>
            <a:pPr lvl="1">
              <a:defRPr/>
            </a:pPr>
            <a:r>
              <a:rPr lang="en-US" sz="1400" dirty="0"/>
              <a:t>Creating a solution</a:t>
            </a:r>
          </a:p>
          <a:p>
            <a:pPr marL="639720" lvl="1" indent="-246240" algn="r" rtl="1">
              <a:spcBef>
                <a:spcPts val="598"/>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err="1">
                <a:solidFill>
                  <a:srgbClr val="000000"/>
                </a:solidFill>
                <a:latin typeface="Constantia"/>
              </a:rPr>
              <a:t>إيجاد</a:t>
            </a:r>
            <a:r>
              <a:rPr lang="en-US" sz="1400" b="0" strike="noStrike" spc="-1" dirty="0">
                <a:solidFill>
                  <a:srgbClr val="000000"/>
                </a:solidFill>
                <a:latin typeface="Constantia"/>
              </a:rPr>
              <a:t> </a:t>
            </a:r>
            <a:r>
              <a:rPr lang="en-US" sz="1400" b="0" strike="noStrike" spc="-1" dirty="0" err="1">
                <a:solidFill>
                  <a:srgbClr val="000000"/>
                </a:solidFill>
                <a:latin typeface="Constantia"/>
              </a:rPr>
              <a:t>حل</a:t>
            </a:r>
            <a:endParaRPr lang="en-US" sz="1400" b="0" strike="noStrike" spc="-1" dirty="0">
              <a:solidFill>
                <a:srgbClr val="000000"/>
              </a:solidFill>
              <a:latin typeface="Constantia"/>
            </a:endParaRPr>
          </a:p>
          <a:p>
            <a:pPr lvl="1">
              <a:defRPr/>
            </a:pPr>
            <a:r>
              <a:rPr lang="en-US" sz="1400" dirty="0"/>
              <a:t>Engineering a system based on the solution</a:t>
            </a:r>
          </a:p>
          <a:p>
            <a:pPr marL="639720" lvl="1" indent="-246240" algn="r" rtl="1">
              <a:spcBef>
                <a:spcPts val="598"/>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err="1">
                <a:solidFill>
                  <a:srgbClr val="000000"/>
                </a:solidFill>
                <a:latin typeface="Constantia"/>
              </a:rPr>
              <a:t>هندسة</a:t>
            </a:r>
            <a:r>
              <a:rPr lang="en-US" sz="1400" b="0" strike="noStrike" spc="-1" dirty="0">
                <a:solidFill>
                  <a:srgbClr val="000000"/>
                </a:solidFill>
                <a:latin typeface="Constantia"/>
              </a:rPr>
              <a:t> </a:t>
            </a:r>
            <a:r>
              <a:rPr lang="en-US" sz="1400" b="0" strike="noStrike" spc="-1" dirty="0" err="1">
                <a:solidFill>
                  <a:srgbClr val="000000"/>
                </a:solidFill>
                <a:latin typeface="Constantia"/>
              </a:rPr>
              <a:t>نظام</a:t>
            </a:r>
            <a:r>
              <a:rPr lang="en-US" sz="1400" b="0" strike="noStrike" spc="-1" dirty="0">
                <a:solidFill>
                  <a:srgbClr val="000000"/>
                </a:solidFill>
                <a:latin typeface="Constantia"/>
              </a:rPr>
              <a:t> </a:t>
            </a:r>
            <a:r>
              <a:rPr lang="en-US" sz="1400" b="0" strike="noStrike" spc="-1" dirty="0" err="1">
                <a:solidFill>
                  <a:srgbClr val="000000"/>
                </a:solidFill>
                <a:latin typeface="Constantia"/>
              </a:rPr>
              <a:t>قائم</a:t>
            </a:r>
            <a:r>
              <a:rPr lang="en-US" sz="1400" b="0" strike="noStrike" spc="-1" dirty="0">
                <a:solidFill>
                  <a:srgbClr val="000000"/>
                </a:solidFill>
                <a:latin typeface="Constantia"/>
              </a:rPr>
              <a:t> </a:t>
            </a:r>
            <a:r>
              <a:rPr lang="en-US" sz="1400" b="0" strike="noStrike" spc="-1" dirty="0" err="1">
                <a:solidFill>
                  <a:srgbClr val="000000"/>
                </a:solidFill>
                <a:latin typeface="Constantia"/>
              </a:rPr>
              <a:t>على</a:t>
            </a:r>
            <a:r>
              <a:rPr lang="en-US" sz="1400" b="0" strike="noStrike" spc="-1" dirty="0">
                <a:solidFill>
                  <a:srgbClr val="000000"/>
                </a:solidFill>
                <a:latin typeface="Constantia"/>
              </a:rPr>
              <a:t> </a:t>
            </a:r>
            <a:r>
              <a:rPr lang="en-US" sz="1400" b="0" strike="noStrike" spc="-1" dirty="0" err="1">
                <a:solidFill>
                  <a:srgbClr val="000000"/>
                </a:solidFill>
                <a:latin typeface="Constantia"/>
              </a:rPr>
              <a:t>الحل</a:t>
            </a:r>
            <a:endParaRPr lang="en-US" sz="1400" b="0" strike="noStrike" spc="-1" dirty="0">
              <a:solidFill>
                <a:srgbClr val="000000"/>
              </a:solidFill>
              <a:latin typeface="Constantia"/>
            </a:endParaRPr>
          </a:p>
          <a:p>
            <a:pPr>
              <a:defRPr/>
            </a:pPr>
            <a:r>
              <a:rPr lang="en-US" sz="1600" dirty="0"/>
              <a:t>Knowledge acquisition</a:t>
            </a:r>
          </a:p>
          <a:p>
            <a:pPr algn="r" rtl="1">
              <a:spcBef>
                <a:spcPts val="649"/>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اكتساب</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المعرفة</a:t>
            </a:r>
            <a:endParaRPr lang="en-US" sz="1600" b="0" strike="noStrike" spc="-1" dirty="0">
              <a:solidFill>
                <a:srgbClr val="000000"/>
              </a:solidFill>
              <a:latin typeface="Constantia"/>
            </a:endParaRPr>
          </a:p>
          <a:p>
            <a:pPr>
              <a:defRPr/>
            </a:pPr>
            <a:r>
              <a:rPr lang="en-US" sz="1600" dirty="0"/>
              <a:t>Rationale management</a:t>
            </a:r>
          </a:p>
          <a:p>
            <a:pPr algn="r" rtl="1">
              <a:spcBef>
                <a:spcPts val="649"/>
              </a:spcBef>
              <a:buClr>
                <a:srgbClr val="0BD0D9"/>
              </a:buClr>
              <a:buSzPct val="9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err="1">
                <a:solidFill>
                  <a:srgbClr val="000000"/>
                </a:solidFill>
                <a:latin typeface="Constantia"/>
              </a:rPr>
              <a:t>إدارة</a:t>
            </a:r>
            <a:r>
              <a:rPr lang="en-US" sz="1600" b="0" strike="noStrike" spc="-1" dirty="0">
                <a:solidFill>
                  <a:srgbClr val="000000"/>
                </a:solidFill>
                <a:latin typeface="Constantia"/>
              </a:rPr>
              <a:t> </a:t>
            </a:r>
            <a:r>
              <a:rPr lang="en-US" sz="1600" b="0" strike="noStrike" spc="-1" dirty="0" err="1">
                <a:solidFill>
                  <a:srgbClr val="000000"/>
                </a:solidFill>
                <a:latin typeface="Constantia"/>
              </a:rPr>
              <a:t>المبررات</a:t>
            </a:r>
            <a:endParaRPr lang="en-US" sz="1600" dirty="0"/>
          </a:p>
        </p:txBody>
      </p:sp>
      <p:sp>
        <p:nvSpPr>
          <p:cNvPr id="4" name="Date Placeholder 3">
            <a:extLst>
              <a:ext uri="{FF2B5EF4-FFF2-40B4-BE49-F238E27FC236}">
                <a16:creationId xmlns:a16="http://schemas.microsoft.com/office/drawing/2014/main" id="{15AE212A-FCC1-CF1F-207D-5CAEF3E32B82}"/>
              </a:ext>
            </a:extLst>
          </p:cNvPr>
          <p:cNvSpPr>
            <a:spLocks noGrp="1"/>
          </p:cNvSpPr>
          <p:nvPr>
            <p:ph type="dt" sz="quarter" idx="10"/>
          </p:nvPr>
        </p:nvSpPr>
        <p:spPr/>
        <p:txBody>
          <a:bodyPr/>
          <a:lstStyle/>
          <a:p>
            <a:pPr>
              <a:defRPr/>
            </a:pPr>
            <a:fld id="{C55694F6-C3AA-45D1-8C82-3095820A3EB1}" type="datetime1">
              <a:rPr lang="en-US"/>
              <a:pPr>
                <a:defRPr/>
              </a:pPr>
              <a:t>5/9/2023</a:t>
            </a:fld>
            <a:endParaRPr lang="en-US"/>
          </a:p>
        </p:txBody>
      </p:sp>
      <p:sp>
        <p:nvSpPr>
          <p:cNvPr id="14341" name="Slide Number Placeholder 5">
            <a:extLst>
              <a:ext uri="{FF2B5EF4-FFF2-40B4-BE49-F238E27FC236}">
                <a16:creationId xmlns:a16="http://schemas.microsoft.com/office/drawing/2014/main" id="{D43E9B7D-22F5-E42D-57FC-60315E2215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5684C5-4D71-4E53-A68A-A2B56ED482BD}" type="slidenum">
              <a:rPr lang="en-US" altLang="en-US">
                <a:solidFill>
                  <a:srgbClr val="045C75"/>
                </a:solidFill>
                <a:latin typeface="Constantia" panose="02030602050306030303" pitchFamily="18" charset="0"/>
              </a:rPr>
              <a:pPr/>
              <a:t>6</a:t>
            </a:fld>
            <a:endParaRPr lang="en-US" altLang="en-US">
              <a:solidFill>
                <a:srgbClr val="045C75"/>
              </a:solidFill>
              <a:latin typeface="Constantia" panose="02030602050306030303"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5877D09-E808-42C0-4630-82DA6B53ACDE}"/>
              </a:ext>
            </a:extLst>
          </p:cNvPr>
          <p:cNvSpPr>
            <a:spLocks noGrp="1" noChangeArrowheads="1"/>
          </p:cNvSpPr>
          <p:nvPr>
            <p:ph type="title"/>
          </p:nvPr>
        </p:nvSpPr>
        <p:spPr>
          <a:xfrm>
            <a:off x="457200" y="0"/>
            <a:ext cx="8229600" cy="1143000"/>
          </a:xfrm>
        </p:spPr>
        <p:txBody>
          <a:bodyPr/>
          <a:lstStyle/>
          <a:p>
            <a:pPr algn="ctr" eaLnBrk="1" hangingPunct="1"/>
            <a:r>
              <a:rPr lang="en-US" altLang="ar-JO" sz="3200" b="1" dirty="0">
                <a:solidFill>
                  <a:srgbClr val="00B0F0"/>
                </a:solidFill>
              </a:rPr>
              <a:t>Representing UML Classes</a:t>
            </a:r>
            <a:br>
              <a:rPr lang="en-US" altLang="ar-JO" sz="3200" b="1" dirty="0">
                <a:solidFill>
                  <a:srgbClr val="00B0F0"/>
                </a:solidFill>
              </a:rPr>
            </a:br>
            <a:r>
              <a:rPr lang="en-US" altLang="ar-JO" sz="3200" b="1" dirty="0" err="1">
                <a:solidFill>
                  <a:srgbClr val="00B0F0"/>
                </a:solidFill>
              </a:rPr>
              <a:t>تمثيل</a:t>
            </a:r>
            <a:r>
              <a:rPr lang="en-US" altLang="ar-JO" sz="3200" b="1" dirty="0">
                <a:solidFill>
                  <a:srgbClr val="00B0F0"/>
                </a:solidFill>
              </a:rPr>
              <a:t> </a:t>
            </a:r>
            <a:r>
              <a:rPr lang="en-US" altLang="ar-JO" sz="3200" b="1" dirty="0" err="1">
                <a:solidFill>
                  <a:srgbClr val="00B0F0"/>
                </a:solidFill>
              </a:rPr>
              <a:t>فئات</a:t>
            </a:r>
            <a:r>
              <a:rPr lang="en-US" altLang="ar-JO" sz="3200" b="1" dirty="0">
                <a:solidFill>
                  <a:srgbClr val="00B0F0"/>
                </a:solidFill>
              </a:rPr>
              <a:t> UML</a:t>
            </a:r>
            <a:endParaRPr lang="en-US" altLang="en-US" sz="3200" b="1" dirty="0">
              <a:solidFill>
                <a:srgbClr val="00B0F0"/>
              </a:solidFill>
            </a:endParaRPr>
          </a:p>
        </p:txBody>
      </p:sp>
      <p:sp>
        <p:nvSpPr>
          <p:cNvPr id="53251" name="Rectangle 3">
            <a:extLst>
              <a:ext uri="{FF2B5EF4-FFF2-40B4-BE49-F238E27FC236}">
                <a16:creationId xmlns:a16="http://schemas.microsoft.com/office/drawing/2014/main" id="{AFFB8372-C700-9EF8-4442-5036253ECE45}"/>
              </a:ext>
            </a:extLst>
          </p:cNvPr>
          <p:cNvSpPr>
            <a:spLocks noGrp="1" noChangeArrowheads="1"/>
          </p:cNvSpPr>
          <p:nvPr>
            <p:ph idx="1"/>
          </p:nvPr>
        </p:nvSpPr>
        <p:spPr>
          <a:xfrm>
            <a:off x="457200" y="1371600"/>
            <a:ext cx="8229600" cy="4953000"/>
          </a:xfrm>
        </p:spPr>
        <p:txBody>
          <a:bodyPr/>
          <a:lstStyle/>
          <a:p>
            <a:pPr eaLnBrk="1" hangingPunct="1">
              <a:defRPr/>
            </a:pPr>
            <a:r>
              <a:rPr lang="en-GB" altLang="en-US" sz="1600" dirty="0">
                <a:latin typeface="Times New Roman" pitchFamily="18" charset="0"/>
                <a:cs typeface="Times New Roman" pitchFamily="18" charset="0"/>
              </a:rPr>
              <a:t>A class is simply represented as a box with the name of the class inside</a:t>
            </a:r>
            <a:r>
              <a:rPr lang="en-US" altLang="en-US" sz="1600" dirty="0">
                <a:latin typeface="Times New Roman" pitchFamily="18" charset="0"/>
                <a:cs typeface="Times New Roman" pitchFamily="18" charset="0"/>
              </a:rPr>
              <a:t> </a:t>
            </a:r>
          </a:p>
          <a:p>
            <a:pPr algn="r" rtl="1" eaLnBrk="1" hangingPunct="1">
              <a:defRPr/>
            </a:pPr>
            <a:r>
              <a:rPr lang="en-GB" altLang="en-US" sz="1600" dirty="0" err="1">
                <a:latin typeface="Times New Roman" pitchFamily="18" charset="0"/>
                <a:cs typeface="Times New Roman" pitchFamily="18" charset="0"/>
              </a:rPr>
              <a:t>يتم</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تمثيل</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الفصل</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ببساطة</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على</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شكل</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صندوق</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به</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اسم</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الفصل</a:t>
            </a:r>
            <a:r>
              <a:rPr lang="en-GB" altLang="en-US" sz="1600" dirty="0">
                <a:latin typeface="Times New Roman" pitchFamily="18" charset="0"/>
                <a:cs typeface="Times New Roman" pitchFamily="18" charset="0"/>
              </a:rPr>
              <a:t> </a:t>
            </a:r>
            <a:r>
              <a:rPr lang="en-GB" altLang="en-US" sz="1600" dirty="0" err="1">
                <a:latin typeface="Times New Roman" pitchFamily="18" charset="0"/>
                <a:cs typeface="Times New Roman" pitchFamily="18" charset="0"/>
              </a:rPr>
              <a:t>بداخله</a:t>
            </a:r>
            <a:r>
              <a:rPr lang="en-US" altLang="en-US" sz="1600" dirty="0">
                <a:latin typeface="Times New Roman" pitchFamily="18" charset="0"/>
                <a:cs typeface="Times New Roman" pitchFamily="18" charset="0"/>
              </a:rPr>
              <a:t> </a:t>
            </a:r>
          </a:p>
          <a:p>
            <a:pPr lvl="1" eaLnBrk="1" hangingPunct="1">
              <a:defRPr/>
            </a:pPr>
            <a:r>
              <a:rPr lang="en-GB" altLang="en-US" sz="1400" dirty="0">
                <a:latin typeface="Times New Roman" pitchFamily="18" charset="0"/>
                <a:cs typeface="Times New Roman" pitchFamily="18" charset="0"/>
              </a:rPr>
              <a:t>The diagram may also show the attributes and operations</a:t>
            </a:r>
          </a:p>
          <a:p>
            <a:pPr lvl="1" algn="r" rtl="1" eaLnBrk="1" hangingPunct="1">
              <a:defRPr/>
            </a:pPr>
            <a:r>
              <a:rPr lang="en-GB" altLang="en-US" sz="1400" dirty="0" err="1">
                <a:latin typeface="Times New Roman" pitchFamily="18" charset="0"/>
                <a:cs typeface="Times New Roman" pitchFamily="18" charset="0"/>
              </a:rPr>
              <a:t>قد</a:t>
            </a:r>
            <a:r>
              <a:rPr lang="en-GB" altLang="en-US" sz="1400" dirty="0">
                <a:latin typeface="Times New Roman" pitchFamily="18" charset="0"/>
                <a:cs typeface="Times New Roman" pitchFamily="18" charset="0"/>
              </a:rPr>
              <a:t> </a:t>
            </a:r>
            <a:r>
              <a:rPr lang="en-GB" altLang="en-US" sz="1400" dirty="0" err="1">
                <a:latin typeface="Times New Roman" pitchFamily="18" charset="0"/>
                <a:cs typeface="Times New Roman" pitchFamily="18" charset="0"/>
              </a:rPr>
              <a:t>يُظهر</a:t>
            </a:r>
            <a:r>
              <a:rPr lang="en-GB" altLang="en-US" sz="1400" dirty="0">
                <a:latin typeface="Times New Roman" pitchFamily="18" charset="0"/>
                <a:cs typeface="Times New Roman" pitchFamily="18" charset="0"/>
              </a:rPr>
              <a:t> </a:t>
            </a:r>
            <a:r>
              <a:rPr lang="en-GB" altLang="en-US" sz="1400" dirty="0" err="1">
                <a:latin typeface="Times New Roman" pitchFamily="18" charset="0"/>
                <a:cs typeface="Times New Roman" pitchFamily="18" charset="0"/>
              </a:rPr>
              <a:t>الرسم</a:t>
            </a:r>
            <a:r>
              <a:rPr lang="en-GB" altLang="en-US" sz="1400" dirty="0">
                <a:latin typeface="Times New Roman" pitchFamily="18" charset="0"/>
                <a:cs typeface="Times New Roman" pitchFamily="18" charset="0"/>
              </a:rPr>
              <a:t> </a:t>
            </a:r>
            <a:r>
              <a:rPr lang="en-GB" altLang="en-US" sz="1400" dirty="0" err="1">
                <a:latin typeface="Times New Roman" pitchFamily="18" charset="0"/>
                <a:cs typeface="Times New Roman" pitchFamily="18" charset="0"/>
              </a:rPr>
              <a:t>التخطيطي</a:t>
            </a:r>
            <a:r>
              <a:rPr lang="en-GB" altLang="en-US" sz="1400" dirty="0">
                <a:latin typeface="Times New Roman" pitchFamily="18" charset="0"/>
                <a:cs typeface="Times New Roman" pitchFamily="18" charset="0"/>
              </a:rPr>
              <a:t> </a:t>
            </a:r>
            <a:r>
              <a:rPr lang="en-GB" altLang="en-US" sz="1400" dirty="0" err="1">
                <a:latin typeface="Times New Roman" pitchFamily="18" charset="0"/>
                <a:cs typeface="Times New Roman" pitchFamily="18" charset="0"/>
              </a:rPr>
              <a:t>أيضًا</a:t>
            </a:r>
            <a:r>
              <a:rPr lang="en-GB" altLang="en-US" sz="1400" dirty="0">
                <a:latin typeface="Times New Roman" pitchFamily="18" charset="0"/>
                <a:cs typeface="Times New Roman" pitchFamily="18" charset="0"/>
              </a:rPr>
              <a:t> </a:t>
            </a:r>
            <a:r>
              <a:rPr lang="en-GB" altLang="en-US" sz="1400" dirty="0" err="1">
                <a:latin typeface="Times New Roman" pitchFamily="18" charset="0"/>
                <a:cs typeface="Times New Roman" pitchFamily="18" charset="0"/>
              </a:rPr>
              <a:t>السمات</a:t>
            </a:r>
            <a:r>
              <a:rPr lang="en-GB" altLang="en-US" sz="1400" dirty="0">
                <a:latin typeface="Times New Roman" pitchFamily="18" charset="0"/>
                <a:cs typeface="Times New Roman" pitchFamily="18" charset="0"/>
              </a:rPr>
              <a:t> </a:t>
            </a:r>
            <a:r>
              <a:rPr lang="en-GB" altLang="en-US" sz="1400" dirty="0" err="1">
                <a:latin typeface="Times New Roman" pitchFamily="18" charset="0"/>
                <a:cs typeface="Times New Roman" pitchFamily="18" charset="0"/>
              </a:rPr>
              <a:t>والعمليات</a:t>
            </a:r>
            <a:endParaRPr lang="en-GB" altLang="en-US" sz="1400"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1400" dirty="0">
                <a:latin typeface="Times New Roman" pitchFamily="18" charset="0"/>
                <a:cs typeface="Times New Roman" pitchFamily="18" charset="0"/>
              </a:rPr>
              <a:t>It is acceptable to show a class as :</a:t>
            </a:r>
          </a:p>
          <a:p>
            <a:pPr marL="274320" indent="-274320" algn="r" rtl="1" eaLnBrk="1" fontAlgn="auto" hangingPunct="1">
              <a:spcAft>
                <a:spcPts val="0"/>
              </a:spcAft>
              <a:buClr>
                <a:schemeClr val="accent3"/>
              </a:buClr>
              <a:buFont typeface="Wingdings 2"/>
              <a:buChar char=""/>
              <a:defRPr/>
            </a:pPr>
            <a:r>
              <a:rPr lang="en-US" sz="1400" dirty="0" err="1">
                <a:latin typeface="Times New Roman" pitchFamily="18" charset="0"/>
                <a:cs typeface="Times New Roman" pitchFamily="18" charset="0"/>
              </a:rPr>
              <a:t>من</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المقبول</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إظهار</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الفصل</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على</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النحو</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التالي</a:t>
            </a:r>
            <a:r>
              <a:rPr lang="en-US" sz="1400" dirty="0">
                <a:latin typeface="Times New Roman" pitchFamily="18" charset="0"/>
                <a:cs typeface="Times New Roman" pitchFamily="18" charset="0"/>
              </a:rPr>
              <a:t>:</a:t>
            </a:r>
          </a:p>
          <a:p>
            <a:pPr marL="640080" lvl="1" indent="-246888" algn="just" eaLnBrk="1" fontAlgn="auto" hangingPunct="1">
              <a:spcAft>
                <a:spcPts val="0"/>
              </a:spcAft>
              <a:buFont typeface="Wingdings 2"/>
              <a:buChar char=""/>
              <a:defRPr/>
            </a:pPr>
            <a:r>
              <a:rPr lang="en-US" sz="1400" dirty="0">
                <a:latin typeface="Times New Roman" pitchFamily="18" charset="0"/>
                <a:cs typeface="Times New Roman" pitchFamily="18" charset="0"/>
              </a:rPr>
              <a:t>a class name only;</a:t>
            </a:r>
          </a:p>
          <a:p>
            <a:pPr marL="640080" lvl="1" indent="-246888" algn="r" rtl="1" eaLnBrk="1" fontAlgn="auto" hangingPunct="1">
              <a:spcAft>
                <a:spcPts val="0"/>
              </a:spcAft>
              <a:buFont typeface="Wingdings 2"/>
              <a:buChar char=""/>
              <a:defRPr/>
            </a:pPr>
            <a:r>
              <a:rPr lang="en-US" sz="1400" dirty="0" err="1">
                <a:latin typeface="Times New Roman" pitchFamily="18" charset="0"/>
                <a:cs typeface="Times New Roman" pitchFamily="18" charset="0"/>
              </a:rPr>
              <a:t>اسم</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فئة</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فقط</a:t>
            </a:r>
            <a:r>
              <a:rPr lang="en-US" sz="1400" dirty="0">
                <a:latin typeface="Times New Roman" pitchFamily="18" charset="0"/>
                <a:cs typeface="Times New Roman" pitchFamily="18" charset="0"/>
              </a:rPr>
              <a:t> ؛</a:t>
            </a:r>
          </a:p>
          <a:p>
            <a:pPr marL="640080" lvl="1" indent="-246888" algn="just" eaLnBrk="1" fontAlgn="auto" hangingPunct="1">
              <a:spcAft>
                <a:spcPts val="0"/>
              </a:spcAft>
              <a:buFont typeface="Wingdings 2"/>
              <a:buChar char=""/>
              <a:defRPr/>
            </a:pPr>
            <a:r>
              <a:rPr lang="en-US" sz="1400" dirty="0">
                <a:latin typeface="Times New Roman" pitchFamily="18" charset="0"/>
                <a:cs typeface="Times New Roman" pitchFamily="18" charset="0"/>
              </a:rPr>
              <a:t>a class name and a list of attributes;</a:t>
            </a:r>
          </a:p>
          <a:p>
            <a:pPr marL="640080" lvl="1" indent="-246888" algn="r" rtl="1" eaLnBrk="1" fontAlgn="auto" hangingPunct="1">
              <a:spcAft>
                <a:spcPts val="0"/>
              </a:spcAft>
              <a:buFont typeface="Wingdings 2"/>
              <a:buChar char=""/>
              <a:defRPr/>
            </a:pPr>
            <a:r>
              <a:rPr lang="en-US" sz="1400" dirty="0" err="1">
                <a:latin typeface="Times New Roman" pitchFamily="18" charset="0"/>
                <a:cs typeface="Times New Roman" pitchFamily="18" charset="0"/>
              </a:rPr>
              <a:t>اسم</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فئة</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وقائمة</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السمات</a:t>
            </a:r>
            <a:r>
              <a:rPr lang="en-US" sz="1400" dirty="0">
                <a:latin typeface="Times New Roman" pitchFamily="18" charset="0"/>
                <a:cs typeface="Times New Roman" pitchFamily="18" charset="0"/>
              </a:rPr>
              <a:t> ؛</a:t>
            </a:r>
          </a:p>
          <a:p>
            <a:pPr marL="640080" lvl="1" indent="-246888" algn="just" eaLnBrk="1" fontAlgn="auto" hangingPunct="1">
              <a:spcAft>
                <a:spcPts val="0"/>
              </a:spcAft>
              <a:buFont typeface="Wingdings 2"/>
              <a:buChar char=""/>
              <a:defRPr/>
            </a:pPr>
            <a:r>
              <a:rPr lang="en-US" sz="1400" dirty="0">
                <a:latin typeface="Times New Roman" pitchFamily="18" charset="0"/>
                <a:cs typeface="Times New Roman" pitchFamily="18" charset="0"/>
              </a:rPr>
              <a:t>a class name and a list of operations;</a:t>
            </a:r>
          </a:p>
          <a:p>
            <a:pPr marL="640080" lvl="1" indent="-246888" algn="r" rtl="1" eaLnBrk="1" fontAlgn="auto" hangingPunct="1">
              <a:spcAft>
                <a:spcPts val="0"/>
              </a:spcAft>
              <a:buFont typeface="Wingdings 2"/>
              <a:buChar char=""/>
              <a:defRPr/>
            </a:pPr>
            <a:r>
              <a:rPr lang="en-US" sz="1400" dirty="0" err="1">
                <a:latin typeface="Times New Roman" pitchFamily="18" charset="0"/>
                <a:cs typeface="Times New Roman" pitchFamily="18" charset="0"/>
              </a:rPr>
              <a:t>اسم</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فئة</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وقائمة</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العمليات</a:t>
            </a:r>
            <a:r>
              <a:rPr lang="en-US" sz="1400" dirty="0">
                <a:latin typeface="Times New Roman" pitchFamily="18" charset="0"/>
                <a:cs typeface="Times New Roman" pitchFamily="18" charset="0"/>
              </a:rPr>
              <a:t> ؛</a:t>
            </a:r>
          </a:p>
          <a:p>
            <a:pPr marL="640080" lvl="1" indent="-246888" algn="just" eaLnBrk="1" fontAlgn="auto" hangingPunct="1">
              <a:spcAft>
                <a:spcPts val="0"/>
              </a:spcAft>
              <a:buFont typeface="Wingdings 2"/>
              <a:buChar char=""/>
              <a:defRPr/>
            </a:pPr>
            <a:r>
              <a:rPr lang="en-US" sz="1400" dirty="0">
                <a:latin typeface="Times New Roman" pitchFamily="18" charset="0"/>
                <a:cs typeface="Times New Roman" pitchFamily="18" charset="0"/>
              </a:rPr>
              <a:t>a class name, a list of attributes and a list of operations</a:t>
            </a:r>
          </a:p>
          <a:p>
            <a:pPr marL="640080" lvl="1" indent="-246888" algn="r" rtl="1" eaLnBrk="1" fontAlgn="auto" hangingPunct="1">
              <a:spcAft>
                <a:spcPts val="0"/>
              </a:spcAft>
              <a:buFont typeface="Wingdings 2"/>
              <a:buChar char=""/>
              <a:defRPr/>
            </a:pPr>
            <a:r>
              <a:rPr lang="en-US" sz="1400" dirty="0" err="1">
                <a:latin typeface="Times New Roman" pitchFamily="18" charset="0"/>
                <a:cs typeface="Times New Roman" pitchFamily="18" charset="0"/>
              </a:rPr>
              <a:t>اسم</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فئة</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وقائمة</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السمات</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وقائمة</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العمليات</a:t>
            </a:r>
            <a:endParaRPr lang="en-US" altLang="en-US" sz="1400" dirty="0">
              <a:latin typeface="Times New Roman" pitchFamily="18" charset="0"/>
              <a:cs typeface="Times New Roman" pitchFamily="18" charset="0"/>
            </a:endParaRPr>
          </a:p>
        </p:txBody>
      </p:sp>
      <p:sp>
        <p:nvSpPr>
          <p:cNvPr id="5" name="Date Placeholder 3">
            <a:extLst>
              <a:ext uri="{FF2B5EF4-FFF2-40B4-BE49-F238E27FC236}">
                <a16:creationId xmlns:a16="http://schemas.microsoft.com/office/drawing/2014/main" id="{0A357523-386C-1AB0-77AF-A6DD2A6A3486}"/>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C89340-2FE0-437D-B332-8DFFD9F7319C}" type="datetime1">
              <a:rPr kumimoji="0" lang="en-US" alt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alt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9157" name="Slide Number Placeholder 9">
            <a:extLst>
              <a:ext uri="{FF2B5EF4-FFF2-40B4-BE49-F238E27FC236}">
                <a16:creationId xmlns:a16="http://schemas.microsoft.com/office/drawing/2014/main" id="{36A3B1A2-71A4-5820-363C-2FA526C853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A7CD16-86FE-4471-B552-4C2FEE71466A}"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49158" name="Picture 4">
            <a:extLst>
              <a:ext uri="{FF2B5EF4-FFF2-40B4-BE49-F238E27FC236}">
                <a16:creationId xmlns:a16="http://schemas.microsoft.com/office/drawing/2014/main" id="{8CC2097D-C1E0-435A-8E96-442FB0BFC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9606"/>
          <a:stretch>
            <a:fillRect/>
          </a:stretch>
        </p:blipFill>
        <p:spPr bwMode="auto">
          <a:xfrm>
            <a:off x="1219200" y="5151437"/>
            <a:ext cx="5819775"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C744D59-9B06-79CA-530C-C615FD45AE77}"/>
              </a:ext>
            </a:extLst>
          </p:cNvPr>
          <p:cNvSpPr>
            <a:spLocks noGrp="1" noChangeArrowheads="1"/>
          </p:cNvSpPr>
          <p:nvPr>
            <p:ph type="title"/>
          </p:nvPr>
        </p:nvSpPr>
        <p:spPr/>
        <p:txBody>
          <a:bodyPr>
            <a:normAutofit fontScale="90000"/>
          </a:bodyPr>
          <a:lstStyle/>
          <a:p>
            <a:pPr algn="ctr" eaLnBrk="1" fontAlgn="auto" hangingPunct="1">
              <a:spcAft>
                <a:spcPts val="0"/>
              </a:spcAft>
              <a:defRPr/>
            </a:pPr>
            <a:r>
              <a:rPr lang="en-US" b="1" dirty="0"/>
              <a:t>Classes</a:t>
            </a:r>
          </a:p>
        </p:txBody>
      </p:sp>
      <p:sp>
        <p:nvSpPr>
          <p:cNvPr id="50179" name="Rectangle 3">
            <a:extLst>
              <a:ext uri="{FF2B5EF4-FFF2-40B4-BE49-F238E27FC236}">
                <a16:creationId xmlns:a16="http://schemas.microsoft.com/office/drawing/2014/main" id="{C4DB4139-D4FF-B62A-DD8F-62DF8F36B421}"/>
              </a:ext>
            </a:extLst>
          </p:cNvPr>
          <p:cNvSpPr>
            <a:spLocks noGrp="1" noChangeArrowheads="1"/>
          </p:cNvSpPr>
          <p:nvPr>
            <p:ph type="body" sz="half" idx="2"/>
          </p:nvPr>
        </p:nvSpPr>
        <p:spPr>
          <a:xfrm>
            <a:off x="355600" y="4387850"/>
            <a:ext cx="8255000" cy="1828800"/>
          </a:xfrm>
        </p:spPr>
        <p:txBody>
          <a:bodyPr/>
          <a:lstStyle/>
          <a:p>
            <a:pPr eaLnBrk="1" hangingPunct="1">
              <a:lnSpc>
                <a:spcPct val="80000"/>
              </a:lnSpc>
            </a:pPr>
            <a:r>
              <a:rPr lang="en-US" altLang="ar-JO" sz="1400" dirty="0"/>
              <a:t>A </a:t>
            </a:r>
            <a:r>
              <a:rPr lang="en-US" altLang="ar-JO" sz="1400" b="1" i="1" dirty="0"/>
              <a:t>class</a:t>
            </a:r>
            <a:r>
              <a:rPr lang="en-US" altLang="ar-JO" sz="1400" dirty="0"/>
              <a:t> represent a concept</a:t>
            </a:r>
          </a:p>
          <a:p>
            <a:pPr algn="r" rtl="1" eaLnBrk="1" hangingPunct="1">
              <a:lnSpc>
                <a:spcPct val="80000"/>
              </a:lnSpc>
            </a:pPr>
            <a:r>
              <a:rPr lang="en-US" altLang="ar-JO" sz="1400" dirty="0" err="1"/>
              <a:t>أ</a:t>
            </a:r>
            <a:r>
              <a:rPr lang="en-US" altLang="ar-JO" sz="1400" b="1" i="1" dirty="0" err="1"/>
              <a:t>فصل</a:t>
            </a:r>
            <a:r>
              <a:rPr lang="en-US" altLang="ar-JO" sz="1400" dirty="0" err="1"/>
              <a:t>تمثل</a:t>
            </a:r>
            <a:r>
              <a:rPr lang="en-US" altLang="ar-JO" sz="1400" dirty="0"/>
              <a:t> </a:t>
            </a:r>
            <a:r>
              <a:rPr lang="en-US" altLang="ar-JO" sz="1400" dirty="0" err="1"/>
              <a:t>مفهوم</a:t>
            </a:r>
            <a:endParaRPr lang="en-US" altLang="ar-JO" sz="1400" dirty="0"/>
          </a:p>
          <a:p>
            <a:pPr eaLnBrk="1" hangingPunct="1">
              <a:lnSpc>
                <a:spcPct val="80000"/>
              </a:lnSpc>
            </a:pPr>
            <a:r>
              <a:rPr lang="en-US" altLang="ar-JO" sz="1400" dirty="0"/>
              <a:t>A class encapsulates state </a:t>
            </a:r>
            <a:r>
              <a:rPr lang="en-US" altLang="ar-JO" sz="1400" b="1" i="1" dirty="0"/>
              <a:t>(attributes)</a:t>
            </a:r>
            <a:r>
              <a:rPr lang="en-US" altLang="ar-JO" sz="1400" dirty="0"/>
              <a:t> and behavior </a:t>
            </a:r>
            <a:r>
              <a:rPr lang="en-US" altLang="ar-JO" sz="1400" b="1" i="1" dirty="0"/>
              <a:t>(operations).</a:t>
            </a:r>
          </a:p>
          <a:p>
            <a:pPr algn="r" rtl="1" eaLnBrk="1" hangingPunct="1">
              <a:lnSpc>
                <a:spcPct val="80000"/>
              </a:lnSpc>
            </a:pPr>
            <a:r>
              <a:rPr lang="en-US" altLang="ar-JO" sz="1400" dirty="0" err="1"/>
              <a:t>فئة</a:t>
            </a:r>
            <a:r>
              <a:rPr lang="en-US" altLang="ar-JO" sz="1400" dirty="0"/>
              <a:t> </a:t>
            </a:r>
            <a:r>
              <a:rPr lang="en-US" altLang="ar-JO" sz="1400" dirty="0" err="1"/>
              <a:t>تلخص</a:t>
            </a:r>
            <a:r>
              <a:rPr lang="en-US" altLang="ar-JO" sz="1400" dirty="0"/>
              <a:t> </a:t>
            </a:r>
            <a:r>
              <a:rPr lang="en-US" altLang="ar-JO" sz="1400" dirty="0" err="1"/>
              <a:t>الحالة</a:t>
            </a:r>
            <a:r>
              <a:rPr lang="en-US" altLang="ar-JO" sz="1400" b="1" i="1" dirty="0"/>
              <a:t>(</a:t>
            </a:r>
            <a:r>
              <a:rPr lang="en-US" altLang="ar-JO" sz="1400" b="1" i="1" dirty="0" err="1"/>
              <a:t>صفات</a:t>
            </a:r>
            <a:r>
              <a:rPr lang="en-US" altLang="ar-JO" sz="1400" b="1" i="1" dirty="0"/>
              <a:t>)</a:t>
            </a:r>
            <a:r>
              <a:rPr lang="en-US" altLang="ar-JO" sz="1400" dirty="0" err="1"/>
              <a:t>والسلوك</a:t>
            </a:r>
            <a:r>
              <a:rPr lang="en-US" altLang="ar-JO" sz="1400" b="1" i="1" dirty="0"/>
              <a:t>(</a:t>
            </a:r>
            <a:r>
              <a:rPr lang="en-US" altLang="ar-JO" sz="1400" b="1" i="1" dirty="0" err="1"/>
              <a:t>عمليات</a:t>
            </a:r>
            <a:r>
              <a:rPr lang="en-US" altLang="ar-JO" sz="1400" b="1" i="1" dirty="0"/>
              <a:t>).</a:t>
            </a:r>
          </a:p>
          <a:p>
            <a:pPr eaLnBrk="1" hangingPunct="1">
              <a:lnSpc>
                <a:spcPct val="80000"/>
              </a:lnSpc>
            </a:pPr>
            <a:r>
              <a:rPr lang="en-US" altLang="ar-JO" sz="1400" dirty="0"/>
              <a:t>Each attribute has a </a:t>
            </a:r>
            <a:r>
              <a:rPr lang="en-US" altLang="ar-JO" sz="1400" b="1" i="1" dirty="0"/>
              <a:t>type</a:t>
            </a:r>
            <a:r>
              <a:rPr lang="en-US" altLang="ar-JO" sz="1400" dirty="0"/>
              <a:t>.</a:t>
            </a:r>
          </a:p>
          <a:p>
            <a:pPr algn="r" rtl="1" eaLnBrk="1" hangingPunct="1">
              <a:lnSpc>
                <a:spcPct val="80000"/>
              </a:lnSpc>
            </a:pPr>
            <a:r>
              <a:rPr lang="en-US" altLang="ar-JO" sz="1400" dirty="0" err="1"/>
              <a:t>كل</a:t>
            </a:r>
            <a:r>
              <a:rPr lang="en-US" altLang="ar-JO" sz="1400" dirty="0"/>
              <a:t> </a:t>
            </a:r>
            <a:r>
              <a:rPr lang="en-US" altLang="ar-JO" sz="1400" dirty="0" err="1"/>
              <a:t>سمة</a:t>
            </a:r>
            <a:r>
              <a:rPr lang="en-US" altLang="ar-JO" sz="1400" dirty="0"/>
              <a:t> </a:t>
            </a:r>
            <a:r>
              <a:rPr lang="en-US" altLang="ar-JO" sz="1400" dirty="0" err="1"/>
              <a:t>لها</a:t>
            </a:r>
            <a:r>
              <a:rPr lang="en-US" altLang="ar-JO" sz="1400" b="1" i="1" dirty="0" err="1"/>
              <a:t>يكتب</a:t>
            </a:r>
            <a:r>
              <a:rPr lang="en-US" altLang="ar-JO" sz="1400" dirty="0"/>
              <a:t>.</a:t>
            </a:r>
          </a:p>
          <a:p>
            <a:pPr eaLnBrk="1" hangingPunct="1">
              <a:lnSpc>
                <a:spcPct val="80000"/>
              </a:lnSpc>
            </a:pPr>
            <a:r>
              <a:rPr lang="en-US" altLang="ar-JO" sz="1400" dirty="0"/>
              <a:t>Each operation has a </a:t>
            </a:r>
            <a:r>
              <a:rPr lang="en-US" altLang="ar-JO" sz="1400" b="1" i="1" dirty="0"/>
              <a:t>signature</a:t>
            </a:r>
            <a:r>
              <a:rPr lang="en-US" altLang="ar-JO" sz="1400" dirty="0"/>
              <a:t>.</a:t>
            </a:r>
          </a:p>
          <a:p>
            <a:pPr algn="r" rtl="1" eaLnBrk="1" hangingPunct="1">
              <a:lnSpc>
                <a:spcPct val="80000"/>
              </a:lnSpc>
            </a:pPr>
            <a:r>
              <a:rPr lang="en-US" altLang="ar-JO" sz="1400" dirty="0" err="1"/>
              <a:t>كل</a:t>
            </a:r>
            <a:r>
              <a:rPr lang="en-US" altLang="ar-JO" sz="1400" dirty="0"/>
              <a:t> </a:t>
            </a:r>
            <a:r>
              <a:rPr lang="en-US" altLang="ar-JO" sz="1400" dirty="0" err="1"/>
              <a:t>عملية</a:t>
            </a:r>
            <a:r>
              <a:rPr lang="en-US" altLang="ar-JO" sz="1400" dirty="0"/>
              <a:t> </a:t>
            </a:r>
            <a:r>
              <a:rPr lang="en-US" altLang="ar-JO" sz="1400" dirty="0" err="1"/>
              <a:t>لها</a:t>
            </a:r>
            <a:r>
              <a:rPr lang="en-US" altLang="ar-JO" sz="1400" b="1" i="1" dirty="0" err="1"/>
              <a:t>إمضاء</a:t>
            </a:r>
            <a:r>
              <a:rPr lang="en-US" altLang="ar-JO" sz="1400" dirty="0"/>
              <a:t>.</a:t>
            </a:r>
          </a:p>
          <a:p>
            <a:pPr eaLnBrk="1" hangingPunct="1">
              <a:lnSpc>
                <a:spcPct val="80000"/>
              </a:lnSpc>
            </a:pPr>
            <a:r>
              <a:rPr lang="en-US" altLang="ar-JO" sz="1400" dirty="0"/>
              <a:t>The class name is the only mandatory information.</a:t>
            </a:r>
          </a:p>
          <a:p>
            <a:pPr algn="r" rtl="1" eaLnBrk="1" hangingPunct="1">
              <a:lnSpc>
                <a:spcPct val="80000"/>
              </a:lnSpc>
            </a:pPr>
            <a:r>
              <a:rPr lang="en-US" altLang="ar-JO" sz="1400" dirty="0" err="1"/>
              <a:t>اسم</a:t>
            </a:r>
            <a:r>
              <a:rPr lang="en-US" altLang="ar-JO" sz="1400" dirty="0"/>
              <a:t> </a:t>
            </a:r>
            <a:r>
              <a:rPr lang="en-US" altLang="ar-JO" sz="1400" dirty="0" err="1"/>
              <a:t>الفئة</a:t>
            </a:r>
            <a:r>
              <a:rPr lang="en-US" altLang="ar-JO" sz="1400" dirty="0"/>
              <a:t> </a:t>
            </a:r>
            <a:r>
              <a:rPr lang="en-US" altLang="ar-JO" sz="1400" dirty="0" err="1"/>
              <a:t>هو</a:t>
            </a:r>
            <a:r>
              <a:rPr lang="en-US" altLang="ar-JO" sz="1400" dirty="0"/>
              <a:t> </a:t>
            </a:r>
            <a:r>
              <a:rPr lang="en-US" altLang="ar-JO" sz="1400" dirty="0" err="1"/>
              <a:t>المعلومات</a:t>
            </a:r>
            <a:r>
              <a:rPr lang="en-US" altLang="ar-JO" sz="1400" dirty="0"/>
              <a:t> </a:t>
            </a:r>
            <a:r>
              <a:rPr lang="en-US" altLang="ar-JO" sz="1400" dirty="0" err="1"/>
              <a:t>الإلزامية</a:t>
            </a:r>
            <a:r>
              <a:rPr lang="en-US" altLang="ar-JO" sz="1400" dirty="0"/>
              <a:t> </a:t>
            </a:r>
            <a:r>
              <a:rPr lang="en-US" altLang="ar-JO" sz="1400" dirty="0" err="1"/>
              <a:t>الوحيدة</a:t>
            </a:r>
            <a:r>
              <a:rPr lang="en-US" altLang="ar-JO" sz="1400" dirty="0"/>
              <a:t>.</a:t>
            </a:r>
          </a:p>
        </p:txBody>
      </p:sp>
      <p:grpSp>
        <p:nvGrpSpPr>
          <p:cNvPr id="50180" name="Group 28">
            <a:extLst>
              <a:ext uri="{FF2B5EF4-FFF2-40B4-BE49-F238E27FC236}">
                <a16:creationId xmlns:a16="http://schemas.microsoft.com/office/drawing/2014/main" id="{7D83B69F-007C-8051-0559-4746288B3CFE}"/>
              </a:ext>
            </a:extLst>
          </p:cNvPr>
          <p:cNvGrpSpPr>
            <a:grpSpLocks/>
          </p:cNvGrpSpPr>
          <p:nvPr/>
        </p:nvGrpSpPr>
        <p:grpSpPr bwMode="auto">
          <a:xfrm>
            <a:off x="873125" y="2243138"/>
            <a:ext cx="2247900" cy="1306512"/>
            <a:chOff x="550" y="1413"/>
            <a:chExt cx="1416" cy="823"/>
          </a:xfrm>
        </p:grpSpPr>
        <p:sp>
          <p:nvSpPr>
            <p:cNvPr id="50194" name="Text Box 6">
              <a:extLst>
                <a:ext uri="{FF2B5EF4-FFF2-40B4-BE49-F238E27FC236}">
                  <a16:creationId xmlns:a16="http://schemas.microsoft.com/office/drawing/2014/main" id="{1FAEC148-FB00-FA16-3F49-B7F1F6380DCE}"/>
                </a:ext>
              </a:extLst>
            </p:cNvPr>
            <p:cNvSpPr txBox="1">
              <a:spLocks noChangeArrowheads="1"/>
            </p:cNvSpPr>
            <p:nvPr/>
          </p:nvSpPr>
          <p:spPr bwMode="auto">
            <a:xfrm>
              <a:off x="584" y="1655"/>
              <a:ext cx="138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zone2price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getZones()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getPrice()</a:t>
              </a:r>
            </a:p>
          </p:txBody>
        </p:sp>
        <p:grpSp>
          <p:nvGrpSpPr>
            <p:cNvPr id="50195" name="Group 24">
              <a:extLst>
                <a:ext uri="{FF2B5EF4-FFF2-40B4-BE49-F238E27FC236}">
                  <a16:creationId xmlns:a16="http://schemas.microsoft.com/office/drawing/2014/main" id="{04D715B5-B117-64AC-45F2-BE7AD0734311}"/>
                </a:ext>
              </a:extLst>
            </p:cNvPr>
            <p:cNvGrpSpPr>
              <a:grpSpLocks/>
            </p:cNvGrpSpPr>
            <p:nvPr/>
          </p:nvGrpSpPr>
          <p:grpSpPr bwMode="auto">
            <a:xfrm>
              <a:off x="554" y="1413"/>
              <a:ext cx="1390" cy="282"/>
              <a:chOff x="554" y="1413"/>
              <a:chExt cx="1390" cy="282"/>
            </a:xfrm>
          </p:grpSpPr>
          <p:sp>
            <p:nvSpPr>
              <p:cNvPr id="50198" name="Rectangle 7">
                <a:extLst>
                  <a:ext uri="{FF2B5EF4-FFF2-40B4-BE49-F238E27FC236}">
                    <a16:creationId xmlns:a16="http://schemas.microsoft.com/office/drawing/2014/main" id="{71035933-0346-00A6-2672-B03A5EB1A43E}"/>
                  </a:ext>
                </a:extLst>
              </p:cNvPr>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0199" name="Rectangle 8">
                <a:extLst>
                  <a:ext uri="{FF2B5EF4-FFF2-40B4-BE49-F238E27FC236}">
                    <a16:creationId xmlns:a16="http://schemas.microsoft.com/office/drawing/2014/main" id="{CD2594C9-EB99-3623-94B4-E401448FB53A}"/>
                  </a:ext>
                </a:extLst>
              </p:cNvPr>
              <p:cNvSpPr>
                <a:spLocks noChangeArrowheads="1"/>
              </p:cNvSpPr>
              <p:nvPr/>
            </p:nvSpPr>
            <p:spPr bwMode="auto">
              <a:xfrm>
                <a:off x="690" y="1507"/>
                <a:ext cx="1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TarifSchedule</a:t>
                </a:r>
              </a:p>
            </p:txBody>
          </p:sp>
        </p:grpSp>
        <p:sp>
          <p:nvSpPr>
            <p:cNvPr id="50196" name="Rectangle 9">
              <a:extLst>
                <a:ext uri="{FF2B5EF4-FFF2-40B4-BE49-F238E27FC236}">
                  <a16:creationId xmlns:a16="http://schemas.microsoft.com/office/drawing/2014/main" id="{6E3D0F85-7233-3593-48D4-582728299599}"/>
                </a:ext>
              </a:extLst>
            </p:cNvPr>
            <p:cNvSpPr>
              <a:spLocks noChangeArrowheads="1"/>
            </p:cNvSpPr>
            <p:nvPr/>
          </p:nvSpPr>
          <p:spPr bwMode="auto">
            <a:xfrm>
              <a:off x="550" y="1698"/>
              <a:ext cx="1394"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0197" name="Rectangle 10">
              <a:extLst>
                <a:ext uri="{FF2B5EF4-FFF2-40B4-BE49-F238E27FC236}">
                  <a16:creationId xmlns:a16="http://schemas.microsoft.com/office/drawing/2014/main" id="{946BDB75-A1ED-4715-157E-C9F8AFDF71E1}"/>
                </a:ext>
              </a:extLst>
            </p:cNvPr>
            <p:cNvSpPr>
              <a:spLocks noChangeArrowheads="1"/>
            </p:cNvSpPr>
            <p:nvPr/>
          </p:nvSpPr>
          <p:spPr bwMode="auto">
            <a:xfrm>
              <a:off x="553" y="1866"/>
              <a:ext cx="1393" cy="37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grpSp>
        <p:nvGrpSpPr>
          <p:cNvPr id="4" name="Group 18">
            <a:extLst>
              <a:ext uri="{FF2B5EF4-FFF2-40B4-BE49-F238E27FC236}">
                <a16:creationId xmlns:a16="http://schemas.microsoft.com/office/drawing/2014/main" id="{0F9BB65A-747A-7B46-4AAE-9B6B365AF45C}"/>
              </a:ext>
            </a:extLst>
          </p:cNvPr>
          <p:cNvGrpSpPr>
            <a:grpSpLocks/>
          </p:cNvGrpSpPr>
          <p:nvPr/>
        </p:nvGrpSpPr>
        <p:grpSpPr bwMode="auto">
          <a:xfrm>
            <a:off x="5187950" y="922338"/>
            <a:ext cx="3635375" cy="1306512"/>
            <a:chOff x="3212" y="1405"/>
            <a:chExt cx="2290" cy="823"/>
          </a:xfrm>
        </p:grpSpPr>
        <p:sp>
          <p:nvSpPr>
            <p:cNvPr id="50189" name="Text Box 13">
              <a:extLst>
                <a:ext uri="{FF2B5EF4-FFF2-40B4-BE49-F238E27FC236}">
                  <a16:creationId xmlns:a16="http://schemas.microsoft.com/office/drawing/2014/main" id="{E4268727-8579-B6C1-B2EB-3BF7DFD4DF7A}"/>
                </a:ext>
              </a:extLst>
            </p:cNvPr>
            <p:cNvSpPr txBox="1">
              <a:spLocks noChangeArrowheads="1"/>
            </p:cNvSpPr>
            <p:nvPr/>
          </p:nvSpPr>
          <p:spPr bwMode="auto">
            <a:xfrm>
              <a:off x="3261" y="1647"/>
              <a:ext cx="2241"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urier" charset="0"/>
                  <a:ea typeface="+mn-ea"/>
                  <a:cs typeface="Times New Roman" panose="02020603050405020304" pitchFamily="18" charset="0"/>
                </a:rPr>
                <a:t>Table</a:t>
              </a: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 zone2price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urier" charset="0"/>
                  <a:ea typeface="+mn-ea"/>
                  <a:cs typeface="Times New Roman" panose="02020603050405020304" pitchFamily="18" charset="0"/>
                </a:rPr>
                <a:t>Enumeration</a:t>
              </a: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 getZones()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urier" charset="0"/>
                  <a:ea typeface="+mn-ea"/>
                  <a:cs typeface="Times New Roman" panose="02020603050405020304" pitchFamily="18" charset="0"/>
                </a:rPr>
                <a:t>Price</a:t>
              </a: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 getPrice(</a:t>
              </a:r>
              <a:r>
                <a:rPr kumimoji="0" lang="en-US" altLang="ar-JO" sz="1800" b="0" i="0" u="none" strike="noStrike" kern="1200" cap="none" spc="0" normalizeH="0" baseline="0" noProof="0">
                  <a:ln>
                    <a:noFill/>
                  </a:ln>
                  <a:solidFill>
                    <a:prstClr val="black"/>
                  </a:solidFill>
                  <a:effectLst/>
                  <a:uLnTx/>
                  <a:uFillTx/>
                  <a:latin typeface="Courier" charset="0"/>
                  <a:ea typeface="+mn-ea"/>
                  <a:cs typeface="Times New Roman" panose="02020603050405020304" pitchFamily="18" charset="0"/>
                </a:rPr>
                <a:t>Zone</a:t>
              </a: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a:t>
              </a:r>
            </a:p>
          </p:txBody>
        </p:sp>
        <p:sp>
          <p:nvSpPr>
            <p:cNvPr id="50190" name="Rectangle 14">
              <a:extLst>
                <a:ext uri="{FF2B5EF4-FFF2-40B4-BE49-F238E27FC236}">
                  <a16:creationId xmlns:a16="http://schemas.microsoft.com/office/drawing/2014/main" id="{ED91D234-AA0D-5030-B104-CEB2CED1D0EA}"/>
                </a:ext>
              </a:extLst>
            </p:cNvPr>
            <p:cNvSpPr>
              <a:spLocks noChangeArrowheads="1"/>
            </p:cNvSpPr>
            <p:nvPr/>
          </p:nvSpPr>
          <p:spPr bwMode="auto">
            <a:xfrm>
              <a:off x="3212" y="1405"/>
              <a:ext cx="2254"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0191" name="Rectangle 15">
              <a:extLst>
                <a:ext uri="{FF2B5EF4-FFF2-40B4-BE49-F238E27FC236}">
                  <a16:creationId xmlns:a16="http://schemas.microsoft.com/office/drawing/2014/main" id="{ECC3CBF3-F0A6-84FF-1035-FC98CD28E701}"/>
                </a:ext>
              </a:extLst>
            </p:cNvPr>
            <p:cNvSpPr>
              <a:spLocks noChangeArrowheads="1"/>
            </p:cNvSpPr>
            <p:nvPr/>
          </p:nvSpPr>
          <p:spPr bwMode="auto">
            <a:xfrm>
              <a:off x="3780" y="1499"/>
              <a:ext cx="1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TarifSchedule</a:t>
              </a:r>
            </a:p>
          </p:txBody>
        </p:sp>
        <p:sp>
          <p:nvSpPr>
            <p:cNvPr id="50192" name="Rectangle 16">
              <a:extLst>
                <a:ext uri="{FF2B5EF4-FFF2-40B4-BE49-F238E27FC236}">
                  <a16:creationId xmlns:a16="http://schemas.microsoft.com/office/drawing/2014/main" id="{9A25026E-0481-0C4E-D4BC-D03CA8A27805}"/>
                </a:ext>
              </a:extLst>
            </p:cNvPr>
            <p:cNvSpPr>
              <a:spLocks noChangeArrowheads="1"/>
            </p:cNvSpPr>
            <p:nvPr/>
          </p:nvSpPr>
          <p:spPr bwMode="auto">
            <a:xfrm>
              <a:off x="3214" y="1690"/>
              <a:ext cx="2251"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0193" name="Rectangle 17">
              <a:extLst>
                <a:ext uri="{FF2B5EF4-FFF2-40B4-BE49-F238E27FC236}">
                  <a16:creationId xmlns:a16="http://schemas.microsoft.com/office/drawing/2014/main" id="{F77AD079-851A-F88C-F718-D2F4A3FB5646}"/>
                </a:ext>
              </a:extLst>
            </p:cNvPr>
            <p:cNvSpPr>
              <a:spLocks noChangeArrowheads="1"/>
            </p:cNvSpPr>
            <p:nvPr/>
          </p:nvSpPr>
          <p:spPr bwMode="auto">
            <a:xfrm>
              <a:off x="3219" y="1858"/>
              <a:ext cx="2251" cy="37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grpSp>
      <p:sp>
        <p:nvSpPr>
          <p:cNvPr id="113683" name="AutoShape 19">
            <a:extLst>
              <a:ext uri="{FF2B5EF4-FFF2-40B4-BE49-F238E27FC236}">
                <a16:creationId xmlns:a16="http://schemas.microsoft.com/office/drawing/2014/main" id="{301A961B-725A-EA7E-D2EC-8CC29CC1B9C1}"/>
              </a:ext>
            </a:extLst>
          </p:cNvPr>
          <p:cNvSpPr>
            <a:spLocks noChangeArrowheads="1"/>
          </p:cNvSpPr>
          <p:nvPr/>
        </p:nvSpPr>
        <p:spPr bwMode="auto">
          <a:xfrm>
            <a:off x="3670300" y="1676400"/>
            <a:ext cx="1244600" cy="609600"/>
          </a:xfrm>
          <a:prstGeom prst="wedgeRoundRectCallout">
            <a:avLst>
              <a:gd name="adj1" fmla="val -91329"/>
              <a:gd name="adj2" fmla="val 86718"/>
              <a:gd name="adj3" fmla="val 16667"/>
            </a:avLst>
          </a:prstGeom>
          <a:solidFill>
            <a:schemeClr val="bg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Name</a:t>
            </a:r>
          </a:p>
        </p:txBody>
      </p:sp>
      <p:sp>
        <p:nvSpPr>
          <p:cNvPr id="113684" name="AutoShape 20">
            <a:extLst>
              <a:ext uri="{FF2B5EF4-FFF2-40B4-BE49-F238E27FC236}">
                <a16:creationId xmlns:a16="http://schemas.microsoft.com/office/drawing/2014/main" id="{6233B56C-50E3-35CC-F427-FC5234888D06}"/>
              </a:ext>
            </a:extLst>
          </p:cNvPr>
          <p:cNvSpPr>
            <a:spLocks noChangeArrowheads="1"/>
          </p:cNvSpPr>
          <p:nvPr/>
        </p:nvSpPr>
        <p:spPr bwMode="auto">
          <a:xfrm>
            <a:off x="3441700" y="2489200"/>
            <a:ext cx="1689100" cy="609600"/>
          </a:xfrm>
          <a:prstGeom prst="wedgeRoundRectCallout">
            <a:avLst>
              <a:gd name="adj1" fmla="val -68421"/>
              <a:gd name="adj2" fmla="val 9634"/>
              <a:gd name="adj3" fmla="val 16667"/>
            </a:avLst>
          </a:prstGeom>
          <a:solidFill>
            <a:schemeClr val="bg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Attributes</a:t>
            </a:r>
          </a:p>
        </p:txBody>
      </p:sp>
      <p:sp>
        <p:nvSpPr>
          <p:cNvPr id="113685" name="AutoShape 21">
            <a:extLst>
              <a:ext uri="{FF2B5EF4-FFF2-40B4-BE49-F238E27FC236}">
                <a16:creationId xmlns:a16="http://schemas.microsoft.com/office/drawing/2014/main" id="{84F5E812-F198-F5AA-D65A-64C789FDAE57}"/>
              </a:ext>
            </a:extLst>
          </p:cNvPr>
          <p:cNvSpPr>
            <a:spLocks noChangeArrowheads="1"/>
          </p:cNvSpPr>
          <p:nvPr/>
        </p:nvSpPr>
        <p:spPr bwMode="auto">
          <a:xfrm>
            <a:off x="3479800" y="3289300"/>
            <a:ext cx="1689100" cy="609600"/>
          </a:xfrm>
          <a:prstGeom prst="wedgeRoundRectCallout">
            <a:avLst>
              <a:gd name="adj1" fmla="val -72931"/>
              <a:gd name="adj2" fmla="val -59116"/>
              <a:gd name="adj3" fmla="val 16667"/>
            </a:avLst>
          </a:prstGeom>
          <a:solidFill>
            <a:schemeClr val="bg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Operations</a:t>
            </a:r>
          </a:p>
        </p:txBody>
      </p:sp>
      <p:sp>
        <p:nvSpPr>
          <p:cNvPr id="113687" name="AutoShape 23">
            <a:extLst>
              <a:ext uri="{FF2B5EF4-FFF2-40B4-BE49-F238E27FC236}">
                <a16:creationId xmlns:a16="http://schemas.microsoft.com/office/drawing/2014/main" id="{7FD0BEAB-4BA4-08AB-1DEE-A681B9FE58FB}"/>
              </a:ext>
            </a:extLst>
          </p:cNvPr>
          <p:cNvSpPr>
            <a:spLocks noChangeArrowheads="1"/>
          </p:cNvSpPr>
          <p:nvPr/>
        </p:nvSpPr>
        <p:spPr bwMode="auto">
          <a:xfrm>
            <a:off x="6210300" y="2451100"/>
            <a:ext cx="1689100" cy="609600"/>
          </a:xfrm>
          <a:prstGeom prst="wedgeRoundRectCallout">
            <a:avLst>
              <a:gd name="adj1" fmla="val -74435"/>
              <a:gd name="adj2" fmla="val -94532"/>
              <a:gd name="adj3" fmla="val 16667"/>
            </a:avLst>
          </a:prstGeom>
          <a:solidFill>
            <a:schemeClr val="bg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rPr>
              <a:t>Signature</a:t>
            </a:r>
          </a:p>
        </p:txBody>
      </p:sp>
      <p:grpSp>
        <p:nvGrpSpPr>
          <p:cNvPr id="5" name="Group 25">
            <a:extLst>
              <a:ext uri="{FF2B5EF4-FFF2-40B4-BE49-F238E27FC236}">
                <a16:creationId xmlns:a16="http://schemas.microsoft.com/office/drawing/2014/main" id="{5FC72372-1273-E615-7D66-E04A9FA3F1BD}"/>
              </a:ext>
            </a:extLst>
          </p:cNvPr>
          <p:cNvGrpSpPr>
            <a:grpSpLocks/>
          </p:cNvGrpSpPr>
          <p:nvPr/>
        </p:nvGrpSpPr>
        <p:grpSpPr bwMode="auto">
          <a:xfrm>
            <a:off x="6315075" y="3309938"/>
            <a:ext cx="2206625" cy="447675"/>
            <a:chOff x="554" y="1413"/>
            <a:chExt cx="1390" cy="282"/>
          </a:xfrm>
        </p:grpSpPr>
        <p:sp>
          <p:nvSpPr>
            <p:cNvPr id="50187" name="Rectangle 26">
              <a:extLst>
                <a:ext uri="{FF2B5EF4-FFF2-40B4-BE49-F238E27FC236}">
                  <a16:creationId xmlns:a16="http://schemas.microsoft.com/office/drawing/2014/main" id="{91D3C143-13B9-DF02-D0E4-CE29029144C7}"/>
                </a:ext>
              </a:extLst>
            </p:cNvPr>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0188" name="Rectangle 27">
              <a:extLst>
                <a:ext uri="{FF2B5EF4-FFF2-40B4-BE49-F238E27FC236}">
                  <a16:creationId xmlns:a16="http://schemas.microsoft.com/office/drawing/2014/main" id="{89CADF24-55AA-865A-C40D-4210E4805A97}"/>
                </a:ext>
              </a:extLst>
            </p:cNvPr>
            <p:cNvSpPr>
              <a:spLocks noChangeArrowheads="1"/>
            </p:cNvSpPr>
            <p:nvPr/>
          </p:nvSpPr>
          <p:spPr bwMode="auto">
            <a:xfrm>
              <a:off x="690" y="1507"/>
              <a:ext cx="1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TarifSchedule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36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36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36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36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3" grpId="0" animBg="1" autoUpdateAnimBg="0"/>
      <p:bldP spid="113684" grpId="0" animBg="1" autoUpdateAnimBg="0"/>
      <p:bldP spid="113685" grpId="0" animBg="1" autoUpdateAnimBg="0"/>
      <p:bldP spid="113687"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F9FE86C-FFA6-8E5E-8F26-5D86C20E2EBB}"/>
              </a:ext>
            </a:extLst>
          </p:cNvPr>
          <p:cNvSpPr>
            <a:spLocks noGrp="1" noChangeArrowheads="1"/>
          </p:cNvSpPr>
          <p:nvPr>
            <p:ph type="title"/>
          </p:nvPr>
        </p:nvSpPr>
        <p:spPr/>
        <p:txBody>
          <a:bodyPr>
            <a:normAutofit fontScale="90000"/>
          </a:bodyPr>
          <a:lstStyle/>
          <a:p>
            <a:pPr algn="ctr" eaLnBrk="1" fontAlgn="auto" hangingPunct="1">
              <a:spcAft>
                <a:spcPts val="0"/>
              </a:spcAft>
              <a:defRPr/>
            </a:pPr>
            <a:r>
              <a:rPr lang="en-US" b="1" dirty="0"/>
              <a:t>Instances</a:t>
            </a:r>
          </a:p>
        </p:txBody>
      </p:sp>
      <p:sp>
        <p:nvSpPr>
          <p:cNvPr id="51203" name="Rectangle 4">
            <a:extLst>
              <a:ext uri="{FF2B5EF4-FFF2-40B4-BE49-F238E27FC236}">
                <a16:creationId xmlns:a16="http://schemas.microsoft.com/office/drawing/2014/main" id="{2B0C4624-C9A7-F364-9C4F-416A4B988FAD}"/>
              </a:ext>
            </a:extLst>
          </p:cNvPr>
          <p:cNvSpPr>
            <a:spLocks noGrp="1" noChangeArrowheads="1"/>
          </p:cNvSpPr>
          <p:nvPr>
            <p:ph type="body" sz="half" idx="2"/>
          </p:nvPr>
        </p:nvSpPr>
        <p:spPr/>
        <p:txBody>
          <a:bodyPr/>
          <a:lstStyle/>
          <a:p>
            <a:pPr algn="just" eaLnBrk="1" hangingPunct="1"/>
            <a:r>
              <a:rPr lang="en-US" altLang="ar-JO" sz="1600" dirty="0"/>
              <a:t>Objects in object diagrams may be given names (followed by their class) for ease of reference.</a:t>
            </a:r>
          </a:p>
          <a:p>
            <a:pPr algn="r" rtl="1" eaLnBrk="1" hangingPunct="1"/>
            <a:r>
              <a:rPr lang="en-US" altLang="ar-JO" sz="1600" dirty="0" err="1"/>
              <a:t>يمكن</a:t>
            </a:r>
            <a:r>
              <a:rPr lang="en-US" altLang="ar-JO" sz="1600" dirty="0"/>
              <a:t> </a:t>
            </a:r>
            <a:r>
              <a:rPr lang="en-US" altLang="ar-JO" sz="1600" dirty="0" err="1"/>
              <a:t>إعطاء</a:t>
            </a:r>
            <a:r>
              <a:rPr lang="en-US" altLang="ar-JO" sz="1600" dirty="0"/>
              <a:t> </a:t>
            </a:r>
            <a:r>
              <a:rPr lang="en-US" altLang="ar-JO" sz="1600" dirty="0" err="1"/>
              <a:t>أسماء</a:t>
            </a:r>
            <a:r>
              <a:rPr lang="en-US" altLang="ar-JO" sz="1600" dirty="0"/>
              <a:t> </a:t>
            </a:r>
            <a:r>
              <a:rPr lang="en-US" altLang="ar-JO" sz="1600" dirty="0" err="1"/>
              <a:t>الكائنات</a:t>
            </a:r>
            <a:r>
              <a:rPr lang="en-US" altLang="ar-JO" sz="1600" dirty="0"/>
              <a:t> </a:t>
            </a:r>
            <a:r>
              <a:rPr lang="en-US" altLang="ar-JO" sz="1600" dirty="0" err="1"/>
              <a:t>الموجودة</a:t>
            </a:r>
            <a:r>
              <a:rPr lang="en-US" altLang="ar-JO" sz="1600" dirty="0"/>
              <a:t> </a:t>
            </a:r>
            <a:r>
              <a:rPr lang="en-US" altLang="ar-JO" sz="1600" dirty="0" err="1"/>
              <a:t>في</a:t>
            </a:r>
            <a:r>
              <a:rPr lang="en-US" altLang="ar-JO" sz="1600" dirty="0"/>
              <a:t> </a:t>
            </a:r>
            <a:r>
              <a:rPr lang="en-US" altLang="ar-JO" sz="1600" dirty="0" err="1"/>
              <a:t>الرسوم</a:t>
            </a:r>
            <a:r>
              <a:rPr lang="en-US" altLang="ar-JO" sz="1600" dirty="0"/>
              <a:t> </a:t>
            </a:r>
            <a:r>
              <a:rPr lang="en-US" altLang="ar-JO" sz="1600" dirty="0" err="1"/>
              <a:t>البيانية</a:t>
            </a:r>
            <a:r>
              <a:rPr lang="en-US" altLang="ar-JO" sz="1600" dirty="0"/>
              <a:t> </a:t>
            </a:r>
            <a:r>
              <a:rPr lang="en-US" altLang="ar-JO" sz="1600" dirty="0" err="1"/>
              <a:t>للكائنات</a:t>
            </a:r>
            <a:r>
              <a:rPr lang="en-US" altLang="ar-JO" sz="1600" dirty="0"/>
              <a:t> (</a:t>
            </a:r>
            <a:r>
              <a:rPr lang="en-US" altLang="ar-JO" sz="1600" dirty="0" err="1"/>
              <a:t>متبوعة</a:t>
            </a:r>
            <a:r>
              <a:rPr lang="en-US" altLang="ar-JO" sz="1600" dirty="0"/>
              <a:t> </a:t>
            </a:r>
            <a:r>
              <a:rPr lang="en-US" altLang="ar-JO" sz="1600" dirty="0" err="1"/>
              <a:t>بفئتها</a:t>
            </a:r>
            <a:r>
              <a:rPr lang="en-US" altLang="ar-JO" sz="1600" dirty="0"/>
              <a:t>) </a:t>
            </a:r>
            <a:r>
              <a:rPr lang="en-US" altLang="ar-JO" sz="1600" dirty="0" err="1"/>
              <a:t>لتسهيل</a:t>
            </a:r>
            <a:r>
              <a:rPr lang="en-US" altLang="ar-JO" sz="1600" dirty="0"/>
              <a:t> </a:t>
            </a:r>
            <a:r>
              <a:rPr lang="en-US" altLang="ar-JO" sz="1600" dirty="0" err="1"/>
              <a:t>الرجوع</a:t>
            </a:r>
            <a:r>
              <a:rPr lang="en-US" altLang="ar-JO" sz="1600" dirty="0"/>
              <a:t> </a:t>
            </a:r>
            <a:r>
              <a:rPr lang="en-US" altLang="ar-JO" sz="1600" dirty="0" err="1"/>
              <a:t>إليها</a:t>
            </a:r>
            <a:r>
              <a:rPr lang="en-US" altLang="ar-JO" sz="1600" dirty="0"/>
              <a:t>.</a:t>
            </a:r>
          </a:p>
          <a:p>
            <a:pPr algn="just" eaLnBrk="1" hangingPunct="1"/>
            <a:r>
              <a:rPr lang="en-US" altLang="ar-JO" sz="1600" dirty="0"/>
              <a:t>their name starts with a lowercase letter.</a:t>
            </a:r>
          </a:p>
          <a:p>
            <a:pPr algn="r" rtl="1" eaLnBrk="1" hangingPunct="1"/>
            <a:r>
              <a:rPr lang="en-US" altLang="ar-JO" sz="1600" dirty="0" err="1"/>
              <a:t>يبدأ</a:t>
            </a:r>
            <a:r>
              <a:rPr lang="en-US" altLang="ar-JO" sz="1600" dirty="0"/>
              <a:t> </a:t>
            </a:r>
            <a:r>
              <a:rPr lang="en-US" altLang="ar-JO" sz="1600" dirty="0" err="1"/>
              <a:t>اسمهم</a:t>
            </a:r>
            <a:r>
              <a:rPr lang="en-US" altLang="ar-JO" sz="1600" dirty="0"/>
              <a:t> </a:t>
            </a:r>
            <a:r>
              <a:rPr lang="en-US" altLang="ar-JO" sz="1600" dirty="0" err="1"/>
              <a:t>بحرف</a:t>
            </a:r>
            <a:r>
              <a:rPr lang="en-US" altLang="ar-JO" sz="1600" dirty="0"/>
              <a:t> </a:t>
            </a:r>
            <a:r>
              <a:rPr lang="en-US" altLang="ar-JO" sz="1600" dirty="0" err="1"/>
              <a:t>صغير</a:t>
            </a:r>
            <a:r>
              <a:rPr lang="en-US" altLang="ar-JO" sz="1600" dirty="0"/>
              <a:t>.</a:t>
            </a:r>
          </a:p>
          <a:p>
            <a:pPr eaLnBrk="1" hangingPunct="1"/>
            <a:r>
              <a:rPr lang="en-US" altLang="ar-JO" sz="1600" dirty="0"/>
              <a:t>The name of an instance is </a:t>
            </a:r>
            <a:r>
              <a:rPr lang="en-US" altLang="ar-JO" sz="1600" u="sng" dirty="0"/>
              <a:t>underlined</a:t>
            </a:r>
            <a:endParaRPr lang="en-US" altLang="ar-JO" sz="1600" dirty="0"/>
          </a:p>
          <a:p>
            <a:pPr algn="r" rtl="1" eaLnBrk="1" hangingPunct="1"/>
            <a:r>
              <a:rPr lang="en-US" altLang="ar-JO" sz="1600" dirty="0" err="1"/>
              <a:t>اسم</a:t>
            </a:r>
            <a:r>
              <a:rPr lang="en-US" altLang="ar-JO" sz="1600" dirty="0"/>
              <a:t> </a:t>
            </a:r>
            <a:r>
              <a:rPr lang="en-US" altLang="ar-JO" sz="1600" dirty="0" err="1"/>
              <a:t>المثيل</a:t>
            </a:r>
            <a:r>
              <a:rPr lang="en-US" altLang="ar-JO" sz="1600" dirty="0"/>
              <a:t> </a:t>
            </a:r>
            <a:r>
              <a:rPr lang="en-US" altLang="ar-JO" sz="1600" dirty="0" err="1"/>
              <a:t>هو</a:t>
            </a:r>
            <a:r>
              <a:rPr lang="en-US" altLang="ar-JO" sz="1600" u="sng" dirty="0" err="1"/>
              <a:t>تحتها</a:t>
            </a:r>
            <a:r>
              <a:rPr lang="en-US" altLang="ar-JO" sz="1600" u="sng" dirty="0"/>
              <a:t> </a:t>
            </a:r>
            <a:r>
              <a:rPr lang="en-US" altLang="ar-JO" sz="1600" u="sng" dirty="0" err="1"/>
              <a:t>خط</a:t>
            </a:r>
            <a:endParaRPr lang="en-US" altLang="ar-JO" sz="1600" dirty="0"/>
          </a:p>
          <a:p>
            <a:pPr eaLnBrk="1" hangingPunct="1"/>
            <a:r>
              <a:rPr lang="en-US" altLang="ar-JO" sz="1600" dirty="0"/>
              <a:t>The attributes are represented with their </a:t>
            </a:r>
            <a:r>
              <a:rPr lang="en-US" altLang="ar-JO" sz="1600" b="1" i="1" dirty="0"/>
              <a:t>values</a:t>
            </a:r>
            <a:r>
              <a:rPr lang="en-US" altLang="ar-JO" sz="1600" dirty="0"/>
              <a:t>.</a:t>
            </a:r>
          </a:p>
          <a:p>
            <a:pPr algn="r" rtl="1" eaLnBrk="1" hangingPunct="1"/>
            <a:r>
              <a:rPr lang="en-US" altLang="ar-JO" sz="1600" dirty="0" err="1"/>
              <a:t>يتم</a:t>
            </a:r>
            <a:r>
              <a:rPr lang="en-US" altLang="ar-JO" sz="1600" dirty="0"/>
              <a:t> </a:t>
            </a:r>
            <a:r>
              <a:rPr lang="en-US" altLang="ar-JO" sz="1600" dirty="0" err="1"/>
              <a:t>تمثيل</a:t>
            </a:r>
            <a:r>
              <a:rPr lang="en-US" altLang="ar-JO" sz="1600" dirty="0"/>
              <a:t> </a:t>
            </a:r>
            <a:r>
              <a:rPr lang="en-US" altLang="ar-JO" sz="1600" dirty="0" err="1"/>
              <a:t>السمات</a:t>
            </a:r>
            <a:r>
              <a:rPr lang="en-US" altLang="ar-JO" sz="1600" dirty="0"/>
              <a:t> </a:t>
            </a:r>
            <a:r>
              <a:rPr lang="en-US" altLang="ar-JO" sz="1600" dirty="0" err="1"/>
              <a:t>مع</a:t>
            </a:r>
            <a:r>
              <a:rPr lang="en-US" altLang="ar-JO" sz="1600" dirty="0"/>
              <a:t> </a:t>
            </a:r>
            <a:r>
              <a:rPr lang="en-US" altLang="ar-JO" sz="1600" b="1" i="1" dirty="0" err="1"/>
              <a:t>قيم</a:t>
            </a:r>
            <a:r>
              <a:rPr lang="en-US" altLang="ar-JO" sz="1600" dirty="0"/>
              <a:t>.</a:t>
            </a:r>
          </a:p>
        </p:txBody>
      </p:sp>
      <p:sp>
        <p:nvSpPr>
          <p:cNvPr id="51204" name="Text Box 6">
            <a:extLst>
              <a:ext uri="{FF2B5EF4-FFF2-40B4-BE49-F238E27FC236}">
                <a16:creationId xmlns:a16="http://schemas.microsoft.com/office/drawing/2014/main" id="{9069B0B4-6098-DC4E-CD70-3FA7873FF9C9}"/>
              </a:ext>
            </a:extLst>
          </p:cNvPr>
          <p:cNvSpPr txBox="1">
            <a:spLocks noChangeArrowheads="1"/>
          </p:cNvSpPr>
          <p:nvPr/>
        </p:nvSpPr>
        <p:spPr bwMode="auto">
          <a:xfrm>
            <a:off x="1903413" y="1878013"/>
            <a:ext cx="347821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zone2price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{‘1’, .20},</a:t>
            </a:r>
            <a:b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b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{‘2’, .40},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{‘3’, .60}}</a:t>
            </a:r>
          </a:p>
        </p:txBody>
      </p:sp>
      <p:grpSp>
        <p:nvGrpSpPr>
          <p:cNvPr id="51205" name="Group 7">
            <a:extLst>
              <a:ext uri="{FF2B5EF4-FFF2-40B4-BE49-F238E27FC236}">
                <a16:creationId xmlns:a16="http://schemas.microsoft.com/office/drawing/2014/main" id="{495FEC82-CDBD-E5D1-F362-13B1E654C217}"/>
              </a:ext>
            </a:extLst>
          </p:cNvPr>
          <p:cNvGrpSpPr>
            <a:grpSpLocks/>
          </p:cNvGrpSpPr>
          <p:nvPr/>
        </p:nvGrpSpPr>
        <p:grpSpPr bwMode="auto">
          <a:xfrm>
            <a:off x="1827213" y="1493838"/>
            <a:ext cx="3498850" cy="447675"/>
            <a:chOff x="554" y="1413"/>
            <a:chExt cx="1390" cy="282"/>
          </a:xfrm>
        </p:grpSpPr>
        <p:sp>
          <p:nvSpPr>
            <p:cNvPr id="51207" name="Rectangle 8">
              <a:extLst>
                <a:ext uri="{FF2B5EF4-FFF2-40B4-BE49-F238E27FC236}">
                  <a16:creationId xmlns:a16="http://schemas.microsoft.com/office/drawing/2014/main" id="{8239697F-0497-9F4E-C4F5-CA41E28C4C39}"/>
                </a:ext>
              </a:extLst>
            </p:cNvPr>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1208" name="Rectangle 9">
              <a:extLst>
                <a:ext uri="{FF2B5EF4-FFF2-40B4-BE49-F238E27FC236}">
                  <a16:creationId xmlns:a16="http://schemas.microsoft.com/office/drawing/2014/main" id="{0A0A1645-94AA-C10C-195E-CF86EB92B614}"/>
                </a:ext>
              </a:extLst>
            </p:cNvPr>
            <p:cNvSpPr>
              <a:spLocks noChangeArrowheads="1"/>
            </p:cNvSpPr>
            <p:nvPr/>
          </p:nvSpPr>
          <p:spPr bwMode="auto">
            <a:xfrm>
              <a:off x="598" y="1507"/>
              <a:ext cx="13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sng" strike="noStrike" kern="1200" cap="none" spc="0" normalizeH="0" baseline="0" noProof="0">
                  <a:ln>
                    <a:noFill/>
                  </a:ln>
                  <a:solidFill>
                    <a:srgbClr val="000000"/>
                  </a:solidFill>
                  <a:effectLst/>
                  <a:uLnTx/>
                  <a:uFillTx/>
                  <a:latin typeface="Courier" charset="0"/>
                  <a:ea typeface="+mn-ea"/>
                  <a:cs typeface="Times New Roman" panose="02020603050405020304" pitchFamily="18" charset="0"/>
                </a:rPr>
                <a:t>tarif_1974:TarifSchedule</a:t>
              </a:r>
            </a:p>
          </p:txBody>
        </p:sp>
      </p:grpSp>
      <p:sp>
        <p:nvSpPr>
          <p:cNvPr id="51206" name="Rectangle 11">
            <a:extLst>
              <a:ext uri="{FF2B5EF4-FFF2-40B4-BE49-F238E27FC236}">
                <a16:creationId xmlns:a16="http://schemas.microsoft.com/office/drawing/2014/main" id="{1C67054D-98AA-5C61-72ED-35BE6C4531FB}"/>
              </a:ext>
            </a:extLst>
          </p:cNvPr>
          <p:cNvSpPr>
            <a:spLocks noChangeArrowheads="1"/>
          </p:cNvSpPr>
          <p:nvPr/>
        </p:nvSpPr>
        <p:spPr bwMode="auto">
          <a:xfrm>
            <a:off x="1825625" y="1946275"/>
            <a:ext cx="3505200" cy="11715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52D6CBBC-58EF-0C34-FDA0-84D1E647D377}"/>
              </a:ext>
            </a:extLst>
          </p:cNvPr>
          <p:cNvSpPr>
            <a:spLocks noGrp="1"/>
          </p:cNvSpPr>
          <p:nvPr>
            <p:ph type="title"/>
          </p:nvPr>
        </p:nvSpPr>
        <p:spPr>
          <a:xfrm>
            <a:off x="457200" y="457200"/>
            <a:ext cx="8229600" cy="1143000"/>
          </a:xfrm>
        </p:spPr>
        <p:txBody>
          <a:bodyPr/>
          <a:lstStyle/>
          <a:p>
            <a:pPr algn="ctr" eaLnBrk="1" hangingPunct="1"/>
            <a:r>
              <a:rPr lang="en-US" altLang="ar-JO" b="1">
                <a:solidFill>
                  <a:srgbClr val="00B0F0"/>
                </a:solidFill>
              </a:rPr>
              <a:t>Naming Class</a:t>
            </a:r>
            <a:endParaRPr lang="en-US" altLang="ar-JO"/>
          </a:p>
        </p:txBody>
      </p:sp>
      <p:sp>
        <p:nvSpPr>
          <p:cNvPr id="52227" name="Content Placeholder 2">
            <a:extLst>
              <a:ext uri="{FF2B5EF4-FFF2-40B4-BE49-F238E27FC236}">
                <a16:creationId xmlns:a16="http://schemas.microsoft.com/office/drawing/2014/main" id="{A02B1224-D416-FEDE-764F-95FFB10D7F97}"/>
              </a:ext>
            </a:extLst>
          </p:cNvPr>
          <p:cNvSpPr>
            <a:spLocks noGrp="1"/>
          </p:cNvSpPr>
          <p:nvPr>
            <p:ph idx="1"/>
          </p:nvPr>
        </p:nvSpPr>
        <p:spPr/>
        <p:txBody>
          <a:bodyPr/>
          <a:lstStyle/>
          <a:p>
            <a:pPr eaLnBrk="1" hangingPunct="1"/>
            <a:r>
              <a:rPr lang="en-US" altLang="ar-JO" sz="2400" dirty="0"/>
              <a:t>Naming Classes</a:t>
            </a:r>
          </a:p>
          <a:p>
            <a:pPr eaLnBrk="1" hangingPunct="1">
              <a:buFont typeface="Wingdings 2" panose="05020102010507070707" pitchFamily="18" charset="2"/>
              <a:buNone/>
            </a:pPr>
            <a:endParaRPr lang="en-US" altLang="ar-JO" sz="900" dirty="0"/>
          </a:p>
          <a:p>
            <a:pPr algn="r" rtl="1" eaLnBrk="1" hangingPunct="1"/>
            <a:r>
              <a:rPr lang="en-US" altLang="ar-JO" sz="2400" dirty="0" err="1"/>
              <a:t>فئات</a:t>
            </a:r>
            <a:r>
              <a:rPr lang="en-US" altLang="ar-JO" sz="2400" dirty="0"/>
              <a:t> </a:t>
            </a:r>
            <a:r>
              <a:rPr lang="en-US" altLang="ar-JO" sz="2400" dirty="0" err="1"/>
              <a:t>التسمية</a:t>
            </a:r>
            <a:endParaRPr lang="en-US" altLang="ar-JO" sz="2400" dirty="0"/>
          </a:p>
          <a:p>
            <a:pPr lvl="1" eaLnBrk="1" hangingPunct="1"/>
            <a:r>
              <a:rPr lang="en-US" altLang="ar-JO" sz="2000" dirty="0"/>
              <a:t> Class names should be singular nouns</a:t>
            </a:r>
          </a:p>
          <a:p>
            <a:pPr lvl="1" algn="r" rtl="1" eaLnBrk="1" hangingPunct="1"/>
            <a:r>
              <a:rPr lang="en-US" altLang="ar-JO" sz="2000" dirty="0" err="1"/>
              <a:t>يجب</a:t>
            </a:r>
            <a:r>
              <a:rPr lang="en-US" altLang="ar-JO" sz="2000" dirty="0"/>
              <a:t> </a:t>
            </a:r>
            <a:r>
              <a:rPr lang="en-US" altLang="ar-JO" sz="2000" dirty="0" err="1"/>
              <a:t>أن</a:t>
            </a:r>
            <a:r>
              <a:rPr lang="en-US" altLang="ar-JO" sz="2000" dirty="0"/>
              <a:t> </a:t>
            </a:r>
            <a:r>
              <a:rPr lang="en-US" altLang="ar-JO" sz="2000" dirty="0" err="1"/>
              <a:t>تكون</a:t>
            </a:r>
            <a:r>
              <a:rPr lang="en-US" altLang="ar-JO" sz="2000" dirty="0"/>
              <a:t> </a:t>
            </a:r>
            <a:r>
              <a:rPr lang="en-US" altLang="ar-JO" sz="2000" dirty="0" err="1"/>
              <a:t>أسماء</a:t>
            </a:r>
            <a:r>
              <a:rPr lang="en-US" altLang="ar-JO" sz="2000" dirty="0"/>
              <a:t> </a:t>
            </a:r>
            <a:r>
              <a:rPr lang="en-US" altLang="ar-JO" sz="2000" dirty="0" err="1"/>
              <a:t>الفئات</a:t>
            </a:r>
            <a:r>
              <a:rPr lang="en-US" altLang="ar-JO" sz="2000" dirty="0"/>
              <a:t> </a:t>
            </a:r>
            <a:r>
              <a:rPr lang="en-US" altLang="ar-JO" sz="2000" dirty="0" err="1"/>
              <a:t>أسماء</a:t>
            </a:r>
            <a:r>
              <a:rPr lang="en-US" altLang="ar-JO" sz="2000" dirty="0"/>
              <a:t> </a:t>
            </a:r>
            <a:r>
              <a:rPr lang="en-US" altLang="ar-JO" sz="2000" dirty="0" err="1"/>
              <a:t>فردية</a:t>
            </a:r>
            <a:endParaRPr lang="en-US" altLang="ar-JO" sz="2000" dirty="0"/>
          </a:p>
          <a:p>
            <a:pPr lvl="1" eaLnBrk="1" hangingPunct="1"/>
            <a:r>
              <a:rPr lang="en-US" altLang="ar-JO" sz="2000" dirty="0"/>
              <a:t> Class names should come directly from the problem domain</a:t>
            </a:r>
          </a:p>
          <a:p>
            <a:pPr lvl="1" algn="r" rtl="1" eaLnBrk="1" hangingPunct="1"/>
            <a:r>
              <a:rPr lang="en-US" altLang="ar-JO" sz="2000" dirty="0" err="1"/>
              <a:t>يجب</a:t>
            </a:r>
            <a:r>
              <a:rPr lang="en-US" altLang="ar-JO" sz="2000" dirty="0"/>
              <a:t> </a:t>
            </a:r>
            <a:r>
              <a:rPr lang="en-US" altLang="ar-JO" sz="2000" dirty="0" err="1"/>
              <a:t>أن</a:t>
            </a:r>
            <a:r>
              <a:rPr lang="en-US" altLang="ar-JO" sz="2000" dirty="0"/>
              <a:t> </a:t>
            </a:r>
            <a:r>
              <a:rPr lang="en-US" altLang="ar-JO" sz="2000" dirty="0" err="1"/>
              <a:t>تأتي</a:t>
            </a:r>
            <a:r>
              <a:rPr lang="en-US" altLang="ar-JO" sz="2000" dirty="0"/>
              <a:t> </a:t>
            </a:r>
            <a:r>
              <a:rPr lang="en-US" altLang="ar-JO" sz="2000" dirty="0" err="1"/>
              <a:t>أسماء</a:t>
            </a:r>
            <a:r>
              <a:rPr lang="en-US" altLang="ar-JO" sz="2000" dirty="0"/>
              <a:t> </a:t>
            </a:r>
            <a:r>
              <a:rPr lang="en-US" altLang="ar-JO" sz="2000" dirty="0" err="1"/>
              <a:t>الفئات</a:t>
            </a:r>
            <a:r>
              <a:rPr lang="en-US" altLang="ar-JO" sz="2000" dirty="0"/>
              <a:t> </a:t>
            </a:r>
            <a:r>
              <a:rPr lang="en-US" altLang="ar-JO" sz="2000" dirty="0" err="1"/>
              <a:t>مباشرة</a:t>
            </a:r>
            <a:r>
              <a:rPr lang="en-US" altLang="ar-JO" sz="2000" dirty="0"/>
              <a:t> </a:t>
            </a:r>
            <a:r>
              <a:rPr lang="en-US" altLang="ar-JO" sz="2000" dirty="0" err="1"/>
              <a:t>من</a:t>
            </a:r>
            <a:r>
              <a:rPr lang="en-US" altLang="ar-JO" sz="2000" dirty="0"/>
              <a:t> </a:t>
            </a:r>
            <a:r>
              <a:rPr lang="en-US" altLang="ar-JO" sz="2000" dirty="0" err="1"/>
              <a:t>مجال</a:t>
            </a:r>
            <a:r>
              <a:rPr lang="en-US" altLang="ar-JO" sz="2000" dirty="0"/>
              <a:t> </a:t>
            </a:r>
            <a:r>
              <a:rPr lang="en-US" altLang="ar-JO" sz="2000" dirty="0" err="1"/>
              <a:t>المشكلة</a:t>
            </a:r>
            <a:endParaRPr lang="en-US" altLang="ar-JO" sz="2000" dirty="0"/>
          </a:p>
          <a:p>
            <a:pPr lvl="1" eaLnBrk="1" hangingPunct="1"/>
            <a:r>
              <a:rPr lang="en-US" altLang="ar-JO" sz="2000" dirty="0"/>
              <a:t> If you cannot think of a name then there may be a problem with the design</a:t>
            </a:r>
          </a:p>
          <a:p>
            <a:pPr algn="r" rtl="1" eaLnBrk="1" hangingPunct="1">
              <a:buFont typeface="Wingdings 2" panose="05020102010507070707" pitchFamily="18" charset="2"/>
              <a:buNone/>
            </a:pPr>
            <a:endParaRPr lang="en-US" altLang="ar-JO" sz="900" dirty="0"/>
          </a:p>
          <a:p>
            <a:pPr lvl="1" algn="r" rtl="1" eaLnBrk="1" hangingPunct="1"/>
            <a:r>
              <a:rPr lang="en-US" altLang="ar-JO" sz="2000" dirty="0" err="1"/>
              <a:t>إذا</a:t>
            </a:r>
            <a:r>
              <a:rPr lang="en-US" altLang="ar-JO" sz="2000" dirty="0"/>
              <a:t> </a:t>
            </a:r>
            <a:r>
              <a:rPr lang="en-US" altLang="ar-JO" sz="2000" dirty="0" err="1"/>
              <a:t>كنت</a:t>
            </a:r>
            <a:r>
              <a:rPr lang="en-US" altLang="ar-JO" sz="2000" dirty="0"/>
              <a:t> </a:t>
            </a:r>
            <a:r>
              <a:rPr lang="en-US" altLang="ar-JO" sz="2000" dirty="0" err="1"/>
              <a:t>لا</a:t>
            </a:r>
            <a:r>
              <a:rPr lang="en-US" altLang="ar-JO" sz="2000" dirty="0"/>
              <a:t> </a:t>
            </a:r>
            <a:r>
              <a:rPr lang="en-US" altLang="ar-JO" sz="2000" dirty="0" err="1"/>
              <a:t>تستطيع</a:t>
            </a:r>
            <a:r>
              <a:rPr lang="en-US" altLang="ar-JO" sz="2000" dirty="0"/>
              <a:t> </a:t>
            </a:r>
            <a:r>
              <a:rPr lang="en-US" altLang="ar-JO" sz="2000" dirty="0" err="1"/>
              <a:t>التفكير</a:t>
            </a:r>
            <a:r>
              <a:rPr lang="en-US" altLang="ar-JO" sz="2000" dirty="0"/>
              <a:t> </a:t>
            </a:r>
            <a:r>
              <a:rPr lang="en-US" altLang="ar-JO" sz="2000" dirty="0" err="1"/>
              <a:t>في</a:t>
            </a:r>
            <a:r>
              <a:rPr lang="en-US" altLang="ar-JO" sz="2000" dirty="0"/>
              <a:t> </a:t>
            </a:r>
            <a:r>
              <a:rPr lang="en-US" altLang="ar-JO" sz="2000" dirty="0" err="1"/>
              <a:t>اسم</a:t>
            </a:r>
            <a:r>
              <a:rPr lang="en-US" altLang="ar-JO" sz="2000" dirty="0"/>
              <a:t> ، </a:t>
            </a:r>
            <a:r>
              <a:rPr lang="en-US" altLang="ar-JO" sz="2000" dirty="0" err="1"/>
              <a:t>فقد</a:t>
            </a:r>
            <a:r>
              <a:rPr lang="en-US" altLang="ar-JO" sz="2000" dirty="0"/>
              <a:t> </a:t>
            </a:r>
            <a:r>
              <a:rPr lang="en-US" altLang="ar-JO" sz="2000" dirty="0" err="1"/>
              <a:t>تكون</a:t>
            </a:r>
            <a:r>
              <a:rPr lang="en-US" altLang="ar-JO" sz="2000" dirty="0"/>
              <a:t> </a:t>
            </a:r>
            <a:r>
              <a:rPr lang="en-US" altLang="ar-JO" sz="2000" dirty="0" err="1"/>
              <a:t>هناك</a:t>
            </a:r>
            <a:r>
              <a:rPr lang="en-US" altLang="ar-JO" sz="2000" dirty="0"/>
              <a:t> </a:t>
            </a:r>
            <a:r>
              <a:rPr lang="en-US" altLang="ar-JO" sz="2000" dirty="0" err="1"/>
              <a:t>مشكلة</a:t>
            </a:r>
            <a:r>
              <a:rPr lang="en-US" altLang="ar-JO" sz="2000" dirty="0"/>
              <a:t> </a:t>
            </a:r>
            <a:r>
              <a:rPr lang="en-US" altLang="ar-JO" sz="2000" dirty="0" err="1"/>
              <a:t>في</a:t>
            </a:r>
            <a:r>
              <a:rPr lang="en-US" altLang="ar-JO" sz="2000" dirty="0"/>
              <a:t> </a:t>
            </a:r>
            <a:r>
              <a:rPr lang="en-US" altLang="ar-JO" sz="2000" dirty="0" err="1"/>
              <a:t>التصميم</a:t>
            </a:r>
            <a:endParaRPr lang="en-US" altLang="ar-JO" sz="2000" dirty="0"/>
          </a:p>
        </p:txBody>
      </p:sp>
      <p:sp>
        <p:nvSpPr>
          <p:cNvPr id="4" name="Date Placeholder 3">
            <a:extLst>
              <a:ext uri="{FF2B5EF4-FFF2-40B4-BE49-F238E27FC236}">
                <a16:creationId xmlns:a16="http://schemas.microsoft.com/office/drawing/2014/main" id="{48A27671-3D9F-3829-25AA-CEA46576F5D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A4A1F33-6545-491E-A298-B730B3AFE1CE}"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2229" name="Slide Number Placeholder 6">
            <a:extLst>
              <a:ext uri="{FF2B5EF4-FFF2-40B4-BE49-F238E27FC236}">
                <a16:creationId xmlns:a16="http://schemas.microsoft.com/office/drawing/2014/main" id="{3BFAE0E7-4B14-417A-56EB-65365C17C6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02842F-0A7F-42F5-9526-4162CA97021A}"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62FDD6F-57D4-31D4-B3AA-D4F7F6ACE25E}"/>
              </a:ext>
            </a:extLst>
          </p:cNvPr>
          <p:cNvSpPr>
            <a:spLocks noGrp="1"/>
          </p:cNvSpPr>
          <p:nvPr>
            <p:ph type="title"/>
          </p:nvPr>
        </p:nvSpPr>
        <p:spPr>
          <a:xfrm>
            <a:off x="457200" y="304800"/>
            <a:ext cx="8229600" cy="1143000"/>
          </a:xfrm>
        </p:spPr>
        <p:txBody>
          <a:bodyPr/>
          <a:lstStyle/>
          <a:p>
            <a:pPr algn="ctr" eaLnBrk="1" hangingPunct="1"/>
            <a:r>
              <a:rPr lang="en-US" altLang="ar-JO" b="1">
                <a:solidFill>
                  <a:srgbClr val="00B0F0"/>
                </a:solidFill>
              </a:rPr>
              <a:t>Naming Class</a:t>
            </a:r>
            <a:endParaRPr lang="en-US" altLang="ar-JO"/>
          </a:p>
        </p:txBody>
      </p:sp>
      <p:pic>
        <p:nvPicPr>
          <p:cNvPr id="7170" name="Picture 2">
            <a:extLst>
              <a:ext uri="{FF2B5EF4-FFF2-40B4-BE49-F238E27FC236}">
                <a16:creationId xmlns:a16="http://schemas.microsoft.com/office/drawing/2014/main" id="{394DF9B3-DC63-610C-DDCA-3CA8982D1589}"/>
              </a:ext>
            </a:extLst>
          </p:cNvPr>
          <p:cNvPicPr>
            <a:picLocks noGrp="1" noChangeAspect="1" noChangeArrowheads="1"/>
          </p:cNvPicPr>
          <p:nvPr>
            <p:ph idx="1"/>
          </p:nvPr>
        </p:nvPicPr>
        <p:blipFill>
          <a:blip r:embed="rId2" cstate="print">
            <a:duotone>
              <a:prstClr val="black"/>
              <a:schemeClr val="accent3">
                <a:tint val="45000"/>
                <a:satMod val="400000"/>
              </a:schemeClr>
            </a:duotone>
          </a:blip>
          <a:srcRect/>
          <a:stretch>
            <a:fillRect/>
          </a:stretch>
        </p:blipFill>
        <p:spPr>
          <a:xfrm>
            <a:off x="381000" y="1371600"/>
            <a:ext cx="8458200" cy="5029199"/>
          </a:xfrm>
        </p:spPr>
      </p:pic>
      <p:sp>
        <p:nvSpPr>
          <p:cNvPr id="4" name="Date Placeholder 3">
            <a:extLst>
              <a:ext uri="{FF2B5EF4-FFF2-40B4-BE49-F238E27FC236}">
                <a16:creationId xmlns:a16="http://schemas.microsoft.com/office/drawing/2014/main" id="{2327B1C0-C0E6-7BBC-9CFA-724108247DDC}"/>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9149B7-D4F4-4FF1-A3D1-7E5DB76B2B71}"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3253" name="Slide Number Placeholder 6">
            <a:extLst>
              <a:ext uri="{FF2B5EF4-FFF2-40B4-BE49-F238E27FC236}">
                <a16:creationId xmlns:a16="http://schemas.microsoft.com/office/drawing/2014/main" id="{A6A3145C-DCE5-66CA-2138-C9F58934F9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4AFB26-5A13-40F7-B5B3-20BC5956AC49}"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89B6555-242F-6239-DE80-4BE636657499}"/>
              </a:ext>
            </a:extLst>
          </p:cNvPr>
          <p:cNvSpPr>
            <a:spLocks noGrp="1" noChangeArrowheads="1"/>
          </p:cNvSpPr>
          <p:nvPr>
            <p:ph type="title"/>
          </p:nvPr>
        </p:nvSpPr>
        <p:spPr>
          <a:xfrm>
            <a:off x="533400" y="381000"/>
            <a:ext cx="8610600" cy="704850"/>
          </a:xfrm>
        </p:spPr>
        <p:txBody>
          <a:bodyPr/>
          <a:lstStyle/>
          <a:p>
            <a:pPr algn="ctr" eaLnBrk="1" hangingPunct="1"/>
            <a:r>
              <a:rPr lang="en-US" altLang="ar-JO" sz="3600" b="1"/>
              <a:t>Object Modeling in Practice:  </a:t>
            </a:r>
            <a:br>
              <a:rPr lang="en-US" altLang="ar-JO" sz="3600" b="1"/>
            </a:br>
            <a:r>
              <a:rPr lang="en-US" altLang="ar-JO" sz="3600" b="1"/>
              <a:t>Encourage Brainstorming </a:t>
            </a:r>
          </a:p>
        </p:txBody>
      </p:sp>
      <p:sp>
        <p:nvSpPr>
          <p:cNvPr id="49" name="Date Placeholder 48">
            <a:extLst>
              <a:ext uri="{FF2B5EF4-FFF2-40B4-BE49-F238E27FC236}">
                <a16:creationId xmlns:a16="http://schemas.microsoft.com/office/drawing/2014/main" id="{7C02A158-1CA7-2F63-D933-E5B7F78B1221}"/>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1EB841-2A77-4106-B21A-4DCB6C277CFB}"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4276" name="Slide Number Placeholder 49">
            <a:extLst>
              <a:ext uri="{FF2B5EF4-FFF2-40B4-BE49-F238E27FC236}">
                <a16:creationId xmlns:a16="http://schemas.microsoft.com/office/drawing/2014/main" id="{F1E471D0-D850-0976-5BBD-58ED9704DC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D13DBF-BBCE-40A5-91A1-C289EC47B668}"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grpSp>
        <p:nvGrpSpPr>
          <p:cNvPr id="54277" name="Group 3">
            <a:extLst>
              <a:ext uri="{FF2B5EF4-FFF2-40B4-BE49-F238E27FC236}">
                <a16:creationId xmlns:a16="http://schemas.microsoft.com/office/drawing/2014/main" id="{1EB9259F-E276-7E71-9402-BADB1633AC13}"/>
              </a:ext>
            </a:extLst>
          </p:cNvPr>
          <p:cNvGrpSpPr>
            <a:grpSpLocks/>
          </p:cNvGrpSpPr>
          <p:nvPr/>
        </p:nvGrpSpPr>
        <p:grpSpPr bwMode="auto">
          <a:xfrm>
            <a:off x="3565525" y="1371600"/>
            <a:ext cx="1530350" cy="2325688"/>
            <a:chOff x="2486" y="864"/>
            <a:chExt cx="964" cy="1465"/>
          </a:xfrm>
        </p:grpSpPr>
        <p:grpSp>
          <p:nvGrpSpPr>
            <p:cNvPr id="54310" name="Group 4">
              <a:extLst>
                <a:ext uri="{FF2B5EF4-FFF2-40B4-BE49-F238E27FC236}">
                  <a16:creationId xmlns:a16="http://schemas.microsoft.com/office/drawing/2014/main" id="{C0F55F07-F59B-D192-7AAE-FB8AD11FBB5E}"/>
                </a:ext>
              </a:extLst>
            </p:cNvPr>
            <p:cNvGrpSpPr>
              <a:grpSpLocks/>
            </p:cNvGrpSpPr>
            <p:nvPr/>
          </p:nvGrpSpPr>
          <p:grpSpPr bwMode="auto">
            <a:xfrm>
              <a:off x="2496" y="864"/>
              <a:ext cx="912" cy="1440"/>
              <a:chOff x="1536" y="2592"/>
              <a:chExt cx="864" cy="960"/>
            </a:xfrm>
          </p:grpSpPr>
          <p:sp>
            <p:nvSpPr>
              <p:cNvPr id="54317" name="Rectangle 5">
                <a:extLst>
                  <a:ext uri="{FF2B5EF4-FFF2-40B4-BE49-F238E27FC236}">
                    <a16:creationId xmlns:a16="http://schemas.microsoft.com/office/drawing/2014/main" id="{D99330CD-AF55-1DF6-536F-A4B543EA78EA}"/>
                  </a:ext>
                </a:extLst>
              </p:cNvPr>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4318" name="Line 6">
                <a:extLst>
                  <a:ext uri="{FF2B5EF4-FFF2-40B4-BE49-F238E27FC236}">
                    <a16:creationId xmlns:a16="http://schemas.microsoft.com/office/drawing/2014/main" id="{0EE0829F-EBDA-E959-EC03-3510616F08F3}"/>
                  </a:ext>
                </a:extLst>
              </p:cNvPr>
              <p:cNvSpPr>
                <a:spLocks noChangeShapeType="1"/>
              </p:cNvSpPr>
              <p:nvPr/>
            </p:nvSpPr>
            <p:spPr bwMode="auto">
              <a:xfrm>
                <a:off x="1536" y="2880"/>
                <a:ext cx="8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4319" name="Line 7">
                <a:extLst>
                  <a:ext uri="{FF2B5EF4-FFF2-40B4-BE49-F238E27FC236}">
                    <a16:creationId xmlns:a16="http://schemas.microsoft.com/office/drawing/2014/main" id="{8DBF1EE0-79FE-CA23-0BCC-24E3C39B20A8}"/>
                  </a:ext>
                </a:extLst>
              </p:cNvPr>
              <p:cNvSpPr>
                <a:spLocks noChangeShapeType="1"/>
              </p:cNvSpPr>
              <p:nvPr/>
            </p:nvSpPr>
            <p:spPr bwMode="auto">
              <a:xfrm>
                <a:off x="1536" y="3216"/>
                <a:ext cx="8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54311" name="Text Box 8">
              <a:extLst>
                <a:ext uri="{FF2B5EF4-FFF2-40B4-BE49-F238E27FC236}">
                  <a16:creationId xmlns:a16="http://schemas.microsoft.com/office/drawing/2014/main" id="{98685F33-F989-E04D-61BD-C6CF9D62F1CB}"/>
                </a:ext>
              </a:extLst>
            </p:cNvPr>
            <p:cNvSpPr txBox="1">
              <a:spLocks noChangeArrowheads="1"/>
            </p:cNvSpPr>
            <p:nvPr/>
          </p:nvSpPr>
          <p:spPr bwMode="auto">
            <a:xfrm>
              <a:off x="2822" y="946"/>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3333FF"/>
                  </a:solidFill>
                  <a:effectLst/>
                  <a:uLnTx/>
                  <a:uFillTx/>
                  <a:latin typeface="Palatino"/>
                  <a:ea typeface="+mn-ea"/>
                  <a:cs typeface="Times New Roman" panose="02020603050405020304" pitchFamily="18" charset="0"/>
                </a:rPr>
                <a:t>Foo</a:t>
              </a:r>
              <a:endPar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endParaRPr>
            </a:p>
          </p:txBody>
        </p:sp>
        <p:sp>
          <p:nvSpPr>
            <p:cNvPr id="54312" name="Text Box 9">
              <a:extLst>
                <a:ext uri="{FF2B5EF4-FFF2-40B4-BE49-F238E27FC236}">
                  <a16:creationId xmlns:a16="http://schemas.microsoft.com/office/drawing/2014/main" id="{60DCD081-64C4-FD3C-C881-531F56A61775}"/>
                </a:ext>
              </a:extLst>
            </p:cNvPr>
            <p:cNvSpPr txBox="1">
              <a:spLocks noChangeArrowheads="1"/>
            </p:cNvSpPr>
            <p:nvPr/>
          </p:nvSpPr>
          <p:spPr bwMode="auto">
            <a:xfrm>
              <a:off x="2486" y="1282"/>
              <a:ext cx="6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Amount</a:t>
              </a:r>
            </a:p>
          </p:txBody>
        </p:sp>
        <p:sp>
          <p:nvSpPr>
            <p:cNvPr id="54313" name="Text Box 10">
              <a:extLst>
                <a:ext uri="{FF2B5EF4-FFF2-40B4-BE49-F238E27FC236}">
                  <a16:creationId xmlns:a16="http://schemas.microsoft.com/office/drawing/2014/main" id="{98E0B262-72F8-CEA6-E74B-887671788734}"/>
                </a:ext>
              </a:extLst>
            </p:cNvPr>
            <p:cNvSpPr txBox="1">
              <a:spLocks noChangeArrowheads="1"/>
            </p:cNvSpPr>
            <p:nvPr/>
          </p:nvSpPr>
          <p:spPr bwMode="auto">
            <a:xfrm>
              <a:off x="2486" y="1522"/>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CustomerId</a:t>
              </a:r>
            </a:p>
          </p:txBody>
        </p:sp>
        <p:sp>
          <p:nvSpPr>
            <p:cNvPr id="54314" name="Text Box 11">
              <a:extLst>
                <a:ext uri="{FF2B5EF4-FFF2-40B4-BE49-F238E27FC236}">
                  <a16:creationId xmlns:a16="http://schemas.microsoft.com/office/drawing/2014/main" id="{A6988C25-7A71-A822-1500-BA360023F873}"/>
                </a:ext>
              </a:extLst>
            </p:cNvPr>
            <p:cNvSpPr txBox="1">
              <a:spLocks noChangeArrowheads="1"/>
            </p:cNvSpPr>
            <p:nvPr/>
          </p:nvSpPr>
          <p:spPr bwMode="auto">
            <a:xfrm>
              <a:off x="2486" y="1810"/>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Deposit()</a:t>
              </a:r>
            </a:p>
          </p:txBody>
        </p:sp>
        <p:sp>
          <p:nvSpPr>
            <p:cNvPr id="54315" name="Text Box 12">
              <a:extLst>
                <a:ext uri="{FF2B5EF4-FFF2-40B4-BE49-F238E27FC236}">
                  <a16:creationId xmlns:a16="http://schemas.microsoft.com/office/drawing/2014/main" id="{23D697EF-1D16-106D-41B0-CEE7094AFA42}"/>
                </a:ext>
              </a:extLst>
            </p:cNvPr>
            <p:cNvSpPr txBox="1">
              <a:spLocks noChangeArrowheads="1"/>
            </p:cNvSpPr>
            <p:nvPr/>
          </p:nvSpPr>
          <p:spPr bwMode="auto">
            <a:xfrm>
              <a:off x="2486" y="1954"/>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Withdraw()</a:t>
              </a:r>
            </a:p>
          </p:txBody>
        </p:sp>
        <p:sp>
          <p:nvSpPr>
            <p:cNvPr id="54316" name="Text Box 13">
              <a:extLst>
                <a:ext uri="{FF2B5EF4-FFF2-40B4-BE49-F238E27FC236}">
                  <a16:creationId xmlns:a16="http://schemas.microsoft.com/office/drawing/2014/main" id="{CB7437FD-C619-7673-BA4D-DAB0851E7889}"/>
                </a:ext>
              </a:extLst>
            </p:cNvPr>
            <p:cNvSpPr txBox="1">
              <a:spLocks noChangeArrowheads="1"/>
            </p:cNvSpPr>
            <p:nvPr/>
          </p:nvSpPr>
          <p:spPr bwMode="auto">
            <a:xfrm>
              <a:off x="2486" y="2098"/>
              <a:ext cx="9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GetBalance()</a:t>
              </a:r>
            </a:p>
          </p:txBody>
        </p:sp>
      </p:grpSp>
      <p:graphicFrame>
        <p:nvGraphicFramePr>
          <p:cNvPr id="150542" name="Object 2">
            <a:extLst>
              <a:ext uri="{FF2B5EF4-FFF2-40B4-BE49-F238E27FC236}">
                <a16:creationId xmlns:a16="http://schemas.microsoft.com/office/drawing/2014/main" id="{72B40864-1823-F4E4-58ED-B2FACDF6F5FF}"/>
              </a:ext>
            </a:extLst>
          </p:cNvPr>
          <p:cNvGraphicFramePr>
            <a:graphicFrameLocks noChangeAspect="1"/>
          </p:cNvGraphicFramePr>
          <p:nvPr/>
        </p:nvGraphicFramePr>
        <p:xfrm>
          <a:off x="6629400" y="1219200"/>
          <a:ext cx="1931988" cy="2419350"/>
        </p:xfrm>
        <a:graphic>
          <a:graphicData uri="http://schemas.openxmlformats.org/presentationml/2006/ole">
            <mc:AlternateContent xmlns:mc="http://schemas.openxmlformats.org/markup-compatibility/2006">
              <mc:Choice xmlns:v="urn:schemas-microsoft-com:vml" Requires="v">
                <p:oleObj name="Clip" r:id="rId3" imgW="2768600" imgH="3467100" progId="">
                  <p:embed/>
                </p:oleObj>
              </mc:Choice>
              <mc:Fallback>
                <p:oleObj name="Clip" r:id="rId3" imgW="2768600" imgH="3467100" progId="">
                  <p:embed/>
                  <p:pic>
                    <p:nvPicPr>
                      <p:cNvPr id="150542" name="Object 2">
                        <a:extLst>
                          <a:ext uri="{FF2B5EF4-FFF2-40B4-BE49-F238E27FC236}">
                            <a16:creationId xmlns:a16="http://schemas.microsoft.com/office/drawing/2014/main" id="{72B40864-1823-F4E4-58ED-B2FACDF6F5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219200"/>
                        <a:ext cx="1931988"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5">
            <a:extLst>
              <a:ext uri="{FF2B5EF4-FFF2-40B4-BE49-F238E27FC236}">
                <a16:creationId xmlns:a16="http://schemas.microsoft.com/office/drawing/2014/main" id="{C9CE176B-E485-6B4E-B3D5-F6C9BD886B19}"/>
              </a:ext>
            </a:extLst>
          </p:cNvPr>
          <p:cNvGrpSpPr>
            <a:grpSpLocks/>
          </p:cNvGrpSpPr>
          <p:nvPr/>
        </p:nvGrpSpPr>
        <p:grpSpPr bwMode="auto">
          <a:xfrm>
            <a:off x="3429000" y="1371600"/>
            <a:ext cx="1905000" cy="685800"/>
            <a:chOff x="2352" y="768"/>
            <a:chExt cx="1200" cy="1680"/>
          </a:xfrm>
        </p:grpSpPr>
        <p:sp>
          <p:nvSpPr>
            <p:cNvPr id="54308" name="Line 16">
              <a:extLst>
                <a:ext uri="{FF2B5EF4-FFF2-40B4-BE49-F238E27FC236}">
                  <a16:creationId xmlns:a16="http://schemas.microsoft.com/office/drawing/2014/main" id="{5C973883-F0A5-7AC2-8365-8883681BA8B6}"/>
                </a:ext>
              </a:extLst>
            </p:cNvPr>
            <p:cNvSpPr>
              <a:spLocks noChangeShapeType="1"/>
            </p:cNvSpPr>
            <p:nvPr/>
          </p:nvSpPr>
          <p:spPr bwMode="auto">
            <a:xfrm flipH="1">
              <a:off x="2448" y="768"/>
              <a:ext cx="1056" cy="1584"/>
            </a:xfrm>
            <a:prstGeom prst="line">
              <a:avLst/>
            </a:prstGeom>
            <a:noFill/>
            <a:ln w="5715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4309" name="Line 17">
              <a:extLst>
                <a:ext uri="{FF2B5EF4-FFF2-40B4-BE49-F238E27FC236}">
                  <a16:creationId xmlns:a16="http://schemas.microsoft.com/office/drawing/2014/main" id="{56FC34EC-A6CC-74FC-FDC9-4A21B08C9C2C}"/>
                </a:ext>
              </a:extLst>
            </p:cNvPr>
            <p:cNvSpPr>
              <a:spLocks noChangeShapeType="1"/>
            </p:cNvSpPr>
            <p:nvPr/>
          </p:nvSpPr>
          <p:spPr bwMode="auto">
            <a:xfrm>
              <a:off x="2352" y="768"/>
              <a:ext cx="1200" cy="1680"/>
            </a:xfrm>
            <a:prstGeom prst="line">
              <a:avLst/>
            </a:prstGeom>
            <a:noFill/>
            <a:ln w="5715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nvGrpSpPr>
          <p:cNvPr id="5" name="Group 18">
            <a:extLst>
              <a:ext uri="{FF2B5EF4-FFF2-40B4-BE49-F238E27FC236}">
                <a16:creationId xmlns:a16="http://schemas.microsoft.com/office/drawing/2014/main" id="{4DBDF767-42BC-6612-91C9-B31A58B9FD66}"/>
              </a:ext>
            </a:extLst>
          </p:cNvPr>
          <p:cNvGrpSpPr>
            <a:grpSpLocks/>
          </p:cNvGrpSpPr>
          <p:nvPr/>
        </p:nvGrpSpPr>
        <p:grpSpPr bwMode="auto">
          <a:xfrm>
            <a:off x="5715000" y="3429000"/>
            <a:ext cx="1530350" cy="2325688"/>
            <a:chOff x="4080" y="810"/>
            <a:chExt cx="964" cy="1465"/>
          </a:xfrm>
        </p:grpSpPr>
        <p:grpSp>
          <p:nvGrpSpPr>
            <p:cNvPr id="54298" name="Group 19">
              <a:extLst>
                <a:ext uri="{FF2B5EF4-FFF2-40B4-BE49-F238E27FC236}">
                  <a16:creationId xmlns:a16="http://schemas.microsoft.com/office/drawing/2014/main" id="{18834181-9223-105E-3B3D-1361733C814D}"/>
                </a:ext>
              </a:extLst>
            </p:cNvPr>
            <p:cNvGrpSpPr>
              <a:grpSpLocks/>
            </p:cNvGrpSpPr>
            <p:nvPr/>
          </p:nvGrpSpPr>
          <p:grpSpPr bwMode="auto">
            <a:xfrm>
              <a:off x="4090" y="810"/>
              <a:ext cx="912" cy="1440"/>
              <a:chOff x="1536" y="2592"/>
              <a:chExt cx="864" cy="960"/>
            </a:xfrm>
          </p:grpSpPr>
          <p:sp>
            <p:nvSpPr>
              <p:cNvPr id="54305" name="Rectangle 20">
                <a:extLst>
                  <a:ext uri="{FF2B5EF4-FFF2-40B4-BE49-F238E27FC236}">
                    <a16:creationId xmlns:a16="http://schemas.microsoft.com/office/drawing/2014/main" id="{C4BCA59C-5C38-F63D-A5F2-DBA570465B29}"/>
                  </a:ext>
                </a:extLst>
              </p:cNvPr>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4306" name="Line 21">
                <a:extLst>
                  <a:ext uri="{FF2B5EF4-FFF2-40B4-BE49-F238E27FC236}">
                    <a16:creationId xmlns:a16="http://schemas.microsoft.com/office/drawing/2014/main" id="{73E65637-A21A-E572-A7C0-40ED4B22D675}"/>
                  </a:ext>
                </a:extLst>
              </p:cNvPr>
              <p:cNvSpPr>
                <a:spLocks noChangeShapeType="1"/>
              </p:cNvSpPr>
              <p:nvPr/>
            </p:nvSpPr>
            <p:spPr bwMode="auto">
              <a:xfrm>
                <a:off x="1536" y="2880"/>
                <a:ext cx="8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4307" name="Line 22">
                <a:extLst>
                  <a:ext uri="{FF2B5EF4-FFF2-40B4-BE49-F238E27FC236}">
                    <a16:creationId xmlns:a16="http://schemas.microsoft.com/office/drawing/2014/main" id="{1B331AC1-3A56-EB35-E89F-BBD8A51015FC}"/>
                  </a:ext>
                </a:extLst>
              </p:cNvPr>
              <p:cNvSpPr>
                <a:spLocks noChangeShapeType="1"/>
              </p:cNvSpPr>
              <p:nvPr/>
            </p:nvSpPr>
            <p:spPr bwMode="auto">
              <a:xfrm>
                <a:off x="1536" y="3216"/>
                <a:ext cx="8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54299" name="Text Box 23">
              <a:extLst>
                <a:ext uri="{FF2B5EF4-FFF2-40B4-BE49-F238E27FC236}">
                  <a16:creationId xmlns:a16="http://schemas.microsoft.com/office/drawing/2014/main" id="{4E913E42-D292-9AAE-5B37-878C44CC0A15}"/>
                </a:ext>
              </a:extLst>
            </p:cNvPr>
            <p:cNvSpPr txBox="1">
              <a:spLocks noChangeArrowheads="1"/>
            </p:cNvSpPr>
            <p:nvPr/>
          </p:nvSpPr>
          <p:spPr bwMode="auto">
            <a:xfrm>
              <a:off x="4282" y="906"/>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3333FF"/>
                  </a:solidFill>
                  <a:effectLst/>
                  <a:uLnTx/>
                  <a:uFillTx/>
                  <a:latin typeface="Palatino"/>
                  <a:ea typeface="+mn-ea"/>
                  <a:cs typeface="Times New Roman" panose="02020603050405020304" pitchFamily="18" charset="0"/>
                </a:rPr>
                <a:t>Account</a:t>
              </a:r>
              <a:endPar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endParaRPr>
            </a:p>
          </p:txBody>
        </p:sp>
        <p:sp>
          <p:nvSpPr>
            <p:cNvPr id="54300" name="Text Box 24">
              <a:extLst>
                <a:ext uri="{FF2B5EF4-FFF2-40B4-BE49-F238E27FC236}">
                  <a16:creationId xmlns:a16="http://schemas.microsoft.com/office/drawing/2014/main" id="{66EC18A3-1F9B-16CD-8734-5255DBC0502C}"/>
                </a:ext>
              </a:extLst>
            </p:cNvPr>
            <p:cNvSpPr txBox="1">
              <a:spLocks noChangeArrowheads="1"/>
            </p:cNvSpPr>
            <p:nvPr/>
          </p:nvSpPr>
          <p:spPr bwMode="auto">
            <a:xfrm>
              <a:off x="4080" y="1228"/>
              <a:ext cx="6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Amount</a:t>
              </a:r>
            </a:p>
          </p:txBody>
        </p:sp>
        <p:sp>
          <p:nvSpPr>
            <p:cNvPr id="54301" name="Text Box 25">
              <a:extLst>
                <a:ext uri="{FF2B5EF4-FFF2-40B4-BE49-F238E27FC236}">
                  <a16:creationId xmlns:a16="http://schemas.microsoft.com/office/drawing/2014/main" id="{69A021B2-58E0-8F1B-63AE-2B3981F18D90}"/>
                </a:ext>
              </a:extLst>
            </p:cNvPr>
            <p:cNvSpPr txBox="1">
              <a:spLocks noChangeArrowheads="1"/>
            </p:cNvSpPr>
            <p:nvPr/>
          </p:nvSpPr>
          <p:spPr bwMode="auto">
            <a:xfrm>
              <a:off x="4080" y="1468"/>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CustomerId</a:t>
              </a:r>
            </a:p>
          </p:txBody>
        </p:sp>
        <p:sp>
          <p:nvSpPr>
            <p:cNvPr id="54302" name="Text Box 26">
              <a:extLst>
                <a:ext uri="{FF2B5EF4-FFF2-40B4-BE49-F238E27FC236}">
                  <a16:creationId xmlns:a16="http://schemas.microsoft.com/office/drawing/2014/main" id="{1B2DE8E0-052C-4264-D758-EC2376705F5F}"/>
                </a:ext>
              </a:extLst>
            </p:cNvPr>
            <p:cNvSpPr txBox="1">
              <a:spLocks noChangeArrowheads="1"/>
            </p:cNvSpPr>
            <p:nvPr/>
          </p:nvSpPr>
          <p:spPr bwMode="auto">
            <a:xfrm>
              <a:off x="4080" y="1756"/>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Deposit()</a:t>
              </a:r>
            </a:p>
          </p:txBody>
        </p:sp>
        <p:sp>
          <p:nvSpPr>
            <p:cNvPr id="54303" name="Text Box 27">
              <a:extLst>
                <a:ext uri="{FF2B5EF4-FFF2-40B4-BE49-F238E27FC236}">
                  <a16:creationId xmlns:a16="http://schemas.microsoft.com/office/drawing/2014/main" id="{238195CD-A842-CF1D-1EE4-767A43AD757B}"/>
                </a:ext>
              </a:extLst>
            </p:cNvPr>
            <p:cNvSpPr txBox="1">
              <a:spLocks noChangeArrowheads="1"/>
            </p:cNvSpPr>
            <p:nvPr/>
          </p:nvSpPr>
          <p:spPr bwMode="auto">
            <a:xfrm>
              <a:off x="4080" y="1900"/>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Withdraw()</a:t>
              </a:r>
            </a:p>
          </p:txBody>
        </p:sp>
        <p:sp>
          <p:nvSpPr>
            <p:cNvPr id="54304" name="Text Box 28">
              <a:extLst>
                <a:ext uri="{FF2B5EF4-FFF2-40B4-BE49-F238E27FC236}">
                  <a16:creationId xmlns:a16="http://schemas.microsoft.com/office/drawing/2014/main" id="{4839A81A-FD25-9369-68AB-66003E6D7528}"/>
                </a:ext>
              </a:extLst>
            </p:cNvPr>
            <p:cNvSpPr txBox="1">
              <a:spLocks noChangeArrowheads="1"/>
            </p:cNvSpPr>
            <p:nvPr/>
          </p:nvSpPr>
          <p:spPr bwMode="auto">
            <a:xfrm>
              <a:off x="4080" y="2044"/>
              <a:ext cx="9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GetBalance()</a:t>
              </a:r>
            </a:p>
          </p:txBody>
        </p:sp>
      </p:grpSp>
      <p:sp>
        <p:nvSpPr>
          <p:cNvPr id="150557" name="Text Box 29">
            <a:extLst>
              <a:ext uri="{FF2B5EF4-FFF2-40B4-BE49-F238E27FC236}">
                <a16:creationId xmlns:a16="http://schemas.microsoft.com/office/drawing/2014/main" id="{285320C5-7EE6-2191-E790-7E0A2DB1A3BA}"/>
              </a:ext>
            </a:extLst>
          </p:cNvPr>
          <p:cNvSpPr txBox="1">
            <a:spLocks noChangeArrowheads="1"/>
          </p:cNvSpPr>
          <p:nvPr/>
        </p:nvSpPr>
        <p:spPr bwMode="auto">
          <a:xfrm>
            <a:off x="1317625" y="5083175"/>
            <a:ext cx="249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Naming is important!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Is </a:t>
            </a:r>
            <a:r>
              <a:rPr kumimoji="0" lang="en-US" altLang="ar-JO" sz="1800" b="0" i="0" u="none" strike="noStrike" kern="1200" cap="none" spc="0" normalizeH="0" baseline="0" noProof="0">
                <a:ln>
                  <a:noFill/>
                </a:ln>
                <a:solidFill>
                  <a:srgbClr val="3333FF"/>
                </a:solidFill>
                <a:effectLst/>
                <a:uLnTx/>
                <a:uFillTx/>
                <a:latin typeface="Palatino"/>
                <a:ea typeface="+mn-ea"/>
                <a:cs typeface="Times New Roman" panose="02020603050405020304" pitchFamily="18" charset="0"/>
              </a:rPr>
              <a:t>Foo</a:t>
            </a: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 the right name?</a:t>
            </a:r>
          </a:p>
        </p:txBody>
      </p:sp>
      <p:grpSp>
        <p:nvGrpSpPr>
          <p:cNvPr id="7" name="Group 30">
            <a:extLst>
              <a:ext uri="{FF2B5EF4-FFF2-40B4-BE49-F238E27FC236}">
                <a16:creationId xmlns:a16="http://schemas.microsoft.com/office/drawing/2014/main" id="{04304519-EC53-2E71-9374-7A59CFFF7298}"/>
              </a:ext>
            </a:extLst>
          </p:cNvPr>
          <p:cNvGrpSpPr>
            <a:grpSpLocks/>
          </p:cNvGrpSpPr>
          <p:nvPr/>
        </p:nvGrpSpPr>
        <p:grpSpPr bwMode="auto">
          <a:xfrm>
            <a:off x="304800" y="1371600"/>
            <a:ext cx="2428875" cy="2325688"/>
            <a:chOff x="192" y="864"/>
            <a:chExt cx="1530" cy="1465"/>
          </a:xfrm>
        </p:grpSpPr>
        <p:grpSp>
          <p:nvGrpSpPr>
            <p:cNvPr id="54286" name="Group 31">
              <a:extLst>
                <a:ext uri="{FF2B5EF4-FFF2-40B4-BE49-F238E27FC236}">
                  <a16:creationId xmlns:a16="http://schemas.microsoft.com/office/drawing/2014/main" id="{F7185A6B-AD42-47B3-1113-81B6DD1BF747}"/>
                </a:ext>
              </a:extLst>
            </p:cNvPr>
            <p:cNvGrpSpPr>
              <a:grpSpLocks/>
            </p:cNvGrpSpPr>
            <p:nvPr/>
          </p:nvGrpSpPr>
          <p:grpSpPr bwMode="auto">
            <a:xfrm>
              <a:off x="758" y="864"/>
              <a:ext cx="964" cy="1465"/>
              <a:chOff x="998" y="864"/>
              <a:chExt cx="964" cy="1465"/>
            </a:xfrm>
          </p:grpSpPr>
          <p:grpSp>
            <p:nvGrpSpPr>
              <p:cNvPr id="54288" name="Group 32">
                <a:extLst>
                  <a:ext uri="{FF2B5EF4-FFF2-40B4-BE49-F238E27FC236}">
                    <a16:creationId xmlns:a16="http://schemas.microsoft.com/office/drawing/2014/main" id="{75A6B799-FAB8-DFF9-695E-4F3AB43EB63F}"/>
                  </a:ext>
                </a:extLst>
              </p:cNvPr>
              <p:cNvGrpSpPr>
                <a:grpSpLocks/>
              </p:cNvGrpSpPr>
              <p:nvPr/>
            </p:nvGrpSpPr>
            <p:grpSpPr bwMode="auto">
              <a:xfrm>
                <a:off x="1008" y="864"/>
                <a:ext cx="912" cy="1440"/>
                <a:chOff x="1536" y="2592"/>
                <a:chExt cx="864" cy="960"/>
              </a:xfrm>
            </p:grpSpPr>
            <p:sp>
              <p:nvSpPr>
                <p:cNvPr id="54295" name="Rectangle 33">
                  <a:extLst>
                    <a:ext uri="{FF2B5EF4-FFF2-40B4-BE49-F238E27FC236}">
                      <a16:creationId xmlns:a16="http://schemas.microsoft.com/office/drawing/2014/main" id="{695DA821-EC82-FDDB-5720-7D1B7A357C7A}"/>
                    </a:ext>
                  </a:extLst>
                </p:cNvPr>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JO" altLang="ar-JO" sz="1800" b="0" i="0" u="none" strike="noStrike" kern="1200" cap="none" spc="0" normalizeH="0" baseline="0" noProof="0">
                    <a:ln>
                      <a:noFill/>
                    </a:ln>
                    <a:solidFill>
                      <a:prstClr val="black"/>
                    </a:solidFill>
                    <a:effectLst/>
                    <a:uLnTx/>
                    <a:uFillTx/>
                    <a:latin typeface="Constantia" panose="02030602050306030303" pitchFamily="18" charset="0"/>
                    <a:ea typeface="+mn-ea"/>
                    <a:cs typeface="Times New Roman" panose="02020603050405020304" pitchFamily="18" charset="0"/>
                  </a:endParaRPr>
                </a:p>
              </p:txBody>
            </p:sp>
            <p:sp>
              <p:nvSpPr>
                <p:cNvPr id="54296" name="Line 34">
                  <a:extLst>
                    <a:ext uri="{FF2B5EF4-FFF2-40B4-BE49-F238E27FC236}">
                      <a16:creationId xmlns:a16="http://schemas.microsoft.com/office/drawing/2014/main" id="{6EC49BCF-6775-90A1-2281-2924347C1D63}"/>
                    </a:ext>
                  </a:extLst>
                </p:cNvPr>
                <p:cNvSpPr>
                  <a:spLocks noChangeShapeType="1"/>
                </p:cNvSpPr>
                <p:nvPr/>
              </p:nvSpPr>
              <p:spPr bwMode="auto">
                <a:xfrm>
                  <a:off x="1536" y="2880"/>
                  <a:ext cx="8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4297" name="Line 35">
                  <a:extLst>
                    <a:ext uri="{FF2B5EF4-FFF2-40B4-BE49-F238E27FC236}">
                      <a16:creationId xmlns:a16="http://schemas.microsoft.com/office/drawing/2014/main" id="{3DF58BBB-652B-2F49-53C0-9B22AE6447B7}"/>
                    </a:ext>
                  </a:extLst>
                </p:cNvPr>
                <p:cNvSpPr>
                  <a:spLocks noChangeShapeType="1"/>
                </p:cNvSpPr>
                <p:nvPr/>
              </p:nvSpPr>
              <p:spPr bwMode="auto">
                <a:xfrm>
                  <a:off x="1536" y="3216"/>
                  <a:ext cx="8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54289" name="Text Box 36">
                <a:extLst>
                  <a:ext uri="{FF2B5EF4-FFF2-40B4-BE49-F238E27FC236}">
                    <a16:creationId xmlns:a16="http://schemas.microsoft.com/office/drawing/2014/main" id="{8132AB32-08A6-109B-3FE3-8A7D92CBD702}"/>
                  </a:ext>
                </a:extLst>
              </p:cNvPr>
              <p:cNvSpPr txBox="1">
                <a:spLocks noChangeArrowheads="1"/>
              </p:cNvSpPr>
              <p:nvPr/>
            </p:nvSpPr>
            <p:spPr bwMode="auto">
              <a:xfrm>
                <a:off x="1200" y="96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srgbClr val="3333FF"/>
                    </a:solidFill>
                    <a:effectLst/>
                    <a:uLnTx/>
                    <a:uFillTx/>
                    <a:latin typeface="Palatino"/>
                    <a:ea typeface="+mn-ea"/>
                    <a:cs typeface="Times New Roman" panose="02020603050405020304" pitchFamily="18" charset="0"/>
                  </a:rPr>
                  <a:t>“Dada”</a:t>
                </a:r>
              </a:p>
            </p:txBody>
          </p:sp>
          <p:sp>
            <p:nvSpPr>
              <p:cNvPr id="54290" name="Text Box 37">
                <a:extLst>
                  <a:ext uri="{FF2B5EF4-FFF2-40B4-BE49-F238E27FC236}">
                    <a16:creationId xmlns:a16="http://schemas.microsoft.com/office/drawing/2014/main" id="{8923234F-D1CF-73E6-BC15-BD9B1A07EF4B}"/>
                  </a:ext>
                </a:extLst>
              </p:cNvPr>
              <p:cNvSpPr txBox="1">
                <a:spLocks noChangeArrowheads="1"/>
              </p:cNvSpPr>
              <p:nvPr/>
            </p:nvSpPr>
            <p:spPr bwMode="auto">
              <a:xfrm>
                <a:off x="998" y="1282"/>
                <a:ext cx="6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Amount</a:t>
                </a:r>
              </a:p>
            </p:txBody>
          </p:sp>
          <p:sp>
            <p:nvSpPr>
              <p:cNvPr id="54291" name="Text Box 38">
                <a:extLst>
                  <a:ext uri="{FF2B5EF4-FFF2-40B4-BE49-F238E27FC236}">
                    <a16:creationId xmlns:a16="http://schemas.microsoft.com/office/drawing/2014/main" id="{1094EF62-4C95-B8B4-B6AA-EAD53F987229}"/>
                  </a:ext>
                </a:extLst>
              </p:cNvPr>
              <p:cNvSpPr txBox="1">
                <a:spLocks noChangeArrowheads="1"/>
              </p:cNvSpPr>
              <p:nvPr/>
            </p:nvSpPr>
            <p:spPr bwMode="auto">
              <a:xfrm>
                <a:off x="998" y="1522"/>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CustomerId</a:t>
                </a:r>
              </a:p>
            </p:txBody>
          </p:sp>
          <p:sp>
            <p:nvSpPr>
              <p:cNvPr id="54292" name="Text Box 39">
                <a:extLst>
                  <a:ext uri="{FF2B5EF4-FFF2-40B4-BE49-F238E27FC236}">
                    <a16:creationId xmlns:a16="http://schemas.microsoft.com/office/drawing/2014/main" id="{5A43E47E-55F9-2609-A340-BCA3DEE80A5E}"/>
                  </a:ext>
                </a:extLst>
              </p:cNvPr>
              <p:cNvSpPr txBox="1">
                <a:spLocks noChangeArrowheads="1"/>
              </p:cNvSpPr>
              <p:nvPr/>
            </p:nvSpPr>
            <p:spPr bwMode="auto">
              <a:xfrm>
                <a:off x="998" y="1810"/>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Deposit()</a:t>
                </a:r>
              </a:p>
            </p:txBody>
          </p:sp>
          <p:sp>
            <p:nvSpPr>
              <p:cNvPr id="54293" name="Text Box 40">
                <a:extLst>
                  <a:ext uri="{FF2B5EF4-FFF2-40B4-BE49-F238E27FC236}">
                    <a16:creationId xmlns:a16="http://schemas.microsoft.com/office/drawing/2014/main" id="{EA882C6D-908D-94BD-6570-CFE4E2D43F79}"/>
                  </a:ext>
                </a:extLst>
              </p:cNvPr>
              <p:cNvSpPr txBox="1">
                <a:spLocks noChangeArrowheads="1"/>
              </p:cNvSpPr>
              <p:nvPr/>
            </p:nvSpPr>
            <p:spPr bwMode="auto">
              <a:xfrm>
                <a:off x="998" y="1954"/>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Withdraw()</a:t>
                </a:r>
              </a:p>
            </p:txBody>
          </p:sp>
          <p:sp>
            <p:nvSpPr>
              <p:cNvPr id="54294" name="Text Box 41">
                <a:extLst>
                  <a:ext uri="{FF2B5EF4-FFF2-40B4-BE49-F238E27FC236}">
                    <a16:creationId xmlns:a16="http://schemas.microsoft.com/office/drawing/2014/main" id="{DB14D0E7-3DB3-E0E0-7B76-3CDC45DD922F}"/>
                  </a:ext>
                </a:extLst>
              </p:cNvPr>
              <p:cNvSpPr txBox="1">
                <a:spLocks noChangeArrowheads="1"/>
              </p:cNvSpPr>
              <p:nvPr/>
            </p:nvSpPr>
            <p:spPr bwMode="auto">
              <a:xfrm>
                <a:off x="998" y="2098"/>
                <a:ext cx="9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ar-JO" sz="1800" b="0" i="0" u="none" strike="noStrike" kern="1200" cap="none" spc="0" normalizeH="0" baseline="0" noProof="0">
                    <a:ln>
                      <a:noFill/>
                    </a:ln>
                    <a:solidFill>
                      <a:prstClr val="black"/>
                    </a:solidFill>
                    <a:effectLst/>
                    <a:uLnTx/>
                    <a:uFillTx/>
                    <a:latin typeface="Palatino"/>
                    <a:ea typeface="+mn-ea"/>
                    <a:cs typeface="Times New Roman" panose="02020603050405020304" pitchFamily="18" charset="0"/>
                  </a:rPr>
                  <a:t>GetBalance()</a:t>
                </a:r>
              </a:p>
            </p:txBody>
          </p:sp>
        </p:grpSp>
        <p:graphicFrame>
          <p:nvGraphicFramePr>
            <p:cNvPr id="54287" name="Object 3">
              <a:extLst>
                <a:ext uri="{FF2B5EF4-FFF2-40B4-BE49-F238E27FC236}">
                  <a16:creationId xmlns:a16="http://schemas.microsoft.com/office/drawing/2014/main" id="{8790C015-53BD-355A-104A-9609101EA183}"/>
                </a:ext>
              </a:extLst>
            </p:cNvPr>
            <p:cNvGraphicFramePr>
              <a:graphicFrameLocks noChangeAspect="1"/>
            </p:cNvGraphicFramePr>
            <p:nvPr/>
          </p:nvGraphicFramePr>
          <p:xfrm>
            <a:off x="192" y="1104"/>
            <a:ext cx="543" cy="875"/>
          </p:xfrm>
          <a:graphic>
            <a:graphicData uri="http://schemas.openxmlformats.org/presentationml/2006/ole">
              <mc:AlternateContent xmlns:mc="http://schemas.openxmlformats.org/markup-compatibility/2006">
                <mc:Choice xmlns:v="urn:schemas-microsoft-com:vml" Requires="v">
                  <p:oleObj r:id="rId5" imgW="862584" imgH="1389888" progId="">
                    <p:embed/>
                  </p:oleObj>
                </mc:Choice>
                <mc:Fallback>
                  <p:oleObj r:id="rId5" imgW="862584" imgH="1389888" progId="">
                    <p:embed/>
                    <p:pic>
                      <p:nvPicPr>
                        <p:cNvPr id="54287" name="Object 3">
                          <a:extLst>
                            <a:ext uri="{FF2B5EF4-FFF2-40B4-BE49-F238E27FC236}">
                              <a16:creationId xmlns:a16="http://schemas.microsoft.com/office/drawing/2014/main" id="{8790C015-53BD-355A-104A-9609101EA1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104"/>
                          <a:ext cx="543"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 name="Group 43">
            <a:extLst>
              <a:ext uri="{FF2B5EF4-FFF2-40B4-BE49-F238E27FC236}">
                <a16:creationId xmlns:a16="http://schemas.microsoft.com/office/drawing/2014/main" id="{50409A33-3045-250C-767B-237C20DA4731}"/>
              </a:ext>
            </a:extLst>
          </p:cNvPr>
          <p:cNvGrpSpPr>
            <a:grpSpLocks/>
          </p:cNvGrpSpPr>
          <p:nvPr/>
        </p:nvGrpSpPr>
        <p:grpSpPr bwMode="auto">
          <a:xfrm>
            <a:off x="1066800" y="1295400"/>
            <a:ext cx="1752600" cy="762000"/>
            <a:chOff x="2352" y="768"/>
            <a:chExt cx="1200" cy="1680"/>
          </a:xfrm>
        </p:grpSpPr>
        <p:sp>
          <p:nvSpPr>
            <p:cNvPr id="54284" name="Line 44">
              <a:extLst>
                <a:ext uri="{FF2B5EF4-FFF2-40B4-BE49-F238E27FC236}">
                  <a16:creationId xmlns:a16="http://schemas.microsoft.com/office/drawing/2014/main" id="{2B7AF7E6-AEFC-ACD2-74DA-3F60DFBA6386}"/>
                </a:ext>
              </a:extLst>
            </p:cNvPr>
            <p:cNvSpPr>
              <a:spLocks noChangeShapeType="1"/>
            </p:cNvSpPr>
            <p:nvPr/>
          </p:nvSpPr>
          <p:spPr bwMode="auto">
            <a:xfrm flipH="1">
              <a:off x="2448" y="768"/>
              <a:ext cx="1056" cy="1584"/>
            </a:xfrm>
            <a:prstGeom prst="line">
              <a:avLst/>
            </a:prstGeom>
            <a:noFill/>
            <a:ln w="5715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4285" name="Line 45">
              <a:extLst>
                <a:ext uri="{FF2B5EF4-FFF2-40B4-BE49-F238E27FC236}">
                  <a16:creationId xmlns:a16="http://schemas.microsoft.com/office/drawing/2014/main" id="{98F180C2-8902-C007-C370-6062B5746AAE}"/>
                </a:ext>
              </a:extLst>
            </p:cNvPr>
            <p:cNvSpPr>
              <a:spLocks noChangeShapeType="1"/>
            </p:cNvSpPr>
            <p:nvPr/>
          </p:nvSpPr>
          <p:spPr bwMode="auto">
            <a:xfrm>
              <a:off x="2352" y="768"/>
              <a:ext cx="1200" cy="1680"/>
            </a:xfrm>
            <a:prstGeom prst="line">
              <a:avLst/>
            </a:prstGeom>
            <a:noFill/>
            <a:ln w="5715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0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nodeType="afterEffect">
                                  <p:stCondLst>
                                    <p:cond delay="5000"/>
                                  </p:stCondLst>
                                  <p:childTnLst>
                                    <p:set>
                                      <p:cBhvr>
                                        <p:cTn id="27" dur="1" fill="hold">
                                          <p:stCondLst>
                                            <p:cond delay="499"/>
                                          </p:stCondLst>
                                        </p:cTn>
                                        <p:tgtEl>
                                          <p:spTgt spid="150542"/>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641078B1-CB13-612B-6534-C9FE3160985B}"/>
              </a:ext>
            </a:extLst>
          </p:cNvPr>
          <p:cNvSpPr>
            <a:spLocks noGrp="1"/>
          </p:cNvSpPr>
          <p:nvPr>
            <p:ph type="title"/>
          </p:nvPr>
        </p:nvSpPr>
        <p:spPr>
          <a:xfrm>
            <a:off x="457200" y="381000"/>
            <a:ext cx="8153400" cy="704850"/>
          </a:xfrm>
        </p:spPr>
        <p:txBody>
          <a:bodyPr/>
          <a:lstStyle/>
          <a:p>
            <a:pPr algn="ctr" eaLnBrk="1" hangingPunct="1"/>
            <a:r>
              <a:rPr lang="en-US" altLang="ar-JO" sz="4000" b="1">
                <a:solidFill>
                  <a:srgbClr val="00B0F0"/>
                </a:solidFill>
              </a:rPr>
              <a:t>An example of a UML object diagram</a:t>
            </a:r>
          </a:p>
        </p:txBody>
      </p:sp>
      <p:sp>
        <p:nvSpPr>
          <p:cNvPr id="55299" name="Content Placeholder 2">
            <a:extLst>
              <a:ext uri="{FF2B5EF4-FFF2-40B4-BE49-F238E27FC236}">
                <a16:creationId xmlns:a16="http://schemas.microsoft.com/office/drawing/2014/main" id="{0A3A82B4-82F1-34BB-900D-1D8DA7C94722}"/>
              </a:ext>
            </a:extLst>
          </p:cNvPr>
          <p:cNvSpPr>
            <a:spLocks noGrp="1"/>
          </p:cNvSpPr>
          <p:nvPr>
            <p:ph sz="half" idx="1"/>
          </p:nvPr>
        </p:nvSpPr>
        <p:spPr/>
        <p:txBody>
          <a:bodyPr/>
          <a:lstStyle/>
          <a:p>
            <a:pPr eaLnBrk="1" hangingPunct="1"/>
            <a:endParaRPr lang="ar-JO" altLang="ar-JO"/>
          </a:p>
        </p:txBody>
      </p:sp>
      <p:sp>
        <p:nvSpPr>
          <p:cNvPr id="55300" name="Text Placeholder 3">
            <a:extLst>
              <a:ext uri="{FF2B5EF4-FFF2-40B4-BE49-F238E27FC236}">
                <a16:creationId xmlns:a16="http://schemas.microsoft.com/office/drawing/2014/main" id="{210A8F75-5F26-AEA3-1527-91C0A32777E8}"/>
              </a:ext>
            </a:extLst>
          </p:cNvPr>
          <p:cNvSpPr>
            <a:spLocks noGrp="1"/>
          </p:cNvSpPr>
          <p:nvPr>
            <p:ph type="body" sz="half" idx="2"/>
          </p:nvPr>
        </p:nvSpPr>
        <p:spPr/>
        <p:txBody>
          <a:bodyPr/>
          <a:lstStyle/>
          <a:p>
            <a:pPr eaLnBrk="1" hangingPunct="1"/>
            <a:endParaRPr lang="ar-JO" altLang="ar-JO"/>
          </a:p>
        </p:txBody>
      </p:sp>
      <p:pic>
        <p:nvPicPr>
          <p:cNvPr id="169986" name="Picture 2">
            <a:extLst>
              <a:ext uri="{FF2B5EF4-FFF2-40B4-BE49-F238E27FC236}">
                <a16:creationId xmlns:a16="http://schemas.microsoft.com/office/drawing/2014/main" id="{58FDB913-0627-4084-1CA7-365A3F9D104B}"/>
              </a:ext>
            </a:extLst>
          </p:cNvPr>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381000" y="1295400"/>
            <a:ext cx="8305800" cy="2362200"/>
          </a:xfrm>
          <a:prstGeom prst="rect">
            <a:avLst/>
          </a:prstGeom>
          <a:noFill/>
          <a:ln w="9525">
            <a:noFill/>
            <a:miter lim="800000"/>
            <a:headEnd/>
            <a:tailEnd/>
          </a:ln>
        </p:spPr>
      </p:pic>
      <p:pic>
        <p:nvPicPr>
          <p:cNvPr id="169987" name="Picture 3">
            <a:extLst>
              <a:ext uri="{FF2B5EF4-FFF2-40B4-BE49-F238E27FC236}">
                <a16:creationId xmlns:a16="http://schemas.microsoft.com/office/drawing/2014/main" id="{5A7E9362-2D67-FC4D-3AF1-9E24917A115E}"/>
              </a:ext>
            </a:extLst>
          </p:cNvPr>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381000" y="3810000"/>
            <a:ext cx="8229600" cy="25146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F231261-BCD5-D071-2F83-CD5007A59220}"/>
              </a:ext>
            </a:extLst>
          </p:cNvPr>
          <p:cNvSpPr>
            <a:spLocks noGrp="1" noChangeArrowheads="1"/>
          </p:cNvSpPr>
          <p:nvPr>
            <p:ph type="title"/>
          </p:nvPr>
        </p:nvSpPr>
        <p:spPr>
          <a:xfrm>
            <a:off x="457200" y="381000"/>
            <a:ext cx="8229600" cy="1143000"/>
          </a:xfrm>
        </p:spPr>
        <p:txBody>
          <a:bodyPr/>
          <a:lstStyle/>
          <a:p>
            <a:pPr algn="ctr" eaLnBrk="1" hangingPunct="1"/>
            <a:r>
              <a:rPr lang="en-US" altLang="ar-JO" sz="3600" b="1" dirty="0"/>
              <a:t>Actor vs Instances</a:t>
            </a:r>
            <a:br>
              <a:rPr lang="en-US" altLang="ar-JO" sz="3600" b="1" dirty="0"/>
            </a:br>
            <a:r>
              <a:rPr lang="en-US" altLang="ar-JO" sz="3600" b="1" dirty="0" err="1"/>
              <a:t>الفاعل</a:t>
            </a:r>
            <a:r>
              <a:rPr lang="en-US" altLang="ar-JO" sz="3600" b="1" dirty="0"/>
              <a:t> </a:t>
            </a:r>
            <a:r>
              <a:rPr lang="en-US" altLang="ar-JO" sz="3600" b="1" dirty="0" err="1"/>
              <a:t>مقابل</a:t>
            </a:r>
            <a:r>
              <a:rPr lang="en-US" altLang="ar-JO" sz="3600" b="1" dirty="0"/>
              <a:t> </a:t>
            </a:r>
            <a:r>
              <a:rPr lang="en-US" altLang="ar-JO" sz="3600" b="1" dirty="0" err="1"/>
              <a:t>المثيلات</a:t>
            </a:r>
            <a:endParaRPr lang="en-US" altLang="ar-JO" sz="3600" b="1" dirty="0"/>
          </a:p>
        </p:txBody>
      </p:sp>
      <p:sp>
        <p:nvSpPr>
          <p:cNvPr id="134148" name="Rectangle 4">
            <a:extLst>
              <a:ext uri="{FF2B5EF4-FFF2-40B4-BE49-F238E27FC236}">
                <a16:creationId xmlns:a16="http://schemas.microsoft.com/office/drawing/2014/main" id="{C56C2EF6-59CF-8095-320B-9749F4D1024B}"/>
              </a:ext>
            </a:extLst>
          </p:cNvPr>
          <p:cNvSpPr>
            <a:spLocks noGrp="1" noChangeArrowheads="1"/>
          </p:cNvSpPr>
          <p:nvPr>
            <p:ph idx="1"/>
          </p:nvPr>
        </p:nvSpPr>
        <p:spPr/>
        <p:txBody>
          <a:bodyPr>
            <a:normAutofit fontScale="62500" lnSpcReduction="20000"/>
          </a:bodyPr>
          <a:lstStyle/>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What is the difference between an </a:t>
            </a:r>
            <a:r>
              <a:rPr lang="en-US" i="1" dirty="0">
                <a:latin typeface="Times New Roman" pitchFamily="18" charset="0"/>
                <a:cs typeface="Times New Roman" pitchFamily="18" charset="0"/>
              </a:rPr>
              <a:t>actor</a:t>
            </a:r>
            <a:r>
              <a:rPr lang="en-US" dirty="0">
                <a:latin typeface="Times New Roman" pitchFamily="18" charset="0"/>
                <a:cs typeface="Times New Roman" pitchFamily="18" charset="0"/>
              </a:rPr>
              <a:t> ,  a </a:t>
            </a:r>
            <a:r>
              <a:rPr lang="en-US" i="1" dirty="0">
                <a:latin typeface="Times New Roman" pitchFamily="18" charset="0"/>
                <a:cs typeface="Times New Roman" pitchFamily="18" charset="0"/>
              </a:rPr>
              <a:t>class</a:t>
            </a:r>
            <a:r>
              <a:rPr lang="en-US" dirty="0">
                <a:latin typeface="Times New Roman" pitchFamily="18" charset="0"/>
                <a:cs typeface="Times New Roman" pitchFamily="18" charset="0"/>
              </a:rPr>
              <a:t>  and an </a:t>
            </a:r>
            <a:r>
              <a:rPr lang="en-US" i="1" dirty="0">
                <a:latin typeface="Times New Roman" pitchFamily="18" charset="0"/>
                <a:cs typeface="Times New Roman" pitchFamily="18" charset="0"/>
              </a:rPr>
              <a:t>instance</a:t>
            </a:r>
            <a:r>
              <a:rPr lang="en-US" dirty="0">
                <a:latin typeface="Times New Roman" pitchFamily="18" charset="0"/>
                <a:cs typeface="Times New Roman" pitchFamily="18" charset="0"/>
              </a:rPr>
              <a:t>?</a:t>
            </a:r>
          </a:p>
          <a:p>
            <a:pPr marL="274320" indent="-274320" algn="r" rtl="1" eaLnBrk="1" fontAlgn="auto" hangingPunct="1">
              <a:spcAft>
                <a:spcPts val="0"/>
              </a:spcAft>
              <a:buClr>
                <a:schemeClr val="accent3"/>
              </a:buClr>
              <a:buFont typeface="Wingdings 2"/>
              <a:buChar char=""/>
              <a:defRPr/>
            </a:pPr>
            <a:r>
              <a:rPr lang="en-US" dirty="0" err="1">
                <a:latin typeface="Times New Roman" pitchFamily="18" charset="0"/>
                <a:cs typeface="Times New Roman" pitchFamily="18" charset="0"/>
              </a:rPr>
              <a:t>ما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هو</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الفرق</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بين</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الممثل</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أ</a:t>
            </a:r>
            <a:r>
              <a:rPr lang="en-US" i="1" dirty="0" err="1">
                <a:latin typeface="Times New Roman" pitchFamily="18" charset="0"/>
                <a:cs typeface="Times New Roman" pitchFamily="18" charset="0"/>
              </a:rPr>
              <a:t>فصل</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و</a:t>
            </a:r>
            <a:r>
              <a:rPr lang="en-US" i="1" dirty="0" err="1">
                <a:latin typeface="Times New Roman" pitchFamily="18" charset="0"/>
                <a:cs typeface="Times New Roman" pitchFamily="18" charset="0"/>
              </a:rPr>
              <a:t>مثال</a:t>
            </a:r>
            <a:r>
              <a:rPr lang="en-US" dirty="0">
                <a:latin typeface="Times New Roman" pitchFamily="18" charset="0"/>
                <a:cs typeface="Times New Roman" pitchFamily="18" charset="0"/>
              </a:rPr>
              <a:t>؟</a:t>
            </a:r>
          </a:p>
          <a:p>
            <a:pPr marL="274320" indent="-274320" algn="just" eaLnBrk="1" fontAlgn="auto" hangingPunct="1">
              <a:spcAft>
                <a:spcPts val="0"/>
              </a:spcAft>
              <a:buClr>
                <a:schemeClr val="accent3"/>
              </a:buClr>
              <a:buFont typeface="Wingdings 2"/>
              <a:buChar char=""/>
              <a:defRPr/>
            </a:pPr>
            <a:r>
              <a:rPr lang="en-US" b="1" dirty="0">
                <a:latin typeface="Times New Roman" pitchFamily="18" charset="0"/>
                <a:cs typeface="Times New Roman" pitchFamily="18" charset="0"/>
              </a:rPr>
              <a:t>Actor: </a:t>
            </a:r>
          </a:p>
          <a:p>
            <a:pPr marL="274320" indent="-274320" algn="r" rtl="1" eaLnBrk="1" fontAlgn="auto" hangingPunct="1">
              <a:spcAft>
                <a:spcPts val="0"/>
              </a:spcAft>
              <a:buClr>
                <a:schemeClr val="accent3"/>
              </a:buClr>
              <a:buFont typeface="Wingdings 2"/>
              <a:buChar char=""/>
              <a:defRPr/>
            </a:pPr>
            <a:r>
              <a:rPr lang="en-US" b="1" dirty="0" err="1">
                <a:latin typeface="Times New Roman" pitchFamily="18" charset="0"/>
                <a:cs typeface="Times New Roman" pitchFamily="18" charset="0"/>
              </a:rPr>
              <a:t>الممثل</a:t>
            </a:r>
            <a:r>
              <a:rPr lang="en-US" b="1" dirty="0">
                <a:latin typeface="Times New Roman" pitchFamily="18" charset="0"/>
                <a:cs typeface="Times New Roman" pitchFamily="18" charset="0"/>
              </a:rPr>
              <a:t>:</a:t>
            </a:r>
          </a:p>
          <a:p>
            <a:pPr marL="640080" lvl="1" indent="-246888" algn="just" eaLnBrk="1" fontAlgn="auto" hangingPunct="1">
              <a:spcAft>
                <a:spcPts val="0"/>
              </a:spcAft>
              <a:buFont typeface="Wingdings 2"/>
              <a:buChar char=""/>
              <a:defRPr/>
            </a:pPr>
            <a:r>
              <a:rPr lang="en-US" dirty="0">
                <a:latin typeface="Times New Roman" pitchFamily="18" charset="0"/>
                <a:cs typeface="Times New Roman" pitchFamily="18" charset="0"/>
              </a:rPr>
              <a:t>An entity outside the system to be modeled, interacting with the system (“Passenger”)</a:t>
            </a:r>
          </a:p>
          <a:p>
            <a:pPr marL="640080" lvl="1" indent="-246888" algn="r" rtl="1" eaLnBrk="1" fontAlgn="auto" hangingPunct="1">
              <a:spcAft>
                <a:spcPts val="0"/>
              </a:spcAft>
              <a:buFont typeface="Wingdings 2"/>
              <a:buChar char=""/>
              <a:defRPr/>
            </a:pPr>
            <a:r>
              <a:rPr lang="en-US" dirty="0" err="1">
                <a:latin typeface="Times New Roman" pitchFamily="18" charset="0"/>
                <a:cs typeface="Times New Roman" pitchFamily="18" charset="0"/>
              </a:rPr>
              <a:t>كيان</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خارج</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النظام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يتم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تصميمه</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يتفاعل</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مع</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النظام</a:t>
            </a:r>
            <a:r>
              <a:rPr lang="en-US" dirty="0">
                <a:latin typeface="Times New Roman" pitchFamily="18" charset="0"/>
                <a:cs typeface="Times New Roman" pitchFamily="18" charset="0"/>
              </a:rPr>
              <a:t> </a:t>
            </a:r>
            <a:r>
              <a:rPr lang="ar-JO" dirty="0">
                <a:latin typeface="Times New Roman" pitchFamily="18" charset="0"/>
                <a:cs typeface="Times New Roman" pitchFamily="18" charset="0"/>
              </a:rPr>
              <a: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المسافر</a:t>
            </a:r>
            <a:r>
              <a:rPr lang="en-US" dirty="0">
                <a:latin typeface="Times New Roman" pitchFamily="18" charset="0"/>
                <a:cs typeface="Times New Roman" pitchFamily="18" charset="0"/>
              </a:rPr>
              <a:t>"</a:t>
            </a:r>
            <a:r>
              <a:rPr lang="ar-JO"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74320" indent="-274320" algn="just" eaLnBrk="1" fontAlgn="auto" hangingPunct="1">
              <a:spcAft>
                <a:spcPts val="0"/>
              </a:spcAft>
              <a:buClr>
                <a:schemeClr val="accent3"/>
              </a:buClr>
              <a:buFont typeface="Wingdings 2"/>
              <a:buChar char=""/>
              <a:defRPr/>
            </a:pPr>
            <a:r>
              <a:rPr lang="en-US" b="1" dirty="0">
                <a:latin typeface="Times New Roman" pitchFamily="18" charset="0"/>
                <a:cs typeface="Times New Roman" pitchFamily="18" charset="0"/>
              </a:rPr>
              <a:t>Class: </a:t>
            </a:r>
          </a:p>
          <a:p>
            <a:pPr marL="274320" indent="-274320" algn="r" rtl="1" eaLnBrk="1" fontAlgn="auto" hangingPunct="1">
              <a:spcAft>
                <a:spcPts val="0"/>
              </a:spcAft>
              <a:buClr>
                <a:schemeClr val="accent3"/>
              </a:buClr>
              <a:buFont typeface="Wingdings 2"/>
              <a:buChar char=""/>
              <a:defRPr/>
            </a:pPr>
            <a:r>
              <a:rPr lang="en-US" b="1" dirty="0" err="1">
                <a:latin typeface="Times New Roman" pitchFamily="18" charset="0"/>
                <a:cs typeface="Times New Roman" pitchFamily="18" charset="0"/>
              </a:rPr>
              <a:t>فصل</a:t>
            </a:r>
            <a:r>
              <a:rPr lang="en-US" b="1" dirty="0">
                <a:latin typeface="Times New Roman" pitchFamily="18" charset="0"/>
                <a:cs typeface="Times New Roman" pitchFamily="18" charset="0"/>
              </a:rPr>
              <a:t>:</a:t>
            </a:r>
          </a:p>
          <a:p>
            <a:pPr marL="640080" lvl="1" indent="-246888" algn="just" eaLnBrk="1" fontAlgn="auto" hangingPunct="1">
              <a:spcAft>
                <a:spcPts val="0"/>
              </a:spcAft>
              <a:buFont typeface="Wingdings 2"/>
              <a:buChar char=""/>
              <a:defRPr/>
            </a:pPr>
            <a:r>
              <a:rPr lang="en-US" dirty="0">
                <a:latin typeface="Times New Roman" pitchFamily="18" charset="0"/>
                <a:cs typeface="Times New Roman" pitchFamily="18" charset="0"/>
              </a:rPr>
              <a:t>An abstraction modeling an entity in the problem domain, must be modeled inside the system (“User”)</a:t>
            </a:r>
          </a:p>
          <a:p>
            <a:pPr marL="640080" lvl="1" indent="-246888" algn="r" rtl="1" eaLnBrk="1" fontAlgn="auto" hangingPunct="1">
              <a:spcAft>
                <a:spcPts val="0"/>
              </a:spcAft>
              <a:buFont typeface="Wingdings 2"/>
              <a:buChar char=""/>
              <a:defRPr/>
            </a:pPr>
            <a:r>
              <a:rPr lang="en-US" dirty="0" err="1">
                <a:latin typeface="Times New Roman" pitchFamily="18" charset="0"/>
                <a:cs typeface="Times New Roman" pitchFamily="18" charset="0"/>
              </a:rPr>
              <a:t>يجب</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نمذجة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التجريد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الذي</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يصوغ</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كيانًا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في</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مجال</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المشكلة</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داخل</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النظام</a:t>
            </a:r>
            <a:r>
              <a:rPr lang="en-US" dirty="0">
                <a:latin typeface="Times New Roman" pitchFamily="18" charset="0"/>
                <a:cs typeface="Times New Roman" pitchFamily="18" charset="0"/>
              </a:rPr>
              <a:t> </a:t>
            </a:r>
            <a:r>
              <a:rPr lang="ar-JO" dirty="0">
                <a:latin typeface="Times New Roman" pitchFamily="18" charset="0"/>
                <a:cs typeface="Times New Roman" pitchFamily="18" charset="0"/>
              </a:rPr>
              <a: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المستخدم</a:t>
            </a:r>
            <a:r>
              <a:rPr lang="en-US" dirty="0">
                <a:latin typeface="Times New Roman" pitchFamily="18" charset="0"/>
                <a:cs typeface="Times New Roman" pitchFamily="18" charset="0"/>
              </a:rPr>
              <a:t>"</a:t>
            </a:r>
            <a:r>
              <a:rPr lang="ar-JO"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74320" indent="-274320" algn="just" eaLnBrk="1" fontAlgn="auto" hangingPunct="1">
              <a:spcAft>
                <a:spcPts val="0"/>
              </a:spcAft>
              <a:buClr>
                <a:schemeClr val="accent3"/>
              </a:buClr>
              <a:buFont typeface="Wingdings 2"/>
              <a:buChar char=""/>
              <a:defRPr/>
            </a:pPr>
            <a:r>
              <a:rPr lang="en-US" b="1" dirty="0">
                <a:latin typeface="Times New Roman" pitchFamily="18" charset="0"/>
                <a:cs typeface="Times New Roman" pitchFamily="18" charset="0"/>
              </a:rPr>
              <a:t>Object: </a:t>
            </a:r>
          </a:p>
          <a:p>
            <a:pPr marL="274320" indent="-274320" algn="r" rtl="1" eaLnBrk="1" fontAlgn="auto" hangingPunct="1">
              <a:spcAft>
                <a:spcPts val="0"/>
              </a:spcAft>
              <a:buClr>
                <a:schemeClr val="accent3"/>
              </a:buClr>
              <a:buFont typeface="Wingdings 2"/>
              <a:buChar char=""/>
              <a:defRPr/>
            </a:pPr>
            <a:r>
              <a:rPr lang="en-US" b="1" dirty="0" err="1">
                <a:latin typeface="Times New Roman" pitchFamily="18" charset="0"/>
                <a:cs typeface="Times New Roman" pitchFamily="18" charset="0"/>
              </a:rPr>
              <a:t>هدف</a:t>
            </a:r>
            <a:r>
              <a:rPr lang="en-US" b="1" dirty="0">
                <a:latin typeface="Times New Roman" pitchFamily="18" charset="0"/>
                <a:cs typeface="Times New Roman" pitchFamily="18" charset="0"/>
              </a:rPr>
              <a:t>:</a:t>
            </a:r>
          </a:p>
          <a:p>
            <a:pPr marL="640080" lvl="1" indent="-246888" algn="just" eaLnBrk="1" fontAlgn="auto" hangingPunct="1">
              <a:spcAft>
                <a:spcPts val="0"/>
              </a:spcAft>
              <a:buFont typeface="Wingdings 2"/>
              <a:buChar char=""/>
              <a:defRPr/>
            </a:pPr>
            <a:r>
              <a:rPr lang="en-US" dirty="0">
                <a:latin typeface="Times New Roman" pitchFamily="18" charset="0"/>
                <a:cs typeface="Times New Roman" pitchFamily="18" charset="0"/>
              </a:rPr>
              <a:t>A specific instance of a class (“Joe, the passenger who is purchasing a ticket from the ticket distributor”).  </a:t>
            </a:r>
          </a:p>
          <a:p>
            <a:pPr marL="640080" lvl="1" indent="-246888" algn="r" rtl="1" eaLnBrk="1" fontAlgn="auto" hangingPunct="1">
              <a:spcAft>
                <a:spcPts val="0"/>
              </a:spcAft>
              <a:buFont typeface="Wingdings 2"/>
              <a:buChar char=""/>
              <a:defRPr/>
            </a:pPr>
            <a:r>
              <a:rPr lang="en-US" dirty="0" err="1">
                <a:latin typeface="Times New Roman" pitchFamily="18" charset="0"/>
                <a:cs typeface="Times New Roman" pitchFamily="18" charset="0"/>
              </a:rPr>
              <a:t>مثال</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محدد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للفئة</a:t>
            </a:r>
            <a:r>
              <a:rPr lang="en-US" dirty="0">
                <a:latin typeface="Times New Roman" pitchFamily="18" charset="0"/>
                <a:cs typeface="Times New Roman" pitchFamily="18" charset="0"/>
              </a:rPr>
              <a:t> </a:t>
            </a:r>
            <a:r>
              <a:rPr lang="ar-JO" dirty="0">
                <a:latin typeface="Times New Roman" pitchFamily="18" charset="0"/>
                <a:cs typeface="Times New Roman" pitchFamily="18" charset="0"/>
              </a:rPr>
              <a:t>(</a:t>
            </a:r>
            <a:r>
              <a:rPr lang="en-US" dirty="0">
                <a:latin typeface="Times New Roman" pitchFamily="18" charset="0"/>
                <a:cs typeface="Times New Roman" pitchFamily="18" charset="0"/>
              </a:rPr>
              <a:t>"Joe ، </a:t>
            </a:r>
            <a:r>
              <a:rPr lang="en-US" dirty="0" err="1">
                <a:latin typeface="Times New Roman" pitchFamily="18" charset="0"/>
                <a:cs typeface="Times New Roman" pitchFamily="18" charset="0"/>
              </a:rPr>
              <a:t>الراكب</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الذي</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يشتري</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تذكرة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من</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موزع</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التذاكر</a:t>
            </a:r>
            <a:r>
              <a:rPr lang="en-US" dirty="0">
                <a:latin typeface="Times New Roman" pitchFamily="18" charset="0"/>
                <a:cs typeface="Times New Roman" pitchFamily="18" charset="0"/>
              </a:rPr>
              <a:t>"</a:t>
            </a:r>
            <a:r>
              <a:rPr lang="ar-JO" dirty="0">
                <a:latin typeface="Times New Roman" pitchFamily="18" charset="0"/>
                <a:cs typeface="Times New Roman" pitchFamily="18" charset="0"/>
              </a:rPr>
              <a:t>)</a:t>
            </a:r>
            <a:r>
              <a:rPr lang="en-US" dirty="0">
                <a:latin typeface="Times New Roman" pitchFamily="18" charset="0"/>
                <a:cs typeface="Times New Roman" pitchFamily="18" charset="0"/>
              </a:rPr>
              <a:t>.</a:t>
            </a:r>
          </a:p>
        </p:txBody>
      </p:sp>
      <p:sp>
        <p:nvSpPr>
          <p:cNvPr id="7" name="Date Placeholder 6">
            <a:extLst>
              <a:ext uri="{FF2B5EF4-FFF2-40B4-BE49-F238E27FC236}">
                <a16:creationId xmlns:a16="http://schemas.microsoft.com/office/drawing/2014/main" id="{95E30CE3-B0B6-A5F5-7658-A31C682DD75E}"/>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8576A6-55EF-40CE-95FE-6B68E71EFFC4}"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6325" name="Slide Number Placeholder 7">
            <a:extLst>
              <a:ext uri="{FF2B5EF4-FFF2-40B4-BE49-F238E27FC236}">
                <a16:creationId xmlns:a16="http://schemas.microsoft.com/office/drawing/2014/main" id="{A44000D7-CD5D-53FF-CE3F-5845A0264C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D7F5894-0C6A-442E-8880-2D3C5F00A3D9}"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DFF06ED-6825-821E-8567-4F33B48ED415}"/>
              </a:ext>
            </a:extLst>
          </p:cNvPr>
          <p:cNvSpPr>
            <a:spLocks noGrp="1"/>
          </p:cNvSpPr>
          <p:nvPr>
            <p:ph type="title"/>
          </p:nvPr>
        </p:nvSpPr>
        <p:spPr>
          <a:xfrm>
            <a:off x="457200" y="0"/>
            <a:ext cx="8229600" cy="1143000"/>
          </a:xfrm>
        </p:spPr>
        <p:txBody>
          <a:bodyPr/>
          <a:lstStyle/>
          <a:p>
            <a:pPr algn="ctr" eaLnBrk="1" hangingPunct="1"/>
            <a:r>
              <a:rPr lang="en-US" altLang="ar-JO" b="1">
                <a:solidFill>
                  <a:srgbClr val="00B0F0"/>
                </a:solidFill>
              </a:rPr>
              <a:t>Class Associations</a:t>
            </a:r>
          </a:p>
        </p:txBody>
      </p:sp>
      <p:sp>
        <p:nvSpPr>
          <p:cNvPr id="57347" name="Content Placeholder 2">
            <a:extLst>
              <a:ext uri="{FF2B5EF4-FFF2-40B4-BE49-F238E27FC236}">
                <a16:creationId xmlns:a16="http://schemas.microsoft.com/office/drawing/2014/main" id="{FD5BAA4D-CA01-9E62-C0A5-CCB7E3D398AD}"/>
              </a:ext>
            </a:extLst>
          </p:cNvPr>
          <p:cNvSpPr>
            <a:spLocks noGrp="1"/>
          </p:cNvSpPr>
          <p:nvPr>
            <p:ph idx="1"/>
          </p:nvPr>
        </p:nvSpPr>
        <p:spPr>
          <a:xfrm>
            <a:off x="457200" y="1219200"/>
            <a:ext cx="8382000" cy="5410200"/>
          </a:xfrm>
        </p:spPr>
        <p:txBody>
          <a:bodyPr/>
          <a:lstStyle/>
          <a:p>
            <a:pPr algn="just" eaLnBrk="1" hangingPunct="1"/>
            <a:r>
              <a:rPr lang="en-US" altLang="ar-JO" sz="1400" dirty="0">
                <a:latin typeface="Times New Roman" panose="02020603050405020304" pitchFamily="18" charset="0"/>
                <a:cs typeface="Times New Roman" panose="02020603050405020304" pitchFamily="18" charset="0"/>
              </a:rPr>
              <a:t>A </a:t>
            </a:r>
            <a:r>
              <a:rPr lang="en-US" altLang="ar-JO" sz="1400" b="1" dirty="0">
                <a:latin typeface="Times New Roman" panose="02020603050405020304" pitchFamily="18" charset="0"/>
                <a:cs typeface="Times New Roman" panose="02020603050405020304" pitchFamily="18" charset="0"/>
              </a:rPr>
              <a:t>link represents a connection between two objects. </a:t>
            </a:r>
          </a:p>
          <a:p>
            <a:pPr algn="r" rtl="1" eaLnBrk="1" hangingPunct="1"/>
            <a:r>
              <a:rPr lang="en-US" altLang="ar-JO" sz="1400" dirty="0" err="1">
                <a:latin typeface="Times New Roman" panose="02020603050405020304" pitchFamily="18" charset="0"/>
                <a:cs typeface="Times New Roman" panose="02020603050405020304" pitchFamily="18" charset="0"/>
              </a:rPr>
              <a:t>أ</a:t>
            </a:r>
            <a:r>
              <a:rPr lang="en-US" altLang="ar-JO" sz="1400" b="1" dirty="0" err="1">
                <a:latin typeface="Times New Roman" panose="02020603050405020304" pitchFamily="18" charset="0"/>
                <a:cs typeface="Times New Roman" panose="02020603050405020304" pitchFamily="18" charset="0"/>
              </a:rPr>
              <a:t>يمثل</a:t>
            </a:r>
            <a:r>
              <a:rPr lang="en-US" altLang="ar-JO" sz="1400" b="1" dirty="0">
                <a:latin typeface="Times New Roman" panose="02020603050405020304" pitchFamily="18" charset="0"/>
                <a:cs typeface="Times New Roman" panose="02020603050405020304" pitchFamily="18" charset="0"/>
              </a:rPr>
              <a:t> </a:t>
            </a:r>
            <a:r>
              <a:rPr lang="en-US" altLang="ar-JO" sz="1400" b="1" dirty="0" err="1">
                <a:latin typeface="Times New Roman" panose="02020603050405020304" pitchFamily="18" charset="0"/>
                <a:cs typeface="Times New Roman" panose="02020603050405020304" pitchFamily="18" charset="0"/>
              </a:rPr>
              <a:t>الارتباط</a:t>
            </a:r>
            <a:r>
              <a:rPr lang="en-US" altLang="ar-JO" sz="1400" b="1" dirty="0">
                <a:latin typeface="Times New Roman" panose="02020603050405020304" pitchFamily="18" charset="0"/>
                <a:cs typeface="Times New Roman" panose="02020603050405020304" pitchFamily="18" charset="0"/>
              </a:rPr>
              <a:t> </a:t>
            </a:r>
            <a:r>
              <a:rPr lang="en-US" altLang="ar-JO" sz="1400" b="1" dirty="0" err="1">
                <a:latin typeface="Times New Roman" panose="02020603050405020304" pitchFamily="18" charset="0"/>
                <a:cs typeface="Times New Roman" panose="02020603050405020304" pitchFamily="18" charset="0"/>
              </a:rPr>
              <a:t>صلة</a:t>
            </a:r>
            <a:r>
              <a:rPr lang="en-US" altLang="ar-JO" sz="1400" b="1" dirty="0">
                <a:latin typeface="Times New Roman" panose="02020603050405020304" pitchFamily="18" charset="0"/>
                <a:cs typeface="Times New Roman" panose="02020603050405020304" pitchFamily="18" charset="0"/>
              </a:rPr>
              <a:t> </a:t>
            </a:r>
            <a:r>
              <a:rPr lang="en-US" altLang="ar-JO" sz="1400" b="1" dirty="0" err="1">
                <a:latin typeface="Times New Roman" panose="02020603050405020304" pitchFamily="18" charset="0"/>
                <a:cs typeface="Times New Roman" panose="02020603050405020304" pitchFamily="18" charset="0"/>
              </a:rPr>
              <a:t>بين</a:t>
            </a:r>
            <a:r>
              <a:rPr lang="en-US" altLang="ar-JO" sz="1400" b="1" dirty="0">
                <a:latin typeface="Times New Roman" panose="02020603050405020304" pitchFamily="18" charset="0"/>
                <a:cs typeface="Times New Roman" panose="02020603050405020304" pitchFamily="18" charset="0"/>
              </a:rPr>
              <a:t> </a:t>
            </a:r>
            <a:r>
              <a:rPr lang="en-US" altLang="ar-JO" sz="1400" b="1" dirty="0" err="1">
                <a:latin typeface="Times New Roman" panose="02020603050405020304" pitchFamily="18" charset="0"/>
                <a:cs typeface="Times New Roman" panose="02020603050405020304" pitchFamily="18" charset="0"/>
              </a:rPr>
              <a:t>كائنين</a:t>
            </a:r>
            <a:r>
              <a:rPr lang="en-US" altLang="ar-JO" sz="1400" b="1" dirty="0">
                <a:latin typeface="Times New Roman" panose="02020603050405020304" pitchFamily="18" charset="0"/>
                <a:cs typeface="Times New Roman" panose="02020603050405020304" pitchFamily="18" charset="0"/>
              </a:rPr>
              <a:t>.</a:t>
            </a:r>
          </a:p>
          <a:p>
            <a:pPr algn="r" rtl="1" eaLnBrk="1" hangingPunct="1"/>
            <a:r>
              <a:rPr lang="en-US" altLang="ar-JO" sz="1400" b="1" dirty="0" err="1">
                <a:latin typeface="Times New Roman" panose="02020603050405020304" pitchFamily="18" charset="0"/>
                <a:cs typeface="Times New Roman" panose="02020603050405020304" pitchFamily="18" charset="0"/>
              </a:rPr>
              <a:t>الجمعيات</a:t>
            </a:r>
            <a:r>
              <a:rPr lang="en-US" altLang="ar-JO" sz="1400" b="1" dirty="0">
                <a:latin typeface="Times New Roman" panose="02020603050405020304" pitchFamily="18" charset="0"/>
                <a:cs typeface="Times New Roman" panose="02020603050405020304" pitchFamily="18" charset="0"/>
              </a:rPr>
              <a:t> </a:t>
            </a:r>
            <a:r>
              <a:rPr lang="en-US" altLang="ar-JO" sz="1400" b="1" dirty="0" err="1">
                <a:latin typeface="Times New Roman" panose="02020603050405020304" pitchFamily="18" charset="0"/>
                <a:cs typeface="Times New Roman" panose="02020603050405020304" pitchFamily="18" charset="0"/>
              </a:rPr>
              <a:t>هي</a:t>
            </a:r>
            <a:r>
              <a:rPr lang="en-US" altLang="ar-JO" sz="1400" b="1" dirty="0">
                <a:latin typeface="Times New Roman" panose="02020603050405020304" pitchFamily="18" charset="0"/>
                <a:cs typeface="Times New Roman" panose="02020603050405020304" pitchFamily="18" charset="0"/>
              </a:rPr>
              <a:t> </a:t>
            </a:r>
            <a:r>
              <a:rPr lang="en-US" altLang="ar-JO" sz="1400" b="1" dirty="0" err="1">
                <a:latin typeface="Times New Roman" panose="02020603050405020304" pitchFamily="18" charset="0"/>
                <a:cs typeface="Times New Roman" panose="02020603050405020304" pitchFamily="18" charset="0"/>
              </a:rPr>
              <a:t>علاقات</a:t>
            </a:r>
            <a:r>
              <a:rPr lang="en-US" altLang="ar-JO" sz="1400" dirty="0" err="1">
                <a:latin typeface="Times New Roman" panose="02020603050405020304" pitchFamily="18" charset="0"/>
                <a:cs typeface="Times New Roman" panose="02020603050405020304" pitchFamily="18" charset="0"/>
              </a:rPr>
              <a:t>بين</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الفئات</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وتمثل</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مجموعات</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الروابط</a:t>
            </a:r>
            <a:r>
              <a:rPr lang="en-US" altLang="ar-JO" sz="1400" dirty="0">
                <a:latin typeface="Times New Roman" panose="02020603050405020304" pitchFamily="18" charset="0"/>
                <a:cs typeface="Times New Roman" panose="02020603050405020304" pitchFamily="18" charset="0"/>
              </a:rPr>
              <a:t>.</a:t>
            </a:r>
          </a:p>
          <a:p>
            <a:pPr algn="just" eaLnBrk="1" hangingPunct="1"/>
            <a:r>
              <a:rPr lang="en-US" altLang="ar-JO" sz="1400" b="1" dirty="0">
                <a:latin typeface="Times New Roman" panose="02020603050405020304" pitchFamily="18" charset="0"/>
                <a:cs typeface="Times New Roman" panose="02020603050405020304" pitchFamily="18" charset="0"/>
              </a:rPr>
              <a:t>Associations are relationships </a:t>
            </a:r>
            <a:r>
              <a:rPr lang="en-US" altLang="ar-JO" sz="1400" dirty="0">
                <a:latin typeface="Times New Roman" panose="02020603050405020304" pitchFamily="18" charset="0"/>
                <a:cs typeface="Times New Roman" panose="02020603050405020304" pitchFamily="18" charset="0"/>
              </a:rPr>
              <a:t>between classes and represent groups of links.</a:t>
            </a:r>
          </a:p>
          <a:p>
            <a:pPr algn="r" rtl="1" eaLnBrk="1" hangingPunct="1"/>
            <a:r>
              <a:rPr lang="en-US" altLang="ar-JO" sz="1400" dirty="0" err="1">
                <a:latin typeface="Times New Roman" panose="02020603050405020304" pitchFamily="18" charset="0"/>
                <a:cs typeface="Times New Roman" panose="02020603050405020304" pitchFamily="18" charset="0"/>
              </a:rPr>
              <a:t>يمكن</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تسمية</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كل</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نهاية</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اقتران</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بسلسلة</a:t>
            </a:r>
            <a:r>
              <a:rPr lang="en-US" altLang="ar-JO" sz="1400" dirty="0">
                <a:latin typeface="Times New Roman" panose="02020603050405020304" pitchFamily="18" charset="0"/>
                <a:cs typeface="Times New Roman" panose="02020603050405020304" pitchFamily="18" charset="0"/>
              </a:rPr>
              <a:t> </a:t>
            </a:r>
            <a:r>
              <a:rPr lang="en-US" altLang="ar-JO" sz="1400" dirty="0" err="1">
                <a:latin typeface="Times New Roman" panose="02020603050405020304" pitchFamily="18" charset="0"/>
                <a:cs typeface="Times New Roman" panose="02020603050405020304" pitchFamily="18" charset="0"/>
              </a:rPr>
              <a:t>تسمى</a:t>
            </a:r>
            <a:r>
              <a:rPr lang="en-US" altLang="ar-JO" sz="1400" b="1" dirty="0" err="1">
                <a:latin typeface="Times New Roman" panose="02020603050405020304" pitchFamily="18" charset="0"/>
                <a:cs typeface="Times New Roman" panose="02020603050405020304" pitchFamily="18" charset="0"/>
              </a:rPr>
              <a:t>دور</a:t>
            </a:r>
            <a:r>
              <a:rPr lang="en-US" altLang="ar-JO" sz="1400" b="1" dirty="0">
                <a:latin typeface="Times New Roman" panose="02020603050405020304" pitchFamily="18" charset="0"/>
                <a:cs typeface="Times New Roman" panose="02020603050405020304" pitchFamily="18" charset="0"/>
              </a:rPr>
              <a:t>.</a:t>
            </a:r>
          </a:p>
          <a:p>
            <a:pPr lvl="1" eaLnBrk="1" hangingPunct="1"/>
            <a:endParaRPr lang="en-US" altLang="ar-JO" sz="1200" dirty="0">
              <a:latin typeface="Times New Roman" panose="02020603050405020304" pitchFamily="18" charset="0"/>
              <a:cs typeface="Times New Roman" panose="02020603050405020304" pitchFamily="18" charset="0"/>
            </a:endParaRPr>
          </a:p>
          <a:p>
            <a:pPr algn="just" eaLnBrk="1" hangingPunct="1"/>
            <a:r>
              <a:rPr lang="en-US" altLang="ar-JO" sz="1400" dirty="0">
                <a:latin typeface="Times New Roman" panose="02020603050405020304" pitchFamily="18" charset="0"/>
                <a:cs typeface="Times New Roman" panose="02020603050405020304" pitchFamily="18" charset="0"/>
              </a:rPr>
              <a:t>Each end of an association can be labeled by a string called </a:t>
            </a:r>
            <a:r>
              <a:rPr lang="en-US" altLang="ar-JO" sz="1400" b="1" dirty="0">
                <a:latin typeface="Times New Roman" panose="02020603050405020304" pitchFamily="18" charset="0"/>
                <a:cs typeface="Times New Roman" panose="02020603050405020304" pitchFamily="18" charset="0"/>
              </a:rPr>
              <a:t>role.</a:t>
            </a:r>
          </a:p>
          <a:p>
            <a:pPr lvl="1" eaLnBrk="1" hangingPunct="1"/>
            <a:r>
              <a:rPr lang="en-US" altLang="ar-JO" sz="1200" dirty="0">
                <a:latin typeface="Times New Roman" panose="02020603050405020304" pitchFamily="18" charset="0"/>
                <a:cs typeface="Times New Roman" panose="02020603050405020304" pitchFamily="18" charset="0"/>
              </a:rPr>
              <a:t>roles allows us to distinguish multiple associations originating from a class. </a:t>
            </a:r>
          </a:p>
          <a:p>
            <a:pPr lvl="1" algn="r" rtl="1" eaLnBrk="1" hangingPunct="1"/>
            <a:r>
              <a:rPr lang="en-US" altLang="ar-JO" sz="1200" dirty="0" err="1">
                <a:latin typeface="Times New Roman" panose="02020603050405020304" pitchFamily="18" charset="0"/>
                <a:cs typeface="Times New Roman" panose="02020603050405020304" pitchFamily="18" charset="0"/>
              </a:rPr>
              <a:t>تسمح</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لنا</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الأدوار</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بتمييز</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الارتباطات</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المتعددة</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التي</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تنشأ</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من</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الفصل</a:t>
            </a:r>
            <a:r>
              <a:rPr lang="en-US" altLang="ar-JO" sz="1200" dirty="0">
                <a:latin typeface="Times New Roman" panose="02020603050405020304" pitchFamily="18" charset="0"/>
                <a:cs typeface="Times New Roman" panose="02020603050405020304" pitchFamily="18" charset="0"/>
              </a:rPr>
              <a:t>.</a:t>
            </a:r>
          </a:p>
          <a:p>
            <a:pPr lvl="1" eaLnBrk="1" hangingPunct="1"/>
            <a:r>
              <a:rPr lang="en-US" altLang="ar-JO" sz="1200" dirty="0">
                <a:latin typeface="Times New Roman" panose="02020603050405020304" pitchFamily="18" charset="0"/>
                <a:cs typeface="Times New Roman" panose="02020603050405020304" pitchFamily="18" charset="0"/>
              </a:rPr>
              <a:t>roles clarify the purpose of the association.</a:t>
            </a:r>
          </a:p>
          <a:p>
            <a:pPr lvl="1" algn="r" rtl="1" eaLnBrk="1" hangingPunct="1"/>
            <a:r>
              <a:rPr lang="en-US" altLang="ar-JO" sz="1200" dirty="0" err="1">
                <a:latin typeface="Times New Roman" panose="02020603050405020304" pitchFamily="18" charset="0"/>
                <a:cs typeface="Times New Roman" panose="02020603050405020304" pitchFamily="18" charset="0"/>
              </a:rPr>
              <a:t>توضح</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الأدوار</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الغرض</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من</a:t>
            </a:r>
            <a:r>
              <a:rPr lang="en-US" altLang="ar-JO" sz="1200" dirty="0">
                <a:latin typeface="Times New Roman" panose="02020603050405020304" pitchFamily="18" charset="0"/>
                <a:cs typeface="Times New Roman" panose="02020603050405020304" pitchFamily="18" charset="0"/>
              </a:rPr>
              <a:t> </a:t>
            </a:r>
            <a:r>
              <a:rPr lang="en-US" altLang="ar-JO" sz="1200" dirty="0" err="1">
                <a:latin typeface="Times New Roman" panose="02020603050405020304" pitchFamily="18" charset="0"/>
                <a:cs typeface="Times New Roman" panose="02020603050405020304" pitchFamily="18" charset="0"/>
              </a:rPr>
              <a:t>الجمعية</a:t>
            </a:r>
            <a:r>
              <a:rPr lang="en-US" altLang="ar-JO" sz="1200"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56486C7A-F482-C4B9-4184-B246A4024C21}"/>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BF7635-B9EC-46E9-978D-B23137A21DE0}" type="datetime1">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7349" name="Slide Number Placeholder 8">
            <a:extLst>
              <a:ext uri="{FF2B5EF4-FFF2-40B4-BE49-F238E27FC236}">
                <a16:creationId xmlns:a16="http://schemas.microsoft.com/office/drawing/2014/main" id="{61AF3F07-9A63-9713-AA8C-DE43740A8F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496508-FC74-40B7-9812-C831B43D8BF9}"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pic>
        <p:nvPicPr>
          <p:cNvPr id="57350" name="Picture 2">
            <a:extLst>
              <a:ext uri="{FF2B5EF4-FFF2-40B4-BE49-F238E27FC236}">
                <a16:creationId xmlns:a16="http://schemas.microsoft.com/office/drawing/2014/main" id="{052471EC-EE9C-EDA5-8D29-2C166E3BE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267200"/>
            <a:ext cx="6477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90C4F7C-C32E-7E81-DC39-A758AFD0B842}"/>
              </a:ext>
            </a:extLst>
          </p:cNvPr>
          <p:cNvSpPr>
            <a:spLocks noGrp="1"/>
          </p:cNvSpPr>
          <p:nvPr>
            <p:ph type="title"/>
          </p:nvPr>
        </p:nvSpPr>
        <p:spPr>
          <a:xfrm>
            <a:off x="457200" y="-11430"/>
            <a:ext cx="8229600" cy="1143000"/>
          </a:xfrm>
        </p:spPr>
        <p:txBody>
          <a:bodyPr/>
          <a:lstStyle/>
          <a:p>
            <a:pPr algn="ctr"/>
            <a:r>
              <a:rPr lang="en-US" altLang="ar-JO" sz="3600" b="1" dirty="0"/>
              <a:t>Multiplicity</a:t>
            </a:r>
            <a:br>
              <a:rPr lang="en-US" altLang="ar-JO" sz="3600" b="1" dirty="0"/>
            </a:br>
            <a:r>
              <a:rPr lang="en-US" altLang="ar-JO" sz="3600" b="1" dirty="0" err="1"/>
              <a:t>تعدد</a:t>
            </a:r>
            <a:endParaRPr lang="en-US" altLang="ar-JO" sz="3600" dirty="0"/>
          </a:p>
        </p:txBody>
      </p:sp>
      <p:sp>
        <p:nvSpPr>
          <p:cNvPr id="4" name="Date Placeholder 3">
            <a:extLst>
              <a:ext uri="{FF2B5EF4-FFF2-40B4-BE49-F238E27FC236}">
                <a16:creationId xmlns:a16="http://schemas.microsoft.com/office/drawing/2014/main" id="{93F19194-79C2-90F1-93A3-7F59B8EE0EC6}"/>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68B389-6206-4E49-9397-59B30F7996E1}"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8372" name="Slide Number Placeholder 4">
            <a:extLst>
              <a:ext uri="{FF2B5EF4-FFF2-40B4-BE49-F238E27FC236}">
                <a16:creationId xmlns:a16="http://schemas.microsoft.com/office/drawing/2014/main" id="{393A4C84-FFC3-39FC-3441-248B229596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95AFC24-38B9-4FBD-A2BF-E778CB6CD44B}"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
        <p:nvSpPr>
          <p:cNvPr id="58373" name="Content Placeholder 9">
            <a:extLst>
              <a:ext uri="{FF2B5EF4-FFF2-40B4-BE49-F238E27FC236}">
                <a16:creationId xmlns:a16="http://schemas.microsoft.com/office/drawing/2014/main" id="{BD90459D-0FA9-81F9-4E3F-0402AE457D59}"/>
              </a:ext>
            </a:extLst>
          </p:cNvPr>
          <p:cNvSpPr>
            <a:spLocks noGrp="1" noChangeArrowheads="1"/>
          </p:cNvSpPr>
          <p:nvPr>
            <p:ph idx="1"/>
          </p:nvPr>
        </p:nvSpPr>
        <p:spPr>
          <a:xfrm>
            <a:off x="457200" y="1219200"/>
            <a:ext cx="8229600" cy="480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buClr>
                <a:schemeClr val="folHlink"/>
              </a:buClr>
              <a:buSzPct val="60000"/>
              <a:buFont typeface="Wingdings" panose="05000000000000000000" pitchFamily="2" charset="2"/>
              <a:buChar char="n"/>
            </a:pPr>
            <a:r>
              <a:rPr lang="en-US" altLang="ar-JO" sz="1600" dirty="0">
                <a:latin typeface="Verdana" panose="020B0604030504040204" pitchFamily="34" charset="0"/>
                <a:cs typeface="Times New Roman" panose="02020603050405020304" pitchFamily="18" charset="0"/>
              </a:rPr>
              <a:t>one-to-one</a:t>
            </a:r>
          </a:p>
          <a:p>
            <a:pPr marL="342900" indent="-342900" algn="r" rtl="1">
              <a:lnSpc>
                <a:spcPct val="90000"/>
              </a:lnSpc>
              <a:buClr>
                <a:schemeClr val="folHlink"/>
              </a:buClr>
              <a:buSzPct val="60000"/>
              <a:buFont typeface="Wingdings" panose="05000000000000000000" pitchFamily="2" charset="2"/>
              <a:buChar char="n"/>
            </a:pPr>
            <a:r>
              <a:rPr lang="en-US" altLang="ar-JO" sz="1600" dirty="0" err="1">
                <a:latin typeface="Verdana" panose="020B0604030504040204" pitchFamily="34" charset="0"/>
                <a:cs typeface="Times New Roman" panose="02020603050405020304" pitchFamily="18" charset="0"/>
              </a:rPr>
              <a:t>واحد</a:t>
            </a:r>
            <a:r>
              <a:rPr lang="en-US" altLang="ar-JO" sz="1600" dirty="0">
                <a:latin typeface="Verdana" panose="020B0604030504040204" pitchFamily="34" charset="0"/>
                <a:cs typeface="Times New Roman" panose="02020603050405020304" pitchFamily="18" charset="0"/>
              </a:rPr>
              <a:t> </a:t>
            </a:r>
            <a:r>
              <a:rPr lang="en-US" altLang="ar-JO" sz="1600" dirty="0" err="1">
                <a:latin typeface="Verdana" panose="020B0604030504040204" pitchFamily="34" charset="0"/>
                <a:cs typeface="Times New Roman" panose="02020603050405020304" pitchFamily="18" charset="0"/>
              </a:rPr>
              <a:t>لواحد</a:t>
            </a:r>
            <a:endParaRPr lang="en-US" altLang="ar-JO" sz="1400" dirty="0">
              <a:latin typeface="Verdana" panose="020B0604030504040204" pitchFamily="34" charset="0"/>
              <a:cs typeface="Times New Roman" panose="02020603050405020304" pitchFamily="18" charset="0"/>
            </a:endParaRPr>
          </a:p>
          <a:p>
            <a:pPr marL="742950" lvl="1" indent="-285750">
              <a:lnSpc>
                <a:spcPct val="90000"/>
              </a:lnSpc>
              <a:buClr>
                <a:schemeClr val="folHlink"/>
              </a:buClr>
              <a:buSzPct val="60000"/>
              <a:buFont typeface="Wingdings" panose="05000000000000000000" pitchFamily="2" charset="2"/>
              <a:buChar char="n"/>
            </a:pPr>
            <a:r>
              <a:rPr lang="en-US" altLang="ar-JO" sz="1400" dirty="0">
                <a:latin typeface="Verdana" panose="020B0604030504040204" pitchFamily="34" charset="0"/>
                <a:cs typeface="Times New Roman" panose="02020603050405020304" pitchFamily="18" charset="0"/>
              </a:rPr>
              <a:t>each Student must carry exactly one ID card, and an ID cared is cared by one Student</a:t>
            </a:r>
          </a:p>
          <a:p>
            <a:pPr marL="742950" lvl="1" indent="-285750" algn="r" rtl="1">
              <a:lnSpc>
                <a:spcPct val="90000"/>
              </a:lnSpc>
              <a:buClr>
                <a:schemeClr val="folHlink"/>
              </a:buClr>
              <a:buSzPct val="60000"/>
              <a:buFont typeface="Wingdings" panose="05000000000000000000" pitchFamily="2" charset="2"/>
              <a:buChar char="n"/>
            </a:pPr>
            <a:r>
              <a:rPr lang="en-US" altLang="ar-JO" sz="1400" dirty="0" err="1">
                <a:latin typeface="Verdana" panose="020B0604030504040204" pitchFamily="34" charset="0"/>
                <a:cs typeface="Times New Roman" panose="02020603050405020304" pitchFamily="18" charset="0"/>
              </a:rPr>
              <a:t>يجب</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أن</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يحمل</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كل</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طالب</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بطاقة</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هوية</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واحدة</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بالضبط</a:t>
            </a:r>
            <a:r>
              <a:rPr lang="en-US" altLang="ar-JO" sz="1400" dirty="0">
                <a:latin typeface="Verdana" panose="020B0604030504040204" pitchFamily="34" charset="0"/>
                <a:cs typeface="Times New Roman" panose="02020603050405020304" pitchFamily="18" charset="0"/>
              </a:rPr>
              <a:t> ، </a:t>
            </a:r>
            <a:r>
              <a:rPr lang="en-US" altLang="ar-JO" sz="1400" dirty="0" err="1">
                <a:latin typeface="Verdana" panose="020B0604030504040204" pitchFamily="34" charset="0"/>
                <a:cs typeface="Times New Roman" panose="02020603050405020304" pitchFamily="18" charset="0"/>
              </a:rPr>
              <a:t>ويهتم</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طالب</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واحد</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ببطاقة</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الهوية</a:t>
            </a:r>
            <a:endParaRPr lang="en-US" altLang="ar-JO" sz="1400" dirty="0">
              <a:latin typeface="Verdana" panose="020B0604030504040204" pitchFamily="34" charset="0"/>
              <a:cs typeface="Times New Roman" panose="02020603050405020304" pitchFamily="18" charset="0"/>
            </a:endParaRPr>
          </a:p>
          <a:p>
            <a:pPr marL="742950" lvl="1" indent="-285750">
              <a:lnSpc>
                <a:spcPct val="90000"/>
              </a:lnSpc>
              <a:buClr>
                <a:schemeClr val="folHlink"/>
              </a:buClr>
              <a:buSzPct val="60000"/>
              <a:buFont typeface="Wingdings" panose="05000000000000000000" pitchFamily="2" charset="2"/>
              <a:buChar char="n"/>
            </a:pPr>
            <a:endParaRPr lang="en-US" altLang="ar-JO" sz="1400" dirty="0">
              <a:latin typeface="Verdana" panose="020B0604030504040204" pitchFamily="34" charset="0"/>
              <a:cs typeface="Times New Roman" panose="02020603050405020304" pitchFamily="18" charset="0"/>
            </a:endParaRPr>
          </a:p>
          <a:p>
            <a:pPr marL="342900" indent="-342900">
              <a:buClr>
                <a:schemeClr val="folHlink"/>
              </a:buClr>
              <a:buSzPct val="60000"/>
              <a:buFont typeface="Wingdings" panose="05000000000000000000" pitchFamily="2" charset="2"/>
              <a:buChar char="n"/>
            </a:pPr>
            <a:endParaRPr lang="en-US" altLang="ar-JO" sz="1400" dirty="0">
              <a:latin typeface="Verdana" panose="020B0604030504040204" pitchFamily="34" charset="0"/>
              <a:cs typeface="Times New Roman" panose="02020603050405020304" pitchFamily="18" charset="0"/>
            </a:endParaRPr>
          </a:p>
          <a:p>
            <a:pPr marL="342900" indent="-342900">
              <a:buClr>
                <a:schemeClr val="folHlink"/>
              </a:buClr>
              <a:buSzPct val="60000"/>
              <a:buFont typeface="Wingdings" panose="05000000000000000000" pitchFamily="2" charset="2"/>
              <a:buChar char="n"/>
            </a:pPr>
            <a:endParaRPr lang="en-US" altLang="ar-JO" sz="1400" dirty="0">
              <a:latin typeface="Verdana" panose="020B0604030504040204" pitchFamily="34" charset="0"/>
              <a:cs typeface="Times New Roman" panose="02020603050405020304" pitchFamily="18" charset="0"/>
            </a:endParaRPr>
          </a:p>
          <a:p>
            <a:pPr marL="342900" indent="-342900">
              <a:buClr>
                <a:schemeClr val="folHlink"/>
              </a:buClr>
              <a:buSzPct val="60000"/>
              <a:buFont typeface="Wingdings" panose="05000000000000000000" pitchFamily="2" charset="2"/>
              <a:buChar char="n"/>
            </a:pPr>
            <a:endParaRPr lang="en-US" altLang="ar-JO" sz="1400" dirty="0">
              <a:latin typeface="Verdana" panose="020B0604030504040204" pitchFamily="34" charset="0"/>
              <a:cs typeface="Times New Roman" panose="02020603050405020304" pitchFamily="18" charset="0"/>
            </a:endParaRPr>
          </a:p>
          <a:p>
            <a:pPr marL="342900" indent="-342900">
              <a:buClr>
                <a:schemeClr val="folHlink"/>
              </a:buClr>
              <a:buSzPct val="60000"/>
              <a:buFont typeface="Wingdings" panose="05000000000000000000" pitchFamily="2" charset="2"/>
              <a:buChar char="n"/>
            </a:pPr>
            <a:endParaRPr lang="en-US" altLang="ar-JO" sz="1400" dirty="0">
              <a:latin typeface="Verdana" panose="020B0604030504040204" pitchFamily="34" charset="0"/>
              <a:cs typeface="Times New Roman" panose="02020603050405020304" pitchFamily="18" charset="0"/>
            </a:endParaRPr>
          </a:p>
          <a:p>
            <a:pPr marL="342900" indent="-342900">
              <a:buClr>
                <a:schemeClr val="folHlink"/>
              </a:buClr>
              <a:buSzPct val="60000"/>
              <a:buFont typeface="Wingdings" panose="05000000000000000000" pitchFamily="2" charset="2"/>
              <a:buChar char="n"/>
            </a:pPr>
            <a:endParaRPr lang="en-US" altLang="ar-JO" sz="1600" dirty="0">
              <a:latin typeface="Verdana" panose="020B0604030504040204" pitchFamily="34" charset="0"/>
              <a:cs typeface="Times New Roman" panose="02020603050405020304" pitchFamily="18" charset="0"/>
            </a:endParaRPr>
          </a:p>
          <a:p>
            <a:pPr marL="342900" indent="-342900">
              <a:lnSpc>
                <a:spcPct val="90000"/>
              </a:lnSpc>
              <a:buClr>
                <a:schemeClr val="folHlink"/>
              </a:buClr>
              <a:buSzPct val="60000"/>
              <a:buFont typeface="Wingdings" panose="05000000000000000000" pitchFamily="2" charset="2"/>
              <a:buChar char="n"/>
            </a:pPr>
            <a:r>
              <a:rPr lang="en-US" altLang="ar-JO" sz="1600" dirty="0">
                <a:latin typeface="Verdana" panose="020B0604030504040204" pitchFamily="34" charset="0"/>
                <a:cs typeface="Times New Roman" panose="02020603050405020304" pitchFamily="18" charset="0"/>
              </a:rPr>
              <a:t>one-to-many</a:t>
            </a:r>
          </a:p>
          <a:p>
            <a:pPr marL="342900" indent="-342900" algn="r" rtl="1">
              <a:lnSpc>
                <a:spcPct val="90000"/>
              </a:lnSpc>
              <a:buClr>
                <a:schemeClr val="folHlink"/>
              </a:buClr>
              <a:buSzPct val="60000"/>
              <a:buFont typeface="Wingdings" panose="05000000000000000000" pitchFamily="2" charset="2"/>
              <a:buChar char="n"/>
            </a:pPr>
            <a:r>
              <a:rPr lang="en-US" altLang="ar-JO" sz="1600" dirty="0" err="1">
                <a:latin typeface="Verdana" panose="020B0604030504040204" pitchFamily="34" charset="0"/>
                <a:cs typeface="Times New Roman" panose="02020603050405020304" pitchFamily="18" charset="0"/>
              </a:rPr>
              <a:t>واحد</a:t>
            </a:r>
            <a:r>
              <a:rPr lang="en-US" altLang="ar-JO" sz="1600" dirty="0">
                <a:latin typeface="Verdana" panose="020B0604030504040204" pitchFamily="34" charset="0"/>
                <a:cs typeface="Times New Roman" panose="02020603050405020304" pitchFamily="18" charset="0"/>
              </a:rPr>
              <a:t> </a:t>
            </a:r>
            <a:r>
              <a:rPr lang="en-US" altLang="ar-JO" sz="1600" dirty="0" err="1">
                <a:latin typeface="Verdana" panose="020B0604030504040204" pitchFamily="34" charset="0"/>
                <a:cs typeface="Times New Roman" panose="02020603050405020304" pitchFamily="18" charset="0"/>
              </a:rPr>
              <a:t>لكثير</a:t>
            </a:r>
            <a:endParaRPr lang="en-US" altLang="ar-JO" sz="1600" dirty="0">
              <a:latin typeface="Verdana" panose="020B0604030504040204" pitchFamily="34" charset="0"/>
              <a:cs typeface="Times New Roman" panose="02020603050405020304" pitchFamily="18" charset="0"/>
            </a:endParaRPr>
          </a:p>
          <a:p>
            <a:pPr marL="742950" lvl="1" indent="-285750">
              <a:lnSpc>
                <a:spcPct val="90000"/>
              </a:lnSpc>
              <a:buClr>
                <a:schemeClr val="folHlink"/>
              </a:buClr>
              <a:buSzPct val="60000"/>
              <a:buFont typeface="Wingdings" panose="05000000000000000000" pitchFamily="2" charset="2"/>
              <a:buChar char="n"/>
            </a:pPr>
            <a:r>
              <a:rPr lang="en-US" altLang="ar-JO" sz="1400" dirty="0">
                <a:latin typeface="Verdana" panose="020B0604030504040204" pitchFamily="34" charset="0"/>
                <a:cs typeface="Times New Roman" panose="02020603050405020304" pitchFamily="18" charset="0"/>
              </a:rPr>
              <a:t>One School has one or more Departments, and a Department is owned exactly by one School </a:t>
            </a:r>
          </a:p>
          <a:p>
            <a:pPr marL="742950" lvl="1" indent="-285750" algn="r" rtl="1">
              <a:lnSpc>
                <a:spcPct val="90000"/>
              </a:lnSpc>
              <a:buClr>
                <a:schemeClr val="folHlink"/>
              </a:buClr>
              <a:buSzPct val="60000"/>
              <a:buFont typeface="Wingdings" panose="05000000000000000000" pitchFamily="2" charset="2"/>
              <a:buChar char="n"/>
            </a:pPr>
            <a:r>
              <a:rPr lang="en-US" altLang="ar-JO" sz="1400" dirty="0" err="1">
                <a:latin typeface="Verdana" panose="020B0604030504040204" pitchFamily="34" charset="0"/>
                <a:cs typeface="Times New Roman" panose="02020603050405020304" pitchFamily="18" charset="0"/>
              </a:rPr>
              <a:t>مدرسة</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واحدة</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بها</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قسم</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واحد</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أو</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أكثر</a:t>
            </a:r>
            <a:r>
              <a:rPr lang="en-US" altLang="ar-JO" sz="1400" dirty="0">
                <a:latin typeface="Verdana" panose="020B0604030504040204" pitchFamily="34" charset="0"/>
                <a:cs typeface="Times New Roman" panose="02020603050405020304" pitchFamily="18" charset="0"/>
              </a:rPr>
              <a:t> ، </a:t>
            </a:r>
            <a:r>
              <a:rPr lang="en-US" altLang="ar-JO" sz="1400" dirty="0" err="1">
                <a:latin typeface="Verdana" panose="020B0604030504040204" pitchFamily="34" charset="0"/>
                <a:cs typeface="Times New Roman" panose="02020603050405020304" pitchFamily="18" charset="0"/>
              </a:rPr>
              <a:t>والقسم</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مملوك</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لمدرسة</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واحدة</a:t>
            </a:r>
            <a:r>
              <a:rPr lang="en-US" altLang="ar-JO" sz="1400" dirty="0">
                <a:latin typeface="Verdana" panose="020B0604030504040204" pitchFamily="34" charset="0"/>
                <a:cs typeface="Times New Roman" panose="02020603050405020304" pitchFamily="18" charset="0"/>
              </a:rPr>
              <a:t> </a:t>
            </a:r>
            <a:r>
              <a:rPr lang="en-US" altLang="ar-JO" sz="1400" dirty="0" err="1">
                <a:latin typeface="Verdana" panose="020B0604030504040204" pitchFamily="34" charset="0"/>
                <a:cs typeface="Times New Roman" panose="02020603050405020304" pitchFamily="18" charset="0"/>
              </a:rPr>
              <a:t>بالضبط</a:t>
            </a:r>
            <a:endParaRPr lang="en-US" altLang="ar-JO" sz="1400" dirty="0">
              <a:latin typeface="Verdana" panose="020B0604030504040204" pitchFamily="34" charset="0"/>
              <a:cs typeface="Times New Roman" panose="02020603050405020304" pitchFamily="18" charset="0"/>
            </a:endParaRPr>
          </a:p>
          <a:p>
            <a:pPr marL="342900" indent="-342900" algn="r" rtl="1">
              <a:buClr>
                <a:schemeClr val="folHlink"/>
              </a:buClr>
              <a:buSzPct val="60000"/>
              <a:buFont typeface="Wingdings" panose="05000000000000000000" pitchFamily="2" charset="2"/>
              <a:buChar char="n"/>
            </a:pPr>
            <a:endParaRPr lang="en-US" altLang="ar-JO" sz="1400" dirty="0">
              <a:latin typeface="Verdana" panose="020B0604030504040204" pitchFamily="34" charset="0"/>
              <a:cs typeface="Times New Roman" panose="02020603050405020304" pitchFamily="18" charset="0"/>
            </a:endParaRPr>
          </a:p>
          <a:p>
            <a:pPr marL="342900" indent="-342900" algn="r" rtl="1">
              <a:buClr>
                <a:schemeClr val="folHlink"/>
              </a:buClr>
              <a:buSzPct val="60000"/>
              <a:buFont typeface="Wingdings" panose="05000000000000000000" pitchFamily="2" charset="2"/>
              <a:buChar char="n"/>
            </a:pPr>
            <a:endParaRPr lang="en-US" altLang="ar-JO" sz="1600" dirty="0">
              <a:latin typeface="Verdana" panose="020B0604030504040204" pitchFamily="34" charset="0"/>
              <a:cs typeface="Times New Roman" panose="02020603050405020304" pitchFamily="18" charset="0"/>
            </a:endParaRPr>
          </a:p>
        </p:txBody>
      </p:sp>
      <p:pic>
        <p:nvPicPr>
          <p:cNvPr id="58374" name="Picture 10">
            <a:extLst>
              <a:ext uri="{FF2B5EF4-FFF2-40B4-BE49-F238E27FC236}">
                <a16:creationId xmlns:a16="http://schemas.microsoft.com/office/drawing/2014/main" id="{313539E1-FA48-2E6E-FF39-42D4D298C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4448175"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8375" name="Group 12">
            <a:extLst>
              <a:ext uri="{FF2B5EF4-FFF2-40B4-BE49-F238E27FC236}">
                <a16:creationId xmlns:a16="http://schemas.microsoft.com/office/drawing/2014/main" id="{1B87A91E-9D4B-C951-886C-8E526DE646C9}"/>
              </a:ext>
            </a:extLst>
          </p:cNvPr>
          <p:cNvGrpSpPr>
            <a:grpSpLocks/>
          </p:cNvGrpSpPr>
          <p:nvPr/>
        </p:nvGrpSpPr>
        <p:grpSpPr bwMode="auto">
          <a:xfrm>
            <a:off x="457200" y="5326063"/>
            <a:ext cx="8229600" cy="1074737"/>
            <a:chOff x="288" y="1413"/>
            <a:chExt cx="5184" cy="677"/>
          </a:xfrm>
        </p:grpSpPr>
        <p:sp>
          <p:nvSpPr>
            <p:cNvPr id="58376" name="Text Box 5">
              <a:extLst>
                <a:ext uri="{FF2B5EF4-FFF2-40B4-BE49-F238E27FC236}">
                  <a16:creationId xmlns:a16="http://schemas.microsoft.com/office/drawing/2014/main" id="{F13CFE38-D823-5AF0-D645-8DBC6C892E99}"/>
                </a:ext>
              </a:extLst>
            </p:cNvPr>
            <p:cNvSpPr txBox="1">
              <a:spLocks noChangeArrowheads="1"/>
            </p:cNvSpPr>
            <p:nvPr/>
          </p:nvSpPr>
          <p:spPr bwMode="auto">
            <a:xfrm>
              <a:off x="1574" y="153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58377" name="Rectangle 14">
              <a:extLst>
                <a:ext uri="{FF2B5EF4-FFF2-40B4-BE49-F238E27FC236}">
                  <a16:creationId xmlns:a16="http://schemas.microsoft.com/office/drawing/2014/main" id="{D83E2F7C-8557-ED6B-1042-915CD4976D52}"/>
                </a:ext>
              </a:extLst>
            </p:cNvPr>
            <p:cNvSpPr>
              <a:spLocks noChangeArrowheads="1"/>
            </p:cNvSpPr>
            <p:nvPr/>
          </p:nvSpPr>
          <p:spPr bwMode="auto">
            <a:xfrm>
              <a:off x="3216" y="1541"/>
              <a:ext cx="8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58378" name="Rectangle 15">
              <a:extLst>
                <a:ext uri="{FF2B5EF4-FFF2-40B4-BE49-F238E27FC236}">
                  <a16:creationId xmlns:a16="http://schemas.microsoft.com/office/drawing/2014/main" id="{D8430149-6263-DF19-DE3E-1A64F59BD7DA}"/>
                </a:ext>
              </a:extLst>
            </p:cNvPr>
            <p:cNvSpPr>
              <a:spLocks noChangeArrowheads="1"/>
            </p:cNvSpPr>
            <p:nvPr/>
          </p:nvSpPr>
          <p:spPr bwMode="auto">
            <a:xfrm>
              <a:off x="288" y="1440"/>
              <a:ext cx="1104"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School</a:t>
              </a:r>
            </a:p>
          </p:txBody>
        </p:sp>
        <p:sp>
          <p:nvSpPr>
            <p:cNvPr id="58379" name="Rectangle 16">
              <a:extLst>
                <a:ext uri="{FF2B5EF4-FFF2-40B4-BE49-F238E27FC236}">
                  <a16:creationId xmlns:a16="http://schemas.microsoft.com/office/drawing/2014/main" id="{2280FD35-7E02-68FE-B835-34AE45194A49}"/>
                </a:ext>
              </a:extLst>
            </p:cNvPr>
            <p:cNvSpPr>
              <a:spLocks noChangeArrowheads="1"/>
            </p:cNvSpPr>
            <p:nvPr/>
          </p:nvSpPr>
          <p:spPr bwMode="auto">
            <a:xfrm>
              <a:off x="4032" y="1488"/>
              <a:ext cx="1440" cy="43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Department</a:t>
              </a:r>
            </a:p>
          </p:txBody>
        </p:sp>
        <p:sp>
          <p:nvSpPr>
            <p:cNvPr id="58380" name="Line 9">
              <a:extLst>
                <a:ext uri="{FF2B5EF4-FFF2-40B4-BE49-F238E27FC236}">
                  <a16:creationId xmlns:a16="http://schemas.microsoft.com/office/drawing/2014/main" id="{1E39D36F-E6F0-CBE2-FFB7-AF32B1C17F90}"/>
                </a:ext>
              </a:extLst>
            </p:cNvPr>
            <p:cNvSpPr>
              <a:spLocks noChangeShapeType="1"/>
            </p:cNvSpPr>
            <p:nvPr/>
          </p:nvSpPr>
          <p:spPr bwMode="auto">
            <a:xfrm>
              <a:off x="1392" y="1728"/>
              <a:ext cx="264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8381" name="Text Box 10">
              <a:extLst>
                <a:ext uri="{FF2B5EF4-FFF2-40B4-BE49-F238E27FC236}">
                  <a16:creationId xmlns:a16="http://schemas.microsoft.com/office/drawing/2014/main" id="{23F01BBA-BB5E-F9FF-814D-B19840B4EB5B}"/>
                </a:ext>
              </a:extLst>
            </p:cNvPr>
            <p:cNvSpPr txBox="1">
              <a:spLocks noChangeArrowheads="1"/>
            </p:cNvSpPr>
            <p:nvPr/>
          </p:nvSpPr>
          <p:spPr bwMode="auto">
            <a:xfrm>
              <a:off x="1430" y="141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58382" name="Text Box 11">
              <a:extLst>
                <a:ext uri="{FF2B5EF4-FFF2-40B4-BE49-F238E27FC236}">
                  <a16:creationId xmlns:a16="http://schemas.microsoft.com/office/drawing/2014/main" id="{9419A170-830D-0D6B-264F-4AC9B4B606A8}"/>
                </a:ext>
              </a:extLst>
            </p:cNvPr>
            <p:cNvSpPr txBox="1">
              <a:spLocks noChangeArrowheads="1"/>
            </p:cNvSpPr>
            <p:nvPr/>
          </p:nvSpPr>
          <p:spPr bwMode="auto">
            <a:xfrm>
              <a:off x="2102" y="1749"/>
              <a:ext cx="7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     has</a:t>
              </a:r>
            </a:p>
          </p:txBody>
        </p:sp>
        <p:sp>
          <p:nvSpPr>
            <p:cNvPr id="58383" name="Freeform 20">
              <a:extLst>
                <a:ext uri="{FF2B5EF4-FFF2-40B4-BE49-F238E27FC236}">
                  <a16:creationId xmlns:a16="http://schemas.microsoft.com/office/drawing/2014/main" id="{AA6EAE1D-CCFE-E84E-E853-9145172E8A44}"/>
                </a:ext>
              </a:extLst>
            </p:cNvPr>
            <p:cNvSpPr>
              <a:spLocks/>
            </p:cNvSpPr>
            <p:nvPr/>
          </p:nvSpPr>
          <p:spPr bwMode="auto">
            <a:xfrm>
              <a:off x="3024" y="1920"/>
              <a:ext cx="30" cy="1"/>
            </a:xfrm>
            <a:custGeom>
              <a:avLst/>
              <a:gdLst>
                <a:gd name="T0" fmla="*/ 0 w 30"/>
                <a:gd name="T1" fmla="*/ 0 h 1"/>
                <a:gd name="T2" fmla="*/ 30 w 30"/>
                <a:gd name="T3" fmla="*/ 0 h 1"/>
                <a:gd name="T4" fmla="*/ 0 60000 65536"/>
                <a:gd name="T5" fmla="*/ 0 60000 65536"/>
                <a:gd name="T6" fmla="*/ 0 w 30"/>
                <a:gd name="T7" fmla="*/ 0 h 1"/>
                <a:gd name="T8" fmla="*/ 30 w 30"/>
                <a:gd name="T9" fmla="*/ 1 h 1"/>
              </a:gdLst>
              <a:ahLst/>
              <a:cxnLst>
                <a:cxn ang="T4">
                  <a:pos x="T0" y="T1"/>
                </a:cxn>
                <a:cxn ang="T5">
                  <a:pos x="T2" y="T3"/>
                </a:cxn>
              </a:cxnLst>
              <a:rect l="T6" t="T7" r="T8" b="T9"/>
              <a:pathLst>
                <a:path w="30" h="1">
                  <a:moveTo>
                    <a:pt x="0" y="0"/>
                  </a:moveTo>
                  <a:lnTo>
                    <a:pt x="30" y="0"/>
                  </a:lnTo>
                </a:path>
              </a:pathLst>
            </a:custGeom>
            <a:noFill/>
            <a:ln w="349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8384" name="Text Box 13">
              <a:extLst>
                <a:ext uri="{FF2B5EF4-FFF2-40B4-BE49-F238E27FC236}">
                  <a16:creationId xmlns:a16="http://schemas.microsoft.com/office/drawing/2014/main" id="{6B2DC032-F266-2334-4F59-8F586D04E502}"/>
                </a:ext>
              </a:extLst>
            </p:cNvPr>
            <p:cNvSpPr txBox="1">
              <a:spLocks noChangeArrowheads="1"/>
            </p:cNvSpPr>
            <p:nvPr/>
          </p:nvSpPr>
          <p:spPr bwMode="auto">
            <a:xfrm>
              <a:off x="1296" y="180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E2D700"/>
                  </a:solidFill>
                  <a:effectLst/>
                  <a:uLnTx/>
                  <a:uFillTx/>
                  <a:latin typeface="Tahoma" panose="020B0604030504040204" pitchFamily="34" charset="0"/>
                  <a:ea typeface="SimSun" panose="02010600030101010101" pitchFamily="2" charset="-122"/>
                  <a:cs typeface="Times New Roman" panose="02020603050405020304" pitchFamily="18" charset="0"/>
                </a:rPr>
                <a:t>1</a:t>
              </a:r>
            </a:p>
          </p:txBody>
        </p:sp>
        <p:sp>
          <p:nvSpPr>
            <p:cNvPr id="58385" name="Rectangle 22">
              <a:extLst>
                <a:ext uri="{FF2B5EF4-FFF2-40B4-BE49-F238E27FC236}">
                  <a16:creationId xmlns:a16="http://schemas.microsoft.com/office/drawing/2014/main" id="{5B21DE51-CF2E-8A06-9193-BD0AA5BAD6B1}"/>
                </a:ext>
              </a:extLst>
            </p:cNvPr>
            <p:cNvSpPr>
              <a:spLocks noChangeArrowheads="1"/>
            </p:cNvSpPr>
            <p:nvPr/>
          </p:nvSpPr>
          <p:spPr bwMode="auto">
            <a:xfrm>
              <a:off x="3072" y="1418"/>
              <a:ext cx="8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58386" name="Text Box 15">
              <a:extLst>
                <a:ext uri="{FF2B5EF4-FFF2-40B4-BE49-F238E27FC236}">
                  <a16:creationId xmlns:a16="http://schemas.microsoft.com/office/drawing/2014/main" id="{45179769-A191-AE1D-D733-9B2DF58E1902}"/>
                </a:ext>
              </a:extLst>
            </p:cNvPr>
            <p:cNvSpPr txBox="1">
              <a:spLocks noChangeArrowheads="1"/>
            </p:cNvSpPr>
            <p:nvPr/>
          </p:nvSpPr>
          <p:spPr bwMode="auto">
            <a:xfrm>
              <a:off x="3634" y="1754"/>
              <a:ext cx="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E2D700"/>
                  </a:solidFill>
                  <a:effectLst/>
                  <a:uLnTx/>
                  <a:uFillTx/>
                  <a:latin typeface="Tahoma" panose="020B0604030504040204" pitchFamily="34" charset="0"/>
                  <a:ea typeface="SimSun" panose="02010600030101010101" pitchFamily="2" charset="-122"/>
                  <a:cs typeface="Times New Roman" panose="02020603050405020304" pitchFamily="18" charset="0"/>
                </a:rPr>
                <a:t>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A8E2D46-DF4F-BF0D-70B6-38D76EC76FCF}"/>
              </a:ext>
            </a:extLst>
          </p:cNvPr>
          <p:cNvSpPr>
            <a:spLocks noGrp="1"/>
          </p:cNvSpPr>
          <p:nvPr>
            <p:ph type="title"/>
          </p:nvPr>
        </p:nvSpPr>
        <p:spPr>
          <a:xfrm>
            <a:off x="685800" y="228600"/>
            <a:ext cx="8229600" cy="990600"/>
          </a:xfrm>
        </p:spPr>
        <p:txBody>
          <a:bodyPr/>
          <a:lstStyle/>
          <a:p>
            <a:pPr algn="ctr" eaLnBrk="1" hangingPunct="1"/>
            <a:r>
              <a:rPr lang="en-US" altLang="en-US" sz="3200" b="1" dirty="0">
                <a:solidFill>
                  <a:srgbClr val="0070C0"/>
                </a:solidFill>
              </a:rPr>
              <a:t>What is software engineering?</a:t>
            </a:r>
            <a:br>
              <a:rPr lang="en-US" altLang="en-US" sz="3200" b="1" dirty="0">
                <a:solidFill>
                  <a:srgbClr val="0070C0"/>
                </a:solidFill>
              </a:rPr>
            </a:br>
            <a:r>
              <a:rPr lang="en-US" sz="3200" b="1" strike="noStrike" spc="-1" dirty="0" err="1">
                <a:solidFill>
                  <a:srgbClr val="0070C0"/>
                </a:solidFill>
                <a:latin typeface="Calibri"/>
              </a:rPr>
              <a:t>ما</a:t>
            </a:r>
            <a:r>
              <a:rPr lang="en-US" sz="3200" b="1" strike="noStrike" spc="-1" dirty="0">
                <a:solidFill>
                  <a:srgbClr val="0070C0"/>
                </a:solidFill>
                <a:latin typeface="Calibri"/>
              </a:rPr>
              <a:t> </a:t>
            </a:r>
            <a:r>
              <a:rPr lang="en-US" sz="3200" b="1" strike="noStrike" spc="-1" dirty="0" err="1">
                <a:solidFill>
                  <a:srgbClr val="0070C0"/>
                </a:solidFill>
                <a:latin typeface="Calibri"/>
              </a:rPr>
              <a:t>هي</a:t>
            </a:r>
            <a:r>
              <a:rPr lang="en-US" sz="3200" b="1" strike="noStrike" spc="-1" dirty="0">
                <a:solidFill>
                  <a:srgbClr val="0070C0"/>
                </a:solidFill>
                <a:latin typeface="Calibri"/>
              </a:rPr>
              <a:t> </a:t>
            </a:r>
            <a:r>
              <a:rPr lang="en-US" sz="3200" b="1" strike="noStrike" spc="-1" dirty="0" err="1">
                <a:solidFill>
                  <a:srgbClr val="0070C0"/>
                </a:solidFill>
                <a:latin typeface="Calibri"/>
              </a:rPr>
              <a:t>هندسة</a:t>
            </a:r>
            <a:r>
              <a:rPr lang="en-US" sz="3200" b="1" strike="noStrike" spc="-1" dirty="0">
                <a:solidFill>
                  <a:srgbClr val="0070C0"/>
                </a:solidFill>
                <a:latin typeface="Calibri"/>
              </a:rPr>
              <a:t> </a:t>
            </a:r>
            <a:r>
              <a:rPr lang="en-US" sz="3200" b="1" strike="noStrike" spc="-1" dirty="0" err="1">
                <a:solidFill>
                  <a:srgbClr val="0070C0"/>
                </a:solidFill>
                <a:latin typeface="Calibri"/>
              </a:rPr>
              <a:t>البرمجيات</a:t>
            </a:r>
            <a:r>
              <a:rPr lang="en-US" sz="3200" b="1" strike="noStrike" spc="-1" dirty="0">
                <a:solidFill>
                  <a:srgbClr val="0070C0"/>
                </a:solidFill>
                <a:latin typeface="Calibri"/>
              </a:rPr>
              <a:t>؟</a:t>
            </a:r>
            <a:endParaRPr lang="en-US" altLang="en-US" sz="3200" dirty="0">
              <a:solidFill>
                <a:srgbClr val="0070C0"/>
              </a:solidFill>
            </a:endParaRPr>
          </a:p>
        </p:txBody>
      </p:sp>
      <p:sp>
        <p:nvSpPr>
          <p:cNvPr id="3" name="Content Placeholder 2">
            <a:extLst>
              <a:ext uri="{FF2B5EF4-FFF2-40B4-BE49-F238E27FC236}">
                <a16:creationId xmlns:a16="http://schemas.microsoft.com/office/drawing/2014/main" id="{603FD884-3A35-63DA-F444-CC9F5B10D718}"/>
              </a:ext>
            </a:extLst>
          </p:cNvPr>
          <p:cNvSpPr>
            <a:spLocks noGrp="1"/>
          </p:cNvSpPr>
          <p:nvPr>
            <p:ph idx="1"/>
          </p:nvPr>
        </p:nvSpPr>
        <p:spPr>
          <a:xfrm>
            <a:off x="533400" y="1371600"/>
            <a:ext cx="8229600" cy="5029200"/>
          </a:xfrm>
        </p:spPr>
        <p:txBody>
          <a:bodyPr>
            <a:normAutofit fontScale="77500" lnSpcReduction="20000"/>
          </a:bodyPr>
          <a:lstStyle/>
          <a:p>
            <a:pPr marL="514350" indent="-514350" eaLnBrk="1" fontAlgn="auto" hangingPunct="1">
              <a:spcAft>
                <a:spcPts val="0"/>
              </a:spcAft>
              <a:buClr>
                <a:schemeClr val="accent3"/>
              </a:buClr>
              <a:buFont typeface="Wingdings 2" panose="05020102010507070707" pitchFamily="18" charset="2"/>
              <a:buNone/>
              <a:defRPr/>
            </a:pPr>
            <a:r>
              <a:rPr lang="en-US" dirty="0">
                <a:solidFill>
                  <a:srgbClr val="FF0000"/>
                </a:solidFill>
              </a:rPr>
              <a:t>1. Software engineering is a </a:t>
            </a:r>
            <a:r>
              <a:rPr lang="en-US" b="1" dirty="0">
                <a:solidFill>
                  <a:srgbClr val="FF0000"/>
                </a:solidFill>
              </a:rPr>
              <a:t>modeling activity:</a:t>
            </a:r>
          </a:p>
          <a:p>
            <a:pPr marL="0" indent="0" algn="r" rtl="1">
              <a:lnSpc>
                <a:spcPct val="90000"/>
              </a:lnSpc>
              <a:spcBef>
                <a:spcPts val="598"/>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FF0000"/>
                </a:solidFill>
                <a:latin typeface="Constantia"/>
              </a:rPr>
              <a:t>1. </a:t>
            </a:r>
            <a:r>
              <a:rPr lang="en-US" sz="2400" b="0" strike="noStrike" spc="-1" dirty="0" err="1">
                <a:solidFill>
                  <a:srgbClr val="FF0000"/>
                </a:solidFill>
                <a:latin typeface="Constantia"/>
              </a:rPr>
              <a:t>هندسة</a:t>
            </a:r>
            <a:r>
              <a:rPr lang="en-US" sz="2400" b="0" strike="noStrike" spc="-1" dirty="0">
                <a:solidFill>
                  <a:srgbClr val="FF0000"/>
                </a:solidFill>
                <a:latin typeface="Constantia"/>
              </a:rPr>
              <a:t> </a:t>
            </a:r>
            <a:r>
              <a:rPr lang="en-US" sz="2400" b="0" strike="noStrike" spc="-1" dirty="0" err="1">
                <a:solidFill>
                  <a:srgbClr val="FF0000"/>
                </a:solidFill>
                <a:latin typeface="Constantia"/>
              </a:rPr>
              <a:t>البرمجيات</a:t>
            </a:r>
            <a:r>
              <a:rPr lang="en-US" sz="2400" b="0" strike="noStrike" spc="-1" dirty="0">
                <a:solidFill>
                  <a:srgbClr val="FF0000"/>
                </a:solidFill>
                <a:latin typeface="Constantia"/>
              </a:rPr>
              <a:t> </a:t>
            </a:r>
            <a:r>
              <a:rPr lang="en-US" sz="2400" b="0" strike="noStrike" spc="-1" dirty="0" err="1">
                <a:solidFill>
                  <a:srgbClr val="FF0000"/>
                </a:solidFill>
                <a:latin typeface="Constantia"/>
              </a:rPr>
              <a:t>هي</a:t>
            </a:r>
            <a:r>
              <a:rPr lang="en-US" sz="2400" b="0" strike="noStrike" spc="-1" dirty="0">
                <a:solidFill>
                  <a:srgbClr val="FF0000"/>
                </a:solidFill>
                <a:latin typeface="Constantia"/>
              </a:rPr>
              <a:t> </a:t>
            </a:r>
            <a:r>
              <a:rPr lang="en-US" sz="2400" b="0" strike="noStrike" spc="-1" dirty="0" err="1">
                <a:solidFill>
                  <a:srgbClr val="FF0000"/>
                </a:solidFill>
                <a:latin typeface="Constantia"/>
              </a:rPr>
              <a:t>أ</a:t>
            </a:r>
            <a:r>
              <a:rPr lang="en-US" sz="2400" b="1" strike="noStrike" spc="-1" dirty="0" err="1">
                <a:solidFill>
                  <a:srgbClr val="FF0000"/>
                </a:solidFill>
                <a:latin typeface="Constantia"/>
              </a:rPr>
              <a:t>نشاط</a:t>
            </a:r>
            <a:r>
              <a:rPr lang="en-US" sz="2400" b="1" strike="noStrike" spc="-1" dirty="0">
                <a:solidFill>
                  <a:srgbClr val="FF0000"/>
                </a:solidFill>
                <a:latin typeface="Constantia"/>
              </a:rPr>
              <a:t> </a:t>
            </a:r>
            <a:r>
              <a:rPr lang="en-US" sz="2400" b="1" strike="noStrike" spc="-1" dirty="0" err="1">
                <a:solidFill>
                  <a:srgbClr val="FF0000"/>
                </a:solidFill>
                <a:latin typeface="Constantia"/>
              </a:rPr>
              <a:t>النمذجة</a:t>
            </a:r>
            <a:r>
              <a:rPr lang="en-US" sz="2400" b="1" strike="noStrike" spc="-1" dirty="0">
                <a:solidFill>
                  <a:srgbClr val="FF0000"/>
                </a:solidFill>
                <a:latin typeface="Constantia"/>
              </a:rPr>
              <a:t>:</a:t>
            </a:r>
            <a:endParaRPr lang="en-US" sz="2400" b="0" strike="noStrike" spc="-1" dirty="0">
              <a:solidFill>
                <a:srgbClr val="000000"/>
              </a:solidFill>
              <a:latin typeface="Constantia"/>
            </a:endParaRPr>
          </a:p>
          <a:p>
            <a:pPr marL="274320" indent="-274320" eaLnBrk="1" fontAlgn="auto" hangingPunct="1">
              <a:spcAft>
                <a:spcPts val="0"/>
              </a:spcAft>
              <a:buClr>
                <a:schemeClr val="accent3"/>
              </a:buClr>
              <a:buFont typeface="Wingdings 2"/>
              <a:buChar char=""/>
              <a:defRPr/>
            </a:pPr>
            <a:endParaRPr lang="en-US" b="1" dirty="0">
              <a:solidFill>
                <a:srgbClr val="FF0000"/>
              </a:solidFill>
            </a:endParaRPr>
          </a:p>
          <a:p>
            <a:pPr marL="504825" lvl="3" indent="-123825" algn="just" eaLnBrk="1" hangingPunct="1">
              <a:defRPr/>
            </a:pPr>
            <a:r>
              <a:rPr lang="en-US" sz="2400" b="1" dirty="0"/>
              <a:t>Software engineers deal with complexity </a:t>
            </a:r>
            <a:r>
              <a:rPr lang="en-US" sz="2400" dirty="0">
                <a:solidFill>
                  <a:srgbClr val="FF0000"/>
                </a:solidFill>
              </a:rPr>
              <a:t>through modeling</a:t>
            </a:r>
            <a:r>
              <a:rPr lang="en-US" sz="2400" dirty="0"/>
              <a:t>, by  focusing   at any one time on only the relevant details and ignoring everything else.</a:t>
            </a:r>
          </a:p>
          <a:p>
            <a:pPr marL="504720" lvl="3" indent="-123840" algn="r" rtl="1">
              <a:lnSpc>
                <a:spcPct val="90000"/>
              </a:lnSpc>
              <a:spcBef>
                <a:spcPts val="550"/>
              </a:spcBef>
              <a:buClr>
                <a:srgbClr val="0BD0D9"/>
              </a:buClr>
              <a:buSzPct val="6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dirty="0" err="1">
                <a:solidFill>
                  <a:srgbClr val="000000"/>
                </a:solidFill>
                <a:latin typeface="Constantia"/>
              </a:rPr>
              <a:t>يتعامل</a:t>
            </a:r>
            <a:r>
              <a:rPr lang="en-US" sz="2200" b="1" strike="noStrike" spc="-1" dirty="0">
                <a:solidFill>
                  <a:srgbClr val="000000"/>
                </a:solidFill>
                <a:latin typeface="Constantia"/>
              </a:rPr>
              <a:t> </a:t>
            </a:r>
            <a:r>
              <a:rPr lang="en-US" sz="2200" b="1" strike="noStrike" spc="-1" dirty="0" err="1">
                <a:solidFill>
                  <a:srgbClr val="000000"/>
                </a:solidFill>
                <a:latin typeface="Constantia"/>
              </a:rPr>
              <a:t>مهندسو</a:t>
            </a:r>
            <a:r>
              <a:rPr lang="en-US" sz="2200" b="1" strike="noStrike" spc="-1" dirty="0">
                <a:solidFill>
                  <a:srgbClr val="000000"/>
                </a:solidFill>
                <a:latin typeface="Constantia"/>
              </a:rPr>
              <a:t> </a:t>
            </a:r>
            <a:r>
              <a:rPr lang="en-US" sz="2200" b="1" strike="noStrike" spc="-1" dirty="0" err="1">
                <a:solidFill>
                  <a:srgbClr val="000000"/>
                </a:solidFill>
                <a:latin typeface="Constantia"/>
              </a:rPr>
              <a:t>البرمجيات</a:t>
            </a:r>
            <a:r>
              <a:rPr lang="en-US" sz="2200" b="1" strike="noStrike" spc="-1" dirty="0">
                <a:solidFill>
                  <a:srgbClr val="000000"/>
                </a:solidFill>
                <a:latin typeface="Constantia"/>
              </a:rPr>
              <a:t> </a:t>
            </a:r>
            <a:r>
              <a:rPr lang="en-US" sz="2200" b="1" strike="noStrike" spc="-1" dirty="0" err="1">
                <a:solidFill>
                  <a:srgbClr val="000000"/>
                </a:solidFill>
                <a:latin typeface="Constantia"/>
              </a:rPr>
              <a:t>مع</a:t>
            </a:r>
            <a:r>
              <a:rPr lang="en-US" sz="2200" b="1" strike="noStrike" spc="-1" dirty="0">
                <a:solidFill>
                  <a:srgbClr val="000000"/>
                </a:solidFill>
                <a:latin typeface="Constantia"/>
              </a:rPr>
              <a:t> </a:t>
            </a:r>
            <a:r>
              <a:rPr lang="en-US" sz="2200" b="1" strike="noStrike" spc="-1" dirty="0" err="1">
                <a:solidFill>
                  <a:srgbClr val="000000"/>
                </a:solidFill>
                <a:latin typeface="Constantia"/>
              </a:rPr>
              <a:t>التعقيد</a:t>
            </a:r>
            <a:r>
              <a:rPr lang="en-US" sz="2200" b="1" strike="noStrike" spc="-1" dirty="0">
                <a:solidFill>
                  <a:srgbClr val="000000"/>
                </a:solidFill>
                <a:latin typeface="Constantia"/>
              </a:rPr>
              <a:t> </a:t>
            </a:r>
            <a:r>
              <a:rPr lang="en-US" sz="2200" b="0" strike="noStrike" spc="-1" dirty="0" err="1">
                <a:solidFill>
                  <a:srgbClr val="FF0000"/>
                </a:solidFill>
                <a:latin typeface="Constantia"/>
              </a:rPr>
              <a:t>من</a:t>
            </a:r>
            <a:r>
              <a:rPr lang="en-US" sz="2200" b="0" strike="noStrike" spc="-1" dirty="0">
                <a:solidFill>
                  <a:srgbClr val="FF0000"/>
                </a:solidFill>
                <a:latin typeface="Constantia"/>
              </a:rPr>
              <a:t> </a:t>
            </a:r>
            <a:r>
              <a:rPr lang="en-US" sz="2200" b="0" strike="noStrike" spc="-1" dirty="0" err="1">
                <a:solidFill>
                  <a:srgbClr val="FF0000"/>
                </a:solidFill>
                <a:latin typeface="Constantia"/>
              </a:rPr>
              <a:t>خلال</a:t>
            </a:r>
            <a:r>
              <a:rPr lang="en-US" sz="2200" b="0" strike="noStrike" spc="-1" dirty="0">
                <a:solidFill>
                  <a:srgbClr val="FF0000"/>
                </a:solidFill>
                <a:latin typeface="Constantia"/>
              </a:rPr>
              <a:t> </a:t>
            </a:r>
            <a:r>
              <a:rPr lang="en-US" sz="2200" b="0" strike="noStrike" spc="-1" dirty="0" err="1">
                <a:solidFill>
                  <a:srgbClr val="FF0000"/>
                </a:solidFill>
                <a:latin typeface="Constantia"/>
              </a:rPr>
              <a:t>النمذجة</a:t>
            </a:r>
            <a:r>
              <a:rPr lang="en-US" sz="2200" b="0" strike="noStrike" spc="-1" dirty="0">
                <a:solidFill>
                  <a:srgbClr val="000000"/>
                </a:solidFill>
                <a:latin typeface="Constantia"/>
              </a:rPr>
              <a:t>، </a:t>
            </a:r>
            <a:r>
              <a:rPr lang="en-US" sz="2200" b="0" strike="noStrike" spc="-1" dirty="0" err="1">
                <a:solidFill>
                  <a:srgbClr val="000000"/>
                </a:solidFill>
                <a:latin typeface="Constantia"/>
              </a:rPr>
              <a:t>من</a:t>
            </a:r>
            <a:r>
              <a:rPr lang="en-US" sz="2200" b="0" strike="noStrike" spc="-1" dirty="0">
                <a:solidFill>
                  <a:srgbClr val="000000"/>
                </a:solidFill>
                <a:latin typeface="Constantia"/>
              </a:rPr>
              <a:t> </a:t>
            </a:r>
            <a:r>
              <a:rPr lang="en-US" sz="2200" b="0" strike="noStrike" spc="-1" dirty="0" err="1">
                <a:solidFill>
                  <a:srgbClr val="000000"/>
                </a:solidFill>
                <a:latin typeface="Constantia"/>
              </a:rPr>
              <a:t>خلال</a:t>
            </a:r>
            <a:r>
              <a:rPr lang="en-US" sz="2200" b="0" strike="noStrike" spc="-1" dirty="0">
                <a:solidFill>
                  <a:srgbClr val="000000"/>
                </a:solidFill>
                <a:latin typeface="Constantia"/>
              </a:rPr>
              <a:t> </a:t>
            </a:r>
            <a:r>
              <a:rPr lang="en-US" sz="2200" b="0" strike="noStrike" spc="-1" dirty="0" err="1">
                <a:solidFill>
                  <a:srgbClr val="000000"/>
                </a:solidFill>
                <a:latin typeface="Constantia"/>
              </a:rPr>
              <a:t>التركيز</a:t>
            </a:r>
            <a:r>
              <a:rPr lang="en-US" sz="2200" b="0" strike="noStrike" spc="-1" dirty="0">
                <a:solidFill>
                  <a:srgbClr val="000000"/>
                </a:solidFill>
                <a:latin typeface="Constantia"/>
              </a:rPr>
              <a:t> </a:t>
            </a:r>
            <a:r>
              <a:rPr lang="en-US" sz="2200" b="0" strike="noStrike" spc="-1" dirty="0" err="1">
                <a:solidFill>
                  <a:srgbClr val="000000"/>
                </a:solidFill>
                <a:latin typeface="Constantia"/>
              </a:rPr>
              <a:t>في</a:t>
            </a:r>
            <a:r>
              <a:rPr lang="en-US" sz="2200" b="0" strike="noStrike" spc="-1" dirty="0">
                <a:solidFill>
                  <a:srgbClr val="000000"/>
                </a:solidFill>
                <a:latin typeface="Constantia"/>
              </a:rPr>
              <a:t> </a:t>
            </a:r>
            <a:r>
              <a:rPr lang="en-US" sz="2200" b="0" strike="noStrike" spc="-1" dirty="0" err="1">
                <a:solidFill>
                  <a:srgbClr val="000000"/>
                </a:solidFill>
                <a:latin typeface="Constantia"/>
              </a:rPr>
              <a:t>أي</a:t>
            </a:r>
            <a:r>
              <a:rPr lang="en-US" sz="2200" b="0" strike="noStrike" spc="-1" dirty="0">
                <a:solidFill>
                  <a:srgbClr val="000000"/>
                </a:solidFill>
                <a:latin typeface="Constantia"/>
              </a:rPr>
              <a:t> </a:t>
            </a:r>
            <a:r>
              <a:rPr lang="en-US" sz="2200" b="0" strike="noStrike" spc="-1" dirty="0" err="1">
                <a:solidFill>
                  <a:srgbClr val="000000"/>
                </a:solidFill>
                <a:latin typeface="Constantia"/>
              </a:rPr>
              <a:t>وقت</a:t>
            </a:r>
            <a:r>
              <a:rPr lang="en-US" sz="2200" b="0" strike="noStrike" spc="-1" dirty="0">
                <a:solidFill>
                  <a:srgbClr val="000000"/>
                </a:solidFill>
                <a:latin typeface="Constantia"/>
              </a:rPr>
              <a:t> </a:t>
            </a:r>
            <a:r>
              <a:rPr lang="en-US" sz="2200" b="0" strike="noStrike" spc="-1" dirty="0" err="1">
                <a:solidFill>
                  <a:srgbClr val="000000"/>
                </a:solidFill>
                <a:latin typeface="Constantia"/>
              </a:rPr>
              <a:t>على</a:t>
            </a:r>
            <a:r>
              <a:rPr lang="en-US" sz="2200" b="0" strike="noStrike" spc="-1" dirty="0">
                <a:solidFill>
                  <a:srgbClr val="000000"/>
                </a:solidFill>
                <a:latin typeface="Constantia"/>
              </a:rPr>
              <a:t> </a:t>
            </a:r>
            <a:r>
              <a:rPr lang="en-US" sz="2200" b="0" strike="noStrike" spc="-1" dirty="0" err="1">
                <a:solidFill>
                  <a:srgbClr val="000000"/>
                </a:solidFill>
                <a:latin typeface="Constantia"/>
              </a:rPr>
              <a:t>التفاصيل</a:t>
            </a:r>
            <a:r>
              <a:rPr lang="en-US" sz="2200" b="0" strike="noStrike" spc="-1" dirty="0">
                <a:solidFill>
                  <a:srgbClr val="000000"/>
                </a:solidFill>
                <a:latin typeface="Constantia"/>
              </a:rPr>
              <a:t> </a:t>
            </a:r>
            <a:r>
              <a:rPr lang="en-US" sz="2200" b="0" strike="noStrike" spc="-1" dirty="0" err="1">
                <a:solidFill>
                  <a:srgbClr val="000000"/>
                </a:solidFill>
                <a:latin typeface="Constantia"/>
              </a:rPr>
              <a:t>ذات</a:t>
            </a:r>
            <a:r>
              <a:rPr lang="en-US" sz="2200" b="0" strike="noStrike" spc="-1" dirty="0">
                <a:solidFill>
                  <a:srgbClr val="000000"/>
                </a:solidFill>
                <a:latin typeface="Constantia"/>
              </a:rPr>
              <a:t> </a:t>
            </a:r>
            <a:r>
              <a:rPr lang="en-US" sz="2200" b="0" strike="noStrike" spc="-1" dirty="0" err="1">
                <a:solidFill>
                  <a:srgbClr val="000000"/>
                </a:solidFill>
                <a:latin typeface="Constantia"/>
              </a:rPr>
              <a:t>الصلة</a:t>
            </a:r>
            <a:r>
              <a:rPr lang="en-US" sz="2200" b="0" strike="noStrike" spc="-1" dirty="0">
                <a:solidFill>
                  <a:srgbClr val="000000"/>
                </a:solidFill>
                <a:latin typeface="Constantia"/>
              </a:rPr>
              <a:t> </a:t>
            </a:r>
            <a:r>
              <a:rPr lang="en-US" sz="2200" b="0" strike="noStrike" spc="-1" dirty="0" err="1">
                <a:solidFill>
                  <a:srgbClr val="000000"/>
                </a:solidFill>
                <a:latin typeface="Constantia"/>
              </a:rPr>
              <a:t>فقط</a:t>
            </a:r>
            <a:r>
              <a:rPr lang="en-US" sz="2200" b="0" strike="noStrike" spc="-1" dirty="0">
                <a:solidFill>
                  <a:srgbClr val="000000"/>
                </a:solidFill>
                <a:latin typeface="Constantia"/>
              </a:rPr>
              <a:t> </a:t>
            </a:r>
            <a:r>
              <a:rPr lang="en-US" sz="2200" b="0" strike="noStrike" spc="-1" dirty="0" err="1">
                <a:solidFill>
                  <a:srgbClr val="000000"/>
                </a:solidFill>
                <a:latin typeface="Constantia"/>
              </a:rPr>
              <a:t>وتجاهل</a:t>
            </a:r>
            <a:r>
              <a:rPr lang="en-US" sz="2200" b="0" strike="noStrike" spc="-1" dirty="0">
                <a:solidFill>
                  <a:srgbClr val="000000"/>
                </a:solidFill>
                <a:latin typeface="Constantia"/>
              </a:rPr>
              <a:t> </a:t>
            </a:r>
            <a:r>
              <a:rPr lang="en-US" sz="2200" b="0" strike="noStrike" spc="-1" dirty="0" err="1">
                <a:solidFill>
                  <a:srgbClr val="000000"/>
                </a:solidFill>
                <a:latin typeface="Constantia"/>
              </a:rPr>
              <a:t>كل</a:t>
            </a:r>
            <a:r>
              <a:rPr lang="en-US" sz="2200" b="0" strike="noStrike" spc="-1" dirty="0">
                <a:solidFill>
                  <a:srgbClr val="000000"/>
                </a:solidFill>
                <a:latin typeface="Constantia"/>
              </a:rPr>
              <a:t> </a:t>
            </a:r>
            <a:r>
              <a:rPr lang="en-US" sz="2200" b="0" strike="noStrike" spc="-1" dirty="0" err="1">
                <a:solidFill>
                  <a:srgbClr val="000000"/>
                </a:solidFill>
                <a:latin typeface="Constantia"/>
              </a:rPr>
              <a:t>شيء</a:t>
            </a:r>
            <a:r>
              <a:rPr lang="en-US" sz="2200" b="0" strike="noStrike" spc="-1" dirty="0">
                <a:solidFill>
                  <a:srgbClr val="000000"/>
                </a:solidFill>
                <a:latin typeface="Constantia"/>
              </a:rPr>
              <a:t> </a:t>
            </a:r>
            <a:r>
              <a:rPr lang="en-US" sz="2200" b="0" strike="noStrike" spc="-1" dirty="0" err="1">
                <a:solidFill>
                  <a:srgbClr val="000000"/>
                </a:solidFill>
                <a:latin typeface="Constantia"/>
              </a:rPr>
              <a:t>آخر</a:t>
            </a:r>
            <a:r>
              <a:rPr lang="en-US" sz="2200" b="0" strike="noStrike" spc="-1" dirty="0">
                <a:solidFill>
                  <a:srgbClr val="000000"/>
                </a:solidFill>
                <a:latin typeface="Constantia"/>
              </a:rPr>
              <a:t>.</a:t>
            </a:r>
          </a:p>
          <a:p>
            <a:pPr marL="504825" lvl="3" indent="-123825" algn="just" eaLnBrk="1" hangingPunct="1">
              <a:defRPr/>
            </a:pPr>
            <a:r>
              <a:rPr lang="en-US" sz="2600" b="1" dirty="0"/>
              <a:t>A model</a:t>
            </a:r>
            <a:r>
              <a:rPr lang="en-US" sz="2600" dirty="0"/>
              <a:t> is an </a:t>
            </a:r>
            <a:r>
              <a:rPr lang="en-US" sz="2600" dirty="0">
                <a:solidFill>
                  <a:srgbClr val="FF0000"/>
                </a:solidFill>
              </a:rPr>
              <a:t>abstract representation of a system</a:t>
            </a:r>
            <a:r>
              <a:rPr lang="en-US" sz="2600" dirty="0"/>
              <a:t> that enables us to answer questions about the system. </a:t>
            </a:r>
          </a:p>
          <a:p>
            <a:pPr marL="504720" lvl="3" indent="-123840" algn="r" rtl="1">
              <a:lnSpc>
                <a:spcPct val="90000"/>
              </a:lnSpc>
              <a:spcBef>
                <a:spcPts val="598"/>
              </a:spcBef>
              <a:buClr>
                <a:srgbClr val="0BD0D9"/>
              </a:buClr>
              <a:buSzPct val="6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model</a:t>
            </a:r>
            <a:r>
              <a:rPr lang="en-US" sz="2400" b="1" strike="noStrike" spc="-1" dirty="0">
                <a:solidFill>
                  <a:srgbClr val="000000"/>
                </a:solidFill>
                <a:latin typeface="Constantia"/>
              </a:rPr>
              <a:t> </a:t>
            </a:r>
            <a:r>
              <a:rPr lang="en-US" sz="2400" b="0" strike="noStrike" spc="-1" dirty="0" err="1">
                <a:solidFill>
                  <a:srgbClr val="000000"/>
                </a:solidFill>
                <a:latin typeface="Constantia"/>
              </a:rPr>
              <a:t>هو</a:t>
            </a:r>
            <a:r>
              <a:rPr lang="en-US" sz="2400" b="0" strike="noStrike" spc="-1" dirty="0">
                <a:solidFill>
                  <a:srgbClr val="000000"/>
                </a:solidFill>
                <a:latin typeface="Constantia"/>
              </a:rPr>
              <a:t> </a:t>
            </a:r>
            <a:r>
              <a:rPr lang="en-US" sz="2400" b="0" strike="noStrike" spc="-1" dirty="0" err="1">
                <a:solidFill>
                  <a:srgbClr val="FF0000"/>
                </a:solidFill>
                <a:latin typeface="Constantia"/>
              </a:rPr>
              <a:t>التمثيل</a:t>
            </a:r>
            <a:r>
              <a:rPr lang="en-US" sz="2400" b="0" strike="noStrike" spc="-1" dirty="0">
                <a:solidFill>
                  <a:srgbClr val="FF0000"/>
                </a:solidFill>
                <a:latin typeface="Constantia"/>
              </a:rPr>
              <a:t> </a:t>
            </a:r>
            <a:r>
              <a:rPr lang="en-US" sz="2400" b="0" strike="noStrike" spc="-1" dirty="0" err="1">
                <a:solidFill>
                  <a:srgbClr val="FF0000"/>
                </a:solidFill>
                <a:latin typeface="Constantia"/>
              </a:rPr>
              <a:t>المجرد</a:t>
            </a:r>
            <a:r>
              <a:rPr lang="en-US" sz="2400" b="0" strike="noStrike" spc="-1" dirty="0">
                <a:solidFill>
                  <a:srgbClr val="FF0000"/>
                </a:solidFill>
                <a:latin typeface="Constantia"/>
              </a:rPr>
              <a:t> </a:t>
            </a:r>
            <a:r>
              <a:rPr lang="en-US" sz="2400" b="0" strike="noStrike" spc="-1" dirty="0" err="1">
                <a:solidFill>
                  <a:srgbClr val="FF0000"/>
                </a:solidFill>
                <a:latin typeface="Constantia"/>
              </a:rPr>
              <a:t>للنظام</a:t>
            </a:r>
            <a:r>
              <a:rPr lang="en-US" sz="2400" b="0" strike="noStrike" spc="-1" dirty="0">
                <a:solidFill>
                  <a:srgbClr val="FF0000"/>
                </a:solidFill>
                <a:latin typeface="Constantia"/>
              </a:rPr>
              <a:t> </a:t>
            </a:r>
            <a:r>
              <a:rPr lang="en-US" sz="2400" b="0" strike="noStrike" spc="-1" dirty="0" err="1">
                <a:solidFill>
                  <a:srgbClr val="000000"/>
                </a:solidFill>
                <a:latin typeface="Constantia"/>
              </a:rPr>
              <a:t>تمكننا</a:t>
            </a:r>
            <a:r>
              <a:rPr lang="en-US" sz="2400" b="0" strike="noStrike" spc="-1" dirty="0">
                <a:solidFill>
                  <a:srgbClr val="000000"/>
                </a:solidFill>
                <a:latin typeface="Constantia"/>
              </a:rPr>
              <a:t> </a:t>
            </a:r>
            <a:r>
              <a:rPr lang="en-US" sz="2400" b="0" strike="noStrike" spc="-1" dirty="0" err="1">
                <a:solidFill>
                  <a:srgbClr val="000000"/>
                </a:solidFill>
                <a:latin typeface="Constantia"/>
              </a:rPr>
              <a:t>من</a:t>
            </a:r>
            <a:r>
              <a:rPr lang="en-US" sz="2400" b="0" strike="noStrike" spc="-1" dirty="0">
                <a:solidFill>
                  <a:srgbClr val="000000"/>
                </a:solidFill>
                <a:latin typeface="Constantia"/>
              </a:rPr>
              <a:t> </a:t>
            </a:r>
            <a:r>
              <a:rPr lang="en-US" sz="2400" b="0" strike="noStrike" spc="-1" dirty="0" err="1">
                <a:solidFill>
                  <a:srgbClr val="000000"/>
                </a:solidFill>
                <a:latin typeface="Constantia"/>
              </a:rPr>
              <a:t>الإجابة</a:t>
            </a:r>
            <a:r>
              <a:rPr lang="en-US" sz="2400" b="0" strike="noStrike" spc="-1" dirty="0">
                <a:solidFill>
                  <a:srgbClr val="000000"/>
                </a:solidFill>
                <a:latin typeface="Constantia"/>
              </a:rPr>
              <a:t> </a:t>
            </a:r>
            <a:r>
              <a:rPr lang="en-US" sz="2400" b="0" strike="noStrike" spc="-1" dirty="0" err="1">
                <a:solidFill>
                  <a:srgbClr val="000000"/>
                </a:solidFill>
                <a:latin typeface="Constantia"/>
              </a:rPr>
              <a:t>على</a:t>
            </a:r>
            <a:r>
              <a:rPr lang="en-US" sz="2400" b="0" strike="noStrike" spc="-1" dirty="0">
                <a:solidFill>
                  <a:srgbClr val="000000"/>
                </a:solidFill>
                <a:latin typeface="Constantia"/>
              </a:rPr>
              <a:t> </a:t>
            </a:r>
            <a:r>
              <a:rPr lang="en-US" sz="2400" b="0" strike="noStrike" spc="-1" dirty="0" err="1">
                <a:solidFill>
                  <a:srgbClr val="000000"/>
                </a:solidFill>
                <a:latin typeface="Constantia"/>
              </a:rPr>
              <a:t>الأسئلة</a:t>
            </a:r>
            <a:r>
              <a:rPr lang="en-US" sz="2400" b="0" strike="noStrike" spc="-1" dirty="0">
                <a:solidFill>
                  <a:srgbClr val="000000"/>
                </a:solidFill>
                <a:latin typeface="Constantia"/>
              </a:rPr>
              <a:t> </a:t>
            </a:r>
            <a:r>
              <a:rPr lang="en-US" sz="2400" b="0" strike="noStrike" spc="-1" dirty="0" err="1">
                <a:solidFill>
                  <a:srgbClr val="000000"/>
                </a:solidFill>
                <a:latin typeface="Constantia"/>
              </a:rPr>
              <a:t>المتعلقة</a:t>
            </a:r>
            <a:r>
              <a:rPr lang="en-US" sz="2400" b="0" strike="noStrike" spc="-1" dirty="0">
                <a:solidFill>
                  <a:srgbClr val="000000"/>
                </a:solidFill>
                <a:latin typeface="Constantia"/>
              </a:rPr>
              <a:t> </a:t>
            </a:r>
            <a:r>
              <a:rPr lang="en-US" sz="2400" b="0" strike="noStrike" spc="-1" dirty="0" err="1">
                <a:solidFill>
                  <a:srgbClr val="000000"/>
                </a:solidFill>
                <a:latin typeface="Constantia"/>
              </a:rPr>
              <a:t>بالنظام</a:t>
            </a:r>
            <a:r>
              <a:rPr lang="en-US" sz="2400" b="0" strike="noStrike" spc="-1" dirty="0">
                <a:solidFill>
                  <a:srgbClr val="000000"/>
                </a:solidFill>
                <a:latin typeface="Constantia"/>
              </a:rPr>
              <a:t>.</a:t>
            </a:r>
          </a:p>
          <a:p>
            <a:pPr marL="504825" lvl="3" indent="-123825" algn="just" eaLnBrk="1" hangingPunct="1">
              <a:defRPr/>
            </a:pPr>
            <a:r>
              <a:rPr lang="en-US" sz="2600" b="1" dirty="0"/>
              <a:t>Models</a:t>
            </a:r>
            <a:r>
              <a:rPr lang="en-US" sz="2600" dirty="0"/>
              <a:t> are </a:t>
            </a:r>
            <a:r>
              <a:rPr lang="en-US" sz="2600" dirty="0">
                <a:solidFill>
                  <a:srgbClr val="FF0000"/>
                </a:solidFill>
              </a:rPr>
              <a:t>useful</a:t>
            </a:r>
            <a:r>
              <a:rPr lang="en-US" sz="2600" dirty="0"/>
              <a:t> when dealing with systems that are </a:t>
            </a:r>
            <a:r>
              <a:rPr lang="en-US" sz="2600" dirty="0">
                <a:solidFill>
                  <a:srgbClr val="FF0000"/>
                </a:solidFill>
              </a:rPr>
              <a:t>too large, too small, too complicated, or too expensive </a:t>
            </a:r>
            <a:r>
              <a:rPr lang="en-US" sz="2600" dirty="0"/>
              <a:t>to experience directly. </a:t>
            </a:r>
          </a:p>
          <a:p>
            <a:pPr marL="504720" lvl="3" indent="-123840" algn="r" rtl="1">
              <a:lnSpc>
                <a:spcPct val="90000"/>
              </a:lnSpc>
              <a:spcBef>
                <a:spcPts val="598"/>
              </a:spcBef>
              <a:buClr>
                <a:srgbClr val="0BD0D9"/>
              </a:buClr>
              <a:buSzPct val="6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Models </a:t>
            </a:r>
            <a:r>
              <a:rPr lang="en-US" sz="2400" b="0" strike="noStrike" spc="-1" dirty="0" err="1">
                <a:solidFill>
                  <a:srgbClr val="000000"/>
                </a:solidFill>
                <a:latin typeface="Constantia"/>
              </a:rPr>
              <a:t>نكون</a:t>
            </a:r>
            <a:r>
              <a:rPr lang="en-US" sz="2400" b="0" strike="noStrike" spc="-1" dirty="0">
                <a:solidFill>
                  <a:srgbClr val="000000"/>
                </a:solidFill>
                <a:latin typeface="Constantia"/>
              </a:rPr>
              <a:t> </a:t>
            </a:r>
            <a:r>
              <a:rPr lang="en-US" sz="2400" b="0" strike="noStrike" spc="-1" dirty="0" err="1">
                <a:solidFill>
                  <a:srgbClr val="FF0000"/>
                </a:solidFill>
                <a:latin typeface="Constantia"/>
              </a:rPr>
              <a:t>مفيد</a:t>
            </a:r>
            <a:r>
              <a:rPr lang="en-US" sz="2400" b="0" strike="noStrike" spc="-1" dirty="0" err="1">
                <a:solidFill>
                  <a:srgbClr val="000000"/>
                </a:solidFill>
                <a:latin typeface="Constantia"/>
              </a:rPr>
              <a:t>عند</a:t>
            </a:r>
            <a:r>
              <a:rPr lang="en-US" sz="2400" b="0" strike="noStrike" spc="-1" dirty="0">
                <a:solidFill>
                  <a:srgbClr val="000000"/>
                </a:solidFill>
                <a:latin typeface="Constantia"/>
              </a:rPr>
              <a:t> </a:t>
            </a:r>
            <a:r>
              <a:rPr lang="en-US" sz="2400" b="0" strike="noStrike" spc="-1" dirty="0" err="1">
                <a:solidFill>
                  <a:srgbClr val="000000"/>
                </a:solidFill>
                <a:latin typeface="Constantia"/>
              </a:rPr>
              <a:t>التعامل</a:t>
            </a:r>
            <a:r>
              <a:rPr lang="en-US" sz="2400" b="0" strike="noStrike" spc="-1" dirty="0">
                <a:solidFill>
                  <a:srgbClr val="000000"/>
                </a:solidFill>
                <a:latin typeface="Constantia"/>
              </a:rPr>
              <a:t> </a:t>
            </a:r>
            <a:r>
              <a:rPr lang="en-US" sz="2400" b="0" strike="noStrike" spc="-1" dirty="0" err="1">
                <a:solidFill>
                  <a:srgbClr val="000000"/>
                </a:solidFill>
                <a:latin typeface="Constantia"/>
              </a:rPr>
              <a:t>مع</a:t>
            </a:r>
            <a:r>
              <a:rPr lang="en-US" sz="2400" b="0" strike="noStrike" spc="-1" dirty="0">
                <a:solidFill>
                  <a:srgbClr val="000000"/>
                </a:solidFill>
                <a:latin typeface="Constantia"/>
              </a:rPr>
              <a:t> </a:t>
            </a:r>
            <a:r>
              <a:rPr lang="en-US" sz="2400" b="0" strike="noStrike" spc="-1" dirty="0" err="1">
                <a:solidFill>
                  <a:srgbClr val="000000"/>
                </a:solidFill>
                <a:latin typeface="Constantia"/>
              </a:rPr>
              <a:t>الأنظمة</a:t>
            </a:r>
            <a:r>
              <a:rPr lang="en-US" sz="2400" b="0" strike="noStrike" spc="-1" dirty="0">
                <a:solidFill>
                  <a:srgbClr val="000000"/>
                </a:solidFill>
                <a:latin typeface="Constantia"/>
              </a:rPr>
              <a:t> </a:t>
            </a:r>
            <a:r>
              <a:rPr lang="en-US" sz="2400" b="0" strike="noStrike" spc="-1" dirty="0" err="1">
                <a:solidFill>
                  <a:srgbClr val="000000"/>
                </a:solidFill>
                <a:latin typeface="Constantia"/>
              </a:rPr>
              <a:t>الموجودة</a:t>
            </a:r>
            <a:r>
              <a:rPr lang="en-US" sz="2400" b="0" strike="noStrike" spc="-1" dirty="0">
                <a:solidFill>
                  <a:srgbClr val="000000"/>
                </a:solidFill>
                <a:latin typeface="Constantia"/>
              </a:rPr>
              <a:t> </a:t>
            </a:r>
            <a:r>
              <a:rPr lang="en-US" sz="2400" b="0" strike="noStrike" spc="-1" dirty="0" err="1">
                <a:solidFill>
                  <a:srgbClr val="FF0000"/>
                </a:solidFill>
                <a:latin typeface="Constantia"/>
              </a:rPr>
              <a:t>كبير</a:t>
            </a:r>
            <a:r>
              <a:rPr lang="en-US" sz="2400" b="0" strike="noStrike" spc="-1" dirty="0">
                <a:solidFill>
                  <a:srgbClr val="FF0000"/>
                </a:solidFill>
                <a:latin typeface="Constantia"/>
              </a:rPr>
              <a:t> </a:t>
            </a:r>
            <a:r>
              <a:rPr lang="en-US" sz="2400" b="0" strike="noStrike" spc="-1" dirty="0" err="1">
                <a:solidFill>
                  <a:srgbClr val="FF0000"/>
                </a:solidFill>
                <a:latin typeface="Constantia"/>
              </a:rPr>
              <a:t>جدًا</a:t>
            </a:r>
            <a:r>
              <a:rPr lang="en-US" sz="2400" b="0" strike="noStrike" spc="-1" dirty="0">
                <a:solidFill>
                  <a:srgbClr val="FF0000"/>
                </a:solidFill>
                <a:latin typeface="Constantia"/>
              </a:rPr>
              <a:t> </a:t>
            </a:r>
            <a:r>
              <a:rPr lang="en-US" sz="2400" b="0" strike="noStrike" spc="-1" dirty="0" err="1">
                <a:solidFill>
                  <a:srgbClr val="FF0000"/>
                </a:solidFill>
                <a:latin typeface="Constantia"/>
              </a:rPr>
              <a:t>أو</a:t>
            </a:r>
            <a:r>
              <a:rPr lang="en-US" sz="2400" b="0" strike="noStrike" spc="-1" dirty="0">
                <a:solidFill>
                  <a:srgbClr val="FF0000"/>
                </a:solidFill>
                <a:latin typeface="Constantia"/>
              </a:rPr>
              <a:t> </a:t>
            </a:r>
            <a:r>
              <a:rPr lang="en-US" sz="2400" b="0" strike="noStrike" spc="-1" dirty="0" err="1">
                <a:solidFill>
                  <a:srgbClr val="FF0000"/>
                </a:solidFill>
                <a:latin typeface="Constantia"/>
              </a:rPr>
              <a:t>صغير</a:t>
            </a:r>
            <a:r>
              <a:rPr lang="en-US" sz="2400" b="0" strike="noStrike" spc="-1" dirty="0">
                <a:solidFill>
                  <a:srgbClr val="FF0000"/>
                </a:solidFill>
                <a:latin typeface="Constantia"/>
              </a:rPr>
              <a:t> </a:t>
            </a:r>
            <a:r>
              <a:rPr lang="en-US" sz="2400" b="0" strike="noStrike" spc="-1" dirty="0" err="1">
                <a:solidFill>
                  <a:srgbClr val="FF0000"/>
                </a:solidFill>
                <a:latin typeface="Constantia"/>
              </a:rPr>
              <a:t>جدًا</a:t>
            </a:r>
            <a:r>
              <a:rPr lang="en-US" sz="2400" b="0" strike="noStrike" spc="-1" dirty="0">
                <a:solidFill>
                  <a:srgbClr val="FF0000"/>
                </a:solidFill>
                <a:latin typeface="Constantia"/>
              </a:rPr>
              <a:t> </a:t>
            </a:r>
            <a:r>
              <a:rPr lang="en-US" sz="2400" b="0" strike="noStrike" spc="-1" dirty="0" err="1">
                <a:solidFill>
                  <a:srgbClr val="FF0000"/>
                </a:solidFill>
                <a:latin typeface="Constantia"/>
              </a:rPr>
              <a:t>أو</a:t>
            </a:r>
            <a:r>
              <a:rPr lang="en-US" sz="2400" b="0" strike="noStrike" spc="-1" dirty="0">
                <a:solidFill>
                  <a:srgbClr val="FF0000"/>
                </a:solidFill>
                <a:latin typeface="Constantia"/>
              </a:rPr>
              <a:t> </a:t>
            </a:r>
            <a:r>
              <a:rPr lang="en-US" sz="2400" b="0" strike="noStrike" spc="-1" dirty="0" err="1">
                <a:solidFill>
                  <a:srgbClr val="FF0000"/>
                </a:solidFill>
                <a:latin typeface="Constantia"/>
              </a:rPr>
              <a:t>معقد</a:t>
            </a:r>
            <a:r>
              <a:rPr lang="en-US" sz="2400" b="0" strike="noStrike" spc="-1" dirty="0">
                <a:solidFill>
                  <a:srgbClr val="FF0000"/>
                </a:solidFill>
                <a:latin typeface="Constantia"/>
              </a:rPr>
              <a:t> </a:t>
            </a:r>
            <a:r>
              <a:rPr lang="en-US" sz="2400" b="0" strike="noStrike" spc="-1" dirty="0" err="1">
                <a:solidFill>
                  <a:srgbClr val="FF0000"/>
                </a:solidFill>
                <a:latin typeface="Constantia"/>
              </a:rPr>
              <a:t>جدًا</a:t>
            </a:r>
            <a:r>
              <a:rPr lang="en-US" sz="2400" b="0" strike="noStrike" spc="-1" dirty="0">
                <a:solidFill>
                  <a:srgbClr val="FF0000"/>
                </a:solidFill>
                <a:latin typeface="Constantia"/>
              </a:rPr>
              <a:t> </a:t>
            </a:r>
            <a:r>
              <a:rPr lang="en-US" sz="2400" b="0" strike="noStrike" spc="-1" dirty="0" err="1">
                <a:solidFill>
                  <a:srgbClr val="FF0000"/>
                </a:solidFill>
                <a:latin typeface="Constantia"/>
              </a:rPr>
              <a:t>أو</a:t>
            </a:r>
            <a:r>
              <a:rPr lang="en-US" sz="2400" b="0" strike="noStrike" spc="-1" dirty="0">
                <a:solidFill>
                  <a:srgbClr val="FF0000"/>
                </a:solidFill>
                <a:latin typeface="Constantia"/>
              </a:rPr>
              <a:t> </a:t>
            </a:r>
            <a:r>
              <a:rPr lang="en-US" sz="2400" b="0" strike="noStrike" spc="-1" dirty="0" err="1">
                <a:solidFill>
                  <a:srgbClr val="FF0000"/>
                </a:solidFill>
                <a:latin typeface="Constantia"/>
              </a:rPr>
              <a:t>مكلفًا</a:t>
            </a:r>
            <a:r>
              <a:rPr lang="en-US" sz="2400" b="0" strike="noStrike" spc="-1" dirty="0">
                <a:solidFill>
                  <a:srgbClr val="FF0000"/>
                </a:solidFill>
                <a:latin typeface="Constantia"/>
              </a:rPr>
              <a:t> </a:t>
            </a:r>
            <a:r>
              <a:rPr lang="en-US" sz="2400" b="0" strike="noStrike" spc="-1" dirty="0" err="1">
                <a:solidFill>
                  <a:srgbClr val="FF0000"/>
                </a:solidFill>
                <a:latin typeface="Constantia"/>
              </a:rPr>
              <a:t>للغاية</a:t>
            </a:r>
            <a:r>
              <a:rPr lang="en-US" sz="2400" b="0" strike="noStrike" spc="-1" dirty="0">
                <a:solidFill>
                  <a:srgbClr val="FF0000"/>
                </a:solidFill>
                <a:latin typeface="Constantia"/>
              </a:rPr>
              <a:t> </a:t>
            </a:r>
            <a:r>
              <a:rPr lang="en-US" sz="2400" b="0" strike="noStrike" spc="-1" dirty="0" err="1">
                <a:solidFill>
                  <a:srgbClr val="000000"/>
                </a:solidFill>
                <a:latin typeface="Constantia"/>
              </a:rPr>
              <a:t>لتجربة</a:t>
            </a:r>
            <a:r>
              <a:rPr lang="en-US" sz="2400" b="0" strike="noStrike" spc="-1" dirty="0">
                <a:solidFill>
                  <a:srgbClr val="000000"/>
                </a:solidFill>
                <a:latin typeface="Constantia"/>
              </a:rPr>
              <a:t> </a:t>
            </a:r>
            <a:r>
              <a:rPr lang="en-US" sz="2400" b="0" strike="noStrike" spc="-1" dirty="0" err="1">
                <a:solidFill>
                  <a:srgbClr val="000000"/>
                </a:solidFill>
                <a:latin typeface="Constantia"/>
              </a:rPr>
              <a:t>مباشرة</a:t>
            </a:r>
            <a:r>
              <a:rPr lang="en-US" sz="2400" b="0" strike="noStrike" spc="-1" dirty="0">
                <a:solidFill>
                  <a:srgbClr val="000000"/>
                </a:solidFill>
                <a:latin typeface="Constantia"/>
              </a:rPr>
              <a:t>.</a:t>
            </a:r>
          </a:p>
          <a:p>
            <a:pPr marL="504825" lvl="3" indent="-123825" algn="just" eaLnBrk="1" hangingPunct="1">
              <a:defRPr/>
            </a:pPr>
            <a:r>
              <a:rPr lang="en-US" sz="2600" b="1" dirty="0"/>
              <a:t>Models</a:t>
            </a:r>
            <a:r>
              <a:rPr lang="en-US" sz="2600" dirty="0"/>
              <a:t> also allow visualizing and understanding systems that either no </a:t>
            </a:r>
            <a:r>
              <a:rPr lang="en-US" sz="2600" dirty="0">
                <a:solidFill>
                  <a:srgbClr val="FF0000"/>
                </a:solidFill>
              </a:rPr>
              <a:t>longer exists</a:t>
            </a:r>
            <a:r>
              <a:rPr lang="en-US" sz="2600" dirty="0"/>
              <a:t> or that are only </a:t>
            </a:r>
            <a:r>
              <a:rPr lang="en-US" sz="2600" dirty="0">
                <a:solidFill>
                  <a:srgbClr val="FF0000"/>
                </a:solidFill>
              </a:rPr>
              <a:t>claimed to exist</a:t>
            </a:r>
            <a:r>
              <a:rPr lang="en-US" sz="2600" dirty="0"/>
              <a:t>.</a:t>
            </a:r>
          </a:p>
          <a:p>
            <a:pPr marL="504720" lvl="3" indent="-123840" algn="r" rtl="1">
              <a:lnSpc>
                <a:spcPct val="90000"/>
              </a:lnSpc>
              <a:spcBef>
                <a:spcPts val="598"/>
              </a:spcBef>
              <a:buClr>
                <a:srgbClr val="0BD0D9"/>
              </a:buClr>
              <a:buSzPct val="6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Models</a:t>
            </a:r>
            <a:r>
              <a:rPr lang="en-US" sz="2400" b="1" strike="noStrike" spc="-1" dirty="0">
                <a:solidFill>
                  <a:srgbClr val="000000"/>
                </a:solidFill>
                <a:latin typeface="Constantia"/>
              </a:rPr>
              <a:t> </a:t>
            </a:r>
            <a:r>
              <a:rPr lang="en-US" sz="2400" b="0" strike="noStrike" spc="-1" dirty="0" err="1">
                <a:solidFill>
                  <a:srgbClr val="000000"/>
                </a:solidFill>
                <a:latin typeface="Constantia"/>
              </a:rPr>
              <a:t>تسمح</a:t>
            </a:r>
            <a:r>
              <a:rPr lang="en-US" sz="2400" b="0" strike="noStrike" spc="-1" dirty="0">
                <a:solidFill>
                  <a:srgbClr val="000000"/>
                </a:solidFill>
                <a:latin typeface="Constantia"/>
              </a:rPr>
              <a:t> </a:t>
            </a:r>
            <a:r>
              <a:rPr lang="en-US" sz="2400" b="0" strike="noStrike" spc="-1" dirty="0" err="1">
                <a:solidFill>
                  <a:srgbClr val="000000"/>
                </a:solidFill>
                <a:latin typeface="Constantia"/>
              </a:rPr>
              <a:t>أيضًا</a:t>
            </a:r>
            <a:r>
              <a:rPr lang="en-US" sz="2400" b="0" strike="noStrike" spc="-1" dirty="0">
                <a:solidFill>
                  <a:srgbClr val="000000"/>
                </a:solidFill>
                <a:latin typeface="Constantia"/>
              </a:rPr>
              <a:t> </a:t>
            </a:r>
            <a:r>
              <a:rPr lang="en-US" sz="2400" b="0" strike="noStrike" spc="-1" dirty="0" err="1">
                <a:solidFill>
                  <a:srgbClr val="000000"/>
                </a:solidFill>
                <a:latin typeface="Constantia"/>
              </a:rPr>
              <a:t>بتصور</a:t>
            </a:r>
            <a:r>
              <a:rPr lang="en-US" sz="2400" b="0" strike="noStrike" spc="-1" dirty="0">
                <a:solidFill>
                  <a:srgbClr val="000000"/>
                </a:solidFill>
                <a:latin typeface="Constantia"/>
              </a:rPr>
              <a:t> </a:t>
            </a:r>
            <a:r>
              <a:rPr lang="en-US" sz="2400" b="0" strike="noStrike" spc="-1" dirty="0" err="1">
                <a:solidFill>
                  <a:srgbClr val="000000"/>
                </a:solidFill>
                <a:latin typeface="Constantia"/>
              </a:rPr>
              <a:t>وفهم</a:t>
            </a:r>
            <a:r>
              <a:rPr lang="en-US" sz="2400" b="0" strike="noStrike" spc="-1" dirty="0">
                <a:solidFill>
                  <a:srgbClr val="000000"/>
                </a:solidFill>
                <a:latin typeface="Constantia"/>
              </a:rPr>
              <a:t> </a:t>
            </a:r>
            <a:r>
              <a:rPr lang="en-US" sz="2400" b="0" strike="noStrike" spc="-1" dirty="0" err="1">
                <a:solidFill>
                  <a:srgbClr val="000000"/>
                </a:solidFill>
                <a:latin typeface="Constantia"/>
              </a:rPr>
              <a:t>الأنظمة</a:t>
            </a:r>
            <a:r>
              <a:rPr lang="en-US" sz="2400" b="0" strike="noStrike" spc="-1" dirty="0">
                <a:solidFill>
                  <a:srgbClr val="000000"/>
                </a:solidFill>
                <a:latin typeface="Constantia"/>
              </a:rPr>
              <a:t> </a:t>
            </a:r>
            <a:r>
              <a:rPr lang="en-US" sz="2400" b="0" strike="noStrike" spc="-1" dirty="0" err="1">
                <a:solidFill>
                  <a:srgbClr val="000000"/>
                </a:solidFill>
                <a:latin typeface="Constantia"/>
              </a:rPr>
              <a:t>التي</a:t>
            </a:r>
            <a:r>
              <a:rPr lang="en-US" sz="2400" b="0" strike="noStrike" spc="-1" dirty="0">
                <a:solidFill>
                  <a:srgbClr val="000000"/>
                </a:solidFill>
                <a:latin typeface="Constantia"/>
              </a:rPr>
              <a:t> </a:t>
            </a:r>
            <a:r>
              <a:rPr lang="en-US" sz="2400" b="0" strike="noStrike" spc="-1" dirty="0" err="1">
                <a:solidFill>
                  <a:srgbClr val="000000"/>
                </a:solidFill>
                <a:latin typeface="Constantia"/>
              </a:rPr>
              <a:t>إما</a:t>
            </a:r>
            <a:r>
              <a:rPr lang="en-US" sz="2400" b="0" strike="noStrike" spc="-1" dirty="0">
                <a:solidFill>
                  <a:srgbClr val="000000"/>
                </a:solidFill>
                <a:latin typeface="Constantia"/>
              </a:rPr>
              <a:t> </a:t>
            </a:r>
            <a:r>
              <a:rPr lang="en-US" sz="2400" b="0" strike="noStrike" spc="-1" dirty="0" err="1">
                <a:solidFill>
                  <a:srgbClr val="000000"/>
                </a:solidFill>
                <a:latin typeface="Constantia"/>
              </a:rPr>
              <a:t>لا</a:t>
            </a:r>
            <a:r>
              <a:rPr lang="en-US" sz="2400" b="0" strike="noStrike" spc="-1" dirty="0">
                <a:solidFill>
                  <a:srgbClr val="000000"/>
                </a:solidFill>
                <a:latin typeface="Constantia"/>
              </a:rPr>
              <a:t> </a:t>
            </a:r>
            <a:r>
              <a:rPr lang="en-US" sz="2400" b="0" strike="noStrike" spc="-1" dirty="0" err="1">
                <a:solidFill>
                  <a:srgbClr val="FF0000"/>
                </a:solidFill>
                <a:latin typeface="Constantia"/>
              </a:rPr>
              <a:t>يعد</a:t>
            </a:r>
            <a:r>
              <a:rPr lang="en-US" sz="2400" b="0" strike="noStrike" spc="-1" dirty="0">
                <a:solidFill>
                  <a:srgbClr val="FF0000"/>
                </a:solidFill>
                <a:latin typeface="Constantia"/>
              </a:rPr>
              <a:t> </a:t>
            </a:r>
            <a:r>
              <a:rPr lang="en-US" sz="2400" b="0" strike="noStrike" spc="-1" dirty="0" err="1">
                <a:solidFill>
                  <a:srgbClr val="FF0000"/>
                </a:solidFill>
                <a:latin typeface="Constantia"/>
              </a:rPr>
              <a:t>موجودا</a:t>
            </a:r>
            <a:r>
              <a:rPr lang="en-US" sz="2400" b="0" strike="noStrike" spc="-1" dirty="0">
                <a:solidFill>
                  <a:srgbClr val="FF0000"/>
                </a:solidFill>
                <a:latin typeface="Constantia"/>
              </a:rPr>
              <a:t> </a:t>
            </a:r>
            <a:r>
              <a:rPr lang="en-US" sz="2400" b="0" strike="noStrike" spc="-1" dirty="0" err="1">
                <a:solidFill>
                  <a:srgbClr val="000000"/>
                </a:solidFill>
                <a:latin typeface="Constantia"/>
              </a:rPr>
              <a:t>أو</a:t>
            </a:r>
            <a:r>
              <a:rPr lang="en-US" sz="2400" b="0" strike="noStrike" spc="-1" dirty="0">
                <a:solidFill>
                  <a:srgbClr val="000000"/>
                </a:solidFill>
                <a:latin typeface="Constantia"/>
              </a:rPr>
              <a:t> </a:t>
            </a:r>
            <a:r>
              <a:rPr lang="en-US" sz="2400" b="0" strike="noStrike" spc="-1" dirty="0" err="1">
                <a:solidFill>
                  <a:srgbClr val="000000"/>
                </a:solidFill>
                <a:latin typeface="Constantia"/>
              </a:rPr>
              <a:t>تلك</a:t>
            </a:r>
            <a:r>
              <a:rPr lang="en-US" sz="2400" b="0" strike="noStrike" spc="-1" dirty="0">
                <a:solidFill>
                  <a:srgbClr val="000000"/>
                </a:solidFill>
                <a:latin typeface="Constantia"/>
              </a:rPr>
              <a:t> </a:t>
            </a:r>
            <a:r>
              <a:rPr lang="en-US" sz="2400" b="0" strike="noStrike" spc="-1" dirty="0" err="1">
                <a:solidFill>
                  <a:srgbClr val="000000"/>
                </a:solidFill>
                <a:latin typeface="Constantia"/>
              </a:rPr>
              <a:t>فقط</a:t>
            </a:r>
            <a:r>
              <a:rPr lang="en-US" sz="2400" b="0" strike="noStrike" spc="-1" dirty="0">
                <a:solidFill>
                  <a:srgbClr val="000000"/>
                </a:solidFill>
                <a:latin typeface="Constantia"/>
              </a:rPr>
              <a:t> </a:t>
            </a:r>
            <a:r>
              <a:rPr lang="en-US" sz="2400" b="0" strike="noStrike" spc="-1" dirty="0" err="1">
                <a:solidFill>
                  <a:srgbClr val="FF0000"/>
                </a:solidFill>
                <a:latin typeface="Constantia"/>
              </a:rPr>
              <a:t>ادعى</a:t>
            </a:r>
            <a:r>
              <a:rPr lang="en-US" sz="2400" b="0" strike="noStrike" spc="-1" dirty="0">
                <a:solidFill>
                  <a:srgbClr val="FF0000"/>
                </a:solidFill>
                <a:latin typeface="Constantia"/>
              </a:rPr>
              <a:t> </a:t>
            </a:r>
            <a:r>
              <a:rPr lang="en-US" sz="2400" b="0" strike="noStrike" spc="-1" dirty="0" err="1">
                <a:solidFill>
                  <a:srgbClr val="FF0000"/>
                </a:solidFill>
                <a:latin typeface="Constantia"/>
              </a:rPr>
              <a:t>وجوده</a:t>
            </a:r>
            <a:r>
              <a:rPr lang="en-US" sz="2400" b="0" strike="noStrike" spc="-1" dirty="0">
                <a:solidFill>
                  <a:srgbClr val="000000"/>
                </a:solidFill>
                <a:latin typeface="Constantia"/>
              </a:rPr>
              <a:t>.</a:t>
            </a:r>
          </a:p>
        </p:txBody>
      </p:sp>
      <p:sp>
        <p:nvSpPr>
          <p:cNvPr id="4" name="Date Placeholder 3">
            <a:extLst>
              <a:ext uri="{FF2B5EF4-FFF2-40B4-BE49-F238E27FC236}">
                <a16:creationId xmlns:a16="http://schemas.microsoft.com/office/drawing/2014/main" id="{228D8AE4-06C3-F73D-1C06-CBD446D32087}"/>
              </a:ext>
            </a:extLst>
          </p:cNvPr>
          <p:cNvSpPr>
            <a:spLocks noGrp="1"/>
          </p:cNvSpPr>
          <p:nvPr>
            <p:ph type="dt" sz="quarter" idx="10"/>
          </p:nvPr>
        </p:nvSpPr>
        <p:spPr/>
        <p:txBody>
          <a:bodyPr/>
          <a:lstStyle/>
          <a:p>
            <a:pPr>
              <a:defRPr/>
            </a:pPr>
            <a:fld id="{4E09CD7E-30AE-48FC-BACE-4F7A50E1BA39}" type="datetime1">
              <a:rPr lang="en-US"/>
              <a:pPr>
                <a:defRPr/>
              </a:pPr>
              <a:t>5/9/2023</a:t>
            </a:fld>
            <a:endParaRPr lang="en-US"/>
          </a:p>
        </p:txBody>
      </p:sp>
      <p:sp>
        <p:nvSpPr>
          <p:cNvPr id="15365" name="Slide Number Placeholder 5">
            <a:extLst>
              <a:ext uri="{FF2B5EF4-FFF2-40B4-BE49-F238E27FC236}">
                <a16:creationId xmlns:a16="http://schemas.microsoft.com/office/drawing/2014/main" id="{495C919D-CB44-557B-A3E6-93E21811E2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20456B-EA9D-4BB7-A2FA-CA192656C9F1}" type="slidenum">
              <a:rPr lang="en-US" altLang="en-US">
                <a:solidFill>
                  <a:srgbClr val="045C75"/>
                </a:solidFill>
                <a:latin typeface="Constantia" panose="02030602050306030303" pitchFamily="18" charset="0"/>
              </a:rPr>
              <a:pPr/>
              <a:t>7</a:t>
            </a:fld>
            <a:endParaRPr lang="en-US" altLang="en-US">
              <a:solidFill>
                <a:srgbClr val="045C75"/>
              </a:solidFill>
              <a:latin typeface="Constantia" panose="02030602050306030303"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2339E7-8F04-2E94-D332-2945E6798A6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68B389-6206-4E49-9397-59B30F7996E1}"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9396" name="Slide Number Placeholder 4">
            <a:extLst>
              <a:ext uri="{FF2B5EF4-FFF2-40B4-BE49-F238E27FC236}">
                <a16:creationId xmlns:a16="http://schemas.microsoft.com/office/drawing/2014/main" id="{ABBA157C-E024-0385-3F56-4FC020A556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FED7724-A846-4715-B276-A5314E72165C}"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
        <p:nvSpPr>
          <p:cNvPr id="59397" name="Content Placeholder 9">
            <a:extLst>
              <a:ext uri="{FF2B5EF4-FFF2-40B4-BE49-F238E27FC236}">
                <a16:creationId xmlns:a16="http://schemas.microsoft.com/office/drawing/2014/main" id="{9390BE04-3BED-EC66-BB9A-2DC6F839A06E}"/>
              </a:ext>
            </a:extLst>
          </p:cNvPr>
          <p:cNvSpPr>
            <a:spLocks noGrp="1" noChangeArrowheads="1"/>
          </p:cNvSpPr>
          <p:nvPr>
            <p:ph idx="1"/>
          </p:nvPr>
        </p:nvSpPr>
        <p:spPr>
          <a:xfrm>
            <a:off x="457200" y="1104900"/>
            <a:ext cx="8229600" cy="52197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buClr>
                <a:schemeClr val="folHlink"/>
              </a:buClr>
              <a:buSzPct val="60000"/>
              <a:buFont typeface="Wingdings" panose="05000000000000000000" pitchFamily="2" charset="2"/>
              <a:buChar char="n"/>
            </a:pPr>
            <a:r>
              <a:rPr lang="en-US" altLang="ar-JO" sz="2000" dirty="0">
                <a:latin typeface="Verdana" panose="020B0604030504040204" pitchFamily="34" charset="0"/>
                <a:cs typeface="Times New Roman" panose="02020603050405020304" pitchFamily="18" charset="0"/>
              </a:rPr>
              <a:t>many-to-many</a:t>
            </a:r>
          </a:p>
          <a:p>
            <a:pPr marL="342900" indent="-342900" algn="r" rtl="1">
              <a:lnSpc>
                <a:spcPct val="90000"/>
              </a:lnSpc>
              <a:buClr>
                <a:schemeClr val="folHlink"/>
              </a:buClr>
              <a:buSzPct val="60000"/>
              <a:buFont typeface="Wingdings" panose="05000000000000000000" pitchFamily="2" charset="2"/>
              <a:buChar char="n"/>
            </a:pPr>
            <a:r>
              <a:rPr lang="en-US" altLang="ar-JO" sz="2000" dirty="0" err="1">
                <a:latin typeface="Verdana" panose="020B0604030504040204" pitchFamily="34" charset="0"/>
                <a:cs typeface="Times New Roman" panose="02020603050405020304" pitchFamily="18" charset="0"/>
              </a:rPr>
              <a:t>الكثير</a:t>
            </a:r>
            <a:r>
              <a:rPr lang="en-US" altLang="ar-JO" sz="2000" dirty="0">
                <a:latin typeface="Verdana" panose="020B0604030504040204" pitchFamily="34" charset="0"/>
                <a:cs typeface="Times New Roman" panose="02020603050405020304" pitchFamily="18" charset="0"/>
              </a:rPr>
              <a:t> </a:t>
            </a:r>
            <a:r>
              <a:rPr lang="en-US" altLang="ar-JO" sz="2000" dirty="0" err="1">
                <a:latin typeface="Verdana" panose="020B0604030504040204" pitchFamily="34" charset="0"/>
                <a:cs typeface="Times New Roman" panose="02020603050405020304" pitchFamily="18" charset="0"/>
              </a:rPr>
              <a:t>للكثيرين</a:t>
            </a:r>
            <a:endParaRPr lang="en-US" altLang="ar-JO" sz="2000" dirty="0">
              <a:latin typeface="Verdana" panose="020B0604030504040204" pitchFamily="34" charset="0"/>
              <a:cs typeface="Times New Roman" panose="02020603050405020304" pitchFamily="18" charset="0"/>
            </a:endParaRPr>
          </a:p>
          <a:p>
            <a:pPr marL="709613" lvl="1" indent="-342900">
              <a:lnSpc>
                <a:spcPct val="90000"/>
              </a:lnSpc>
              <a:buClr>
                <a:schemeClr val="folHlink"/>
              </a:buClr>
              <a:buSzPct val="60000"/>
              <a:buFont typeface="Wingdings" panose="05000000000000000000" pitchFamily="2" charset="2"/>
              <a:buChar char="n"/>
            </a:pPr>
            <a:r>
              <a:rPr lang="en-US" altLang="ar-JO" sz="1800" dirty="0">
                <a:latin typeface="Verdana" panose="020B0604030504040204" pitchFamily="34" charset="0"/>
                <a:cs typeface="Times New Roman" panose="02020603050405020304" pitchFamily="18" charset="0"/>
              </a:rPr>
              <a:t>A Student can take many Courses and a Course can be taken by many Students</a:t>
            </a:r>
          </a:p>
          <a:p>
            <a:pPr marL="709613" lvl="1" indent="-342900" algn="r" rtl="1">
              <a:lnSpc>
                <a:spcPct val="90000"/>
              </a:lnSpc>
              <a:buClr>
                <a:schemeClr val="folHlink"/>
              </a:buClr>
              <a:buSzPct val="60000"/>
              <a:buFont typeface="Wingdings" panose="05000000000000000000" pitchFamily="2" charset="2"/>
              <a:buChar char="n"/>
            </a:pPr>
            <a:r>
              <a:rPr lang="en-US" altLang="ar-JO" sz="1800" dirty="0" err="1">
                <a:latin typeface="Verdana" panose="020B0604030504040204" pitchFamily="34" charset="0"/>
                <a:cs typeface="Times New Roman" panose="02020603050405020304" pitchFamily="18" charset="0"/>
              </a:rPr>
              <a:t>يمكن</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للطالب</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أن</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يأخذ</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العديد</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من</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الدورات</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ويمكن</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للعديد</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من</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الطلاب</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أخذ</a:t>
            </a:r>
            <a:r>
              <a:rPr lang="en-US" altLang="ar-JO" sz="1800" dirty="0">
                <a:latin typeface="Verdana" panose="020B0604030504040204" pitchFamily="34" charset="0"/>
                <a:cs typeface="Times New Roman" panose="02020603050405020304" pitchFamily="18" charset="0"/>
              </a:rPr>
              <a:t> </a:t>
            </a:r>
            <a:r>
              <a:rPr lang="en-US" altLang="ar-JO" sz="1800" dirty="0" err="1">
                <a:latin typeface="Verdana" panose="020B0604030504040204" pitchFamily="34" charset="0"/>
                <a:cs typeface="Times New Roman" panose="02020603050405020304" pitchFamily="18" charset="0"/>
              </a:rPr>
              <a:t>الدورة</a:t>
            </a:r>
            <a:endParaRPr lang="en-US" altLang="ar-JO" sz="2000" dirty="0">
              <a:latin typeface="Verdana" panose="020B0604030504040204" pitchFamily="34" charset="0"/>
              <a:cs typeface="Times New Roman" panose="02020603050405020304" pitchFamily="18" charset="0"/>
            </a:endParaRPr>
          </a:p>
        </p:txBody>
      </p:sp>
      <p:sp>
        <p:nvSpPr>
          <p:cNvPr id="59398" name="投影片編號版面配置區 3">
            <a:extLst>
              <a:ext uri="{FF2B5EF4-FFF2-40B4-BE49-F238E27FC236}">
                <a16:creationId xmlns:a16="http://schemas.microsoft.com/office/drawing/2014/main" id="{39F69ED7-F7C2-4C1B-4019-4B4E474F19A8}"/>
              </a:ext>
            </a:extLst>
          </p:cNvPr>
          <p:cNvSpPr>
            <a:spLocks noGrp="1"/>
          </p:cNvSpPr>
          <p:nvPr/>
        </p:nvSpPr>
        <p:spPr bwMode="auto">
          <a:xfrm>
            <a:off x="7034213" y="62865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BBCA7B-42C8-4492-BFF0-0807426C4534}" type="slidenum">
              <a:rPr kumimoji="0" lang="zh-CN" altLang="en-GB" sz="1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GB" altLang="zh-CN" sz="1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Times New Roman" panose="02020603050405020304" pitchFamily="18" charset="0"/>
            </a:endParaRPr>
          </a:p>
        </p:txBody>
      </p:sp>
      <p:sp>
        <p:nvSpPr>
          <p:cNvPr id="59400" name="Rectangle 35">
            <a:extLst>
              <a:ext uri="{FF2B5EF4-FFF2-40B4-BE49-F238E27FC236}">
                <a16:creationId xmlns:a16="http://schemas.microsoft.com/office/drawing/2014/main" id="{A210DE5D-0B15-DA9F-7943-641A68D90605}"/>
              </a:ext>
            </a:extLst>
          </p:cNvPr>
          <p:cNvSpPr>
            <a:spLocks noChangeArrowheads="1"/>
          </p:cNvSpPr>
          <p:nvPr/>
        </p:nvSpPr>
        <p:spPr bwMode="auto">
          <a:xfrm>
            <a:off x="938213" y="2747963"/>
            <a:ext cx="1752600" cy="76200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Student</a:t>
            </a:r>
          </a:p>
        </p:txBody>
      </p:sp>
      <p:sp>
        <p:nvSpPr>
          <p:cNvPr id="59401" name="Rectangle 36">
            <a:extLst>
              <a:ext uri="{FF2B5EF4-FFF2-40B4-BE49-F238E27FC236}">
                <a16:creationId xmlns:a16="http://schemas.microsoft.com/office/drawing/2014/main" id="{962A5E76-B4FE-870F-6DAC-B43AFEF5BF46}"/>
              </a:ext>
            </a:extLst>
          </p:cNvPr>
          <p:cNvSpPr>
            <a:spLocks noChangeArrowheads="1"/>
          </p:cNvSpPr>
          <p:nvPr/>
        </p:nvSpPr>
        <p:spPr bwMode="auto">
          <a:xfrm>
            <a:off x="6881813" y="2824163"/>
            <a:ext cx="1828800" cy="68580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Course</a:t>
            </a:r>
          </a:p>
        </p:txBody>
      </p:sp>
      <p:sp>
        <p:nvSpPr>
          <p:cNvPr id="59402" name="Line 6">
            <a:extLst>
              <a:ext uri="{FF2B5EF4-FFF2-40B4-BE49-F238E27FC236}">
                <a16:creationId xmlns:a16="http://schemas.microsoft.com/office/drawing/2014/main" id="{249BCDFF-3995-19AE-9BA7-84C65F029EAE}"/>
              </a:ext>
            </a:extLst>
          </p:cNvPr>
          <p:cNvSpPr>
            <a:spLocks noChangeShapeType="1"/>
          </p:cNvSpPr>
          <p:nvPr/>
        </p:nvSpPr>
        <p:spPr bwMode="auto">
          <a:xfrm>
            <a:off x="2690813" y="3205163"/>
            <a:ext cx="41910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9403" name="Text Box 7">
            <a:extLst>
              <a:ext uri="{FF2B5EF4-FFF2-40B4-BE49-F238E27FC236}">
                <a16:creationId xmlns:a16="http://schemas.microsoft.com/office/drawing/2014/main" id="{77572CAA-5FAA-1936-6671-91ACB59E3392}"/>
              </a:ext>
            </a:extLst>
          </p:cNvPr>
          <p:cNvSpPr txBox="1">
            <a:spLocks noChangeArrowheads="1"/>
          </p:cNvSpPr>
          <p:nvPr/>
        </p:nvSpPr>
        <p:spPr bwMode="auto">
          <a:xfrm>
            <a:off x="2751138" y="27051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59404" name="Text Box 8">
            <a:extLst>
              <a:ext uri="{FF2B5EF4-FFF2-40B4-BE49-F238E27FC236}">
                <a16:creationId xmlns:a16="http://schemas.microsoft.com/office/drawing/2014/main" id="{6A87DAB7-1AE2-C570-72E0-5208BA76F15C}"/>
              </a:ext>
            </a:extLst>
          </p:cNvPr>
          <p:cNvSpPr txBox="1">
            <a:spLocks noChangeArrowheads="1"/>
          </p:cNvSpPr>
          <p:nvPr/>
        </p:nvSpPr>
        <p:spPr bwMode="auto">
          <a:xfrm>
            <a:off x="3817938" y="32385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     takes</a:t>
            </a:r>
          </a:p>
        </p:txBody>
      </p:sp>
      <p:sp>
        <p:nvSpPr>
          <p:cNvPr id="59405" name="Freeform 40">
            <a:extLst>
              <a:ext uri="{FF2B5EF4-FFF2-40B4-BE49-F238E27FC236}">
                <a16:creationId xmlns:a16="http://schemas.microsoft.com/office/drawing/2014/main" id="{E04D48E8-3514-52B2-9573-AD71E1D1805C}"/>
              </a:ext>
            </a:extLst>
          </p:cNvPr>
          <p:cNvSpPr>
            <a:spLocks/>
          </p:cNvSpPr>
          <p:nvPr/>
        </p:nvSpPr>
        <p:spPr bwMode="auto">
          <a:xfrm>
            <a:off x="5281613" y="3509963"/>
            <a:ext cx="47625" cy="1587"/>
          </a:xfrm>
          <a:custGeom>
            <a:avLst/>
            <a:gdLst>
              <a:gd name="T0" fmla="*/ 0 w 30"/>
              <a:gd name="T1" fmla="*/ 0 h 1"/>
              <a:gd name="T2" fmla="*/ 2147483647 w 30"/>
              <a:gd name="T3" fmla="*/ 0 h 1"/>
              <a:gd name="T4" fmla="*/ 0 60000 65536"/>
              <a:gd name="T5" fmla="*/ 0 60000 65536"/>
              <a:gd name="T6" fmla="*/ 0 w 30"/>
              <a:gd name="T7" fmla="*/ 0 h 1"/>
              <a:gd name="T8" fmla="*/ 30 w 30"/>
              <a:gd name="T9" fmla="*/ 1 h 1"/>
            </a:gdLst>
            <a:ahLst/>
            <a:cxnLst>
              <a:cxn ang="T4">
                <a:pos x="T0" y="T1"/>
              </a:cxn>
              <a:cxn ang="T5">
                <a:pos x="T2" y="T3"/>
              </a:cxn>
            </a:cxnLst>
            <a:rect l="T6" t="T7" r="T8" b="T9"/>
            <a:pathLst>
              <a:path w="30" h="1">
                <a:moveTo>
                  <a:pt x="0" y="0"/>
                </a:moveTo>
                <a:lnTo>
                  <a:pt x="30" y="0"/>
                </a:lnTo>
              </a:path>
            </a:pathLst>
          </a:custGeom>
          <a:noFill/>
          <a:ln w="349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9406" name="Text Box 10">
            <a:extLst>
              <a:ext uri="{FF2B5EF4-FFF2-40B4-BE49-F238E27FC236}">
                <a16:creationId xmlns:a16="http://schemas.microsoft.com/office/drawing/2014/main" id="{24B3CF62-FEA0-371F-472D-44E454E3402D}"/>
              </a:ext>
            </a:extLst>
          </p:cNvPr>
          <p:cNvSpPr txBox="1">
            <a:spLocks noChangeArrowheads="1"/>
          </p:cNvSpPr>
          <p:nvPr/>
        </p:nvSpPr>
        <p:spPr bwMode="auto">
          <a:xfrm>
            <a:off x="2911475" y="3314700"/>
            <a:ext cx="38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E2D700"/>
                </a:solidFill>
                <a:effectLst/>
                <a:uLnTx/>
                <a:uFillTx/>
                <a:latin typeface="Tahoma" panose="020B0604030504040204" pitchFamily="34" charset="0"/>
                <a:ea typeface="SimSun" panose="02010600030101010101" pitchFamily="2" charset="-122"/>
                <a:cs typeface="Times New Roman" panose="02020603050405020304" pitchFamily="18" charset="0"/>
              </a:rPr>
              <a:t>*</a:t>
            </a:r>
          </a:p>
        </p:txBody>
      </p:sp>
      <p:sp>
        <p:nvSpPr>
          <p:cNvPr id="59407" name="Rectangle 42">
            <a:extLst>
              <a:ext uri="{FF2B5EF4-FFF2-40B4-BE49-F238E27FC236}">
                <a16:creationId xmlns:a16="http://schemas.microsoft.com/office/drawing/2014/main" id="{F1A1C445-B429-542F-B378-E0CA533896A8}"/>
              </a:ext>
            </a:extLst>
          </p:cNvPr>
          <p:cNvSpPr>
            <a:spLocks noChangeArrowheads="1"/>
          </p:cNvSpPr>
          <p:nvPr/>
        </p:nvSpPr>
        <p:spPr bwMode="auto">
          <a:xfrm>
            <a:off x="5357813" y="2713038"/>
            <a:ext cx="142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59408" name="Text Box 12">
            <a:extLst>
              <a:ext uri="{FF2B5EF4-FFF2-40B4-BE49-F238E27FC236}">
                <a16:creationId xmlns:a16="http://schemas.microsoft.com/office/drawing/2014/main" id="{18329202-6BC2-DD59-6558-1CD131C06FBB}"/>
              </a:ext>
            </a:extLst>
          </p:cNvPr>
          <p:cNvSpPr txBox="1">
            <a:spLocks noChangeArrowheads="1"/>
          </p:cNvSpPr>
          <p:nvPr/>
        </p:nvSpPr>
        <p:spPr bwMode="auto">
          <a:xfrm>
            <a:off x="6424613" y="3246438"/>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E2D700"/>
                </a:solidFill>
                <a:effectLst/>
                <a:uLnTx/>
                <a:uFillTx/>
                <a:latin typeface="Tahoma" panose="020B0604030504040204" pitchFamily="34" charset="0"/>
                <a:ea typeface="SimSun" panose="02010600030101010101" pitchFamily="2" charset="-122"/>
                <a:cs typeface="Times New Roman" panose="02020603050405020304" pitchFamily="18" charset="0"/>
              </a:rPr>
              <a:t>*</a:t>
            </a:r>
          </a:p>
        </p:txBody>
      </p:sp>
      <p:sp>
        <p:nvSpPr>
          <p:cNvPr id="59409" name="Rectangle 44">
            <a:extLst>
              <a:ext uri="{FF2B5EF4-FFF2-40B4-BE49-F238E27FC236}">
                <a16:creationId xmlns:a16="http://schemas.microsoft.com/office/drawing/2014/main" id="{2680D537-CF24-16D0-A09D-61710414B7EC}"/>
              </a:ext>
            </a:extLst>
          </p:cNvPr>
          <p:cNvSpPr>
            <a:spLocks noChangeArrowheads="1"/>
          </p:cNvSpPr>
          <p:nvPr/>
        </p:nvSpPr>
        <p:spPr bwMode="auto">
          <a:xfrm>
            <a:off x="938213" y="4000500"/>
            <a:ext cx="2209800" cy="838200"/>
          </a:xfrm>
          <a:prstGeom prst="rect">
            <a:avLst/>
          </a:prstGeom>
          <a:solidFill>
            <a:schemeClr val="bg1"/>
          </a:solidFill>
          <a:ln w="28575" algn="ctr">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000" b="0" i="0" u="sng"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rPr>
              <a:t>Alice: Student</a:t>
            </a:r>
          </a:p>
        </p:txBody>
      </p:sp>
      <p:sp>
        <p:nvSpPr>
          <p:cNvPr id="59410" name="Rectangle 45">
            <a:extLst>
              <a:ext uri="{FF2B5EF4-FFF2-40B4-BE49-F238E27FC236}">
                <a16:creationId xmlns:a16="http://schemas.microsoft.com/office/drawing/2014/main" id="{FFBF53B3-BC49-07EA-73E4-B9C96B96347A}"/>
              </a:ext>
            </a:extLst>
          </p:cNvPr>
          <p:cNvSpPr>
            <a:spLocks noChangeArrowheads="1"/>
          </p:cNvSpPr>
          <p:nvPr/>
        </p:nvSpPr>
        <p:spPr bwMode="auto">
          <a:xfrm>
            <a:off x="938213" y="5676900"/>
            <a:ext cx="2209800" cy="838200"/>
          </a:xfrm>
          <a:prstGeom prst="rect">
            <a:avLst/>
          </a:prstGeom>
          <a:solidFill>
            <a:schemeClr val="bg1"/>
          </a:solidFill>
          <a:ln w="28575" algn="ctr">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000" b="0" i="0" u="sng"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rPr>
              <a:t>Jill: Student</a:t>
            </a:r>
          </a:p>
        </p:txBody>
      </p:sp>
      <p:sp>
        <p:nvSpPr>
          <p:cNvPr id="59411" name="Line 15">
            <a:extLst>
              <a:ext uri="{FF2B5EF4-FFF2-40B4-BE49-F238E27FC236}">
                <a16:creationId xmlns:a16="http://schemas.microsoft.com/office/drawing/2014/main" id="{0175DA3A-641D-3398-59FF-F06183F10AE4}"/>
              </a:ext>
            </a:extLst>
          </p:cNvPr>
          <p:cNvSpPr>
            <a:spLocks noChangeShapeType="1"/>
          </p:cNvSpPr>
          <p:nvPr/>
        </p:nvSpPr>
        <p:spPr bwMode="auto">
          <a:xfrm>
            <a:off x="2005013" y="4991100"/>
            <a:ext cx="0" cy="457200"/>
          </a:xfrm>
          <a:prstGeom prst="line">
            <a:avLst/>
          </a:prstGeom>
          <a:noFill/>
          <a:ln w="3810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9412" name="Rectangle 47">
            <a:extLst>
              <a:ext uri="{FF2B5EF4-FFF2-40B4-BE49-F238E27FC236}">
                <a16:creationId xmlns:a16="http://schemas.microsoft.com/office/drawing/2014/main" id="{963B24C7-74F7-FF19-046A-77181CC1D6AF}"/>
              </a:ext>
            </a:extLst>
          </p:cNvPr>
          <p:cNvSpPr>
            <a:spLocks noChangeArrowheads="1"/>
          </p:cNvSpPr>
          <p:nvPr/>
        </p:nvSpPr>
        <p:spPr bwMode="auto">
          <a:xfrm>
            <a:off x="5738813" y="3924300"/>
            <a:ext cx="2514600" cy="838200"/>
          </a:xfrm>
          <a:prstGeom prst="rect">
            <a:avLst/>
          </a:prstGeom>
          <a:solidFill>
            <a:schemeClr val="bg1"/>
          </a:solidFill>
          <a:ln w="28575" algn="ctr">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000" b="0" i="0" u="sng"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rPr>
              <a:t>254: Course</a:t>
            </a:r>
          </a:p>
        </p:txBody>
      </p:sp>
      <p:sp>
        <p:nvSpPr>
          <p:cNvPr id="59413" name="Line 17">
            <a:extLst>
              <a:ext uri="{FF2B5EF4-FFF2-40B4-BE49-F238E27FC236}">
                <a16:creationId xmlns:a16="http://schemas.microsoft.com/office/drawing/2014/main" id="{6C3E5B10-B4D7-F450-E556-6A3702CBF5BC}"/>
              </a:ext>
            </a:extLst>
          </p:cNvPr>
          <p:cNvSpPr>
            <a:spLocks noChangeShapeType="1"/>
          </p:cNvSpPr>
          <p:nvPr/>
        </p:nvSpPr>
        <p:spPr bwMode="auto">
          <a:xfrm>
            <a:off x="3148013" y="4457700"/>
            <a:ext cx="2590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9414" name="Line 18">
            <a:extLst>
              <a:ext uri="{FF2B5EF4-FFF2-40B4-BE49-F238E27FC236}">
                <a16:creationId xmlns:a16="http://schemas.microsoft.com/office/drawing/2014/main" id="{4C990AB7-3A39-7972-306F-6687B17DBC33}"/>
              </a:ext>
            </a:extLst>
          </p:cNvPr>
          <p:cNvSpPr>
            <a:spLocks noChangeShapeType="1"/>
          </p:cNvSpPr>
          <p:nvPr/>
        </p:nvSpPr>
        <p:spPr bwMode="auto">
          <a:xfrm flipV="1">
            <a:off x="3148013" y="4533900"/>
            <a:ext cx="2590800" cy="16002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9415" name="Rectangle 50">
            <a:extLst>
              <a:ext uri="{FF2B5EF4-FFF2-40B4-BE49-F238E27FC236}">
                <a16:creationId xmlns:a16="http://schemas.microsoft.com/office/drawing/2014/main" id="{5E6AE300-3B02-E1D5-6187-41E0D674D352}"/>
              </a:ext>
            </a:extLst>
          </p:cNvPr>
          <p:cNvSpPr>
            <a:spLocks noChangeArrowheads="1"/>
          </p:cNvSpPr>
          <p:nvPr/>
        </p:nvSpPr>
        <p:spPr bwMode="auto">
          <a:xfrm>
            <a:off x="5738813" y="5600700"/>
            <a:ext cx="2514600" cy="838200"/>
          </a:xfrm>
          <a:prstGeom prst="rect">
            <a:avLst/>
          </a:prstGeom>
          <a:solidFill>
            <a:schemeClr val="bg1"/>
          </a:solidFill>
          <a:ln w="28575" algn="ctr">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000" b="0" i="0" u="sng"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rPr>
              <a:t>253: Course</a:t>
            </a:r>
          </a:p>
        </p:txBody>
      </p:sp>
      <p:sp>
        <p:nvSpPr>
          <p:cNvPr id="59416" name="Line 20">
            <a:extLst>
              <a:ext uri="{FF2B5EF4-FFF2-40B4-BE49-F238E27FC236}">
                <a16:creationId xmlns:a16="http://schemas.microsoft.com/office/drawing/2014/main" id="{83E0CD65-455C-1C24-2C67-CF723C2FA704}"/>
              </a:ext>
            </a:extLst>
          </p:cNvPr>
          <p:cNvSpPr>
            <a:spLocks noChangeShapeType="1"/>
          </p:cNvSpPr>
          <p:nvPr/>
        </p:nvSpPr>
        <p:spPr bwMode="auto">
          <a:xfrm>
            <a:off x="3148013" y="4610100"/>
            <a:ext cx="2590800" cy="1371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9417" name="Line 21">
            <a:extLst>
              <a:ext uri="{FF2B5EF4-FFF2-40B4-BE49-F238E27FC236}">
                <a16:creationId xmlns:a16="http://schemas.microsoft.com/office/drawing/2014/main" id="{9B16216F-BD71-00FF-4555-12C9F8EBD12A}"/>
              </a:ext>
            </a:extLst>
          </p:cNvPr>
          <p:cNvSpPr>
            <a:spLocks noChangeShapeType="1"/>
          </p:cNvSpPr>
          <p:nvPr/>
        </p:nvSpPr>
        <p:spPr bwMode="auto">
          <a:xfrm>
            <a:off x="3148013" y="6210300"/>
            <a:ext cx="2590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9418" name="Line 22">
            <a:extLst>
              <a:ext uri="{FF2B5EF4-FFF2-40B4-BE49-F238E27FC236}">
                <a16:creationId xmlns:a16="http://schemas.microsoft.com/office/drawing/2014/main" id="{1509E841-9B22-FC76-9E94-4EB3BF40BFA8}"/>
              </a:ext>
            </a:extLst>
          </p:cNvPr>
          <p:cNvSpPr>
            <a:spLocks noChangeShapeType="1"/>
          </p:cNvSpPr>
          <p:nvPr/>
        </p:nvSpPr>
        <p:spPr bwMode="auto">
          <a:xfrm>
            <a:off x="6958013" y="4914900"/>
            <a:ext cx="0" cy="53340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itle 1">
            <a:extLst>
              <a:ext uri="{FF2B5EF4-FFF2-40B4-BE49-F238E27FC236}">
                <a16:creationId xmlns:a16="http://schemas.microsoft.com/office/drawing/2014/main" id="{3526EF26-7F6F-5B1B-C62A-A3059DCBF00C}"/>
              </a:ext>
            </a:extLst>
          </p:cNvPr>
          <p:cNvSpPr>
            <a:spLocks noGrp="1"/>
          </p:cNvSpPr>
          <p:nvPr>
            <p:ph type="title"/>
          </p:nvPr>
        </p:nvSpPr>
        <p:spPr>
          <a:xfrm>
            <a:off x="457200" y="-11430"/>
            <a:ext cx="8229600" cy="1143000"/>
          </a:xfrm>
        </p:spPr>
        <p:txBody>
          <a:bodyPr/>
          <a:lstStyle/>
          <a:p>
            <a:pPr algn="ctr"/>
            <a:r>
              <a:rPr lang="en-US" altLang="ar-JO" sz="3600" b="1" dirty="0"/>
              <a:t>Multiplicity</a:t>
            </a:r>
            <a:br>
              <a:rPr lang="en-US" altLang="ar-JO" sz="3600" b="1" dirty="0"/>
            </a:br>
            <a:r>
              <a:rPr lang="en-US" altLang="ar-JO" sz="3600" b="1" dirty="0" err="1"/>
              <a:t>تعدد</a:t>
            </a:r>
            <a:endParaRPr lang="en-US" altLang="ar-JO" sz="3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F39D92-1B05-AB4D-4617-6581E04505D6}"/>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68B389-6206-4E49-9397-59B30F7996E1}" type="datetime1">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5/9/2023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0420" name="Slide Number Placeholder 4">
            <a:extLst>
              <a:ext uri="{FF2B5EF4-FFF2-40B4-BE49-F238E27FC236}">
                <a16:creationId xmlns:a16="http://schemas.microsoft.com/office/drawing/2014/main" id="{830260BC-4062-B3EB-9139-68569610C1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FB998D4-06DD-4520-B377-3F0E59ED6DD6}" type="slidenum">
              <a:rPr kumimoji="0" lang="ar-SA"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ar-JO"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
        <p:nvSpPr>
          <p:cNvPr id="60421" name="Content Placeholder 9">
            <a:extLst>
              <a:ext uri="{FF2B5EF4-FFF2-40B4-BE49-F238E27FC236}">
                <a16:creationId xmlns:a16="http://schemas.microsoft.com/office/drawing/2014/main" id="{BFDC5584-014B-7434-AFB2-06D573927DAA}"/>
              </a:ext>
            </a:extLst>
          </p:cNvPr>
          <p:cNvSpPr>
            <a:spLocks noGrp="1" noChangeArrowheads="1"/>
          </p:cNvSpPr>
          <p:nvPr>
            <p:ph idx="1"/>
          </p:nvPr>
        </p:nvSpPr>
        <p:spPr>
          <a:xfrm>
            <a:off x="457200" y="1104900"/>
            <a:ext cx="8229600" cy="52197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buClr>
                <a:schemeClr val="folHlink"/>
              </a:buClr>
              <a:buSzPct val="60000"/>
              <a:buFont typeface="Wingdings" panose="05000000000000000000" pitchFamily="2" charset="2"/>
              <a:buChar char="n"/>
            </a:pPr>
            <a:r>
              <a:rPr lang="en-US" altLang="ar-JO" sz="2000" dirty="0">
                <a:latin typeface="Verdana" panose="020B0604030504040204" pitchFamily="34" charset="0"/>
                <a:cs typeface="Times New Roman" panose="02020603050405020304" pitchFamily="18" charset="0"/>
              </a:rPr>
              <a:t>many-to-many</a:t>
            </a:r>
          </a:p>
          <a:p>
            <a:pPr marL="342900" indent="-342900">
              <a:lnSpc>
                <a:spcPct val="90000"/>
              </a:lnSpc>
              <a:buClr>
                <a:schemeClr val="folHlink"/>
              </a:buClr>
              <a:buSzPct val="60000"/>
              <a:buFont typeface="Wingdings" panose="05000000000000000000" pitchFamily="2" charset="2"/>
              <a:buChar char="n"/>
            </a:pPr>
            <a:r>
              <a:rPr lang="en-US" altLang="ar-JO" sz="2000" dirty="0" err="1">
                <a:latin typeface="Verdana" panose="020B0604030504040204" pitchFamily="34" charset="0"/>
                <a:cs typeface="Times New Roman" panose="02020603050405020304" pitchFamily="18" charset="0"/>
              </a:rPr>
              <a:t>الكثير</a:t>
            </a:r>
            <a:r>
              <a:rPr lang="en-US" altLang="ar-JO" sz="2000" dirty="0">
                <a:latin typeface="Verdana" panose="020B0604030504040204" pitchFamily="34" charset="0"/>
                <a:cs typeface="Times New Roman" panose="02020603050405020304" pitchFamily="18" charset="0"/>
              </a:rPr>
              <a:t> </a:t>
            </a:r>
            <a:r>
              <a:rPr lang="en-US" altLang="ar-JO" sz="2000" dirty="0" err="1">
                <a:latin typeface="Verdana" panose="020B0604030504040204" pitchFamily="34" charset="0"/>
                <a:cs typeface="Times New Roman" panose="02020603050405020304" pitchFamily="18" charset="0"/>
              </a:rPr>
              <a:t>للكثيرين</a:t>
            </a:r>
            <a:endParaRPr lang="en-US" altLang="ar-JO" sz="2000" dirty="0">
              <a:latin typeface="Verdana" panose="020B0604030504040204" pitchFamily="34" charset="0"/>
              <a:cs typeface="Times New Roman" panose="02020603050405020304" pitchFamily="18" charset="0"/>
            </a:endParaRPr>
          </a:p>
        </p:txBody>
      </p:sp>
      <p:sp>
        <p:nvSpPr>
          <p:cNvPr id="60422" name="投影片編號版面配置區 3">
            <a:extLst>
              <a:ext uri="{FF2B5EF4-FFF2-40B4-BE49-F238E27FC236}">
                <a16:creationId xmlns:a16="http://schemas.microsoft.com/office/drawing/2014/main" id="{B8A593DF-BB6A-6199-A9FC-02F539C543EA}"/>
              </a:ext>
            </a:extLst>
          </p:cNvPr>
          <p:cNvSpPr>
            <a:spLocks noGrp="1"/>
          </p:cNvSpPr>
          <p:nvPr/>
        </p:nvSpPr>
        <p:spPr bwMode="auto">
          <a:xfrm>
            <a:off x="7034213" y="62865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C430FDC-8A78-4015-AE5E-15A4F5AE85F2}" type="slidenum">
              <a:rPr kumimoji="0" lang="zh-CN" altLang="en-GB" sz="1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GB" altLang="zh-CN" sz="1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Times New Roman" panose="02020603050405020304" pitchFamily="18" charset="0"/>
            </a:endParaRPr>
          </a:p>
        </p:txBody>
      </p:sp>
      <p:sp>
        <p:nvSpPr>
          <p:cNvPr id="60424" name="Text Box 7">
            <a:extLst>
              <a:ext uri="{FF2B5EF4-FFF2-40B4-BE49-F238E27FC236}">
                <a16:creationId xmlns:a16="http://schemas.microsoft.com/office/drawing/2014/main" id="{B28AE2B1-402A-16C5-BBE7-A89318AC92F9}"/>
              </a:ext>
            </a:extLst>
          </p:cNvPr>
          <p:cNvSpPr txBox="1">
            <a:spLocks noChangeArrowheads="1"/>
          </p:cNvSpPr>
          <p:nvPr/>
        </p:nvSpPr>
        <p:spPr bwMode="auto">
          <a:xfrm>
            <a:off x="2751138" y="27051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60425" name="Rectangle 42">
            <a:extLst>
              <a:ext uri="{FF2B5EF4-FFF2-40B4-BE49-F238E27FC236}">
                <a16:creationId xmlns:a16="http://schemas.microsoft.com/office/drawing/2014/main" id="{3C145E76-E45A-6AAA-471B-29F7D4749131}"/>
              </a:ext>
            </a:extLst>
          </p:cNvPr>
          <p:cNvSpPr>
            <a:spLocks noChangeArrowheads="1"/>
          </p:cNvSpPr>
          <p:nvPr/>
        </p:nvSpPr>
        <p:spPr bwMode="auto">
          <a:xfrm>
            <a:off x="5357813" y="2713038"/>
            <a:ext cx="142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60426" name="Rectangle 27">
            <a:extLst>
              <a:ext uri="{FF2B5EF4-FFF2-40B4-BE49-F238E27FC236}">
                <a16:creationId xmlns:a16="http://schemas.microsoft.com/office/drawing/2014/main" id="{A9621049-FF29-70DD-15B3-459931ADB385}"/>
              </a:ext>
            </a:extLst>
          </p:cNvPr>
          <p:cNvSpPr>
            <a:spLocks noGrp="1" noChangeArrowheads="1"/>
          </p:cNvSpPr>
          <p:nvPr/>
        </p:nvSpPr>
        <p:spPr bwMode="auto">
          <a:xfrm>
            <a:off x="533400" y="1792288"/>
            <a:ext cx="8077200"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742950" marR="0" lvl="1" indent="-285750" algn="l" defTabSz="914400" rtl="0" eaLnBrk="1" fontAlgn="base" latinLnBrk="0" hangingPunct="1">
              <a:lnSpc>
                <a:spcPct val="100000"/>
              </a:lnSpc>
              <a:spcBef>
                <a:spcPct val="20000"/>
              </a:spcBef>
              <a:spcAft>
                <a:spcPct val="0"/>
              </a:spcAft>
              <a:buClr>
                <a:srgbClr val="E2D700"/>
              </a:buClr>
              <a:buSzPct val="55000"/>
              <a:buFont typeface="Wingdings" panose="05000000000000000000" pitchFamily="2" charset="2"/>
              <a:buChar char="n"/>
              <a:tabLst/>
              <a:defRPr/>
            </a:pPr>
            <a:r>
              <a:rPr kumimoji="0" lang="en-US" altLang="zh-TW" b="0" i="0" u="none" strike="noStrike" kern="1200" cap="none" spc="0" normalizeH="0" baseline="0" noProof="0" dirty="0">
                <a:ln>
                  <a:noFill/>
                </a:ln>
                <a:solidFill>
                  <a:prstClr val="black"/>
                </a:solidFill>
                <a:effectLst/>
                <a:uLnTx/>
                <a:uFillTx/>
                <a:latin typeface="Constantia" panose="02030602050306030303" pitchFamily="18" charset="0"/>
                <a:ea typeface="新細明體" panose="02020500000000000000" pitchFamily="18" charset="-120"/>
                <a:cs typeface="Times New Roman" panose="02020603050405020304" pitchFamily="18" charset="0"/>
              </a:rPr>
              <a:t>Instructors can teach one up to 3 subjects.</a:t>
            </a:r>
          </a:p>
          <a:p>
            <a:pPr lvl="1" algn="r" rtl="1" eaLnBrk="1" hangingPunct="1">
              <a:spcBef>
                <a:spcPct val="20000"/>
              </a:spcBef>
              <a:buClr>
                <a:schemeClr val="hlink"/>
              </a:buClr>
              <a:buSzPct val="55000"/>
              <a:buFont typeface="Wingdings" panose="05000000000000000000" pitchFamily="2" charset="2"/>
              <a:buChar char="n"/>
            </a:pPr>
            <a:r>
              <a:rPr lang="en-US" altLang="zh-TW" dirty="0" err="1">
                <a:latin typeface="Constantia" panose="02030602050306030303" pitchFamily="18" charset="0"/>
              </a:rPr>
              <a:t>يمكن</a:t>
            </a:r>
            <a:r>
              <a:rPr lang="en-US" altLang="zh-TW" dirty="0">
                <a:latin typeface="Constantia" panose="02030602050306030303" pitchFamily="18" charset="0"/>
              </a:rPr>
              <a:t> </a:t>
            </a:r>
            <a:r>
              <a:rPr lang="en-US" altLang="zh-TW" dirty="0" err="1">
                <a:latin typeface="Constantia" panose="02030602050306030303" pitchFamily="18" charset="0"/>
              </a:rPr>
              <a:t>للمدرسين</a:t>
            </a:r>
            <a:r>
              <a:rPr lang="en-US" altLang="zh-TW" dirty="0">
                <a:latin typeface="Constantia" panose="02030602050306030303" pitchFamily="18" charset="0"/>
              </a:rPr>
              <a:t> </a:t>
            </a:r>
            <a:r>
              <a:rPr lang="en-US" altLang="zh-TW" dirty="0" err="1">
                <a:latin typeface="Constantia" panose="02030602050306030303" pitchFamily="18" charset="0"/>
              </a:rPr>
              <a:t>تدريس</a:t>
            </a:r>
            <a:r>
              <a:rPr lang="en-US" altLang="zh-TW" dirty="0">
                <a:latin typeface="Constantia" panose="02030602050306030303" pitchFamily="18" charset="0"/>
              </a:rPr>
              <a:t> </a:t>
            </a:r>
            <a:r>
              <a:rPr lang="en-US" altLang="zh-TW" dirty="0" err="1">
                <a:latin typeface="Constantia" panose="02030602050306030303" pitchFamily="18" charset="0"/>
              </a:rPr>
              <a:t>مادة</a:t>
            </a:r>
            <a:r>
              <a:rPr lang="en-US" altLang="zh-TW" dirty="0">
                <a:latin typeface="Constantia" panose="02030602050306030303" pitchFamily="18" charset="0"/>
              </a:rPr>
              <a:t> </a:t>
            </a:r>
            <a:r>
              <a:rPr lang="en-US" altLang="zh-TW" dirty="0" err="1">
                <a:latin typeface="Constantia" panose="02030602050306030303" pitchFamily="18" charset="0"/>
              </a:rPr>
              <a:t>تصل</a:t>
            </a:r>
            <a:r>
              <a:rPr lang="en-US" altLang="zh-TW" dirty="0">
                <a:latin typeface="Constantia" panose="02030602050306030303" pitchFamily="18" charset="0"/>
              </a:rPr>
              <a:t> </a:t>
            </a:r>
            <a:r>
              <a:rPr lang="en-US" altLang="zh-TW" dirty="0" err="1">
                <a:latin typeface="Constantia" panose="02030602050306030303" pitchFamily="18" charset="0"/>
              </a:rPr>
              <a:t>إلى</a:t>
            </a:r>
            <a:r>
              <a:rPr lang="en-US" altLang="zh-TW" dirty="0">
                <a:latin typeface="Constantia" panose="02030602050306030303" pitchFamily="18" charset="0"/>
              </a:rPr>
              <a:t> 3 </a:t>
            </a:r>
            <a:r>
              <a:rPr lang="en-US" altLang="zh-TW" dirty="0" err="1">
                <a:latin typeface="Constantia" panose="02030602050306030303" pitchFamily="18" charset="0"/>
              </a:rPr>
              <a:t>مواد</a:t>
            </a:r>
            <a:r>
              <a:rPr lang="en-US" altLang="zh-TW" dirty="0">
                <a:latin typeface="Constantia" panose="02030602050306030303" pitchFamily="18" charset="0"/>
              </a:rPr>
              <a:t>.</a:t>
            </a:r>
          </a:p>
          <a:p>
            <a:pPr marL="742950" marR="0" lvl="1" indent="-285750" algn="l" defTabSz="914400" rtl="0" eaLnBrk="1" fontAlgn="base" latinLnBrk="0" hangingPunct="1">
              <a:lnSpc>
                <a:spcPct val="100000"/>
              </a:lnSpc>
              <a:spcBef>
                <a:spcPct val="20000"/>
              </a:spcBef>
              <a:spcAft>
                <a:spcPct val="0"/>
              </a:spcAft>
              <a:buClr>
                <a:srgbClr val="E2D700"/>
              </a:buClr>
              <a:buSzPct val="55000"/>
              <a:buFont typeface="Wingdings" panose="05000000000000000000" pitchFamily="2" charset="2"/>
              <a:buChar char="n"/>
              <a:tabLst/>
              <a:defRPr/>
            </a:pPr>
            <a:r>
              <a:rPr kumimoji="0" lang="en-US" altLang="zh-TW" b="0" i="0" u="none" strike="noStrike" kern="1200" cap="none" spc="0" normalizeH="0" baseline="0" noProof="0" dirty="0">
                <a:ln>
                  <a:noFill/>
                </a:ln>
                <a:solidFill>
                  <a:prstClr val="black"/>
                </a:solidFill>
                <a:effectLst/>
                <a:uLnTx/>
                <a:uFillTx/>
                <a:latin typeface="Constantia" panose="02030602050306030303" pitchFamily="18" charset="0"/>
                <a:ea typeface="新細明體" panose="02020500000000000000" pitchFamily="18" charset="-120"/>
                <a:cs typeface="Times New Roman" panose="02020603050405020304" pitchFamily="18" charset="0"/>
              </a:rPr>
              <a:t>The same subject can be taught by one or more Instructors. </a:t>
            </a:r>
          </a:p>
          <a:p>
            <a:pPr lvl="1" algn="r" rtl="1" eaLnBrk="1" hangingPunct="1">
              <a:spcBef>
                <a:spcPct val="20000"/>
              </a:spcBef>
              <a:buClr>
                <a:schemeClr val="hlink"/>
              </a:buClr>
              <a:buSzPct val="55000"/>
              <a:buFont typeface="Wingdings" panose="05000000000000000000" pitchFamily="2" charset="2"/>
              <a:buChar char="n"/>
            </a:pPr>
            <a:r>
              <a:rPr lang="en-US" altLang="zh-TW" dirty="0" err="1">
                <a:latin typeface="Constantia" panose="02030602050306030303" pitchFamily="18" charset="0"/>
              </a:rPr>
              <a:t>يمكن</a:t>
            </a:r>
            <a:r>
              <a:rPr lang="en-US" altLang="zh-TW" dirty="0">
                <a:latin typeface="Constantia" panose="02030602050306030303" pitchFamily="18" charset="0"/>
              </a:rPr>
              <a:t> </a:t>
            </a:r>
            <a:r>
              <a:rPr lang="en-US" altLang="zh-TW" dirty="0" err="1">
                <a:latin typeface="Constantia" panose="02030602050306030303" pitchFamily="18" charset="0"/>
              </a:rPr>
              <a:t>تدريس</a:t>
            </a:r>
            <a:r>
              <a:rPr lang="en-US" altLang="zh-TW" dirty="0">
                <a:latin typeface="Constantia" panose="02030602050306030303" pitchFamily="18" charset="0"/>
              </a:rPr>
              <a:t> </a:t>
            </a:r>
            <a:r>
              <a:rPr lang="en-US" altLang="zh-TW" dirty="0" err="1">
                <a:latin typeface="Constantia" panose="02030602050306030303" pitchFamily="18" charset="0"/>
              </a:rPr>
              <a:t>نفس</a:t>
            </a:r>
            <a:r>
              <a:rPr lang="en-US" altLang="zh-TW" dirty="0">
                <a:latin typeface="Constantia" panose="02030602050306030303" pitchFamily="18" charset="0"/>
              </a:rPr>
              <a:t> </a:t>
            </a:r>
            <a:r>
              <a:rPr lang="en-US" altLang="zh-TW" dirty="0" err="1">
                <a:latin typeface="Constantia" panose="02030602050306030303" pitchFamily="18" charset="0"/>
              </a:rPr>
              <a:t>الموضوع</a:t>
            </a:r>
            <a:r>
              <a:rPr lang="en-US" altLang="zh-TW" dirty="0">
                <a:latin typeface="Constantia" panose="02030602050306030303" pitchFamily="18" charset="0"/>
              </a:rPr>
              <a:t> </a:t>
            </a:r>
            <a:r>
              <a:rPr lang="en-US" altLang="zh-TW" dirty="0" err="1">
                <a:latin typeface="Constantia" panose="02030602050306030303" pitchFamily="18" charset="0"/>
              </a:rPr>
              <a:t>من</a:t>
            </a:r>
            <a:r>
              <a:rPr lang="en-US" altLang="zh-TW" dirty="0">
                <a:latin typeface="Constantia" panose="02030602050306030303" pitchFamily="18" charset="0"/>
              </a:rPr>
              <a:t> </a:t>
            </a:r>
            <a:r>
              <a:rPr lang="en-US" altLang="zh-TW" dirty="0" err="1">
                <a:latin typeface="Constantia" panose="02030602050306030303" pitchFamily="18" charset="0"/>
              </a:rPr>
              <a:t>قبل</a:t>
            </a:r>
            <a:r>
              <a:rPr lang="en-US" altLang="zh-TW" dirty="0">
                <a:latin typeface="Constantia" panose="02030602050306030303" pitchFamily="18" charset="0"/>
              </a:rPr>
              <a:t> </a:t>
            </a:r>
            <a:r>
              <a:rPr lang="en-US" altLang="zh-TW" dirty="0" err="1">
                <a:latin typeface="Constantia" panose="02030602050306030303" pitchFamily="18" charset="0"/>
              </a:rPr>
              <a:t>مدرس</a:t>
            </a:r>
            <a:r>
              <a:rPr lang="en-US" altLang="zh-TW" dirty="0">
                <a:latin typeface="Constantia" panose="02030602050306030303" pitchFamily="18" charset="0"/>
              </a:rPr>
              <a:t> </a:t>
            </a:r>
            <a:r>
              <a:rPr lang="en-US" altLang="zh-TW" dirty="0" err="1">
                <a:latin typeface="Constantia" panose="02030602050306030303" pitchFamily="18" charset="0"/>
              </a:rPr>
              <a:t>واحد</a:t>
            </a:r>
            <a:r>
              <a:rPr lang="en-US" altLang="zh-TW" dirty="0">
                <a:latin typeface="Constantia" panose="02030602050306030303" pitchFamily="18" charset="0"/>
              </a:rPr>
              <a:t> </a:t>
            </a:r>
            <a:r>
              <a:rPr lang="en-US" altLang="zh-TW" dirty="0" err="1">
                <a:latin typeface="Constantia" panose="02030602050306030303" pitchFamily="18" charset="0"/>
              </a:rPr>
              <a:t>أو</a:t>
            </a:r>
            <a:r>
              <a:rPr lang="en-US" altLang="zh-TW" dirty="0">
                <a:latin typeface="Constantia" panose="02030602050306030303" pitchFamily="18" charset="0"/>
              </a:rPr>
              <a:t> </a:t>
            </a:r>
            <a:r>
              <a:rPr lang="en-US" altLang="zh-TW" dirty="0" err="1">
                <a:latin typeface="Constantia" panose="02030602050306030303" pitchFamily="18" charset="0"/>
              </a:rPr>
              <a:t>أكثر</a:t>
            </a:r>
            <a:r>
              <a:rPr lang="en-US" altLang="zh-TW" dirty="0">
                <a:latin typeface="Constantia" panose="02030602050306030303" pitchFamily="18" charset="0"/>
              </a:rPr>
              <a:t>.</a:t>
            </a:r>
          </a:p>
        </p:txBody>
      </p:sp>
      <p:grpSp>
        <p:nvGrpSpPr>
          <p:cNvPr id="60427" name="Group 28">
            <a:extLst>
              <a:ext uri="{FF2B5EF4-FFF2-40B4-BE49-F238E27FC236}">
                <a16:creationId xmlns:a16="http://schemas.microsoft.com/office/drawing/2014/main" id="{3A8EF1A2-6486-DCAF-2C94-D92612607059}"/>
              </a:ext>
            </a:extLst>
          </p:cNvPr>
          <p:cNvGrpSpPr>
            <a:grpSpLocks/>
          </p:cNvGrpSpPr>
          <p:nvPr/>
        </p:nvGrpSpPr>
        <p:grpSpPr bwMode="auto">
          <a:xfrm>
            <a:off x="544513" y="3810000"/>
            <a:ext cx="8056562" cy="1100138"/>
            <a:chOff x="528" y="2592"/>
            <a:chExt cx="5075" cy="693"/>
          </a:xfrm>
        </p:grpSpPr>
        <p:sp>
          <p:nvSpPr>
            <p:cNvPr id="60428" name="Text Box 5">
              <a:extLst>
                <a:ext uri="{FF2B5EF4-FFF2-40B4-BE49-F238E27FC236}">
                  <a16:creationId xmlns:a16="http://schemas.microsoft.com/office/drawing/2014/main" id="{8AA75666-7638-667E-D3BF-50A0D5BC9188}"/>
                </a:ext>
              </a:extLst>
            </p:cNvPr>
            <p:cNvSpPr txBox="1">
              <a:spLocks noChangeArrowheads="1"/>
            </p:cNvSpPr>
            <p:nvPr/>
          </p:nvSpPr>
          <p:spPr bwMode="auto">
            <a:xfrm>
              <a:off x="1741" y="2736"/>
              <a:ext cx="1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60429" name="Rectangle 30">
              <a:extLst>
                <a:ext uri="{FF2B5EF4-FFF2-40B4-BE49-F238E27FC236}">
                  <a16:creationId xmlns:a16="http://schemas.microsoft.com/office/drawing/2014/main" id="{E810769A-56E9-D5B5-0318-941170025E83}"/>
                </a:ext>
              </a:extLst>
            </p:cNvPr>
            <p:cNvSpPr>
              <a:spLocks noChangeArrowheads="1"/>
            </p:cNvSpPr>
            <p:nvPr/>
          </p:nvSpPr>
          <p:spPr bwMode="auto">
            <a:xfrm>
              <a:off x="3368" y="2741"/>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60430" name="Rectangle 31">
              <a:extLst>
                <a:ext uri="{FF2B5EF4-FFF2-40B4-BE49-F238E27FC236}">
                  <a16:creationId xmlns:a16="http://schemas.microsoft.com/office/drawing/2014/main" id="{C580E39E-80A8-5EC9-4208-E7F0056C3282}"/>
                </a:ext>
              </a:extLst>
            </p:cNvPr>
            <p:cNvSpPr>
              <a:spLocks noChangeArrowheads="1"/>
            </p:cNvSpPr>
            <p:nvPr/>
          </p:nvSpPr>
          <p:spPr bwMode="auto">
            <a:xfrm>
              <a:off x="528" y="2640"/>
              <a:ext cx="1334"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Instructor</a:t>
              </a:r>
            </a:p>
          </p:txBody>
        </p:sp>
        <p:sp>
          <p:nvSpPr>
            <p:cNvPr id="60431" name="Rectangle 34">
              <a:extLst>
                <a:ext uri="{FF2B5EF4-FFF2-40B4-BE49-F238E27FC236}">
                  <a16:creationId xmlns:a16="http://schemas.microsoft.com/office/drawing/2014/main" id="{7B053A37-D964-A535-8A5E-2367A81D746F}"/>
                </a:ext>
              </a:extLst>
            </p:cNvPr>
            <p:cNvSpPr>
              <a:spLocks noChangeArrowheads="1"/>
            </p:cNvSpPr>
            <p:nvPr/>
          </p:nvSpPr>
          <p:spPr bwMode="auto">
            <a:xfrm>
              <a:off x="4176" y="2688"/>
              <a:ext cx="1427" cy="43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Subjects</a:t>
              </a:r>
            </a:p>
          </p:txBody>
        </p:sp>
        <p:sp>
          <p:nvSpPr>
            <p:cNvPr id="60432" name="Line 9">
              <a:extLst>
                <a:ext uri="{FF2B5EF4-FFF2-40B4-BE49-F238E27FC236}">
                  <a16:creationId xmlns:a16="http://schemas.microsoft.com/office/drawing/2014/main" id="{4CF829F9-D52B-3C70-568C-F838865B9488}"/>
                </a:ext>
              </a:extLst>
            </p:cNvPr>
            <p:cNvSpPr>
              <a:spLocks noChangeShapeType="1"/>
            </p:cNvSpPr>
            <p:nvPr/>
          </p:nvSpPr>
          <p:spPr bwMode="auto">
            <a:xfrm>
              <a:off x="1872" y="2928"/>
              <a:ext cx="230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0433" name="Text Box 10">
              <a:extLst>
                <a:ext uri="{FF2B5EF4-FFF2-40B4-BE49-F238E27FC236}">
                  <a16:creationId xmlns:a16="http://schemas.microsoft.com/office/drawing/2014/main" id="{C11A6A3D-DE3B-F129-D377-1E28DBD37104}"/>
                </a:ext>
              </a:extLst>
            </p:cNvPr>
            <p:cNvSpPr txBox="1">
              <a:spLocks noChangeArrowheads="1"/>
            </p:cNvSpPr>
            <p:nvPr/>
          </p:nvSpPr>
          <p:spPr bwMode="auto">
            <a:xfrm flipH="1">
              <a:off x="1714" y="2613"/>
              <a:ext cx="1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60434" name="Text Box 11">
              <a:extLst>
                <a:ext uri="{FF2B5EF4-FFF2-40B4-BE49-F238E27FC236}">
                  <a16:creationId xmlns:a16="http://schemas.microsoft.com/office/drawing/2014/main" id="{432245D1-C858-7DC0-8F54-17C5CE9BF426}"/>
                </a:ext>
              </a:extLst>
            </p:cNvPr>
            <p:cNvSpPr txBox="1">
              <a:spLocks noChangeArrowheads="1"/>
            </p:cNvSpPr>
            <p:nvPr/>
          </p:nvSpPr>
          <p:spPr bwMode="auto">
            <a:xfrm>
              <a:off x="2147" y="2997"/>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prstClr val="black"/>
                  </a:solidFill>
                  <a:effectLst/>
                  <a:uLnTx/>
                  <a:uFillTx/>
                  <a:latin typeface="Tahoma" panose="020B0604030504040204" pitchFamily="34" charset="0"/>
                  <a:ea typeface="新細明體" panose="02020500000000000000" pitchFamily="18" charset="-120"/>
                  <a:cs typeface="Times New Roman" panose="02020603050405020304" pitchFamily="18" charset="0"/>
                </a:rPr>
                <a:t>     teaches</a:t>
              </a:r>
            </a:p>
          </p:txBody>
        </p:sp>
        <p:sp>
          <p:nvSpPr>
            <p:cNvPr id="60435" name="Freeform 57">
              <a:extLst>
                <a:ext uri="{FF2B5EF4-FFF2-40B4-BE49-F238E27FC236}">
                  <a16:creationId xmlns:a16="http://schemas.microsoft.com/office/drawing/2014/main" id="{0C2CA0AC-7737-1B2D-1BEA-DE496789FCA8}"/>
                </a:ext>
              </a:extLst>
            </p:cNvPr>
            <p:cNvSpPr>
              <a:spLocks/>
            </p:cNvSpPr>
            <p:nvPr/>
          </p:nvSpPr>
          <p:spPr bwMode="auto">
            <a:xfrm>
              <a:off x="3347" y="3141"/>
              <a:ext cx="29" cy="1"/>
            </a:xfrm>
            <a:custGeom>
              <a:avLst/>
              <a:gdLst>
                <a:gd name="T0" fmla="*/ 0 w 30"/>
                <a:gd name="T1" fmla="*/ 0 h 1"/>
                <a:gd name="T2" fmla="*/ 15 w 30"/>
                <a:gd name="T3" fmla="*/ 0 h 1"/>
                <a:gd name="T4" fmla="*/ 0 60000 65536"/>
                <a:gd name="T5" fmla="*/ 0 60000 65536"/>
                <a:gd name="T6" fmla="*/ 0 w 30"/>
                <a:gd name="T7" fmla="*/ 0 h 1"/>
                <a:gd name="T8" fmla="*/ 30 w 30"/>
                <a:gd name="T9" fmla="*/ 1 h 1"/>
              </a:gdLst>
              <a:ahLst/>
              <a:cxnLst>
                <a:cxn ang="T4">
                  <a:pos x="T0" y="T1"/>
                </a:cxn>
                <a:cxn ang="T5">
                  <a:pos x="T2" y="T3"/>
                </a:cxn>
              </a:cxnLst>
              <a:rect l="T6" t="T7" r="T8" b="T9"/>
              <a:pathLst>
                <a:path w="30" h="1">
                  <a:moveTo>
                    <a:pt x="0" y="0"/>
                  </a:moveTo>
                  <a:lnTo>
                    <a:pt x="30" y="0"/>
                  </a:lnTo>
                </a:path>
              </a:pathLst>
            </a:custGeom>
            <a:noFill/>
            <a:ln w="349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ar-JO"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0436" name="Text Box 13">
              <a:extLst>
                <a:ext uri="{FF2B5EF4-FFF2-40B4-BE49-F238E27FC236}">
                  <a16:creationId xmlns:a16="http://schemas.microsoft.com/office/drawing/2014/main" id="{5EAD4DCC-3D67-B781-8821-63243FD49677}"/>
                </a:ext>
              </a:extLst>
            </p:cNvPr>
            <p:cNvSpPr txBox="1">
              <a:spLocks noChangeArrowheads="1"/>
            </p:cNvSpPr>
            <p:nvPr/>
          </p:nvSpPr>
          <p:spPr bwMode="auto">
            <a:xfrm>
              <a:off x="1920" y="259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E2D700"/>
                  </a:solidFill>
                  <a:effectLst/>
                  <a:uLnTx/>
                  <a:uFillTx/>
                  <a:latin typeface="Tahoma" panose="020B0604030504040204" pitchFamily="34" charset="0"/>
                  <a:ea typeface="SimSun" panose="02010600030101010101" pitchFamily="2" charset="-122"/>
                  <a:cs typeface="Times New Roman" panose="02020603050405020304" pitchFamily="18" charset="0"/>
                </a:rPr>
                <a:t>1..*</a:t>
              </a:r>
            </a:p>
          </p:txBody>
        </p:sp>
        <p:sp>
          <p:nvSpPr>
            <p:cNvPr id="60437" name="Rectangle 59">
              <a:extLst>
                <a:ext uri="{FF2B5EF4-FFF2-40B4-BE49-F238E27FC236}">
                  <a16:creationId xmlns:a16="http://schemas.microsoft.com/office/drawing/2014/main" id="{9569DF5E-EFB1-599A-69CA-CB7478E75784}"/>
                </a:ext>
              </a:extLst>
            </p:cNvPr>
            <p:cNvSpPr>
              <a:spLocks noChangeArrowheads="1"/>
            </p:cNvSpPr>
            <p:nvPr/>
          </p:nvSpPr>
          <p:spPr bwMode="auto">
            <a:xfrm>
              <a:off x="3225" y="2618"/>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altLang="zh-TW" sz="2400" b="0" i="0" u="none" strike="noStrike" kern="1200" cap="none" spc="0" normalizeH="0" baseline="0" noProof="0">
                <a:ln>
                  <a:noFill/>
                </a:ln>
                <a:solidFill>
                  <a:prstClr val="black"/>
                </a:solidFill>
                <a:effectLst/>
                <a:uLnTx/>
                <a:uFillTx/>
                <a:latin typeface="Tahoma" panose="020B0604030504040204" pitchFamily="34" charset="0"/>
                <a:ea typeface="SimSun" panose="02010600030101010101" pitchFamily="2" charset="-122"/>
                <a:cs typeface="Times New Roman" panose="02020603050405020304" pitchFamily="18" charset="0"/>
              </a:endParaRPr>
            </a:p>
          </p:txBody>
        </p:sp>
        <p:sp>
          <p:nvSpPr>
            <p:cNvPr id="60438" name="Text Box 15">
              <a:extLst>
                <a:ext uri="{FF2B5EF4-FFF2-40B4-BE49-F238E27FC236}">
                  <a16:creationId xmlns:a16="http://schemas.microsoft.com/office/drawing/2014/main" id="{036735A8-A452-5106-9559-A4445F54CBC3}"/>
                </a:ext>
              </a:extLst>
            </p:cNvPr>
            <p:cNvSpPr txBox="1">
              <a:spLocks noChangeArrowheads="1"/>
            </p:cNvSpPr>
            <p:nvPr/>
          </p:nvSpPr>
          <p:spPr bwMode="auto">
            <a:xfrm>
              <a:off x="3648" y="2976"/>
              <a:ext cx="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E2D700"/>
                  </a:solidFill>
                  <a:effectLst/>
                  <a:uLnTx/>
                  <a:uFillTx/>
                  <a:latin typeface="Tahoma" panose="020B0604030504040204" pitchFamily="34" charset="0"/>
                  <a:ea typeface="SimSun" panose="02010600030101010101" pitchFamily="2" charset="-122"/>
                  <a:cs typeface="Times New Roman" panose="02020603050405020304" pitchFamily="18" charset="0"/>
                </a:rPr>
                <a:t>1..3</a:t>
              </a:r>
            </a:p>
          </p:txBody>
        </p:sp>
      </p:grpSp>
      <p:sp>
        <p:nvSpPr>
          <p:cNvPr id="5" name="Title 1">
            <a:extLst>
              <a:ext uri="{FF2B5EF4-FFF2-40B4-BE49-F238E27FC236}">
                <a16:creationId xmlns:a16="http://schemas.microsoft.com/office/drawing/2014/main" id="{77368309-D4A7-ED71-F600-500A588D4BF9}"/>
              </a:ext>
            </a:extLst>
          </p:cNvPr>
          <p:cNvSpPr>
            <a:spLocks noGrp="1"/>
          </p:cNvSpPr>
          <p:nvPr>
            <p:ph type="title"/>
          </p:nvPr>
        </p:nvSpPr>
        <p:spPr>
          <a:xfrm>
            <a:off x="457200" y="-11430"/>
            <a:ext cx="8229600" cy="1143000"/>
          </a:xfrm>
        </p:spPr>
        <p:txBody>
          <a:bodyPr/>
          <a:lstStyle/>
          <a:p>
            <a:pPr algn="ctr"/>
            <a:r>
              <a:rPr lang="en-US" altLang="ar-JO" sz="3600" b="1" dirty="0"/>
              <a:t>Multiplicity</a:t>
            </a:r>
            <a:br>
              <a:rPr lang="en-US" altLang="ar-JO" sz="3600" b="1" dirty="0"/>
            </a:br>
            <a:r>
              <a:rPr lang="en-US" altLang="ar-JO" sz="3600" b="1" dirty="0" err="1"/>
              <a:t>تعدد</a:t>
            </a:r>
            <a:endParaRPr lang="en-US" altLang="ar-JO"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C29DCCF-B40D-17EA-A008-5AE86076AC8D}"/>
              </a:ext>
            </a:extLst>
          </p:cNvPr>
          <p:cNvSpPr>
            <a:spLocks noGrp="1"/>
          </p:cNvSpPr>
          <p:nvPr>
            <p:ph type="title"/>
          </p:nvPr>
        </p:nvSpPr>
        <p:spPr>
          <a:xfrm>
            <a:off x="457200" y="228600"/>
            <a:ext cx="8229600" cy="1143000"/>
          </a:xfrm>
        </p:spPr>
        <p:txBody>
          <a:bodyPr/>
          <a:lstStyle/>
          <a:p>
            <a:pPr algn="ctr"/>
            <a:r>
              <a:rPr lang="en-US" altLang="en-US" sz="4000" dirty="0"/>
              <a:t>What is software engineering?</a:t>
            </a:r>
            <a:br>
              <a:rPr lang="en-US" altLang="en-US" sz="4000" dirty="0"/>
            </a:br>
            <a:r>
              <a:rPr lang="en-US" sz="4000" dirty="0" err="1"/>
              <a:t>ما</a:t>
            </a:r>
            <a:r>
              <a:rPr lang="en-US" sz="4000" dirty="0"/>
              <a:t> </a:t>
            </a:r>
            <a:r>
              <a:rPr lang="en-US" sz="4000" dirty="0" err="1"/>
              <a:t>هي</a:t>
            </a:r>
            <a:r>
              <a:rPr lang="en-US" sz="4000" dirty="0"/>
              <a:t> </a:t>
            </a:r>
            <a:r>
              <a:rPr lang="en-US" sz="4000" dirty="0" err="1"/>
              <a:t>هندسة</a:t>
            </a:r>
            <a:r>
              <a:rPr lang="en-US" sz="4000" dirty="0"/>
              <a:t> </a:t>
            </a:r>
            <a:r>
              <a:rPr lang="en-US" sz="4000" dirty="0" err="1"/>
              <a:t>البرمجيات</a:t>
            </a:r>
            <a:r>
              <a:rPr lang="en-US" sz="4000" dirty="0"/>
              <a:t>؟</a:t>
            </a:r>
            <a:endParaRPr lang="en-US" altLang="en-US" sz="4000" dirty="0"/>
          </a:p>
        </p:txBody>
      </p:sp>
      <p:sp>
        <p:nvSpPr>
          <p:cNvPr id="3" name="Content Placeholder 2">
            <a:extLst>
              <a:ext uri="{FF2B5EF4-FFF2-40B4-BE49-F238E27FC236}">
                <a16:creationId xmlns:a16="http://schemas.microsoft.com/office/drawing/2014/main" id="{BAA00AB6-BFF1-B557-4CFD-719E98B4A693}"/>
              </a:ext>
            </a:extLst>
          </p:cNvPr>
          <p:cNvSpPr>
            <a:spLocks noGrp="1"/>
          </p:cNvSpPr>
          <p:nvPr>
            <p:ph idx="1"/>
          </p:nvPr>
        </p:nvSpPr>
        <p:spPr>
          <a:xfrm>
            <a:off x="457200" y="1524000"/>
            <a:ext cx="8229600" cy="4389438"/>
          </a:xfrm>
        </p:spPr>
        <p:txBody>
          <a:bodyPr/>
          <a:lstStyle/>
          <a:p>
            <a:pPr marL="279400" lvl="1" indent="-217488" algn="just" eaLnBrk="1" fontAlgn="auto" hangingPunct="1">
              <a:spcAft>
                <a:spcPts val="0"/>
              </a:spcAft>
              <a:buFont typeface="Wingdings 2"/>
              <a:buChar char=""/>
              <a:defRPr/>
            </a:pPr>
            <a:r>
              <a:rPr lang="en-US" sz="1800" dirty="0"/>
              <a:t>Software engineers face two challenges:</a:t>
            </a:r>
          </a:p>
          <a:p>
            <a:pPr marL="279360" lvl="1" indent="-217800" algn="r" rtl="1">
              <a:spcBef>
                <a:spcPts val="598"/>
              </a:spcBef>
              <a:buClr>
                <a:srgbClr val="0F6FC6"/>
              </a:buClr>
              <a:buSzPct val="85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Constantia"/>
              </a:rPr>
              <a:t>يواجه</a:t>
            </a:r>
            <a:r>
              <a:rPr lang="en-US" sz="1800" b="0" strike="noStrike" spc="-1" dirty="0">
                <a:solidFill>
                  <a:srgbClr val="000000"/>
                </a:solidFill>
                <a:latin typeface="Constantia"/>
              </a:rPr>
              <a:t> </a:t>
            </a:r>
            <a:r>
              <a:rPr lang="en-US" sz="1800" b="0" strike="noStrike" spc="-1" dirty="0" err="1">
                <a:solidFill>
                  <a:srgbClr val="000000"/>
                </a:solidFill>
                <a:latin typeface="Constantia"/>
              </a:rPr>
              <a:t>مهندسو</a:t>
            </a:r>
            <a:r>
              <a:rPr lang="en-US" sz="1800" b="0" strike="noStrike" spc="-1" dirty="0">
                <a:solidFill>
                  <a:srgbClr val="000000"/>
                </a:solidFill>
                <a:latin typeface="Constantia"/>
              </a:rPr>
              <a:t> </a:t>
            </a:r>
            <a:r>
              <a:rPr lang="en-US" sz="1800" b="0" strike="noStrike" spc="-1" dirty="0" err="1">
                <a:solidFill>
                  <a:srgbClr val="000000"/>
                </a:solidFill>
                <a:latin typeface="Constantia"/>
              </a:rPr>
              <a:t>البرمجيات</a:t>
            </a:r>
            <a:r>
              <a:rPr lang="en-US" sz="1800" b="0" strike="noStrike" spc="-1" dirty="0">
                <a:solidFill>
                  <a:srgbClr val="000000"/>
                </a:solidFill>
                <a:latin typeface="Constantia"/>
              </a:rPr>
              <a:t> </a:t>
            </a:r>
            <a:r>
              <a:rPr lang="en-US" sz="1800" b="0" strike="noStrike" spc="-1" dirty="0" err="1">
                <a:solidFill>
                  <a:srgbClr val="000000"/>
                </a:solidFill>
                <a:latin typeface="Constantia"/>
              </a:rPr>
              <a:t>تحديين</a:t>
            </a:r>
            <a:r>
              <a:rPr lang="en-US" sz="1800" b="0" strike="noStrike" spc="-1" dirty="0">
                <a:solidFill>
                  <a:srgbClr val="000000"/>
                </a:solidFill>
                <a:latin typeface="Constantia"/>
              </a:rPr>
              <a:t>:</a:t>
            </a:r>
            <a:endParaRPr lang="en-US" sz="1800" dirty="0"/>
          </a:p>
          <a:p>
            <a:pPr marL="554037" lvl="2" indent="-217488" algn="just" eaLnBrk="1" fontAlgn="auto" hangingPunct="1">
              <a:spcAft>
                <a:spcPts val="0"/>
              </a:spcAft>
              <a:buFont typeface="Wingdings 2"/>
              <a:buChar char=""/>
              <a:defRPr/>
            </a:pPr>
            <a:r>
              <a:rPr lang="en-US" sz="1800" dirty="0"/>
              <a:t>First, software engineers need to understand the environment in which the system has to operate. They need to</a:t>
            </a:r>
            <a:r>
              <a:rPr lang="en-US" sz="1800" dirty="0">
                <a:solidFill>
                  <a:srgbClr val="FF0000"/>
                </a:solidFill>
              </a:rPr>
              <a:t> build a model of the application domain</a:t>
            </a:r>
            <a:r>
              <a:rPr lang="en-US" sz="1800" dirty="0"/>
              <a:t>.</a:t>
            </a:r>
          </a:p>
          <a:p>
            <a:pPr marL="552240" lvl="2" indent="-217440" algn="r" rtl="1">
              <a:spcBef>
                <a:spcPts val="598"/>
              </a:spcBef>
              <a:buClr>
                <a:srgbClr val="009DD9"/>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Constantia"/>
              </a:rPr>
              <a:t>أولاً</a:t>
            </a:r>
            <a:r>
              <a:rPr lang="en-US" sz="1800" b="0" strike="noStrike" spc="-1" dirty="0">
                <a:solidFill>
                  <a:srgbClr val="000000"/>
                </a:solidFill>
                <a:latin typeface="Constantia"/>
              </a:rPr>
              <a:t> ، </a:t>
            </a:r>
            <a:r>
              <a:rPr lang="en-US" sz="1800" b="0" strike="noStrike" spc="-1" dirty="0" err="1">
                <a:solidFill>
                  <a:srgbClr val="000000"/>
                </a:solidFill>
                <a:latin typeface="Constantia"/>
              </a:rPr>
              <a:t>يحتاج</a:t>
            </a:r>
            <a:r>
              <a:rPr lang="en-US" sz="1800" b="0" strike="noStrike" spc="-1" dirty="0">
                <a:solidFill>
                  <a:srgbClr val="000000"/>
                </a:solidFill>
                <a:latin typeface="Constantia"/>
              </a:rPr>
              <a:t> </a:t>
            </a:r>
            <a:r>
              <a:rPr lang="en-US" sz="1800" b="0" strike="noStrike" spc="-1" dirty="0" err="1">
                <a:solidFill>
                  <a:srgbClr val="000000"/>
                </a:solidFill>
                <a:latin typeface="Constantia"/>
              </a:rPr>
              <a:t>مهندسو</a:t>
            </a:r>
            <a:r>
              <a:rPr lang="en-US" sz="1800" b="0" strike="noStrike" spc="-1" dirty="0">
                <a:solidFill>
                  <a:srgbClr val="000000"/>
                </a:solidFill>
                <a:latin typeface="Constantia"/>
              </a:rPr>
              <a:t> </a:t>
            </a:r>
            <a:r>
              <a:rPr lang="en-US" sz="1800" b="0" strike="noStrike" spc="-1" dirty="0" err="1">
                <a:solidFill>
                  <a:srgbClr val="000000"/>
                </a:solidFill>
                <a:latin typeface="Constantia"/>
              </a:rPr>
              <a:t>البرمجيات</a:t>
            </a:r>
            <a:r>
              <a:rPr lang="en-US" sz="1800" b="0" strike="noStrike" spc="-1" dirty="0">
                <a:solidFill>
                  <a:srgbClr val="000000"/>
                </a:solidFill>
                <a:latin typeface="Constantia"/>
              </a:rPr>
              <a:t> </a:t>
            </a:r>
            <a:r>
              <a:rPr lang="en-US" sz="1800" b="0" strike="noStrike" spc="-1" dirty="0" err="1">
                <a:solidFill>
                  <a:srgbClr val="000000"/>
                </a:solidFill>
                <a:latin typeface="Constantia"/>
              </a:rPr>
              <a:t>إلى</a:t>
            </a:r>
            <a:r>
              <a:rPr lang="en-US" sz="1800" b="0" strike="noStrike" spc="-1" dirty="0">
                <a:solidFill>
                  <a:srgbClr val="000000"/>
                </a:solidFill>
                <a:latin typeface="Constantia"/>
              </a:rPr>
              <a:t> </a:t>
            </a:r>
            <a:r>
              <a:rPr lang="en-US" sz="1800" b="0" strike="noStrike" spc="-1" dirty="0" err="1">
                <a:solidFill>
                  <a:srgbClr val="000000"/>
                </a:solidFill>
                <a:latin typeface="Constantia"/>
              </a:rPr>
              <a:t>فهم</a:t>
            </a:r>
            <a:r>
              <a:rPr lang="en-US" sz="1800" b="0" strike="noStrike" spc="-1" dirty="0">
                <a:solidFill>
                  <a:srgbClr val="000000"/>
                </a:solidFill>
                <a:latin typeface="Constantia"/>
              </a:rPr>
              <a:t> </a:t>
            </a:r>
            <a:r>
              <a:rPr lang="en-US" sz="1800" b="0" strike="noStrike" spc="-1" dirty="0" err="1">
                <a:solidFill>
                  <a:srgbClr val="000000"/>
                </a:solidFill>
                <a:latin typeface="Constantia"/>
              </a:rPr>
              <a:t>البيئة</a:t>
            </a:r>
            <a:r>
              <a:rPr lang="en-US" sz="1800" b="0" strike="noStrike" spc="-1" dirty="0">
                <a:solidFill>
                  <a:srgbClr val="000000"/>
                </a:solidFill>
                <a:latin typeface="Constantia"/>
              </a:rPr>
              <a:t> </a:t>
            </a:r>
            <a:r>
              <a:rPr lang="en-US" sz="1800" b="0" strike="noStrike" spc="-1" dirty="0" err="1">
                <a:solidFill>
                  <a:srgbClr val="000000"/>
                </a:solidFill>
                <a:latin typeface="Constantia"/>
              </a:rPr>
              <a:t>التي</a:t>
            </a:r>
            <a:r>
              <a:rPr lang="en-US" sz="1800" b="0" strike="noStrike" spc="-1" dirty="0">
                <a:solidFill>
                  <a:srgbClr val="000000"/>
                </a:solidFill>
                <a:latin typeface="Constantia"/>
              </a:rPr>
              <a:t> </a:t>
            </a:r>
            <a:r>
              <a:rPr lang="en-US" sz="1800" b="0" strike="noStrike" spc="-1" dirty="0" err="1">
                <a:solidFill>
                  <a:srgbClr val="000000"/>
                </a:solidFill>
                <a:latin typeface="Constantia"/>
              </a:rPr>
              <a:t>يجب</a:t>
            </a:r>
            <a:r>
              <a:rPr lang="en-US" sz="1800" b="0" strike="noStrike" spc="-1" dirty="0">
                <a:solidFill>
                  <a:srgbClr val="000000"/>
                </a:solidFill>
                <a:latin typeface="Constantia"/>
              </a:rPr>
              <a:t> </a:t>
            </a:r>
            <a:r>
              <a:rPr lang="en-US" sz="1800" b="0" strike="noStrike" spc="-1" dirty="0" err="1">
                <a:solidFill>
                  <a:srgbClr val="000000"/>
                </a:solidFill>
                <a:latin typeface="Constantia"/>
              </a:rPr>
              <a:t>أن</a:t>
            </a:r>
            <a:r>
              <a:rPr lang="en-US" sz="1800" b="0" strike="noStrike" spc="-1" dirty="0">
                <a:solidFill>
                  <a:srgbClr val="000000"/>
                </a:solidFill>
                <a:latin typeface="Constantia"/>
              </a:rPr>
              <a:t> </a:t>
            </a:r>
            <a:r>
              <a:rPr lang="en-US" sz="1800" b="0" strike="noStrike" spc="-1" dirty="0" err="1">
                <a:solidFill>
                  <a:srgbClr val="000000"/>
                </a:solidFill>
                <a:latin typeface="Constantia"/>
              </a:rPr>
              <a:t>يعمل</a:t>
            </a:r>
            <a:r>
              <a:rPr lang="en-US" sz="1800" b="0" strike="noStrike" spc="-1" dirty="0">
                <a:solidFill>
                  <a:srgbClr val="000000"/>
                </a:solidFill>
                <a:latin typeface="Constantia"/>
              </a:rPr>
              <a:t> </a:t>
            </a:r>
            <a:r>
              <a:rPr lang="en-US" sz="1800" b="0" strike="noStrike" spc="-1" dirty="0" err="1">
                <a:solidFill>
                  <a:srgbClr val="000000"/>
                </a:solidFill>
                <a:latin typeface="Constantia"/>
              </a:rPr>
              <a:t>فيها</a:t>
            </a:r>
            <a:r>
              <a:rPr lang="en-US" sz="1800" b="0" strike="noStrike" spc="-1" dirty="0">
                <a:solidFill>
                  <a:srgbClr val="000000"/>
                </a:solidFill>
                <a:latin typeface="Constantia"/>
              </a:rPr>
              <a:t> </a:t>
            </a:r>
            <a:r>
              <a:rPr lang="en-US" sz="1800" b="0" strike="noStrike" spc="-1" dirty="0" err="1">
                <a:solidFill>
                  <a:srgbClr val="000000"/>
                </a:solidFill>
                <a:latin typeface="Constantia"/>
              </a:rPr>
              <a:t>النظام</a:t>
            </a:r>
            <a:r>
              <a:rPr lang="en-US" sz="1800" b="0" strike="noStrike" spc="-1" dirty="0">
                <a:solidFill>
                  <a:srgbClr val="000000"/>
                </a:solidFill>
                <a:latin typeface="Constantia"/>
              </a:rPr>
              <a:t>. </a:t>
            </a:r>
            <a:r>
              <a:rPr lang="en-US" sz="1800" b="0" strike="noStrike" spc="-1" dirty="0" err="1">
                <a:solidFill>
                  <a:srgbClr val="000000"/>
                </a:solidFill>
                <a:latin typeface="Constantia"/>
              </a:rPr>
              <a:t>هم</a:t>
            </a:r>
            <a:r>
              <a:rPr lang="en-US" sz="1800" b="0" strike="noStrike" spc="-1" dirty="0">
                <a:solidFill>
                  <a:srgbClr val="000000"/>
                </a:solidFill>
                <a:latin typeface="Constantia"/>
              </a:rPr>
              <a:t> </a:t>
            </a:r>
            <a:r>
              <a:rPr lang="en-US" sz="1800" b="0" strike="noStrike" spc="-1" dirty="0" err="1">
                <a:solidFill>
                  <a:srgbClr val="000000"/>
                </a:solidFill>
                <a:latin typeface="Constantia"/>
              </a:rPr>
              <a:t>بحاجة</a:t>
            </a:r>
            <a:r>
              <a:rPr lang="en-US" sz="1800" b="0" strike="noStrike" spc="-1" dirty="0">
                <a:solidFill>
                  <a:srgbClr val="000000"/>
                </a:solidFill>
                <a:latin typeface="Constantia"/>
              </a:rPr>
              <a:t> </a:t>
            </a:r>
            <a:r>
              <a:rPr lang="en-US" sz="1800" b="0" strike="noStrike" spc="-1" dirty="0" err="1">
                <a:solidFill>
                  <a:srgbClr val="000000"/>
                </a:solidFill>
                <a:latin typeface="Constantia"/>
              </a:rPr>
              <a:t>الى</a:t>
            </a:r>
            <a:r>
              <a:rPr lang="en-US" sz="1800" b="0" strike="noStrike" spc="-1" dirty="0">
                <a:solidFill>
                  <a:srgbClr val="000000"/>
                </a:solidFill>
                <a:latin typeface="Constantia"/>
              </a:rPr>
              <a:t> </a:t>
            </a:r>
            <a:r>
              <a:rPr lang="en-US" sz="1800" b="0" strike="noStrike" spc="-1" dirty="0" err="1">
                <a:solidFill>
                  <a:srgbClr val="FF0000"/>
                </a:solidFill>
                <a:latin typeface="Constantia"/>
              </a:rPr>
              <a:t>بناء</a:t>
            </a:r>
            <a:r>
              <a:rPr lang="en-US" sz="1800" b="0" strike="noStrike" spc="-1" dirty="0">
                <a:solidFill>
                  <a:srgbClr val="FF0000"/>
                </a:solidFill>
                <a:latin typeface="Constantia"/>
              </a:rPr>
              <a:t> </a:t>
            </a:r>
            <a:r>
              <a:rPr lang="en-US" sz="1800" b="0" strike="noStrike" spc="-1" dirty="0" err="1">
                <a:solidFill>
                  <a:srgbClr val="FF0000"/>
                </a:solidFill>
                <a:latin typeface="Constantia"/>
              </a:rPr>
              <a:t>نموذج</a:t>
            </a:r>
            <a:r>
              <a:rPr lang="en-US" sz="1800" b="0" strike="noStrike" spc="-1" dirty="0">
                <a:solidFill>
                  <a:srgbClr val="FF0000"/>
                </a:solidFill>
                <a:latin typeface="Constantia"/>
              </a:rPr>
              <a:t> </a:t>
            </a:r>
            <a:r>
              <a:rPr lang="en-US" sz="1800" b="0" strike="noStrike" spc="-1" dirty="0" err="1">
                <a:solidFill>
                  <a:srgbClr val="FF0000"/>
                </a:solidFill>
                <a:latin typeface="Constantia"/>
              </a:rPr>
              <a:t>لمجال</a:t>
            </a:r>
            <a:r>
              <a:rPr lang="en-US" sz="1800" b="0" strike="noStrike" spc="-1" dirty="0">
                <a:solidFill>
                  <a:srgbClr val="FF0000"/>
                </a:solidFill>
                <a:latin typeface="Constantia"/>
              </a:rPr>
              <a:t> </a:t>
            </a:r>
            <a:r>
              <a:rPr lang="en-US" sz="1800" b="0" strike="noStrike" spc="-1" dirty="0" err="1">
                <a:solidFill>
                  <a:srgbClr val="FF0000"/>
                </a:solidFill>
                <a:latin typeface="Constantia"/>
              </a:rPr>
              <a:t>التطبيق</a:t>
            </a:r>
            <a:r>
              <a:rPr lang="en-US" sz="1800" b="0" strike="noStrike" spc="-1" dirty="0">
                <a:solidFill>
                  <a:srgbClr val="000000"/>
                </a:solidFill>
                <a:latin typeface="Constantia"/>
              </a:rPr>
              <a:t>.</a:t>
            </a:r>
          </a:p>
          <a:p>
            <a:pPr marL="554037" lvl="2" indent="-217488" algn="just" eaLnBrk="1" fontAlgn="auto" hangingPunct="1">
              <a:spcAft>
                <a:spcPts val="0"/>
              </a:spcAft>
              <a:buFont typeface="Wingdings 2"/>
              <a:buChar char=""/>
              <a:defRPr/>
            </a:pPr>
            <a:endParaRPr lang="en-US" sz="1800" dirty="0"/>
          </a:p>
          <a:p>
            <a:pPr marL="554037" lvl="2" indent="-217488" algn="just" eaLnBrk="1" fontAlgn="auto" hangingPunct="1">
              <a:spcAft>
                <a:spcPts val="0"/>
              </a:spcAft>
              <a:buFont typeface="Wingdings 2"/>
              <a:buChar char=""/>
              <a:defRPr/>
            </a:pPr>
            <a:r>
              <a:rPr lang="en-US" sz="1800" dirty="0"/>
              <a:t>Second, software engineers need to understand the systems they could build. They need to </a:t>
            </a:r>
            <a:r>
              <a:rPr lang="en-US" sz="1800" dirty="0">
                <a:solidFill>
                  <a:srgbClr val="FF0000"/>
                </a:solidFill>
              </a:rPr>
              <a:t>build a model of the solution domain.</a:t>
            </a:r>
          </a:p>
          <a:p>
            <a:pPr marL="552240" lvl="2" indent="-217440" algn="r" rtl="1">
              <a:spcBef>
                <a:spcPts val="598"/>
              </a:spcBef>
              <a:buClr>
                <a:srgbClr val="009DD9"/>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Constantia"/>
              </a:rPr>
              <a:t>ثانيًا</a:t>
            </a:r>
            <a:r>
              <a:rPr lang="en-US" sz="1800" b="0" strike="noStrike" spc="-1" dirty="0">
                <a:solidFill>
                  <a:srgbClr val="000000"/>
                </a:solidFill>
                <a:latin typeface="Constantia"/>
              </a:rPr>
              <a:t> ، </a:t>
            </a:r>
            <a:r>
              <a:rPr lang="en-US" sz="1800" b="0" strike="noStrike" spc="-1" dirty="0" err="1">
                <a:solidFill>
                  <a:srgbClr val="000000"/>
                </a:solidFill>
                <a:latin typeface="Constantia"/>
              </a:rPr>
              <a:t>يحتاج</a:t>
            </a:r>
            <a:r>
              <a:rPr lang="en-US" sz="1800" b="0" strike="noStrike" spc="-1" dirty="0">
                <a:solidFill>
                  <a:srgbClr val="000000"/>
                </a:solidFill>
                <a:latin typeface="Constantia"/>
              </a:rPr>
              <a:t> </a:t>
            </a:r>
            <a:r>
              <a:rPr lang="en-US" sz="1800" b="0" strike="noStrike" spc="-1" dirty="0" err="1">
                <a:solidFill>
                  <a:srgbClr val="000000"/>
                </a:solidFill>
                <a:latin typeface="Constantia"/>
              </a:rPr>
              <a:t>مهندسو</a:t>
            </a:r>
            <a:r>
              <a:rPr lang="en-US" sz="1800" b="0" strike="noStrike" spc="-1" dirty="0">
                <a:solidFill>
                  <a:srgbClr val="000000"/>
                </a:solidFill>
                <a:latin typeface="Constantia"/>
              </a:rPr>
              <a:t> </a:t>
            </a:r>
            <a:r>
              <a:rPr lang="en-US" sz="1800" b="0" strike="noStrike" spc="-1" dirty="0" err="1">
                <a:solidFill>
                  <a:srgbClr val="000000"/>
                </a:solidFill>
                <a:latin typeface="Constantia"/>
              </a:rPr>
              <a:t>البرمجيات</a:t>
            </a:r>
            <a:r>
              <a:rPr lang="en-US" sz="1800" b="0" strike="noStrike" spc="-1" dirty="0">
                <a:solidFill>
                  <a:srgbClr val="000000"/>
                </a:solidFill>
                <a:latin typeface="Constantia"/>
              </a:rPr>
              <a:t> </a:t>
            </a:r>
            <a:r>
              <a:rPr lang="en-US" sz="1800" b="0" strike="noStrike" spc="-1" dirty="0" err="1">
                <a:solidFill>
                  <a:srgbClr val="000000"/>
                </a:solidFill>
                <a:latin typeface="Constantia"/>
              </a:rPr>
              <a:t>إلى</a:t>
            </a:r>
            <a:r>
              <a:rPr lang="en-US" sz="1800" b="0" strike="noStrike" spc="-1" dirty="0">
                <a:solidFill>
                  <a:srgbClr val="000000"/>
                </a:solidFill>
                <a:latin typeface="Constantia"/>
              </a:rPr>
              <a:t> </a:t>
            </a:r>
            <a:r>
              <a:rPr lang="en-US" sz="1800" b="0" strike="noStrike" spc="-1" dirty="0" err="1">
                <a:solidFill>
                  <a:srgbClr val="000000"/>
                </a:solidFill>
                <a:latin typeface="Constantia"/>
              </a:rPr>
              <a:t>فهم</a:t>
            </a:r>
            <a:r>
              <a:rPr lang="en-US" sz="1800" b="0" strike="noStrike" spc="-1" dirty="0">
                <a:solidFill>
                  <a:srgbClr val="000000"/>
                </a:solidFill>
                <a:latin typeface="Constantia"/>
              </a:rPr>
              <a:t> </a:t>
            </a:r>
            <a:r>
              <a:rPr lang="en-US" sz="1800" b="0" strike="noStrike" spc="-1" dirty="0" err="1">
                <a:solidFill>
                  <a:srgbClr val="000000"/>
                </a:solidFill>
                <a:latin typeface="Constantia"/>
              </a:rPr>
              <a:t>الأنظمة</a:t>
            </a:r>
            <a:r>
              <a:rPr lang="en-US" sz="1800" b="0" strike="noStrike" spc="-1" dirty="0">
                <a:solidFill>
                  <a:srgbClr val="000000"/>
                </a:solidFill>
                <a:latin typeface="Constantia"/>
              </a:rPr>
              <a:t> </a:t>
            </a:r>
            <a:r>
              <a:rPr lang="en-US" sz="1800" b="0" strike="noStrike" spc="-1" dirty="0" err="1">
                <a:solidFill>
                  <a:srgbClr val="000000"/>
                </a:solidFill>
                <a:latin typeface="Constantia"/>
              </a:rPr>
              <a:t>التي</a:t>
            </a:r>
            <a:r>
              <a:rPr lang="en-US" sz="1800" b="0" strike="noStrike" spc="-1" dirty="0">
                <a:solidFill>
                  <a:srgbClr val="000000"/>
                </a:solidFill>
                <a:latin typeface="Constantia"/>
              </a:rPr>
              <a:t> </a:t>
            </a:r>
            <a:r>
              <a:rPr lang="en-US" sz="1800" b="0" strike="noStrike" spc="-1" dirty="0" err="1">
                <a:solidFill>
                  <a:srgbClr val="000000"/>
                </a:solidFill>
                <a:latin typeface="Constantia"/>
              </a:rPr>
              <a:t>يمكنهم</a:t>
            </a:r>
            <a:r>
              <a:rPr lang="en-US" sz="1800" b="0" strike="noStrike" spc="-1" dirty="0">
                <a:solidFill>
                  <a:srgbClr val="000000"/>
                </a:solidFill>
                <a:latin typeface="Constantia"/>
              </a:rPr>
              <a:t> </a:t>
            </a:r>
            <a:r>
              <a:rPr lang="en-US" sz="1800" b="0" strike="noStrike" spc="-1" dirty="0" err="1">
                <a:solidFill>
                  <a:srgbClr val="000000"/>
                </a:solidFill>
                <a:latin typeface="Constantia"/>
              </a:rPr>
              <a:t>بناؤها</a:t>
            </a:r>
            <a:r>
              <a:rPr lang="en-US" sz="1800" b="0" strike="noStrike" spc="-1" dirty="0">
                <a:solidFill>
                  <a:srgbClr val="000000"/>
                </a:solidFill>
                <a:latin typeface="Constantia"/>
              </a:rPr>
              <a:t>. </a:t>
            </a:r>
            <a:r>
              <a:rPr lang="en-US" sz="1800" b="0" strike="noStrike" spc="-1" dirty="0" err="1">
                <a:solidFill>
                  <a:srgbClr val="000000"/>
                </a:solidFill>
                <a:latin typeface="Constantia"/>
              </a:rPr>
              <a:t>هم</a:t>
            </a:r>
            <a:r>
              <a:rPr lang="en-US" sz="1800" b="0" strike="noStrike" spc="-1" dirty="0">
                <a:solidFill>
                  <a:srgbClr val="000000"/>
                </a:solidFill>
                <a:latin typeface="Constantia"/>
              </a:rPr>
              <a:t> </a:t>
            </a:r>
            <a:r>
              <a:rPr lang="en-US" sz="1800" b="0" strike="noStrike" spc="-1" dirty="0" err="1">
                <a:solidFill>
                  <a:srgbClr val="000000"/>
                </a:solidFill>
                <a:latin typeface="Constantia"/>
              </a:rPr>
              <a:t>بحاجة</a:t>
            </a:r>
            <a:r>
              <a:rPr lang="en-US" sz="1800" b="0" strike="noStrike" spc="-1" dirty="0">
                <a:solidFill>
                  <a:srgbClr val="000000"/>
                </a:solidFill>
                <a:latin typeface="Constantia"/>
              </a:rPr>
              <a:t> </a:t>
            </a:r>
            <a:r>
              <a:rPr lang="en-US" sz="1800" b="0" strike="noStrike" spc="-1" dirty="0" err="1">
                <a:solidFill>
                  <a:srgbClr val="000000"/>
                </a:solidFill>
                <a:latin typeface="Constantia"/>
              </a:rPr>
              <a:t>الى</a:t>
            </a:r>
            <a:r>
              <a:rPr lang="en-US" sz="1800" b="0" strike="noStrike" spc="-1" dirty="0">
                <a:solidFill>
                  <a:srgbClr val="000000"/>
                </a:solidFill>
                <a:latin typeface="Constantia"/>
              </a:rPr>
              <a:t> </a:t>
            </a:r>
            <a:r>
              <a:rPr lang="en-US" sz="1800" b="0" strike="noStrike" spc="-1" dirty="0" err="1">
                <a:solidFill>
                  <a:srgbClr val="FF0000"/>
                </a:solidFill>
                <a:latin typeface="Constantia"/>
              </a:rPr>
              <a:t>بناء</a:t>
            </a:r>
            <a:r>
              <a:rPr lang="en-US" sz="1800" b="0" strike="noStrike" spc="-1" dirty="0">
                <a:solidFill>
                  <a:srgbClr val="FF0000"/>
                </a:solidFill>
                <a:latin typeface="Constantia"/>
              </a:rPr>
              <a:t> </a:t>
            </a:r>
            <a:r>
              <a:rPr lang="en-US" sz="1800" b="0" strike="noStrike" spc="-1" dirty="0" err="1">
                <a:solidFill>
                  <a:srgbClr val="FF0000"/>
                </a:solidFill>
                <a:latin typeface="Constantia"/>
              </a:rPr>
              <a:t>نموذج</a:t>
            </a:r>
            <a:r>
              <a:rPr lang="en-US" sz="1800" b="0" strike="noStrike" spc="-1" dirty="0">
                <a:solidFill>
                  <a:srgbClr val="FF0000"/>
                </a:solidFill>
                <a:latin typeface="Constantia"/>
              </a:rPr>
              <a:t> </a:t>
            </a:r>
            <a:r>
              <a:rPr lang="en-US" sz="1800" b="0" strike="noStrike" spc="-1" dirty="0" err="1">
                <a:solidFill>
                  <a:srgbClr val="FF0000"/>
                </a:solidFill>
                <a:latin typeface="Constantia"/>
              </a:rPr>
              <a:t>لمجال</a:t>
            </a:r>
            <a:r>
              <a:rPr lang="en-US" sz="1800" b="0" strike="noStrike" spc="-1" dirty="0">
                <a:solidFill>
                  <a:srgbClr val="FF0000"/>
                </a:solidFill>
                <a:latin typeface="Constantia"/>
              </a:rPr>
              <a:t> </a:t>
            </a:r>
            <a:r>
              <a:rPr lang="en-US" sz="1800" b="0" strike="noStrike" spc="-1" dirty="0" err="1">
                <a:solidFill>
                  <a:srgbClr val="FF0000"/>
                </a:solidFill>
                <a:latin typeface="Constantia"/>
              </a:rPr>
              <a:t>الحل</a:t>
            </a:r>
            <a:r>
              <a:rPr lang="en-US" sz="1800" b="0" strike="noStrike" spc="-1" dirty="0">
                <a:solidFill>
                  <a:srgbClr val="FF0000"/>
                </a:solidFill>
                <a:latin typeface="Constantia"/>
              </a:rPr>
              <a:t>.</a:t>
            </a:r>
            <a:endParaRPr lang="en-US" sz="1800" b="0" strike="noStrike" spc="-1" dirty="0">
              <a:solidFill>
                <a:srgbClr val="000000"/>
              </a:solidFill>
              <a:latin typeface="Constantia"/>
            </a:endParaRPr>
          </a:p>
          <a:p>
            <a:pPr marL="336549" lvl="2" indent="0" algn="just" eaLnBrk="1" fontAlgn="auto" hangingPunct="1">
              <a:spcAft>
                <a:spcPts val="0"/>
              </a:spcAft>
              <a:buFont typeface="Wingdings 2" panose="05020102010507070707" pitchFamily="18" charset="2"/>
              <a:buNone/>
              <a:defRPr/>
            </a:pPr>
            <a:endParaRPr lang="en-US" sz="1800" dirty="0"/>
          </a:p>
          <a:p>
            <a:pPr marL="336549" lvl="2" indent="0" algn="just" eaLnBrk="1" fontAlgn="auto" hangingPunct="1">
              <a:spcAft>
                <a:spcPts val="0"/>
              </a:spcAft>
              <a:buFont typeface="Wingdings 2" panose="05020102010507070707" pitchFamily="18" charset="2"/>
              <a:buNone/>
              <a:defRPr/>
            </a:pPr>
            <a:r>
              <a:rPr lang="en-US" sz="1800" dirty="0">
                <a:solidFill>
                  <a:srgbClr val="FF0000"/>
                </a:solidFill>
              </a:rPr>
              <a:t>More description about modeling will be introduced in Chapter 2.</a:t>
            </a:r>
          </a:p>
          <a:p>
            <a:pPr marL="552240" lvl="2" indent="-217440" algn="r" rtl="1">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FF0000"/>
                </a:solidFill>
                <a:latin typeface="Constantia"/>
              </a:rPr>
              <a:t>سيتم</a:t>
            </a:r>
            <a:r>
              <a:rPr lang="en-US" sz="1800" b="0" strike="noStrike" spc="-1" dirty="0">
                <a:solidFill>
                  <a:srgbClr val="FF0000"/>
                </a:solidFill>
                <a:latin typeface="Constantia"/>
              </a:rPr>
              <a:t> </a:t>
            </a:r>
            <a:r>
              <a:rPr lang="en-US" sz="1800" b="0" strike="noStrike" spc="-1" dirty="0" err="1">
                <a:solidFill>
                  <a:srgbClr val="FF0000"/>
                </a:solidFill>
                <a:latin typeface="Constantia"/>
              </a:rPr>
              <a:t>تقديم</a:t>
            </a:r>
            <a:r>
              <a:rPr lang="en-US" sz="1800" b="0" strike="noStrike" spc="-1" dirty="0">
                <a:solidFill>
                  <a:srgbClr val="FF0000"/>
                </a:solidFill>
                <a:latin typeface="Constantia"/>
              </a:rPr>
              <a:t> </a:t>
            </a:r>
            <a:r>
              <a:rPr lang="en-US" sz="1800" b="0" strike="noStrike" spc="-1" dirty="0" err="1">
                <a:solidFill>
                  <a:srgbClr val="FF0000"/>
                </a:solidFill>
                <a:latin typeface="Constantia"/>
              </a:rPr>
              <a:t>المزيد</a:t>
            </a:r>
            <a:r>
              <a:rPr lang="en-US" sz="1800" b="0" strike="noStrike" spc="-1" dirty="0">
                <a:solidFill>
                  <a:srgbClr val="FF0000"/>
                </a:solidFill>
                <a:latin typeface="Constantia"/>
              </a:rPr>
              <a:t> </a:t>
            </a:r>
            <a:r>
              <a:rPr lang="en-US" sz="1800" b="0" strike="noStrike" spc="-1" dirty="0" err="1">
                <a:solidFill>
                  <a:srgbClr val="FF0000"/>
                </a:solidFill>
                <a:latin typeface="Constantia"/>
              </a:rPr>
              <a:t>من</a:t>
            </a:r>
            <a:r>
              <a:rPr lang="en-US" sz="1800" b="0" strike="noStrike" spc="-1" dirty="0">
                <a:solidFill>
                  <a:srgbClr val="FF0000"/>
                </a:solidFill>
                <a:latin typeface="Constantia"/>
              </a:rPr>
              <a:t> </a:t>
            </a:r>
            <a:r>
              <a:rPr lang="en-US" sz="1800" b="0" strike="noStrike" spc="-1" dirty="0" err="1">
                <a:solidFill>
                  <a:srgbClr val="FF0000"/>
                </a:solidFill>
                <a:latin typeface="Constantia"/>
              </a:rPr>
              <a:t>الوصف</a:t>
            </a:r>
            <a:r>
              <a:rPr lang="en-US" sz="1800" b="0" strike="noStrike" spc="-1" dirty="0">
                <a:solidFill>
                  <a:srgbClr val="FF0000"/>
                </a:solidFill>
                <a:latin typeface="Constantia"/>
              </a:rPr>
              <a:t> </a:t>
            </a:r>
            <a:r>
              <a:rPr lang="en-US" sz="1800" b="0" strike="noStrike" spc="-1" dirty="0" err="1">
                <a:solidFill>
                  <a:srgbClr val="FF0000"/>
                </a:solidFill>
                <a:latin typeface="Constantia"/>
              </a:rPr>
              <a:t>حول</a:t>
            </a:r>
            <a:r>
              <a:rPr lang="en-US" sz="1800" b="0" strike="noStrike" spc="-1" dirty="0">
                <a:solidFill>
                  <a:srgbClr val="FF0000"/>
                </a:solidFill>
                <a:latin typeface="Constantia"/>
              </a:rPr>
              <a:t> </a:t>
            </a:r>
            <a:r>
              <a:rPr lang="en-US" sz="1800" b="0" strike="noStrike" spc="-1" dirty="0" err="1">
                <a:solidFill>
                  <a:srgbClr val="FF0000"/>
                </a:solidFill>
                <a:latin typeface="Constantia"/>
              </a:rPr>
              <a:t>النمذجة</a:t>
            </a:r>
            <a:r>
              <a:rPr lang="en-US" sz="1800" b="0" strike="noStrike" spc="-1" dirty="0">
                <a:solidFill>
                  <a:srgbClr val="FF0000"/>
                </a:solidFill>
                <a:latin typeface="Constantia"/>
              </a:rPr>
              <a:t> </a:t>
            </a:r>
            <a:r>
              <a:rPr lang="en-US" sz="1800" b="0" strike="noStrike" spc="-1" dirty="0" err="1">
                <a:solidFill>
                  <a:srgbClr val="FF0000"/>
                </a:solidFill>
                <a:latin typeface="Constantia"/>
              </a:rPr>
              <a:t>في</a:t>
            </a:r>
            <a:r>
              <a:rPr lang="en-US" sz="1800" b="0" strike="noStrike" spc="-1" dirty="0">
                <a:solidFill>
                  <a:srgbClr val="FF0000"/>
                </a:solidFill>
                <a:latin typeface="Constantia"/>
              </a:rPr>
              <a:t> </a:t>
            </a:r>
            <a:r>
              <a:rPr lang="en-US" sz="1800" b="0" strike="noStrike" spc="-1" dirty="0" err="1">
                <a:solidFill>
                  <a:srgbClr val="FF0000"/>
                </a:solidFill>
                <a:latin typeface="Constantia"/>
              </a:rPr>
              <a:t>الفصل</a:t>
            </a:r>
            <a:r>
              <a:rPr lang="en-US" sz="1800" b="0" strike="noStrike" spc="-1" dirty="0">
                <a:solidFill>
                  <a:srgbClr val="FF0000"/>
                </a:solidFill>
                <a:latin typeface="Constantia"/>
              </a:rPr>
              <a:t> 2.</a:t>
            </a:r>
            <a:endParaRPr lang="en-US" sz="1800" b="0" strike="noStrike" spc="-1" dirty="0">
              <a:solidFill>
                <a:srgbClr val="000000"/>
              </a:solidFill>
              <a:latin typeface="Constantia"/>
            </a:endParaRPr>
          </a:p>
        </p:txBody>
      </p:sp>
      <p:sp>
        <p:nvSpPr>
          <p:cNvPr id="4" name="Date Placeholder 3">
            <a:extLst>
              <a:ext uri="{FF2B5EF4-FFF2-40B4-BE49-F238E27FC236}">
                <a16:creationId xmlns:a16="http://schemas.microsoft.com/office/drawing/2014/main" id="{CFC12806-D7AD-8C73-65CC-3D463447875B}"/>
              </a:ext>
            </a:extLst>
          </p:cNvPr>
          <p:cNvSpPr>
            <a:spLocks noGrp="1"/>
          </p:cNvSpPr>
          <p:nvPr>
            <p:ph type="dt" sz="quarter" idx="10"/>
          </p:nvPr>
        </p:nvSpPr>
        <p:spPr/>
        <p:txBody>
          <a:bodyPr/>
          <a:lstStyle/>
          <a:p>
            <a:pPr>
              <a:defRPr/>
            </a:pPr>
            <a:r>
              <a:rPr lang="en-US"/>
              <a:t>`</a:t>
            </a:r>
            <a:endParaRPr lang="en-US" dirty="0"/>
          </a:p>
        </p:txBody>
      </p:sp>
      <p:sp>
        <p:nvSpPr>
          <p:cNvPr id="16389" name="Slide Number Placeholder 4">
            <a:extLst>
              <a:ext uri="{FF2B5EF4-FFF2-40B4-BE49-F238E27FC236}">
                <a16:creationId xmlns:a16="http://schemas.microsoft.com/office/drawing/2014/main" id="{1EA0AFC5-EB6C-982A-4DD9-6DE04B8F29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88BFA2-D3DE-4B27-B00B-4A233F8A4683}" type="slidenum">
              <a:rPr lang="en-US" altLang="en-US">
                <a:solidFill>
                  <a:srgbClr val="045C75"/>
                </a:solidFill>
                <a:latin typeface="Constantia" panose="02030602050306030303" pitchFamily="18" charset="0"/>
              </a:rPr>
              <a:pPr/>
              <a:t>8</a:t>
            </a:fld>
            <a:endParaRPr lang="en-US" altLang="en-US" dirty="0">
              <a:solidFill>
                <a:srgbClr val="045C75"/>
              </a:solidFill>
              <a:latin typeface="Constantia" panose="0203060205030603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D9D03B-F514-6343-6D8B-61C44A5F1066}"/>
              </a:ext>
            </a:extLst>
          </p:cNvPr>
          <p:cNvSpPr>
            <a:spLocks noGrp="1"/>
          </p:cNvSpPr>
          <p:nvPr>
            <p:ph type="title"/>
          </p:nvPr>
        </p:nvSpPr>
        <p:spPr>
          <a:xfrm>
            <a:off x="457200" y="990600"/>
            <a:ext cx="8229600" cy="590550"/>
          </a:xfrm>
        </p:spPr>
        <p:txBody>
          <a:bodyPr>
            <a:normAutofit fontScale="90000"/>
          </a:bodyPr>
          <a:lstStyle/>
          <a:p>
            <a:pPr algn="ctr" eaLnBrk="1" fontAlgn="auto" hangingPunct="1">
              <a:spcAft>
                <a:spcPts val="0"/>
              </a:spcAft>
              <a:defRPr/>
            </a:pPr>
            <a:r>
              <a:rPr lang="en-US" sz="4400" b="1" dirty="0"/>
              <a:t>Object-oriented</a:t>
            </a:r>
            <a:endParaRPr lang="en-US" sz="4400" dirty="0">
              <a:solidFill>
                <a:srgbClr val="0070C0"/>
              </a:solidFill>
            </a:endParaRPr>
          </a:p>
        </p:txBody>
      </p:sp>
      <p:sp>
        <p:nvSpPr>
          <p:cNvPr id="3" name="Content Placeholder 2">
            <a:extLst>
              <a:ext uri="{FF2B5EF4-FFF2-40B4-BE49-F238E27FC236}">
                <a16:creationId xmlns:a16="http://schemas.microsoft.com/office/drawing/2014/main" id="{5CA3EFE2-55A2-6EEE-0077-144AE9D14904}"/>
              </a:ext>
            </a:extLst>
          </p:cNvPr>
          <p:cNvSpPr>
            <a:spLocks noGrp="1"/>
          </p:cNvSpPr>
          <p:nvPr>
            <p:ph idx="1"/>
          </p:nvPr>
        </p:nvSpPr>
        <p:spPr>
          <a:xfrm>
            <a:off x="381000" y="2057400"/>
            <a:ext cx="8229600" cy="2514600"/>
          </a:xfrm>
        </p:spPr>
        <p:txBody>
          <a:bodyPr>
            <a:normAutofit fontScale="92500" lnSpcReduction="20000"/>
          </a:bodyPr>
          <a:lstStyle/>
          <a:p>
            <a:pPr marL="403225" indent="-403225" algn="just" eaLnBrk="1" fontAlgn="auto" hangingPunct="1">
              <a:spcAft>
                <a:spcPts val="0"/>
              </a:spcAft>
              <a:buClr>
                <a:schemeClr val="accent3"/>
              </a:buClr>
              <a:buFont typeface="Wingdings 2"/>
              <a:buChar char=""/>
              <a:defRPr/>
            </a:pPr>
            <a:r>
              <a:rPr lang="en-US" sz="2200" b="1" dirty="0"/>
              <a:t>Object-oriented methods </a:t>
            </a:r>
            <a:r>
              <a:rPr lang="en-US" sz="2200" dirty="0"/>
              <a:t>combine the </a:t>
            </a:r>
            <a:r>
              <a:rPr lang="en-US" sz="2200" b="1" dirty="0"/>
              <a:t>problem</a:t>
            </a:r>
            <a:r>
              <a:rPr lang="en-US" sz="2200" dirty="0"/>
              <a:t> and </a:t>
            </a:r>
            <a:r>
              <a:rPr lang="en-US" sz="2200" b="1" dirty="0"/>
              <a:t>solution domain </a:t>
            </a:r>
            <a:r>
              <a:rPr lang="en-US" sz="2200" dirty="0"/>
              <a:t>modeling activities into one. The </a:t>
            </a:r>
            <a:r>
              <a:rPr lang="en-US" sz="2200" b="1" dirty="0"/>
              <a:t>problem domain </a:t>
            </a:r>
            <a:r>
              <a:rPr lang="en-US" sz="2200" dirty="0"/>
              <a:t>is first modeled as a set of objects and relationships. Then, </a:t>
            </a:r>
            <a:r>
              <a:rPr lang="en-US" sz="2200" b="1" dirty="0"/>
              <a:t>solution domain </a:t>
            </a:r>
            <a:r>
              <a:rPr lang="en-US" sz="2200" dirty="0"/>
              <a:t>concepts are also modeled as objects. The idea of object-oriented methods is that the solution domain model is an </a:t>
            </a:r>
            <a:r>
              <a:rPr lang="en-US" sz="2200" b="1" dirty="0"/>
              <a:t>extension</a:t>
            </a:r>
            <a:r>
              <a:rPr lang="en-US" sz="2200" dirty="0"/>
              <a:t> of the problem domain model.</a:t>
            </a:r>
          </a:p>
          <a:p>
            <a:pPr marL="403225" indent="-403225" algn="just" rtl="1" eaLnBrk="1" fontAlgn="auto" hangingPunct="1">
              <a:spcAft>
                <a:spcPts val="0"/>
              </a:spcAft>
              <a:buClr>
                <a:schemeClr val="accent3"/>
              </a:buClr>
              <a:buFont typeface="Wingdings 2"/>
              <a:buChar char=""/>
              <a:defRPr/>
            </a:pPr>
            <a:r>
              <a:rPr lang="en-US" sz="2200" b="1" strike="noStrike" spc="-1" dirty="0" err="1">
                <a:solidFill>
                  <a:srgbClr val="000000"/>
                </a:solidFill>
                <a:latin typeface="Constantia"/>
              </a:rPr>
              <a:t>الأساليب</a:t>
            </a:r>
            <a:r>
              <a:rPr lang="en-US" sz="2200" b="1" strike="noStrike" spc="-1" dirty="0">
                <a:solidFill>
                  <a:srgbClr val="000000"/>
                </a:solidFill>
                <a:latin typeface="Constantia"/>
              </a:rPr>
              <a:t> </a:t>
            </a:r>
            <a:r>
              <a:rPr lang="en-US" sz="2200" b="1" strike="noStrike" spc="-1" dirty="0" err="1">
                <a:solidFill>
                  <a:srgbClr val="000000"/>
                </a:solidFill>
                <a:latin typeface="Constantia"/>
              </a:rPr>
              <a:t>الشيئية</a:t>
            </a:r>
            <a:r>
              <a:rPr lang="en-US" sz="2200" b="1" strike="noStrike" spc="-1" dirty="0">
                <a:solidFill>
                  <a:srgbClr val="000000"/>
                </a:solidFill>
                <a:latin typeface="Constantia"/>
              </a:rPr>
              <a:t> </a:t>
            </a:r>
            <a:r>
              <a:rPr lang="en-US" sz="2200" b="0" strike="noStrike" spc="-1" dirty="0" err="1">
                <a:solidFill>
                  <a:srgbClr val="000000"/>
                </a:solidFill>
                <a:latin typeface="Constantia"/>
              </a:rPr>
              <a:t>اجمع</a:t>
            </a:r>
            <a:r>
              <a:rPr lang="en-US" sz="2200" b="0" strike="noStrike" spc="-1" dirty="0">
                <a:solidFill>
                  <a:srgbClr val="000000"/>
                </a:solidFill>
                <a:latin typeface="Constantia"/>
              </a:rPr>
              <a:t> </a:t>
            </a:r>
            <a:r>
              <a:rPr lang="en-US" sz="2200" b="0" strike="noStrike" spc="-1" dirty="0" err="1">
                <a:solidFill>
                  <a:srgbClr val="000000"/>
                </a:solidFill>
                <a:latin typeface="Constantia"/>
              </a:rPr>
              <a:t>بين</a:t>
            </a:r>
            <a:r>
              <a:rPr lang="en-US" sz="2200" b="0" strike="noStrike" spc="-1" dirty="0">
                <a:solidFill>
                  <a:srgbClr val="000000"/>
                </a:solidFill>
                <a:latin typeface="Constantia"/>
              </a:rPr>
              <a:t> </a:t>
            </a:r>
            <a:r>
              <a:rPr lang="en-US" sz="2200" b="0" strike="noStrike" spc="-1" dirty="0" err="1">
                <a:solidFill>
                  <a:srgbClr val="000000"/>
                </a:solidFill>
                <a:latin typeface="Constantia"/>
              </a:rPr>
              <a:t>ال</a:t>
            </a:r>
            <a:r>
              <a:rPr lang="en-US" sz="2200" b="1" strike="noStrike" spc="-1" dirty="0" err="1">
                <a:solidFill>
                  <a:srgbClr val="000000"/>
                </a:solidFill>
                <a:latin typeface="Constantia"/>
              </a:rPr>
              <a:t>مشكلة</a:t>
            </a:r>
            <a:r>
              <a:rPr lang="en-US" sz="2200" b="1" strike="noStrike" spc="-1" dirty="0">
                <a:solidFill>
                  <a:srgbClr val="000000"/>
                </a:solidFill>
                <a:latin typeface="Constantia"/>
              </a:rPr>
              <a:t> </a:t>
            </a:r>
            <a:r>
              <a:rPr lang="en-US" sz="2200" b="0" strike="noStrike" spc="-1" dirty="0" err="1">
                <a:solidFill>
                  <a:srgbClr val="000000"/>
                </a:solidFill>
                <a:latin typeface="Constantia"/>
              </a:rPr>
              <a:t>و</a:t>
            </a:r>
            <a:r>
              <a:rPr lang="en-US" sz="2200" b="1" strike="noStrike" spc="-1" dirty="0" err="1">
                <a:solidFill>
                  <a:srgbClr val="000000"/>
                </a:solidFill>
                <a:latin typeface="Constantia"/>
              </a:rPr>
              <a:t>مجال</a:t>
            </a:r>
            <a:r>
              <a:rPr lang="en-US" sz="2200" b="1" strike="noStrike" spc="-1" dirty="0">
                <a:solidFill>
                  <a:srgbClr val="000000"/>
                </a:solidFill>
                <a:latin typeface="Constantia"/>
              </a:rPr>
              <a:t> </a:t>
            </a:r>
            <a:r>
              <a:rPr lang="en-US" sz="2200" b="1" strike="noStrike" spc="-1" dirty="0" err="1">
                <a:solidFill>
                  <a:srgbClr val="000000"/>
                </a:solidFill>
                <a:latin typeface="Constantia"/>
              </a:rPr>
              <a:t>الحل</a:t>
            </a:r>
            <a:r>
              <a:rPr lang="en-US" sz="2200" b="1" strike="noStrike" spc="-1" dirty="0">
                <a:solidFill>
                  <a:srgbClr val="000000"/>
                </a:solidFill>
                <a:latin typeface="Constantia"/>
              </a:rPr>
              <a:t> </a:t>
            </a:r>
            <a:r>
              <a:rPr lang="en-US" sz="2200" b="0" strike="noStrike" spc="-1" dirty="0" err="1">
                <a:solidFill>
                  <a:srgbClr val="000000"/>
                </a:solidFill>
                <a:latin typeface="Constantia"/>
              </a:rPr>
              <a:t>أنشطة</a:t>
            </a:r>
            <a:r>
              <a:rPr lang="en-US" sz="2200" b="0" strike="noStrike" spc="-1" dirty="0">
                <a:solidFill>
                  <a:srgbClr val="000000"/>
                </a:solidFill>
                <a:latin typeface="Constantia"/>
              </a:rPr>
              <a:t> </a:t>
            </a:r>
            <a:r>
              <a:rPr lang="en-US" sz="2200" b="0" strike="noStrike" spc="-1" dirty="0" err="1">
                <a:solidFill>
                  <a:srgbClr val="000000"/>
                </a:solidFill>
                <a:latin typeface="Constantia"/>
              </a:rPr>
              <a:t>النمذجة</a:t>
            </a:r>
            <a:r>
              <a:rPr lang="en-US" sz="2200" b="0" strike="noStrike" spc="-1" dirty="0">
                <a:solidFill>
                  <a:srgbClr val="000000"/>
                </a:solidFill>
                <a:latin typeface="Constantia"/>
              </a:rPr>
              <a:t> </a:t>
            </a:r>
            <a:r>
              <a:rPr lang="en-US" sz="2200" b="0" strike="noStrike" spc="-1" dirty="0" err="1">
                <a:solidFill>
                  <a:srgbClr val="000000"/>
                </a:solidFill>
                <a:latin typeface="Constantia"/>
              </a:rPr>
              <a:t>في</a:t>
            </a:r>
            <a:r>
              <a:rPr lang="en-US" sz="2200" b="0" strike="noStrike" spc="-1" dirty="0">
                <a:solidFill>
                  <a:srgbClr val="000000"/>
                </a:solidFill>
                <a:latin typeface="Constantia"/>
              </a:rPr>
              <a:t> </a:t>
            </a:r>
            <a:r>
              <a:rPr lang="en-US" sz="2200" b="0" strike="noStrike" spc="-1" dirty="0" err="1">
                <a:solidFill>
                  <a:srgbClr val="000000"/>
                </a:solidFill>
                <a:latin typeface="Constantia"/>
              </a:rPr>
              <a:t>واحد</a:t>
            </a:r>
            <a:r>
              <a:rPr lang="en-US" sz="2200" b="0" strike="noStrike" spc="-1" dirty="0">
                <a:solidFill>
                  <a:srgbClr val="000000"/>
                </a:solidFill>
                <a:latin typeface="Constantia"/>
              </a:rPr>
              <a:t>. </a:t>
            </a:r>
            <a:r>
              <a:rPr lang="en-US" sz="2200" b="0" strike="noStrike" spc="-1" dirty="0" err="1">
                <a:solidFill>
                  <a:srgbClr val="000000"/>
                </a:solidFill>
                <a:latin typeface="Constantia"/>
              </a:rPr>
              <a:t>ال</a:t>
            </a:r>
            <a:r>
              <a:rPr lang="en-US" sz="2200" b="0" strike="noStrike" spc="-1" dirty="0">
                <a:solidFill>
                  <a:srgbClr val="000000"/>
                </a:solidFill>
                <a:latin typeface="Constantia"/>
              </a:rPr>
              <a:t> </a:t>
            </a:r>
            <a:r>
              <a:rPr lang="en-US" sz="2200" b="1" strike="noStrike" spc="-1" dirty="0" err="1">
                <a:solidFill>
                  <a:srgbClr val="000000"/>
                </a:solidFill>
                <a:latin typeface="Constantia"/>
              </a:rPr>
              <a:t>نطاق</a:t>
            </a:r>
            <a:r>
              <a:rPr lang="en-US" sz="2200" b="1" strike="noStrike" spc="-1" dirty="0">
                <a:solidFill>
                  <a:srgbClr val="000000"/>
                </a:solidFill>
                <a:latin typeface="Constantia"/>
              </a:rPr>
              <a:t> </a:t>
            </a:r>
            <a:r>
              <a:rPr lang="en-US" sz="2200" b="1" strike="noStrike" spc="-1" dirty="0" err="1">
                <a:solidFill>
                  <a:srgbClr val="000000"/>
                </a:solidFill>
                <a:latin typeface="Constantia"/>
              </a:rPr>
              <a:t>المشكلة</a:t>
            </a:r>
            <a:r>
              <a:rPr lang="en-US" sz="2200" b="1" strike="noStrike" spc="-1" dirty="0">
                <a:solidFill>
                  <a:srgbClr val="000000"/>
                </a:solidFill>
                <a:latin typeface="Constantia"/>
              </a:rPr>
              <a:t> </a:t>
            </a:r>
            <a:r>
              <a:rPr lang="en-US" sz="2200" b="0" strike="noStrike" spc="-1" dirty="0" err="1">
                <a:solidFill>
                  <a:srgbClr val="000000"/>
                </a:solidFill>
                <a:latin typeface="Constantia"/>
              </a:rPr>
              <a:t>تم</a:t>
            </a:r>
            <a:r>
              <a:rPr lang="en-US" sz="2200" b="0" strike="noStrike" spc="-1" dirty="0">
                <a:solidFill>
                  <a:srgbClr val="000000"/>
                </a:solidFill>
                <a:latin typeface="Constantia"/>
              </a:rPr>
              <a:t> </a:t>
            </a:r>
            <a:r>
              <a:rPr lang="en-US" sz="2200" b="0" strike="noStrike" spc="-1" dirty="0" err="1">
                <a:solidFill>
                  <a:srgbClr val="000000"/>
                </a:solidFill>
                <a:latin typeface="Constantia"/>
              </a:rPr>
              <a:t>تصميمها</a:t>
            </a:r>
            <a:r>
              <a:rPr lang="en-US" sz="2200" b="0" strike="noStrike" spc="-1" dirty="0">
                <a:solidFill>
                  <a:srgbClr val="000000"/>
                </a:solidFill>
                <a:latin typeface="Constantia"/>
              </a:rPr>
              <a:t> </a:t>
            </a:r>
            <a:r>
              <a:rPr lang="en-US" sz="2200" b="0" strike="noStrike" spc="-1" dirty="0" err="1">
                <a:solidFill>
                  <a:srgbClr val="000000"/>
                </a:solidFill>
                <a:latin typeface="Constantia"/>
              </a:rPr>
              <a:t>أولاً</a:t>
            </a:r>
            <a:r>
              <a:rPr lang="en-US" sz="2200" b="0" strike="noStrike" spc="-1" dirty="0">
                <a:solidFill>
                  <a:srgbClr val="000000"/>
                </a:solidFill>
                <a:latin typeface="Constantia"/>
              </a:rPr>
              <a:t> </a:t>
            </a:r>
            <a:r>
              <a:rPr lang="en-US" sz="2200" b="0" strike="noStrike" spc="-1" dirty="0" err="1">
                <a:solidFill>
                  <a:srgbClr val="000000"/>
                </a:solidFill>
                <a:latin typeface="Constantia"/>
              </a:rPr>
              <a:t>كمجموعة</a:t>
            </a:r>
            <a:r>
              <a:rPr lang="en-US" sz="2200" b="0" strike="noStrike" spc="-1" dirty="0">
                <a:solidFill>
                  <a:srgbClr val="000000"/>
                </a:solidFill>
                <a:latin typeface="Constantia"/>
              </a:rPr>
              <a:t> </a:t>
            </a:r>
            <a:r>
              <a:rPr lang="en-US" sz="2200" b="0" strike="noStrike" spc="-1" dirty="0" err="1">
                <a:solidFill>
                  <a:srgbClr val="000000"/>
                </a:solidFill>
                <a:latin typeface="Constantia"/>
              </a:rPr>
              <a:t>من</a:t>
            </a:r>
            <a:r>
              <a:rPr lang="en-US" sz="2200" b="0" strike="noStrike" spc="-1" dirty="0">
                <a:solidFill>
                  <a:srgbClr val="000000"/>
                </a:solidFill>
                <a:latin typeface="Constantia"/>
              </a:rPr>
              <a:t> </a:t>
            </a:r>
            <a:r>
              <a:rPr lang="en-US" sz="2200" b="0" strike="noStrike" spc="-1" dirty="0" err="1">
                <a:solidFill>
                  <a:srgbClr val="000000"/>
                </a:solidFill>
                <a:latin typeface="Constantia"/>
              </a:rPr>
              <a:t>الأشياء</a:t>
            </a:r>
            <a:r>
              <a:rPr lang="en-US" sz="2200" b="0" strike="noStrike" spc="-1" dirty="0">
                <a:solidFill>
                  <a:srgbClr val="000000"/>
                </a:solidFill>
                <a:latin typeface="Constantia"/>
              </a:rPr>
              <a:t> </a:t>
            </a:r>
            <a:r>
              <a:rPr lang="en-US" sz="2200" b="0" strike="noStrike" spc="-1" dirty="0" err="1">
                <a:solidFill>
                  <a:srgbClr val="000000"/>
                </a:solidFill>
                <a:latin typeface="Constantia"/>
              </a:rPr>
              <a:t>والعلاقات</a:t>
            </a:r>
            <a:r>
              <a:rPr lang="en-US" sz="2200" b="0" strike="noStrike" spc="-1" dirty="0">
                <a:solidFill>
                  <a:srgbClr val="000000"/>
                </a:solidFill>
                <a:latin typeface="Constantia"/>
              </a:rPr>
              <a:t>. </a:t>
            </a:r>
            <a:r>
              <a:rPr lang="en-US" sz="2200" b="0" strike="noStrike" spc="-1" dirty="0" err="1">
                <a:solidFill>
                  <a:srgbClr val="000000"/>
                </a:solidFill>
                <a:latin typeface="Constantia"/>
              </a:rPr>
              <a:t>ثم،</a:t>
            </a:r>
            <a:r>
              <a:rPr lang="en-US" sz="2200" b="1" strike="noStrike" spc="-1" dirty="0" err="1">
                <a:solidFill>
                  <a:srgbClr val="000000"/>
                </a:solidFill>
                <a:latin typeface="Constantia"/>
              </a:rPr>
              <a:t>مجال</a:t>
            </a:r>
            <a:r>
              <a:rPr lang="en-US" sz="2200" b="1" strike="noStrike" spc="-1" dirty="0">
                <a:solidFill>
                  <a:srgbClr val="000000"/>
                </a:solidFill>
                <a:latin typeface="Constantia"/>
              </a:rPr>
              <a:t> </a:t>
            </a:r>
            <a:r>
              <a:rPr lang="en-US" sz="2200" b="1" strike="noStrike" spc="-1" dirty="0" err="1">
                <a:solidFill>
                  <a:srgbClr val="000000"/>
                </a:solidFill>
                <a:latin typeface="Constantia"/>
              </a:rPr>
              <a:t>الحل</a:t>
            </a:r>
            <a:r>
              <a:rPr lang="en-US" sz="2200" b="1" strike="noStrike" spc="-1" dirty="0">
                <a:solidFill>
                  <a:srgbClr val="000000"/>
                </a:solidFill>
                <a:latin typeface="Constantia"/>
              </a:rPr>
              <a:t> </a:t>
            </a:r>
            <a:r>
              <a:rPr lang="en-US" sz="2200" b="0" strike="noStrike" spc="-1" dirty="0" err="1">
                <a:solidFill>
                  <a:srgbClr val="000000"/>
                </a:solidFill>
                <a:latin typeface="Constantia"/>
              </a:rPr>
              <a:t>يتم</a:t>
            </a:r>
            <a:r>
              <a:rPr lang="en-US" sz="2200" b="0" strike="noStrike" spc="-1" dirty="0">
                <a:solidFill>
                  <a:srgbClr val="000000"/>
                </a:solidFill>
                <a:latin typeface="Constantia"/>
              </a:rPr>
              <a:t> </a:t>
            </a:r>
            <a:r>
              <a:rPr lang="en-US" sz="2200" b="0" strike="noStrike" spc="-1" dirty="0" err="1">
                <a:solidFill>
                  <a:srgbClr val="000000"/>
                </a:solidFill>
                <a:latin typeface="Constantia"/>
              </a:rPr>
              <a:t>نمذجة</a:t>
            </a:r>
            <a:r>
              <a:rPr lang="en-US" sz="2200" b="0" strike="noStrike" spc="-1" dirty="0">
                <a:solidFill>
                  <a:srgbClr val="000000"/>
                </a:solidFill>
                <a:latin typeface="Constantia"/>
              </a:rPr>
              <a:t> </a:t>
            </a:r>
            <a:r>
              <a:rPr lang="en-US" sz="2200" b="0" strike="noStrike" spc="-1" dirty="0" err="1">
                <a:solidFill>
                  <a:srgbClr val="000000"/>
                </a:solidFill>
                <a:latin typeface="Constantia"/>
              </a:rPr>
              <a:t>المفاهيم</a:t>
            </a:r>
            <a:r>
              <a:rPr lang="en-US" sz="2200" b="0" strike="noStrike" spc="-1" dirty="0">
                <a:solidFill>
                  <a:srgbClr val="000000"/>
                </a:solidFill>
                <a:latin typeface="Constantia"/>
              </a:rPr>
              <a:t> </a:t>
            </a:r>
            <a:r>
              <a:rPr lang="en-US" sz="2200" b="0" strike="noStrike" spc="-1" dirty="0" err="1">
                <a:solidFill>
                  <a:srgbClr val="000000"/>
                </a:solidFill>
                <a:latin typeface="Constantia"/>
              </a:rPr>
              <a:t>أيضًا</a:t>
            </a:r>
            <a:r>
              <a:rPr lang="en-US" sz="2200" b="0" strike="noStrike" spc="-1" dirty="0">
                <a:solidFill>
                  <a:srgbClr val="000000"/>
                </a:solidFill>
                <a:latin typeface="Constantia"/>
              </a:rPr>
              <a:t> </a:t>
            </a:r>
            <a:r>
              <a:rPr lang="en-US" sz="2200" b="0" strike="noStrike" spc="-1" dirty="0" err="1">
                <a:solidFill>
                  <a:srgbClr val="000000"/>
                </a:solidFill>
                <a:latin typeface="Constantia"/>
              </a:rPr>
              <a:t>كأشياء</a:t>
            </a:r>
            <a:r>
              <a:rPr lang="en-US" sz="2200" b="0" strike="noStrike" spc="-1" dirty="0">
                <a:solidFill>
                  <a:srgbClr val="000000"/>
                </a:solidFill>
                <a:latin typeface="Constantia"/>
              </a:rPr>
              <a:t>. </a:t>
            </a:r>
            <a:r>
              <a:rPr lang="en-US" sz="2200" b="0" strike="noStrike" spc="-1" dirty="0" err="1">
                <a:solidFill>
                  <a:srgbClr val="000000"/>
                </a:solidFill>
                <a:latin typeface="Constantia"/>
              </a:rPr>
              <a:t>فكرة</a:t>
            </a:r>
            <a:r>
              <a:rPr lang="en-US" sz="2200" b="0" strike="noStrike" spc="-1" dirty="0">
                <a:solidFill>
                  <a:srgbClr val="000000"/>
                </a:solidFill>
                <a:latin typeface="Constantia"/>
              </a:rPr>
              <a:t> </a:t>
            </a:r>
            <a:r>
              <a:rPr lang="en-US" sz="2200" b="0" strike="noStrike" spc="-1" dirty="0" err="1">
                <a:solidFill>
                  <a:srgbClr val="000000"/>
                </a:solidFill>
                <a:latin typeface="Constantia"/>
              </a:rPr>
              <a:t>الطرق</a:t>
            </a:r>
            <a:r>
              <a:rPr lang="en-US" sz="2200" b="0" strike="noStrike" spc="-1" dirty="0">
                <a:solidFill>
                  <a:srgbClr val="000000"/>
                </a:solidFill>
                <a:latin typeface="Constantia"/>
              </a:rPr>
              <a:t> </a:t>
            </a:r>
            <a:r>
              <a:rPr lang="en-US" sz="2200" b="0" strike="noStrike" spc="-1" dirty="0" err="1">
                <a:solidFill>
                  <a:srgbClr val="000000"/>
                </a:solidFill>
                <a:latin typeface="Constantia"/>
              </a:rPr>
              <a:t>الشيئية</a:t>
            </a:r>
            <a:r>
              <a:rPr lang="en-US" sz="2200" b="0" strike="noStrike" spc="-1" dirty="0">
                <a:solidFill>
                  <a:srgbClr val="000000"/>
                </a:solidFill>
                <a:latin typeface="Constantia"/>
              </a:rPr>
              <a:t> </a:t>
            </a:r>
            <a:r>
              <a:rPr lang="en-US" sz="2200" b="0" strike="noStrike" spc="-1" dirty="0" err="1">
                <a:solidFill>
                  <a:srgbClr val="000000"/>
                </a:solidFill>
                <a:latin typeface="Constantia"/>
              </a:rPr>
              <a:t>هي</a:t>
            </a:r>
            <a:r>
              <a:rPr lang="en-US" sz="2200" b="0" strike="noStrike" spc="-1" dirty="0">
                <a:solidFill>
                  <a:srgbClr val="000000"/>
                </a:solidFill>
                <a:latin typeface="Constantia"/>
              </a:rPr>
              <a:t> </a:t>
            </a:r>
            <a:r>
              <a:rPr lang="en-US" sz="2200" b="0" strike="noStrike" spc="-1" dirty="0" err="1">
                <a:solidFill>
                  <a:srgbClr val="000000"/>
                </a:solidFill>
                <a:latin typeface="Constantia"/>
              </a:rPr>
              <a:t>أن</a:t>
            </a:r>
            <a:r>
              <a:rPr lang="en-US" sz="2200" b="0" strike="noStrike" spc="-1" dirty="0">
                <a:solidFill>
                  <a:srgbClr val="000000"/>
                </a:solidFill>
                <a:latin typeface="Constantia"/>
              </a:rPr>
              <a:t> </a:t>
            </a:r>
            <a:r>
              <a:rPr lang="en-US" sz="2200" b="0" strike="noStrike" spc="-1" dirty="0" err="1">
                <a:solidFill>
                  <a:srgbClr val="000000"/>
                </a:solidFill>
                <a:latin typeface="Constantia"/>
              </a:rPr>
              <a:t>نموذج</a:t>
            </a:r>
            <a:r>
              <a:rPr lang="en-US" sz="2200" b="0" strike="noStrike" spc="-1" dirty="0">
                <a:solidFill>
                  <a:srgbClr val="000000"/>
                </a:solidFill>
                <a:latin typeface="Constantia"/>
              </a:rPr>
              <a:t> </a:t>
            </a:r>
            <a:r>
              <a:rPr lang="en-US" sz="2200" b="0" strike="noStrike" spc="-1" dirty="0" err="1">
                <a:solidFill>
                  <a:srgbClr val="000000"/>
                </a:solidFill>
                <a:latin typeface="Constantia"/>
              </a:rPr>
              <a:t>مجال</a:t>
            </a:r>
            <a:r>
              <a:rPr lang="en-US" sz="2200" b="0" strike="noStrike" spc="-1" dirty="0">
                <a:solidFill>
                  <a:srgbClr val="000000"/>
                </a:solidFill>
                <a:latin typeface="Constantia"/>
              </a:rPr>
              <a:t> </a:t>
            </a:r>
            <a:r>
              <a:rPr lang="en-US" sz="2200" b="0" strike="noStrike" spc="-1" dirty="0" err="1">
                <a:solidFill>
                  <a:srgbClr val="000000"/>
                </a:solidFill>
                <a:latin typeface="Constantia"/>
              </a:rPr>
              <a:t>الحل</a:t>
            </a:r>
            <a:r>
              <a:rPr lang="en-US" sz="2200" b="0" strike="noStrike" spc="-1" dirty="0">
                <a:solidFill>
                  <a:srgbClr val="000000"/>
                </a:solidFill>
                <a:latin typeface="Constantia"/>
              </a:rPr>
              <a:t> </a:t>
            </a:r>
            <a:r>
              <a:rPr lang="en-US" sz="2200" b="0" strike="noStrike" spc="-1" dirty="0" err="1">
                <a:solidFill>
                  <a:srgbClr val="000000"/>
                </a:solidFill>
                <a:latin typeface="Constantia"/>
              </a:rPr>
              <a:t>هو</a:t>
            </a:r>
            <a:r>
              <a:rPr lang="en-US" sz="2200" b="1" strike="noStrike" spc="-1" dirty="0" err="1">
                <a:solidFill>
                  <a:srgbClr val="000000"/>
                </a:solidFill>
                <a:latin typeface="Constantia"/>
              </a:rPr>
              <a:t>امتداد</a:t>
            </a:r>
            <a:r>
              <a:rPr lang="en-US" sz="2200" b="1" strike="noStrike" spc="-1" dirty="0">
                <a:solidFill>
                  <a:srgbClr val="000000"/>
                </a:solidFill>
                <a:latin typeface="Constantia"/>
              </a:rPr>
              <a:t> </a:t>
            </a:r>
            <a:r>
              <a:rPr lang="en-US" sz="2200" b="0" strike="noStrike" spc="-1" dirty="0" err="1">
                <a:solidFill>
                  <a:srgbClr val="000000"/>
                </a:solidFill>
                <a:latin typeface="Constantia"/>
              </a:rPr>
              <a:t>لنموذج</a:t>
            </a:r>
            <a:r>
              <a:rPr lang="en-US" sz="2200" b="0" strike="noStrike" spc="-1" dirty="0">
                <a:solidFill>
                  <a:srgbClr val="000000"/>
                </a:solidFill>
                <a:latin typeface="Constantia"/>
              </a:rPr>
              <a:t> </a:t>
            </a:r>
            <a:r>
              <a:rPr lang="en-US" sz="2200" b="0" strike="noStrike" spc="-1" dirty="0" err="1">
                <a:solidFill>
                  <a:srgbClr val="000000"/>
                </a:solidFill>
                <a:latin typeface="Constantia"/>
              </a:rPr>
              <a:t>مجال</a:t>
            </a:r>
            <a:r>
              <a:rPr lang="en-US" sz="2200" b="0" strike="noStrike" spc="-1" dirty="0">
                <a:solidFill>
                  <a:srgbClr val="000000"/>
                </a:solidFill>
                <a:latin typeface="Constantia"/>
              </a:rPr>
              <a:t> </a:t>
            </a:r>
            <a:r>
              <a:rPr lang="en-US" sz="2200" b="0" strike="noStrike" spc="-1" dirty="0" err="1">
                <a:solidFill>
                  <a:srgbClr val="000000"/>
                </a:solidFill>
                <a:latin typeface="Constantia"/>
              </a:rPr>
              <a:t>المشكلة</a:t>
            </a:r>
            <a:r>
              <a:rPr lang="en-US" sz="2200" b="0" strike="noStrike" spc="-1" dirty="0">
                <a:solidFill>
                  <a:srgbClr val="000000"/>
                </a:solidFill>
                <a:latin typeface="Constantia"/>
              </a:rPr>
              <a:t>.</a:t>
            </a:r>
          </a:p>
          <a:p>
            <a:pPr marL="0" indent="0" algn="just" eaLnBrk="1" fontAlgn="auto" hangingPunct="1">
              <a:spcAft>
                <a:spcPts val="0"/>
              </a:spcAft>
              <a:buClr>
                <a:schemeClr val="accent3"/>
              </a:buClr>
              <a:buNone/>
              <a:defRPr/>
            </a:pPr>
            <a:endParaRPr lang="en-US" sz="2200" dirty="0"/>
          </a:p>
        </p:txBody>
      </p:sp>
      <p:sp>
        <p:nvSpPr>
          <p:cNvPr id="4" name="Date Placeholder 3">
            <a:extLst>
              <a:ext uri="{FF2B5EF4-FFF2-40B4-BE49-F238E27FC236}">
                <a16:creationId xmlns:a16="http://schemas.microsoft.com/office/drawing/2014/main" id="{C6FC9733-6EF3-247F-23C1-54488F06B124}"/>
              </a:ext>
            </a:extLst>
          </p:cNvPr>
          <p:cNvSpPr>
            <a:spLocks noGrp="1"/>
          </p:cNvSpPr>
          <p:nvPr>
            <p:ph type="dt" sz="quarter" idx="10"/>
          </p:nvPr>
        </p:nvSpPr>
        <p:spPr/>
        <p:txBody>
          <a:bodyPr/>
          <a:lstStyle/>
          <a:p>
            <a:pPr>
              <a:defRPr/>
            </a:pPr>
            <a:fld id="{1E31AF90-DBDB-430C-BED2-86D943D51308}" type="datetime1">
              <a:rPr lang="en-US"/>
              <a:pPr>
                <a:defRPr/>
              </a:pPr>
              <a:t>5/9/2023</a:t>
            </a:fld>
            <a:endParaRPr lang="en-US"/>
          </a:p>
        </p:txBody>
      </p:sp>
      <p:sp>
        <p:nvSpPr>
          <p:cNvPr id="17413" name="Slide Number Placeholder 5">
            <a:extLst>
              <a:ext uri="{FF2B5EF4-FFF2-40B4-BE49-F238E27FC236}">
                <a16:creationId xmlns:a16="http://schemas.microsoft.com/office/drawing/2014/main" id="{30890108-75A3-0716-5B71-C13C084615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452E00-22D1-48E0-9AF6-360665E9B388}" type="slidenum">
              <a:rPr lang="en-US" altLang="en-US">
                <a:solidFill>
                  <a:srgbClr val="045C75"/>
                </a:solidFill>
                <a:latin typeface="Constantia" panose="02030602050306030303" pitchFamily="18" charset="0"/>
              </a:rPr>
              <a:pPr/>
              <a:t>9</a:t>
            </a:fld>
            <a:endParaRPr lang="en-US" altLang="en-US">
              <a:solidFill>
                <a:srgbClr val="045C75"/>
              </a:solidFill>
              <a:latin typeface="Constantia" panose="02030602050306030303"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1528</TotalTime>
  <Words>7428</Words>
  <Application>Microsoft Office PowerPoint</Application>
  <PresentationFormat>عرض على الشاشة (4:3)</PresentationFormat>
  <Paragraphs>953</Paragraphs>
  <Slides>71</Slides>
  <Notes>5</Notes>
  <HiddenSlides>0</HiddenSlides>
  <MMClips>0</MMClips>
  <ScaleCrop>false</ScaleCrop>
  <HeadingPairs>
    <vt:vector size="8" baseType="variant">
      <vt:variant>
        <vt:lpstr>الخطوط المستخدمة</vt:lpstr>
      </vt:variant>
      <vt:variant>
        <vt:i4>10</vt:i4>
      </vt:variant>
      <vt:variant>
        <vt:lpstr>نسق</vt:lpstr>
      </vt:variant>
      <vt:variant>
        <vt:i4>2</vt:i4>
      </vt:variant>
      <vt:variant>
        <vt:lpstr>خوادم OLE مضمنة</vt:lpstr>
      </vt:variant>
      <vt:variant>
        <vt:i4>1</vt:i4>
      </vt:variant>
      <vt:variant>
        <vt:lpstr>عناوين الشرائح</vt:lpstr>
      </vt:variant>
      <vt:variant>
        <vt:i4>71</vt:i4>
      </vt:variant>
    </vt:vector>
  </HeadingPairs>
  <TitlesOfParts>
    <vt:vector size="84" baseType="lpstr">
      <vt:lpstr>Arial</vt:lpstr>
      <vt:lpstr>Calibri</vt:lpstr>
      <vt:lpstr>Constantia</vt:lpstr>
      <vt:lpstr>Wingdings 2</vt:lpstr>
      <vt:lpstr>Times</vt:lpstr>
      <vt:lpstr>Helvetica</vt:lpstr>
      <vt:lpstr>Times New Roman</vt:lpstr>
      <vt:lpstr>Symbol</vt:lpstr>
      <vt:lpstr>Book Antiqua</vt:lpstr>
      <vt:lpstr>ITCCheltenham BookCond</vt:lpstr>
      <vt:lpstr>Flow</vt:lpstr>
      <vt:lpstr>1_Flow</vt:lpstr>
      <vt:lpstr>Clip</vt:lpstr>
      <vt:lpstr>عرض تقديمي في PowerPoint</vt:lpstr>
      <vt:lpstr>Software Engineering: Definition هندسة البرمجيات: التعريف</vt:lpstr>
      <vt:lpstr>Software Engineering: Definition هندسة البرمجيات: التعريف</vt:lpstr>
      <vt:lpstr>Managing Complexity in Software إدارة التعقيد في البرمجيات</vt:lpstr>
      <vt:lpstr>Changing software systems تغيير أنظمة البرمجيات </vt:lpstr>
      <vt:lpstr>Software Engineering is more than  writing Code هندسة البرمجيات هي أكثر من مجرد كتابة كود</vt:lpstr>
      <vt:lpstr>What is software engineering? ما هي هندسة البرمجيات؟</vt:lpstr>
      <vt:lpstr>What is software engineering? ما هي هندسة البرمجيات؟</vt:lpstr>
      <vt:lpstr>Object-oriented</vt:lpstr>
      <vt:lpstr>What is software engineering? ما هي هندسة البرمجيات؟</vt:lpstr>
      <vt:lpstr>What is software engineering? ما هي هندسة البرمجيات؟</vt:lpstr>
      <vt:lpstr>Software Lifecycle Activities أنشطة دورة حياة البرنامج</vt:lpstr>
      <vt:lpstr>What is software engineering? ما هي هندسة البرمجيات؟</vt:lpstr>
      <vt:lpstr>What is software engineering? ما هي هندسة البرمجيات؟</vt:lpstr>
      <vt:lpstr>Software Engineering Concepts مفاهيم هندسة البرمجيات</vt:lpstr>
      <vt:lpstr>Software Engineering Concepts مفاهيم هندسة البرمجيات</vt:lpstr>
      <vt:lpstr>Software Engineering Concepts مفاهيم هندسة البرمجيات</vt:lpstr>
      <vt:lpstr>Software Engineering Concepts</vt:lpstr>
      <vt:lpstr>Modeling with UML  Chapter 2 </vt:lpstr>
      <vt:lpstr>Overview: modeling with UML نظرة عامة: النمذجة باستخدام UML</vt:lpstr>
      <vt:lpstr>Why model software? لماذا البرامج النموذجية؟</vt:lpstr>
      <vt:lpstr>What is modeling? ما هي النمذجة؟</vt:lpstr>
      <vt:lpstr>Systems, Models and Views الأنظمة والنماذج والآراء</vt:lpstr>
      <vt:lpstr>Systems, Models and Views</vt:lpstr>
      <vt:lpstr>Models, Views and Systems (UML) النماذج والآراء والأنظمة (UML)</vt:lpstr>
      <vt:lpstr>Application and Solution Domain مجال التطبيق والحلول</vt:lpstr>
      <vt:lpstr>What is UML? ما هو UML؟</vt:lpstr>
      <vt:lpstr>System Models نماذج النظام</vt:lpstr>
      <vt:lpstr>UML: First Pass UML: أول ممر </vt:lpstr>
      <vt:lpstr>UML Core Rules قواعد UML الأساسية</vt:lpstr>
      <vt:lpstr>Use Case Modeling استخدام نمذجة الحالة</vt:lpstr>
      <vt:lpstr>Use Case Diagrams استخدم مخططات الحالة</vt:lpstr>
      <vt:lpstr>Actors ممثلين</vt:lpstr>
      <vt:lpstr>Use case حالة الاستخدام</vt:lpstr>
      <vt:lpstr>UML first pass: Use case diagrams مرور UML الأول: استخدم مخططات الحالة</vt:lpstr>
      <vt:lpstr>Use case textual description استخدم الوصف النصي لحالة الأحرف</vt:lpstr>
      <vt:lpstr>An example of Use Case</vt:lpstr>
      <vt:lpstr>A use case example</vt:lpstr>
      <vt:lpstr>An example of Use Case</vt:lpstr>
      <vt:lpstr>Use case حالة الاستخدام</vt:lpstr>
      <vt:lpstr>Relationship علاقة</vt:lpstr>
      <vt:lpstr>Communication relationships علاقات الاتصال</vt:lpstr>
      <vt:lpstr>Include relationships ضمّن العلاقات</vt:lpstr>
      <vt:lpstr>Include relationships ضمّن العلاقات</vt:lpstr>
      <vt:lpstr>The &lt;&lt;includes&gt;&gt; Relationship</vt:lpstr>
      <vt:lpstr>Extend relationships تمديد العلاقات</vt:lpstr>
      <vt:lpstr>Extend relationships</vt:lpstr>
      <vt:lpstr>The &lt;&lt;extends&gt;&gt; Relationship</vt:lpstr>
      <vt:lpstr>Inheritance relationship</vt:lpstr>
      <vt:lpstr>Textual representation for inheritance relationships</vt:lpstr>
      <vt:lpstr>Scenario سيناريو</vt:lpstr>
      <vt:lpstr>An example of Scenario</vt:lpstr>
      <vt:lpstr>Use Case Modeling Concepts - Advantage  استخدام مفاهيم نمذجة الحالة - الميزة</vt:lpstr>
      <vt:lpstr>Use Case Diagrams: Summary استخدم مخططات الحالة: ملخص</vt:lpstr>
      <vt:lpstr>Class diagram مخطط الفصل</vt:lpstr>
      <vt:lpstr>Object</vt:lpstr>
      <vt:lpstr>Object</vt:lpstr>
      <vt:lpstr>Essentials of UML Class Diagrams أساسيات مخططات فئة UML  </vt:lpstr>
      <vt:lpstr>Representing UML Classes تمثيل فئات UML</vt:lpstr>
      <vt:lpstr>Representing UML Classes تمثيل فئات UML</vt:lpstr>
      <vt:lpstr>Classes</vt:lpstr>
      <vt:lpstr>Instances</vt:lpstr>
      <vt:lpstr>Naming Class</vt:lpstr>
      <vt:lpstr>Naming Class</vt:lpstr>
      <vt:lpstr>Object Modeling in Practice:   Encourage Brainstorming </vt:lpstr>
      <vt:lpstr>An example of a UML object diagram</vt:lpstr>
      <vt:lpstr>Actor vs Instances الفاعل مقابل المثيلات</vt:lpstr>
      <vt:lpstr>Class Associations</vt:lpstr>
      <vt:lpstr>Multiplicity تعدد</vt:lpstr>
      <vt:lpstr>Multiplicity تعدد</vt:lpstr>
      <vt:lpstr>Multiplicity تعدد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Thamer</dc:creator>
  <cp:lastModifiedBy>feras Saleem</cp:lastModifiedBy>
  <cp:revision>110</cp:revision>
  <dcterms:created xsi:type="dcterms:W3CDTF">2010-10-10T23:46:14Z</dcterms:created>
  <dcterms:modified xsi:type="dcterms:W3CDTF">2023-05-09T18:11:50Z</dcterms:modified>
</cp:coreProperties>
</file>