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tl="1" saveSubsetFonts="1">
  <p:sldMasterIdLst>
    <p:sldMasterId id="2147483648" r:id="rId1"/>
  </p:sldMasterIdLst>
  <p:notesMasterIdLst>
    <p:notesMasterId r:id="rId16"/>
  </p:notesMasterIdLst>
  <p:sldIdLst>
    <p:sldId id="256" r:id="rId2"/>
    <p:sldId id="268" r:id="rId3"/>
    <p:sldId id="257" r:id="rId4"/>
    <p:sldId id="267" r:id="rId5"/>
    <p:sldId id="270" r:id="rId6"/>
    <p:sldId id="274" r:id="rId7"/>
    <p:sldId id="271" r:id="rId8"/>
    <p:sldId id="272" r:id="rId9"/>
    <p:sldId id="273" r:id="rId10"/>
    <p:sldId id="269" r:id="rId11"/>
    <p:sldId id="275" r:id="rId12"/>
    <p:sldId id="266" r:id="rId13"/>
    <p:sldId id="276" r:id="rId14"/>
    <p:sldId id="277" r:id="rId15"/>
  </p:sldIdLst>
  <p:sldSz cx="12192000" cy="6858000"/>
  <p:notesSz cx="6858000" cy="9144000"/>
  <p:defaultText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نمط متوسط 2 - تميي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2328" autoAdjust="0"/>
    <p:restoredTop sz="94660"/>
  </p:normalViewPr>
  <p:slideViewPr>
    <p:cSldViewPr snapToGrid="0">
      <p:cViewPr varScale="1">
        <p:scale>
          <a:sx n="71" d="100"/>
          <a:sy n="71" d="100"/>
        </p:scale>
        <p:origin x="317"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عنصر نائب للرأس 1"/>
          <p:cNvSpPr>
            <a:spLocks noGrp="1"/>
          </p:cNvSpPr>
          <p:nvPr>
            <p:ph type="hdr" sz="quarter"/>
          </p:nvPr>
        </p:nvSpPr>
        <p:spPr>
          <a:xfrm>
            <a:off x="3886200" y="0"/>
            <a:ext cx="2971800" cy="458788"/>
          </a:xfrm>
          <a:prstGeom prst="rect">
            <a:avLst/>
          </a:prstGeom>
        </p:spPr>
        <p:txBody>
          <a:bodyPr vert="horz" lIns="91440" tIns="45720" rIns="91440" bIns="45720" rtlCol="1"/>
          <a:lstStyle>
            <a:lvl1pPr algn="r">
              <a:defRPr sz="1200"/>
            </a:lvl1pPr>
          </a:lstStyle>
          <a:p>
            <a:endParaRPr lang="ar-JO"/>
          </a:p>
        </p:txBody>
      </p:sp>
      <p:sp>
        <p:nvSpPr>
          <p:cNvPr id="3" name="عنصر نائب للتاريخ 2"/>
          <p:cNvSpPr>
            <a:spLocks noGrp="1"/>
          </p:cNvSpPr>
          <p:nvPr>
            <p:ph type="dt" idx="1"/>
          </p:nvPr>
        </p:nvSpPr>
        <p:spPr>
          <a:xfrm>
            <a:off x="1588" y="0"/>
            <a:ext cx="2971800" cy="458788"/>
          </a:xfrm>
          <a:prstGeom prst="rect">
            <a:avLst/>
          </a:prstGeom>
        </p:spPr>
        <p:txBody>
          <a:bodyPr vert="horz" lIns="91440" tIns="45720" rIns="91440" bIns="45720" rtlCol="1"/>
          <a:lstStyle>
            <a:lvl1pPr algn="l">
              <a:defRPr sz="1200"/>
            </a:lvl1pPr>
          </a:lstStyle>
          <a:p>
            <a:fld id="{65F48ADB-0331-4BEA-B164-9874CE54945B}" type="datetimeFigureOut">
              <a:rPr lang="ar-JO" smtClean="0"/>
              <a:t>16/01/1446</a:t>
            </a:fld>
            <a:endParaRPr lang="ar-JO"/>
          </a:p>
        </p:txBody>
      </p:sp>
      <p:sp>
        <p:nvSpPr>
          <p:cNvPr id="4" name="عنصر نائب لصورة الشريحة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1" anchor="ctr"/>
          <a:lstStyle/>
          <a:p>
            <a:endParaRPr lang="ar-JO"/>
          </a:p>
        </p:txBody>
      </p:sp>
      <p:sp>
        <p:nvSpPr>
          <p:cNvPr id="5" name="عنصر نائب للملاحظات 4"/>
          <p:cNvSpPr>
            <a:spLocks noGrp="1"/>
          </p:cNvSpPr>
          <p:nvPr>
            <p:ph type="body" sz="quarter" idx="3"/>
          </p:nvPr>
        </p:nvSpPr>
        <p:spPr>
          <a:xfrm>
            <a:off x="685800" y="4400550"/>
            <a:ext cx="5486400" cy="3600450"/>
          </a:xfrm>
          <a:prstGeom prst="rect">
            <a:avLst/>
          </a:prstGeom>
        </p:spPr>
        <p:txBody>
          <a:bodyPr vert="horz" lIns="91440" tIns="45720" rIns="91440" bIns="45720" rtlCol="1"/>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6" name="عنصر نائب للتذييل 5"/>
          <p:cNvSpPr>
            <a:spLocks noGrp="1"/>
          </p:cNvSpPr>
          <p:nvPr>
            <p:ph type="ftr" sz="quarter" idx="4"/>
          </p:nvPr>
        </p:nvSpPr>
        <p:spPr>
          <a:xfrm>
            <a:off x="3886200" y="8685213"/>
            <a:ext cx="2971800" cy="458787"/>
          </a:xfrm>
          <a:prstGeom prst="rect">
            <a:avLst/>
          </a:prstGeom>
        </p:spPr>
        <p:txBody>
          <a:bodyPr vert="horz" lIns="91440" tIns="45720" rIns="91440" bIns="45720" rtlCol="1" anchor="b"/>
          <a:lstStyle>
            <a:lvl1pPr algn="r">
              <a:defRPr sz="1200"/>
            </a:lvl1pPr>
          </a:lstStyle>
          <a:p>
            <a:endParaRPr lang="ar-JO"/>
          </a:p>
        </p:txBody>
      </p:sp>
      <p:sp>
        <p:nvSpPr>
          <p:cNvPr id="7" name="عنصر نائب لرقم الشريحة 6"/>
          <p:cNvSpPr>
            <a:spLocks noGrp="1"/>
          </p:cNvSpPr>
          <p:nvPr>
            <p:ph type="sldNum" sz="quarter" idx="5"/>
          </p:nvPr>
        </p:nvSpPr>
        <p:spPr>
          <a:xfrm>
            <a:off x="1588" y="8685213"/>
            <a:ext cx="2971800" cy="458787"/>
          </a:xfrm>
          <a:prstGeom prst="rect">
            <a:avLst/>
          </a:prstGeom>
        </p:spPr>
        <p:txBody>
          <a:bodyPr vert="horz" lIns="91440" tIns="45720" rIns="91440" bIns="45720" rtlCol="1" anchor="b"/>
          <a:lstStyle>
            <a:lvl1pPr algn="l">
              <a:defRPr sz="1200"/>
            </a:lvl1pPr>
          </a:lstStyle>
          <a:p>
            <a:fld id="{DD789B6D-D330-479B-ABCC-655E290E6038}" type="slidenum">
              <a:rPr lang="ar-JO" smtClean="0"/>
              <a:t>‹#›</a:t>
            </a:fld>
            <a:endParaRPr lang="ar-JO"/>
          </a:p>
        </p:txBody>
      </p:sp>
    </p:spTree>
    <p:extLst>
      <p:ext uri="{BB962C8B-B14F-4D97-AF65-F5344CB8AC3E}">
        <p14:creationId xmlns:p14="http://schemas.microsoft.com/office/powerpoint/2010/main" val="1857024527"/>
      </p:ext>
    </p:extLst>
  </p:cSld>
  <p:clrMap bg1="lt1" tx1="dk1" bg2="lt2" tx2="dk2" accent1="accent1" accent2="accent2" accent3="accent3" accent4="accent4" accent5="accent5" accent6="accent6" hlink="hlink" folHlink="folHlink"/>
  <p:notesStyle>
    <a:lvl1pPr marL="0" algn="r" defTabSz="914400" rtl="1" eaLnBrk="1" latinLnBrk="0" hangingPunct="1">
      <a:defRPr sz="1200" kern="1200">
        <a:solidFill>
          <a:schemeClr val="tx1"/>
        </a:solidFill>
        <a:latin typeface="+mn-lt"/>
        <a:ea typeface="+mn-ea"/>
        <a:cs typeface="+mn-cs"/>
      </a:defRPr>
    </a:lvl1pPr>
    <a:lvl2pPr marL="457200" algn="r" defTabSz="914400" rtl="1" eaLnBrk="1" latinLnBrk="0" hangingPunct="1">
      <a:defRPr sz="1200" kern="1200">
        <a:solidFill>
          <a:schemeClr val="tx1"/>
        </a:solidFill>
        <a:latin typeface="+mn-lt"/>
        <a:ea typeface="+mn-ea"/>
        <a:cs typeface="+mn-cs"/>
      </a:defRPr>
    </a:lvl2pPr>
    <a:lvl3pPr marL="914400" algn="r" defTabSz="914400" rtl="1" eaLnBrk="1" latinLnBrk="0" hangingPunct="1">
      <a:defRPr sz="1200" kern="1200">
        <a:solidFill>
          <a:schemeClr val="tx1"/>
        </a:solidFill>
        <a:latin typeface="+mn-lt"/>
        <a:ea typeface="+mn-ea"/>
        <a:cs typeface="+mn-cs"/>
      </a:defRPr>
    </a:lvl3pPr>
    <a:lvl4pPr marL="1371600" algn="r" defTabSz="914400" rtl="1" eaLnBrk="1" latinLnBrk="0" hangingPunct="1">
      <a:defRPr sz="1200" kern="1200">
        <a:solidFill>
          <a:schemeClr val="tx1"/>
        </a:solidFill>
        <a:latin typeface="+mn-lt"/>
        <a:ea typeface="+mn-ea"/>
        <a:cs typeface="+mn-cs"/>
      </a:defRPr>
    </a:lvl4pPr>
    <a:lvl5pPr marL="1828800" algn="r" defTabSz="914400" rtl="1" eaLnBrk="1" latinLnBrk="0" hangingPunct="1">
      <a:defRPr sz="1200" kern="1200">
        <a:solidFill>
          <a:schemeClr val="tx1"/>
        </a:solidFill>
        <a:latin typeface="+mn-lt"/>
        <a:ea typeface="+mn-ea"/>
        <a:cs typeface="+mn-cs"/>
      </a:defRPr>
    </a:lvl5pPr>
    <a:lvl6pPr marL="2286000" algn="r" defTabSz="914400" rtl="1" eaLnBrk="1" latinLnBrk="0" hangingPunct="1">
      <a:defRPr sz="1200" kern="1200">
        <a:solidFill>
          <a:schemeClr val="tx1"/>
        </a:solidFill>
        <a:latin typeface="+mn-lt"/>
        <a:ea typeface="+mn-ea"/>
        <a:cs typeface="+mn-cs"/>
      </a:defRPr>
    </a:lvl6pPr>
    <a:lvl7pPr marL="2743200" algn="r" defTabSz="914400" rtl="1" eaLnBrk="1" latinLnBrk="0" hangingPunct="1">
      <a:defRPr sz="1200" kern="1200">
        <a:solidFill>
          <a:schemeClr val="tx1"/>
        </a:solidFill>
        <a:latin typeface="+mn-lt"/>
        <a:ea typeface="+mn-ea"/>
        <a:cs typeface="+mn-cs"/>
      </a:defRPr>
    </a:lvl7pPr>
    <a:lvl8pPr marL="3200400" algn="r" defTabSz="914400" rtl="1" eaLnBrk="1" latinLnBrk="0" hangingPunct="1">
      <a:defRPr sz="1200" kern="1200">
        <a:solidFill>
          <a:schemeClr val="tx1"/>
        </a:solidFill>
        <a:latin typeface="+mn-lt"/>
        <a:ea typeface="+mn-ea"/>
        <a:cs typeface="+mn-cs"/>
      </a:defRPr>
    </a:lvl8pPr>
    <a:lvl9pPr marL="3657600" algn="r" defTabSz="914400" rtl="1"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شريحة عنو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FE73E9E3-E03C-CBFC-AD60-4EAB7D84A0CA}"/>
              </a:ext>
            </a:extLst>
          </p:cNvPr>
          <p:cNvSpPr>
            <a:spLocks noGrp="1"/>
          </p:cNvSpPr>
          <p:nvPr>
            <p:ph type="ctrTitle"/>
          </p:nvPr>
        </p:nvSpPr>
        <p:spPr>
          <a:xfrm>
            <a:off x="1524000" y="1122363"/>
            <a:ext cx="9144000" cy="2387600"/>
          </a:xfrm>
        </p:spPr>
        <p:txBody>
          <a:bodyPr anchor="b"/>
          <a:lstStyle>
            <a:lvl1pPr algn="ctr">
              <a:defRPr sz="6000"/>
            </a:lvl1pPr>
          </a:lstStyle>
          <a:p>
            <a:r>
              <a:rPr lang="ar-SA"/>
              <a:t>انقر لتحرير نمط عنوان الشكل الرئيسي</a:t>
            </a:r>
            <a:endParaRPr lang="ar-JO"/>
          </a:p>
        </p:txBody>
      </p:sp>
      <p:sp>
        <p:nvSpPr>
          <p:cNvPr id="3" name="عنوان فرعي 2">
            <a:extLst>
              <a:ext uri="{FF2B5EF4-FFF2-40B4-BE49-F238E27FC236}">
                <a16:creationId xmlns:a16="http://schemas.microsoft.com/office/drawing/2014/main" id="{1CD3B322-911F-9259-D407-A64339BCF5F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ar-SA"/>
              <a:t>انقر لتحرير نمط العنوان الفرعي للشكل الرئيسي</a:t>
            </a:r>
            <a:endParaRPr lang="ar-JO"/>
          </a:p>
        </p:txBody>
      </p:sp>
      <p:sp>
        <p:nvSpPr>
          <p:cNvPr id="4" name="عنصر نائب للتاريخ 3">
            <a:extLst>
              <a:ext uri="{FF2B5EF4-FFF2-40B4-BE49-F238E27FC236}">
                <a16:creationId xmlns:a16="http://schemas.microsoft.com/office/drawing/2014/main" id="{23CD6860-8140-5858-8DC0-EC8B44A02B77}"/>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919FB3EA-7F13-E2F9-6D00-4A77E1BA22B6}"/>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657DD695-9CF4-D6A3-D9E7-1011DD04D120}"/>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26965403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عنوان ونص عمودي">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554C99EC-8254-6C61-73B4-7A4584DC6EE5}"/>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F6A3916E-C8CD-FEE8-F57C-22A77B374531}"/>
              </a:ext>
            </a:extLst>
          </p:cNvPr>
          <p:cNvSpPr>
            <a:spLocks noGrp="1"/>
          </p:cNvSpPr>
          <p:nvPr>
            <p:ph type="body" orient="vert" idx="1"/>
          </p:nvPr>
        </p:nvSpPr>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4D910134-1AE5-C9F9-7977-3660396DF49A}"/>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B9F61FD3-B3B1-4295-A6FA-383A1D9E6E50}"/>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54CD7C91-5955-A9C9-FCE4-E9FB51F91A2F}"/>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1878557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عنوان ونص عموديان">
    <p:spTree>
      <p:nvGrpSpPr>
        <p:cNvPr id="1" name=""/>
        <p:cNvGrpSpPr/>
        <p:nvPr/>
      </p:nvGrpSpPr>
      <p:grpSpPr>
        <a:xfrm>
          <a:off x="0" y="0"/>
          <a:ext cx="0" cy="0"/>
          <a:chOff x="0" y="0"/>
          <a:chExt cx="0" cy="0"/>
        </a:xfrm>
      </p:grpSpPr>
      <p:sp>
        <p:nvSpPr>
          <p:cNvPr id="2" name="عنوان عمودي 1">
            <a:extLst>
              <a:ext uri="{FF2B5EF4-FFF2-40B4-BE49-F238E27FC236}">
                <a16:creationId xmlns:a16="http://schemas.microsoft.com/office/drawing/2014/main" id="{30D83B88-607F-5D9D-A6D6-5DFA6C130AF9}"/>
              </a:ext>
            </a:extLst>
          </p:cNvPr>
          <p:cNvSpPr>
            <a:spLocks noGrp="1"/>
          </p:cNvSpPr>
          <p:nvPr>
            <p:ph type="title" orient="vert"/>
          </p:nvPr>
        </p:nvSpPr>
        <p:spPr>
          <a:xfrm>
            <a:off x="8724900" y="365125"/>
            <a:ext cx="2628900" cy="5811838"/>
          </a:xfrm>
        </p:spPr>
        <p:txBody>
          <a:bodyPr vert="eaVert"/>
          <a:lstStyle/>
          <a:p>
            <a:r>
              <a:rPr lang="ar-SA"/>
              <a:t>انقر لتحرير نمط عنوان الشكل الرئيسي</a:t>
            </a:r>
            <a:endParaRPr lang="ar-JO"/>
          </a:p>
        </p:txBody>
      </p:sp>
      <p:sp>
        <p:nvSpPr>
          <p:cNvPr id="3" name="عنصر نائب للعنوان العمودي 2">
            <a:extLst>
              <a:ext uri="{FF2B5EF4-FFF2-40B4-BE49-F238E27FC236}">
                <a16:creationId xmlns:a16="http://schemas.microsoft.com/office/drawing/2014/main" id="{70346063-6173-208B-D4EA-EE632EFF82F4}"/>
              </a:ext>
            </a:extLst>
          </p:cNvPr>
          <p:cNvSpPr>
            <a:spLocks noGrp="1"/>
          </p:cNvSpPr>
          <p:nvPr>
            <p:ph type="body" orient="vert" idx="1"/>
          </p:nvPr>
        </p:nvSpPr>
        <p:spPr>
          <a:xfrm>
            <a:off x="838200" y="365125"/>
            <a:ext cx="7734300" cy="5811838"/>
          </a:xfrm>
        </p:spPr>
        <p:txBody>
          <a:bodyPr vert="eaVert"/>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7D153E3A-9987-0C96-1224-F6A3388B1D5F}"/>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71473636-C14E-F327-FB4F-71E8D0EF1BA4}"/>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FF70950A-45FD-AF32-BDBE-E7433CE14EC9}"/>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10619373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عنوان ومحتوى">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A13F244-398A-8484-BDEF-1E17817C1F13}"/>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0B58DD8A-183E-7386-5307-3FD1E26718D1}"/>
              </a:ext>
            </a:extLst>
          </p:cNvPr>
          <p:cNvSpPr>
            <a:spLocks noGrp="1"/>
          </p:cNvSpPr>
          <p:nvPr>
            <p:ph idx="1"/>
          </p:nvPr>
        </p:nvSpPr>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309CE66E-5907-3BBF-F935-A9D5C7ACC5C5}"/>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9F0411AF-F52A-CC1D-3411-3F4C2C842190}"/>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239530CA-86D7-BF33-DA21-D5D17560BBBC}"/>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14332747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عنوان المقطع">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D9EAEA7A-B5CC-47D7-5D22-14513CAFBFB2}"/>
              </a:ext>
            </a:extLst>
          </p:cNvPr>
          <p:cNvSpPr>
            <a:spLocks noGrp="1"/>
          </p:cNvSpPr>
          <p:nvPr>
            <p:ph type="title"/>
          </p:nvPr>
        </p:nvSpPr>
        <p:spPr>
          <a:xfrm>
            <a:off x="831850" y="1709738"/>
            <a:ext cx="10515600" cy="2852737"/>
          </a:xfrm>
        </p:spPr>
        <p:txBody>
          <a:bodyPr anchor="b"/>
          <a:lstStyle>
            <a:lvl1pPr>
              <a:defRPr sz="6000"/>
            </a:lvl1p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0BF10B85-534E-412E-A2C9-B86025FBFD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ar-SA"/>
              <a:t>انقر لتحرير أنماط نص الشكل الرئيسي</a:t>
            </a:r>
          </a:p>
        </p:txBody>
      </p:sp>
      <p:sp>
        <p:nvSpPr>
          <p:cNvPr id="4" name="عنصر نائب للتاريخ 3">
            <a:extLst>
              <a:ext uri="{FF2B5EF4-FFF2-40B4-BE49-F238E27FC236}">
                <a16:creationId xmlns:a16="http://schemas.microsoft.com/office/drawing/2014/main" id="{200D6A0E-4906-C126-C35F-60F49BF2FD4A}"/>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4A3C4CEA-1ABF-517D-EC3D-A56A215B7B62}"/>
              </a:ext>
            </a:extLst>
          </p:cNvPr>
          <p:cNvSpPr>
            <a:spLocks noGrp="1"/>
          </p:cNvSpPr>
          <p:nvPr>
            <p:ph type="ftr" sz="quarter" idx="11"/>
          </p:nvPr>
        </p:nvSpPr>
        <p:spPr/>
        <p:txBody>
          <a:bodyPr/>
          <a:lstStyle/>
          <a:p>
            <a:endParaRPr lang="ar-JO"/>
          </a:p>
        </p:txBody>
      </p:sp>
      <p:sp>
        <p:nvSpPr>
          <p:cNvPr id="6" name="عنصر نائب لرقم الشريحة 5">
            <a:extLst>
              <a:ext uri="{FF2B5EF4-FFF2-40B4-BE49-F238E27FC236}">
                <a16:creationId xmlns:a16="http://schemas.microsoft.com/office/drawing/2014/main" id="{62B548C8-7D78-894C-0619-8DDC0149387F}"/>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3472278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محتويان">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028E58FB-4B1D-8F6A-BFA0-D98E0AC7C6AD}"/>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3185FD5C-B8C9-4CDA-7CA6-FD39C2BDC264}"/>
              </a:ext>
            </a:extLst>
          </p:cNvPr>
          <p:cNvSpPr>
            <a:spLocks noGrp="1"/>
          </p:cNvSpPr>
          <p:nvPr>
            <p:ph sz="half" idx="1"/>
          </p:nvPr>
        </p:nvSpPr>
        <p:spPr>
          <a:xfrm>
            <a:off x="838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محتوى 3">
            <a:extLst>
              <a:ext uri="{FF2B5EF4-FFF2-40B4-BE49-F238E27FC236}">
                <a16:creationId xmlns:a16="http://schemas.microsoft.com/office/drawing/2014/main" id="{19AF738B-A1D5-7300-B7BE-6C000DF4D827}"/>
              </a:ext>
            </a:extLst>
          </p:cNvPr>
          <p:cNvSpPr>
            <a:spLocks noGrp="1"/>
          </p:cNvSpPr>
          <p:nvPr>
            <p:ph sz="half" idx="2"/>
          </p:nvPr>
        </p:nvSpPr>
        <p:spPr>
          <a:xfrm>
            <a:off x="6172200" y="1825625"/>
            <a:ext cx="5181600" cy="435133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تاريخ 4">
            <a:extLst>
              <a:ext uri="{FF2B5EF4-FFF2-40B4-BE49-F238E27FC236}">
                <a16:creationId xmlns:a16="http://schemas.microsoft.com/office/drawing/2014/main" id="{9C870718-8491-9EC8-6FA5-424CF44DF91B}"/>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F9ADE3FF-0C5C-522E-7C5F-56C818AF0DAA}"/>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B1570645-43DB-F712-7B2C-79EB351C865A}"/>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37407835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مقارن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EDCD978-252F-95B3-429C-A12CFE7BC8C0}"/>
              </a:ext>
            </a:extLst>
          </p:cNvPr>
          <p:cNvSpPr>
            <a:spLocks noGrp="1"/>
          </p:cNvSpPr>
          <p:nvPr>
            <p:ph type="title"/>
          </p:nvPr>
        </p:nvSpPr>
        <p:spPr>
          <a:xfrm>
            <a:off x="839788" y="365125"/>
            <a:ext cx="10515600" cy="1325563"/>
          </a:xfrm>
        </p:spPr>
        <p:txBody>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F0D0F387-E388-73CF-3D29-8F66C7768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4" name="عنصر نائب للمحتوى 3">
            <a:extLst>
              <a:ext uri="{FF2B5EF4-FFF2-40B4-BE49-F238E27FC236}">
                <a16:creationId xmlns:a16="http://schemas.microsoft.com/office/drawing/2014/main" id="{C4C0795B-DABD-69F7-7A25-2EAA1CB786DC}"/>
              </a:ext>
            </a:extLst>
          </p:cNvPr>
          <p:cNvSpPr>
            <a:spLocks noGrp="1"/>
          </p:cNvSpPr>
          <p:nvPr>
            <p:ph sz="half" idx="2"/>
          </p:nvPr>
        </p:nvSpPr>
        <p:spPr>
          <a:xfrm>
            <a:off x="839788" y="2505075"/>
            <a:ext cx="5157787"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5" name="عنصر نائب للنص 4">
            <a:extLst>
              <a:ext uri="{FF2B5EF4-FFF2-40B4-BE49-F238E27FC236}">
                <a16:creationId xmlns:a16="http://schemas.microsoft.com/office/drawing/2014/main" id="{8E961B9E-616D-8E16-7177-CF2F1A4B09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SA"/>
              <a:t>انقر لتحرير أنماط نص الشكل الرئيسي</a:t>
            </a:r>
          </a:p>
        </p:txBody>
      </p:sp>
      <p:sp>
        <p:nvSpPr>
          <p:cNvPr id="6" name="عنصر نائب للمحتوى 5">
            <a:extLst>
              <a:ext uri="{FF2B5EF4-FFF2-40B4-BE49-F238E27FC236}">
                <a16:creationId xmlns:a16="http://schemas.microsoft.com/office/drawing/2014/main" id="{F7F4C222-FBDA-D656-529A-F3020083FAE0}"/>
              </a:ext>
            </a:extLst>
          </p:cNvPr>
          <p:cNvSpPr>
            <a:spLocks noGrp="1"/>
          </p:cNvSpPr>
          <p:nvPr>
            <p:ph sz="quarter" idx="4"/>
          </p:nvPr>
        </p:nvSpPr>
        <p:spPr>
          <a:xfrm>
            <a:off x="6172200" y="2505075"/>
            <a:ext cx="5183188" cy="3684588"/>
          </a:xfrm>
        </p:spPr>
        <p:txBody>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7" name="عنصر نائب للتاريخ 6">
            <a:extLst>
              <a:ext uri="{FF2B5EF4-FFF2-40B4-BE49-F238E27FC236}">
                <a16:creationId xmlns:a16="http://schemas.microsoft.com/office/drawing/2014/main" id="{60F74380-327D-F48F-3D54-D5F58338D6A4}"/>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8" name="عنصر نائب للتذييل 7">
            <a:extLst>
              <a:ext uri="{FF2B5EF4-FFF2-40B4-BE49-F238E27FC236}">
                <a16:creationId xmlns:a16="http://schemas.microsoft.com/office/drawing/2014/main" id="{A0982E15-0115-6F7E-E624-A120538DDB7B}"/>
              </a:ext>
            </a:extLst>
          </p:cNvPr>
          <p:cNvSpPr>
            <a:spLocks noGrp="1"/>
          </p:cNvSpPr>
          <p:nvPr>
            <p:ph type="ftr" sz="quarter" idx="11"/>
          </p:nvPr>
        </p:nvSpPr>
        <p:spPr/>
        <p:txBody>
          <a:bodyPr/>
          <a:lstStyle/>
          <a:p>
            <a:endParaRPr lang="ar-JO"/>
          </a:p>
        </p:txBody>
      </p:sp>
      <p:sp>
        <p:nvSpPr>
          <p:cNvPr id="9" name="عنصر نائب لرقم الشريحة 8">
            <a:extLst>
              <a:ext uri="{FF2B5EF4-FFF2-40B4-BE49-F238E27FC236}">
                <a16:creationId xmlns:a16="http://schemas.microsoft.com/office/drawing/2014/main" id="{D0C82DF0-8AFC-7599-FBF7-99EEC79254AF}"/>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14520541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عنوان فقط">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1E538D70-FF09-BECE-EE80-B3C373A4E6EB}"/>
              </a:ext>
            </a:extLst>
          </p:cNvPr>
          <p:cNvSpPr>
            <a:spLocks noGrp="1"/>
          </p:cNvSpPr>
          <p:nvPr>
            <p:ph type="title"/>
          </p:nvPr>
        </p:nvSpPr>
        <p:spPr/>
        <p:txBody>
          <a:bodyPr/>
          <a:lstStyle/>
          <a:p>
            <a:r>
              <a:rPr lang="ar-SA"/>
              <a:t>انقر لتحرير نمط عنوان الشكل الرئيسي</a:t>
            </a:r>
            <a:endParaRPr lang="ar-JO"/>
          </a:p>
        </p:txBody>
      </p:sp>
      <p:sp>
        <p:nvSpPr>
          <p:cNvPr id="3" name="عنصر نائب للتاريخ 2">
            <a:extLst>
              <a:ext uri="{FF2B5EF4-FFF2-40B4-BE49-F238E27FC236}">
                <a16:creationId xmlns:a16="http://schemas.microsoft.com/office/drawing/2014/main" id="{A54E1699-71BA-DAC4-653D-62B26CD6B6CC}"/>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4" name="عنصر نائب للتذييل 3">
            <a:extLst>
              <a:ext uri="{FF2B5EF4-FFF2-40B4-BE49-F238E27FC236}">
                <a16:creationId xmlns:a16="http://schemas.microsoft.com/office/drawing/2014/main" id="{7B344AF5-4ECA-FFFD-DDA1-49EA7C5F7927}"/>
              </a:ext>
            </a:extLst>
          </p:cNvPr>
          <p:cNvSpPr>
            <a:spLocks noGrp="1"/>
          </p:cNvSpPr>
          <p:nvPr>
            <p:ph type="ftr" sz="quarter" idx="11"/>
          </p:nvPr>
        </p:nvSpPr>
        <p:spPr/>
        <p:txBody>
          <a:bodyPr/>
          <a:lstStyle/>
          <a:p>
            <a:endParaRPr lang="ar-JO"/>
          </a:p>
        </p:txBody>
      </p:sp>
      <p:sp>
        <p:nvSpPr>
          <p:cNvPr id="5" name="عنصر نائب لرقم الشريحة 4">
            <a:extLst>
              <a:ext uri="{FF2B5EF4-FFF2-40B4-BE49-F238E27FC236}">
                <a16:creationId xmlns:a16="http://schemas.microsoft.com/office/drawing/2014/main" id="{688248B9-370F-2ED2-42AA-D602D1070217}"/>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6012330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فارغ">
    <p:spTree>
      <p:nvGrpSpPr>
        <p:cNvPr id="1" name=""/>
        <p:cNvGrpSpPr/>
        <p:nvPr/>
      </p:nvGrpSpPr>
      <p:grpSpPr>
        <a:xfrm>
          <a:off x="0" y="0"/>
          <a:ext cx="0" cy="0"/>
          <a:chOff x="0" y="0"/>
          <a:chExt cx="0" cy="0"/>
        </a:xfrm>
      </p:grpSpPr>
      <p:sp>
        <p:nvSpPr>
          <p:cNvPr id="2" name="عنصر نائب للتاريخ 1">
            <a:extLst>
              <a:ext uri="{FF2B5EF4-FFF2-40B4-BE49-F238E27FC236}">
                <a16:creationId xmlns:a16="http://schemas.microsoft.com/office/drawing/2014/main" id="{B7A33F5E-6544-FE53-6F4A-9058FF348B73}"/>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3" name="عنصر نائب للتذييل 2">
            <a:extLst>
              <a:ext uri="{FF2B5EF4-FFF2-40B4-BE49-F238E27FC236}">
                <a16:creationId xmlns:a16="http://schemas.microsoft.com/office/drawing/2014/main" id="{0E1BDC20-0EC4-2E64-118A-3C337E5DB63D}"/>
              </a:ext>
            </a:extLst>
          </p:cNvPr>
          <p:cNvSpPr>
            <a:spLocks noGrp="1"/>
          </p:cNvSpPr>
          <p:nvPr>
            <p:ph type="ftr" sz="quarter" idx="11"/>
          </p:nvPr>
        </p:nvSpPr>
        <p:spPr/>
        <p:txBody>
          <a:bodyPr/>
          <a:lstStyle/>
          <a:p>
            <a:endParaRPr lang="ar-JO"/>
          </a:p>
        </p:txBody>
      </p:sp>
      <p:sp>
        <p:nvSpPr>
          <p:cNvPr id="4" name="عنصر نائب لرقم الشريحة 3">
            <a:extLst>
              <a:ext uri="{FF2B5EF4-FFF2-40B4-BE49-F238E27FC236}">
                <a16:creationId xmlns:a16="http://schemas.microsoft.com/office/drawing/2014/main" id="{69636897-7BC1-0931-9D3B-370020B7EBA6}"/>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42484814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محتوى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C3BE019A-B1F5-8DB4-1BF1-7BD7C702031C}"/>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محتوى 2">
            <a:extLst>
              <a:ext uri="{FF2B5EF4-FFF2-40B4-BE49-F238E27FC236}">
                <a16:creationId xmlns:a16="http://schemas.microsoft.com/office/drawing/2014/main" id="{954DBA31-8A52-EE18-EA15-8605927E916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نص 3">
            <a:extLst>
              <a:ext uri="{FF2B5EF4-FFF2-40B4-BE49-F238E27FC236}">
                <a16:creationId xmlns:a16="http://schemas.microsoft.com/office/drawing/2014/main" id="{6C9EE2D1-F8C1-CAFE-DB34-244C63DAB0D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4B661F79-AB71-6010-AB10-4D354CBFCF22}"/>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8E33DC14-C3B3-BA91-B74B-C7E186318D02}"/>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62BB060D-96F5-B312-E352-AD04B45CAA04}"/>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4006749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صورة مع تسمية توضيحية">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31B0AB19-D417-446E-9DA2-FD42C40C0560}"/>
              </a:ext>
            </a:extLst>
          </p:cNvPr>
          <p:cNvSpPr>
            <a:spLocks noGrp="1"/>
          </p:cNvSpPr>
          <p:nvPr>
            <p:ph type="title"/>
          </p:nvPr>
        </p:nvSpPr>
        <p:spPr>
          <a:xfrm>
            <a:off x="839788" y="457200"/>
            <a:ext cx="3932237" cy="1600200"/>
          </a:xfrm>
        </p:spPr>
        <p:txBody>
          <a:bodyPr anchor="b"/>
          <a:lstStyle>
            <a:lvl1pPr>
              <a:defRPr sz="3200"/>
            </a:lvl1pPr>
          </a:lstStyle>
          <a:p>
            <a:r>
              <a:rPr lang="ar-SA"/>
              <a:t>انقر لتحرير نمط عنوان الشكل الرئيسي</a:t>
            </a:r>
            <a:endParaRPr lang="ar-JO"/>
          </a:p>
        </p:txBody>
      </p:sp>
      <p:sp>
        <p:nvSpPr>
          <p:cNvPr id="3" name="عنصر نائب للصورة 2">
            <a:extLst>
              <a:ext uri="{FF2B5EF4-FFF2-40B4-BE49-F238E27FC236}">
                <a16:creationId xmlns:a16="http://schemas.microsoft.com/office/drawing/2014/main" id="{449D17E7-41E7-71EC-B089-AB62C37879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ar-JO"/>
          </a:p>
        </p:txBody>
      </p:sp>
      <p:sp>
        <p:nvSpPr>
          <p:cNvPr id="4" name="عنصر نائب للنص 3">
            <a:extLst>
              <a:ext uri="{FF2B5EF4-FFF2-40B4-BE49-F238E27FC236}">
                <a16:creationId xmlns:a16="http://schemas.microsoft.com/office/drawing/2014/main" id="{0ADF49E8-B897-F02A-B1C1-AC6680DEAAA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ar-SA"/>
              <a:t>انقر لتحرير أنماط نص الشكل الرئيسي</a:t>
            </a:r>
          </a:p>
        </p:txBody>
      </p:sp>
      <p:sp>
        <p:nvSpPr>
          <p:cNvPr id="5" name="عنصر نائب للتاريخ 4">
            <a:extLst>
              <a:ext uri="{FF2B5EF4-FFF2-40B4-BE49-F238E27FC236}">
                <a16:creationId xmlns:a16="http://schemas.microsoft.com/office/drawing/2014/main" id="{D126E668-4D2B-A7C0-8886-D68715CCCCE9}"/>
              </a:ext>
            </a:extLst>
          </p:cNvPr>
          <p:cNvSpPr>
            <a:spLocks noGrp="1"/>
          </p:cNvSpPr>
          <p:nvPr>
            <p:ph type="dt" sz="half" idx="10"/>
          </p:nvPr>
        </p:nvSpPr>
        <p:spPr/>
        <p:txBody>
          <a:bodyPr/>
          <a:lstStyle/>
          <a:p>
            <a:fld id="{9738242E-6167-4C39-B9D0-BCA11AA3552E}" type="datetimeFigureOut">
              <a:rPr lang="ar-JO" smtClean="0"/>
              <a:t>16/01/1446</a:t>
            </a:fld>
            <a:endParaRPr lang="ar-JO"/>
          </a:p>
        </p:txBody>
      </p:sp>
      <p:sp>
        <p:nvSpPr>
          <p:cNvPr id="6" name="عنصر نائب للتذييل 5">
            <a:extLst>
              <a:ext uri="{FF2B5EF4-FFF2-40B4-BE49-F238E27FC236}">
                <a16:creationId xmlns:a16="http://schemas.microsoft.com/office/drawing/2014/main" id="{2797AC54-966D-2851-649B-B93AE443458D}"/>
              </a:ext>
            </a:extLst>
          </p:cNvPr>
          <p:cNvSpPr>
            <a:spLocks noGrp="1"/>
          </p:cNvSpPr>
          <p:nvPr>
            <p:ph type="ftr" sz="quarter" idx="11"/>
          </p:nvPr>
        </p:nvSpPr>
        <p:spPr/>
        <p:txBody>
          <a:bodyPr/>
          <a:lstStyle/>
          <a:p>
            <a:endParaRPr lang="ar-JO"/>
          </a:p>
        </p:txBody>
      </p:sp>
      <p:sp>
        <p:nvSpPr>
          <p:cNvPr id="7" name="عنصر نائب لرقم الشريحة 6">
            <a:extLst>
              <a:ext uri="{FF2B5EF4-FFF2-40B4-BE49-F238E27FC236}">
                <a16:creationId xmlns:a16="http://schemas.microsoft.com/office/drawing/2014/main" id="{982877DE-CCF4-846F-5092-F4CDB25A68F0}"/>
              </a:ext>
            </a:extLst>
          </p:cNvPr>
          <p:cNvSpPr>
            <a:spLocks noGrp="1"/>
          </p:cNvSpPr>
          <p:nvPr>
            <p:ph type="sldNum" sz="quarter" idx="12"/>
          </p:nvPr>
        </p:nvSpPr>
        <p:spPr/>
        <p:txBody>
          <a:bodyPr/>
          <a:lstStyle/>
          <a:p>
            <a:fld id="{5EA0F459-FC05-4C8D-9867-66A0267BF798}" type="slidenum">
              <a:rPr lang="ar-JO" smtClean="0"/>
              <a:t>‹#›</a:t>
            </a:fld>
            <a:endParaRPr lang="ar-JO"/>
          </a:p>
        </p:txBody>
      </p:sp>
    </p:spTree>
    <p:extLst>
      <p:ext uri="{BB962C8B-B14F-4D97-AF65-F5344CB8AC3E}">
        <p14:creationId xmlns:p14="http://schemas.microsoft.com/office/powerpoint/2010/main" val="6541925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94000"/>
            <a:lum/>
          </a:blip>
          <a:srcRect/>
          <a:stretch>
            <a:fillRect l="-9000" r="-9000"/>
          </a:stretch>
        </a:blipFill>
        <a:effectLst/>
      </p:bgPr>
    </p:bg>
    <p:spTree>
      <p:nvGrpSpPr>
        <p:cNvPr id="1" name=""/>
        <p:cNvGrpSpPr/>
        <p:nvPr/>
      </p:nvGrpSpPr>
      <p:grpSpPr>
        <a:xfrm>
          <a:off x="0" y="0"/>
          <a:ext cx="0" cy="0"/>
          <a:chOff x="0" y="0"/>
          <a:chExt cx="0" cy="0"/>
        </a:xfrm>
      </p:grpSpPr>
      <p:sp>
        <p:nvSpPr>
          <p:cNvPr id="2" name="عنصر نائب للعنوان 1">
            <a:extLst>
              <a:ext uri="{FF2B5EF4-FFF2-40B4-BE49-F238E27FC236}">
                <a16:creationId xmlns:a16="http://schemas.microsoft.com/office/drawing/2014/main" id="{17E76A99-8B36-0692-E4FD-E38F0AA75ECF}"/>
              </a:ext>
            </a:extLst>
          </p:cNvPr>
          <p:cNvSpPr>
            <a:spLocks noGrp="1"/>
          </p:cNvSpPr>
          <p:nvPr>
            <p:ph type="title"/>
          </p:nvPr>
        </p:nvSpPr>
        <p:spPr>
          <a:xfrm>
            <a:off x="838200" y="365125"/>
            <a:ext cx="10515600" cy="1325563"/>
          </a:xfrm>
          <a:prstGeom prst="rect">
            <a:avLst/>
          </a:prstGeom>
        </p:spPr>
        <p:txBody>
          <a:bodyPr vert="horz" lIns="91440" tIns="45720" rIns="91440" bIns="45720" rtlCol="1" anchor="ctr">
            <a:normAutofit/>
          </a:bodyPr>
          <a:lstStyle/>
          <a:p>
            <a:r>
              <a:rPr lang="ar-SA"/>
              <a:t>انقر لتحرير نمط عنوان الشكل الرئيسي</a:t>
            </a:r>
            <a:endParaRPr lang="ar-JO"/>
          </a:p>
        </p:txBody>
      </p:sp>
      <p:sp>
        <p:nvSpPr>
          <p:cNvPr id="3" name="عنصر نائب للنص 2">
            <a:extLst>
              <a:ext uri="{FF2B5EF4-FFF2-40B4-BE49-F238E27FC236}">
                <a16:creationId xmlns:a16="http://schemas.microsoft.com/office/drawing/2014/main" id="{CF94B11A-9013-B797-A10B-A2CFA90EE3AF}"/>
              </a:ext>
            </a:extLst>
          </p:cNvPr>
          <p:cNvSpPr>
            <a:spLocks noGrp="1"/>
          </p:cNvSpPr>
          <p:nvPr>
            <p:ph type="body" idx="1"/>
          </p:nvPr>
        </p:nvSpPr>
        <p:spPr>
          <a:xfrm>
            <a:off x="838200" y="1825625"/>
            <a:ext cx="10515600" cy="4351338"/>
          </a:xfrm>
          <a:prstGeom prst="rect">
            <a:avLst/>
          </a:prstGeom>
        </p:spPr>
        <p:txBody>
          <a:bodyPr vert="horz" lIns="91440" tIns="45720" rIns="91440" bIns="45720" rtlCol="1">
            <a:normAutofit/>
          </a:bodyPr>
          <a:lstStyle/>
          <a:p>
            <a:pPr lvl="0"/>
            <a:r>
              <a:rPr lang="ar-SA"/>
              <a:t>انقر لتحرير أنماط نص الشكل الرئيسي</a:t>
            </a:r>
          </a:p>
          <a:p>
            <a:pPr lvl="1"/>
            <a:r>
              <a:rPr lang="ar-SA"/>
              <a:t>المستوى الثاني</a:t>
            </a:r>
          </a:p>
          <a:p>
            <a:pPr lvl="2"/>
            <a:r>
              <a:rPr lang="ar-SA"/>
              <a:t>المستوى الثالث</a:t>
            </a:r>
          </a:p>
          <a:p>
            <a:pPr lvl="3"/>
            <a:r>
              <a:rPr lang="ar-SA"/>
              <a:t>المستوى الرابع</a:t>
            </a:r>
          </a:p>
          <a:p>
            <a:pPr lvl="4"/>
            <a:r>
              <a:rPr lang="ar-SA"/>
              <a:t>المستوى الخامس</a:t>
            </a:r>
            <a:endParaRPr lang="ar-JO"/>
          </a:p>
        </p:txBody>
      </p:sp>
      <p:sp>
        <p:nvSpPr>
          <p:cNvPr id="4" name="عنصر نائب للتاريخ 3">
            <a:extLst>
              <a:ext uri="{FF2B5EF4-FFF2-40B4-BE49-F238E27FC236}">
                <a16:creationId xmlns:a16="http://schemas.microsoft.com/office/drawing/2014/main" id="{7C28B737-720E-19E1-9496-89A219ECFE43}"/>
              </a:ext>
            </a:extLst>
          </p:cNvPr>
          <p:cNvSpPr>
            <a:spLocks noGrp="1"/>
          </p:cNvSpPr>
          <p:nvPr>
            <p:ph type="dt" sz="half" idx="2"/>
          </p:nvPr>
        </p:nvSpPr>
        <p:spPr>
          <a:xfrm>
            <a:off x="8610600" y="6356350"/>
            <a:ext cx="2743200" cy="365125"/>
          </a:xfrm>
          <a:prstGeom prst="rect">
            <a:avLst/>
          </a:prstGeom>
        </p:spPr>
        <p:txBody>
          <a:bodyPr vert="horz" lIns="91440" tIns="45720" rIns="91440" bIns="45720" rtlCol="1" anchor="ctr"/>
          <a:lstStyle>
            <a:lvl1pPr algn="r">
              <a:defRPr sz="1200">
                <a:solidFill>
                  <a:schemeClr val="tx1">
                    <a:tint val="75000"/>
                  </a:schemeClr>
                </a:solidFill>
              </a:defRPr>
            </a:lvl1pPr>
          </a:lstStyle>
          <a:p>
            <a:fld id="{9738242E-6167-4C39-B9D0-BCA11AA3552E}" type="datetimeFigureOut">
              <a:rPr lang="ar-JO" smtClean="0"/>
              <a:t>16/01/1446</a:t>
            </a:fld>
            <a:endParaRPr lang="ar-JO"/>
          </a:p>
        </p:txBody>
      </p:sp>
      <p:sp>
        <p:nvSpPr>
          <p:cNvPr id="5" name="عنصر نائب للتذييل 4">
            <a:extLst>
              <a:ext uri="{FF2B5EF4-FFF2-40B4-BE49-F238E27FC236}">
                <a16:creationId xmlns:a16="http://schemas.microsoft.com/office/drawing/2014/main" id="{40402D6C-288F-E5A4-8BF0-917BDF6DE7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1" anchor="ctr"/>
          <a:lstStyle>
            <a:lvl1pPr algn="ctr">
              <a:defRPr sz="1200">
                <a:solidFill>
                  <a:schemeClr val="tx1">
                    <a:tint val="75000"/>
                  </a:schemeClr>
                </a:solidFill>
              </a:defRPr>
            </a:lvl1pPr>
          </a:lstStyle>
          <a:p>
            <a:endParaRPr lang="ar-JO"/>
          </a:p>
        </p:txBody>
      </p:sp>
      <p:sp>
        <p:nvSpPr>
          <p:cNvPr id="6" name="عنصر نائب لرقم الشريحة 5">
            <a:extLst>
              <a:ext uri="{FF2B5EF4-FFF2-40B4-BE49-F238E27FC236}">
                <a16:creationId xmlns:a16="http://schemas.microsoft.com/office/drawing/2014/main" id="{73BEF599-DBEB-4ACA-A49B-93598B85AFEC}"/>
              </a:ext>
            </a:extLst>
          </p:cNvPr>
          <p:cNvSpPr>
            <a:spLocks noGrp="1"/>
          </p:cNvSpPr>
          <p:nvPr>
            <p:ph type="sldNum" sz="quarter" idx="4"/>
          </p:nvPr>
        </p:nvSpPr>
        <p:spPr>
          <a:xfrm>
            <a:off x="838200" y="6356350"/>
            <a:ext cx="2743200" cy="365125"/>
          </a:xfrm>
          <a:prstGeom prst="rect">
            <a:avLst/>
          </a:prstGeom>
        </p:spPr>
        <p:txBody>
          <a:bodyPr vert="horz" lIns="91440" tIns="45720" rIns="91440" bIns="45720" rtlCol="1" anchor="ctr"/>
          <a:lstStyle>
            <a:lvl1pPr algn="l">
              <a:defRPr sz="1200">
                <a:solidFill>
                  <a:schemeClr val="tx1">
                    <a:tint val="75000"/>
                  </a:schemeClr>
                </a:solidFill>
              </a:defRPr>
            </a:lvl1pPr>
          </a:lstStyle>
          <a:p>
            <a:fld id="{5EA0F459-FC05-4C8D-9867-66A0267BF798}" type="slidenum">
              <a:rPr lang="ar-JO" smtClean="0"/>
              <a:t>‹#›</a:t>
            </a:fld>
            <a:endParaRPr lang="ar-JO"/>
          </a:p>
        </p:txBody>
      </p:sp>
    </p:spTree>
    <p:extLst>
      <p:ext uri="{BB962C8B-B14F-4D97-AF65-F5344CB8AC3E}">
        <p14:creationId xmlns:p14="http://schemas.microsoft.com/office/powerpoint/2010/main" val="123088096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r" defTabSz="914400" rtl="1"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r" defTabSz="914400" rtl="1"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r" defTabSz="914400" rtl="1"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r" defTabSz="914400" rtl="1"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r" defTabSz="914400" rtl="1"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ar-JO"/>
      </a:defPPr>
      <a:lvl1pPr marL="0" algn="r" defTabSz="914400" rtl="1" eaLnBrk="1" latinLnBrk="0" hangingPunct="1">
        <a:defRPr sz="1800" kern="1200">
          <a:solidFill>
            <a:schemeClr val="tx1"/>
          </a:solidFill>
          <a:latin typeface="+mn-lt"/>
          <a:ea typeface="+mn-ea"/>
          <a:cs typeface="+mn-cs"/>
        </a:defRPr>
      </a:lvl1pPr>
      <a:lvl2pPr marL="457200" algn="r" defTabSz="914400" rtl="1" eaLnBrk="1" latinLnBrk="0" hangingPunct="1">
        <a:defRPr sz="1800" kern="1200">
          <a:solidFill>
            <a:schemeClr val="tx1"/>
          </a:solidFill>
          <a:latin typeface="+mn-lt"/>
          <a:ea typeface="+mn-ea"/>
          <a:cs typeface="+mn-cs"/>
        </a:defRPr>
      </a:lvl2pPr>
      <a:lvl3pPr marL="914400" algn="r" defTabSz="914400" rtl="1" eaLnBrk="1" latinLnBrk="0" hangingPunct="1">
        <a:defRPr sz="1800" kern="1200">
          <a:solidFill>
            <a:schemeClr val="tx1"/>
          </a:solidFill>
          <a:latin typeface="+mn-lt"/>
          <a:ea typeface="+mn-ea"/>
          <a:cs typeface="+mn-cs"/>
        </a:defRPr>
      </a:lvl3pPr>
      <a:lvl4pPr marL="1371600" algn="r" defTabSz="914400" rtl="1" eaLnBrk="1" latinLnBrk="0" hangingPunct="1">
        <a:defRPr sz="1800" kern="1200">
          <a:solidFill>
            <a:schemeClr val="tx1"/>
          </a:solidFill>
          <a:latin typeface="+mn-lt"/>
          <a:ea typeface="+mn-ea"/>
          <a:cs typeface="+mn-cs"/>
        </a:defRPr>
      </a:lvl4pPr>
      <a:lvl5pPr marL="1828800" algn="r" defTabSz="914400" rtl="1" eaLnBrk="1" latinLnBrk="0" hangingPunct="1">
        <a:defRPr sz="1800" kern="1200">
          <a:solidFill>
            <a:schemeClr val="tx1"/>
          </a:solidFill>
          <a:latin typeface="+mn-lt"/>
          <a:ea typeface="+mn-ea"/>
          <a:cs typeface="+mn-cs"/>
        </a:defRPr>
      </a:lvl5pPr>
      <a:lvl6pPr marL="2286000" algn="r" defTabSz="914400" rtl="1" eaLnBrk="1" latinLnBrk="0" hangingPunct="1">
        <a:defRPr sz="1800" kern="1200">
          <a:solidFill>
            <a:schemeClr val="tx1"/>
          </a:solidFill>
          <a:latin typeface="+mn-lt"/>
          <a:ea typeface="+mn-ea"/>
          <a:cs typeface="+mn-cs"/>
        </a:defRPr>
      </a:lvl6pPr>
      <a:lvl7pPr marL="2743200" algn="r" defTabSz="914400" rtl="1" eaLnBrk="1" latinLnBrk="0" hangingPunct="1">
        <a:defRPr sz="1800" kern="1200">
          <a:solidFill>
            <a:schemeClr val="tx1"/>
          </a:solidFill>
          <a:latin typeface="+mn-lt"/>
          <a:ea typeface="+mn-ea"/>
          <a:cs typeface="+mn-cs"/>
        </a:defRPr>
      </a:lvl7pPr>
      <a:lvl8pPr marL="3200400" algn="r" defTabSz="914400" rtl="1" eaLnBrk="1" latinLnBrk="0" hangingPunct="1">
        <a:defRPr sz="1800" kern="1200">
          <a:solidFill>
            <a:schemeClr val="tx1"/>
          </a:solidFill>
          <a:latin typeface="+mn-lt"/>
          <a:ea typeface="+mn-ea"/>
          <a:cs typeface="+mn-cs"/>
        </a:defRPr>
      </a:lvl8pPr>
      <a:lvl9pPr marL="3657600" algn="r" defTabSz="914400" rtl="1"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91B1A743-C998-8AF4-3FC5-8518F74ED72A}"/>
              </a:ext>
            </a:extLst>
          </p:cNvPr>
          <p:cNvSpPr>
            <a:spLocks noGrp="1"/>
          </p:cNvSpPr>
          <p:nvPr>
            <p:ph type="ctrTitle"/>
          </p:nvPr>
        </p:nvSpPr>
        <p:spPr>
          <a:xfrm>
            <a:off x="1524000" y="1122363"/>
            <a:ext cx="9144000" cy="2387600"/>
          </a:xfrm>
        </p:spPr>
        <p:txBody>
          <a:bodyPr>
            <a:normAutofit/>
          </a:bodyPr>
          <a:lstStyle/>
          <a:p>
            <a:r>
              <a:rPr lang="en-US"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Object Oriented Software Engineering</a:t>
            </a:r>
            <a:br>
              <a:rPr lang="ar-JO"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br>
            <a:r>
              <a:rPr lang="en-US" sz="40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Online Books Borrow(OBB)</a:t>
            </a:r>
            <a:endParaRPr lang="ar-JO"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
        <p:nvSpPr>
          <p:cNvPr id="5" name="عنوان فرعي 2">
            <a:extLst>
              <a:ext uri="{FF2B5EF4-FFF2-40B4-BE49-F238E27FC236}">
                <a16:creationId xmlns:a16="http://schemas.microsoft.com/office/drawing/2014/main" id="{320AD9FB-E9D6-BC88-9172-8AC9AD5ED0CD}"/>
              </a:ext>
            </a:extLst>
          </p:cNvPr>
          <p:cNvSpPr txBox="1">
            <a:spLocks/>
          </p:cNvSpPr>
          <p:nvPr/>
        </p:nvSpPr>
        <p:spPr>
          <a:xfrm>
            <a:off x="3249229" y="4195599"/>
            <a:ext cx="5983261" cy="2387599"/>
          </a:xfrm>
          <a:prstGeom prst="rect">
            <a:avLst/>
          </a:prstGeom>
        </p:spPr>
        <p:txBody>
          <a:bodyPr vert="horz" lIns="91440" tIns="45720" rIns="91440" bIns="45720" rtlCol="1">
            <a:normAutofit/>
          </a:bodyPr>
          <a:lstStyle>
            <a:lvl1pPr marL="0" indent="0" algn="ctr" defTabSz="914400" rtl="1"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1"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1"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1"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2000" i="1" dirty="0">
                <a:ln w="0">
                  <a:solidFill>
                    <a:srgbClr val="00B050"/>
                  </a:solidFill>
                </a:ln>
                <a:solidFill>
                  <a:srgbClr val="00B050"/>
                </a:solidFill>
                <a:effectLst>
                  <a:outerShdw blurRad="38100" dist="25400" dir="5400000" algn="ctr" rotWithShape="0">
                    <a:srgbClr val="6E747A">
                      <a:alpha val="43000"/>
                    </a:srgbClr>
                  </a:outerShdw>
                </a:effectLst>
              </a:rPr>
              <a:t>Students Preparation:</a:t>
            </a:r>
          </a:p>
          <a:p>
            <a:r>
              <a:rPr lang="en-US" sz="2000" i="1" dirty="0">
                <a:ln w="0">
                  <a:solidFill>
                    <a:srgbClr val="00B050"/>
                  </a:solidFill>
                </a:ln>
                <a:solidFill>
                  <a:srgbClr val="00B050"/>
                </a:solidFill>
                <a:effectLst>
                  <a:outerShdw blurRad="38100" dist="25400" dir="5400000" algn="ctr" rotWithShape="0">
                    <a:srgbClr val="6E747A">
                      <a:alpha val="43000"/>
                    </a:srgbClr>
                  </a:outerShdw>
                </a:effectLst>
              </a:rPr>
              <a:t>Feras Sameer Saleem</a:t>
            </a:r>
          </a:p>
          <a:p>
            <a:r>
              <a:rPr lang="en-US" sz="2000" i="1" dirty="0">
                <a:ln w="0">
                  <a:solidFill>
                    <a:srgbClr val="00B050"/>
                  </a:solidFill>
                </a:ln>
                <a:solidFill>
                  <a:srgbClr val="00B050"/>
                </a:solidFill>
                <a:effectLst>
                  <a:outerShdw blurRad="38100" dist="25400" dir="5400000" algn="ctr" rotWithShape="0">
                    <a:srgbClr val="6E747A">
                      <a:alpha val="43000"/>
                    </a:srgbClr>
                  </a:outerShdw>
                </a:effectLst>
              </a:rPr>
              <a:t>Mohammed Ghasan Alqunbar</a:t>
            </a:r>
          </a:p>
          <a:p>
            <a:endParaRPr lang="ar-JO" sz="2000" i="1" dirty="0">
              <a:ln w="0">
                <a:solidFill>
                  <a:srgbClr val="00B050"/>
                </a:solidFill>
              </a:ln>
              <a:solidFill>
                <a:srgbClr val="00B050"/>
              </a:solidFill>
              <a:effectLst>
                <a:outerShdw blurRad="38100" dist="25400" dir="5400000" algn="ctr" rotWithShape="0">
                  <a:srgbClr val="6E747A">
                    <a:alpha val="43000"/>
                  </a:srgbClr>
                </a:outerShdw>
              </a:effectLst>
            </a:endParaRPr>
          </a:p>
          <a:p>
            <a:r>
              <a:rPr lang="en-US" sz="2000" i="1" dirty="0">
                <a:ln w="0">
                  <a:solidFill>
                    <a:srgbClr val="00B050"/>
                  </a:solidFill>
                </a:ln>
                <a:solidFill>
                  <a:srgbClr val="00B050"/>
                </a:solidFill>
                <a:effectLst>
                  <a:outerShdw blurRad="38100" dist="25400" dir="5400000" algn="ctr" rotWithShape="0">
                    <a:srgbClr val="6E747A">
                      <a:alpha val="43000"/>
                    </a:srgbClr>
                  </a:outerShdw>
                </a:effectLst>
              </a:rPr>
              <a:t>Doctor:</a:t>
            </a:r>
          </a:p>
          <a:p>
            <a:r>
              <a:rPr lang="en-US" sz="2000" i="1" dirty="0">
                <a:ln w="0">
                  <a:solidFill>
                    <a:srgbClr val="00B050"/>
                  </a:solidFill>
                </a:ln>
                <a:solidFill>
                  <a:srgbClr val="00B050"/>
                </a:solidFill>
                <a:effectLst>
                  <a:outerShdw blurRad="38100" dist="25400" dir="5400000" algn="ctr" rotWithShape="0">
                    <a:srgbClr val="6E747A">
                      <a:alpha val="43000"/>
                    </a:srgbClr>
                  </a:outerShdw>
                </a:effectLst>
              </a:rPr>
              <a:t>Osama Qtaish</a:t>
            </a:r>
          </a:p>
        </p:txBody>
      </p:sp>
    </p:spTree>
    <p:extLst>
      <p:ext uri="{BB962C8B-B14F-4D97-AF65-F5344CB8AC3E}">
        <p14:creationId xmlns:p14="http://schemas.microsoft.com/office/powerpoint/2010/main" val="150493230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عنوان 1">
            <a:extLst>
              <a:ext uri="{FF2B5EF4-FFF2-40B4-BE49-F238E27FC236}">
                <a16:creationId xmlns:a16="http://schemas.microsoft.com/office/drawing/2014/main" id="{933D8B66-0D77-4CFE-C7AD-58B0D721B0B3}"/>
              </a:ext>
            </a:extLst>
          </p:cNvPr>
          <p:cNvSpPr>
            <a:spLocks noGrp="1"/>
          </p:cNvSpPr>
          <p:nvPr>
            <p:ph type="title"/>
          </p:nvPr>
        </p:nvSpPr>
        <p:spPr>
          <a:xfrm>
            <a:off x="838200" y="65471"/>
            <a:ext cx="10515600" cy="540314"/>
          </a:xfrm>
        </p:spPr>
        <p:txBody>
          <a:bodyPr>
            <a:normAutofit fontScale="90000"/>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Use-Case Description</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grpSp>
        <p:nvGrpSpPr>
          <p:cNvPr id="2" name="مجموعة 1">
            <a:extLst>
              <a:ext uri="{FF2B5EF4-FFF2-40B4-BE49-F238E27FC236}">
                <a16:creationId xmlns:a16="http://schemas.microsoft.com/office/drawing/2014/main" id="{E5512140-B674-DEC8-B282-69FC543B7335}"/>
              </a:ext>
            </a:extLst>
          </p:cNvPr>
          <p:cNvGrpSpPr/>
          <p:nvPr/>
        </p:nvGrpSpPr>
        <p:grpSpPr>
          <a:xfrm>
            <a:off x="601579" y="818148"/>
            <a:ext cx="10999002" cy="5903283"/>
            <a:chOff x="601579" y="818148"/>
            <a:chExt cx="10999002" cy="5903283"/>
          </a:xfrm>
        </p:grpSpPr>
        <p:grpSp>
          <p:nvGrpSpPr>
            <p:cNvPr id="3" name="مجموعة 2">
              <a:extLst>
                <a:ext uri="{FF2B5EF4-FFF2-40B4-BE49-F238E27FC236}">
                  <a16:creationId xmlns:a16="http://schemas.microsoft.com/office/drawing/2014/main" id="{F78ED4E4-4CC8-24EC-3CA3-0B0CEE20B214}"/>
                </a:ext>
              </a:extLst>
            </p:cNvPr>
            <p:cNvGrpSpPr/>
            <p:nvPr/>
          </p:nvGrpSpPr>
          <p:grpSpPr>
            <a:xfrm>
              <a:off x="601579" y="818148"/>
              <a:ext cx="10999002" cy="5903283"/>
              <a:chOff x="601579" y="818148"/>
              <a:chExt cx="10999002" cy="5903283"/>
            </a:xfrm>
          </p:grpSpPr>
          <p:sp>
            <p:nvSpPr>
              <p:cNvPr id="28" name="مستطيل 27">
                <a:extLst>
                  <a:ext uri="{FF2B5EF4-FFF2-40B4-BE49-F238E27FC236}">
                    <a16:creationId xmlns:a16="http://schemas.microsoft.com/office/drawing/2014/main" id="{F485A5C2-6DAE-61E1-5AD7-A438E9B29311}"/>
                  </a:ext>
                </a:extLst>
              </p:cNvPr>
              <p:cNvSpPr/>
              <p:nvPr/>
            </p:nvSpPr>
            <p:spPr>
              <a:xfrm>
                <a:off x="601579" y="818149"/>
                <a:ext cx="10988842" cy="59032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ctr" defTabSz="914400" rtl="1" eaLnBrk="1" fontAlgn="auto" latinLnBrk="0" hangingPunct="1">
                  <a:lnSpc>
                    <a:spcPct val="100000"/>
                  </a:lnSpc>
                  <a:spcBef>
                    <a:spcPts val="0"/>
                  </a:spcBef>
                  <a:spcAft>
                    <a:spcPts val="0"/>
                  </a:spcAft>
                  <a:buClrTx/>
                  <a:buSzTx/>
                  <a:buFontTx/>
                  <a:buNone/>
                  <a:tabLst/>
                  <a:defRPr/>
                </a:pPr>
                <a:endParaRPr kumimoji="0" lang="ar-JO" sz="1800" b="0" i="0" u="none" strike="noStrike" kern="1200" cap="none" spc="0" normalizeH="0" baseline="0" noProof="0" dirty="0">
                  <a:ln>
                    <a:noFill/>
                  </a:ln>
                  <a:solidFill>
                    <a:prstClr val="white"/>
                  </a:solidFill>
                  <a:effectLst/>
                  <a:uLnTx/>
                  <a:uFillTx/>
                  <a:latin typeface="Calibri" panose="020F0502020204030204"/>
                  <a:ea typeface="+mn-ea"/>
                  <a:cs typeface="Arial" panose="020B0604020202020204" pitchFamily="34" charset="0"/>
                </a:endParaRPr>
              </a:p>
            </p:txBody>
          </p:sp>
          <p:sp>
            <p:nvSpPr>
              <p:cNvPr id="29" name="مستطيل 28">
                <a:extLst>
                  <a:ext uri="{FF2B5EF4-FFF2-40B4-BE49-F238E27FC236}">
                    <a16:creationId xmlns:a16="http://schemas.microsoft.com/office/drawing/2014/main" id="{407A94DD-CD25-CF9E-BEF0-EE0F37073DB6}"/>
                  </a:ext>
                </a:extLst>
              </p:cNvPr>
              <p:cNvSpPr/>
              <p:nvPr/>
            </p:nvSpPr>
            <p:spPr>
              <a:xfrm>
                <a:off x="601579" y="818149"/>
                <a:ext cx="2414337" cy="44677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B0F0"/>
                    </a:solidFill>
                    <a:effectLst/>
                    <a:uLnTx/>
                    <a:uFillTx/>
                    <a:latin typeface="Calibri" panose="020F0502020204030204"/>
                    <a:ea typeface="+mn-ea"/>
                    <a:cs typeface="+mn-cs"/>
                  </a:rPr>
                  <a:t>Use case name</a:t>
                </a:r>
                <a:endParaRPr kumimoji="0" lang="ar-JO" sz="1800" b="1" i="0" u="none" strike="noStrike" kern="1200" cap="none" spc="0" normalizeH="0" baseline="0" noProof="0" dirty="0">
                  <a:ln>
                    <a:noFill/>
                  </a:ln>
                  <a:solidFill>
                    <a:srgbClr val="00B0F0"/>
                  </a:solidFill>
                  <a:effectLst/>
                  <a:uLnTx/>
                  <a:uFillTx/>
                  <a:latin typeface="Calibri" panose="020F0502020204030204"/>
                  <a:ea typeface="+mn-ea"/>
                  <a:cs typeface="Arial" panose="020B0604020202020204" pitchFamily="34" charset="0"/>
                </a:endParaRPr>
              </a:p>
            </p:txBody>
          </p:sp>
          <p:sp>
            <p:nvSpPr>
              <p:cNvPr id="30" name="مستطيل 29">
                <a:extLst>
                  <a:ext uri="{FF2B5EF4-FFF2-40B4-BE49-F238E27FC236}">
                    <a16:creationId xmlns:a16="http://schemas.microsoft.com/office/drawing/2014/main" id="{24F95610-6532-2F6B-6FE8-55A3FA3E6C17}"/>
                  </a:ext>
                </a:extLst>
              </p:cNvPr>
              <p:cNvSpPr/>
              <p:nvPr/>
            </p:nvSpPr>
            <p:spPr>
              <a:xfrm>
                <a:off x="3015916" y="818148"/>
                <a:ext cx="8574505" cy="446772"/>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rPr>
                  <a:t>ImposesFine</a:t>
                </a:r>
                <a:endParaRPr kumimoji="0" lang="ar-JO" sz="1800" b="1" i="0" u="none" strike="noStrike" kern="1200" cap="none" spc="0" normalizeH="0" baseline="0" noProof="0" dirty="0">
                  <a:ln>
                    <a:noFill/>
                  </a:ln>
                  <a:solidFill>
                    <a:srgbClr val="00B0F0"/>
                  </a:solidFill>
                  <a:effectLst/>
                  <a:uLnTx/>
                  <a:uFillTx/>
                  <a:latin typeface="Calibri" panose="020F0502020204030204"/>
                  <a:ea typeface="+mn-ea"/>
                  <a:cs typeface="Arial" panose="020B0604020202020204" pitchFamily="34" charset="0"/>
                </a:endParaRPr>
              </a:p>
            </p:txBody>
          </p:sp>
          <p:sp>
            <p:nvSpPr>
              <p:cNvPr id="31" name="مستطيل 30">
                <a:extLst>
                  <a:ext uri="{FF2B5EF4-FFF2-40B4-BE49-F238E27FC236}">
                    <a16:creationId xmlns:a16="http://schemas.microsoft.com/office/drawing/2014/main" id="{F8068821-E1BE-7B1A-A287-DCB583653043}"/>
                  </a:ext>
                </a:extLst>
              </p:cNvPr>
              <p:cNvSpPr/>
              <p:nvPr/>
            </p:nvSpPr>
            <p:spPr>
              <a:xfrm>
                <a:off x="601579" y="1264920"/>
                <a:ext cx="2414337" cy="94488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B0F0"/>
                    </a:solidFill>
                    <a:effectLst/>
                    <a:uLnTx/>
                    <a:uFillTx/>
                    <a:latin typeface="Calibri" panose="020F0502020204030204"/>
                    <a:ea typeface="+mn-ea"/>
                    <a:cs typeface="+mn-cs"/>
                  </a:rPr>
                  <a:t>Participating           actors</a:t>
                </a:r>
                <a:endParaRPr kumimoji="0" lang="ar-JO" sz="1800" b="1" i="0" u="none" strike="noStrike" kern="1200" cap="none" spc="0" normalizeH="0" baseline="0" noProof="0" dirty="0">
                  <a:ln>
                    <a:noFill/>
                  </a:ln>
                  <a:solidFill>
                    <a:srgbClr val="00B0F0"/>
                  </a:solidFill>
                  <a:effectLst/>
                  <a:uLnTx/>
                  <a:uFillTx/>
                  <a:latin typeface="Calibri" panose="020F0502020204030204"/>
                  <a:ea typeface="+mn-ea"/>
                  <a:cs typeface="Arial" panose="020B0604020202020204" pitchFamily="34" charset="0"/>
                </a:endParaRPr>
              </a:p>
            </p:txBody>
          </p:sp>
          <p:sp>
            <p:nvSpPr>
              <p:cNvPr id="32" name="مستطيل 31">
                <a:extLst>
                  <a:ext uri="{FF2B5EF4-FFF2-40B4-BE49-F238E27FC236}">
                    <a16:creationId xmlns:a16="http://schemas.microsoft.com/office/drawing/2014/main" id="{1B28DBA4-BE76-547C-2E47-113DB5A3B27C}"/>
                  </a:ext>
                </a:extLst>
              </p:cNvPr>
              <p:cNvSpPr/>
              <p:nvPr/>
            </p:nvSpPr>
            <p:spPr>
              <a:xfrm>
                <a:off x="3015916" y="1264920"/>
                <a:ext cx="8574505" cy="944880"/>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rPr>
                  <a:t>Librarian</a:t>
                </a:r>
              </a:p>
            </p:txBody>
          </p:sp>
          <p:sp>
            <p:nvSpPr>
              <p:cNvPr id="33" name="مستطيل 32">
                <a:extLst>
                  <a:ext uri="{FF2B5EF4-FFF2-40B4-BE49-F238E27FC236}">
                    <a16:creationId xmlns:a16="http://schemas.microsoft.com/office/drawing/2014/main" id="{D3608961-F3B4-70B9-CA50-2F810F87B0F6}"/>
                  </a:ext>
                </a:extLst>
              </p:cNvPr>
              <p:cNvSpPr/>
              <p:nvPr/>
            </p:nvSpPr>
            <p:spPr>
              <a:xfrm>
                <a:off x="601579" y="3015596"/>
                <a:ext cx="2414337" cy="1982527"/>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rPr>
                  <a:t>Flow of events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4" name="مستطيل 33">
                <a:extLst>
                  <a:ext uri="{FF2B5EF4-FFF2-40B4-BE49-F238E27FC236}">
                    <a16:creationId xmlns:a16="http://schemas.microsoft.com/office/drawing/2014/main" id="{12CA50F0-F674-6949-A013-1AF1BC23F6D2}"/>
                  </a:ext>
                </a:extLst>
              </p:cNvPr>
              <p:cNvSpPr/>
              <p:nvPr/>
            </p:nvSpPr>
            <p:spPr>
              <a:xfrm>
                <a:off x="3015916" y="3006720"/>
                <a:ext cx="8574505" cy="1982528"/>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rPr>
                  <a:t>The User was late in delivering the book</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rPr>
                  <a:t>Impose a fine on the User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rPr>
                  <a:t>Send a notice of the fine amount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endParaRPr>
              </a:p>
            </p:txBody>
          </p:sp>
          <p:sp>
            <p:nvSpPr>
              <p:cNvPr id="35" name="مستطيل 34">
                <a:extLst>
                  <a:ext uri="{FF2B5EF4-FFF2-40B4-BE49-F238E27FC236}">
                    <a16:creationId xmlns:a16="http://schemas.microsoft.com/office/drawing/2014/main" id="{BF646018-16BF-DA55-B9B7-C13B2FB66CBD}"/>
                  </a:ext>
                </a:extLst>
              </p:cNvPr>
              <p:cNvSpPr/>
              <p:nvPr/>
            </p:nvSpPr>
            <p:spPr>
              <a:xfrm>
                <a:off x="601579" y="5013362"/>
                <a:ext cx="2414337" cy="85403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B0F0"/>
                    </a:solidFill>
                    <a:effectLst/>
                    <a:uLnTx/>
                    <a:uFillTx/>
                    <a:latin typeface="Calibri" panose="020F0502020204030204"/>
                    <a:ea typeface="+mn-ea"/>
                    <a:cs typeface="+mn-cs"/>
                  </a:rPr>
                  <a:t>Exit condition</a:t>
                </a:r>
                <a:endParaRPr kumimoji="0" lang="ar-JO" sz="1800" b="1" i="0" u="none" strike="noStrike" kern="1200" cap="none" spc="0" normalizeH="0" baseline="0" noProof="0" dirty="0">
                  <a:ln>
                    <a:noFill/>
                  </a:ln>
                  <a:solidFill>
                    <a:srgbClr val="00B0F0"/>
                  </a:solidFill>
                  <a:effectLst/>
                  <a:uLnTx/>
                  <a:uFillTx/>
                  <a:latin typeface="Calibri" panose="020F0502020204030204"/>
                  <a:ea typeface="+mn-ea"/>
                  <a:cs typeface="Arial" panose="020B0604020202020204" pitchFamily="34" charset="0"/>
                </a:endParaRPr>
              </a:p>
            </p:txBody>
          </p:sp>
          <p:sp>
            <p:nvSpPr>
              <p:cNvPr id="36" name="مستطيل 35">
                <a:extLst>
                  <a:ext uri="{FF2B5EF4-FFF2-40B4-BE49-F238E27FC236}">
                    <a16:creationId xmlns:a16="http://schemas.microsoft.com/office/drawing/2014/main" id="{3B6EC241-B95A-0120-2051-C28A7CEAF032}"/>
                  </a:ext>
                </a:extLst>
              </p:cNvPr>
              <p:cNvSpPr/>
              <p:nvPr/>
            </p:nvSpPr>
            <p:spPr>
              <a:xfrm>
                <a:off x="3015916" y="5013362"/>
                <a:ext cx="8574505" cy="854038"/>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rPr>
                  <a:t>Send a notice of the fine amount</a:t>
                </a:r>
                <a:endParaRPr kumimoji="0" lang="ar-JO" sz="1800" b="1" i="0" u="none" strike="noStrike" kern="1200" cap="none" spc="0" normalizeH="0" baseline="0" noProof="0" dirty="0">
                  <a:ln>
                    <a:noFill/>
                  </a:ln>
                  <a:solidFill>
                    <a:srgbClr val="00B0F0"/>
                  </a:solidFill>
                  <a:effectLst/>
                  <a:uLnTx/>
                  <a:uFillTx/>
                  <a:latin typeface="Calibri" panose="020F0502020204030204"/>
                  <a:ea typeface="+mn-ea"/>
                  <a:cs typeface="Arial" panose="020B0604020202020204" pitchFamily="34" charset="0"/>
                </a:endParaRPr>
              </a:p>
            </p:txBody>
          </p:sp>
          <p:sp>
            <p:nvSpPr>
              <p:cNvPr id="37" name="مستطيل 36">
                <a:extLst>
                  <a:ext uri="{FF2B5EF4-FFF2-40B4-BE49-F238E27FC236}">
                    <a16:creationId xmlns:a16="http://schemas.microsoft.com/office/drawing/2014/main" id="{E26EA000-1B58-D2D4-3C50-0FB10CEFB6BD}"/>
                  </a:ext>
                </a:extLst>
              </p:cNvPr>
              <p:cNvSpPr/>
              <p:nvPr/>
            </p:nvSpPr>
            <p:spPr>
              <a:xfrm>
                <a:off x="601579" y="5867396"/>
                <a:ext cx="2414337" cy="854034"/>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a:ln>
                      <a:noFill/>
                    </a:ln>
                    <a:solidFill>
                      <a:srgbClr val="00B0F0"/>
                    </a:solidFill>
                    <a:effectLst/>
                    <a:uLnTx/>
                    <a:uFillTx/>
                    <a:latin typeface="Calibri" panose="020F0502020204030204"/>
                    <a:ea typeface="+mn-ea"/>
                    <a:cs typeface="+mn-cs"/>
                  </a:rPr>
                  <a:t>Quality      requirements</a:t>
                </a:r>
                <a:endParaRPr kumimoji="0" lang="ar-JO" sz="1800" b="1" i="0" u="none" strike="noStrike" kern="1200" cap="none" spc="0" normalizeH="0" baseline="0" noProof="0" dirty="0">
                  <a:ln>
                    <a:noFill/>
                  </a:ln>
                  <a:solidFill>
                    <a:srgbClr val="00B0F0"/>
                  </a:solidFill>
                  <a:effectLst/>
                  <a:uLnTx/>
                  <a:uFillTx/>
                  <a:latin typeface="Calibri" panose="020F0502020204030204"/>
                  <a:ea typeface="+mn-ea"/>
                  <a:cs typeface="Arial" panose="020B0604020202020204" pitchFamily="34" charset="0"/>
                </a:endParaRPr>
              </a:p>
            </p:txBody>
          </p:sp>
          <p:sp>
            <p:nvSpPr>
              <p:cNvPr id="38" name="مستطيل 37">
                <a:extLst>
                  <a:ext uri="{FF2B5EF4-FFF2-40B4-BE49-F238E27FC236}">
                    <a16:creationId xmlns:a16="http://schemas.microsoft.com/office/drawing/2014/main" id="{4F91DAF1-E0F6-6D12-8875-6495C36F1AE2}"/>
                  </a:ext>
                </a:extLst>
              </p:cNvPr>
              <p:cNvSpPr/>
              <p:nvPr/>
            </p:nvSpPr>
            <p:spPr>
              <a:xfrm>
                <a:off x="3015916" y="5867393"/>
                <a:ext cx="8574505" cy="854038"/>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rPr>
                  <a:t>Receive books without delay</a:t>
                </a:r>
                <a:endParaRPr kumimoji="0" lang="ar-JO" sz="1800" b="1" i="0" u="none" strike="noStrike" kern="1200" cap="none" spc="0" normalizeH="0" baseline="0" noProof="0" dirty="0">
                  <a:ln>
                    <a:noFill/>
                  </a:ln>
                  <a:solidFill>
                    <a:srgbClr val="00B0F0"/>
                  </a:solidFill>
                  <a:effectLst/>
                  <a:uLnTx/>
                  <a:uFillTx/>
                  <a:latin typeface="Calibri" panose="020F0502020204030204"/>
                  <a:ea typeface="+mn-ea"/>
                  <a:cs typeface="Arial" panose="020B0604020202020204" pitchFamily="34" charset="0"/>
                </a:endParaRPr>
              </a:p>
            </p:txBody>
          </p:sp>
          <p:cxnSp>
            <p:nvCxnSpPr>
              <p:cNvPr id="39" name="رابط مستقيم 38">
                <a:extLst>
                  <a:ext uri="{FF2B5EF4-FFF2-40B4-BE49-F238E27FC236}">
                    <a16:creationId xmlns:a16="http://schemas.microsoft.com/office/drawing/2014/main" id="{1B7F114E-BB2D-EDDA-E807-5D2E2FD61B48}"/>
                  </a:ext>
                </a:extLst>
              </p:cNvPr>
              <p:cNvCxnSpPr/>
              <p:nvPr/>
            </p:nvCxnSpPr>
            <p:spPr>
              <a:xfrm>
                <a:off x="611739" y="6706190"/>
                <a:ext cx="10988842" cy="0"/>
              </a:xfrm>
              <a:prstGeom prst="line">
                <a:avLst/>
              </a:prstGeom>
              <a:ln w="57150">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0" name="رابط مستقيم 39">
                <a:extLst>
                  <a:ext uri="{FF2B5EF4-FFF2-40B4-BE49-F238E27FC236}">
                    <a16:creationId xmlns:a16="http://schemas.microsoft.com/office/drawing/2014/main" id="{09F189ED-78EC-9A8B-ABD6-CABE7F3D41A6}"/>
                  </a:ext>
                </a:extLst>
              </p:cNvPr>
              <p:cNvCxnSpPr/>
              <p:nvPr/>
            </p:nvCxnSpPr>
            <p:spPr>
              <a:xfrm>
                <a:off x="601579" y="5867396"/>
                <a:ext cx="10988842" cy="0"/>
              </a:xfrm>
              <a:prstGeom prst="line">
                <a:avLst/>
              </a:prstGeom>
              <a:ln w="28575">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1" name="رابط مستقيم 40">
                <a:extLst>
                  <a:ext uri="{FF2B5EF4-FFF2-40B4-BE49-F238E27FC236}">
                    <a16:creationId xmlns:a16="http://schemas.microsoft.com/office/drawing/2014/main" id="{A112ED90-1D6F-9005-DA74-8DA5D1A96A97}"/>
                  </a:ext>
                </a:extLst>
              </p:cNvPr>
              <p:cNvCxnSpPr/>
              <p:nvPr/>
            </p:nvCxnSpPr>
            <p:spPr>
              <a:xfrm>
                <a:off x="601579" y="5013362"/>
                <a:ext cx="10988842" cy="0"/>
              </a:xfrm>
              <a:prstGeom prst="line">
                <a:avLst/>
              </a:prstGeom>
              <a:ln w="28575">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2" name="رابط مستقيم 41">
                <a:extLst>
                  <a:ext uri="{FF2B5EF4-FFF2-40B4-BE49-F238E27FC236}">
                    <a16:creationId xmlns:a16="http://schemas.microsoft.com/office/drawing/2014/main" id="{B3078293-6FBF-D547-D0C2-8FDBA4710F9C}"/>
                  </a:ext>
                </a:extLst>
              </p:cNvPr>
              <p:cNvCxnSpPr/>
              <p:nvPr/>
            </p:nvCxnSpPr>
            <p:spPr>
              <a:xfrm>
                <a:off x="601579" y="1264919"/>
                <a:ext cx="10988842" cy="0"/>
              </a:xfrm>
              <a:prstGeom prst="line">
                <a:avLst/>
              </a:prstGeom>
              <a:ln w="28575">
                <a:solidFill>
                  <a:schemeClr val="tx1"/>
                </a:solidFill>
              </a:ln>
            </p:spPr>
            <p:style>
              <a:lnRef idx="3">
                <a:schemeClr val="accent6"/>
              </a:lnRef>
              <a:fillRef idx="0">
                <a:schemeClr val="accent6"/>
              </a:fillRef>
              <a:effectRef idx="2">
                <a:schemeClr val="accent6"/>
              </a:effectRef>
              <a:fontRef idx="minor">
                <a:schemeClr val="tx1"/>
              </a:fontRef>
            </p:style>
          </p:cxnSp>
          <p:cxnSp>
            <p:nvCxnSpPr>
              <p:cNvPr id="43" name="رابط مستقيم 42">
                <a:extLst>
                  <a:ext uri="{FF2B5EF4-FFF2-40B4-BE49-F238E27FC236}">
                    <a16:creationId xmlns:a16="http://schemas.microsoft.com/office/drawing/2014/main" id="{336AE78E-6FE3-B1FA-5559-58BA61B1052B}"/>
                  </a:ext>
                </a:extLst>
              </p:cNvPr>
              <p:cNvCxnSpPr/>
              <p:nvPr/>
            </p:nvCxnSpPr>
            <p:spPr>
              <a:xfrm>
                <a:off x="601579" y="833389"/>
                <a:ext cx="10988842" cy="0"/>
              </a:xfrm>
              <a:prstGeom prst="line">
                <a:avLst/>
              </a:prstGeom>
              <a:ln w="57150">
                <a:solidFill>
                  <a:schemeClr val="tx1"/>
                </a:solidFill>
              </a:ln>
            </p:spPr>
            <p:style>
              <a:lnRef idx="3">
                <a:schemeClr val="accent6"/>
              </a:lnRef>
              <a:fillRef idx="0">
                <a:schemeClr val="accent6"/>
              </a:fillRef>
              <a:effectRef idx="2">
                <a:schemeClr val="accent6"/>
              </a:effectRef>
              <a:fontRef idx="minor">
                <a:schemeClr val="tx1"/>
              </a:fontRef>
            </p:style>
          </p:cxnSp>
          <p:sp>
            <p:nvSpPr>
              <p:cNvPr id="44" name="مستطيل 43">
                <a:extLst>
                  <a:ext uri="{FF2B5EF4-FFF2-40B4-BE49-F238E27FC236}">
                    <a16:creationId xmlns:a16="http://schemas.microsoft.com/office/drawing/2014/main" id="{2B7190F0-D667-F5E4-FB98-23185E4A9F21}"/>
                  </a:ext>
                </a:extLst>
              </p:cNvPr>
              <p:cNvSpPr/>
              <p:nvPr/>
            </p:nvSpPr>
            <p:spPr>
              <a:xfrm>
                <a:off x="601579" y="2209800"/>
                <a:ext cx="2414337" cy="825831"/>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rPr>
                  <a:t>Entry condition</a:t>
                </a:r>
                <a:endParaRPr kumimoji="0" lang="ar-JO" sz="1800" b="1" i="0" u="none" strike="noStrike" kern="1200" cap="none" spc="0" normalizeH="0" baseline="0" noProof="0" dirty="0">
                  <a:ln>
                    <a:noFill/>
                  </a:ln>
                  <a:solidFill>
                    <a:srgbClr val="00B0F0"/>
                  </a:solidFill>
                  <a:effectLst/>
                  <a:uLnTx/>
                  <a:uFillTx/>
                  <a:latin typeface="Calibri" panose="020F0502020204030204"/>
                  <a:ea typeface="+mn-ea"/>
                  <a:cs typeface="Arial" panose="020B0604020202020204" pitchFamily="34" charset="0"/>
                </a:endParaRPr>
              </a:p>
            </p:txBody>
          </p:sp>
          <p:sp>
            <p:nvSpPr>
              <p:cNvPr id="45" name="مستطيل 44">
                <a:extLst>
                  <a:ext uri="{FF2B5EF4-FFF2-40B4-BE49-F238E27FC236}">
                    <a16:creationId xmlns:a16="http://schemas.microsoft.com/office/drawing/2014/main" id="{F8876A8C-206D-FED8-FF25-272A32418797}"/>
                  </a:ext>
                </a:extLst>
              </p:cNvPr>
              <p:cNvSpPr/>
              <p:nvPr/>
            </p:nvSpPr>
            <p:spPr>
              <a:xfrm>
                <a:off x="3015916" y="2218676"/>
                <a:ext cx="8574505" cy="808079"/>
              </a:xfrm>
              <a:prstGeom prst="rect">
                <a:avLst/>
              </a:prstGeom>
              <a:solidFill>
                <a:schemeClr val="accent3">
                  <a:lumMod val="40000"/>
                  <a:lumOff val="60000"/>
                </a:schemeClr>
              </a:solidFill>
              <a:ln>
                <a:solidFill>
                  <a:schemeClr val="accent3">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800" b="1" i="0" u="none" strike="noStrike" kern="1200" cap="none" spc="0" normalizeH="0" baseline="0" noProof="0" dirty="0">
                    <a:ln>
                      <a:noFill/>
                    </a:ln>
                    <a:solidFill>
                      <a:srgbClr val="00B0F0"/>
                    </a:solidFill>
                    <a:effectLst/>
                    <a:uLnTx/>
                    <a:uFillTx/>
                    <a:latin typeface="Calibri" panose="020F0502020204030204"/>
                    <a:ea typeface="+mn-ea"/>
                    <a:cs typeface="+mn-cs"/>
                  </a:rPr>
                  <a:t> The Librarian is logged into OBB </a:t>
                </a:r>
                <a:endParaRPr kumimoji="0" lang="ar-JO" sz="1800" b="1" i="0" u="none" strike="noStrike" kern="1200" cap="none" spc="0" normalizeH="0" baseline="0" noProof="0" dirty="0">
                  <a:ln>
                    <a:noFill/>
                  </a:ln>
                  <a:solidFill>
                    <a:srgbClr val="00B0F0"/>
                  </a:solidFill>
                  <a:effectLst/>
                  <a:uLnTx/>
                  <a:uFillTx/>
                  <a:latin typeface="Calibri" panose="020F0502020204030204"/>
                  <a:ea typeface="+mn-ea"/>
                  <a:cs typeface="Arial" panose="020B0604020202020204" pitchFamily="34" charset="0"/>
                </a:endParaRPr>
              </a:p>
            </p:txBody>
          </p:sp>
        </p:grpSp>
        <p:cxnSp>
          <p:nvCxnSpPr>
            <p:cNvPr id="18" name="رابط مستقيم 17">
              <a:extLst>
                <a:ext uri="{FF2B5EF4-FFF2-40B4-BE49-F238E27FC236}">
                  <a16:creationId xmlns:a16="http://schemas.microsoft.com/office/drawing/2014/main" id="{CDF4E102-5752-47F2-E95D-A6312CAE1B9D}"/>
                </a:ext>
              </a:extLst>
            </p:cNvPr>
            <p:cNvCxnSpPr/>
            <p:nvPr/>
          </p:nvCxnSpPr>
          <p:spPr>
            <a:xfrm>
              <a:off x="601579" y="3048590"/>
              <a:ext cx="10988842" cy="0"/>
            </a:xfrm>
            <a:prstGeom prst="line">
              <a:avLst/>
            </a:prstGeom>
            <a:ln w="28575">
              <a:solidFill>
                <a:schemeClr val="tx1"/>
              </a:solidFill>
            </a:ln>
          </p:spPr>
          <p:style>
            <a:lnRef idx="3">
              <a:schemeClr val="accent6"/>
            </a:lnRef>
            <a:fillRef idx="0">
              <a:schemeClr val="accent6"/>
            </a:fillRef>
            <a:effectRef idx="2">
              <a:schemeClr val="accent6"/>
            </a:effectRef>
            <a:fontRef idx="minor">
              <a:schemeClr val="tx1"/>
            </a:fontRef>
          </p:style>
        </p:cxnSp>
        <p:cxnSp>
          <p:nvCxnSpPr>
            <p:cNvPr id="27" name="رابط مستقيم 26">
              <a:extLst>
                <a:ext uri="{FF2B5EF4-FFF2-40B4-BE49-F238E27FC236}">
                  <a16:creationId xmlns:a16="http://schemas.microsoft.com/office/drawing/2014/main" id="{8932A213-B79A-FA1B-6F19-1C5F37E40270}"/>
                </a:ext>
              </a:extLst>
            </p:cNvPr>
            <p:cNvCxnSpPr/>
            <p:nvPr/>
          </p:nvCxnSpPr>
          <p:spPr>
            <a:xfrm>
              <a:off x="601579" y="2209800"/>
              <a:ext cx="10988842" cy="0"/>
            </a:xfrm>
            <a:prstGeom prst="line">
              <a:avLst/>
            </a:prstGeom>
            <a:ln w="28575">
              <a:solidFill>
                <a:schemeClr val="tx1"/>
              </a:solidFill>
            </a:ln>
          </p:spPr>
          <p:style>
            <a:lnRef idx="3">
              <a:schemeClr val="accent6"/>
            </a:lnRef>
            <a:fillRef idx="0">
              <a:schemeClr val="accent6"/>
            </a:fillRef>
            <a:effectRef idx="2">
              <a:schemeClr val="accent6"/>
            </a:effectRef>
            <a:fontRef idx="minor">
              <a:schemeClr val="tx1"/>
            </a:fontRef>
          </p:style>
        </p:cxnSp>
      </p:grpSp>
    </p:spTree>
    <p:extLst>
      <p:ext uri="{BB962C8B-B14F-4D97-AF65-F5344CB8AC3E}">
        <p14:creationId xmlns:p14="http://schemas.microsoft.com/office/powerpoint/2010/main" val="31852985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73F30C6D-DB22-5D05-5AB8-F9B433FFDDB2}"/>
              </a:ext>
            </a:extLst>
          </p:cNvPr>
          <p:cNvSpPr>
            <a:spLocks noGrp="1"/>
          </p:cNvSpPr>
          <p:nvPr>
            <p:ph type="title"/>
          </p:nvPr>
        </p:nvSpPr>
        <p:spPr>
          <a:xfrm>
            <a:off x="838200" y="35974"/>
            <a:ext cx="10515600" cy="540314"/>
          </a:xfrm>
        </p:spPr>
        <p:txBody>
          <a:bodyPr>
            <a:normAutofit fontScale="90000"/>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Class Diagrams</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pic>
        <p:nvPicPr>
          <p:cNvPr id="5" name="صورة 4" descr="صورة تحتوي على نص, رسم بياني, خطة, الخط&#10;&#10;تم إنشاء الوصف تلقائياً">
            <a:extLst>
              <a:ext uri="{FF2B5EF4-FFF2-40B4-BE49-F238E27FC236}">
                <a16:creationId xmlns:a16="http://schemas.microsoft.com/office/drawing/2014/main" id="{465DA12D-7932-0A10-8768-ECDCBCC080F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96365" y="1127760"/>
            <a:ext cx="8869829" cy="5300662"/>
          </a:xfrm>
          <a:prstGeom prst="rect">
            <a:avLst/>
          </a:prstGeom>
        </p:spPr>
      </p:pic>
    </p:spTree>
    <p:extLst>
      <p:ext uri="{BB962C8B-B14F-4D97-AF65-F5344CB8AC3E}">
        <p14:creationId xmlns:p14="http://schemas.microsoft.com/office/powerpoint/2010/main" val="33145148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A8A6290E-1E90-8199-F7EC-0F11D0337A4C}"/>
              </a:ext>
            </a:extLst>
          </p:cNvPr>
          <p:cNvSpPr txBox="1">
            <a:spLocks/>
          </p:cNvSpPr>
          <p:nvPr/>
        </p:nvSpPr>
        <p:spPr>
          <a:xfrm>
            <a:off x="838202" y="16311"/>
            <a:ext cx="10515600" cy="540315"/>
          </a:xfrm>
          <a:prstGeom prst="rect">
            <a:avLst/>
          </a:prstGeom>
        </p:spPr>
        <p:txBody>
          <a:bodyPr vert="horz" lIns="91440" tIns="45721" rIns="91440" bIns="45721" rtlCol="1" anchor="ctr">
            <a:normAutofit fontScale="6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1"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Activity Diagrams</a:t>
            </a:r>
            <a:endParaRPr lang="ar-JO" sz="5401"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pic>
        <p:nvPicPr>
          <p:cNvPr id="4" name="صورة 3" descr="صورة تحتوي على رسم بياني, رسم, نص, رسم تقني&#10;&#10;تم إنشاء الوصف تلقائياً">
            <a:extLst>
              <a:ext uri="{FF2B5EF4-FFF2-40B4-BE49-F238E27FC236}">
                <a16:creationId xmlns:a16="http://schemas.microsoft.com/office/drawing/2014/main" id="{A62B62EF-577D-AE2A-2811-F50D08A85E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77173" y="556626"/>
            <a:ext cx="3437654" cy="6264627"/>
          </a:xfrm>
          <a:prstGeom prst="rect">
            <a:avLst/>
          </a:prstGeom>
        </p:spPr>
      </p:pic>
    </p:spTree>
    <p:extLst>
      <p:ext uri="{BB962C8B-B14F-4D97-AF65-F5344CB8AC3E}">
        <p14:creationId xmlns:p14="http://schemas.microsoft.com/office/powerpoint/2010/main" val="36190903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id="{EA35A71A-2CE8-41EB-0DE9-62757FB7FB53}"/>
              </a:ext>
            </a:extLst>
          </p:cNvPr>
          <p:cNvPicPr>
            <a:picLocks noChangeAspect="1"/>
          </p:cNvPicPr>
          <p:nvPr/>
        </p:nvPicPr>
        <p:blipFill>
          <a:blip r:embed="rId2"/>
          <a:stretch>
            <a:fillRect/>
          </a:stretch>
        </p:blipFill>
        <p:spPr>
          <a:xfrm>
            <a:off x="1269591" y="1233608"/>
            <a:ext cx="9652817" cy="4895853"/>
          </a:xfrm>
          <a:prstGeom prst="rect">
            <a:avLst/>
          </a:prstGeom>
        </p:spPr>
      </p:pic>
      <p:sp>
        <p:nvSpPr>
          <p:cNvPr id="6" name="عنوان 1">
            <a:extLst>
              <a:ext uri="{FF2B5EF4-FFF2-40B4-BE49-F238E27FC236}">
                <a16:creationId xmlns:a16="http://schemas.microsoft.com/office/drawing/2014/main" id="{BC6145EA-1E5C-915D-E12B-861DC1333D04}"/>
              </a:ext>
            </a:extLst>
          </p:cNvPr>
          <p:cNvSpPr txBox="1">
            <a:spLocks/>
          </p:cNvSpPr>
          <p:nvPr/>
        </p:nvSpPr>
        <p:spPr>
          <a:xfrm>
            <a:off x="838202" y="-13185"/>
            <a:ext cx="10515600" cy="540315"/>
          </a:xfrm>
          <a:prstGeom prst="rect">
            <a:avLst/>
          </a:prstGeom>
        </p:spPr>
        <p:txBody>
          <a:bodyPr vert="horz" lIns="91440" tIns="45721" rIns="91440" bIns="45721" rtlCol="1" anchor="ctr">
            <a:normAutofit fontScale="6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1"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Sequence Diagrams</a:t>
            </a:r>
            <a:endParaRPr lang="ar-JO" sz="5401"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Tree>
    <p:extLst>
      <p:ext uri="{BB962C8B-B14F-4D97-AF65-F5344CB8AC3E}">
        <p14:creationId xmlns:p14="http://schemas.microsoft.com/office/powerpoint/2010/main" val="37480796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عنوان 1">
            <a:extLst>
              <a:ext uri="{FF2B5EF4-FFF2-40B4-BE49-F238E27FC236}">
                <a16:creationId xmlns:a16="http://schemas.microsoft.com/office/drawing/2014/main" id="{BC6145EA-1E5C-915D-E12B-861DC1333D04}"/>
              </a:ext>
            </a:extLst>
          </p:cNvPr>
          <p:cNvSpPr txBox="1">
            <a:spLocks/>
          </p:cNvSpPr>
          <p:nvPr/>
        </p:nvSpPr>
        <p:spPr>
          <a:xfrm>
            <a:off x="838202" y="-13185"/>
            <a:ext cx="10515600" cy="540315"/>
          </a:xfrm>
          <a:prstGeom prst="rect">
            <a:avLst/>
          </a:prstGeom>
        </p:spPr>
        <p:txBody>
          <a:bodyPr vert="horz" lIns="91440" tIns="45721" rIns="91440" bIns="45721" rtlCol="1" anchor="ctr">
            <a:normAutofit fontScale="67500" lnSpcReduction="20000"/>
          </a:bodyPr>
          <a:lstStyle>
            <a:lvl1pPr algn="r" defTabSz="914400" rtl="1"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5401"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Sequence Diagrams</a:t>
            </a:r>
            <a:endParaRPr lang="ar-JO" sz="5401"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pic>
        <p:nvPicPr>
          <p:cNvPr id="3" name="صورة 2">
            <a:extLst>
              <a:ext uri="{FF2B5EF4-FFF2-40B4-BE49-F238E27FC236}">
                <a16:creationId xmlns:a16="http://schemas.microsoft.com/office/drawing/2014/main" id="{3184B2BA-2E35-062C-DAA8-E0344F40345D}"/>
              </a:ext>
            </a:extLst>
          </p:cNvPr>
          <p:cNvPicPr>
            <a:picLocks noChangeAspect="1"/>
          </p:cNvPicPr>
          <p:nvPr/>
        </p:nvPicPr>
        <p:blipFill>
          <a:blip r:embed="rId2"/>
          <a:stretch>
            <a:fillRect/>
          </a:stretch>
        </p:blipFill>
        <p:spPr>
          <a:xfrm>
            <a:off x="1107868" y="980859"/>
            <a:ext cx="10515600" cy="5541239"/>
          </a:xfrm>
          <a:prstGeom prst="rect">
            <a:avLst/>
          </a:prstGeom>
        </p:spPr>
      </p:pic>
    </p:spTree>
    <p:extLst>
      <p:ext uri="{BB962C8B-B14F-4D97-AF65-F5344CB8AC3E}">
        <p14:creationId xmlns:p14="http://schemas.microsoft.com/office/powerpoint/2010/main" val="195510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C5CE3D0-B208-FF2D-63C9-F2C9CAA37E23}"/>
              </a:ext>
            </a:extLst>
          </p:cNvPr>
          <p:cNvSpPr>
            <a:spLocks noGrp="1"/>
          </p:cNvSpPr>
          <p:nvPr>
            <p:ph type="title"/>
          </p:nvPr>
        </p:nvSpPr>
        <p:spPr>
          <a:xfrm>
            <a:off x="838200" y="65471"/>
            <a:ext cx="10515600" cy="734629"/>
          </a:xfrm>
        </p:spPr>
        <p:txBody>
          <a:bodyPr>
            <a:normAutofit fontScale="90000"/>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Define and describe the problem</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
        <p:nvSpPr>
          <p:cNvPr id="6" name="عنصر نائب للمحتوى 2">
            <a:extLst>
              <a:ext uri="{FF2B5EF4-FFF2-40B4-BE49-F238E27FC236}">
                <a16:creationId xmlns:a16="http://schemas.microsoft.com/office/drawing/2014/main" id="{8B0BDB89-183C-AC71-C2E6-17CA63B72CC8}"/>
              </a:ext>
            </a:extLst>
          </p:cNvPr>
          <p:cNvSpPr>
            <a:spLocks noGrp="1"/>
          </p:cNvSpPr>
          <p:nvPr>
            <p:ph idx="1"/>
          </p:nvPr>
        </p:nvSpPr>
        <p:spPr>
          <a:xfrm>
            <a:off x="651387" y="1661652"/>
            <a:ext cx="11098162" cy="4993225"/>
          </a:xfrm>
        </p:spPr>
        <p:txBody>
          <a:bodyPr>
            <a:normAutofit/>
          </a:bodyPr>
          <a:lstStyle/>
          <a:p>
            <a:pPr algn="l" rtl="0"/>
            <a:r>
              <a:rPr lang="en-US" sz="36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The problem of borrowing books: It is a problem related to borrowing a book from the library. The required book may not be available in the library, or it may be loaned to someone else, which leads to wasting time in going to the library and searching for the book while it is not available.</a:t>
            </a:r>
          </a:p>
        </p:txBody>
      </p:sp>
    </p:spTree>
    <p:extLst>
      <p:ext uri="{BB962C8B-B14F-4D97-AF65-F5344CB8AC3E}">
        <p14:creationId xmlns:p14="http://schemas.microsoft.com/office/powerpoint/2010/main" val="376312575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C5CE3D0-B208-FF2D-63C9-F2C9CAA37E23}"/>
              </a:ext>
            </a:extLst>
          </p:cNvPr>
          <p:cNvSpPr>
            <a:spLocks noGrp="1"/>
          </p:cNvSpPr>
          <p:nvPr>
            <p:ph type="title"/>
          </p:nvPr>
        </p:nvSpPr>
        <p:spPr>
          <a:xfrm>
            <a:off x="838200" y="65471"/>
            <a:ext cx="10515600" cy="701972"/>
          </a:xfrm>
        </p:spPr>
        <p:txBody>
          <a:bodyPr>
            <a:normAutofit fontScale="90000"/>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Solve the problem</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
        <p:nvSpPr>
          <p:cNvPr id="6" name="عنصر نائب للمحتوى 2">
            <a:extLst>
              <a:ext uri="{FF2B5EF4-FFF2-40B4-BE49-F238E27FC236}">
                <a16:creationId xmlns:a16="http://schemas.microsoft.com/office/drawing/2014/main" id="{8B0BDB89-183C-AC71-C2E6-17CA63B72CC8}"/>
              </a:ext>
            </a:extLst>
          </p:cNvPr>
          <p:cNvSpPr>
            <a:spLocks noGrp="1"/>
          </p:cNvSpPr>
          <p:nvPr>
            <p:ph idx="1"/>
          </p:nvPr>
        </p:nvSpPr>
        <p:spPr>
          <a:xfrm>
            <a:off x="631722" y="1524000"/>
            <a:ext cx="11098162" cy="5248865"/>
          </a:xfrm>
        </p:spPr>
        <p:txBody>
          <a:bodyPr>
            <a:normAutofit/>
          </a:bodyPr>
          <a:lstStyle/>
          <a:p>
            <a:pPr algn="l" rtl="0"/>
            <a:r>
              <a:rPr lang="en-US" sz="36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creating a software for borrowing books online through which you can search, select and book a book before going to the library</a:t>
            </a:r>
          </a:p>
        </p:txBody>
      </p:sp>
    </p:spTree>
    <p:extLst>
      <p:ext uri="{BB962C8B-B14F-4D97-AF65-F5344CB8AC3E}">
        <p14:creationId xmlns:p14="http://schemas.microsoft.com/office/powerpoint/2010/main" val="27636437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عنوان 1">
            <a:extLst>
              <a:ext uri="{FF2B5EF4-FFF2-40B4-BE49-F238E27FC236}">
                <a16:creationId xmlns:a16="http://schemas.microsoft.com/office/drawing/2014/main" id="{8C5CE3D0-B208-FF2D-63C9-F2C9CAA37E23}"/>
              </a:ext>
            </a:extLst>
          </p:cNvPr>
          <p:cNvSpPr>
            <a:spLocks noGrp="1"/>
          </p:cNvSpPr>
          <p:nvPr>
            <p:ph type="title"/>
          </p:nvPr>
        </p:nvSpPr>
        <p:spPr>
          <a:xfrm>
            <a:off x="838200" y="35974"/>
            <a:ext cx="10515600" cy="540314"/>
          </a:xfrm>
        </p:spPr>
        <p:txBody>
          <a:bodyPr>
            <a:normAutofit fontScale="90000"/>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Use-Case Modeling</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
        <p:nvSpPr>
          <p:cNvPr id="6" name="عنصر نائب للمحتوى 2">
            <a:extLst>
              <a:ext uri="{FF2B5EF4-FFF2-40B4-BE49-F238E27FC236}">
                <a16:creationId xmlns:a16="http://schemas.microsoft.com/office/drawing/2014/main" id="{8B0BDB89-183C-AC71-C2E6-17CA63B72CC8}"/>
              </a:ext>
            </a:extLst>
          </p:cNvPr>
          <p:cNvSpPr>
            <a:spLocks noGrp="1"/>
          </p:cNvSpPr>
          <p:nvPr>
            <p:ph idx="1"/>
          </p:nvPr>
        </p:nvSpPr>
        <p:spPr>
          <a:xfrm>
            <a:off x="592015" y="6039610"/>
            <a:ext cx="11125912" cy="872793"/>
          </a:xfrm>
        </p:spPr>
        <p:txBody>
          <a:bodyPr>
            <a:normAutofit/>
          </a:bodyPr>
          <a:lstStyle/>
          <a:p>
            <a:pPr algn="l" rtl="0"/>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project of </a:t>
            </a:r>
            <a:r>
              <a:rPr lang="en-US"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rPr>
              <a:t>O</a:t>
            </a:r>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nline </a:t>
            </a:r>
            <a:r>
              <a:rPr lang="en-US"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rPr>
              <a:t>B</a:t>
            </a:r>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ooks </a:t>
            </a:r>
            <a:r>
              <a:rPr lang="en-US"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rPr>
              <a:t>B</a:t>
            </a:r>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orrow(OBB), It is a book borrowing management system. </a:t>
            </a:r>
          </a:p>
        </p:txBody>
      </p:sp>
      <p:pic>
        <p:nvPicPr>
          <p:cNvPr id="5" name="صورة 4" descr="صورة تحتوي على رسم, رسم بياني, فن قص وتشكيل الورق (أوريجامي)&#10;&#10;تم إنشاء الوصف تلقائياً">
            <a:extLst>
              <a:ext uri="{FF2B5EF4-FFF2-40B4-BE49-F238E27FC236}">
                <a16:creationId xmlns:a16="http://schemas.microsoft.com/office/drawing/2014/main" id="{6BAB1E48-6944-ED5A-4EE4-B2AE556E6B81}"/>
              </a:ext>
            </a:extLst>
          </p:cNvPr>
          <p:cNvPicPr>
            <a:picLocks noChangeAspect="1"/>
          </p:cNvPicPr>
          <p:nvPr/>
        </p:nvPicPr>
        <p:blipFill rotWithShape="1">
          <a:blip r:embed="rId2">
            <a:extLst>
              <a:ext uri="{28A0092B-C50C-407E-A947-70E740481C1C}">
                <a14:useLocalDpi xmlns:a14="http://schemas.microsoft.com/office/drawing/2010/main" val="0"/>
              </a:ext>
            </a:extLst>
          </a:blip>
          <a:srcRect r="2739" b="6669"/>
          <a:stretch/>
        </p:blipFill>
        <p:spPr>
          <a:xfrm>
            <a:off x="533400" y="1023937"/>
            <a:ext cx="10820400" cy="4489357"/>
          </a:xfrm>
          <a:prstGeom prst="rect">
            <a:avLst/>
          </a:prstGeom>
        </p:spPr>
      </p:pic>
    </p:spTree>
    <p:extLst>
      <p:ext uri="{BB962C8B-B14F-4D97-AF65-F5344CB8AC3E}">
        <p14:creationId xmlns:p14="http://schemas.microsoft.com/office/powerpoint/2010/main" val="35289595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صورة 4">
            <a:extLst>
              <a:ext uri="{FF2B5EF4-FFF2-40B4-BE49-F238E27FC236}">
                <a16:creationId xmlns:a16="http://schemas.microsoft.com/office/drawing/2014/main" id="{513BAC24-5BC0-C174-064D-5F649E70CB4A}"/>
              </a:ext>
            </a:extLst>
          </p:cNvPr>
          <p:cNvPicPr>
            <a:picLocks noChangeAspect="1"/>
          </p:cNvPicPr>
          <p:nvPr/>
        </p:nvPicPr>
        <p:blipFill>
          <a:blip r:embed="rId2"/>
          <a:stretch>
            <a:fillRect/>
          </a:stretch>
        </p:blipFill>
        <p:spPr>
          <a:xfrm>
            <a:off x="4090219" y="779250"/>
            <a:ext cx="4522839" cy="5103986"/>
          </a:xfrm>
          <a:prstGeom prst="rect">
            <a:avLst/>
          </a:prstGeom>
        </p:spPr>
      </p:pic>
      <p:sp>
        <p:nvSpPr>
          <p:cNvPr id="6" name="عنوان 1">
            <a:extLst>
              <a:ext uri="{FF2B5EF4-FFF2-40B4-BE49-F238E27FC236}">
                <a16:creationId xmlns:a16="http://schemas.microsoft.com/office/drawing/2014/main" id="{572AE619-3EF9-0E8C-6166-31FE88C5B383}"/>
              </a:ext>
            </a:extLst>
          </p:cNvPr>
          <p:cNvSpPr>
            <a:spLocks noGrp="1"/>
          </p:cNvSpPr>
          <p:nvPr>
            <p:ph type="title"/>
          </p:nvPr>
        </p:nvSpPr>
        <p:spPr>
          <a:xfrm>
            <a:off x="838200" y="35974"/>
            <a:ext cx="10515600" cy="540314"/>
          </a:xfrm>
        </p:spPr>
        <p:txBody>
          <a:bodyPr>
            <a:normAutofit fontScale="90000"/>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Use-Case Modeling</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
        <p:nvSpPr>
          <p:cNvPr id="7" name="عنصر نائب للمحتوى 2">
            <a:extLst>
              <a:ext uri="{FF2B5EF4-FFF2-40B4-BE49-F238E27FC236}">
                <a16:creationId xmlns:a16="http://schemas.microsoft.com/office/drawing/2014/main" id="{E55536F3-B977-521E-7521-924097125A77}"/>
              </a:ext>
            </a:extLst>
          </p:cNvPr>
          <p:cNvSpPr>
            <a:spLocks noGrp="1"/>
          </p:cNvSpPr>
          <p:nvPr>
            <p:ph idx="1"/>
          </p:nvPr>
        </p:nvSpPr>
        <p:spPr>
          <a:xfrm>
            <a:off x="592015" y="6039610"/>
            <a:ext cx="11125912" cy="872793"/>
          </a:xfrm>
        </p:spPr>
        <p:txBody>
          <a:bodyPr>
            <a:normAutofit/>
          </a:bodyPr>
          <a:lstStyle/>
          <a:p>
            <a:pPr algn="l" rtl="0"/>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project of </a:t>
            </a:r>
            <a:r>
              <a:rPr lang="en-US"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rPr>
              <a:t>O</a:t>
            </a:r>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nline </a:t>
            </a:r>
            <a:r>
              <a:rPr lang="en-US"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rPr>
              <a:t>B</a:t>
            </a:r>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ooks </a:t>
            </a:r>
            <a:r>
              <a:rPr lang="en-US"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rPr>
              <a:t>B</a:t>
            </a:r>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orrow(OBB), It is a book borrowing management system. </a:t>
            </a:r>
          </a:p>
        </p:txBody>
      </p:sp>
    </p:spTree>
    <p:extLst>
      <p:ext uri="{BB962C8B-B14F-4D97-AF65-F5344CB8AC3E}">
        <p14:creationId xmlns:p14="http://schemas.microsoft.com/office/powerpoint/2010/main" val="12746517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صورة 6">
            <a:extLst>
              <a:ext uri="{FF2B5EF4-FFF2-40B4-BE49-F238E27FC236}">
                <a16:creationId xmlns:a16="http://schemas.microsoft.com/office/drawing/2014/main" id="{788BBB02-1850-14DD-35D2-8DBF62BF4D14}"/>
              </a:ext>
            </a:extLst>
          </p:cNvPr>
          <p:cNvPicPr>
            <a:picLocks noChangeAspect="1"/>
          </p:cNvPicPr>
          <p:nvPr/>
        </p:nvPicPr>
        <p:blipFill>
          <a:blip r:embed="rId2"/>
          <a:stretch>
            <a:fillRect/>
          </a:stretch>
        </p:blipFill>
        <p:spPr>
          <a:xfrm>
            <a:off x="2201842" y="1252182"/>
            <a:ext cx="7788315" cy="4648603"/>
          </a:xfrm>
          <a:prstGeom prst="rect">
            <a:avLst/>
          </a:prstGeom>
        </p:spPr>
      </p:pic>
      <p:sp>
        <p:nvSpPr>
          <p:cNvPr id="8" name="عنوان 1">
            <a:extLst>
              <a:ext uri="{FF2B5EF4-FFF2-40B4-BE49-F238E27FC236}">
                <a16:creationId xmlns:a16="http://schemas.microsoft.com/office/drawing/2014/main" id="{212BD41E-60C1-4C39-D329-616E2A3BB296}"/>
              </a:ext>
            </a:extLst>
          </p:cNvPr>
          <p:cNvSpPr>
            <a:spLocks noGrp="1"/>
          </p:cNvSpPr>
          <p:nvPr>
            <p:ph type="title"/>
          </p:nvPr>
        </p:nvSpPr>
        <p:spPr>
          <a:xfrm>
            <a:off x="838200" y="35974"/>
            <a:ext cx="10515600" cy="540314"/>
          </a:xfrm>
        </p:spPr>
        <p:txBody>
          <a:bodyPr>
            <a:normAutofit fontScale="90000"/>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Use-Case Modeling</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
        <p:nvSpPr>
          <p:cNvPr id="9" name="عنصر نائب للمحتوى 2">
            <a:extLst>
              <a:ext uri="{FF2B5EF4-FFF2-40B4-BE49-F238E27FC236}">
                <a16:creationId xmlns:a16="http://schemas.microsoft.com/office/drawing/2014/main" id="{26CBB0B7-F9AF-6351-0418-3CAAC08B573E}"/>
              </a:ext>
            </a:extLst>
          </p:cNvPr>
          <p:cNvSpPr>
            <a:spLocks noGrp="1"/>
          </p:cNvSpPr>
          <p:nvPr>
            <p:ph idx="1"/>
          </p:nvPr>
        </p:nvSpPr>
        <p:spPr>
          <a:xfrm>
            <a:off x="592015" y="6039610"/>
            <a:ext cx="11125912" cy="872793"/>
          </a:xfrm>
        </p:spPr>
        <p:txBody>
          <a:bodyPr>
            <a:normAutofit/>
          </a:bodyPr>
          <a:lstStyle/>
          <a:p>
            <a:pPr algn="l" rtl="0"/>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project of </a:t>
            </a:r>
            <a:r>
              <a:rPr lang="en-US"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rPr>
              <a:t>O</a:t>
            </a:r>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nline </a:t>
            </a:r>
            <a:r>
              <a:rPr lang="en-US"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rPr>
              <a:t>B</a:t>
            </a:r>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ooks </a:t>
            </a:r>
            <a:r>
              <a:rPr lang="en-US"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rPr>
              <a:t>B</a:t>
            </a:r>
            <a:r>
              <a:rPr lang="en-US" sz="2800" dirty="0">
                <a:ln w="0">
                  <a:solidFill>
                    <a:schemeClr val="bg1">
                      <a:lumMod val="75000"/>
                    </a:schemeClr>
                  </a:solidFill>
                </a:ln>
                <a:solidFill>
                  <a:schemeClr val="bg1">
                    <a:lumMod val="75000"/>
                  </a:schemeClr>
                </a:solidFill>
                <a:effectLst>
                  <a:outerShdw blurRad="38100" dist="19050" dir="2700000" algn="tl" rotWithShape="0">
                    <a:schemeClr val="dk1">
                      <a:alpha val="40000"/>
                    </a:schemeClr>
                  </a:outerShdw>
                </a:effectLst>
                <a:latin typeface="+mn-lt"/>
                <a:ea typeface="+mn-ea"/>
                <a:cs typeface="+mn-cs"/>
              </a:rPr>
              <a:t>orrow(OBB), It is a book borrowing management system. </a:t>
            </a:r>
          </a:p>
        </p:txBody>
      </p:sp>
    </p:spTree>
    <p:extLst>
      <p:ext uri="{BB962C8B-B14F-4D97-AF65-F5344CB8AC3E}">
        <p14:creationId xmlns:p14="http://schemas.microsoft.com/office/powerpoint/2010/main" val="1031777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4">
            <a:extLst>
              <a:ext uri="{FF2B5EF4-FFF2-40B4-BE49-F238E27FC236}">
                <a16:creationId xmlns:a16="http://schemas.microsoft.com/office/drawing/2014/main" id="{8BF1CAD5-CC2C-E847-B3EB-267DEFA30388}"/>
              </a:ext>
            </a:extLst>
          </p:cNvPr>
          <p:cNvGraphicFramePr>
            <a:graphicFrameLocks noGrp="1"/>
          </p:cNvGraphicFramePr>
          <p:nvPr>
            <p:extLst>
              <p:ext uri="{D42A27DB-BD31-4B8C-83A1-F6EECF244321}">
                <p14:modId xmlns:p14="http://schemas.microsoft.com/office/powerpoint/2010/main" val="1888272880"/>
              </p:ext>
            </p:extLst>
          </p:nvPr>
        </p:nvGraphicFramePr>
        <p:xfrm>
          <a:off x="648929" y="1371600"/>
          <a:ext cx="10894142" cy="4114800"/>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BorrowBooks</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Use case name</a:t>
                      </a:r>
                      <a:endParaRPr lang="ar-JO" b="1" dirty="0">
                        <a:solidFill>
                          <a:srgbClr val="00B0F0"/>
                        </a:solidFill>
                      </a:endParaRPr>
                    </a:p>
                  </a:txBody>
                  <a:tcPr/>
                </a:tc>
                <a:extLst>
                  <a:ext uri="{0D108BD9-81ED-4DB2-BD59-A6C34878D82A}">
                    <a16:rowId xmlns:a16="http://schemas.microsoft.com/office/drawing/2014/main" val="1317234333"/>
                  </a:ext>
                </a:extLst>
              </a:tr>
              <a:tr h="185337">
                <a:tc>
                  <a:txBody>
                    <a:bodyPr/>
                    <a:lstStyle/>
                    <a:p>
                      <a:pPr algn="l" rtl="0"/>
                      <a:r>
                        <a:rPr lang="en-US" b="1" dirty="0">
                          <a:solidFill>
                            <a:srgbClr val="00B0F0"/>
                          </a:solidFill>
                        </a:rPr>
                        <a:t>Librarian, Member</a:t>
                      </a:r>
                      <a:endParaRPr lang="ar-J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Participating actors</a:t>
                      </a:r>
                      <a:endParaRPr lang="ar-JO" b="1" dirty="0">
                        <a:solidFill>
                          <a:srgbClr val="00B0F0"/>
                        </a:solidFill>
                      </a:endParaRPr>
                    </a:p>
                  </a:txBody>
                  <a:tcPr/>
                </a:tc>
                <a:extLst>
                  <a:ext uri="{0D108BD9-81ED-4DB2-BD59-A6C34878D82A}">
                    <a16:rowId xmlns:a16="http://schemas.microsoft.com/office/drawing/2014/main" val="930696751"/>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The Librarian is logged into OBB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Entry condition</a:t>
                      </a:r>
                      <a:endParaRPr lang="ar-JO" b="1" dirty="0">
                        <a:solidFill>
                          <a:srgbClr val="00B0F0"/>
                        </a:solidFill>
                      </a:endParaRPr>
                    </a:p>
                  </a:txBody>
                  <a:tcPr/>
                </a:tc>
                <a:extLst>
                  <a:ext uri="{0D108BD9-81ED-4DB2-BD59-A6C34878D82A}">
                    <a16:rowId xmlns:a16="http://schemas.microsoft.com/office/drawing/2014/main" val="3865417740"/>
                  </a:ext>
                </a:extLst>
              </a:tr>
              <a:tr h="1293496">
                <a:tc>
                  <a:txBody>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rgbClr val="00B0F0"/>
                          </a:solidFill>
                          <a:latin typeface="+mn-lt"/>
                          <a:ea typeface="+mn-ea"/>
                          <a:cs typeface="+mn-cs"/>
                        </a:rPr>
                        <a:t>The librarian opens the web page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rgbClr val="00B0F0"/>
                          </a:solidFill>
                          <a:latin typeface="+mn-lt"/>
                          <a:ea typeface="+mn-ea"/>
                          <a:cs typeface="+mn-cs"/>
                        </a:rPr>
                        <a:t>The librarian login on the web page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rgbClr val="00B0F0"/>
                          </a:solidFill>
                          <a:latin typeface="+mn-lt"/>
                          <a:ea typeface="+mn-ea"/>
                          <a:cs typeface="+mn-cs"/>
                        </a:rPr>
                        <a:t>The member approaches the librarian with the book they wish to borrow.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rgbClr val="00B0F0"/>
                          </a:solidFill>
                          <a:latin typeface="+mn-lt"/>
                          <a:ea typeface="+mn-ea"/>
                          <a:cs typeface="+mn-cs"/>
                        </a:rPr>
                        <a:t>The librarian checks the availability of the book in the library's stock.</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rgbClr val="00B0F0"/>
                          </a:solidFill>
                          <a:latin typeface="+mn-lt"/>
                          <a:ea typeface="+mn-ea"/>
                          <a:cs typeface="+mn-cs"/>
                        </a:rPr>
                        <a:t>If the book is available:</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rgbClr val="00B0F0"/>
                          </a:solidFill>
                          <a:latin typeface="+mn-lt"/>
                          <a:ea typeface="+mn-ea"/>
                          <a:cs typeface="+mn-cs"/>
                        </a:rPr>
                        <a:t>a. The librarian records the loan by associating the book with the member.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rgbClr val="00B0F0"/>
                          </a:solidFill>
                          <a:latin typeface="+mn-lt"/>
                          <a:ea typeface="+mn-ea"/>
                          <a:cs typeface="+mn-cs"/>
                        </a:rPr>
                        <a:t>b. The librarian issues the book to the member.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lang="en-US" sz="1800" b="1" kern="1200" dirty="0">
                          <a:solidFill>
                            <a:srgbClr val="00B0F0"/>
                          </a:solidFill>
                          <a:latin typeface="+mn-lt"/>
                          <a:ea typeface="+mn-ea"/>
                          <a:cs typeface="+mn-cs"/>
                        </a:rPr>
                        <a:t>The loan period starts from the current date for a maximum period of two weeks</a:t>
                      </a:r>
                    </a:p>
                  </a:txBody>
                  <a:tcPr/>
                </a:tc>
                <a:tc>
                  <a:txBody>
                    <a:bodyPr/>
                    <a:lstStyle/>
                    <a:p>
                      <a:pPr algn="l" rtl="0"/>
                      <a:r>
                        <a:rPr lang="en-US" b="1" dirty="0">
                          <a:solidFill>
                            <a:srgbClr val="00B0F0"/>
                          </a:solidFill>
                        </a:rPr>
                        <a:t>Flow of events</a:t>
                      </a:r>
                    </a:p>
                  </a:txBody>
                  <a:tcPr/>
                </a:tc>
                <a:extLst>
                  <a:ext uri="{0D108BD9-81ED-4DB2-BD59-A6C34878D82A}">
                    <a16:rowId xmlns:a16="http://schemas.microsoft.com/office/drawing/2014/main" val="4131881086"/>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Member take a Book</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Exit condition</a:t>
                      </a:r>
                      <a:endParaRPr lang="ar-JO" b="1" dirty="0">
                        <a:solidFill>
                          <a:srgbClr val="00B0F0"/>
                        </a:solidFill>
                      </a:endParaRPr>
                    </a:p>
                  </a:txBody>
                  <a:tcPr/>
                </a:tc>
                <a:extLst>
                  <a:ext uri="{0D108BD9-81ED-4DB2-BD59-A6C34878D82A}">
                    <a16:rowId xmlns:a16="http://schemas.microsoft.com/office/drawing/2014/main" val="583146753"/>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Return the book at the time of delivery</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Quality requirements</a:t>
                      </a:r>
                      <a:endParaRPr lang="ar-JO" b="1" dirty="0">
                        <a:solidFill>
                          <a:srgbClr val="00B0F0"/>
                        </a:solidFill>
                      </a:endParaRPr>
                    </a:p>
                  </a:txBody>
                  <a:tcPr/>
                </a:tc>
                <a:extLst>
                  <a:ext uri="{0D108BD9-81ED-4DB2-BD59-A6C34878D82A}">
                    <a16:rowId xmlns:a16="http://schemas.microsoft.com/office/drawing/2014/main" val="3492347387"/>
                  </a:ext>
                </a:extLst>
              </a:tr>
            </a:tbl>
          </a:graphicData>
        </a:graphic>
      </p:graphicFrame>
      <p:sp>
        <p:nvSpPr>
          <p:cNvPr id="5" name="عنوان 1">
            <a:extLst>
              <a:ext uri="{FF2B5EF4-FFF2-40B4-BE49-F238E27FC236}">
                <a16:creationId xmlns:a16="http://schemas.microsoft.com/office/drawing/2014/main" id="{E40446BC-F681-3B0F-0F8B-27427510786C}"/>
              </a:ext>
            </a:extLst>
          </p:cNvPr>
          <p:cNvSpPr>
            <a:spLocks noGrp="1"/>
          </p:cNvSpPr>
          <p:nvPr>
            <p:ph type="title"/>
          </p:nvPr>
        </p:nvSpPr>
        <p:spPr>
          <a:xfrm>
            <a:off x="838200" y="35974"/>
            <a:ext cx="10515600" cy="540314"/>
          </a:xfrm>
        </p:spPr>
        <p:txBody>
          <a:bodyPr>
            <a:normAutofit fontScale="90000"/>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Use-Case Description</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Tree>
    <p:extLst>
      <p:ext uri="{BB962C8B-B14F-4D97-AF65-F5344CB8AC3E}">
        <p14:creationId xmlns:p14="http://schemas.microsoft.com/office/powerpoint/2010/main" val="25075928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4">
            <a:extLst>
              <a:ext uri="{FF2B5EF4-FFF2-40B4-BE49-F238E27FC236}">
                <a16:creationId xmlns:a16="http://schemas.microsoft.com/office/drawing/2014/main" id="{A0022219-178B-87CD-2C90-E09B2D725A9B}"/>
              </a:ext>
            </a:extLst>
          </p:cNvPr>
          <p:cNvGraphicFramePr>
            <a:graphicFrameLocks noGrp="1"/>
          </p:cNvGraphicFramePr>
          <p:nvPr>
            <p:extLst>
              <p:ext uri="{D42A27DB-BD31-4B8C-83A1-F6EECF244321}">
                <p14:modId xmlns:p14="http://schemas.microsoft.com/office/powerpoint/2010/main" val="2338598293"/>
              </p:ext>
            </p:extLst>
          </p:nvPr>
        </p:nvGraphicFramePr>
        <p:xfrm>
          <a:off x="648929" y="1783080"/>
          <a:ext cx="10894142" cy="3291840"/>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ReserveBooks</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Use case name</a:t>
                      </a:r>
                      <a:endParaRPr lang="ar-JO" b="1" dirty="0">
                        <a:solidFill>
                          <a:srgbClr val="00B0F0"/>
                        </a:solidFill>
                      </a:endParaRPr>
                    </a:p>
                  </a:txBody>
                  <a:tcPr/>
                </a:tc>
                <a:extLst>
                  <a:ext uri="{0D108BD9-81ED-4DB2-BD59-A6C34878D82A}">
                    <a16:rowId xmlns:a16="http://schemas.microsoft.com/office/drawing/2014/main" val="1317234333"/>
                  </a:ext>
                </a:extLst>
              </a:tr>
              <a:tr h="185337">
                <a:tc>
                  <a:txBody>
                    <a:bodyPr/>
                    <a:lstStyle/>
                    <a:p>
                      <a:pPr algn="l" rtl="0"/>
                      <a:r>
                        <a:rPr lang="en-US" b="1" dirty="0">
                          <a:solidFill>
                            <a:srgbClr val="00B0F0"/>
                          </a:solidFill>
                        </a:rPr>
                        <a:t>Member</a:t>
                      </a:r>
                      <a:endParaRPr lang="ar-JO"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Participating actors</a:t>
                      </a:r>
                      <a:endParaRPr lang="ar-JO" b="1" dirty="0">
                        <a:solidFill>
                          <a:srgbClr val="00B0F0"/>
                        </a:solidFill>
                      </a:endParaRPr>
                    </a:p>
                  </a:txBody>
                  <a:tcPr/>
                </a:tc>
                <a:extLst>
                  <a:ext uri="{0D108BD9-81ED-4DB2-BD59-A6C34878D82A}">
                    <a16:rowId xmlns:a16="http://schemas.microsoft.com/office/drawing/2014/main" val="930696751"/>
                  </a:ext>
                </a:extLst>
              </a:tr>
              <a:tr h="18533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The Member is logged into OBB</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Entry condition</a:t>
                      </a:r>
                      <a:endParaRPr lang="ar-JO" b="1" dirty="0">
                        <a:solidFill>
                          <a:srgbClr val="00B0F0"/>
                        </a:solidFill>
                      </a:endParaRPr>
                    </a:p>
                  </a:txBody>
                  <a:tcPr/>
                </a:tc>
                <a:extLst>
                  <a:ext uri="{0D108BD9-81ED-4DB2-BD59-A6C34878D82A}">
                    <a16:rowId xmlns:a16="http://schemas.microsoft.com/office/drawing/2014/main" val="3865417740"/>
                  </a:ext>
                </a:extLst>
              </a:tr>
              <a:tr h="1293496">
                <a:tc>
                  <a:txBody>
                    <a:bodyPr/>
                    <a:lstStyle/>
                    <a:p>
                      <a:pPr marL="342900" indent="-342900" algn="l" rtl="0">
                        <a:buFont typeface="+mj-lt"/>
                        <a:buAutoNum type="arabicPeriod"/>
                      </a:pPr>
                      <a:r>
                        <a:rPr lang="en-US" b="1" dirty="0">
                          <a:solidFill>
                            <a:srgbClr val="00B0F0"/>
                          </a:solidFill>
                        </a:rPr>
                        <a:t>Open the web page</a:t>
                      </a:r>
                    </a:p>
                    <a:p>
                      <a:pPr marL="342900" indent="-342900" algn="l" rtl="0">
                        <a:buFont typeface="+mj-lt"/>
                        <a:buAutoNum type="arabicPeriod"/>
                      </a:pPr>
                      <a:r>
                        <a:rPr lang="en-US" b="1" dirty="0">
                          <a:solidFill>
                            <a:srgbClr val="00B0F0"/>
                          </a:solidFill>
                        </a:rPr>
                        <a:t>Browse available books</a:t>
                      </a:r>
                    </a:p>
                    <a:p>
                      <a:pPr marL="342900" indent="-342900" algn="l" rtl="0">
                        <a:buFont typeface="+mj-lt"/>
                        <a:buAutoNum type="arabicPeriod"/>
                      </a:pPr>
                      <a:r>
                        <a:rPr lang="en-US" b="1" dirty="0">
                          <a:solidFill>
                            <a:srgbClr val="00B0F0"/>
                          </a:solidFill>
                        </a:rPr>
                        <a:t>Login</a:t>
                      </a:r>
                    </a:p>
                    <a:p>
                      <a:pPr marL="342900" indent="-342900" algn="l" rtl="0">
                        <a:buFont typeface="+mj-lt"/>
                        <a:buAutoNum type="arabicPeriod"/>
                      </a:pPr>
                      <a:r>
                        <a:rPr lang="en-US" b="1" dirty="0">
                          <a:solidFill>
                            <a:srgbClr val="00B0F0"/>
                          </a:solidFill>
                        </a:rPr>
                        <a:t>Click on the selected book</a:t>
                      </a:r>
                    </a:p>
                    <a:p>
                      <a:pPr marL="342900" indent="-342900" algn="l" rtl="0">
                        <a:buFont typeface="+mj-lt"/>
                        <a:buAutoNum type="arabicPeriod"/>
                      </a:pPr>
                      <a:r>
                        <a:rPr lang="en-US" b="1" dirty="0">
                          <a:solidFill>
                            <a:srgbClr val="00B0F0"/>
                          </a:solidFill>
                        </a:rPr>
                        <a:t>Click on the Reserve button</a:t>
                      </a:r>
                    </a:p>
                  </a:txBody>
                  <a:tcPr/>
                </a:tc>
                <a:tc>
                  <a:txBody>
                    <a:bodyPr/>
                    <a:lstStyle/>
                    <a:p>
                      <a:pPr algn="l" rtl="0"/>
                      <a:r>
                        <a:rPr lang="en-US" b="1" dirty="0">
                          <a:solidFill>
                            <a:srgbClr val="00B0F0"/>
                          </a:solidFill>
                        </a:rPr>
                        <a:t>Flow of events</a:t>
                      </a:r>
                    </a:p>
                  </a:txBody>
                  <a:tcPr/>
                </a:tc>
                <a:extLst>
                  <a:ext uri="{0D108BD9-81ED-4DB2-BD59-A6C34878D82A}">
                    <a16:rowId xmlns:a16="http://schemas.microsoft.com/office/drawing/2014/main" val="4131881086"/>
                  </a:ext>
                </a:extLst>
              </a:tr>
              <a:tr h="185337">
                <a:tc>
                  <a:txBody>
                    <a:bodyPr/>
                    <a:lstStyle/>
                    <a:p>
                      <a:pPr marL="0" indent="0" algn="l" rtl="0">
                        <a:buFont typeface="Arial" panose="020B0604020202020204" pitchFamily="34" charset="0"/>
                        <a:buNone/>
                      </a:pPr>
                      <a:r>
                        <a:rPr lang="en-US" b="1" dirty="0">
                          <a:solidFill>
                            <a:srgbClr val="00B0F0"/>
                          </a:solidFill>
                        </a:rPr>
                        <a:t>Send notice of book information </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Exit condition</a:t>
                      </a:r>
                      <a:endParaRPr lang="ar-JO" b="1" dirty="0">
                        <a:solidFill>
                          <a:srgbClr val="00B0F0"/>
                        </a:solidFill>
                      </a:endParaRPr>
                    </a:p>
                  </a:txBody>
                  <a:tcPr/>
                </a:tc>
                <a:extLst>
                  <a:ext uri="{0D108BD9-81ED-4DB2-BD59-A6C34878D82A}">
                    <a16:rowId xmlns:a16="http://schemas.microsoft.com/office/drawing/2014/main" val="583146753"/>
                  </a:ext>
                </a:extLst>
              </a:tr>
              <a:tr h="185337">
                <a:tc>
                  <a:txBody>
                    <a:bodyPr/>
                    <a:lstStyle/>
                    <a:p>
                      <a:pPr marL="0" indent="0" algn="l" rtl="0">
                        <a:buFont typeface="Arial" panose="020B0604020202020204" pitchFamily="34" charset="0"/>
                        <a:buNone/>
                      </a:pPr>
                      <a:r>
                        <a:rPr lang="en-US" b="1" dirty="0">
                          <a:solidFill>
                            <a:srgbClr val="00B0F0"/>
                          </a:solidFill>
                        </a:rPr>
                        <a:t>Choose the right book and Reserve it</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Quality requirements</a:t>
                      </a:r>
                      <a:endParaRPr lang="ar-JO" b="1" dirty="0">
                        <a:solidFill>
                          <a:srgbClr val="00B0F0"/>
                        </a:solidFill>
                      </a:endParaRPr>
                    </a:p>
                  </a:txBody>
                  <a:tcPr/>
                </a:tc>
                <a:extLst>
                  <a:ext uri="{0D108BD9-81ED-4DB2-BD59-A6C34878D82A}">
                    <a16:rowId xmlns:a16="http://schemas.microsoft.com/office/drawing/2014/main" val="3492347387"/>
                  </a:ext>
                </a:extLst>
              </a:tr>
            </a:tbl>
          </a:graphicData>
        </a:graphic>
      </p:graphicFrame>
      <p:sp>
        <p:nvSpPr>
          <p:cNvPr id="8" name="عنوان 1">
            <a:extLst>
              <a:ext uri="{FF2B5EF4-FFF2-40B4-BE49-F238E27FC236}">
                <a16:creationId xmlns:a16="http://schemas.microsoft.com/office/drawing/2014/main" id="{3ABE9B16-B66B-9125-A2C8-ED88D0FC1B5B}"/>
              </a:ext>
            </a:extLst>
          </p:cNvPr>
          <p:cNvSpPr>
            <a:spLocks noGrp="1"/>
          </p:cNvSpPr>
          <p:nvPr>
            <p:ph type="title"/>
          </p:nvPr>
        </p:nvSpPr>
        <p:spPr>
          <a:xfrm>
            <a:off x="838200" y="35974"/>
            <a:ext cx="10515600" cy="540314"/>
          </a:xfrm>
        </p:spPr>
        <p:txBody>
          <a:bodyPr>
            <a:normAutofit fontScale="90000"/>
          </a:bodyPr>
          <a:lstStyle/>
          <a:p>
            <a:pPr algn="ctr"/>
            <a:r>
              <a:rPr lang="en-US"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rPr>
              <a:t>Use-Case Description</a:t>
            </a:r>
            <a:endParaRPr lang="ar-JO" sz="5400" b="1" spc="50" dirty="0">
              <a:ln w="9525" cmpd="sng">
                <a:solidFill>
                  <a:schemeClr val="accent1"/>
                </a:solidFill>
                <a:prstDash val="solid"/>
              </a:ln>
              <a:solidFill>
                <a:srgbClr val="70AD47">
                  <a:tint val="1000"/>
                </a:srgbClr>
              </a:solidFill>
              <a:effectLst>
                <a:glow rad="38100">
                  <a:schemeClr val="accent1">
                    <a:alpha val="40000"/>
                  </a:schemeClr>
                </a:glow>
              </a:effectLst>
              <a:latin typeface="+mn-lt"/>
              <a:ea typeface="+mn-ea"/>
              <a:cs typeface="+mn-cs"/>
            </a:endParaRPr>
          </a:p>
        </p:txBody>
      </p:sp>
    </p:spTree>
    <p:extLst>
      <p:ext uri="{BB962C8B-B14F-4D97-AF65-F5344CB8AC3E}">
        <p14:creationId xmlns:p14="http://schemas.microsoft.com/office/powerpoint/2010/main" val="39770087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جدول 4">
            <a:extLst>
              <a:ext uri="{FF2B5EF4-FFF2-40B4-BE49-F238E27FC236}">
                <a16:creationId xmlns:a16="http://schemas.microsoft.com/office/drawing/2014/main" id="{1918577E-EE13-1480-37AE-AA5E183FCED6}"/>
              </a:ext>
            </a:extLst>
          </p:cNvPr>
          <p:cNvGraphicFramePr>
            <a:graphicFrameLocks noGrp="1"/>
          </p:cNvGraphicFramePr>
          <p:nvPr>
            <p:extLst>
              <p:ext uri="{D42A27DB-BD31-4B8C-83A1-F6EECF244321}">
                <p14:modId xmlns:p14="http://schemas.microsoft.com/office/powerpoint/2010/main" val="3009677532"/>
              </p:ext>
            </p:extLst>
          </p:nvPr>
        </p:nvGraphicFramePr>
        <p:xfrm>
          <a:off x="540774" y="137160"/>
          <a:ext cx="10894142" cy="6583680"/>
        </p:xfrm>
        <a:graphic>
          <a:graphicData uri="http://schemas.openxmlformats.org/drawingml/2006/table">
            <a:tbl>
              <a:tblPr rtl="1" firstRow="1" bandRow="1">
                <a:tableStyleId>{5C22544A-7EE6-4342-B048-85BDC9FD1C3A}</a:tableStyleId>
              </a:tblPr>
              <a:tblGrid>
                <a:gridCol w="8691715">
                  <a:extLst>
                    <a:ext uri="{9D8B030D-6E8A-4147-A177-3AD203B41FA5}">
                      <a16:colId xmlns:a16="http://schemas.microsoft.com/office/drawing/2014/main" val="3456301668"/>
                    </a:ext>
                  </a:extLst>
                </a:gridCol>
                <a:gridCol w="2202427">
                  <a:extLst>
                    <a:ext uri="{9D8B030D-6E8A-4147-A177-3AD203B41FA5}">
                      <a16:colId xmlns:a16="http://schemas.microsoft.com/office/drawing/2014/main" val="1849069510"/>
                    </a:ext>
                  </a:extLst>
                </a:gridCol>
              </a:tblGrid>
              <a:tr h="331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Login</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Use case name</a:t>
                      </a:r>
                      <a:endParaRPr lang="ar-JO" b="1" dirty="0">
                        <a:solidFill>
                          <a:srgbClr val="00B0F0"/>
                        </a:solidFill>
                      </a:endParaRPr>
                    </a:p>
                  </a:txBody>
                  <a:tcPr/>
                </a:tc>
                <a:extLst>
                  <a:ext uri="{0D108BD9-81ED-4DB2-BD59-A6C34878D82A}">
                    <a16:rowId xmlns:a16="http://schemas.microsoft.com/office/drawing/2014/main" val="1317234333"/>
                  </a:ext>
                </a:extLst>
              </a:tr>
              <a:tr h="33162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Member, Librarian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Participating actors</a:t>
                      </a:r>
                      <a:endParaRPr lang="ar-JO" b="1" dirty="0">
                        <a:solidFill>
                          <a:srgbClr val="00B0F0"/>
                        </a:solidFill>
                      </a:endParaRPr>
                    </a:p>
                  </a:txBody>
                  <a:tcPr/>
                </a:tc>
                <a:extLst>
                  <a:ext uri="{0D108BD9-81ED-4DB2-BD59-A6C34878D82A}">
                    <a16:rowId xmlns:a16="http://schemas.microsoft.com/office/drawing/2014/main" val="930696751"/>
                  </a:ext>
                </a:extLst>
              </a:tr>
              <a:tr h="331620">
                <a:tc>
                  <a:txBody>
                    <a:bodyPr/>
                    <a:lstStyle/>
                    <a:p>
                      <a:pPr marL="0" indent="0" algn="l" rtl="0">
                        <a:buFont typeface="Arial" panose="020B0604020202020204" pitchFamily="34" charset="0"/>
                        <a:buNone/>
                      </a:pPr>
                      <a:r>
                        <a:rPr lang="en-US" b="1" dirty="0">
                          <a:solidFill>
                            <a:srgbClr val="00B0F0"/>
                          </a:solidFill>
                        </a:rPr>
                        <a:t>Open the Web Site</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Entry condition</a:t>
                      </a:r>
                      <a:endParaRPr lang="ar-JO" b="1" dirty="0">
                        <a:solidFill>
                          <a:srgbClr val="00B0F0"/>
                        </a:solidFill>
                      </a:endParaRPr>
                    </a:p>
                  </a:txBody>
                  <a:tcPr/>
                </a:tc>
                <a:extLst>
                  <a:ext uri="{0D108BD9-81ED-4DB2-BD59-A6C34878D82A}">
                    <a16:rowId xmlns:a16="http://schemas.microsoft.com/office/drawing/2014/main" val="3865417740"/>
                  </a:ext>
                </a:extLst>
              </a:tr>
              <a:tr h="4062348">
                <a:tc>
                  <a:txBody>
                    <a:bodyPr/>
                    <a:lstStyle/>
                    <a:p>
                      <a:pPr marL="342900" indent="-342900" algn="l" rtl="0">
                        <a:buAutoNum type="arabicPeriod"/>
                      </a:pPr>
                      <a:r>
                        <a:rPr lang="en-US" b="1" dirty="0">
                          <a:solidFill>
                            <a:srgbClr val="00B0F0"/>
                          </a:solidFill>
                        </a:rPr>
                        <a:t>Member Open the Web Site</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b="1" dirty="0">
                          <a:solidFill>
                            <a:srgbClr val="00B0F0"/>
                          </a:solidFill>
                        </a:rPr>
                        <a:t>Member login to OBB</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lang="en-US" b="1" dirty="0">
                          <a:solidFill>
                            <a:srgbClr val="00B0F0"/>
                          </a:solidFill>
                        </a:rPr>
                        <a:t>Member Write a username</a:t>
                      </a:r>
                    </a:p>
                    <a:p>
                      <a:pPr marL="342900" indent="-342900" algn="l" rtl="0">
                        <a:buAutoNum type="arabicPeriod"/>
                      </a:pPr>
                      <a:r>
                        <a:rPr lang="en-US" b="1" dirty="0">
                          <a:solidFill>
                            <a:srgbClr val="00B0F0"/>
                          </a:solidFill>
                        </a:rPr>
                        <a:t>Member Write a password</a:t>
                      </a:r>
                    </a:p>
                    <a:p>
                      <a:pPr marL="342900" indent="-342900" algn="l" rtl="0">
                        <a:buAutoNum type="arabicPeriod"/>
                      </a:pPr>
                      <a:r>
                        <a:rPr lang="en-US" b="1" dirty="0">
                          <a:solidFill>
                            <a:srgbClr val="00B0F0"/>
                          </a:solidFill>
                        </a:rPr>
                        <a:t>The system checks if the username and password are correct</a:t>
                      </a:r>
                    </a:p>
                    <a:p>
                      <a:pPr marL="342900" indent="-342900" algn="l" rtl="0">
                        <a:buAutoNum type="arabicPeriod"/>
                      </a:pPr>
                      <a:r>
                        <a:rPr lang="en-US" b="1" dirty="0">
                          <a:solidFill>
                            <a:srgbClr val="00B0F0"/>
                          </a:solidFill>
                        </a:rPr>
                        <a:t>If correct, log in</a:t>
                      </a:r>
                    </a:p>
                    <a:p>
                      <a:pPr marL="342900" indent="-342900" algn="l" rtl="0">
                        <a:buAutoNum type="arabicPeriod"/>
                      </a:pPr>
                      <a:r>
                        <a:rPr lang="en-US" b="1" dirty="0">
                          <a:solidFill>
                            <a:srgbClr val="00B0F0"/>
                          </a:solidFill>
                        </a:rPr>
                        <a:t>If wrong, a notification is sent to re-type the name or password2. Librarian Open the Web Site</a:t>
                      </a:r>
                      <a:endParaRPr lang="ar-JO" b="1" dirty="0">
                        <a:solidFill>
                          <a:srgbClr val="00B0F0"/>
                        </a:solidFill>
                      </a:endParaRPr>
                    </a:p>
                    <a:p>
                      <a:pPr marL="1257300" lvl="2" indent="-342900" algn="l" rtl="0">
                        <a:buFont typeface="+mj-lt"/>
                        <a:buAutoNum type="arabicPeriod" startAt="8"/>
                      </a:pPr>
                      <a:r>
                        <a:rPr lang="en-US" b="1" dirty="0">
                          <a:solidFill>
                            <a:srgbClr val="00B0F0"/>
                          </a:solidFill>
                        </a:rPr>
                        <a:t>Librarian Open the Web Site</a:t>
                      </a:r>
                    </a:p>
                    <a:p>
                      <a:pPr marL="1257300" marR="0" lvl="2" indent="-3429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1" dirty="0">
                          <a:solidFill>
                            <a:srgbClr val="00B0F0"/>
                          </a:solidFill>
                        </a:rPr>
                        <a:t>Librarian login to OBB</a:t>
                      </a:r>
                    </a:p>
                    <a:p>
                      <a:pPr marL="1257300" marR="0" lvl="2" indent="-342900" algn="l" defTabSz="914400" rtl="0" eaLnBrk="1" fontAlgn="auto" latinLnBrk="0" hangingPunct="1">
                        <a:lnSpc>
                          <a:spcPct val="100000"/>
                        </a:lnSpc>
                        <a:spcBef>
                          <a:spcPts val="0"/>
                        </a:spcBef>
                        <a:spcAft>
                          <a:spcPts val="0"/>
                        </a:spcAft>
                        <a:buClrTx/>
                        <a:buSzTx/>
                        <a:buFont typeface="+mj-lt"/>
                        <a:buAutoNum type="arabicPeriod" startAt="8"/>
                        <a:tabLst/>
                        <a:defRPr/>
                      </a:pPr>
                      <a:r>
                        <a:rPr lang="en-US" b="1" dirty="0">
                          <a:solidFill>
                            <a:srgbClr val="00B0F0"/>
                          </a:solidFill>
                        </a:rPr>
                        <a:t>Librarian Write a username</a:t>
                      </a:r>
                    </a:p>
                    <a:p>
                      <a:pPr marL="1257300" lvl="2" indent="-342900" algn="l" rtl="0">
                        <a:buFont typeface="+mj-lt"/>
                        <a:buAutoNum type="arabicPeriod" startAt="8"/>
                      </a:pPr>
                      <a:r>
                        <a:rPr lang="en-US" b="1" dirty="0">
                          <a:solidFill>
                            <a:srgbClr val="00B0F0"/>
                          </a:solidFill>
                        </a:rPr>
                        <a:t>Librarian Write a password</a:t>
                      </a:r>
                    </a:p>
                    <a:p>
                      <a:pPr marL="1257300" lvl="2" indent="-342900" algn="l" rtl="0">
                        <a:buFont typeface="+mj-lt"/>
                        <a:buAutoNum type="arabicPeriod" startAt="8"/>
                      </a:pPr>
                      <a:r>
                        <a:rPr lang="en-US" b="1" dirty="0">
                          <a:solidFill>
                            <a:srgbClr val="00B0F0"/>
                          </a:solidFill>
                        </a:rPr>
                        <a:t>The system checks if the username and password are correct</a:t>
                      </a:r>
                    </a:p>
                    <a:p>
                      <a:pPr marL="1257300" lvl="2" indent="-342900" algn="l" rtl="0">
                        <a:buFont typeface="+mj-lt"/>
                        <a:buAutoNum type="arabicPeriod" startAt="8"/>
                      </a:pPr>
                      <a:r>
                        <a:rPr lang="en-US" b="1" dirty="0">
                          <a:solidFill>
                            <a:srgbClr val="00B0F0"/>
                          </a:solidFill>
                        </a:rPr>
                        <a:t>If correct, log in</a:t>
                      </a:r>
                    </a:p>
                    <a:p>
                      <a:pPr marL="1257300" lvl="2" indent="-342900" algn="l" rtl="0">
                        <a:buFont typeface="+mj-lt"/>
                        <a:buAutoNum type="arabicPeriod" startAt="8"/>
                      </a:pPr>
                      <a:r>
                        <a:rPr lang="en-US" b="1" dirty="0">
                          <a:solidFill>
                            <a:srgbClr val="00B0F0"/>
                          </a:solidFill>
                        </a:rPr>
                        <a:t>If wrong, a notification is sent to re-type the name or password2. Librarian Open the Web Site</a:t>
                      </a:r>
                      <a:endParaRPr lang="ar-JO" b="1" dirty="0">
                        <a:solidFill>
                          <a:srgbClr val="00B0F0"/>
                        </a:solidFill>
                      </a:endParaRPr>
                    </a:p>
                  </a:txBody>
                  <a:tcPr/>
                </a:tc>
                <a:tc>
                  <a:txBody>
                    <a:bodyPr/>
                    <a:lstStyle/>
                    <a:p>
                      <a:pPr algn="l" rtl="0"/>
                      <a:r>
                        <a:rPr lang="en-US" b="1" dirty="0">
                          <a:solidFill>
                            <a:srgbClr val="00B0F0"/>
                          </a:solidFill>
                        </a:rPr>
                        <a:t>Flow of events</a:t>
                      </a:r>
                    </a:p>
                  </a:txBody>
                  <a:tcPr/>
                </a:tc>
                <a:extLst>
                  <a:ext uri="{0D108BD9-81ED-4DB2-BD59-A6C34878D82A}">
                    <a16:rowId xmlns:a16="http://schemas.microsoft.com/office/drawing/2014/main" val="4131881086"/>
                  </a:ext>
                </a:extLst>
              </a:tr>
              <a:tr h="331620">
                <a:tc>
                  <a:txBody>
                    <a:bodyPr/>
                    <a:lstStyle/>
                    <a:p>
                      <a:pPr marL="0" indent="0" algn="l" rtl="0">
                        <a:buFont typeface="Arial" panose="020B0604020202020204" pitchFamily="34" charset="0"/>
                        <a:buNone/>
                      </a:pPr>
                      <a:r>
                        <a:rPr lang="en-US" b="1" dirty="0">
                          <a:solidFill>
                            <a:srgbClr val="00B0F0"/>
                          </a:solidFill>
                        </a:rPr>
                        <a:t>Logged in OBB</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Exit condition</a:t>
                      </a:r>
                      <a:endParaRPr lang="ar-JO" b="1" dirty="0">
                        <a:solidFill>
                          <a:srgbClr val="00B0F0"/>
                        </a:solidFill>
                      </a:endParaRPr>
                    </a:p>
                  </a:txBody>
                  <a:tcPr/>
                </a:tc>
                <a:extLst>
                  <a:ext uri="{0D108BD9-81ED-4DB2-BD59-A6C34878D82A}">
                    <a16:rowId xmlns:a16="http://schemas.microsoft.com/office/drawing/2014/main" val="583146753"/>
                  </a:ext>
                </a:extLst>
              </a:tr>
              <a:tr h="580335">
                <a:tc>
                  <a:txBody>
                    <a:bodyPr/>
                    <a:lstStyle/>
                    <a:p>
                      <a:pPr marL="0" indent="0" algn="l" rtl="0">
                        <a:buFont typeface="Arial" panose="020B0604020202020204" pitchFamily="34" charset="0"/>
                        <a:buNone/>
                      </a:pPr>
                      <a:r>
                        <a:rPr lang="en-US" b="1" dirty="0">
                          <a:solidFill>
                            <a:srgbClr val="00B0F0"/>
                          </a:solidFill>
                        </a:rPr>
                        <a:t>Facilitate the borrowing process</a:t>
                      </a:r>
                    </a:p>
                    <a:p>
                      <a:pPr marL="0" indent="0" algn="l" rtl="0">
                        <a:buFont typeface="Arial" panose="020B0604020202020204" pitchFamily="34" charset="0"/>
                        <a:buNone/>
                      </a:pPr>
                      <a:r>
                        <a:rPr lang="en-US" b="1" dirty="0">
                          <a:solidFill>
                            <a:srgbClr val="00B0F0"/>
                          </a:solidFill>
                        </a:rPr>
                        <a:t>Find the required books without wasting time</a:t>
                      </a:r>
                      <a:endParaRPr lang="ar-JO" b="1" dirty="0">
                        <a:solidFill>
                          <a:srgbClr val="00B0F0"/>
                        </a:solidFill>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solidFill>
                            <a:srgbClr val="00B0F0"/>
                          </a:solidFill>
                        </a:rPr>
                        <a:t>Quality requirements</a:t>
                      </a:r>
                      <a:endParaRPr lang="ar-JO" b="1" dirty="0">
                        <a:solidFill>
                          <a:srgbClr val="00B0F0"/>
                        </a:solidFill>
                      </a:endParaRPr>
                    </a:p>
                  </a:txBody>
                  <a:tcPr/>
                </a:tc>
                <a:extLst>
                  <a:ext uri="{0D108BD9-81ED-4DB2-BD59-A6C34878D82A}">
                    <a16:rowId xmlns:a16="http://schemas.microsoft.com/office/drawing/2014/main" val="3492347387"/>
                  </a:ext>
                </a:extLst>
              </a:tr>
            </a:tbl>
          </a:graphicData>
        </a:graphic>
      </p:graphicFrame>
    </p:spTree>
    <p:extLst>
      <p:ext uri="{BB962C8B-B14F-4D97-AF65-F5344CB8AC3E}">
        <p14:creationId xmlns:p14="http://schemas.microsoft.com/office/powerpoint/2010/main" val="1577988496"/>
      </p:ext>
    </p:extLst>
  </p:cSld>
  <p:clrMapOvr>
    <a:masterClrMapping/>
  </p:clrMapOvr>
</p:sld>
</file>

<file path=ppt/theme/theme1.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نسق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395</TotalTime>
  <Words>550</Words>
  <Application>Microsoft Office PowerPoint</Application>
  <PresentationFormat>شاشة عريضة</PresentationFormat>
  <Paragraphs>103</Paragraphs>
  <Slides>14</Slides>
  <Notes>0</Notes>
  <HiddenSlides>0</HiddenSlides>
  <MMClips>0</MMClips>
  <ScaleCrop>false</ScaleCrop>
  <HeadingPairs>
    <vt:vector size="6" baseType="variant">
      <vt:variant>
        <vt:lpstr>الخطوط المستخدمة</vt:lpstr>
      </vt:variant>
      <vt:variant>
        <vt:i4>3</vt:i4>
      </vt:variant>
      <vt:variant>
        <vt:lpstr>نسق</vt:lpstr>
      </vt:variant>
      <vt:variant>
        <vt:i4>1</vt:i4>
      </vt:variant>
      <vt:variant>
        <vt:lpstr>عناوين الشرائح</vt:lpstr>
      </vt:variant>
      <vt:variant>
        <vt:i4>14</vt:i4>
      </vt:variant>
    </vt:vector>
  </HeadingPairs>
  <TitlesOfParts>
    <vt:vector size="18" baseType="lpstr">
      <vt:lpstr>Arial</vt:lpstr>
      <vt:lpstr>Calibri</vt:lpstr>
      <vt:lpstr>Calibri Light</vt:lpstr>
      <vt:lpstr>نسق Office</vt:lpstr>
      <vt:lpstr>Object Oriented Software Engineering Online Books Borrow(OBB)</vt:lpstr>
      <vt:lpstr>Define and describe the problem</vt:lpstr>
      <vt:lpstr>Solve the problem</vt:lpstr>
      <vt:lpstr>Use-Case Modeling</vt:lpstr>
      <vt:lpstr>Use-Case Modeling</vt:lpstr>
      <vt:lpstr>Use-Case Modeling</vt:lpstr>
      <vt:lpstr>Use-Case Description</vt:lpstr>
      <vt:lpstr>Use-Case Description</vt:lpstr>
      <vt:lpstr>عرض تقديمي في PowerPoint</vt:lpstr>
      <vt:lpstr>Use-Case Description</vt:lpstr>
      <vt:lpstr>Class Diagrams</vt:lpstr>
      <vt:lpstr>عرض تقديمي في PowerPoint</vt:lpstr>
      <vt:lpstr>عرض تقديمي في PowerPoint</vt:lpstr>
      <vt:lpstr>عرض تقديمي في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Object Oriented Software Engineering</dc:title>
  <dc:creator>feras Saleem</dc:creator>
  <cp:lastModifiedBy>feras Saleem</cp:lastModifiedBy>
  <cp:revision>16</cp:revision>
  <dcterms:created xsi:type="dcterms:W3CDTF">2023-04-25T19:01:42Z</dcterms:created>
  <dcterms:modified xsi:type="dcterms:W3CDTF">2024-07-22T20:26:31Z</dcterms:modified>
</cp:coreProperties>
</file>