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66" r:id="rId3"/>
    <p:sldId id="257" r:id="rId4"/>
    <p:sldId id="258" r:id="rId5"/>
    <p:sldId id="270" r:id="rId6"/>
    <p:sldId id="264" r:id="rId7"/>
    <p:sldId id="260" r:id="rId8"/>
    <p:sldId id="265" r:id="rId9"/>
    <p:sldId id="269" r:id="rId10"/>
    <p:sldId id="261" r:id="rId11"/>
    <p:sldId id="268" r:id="rId12"/>
    <p:sldId id="271" r:id="rId13"/>
    <p:sldId id="26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22557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العنوان والتسمية ال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1119844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اقتباس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92632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بطاقة اسم">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ar-SA"/>
              <a:t>انقر لتحرير نمط عنوان الشكل الرئيسي</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59000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بطاقة اسم ذات اقتباس">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16619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صواب أو خطأ">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ar-SA"/>
              <a:t>انقر لتحرير نمط عنوان الشكل الرئيسي</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ar-SA"/>
              <a:t>انقر لتحرير أنماط نص الشكل الرئيسي</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901797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ncho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84488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036367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26998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2F00DA7F-172D-42D9-B28F-10E8D41D0713}" type="datetimeFigureOut">
              <a:rPr lang="ar-JO" smtClean="0"/>
              <a:t>21/11/1445</a:t>
            </a:fld>
            <a:endParaRPr lang="ar-JO"/>
          </a:p>
        </p:txBody>
      </p:sp>
      <p:sp>
        <p:nvSpPr>
          <p:cNvPr id="5" name="Footer Placeholder 4"/>
          <p:cNvSpPr>
            <a:spLocks noGrp="1"/>
          </p:cNvSpPr>
          <p:nvPr>
            <p:ph type="ftr" sz="quarter" idx="11"/>
          </p:nvPr>
        </p:nvSpPr>
        <p:spPr/>
        <p:txBody>
          <a:bodyPr/>
          <a:lstStyle/>
          <a:p>
            <a:endParaRPr lang="ar-J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04818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170534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2F00DA7F-172D-42D9-B28F-10E8D41D0713}" type="datetimeFigureOut">
              <a:rPr lang="ar-JO" smtClean="0"/>
              <a:t>21/11/1445</a:t>
            </a:fld>
            <a:endParaRPr lang="ar-JO"/>
          </a:p>
        </p:txBody>
      </p:sp>
      <p:sp>
        <p:nvSpPr>
          <p:cNvPr id="8" name="Footer Placeholder 7"/>
          <p:cNvSpPr>
            <a:spLocks noGrp="1"/>
          </p:cNvSpPr>
          <p:nvPr>
            <p:ph type="ftr" sz="quarter" idx="11"/>
          </p:nvPr>
        </p:nvSpPr>
        <p:spPr/>
        <p:txBody>
          <a:bodyPr/>
          <a:lstStyle/>
          <a:p>
            <a:endParaRPr lang="ar-J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08047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2F00DA7F-172D-42D9-B28F-10E8D41D0713}" type="datetimeFigureOut">
              <a:rPr lang="ar-JO" smtClean="0"/>
              <a:t>21/11/1445</a:t>
            </a:fld>
            <a:endParaRPr lang="ar-JO"/>
          </a:p>
        </p:txBody>
      </p:sp>
      <p:sp>
        <p:nvSpPr>
          <p:cNvPr id="4" name="Footer Placeholder 3"/>
          <p:cNvSpPr>
            <a:spLocks noGrp="1"/>
          </p:cNvSpPr>
          <p:nvPr>
            <p:ph type="ftr" sz="quarter" idx="11"/>
          </p:nvPr>
        </p:nvSpPr>
        <p:spPr/>
        <p:txBody>
          <a:bodyPr/>
          <a:lstStyle/>
          <a:p>
            <a:endParaRPr lang="ar-J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3060079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0DA7F-172D-42D9-B28F-10E8D41D0713}" type="datetimeFigureOut">
              <a:rPr lang="ar-JO" smtClean="0"/>
              <a:t>21/11/1445</a:t>
            </a:fld>
            <a:endParaRPr lang="ar-JO"/>
          </a:p>
        </p:txBody>
      </p:sp>
      <p:sp>
        <p:nvSpPr>
          <p:cNvPr id="3" name="Footer Placeholder 2"/>
          <p:cNvSpPr>
            <a:spLocks noGrp="1"/>
          </p:cNvSpPr>
          <p:nvPr>
            <p:ph type="ftr" sz="quarter" idx="11"/>
          </p:nvPr>
        </p:nvSpPr>
        <p:spPr/>
        <p:txBody>
          <a:bodyPr/>
          <a:lstStyle/>
          <a:p>
            <a:endParaRPr lang="ar-J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251666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420075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2F00DA7F-172D-42D9-B28F-10E8D41D0713}" type="datetimeFigureOut">
              <a:rPr lang="ar-JO" smtClean="0"/>
              <a:t>21/11/1445</a:t>
            </a:fld>
            <a:endParaRPr lang="ar-JO"/>
          </a:p>
        </p:txBody>
      </p:sp>
      <p:sp>
        <p:nvSpPr>
          <p:cNvPr id="6" name="Footer Placeholder 5"/>
          <p:cNvSpPr>
            <a:spLocks noGrp="1"/>
          </p:cNvSpPr>
          <p:nvPr>
            <p:ph type="ftr" sz="quarter" idx="11"/>
          </p:nvPr>
        </p:nvSpPr>
        <p:spPr/>
        <p:txBody>
          <a:bodyPr/>
          <a:lstStyle/>
          <a:p>
            <a:endParaRPr lang="ar-J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3221AB-0F7C-48FF-AA22-FD2CD04A0F6A}" type="slidenum">
              <a:rPr lang="ar-JO" smtClean="0"/>
              <a:t>‹#›</a:t>
            </a:fld>
            <a:endParaRPr lang="ar-JO"/>
          </a:p>
        </p:txBody>
      </p:sp>
    </p:spTree>
    <p:extLst>
      <p:ext uri="{BB962C8B-B14F-4D97-AF65-F5344CB8AC3E}">
        <p14:creationId xmlns:p14="http://schemas.microsoft.com/office/powerpoint/2010/main" val="1548030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alphaModFix amt="50000"/>
            <a:lum/>
          </a:blip>
          <a:srcRect/>
          <a:stretch>
            <a:fillRect t="-27000" b="-27000"/>
          </a:stretch>
        </a:blip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F00DA7F-172D-42D9-B28F-10E8D41D0713}" type="datetimeFigureOut">
              <a:rPr lang="ar-JO" smtClean="0"/>
              <a:t>21/11/1445</a:t>
            </a:fld>
            <a:endParaRPr lang="ar-J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JO"/>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3221AB-0F7C-48FF-AA22-FD2CD04A0F6A}" type="slidenum">
              <a:rPr lang="ar-JO" smtClean="0"/>
              <a:t>‹#›</a:t>
            </a:fld>
            <a:endParaRPr lang="ar-JO"/>
          </a:p>
        </p:txBody>
      </p:sp>
    </p:spTree>
    <p:extLst>
      <p:ext uri="{BB962C8B-B14F-4D97-AF65-F5344CB8AC3E}">
        <p14:creationId xmlns:p14="http://schemas.microsoft.com/office/powerpoint/2010/main" val="3934483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4AC14A-199B-5C82-0226-D4B727579976}"/>
              </a:ext>
            </a:extLst>
          </p:cNvPr>
          <p:cNvSpPr>
            <a:spLocks noGrp="1"/>
          </p:cNvSpPr>
          <p:nvPr>
            <p:ph type="ctrTitle"/>
          </p:nvPr>
        </p:nvSpPr>
        <p:spPr>
          <a:xfrm>
            <a:off x="479059" y="615462"/>
            <a:ext cx="8915399" cy="2262781"/>
          </a:xfrm>
        </p:spPr>
        <p:txBody>
          <a:bodyPr>
            <a:normAutofit fontScale="90000"/>
          </a:bodyPr>
          <a:lstStyle/>
          <a:p>
            <a:pPr algn="ctr"/>
            <a:r>
              <a:rPr lang="en-US" b="1" dirty="0"/>
              <a:t>Online</a:t>
            </a:r>
            <a:br>
              <a:rPr lang="en-US" b="1" dirty="0"/>
            </a:br>
            <a:r>
              <a:rPr lang="en-US" b="1" dirty="0"/>
              <a:t> Shopping System Website</a:t>
            </a:r>
            <a:br>
              <a:rPr lang="en-US" b="1" dirty="0"/>
            </a:br>
            <a:r>
              <a:rPr lang="en-US" b="1" dirty="0"/>
              <a:t>(OSSW)</a:t>
            </a:r>
            <a:endParaRPr lang="ar-JO" b="1" dirty="0"/>
          </a:p>
        </p:txBody>
      </p:sp>
      <p:sp>
        <p:nvSpPr>
          <p:cNvPr id="3" name="عنوان فرعي 2">
            <a:extLst>
              <a:ext uri="{FF2B5EF4-FFF2-40B4-BE49-F238E27FC236}">
                <a16:creationId xmlns:a16="http://schemas.microsoft.com/office/drawing/2014/main" id="{9C365A17-278C-E51F-0DD6-2FC188F072DD}"/>
              </a:ext>
            </a:extLst>
          </p:cNvPr>
          <p:cNvSpPr>
            <a:spLocks noGrp="1"/>
          </p:cNvSpPr>
          <p:nvPr>
            <p:ph type="subTitle" idx="1"/>
          </p:nvPr>
        </p:nvSpPr>
        <p:spPr>
          <a:xfrm>
            <a:off x="1845636" y="4556315"/>
            <a:ext cx="5610242" cy="1126283"/>
          </a:xfrm>
        </p:spPr>
        <p:txBody>
          <a:bodyPr>
            <a:normAutofit lnSpcReduction="10000"/>
          </a:bodyPr>
          <a:lstStyle/>
          <a:p>
            <a:r>
              <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Students Preparation:</a:t>
            </a:r>
          </a:p>
          <a:p>
            <a:r>
              <a:rPr lang="en-US"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Kawther Al Maharmeh</a:t>
            </a:r>
          </a:p>
          <a:p>
            <a:r>
              <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rPr>
              <a:t>Marah </a:t>
            </a:r>
            <a:r>
              <a:rPr lang="en-US" sz="1800" i="1" dirty="0" err="1">
                <a:ln w="0">
                  <a:solidFill>
                    <a:sysClr val="windowText" lastClr="000000"/>
                  </a:solidFill>
                </a:ln>
                <a:solidFill>
                  <a:sysClr val="windowText" lastClr="000000"/>
                </a:solidFill>
                <a:effectLst>
                  <a:outerShdw blurRad="38100" dist="25400" dir="5400000" algn="ctr" rotWithShape="0">
                    <a:srgbClr val="6E747A">
                      <a:alpha val="43000"/>
                    </a:srgbClr>
                  </a:outerShdw>
                </a:effectLst>
              </a:rPr>
              <a:t>alhrob</a:t>
            </a:r>
            <a:endParaRPr lang="en-US" sz="1800" i="1" dirty="0">
              <a:ln w="0">
                <a:solidFill>
                  <a:sysClr val="windowText" lastClr="000000"/>
                </a:solidFill>
              </a:ln>
              <a:solidFill>
                <a:sysClr val="windowText" lastClr="0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29823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D0BE19-9A90-DB0C-CEF7-F86437BE8FE0}"/>
              </a:ext>
            </a:extLst>
          </p:cNvPr>
          <p:cNvSpPr>
            <a:spLocks noGrp="1"/>
          </p:cNvSpPr>
          <p:nvPr>
            <p:ph type="title"/>
          </p:nvPr>
        </p:nvSpPr>
        <p:spPr/>
        <p:txBody>
          <a:bodyPr/>
          <a:lstStyle/>
          <a:p>
            <a:r>
              <a:rPr lang="en-US" b="1" dirty="0"/>
              <a:t>Class Diagram</a:t>
            </a:r>
            <a:endParaRPr lang="ar-JO" dirty="0"/>
          </a:p>
        </p:txBody>
      </p:sp>
      <p:pic>
        <p:nvPicPr>
          <p:cNvPr id="7" name="صورة 6">
            <a:extLst>
              <a:ext uri="{FF2B5EF4-FFF2-40B4-BE49-F238E27FC236}">
                <a16:creationId xmlns:a16="http://schemas.microsoft.com/office/drawing/2014/main" id="{91A7D2AA-F43C-483A-86C9-112E2CD0FB1C}"/>
              </a:ext>
            </a:extLst>
          </p:cNvPr>
          <p:cNvPicPr>
            <a:picLocks noChangeAspect="1"/>
          </p:cNvPicPr>
          <p:nvPr/>
        </p:nvPicPr>
        <p:blipFill>
          <a:blip r:embed="rId2"/>
          <a:stretch>
            <a:fillRect/>
          </a:stretch>
        </p:blipFill>
        <p:spPr>
          <a:xfrm>
            <a:off x="2931155" y="1509805"/>
            <a:ext cx="7325365" cy="5002874"/>
          </a:xfrm>
          <a:prstGeom prst="rect">
            <a:avLst/>
          </a:prstGeom>
        </p:spPr>
      </p:pic>
    </p:spTree>
    <p:extLst>
      <p:ext uri="{BB962C8B-B14F-4D97-AF65-F5344CB8AC3E}">
        <p14:creationId xmlns:p14="http://schemas.microsoft.com/office/powerpoint/2010/main" val="2245898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9D0BE19-9A90-DB0C-CEF7-F86437BE8FE0}"/>
              </a:ext>
            </a:extLst>
          </p:cNvPr>
          <p:cNvSpPr>
            <a:spLocks noGrp="1"/>
          </p:cNvSpPr>
          <p:nvPr>
            <p:ph type="title"/>
          </p:nvPr>
        </p:nvSpPr>
        <p:spPr>
          <a:xfrm>
            <a:off x="2130809" y="624110"/>
            <a:ext cx="8911687" cy="1280890"/>
          </a:xfrm>
        </p:spPr>
        <p:txBody>
          <a:bodyPr/>
          <a:lstStyle/>
          <a:p>
            <a:r>
              <a:rPr lang="en-US" b="1" dirty="0"/>
              <a:t>Activity Diagram</a:t>
            </a:r>
            <a:endParaRPr lang="ar-JO" dirty="0"/>
          </a:p>
        </p:txBody>
      </p:sp>
      <p:pic>
        <p:nvPicPr>
          <p:cNvPr id="6" name="صورة 5" descr="صورة تحتوي على رسم بياني, أرجواني, نص, لقطة شاشة&#10;&#10;تم إنشاء الوصف تلقائياً">
            <a:extLst>
              <a:ext uri="{FF2B5EF4-FFF2-40B4-BE49-F238E27FC236}">
                <a16:creationId xmlns:a16="http://schemas.microsoft.com/office/drawing/2014/main" id="{5AB36D86-DB5A-353B-0CCF-CAA39F88C8EE}"/>
              </a:ext>
            </a:extLst>
          </p:cNvPr>
          <p:cNvPicPr>
            <a:picLocks noChangeAspect="1"/>
          </p:cNvPicPr>
          <p:nvPr/>
        </p:nvPicPr>
        <p:blipFill rotWithShape="1">
          <a:blip r:embed="rId2">
            <a:extLst>
              <a:ext uri="{28A0092B-C50C-407E-A947-70E740481C1C}">
                <a14:useLocalDpi xmlns:a14="http://schemas.microsoft.com/office/drawing/2010/main" val="0"/>
              </a:ext>
            </a:extLst>
          </a:blip>
          <a:srcRect t="1864" b="6954"/>
          <a:stretch/>
        </p:blipFill>
        <p:spPr>
          <a:xfrm>
            <a:off x="6669789" y="304800"/>
            <a:ext cx="4260164" cy="6253315"/>
          </a:xfrm>
          <a:prstGeom prst="rect">
            <a:avLst/>
          </a:prstGeom>
        </p:spPr>
      </p:pic>
    </p:spTree>
    <p:extLst>
      <p:ext uri="{BB962C8B-B14F-4D97-AF65-F5344CB8AC3E}">
        <p14:creationId xmlns:p14="http://schemas.microsoft.com/office/powerpoint/2010/main" val="2502916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B4B7-38EA-8C4F-2F4D-83175F2D3D49}"/>
              </a:ext>
            </a:extLst>
          </p:cNvPr>
          <p:cNvSpPr>
            <a:spLocks noGrp="1"/>
          </p:cNvSpPr>
          <p:nvPr>
            <p:ph type="title"/>
          </p:nvPr>
        </p:nvSpPr>
        <p:spPr/>
        <p:txBody>
          <a:bodyPr/>
          <a:lstStyle/>
          <a:p>
            <a:r>
              <a:rPr lang="en-US" dirty="0"/>
              <a:t>Sequence Diagram</a:t>
            </a:r>
            <a:endParaRPr lang="en-JO" dirty="0"/>
          </a:p>
        </p:txBody>
      </p:sp>
      <p:pic>
        <p:nvPicPr>
          <p:cNvPr id="4" name="Content Placeholder 3">
            <a:extLst>
              <a:ext uri="{FF2B5EF4-FFF2-40B4-BE49-F238E27FC236}">
                <a16:creationId xmlns:a16="http://schemas.microsoft.com/office/drawing/2014/main" id="{FDA61F66-C59D-F6FF-3F5F-DD1B013133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88170"/>
            <a:ext cx="7257319" cy="3980365"/>
          </a:xfrm>
        </p:spPr>
      </p:pic>
    </p:spTree>
    <p:extLst>
      <p:ext uri="{BB962C8B-B14F-4D97-AF65-F5344CB8AC3E}">
        <p14:creationId xmlns:p14="http://schemas.microsoft.com/office/powerpoint/2010/main" val="1681282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A4AC14A-199B-5C82-0226-D4B727579976}"/>
              </a:ext>
            </a:extLst>
          </p:cNvPr>
          <p:cNvSpPr>
            <a:spLocks noGrp="1"/>
          </p:cNvSpPr>
          <p:nvPr>
            <p:ph type="ctrTitle"/>
          </p:nvPr>
        </p:nvSpPr>
        <p:spPr>
          <a:xfrm>
            <a:off x="1865733" y="3097405"/>
            <a:ext cx="5148018" cy="2262781"/>
          </a:xfrm>
        </p:spPr>
        <p:txBody>
          <a:bodyPr>
            <a:normAutofit/>
          </a:bodyPr>
          <a:lstStyle/>
          <a:p>
            <a:r>
              <a:rPr lang="en-US" sz="9600" b="1" dirty="0"/>
              <a:t>The End</a:t>
            </a:r>
            <a:endParaRPr lang="ar-JO" sz="9600" b="1" dirty="0"/>
          </a:p>
        </p:txBody>
      </p:sp>
    </p:spTree>
    <p:extLst>
      <p:ext uri="{BB962C8B-B14F-4D97-AF65-F5344CB8AC3E}">
        <p14:creationId xmlns:p14="http://schemas.microsoft.com/office/powerpoint/2010/main" val="3859880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05EE-E457-4F69-89CD-F33E23273452}"/>
              </a:ext>
            </a:extLst>
          </p:cNvPr>
          <p:cNvSpPr>
            <a:spLocks noGrp="1"/>
          </p:cNvSpPr>
          <p:nvPr>
            <p:ph type="title"/>
          </p:nvPr>
        </p:nvSpPr>
        <p:spPr/>
        <p:txBody>
          <a:bodyPr/>
          <a:lstStyle/>
          <a:p>
            <a:r>
              <a:rPr lang="en-US" dirty="0"/>
              <a:t>The content</a:t>
            </a:r>
            <a:endParaRPr lang="ar-JO" dirty="0"/>
          </a:p>
        </p:txBody>
      </p:sp>
      <p:sp>
        <p:nvSpPr>
          <p:cNvPr id="3" name="Content Placeholder 2">
            <a:extLst>
              <a:ext uri="{FF2B5EF4-FFF2-40B4-BE49-F238E27FC236}">
                <a16:creationId xmlns:a16="http://schemas.microsoft.com/office/drawing/2014/main" id="{56B95CF0-251A-4422-B3AB-23BEAA0E1632}"/>
              </a:ext>
            </a:extLst>
          </p:cNvPr>
          <p:cNvSpPr>
            <a:spLocks noGrp="1"/>
          </p:cNvSpPr>
          <p:nvPr>
            <p:ph idx="1"/>
          </p:nvPr>
        </p:nvSpPr>
        <p:spPr/>
        <p:txBody>
          <a:bodyPr/>
          <a:lstStyle/>
          <a:p>
            <a:pPr lvl="1" algn="l" rtl="0"/>
            <a:r>
              <a:rPr lang="en-US" dirty="0"/>
              <a:t>1.1 problem statement ………………………………………………………………………..</a:t>
            </a:r>
          </a:p>
          <a:p>
            <a:pPr lvl="1" algn="l" rtl="0"/>
            <a:r>
              <a:rPr lang="en-US" dirty="0"/>
              <a:t>1.2 Solving statement…………………………………………………………………………</a:t>
            </a:r>
          </a:p>
          <a:p>
            <a:pPr lvl="1" algn="l" rtl="0"/>
            <a:r>
              <a:rPr lang="en-US" dirty="0"/>
              <a:t>2.1 Use-case modeling ………………………………………………………………………… </a:t>
            </a:r>
          </a:p>
          <a:p>
            <a:pPr lvl="1" algn="l" rtl="0"/>
            <a:r>
              <a:rPr lang="en-US" dirty="0"/>
              <a:t>2.2 use case description ………………………………………………………………………</a:t>
            </a:r>
          </a:p>
          <a:p>
            <a:pPr lvl="1" algn="l" rtl="0"/>
            <a:r>
              <a:rPr lang="en-US" dirty="0"/>
              <a:t>2.3 Scenario……………………………………………………………………………………</a:t>
            </a:r>
          </a:p>
          <a:p>
            <a:pPr lvl="1" algn="l" rtl="0"/>
            <a:r>
              <a:rPr lang="en-US" dirty="0"/>
              <a:t>2.4 class diagram……………………………………………………………………………….</a:t>
            </a:r>
          </a:p>
          <a:p>
            <a:pPr lvl="1" algn="l" rtl="0"/>
            <a:r>
              <a:rPr lang="en-US" dirty="0"/>
              <a:t>2.5 activity diagram …………………………………………………………………………….</a:t>
            </a:r>
          </a:p>
          <a:p>
            <a:pPr lvl="1" algn="l" rtl="0"/>
            <a:r>
              <a:rPr lang="en-US" dirty="0"/>
              <a:t>2.6 Sequence diagram ……………………………………………………………………......</a:t>
            </a:r>
          </a:p>
        </p:txBody>
      </p:sp>
    </p:spTree>
    <p:extLst>
      <p:ext uri="{BB962C8B-B14F-4D97-AF65-F5344CB8AC3E}">
        <p14:creationId xmlns:p14="http://schemas.microsoft.com/office/powerpoint/2010/main" val="3738250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EFFE347-24F0-687A-6F61-C2BC363913A0}"/>
              </a:ext>
            </a:extLst>
          </p:cNvPr>
          <p:cNvSpPr>
            <a:spLocks noGrp="1"/>
          </p:cNvSpPr>
          <p:nvPr>
            <p:ph type="title"/>
          </p:nvPr>
        </p:nvSpPr>
        <p:spPr/>
        <p:txBody>
          <a:bodyPr/>
          <a:lstStyle/>
          <a:p>
            <a:r>
              <a:rPr lang="en-US" b="1" dirty="0"/>
              <a:t>Problem statement</a:t>
            </a:r>
            <a:endParaRPr lang="ar-JO" b="1" dirty="0"/>
          </a:p>
        </p:txBody>
      </p:sp>
      <p:sp>
        <p:nvSpPr>
          <p:cNvPr id="3" name="عنصر نائب للمحتوى 2">
            <a:extLst>
              <a:ext uri="{FF2B5EF4-FFF2-40B4-BE49-F238E27FC236}">
                <a16:creationId xmlns:a16="http://schemas.microsoft.com/office/drawing/2014/main" id="{49368DF5-522F-560E-EB45-6A5407F1434D}"/>
              </a:ext>
            </a:extLst>
          </p:cNvPr>
          <p:cNvSpPr>
            <a:spLocks noGrp="1"/>
          </p:cNvSpPr>
          <p:nvPr>
            <p:ph idx="1"/>
          </p:nvPr>
        </p:nvSpPr>
        <p:spPr/>
        <p:txBody>
          <a:bodyPr>
            <a:normAutofit/>
          </a:bodyPr>
          <a:lstStyle/>
          <a:p>
            <a:pPr algn="l" rtl="0"/>
            <a:r>
              <a:rPr lang="en-US" sz="2400" b="1" dirty="0"/>
              <a:t>Sometimes, it may be business owners' idea to go online stores due to higher rental rates and tax rates. But in common cases, some people find it difficult to go to the market. Some of them do not have time, or do not know how much money they need, or because they do not have enough energy.</a:t>
            </a:r>
            <a:endParaRPr lang="ar-JO" sz="2400" b="1" dirty="0"/>
          </a:p>
        </p:txBody>
      </p:sp>
    </p:spTree>
    <p:extLst>
      <p:ext uri="{BB962C8B-B14F-4D97-AF65-F5344CB8AC3E}">
        <p14:creationId xmlns:p14="http://schemas.microsoft.com/office/powerpoint/2010/main" val="1865500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3D3D533-1E2C-D0A3-6F56-7C0F6242E710}"/>
              </a:ext>
            </a:extLst>
          </p:cNvPr>
          <p:cNvSpPr>
            <a:spLocks noGrp="1"/>
          </p:cNvSpPr>
          <p:nvPr>
            <p:ph type="title"/>
          </p:nvPr>
        </p:nvSpPr>
        <p:spPr/>
        <p:txBody>
          <a:bodyPr/>
          <a:lstStyle/>
          <a:p>
            <a:r>
              <a:rPr lang="en-US" b="1" dirty="0"/>
              <a:t>Solving statement</a:t>
            </a:r>
            <a:endParaRPr lang="ar-JO" b="1" dirty="0"/>
          </a:p>
        </p:txBody>
      </p:sp>
      <p:sp>
        <p:nvSpPr>
          <p:cNvPr id="3" name="عنصر نائب للمحتوى 2">
            <a:extLst>
              <a:ext uri="{FF2B5EF4-FFF2-40B4-BE49-F238E27FC236}">
                <a16:creationId xmlns:a16="http://schemas.microsoft.com/office/drawing/2014/main" id="{0662ADD9-82F6-BD63-FB88-32A696E76ABA}"/>
              </a:ext>
            </a:extLst>
          </p:cNvPr>
          <p:cNvSpPr>
            <a:spLocks noGrp="1"/>
          </p:cNvSpPr>
          <p:nvPr>
            <p:ph idx="1"/>
          </p:nvPr>
        </p:nvSpPr>
        <p:spPr/>
        <p:txBody>
          <a:bodyPr>
            <a:normAutofit/>
          </a:bodyPr>
          <a:lstStyle/>
          <a:p>
            <a:pPr algn="l" rtl="0"/>
            <a:r>
              <a:rPr lang="en-US" sz="2800" b="1" dirty="0"/>
              <a:t>Creating an online shopping system to help people shop, know prices, and pay online, which reduces time, effort, and fraud by manipulating prices.</a:t>
            </a:r>
            <a:endParaRPr lang="ar-JO" sz="2800" b="1" dirty="0"/>
          </a:p>
        </p:txBody>
      </p:sp>
    </p:spTree>
    <p:extLst>
      <p:ext uri="{BB962C8B-B14F-4D97-AF65-F5344CB8AC3E}">
        <p14:creationId xmlns:p14="http://schemas.microsoft.com/office/powerpoint/2010/main" val="115562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B6F42-F1D8-4188-A915-B4C3DC0A15F8}"/>
              </a:ext>
            </a:extLst>
          </p:cNvPr>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Use case model </a:t>
            </a:r>
            <a:br>
              <a:rPr lang="en-US" b="1" dirty="0">
                <a:latin typeface="Times New Roman" panose="02020603050405020304" pitchFamily="18" charset="0"/>
                <a:cs typeface="Times New Roman" panose="02020603050405020304" pitchFamily="18" charset="0"/>
              </a:rPr>
            </a:br>
            <a:endParaRPr lang="ar-JO"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25CB1BC-2EF2-45AC-B7AC-D937257A2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7841" y="1264555"/>
            <a:ext cx="10608005" cy="5305057"/>
          </a:xfrm>
        </p:spPr>
      </p:pic>
    </p:spTree>
    <p:extLst>
      <p:ext uri="{BB962C8B-B14F-4D97-AF65-F5344CB8AC3E}">
        <p14:creationId xmlns:p14="http://schemas.microsoft.com/office/powerpoint/2010/main" val="4175759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00CC2F0-5B3A-B952-3E0C-B18F9B749A99}"/>
              </a:ext>
            </a:extLst>
          </p:cNvPr>
          <p:cNvSpPr>
            <a:spLocks noGrp="1"/>
          </p:cNvSpPr>
          <p:nvPr>
            <p:ph type="title"/>
          </p:nvPr>
        </p:nvSpPr>
        <p:spPr/>
        <p:txBody>
          <a:bodyPr/>
          <a:lstStyle/>
          <a:p>
            <a:pPr rtl="0"/>
            <a:r>
              <a:rPr lang="en-US" b="1" dirty="0"/>
              <a:t>Use-Case Modeling</a:t>
            </a:r>
            <a:endParaRPr lang="ar-JO" b="1" dirty="0"/>
          </a:p>
        </p:txBody>
      </p:sp>
      <p:pic>
        <p:nvPicPr>
          <p:cNvPr id="4" name="صورة 3">
            <a:extLst>
              <a:ext uri="{FF2B5EF4-FFF2-40B4-BE49-F238E27FC236}">
                <a16:creationId xmlns:a16="http://schemas.microsoft.com/office/drawing/2014/main" id="{B195953E-A43B-E40E-CCCA-1A4EEB8547C1}"/>
              </a:ext>
            </a:extLst>
          </p:cNvPr>
          <p:cNvPicPr>
            <a:picLocks noChangeAspect="1"/>
          </p:cNvPicPr>
          <p:nvPr/>
        </p:nvPicPr>
        <p:blipFill>
          <a:blip r:embed="rId2"/>
          <a:stretch>
            <a:fillRect/>
          </a:stretch>
        </p:blipFill>
        <p:spPr>
          <a:xfrm>
            <a:off x="3918429" y="1456296"/>
            <a:ext cx="4904730" cy="5105295"/>
          </a:xfrm>
          <a:prstGeom prst="rect">
            <a:avLst/>
          </a:prstGeom>
        </p:spPr>
      </p:pic>
    </p:spTree>
    <p:extLst>
      <p:ext uri="{BB962C8B-B14F-4D97-AF65-F5344CB8AC3E}">
        <p14:creationId xmlns:p14="http://schemas.microsoft.com/office/powerpoint/2010/main" val="138390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EA17AE0-813B-D516-B640-7EF829464DCD}"/>
              </a:ext>
            </a:extLst>
          </p:cNvPr>
          <p:cNvSpPr>
            <a:spLocks noGrp="1"/>
          </p:cNvSpPr>
          <p:nvPr>
            <p:ph type="title"/>
          </p:nvPr>
        </p:nvSpPr>
        <p:spPr/>
        <p:txBody>
          <a:bodyPr/>
          <a:lstStyle/>
          <a:p>
            <a:pPr rtl="0"/>
            <a:r>
              <a:rPr lang="en-US" b="1" dirty="0"/>
              <a:t>Use-Case Description</a:t>
            </a:r>
            <a:endParaRPr lang="ar-JO" b="1" dirty="0"/>
          </a:p>
        </p:txBody>
      </p:sp>
      <p:graphicFrame>
        <p:nvGraphicFramePr>
          <p:cNvPr id="5" name="جدول 4">
            <a:extLst>
              <a:ext uri="{FF2B5EF4-FFF2-40B4-BE49-F238E27FC236}">
                <a16:creationId xmlns:a16="http://schemas.microsoft.com/office/drawing/2014/main" id="{13BBD443-B543-DB70-432B-4A01830F3112}"/>
              </a:ext>
            </a:extLst>
          </p:cNvPr>
          <p:cNvGraphicFramePr>
            <a:graphicFrameLocks noGrp="1"/>
          </p:cNvGraphicFramePr>
          <p:nvPr>
            <p:extLst>
              <p:ext uri="{D42A27DB-BD31-4B8C-83A1-F6EECF244321}">
                <p14:modId xmlns:p14="http://schemas.microsoft.com/office/powerpoint/2010/main" val="760859825"/>
              </p:ext>
            </p:extLst>
          </p:nvPr>
        </p:nvGraphicFramePr>
        <p:xfrm>
          <a:off x="1033940" y="2095099"/>
          <a:ext cx="10894142" cy="438912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Online Shopping System</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Use case name</a:t>
                      </a:r>
                      <a:endParaRPr lang="ar-JO" b="1" dirty="0">
                        <a:solidFill>
                          <a:schemeClr val="tx1"/>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chemeClr val="tx1"/>
                          </a:solidFill>
                        </a:rPr>
                        <a:t>Initiated by Customer Communicates with service authorization </a:t>
                      </a:r>
                      <a:endParaRPr lang="ar-J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Participating actors</a:t>
                      </a:r>
                      <a:endParaRPr lang="ar-JO" b="1" dirty="0">
                        <a:solidFill>
                          <a:schemeClr val="tx1"/>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Customer is logged into website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Entry condition</a:t>
                      </a:r>
                      <a:endParaRPr lang="ar-JO" b="1" dirty="0">
                        <a:solidFill>
                          <a:schemeClr val="tx1"/>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sign in to website if he has an account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login to website if he doesn’t have account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website respond by presenting form to the Customer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website display the home page where the Customer can view the products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Customer can be able to see the quantities color and size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service authorization allow the Customer to give permissions</a:t>
                      </a:r>
                    </a:p>
                  </a:txBody>
                  <a:tcPr/>
                </a:tc>
                <a:tc>
                  <a:txBody>
                    <a:bodyPr/>
                    <a:lstStyle/>
                    <a:p>
                      <a:pPr algn="l" rtl="0"/>
                      <a:r>
                        <a:rPr lang="en-US" b="1" dirty="0">
                          <a:solidFill>
                            <a:schemeClr val="tx1"/>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website display notification if the product is not available</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Exit condition</a:t>
                      </a:r>
                      <a:endParaRPr lang="ar-JO" b="1" dirty="0">
                        <a:solidFill>
                          <a:schemeClr val="tx1"/>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website verification Log In with 10s</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Quality requirements</a:t>
                      </a:r>
                      <a:endParaRPr lang="ar-JO" b="1" dirty="0">
                        <a:solidFill>
                          <a:schemeClr val="tx1"/>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3976037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EA17AE0-813B-D516-B640-7EF829464DCD}"/>
              </a:ext>
            </a:extLst>
          </p:cNvPr>
          <p:cNvSpPr>
            <a:spLocks noGrp="1"/>
          </p:cNvSpPr>
          <p:nvPr>
            <p:ph type="title"/>
          </p:nvPr>
        </p:nvSpPr>
        <p:spPr/>
        <p:txBody>
          <a:bodyPr/>
          <a:lstStyle/>
          <a:p>
            <a:pPr rtl="0"/>
            <a:r>
              <a:rPr lang="en-US" b="1" dirty="0"/>
              <a:t>Use-Case Description</a:t>
            </a:r>
            <a:endParaRPr lang="ar-JO" b="1" dirty="0"/>
          </a:p>
        </p:txBody>
      </p:sp>
      <p:graphicFrame>
        <p:nvGraphicFramePr>
          <p:cNvPr id="5" name="جدول 4">
            <a:extLst>
              <a:ext uri="{FF2B5EF4-FFF2-40B4-BE49-F238E27FC236}">
                <a16:creationId xmlns:a16="http://schemas.microsoft.com/office/drawing/2014/main" id="{13BBD443-B543-DB70-432B-4A01830F3112}"/>
              </a:ext>
            </a:extLst>
          </p:cNvPr>
          <p:cNvGraphicFramePr>
            <a:graphicFrameLocks noGrp="1"/>
          </p:cNvGraphicFramePr>
          <p:nvPr>
            <p:extLst>
              <p:ext uri="{D42A27DB-BD31-4B8C-83A1-F6EECF244321}">
                <p14:modId xmlns:p14="http://schemas.microsoft.com/office/powerpoint/2010/main" val="877398626"/>
              </p:ext>
            </p:extLst>
          </p:nvPr>
        </p:nvGraphicFramePr>
        <p:xfrm>
          <a:off x="1033940" y="2095099"/>
          <a:ext cx="10894142" cy="384048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Make Purchase</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Use case name</a:t>
                      </a:r>
                      <a:endParaRPr lang="ar-JO" b="1" dirty="0">
                        <a:solidFill>
                          <a:schemeClr val="tx1"/>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chemeClr val="tx1"/>
                          </a:solidFill>
                        </a:rPr>
                        <a:t>User</a:t>
                      </a:r>
                      <a:endParaRPr lang="ar-JO"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Participating actors</a:t>
                      </a:r>
                      <a:endParaRPr lang="ar-JO" b="1" dirty="0">
                        <a:solidFill>
                          <a:schemeClr val="tx1"/>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The User is logged into website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Entry condition</a:t>
                      </a:r>
                      <a:endParaRPr lang="ar-JO" b="1" dirty="0">
                        <a:solidFill>
                          <a:schemeClr val="tx1"/>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site displays the existing items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browses these items and views their prices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user chooses the item he wants to purchase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Specifies the payment method: Cash or Visa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chemeClr val="tx1"/>
                          </a:solidFill>
                          <a:latin typeface="+mn-lt"/>
                          <a:ea typeface="+mn-ea"/>
                          <a:cs typeface="+mn-cs"/>
                        </a:rPr>
                        <a:t>The purchase order is sent to the officials to secure it</a:t>
                      </a:r>
                    </a:p>
                  </a:txBody>
                  <a:tcPr/>
                </a:tc>
                <a:tc>
                  <a:txBody>
                    <a:bodyPr/>
                    <a:lstStyle/>
                    <a:p>
                      <a:pPr algn="l" rtl="0"/>
                      <a:r>
                        <a:rPr lang="en-US" b="1" dirty="0">
                          <a:solidFill>
                            <a:schemeClr val="tx1"/>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Finish selecting the order and paying</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Exit condition</a:t>
                      </a:r>
                      <a:endParaRPr lang="ar-JO" b="1" dirty="0">
                        <a:solidFill>
                          <a:schemeClr val="tx1"/>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Make the payment process in a safe and fast way</a:t>
                      </a:r>
                      <a:endParaRPr lang="ar-JO"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rPr>
                        <a:t>Quality requirements</a:t>
                      </a:r>
                      <a:endParaRPr lang="ar-JO" b="1" dirty="0">
                        <a:solidFill>
                          <a:schemeClr val="tx1"/>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370148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D15C2-7895-4E41-B754-360ED59C3A4E}"/>
              </a:ext>
            </a:extLst>
          </p:cNvPr>
          <p:cNvSpPr>
            <a:spLocks noGrp="1"/>
          </p:cNvSpPr>
          <p:nvPr>
            <p:ph type="title"/>
          </p:nvPr>
        </p:nvSpPr>
        <p:spPr/>
        <p:txBody>
          <a:bodyPr/>
          <a:lstStyle/>
          <a:p>
            <a:r>
              <a:rPr lang="en-US" dirty="0"/>
              <a:t>scenarios</a:t>
            </a:r>
            <a:endParaRPr lang="ar-JO" dirty="0"/>
          </a:p>
        </p:txBody>
      </p:sp>
      <p:graphicFrame>
        <p:nvGraphicFramePr>
          <p:cNvPr id="6" name="جدول 5">
            <a:extLst>
              <a:ext uri="{FF2B5EF4-FFF2-40B4-BE49-F238E27FC236}">
                <a16:creationId xmlns:a16="http://schemas.microsoft.com/office/drawing/2014/main" id="{6015C58F-9B18-55E7-3C3B-E1AF53A463C4}"/>
              </a:ext>
            </a:extLst>
          </p:cNvPr>
          <p:cNvGraphicFramePr>
            <a:graphicFrameLocks noGrp="1"/>
          </p:cNvGraphicFramePr>
          <p:nvPr>
            <p:extLst>
              <p:ext uri="{D42A27DB-BD31-4B8C-83A1-F6EECF244321}">
                <p14:modId xmlns:p14="http://schemas.microsoft.com/office/powerpoint/2010/main" val="176593972"/>
              </p:ext>
            </p:extLst>
          </p:nvPr>
        </p:nvGraphicFramePr>
        <p:xfrm>
          <a:off x="937687" y="1533624"/>
          <a:ext cx="10894142" cy="4995513"/>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5164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Sports Tools Store website </a:t>
                      </a:r>
                      <a:endParaRPr lang="ar-JO" sz="1800" b="1"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Scenario name</a:t>
                      </a:r>
                      <a:endParaRPr lang="ar-JO" sz="1800" b="1" dirty="0">
                        <a:solidFill>
                          <a:schemeClr val="tx1"/>
                        </a:solidFill>
                      </a:endParaRPr>
                    </a:p>
                  </a:txBody>
                  <a:tcPr/>
                </a:tc>
                <a:extLst>
                  <a:ext uri="{0D108BD9-81ED-4DB2-BD59-A6C34878D82A}">
                    <a16:rowId xmlns:a16="http://schemas.microsoft.com/office/drawing/2014/main" val="1317234333"/>
                  </a:ext>
                </a:extLst>
              </a:tr>
              <a:tr h="666964">
                <a:tc>
                  <a:txBody>
                    <a:bodyPr/>
                    <a:lstStyle/>
                    <a:p>
                      <a:pPr algn="l" rtl="0"/>
                      <a:r>
                        <a:rPr lang="en-US" sz="1600" b="1" dirty="0">
                          <a:solidFill>
                            <a:schemeClr val="tx1"/>
                          </a:solidFill>
                        </a:rPr>
                        <a:t>Sara:  looking for a new racket.</a:t>
                      </a:r>
                    </a:p>
                    <a:p>
                      <a:pPr algn="l" rtl="0"/>
                      <a:r>
                        <a:rPr lang="en-US" sz="1600" b="1" dirty="0">
                          <a:solidFill>
                            <a:schemeClr val="tx1"/>
                          </a:solidFill>
                        </a:rPr>
                        <a:t>Sports Tools Store: An online store that sells sports equipment for various games</a:t>
                      </a:r>
                      <a:endParaRPr lang="ar-JO"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actors</a:t>
                      </a:r>
                      <a:endParaRPr lang="ar-JO" sz="1600" b="1" dirty="0">
                        <a:solidFill>
                          <a:schemeClr val="tx1"/>
                        </a:solidFill>
                      </a:endParaRPr>
                    </a:p>
                  </a:txBody>
                  <a:tcPr/>
                </a:tc>
                <a:extLst>
                  <a:ext uri="{0D108BD9-81ED-4DB2-BD59-A6C34878D82A}">
                    <a16:rowId xmlns:a16="http://schemas.microsoft.com/office/drawing/2014/main" val="930696751"/>
                  </a:ext>
                </a:extLst>
              </a:tr>
              <a:tr h="3812148">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Log in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 opens the Sports Tools Store website and clicks the “Log In” button.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She enters her email address and password and clicks the “Sign In” button.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The system verifies Sarah's data and grants her access to her account.</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View item:</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searches for “racket” in the search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Click on the picture of the racket she likes to read more details.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reads the racket description, types, looks at pictures, and checks reviews.</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Make purchase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decided to buy the racket and add it to her shopping cart.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She shows her shopping cart and confirms her order details.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Enter your shipping address and payment information and click the "Complete Purchase" button.</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b="1" kern="1200" dirty="0">
                          <a:solidFill>
                            <a:schemeClr val="tx1"/>
                          </a:solidFill>
                          <a:latin typeface="+mn-lt"/>
                          <a:ea typeface="+mn-ea"/>
                          <a:cs typeface="+mn-cs"/>
                        </a:rPr>
                        <a:t>Check out:</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The system verifies Sarah's payment information and confirms her order.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Sarah receives an email with her order confirmation and expected delivery date.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400" b="1" kern="1200" dirty="0">
                          <a:solidFill>
                            <a:schemeClr val="tx1"/>
                          </a:solidFill>
                          <a:latin typeface="+mn-lt"/>
                          <a:ea typeface="+mn-ea"/>
                          <a:cs typeface="+mn-cs"/>
                        </a:rPr>
                        <a:t>A few days later, Sarah receives the racket</a:t>
                      </a:r>
                    </a:p>
                  </a:txBody>
                  <a:tcPr/>
                </a:tc>
                <a:tc>
                  <a:txBody>
                    <a:bodyPr/>
                    <a:lstStyle/>
                    <a:p>
                      <a:pPr algn="l" rtl="0"/>
                      <a:r>
                        <a:rPr lang="en-US" sz="1800" b="1" dirty="0">
                          <a:solidFill>
                            <a:schemeClr val="tx1"/>
                          </a:solidFill>
                        </a:rPr>
                        <a:t>Flow of events</a:t>
                      </a:r>
                    </a:p>
                  </a:txBody>
                  <a:tcPr/>
                </a:tc>
                <a:extLst>
                  <a:ext uri="{0D108BD9-81ED-4DB2-BD59-A6C34878D82A}">
                    <a16:rowId xmlns:a16="http://schemas.microsoft.com/office/drawing/2014/main" val="4131881086"/>
                  </a:ext>
                </a:extLst>
              </a:tr>
            </a:tbl>
          </a:graphicData>
        </a:graphic>
      </p:graphicFrame>
    </p:spTree>
    <p:extLst>
      <p:ext uri="{BB962C8B-B14F-4D97-AF65-F5344CB8AC3E}">
        <p14:creationId xmlns:p14="http://schemas.microsoft.com/office/powerpoint/2010/main" val="203851149"/>
      </p:ext>
    </p:extLst>
  </p:cSld>
  <p:clrMapOvr>
    <a:masterClrMapping/>
  </p:clrMapOvr>
</p:sld>
</file>

<file path=ppt/theme/theme1.xml><?xml version="1.0" encoding="utf-8"?>
<a:theme xmlns:a="http://schemas.openxmlformats.org/drawingml/2006/main" name="ربطة">
  <a:themeElements>
    <a:clrScheme name="أحمر بنفسجي">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ربطة">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بطة">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287</TotalTime>
  <Words>565</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Times New Roman</vt:lpstr>
      <vt:lpstr>Wingdings 3</vt:lpstr>
      <vt:lpstr>ربطة</vt:lpstr>
      <vt:lpstr>Online  Shopping System Website (OSSW)</vt:lpstr>
      <vt:lpstr>The content</vt:lpstr>
      <vt:lpstr>Problem statement</vt:lpstr>
      <vt:lpstr>Solving statement</vt:lpstr>
      <vt:lpstr>Use case model  </vt:lpstr>
      <vt:lpstr>Use-Case Modeling</vt:lpstr>
      <vt:lpstr>Use-Case Description</vt:lpstr>
      <vt:lpstr>Use-Case Description</vt:lpstr>
      <vt:lpstr>scenarios</vt:lpstr>
      <vt:lpstr>Class Diagram</vt:lpstr>
      <vt:lpstr>Activity Diagram</vt:lpstr>
      <vt:lpstr>Sequence Diagram</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Shopping System (OSS)</dc:title>
  <dc:creator>feras Saleem</dc:creator>
  <cp:lastModifiedBy>Kawther Maharmeh</cp:lastModifiedBy>
  <cp:revision>16</cp:revision>
  <dcterms:created xsi:type="dcterms:W3CDTF">2024-04-28T16:52:05Z</dcterms:created>
  <dcterms:modified xsi:type="dcterms:W3CDTF">2024-05-29T01:46:50Z</dcterms:modified>
</cp:coreProperties>
</file>