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2" r:id="rId3"/>
    <p:sldMasterId id="2147483684" r:id="rId4"/>
  </p:sldMasterIdLst>
  <p:notesMasterIdLst>
    <p:notesMasterId r:id="rId123"/>
  </p:notesMasterIdLst>
  <p:sldIdLst>
    <p:sldId id="256" r:id="rId5"/>
    <p:sldId id="278" r:id="rId6"/>
    <p:sldId id="277" r:id="rId7"/>
    <p:sldId id="281" r:id="rId8"/>
    <p:sldId id="364" r:id="rId9"/>
    <p:sldId id="390" r:id="rId10"/>
    <p:sldId id="334" r:id="rId11"/>
    <p:sldId id="333" r:id="rId12"/>
    <p:sldId id="336" r:id="rId13"/>
    <p:sldId id="337" r:id="rId14"/>
    <p:sldId id="391" r:id="rId15"/>
    <p:sldId id="332" r:id="rId16"/>
    <p:sldId id="367" r:id="rId17"/>
    <p:sldId id="285" r:id="rId18"/>
    <p:sldId id="283" r:id="rId19"/>
    <p:sldId id="366" r:id="rId20"/>
    <p:sldId id="286" r:id="rId21"/>
    <p:sldId id="287" r:id="rId22"/>
    <p:sldId id="259" r:id="rId23"/>
    <p:sldId id="310" r:id="rId24"/>
    <p:sldId id="288" r:id="rId25"/>
    <p:sldId id="368" r:id="rId26"/>
    <p:sldId id="389" r:id="rId27"/>
    <p:sldId id="369" r:id="rId28"/>
    <p:sldId id="370" r:id="rId29"/>
    <p:sldId id="371" r:id="rId30"/>
    <p:sldId id="372" r:id="rId31"/>
    <p:sldId id="373" r:id="rId32"/>
    <p:sldId id="347" r:id="rId33"/>
    <p:sldId id="374" r:id="rId34"/>
    <p:sldId id="302" r:id="rId35"/>
    <p:sldId id="363" r:id="rId36"/>
    <p:sldId id="303" r:id="rId37"/>
    <p:sldId id="362" r:id="rId38"/>
    <p:sldId id="354" r:id="rId39"/>
    <p:sldId id="295" r:id="rId40"/>
    <p:sldId id="296" r:id="rId41"/>
    <p:sldId id="297" r:id="rId42"/>
    <p:sldId id="298" r:id="rId43"/>
    <p:sldId id="299" r:id="rId44"/>
    <p:sldId id="392" r:id="rId45"/>
    <p:sldId id="264" r:id="rId46"/>
    <p:sldId id="268" r:id="rId47"/>
    <p:sldId id="267" r:id="rId48"/>
    <p:sldId id="269" r:id="rId49"/>
    <p:sldId id="265" r:id="rId50"/>
    <p:sldId id="271" r:id="rId51"/>
    <p:sldId id="270" r:id="rId52"/>
    <p:sldId id="272" r:id="rId53"/>
    <p:sldId id="273" r:id="rId54"/>
    <p:sldId id="355" r:id="rId55"/>
    <p:sldId id="356" r:id="rId56"/>
    <p:sldId id="357" r:id="rId57"/>
    <p:sldId id="361" r:id="rId58"/>
    <p:sldId id="294" r:id="rId59"/>
    <p:sldId id="393" r:id="rId60"/>
    <p:sldId id="292" r:id="rId61"/>
    <p:sldId id="394" r:id="rId62"/>
    <p:sldId id="395" r:id="rId63"/>
    <p:sldId id="396" r:id="rId64"/>
    <p:sldId id="397" r:id="rId65"/>
    <p:sldId id="300" r:id="rId66"/>
    <p:sldId id="291" r:id="rId67"/>
    <p:sldId id="398" r:id="rId68"/>
    <p:sldId id="279" r:id="rId69"/>
    <p:sldId id="358" r:id="rId70"/>
    <p:sldId id="359" r:id="rId71"/>
    <p:sldId id="360" r:id="rId72"/>
    <p:sldId id="399" r:id="rId73"/>
    <p:sldId id="563" r:id="rId74"/>
    <p:sldId id="564" r:id="rId75"/>
    <p:sldId id="293" r:id="rId76"/>
    <p:sldId id="485" r:id="rId77"/>
    <p:sldId id="486" r:id="rId78"/>
    <p:sldId id="565" r:id="rId79"/>
    <p:sldId id="566" r:id="rId80"/>
    <p:sldId id="459" r:id="rId81"/>
    <p:sldId id="289" r:id="rId82"/>
    <p:sldId id="290" r:id="rId83"/>
    <p:sldId id="567" r:id="rId84"/>
    <p:sldId id="304" r:id="rId85"/>
    <p:sldId id="305" r:id="rId86"/>
    <p:sldId id="306" r:id="rId87"/>
    <p:sldId id="307" r:id="rId88"/>
    <p:sldId id="308" r:id="rId89"/>
    <p:sldId id="309" r:id="rId90"/>
    <p:sldId id="568" r:id="rId91"/>
    <p:sldId id="311" r:id="rId92"/>
    <p:sldId id="312" r:id="rId93"/>
    <p:sldId id="569" r:id="rId94"/>
    <p:sldId id="570" r:id="rId95"/>
    <p:sldId id="571" r:id="rId96"/>
    <p:sldId id="572" r:id="rId97"/>
    <p:sldId id="573" r:id="rId98"/>
    <p:sldId id="574" r:id="rId99"/>
    <p:sldId id="575" r:id="rId100"/>
    <p:sldId id="576" r:id="rId101"/>
    <p:sldId id="577" r:id="rId102"/>
    <p:sldId id="578" r:id="rId103"/>
    <p:sldId id="579" r:id="rId104"/>
    <p:sldId id="580" r:id="rId105"/>
    <p:sldId id="581" r:id="rId106"/>
    <p:sldId id="582" r:id="rId107"/>
    <p:sldId id="583" r:id="rId108"/>
    <p:sldId id="584" r:id="rId109"/>
    <p:sldId id="585" r:id="rId110"/>
    <p:sldId id="586" r:id="rId111"/>
    <p:sldId id="587" r:id="rId112"/>
    <p:sldId id="588" r:id="rId113"/>
    <p:sldId id="589" r:id="rId114"/>
    <p:sldId id="590" r:id="rId115"/>
    <p:sldId id="591" r:id="rId116"/>
    <p:sldId id="592" r:id="rId117"/>
    <p:sldId id="593" r:id="rId118"/>
    <p:sldId id="594" r:id="rId119"/>
    <p:sldId id="595" r:id="rId120"/>
    <p:sldId id="596" r:id="rId121"/>
    <p:sldId id="597" r:id="rId122"/>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7" d="100"/>
          <a:sy n="67" d="100"/>
        </p:scale>
        <p:origin x="9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AB2E467-4259-4D8D-A001-CE8CBD080352}" type="datetimeFigureOut">
              <a:rPr lang="ar-JO" smtClean="0"/>
              <a:t>16/01/1446</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E2E6BEE-D18B-454F-A1C2-97E20A88AB58}" type="slidenum">
              <a:rPr lang="ar-JO" smtClean="0"/>
              <a:t>‹#›</a:t>
            </a:fld>
            <a:endParaRPr lang="ar-JO"/>
          </a:p>
        </p:txBody>
      </p:sp>
    </p:spTree>
    <p:extLst>
      <p:ext uri="{BB962C8B-B14F-4D97-AF65-F5344CB8AC3E}">
        <p14:creationId xmlns:p14="http://schemas.microsoft.com/office/powerpoint/2010/main" val="16652277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a:extLst>
              <a:ext uri="{FF2B5EF4-FFF2-40B4-BE49-F238E27FC236}">
                <a16:creationId xmlns:a16="http://schemas.microsoft.com/office/drawing/2014/main" id="{2B43A7FA-60E2-4DEC-BE81-A6A46F806C2B}"/>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873475" name="Rectangle 3">
            <a:extLst>
              <a:ext uri="{FF2B5EF4-FFF2-40B4-BE49-F238E27FC236}">
                <a16:creationId xmlns:a16="http://schemas.microsoft.com/office/drawing/2014/main" id="{C089C4B3-8428-44F8-B513-3B4DA53C8DB4}"/>
              </a:ext>
            </a:extLst>
          </p:cNvPr>
          <p:cNvSpPr>
            <a:spLocks noGrp="1" noChangeArrowheads="1"/>
          </p:cNvSpPr>
          <p:nvPr>
            <p:ph type="body" idx="1"/>
          </p:nvPr>
        </p:nvSpPr>
        <p:spPr bwMode="auto">
          <a:xfrm>
            <a:off x="974725" y="4562475"/>
            <a:ext cx="5365750" cy="4318000"/>
          </a:xfrm>
          <a:prstGeom prst="rect">
            <a:avLst/>
          </a:prstGeom>
          <a:solidFill>
            <a:srgbClr val="FFFFFF"/>
          </a:solidFill>
          <a:ln>
            <a:solidFill>
              <a:srgbClr val="000000"/>
            </a:solidFill>
            <a:miter lim="800000"/>
            <a:headEnd/>
            <a:tailEnd/>
          </a:ln>
        </p:spPr>
        <p:txBody>
          <a:bodyPr lIns="91417" tIns="45709" rIns="91417" bIns="45709"/>
          <a:lstStyle/>
          <a:p>
            <a:endParaRPr lang="fr-CA" altLang="ar-J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F2DFF74-14CC-344A-BE38-D1A0D38092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E5127A4-5920-48B1-9031-7E5BAA48B0A7}"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195" name="Rectangle 2">
            <a:extLst>
              <a:ext uri="{FF2B5EF4-FFF2-40B4-BE49-F238E27FC236}">
                <a16:creationId xmlns:a16="http://schemas.microsoft.com/office/drawing/2014/main" id="{C13CE440-37C4-34EE-D8AF-82E7024F271E}"/>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B0E21CF0-867A-0016-2222-9554D1D2E0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3599236-591F-7AE6-D9B2-83BC77494B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B5EC15-FE40-4EC2-B30E-7E67654DB3D5}"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243" name="Rectangle 2">
            <a:extLst>
              <a:ext uri="{FF2B5EF4-FFF2-40B4-BE49-F238E27FC236}">
                <a16:creationId xmlns:a16="http://schemas.microsoft.com/office/drawing/2014/main" id="{A18BD7DC-FF66-9C94-6BB9-95F76B9553EB}"/>
              </a:ext>
            </a:extLst>
          </p:cNvPr>
          <p:cNvSpPr>
            <a:spLocks noGrp="1" noRot="1" noChangeAspect="1" noChangeArrowheads="1" noTextEdit="1"/>
          </p:cNvSpPr>
          <p:nvPr>
            <p:ph type="sldImg"/>
          </p:nvPr>
        </p:nvSpPr>
        <p:spPr>
          <a:xfrm>
            <a:off x="1144588" y="685800"/>
            <a:ext cx="4572000" cy="3429000"/>
          </a:xfrm>
          <a:ln/>
        </p:spPr>
      </p:sp>
      <p:sp>
        <p:nvSpPr>
          <p:cNvPr id="10244" name="Rectangle 3">
            <a:extLst>
              <a:ext uri="{FF2B5EF4-FFF2-40B4-BE49-F238E27FC236}">
                <a16:creationId xmlns:a16="http://schemas.microsoft.com/office/drawing/2014/main" id="{FC30F99B-33C1-B365-CF1C-BC6B4AFDC8C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86" tIns="43243" rIns="86486" bIns="43243"/>
          <a:lstStyle/>
          <a:p>
            <a:endParaRPr lang="fr-CA" altLang="ar-J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87E25F7-7A94-2575-C16A-256FCB4243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499C0E-38A8-494F-9E6C-CA00A103CBEC}"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291" name="Rectangle 2">
            <a:extLst>
              <a:ext uri="{FF2B5EF4-FFF2-40B4-BE49-F238E27FC236}">
                <a16:creationId xmlns:a16="http://schemas.microsoft.com/office/drawing/2014/main" id="{87E25C9B-AF02-7DCF-1945-9B9C0D4A3E74}"/>
              </a:ext>
            </a:extLst>
          </p:cNvPr>
          <p:cNvSpPr>
            <a:spLocks noGrp="1" noRot="1" noChangeAspect="1" noChangeArrowheads="1" noTextEdit="1"/>
          </p:cNvSpPr>
          <p:nvPr>
            <p:ph type="sldImg"/>
          </p:nvPr>
        </p:nvSpPr>
        <p:spPr>
          <a:xfrm>
            <a:off x="1339850" y="914400"/>
            <a:ext cx="4178300" cy="3133725"/>
          </a:xfrm>
          <a:solidFill>
            <a:srgbClr val="FFFFFF"/>
          </a:solidFill>
          <a:ln/>
        </p:spPr>
      </p:sp>
      <p:sp>
        <p:nvSpPr>
          <p:cNvPr id="12292" name="Rectangle 3">
            <a:extLst>
              <a:ext uri="{FF2B5EF4-FFF2-40B4-BE49-F238E27FC236}">
                <a16:creationId xmlns:a16="http://schemas.microsoft.com/office/drawing/2014/main" id="{7534BDA9-364F-1A47-EB73-B98071D6572B}"/>
              </a:ext>
            </a:extLst>
          </p:cNvPr>
          <p:cNvSpPr>
            <a:spLocks noGrp="1" noChangeArrowheads="1"/>
          </p:cNvSpPr>
          <p:nvPr>
            <p:ph type="body" idx="1"/>
          </p:nvPr>
        </p:nvSpPr>
        <p:spPr>
          <a:xfrm>
            <a:off x="1046163" y="4352925"/>
            <a:ext cx="4770437" cy="34782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86" tIns="43243" rIns="86486" bIns="43243" anchor="ctr"/>
          <a:lstStyle/>
          <a:p>
            <a:endParaRPr lang="fr-CA" altLang="ar-J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44BC906-140F-819F-BD17-E3D1FFC76E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5EB368-34C7-4B0C-8872-1F621379C60C}"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387" name="Rectangle 2">
            <a:extLst>
              <a:ext uri="{FF2B5EF4-FFF2-40B4-BE49-F238E27FC236}">
                <a16:creationId xmlns:a16="http://schemas.microsoft.com/office/drawing/2014/main" id="{80E9D358-2DC1-0539-1C47-8E5B80C7C27A}"/>
              </a:ext>
            </a:extLst>
          </p:cNvPr>
          <p:cNvSpPr>
            <a:spLocks noGrp="1" noRot="1" noChangeAspect="1" noChangeArrowheads="1" noTextEdit="1"/>
          </p:cNvSpPr>
          <p:nvPr>
            <p:ph type="sldImg"/>
          </p:nvPr>
        </p:nvSpPr>
        <p:spPr>
          <a:xfrm>
            <a:off x="1339850" y="914400"/>
            <a:ext cx="4178300" cy="3133725"/>
          </a:xfrm>
          <a:solidFill>
            <a:srgbClr val="FFFFFF"/>
          </a:solidFill>
          <a:ln/>
        </p:spPr>
      </p:sp>
      <p:sp>
        <p:nvSpPr>
          <p:cNvPr id="16388" name="Rectangle 3">
            <a:extLst>
              <a:ext uri="{FF2B5EF4-FFF2-40B4-BE49-F238E27FC236}">
                <a16:creationId xmlns:a16="http://schemas.microsoft.com/office/drawing/2014/main" id="{46C3C389-D0E0-DA40-06CD-E6FDCF4BC8D7}"/>
              </a:ext>
            </a:extLst>
          </p:cNvPr>
          <p:cNvSpPr>
            <a:spLocks noGrp="1" noChangeArrowheads="1"/>
          </p:cNvSpPr>
          <p:nvPr>
            <p:ph type="body" idx="1"/>
          </p:nvPr>
        </p:nvSpPr>
        <p:spPr>
          <a:xfrm>
            <a:off x="1046163" y="4352925"/>
            <a:ext cx="4770437" cy="34782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86" tIns="43243" rIns="86486" bIns="43243" anchor="ctr"/>
          <a:lstStyle/>
          <a:p>
            <a:endParaRPr lang="fr-CA" altLang="ar-J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BF38B41-8E6A-B365-922A-F959862388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E93DE94-EB64-42B9-81A8-B7DFB8404EEF}"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8435" name="Rectangle 2">
            <a:extLst>
              <a:ext uri="{FF2B5EF4-FFF2-40B4-BE49-F238E27FC236}">
                <a16:creationId xmlns:a16="http://schemas.microsoft.com/office/drawing/2014/main" id="{43D0A859-0067-183E-56CE-CAF795A90BC3}"/>
              </a:ext>
            </a:extLst>
          </p:cNvPr>
          <p:cNvSpPr>
            <a:spLocks noGrp="1" noRot="1" noChangeAspect="1" noChangeArrowheads="1" noTextEdit="1"/>
          </p:cNvSpPr>
          <p:nvPr>
            <p:ph type="sldImg"/>
          </p:nvPr>
        </p:nvSpPr>
        <p:spPr>
          <a:xfrm>
            <a:off x="1144588" y="685800"/>
            <a:ext cx="4572000" cy="3429000"/>
          </a:xfrm>
          <a:ln/>
        </p:spPr>
      </p:sp>
      <p:sp>
        <p:nvSpPr>
          <p:cNvPr id="18436" name="Rectangle 3">
            <a:extLst>
              <a:ext uri="{FF2B5EF4-FFF2-40B4-BE49-F238E27FC236}">
                <a16:creationId xmlns:a16="http://schemas.microsoft.com/office/drawing/2014/main" id="{C3E20B00-3BDB-6F47-888A-1FB498BEB5F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86" tIns="43243" rIns="86486" bIns="43243"/>
          <a:lstStyle/>
          <a:p>
            <a:endParaRPr lang="fr-CA" altLang="ar-J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F5F1B49-33D6-8395-25B9-D8ACC6A5C3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606ECE-A05C-412A-81A7-507BFD4903F2}"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1507" name="Rectangle 2">
            <a:extLst>
              <a:ext uri="{FF2B5EF4-FFF2-40B4-BE49-F238E27FC236}">
                <a16:creationId xmlns:a16="http://schemas.microsoft.com/office/drawing/2014/main" id="{CC8190CE-B4B2-BC2E-1449-E2099A6589F8}"/>
              </a:ext>
            </a:extLst>
          </p:cNvPr>
          <p:cNvSpPr>
            <a:spLocks noGrp="1" noRot="1" noChangeAspect="1" noChangeArrowheads="1" noTextEdit="1"/>
          </p:cNvSpPr>
          <p:nvPr>
            <p:ph type="sldImg"/>
          </p:nvPr>
        </p:nvSpPr>
        <p:spPr>
          <a:xfrm>
            <a:off x="1144588" y="685800"/>
            <a:ext cx="4572000" cy="3429000"/>
          </a:xfrm>
          <a:ln/>
        </p:spPr>
      </p:sp>
      <p:sp>
        <p:nvSpPr>
          <p:cNvPr id="21508" name="Rectangle 3">
            <a:extLst>
              <a:ext uri="{FF2B5EF4-FFF2-40B4-BE49-F238E27FC236}">
                <a16:creationId xmlns:a16="http://schemas.microsoft.com/office/drawing/2014/main" id="{BAC1139F-7A6C-9DEC-19AC-B5BB6EA2287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86" tIns="43243" rIns="86486" bIns="43243"/>
          <a:lstStyle/>
          <a:p>
            <a:endParaRPr lang="fr-CA" altLang="ar-J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CD43059-E030-BBCA-F1E4-F45F832FD0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501D61-F806-4EA5-BDEA-510F3ECB8F79}"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3555" name="Rectangle 2">
            <a:extLst>
              <a:ext uri="{FF2B5EF4-FFF2-40B4-BE49-F238E27FC236}">
                <a16:creationId xmlns:a16="http://schemas.microsoft.com/office/drawing/2014/main" id="{1F69F107-7B84-7D17-01CF-8CD3785E24E4}"/>
              </a:ext>
            </a:extLst>
          </p:cNvPr>
          <p:cNvSpPr>
            <a:spLocks noGrp="1" noRot="1" noChangeAspect="1" noChangeArrowheads="1" noTextEdit="1"/>
          </p:cNvSpPr>
          <p:nvPr>
            <p:ph type="sldImg"/>
          </p:nvPr>
        </p:nvSpPr>
        <p:spPr>
          <a:xfrm>
            <a:off x="1144588" y="685800"/>
            <a:ext cx="4572000" cy="3429000"/>
          </a:xfrm>
          <a:ln/>
        </p:spPr>
      </p:sp>
      <p:sp>
        <p:nvSpPr>
          <p:cNvPr id="23556" name="Rectangle 3">
            <a:extLst>
              <a:ext uri="{FF2B5EF4-FFF2-40B4-BE49-F238E27FC236}">
                <a16:creationId xmlns:a16="http://schemas.microsoft.com/office/drawing/2014/main" id="{5AF806D1-F6E9-F73C-5CC7-8746C50036F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86" tIns="43243" rIns="86486" bIns="43243"/>
          <a:lstStyle/>
          <a:p>
            <a:endParaRPr lang="fr-CA" altLang="ar-J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BDC0A5A-06FF-AD48-76CD-02128080CD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7C9A309-EE84-4A4D-8E3A-E9D9FB1F84E3}"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5603" name="Rectangle 2">
            <a:extLst>
              <a:ext uri="{FF2B5EF4-FFF2-40B4-BE49-F238E27FC236}">
                <a16:creationId xmlns:a16="http://schemas.microsoft.com/office/drawing/2014/main" id="{979C6EE4-96BF-B97D-2636-8039D77EC9F5}"/>
              </a:ext>
            </a:extLst>
          </p:cNvPr>
          <p:cNvSpPr>
            <a:spLocks noGrp="1" noRot="1" noChangeAspect="1" noChangeArrowheads="1" noTextEdit="1"/>
          </p:cNvSpPr>
          <p:nvPr>
            <p:ph type="sldImg"/>
          </p:nvPr>
        </p:nvSpPr>
        <p:spPr>
          <a:xfrm>
            <a:off x="1144588" y="685800"/>
            <a:ext cx="4572000" cy="3429000"/>
          </a:xfrm>
          <a:ln/>
        </p:spPr>
      </p:sp>
      <p:sp>
        <p:nvSpPr>
          <p:cNvPr id="25604" name="Rectangle 3">
            <a:extLst>
              <a:ext uri="{FF2B5EF4-FFF2-40B4-BE49-F238E27FC236}">
                <a16:creationId xmlns:a16="http://schemas.microsoft.com/office/drawing/2014/main" id="{5CF94156-F2A3-E3BE-6B00-0A132F77037A}"/>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86" tIns="43243" rIns="86486" bIns="43243"/>
          <a:lstStyle/>
          <a:p>
            <a:endParaRPr lang="fr-CA" altLang="ar-J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67F0C367-7B07-499C-F2D0-119A5C6CE7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2299E7-4242-49C3-86D7-D52C5C47A61C}"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8675" name="Rectangle 2">
            <a:extLst>
              <a:ext uri="{FF2B5EF4-FFF2-40B4-BE49-F238E27FC236}">
                <a16:creationId xmlns:a16="http://schemas.microsoft.com/office/drawing/2014/main" id="{295E0E76-F41C-6A57-030E-E2EE53F6654E}"/>
              </a:ext>
            </a:extLst>
          </p:cNvPr>
          <p:cNvSpPr>
            <a:spLocks noGrp="1" noRot="1" noChangeAspect="1" noChangeArrowheads="1" noTextEdit="1"/>
          </p:cNvSpPr>
          <p:nvPr>
            <p:ph type="sldImg"/>
          </p:nvPr>
        </p:nvSpPr>
        <p:spPr>
          <a:xfrm>
            <a:off x="1143000" y="693738"/>
            <a:ext cx="4573588" cy="3430587"/>
          </a:xfrm>
          <a:ln/>
        </p:spPr>
      </p:sp>
      <p:sp>
        <p:nvSpPr>
          <p:cNvPr id="28676" name="Rectangle 3">
            <a:extLst>
              <a:ext uri="{FF2B5EF4-FFF2-40B4-BE49-F238E27FC236}">
                <a16:creationId xmlns:a16="http://schemas.microsoft.com/office/drawing/2014/main" id="{B2995A31-8FAA-99C1-1B1B-67569C30C64F}"/>
              </a:ext>
            </a:extLst>
          </p:cNvPr>
          <p:cNvSpPr>
            <a:spLocks noGrp="1" noChangeArrowheads="1"/>
          </p:cNvSpPr>
          <p:nvPr>
            <p:ph type="body" idx="1"/>
          </p:nvPr>
        </p:nvSpPr>
        <p:spPr>
          <a:xfrm>
            <a:off x="685800" y="4341813"/>
            <a:ext cx="5487988" cy="4032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0203F27-FFB1-1FA3-98E3-97F519076B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8B9431D-4AF5-457B-AEF9-45FEDE2804B6}"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0723" name="Rectangle 2">
            <a:extLst>
              <a:ext uri="{FF2B5EF4-FFF2-40B4-BE49-F238E27FC236}">
                <a16:creationId xmlns:a16="http://schemas.microsoft.com/office/drawing/2014/main" id="{D19DCD13-DB74-54A4-055B-4D4AFB4CF426}"/>
              </a:ext>
            </a:extLst>
          </p:cNvPr>
          <p:cNvSpPr>
            <a:spLocks noGrp="1" noRot="1" noChangeAspect="1" noChangeArrowheads="1" noTextEdit="1"/>
          </p:cNvSpPr>
          <p:nvPr>
            <p:ph type="sldImg"/>
          </p:nvPr>
        </p:nvSpPr>
        <p:spPr>
          <a:xfrm>
            <a:off x="1143000" y="693738"/>
            <a:ext cx="4573588" cy="3430587"/>
          </a:xfrm>
          <a:ln/>
        </p:spPr>
      </p:sp>
      <p:sp>
        <p:nvSpPr>
          <p:cNvPr id="30724" name="Rectangle 3">
            <a:extLst>
              <a:ext uri="{FF2B5EF4-FFF2-40B4-BE49-F238E27FC236}">
                <a16:creationId xmlns:a16="http://schemas.microsoft.com/office/drawing/2014/main" id="{9FC73F61-106B-E8F7-AE47-245CE0D53F0E}"/>
              </a:ext>
            </a:extLst>
          </p:cNvPr>
          <p:cNvSpPr>
            <a:spLocks noGrp="1" noChangeArrowheads="1"/>
          </p:cNvSpPr>
          <p:nvPr>
            <p:ph type="body" idx="1"/>
          </p:nvPr>
        </p:nvSpPr>
        <p:spPr>
          <a:xfrm>
            <a:off x="685800" y="4341813"/>
            <a:ext cx="5487988" cy="4032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a:extLst>
              <a:ext uri="{FF2B5EF4-FFF2-40B4-BE49-F238E27FC236}">
                <a16:creationId xmlns:a16="http://schemas.microsoft.com/office/drawing/2014/main" id="{199EFCEF-4363-49BE-864D-ADB63BA4A52C}"/>
              </a:ext>
            </a:extLst>
          </p:cNvPr>
          <p:cNvSpPr>
            <a:spLocks noGrp="1" noRot="1" noChangeAspect="1" noChangeArrowheads="1" noTextEdit="1"/>
          </p:cNvSpPr>
          <p:nvPr>
            <p:ph type="sldImg"/>
          </p:nvPr>
        </p:nvSpPr>
        <p:spPr bwMode="auto">
          <a:xfrm>
            <a:off x="1260475" y="720725"/>
            <a:ext cx="4800600" cy="3600450"/>
          </a:xfrm>
          <a:prstGeom prst="rect">
            <a:avLst/>
          </a:prstGeom>
          <a:solidFill>
            <a:srgbClr val="FFFFFF"/>
          </a:solidFill>
          <a:ln>
            <a:solidFill>
              <a:srgbClr val="000000"/>
            </a:solidFill>
            <a:miter lim="800000"/>
            <a:headEnd/>
            <a:tailEnd/>
          </a:ln>
        </p:spPr>
      </p:sp>
      <p:sp>
        <p:nvSpPr>
          <p:cNvPr id="871427" name="Rectangle 3">
            <a:extLst>
              <a:ext uri="{FF2B5EF4-FFF2-40B4-BE49-F238E27FC236}">
                <a16:creationId xmlns:a16="http://schemas.microsoft.com/office/drawing/2014/main" id="{E6377258-2916-4F21-B862-BE21EA811040}"/>
              </a:ext>
            </a:extLst>
          </p:cNvPr>
          <p:cNvSpPr>
            <a:spLocks noGrp="1" noChangeArrowheads="1"/>
          </p:cNvSpPr>
          <p:nvPr>
            <p:ph type="body" idx="1"/>
          </p:nvPr>
        </p:nvSpPr>
        <p:spPr bwMode="auto">
          <a:xfrm>
            <a:off x="974725" y="4532313"/>
            <a:ext cx="5365750" cy="4376737"/>
          </a:xfrm>
          <a:prstGeom prst="rect">
            <a:avLst/>
          </a:prstGeom>
          <a:solidFill>
            <a:srgbClr val="FFFFFF"/>
          </a:solidFill>
          <a:ln>
            <a:solidFill>
              <a:srgbClr val="000000"/>
            </a:solidFill>
            <a:miter lim="800000"/>
            <a:headEnd/>
            <a:tailEnd/>
          </a:ln>
        </p:spPr>
        <p:txBody>
          <a:bodyPr lIns="94958" tIns="47478" rIns="94958" bIns="47478"/>
          <a:lstStyle/>
          <a:p>
            <a:endParaRPr lang="fr-CA" altLang="ar-J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86091E1-BDAD-D6C2-6A29-6F62BDCA0C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30CCF90-0966-4726-8026-26386A3BE614}"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2771" name="Rectangle 2">
            <a:extLst>
              <a:ext uri="{FF2B5EF4-FFF2-40B4-BE49-F238E27FC236}">
                <a16:creationId xmlns:a16="http://schemas.microsoft.com/office/drawing/2014/main" id="{90972E84-39A0-E380-C152-86FF41845D9F}"/>
              </a:ext>
            </a:extLst>
          </p:cNvPr>
          <p:cNvSpPr>
            <a:spLocks noGrp="1" noRot="1" noChangeAspect="1" noChangeArrowheads="1" noTextEdit="1"/>
          </p:cNvSpPr>
          <p:nvPr>
            <p:ph type="sldImg"/>
          </p:nvPr>
        </p:nvSpPr>
        <p:spPr>
          <a:xfrm>
            <a:off x="1338263" y="914400"/>
            <a:ext cx="4178300" cy="3133725"/>
          </a:xfrm>
          <a:ln/>
        </p:spPr>
      </p:sp>
      <p:sp>
        <p:nvSpPr>
          <p:cNvPr id="32772" name="Rectangle 3">
            <a:extLst>
              <a:ext uri="{FF2B5EF4-FFF2-40B4-BE49-F238E27FC236}">
                <a16:creationId xmlns:a16="http://schemas.microsoft.com/office/drawing/2014/main" id="{800E842E-06C1-3A7D-837E-7829A5FDB395}"/>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2B64D981-203F-C546-7F44-29BB706E08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9AE5B0-BA5E-45A0-9379-61C3ABD6533E}"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4819" name="Rectangle 2">
            <a:extLst>
              <a:ext uri="{FF2B5EF4-FFF2-40B4-BE49-F238E27FC236}">
                <a16:creationId xmlns:a16="http://schemas.microsoft.com/office/drawing/2014/main" id="{821285F3-ADFA-C915-8B75-E7775567EFE2}"/>
              </a:ext>
            </a:extLst>
          </p:cNvPr>
          <p:cNvSpPr>
            <a:spLocks noGrp="1" noRot="1" noChangeAspect="1" noChangeArrowheads="1" noTextEdit="1"/>
          </p:cNvSpPr>
          <p:nvPr>
            <p:ph type="sldImg"/>
          </p:nvPr>
        </p:nvSpPr>
        <p:spPr>
          <a:xfrm>
            <a:off x="1338263" y="914400"/>
            <a:ext cx="4178300" cy="3133725"/>
          </a:xfrm>
          <a:ln/>
        </p:spPr>
      </p:sp>
      <p:sp>
        <p:nvSpPr>
          <p:cNvPr id="34820" name="Rectangle 3">
            <a:extLst>
              <a:ext uri="{FF2B5EF4-FFF2-40B4-BE49-F238E27FC236}">
                <a16:creationId xmlns:a16="http://schemas.microsoft.com/office/drawing/2014/main" id="{1212A22A-4ED7-C350-C945-F46795B5944B}"/>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B85737E-CAFD-EE8A-11D3-46E7A766902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0B21913-C977-4E51-AA8E-262F8BF11AFE}"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6867" name="Rectangle 2">
            <a:extLst>
              <a:ext uri="{FF2B5EF4-FFF2-40B4-BE49-F238E27FC236}">
                <a16:creationId xmlns:a16="http://schemas.microsoft.com/office/drawing/2014/main" id="{36356231-0E0A-5011-E02C-6D5DB4378DCA}"/>
              </a:ext>
            </a:extLst>
          </p:cNvPr>
          <p:cNvSpPr>
            <a:spLocks noGrp="1" noRot="1" noChangeAspect="1" noChangeArrowheads="1" noTextEdit="1"/>
          </p:cNvSpPr>
          <p:nvPr>
            <p:ph type="sldImg"/>
          </p:nvPr>
        </p:nvSpPr>
        <p:spPr>
          <a:xfrm>
            <a:off x="1338263" y="914400"/>
            <a:ext cx="4178300" cy="3133725"/>
          </a:xfrm>
          <a:ln/>
        </p:spPr>
      </p:sp>
      <p:sp>
        <p:nvSpPr>
          <p:cNvPr id="36868" name="Rectangle 3">
            <a:extLst>
              <a:ext uri="{FF2B5EF4-FFF2-40B4-BE49-F238E27FC236}">
                <a16:creationId xmlns:a16="http://schemas.microsoft.com/office/drawing/2014/main" id="{7CCBFF80-F498-2C02-CE8A-597090E2BE2C}"/>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45EE671-A307-B79F-6886-1653AEA19C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FCB558-28BD-490B-91C1-65A72410A861}"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8915" name="Rectangle 2">
            <a:extLst>
              <a:ext uri="{FF2B5EF4-FFF2-40B4-BE49-F238E27FC236}">
                <a16:creationId xmlns:a16="http://schemas.microsoft.com/office/drawing/2014/main" id="{51352204-5532-473B-A6A7-F7B59858C9AA}"/>
              </a:ext>
            </a:extLst>
          </p:cNvPr>
          <p:cNvSpPr>
            <a:spLocks noGrp="1" noRot="1" noChangeAspect="1" noChangeArrowheads="1" noTextEdit="1"/>
          </p:cNvSpPr>
          <p:nvPr>
            <p:ph type="sldImg"/>
          </p:nvPr>
        </p:nvSpPr>
        <p:spPr>
          <a:xfrm>
            <a:off x="1338263" y="914400"/>
            <a:ext cx="4178300" cy="3133725"/>
          </a:xfrm>
          <a:ln/>
        </p:spPr>
      </p:sp>
      <p:sp>
        <p:nvSpPr>
          <p:cNvPr id="38916" name="Rectangle 3">
            <a:extLst>
              <a:ext uri="{FF2B5EF4-FFF2-40B4-BE49-F238E27FC236}">
                <a16:creationId xmlns:a16="http://schemas.microsoft.com/office/drawing/2014/main" id="{785B3B57-C9A0-9F22-4419-F001C48804DF}"/>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BDD6BCD-F92C-E531-5333-FEE4068823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6488E3-DF24-4E0F-86BC-7EB56C6858EC}"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0963" name="Rectangle 2">
            <a:extLst>
              <a:ext uri="{FF2B5EF4-FFF2-40B4-BE49-F238E27FC236}">
                <a16:creationId xmlns:a16="http://schemas.microsoft.com/office/drawing/2014/main" id="{00B06B84-236E-D649-C3D0-796E11CFB0B1}"/>
              </a:ext>
            </a:extLst>
          </p:cNvPr>
          <p:cNvSpPr>
            <a:spLocks noGrp="1" noRot="1" noChangeAspect="1" noChangeArrowheads="1" noTextEdit="1"/>
          </p:cNvSpPr>
          <p:nvPr>
            <p:ph type="sldImg"/>
          </p:nvPr>
        </p:nvSpPr>
        <p:spPr>
          <a:xfrm>
            <a:off x="1338263" y="914400"/>
            <a:ext cx="4178300" cy="3133725"/>
          </a:xfrm>
          <a:ln/>
        </p:spPr>
      </p:sp>
      <p:sp>
        <p:nvSpPr>
          <p:cNvPr id="40964" name="Rectangle 3">
            <a:extLst>
              <a:ext uri="{FF2B5EF4-FFF2-40B4-BE49-F238E27FC236}">
                <a16:creationId xmlns:a16="http://schemas.microsoft.com/office/drawing/2014/main" id="{B93DE45B-B67E-19AD-4252-0AEB7096E3D9}"/>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BEB0BCF-1AFC-F821-E853-0EBC1329FA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D98EF6-B98B-4AEB-ADF3-7D878422F797}" type="slidenum">
              <a:rPr kumimoji="0" lang="en-US" altLang="ar-JO"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0" lang="en-US" altLang="ar-JO"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3011" name="Rectangle 2">
            <a:extLst>
              <a:ext uri="{FF2B5EF4-FFF2-40B4-BE49-F238E27FC236}">
                <a16:creationId xmlns:a16="http://schemas.microsoft.com/office/drawing/2014/main" id="{84E145E5-6F0B-01BB-7637-48B11623975B}"/>
              </a:ext>
            </a:extLst>
          </p:cNvPr>
          <p:cNvSpPr>
            <a:spLocks noGrp="1" noRot="1" noChangeAspect="1" noChangeArrowheads="1" noTextEdit="1"/>
          </p:cNvSpPr>
          <p:nvPr>
            <p:ph type="sldImg"/>
          </p:nvPr>
        </p:nvSpPr>
        <p:spPr>
          <a:xfrm>
            <a:off x="1338263" y="914400"/>
            <a:ext cx="4178300" cy="3133725"/>
          </a:xfrm>
          <a:ln/>
        </p:spPr>
      </p:sp>
      <p:sp>
        <p:nvSpPr>
          <p:cNvPr id="43012" name="Rectangle 3">
            <a:extLst>
              <a:ext uri="{FF2B5EF4-FFF2-40B4-BE49-F238E27FC236}">
                <a16:creationId xmlns:a16="http://schemas.microsoft.com/office/drawing/2014/main" id="{0C4256FB-DFCB-3559-2F3F-457BF904DDFE}"/>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5" tIns="41027" rIns="82055" bIns="41027" anchor="ctr"/>
          <a:lstStyle/>
          <a:p>
            <a:endParaRPr lang="en-CA" altLang="ar-JO"/>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89A9D87-B0BA-D430-FD05-0A55B48DAE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570B53-0F5F-4344-AEC2-E59034858A21}"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5059" name="Rectangle 2">
            <a:extLst>
              <a:ext uri="{FF2B5EF4-FFF2-40B4-BE49-F238E27FC236}">
                <a16:creationId xmlns:a16="http://schemas.microsoft.com/office/drawing/2014/main" id="{0BDF31F3-0824-ECA1-001E-12A6AE170D26}"/>
              </a:ext>
            </a:extLst>
          </p:cNvPr>
          <p:cNvSpPr>
            <a:spLocks noGrp="1" noRot="1" noChangeAspect="1" noChangeArrowheads="1" noTextEdit="1"/>
          </p:cNvSpPr>
          <p:nvPr>
            <p:ph type="sldImg"/>
          </p:nvPr>
        </p:nvSpPr>
        <p:spPr>
          <a:xfrm>
            <a:off x="1176338" y="695325"/>
            <a:ext cx="4640262" cy="3479800"/>
          </a:xfrm>
          <a:ln/>
        </p:spPr>
      </p:sp>
      <p:sp>
        <p:nvSpPr>
          <p:cNvPr id="45060" name="Rectangle 3">
            <a:extLst>
              <a:ext uri="{FF2B5EF4-FFF2-40B4-BE49-F238E27FC236}">
                <a16:creationId xmlns:a16="http://schemas.microsoft.com/office/drawing/2014/main" id="{DBBB353E-C023-4248-A829-706798ACCB08}"/>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34BF133-4703-FFEA-6702-37F2372209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3C3424-097B-4C16-9AA3-37AAEF831B06}"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7107" name="Rectangle 2">
            <a:extLst>
              <a:ext uri="{FF2B5EF4-FFF2-40B4-BE49-F238E27FC236}">
                <a16:creationId xmlns:a16="http://schemas.microsoft.com/office/drawing/2014/main" id="{9F8297CF-B897-E8D9-2033-F7C1461ABA1B}"/>
              </a:ext>
            </a:extLst>
          </p:cNvPr>
          <p:cNvSpPr>
            <a:spLocks noGrp="1" noRot="1" noChangeAspect="1" noChangeArrowheads="1" noTextEdit="1"/>
          </p:cNvSpPr>
          <p:nvPr>
            <p:ph type="sldImg"/>
          </p:nvPr>
        </p:nvSpPr>
        <p:spPr>
          <a:xfrm>
            <a:off x="1177925" y="696913"/>
            <a:ext cx="4635500" cy="3476625"/>
          </a:xfrm>
          <a:ln w="12700" cap="flat">
            <a:solidFill>
              <a:schemeClr val="tx1"/>
            </a:solidFill>
          </a:ln>
        </p:spPr>
      </p:sp>
      <p:sp>
        <p:nvSpPr>
          <p:cNvPr id="47108" name="Rectangle 3">
            <a:extLst>
              <a:ext uri="{FF2B5EF4-FFF2-40B4-BE49-F238E27FC236}">
                <a16:creationId xmlns:a16="http://schemas.microsoft.com/office/drawing/2014/main" id="{1C38D871-6382-A4A1-20CC-7FA5F5B4FB75}"/>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22" tIns="46811" rIns="93622" bIns="46811"/>
          <a:lstStyle/>
          <a:p>
            <a:pPr eaLnBrk="1" hangingPunct="1"/>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A8B1ED1-ED08-C792-6013-6B8D18F9E1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3BA424-BE7A-4D23-9C89-BEEA98D10DB4}"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9155" name="Rectangle 2">
            <a:extLst>
              <a:ext uri="{FF2B5EF4-FFF2-40B4-BE49-F238E27FC236}">
                <a16:creationId xmlns:a16="http://schemas.microsoft.com/office/drawing/2014/main" id="{47076944-67C7-3F73-C770-789213372135}"/>
              </a:ext>
            </a:extLst>
          </p:cNvPr>
          <p:cNvSpPr>
            <a:spLocks noGrp="1" noRot="1" noChangeAspect="1" noChangeArrowheads="1" noTextEdit="1"/>
          </p:cNvSpPr>
          <p:nvPr>
            <p:ph type="sldImg"/>
          </p:nvPr>
        </p:nvSpPr>
        <p:spPr>
          <a:xfrm>
            <a:off x="1176338" y="695325"/>
            <a:ext cx="4640262" cy="3479800"/>
          </a:xfrm>
          <a:ln/>
        </p:spPr>
      </p:sp>
      <p:sp>
        <p:nvSpPr>
          <p:cNvPr id="49156" name="Rectangle 3">
            <a:extLst>
              <a:ext uri="{FF2B5EF4-FFF2-40B4-BE49-F238E27FC236}">
                <a16:creationId xmlns:a16="http://schemas.microsoft.com/office/drawing/2014/main" id="{CC78CB75-BB31-E127-57BA-E0A783E17291}"/>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BD29624-C1BA-7AB6-C838-99322878BD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A5CFB7-C63C-4F51-A9D4-B739DA99C93F}"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1203" name="Rectangle 2">
            <a:extLst>
              <a:ext uri="{FF2B5EF4-FFF2-40B4-BE49-F238E27FC236}">
                <a16:creationId xmlns:a16="http://schemas.microsoft.com/office/drawing/2014/main" id="{335562F9-CE94-AA56-68F3-71E3EACD5B7C}"/>
              </a:ext>
            </a:extLst>
          </p:cNvPr>
          <p:cNvSpPr>
            <a:spLocks noGrp="1" noRot="1" noChangeAspect="1" noChangeArrowheads="1" noTextEdit="1"/>
          </p:cNvSpPr>
          <p:nvPr>
            <p:ph type="sldImg"/>
          </p:nvPr>
        </p:nvSpPr>
        <p:spPr>
          <a:xfrm>
            <a:off x="1176338" y="695325"/>
            <a:ext cx="4640262" cy="3479800"/>
          </a:xfrm>
          <a:ln/>
        </p:spPr>
      </p:sp>
      <p:sp>
        <p:nvSpPr>
          <p:cNvPr id="51204" name="Rectangle 3">
            <a:extLst>
              <a:ext uri="{FF2B5EF4-FFF2-40B4-BE49-F238E27FC236}">
                <a16:creationId xmlns:a16="http://schemas.microsoft.com/office/drawing/2014/main" id="{BCC4FDCD-C7F3-F966-5666-2674E915EAFC}"/>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F278964C-BFCC-4430-BB24-D6BAEDF89617}"/>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877571" name="Rectangle 3">
            <a:extLst>
              <a:ext uri="{FF2B5EF4-FFF2-40B4-BE49-F238E27FC236}">
                <a16:creationId xmlns:a16="http://schemas.microsoft.com/office/drawing/2014/main" id="{0BE3A1AE-792D-4942-B76F-8DBDA0D39C9F}"/>
              </a:ext>
            </a:extLst>
          </p:cNvPr>
          <p:cNvSpPr>
            <a:spLocks noGrp="1" noChangeArrowheads="1"/>
          </p:cNvSpPr>
          <p:nvPr>
            <p:ph type="body" idx="1"/>
          </p:nvPr>
        </p:nvSpPr>
        <p:spPr bwMode="auto">
          <a:xfrm>
            <a:off x="974725" y="4562475"/>
            <a:ext cx="5365750" cy="4318000"/>
          </a:xfrm>
          <a:prstGeom prst="rect">
            <a:avLst/>
          </a:prstGeom>
          <a:solidFill>
            <a:srgbClr val="FFFFFF"/>
          </a:solidFill>
          <a:ln>
            <a:solidFill>
              <a:srgbClr val="000000"/>
            </a:solidFill>
            <a:miter lim="800000"/>
            <a:headEnd/>
            <a:tailEnd/>
          </a:ln>
        </p:spPr>
        <p:txBody>
          <a:bodyPr lIns="91417" tIns="45709" rIns="91417" bIns="45709"/>
          <a:lstStyle/>
          <a:p>
            <a:endParaRPr lang="fr-CA" altLang="ar-JO"/>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93E07B4-6F4D-B7B4-A786-7E2E279537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D0142E-F212-49D4-A5BB-E8531C1FB7C3}"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3251" name="Rectangle 2">
            <a:extLst>
              <a:ext uri="{FF2B5EF4-FFF2-40B4-BE49-F238E27FC236}">
                <a16:creationId xmlns:a16="http://schemas.microsoft.com/office/drawing/2014/main" id="{6E32439D-B00C-0942-7A8D-2E93F63E6A14}"/>
              </a:ext>
            </a:extLst>
          </p:cNvPr>
          <p:cNvSpPr>
            <a:spLocks noGrp="1" noRot="1" noChangeAspect="1" noChangeArrowheads="1" noTextEdit="1"/>
          </p:cNvSpPr>
          <p:nvPr>
            <p:ph type="sldImg"/>
          </p:nvPr>
        </p:nvSpPr>
        <p:spPr>
          <a:xfrm>
            <a:off x="1176338" y="695325"/>
            <a:ext cx="4640262" cy="3479800"/>
          </a:xfrm>
          <a:ln/>
        </p:spPr>
      </p:sp>
      <p:sp>
        <p:nvSpPr>
          <p:cNvPr id="53252" name="Rectangle 3">
            <a:extLst>
              <a:ext uri="{FF2B5EF4-FFF2-40B4-BE49-F238E27FC236}">
                <a16:creationId xmlns:a16="http://schemas.microsoft.com/office/drawing/2014/main" id="{78C38E64-EA7C-5687-47AB-A0C609C7DE1F}"/>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023C5B8-06E1-C4C9-20A7-4197066640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5462DB-60D4-4A75-892C-EB47A521B521}"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5299" name="Rectangle 2">
            <a:extLst>
              <a:ext uri="{FF2B5EF4-FFF2-40B4-BE49-F238E27FC236}">
                <a16:creationId xmlns:a16="http://schemas.microsoft.com/office/drawing/2014/main" id="{5CAAD3CD-2A88-FC6C-B4C7-6D3E09D715D6}"/>
              </a:ext>
            </a:extLst>
          </p:cNvPr>
          <p:cNvSpPr>
            <a:spLocks noGrp="1" noRot="1" noChangeAspect="1" noChangeArrowheads="1" noTextEdit="1"/>
          </p:cNvSpPr>
          <p:nvPr>
            <p:ph type="sldImg"/>
          </p:nvPr>
        </p:nvSpPr>
        <p:spPr>
          <a:xfrm>
            <a:off x="1176338" y="695325"/>
            <a:ext cx="4640262" cy="3479800"/>
          </a:xfrm>
          <a:ln/>
        </p:spPr>
      </p:sp>
      <p:sp>
        <p:nvSpPr>
          <p:cNvPr id="55300" name="Rectangle 3">
            <a:extLst>
              <a:ext uri="{FF2B5EF4-FFF2-40B4-BE49-F238E27FC236}">
                <a16:creationId xmlns:a16="http://schemas.microsoft.com/office/drawing/2014/main" id="{8E4F5EBD-0576-848D-AD60-894538D7F3C2}"/>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685BFBD-1CB2-61C4-D4E9-695415274F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29418B4-1567-41CA-B991-66705198A223}"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7347" name="Rectangle 2">
            <a:extLst>
              <a:ext uri="{FF2B5EF4-FFF2-40B4-BE49-F238E27FC236}">
                <a16:creationId xmlns:a16="http://schemas.microsoft.com/office/drawing/2014/main" id="{2AA5B734-0969-DEEE-FF4C-2E48320B44C3}"/>
              </a:ext>
            </a:extLst>
          </p:cNvPr>
          <p:cNvSpPr>
            <a:spLocks noGrp="1" noRot="1" noChangeAspect="1" noChangeArrowheads="1" noTextEdit="1"/>
          </p:cNvSpPr>
          <p:nvPr>
            <p:ph type="sldImg"/>
          </p:nvPr>
        </p:nvSpPr>
        <p:spPr>
          <a:xfrm>
            <a:off x="1176338" y="695325"/>
            <a:ext cx="4640262" cy="3479800"/>
          </a:xfrm>
          <a:ln/>
        </p:spPr>
      </p:sp>
      <p:sp>
        <p:nvSpPr>
          <p:cNvPr id="57348" name="Rectangle 3">
            <a:extLst>
              <a:ext uri="{FF2B5EF4-FFF2-40B4-BE49-F238E27FC236}">
                <a16:creationId xmlns:a16="http://schemas.microsoft.com/office/drawing/2014/main" id="{DF0C3263-6CEA-E20B-5B96-EF0677031C64}"/>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677B46B-FEE8-0C96-2315-EF4831E142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AD4A1D-7011-4A3E-B8DD-EB41A049135A}"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9395" name="Rectangle 2">
            <a:extLst>
              <a:ext uri="{FF2B5EF4-FFF2-40B4-BE49-F238E27FC236}">
                <a16:creationId xmlns:a16="http://schemas.microsoft.com/office/drawing/2014/main" id="{4F3139D8-657B-DFFC-0286-E7F6A562E3BE}"/>
              </a:ext>
            </a:extLst>
          </p:cNvPr>
          <p:cNvSpPr>
            <a:spLocks noGrp="1" noRot="1" noChangeAspect="1" noChangeArrowheads="1" noTextEdit="1"/>
          </p:cNvSpPr>
          <p:nvPr>
            <p:ph type="sldImg"/>
          </p:nvPr>
        </p:nvSpPr>
        <p:spPr>
          <a:xfrm>
            <a:off x="1176338" y="695325"/>
            <a:ext cx="4640262" cy="3479800"/>
          </a:xfrm>
          <a:ln/>
        </p:spPr>
      </p:sp>
      <p:sp>
        <p:nvSpPr>
          <p:cNvPr id="59396" name="Rectangle 3">
            <a:extLst>
              <a:ext uri="{FF2B5EF4-FFF2-40B4-BE49-F238E27FC236}">
                <a16:creationId xmlns:a16="http://schemas.microsoft.com/office/drawing/2014/main" id="{EC5632C0-7D63-F065-AF2E-5361AC320484}"/>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E1C975C-9678-EE9C-93AD-EDC914FE800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787ED8-128F-4484-949E-8F99D2F120D1}"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1443" name="Rectangle 2">
            <a:extLst>
              <a:ext uri="{FF2B5EF4-FFF2-40B4-BE49-F238E27FC236}">
                <a16:creationId xmlns:a16="http://schemas.microsoft.com/office/drawing/2014/main" id="{A322FBDD-799D-65DE-C499-141EAF2EB6A0}"/>
              </a:ext>
            </a:extLst>
          </p:cNvPr>
          <p:cNvSpPr>
            <a:spLocks noGrp="1" noRot="1" noChangeAspect="1" noChangeArrowheads="1" noTextEdit="1"/>
          </p:cNvSpPr>
          <p:nvPr>
            <p:ph type="sldImg"/>
          </p:nvPr>
        </p:nvSpPr>
        <p:spPr>
          <a:xfrm>
            <a:off x="1176338" y="695325"/>
            <a:ext cx="4640262" cy="3479800"/>
          </a:xfrm>
          <a:ln/>
        </p:spPr>
      </p:sp>
      <p:sp>
        <p:nvSpPr>
          <p:cNvPr id="61444" name="Rectangle 3">
            <a:extLst>
              <a:ext uri="{FF2B5EF4-FFF2-40B4-BE49-F238E27FC236}">
                <a16:creationId xmlns:a16="http://schemas.microsoft.com/office/drawing/2014/main" id="{E37AED32-6BA9-7C90-4216-DC889F1F8B75}"/>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A9A5951-F275-4855-CF44-172DFBDF09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CE1C899-52D6-49D4-8B97-820C7B491525}"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3491" name="Rectangle 2">
            <a:extLst>
              <a:ext uri="{FF2B5EF4-FFF2-40B4-BE49-F238E27FC236}">
                <a16:creationId xmlns:a16="http://schemas.microsoft.com/office/drawing/2014/main" id="{571B9AFC-83A6-8455-A786-8D55CE2B291B}"/>
              </a:ext>
            </a:extLst>
          </p:cNvPr>
          <p:cNvSpPr>
            <a:spLocks noGrp="1" noRot="1" noChangeAspect="1" noChangeArrowheads="1" noTextEdit="1"/>
          </p:cNvSpPr>
          <p:nvPr>
            <p:ph type="sldImg"/>
          </p:nvPr>
        </p:nvSpPr>
        <p:spPr>
          <a:xfrm>
            <a:off x="1176338" y="695325"/>
            <a:ext cx="4640262" cy="3479800"/>
          </a:xfrm>
          <a:ln/>
        </p:spPr>
      </p:sp>
      <p:sp>
        <p:nvSpPr>
          <p:cNvPr id="63492" name="Rectangle 3">
            <a:extLst>
              <a:ext uri="{FF2B5EF4-FFF2-40B4-BE49-F238E27FC236}">
                <a16:creationId xmlns:a16="http://schemas.microsoft.com/office/drawing/2014/main" id="{D5270C99-B75A-B7EC-B76D-54ED3EE681DA}"/>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2FB46ED-7BE0-DCD9-3EF6-28DB2B85BD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0AE3D4-688F-40DA-9C08-EE4112B34BEB}"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5539" name="Rectangle 2">
            <a:extLst>
              <a:ext uri="{FF2B5EF4-FFF2-40B4-BE49-F238E27FC236}">
                <a16:creationId xmlns:a16="http://schemas.microsoft.com/office/drawing/2014/main" id="{21FB0681-6A60-CA2C-8DC3-7678930A254E}"/>
              </a:ext>
            </a:extLst>
          </p:cNvPr>
          <p:cNvSpPr>
            <a:spLocks noGrp="1" noRot="1" noChangeAspect="1" noChangeArrowheads="1" noTextEdit="1"/>
          </p:cNvSpPr>
          <p:nvPr>
            <p:ph type="sldImg"/>
          </p:nvPr>
        </p:nvSpPr>
        <p:spPr>
          <a:xfrm>
            <a:off x="1176338" y="695325"/>
            <a:ext cx="4640262" cy="3479800"/>
          </a:xfrm>
          <a:ln/>
        </p:spPr>
      </p:sp>
      <p:sp>
        <p:nvSpPr>
          <p:cNvPr id="65540" name="Rectangle 3">
            <a:extLst>
              <a:ext uri="{FF2B5EF4-FFF2-40B4-BE49-F238E27FC236}">
                <a16:creationId xmlns:a16="http://schemas.microsoft.com/office/drawing/2014/main" id="{EE669B0F-E54B-A27B-D11A-0B0C3CB2D885}"/>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3F3B8F0-F236-7F14-D6EB-D3FBA04D50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5D5619-C479-4B41-9E3E-203E63DF474B}"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7587" name="Rectangle 2">
            <a:extLst>
              <a:ext uri="{FF2B5EF4-FFF2-40B4-BE49-F238E27FC236}">
                <a16:creationId xmlns:a16="http://schemas.microsoft.com/office/drawing/2014/main" id="{8366FADB-5A1C-8A14-41B4-D50EDCB3085E}"/>
              </a:ext>
            </a:extLst>
          </p:cNvPr>
          <p:cNvSpPr>
            <a:spLocks noGrp="1" noRot="1" noChangeAspect="1" noChangeArrowheads="1" noTextEdit="1"/>
          </p:cNvSpPr>
          <p:nvPr>
            <p:ph type="sldImg"/>
          </p:nvPr>
        </p:nvSpPr>
        <p:spPr>
          <a:xfrm>
            <a:off x="1176338" y="695325"/>
            <a:ext cx="4640262" cy="3479800"/>
          </a:xfrm>
          <a:ln/>
        </p:spPr>
      </p:sp>
      <p:sp>
        <p:nvSpPr>
          <p:cNvPr id="67588" name="Rectangle 3">
            <a:extLst>
              <a:ext uri="{FF2B5EF4-FFF2-40B4-BE49-F238E27FC236}">
                <a16:creationId xmlns:a16="http://schemas.microsoft.com/office/drawing/2014/main" id="{345F3919-00B5-A24F-7E63-82DB6CECEA68}"/>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0E9F2AC-FAB3-CE8B-3547-BF98A06888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A69D1D-673B-48F8-9FD5-7296F0D67D1E}"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9635" name="Rectangle 2">
            <a:extLst>
              <a:ext uri="{FF2B5EF4-FFF2-40B4-BE49-F238E27FC236}">
                <a16:creationId xmlns:a16="http://schemas.microsoft.com/office/drawing/2014/main" id="{53522E63-F804-12E9-482A-88D196EC6A42}"/>
              </a:ext>
            </a:extLst>
          </p:cNvPr>
          <p:cNvSpPr>
            <a:spLocks noGrp="1" noRot="1" noChangeAspect="1" noChangeArrowheads="1" noTextEdit="1"/>
          </p:cNvSpPr>
          <p:nvPr>
            <p:ph type="sldImg"/>
          </p:nvPr>
        </p:nvSpPr>
        <p:spPr>
          <a:xfrm>
            <a:off x="1177925" y="696913"/>
            <a:ext cx="4635500" cy="3476625"/>
          </a:xfrm>
          <a:ln w="12700" cap="flat">
            <a:solidFill>
              <a:schemeClr val="tx1"/>
            </a:solidFill>
          </a:ln>
        </p:spPr>
      </p:sp>
      <p:sp>
        <p:nvSpPr>
          <p:cNvPr id="69636" name="Rectangle 3">
            <a:extLst>
              <a:ext uri="{FF2B5EF4-FFF2-40B4-BE49-F238E27FC236}">
                <a16:creationId xmlns:a16="http://schemas.microsoft.com/office/drawing/2014/main" id="{7B55E02F-1978-D24B-8089-491104885966}"/>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22" tIns="46811" rIns="93622" bIns="46811"/>
          <a:lstStyle/>
          <a:p>
            <a:pPr eaLnBrk="1" hangingPunct="1"/>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C538AB4-9495-5973-18B6-9D2E03625A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3062D0C-F0D6-4B41-99CB-A81336A4BC37}"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1683" name="Rectangle 2">
            <a:extLst>
              <a:ext uri="{FF2B5EF4-FFF2-40B4-BE49-F238E27FC236}">
                <a16:creationId xmlns:a16="http://schemas.microsoft.com/office/drawing/2014/main" id="{00B43F2B-BE37-E754-ADF1-DF9F0D1173A6}"/>
              </a:ext>
            </a:extLst>
          </p:cNvPr>
          <p:cNvSpPr>
            <a:spLocks noGrp="1" noRot="1" noChangeAspect="1" noChangeArrowheads="1" noTextEdit="1"/>
          </p:cNvSpPr>
          <p:nvPr>
            <p:ph type="sldImg"/>
          </p:nvPr>
        </p:nvSpPr>
        <p:spPr>
          <a:xfrm>
            <a:off x="1176338" y="695325"/>
            <a:ext cx="4640262" cy="3479800"/>
          </a:xfrm>
          <a:ln/>
        </p:spPr>
      </p:sp>
      <p:sp>
        <p:nvSpPr>
          <p:cNvPr id="71684" name="Rectangle 3">
            <a:extLst>
              <a:ext uri="{FF2B5EF4-FFF2-40B4-BE49-F238E27FC236}">
                <a16:creationId xmlns:a16="http://schemas.microsoft.com/office/drawing/2014/main" id="{A0A34F7D-25FD-F7BC-46A7-C09C3B6CB8E7}"/>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53C420D2-5E6C-480A-BBEB-DF6293CED8EB}"/>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879619" name="Rectangle 3">
            <a:extLst>
              <a:ext uri="{FF2B5EF4-FFF2-40B4-BE49-F238E27FC236}">
                <a16:creationId xmlns:a16="http://schemas.microsoft.com/office/drawing/2014/main" id="{20445BEF-29D2-40AE-8B4A-480DA230932D}"/>
              </a:ext>
            </a:extLst>
          </p:cNvPr>
          <p:cNvSpPr>
            <a:spLocks noGrp="1" noChangeArrowheads="1"/>
          </p:cNvSpPr>
          <p:nvPr>
            <p:ph type="body" idx="1"/>
          </p:nvPr>
        </p:nvSpPr>
        <p:spPr bwMode="auto">
          <a:xfrm>
            <a:off x="974725" y="4562475"/>
            <a:ext cx="5365750" cy="4318000"/>
          </a:xfrm>
          <a:prstGeom prst="rect">
            <a:avLst/>
          </a:prstGeom>
          <a:solidFill>
            <a:srgbClr val="FFFFFF"/>
          </a:solidFill>
          <a:ln>
            <a:solidFill>
              <a:srgbClr val="000000"/>
            </a:solidFill>
            <a:miter lim="800000"/>
            <a:headEnd/>
            <a:tailEnd/>
          </a:ln>
        </p:spPr>
        <p:txBody>
          <a:bodyPr lIns="91417" tIns="45709" rIns="91417" bIns="45709"/>
          <a:lstStyle/>
          <a:p>
            <a:endParaRPr lang="fr-CA" altLang="ar-JO"/>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F08EEFA-03EC-9D48-0D72-5D7D8D84EE0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11DF54-8A04-41DB-8DE9-6786AD65AB54}"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3731" name="Rectangle 2">
            <a:extLst>
              <a:ext uri="{FF2B5EF4-FFF2-40B4-BE49-F238E27FC236}">
                <a16:creationId xmlns:a16="http://schemas.microsoft.com/office/drawing/2014/main" id="{E62907AA-75B0-46F5-1DCF-727AB6255AB2}"/>
              </a:ext>
            </a:extLst>
          </p:cNvPr>
          <p:cNvSpPr>
            <a:spLocks noGrp="1" noRot="1" noChangeAspect="1" noChangeArrowheads="1" noTextEdit="1"/>
          </p:cNvSpPr>
          <p:nvPr>
            <p:ph type="sldImg"/>
          </p:nvPr>
        </p:nvSpPr>
        <p:spPr>
          <a:xfrm>
            <a:off x="1176338" y="695325"/>
            <a:ext cx="4640262" cy="3479800"/>
          </a:xfrm>
          <a:ln/>
        </p:spPr>
      </p:sp>
      <p:sp>
        <p:nvSpPr>
          <p:cNvPr id="73732" name="Rectangle 3">
            <a:extLst>
              <a:ext uri="{FF2B5EF4-FFF2-40B4-BE49-F238E27FC236}">
                <a16:creationId xmlns:a16="http://schemas.microsoft.com/office/drawing/2014/main" id="{08B4EFE6-1BC1-74EC-B345-3601CF832CAC}"/>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FEA33AA-EBD5-1D15-65B3-089B2CCE57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B41F0A-7151-476B-B61A-20DA013187CA}"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5779" name="Rectangle 2">
            <a:extLst>
              <a:ext uri="{FF2B5EF4-FFF2-40B4-BE49-F238E27FC236}">
                <a16:creationId xmlns:a16="http://schemas.microsoft.com/office/drawing/2014/main" id="{2C7C0FF7-4278-A9F2-61C2-A28B92257507}"/>
              </a:ext>
            </a:extLst>
          </p:cNvPr>
          <p:cNvSpPr>
            <a:spLocks noGrp="1" noRot="1" noChangeAspect="1" noChangeArrowheads="1" noTextEdit="1"/>
          </p:cNvSpPr>
          <p:nvPr>
            <p:ph type="sldImg"/>
          </p:nvPr>
        </p:nvSpPr>
        <p:spPr>
          <a:xfrm>
            <a:off x="1176338" y="695325"/>
            <a:ext cx="4640262" cy="3479800"/>
          </a:xfrm>
          <a:ln/>
        </p:spPr>
      </p:sp>
      <p:sp>
        <p:nvSpPr>
          <p:cNvPr id="75780" name="Rectangle 3">
            <a:extLst>
              <a:ext uri="{FF2B5EF4-FFF2-40B4-BE49-F238E27FC236}">
                <a16:creationId xmlns:a16="http://schemas.microsoft.com/office/drawing/2014/main" id="{E7CDD7A0-BD9C-6660-6419-A2F5E2C5E4CB}"/>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541E89D-AD23-0613-4FC8-E943C387B0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309EEB-F5BC-4A9E-84C6-F713479D2559}"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7827" name="Rectangle 2">
            <a:extLst>
              <a:ext uri="{FF2B5EF4-FFF2-40B4-BE49-F238E27FC236}">
                <a16:creationId xmlns:a16="http://schemas.microsoft.com/office/drawing/2014/main" id="{68CE9960-10DD-E18C-FAEF-2655C4D98C0A}"/>
              </a:ext>
            </a:extLst>
          </p:cNvPr>
          <p:cNvSpPr>
            <a:spLocks noGrp="1" noRot="1" noChangeAspect="1" noChangeArrowheads="1" noTextEdit="1"/>
          </p:cNvSpPr>
          <p:nvPr>
            <p:ph type="sldImg"/>
          </p:nvPr>
        </p:nvSpPr>
        <p:spPr>
          <a:xfrm>
            <a:off x="1176338" y="695325"/>
            <a:ext cx="4640262" cy="3479800"/>
          </a:xfrm>
          <a:ln/>
        </p:spPr>
      </p:sp>
      <p:sp>
        <p:nvSpPr>
          <p:cNvPr id="77828" name="Rectangle 3">
            <a:extLst>
              <a:ext uri="{FF2B5EF4-FFF2-40B4-BE49-F238E27FC236}">
                <a16:creationId xmlns:a16="http://schemas.microsoft.com/office/drawing/2014/main" id="{4102A477-8BF2-0139-10DE-9A377C872679}"/>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1CA3684-2BC6-A4C3-7CF3-517A0B7024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260FD80-6E5C-474D-B850-9DA00AACE115}"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9875" name="Rectangle 2">
            <a:extLst>
              <a:ext uri="{FF2B5EF4-FFF2-40B4-BE49-F238E27FC236}">
                <a16:creationId xmlns:a16="http://schemas.microsoft.com/office/drawing/2014/main" id="{30F8AAA3-93AF-4F64-3CCE-23439EE67B9C}"/>
              </a:ext>
            </a:extLst>
          </p:cNvPr>
          <p:cNvSpPr>
            <a:spLocks noGrp="1" noRot="1" noChangeAspect="1" noChangeArrowheads="1" noTextEdit="1"/>
          </p:cNvSpPr>
          <p:nvPr>
            <p:ph type="sldImg"/>
          </p:nvPr>
        </p:nvSpPr>
        <p:spPr>
          <a:xfrm>
            <a:off x="1176338" y="695325"/>
            <a:ext cx="4640262" cy="3479800"/>
          </a:xfrm>
          <a:ln/>
        </p:spPr>
      </p:sp>
      <p:sp>
        <p:nvSpPr>
          <p:cNvPr id="79876" name="Rectangle 3">
            <a:extLst>
              <a:ext uri="{FF2B5EF4-FFF2-40B4-BE49-F238E27FC236}">
                <a16:creationId xmlns:a16="http://schemas.microsoft.com/office/drawing/2014/main" id="{92AFC2D6-1DE6-3AC6-5AB1-455CF90D3A94}"/>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A76102A0-43A5-A923-25EC-3AE01104B6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CDDDBB-1609-44D9-A68D-EDA56C376BD9}"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1923" name="Rectangle 2">
            <a:extLst>
              <a:ext uri="{FF2B5EF4-FFF2-40B4-BE49-F238E27FC236}">
                <a16:creationId xmlns:a16="http://schemas.microsoft.com/office/drawing/2014/main" id="{1F58A5BB-B9C5-F264-07B9-F0105B72FF6A}"/>
              </a:ext>
            </a:extLst>
          </p:cNvPr>
          <p:cNvSpPr>
            <a:spLocks noGrp="1" noRot="1" noChangeAspect="1" noChangeArrowheads="1" noTextEdit="1"/>
          </p:cNvSpPr>
          <p:nvPr>
            <p:ph type="sldImg"/>
          </p:nvPr>
        </p:nvSpPr>
        <p:spPr>
          <a:xfrm>
            <a:off x="1176338" y="695325"/>
            <a:ext cx="4640262" cy="3479800"/>
          </a:xfrm>
          <a:ln/>
        </p:spPr>
      </p:sp>
      <p:sp>
        <p:nvSpPr>
          <p:cNvPr id="81924" name="Rectangle 3">
            <a:extLst>
              <a:ext uri="{FF2B5EF4-FFF2-40B4-BE49-F238E27FC236}">
                <a16:creationId xmlns:a16="http://schemas.microsoft.com/office/drawing/2014/main" id="{0F176EBE-D966-2FC7-3068-BFCCB5A01017}"/>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A1E0171-3D62-B7BC-2FC6-C77787BD3E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3F46239-E870-4C44-9C5C-C78AD43EC039}"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3971" name="Rectangle 2">
            <a:extLst>
              <a:ext uri="{FF2B5EF4-FFF2-40B4-BE49-F238E27FC236}">
                <a16:creationId xmlns:a16="http://schemas.microsoft.com/office/drawing/2014/main" id="{68BF9FFB-9322-409E-4EE5-4D32CF11CBD9}"/>
              </a:ext>
            </a:extLst>
          </p:cNvPr>
          <p:cNvSpPr>
            <a:spLocks noGrp="1" noRot="1" noChangeAspect="1" noChangeArrowheads="1" noTextEdit="1"/>
          </p:cNvSpPr>
          <p:nvPr>
            <p:ph type="sldImg"/>
          </p:nvPr>
        </p:nvSpPr>
        <p:spPr>
          <a:xfrm>
            <a:off x="1176338" y="695325"/>
            <a:ext cx="4640262" cy="3479800"/>
          </a:xfrm>
          <a:ln/>
        </p:spPr>
      </p:sp>
      <p:sp>
        <p:nvSpPr>
          <p:cNvPr id="83972" name="Rectangle 3">
            <a:extLst>
              <a:ext uri="{FF2B5EF4-FFF2-40B4-BE49-F238E27FC236}">
                <a16:creationId xmlns:a16="http://schemas.microsoft.com/office/drawing/2014/main" id="{5F1FC57D-2FD7-178A-0EF7-39792F168D71}"/>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438E961-405D-BF6C-80B0-59E4F64C2D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C42C9D-8CD9-4E7C-8AD5-7721D6C6D118}"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6019" name="Rectangle 2">
            <a:extLst>
              <a:ext uri="{FF2B5EF4-FFF2-40B4-BE49-F238E27FC236}">
                <a16:creationId xmlns:a16="http://schemas.microsoft.com/office/drawing/2014/main" id="{550A34C1-84C4-D23F-CB05-A6EA93296E9E}"/>
              </a:ext>
            </a:extLst>
          </p:cNvPr>
          <p:cNvSpPr>
            <a:spLocks noGrp="1" noRot="1" noChangeAspect="1" noChangeArrowheads="1" noTextEdit="1"/>
          </p:cNvSpPr>
          <p:nvPr>
            <p:ph type="sldImg"/>
          </p:nvPr>
        </p:nvSpPr>
        <p:spPr>
          <a:xfrm>
            <a:off x="1176338" y="695325"/>
            <a:ext cx="4640262" cy="3479800"/>
          </a:xfrm>
          <a:ln/>
        </p:spPr>
      </p:sp>
      <p:sp>
        <p:nvSpPr>
          <p:cNvPr id="86020" name="Rectangle 3">
            <a:extLst>
              <a:ext uri="{FF2B5EF4-FFF2-40B4-BE49-F238E27FC236}">
                <a16:creationId xmlns:a16="http://schemas.microsoft.com/office/drawing/2014/main" id="{B6EB35F2-C919-6402-3F05-E73A5BDAB20E}"/>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AFE1270-9B21-0BA7-2527-FE5AFF3C9D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E1CB08B-DB3B-4BC5-AC80-B1EF275A7FA7}"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111</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88067" name="Rectangle 2">
            <a:extLst>
              <a:ext uri="{FF2B5EF4-FFF2-40B4-BE49-F238E27FC236}">
                <a16:creationId xmlns:a16="http://schemas.microsoft.com/office/drawing/2014/main" id="{2466B597-CCA1-8EDA-3CF7-61E5042DA26B}"/>
              </a:ext>
            </a:extLst>
          </p:cNvPr>
          <p:cNvSpPr>
            <a:spLocks noGrp="1" noRot="1" noChangeAspect="1" noChangeArrowheads="1" noTextEdit="1"/>
          </p:cNvSpPr>
          <p:nvPr>
            <p:ph type="sldImg"/>
          </p:nvPr>
        </p:nvSpPr>
        <p:spPr>
          <a:xfrm>
            <a:off x="1176338" y="695325"/>
            <a:ext cx="4640262" cy="3479800"/>
          </a:xfrm>
          <a:ln/>
        </p:spPr>
      </p:sp>
      <p:sp>
        <p:nvSpPr>
          <p:cNvPr id="88068" name="Rectangle 3">
            <a:extLst>
              <a:ext uri="{FF2B5EF4-FFF2-40B4-BE49-F238E27FC236}">
                <a16:creationId xmlns:a16="http://schemas.microsoft.com/office/drawing/2014/main" id="{FCC26AFF-8110-EFE5-1953-A8FB6A27E602}"/>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A9506E4-F479-B465-BD45-3B330C06DC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DB743B1-1E33-4023-8685-0BDC130FCD89}"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112</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0115" name="Rectangle 2">
            <a:extLst>
              <a:ext uri="{FF2B5EF4-FFF2-40B4-BE49-F238E27FC236}">
                <a16:creationId xmlns:a16="http://schemas.microsoft.com/office/drawing/2014/main" id="{C79E0641-8A5F-64E9-E2AC-EB129D27C598}"/>
              </a:ext>
            </a:extLst>
          </p:cNvPr>
          <p:cNvSpPr>
            <a:spLocks noGrp="1" noRot="1" noChangeAspect="1" noChangeArrowheads="1" noTextEdit="1"/>
          </p:cNvSpPr>
          <p:nvPr>
            <p:ph type="sldImg"/>
          </p:nvPr>
        </p:nvSpPr>
        <p:spPr>
          <a:xfrm>
            <a:off x="1177925" y="696913"/>
            <a:ext cx="4635500" cy="3476625"/>
          </a:xfrm>
          <a:ln w="12700" cap="flat">
            <a:solidFill>
              <a:schemeClr val="tx1"/>
            </a:solidFill>
          </a:ln>
        </p:spPr>
      </p:sp>
      <p:sp>
        <p:nvSpPr>
          <p:cNvPr id="90116" name="Rectangle 3">
            <a:extLst>
              <a:ext uri="{FF2B5EF4-FFF2-40B4-BE49-F238E27FC236}">
                <a16:creationId xmlns:a16="http://schemas.microsoft.com/office/drawing/2014/main" id="{D93E31BF-AAD8-E6BB-DD06-58B2E0E28461}"/>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22" tIns="46811" rIns="93622" bIns="46811"/>
          <a:lstStyle/>
          <a:p>
            <a:pPr eaLnBrk="1" hangingPunct="1"/>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B3055F8-0E4C-8C4E-6CCE-FC1410C014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650810-AD30-4C21-9867-8B8A440F6A51}"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2163" name="Rectangle 2">
            <a:extLst>
              <a:ext uri="{FF2B5EF4-FFF2-40B4-BE49-F238E27FC236}">
                <a16:creationId xmlns:a16="http://schemas.microsoft.com/office/drawing/2014/main" id="{74E1AFF8-30CA-6B57-3C6A-D3AC9577968A}"/>
              </a:ext>
            </a:extLst>
          </p:cNvPr>
          <p:cNvSpPr>
            <a:spLocks noGrp="1" noRot="1" noChangeAspect="1" noChangeArrowheads="1" noTextEdit="1"/>
          </p:cNvSpPr>
          <p:nvPr>
            <p:ph type="sldImg"/>
          </p:nvPr>
        </p:nvSpPr>
        <p:spPr>
          <a:xfrm>
            <a:off x="1176338" y="695325"/>
            <a:ext cx="4640262" cy="3479800"/>
          </a:xfrm>
          <a:ln/>
        </p:spPr>
      </p:sp>
      <p:sp>
        <p:nvSpPr>
          <p:cNvPr id="92164" name="Rectangle 3">
            <a:extLst>
              <a:ext uri="{FF2B5EF4-FFF2-40B4-BE49-F238E27FC236}">
                <a16:creationId xmlns:a16="http://schemas.microsoft.com/office/drawing/2014/main" id="{5E748D06-3993-03A4-3668-056B837C088F}"/>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a:extLst>
              <a:ext uri="{FF2B5EF4-FFF2-40B4-BE49-F238E27FC236}">
                <a16:creationId xmlns:a16="http://schemas.microsoft.com/office/drawing/2014/main" id="{ADD8E4DE-1EB7-43FE-B48B-74751E7A705E}"/>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940035" name="Rectangle 3">
            <a:extLst>
              <a:ext uri="{FF2B5EF4-FFF2-40B4-BE49-F238E27FC236}">
                <a16:creationId xmlns:a16="http://schemas.microsoft.com/office/drawing/2014/main" id="{B56C1EE0-0592-4684-A67A-DB3121E4265D}"/>
              </a:ext>
            </a:extLst>
          </p:cNvPr>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p:spPr>
        <p:txBody>
          <a:bodyPr lIns="96643" tIns="48320" rIns="96643" bIns="48320"/>
          <a:lstStyle/>
          <a:p>
            <a:endParaRPr lang="fr-CA" altLang="ar-JO"/>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FDACD69-145A-8E8A-D941-338460A982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A4888A-AE29-4F3A-8ECE-BB209A7B9EF5}"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114</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4211" name="Rectangle 2">
            <a:extLst>
              <a:ext uri="{FF2B5EF4-FFF2-40B4-BE49-F238E27FC236}">
                <a16:creationId xmlns:a16="http://schemas.microsoft.com/office/drawing/2014/main" id="{B505A65A-E47B-0C81-7085-A09CBC07D97C}"/>
              </a:ext>
            </a:extLst>
          </p:cNvPr>
          <p:cNvSpPr>
            <a:spLocks noGrp="1" noRot="1" noChangeAspect="1" noChangeArrowheads="1" noTextEdit="1"/>
          </p:cNvSpPr>
          <p:nvPr>
            <p:ph type="sldImg"/>
          </p:nvPr>
        </p:nvSpPr>
        <p:spPr>
          <a:xfrm>
            <a:off x="1176338" y="695325"/>
            <a:ext cx="4640262" cy="3479800"/>
          </a:xfrm>
          <a:ln/>
        </p:spPr>
      </p:sp>
      <p:sp>
        <p:nvSpPr>
          <p:cNvPr id="94212" name="Rectangle 3">
            <a:extLst>
              <a:ext uri="{FF2B5EF4-FFF2-40B4-BE49-F238E27FC236}">
                <a16:creationId xmlns:a16="http://schemas.microsoft.com/office/drawing/2014/main" id="{88C6731E-F24A-96A2-D6EB-1A0ED7A70C4B}"/>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B0613AB-6FC9-C9F0-9D95-4D173F30DE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EB3C37-A5BD-45B5-B65B-8E705F550A3A}"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6259" name="Rectangle 2">
            <a:extLst>
              <a:ext uri="{FF2B5EF4-FFF2-40B4-BE49-F238E27FC236}">
                <a16:creationId xmlns:a16="http://schemas.microsoft.com/office/drawing/2014/main" id="{EE914541-3DB2-1C79-D8F5-6B67975995FA}"/>
              </a:ext>
            </a:extLst>
          </p:cNvPr>
          <p:cNvSpPr>
            <a:spLocks noGrp="1" noRot="1" noChangeAspect="1" noChangeArrowheads="1" noTextEdit="1"/>
          </p:cNvSpPr>
          <p:nvPr>
            <p:ph type="sldImg"/>
          </p:nvPr>
        </p:nvSpPr>
        <p:spPr>
          <a:xfrm>
            <a:off x="1176338" y="695325"/>
            <a:ext cx="4640262" cy="3479800"/>
          </a:xfrm>
          <a:ln/>
        </p:spPr>
      </p:sp>
      <p:sp>
        <p:nvSpPr>
          <p:cNvPr id="96260" name="Rectangle 3">
            <a:extLst>
              <a:ext uri="{FF2B5EF4-FFF2-40B4-BE49-F238E27FC236}">
                <a16:creationId xmlns:a16="http://schemas.microsoft.com/office/drawing/2014/main" id="{A0086BAB-9672-E097-DD11-84A26B8F0290}"/>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6F64B96F-E946-D302-7FE7-2F0E7E1B19F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008D08A-E638-4270-87BF-C5D761E1FD71}"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8307" name="Rectangle 2">
            <a:extLst>
              <a:ext uri="{FF2B5EF4-FFF2-40B4-BE49-F238E27FC236}">
                <a16:creationId xmlns:a16="http://schemas.microsoft.com/office/drawing/2014/main" id="{2C3C4AC9-517E-82F8-41F2-B83BF051E500}"/>
              </a:ext>
            </a:extLst>
          </p:cNvPr>
          <p:cNvSpPr>
            <a:spLocks noGrp="1" noRot="1" noChangeAspect="1" noChangeArrowheads="1" noTextEdit="1"/>
          </p:cNvSpPr>
          <p:nvPr>
            <p:ph type="sldImg"/>
          </p:nvPr>
        </p:nvSpPr>
        <p:spPr>
          <a:xfrm>
            <a:off x="1176338" y="695325"/>
            <a:ext cx="4640262" cy="3479800"/>
          </a:xfrm>
          <a:ln/>
        </p:spPr>
      </p:sp>
      <p:sp>
        <p:nvSpPr>
          <p:cNvPr id="98308" name="Rectangle 3">
            <a:extLst>
              <a:ext uri="{FF2B5EF4-FFF2-40B4-BE49-F238E27FC236}">
                <a16:creationId xmlns:a16="http://schemas.microsoft.com/office/drawing/2014/main" id="{F9725295-91FB-D7D6-0D0A-EA1C359D137F}"/>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BD5E34FA-BB8C-63D5-F3DD-7862905B2F9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E971C5-FEC5-47AC-A58D-C2478CA48318}"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0355" name="Rectangle 2">
            <a:extLst>
              <a:ext uri="{FF2B5EF4-FFF2-40B4-BE49-F238E27FC236}">
                <a16:creationId xmlns:a16="http://schemas.microsoft.com/office/drawing/2014/main" id="{E7AA89F1-360B-D907-45FE-8A20E6A4BBE6}"/>
              </a:ext>
            </a:extLst>
          </p:cNvPr>
          <p:cNvSpPr>
            <a:spLocks noGrp="1" noRot="1" noChangeAspect="1" noChangeArrowheads="1" noTextEdit="1"/>
          </p:cNvSpPr>
          <p:nvPr>
            <p:ph type="sldImg"/>
          </p:nvPr>
        </p:nvSpPr>
        <p:spPr>
          <a:xfrm>
            <a:off x="1176338" y="695325"/>
            <a:ext cx="4640262" cy="3479800"/>
          </a:xfrm>
          <a:ln/>
        </p:spPr>
      </p:sp>
      <p:sp>
        <p:nvSpPr>
          <p:cNvPr id="100356" name="Rectangle 3">
            <a:extLst>
              <a:ext uri="{FF2B5EF4-FFF2-40B4-BE49-F238E27FC236}">
                <a16:creationId xmlns:a16="http://schemas.microsoft.com/office/drawing/2014/main" id="{60E5C58C-481B-BABD-BD48-A7371A4EF2A4}"/>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31A21B70-0B67-503F-CE41-F3105DBFB8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D78B7E-5A70-4355-A00E-DEF3628541D9}" type="slidenum">
              <a:rPr kumimoji="0" lang="en-US" altLang="en-US" sz="12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0" lang="en-US" altLang="en-US" sz="12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2403" name="Rectangle 2">
            <a:extLst>
              <a:ext uri="{FF2B5EF4-FFF2-40B4-BE49-F238E27FC236}">
                <a16:creationId xmlns:a16="http://schemas.microsoft.com/office/drawing/2014/main" id="{BEB91006-B9A8-6D65-9F7D-A36B9CEC86B7}"/>
              </a:ext>
            </a:extLst>
          </p:cNvPr>
          <p:cNvSpPr>
            <a:spLocks noGrp="1" noRot="1" noChangeAspect="1" noChangeArrowheads="1" noTextEdit="1"/>
          </p:cNvSpPr>
          <p:nvPr>
            <p:ph type="sldImg"/>
          </p:nvPr>
        </p:nvSpPr>
        <p:spPr>
          <a:xfrm>
            <a:off x="1176338" y="695325"/>
            <a:ext cx="4640262" cy="3479800"/>
          </a:xfrm>
          <a:ln/>
        </p:spPr>
      </p:sp>
      <p:sp>
        <p:nvSpPr>
          <p:cNvPr id="102404" name="Rectangle 3">
            <a:extLst>
              <a:ext uri="{FF2B5EF4-FFF2-40B4-BE49-F238E27FC236}">
                <a16:creationId xmlns:a16="http://schemas.microsoft.com/office/drawing/2014/main" id="{9DA77C6E-9B9B-7E9F-EE6F-5E7420C2D722}"/>
              </a:ext>
            </a:extLst>
          </p:cNvPr>
          <p:cNvSpPr>
            <a:spLocks noGrp="1" noChangeArrowheads="1"/>
          </p:cNvSpPr>
          <p:nvPr>
            <p:ph type="body" idx="1"/>
          </p:nvPr>
        </p:nvSpPr>
        <p:spPr>
          <a:xfrm>
            <a:off x="931863" y="4406900"/>
            <a:ext cx="5129212"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38BF9F1A-561D-4955-8452-0477015F779F}"/>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869379" name="Rectangle 3">
            <a:extLst>
              <a:ext uri="{FF2B5EF4-FFF2-40B4-BE49-F238E27FC236}">
                <a16:creationId xmlns:a16="http://schemas.microsoft.com/office/drawing/2014/main" id="{0D354C26-D086-4AD2-AEA1-19B3AF2A2DCF}"/>
              </a:ext>
            </a:extLst>
          </p:cNvPr>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p:spPr>
        <p:txBody>
          <a:bodyPr lIns="91417" tIns="45709" rIns="91417" bIns="45709"/>
          <a:lstStyle/>
          <a:p>
            <a:endParaRPr lang="fr-CA" altLang="ar-J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a:extLst>
              <a:ext uri="{FF2B5EF4-FFF2-40B4-BE49-F238E27FC236}">
                <a16:creationId xmlns:a16="http://schemas.microsoft.com/office/drawing/2014/main" id="{52BC97CB-7DB7-4A11-8514-A71723D3CE3B}"/>
              </a:ext>
            </a:extLst>
          </p:cNvPr>
          <p:cNvSpPr>
            <a:spLocks noGrp="1" noRot="1" noChangeAspect="1" noChangeArrowheads="1" noTextEdit="1"/>
          </p:cNvSpPr>
          <p:nvPr>
            <p:ph type="sldImg"/>
          </p:nvPr>
        </p:nvSpPr>
        <p:spPr bwMode="auto">
          <a:xfrm>
            <a:off x="1258888" y="720725"/>
            <a:ext cx="4799012" cy="3598863"/>
          </a:xfrm>
          <a:prstGeom prst="rect">
            <a:avLst/>
          </a:prstGeom>
          <a:solidFill>
            <a:srgbClr val="FFFFFF"/>
          </a:solidFill>
          <a:ln>
            <a:solidFill>
              <a:srgbClr val="000000"/>
            </a:solidFill>
            <a:miter lim="800000"/>
            <a:headEnd/>
            <a:tailEnd/>
          </a:ln>
        </p:spPr>
      </p:sp>
      <p:sp>
        <p:nvSpPr>
          <p:cNvPr id="942083" name="Rectangle 3">
            <a:extLst>
              <a:ext uri="{FF2B5EF4-FFF2-40B4-BE49-F238E27FC236}">
                <a16:creationId xmlns:a16="http://schemas.microsoft.com/office/drawing/2014/main" id="{6DEE9637-0744-4B98-9F97-3874E977D967}"/>
              </a:ext>
            </a:extLst>
          </p:cNvPr>
          <p:cNvSpPr>
            <a:spLocks noGrp="1" noChangeArrowheads="1"/>
          </p:cNvSpPr>
          <p:nvPr>
            <p:ph type="body" idx="1"/>
          </p:nvPr>
        </p:nvSpPr>
        <p:spPr bwMode="auto">
          <a:xfrm>
            <a:off x="977900" y="4559300"/>
            <a:ext cx="5359400" cy="4321175"/>
          </a:xfrm>
          <a:prstGeom prst="rect">
            <a:avLst/>
          </a:prstGeom>
          <a:solidFill>
            <a:srgbClr val="FFFFFF"/>
          </a:solidFill>
          <a:ln>
            <a:solidFill>
              <a:srgbClr val="000000"/>
            </a:solidFill>
            <a:miter lim="800000"/>
            <a:headEnd/>
            <a:tailEnd/>
          </a:ln>
        </p:spPr>
        <p:txBody>
          <a:bodyPr lIns="96643" tIns="48320" rIns="96643" bIns="48320"/>
          <a:lstStyle/>
          <a:p>
            <a:endParaRPr lang="fr-CA" altLang="ar-J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3AF72EE0-0732-43CA-B2D5-8C24335B945A}"/>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986115" name="Rectangle 3">
            <a:extLst>
              <a:ext uri="{FF2B5EF4-FFF2-40B4-BE49-F238E27FC236}">
                <a16:creationId xmlns:a16="http://schemas.microsoft.com/office/drawing/2014/main" id="{44CDA1BE-FA74-45FE-9583-3648F452F017}"/>
              </a:ext>
            </a:extLst>
          </p:cNvPr>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p:spPr>
        <p:txBody>
          <a:bodyPr lIns="91417" tIns="45709" rIns="91417" bIns="45709"/>
          <a:lstStyle/>
          <a:p>
            <a:endParaRPr lang="fr-CA" altLang="ar-J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64F0666C-F942-4F85-807E-3BA428C80032}"/>
              </a:ext>
            </a:extLst>
          </p:cNvPr>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a:solidFill>
              <a:srgbClr val="000000"/>
            </a:solidFill>
            <a:miter lim="800000"/>
            <a:headEnd/>
            <a:tailEnd/>
          </a:ln>
        </p:spPr>
      </p:sp>
      <p:sp>
        <p:nvSpPr>
          <p:cNvPr id="900099" name="Rectangle 3">
            <a:extLst>
              <a:ext uri="{FF2B5EF4-FFF2-40B4-BE49-F238E27FC236}">
                <a16:creationId xmlns:a16="http://schemas.microsoft.com/office/drawing/2014/main" id="{4AB2E628-B08A-44DE-A5E9-4E30DE00B7DD}"/>
              </a:ext>
            </a:extLst>
          </p:cNvPr>
          <p:cNvSpPr>
            <a:spLocks noGrp="1" noChangeArrowheads="1"/>
          </p:cNvSpPr>
          <p:nvPr>
            <p:ph type="body" idx="1"/>
          </p:nvPr>
        </p:nvSpPr>
        <p:spPr bwMode="auto">
          <a:xfrm>
            <a:off x="976313" y="4560888"/>
            <a:ext cx="5362575" cy="4319587"/>
          </a:xfrm>
          <a:prstGeom prst="rect">
            <a:avLst/>
          </a:prstGeom>
          <a:solidFill>
            <a:srgbClr val="FFFFFF"/>
          </a:solidFill>
          <a:ln>
            <a:solidFill>
              <a:srgbClr val="000000"/>
            </a:solidFill>
            <a:miter lim="800000"/>
            <a:headEnd/>
            <a:tailEnd/>
          </a:ln>
        </p:spPr>
        <p:txBody>
          <a:bodyPr lIns="91417" tIns="45709" rIns="91417" bIns="45709"/>
          <a:lstStyle/>
          <a:p>
            <a:endParaRPr lang="fr-CA" alt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03F5123-AAE0-DC76-3042-3C2A5576F2E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7D2D2D20-0A6C-C4D1-3D7B-F4F6BF4D0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ABBA886A-43E2-0EAE-EA89-F8E520154446}"/>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4485A996-FB44-FB98-EC76-42FCA4BBED51}"/>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3675DA96-9408-86A8-1189-0B36015D49D4}"/>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43883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2FD690-C256-8709-8B09-77D2CD90A243}"/>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A5689277-2E93-DEB4-6D89-438E7FEE7FD7}"/>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B3C959BD-3AC5-171D-8BAD-0EDD62E83B49}"/>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8030DCAA-E984-33E1-3272-E63FACC21130}"/>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2C86A8EF-47C2-FC17-B962-4EAC818442F5}"/>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217446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05504A3-1338-5287-20EE-3492BF7BE3AF}"/>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1CD0A60E-BBC1-B98F-FABD-193BF1C5DC12}"/>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A7D957D5-856B-EF58-C325-792F63EEF8A1}"/>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AA461B2D-F209-340C-93EE-7F783CF8588E}"/>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1BF814EB-3F47-8148-45BB-42357634383D}"/>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68136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7/22/2024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2435188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7/22/2024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359368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7/22/2024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2292520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7/22/2024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233976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7/22/2024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3258568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7/22/2024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1201406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7/22/2024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246129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7/22/2024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159580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7E1DD02-D4EB-63F1-38F5-231F4E3FE8C9}"/>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F6016443-DC32-28B0-36A8-CBA5321238C7}"/>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9253F6F-349D-32A9-A151-AC72503227EF}"/>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54B34F79-A033-8D9F-1CE6-E4E9B2EEDD34}"/>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EE61FDA3-E827-78BD-7743-A973EE0804F6}"/>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334258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7/22/2024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572426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7/22/2024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509333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7/22/2024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2572238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1F90CED-6318-3CA6-8AC7-247637F6E710}"/>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0E7968C6-F0D6-3FB4-8341-AE53568F97B3}"/>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4" name="Rectangle 4">
              <a:extLst>
                <a:ext uri="{FF2B5EF4-FFF2-40B4-BE49-F238E27FC236}">
                  <a16:creationId xmlns:a16="http://schemas.microsoft.com/office/drawing/2014/main" id="{C20673EE-84EE-6784-3BCA-8958D6E3661F}"/>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5" name="Group 5">
              <a:extLst>
                <a:ext uri="{FF2B5EF4-FFF2-40B4-BE49-F238E27FC236}">
                  <a16:creationId xmlns:a16="http://schemas.microsoft.com/office/drawing/2014/main" id="{EA7001C3-16AE-8CE0-1F8B-DBE6844DBA8D}"/>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2C9E21A5-70CC-AF30-6D40-9157915FF088}"/>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7" name="Rectangle 7">
                <a:extLst>
                  <a:ext uri="{FF2B5EF4-FFF2-40B4-BE49-F238E27FC236}">
                    <a16:creationId xmlns:a16="http://schemas.microsoft.com/office/drawing/2014/main" id="{DDD902A2-BF2A-A87B-4A27-E68ABDBDF849}"/>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8" name="Rectangle 8">
                <a:extLst>
                  <a:ext uri="{FF2B5EF4-FFF2-40B4-BE49-F238E27FC236}">
                    <a16:creationId xmlns:a16="http://schemas.microsoft.com/office/drawing/2014/main" id="{1112ACC1-BDFC-050D-54D1-706C40D5909C}"/>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9">
                <a:extLst>
                  <a:ext uri="{FF2B5EF4-FFF2-40B4-BE49-F238E27FC236}">
                    <a16:creationId xmlns:a16="http://schemas.microsoft.com/office/drawing/2014/main" id="{80A28069-BE02-F6B0-23EB-89AF48B57AB9}"/>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10">
                <a:extLst>
                  <a:ext uri="{FF2B5EF4-FFF2-40B4-BE49-F238E27FC236}">
                    <a16:creationId xmlns:a16="http://schemas.microsoft.com/office/drawing/2014/main" id="{CE283BBE-3E14-B68A-B506-9C2D4354BF8C}"/>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11">
                <a:extLst>
                  <a:ext uri="{FF2B5EF4-FFF2-40B4-BE49-F238E27FC236}">
                    <a16:creationId xmlns:a16="http://schemas.microsoft.com/office/drawing/2014/main" id="{22E38981-1C83-4CC3-1C17-3B8BDB2C0625}"/>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2">
                <a:extLst>
                  <a:ext uri="{FF2B5EF4-FFF2-40B4-BE49-F238E27FC236}">
                    <a16:creationId xmlns:a16="http://schemas.microsoft.com/office/drawing/2014/main" id="{DF52777A-0F1A-9E0F-3FCB-1187BCE6FDE4}"/>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3">
                <a:extLst>
                  <a:ext uri="{FF2B5EF4-FFF2-40B4-BE49-F238E27FC236}">
                    <a16:creationId xmlns:a16="http://schemas.microsoft.com/office/drawing/2014/main" id="{0E25B2CD-829E-CE30-1C6C-F169D2A871F2}"/>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4">
                <a:extLst>
                  <a:ext uri="{FF2B5EF4-FFF2-40B4-BE49-F238E27FC236}">
                    <a16:creationId xmlns:a16="http://schemas.microsoft.com/office/drawing/2014/main" id="{59B21343-A607-187E-C207-F1FFB486410E}"/>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5">
                <a:extLst>
                  <a:ext uri="{FF2B5EF4-FFF2-40B4-BE49-F238E27FC236}">
                    <a16:creationId xmlns:a16="http://schemas.microsoft.com/office/drawing/2014/main" id="{75C7AA73-02F0-0F11-2E62-20F657CB50BD}"/>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6248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en-US" altLang="en-US" noProof="0"/>
              <a:t>Click to edit Master title style</a:t>
            </a:r>
          </a:p>
        </p:txBody>
      </p:sp>
      <p:sp>
        <p:nvSpPr>
          <p:cNvPr id="62484" name="Rectangle 20"/>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3400"/>
            </a:lvl1pPr>
          </a:lstStyle>
          <a:p>
            <a:pPr lvl="0"/>
            <a:r>
              <a:rPr lang="en-US" altLang="en-US" noProof="0"/>
              <a:t>Click to edit Master subtitle style</a:t>
            </a:r>
          </a:p>
        </p:txBody>
      </p:sp>
      <p:sp>
        <p:nvSpPr>
          <p:cNvPr id="16" name="Rectangle 16">
            <a:extLst>
              <a:ext uri="{FF2B5EF4-FFF2-40B4-BE49-F238E27FC236}">
                <a16:creationId xmlns:a16="http://schemas.microsoft.com/office/drawing/2014/main" id="{4E69137D-356A-1055-E57B-4D6949C71E0B}"/>
              </a:ext>
            </a:extLst>
          </p:cNvPr>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en-US"/>
          </a:p>
        </p:txBody>
      </p:sp>
      <p:sp>
        <p:nvSpPr>
          <p:cNvPr id="17" name="Rectangle 17">
            <a:extLst>
              <a:ext uri="{FF2B5EF4-FFF2-40B4-BE49-F238E27FC236}">
                <a16:creationId xmlns:a16="http://schemas.microsoft.com/office/drawing/2014/main" id="{AE1ACC95-673E-9C0A-549F-775C09E25182}"/>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18" name="Rectangle 18">
            <a:extLst>
              <a:ext uri="{FF2B5EF4-FFF2-40B4-BE49-F238E27FC236}">
                <a16:creationId xmlns:a16="http://schemas.microsoft.com/office/drawing/2014/main" id="{014E2364-2060-4238-947E-8E16053A5FBB}"/>
              </a:ext>
            </a:extLst>
          </p:cNvPr>
          <p:cNvSpPr>
            <a:spLocks noGrp="1" noChangeArrowheads="1"/>
          </p:cNvSpPr>
          <p:nvPr>
            <p:ph type="sldNum" sz="quarter" idx="12"/>
          </p:nvPr>
        </p:nvSpPr>
        <p:spPr/>
        <p:txBody>
          <a:bodyPr/>
          <a:lstStyle>
            <a:lvl1pPr>
              <a:defRPr smtClean="0"/>
            </a:lvl1pPr>
          </a:lstStyle>
          <a:p>
            <a:pPr>
              <a:defRPr/>
            </a:pPr>
            <a:fld id="{21D9F863-8B07-41AB-840A-2009CC8EF24F}" type="slidenum">
              <a:rPr lang="en-US" altLang="en-US"/>
              <a:pPr>
                <a:defRPr/>
              </a:pPr>
              <a:t>‹#›</a:t>
            </a:fld>
            <a:endParaRPr lang="en-US" altLang="en-US"/>
          </a:p>
        </p:txBody>
      </p:sp>
    </p:spTree>
    <p:extLst>
      <p:ext uri="{BB962C8B-B14F-4D97-AF65-F5344CB8AC3E}">
        <p14:creationId xmlns:p14="http://schemas.microsoft.com/office/powerpoint/2010/main" val="27009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4C6F6284-1130-2070-7019-D4A8BC5A05E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5A0B6931-A428-7C13-0AEE-970BE46EB9B7}"/>
              </a:ext>
            </a:extLst>
          </p:cNvPr>
          <p:cNvSpPr>
            <a:spLocks noGrp="1" noChangeArrowheads="1"/>
          </p:cNvSpPr>
          <p:nvPr>
            <p:ph type="sldNum" sz="quarter" idx="11"/>
          </p:nvPr>
        </p:nvSpPr>
        <p:spPr>
          <a:ln/>
        </p:spPr>
        <p:txBody>
          <a:bodyPr/>
          <a:lstStyle>
            <a:lvl1pPr>
              <a:defRPr/>
            </a:lvl1pPr>
          </a:lstStyle>
          <a:p>
            <a:pPr>
              <a:defRPr/>
            </a:pPr>
            <a:fld id="{E7D0764A-0CED-408C-B1FB-320F2B9029A1}" type="slidenum">
              <a:rPr lang="en-US" altLang="en-US"/>
              <a:pPr>
                <a:defRPr/>
              </a:pPr>
              <a:t>‹#›</a:t>
            </a:fld>
            <a:endParaRPr lang="en-US" altLang="en-US"/>
          </a:p>
        </p:txBody>
      </p:sp>
      <p:sp>
        <p:nvSpPr>
          <p:cNvPr id="6" name="Rectangle 16">
            <a:extLst>
              <a:ext uri="{FF2B5EF4-FFF2-40B4-BE49-F238E27FC236}">
                <a16:creationId xmlns:a16="http://schemas.microsoft.com/office/drawing/2014/main" id="{A0C0BDE9-8A1C-59E6-F031-ECF3CFEA2CCE}"/>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44561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2">
            <a:extLst>
              <a:ext uri="{FF2B5EF4-FFF2-40B4-BE49-F238E27FC236}">
                <a16:creationId xmlns:a16="http://schemas.microsoft.com/office/drawing/2014/main" id="{6F55F2C2-7264-4223-6F89-973C89358AD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47E86ECC-9796-2462-3DC6-803C22B4CF4F}"/>
              </a:ext>
            </a:extLst>
          </p:cNvPr>
          <p:cNvSpPr>
            <a:spLocks noGrp="1" noChangeArrowheads="1"/>
          </p:cNvSpPr>
          <p:nvPr>
            <p:ph type="sldNum" sz="quarter" idx="11"/>
          </p:nvPr>
        </p:nvSpPr>
        <p:spPr>
          <a:ln/>
        </p:spPr>
        <p:txBody>
          <a:bodyPr/>
          <a:lstStyle>
            <a:lvl1pPr>
              <a:defRPr/>
            </a:lvl1pPr>
          </a:lstStyle>
          <a:p>
            <a:pPr>
              <a:defRPr/>
            </a:pPr>
            <a:fld id="{C3C612FE-A2C6-4E42-A19B-A73BC02B0349}" type="slidenum">
              <a:rPr lang="en-US" altLang="en-US"/>
              <a:pPr>
                <a:defRPr/>
              </a:pPr>
              <a:t>‹#›</a:t>
            </a:fld>
            <a:endParaRPr lang="en-US" altLang="en-US"/>
          </a:p>
        </p:txBody>
      </p:sp>
      <p:sp>
        <p:nvSpPr>
          <p:cNvPr id="6" name="Rectangle 16">
            <a:extLst>
              <a:ext uri="{FF2B5EF4-FFF2-40B4-BE49-F238E27FC236}">
                <a16:creationId xmlns:a16="http://schemas.microsoft.com/office/drawing/2014/main" id="{EE6DC905-8079-5967-84F8-1F791886C7A0}"/>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16431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538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F581E95E-85BF-60A2-05D8-35189E1D07AB}"/>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id="{5910798E-150E-F84A-D2F2-A97FC77DBE4B}"/>
              </a:ext>
            </a:extLst>
          </p:cNvPr>
          <p:cNvSpPr>
            <a:spLocks noGrp="1" noChangeArrowheads="1"/>
          </p:cNvSpPr>
          <p:nvPr>
            <p:ph type="sldNum" sz="quarter" idx="11"/>
          </p:nvPr>
        </p:nvSpPr>
        <p:spPr>
          <a:ln/>
        </p:spPr>
        <p:txBody>
          <a:bodyPr/>
          <a:lstStyle>
            <a:lvl1pPr>
              <a:defRPr/>
            </a:lvl1pPr>
          </a:lstStyle>
          <a:p>
            <a:pPr>
              <a:defRPr/>
            </a:pPr>
            <a:fld id="{D44365A5-364D-483A-B6AA-6DA8BDFB6688}" type="slidenum">
              <a:rPr lang="en-US" altLang="en-US"/>
              <a:pPr>
                <a:defRPr/>
              </a:pPr>
              <a:t>‹#›</a:t>
            </a:fld>
            <a:endParaRPr lang="en-US" altLang="en-US"/>
          </a:p>
        </p:txBody>
      </p:sp>
      <p:sp>
        <p:nvSpPr>
          <p:cNvPr id="7" name="Rectangle 16">
            <a:extLst>
              <a:ext uri="{FF2B5EF4-FFF2-40B4-BE49-F238E27FC236}">
                <a16:creationId xmlns:a16="http://schemas.microsoft.com/office/drawing/2014/main" id="{F5E02E3B-8C6C-B78E-BEAD-57B69BC21102}"/>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85226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0432B9DB-CAAB-6248-B41F-E38B97D61A6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3">
            <a:extLst>
              <a:ext uri="{FF2B5EF4-FFF2-40B4-BE49-F238E27FC236}">
                <a16:creationId xmlns:a16="http://schemas.microsoft.com/office/drawing/2014/main" id="{9F4BEDCE-5C71-0DD3-92F0-F8B3D337BD16}"/>
              </a:ext>
            </a:extLst>
          </p:cNvPr>
          <p:cNvSpPr>
            <a:spLocks noGrp="1" noChangeArrowheads="1"/>
          </p:cNvSpPr>
          <p:nvPr>
            <p:ph type="sldNum" sz="quarter" idx="11"/>
          </p:nvPr>
        </p:nvSpPr>
        <p:spPr>
          <a:ln/>
        </p:spPr>
        <p:txBody>
          <a:bodyPr/>
          <a:lstStyle>
            <a:lvl1pPr>
              <a:defRPr/>
            </a:lvl1pPr>
          </a:lstStyle>
          <a:p>
            <a:pPr>
              <a:defRPr/>
            </a:pPr>
            <a:fld id="{33A487CC-C49C-4414-BFB3-3BF11F3CD000}" type="slidenum">
              <a:rPr lang="en-US" altLang="en-US"/>
              <a:pPr>
                <a:defRPr/>
              </a:pPr>
              <a:t>‹#›</a:t>
            </a:fld>
            <a:endParaRPr lang="en-US" altLang="en-US"/>
          </a:p>
        </p:txBody>
      </p:sp>
      <p:sp>
        <p:nvSpPr>
          <p:cNvPr id="9" name="Rectangle 16">
            <a:extLst>
              <a:ext uri="{FF2B5EF4-FFF2-40B4-BE49-F238E27FC236}">
                <a16:creationId xmlns:a16="http://schemas.microsoft.com/office/drawing/2014/main" id="{B234F3BB-DCF8-E671-23D7-DD95003F9831}"/>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96628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627A1F8-B722-0F24-E213-9E3CC42FAFBB}"/>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3">
            <a:extLst>
              <a:ext uri="{FF2B5EF4-FFF2-40B4-BE49-F238E27FC236}">
                <a16:creationId xmlns:a16="http://schemas.microsoft.com/office/drawing/2014/main" id="{346DB8D4-E919-0011-4E44-96F303E1DE2B}"/>
              </a:ext>
            </a:extLst>
          </p:cNvPr>
          <p:cNvSpPr>
            <a:spLocks noGrp="1" noChangeArrowheads="1"/>
          </p:cNvSpPr>
          <p:nvPr>
            <p:ph type="sldNum" sz="quarter" idx="11"/>
          </p:nvPr>
        </p:nvSpPr>
        <p:spPr>
          <a:ln/>
        </p:spPr>
        <p:txBody>
          <a:bodyPr/>
          <a:lstStyle>
            <a:lvl1pPr>
              <a:defRPr/>
            </a:lvl1pPr>
          </a:lstStyle>
          <a:p>
            <a:pPr>
              <a:defRPr/>
            </a:pPr>
            <a:fld id="{B14D2E5E-797E-404F-9815-53AAE583866C}" type="slidenum">
              <a:rPr lang="en-US" altLang="en-US"/>
              <a:pPr>
                <a:defRPr/>
              </a:pPr>
              <a:t>‹#›</a:t>
            </a:fld>
            <a:endParaRPr lang="en-US" altLang="en-US"/>
          </a:p>
        </p:txBody>
      </p:sp>
      <p:sp>
        <p:nvSpPr>
          <p:cNvPr id="5" name="Rectangle 16">
            <a:extLst>
              <a:ext uri="{FF2B5EF4-FFF2-40B4-BE49-F238E27FC236}">
                <a16:creationId xmlns:a16="http://schemas.microsoft.com/office/drawing/2014/main" id="{CA10D0AD-6F38-2774-7D53-DC3B679021C4}"/>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56585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BDF8163-BA20-2F86-04FC-F76B18E28492}"/>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3">
            <a:extLst>
              <a:ext uri="{FF2B5EF4-FFF2-40B4-BE49-F238E27FC236}">
                <a16:creationId xmlns:a16="http://schemas.microsoft.com/office/drawing/2014/main" id="{EA40C03A-1574-C507-40C4-8DAF391E57F0}"/>
              </a:ext>
            </a:extLst>
          </p:cNvPr>
          <p:cNvSpPr>
            <a:spLocks noGrp="1" noChangeArrowheads="1"/>
          </p:cNvSpPr>
          <p:nvPr>
            <p:ph type="sldNum" sz="quarter" idx="11"/>
          </p:nvPr>
        </p:nvSpPr>
        <p:spPr>
          <a:ln/>
        </p:spPr>
        <p:txBody>
          <a:bodyPr/>
          <a:lstStyle>
            <a:lvl1pPr>
              <a:defRPr/>
            </a:lvl1pPr>
          </a:lstStyle>
          <a:p>
            <a:pPr>
              <a:defRPr/>
            </a:pPr>
            <a:fld id="{EC1C6C02-1D54-4F20-BC99-BD7CD26C88BA}" type="slidenum">
              <a:rPr lang="en-US" altLang="en-US"/>
              <a:pPr>
                <a:defRPr/>
              </a:pPr>
              <a:t>‹#›</a:t>
            </a:fld>
            <a:endParaRPr lang="en-US" altLang="en-US"/>
          </a:p>
        </p:txBody>
      </p:sp>
      <p:sp>
        <p:nvSpPr>
          <p:cNvPr id="4" name="Rectangle 16">
            <a:extLst>
              <a:ext uri="{FF2B5EF4-FFF2-40B4-BE49-F238E27FC236}">
                <a16:creationId xmlns:a16="http://schemas.microsoft.com/office/drawing/2014/main" id="{5F6F2DD3-A628-797E-0A19-764F6BE6E615}"/>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8328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51A6934-E8D0-CCD8-5F24-7D65094243F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8AB6186D-2971-4A10-3F95-EA51172AC0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C3DB6000-CB21-29C9-0DB5-3C8DD7EC6180}"/>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12382472-E7DD-461D-CA73-DEC97E41184F}"/>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35A7F137-6FE9-557F-40EE-1AAEFC8AD336}"/>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1204067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
            <a:extLst>
              <a:ext uri="{FF2B5EF4-FFF2-40B4-BE49-F238E27FC236}">
                <a16:creationId xmlns:a16="http://schemas.microsoft.com/office/drawing/2014/main" id="{62BA05F7-8B24-ADF8-4CC9-BC3A064B935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id="{0C72CD4E-B9BC-F375-506B-DED73C3A9B02}"/>
              </a:ext>
            </a:extLst>
          </p:cNvPr>
          <p:cNvSpPr>
            <a:spLocks noGrp="1" noChangeArrowheads="1"/>
          </p:cNvSpPr>
          <p:nvPr>
            <p:ph type="sldNum" sz="quarter" idx="11"/>
          </p:nvPr>
        </p:nvSpPr>
        <p:spPr>
          <a:ln/>
        </p:spPr>
        <p:txBody>
          <a:bodyPr/>
          <a:lstStyle>
            <a:lvl1pPr>
              <a:defRPr/>
            </a:lvl1pPr>
          </a:lstStyle>
          <a:p>
            <a:pPr>
              <a:defRPr/>
            </a:pPr>
            <a:fld id="{06322566-923D-4070-AD84-C004102B0308}" type="slidenum">
              <a:rPr lang="en-US" altLang="en-US"/>
              <a:pPr>
                <a:defRPr/>
              </a:pPr>
              <a:t>‹#›</a:t>
            </a:fld>
            <a:endParaRPr lang="en-US" altLang="en-US"/>
          </a:p>
        </p:txBody>
      </p:sp>
      <p:sp>
        <p:nvSpPr>
          <p:cNvPr id="7" name="Rectangle 16">
            <a:extLst>
              <a:ext uri="{FF2B5EF4-FFF2-40B4-BE49-F238E27FC236}">
                <a16:creationId xmlns:a16="http://schemas.microsoft.com/office/drawing/2014/main" id="{127F9EE5-0497-3127-3E2E-C05582BE88F4}"/>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04843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
            <a:extLst>
              <a:ext uri="{FF2B5EF4-FFF2-40B4-BE49-F238E27FC236}">
                <a16:creationId xmlns:a16="http://schemas.microsoft.com/office/drawing/2014/main" id="{C37DA53B-EDCE-942F-1C01-A7B856EF3863}"/>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id="{6AE56B8E-4AF4-DF2F-3FB0-41A888AA9907}"/>
              </a:ext>
            </a:extLst>
          </p:cNvPr>
          <p:cNvSpPr>
            <a:spLocks noGrp="1" noChangeArrowheads="1"/>
          </p:cNvSpPr>
          <p:nvPr>
            <p:ph type="sldNum" sz="quarter" idx="11"/>
          </p:nvPr>
        </p:nvSpPr>
        <p:spPr>
          <a:ln/>
        </p:spPr>
        <p:txBody>
          <a:bodyPr/>
          <a:lstStyle>
            <a:lvl1pPr>
              <a:defRPr/>
            </a:lvl1pPr>
          </a:lstStyle>
          <a:p>
            <a:pPr>
              <a:defRPr/>
            </a:pPr>
            <a:fld id="{01DBD4F7-7A08-4B40-AB49-0A1006E70010}" type="slidenum">
              <a:rPr lang="en-US" altLang="en-US"/>
              <a:pPr>
                <a:defRPr/>
              </a:pPr>
              <a:t>‹#›</a:t>
            </a:fld>
            <a:endParaRPr lang="en-US" altLang="en-US"/>
          </a:p>
        </p:txBody>
      </p:sp>
      <p:sp>
        <p:nvSpPr>
          <p:cNvPr id="7" name="Rectangle 16">
            <a:extLst>
              <a:ext uri="{FF2B5EF4-FFF2-40B4-BE49-F238E27FC236}">
                <a16:creationId xmlns:a16="http://schemas.microsoft.com/office/drawing/2014/main" id="{49599CDC-21AD-396E-3ABC-63CE828BCF6B}"/>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59632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14E6B60-0F1B-4B2E-E2F4-B88227CA94D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CE16F4EA-43CD-21D7-5F60-9CC8F92B75B6}"/>
              </a:ext>
            </a:extLst>
          </p:cNvPr>
          <p:cNvSpPr>
            <a:spLocks noGrp="1" noChangeArrowheads="1"/>
          </p:cNvSpPr>
          <p:nvPr>
            <p:ph type="sldNum" sz="quarter" idx="11"/>
          </p:nvPr>
        </p:nvSpPr>
        <p:spPr>
          <a:ln/>
        </p:spPr>
        <p:txBody>
          <a:bodyPr/>
          <a:lstStyle>
            <a:lvl1pPr>
              <a:defRPr/>
            </a:lvl1pPr>
          </a:lstStyle>
          <a:p>
            <a:pPr>
              <a:defRPr/>
            </a:pPr>
            <a:fld id="{5BF8B94C-FD89-45D9-BE1A-CDFD94C7E558}" type="slidenum">
              <a:rPr lang="en-US" altLang="en-US"/>
              <a:pPr>
                <a:defRPr/>
              </a:pPr>
              <a:t>‹#›</a:t>
            </a:fld>
            <a:endParaRPr lang="en-US" altLang="en-US"/>
          </a:p>
        </p:txBody>
      </p:sp>
      <p:sp>
        <p:nvSpPr>
          <p:cNvPr id="6" name="Rectangle 16">
            <a:extLst>
              <a:ext uri="{FF2B5EF4-FFF2-40B4-BE49-F238E27FC236}">
                <a16:creationId xmlns:a16="http://schemas.microsoft.com/office/drawing/2014/main" id="{968C00D1-0E81-3FF0-5EB5-65FADA5CA69A}"/>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93185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BD13997-3D96-B8EA-8A2E-86004610227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332593FC-2ADA-F34E-0639-16A0A0AB0FA7}"/>
              </a:ext>
            </a:extLst>
          </p:cNvPr>
          <p:cNvSpPr>
            <a:spLocks noGrp="1" noChangeArrowheads="1"/>
          </p:cNvSpPr>
          <p:nvPr>
            <p:ph type="sldNum" sz="quarter" idx="11"/>
          </p:nvPr>
        </p:nvSpPr>
        <p:spPr>
          <a:ln/>
        </p:spPr>
        <p:txBody>
          <a:bodyPr/>
          <a:lstStyle>
            <a:lvl1pPr>
              <a:defRPr/>
            </a:lvl1pPr>
          </a:lstStyle>
          <a:p>
            <a:pPr>
              <a:defRPr/>
            </a:pPr>
            <a:fld id="{113FB22B-20B0-4402-BE04-8BCA677A341D}" type="slidenum">
              <a:rPr lang="en-US" altLang="en-US"/>
              <a:pPr>
                <a:defRPr/>
              </a:pPr>
              <a:t>‹#›</a:t>
            </a:fld>
            <a:endParaRPr lang="en-US" altLang="en-US"/>
          </a:p>
        </p:txBody>
      </p:sp>
      <p:sp>
        <p:nvSpPr>
          <p:cNvPr id="6" name="Rectangle 16">
            <a:extLst>
              <a:ext uri="{FF2B5EF4-FFF2-40B4-BE49-F238E27FC236}">
                <a16:creationId xmlns:a16="http://schemas.microsoft.com/office/drawing/2014/main" id="{12F5372D-9E95-A95C-9444-C25D0EB6EE13}"/>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874914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006E178B-541A-CED3-1C9C-D4C8CF1A058A}"/>
              </a:ext>
            </a:extLst>
          </p:cNvPr>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JO" sz="1800"/>
          </a:p>
        </p:txBody>
      </p:sp>
      <p:sp>
        <p:nvSpPr>
          <p:cNvPr id="3" name="Line 8">
            <a:extLst>
              <a:ext uri="{FF2B5EF4-FFF2-40B4-BE49-F238E27FC236}">
                <a16:creationId xmlns:a16="http://schemas.microsoft.com/office/drawing/2014/main" id="{8ADF7874-1CC7-BD25-9A55-97A32F5C790D}"/>
              </a:ext>
            </a:extLst>
          </p:cNvPr>
          <p:cNvSpPr>
            <a:spLocks noChangeShapeType="1"/>
          </p:cNvSpPr>
          <p:nvPr/>
        </p:nvSpPr>
        <p:spPr bwMode="auto">
          <a:xfrm>
            <a:off x="2641601" y="3962400"/>
            <a:ext cx="8682567"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JO" sz="1800"/>
          </a:p>
        </p:txBody>
      </p:sp>
      <p:sp>
        <p:nvSpPr>
          <p:cNvPr id="476162" name="Rectangle 2"/>
          <p:cNvSpPr>
            <a:spLocks noGrp="1" noChangeArrowheads="1"/>
          </p:cNvSpPr>
          <p:nvPr>
            <p:ph type="ctrTitle"/>
          </p:nvPr>
        </p:nvSpPr>
        <p:spPr>
          <a:xfrm>
            <a:off x="1219201" y="1524000"/>
            <a:ext cx="10164233" cy="1752600"/>
          </a:xfrm>
        </p:spPr>
        <p:txBody>
          <a:bodyPr/>
          <a:lstStyle>
            <a:lvl1pPr>
              <a:defRPr sz="5000"/>
            </a:lvl1pPr>
          </a:lstStyle>
          <a:p>
            <a:pPr lvl="0"/>
            <a:r>
              <a:rPr lang="en-US" altLang="en-US" noProof="0"/>
              <a:t>Click to edit Master title style</a:t>
            </a:r>
          </a:p>
        </p:txBody>
      </p:sp>
      <p:sp>
        <p:nvSpPr>
          <p:cNvPr id="476163" name="Rectangle 3"/>
          <p:cNvSpPr>
            <a:spLocks noGrp="1" noChangeArrowheads="1"/>
          </p:cNvSpPr>
          <p:nvPr>
            <p:ph type="subTitle" idx="1"/>
          </p:nvPr>
        </p:nvSpPr>
        <p:spPr>
          <a:xfrm>
            <a:off x="2641600" y="3962400"/>
            <a:ext cx="8737600" cy="17526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6C6F4F31-170A-ED34-08D4-0475BBDF6757}"/>
              </a:ext>
            </a:extLst>
          </p:cNvPr>
          <p:cNvSpPr>
            <a:spLocks noGrp="1" noChangeArrowheads="1"/>
          </p:cNvSpPr>
          <p:nvPr>
            <p:ph type="dt" sz="half" idx="10"/>
          </p:nvPr>
        </p:nvSpPr>
        <p:spPr/>
        <p:txBody>
          <a:bodyPr/>
          <a:lstStyle>
            <a:lvl1pPr>
              <a:defRPr/>
            </a:lvl1pPr>
          </a:lstStyle>
          <a:p>
            <a:pPr>
              <a:defRPr/>
            </a:pPr>
            <a:r>
              <a:rPr lang="en-US" altLang="en-US"/>
              <a:t>6 March 2004</a:t>
            </a:r>
          </a:p>
        </p:txBody>
      </p:sp>
      <p:sp>
        <p:nvSpPr>
          <p:cNvPr id="5" name="Rectangle 5">
            <a:extLst>
              <a:ext uri="{FF2B5EF4-FFF2-40B4-BE49-F238E27FC236}">
                <a16:creationId xmlns:a16="http://schemas.microsoft.com/office/drawing/2014/main" id="{E1A823B8-1F0C-9AC2-285C-5184CC483838}"/>
              </a:ext>
            </a:extLst>
          </p:cNvPr>
          <p:cNvSpPr>
            <a:spLocks noGrp="1" noChangeArrowheads="1"/>
          </p:cNvSpPr>
          <p:nvPr>
            <p:ph type="ftr" sz="quarter" idx="11"/>
          </p:nvPr>
        </p:nvSpPr>
        <p:spPr>
          <a:xfrm>
            <a:off x="4165600" y="6243638"/>
            <a:ext cx="3860800" cy="457200"/>
          </a:xfrm>
        </p:spPr>
        <p:txBody>
          <a:bodyPr/>
          <a:lstStyle>
            <a:lvl1pPr>
              <a:defRPr/>
            </a:lvl1pPr>
          </a:lstStyle>
          <a:p>
            <a:pPr>
              <a:defRPr/>
            </a:pPr>
            <a:r>
              <a:rPr lang="en-US" altLang="en-US"/>
              <a:t>Lecture 3 Requirement Management</a:t>
            </a:r>
          </a:p>
        </p:txBody>
      </p:sp>
      <p:sp>
        <p:nvSpPr>
          <p:cNvPr id="6" name="Rectangle 6">
            <a:extLst>
              <a:ext uri="{FF2B5EF4-FFF2-40B4-BE49-F238E27FC236}">
                <a16:creationId xmlns:a16="http://schemas.microsoft.com/office/drawing/2014/main" id="{12C3DEFD-F012-2317-35A5-C525E845B13F}"/>
              </a:ext>
            </a:extLst>
          </p:cNvPr>
          <p:cNvSpPr>
            <a:spLocks noGrp="1" noChangeArrowheads="1"/>
          </p:cNvSpPr>
          <p:nvPr>
            <p:ph type="sldNum" sz="quarter" idx="12"/>
          </p:nvPr>
        </p:nvSpPr>
        <p:spPr/>
        <p:txBody>
          <a:bodyPr/>
          <a:lstStyle>
            <a:lvl1pPr>
              <a:defRPr/>
            </a:lvl1pPr>
          </a:lstStyle>
          <a:p>
            <a:pPr>
              <a:defRPr/>
            </a:pPr>
            <a:fld id="{46F73141-0D92-4FCD-AE06-931364FC3220}" type="slidenum">
              <a:rPr lang="en-US" altLang="en-US"/>
              <a:pPr>
                <a:defRPr/>
              </a:pPr>
              <a:t>‹#›</a:t>
            </a:fld>
            <a:endParaRPr lang="en-US" altLang="en-US"/>
          </a:p>
        </p:txBody>
      </p:sp>
    </p:spTree>
    <p:extLst>
      <p:ext uri="{BB962C8B-B14F-4D97-AF65-F5344CB8AC3E}">
        <p14:creationId xmlns:p14="http://schemas.microsoft.com/office/powerpoint/2010/main" val="856153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234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19015734-788F-CCC7-D436-4231F16DFED1}"/>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5" name="Rectangle 5">
            <a:extLst>
              <a:ext uri="{FF2B5EF4-FFF2-40B4-BE49-F238E27FC236}">
                <a16:creationId xmlns:a16="http://schemas.microsoft.com/office/drawing/2014/main" id="{1CBE2317-5280-BE30-0BF1-AA9FEA8925DF}"/>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6" name="Rectangle 6">
            <a:extLst>
              <a:ext uri="{FF2B5EF4-FFF2-40B4-BE49-F238E27FC236}">
                <a16:creationId xmlns:a16="http://schemas.microsoft.com/office/drawing/2014/main" id="{EDFDE32B-92C4-22BA-C5AC-79FD159230D9}"/>
              </a:ext>
            </a:extLst>
          </p:cNvPr>
          <p:cNvSpPr>
            <a:spLocks noGrp="1" noChangeArrowheads="1"/>
          </p:cNvSpPr>
          <p:nvPr>
            <p:ph type="sldNum" sz="quarter" idx="12"/>
          </p:nvPr>
        </p:nvSpPr>
        <p:spPr>
          <a:ln/>
        </p:spPr>
        <p:txBody>
          <a:bodyPr/>
          <a:lstStyle>
            <a:lvl1pPr>
              <a:defRPr/>
            </a:lvl1pPr>
          </a:lstStyle>
          <a:p>
            <a:pPr>
              <a:defRPr/>
            </a:pPr>
            <a:fld id="{E5D06432-74BF-4808-8EDF-959E1D2E6F7C}" type="slidenum">
              <a:rPr lang="en-US" altLang="en-US"/>
              <a:pPr>
                <a:defRPr/>
              </a:pPr>
              <a:t>‹#›</a:t>
            </a:fld>
            <a:endParaRPr lang="en-US" altLang="en-US"/>
          </a:p>
        </p:txBody>
      </p:sp>
    </p:spTree>
    <p:extLst>
      <p:ext uri="{BB962C8B-B14F-4D97-AF65-F5344CB8AC3E}">
        <p14:creationId xmlns:p14="http://schemas.microsoft.com/office/powerpoint/2010/main" val="2139316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BBE5664-185D-BD41-98A8-EF7159000CEF}"/>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6" name="Rectangle 5">
            <a:extLst>
              <a:ext uri="{FF2B5EF4-FFF2-40B4-BE49-F238E27FC236}">
                <a16:creationId xmlns:a16="http://schemas.microsoft.com/office/drawing/2014/main" id="{947D08B9-850B-0DED-8900-18D1602FAF95}"/>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7" name="Rectangle 6">
            <a:extLst>
              <a:ext uri="{FF2B5EF4-FFF2-40B4-BE49-F238E27FC236}">
                <a16:creationId xmlns:a16="http://schemas.microsoft.com/office/drawing/2014/main" id="{6F97C744-07BA-175D-BA3D-9503D9F19172}"/>
              </a:ext>
            </a:extLst>
          </p:cNvPr>
          <p:cNvSpPr>
            <a:spLocks noGrp="1" noChangeArrowheads="1"/>
          </p:cNvSpPr>
          <p:nvPr>
            <p:ph type="sldNum" sz="quarter" idx="12"/>
          </p:nvPr>
        </p:nvSpPr>
        <p:spPr>
          <a:ln/>
        </p:spPr>
        <p:txBody>
          <a:bodyPr/>
          <a:lstStyle>
            <a:lvl1pPr>
              <a:defRPr/>
            </a:lvl1pPr>
          </a:lstStyle>
          <a:p>
            <a:pPr>
              <a:defRPr/>
            </a:pPr>
            <a:fld id="{6C839A8E-4C56-4E7D-BB2F-290A4BBE2773}" type="slidenum">
              <a:rPr lang="en-US" altLang="en-US"/>
              <a:pPr>
                <a:defRPr/>
              </a:pPr>
              <a:t>‹#›</a:t>
            </a:fld>
            <a:endParaRPr lang="en-US" altLang="en-US"/>
          </a:p>
        </p:txBody>
      </p:sp>
    </p:spTree>
    <p:extLst>
      <p:ext uri="{BB962C8B-B14F-4D97-AF65-F5344CB8AC3E}">
        <p14:creationId xmlns:p14="http://schemas.microsoft.com/office/powerpoint/2010/main" val="1113232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949FC92-CC46-8A8D-0737-3A7DC489425B}"/>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8" name="Rectangle 5">
            <a:extLst>
              <a:ext uri="{FF2B5EF4-FFF2-40B4-BE49-F238E27FC236}">
                <a16:creationId xmlns:a16="http://schemas.microsoft.com/office/drawing/2014/main" id="{B3923EE9-6BA1-B854-927B-B89F126AF58E}"/>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9" name="Rectangle 6">
            <a:extLst>
              <a:ext uri="{FF2B5EF4-FFF2-40B4-BE49-F238E27FC236}">
                <a16:creationId xmlns:a16="http://schemas.microsoft.com/office/drawing/2014/main" id="{49224482-5BCD-C685-5936-D08BCC7098FA}"/>
              </a:ext>
            </a:extLst>
          </p:cNvPr>
          <p:cNvSpPr>
            <a:spLocks noGrp="1" noChangeArrowheads="1"/>
          </p:cNvSpPr>
          <p:nvPr>
            <p:ph type="sldNum" sz="quarter" idx="12"/>
          </p:nvPr>
        </p:nvSpPr>
        <p:spPr>
          <a:ln/>
        </p:spPr>
        <p:txBody>
          <a:bodyPr/>
          <a:lstStyle>
            <a:lvl1pPr>
              <a:defRPr/>
            </a:lvl1pPr>
          </a:lstStyle>
          <a:p>
            <a:pPr>
              <a:defRPr/>
            </a:pPr>
            <a:fld id="{01CDCCC0-E4DD-4443-9F0C-A0735DD46F1B}" type="slidenum">
              <a:rPr lang="en-US" altLang="en-US"/>
              <a:pPr>
                <a:defRPr/>
              </a:pPr>
              <a:t>‹#›</a:t>
            </a:fld>
            <a:endParaRPr lang="en-US" altLang="en-US"/>
          </a:p>
        </p:txBody>
      </p:sp>
    </p:spTree>
    <p:extLst>
      <p:ext uri="{BB962C8B-B14F-4D97-AF65-F5344CB8AC3E}">
        <p14:creationId xmlns:p14="http://schemas.microsoft.com/office/powerpoint/2010/main" val="9656451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9BDCF2B-7EF0-AA75-977B-F369E092106C}"/>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4" name="Rectangle 5">
            <a:extLst>
              <a:ext uri="{FF2B5EF4-FFF2-40B4-BE49-F238E27FC236}">
                <a16:creationId xmlns:a16="http://schemas.microsoft.com/office/drawing/2014/main" id="{9C598263-8481-42E5-B349-A284E3A3070E}"/>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5" name="Rectangle 6">
            <a:extLst>
              <a:ext uri="{FF2B5EF4-FFF2-40B4-BE49-F238E27FC236}">
                <a16:creationId xmlns:a16="http://schemas.microsoft.com/office/drawing/2014/main" id="{D84BC8C3-7774-7536-10AB-8E809358EDAF}"/>
              </a:ext>
            </a:extLst>
          </p:cNvPr>
          <p:cNvSpPr>
            <a:spLocks noGrp="1" noChangeArrowheads="1"/>
          </p:cNvSpPr>
          <p:nvPr>
            <p:ph type="sldNum" sz="quarter" idx="12"/>
          </p:nvPr>
        </p:nvSpPr>
        <p:spPr>
          <a:ln/>
        </p:spPr>
        <p:txBody>
          <a:bodyPr/>
          <a:lstStyle>
            <a:lvl1pPr>
              <a:defRPr/>
            </a:lvl1pPr>
          </a:lstStyle>
          <a:p>
            <a:pPr>
              <a:defRPr/>
            </a:pPr>
            <a:fld id="{CAF27EF9-3EC3-4874-BF05-7BE779827064}" type="slidenum">
              <a:rPr lang="en-US" altLang="en-US"/>
              <a:pPr>
                <a:defRPr/>
              </a:pPr>
              <a:t>‹#›</a:t>
            </a:fld>
            <a:endParaRPr lang="en-US" altLang="en-US"/>
          </a:p>
        </p:txBody>
      </p:sp>
    </p:spTree>
    <p:extLst>
      <p:ext uri="{BB962C8B-B14F-4D97-AF65-F5344CB8AC3E}">
        <p14:creationId xmlns:p14="http://schemas.microsoft.com/office/powerpoint/2010/main" val="136025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B15B788-3589-2D39-EBD7-0BC8797C98EF}"/>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32A0EF7C-3A6B-0BDB-05EF-4197E26ED576}"/>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29ECFA05-9E11-4C48-1873-5069B09FBFBF}"/>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2EDE3972-ACE0-BEAC-151F-4AC6E6FEB02B}"/>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65C6446D-1F46-07C9-3EB8-38EE235C0143}"/>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455EA4D7-14F3-7CDD-FB3E-253B116A1002}"/>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4171516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792AC1-BE89-7B49-4AB9-AD08A4A8627F}"/>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3" name="Rectangle 5">
            <a:extLst>
              <a:ext uri="{FF2B5EF4-FFF2-40B4-BE49-F238E27FC236}">
                <a16:creationId xmlns:a16="http://schemas.microsoft.com/office/drawing/2014/main" id="{E4DE5DD7-3842-1569-A3C0-9483E01054E5}"/>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4" name="Rectangle 6">
            <a:extLst>
              <a:ext uri="{FF2B5EF4-FFF2-40B4-BE49-F238E27FC236}">
                <a16:creationId xmlns:a16="http://schemas.microsoft.com/office/drawing/2014/main" id="{0F606587-0F6E-7DC8-0DAB-EE10651ED9C7}"/>
              </a:ext>
            </a:extLst>
          </p:cNvPr>
          <p:cNvSpPr>
            <a:spLocks noGrp="1" noChangeArrowheads="1"/>
          </p:cNvSpPr>
          <p:nvPr>
            <p:ph type="sldNum" sz="quarter" idx="12"/>
          </p:nvPr>
        </p:nvSpPr>
        <p:spPr>
          <a:ln/>
        </p:spPr>
        <p:txBody>
          <a:bodyPr/>
          <a:lstStyle>
            <a:lvl1pPr>
              <a:defRPr/>
            </a:lvl1pPr>
          </a:lstStyle>
          <a:p>
            <a:pPr>
              <a:defRPr/>
            </a:pPr>
            <a:fld id="{86908D1F-3166-41CD-88B9-9AF3CA97F2A3}" type="slidenum">
              <a:rPr lang="en-US" altLang="en-US"/>
              <a:pPr>
                <a:defRPr/>
              </a:pPr>
              <a:t>‹#›</a:t>
            </a:fld>
            <a:endParaRPr lang="en-US" altLang="en-US"/>
          </a:p>
        </p:txBody>
      </p:sp>
    </p:spTree>
    <p:extLst>
      <p:ext uri="{BB962C8B-B14F-4D97-AF65-F5344CB8AC3E}">
        <p14:creationId xmlns:p14="http://schemas.microsoft.com/office/powerpoint/2010/main" val="1816007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6E9B3BA-6559-7499-9F6D-0001AE3E373C}"/>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6" name="Rectangle 5">
            <a:extLst>
              <a:ext uri="{FF2B5EF4-FFF2-40B4-BE49-F238E27FC236}">
                <a16:creationId xmlns:a16="http://schemas.microsoft.com/office/drawing/2014/main" id="{588E729D-86A7-E819-4E40-207C9ED1E87E}"/>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7" name="Rectangle 6">
            <a:extLst>
              <a:ext uri="{FF2B5EF4-FFF2-40B4-BE49-F238E27FC236}">
                <a16:creationId xmlns:a16="http://schemas.microsoft.com/office/drawing/2014/main" id="{0D3E6290-B971-CB27-968C-D80665EC254E}"/>
              </a:ext>
            </a:extLst>
          </p:cNvPr>
          <p:cNvSpPr>
            <a:spLocks noGrp="1" noChangeArrowheads="1"/>
          </p:cNvSpPr>
          <p:nvPr>
            <p:ph type="sldNum" sz="quarter" idx="12"/>
          </p:nvPr>
        </p:nvSpPr>
        <p:spPr>
          <a:ln/>
        </p:spPr>
        <p:txBody>
          <a:bodyPr/>
          <a:lstStyle>
            <a:lvl1pPr>
              <a:defRPr/>
            </a:lvl1pPr>
          </a:lstStyle>
          <a:p>
            <a:pPr>
              <a:defRPr/>
            </a:pPr>
            <a:fld id="{3785C204-E8C6-4A76-99DE-186354B0DDCB}" type="slidenum">
              <a:rPr lang="en-US" altLang="en-US"/>
              <a:pPr>
                <a:defRPr/>
              </a:pPr>
              <a:t>‹#›</a:t>
            </a:fld>
            <a:endParaRPr lang="en-US" altLang="en-US"/>
          </a:p>
        </p:txBody>
      </p:sp>
    </p:spTree>
    <p:extLst>
      <p:ext uri="{BB962C8B-B14F-4D97-AF65-F5344CB8AC3E}">
        <p14:creationId xmlns:p14="http://schemas.microsoft.com/office/powerpoint/2010/main" val="25022881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E4DA6AF-412B-6FF5-BC05-7BEDEB9E10DA}"/>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6" name="Rectangle 5">
            <a:extLst>
              <a:ext uri="{FF2B5EF4-FFF2-40B4-BE49-F238E27FC236}">
                <a16:creationId xmlns:a16="http://schemas.microsoft.com/office/drawing/2014/main" id="{22301510-E81A-7120-9C48-B4135B6DF1F6}"/>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7" name="Rectangle 6">
            <a:extLst>
              <a:ext uri="{FF2B5EF4-FFF2-40B4-BE49-F238E27FC236}">
                <a16:creationId xmlns:a16="http://schemas.microsoft.com/office/drawing/2014/main" id="{E716E451-D6FD-0010-0C60-5184E28B7FE7}"/>
              </a:ext>
            </a:extLst>
          </p:cNvPr>
          <p:cNvSpPr>
            <a:spLocks noGrp="1" noChangeArrowheads="1"/>
          </p:cNvSpPr>
          <p:nvPr>
            <p:ph type="sldNum" sz="quarter" idx="12"/>
          </p:nvPr>
        </p:nvSpPr>
        <p:spPr>
          <a:ln/>
        </p:spPr>
        <p:txBody>
          <a:bodyPr/>
          <a:lstStyle>
            <a:lvl1pPr>
              <a:defRPr/>
            </a:lvl1pPr>
          </a:lstStyle>
          <a:p>
            <a:pPr>
              <a:defRPr/>
            </a:pPr>
            <a:fld id="{C646E33D-4964-47F7-9C23-223723E5AF83}" type="slidenum">
              <a:rPr lang="en-US" altLang="en-US"/>
              <a:pPr>
                <a:defRPr/>
              </a:pPr>
              <a:t>‹#›</a:t>
            </a:fld>
            <a:endParaRPr lang="en-US" altLang="en-US"/>
          </a:p>
        </p:txBody>
      </p:sp>
    </p:spTree>
    <p:extLst>
      <p:ext uri="{BB962C8B-B14F-4D97-AF65-F5344CB8AC3E}">
        <p14:creationId xmlns:p14="http://schemas.microsoft.com/office/powerpoint/2010/main" val="13724454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8FEF894-BFDF-E54F-082A-6A2B492BA65E}"/>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5" name="Rectangle 5">
            <a:extLst>
              <a:ext uri="{FF2B5EF4-FFF2-40B4-BE49-F238E27FC236}">
                <a16:creationId xmlns:a16="http://schemas.microsoft.com/office/drawing/2014/main" id="{CAF22F96-F426-E894-9BBC-581387C17B4C}"/>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6" name="Rectangle 6">
            <a:extLst>
              <a:ext uri="{FF2B5EF4-FFF2-40B4-BE49-F238E27FC236}">
                <a16:creationId xmlns:a16="http://schemas.microsoft.com/office/drawing/2014/main" id="{858816D2-E84C-652D-549F-F054484F18E0}"/>
              </a:ext>
            </a:extLst>
          </p:cNvPr>
          <p:cNvSpPr>
            <a:spLocks noGrp="1" noChangeArrowheads="1"/>
          </p:cNvSpPr>
          <p:nvPr>
            <p:ph type="sldNum" sz="quarter" idx="12"/>
          </p:nvPr>
        </p:nvSpPr>
        <p:spPr>
          <a:ln/>
        </p:spPr>
        <p:txBody>
          <a:bodyPr/>
          <a:lstStyle>
            <a:lvl1pPr>
              <a:defRPr/>
            </a:lvl1pPr>
          </a:lstStyle>
          <a:p>
            <a:pPr>
              <a:defRPr/>
            </a:pPr>
            <a:fld id="{DFDCA326-8A9F-495C-8727-1449D39AB3B3}" type="slidenum">
              <a:rPr lang="en-US" altLang="en-US"/>
              <a:pPr>
                <a:defRPr/>
              </a:pPr>
              <a:t>‹#›</a:t>
            </a:fld>
            <a:endParaRPr lang="en-US" altLang="en-US"/>
          </a:p>
        </p:txBody>
      </p:sp>
    </p:spTree>
    <p:extLst>
      <p:ext uri="{BB962C8B-B14F-4D97-AF65-F5344CB8AC3E}">
        <p14:creationId xmlns:p14="http://schemas.microsoft.com/office/powerpoint/2010/main" val="1542923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C528A0D-5B71-13FE-20D0-8179B74D7D47}"/>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5" name="Rectangle 5">
            <a:extLst>
              <a:ext uri="{FF2B5EF4-FFF2-40B4-BE49-F238E27FC236}">
                <a16:creationId xmlns:a16="http://schemas.microsoft.com/office/drawing/2014/main" id="{338D7458-9BE2-371D-BA13-36A705CDCA3D}"/>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6" name="Rectangle 6">
            <a:extLst>
              <a:ext uri="{FF2B5EF4-FFF2-40B4-BE49-F238E27FC236}">
                <a16:creationId xmlns:a16="http://schemas.microsoft.com/office/drawing/2014/main" id="{4B83030E-258B-CE7D-677D-53CC41FBFE02}"/>
              </a:ext>
            </a:extLst>
          </p:cNvPr>
          <p:cNvSpPr>
            <a:spLocks noGrp="1" noChangeArrowheads="1"/>
          </p:cNvSpPr>
          <p:nvPr>
            <p:ph type="sldNum" sz="quarter" idx="12"/>
          </p:nvPr>
        </p:nvSpPr>
        <p:spPr>
          <a:ln/>
        </p:spPr>
        <p:txBody>
          <a:bodyPr/>
          <a:lstStyle>
            <a:lvl1pPr>
              <a:defRPr/>
            </a:lvl1pPr>
          </a:lstStyle>
          <a:p>
            <a:pPr>
              <a:defRPr/>
            </a:pPr>
            <a:fld id="{6AFED236-D9B6-4BBC-A771-2C6299610A02}" type="slidenum">
              <a:rPr lang="en-US" altLang="en-US"/>
              <a:pPr>
                <a:defRPr/>
              </a:pPr>
              <a:t>‹#›</a:t>
            </a:fld>
            <a:endParaRPr lang="en-US" altLang="en-US"/>
          </a:p>
        </p:txBody>
      </p:sp>
    </p:spTree>
    <p:extLst>
      <p:ext uri="{BB962C8B-B14F-4D97-AF65-F5344CB8AC3E}">
        <p14:creationId xmlns:p14="http://schemas.microsoft.com/office/powerpoint/2010/main" val="33052617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
        <p:nvSpPr>
          <p:cNvPr id="4" name="Rectangle 4">
            <a:extLst>
              <a:ext uri="{FF2B5EF4-FFF2-40B4-BE49-F238E27FC236}">
                <a16:creationId xmlns:a16="http://schemas.microsoft.com/office/drawing/2014/main" id="{F0E2366E-1B97-1356-EC2D-BEB05BCA4A06}"/>
              </a:ext>
            </a:extLst>
          </p:cNvPr>
          <p:cNvSpPr>
            <a:spLocks noGrp="1" noChangeArrowheads="1"/>
          </p:cNvSpPr>
          <p:nvPr>
            <p:ph type="dt" sz="half" idx="10"/>
          </p:nvPr>
        </p:nvSpPr>
        <p:spPr>
          <a:ln/>
        </p:spPr>
        <p:txBody>
          <a:bodyPr/>
          <a:lstStyle>
            <a:lvl1pPr>
              <a:defRPr/>
            </a:lvl1pPr>
          </a:lstStyle>
          <a:p>
            <a:pPr>
              <a:defRPr/>
            </a:pPr>
            <a:r>
              <a:rPr lang="en-US" altLang="en-US"/>
              <a:t>6 March 2004</a:t>
            </a:r>
          </a:p>
        </p:txBody>
      </p:sp>
      <p:sp>
        <p:nvSpPr>
          <p:cNvPr id="5" name="Rectangle 5">
            <a:extLst>
              <a:ext uri="{FF2B5EF4-FFF2-40B4-BE49-F238E27FC236}">
                <a16:creationId xmlns:a16="http://schemas.microsoft.com/office/drawing/2014/main" id="{54152856-E343-46F3-8F7D-9A7DFE9C9875}"/>
              </a:ext>
            </a:extLst>
          </p:cNvPr>
          <p:cNvSpPr>
            <a:spLocks noGrp="1" noChangeArrowheads="1"/>
          </p:cNvSpPr>
          <p:nvPr>
            <p:ph type="ftr" sz="quarter" idx="11"/>
          </p:nvPr>
        </p:nvSpPr>
        <p:spPr>
          <a:ln/>
        </p:spPr>
        <p:txBody>
          <a:bodyPr/>
          <a:lstStyle>
            <a:lvl1pPr>
              <a:defRPr/>
            </a:lvl1pPr>
          </a:lstStyle>
          <a:p>
            <a:pPr>
              <a:defRPr/>
            </a:pPr>
            <a:r>
              <a:rPr lang="en-US" altLang="en-US"/>
              <a:t>Lecture 3 Requirement Management</a:t>
            </a:r>
          </a:p>
        </p:txBody>
      </p:sp>
      <p:sp>
        <p:nvSpPr>
          <p:cNvPr id="6" name="Rectangle 6">
            <a:extLst>
              <a:ext uri="{FF2B5EF4-FFF2-40B4-BE49-F238E27FC236}">
                <a16:creationId xmlns:a16="http://schemas.microsoft.com/office/drawing/2014/main" id="{DE6B9869-B271-13F4-DA59-114FAD614633}"/>
              </a:ext>
            </a:extLst>
          </p:cNvPr>
          <p:cNvSpPr>
            <a:spLocks noGrp="1" noChangeArrowheads="1"/>
          </p:cNvSpPr>
          <p:nvPr>
            <p:ph type="sldNum" sz="quarter" idx="12"/>
          </p:nvPr>
        </p:nvSpPr>
        <p:spPr>
          <a:ln/>
        </p:spPr>
        <p:txBody>
          <a:bodyPr/>
          <a:lstStyle>
            <a:lvl1pPr>
              <a:defRPr/>
            </a:lvl1pPr>
          </a:lstStyle>
          <a:p>
            <a:pPr>
              <a:defRPr/>
            </a:pPr>
            <a:fld id="{CE731EB1-D174-4D3A-BFC3-A86D74328AF8}" type="slidenum">
              <a:rPr lang="en-US" altLang="en-US"/>
              <a:pPr>
                <a:defRPr/>
              </a:pPr>
              <a:t>‹#›</a:t>
            </a:fld>
            <a:endParaRPr lang="en-US" altLang="en-US"/>
          </a:p>
        </p:txBody>
      </p:sp>
    </p:spTree>
    <p:extLst>
      <p:ext uri="{BB962C8B-B14F-4D97-AF65-F5344CB8AC3E}">
        <p14:creationId xmlns:p14="http://schemas.microsoft.com/office/powerpoint/2010/main" val="139687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D60977-F217-4B05-A93A-5AA36CA2154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E8E7D1A1-6478-A4A8-D971-0A7EE2D1D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CD2F4E04-ADBA-47B2-31B9-3F9E8C9C6048}"/>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8143973E-5D89-0F0E-4314-3872B425B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DF956FF2-0363-1B62-BE2D-2269D1F506FC}"/>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B6FDF19F-7E09-4BD7-7704-0B330A409B21}"/>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8" name="عنصر نائب للتذييل 7">
            <a:extLst>
              <a:ext uri="{FF2B5EF4-FFF2-40B4-BE49-F238E27FC236}">
                <a16:creationId xmlns:a16="http://schemas.microsoft.com/office/drawing/2014/main" id="{74D7199C-D101-9E17-DF47-80FA3A83F5BC}"/>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A97DC076-1E00-8A6A-4BDB-E731B3FBD006}"/>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276531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79EB786-1508-CE33-100F-3815ABCD0194}"/>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D6821F82-8C75-1FCD-5972-BA47170946F9}"/>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4" name="عنصر نائب للتذييل 3">
            <a:extLst>
              <a:ext uri="{FF2B5EF4-FFF2-40B4-BE49-F238E27FC236}">
                <a16:creationId xmlns:a16="http://schemas.microsoft.com/office/drawing/2014/main" id="{08790006-8969-BA2A-BDCE-CF981E8AF7DE}"/>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30A285C8-2726-4738-D401-377774C73497}"/>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318726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301A5447-338C-7AA6-4766-47AA6875AA4F}"/>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3" name="عنصر نائب للتذييل 2">
            <a:extLst>
              <a:ext uri="{FF2B5EF4-FFF2-40B4-BE49-F238E27FC236}">
                <a16:creationId xmlns:a16="http://schemas.microsoft.com/office/drawing/2014/main" id="{69752EA3-3782-739F-3721-0F75DB96DDE0}"/>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29D971DF-CCAC-0637-79E2-C97ED003B425}"/>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354028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615FBAF-713E-136A-3D89-7372F2B811D9}"/>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BFA1D3AC-5548-C9FA-BCB8-172F1BA9A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E2A26143-780C-1651-2347-00501204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19AA637-8C8B-BD97-1FBD-C94ED61C92F6}"/>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211C6470-62AB-35B4-DFF3-0AD06E47B204}"/>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8485398C-9364-5590-5A10-139F06F75BAC}"/>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233915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551B678-DD96-F4EE-A553-571DD1CDC94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91FA0B91-291A-D3C1-E758-3682C191A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31661517-F36D-51C4-BBF7-4B5A5344B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616EB2EA-8CD8-A51F-76DE-70EA07B09958}"/>
              </a:ext>
            </a:extLst>
          </p:cNvPr>
          <p:cNvSpPr>
            <a:spLocks noGrp="1"/>
          </p:cNvSpPr>
          <p:nvPr>
            <p:ph type="dt" sz="half" idx="10"/>
          </p:nvPr>
        </p:nvSpPr>
        <p:spPr/>
        <p:txBody>
          <a:bodyPr/>
          <a:lstStyle/>
          <a:p>
            <a:fld id="{3BE0AD37-D271-41FE-B84B-6219E81939CC}"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5F998001-1623-F9B8-F64B-5923F29BC6C2}"/>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12201A87-C34E-37AF-89BC-9B4F5CDDB768}"/>
              </a:ext>
            </a:extLst>
          </p:cNvPr>
          <p:cNvSpPr>
            <a:spLocks noGrp="1"/>
          </p:cNvSpPr>
          <p:nvPr>
            <p:ph type="sldNum" sz="quarter" idx="12"/>
          </p:nvPr>
        </p:nvSpPr>
        <p:spPr/>
        <p:txBody>
          <a:bodyPr/>
          <a:lstStyle/>
          <a:p>
            <a:fld id="{46585FFC-BF36-4DCE-B52C-7E4066C6C67D}" type="slidenum">
              <a:rPr lang="ar-JO" smtClean="0"/>
              <a:t>‹#›</a:t>
            </a:fld>
            <a:endParaRPr lang="ar-JO"/>
          </a:p>
        </p:txBody>
      </p:sp>
    </p:spTree>
    <p:extLst>
      <p:ext uri="{BB962C8B-B14F-4D97-AF65-F5344CB8AC3E}">
        <p14:creationId xmlns:p14="http://schemas.microsoft.com/office/powerpoint/2010/main" val="284783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C7D3E1CC-EDE2-C521-5A94-F1072E0BB22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0BDCDFEB-A6C5-1E31-DC3B-828CF4E3461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6C2B3A31-83CB-67D1-77C0-22686CD053E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3BE0AD37-D271-41FE-B84B-6219E81939CC}"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D7B914A4-7F61-A33F-EB1E-2C23DF596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A180DD4A-6008-8500-A297-B5003E6DF8B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46585FFC-BF36-4DCE-B52C-7E4066C6C67D}" type="slidenum">
              <a:rPr lang="ar-JO" smtClean="0"/>
              <a:t>‹#›</a:t>
            </a:fld>
            <a:endParaRPr lang="ar-JO"/>
          </a:p>
        </p:txBody>
      </p:sp>
    </p:spTree>
    <p:extLst>
      <p:ext uri="{BB962C8B-B14F-4D97-AF65-F5344CB8AC3E}">
        <p14:creationId xmlns:p14="http://schemas.microsoft.com/office/powerpoint/2010/main" val="33720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7/22/2024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885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CD400A1-5A0D-C635-B3FA-E2EA394D4FBC}"/>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61443" name="Rectangle 3">
            <a:extLst>
              <a:ext uri="{FF2B5EF4-FFF2-40B4-BE49-F238E27FC236}">
                <a16:creationId xmlns:a16="http://schemas.microsoft.com/office/drawing/2014/main" id="{A8328042-8A7B-5E72-4F56-9D011A0F4111}"/>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9D61ED15-518C-4DE5-BADD-4A49A7D39417}" type="slidenum">
              <a:rPr lang="en-US" altLang="en-US"/>
              <a:pPr>
                <a:defRPr/>
              </a:pPr>
              <a:t>‹#›</a:t>
            </a:fld>
            <a:endParaRPr lang="en-US" altLang="en-US"/>
          </a:p>
        </p:txBody>
      </p:sp>
      <p:grpSp>
        <p:nvGrpSpPr>
          <p:cNvPr id="1028" name="Group 4">
            <a:extLst>
              <a:ext uri="{FF2B5EF4-FFF2-40B4-BE49-F238E27FC236}">
                <a16:creationId xmlns:a16="http://schemas.microsoft.com/office/drawing/2014/main" id="{EC2B37EA-E2C3-92E2-8578-9C25C16F9DA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918BBFDF-B130-5449-636E-DFF65122C0AD}"/>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096C7258-EC21-018C-C9C2-F1A2B4E1146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888FA8B7-3B65-A798-81FB-EBA2F308EB21}"/>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a:extLst>
                <a:ext uri="{FF2B5EF4-FFF2-40B4-BE49-F238E27FC236}">
                  <a16:creationId xmlns:a16="http://schemas.microsoft.com/office/drawing/2014/main" id="{60BB6070-DB20-FE04-111B-DDE7735538CD}"/>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a:extLst>
                <a:ext uri="{FF2B5EF4-FFF2-40B4-BE49-F238E27FC236}">
                  <a16:creationId xmlns:a16="http://schemas.microsoft.com/office/drawing/2014/main" id="{B2DBB2C8-2514-B6AF-DADD-21E2E28D94F4}"/>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a:extLst>
                <a:ext uri="{FF2B5EF4-FFF2-40B4-BE49-F238E27FC236}">
                  <a16:creationId xmlns:a16="http://schemas.microsoft.com/office/drawing/2014/main" id="{E4ADD571-28AE-E583-43B9-4EECEA608C0A}"/>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a:extLst>
                <a:ext uri="{FF2B5EF4-FFF2-40B4-BE49-F238E27FC236}">
                  <a16:creationId xmlns:a16="http://schemas.microsoft.com/office/drawing/2014/main" id="{BD670562-D2AF-307E-C70D-0EC2D187ACB3}"/>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6BFCF48A-D0EB-803C-E473-D1AC51C32D15}"/>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a:extLst>
                <a:ext uri="{FF2B5EF4-FFF2-40B4-BE49-F238E27FC236}">
                  <a16:creationId xmlns:a16="http://schemas.microsoft.com/office/drawing/2014/main" id="{F5274EFA-9BCF-5FDB-9D98-08A73144482E}"/>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solidFill>
                  <a:schemeClr val="accent2"/>
                </a:solidFill>
              </a:endParaRPr>
            </a:p>
          </p:txBody>
        </p:sp>
      </p:grpSp>
      <p:sp>
        <p:nvSpPr>
          <p:cNvPr id="1029" name="Rectangle 14">
            <a:extLst>
              <a:ext uri="{FF2B5EF4-FFF2-40B4-BE49-F238E27FC236}">
                <a16:creationId xmlns:a16="http://schemas.microsoft.com/office/drawing/2014/main" id="{138B5486-23C0-C13B-0EBA-5CAE096EAA3A}"/>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490EE718-5A78-C053-EF15-886905898A13}"/>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56" name="Rectangle 16">
            <a:extLst>
              <a:ext uri="{FF2B5EF4-FFF2-40B4-BE49-F238E27FC236}">
                <a16:creationId xmlns:a16="http://schemas.microsoft.com/office/drawing/2014/main" id="{C2B4583B-C031-4E97-D565-A057C806A275}"/>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Tree>
    <p:extLst>
      <p:ext uri="{BB962C8B-B14F-4D97-AF65-F5344CB8AC3E}">
        <p14:creationId xmlns:p14="http://schemas.microsoft.com/office/powerpoint/2010/main" val="1891774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2F21B58-EE43-16EA-31C5-CC605F5E7B6D}"/>
              </a:ext>
            </a:extLst>
          </p:cNvPr>
          <p:cNvSpPr>
            <a:spLocks noGrp="1" noChangeArrowheads="1"/>
          </p:cNvSpPr>
          <p:nvPr>
            <p:ph type="title"/>
          </p:nvPr>
        </p:nvSpPr>
        <p:spPr bwMode="auto">
          <a:xfrm>
            <a:off x="609600" y="277814"/>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5399ED-1427-B04D-43F6-D89AB897D4EA}"/>
              </a:ext>
            </a:extLst>
          </p:cNvPr>
          <p:cNvSpPr>
            <a:spLocks noGrp="1" noChangeArrowheads="1"/>
          </p:cNvSpPr>
          <p:nvPr>
            <p:ph type="body" idx="1"/>
          </p:nvPr>
        </p:nvSpPr>
        <p:spPr bwMode="auto">
          <a:xfrm>
            <a:off x="609600" y="1600201"/>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75140" name="Rectangle 4">
            <a:extLst>
              <a:ext uri="{FF2B5EF4-FFF2-40B4-BE49-F238E27FC236}">
                <a16:creationId xmlns:a16="http://schemas.microsoft.com/office/drawing/2014/main" id="{042CAAE7-2EB5-F874-BF28-EDA27709D522}"/>
              </a:ext>
            </a:extLst>
          </p:cNvPr>
          <p:cNvSpPr>
            <a:spLocks noGrp="1" noChangeArrowheads="1"/>
          </p:cNvSpPr>
          <p:nvPr>
            <p:ph type="dt" sz="half" idx="2"/>
          </p:nvPr>
        </p:nvSpPr>
        <p:spPr bwMode="auto">
          <a:xfrm>
            <a:off x="609600" y="6243638"/>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r>
              <a:rPr lang="en-US" altLang="en-US"/>
              <a:t>6 March 2004</a:t>
            </a:r>
          </a:p>
        </p:txBody>
      </p:sp>
      <p:sp>
        <p:nvSpPr>
          <p:cNvPr id="475141" name="Rectangle 5">
            <a:extLst>
              <a:ext uri="{FF2B5EF4-FFF2-40B4-BE49-F238E27FC236}">
                <a16:creationId xmlns:a16="http://schemas.microsoft.com/office/drawing/2014/main" id="{9D068F84-458D-D6D1-EA26-B46A0780F93C}"/>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Lecture 3 Requirement Management</a:t>
            </a:r>
          </a:p>
        </p:txBody>
      </p:sp>
      <p:sp>
        <p:nvSpPr>
          <p:cNvPr id="475142" name="Rectangle 6">
            <a:extLst>
              <a:ext uri="{FF2B5EF4-FFF2-40B4-BE49-F238E27FC236}">
                <a16:creationId xmlns:a16="http://schemas.microsoft.com/office/drawing/2014/main" id="{C2339342-D89F-4038-2B84-5F1CACC41A49}"/>
              </a:ext>
            </a:extLst>
          </p:cNvPr>
          <p:cNvSpPr>
            <a:spLocks noGrp="1" noChangeArrowheads="1"/>
          </p:cNvSpPr>
          <p:nvPr>
            <p:ph type="sldNum" sz="quarter" idx="4"/>
          </p:nvPr>
        </p:nvSpPr>
        <p:spPr bwMode="auto">
          <a:xfrm>
            <a:off x="8737600" y="6243638"/>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EB2051C5-7244-4BE7-B375-AA185F0AB13E}" type="slidenum">
              <a:rPr lang="en-US" altLang="en-US"/>
              <a:pPr>
                <a:defRPr/>
              </a:pPr>
              <a:t>‹#›</a:t>
            </a:fld>
            <a:endParaRPr lang="en-US" altLang="en-US"/>
          </a:p>
        </p:txBody>
      </p:sp>
      <p:sp>
        <p:nvSpPr>
          <p:cNvPr id="1031" name="Freeform 7">
            <a:extLst>
              <a:ext uri="{FF2B5EF4-FFF2-40B4-BE49-F238E27FC236}">
                <a16:creationId xmlns:a16="http://schemas.microsoft.com/office/drawing/2014/main" id="{FB86F21C-4B86-2524-5FAD-484A0A3AEA3A}"/>
              </a:ext>
            </a:extLst>
          </p:cNvPr>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JO" sz="1800"/>
          </a:p>
        </p:txBody>
      </p:sp>
      <p:sp>
        <p:nvSpPr>
          <p:cNvPr id="1032" name="Line 8">
            <a:extLst>
              <a:ext uri="{FF2B5EF4-FFF2-40B4-BE49-F238E27FC236}">
                <a16:creationId xmlns:a16="http://schemas.microsoft.com/office/drawing/2014/main" id="{6AC7493D-181E-F412-8B97-D7FE71165810}"/>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JO" sz="1800"/>
          </a:p>
        </p:txBody>
      </p:sp>
    </p:spTree>
    <p:extLst>
      <p:ext uri="{BB962C8B-B14F-4D97-AF65-F5344CB8AC3E}">
        <p14:creationId xmlns:p14="http://schemas.microsoft.com/office/powerpoint/2010/main" val="236521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2pPr>
      <a:lvl3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3pPr>
      <a:lvl4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4pPr>
      <a:lvl5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10.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2209800" y="2924945"/>
            <a:ext cx="8062664" cy="1470025"/>
          </a:xfrm>
        </p:spPr>
        <p:txBody>
          <a:bodyPr/>
          <a:lstStyle/>
          <a:p>
            <a:pPr eaLnBrk="1" hangingPunct="1"/>
            <a:r>
              <a:rPr lang="en-US" dirty="0"/>
              <a:t>Software Requirements &amp; Requirements Engineering</a:t>
            </a:r>
            <a:br>
              <a:rPr lang="en-US" dirty="0"/>
            </a:br>
            <a:r>
              <a:rPr lang="en-US" dirty="0" err="1"/>
              <a:t>متطلبات</a:t>
            </a:r>
            <a:r>
              <a:rPr lang="en-US" dirty="0"/>
              <a:t> </a:t>
            </a:r>
            <a:r>
              <a:rPr lang="en-US" dirty="0" err="1"/>
              <a:t>ومتطلبات</a:t>
            </a:r>
            <a:r>
              <a:rPr lang="en-US" dirty="0"/>
              <a:t> </a:t>
            </a:r>
            <a:r>
              <a:rPr lang="en-US" dirty="0" err="1"/>
              <a:t>البرمجيات</a:t>
            </a:r>
            <a:r>
              <a:rPr lang="en-US" dirty="0"/>
              <a:t> </a:t>
            </a:r>
            <a:r>
              <a:rPr lang="en-US" dirty="0" err="1"/>
              <a:t>هندسة</a:t>
            </a:r>
            <a:endParaRPr lang="en-US" dirty="0"/>
          </a:p>
        </p:txBody>
      </p:sp>
      <p:sp>
        <p:nvSpPr>
          <p:cNvPr id="4" name="Slide Number Placeholder 3"/>
          <p:cNvSpPr>
            <a:spLocks noGrp="1"/>
          </p:cNvSpPr>
          <p:nvPr>
            <p:ph type="sldNum" sz="quarter" idx="12"/>
          </p:nvPr>
        </p:nvSpPr>
        <p:spPr/>
        <p:txBody>
          <a:bodyPr/>
          <a:lstStyle/>
          <a:p>
            <a:pPr defTabSz="457200" rtl="0">
              <a:defRPr/>
            </a:pPr>
            <a:fld id="{B0C4763A-EFD4-7742-8F31-9C2F9300C28A}" type="slidenum">
              <a:rPr lang="en-US">
                <a:solidFill>
                  <a:prstClr val="black">
                    <a:tint val="75000"/>
                  </a:prstClr>
                </a:solidFill>
                <a:latin typeface="Calibri"/>
              </a:rPr>
              <a:pPr defTabSz="457200" rtl="0">
                <a:defRPr/>
              </a:pPr>
              <a:t>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4BC30DA7-CB80-47F2-98DA-7717025B4591}"/>
              </a:ext>
            </a:extLst>
          </p:cNvPr>
          <p:cNvSpPr>
            <a:spLocks noGrp="1"/>
          </p:cNvSpPr>
          <p:nvPr>
            <p:ph type="sldNum" sz="quarter" idx="10"/>
          </p:nvPr>
        </p:nvSpPr>
        <p:spPr/>
        <p:txBody>
          <a:bodyPr/>
          <a:lstStyle/>
          <a:p>
            <a:pPr defTabSz="457200" rtl="0"/>
            <a:fld id="{992F93F7-6760-42C2-ADBF-6F58E807189F}" type="slidenum">
              <a:rPr lang="en-CA" altLang="ar-JO">
                <a:solidFill>
                  <a:prstClr val="black">
                    <a:tint val="75000"/>
                  </a:prstClr>
                </a:solidFill>
                <a:latin typeface="Calibri"/>
                <a:cs typeface="Arial" panose="020B0604020202020204" pitchFamily="34" charset="0"/>
              </a:rPr>
              <a:pPr defTabSz="457200" rtl="0"/>
              <a:t>10</a:t>
            </a:fld>
            <a:endParaRPr lang="en-CA" altLang="ar-JO">
              <a:solidFill>
                <a:prstClr val="black">
                  <a:tint val="75000"/>
                </a:prstClr>
              </a:solidFill>
              <a:latin typeface="Calibri"/>
              <a:cs typeface="Arial" panose="020B0604020202020204" pitchFamily="34" charset="0"/>
            </a:endParaRPr>
          </a:p>
        </p:txBody>
      </p:sp>
      <p:sp>
        <p:nvSpPr>
          <p:cNvPr id="878594" name="Rectangle 2">
            <a:extLst>
              <a:ext uri="{FF2B5EF4-FFF2-40B4-BE49-F238E27FC236}">
                <a16:creationId xmlns:a16="http://schemas.microsoft.com/office/drawing/2014/main" id="{4F1C3648-4AA1-4C62-BEF8-6507C74C0303}"/>
              </a:ext>
            </a:extLst>
          </p:cNvPr>
          <p:cNvSpPr>
            <a:spLocks noGrp="1" noChangeArrowheads="1"/>
          </p:cNvSpPr>
          <p:nvPr>
            <p:ph type="title"/>
          </p:nvPr>
        </p:nvSpPr>
        <p:spPr>
          <a:xfrm>
            <a:off x="1981200" y="136525"/>
            <a:ext cx="7293232" cy="1143000"/>
          </a:xfrm>
        </p:spPr>
        <p:txBody>
          <a:bodyPr/>
          <a:lstStyle/>
          <a:p>
            <a:r>
              <a:rPr lang="en-CA" altLang="ar-JO" dirty="0"/>
              <a:t>Problem Causes</a:t>
            </a:r>
            <a:br>
              <a:rPr lang="en-CA" altLang="ar-JO" dirty="0"/>
            </a:br>
            <a:r>
              <a:rPr lang="en-CA" altLang="ar-JO" dirty="0" err="1"/>
              <a:t>أسباب</a:t>
            </a:r>
            <a:r>
              <a:rPr lang="en-CA" altLang="ar-JO" dirty="0"/>
              <a:t> </a:t>
            </a:r>
            <a:r>
              <a:rPr lang="en-CA" altLang="ar-JO" dirty="0" err="1"/>
              <a:t>المشكلة</a:t>
            </a:r>
            <a:endParaRPr lang="en-CA" altLang="ar-JO" dirty="0"/>
          </a:p>
        </p:txBody>
      </p:sp>
      <p:pic>
        <p:nvPicPr>
          <p:cNvPr id="878595" name="Picture 3">
            <a:extLst>
              <a:ext uri="{FF2B5EF4-FFF2-40B4-BE49-F238E27FC236}">
                <a16:creationId xmlns:a16="http://schemas.microsoft.com/office/drawing/2014/main" id="{EB974508-2BCC-43CE-9C00-99487273A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908" b="5087"/>
          <a:stretch>
            <a:fillRect/>
          </a:stretch>
        </p:blipFill>
        <p:spPr bwMode="auto">
          <a:xfrm>
            <a:off x="1740346" y="1484785"/>
            <a:ext cx="882015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8598" name="Rectangle 6">
            <a:extLst>
              <a:ext uri="{FF2B5EF4-FFF2-40B4-BE49-F238E27FC236}">
                <a16:creationId xmlns:a16="http://schemas.microsoft.com/office/drawing/2014/main" id="{19D871B7-9E8A-4289-A550-1CE929176E38}"/>
              </a:ext>
            </a:extLst>
          </p:cNvPr>
          <p:cNvSpPr>
            <a:spLocks noChangeArrowheads="1"/>
          </p:cNvSpPr>
          <p:nvPr/>
        </p:nvSpPr>
        <p:spPr bwMode="auto">
          <a:xfrm>
            <a:off x="8995731" y="5649716"/>
            <a:ext cx="184731" cy="461665"/>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nchor="ctr">
            <a:spAutoFit/>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8597" name="Text Box 5">
            <a:extLst>
              <a:ext uri="{FF2B5EF4-FFF2-40B4-BE49-F238E27FC236}">
                <a16:creationId xmlns:a16="http://schemas.microsoft.com/office/drawing/2014/main" id="{D2AC3113-CC66-467F-841D-EB698CB4686D}"/>
              </a:ext>
            </a:extLst>
          </p:cNvPr>
          <p:cNvSpPr txBox="1">
            <a:spLocks noChangeArrowheads="1"/>
          </p:cNvSpPr>
          <p:nvPr/>
        </p:nvSpPr>
        <p:spPr bwMode="auto">
          <a:xfrm rot="-3626629">
            <a:off x="8620034" y="5767369"/>
            <a:ext cx="905056" cy="52322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0" rIns="0">
            <a:spAutoFit/>
          </a:bodyPr>
          <a:lstStyle>
            <a:lvl1pPr defTabSz="762000" eaLnBrk="0" hangingPunct="0">
              <a:spcBef>
                <a:spcPct val="0"/>
              </a:spcBef>
              <a:defRPr sz="2400">
                <a:solidFill>
                  <a:schemeClr val="tx1"/>
                </a:solidFill>
                <a:latin typeface="Times New Roman" panose="02020603050405020304" pitchFamily="18" charset="0"/>
              </a:defRPr>
            </a:lvl1pPr>
            <a:lvl2pPr marL="571500" defTabSz="762000" eaLnBrk="0" hangingPunct="0">
              <a:spcBef>
                <a:spcPct val="0"/>
              </a:spcBef>
              <a:defRPr sz="2400">
                <a:solidFill>
                  <a:schemeClr val="tx1"/>
                </a:solidFill>
                <a:latin typeface="Times New Roman" panose="02020603050405020304" pitchFamily="18" charset="0"/>
              </a:defRPr>
            </a:lvl2pPr>
            <a:lvl3pPr marL="1143000" defTabSz="762000" eaLnBrk="0" hangingPunct="0">
              <a:spcBef>
                <a:spcPct val="0"/>
              </a:spcBef>
              <a:defRPr sz="2400">
                <a:solidFill>
                  <a:schemeClr val="tx1"/>
                </a:solidFill>
                <a:latin typeface="Times New Roman" panose="02020603050405020304" pitchFamily="18" charset="0"/>
              </a:defRPr>
            </a:lvl3pPr>
            <a:lvl4pPr marL="1714500" defTabSz="762000" eaLnBrk="0" hangingPunct="0">
              <a:spcBef>
                <a:spcPct val="0"/>
              </a:spcBef>
              <a:defRPr sz="2400">
                <a:solidFill>
                  <a:schemeClr val="tx1"/>
                </a:solidFill>
                <a:latin typeface="Times New Roman" panose="02020603050405020304" pitchFamily="18" charset="0"/>
              </a:defRPr>
            </a:lvl4pPr>
            <a:lvl5pPr marL="2286000" defTabSz="762000" eaLnBrk="0" hangingPunct="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1" fontAlgn="base" hangingPunct="1">
              <a:spcBef>
                <a:spcPct val="50000"/>
              </a:spcBef>
              <a:spcAft>
                <a:spcPct val="0"/>
              </a:spcAft>
            </a:pPr>
            <a:r>
              <a:rPr lang="en-CA" altLang="ar-JO" sz="1400">
                <a:solidFill>
                  <a:prstClr val="black"/>
                </a:solidFill>
                <a:latin typeface="Arial" panose="020B0604020202020204" pitchFamily="34" charset="0"/>
                <a:ea typeface="ＭＳ Ｐゴシック" charset="-128"/>
              </a:rPr>
              <a:t>Technology</a:t>
            </a:r>
            <a:br>
              <a:rPr lang="en-CA" altLang="ar-JO" sz="1400">
                <a:solidFill>
                  <a:prstClr val="black"/>
                </a:solidFill>
                <a:latin typeface="Arial" panose="020B0604020202020204" pitchFamily="34" charset="0"/>
                <a:ea typeface="ＭＳ Ｐゴシック" charset="-128"/>
              </a:rPr>
            </a:br>
            <a:r>
              <a:rPr lang="en-CA" altLang="ar-JO" sz="1400">
                <a:solidFill>
                  <a:prstClr val="black"/>
                </a:solidFill>
                <a:latin typeface="Arial" panose="020B0604020202020204" pitchFamily="34" charset="0"/>
                <a:ea typeface="ＭＳ Ｐゴシック" charset="-128"/>
              </a:rPr>
              <a:t>Illiteracy</a:t>
            </a: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E538BD92-A832-F632-3AB1-361A933530FC}"/>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E8D2AF9B-B841-4A0D-984C-7A712D2D9EFD}" type="slidenum">
              <a:rPr lang="en-US" altLang="en-US">
                <a:solidFill>
                  <a:srgbClr val="000000"/>
                </a:solidFill>
              </a:rPr>
              <a:pPr algn="l" rtl="0" eaLnBrk="0" fontAlgn="base" hangingPunct="0">
                <a:spcBef>
                  <a:spcPct val="0"/>
                </a:spcBef>
                <a:spcAft>
                  <a:spcPct val="0"/>
                </a:spcAft>
              </a:pPr>
              <a:t>100</a:t>
            </a:fld>
            <a:endParaRPr lang="en-US" altLang="en-US">
              <a:solidFill>
                <a:srgbClr val="000000"/>
              </a:solidFill>
            </a:endParaRPr>
          </a:p>
        </p:txBody>
      </p:sp>
      <p:sp>
        <p:nvSpPr>
          <p:cNvPr id="64515" name="Rectangle 2">
            <a:extLst>
              <a:ext uri="{FF2B5EF4-FFF2-40B4-BE49-F238E27FC236}">
                <a16:creationId xmlns:a16="http://schemas.microsoft.com/office/drawing/2014/main" id="{B234E4F2-10FF-0258-B892-0DB21260C7AB}"/>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600" dirty="0"/>
              <a:t>Post-Interview Follow-Up</a:t>
            </a:r>
            <a:br>
              <a:rPr lang="ar-JO" altLang="en-US" sz="3600" dirty="0"/>
            </a:br>
            <a:r>
              <a:rPr lang="en-GB" altLang="en-US" sz="3600" dirty="0" err="1"/>
              <a:t>متابعة</a:t>
            </a:r>
            <a:r>
              <a:rPr lang="en-GB" altLang="en-US" sz="3600" dirty="0"/>
              <a:t> </a:t>
            </a:r>
            <a:r>
              <a:rPr lang="en-GB" altLang="en-US" sz="3600" dirty="0" err="1"/>
              <a:t>ما</a:t>
            </a:r>
            <a:r>
              <a:rPr lang="en-GB" altLang="en-US" sz="3600" dirty="0"/>
              <a:t> </a:t>
            </a:r>
            <a:r>
              <a:rPr lang="en-GB" altLang="en-US" sz="3600" dirty="0" err="1"/>
              <a:t>بعد</a:t>
            </a:r>
            <a:r>
              <a:rPr lang="en-GB" altLang="en-US" sz="3600" dirty="0"/>
              <a:t> </a:t>
            </a:r>
            <a:r>
              <a:rPr lang="en-GB" altLang="en-US" sz="3600" dirty="0" err="1"/>
              <a:t>المقابلة</a:t>
            </a:r>
            <a:endParaRPr lang="en-GB" altLang="en-US" sz="3600" dirty="0"/>
          </a:p>
        </p:txBody>
      </p:sp>
      <p:sp>
        <p:nvSpPr>
          <p:cNvPr id="64516" name="Rectangle 3">
            <a:extLst>
              <a:ext uri="{FF2B5EF4-FFF2-40B4-BE49-F238E27FC236}">
                <a16:creationId xmlns:a16="http://schemas.microsoft.com/office/drawing/2014/main" id="{CD4F3C9B-7603-E8A4-36B2-2B0381052B9C}"/>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2400" dirty="0"/>
              <a:t>Prepare Interview Notes</a:t>
            </a:r>
          </a:p>
          <a:p>
            <a:pPr algn="r" rtl="1" eaLnBrk="1" hangingPunct="1"/>
            <a:r>
              <a:rPr lang="en-GB" altLang="en-US" sz="2400" dirty="0" err="1"/>
              <a:t>قم</a:t>
            </a:r>
            <a:r>
              <a:rPr lang="en-GB" altLang="en-US" sz="2400" dirty="0"/>
              <a:t> </a:t>
            </a:r>
            <a:r>
              <a:rPr lang="en-GB" altLang="en-US" sz="2400" dirty="0" err="1"/>
              <a:t>بإعداد</a:t>
            </a:r>
            <a:r>
              <a:rPr lang="en-GB" altLang="en-US" sz="2400" dirty="0"/>
              <a:t> </a:t>
            </a:r>
            <a:r>
              <a:rPr lang="en-GB" altLang="en-US" sz="2400" dirty="0" err="1"/>
              <a:t>ملاحظات</a:t>
            </a:r>
            <a:r>
              <a:rPr lang="en-GB" altLang="en-US" sz="2400" dirty="0"/>
              <a:t> </a:t>
            </a:r>
            <a:r>
              <a:rPr lang="en-GB" altLang="en-US" sz="2400" dirty="0" err="1"/>
              <a:t>المقابلة</a:t>
            </a:r>
            <a:endParaRPr lang="en-GB" altLang="en-US" sz="2400" dirty="0"/>
          </a:p>
          <a:p>
            <a:pPr eaLnBrk="1" hangingPunct="1"/>
            <a:r>
              <a:rPr lang="en-GB" altLang="en-US" sz="2400" dirty="0"/>
              <a:t>Prepare Interview Report</a:t>
            </a:r>
          </a:p>
          <a:p>
            <a:pPr algn="r" rtl="1" eaLnBrk="1" hangingPunct="1"/>
            <a:r>
              <a:rPr lang="en-GB" altLang="en-US" sz="2400" dirty="0" err="1"/>
              <a:t>إعداد</a:t>
            </a:r>
            <a:r>
              <a:rPr lang="en-GB" altLang="en-US" sz="2400" dirty="0"/>
              <a:t> </a:t>
            </a:r>
            <a:r>
              <a:rPr lang="en-GB" altLang="en-US" sz="2400" dirty="0" err="1"/>
              <a:t>تقرير</a:t>
            </a:r>
            <a:r>
              <a:rPr lang="en-GB" altLang="en-US" sz="2400" dirty="0"/>
              <a:t> </a:t>
            </a:r>
            <a:r>
              <a:rPr lang="en-GB" altLang="en-US" sz="2400" dirty="0" err="1"/>
              <a:t>المقابلة</a:t>
            </a:r>
            <a:endParaRPr lang="en-GB" altLang="en-US" sz="2400" dirty="0"/>
          </a:p>
          <a:p>
            <a:pPr eaLnBrk="1" hangingPunct="1"/>
            <a:r>
              <a:rPr lang="en-GB" altLang="en-US" sz="2400" dirty="0"/>
              <a:t>Look for Gaps and New Questions</a:t>
            </a:r>
            <a:endParaRPr lang="ar-JO" altLang="en-US" sz="2400" dirty="0"/>
          </a:p>
          <a:p>
            <a:pPr algn="r" rtl="1" eaLnBrk="1" hangingPunct="1"/>
            <a:r>
              <a:rPr lang="en-GB" altLang="en-US" sz="2400" dirty="0" err="1"/>
              <a:t>ابحث</a:t>
            </a:r>
            <a:r>
              <a:rPr lang="en-GB" altLang="en-US" sz="2400" dirty="0"/>
              <a:t> </a:t>
            </a:r>
            <a:r>
              <a:rPr lang="en-GB" altLang="en-US" sz="2400" dirty="0" err="1"/>
              <a:t>عن</a:t>
            </a:r>
            <a:r>
              <a:rPr lang="en-GB" altLang="en-US" sz="2400" dirty="0"/>
              <a:t> </a:t>
            </a:r>
            <a:r>
              <a:rPr lang="en-GB" altLang="en-US" sz="2400" dirty="0" err="1"/>
              <a:t>الثغرات</a:t>
            </a:r>
            <a:r>
              <a:rPr lang="en-GB" altLang="en-US" sz="2400" dirty="0"/>
              <a:t> </a:t>
            </a:r>
            <a:r>
              <a:rPr lang="en-GB" altLang="en-US" sz="2400" dirty="0" err="1"/>
              <a:t>والأسئلة</a:t>
            </a:r>
            <a:r>
              <a:rPr lang="en-GB" altLang="en-US" sz="2400" dirty="0"/>
              <a:t> </a:t>
            </a:r>
            <a:r>
              <a:rPr lang="en-GB" altLang="en-US" sz="2400" dirty="0" err="1"/>
              <a:t>الجديدة</a:t>
            </a:r>
            <a:endParaRPr lang="en-GB" altLang="en-US" sz="2400" dirty="0"/>
          </a:p>
          <a:p>
            <a:pPr eaLnBrk="1" hangingPunct="1"/>
            <a:endParaRPr lang="en-GB"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7B8B2490-880C-41F5-E105-D6B779A5E6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fontAlgn="base">
              <a:spcBef>
                <a:spcPct val="0"/>
              </a:spcBef>
              <a:spcAft>
                <a:spcPct val="0"/>
              </a:spcAft>
            </a:pPr>
            <a:fld id="{146B1229-045C-4EE3-9640-03161D8C3B1A}" type="slidenum">
              <a:rPr lang="en-US" altLang="en-US">
                <a:solidFill>
                  <a:srgbClr val="000000"/>
                </a:solidFill>
                <a:latin typeface="Garamond" panose="02020404030301010803" pitchFamily="18" charset="0"/>
              </a:rPr>
              <a:pPr rtl="0" fontAlgn="base">
                <a:spcBef>
                  <a:spcPct val="0"/>
                </a:spcBef>
                <a:spcAft>
                  <a:spcPct val="0"/>
                </a:spcAft>
              </a:pPr>
              <a:t>101</a:t>
            </a:fld>
            <a:endParaRPr lang="en-US" altLang="en-US">
              <a:solidFill>
                <a:srgbClr val="000000"/>
              </a:solidFill>
              <a:latin typeface="Garamond" panose="02020404030301010803" pitchFamily="18" charset="0"/>
            </a:endParaRPr>
          </a:p>
        </p:txBody>
      </p:sp>
      <p:sp>
        <p:nvSpPr>
          <p:cNvPr id="66563" name="Rectangle 2">
            <a:extLst>
              <a:ext uri="{FF2B5EF4-FFF2-40B4-BE49-F238E27FC236}">
                <a16:creationId xmlns:a16="http://schemas.microsoft.com/office/drawing/2014/main" id="{18CFFD79-AF46-7BEB-A8A8-39BF93426CFC}"/>
              </a:ext>
            </a:extLst>
          </p:cNvPr>
          <p:cNvSpPr>
            <a:spLocks noGrp="1" noChangeArrowheads="1"/>
          </p:cNvSpPr>
          <p:nvPr>
            <p:ph type="title"/>
          </p:nvPr>
        </p:nvSpPr>
        <p:spPr/>
        <p:txBody>
          <a:bodyPr/>
          <a:lstStyle/>
          <a:p>
            <a:pPr eaLnBrk="1" hangingPunct="1"/>
            <a:r>
              <a:rPr lang="en-GB" altLang="en-US" sz="2800" dirty="0"/>
              <a:t>Interview Report</a:t>
            </a:r>
            <a:br>
              <a:rPr lang="ar-JO" altLang="en-US" sz="2800" dirty="0"/>
            </a:br>
            <a:r>
              <a:rPr lang="en-GB" altLang="en-US" sz="2800" dirty="0" err="1"/>
              <a:t>تقرير</a:t>
            </a:r>
            <a:r>
              <a:rPr lang="en-GB" altLang="en-US" sz="2800" dirty="0"/>
              <a:t> </a:t>
            </a:r>
            <a:r>
              <a:rPr lang="en-GB" altLang="en-US" sz="2800" dirty="0" err="1"/>
              <a:t>المقابلة</a:t>
            </a:r>
            <a:endParaRPr lang="en-GB" altLang="en-US" sz="2800" dirty="0"/>
          </a:p>
        </p:txBody>
      </p:sp>
      <p:sp>
        <p:nvSpPr>
          <p:cNvPr id="66564" name="Rectangle 3">
            <a:extLst>
              <a:ext uri="{FF2B5EF4-FFF2-40B4-BE49-F238E27FC236}">
                <a16:creationId xmlns:a16="http://schemas.microsoft.com/office/drawing/2014/main" id="{72F94087-6EA0-D692-CBD0-13A88B07E46F}"/>
              </a:ext>
            </a:extLst>
          </p:cNvPr>
          <p:cNvSpPr>
            <a:spLocks noChangeArrowheads="1"/>
          </p:cNvSpPr>
          <p:nvPr/>
        </p:nvSpPr>
        <p:spPr bwMode="auto">
          <a:xfrm>
            <a:off x="2362200" y="2133600"/>
            <a:ext cx="7315200" cy="3886200"/>
          </a:xfrm>
          <a:prstGeom prst="rect">
            <a:avLst/>
          </a:prstGeom>
          <a:solidFill>
            <a:schemeClr val="accent2"/>
          </a:solidFill>
          <a:ln w="127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66565" name="Rectangle 4">
            <a:extLst>
              <a:ext uri="{FF2B5EF4-FFF2-40B4-BE49-F238E27FC236}">
                <a16:creationId xmlns:a16="http://schemas.microsoft.com/office/drawing/2014/main" id="{1F2B3FE8-FB1F-5FD5-330C-2FA1CEE0593B}"/>
              </a:ext>
            </a:extLst>
          </p:cNvPr>
          <p:cNvSpPr>
            <a:spLocks noChangeArrowheads="1"/>
          </p:cNvSpPr>
          <p:nvPr/>
        </p:nvSpPr>
        <p:spPr bwMode="auto">
          <a:xfrm>
            <a:off x="2362200" y="2667000"/>
            <a:ext cx="7315200" cy="3352800"/>
          </a:xfrm>
          <a:prstGeom prst="rect">
            <a:avLst/>
          </a:prstGeom>
          <a:solidFill>
            <a:srgbClr val="FFFFCC"/>
          </a:solidFill>
          <a:ln w="127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66566" name="Text Box 5">
            <a:extLst>
              <a:ext uri="{FF2B5EF4-FFF2-40B4-BE49-F238E27FC236}">
                <a16:creationId xmlns:a16="http://schemas.microsoft.com/office/drawing/2014/main" id="{DA1305C4-9A0E-043F-BCCA-6CD15D01B001}"/>
              </a:ext>
            </a:extLst>
          </p:cNvPr>
          <p:cNvSpPr txBox="1">
            <a:spLocks noChangeArrowheads="1"/>
          </p:cNvSpPr>
          <p:nvPr/>
        </p:nvSpPr>
        <p:spPr bwMode="auto">
          <a:xfrm>
            <a:off x="2514601" y="2209801"/>
            <a:ext cx="62452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fontAlgn="base">
              <a:spcBef>
                <a:spcPct val="0"/>
              </a:spcBef>
              <a:spcAft>
                <a:spcPct val="0"/>
              </a:spcAft>
            </a:pPr>
            <a:r>
              <a:rPr lang="en-US" altLang="en-US" sz="1600" b="1">
                <a:solidFill>
                  <a:srgbClr val="000000"/>
                </a:solidFill>
                <a:latin typeface="Century Gothic" panose="020B0502020202020204" pitchFamily="34" charset="0"/>
              </a:rPr>
              <a:t>INTERVIEW REPORT</a:t>
            </a:r>
            <a:endParaRPr lang="en-US" altLang="en-US" sz="1600">
              <a:solidFill>
                <a:srgbClr val="000000"/>
              </a:solidFill>
              <a:latin typeface="Century Gothic" panose="020B0502020202020204" pitchFamily="34" charset="0"/>
            </a:endParaRPr>
          </a:p>
          <a:p>
            <a:pPr algn="l" rtl="0" fontAlgn="base">
              <a:spcBef>
                <a:spcPct val="0"/>
              </a:spcBef>
              <a:spcAft>
                <a:spcPct val="0"/>
              </a:spcAft>
            </a:pPr>
            <a:endParaRPr lang="en-US" altLang="en-US" sz="1600">
              <a:solidFill>
                <a:srgbClr val="000000"/>
              </a:solidFill>
              <a:latin typeface="Century Gothic" panose="020B0502020202020204" pitchFamily="34" charset="0"/>
            </a:endParaRPr>
          </a:p>
          <a:p>
            <a:pPr algn="l" rtl="0" fontAlgn="base">
              <a:spcBef>
                <a:spcPct val="0"/>
              </a:spcBef>
              <a:spcAft>
                <a:spcPct val="0"/>
              </a:spcAft>
            </a:pPr>
            <a:r>
              <a:rPr lang="en-US" altLang="en-US" sz="1600">
                <a:solidFill>
                  <a:srgbClr val="000000"/>
                </a:solidFill>
                <a:latin typeface="Century Gothic" panose="020B0502020202020204" pitchFamily="34" charset="0"/>
              </a:rPr>
              <a:t>Interview notes approved by: ____________</a:t>
            </a:r>
          </a:p>
          <a:p>
            <a:pPr algn="l" rtl="0" fontAlgn="base">
              <a:spcBef>
                <a:spcPct val="0"/>
              </a:spcBef>
              <a:spcAft>
                <a:spcPct val="0"/>
              </a:spcAft>
            </a:pPr>
            <a:endParaRPr lang="en-US" altLang="en-US" sz="1600">
              <a:solidFill>
                <a:srgbClr val="000000"/>
              </a:solidFill>
              <a:latin typeface="Century Gothic" panose="020B0502020202020204" pitchFamily="34" charset="0"/>
            </a:endParaRPr>
          </a:p>
          <a:p>
            <a:pPr algn="l" rtl="0" fontAlgn="base">
              <a:spcBef>
                <a:spcPct val="0"/>
              </a:spcBef>
              <a:spcAft>
                <a:spcPct val="0"/>
              </a:spcAft>
            </a:pPr>
            <a:r>
              <a:rPr lang="en-US" altLang="en-US" sz="1600">
                <a:solidFill>
                  <a:srgbClr val="000000"/>
                </a:solidFill>
                <a:latin typeface="Century Gothic" panose="020B0502020202020204" pitchFamily="34" charset="0"/>
              </a:rPr>
              <a:t>Person interviewed       ______________</a:t>
            </a:r>
          </a:p>
          <a:p>
            <a:pPr algn="l" rtl="0" fontAlgn="base">
              <a:spcBef>
                <a:spcPct val="0"/>
              </a:spcBef>
              <a:spcAft>
                <a:spcPct val="0"/>
              </a:spcAft>
            </a:pPr>
            <a:r>
              <a:rPr lang="en-US" altLang="en-US" sz="1600">
                <a:solidFill>
                  <a:srgbClr val="000000"/>
                </a:solidFill>
                <a:latin typeface="Century Gothic" panose="020B0502020202020204" pitchFamily="34" charset="0"/>
              </a:rPr>
              <a:t>Interviewer	       _______________</a:t>
            </a:r>
          </a:p>
          <a:p>
            <a:pPr algn="l" rtl="0" fontAlgn="base">
              <a:spcBef>
                <a:spcPct val="0"/>
              </a:spcBef>
              <a:spcAft>
                <a:spcPct val="0"/>
              </a:spcAft>
            </a:pPr>
            <a:r>
              <a:rPr lang="en-US" altLang="en-US" sz="1600">
                <a:solidFill>
                  <a:srgbClr val="000000"/>
                </a:solidFill>
                <a:latin typeface="Century Gothic" panose="020B0502020202020204" pitchFamily="34" charset="0"/>
              </a:rPr>
              <a:t>Date                   	       _______________</a:t>
            </a:r>
          </a:p>
          <a:p>
            <a:pPr algn="l" rtl="0" fontAlgn="base">
              <a:spcBef>
                <a:spcPct val="0"/>
              </a:spcBef>
              <a:spcAft>
                <a:spcPct val="0"/>
              </a:spcAft>
            </a:pPr>
            <a:r>
              <a:rPr lang="en-US" altLang="en-US" sz="1600">
                <a:solidFill>
                  <a:srgbClr val="000000"/>
                </a:solidFill>
                <a:latin typeface="Century Gothic" panose="020B0502020202020204" pitchFamily="34" charset="0"/>
              </a:rPr>
              <a:t>Primary Purpose:</a:t>
            </a:r>
          </a:p>
          <a:p>
            <a:pPr algn="l" rtl="0" fontAlgn="base">
              <a:spcBef>
                <a:spcPct val="0"/>
              </a:spcBef>
              <a:spcAft>
                <a:spcPct val="0"/>
              </a:spcAft>
            </a:pPr>
            <a:endParaRPr lang="en-US" altLang="en-US" sz="1600">
              <a:solidFill>
                <a:srgbClr val="000000"/>
              </a:solidFill>
              <a:latin typeface="Century Gothic" panose="020B0502020202020204" pitchFamily="34" charset="0"/>
            </a:endParaRPr>
          </a:p>
          <a:p>
            <a:pPr algn="l" rtl="0" fontAlgn="base">
              <a:spcBef>
                <a:spcPct val="0"/>
              </a:spcBef>
              <a:spcAft>
                <a:spcPct val="0"/>
              </a:spcAft>
            </a:pPr>
            <a:r>
              <a:rPr lang="en-US" altLang="en-US" sz="1600">
                <a:solidFill>
                  <a:srgbClr val="000000"/>
                </a:solidFill>
                <a:latin typeface="Century Gothic" panose="020B0502020202020204" pitchFamily="34" charset="0"/>
              </a:rPr>
              <a:t>Summary of Interview:</a:t>
            </a:r>
          </a:p>
          <a:p>
            <a:pPr algn="l" rtl="0" fontAlgn="base">
              <a:spcBef>
                <a:spcPct val="0"/>
              </a:spcBef>
              <a:spcAft>
                <a:spcPct val="0"/>
              </a:spcAft>
            </a:pPr>
            <a:endParaRPr lang="en-US" altLang="en-US" sz="1600">
              <a:solidFill>
                <a:srgbClr val="000000"/>
              </a:solidFill>
              <a:latin typeface="Century Gothic" panose="020B0502020202020204" pitchFamily="34" charset="0"/>
            </a:endParaRPr>
          </a:p>
          <a:p>
            <a:pPr algn="l" rtl="0" fontAlgn="base">
              <a:spcBef>
                <a:spcPct val="0"/>
              </a:spcBef>
              <a:spcAft>
                <a:spcPct val="0"/>
              </a:spcAft>
            </a:pPr>
            <a:r>
              <a:rPr lang="en-US" altLang="en-US" sz="1600">
                <a:solidFill>
                  <a:srgbClr val="000000"/>
                </a:solidFill>
                <a:latin typeface="Century Gothic" panose="020B0502020202020204" pitchFamily="34" charset="0"/>
              </a:rPr>
              <a:t>Open Items:</a:t>
            </a:r>
          </a:p>
          <a:p>
            <a:pPr algn="l" rtl="0" fontAlgn="base">
              <a:spcBef>
                <a:spcPct val="0"/>
              </a:spcBef>
              <a:spcAft>
                <a:spcPct val="0"/>
              </a:spcAft>
            </a:pPr>
            <a:endParaRPr lang="en-US" altLang="en-US" sz="1600">
              <a:solidFill>
                <a:srgbClr val="000000"/>
              </a:solidFill>
              <a:latin typeface="Century Gothic" panose="020B0502020202020204" pitchFamily="34" charset="0"/>
            </a:endParaRPr>
          </a:p>
          <a:p>
            <a:pPr algn="l" rtl="0" fontAlgn="base">
              <a:spcBef>
                <a:spcPct val="0"/>
              </a:spcBef>
              <a:spcAft>
                <a:spcPct val="0"/>
              </a:spcAft>
            </a:pPr>
            <a:r>
              <a:rPr lang="en-US" altLang="en-US" sz="1600">
                <a:solidFill>
                  <a:srgbClr val="000000"/>
                </a:solidFill>
                <a:latin typeface="Century Gothic" panose="020B0502020202020204" pitchFamily="34" charset="0"/>
              </a:rPr>
              <a:t>Detailed Notes: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9FFAC2C-C077-AA50-AC4E-3253D3D60314}"/>
              </a:ext>
            </a:extLst>
          </p:cNvPr>
          <p:cNvSpPr>
            <a:spLocks noGrp="1" noChangeArrowheads="1"/>
          </p:cNvSpPr>
          <p:nvPr>
            <p:ph type="ctr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JOINT APPLICATION DESIGN (JAD)</a:t>
            </a:r>
            <a:br>
              <a:rPr lang="ar-JO" altLang="en-US" sz="3200" dirty="0"/>
            </a:br>
            <a:r>
              <a:rPr lang="en-GB" altLang="en-US" sz="3200" dirty="0" err="1"/>
              <a:t>تصميم</a:t>
            </a:r>
            <a:r>
              <a:rPr lang="en-GB" altLang="en-US" sz="3200" dirty="0"/>
              <a:t> </a:t>
            </a:r>
            <a:r>
              <a:rPr lang="en-GB" altLang="en-US" sz="3200" dirty="0" err="1"/>
              <a:t>تطبيق</a:t>
            </a:r>
            <a:r>
              <a:rPr lang="en-GB" altLang="en-US" sz="3200" dirty="0"/>
              <a:t> </a:t>
            </a:r>
            <a:r>
              <a:rPr lang="en-GB" altLang="en-US" sz="3200" dirty="0" err="1"/>
              <a:t>مشترك</a:t>
            </a:r>
            <a:r>
              <a:rPr lang="en-GB" altLang="en-US" sz="3200" dirty="0"/>
              <a:t> (JAD)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5EA1A3E0-5913-57AC-2C3C-9544C62B9032}"/>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C8F08014-05CE-4F4E-B787-D5107EBB1A02}" type="slidenum">
              <a:rPr lang="en-US" altLang="en-US">
                <a:solidFill>
                  <a:srgbClr val="000000"/>
                </a:solidFill>
              </a:rPr>
              <a:pPr algn="l" rtl="0" eaLnBrk="0" fontAlgn="base" hangingPunct="0">
                <a:spcBef>
                  <a:spcPct val="0"/>
                </a:spcBef>
                <a:spcAft>
                  <a:spcPct val="0"/>
                </a:spcAft>
              </a:pPr>
              <a:t>103</a:t>
            </a:fld>
            <a:endParaRPr lang="en-US" altLang="en-US">
              <a:solidFill>
                <a:srgbClr val="000000"/>
              </a:solidFill>
            </a:endParaRPr>
          </a:p>
        </p:txBody>
      </p:sp>
      <p:sp>
        <p:nvSpPr>
          <p:cNvPr id="70659" name="Rectangle 2">
            <a:extLst>
              <a:ext uri="{FF2B5EF4-FFF2-40B4-BE49-F238E27FC236}">
                <a16:creationId xmlns:a16="http://schemas.microsoft.com/office/drawing/2014/main" id="{8AAD88E2-D0D1-7054-01FD-01A7B23A93A8}"/>
              </a:ext>
            </a:extLst>
          </p:cNvPr>
          <p:cNvSpPr>
            <a:spLocks noGrp="1" noChangeArrowheads="1"/>
          </p:cNvSpPr>
          <p:nvPr>
            <p:ph type="title"/>
          </p:nvPr>
        </p:nvSpPr>
        <p:spPr/>
        <p:txBody>
          <a:bodyPr/>
          <a:lstStyle/>
          <a:p>
            <a:pPr eaLnBrk="1" hangingPunct="1"/>
            <a:r>
              <a:rPr lang="en-GB" altLang="en-US" dirty="0"/>
              <a:t>JAD : Introduction (</a:t>
            </a:r>
            <a:r>
              <a:rPr lang="en-GB" altLang="en-US" dirty="0" err="1"/>
              <a:t>UniS</a:t>
            </a:r>
            <a:r>
              <a:rPr lang="en-GB" altLang="en-US" dirty="0"/>
              <a:t> slide)</a:t>
            </a:r>
            <a:br>
              <a:rPr lang="ar-JO" altLang="en-US" dirty="0"/>
            </a:br>
            <a:r>
              <a:rPr lang="en-GB" altLang="en-US" dirty="0"/>
              <a:t>JAD: </a:t>
            </a:r>
            <a:r>
              <a:rPr lang="en-GB" altLang="en-US" dirty="0" err="1"/>
              <a:t>مقدمة</a:t>
            </a:r>
            <a:r>
              <a:rPr lang="en-GB" altLang="en-US" dirty="0"/>
              <a:t> (</a:t>
            </a:r>
            <a:r>
              <a:rPr lang="en-GB" altLang="en-US" dirty="0" err="1"/>
              <a:t>شريحة</a:t>
            </a:r>
            <a:r>
              <a:rPr lang="en-GB" altLang="en-US" dirty="0"/>
              <a:t> </a:t>
            </a:r>
            <a:r>
              <a:rPr lang="en-GB" altLang="en-US" dirty="0" err="1"/>
              <a:t>UniS</a:t>
            </a:r>
            <a:r>
              <a:rPr lang="en-GB" altLang="en-US" dirty="0"/>
              <a:t>)</a:t>
            </a:r>
          </a:p>
        </p:txBody>
      </p:sp>
      <p:sp>
        <p:nvSpPr>
          <p:cNvPr id="70660" name="Rectangle 3">
            <a:extLst>
              <a:ext uri="{FF2B5EF4-FFF2-40B4-BE49-F238E27FC236}">
                <a16:creationId xmlns:a16="http://schemas.microsoft.com/office/drawing/2014/main" id="{EB55848B-A8F4-E7C3-9021-5265B3FD8655}"/>
              </a:ext>
            </a:extLst>
          </p:cNvPr>
          <p:cNvSpPr>
            <a:spLocks noGrp="1" noChangeArrowheads="1"/>
          </p:cNvSpPr>
          <p:nvPr>
            <p:ph type="body" idx="1"/>
          </p:nvPr>
        </p:nvSpPr>
        <p:spPr/>
        <p:txBody>
          <a:bodyPr/>
          <a:lstStyle/>
          <a:p>
            <a:pPr eaLnBrk="1" hangingPunct="1"/>
            <a:endParaRPr lang="en-GB" altLang="en-US" dirty="0"/>
          </a:p>
          <a:p>
            <a:pPr eaLnBrk="1" hangingPunct="1"/>
            <a:r>
              <a:rPr lang="en-GB" altLang="en-US" dirty="0"/>
              <a:t>Invented by IBM late 1970s</a:t>
            </a:r>
          </a:p>
          <a:p>
            <a:pPr algn="r" rtl="1" eaLnBrk="1" hangingPunct="1"/>
            <a:r>
              <a:rPr lang="en-GB" altLang="en-US" dirty="0" err="1"/>
              <a:t>اخترعها</a:t>
            </a:r>
            <a:r>
              <a:rPr lang="en-GB" altLang="en-US" dirty="0"/>
              <a:t> IBM </a:t>
            </a:r>
            <a:r>
              <a:rPr lang="en-GB" altLang="en-US" dirty="0" err="1"/>
              <a:t>في</a:t>
            </a:r>
            <a:r>
              <a:rPr lang="en-GB" altLang="en-US" dirty="0"/>
              <a:t> </a:t>
            </a:r>
            <a:r>
              <a:rPr lang="en-GB" altLang="en-US" dirty="0" err="1"/>
              <a:t>أواخر</a:t>
            </a:r>
            <a:r>
              <a:rPr lang="en-GB" altLang="en-US" dirty="0"/>
              <a:t> </a:t>
            </a:r>
            <a:r>
              <a:rPr lang="en-GB" altLang="en-US" dirty="0" err="1"/>
              <a:t>السبعينيات</a:t>
            </a:r>
            <a:endParaRPr lang="en-GB" altLang="en-US" dirty="0"/>
          </a:p>
          <a:p>
            <a:pPr eaLnBrk="1" hangingPunct="1"/>
            <a:r>
              <a:rPr lang="en-GB" altLang="en-US" dirty="0"/>
              <a:t>Structured Meeting of 10-20 users</a:t>
            </a:r>
          </a:p>
          <a:p>
            <a:pPr algn="r" rtl="1" eaLnBrk="1" hangingPunct="1"/>
            <a:r>
              <a:rPr lang="en-GB" altLang="en-US" dirty="0" err="1"/>
              <a:t>اجتماع</a:t>
            </a:r>
            <a:r>
              <a:rPr lang="en-GB" altLang="en-US" dirty="0"/>
              <a:t> </a:t>
            </a:r>
            <a:r>
              <a:rPr lang="en-GB" altLang="en-US" dirty="0" err="1"/>
              <a:t>منظم</a:t>
            </a:r>
            <a:r>
              <a:rPr lang="en-GB" altLang="en-US" dirty="0"/>
              <a:t> </a:t>
            </a:r>
            <a:r>
              <a:rPr lang="en-GB" altLang="en-US" dirty="0" err="1"/>
              <a:t>من</a:t>
            </a:r>
            <a:r>
              <a:rPr lang="en-GB" altLang="en-US" dirty="0"/>
              <a:t> 10 </a:t>
            </a:r>
            <a:r>
              <a:rPr lang="en-GB" altLang="en-US" dirty="0" err="1"/>
              <a:t>إلى</a:t>
            </a:r>
            <a:r>
              <a:rPr lang="en-GB" altLang="en-US" dirty="0"/>
              <a:t> 20 </a:t>
            </a:r>
            <a:r>
              <a:rPr lang="en-GB" altLang="en-US" dirty="0" err="1"/>
              <a:t>مستخدمًا</a:t>
            </a:r>
            <a:endParaRPr lang="en-GB" altLang="en-US" dirty="0"/>
          </a:p>
          <a:p>
            <a:pPr eaLnBrk="1" hangingPunct="1"/>
            <a:r>
              <a:rPr lang="en-GB" altLang="en-US" dirty="0"/>
              <a:t>~30 minutes per agenda item</a:t>
            </a:r>
          </a:p>
          <a:p>
            <a:pPr algn="r" rtl="1" eaLnBrk="1" hangingPunct="1"/>
            <a:r>
              <a:rPr lang="en-GB" altLang="en-US" dirty="0"/>
              <a:t>~ 30 </a:t>
            </a:r>
            <a:r>
              <a:rPr lang="en-GB" altLang="en-US" dirty="0" err="1"/>
              <a:t>دقيقة</a:t>
            </a:r>
            <a:r>
              <a:rPr lang="en-GB" altLang="en-US" dirty="0"/>
              <a:t> </a:t>
            </a:r>
            <a:r>
              <a:rPr lang="en-GB" altLang="en-US" dirty="0" err="1"/>
              <a:t>لكل</a:t>
            </a:r>
            <a:r>
              <a:rPr lang="en-GB" altLang="en-US" dirty="0"/>
              <a:t> </a:t>
            </a:r>
            <a:r>
              <a:rPr lang="en-GB" altLang="en-US" dirty="0" err="1"/>
              <a:t>بند</a:t>
            </a:r>
            <a:r>
              <a:rPr lang="en-GB" altLang="en-US" dirty="0"/>
              <a:t> </a:t>
            </a:r>
            <a:r>
              <a:rPr lang="en-GB" altLang="en-US" dirty="0" err="1"/>
              <a:t>من</a:t>
            </a:r>
            <a:r>
              <a:rPr lang="en-GB" altLang="en-US" dirty="0"/>
              <a:t> </a:t>
            </a:r>
            <a:r>
              <a:rPr lang="en-GB" altLang="en-US" dirty="0" err="1"/>
              <a:t>بنود</a:t>
            </a:r>
            <a:r>
              <a:rPr lang="en-GB" altLang="en-US" dirty="0"/>
              <a:t> </a:t>
            </a:r>
            <a:r>
              <a:rPr lang="en-GB" altLang="en-US" dirty="0" err="1"/>
              <a:t>جدول</a:t>
            </a:r>
            <a:r>
              <a:rPr lang="en-GB" altLang="en-US" dirty="0"/>
              <a:t> </a:t>
            </a:r>
            <a:r>
              <a:rPr lang="en-GB" altLang="en-US" dirty="0" err="1"/>
              <a:t>الأعمال</a:t>
            </a:r>
            <a:endParaRPr lang="en-GB" altLang="en-US" dirty="0"/>
          </a:p>
          <a:p>
            <a:pPr eaLnBrk="1" hangingPunct="1"/>
            <a:r>
              <a:rPr lang="en-GB" altLang="en-US" dirty="0"/>
              <a:t>frequent breaks</a:t>
            </a:r>
            <a:endParaRPr lang="ar-JO" altLang="en-US" dirty="0"/>
          </a:p>
          <a:p>
            <a:pPr algn="r" rtl="1" eaLnBrk="1" hangingPunct="1"/>
            <a:r>
              <a:rPr lang="en-GB" altLang="en-US" dirty="0" err="1"/>
              <a:t>فترات</a:t>
            </a:r>
            <a:r>
              <a:rPr lang="en-GB" altLang="en-US" dirty="0"/>
              <a:t> </a:t>
            </a:r>
            <a:r>
              <a:rPr lang="en-GB" altLang="en-US" dirty="0" err="1"/>
              <a:t>راحة</a:t>
            </a:r>
            <a:r>
              <a:rPr lang="en-GB" altLang="en-US" dirty="0"/>
              <a:t> </a:t>
            </a:r>
            <a:r>
              <a:rPr lang="en-GB" altLang="en-US" dirty="0" err="1"/>
              <a:t>متكررة</a:t>
            </a:r>
            <a:endParaRPr lang="en-GB" altLang="en-US" i="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44DACB75-F494-0B4A-9C6B-9C9062F29F00}"/>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45B5DF1E-6CDD-4E1F-90E1-DAA9FF7F629B}" type="slidenum">
              <a:rPr lang="en-US" altLang="en-US">
                <a:solidFill>
                  <a:srgbClr val="000000"/>
                </a:solidFill>
              </a:rPr>
              <a:pPr algn="l" rtl="0" eaLnBrk="0" fontAlgn="base" hangingPunct="0">
                <a:spcBef>
                  <a:spcPct val="0"/>
                </a:spcBef>
                <a:spcAft>
                  <a:spcPct val="0"/>
                </a:spcAft>
              </a:pPr>
              <a:t>104</a:t>
            </a:fld>
            <a:endParaRPr lang="en-US" altLang="en-US">
              <a:solidFill>
                <a:srgbClr val="000000"/>
              </a:solidFill>
            </a:endParaRPr>
          </a:p>
        </p:txBody>
      </p:sp>
      <p:sp>
        <p:nvSpPr>
          <p:cNvPr id="72707" name="Rectangle 2">
            <a:extLst>
              <a:ext uri="{FF2B5EF4-FFF2-40B4-BE49-F238E27FC236}">
                <a16:creationId xmlns:a16="http://schemas.microsoft.com/office/drawing/2014/main" id="{626B9957-488E-D567-645C-2CD8222B03E9}"/>
              </a:ext>
            </a:extLst>
          </p:cNvPr>
          <p:cNvSpPr>
            <a:spLocks noGrp="1" noChangeArrowheads="1"/>
          </p:cNvSpPr>
          <p:nvPr>
            <p:ph type="title"/>
          </p:nvPr>
        </p:nvSpPr>
        <p:spPr/>
        <p:txBody>
          <a:bodyPr/>
          <a:lstStyle/>
          <a:p>
            <a:pPr eaLnBrk="1" hangingPunct="1"/>
            <a:r>
              <a:rPr lang="en-GB" altLang="en-US" sz="3200" dirty="0"/>
              <a:t>JAD : Overview (</a:t>
            </a:r>
            <a:r>
              <a:rPr lang="en-GB" altLang="en-US" sz="3200" dirty="0" err="1"/>
              <a:t>UniS</a:t>
            </a:r>
            <a:r>
              <a:rPr lang="en-GB" altLang="en-US" sz="3200" dirty="0"/>
              <a:t> slide)</a:t>
            </a:r>
            <a:br>
              <a:rPr lang="ar-JO" altLang="en-US" sz="3200" dirty="0"/>
            </a:br>
            <a:r>
              <a:rPr lang="en-GB" altLang="en-US" sz="3200" dirty="0"/>
              <a:t>JAD: </a:t>
            </a:r>
            <a:r>
              <a:rPr lang="en-GB" altLang="en-US" sz="3200" dirty="0" err="1"/>
              <a:t>نظرة</a:t>
            </a:r>
            <a:r>
              <a:rPr lang="en-GB" altLang="en-US" sz="3200" dirty="0"/>
              <a:t> </a:t>
            </a:r>
            <a:r>
              <a:rPr lang="en-GB" altLang="en-US" sz="3200" dirty="0" err="1"/>
              <a:t>عامة</a:t>
            </a:r>
            <a:r>
              <a:rPr lang="en-GB" altLang="en-US" sz="3200" dirty="0"/>
              <a:t> (</a:t>
            </a:r>
            <a:r>
              <a:rPr lang="en-GB" altLang="en-US" sz="3200" dirty="0" err="1"/>
              <a:t>شريحة</a:t>
            </a:r>
            <a:r>
              <a:rPr lang="en-GB" altLang="en-US" sz="3200" dirty="0"/>
              <a:t> </a:t>
            </a:r>
            <a:r>
              <a:rPr lang="en-GB" altLang="en-US" sz="3200" dirty="0" err="1"/>
              <a:t>UniS</a:t>
            </a:r>
            <a:r>
              <a:rPr lang="en-GB" altLang="en-US" sz="3200" dirty="0"/>
              <a:t>)</a:t>
            </a:r>
          </a:p>
        </p:txBody>
      </p:sp>
      <p:sp>
        <p:nvSpPr>
          <p:cNvPr id="72708" name="Rectangle 3">
            <a:extLst>
              <a:ext uri="{FF2B5EF4-FFF2-40B4-BE49-F238E27FC236}">
                <a16:creationId xmlns:a16="http://schemas.microsoft.com/office/drawing/2014/main" id="{596E9A58-26B0-EF6C-B98D-ECDEF7AF1C2E}"/>
              </a:ext>
            </a:extLst>
          </p:cNvPr>
          <p:cNvSpPr>
            <a:spLocks noGrp="1" noChangeArrowheads="1"/>
          </p:cNvSpPr>
          <p:nvPr>
            <p:ph type="body" idx="1"/>
          </p:nvPr>
        </p:nvSpPr>
        <p:spPr/>
        <p:txBody>
          <a:bodyPr/>
          <a:lstStyle/>
          <a:p>
            <a:pPr eaLnBrk="1" hangingPunct="1"/>
            <a:r>
              <a:rPr lang="en-GB" altLang="en-US" sz="2000" dirty="0"/>
              <a:t>Selecting participants</a:t>
            </a:r>
          </a:p>
          <a:p>
            <a:pPr algn="r" rtl="1" eaLnBrk="1" hangingPunct="1"/>
            <a:r>
              <a:rPr lang="en-GB" altLang="en-US" sz="2000" dirty="0" err="1"/>
              <a:t>اختيار</a:t>
            </a:r>
            <a:r>
              <a:rPr lang="en-GB" altLang="en-US" sz="2000" dirty="0"/>
              <a:t> </a:t>
            </a:r>
            <a:r>
              <a:rPr lang="en-GB" altLang="en-US" sz="2000" dirty="0" err="1"/>
              <a:t>المشاركين</a:t>
            </a:r>
            <a:endParaRPr lang="en-GB" altLang="en-US" sz="2000" dirty="0"/>
          </a:p>
          <a:p>
            <a:pPr eaLnBrk="1" hangingPunct="1"/>
            <a:r>
              <a:rPr lang="en-GB" altLang="en-US" sz="2000" dirty="0"/>
              <a:t>Designing the session</a:t>
            </a:r>
          </a:p>
          <a:p>
            <a:pPr algn="r" rtl="1" eaLnBrk="1" hangingPunct="1"/>
            <a:r>
              <a:rPr lang="en-GB" altLang="en-US" sz="2000" dirty="0" err="1"/>
              <a:t>تصميم</a:t>
            </a:r>
            <a:r>
              <a:rPr lang="en-GB" altLang="en-US" sz="2000" dirty="0"/>
              <a:t> </a:t>
            </a:r>
            <a:r>
              <a:rPr lang="en-GB" altLang="en-US" sz="2000" dirty="0" err="1"/>
              <a:t>الجلسة</a:t>
            </a:r>
            <a:endParaRPr lang="en-GB" altLang="en-US" sz="2000" dirty="0"/>
          </a:p>
          <a:p>
            <a:pPr eaLnBrk="1" hangingPunct="1"/>
            <a:r>
              <a:rPr lang="en-GB" altLang="en-US" sz="2000" dirty="0"/>
              <a:t>Preparing for the session</a:t>
            </a:r>
          </a:p>
          <a:p>
            <a:pPr algn="r" rtl="1" eaLnBrk="1" hangingPunct="1"/>
            <a:r>
              <a:rPr lang="en-GB" altLang="en-US" sz="2000" dirty="0" err="1"/>
              <a:t>التحضير</a:t>
            </a:r>
            <a:r>
              <a:rPr lang="en-GB" altLang="en-US" sz="2000" dirty="0"/>
              <a:t> </a:t>
            </a:r>
            <a:r>
              <a:rPr lang="en-GB" altLang="en-US" sz="2000" dirty="0" err="1"/>
              <a:t>للدورة</a:t>
            </a:r>
            <a:endParaRPr lang="en-GB" altLang="en-US" sz="2000" dirty="0"/>
          </a:p>
          <a:p>
            <a:pPr eaLnBrk="1" hangingPunct="1"/>
            <a:r>
              <a:rPr lang="en-GB" altLang="en-US" sz="2000" dirty="0"/>
              <a:t>Conducting the session</a:t>
            </a:r>
          </a:p>
          <a:p>
            <a:pPr algn="r" rtl="1" eaLnBrk="1" hangingPunct="1"/>
            <a:r>
              <a:rPr lang="en-GB" altLang="en-US" sz="2000" dirty="0" err="1"/>
              <a:t>إجراء</a:t>
            </a:r>
            <a:r>
              <a:rPr lang="en-GB" altLang="en-US" sz="2000" dirty="0"/>
              <a:t> </a:t>
            </a:r>
            <a:r>
              <a:rPr lang="en-GB" altLang="en-US" sz="2000" dirty="0" err="1"/>
              <a:t>الجلسة</a:t>
            </a:r>
            <a:endParaRPr lang="en-GB" altLang="en-US" sz="2000" dirty="0"/>
          </a:p>
          <a:p>
            <a:pPr eaLnBrk="1" hangingPunct="1"/>
            <a:r>
              <a:rPr lang="en-GB" altLang="en-US" sz="2000" dirty="0"/>
              <a:t>Follow-Up</a:t>
            </a:r>
            <a:endParaRPr lang="ar-JO" altLang="en-US" sz="2000" dirty="0"/>
          </a:p>
          <a:p>
            <a:pPr algn="r" rtl="1" eaLnBrk="1" hangingPunct="1"/>
            <a:r>
              <a:rPr lang="en-GB" altLang="en-US" sz="2000" dirty="0" err="1"/>
              <a:t>متابعة</a:t>
            </a:r>
            <a:endParaRPr lang="en-GB" alt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1502FEA1-14C4-1301-EECF-39F754949DA4}"/>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C4D0111A-4F8B-40CF-8514-49E54E5B250A}" type="slidenum">
              <a:rPr lang="en-US" altLang="en-US">
                <a:solidFill>
                  <a:srgbClr val="000000"/>
                </a:solidFill>
              </a:rPr>
              <a:pPr algn="l" rtl="0" eaLnBrk="0" fontAlgn="base" hangingPunct="0">
                <a:spcBef>
                  <a:spcPct val="0"/>
                </a:spcBef>
                <a:spcAft>
                  <a:spcPct val="0"/>
                </a:spcAft>
              </a:pPr>
              <a:t>105</a:t>
            </a:fld>
            <a:endParaRPr lang="en-US" altLang="en-US">
              <a:solidFill>
                <a:srgbClr val="000000"/>
              </a:solidFill>
            </a:endParaRPr>
          </a:p>
        </p:txBody>
      </p:sp>
      <p:sp>
        <p:nvSpPr>
          <p:cNvPr id="74755" name="Rectangle 2">
            <a:extLst>
              <a:ext uri="{FF2B5EF4-FFF2-40B4-BE49-F238E27FC236}">
                <a16:creationId xmlns:a16="http://schemas.microsoft.com/office/drawing/2014/main" id="{A0BE4B8C-2828-6BA3-FC80-A8156A3FD538}"/>
              </a:ext>
            </a:extLst>
          </p:cNvPr>
          <p:cNvSpPr>
            <a:spLocks noGrp="1" noChangeArrowheads="1"/>
          </p:cNvSpPr>
          <p:nvPr>
            <p:ph type="title"/>
          </p:nvPr>
        </p:nvSpPr>
        <p:spPr/>
        <p:txBody>
          <a:bodyPr/>
          <a:lstStyle/>
          <a:p>
            <a:pPr eaLnBrk="1" hangingPunct="1"/>
            <a:r>
              <a:rPr lang="en-GB" altLang="en-US" sz="3200" dirty="0"/>
              <a:t>JAD Key Ideas</a:t>
            </a:r>
            <a:br>
              <a:rPr lang="ar-JO" altLang="en-US" sz="3200" dirty="0"/>
            </a:br>
            <a:r>
              <a:rPr lang="en-GB" altLang="en-US" sz="3200" dirty="0" err="1"/>
              <a:t>أفكار</a:t>
            </a:r>
            <a:r>
              <a:rPr lang="en-GB" altLang="en-US" sz="3200" dirty="0"/>
              <a:t> </a:t>
            </a:r>
            <a:r>
              <a:rPr lang="en-GB" altLang="en-US" sz="3200" dirty="0" err="1"/>
              <a:t>مفتاح</a:t>
            </a:r>
            <a:r>
              <a:rPr lang="en-GB" altLang="en-US" sz="3200" dirty="0"/>
              <a:t> JAD</a:t>
            </a:r>
          </a:p>
        </p:txBody>
      </p:sp>
      <p:sp>
        <p:nvSpPr>
          <p:cNvPr id="74756" name="Rectangle 3">
            <a:extLst>
              <a:ext uri="{FF2B5EF4-FFF2-40B4-BE49-F238E27FC236}">
                <a16:creationId xmlns:a16="http://schemas.microsoft.com/office/drawing/2014/main" id="{1C8BFE94-B3A9-E5BD-8B20-27A19300DD07}"/>
              </a:ext>
            </a:extLst>
          </p:cNvPr>
          <p:cNvSpPr>
            <a:spLocks noGrp="1" noChangeArrowheads="1"/>
          </p:cNvSpPr>
          <p:nvPr>
            <p:ph type="body" idx="1"/>
          </p:nvPr>
        </p:nvSpPr>
        <p:spPr/>
        <p:txBody>
          <a:bodyPr/>
          <a:lstStyle/>
          <a:p>
            <a:pPr eaLnBrk="1" hangingPunct="1"/>
            <a:r>
              <a:rPr lang="en-GB" altLang="en-US" sz="2400" dirty="0"/>
              <a:t>Allows project managers, users, and developers to work together</a:t>
            </a:r>
          </a:p>
          <a:p>
            <a:pPr algn="r" rtl="1" eaLnBrk="1" hangingPunct="1"/>
            <a:r>
              <a:rPr lang="en-GB" altLang="en-US" sz="2400" dirty="0" err="1"/>
              <a:t>يسمح</a:t>
            </a:r>
            <a:r>
              <a:rPr lang="en-GB" altLang="en-US" sz="2400" dirty="0"/>
              <a:t> </a:t>
            </a:r>
            <a:r>
              <a:rPr lang="en-GB" altLang="en-US" sz="2400" dirty="0" err="1"/>
              <a:t>لمديري</a:t>
            </a:r>
            <a:r>
              <a:rPr lang="en-GB" altLang="en-US" sz="2400" dirty="0"/>
              <a:t> </a:t>
            </a:r>
            <a:r>
              <a:rPr lang="en-GB" altLang="en-US" sz="2400" dirty="0" err="1"/>
              <a:t>المشاريع</a:t>
            </a:r>
            <a:r>
              <a:rPr lang="en-GB" altLang="en-US" sz="2400" dirty="0"/>
              <a:t> </a:t>
            </a:r>
            <a:r>
              <a:rPr lang="en-GB" altLang="en-US" sz="2400" dirty="0" err="1"/>
              <a:t>والمستخدمين</a:t>
            </a:r>
            <a:r>
              <a:rPr lang="en-GB" altLang="en-US" sz="2400" dirty="0"/>
              <a:t> </a:t>
            </a:r>
            <a:r>
              <a:rPr lang="en-GB" altLang="en-US" sz="2400" dirty="0" err="1"/>
              <a:t>والمطورين</a:t>
            </a:r>
            <a:r>
              <a:rPr lang="en-GB" altLang="en-US" sz="2400" dirty="0"/>
              <a:t> </a:t>
            </a:r>
            <a:r>
              <a:rPr lang="en-GB" altLang="en-US" sz="2400" dirty="0" err="1"/>
              <a:t>بالعمل</a:t>
            </a:r>
            <a:r>
              <a:rPr lang="en-GB" altLang="en-US" sz="2400" dirty="0"/>
              <a:t> </a:t>
            </a:r>
            <a:r>
              <a:rPr lang="en-GB" altLang="en-US" sz="2400" dirty="0" err="1"/>
              <a:t>معًا</a:t>
            </a:r>
            <a:endParaRPr lang="en-GB" altLang="en-US" sz="2400" dirty="0"/>
          </a:p>
          <a:p>
            <a:pPr eaLnBrk="1" hangingPunct="1"/>
            <a:r>
              <a:rPr lang="en-GB" altLang="en-US" sz="2400" dirty="0"/>
              <a:t>May reduce scope creep by 50%</a:t>
            </a:r>
          </a:p>
          <a:p>
            <a:pPr algn="r" rtl="1" eaLnBrk="1" hangingPunct="1"/>
            <a:r>
              <a:rPr lang="en-GB" altLang="en-US" sz="2400" dirty="0" err="1"/>
              <a:t>قد</a:t>
            </a:r>
            <a:r>
              <a:rPr lang="en-GB" altLang="en-US" sz="2400" dirty="0"/>
              <a:t> </a:t>
            </a:r>
            <a:r>
              <a:rPr lang="en-GB" altLang="en-US" sz="2400" dirty="0" err="1"/>
              <a:t>يقلل</a:t>
            </a:r>
            <a:r>
              <a:rPr lang="en-GB" altLang="en-US" sz="2400" dirty="0"/>
              <a:t> </a:t>
            </a:r>
            <a:r>
              <a:rPr lang="en-GB" altLang="en-US" sz="2400" dirty="0" err="1"/>
              <a:t>من</a:t>
            </a:r>
            <a:r>
              <a:rPr lang="en-GB" altLang="en-US" sz="2400" dirty="0"/>
              <a:t> </a:t>
            </a:r>
            <a:r>
              <a:rPr lang="en-GB" altLang="en-US" sz="2400" dirty="0" err="1"/>
              <a:t>زحف</a:t>
            </a:r>
            <a:r>
              <a:rPr lang="en-GB" altLang="en-US" sz="2400" dirty="0"/>
              <a:t> </a:t>
            </a:r>
            <a:r>
              <a:rPr lang="en-GB" altLang="en-US" sz="2400" dirty="0" err="1"/>
              <a:t>النطاق</a:t>
            </a:r>
            <a:r>
              <a:rPr lang="en-GB" altLang="en-US" sz="2400" dirty="0"/>
              <a:t> </a:t>
            </a:r>
            <a:r>
              <a:rPr lang="en-GB" altLang="en-US" sz="2400" dirty="0" err="1"/>
              <a:t>بنسبة</a:t>
            </a:r>
            <a:r>
              <a:rPr lang="en-GB" altLang="en-US" sz="2400" dirty="0"/>
              <a:t> 50٪</a:t>
            </a:r>
          </a:p>
          <a:p>
            <a:pPr eaLnBrk="1" hangingPunct="1"/>
            <a:r>
              <a:rPr lang="en-GB" altLang="en-US" sz="2400" dirty="0"/>
              <a:t>Avoids requirements being too specific or too vague</a:t>
            </a:r>
            <a:endParaRPr lang="ar-JO" altLang="en-US" sz="2400" dirty="0"/>
          </a:p>
          <a:p>
            <a:pPr algn="r" rtl="1" eaLnBrk="1" hangingPunct="1"/>
            <a:r>
              <a:rPr lang="en-GB" altLang="en-US" sz="2400" dirty="0" err="1"/>
              <a:t>يتجنب</a:t>
            </a:r>
            <a:r>
              <a:rPr lang="en-GB" altLang="en-US" sz="2400" dirty="0"/>
              <a:t> </a:t>
            </a:r>
            <a:r>
              <a:rPr lang="en-GB" altLang="en-US" sz="2400" dirty="0" err="1"/>
              <a:t>أن</a:t>
            </a:r>
            <a:r>
              <a:rPr lang="en-GB" altLang="en-US" sz="2400" dirty="0"/>
              <a:t> </a:t>
            </a:r>
            <a:r>
              <a:rPr lang="en-GB" altLang="en-US" sz="2400" dirty="0" err="1"/>
              <a:t>تكون</a:t>
            </a:r>
            <a:r>
              <a:rPr lang="en-GB" altLang="en-US" sz="2400" dirty="0"/>
              <a:t> </a:t>
            </a:r>
            <a:r>
              <a:rPr lang="en-GB" altLang="en-US" sz="2400" dirty="0" err="1"/>
              <a:t>المتطلبات</a:t>
            </a:r>
            <a:r>
              <a:rPr lang="en-GB" altLang="en-US" sz="2400" dirty="0"/>
              <a:t> </a:t>
            </a:r>
            <a:r>
              <a:rPr lang="en-GB" altLang="en-US" sz="2400" dirty="0" err="1"/>
              <a:t>محددة</a:t>
            </a:r>
            <a:r>
              <a:rPr lang="en-GB" altLang="en-US" sz="2400" dirty="0"/>
              <a:t> </a:t>
            </a:r>
            <a:r>
              <a:rPr lang="en-GB" altLang="en-US" sz="2400" dirty="0" err="1"/>
              <a:t>للغاية</a:t>
            </a:r>
            <a:r>
              <a:rPr lang="en-GB" altLang="en-US" sz="2400" dirty="0"/>
              <a:t> </a:t>
            </a:r>
            <a:r>
              <a:rPr lang="en-GB" altLang="en-US" sz="2400" dirty="0" err="1"/>
              <a:t>أو</a:t>
            </a:r>
            <a:r>
              <a:rPr lang="en-GB" altLang="en-US" sz="2400" dirty="0"/>
              <a:t> </a:t>
            </a:r>
            <a:r>
              <a:rPr lang="en-GB" altLang="en-US" sz="2400" dirty="0" err="1"/>
              <a:t>غامضة</a:t>
            </a:r>
            <a:r>
              <a:rPr lang="en-GB" altLang="en-US" sz="2400" dirty="0"/>
              <a:t> </a:t>
            </a:r>
            <a:r>
              <a:rPr lang="en-GB" altLang="en-US" sz="2400" dirty="0" err="1"/>
              <a:t>للغاية</a:t>
            </a:r>
            <a:endParaRPr lang="en-GB" altLang="en-US" sz="2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5FF33119-4C3D-BCCF-40B8-6A713AA849BC}"/>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2A08C162-7011-4609-9EF4-B6B8E9F6BBA0}" type="slidenum">
              <a:rPr lang="en-US" altLang="en-US">
                <a:solidFill>
                  <a:srgbClr val="000000"/>
                </a:solidFill>
              </a:rPr>
              <a:pPr algn="l" rtl="0" eaLnBrk="0" fontAlgn="base" hangingPunct="0">
                <a:spcBef>
                  <a:spcPct val="0"/>
                </a:spcBef>
                <a:spcAft>
                  <a:spcPct val="0"/>
                </a:spcAft>
              </a:pPr>
              <a:t>106</a:t>
            </a:fld>
            <a:endParaRPr lang="en-US" altLang="en-US">
              <a:solidFill>
                <a:srgbClr val="000000"/>
              </a:solidFill>
            </a:endParaRPr>
          </a:p>
        </p:txBody>
      </p:sp>
      <p:sp>
        <p:nvSpPr>
          <p:cNvPr id="76803" name="Rectangle 2">
            <a:extLst>
              <a:ext uri="{FF2B5EF4-FFF2-40B4-BE49-F238E27FC236}">
                <a16:creationId xmlns:a16="http://schemas.microsoft.com/office/drawing/2014/main" id="{7F6B7573-4EB7-786F-34F4-59E3EE3ABC1A}"/>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2800" dirty="0"/>
              <a:t>Joint Application Design (JAD) Important Roles</a:t>
            </a:r>
            <a:br>
              <a:rPr lang="ar-JO" altLang="en-US" sz="2800" dirty="0"/>
            </a:br>
            <a:r>
              <a:rPr lang="en-GB" altLang="en-US" sz="2800" dirty="0" err="1"/>
              <a:t>أدوار</a:t>
            </a:r>
            <a:r>
              <a:rPr lang="en-GB" altLang="en-US" sz="2800" dirty="0"/>
              <a:t> </a:t>
            </a:r>
            <a:r>
              <a:rPr lang="en-GB" altLang="en-US" sz="2800" dirty="0" err="1"/>
              <a:t>مهمة</a:t>
            </a:r>
            <a:r>
              <a:rPr lang="en-GB" altLang="en-US" sz="2800" dirty="0"/>
              <a:t> </a:t>
            </a:r>
            <a:r>
              <a:rPr lang="en-GB" altLang="en-US" sz="2800" dirty="0" err="1"/>
              <a:t>في</a:t>
            </a:r>
            <a:r>
              <a:rPr lang="en-GB" altLang="en-US" sz="2800" dirty="0"/>
              <a:t> </a:t>
            </a:r>
            <a:r>
              <a:rPr lang="en-GB" altLang="en-US" sz="2800" dirty="0" err="1"/>
              <a:t>تصميم</a:t>
            </a:r>
            <a:r>
              <a:rPr lang="en-GB" altLang="en-US" sz="2800" dirty="0"/>
              <a:t> </a:t>
            </a:r>
            <a:r>
              <a:rPr lang="en-GB" altLang="en-US" sz="2800" dirty="0" err="1"/>
              <a:t>التطبيق</a:t>
            </a:r>
            <a:r>
              <a:rPr lang="en-GB" altLang="en-US" sz="2800" dirty="0"/>
              <a:t> </a:t>
            </a:r>
            <a:r>
              <a:rPr lang="en-GB" altLang="en-US" sz="2800" dirty="0" err="1"/>
              <a:t>المشترك</a:t>
            </a:r>
            <a:r>
              <a:rPr lang="en-GB" altLang="en-US" sz="2800" dirty="0"/>
              <a:t> (JAD)</a:t>
            </a:r>
          </a:p>
        </p:txBody>
      </p:sp>
      <p:sp>
        <p:nvSpPr>
          <p:cNvPr id="76804" name="Rectangle 3">
            <a:extLst>
              <a:ext uri="{FF2B5EF4-FFF2-40B4-BE49-F238E27FC236}">
                <a16:creationId xmlns:a16="http://schemas.microsoft.com/office/drawing/2014/main" id="{8C114320-F011-FB07-B0F0-0E34D1611A00}"/>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2400" dirty="0"/>
              <a:t>Facilitator</a:t>
            </a:r>
            <a:endParaRPr lang="ar-JO" altLang="en-US" sz="2400" dirty="0"/>
          </a:p>
          <a:p>
            <a:pPr eaLnBrk="1" hangingPunct="1"/>
            <a:r>
              <a:rPr lang="en-GB" altLang="en-US" sz="2400" dirty="0" err="1"/>
              <a:t>الميسر</a:t>
            </a:r>
            <a:endParaRPr lang="en-GB" altLang="en-US" sz="2400" dirty="0"/>
          </a:p>
          <a:p>
            <a:pPr eaLnBrk="1" hangingPunct="1"/>
            <a:r>
              <a:rPr lang="en-GB" altLang="en-US" sz="2400" dirty="0"/>
              <a:t>Scribe</a:t>
            </a:r>
            <a:r>
              <a:rPr lang="ar-JO" altLang="en-US" sz="2400" dirty="0"/>
              <a:t>كاتب</a:t>
            </a:r>
            <a:endParaRPr lang="en-GB" alt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ABF887BC-8256-E6C3-4F4B-1AB42F085F53}"/>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2E15998E-8B40-4ED2-9846-B2C3744DEDAA}" type="slidenum">
              <a:rPr lang="en-US" altLang="en-US">
                <a:solidFill>
                  <a:srgbClr val="000000"/>
                </a:solidFill>
              </a:rPr>
              <a:pPr algn="l" rtl="0" eaLnBrk="0" fontAlgn="base" hangingPunct="0">
                <a:spcBef>
                  <a:spcPct val="0"/>
                </a:spcBef>
                <a:spcAft>
                  <a:spcPct val="0"/>
                </a:spcAft>
              </a:pPr>
              <a:t>107</a:t>
            </a:fld>
            <a:endParaRPr lang="en-US" altLang="en-US">
              <a:solidFill>
                <a:srgbClr val="000000"/>
              </a:solidFill>
            </a:endParaRPr>
          </a:p>
        </p:txBody>
      </p:sp>
      <p:sp>
        <p:nvSpPr>
          <p:cNvPr id="78851" name="Rectangle 2">
            <a:extLst>
              <a:ext uri="{FF2B5EF4-FFF2-40B4-BE49-F238E27FC236}">
                <a16:creationId xmlns:a16="http://schemas.microsoft.com/office/drawing/2014/main" id="{DC5FD62E-1921-572D-71E6-89D5F0FC58EC}"/>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600" dirty="0"/>
              <a:t>Joint Application Design (JAD) Setting</a:t>
            </a:r>
            <a:br>
              <a:rPr lang="en-GB" altLang="en-US" sz="3600" dirty="0"/>
            </a:br>
            <a:r>
              <a:rPr lang="en-GB" altLang="en-US" sz="3600" dirty="0" err="1"/>
              <a:t>إعداد</a:t>
            </a:r>
            <a:r>
              <a:rPr lang="en-GB" altLang="en-US" sz="3600" dirty="0"/>
              <a:t> </a:t>
            </a:r>
            <a:r>
              <a:rPr lang="en-GB" altLang="en-US" sz="3600" dirty="0" err="1"/>
              <a:t>تصميم</a:t>
            </a:r>
            <a:r>
              <a:rPr lang="en-GB" altLang="en-US" sz="3600" dirty="0"/>
              <a:t> </a:t>
            </a:r>
            <a:r>
              <a:rPr lang="en-GB" altLang="en-US" sz="3600" dirty="0" err="1"/>
              <a:t>التطبيق</a:t>
            </a:r>
            <a:r>
              <a:rPr lang="en-GB" altLang="en-US" sz="3600" dirty="0"/>
              <a:t> </a:t>
            </a:r>
            <a:r>
              <a:rPr lang="en-GB" altLang="en-US" sz="3600" dirty="0" err="1"/>
              <a:t>المشترك</a:t>
            </a:r>
            <a:r>
              <a:rPr lang="en-GB" altLang="en-US" sz="3600" dirty="0"/>
              <a:t> (JAD)</a:t>
            </a:r>
          </a:p>
        </p:txBody>
      </p:sp>
      <p:sp>
        <p:nvSpPr>
          <p:cNvPr id="78852" name="Rectangle 3">
            <a:extLst>
              <a:ext uri="{FF2B5EF4-FFF2-40B4-BE49-F238E27FC236}">
                <a16:creationId xmlns:a16="http://schemas.microsoft.com/office/drawing/2014/main" id="{01C4B5AC-AB9E-A73F-B5E2-F99B35D18B48}"/>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2000" dirty="0"/>
              <a:t>U-Shaped seating</a:t>
            </a:r>
          </a:p>
          <a:p>
            <a:pPr algn="r" rtl="1" eaLnBrk="1" hangingPunct="1"/>
            <a:r>
              <a:rPr lang="en-GB" altLang="en-US" sz="2000" dirty="0" err="1"/>
              <a:t>مقاعد</a:t>
            </a:r>
            <a:r>
              <a:rPr lang="en-GB" altLang="en-US" sz="2000" dirty="0"/>
              <a:t> </a:t>
            </a:r>
            <a:r>
              <a:rPr lang="en-GB" altLang="en-US" sz="2000" dirty="0" err="1"/>
              <a:t>على</a:t>
            </a:r>
            <a:r>
              <a:rPr lang="en-GB" altLang="en-US" sz="2000" dirty="0"/>
              <a:t> </a:t>
            </a:r>
            <a:r>
              <a:rPr lang="en-GB" altLang="en-US" sz="2000" dirty="0" err="1"/>
              <a:t>شكل</a:t>
            </a:r>
            <a:r>
              <a:rPr lang="en-GB" altLang="en-US" sz="2000" dirty="0"/>
              <a:t> </a:t>
            </a:r>
            <a:r>
              <a:rPr lang="en-GB" altLang="en-US" sz="2000" dirty="0" err="1"/>
              <a:t>حرف</a:t>
            </a:r>
            <a:r>
              <a:rPr lang="en-GB" altLang="en-US" sz="2000" dirty="0"/>
              <a:t> U</a:t>
            </a:r>
          </a:p>
          <a:p>
            <a:pPr eaLnBrk="1" hangingPunct="1"/>
            <a:r>
              <a:rPr lang="en-GB" altLang="en-US" sz="2000" dirty="0"/>
              <a:t>Away from distractions</a:t>
            </a:r>
          </a:p>
          <a:p>
            <a:pPr algn="r" rtl="1" eaLnBrk="1" hangingPunct="1"/>
            <a:r>
              <a:rPr lang="en-GB" altLang="en-US" sz="2000" dirty="0" err="1"/>
              <a:t>بعيدًا</a:t>
            </a:r>
            <a:r>
              <a:rPr lang="en-GB" altLang="en-US" sz="2000" dirty="0"/>
              <a:t> </a:t>
            </a:r>
            <a:r>
              <a:rPr lang="en-GB" altLang="en-US" sz="2000" dirty="0" err="1"/>
              <a:t>عن</a:t>
            </a:r>
            <a:r>
              <a:rPr lang="en-GB" altLang="en-US" sz="2000" dirty="0"/>
              <a:t> </a:t>
            </a:r>
            <a:r>
              <a:rPr lang="en-GB" altLang="en-US" sz="2000" dirty="0" err="1"/>
              <a:t>المشتتات</a:t>
            </a:r>
            <a:endParaRPr lang="en-GB" altLang="en-US" sz="2000" dirty="0"/>
          </a:p>
          <a:p>
            <a:pPr eaLnBrk="1" hangingPunct="1"/>
            <a:r>
              <a:rPr lang="en-GB" altLang="en-US" sz="2000" dirty="0"/>
              <a:t>Whiteboard/flip chart</a:t>
            </a:r>
          </a:p>
          <a:p>
            <a:pPr algn="r" rtl="1" eaLnBrk="1" hangingPunct="1"/>
            <a:r>
              <a:rPr lang="en-GB" altLang="en-US" sz="2000" dirty="0" err="1"/>
              <a:t>سبورة</a:t>
            </a:r>
            <a:r>
              <a:rPr lang="en-GB" altLang="en-US" sz="2000" dirty="0"/>
              <a:t> </a:t>
            </a:r>
            <a:r>
              <a:rPr lang="en-GB" altLang="en-US" sz="2000" dirty="0" err="1"/>
              <a:t>بيضاء</a:t>
            </a:r>
            <a:r>
              <a:rPr lang="en-GB" altLang="en-US" sz="2000" dirty="0"/>
              <a:t> / </a:t>
            </a:r>
            <a:r>
              <a:rPr lang="en-GB" altLang="en-US" sz="2000" dirty="0" err="1"/>
              <a:t>لوح</a:t>
            </a:r>
            <a:r>
              <a:rPr lang="en-GB" altLang="en-US" sz="2000" dirty="0"/>
              <a:t> </a:t>
            </a:r>
            <a:r>
              <a:rPr lang="en-GB" altLang="en-US" sz="2000" dirty="0" err="1"/>
              <a:t>ورقي</a:t>
            </a:r>
            <a:endParaRPr lang="en-GB" altLang="en-US" sz="2000" dirty="0"/>
          </a:p>
          <a:p>
            <a:pPr eaLnBrk="1" hangingPunct="1"/>
            <a:r>
              <a:rPr lang="en-GB" altLang="en-US" sz="2000" dirty="0"/>
              <a:t>Prototyping tools</a:t>
            </a:r>
          </a:p>
          <a:p>
            <a:pPr algn="r" rtl="1" eaLnBrk="1" hangingPunct="1"/>
            <a:r>
              <a:rPr lang="en-GB" altLang="en-US" sz="2000" dirty="0" err="1"/>
              <a:t>أدوات</a:t>
            </a:r>
            <a:r>
              <a:rPr lang="en-GB" altLang="en-US" sz="2000" dirty="0"/>
              <a:t> </a:t>
            </a:r>
            <a:r>
              <a:rPr lang="en-GB" altLang="en-US" sz="2000" dirty="0" err="1"/>
              <a:t>النمذجة</a:t>
            </a:r>
            <a:endParaRPr lang="en-GB" altLang="en-US" sz="2000" dirty="0"/>
          </a:p>
          <a:p>
            <a:pPr eaLnBrk="1" hangingPunct="1"/>
            <a:r>
              <a:rPr lang="en-GB" altLang="en-US" sz="2000" dirty="0"/>
              <a:t>e-JAD</a:t>
            </a:r>
          </a:p>
          <a:p>
            <a:pPr algn="r" rtl="1" eaLnBrk="1" hangingPunct="1"/>
            <a:r>
              <a:rPr lang="en-GB" altLang="en-US" sz="2000" dirty="0"/>
              <a:t>e-JAD</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5FE46EE6-A471-AD58-5BB1-63742B27D96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fontAlgn="base">
              <a:spcBef>
                <a:spcPct val="0"/>
              </a:spcBef>
              <a:spcAft>
                <a:spcPct val="0"/>
              </a:spcAft>
            </a:pPr>
            <a:fld id="{6D23641A-3502-422C-A737-4811CC319ADD}" type="slidenum">
              <a:rPr lang="en-US" altLang="en-US">
                <a:solidFill>
                  <a:srgbClr val="000000"/>
                </a:solidFill>
                <a:latin typeface="Garamond" panose="02020404030301010803" pitchFamily="18" charset="0"/>
              </a:rPr>
              <a:pPr rtl="0" fontAlgn="base">
                <a:spcBef>
                  <a:spcPct val="0"/>
                </a:spcBef>
                <a:spcAft>
                  <a:spcPct val="0"/>
                </a:spcAft>
              </a:pPr>
              <a:t>108</a:t>
            </a:fld>
            <a:endParaRPr lang="en-US" altLang="en-US">
              <a:solidFill>
                <a:srgbClr val="000000"/>
              </a:solidFill>
              <a:latin typeface="Garamond" panose="02020404030301010803" pitchFamily="18" charset="0"/>
            </a:endParaRPr>
          </a:p>
        </p:txBody>
      </p:sp>
      <p:sp>
        <p:nvSpPr>
          <p:cNvPr id="80899" name="Rectangle 2">
            <a:extLst>
              <a:ext uri="{FF2B5EF4-FFF2-40B4-BE49-F238E27FC236}">
                <a16:creationId xmlns:a16="http://schemas.microsoft.com/office/drawing/2014/main" id="{8E13330A-D031-4D08-3471-E53C7623974A}"/>
              </a:ext>
            </a:extLst>
          </p:cNvPr>
          <p:cNvSpPr>
            <a:spLocks noGrp="1" noChangeArrowheads="1"/>
          </p:cNvSpPr>
          <p:nvPr>
            <p:ph type="title"/>
          </p:nvPr>
        </p:nvSpPr>
        <p:spPr/>
        <p:txBody>
          <a:bodyPr/>
          <a:lstStyle/>
          <a:p>
            <a:pPr eaLnBrk="1" hangingPunct="1"/>
            <a:r>
              <a:rPr lang="en-GB" altLang="en-US" sz="3600" dirty="0"/>
              <a:t>JAD Meeting Room</a:t>
            </a:r>
            <a:br>
              <a:rPr lang="en-GB" altLang="en-US" sz="3600" dirty="0"/>
            </a:br>
            <a:r>
              <a:rPr lang="en-GB" altLang="en-US" sz="3600" dirty="0" err="1"/>
              <a:t>غرفة</a:t>
            </a:r>
            <a:r>
              <a:rPr lang="en-GB" altLang="en-US" sz="3600" dirty="0"/>
              <a:t> </a:t>
            </a:r>
            <a:r>
              <a:rPr lang="en-GB" altLang="en-US" sz="3600" dirty="0" err="1"/>
              <a:t>اجتماعات</a:t>
            </a:r>
            <a:r>
              <a:rPr lang="en-GB" altLang="en-US" sz="3600" dirty="0"/>
              <a:t> JAD</a:t>
            </a:r>
          </a:p>
        </p:txBody>
      </p:sp>
      <p:sp>
        <p:nvSpPr>
          <p:cNvPr id="80900" name="Text Box 3">
            <a:extLst>
              <a:ext uri="{FF2B5EF4-FFF2-40B4-BE49-F238E27FC236}">
                <a16:creationId xmlns:a16="http://schemas.microsoft.com/office/drawing/2014/main" id="{1CB38833-8426-A53C-837A-F74E50F8DFE3}"/>
              </a:ext>
            </a:extLst>
          </p:cNvPr>
          <p:cNvSpPr txBox="1">
            <a:spLocks noChangeArrowheads="1"/>
          </p:cNvSpPr>
          <p:nvPr/>
        </p:nvSpPr>
        <p:spPr bwMode="auto">
          <a:xfrm>
            <a:off x="3452813" y="3344863"/>
            <a:ext cx="432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2400">
                <a:solidFill>
                  <a:srgbClr val="000000"/>
                </a:solidFill>
                <a:latin typeface="Verdana" panose="020B0604030504040204" pitchFamily="34" charset="0"/>
              </a:rPr>
              <a:t>JPEG Figure 5-5 Goes Here</a:t>
            </a:r>
          </a:p>
        </p:txBody>
      </p:sp>
      <p:pic>
        <p:nvPicPr>
          <p:cNvPr id="80901" name="Picture 4" descr="!05-05W-">
            <a:extLst>
              <a:ext uri="{FF2B5EF4-FFF2-40B4-BE49-F238E27FC236}">
                <a16:creationId xmlns:a16="http://schemas.microsoft.com/office/drawing/2014/main" id="{5D8BC5B6-B3A1-AD7A-2B59-ADDA63927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1" y="1839914"/>
            <a:ext cx="7573963"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a:extLst>
              <a:ext uri="{FF2B5EF4-FFF2-40B4-BE49-F238E27FC236}">
                <a16:creationId xmlns:a16="http://schemas.microsoft.com/office/drawing/2014/main" id="{FA652498-BBA6-5057-714E-12479799EAF4}"/>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569F8124-C93A-4E31-9575-16C1FC77B482}" type="slidenum">
              <a:rPr lang="en-US" altLang="en-US">
                <a:solidFill>
                  <a:srgbClr val="000000"/>
                </a:solidFill>
              </a:rPr>
              <a:pPr algn="l" rtl="0" eaLnBrk="0" fontAlgn="base" hangingPunct="0">
                <a:spcBef>
                  <a:spcPct val="0"/>
                </a:spcBef>
                <a:spcAft>
                  <a:spcPct val="0"/>
                </a:spcAft>
              </a:pPr>
              <a:t>109</a:t>
            </a:fld>
            <a:endParaRPr lang="en-US" altLang="en-US">
              <a:solidFill>
                <a:srgbClr val="000000"/>
              </a:solidFill>
            </a:endParaRPr>
          </a:p>
        </p:txBody>
      </p:sp>
      <p:sp>
        <p:nvSpPr>
          <p:cNvPr id="82947" name="Rectangle 2">
            <a:extLst>
              <a:ext uri="{FF2B5EF4-FFF2-40B4-BE49-F238E27FC236}">
                <a16:creationId xmlns:a16="http://schemas.microsoft.com/office/drawing/2014/main" id="{3F4F1DD3-E3CC-0CAC-3C0E-819B2FA45666}"/>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The JAD Session</a:t>
            </a:r>
            <a:br>
              <a:rPr lang="en-GB" altLang="en-US" sz="3200" dirty="0"/>
            </a:br>
            <a:r>
              <a:rPr lang="en-GB" altLang="en-US" sz="3200" dirty="0" err="1"/>
              <a:t>جلسة</a:t>
            </a:r>
            <a:r>
              <a:rPr lang="en-GB" altLang="en-US" sz="3200" dirty="0"/>
              <a:t> JAD</a:t>
            </a:r>
          </a:p>
        </p:txBody>
      </p:sp>
      <p:sp>
        <p:nvSpPr>
          <p:cNvPr id="82948" name="Rectangle 3">
            <a:extLst>
              <a:ext uri="{FF2B5EF4-FFF2-40B4-BE49-F238E27FC236}">
                <a16:creationId xmlns:a16="http://schemas.microsoft.com/office/drawing/2014/main" id="{9EC76E1D-FC50-41A0-D689-AF77B8691E9D}"/>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1200" dirty="0"/>
              <a:t>Tend to last 5 to 10 days over a three week period</a:t>
            </a:r>
          </a:p>
          <a:p>
            <a:pPr algn="r" rtl="1" eaLnBrk="1" hangingPunct="1"/>
            <a:r>
              <a:rPr lang="en-GB" altLang="en-US" sz="1200" dirty="0" err="1"/>
              <a:t>تميل</a:t>
            </a:r>
            <a:r>
              <a:rPr lang="en-GB" altLang="en-US" sz="1200" dirty="0"/>
              <a:t> </a:t>
            </a:r>
            <a:r>
              <a:rPr lang="en-GB" altLang="en-US" sz="1200" dirty="0" err="1"/>
              <a:t>إلى</a:t>
            </a:r>
            <a:r>
              <a:rPr lang="en-GB" altLang="en-US" sz="1200" dirty="0"/>
              <a:t> </a:t>
            </a:r>
            <a:r>
              <a:rPr lang="en-GB" altLang="en-US" sz="1200" dirty="0" err="1"/>
              <a:t>أن</a:t>
            </a:r>
            <a:r>
              <a:rPr lang="en-GB" altLang="en-US" sz="1200" dirty="0"/>
              <a:t> </a:t>
            </a:r>
            <a:r>
              <a:rPr lang="en-GB" altLang="en-US" sz="1200" dirty="0" err="1"/>
              <a:t>تستمر</a:t>
            </a:r>
            <a:r>
              <a:rPr lang="en-GB" altLang="en-US" sz="1200" dirty="0"/>
              <a:t> </a:t>
            </a:r>
            <a:r>
              <a:rPr lang="en-GB" altLang="en-US" sz="1200" dirty="0" err="1"/>
              <a:t>من</a:t>
            </a:r>
            <a:r>
              <a:rPr lang="en-GB" altLang="en-US" sz="1200" dirty="0"/>
              <a:t> 5 </a:t>
            </a:r>
            <a:r>
              <a:rPr lang="en-GB" altLang="en-US" sz="1200" dirty="0" err="1"/>
              <a:t>إلى</a:t>
            </a:r>
            <a:r>
              <a:rPr lang="en-GB" altLang="en-US" sz="1200" dirty="0"/>
              <a:t> 10 </a:t>
            </a:r>
            <a:r>
              <a:rPr lang="en-GB" altLang="en-US" sz="1200" dirty="0" err="1"/>
              <a:t>أيام</a:t>
            </a:r>
            <a:r>
              <a:rPr lang="en-GB" altLang="en-US" sz="1200" dirty="0"/>
              <a:t> </a:t>
            </a:r>
            <a:r>
              <a:rPr lang="en-GB" altLang="en-US" sz="1200" dirty="0" err="1"/>
              <a:t>على</a:t>
            </a:r>
            <a:r>
              <a:rPr lang="en-GB" altLang="en-US" sz="1200" dirty="0"/>
              <a:t> </a:t>
            </a:r>
            <a:r>
              <a:rPr lang="en-GB" altLang="en-US" sz="1200" dirty="0" err="1"/>
              <a:t>مدار</a:t>
            </a:r>
            <a:r>
              <a:rPr lang="en-GB" altLang="en-US" sz="1200" dirty="0"/>
              <a:t> </a:t>
            </a:r>
            <a:r>
              <a:rPr lang="en-GB" altLang="en-US" sz="1200" dirty="0" err="1"/>
              <a:t>فترة</a:t>
            </a:r>
            <a:r>
              <a:rPr lang="en-GB" altLang="en-US" sz="1200" dirty="0"/>
              <a:t> </a:t>
            </a:r>
            <a:r>
              <a:rPr lang="en-GB" altLang="en-US" sz="1200" dirty="0" err="1"/>
              <a:t>ثلاثة</a:t>
            </a:r>
            <a:r>
              <a:rPr lang="en-GB" altLang="en-US" sz="1200" dirty="0"/>
              <a:t> </a:t>
            </a:r>
            <a:r>
              <a:rPr lang="en-GB" altLang="en-US" sz="1200" dirty="0" err="1"/>
              <a:t>أسابيع</a:t>
            </a:r>
            <a:endParaRPr lang="en-GB" altLang="en-US" sz="1200" dirty="0"/>
          </a:p>
          <a:p>
            <a:pPr eaLnBrk="1" hangingPunct="1"/>
            <a:r>
              <a:rPr lang="en-GB" altLang="en-US" sz="1200" dirty="0"/>
              <a:t>Prepare questions as with interviews</a:t>
            </a:r>
          </a:p>
          <a:p>
            <a:pPr algn="r" rtl="1" eaLnBrk="1" hangingPunct="1"/>
            <a:r>
              <a:rPr lang="en-GB" altLang="en-US" sz="1200" dirty="0" err="1"/>
              <a:t>تحضير</a:t>
            </a:r>
            <a:r>
              <a:rPr lang="en-GB" altLang="en-US" sz="1200" dirty="0"/>
              <a:t> </a:t>
            </a:r>
            <a:r>
              <a:rPr lang="en-GB" altLang="en-US" sz="1200" dirty="0" err="1"/>
              <a:t>الأسئلة</a:t>
            </a:r>
            <a:r>
              <a:rPr lang="en-GB" altLang="en-US" sz="1200" dirty="0"/>
              <a:t> </a:t>
            </a:r>
            <a:r>
              <a:rPr lang="en-GB" altLang="en-US" sz="1200" dirty="0" err="1"/>
              <a:t>كما</a:t>
            </a:r>
            <a:r>
              <a:rPr lang="en-GB" altLang="en-US" sz="1200" dirty="0"/>
              <a:t> </a:t>
            </a:r>
            <a:r>
              <a:rPr lang="en-GB" altLang="en-US" sz="1200" dirty="0" err="1"/>
              <a:t>هو</a:t>
            </a:r>
            <a:r>
              <a:rPr lang="en-GB" altLang="en-US" sz="1200" dirty="0"/>
              <a:t> </a:t>
            </a:r>
            <a:r>
              <a:rPr lang="en-GB" altLang="en-US" sz="1200" dirty="0" err="1"/>
              <a:t>الحال</a:t>
            </a:r>
            <a:r>
              <a:rPr lang="en-GB" altLang="en-US" sz="1200" dirty="0"/>
              <a:t> </a:t>
            </a:r>
            <a:r>
              <a:rPr lang="en-GB" altLang="en-US" sz="1200" dirty="0" err="1"/>
              <a:t>مع</a:t>
            </a:r>
            <a:r>
              <a:rPr lang="en-GB" altLang="en-US" sz="1200" dirty="0"/>
              <a:t> </a:t>
            </a:r>
            <a:r>
              <a:rPr lang="en-GB" altLang="en-US" sz="1200" dirty="0" err="1"/>
              <a:t>المقابلات</a:t>
            </a:r>
            <a:endParaRPr lang="en-GB" altLang="en-US" sz="1200" dirty="0"/>
          </a:p>
          <a:p>
            <a:pPr eaLnBrk="1" hangingPunct="1"/>
            <a:r>
              <a:rPr lang="en-GB" altLang="en-US" sz="1200" dirty="0"/>
              <a:t>Formal agenda and ground rules</a:t>
            </a:r>
          </a:p>
          <a:p>
            <a:pPr algn="r" rtl="1" eaLnBrk="1" hangingPunct="1"/>
            <a:r>
              <a:rPr lang="en-GB" altLang="en-US" sz="1200" dirty="0" err="1"/>
              <a:t>جدول</a:t>
            </a:r>
            <a:r>
              <a:rPr lang="en-GB" altLang="en-US" sz="1200" dirty="0"/>
              <a:t> </a:t>
            </a:r>
            <a:r>
              <a:rPr lang="en-GB" altLang="en-US" sz="1200" dirty="0" err="1"/>
              <a:t>الأعمال</a:t>
            </a:r>
            <a:r>
              <a:rPr lang="en-GB" altLang="en-US" sz="1200" dirty="0"/>
              <a:t> </a:t>
            </a:r>
            <a:r>
              <a:rPr lang="en-GB" altLang="en-US" sz="1200" dirty="0" err="1"/>
              <a:t>الرسمي</a:t>
            </a:r>
            <a:r>
              <a:rPr lang="en-GB" altLang="en-US" sz="1200" dirty="0"/>
              <a:t> </a:t>
            </a:r>
            <a:r>
              <a:rPr lang="en-GB" altLang="en-US" sz="1200" dirty="0" err="1"/>
              <a:t>والقواعد</a:t>
            </a:r>
            <a:r>
              <a:rPr lang="en-GB" altLang="en-US" sz="1200" dirty="0"/>
              <a:t> </a:t>
            </a:r>
            <a:r>
              <a:rPr lang="en-GB" altLang="en-US" sz="1200" dirty="0" err="1"/>
              <a:t>الأساسية</a:t>
            </a:r>
            <a:endParaRPr lang="en-GB" altLang="en-US" sz="1200" dirty="0"/>
          </a:p>
          <a:p>
            <a:pPr eaLnBrk="1" hangingPunct="1"/>
            <a:r>
              <a:rPr lang="en-GB" altLang="en-US" sz="1200" dirty="0"/>
              <a:t>Facilitator activities</a:t>
            </a:r>
          </a:p>
          <a:p>
            <a:pPr algn="r" rtl="1" eaLnBrk="1" hangingPunct="1"/>
            <a:r>
              <a:rPr lang="en-GB" altLang="en-US" sz="1200" dirty="0" err="1"/>
              <a:t>أنشطة</a:t>
            </a:r>
            <a:r>
              <a:rPr lang="en-GB" altLang="en-US" sz="1200" dirty="0"/>
              <a:t> </a:t>
            </a:r>
            <a:r>
              <a:rPr lang="en-GB" altLang="en-US" sz="1200" dirty="0" err="1"/>
              <a:t>الميسر</a:t>
            </a:r>
            <a:endParaRPr lang="en-GB" altLang="en-US" sz="1200" dirty="0"/>
          </a:p>
          <a:p>
            <a:pPr lvl="1" eaLnBrk="1" hangingPunct="1"/>
            <a:r>
              <a:rPr lang="en-GB" altLang="en-US" sz="1200" dirty="0"/>
              <a:t>Keep session on track</a:t>
            </a:r>
          </a:p>
          <a:p>
            <a:pPr lvl="1" algn="r" rtl="1" eaLnBrk="1" hangingPunct="1"/>
            <a:r>
              <a:rPr lang="en-GB" altLang="en-US" sz="1200" dirty="0" err="1"/>
              <a:t>حافظ</a:t>
            </a:r>
            <a:r>
              <a:rPr lang="en-GB" altLang="en-US" sz="1200" dirty="0"/>
              <a:t> </a:t>
            </a:r>
            <a:r>
              <a:rPr lang="en-GB" altLang="en-US" sz="1200" dirty="0" err="1"/>
              <a:t>على</a:t>
            </a:r>
            <a:r>
              <a:rPr lang="en-GB" altLang="en-US" sz="1200" dirty="0"/>
              <a:t> </a:t>
            </a:r>
            <a:r>
              <a:rPr lang="en-GB" altLang="en-US" sz="1200" dirty="0" err="1"/>
              <a:t>الدورة</a:t>
            </a:r>
            <a:r>
              <a:rPr lang="en-GB" altLang="en-US" sz="1200" dirty="0"/>
              <a:t> </a:t>
            </a:r>
            <a:r>
              <a:rPr lang="en-GB" altLang="en-US" sz="1200" dirty="0" err="1"/>
              <a:t>في</a:t>
            </a:r>
            <a:r>
              <a:rPr lang="en-GB" altLang="en-US" sz="1200" dirty="0"/>
              <a:t> </a:t>
            </a:r>
            <a:r>
              <a:rPr lang="en-GB" altLang="en-US" sz="1200" dirty="0" err="1"/>
              <a:t>المسار</a:t>
            </a:r>
            <a:r>
              <a:rPr lang="en-GB" altLang="en-US" sz="1200" dirty="0"/>
              <a:t> </a:t>
            </a:r>
            <a:r>
              <a:rPr lang="en-GB" altLang="en-US" sz="1200" dirty="0" err="1"/>
              <a:t>الصحيح</a:t>
            </a:r>
            <a:endParaRPr lang="en-GB" altLang="en-US" sz="1200" dirty="0"/>
          </a:p>
          <a:p>
            <a:pPr lvl="1" eaLnBrk="1" hangingPunct="1"/>
            <a:r>
              <a:rPr lang="en-GB" altLang="en-US" sz="1200" dirty="0"/>
              <a:t>Help with technical terms and jargon</a:t>
            </a:r>
          </a:p>
          <a:p>
            <a:pPr lvl="1" algn="r" rtl="1" eaLnBrk="1" hangingPunct="1"/>
            <a:r>
              <a:rPr lang="en-GB" altLang="en-US" sz="1200" dirty="0" err="1"/>
              <a:t>مساعدة</a:t>
            </a:r>
            <a:r>
              <a:rPr lang="en-GB" altLang="en-US" sz="1200" dirty="0"/>
              <a:t> </a:t>
            </a:r>
            <a:r>
              <a:rPr lang="en-GB" altLang="en-US" sz="1200" dirty="0" err="1"/>
              <a:t>في</a:t>
            </a:r>
            <a:r>
              <a:rPr lang="en-GB" altLang="en-US" sz="1200" dirty="0"/>
              <a:t> </a:t>
            </a:r>
            <a:r>
              <a:rPr lang="en-GB" altLang="en-US" sz="1200" dirty="0" err="1"/>
              <a:t>المصطلحات</a:t>
            </a:r>
            <a:r>
              <a:rPr lang="en-GB" altLang="en-US" sz="1200" dirty="0"/>
              <a:t> </a:t>
            </a:r>
            <a:r>
              <a:rPr lang="en-GB" altLang="en-US" sz="1200" dirty="0" err="1"/>
              <a:t>الفنية</a:t>
            </a:r>
            <a:r>
              <a:rPr lang="en-GB" altLang="en-US" sz="1200" dirty="0"/>
              <a:t> </a:t>
            </a:r>
            <a:r>
              <a:rPr lang="en-GB" altLang="en-US" sz="1200" dirty="0" err="1"/>
              <a:t>والمصطلحات</a:t>
            </a:r>
            <a:endParaRPr lang="en-GB" altLang="en-US" sz="1200" dirty="0"/>
          </a:p>
          <a:p>
            <a:pPr lvl="1" eaLnBrk="1" hangingPunct="1"/>
            <a:r>
              <a:rPr lang="en-GB" altLang="en-US" sz="1200" dirty="0"/>
              <a:t>Record group input</a:t>
            </a:r>
          </a:p>
          <a:p>
            <a:pPr lvl="1" algn="r" rtl="1" eaLnBrk="1" hangingPunct="1"/>
            <a:r>
              <a:rPr lang="en-GB" altLang="en-US" sz="1200" dirty="0" err="1"/>
              <a:t>تسجيل</a:t>
            </a:r>
            <a:r>
              <a:rPr lang="en-GB" altLang="en-US" sz="1200" dirty="0"/>
              <a:t> </a:t>
            </a:r>
            <a:r>
              <a:rPr lang="en-GB" altLang="en-US" sz="1200" dirty="0" err="1"/>
              <a:t>مجموعة</a:t>
            </a:r>
            <a:r>
              <a:rPr lang="en-GB" altLang="en-US" sz="1200" dirty="0"/>
              <a:t> </a:t>
            </a:r>
            <a:r>
              <a:rPr lang="en-GB" altLang="en-US" sz="1200" dirty="0" err="1"/>
              <a:t>الإدخال</a:t>
            </a:r>
            <a:endParaRPr lang="en-GB" altLang="en-US" sz="1200" dirty="0"/>
          </a:p>
          <a:p>
            <a:pPr lvl="1" eaLnBrk="1" hangingPunct="1"/>
            <a:r>
              <a:rPr lang="en-GB" altLang="en-US" sz="1200" dirty="0"/>
              <a:t>Help resolve issues</a:t>
            </a:r>
          </a:p>
          <a:p>
            <a:pPr lvl="1" algn="r" rtl="1" eaLnBrk="1" hangingPunct="1"/>
            <a:r>
              <a:rPr lang="en-GB" altLang="en-US" sz="1200" dirty="0" err="1"/>
              <a:t>ساعد</a:t>
            </a:r>
            <a:r>
              <a:rPr lang="en-GB" altLang="en-US" sz="1200" dirty="0"/>
              <a:t> </a:t>
            </a:r>
            <a:r>
              <a:rPr lang="en-GB" altLang="en-US" sz="1200" dirty="0" err="1"/>
              <a:t>في</a:t>
            </a:r>
            <a:r>
              <a:rPr lang="en-GB" altLang="en-US" sz="1200" dirty="0"/>
              <a:t> </a:t>
            </a:r>
            <a:r>
              <a:rPr lang="en-GB" altLang="en-US" sz="1200" dirty="0" err="1"/>
              <a:t>حل</a:t>
            </a:r>
            <a:r>
              <a:rPr lang="en-GB" altLang="en-US" sz="1200" dirty="0"/>
              <a:t> </a:t>
            </a:r>
            <a:r>
              <a:rPr lang="en-GB" altLang="en-US" sz="1200" dirty="0" err="1"/>
              <a:t>المشكلات</a:t>
            </a:r>
            <a:endParaRPr lang="en-GB" altLang="en-US" sz="1200" dirty="0"/>
          </a:p>
          <a:p>
            <a:pPr eaLnBrk="1" hangingPunct="1"/>
            <a:r>
              <a:rPr lang="en-GB" altLang="en-US" sz="1200" dirty="0"/>
              <a:t>Post-session follow-up</a:t>
            </a:r>
          </a:p>
          <a:p>
            <a:pPr algn="r" rtl="1" eaLnBrk="1" hangingPunct="1"/>
            <a:r>
              <a:rPr lang="en-GB" altLang="en-US" sz="1200" dirty="0" err="1"/>
              <a:t>متابعة</a:t>
            </a:r>
            <a:r>
              <a:rPr lang="en-GB" altLang="en-US" sz="1200" dirty="0"/>
              <a:t> </a:t>
            </a:r>
            <a:r>
              <a:rPr lang="en-GB" altLang="en-US" sz="1200" dirty="0" err="1"/>
              <a:t>ما</a:t>
            </a:r>
            <a:r>
              <a:rPr lang="en-GB" altLang="en-US" sz="1200" dirty="0"/>
              <a:t> </a:t>
            </a:r>
            <a:r>
              <a:rPr lang="en-GB" altLang="en-US" sz="1200" dirty="0" err="1"/>
              <a:t>بعد</a:t>
            </a:r>
            <a:r>
              <a:rPr lang="en-GB" altLang="en-US" sz="1200" dirty="0"/>
              <a:t> </a:t>
            </a:r>
            <a:r>
              <a:rPr lang="en-GB" altLang="en-US" sz="1200" dirty="0" err="1"/>
              <a:t>الجلسة</a:t>
            </a:r>
            <a:endParaRPr lang="en-GB" altLang="en-US" sz="1600" dirty="0"/>
          </a:p>
          <a:p>
            <a:pPr eaLnBrk="1" hangingPunct="1"/>
            <a:endParaRPr lang="en-GB"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27F68-551E-4587-B001-F07020976C26}"/>
              </a:ext>
            </a:extLst>
          </p:cNvPr>
          <p:cNvSpPr>
            <a:spLocks noGrp="1"/>
          </p:cNvSpPr>
          <p:nvPr>
            <p:ph type="sldNum" sz="quarter" idx="10"/>
          </p:nvPr>
        </p:nvSpPr>
        <p:spPr/>
        <p:txBody>
          <a:bodyPr/>
          <a:lstStyle/>
          <a:p>
            <a:pPr defTabSz="457200" rtl="0"/>
            <a:fld id="{CD0694E2-E9F3-4716-B338-3E88E3213258}" type="slidenum">
              <a:rPr lang="en-CA" altLang="ar-JO">
                <a:solidFill>
                  <a:prstClr val="black">
                    <a:tint val="75000"/>
                  </a:prstClr>
                </a:solidFill>
                <a:latin typeface="Calibri"/>
                <a:cs typeface="Arial" panose="020B0604020202020204" pitchFamily="34" charset="0"/>
              </a:rPr>
              <a:pPr defTabSz="457200" rtl="0"/>
              <a:t>11</a:t>
            </a:fld>
            <a:endParaRPr lang="en-CA" altLang="ar-JO">
              <a:solidFill>
                <a:prstClr val="black">
                  <a:tint val="75000"/>
                </a:prstClr>
              </a:solidFill>
              <a:latin typeface="Calibri"/>
              <a:cs typeface="Arial" panose="020B0604020202020204" pitchFamily="34" charset="0"/>
            </a:endParaRPr>
          </a:p>
        </p:txBody>
      </p:sp>
      <p:sp>
        <p:nvSpPr>
          <p:cNvPr id="939012" name="Rectangle 4">
            <a:extLst>
              <a:ext uri="{FF2B5EF4-FFF2-40B4-BE49-F238E27FC236}">
                <a16:creationId xmlns:a16="http://schemas.microsoft.com/office/drawing/2014/main" id="{6E9215B9-565D-4F7C-80F8-697D6548A95D}"/>
              </a:ext>
            </a:extLst>
          </p:cNvPr>
          <p:cNvSpPr>
            <a:spLocks noGrp="1" noChangeArrowheads="1"/>
          </p:cNvSpPr>
          <p:nvPr>
            <p:ph type="title"/>
          </p:nvPr>
        </p:nvSpPr>
        <p:spPr/>
        <p:txBody>
          <a:bodyPr/>
          <a:lstStyle/>
          <a:p>
            <a:r>
              <a:rPr lang="en-CA" altLang="ar-JO" dirty="0"/>
              <a:t>General Problems with the Requirements Process</a:t>
            </a:r>
            <a:br>
              <a:rPr lang="ar-JO" altLang="ar-JO" dirty="0"/>
            </a:br>
            <a:r>
              <a:rPr lang="en-CA" altLang="ar-JO" dirty="0" err="1"/>
              <a:t>مشاكل</a:t>
            </a:r>
            <a:r>
              <a:rPr lang="en-CA" altLang="ar-JO" dirty="0"/>
              <a:t> </a:t>
            </a:r>
            <a:r>
              <a:rPr lang="en-CA" altLang="ar-JO" dirty="0" err="1"/>
              <a:t>عامة</a:t>
            </a:r>
            <a:r>
              <a:rPr lang="en-CA" altLang="ar-JO" dirty="0"/>
              <a:t> </a:t>
            </a:r>
            <a:r>
              <a:rPr lang="en-CA" altLang="ar-JO" dirty="0" err="1"/>
              <a:t>في</a:t>
            </a:r>
            <a:r>
              <a:rPr lang="en-CA" altLang="ar-JO" dirty="0"/>
              <a:t> </a:t>
            </a:r>
            <a:r>
              <a:rPr lang="en-CA" altLang="ar-JO" dirty="0" err="1"/>
              <a:t>عملية</a:t>
            </a:r>
            <a:r>
              <a:rPr lang="en-CA" altLang="ar-JO" dirty="0"/>
              <a:t> </a:t>
            </a:r>
            <a:r>
              <a:rPr lang="en-CA" altLang="ar-JO" dirty="0" err="1"/>
              <a:t>المتطلبات</a:t>
            </a:r>
            <a:endParaRPr lang="fr-CA" altLang="ar-JO" dirty="0"/>
          </a:p>
        </p:txBody>
      </p:sp>
      <p:sp>
        <p:nvSpPr>
          <p:cNvPr id="939013" name="Rectangle 5">
            <a:extLst>
              <a:ext uri="{FF2B5EF4-FFF2-40B4-BE49-F238E27FC236}">
                <a16:creationId xmlns:a16="http://schemas.microsoft.com/office/drawing/2014/main" id="{2CC5BF44-8868-4D71-9C73-4FCD70214457}"/>
              </a:ext>
            </a:extLst>
          </p:cNvPr>
          <p:cNvSpPr>
            <a:spLocks noGrp="1" noChangeArrowheads="1"/>
          </p:cNvSpPr>
          <p:nvPr>
            <p:ph type="body" idx="1"/>
          </p:nvPr>
        </p:nvSpPr>
        <p:spPr>
          <a:xfrm>
            <a:off x="1981200" y="1600201"/>
            <a:ext cx="8229600" cy="5121275"/>
          </a:xfrm>
        </p:spPr>
        <p:txBody>
          <a:bodyPr/>
          <a:lstStyle/>
          <a:p>
            <a:r>
              <a:rPr lang="en-CA" altLang="ar-JO" sz="2000" dirty="0"/>
              <a:t>Lack of the right expertise (software engineers, domain experts, etc.)</a:t>
            </a:r>
            <a:endParaRPr lang="fr-CA" altLang="ar-JO" sz="2000" dirty="0"/>
          </a:p>
          <a:p>
            <a:pPr algn="r" rtl="1"/>
            <a:r>
              <a:rPr lang="en-CA" altLang="ar-JO" sz="2000" dirty="0" err="1"/>
              <a:t>نقص</a:t>
            </a:r>
            <a:r>
              <a:rPr lang="en-CA" altLang="ar-JO" sz="2000" dirty="0"/>
              <a:t> </a:t>
            </a:r>
            <a:r>
              <a:rPr lang="en-CA" altLang="ar-JO" sz="2000" dirty="0" err="1"/>
              <a:t>الخبرة</a:t>
            </a:r>
            <a:r>
              <a:rPr lang="en-CA" altLang="ar-JO" sz="2000" dirty="0"/>
              <a:t> </a:t>
            </a:r>
            <a:r>
              <a:rPr lang="en-CA" altLang="ar-JO" sz="2000" dirty="0" err="1"/>
              <a:t>المناسبة</a:t>
            </a:r>
            <a:r>
              <a:rPr lang="en-CA" altLang="ar-JO" sz="2000" dirty="0"/>
              <a:t> </a:t>
            </a:r>
            <a:r>
              <a:rPr lang="ar-JO" altLang="ar-JO" sz="2000" dirty="0"/>
              <a:t>(</a:t>
            </a:r>
            <a:r>
              <a:rPr lang="en-CA" altLang="ar-JO" sz="2000" dirty="0" err="1"/>
              <a:t>مهندسو</a:t>
            </a:r>
            <a:r>
              <a:rPr lang="en-CA" altLang="ar-JO" sz="2000" dirty="0"/>
              <a:t> </a:t>
            </a:r>
            <a:r>
              <a:rPr lang="en-CA" altLang="ar-JO" sz="2000" dirty="0" err="1"/>
              <a:t>البرمجيات</a:t>
            </a:r>
            <a:r>
              <a:rPr lang="en-CA" altLang="ar-JO" sz="2000" dirty="0"/>
              <a:t> ، </a:t>
            </a:r>
            <a:r>
              <a:rPr lang="en-CA" altLang="ar-JO" sz="2000" dirty="0" err="1"/>
              <a:t>خبراء</a:t>
            </a:r>
            <a:r>
              <a:rPr lang="en-CA" altLang="ar-JO" sz="2000" dirty="0"/>
              <a:t> </a:t>
            </a:r>
            <a:r>
              <a:rPr lang="en-CA" altLang="ar-JO" sz="2000" dirty="0" err="1"/>
              <a:t>المجال</a:t>
            </a:r>
            <a:r>
              <a:rPr lang="en-CA" altLang="ar-JO" sz="2000" dirty="0"/>
              <a:t> ، </a:t>
            </a:r>
            <a:r>
              <a:rPr lang="en-CA" altLang="ar-JO" sz="2000" dirty="0" err="1"/>
              <a:t>إلخ</a:t>
            </a:r>
            <a:r>
              <a:rPr lang="en-CA" altLang="ar-JO" sz="2000" dirty="0"/>
              <a:t>.</a:t>
            </a:r>
            <a:r>
              <a:rPr lang="ar-JO" altLang="ar-JO" sz="2000" dirty="0"/>
              <a:t>)</a:t>
            </a:r>
            <a:endParaRPr lang="fr-CA" altLang="ar-JO" sz="2000" dirty="0"/>
          </a:p>
          <a:p>
            <a:r>
              <a:rPr lang="en-CA" altLang="ar-JO" sz="2000" dirty="0"/>
              <a:t>Initial ideas are often incomplete, wildly optimistic, and firmly entrenched in the minds of the people leading the acquisition process</a:t>
            </a:r>
          </a:p>
          <a:p>
            <a:pPr algn="r" rtl="1"/>
            <a:r>
              <a:rPr lang="en-CA" altLang="ar-JO" sz="2000" dirty="0" err="1"/>
              <a:t>غالبًا</a:t>
            </a:r>
            <a:r>
              <a:rPr lang="en-CA" altLang="ar-JO" sz="2000" dirty="0"/>
              <a:t> </a:t>
            </a:r>
            <a:r>
              <a:rPr lang="en-CA" altLang="ar-JO" sz="2000" dirty="0" err="1"/>
              <a:t>ما</a:t>
            </a:r>
            <a:r>
              <a:rPr lang="en-CA" altLang="ar-JO" sz="2000" dirty="0"/>
              <a:t> </a:t>
            </a:r>
            <a:r>
              <a:rPr lang="en-CA" altLang="ar-JO" sz="2000" dirty="0" err="1"/>
              <a:t>تكون</a:t>
            </a:r>
            <a:r>
              <a:rPr lang="en-CA" altLang="ar-JO" sz="2000" dirty="0"/>
              <a:t> </a:t>
            </a:r>
            <a:r>
              <a:rPr lang="en-CA" altLang="ar-JO" sz="2000" dirty="0" err="1"/>
              <a:t>الأفكار</a:t>
            </a:r>
            <a:r>
              <a:rPr lang="en-CA" altLang="ar-JO" sz="2000" dirty="0"/>
              <a:t> </a:t>
            </a:r>
            <a:r>
              <a:rPr lang="en-CA" altLang="ar-JO" sz="2000" dirty="0" err="1"/>
              <a:t>الأولية</a:t>
            </a:r>
            <a:r>
              <a:rPr lang="en-CA" altLang="ar-JO" sz="2000" dirty="0"/>
              <a:t> </a:t>
            </a:r>
            <a:r>
              <a:rPr lang="en-CA" altLang="ar-JO" sz="2000" dirty="0" err="1"/>
              <a:t>غير</a:t>
            </a:r>
            <a:r>
              <a:rPr lang="en-CA" altLang="ar-JO" sz="2000" dirty="0"/>
              <a:t> </a:t>
            </a:r>
            <a:r>
              <a:rPr lang="en-CA" altLang="ar-JO" sz="2000" dirty="0" err="1"/>
              <a:t>مكتملة</a:t>
            </a:r>
            <a:r>
              <a:rPr lang="en-CA" altLang="ar-JO" sz="2000" dirty="0"/>
              <a:t> </a:t>
            </a:r>
            <a:r>
              <a:rPr lang="en-CA" altLang="ar-JO" sz="2000" dirty="0" err="1"/>
              <a:t>ومتفائلة</a:t>
            </a:r>
            <a:r>
              <a:rPr lang="en-CA" altLang="ar-JO" sz="2000" dirty="0"/>
              <a:t> </a:t>
            </a:r>
            <a:r>
              <a:rPr lang="en-CA" altLang="ar-JO" sz="2000" dirty="0" err="1"/>
              <a:t>إلى</a:t>
            </a:r>
            <a:r>
              <a:rPr lang="en-CA" altLang="ar-JO" sz="2000" dirty="0"/>
              <a:t> </a:t>
            </a:r>
            <a:r>
              <a:rPr lang="en-CA" altLang="ar-JO" sz="2000" dirty="0" err="1"/>
              <a:t>حد</a:t>
            </a:r>
            <a:r>
              <a:rPr lang="en-CA" altLang="ar-JO" sz="2000" dirty="0"/>
              <a:t> </a:t>
            </a:r>
            <a:r>
              <a:rPr lang="en-CA" altLang="ar-JO" sz="2000" dirty="0" err="1"/>
              <a:t>كبير</a:t>
            </a:r>
            <a:r>
              <a:rPr lang="en-CA" altLang="ar-JO" sz="2000" dirty="0"/>
              <a:t> </a:t>
            </a:r>
            <a:r>
              <a:rPr lang="en-CA" altLang="ar-JO" sz="2000" dirty="0" err="1"/>
              <a:t>ومتأصلة</a:t>
            </a:r>
            <a:r>
              <a:rPr lang="en-CA" altLang="ar-JO" sz="2000" dirty="0"/>
              <a:t> </a:t>
            </a:r>
            <a:r>
              <a:rPr lang="en-CA" altLang="ar-JO" sz="2000" dirty="0" err="1"/>
              <a:t>بقوة</a:t>
            </a:r>
            <a:r>
              <a:rPr lang="en-CA" altLang="ar-JO" sz="2000" dirty="0"/>
              <a:t> </a:t>
            </a:r>
            <a:r>
              <a:rPr lang="en-CA" altLang="ar-JO" sz="2000" dirty="0" err="1"/>
              <a:t>في</a:t>
            </a:r>
            <a:r>
              <a:rPr lang="en-CA" altLang="ar-JO" sz="2000" dirty="0"/>
              <a:t> </a:t>
            </a:r>
            <a:r>
              <a:rPr lang="en-CA" altLang="ar-JO" sz="2000" dirty="0" err="1"/>
              <a:t>أذهان</a:t>
            </a:r>
            <a:r>
              <a:rPr lang="en-CA" altLang="ar-JO" sz="2000" dirty="0"/>
              <a:t> </a:t>
            </a:r>
            <a:r>
              <a:rPr lang="en-CA" altLang="ar-JO" sz="2000" dirty="0" err="1"/>
              <a:t>الأشخاص</a:t>
            </a:r>
            <a:r>
              <a:rPr lang="en-CA" altLang="ar-JO" sz="2000" dirty="0"/>
              <a:t> </a:t>
            </a:r>
            <a:r>
              <a:rPr lang="en-CA" altLang="ar-JO" sz="2000" dirty="0" err="1"/>
              <a:t>الذين</a:t>
            </a:r>
            <a:r>
              <a:rPr lang="en-CA" altLang="ar-JO" sz="2000" dirty="0"/>
              <a:t> </a:t>
            </a:r>
            <a:r>
              <a:rPr lang="en-CA" altLang="ar-JO" sz="2000" dirty="0" err="1"/>
              <a:t>يقودون</a:t>
            </a:r>
            <a:r>
              <a:rPr lang="en-CA" altLang="ar-JO" sz="2000" dirty="0"/>
              <a:t> </a:t>
            </a:r>
            <a:r>
              <a:rPr lang="en-CA" altLang="ar-JO" sz="2000" dirty="0" err="1"/>
              <a:t>عملية</a:t>
            </a:r>
            <a:r>
              <a:rPr lang="en-CA" altLang="ar-JO" sz="2000" dirty="0"/>
              <a:t> </a:t>
            </a:r>
            <a:r>
              <a:rPr lang="en-CA" altLang="ar-JO" sz="2000" dirty="0" err="1"/>
              <a:t>الاستحواذ</a:t>
            </a:r>
            <a:endParaRPr lang="fr-CA" altLang="ar-JO" sz="2000" dirty="0"/>
          </a:p>
          <a:p>
            <a:r>
              <a:rPr lang="en-CA" altLang="ar-JO" sz="2000" dirty="0"/>
              <a:t>Difficulty of using complex tools and diverse methods associated with requirements gathering may negate the anticipated benefits of a complete and detailed approach</a:t>
            </a:r>
          </a:p>
          <a:p>
            <a:pPr algn="r" rtl="1"/>
            <a:r>
              <a:rPr lang="en-CA" altLang="ar-JO" sz="2000" dirty="0" err="1"/>
              <a:t>قد</a:t>
            </a:r>
            <a:r>
              <a:rPr lang="en-CA" altLang="ar-JO" sz="2000" dirty="0"/>
              <a:t> </a:t>
            </a:r>
            <a:r>
              <a:rPr lang="en-CA" altLang="ar-JO" sz="2000" dirty="0" err="1"/>
              <a:t>تؤدي</a:t>
            </a:r>
            <a:r>
              <a:rPr lang="en-CA" altLang="ar-JO" sz="2000" dirty="0"/>
              <a:t> </a:t>
            </a:r>
            <a:r>
              <a:rPr lang="en-CA" altLang="ar-JO" sz="2000" dirty="0" err="1"/>
              <a:t>صعوبة</a:t>
            </a:r>
            <a:r>
              <a:rPr lang="en-CA" altLang="ar-JO" sz="2000" dirty="0"/>
              <a:t> </a:t>
            </a:r>
            <a:r>
              <a:rPr lang="en-CA" altLang="ar-JO" sz="2000" dirty="0" err="1"/>
              <a:t>استخدام</a:t>
            </a:r>
            <a:r>
              <a:rPr lang="en-CA" altLang="ar-JO" sz="2000" dirty="0"/>
              <a:t> </a:t>
            </a:r>
            <a:r>
              <a:rPr lang="en-CA" altLang="ar-JO" sz="2000" dirty="0" err="1"/>
              <a:t>الأدوات</a:t>
            </a:r>
            <a:r>
              <a:rPr lang="en-CA" altLang="ar-JO" sz="2000" dirty="0"/>
              <a:t> </a:t>
            </a:r>
            <a:r>
              <a:rPr lang="en-CA" altLang="ar-JO" sz="2000" dirty="0" err="1"/>
              <a:t>المعقدة</a:t>
            </a:r>
            <a:r>
              <a:rPr lang="en-CA" altLang="ar-JO" sz="2000" dirty="0"/>
              <a:t> </a:t>
            </a:r>
            <a:r>
              <a:rPr lang="en-CA" altLang="ar-JO" sz="2000" dirty="0" err="1"/>
              <a:t>والأساليب</a:t>
            </a:r>
            <a:r>
              <a:rPr lang="en-CA" altLang="ar-JO" sz="2000" dirty="0"/>
              <a:t> </a:t>
            </a:r>
            <a:r>
              <a:rPr lang="en-CA" altLang="ar-JO" sz="2000" dirty="0" err="1"/>
              <a:t>المتنوعة</a:t>
            </a:r>
            <a:r>
              <a:rPr lang="en-CA" altLang="ar-JO" sz="2000" dirty="0"/>
              <a:t> </a:t>
            </a:r>
            <a:r>
              <a:rPr lang="en-CA" altLang="ar-JO" sz="2000" dirty="0" err="1"/>
              <a:t>المرتبطة</a:t>
            </a:r>
            <a:r>
              <a:rPr lang="en-CA" altLang="ar-JO" sz="2000" dirty="0"/>
              <a:t> </a:t>
            </a:r>
            <a:r>
              <a:rPr lang="en-CA" altLang="ar-JO" sz="2000" dirty="0" err="1"/>
              <a:t>بجمع</a:t>
            </a:r>
            <a:r>
              <a:rPr lang="en-CA" altLang="ar-JO" sz="2000" dirty="0"/>
              <a:t> </a:t>
            </a:r>
            <a:r>
              <a:rPr lang="en-CA" altLang="ar-JO" sz="2000" dirty="0" err="1"/>
              <a:t>المتطلبات</a:t>
            </a:r>
            <a:r>
              <a:rPr lang="en-CA" altLang="ar-JO" sz="2000" dirty="0"/>
              <a:t> </a:t>
            </a:r>
            <a:r>
              <a:rPr lang="en-CA" altLang="ar-JO" sz="2000" dirty="0" err="1"/>
              <a:t>إلى</a:t>
            </a:r>
            <a:r>
              <a:rPr lang="en-CA" altLang="ar-JO" sz="2000" dirty="0"/>
              <a:t> </a:t>
            </a:r>
            <a:r>
              <a:rPr lang="en-CA" altLang="ar-JO" sz="2000" dirty="0" err="1"/>
              <a:t>إبطال</a:t>
            </a:r>
            <a:r>
              <a:rPr lang="en-CA" altLang="ar-JO" sz="2000" dirty="0"/>
              <a:t> </a:t>
            </a:r>
            <a:r>
              <a:rPr lang="en-CA" altLang="ar-JO" sz="2000" dirty="0" err="1"/>
              <a:t>الفوائد</a:t>
            </a:r>
            <a:r>
              <a:rPr lang="en-CA" altLang="ar-JO" sz="2000" dirty="0"/>
              <a:t> </a:t>
            </a:r>
            <a:r>
              <a:rPr lang="en-CA" altLang="ar-JO" sz="2000" dirty="0" err="1"/>
              <a:t>المتوقعة</a:t>
            </a:r>
            <a:r>
              <a:rPr lang="en-CA" altLang="ar-JO" sz="2000" dirty="0"/>
              <a:t> </a:t>
            </a:r>
            <a:r>
              <a:rPr lang="en-CA" altLang="ar-JO" sz="2000" dirty="0" err="1"/>
              <a:t>من</a:t>
            </a:r>
            <a:r>
              <a:rPr lang="en-CA" altLang="ar-JO" sz="2000" dirty="0"/>
              <a:t> </a:t>
            </a:r>
            <a:r>
              <a:rPr lang="en-CA" altLang="ar-JO" sz="2000" dirty="0" err="1"/>
              <a:t>نهج</a:t>
            </a:r>
            <a:r>
              <a:rPr lang="en-CA" altLang="ar-JO" sz="2000" dirty="0"/>
              <a:t> </a:t>
            </a:r>
            <a:r>
              <a:rPr lang="en-CA" altLang="ar-JO" sz="2000" dirty="0" err="1"/>
              <a:t>كامل</a:t>
            </a:r>
            <a:r>
              <a:rPr lang="en-CA" altLang="ar-JO" sz="2000" dirty="0"/>
              <a:t> </a:t>
            </a:r>
            <a:r>
              <a:rPr lang="en-CA" altLang="ar-JO" sz="2000" dirty="0" err="1"/>
              <a:t>ومفصل</a:t>
            </a:r>
            <a:endParaRPr lang="en-CA" altLang="ar-JO"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a:extLst>
              <a:ext uri="{FF2B5EF4-FFF2-40B4-BE49-F238E27FC236}">
                <a16:creationId xmlns:a16="http://schemas.microsoft.com/office/drawing/2014/main" id="{A4BD05DC-BC54-F23E-3336-1D47DADDEC45}"/>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972DFAE9-8655-4D70-A254-C49EA1E92615}" type="slidenum">
              <a:rPr lang="en-US" altLang="en-US">
                <a:solidFill>
                  <a:srgbClr val="000000"/>
                </a:solidFill>
              </a:rPr>
              <a:pPr algn="l" rtl="0" eaLnBrk="0" fontAlgn="base" hangingPunct="0">
                <a:spcBef>
                  <a:spcPct val="0"/>
                </a:spcBef>
                <a:spcAft>
                  <a:spcPct val="0"/>
                </a:spcAft>
              </a:pPr>
              <a:t>110</a:t>
            </a:fld>
            <a:endParaRPr lang="en-US" altLang="en-US">
              <a:solidFill>
                <a:srgbClr val="000000"/>
              </a:solidFill>
            </a:endParaRPr>
          </a:p>
        </p:txBody>
      </p:sp>
      <p:sp>
        <p:nvSpPr>
          <p:cNvPr id="84995" name="Rectangle 2">
            <a:extLst>
              <a:ext uri="{FF2B5EF4-FFF2-40B4-BE49-F238E27FC236}">
                <a16:creationId xmlns:a16="http://schemas.microsoft.com/office/drawing/2014/main" id="{0A2B3269-C71D-5640-9E1A-DE24ACC78665}"/>
              </a:ext>
            </a:extLst>
          </p:cNvPr>
          <p:cNvSpPr>
            <a:spLocks noGrp="1" noChangeArrowheads="1"/>
          </p:cNvSpPr>
          <p:nvPr>
            <p:ph type="title"/>
          </p:nvPr>
        </p:nvSpPr>
        <p:spPr/>
        <p:txBody>
          <a:bodyPr/>
          <a:lstStyle/>
          <a:p>
            <a:pPr eaLnBrk="1" hangingPunct="1"/>
            <a:r>
              <a:rPr lang="en-GB" altLang="en-US" sz="3200" dirty="0"/>
              <a:t>Managing Problems in JAD Sessions</a:t>
            </a:r>
            <a:br>
              <a:rPr lang="ar-JO" altLang="en-US" sz="3200" dirty="0"/>
            </a:br>
            <a:r>
              <a:rPr lang="en-GB" altLang="en-US" sz="3200" dirty="0" err="1"/>
              <a:t>إدارة</a:t>
            </a:r>
            <a:r>
              <a:rPr lang="en-GB" altLang="en-US" sz="3200" dirty="0"/>
              <a:t> </a:t>
            </a:r>
            <a:r>
              <a:rPr lang="en-GB" altLang="en-US" sz="3200" dirty="0" err="1"/>
              <a:t>المشاكل</a:t>
            </a:r>
            <a:r>
              <a:rPr lang="en-GB" altLang="en-US" sz="3200" dirty="0"/>
              <a:t> </a:t>
            </a:r>
            <a:r>
              <a:rPr lang="en-GB" altLang="en-US" sz="3200" dirty="0" err="1"/>
              <a:t>في</a:t>
            </a:r>
            <a:r>
              <a:rPr lang="en-GB" altLang="en-US" sz="3200" dirty="0"/>
              <a:t> </a:t>
            </a:r>
            <a:r>
              <a:rPr lang="en-GB" altLang="en-US" sz="3200" dirty="0" err="1"/>
              <a:t>جلسات</a:t>
            </a:r>
            <a:r>
              <a:rPr lang="en-GB" altLang="en-US" sz="3200" dirty="0"/>
              <a:t> JAD</a:t>
            </a:r>
          </a:p>
        </p:txBody>
      </p:sp>
      <p:sp>
        <p:nvSpPr>
          <p:cNvPr id="84996" name="Rectangle 3">
            <a:extLst>
              <a:ext uri="{FF2B5EF4-FFF2-40B4-BE49-F238E27FC236}">
                <a16:creationId xmlns:a16="http://schemas.microsoft.com/office/drawing/2014/main" id="{132426E9-0626-3649-A7CD-0FD9ABBA35B8}"/>
              </a:ext>
            </a:extLst>
          </p:cNvPr>
          <p:cNvSpPr>
            <a:spLocks noGrp="1" noChangeArrowheads="1"/>
          </p:cNvSpPr>
          <p:nvPr>
            <p:ph type="body" idx="1"/>
          </p:nvPr>
        </p:nvSpPr>
        <p:spPr/>
        <p:txBody>
          <a:bodyPr/>
          <a:lstStyle/>
          <a:p>
            <a:pPr eaLnBrk="1" hangingPunct="1"/>
            <a:r>
              <a:rPr lang="en-GB" altLang="en-US" sz="1400" dirty="0"/>
              <a:t>Reducing domination</a:t>
            </a:r>
          </a:p>
          <a:p>
            <a:pPr algn="r" rtl="1" eaLnBrk="1" hangingPunct="1"/>
            <a:r>
              <a:rPr lang="en-GB" altLang="en-US" sz="1400" dirty="0" err="1"/>
              <a:t>تقليص</a:t>
            </a:r>
            <a:r>
              <a:rPr lang="en-GB" altLang="en-US" sz="1400" dirty="0"/>
              <a:t> </a:t>
            </a:r>
            <a:r>
              <a:rPr lang="en-GB" altLang="en-US" sz="1400" dirty="0" err="1"/>
              <a:t>الهيمنة</a:t>
            </a:r>
            <a:endParaRPr lang="en-GB" altLang="en-US" sz="1400" dirty="0"/>
          </a:p>
          <a:p>
            <a:pPr eaLnBrk="1" hangingPunct="1"/>
            <a:r>
              <a:rPr lang="en-GB" altLang="en-US" sz="1400" dirty="0"/>
              <a:t>Encouraging non-contributors</a:t>
            </a:r>
          </a:p>
          <a:p>
            <a:pPr algn="r" rtl="1" eaLnBrk="1" hangingPunct="1"/>
            <a:r>
              <a:rPr lang="en-GB" altLang="en-US" sz="1400" dirty="0" err="1"/>
              <a:t>تشجيع</a:t>
            </a:r>
            <a:r>
              <a:rPr lang="en-GB" altLang="en-US" sz="1400" dirty="0"/>
              <a:t> </a:t>
            </a:r>
            <a:r>
              <a:rPr lang="en-GB" altLang="en-US" sz="1400" dirty="0" err="1"/>
              <a:t>غير</a:t>
            </a:r>
            <a:r>
              <a:rPr lang="en-GB" altLang="en-US" sz="1400" dirty="0"/>
              <a:t> </a:t>
            </a:r>
            <a:r>
              <a:rPr lang="en-GB" altLang="en-US" sz="1400" dirty="0" err="1"/>
              <a:t>المشتركين</a:t>
            </a:r>
            <a:endParaRPr lang="en-GB" altLang="en-US" sz="1400" dirty="0"/>
          </a:p>
          <a:p>
            <a:pPr eaLnBrk="1" hangingPunct="1"/>
            <a:r>
              <a:rPr lang="en-GB" altLang="en-US" sz="1400" dirty="0"/>
              <a:t>Side discussions</a:t>
            </a:r>
          </a:p>
          <a:p>
            <a:pPr algn="r" rtl="1" eaLnBrk="1" hangingPunct="1"/>
            <a:r>
              <a:rPr lang="en-GB" altLang="en-US" sz="1400" dirty="0" err="1"/>
              <a:t>مناقشات</a:t>
            </a:r>
            <a:r>
              <a:rPr lang="en-GB" altLang="en-US" sz="1400" dirty="0"/>
              <a:t> </a:t>
            </a:r>
            <a:r>
              <a:rPr lang="en-GB" altLang="en-US" sz="1400" dirty="0" err="1"/>
              <a:t>جانبية</a:t>
            </a:r>
            <a:endParaRPr lang="en-GB" altLang="en-US" sz="1400" dirty="0"/>
          </a:p>
          <a:p>
            <a:pPr eaLnBrk="1" hangingPunct="1"/>
            <a:r>
              <a:rPr lang="en-GB" altLang="en-US" sz="1400" dirty="0"/>
              <a:t>Agenda merry-go-round</a:t>
            </a:r>
          </a:p>
          <a:p>
            <a:pPr algn="r" rtl="1" eaLnBrk="1" hangingPunct="1"/>
            <a:r>
              <a:rPr lang="en-GB" altLang="en-US" sz="1400" dirty="0" err="1"/>
              <a:t>جدول</a:t>
            </a:r>
            <a:r>
              <a:rPr lang="en-GB" altLang="en-US" sz="1400" dirty="0"/>
              <a:t> </a:t>
            </a:r>
            <a:r>
              <a:rPr lang="en-GB" altLang="en-US" sz="1400" dirty="0" err="1"/>
              <a:t>الأعمال</a:t>
            </a:r>
            <a:r>
              <a:rPr lang="en-GB" altLang="en-US" sz="1400" dirty="0"/>
              <a:t> </a:t>
            </a:r>
            <a:r>
              <a:rPr lang="en-GB" altLang="en-US" sz="1400" dirty="0" err="1"/>
              <a:t>الدوارة</a:t>
            </a:r>
            <a:endParaRPr lang="en-GB" altLang="en-US" sz="1400" dirty="0"/>
          </a:p>
          <a:p>
            <a:pPr eaLnBrk="1" hangingPunct="1"/>
            <a:r>
              <a:rPr lang="en-GB" altLang="en-US" sz="1400" dirty="0"/>
              <a:t>Violent agreement</a:t>
            </a:r>
          </a:p>
          <a:p>
            <a:pPr algn="r" rtl="1" eaLnBrk="1" hangingPunct="1"/>
            <a:r>
              <a:rPr lang="en-GB" altLang="en-US" sz="1400" dirty="0" err="1"/>
              <a:t>اتفاق</a:t>
            </a:r>
            <a:r>
              <a:rPr lang="en-GB" altLang="en-US" sz="1400" dirty="0"/>
              <a:t> </a:t>
            </a:r>
            <a:r>
              <a:rPr lang="en-GB" altLang="en-US" sz="1400" dirty="0" err="1"/>
              <a:t>عنيف</a:t>
            </a:r>
            <a:endParaRPr lang="en-GB" altLang="en-US" sz="1400" dirty="0"/>
          </a:p>
          <a:p>
            <a:pPr eaLnBrk="1" hangingPunct="1"/>
            <a:r>
              <a:rPr lang="en-GB" altLang="en-US" sz="1400" dirty="0"/>
              <a:t>Unresolved conflict</a:t>
            </a:r>
          </a:p>
          <a:p>
            <a:pPr algn="r" rtl="1" eaLnBrk="1" hangingPunct="1"/>
            <a:r>
              <a:rPr lang="en-GB" altLang="en-US" sz="1400" dirty="0" err="1"/>
              <a:t>الصراع</a:t>
            </a:r>
            <a:r>
              <a:rPr lang="en-GB" altLang="en-US" sz="1400" dirty="0"/>
              <a:t> </a:t>
            </a:r>
            <a:r>
              <a:rPr lang="en-GB" altLang="en-US" sz="1400" dirty="0" err="1"/>
              <a:t>الذي</a:t>
            </a:r>
            <a:r>
              <a:rPr lang="en-GB" altLang="en-US" sz="1400" dirty="0"/>
              <a:t> </a:t>
            </a:r>
            <a:r>
              <a:rPr lang="en-GB" altLang="en-US" sz="1400" dirty="0" err="1"/>
              <a:t>لم</a:t>
            </a:r>
            <a:r>
              <a:rPr lang="en-GB" altLang="en-US" sz="1400" dirty="0"/>
              <a:t> </a:t>
            </a:r>
            <a:r>
              <a:rPr lang="en-GB" altLang="en-US" sz="1400" dirty="0" err="1"/>
              <a:t>يتم</a:t>
            </a:r>
            <a:r>
              <a:rPr lang="en-GB" altLang="en-US" sz="1400" dirty="0"/>
              <a:t> </a:t>
            </a:r>
            <a:r>
              <a:rPr lang="en-GB" altLang="en-US" sz="1400" dirty="0" err="1"/>
              <a:t>حله</a:t>
            </a:r>
            <a:endParaRPr lang="en-GB" altLang="en-US" sz="1400" dirty="0"/>
          </a:p>
          <a:p>
            <a:pPr eaLnBrk="1" hangingPunct="1"/>
            <a:r>
              <a:rPr lang="en-GB" altLang="en-US" sz="1400" dirty="0"/>
              <a:t>True conflict</a:t>
            </a:r>
          </a:p>
          <a:p>
            <a:pPr algn="r" rtl="1" eaLnBrk="1" hangingPunct="1"/>
            <a:r>
              <a:rPr lang="en-GB" altLang="en-US" sz="1400" dirty="0" err="1"/>
              <a:t>صراع</a:t>
            </a:r>
            <a:r>
              <a:rPr lang="en-GB" altLang="en-US" sz="1400" dirty="0"/>
              <a:t> </a:t>
            </a:r>
            <a:r>
              <a:rPr lang="en-GB" altLang="en-US" sz="1400" dirty="0" err="1"/>
              <a:t>حقيقي</a:t>
            </a:r>
            <a:endParaRPr lang="en-GB" altLang="en-US" sz="1400" dirty="0"/>
          </a:p>
          <a:p>
            <a:pPr eaLnBrk="1" hangingPunct="1"/>
            <a:r>
              <a:rPr lang="en-GB" altLang="en-US" sz="1400" dirty="0"/>
              <a:t>Use humour</a:t>
            </a:r>
            <a:endParaRPr lang="ar-JO" altLang="en-US" sz="1400" dirty="0"/>
          </a:p>
          <a:p>
            <a:pPr algn="r" rtl="1" eaLnBrk="1" hangingPunct="1"/>
            <a:r>
              <a:rPr lang="en-GB" altLang="en-US" sz="1400" dirty="0" err="1"/>
              <a:t>استخدم</a:t>
            </a:r>
            <a:r>
              <a:rPr lang="en-GB" altLang="en-US" sz="1400" dirty="0"/>
              <a:t> </a:t>
            </a:r>
            <a:r>
              <a:rPr lang="en-GB" altLang="en-US" sz="1400" dirty="0" err="1"/>
              <a:t>الفكاهة</a:t>
            </a:r>
            <a:endParaRPr lang="en-GB" altLang="en-US" sz="1400" dirty="0"/>
          </a:p>
          <a:p>
            <a:pPr eaLnBrk="1" hangingPunct="1"/>
            <a:endParaRPr lang="en-GB" altLang="en-US" sz="1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a:extLst>
              <a:ext uri="{FF2B5EF4-FFF2-40B4-BE49-F238E27FC236}">
                <a16:creationId xmlns:a16="http://schemas.microsoft.com/office/drawing/2014/main" id="{1C3C763D-283A-9AFF-87AE-9599ABA141E1}"/>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78A727B3-0933-4849-BACB-E7C2AED634AE}" type="slidenum">
              <a:rPr lang="en-US" altLang="en-US">
                <a:solidFill>
                  <a:srgbClr val="000000"/>
                </a:solidFill>
              </a:rPr>
              <a:pPr algn="l" rtl="0" eaLnBrk="0" fontAlgn="base" hangingPunct="0">
                <a:spcBef>
                  <a:spcPct val="0"/>
                </a:spcBef>
                <a:spcAft>
                  <a:spcPct val="0"/>
                </a:spcAft>
              </a:pPr>
              <a:t>111</a:t>
            </a:fld>
            <a:endParaRPr lang="en-US" altLang="en-US">
              <a:solidFill>
                <a:srgbClr val="000000"/>
              </a:solidFill>
            </a:endParaRPr>
          </a:p>
        </p:txBody>
      </p:sp>
      <p:sp>
        <p:nvSpPr>
          <p:cNvPr id="87043" name="Rectangle 2">
            <a:extLst>
              <a:ext uri="{FF2B5EF4-FFF2-40B4-BE49-F238E27FC236}">
                <a16:creationId xmlns:a16="http://schemas.microsoft.com/office/drawing/2014/main" id="{9C2D3CBC-6AD4-A0D8-E874-1FCB883908E0}"/>
              </a:ext>
            </a:extLst>
          </p:cNvPr>
          <p:cNvSpPr>
            <a:spLocks noGrp="1" noChangeArrowheads="1"/>
          </p:cNvSpPr>
          <p:nvPr>
            <p:ph type="title"/>
          </p:nvPr>
        </p:nvSpPr>
        <p:spPr/>
        <p:txBody>
          <a:bodyPr/>
          <a:lstStyle/>
          <a:p>
            <a:pPr eaLnBrk="1" hangingPunct="1"/>
            <a:r>
              <a:rPr lang="en-GB" altLang="en-US" sz="3200" dirty="0"/>
              <a:t>JAD : Summary (</a:t>
            </a:r>
            <a:r>
              <a:rPr lang="en-GB" altLang="en-US" sz="3200" dirty="0" err="1"/>
              <a:t>UniS</a:t>
            </a:r>
            <a:r>
              <a:rPr lang="en-GB" altLang="en-US" sz="3200" dirty="0"/>
              <a:t> slide)</a:t>
            </a:r>
            <a:br>
              <a:rPr lang="ar-JO" altLang="en-US" sz="3200" dirty="0"/>
            </a:br>
            <a:r>
              <a:rPr lang="en-GB" altLang="en-US" sz="3200" dirty="0"/>
              <a:t>JAD: </a:t>
            </a:r>
            <a:r>
              <a:rPr lang="en-GB" altLang="en-US" sz="3200" dirty="0" err="1"/>
              <a:t>ملخص</a:t>
            </a:r>
            <a:r>
              <a:rPr lang="en-GB" altLang="en-US" sz="3200" dirty="0"/>
              <a:t> (</a:t>
            </a:r>
            <a:r>
              <a:rPr lang="en-GB" altLang="en-US" sz="3200" dirty="0" err="1"/>
              <a:t>شريحة</a:t>
            </a:r>
            <a:r>
              <a:rPr lang="en-GB" altLang="en-US" sz="3200" dirty="0"/>
              <a:t> </a:t>
            </a:r>
            <a:r>
              <a:rPr lang="en-GB" altLang="en-US" sz="3200" dirty="0" err="1"/>
              <a:t>UniS</a:t>
            </a:r>
            <a:r>
              <a:rPr lang="en-GB" altLang="en-US" sz="3200" dirty="0"/>
              <a:t>)</a:t>
            </a:r>
          </a:p>
        </p:txBody>
      </p:sp>
      <p:sp>
        <p:nvSpPr>
          <p:cNvPr id="87044" name="Rectangle 3">
            <a:extLst>
              <a:ext uri="{FF2B5EF4-FFF2-40B4-BE49-F238E27FC236}">
                <a16:creationId xmlns:a16="http://schemas.microsoft.com/office/drawing/2014/main" id="{5536EEAD-92F5-B79D-9A55-1654D7D21899}"/>
              </a:ext>
            </a:extLst>
          </p:cNvPr>
          <p:cNvSpPr>
            <a:spLocks noGrp="1" noChangeArrowheads="1"/>
          </p:cNvSpPr>
          <p:nvPr>
            <p:ph type="body" idx="1"/>
          </p:nvPr>
        </p:nvSpPr>
        <p:spPr/>
        <p:txBody>
          <a:bodyPr/>
          <a:lstStyle/>
          <a:p>
            <a:pPr eaLnBrk="1" hangingPunct="1"/>
            <a:r>
              <a:rPr lang="en-GB" altLang="en-US" sz="2400" dirty="0"/>
              <a:t>Structured Meeting</a:t>
            </a:r>
          </a:p>
          <a:p>
            <a:pPr algn="r" rtl="1" eaLnBrk="1" hangingPunct="1"/>
            <a:r>
              <a:rPr lang="en-GB" altLang="en-US" sz="2400" dirty="0" err="1"/>
              <a:t>اجتماع</a:t>
            </a:r>
            <a:r>
              <a:rPr lang="en-GB" altLang="en-US" sz="2400" dirty="0"/>
              <a:t> </a:t>
            </a:r>
            <a:r>
              <a:rPr lang="en-GB" altLang="en-US" sz="2400" dirty="0" err="1"/>
              <a:t>منظم</a:t>
            </a:r>
            <a:endParaRPr lang="en-GB" altLang="en-US" sz="2400" dirty="0"/>
          </a:p>
          <a:p>
            <a:pPr eaLnBrk="1" hangingPunct="1"/>
            <a:r>
              <a:rPr lang="en-GB" altLang="en-US" sz="2400" dirty="0"/>
              <a:t>Facilitator and scribe + 10-20 users</a:t>
            </a:r>
          </a:p>
          <a:p>
            <a:pPr algn="r" rtl="1" eaLnBrk="1" hangingPunct="1"/>
            <a:r>
              <a:rPr lang="en-GB" altLang="en-US" sz="2400" dirty="0" err="1"/>
              <a:t>منسق</a:t>
            </a:r>
            <a:r>
              <a:rPr lang="en-GB" altLang="en-US" sz="2400" dirty="0"/>
              <a:t> </a:t>
            </a:r>
            <a:r>
              <a:rPr lang="en-GB" altLang="en-US" sz="2400" dirty="0" err="1"/>
              <a:t>وكاتب</a:t>
            </a:r>
            <a:r>
              <a:rPr lang="en-GB" altLang="en-US" sz="2400" dirty="0"/>
              <a:t> + 10-20 </a:t>
            </a:r>
            <a:r>
              <a:rPr lang="en-GB" altLang="en-US" sz="2400" dirty="0" err="1"/>
              <a:t>مستخدم</a:t>
            </a:r>
            <a:endParaRPr lang="en-GB" altLang="en-US" sz="2400" dirty="0"/>
          </a:p>
          <a:p>
            <a:pPr eaLnBrk="1" hangingPunct="1"/>
            <a:r>
              <a:rPr lang="en-GB" altLang="en-US" sz="2400" dirty="0"/>
              <a:t>Attempts to overcome usual problems with groups</a:t>
            </a:r>
          </a:p>
          <a:p>
            <a:pPr algn="r" rtl="1" eaLnBrk="1" hangingPunct="1"/>
            <a:r>
              <a:rPr lang="en-GB" altLang="en-US" sz="2400" dirty="0" err="1"/>
              <a:t>محاولات</a:t>
            </a:r>
            <a:r>
              <a:rPr lang="en-GB" altLang="en-US" sz="2400" dirty="0"/>
              <a:t> </a:t>
            </a:r>
            <a:r>
              <a:rPr lang="en-GB" altLang="en-US" sz="2400" dirty="0" err="1"/>
              <a:t>التغلب</a:t>
            </a:r>
            <a:r>
              <a:rPr lang="en-GB" altLang="en-US" sz="2400" dirty="0"/>
              <a:t> </a:t>
            </a:r>
            <a:r>
              <a:rPr lang="en-GB" altLang="en-US" sz="2400" dirty="0" err="1"/>
              <a:t>على</a:t>
            </a:r>
            <a:r>
              <a:rPr lang="en-GB" altLang="en-US" sz="2400" dirty="0"/>
              <a:t> </a:t>
            </a:r>
            <a:r>
              <a:rPr lang="en-GB" altLang="en-US" sz="2400" dirty="0" err="1"/>
              <a:t>المشاكل</a:t>
            </a:r>
            <a:r>
              <a:rPr lang="en-GB" altLang="en-US" sz="2400" dirty="0"/>
              <a:t> </a:t>
            </a:r>
            <a:r>
              <a:rPr lang="en-GB" altLang="en-US" sz="2400" dirty="0" err="1"/>
              <a:t>المعتادة</a:t>
            </a:r>
            <a:r>
              <a:rPr lang="en-GB" altLang="en-US" sz="2400" dirty="0"/>
              <a:t> </a:t>
            </a:r>
            <a:r>
              <a:rPr lang="en-GB" altLang="en-US" sz="2400" dirty="0" err="1"/>
              <a:t>مع</a:t>
            </a:r>
            <a:r>
              <a:rPr lang="en-GB" altLang="en-US" sz="2400" dirty="0"/>
              <a:t> </a:t>
            </a:r>
            <a:r>
              <a:rPr lang="en-GB" altLang="en-US" sz="2400" dirty="0" err="1"/>
              <a:t>المجموعات</a:t>
            </a:r>
            <a:endParaRPr lang="en-GB" altLang="en-US" sz="2400" dirty="0"/>
          </a:p>
          <a:p>
            <a:pPr eaLnBrk="1" hangingPunct="1"/>
            <a:r>
              <a:rPr lang="en-GB" altLang="en-US" sz="2400" dirty="0"/>
              <a:t>Only one person talks at once</a:t>
            </a:r>
          </a:p>
          <a:p>
            <a:pPr algn="r" rtl="1" eaLnBrk="1" hangingPunct="1"/>
            <a:r>
              <a:rPr lang="en-GB" altLang="en-US" sz="2400" dirty="0" err="1"/>
              <a:t>يتحدث</a:t>
            </a:r>
            <a:r>
              <a:rPr lang="en-GB" altLang="en-US" sz="2400" dirty="0"/>
              <a:t> </a:t>
            </a:r>
            <a:r>
              <a:rPr lang="en-GB" altLang="en-US" sz="2400" dirty="0" err="1"/>
              <a:t>شخص</a:t>
            </a:r>
            <a:r>
              <a:rPr lang="en-GB" altLang="en-US" sz="2400" dirty="0"/>
              <a:t> </a:t>
            </a:r>
            <a:r>
              <a:rPr lang="en-GB" altLang="en-US" sz="2400" dirty="0" err="1"/>
              <a:t>واحد</a:t>
            </a:r>
            <a:r>
              <a:rPr lang="en-GB" altLang="en-US" sz="2400" dirty="0"/>
              <a:t> </a:t>
            </a:r>
            <a:r>
              <a:rPr lang="en-GB" altLang="en-US" sz="2400" dirty="0" err="1"/>
              <a:t>فقط</a:t>
            </a:r>
            <a:r>
              <a:rPr lang="en-GB" altLang="en-US" sz="2400" dirty="0"/>
              <a:t> </a:t>
            </a:r>
            <a:r>
              <a:rPr lang="en-GB" altLang="en-US" sz="2400" dirty="0" err="1"/>
              <a:t>في</a:t>
            </a:r>
            <a:r>
              <a:rPr lang="en-GB" altLang="en-US" sz="2400" dirty="0"/>
              <a:t> </a:t>
            </a:r>
            <a:r>
              <a:rPr lang="en-GB" altLang="en-US" sz="2400" dirty="0" err="1"/>
              <a:t>وقت</a:t>
            </a:r>
            <a:r>
              <a:rPr lang="en-GB" altLang="en-US" sz="2400" dirty="0"/>
              <a:t> </a:t>
            </a:r>
            <a:r>
              <a:rPr lang="en-GB" altLang="en-US" sz="2400" dirty="0" err="1"/>
              <a:t>واحد</a:t>
            </a:r>
            <a:endParaRPr lang="en-GB" altLang="en-US" sz="2400" dirty="0"/>
          </a:p>
          <a:p>
            <a:pPr eaLnBrk="1" hangingPunct="1"/>
            <a:r>
              <a:rPr lang="en-GB" altLang="en-US" sz="2400" dirty="0"/>
              <a:t>Every opinion is valued</a:t>
            </a:r>
            <a:endParaRPr lang="ar-JO" altLang="en-US" sz="2400" dirty="0"/>
          </a:p>
          <a:p>
            <a:pPr algn="r" rtl="1" eaLnBrk="1" hangingPunct="1"/>
            <a:r>
              <a:rPr lang="en-GB" altLang="en-US" sz="2400" dirty="0" err="1"/>
              <a:t>يتم</a:t>
            </a:r>
            <a:r>
              <a:rPr lang="en-GB" altLang="en-US" sz="2400" dirty="0"/>
              <a:t> </a:t>
            </a:r>
            <a:r>
              <a:rPr lang="en-GB" altLang="en-US" sz="2400" dirty="0" err="1"/>
              <a:t>تقدير</a:t>
            </a:r>
            <a:r>
              <a:rPr lang="en-GB" altLang="en-US" sz="2400" dirty="0"/>
              <a:t> </a:t>
            </a:r>
            <a:r>
              <a:rPr lang="en-GB" altLang="en-US" sz="2400" dirty="0" err="1"/>
              <a:t>كل</a:t>
            </a:r>
            <a:r>
              <a:rPr lang="en-GB" altLang="en-US" sz="2400" dirty="0"/>
              <a:t> </a:t>
            </a:r>
            <a:r>
              <a:rPr lang="en-GB" altLang="en-US" sz="2400" dirty="0" err="1"/>
              <a:t>رأي</a:t>
            </a:r>
            <a:endParaRPr lang="en-GB" altLang="en-US" sz="2400" i="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0DD8ED9-3A40-777E-2980-B1832FDF8987}"/>
              </a:ext>
            </a:extLst>
          </p:cNvPr>
          <p:cNvSpPr>
            <a:spLocks noGrp="1" noChangeArrowheads="1"/>
          </p:cNvSpPr>
          <p:nvPr>
            <p:ph type="ctr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dirty="0"/>
              <a:t>QUESTIONNAIRES</a:t>
            </a:r>
            <a:br>
              <a:rPr lang="ar-JO" altLang="en-US" dirty="0"/>
            </a:br>
            <a:r>
              <a:rPr lang="en-GB" altLang="en-US" sz="6600" dirty="0" err="1"/>
              <a:t>استبيانات</a:t>
            </a:r>
            <a:endParaRPr lang="en-GB" altLang="en-US" sz="63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a:extLst>
              <a:ext uri="{FF2B5EF4-FFF2-40B4-BE49-F238E27FC236}">
                <a16:creationId xmlns:a16="http://schemas.microsoft.com/office/drawing/2014/main" id="{4C077FBD-C9E3-0686-4F61-A6380085C003}"/>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2B1A09A0-A239-459E-B4C3-020A536CDD41}" type="slidenum">
              <a:rPr lang="en-US" altLang="en-US">
                <a:solidFill>
                  <a:srgbClr val="000000"/>
                </a:solidFill>
              </a:rPr>
              <a:pPr algn="l" rtl="0" eaLnBrk="0" fontAlgn="base" hangingPunct="0">
                <a:spcBef>
                  <a:spcPct val="0"/>
                </a:spcBef>
                <a:spcAft>
                  <a:spcPct val="0"/>
                </a:spcAft>
              </a:pPr>
              <a:t>113</a:t>
            </a:fld>
            <a:endParaRPr lang="en-US" altLang="en-US">
              <a:solidFill>
                <a:srgbClr val="000000"/>
              </a:solidFill>
            </a:endParaRPr>
          </a:p>
        </p:txBody>
      </p:sp>
      <p:sp>
        <p:nvSpPr>
          <p:cNvPr id="91139" name="Rectangle 2">
            <a:extLst>
              <a:ext uri="{FF2B5EF4-FFF2-40B4-BE49-F238E27FC236}">
                <a16:creationId xmlns:a16="http://schemas.microsoft.com/office/drawing/2014/main" id="{B64DDC42-7635-76DF-2CD9-0A28087F88D8}"/>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Questionnaire Steps</a:t>
            </a:r>
            <a:br>
              <a:rPr lang="ar-JO" altLang="en-US" sz="3200" dirty="0"/>
            </a:br>
            <a:r>
              <a:rPr lang="en-GB" altLang="en-US" sz="3200" dirty="0" err="1"/>
              <a:t>خطوات</a:t>
            </a:r>
            <a:r>
              <a:rPr lang="en-GB" altLang="en-US" sz="3200" dirty="0"/>
              <a:t> </a:t>
            </a:r>
            <a:r>
              <a:rPr lang="en-GB" altLang="en-US" sz="3200" dirty="0" err="1"/>
              <a:t>الاستبيان</a:t>
            </a:r>
            <a:endParaRPr lang="en-GB" altLang="en-US" sz="3200" dirty="0"/>
          </a:p>
        </p:txBody>
      </p:sp>
      <p:sp>
        <p:nvSpPr>
          <p:cNvPr id="91140" name="Rectangle 3">
            <a:extLst>
              <a:ext uri="{FF2B5EF4-FFF2-40B4-BE49-F238E27FC236}">
                <a16:creationId xmlns:a16="http://schemas.microsoft.com/office/drawing/2014/main" id="{3CE5DA65-C087-9873-C905-766E58C0455A}"/>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1400" dirty="0"/>
              <a:t>Selecting participants</a:t>
            </a:r>
          </a:p>
          <a:p>
            <a:pPr algn="r" rtl="1" eaLnBrk="1" hangingPunct="1"/>
            <a:r>
              <a:rPr lang="en-GB" altLang="en-US" sz="1400" dirty="0" err="1"/>
              <a:t>اختيار</a:t>
            </a:r>
            <a:r>
              <a:rPr lang="en-GB" altLang="en-US" sz="1400" dirty="0"/>
              <a:t> </a:t>
            </a:r>
            <a:r>
              <a:rPr lang="en-GB" altLang="en-US" sz="1400" dirty="0" err="1"/>
              <a:t>المشاركين</a:t>
            </a:r>
            <a:endParaRPr lang="en-GB" altLang="en-US" sz="1400" dirty="0"/>
          </a:p>
          <a:p>
            <a:pPr lvl="1" eaLnBrk="1" hangingPunct="1"/>
            <a:r>
              <a:rPr lang="en-GB" altLang="en-US" sz="1400" dirty="0"/>
              <a:t>Using samples of the population</a:t>
            </a:r>
          </a:p>
          <a:p>
            <a:pPr lvl="1" algn="r" rtl="1" eaLnBrk="1" hangingPunct="1"/>
            <a:r>
              <a:rPr lang="en-GB" altLang="en-US" sz="1400" dirty="0" err="1"/>
              <a:t>استخدام</a:t>
            </a:r>
            <a:r>
              <a:rPr lang="en-GB" altLang="en-US" sz="1400" dirty="0"/>
              <a:t> </a:t>
            </a:r>
            <a:r>
              <a:rPr lang="en-GB" altLang="en-US" sz="1400" dirty="0" err="1"/>
              <a:t>عينات</a:t>
            </a:r>
            <a:r>
              <a:rPr lang="en-GB" altLang="en-US" sz="1400" dirty="0"/>
              <a:t> </a:t>
            </a:r>
            <a:r>
              <a:rPr lang="en-GB" altLang="en-US" sz="1400" dirty="0" err="1"/>
              <a:t>من</a:t>
            </a:r>
            <a:r>
              <a:rPr lang="en-GB" altLang="en-US" sz="1400" dirty="0"/>
              <a:t> </a:t>
            </a:r>
            <a:r>
              <a:rPr lang="en-GB" altLang="en-US" sz="1400" dirty="0" err="1"/>
              <a:t>السكان</a:t>
            </a:r>
            <a:endParaRPr lang="en-GB" altLang="en-US" sz="1400" dirty="0"/>
          </a:p>
          <a:p>
            <a:pPr eaLnBrk="1" hangingPunct="1"/>
            <a:r>
              <a:rPr lang="en-GB" altLang="en-US" sz="1400" dirty="0"/>
              <a:t>Designing the questionnaire</a:t>
            </a:r>
          </a:p>
          <a:p>
            <a:pPr algn="r" rtl="1" eaLnBrk="1" hangingPunct="1"/>
            <a:r>
              <a:rPr lang="en-GB" altLang="en-US" sz="1400" dirty="0" err="1"/>
              <a:t>تصميم</a:t>
            </a:r>
            <a:r>
              <a:rPr lang="en-GB" altLang="en-US" sz="1400" dirty="0"/>
              <a:t> </a:t>
            </a:r>
            <a:r>
              <a:rPr lang="en-GB" altLang="en-US" sz="1400" dirty="0" err="1"/>
              <a:t>الاستبيان</a:t>
            </a:r>
            <a:endParaRPr lang="en-GB" altLang="en-US" sz="1400" dirty="0"/>
          </a:p>
          <a:p>
            <a:pPr lvl="1" eaLnBrk="1" hangingPunct="1"/>
            <a:r>
              <a:rPr lang="en-GB" altLang="en-US" sz="1400" dirty="0"/>
              <a:t>Careful question selection</a:t>
            </a:r>
          </a:p>
          <a:p>
            <a:pPr lvl="1" algn="r" rtl="1" eaLnBrk="1" hangingPunct="1"/>
            <a:r>
              <a:rPr lang="en-GB" altLang="en-US" sz="1400" dirty="0" err="1"/>
              <a:t>اختيار</a:t>
            </a:r>
            <a:r>
              <a:rPr lang="en-GB" altLang="en-US" sz="1400" dirty="0"/>
              <a:t> </a:t>
            </a:r>
            <a:r>
              <a:rPr lang="en-GB" altLang="en-US" sz="1400" dirty="0" err="1"/>
              <a:t>سؤال</a:t>
            </a:r>
            <a:r>
              <a:rPr lang="en-GB" altLang="en-US" sz="1400" dirty="0"/>
              <a:t> </a:t>
            </a:r>
            <a:r>
              <a:rPr lang="en-GB" altLang="en-US" sz="1400" dirty="0" err="1"/>
              <a:t>دقيق</a:t>
            </a:r>
            <a:endParaRPr lang="en-GB" altLang="en-US" sz="1400" dirty="0"/>
          </a:p>
          <a:p>
            <a:pPr eaLnBrk="1" hangingPunct="1"/>
            <a:r>
              <a:rPr lang="en-GB" altLang="en-US" sz="1400" dirty="0"/>
              <a:t>Administering the questionnaire</a:t>
            </a:r>
          </a:p>
          <a:p>
            <a:pPr algn="r" rtl="1" eaLnBrk="1" hangingPunct="1"/>
            <a:r>
              <a:rPr lang="en-GB" altLang="en-US" sz="1400" dirty="0" err="1"/>
              <a:t>إدارة</a:t>
            </a:r>
            <a:r>
              <a:rPr lang="en-GB" altLang="en-US" sz="1400" dirty="0"/>
              <a:t> </a:t>
            </a:r>
            <a:r>
              <a:rPr lang="en-GB" altLang="en-US" sz="1400" dirty="0" err="1"/>
              <a:t>الاستبيان</a:t>
            </a:r>
            <a:endParaRPr lang="en-GB" altLang="en-US" sz="1400" dirty="0"/>
          </a:p>
          <a:p>
            <a:pPr lvl="1" eaLnBrk="1" hangingPunct="1"/>
            <a:r>
              <a:rPr lang="en-GB" altLang="en-US" sz="1400" dirty="0"/>
              <a:t>Working to get good response rate</a:t>
            </a:r>
          </a:p>
          <a:p>
            <a:pPr lvl="1" algn="r" rtl="1" eaLnBrk="1" hangingPunct="1"/>
            <a:r>
              <a:rPr lang="en-GB" altLang="en-US" sz="1400" dirty="0" err="1"/>
              <a:t>العمل</a:t>
            </a:r>
            <a:r>
              <a:rPr lang="en-GB" altLang="en-US" sz="1400" dirty="0"/>
              <a:t> </a:t>
            </a:r>
            <a:r>
              <a:rPr lang="en-GB" altLang="en-US" sz="1400" dirty="0" err="1"/>
              <a:t>للحصول</a:t>
            </a:r>
            <a:r>
              <a:rPr lang="en-GB" altLang="en-US" sz="1400" dirty="0"/>
              <a:t> </a:t>
            </a:r>
            <a:r>
              <a:rPr lang="en-GB" altLang="en-US" sz="1400" dirty="0" err="1"/>
              <a:t>على</a:t>
            </a:r>
            <a:r>
              <a:rPr lang="en-GB" altLang="en-US" sz="1400" dirty="0"/>
              <a:t> </a:t>
            </a:r>
            <a:r>
              <a:rPr lang="en-GB" altLang="en-US" sz="1400" dirty="0" err="1"/>
              <a:t>معدل</a:t>
            </a:r>
            <a:r>
              <a:rPr lang="en-GB" altLang="en-US" sz="1400" dirty="0"/>
              <a:t> </a:t>
            </a:r>
            <a:r>
              <a:rPr lang="en-GB" altLang="en-US" sz="1400" dirty="0" err="1"/>
              <a:t>استجابة</a:t>
            </a:r>
            <a:r>
              <a:rPr lang="en-GB" altLang="en-US" sz="1400" dirty="0"/>
              <a:t> </a:t>
            </a:r>
            <a:r>
              <a:rPr lang="en-GB" altLang="en-US" sz="1400" dirty="0" err="1"/>
              <a:t>جيد</a:t>
            </a:r>
            <a:endParaRPr lang="en-GB" altLang="en-US" sz="1400" dirty="0"/>
          </a:p>
          <a:p>
            <a:pPr eaLnBrk="1" hangingPunct="1"/>
            <a:r>
              <a:rPr lang="en-GB" altLang="en-US" sz="1400" dirty="0"/>
              <a:t>Questionnaire follow-up</a:t>
            </a:r>
          </a:p>
          <a:p>
            <a:pPr algn="r" rtl="1" eaLnBrk="1" hangingPunct="1"/>
            <a:r>
              <a:rPr lang="en-GB" altLang="en-US" sz="1400" dirty="0" err="1"/>
              <a:t>متابعة</a:t>
            </a:r>
            <a:r>
              <a:rPr lang="en-GB" altLang="en-US" sz="1400" dirty="0"/>
              <a:t> </a:t>
            </a:r>
            <a:r>
              <a:rPr lang="en-GB" altLang="en-US" sz="1400" dirty="0" err="1"/>
              <a:t>الاستبيان</a:t>
            </a:r>
            <a:endParaRPr lang="en-GB" altLang="en-US" sz="1400" dirty="0"/>
          </a:p>
          <a:p>
            <a:pPr lvl="1" eaLnBrk="1" hangingPunct="1"/>
            <a:r>
              <a:rPr lang="en-GB" altLang="en-US" sz="1400" dirty="0"/>
              <a:t>Send results to participants</a:t>
            </a:r>
          </a:p>
          <a:p>
            <a:pPr lvl="1" algn="r" rtl="1" eaLnBrk="1" hangingPunct="1"/>
            <a:r>
              <a:rPr lang="en-GB" altLang="en-US" sz="1400" dirty="0" err="1"/>
              <a:t>أرسل</a:t>
            </a:r>
            <a:r>
              <a:rPr lang="en-GB" altLang="en-US" sz="1400" dirty="0"/>
              <a:t> </a:t>
            </a:r>
            <a:r>
              <a:rPr lang="en-GB" altLang="en-US" sz="1400" dirty="0" err="1"/>
              <a:t>النتائج</a:t>
            </a:r>
            <a:r>
              <a:rPr lang="en-GB" altLang="en-US" sz="1400" dirty="0"/>
              <a:t> </a:t>
            </a:r>
            <a:r>
              <a:rPr lang="en-GB" altLang="en-US" sz="1400" dirty="0" err="1"/>
              <a:t>إلى</a:t>
            </a:r>
            <a:r>
              <a:rPr lang="en-GB" altLang="en-US" sz="1400" dirty="0"/>
              <a:t> </a:t>
            </a:r>
            <a:r>
              <a:rPr lang="en-GB" altLang="en-US" sz="1400" dirty="0" err="1"/>
              <a:t>المشاركين</a:t>
            </a:r>
            <a:endParaRPr lang="en-GB" altLang="en-US" sz="1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a:extLst>
              <a:ext uri="{FF2B5EF4-FFF2-40B4-BE49-F238E27FC236}">
                <a16:creationId xmlns:a16="http://schemas.microsoft.com/office/drawing/2014/main" id="{4AD74EED-B937-33C9-D5A5-BF117AD201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fontAlgn="base">
              <a:spcBef>
                <a:spcPct val="0"/>
              </a:spcBef>
              <a:spcAft>
                <a:spcPct val="0"/>
              </a:spcAft>
            </a:pPr>
            <a:fld id="{7DB1415A-1487-4F5E-BF19-5D2114DCFC57}" type="slidenum">
              <a:rPr lang="en-US" altLang="en-US">
                <a:solidFill>
                  <a:srgbClr val="000000"/>
                </a:solidFill>
                <a:latin typeface="Garamond" panose="02020404030301010803" pitchFamily="18" charset="0"/>
              </a:rPr>
              <a:pPr rtl="0" fontAlgn="base">
                <a:spcBef>
                  <a:spcPct val="0"/>
                </a:spcBef>
                <a:spcAft>
                  <a:spcPct val="0"/>
                </a:spcAft>
              </a:pPr>
              <a:t>114</a:t>
            </a:fld>
            <a:endParaRPr lang="en-US" altLang="en-US">
              <a:solidFill>
                <a:srgbClr val="000000"/>
              </a:solidFill>
              <a:latin typeface="Garamond" panose="02020404030301010803" pitchFamily="18" charset="0"/>
            </a:endParaRPr>
          </a:p>
        </p:txBody>
      </p:sp>
      <p:sp>
        <p:nvSpPr>
          <p:cNvPr id="93187" name="Rectangle 2">
            <a:extLst>
              <a:ext uri="{FF2B5EF4-FFF2-40B4-BE49-F238E27FC236}">
                <a16:creationId xmlns:a16="http://schemas.microsoft.com/office/drawing/2014/main" id="{EE8D15E5-7245-0CAD-AF3E-DE8319C5ABBD}"/>
              </a:ext>
            </a:extLst>
          </p:cNvPr>
          <p:cNvSpPr>
            <a:spLocks noGrp="1" noChangeArrowheads="1"/>
          </p:cNvSpPr>
          <p:nvPr>
            <p:ph type="title"/>
          </p:nvPr>
        </p:nvSpPr>
        <p:spPr/>
        <p:txBody>
          <a:bodyPr/>
          <a:lstStyle/>
          <a:p>
            <a:pPr eaLnBrk="1" hangingPunct="1"/>
            <a:r>
              <a:rPr lang="en-GB" altLang="en-US" sz="3200" dirty="0"/>
              <a:t>Good Questionnaire Design</a:t>
            </a:r>
            <a:br>
              <a:rPr lang="ar-JO" altLang="en-US" sz="3200" dirty="0"/>
            </a:br>
            <a:r>
              <a:rPr lang="en-GB" altLang="en-US" sz="3200" dirty="0" err="1"/>
              <a:t>تصميم</a:t>
            </a:r>
            <a:r>
              <a:rPr lang="en-GB" altLang="en-US" sz="3200" dirty="0"/>
              <a:t> </a:t>
            </a:r>
            <a:r>
              <a:rPr lang="en-GB" altLang="en-US" sz="3200" dirty="0" err="1"/>
              <a:t>استبيان</a:t>
            </a:r>
            <a:r>
              <a:rPr lang="en-GB" altLang="en-US" sz="3200" dirty="0"/>
              <a:t> </a:t>
            </a:r>
            <a:r>
              <a:rPr lang="en-GB" altLang="en-US" sz="3200" dirty="0" err="1"/>
              <a:t>جيد</a:t>
            </a:r>
            <a:endParaRPr lang="en-GB" altLang="en-US" sz="3200" dirty="0"/>
          </a:p>
        </p:txBody>
      </p:sp>
      <p:sp>
        <p:nvSpPr>
          <p:cNvPr id="93188" name="Text Box 3">
            <a:extLst>
              <a:ext uri="{FF2B5EF4-FFF2-40B4-BE49-F238E27FC236}">
                <a16:creationId xmlns:a16="http://schemas.microsoft.com/office/drawing/2014/main" id="{C0660EB0-40F4-CD81-6491-EE2B2D1FE8DC}"/>
              </a:ext>
            </a:extLst>
          </p:cNvPr>
          <p:cNvSpPr txBox="1">
            <a:spLocks noChangeArrowheads="1"/>
          </p:cNvSpPr>
          <p:nvPr/>
        </p:nvSpPr>
        <p:spPr bwMode="auto">
          <a:xfrm>
            <a:off x="2286000" y="1524001"/>
            <a:ext cx="7620000" cy="4773613"/>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a:solidFill>
                  <a:srgbClr val="000000"/>
                </a:solidFill>
                <a:latin typeface="Verdana" panose="020B0604030504040204" pitchFamily="34" charset="0"/>
              </a:rPr>
              <a:t>Begin with non-threatening and interesting questions</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Group items into logically coherent sections</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Do not put important items at the very end of the questionnaire</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Do not crowd a page with too many items</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Avoid abbreviations</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Avoid biased or suggestive items or terms</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Number questions to avoid confusion</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Pretest the questionnaire to identify confusing questions</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Provide anonymity to respondents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a:extLst>
              <a:ext uri="{FF2B5EF4-FFF2-40B4-BE49-F238E27FC236}">
                <a16:creationId xmlns:a16="http://schemas.microsoft.com/office/drawing/2014/main" id="{DA3B1C2B-156E-C20C-E7DC-BD68E381771D}"/>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3F4476B7-6008-48AF-9FCB-EA0301D15642}" type="slidenum">
              <a:rPr lang="en-US" altLang="en-US">
                <a:solidFill>
                  <a:srgbClr val="000000"/>
                </a:solidFill>
              </a:rPr>
              <a:pPr algn="l" rtl="0" eaLnBrk="0" fontAlgn="base" hangingPunct="0">
                <a:spcBef>
                  <a:spcPct val="0"/>
                </a:spcBef>
                <a:spcAft>
                  <a:spcPct val="0"/>
                </a:spcAft>
              </a:pPr>
              <a:t>115</a:t>
            </a:fld>
            <a:endParaRPr lang="en-US" altLang="en-US">
              <a:solidFill>
                <a:srgbClr val="000000"/>
              </a:solidFill>
            </a:endParaRPr>
          </a:p>
        </p:txBody>
      </p:sp>
      <p:sp>
        <p:nvSpPr>
          <p:cNvPr id="95235" name="Rectangle 2">
            <a:extLst>
              <a:ext uri="{FF2B5EF4-FFF2-40B4-BE49-F238E27FC236}">
                <a16:creationId xmlns:a16="http://schemas.microsoft.com/office/drawing/2014/main" id="{B17DB54E-9B9E-D4D2-09A8-7EB686471196}"/>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Document Analysis</a:t>
            </a:r>
            <a:br>
              <a:rPr lang="ar-JO" altLang="en-US" sz="3200" dirty="0"/>
            </a:br>
            <a:r>
              <a:rPr lang="en-GB" altLang="en-US" sz="3200" dirty="0" err="1"/>
              <a:t>تحليل</a:t>
            </a:r>
            <a:r>
              <a:rPr lang="en-GB" altLang="en-US" sz="3200" dirty="0"/>
              <a:t> </a:t>
            </a:r>
            <a:r>
              <a:rPr lang="en-GB" altLang="en-US" sz="3200" dirty="0" err="1"/>
              <a:t>الوثيقة</a:t>
            </a:r>
            <a:endParaRPr lang="en-GB" altLang="en-US" sz="3200" dirty="0"/>
          </a:p>
        </p:txBody>
      </p:sp>
      <p:sp>
        <p:nvSpPr>
          <p:cNvPr id="95236" name="Rectangle 3">
            <a:extLst>
              <a:ext uri="{FF2B5EF4-FFF2-40B4-BE49-F238E27FC236}">
                <a16:creationId xmlns:a16="http://schemas.microsoft.com/office/drawing/2014/main" id="{58C9E873-E22D-90A3-AEDD-3D2F58A3C1DE}"/>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1600" dirty="0"/>
              <a:t>Provides clues about existing “as-is” system</a:t>
            </a:r>
          </a:p>
          <a:p>
            <a:pPr algn="r" rtl="1" eaLnBrk="1" hangingPunct="1"/>
            <a:r>
              <a:rPr lang="en-GB" altLang="en-US" sz="1600" dirty="0" err="1"/>
              <a:t>يقدم</a:t>
            </a:r>
            <a:r>
              <a:rPr lang="en-GB" altLang="en-US" sz="1600" dirty="0"/>
              <a:t> </a:t>
            </a:r>
            <a:r>
              <a:rPr lang="en-GB" altLang="en-US" sz="1600" dirty="0" err="1"/>
              <a:t>أدلة</a:t>
            </a:r>
            <a:r>
              <a:rPr lang="en-GB" altLang="en-US" sz="1600" dirty="0"/>
              <a:t> </a:t>
            </a:r>
            <a:r>
              <a:rPr lang="en-GB" altLang="en-US" sz="1600" dirty="0" err="1"/>
              <a:t>حول</a:t>
            </a:r>
            <a:r>
              <a:rPr lang="en-GB" altLang="en-US" sz="1600" dirty="0"/>
              <a:t> </a:t>
            </a:r>
            <a:r>
              <a:rPr lang="en-GB" altLang="en-US" sz="1600" dirty="0" err="1"/>
              <a:t>نظام</a:t>
            </a:r>
            <a:r>
              <a:rPr lang="en-GB" altLang="en-US" sz="1600" dirty="0"/>
              <a:t> "</a:t>
            </a:r>
            <a:r>
              <a:rPr lang="en-GB" altLang="en-US" sz="1600" dirty="0" err="1"/>
              <a:t>كما</a:t>
            </a:r>
            <a:r>
              <a:rPr lang="en-GB" altLang="en-US" sz="1600" dirty="0"/>
              <a:t> </a:t>
            </a:r>
            <a:r>
              <a:rPr lang="en-GB" altLang="en-US" sz="1600" dirty="0" err="1"/>
              <a:t>هو</a:t>
            </a:r>
            <a:r>
              <a:rPr lang="en-GB" altLang="en-US" sz="1600" dirty="0"/>
              <a:t>" </a:t>
            </a:r>
            <a:r>
              <a:rPr lang="en-GB" altLang="en-US" sz="1600" dirty="0" err="1"/>
              <a:t>الموجود</a:t>
            </a:r>
            <a:endParaRPr lang="en-GB" altLang="en-US" sz="1600" dirty="0"/>
          </a:p>
          <a:p>
            <a:pPr eaLnBrk="1" hangingPunct="1"/>
            <a:r>
              <a:rPr lang="en-GB" altLang="en-US" sz="1600" dirty="0"/>
              <a:t>Typical documents</a:t>
            </a:r>
          </a:p>
          <a:p>
            <a:pPr algn="r" rtl="1" eaLnBrk="1" hangingPunct="1"/>
            <a:r>
              <a:rPr lang="en-GB" altLang="en-US" sz="1600" dirty="0" err="1"/>
              <a:t>المستندات</a:t>
            </a:r>
            <a:r>
              <a:rPr lang="en-GB" altLang="en-US" sz="1600" dirty="0"/>
              <a:t> </a:t>
            </a:r>
            <a:r>
              <a:rPr lang="en-GB" altLang="en-US" sz="1600" dirty="0" err="1"/>
              <a:t>النموذجية</a:t>
            </a:r>
            <a:endParaRPr lang="en-GB" altLang="en-US" sz="1600" dirty="0"/>
          </a:p>
          <a:p>
            <a:pPr lvl="1" eaLnBrk="1" hangingPunct="1"/>
            <a:r>
              <a:rPr lang="en-GB" altLang="en-US" sz="1600" dirty="0"/>
              <a:t>Forms</a:t>
            </a:r>
          </a:p>
          <a:p>
            <a:pPr lvl="1" algn="r" rtl="1" eaLnBrk="1" hangingPunct="1"/>
            <a:r>
              <a:rPr lang="en-GB" altLang="en-US" sz="1600" dirty="0" err="1"/>
              <a:t>نماذج</a:t>
            </a:r>
            <a:endParaRPr lang="en-GB" altLang="en-US" sz="1600" dirty="0"/>
          </a:p>
          <a:p>
            <a:pPr lvl="1" eaLnBrk="1" hangingPunct="1"/>
            <a:r>
              <a:rPr lang="en-GB" altLang="en-US" sz="1600" dirty="0"/>
              <a:t>Reports</a:t>
            </a:r>
          </a:p>
          <a:p>
            <a:pPr lvl="1" algn="r" rtl="1" eaLnBrk="1" hangingPunct="1"/>
            <a:r>
              <a:rPr lang="en-GB" altLang="en-US" sz="1600" dirty="0" err="1"/>
              <a:t>التقارير</a:t>
            </a:r>
            <a:endParaRPr lang="en-GB" altLang="en-US" sz="1600" dirty="0"/>
          </a:p>
          <a:p>
            <a:pPr lvl="1" eaLnBrk="1" hangingPunct="1"/>
            <a:r>
              <a:rPr lang="en-GB" altLang="en-US" sz="1600" dirty="0"/>
              <a:t>Policy manuals</a:t>
            </a:r>
          </a:p>
          <a:p>
            <a:pPr lvl="1" algn="r" rtl="1" eaLnBrk="1" hangingPunct="1"/>
            <a:r>
              <a:rPr lang="en-GB" altLang="en-US" sz="1600" dirty="0" err="1"/>
              <a:t>كتيبات</a:t>
            </a:r>
            <a:r>
              <a:rPr lang="en-GB" altLang="en-US" sz="1600" dirty="0"/>
              <a:t> </a:t>
            </a:r>
            <a:r>
              <a:rPr lang="en-GB" altLang="en-US" sz="1600" dirty="0" err="1"/>
              <a:t>السياسة</a:t>
            </a:r>
            <a:endParaRPr lang="en-GB" altLang="en-US" sz="1600" dirty="0"/>
          </a:p>
          <a:p>
            <a:pPr eaLnBrk="1" hangingPunct="1"/>
            <a:r>
              <a:rPr lang="en-GB" altLang="en-US" sz="1600" dirty="0"/>
              <a:t>Look for user additions to forms</a:t>
            </a:r>
          </a:p>
          <a:p>
            <a:pPr algn="r" rtl="1" eaLnBrk="1" hangingPunct="1"/>
            <a:r>
              <a:rPr lang="en-GB" altLang="en-US" sz="1600" dirty="0" err="1"/>
              <a:t>ابحث</a:t>
            </a:r>
            <a:r>
              <a:rPr lang="en-GB" altLang="en-US" sz="1600" dirty="0"/>
              <a:t> </a:t>
            </a:r>
            <a:r>
              <a:rPr lang="en-GB" altLang="en-US" sz="1600" dirty="0" err="1"/>
              <a:t>عن</a:t>
            </a:r>
            <a:r>
              <a:rPr lang="en-GB" altLang="en-US" sz="1600" dirty="0"/>
              <a:t> </a:t>
            </a:r>
            <a:r>
              <a:rPr lang="en-GB" altLang="en-US" sz="1600" dirty="0" err="1"/>
              <a:t>إضافات</a:t>
            </a:r>
            <a:r>
              <a:rPr lang="en-GB" altLang="en-US" sz="1600" dirty="0"/>
              <a:t> </a:t>
            </a:r>
            <a:r>
              <a:rPr lang="en-GB" altLang="en-US" sz="1600" dirty="0" err="1"/>
              <a:t>المستخدم</a:t>
            </a:r>
            <a:r>
              <a:rPr lang="en-GB" altLang="en-US" sz="1600" dirty="0"/>
              <a:t> </a:t>
            </a:r>
            <a:r>
              <a:rPr lang="en-GB" altLang="en-US" sz="1600" dirty="0" err="1"/>
              <a:t>للنماذج</a:t>
            </a:r>
            <a:endParaRPr lang="en-GB" altLang="en-US" sz="1600" dirty="0"/>
          </a:p>
          <a:p>
            <a:pPr eaLnBrk="1" hangingPunct="1"/>
            <a:r>
              <a:rPr lang="en-GB" altLang="en-US" sz="1600" dirty="0"/>
              <a:t>Look for unused form elements</a:t>
            </a:r>
            <a:endParaRPr lang="ar-JO" altLang="en-US" sz="1600" dirty="0"/>
          </a:p>
          <a:p>
            <a:pPr algn="r" rtl="1" eaLnBrk="1" hangingPunct="1"/>
            <a:r>
              <a:rPr lang="en-GB" altLang="en-US" sz="1600" dirty="0" err="1"/>
              <a:t>ابحث</a:t>
            </a:r>
            <a:r>
              <a:rPr lang="en-GB" altLang="en-US" sz="1600" dirty="0"/>
              <a:t> </a:t>
            </a:r>
            <a:r>
              <a:rPr lang="en-GB" altLang="en-US" sz="1600" dirty="0" err="1"/>
              <a:t>عن</a:t>
            </a:r>
            <a:r>
              <a:rPr lang="en-GB" altLang="en-US" sz="1600" dirty="0"/>
              <a:t> </a:t>
            </a:r>
            <a:r>
              <a:rPr lang="en-GB" altLang="en-US" sz="1600" dirty="0" err="1"/>
              <a:t>عناصر</a:t>
            </a:r>
            <a:r>
              <a:rPr lang="en-GB" altLang="en-US" sz="1600" dirty="0"/>
              <a:t> </a:t>
            </a:r>
            <a:r>
              <a:rPr lang="en-GB" altLang="en-US" sz="1600" dirty="0" err="1"/>
              <a:t>النموذج</a:t>
            </a:r>
            <a:r>
              <a:rPr lang="en-GB" altLang="en-US" sz="1600" dirty="0"/>
              <a:t> </a:t>
            </a:r>
            <a:r>
              <a:rPr lang="en-GB" altLang="en-US" sz="1600" dirty="0" err="1"/>
              <a:t>غير</a:t>
            </a:r>
            <a:r>
              <a:rPr lang="en-GB" altLang="en-US" sz="1600" dirty="0"/>
              <a:t> </a:t>
            </a:r>
            <a:r>
              <a:rPr lang="en-GB" altLang="en-US" sz="1600" dirty="0" err="1"/>
              <a:t>المستخدمة</a:t>
            </a:r>
            <a:endParaRPr lang="en-GB" altLang="en-US" sz="16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a:extLst>
              <a:ext uri="{FF2B5EF4-FFF2-40B4-BE49-F238E27FC236}">
                <a16:creationId xmlns:a16="http://schemas.microsoft.com/office/drawing/2014/main" id="{7E4205E6-CA07-A0A1-9896-7E85D52AB389}"/>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4805E613-FD06-41F2-8D18-C7360531284A}" type="slidenum">
              <a:rPr lang="en-US" altLang="en-US">
                <a:solidFill>
                  <a:srgbClr val="000000"/>
                </a:solidFill>
              </a:rPr>
              <a:pPr algn="l" rtl="0" eaLnBrk="0" fontAlgn="base" hangingPunct="0">
                <a:spcBef>
                  <a:spcPct val="0"/>
                </a:spcBef>
                <a:spcAft>
                  <a:spcPct val="0"/>
                </a:spcAft>
              </a:pPr>
              <a:t>116</a:t>
            </a:fld>
            <a:endParaRPr lang="en-US" altLang="en-US">
              <a:solidFill>
                <a:srgbClr val="000000"/>
              </a:solidFill>
            </a:endParaRPr>
          </a:p>
        </p:txBody>
      </p:sp>
      <p:sp>
        <p:nvSpPr>
          <p:cNvPr id="97283" name="Rectangle 2">
            <a:extLst>
              <a:ext uri="{FF2B5EF4-FFF2-40B4-BE49-F238E27FC236}">
                <a16:creationId xmlns:a16="http://schemas.microsoft.com/office/drawing/2014/main" id="{2690479A-19E4-53BF-D9D8-6853B33575EB}"/>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dirty="0"/>
              <a:t>Observation</a:t>
            </a:r>
            <a:br>
              <a:rPr lang="ar-JO" altLang="en-US" dirty="0"/>
            </a:br>
            <a:r>
              <a:rPr lang="en-GB" altLang="en-US" dirty="0" err="1"/>
              <a:t>ملاحظة</a:t>
            </a:r>
            <a:endParaRPr lang="en-GB" altLang="en-US" dirty="0"/>
          </a:p>
        </p:txBody>
      </p:sp>
      <p:sp>
        <p:nvSpPr>
          <p:cNvPr id="97284" name="Rectangle 3">
            <a:extLst>
              <a:ext uri="{FF2B5EF4-FFF2-40B4-BE49-F238E27FC236}">
                <a16:creationId xmlns:a16="http://schemas.microsoft.com/office/drawing/2014/main" id="{D25C50DD-468C-0327-15A6-A48BABD3CA3A}"/>
              </a:ext>
            </a:extLst>
          </p:cNvPr>
          <p:cNvSpPr>
            <a:spLocks noGrp="1" noChangeArrowheads="1"/>
          </p:cNvSpPr>
          <p:nvPr>
            <p:ph type="body" idx="1"/>
          </p:nvPr>
        </p:nvSpPr>
        <p:spPr>
          <a:xfrm>
            <a:off x="1981200" y="1612393"/>
            <a:ext cx="8229600" cy="4530725"/>
          </a:xfrm>
          <a:noFill/>
        </p:spPr>
        <p:txBody>
          <a:bodyPr vert="horz" wrap="square" lIns="92075" tIns="46038" rIns="92075" bIns="46038" numCol="1" anchor="t" anchorCtr="0" compatLnSpc="1">
            <a:prstTxWarp prst="textNoShape">
              <a:avLst/>
            </a:prstTxWarp>
          </a:bodyPr>
          <a:lstStyle/>
          <a:p>
            <a:pPr eaLnBrk="1" hangingPunct="1"/>
            <a:r>
              <a:rPr lang="en-GB" altLang="en-US" sz="1800" dirty="0"/>
              <a:t>Users/managers often don’t remember everything they do</a:t>
            </a:r>
          </a:p>
          <a:p>
            <a:pPr algn="r" rtl="1" eaLnBrk="1" hangingPunct="1"/>
            <a:r>
              <a:rPr lang="en-GB" altLang="en-US" sz="1800" dirty="0" err="1"/>
              <a:t>غالبًا</a:t>
            </a:r>
            <a:r>
              <a:rPr lang="en-GB" altLang="en-US" sz="1800" dirty="0"/>
              <a:t> </a:t>
            </a:r>
            <a:r>
              <a:rPr lang="en-GB" altLang="en-US" sz="1800" dirty="0" err="1"/>
              <a:t>لا</a:t>
            </a:r>
            <a:r>
              <a:rPr lang="en-GB" altLang="en-US" sz="1800" dirty="0"/>
              <a:t> </a:t>
            </a:r>
            <a:r>
              <a:rPr lang="en-GB" altLang="en-US" sz="1800" dirty="0" err="1"/>
              <a:t>يتذكر</a:t>
            </a:r>
            <a:r>
              <a:rPr lang="en-GB" altLang="en-US" sz="1800" dirty="0"/>
              <a:t> </a:t>
            </a:r>
            <a:r>
              <a:rPr lang="en-GB" altLang="en-US" sz="1800" dirty="0" err="1"/>
              <a:t>المستخدمون</a:t>
            </a:r>
            <a:r>
              <a:rPr lang="en-GB" altLang="en-US" sz="1800" dirty="0"/>
              <a:t> / </a:t>
            </a:r>
            <a:r>
              <a:rPr lang="en-GB" altLang="en-US" sz="1800" dirty="0" err="1"/>
              <a:t>المديرون</a:t>
            </a:r>
            <a:r>
              <a:rPr lang="en-GB" altLang="en-US" sz="1800" dirty="0"/>
              <a:t> </a:t>
            </a:r>
            <a:r>
              <a:rPr lang="en-GB" altLang="en-US" sz="1800" dirty="0" err="1"/>
              <a:t>كل</a:t>
            </a:r>
            <a:r>
              <a:rPr lang="en-GB" altLang="en-US" sz="1800" dirty="0"/>
              <a:t> </a:t>
            </a:r>
            <a:r>
              <a:rPr lang="en-GB" altLang="en-US" sz="1800" dirty="0" err="1"/>
              <a:t>ما</a:t>
            </a:r>
            <a:r>
              <a:rPr lang="en-GB" altLang="en-US" sz="1800" dirty="0"/>
              <a:t> </a:t>
            </a:r>
            <a:r>
              <a:rPr lang="en-GB" altLang="en-US" sz="1800" dirty="0" err="1"/>
              <a:t>يفعلونه</a:t>
            </a:r>
            <a:endParaRPr lang="en-GB" altLang="en-US" sz="1800" dirty="0"/>
          </a:p>
          <a:p>
            <a:pPr eaLnBrk="1" hangingPunct="1"/>
            <a:r>
              <a:rPr lang="en-GB" altLang="en-US" sz="1800" dirty="0"/>
              <a:t>Checks validity of information gathered other ways</a:t>
            </a:r>
          </a:p>
          <a:p>
            <a:pPr algn="r" rtl="1" eaLnBrk="1" hangingPunct="1"/>
            <a:r>
              <a:rPr lang="en-GB" altLang="en-US" sz="1800" dirty="0" err="1"/>
              <a:t>يتحقق</a:t>
            </a:r>
            <a:r>
              <a:rPr lang="en-GB" altLang="en-US" sz="1800" dirty="0"/>
              <a:t> </a:t>
            </a:r>
            <a:r>
              <a:rPr lang="en-GB" altLang="en-US" sz="1800" dirty="0" err="1"/>
              <a:t>من</a:t>
            </a:r>
            <a:r>
              <a:rPr lang="en-GB" altLang="en-US" sz="1800" dirty="0"/>
              <a:t> </a:t>
            </a:r>
            <a:r>
              <a:rPr lang="en-GB" altLang="en-US" sz="1800" dirty="0" err="1"/>
              <a:t>صحة</a:t>
            </a:r>
            <a:r>
              <a:rPr lang="en-GB" altLang="en-US" sz="1800" dirty="0"/>
              <a:t> </a:t>
            </a:r>
            <a:r>
              <a:rPr lang="en-GB" altLang="en-US" sz="1800" dirty="0" err="1"/>
              <a:t>المعلومات</a:t>
            </a:r>
            <a:r>
              <a:rPr lang="en-GB" altLang="en-US" sz="1800" dirty="0"/>
              <a:t> </a:t>
            </a:r>
            <a:r>
              <a:rPr lang="en-GB" altLang="en-US" sz="1800" dirty="0" err="1"/>
              <a:t>التي</a:t>
            </a:r>
            <a:r>
              <a:rPr lang="en-GB" altLang="en-US" sz="1800" dirty="0"/>
              <a:t> </a:t>
            </a:r>
            <a:r>
              <a:rPr lang="en-GB" altLang="en-US" sz="1800" dirty="0" err="1"/>
              <a:t>تم</a:t>
            </a:r>
            <a:r>
              <a:rPr lang="en-GB" altLang="en-US" sz="1800" dirty="0"/>
              <a:t> </a:t>
            </a:r>
            <a:r>
              <a:rPr lang="en-GB" altLang="en-US" sz="1800" dirty="0" err="1"/>
              <a:t>جمعها</a:t>
            </a:r>
            <a:r>
              <a:rPr lang="en-GB" altLang="en-US" sz="1800" dirty="0"/>
              <a:t> </a:t>
            </a:r>
            <a:r>
              <a:rPr lang="en-GB" altLang="en-US" sz="1800" dirty="0" err="1"/>
              <a:t>بطرق</a:t>
            </a:r>
            <a:r>
              <a:rPr lang="en-GB" altLang="en-US" sz="1800" dirty="0"/>
              <a:t> </a:t>
            </a:r>
            <a:r>
              <a:rPr lang="en-GB" altLang="en-US" sz="1800" dirty="0" err="1"/>
              <a:t>أخرى</a:t>
            </a:r>
            <a:endParaRPr lang="en-GB" altLang="en-US" sz="1800" dirty="0"/>
          </a:p>
          <a:p>
            <a:pPr eaLnBrk="1" hangingPunct="1"/>
            <a:r>
              <a:rPr lang="en-GB" altLang="en-US" sz="1800" dirty="0"/>
              <a:t>Behaviours change when people are watched</a:t>
            </a:r>
          </a:p>
          <a:p>
            <a:pPr algn="r" rtl="1" eaLnBrk="1" hangingPunct="1"/>
            <a:r>
              <a:rPr lang="en-GB" altLang="en-US" sz="1800" dirty="0" err="1"/>
              <a:t>تتغير</a:t>
            </a:r>
            <a:r>
              <a:rPr lang="en-GB" altLang="en-US" sz="1800" dirty="0"/>
              <a:t> </a:t>
            </a:r>
            <a:r>
              <a:rPr lang="en-GB" altLang="en-US" sz="1800" dirty="0" err="1"/>
              <a:t>السلوكيات</a:t>
            </a:r>
            <a:r>
              <a:rPr lang="en-GB" altLang="en-US" sz="1800" dirty="0"/>
              <a:t> </a:t>
            </a:r>
            <a:r>
              <a:rPr lang="en-GB" altLang="en-US" sz="1800" dirty="0" err="1"/>
              <a:t>عند</a:t>
            </a:r>
            <a:r>
              <a:rPr lang="en-GB" altLang="en-US" sz="1800" dirty="0"/>
              <a:t> </a:t>
            </a:r>
            <a:r>
              <a:rPr lang="en-GB" altLang="en-US" sz="1800" dirty="0" err="1"/>
              <a:t>مشاهدة</a:t>
            </a:r>
            <a:r>
              <a:rPr lang="en-GB" altLang="en-US" sz="1800" dirty="0"/>
              <a:t> </a:t>
            </a:r>
            <a:r>
              <a:rPr lang="en-GB" altLang="en-US" sz="1800" dirty="0" err="1"/>
              <a:t>الناس</a:t>
            </a:r>
            <a:endParaRPr lang="en-GB" altLang="en-US" sz="1800" dirty="0"/>
          </a:p>
          <a:p>
            <a:pPr eaLnBrk="1" hangingPunct="1"/>
            <a:r>
              <a:rPr lang="en-GB" altLang="en-US" sz="1800" dirty="0"/>
              <a:t>Careful not to ignore periodic activities</a:t>
            </a:r>
          </a:p>
          <a:p>
            <a:pPr algn="r" rtl="1" eaLnBrk="1" hangingPunct="1"/>
            <a:r>
              <a:rPr lang="en-GB" altLang="en-US" sz="1800" dirty="0" err="1"/>
              <a:t>احرص</a:t>
            </a:r>
            <a:r>
              <a:rPr lang="en-GB" altLang="en-US" sz="1800" dirty="0"/>
              <a:t> </a:t>
            </a:r>
            <a:r>
              <a:rPr lang="en-GB" altLang="en-US" sz="1800" dirty="0" err="1"/>
              <a:t>على</a:t>
            </a:r>
            <a:r>
              <a:rPr lang="en-GB" altLang="en-US" sz="1800" dirty="0"/>
              <a:t> </a:t>
            </a:r>
            <a:r>
              <a:rPr lang="en-GB" altLang="en-US" sz="1800" dirty="0" err="1"/>
              <a:t>عدم</a:t>
            </a:r>
            <a:r>
              <a:rPr lang="en-GB" altLang="en-US" sz="1800" dirty="0"/>
              <a:t> </a:t>
            </a:r>
            <a:r>
              <a:rPr lang="en-GB" altLang="en-US" sz="1800" dirty="0" err="1"/>
              <a:t>تجاهل</a:t>
            </a:r>
            <a:r>
              <a:rPr lang="en-GB" altLang="en-US" sz="1800" dirty="0"/>
              <a:t> </a:t>
            </a:r>
            <a:r>
              <a:rPr lang="en-GB" altLang="en-US" sz="1800" dirty="0" err="1"/>
              <a:t>الأنشطة</a:t>
            </a:r>
            <a:r>
              <a:rPr lang="en-GB" altLang="en-US" sz="1800" dirty="0"/>
              <a:t> </a:t>
            </a:r>
            <a:r>
              <a:rPr lang="en-GB" altLang="en-US" sz="1800" dirty="0" err="1"/>
              <a:t>الدورية</a:t>
            </a:r>
            <a:endParaRPr lang="en-GB" altLang="en-US" sz="2400" dirty="0"/>
          </a:p>
          <a:p>
            <a:pPr lvl="1" eaLnBrk="1" hangingPunct="1"/>
            <a:r>
              <a:rPr lang="en-GB" altLang="en-US" sz="1800" dirty="0"/>
              <a:t>Weekly … Monthly … Annual</a:t>
            </a:r>
          </a:p>
          <a:p>
            <a:pPr lvl="1" algn="r" rtl="1" eaLnBrk="1" hangingPunct="1"/>
            <a:r>
              <a:rPr lang="en-GB" altLang="en-US" sz="1800" dirty="0" err="1"/>
              <a:t>أسبوعي</a:t>
            </a:r>
            <a:r>
              <a:rPr lang="en-GB" altLang="en-US" sz="1800" dirty="0"/>
              <a:t> ... </a:t>
            </a:r>
            <a:r>
              <a:rPr lang="en-GB" altLang="en-US" sz="1800" dirty="0" err="1"/>
              <a:t>شهري</a:t>
            </a:r>
            <a:r>
              <a:rPr lang="en-GB" altLang="en-US" sz="1800" dirty="0"/>
              <a:t> ... </a:t>
            </a:r>
            <a:r>
              <a:rPr lang="en-GB" altLang="en-US" sz="1800" dirty="0" err="1"/>
              <a:t>سنوي</a:t>
            </a:r>
            <a:endParaRPr lang="en-GB" altLang="en-US" sz="20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a:extLst>
              <a:ext uri="{FF2B5EF4-FFF2-40B4-BE49-F238E27FC236}">
                <a16:creationId xmlns:a16="http://schemas.microsoft.com/office/drawing/2014/main" id="{82B061CD-E73C-82C3-31D5-0737391F76E1}"/>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30C0F2AD-C6BB-442F-AB92-513DFF0A9E91}" type="slidenum">
              <a:rPr lang="en-US" altLang="en-US">
                <a:solidFill>
                  <a:srgbClr val="000000"/>
                </a:solidFill>
              </a:rPr>
              <a:pPr algn="l" rtl="0" eaLnBrk="0" fontAlgn="base" hangingPunct="0">
                <a:spcBef>
                  <a:spcPct val="0"/>
                </a:spcBef>
                <a:spcAft>
                  <a:spcPct val="0"/>
                </a:spcAft>
              </a:pPr>
              <a:t>117</a:t>
            </a:fld>
            <a:endParaRPr lang="en-US" altLang="en-US">
              <a:solidFill>
                <a:srgbClr val="000000"/>
              </a:solidFill>
            </a:endParaRPr>
          </a:p>
        </p:txBody>
      </p:sp>
      <p:sp>
        <p:nvSpPr>
          <p:cNvPr id="99331" name="Rectangle 2">
            <a:extLst>
              <a:ext uri="{FF2B5EF4-FFF2-40B4-BE49-F238E27FC236}">
                <a16:creationId xmlns:a16="http://schemas.microsoft.com/office/drawing/2014/main" id="{FCD66AC9-9F67-FC3E-3840-BEDD0650090D}"/>
              </a:ext>
            </a:extLst>
          </p:cNvPr>
          <p:cNvSpPr>
            <a:spLocks noGrp="1" noChangeArrowheads="1"/>
          </p:cNvSpPr>
          <p:nvPr>
            <p:ph type="title"/>
          </p:nvPr>
        </p:nvSpPr>
        <p:spPr/>
        <p:txBody>
          <a:bodyPr/>
          <a:lstStyle/>
          <a:p>
            <a:pPr eaLnBrk="1" hangingPunct="1"/>
            <a:r>
              <a:rPr lang="en-GB" altLang="en-US" sz="2800" dirty="0"/>
              <a:t>Criteria for Selecting the Appropriate Techniques</a:t>
            </a:r>
            <a:br>
              <a:rPr lang="ar-JO" altLang="en-US" sz="2800" dirty="0"/>
            </a:br>
            <a:r>
              <a:rPr lang="en-GB" altLang="en-US" sz="2800" dirty="0" err="1"/>
              <a:t>معايير</a:t>
            </a:r>
            <a:r>
              <a:rPr lang="en-GB" altLang="en-US" sz="2800" dirty="0"/>
              <a:t> </a:t>
            </a:r>
            <a:r>
              <a:rPr lang="en-GB" altLang="en-US" sz="2800" dirty="0" err="1"/>
              <a:t>اختيار</a:t>
            </a:r>
            <a:r>
              <a:rPr lang="en-GB" altLang="en-US" sz="2800" dirty="0"/>
              <a:t> </a:t>
            </a:r>
            <a:r>
              <a:rPr lang="en-GB" altLang="en-US" sz="2800" dirty="0" err="1"/>
              <a:t>الأساليب</a:t>
            </a:r>
            <a:r>
              <a:rPr lang="en-GB" altLang="en-US" sz="2800" dirty="0"/>
              <a:t> </a:t>
            </a:r>
            <a:r>
              <a:rPr lang="en-GB" altLang="en-US" sz="2800" dirty="0" err="1"/>
              <a:t>المناسبة</a:t>
            </a:r>
            <a:endParaRPr lang="en-GB" altLang="en-US" sz="2800" dirty="0"/>
          </a:p>
        </p:txBody>
      </p:sp>
      <p:sp>
        <p:nvSpPr>
          <p:cNvPr id="99332" name="Rectangle 3">
            <a:extLst>
              <a:ext uri="{FF2B5EF4-FFF2-40B4-BE49-F238E27FC236}">
                <a16:creationId xmlns:a16="http://schemas.microsoft.com/office/drawing/2014/main" id="{5C557BCD-51AA-1139-3DC7-283AEBEBC62D}"/>
              </a:ext>
            </a:extLst>
          </p:cNvPr>
          <p:cNvSpPr>
            <a:spLocks noGrp="1" noChangeArrowheads="1"/>
          </p:cNvSpPr>
          <p:nvPr>
            <p:ph type="body" idx="1"/>
          </p:nvPr>
        </p:nvSpPr>
        <p:spPr/>
        <p:txBody>
          <a:bodyPr/>
          <a:lstStyle/>
          <a:p>
            <a:pPr eaLnBrk="1" hangingPunct="1"/>
            <a:r>
              <a:rPr lang="en-GB" altLang="en-US" sz="1600" dirty="0"/>
              <a:t>Type of information</a:t>
            </a:r>
          </a:p>
          <a:p>
            <a:pPr algn="r" rtl="1" eaLnBrk="1" hangingPunct="1"/>
            <a:r>
              <a:rPr lang="en-GB" altLang="en-US" sz="1600" dirty="0" err="1"/>
              <a:t>نوع</a:t>
            </a:r>
            <a:r>
              <a:rPr lang="en-GB" altLang="en-US" sz="1600" dirty="0"/>
              <a:t> </a:t>
            </a:r>
            <a:r>
              <a:rPr lang="en-GB" altLang="en-US" sz="1600" dirty="0" err="1"/>
              <a:t>المعلومات</a:t>
            </a:r>
            <a:endParaRPr lang="en-GB" altLang="en-US" sz="1600" dirty="0"/>
          </a:p>
          <a:p>
            <a:pPr eaLnBrk="1" hangingPunct="1"/>
            <a:r>
              <a:rPr lang="en-GB" altLang="en-US" sz="1600" dirty="0"/>
              <a:t>Depth of information</a:t>
            </a:r>
          </a:p>
          <a:p>
            <a:pPr algn="r" rtl="1" eaLnBrk="1" hangingPunct="1"/>
            <a:r>
              <a:rPr lang="en-GB" altLang="en-US" sz="1600" dirty="0" err="1"/>
              <a:t>عمق</a:t>
            </a:r>
            <a:r>
              <a:rPr lang="en-GB" altLang="en-US" sz="1600" dirty="0"/>
              <a:t> </a:t>
            </a:r>
            <a:r>
              <a:rPr lang="en-GB" altLang="en-US" sz="1600" dirty="0" err="1"/>
              <a:t>المعلومات</a:t>
            </a:r>
            <a:endParaRPr lang="en-GB" altLang="en-US" sz="1600" dirty="0"/>
          </a:p>
          <a:p>
            <a:pPr eaLnBrk="1" hangingPunct="1"/>
            <a:r>
              <a:rPr lang="en-GB" altLang="en-US" sz="1600" dirty="0"/>
              <a:t>Breadth of information</a:t>
            </a:r>
          </a:p>
          <a:p>
            <a:pPr algn="r" rtl="1" eaLnBrk="1" hangingPunct="1"/>
            <a:r>
              <a:rPr lang="en-GB" altLang="en-US" sz="1600" dirty="0" err="1"/>
              <a:t>اتساع</a:t>
            </a:r>
            <a:r>
              <a:rPr lang="en-GB" altLang="en-US" sz="1600" dirty="0"/>
              <a:t> </a:t>
            </a:r>
            <a:r>
              <a:rPr lang="en-GB" altLang="en-US" sz="1600" dirty="0" err="1"/>
              <a:t>المعلومات</a:t>
            </a:r>
            <a:endParaRPr lang="en-GB" altLang="en-US" sz="1600" dirty="0"/>
          </a:p>
          <a:p>
            <a:pPr eaLnBrk="1" hangingPunct="1"/>
            <a:r>
              <a:rPr lang="en-GB" altLang="en-US" sz="1600" dirty="0"/>
              <a:t>Integration of information</a:t>
            </a:r>
          </a:p>
          <a:p>
            <a:pPr algn="r" rtl="1" eaLnBrk="1" hangingPunct="1"/>
            <a:r>
              <a:rPr lang="en-GB" altLang="en-US" sz="1600" dirty="0" err="1"/>
              <a:t>تكامل</a:t>
            </a:r>
            <a:r>
              <a:rPr lang="en-GB" altLang="en-US" sz="1600" dirty="0"/>
              <a:t> </a:t>
            </a:r>
            <a:r>
              <a:rPr lang="en-GB" altLang="en-US" sz="1600" dirty="0" err="1"/>
              <a:t>المعلومات</a:t>
            </a:r>
            <a:endParaRPr lang="en-GB" altLang="en-US" sz="1600" dirty="0"/>
          </a:p>
          <a:p>
            <a:pPr eaLnBrk="1" hangingPunct="1"/>
            <a:r>
              <a:rPr lang="en-GB" altLang="en-US" sz="1600" dirty="0"/>
              <a:t>User involvement</a:t>
            </a:r>
          </a:p>
          <a:p>
            <a:pPr algn="r" rtl="1" eaLnBrk="1" hangingPunct="1"/>
            <a:r>
              <a:rPr lang="en-GB" altLang="en-US" sz="1600" dirty="0" err="1"/>
              <a:t>إشراك</a:t>
            </a:r>
            <a:r>
              <a:rPr lang="en-GB" altLang="en-US" sz="1600" dirty="0"/>
              <a:t> </a:t>
            </a:r>
            <a:r>
              <a:rPr lang="en-GB" altLang="en-US" sz="1600" dirty="0" err="1"/>
              <a:t>المستخدمين</a:t>
            </a:r>
            <a:endParaRPr lang="en-GB" altLang="en-US" sz="1600" dirty="0"/>
          </a:p>
          <a:p>
            <a:pPr eaLnBrk="1" hangingPunct="1"/>
            <a:r>
              <a:rPr lang="en-GB" altLang="en-US" sz="1600" dirty="0"/>
              <a:t>Cost</a:t>
            </a:r>
          </a:p>
          <a:p>
            <a:pPr algn="r" rtl="1" eaLnBrk="1" hangingPunct="1"/>
            <a:r>
              <a:rPr lang="en-GB" altLang="en-US" sz="1600" dirty="0" err="1"/>
              <a:t>يكلف</a:t>
            </a:r>
            <a:endParaRPr lang="en-GB" altLang="en-US" sz="1600" dirty="0"/>
          </a:p>
          <a:p>
            <a:pPr eaLnBrk="1" hangingPunct="1"/>
            <a:r>
              <a:rPr lang="en-GB" altLang="en-US" sz="1600" dirty="0"/>
              <a:t>Combining techniques</a:t>
            </a:r>
            <a:endParaRPr lang="ar-JO" altLang="en-US" sz="1600" dirty="0"/>
          </a:p>
          <a:p>
            <a:pPr algn="r" rtl="1" eaLnBrk="1" hangingPunct="1"/>
            <a:r>
              <a:rPr lang="en-GB" altLang="en-US" sz="1600" dirty="0" err="1"/>
              <a:t>الجمع</a:t>
            </a:r>
            <a:r>
              <a:rPr lang="en-GB" altLang="en-US" sz="1600" dirty="0"/>
              <a:t> </a:t>
            </a:r>
            <a:r>
              <a:rPr lang="en-GB" altLang="en-US" sz="1600" dirty="0" err="1"/>
              <a:t>بين</a:t>
            </a:r>
            <a:r>
              <a:rPr lang="en-GB" altLang="en-US" sz="1600" dirty="0"/>
              <a:t> </a:t>
            </a:r>
            <a:r>
              <a:rPr lang="en-GB" altLang="en-US" sz="1600" dirty="0" err="1"/>
              <a:t>التقنيات</a:t>
            </a:r>
            <a:endParaRPr lang="en-GB" altLang="en-US" sz="16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a:extLst>
              <a:ext uri="{FF2B5EF4-FFF2-40B4-BE49-F238E27FC236}">
                <a16:creationId xmlns:a16="http://schemas.microsoft.com/office/drawing/2014/main" id="{B2212748-01F9-E6AE-140B-503C93E543C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fontAlgn="base">
              <a:spcBef>
                <a:spcPct val="0"/>
              </a:spcBef>
              <a:spcAft>
                <a:spcPct val="0"/>
              </a:spcAft>
            </a:pPr>
            <a:fld id="{9F3B6081-212D-464F-B558-F55D964AEE5B}" type="slidenum">
              <a:rPr lang="en-US" altLang="en-US">
                <a:solidFill>
                  <a:srgbClr val="000000"/>
                </a:solidFill>
                <a:latin typeface="Garamond" panose="02020404030301010803" pitchFamily="18" charset="0"/>
              </a:rPr>
              <a:pPr rtl="0" fontAlgn="base">
                <a:spcBef>
                  <a:spcPct val="0"/>
                </a:spcBef>
                <a:spcAft>
                  <a:spcPct val="0"/>
                </a:spcAft>
              </a:pPr>
              <a:t>118</a:t>
            </a:fld>
            <a:endParaRPr lang="en-US" altLang="en-US">
              <a:solidFill>
                <a:srgbClr val="000000"/>
              </a:solidFill>
              <a:latin typeface="Garamond" panose="02020404030301010803" pitchFamily="18" charset="0"/>
            </a:endParaRPr>
          </a:p>
        </p:txBody>
      </p:sp>
      <p:sp>
        <p:nvSpPr>
          <p:cNvPr id="101379" name="Rectangle 2">
            <a:extLst>
              <a:ext uri="{FF2B5EF4-FFF2-40B4-BE49-F238E27FC236}">
                <a16:creationId xmlns:a16="http://schemas.microsoft.com/office/drawing/2014/main" id="{0D9D9450-3B97-0F3D-C28D-E1A5D08F22E7}"/>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2800" dirty="0"/>
              <a:t>Selecting the Appropriate Techniques</a:t>
            </a:r>
            <a:br>
              <a:rPr lang="ar-JO" altLang="en-US" sz="2800" dirty="0"/>
            </a:br>
            <a:r>
              <a:rPr lang="en-GB" altLang="en-US" sz="2800" dirty="0" err="1"/>
              <a:t>اختيار</a:t>
            </a:r>
            <a:r>
              <a:rPr lang="en-GB" altLang="en-US" sz="2800" dirty="0"/>
              <a:t> </a:t>
            </a:r>
            <a:r>
              <a:rPr lang="en-GB" altLang="en-US" sz="2800" dirty="0" err="1"/>
              <a:t>الأساليب</a:t>
            </a:r>
            <a:r>
              <a:rPr lang="en-GB" altLang="en-US" sz="2800" dirty="0"/>
              <a:t> </a:t>
            </a:r>
            <a:r>
              <a:rPr lang="en-GB" altLang="en-US" sz="2800" dirty="0" err="1"/>
              <a:t>المناسبة</a:t>
            </a:r>
            <a:br>
              <a:rPr lang="ar-JO" altLang="en-US" sz="2800" dirty="0"/>
            </a:br>
            <a:endParaRPr lang="en-GB" altLang="en-US" sz="2800" dirty="0"/>
          </a:p>
        </p:txBody>
      </p:sp>
      <p:grpSp>
        <p:nvGrpSpPr>
          <p:cNvPr id="101380" name="Group 3">
            <a:extLst>
              <a:ext uri="{FF2B5EF4-FFF2-40B4-BE49-F238E27FC236}">
                <a16:creationId xmlns:a16="http://schemas.microsoft.com/office/drawing/2014/main" id="{5D77716D-CCD2-0C16-1553-FF5292413D16}"/>
              </a:ext>
            </a:extLst>
          </p:cNvPr>
          <p:cNvGrpSpPr>
            <a:grpSpLocks/>
          </p:cNvGrpSpPr>
          <p:nvPr/>
        </p:nvGrpSpPr>
        <p:grpSpPr bwMode="auto">
          <a:xfrm>
            <a:off x="2114550" y="1182688"/>
            <a:ext cx="8745538" cy="4943474"/>
            <a:chOff x="770" y="1185"/>
            <a:chExt cx="5509" cy="3114"/>
          </a:xfrm>
        </p:grpSpPr>
        <p:sp>
          <p:nvSpPr>
            <p:cNvPr id="101381" name="Rectangle 4">
              <a:extLst>
                <a:ext uri="{FF2B5EF4-FFF2-40B4-BE49-F238E27FC236}">
                  <a16:creationId xmlns:a16="http://schemas.microsoft.com/office/drawing/2014/main" id="{AE363BDD-E789-2059-9AC2-3BD0878F5C49}"/>
                </a:ext>
              </a:extLst>
            </p:cNvPr>
            <p:cNvSpPr>
              <a:spLocks noChangeArrowheads="1"/>
            </p:cNvSpPr>
            <p:nvPr/>
          </p:nvSpPr>
          <p:spPr bwMode="auto">
            <a:xfrm>
              <a:off x="778" y="1185"/>
              <a:ext cx="4742" cy="2936"/>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101382" name="Rectangle 5">
              <a:extLst>
                <a:ext uri="{FF2B5EF4-FFF2-40B4-BE49-F238E27FC236}">
                  <a16:creationId xmlns:a16="http://schemas.microsoft.com/office/drawing/2014/main" id="{BBEA5AA1-6626-5BA3-0C69-6D80CB7119A8}"/>
                </a:ext>
              </a:extLst>
            </p:cNvPr>
            <p:cNvSpPr>
              <a:spLocks noChangeArrowheads="1"/>
            </p:cNvSpPr>
            <p:nvPr/>
          </p:nvSpPr>
          <p:spPr bwMode="auto">
            <a:xfrm>
              <a:off x="785" y="1195"/>
              <a:ext cx="4735" cy="447"/>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101383" name="Text Box 6">
              <a:extLst>
                <a:ext uri="{FF2B5EF4-FFF2-40B4-BE49-F238E27FC236}">
                  <a16:creationId xmlns:a16="http://schemas.microsoft.com/office/drawing/2014/main" id="{FC6DA751-7BB6-4798-C488-CEB5F70CB766}"/>
                </a:ext>
              </a:extLst>
            </p:cNvPr>
            <p:cNvSpPr txBox="1">
              <a:spLocks noChangeArrowheads="1"/>
            </p:cNvSpPr>
            <p:nvPr/>
          </p:nvSpPr>
          <p:spPr bwMode="auto">
            <a:xfrm>
              <a:off x="770" y="1236"/>
              <a:ext cx="5509" cy="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600">
                  <a:solidFill>
                    <a:srgbClr val="000000"/>
                  </a:solidFill>
                  <a:latin typeface="Verdana" panose="020B0604030504040204" pitchFamily="34" charset="0"/>
                </a:rPr>
                <a:t>     	    </a:t>
              </a:r>
              <a:r>
                <a:rPr lang="en-US" altLang="en-US" sz="1400">
                  <a:solidFill>
                    <a:srgbClr val="000000"/>
                  </a:solidFill>
                  <a:latin typeface="Verdana" panose="020B0604030504040204" pitchFamily="34" charset="0"/>
                </a:rPr>
                <a:t>Interviews      JAD        Questionnaires    Document     Observation</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Analysis</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Type of	      As-Is	           As-Is       As-Is	      As-Is	             As-Is</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Information    Improve.      Improve.  Improve.</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To-Be           To-Be</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Depth of         High             High        Medium             Low                 Low</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Information</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Breadth of      Low              Medium    High                 High                Low</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Information</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Integration     Low              High         Low                  Low                Low</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of Info.</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User	      Medium         High         Low                  Low                Low</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Involvement</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Cost               Medium        Low-          Low                  Low               Low-</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Medium			             Medium                        </a:t>
              </a:r>
            </a:p>
            <a:p>
              <a:pPr algn="l" rtl="0" eaLnBrk="0" fontAlgn="base" hangingPunct="0">
                <a:spcBef>
                  <a:spcPct val="0"/>
                </a:spcBef>
                <a:spcAft>
                  <a:spcPct val="0"/>
                </a:spcAft>
              </a:pPr>
              <a:endParaRPr lang="en-US" altLang="en-US" sz="1400">
                <a:solidFill>
                  <a:srgbClr val="000000"/>
                </a:solidFill>
                <a:latin typeface="Verdana" panose="020B060403050404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5B9175D-A0B3-43FF-8256-14526D1089D4}"/>
              </a:ext>
            </a:extLst>
          </p:cNvPr>
          <p:cNvSpPr>
            <a:spLocks noGrp="1"/>
          </p:cNvSpPr>
          <p:nvPr>
            <p:ph type="sldNum" sz="quarter" idx="10"/>
          </p:nvPr>
        </p:nvSpPr>
        <p:spPr/>
        <p:txBody>
          <a:bodyPr/>
          <a:lstStyle/>
          <a:p>
            <a:pPr defTabSz="457200" rtl="0"/>
            <a:fld id="{AF03845A-2E43-4217-8FD0-E02B09F4DCAE}" type="slidenum">
              <a:rPr lang="en-CA" altLang="ar-JO">
                <a:solidFill>
                  <a:prstClr val="black">
                    <a:tint val="75000"/>
                  </a:prstClr>
                </a:solidFill>
                <a:latin typeface="Calibri"/>
                <a:cs typeface="Arial" panose="020B0604020202020204" pitchFamily="34" charset="0"/>
              </a:rPr>
              <a:pPr defTabSz="457200" rtl="0"/>
              <a:t>12</a:t>
            </a:fld>
            <a:endParaRPr lang="en-CA" altLang="ar-JO">
              <a:solidFill>
                <a:prstClr val="black">
                  <a:tint val="75000"/>
                </a:prstClr>
              </a:solidFill>
              <a:latin typeface="Calibri"/>
              <a:cs typeface="Arial" panose="020B0604020202020204" pitchFamily="34" charset="0"/>
            </a:endParaRPr>
          </a:p>
        </p:txBody>
      </p:sp>
      <p:sp>
        <p:nvSpPr>
          <p:cNvPr id="868357" name="Rectangle 5">
            <a:extLst>
              <a:ext uri="{FF2B5EF4-FFF2-40B4-BE49-F238E27FC236}">
                <a16:creationId xmlns:a16="http://schemas.microsoft.com/office/drawing/2014/main" id="{E200D183-317B-4C2E-8C70-6F2D60F79D6A}"/>
              </a:ext>
            </a:extLst>
          </p:cNvPr>
          <p:cNvSpPr>
            <a:spLocks noGrp="1" noChangeArrowheads="1"/>
          </p:cNvSpPr>
          <p:nvPr>
            <p:ph type="title"/>
          </p:nvPr>
        </p:nvSpPr>
        <p:spPr/>
        <p:txBody>
          <a:bodyPr/>
          <a:lstStyle/>
          <a:p>
            <a:r>
              <a:rPr lang="en-US" altLang="ar-JO" dirty="0"/>
              <a:t>Statistics from NIST Report</a:t>
            </a:r>
            <a:br>
              <a:rPr lang="en-US" altLang="ar-JO" dirty="0"/>
            </a:br>
            <a:r>
              <a:rPr lang="en-US" altLang="ar-JO" dirty="0" err="1"/>
              <a:t>إحصائيات</a:t>
            </a:r>
            <a:r>
              <a:rPr lang="en-US" altLang="ar-JO" dirty="0"/>
              <a:t> </a:t>
            </a:r>
            <a:r>
              <a:rPr lang="en-US" altLang="ar-JO" dirty="0" err="1"/>
              <a:t>من</a:t>
            </a:r>
            <a:r>
              <a:rPr lang="en-US" altLang="ar-JO" dirty="0"/>
              <a:t> </a:t>
            </a:r>
            <a:r>
              <a:rPr lang="en-US" altLang="ar-JO" dirty="0" err="1"/>
              <a:t>تقرير</a:t>
            </a:r>
            <a:r>
              <a:rPr lang="en-US" altLang="ar-JO" dirty="0"/>
              <a:t> NIST</a:t>
            </a:r>
          </a:p>
        </p:txBody>
      </p:sp>
      <p:sp>
        <p:nvSpPr>
          <p:cNvPr id="868358" name="Rectangle 6">
            <a:extLst>
              <a:ext uri="{FF2B5EF4-FFF2-40B4-BE49-F238E27FC236}">
                <a16:creationId xmlns:a16="http://schemas.microsoft.com/office/drawing/2014/main" id="{DECBEC0F-F517-4622-A089-1C24CF2DB124}"/>
              </a:ext>
            </a:extLst>
          </p:cNvPr>
          <p:cNvSpPr>
            <a:spLocks noGrp="1" noChangeArrowheads="1"/>
          </p:cNvSpPr>
          <p:nvPr>
            <p:ph type="body" idx="1"/>
          </p:nvPr>
        </p:nvSpPr>
        <p:spPr>
          <a:xfrm>
            <a:off x="1524000" y="1600201"/>
            <a:ext cx="9036496" cy="4525963"/>
          </a:xfrm>
        </p:spPr>
        <p:txBody>
          <a:bodyPr/>
          <a:lstStyle/>
          <a:p>
            <a:r>
              <a:rPr lang="en-US" altLang="ar-JO" sz="1600" dirty="0"/>
              <a:t>NIST (</a:t>
            </a:r>
            <a:r>
              <a:rPr lang="en-US" altLang="ar-JO" sz="1600" dirty="0">
                <a:solidFill>
                  <a:srgbClr val="FF0000"/>
                </a:solidFill>
              </a:rPr>
              <a:t>National Institute of Standards and Technology</a:t>
            </a:r>
            <a:r>
              <a:rPr lang="en-US" altLang="ar-JO" sz="1600" dirty="0"/>
              <a:t>) has published a comprehensive (309 pages) and very interesting report on project statistics and experiences based on data from a large number of software projects</a:t>
            </a:r>
            <a:r>
              <a:rPr lang="en-US" altLang="ar-JO" sz="1600" baseline="30000" dirty="0"/>
              <a:t>1</a:t>
            </a:r>
          </a:p>
          <a:p>
            <a:pPr algn="r" rtl="1"/>
            <a:r>
              <a:rPr lang="en-US" altLang="ar-JO" sz="1600" dirty="0" err="1"/>
              <a:t>نيست</a:t>
            </a:r>
            <a:r>
              <a:rPr lang="en-US" altLang="ar-JO" sz="1600" dirty="0"/>
              <a:t> )</a:t>
            </a:r>
            <a:r>
              <a:rPr lang="en-US" altLang="ar-JO" sz="1600" dirty="0" err="1">
                <a:solidFill>
                  <a:srgbClr val="FF0000"/>
                </a:solidFill>
              </a:rPr>
              <a:t>المعهد</a:t>
            </a:r>
            <a:r>
              <a:rPr lang="en-US" altLang="ar-JO" sz="1600" dirty="0">
                <a:solidFill>
                  <a:srgbClr val="FF0000"/>
                </a:solidFill>
              </a:rPr>
              <a:t> </a:t>
            </a:r>
            <a:r>
              <a:rPr lang="en-US" altLang="ar-JO" sz="1600" dirty="0" err="1">
                <a:solidFill>
                  <a:srgbClr val="FF0000"/>
                </a:solidFill>
              </a:rPr>
              <a:t>الوطني</a:t>
            </a:r>
            <a:r>
              <a:rPr lang="en-US" altLang="ar-JO" sz="1600" dirty="0">
                <a:solidFill>
                  <a:srgbClr val="FF0000"/>
                </a:solidFill>
              </a:rPr>
              <a:t> </a:t>
            </a:r>
            <a:r>
              <a:rPr lang="en-US" altLang="ar-JO" sz="1600" dirty="0" err="1">
                <a:solidFill>
                  <a:srgbClr val="FF0000"/>
                </a:solidFill>
              </a:rPr>
              <a:t>للمعايير</a:t>
            </a:r>
            <a:r>
              <a:rPr lang="en-US" altLang="ar-JO" sz="1600" dirty="0">
                <a:solidFill>
                  <a:srgbClr val="FF0000"/>
                </a:solidFill>
              </a:rPr>
              <a:t> </a:t>
            </a:r>
            <a:r>
              <a:rPr lang="en-US" altLang="ar-JO" sz="1600" dirty="0" err="1">
                <a:solidFill>
                  <a:srgbClr val="FF0000"/>
                </a:solidFill>
              </a:rPr>
              <a:t>والتكنولوجيا</a:t>
            </a:r>
            <a:r>
              <a:rPr lang="en-US" altLang="ar-JO" sz="1600" dirty="0"/>
              <a:t>( </a:t>
            </a:r>
            <a:r>
              <a:rPr lang="en-US" altLang="ar-JO" sz="1600" dirty="0" err="1"/>
              <a:t>نشر</a:t>
            </a:r>
            <a:r>
              <a:rPr lang="en-US" altLang="ar-JO" sz="1600" dirty="0"/>
              <a:t> </a:t>
            </a:r>
            <a:r>
              <a:rPr lang="en-US" altLang="ar-JO" sz="1600" dirty="0" err="1"/>
              <a:t>تقريرًا</a:t>
            </a:r>
            <a:r>
              <a:rPr lang="en-US" altLang="ar-JO" sz="1600" dirty="0"/>
              <a:t> </a:t>
            </a:r>
            <a:r>
              <a:rPr lang="en-US" altLang="ar-JO" sz="1600" dirty="0" err="1"/>
              <a:t>شاملاً</a:t>
            </a:r>
            <a:r>
              <a:rPr lang="en-US" altLang="ar-JO" sz="1600" dirty="0"/>
              <a:t> )309 </a:t>
            </a:r>
            <a:r>
              <a:rPr lang="en-US" altLang="ar-JO" sz="1600" dirty="0" err="1"/>
              <a:t>صفحات</a:t>
            </a:r>
            <a:r>
              <a:rPr lang="en-US" altLang="ar-JO" sz="1600" dirty="0"/>
              <a:t>( </a:t>
            </a:r>
            <a:r>
              <a:rPr lang="en-US" altLang="ar-JO" sz="1600" dirty="0" err="1"/>
              <a:t>ومثيرًا</a:t>
            </a:r>
            <a:r>
              <a:rPr lang="en-US" altLang="ar-JO" sz="1600" dirty="0"/>
              <a:t> </a:t>
            </a:r>
            <a:r>
              <a:rPr lang="en-US" altLang="ar-JO" sz="1600" dirty="0" err="1"/>
              <a:t>للاهتمام</a:t>
            </a:r>
            <a:r>
              <a:rPr lang="en-US" altLang="ar-JO" sz="1600" dirty="0"/>
              <a:t> </a:t>
            </a:r>
            <a:r>
              <a:rPr lang="en-US" altLang="ar-JO" sz="1600" dirty="0" err="1"/>
              <a:t>حول</a:t>
            </a:r>
            <a:r>
              <a:rPr lang="en-US" altLang="ar-JO" sz="1600" dirty="0"/>
              <a:t> </a:t>
            </a:r>
            <a:r>
              <a:rPr lang="en-US" altLang="ar-JO" sz="1600" dirty="0" err="1"/>
              <a:t>إحصائيات</a:t>
            </a:r>
            <a:r>
              <a:rPr lang="en-US" altLang="ar-JO" sz="1600" dirty="0"/>
              <a:t> </a:t>
            </a:r>
            <a:r>
              <a:rPr lang="en-US" altLang="ar-JO" sz="1600" dirty="0" err="1"/>
              <a:t>وتجارب</a:t>
            </a:r>
            <a:r>
              <a:rPr lang="en-US" altLang="ar-JO" sz="1600" dirty="0"/>
              <a:t> </a:t>
            </a:r>
            <a:r>
              <a:rPr lang="en-US" altLang="ar-JO" sz="1600" dirty="0" err="1"/>
              <a:t>المشروع</a:t>
            </a:r>
            <a:r>
              <a:rPr lang="en-US" altLang="ar-JO" sz="1600" dirty="0"/>
              <a:t> </a:t>
            </a:r>
            <a:r>
              <a:rPr lang="en-US" altLang="ar-JO" sz="1600" dirty="0" err="1"/>
              <a:t>بناءً</a:t>
            </a:r>
            <a:r>
              <a:rPr lang="en-US" altLang="ar-JO" sz="1600" dirty="0"/>
              <a:t> </a:t>
            </a:r>
            <a:r>
              <a:rPr lang="en-US" altLang="ar-JO" sz="1600" dirty="0" err="1"/>
              <a:t>على</a:t>
            </a:r>
            <a:r>
              <a:rPr lang="en-US" altLang="ar-JO" sz="1600" dirty="0"/>
              <a:t> </a:t>
            </a:r>
            <a:r>
              <a:rPr lang="en-US" altLang="ar-JO" sz="1600" dirty="0" err="1"/>
              <a:t>بيانات</a:t>
            </a:r>
            <a:r>
              <a:rPr lang="en-US" altLang="ar-JO" sz="1600" dirty="0"/>
              <a:t> </a:t>
            </a:r>
            <a:r>
              <a:rPr lang="en-US" altLang="ar-JO" sz="1600" dirty="0" err="1"/>
              <a:t>من</a:t>
            </a:r>
            <a:r>
              <a:rPr lang="en-US" altLang="ar-JO" sz="1600" dirty="0"/>
              <a:t> </a:t>
            </a:r>
            <a:r>
              <a:rPr lang="en-US" altLang="ar-JO" sz="1600" dirty="0" err="1"/>
              <a:t>عدد</a:t>
            </a:r>
            <a:r>
              <a:rPr lang="en-US" altLang="ar-JO" sz="1600" dirty="0"/>
              <a:t> </a:t>
            </a:r>
            <a:r>
              <a:rPr lang="en-US" altLang="ar-JO" sz="1600" dirty="0" err="1"/>
              <a:t>كبير</a:t>
            </a:r>
            <a:r>
              <a:rPr lang="en-US" altLang="ar-JO" sz="1600" dirty="0"/>
              <a:t> </a:t>
            </a:r>
            <a:r>
              <a:rPr lang="en-US" altLang="ar-JO" sz="1600" dirty="0" err="1"/>
              <a:t>من</a:t>
            </a:r>
            <a:r>
              <a:rPr lang="en-US" altLang="ar-JO" sz="1600" dirty="0"/>
              <a:t> </a:t>
            </a:r>
            <a:r>
              <a:rPr lang="en-US" altLang="ar-JO" sz="1600" dirty="0" err="1"/>
              <a:t>مشاريع</a:t>
            </a:r>
            <a:r>
              <a:rPr lang="en-US" altLang="ar-JO" sz="1600" dirty="0"/>
              <a:t> البرمجيات</a:t>
            </a:r>
            <a:r>
              <a:rPr lang="en-US" altLang="ar-JO" sz="1600" baseline="30000" dirty="0"/>
              <a:t>1</a:t>
            </a:r>
            <a:endParaRPr lang="en-US" altLang="ar-JO" sz="1600" dirty="0"/>
          </a:p>
          <a:p>
            <a:pPr lvl="1"/>
            <a:r>
              <a:rPr lang="en-US" altLang="ar-JO" sz="1400" dirty="0">
                <a:solidFill>
                  <a:srgbClr val="FF0000"/>
                </a:solidFill>
              </a:rPr>
              <a:t>70%</a:t>
            </a:r>
            <a:r>
              <a:rPr lang="en-US" altLang="ar-JO" sz="1400" dirty="0"/>
              <a:t> of the defects are introduced in the </a:t>
            </a:r>
            <a:r>
              <a:rPr lang="en-US" altLang="ar-JO" sz="1400" dirty="0">
                <a:solidFill>
                  <a:srgbClr val="FF0000"/>
                </a:solidFill>
              </a:rPr>
              <a:t>specification</a:t>
            </a:r>
            <a:r>
              <a:rPr lang="en-US" altLang="ar-JO" sz="1400" dirty="0"/>
              <a:t> phase </a:t>
            </a:r>
          </a:p>
          <a:p>
            <a:pPr lvl="1" algn="r" rtl="1"/>
            <a:r>
              <a:rPr lang="en-US" altLang="ar-JO" sz="1400" dirty="0">
                <a:solidFill>
                  <a:srgbClr val="FF0000"/>
                </a:solidFill>
              </a:rPr>
              <a:t>70٪ </a:t>
            </a:r>
            <a:r>
              <a:rPr lang="en-US" altLang="ar-JO" sz="1400" dirty="0" err="1"/>
              <a:t>من</a:t>
            </a:r>
            <a:r>
              <a:rPr lang="en-US" altLang="ar-JO" sz="1400" dirty="0"/>
              <a:t> </a:t>
            </a:r>
            <a:r>
              <a:rPr lang="en-US" altLang="ar-JO" sz="1400" dirty="0" err="1"/>
              <a:t>العيوب</a:t>
            </a:r>
            <a:r>
              <a:rPr lang="en-US" altLang="ar-JO" sz="1400" dirty="0"/>
              <a:t> </a:t>
            </a:r>
            <a:r>
              <a:rPr lang="en-US" altLang="ar-JO" sz="1400" dirty="0" err="1"/>
              <a:t>في</a:t>
            </a:r>
            <a:r>
              <a:rPr lang="en-US" altLang="ar-JO" sz="1400" dirty="0"/>
              <a:t> </a:t>
            </a:r>
            <a:r>
              <a:rPr lang="en-US" altLang="ar-JO" sz="1400" dirty="0" err="1">
                <a:solidFill>
                  <a:srgbClr val="FF0000"/>
                </a:solidFill>
              </a:rPr>
              <a:t>تخصيص</a:t>
            </a:r>
            <a:r>
              <a:rPr lang="en-US" altLang="ar-JO" sz="1400" dirty="0">
                <a:solidFill>
                  <a:srgbClr val="FF0000"/>
                </a:solidFill>
              </a:rPr>
              <a:t> </a:t>
            </a:r>
            <a:r>
              <a:rPr lang="en-US" altLang="ar-JO" sz="1400" dirty="0" err="1"/>
              <a:t>مرحلة</a:t>
            </a:r>
            <a:endParaRPr lang="en-US" altLang="ar-JO" sz="1400" dirty="0"/>
          </a:p>
          <a:p>
            <a:pPr lvl="1"/>
            <a:r>
              <a:rPr lang="en-US" altLang="ar-JO" sz="1400" dirty="0">
                <a:solidFill>
                  <a:srgbClr val="FF0000"/>
                </a:solidFill>
              </a:rPr>
              <a:t>30%</a:t>
            </a:r>
            <a:r>
              <a:rPr lang="en-US" altLang="ar-JO" sz="1400" dirty="0"/>
              <a:t> are introduced </a:t>
            </a:r>
            <a:r>
              <a:rPr lang="en-US" altLang="ar-JO" sz="1400" dirty="0">
                <a:solidFill>
                  <a:srgbClr val="FF0000"/>
                </a:solidFill>
              </a:rPr>
              <a:t>later</a:t>
            </a:r>
            <a:r>
              <a:rPr lang="en-US" altLang="ar-JO" sz="1400" dirty="0"/>
              <a:t> in the technical solution process</a:t>
            </a:r>
          </a:p>
          <a:p>
            <a:pPr lvl="1" algn="r" rtl="1"/>
            <a:r>
              <a:rPr lang="en-US" altLang="ar-JO" sz="1400" dirty="0">
                <a:solidFill>
                  <a:srgbClr val="FF0000"/>
                </a:solidFill>
              </a:rPr>
              <a:t>30٪ </a:t>
            </a:r>
            <a:r>
              <a:rPr lang="en-US" altLang="ar-JO" sz="1400" dirty="0" err="1"/>
              <a:t>مقدم</a:t>
            </a:r>
            <a:r>
              <a:rPr lang="en-US" altLang="ar-JO" sz="1400" dirty="0"/>
              <a:t> </a:t>
            </a:r>
            <a:r>
              <a:rPr lang="en-US" altLang="ar-JO" sz="1400" dirty="0" err="1">
                <a:solidFill>
                  <a:srgbClr val="FF0000"/>
                </a:solidFill>
              </a:rPr>
              <a:t>لاحقاً</a:t>
            </a:r>
            <a:r>
              <a:rPr lang="en-US" altLang="ar-JO" sz="1400" dirty="0">
                <a:solidFill>
                  <a:srgbClr val="FF0000"/>
                </a:solidFill>
              </a:rPr>
              <a:t> </a:t>
            </a:r>
            <a:r>
              <a:rPr lang="en-US" altLang="ar-JO" sz="1400" dirty="0" err="1"/>
              <a:t>في</a:t>
            </a:r>
            <a:r>
              <a:rPr lang="en-US" altLang="ar-JO" sz="1400" dirty="0"/>
              <a:t> </a:t>
            </a:r>
            <a:r>
              <a:rPr lang="en-US" altLang="ar-JO" sz="1400" dirty="0" err="1"/>
              <a:t>عملية</a:t>
            </a:r>
            <a:r>
              <a:rPr lang="en-US" altLang="ar-JO" sz="1400" dirty="0"/>
              <a:t> </a:t>
            </a:r>
            <a:r>
              <a:rPr lang="en-US" altLang="ar-JO" sz="1400" dirty="0" err="1"/>
              <a:t>الحل</a:t>
            </a:r>
            <a:r>
              <a:rPr lang="en-US" altLang="ar-JO" sz="1400" dirty="0"/>
              <a:t> </a:t>
            </a:r>
            <a:r>
              <a:rPr lang="en-US" altLang="ar-JO" sz="1400" dirty="0" err="1"/>
              <a:t>التقني</a:t>
            </a:r>
            <a:endParaRPr lang="en-US" altLang="ar-JO" sz="1400" dirty="0"/>
          </a:p>
          <a:p>
            <a:pPr lvl="1"/>
            <a:r>
              <a:rPr lang="en-US" altLang="ar-JO" sz="1400" dirty="0"/>
              <a:t>Only </a:t>
            </a:r>
            <a:r>
              <a:rPr lang="en-US" altLang="ar-JO" sz="1400" dirty="0">
                <a:solidFill>
                  <a:srgbClr val="FF0000"/>
                </a:solidFill>
              </a:rPr>
              <a:t>5%</a:t>
            </a:r>
            <a:r>
              <a:rPr lang="en-US" altLang="ar-JO" sz="1400" dirty="0"/>
              <a:t> of the specification inadequacies are corrected in the specification phase </a:t>
            </a:r>
          </a:p>
          <a:p>
            <a:pPr lvl="1" algn="r" rtl="1"/>
            <a:r>
              <a:rPr lang="en-US" altLang="ar-JO" sz="1400" dirty="0"/>
              <a:t>فقط</a:t>
            </a:r>
            <a:r>
              <a:rPr lang="en-US" altLang="ar-JO" sz="1400" dirty="0">
                <a:solidFill>
                  <a:srgbClr val="FF0000"/>
                </a:solidFill>
              </a:rPr>
              <a:t>5 ٪ </a:t>
            </a:r>
            <a:r>
              <a:rPr lang="en-US" altLang="ar-JO" sz="1400" dirty="0" err="1"/>
              <a:t>يتم</a:t>
            </a:r>
            <a:r>
              <a:rPr lang="en-US" altLang="ar-JO" sz="1400" dirty="0"/>
              <a:t> </a:t>
            </a:r>
            <a:r>
              <a:rPr lang="en-US" altLang="ar-JO" sz="1400" dirty="0" err="1"/>
              <a:t>تصحيح</a:t>
            </a:r>
            <a:r>
              <a:rPr lang="en-US" altLang="ar-JO" sz="1400" dirty="0"/>
              <a:t> </a:t>
            </a:r>
            <a:r>
              <a:rPr lang="en-US" altLang="ar-JO" sz="1400" dirty="0" err="1"/>
              <a:t>أوجه</a:t>
            </a:r>
            <a:r>
              <a:rPr lang="en-US" altLang="ar-JO" sz="1400" dirty="0"/>
              <a:t> </a:t>
            </a:r>
            <a:r>
              <a:rPr lang="en-US" altLang="ar-JO" sz="1400" dirty="0" err="1"/>
              <a:t>القصور</a:t>
            </a:r>
            <a:r>
              <a:rPr lang="en-US" altLang="ar-JO" sz="1400" dirty="0"/>
              <a:t> </a:t>
            </a:r>
            <a:r>
              <a:rPr lang="en-US" altLang="ar-JO" sz="1400" dirty="0" err="1"/>
              <a:t>في</a:t>
            </a:r>
            <a:r>
              <a:rPr lang="en-US" altLang="ar-JO" sz="1400" dirty="0"/>
              <a:t> </a:t>
            </a:r>
            <a:r>
              <a:rPr lang="en-US" altLang="ar-JO" sz="1400" dirty="0" err="1"/>
              <a:t>المواصفات</a:t>
            </a:r>
            <a:r>
              <a:rPr lang="en-US" altLang="ar-JO" sz="1400" dirty="0"/>
              <a:t> </a:t>
            </a:r>
            <a:r>
              <a:rPr lang="en-US" altLang="ar-JO" sz="1400" dirty="0" err="1"/>
              <a:t>في</a:t>
            </a:r>
            <a:r>
              <a:rPr lang="en-US" altLang="ar-JO" sz="1400" dirty="0"/>
              <a:t> </a:t>
            </a:r>
            <a:r>
              <a:rPr lang="en-US" altLang="ar-JO" sz="1400" dirty="0" err="1"/>
              <a:t>مرحلة</a:t>
            </a:r>
            <a:r>
              <a:rPr lang="en-US" altLang="ar-JO" sz="1400" dirty="0"/>
              <a:t> </a:t>
            </a:r>
            <a:r>
              <a:rPr lang="en-US" altLang="ar-JO" sz="1400" dirty="0" err="1"/>
              <a:t>المواصفات</a:t>
            </a:r>
            <a:endParaRPr lang="en-US" altLang="ar-JO" sz="1400" dirty="0"/>
          </a:p>
          <a:p>
            <a:pPr lvl="1"/>
            <a:r>
              <a:rPr lang="en-US" altLang="ar-JO" sz="1400" dirty="0">
                <a:solidFill>
                  <a:srgbClr val="FF0000"/>
                </a:solidFill>
              </a:rPr>
              <a:t>95% are detected later</a:t>
            </a:r>
            <a:r>
              <a:rPr lang="en-US" altLang="ar-JO" sz="1400" dirty="0"/>
              <a:t> in the project or after delivery where the cost for correction on average is 22 times higher compared to a correction directly during the specification effort</a:t>
            </a:r>
          </a:p>
          <a:p>
            <a:pPr lvl="1" algn="r" rtl="1"/>
            <a:r>
              <a:rPr lang="en-US" altLang="ar-JO" sz="1400" dirty="0">
                <a:solidFill>
                  <a:srgbClr val="FF0000"/>
                </a:solidFill>
              </a:rPr>
              <a:t>95٪ </a:t>
            </a:r>
            <a:r>
              <a:rPr lang="en-US" altLang="ar-JO" sz="1400" dirty="0" err="1">
                <a:solidFill>
                  <a:srgbClr val="FF0000"/>
                </a:solidFill>
              </a:rPr>
              <a:t>تم</a:t>
            </a:r>
            <a:r>
              <a:rPr lang="en-US" altLang="ar-JO" sz="1400" dirty="0">
                <a:solidFill>
                  <a:srgbClr val="FF0000"/>
                </a:solidFill>
              </a:rPr>
              <a:t> </a:t>
            </a:r>
            <a:r>
              <a:rPr lang="en-US" altLang="ar-JO" sz="1400" dirty="0" err="1">
                <a:solidFill>
                  <a:srgbClr val="FF0000"/>
                </a:solidFill>
              </a:rPr>
              <a:t>الكشف</a:t>
            </a:r>
            <a:r>
              <a:rPr lang="en-US" altLang="ar-JO" sz="1400" dirty="0">
                <a:solidFill>
                  <a:srgbClr val="FF0000"/>
                </a:solidFill>
              </a:rPr>
              <a:t> </a:t>
            </a:r>
            <a:r>
              <a:rPr lang="en-US" altLang="ar-JO" sz="1400" dirty="0" err="1">
                <a:solidFill>
                  <a:srgbClr val="FF0000"/>
                </a:solidFill>
              </a:rPr>
              <a:t>عنها</a:t>
            </a:r>
            <a:r>
              <a:rPr lang="en-US" altLang="ar-JO" sz="1400" dirty="0">
                <a:solidFill>
                  <a:srgbClr val="FF0000"/>
                </a:solidFill>
              </a:rPr>
              <a:t> </a:t>
            </a:r>
            <a:r>
              <a:rPr lang="en-US" altLang="ar-JO" sz="1400" dirty="0" err="1">
                <a:solidFill>
                  <a:srgbClr val="FF0000"/>
                </a:solidFill>
              </a:rPr>
              <a:t>في</a:t>
            </a:r>
            <a:r>
              <a:rPr lang="en-US" altLang="ar-JO" sz="1400" dirty="0">
                <a:solidFill>
                  <a:srgbClr val="FF0000"/>
                </a:solidFill>
              </a:rPr>
              <a:t> </a:t>
            </a:r>
            <a:r>
              <a:rPr lang="en-US" altLang="ar-JO" sz="1400" dirty="0" err="1">
                <a:solidFill>
                  <a:srgbClr val="FF0000"/>
                </a:solidFill>
              </a:rPr>
              <a:t>وقت</a:t>
            </a:r>
            <a:r>
              <a:rPr lang="en-US" altLang="ar-JO" sz="1400" dirty="0">
                <a:solidFill>
                  <a:srgbClr val="FF0000"/>
                </a:solidFill>
              </a:rPr>
              <a:t> </a:t>
            </a:r>
            <a:r>
              <a:rPr lang="en-US" altLang="ar-JO" sz="1400" dirty="0" err="1">
                <a:solidFill>
                  <a:srgbClr val="FF0000"/>
                </a:solidFill>
              </a:rPr>
              <a:t>لاحق</a:t>
            </a:r>
            <a:r>
              <a:rPr lang="en-US" altLang="ar-JO" sz="1400" dirty="0">
                <a:solidFill>
                  <a:srgbClr val="FF0000"/>
                </a:solidFill>
              </a:rPr>
              <a:t> </a:t>
            </a:r>
            <a:r>
              <a:rPr lang="en-US" altLang="ar-JO" sz="1400" dirty="0" err="1"/>
              <a:t>في</a:t>
            </a:r>
            <a:r>
              <a:rPr lang="en-US" altLang="ar-JO" sz="1400" dirty="0"/>
              <a:t> </a:t>
            </a:r>
            <a:r>
              <a:rPr lang="en-US" altLang="ar-JO" sz="1400" dirty="0" err="1"/>
              <a:t>المشروع</a:t>
            </a:r>
            <a:r>
              <a:rPr lang="en-US" altLang="ar-JO" sz="1400" dirty="0"/>
              <a:t> </a:t>
            </a:r>
            <a:r>
              <a:rPr lang="en-US" altLang="ar-JO" sz="1400" dirty="0" err="1"/>
              <a:t>أو</a:t>
            </a:r>
            <a:r>
              <a:rPr lang="en-US" altLang="ar-JO" sz="1400" dirty="0"/>
              <a:t> </a:t>
            </a:r>
            <a:r>
              <a:rPr lang="en-US" altLang="ar-JO" sz="1400" dirty="0" err="1"/>
              <a:t>بعد</a:t>
            </a:r>
            <a:r>
              <a:rPr lang="en-US" altLang="ar-JO" sz="1400" dirty="0"/>
              <a:t> </a:t>
            </a:r>
            <a:r>
              <a:rPr lang="en-US" altLang="ar-JO" sz="1400" dirty="0" err="1"/>
              <a:t>التسليم</a:t>
            </a:r>
            <a:r>
              <a:rPr lang="en-US" altLang="ar-JO" sz="1400" dirty="0"/>
              <a:t> </a:t>
            </a:r>
            <a:r>
              <a:rPr lang="en-US" altLang="ar-JO" sz="1400" dirty="0" err="1"/>
              <a:t>حيث</a:t>
            </a:r>
            <a:r>
              <a:rPr lang="en-US" altLang="ar-JO" sz="1400" dirty="0"/>
              <a:t> </a:t>
            </a:r>
            <a:r>
              <a:rPr lang="en-US" altLang="ar-JO" sz="1400" dirty="0" err="1"/>
              <a:t>تكون</a:t>
            </a:r>
            <a:r>
              <a:rPr lang="en-US" altLang="ar-JO" sz="1400" dirty="0"/>
              <a:t> </a:t>
            </a:r>
            <a:r>
              <a:rPr lang="en-US" altLang="ar-JO" sz="1400" dirty="0" err="1"/>
              <a:t>تكلفة</a:t>
            </a:r>
            <a:r>
              <a:rPr lang="en-US" altLang="ar-JO" sz="1400" dirty="0"/>
              <a:t> </a:t>
            </a:r>
            <a:r>
              <a:rPr lang="en-US" altLang="ar-JO" sz="1400" dirty="0" err="1"/>
              <a:t>التصحيح</a:t>
            </a:r>
            <a:r>
              <a:rPr lang="en-US" altLang="ar-JO" sz="1400" dirty="0"/>
              <a:t> </a:t>
            </a:r>
            <a:r>
              <a:rPr lang="en-US" altLang="ar-JO" sz="1400" dirty="0" err="1"/>
              <a:t>في</a:t>
            </a:r>
            <a:r>
              <a:rPr lang="en-US" altLang="ar-JO" sz="1400" dirty="0"/>
              <a:t> </a:t>
            </a:r>
            <a:r>
              <a:rPr lang="en-US" altLang="ar-JO" sz="1400" dirty="0" err="1"/>
              <a:t>المتوسط</a:t>
            </a:r>
            <a:r>
              <a:rPr lang="en-US" altLang="ar-JO" sz="1400" dirty="0"/>
              <a:t> ​​</a:t>
            </a:r>
            <a:r>
              <a:rPr lang="en-US" altLang="ar-JO" sz="1400" dirty="0" err="1"/>
              <a:t>أعلى</a:t>
            </a:r>
            <a:r>
              <a:rPr lang="en-US" altLang="ar-JO" sz="1400" dirty="0"/>
              <a:t> بـ 22 </a:t>
            </a:r>
            <a:r>
              <a:rPr lang="en-US" altLang="ar-JO" sz="1400" dirty="0" err="1"/>
              <a:t>مرة</a:t>
            </a:r>
            <a:r>
              <a:rPr lang="en-US" altLang="ar-JO" sz="1400" dirty="0"/>
              <a:t> </a:t>
            </a:r>
            <a:r>
              <a:rPr lang="en-US" altLang="ar-JO" sz="1400" dirty="0" err="1"/>
              <a:t>مقارنةً</a:t>
            </a:r>
            <a:r>
              <a:rPr lang="en-US" altLang="ar-JO" sz="1400" dirty="0"/>
              <a:t> </a:t>
            </a:r>
            <a:r>
              <a:rPr lang="en-US" altLang="ar-JO" sz="1400" dirty="0" err="1"/>
              <a:t>بالتصحيح</a:t>
            </a:r>
            <a:r>
              <a:rPr lang="en-US" altLang="ar-JO" sz="1400" dirty="0"/>
              <a:t> </a:t>
            </a:r>
            <a:r>
              <a:rPr lang="en-US" altLang="ar-JO" sz="1400" dirty="0" err="1"/>
              <a:t>مباشرةً</a:t>
            </a:r>
            <a:r>
              <a:rPr lang="en-US" altLang="ar-JO" sz="1400" dirty="0"/>
              <a:t> </a:t>
            </a:r>
            <a:r>
              <a:rPr lang="en-US" altLang="ar-JO" sz="1400" dirty="0" err="1"/>
              <a:t>أثناء</a:t>
            </a:r>
            <a:r>
              <a:rPr lang="en-US" altLang="ar-JO" sz="1400" dirty="0"/>
              <a:t> </a:t>
            </a:r>
            <a:r>
              <a:rPr lang="en-US" altLang="ar-JO" sz="1400" dirty="0" err="1"/>
              <a:t>جهد</a:t>
            </a:r>
            <a:r>
              <a:rPr lang="en-US" altLang="ar-JO" sz="1400" dirty="0"/>
              <a:t> </a:t>
            </a:r>
            <a:r>
              <a:rPr lang="en-US" altLang="ar-JO" sz="1400" dirty="0" err="1"/>
              <a:t>المواصفات</a:t>
            </a:r>
            <a:endParaRPr lang="en-US" altLang="ar-JO" sz="1400" dirty="0"/>
          </a:p>
          <a:p>
            <a:pPr lvl="1"/>
            <a:r>
              <a:rPr lang="en-US" altLang="ar-JO" sz="1400" dirty="0"/>
              <a:t>The NIST report concludes that extensive testing is essential, however testing detects the dominating specification errors late in the process</a:t>
            </a:r>
          </a:p>
          <a:p>
            <a:pPr lvl="1" algn="r" rtl="1"/>
            <a:r>
              <a:rPr lang="en-US" altLang="ar-JO" sz="1400" dirty="0" err="1"/>
              <a:t>يخلص</a:t>
            </a:r>
            <a:r>
              <a:rPr lang="en-US" altLang="ar-JO" sz="1400" dirty="0"/>
              <a:t> </a:t>
            </a:r>
            <a:r>
              <a:rPr lang="en-US" altLang="ar-JO" sz="1400" dirty="0" err="1"/>
              <a:t>تقريرNIST</a:t>
            </a:r>
            <a:r>
              <a:rPr lang="en-US" altLang="ar-JO" sz="1400" dirty="0"/>
              <a:t>  إ </a:t>
            </a:r>
            <a:r>
              <a:rPr lang="en-US" altLang="ar-JO" sz="1400" dirty="0" err="1"/>
              <a:t>لى</a:t>
            </a:r>
            <a:r>
              <a:rPr lang="en-US" altLang="ar-JO" sz="1400" dirty="0"/>
              <a:t> </a:t>
            </a:r>
            <a:r>
              <a:rPr lang="en-US" altLang="ar-JO" sz="1400" dirty="0" err="1"/>
              <a:t>أن</a:t>
            </a:r>
            <a:r>
              <a:rPr lang="en-US" altLang="ar-JO" sz="1400" dirty="0"/>
              <a:t> </a:t>
            </a:r>
            <a:r>
              <a:rPr lang="en-US" altLang="ar-JO" sz="1400" dirty="0" err="1"/>
              <a:t>الاختبار</a:t>
            </a:r>
            <a:r>
              <a:rPr lang="en-US" altLang="ar-JO" sz="1400" dirty="0"/>
              <a:t> </a:t>
            </a:r>
            <a:r>
              <a:rPr lang="en-US" altLang="ar-JO" sz="1400" dirty="0" err="1"/>
              <a:t>المكثف</a:t>
            </a:r>
            <a:r>
              <a:rPr lang="en-US" altLang="ar-JO" sz="1400" dirty="0"/>
              <a:t> </a:t>
            </a:r>
            <a:r>
              <a:rPr lang="en-US" altLang="ar-JO" sz="1400" dirty="0" err="1"/>
              <a:t>ضروري</a:t>
            </a:r>
            <a:r>
              <a:rPr lang="en-US" altLang="ar-JO" sz="1400" dirty="0"/>
              <a:t> ، </a:t>
            </a:r>
            <a:r>
              <a:rPr lang="en-US" altLang="ar-JO" sz="1400" dirty="0" err="1"/>
              <a:t>ولكن</a:t>
            </a:r>
            <a:r>
              <a:rPr lang="en-US" altLang="ar-JO" sz="1400" dirty="0"/>
              <a:t> </a:t>
            </a:r>
            <a:r>
              <a:rPr lang="en-US" altLang="ar-JO" sz="1400" dirty="0" err="1"/>
              <a:t>الاختبار</a:t>
            </a:r>
            <a:r>
              <a:rPr lang="en-US" altLang="ar-JO" sz="1400" dirty="0"/>
              <a:t> </a:t>
            </a:r>
            <a:r>
              <a:rPr lang="en-US" altLang="ar-JO" sz="1400" dirty="0" err="1"/>
              <a:t>يكتشف</a:t>
            </a:r>
            <a:r>
              <a:rPr lang="en-US" altLang="ar-JO" sz="1400" dirty="0"/>
              <a:t> </a:t>
            </a:r>
            <a:r>
              <a:rPr lang="en-US" altLang="ar-JO" sz="1400" dirty="0" err="1"/>
              <a:t>أخطاء</a:t>
            </a:r>
            <a:r>
              <a:rPr lang="en-US" altLang="ar-JO" sz="1400" dirty="0"/>
              <a:t> </a:t>
            </a:r>
            <a:r>
              <a:rPr lang="en-US" altLang="ar-JO" sz="1400" dirty="0" err="1"/>
              <a:t>المواصفات</a:t>
            </a:r>
            <a:r>
              <a:rPr lang="en-US" altLang="ar-JO" sz="1400" dirty="0"/>
              <a:t> </a:t>
            </a:r>
            <a:r>
              <a:rPr lang="en-US" altLang="ar-JO" sz="1400" dirty="0" err="1"/>
              <a:t>السائدة</a:t>
            </a:r>
            <a:r>
              <a:rPr lang="en-US" altLang="ar-JO" sz="1400" dirty="0"/>
              <a:t> </a:t>
            </a:r>
            <a:r>
              <a:rPr lang="en-US" altLang="ar-JO" sz="1400" dirty="0" err="1"/>
              <a:t>في</a:t>
            </a:r>
            <a:r>
              <a:rPr lang="en-US" altLang="ar-JO" sz="1400" dirty="0"/>
              <a:t> </a:t>
            </a:r>
            <a:r>
              <a:rPr lang="en-US" altLang="ar-JO" sz="1400" dirty="0" err="1"/>
              <a:t>وقت</a:t>
            </a:r>
            <a:r>
              <a:rPr lang="en-US" altLang="ar-JO" sz="1400" dirty="0"/>
              <a:t> </a:t>
            </a:r>
            <a:r>
              <a:rPr lang="en-US" altLang="ar-JO" sz="1400" dirty="0" err="1"/>
              <a:t>متأخر</a:t>
            </a:r>
            <a:r>
              <a:rPr lang="en-US" altLang="ar-JO" sz="1400" dirty="0"/>
              <a:t> </a:t>
            </a:r>
            <a:r>
              <a:rPr lang="en-US" altLang="ar-JO" sz="1400" dirty="0" err="1"/>
              <a:t>من</a:t>
            </a:r>
            <a:r>
              <a:rPr lang="en-US" altLang="ar-JO" sz="1400" dirty="0"/>
              <a:t> </a:t>
            </a:r>
            <a:r>
              <a:rPr lang="en-US" altLang="ar-JO" sz="1400" dirty="0" err="1"/>
              <a:t>العملية</a:t>
            </a:r>
            <a:endParaRPr lang="en-US" altLang="ar-JO"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83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835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83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83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835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835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8358">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835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835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8358">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83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1DA60-BDC3-4421-BF4F-195682198E58}"/>
              </a:ext>
            </a:extLst>
          </p:cNvPr>
          <p:cNvSpPr>
            <a:spLocks noGrp="1"/>
          </p:cNvSpPr>
          <p:nvPr>
            <p:ph type="sldNum" sz="quarter" idx="10"/>
          </p:nvPr>
        </p:nvSpPr>
        <p:spPr/>
        <p:txBody>
          <a:bodyPr/>
          <a:lstStyle/>
          <a:p>
            <a:pPr defTabSz="457200" rtl="0"/>
            <a:fld id="{8D8B2D81-E6D0-4F3F-94E1-80A30C163622}" type="slidenum">
              <a:rPr lang="en-CA" altLang="ar-JO">
                <a:solidFill>
                  <a:prstClr val="black">
                    <a:tint val="75000"/>
                  </a:prstClr>
                </a:solidFill>
                <a:latin typeface="Calibri"/>
                <a:cs typeface="Arial" panose="020B0604020202020204" pitchFamily="34" charset="0"/>
              </a:rPr>
              <a:pPr defTabSz="457200" rtl="0"/>
              <a:t>13</a:t>
            </a:fld>
            <a:endParaRPr lang="en-CA" altLang="ar-JO">
              <a:solidFill>
                <a:prstClr val="black">
                  <a:tint val="75000"/>
                </a:prstClr>
              </a:solidFill>
              <a:latin typeface="Calibri"/>
              <a:cs typeface="Arial" panose="020B0604020202020204" pitchFamily="34" charset="0"/>
            </a:endParaRPr>
          </a:p>
        </p:txBody>
      </p:sp>
      <p:sp>
        <p:nvSpPr>
          <p:cNvPr id="941060" name="Rectangle 4">
            <a:extLst>
              <a:ext uri="{FF2B5EF4-FFF2-40B4-BE49-F238E27FC236}">
                <a16:creationId xmlns:a16="http://schemas.microsoft.com/office/drawing/2014/main" id="{6EFE67DA-F3CC-4665-9235-C97DD57B9FFB}"/>
              </a:ext>
            </a:extLst>
          </p:cNvPr>
          <p:cNvSpPr>
            <a:spLocks noGrp="1" noChangeArrowheads="1"/>
          </p:cNvSpPr>
          <p:nvPr>
            <p:ph type="title"/>
          </p:nvPr>
        </p:nvSpPr>
        <p:spPr/>
        <p:txBody>
          <a:bodyPr/>
          <a:lstStyle/>
          <a:p>
            <a:r>
              <a:rPr lang="en-CA" altLang="ar-JO" dirty="0"/>
              <a:t>View of the Software Engineering Institute (SEI)</a:t>
            </a:r>
            <a:br>
              <a:rPr lang="en-CA" altLang="ar-JO" dirty="0"/>
            </a:br>
            <a:r>
              <a:rPr lang="en-CA" altLang="ar-JO" dirty="0" err="1"/>
              <a:t>منظر</a:t>
            </a:r>
            <a:r>
              <a:rPr lang="en-CA" altLang="ar-JO" dirty="0"/>
              <a:t> </a:t>
            </a:r>
            <a:r>
              <a:rPr lang="en-CA" altLang="ar-JO" dirty="0" err="1"/>
              <a:t>لمعهد</a:t>
            </a:r>
            <a:r>
              <a:rPr lang="en-CA" altLang="ar-JO" dirty="0"/>
              <a:t> </a:t>
            </a:r>
            <a:r>
              <a:rPr lang="en-CA" altLang="ar-JO" dirty="0" err="1"/>
              <a:t>هندسة</a:t>
            </a:r>
            <a:r>
              <a:rPr lang="en-CA" altLang="ar-JO" dirty="0"/>
              <a:t> </a:t>
            </a:r>
            <a:r>
              <a:rPr lang="en-CA" altLang="ar-JO" dirty="0" err="1"/>
              <a:t>البرمجيات</a:t>
            </a:r>
            <a:r>
              <a:rPr lang="en-CA" altLang="ar-JO" dirty="0"/>
              <a:t> (SEI)</a:t>
            </a:r>
          </a:p>
        </p:txBody>
      </p:sp>
      <p:sp>
        <p:nvSpPr>
          <p:cNvPr id="941061" name="Rectangle 5">
            <a:extLst>
              <a:ext uri="{FF2B5EF4-FFF2-40B4-BE49-F238E27FC236}">
                <a16:creationId xmlns:a16="http://schemas.microsoft.com/office/drawing/2014/main" id="{B7AFF1DC-8D77-423A-B1DF-6814A86C6C4C}"/>
              </a:ext>
            </a:extLst>
          </p:cNvPr>
          <p:cNvSpPr>
            <a:spLocks noGrp="1" noChangeArrowheads="1"/>
          </p:cNvSpPr>
          <p:nvPr>
            <p:ph type="body" idx="1"/>
          </p:nvPr>
        </p:nvSpPr>
        <p:spPr>
          <a:xfrm>
            <a:off x="1631504" y="1639341"/>
            <a:ext cx="8856984" cy="5082134"/>
          </a:xfrm>
        </p:spPr>
        <p:txBody>
          <a:bodyPr/>
          <a:lstStyle/>
          <a:p>
            <a:r>
              <a:rPr lang="en-CA" altLang="ar-JO" sz="1600" dirty="0"/>
              <a:t>Improve software development with the CMM/CMMI model for software development</a:t>
            </a:r>
          </a:p>
          <a:p>
            <a:pPr algn="r" rtl="1"/>
            <a:r>
              <a:rPr lang="en-CA" altLang="ar-JO" sz="1600" dirty="0" err="1"/>
              <a:t>تحسين</a:t>
            </a:r>
            <a:r>
              <a:rPr lang="en-CA" altLang="ar-JO" sz="1600" dirty="0"/>
              <a:t> </a:t>
            </a:r>
            <a:r>
              <a:rPr lang="en-CA" altLang="ar-JO" sz="1600" dirty="0" err="1"/>
              <a:t>تطوير</a:t>
            </a:r>
            <a:r>
              <a:rPr lang="en-CA" altLang="ar-JO" sz="1600" dirty="0"/>
              <a:t> </a:t>
            </a:r>
            <a:r>
              <a:rPr lang="en-CA" altLang="ar-JO" sz="1600" dirty="0" err="1"/>
              <a:t>البرامج</a:t>
            </a:r>
            <a:r>
              <a:rPr lang="en-CA" altLang="ar-JO" sz="1600" dirty="0"/>
              <a:t> </a:t>
            </a:r>
            <a:r>
              <a:rPr lang="en-CA" altLang="ar-JO" sz="1600" dirty="0" err="1"/>
              <a:t>باستخدام</a:t>
            </a:r>
            <a:r>
              <a:rPr lang="en-CA" altLang="ar-JO" sz="1600" dirty="0"/>
              <a:t> </a:t>
            </a:r>
            <a:r>
              <a:rPr lang="en-CA" altLang="ar-JO" sz="1600" dirty="0" err="1"/>
              <a:t>نموذج</a:t>
            </a:r>
            <a:r>
              <a:rPr lang="en-CA" altLang="ar-JO" sz="1600" dirty="0"/>
              <a:t> CMM / CMMI </a:t>
            </a:r>
            <a:r>
              <a:rPr lang="en-CA" altLang="ar-JO" sz="1600" dirty="0" err="1"/>
              <a:t>لتطوير</a:t>
            </a:r>
            <a:r>
              <a:rPr lang="en-CA" altLang="ar-JO" sz="1600" dirty="0"/>
              <a:t> </a:t>
            </a:r>
            <a:r>
              <a:rPr lang="en-CA" altLang="ar-JO" sz="1600" dirty="0" err="1"/>
              <a:t>البرامج</a:t>
            </a:r>
            <a:endParaRPr lang="en-CA" altLang="ar-JO" sz="1600" dirty="0"/>
          </a:p>
          <a:p>
            <a:pPr lvl="1"/>
            <a:r>
              <a:rPr lang="en-CA" altLang="ar-JO" sz="1400" dirty="0"/>
              <a:t>Capability Maturity Model (CMM)</a:t>
            </a:r>
          </a:p>
          <a:p>
            <a:pPr lvl="1" algn="r" rtl="1"/>
            <a:r>
              <a:rPr lang="en-CA" altLang="ar-JO" sz="1400" dirty="0" err="1"/>
              <a:t>نموذج</a:t>
            </a:r>
            <a:r>
              <a:rPr lang="en-CA" altLang="ar-JO" sz="1400" dirty="0"/>
              <a:t> </a:t>
            </a:r>
            <a:r>
              <a:rPr lang="en-CA" altLang="ar-JO" sz="1400" dirty="0" err="1"/>
              <a:t>نضج</a:t>
            </a:r>
            <a:r>
              <a:rPr lang="en-CA" altLang="ar-JO" sz="1400" dirty="0"/>
              <a:t> </a:t>
            </a:r>
            <a:r>
              <a:rPr lang="en-CA" altLang="ar-JO" sz="1400" dirty="0" err="1"/>
              <a:t>القدرات</a:t>
            </a:r>
            <a:r>
              <a:rPr lang="en-CA" altLang="ar-JO" sz="1400" dirty="0"/>
              <a:t> (CMM)</a:t>
            </a:r>
          </a:p>
          <a:p>
            <a:pPr lvl="1"/>
            <a:r>
              <a:rPr lang="en-CA" altLang="ar-JO" sz="1400" dirty="0"/>
              <a:t>For software development, superseded by Capability Maturity Model Integration (CMMI)</a:t>
            </a:r>
          </a:p>
          <a:p>
            <a:pPr lvl="1" algn="r" rtl="1"/>
            <a:r>
              <a:rPr lang="en-CA" altLang="ar-JO" sz="1400" dirty="0" err="1"/>
              <a:t>لتطوير</a:t>
            </a:r>
            <a:r>
              <a:rPr lang="en-CA" altLang="ar-JO" sz="1400" dirty="0"/>
              <a:t> </a:t>
            </a:r>
            <a:r>
              <a:rPr lang="en-CA" altLang="ar-JO" sz="1400" dirty="0" err="1"/>
              <a:t>البرمجيات</a:t>
            </a:r>
            <a:r>
              <a:rPr lang="en-CA" altLang="ar-JO" sz="1400" dirty="0"/>
              <a:t> ، </a:t>
            </a:r>
            <a:r>
              <a:rPr lang="en-CA" altLang="ar-JO" sz="1400" dirty="0" err="1"/>
              <a:t>حلت</a:t>
            </a:r>
            <a:r>
              <a:rPr lang="en-CA" altLang="ar-JO" sz="1400" dirty="0"/>
              <a:t> </a:t>
            </a:r>
            <a:r>
              <a:rPr lang="en-CA" altLang="ar-JO" sz="1400" dirty="0" err="1"/>
              <a:t>محلها</a:t>
            </a:r>
            <a:r>
              <a:rPr lang="en-CA" altLang="ar-JO" sz="1400" dirty="0"/>
              <a:t> Capability Maturity Model Integration (CMMI)</a:t>
            </a:r>
          </a:p>
          <a:p>
            <a:r>
              <a:rPr lang="en-CA" altLang="ar-JO" sz="1600" dirty="0"/>
              <a:t>SEI’s vision is:</a:t>
            </a:r>
          </a:p>
          <a:p>
            <a:pPr algn="r" rtl="1"/>
            <a:r>
              <a:rPr lang="en-CA" altLang="ar-JO" sz="1600" dirty="0" err="1"/>
              <a:t>رؤية</a:t>
            </a:r>
            <a:r>
              <a:rPr lang="en-CA" altLang="ar-JO" sz="1600" dirty="0"/>
              <a:t> SEI </a:t>
            </a:r>
            <a:r>
              <a:rPr lang="en-CA" altLang="ar-JO" sz="1600" dirty="0" err="1"/>
              <a:t>هي</a:t>
            </a:r>
            <a:r>
              <a:rPr lang="en-CA" altLang="ar-JO" sz="1600" dirty="0"/>
              <a:t>:</a:t>
            </a:r>
            <a:endParaRPr lang="en-CA" altLang="ar-JO" sz="1600" dirty="0">
              <a:solidFill>
                <a:srgbClr val="FF0000"/>
              </a:solidFill>
            </a:endParaRPr>
          </a:p>
          <a:p>
            <a:pPr lvl="1"/>
            <a:r>
              <a:rPr lang="en-CA" altLang="ar-JO" sz="1400" dirty="0"/>
              <a:t>The right software, delivered defect free, on time &amp; on cost, every time</a:t>
            </a:r>
          </a:p>
          <a:p>
            <a:pPr lvl="1" algn="r" rtl="1"/>
            <a:r>
              <a:rPr lang="en-CA" altLang="ar-JO" sz="1400" dirty="0" err="1"/>
              <a:t>البرنامج</a:t>
            </a:r>
            <a:r>
              <a:rPr lang="en-CA" altLang="ar-JO" sz="1400" dirty="0"/>
              <a:t> </a:t>
            </a:r>
            <a:r>
              <a:rPr lang="en-CA" altLang="ar-JO" sz="1400" dirty="0" err="1"/>
              <a:t>المناسب</a:t>
            </a:r>
            <a:r>
              <a:rPr lang="en-CA" altLang="ar-JO" sz="1400" dirty="0"/>
              <a:t> ، </a:t>
            </a:r>
            <a:r>
              <a:rPr lang="en-CA" altLang="ar-JO" sz="1400" dirty="0" err="1"/>
              <a:t>يتم</a:t>
            </a:r>
            <a:r>
              <a:rPr lang="en-CA" altLang="ar-JO" sz="1400" dirty="0"/>
              <a:t> </a:t>
            </a:r>
            <a:r>
              <a:rPr lang="en-CA" altLang="ar-JO" sz="1400" dirty="0" err="1"/>
              <a:t>تسليمه</a:t>
            </a:r>
            <a:r>
              <a:rPr lang="en-CA" altLang="ar-JO" sz="1400" dirty="0"/>
              <a:t> </a:t>
            </a:r>
            <a:r>
              <a:rPr lang="en-CA" altLang="ar-JO" sz="1400" dirty="0" err="1"/>
              <a:t>مجانًا</a:t>
            </a:r>
            <a:r>
              <a:rPr lang="en-CA" altLang="ar-JO" sz="1400" dirty="0"/>
              <a:t> ، </a:t>
            </a:r>
            <a:r>
              <a:rPr lang="en-CA" altLang="ar-JO" sz="1400" dirty="0" err="1"/>
              <a:t>في</a:t>
            </a:r>
            <a:r>
              <a:rPr lang="en-CA" altLang="ar-JO" sz="1400" dirty="0"/>
              <a:t> </a:t>
            </a:r>
            <a:r>
              <a:rPr lang="en-CA" altLang="ar-JO" sz="1400" dirty="0" err="1"/>
              <a:t>الوقت</a:t>
            </a:r>
            <a:r>
              <a:rPr lang="en-CA" altLang="ar-JO" sz="1400" dirty="0"/>
              <a:t> </a:t>
            </a:r>
            <a:r>
              <a:rPr lang="en-CA" altLang="ar-JO" sz="1400" dirty="0" err="1"/>
              <a:t>المحدد</a:t>
            </a:r>
            <a:r>
              <a:rPr lang="en-CA" altLang="ar-JO" sz="1400" dirty="0"/>
              <a:t> </a:t>
            </a:r>
            <a:r>
              <a:rPr lang="en-CA" altLang="ar-JO" sz="1400" dirty="0" err="1"/>
              <a:t>وبالتكلفة</a:t>
            </a:r>
            <a:r>
              <a:rPr lang="en-CA" altLang="ar-JO" sz="1400" dirty="0"/>
              <a:t> ، </a:t>
            </a:r>
            <a:r>
              <a:rPr lang="en-CA" altLang="ar-JO" sz="1400" dirty="0" err="1"/>
              <a:t>في</a:t>
            </a:r>
            <a:r>
              <a:rPr lang="en-CA" altLang="ar-JO" sz="1400" dirty="0"/>
              <a:t> </a:t>
            </a:r>
            <a:r>
              <a:rPr lang="en-CA" altLang="ar-JO" sz="1400" dirty="0" err="1"/>
              <a:t>كل</a:t>
            </a:r>
            <a:r>
              <a:rPr lang="en-CA" altLang="ar-JO" sz="1400" dirty="0"/>
              <a:t> </a:t>
            </a:r>
            <a:r>
              <a:rPr lang="en-CA" altLang="ar-JO" sz="1400" dirty="0" err="1"/>
              <a:t>مرة</a:t>
            </a:r>
            <a:endParaRPr lang="en-CA" altLang="ar-JO" sz="1400" dirty="0"/>
          </a:p>
          <a:p>
            <a:pPr lvl="1"/>
            <a:r>
              <a:rPr lang="en-CA" altLang="ar-JO" sz="1400" dirty="0"/>
              <a:t>“Right software” implies software that satisfies requirements for functionality and qualities (e.g., performance, cost…) throughout its lifetime</a:t>
            </a:r>
          </a:p>
          <a:p>
            <a:pPr lvl="1" algn="r" rtl="1"/>
            <a:r>
              <a:rPr lang="en-CA" altLang="ar-JO" sz="1400" dirty="0" err="1"/>
              <a:t>يشير</a:t>
            </a:r>
            <a:r>
              <a:rPr lang="en-CA" altLang="ar-JO" sz="1400" dirty="0"/>
              <a:t> "</a:t>
            </a:r>
            <a:r>
              <a:rPr lang="en-CA" altLang="ar-JO" sz="1400" dirty="0" err="1"/>
              <a:t>البرنامج</a:t>
            </a:r>
            <a:r>
              <a:rPr lang="en-CA" altLang="ar-JO" sz="1400" dirty="0"/>
              <a:t> </a:t>
            </a:r>
            <a:r>
              <a:rPr lang="en-CA" altLang="ar-JO" sz="1400" dirty="0" err="1"/>
              <a:t>الصحيح</a:t>
            </a:r>
            <a:r>
              <a:rPr lang="en-CA" altLang="ar-JO" sz="1400" dirty="0"/>
              <a:t>" </a:t>
            </a:r>
            <a:r>
              <a:rPr lang="en-CA" altLang="ar-JO" sz="1400" dirty="0" err="1"/>
              <a:t>إلى</a:t>
            </a:r>
            <a:r>
              <a:rPr lang="en-CA" altLang="ar-JO" sz="1400" dirty="0"/>
              <a:t> </a:t>
            </a:r>
            <a:r>
              <a:rPr lang="en-CA" altLang="ar-JO" sz="1400" dirty="0" err="1"/>
              <a:t>البرامج</a:t>
            </a:r>
            <a:r>
              <a:rPr lang="en-CA" altLang="ar-JO" sz="1400" dirty="0"/>
              <a:t> </a:t>
            </a:r>
            <a:r>
              <a:rPr lang="en-CA" altLang="ar-JO" sz="1400" dirty="0" err="1"/>
              <a:t>التي</a:t>
            </a:r>
            <a:r>
              <a:rPr lang="en-CA" altLang="ar-JO" sz="1400" dirty="0"/>
              <a:t> </a:t>
            </a:r>
            <a:r>
              <a:rPr lang="en-CA" altLang="ar-JO" sz="1400" dirty="0" err="1"/>
              <a:t>تفي</a:t>
            </a:r>
            <a:r>
              <a:rPr lang="en-CA" altLang="ar-JO" sz="1400" dirty="0"/>
              <a:t> </a:t>
            </a:r>
            <a:r>
              <a:rPr lang="en-CA" altLang="ar-JO" sz="1400" dirty="0" err="1"/>
              <a:t>بمتطلبات</a:t>
            </a:r>
            <a:r>
              <a:rPr lang="en-CA" altLang="ar-JO" sz="1400" dirty="0"/>
              <a:t> </a:t>
            </a:r>
            <a:r>
              <a:rPr lang="en-CA" altLang="ar-JO" sz="1400" dirty="0" err="1"/>
              <a:t>الوظائف</a:t>
            </a:r>
            <a:r>
              <a:rPr lang="en-CA" altLang="ar-JO" sz="1400" dirty="0"/>
              <a:t> </a:t>
            </a:r>
            <a:r>
              <a:rPr lang="en-CA" altLang="ar-JO" sz="1400" dirty="0" err="1"/>
              <a:t>والصفات</a:t>
            </a:r>
            <a:r>
              <a:rPr lang="en-CA" altLang="ar-JO" sz="1400" dirty="0"/>
              <a:t> )</a:t>
            </a:r>
            <a:r>
              <a:rPr lang="en-CA" altLang="ar-JO" sz="1400" dirty="0" err="1"/>
              <a:t>على</a:t>
            </a:r>
            <a:r>
              <a:rPr lang="en-CA" altLang="ar-JO" sz="1400" dirty="0"/>
              <a:t> </a:t>
            </a:r>
            <a:r>
              <a:rPr lang="en-CA" altLang="ar-JO" sz="1400" dirty="0" err="1"/>
              <a:t>سبيل</a:t>
            </a:r>
            <a:r>
              <a:rPr lang="en-CA" altLang="ar-JO" sz="1400" dirty="0"/>
              <a:t> </a:t>
            </a:r>
            <a:r>
              <a:rPr lang="en-CA" altLang="ar-JO" sz="1400" dirty="0" err="1"/>
              <a:t>المثال</a:t>
            </a:r>
            <a:r>
              <a:rPr lang="en-CA" altLang="ar-JO" sz="1400" dirty="0"/>
              <a:t> ، </a:t>
            </a:r>
            <a:r>
              <a:rPr lang="en-CA" altLang="ar-JO" sz="1400" dirty="0" err="1"/>
              <a:t>الأداء</a:t>
            </a:r>
            <a:r>
              <a:rPr lang="en-CA" altLang="ar-JO" sz="1400" dirty="0"/>
              <a:t> </a:t>
            </a:r>
            <a:r>
              <a:rPr lang="en-CA" altLang="ar-JO" sz="1400" dirty="0" err="1"/>
              <a:t>والتكلفة</a:t>
            </a:r>
            <a:r>
              <a:rPr lang="en-CA" altLang="ar-JO" sz="1400" dirty="0"/>
              <a:t> ( </a:t>
            </a:r>
            <a:r>
              <a:rPr lang="en-CA" altLang="ar-JO" sz="1400" dirty="0" err="1"/>
              <a:t>طوال</a:t>
            </a:r>
            <a:r>
              <a:rPr lang="en-CA" altLang="ar-JO" sz="1400" dirty="0"/>
              <a:t> </a:t>
            </a:r>
            <a:r>
              <a:rPr lang="en-CA" altLang="ar-JO" sz="1400" dirty="0" err="1"/>
              <a:t>عمرها</a:t>
            </a:r>
            <a:endParaRPr lang="en-CA" altLang="ar-JO" sz="1400" dirty="0"/>
          </a:p>
          <a:p>
            <a:pPr lvl="1"/>
            <a:r>
              <a:rPr lang="en-CA" altLang="ar-JO" sz="1400" dirty="0"/>
              <a:t>“Defect free” software is achieved either through exhaustive testing after coding or by developing the code </a:t>
            </a:r>
            <a:r>
              <a:rPr lang="en-CA" altLang="ar-JO" sz="1400" dirty="0">
                <a:solidFill>
                  <a:srgbClr val="FF0000"/>
                </a:solidFill>
              </a:rPr>
              <a:t>right the first time</a:t>
            </a:r>
          </a:p>
          <a:p>
            <a:pPr lvl="1" algn="r" rtl="1"/>
            <a:r>
              <a:rPr lang="en-CA" altLang="ar-JO" sz="1400" dirty="0" err="1"/>
              <a:t>تتحقق</a:t>
            </a:r>
            <a:r>
              <a:rPr lang="en-CA" altLang="ar-JO" sz="1400" dirty="0"/>
              <a:t> </a:t>
            </a:r>
            <a:r>
              <a:rPr lang="en-CA" altLang="ar-JO" sz="1400" dirty="0" err="1"/>
              <a:t>البرمجيات</a:t>
            </a:r>
            <a:r>
              <a:rPr lang="en-CA" altLang="ar-JO" sz="1400" dirty="0"/>
              <a:t> "</a:t>
            </a:r>
            <a:r>
              <a:rPr lang="en-CA" altLang="ar-JO" sz="1400" dirty="0" err="1"/>
              <a:t>الخالية</a:t>
            </a:r>
            <a:r>
              <a:rPr lang="en-CA" altLang="ar-JO" sz="1400" dirty="0"/>
              <a:t> </a:t>
            </a:r>
            <a:r>
              <a:rPr lang="en-CA" altLang="ar-JO" sz="1400" dirty="0" err="1"/>
              <a:t>من</a:t>
            </a:r>
            <a:r>
              <a:rPr lang="en-CA" altLang="ar-JO" sz="1400" dirty="0"/>
              <a:t> </a:t>
            </a:r>
            <a:r>
              <a:rPr lang="en-CA" altLang="ar-JO" sz="1400" dirty="0" err="1"/>
              <a:t>العيوب</a:t>
            </a:r>
            <a:r>
              <a:rPr lang="en-CA" altLang="ar-JO" sz="1400" dirty="0"/>
              <a:t>" </a:t>
            </a:r>
            <a:r>
              <a:rPr lang="en-CA" altLang="ar-JO" sz="1400" dirty="0" err="1"/>
              <a:t>إما</a:t>
            </a:r>
            <a:r>
              <a:rPr lang="en-CA" altLang="ar-JO" sz="1400" dirty="0"/>
              <a:t> </a:t>
            </a:r>
            <a:r>
              <a:rPr lang="en-CA" altLang="ar-JO" sz="1400" dirty="0" err="1"/>
              <a:t>من</a:t>
            </a:r>
            <a:r>
              <a:rPr lang="en-CA" altLang="ar-JO" sz="1400" dirty="0"/>
              <a:t> </a:t>
            </a:r>
            <a:r>
              <a:rPr lang="en-CA" altLang="ar-JO" sz="1400" dirty="0" err="1"/>
              <a:t>خلال</a:t>
            </a:r>
            <a:r>
              <a:rPr lang="en-CA" altLang="ar-JO" sz="1400" dirty="0"/>
              <a:t> </a:t>
            </a:r>
            <a:r>
              <a:rPr lang="en-CA" altLang="ar-JO" sz="1400" dirty="0" err="1"/>
              <a:t>اختبار</a:t>
            </a:r>
            <a:r>
              <a:rPr lang="en-CA" altLang="ar-JO" sz="1400" dirty="0"/>
              <a:t> </a:t>
            </a:r>
            <a:r>
              <a:rPr lang="en-CA" altLang="ar-JO" sz="1400" dirty="0" err="1"/>
              <a:t>شامل</a:t>
            </a:r>
            <a:r>
              <a:rPr lang="en-CA" altLang="ar-JO" sz="1400" dirty="0"/>
              <a:t> </a:t>
            </a:r>
            <a:r>
              <a:rPr lang="en-CA" altLang="ar-JO" sz="1400" dirty="0" err="1"/>
              <a:t>بعد</a:t>
            </a:r>
            <a:r>
              <a:rPr lang="en-CA" altLang="ar-JO" sz="1400" dirty="0"/>
              <a:t> </a:t>
            </a:r>
            <a:r>
              <a:rPr lang="en-CA" altLang="ar-JO" sz="1400" dirty="0" err="1"/>
              <a:t>الترميز</a:t>
            </a:r>
            <a:r>
              <a:rPr lang="en-CA" altLang="ar-JO" sz="1400" dirty="0"/>
              <a:t> </a:t>
            </a:r>
            <a:r>
              <a:rPr lang="en-CA" altLang="ar-JO" sz="1400" dirty="0" err="1"/>
              <a:t>أو</a:t>
            </a:r>
            <a:r>
              <a:rPr lang="en-CA" altLang="ar-JO" sz="1400" dirty="0"/>
              <a:t> </a:t>
            </a:r>
            <a:r>
              <a:rPr lang="en-CA" altLang="ar-JO" sz="1400" dirty="0" err="1"/>
              <a:t>عن</a:t>
            </a:r>
            <a:r>
              <a:rPr lang="en-CA" altLang="ar-JO" sz="1400" dirty="0"/>
              <a:t> </a:t>
            </a:r>
            <a:r>
              <a:rPr lang="en-CA" altLang="ar-JO" sz="1400" dirty="0" err="1"/>
              <a:t>طريق</a:t>
            </a:r>
            <a:r>
              <a:rPr lang="en-CA" altLang="ar-JO" sz="1400" dirty="0"/>
              <a:t> </a:t>
            </a:r>
            <a:r>
              <a:rPr lang="en-CA" altLang="ar-JO" sz="1400" dirty="0" err="1"/>
              <a:t>تطوير</a:t>
            </a:r>
            <a:r>
              <a:rPr lang="en-CA" altLang="ar-JO" sz="1400" dirty="0"/>
              <a:t> </a:t>
            </a:r>
            <a:r>
              <a:rPr lang="en-CA" altLang="ar-JO" sz="1400" dirty="0" err="1"/>
              <a:t>الكود</a:t>
            </a:r>
            <a:r>
              <a:rPr lang="en-CA" altLang="ar-JO" sz="1400" dirty="0" err="1">
                <a:solidFill>
                  <a:srgbClr val="FF0000"/>
                </a:solidFill>
              </a:rPr>
              <a:t>الحق</a:t>
            </a:r>
            <a:r>
              <a:rPr lang="en-CA" altLang="ar-JO" sz="1400" dirty="0">
                <a:solidFill>
                  <a:srgbClr val="FF0000"/>
                </a:solidFill>
              </a:rPr>
              <a:t> </a:t>
            </a:r>
            <a:r>
              <a:rPr lang="en-CA" altLang="ar-JO" sz="1400" dirty="0" err="1">
                <a:solidFill>
                  <a:srgbClr val="FF0000"/>
                </a:solidFill>
              </a:rPr>
              <a:t>في</a:t>
            </a:r>
            <a:r>
              <a:rPr lang="en-CA" altLang="ar-JO" sz="1400" dirty="0">
                <a:solidFill>
                  <a:srgbClr val="FF0000"/>
                </a:solidFill>
              </a:rPr>
              <a:t> </a:t>
            </a:r>
            <a:r>
              <a:rPr lang="en-CA" altLang="ar-JO" sz="1400" dirty="0" err="1">
                <a:solidFill>
                  <a:srgbClr val="FF0000"/>
                </a:solidFill>
              </a:rPr>
              <a:t>المرة</a:t>
            </a:r>
            <a:r>
              <a:rPr lang="en-CA" altLang="ar-JO" sz="1400" dirty="0">
                <a:solidFill>
                  <a:srgbClr val="FF0000"/>
                </a:solidFill>
              </a:rPr>
              <a:t> </a:t>
            </a:r>
            <a:r>
              <a:rPr lang="en-CA" altLang="ar-JO" sz="1400" dirty="0" err="1">
                <a:solidFill>
                  <a:srgbClr val="FF0000"/>
                </a:solidFill>
              </a:rPr>
              <a:t>الأولى</a:t>
            </a:r>
            <a:endParaRPr lang="en-CA" altLang="ar-JO" sz="14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br>
              <a:rPr lang="en-GB" dirty="0"/>
            </a:br>
            <a:r>
              <a:rPr lang="en-GB" dirty="0" err="1"/>
              <a:t>متطلبات</a:t>
            </a:r>
            <a:r>
              <a:rPr lang="en-GB" dirty="0"/>
              <a:t> </a:t>
            </a:r>
            <a:r>
              <a:rPr lang="en-GB" dirty="0" err="1"/>
              <a:t>الدقة</a:t>
            </a:r>
            <a:endParaRPr lang="en-GB" dirty="0"/>
          </a:p>
        </p:txBody>
      </p:sp>
      <p:sp>
        <p:nvSpPr>
          <p:cNvPr id="41987" name="Rectangle 3"/>
          <p:cNvSpPr>
            <a:spLocks noGrp="1" noChangeArrowheads="1"/>
          </p:cNvSpPr>
          <p:nvPr>
            <p:ph idx="1"/>
          </p:nvPr>
        </p:nvSpPr>
        <p:spPr>
          <a:xfrm>
            <a:off x="1524000" y="1600201"/>
            <a:ext cx="9036496" cy="5121275"/>
          </a:xfrm>
        </p:spPr>
        <p:txBody>
          <a:bodyPr/>
          <a:lstStyle/>
          <a:p>
            <a:r>
              <a:rPr lang="en-GB" sz="2000" dirty="0"/>
              <a:t>Problems arise when requirements are not precisely stated.</a:t>
            </a:r>
          </a:p>
          <a:p>
            <a:pPr algn="r" rtl="1"/>
            <a:r>
              <a:rPr lang="en-GB" sz="2000" dirty="0" err="1"/>
              <a:t>تنشأ</a:t>
            </a:r>
            <a:r>
              <a:rPr lang="en-GB" sz="2000" dirty="0"/>
              <a:t> </a:t>
            </a:r>
            <a:r>
              <a:rPr lang="en-GB" sz="2000" dirty="0" err="1"/>
              <a:t>المشاكل</a:t>
            </a:r>
            <a:r>
              <a:rPr lang="en-GB" sz="2000" dirty="0"/>
              <a:t> </a:t>
            </a:r>
            <a:r>
              <a:rPr lang="en-GB" sz="2000" dirty="0" err="1"/>
              <a:t>عندما</a:t>
            </a:r>
            <a:r>
              <a:rPr lang="en-GB" sz="2000" dirty="0"/>
              <a:t> </a:t>
            </a:r>
            <a:r>
              <a:rPr lang="en-GB" sz="2000" dirty="0" err="1"/>
              <a:t>لا</a:t>
            </a:r>
            <a:r>
              <a:rPr lang="en-GB" sz="2000" dirty="0"/>
              <a:t> </a:t>
            </a:r>
            <a:r>
              <a:rPr lang="en-GB" sz="2000" dirty="0" err="1"/>
              <a:t>يتم</a:t>
            </a:r>
            <a:r>
              <a:rPr lang="en-GB" sz="2000" dirty="0"/>
              <a:t> </a:t>
            </a:r>
            <a:r>
              <a:rPr lang="en-GB" sz="2000" dirty="0" err="1"/>
              <a:t>تحديد</a:t>
            </a:r>
            <a:r>
              <a:rPr lang="en-GB" sz="2000" dirty="0"/>
              <a:t> </a:t>
            </a:r>
            <a:r>
              <a:rPr lang="en-GB" sz="2000" dirty="0" err="1"/>
              <a:t>المتطلبات</a:t>
            </a:r>
            <a:r>
              <a:rPr lang="en-GB" sz="2000" dirty="0"/>
              <a:t> </a:t>
            </a:r>
            <a:r>
              <a:rPr lang="en-GB" sz="2000" dirty="0" err="1"/>
              <a:t>بدقة</a:t>
            </a:r>
            <a:r>
              <a:rPr lang="en-GB" sz="2000" dirty="0"/>
              <a:t>.</a:t>
            </a:r>
          </a:p>
          <a:p>
            <a:r>
              <a:rPr lang="en-GB" sz="2000" dirty="0"/>
              <a:t>Ambiguous requirements may be interpreted in different ways by developers and users.</a:t>
            </a:r>
          </a:p>
          <a:p>
            <a:pPr algn="r" rtl="1"/>
            <a:r>
              <a:rPr lang="en-GB" sz="2000" dirty="0" err="1"/>
              <a:t>قد</a:t>
            </a:r>
            <a:r>
              <a:rPr lang="en-GB" sz="2000" dirty="0"/>
              <a:t> </a:t>
            </a:r>
            <a:r>
              <a:rPr lang="en-GB" sz="2000" dirty="0" err="1"/>
              <a:t>يتم</a:t>
            </a:r>
            <a:r>
              <a:rPr lang="en-GB" sz="2000" dirty="0"/>
              <a:t> </a:t>
            </a:r>
            <a:r>
              <a:rPr lang="en-GB" sz="2000" dirty="0" err="1"/>
              <a:t>تفسير</a:t>
            </a:r>
            <a:r>
              <a:rPr lang="en-GB" sz="2000" dirty="0"/>
              <a:t> </a:t>
            </a:r>
            <a:r>
              <a:rPr lang="en-GB" sz="2000" dirty="0" err="1"/>
              <a:t>المتطلبات</a:t>
            </a:r>
            <a:r>
              <a:rPr lang="en-GB" sz="2000" dirty="0"/>
              <a:t> </a:t>
            </a:r>
            <a:r>
              <a:rPr lang="en-GB" sz="2000" dirty="0" err="1"/>
              <a:t>الغامضة</a:t>
            </a:r>
            <a:r>
              <a:rPr lang="en-GB" sz="2000" dirty="0"/>
              <a:t> </a:t>
            </a:r>
            <a:r>
              <a:rPr lang="en-GB" sz="2000" dirty="0" err="1"/>
              <a:t>بطرق</a:t>
            </a:r>
            <a:r>
              <a:rPr lang="en-GB" sz="2000" dirty="0"/>
              <a:t> </a:t>
            </a:r>
            <a:r>
              <a:rPr lang="en-GB" sz="2000" dirty="0" err="1"/>
              <a:t>مختلفة</a:t>
            </a:r>
            <a:r>
              <a:rPr lang="en-GB" sz="2000" dirty="0"/>
              <a:t> </a:t>
            </a:r>
            <a:r>
              <a:rPr lang="en-GB" sz="2000" dirty="0" err="1"/>
              <a:t>من</a:t>
            </a:r>
            <a:r>
              <a:rPr lang="en-GB" sz="2000" dirty="0"/>
              <a:t> </a:t>
            </a:r>
            <a:r>
              <a:rPr lang="en-GB" sz="2000" dirty="0" err="1"/>
              <a:t>قبل</a:t>
            </a:r>
            <a:r>
              <a:rPr lang="en-GB" sz="2000" dirty="0"/>
              <a:t> </a:t>
            </a:r>
            <a:r>
              <a:rPr lang="en-GB" sz="2000" dirty="0" err="1"/>
              <a:t>المطورين</a:t>
            </a:r>
            <a:r>
              <a:rPr lang="en-GB" sz="2000" dirty="0"/>
              <a:t> </a:t>
            </a:r>
            <a:r>
              <a:rPr lang="en-GB" sz="2000" dirty="0" err="1"/>
              <a:t>والمستخدمين</a:t>
            </a:r>
            <a:r>
              <a:rPr lang="en-GB" sz="2000" dirty="0"/>
              <a:t>.</a:t>
            </a:r>
          </a:p>
          <a:p>
            <a:r>
              <a:rPr lang="en-GB" sz="2000" dirty="0"/>
              <a:t>Consider the term ‘search’ in requirement 1</a:t>
            </a:r>
          </a:p>
          <a:p>
            <a:pPr algn="r" rtl="1"/>
            <a:r>
              <a:rPr lang="en-GB" sz="2000" dirty="0" err="1"/>
              <a:t>ضع</a:t>
            </a:r>
            <a:r>
              <a:rPr lang="en-GB" sz="2000" dirty="0"/>
              <a:t> </a:t>
            </a:r>
            <a:r>
              <a:rPr lang="en-GB" sz="2000" dirty="0" err="1"/>
              <a:t>في</a:t>
            </a:r>
            <a:r>
              <a:rPr lang="en-GB" sz="2000" dirty="0"/>
              <a:t> </a:t>
            </a:r>
            <a:r>
              <a:rPr lang="en-GB" sz="2000" dirty="0" err="1"/>
              <a:t>اعتبارك</a:t>
            </a:r>
            <a:r>
              <a:rPr lang="en-GB" sz="2000" dirty="0"/>
              <a:t> </a:t>
            </a:r>
            <a:r>
              <a:rPr lang="en-GB" sz="2000" dirty="0" err="1"/>
              <a:t>مصطلح</a:t>
            </a:r>
            <a:r>
              <a:rPr lang="en-GB" sz="2000" dirty="0"/>
              <a:t> "</a:t>
            </a:r>
            <a:r>
              <a:rPr lang="en-GB" sz="2000" dirty="0" err="1"/>
              <a:t>بحث</a:t>
            </a:r>
            <a:r>
              <a:rPr lang="en-GB" sz="2000" dirty="0"/>
              <a:t>" </a:t>
            </a:r>
            <a:r>
              <a:rPr lang="en-GB" sz="2000" dirty="0" err="1"/>
              <a:t>في</a:t>
            </a:r>
            <a:r>
              <a:rPr lang="en-GB" sz="2000" dirty="0"/>
              <a:t> </a:t>
            </a:r>
            <a:r>
              <a:rPr lang="en-GB" sz="2000" dirty="0" err="1"/>
              <a:t>المتطلب</a:t>
            </a:r>
            <a:r>
              <a:rPr lang="en-GB" sz="2000" dirty="0"/>
              <a:t> 1</a:t>
            </a:r>
          </a:p>
          <a:p>
            <a:pPr lvl="1"/>
            <a:r>
              <a:rPr lang="en-GB" sz="1800" dirty="0"/>
              <a:t>User intention – search for a patient name across all appointments in all clinics;</a:t>
            </a:r>
          </a:p>
          <a:p>
            <a:pPr lvl="1" algn="r" rtl="1"/>
            <a:r>
              <a:rPr lang="en-GB" sz="1800" dirty="0" err="1"/>
              <a:t>نية</a:t>
            </a:r>
            <a:r>
              <a:rPr lang="en-GB" sz="1800" dirty="0"/>
              <a:t> </a:t>
            </a:r>
            <a:r>
              <a:rPr lang="en-GB" sz="1800" dirty="0" err="1"/>
              <a:t>المستخدم</a:t>
            </a:r>
            <a:r>
              <a:rPr lang="en-GB" sz="1800" dirty="0"/>
              <a:t> - </a:t>
            </a:r>
            <a:r>
              <a:rPr lang="en-GB" sz="1800" dirty="0" err="1"/>
              <a:t>البحث</a:t>
            </a:r>
            <a:r>
              <a:rPr lang="en-GB" sz="1800" dirty="0"/>
              <a:t> </a:t>
            </a:r>
            <a:r>
              <a:rPr lang="en-GB" sz="1800" dirty="0" err="1"/>
              <a:t>عن</a:t>
            </a:r>
            <a:r>
              <a:rPr lang="en-GB" sz="1800" dirty="0"/>
              <a:t> </a:t>
            </a:r>
            <a:r>
              <a:rPr lang="en-GB" sz="1800" dirty="0" err="1"/>
              <a:t>اسم</a:t>
            </a:r>
            <a:r>
              <a:rPr lang="en-GB" sz="1800" dirty="0"/>
              <a:t> </a:t>
            </a:r>
            <a:r>
              <a:rPr lang="en-GB" sz="1800" dirty="0" err="1"/>
              <a:t>المريض</a:t>
            </a:r>
            <a:r>
              <a:rPr lang="en-GB" sz="1800" dirty="0"/>
              <a:t> </a:t>
            </a:r>
            <a:r>
              <a:rPr lang="en-GB" sz="1800" dirty="0" err="1"/>
              <a:t>في</a:t>
            </a:r>
            <a:r>
              <a:rPr lang="en-GB" sz="1800" dirty="0"/>
              <a:t> </a:t>
            </a:r>
            <a:r>
              <a:rPr lang="en-GB" sz="1800" dirty="0" err="1"/>
              <a:t>جميع</a:t>
            </a:r>
            <a:r>
              <a:rPr lang="en-GB" sz="1800" dirty="0"/>
              <a:t> </a:t>
            </a:r>
            <a:r>
              <a:rPr lang="en-GB" sz="1800" dirty="0" err="1"/>
              <a:t>المواعيد</a:t>
            </a:r>
            <a:r>
              <a:rPr lang="en-GB" sz="1800" dirty="0"/>
              <a:t> </a:t>
            </a:r>
            <a:r>
              <a:rPr lang="en-GB" sz="1800" dirty="0" err="1"/>
              <a:t>في</a:t>
            </a:r>
            <a:r>
              <a:rPr lang="en-GB" sz="1800" dirty="0"/>
              <a:t> </a:t>
            </a:r>
            <a:r>
              <a:rPr lang="en-GB" sz="1800" dirty="0" err="1"/>
              <a:t>جميع</a:t>
            </a:r>
            <a:r>
              <a:rPr lang="en-GB" sz="1800" dirty="0"/>
              <a:t> </a:t>
            </a:r>
            <a:r>
              <a:rPr lang="en-GB" sz="1800" dirty="0" err="1"/>
              <a:t>العيادات</a:t>
            </a:r>
            <a:r>
              <a:rPr lang="en-GB" sz="1800" dirty="0"/>
              <a:t> ؛</a:t>
            </a:r>
          </a:p>
          <a:p>
            <a:pPr lvl="2"/>
            <a:r>
              <a:rPr lang="en-GB" sz="1600" dirty="0"/>
              <a:t>Developer interpretation – search for a patient name in an individual clinic. User chooses clinic then search.</a:t>
            </a:r>
          </a:p>
          <a:p>
            <a:pPr lvl="1" algn="r" rtl="1"/>
            <a:r>
              <a:rPr lang="en-GB" sz="1800" dirty="0" err="1"/>
              <a:t>تفسير</a:t>
            </a:r>
            <a:r>
              <a:rPr lang="en-GB" sz="1800" dirty="0"/>
              <a:t> </a:t>
            </a:r>
            <a:r>
              <a:rPr lang="en-GB" sz="1800" dirty="0" err="1"/>
              <a:t>المطور</a:t>
            </a:r>
            <a:r>
              <a:rPr lang="en-GB" sz="1800" dirty="0"/>
              <a:t> - </a:t>
            </a:r>
            <a:r>
              <a:rPr lang="en-GB" sz="1800" dirty="0" err="1"/>
              <a:t>ابحث</a:t>
            </a:r>
            <a:r>
              <a:rPr lang="en-GB" sz="1800" dirty="0"/>
              <a:t> </a:t>
            </a:r>
            <a:r>
              <a:rPr lang="en-GB" sz="1800" dirty="0" err="1"/>
              <a:t>عن</a:t>
            </a:r>
            <a:r>
              <a:rPr lang="en-GB" sz="1800" dirty="0"/>
              <a:t> </a:t>
            </a:r>
            <a:r>
              <a:rPr lang="en-GB" sz="1800" dirty="0" err="1"/>
              <a:t>اسم</a:t>
            </a:r>
            <a:r>
              <a:rPr lang="en-GB" sz="1800" dirty="0"/>
              <a:t> </a:t>
            </a:r>
            <a:r>
              <a:rPr lang="en-GB" sz="1800" dirty="0" err="1"/>
              <a:t>المريض</a:t>
            </a:r>
            <a:r>
              <a:rPr lang="en-GB" sz="1800" dirty="0"/>
              <a:t> </a:t>
            </a:r>
            <a:r>
              <a:rPr lang="en-GB" sz="1800" dirty="0" err="1"/>
              <a:t>في</a:t>
            </a:r>
            <a:r>
              <a:rPr lang="en-GB" sz="1800" dirty="0"/>
              <a:t> </a:t>
            </a:r>
            <a:r>
              <a:rPr lang="en-GB" sz="1800" dirty="0" err="1"/>
              <a:t>عيادة</a:t>
            </a:r>
            <a:r>
              <a:rPr lang="en-GB" sz="1800" dirty="0"/>
              <a:t> </a:t>
            </a:r>
            <a:r>
              <a:rPr lang="en-GB" sz="1800" dirty="0" err="1"/>
              <a:t>فردية</a:t>
            </a:r>
            <a:r>
              <a:rPr lang="en-GB" sz="1800" dirty="0"/>
              <a:t>. </a:t>
            </a:r>
            <a:r>
              <a:rPr lang="en-GB" sz="1800" dirty="0" err="1"/>
              <a:t>يختار</a:t>
            </a:r>
            <a:r>
              <a:rPr lang="en-GB" sz="1800" dirty="0"/>
              <a:t> </a:t>
            </a:r>
            <a:r>
              <a:rPr lang="en-GB" sz="1800" dirty="0" err="1"/>
              <a:t>المستخدم</a:t>
            </a:r>
            <a:r>
              <a:rPr lang="en-GB" sz="1800" dirty="0"/>
              <a:t> </a:t>
            </a:r>
            <a:r>
              <a:rPr lang="en-GB" sz="1800" dirty="0" err="1"/>
              <a:t>العيادة</a:t>
            </a:r>
            <a:r>
              <a:rPr lang="en-GB" sz="1800" dirty="0"/>
              <a:t> </a:t>
            </a:r>
            <a:r>
              <a:rPr lang="en-GB" sz="1800" dirty="0" err="1"/>
              <a:t>ثم</a:t>
            </a:r>
            <a:r>
              <a:rPr lang="en-GB" sz="1800" dirty="0"/>
              <a:t> </a:t>
            </a:r>
            <a:r>
              <a:rPr lang="en-GB" sz="1800" dirty="0" err="1"/>
              <a:t>البحث</a:t>
            </a:r>
            <a:r>
              <a:rPr lang="en-GB" sz="1800" dirty="0"/>
              <a:t>.</a:t>
            </a:r>
          </a:p>
          <a:p>
            <a:pPr lvl="2"/>
            <a:endParaRPr lang="en-GB" sz="1600" dirty="0"/>
          </a:p>
        </p:txBody>
      </p:sp>
      <p:sp>
        <p:nvSpPr>
          <p:cNvPr id="5" name="Footer Placeholder 4"/>
          <p:cNvSpPr>
            <a:spLocks noGrp="1"/>
          </p:cNvSpPr>
          <p:nvPr>
            <p:ph type="ftr" sz="quarter" idx="11"/>
          </p:nvPr>
        </p:nvSpPr>
        <p:spPr/>
        <p:txBody>
          <a:bodyPr/>
          <a:lstStyle/>
          <a:p>
            <a:pPr defTabSz="457200" rtl="0">
              <a:defRPr/>
            </a:pPr>
            <a:r>
              <a:rPr lang="en-US" dirty="0">
                <a:solidFill>
                  <a:prstClr val="black">
                    <a:tint val="75000"/>
                  </a:prstClr>
                </a:solidFill>
                <a:latin typeface="Calibri"/>
              </a:rPr>
              <a:t>Chapter 4 Requirements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Example 1</a:t>
            </a:r>
            <a:br>
              <a:rPr lang="en-US" dirty="0"/>
            </a:br>
            <a:r>
              <a:rPr lang="en-US" dirty="0" err="1"/>
              <a:t>المتطلبات</a:t>
            </a:r>
            <a:r>
              <a:rPr lang="en-US" dirty="0"/>
              <a:t> </a:t>
            </a:r>
            <a:r>
              <a:rPr lang="en-US" dirty="0" err="1"/>
              <a:t>الوظيفية</a:t>
            </a:r>
            <a:r>
              <a:rPr lang="en-US" dirty="0"/>
              <a:t> </a:t>
            </a:r>
            <a:r>
              <a:rPr lang="en-US" dirty="0" err="1"/>
              <a:t>مثال</a:t>
            </a:r>
            <a:r>
              <a:rPr lang="en-US" dirty="0"/>
              <a:t> 1</a:t>
            </a:r>
          </a:p>
        </p:txBody>
      </p:sp>
      <p:sp>
        <p:nvSpPr>
          <p:cNvPr id="77827" name="Rectangle 3"/>
          <p:cNvSpPr>
            <a:spLocks noGrp="1" noChangeArrowheads="1"/>
          </p:cNvSpPr>
          <p:nvPr>
            <p:ph idx="1"/>
          </p:nvPr>
        </p:nvSpPr>
        <p:spPr>
          <a:xfrm>
            <a:off x="1981200" y="1638743"/>
            <a:ext cx="8229600" cy="4525963"/>
          </a:xfrm>
        </p:spPr>
        <p:txBody>
          <a:bodyPr/>
          <a:lstStyle/>
          <a:p>
            <a:r>
              <a:rPr lang="en-US" sz="2000" dirty="0"/>
              <a:t>A user shall be able to search the appointments lists for all clinics.</a:t>
            </a:r>
            <a:endParaRPr lang="en-GB" sz="2000" dirty="0"/>
          </a:p>
          <a:p>
            <a:pPr algn="r" rtl="1"/>
            <a:r>
              <a:rPr lang="en-US" sz="2000" dirty="0" err="1"/>
              <a:t>يجب</a:t>
            </a:r>
            <a:r>
              <a:rPr lang="en-US" sz="2000" dirty="0"/>
              <a:t> </a:t>
            </a:r>
            <a:r>
              <a:rPr lang="en-US" sz="2000" dirty="0" err="1"/>
              <a:t>أن</a:t>
            </a:r>
            <a:r>
              <a:rPr lang="en-US" sz="2000" dirty="0"/>
              <a:t> </a:t>
            </a:r>
            <a:r>
              <a:rPr lang="en-US" sz="2000" dirty="0" err="1"/>
              <a:t>يكون</a:t>
            </a:r>
            <a:r>
              <a:rPr lang="en-US" sz="2000" dirty="0"/>
              <a:t> </a:t>
            </a:r>
            <a:r>
              <a:rPr lang="en-US" sz="2000" dirty="0" err="1"/>
              <a:t>المستخدم</a:t>
            </a:r>
            <a:r>
              <a:rPr lang="en-US" sz="2000" dirty="0"/>
              <a:t> </a:t>
            </a:r>
            <a:r>
              <a:rPr lang="en-US" sz="2000" dirty="0" err="1"/>
              <a:t>قادرًا</a:t>
            </a:r>
            <a:r>
              <a:rPr lang="en-US" sz="2000" dirty="0"/>
              <a:t> </a:t>
            </a:r>
            <a:r>
              <a:rPr lang="en-US" sz="2000" dirty="0" err="1"/>
              <a:t>على</a:t>
            </a:r>
            <a:r>
              <a:rPr lang="en-US" sz="2000" dirty="0"/>
              <a:t> </a:t>
            </a:r>
            <a:r>
              <a:rPr lang="en-US" sz="2000" dirty="0" err="1"/>
              <a:t>البحث</a:t>
            </a:r>
            <a:r>
              <a:rPr lang="en-US" sz="2000" dirty="0"/>
              <a:t> </a:t>
            </a:r>
            <a:r>
              <a:rPr lang="en-US" sz="2000" dirty="0" err="1"/>
              <a:t>في</a:t>
            </a:r>
            <a:r>
              <a:rPr lang="en-US" sz="2000" dirty="0"/>
              <a:t> </a:t>
            </a:r>
            <a:r>
              <a:rPr lang="en-US" sz="2000" dirty="0" err="1"/>
              <a:t>قوائم</a:t>
            </a:r>
            <a:r>
              <a:rPr lang="en-US" sz="2000" dirty="0"/>
              <a:t> </a:t>
            </a:r>
            <a:r>
              <a:rPr lang="en-US" sz="2000" dirty="0" err="1"/>
              <a:t>المواعيد</a:t>
            </a:r>
            <a:r>
              <a:rPr lang="en-US" sz="2000" dirty="0"/>
              <a:t> </a:t>
            </a:r>
            <a:r>
              <a:rPr lang="en-US" sz="2000" dirty="0" err="1"/>
              <a:t>لجميع</a:t>
            </a:r>
            <a:r>
              <a:rPr lang="en-US" sz="2000" dirty="0"/>
              <a:t> </a:t>
            </a:r>
            <a:r>
              <a:rPr lang="en-US" sz="2000" dirty="0" err="1"/>
              <a:t>العيادات</a:t>
            </a:r>
            <a:r>
              <a:rPr lang="en-US" sz="2000" dirty="0"/>
              <a:t>.</a:t>
            </a:r>
            <a:endParaRPr lang="en-GB" sz="2000" dirty="0"/>
          </a:p>
          <a:p>
            <a:r>
              <a:rPr lang="en-US" sz="2000" dirty="0"/>
              <a:t>The system shall generate each day, for each clinic, a list of patients who are expected to attend appointments that day. </a:t>
            </a:r>
            <a:endParaRPr lang="en-GB" sz="2000" dirty="0"/>
          </a:p>
          <a:p>
            <a:pPr algn="r" rtl="1"/>
            <a:r>
              <a:rPr lang="en-US" sz="2000" dirty="0" err="1"/>
              <a:t>يقوم</a:t>
            </a:r>
            <a:r>
              <a:rPr lang="en-US" sz="2000" dirty="0"/>
              <a:t> </a:t>
            </a:r>
            <a:r>
              <a:rPr lang="en-US" sz="2000" dirty="0" err="1"/>
              <a:t>النظام</a:t>
            </a:r>
            <a:r>
              <a:rPr lang="en-US" sz="2000" dirty="0"/>
              <a:t> </a:t>
            </a:r>
            <a:r>
              <a:rPr lang="en-US" sz="2000" dirty="0" err="1"/>
              <a:t>بإنشاء</a:t>
            </a:r>
            <a:r>
              <a:rPr lang="en-US" sz="2000" dirty="0"/>
              <a:t> </a:t>
            </a:r>
            <a:r>
              <a:rPr lang="en-US" sz="2000" dirty="0" err="1"/>
              <a:t>قائمة</a:t>
            </a:r>
            <a:r>
              <a:rPr lang="en-US" sz="2000" dirty="0"/>
              <a:t> </a:t>
            </a:r>
            <a:r>
              <a:rPr lang="en-US" sz="2000" dirty="0" err="1"/>
              <a:t>كل</a:t>
            </a:r>
            <a:r>
              <a:rPr lang="en-US" sz="2000" dirty="0"/>
              <a:t> </a:t>
            </a:r>
            <a:r>
              <a:rPr lang="en-US" sz="2000" dirty="0" err="1"/>
              <a:t>يوم</a:t>
            </a:r>
            <a:r>
              <a:rPr lang="en-US" sz="2000" dirty="0"/>
              <a:t> ، </a:t>
            </a:r>
            <a:r>
              <a:rPr lang="en-US" sz="2000" dirty="0" err="1"/>
              <a:t>لكل</a:t>
            </a:r>
            <a:r>
              <a:rPr lang="en-US" sz="2000" dirty="0"/>
              <a:t> </a:t>
            </a:r>
            <a:r>
              <a:rPr lang="en-US" sz="2000" dirty="0" err="1"/>
              <a:t>عيادة</a:t>
            </a:r>
            <a:r>
              <a:rPr lang="en-US" sz="2000" dirty="0"/>
              <a:t> ، </a:t>
            </a:r>
            <a:r>
              <a:rPr lang="en-US" sz="2000" dirty="0" err="1"/>
              <a:t>بالمرضى</a:t>
            </a:r>
            <a:r>
              <a:rPr lang="en-US" sz="2000" dirty="0"/>
              <a:t> </a:t>
            </a:r>
            <a:r>
              <a:rPr lang="en-US" sz="2000" dirty="0" err="1"/>
              <a:t>الذين</a:t>
            </a:r>
            <a:r>
              <a:rPr lang="en-US" sz="2000" dirty="0"/>
              <a:t> </a:t>
            </a:r>
            <a:r>
              <a:rPr lang="en-US" sz="2000" dirty="0" err="1"/>
              <a:t>من</a:t>
            </a:r>
            <a:r>
              <a:rPr lang="en-US" sz="2000" dirty="0"/>
              <a:t> </a:t>
            </a:r>
            <a:r>
              <a:rPr lang="en-US" sz="2000" dirty="0" err="1"/>
              <a:t>المتوقع</a:t>
            </a:r>
            <a:r>
              <a:rPr lang="en-US" sz="2000" dirty="0"/>
              <a:t> </a:t>
            </a:r>
            <a:r>
              <a:rPr lang="en-US" sz="2000" dirty="0" err="1"/>
              <a:t>أن</a:t>
            </a:r>
            <a:r>
              <a:rPr lang="en-US" sz="2000" dirty="0"/>
              <a:t> </a:t>
            </a:r>
            <a:r>
              <a:rPr lang="en-US" sz="2000" dirty="0" err="1"/>
              <a:t>يحضروا</a:t>
            </a:r>
            <a:r>
              <a:rPr lang="en-US" sz="2000" dirty="0"/>
              <a:t> </a:t>
            </a:r>
            <a:r>
              <a:rPr lang="en-US" sz="2000" dirty="0" err="1"/>
              <a:t>المواعيد</a:t>
            </a:r>
            <a:r>
              <a:rPr lang="en-US" sz="2000" dirty="0"/>
              <a:t> </a:t>
            </a:r>
            <a:r>
              <a:rPr lang="en-US" sz="2000" dirty="0" err="1"/>
              <a:t>في</a:t>
            </a:r>
            <a:r>
              <a:rPr lang="en-US" sz="2000" dirty="0"/>
              <a:t> </a:t>
            </a:r>
            <a:r>
              <a:rPr lang="en-US" sz="2000" dirty="0" err="1"/>
              <a:t>ذلك</a:t>
            </a:r>
            <a:r>
              <a:rPr lang="en-US" sz="2000" dirty="0"/>
              <a:t> </a:t>
            </a:r>
            <a:r>
              <a:rPr lang="en-US" sz="2000" dirty="0" err="1"/>
              <a:t>اليوم</a:t>
            </a:r>
            <a:r>
              <a:rPr lang="en-US" sz="2000" dirty="0"/>
              <a:t>.</a:t>
            </a:r>
            <a:endParaRPr lang="en-GB" sz="2000" dirty="0"/>
          </a:p>
          <a:p>
            <a:r>
              <a:rPr lang="en-US" sz="2000" dirty="0"/>
              <a:t>Each staff member using the system shall be uniquely identified by his or her 8-digit employee number.</a:t>
            </a:r>
            <a:r>
              <a:rPr lang="en-GB" sz="2000" dirty="0"/>
              <a:t> </a:t>
            </a:r>
          </a:p>
          <a:p>
            <a:pPr algn="r" rtl="1"/>
            <a:r>
              <a:rPr lang="en-US" sz="2000" dirty="0" err="1"/>
              <a:t>يجب</a:t>
            </a:r>
            <a:r>
              <a:rPr lang="en-US" sz="2000" dirty="0"/>
              <a:t> </a:t>
            </a:r>
            <a:r>
              <a:rPr lang="en-US" sz="2000" dirty="0" err="1"/>
              <a:t>تحديد</a:t>
            </a:r>
            <a:r>
              <a:rPr lang="en-US" sz="2000" dirty="0"/>
              <a:t> </a:t>
            </a:r>
            <a:r>
              <a:rPr lang="en-US" sz="2000" dirty="0" err="1"/>
              <a:t>كل</a:t>
            </a:r>
            <a:r>
              <a:rPr lang="en-US" sz="2000" dirty="0"/>
              <a:t> </a:t>
            </a:r>
            <a:r>
              <a:rPr lang="en-US" sz="2000" dirty="0" err="1"/>
              <a:t>موظف</a:t>
            </a:r>
            <a:r>
              <a:rPr lang="en-US" sz="2000" dirty="0"/>
              <a:t> </a:t>
            </a:r>
            <a:r>
              <a:rPr lang="en-US" sz="2000" dirty="0" err="1"/>
              <a:t>يستخدم</a:t>
            </a:r>
            <a:r>
              <a:rPr lang="en-US" sz="2000" dirty="0"/>
              <a:t> </a:t>
            </a:r>
            <a:r>
              <a:rPr lang="en-US" sz="2000" dirty="0" err="1"/>
              <a:t>النظام</a:t>
            </a:r>
            <a:r>
              <a:rPr lang="en-US" sz="2000" dirty="0"/>
              <a:t> </a:t>
            </a:r>
            <a:r>
              <a:rPr lang="en-US" sz="2000" dirty="0" err="1"/>
              <a:t>بشكل</a:t>
            </a:r>
            <a:r>
              <a:rPr lang="en-US" sz="2000" dirty="0"/>
              <a:t> </a:t>
            </a:r>
            <a:r>
              <a:rPr lang="en-US" sz="2000" dirty="0" err="1"/>
              <a:t>فريد</a:t>
            </a:r>
            <a:r>
              <a:rPr lang="en-US" sz="2000" dirty="0"/>
              <a:t> </a:t>
            </a:r>
            <a:r>
              <a:rPr lang="en-US" sz="2000" dirty="0" err="1"/>
              <a:t>من</a:t>
            </a:r>
            <a:r>
              <a:rPr lang="en-US" sz="2000" dirty="0"/>
              <a:t> </a:t>
            </a:r>
            <a:r>
              <a:rPr lang="en-US" sz="2000" dirty="0" err="1"/>
              <a:t>خلال</a:t>
            </a:r>
            <a:r>
              <a:rPr lang="en-US" sz="2000" dirty="0"/>
              <a:t> </a:t>
            </a:r>
            <a:r>
              <a:rPr lang="en-US" sz="2000" dirty="0" err="1"/>
              <a:t>رقم</a:t>
            </a:r>
            <a:r>
              <a:rPr lang="en-US" sz="2000" dirty="0"/>
              <a:t> </a:t>
            </a:r>
            <a:r>
              <a:rPr lang="en-US" sz="2000" dirty="0" err="1"/>
              <a:t>الموظف</a:t>
            </a:r>
            <a:r>
              <a:rPr lang="en-US" sz="2000" dirty="0"/>
              <a:t> </a:t>
            </a:r>
            <a:r>
              <a:rPr lang="en-US" sz="2000" dirty="0" err="1"/>
              <a:t>المكون</a:t>
            </a:r>
            <a:r>
              <a:rPr lang="en-US" sz="2000" dirty="0"/>
              <a:t> </a:t>
            </a:r>
            <a:r>
              <a:rPr lang="en-US" sz="2000" dirty="0" err="1"/>
              <a:t>من</a:t>
            </a:r>
            <a:r>
              <a:rPr lang="en-US" sz="2000" dirty="0"/>
              <a:t> 8 </a:t>
            </a:r>
            <a:r>
              <a:rPr lang="en-US" sz="2000" dirty="0" err="1"/>
              <a:t>أرقام</a:t>
            </a:r>
            <a:r>
              <a:rPr lang="en-US" sz="2000" dirty="0"/>
              <a:t>.</a:t>
            </a:r>
            <a:r>
              <a:rPr lang="en-GB" sz="2000" dirty="0"/>
              <a:t> </a:t>
            </a:r>
            <a:endParaRPr lang="en-US" sz="2000" dirty="0"/>
          </a:p>
          <a:p>
            <a:endParaRPr lang="en-US" sz="20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260648"/>
            <a:ext cx="8229600" cy="1104900"/>
          </a:xfrm>
        </p:spPr>
        <p:txBody>
          <a:bodyPr/>
          <a:lstStyle/>
          <a:p>
            <a:r>
              <a:rPr lang="en-US" sz="2800" dirty="0"/>
              <a:t>Functional requirements Example 2</a:t>
            </a:r>
            <a:br>
              <a:rPr lang="en-US" sz="2800" dirty="0"/>
            </a:br>
            <a:r>
              <a:rPr lang="en-US" sz="3200" dirty="0" err="1"/>
              <a:t>المتطلبات</a:t>
            </a:r>
            <a:r>
              <a:rPr lang="en-US" sz="3200" dirty="0"/>
              <a:t> </a:t>
            </a:r>
            <a:r>
              <a:rPr lang="en-US" sz="3200" dirty="0" err="1"/>
              <a:t>الوظيفية</a:t>
            </a:r>
            <a:r>
              <a:rPr lang="en-US" sz="3200" dirty="0"/>
              <a:t> </a:t>
            </a:r>
            <a:r>
              <a:rPr lang="en-US" sz="3200" dirty="0" err="1"/>
              <a:t>مثال</a:t>
            </a:r>
            <a:r>
              <a:rPr lang="en-US" sz="3200" dirty="0"/>
              <a:t> 2</a:t>
            </a:r>
            <a:endParaRPr lang="en-GB" altLang="en-US" sz="3200" dirty="0"/>
          </a:p>
        </p:txBody>
      </p:sp>
      <p:sp>
        <p:nvSpPr>
          <p:cNvPr id="10243" name="Rectangle 3"/>
          <p:cNvSpPr>
            <a:spLocks noGrp="1" noChangeArrowheads="1"/>
          </p:cNvSpPr>
          <p:nvPr>
            <p:ph type="body" idx="1"/>
          </p:nvPr>
        </p:nvSpPr>
        <p:spPr>
          <a:xfrm>
            <a:off x="1992313" y="1557338"/>
            <a:ext cx="8229600" cy="3886200"/>
          </a:xfrm>
        </p:spPr>
        <p:txBody>
          <a:bodyPr/>
          <a:lstStyle/>
          <a:p>
            <a:pPr algn="just"/>
            <a:r>
              <a:rPr lang="en-GB" altLang="en-US" sz="2000" dirty="0"/>
              <a:t>The user shall be able to search either all of the initial set of databases or select a subset from it.</a:t>
            </a:r>
          </a:p>
          <a:p>
            <a:pPr algn="r" rtl="1"/>
            <a:r>
              <a:rPr lang="en-GB" altLang="en-US" sz="2000" dirty="0" err="1"/>
              <a:t>يجب</a:t>
            </a:r>
            <a:r>
              <a:rPr lang="en-GB" altLang="en-US" sz="2000" dirty="0"/>
              <a:t> </a:t>
            </a:r>
            <a:r>
              <a:rPr lang="en-GB" altLang="en-US" sz="2000" dirty="0" err="1"/>
              <a:t>أن</a:t>
            </a:r>
            <a:r>
              <a:rPr lang="en-GB" altLang="en-US" sz="2000" dirty="0"/>
              <a:t> </a:t>
            </a:r>
            <a:r>
              <a:rPr lang="en-GB" altLang="en-US" sz="2000" dirty="0" err="1"/>
              <a:t>يكون</a:t>
            </a:r>
            <a:r>
              <a:rPr lang="en-GB" altLang="en-US" sz="2000" dirty="0"/>
              <a:t> </a:t>
            </a:r>
            <a:r>
              <a:rPr lang="en-GB" altLang="en-US" sz="2000" dirty="0" err="1"/>
              <a:t>المستخدم</a:t>
            </a:r>
            <a:r>
              <a:rPr lang="en-GB" altLang="en-US" sz="2000" dirty="0"/>
              <a:t> </a:t>
            </a:r>
            <a:r>
              <a:rPr lang="en-GB" altLang="en-US" sz="2000" dirty="0" err="1"/>
              <a:t>قادرًا</a:t>
            </a:r>
            <a:r>
              <a:rPr lang="en-GB" altLang="en-US" sz="2000" dirty="0"/>
              <a:t> </a:t>
            </a:r>
            <a:r>
              <a:rPr lang="en-GB" altLang="en-US" sz="2000" dirty="0" err="1"/>
              <a:t>على</a:t>
            </a:r>
            <a:r>
              <a:rPr lang="en-GB" altLang="en-US" sz="2000" dirty="0"/>
              <a:t> </a:t>
            </a:r>
            <a:r>
              <a:rPr lang="en-GB" altLang="en-US" sz="2000" dirty="0" err="1"/>
              <a:t>البحث</a:t>
            </a:r>
            <a:r>
              <a:rPr lang="en-GB" altLang="en-US" sz="2000" dirty="0"/>
              <a:t> </a:t>
            </a:r>
            <a:r>
              <a:rPr lang="en-GB" altLang="en-US" sz="2000" dirty="0" err="1"/>
              <a:t>إما</a:t>
            </a:r>
            <a:r>
              <a:rPr lang="en-GB" altLang="en-US" sz="2000" dirty="0"/>
              <a:t> </a:t>
            </a:r>
            <a:r>
              <a:rPr lang="en-GB" altLang="en-US" sz="2000" dirty="0" err="1"/>
              <a:t>في</a:t>
            </a:r>
            <a:r>
              <a:rPr lang="en-GB" altLang="en-US" sz="2000" dirty="0"/>
              <a:t> </a:t>
            </a:r>
            <a:r>
              <a:rPr lang="en-GB" altLang="en-US" sz="2000" dirty="0" err="1"/>
              <a:t>كل</a:t>
            </a:r>
            <a:r>
              <a:rPr lang="en-GB" altLang="en-US" sz="2000" dirty="0"/>
              <a:t> </a:t>
            </a:r>
            <a:r>
              <a:rPr lang="en-GB" altLang="en-US" sz="2000" dirty="0" err="1"/>
              <a:t>مجموعة</a:t>
            </a:r>
            <a:r>
              <a:rPr lang="en-GB" altLang="en-US" sz="2000" dirty="0"/>
              <a:t> </a:t>
            </a:r>
            <a:r>
              <a:rPr lang="en-GB" altLang="en-US" sz="2000" dirty="0" err="1"/>
              <a:t>قواعد</a:t>
            </a:r>
            <a:r>
              <a:rPr lang="en-GB" altLang="en-US" sz="2000" dirty="0"/>
              <a:t> </a:t>
            </a:r>
            <a:r>
              <a:rPr lang="en-GB" altLang="en-US" sz="2000" dirty="0" err="1"/>
              <a:t>البيانات</a:t>
            </a:r>
            <a:r>
              <a:rPr lang="en-GB" altLang="en-US" sz="2000" dirty="0"/>
              <a:t> </a:t>
            </a:r>
            <a:r>
              <a:rPr lang="en-GB" altLang="en-US" sz="2000" dirty="0" err="1"/>
              <a:t>الأولية</a:t>
            </a:r>
            <a:r>
              <a:rPr lang="en-GB" altLang="en-US" sz="2000" dirty="0"/>
              <a:t> </a:t>
            </a:r>
            <a:r>
              <a:rPr lang="en-GB" altLang="en-US" sz="2000" dirty="0" err="1"/>
              <a:t>أو</a:t>
            </a:r>
            <a:r>
              <a:rPr lang="en-GB" altLang="en-US" sz="2000" dirty="0"/>
              <a:t> </a:t>
            </a:r>
            <a:r>
              <a:rPr lang="en-GB" altLang="en-US" sz="2000" dirty="0" err="1"/>
              <a:t>تحديد</a:t>
            </a:r>
            <a:r>
              <a:rPr lang="en-GB" altLang="en-US" sz="2000" dirty="0"/>
              <a:t> </a:t>
            </a:r>
            <a:r>
              <a:rPr lang="en-GB" altLang="en-US" sz="2000" dirty="0" err="1"/>
              <a:t>مجموعة</a:t>
            </a:r>
            <a:r>
              <a:rPr lang="en-GB" altLang="en-US" sz="2000" dirty="0"/>
              <a:t> </a:t>
            </a:r>
            <a:r>
              <a:rPr lang="en-GB" altLang="en-US" sz="2000" dirty="0" err="1"/>
              <a:t>فرعية</a:t>
            </a:r>
            <a:r>
              <a:rPr lang="en-GB" altLang="en-US" sz="2000" dirty="0"/>
              <a:t> </a:t>
            </a:r>
            <a:r>
              <a:rPr lang="en-GB" altLang="en-US" sz="2000" dirty="0" err="1"/>
              <a:t>منها</a:t>
            </a:r>
            <a:r>
              <a:rPr lang="en-GB" altLang="en-US" sz="2000" dirty="0"/>
              <a:t>.</a:t>
            </a:r>
          </a:p>
          <a:p>
            <a:pPr algn="just"/>
            <a:r>
              <a:rPr lang="en-GB" altLang="en-US" sz="2000" dirty="0"/>
              <a:t>The system shall provide appropriate viewers for the user to read documents in the document store. </a:t>
            </a:r>
          </a:p>
          <a:p>
            <a:pPr algn="r" rtl="1"/>
            <a:r>
              <a:rPr lang="en-GB" altLang="en-US" sz="2000" dirty="0" err="1"/>
              <a:t>يجب</a:t>
            </a:r>
            <a:r>
              <a:rPr lang="en-GB" altLang="en-US" sz="2000" dirty="0"/>
              <a:t> </a:t>
            </a:r>
            <a:r>
              <a:rPr lang="en-GB" altLang="en-US" sz="2000" dirty="0" err="1"/>
              <a:t>أن</a:t>
            </a:r>
            <a:r>
              <a:rPr lang="en-GB" altLang="en-US" sz="2000" dirty="0"/>
              <a:t> </a:t>
            </a:r>
            <a:r>
              <a:rPr lang="en-GB" altLang="en-US" sz="2000" dirty="0" err="1"/>
              <a:t>يوفر</a:t>
            </a:r>
            <a:r>
              <a:rPr lang="en-GB" altLang="en-US" sz="2000" dirty="0"/>
              <a:t> </a:t>
            </a:r>
            <a:r>
              <a:rPr lang="en-GB" altLang="en-US" sz="2000" dirty="0" err="1"/>
              <a:t>النظام</a:t>
            </a:r>
            <a:r>
              <a:rPr lang="en-GB" altLang="en-US" sz="2000" dirty="0"/>
              <a:t> </a:t>
            </a:r>
            <a:r>
              <a:rPr lang="en-GB" altLang="en-US" sz="2000" dirty="0" err="1"/>
              <a:t>عارضين</a:t>
            </a:r>
            <a:r>
              <a:rPr lang="en-GB" altLang="en-US" sz="2000" dirty="0"/>
              <a:t> </a:t>
            </a:r>
            <a:r>
              <a:rPr lang="en-GB" altLang="en-US" sz="2000" dirty="0" err="1"/>
              <a:t>مناسبين</a:t>
            </a:r>
            <a:r>
              <a:rPr lang="en-GB" altLang="en-US" sz="2000" dirty="0"/>
              <a:t> </a:t>
            </a:r>
            <a:r>
              <a:rPr lang="en-GB" altLang="en-US" sz="2000" dirty="0" err="1"/>
              <a:t>للمستخدم</a:t>
            </a:r>
            <a:r>
              <a:rPr lang="en-GB" altLang="en-US" sz="2000" dirty="0"/>
              <a:t> </a:t>
            </a:r>
            <a:r>
              <a:rPr lang="en-GB" altLang="en-US" sz="2000" dirty="0" err="1"/>
              <a:t>لقراءة</a:t>
            </a:r>
            <a:r>
              <a:rPr lang="en-GB" altLang="en-US" sz="2000" dirty="0"/>
              <a:t> </a:t>
            </a:r>
            <a:r>
              <a:rPr lang="en-GB" altLang="en-US" sz="2000" dirty="0" err="1"/>
              <a:t>المستندات</a:t>
            </a:r>
            <a:r>
              <a:rPr lang="en-GB" altLang="en-US" sz="2000" dirty="0"/>
              <a:t> </a:t>
            </a:r>
            <a:r>
              <a:rPr lang="en-GB" altLang="en-US" sz="2000" dirty="0" err="1"/>
              <a:t>في</a:t>
            </a:r>
            <a:r>
              <a:rPr lang="en-GB" altLang="en-US" sz="2000" dirty="0"/>
              <a:t> </a:t>
            </a:r>
            <a:r>
              <a:rPr lang="en-GB" altLang="en-US" sz="2000" dirty="0" err="1"/>
              <a:t>مخزن</a:t>
            </a:r>
            <a:r>
              <a:rPr lang="en-GB" altLang="en-US" sz="2000" dirty="0"/>
              <a:t> </a:t>
            </a:r>
            <a:r>
              <a:rPr lang="en-GB" altLang="en-US" sz="2000" dirty="0" err="1"/>
              <a:t>المستندات</a:t>
            </a:r>
            <a:r>
              <a:rPr lang="en-GB" altLang="en-US" sz="2000" dirty="0"/>
              <a:t>.</a:t>
            </a:r>
          </a:p>
          <a:p>
            <a:pPr algn="just" eaLnBrk="1" hangingPunct="1"/>
            <a:r>
              <a:rPr lang="en-GB" altLang="en-US" sz="2000" dirty="0"/>
              <a:t>Every order shall be allocated a unique identifier (ORDER_ID) which the user shall be able to copy to the account’s permanent storage area.</a:t>
            </a:r>
            <a:endParaRPr lang="ar-JO" altLang="en-US" sz="2000" dirty="0"/>
          </a:p>
          <a:p>
            <a:pPr algn="r" rtl="1" eaLnBrk="1" hangingPunct="1"/>
            <a:r>
              <a:rPr lang="en-GB" altLang="en-US" sz="2000" dirty="0" err="1"/>
              <a:t>يجب</a:t>
            </a:r>
            <a:r>
              <a:rPr lang="en-GB" altLang="en-US" sz="2000" dirty="0"/>
              <a:t> </a:t>
            </a:r>
            <a:r>
              <a:rPr lang="en-GB" altLang="en-US" sz="2000" dirty="0" err="1"/>
              <a:t>تخصيص</a:t>
            </a:r>
            <a:r>
              <a:rPr lang="en-GB" altLang="en-US" sz="2000" dirty="0"/>
              <a:t> </a:t>
            </a:r>
            <a:r>
              <a:rPr lang="en-GB" altLang="en-US" sz="2000" dirty="0" err="1"/>
              <a:t>معرّف</a:t>
            </a:r>
            <a:r>
              <a:rPr lang="en-GB" altLang="en-US" sz="2000" dirty="0"/>
              <a:t> </a:t>
            </a:r>
            <a:r>
              <a:rPr lang="en-GB" altLang="en-US" sz="2000" dirty="0" err="1"/>
              <a:t>فريد</a:t>
            </a:r>
            <a:r>
              <a:rPr lang="en-GB" altLang="en-US" sz="2000" dirty="0"/>
              <a:t> </a:t>
            </a:r>
            <a:r>
              <a:rPr lang="en-GB" altLang="en-US" sz="2000" dirty="0" err="1"/>
              <a:t>لكل</a:t>
            </a:r>
            <a:r>
              <a:rPr lang="en-GB" altLang="en-US" sz="2000" dirty="0"/>
              <a:t> </a:t>
            </a:r>
            <a:r>
              <a:rPr lang="en-GB" altLang="en-US" sz="2000" dirty="0" err="1"/>
              <a:t>طلب</a:t>
            </a:r>
            <a:r>
              <a:rPr lang="en-GB" altLang="en-US" sz="2000" dirty="0"/>
              <a:t> (ORDER_ID) </a:t>
            </a:r>
            <a:r>
              <a:rPr lang="en-GB" altLang="en-US" sz="2000" dirty="0" err="1"/>
              <a:t>والذي</a:t>
            </a:r>
            <a:r>
              <a:rPr lang="en-GB" altLang="en-US" sz="2000" dirty="0"/>
              <a:t> </a:t>
            </a:r>
            <a:r>
              <a:rPr lang="en-GB" altLang="en-US" sz="2000" dirty="0" err="1"/>
              <a:t>يجب</a:t>
            </a:r>
            <a:r>
              <a:rPr lang="en-GB" altLang="en-US" sz="2000" dirty="0"/>
              <a:t> </a:t>
            </a:r>
            <a:r>
              <a:rPr lang="en-GB" altLang="en-US" sz="2000" dirty="0" err="1"/>
              <a:t>أن</a:t>
            </a:r>
            <a:r>
              <a:rPr lang="en-GB" altLang="en-US" sz="2000" dirty="0"/>
              <a:t> </a:t>
            </a:r>
            <a:r>
              <a:rPr lang="en-GB" altLang="en-US" sz="2000" dirty="0" err="1"/>
              <a:t>يكون</a:t>
            </a:r>
            <a:r>
              <a:rPr lang="en-GB" altLang="en-US" sz="2000" dirty="0"/>
              <a:t> </a:t>
            </a:r>
            <a:r>
              <a:rPr lang="en-GB" altLang="en-US" sz="2000" dirty="0" err="1"/>
              <a:t>المستخدم</a:t>
            </a:r>
            <a:r>
              <a:rPr lang="en-GB" altLang="en-US" sz="2000" dirty="0"/>
              <a:t> </a:t>
            </a:r>
            <a:r>
              <a:rPr lang="en-GB" altLang="en-US" sz="2000" dirty="0" err="1"/>
              <a:t>قادرًا</a:t>
            </a:r>
            <a:r>
              <a:rPr lang="en-GB" altLang="en-US" sz="2000" dirty="0"/>
              <a:t> </a:t>
            </a:r>
            <a:r>
              <a:rPr lang="en-GB" altLang="en-US" sz="2000" dirty="0" err="1"/>
              <a:t>على</a:t>
            </a:r>
            <a:r>
              <a:rPr lang="en-GB" altLang="en-US" sz="2000" dirty="0"/>
              <a:t> </a:t>
            </a:r>
            <a:r>
              <a:rPr lang="en-GB" altLang="en-US" sz="2000" dirty="0" err="1"/>
              <a:t>نسخه</a:t>
            </a:r>
            <a:r>
              <a:rPr lang="en-GB" altLang="en-US" sz="2000" dirty="0"/>
              <a:t> </a:t>
            </a:r>
            <a:r>
              <a:rPr lang="en-GB" altLang="en-US" sz="2000" dirty="0" err="1"/>
              <a:t>إلى</a:t>
            </a:r>
            <a:r>
              <a:rPr lang="en-GB" altLang="en-US" sz="2000" dirty="0"/>
              <a:t> </a:t>
            </a:r>
            <a:r>
              <a:rPr lang="en-GB" altLang="en-US" sz="2000" dirty="0" err="1"/>
              <a:t>منطقة</a:t>
            </a:r>
            <a:r>
              <a:rPr lang="en-GB" altLang="en-US" sz="2000" dirty="0"/>
              <a:t> </a:t>
            </a:r>
            <a:r>
              <a:rPr lang="en-GB" altLang="en-US" sz="2000" dirty="0" err="1"/>
              <a:t>التخزين</a:t>
            </a:r>
            <a:r>
              <a:rPr lang="en-GB" altLang="en-US" sz="2000" dirty="0"/>
              <a:t> </a:t>
            </a:r>
            <a:r>
              <a:rPr lang="en-GB" altLang="en-US" sz="2000" dirty="0" err="1"/>
              <a:t>الدائمة</a:t>
            </a:r>
            <a:r>
              <a:rPr lang="en-GB" altLang="en-US" sz="2000" dirty="0"/>
              <a:t> </a:t>
            </a:r>
            <a:r>
              <a:rPr lang="en-GB" altLang="en-US" sz="2000" dirty="0" err="1"/>
              <a:t>للحساب</a:t>
            </a:r>
            <a:r>
              <a:rPr lang="en-GB" altLang="en-US" sz="2000" dirty="0"/>
              <a:t>.</a:t>
            </a:r>
          </a:p>
          <a:p>
            <a:pPr algn="just" eaLnBrk="1" hangingPunct="1"/>
            <a:endParaRPr lang="en-GB" altLang="en-US" sz="2000" dirty="0"/>
          </a:p>
        </p:txBody>
      </p:sp>
    </p:spTree>
    <p:extLst>
      <p:ext uri="{BB962C8B-B14F-4D97-AF65-F5344CB8AC3E}">
        <p14:creationId xmlns:p14="http://schemas.microsoft.com/office/powerpoint/2010/main" val="7119487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br>
              <a:rPr lang="en-GB" dirty="0"/>
            </a:br>
            <a:r>
              <a:rPr lang="en-GB" dirty="0" err="1"/>
              <a:t>متطلبات</a:t>
            </a:r>
            <a:r>
              <a:rPr lang="en-GB" dirty="0"/>
              <a:t> </a:t>
            </a:r>
            <a:r>
              <a:rPr lang="en-GB" dirty="0" err="1"/>
              <a:t>اكتمال</a:t>
            </a:r>
            <a:r>
              <a:rPr lang="en-GB" dirty="0"/>
              <a:t> </a:t>
            </a:r>
            <a:r>
              <a:rPr lang="en-GB" dirty="0" err="1"/>
              <a:t>واالتناسق</a:t>
            </a:r>
            <a:endParaRPr lang="en-GB" dirty="0"/>
          </a:p>
        </p:txBody>
      </p:sp>
      <p:sp>
        <p:nvSpPr>
          <p:cNvPr id="43011" name="Rectangle 3"/>
          <p:cNvSpPr>
            <a:spLocks noGrp="1" noChangeArrowheads="1"/>
          </p:cNvSpPr>
          <p:nvPr>
            <p:ph idx="1"/>
          </p:nvPr>
        </p:nvSpPr>
        <p:spPr/>
        <p:txBody>
          <a:bodyPr/>
          <a:lstStyle/>
          <a:p>
            <a:r>
              <a:rPr lang="en-GB" sz="1600" dirty="0"/>
              <a:t>In principle, requirements should be both complete and consistent.</a:t>
            </a:r>
          </a:p>
          <a:p>
            <a:pPr algn="r" rtl="1"/>
            <a:r>
              <a:rPr lang="en-GB" sz="1600" dirty="0" err="1"/>
              <a:t>من</a:t>
            </a:r>
            <a:r>
              <a:rPr lang="en-GB" sz="1600" dirty="0"/>
              <a:t> </a:t>
            </a:r>
            <a:r>
              <a:rPr lang="en-GB" sz="1600" dirty="0" err="1"/>
              <a:t>حيث</a:t>
            </a:r>
            <a:r>
              <a:rPr lang="en-GB" sz="1600" dirty="0"/>
              <a:t> </a:t>
            </a:r>
            <a:r>
              <a:rPr lang="en-GB" sz="1600" dirty="0" err="1"/>
              <a:t>المبدأ</a:t>
            </a:r>
            <a:r>
              <a:rPr lang="en-GB" sz="1600" dirty="0"/>
              <a:t> ، </a:t>
            </a:r>
            <a:r>
              <a:rPr lang="en-GB" sz="1600" dirty="0" err="1"/>
              <a:t>يجب</a:t>
            </a:r>
            <a:r>
              <a:rPr lang="en-GB" sz="1600" dirty="0"/>
              <a:t> </a:t>
            </a:r>
            <a:r>
              <a:rPr lang="en-GB" sz="1600" dirty="0" err="1"/>
              <a:t>أن</a:t>
            </a:r>
            <a:r>
              <a:rPr lang="en-GB" sz="1600" dirty="0"/>
              <a:t> </a:t>
            </a:r>
            <a:r>
              <a:rPr lang="en-GB" sz="1600" dirty="0" err="1"/>
              <a:t>تكون</a:t>
            </a:r>
            <a:r>
              <a:rPr lang="en-GB" sz="1600" dirty="0"/>
              <a:t> </a:t>
            </a:r>
            <a:r>
              <a:rPr lang="en-GB" sz="1600" dirty="0" err="1"/>
              <a:t>المتطلبات</a:t>
            </a:r>
            <a:r>
              <a:rPr lang="en-GB" sz="1600" dirty="0"/>
              <a:t> </a:t>
            </a:r>
            <a:r>
              <a:rPr lang="en-GB" sz="1600" dirty="0" err="1"/>
              <a:t>كاملة</a:t>
            </a:r>
            <a:r>
              <a:rPr lang="en-GB" sz="1600" dirty="0"/>
              <a:t> </a:t>
            </a:r>
            <a:r>
              <a:rPr lang="en-GB" sz="1600" dirty="0" err="1"/>
              <a:t>ومتسقة</a:t>
            </a:r>
            <a:r>
              <a:rPr lang="en-GB" sz="1600" dirty="0"/>
              <a:t>.</a:t>
            </a:r>
          </a:p>
          <a:p>
            <a:r>
              <a:rPr lang="en-GB" sz="1600" dirty="0"/>
              <a:t>Complete</a:t>
            </a:r>
          </a:p>
          <a:p>
            <a:pPr algn="r" rtl="1"/>
            <a:r>
              <a:rPr lang="en-GB" sz="1600" dirty="0" err="1"/>
              <a:t>مكتمل</a:t>
            </a:r>
            <a:endParaRPr lang="en-GB" sz="1600" dirty="0"/>
          </a:p>
          <a:p>
            <a:pPr lvl="1"/>
            <a:r>
              <a:rPr lang="en-GB" sz="1400" dirty="0"/>
              <a:t>They should include descriptions of all facilities required.</a:t>
            </a:r>
          </a:p>
          <a:p>
            <a:pPr lvl="1" algn="r" rtl="1"/>
            <a:r>
              <a:rPr lang="en-GB" sz="1400" dirty="0" err="1"/>
              <a:t>يجب</a:t>
            </a:r>
            <a:r>
              <a:rPr lang="en-GB" sz="1400" dirty="0"/>
              <a:t> </a:t>
            </a:r>
            <a:r>
              <a:rPr lang="en-GB" sz="1400" dirty="0" err="1"/>
              <a:t>أن</a:t>
            </a:r>
            <a:r>
              <a:rPr lang="en-GB" sz="1400" dirty="0"/>
              <a:t> </a:t>
            </a:r>
            <a:r>
              <a:rPr lang="en-GB" sz="1400" dirty="0" err="1"/>
              <a:t>تتضمن</a:t>
            </a:r>
            <a:r>
              <a:rPr lang="en-GB" sz="1400" dirty="0"/>
              <a:t> </a:t>
            </a:r>
            <a:r>
              <a:rPr lang="en-GB" sz="1400" dirty="0" err="1"/>
              <a:t>أوصافًا</a:t>
            </a:r>
            <a:r>
              <a:rPr lang="en-GB" sz="1400" dirty="0"/>
              <a:t> </a:t>
            </a:r>
            <a:r>
              <a:rPr lang="en-GB" sz="1400" dirty="0" err="1"/>
              <a:t>لجميع</a:t>
            </a:r>
            <a:r>
              <a:rPr lang="en-GB" sz="1400" dirty="0"/>
              <a:t> </a:t>
            </a:r>
            <a:r>
              <a:rPr lang="en-GB" sz="1400" dirty="0" err="1"/>
              <a:t>المرافق</a:t>
            </a:r>
            <a:r>
              <a:rPr lang="en-GB" sz="1400" dirty="0"/>
              <a:t> </a:t>
            </a:r>
            <a:r>
              <a:rPr lang="en-GB" sz="1400" dirty="0" err="1"/>
              <a:t>المطلوبة</a:t>
            </a:r>
            <a:r>
              <a:rPr lang="en-GB" sz="1400" dirty="0"/>
              <a:t>.</a:t>
            </a:r>
          </a:p>
          <a:p>
            <a:r>
              <a:rPr lang="en-GB" sz="1600" dirty="0"/>
              <a:t>Consistent</a:t>
            </a:r>
          </a:p>
          <a:p>
            <a:pPr algn="r" rtl="1"/>
            <a:r>
              <a:rPr lang="en-GB" sz="1600" dirty="0" err="1"/>
              <a:t>ثابت</a:t>
            </a:r>
            <a:endParaRPr lang="en-GB" sz="1600" dirty="0"/>
          </a:p>
          <a:p>
            <a:pPr lvl="1"/>
            <a:r>
              <a:rPr lang="en-GB" sz="1400" dirty="0"/>
              <a:t>There should be no conflicts or contradictions in the descriptions of the system facilities.</a:t>
            </a:r>
          </a:p>
          <a:p>
            <a:pPr lvl="1" algn="r" rtl="1"/>
            <a:r>
              <a:rPr lang="en-GB" sz="1400" dirty="0" err="1"/>
              <a:t>يجب</a:t>
            </a:r>
            <a:r>
              <a:rPr lang="en-GB" sz="1400" dirty="0"/>
              <a:t> </a:t>
            </a:r>
            <a:r>
              <a:rPr lang="en-GB" sz="1400" dirty="0" err="1"/>
              <a:t>ألا</a:t>
            </a:r>
            <a:r>
              <a:rPr lang="en-GB" sz="1400" dirty="0"/>
              <a:t> </a:t>
            </a:r>
            <a:r>
              <a:rPr lang="en-GB" sz="1400" dirty="0" err="1"/>
              <a:t>يكون</a:t>
            </a:r>
            <a:r>
              <a:rPr lang="en-GB" sz="1400" dirty="0"/>
              <a:t> </a:t>
            </a:r>
            <a:r>
              <a:rPr lang="en-GB" sz="1400" dirty="0" err="1"/>
              <a:t>هناك</a:t>
            </a:r>
            <a:r>
              <a:rPr lang="en-GB" sz="1400" dirty="0"/>
              <a:t> </a:t>
            </a:r>
            <a:r>
              <a:rPr lang="en-GB" sz="1400" dirty="0" err="1"/>
              <a:t>تعارضات</a:t>
            </a:r>
            <a:r>
              <a:rPr lang="en-GB" sz="1400" dirty="0"/>
              <a:t> </a:t>
            </a:r>
            <a:r>
              <a:rPr lang="en-GB" sz="1400" dirty="0" err="1"/>
              <a:t>أو</a:t>
            </a:r>
            <a:r>
              <a:rPr lang="en-GB" sz="1400" dirty="0"/>
              <a:t> </a:t>
            </a:r>
            <a:r>
              <a:rPr lang="en-GB" sz="1400" dirty="0" err="1"/>
              <a:t>تناقضات</a:t>
            </a:r>
            <a:r>
              <a:rPr lang="en-GB" sz="1400" dirty="0"/>
              <a:t> </a:t>
            </a:r>
            <a:r>
              <a:rPr lang="en-GB" sz="1400" dirty="0" err="1"/>
              <a:t>في</a:t>
            </a:r>
            <a:r>
              <a:rPr lang="en-GB" sz="1400" dirty="0"/>
              <a:t> </a:t>
            </a:r>
            <a:r>
              <a:rPr lang="en-GB" sz="1400" dirty="0" err="1"/>
              <a:t>أوصاف</a:t>
            </a:r>
            <a:r>
              <a:rPr lang="en-GB" sz="1400" dirty="0"/>
              <a:t> </a:t>
            </a:r>
            <a:r>
              <a:rPr lang="en-GB" sz="1400" dirty="0" err="1"/>
              <a:t>مرافق</a:t>
            </a:r>
            <a:r>
              <a:rPr lang="en-GB" sz="1400" dirty="0"/>
              <a:t> </a:t>
            </a:r>
            <a:r>
              <a:rPr lang="en-GB" sz="1400" dirty="0" err="1"/>
              <a:t>النظام</a:t>
            </a:r>
            <a:r>
              <a:rPr lang="en-GB" sz="1400" dirty="0"/>
              <a:t>.</a:t>
            </a:r>
          </a:p>
          <a:p>
            <a:r>
              <a:rPr lang="en-GB" sz="1600" dirty="0"/>
              <a:t>In practice, it is impossible to produce a complete and consistent requirements document.</a:t>
            </a:r>
          </a:p>
          <a:p>
            <a:pPr algn="r" rtl="1"/>
            <a:r>
              <a:rPr lang="en-GB" sz="1600" dirty="0" err="1"/>
              <a:t>من</a:t>
            </a:r>
            <a:r>
              <a:rPr lang="en-GB" sz="1600" dirty="0"/>
              <a:t> </a:t>
            </a:r>
            <a:r>
              <a:rPr lang="en-GB" sz="1600" dirty="0" err="1"/>
              <a:t>الناحية</a:t>
            </a:r>
            <a:r>
              <a:rPr lang="en-GB" sz="1600" dirty="0"/>
              <a:t> </a:t>
            </a:r>
            <a:r>
              <a:rPr lang="en-GB" sz="1600" dirty="0" err="1"/>
              <a:t>العملية</a:t>
            </a:r>
            <a:r>
              <a:rPr lang="en-GB" sz="1600" dirty="0"/>
              <a:t> ، </a:t>
            </a:r>
            <a:r>
              <a:rPr lang="en-GB" sz="1600" dirty="0" err="1"/>
              <a:t>من</a:t>
            </a:r>
            <a:r>
              <a:rPr lang="en-GB" sz="1600" dirty="0"/>
              <a:t> </a:t>
            </a:r>
            <a:r>
              <a:rPr lang="en-GB" sz="1600" dirty="0" err="1"/>
              <a:t>المستحيل</a:t>
            </a:r>
            <a:r>
              <a:rPr lang="en-GB" sz="1600" dirty="0"/>
              <a:t> </a:t>
            </a:r>
            <a:r>
              <a:rPr lang="en-GB" sz="1600" dirty="0" err="1"/>
              <a:t>إنتاج</a:t>
            </a:r>
            <a:r>
              <a:rPr lang="en-GB" sz="1600" dirty="0"/>
              <a:t> </a:t>
            </a:r>
            <a:r>
              <a:rPr lang="en-GB" sz="1600" dirty="0" err="1"/>
              <a:t>وثيقة</a:t>
            </a:r>
            <a:r>
              <a:rPr lang="en-GB" sz="1600" dirty="0"/>
              <a:t> </a:t>
            </a:r>
            <a:r>
              <a:rPr lang="en-GB" sz="1600" dirty="0" err="1"/>
              <a:t>متطلبات</a:t>
            </a:r>
            <a:r>
              <a:rPr lang="en-GB" sz="1600" dirty="0"/>
              <a:t> </a:t>
            </a:r>
            <a:r>
              <a:rPr lang="en-GB" sz="1600" dirty="0" err="1"/>
              <a:t>كاملة</a:t>
            </a:r>
            <a:r>
              <a:rPr lang="en-GB" sz="1600" dirty="0"/>
              <a:t> </a:t>
            </a:r>
            <a:r>
              <a:rPr lang="en-GB" sz="1600" dirty="0" err="1"/>
              <a:t>ومتسقة</a:t>
            </a:r>
            <a:r>
              <a:rPr lang="en-GB" sz="1600" dirty="0"/>
              <a:t>.</a:t>
            </a:r>
          </a:p>
          <a:p>
            <a:endParaRPr lang="en-GB" sz="16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br>
              <a:rPr lang="ar-JO" dirty="0"/>
            </a:br>
            <a:r>
              <a:rPr lang="en-GB" dirty="0" err="1"/>
              <a:t>متطلبات</a:t>
            </a:r>
            <a:r>
              <a:rPr lang="en-GB" dirty="0"/>
              <a:t> </a:t>
            </a:r>
            <a:r>
              <a:rPr lang="en-GB" dirty="0" err="1"/>
              <a:t>غير</a:t>
            </a:r>
            <a:r>
              <a:rPr lang="en-GB" dirty="0"/>
              <a:t> </a:t>
            </a:r>
            <a:r>
              <a:rPr lang="en-GB" dirty="0" err="1"/>
              <a:t>مجدية</a:t>
            </a:r>
            <a:endParaRPr lang="en-GB" dirty="0"/>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sz="2000" dirty="0"/>
              <a:t>Define system properties and constraints e.g. reliability, response time and storage requirements. Constraints are I/O device capability, system representations, etc.</a:t>
            </a:r>
          </a:p>
          <a:p>
            <a:pPr algn="r" rtl="1">
              <a:lnSpc>
                <a:spcPct val="90000"/>
              </a:lnSpc>
            </a:pPr>
            <a:r>
              <a:rPr lang="en-GB" sz="2000" dirty="0" err="1"/>
              <a:t>تحديد</a:t>
            </a:r>
            <a:r>
              <a:rPr lang="en-GB" sz="2000" dirty="0"/>
              <a:t> </a:t>
            </a:r>
            <a:r>
              <a:rPr lang="en-GB" sz="2000" dirty="0" err="1"/>
              <a:t>خصائص</a:t>
            </a:r>
            <a:r>
              <a:rPr lang="en-GB" sz="2000" dirty="0"/>
              <a:t> </a:t>
            </a:r>
            <a:r>
              <a:rPr lang="en-GB" sz="2000" dirty="0" err="1"/>
              <a:t>النظام</a:t>
            </a:r>
            <a:r>
              <a:rPr lang="en-GB" sz="2000" dirty="0"/>
              <a:t> </a:t>
            </a:r>
            <a:r>
              <a:rPr lang="en-GB" sz="2000" dirty="0" err="1"/>
              <a:t>والقيود</a:t>
            </a:r>
            <a:r>
              <a:rPr lang="en-GB" sz="2000" dirty="0"/>
              <a:t> ، </a:t>
            </a:r>
            <a:r>
              <a:rPr lang="en-GB" sz="2000" dirty="0" err="1"/>
              <a:t>مثل</a:t>
            </a:r>
            <a:r>
              <a:rPr lang="en-GB" sz="2000" dirty="0"/>
              <a:t> </a:t>
            </a:r>
            <a:r>
              <a:rPr lang="en-GB" sz="2000" dirty="0" err="1"/>
              <a:t>الموثوقية</a:t>
            </a:r>
            <a:r>
              <a:rPr lang="en-GB" sz="2000" dirty="0"/>
              <a:t> </a:t>
            </a:r>
            <a:r>
              <a:rPr lang="en-GB" sz="2000" dirty="0" err="1"/>
              <a:t>ووقت</a:t>
            </a:r>
            <a:r>
              <a:rPr lang="en-GB" sz="2000" dirty="0"/>
              <a:t> </a:t>
            </a:r>
            <a:r>
              <a:rPr lang="en-GB" sz="2000" dirty="0" err="1"/>
              <a:t>الاستجابة</a:t>
            </a:r>
            <a:r>
              <a:rPr lang="en-GB" sz="2000" dirty="0"/>
              <a:t> </a:t>
            </a:r>
            <a:r>
              <a:rPr lang="en-GB" sz="2000" dirty="0" err="1"/>
              <a:t>ومتطلبات</a:t>
            </a:r>
            <a:r>
              <a:rPr lang="en-GB" sz="2000" dirty="0"/>
              <a:t> </a:t>
            </a:r>
            <a:r>
              <a:rPr lang="en-GB" sz="2000" dirty="0" err="1"/>
              <a:t>التخزين</a:t>
            </a:r>
            <a:r>
              <a:rPr lang="en-GB" sz="2000" dirty="0"/>
              <a:t>. </a:t>
            </a:r>
            <a:r>
              <a:rPr lang="en-GB" sz="2000" dirty="0" err="1"/>
              <a:t>القيود</a:t>
            </a:r>
            <a:r>
              <a:rPr lang="en-GB" sz="2000" dirty="0"/>
              <a:t> </a:t>
            </a:r>
            <a:r>
              <a:rPr lang="en-GB" sz="2000" dirty="0" err="1"/>
              <a:t>هي</a:t>
            </a:r>
            <a:r>
              <a:rPr lang="en-GB" sz="2000" dirty="0"/>
              <a:t> </a:t>
            </a:r>
            <a:r>
              <a:rPr lang="en-GB" sz="2000" dirty="0" err="1"/>
              <a:t>قدرة</a:t>
            </a:r>
            <a:r>
              <a:rPr lang="en-GB" sz="2000" dirty="0"/>
              <a:t> </a:t>
            </a:r>
            <a:r>
              <a:rPr lang="en-GB" sz="2000" dirty="0" err="1"/>
              <a:t>جهاز</a:t>
            </a:r>
            <a:r>
              <a:rPr lang="en-GB" sz="2000" dirty="0"/>
              <a:t> </a:t>
            </a:r>
            <a:r>
              <a:rPr lang="en-GB" sz="2000" dirty="0" err="1"/>
              <a:t>الإدخال</a:t>
            </a:r>
            <a:r>
              <a:rPr lang="en-GB" sz="2000" dirty="0"/>
              <a:t> / </a:t>
            </a:r>
            <a:r>
              <a:rPr lang="en-GB" sz="2000" dirty="0" err="1"/>
              <a:t>الإخراج</a:t>
            </a:r>
            <a:r>
              <a:rPr lang="en-GB" sz="2000" dirty="0"/>
              <a:t> ، </a:t>
            </a:r>
            <a:r>
              <a:rPr lang="en-GB" sz="2000" dirty="0" err="1"/>
              <a:t>تمثيلات</a:t>
            </a:r>
            <a:r>
              <a:rPr lang="en-GB" sz="2000" dirty="0"/>
              <a:t> </a:t>
            </a:r>
            <a:r>
              <a:rPr lang="en-GB" sz="2000" dirty="0" err="1"/>
              <a:t>النظام</a:t>
            </a:r>
            <a:r>
              <a:rPr lang="en-GB" sz="2000" dirty="0"/>
              <a:t> ، </a:t>
            </a:r>
            <a:r>
              <a:rPr lang="en-GB" sz="2000" dirty="0" err="1"/>
              <a:t>إلخ</a:t>
            </a:r>
            <a:r>
              <a:rPr lang="en-GB" sz="2000" dirty="0"/>
              <a:t>.</a:t>
            </a:r>
          </a:p>
          <a:p>
            <a:pPr>
              <a:lnSpc>
                <a:spcPct val="90000"/>
              </a:lnSpc>
            </a:pPr>
            <a:r>
              <a:rPr lang="en-GB" sz="2000" dirty="0"/>
              <a:t>Process requirements may also be specified mandating a particular IDE, programming language or development method.</a:t>
            </a:r>
          </a:p>
          <a:p>
            <a:pPr algn="r" rtl="1">
              <a:lnSpc>
                <a:spcPct val="90000"/>
              </a:lnSpc>
            </a:pPr>
            <a:r>
              <a:rPr lang="en-GB" sz="2000" dirty="0" err="1"/>
              <a:t>يمكن</a:t>
            </a:r>
            <a:r>
              <a:rPr lang="en-GB" sz="2000" dirty="0"/>
              <a:t> </a:t>
            </a:r>
            <a:r>
              <a:rPr lang="en-GB" sz="2000" dirty="0" err="1"/>
              <a:t>أيضًا</a:t>
            </a:r>
            <a:r>
              <a:rPr lang="en-GB" sz="2000" dirty="0"/>
              <a:t> </a:t>
            </a:r>
            <a:r>
              <a:rPr lang="en-GB" sz="2000" dirty="0" err="1"/>
              <a:t>تحديد</a:t>
            </a:r>
            <a:r>
              <a:rPr lang="en-GB" sz="2000" dirty="0"/>
              <a:t> </a:t>
            </a:r>
            <a:r>
              <a:rPr lang="en-GB" sz="2000" dirty="0" err="1"/>
              <a:t>متطلبات</a:t>
            </a:r>
            <a:r>
              <a:rPr lang="en-GB" sz="2000" dirty="0"/>
              <a:t> </a:t>
            </a:r>
            <a:r>
              <a:rPr lang="en-GB" sz="2000" dirty="0" err="1"/>
              <a:t>العملية</a:t>
            </a:r>
            <a:r>
              <a:rPr lang="en-GB" sz="2000" dirty="0"/>
              <a:t> </a:t>
            </a:r>
            <a:r>
              <a:rPr lang="en-GB" sz="2000" dirty="0" err="1"/>
              <a:t>لإلزام</a:t>
            </a:r>
            <a:r>
              <a:rPr lang="en-GB" sz="2000" dirty="0"/>
              <a:t> IDE </a:t>
            </a:r>
            <a:r>
              <a:rPr lang="en-GB" sz="2000" dirty="0" err="1"/>
              <a:t>معين</a:t>
            </a:r>
            <a:r>
              <a:rPr lang="en-GB" sz="2000" dirty="0"/>
              <a:t> </a:t>
            </a:r>
            <a:r>
              <a:rPr lang="en-GB" sz="2000" dirty="0" err="1"/>
              <a:t>أو</a:t>
            </a:r>
            <a:r>
              <a:rPr lang="en-GB" sz="2000" dirty="0"/>
              <a:t> </a:t>
            </a:r>
            <a:r>
              <a:rPr lang="en-GB" sz="2000" dirty="0" err="1"/>
              <a:t>لغة</a:t>
            </a:r>
            <a:r>
              <a:rPr lang="en-GB" sz="2000" dirty="0"/>
              <a:t> </a:t>
            </a:r>
            <a:r>
              <a:rPr lang="en-GB" sz="2000" dirty="0" err="1"/>
              <a:t>برمجة</a:t>
            </a:r>
            <a:r>
              <a:rPr lang="en-GB" sz="2000" dirty="0"/>
              <a:t> </a:t>
            </a:r>
            <a:r>
              <a:rPr lang="en-GB" sz="2000" dirty="0" err="1"/>
              <a:t>أو</a:t>
            </a:r>
            <a:r>
              <a:rPr lang="en-GB" sz="2000" dirty="0"/>
              <a:t> </a:t>
            </a:r>
            <a:r>
              <a:rPr lang="en-GB" sz="2000" dirty="0" err="1"/>
              <a:t>طريقة</a:t>
            </a:r>
            <a:r>
              <a:rPr lang="en-GB" sz="2000" dirty="0"/>
              <a:t> </a:t>
            </a:r>
            <a:r>
              <a:rPr lang="en-GB" sz="2000" dirty="0" err="1"/>
              <a:t>تطوير</a:t>
            </a:r>
            <a:r>
              <a:rPr lang="en-GB" sz="2000" dirty="0"/>
              <a:t>.</a:t>
            </a:r>
          </a:p>
          <a:p>
            <a:pPr>
              <a:lnSpc>
                <a:spcPct val="90000"/>
              </a:lnSpc>
            </a:pPr>
            <a:r>
              <a:rPr lang="en-GB" sz="2000" dirty="0"/>
              <a:t>Non-functional requirements may be more critical than functional requirements. If these are not met, the system may be useless.</a:t>
            </a:r>
            <a:endParaRPr lang="ar-JO" sz="2000" dirty="0"/>
          </a:p>
          <a:p>
            <a:pPr algn="r" rtl="1">
              <a:lnSpc>
                <a:spcPct val="90000"/>
              </a:lnSpc>
            </a:pPr>
            <a:r>
              <a:rPr lang="en-GB" sz="2000" dirty="0" err="1"/>
              <a:t>قد</a:t>
            </a:r>
            <a:r>
              <a:rPr lang="en-GB" sz="2000" dirty="0"/>
              <a:t> </a:t>
            </a:r>
            <a:r>
              <a:rPr lang="en-GB" sz="2000" dirty="0" err="1"/>
              <a:t>تكون</a:t>
            </a:r>
            <a:r>
              <a:rPr lang="en-GB" sz="2000" dirty="0"/>
              <a:t> </a:t>
            </a:r>
            <a:r>
              <a:rPr lang="en-GB" sz="2000" dirty="0" err="1"/>
              <a:t>المتطلبات</a:t>
            </a:r>
            <a:r>
              <a:rPr lang="en-GB" sz="2000" dirty="0"/>
              <a:t> </a:t>
            </a:r>
            <a:r>
              <a:rPr lang="en-GB" sz="2000" dirty="0" err="1"/>
              <a:t>غير</a:t>
            </a:r>
            <a:r>
              <a:rPr lang="en-GB" sz="2000" dirty="0"/>
              <a:t> </a:t>
            </a:r>
            <a:r>
              <a:rPr lang="en-GB" sz="2000" dirty="0" err="1"/>
              <a:t>الوظيفية</a:t>
            </a:r>
            <a:r>
              <a:rPr lang="en-GB" sz="2000" dirty="0"/>
              <a:t> </a:t>
            </a:r>
            <a:r>
              <a:rPr lang="en-GB" sz="2000" dirty="0" err="1"/>
              <a:t>أكثر</a:t>
            </a:r>
            <a:r>
              <a:rPr lang="en-GB" sz="2000" dirty="0"/>
              <a:t> </a:t>
            </a:r>
            <a:r>
              <a:rPr lang="en-GB" sz="2000" dirty="0" err="1"/>
              <a:t>أهمية</a:t>
            </a:r>
            <a:r>
              <a:rPr lang="en-GB" sz="2000" dirty="0"/>
              <a:t> </a:t>
            </a:r>
            <a:r>
              <a:rPr lang="en-GB" sz="2000" dirty="0" err="1"/>
              <a:t>من</a:t>
            </a:r>
            <a:r>
              <a:rPr lang="en-GB" sz="2000" dirty="0"/>
              <a:t> </a:t>
            </a:r>
            <a:r>
              <a:rPr lang="en-GB" sz="2000" dirty="0" err="1"/>
              <a:t>المتطلبات</a:t>
            </a:r>
            <a:r>
              <a:rPr lang="en-GB" sz="2000" dirty="0"/>
              <a:t> </a:t>
            </a:r>
            <a:r>
              <a:rPr lang="en-GB" sz="2000" dirty="0" err="1"/>
              <a:t>الوظيفية</a:t>
            </a:r>
            <a:r>
              <a:rPr lang="en-GB" sz="2000" dirty="0"/>
              <a:t>. </a:t>
            </a:r>
            <a:r>
              <a:rPr lang="en-GB" sz="2000" dirty="0" err="1"/>
              <a:t>إذا</a:t>
            </a:r>
            <a:r>
              <a:rPr lang="en-GB" sz="2000" dirty="0"/>
              <a:t> </a:t>
            </a:r>
            <a:r>
              <a:rPr lang="en-GB" sz="2000" dirty="0" err="1"/>
              <a:t>لم</a:t>
            </a:r>
            <a:r>
              <a:rPr lang="en-GB" sz="2000" dirty="0"/>
              <a:t> </a:t>
            </a:r>
            <a:r>
              <a:rPr lang="en-GB" sz="2000" dirty="0" err="1"/>
              <a:t>يتم</a:t>
            </a:r>
            <a:r>
              <a:rPr lang="en-GB" sz="2000" dirty="0"/>
              <a:t> </a:t>
            </a:r>
            <a:r>
              <a:rPr lang="en-GB" sz="2000" dirty="0" err="1"/>
              <a:t>استيفاء</a:t>
            </a:r>
            <a:r>
              <a:rPr lang="en-GB" sz="2000" dirty="0"/>
              <a:t> </a:t>
            </a:r>
            <a:r>
              <a:rPr lang="en-GB" sz="2000" dirty="0" err="1"/>
              <a:t>هذه</a:t>
            </a:r>
            <a:r>
              <a:rPr lang="en-GB" sz="2000" dirty="0"/>
              <a:t> ، </a:t>
            </a:r>
            <a:r>
              <a:rPr lang="en-GB" sz="2000" dirty="0" err="1"/>
              <a:t>قد</a:t>
            </a:r>
            <a:r>
              <a:rPr lang="en-GB" sz="2000" dirty="0"/>
              <a:t> </a:t>
            </a:r>
            <a:r>
              <a:rPr lang="en-GB" sz="2000" dirty="0" err="1"/>
              <a:t>يكون</a:t>
            </a:r>
            <a:r>
              <a:rPr lang="en-GB" sz="2000" dirty="0"/>
              <a:t> </a:t>
            </a:r>
            <a:r>
              <a:rPr lang="en-GB" sz="2000" dirty="0" err="1"/>
              <a:t>النظام</a:t>
            </a:r>
            <a:r>
              <a:rPr lang="en-GB" sz="2000" dirty="0"/>
              <a:t> </a:t>
            </a:r>
            <a:r>
              <a:rPr lang="en-GB" sz="2000" dirty="0" err="1"/>
              <a:t>عديم</a:t>
            </a:r>
            <a:r>
              <a:rPr lang="en-GB" sz="2000" dirty="0"/>
              <a:t> </a:t>
            </a:r>
            <a:r>
              <a:rPr lang="en-GB" sz="2000" dirty="0" err="1"/>
              <a:t>الفائدة</a:t>
            </a:r>
            <a:r>
              <a:rPr lang="en-GB" sz="2000" dirty="0"/>
              <a:t>.</a:t>
            </a:r>
          </a:p>
          <a:p>
            <a:pPr>
              <a:lnSpc>
                <a:spcPct val="90000"/>
              </a:lnSpc>
            </a:pPr>
            <a:endParaRPr lang="en-GB" sz="20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br>
              <a:rPr lang="en-US" dirty="0"/>
            </a:br>
            <a:r>
              <a:rPr lang="en-US" dirty="0" err="1"/>
              <a:t>أنواع</a:t>
            </a:r>
            <a:r>
              <a:rPr lang="en-US" dirty="0"/>
              <a:t> </a:t>
            </a:r>
            <a:r>
              <a:rPr lang="en-US" dirty="0" err="1"/>
              <a:t>المتطلبات</a:t>
            </a:r>
            <a:r>
              <a:rPr lang="en-US" dirty="0"/>
              <a:t> </a:t>
            </a:r>
            <a:r>
              <a:rPr lang="en-US" dirty="0" err="1"/>
              <a:t>غير</a:t>
            </a:r>
            <a:r>
              <a:rPr lang="en-US" dirty="0"/>
              <a:t> </a:t>
            </a:r>
            <a:r>
              <a:rPr lang="en-US" dirty="0" err="1"/>
              <a:t>الوظيفية</a:t>
            </a:r>
            <a:r>
              <a:rPr lang="en-GB" dirty="0"/>
              <a:t>  </a:t>
            </a:r>
            <a:endParaRPr lang="en-US" dirty="0"/>
          </a:p>
        </p:txBody>
      </p:sp>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pic>
        <p:nvPicPr>
          <p:cNvPr id="7" name="Picture 6">
            <a:extLst>
              <a:ext uri="{FF2B5EF4-FFF2-40B4-BE49-F238E27FC236}">
                <a16:creationId xmlns:a16="http://schemas.microsoft.com/office/drawing/2014/main" id="{D1F1BCEC-621A-4661-A559-0C7649B04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0" y="1736726"/>
            <a:ext cx="8161338" cy="46196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What is a requirement?</a:t>
            </a:r>
            <a:br>
              <a:rPr lang="en-GB" dirty="0"/>
            </a:br>
            <a:r>
              <a:rPr lang="en-GB" dirty="0" err="1"/>
              <a:t>ما</a:t>
            </a:r>
            <a:r>
              <a:rPr lang="en-GB" dirty="0"/>
              <a:t> </a:t>
            </a:r>
            <a:r>
              <a:rPr lang="en-GB" dirty="0" err="1"/>
              <a:t>هو</a:t>
            </a:r>
            <a:r>
              <a:rPr lang="en-GB" dirty="0"/>
              <a:t> </a:t>
            </a:r>
            <a:r>
              <a:rPr lang="en-GB" dirty="0" err="1"/>
              <a:t>ال</a:t>
            </a:r>
            <a:r>
              <a:rPr lang="ar-JO" dirty="0"/>
              <a:t>متطلب</a:t>
            </a:r>
            <a:r>
              <a:rPr lang="en-GB" dirty="0"/>
              <a:t>؟</a:t>
            </a:r>
          </a:p>
        </p:txBody>
      </p:sp>
      <p:sp>
        <p:nvSpPr>
          <p:cNvPr id="8195" name="Rectangle 3"/>
          <p:cNvSpPr>
            <a:spLocks noGrp="1" noChangeArrowheads="1"/>
          </p:cNvSpPr>
          <p:nvPr>
            <p:ph idx="1"/>
          </p:nvPr>
        </p:nvSpPr>
        <p:spPr>
          <a:xfrm>
            <a:off x="1981200" y="1628801"/>
            <a:ext cx="8229600" cy="5092675"/>
          </a:xfrm>
          <a:noFill/>
          <a:ln/>
        </p:spPr>
        <p:txBody>
          <a:bodyPr lIns="90487" tIns="44450" rIns="90487" bIns="44450"/>
          <a:lstStyle/>
          <a:p>
            <a:pPr>
              <a:lnSpc>
                <a:spcPct val="90000"/>
              </a:lnSpc>
            </a:pPr>
            <a:r>
              <a:rPr lang="en-US" altLang="en-US" sz="1800" dirty="0"/>
              <a:t>Definition: “Actions to be performed (by the system),  condition and constraints the system must conform”.</a:t>
            </a:r>
          </a:p>
          <a:p>
            <a:pPr algn="r" rtl="1">
              <a:lnSpc>
                <a:spcPct val="90000"/>
              </a:lnSpc>
            </a:pPr>
            <a:r>
              <a:rPr lang="en-US" altLang="en-US" sz="1800" dirty="0" err="1"/>
              <a:t>التعريف</a:t>
            </a:r>
            <a:r>
              <a:rPr lang="en-US" altLang="en-US" sz="1800" dirty="0"/>
              <a:t>: "</a:t>
            </a:r>
            <a:r>
              <a:rPr lang="en-US" altLang="en-US" sz="1800" dirty="0" err="1"/>
              <a:t>الإجراءات</a:t>
            </a:r>
            <a:r>
              <a:rPr lang="en-US" altLang="en-US" sz="1800" dirty="0"/>
              <a:t> </a:t>
            </a:r>
            <a:r>
              <a:rPr lang="en-US" altLang="en-US" sz="1800" dirty="0" err="1"/>
              <a:t>التي</a:t>
            </a:r>
            <a:r>
              <a:rPr lang="en-US" altLang="en-US" sz="1800" dirty="0"/>
              <a:t> </a:t>
            </a:r>
            <a:r>
              <a:rPr lang="en-US" altLang="en-US" sz="1800" dirty="0" err="1"/>
              <a:t>يتعين</a:t>
            </a:r>
            <a:r>
              <a:rPr lang="en-US" altLang="en-US" sz="1800" dirty="0"/>
              <a:t> </a:t>
            </a:r>
            <a:r>
              <a:rPr lang="en-US" altLang="en-US" sz="1800" dirty="0" err="1"/>
              <a:t>القيام</a:t>
            </a:r>
            <a:r>
              <a:rPr lang="en-US" altLang="en-US" sz="1800" dirty="0"/>
              <a:t> </a:t>
            </a:r>
            <a:r>
              <a:rPr lang="en-US" altLang="en-US" sz="1800" dirty="0" err="1"/>
              <a:t>بها</a:t>
            </a:r>
            <a:r>
              <a:rPr lang="en-US" altLang="en-US" sz="1800" dirty="0"/>
              <a:t> )</a:t>
            </a:r>
            <a:r>
              <a:rPr lang="en-US" altLang="en-US" sz="1800" dirty="0" err="1"/>
              <a:t>بواسطة</a:t>
            </a:r>
            <a:r>
              <a:rPr lang="en-US" altLang="en-US" sz="1800" dirty="0"/>
              <a:t> </a:t>
            </a:r>
            <a:r>
              <a:rPr lang="en-US" altLang="en-US" sz="1800" dirty="0" err="1"/>
              <a:t>النظام</a:t>
            </a:r>
            <a:r>
              <a:rPr lang="en-US" altLang="en-US" sz="1800" dirty="0"/>
              <a:t>( ، </a:t>
            </a:r>
            <a:r>
              <a:rPr lang="en-US" altLang="en-US" sz="1800" dirty="0" err="1"/>
              <a:t>والشرط</a:t>
            </a:r>
            <a:r>
              <a:rPr lang="en-US" altLang="en-US" sz="1800" dirty="0"/>
              <a:t> </a:t>
            </a:r>
            <a:r>
              <a:rPr lang="en-US" altLang="en-US" sz="1800" dirty="0" err="1"/>
              <a:t>والقيود</a:t>
            </a:r>
            <a:r>
              <a:rPr lang="en-US" altLang="en-US" sz="1800" dirty="0"/>
              <a:t> </a:t>
            </a:r>
            <a:r>
              <a:rPr lang="en-US" altLang="en-US" sz="1800" dirty="0" err="1"/>
              <a:t>التي</a:t>
            </a:r>
            <a:r>
              <a:rPr lang="en-US" altLang="en-US" sz="1800" dirty="0"/>
              <a:t> </a:t>
            </a:r>
            <a:r>
              <a:rPr lang="en-US" altLang="en-US" sz="1800" dirty="0" err="1"/>
              <a:t>يجب</a:t>
            </a:r>
            <a:r>
              <a:rPr lang="en-US" altLang="en-US" sz="1800" dirty="0"/>
              <a:t> </a:t>
            </a:r>
            <a:r>
              <a:rPr lang="en-US" altLang="en-US" sz="1800" dirty="0" err="1"/>
              <a:t>أن</a:t>
            </a:r>
            <a:r>
              <a:rPr lang="en-US" altLang="en-US" sz="1800" dirty="0"/>
              <a:t> </a:t>
            </a:r>
            <a:r>
              <a:rPr lang="en-US" altLang="en-US" sz="1800" dirty="0" err="1"/>
              <a:t>يتوافق</a:t>
            </a:r>
            <a:r>
              <a:rPr lang="en-US" altLang="en-US" sz="1800" dirty="0"/>
              <a:t> </a:t>
            </a:r>
            <a:r>
              <a:rPr lang="en-US" altLang="en-US" sz="1800" dirty="0" err="1"/>
              <a:t>معها</a:t>
            </a:r>
            <a:r>
              <a:rPr lang="en-US" altLang="en-US" sz="1800" dirty="0"/>
              <a:t> </a:t>
            </a:r>
            <a:r>
              <a:rPr lang="en-US" altLang="en-US" sz="1800" dirty="0" err="1"/>
              <a:t>النظام</a:t>
            </a:r>
            <a:r>
              <a:rPr lang="en-US" altLang="en-US" sz="1800" dirty="0"/>
              <a:t>".</a:t>
            </a:r>
          </a:p>
          <a:p>
            <a:pPr>
              <a:lnSpc>
                <a:spcPct val="90000"/>
              </a:lnSpc>
            </a:pPr>
            <a:r>
              <a:rPr lang="en-GB" sz="1800" dirty="0"/>
              <a:t>It may range from a high-level abstract statement of a service or of a system constraint to a detailed mathematical functional specification.</a:t>
            </a:r>
          </a:p>
          <a:p>
            <a:pPr algn="r" rtl="1">
              <a:lnSpc>
                <a:spcPct val="90000"/>
              </a:lnSpc>
            </a:pPr>
            <a:r>
              <a:rPr lang="en-GB" sz="1800" dirty="0" err="1"/>
              <a:t>قد</a:t>
            </a:r>
            <a:r>
              <a:rPr lang="en-GB" sz="1800" dirty="0"/>
              <a:t> </a:t>
            </a:r>
            <a:r>
              <a:rPr lang="en-GB" sz="1800" dirty="0" err="1"/>
              <a:t>يتراوح</a:t>
            </a:r>
            <a:r>
              <a:rPr lang="en-GB" sz="1800" dirty="0"/>
              <a:t> </a:t>
            </a:r>
            <a:r>
              <a:rPr lang="en-GB" sz="1800" dirty="0" err="1"/>
              <a:t>من</a:t>
            </a:r>
            <a:r>
              <a:rPr lang="en-GB" sz="1800" dirty="0"/>
              <a:t> </a:t>
            </a:r>
            <a:r>
              <a:rPr lang="en-GB" sz="1800" dirty="0" err="1"/>
              <a:t>بيان</a:t>
            </a:r>
            <a:r>
              <a:rPr lang="en-GB" sz="1800" dirty="0"/>
              <a:t> </a:t>
            </a:r>
            <a:r>
              <a:rPr lang="en-GB" sz="1800" dirty="0" err="1"/>
              <a:t>تجريدي</a:t>
            </a:r>
            <a:r>
              <a:rPr lang="en-GB" sz="1800" dirty="0"/>
              <a:t> </a:t>
            </a:r>
            <a:r>
              <a:rPr lang="en-GB" sz="1800" dirty="0" err="1"/>
              <a:t>عالي</a:t>
            </a:r>
            <a:r>
              <a:rPr lang="en-GB" sz="1800" dirty="0"/>
              <a:t> </a:t>
            </a:r>
            <a:r>
              <a:rPr lang="en-GB" sz="1800" dirty="0" err="1"/>
              <a:t>المستوى</a:t>
            </a:r>
            <a:r>
              <a:rPr lang="en-GB" sz="1800" dirty="0"/>
              <a:t> </a:t>
            </a:r>
            <a:r>
              <a:rPr lang="en-GB" sz="1800" dirty="0" err="1"/>
              <a:t>لخدمة</a:t>
            </a:r>
            <a:r>
              <a:rPr lang="en-GB" sz="1800" dirty="0"/>
              <a:t> </a:t>
            </a:r>
            <a:r>
              <a:rPr lang="en-GB" sz="1800" dirty="0" err="1"/>
              <a:t>أو</a:t>
            </a:r>
            <a:r>
              <a:rPr lang="en-GB" sz="1800" dirty="0"/>
              <a:t> </a:t>
            </a:r>
            <a:r>
              <a:rPr lang="en-GB" sz="1800" dirty="0" err="1"/>
              <a:t>لقيود</a:t>
            </a:r>
            <a:r>
              <a:rPr lang="en-GB" sz="1800" dirty="0"/>
              <a:t> </a:t>
            </a:r>
            <a:r>
              <a:rPr lang="en-GB" sz="1800" dirty="0" err="1"/>
              <a:t>نظام</a:t>
            </a:r>
            <a:r>
              <a:rPr lang="en-GB" sz="1800" dirty="0"/>
              <a:t> </a:t>
            </a:r>
            <a:r>
              <a:rPr lang="en-GB" sz="1800" dirty="0" err="1"/>
              <a:t>إلى</a:t>
            </a:r>
            <a:r>
              <a:rPr lang="en-GB" sz="1800" dirty="0"/>
              <a:t> </a:t>
            </a:r>
            <a:r>
              <a:rPr lang="en-GB" sz="1800" dirty="0" err="1"/>
              <a:t>مواصفات</a:t>
            </a:r>
            <a:r>
              <a:rPr lang="en-GB" sz="1800" dirty="0"/>
              <a:t> </a:t>
            </a:r>
            <a:r>
              <a:rPr lang="en-GB" sz="1800" dirty="0" err="1"/>
              <a:t>وظيفية</a:t>
            </a:r>
            <a:r>
              <a:rPr lang="en-GB" sz="1800" dirty="0"/>
              <a:t> </a:t>
            </a:r>
            <a:r>
              <a:rPr lang="en-GB" sz="1800" dirty="0" err="1"/>
              <a:t>رياضية</a:t>
            </a:r>
            <a:r>
              <a:rPr lang="en-GB" sz="1800" dirty="0"/>
              <a:t> </a:t>
            </a:r>
            <a:r>
              <a:rPr lang="en-GB" sz="1800" dirty="0" err="1"/>
              <a:t>مفصلة</a:t>
            </a:r>
            <a:r>
              <a:rPr lang="en-GB" sz="1800" dirty="0"/>
              <a:t>.</a:t>
            </a:r>
          </a:p>
          <a:p>
            <a:pPr>
              <a:lnSpc>
                <a:spcPct val="90000"/>
              </a:lnSpc>
            </a:pPr>
            <a:r>
              <a:rPr lang="en-GB" sz="1800" dirty="0"/>
              <a:t>This is inevitable as requirements may serve a dual function</a:t>
            </a:r>
          </a:p>
          <a:p>
            <a:pPr algn="r" rtl="1">
              <a:lnSpc>
                <a:spcPct val="90000"/>
              </a:lnSpc>
            </a:pPr>
            <a:r>
              <a:rPr lang="en-GB" sz="1800" dirty="0" err="1"/>
              <a:t>هذا</a:t>
            </a:r>
            <a:r>
              <a:rPr lang="en-GB" sz="1800" dirty="0"/>
              <a:t> </a:t>
            </a:r>
            <a:r>
              <a:rPr lang="en-GB" sz="1800" dirty="0" err="1"/>
              <a:t>أمر</a:t>
            </a:r>
            <a:r>
              <a:rPr lang="en-GB" sz="1800" dirty="0"/>
              <a:t> </a:t>
            </a:r>
            <a:r>
              <a:rPr lang="en-GB" sz="1800" dirty="0" err="1"/>
              <a:t>لا</a:t>
            </a:r>
            <a:r>
              <a:rPr lang="en-GB" sz="1800" dirty="0"/>
              <a:t> </a:t>
            </a:r>
            <a:r>
              <a:rPr lang="en-GB" sz="1800" dirty="0" err="1"/>
              <a:t>مفر</a:t>
            </a:r>
            <a:r>
              <a:rPr lang="en-GB" sz="1800" dirty="0"/>
              <a:t> </a:t>
            </a:r>
            <a:r>
              <a:rPr lang="en-GB" sz="1800" dirty="0" err="1"/>
              <a:t>منه</a:t>
            </a:r>
            <a:r>
              <a:rPr lang="en-GB" sz="1800" dirty="0"/>
              <a:t> </a:t>
            </a:r>
            <a:r>
              <a:rPr lang="en-GB" sz="1800" dirty="0" err="1"/>
              <a:t>لأن</a:t>
            </a:r>
            <a:r>
              <a:rPr lang="en-GB" sz="1800" dirty="0"/>
              <a:t> </a:t>
            </a:r>
            <a:r>
              <a:rPr lang="en-GB" sz="1800" dirty="0" err="1"/>
              <a:t>المتطلبات</a:t>
            </a:r>
            <a:r>
              <a:rPr lang="en-GB" sz="1800" dirty="0"/>
              <a:t> </a:t>
            </a:r>
            <a:r>
              <a:rPr lang="en-GB" sz="1800" dirty="0" err="1"/>
              <a:t>قد</a:t>
            </a:r>
            <a:r>
              <a:rPr lang="en-GB" sz="1800" dirty="0"/>
              <a:t> </a:t>
            </a:r>
            <a:r>
              <a:rPr lang="en-GB" sz="1800" dirty="0" err="1"/>
              <a:t>تؤدي</a:t>
            </a:r>
            <a:r>
              <a:rPr lang="en-GB" sz="1800" dirty="0"/>
              <a:t> </a:t>
            </a:r>
            <a:r>
              <a:rPr lang="en-GB" sz="1800" dirty="0" err="1"/>
              <a:t>وظيفة</a:t>
            </a:r>
            <a:r>
              <a:rPr lang="en-GB" sz="1800" dirty="0"/>
              <a:t> </a:t>
            </a:r>
            <a:r>
              <a:rPr lang="en-GB" sz="1800" dirty="0" err="1"/>
              <a:t>مزدوجة</a:t>
            </a:r>
            <a:endParaRPr lang="en-GB" sz="1800" dirty="0"/>
          </a:p>
          <a:p>
            <a:pPr lvl="1">
              <a:lnSpc>
                <a:spcPct val="90000"/>
              </a:lnSpc>
            </a:pPr>
            <a:r>
              <a:rPr lang="en-GB" sz="1600" dirty="0"/>
              <a:t>May be the basis for a bid for a contract - therefore must be open to interpretation;</a:t>
            </a:r>
          </a:p>
          <a:p>
            <a:pPr lvl="1" algn="r" rtl="1">
              <a:lnSpc>
                <a:spcPct val="90000"/>
              </a:lnSpc>
            </a:pPr>
            <a:r>
              <a:rPr lang="en-GB" sz="1600" dirty="0" err="1"/>
              <a:t>قد</a:t>
            </a:r>
            <a:r>
              <a:rPr lang="en-GB" sz="1600" dirty="0"/>
              <a:t> </a:t>
            </a:r>
            <a:r>
              <a:rPr lang="en-GB" sz="1600" dirty="0" err="1"/>
              <a:t>يكون</a:t>
            </a:r>
            <a:r>
              <a:rPr lang="en-GB" sz="1600" dirty="0"/>
              <a:t> </a:t>
            </a:r>
            <a:r>
              <a:rPr lang="en-GB" sz="1600" dirty="0" err="1"/>
              <a:t>أساسًا</a:t>
            </a:r>
            <a:r>
              <a:rPr lang="en-GB" sz="1600" dirty="0"/>
              <a:t> </a:t>
            </a:r>
            <a:r>
              <a:rPr lang="en-GB" sz="1600" dirty="0" err="1"/>
              <a:t>لمناقصة</a:t>
            </a:r>
            <a:r>
              <a:rPr lang="en-GB" sz="1600" dirty="0"/>
              <a:t> </a:t>
            </a:r>
            <a:r>
              <a:rPr lang="en-GB" sz="1600" dirty="0" err="1"/>
              <a:t>لعقد</a:t>
            </a:r>
            <a:r>
              <a:rPr lang="en-GB" sz="1600" dirty="0"/>
              <a:t> - </a:t>
            </a:r>
            <a:r>
              <a:rPr lang="en-GB" sz="1600" dirty="0" err="1"/>
              <a:t>لذلك</a:t>
            </a:r>
            <a:r>
              <a:rPr lang="en-GB" sz="1600" dirty="0"/>
              <a:t> </a:t>
            </a:r>
            <a:r>
              <a:rPr lang="en-GB" sz="1600" dirty="0" err="1"/>
              <a:t>يجب</a:t>
            </a:r>
            <a:r>
              <a:rPr lang="en-GB" sz="1600" dirty="0"/>
              <a:t> </a:t>
            </a:r>
            <a:r>
              <a:rPr lang="en-GB" sz="1600" dirty="0" err="1"/>
              <a:t>أن</a:t>
            </a:r>
            <a:r>
              <a:rPr lang="en-GB" sz="1600" dirty="0"/>
              <a:t> </a:t>
            </a:r>
            <a:r>
              <a:rPr lang="en-GB" sz="1600" dirty="0" err="1"/>
              <a:t>يكون</a:t>
            </a:r>
            <a:r>
              <a:rPr lang="en-GB" sz="1600" dirty="0"/>
              <a:t> </a:t>
            </a:r>
            <a:r>
              <a:rPr lang="en-GB" sz="1600" dirty="0" err="1"/>
              <a:t>قابلاً</a:t>
            </a:r>
            <a:r>
              <a:rPr lang="en-GB" sz="1600" dirty="0"/>
              <a:t> </a:t>
            </a:r>
            <a:r>
              <a:rPr lang="en-GB" sz="1600" dirty="0" err="1"/>
              <a:t>للتفسير</a:t>
            </a:r>
            <a:r>
              <a:rPr lang="en-GB" sz="1600" dirty="0"/>
              <a:t> ؛</a:t>
            </a:r>
          </a:p>
          <a:p>
            <a:pPr lvl="1">
              <a:lnSpc>
                <a:spcPct val="90000"/>
              </a:lnSpc>
            </a:pPr>
            <a:r>
              <a:rPr lang="en-GB" sz="1600" dirty="0"/>
              <a:t>May be the basis for the contract itself - therefore must be defined in detail;</a:t>
            </a:r>
          </a:p>
          <a:p>
            <a:pPr lvl="1" algn="r" rtl="1">
              <a:lnSpc>
                <a:spcPct val="90000"/>
              </a:lnSpc>
            </a:pPr>
            <a:r>
              <a:rPr lang="en-GB" sz="1600" dirty="0" err="1"/>
              <a:t>قد</a:t>
            </a:r>
            <a:r>
              <a:rPr lang="en-GB" sz="1600" dirty="0"/>
              <a:t> </a:t>
            </a:r>
            <a:r>
              <a:rPr lang="en-GB" sz="1600" dirty="0" err="1"/>
              <a:t>يكون</a:t>
            </a:r>
            <a:r>
              <a:rPr lang="en-GB" sz="1600" dirty="0"/>
              <a:t> </a:t>
            </a:r>
            <a:r>
              <a:rPr lang="en-GB" sz="1600" dirty="0" err="1"/>
              <a:t>أساس</a:t>
            </a:r>
            <a:r>
              <a:rPr lang="en-GB" sz="1600" dirty="0"/>
              <a:t> </a:t>
            </a:r>
            <a:r>
              <a:rPr lang="en-GB" sz="1600" dirty="0" err="1"/>
              <a:t>العقد</a:t>
            </a:r>
            <a:r>
              <a:rPr lang="en-GB" sz="1600" dirty="0"/>
              <a:t> </a:t>
            </a:r>
            <a:r>
              <a:rPr lang="en-GB" sz="1600" dirty="0" err="1"/>
              <a:t>نفسه</a:t>
            </a:r>
            <a:r>
              <a:rPr lang="en-GB" sz="1600" dirty="0"/>
              <a:t> - </a:t>
            </a:r>
            <a:r>
              <a:rPr lang="en-GB" sz="1600" dirty="0" err="1"/>
              <a:t>لذلك</a:t>
            </a:r>
            <a:r>
              <a:rPr lang="en-GB" sz="1600" dirty="0"/>
              <a:t> </a:t>
            </a:r>
            <a:r>
              <a:rPr lang="en-GB" sz="1600" dirty="0" err="1"/>
              <a:t>يجب</a:t>
            </a:r>
            <a:r>
              <a:rPr lang="en-GB" sz="1600" dirty="0"/>
              <a:t> </a:t>
            </a:r>
            <a:r>
              <a:rPr lang="en-GB" sz="1600" dirty="0" err="1"/>
              <a:t>تحديده</a:t>
            </a:r>
            <a:r>
              <a:rPr lang="en-GB" sz="1600" dirty="0"/>
              <a:t> </a:t>
            </a:r>
            <a:r>
              <a:rPr lang="en-GB" sz="1600" dirty="0" err="1"/>
              <a:t>بالتفصيل</a:t>
            </a:r>
            <a:r>
              <a:rPr lang="en-GB" sz="1600" dirty="0"/>
              <a:t> ؛</a:t>
            </a:r>
          </a:p>
          <a:p>
            <a:pPr lvl="1">
              <a:lnSpc>
                <a:spcPct val="90000"/>
              </a:lnSpc>
            </a:pPr>
            <a:r>
              <a:rPr lang="en-GB" sz="1600" dirty="0"/>
              <a:t>Both these statements may be called requirements.</a:t>
            </a:r>
          </a:p>
          <a:p>
            <a:pPr lvl="1" algn="r" rtl="1">
              <a:lnSpc>
                <a:spcPct val="90000"/>
              </a:lnSpc>
            </a:pPr>
            <a:r>
              <a:rPr lang="en-GB" sz="1600" dirty="0" err="1"/>
              <a:t>يمكن</a:t>
            </a:r>
            <a:r>
              <a:rPr lang="en-GB" sz="1600" dirty="0"/>
              <a:t> </a:t>
            </a:r>
            <a:r>
              <a:rPr lang="en-GB" sz="1600" dirty="0" err="1"/>
              <a:t>تسمية</a:t>
            </a:r>
            <a:r>
              <a:rPr lang="en-GB" sz="1600" dirty="0"/>
              <a:t> </a:t>
            </a:r>
            <a:r>
              <a:rPr lang="en-GB" sz="1600" dirty="0" err="1"/>
              <a:t>كل</a:t>
            </a:r>
            <a:r>
              <a:rPr lang="en-GB" sz="1600" dirty="0"/>
              <a:t> </a:t>
            </a:r>
            <a:r>
              <a:rPr lang="en-GB" sz="1600" dirty="0" err="1"/>
              <a:t>من</a:t>
            </a:r>
            <a:r>
              <a:rPr lang="en-GB" sz="1600" dirty="0"/>
              <a:t> </a:t>
            </a:r>
            <a:r>
              <a:rPr lang="en-GB" sz="1600" dirty="0" err="1"/>
              <a:t>هذه</a:t>
            </a:r>
            <a:r>
              <a:rPr lang="en-GB" sz="1600" dirty="0"/>
              <a:t> </a:t>
            </a:r>
            <a:r>
              <a:rPr lang="en-GB" sz="1600" dirty="0" err="1"/>
              <a:t>العبارات</a:t>
            </a:r>
            <a:r>
              <a:rPr lang="en-GB" sz="1600" dirty="0"/>
              <a:t> </a:t>
            </a:r>
            <a:r>
              <a:rPr lang="en-GB" sz="1600" dirty="0" err="1"/>
              <a:t>بالمتطلبات</a:t>
            </a:r>
            <a:r>
              <a:rPr lang="en-GB" sz="1600" dirty="0"/>
              <a:t>.</a:t>
            </a:r>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2</a:t>
            </a:fld>
            <a:endParaRPr lang="en-US" dirty="0">
              <a:solidFill>
                <a:prstClr val="black">
                  <a:tint val="75000"/>
                </a:prstClr>
              </a:solidFill>
              <a:latin typeface="Calibri"/>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br>
              <a:rPr lang="en-US" dirty="0"/>
            </a:br>
            <a:r>
              <a:rPr lang="en-US" dirty="0" err="1"/>
              <a:t>تنفيذ</a:t>
            </a:r>
            <a:r>
              <a:rPr lang="en-US" dirty="0"/>
              <a:t> </a:t>
            </a:r>
            <a:r>
              <a:rPr lang="en-US" dirty="0" err="1"/>
              <a:t>المتطلبات</a:t>
            </a:r>
            <a:r>
              <a:rPr lang="en-US" dirty="0"/>
              <a:t> </a:t>
            </a:r>
            <a:r>
              <a:rPr lang="en-US" dirty="0" err="1"/>
              <a:t>غير</a:t>
            </a:r>
            <a:r>
              <a:rPr lang="en-US" dirty="0"/>
              <a:t> </a:t>
            </a:r>
            <a:r>
              <a:rPr lang="en-US" dirty="0" err="1"/>
              <a:t>الوظيفية</a:t>
            </a:r>
            <a:endParaRPr lang="en-US" dirty="0"/>
          </a:p>
        </p:txBody>
      </p:sp>
      <p:sp>
        <p:nvSpPr>
          <p:cNvPr id="3" name="Content Placeholder 2"/>
          <p:cNvSpPr>
            <a:spLocks noGrp="1"/>
          </p:cNvSpPr>
          <p:nvPr>
            <p:ph idx="1"/>
          </p:nvPr>
        </p:nvSpPr>
        <p:spPr/>
        <p:txBody>
          <a:bodyPr/>
          <a:lstStyle/>
          <a:p>
            <a:r>
              <a:rPr lang="en-US" sz="2000" dirty="0"/>
              <a:t>Non-functional requirements may affect the overall architecture of a system rather than the individual components. </a:t>
            </a:r>
          </a:p>
          <a:p>
            <a:pPr algn="r" rtl="1"/>
            <a:r>
              <a:rPr lang="en-US" sz="2000" dirty="0" err="1"/>
              <a:t>قد</a:t>
            </a:r>
            <a:r>
              <a:rPr lang="en-US" sz="2000" dirty="0"/>
              <a:t> </a:t>
            </a:r>
            <a:r>
              <a:rPr lang="en-US" sz="2000" dirty="0" err="1"/>
              <a:t>تؤثر</a:t>
            </a:r>
            <a:r>
              <a:rPr lang="en-US" sz="2000" dirty="0"/>
              <a:t> </a:t>
            </a:r>
            <a:r>
              <a:rPr lang="en-US" sz="2000" dirty="0" err="1"/>
              <a:t>المتطلبات</a:t>
            </a:r>
            <a:r>
              <a:rPr lang="en-US" sz="2000" dirty="0"/>
              <a:t> </a:t>
            </a:r>
            <a:r>
              <a:rPr lang="en-US" sz="2000" dirty="0" err="1"/>
              <a:t>غير</a:t>
            </a:r>
            <a:r>
              <a:rPr lang="en-US" sz="2000" dirty="0"/>
              <a:t> </a:t>
            </a:r>
            <a:r>
              <a:rPr lang="en-US" sz="2000" dirty="0" err="1"/>
              <a:t>الوظيفية</a:t>
            </a:r>
            <a:r>
              <a:rPr lang="en-US" sz="2000" dirty="0"/>
              <a:t> </a:t>
            </a:r>
            <a:r>
              <a:rPr lang="en-US" sz="2000" dirty="0" err="1"/>
              <a:t>على</a:t>
            </a:r>
            <a:r>
              <a:rPr lang="en-US" sz="2000" dirty="0"/>
              <a:t> </a:t>
            </a:r>
            <a:r>
              <a:rPr lang="en-US" sz="2000" dirty="0" err="1"/>
              <a:t>البنية</a:t>
            </a:r>
            <a:r>
              <a:rPr lang="en-US" sz="2000" dirty="0"/>
              <a:t> </a:t>
            </a:r>
            <a:r>
              <a:rPr lang="en-US" sz="2000" dirty="0" err="1"/>
              <a:t>العامة</a:t>
            </a:r>
            <a:r>
              <a:rPr lang="en-US" sz="2000" dirty="0"/>
              <a:t> </a:t>
            </a:r>
            <a:r>
              <a:rPr lang="en-US" sz="2000" dirty="0" err="1"/>
              <a:t>للنظام</a:t>
            </a:r>
            <a:r>
              <a:rPr lang="en-US" sz="2000" dirty="0"/>
              <a:t> </a:t>
            </a:r>
            <a:r>
              <a:rPr lang="en-US" sz="2000" dirty="0" err="1"/>
              <a:t>بدلاً</a:t>
            </a:r>
            <a:r>
              <a:rPr lang="en-US" sz="2000" dirty="0"/>
              <a:t> </a:t>
            </a:r>
            <a:r>
              <a:rPr lang="en-US" sz="2000" dirty="0" err="1"/>
              <a:t>من</a:t>
            </a:r>
            <a:r>
              <a:rPr lang="en-US" sz="2000" dirty="0"/>
              <a:t> </a:t>
            </a:r>
            <a:r>
              <a:rPr lang="en-US" sz="2000" dirty="0" err="1"/>
              <a:t>المكونات</a:t>
            </a:r>
            <a:r>
              <a:rPr lang="en-US" sz="2000" dirty="0"/>
              <a:t> </a:t>
            </a:r>
            <a:r>
              <a:rPr lang="en-US" sz="2000" dirty="0" err="1"/>
              <a:t>الفردية</a:t>
            </a:r>
            <a:r>
              <a:rPr lang="en-US" sz="2000" dirty="0"/>
              <a:t>.</a:t>
            </a:r>
          </a:p>
          <a:p>
            <a:pPr lvl="1"/>
            <a:r>
              <a:rPr lang="en-US" sz="1800" dirty="0"/>
              <a:t>For example, to ensure that performance requirements are met, you may have to organize the system to minimize communications between components.</a:t>
            </a:r>
            <a:endParaRPr lang="en-GB" sz="1800" dirty="0"/>
          </a:p>
          <a:p>
            <a:pPr lvl="1" algn="r" rtl="1"/>
            <a:r>
              <a:rPr lang="en-US" sz="1800" dirty="0" err="1"/>
              <a:t>على</a:t>
            </a:r>
            <a:r>
              <a:rPr lang="en-US" sz="1800" dirty="0"/>
              <a:t> </a:t>
            </a:r>
            <a:r>
              <a:rPr lang="en-US" sz="1800" dirty="0" err="1"/>
              <a:t>سبيل</a:t>
            </a:r>
            <a:r>
              <a:rPr lang="en-US" sz="1800" dirty="0"/>
              <a:t> </a:t>
            </a:r>
            <a:r>
              <a:rPr lang="en-US" sz="1800" dirty="0" err="1"/>
              <a:t>المثال</a:t>
            </a:r>
            <a:r>
              <a:rPr lang="en-US" sz="1800" dirty="0"/>
              <a:t> ، </a:t>
            </a:r>
            <a:r>
              <a:rPr lang="en-US" sz="1800" dirty="0" err="1"/>
              <a:t>لضمان</a:t>
            </a:r>
            <a:r>
              <a:rPr lang="en-US" sz="1800" dirty="0"/>
              <a:t> </a:t>
            </a:r>
            <a:r>
              <a:rPr lang="en-US" sz="1800" dirty="0" err="1"/>
              <a:t>تلبية</a:t>
            </a:r>
            <a:r>
              <a:rPr lang="en-US" sz="1800" dirty="0"/>
              <a:t> </a:t>
            </a:r>
            <a:r>
              <a:rPr lang="en-US" sz="1800" dirty="0" err="1"/>
              <a:t>متطلبات</a:t>
            </a:r>
            <a:r>
              <a:rPr lang="en-US" sz="1800" dirty="0"/>
              <a:t> </a:t>
            </a:r>
            <a:r>
              <a:rPr lang="en-US" sz="1800" dirty="0" err="1"/>
              <a:t>الأداء</a:t>
            </a:r>
            <a:r>
              <a:rPr lang="en-US" sz="1800" dirty="0"/>
              <a:t> ، </a:t>
            </a:r>
            <a:r>
              <a:rPr lang="en-US" sz="1800" dirty="0" err="1"/>
              <a:t>قد</a:t>
            </a:r>
            <a:r>
              <a:rPr lang="en-US" sz="1800" dirty="0"/>
              <a:t> </a:t>
            </a:r>
            <a:r>
              <a:rPr lang="en-US" sz="1800" dirty="0" err="1"/>
              <a:t>تضطر</a:t>
            </a:r>
            <a:r>
              <a:rPr lang="en-US" sz="1800" dirty="0"/>
              <a:t> </a:t>
            </a:r>
            <a:r>
              <a:rPr lang="en-US" sz="1800" dirty="0" err="1"/>
              <a:t>إلى</a:t>
            </a:r>
            <a:r>
              <a:rPr lang="en-US" sz="1800" dirty="0"/>
              <a:t> </a:t>
            </a:r>
            <a:r>
              <a:rPr lang="en-US" sz="1800" dirty="0" err="1"/>
              <a:t>تنظيم</a:t>
            </a:r>
            <a:r>
              <a:rPr lang="en-US" sz="1800" dirty="0"/>
              <a:t> </a:t>
            </a:r>
            <a:r>
              <a:rPr lang="en-US" sz="1800" dirty="0" err="1"/>
              <a:t>النظام</a:t>
            </a:r>
            <a:r>
              <a:rPr lang="en-US" sz="1800" dirty="0"/>
              <a:t> </a:t>
            </a:r>
            <a:r>
              <a:rPr lang="en-US" sz="1800" dirty="0" err="1"/>
              <a:t>لتقليل</a:t>
            </a:r>
            <a:r>
              <a:rPr lang="en-US" sz="1800" dirty="0"/>
              <a:t> </a:t>
            </a:r>
            <a:r>
              <a:rPr lang="en-US" sz="1800" dirty="0" err="1"/>
              <a:t>الاتصالات</a:t>
            </a:r>
            <a:r>
              <a:rPr lang="en-US" sz="1800" dirty="0"/>
              <a:t> </a:t>
            </a:r>
            <a:r>
              <a:rPr lang="en-US" sz="1800" dirty="0" err="1"/>
              <a:t>بين</a:t>
            </a:r>
            <a:r>
              <a:rPr lang="en-US" sz="1800" dirty="0"/>
              <a:t> </a:t>
            </a:r>
            <a:r>
              <a:rPr lang="en-US" sz="1800" dirty="0" err="1"/>
              <a:t>المكونات</a:t>
            </a:r>
            <a:r>
              <a:rPr lang="en-US" sz="1800" dirty="0"/>
              <a:t>.</a:t>
            </a:r>
            <a:endParaRPr lang="en-GB" sz="1800" dirty="0"/>
          </a:p>
          <a:p>
            <a:r>
              <a:rPr lang="en-US" sz="2000" dirty="0"/>
              <a:t>A single non-functional requirement, such as a security requirement, may generate a number of related functional requirements that define system services that are required. </a:t>
            </a:r>
          </a:p>
          <a:p>
            <a:pPr algn="r" rtl="1"/>
            <a:r>
              <a:rPr lang="en-US" sz="2000" dirty="0" err="1"/>
              <a:t>قد</a:t>
            </a:r>
            <a:r>
              <a:rPr lang="en-US" sz="2000" dirty="0"/>
              <a:t> </a:t>
            </a:r>
            <a:r>
              <a:rPr lang="en-US" sz="2000" dirty="0" err="1"/>
              <a:t>يُنشئ</a:t>
            </a:r>
            <a:r>
              <a:rPr lang="en-US" sz="2000" dirty="0"/>
              <a:t> </a:t>
            </a:r>
            <a:r>
              <a:rPr lang="en-US" sz="2000" dirty="0" err="1"/>
              <a:t>متطلب</a:t>
            </a:r>
            <a:r>
              <a:rPr lang="en-US" sz="2000" dirty="0"/>
              <a:t> </a:t>
            </a:r>
            <a:r>
              <a:rPr lang="en-US" sz="2000" dirty="0" err="1"/>
              <a:t>واحد</a:t>
            </a:r>
            <a:r>
              <a:rPr lang="en-US" sz="2000" dirty="0"/>
              <a:t> </a:t>
            </a:r>
            <a:r>
              <a:rPr lang="en-US" sz="2000" dirty="0" err="1"/>
              <a:t>غير</a:t>
            </a:r>
            <a:r>
              <a:rPr lang="en-US" sz="2000" dirty="0"/>
              <a:t> </a:t>
            </a:r>
            <a:r>
              <a:rPr lang="en-US" sz="2000" dirty="0" err="1"/>
              <a:t>وظيفي</a:t>
            </a:r>
            <a:r>
              <a:rPr lang="en-US" sz="2000" dirty="0"/>
              <a:t> ، </a:t>
            </a:r>
            <a:r>
              <a:rPr lang="en-US" sz="2000" dirty="0" err="1"/>
              <a:t>مثل</a:t>
            </a:r>
            <a:r>
              <a:rPr lang="en-US" sz="2000" dirty="0"/>
              <a:t> </a:t>
            </a:r>
            <a:r>
              <a:rPr lang="en-US" sz="2000" dirty="0" err="1"/>
              <a:t>متطلبات</a:t>
            </a:r>
            <a:r>
              <a:rPr lang="en-US" sz="2000" dirty="0"/>
              <a:t> </a:t>
            </a:r>
            <a:r>
              <a:rPr lang="en-US" sz="2000" dirty="0" err="1"/>
              <a:t>الأمان</a:t>
            </a:r>
            <a:r>
              <a:rPr lang="en-US" sz="2000" dirty="0"/>
              <a:t> ، </a:t>
            </a:r>
            <a:r>
              <a:rPr lang="en-US" sz="2000" dirty="0" err="1"/>
              <a:t>عددًا</a:t>
            </a:r>
            <a:r>
              <a:rPr lang="en-US" sz="2000" dirty="0"/>
              <a:t> </a:t>
            </a:r>
            <a:r>
              <a:rPr lang="en-US" sz="2000" dirty="0" err="1"/>
              <a:t>من</a:t>
            </a:r>
            <a:r>
              <a:rPr lang="en-US" sz="2000" dirty="0"/>
              <a:t> </a:t>
            </a:r>
            <a:r>
              <a:rPr lang="en-US" sz="2000" dirty="0" err="1"/>
              <a:t>المتطلبات</a:t>
            </a:r>
            <a:r>
              <a:rPr lang="en-US" sz="2000" dirty="0"/>
              <a:t> </a:t>
            </a:r>
            <a:r>
              <a:rPr lang="en-US" sz="2000" dirty="0" err="1"/>
              <a:t>الوظيفية</a:t>
            </a:r>
            <a:r>
              <a:rPr lang="en-US" sz="2000" dirty="0"/>
              <a:t> </a:t>
            </a:r>
            <a:r>
              <a:rPr lang="en-US" sz="2000" dirty="0" err="1"/>
              <a:t>ذات</a:t>
            </a:r>
            <a:r>
              <a:rPr lang="en-US" sz="2000" dirty="0"/>
              <a:t> </a:t>
            </a:r>
            <a:r>
              <a:rPr lang="en-US" sz="2000" dirty="0" err="1"/>
              <a:t>الصلة</a:t>
            </a:r>
            <a:r>
              <a:rPr lang="en-US" sz="2000" dirty="0"/>
              <a:t> </a:t>
            </a:r>
            <a:r>
              <a:rPr lang="en-US" sz="2000" dirty="0" err="1"/>
              <a:t>التي</a:t>
            </a:r>
            <a:r>
              <a:rPr lang="en-US" sz="2000" dirty="0"/>
              <a:t> </a:t>
            </a:r>
            <a:r>
              <a:rPr lang="en-US" sz="2000" dirty="0" err="1"/>
              <a:t>تحدد</a:t>
            </a:r>
            <a:r>
              <a:rPr lang="en-US" sz="2000" dirty="0"/>
              <a:t> </a:t>
            </a:r>
            <a:r>
              <a:rPr lang="en-US" sz="2000" dirty="0" err="1"/>
              <a:t>خدمات</a:t>
            </a:r>
            <a:r>
              <a:rPr lang="en-US" sz="2000" dirty="0"/>
              <a:t> </a:t>
            </a:r>
            <a:r>
              <a:rPr lang="en-US" sz="2000" dirty="0" err="1"/>
              <a:t>النظام</a:t>
            </a:r>
            <a:r>
              <a:rPr lang="en-US" sz="2000" dirty="0"/>
              <a:t> </a:t>
            </a:r>
            <a:r>
              <a:rPr lang="en-US" sz="2000" dirty="0" err="1"/>
              <a:t>المطلوبة</a:t>
            </a:r>
            <a:r>
              <a:rPr lang="en-US" sz="2000" dirty="0"/>
              <a:t>.</a:t>
            </a:r>
            <a:endParaRPr lang="en-US" sz="1800" dirty="0"/>
          </a:p>
          <a:p>
            <a:pPr lvl="1"/>
            <a:r>
              <a:rPr lang="en-US" sz="1800" dirty="0"/>
              <a:t>It may also generate requirements that restrict existing requirements. </a:t>
            </a:r>
          </a:p>
          <a:p>
            <a:pPr lvl="1" algn="r" rtl="1"/>
            <a:r>
              <a:rPr lang="en-US" sz="1800" dirty="0" err="1"/>
              <a:t>قد</a:t>
            </a:r>
            <a:r>
              <a:rPr lang="en-US" sz="1800" dirty="0"/>
              <a:t> </a:t>
            </a:r>
            <a:r>
              <a:rPr lang="en-US" sz="1800" dirty="0" err="1"/>
              <a:t>يؤدي</a:t>
            </a:r>
            <a:r>
              <a:rPr lang="en-US" sz="1800" dirty="0"/>
              <a:t> </a:t>
            </a:r>
            <a:r>
              <a:rPr lang="en-US" sz="1800" dirty="0" err="1"/>
              <a:t>أيضًا</a:t>
            </a:r>
            <a:r>
              <a:rPr lang="en-US" sz="1800" dirty="0"/>
              <a:t> </a:t>
            </a:r>
            <a:r>
              <a:rPr lang="en-US" sz="1800" dirty="0" err="1"/>
              <a:t>إلى</a:t>
            </a:r>
            <a:r>
              <a:rPr lang="en-US" sz="1800" dirty="0"/>
              <a:t> </a:t>
            </a:r>
            <a:r>
              <a:rPr lang="en-US" sz="1800" dirty="0" err="1"/>
              <a:t>إنشاء</a:t>
            </a:r>
            <a:r>
              <a:rPr lang="en-US" sz="1800" dirty="0"/>
              <a:t> </a:t>
            </a:r>
            <a:r>
              <a:rPr lang="en-US" sz="1800" dirty="0" err="1"/>
              <a:t>متطلبات</a:t>
            </a:r>
            <a:r>
              <a:rPr lang="en-US" sz="1800" dirty="0"/>
              <a:t> </a:t>
            </a:r>
            <a:r>
              <a:rPr lang="en-US" sz="1800" dirty="0" err="1"/>
              <a:t>تقيد</a:t>
            </a:r>
            <a:r>
              <a:rPr lang="en-US" sz="1800" dirty="0"/>
              <a:t> </a:t>
            </a:r>
            <a:r>
              <a:rPr lang="en-US" sz="1800" dirty="0" err="1"/>
              <a:t>المتطلبات</a:t>
            </a:r>
            <a:r>
              <a:rPr lang="en-US" sz="1800" dirty="0"/>
              <a:t> </a:t>
            </a:r>
            <a:r>
              <a:rPr lang="en-US" sz="1800" dirty="0" err="1"/>
              <a:t>الحالية</a:t>
            </a:r>
            <a:r>
              <a:rPr lang="en-US" sz="18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Non-functional classifications</a:t>
            </a:r>
          </a:p>
        </p:txBody>
      </p:sp>
      <p:sp>
        <p:nvSpPr>
          <p:cNvPr id="36867" name="Rectangle 3"/>
          <p:cNvSpPr>
            <a:spLocks noGrp="1" noChangeArrowheads="1"/>
          </p:cNvSpPr>
          <p:nvPr>
            <p:ph idx="1"/>
          </p:nvPr>
        </p:nvSpPr>
        <p:spPr>
          <a:xfrm>
            <a:off x="1981200" y="1600200"/>
            <a:ext cx="8229600" cy="4983162"/>
          </a:xfrm>
          <a:noFill/>
          <a:ln/>
        </p:spPr>
        <p:txBody>
          <a:bodyPr lIns="90487" tIns="44450" rIns="90487" bIns="44450"/>
          <a:lstStyle/>
          <a:p>
            <a:r>
              <a:rPr lang="en-GB" sz="1600" dirty="0"/>
              <a:t>Product requirements</a:t>
            </a:r>
          </a:p>
          <a:p>
            <a:pPr algn="r" rtl="1"/>
            <a:r>
              <a:rPr lang="en-GB" sz="1600" dirty="0" err="1"/>
              <a:t>متطلبات</a:t>
            </a:r>
            <a:r>
              <a:rPr lang="en-GB" sz="1600" dirty="0"/>
              <a:t> </a:t>
            </a:r>
            <a:r>
              <a:rPr lang="en-GB" sz="1600" dirty="0" err="1"/>
              <a:t>المنتج</a:t>
            </a:r>
            <a:endParaRPr lang="en-GB" sz="1600" dirty="0"/>
          </a:p>
          <a:p>
            <a:pPr lvl="1"/>
            <a:r>
              <a:rPr lang="en-GB" sz="1400" dirty="0"/>
              <a:t>Requirements which specify that the delivered product must behave in a particular way e.g. execution speed, reliability, etc.</a:t>
            </a:r>
          </a:p>
          <a:p>
            <a:pPr lvl="1" algn="r" rtl="1"/>
            <a:r>
              <a:rPr lang="en-GB" sz="1400" dirty="0" err="1"/>
              <a:t>المتطلبات</a:t>
            </a:r>
            <a:r>
              <a:rPr lang="en-GB" sz="1400" dirty="0"/>
              <a:t> </a:t>
            </a:r>
            <a:r>
              <a:rPr lang="en-GB" sz="1400" dirty="0" err="1"/>
              <a:t>التي</a:t>
            </a:r>
            <a:r>
              <a:rPr lang="en-GB" sz="1400" dirty="0"/>
              <a:t> </a:t>
            </a:r>
            <a:r>
              <a:rPr lang="en-GB" sz="1400" dirty="0" err="1"/>
              <a:t>تحدد</a:t>
            </a:r>
            <a:r>
              <a:rPr lang="en-GB" sz="1400" dirty="0"/>
              <a:t> </a:t>
            </a:r>
            <a:r>
              <a:rPr lang="en-GB" sz="1400" dirty="0" err="1"/>
              <a:t>أن</a:t>
            </a:r>
            <a:r>
              <a:rPr lang="en-GB" sz="1400" dirty="0"/>
              <a:t> </a:t>
            </a:r>
            <a:r>
              <a:rPr lang="en-GB" sz="1400" dirty="0" err="1"/>
              <a:t>المنتج</a:t>
            </a:r>
            <a:r>
              <a:rPr lang="en-GB" sz="1400" dirty="0"/>
              <a:t> </a:t>
            </a:r>
            <a:r>
              <a:rPr lang="en-GB" sz="1400" dirty="0" err="1"/>
              <a:t>الذي</a:t>
            </a:r>
            <a:r>
              <a:rPr lang="en-GB" sz="1400" dirty="0"/>
              <a:t> </a:t>
            </a:r>
            <a:r>
              <a:rPr lang="en-GB" sz="1400" dirty="0" err="1"/>
              <a:t>تم</a:t>
            </a:r>
            <a:r>
              <a:rPr lang="en-GB" sz="1400" dirty="0"/>
              <a:t> </a:t>
            </a:r>
            <a:r>
              <a:rPr lang="en-GB" sz="1400" dirty="0" err="1"/>
              <a:t>تسليمه</a:t>
            </a:r>
            <a:r>
              <a:rPr lang="en-GB" sz="1400" dirty="0"/>
              <a:t> </a:t>
            </a:r>
            <a:r>
              <a:rPr lang="en-GB" sz="1400" dirty="0" err="1"/>
              <a:t>يجب</a:t>
            </a:r>
            <a:r>
              <a:rPr lang="en-GB" sz="1400" dirty="0"/>
              <a:t> </a:t>
            </a:r>
            <a:r>
              <a:rPr lang="en-GB" sz="1400" dirty="0" err="1"/>
              <a:t>أن</a:t>
            </a:r>
            <a:r>
              <a:rPr lang="en-GB" sz="1400" dirty="0"/>
              <a:t> </a:t>
            </a:r>
            <a:r>
              <a:rPr lang="en-GB" sz="1400" dirty="0" err="1"/>
              <a:t>يتصرف</a:t>
            </a:r>
            <a:r>
              <a:rPr lang="en-GB" sz="1400" dirty="0"/>
              <a:t> </a:t>
            </a:r>
            <a:r>
              <a:rPr lang="en-GB" sz="1400" dirty="0" err="1"/>
              <a:t>بطريقة</a:t>
            </a:r>
            <a:r>
              <a:rPr lang="en-GB" sz="1400" dirty="0"/>
              <a:t> </a:t>
            </a:r>
            <a:r>
              <a:rPr lang="en-GB" sz="1400" dirty="0" err="1"/>
              <a:t>معينة</a:t>
            </a:r>
            <a:r>
              <a:rPr lang="en-GB" sz="1400" dirty="0"/>
              <a:t> ، </a:t>
            </a:r>
            <a:r>
              <a:rPr lang="en-GB" sz="1400" dirty="0" err="1"/>
              <a:t>مثل</a:t>
            </a:r>
            <a:r>
              <a:rPr lang="en-GB" sz="1400" dirty="0"/>
              <a:t> </a:t>
            </a:r>
            <a:r>
              <a:rPr lang="en-GB" sz="1400" dirty="0" err="1"/>
              <a:t>سرعة</a:t>
            </a:r>
            <a:r>
              <a:rPr lang="en-GB" sz="1400" dirty="0"/>
              <a:t> </a:t>
            </a:r>
            <a:r>
              <a:rPr lang="en-GB" sz="1400" dirty="0" err="1"/>
              <a:t>التنفيذ</a:t>
            </a:r>
            <a:r>
              <a:rPr lang="en-GB" sz="1400" dirty="0"/>
              <a:t> </a:t>
            </a:r>
            <a:r>
              <a:rPr lang="en-GB" sz="1400" dirty="0" err="1"/>
              <a:t>والموثوقية</a:t>
            </a:r>
            <a:r>
              <a:rPr lang="en-GB" sz="1400" dirty="0"/>
              <a:t> </a:t>
            </a:r>
            <a:r>
              <a:rPr lang="en-GB" sz="1400" dirty="0" err="1"/>
              <a:t>وما</a:t>
            </a:r>
            <a:r>
              <a:rPr lang="en-GB" sz="1400" dirty="0"/>
              <a:t> </a:t>
            </a:r>
            <a:r>
              <a:rPr lang="en-GB" sz="1400" dirty="0" err="1"/>
              <a:t>إلى</a:t>
            </a:r>
            <a:r>
              <a:rPr lang="en-GB" sz="1400" dirty="0"/>
              <a:t> </a:t>
            </a:r>
            <a:r>
              <a:rPr lang="en-GB" sz="1400" dirty="0" err="1"/>
              <a:t>ذلك</a:t>
            </a:r>
            <a:r>
              <a:rPr lang="en-GB" sz="1400" dirty="0"/>
              <a:t>.</a:t>
            </a:r>
          </a:p>
          <a:p>
            <a:r>
              <a:rPr lang="en-GB" sz="1600" dirty="0"/>
              <a:t>Organisational requirements</a:t>
            </a:r>
          </a:p>
          <a:p>
            <a:pPr algn="r" rtl="1"/>
            <a:r>
              <a:rPr lang="en-GB" sz="1600" dirty="0" err="1"/>
              <a:t>المتطلبات</a:t>
            </a:r>
            <a:r>
              <a:rPr lang="en-GB" sz="1600" dirty="0"/>
              <a:t> </a:t>
            </a:r>
            <a:r>
              <a:rPr lang="en-GB" sz="1600" dirty="0" err="1"/>
              <a:t>التنظيمية</a:t>
            </a:r>
            <a:endParaRPr lang="en-GB" sz="1600" dirty="0"/>
          </a:p>
          <a:p>
            <a:pPr lvl="1"/>
            <a:r>
              <a:rPr lang="en-GB" sz="1400" dirty="0"/>
              <a:t>Requirements which are a consequence of organisational policies and procedures e.g. process standards used, implementation requirements, etc.</a:t>
            </a:r>
          </a:p>
          <a:p>
            <a:pPr lvl="1" algn="r" rtl="1"/>
            <a:r>
              <a:rPr lang="en-GB" sz="1400" dirty="0" err="1"/>
              <a:t>المتطلبات</a:t>
            </a:r>
            <a:r>
              <a:rPr lang="en-GB" sz="1400" dirty="0"/>
              <a:t> </a:t>
            </a:r>
            <a:r>
              <a:rPr lang="en-GB" sz="1400" dirty="0" err="1"/>
              <a:t>التي</a:t>
            </a:r>
            <a:r>
              <a:rPr lang="en-GB" sz="1400" dirty="0"/>
              <a:t> </a:t>
            </a:r>
            <a:r>
              <a:rPr lang="en-GB" sz="1400" dirty="0" err="1"/>
              <a:t>هي</a:t>
            </a:r>
            <a:r>
              <a:rPr lang="en-GB" sz="1400" dirty="0"/>
              <a:t> </a:t>
            </a:r>
            <a:r>
              <a:rPr lang="en-GB" sz="1400" dirty="0" err="1"/>
              <a:t>نتيجة</a:t>
            </a:r>
            <a:r>
              <a:rPr lang="en-GB" sz="1400" dirty="0"/>
              <a:t> </a:t>
            </a:r>
            <a:r>
              <a:rPr lang="en-GB" sz="1400" dirty="0" err="1"/>
              <a:t>للسياسات</a:t>
            </a:r>
            <a:r>
              <a:rPr lang="en-GB" sz="1400" dirty="0"/>
              <a:t> </a:t>
            </a:r>
            <a:r>
              <a:rPr lang="en-GB" sz="1400" dirty="0" err="1"/>
              <a:t>والإجراءات</a:t>
            </a:r>
            <a:r>
              <a:rPr lang="en-GB" sz="1400" dirty="0"/>
              <a:t> </a:t>
            </a:r>
            <a:r>
              <a:rPr lang="en-GB" sz="1400" dirty="0" err="1"/>
              <a:t>التنظيمية</a:t>
            </a:r>
            <a:r>
              <a:rPr lang="en-GB" sz="1400" dirty="0"/>
              <a:t> </a:t>
            </a:r>
            <a:r>
              <a:rPr lang="en-GB" sz="1400" dirty="0" err="1"/>
              <a:t>مثل</a:t>
            </a:r>
            <a:r>
              <a:rPr lang="en-GB" sz="1400" dirty="0"/>
              <a:t> </a:t>
            </a:r>
            <a:r>
              <a:rPr lang="en-GB" sz="1400" dirty="0" err="1"/>
              <a:t>معايير</a:t>
            </a:r>
            <a:r>
              <a:rPr lang="en-GB" sz="1400" dirty="0"/>
              <a:t> </a:t>
            </a:r>
            <a:r>
              <a:rPr lang="en-GB" sz="1400" dirty="0" err="1"/>
              <a:t>العملية</a:t>
            </a:r>
            <a:r>
              <a:rPr lang="en-GB" sz="1400" dirty="0"/>
              <a:t> </a:t>
            </a:r>
            <a:r>
              <a:rPr lang="en-GB" sz="1400" dirty="0" err="1"/>
              <a:t>المستخدمة</a:t>
            </a:r>
            <a:r>
              <a:rPr lang="en-GB" sz="1400" dirty="0"/>
              <a:t> </a:t>
            </a:r>
            <a:r>
              <a:rPr lang="en-GB" sz="1400" dirty="0" err="1"/>
              <a:t>ومتطلبات</a:t>
            </a:r>
            <a:r>
              <a:rPr lang="en-GB" sz="1400" dirty="0"/>
              <a:t> </a:t>
            </a:r>
            <a:r>
              <a:rPr lang="en-GB" sz="1400" dirty="0" err="1"/>
              <a:t>التنفيذ</a:t>
            </a:r>
            <a:r>
              <a:rPr lang="en-GB" sz="1400" dirty="0"/>
              <a:t> </a:t>
            </a:r>
            <a:r>
              <a:rPr lang="en-GB" sz="1400" dirty="0" err="1"/>
              <a:t>وما</a:t>
            </a:r>
            <a:r>
              <a:rPr lang="en-GB" sz="1400" dirty="0"/>
              <a:t> </a:t>
            </a:r>
            <a:r>
              <a:rPr lang="en-GB" sz="1400" dirty="0" err="1"/>
              <a:t>إلى</a:t>
            </a:r>
            <a:r>
              <a:rPr lang="en-GB" sz="1400" dirty="0"/>
              <a:t> </a:t>
            </a:r>
            <a:r>
              <a:rPr lang="en-GB" sz="1400" dirty="0" err="1"/>
              <a:t>ذلك</a:t>
            </a:r>
            <a:r>
              <a:rPr lang="en-GB" sz="1400" dirty="0"/>
              <a:t>.</a:t>
            </a:r>
          </a:p>
          <a:p>
            <a:r>
              <a:rPr lang="en-GB" sz="1600" dirty="0"/>
              <a:t>External requirements</a:t>
            </a:r>
          </a:p>
          <a:p>
            <a:pPr algn="r" rtl="1"/>
            <a:r>
              <a:rPr lang="en-GB" sz="1600" dirty="0" err="1"/>
              <a:t>المتطلبات</a:t>
            </a:r>
            <a:r>
              <a:rPr lang="en-GB" sz="1600" dirty="0"/>
              <a:t> </a:t>
            </a:r>
            <a:r>
              <a:rPr lang="en-GB" sz="1600" dirty="0" err="1"/>
              <a:t>الخارجية</a:t>
            </a:r>
            <a:endParaRPr lang="en-GB" sz="1400" dirty="0"/>
          </a:p>
          <a:p>
            <a:pPr lvl="1"/>
            <a:r>
              <a:rPr lang="en-GB" sz="1400" dirty="0"/>
              <a:t>Requirements which arise from factors which are external to the system and its development process e.g. interoperability requirements, legislative requirements, etc.</a:t>
            </a:r>
          </a:p>
          <a:p>
            <a:pPr lvl="1" algn="r" rtl="1"/>
            <a:r>
              <a:rPr lang="en-GB" sz="1400" dirty="0" err="1"/>
              <a:t>المتطلبات</a:t>
            </a:r>
            <a:r>
              <a:rPr lang="en-GB" sz="1400" dirty="0"/>
              <a:t> </a:t>
            </a:r>
            <a:r>
              <a:rPr lang="en-GB" sz="1400" dirty="0" err="1"/>
              <a:t>التي</a:t>
            </a:r>
            <a:r>
              <a:rPr lang="en-GB" sz="1400" dirty="0"/>
              <a:t> </a:t>
            </a:r>
            <a:r>
              <a:rPr lang="en-GB" sz="1400" dirty="0" err="1"/>
              <a:t>تنشأ</a:t>
            </a:r>
            <a:r>
              <a:rPr lang="en-GB" sz="1400" dirty="0"/>
              <a:t> </a:t>
            </a:r>
            <a:r>
              <a:rPr lang="en-GB" sz="1400" dirty="0" err="1"/>
              <a:t>من</a:t>
            </a:r>
            <a:r>
              <a:rPr lang="en-GB" sz="1400" dirty="0"/>
              <a:t> </a:t>
            </a:r>
            <a:r>
              <a:rPr lang="en-GB" sz="1400" dirty="0" err="1"/>
              <a:t>العوامل</a:t>
            </a:r>
            <a:r>
              <a:rPr lang="en-GB" sz="1400" dirty="0"/>
              <a:t> </a:t>
            </a:r>
            <a:r>
              <a:rPr lang="en-GB" sz="1400" dirty="0" err="1"/>
              <a:t>الخارجية</a:t>
            </a:r>
            <a:r>
              <a:rPr lang="en-GB" sz="1400" dirty="0"/>
              <a:t> </a:t>
            </a:r>
            <a:r>
              <a:rPr lang="en-GB" sz="1400" dirty="0" err="1"/>
              <a:t>للنظام</a:t>
            </a:r>
            <a:r>
              <a:rPr lang="en-GB" sz="1400" dirty="0"/>
              <a:t> </a:t>
            </a:r>
            <a:r>
              <a:rPr lang="en-GB" sz="1400" dirty="0" err="1"/>
              <a:t>وعملية</a:t>
            </a:r>
            <a:r>
              <a:rPr lang="en-GB" sz="1400" dirty="0"/>
              <a:t> </a:t>
            </a:r>
            <a:r>
              <a:rPr lang="en-GB" sz="1400" dirty="0" err="1"/>
              <a:t>تطويره</a:t>
            </a:r>
            <a:r>
              <a:rPr lang="en-GB" sz="1400" dirty="0"/>
              <a:t> ، </a:t>
            </a:r>
            <a:r>
              <a:rPr lang="en-GB" sz="1400" dirty="0" err="1"/>
              <a:t>مثل</a:t>
            </a:r>
            <a:r>
              <a:rPr lang="en-GB" sz="1400" dirty="0"/>
              <a:t> </a:t>
            </a:r>
            <a:r>
              <a:rPr lang="en-GB" sz="1400" dirty="0" err="1"/>
              <a:t>متطلبات</a:t>
            </a:r>
            <a:r>
              <a:rPr lang="en-GB" sz="1400" dirty="0"/>
              <a:t> </a:t>
            </a:r>
            <a:r>
              <a:rPr lang="en-GB" sz="1400" dirty="0" err="1"/>
              <a:t>التشغيل</a:t>
            </a:r>
            <a:r>
              <a:rPr lang="en-GB" sz="1400" dirty="0"/>
              <a:t> </a:t>
            </a:r>
            <a:r>
              <a:rPr lang="en-GB" sz="1400" dirty="0" err="1"/>
              <a:t>البيني</a:t>
            </a:r>
            <a:r>
              <a:rPr lang="en-GB" sz="1400" dirty="0"/>
              <a:t> </a:t>
            </a:r>
            <a:r>
              <a:rPr lang="en-GB" sz="1400" dirty="0" err="1"/>
              <a:t>والمتطلبات</a:t>
            </a:r>
            <a:r>
              <a:rPr lang="en-GB" sz="1400" dirty="0"/>
              <a:t> </a:t>
            </a:r>
            <a:r>
              <a:rPr lang="en-GB" sz="1400" dirty="0" err="1"/>
              <a:t>التشريعية</a:t>
            </a:r>
            <a:r>
              <a:rPr lang="en-GB" sz="1400" dirty="0"/>
              <a:t> </a:t>
            </a:r>
            <a:r>
              <a:rPr lang="en-GB" sz="1400" dirty="0" err="1"/>
              <a:t>وما</a:t>
            </a:r>
            <a:r>
              <a:rPr lang="en-GB" sz="1400" dirty="0"/>
              <a:t> </a:t>
            </a:r>
            <a:r>
              <a:rPr lang="en-GB" sz="1400" dirty="0" err="1"/>
              <a:t>إلى</a:t>
            </a:r>
            <a:r>
              <a:rPr lang="en-GB" sz="1400" dirty="0"/>
              <a:t> </a:t>
            </a:r>
            <a:r>
              <a:rPr lang="en-GB" sz="1400" dirty="0" err="1"/>
              <a:t>ذلك</a:t>
            </a:r>
            <a:r>
              <a:rPr lang="en-GB" sz="1400" dirty="0"/>
              <a:t>.</a:t>
            </a:r>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66670" y="260648"/>
            <a:ext cx="7129164" cy="1219200"/>
          </a:xfrm>
        </p:spPr>
        <p:txBody>
          <a:bodyPr/>
          <a:lstStyle/>
          <a:p>
            <a:pPr eaLnBrk="1" hangingPunct="1"/>
            <a:br>
              <a:rPr lang="en-US" altLang="en-US" sz="2600" dirty="0"/>
            </a:br>
            <a:r>
              <a:rPr lang="en-US" altLang="en-US" sz="2600" dirty="0"/>
              <a:t> Non-Functional Requirements  Examples :</a:t>
            </a:r>
            <a:br>
              <a:rPr lang="en-US" altLang="en-US" sz="2600" dirty="0"/>
            </a:br>
            <a:r>
              <a:rPr lang="en-US" altLang="en-US" sz="2600" dirty="0" err="1"/>
              <a:t>أمثلة</a:t>
            </a:r>
            <a:r>
              <a:rPr lang="en-US" altLang="en-US" sz="2600" dirty="0"/>
              <a:t> </a:t>
            </a:r>
            <a:r>
              <a:rPr lang="en-US" altLang="en-US" sz="2600" dirty="0" err="1"/>
              <a:t>على</a:t>
            </a:r>
            <a:r>
              <a:rPr lang="en-US" altLang="en-US" sz="2600" dirty="0"/>
              <a:t> </a:t>
            </a:r>
            <a:r>
              <a:rPr lang="en-US" altLang="en-US" sz="2600" dirty="0" err="1"/>
              <a:t>المتطلبات</a:t>
            </a:r>
            <a:r>
              <a:rPr lang="en-US" altLang="en-US" sz="2600" dirty="0"/>
              <a:t> </a:t>
            </a:r>
            <a:r>
              <a:rPr lang="en-US" altLang="en-US" sz="2600" dirty="0" err="1"/>
              <a:t>غير</a:t>
            </a:r>
            <a:r>
              <a:rPr lang="en-US" altLang="en-US" sz="2600" dirty="0"/>
              <a:t> </a:t>
            </a:r>
            <a:r>
              <a:rPr lang="en-US" altLang="en-US" sz="2600" dirty="0" err="1"/>
              <a:t>الوظيفية</a:t>
            </a:r>
            <a:r>
              <a:rPr lang="en-US" altLang="en-US" sz="2600" dirty="0"/>
              <a:t>:</a:t>
            </a:r>
            <a:br>
              <a:rPr lang="en-US" altLang="en-US" sz="2600" dirty="0"/>
            </a:br>
            <a:endParaRPr lang="en-US" altLang="en-US" sz="2600" dirty="0"/>
          </a:p>
        </p:txBody>
      </p:sp>
      <p:sp>
        <p:nvSpPr>
          <p:cNvPr id="12291" name="Rectangle 3"/>
          <p:cNvSpPr>
            <a:spLocks noGrp="1" noChangeArrowheads="1"/>
          </p:cNvSpPr>
          <p:nvPr>
            <p:ph type="body" idx="1"/>
          </p:nvPr>
        </p:nvSpPr>
        <p:spPr>
          <a:xfrm>
            <a:off x="2104106" y="1624014"/>
            <a:ext cx="6400800" cy="3413125"/>
          </a:xfrm>
        </p:spPr>
        <p:txBody>
          <a:bodyPr/>
          <a:lstStyle/>
          <a:p>
            <a:pPr eaLnBrk="1" hangingPunct="1"/>
            <a:r>
              <a:rPr lang="en-US" altLang="en-US" sz="3600" dirty="0"/>
              <a:t>Usability</a:t>
            </a:r>
          </a:p>
          <a:p>
            <a:pPr eaLnBrk="1" hangingPunct="1"/>
            <a:r>
              <a:rPr lang="en-US" altLang="en-US" sz="3600" dirty="0"/>
              <a:t>Reliability</a:t>
            </a:r>
          </a:p>
          <a:p>
            <a:pPr eaLnBrk="1" hangingPunct="1"/>
            <a:r>
              <a:rPr lang="en-US" altLang="en-US" sz="3600" dirty="0"/>
              <a:t>Availability</a:t>
            </a:r>
          </a:p>
          <a:p>
            <a:pPr eaLnBrk="1" hangingPunct="1"/>
            <a:r>
              <a:rPr lang="en-US" altLang="en-US" sz="3600" dirty="0"/>
              <a:t>Performance</a:t>
            </a:r>
          </a:p>
          <a:p>
            <a:pPr eaLnBrk="1" hangingPunct="1"/>
            <a:r>
              <a:rPr lang="en-US" altLang="en-US" sz="3600" dirty="0"/>
              <a:t>Supportability</a:t>
            </a:r>
          </a:p>
          <a:p>
            <a:pPr eaLnBrk="1" hangingPunct="1"/>
            <a:r>
              <a:rPr lang="en-US" altLang="en-US" sz="3600" dirty="0"/>
              <a:t>Security</a:t>
            </a:r>
          </a:p>
          <a:p>
            <a:pPr eaLnBrk="1" hangingPunct="1"/>
            <a:endParaRPr lang="en-US" altLang="en-US" sz="3600" dirty="0"/>
          </a:p>
        </p:txBody>
      </p:sp>
      <p:sp>
        <p:nvSpPr>
          <p:cNvPr id="2" name="Rectangle 3">
            <a:extLst>
              <a:ext uri="{FF2B5EF4-FFF2-40B4-BE49-F238E27FC236}">
                <a16:creationId xmlns:a16="http://schemas.microsoft.com/office/drawing/2014/main" id="{67357030-C9AD-5E92-8787-64E7DE2AC177}"/>
              </a:ext>
            </a:extLst>
          </p:cNvPr>
          <p:cNvSpPr txBox="1">
            <a:spLocks noChangeArrowheads="1"/>
          </p:cNvSpPr>
          <p:nvPr/>
        </p:nvSpPr>
        <p:spPr>
          <a:xfrm>
            <a:off x="1199456" y="1639668"/>
            <a:ext cx="6400800" cy="3413125"/>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rtl="1"/>
            <a:r>
              <a:rPr lang="en-US" altLang="en-US" sz="3600"/>
              <a:t>سهولة الاستخدام</a:t>
            </a:r>
          </a:p>
          <a:p>
            <a:pPr algn="r" rtl="1"/>
            <a:r>
              <a:rPr lang="en-US" altLang="en-US" sz="3600"/>
              <a:t>مصداقية</a:t>
            </a:r>
          </a:p>
          <a:p>
            <a:pPr algn="r" rtl="1"/>
            <a:r>
              <a:rPr lang="en-US" altLang="en-US" sz="3600"/>
              <a:t>التوفر</a:t>
            </a:r>
          </a:p>
          <a:p>
            <a:pPr algn="r" rtl="1"/>
            <a:r>
              <a:rPr lang="en-US" altLang="en-US" sz="3600"/>
              <a:t>أداء</a:t>
            </a:r>
          </a:p>
          <a:p>
            <a:pPr algn="r" rtl="1"/>
            <a:r>
              <a:rPr lang="en-US" altLang="en-US" sz="3600"/>
              <a:t>الدعم</a:t>
            </a:r>
          </a:p>
          <a:p>
            <a:pPr algn="r" rtl="1"/>
            <a:r>
              <a:rPr lang="en-US" altLang="en-US" sz="3600"/>
              <a:t>حماية</a:t>
            </a:r>
          </a:p>
          <a:p>
            <a:pPr algn="r" rtl="1"/>
            <a:endParaRPr lang="en-US" altLang="en-US" sz="3600" dirty="0"/>
          </a:p>
        </p:txBody>
      </p:sp>
    </p:spTree>
    <p:extLst>
      <p:ext uri="{BB962C8B-B14F-4D97-AF65-F5344CB8AC3E}">
        <p14:creationId xmlns:p14="http://schemas.microsoft.com/office/powerpoint/2010/main" val="22165257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8C793A-1854-443A-BABB-8F891917095D}"/>
              </a:ext>
            </a:extLst>
          </p:cNvPr>
          <p:cNvSpPr>
            <a:spLocks noGrp="1"/>
          </p:cNvSpPr>
          <p:nvPr>
            <p:ph type="sldNum" sz="quarter" idx="10"/>
          </p:nvPr>
        </p:nvSpPr>
        <p:spPr/>
        <p:txBody>
          <a:bodyPr/>
          <a:lstStyle/>
          <a:p>
            <a:pPr defTabSz="457200" rtl="0"/>
            <a:fld id="{87EA8DAE-32E0-4EAF-B37E-B976C4C99FBD}" type="slidenum">
              <a:rPr lang="en-CA" altLang="ar-JO">
                <a:solidFill>
                  <a:prstClr val="black">
                    <a:tint val="75000"/>
                  </a:prstClr>
                </a:solidFill>
                <a:latin typeface="Calibri"/>
                <a:cs typeface="Arial" panose="020B0604020202020204" pitchFamily="34" charset="0"/>
              </a:rPr>
              <a:pPr defTabSz="457200" rtl="0"/>
              <a:t>23</a:t>
            </a:fld>
            <a:endParaRPr lang="en-CA" altLang="ar-JO">
              <a:solidFill>
                <a:prstClr val="black">
                  <a:tint val="75000"/>
                </a:prstClr>
              </a:solidFill>
              <a:latin typeface="Calibri"/>
              <a:cs typeface="Arial" panose="020B0604020202020204" pitchFamily="34" charset="0"/>
            </a:endParaRPr>
          </a:p>
        </p:txBody>
      </p:sp>
      <p:sp>
        <p:nvSpPr>
          <p:cNvPr id="985092" name="Rectangle 4">
            <a:extLst>
              <a:ext uri="{FF2B5EF4-FFF2-40B4-BE49-F238E27FC236}">
                <a16:creationId xmlns:a16="http://schemas.microsoft.com/office/drawing/2014/main" id="{381D0211-5FBC-4EEB-B6B8-DD6B7B07D574}"/>
              </a:ext>
            </a:extLst>
          </p:cNvPr>
          <p:cNvSpPr>
            <a:spLocks noGrp="1" noChangeArrowheads="1"/>
          </p:cNvSpPr>
          <p:nvPr>
            <p:ph type="title"/>
          </p:nvPr>
        </p:nvSpPr>
        <p:spPr/>
        <p:txBody>
          <a:bodyPr/>
          <a:lstStyle/>
          <a:p>
            <a:r>
              <a:rPr lang="en-GB" altLang="en-US" dirty="0"/>
              <a:t>Examples of Non-Functional Requirements</a:t>
            </a:r>
            <a:br>
              <a:rPr lang="en-GB" altLang="en-US" dirty="0"/>
            </a:br>
            <a:r>
              <a:rPr lang="en-GB" altLang="en-US" dirty="0" err="1"/>
              <a:t>أمثلة</a:t>
            </a:r>
            <a:r>
              <a:rPr lang="en-GB" altLang="en-US" dirty="0"/>
              <a:t> </a:t>
            </a:r>
            <a:r>
              <a:rPr lang="en-GB" altLang="en-US" dirty="0" err="1"/>
              <a:t>على</a:t>
            </a:r>
            <a:r>
              <a:rPr lang="en-GB" altLang="en-US" dirty="0"/>
              <a:t> </a:t>
            </a:r>
            <a:r>
              <a:rPr lang="en-GB" altLang="en-US" dirty="0" err="1"/>
              <a:t>المتطلبات</a:t>
            </a:r>
            <a:r>
              <a:rPr lang="en-GB" altLang="en-US" dirty="0"/>
              <a:t> </a:t>
            </a:r>
            <a:r>
              <a:rPr lang="en-GB" altLang="en-US" dirty="0" err="1"/>
              <a:t>غير</a:t>
            </a:r>
            <a:r>
              <a:rPr lang="en-GB" altLang="en-US" dirty="0"/>
              <a:t> </a:t>
            </a:r>
            <a:r>
              <a:rPr lang="en-GB" altLang="en-US" dirty="0" err="1"/>
              <a:t>الوظيفية</a:t>
            </a:r>
            <a:endParaRPr lang="en-US" altLang="en-US" dirty="0"/>
          </a:p>
        </p:txBody>
      </p:sp>
      <p:sp>
        <p:nvSpPr>
          <p:cNvPr id="985093" name="Rectangle 5">
            <a:extLst>
              <a:ext uri="{FF2B5EF4-FFF2-40B4-BE49-F238E27FC236}">
                <a16:creationId xmlns:a16="http://schemas.microsoft.com/office/drawing/2014/main" id="{61C62594-480F-4061-A2CB-D5ECB7D3AABB}"/>
              </a:ext>
            </a:extLst>
          </p:cNvPr>
          <p:cNvSpPr>
            <a:spLocks noGrp="1" noChangeArrowheads="1"/>
          </p:cNvSpPr>
          <p:nvPr>
            <p:ph type="body" idx="1"/>
          </p:nvPr>
        </p:nvSpPr>
        <p:spPr>
          <a:xfrm>
            <a:off x="1981200" y="1600201"/>
            <a:ext cx="8229600" cy="5121275"/>
          </a:xfrm>
        </p:spPr>
        <p:txBody>
          <a:bodyPr/>
          <a:lstStyle/>
          <a:p>
            <a:r>
              <a:rPr lang="en-GB" altLang="en-US" sz="1600" b="1" dirty="0"/>
              <a:t>Product requirement</a:t>
            </a:r>
          </a:p>
          <a:p>
            <a:pPr algn="r" rtl="1"/>
            <a:r>
              <a:rPr lang="en-GB" altLang="en-US" sz="1600" b="1" dirty="0" err="1"/>
              <a:t>متطلبات</a:t>
            </a:r>
            <a:r>
              <a:rPr lang="en-GB" altLang="en-US" sz="1600" b="1" dirty="0"/>
              <a:t> </a:t>
            </a:r>
            <a:r>
              <a:rPr lang="en-GB" altLang="en-US" sz="1600" b="1" dirty="0" err="1"/>
              <a:t>المنتج</a:t>
            </a:r>
            <a:endParaRPr lang="en-GB" altLang="en-US" sz="1600" b="1" dirty="0"/>
          </a:p>
          <a:p>
            <a:pPr lvl="1"/>
            <a:r>
              <a:rPr lang="en-GB" altLang="en-US" sz="1400" dirty="0"/>
              <a:t>It shall be possible for all necessary communication between the APSE and the user to be expressed in the standard Ada character set.</a:t>
            </a:r>
          </a:p>
          <a:p>
            <a:pPr lvl="1" algn="r" rtl="1"/>
            <a:r>
              <a:rPr lang="en-GB" altLang="en-US" sz="1400" dirty="0" err="1"/>
              <a:t>يجب</a:t>
            </a:r>
            <a:r>
              <a:rPr lang="en-GB" altLang="en-US" sz="1400" dirty="0"/>
              <a:t> </a:t>
            </a:r>
            <a:r>
              <a:rPr lang="en-GB" altLang="en-US" sz="1400" dirty="0" err="1"/>
              <a:t>أن</a:t>
            </a:r>
            <a:r>
              <a:rPr lang="en-GB" altLang="en-US" sz="1400" dirty="0"/>
              <a:t> </a:t>
            </a:r>
            <a:r>
              <a:rPr lang="en-GB" altLang="en-US" sz="1400" dirty="0" err="1"/>
              <a:t>يكون</a:t>
            </a:r>
            <a:r>
              <a:rPr lang="en-GB" altLang="en-US" sz="1400" dirty="0"/>
              <a:t> </a:t>
            </a:r>
            <a:r>
              <a:rPr lang="en-GB" altLang="en-US" sz="1400" dirty="0" err="1"/>
              <a:t>من</a:t>
            </a:r>
            <a:r>
              <a:rPr lang="en-GB" altLang="en-US" sz="1400" dirty="0"/>
              <a:t> </a:t>
            </a:r>
            <a:r>
              <a:rPr lang="en-GB" altLang="en-US" sz="1400" dirty="0" err="1"/>
              <a:t>الممكن</a:t>
            </a:r>
            <a:r>
              <a:rPr lang="en-GB" altLang="en-US" sz="1400" dirty="0"/>
              <a:t> </a:t>
            </a:r>
            <a:r>
              <a:rPr lang="en-GB" altLang="en-US" sz="1400" dirty="0" err="1"/>
              <a:t>لجميع</a:t>
            </a:r>
            <a:r>
              <a:rPr lang="en-GB" altLang="en-US" sz="1400" dirty="0"/>
              <a:t> </a:t>
            </a:r>
            <a:r>
              <a:rPr lang="en-GB" altLang="en-US" sz="1400" dirty="0" err="1"/>
              <a:t>الاتصالات</a:t>
            </a:r>
            <a:r>
              <a:rPr lang="en-GB" altLang="en-US" sz="1400" dirty="0"/>
              <a:t> </a:t>
            </a:r>
            <a:r>
              <a:rPr lang="en-GB" altLang="en-US" sz="1400" dirty="0" err="1"/>
              <a:t>الضرورية</a:t>
            </a:r>
            <a:r>
              <a:rPr lang="en-GB" altLang="en-US" sz="1400" dirty="0"/>
              <a:t> </a:t>
            </a:r>
            <a:r>
              <a:rPr lang="en-GB" altLang="en-US" sz="1400" dirty="0" err="1"/>
              <a:t>بين</a:t>
            </a:r>
            <a:r>
              <a:rPr lang="en-GB" altLang="en-US" sz="1400" dirty="0"/>
              <a:t> APSE </a:t>
            </a:r>
            <a:r>
              <a:rPr lang="en-GB" altLang="en-US" sz="1400" dirty="0" err="1"/>
              <a:t>والمستخدم</a:t>
            </a:r>
            <a:r>
              <a:rPr lang="en-GB" altLang="en-US" sz="1400" dirty="0"/>
              <a:t> </a:t>
            </a:r>
            <a:r>
              <a:rPr lang="en-GB" altLang="en-US" sz="1400" dirty="0" err="1"/>
              <a:t>أن</a:t>
            </a:r>
            <a:r>
              <a:rPr lang="en-GB" altLang="en-US" sz="1400" dirty="0"/>
              <a:t> </a:t>
            </a:r>
            <a:r>
              <a:rPr lang="en-GB" altLang="en-US" sz="1400" dirty="0" err="1"/>
              <a:t>يتم</a:t>
            </a:r>
            <a:r>
              <a:rPr lang="en-GB" altLang="en-US" sz="1400" dirty="0"/>
              <a:t> </a:t>
            </a:r>
            <a:r>
              <a:rPr lang="en-GB" altLang="en-US" sz="1400" dirty="0" err="1"/>
              <a:t>التعبير</a:t>
            </a:r>
            <a:r>
              <a:rPr lang="en-GB" altLang="en-US" sz="1400" dirty="0"/>
              <a:t> </a:t>
            </a:r>
            <a:r>
              <a:rPr lang="en-GB" altLang="en-US" sz="1400" dirty="0" err="1"/>
              <a:t>عنها</a:t>
            </a:r>
            <a:r>
              <a:rPr lang="en-GB" altLang="en-US" sz="1400" dirty="0"/>
              <a:t> </a:t>
            </a:r>
            <a:r>
              <a:rPr lang="en-GB" altLang="en-US" sz="1400" dirty="0" err="1"/>
              <a:t>في</a:t>
            </a:r>
            <a:r>
              <a:rPr lang="en-GB" altLang="en-US" sz="1400" dirty="0"/>
              <a:t> </a:t>
            </a:r>
            <a:r>
              <a:rPr lang="en-GB" altLang="en-US" sz="1400" dirty="0" err="1"/>
              <a:t>مجموعة</a:t>
            </a:r>
            <a:r>
              <a:rPr lang="en-GB" altLang="en-US" sz="1400" dirty="0"/>
              <a:t> </a:t>
            </a:r>
            <a:r>
              <a:rPr lang="en-GB" altLang="en-US" sz="1400" dirty="0" err="1"/>
              <a:t>أحرف</a:t>
            </a:r>
            <a:r>
              <a:rPr lang="en-GB" altLang="en-US" sz="1400" dirty="0"/>
              <a:t> Ada </a:t>
            </a:r>
            <a:r>
              <a:rPr lang="en-GB" altLang="en-US" sz="1400" dirty="0" err="1"/>
              <a:t>القياسية</a:t>
            </a:r>
            <a:r>
              <a:rPr lang="en-GB" altLang="en-US" sz="1400" dirty="0"/>
              <a:t>.</a:t>
            </a:r>
            <a:endParaRPr lang="en-GB" altLang="en-US" sz="1600" dirty="0"/>
          </a:p>
          <a:p>
            <a:r>
              <a:rPr lang="en-GB" altLang="en-US" sz="1600" b="1" dirty="0"/>
              <a:t>Process requirement</a:t>
            </a:r>
          </a:p>
          <a:p>
            <a:pPr algn="r" rtl="1"/>
            <a:r>
              <a:rPr lang="en-GB" altLang="en-US" sz="1600" b="1" dirty="0" err="1"/>
              <a:t>متطلبات</a:t>
            </a:r>
            <a:r>
              <a:rPr lang="en-GB" altLang="en-US" sz="1600" b="1" dirty="0"/>
              <a:t> </a:t>
            </a:r>
            <a:r>
              <a:rPr lang="en-GB" altLang="en-US" sz="1600" b="1" dirty="0" err="1"/>
              <a:t>العملية</a:t>
            </a:r>
            <a:endParaRPr lang="en-GB" altLang="en-US" sz="1600" b="1" dirty="0"/>
          </a:p>
          <a:p>
            <a:pPr lvl="1"/>
            <a:r>
              <a:rPr lang="en-GB" altLang="en-US" sz="1400" dirty="0"/>
              <a:t>The system development process and deliverable documents shall conform to the process and deliverables defined in XYZCoSPSTAN95.</a:t>
            </a:r>
          </a:p>
          <a:p>
            <a:pPr lvl="1" algn="r" rtl="1"/>
            <a:r>
              <a:rPr lang="en-GB" altLang="en-US" sz="1400" dirty="0" err="1"/>
              <a:t>يجب</a:t>
            </a:r>
            <a:r>
              <a:rPr lang="en-GB" altLang="en-US" sz="1400" dirty="0"/>
              <a:t> </a:t>
            </a:r>
            <a:r>
              <a:rPr lang="en-GB" altLang="en-US" sz="1400" dirty="0" err="1"/>
              <a:t>أن</a:t>
            </a:r>
            <a:r>
              <a:rPr lang="en-GB" altLang="en-US" sz="1400" dirty="0"/>
              <a:t> </a:t>
            </a:r>
            <a:r>
              <a:rPr lang="en-GB" altLang="en-US" sz="1400" dirty="0" err="1"/>
              <a:t>تتوافق</a:t>
            </a:r>
            <a:r>
              <a:rPr lang="en-GB" altLang="en-US" sz="1400" dirty="0"/>
              <a:t> </a:t>
            </a:r>
            <a:r>
              <a:rPr lang="en-GB" altLang="en-US" sz="1400" dirty="0" err="1"/>
              <a:t>عملية</a:t>
            </a:r>
            <a:r>
              <a:rPr lang="en-GB" altLang="en-US" sz="1400" dirty="0"/>
              <a:t> </a:t>
            </a:r>
            <a:r>
              <a:rPr lang="en-GB" altLang="en-US" sz="1400" dirty="0" err="1"/>
              <a:t>تطوير</a:t>
            </a:r>
            <a:r>
              <a:rPr lang="en-GB" altLang="en-US" sz="1400" dirty="0"/>
              <a:t> </a:t>
            </a:r>
            <a:r>
              <a:rPr lang="en-GB" altLang="en-US" sz="1400" dirty="0" err="1"/>
              <a:t>النظام</a:t>
            </a:r>
            <a:r>
              <a:rPr lang="en-GB" altLang="en-US" sz="1400" dirty="0"/>
              <a:t> </a:t>
            </a:r>
            <a:r>
              <a:rPr lang="en-GB" altLang="en-US" sz="1400" dirty="0" err="1"/>
              <a:t>والمستندات</a:t>
            </a:r>
            <a:r>
              <a:rPr lang="en-GB" altLang="en-US" sz="1400" dirty="0"/>
              <a:t> </a:t>
            </a:r>
            <a:r>
              <a:rPr lang="en-GB" altLang="en-US" sz="1400" dirty="0" err="1"/>
              <a:t>القابلة</a:t>
            </a:r>
            <a:r>
              <a:rPr lang="en-GB" altLang="en-US" sz="1400" dirty="0"/>
              <a:t> </a:t>
            </a:r>
            <a:r>
              <a:rPr lang="en-GB" altLang="en-US" sz="1400" dirty="0" err="1"/>
              <a:t>للتسليم</a:t>
            </a:r>
            <a:r>
              <a:rPr lang="en-GB" altLang="en-US" sz="1400" dirty="0"/>
              <a:t> </a:t>
            </a:r>
            <a:r>
              <a:rPr lang="en-GB" altLang="en-US" sz="1400" dirty="0" err="1"/>
              <a:t>مع</a:t>
            </a:r>
            <a:r>
              <a:rPr lang="en-GB" altLang="en-US" sz="1400" dirty="0"/>
              <a:t> </a:t>
            </a:r>
            <a:r>
              <a:rPr lang="en-GB" altLang="en-US" sz="1400" dirty="0" err="1"/>
              <a:t>العملية</a:t>
            </a:r>
            <a:r>
              <a:rPr lang="en-GB" altLang="en-US" sz="1400" dirty="0"/>
              <a:t> </a:t>
            </a:r>
            <a:r>
              <a:rPr lang="en-GB" altLang="en-US" sz="1400" dirty="0" err="1"/>
              <a:t>والتسليمات</a:t>
            </a:r>
            <a:r>
              <a:rPr lang="en-GB" altLang="en-US" sz="1400" dirty="0"/>
              <a:t> </a:t>
            </a:r>
            <a:r>
              <a:rPr lang="en-GB" altLang="en-US" sz="1400" dirty="0" err="1"/>
              <a:t>المحددة</a:t>
            </a:r>
            <a:r>
              <a:rPr lang="en-GB" altLang="en-US" sz="1400" dirty="0"/>
              <a:t> </a:t>
            </a:r>
            <a:r>
              <a:rPr lang="en-GB" altLang="en-US" sz="1400" dirty="0" err="1"/>
              <a:t>في</a:t>
            </a:r>
            <a:r>
              <a:rPr lang="en-GB" altLang="en-US" sz="1400" dirty="0"/>
              <a:t> XYZCoSPSTAN95.</a:t>
            </a:r>
            <a:endParaRPr lang="en-GB" altLang="en-US" sz="1600" dirty="0"/>
          </a:p>
          <a:p>
            <a:r>
              <a:rPr lang="en-GB" altLang="en-US" sz="1600" b="1" dirty="0"/>
              <a:t>Security requirement</a:t>
            </a:r>
          </a:p>
          <a:p>
            <a:pPr algn="r" rtl="1"/>
            <a:r>
              <a:rPr lang="en-GB" altLang="en-US" sz="1600" b="1" dirty="0" err="1"/>
              <a:t>متطلبات</a:t>
            </a:r>
            <a:r>
              <a:rPr lang="en-GB" altLang="en-US" sz="1600" b="1" dirty="0"/>
              <a:t> </a:t>
            </a:r>
            <a:r>
              <a:rPr lang="en-GB" altLang="en-US" sz="1600" b="1" dirty="0" err="1"/>
              <a:t>الأمان</a:t>
            </a:r>
            <a:endParaRPr lang="en-GB" altLang="en-US" sz="1600" b="1" dirty="0"/>
          </a:p>
          <a:p>
            <a:pPr lvl="1"/>
            <a:r>
              <a:rPr lang="en-GB" altLang="en-US" sz="1400" dirty="0"/>
              <a:t>The system shall not disclose any personal information about customers apart from their name and reference number to the </a:t>
            </a:r>
            <a:r>
              <a:rPr lang="en-GB" altLang="en-US" sz="1600" dirty="0"/>
              <a:t>operators of the system.</a:t>
            </a:r>
          </a:p>
          <a:p>
            <a:pPr lvl="1" algn="r" rtl="1"/>
            <a:r>
              <a:rPr lang="en-GB" altLang="en-US" sz="1400" dirty="0" err="1"/>
              <a:t>لا</a:t>
            </a:r>
            <a:r>
              <a:rPr lang="en-GB" altLang="en-US" sz="1400" dirty="0"/>
              <a:t> </a:t>
            </a:r>
            <a:r>
              <a:rPr lang="en-GB" altLang="en-US" sz="1400" dirty="0" err="1"/>
              <a:t>يجوز</a:t>
            </a:r>
            <a:r>
              <a:rPr lang="en-GB" altLang="en-US" sz="1400" dirty="0"/>
              <a:t> </a:t>
            </a:r>
            <a:r>
              <a:rPr lang="en-GB" altLang="en-US" sz="1400" dirty="0" err="1"/>
              <a:t>للنظام</a:t>
            </a:r>
            <a:r>
              <a:rPr lang="en-GB" altLang="en-US" sz="1400" dirty="0"/>
              <a:t> </a:t>
            </a:r>
            <a:r>
              <a:rPr lang="en-GB" altLang="en-US" sz="1400" dirty="0" err="1"/>
              <a:t>الكشف</a:t>
            </a:r>
            <a:r>
              <a:rPr lang="en-GB" altLang="en-US" sz="1400" dirty="0"/>
              <a:t> </a:t>
            </a:r>
            <a:r>
              <a:rPr lang="en-GB" altLang="en-US" sz="1400" dirty="0" err="1"/>
              <a:t>عن</a:t>
            </a:r>
            <a:r>
              <a:rPr lang="en-GB" altLang="en-US" sz="1400" dirty="0"/>
              <a:t> </a:t>
            </a:r>
            <a:r>
              <a:rPr lang="en-GB" altLang="en-US" sz="1400" dirty="0" err="1"/>
              <a:t>أي</a:t>
            </a:r>
            <a:r>
              <a:rPr lang="en-GB" altLang="en-US" sz="1400" dirty="0"/>
              <a:t> </a:t>
            </a:r>
            <a:r>
              <a:rPr lang="en-GB" altLang="en-US" sz="1400" dirty="0" err="1"/>
              <a:t>معلومات</a:t>
            </a:r>
            <a:r>
              <a:rPr lang="en-GB" altLang="en-US" sz="1400" dirty="0"/>
              <a:t> </a:t>
            </a:r>
            <a:r>
              <a:rPr lang="en-GB" altLang="en-US" sz="1400" dirty="0" err="1"/>
              <a:t>شخصية</a:t>
            </a:r>
            <a:r>
              <a:rPr lang="en-GB" altLang="en-US" sz="1400" dirty="0"/>
              <a:t> </a:t>
            </a:r>
            <a:r>
              <a:rPr lang="en-GB" altLang="en-US" sz="1400" dirty="0" err="1"/>
              <a:t>عن</a:t>
            </a:r>
            <a:r>
              <a:rPr lang="en-GB" altLang="en-US" sz="1400" dirty="0"/>
              <a:t> </a:t>
            </a:r>
            <a:r>
              <a:rPr lang="en-GB" altLang="en-US" sz="1400" dirty="0" err="1"/>
              <a:t>العملاء</a:t>
            </a:r>
            <a:r>
              <a:rPr lang="en-GB" altLang="en-US" sz="1400" dirty="0"/>
              <a:t> </a:t>
            </a:r>
            <a:r>
              <a:rPr lang="en-GB" altLang="en-US" sz="1400" dirty="0" err="1"/>
              <a:t>باستثناء</a:t>
            </a:r>
            <a:r>
              <a:rPr lang="en-GB" altLang="en-US" sz="1400" dirty="0"/>
              <a:t> </a:t>
            </a:r>
            <a:r>
              <a:rPr lang="en-GB" altLang="en-US" sz="1400" dirty="0" err="1"/>
              <a:t>أسمائهم</a:t>
            </a:r>
            <a:r>
              <a:rPr lang="en-GB" altLang="en-US" sz="1400" dirty="0"/>
              <a:t> </a:t>
            </a:r>
            <a:r>
              <a:rPr lang="en-GB" altLang="en-US" sz="1400" dirty="0" err="1"/>
              <a:t>وأرقامهم</a:t>
            </a:r>
            <a:r>
              <a:rPr lang="en-GB" altLang="en-US" sz="1400" dirty="0"/>
              <a:t> </a:t>
            </a:r>
            <a:r>
              <a:rPr lang="en-GB" altLang="en-US" sz="1400" dirty="0" err="1"/>
              <a:t>المرجعية</a:t>
            </a:r>
            <a:r>
              <a:rPr lang="en-GB" altLang="en-US" sz="1400" dirty="0"/>
              <a:t> </a:t>
            </a:r>
            <a:r>
              <a:rPr lang="en-GB" altLang="en-US" sz="1400" dirty="0" err="1"/>
              <a:t>لمشغلي</a:t>
            </a:r>
            <a:r>
              <a:rPr lang="en-GB" altLang="en-US" sz="1400" dirty="0"/>
              <a:t> </a:t>
            </a:r>
            <a:r>
              <a:rPr lang="en-GB" altLang="en-US" sz="1400" dirty="0" err="1"/>
              <a:t>النظام</a:t>
            </a:r>
            <a:r>
              <a:rPr lang="en-GB" altLang="en-US" sz="1400" dirty="0"/>
              <a:t>.</a:t>
            </a:r>
            <a:endParaRPr lang="en-US"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3"/>
          <p:cNvSpPr>
            <a:spLocks noGrp="1" noChangeArrowheads="1"/>
          </p:cNvSpPr>
          <p:nvPr>
            <p:ph type="title"/>
          </p:nvPr>
        </p:nvSpPr>
        <p:spPr>
          <a:xfrm>
            <a:off x="1919288" y="188913"/>
            <a:ext cx="8229600" cy="1008062"/>
          </a:xfrm>
        </p:spPr>
        <p:txBody>
          <a:bodyPr/>
          <a:lstStyle/>
          <a:p>
            <a:pPr eaLnBrk="1" hangingPunct="1"/>
            <a:r>
              <a:rPr lang="en-US" altLang="en-US" dirty="0"/>
              <a:t>Nonfunctional Requirements</a:t>
            </a:r>
            <a:br>
              <a:rPr lang="en-US" altLang="en-US" dirty="0"/>
            </a:br>
            <a:r>
              <a:rPr lang="en-US" altLang="en-US" dirty="0" err="1"/>
              <a:t>متطلبات</a:t>
            </a:r>
            <a:r>
              <a:rPr lang="en-US" altLang="en-US" dirty="0"/>
              <a:t> </a:t>
            </a:r>
            <a:r>
              <a:rPr lang="en-US" altLang="en-US" dirty="0" err="1"/>
              <a:t>غير</a:t>
            </a:r>
            <a:r>
              <a:rPr lang="en-US" altLang="en-US" dirty="0"/>
              <a:t> </a:t>
            </a:r>
            <a:r>
              <a:rPr lang="en-US" altLang="en-US" dirty="0" err="1"/>
              <a:t>مجدية</a:t>
            </a:r>
            <a:endParaRPr lang="en-US" altLang="en-US" dirty="0"/>
          </a:p>
        </p:txBody>
      </p:sp>
      <p:sp>
        <p:nvSpPr>
          <p:cNvPr id="13316" name="Rectangle 4"/>
          <p:cNvSpPr>
            <a:spLocks noGrp="1" noChangeArrowheads="1"/>
          </p:cNvSpPr>
          <p:nvPr>
            <p:ph type="body" idx="1"/>
          </p:nvPr>
        </p:nvSpPr>
        <p:spPr>
          <a:xfrm>
            <a:off x="1775520" y="1485900"/>
            <a:ext cx="8229600" cy="5372100"/>
          </a:xfrm>
        </p:spPr>
        <p:txBody>
          <a:bodyPr/>
          <a:lstStyle/>
          <a:p>
            <a:pPr eaLnBrk="1" hangingPunct="1"/>
            <a:r>
              <a:rPr lang="en-US" altLang="en-US" sz="1600" dirty="0"/>
              <a:t>Usability – ease of use</a:t>
            </a:r>
          </a:p>
          <a:p>
            <a:pPr algn="r" rtl="1" eaLnBrk="1" hangingPunct="1"/>
            <a:r>
              <a:rPr lang="en-US" altLang="en-US" sz="1600" dirty="0" err="1"/>
              <a:t>سهولة</a:t>
            </a:r>
            <a:r>
              <a:rPr lang="en-US" altLang="en-US" sz="1600" dirty="0"/>
              <a:t> </a:t>
            </a:r>
            <a:r>
              <a:rPr lang="en-US" altLang="en-US" sz="1600" dirty="0" err="1"/>
              <a:t>الاستخدام</a:t>
            </a:r>
            <a:r>
              <a:rPr lang="en-US" altLang="en-US" sz="1600" dirty="0"/>
              <a:t> - </a:t>
            </a:r>
            <a:r>
              <a:rPr lang="en-US" altLang="en-US" sz="1600" dirty="0" err="1"/>
              <a:t>سهولة</a:t>
            </a:r>
            <a:r>
              <a:rPr lang="en-US" altLang="en-US" sz="1600" dirty="0"/>
              <a:t> </a:t>
            </a:r>
            <a:r>
              <a:rPr lang="en-US" altLang="en-US" sz="1600" dirty="0" err="1"/>
              <a:t>الاستخدام</a:t>
            </a:r>
            <a:endParaRPr lang="en-US" altLang="en-US" sz="1600" dirty="0"/>
          </a:p>
          <a:p>
            <a:pPr lvl="1" eaLnBrk="1" hangingPunct="1"/>
            <a:r>
              <a:rPr lang="en-US" altLang="en-US" sz="1400" dirty="0"/>
              <a:t>Specify the required training time for a use to become minimally productive</a:t>
            </a:r>
          </a:p>
          <a:p>
            <a:pPr lvl="1" algn="r" rtl="1" eaLnBrk="1" hangingPunct="1"/>
            <a:r>
              <a:rPr lang="en-US" altLang="en-US" sz="1400" dirty="0" err="1"/>
              <a:t>حدد</a:t>
            </a:r>
            <a:r>
              <a:rPr lang="en-US" altLang="en-US" sz="1400" dirty="0"/>
              <a:t> </a:t>
            </a:r>
            <a:r>
              <a:rPr lang="en-US" altLang="en-US" sz="1400" dirty="0" err="1"/>
              <a:t>وقت</a:t>
            </a:r>
            <a:r>
              <a:rPr lang="en-US" altLang="en-US" sz="1400" dirty="0"/>
              <a:t> </a:t>
            </a:r>
            <a:r>
              <a:rPr lang="en-US" altLang="en-US" sz="1400" dirty="0" err="1"/>
              <a:t>التدريب</a:t>
            </a:r>
            <a:r>
              <a:rPr lang="en-US" altLang="en-US" sz="1400" dirty="0"/>
              <a:t> </a:t>
            </a:r>
            <a:r>
              <a:rPr lang="en-US" altLang="en-US" sz="1400" dirty="0" err="1"/>
              <a:t>المطلوب</a:t>
            </a:r>
            <a:r>
              <a:rPr lang="en-US" altLang="en-US" sz="1400" dirty="0"/>
              <a:t> </a:t>
            </a:r>
            <a:r>
              <a:rPr lang="en-US" altLang="en-US" sz="1400" dirty="0" err="1"/>
              <a:t>للاستخدام</a:t>
            </a:r>
            <a:r>
              <a:rPr lang="en-US" altLang="en-US" sz="1400" dirty="0"/>
              <a:t> </a:t>
            </a:r>
            <a:r>
              <a:rPr lang="en-US" altLang="en-US" sz="1400" dirty="0" err="1"/>
              <a:t>حتى</a:t>
            </a:r>
            <a:r>
              <a:rPr lang="en-US" altLang="en-US" sz="1400" dirty="0"/>
              <a:t> </a:t>
            </a:r>
            <a:r>
              <a:rPr lang="en-US" altLang="en-US" sz="1400" dirty="0" err="1"/>
              <a:t>يصبح</a:t>
            </a:r>
            <a:r>
              <a:rPr lang="en-US" altLang="en-US" sz="1400" dirty="0"/>
              <a:t> </a:t>
            </a:r>
            <a:r>
              <a:rPr lang="en-US" altLang="en-US" sz="1400" dirty="0" err="1"/>
              <a:t>أقل</a:t>
            </a:r>
            <a:r>
              <a:rPr lang="en-US" altLang="en-US" sz="1400" dirty="0"/>
              <a:t> </a:t>
            </a:r>
            <a:r>
              <a:rPr lang="en-US" altLang="en-US" sz="1400" dirty="0" err="1"/>
              <a:t>إنتاجية</a:t>
            </a:r>
            <a:endParaRPr lang="en-US" altLang="en-US" sz="1400" dirty="0"/>
          </a:p>
          <a:p>
            <a:pPr lvl="1" eaLnBrk="1" hangingPunct="1"/>
            <a:r>
              <a:rPr lang="en-US" altLang="en-US" sz="1400" dirty="0"/>
              <a:t>Specify measurable task time for typical tasks or transactions</a:t>
            </a:r>
          </a:p>
          <a:p>
            <a:pPr lvl="1" algn="r" rtl="1" eaLnBrk="1" hangingPunct="1"/>
            <a:r>
              <a:rPr lang="en-US" altLang="en-US" sz="1400" dirty="0" err="1"/>
              <a:t>حدد</a:t>
            </a:r>
            <a:r>
              <a:rPr lang="en-US" altLang="en-US" sz="1400" dirty="0"/>
              <a:t> </a:t>
            </a:r>
            <a:r>
              <a:rPr lang="en-US" altLang="en-US" sz="1400" dirty="0" err="1"/>
              <a:t>وقت</a:t>
            </a:r>
            <a:r>
              <a:rPr lang="en-US" altLang="en-US" sz="1400" dirty="0"/>
              <a:t> </a:t>
            </a:r>
            <a:r>
              <a:rPr lang="en-US" altLang="en-US" sz="1400" dirty="0" err="1"/>
              <a:t>مهمة</a:t>
            </a:r>
            <a:r>
              <a:rPr lang="en-US" altLang="en-US" sz="1400" dirty="0"/>
              <a:t> </a:t>
            </a:r>
            <a:r>
              <a:rPr lang="en-US" altLang="en-US" sz="1400" dirty="0" err="1"/>
              <a:t>قابل</a:t>
            </a:r>
            <a:r>
              <a:rPr lang="en-US" altLang="en-US" sz="1400" dirty="0"/>
              <a:t> </a:t>
            </a:r>
            <a:r>
              <a:rPr lang="en-US" altLang="en-US" sz="1400" dirty="0" err="1"/>
              <a:t>للقياس</a:t>
            </a:r>
            <a:r>
              <a:rPr lang="en-US" altLang="en-US" sz="1400" dirty="0"/>
              <a:t> </a:t>
            </a:r>
            <a:r>
              <a:rPr lang="en-US" altLang="en-US" sz="1400" dirty="0" err="1"/>
              <a:t>للمهام</a:t>
            </a:r>
            <a:r>
              <a:rPr lang="en-US" altLang="en-US" sz="1400" dirty="0"/>
              <a:t> </a:t>
            </a:r>
            <a:r>
              <a:rPr lang="en-US" altLang="en-US" sz="1400" dirty="0" err="1"/>
              <a:t>أو</a:t>
            </a:r>
            <a:r>
              <a:rPr lang="en-US" altLang="en-US" sz="1400" dirty="0"/>
              <a:t> </a:t>
            </a:r>
            <a:r>
              <a:rPr lang="en-US" altLang="en-US" sz="1400" dirty="0" err="1"/>
              <a:t>المعاملات</a:t>
            </a:r>
            <a:r>
              <a:rPr lang="en-US" altLang="en-US" sz="1400" dirty="0"/>
              <a:t> </a:t>
            </a:r>
            <a:r>
              <a:rPr lang="en-US" altLang="en-US" sz="1400" dirty="0" err="1"/>
              <a:t>النموذجية</a:t>
            </a:r>
            <a:endParaRPr lang="en-US" altLang="en-US" sz="1400" dirty="0"/>
          </a:p>
          <a:p>
            <a:pPr lvl="2" eaLnBrk="1" hangingPunct="1"/>
            <a:r>
              <a:rPr lang="en-US" altLang="en-US" sz="1200" dirty="0"/>
              <a:t>Time to place a typical order</a:t>
            </a:r>
          </a:p>
          <a:p>
            <a:pPr lvl="2" algn="r" rtl="1" eaLnBrk="1" hangingPunct="1"/>
            <a:r>
              <a:rPr lang="en-US" altLang="en-US" sz="1200" dirty="0" err="1"/>
              <a:t>حان</a:t>
            </a:r>
            <a:r>
              <a:rPr lang="en-US" altLang="en-US" sz="1200" dirty="0"/>
              <a:t> </a:t>
            </a:r>
            <a:r>
              <a:rPr lang="en-US" altLang="en-US" sz="1200" dirty="0" err="1"/>
              <a:t>الوقت</a:t>
            </a:r>
            <a:r>
              <a:rPr lang="en-US" altLang="en-US" sz="1200" dirty="0"/>
              <a:t> </a:t>
            </a:r>
            <a:r>
              <a:rPr lang="en-US" altLang="en-US" sz="1200" dirty="0" err="1"/>
              <a:t>لوضع</a:t>
            </a:r>
            <a:r>
              <a:rPr lang="en-US" altLang="en-US" sz="1200" dirty="0"/>
              <a:t> </a:t>
            </a:r>
            <a:r>
              <a:rPr lang="en-US" altLang="en-US" sz="1200" dirty="0" err="1"/>
              <a:t>طلب</a:t>
            </a:r>
            <a:r>
              <a:rPr lang="en-US" altLang="en-US" sz="1200" dirty="0"/>
              <a:t> </a:t>
            </a:r>
            <a:r>
              <a:rPr lang="en-US" altLang="en-US" sz="1200" dirty="0" err="1"/>
              <a:t>نموذجي</a:t>
            </a:r>
            <a:endParaRPr lang="en-US" altLang="en-US" sz="1200" dirty="0"/>
          </a:p>
          <a:p>
            <a:pPr lvl="1" eaLnBrk="1" hangingPunct="1"/>
            <a:r>
              <a:rPr lang="en-US" altLang="en-US" sz="1400" dirty="0"/>
              <a:t>Compare usability to another commonly known system</a:t>
            </a:r>
          </a:p>
          <a:p>
            <a:pPr lvl="1" algn="r" rtl="1" eaLnBrk="1" hangingPunct="1"/>
            <a:r>
              <a:rPr lang="en-US" altLang="en-US" sz="1400" dirty="0" err="1"/>
              <a:t>قارن</a:t>
            </a:r>
            <a:r>
              <a:rPr lang="en-US" altLang="en-US" sz="1400" dirty="0"/>
              <a:t> </a:t>
            </a:r>
            <a:r>
              <a:rPr lang="en-US" altLang="en-US" sz="1400" dirty="0" err="1"/>
              <a:t>سهولة</a:t>
            </a:r>
            <a:r>
              <a:rPr lang="en-US" altLang="en-US" sz="1400" dirty="0"/>
              <a:t> </a:t>
            </a:r>
            <a:r>
              <a:rPr lang="en-US" altLang="en-US" sz="1400" dirty="0" err="1"/>
              <a:t>الاستخدام</a:t>
            </a:r>
            <a:r>
              <a:rPr lang="en-US" altLang="en-US" sz="1400" dirty="0"/>
              <a:t> </a:t>
            </a:r>
            <a:r>
              <a:rPr lang="en-US" altLang="en-US" sz="1400" dirty="0" err="1"/>
              <a:t>بنظام</a:t>
            </a:r>
            <a:r>
              <a:rPr lang="en-US" altLang="en-US" sz="1400" dirty="0"/>
              <a:t> </a:t>
            </a:r>
            <a:r>
              <a:rPr lang="en-US" altLang="en-US" sz="1400" dirty="0" err="1"/>
              <a:t>آخر</a:t>
            </a:r>
            <a:r>
              <a:rPr lang="en-US" altLang="en-US" sz="1400" dirty="0"/>
              <a:t> </a:t>
            </a:r>
            <a:r>
              <a:rPr lang="en-US" altLang="en-US" sz="1400" dirty="0" err="1"/>
              <a:t>معروف</a:t>
            </a:r>
            <a:r>
              <a:rPr lang="en-US" altLang="en-US" sz="1400" dirty="0"/>
              <a:t> </a:t>
            </a:r>
            <a:r>
              <a:rPr lang="en-US" altLang="en-US" sz="1400" dirty="0" err="1"/>
              <a:t>بشكل</a:t>
            </a:r>
            <a:r>
              <a:rPr lang="en-US" altLang="en-US" sz="1400" dirty="0"/>
              <a:t> </a:t>
            </a:r>
            <a:r>
              <a:rPr lang="en-US" altLang="en-US" sz="1400" dirty="0" err="1"/>
              <a:t>شائع</a:t>
            </a:r>
            <a:endParaRPr lang="en-US" altLang="en-US" sz="1400" dirty="0"/>
          </a:p>
          <a:p>
            <a:pPr lvl="2" eaLnBrk="1" hangingPunct="1"/>
            <a:r>
              <a:rPr lang="en-US" altLang="en-US" sz="1200" dirty="0"/>
              <a:t>“The system shall be judged by 90% of the users to be at least as usable as the existing XYZ system”</a:t>
            </a:r>
          </a:p>
          <a:p>
            <a:pPr lvl="2" algn="r" rtl="1" eaLnBrk="1" hangingPunct="1"/>
            <a:r>
              <a:rPr lang="en-US" altLang="en-US" sz="1200" dirty="0"/>
              <a:t>"</a:t>
            </a:r>
            <a:r>
              <a:rPr lang="en-US" altLang="en-US" sz="1200" dirty="0" err="1"/>
              <a:t>سيتم</a:t>
            </a:r>
            <a:r>
              <a:rPr lang="en-US" altLang="en-US" sz="1200" dirty="0"/>
              <a:t> </a:t>
            </a:r>
            <a:r>
              <a:rPr lang="en-US" altLang="en-US" sz="1200" dirty="0" err="1"/>
              <a:t>الحكم</a:t>
            </a:r>
            <a:r>
              <a:rPr lang="en-US" altLang="en-US" sz="1200" dirty="0"/>
              <a:t> </a:t>
            </a:r>
            <a:r>
              <a:rPr lang="en-US" altLang="en-US" sz="1200" dirty="0" err="1"/>
              <a:t>على</a:t>
            </a:r>
            <a:r>
              <a:rPr lang="en-US" altLang="en-US" sz="1200" dirty="0"/>
              <a:t> </a:t>
            </a:r>
            <a:r>
              <a:rPr lang="en-US" altLang="en-US" sz="1200" dirty="0" err="1"/>
              <a:t>النظام</a:t>
            </a:r>
            <a:r>
              <a:rPr lang="en-US" altLang="en-US" sz="1200" dirty="0"/>
              <a:t> </a:t>
            </a:r>
            <a:r>
              <a:rPr lang="en-US" altLang="en-US" sz="1200" dirty="0" err="1"/>
              <a:t>من</a:t>
            </a:r>
            <a:r>
              <a:rPr lang="en-US" altLang="en-US" sz="1200" dirty="0"/>
              <a:t> </a:t>
            </a:r>
            <a:r>
              <a:rPr lang="en-US" altLang="en-US" sz="1200" dirty="0" err="1"/>
              <a:t>قبل</a:t>
            </a:r>
            <a:r>
              <a:rPr lang="en-US" altLang="en-US" sz="1200" dirty="0"/>
              <a:t> 90٪ </a:t>
            </a:r>
            <a:r>
              <a:rPr lang="en-US" altLang="en-US" sz="1200" dirty="0" err="1"/>
              <a:t>من</a:t>
            </a:r>
            <a:r>
              <a:rPr lang="en-US" altLang="en-US" sz="1200" dirty="0"/>
              <a:t> </a:t>
            </a:r>
            <a:r>
              <a:rPr lang="en-US" altLang="en-US" sz="1200" dirty="0" err="1"/>
              <a:t>المستخدمين</a:t>
            </a:r>
            <a:r>
              <a:rPr lang="en-US" altLang="en-US" sz="1200" dirty="0"/>
              <a:t> </a:t>
            </a:r>
            <a:r>
              <a:rPr lang="en-US" altLang="en-US" sz="1200" dirty="0" err="1"/>
              <a:t>بأنه</a:t>
            </a:r>
            <a:r>
              <a:rPr lang="en-US" altLang="en-US" sz="1200" dirty="0"/>
              <a:t> </a:t>
            </a:r>
            <a:r>
              <a:rPr lang="en-US" altLang="en-US" sz="1200" dirty="0" err="1"/>
              <a:t>قابل</a:t>
            </a:r>
            <a:r>
              <a:rPr lang="en-US" altLang="en-US" sz="1200" dirty="0"/>
              <a:t> </a:t>
            </a:r>
            <a:r>
              <a:rPr lang="en-US" altLang="en-US" sz="1200" dirty="0" err="1"/>
              <a:t>للاستخدام</a:t>
            </a:r>
            <a:r>
              <a:rPr lang="en-US" altLang="en-US" sz="1200" dirty="0"/>
              <a:t> </a:t>
            </a:r>
            <a:r>
              <a:rPr lang="en-US" altLang="en-US" sz="1200" dirty="0" err="1"/>
              <a:t>على</a:t>
            </a:r>
            <a:r>
              <a:rPr lang="en-US" altLang="en-US" sz="1200" dirty="0"/>
              <a:t> </a:t>
            </a:r>
            <a:r>
              <a:rPr lang="en-US" altLang="en-US" sz="1200" dirty="0" err="1"/>
              <a:t>الأقل</a:t>
            </a:r>
            <a:r>
              <a:rPr lang="en-US" altLang="en-US" sz="1200" dirty="0"/>
              <a:t> </a:t>
            </a:r>
            <a:r>
              <a:rPr lang="en-US" altLang="en-US" sz="1200" dirty="0" err="1"/>
              <a:t>مثل</a:t>
            </a:r>
            <a:r>
              <a:rPr lang="en-US" altLang="en-US" sz="1200" dirty="0"/>
              <a:t> </a:t>
            </a:r>
            <a:r>
              <a:rPr lang="en-US" altLang="en-US" sz="1200" dirty="0" err="1"/>
              <a:t>نظام</a:t>
            </a:r>
            <a:r>
              <a:rPr lang="en-US" altLang="en-US" sz="1200" dirty="0"/>
              <a:t> XYZ </a:t>
            </a:r>
            <a:r>
              <a:rPr lang="en-US" altLang="en-US" sz="1200" dirty="0" err="1"/>
              <a:t>الحالي</a:t>
            </a:r>
            <a:r>
              <a:rPr lang="en-US" altLang="en-US" sz="1200" dirty="0"/>
              <a:t>"</a:t>
            </a:r>
          </a:p>
          <a:p>
            <a:pPr lvl="1" eaLnBrk="1" hangingPunct="1"/>
            <a:r>
              <a:rPr lang="en-US" altLang="en-US" sz="1400" dirty="0"/>
              <a:t>Specify required features of online help systems, tool tips, context-sensitive help, etc.</a:t>
            </a:r>
          </a:p>
          <a:p>
            <a:pPr lvl="1" algn="r" rtl="1" eaLnBrk="1" hangingPunct="1"/>
            <a:r>
              <a:rPr lang="en-US" altLang="en-US" sz="1400" dirty="0" err="1"/>
              <a:t>حدد</a:t>
            </a:r>
            <a:r>
              <a:rPr lang="en-US" altLang="en-US" sz="1400" dirty="0"/>
              <a:t> </a:t>
            </a:r>
            <a:r>
              <a:rPr lang="en-US" altLang="en-US" sz="1400" dirty="0" err="1"/>
              <a:t>الميزات</a:t>
            </a:r>
            <a:r>
              <a:rPr lang="en-US" altLang="en-US" sz="1400" dirty="0"/>
              <a:t> </a:t>
            </a:r>
            <a:r>
              <a:rPr lang="en-US" altLang="en-US" sz="1400" dirty="0" err="1"/>
              <a:t>المطلوبة</a:t>
            </a:r>
            <a:r>
              <a:rPr lang="en-US" altLang="en-US" sz="1400" dirty="0"/>
              <a:t> </a:t>
            </a:r>
            <a:r>
              <a:rPr lang="en-US" altLang="en-US" sz="1400" dirty="0" err="1"/>
              <a:t>لأنظمة</a:t>
            </a:r>
            <a:r>
              <a:rPr lang="en-US" altLang="en-US" sz="1400" dirty="0"/>
              <a:t> </a:t>
            </a:r>
            <a:r>
              <a:rPr lang="en-US" altLang="en-US" sz="1400" dirty="0" err="1"/>
              <a:t>المساعدة</a:t>
            </a:r>
            <a:r>
              <a:rPr lang="en-US" altLang="en-US" sz="1400" dirty="0"/>
              <a:t> </a:t>
            </a:r>
            <a:r>
              <a:rPr lang="en-US" altLang="en-US" sz="1400" dirty="0" err="1"/>
              <a:t>عبر</a:t>
            </a:r>
            <a:r>
              <a:rPr lang="en-US" altLang="en-US" sz="1400" dirty="0"/>
              <a:t> </a:t>
            </a:r>
            <a:r>
              <a:rPr lang="en-US" altLang="en-US" sz="1400" dirty="0" err="1"/>
              <a:t>الإنترنت</a:t>
            </a:r>
            <a:r>
              <a:rPr lang="en-US" altLang="en-US" sz="1400" dirty="0"/>
              <a:t> ، </a:t>
            </a:r>
            <a:r>
              <a:rPr lang="en-US" altLang="en-US" sz="1400" dirty="0" err="1"/>
              <a:t>وتلميحات</a:t>
            </a:r>
            <a:r>
              <a:rPr lang="en-US" altLang="en-US" sz="1400" dirty="0"/>
              <a:t> </a:t>
            </a:r>
            <a:r>
              <a:rPr lang="en-US" altLang="en-US" sz="1400" dirty="0" err="1"/>
              <a:t>الأدوات</a:t>
            </a:r>
            <a:r>
              <a:rPr lang="en-US" altLang="en-US" sz="1400" dirty="0"/>
              <a:t> ، </a:t>
            </a:r>
            <a:r>
              <a:rPr lang="en-US" altLang="en-US" sz="1400" dirty="0" err="1"/>
              <a:t>والتعليمات</a:t>
            </a:r>
            <a:r>
              <a:rPr lang="en-US" altLang="en-US" sz="1400" dirty="0"/>
              <a:t> </a:t>
            </a:r>
            <a:r>
              <a:rPr lang="en-US" altLang="en-US" sz="1400" dirty="0" err="1"/>
              <a:t>الحساسة</a:t>
            </a:r>
            <a:r>
              <a:rPr lang="en-US" altLang="en-US" sz="1400" dirty="0"/>
              <a:t> </a:t>
            </a:r>
            <a:r>
              <a:rPr lang="en-US" altLang="en-US" sz="1400" dirty="0" err="1"/>
              <a:t>للسياق</a:t>
            </a:r>
            <a:r>
              <a:rPr lang="en-US" altLang="en-US" sz="1400" dirty="0"/>
              <a:t> ، </a:t>
            </a:r>
            <a:r>
              <a:rPr lang="en-US" altLang="en-US" sz="1400" dirty="0" err="1"/>
              <a:t>وما</a:t>
            </a:r>
            <a:r>
              <a:rPr lang="en-US" altLang="en-US" sz="1400" dirty="0"/>
              <a:t> </a:t>
            </a:r>
            <a:r>
              <a:rPr lang="en-US" altLang="en-US" sz="1400" dirty="0" err="1"/>
              <a:t>إلى</a:t>
            </a:r>
            <a:r>
              <a:rPr lang="en-US" altLang="en-US" sz="1400" dirty="0"/>
              <a:t> </a:t>
            </a:r>
            <a:r>
              <a:rPr lang="en-US" altLang="en-US" sz="1400" dirty="0" err="1"/>
              <a:t>ذلك</a:t>
            </a:r>
            <a:r>
              <a:rPr lang="en-US" altLang="en-US" sz="1400" dirty="0"/>
              <a:t>.</a:t>
            </a:r>
          </a:p>
          <a:p>
            <a:pPr lvl="1" eaLnBrk="1" hangingPunct="1"/>
            <a:r>
              <a:rPr lang="en-US" altLang="en-US" sz="1400" dirty="0"/>
              <a:t>Follow conventions and standards that have been developed for human-to-machine interface</a:t>
            </a:r>
          </a:p>
          <a:p>
            <a:pPr lvl="1" algn="r" rtl="1" eaLnBrk="1" hangingPunct="1"/>
            <a:r>
              <a:rPr lang="en-US" altLang="en-US" sz="1400" dirty="0" err="1"/>
              <a:t>اتبع</a:t>
            </a:r>
            <a:r>
              <a:rPr lang="en-US" altLang="en-US" sz="1400" dirty="0"/>
              <a:t> </a:t>
            </a:r>
            <a:r>
              <a:rPr lang="en-US" altLang="en-US" sz="1400" dirty="0" err="1"/>
              <a:t>الاتفاقيات</a:t>
            </a:r>
            <a:r>
              <a:rPr lang="en-US" altLang="en-US" sz="1400" dirty="0"/>
              <a:t> </a:t>
            </a:r>
            <a:r>
              <a:rPr lang="en-US" altLang="en-US" sz="1400" dirty="0" err="1"/>
              <a:t>والمعايير</a:t>
            </a:r>
            <a:r>
              <a:rPr lang="en-US" altLang="en-US" sz="1400" dirty="0"/>
              <a:t> </a:t>
            </a:r>
            <a:r>
              <a:rPr lang="en-US" altLang="en-US" sz="1400" dirty="0" err="1"/>
              <a:t>التي</a:t>
            </a:r>
            <a:r>
              <a:rPr lang="en-US" altLang="en-US" sz="1400" dirty="0"/>
              <a:t> </a:t>
            </a:r>
            <a:r>
              <a:rPr lang="en-US" altLang="en-US" sz="1400" dirty="0" err="1"/>
              <a:t>تم</a:t>
            </a:r>
            <a:r>
              <a:rPr lang="en-US" altLang="en-US" sz="1400" dirty="0"/>
              <a:t> </a:t>
            </a:r>
            <a:r>
              <a:rPr lang="en-US" altLang="en-US" sz="1400" dirty="0" err="1"/>
              <a:t>تطويرها</a:t>
            </a:r>
            <a:r>
              <a:rPr lang="en-US" altLang="en-US" sz="1400" dirty="0"/>
              <a:t> </a:t>
            </a:r>
            <a:r>
              <a:rPr lang="en-US" altLang="en-US" sz="1400" dirty="0" err="1"/>
              <a:t>للواجهة</a:t>
            </a:r>
            <a:r>
              <a:rPr lang="en-US" altLang="en-US" sz="1400" dirty="0"/>
              <a:t> </a:t>
            </a:r>
            <a:r>
              <a:rPr lang="en-US" altLang="en-US" sz="1400" dirty="0" err="1"/>
              <a:t>بين</a:t>
            </a:r>
            <a:r>
              <a:rPr lang="en-US" altLang="en-US" sz="1400" dirty="0"/>
              <a:t> </a:t>
            </a:r>
            <a:r>
              <a:rPr lang="en-US" altLang="en-US" sz="1400" dirty="0" err="1"/>
              <a:t>الإنسان</a:t>
            </a:r>
            <a:r>
              <a:rPr lang="en-US" altLang="en-US" sz="1400" dirty="0"/>
              <a:t> </a:t>
            </a:r>
            <a:r>
              <a:rPr lang="en-US" altLang="en-US" sz="1400" dirty="0" err="1"/>
              <a:t>والآلة</a:t>
            </a:r>
            <a:endParaRPr lang="en-US" altLang="en-US" sz="1400" dirty="0"/>
          </a:p>
          <a:p>
            <a:pPr lvl="2" eaLnBrk="1" hangingPunct="1"/>
            <a:r>
              <a:rPr lang="en-US" altLang="en-US" sz="1200" dirty="0"/>
              <a:t>IBM’s Common User Access (CUA) standards</a:t>
            </a:r>
          </a:p>
          <a:p>
            <a:pPr lvl="2" algn="r" rtl="1" eaLnBrk="1" hangingPunct="1"/>
            <a:r>
              <a:rPr lang="en-US" altLang="en-US" sz="1200" dirty="0" err="1"/>
              <a:t>معايير</a:t>
            </a:r>
            <a:r>
              <a:rPr lang="en-US" altLang="en-US" sz="1200" dirty="0"/>
              <a:t> </a:t>
            </a:r>
            <a:r>
              <a:rPr lang="en-US" altLang="en-US" sz="1200" dirty="0" err="1"/>
              <a:t>وصول</a:t>
            </a:r>
            <a:r>
              <a:rPr lang="en-US" altLang="en-US" sz="1200" dirty="0"/>
              <a:t> </a:t>
            </a:r>
            <a:r>
              <a:rPr lang="en-US" altLang="en-US" sz="1200" dirty="0" err="1"/>
              <a:t>المستخدم</a:t>
            </a:r>
            <a:r>
              <a:rPr lang="en-US" altLang="en-US" sz="1200" dirty="0"/>
              <a:t> </a:t>
            </a:r>
            <a:r>
              <a:rPr lang="en-US" altLang="en-US" sz="1200" dirty="0" err="1"/>
              <a:t>المشترك</a:t>
            </a:r>
            <a:r>
              <a:rPr lang="en-US" altLang="en-US" sz="1200" dirty="0"/>
              <a:t> (CUA) </a:t>
            </a:r>
            <a:r>
              <a:rPr lang="en-US" altLang="en-US" sz="1200" dirty="0" err="1"/>
              <a:t>لشركة</a:t>
            </a:r>
            <a:r>
              <a:rPr lang="en-US" altLang="en-US" sz="1200" dirty="0"/>
              <a:t> IBM</a:t>
            </a:r>
            <a:endParaRPr lang="en-US" altLang="en-US" sz="1400" dirty="0"/>
          </a:p>
        </p:txBody>
      </p:sp>
    </p:spTree>
    <p:extLst>
      <p:ext uri="{BB962C8B-B14F-4D97-AF65-F5344CB8AC3E}">
        <p14:creationId xmlns:p14="http://schemas.microsoft.com/office/powerpoint/2010/main" val="23297775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Grp="1" noChangeArrowheads="1"/>
          </p:cNvSpPr>
          <p:nvPr>
            <p:ph type="title"/>
          </p:nvPr>
        </p:nvSpPr>
        <p:spPr/>
        <p:txBody>
          <a:bodyPr/>
          <a:lstStyle/>
          <a:p>
            <a:pPr eaLnBrk="1" hangingPunct="1"/>
            <a:r>
              <a:rPr lang="en-US" altLang="en-US" dirty="0"/>
              <a:t>Nonfunctional Requirements</a:t>
            </a:r>
            <a:br>
              <a:rPr lang="en-US" altLang="en-US" dirty="0"/>
            </a:br>
            <a:r>
              <a:rPr lang="en-US" altLang="en-US" dirty="0" err="1"/>
              <a:t>متطلبات</a:t>
            </a:r>
            <a:r>
              <a:rPr lang="en-US" altLang="en-US" dirty="0"/>
              <a:t> </a:t>
            </a:r>
            <a:r>
              <a:rPr lang="en-US" altLang="en-US" dirty="0" err="1"/>
              <a:t>غير</a:t>
            </a:r>
            <a:r>
              <a:rPr lang="en-US" altLang="en-US" dirty="0"/>
              <a:t> </a:t>
            </a:r>
            <a:r>
              <a:rPr lang="en-US" altLang="en-US" dirty="0" err="1"/>
              <a:t>مجدية</a:t>
            </a:r>
            <a:endParaRPr lang="en-US" altLang="en-US" dirty="0"/>
          </a:p>
        </p:txBody>
      </p:sp>
      <p:sp>
        <p:nvSpPr>
          <p:cNvPr id="14340" name="Rectangle 4"/>
          <p:cNvSpPr>
            <a:spLocks noGrp="1" noChangeArrowheads="1"/>
          </p:cNvSpPr>
          <p:nvPr>
            <p:ph type="body" idx="1"/>
          </p:nvPr>
        </p:nvSpPr>
        <p:spPr>
          <a:xfrm>
            <a:off x="1651000" y="1795805"/>
            <a:ext cx="8693472" cy="4787557"/>
          </a:xfrm>
        </p:spPr>
        <p:txBody>
          <a:bodyPr/>
          <a:lstStyle/>
          <a:p>
            <a:pPr eaLnBrk="1" hangingPunct="1"/>
            <a:r>
              <a:rPr lang="en-US" altLang="en-US" sz="1800" dirty="0"/>
              <a:t>Reliability</a:t>
            </a:r>
          </a:p>
          <a:p>
            <a:pPr algn="r" rtl="1" eaLnBrk="1" hangingPunct="1"/>
            <a:r>
              <a:rPr lang="en-US" altLang="en-US" sz="1800" dirty="0" err="1"/>
              <a:t>مصداقية</a:t>
            </a:r>
            <a:endParaRPr lang="en-US" altLang="en-US" sz="1600" dirty="0"/>
          </a:p>
          <a:p>
            <a:pPr lvl="1" eaLnBrk="1" hangingPunct="1"/>
            <a:r>
              <a:rPr lang="en-US" altLang="en-US" sz="1600" dirty="0"/>
              <a:t>Availability – System must be available X.XXX% between hours of 7am and midnight.</a:t>
            </a:r>
          </a:p>
          <a:p>
            <a:pPr lvl="1" algn="r" rtl="1" eaLnBrk="1" hangingPunct="1"/>
            <a:r>
              <a:rPr lang="en-US" altLang="en-US" sz="1600" dirty="0" err="1"/>
              <a:t>التوفر</a:t>
            </a:r>
            <a:r>
              <a:rPr lang="en-US" altLang="en-US" sz="1600" dirty="0"/>
              <a:t> - </a:t>
            </a:r>
            <a:r>
              <a:rPr lang="en-US" altLang="en-US" sz="1600" dirty="0" err="1"/>
              <a:t>يجب</a:t>
            </a:r>
            <a:r>
              <a:rPr lang="en-US" altLang="en-US" sz="1600" dirty="0"/>
              <a:t> </a:t>
            </a:r>
            <a:r>
              <a:rPr lang="en-US" altLang="en-US" sz="1600" dirty="0" err="1"/>
              <a:t>أن</a:t>
            </a:r>
            <a:r>
              <a:rPr lang="en-US" altLang="en-US" sz="1600" dirty="0"/>
              <a:t> </a:t>
            </a:r>
            <a:r>
              <a:rPr lang="en-US" altLang="en-US" sz="1600" dirty="0" err="1"/>
              <a:t>يكون</a:t>
            </a:r>
            <a:r>
              <a:rPr lang="en-US" altLang="en-US" sz="1600" dirty="0"/>
              <a:t> </a:t>
            </a:r>
            <a:r>
              <a:rPr lang="en-US" altLang="en-US" sz="1600" dirty="0" err="1"/>
              <a:t>النظام</a:t>
            </a:r>
            <a:r>
              <a:rPr lang="en-US" altLang="en-US" sz="1600" dirty="0"/>
              <a:t> </a:t>
            </a:r>
            <a:r>
              <a:rPr lang="en-US" altLang="en-US" sz="1600" dirty="0" err="1"/>
              <a:t>متاحًا</a:t>
            </a:r>
            <a:r>
              <a:rPr lang="en-US" altLang="en-US" sz="1600" dirty="0"/>
              <a:t> </a:t>
            </a:r>
            <a:r>
              <a:rPr lang="en-US" altLang="en-US" sz="1600" dirty="0" err="1"/>
              <a:t>بنسبة</a:t>
            </a:r>
            <a:r>
              <a:rPr lang="en-US" altLang="en-US" sz="1600" dirty="0"/>
              <a:t> X.XXX٪ </a:t>
            </a:r>
            <a:r>
              <a:rPr lang="en-US" altLang="en-US" sz="1600" dirty="0" err="1"/>
              <a:t>بين</a:t>
            </a:r>
            <a:r>
              <a:rPr lang="en-US" altLang="en-US" sz="1600" dirty="0"/>
              <a:t> </a:t>
            </a:r>
            <a:r>
              <a:rPr lang="en-US" altLang="en-US" sz="1600" dirty="0" err="1"/>
              <a:t>الساعة</a:t>
            </a:r>
            <a:r>
              <a:rPr lang="en-US" altLang="en-US" sz="1600" dirty="0"/>
              <a:t> 7 </a:t>
            </a:r>
            <a:r>
              <a:rPr lang="en-US" altLang="en-US" sz="1600" dirty="0" err="1"/>
              <a:t>صباحًا</a:t>
            </a:r>
            <a:r>
              <a:rPr lang="en-US" altLang="en-US" sz="1600" dirty="0"/>
              <a:t> </a:t>
            </a:r>
            <a:r>
              <a:rPr lang="en-US" altLang="en-US" sz="1600" dirty="0" err="1"/>
              <a:t>ومنتصف</a:t>
            </a:r>
            <a:r>
              <a:rPr lang="en-US" altLang="en-US" sz="1600" dirty="0"/>
              <a:t> </a:t>
            </a:r>
            <a:r>
              <a:rPr lang="en-US" altLang="en-US" sz="1600" dirty="0" err="1"/>
              <a:t>الليل</a:t>
            </a:r>
            <a:r>
              <a:rPr lang="en-US" altLang="en-US" sz="1600" dirty="0"/>
              <a:t>.</a:t>
            </a:r>
          </a:p>
          <a:p>
            <a:pPr lvl="1" eaLnBrk="1" hangingPunct="1"/>
            <a:r>
              <a:rPr lang="en-US" altLang="en-US" sz="1600" dirty="0"/>
              <a:t>Mean time between failures (MTFB) – usually specified in hours</a:t>
            </a:r>
          </a:p>
          <a:p>
            <a:pPr lvl="1" algn="r" rtl="1" eaLnBrk="1" hangingPunct="1"/>
            <a:r>
              <a:rPr lang="en-US" altLang="en-US" sz="1600" dirty="0" err="1"/>
              <a:t>متوسط</a:t>
            </a:r>
            <a:r>
              <a:rPr lang="en-US" altLang="en-US" sz="1600" dirty="0"/>
              <a:t> ​​</a:t>
            </a:r>
            <a:r>
              <a:rPr lang="en-US" altLang="en-US" sz="1600" dirty="0" err="1"/>
              <a:t>الوقت</a:t>
            </a:r>
            <a:r>
              <a:rPr lang="en-US" altLang="en-US" sz="1600" dirty="0"/>
              <a:t> </a:t>
            </a:r>
            <a:r>
              <a:rPr lang="en-US" altLang="en-US" sz="1600" dirty="0" err="1"/>
              <a:t>بين</a:t>
            </a:r>
            <a:r>
              <a:rPr lang="en-US" altLang="en-US" sz="1600" dirty="0"/>
              <a:t> </a:t>
            </a:r>
            <a:r>
              <a:rPr lang="en-US" altLang="en-US" sz="1600" dirty="0" err="1"/>
              <a:t>حالات</a:t>
            </a:r>
            <a:r>
              <a:rPr lang="en-US" altLang="en-US" sz="1600" dirty="0"/>
              <a:t> </a:t>
            </a:r>
            <a:r>
              <a:rPr lang="en-US" altLang="en-US" sz="1600" dirty="0" err="1"/>
              <a:t>الفشل</a:t>
            </a:r>
            <a:r>
              <a:rPr lang="en-US" altLang="en-US" sz="1600" dirty="0"/>
              <a:t> (MTFB) - </a:t>
            </a:r>
            <a:r>
              <a:rPr lang="en-US" altLang="en-US" sz="1600" dirty="0" err="1"/>
              <a:t>يُحدد</a:t>
            </a:r>
            <a:r>
              <a:rPr lang="en-US" altLang="en-US" sz="1600" dirty="0"/>
              <a:t> </a:t>
            </a:r>
            <a:r>
              <a:rPr lang="en-US" altLang="en-US" sz="1600" dirty="0" err="1"/>
              <a:t>عادةً</a:t>
            </a:r>
            <a:r>
              <a:rPr lang="en-US" altLang="en-US" sz="1600" dirty="0"/>
              <a:t> </a:t>
            </a:r>
            <a:r>
              <a:rPr lang="en-US" altLang="en-US" sz="1600" dirty="0" err="1"/>
              <a:t>بالساعات</a:t>
            </a:r>
            <a:endParaRPr lang="en-US" altLang="en-US" sz="1600" dirty="0"/>
          </a:p>
          <a:p>
            <a:pPr lvl="1" eaLnBrk="1" hangingPunct="1"/>
            <a:r>
              <a:rPr lang="en-US" altLang="en-US" sz="1600" dirty="0"/>
              <a:t>Mean time to repair (MTTR) – how long system can be out of operation after a failure</a:t>
            </a:r>
          </a:p>
          <a:p>
            <a:pPr lvl="1" algn="r" rtl="1" eaLnBrk="1" hangingPunct="1"/>
            <a:r>
              <a:rPr lang="en-US" altLang="en-US" sz="1600" dirty="0" err="1"/>
              <a:t>متوسط</a:t>
            </a:r>
            <a:r>
              <a:rPr lang="en-US" altLang="en-US" sz="1600" dirty="0"/>
              <a:t> ​​</a:t>
            </a:r>
            <a:r>
              <a:rPr lang="en-US" altLang="en-US" sz="1600" dirty="0" err="1"/>
              <a:t>الوقت</a:t>
            </a:r>
            <a:r>
              <a:rPr lang="en-US" altLang="en-US" sz="1600" dirty="0"/>
              <a:t> </a:t>
            </a:r>
            <a:r>
              <a:rPr lang="en-US" altLang="en-US" sz="1600" dirty="0" err="1"/>
              <a:t>اللازم</a:t>
            </a:r>
            <a:r>
              <a:rPr lang="en-US" altLang="en-US" sz="1600" dirty="0"/>
              <a:t> </a:t>
            </a:r>
            <a:r>
              <a:rPr lang="en-US" altLang="en-US" sz="1600" dirty="0" err="1"/>
              <a:t>للإصلاح</a:t>
            </a:r>
            <a:r>
              <a:rPr lang="en-US" altLang="en-US" sz="1600" dirty="0"/>
              <a:t> (MTTR) - </a:t>
            </a:r>
            <a:r>
              <a:rPr lang="en-US" altLang="en-US" sz="1600" dirty="0" err="1"/>
              <a:t>ما</a:t>
            </a:r>
            <a:r>
              <a:rPr lang="en-US" altLang="en-US" sz="1600" dirty="0"/>
              <a:t> </a:t>
            </a:r>
            <a:r>
              <a:rPr lang="en-US" altLang="en-US" sz="1600" dirty="0" err="1"/>
              <a:t>هي</a:t>
            </a:r>
            <a:r>
              <a:rPr lang="en-US" altLang="en-US" sz="1600" dirty="0"/>
              <a:t> </a:t>
            </a:r>
            <a:r>
              <a:rPr lang="en-US" altLang="en-US" sz="1600" dirty="0" err="1"/>
              <a:t>المدة</a:t>
            </a:r>
            <a:r>
              <a:rPr lang="en-US" altLang="en-US" sz="1600" dirty="0"/>
              <a:t> </a:t>
            </a:r>
            <a:r>
              <a:rPr lang="en-US" altLang="en-US" sz="1600" dirty="0" err="1"/>
              <a:t>التي</a:t>
            </a:r>
            <a:r>
              <a:rPr lang="en-US" altLang="en-US" sz="1600" dirty="0"/>
              <a:t> </a:t>
            </a:r>
            <a:r>
              <a:rPr lang="en-US" altLang="en-US" sz="1600" dirty="0" err="1"/>
              <a:t>يمكن</a:t>
            </a:r>
            <a:r>
              <a:rPr lang="en-US" altLang="en-US" sz="1600" dirty="0"/>
              <a:t> </a:t>
            </a:r>
            <a:r>
              <a:rPr lang="en-US" altLang="en-US" sz="1600" dirty="0" err="1"/>
              <a:t>أن</a:t>
            </a:r>
            <a:r>
              <a:rPr lang="en-US" altLang="en-US" sz="1600" dirty="0"/>
              <a:t> </a:t>
            </a:r>
            <a:r>
              <a:rPr lang="en-US" altLang="en-US" sz="1600" dirty="0" err="1"/>
              <a:t>يتوقف</a:t>
            </a:r>
            <a:r>
              <a:rPr lang="en-US" altLang="en-US" sz="1600" dirty="0"/>
              <a:t> </a:t>
            </a:r>
            <a:r>
              <a:rPr lang="en-US" altLang="en-US" sz="1600" dirty="0" err="1"/>
              <a:t>خلالها</a:t>
            </a:r>
            <a:r>
              <a:rPr lang="en-US" altLang="en-US" sz="1600" dirty="0"/>
              <a:t> </a:t>
            </a:r>
            <a:r>
              <a:rPr lang="en-US" altLang="en-US" sz="1600" dirty="0" err="1"/>
              <a:t>النظام</a:t>
            </a:r>
            <a:r>
              <a:rPr lang="en-US" altLang="en-US" sz="1600" dirty="0"/>
              <a:t> </a:t>
            </a:r>
            <a:r>
              <a:rPr lang="en-US" altLang="en-US" sz="1600" dirty="0" err="1"/>
              <a:t>عن</a:t>
            </a:r>
            <a:r>
              <a:rPr lang="en-US" altLang="en-US" sz="1600" dirty="0"/>
              <a:t> </a:t>
            </a:r>
            <a:r>
              <a:rPr lang="en-US" altLang="en-US" sz="1600" dirty="0" err="1"/>
              <a:t>العمل</a:t>
            </a:r>
            <a:r>
              <a:rPr lang="en-US" altLang="en-US" sz="1600" dirty="0"/>
              <a:t> </a:t>
            </a:r>
            <a:r>
              <a:rPr lang="en-US" altLang="en-US" sz="1600" dirty="0" err="1"/>
              <a:t>بعد</a:t>
            </a:r>
            <a:r>
              <a:rPr lang="en-US" altLang="en-US" sz="1600" dirty="0"/>
              <a:t> </a:t>
            </a:r>
            <a:r>
              <a:rPr lang="en-US" altLang="en-US" sz="1600" dirty="0" err="1"/>
              <a:t>حدوث</a:t>
            </a:r>
            <a:r>
              <a:rPr lang="en-US" altLang="en-US" sz="1600" dirty="0"/>
              <a:t> </a:t>
            </a:r>
            <a:r>
              <a:rPr lang="en-US" altLang="en-US" sz="1600" dirty="0" err="1"/>
              <a:t>عطل</a:t>
            </a:r>
            <a:endParaRPr lang="en-US" altLang="en-US" sz="1600" dirty="0"/>
          </a:p>
          <a:p>
            <a:pPr lvl="1" eaLnBrk="1" hangingPunct="1"/>
            <a:r>
              <a:rPr lang="en-US" altLang="en-US" sz="1600" dirty="0"/>
              <a:t>Accuracy – what precision is required in numerical outputs</a:t>
            </a:r>
          </a:p>
          <a:p>
            <a:pPr lvl="1" algn="r" rtl="1" eaLnBrk="1" hangingPunct="1"/>
            <a:r>
              <a:rPr lang="en-US" altLang="en-US" sz="1600" dirty="0" err="1"/>
              <a:t>الدقة</a:t>
            </a:r>
            <a:r>
              <a:rPr lang="en-US" altLang="en-US" sz="1600" dirty="0"/>
              <a:t> - </a:t>
            </a:r>
            <a:r>
              <a:rPr lang="en-US" altLang="en-US" sz="1600" dirty="0" err="1"/>
              <a:t>ما</a:t>
            </a:r>
            <a:r>
              <a:rPr lang="en-US" altLang="en-US" sz="1600" dirty="0"/>
              <a:t> </a:t>
            </a:r>
            <a:r>
              <a:rPr lang="en-US" altLang="en-US" sz="1600" dirty="0" err="1"/>
              <a:t>هي</a:t>
            </a:r>
            <a:r>
              <a:rPr lang="en-US" altLang="en-US" sz="1600" dirty="0"/>
              <a:t> </a:t>
            </a:r>
            <a:r>
              <a:rPr lang="en-US" altLang="en-US" sz="1600" dirty="0" err="1"/>
              <a:t>الدقة</a:t>
            </a:r>
            <a:r>
              <a:rPr lang="en-US" altLang="en-US" sz="1600" dirty="0"/>
              <a:t> </a:t>
            </a:r>
            <a:r>
              <a:rPr lang="en-US" altLang="en-US" sz="1600" dirty="0" err="1"/>
              <a:t>المطلوبة</a:t>
            </a:r>
            <a:r>
              <a:rPr lang="en-US" altLang="en-US" sz="1600" dirty="0"/>
              <a:t> </a:t>
            </a:r>
            <a:r>
              <a:rPr lang="en-US" altLang="en-US" sz="1600" dirty="0" err="1"/>
              <a:t>في</a:t>
            </a:r>
            <a:r>
              <a:rPr lang="en-US" altLang="en-US" sz="1600" dirty="0"/>
              <a:t> </a:t>
            </a:r>
            <a:r>
              <a:rPr lang="en-US" altLang="en-US" sz="1600" dirty="0" err="1"/>
              <a:t>المخرجات</a:t>
            </a:r>
            <a:r>
              <a:rPr lang="en-US" altLang="en-US" sz="1600" dirty="0"/>
              <a:t> </a:t>
            </a:r>
            <a:r>
              <a:rPr lang="en-US" altLang="en-US" sz="1600" dirty="0" err="1"/>
              <a:t>العددية</a:t>
            </a:r>
            <a:endParaRPr lang="en-US" altLang="en-US" sz="1600" dirty="0"/>
          </a:p>
          <a:p>
            <a:pPr lvl="1" eaLnBrk="1" hangingPunct="1"/>
            <a:r>
              <a:rPr lang="en-US" altLang="en-US" sz="1600" dirty="0"/>
              <a:t>Maximum bugs, or defect rate – bugs/KLOC</a:t>
            </a:r>
          </a:p>
          <a:p>
            <a:pPr lvl="1" algn="r" rtl="1" eaLnBrk="1" hangingPunct="1"/>
            <a:r>
              <a:rPr lang="en-US" altLang="en-US" sz="1600" dirty="0" err="1"/>
              <a:t>الحد</a:t>
            </a:r>
            <a:r>
              <a:rPr lang="en-US" altLang="en-US" sz="1600" dirty="0"/>
              <a:t> </a:t>
            </a:r>
            <a:r>
              <a:rPr lang="en-US" altLang="en-US" sz="1600" dirty="0" err="1"/>
              <a:t>الأقصى</a:t>
            </a:r>
            <a:r>
              <a:rPr lang="en-US" altLang="en-US" sz="1600" dirty="0"/>
              <a:t> </a:t>
            </a:r>
            <a:r>
              <a:rPr lang="en-US" altLang="en-US" sz="1600" dirty="0" err="1"/>
              <a:t>من</a:t>
            </a:r>
            <a:r>
              <a:rPr lang="en-US" altLang="en-US" sz="1600" dirty="0"/>
              <a:t> </a:t>
            </a:r>
            <a:r>
              <a:rPr lang="en-US" altLang="en-US" sz="1600" dirty="0" err="1"/>
              <a:t>الأخطاء</a:t>
            </a:r>
            <a:r>
              <a:rPr lang="en-US" altLang="en-US" sz="1600" dirty="0"/>
              <a:t> </a:t>
            </a:r>
            <a:r>
              <a:rPr lang="en-US" altLang="en-US" sz="1600" dirty="0" err="1"/>
              <a:t>أو</a:t>
            </a:r>
            <a:r>
              <a:rPr lang="en-US" altLang="en-US" sz="1600" dirty="0"/>
              <a:t> </a:t>
            </a:r>
            <a:r>
              <a:rPr lang="en-US" altLang="en-US" sz="1600" dirty="0" err="1"/>
              <a:t>معدل</a:t>
            </a:r>
            <a:r>
              <a:rPr lang="en-US" altLang="en-US" sz="1600" dirty="0"/>
              <a:t> </a:t>
            </a:r>
            <a:r>
              <a:rPr lang="en-US" altLang="en-US" sz="1600" dirty="0" err="1"/>
              <a:t>الخلل</a:t>
            </a:r>
            <a:r>
              <a:rPr lang="en-US" altLang="en-US" sz="1600" dirty="0"/>
              <a:t> - </a:t>
            </a:r>
            <a:r>
              <a:rPr lang="en-US" altLang="en-US" sz="1600" dirty="0" err="1"/>
              <a:t>البق</a:t>
            </a:r>
            <a:r>
              <a:rPr lang="en-US" altLang="en-US" sz="1600" dirty="0"/>
              <a:t> / KLOC</a:t>
            </a:r>
          </a:p>
          <a:p>
            <a:pPr lvl="1" eaLnBrk="1" hangingPunct="1"/>
            <a:r>
              <a:rPr lang="en-US" altLang="en-US" sz="1600" dirty="0"/>
              <a:t>Bugs per type – usually categorized in terms of minor, significant, and critical</a:t>
            </a:r>
          </a:p>
          <a:p>
            <a:pPr lvl="1" algn="r" rtl="1" eaLnBrk="1" hangingPunct="1"/>
            <a:r>
              <a:rPr lang="en-US" altLang="en-US" sz="1600" dirty="0" err="1"/>
              <a:t>الأخطاء</a:t>
            </a:r>
            <a:r>
              <a:rPr lang="en-US" altLang="en-US" sz="1600" dirty="0"/>
              <a:t> </a:t>
            </a:r>
            <a:r>
              <a:rPr lang="en-US" altLang="en-US" sz="1600" dirty="0" err="1"/>
              <a:t>لكل</a:t>
            </a:r>
            <a:r>
              <a:rPr lang="en-US" altLang="en-US" sz="1600" dirty="0"/>
              <a:t> </a:t>
            </a:r>
            <a:r>
              <a:rPr lang="en-US" altLang="en-US" sz="1600" dirty="0" err="1"/>
              <a:t>نوع</a:t>
            </a:r>
            <a:r>
              <a:rPr lang="en-US" altLang="en-US" sz="1600" dirty="0"/>
              <a:t> - </a:t>
            </a:r>
            <a:r>
              <a:rPr lang="en-US" altLang="en-US" sz="1600" dirty="0" err="1"/>
              <a:t>عادةً</a:t>
            </a:r>
            <a:r>
              <a:rPr lang="en-US" altLang="en-US" sz="1600" dirty="0"/>
              <a:t> </a:t>
            </a:r>
            <a:r>
              <a:rPr lang="en-US" altLang="en-US" sz="1600" dirty="0" err="1"/>
              <a:t>ما</a:t>
            </a:r>
            <a:r>
              <a:rPr lang="en-US" altLang="en-US" sz="1600" dirty="0"/>
              <a:t> </a:t>
            </a:r>
            <a:r>
              <a:rPr lang="en-US" altLang="en-US" sz="1600" dirty="0" err="1"/>
              <a:t>يتم</a:t>
            </a:r>
            <a:r>
              <a:rPr lang="en-US" altLang="en-US" sz="1600" dirty="0"/>
              <a:t> </a:t>
            </a:r>
            <a:r>
              <a:rPr lang="en-US" altLang="en-US" sz="1600" dirty="0" err="1"/>
              <a:t>تصنيفها</a:t>
            </a:r>
            <a:r>
              <a:rPr lang="en-US" altLang="en-US" sz="1600" dirty="0"/>
              <a:t> </a:t>
            </a:r>
            <a:r>
              <a:rPr lang="en-US" altLang="en-US" sz="1600" dirty="0" err="1"/>
              <a:t>من</a:t>
            </a:r>
            <a:r>
              <a:rPr lang="en-US" altLang="en-US" sz="1600" dirty="0"/>
              <a:t> </a:t>
            </a:r>
            <a:r>
              <a:rPr lang="en-US" altLang="en-US" sz="1600" dirty="0" err="1"/>
              <a:t>حيث</a:t>
            </a:r>
            <a:r>
              <a:rPr lang="en-US" altLang="en-US" sz="1600" dirty="0"/>
              <a:t> </a:t>
            </a:r>
            <a:r>
              <a:rPr lang="en-US" altLang="en-US" sz="1600" dirty="0" err="1"/>
              <a:t>الصغيرة</a:t>
            </a:r>
            <a:r>
              <a:rPr lang="en-US" altLang="en-US" sz="1600" dirty="0"/>
              <a:t> ، </a:t>
            </a:r>
            <a:r>
              <a:rPr lang="en-US" altLang="en-US" sz="1600" dirty="0" err="1"/>
              <a:t>والمهمة</a:t>
            </a:r>
            <a:r>
              <a:rPr lang="en-US" altLang="en-US" sz="1600" dirty="0"/>
              <a:t> ، </a:t>
            </a:r>
            <a:r>
              <a:rPr lang="en-US" altLang="en-US" sz="1600" dirty="0" err="1"/>
              <a:t>والحرجة</a:t>
            </a:r>
            <a:endParaRPr lang="en-US" altLang="en-US" sz="1600" dirty="0"/>
          </a:p>
        </p:txBody>
      </p:sp>
    </p:spTree>
    <p:extLst>
      <p:ext uri="{BB962C8B-B14F-4D97-AF65-F5344CB8AC3E}">
        <p14:creationId xmlns:p14="http://schemas.microsoft.com/office/powerpoint/2010/main" val="33625369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3"/>
          <p:cNvSpPr>
            <a:spLocks noGrp="1" noChangeArrowheads="1"/>
          </p:cNvSpPr>
          <p:nvPr>
            <p:ph type="title"/>
          </p:nvPr>
        </p:nvSpPr>
        <p:spPr>
          <a:xfrm>
            <a:off x="1919288" y="476250"/>
            <a:ext cx="8229600" cy="992188"/>
          </a:xfrm>
        </p:spPr>
        <p:txBody>
          <a:bodyPr/>
          <a:lstStyle/>
          <a:p>
            <a:pPr eaLnBrk="1" hangingPunct="1"/>
            <a:r>
              <a:rPr lang="en-US" altLang="en-US" dirty="0"/>
              <a:t>Nonfunctional Requirements</a:t>
            </a:r>
            <a:br>
              <a:rPr lang="en-US" altLang="en-US" dirty="0"/>
            </a:br>
            <a:r>
              <a:rPr lang="en-US" altLang="en-US" dirty="0" err="1"/>
              <a:t>متطلبات</a:t>
            </a:r>
            <a:r>
              <a:rPr lang="en-US" altLang="en-US" dirty="0"/>
              <a:t> </a:t>
            </a:r>
            <a:r>
              <a:rPr lang="en-US" altLang="en-US" dirty="0" err="1"/>
              <a:t>غير</a:t>
            </a:r>
            <a:r>
              <a:rPr lang="en-US" altLang="en-US" dirty="0"/>
              <a:t> </a:t>
            </a:r>
            <a:r>
              <a:rPr lang="en-US" altLang="en-US" dirty="0" err="1"/>
              <a:t>مجدية</a:t>
            </a:r>
            <a:endParaRPr lang="en-US" altLang="en-US" dirty="0"/>
          </a:p>
        </p:txBody>
      </p:sp>
      <p:sp>
        <p:nvSpPr>
          <p:cNvPr id="15364" name="Rectangle 4"/>
          <p:cNvSpPr>
            <a:spLocks noGrp="1" noChangeArrowheads="1"/>
          </p:cNvSpPr>
          <p:nvPr>
            <p:ph type="body" idx="1"/>
          </p:nvPr>
        </p:nvSpPr>
        <p:spPr>
          <a:xfrm>
            <a:off x="2063750" y="1628800"/>
            <a:ext cx="8229600" cy="4968552"/>
          </a:xfrm>
        </p:spPr>
        <p:txBody>
          <a:bodyPr/>
          <a:lstStyle/>
          <a:p>
            <a:pPr eaLnBrk="1" hangingPunct="1"/>
            <a:r>
              <a:rPr lang="en-US" altLang="en-US" sz="2000" dirty="0"/>
              <a:t>Performance</a:t>
            </a:r>
          </a:p>
          <a:p>
            <a:pPr algn="r" rtl="1" eaLnBrk="1" hangingPunct="1"/>
            <a:r>
              <a:rPr lang="en-US" altLang="en-US" sz="2000" dirty="0" err="1"/>
              <a:t>أداء</a:t>
            </a:r>
            <a:endParaRPr lang="en-US" altLang="en-US" sz="2000" dirty="0"/>
          </a:p>
          <a:p>
            <a:pPr lvl="1" eaLnBrk="1" hangingPunct="1"/>
            <a:r>
              <a:rPr lang="en-US" altLang="en-US" sz="1800" dirty="0"/>
              <a:t>Response time for a transaction</a:t>
            </a:r>
          </a:p>
          <a:p>
            <a:pPr lvl="1" algn="r" rtl="1" eaLnBrk="1" hangingPunct="1"/>
            <a:r>
              <a:rPr lang="en-US" altLang="en-US" sz="1800" dirty="0" err="1"/>
              <a:t>وقت</a:t>
            </a:r>
            <a:r>
              <a:rPr lang="en-US" altLang="en-US" sz="1800" dirty="0"/>
              <a:t> </a:t>
            </a:r>
            <a:r>
              <a:rPr lang="en-US" altLang="en-US" sz="1800" dirty="0" err="1"/>
              <a:t>الاستجابة</a:t>
            </a:r>
            <a:r>
              <a:rPr lang="en-US" altLang="en-US" sz="1800" dirty="0"/>
              <a:t> </a:t>
            </a:r>
            <a:r>
              <a:rPr lang="en-US" altLang="en-US" sz="1800" dirty="0" err="1"/>
              <a:t>للمعاملة</a:t>
            </a:r>
            <a:endParaRPr lang="en-US" altLang="en-US" sz="1800" dirty="0"/>
          </a:p>
          <a:p>
            <a:pPr lvl="1" eaLnBrk="1" hangingPunct="1"/>
            <a:r>
              <a:rPr lang="en-US" altLang="en-US" sz="1800" dirty="0"/>
              <a:t>Throughput: transactions per second</a:t>
            </a:r>
          </a:p>
          <a:p>
            <a:pPr lvl="1" algn="r" rtl="1" eaLnBrk="1" hangingPunct="1"/>
            <a:r>
              <a:rPr lang="en-US" altLang="en-US" sz="1800" dirty="0" err="1"/>
              <a:t>الإنتاجية</a:t>
            </a:r>
            <a:r>
              <a:rPr lang="en-US" altLang="en-US" sz="1800" dirty="0"/>
              <a:t>: </a:t>
            </a:r>
            <a:r>
              <a:rPr lang="en-US" altLang="en-US" sz="1800" dirty="0" err="1"/>
              <a:t>المعاملات</a:t>
            </a:r>
            <a:r>
              <a:rPr lang="en-US" altLang="en-US" sz="1800" dirty="0"/>
              <a:t> </a:t>
            </a:r>
            <a:r>
              <a:rPr lang="en-US" altLang="en-US" sz="1800" dirty="0" err="1"/>
              <a:t>في</a:t>
            </a:r>
            <a:r>
              <a:rPr lang="en-US" altLang="en-US" sz="1800" dirty="0"/>
              <a:t> </a:t>
            </a:r>
            <a:r>
              <a:rPr lang="en-US" altLang="en-US" sz="1800" dirty="0" err="1"/>
              <a:t>الثانية</a:t>
            </a:r>
            <a:endParaRPr lang="en-US" altLang="en-US" sz="1800" dirty="0"/>
          </a:p>
          <a:p>
            <a:pPr lvl="1" eaLnBrk="1" hangingPunct="1"/>
            <a:r>
              <a:rPr lang="en-US" altLang="en-US" sz="1800" dirty="0"/>
              <a:t>Capacity: number of customers or transactions the system can handle</a:t>
            </a:r>
          </a:p>
          <a:p>
            <a:pPr lvl="1" algn="r" rtl="1" eaLnBrk="1" hangingPunct="1"/>
            <a:r>
              <a:rPr lang="en-US" altLang="en-US" sz="1800" dirty="0" err="1"/>
              <a:t>السعة</a:t>
            </a:r>
            <a:r>
              <a:rPr lang="en-US" altLang="en-US" sz="1800" dirty="0"/>
              <a:t>: </a:t>
            </a:r>
            <a:r>
              <a:rPr lang="en-US" altLang="en-US" sz="1800" dirty="0" err="1"/>
              <a:t>عدد</a:t>
            </a:r>
            <a:r>
              <a:rPr lang="en-US" altLang="en-US" sz="1800" dirty="0"/>
              <a:t> </a:t>
            </a:r>
            <a:r>
              <a:rPr lang="en-US" altLang="en-US" sz="1800" dirty="0" err="1"/>
              <a:t>العملاء</a:t>
            </a:r>
            <a:r>
              <a:rPr lang="en-US" altLang="en-US" sz="1800" dirty="0"/>
              <a:t> </a:t>
            </a:r>
            <a:r>
              <a:rPr lang="en-US" altLang="en-US" sz="1800" dirty="0" err="1"/>
              <a:t>أو</a:t>
            </a:r>
            <a:r>
              <a:rPr lang="en-US" altLang="en-US" sz="1800" dirty="0"/>
              <a:t> </a:t>
            </a:r>
            <a:r>
              <a:rPr lang="en-US" altLang="en-US" sz="1800" dirty="0" err="1"/>
              <a:t>المعاملات</a:t>
            </a:r>
            <a:r>
              <a:rPr lang="en-US" altLang="en-US" sz="1800" dirty="0"/>
              <a:t> </a:t>
            </a:r>
            <a:r>
              <a:rPr lang="en-US" altLang="en-US" sz="1800" dirty="0" err="1"/>
              <a:t>التي</a:t>
            </a:r>
            <a:r>
              <a:rPr lang="en-US" altLang="en-US" sz="1800" dirty="0"/>
              <a:t> </a:t>
            </a:r>
            <a:r>
              <a:rPr lang="en-US" altLang="en-US" sz="1800" dirty="0" err="1"/>
              <a:t>يمكن</a:t>
            </a:r>
            <a:r>
              <a:rPr lang="en-US" altLang="en-US" sz="1800" dirty="0"/>
              <a:t> </a:t>
            </a:r>
            <a:r>
              <a:rPr lang="en-US" altLang="en-US" sz="1800" dirty="0" err="1"/>
              <a:t>للنظام</a:t>
            </a:r>
            <a:r>
              <a:rPr lang="en-US" altLang="en-US" sz="1800" dirty="0"/>
              <a:t> </a:t>
            </a:r>
            <a:r>
              <a:rPr lang="en-US" altLang="en-US" sz="1800" dirty="0" err="1"/>
              <a:t>التعامل</a:t>
            </a:r>
            <a:r>
              <a:rPr lang="en-US" altLang="en-US" sz="1800" dirty="0"/>
              <a:t> </a:t>
            </a:r>
            <a:r>
              <a:rPr lang="en-US" altLang="en-US" sz="1800" dirty="0" err="1"/>
              <a:t>معها</a:t>
            </a:r>
            <a:endParaRPr lang="en-US" altLang="en-US" sz="1800" dirty="0"/>
          </a:p>
          <a:p>
            <a:pPr lvl="1" eaLnBrk="1" hangingPunct="1"/>
            <a:r>
              <a:rPr lang="en-US" altLang="en-US" sz="1800" dirty="0"/>
              <a:t>Degradation modes: the acceptable mode of operations when the system has been degraded</a:t>
            </a:r>
          </a:p>
          <a:p>
            <a:pPr lvl="1" algn="r" rtl="1" eaLnBrk="1" hangingPunct="1"/>
            <a:r>
              <a:rPr lang="en-US" altLang="en-US" sz="1800" dirty="0" err="1"/>
              <a:t>أوضاع</a:t>
            </a:r>
            <a:r>
              <a:rPr lang="en-US" altLang="en-US" sz="1800" dirty="0"/>
              <a:t> </a:t>
            </a:r>
            <a:r>
              <a:rPr lang="en-US" altLang="en-US" sz="1800" dirty="0" err="1"/>
              <a:t>التدهور</a:t>
            </a:r>
            <a:r>
              <a:rPr lang="en-US" altLang="en-US" sz="1800" dirty="0"/>
              <a:t>: </a:t>
            </a:r>
            <a:r>
              <a:rPr lang="en-US" altLang="en-US" sz="1800" dirty="0" err="1"/>
              <a:t>الوضع</a:t>
            </a:r>
            <a:r>
              <a:rPr lang="en-US" altLang="en-US" sz="1800" dirty="0"/>
              <a:t> </a:t>
            </a:r>
            <a:r>
              <a:rPr lang="en-US" altLang="en-US" sz="1800" dirty="0" err="1"/>
              <a:t>المقبول</a:t>
            </a:r>
            <a:r>
              <a:rPr lang="en-US" altLang="en-US" sz="1800" dirty="0"/>
              <a:t> </a:t>
            </a:r>
            <a:r>
              <a:rPr lang="en-US" altLang="en-US" sz="1800" dirty="0" err="1"/>
              <a:t>للعمليات</a:t>
            </a:r>
            <a:r>
              <a:rPr lang="en-US" altLang="en-US" sz="1800" dirty="0"/>
              <a:t> </a:t>
            </a:r>
            <a:r>
              <a:rPr lang="en-US" altLang="en-US" sz="1800" dirty="0" err="1"/>
              <a:t>عند</a:t>
            </a:r>
            <a:r>
              <a:rPr lang="en-US" altLang="en-US" sz="1800" dirty="0"/>
              <a:t> </a:t>
            </a:r>
            <a:r>
              <a:rPr lang="en-US" altLang="en-US" sz="1800" dirty="0" err="1"/>
              <a:t>تدهور</a:t>
            </a:r>
            <a:r>
              <a:rPr lang="en-US" altLang="en-US" sz="1800" dirty="0"/>
              <a:t> </a:t>
            </a:r>
            <a:r>
              <a:rPr lang="en-US" altLang="en-US" sz="1800" dirty="0" err="1"/>
              <a:t>النظام</a:t>
            </a:r>
            <a:endParaRPr lang="en-US" altLang="en-US" sz="1800" dirty="0"/>
          </a:p>
          <a:p>
            <a:pPr lvl="1" eaLnBrk="1" hangingPunct="1"/>
            <a:r>
              <a:rPr lang="en-US" altLang="en-US" sz="1800" dirty="0"/>
              <a:t>Memory, storage and bandwidth</a:t>
            </a:r>
          </a:p>
          <a:p>
            <a:pPr lvl="1" algn="r" rtl="1" eaLnBrk="1" hangingPunct="1"/>
            <a:r>
              <a:rPr lang="en-US" altLang="en-US" sz="1800" dirty="0" err="1"/>
              <a:t>الذاكرة</a:t>
            </a:r>
            <a:r>
              <a:rPr lang="en-US" altLang="en-US" sz="1800" dirty="0"/>
              <a:t> </a:t>
            </a:r>
            <a:r>
              <a:rPr lang="en-US" altLang="en-US" sz="1800" dirty="0" err="1"/>
              <a:t>والتخزين</a:t>
            </a:r>
            <a:r>
              <a:rPr lang="en-US" altLang="en-US" sz="1800" dirty="0"/>
              <a:t> </a:t>
            </a:r>
            <a:r>
              <a:rPr lang="en-US" altLang="en-US" sz="1800" dirty="0" err="1"/>
              <a:t>وعرض</a:t>
            </a:r>
            <a:r>
              <a:rPr lang="en-US" altLang="en-US" sz="1800" dirty="0"/>
              <a:t> </a:t>
            </a:r>
            <a:r>
              <a:rPr lang="en-US" altLang="en-US" sz="1800" dirty="0" err="1"/>
              <a:t>النطاق</a:t>
            </a:r>
            <a:r>
              <a:rPr lang="en-US" altLang="en-US" sz="1800" dirty="0"/>
              <a:t> </a:t>
            </a:r>
            <a:r>
              <a:rPr lang="en-US" altLang="en-US" sz="1800" dirty="0" err="1"/>
              <a:t>الترددي</a:t>
            </a:r>
            <a:endParaRPr lang="en-US" altLang="en-US" sz="1800" dirty="0"/>
          </a:p>
        </p:txBody>
      </p:sp>
    </p:spTree>
    <p:extLst>
      <p:ext uri="{BB962C8B-B14F-4D97-AF65-F5344CB8AC3E}">
        <p14:creationId xmlns:p14="http://schemas.microsoft.com/office/powerpoint/2010/main" val="257153822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3"/>
          <p:cNvSpPr>
            <a:spLocks noGrp="1" noChangeArrowheads="1"/>
          </p:cNvSpPr>
          <p:nvPr>
            <p:ph type="title"/>
          </p:nvPr>
        </p:nvSpPr>
        <p:spPr>
          <a:xfrm>
            <a:off x="1992313" y="404813"/>
            <a:ext cx="8229600" cy="868362"/>
          </a:xfrm>
        </p:spPr>
        <p:txBody>
          <a:bodyPr/>
          <a:lstStyle/>
          <a:p>
            <a:pPr eaLnBrk="1" hangingPunct="1"/>
            <a:r>
              <a:rPr lang="en-US" altLang="en-US" dirty="0"/>
              <a:t>Nonfunctional Requirements</a:t>
            </a:r>
            <a:br>
              <a:rPr lang="en-US" altLang="en-US" dirty="0"/>
            </a:br>
            <a:r>
              <a:rPr lang="en-US" altLang="en-US" dirty="0" err="1"/>
              <a:t>متطلبات</a:t>
            </a:r>
            <a:r>
              <a:rPr lang="en-US" altLang="en-US" dirty="0"/>
              <a:t> </a:t>
            </a:r>
            <a:r>
              <a:rPr lang="en-US" altLang="en-US" dirty="0" err="1"/>
              <a:t>غير</a:t>
            </a:r>
            <a:r>
              <a:rPr lang="en-US" altLang="en-US" dirty="0"/>
              <a:t> </a:t>
            </a:r>
            <a:r>
              <a:rPr lang="en-US" altLang="en-US" dirty="0" err="1"/>
              <a:t>مجدية</a:t>
            </a:r>
            <a:endParaRPr lang="en-US" altLang="en-US" dirty="0"/>
          </a:p>
        </p:txBody>
      </p:sp>
      <p:sp>
        <p:nvSpPr>
          <p:cNvPr id="16388" name="Rectangle 4"/>
          <p:cNvSpPr>
            <a:spLocks noGrp="1" noChangeArrowheads="1"/>
          </p:cNvSpPr>
          <p:nvPr>
            <p:ph type="body" idx="1"/>
          </p:nvPr>
        </p:nvSpPr>
        <p:spPr>
          <a:xfrm>
            <a:off x="1651000" y="1772816"/>
            <a:ext cx="8642350" cy="5085184"/>
          </a:xfrm>
        </p:spPr>
        <p:txBody>
          <a:bodyPr/>
          <a:lstStyle/>
          <a:p>
            <a:pPr eaLnBrk="1" hangingPunct="1"/>
            <a:r>
              <a:rPr lang="en-US" altLang="en-US" sz="1800" dirty="0"/>
              <a:t>Supportability</a:t>
            </a:r>
          </a:p>
          <a:p>
            <a:pPr algn="r" rtl="1" eaLnBrk="1" hangingPunct="1"/>
            <a:r>
              <a:rPr lang="en-US" altLang="en-US" sz="1800" dirty="0" err="1"/>
              <a:t>الدعم</a:t>
            </a:r>
            <a:endParaRPr lang="en-US" altLang="en-US" sz="1800" dirty="0"/>
          </a:p>
          <a:p>
            <a:pPr lvl="1" eaLnBrk="1" hangingPunct="1"/>
            <a:r>
              <a:rPr lang="en-US" altLang="en-US" sz="1600" dirty="0"/>
              <a:t>Ability of the software to be easily modified to accommodate enhancements and repairs</a:t>
            </a:r>
          </a:p>
          <a:p>
            <a:pPr lvl="1" algn="r" rtl="1" eaLnBrk="1" hangingPunct="1"/>
            <a:r>
              <a:rPr lang="en-US" altLang="en-US" sz="1600" dirty="0" err="1"/>
              <a:t>إمكانية</a:t>
            </a:r>
            <a:r>
              <a:rPr lang="en-US" altLang="en-US" sz="1600" dirty="0"/>
              <a:t> </a:t>
            </a:r>
            <a:r>
              <a:rPr lang="en-US" altLang="en-US" sz="1600" dirty="0" err="1"/>
              <a:t>تعديل</a:t>
            </a:r>
            <a:r>
              <a:rPr lang="en-US" altLang="en-US" sz="1600" dirty="0"/>
              <a:t> </a:t>
            </a:r>
            <a:r>
              <a:rPr lang="en-US" altLang="en-US" sz="1600" dirty="0" err="1"/>
              <a:t>البرنامج</a:t>
            </a:r>
            <a:r>
              <a:rPr lang="en-US" altLang="en-US" sz="1600" dirty="0"/>
              <a:t> </a:t>
            </a:r>
            <a:r>
              <a:rPr lang="en-US" altLang="en-US" sz="1600" dirty="0" err="1"/>
              <a:t>بسهولة</a:t>
            </a:r>
            <a:r>
              <a:rPr lang="en-US" altLang="en-US" sz="1600" dirty="0"/>
              <a:t> </a:t>
            </a:r>
            <a:r>
              <a:rPr lang="en-US" altLang="en-US" sz="1600" dirty="0" err="1"/>
              <a:t>لاستيعاب</a:t>
            </a:r>
            <a:r>
              <a:rPr lang="en-US" altLang="en-US" sz="1600" dirty="0"/>
              <a:t> </a:t>
            </a:r>
            <a:r>
              <a:rPr lang="en-US" altLang="en-US" sz="1600" dirty="0" err="1"/>
              <a:t>التحسينات</a:t>
            </a:r>
            <a:r>
              <a:rPr lang="en-US" altLang="en-US" sz="1600" dirty="0"/>
              <a:t> </a:t>
            </a:r>
            <a:r>
              <a:rPr lang="en-US" altLang="en-US" sz="1600" dirty="0" err="1"/>
              <a:t>والإصلاحات</a:t>
            </a:r>
            <a:endParaRPr lang="en-US" altLang="en-US" sz="1600" dirty="0"/>
          </a:p>
          <a:p>
            <a:pPr lvl="1" eaLnBrk="1" hangingPunct="1"/>
            <a:r>
              <a:rPr lang="en-US" altLang="en-US" sz="1600" dirty="0"/>
              <a:t>Could stipulate response time of the maintenance group from simple enhancements, moderate enhancements, and complex enhancements</a:t>
            </a:r>
          </a:p>
          <a:p>
            <a:pPr lvl="1" algn="r" rtl="1" eaLnBrk="1" hangingPunct="1"/>
            <a:r>
              <a:rPr lang="en-US" altLang="en-US" sz="1600" dirty="0" err="1"/>
              <a:t>يمكن</a:t>
            </a:r>
            <a:r>
              <a:rPr lang="en-US" altLang="en-US" sz="1600" dirty="0"/>
              <a:t> </a:t>
            </a:r>
            <a:r>
              <a:rPr lang="en-US" altLang="en-US" sz="1600" dirty="0" err="1"/>
              <a:t>أن</a:t>
            </a:r>
            <a:r>
              <a:rPr lang="en-US" altLang="en-US" sz="1600" dirty="0"/>
              <a:t> </a:t>
            </a:r>
            <a:r>
              <a:rPr lang="en-US" altLang="en-US" sz="1600" dirty="0" err="1"/>
              <a:t>يحدد</a:t>
            </a:r>
            <a:r>
              <a:rPr lang="en-US" altLang="en-US" sz="1600" dirty="0"/>
              <a:t> </a:t>
            </a:r>
            <a:r>
              <a:rPr lang="en-US" altLang="en-US" sz="1600" dirty="0" err="1"/>
              <a:t>وقت</a:t>
            </a:r>
            <a:r>
              <a:rPr lang="en-US" altLang="en-US" sz="1600" dirty="0"/>
              <a:t> </a:t>
            </a:r>
            <a:r>
              <a:rPr lang="en-US" altLang="en-US" sz="1600" dirty="0" err="1"/>
              <a:t>استجابة</a:t>
            </a:r>
            <a:r>
              <a:rPr lang="en-US" altLang="en-US" sz="1600" dirty="0"/>
              <a:t> </a:t>
            </a:r>
            <a:r>
              <a:rPr lang="en-US" altLang="en-US" sz="1600" dirty="0" err="1"/>
              <a:t>مجموعة</a:t>
            </a:r>
            <a:r>
              <a:rPr lang="en-US" altLang="en-US" sz="1600" dirty="0"/>
              <a:t> </a:t>
            </a:r>
            <a:r>
              <a:rPr lang="en-US" altLang="en-US" sz="1600" dirty="0" err="1"/>
              <a:t>الصيانة</a:t>
            </a:r>
            <a:r>
              <a:rPr lang="en-US" altLang="en-US" sz="1600" dirty="0"/>
              <a:t> </a:t>
            </a:r>
            <a:r>
              <a:rPr lang="en-US" altLang="en-US" sz="1600" dirty="0" err="1"/>
              <a:t>من</a:t>
            </a:r>
            <a:r>
              <a:rPr lang="en-US" altLang="en-US" sz="1600" dirty="0"/>
              <a:t> </a:t>
            </a:r>
            <a:r>
              <a:rPr lang="en-US" altLang="en-US" sz="1600" dirty="0" err="1"/>
              <a:t>التحسينات</a:t>
            </a:r>
            <a:r>
              <a:rPr lang="en-US" altLang="en-US" sz="1600" dirty="0"/>
              <a:t> </a:t>
            </a:r>
            <a:r>
              <a:rPr lang="en-US" altLang="en-US" sz="1600" dirty="0" err="1"/>
              <a:t>البسيطة</a:t>
            </a:r>
            <a:r>
              <a:rPr lang="en-US" altLang="en-US" sz="1600" dirty="0"/>
              <a:t> </a:t>
            </a:r>
            <a:r>
              <a:rPr lang="en-US" altLang="en-US" sz="1600" dirty="0" err="1"/>
              <a:t>والتعزيزات</a:t>
            </a:r>
            <a:r>
              <a:rPr lang="en-US" altLang="en-US" sz="1600" dirty="0"/>
              <a:t> </a:t>
            </a:r>
            <a:r>
              <a:rPr lang="en-US" altLang="en-US" sz="1600" dirty="0" err="1"/>
              <a:t>المعتدلة</a:t>
            </a:r>
            <a:r>
              <a:rPr lang="en-US" altLang="en-US" sz="1600" dirty="0"/>
              <a:t> </a:t>
            </a:r>
            <a:r>
              <a:rPr lang="en-US" altLang="en-US" sz="1600" dirty="0" err="1"/>
              <a:t>والتعزيزات</a:t>
            </a:r>
            <a:r>
              <a:rPr lang="en-US" altLang="en-US" sz="1600" dirty="0"/>
              <a:t> </a:t>
            </a:r>
            <a:r>
              <a:rPr lang="en-US" altLang="en-US" sz="1600" dirty="0" err="1"/>
              <a:t>المعقدة</a:t>
            </a:r>
            <a:endParaRPr lang="en-US" altLang="en-US" sz="1600" dirty="0"/>
          </a:p>
          <a:p>
            <a:pPr lvl="1" eaLnBrk="1" hangingPunct="1"/>
            <a:r>
              <a:rPr lang="en-US" altLang="en-US" sz="1600" dirty="0"/>
              <a:t>Where a system is known to have future modifications…how fact these modification can be made</a:t>
            </a:r>
          </a:p>
          <a:p>
            <a:pPr lvl="1" algn="r" rtl="1" eaLnBrk="1" hangingPunct="1"/>
            <a:r>
              <a:rPr lang="en-US" altLang="en-US" sz="1600" dirty="0" err="1"/>
              <a:t>حيث</a:t>
            </a:r>
            <a:r>
              <a:rPr lang="en-US" altLang="en-US" sz="1600" dirty="0"/>
              <a:t> </a:t>
            </a:r>
            <a:r>
              <a:rPr lang="en-US" altLang="en-US" sz="1600" dirty="0" err="1"/>
              <a:t>يُعرف</a:t>
            </a:r>
            <a:r>
              <a:rPr lang="en-US" altLang="en-US" sz="1600" dirty="0"/>
              <a:t> </a:t>
            </a:r>
            <a:r>
              <a:rPr lang="en-US" altLang="en-US" sz="1600" dirty="0" err="1"/>
              <a:t>النظام</a:t>
            </a:r>
            <a:r>
              <a:rPr lang="en-US" altLang="en-US" sz="1600" dirty="0"/>
              <a:t> </a:t>
            </a:r>
            <a:r>
              <a:rPr lang="en-US" altLang="en-US" sz="1600" dirty="0" err="1"/>
              <a:t>بوجود</a:t>
            </a:r>
            <a:r>
              <a:rPr lang="en-US" altLang="en-US" sz="1600" dirty="0"/>
              <a:t> </a:t>
            </a:r>
            <a:r>
              <a:rPr lang="en-US" altLang="en-US" sz="1600" dirty="0" err="1"/>
              <a:t>تعديلات</a:t>
            </a:r>
            <a:r>
              <a:rPr lang="en-US" altLang="en-US" sz="1600" dirty="0"/>
              <a:t> </a:t>
            </a:r>
            <a:r>
              <a:rPr lang="en-US" altLang="en-US" sz="1600" dirty="0" err="1"/>
              <a:t>مستقبلية</a:t>
            </a:r>
            <a:r>
              <a:rPr lang="en-US" altLang="en-US" sz="1600" dirty="0"/>
              <a:t> ... </a:t>
            </a:r>
            <a:r>
              <a:rPr lang="en-US" altLang="en-US" sz="1600" dirty="0" err="1"/>
              <a:t>كيف</a:t>
            </a:r>
            <a:r>
              <a:rPr lang="en-US" altLang="en-US" sz="1600" dirty="0"/>
              <a:t> </a:t>
            </a:r>
            <a:r>
              <a:rPr lang="en-US" altLang="en-US" sz="1600" dirty="0" err="1"/>
              <a:t>يمكن</a:t>
            </a:r>
            <a:r>
              <a:rPr lang="en-US" altLang="en-US" sz="1600" dirty="0"/>
              <a:t> </a:t>
            </a:r>
            <a:r>
              <a:rPr lang="en-US" altLang="en-US" sz="1600" dirty="0" err="1"/>
              <a:t>إجراء</a:t>
            </a:r>
            <a:r>
              <a:rPr lang="en-US" altLang="en-US" sz="1600" dirty="0"/>
              <a:t> </a:t>
            </a:r>
            <a:r>
              <a:rPr lang="en-US" altLang="en-US" sz="1600" dirty="0" err="1"/>
              <a:t>هذه</a:t>
            </a:r>
            <a:r>
              <a:rPr lang="en-US" altLang="en-US" sz="1600" dirty="0"/>
              <a:t> </a:t>
            </a:r>
            <a:r>
              <a:rPr lang="en-US" altLang="en-US" sz="1600" dirty="0" err="1"/>
              <a:t>التعديلات</a:t>
            </a:r>
            <a:endParaRPr lang="en-US" altLang="en-US" sz="1600" dirty="0"/>
          </a:p>
          <a:p>
            <a:pPr lvl="1" eaLnBrk="1" hangingPunct="1"/>
            <a:r>
              <a:rPr lang="en-US" altLang="en-US" sz="1600" dirty="0"/>
              <a:t>This could get into design </a:t>
            </a:r>
            <a:r>
              <a:rPr lang="en-US" altLang="en-US" sz="1600" dirty="0" err="1"/>
              <a:t>contraints</a:t>
            </a:r>
            <a:r>
              <a:rPr lang="en-US" altLang="en-US" sz="1600" dirty="0"/>
              <a:t> and start to require a DBMS or programming styles and standards like run-time binding</a:t>
            </a:r>
          </a:p>
          <a:p>
            <a:pPr lvl="1" algn="r" rtl="1" eaLnBrk="1" hangingPunct="1"/>
            <a:r>
              <a:rPr lang="en-US" altLang="en-US" sz="1600" dirty="0" err="1"/>
              <a:t>هذا</a:t>
            </a:r>
            <a:r>
              <a:rPr lang="en-US" altLang="en-US" sz="1600" dirty="0"/>
              <a:t> </a:t>
            </a:r>
            <a:r>
              <a:rPr lang="en-US" altLang="en-US" sz="1600" dirty="0" err="1"/>
              <a:t>يمكن</a:t>
            </a:r>
            <a:r>
              <a:rPr lang="en-US" altLang="en-US" sz="1600" dirty="0"/>
              <a:t> </a:t>
            </a:r>
            <a:r>
              <a:rPr lang="en-US" altLang="en-US" sz="1600" dirty="0" err="1"/>
              <a:t>أن</a:t>
            </a:r>
            <a:r>
              <a:rPr lang="en-US" altLang="en-US" sz="1600" dirty="0"/>
              <a:t> </a:t>
            </a:r>
            <a:r>
              <a:rPr lang="en-US" altLang="en-US" sz="1600" dirty="0" err="1"/>
              <a:t>يدخل</a:t>
            </a:r>
            <a:r>
              <a:rPr lang="en-US" altLang="en-US" sz="1600" dirty="0"/>
              <a:t> </a:t>
            </a:r>
            <a:r>
              <a:rPr lang="en-US" altLang="en-US" sz="1600" dirty="0" err="1"/>
              <a:t>في</a:t>
            </a:r>
            <a:r>
              <a:rPr lang="en-US" altLang="en-US" sz="1600" dirty="0"/>
              <a:t> </a:t>
            </a:r>
            <a:r>
              <a:rPr lang="en-US" altLang="en-US" sz="1600" dirty="0" err="1"/>
              <a:t>التصميمموانعوالبدء</a:t>
            </a:r>
            <a:r>
              <a:rPr lang="en-US" altLang="en-US" sz="1600" dirty="0"/>
              <a:t> </a:t>
            </a:r>
            <a:r>
              <a:rPr lang="en-US" altLang="en-US" sz="1600" dirty="0" err="1"/>
              <a:t>في</a:t>
            </a:r>
            <a:r>
              <a:rPr lang="en-US" altLang="en-US" sz="1600" dirty="0"/>
              <a:t> </a:t>
            </a:r>
            <a:r>
              <a:rPr lang="en-US" altLang="en-US" sz="1600" dirty="0" err="1"/>
              <a:t>طلب</a:t>
            </a:r>
            <a:r>
              <a:rPr lang="en-US" altLang="en-US" sz="1600" dirty="0"/>
              <a:t> </a:t>
            </a:r>
            <a:r>
              <a:rPr lang="en-US" altLang="en-US" sz="1600" dirty="0" err="1"/>
              <a:t>نظام</a:t>
            </a:r>
            <a:r>
              <a:rPr lang="en-US" altLang="en-US" sz="1600" dirty="0"/>
              <a:t> </a:t>
            </a:r>
            <a:r>
              <a:rPr lang="en-US" altLang="en-US" sz="1600" dirty="0" err="1"/>
              <a:t>إدارة</a:t>
            </a:r>
            <a:r>
              <a:rPr lang="en-US" altLang="en-US" sz="1600" dirty="0"/>
              <a:t> </a:t>
            </a:r>
            <a:r>
              <a:rPr lang="en-US" altLang="en-US" sz="1600" dirty="0" err="1"/>
              <a:t>قواعد</a:t>
            </a:r>
            <a:r>
              <a:rPr lang="en-US" altLang="en-US" sz="1600" dirty="0"/>
              <a:t> </a:t>
            </a:r>
            <a:r>
              <a:rPr lang="en-US" altLang="en-US" sz="1600" dirty="0" err="1"/>
              <a:t>البيانات</a:t>
            </a:r>
            <a:r>
              <a:rPr lang="en-US" altLang="en-US" sz="1600" dirty="0"/>
              <a:t> (DBMS) </a:t>
            </a:r>
            <a:r>
              <a:rPr lang="en-US" altLang="en-US" sz="1600" dirty="0" err="1"/>
              <a:t>أو</a:t>
            </a:r>
            <a:r>
              <a:rPr lang="en-US" altLang="en-US" sz="1600" dirty="0"/>
              <a:t> </a:t>
            </a:r>
            <a:r>
              <a:rPr lang="en-US" altLang="en-US" sz="1600" dirty="0" err="1"/>
              <a:t>أنماط</a:t>
            </a:r>
            <a:r>
              <a:rPr lang="en-US" altLang="en-US" sz="1600" dirty="0"/>
              <a:t> </a:t>
            </a:r>
            <a:r>
              <a:rPr lang="en-US" altLang="en-US" sz="1600" dirty="0" err="1"/>
              <a:t>ومعايير</a:t>
            </a:r>
            <a:r>
              <a:rPr lang="en-US" altLang="en-US" sz="1600" dirty="0"/>
              <a:t> </a:t>
            </a:r>
            <a:r>
              <a:rPr lang="en-US" altLang="en-US" sz="1600" dirty="0" err="1"/>
              <a:t>البرمجة</a:t>
            </a:r>
            <a:r>
              <a:rPr lang="en-US" altLang="en-US" sz="1600" dirty="0"/>
              <a:t> </a:t>
            </a:r>
            <a:r>
              <a:rPr lang="en-US" altLang="en-US" sz="1600" dirty="0" err="1"/>
              <a:t>مثل</a:t>
            </a:r>
            <a:r>
              <a:rPr lang="en-US" altLang="en-US" sz="1600" dirty="0"/>
              <a:t> </a:t>
            </a:r>
            <a:r>
              <a:rPr lang="en-US" altLang="en-US" sz="1600" dirty="0" err="1"/>
              <a:t>ربط</a:t>
            </a:r>
            <a:r>
              <a:rPr lang="en-US" altLang="en-US" sz="1600" dirty="0"/>
              <a:t> </a:t>
            </a:r>
            <a:r>
              <a:rPr lang="en-US" altLang="en-US" sz="1600" dirty="0" err="1"/>
              <a:t>وقت</a:t>
            </a:r>
            <a:r>
              <a:rPr lang="en-US" altLang="en-US" sz="1600" dirty="0"/>
              <a:t> </a:t>
            </a:r>
            <a:r>
              <a:rPr lang="en-US" altLang="en-US" sz="1600" dirty="0" err="1"/>
              <a:t>التشغيل</a:t>
            </a:r>
            <a:endParaRPr lang="en-US" altLang="en-US" sz="1600" dirty="0"/>
          </a:p>
        </p:txBody>
      </p:sp>
    </p:spTree>
    <p:extLst>
      <p:ext uri="{BB962C8B-B14F-4D97-AF65-F5344CB8AC3E}">
        <p14:creationId xmlns:p14="http://schemas.microsoft.com/office/powerpoint/2010/main" val="19058670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3"/>
          <p:cNvSpPr>
            <a:spLocks noGrp="1" noChangeArrowheads="1"/>
          </p:cNvSpPr>
          <p:nvPr>
            <p:ph type="title"/>
          </p:nvPr>
        </p:nvSpPr>
        <p:spPr>
          <a:xfrm>
            <a:off x="1992313" y="404814"/>
            <a:ext cx="8229600" cy="847725"/>
          </a:xfrm>
        </p:spPr>
        <p:txBody>
          <a:bodyPr/>
          <a:lstStyle/>
          <a:p>
            <a:pPr eaLnBrk="1" hangingPunct="1"/>
            <a:r>
              <a:rPr lang="en-US" altLang="en-US" dirty="0"/>
              <a:t>Design Constraints</a:t>
            </a:r>
            <a:br>
              <a:rPr lang="en-US" altLang="en-US" dirty="0"/>
            </a:br>
            <a:r>
              <a:rPr lang="en-US" altLang="en-US" dirty="0" err="1"/>
              <a:t>قيود</a:t>
            </a:r>
            <a:r>
              <a:rPr lang="en-US" altLang="en-US" dirty="0"/>
              <a:t> </a:t>
            </a:r>
            <a:r>
              <a:rPr lang="en-US" altLang="en-US" dirty="0" err="1"/>
              <a:t>التصميم</a:t>
            </a:r>
            <a:endParaRPr lang="en-US" altLang="en-US" dirty="0"/>
          </a:p>
        </p:txBody>
      </p:sp>
      <p:sp>
        <p:nvSpPr>
          <p:cNvPr id="17412" name="Rectangle 4"/>
          <p:cNvSpPr>
            <a:spLocks noGrp="1" noChangeArrowheads="1"/>
          </p:cNvSpPr>
          <p:nvPr>
            <p:ph type="body" idx="1"/>
          </p:nvPr>
        </p:nvSpPr>
        <p:spPr>
          <a:xfrm>
            <a:off x="1775520" y="1628800"/>
            <a:ext cx="8517830" cy="3886200"/>
          </a:xfrm>
        </p:spPr>
        <p:txBody>
          <a:bodyPr/>
          <a:lstStyle/>
          <a:p>
            <a:pPr eaLnBrk="1" hangingPunct="1"/>
            <a:r>
              <a:rPr lang="en-US" altLang="en-US" sz="1400" dirty="0"/>
              <a:t>Three sources</a:t>
            </a:r>
          </a:p>
          <a:p>
            <a:pPr algn="r" rtl="1" eaLnBrk="1" hangingPunct="1"/>
            <a:r>
              <a:rPr lang="en-US" altLang="en-US" sz="1400" dirty="0" err="1"/>
              <a:t>ثلاثة</a:t>
            </a:r>
            <a:r>
              <a:rPr lang="en-US" altLang="en-US" sz="1400" dirty="0"/>
              <a:t> </a:t>
            </a:r>
            <a:r>
              <a:rPr lang="en-US" altLang="en-US" sz="1400" dirty="0" err="1"/>
              <a:t>مصادر</a:t>
            </a:r>
            <a:endParaRPr lang="en-US" altLang="en-US" sz="1200" dirty="0"/>
          </a:p>
          <a:p>
            <a:pPr lvl="1" eaLnBrk="1" hangingPunct="1"/>
            <a:r>
              <a:rPr lang="en-US" altLang="en-US" sz="1200" dirty="0"/>
              <a:t>Restriction of design options</a:t>
            </a:r>
          </a:p>
          <a:p>
            <a:pPr lvl="1" algn="r" rtl="1" eaLnBrk="1" hangingPunct="1"/>
            <a:r>
              <a:rPr lang="en-US" altLang="en-US" sz="1200" dirty="0" err="1"/>
              <a:t>تقييد</a:t>
            </a:r>
            <a:r>
              <a:rPr lang="en-US" altLang="en-US" sz="1200" dirty="0"/>
              <a:t> </a:t>
            </a:r>
            <a:r>
              <a:rPr lang="en-US" altLang="en-US" sz="1200" dirty="0" err="1"/>
              <a:t>خيارات</a:t>
            </a:r>
            <a:r>
              <a:rPr lang="en-US" altLang="en-US" sz="1200" dirty="0"/>
              <a:t> </a:t>
            </a:r>
            <a:r>
              <a:rPr lang="en-US" altLang="en-US" sz="1200" dirty="0" err="1"/>
              <a:t>التصميم</a:t>
            </a:r>
            <a:endParaRPr lang="en-US" altLang="en-US" sz="1200" dirty="0"/>
          </a:p>
          <a:p>
            <a:pPr lvl="1" eaLnBrk="1" hangingPunct="1"/>
            <a:r>
              <a:rPr lang="en-US" altLang="en-US" sz="1200" dirty="0"/>
              <a:t>Conditions imposed on the development process</a:t>
            </a:r>
          </a:p>
          <a:p>
            <a:pPr lvl="1" algn="r" rtl="1" eaLnBrk="1" hangingPunct="1"/>
            <a:r>
              <a:rPr lang="en-US" altLang="en-US" sz="1200" dirty="0" err="1"/>
              <a:t>الشروط</a:t>
            </a:r>
            <a:r>
              <a:rPr lang="en-US" altLang="en-US" sz="1200" dirty="0"/>
              <a:t> </a:t>
            </a:r>
            <a:r>
              <a:rPr lang="en-US" altLang="en-US" sz="1200" dirty="0" err="1"/>
              <a:t>المفروضة</a:t>
            </a:r>
            <a:r>
              <a:rPr lang="en-US" altLang="en-US" sz="1200" dirty="0"/>
              <a:t> </a:t>
            </a:r>
            <a:r>
              <a:rPr lang="en-US" altLang="en-US" sz="1200" dirty="0" err="1"/>
              <a:t>على</a:t>
            </a:r>
            <a:r>
              <a:rPr lang="en-US" altLang="en-US" sz="1200" dirty="0"/>
              <a:t> </a:t>
            </a:r>
            <a:r>
              <a:rPr lang="en-US" altLang="en-US" sz="1200" dirty="0" err="1"/>
              <a:t>عملية</a:t>
            </a:r>
            <a:r>
              <a:rPr lang="en-US" altLang="en-US" sz="1200" dirty="0"/>
              <a:t> </a:t>
            </a:r>
            <a:r>
              <a:rPr lang="en-US" altLang="en-US" sz="1200" dirty="0" err="1"/>
              <a:t>التنمية</a:t>
            </a:r>
            <a:endParaRPr lang="en-US" altLang="en-US" sz="1200" dirty="0"/>
          </a:p>
          <a:p>
            <a:pPr lvl="1" eaLnBrk="1" hangingPunct="1"/>
            <a:r>
              <a:rPr lang="en-US" altLang="en-US" sz="1200" dirty="0"/>
              <a:t>Regulations and imposed standards</a:t>
            </a:r>
          </a:p>
          <a:p>
            <a:pPr lvl="1" algn="r" rtl="1" eaLnBrk="1" hangingPunct="1"/>
            <a:r>
              <a:rPr lang="en-US" altLang="en-US" sz="1200" dirty="0" err="1"/>
              <a:t>اللوائح</a:t>
            </a:r>
            <a:r>
              <a:rPr lang="en-US" altLang="en-US" sz="1200" dirty="0"/>
              <a:t> </a:t>
            </a:r>
            <a:r>
              <a:rPr lang="en-US" altLang="en-US" sz="1200" dirty="0" err="1"/>
              <a:t>والمعايير</a:t>
            </a:r>
            <a:r>
              <a:rPr lang="en-US" altLang="en-US" sz="1200" dirty="0"/>
              <a:t> </a:t>
            </a:r>
            <a:r>
              <a:rPr lang="en-US" altLang="en-US" sz="1200" dirty="0" err="1"/>
              <a:t>المفروضة</a:t>
            </a:r>
            <a:endParaRPr lang="en-US" altLang="en-US" sz="1200" dirty="0"/>
          </a:p>
          <a:p>
            <a:pPr eaLnBrk="1" hangingPunct="1"/>
            <a:r>
              <a:rPr lang="en-US" altLang="en-US" sz="1400" dirty="0"/>
              <a:t>Handling design constraints</a:t>
            </a:r>
          </a:p>
          <a:p>
            <a:pPr algn="r" rtl="1" eaLnBrk="1" hangingPunct="1"/>
            <a:r>
              <a:rPr lang="en-US" altLang="en-US" sz="1400" dirty="0" err="1"/>
              <a:t>التعامل</a:t>
            </a:r>
            <a:r>
              <a:rPr lang="en-US" altLang="en-US" sz="1400" dirty="0"/>
              <a:t> </a:t>
            </a:r>
            <a:r>
              <a:rPr lang="en-US" altLang="en-US" sz="1400" dirty="0" err="1"/>
              <a:t>مع</a:t>
            </a:r>
            <a:r>
              <a:rPr lang="en-US" altLang="en-US" sz="1400" dirty="0"/>
              <a:t> </a:t>
            </a:r>
            <a:r>
              <a:rPr lang="en-US" altLang="en-US" sz="1400" dirty="0" err="1"/>
              <a:t>قيود</a:t>
            </a:r>
            <a:r>
              <a:rPr lang="en-US" altLang="en-US" sz="1400" dirty="0"/>
              <a:t> </a:t>
            </a:r>
            <a:r>
              <a:rPr lang="en-US" altLang="en-US" sz="1400" dirty="0" err="1"/>
              <a:t>التصميم</a:t>
            </a:r>
            <a:endParaRPr lang="en-US" altLang="en-US" sz="1400" dirty="0"/>
          </a:p>
          <a:p>
            <a:pPr lvl="1" eaLnBrk="1" hangingPunct="1"/>
            <a:r>
              <a:rPr lang="en-US" altLang="en-US" sz="1200" dirty="0"/>
              <a:t>Distinguish them from other requirements, use a tag</a:t>
            </a:r>
          </a:p>
          <a:p>
            <a:pPr lvl="1" algn="r" rtl="1" eaLnBrk="1" hangingPunct="1"/>
            <a:r>
              <a:rPr lang="en-US" altLang="en-US" sz="1200" dirty="0" err="1"/>
              <a:t>قم</a:t>
            </a:r>
            <a:r>
              <a:rPr lang="en-US" altLang="en-US" sz="1200" dirty="0"/>
              <a:t> </a:t>
            </a:r>
            <a:r>
              <a:rPr lang="en-US" altLang="en-US" sz="1200" dirty="0" err="1"/>
              <a:t>بتمييزها</a:t>
            </a:r>
            <a:r>
              <a:rPr lang="en-US" altLang="en-US" sz="1200" dirty="0"/>
              <a:t> </a:t>
            </a:r>
            <a:r>
              <a:rPr lang="en-US" altLang="en-US" sz="1200" dirty="0" err="1"/>
              <a:t>عن</a:t>
            </a:r>
            <a:r>
              <a:rPr lang="en-US" altLang="en-US" sz="1200" dirty="0"/>
              <a:t> </a:t>
            </a:r>
            <a:r>
              <a:rPr lang="en-US" altLang="en-US" sz="1200" dirty="0" err="1"/>
              <a:t>المتطلبات</a:t>
            </a:r>
            <a:r>
              <a:rPr lang="en-US" altLang="en-US" sz="1200" dirty="0"/>
              <a:t> </a:t>
            </a:r>
            <a:r>
              <a:rPr lang="en-US" altLang="en-US" sz="1200" dirty="0" err="1"/>
              <a:t>الأخرى</a:t>
            </a:r>
            <a:r>
              <a:rPr lang="en-US" altLang="en-US" sz="1200" dirty="0"/>
              <a:t> ، </a:t>
            </a:r>
            <a:r>
              <a:rPr lang="en-US" altLang="en-US" sz="1200" dirty="0" err="1"/>
              <a:t>استخدم</a:t>
            </a:r>
            <a:r>
              <a:rPr lang="en-US" altLang="en-US" sz="1200" dirty="0"/>
              <a:t> </a:t>
            </a:r>
            <a:r>
              <a:rPr lang="en-US" altLang="en-US" sz="1200" dirty="0" err="1"/>
              <a:t>علامة</a:t>
            </a:r>
            <a:endParaRPr lang="en-US" altLang="en-US" sz="1200" dirty="0"/>
          </a:p>
          <a:p>
            <a:pPr lvl="1" eaLnBrk="1" hangingPunct="1"/>
            <a:r>
              <a:rPr lang="en-US" altLang="en-US" sz="1200" dirty="0"/>
              <a:t>Include all design constraints in a special section of the requirements document</a:t>
            </a:r>
          </a:p>
          <a:p>
            <a:pPr lvl="1" algn="r" rtl="1" eaLnBrk="1" hangingPunct="1"/>
            <a:r>
              <a:rPr lang="en-US" altLang="en-US" sz="1200" dirty="0" err="1"/>
              <a:t>قم</a:t>
            </a:r>
            <a:r>
              <a:rPr lang="en-US" altLang="en-US" sz="1200" dirty="0"/>
              <a:t> </a:t>
            </a:r>
            <a:r>
              <a:rPr lang="en-US" altLang="en-US" sz="1200" dirty="0" err="1"/>
              <a:t>بتضمين</a:t>
            </a:r>
            <a:r>
              <a:rPr lang="en-US" altLang="en-US" sz="1200" dirty="0"/>
              <a:t> </a:t>
            </a:r>
            <a:r>
              <a:rPr lang="en-US" altLang="en-US" sz="1200" dirty="0" err="1"/>
              <a:t>جميع</a:t>
            </a:r>
            <a:r>
              <a:rPr lang="en-US" altLang="en-US" sz="1200" dirty="0"/>
              <a:t> </a:t>
            </a:r>
            <a:r>
              <a:rPr lang="en-US" altLang="en-US" sz="1200" dirty="0" err="1"/>
              <a:t>قيود</a:t>
            </a:r>
            <a:r>
              <a:rPr lang="en-US" altLang="en-US" sz="1200" dirty="0"/>
              <a:t> </a:t>
            </a:r>
            <a:r>
              <a:rPr lang="en-US" altLang="en-US" sz="1200" dirty="0" err="1"/>
              <a:t>التصميم</a:t>
            </a:r>
            <a:r>
              <a:rPr lang="en-US" altLang="en-US" sz="1200" dirty="0"/>
              <a:t> </a:t>
            </a:r>
            <a:r>
              <a:rPr lang="en-US" altLang="en-US" sz="1200" dirty="0" err="1"/>
              <a:t>في</a:t>
            </a:r>
            <a:r>
              <a:rPr lang="en-US" altLang="en-US" sz="1200" dirty="0"/>
              <a:t> </a:t>
            </a:r>
            <a:r>
              <a:rPr lang="en-US" altLang="en-US" sz="1200" dirty="0" err="1"/>
              <a:t>قسم</a:t>
            </a:r>
            <a:r>
              <a:rPr lang="en-US" altLang="en-US" sz="1200" dirty="0"/>
              <a:t> </a:t>
            </a:r>
            <a:r>
              <a:rPr lang="en-US" altLang="en-US" sz="1200" dirty="0" err="1"/>
              <a:t>خاص</a:t>
            </a:r>
            <a:r>
              <a:rPr lang="en-US" altLang="en-US" sz="1200" dirty="0"/>
              <a:t> </a:t>
            </a:r>
            <a:r>
              <a:rPr lang="en-US" altLang="en-US" sz="1200" dirty="0" err="1"/>
              <a:t>من</a:t>
            </a:r>
            <a:r>
              <a:rPr lang="en-US" altLang="en-US" sz="1200" dirty="0"/>
              <a:t> </a:t>
            </a:r>
            <a:r>
              <a:rPr lang="en-US" altLang="en-US" sz="1200" dirty="0" err="1"/>
              <a:t>وثيقة</a:t>
            </a:r>
            <a:r>
              <a:rPr lang="en-US" altLang="en-US" sz="1200" dirty="0"/>
              <a:t> </a:t>
            </a:r>
            <a:r>
              <a:rPr lang="en-US" altLang="en-US" sz="1200" dirty="0" err="1"/>
              <a:t>المتطلبات</a:t>
            </a:r>
            <a:endParaRPr lang="en-US" altLang="en-US" sz="1200" dirty="0"/>
          </a:p>
          <a:p>
            <a:pPr lvl="1" eaLnBrk="1" hangingPunct="1"/>
            <a:r>
              <a:rPr lang="en-US" altLang="en-US" sz="1200" dirty="0"/>
              <a:t>Identify the source of each design constraint</a:t>
            </a:r>
          </a:p>
          <a:p>
            <a:pPr lvl="1" algn="r" rtl="1" eaLnBrk="1" hangingPunct="1"/>
            <a:r>
              <a:rPr lang="en-US" altLang="en-US" sz="1200" dirty="0" err="1"/>
              <a:t>حدد</a:t>
            </a:r>
            <a:r>
              <a:rPr lang="en-US" altLang="en-US" sz="1200" dirty="0"/>
              <a:t> </a:t>
            </a:r>
            <a:r>
              <a:rPr lang="en-US" altLang="en-US" sz="1200" dirty="0" err="1"/>
              <a:t>مصدر</a:t>
            </a:r>
            <a:r>
              <a:rPr lang="en-US" altLang="en-US" sz="1200" dirty="0"/>
              <a:t> </a:t>
            </a:r>
            <a:r>
              <a:rPr lang="en-US" altLang="en-US" sz="1200" dirty="0" err="1"/>
              <a:t>كل</a:t>
            </a:r>
            <a:r>
              <a:rPr lang="en-US" altLang="en-US" sz="1200" dirty="0"/>
              <a:t> </a:t>
            </a:r>
            <a:r>
              <a:rPr lang="en-US" altLang="en-US" sz="1200" dirty="0" err="1"/>
              <a:t>قيد</a:t>
            </a:r>
            <a:r>
              <a:rPr lang="en-US" altLang="en-US" sz="1200" dirty="0"/>
              <a:t> </a:t>
            </a:r>
            <a:r>
              <a:rPr lang="en-US" altLang="en-US" sz="1200" dirty="0" err="1"/>
              <a:t>تصميم</a:t>
            </a:r>
            <a:endParaRPr lang="en-US" altLang="en-US" sz="1200" dirty="0"/>
          </a:p>
          <a:p>
            <a:pPr lvl="1" eaLnBrk="1" hangingPunct="1"/>
            <a:r>
              <a:rPr lang="en-US" altLang="en-US" sz="1200" dirty="0"/>
              <a:t>Document the rationale of each design constraint</a:t>
            </a:r>
          </a:p>
          <a:p>
            <a:pPr lvl="1" algn="r" rtl="1" eaLnBrk="1" hangingPunct="1"/>
            <a:r>
              <a:rPr lang="en-US" altLang="en-US" sz="1200" dirty="0" err="1"/>
              <a:t>وثق</a:t>
            </a:r>
            <a:r>
              <a:rPr lang="en-US" altLang="en-US" sz="1200" dirty="0"/>
              <a:t> </a:t>
            </a:r>
            <a:r>
              <a:rPr lang="en-US" altLang="en-US" sz="1200" dirty="0" err="1"/>
              <a:t>الأساس</a:t>
            </a:r>
            <a:r>
              <a:rPr lang="en-US" altLang="en-US" sz="1200" dirty="0"/>
              <a:t> </a:t>
            </a:r>
            <a:r>
              <a:rPr lang="en-US" altLang="en-US" sz="1200" dirty="0" err="1"/>
              <a:t>المنطقي</a:t>
            </a:r>
            <a:r>
              <a:rPr lang="en-US" altLang="en-US" sz="1200" dirty="0"/>
              <a:t> </a:t>
            </a:r>
            <a:r>
              <a:rPr lang="en-US" altLang="en-US" sz="1200" dirty="0" err="1"/>
              <a:t>لكل</a:t>
            </a:r>
            <a:r>
              <a:rPr lang="en-US" altLang="en-US" sz="1200" dirty="0"/>
              <a:t> </a:t>
            </a:r>
            <a:r>
              <a:rPr lang="en-US" altLang="en-US" sz="1200" dirty="0" err="1"/>
              <a:t>قيد</a:t>
            </a:r>
            <a:r>
              <a:rPr lang="en-US" altLang="en-US" sz="1200" dirty="0"/>
              <a:t> </a:t>
            </a:r>
            <a:r>
              <a:rPr lang="en-US" altLang="en-US" sz="1200" dirty="0" err="1"/>
              <a:t>تصميم</a:t>
            </a:r>
            <a:endParaRPr lang="en-US" altLang="en-US" sz="1200" dirty="0"/>
          </a:p>
        </p:txBody>
      </p:sp>
    </p:spTree>
    <p:extLst>
      <p:ext uri="{BB962C8B-B14F-4D97-AF65-F5344CB8AC3E}">
        <p14:creationId xmlns:p14="http://schemas.microsoft.com/office/powerpoint/2010/main" val="428615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3">
            <a:extLst>
              <a:ext uri="{FF2B5EF4-FFF2-40B4-BE49-F238E27FC236}">
                <a16:creationId xmlns:a16="http://schemas.microsoft.com/office/drawing/2014/main" id="{14568D3B-951C-4941-978C-7B101ADB6A5E}"/>
              </a:ext>
            </a:extLst>
          </p:cNvPr>
          <p:cNvSpPr>
            <a:spLocks noGrp="1"/>
          </p:cNvSpPr>
          <p:nvPr>
            <p:ph type="sldNum" sz="quarter" idx="10"/>
          </p:nvPr>
        </p:nvSpPr>
        <p:spPr/>
        <p:txBody>
          <a:bodyPr/>
          <a:lstStyle/>
          <a:p>
            <a:pPr defTabSz="457200" rtl="0"/>
            <a:fld id="{AB001305-ACAE-4F2E-8C1C-80FC1A3CD30D}" type="slidenum">
              <a:rPr lang="en-CA" altLang="ar-JO">
                <a:solidFill>
                  <a:prstClr val="black">
                    <a:tint val="75000"/>
                  </a:prstClr>
                </a:solidFill>
                <a:latin typeface="Calibri"/>
                <a:cs typeface="Arial" panose="020B0604020202020204" pitchFamily="34" charset="0"/>
              </a:rPr>
              <a:pPr defTabSz="457200" rtl="0"/>
              <a:t>29</a:t>
            </a:fld>
            <a:endParaRPr lang="en-CA" altLang="ar-JO">
              <a:solidFill>
                <a:prstClr val="black">
                  <a:tint val="75000"/>
                </a:prstClr>
              </a:solidFill>
              <a:latin typeface="Calibri"/>
              <a:cs typeface="Arial" panose="020B0604020202020204" pitchFamily="34" charset="0"/>
            </a:endParaRPr>
          </a:p>
        </p:txBody>
      </p:sp>
      <p:sp>
        <p:nvSpPr>
          <p:cNvPr id="899074" name="Rectangle 2">
            <a:extLst>
              <a:ext uri="{FF2B5EF4-FFF2-40B4-BE49-F238E27FC236}">
                <a16:creationId xmlns:a16="http://schemas.microsoft.com/office/drawing/2014/main" id="{8C45BD79-D483-450C-872C-8F1614063984}"/>
              </a:ext>
            </a:extLst>
          </p:cNvPr>
          <p:cNvSpPr>
            <a:spLocks noGrp="1" noChangeArrowheads="1"/>
          </p:cNvSpPr>
          <p:nvPr>
            <p:ph type="title"/>
          </p:nvPr>
        </p:nvSpPr>
        <p:spPr/>
        <p:txBody>
          <a:bodyPr/>
          <a:lstStyle/>
          <a:p>
            <a:r>
              <a:rPr lang="en-CA" altLang="ar-JO"/>
              <a:t>Measurable </a:t>
            </a:r>
            <a:r>
              <a:rPr lang="en-GB" altLang="en-US"/>
              <a:t>Non-Functional Requirements</a:t>
            </a:r>
            <a:endParaRPr lang="en-CA" altLang="ar-JO"/>
          </a:p>
        </p:txBody>
      </p:sp>
      <p:grpSp>
        <p:nvGrpSpPr>
          <p:cNvPr id="899076" name="Group 4">
            <a:extLst>
              <a:ext uri="{FF2B5EF4-FFF2-40B4-BE49-F238E27FC236}">
                <a16:creationId xmlns:a16="http://schemas.microsoft.com/office/drawing/2014/main" id="{2D4F5461-DF57-4DC9-B465-EAB595473B9E}"/>
              </a:ext>
            </a:extLst>
          </p:cNvPr>
          <p:cNvGrpSpPr>
            <a:grpSpLocks noChangeAspect="1"/>
          </p:cNvGrpSpPr>
          <p:nvPr/>
        </p:nvGrpSpPr>
        <p:grpSpPr bwMode="auto">
          <a:xfrm>
            <a:off x="2616994" y="1484445"/>
            <a:ext cx="6926262" cy="4808537"/>
            <a:chOff x="1030" y="763"/>
            <a:chExt cx="4363" cy="3029"/>
          </a:xfrm>
        </p:grpSpPr>
        <p:sp>
          <p:nvSpPr>
            <p:cNvPr id="899077" name="AutoShape 5">
              <a:extLst>
                <a:ext uri="{FF2B5EF4-FFF2-40B4-BE49-F238E27FC236}">
                  <a16:creationId xmlns:a16="http://schemas.microsoft.com/office/drawing/2014/main" id="{9A7BE858-9D3A-4710-A131-2B7D6D70E0AE}"/>
                </a:ext>
              </a:extLst>
            </p:cNvPr>
            <p:cNvSpPr>
              <a:spLocks noChangeAspect="1" noChangeArrowheads="1" noTextEdit="1"/>
            </p:cNvSpPr>
            <p:nvPr/>
          </p:nvSpPr>
          <p:spPr bwMode="auto">
            <a:xfrm>
              <a:off x="1030" y="763"/>
              <a:ext cx="4298" cy="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78" name="Rectangle 6">
              <a:extLst>
                <a:ext uri="{FF2B5EF4-FFF2-40B4-BE49-F238E27FC236}">
                  <a16:creationId xmlns:a16="http://schemas.microsoft.com/office/drawing/2014/main" id="{85D1C789-DFD2-4D16-93EA-6565ABAD9E23}"/>
                </a:ext>
              </a:extLst>
            </p:cNvPr>
            <p:cNvSpPr>
              <a:spLocks noChangeArrowheads="1"/>
            </p:cNvSpPr>
            <p:nvPr/>
          </p:nvSpPr>
          <p:spPr bwMode="auto">
            <a:xfrm>
              <a:off x="1106" y="774"/>
              <a:ext cx="5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b="1">
                  <a:solidFill>
                    <a:srgbClr val="000000"/>
                  </a:solidFill>
                  <a:latin typeface="Times" panose="02020603050405020304" pitchFamily="18" charset="0"/>
                  <a:ea typeface="ＭＳ Ｐゴシック" charset="-128"/>
                </a:rPr>
                <a:t>Property</a:t>
              </a:r>
              <a:endParaRPr lang="en-CA" altLang="ar-JO" sz="2400">
                <a:solidFill>
                  <a:prstClr val="black"/>
                </a:solidFill>
                <a:latin typeface="Times New Roman" panose="02020603050405020304" pitchFamily="18" charset="0"/>
                <a:ea typeface="ＭＳ Ｐゴシック" charset="-128"/>
              </a:endParaRPr>
            </a:p>
          </p:txBody>
        </p:sp>
        <p:sp>
          <p:nvSpPr>
            <p:cNvPr id="899079" name="Rectangle 7">
              <a:extLst>
                <a:ext uri="{FF2B5EF4-FFF2-40B4-BE49-F238E27FC236}">
                  <a16:creationId xmlns:a16="http://schemas.microsoft.com/office/drawing/2014/main" id="{A72BACF8-98EF-48E6-967D-6A4691D8D0BA}"/>
                </a:ext>
              </a:extLst>
            </p:cNvPr>
            <p:cNvSpPr>
              <a:spLocks noChangeArrowheads="1"/>
            </p:cNvSpPr>
            <p:nvPr/>
          </p:nvSpPr>
          <p:spPr bwMode="auto">
            <a:xfrm>
              <a:off x="2665" y="774"/>
              <a:ext cx="5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b="1">
                  <a:solidFill>
                    <a:srgbClr val="000000"/>
                  </a:solidFill>
                  <a:latin typeface="Times" panose="02020603050405020304" pitchFamily="18" charset="0"/>
                  <a:ea typeface="ＭＳ Ｐゴシック" charset="-128"/>
                </a:rPr>
                <a:t>Measure</a:t>
              </a:r>
              <a:endParaRPr lang="en-CA" altLang="ar-JO" sz="2400">
                <a:solidFill>
                  <a:prstClr val="black"/>
                </a:solidFill>
                <a:latin typeface="Times New Roman" panose="02020603050405020304" pitchFamily="18" charset="0"/>
                <a:ea typeface="ＭＳ Ｐゴシック" charset="-128"/>
              </a:endParaRPr>
            </a:p>
          </p:txBody>
        </p:sp>
        <p:sp>
          <p:nvSpPr>
            <p:cNvPr id="899080" name="Line 8">
              <a:extLst>
                <a:ext uri="{FF2B5EF4-FFF2-40B4-BE49-F238E27FC236}">
                  <a16:creationId xmlns:a16="http://schemas.microsoft.com/office/drawing/2014/main" id="{F65486AB-AB4B-4CB3-AE18-B1FF7A445D7C}"/>
                </a:ext>
              </a:extLst>
            </p:cNvPr>
            <p:cNvSpPr>
              <a:spLocks noChangeShapeType="1"/>
            </p:cNvSpPr>
            <p:nvPr/>
          </p:nvSpPr>
          <p:spPr bwMode="auto">
            <a:xfrm>
              <a:off x="1030" y="76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1" name="Line 9">
              <a:extLst>
                <a:ext uri="{FF2B5EF4-FFF2-40B4-BE49-F238E27FC236}">
                  <a16:creationId xmlns:a16="http://schemas.microsoft.com/office/drawing/2014/main" id="{866B8663-6CAE-42C3-A0BC-CD7945F4C927}"/>
                </a:ext>
              </a:extLst>
            </p:cNvPr>
            <p:cNvSpPr>
              <a:spLocks noChangeShapeType="1"/>
            </p:cNvSpPr>
            <p:nvPr/>
          </p:nvSpPr>
          <p:spPr bwMode="auto">
            <a:xfrm>
              <a:off x="1030" y="76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2" name="Line 10">
              <a:extLst>
                <a:ext uri="{FF2B5EF4-FFF2-40B4-BE49-F238E27FC236}">
                  <a16:creationId xmlns:a16="http://schemas.microsoft.com/office/drawing/2014/main" id="{A54BE64E-2613-440B-8DEB-9AF7E787B13A}"/>
                </a:ext>
              </a:extLst>
            </p:cNvPr>
            <p:cNvSpPr>
              <a:spLocks noChangeShapeType="1"/>
            </p:cNvSpPr>
            <p:nvPr/>
          </p:nvSpPr>
          <p:spPr bwMode="auto">
            <a:xfrm>
              <a:off x="1041" y="763"/>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3" name="Line 11">
              <a:extLst>
                <a:ext uri="{FF2B5EF4-FFF2-40B4-BE49-F238E27FC236}">
                  <a16:creationId xmlns:a16="http://schemas.microsoft.com/office/drawing/2014/main" id="{4C7AEDCA-4642-4EC8-9583-67D49B8EF172}"/>
                </a:ext>
              </a:extLst>
            </p:cNvPr>
            <p:cNvSpPr>
              <a:spLocks noChangeShapeType="1"/>
            </p:cNvSpPr>
            <p:nvPr/>
          </p:nvSpPr>
          <p:spPr bwMode="auto">
            <a:xfrm>
              <a:off x="2589" y="76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4" name="Line 12">
              <a:extLst>
                <a:ext uri="{FF2B5EF4-FFF2-40B4-BE49-F238E27FC236}">
                  <a16:creationId xmlns:a16="http://schemas.microsoft.com/office/drawing/2014/main" id="{FA426639-C325-4927-B338-483CFF07BBF5}"/>
                </a:ext>
              </a:extLst>
            </p:cNvPr>
            <p:cNvSpPr>
              <a:spLocks noChangeShapeType="1"/>
            </p:cNvSpPr>
            <p:nvPr/>
          </p:nvSpPr>
          <p:spPr bwMode="auto">
            <a:xfrm>
              <a:off x="2600" y="763"/>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5" name="Line 13">
              <a:extLst>
                <a:ext uri="{FF2B5EF4-FFF2-40B4-BE49-F238E27FC236}">
                  <a16:creationId xmlns:a16="http://schemas.microsoft.com/office/drawing/2014/main" id="{468B4FA9-E769-4C9B-94CB-6A7A889BA8D7}"/>
                </a:ext>
              </a:extLst>
            </p:cNvPr>
            <p:cNvSpPr>
              <a:spLocks noChangeShapeType="1"/>
            </p:cNvSpPr>
            <p:nvPr/>
          </p:nvSpPr>
          <p:spPr bwMode="auto">
            <a:xfrm>
              <a:off x="5241" y="76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6" name="Line 14">
              <a:extLst>
                <a:ext uri="{FF2B5EF4-FFF2-40B4-BE49-F238E27FC236}">
                  <a16:creationId xmlns:a16="http://schemas.microsoft.com/office/drawing/2014/main" id="{67928D9E-FCBC-4E37-9797-1E78FD3AF6B9}"/>
                </a:ext>
              </a:extLst>
            </p:cNvPr>
            <p:cNvSpPr>
              <a:spLocks noChangeShapeType="1"/>
            </p:cNvSpPr>
            <p:nvPr/>
          </p:nvSpPr>
          <p:spPr bwMode="auto">
            <a:xfrm>
              <a:off x="5241" y="76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7" name="Line 15">
              <a:extLst>
                <a:ext uri="{FF2B5EF4-FFF2-40B4-BE49-F238E27FC236}">
                  <a16:creationId xmlns:a16="http://schemas.microsoft.com/office/drawing/2014/main" id="{28AD59D0-34DC-496E-9652-D6377A7F4B81}"/>
                </a:ext>
              </a:extLst>
            </p:cNvPr>
            <p:cNvSpPr>
              <a:spLocks noChangeShapeType="1"/>
            </p:cNvSpPr>
            <p:nvPr/>
          </p:nvSpPr>
          <p:spPr bwMode="auto">
            <a:xfrm>
              <a:off x="1030" y="774"/>
              <a:ext cx="1" cy="15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8" name="Line 16">
              <a:extLst>
                <a:ext uri="{FF2B5EF4-FFF2-40B4-BE49-F238E27FC236}">
                  <a16:creationId xmlns:a16="http://schemas.microsoft.com/office/drawing/2014/main" id="{445FF12D-F8EC-4FEF-9018-F63D06E68716}"/>
                </a:ext>
              </a:extLst>
            </p:cNvPr>
            <p:cNvSpPr>
              <a:spLocks noChangeShapeType="1"/>
            </p:cNvSpPr>
            <p:nvPr/>
          </p:nvSpPr>
          <p:spPr bwMode="auto">
            <a:xfrm>
              <a:off x="2589" y="774"/>
              <a:ext cx="1" cy="15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89" name="Line 17">
              <a:extLst>
                <a:ext uri="{FF2B5EF4-FFF2-40B4-BE49-F238E27FC236}">
                  <a16:creationId xmlns:a16="http://schemas.microsoft.com/office/drawing/2014/main" id="{BAEB7054-0933-4259-9F1B-39F2FF078D5C}"/>
                </a:ext>
              </a:extLst>
            </p:cNvPr>
            <p:cNvSpPr>
              <a:spLocks noChangeShapeType="1"/>
            </p:cNvSpPr>
            <p:nvPr/>
          </p:nvSpPr>
          <p:spPr bwMode="auto">
            <a:xfrm>
              <a:off x="5241" y="774"/>
              <a:ext cx="1" cy="15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90" name="Rectangle 18">
              <a:extLst>
                <a:ext uri="{FF2B5EF4-FFF2-40B4-BE49-F238E27FC236}">
                  <a16:creationId xmlns:a16="http://schemas.microsoft.com/office/drawing/2014/main" id="{7CB85500-6AE0-4154-A1F5-7902A10A3F73}"/>
                </a:ext>
              </a:extLst>
            </p:cNvPr>
            <p:cNvSpPr>
              <a:spLocks noChangeArrowheads="1"/>
            </p:cNvSpPr>
            <p:nvPr/>
          </p:nvSpPr>
          <p:spPr bwMode="auto">
            <a:xfrm>
              <a:off x="1106" y="947"/>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Speed</a:t>
              </a:r>
              <a:endParaRPr lang="en-CA" altLang="ar-JO" sz="2400">
                <a:solidFill>
                  <a:prstClr val="black"/>
                </a:solidFill>
                <a:latin typeface="Times New Roman" panose="02020603050405020304" pitchFamily="18" charset="0"/>
                <a:ea typeface="ＭＳ Ｐゴシック" charset="-128"/>
              </a:endParaRPr>
            </a:p>
          </p:txBody>
        </p:sp>
        <p:sp>
          <p:nvSpPr>
            <p:cNvPr id="899091" name="Rectangle 19">
              <a:extLst>
                <a:ext uri="{FF2B5EF4-FFF2-40B4-BE49-F238E27FC236}">
                  <a16:creationId xmlns:a16="http://schemas.microsoft.com/office/drawing/2014/main" id="{ED824008-F592-41A0-9929-3C0B46651184}"/>
                </a:ext>
              </a:extLst>
            </p:cNvPr>
            <p:cNvSpPr>
              <a:spLocks noChangeArrowheads="1"/>
            </p:cNvSpPr>
            <p:nvPr/>
          </p:nvSpPr>
          <p:spPr bwMode="auto">
            <a:xfrm>
              <a:off x="2665" y="947"/>
              <a:ext cx="17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Processed transactions/second</a:t>
              </a:r>
              <a:endParaRPr lang="en-CA" altLang="ar-JO" sz="2400">
                <a:solidFill>
                  <a:prstClr val="black"/>
                </a:solidFill>
                <a:latin typeface="Times New Roman" panose="02020603050405020304" pitchFamily="18" charset="0"/>
                <a:ea typeface="ＭＳ Ｐゴシック" charset="-128"/>
              </a:endParaRPr>
            </a:p>
          </p:txBody>
        </p:sp>
        <p:sp>
          <p:nvSpPr>
            <p:cNvPr id="899092" name="Rectangle 20">
              <a:extLst>
                <a:ext uri="{FF2B5EF4-FFF2-40B4-BE49-F238E27FC236}">
                  <a16:creationId xmlns:a16="http://schemas.microsoft.com/office/drawing/2014/main" id="{323A1033-08EE-443D-BCC7-74B83C1B3F1E}"/>
                </a:ext>
              </a:extLst>
            </p:cNvPr>
            <p:cNvSpPr>
              <a:spLocks noChangeArrowheads="1"/>
            </p:cNvSpPr>
            <p:nvPr/>
          </p:nvSpPr>
          <p:spPr bwMode="auto">
            <a:xfrm>
              <a:off x="2665" y="1109"/>
              <a:ext cx="14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User/Event response time</a:t>
              </a:r>
              <a:endParaRPr lang="en-CA" altLang="ar-JO" sz="2400">
                <a:solidFill>
                  <a:prstClr val="black"/>
                </a:solidFill>
                <a:latin typeface="Times New Roman" panose="02020603050405020304" pitchFamily="18" charset="0"/>
                <a:ea typeface="ＭＳ Ｐゴシック" charset="-128"/>
              </a:endParaRPr>
            </a:p>
          </p:txBody>
        </p:sp>
        <p:sp>
          <p:nvSpPr>
            <p:cNvPr id="899093" name="Rectangle 21">
              <a:extLst>
                <a:ext uri="{FF2B5EF4-FFF2-40B4-BE49-F238E27FC236}">
                  <a16:creationId xmlns:a16="http://schemas.microsoft.com/office/drawing/2014/main" id="{8C0AFC20-9BAF-4858-A427-0E9ADA72002F}"/>
                </a:ext>
              </a:extLst>
            </p:cNvPr>
            <p:cNvSpPr>
              <a:spLocks noChangeArrowheads="1"/>
            </p:cNvSpPr>
            <p:nvPr/>
          </p:nvSpPr>
          <p:spPr bwMode="auto">
            <a:xfrm>
              <a:off x="2665" y="1271"/>
              <a:ext cx="1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Screen refresh time</a:t>
              </a:r>
              <a:endParaRPr lang="en-CA" altLang="ar-JO" sz="2400">
                <a:solidFill>
                  <a:prstClr val="black"/>
                </a:solidFill>
                <a:latin typeface="Times New Roman" panose="02020603050405020304" pitchFamily="18" charset="0"/>
                <a:ea typeface="ＭＳ Ｐゴシック" charset="-128"/>
              </a:endParaRPr>
            </a:p>
          </p:txBody>
        </p:sp>
        <p:sp>
          <p:nvSpPr>
            <p:cNvPr id="899094" name="Line 22">
              <a:extLst>
                <a:ext uri="{FF2B5EF4-FFF2-40B4-BE49-F238E27FC236}">
                  <a16:creationId xmlns:a16="http://schemas.microsoft.com/office/drawing/2014/main" id="{D0C2E231-644C-4983-9927-3C177E5FBA2C}"/>
                </a:ext>
              </a:extLst>
            </p:cNvPr>
            <p:cNvSpPr>
              <a:spLocks noChangeShapeType="1"/>
            </p:cNvSpPr>
            <p:nvPr/>
          </p:nvSpPr>
          <p:spPr bwMode="auto">
            <a:xfrm>
              <a:off x="1030" y="936"/>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95" name="Line 23">
              <a:extLst>
                <a:ext uri="{FF2B5EF4-FFF2-40B4-BE49-F238E27FC236}">
                  <a16:creationId xmlns:a16="http://schemas.microsoft.com/office/drawing/2014/main" id="{F91581EC-FCA6-4926-906D-7CD3DDDFE28E}"/>
                </a:ext>
              </a:extLst>
            </p:cNvPr>
            <p:cNvSpPr>
              <a:spLocks noChangeShapeType="1"/>
            </p:cNvSpPr>
            <p:nvPr/>
          </p:nvSpPr>
          <p:spPr bwMode="auto">
            <a:xfrm>
              <a:off x="1041" y="936"/>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96" name="Line 24">
              <a:extLst>
                <a:ext uri="{FF2B5EF4-FFF2-40B4-BE49-F238E27FC236}">
                  <a16:creationId xmlns:a16="http://schemas.microsoft.com/office/drawing/2014/main" id="{6E3EDD79-E491-490E-BE85-E6E944FC3DE9}"/>
                </a:ext>
              </a:extLst>
            </p:cNvPr>
            <p:cNvSpPr>
              <a:spLocks noChangeShapeType="1"/>
            </p:cNvSpPr>
            <p:nvPr/>
          </p:nvSpPr>
          <p:spPr bwMode="auto">
            <a:xfrm>
              <a:off x="2589" y="936"/>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97" name="Line 25">
              <a:extLst>
                <a:ext uri="{FF2B5EF4-FFF2-40B4-BE49-F238E27FC236}">
                  <a16:creationId xmlns:a16="http://schemas.microsoft.com/office/drawing/2014/main" id="{3CE36BB4-3EC4-482A-8A17-1BB652AD719E}"/>
                </a:ext>
              </a:extLst>
            </p:cNvPr>
            <p:cNvSpPr>
              <a:spLocks noChangeShapeType="1"/>
            </p:cNvSpPr>
            <p:nvPr/>
          </p:nvSpPr>
          <p:spPr bwMode="auto">
            <a:xfrm>
              <a:off x="2600" y="936"/>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98" name="Line 26">
              <a:extLst>
                <a:ext uri="{FF2B5EF4-FFF2-40B4-BE49-F238E27FC236}">
                  <a16:creationId xmlns:a16="http://schemas.microsoft.com/office/drawing/2014/main" id="{0FAF1F78-8013-41A0-9878-6A1EEF545BA6}"/>
                </a:ext>
              </a:extLst>
            </p:cNvPr>
            <p:cNvSpPr>
              <a:spLocks noChangeShapeType="1"/>
            </p:cNvSpPr>
            <p:nvPr/>
          </p:nvSpPr>
          <p:spPr bwMode="auto">
            <a:xfrm>
              <a:off x="5241" y="936"/>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099" name="Line 27">
              <a:extLst>
                <a:ext uri="{FF2B5EF4-FFF2-40B4-BE49-F238E27FC236}">
                  <a16:creationId xmlns:a16="http://schemas.microsoft.com/office/drawing/2014/main" id="{A59E1765-92C1-47E9-B3C8-8C9B27A59596}"/>
                </a:ext>
              </a:extLst>
            </p:cNvPr>
            <p:cNvSpPr>
              <a:spLocks noChangeShapeType="1"/>
            </p:cNvSpPr>
            <p:nvPr/>
          </p:nvSpPr>
          <p:spPr bwMode="auto">
            <a:xfrm>
              <a:off x="1030" y="947"/>
              <a:ext cx="1" cy="4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0" name="Line 28">
              <a:extLst>
                <a:ext uri="{FF2B5EF4-FFF2-40B4-BE49-F238E27FC236}">
                  <a16:creationId xmlns:a16="http://schemas.microsoft.com/office/drawing/2014/main" id="{60BE3B5A-2FA1-4C58-9667-3C947ACE3E03}"/>
                </a:ext>
              </a:extLst>
            </p:cNvPr>
            <p:cNvSpPr>
              <a:spLocks noChangeShapeType="1"/>
            </p:cNvSpPr>
            <p:nvPr/>
          </p:nvSpPr>
          <p:spPr bwMode="auto">
            <a:xfrm>
              <a:off x="2589" y="947"/>
              <a:ext cx="1" cy="4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1" name="Line 29">
              <a:extLst>
                <a:ext uri="{FF2B5EF4-FFF2-40B4-BE49-F238E27FC236}">
                  <a16:creationId xmlns:a16="http://schemas.microsoft.com/office/drawing/2014/main" id="{5DD84058-5539-4394-A9F3-2B66AE190DDD}"/>
                </a:ext>
              </a:extLst>
            </p:cNvPr>
            <p:cNvSpPr>
              <a:spLocks noChangeShapeType="1"/>
            </p:cNvSpPr>
            <p:nvPr/>
          </p:nvSpPr>
          <p:spPr bwMode="auto">
            <a:xfrm>
              <a:off x="5241" y="947"/>
              <a:ext cx="1" cy="4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2" name="Rectangle 30">
              <a:extLst>
                <a:ext uri="{FF2B5EF4-FFF2-40B4-BE49-F238E27FC236}">
                  <a16:creationId xmlns:a16="http://schemas.microsoft.com/office/drawing/2014/main" id="{168D483E-A1C5-4AD4-B411-175EC619C853}"/>
                </a:ext>
              </a:extLst>
            </p:cNvPr>
            <p:cNvSpPr>
              <a:spLocks noChangeArrowheads="1"/>
            </p:cNvSpPr>
            <p:nvPr/>
          </p:nvSpPr>
          <p:spPr bwMode="auto">
            <a:xfrm>
              <a:off x="1106" y="1444"/>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Size</a:t>
              </a:r>
              <a:endParaRPr lang="en-CA" altLang="ar-JO" sz="2400">
                <a:solidFill>
                  <a:prstClr val="black"/>
                </a:solidFill>
                <a:latin typeface="Times New Roman" panose="02020603050405020304" pitchFamily="18" charset="0"/>
                <a:ea typeface="ＭＳ Ｐゴシック" charset="-128"/>
              </a:endParaRPr>
            </a:p>
          </p:txBody>
        </p:sp>
        <p:sp>
          <p:nvSpPr>
            <p:cNvPr id="899103" name="Rectangle 31">
              <a:extLst>
                <a:ext uri="{FF2B5EF4-FFF2-40B4-BE49-F238E27FC236}">
                  <a16:creationId xmlns:a16="http://schemas.microsoft.com/office/drawing/2014/main" id="{F64C75F1-4F86-4E26-BFB4-BF6F20AD9E61}"/>
                </a:ext>
              </a:extLst>
            </p:cNvPr>
            <p:cNvSpPr>
              <a:spLocks noChangeArrowheads="1"/>
            </p:cNvSpPr>
            <p:nvPr/>
          </p:nvSpPr>
          <p:spPr bwMode="auto">
            <a:xfrm>
              <a:off x="2665" y="1444"/>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K Bytes</a:t>
              </a:r>
              <a:endParaRPr lang="en-CA" altLang="ar-JO" sz="2400">
                <a:solidFill>
                  <a:prstClr val="black"/>
                </a:solidFill>
                <a:latin typeface="Times New Roman" panose="02020603050405020304" pitchFamily="18" charset="0"/>
                <a:ea typeface="ＭＳ Ｐゴシック" charset="-128"/>
              </a:endParaRPr>
            </a:p>
          </p:txBody>
        </p:sp>
        <p:sp>
          <p:nvSpPr>
            <p:cNvPr id="899104" name="Rectangle 32">
              <a:extLst>
                <a:ext uri="{FF2B5EF4-FFF2-40B4-BE49-F238E27FC236}">
                  <a16:creationId xmlns:a16="http://schemas.microsoft.com/office/drawing/2014/main" id="{9042A78B-F91E-4BCF-885D-745A93732B4D}"/>
                </a:ext>
              </a:extLst>
            </p:cNvPr>
            <p:cNvSpPr>
              <a:spLocks noChangeArrowheads="1"/>
            </p:cNvSpPr>
            <p:nvPr/>
          </p:nvSpPr>
          <p:spPr bwMode="auto">
            <a:xfrm>
              <a:off x="2665" y="1596"/>
              <a:ext cx="13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Number of RAM chips</a:t>
              </a:r>
              <a:endParaRPr lang="en-CA" altLang="ar-JO" sz="2400">
                <a:solidFill>
                  <a:prstClr val="black"/>
                </a:solidFill>
                <a:latin typeface="Times New Roman" panose="02020603050405020304" pitchFamily="18" charset="0"/>
                <a:ea typeface="ＭＳ Ｐゴシック" charset="-128"/>
              </a:endParaRPr>
            </a:p>
          </p:txBody>
        </p:sp>
        <p:sp>
          <p:nvSpPr>
            <p:cNvPr id="899105" name="Line 33">
              <a:extLst>
                <a:ext uri="{FF2B5EF4-FFF2-40B4-BE49-F238E27FC236}">
                  <a16:creationId xmlns:a16="http://schemas.microsoft.com/office/drawing/2014/main" id="{5F6A70A2-3439-48B4-BD3C-E91CBA21DE1C}"/>
                </a:ext>
              </a:extLst>
            </p:cNvPr>
            <p:cNvSpPr>
              <a:spLocks noChangeShapeType="1"/>
            </p:cNvSpPr>
            <p:nvPr/>
          </p:nvSpPr>
          <p:spPr bwMode="auto">
            <a:xfrm>
              <a:off x="1030" y="142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6" name="Line 34">
              <a:extLst>
                <a:ext uri="{FF2B5EF4-FFF2-40B4-BE49-F238E27FC236}">
                  <a16:creationId xmlns:a16="http://schemas.microsoft.com/office/drawing/2014/main" id="{08FCAD54-FCC7-4454-8859-19F6A78CA434}"/>
                </a:ext>
              </a:extLst>
            </p:cNvPr>
            <p:cNvSpPr>
              <a:spLocks noChangeShapeType="1"/>
            </p:cNvSpPr>
            <p:nvPr/>
          </p:nvSpPr>
          <p:spPr bwMode="auto">
            <a:xfrm>
              <a:off x="1041" y="1423"/>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7" name="Line 35">
              <a:extLst>
                <a:ext uri="{FF2B5EF4-FFF2-40B4-BE49-F238E27FC236}">
                  <a16:creationId xmlns:a16="http://schemas.microsoft.com/office/drawing/2014/main" id="{29BD91AB-BC02-4654-AF3B-C629E66BE6CE}"/>
                </a:ext>
              </a:extLst>
            </p:cNvPr>
            <p:cNvSpPr>
              <a:spLocks noChangeShapeType="1"/>
            </p:cNvSpPr>
            <p:nvPr/>
          </p:nvSpPr>
          <p:spPr bwMode="auto">
            <a:xfrm>
              <a:off x="2589" y="142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8" name="Line 36">
              <a:extLst>
                <a:ext uri="{FF2B5EF4-FFF2-40B4-BE49-F238E27FC236}">
                  <a16:creationId xmlns:a16="http://schemas.microsoft.com/office/drawing/2014/main" id="{C332899C-210A-444C-9296-D91BF9EE0302}"/>
                </a:ext>
              </a:extLst>
            </p:cNvPr>
            <p:cNvSpPr>
              <a:spLocks noChangeShapeType="1"/>
            </p:cNvSpPr>
            <p:nvPr/>
          </p:nvSpPr>
          <p:spPr bwMode="auto">
            <a:xfrm>
              <a:off x="2600" y="1423"/>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09" name="Line 37">
              <a:extLst>
                <a:ext uri="{FF2B5EF4-FFF2-40B4-BE49-F238E27FC236}">
                  <a16:creationId xmlns:a16="http://schemas.microsoft.com/office/drawing/2014/main" id="{99B4260C-2BAF-430D-B894-E1C496D2D997}"/>
                </a:ext>
              </a:extLst>
            </p:cNvPr>
            <p:cNvSpPr>
              <a:spLocks noChangeShapeType="1"/>
            </p:cNvSpPr>
            <p:nvPr/>
          </p:nvSpPr>
          <p:spPr bwMode="auto">
            <a:xfrm>
              <a:off x="5241" y="142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0" name="Line 38">
              <a:extLst>
                <a:ext uri="{FF2B5EF4-FFF2-40B4-BE49-F238E27FC236}">
                  <a16:creationId xmlns:a16="http://schemas.microsoft.com/office/drawing/2014/main" id="{9CAA0F0B-145E-4F75-91FF-A198766DE2F9}"/>
                </a:ext>
              </a:extLst>
            </p:cNvPr>
            <p:cNvSpPr>
              <a:spLocks noChangeShapeType="1"/>
            </p:cNvSpPr>
            <p:nvPr/>
          </p:nvSpPr>
          <p:spPr bwMode="auto">
            <a:xfrm>
              <a:off x="1030" y="1445"/>
              <a:ext cx="1" cy="3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1" name="Line 39">
              <a:extLst>
                <a:ext uri="{FF2B5EF4-FFF2-40B4-BE49-F238E27FC236}">
                  <a16:creationId xmlns:a16="http://schemas.microsoft.com/office/drawing/2014/main" id="{461F5B72-E8AD-45D4-92AF-EFD77B174C2C}"/>
                </a:ext>
              </a:extLst>
            </p:cNvPr>
            <p:cNvSpPr>
              <a:spLocks noChangeShapeType="1"/>
            </p:cNvSpPr>
            <p:nvPr/>
          </p:nvSpPr>
          <p:spPr bwMode="auto">
            <a:xfrm>
              <a:off x="2589" y="1445"/>
              <a:ext cx="1" cy="3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2" name="Line 40">
              <a:extLst>
                <a:ext uri="{FF2B5EF4-FFF2-40B4-BE49-F238E27FC236}">
                  <a16:creationId xmlns:a16="http://schemas.microsoft.com/office/drawing/2014/main" id="{A5B11FF9-CD4C-4252-8482-B544A95FAF59}"/>
                </a:ext>
              </a:extLst>
            </p:cNvPr>
            <p:cNvSpPr>
              <a:spLocks noChangeShapeType="1"/>
            </p:cNvSpPr>
            <p:nvPr/>
          </p:nvSpPr>
          <p:spPr bwMode="auto">
            <a:xfrm>
              <a:off x="5241" y="1445"/>
              <a:ext cx="1" cy="3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3" name="Rectangle 41">
              <a:extLst>
                <a:ext uri="{FF2B5EF4-FFF2-40B4-BE49-F238E27FC236}">
                  <a16:creationId xmlns:a16="http://schemas.microsoft.com/office/drawing/2014/main" id="{07B287EA-779B-4565-99BE-14A382374EF4}"/>
                </a:ext>
              </a:extLst>
            </p:cNvPr>
            <p:cNvSpPr>
              <a:spLocks noChangeArrowheads="1"/>
            </p:cNvSpPr>
            <p:nvPr/>
          </p:nvSpPr>
          <p:spPr bwMode="auto">
            <a:xfrm>
              <a:off x="1106" y="1769"/>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Ease of use</a:t>
              </a:r>
              <a:endParaRPr lang="en-CA" altLang="ar-JO" sz="2400">
                <a:solidFill>
                  <a:prstClr val="black"/>
                </a:solidFill>
                <a:latin typeface="Times New Roman" panose="02020603050405020304" pitchFamily="18" charset="0"/>
                <a:ea typeface="ＭＳ Ｐゴシック" charset="-128"/>
              </a:endParaRPr>
            </a:p>
          </p:txBody>
        </p:sp>
        <p:sp>
          <p:nvSpPr>
            <p:cNvPr id="899114" name="Rectangle 42">
              <a:extLst>
                <a:ext uri="{FF2B5EF4-FFF2-40B4-BE49-F238E27FC236}">
                  <a16:creationId xmlns:a16="http://schemas.microsoft.com/office/drawing/2014/main" id="{BE0061DA-D0D0-4840-B9BC-FEA3A5664AB2}"/>
                </a:ext>
              </a:extLst>
            </p:cNvPr>
            <p:cNvSpPr>
              <a:spLocks noChangeArrowheads="1"/>
            </p:cNvSpPr>
            <p:nvPr/>
          </p:nvSpPr>
          <p:spPr bwMode="auto">
            <a:xfrm>
              <a:off x="2665" y="1769"/>
              <a:ext cx="7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Training time</a:t>
              </a:r>
              <a:endParaRPr lang="en-CA" altLang="ar-JO" sz="2400">
                <a:solidFill>
                  <a:prstClr val="black"/>
                </a:solidFill>
                <a:latin typeface="Times New Roman" panose="02020603050405020304" pitchFamily="18" charset="0"/>
                <a:ea typeface="ＭＳ Ｐゴシック" charset="-128"/>
              </a:endParaRPr>
            </a:p>
          </p:txBody>
        </p:sp>
        <p:sp>
          <p:nvSpPr>
            <p:cNvPr id="899115" name="Rectangle 43">
              <a:extLst>
                <a:ext uri="{FF2B5EF4-FFF2-40B4-BE49-F238E27FC236}">
                  <a16:creationId xmlns:a16="http://schemas.microsoft.com/office/drawing/2014/main" id="{E770B480-AAAF-4006-A9CD-B41CF44C72C3}"/>
                </a:ext>
              </a:extLst>
            </p:cNvPr>
            <p:cNvSpPr>
              <a:spLocks noChangeArrowheads="1"/>
            </p:cNvSpPr>
            <p:nvPr/>
          </p:nvSpPr>
          <p:spPr bwMode="auto">
            <a:xfrm>
              <a:off x="2665" y="1931"/>
              <a:ext cx="13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Number of help frames</a:t>
              </a:r>
              <a:endParaRPr lang="en-CA" altLang="ar-JO" sz="2400">
                <a:solidFill>
                  <a:prstClr val="black"/>
                </a:solidFill>
                <a:latin typeface="Times New Roman" panose="02020603050405020304" pitchFamily="18" charset="0"/>
                <a:ea typeface="ＭＳ Ｐゴシック" charset="-128"/>
              </a:endParaRPr>
            </a:p>
          </p:txBody>
        </p:sp>
        <p:sp>
          <p:nvSpPr>
            <p:cNvPr id="899116" name="Line 44">
              <a:extLst>
                <a:ext uri="{FF2B5EF4-FFF2-40B4-BE49-F238E27FC236}">
                  <a16:creationId xmlns:a16="http://schemas.microsoft.com/office/drawing/2014/main" id="{65441FDD-537B-48D5-A4CB-43C1C5E91895}"/>
                </a:ext>
              </a:extLst>
            </p:cNvPr>
            <p:cNvSpPr>
              <a:spLocks noChangeShapeType="1"/>
            </p:cNvSpPr>
            <p:nvPr/>
          </p:nvSpPr>
          <p:spPr bwMode="auto">
            <a:xfrm>
              <a:off x="1030" y="1758"/>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7" name="Line 45">
              <a:extLst>
                <a:ext uri="{FF2B5EF4-FFF2-40B4-BE49-F238E27FC236}">
                  <a16:creationId xmlns:a16="http://schemas.microsoft.com/office/drawing/2014/main" id="{8D137AEF-4D44-47E6-96D4-A6DACA59AE93}"/>
                </a:ext>
              </a:extLst>
            </p:cNvPr>
            <p:cNvSpPr>
              <a:spLocks noChangeShapeType="1"/>
            </p:cNvSpPr>
            <p:nvPr/>
          </p:nvSpPr>
          <p:spPr bwMode="auto">
            <a:xfrm>
              <a:off x="1041" y="1758"/>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8" name="Line 46">
              <a:extLst>
                <a:ext uri="{FF2B5EF4-FFF2-40B4-BE49-F238E27FC236}">
                  <a16:creationId xmlns:a16="http://schemas.microsoft.com/office/drawing/2014/main" id="{177E7BF4-4B48-46FA-8044-3863571C59E1}"/>
                </a:ext>
              </a:extLst>
            </p:cNvPr>
            <p:cNvSpPr>
              <a:spLocks noChangeShapeType="1"/>
            </p:cNvSpPr>
            <p:nvPr/>
          </p:nvSpPr>
          <p:spPr bwMode="auto">
            <a:xfrm>
              <a:off x="2589" y="1758"/>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19" name="Line 47">
              <a:extLst>
                <a:ext uri="{FF2B5EF4-FFF2-40B4-BE49-F238E27FC236}">
                  <a16:creationId xmlns:a16="http://schemas.microsoft.com/office/drawing/2014/main" id="{E8ED4EAA-0947-4092-B63A-D5DD1C3A7E7B}"/>
                </a:ext>
              </a:extLst>
            </p:cNvPr>
            <p:cNvSpPr>
              <a:spLocks noChangeShapeType="1"/>
            </p:cNvSpPr>
            <p:nvPr/>
          </p:nvSpPr>
          <p:spPr bwMode="auto">
            <a:xfrm>
              <a:off x="2600" y="1758"/>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20" name="Line 48">
              <a:extLst>
                <a:ext uri="{FF2B5EF4-FFF2-40B4-BE49-F238E27FC236}">
                  <a16:creationId xmlns:a16="http://schemas.microsoft.com/office/drawing/2014/main" id="{78F72521-3F70-496B-AFD9-86DE410A2681}"/>
                </a:ext>
              </a:extLst>
            </p:cNvPr>
            <p:cNvSpPr>
              <a:spLocks noChangeShapeType="1"/>
            </p:cNvSpPr>
            <p:nvPr/>
          </p:nvSpPr>
          <p:spPr bwMode="auto">
            <a:xfrm>
              <a:off x="5241" y="1758"/>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21" name="Line 49">
              <a:extLst>
                <a:ext uri="{FF2B5EF4-FFF2-40B4-BE49-F238E27FC236}">
                  <a16:creationId xmlns:a16="http://schemas.microsoft.com/office/drawing/2014/main" id="{F7E9B4FA-7A7E-450C-B3B0-56967DF0EEB4}"/>
                </a:ext>
              </a:extLst>
            </p:cNvPr>
            <p:cNvSpPr>
              <a:spLocks noChangeShapeType="1"/>
            </p:cNvSpPr>
            <p:nvPr/>
          </p:nvSpPr>
          <p:spPr bwMode="auto">
            <a:xfrm>
              <a:off x="1030" y="1769"/>
              <a:ext cx="1" cy="30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22" name="Line 50">
              <a:extLst>
                <a:ext uri="{FF2B5EF4-FFF2-40B4-BE49-F238E27FC236}">
                  <a16:creationId xmlns:a16="http://schemas.microsoft.com/office/drawing/2014/main" id="{A8996F1C-B751-4F95-8C98-7A663B5B9122}"/>
                </a:ext>
              </a:extLst>
            </p:cNvPr>
            <p:cNvSpPr>
              <a:spLocks noChangeShapeType="1"/>
            </p:cNvSpPr>
            <p:nvPr/>
          </p:nvSpPr>
          <p:spPr bwMode="auto">
            <a:xfrm>
              <a:off x="2589" y="1769"/>
              <a:ext cx="1" cy="30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23" name="Line 51">
              <a:extLst>
                <a:ext uri="{FF2B5EF4-FFF2-40B4-BE49-F238E27FC236}">
                  <a16:creationId xmlns:a16="http://schemas.microsoft.com/office/drawing/2014/main" id="{15068786-3C08-444D-AAC0-9D30E9003976}"/>
                </a:ext>
              </a:extLst>
            </p:cNvPr>
            <p:cNvSpPr>
              <a:spLocks noChangeShapeType="1"/>
            </p:cNvSpPr>
            <p:nvPr/>
          </p:nvSpPr>
          <p:spPr bwMode="auto">
            <a:xfrm>
              <a:off x="5241" y="1769"/>
              <a:ext cx="1" cy="30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24" name="Rectangle 52">
              <a:extLst>
                <a:ext uri="{FF2B5EF4-FFF2-40B4-BE49-F238E27FC236}">
                  <a16:creationId xmlns:a16="http://schemas.microsoft.com/office/drawing/2014/main" id="{683984B6-C267-4AE6-949B-07358D2F3A14}"/>
                </a:ext>
              </a:extLst>
            </p:cNvPr>
            <p:cNvSpPr>
              <a:spLocks noChangeArrowheads="1"/>
            </p:cNvSpPr>
            <p:nvPr/>
          </p:nvSpPr>
          <p:spPr bwMode="auto">
            <a:xfrm>
              <a:off x="1106" y="2104"/>
              <a:ext cx="6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Reliability</a:t>
              </a:r>
              <a:endParaRPr lang="en-CA" altLang="ar-JO" sz="2400">
                <a:solidFill>
                  <a:prstClr val="black"/>
                </a:solidFill>
                <a:latin typeface="Times New Roman" panose="02020603050405020304" pitchFamily="18" charset="0"/>
                <a:ea typeface="ＭＳ Ｐゴシック" charset="-128"/>
              </a:endParaRPr>
            </a:p>
          </p:txBody>
        </p:sp>
        <p:sp>
          <p:nvSpPr>
            <p:cNvPr id="899125" name="Rectangle 53">
              <a:extLst>
                <a:ext uri="{FF2B5EF4-FFF2-40B4-BE49-F238E27FC236}">
                  <a16:creationId xmlns:a16="http://schemas.microsoft.com/office/drawing/2014/main" id="{57A834A5-CBB9-4E5C-BF33-5015538FEED9}"/>
                </a:ext>
              </a:extLst>
            </p:cNvPr>
            <p:cNvSpPr>
              <a:spLocks noChangeArrowheads="1"/>
            </p:cNvSpPr>
            <p:nvPr/>
          </p:nvSpPr>
          <p:spPr bwMode="auto">
            <a:xfrm>
              <a:off x="2665" y="2104"/>
              <a:ext cx="11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Mean time to failure</a:t>
              </a:r>
              <a:endParaRPr lang="en-CA" altLang="ar-JO" sz="2400">
                <a:solidFill>
                  <a:prstClr val="black"/>
                </a:solidFill>
                <a:latin typeface="Times New Roman" panose="02020603050405020304" pitchFamily="18" charset="0"/>
                <a:ea typeface="ＭＳ Ｐゴシック" charset="-128"/>
              </a:endParaRPr>
            </a:p>
          </p:txBody>
        </p:sp>
        <p:sp>
          <p:nvSpPr>
            <p:cNvPr id="899126" name="Rectangle 54">
              <a:extLst>
                <a:ext uri="{FF2B5EF4-FFF2-40B4-BE49-F238E27FC236}">
                  <a16:creationId xmlns:a16="http://schemas.microsoft.com/office/drawing/2014/main" id="{F8FE8A15-5685-4AAA-931E-D7EE87BB55EC}"/>
                </a:ext>
              </a:extLst>
            </p:cNvPr>
            <p:cNvSpPr>
              <a:spLocks noChangeArrowheads="1"/>
            </p:cNvSpPr>
            <p:nvPr/>
          </p:nvSpPr>
          <p:spPr bwMode="auto">
            <a:xfrm>
              <a:off x="2665" y="2266"/>
              <a:ext cx="1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Probability of unavailability</a:t>
              </a:r>
              <a:endParaRPr lang="en-CA" altLang="ar-JO" sz="2400">
                <a:solidFill>
                  <a:prstClr val="black"/>
                </a:solidFill>
                <a:latin typeface="Times New Roman" panose="02020603050405020304" pitchFamily="18" charset="0"/>
                <a:ea typeface="ＭＳ Ｐゴシック" charset="-128"/>
              </a:endParaRPr>
            </a:p>
          </p:txBody>
        </p:sp>
        <p:sp>
          <p:nvSpPr>
            <p:cNvPr id="899127" name="Rectangle 55">
              <a:extLst>
                <a:ext uri="{FF2B5EF4-FFF2-40B4-BE49-F238E27FC236}">
                  <a16:creationId xmlns:a16="http://schemas.microsoft.com/office/drawing/2014/main" id="{164CC99C-BA0C-464A-AACB-CAFB41183D11}"/>
                </a:ext>
              </a:extLst>
            </p:cNvPr>
            <p:cNvSpPr>
              <a:spLocks noChangeArrowheads="1"/>
            </p:cNvSpPr>
            <p:nvPr/>
          </p:nvSpPr>
          <p:spPr bwMode="auto">
            <a:xfrm>
              <a:off x="2665" y="2418"/>
              <a:ext cx="1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Rate of failure occurrence</a:t>
              </a:r>
              <a:endParaRPr lang="en-CA" altLang="ar-JO" sz="2400">
                <a:solidFill>
                  <a:prstClr val="black"/>
                </a:solidFill>
                <a:latin typeface="Times New Roman" panose="02020603050405020304" pitchFamily="18" charset="0"/>
                <a:ea typeface="ＭＳ Ｐゴシック" charset="-128"/>
              </a:endParaRPr>
            </a:p>
          </p:txBody>
        </p:sp>
        <p:sp>
          <p:nvSpPr>
            <p:cNvPr id="899128" name="Rectangle 56">
              <a:extLst>
                <a:ext uri="{FF2B5EF4-FFF2-40B4-BE49-F238E27FC236}">
                  <a16:creationId xmlns:a16="http://schemas.microsoft.com/office/drawing/2014/main" id="{27C72FF7-4429-4692-A04F-E3FBBF8390E9}"/>
                </a:ext>
              </a:extLst>
            </p:cNvPr>
            <p:cNvSpPr>
              <a:spLocks noChangeArrowheads="1"/>
            </p:cNvSpPr>
            <p:nvPr/>
          </p:nvSpPr>
          <p:spPr bwMode="auto">
            <a:xfrm>
              <a:off x="2665" y="2580"/>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Availability</a:t>
              </a:r>
              <a:endParaRPr lang="en-CA" altLang="ar-JO" sz="2400">
                <a:solidFill>
                  <a:prstClr val="black"/>
                </a:solidFill>
                <a:latin typeface="Times New Roman" panose="02020603050405020304" pitchFamily="18" charset="0"/>
                <a:ea typeface="ＭＳ Ｐゴシック" charset="-128"/>
              </a:endParaRPr>
            </a:p>
          </p:txBody>
        </p:sp>
        <p:sp>
          <p:nvSpPr>
            <p:cNvPr id="899129" name="Line 57">
              <a:extLst>
                <a:ext uri="{FF2B5EF4-FFF2-40B4-BE49-F238E27FC236}">
                  <a16:creationId xmlns:a16="http://schemas.microsoft.com/office/drawing/2014/main" id="{B4B2D3C0-0ECE-49BA-AC18-890AA9BA1F13}"/>
                </a:ext>
              </a:extLst>
            </p:cNvPr>
            <p:cNvSpPr>
              <a:spLocks noChangeShapeType="1"/>
            </p:cNvSpPr>
            <p:nvPr/>
          </p:nvSpPr>
          <p:spPr bwMode="auto">
            <a:xfrm>
              <a:off x="1030" y="2094"/>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0" name="Line 58">
              <a:extLst>
                <a:ext uri="{FF2B5EF4-FFF2-40B4-BE49-F238E27FC236}">
                  <a16:creationId xmlns:a16="http://schemas.microsoft.com/office/drawing/2014/main" id="{C6CFE169-59E0-4702-A2BC-4C597D13D0EC}"/>
                </a:ext>
              </a:extLst>
            </p:cNvPr>
            <p:cNvSpPr>
              <a:spLocks noChangeShapeType="1"/>
            </p:cNvSpPr>
            <p:nvPr/>
          </p:nvSpPr>
          <p:spPr bwMode="auto">
            <a:xfrm>
              <a:off x="1041" y="2094"/>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1" name="Line 59">
              <a:extLst>
                <a:ext uri="{FF2B5EF4-FFF2-40B4-BE49-F238E27FC236}">
                  <a16:creationId xmlns:a16="http://schemas.microsoft.com/office/drawing/2014/main" id="{9CFEE6FF-3580-4098-8ECC-D50C7B53C3B2}"/>
                </a:ext>
              </a:extLst>
            </p:cNvPr>
            <p:cNvSpPr>
              <a:spLocks noChangeShapeType="1"/>
            </p:cNvSpPr>
            <p:nvPr/>
          </p:nvSpPr>
          <p:spPr bwMode="auto">
            <a:xfrm>
              <a:off x="2589" y="2094"/>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2" name="Line 60">
              <a:extLst>
                <a:ext uri="{FF2B5EF4-FFF2-40B4-BE49-F238E27FC236}">
                  <a16:creationId xmlns:a16="http://schemas.microsoft.com/office/drawing/2014/main" id="{468B054A-9E39-4D04-ACFF-CF19646914E8}"/>
                </a:ext>
              </a:extLst>
            </p:cNvPr>
            <p:cNvSpPr>
              <a:spLocks noChangeShapeType="1"/>
            </p:cNvSpPr>
            <p:nvPr/>
          </p:nvSpPr>
          <p:spPr bwMode="auto">
            <a:xfrm>
              <a:off x="2600" y="2094"/>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3" name="Line 61">
              <a:extLst>
                <a:ext uri="{FF2B5EF4-FFF2-40B4-BE49-F238E27FC236}">
                  <a16:creationId xmlns:a16="http://schemas.microsoft.com/office/drawing/2014/main" id="{CCE244C6-77BC-4830-9D0E-C4FBE7E222C5}"/>
                </a:ext>
              </a:extLst>
            </p:cNvPr>
            <p:cNvSpPr>
              <a:spLocks noChangeShapeType="1"/>
            </p:cNvSpPr>
            <p:nvPr/>
          </p:nvSpPr>
          <p:spPr bwMode="auto">
            <a:xfrm>
              <a:off x="5241" y="2094"/>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4" name="Line 62">
              <a:extLst>
                <a:ext uri="{FF2B5EF4-FFF2-40B4-BE49-F238E27FC236}">
                  <a16:creationId xmlns:a16="http://schemas.microsoft.com/office/drawing/2014/main" id="{058950DD-343B-4B81-A130-5930D36B8A23}"/>
                </a:ext>
              </a:extLst>
            </p:cNvPr>
            <p:cNvSpPr>
              <a:spLocks noChangeShapeType="1"/>
            </p:cNvSpPr>
            <p:nvPr/>
          </p:nvSpPr>
          <p:spPr bwMode="auto">
            <a:xfrm>
              <a:off x="1030" y="2104"/>
              <a:ext cx="1" cy="61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5" name="Line 63">
              <a:extLst>
                <a:ext uri="{FF2B5EF4-FFF2-40B4-BE49-F238E27FC236}">
                  <a16:creationId xmlns:a16="http://schemas.microsoft.com/office/drawing/2014/main" id="{A7214C6E-7151-43E2-90C8-F85BAE94419C}"/>
                </a:ext>
              </a:extLst>
            </p:cNvPr>
            <p:cNvSpPr>
              <a:spLocks noChangeShapeType="1"/>
            </p:cNvSpPr>
            <p:nvPr/>
          </p:nvSpPr>
          <p:spPr bwMode="auto">
            <a:xfrm>
              <a:off x="2589" y="2104"/>
              <a:ext cx="1" cy="61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6" name="Line 64">
              <a:extLst>
                <a:ext uri="{FF2B5EF4-FFF2-40B4-BE49-F238E27FC236}">
                  <a16:creationId xmlns:a16="http://schemas.microsoft.com/office/drawing/2014/main" id="{B70CA0B4-8981-42CE-8DF0-7249B05B8DD0}"/>
                </a:ext>
              </a:extLst>
            </p:cNvPr>
            <p:cNvSpPr>
              <a:spLocks noChangeShapeType="1"/>
            </p:cNvSpPr>
            <p:nvPr/>
          </p:nvSpPr>
          <p:spPr bwMode="auto">
            <a:xfrm>
              <a:off x="5241" y="2104"/>
              <a:ext cx="1" cy="61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37" name="Rectangle 65">
              <a:extLst>
                <a:ext uri="{FF2B5EF4-FFF2-40B4-BE49-F238E27FC236}">
                  <a16:creationId xmlns:a16="http://schemas.microsoft.com/office/drawing/2014/main" id="{E017830D-4FC3-424B-A843-4577B895B47A}"/>
                </a:ext>
              </a:extLst>
            </p:cNvPr>
            <p:cNvSpPr>
              <a:spLocks noChangeArrowheads="1"/>
            </p:cNvSpPr>
            <p:nvPr/>
          </p:nvSpPr>
          <p:spPr bwMode="auto">
            <a:xfrm>
              <a:off x="1106" y="2753"/>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Robustness</a:t>
              </a:r>
              <a:endParaRPr lang="en-CA" altLang="ar-JO" sz="2400">
                <a:solidFill>
                  <a:prstClr val="black"/>
                </a:solidFill>
                <a:latin typeface="Times New Roman" panose="02020603050405020304" pitchFamily="18" charset="0"/>
                <a:ea typeface="ＭＳ Ｐゴシック" charset="-128"/>
              </a:endParaRPr>
            </a:p>
          </p:txBody>
        </p:sp>
        <p:sp>
          <p:nvSpPr>
            <p:cNvPr id="899138" name="Rectangle 66">
              <a:extLst>
                <a:ext uri="{FF2B5EF4-FFF2-40B4-BE49-F238E27FC236}">
                  <a16:creationId xmlns:a16="http://schemas.microsoft.com/office/drawing/2014/main" id="{A1D9C54F-17C2-4761-B4AC-6F6E00512B25}"/>
                </a:ext>
              </a:extLst>
            </p:cNvPr>
            <p:cNvSpPr>
              <a:spLocks noChangeArrowheads="1"/>
            </p:cNvSpPr>
            <p:nvPr/>
          </p:nvSpPr>
          <p:spPr bwMode="auto">
            <a:xfrm>
              <a:off x="2665" y="2753"/>
              <a:ext cx="1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Time to restart after failure</a:t>
              </a:r>
              <a:endParaRPr lang="en-CA" altLang="ar-JO" sz="2400">
                <a:solidFill>
                  <a:prstClr val="black"/>
                </a:solidFill>
                <a:latin typeface="Times New Roman" panose="02020603050405020304" pitchFamily="18" charset="0"/>
                <a:ea typeface="ＭＳ Ｐゴシック" charset="-128"/>
              </a:endParaRPr>
            </a:p>
          </p:txBody>
        </p:sp>
        <p:sp>
          <p:nvSpPr>
            <p:cNvPr id="899139" name="Rectangle 67">
              <a:extLst>
                <a:ext uri="{FF2B5EF4-FFF2-40B4-BE49-F238E27FC236}">
                  <a16:creationId xmlns:a16="http://schemas.microsoft.com/office/drawing/2014/main" id="{8BF0B654-EF8D-4237-B99B-293DEBF2188F}"/>
                </a:ext>
              </a:extLst>
            </p:cNvPr>
            <p:cNvSpPr>
              <a:spLocks noChangeArrowheads="1"/>
            </p:cNvSpPr>
            <p:nvPr/>
          </p:nvSpPr>
          <p:spPr bwMode="auto">
            <a:xfrm>
              <a:off x="2665" y="2916"/>
              <a:ext cx="20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Percentage of events causing failure</a:t>
              </a:r>
              <a:endParaRPr lang="en-CA" altLang="ar-JO" sz="2400">
                <a:solidFill>
                  <a:prstClr val="black"/>
                </a:solidFill>
                <a:latin typeface="Times New Roman" panose="02020603050405020304" pitchFamily="18" charset="0"/>
                <a:ea typeface="ＭＳ Ｐゴシック" charset="-128"/>
              </a:endParaRPr>
            </a:p>
          </p:txBody>
        </p:sp>
        <p:sp>
          <p:nvSpPr>
            <p:cNvPr id="899140" name="Rectangle 68">
              <a:extLst>
                <a:ext uri="{FF2B5EF4-FFF2-40B4-BE49-F238E27FC236}">
                  <a16:creationId xmlns:a16="http://schemas.microsoft.com/office/drawing/2014/main" id="{CF33F7B8-58CB-4C92-8F45-D0DC1638FF5B}"/>
                </a:ext>
              </a:extLst>
            </p:cNvPr>
            <p:cNvSpPr>
              <a:spLocks noChangeArrowheads="1"/>
            </p:cNvSpPr>
            <p:nvPr/>
          </p:nvSpPr>
          <p:spPr bwMode="auto">
            <a:xfrm>
              <a:off x="2665" y="3067"/>
              <a:ext cx="23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Probability of data corruption on failure</a:t>
              </a:r>
              <a:endParaRPr lang="en-CA" altLang="ar-JO" sz="2400">
                <a:solidFill>
                  <a:prstClr val="black"/>
                </a:solidFill>
                <a:latin typeface="Times New Roman" panose="02020603050405020304" pitchFamily="18" charset="0"/>
                <a:ea typeface="ＭＳ Ｐゴシック" charset="-128"/>
              </a:endParaRPr>
            </a:p>
          </p:txBody>
        </p:sp>
        <p:sp>
          <p:nvSpPr>
            <p:cNvPr id="899141" name="Line 69">
              <a:extLst>
                <a:ext uri="{FF2B5EF4-FFF2-40B4-BE49-F238E27FC236}">
                  <a16:creationId xmlns:a16="http://schemas.microsoft.com/office/drawing/2014/main" id="{5F07E498-852E-4D08-B57C-1A0A40D91231}"/>
                </a:ext>
              </a:extLst>
            </p:cNvPr>
            <p:cNvSpPr>
              <a:spLocks noChangeShapeType="1"/>
            </p:cNvSpPr>
            <p:nvPr/>
          </p:nvSpPr>
          <p:spPr bwMode="auto">
            <a:xfrm>
              <a:off x="1030" y="274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2" name="Line 70">
              <a:extLst>
                <a:ext uri="{FF2B5EF4-FFF2-40B4-BE49-F238E27FC236}">
                  <a16:creationId xmlns:a16="http://schemas.microsoft.com/office/drawing/2014/main" id="{2FFFC2A0-D93C-4274-8A98-A102B7F972F1}"/>
                </a:ext>
              </a:extLst>
            </p:cNvPr>
            <p:cNvSpPr>
              <a:spLocks noChangeShapeType="1"/>
            </p:cNvSpPr>
            <p:nvPr/>
          </p:nvSpPr>
          <p:spPr bwMode="auto">
            <a:xfrm>
              <a:off x="1041" y="2743"/>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3" name="Line 71">
              <a:extLst>
                <a:ext uri="{FF2B5EF4-FFF2-40B4-BE49-F238E27FC236}">
                  <a16:creationId xmlns:a16="http://schemas.microsoft.com/office/drawing/2014/main" id="{B7FD5F66-9170-4019-A8B8-51E2D0EF0BB2}"/>
                </a:ext>
              </a:extLst>
            </p:cNvPr>
            <p:cNvSpPr>
              <a:spLocks noChangeShapeType="1"/>
            </p:cNvSpPr>
            <p:nvPr/>
          </p:nvSpPr>
          <p:spPr bwMode="auto">
            <a:xfrm>
              <a:off x="2589" y="274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4" name="Line 72">
              <a:extLst>
                <a:ext uri="{FF2B5EF4-FFF2-40B4-BE49-F238E27FC236}">
                  <a16:creationId xmlns:a16="http://schemas.microsoft.com/office/drawing/2014/main" id="{57494E63-F2EF-45F7-A2C4-3B809E77FC52}"/>
                </a:ext>
              </a:extLst>
            </p:cNvPr>
            <p:cNvSpPr>
              <a:spLocks noChangeShapeType="1"/>
            </p:cNvSpPr>
            <p:nvPr/>
          </p:nvSpPr>
          <p:spPr bwMode="auto">
            <a:xfrm>
              <a:off x="2600" y="2743"/>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5" name="Line 73">
              <a:extLst>
                <a:ext uri="{FF2B5EF4-FFF2-40B4-BE49-F238E27FC236}">
                  <a16:creationId xmlns:a16="http://schemas.microsoft.com/office/drawing/2014/main" id="{A1A0BEE2-456D-4DD4-94D7-CC36D52C8475}"/>
                </a:ext>
              </a:extLst>
            </p:cNvPr>
            <p:cNvSpPr>
              <a:spLocks noChangeShapeType="1"/>
            </p:cNvSpPr>
            <p:nvPr/>
          </p:nvSpPr>
          <p:spPr bwMode="auto">
            <a:xfrm>
              <a:off x="5241" y="274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6" name="Line 74">
              <a:extLst>
                <a:ext uri="{FF2B5EF4-FFF2-40B4-BE49-F238E27FC236}">
                  <a16:creationId xmlns:a16="http://schemas.microsoft.com/office/drawing/2014/main" id="{8D4DE93F-16FA-49D6-A644-F4FFD20D9706}"/>
                </a:ext>
              </a:extLst>
            </p:cNvPr>
            <p:cNvSpPr>
              <a:spLocks noChangeShapeType="1"/>
            </p:cNvSpPr>
            <p:nvPr/>
          </p:nvSpPr>
          <p:spPr bwMode="auto">
            <a:xfrm>
              <a:off x="1030" y="2753"/>
              <a:ext cx="1" cy="4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7" name="Line 75">
              <a:extLst>
                <a:ext uri="{FF2B5EF4-FFF2-40B4-BE49-F238E27FC236}">
                  <a16:creationId xmlns:a16="http://schemas.microsoft.com/office/drawing/2014/main" id="{A499A599-D614-42B5-81D6-6BD321DA3719}"/>
                </a:ext>
              </a:extLst>
            </p:cNvPr>
            <p:cNvSpPr>
              <a:spLocks noChangeShapeType="1"/>
            </p:cNvSpPr>
            <p:nvPr/>
          </p:nvSpPr>
          <p:spPr bwMode="auto">
            <a:xfrm>
              <a:off x="2589" y="2753"/>
              <a:ext cx="1" cy="4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8" name="Line 76">
              <a:extLst>
                <a:ext uri="{FF2B5EF4-FFF2-40B4-BE49-F238E27FC236}">
                  <a16:creationId xmlns:a16="http://schemas.microsoft.com/office/drawing/2014/main" id="{61484DD9-281D-4FFC-A362-AC46E8CA1042}"/>
                </a:ext>
              </a:extLst>
            </p:cNvPr>
            <p:cNvSpPr>
              <a:spLocks noChangeShapeType="1"/>
            </p:cNvSpPr>
            <p:nvPr/>
          </p:nvSpPr>
          <p:spPr bwMode="auto">
            <a:xfrm>
              <a:off x="5241" y="2753"/>
              <a:ext cx="1" cy="4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49" name="Rectangle 77">
              <a:extLst>
                <a:ext uri="{FF2B5EF4-FFF2-40B4-BE49-F238E27FC236}">
                  <a16:creationId xmlns:a16="http://schemas.microsoft.com/office/drawing/2014/main" id="{78EF05E0-417C-46DE-AD2A-2C00D736A2D9}"/>
                </a:ext>
              </a:extLst>
            </p:cNvPr>
            <p:cNvSpPr>
              <a:spLocks noChangeArrowheads="1"/>
            </p:cNvSpPr>
            <p:nvPr/>
          </p:nvSpPr>
          <p:spPr bwMode="auto">
            <a:xfrm>
              <a:off x="1106" y="3240"/>
              <a:ext cx="6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Portability</a:t>
              </a:r>
              <a:endParaRPr lang="en-CA" altLang="ar-JO" sz="2400">
                <a:solidFill>
                  <a:prstClr val="black"/>
                </a:solidFill>
                <a:latin typeface="Times New Roman" panose="02020603050405020304" pitchFamily="18" charset="0"/>
                <a:ea typeface="ＭＳ Ｐゴシック" charset="-128"/>
              </a:endParaRPr>
            </a:p>
          </p:txBody>
        </p:sp>
        <p:sp>
          <p:nvSpPr>
            <p:cNvPr id="899150" name="Rectangle 78">
              <a:extLst>
                <a:ext uri="{FF2B5EF4-FFF2-40B4-BE49-F238E27FC236}">
                  <a16:creationId xmlns:a16="http://schemas.microsoft.com/office/drawing/2014/main" id="{8C7AB35F-20C5-4031-8D5C-54BB770551A2}"/>
                </a:ext>
              </a:extLst>
            </p:cNvPr>
            <p:cNvSpPr>
              <a:spLocks noChangeArrowheads="1"/>
            </p:cNvSpPr>
            <p:nvPr/>
          </p:nvSpPr>
          <p:spPr bwMode="auto">
            <a:xfrm>
              <a:off x="2665" y="3240"/>
              <a:ext cx="2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dirty="0">
                  <a:solidFill>
                    <a:srgbClr val="000000"/>
                  </a:solidFill>
                  <a:latin typeface="Times" panose="02020603050405020304" pitchFamily="18" charset="0"/>
                  <a:ea typeface="ＭＳ Ｐゴシック" charset="-128"/>
                </a:rPr>
                <a:t>Percentage of target dependent statements</a:t>
              </a:r>
              <a:endParaRPr lang="en-CA" altLang="ar-JO" sz="2400" dirty="0">
                <a:solidFill>
                  <a:prstClr val="black"/>
                </a:solidFill>
                <a:latin typeface="Times New Roman" panose="02020603050405020304" pitchFamily="18" charset="0"/>
                <a:ea typeface="ＭＳ Ｐゴシック" charset="-128"/>
              </a:endParaRPr>
            </a:p>
          </p:txBody>
        </p:sp>
        <p:sp>
          <p:nvSpPr>
            <p:cNvPr id="899151" name="Rectangle 79">
              <a:extLst>
                <a:ext uri="{FF2B5EF4-FFF2-40B4-BE49-F238E27FC236}">
                  <a16:creationId xmlns:a16="http://schemas.microsoft.com/office/drawing/2014/main" id="{A8612519-E1BE-4FA1-B70A-54329268B461}"/>
                </a:ext>
              </a:extLst>
            </p:cNvPr>
            <p:cNvSpPr>
              <a:spLocks noChangeArrowheads="1"/>
            </p:cNvSpPr>
            <p:nvPr/>
          </p:nvSpPr>
          <p:spPr bwMode="auto">
            <a:xfrm>
              <a:off x="2665" y="3402"/>
              <a:ext cx="14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457200" rtl="0" eaLnBrk="0" fontAlgn="base" hangingPunct="0">
                <a:spcBef>
                  <a:spcPct val="0"/>
                </a:spcBef>
                <a:spcAft>
                  <a:spcPct val="0"/>
                </a:spcAft>
              </a:pPr>
              <a:r>
                <a:rPr lang="en-CA" altLang="ar-JO">
                  <a:solidFill>
                    <a:srgbClr val="000000"/>
                  </a:solidFill>
                  <a:latin typeface="Times" panose="02020603050405020304" pitchFamily="18" charset="0"/>
                  <a:ea typeface="ＭＳ Ｐゴシック" charset="-128"/>
                </a:rPr>
                <a:t>Number of target systems</a:t>
              </a:r>
              <a:endParaRPr lang="en-CA" altLang="ar-JO" sz="2400">
                <a:solidFill>
                  <a:prstClr val="black"/>
                </a:solidFill>
                <a:latin typeface="Times New Roman" panose="02020603050405020304" pitchFamily="18" charset="0"/>
                <a:ea typeface="ＭＳ Ｐゴシック" charset="-128"/>
              </a:endParaRPr>
            </a:p>
          </p:txBody>
        </p:sp>
        <p:sp>
          <p:nvSpPr>
            <p:cNvPr id="899152" name="Line 80">
              <a:extLst>
                <a:ext uri="{FF2B5EF4-FFF2-40B4-BE49-F238E27FC236}">
                  <a16:creationId xmlns:a16="http://schemas.microsoft.com/office/drawing/2014/main" id="{1BDCA8F5-ECAE-4243-92C3-689F1ED95CA2}"/>
                </a:ext>
              </a:extLst>
            </p:cNvPr>
            <p:cNvSpPr>
              <a:spLocks noChangeShapeType="1"/>
            </p:cNvSpPr>
            <p:nvPr/>
          </p:nvSpPr>
          <p:spPr bwMode="auto">
            <a:xfrm>
              <a:off x="1030" y="3229"/>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3" name="Line 81">
              <a:extLst>
                <a:ext uri="{FF2B5EF4-FFF2-40B4-BE49-F238E27FC236}">
                  <a16:creationId xmlns:a16="http://schemas.microsoft.com/office/drawing/2014/main" id="{3586E97B-9977-484D-917C-8BF945139565}"/>
                </a:ext>
              </a:extLst>
            </p:cNvPr>
            <p:cNvSpPr>
              <a:spLocks noChangeShapeType="1"/>
            </p:cNvSpPr>
            <p:nvPr/>
          </p:nvSpPr>
          <p:spPr bwMode="auto">
            <a:xfrm>
              <a:off x="1041" y="3229"/>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4" name="Line 82">
              <a:extLst>
                <a:ext uri="{FF2B5EF4-FFF2-40B4-BE49-F238E27FC236}">
                  <a16:creationId xmlns:a16="http://schemas.microsoft.com/office/drawing/2014/main" id="{F6738E6F-468B-48FE-A422-B916283D2C8D}"/>
                </a:ext>
              </a:extLst>
            </p:cNvPr>
            <p:cNvSpPr>
              <a:spLocks noChangeShapeType="1"/>
            </p:cNvSpPr>
            <p:nvPr/>
          </p:nvSpPr>
          <p:spPr bwMode="auto">
            <a:xfrm>
              <a:off x="2589" y="3229"/>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5" name="Line 83">
              <a:extLst>
                <a:ext uri="{FF2B5EF4-FFF2-40B4-BE49-F238E27FC236}">
                  <a16:creationId xmlns:a16="http://schemas.microsoft.com/office/drawing/2014/main" id="{A07E1086-F720-441B-A236-64B4661F2D25}"/>
                </a:ext>
              </a:extLst>
            </p:cNvPr>
            <p:cNvSpPr>
              <a:spLocks noChangeShapeType="1"/>
            </p:cNvSpPr>
            <p:nvPr/>
          </p:nvSpPr>
          <p:spPr bwMode="auto">
            <a:xfrm>
              <a:off x="2600" y="3229"/>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6" name="Line 84">
              <a:extLst>
                <a:ext uri="{FF2B5EF4-FFF2-40B4-BE49-F238E27FC236}">
                  <a16:creationId xmlns:a16="http://schemas.microsoft.com/office/drawing/2014/main" id="{8E55E363-C0EF-4E90-878B-7BF5E967FAB2}"/>
                </a:ext>
              </a:extLst>
            </p:cNvPr>
            <p:cNvSpPr>
              <a:spLocks noChangeShapeType="1"/>
            </p:cNvSpPr>
            <p:nvPr/>
          </p:nvSpPr>
          <p:spPr bwMode="auto">
            <a:xfrm>
              <a:off x="5241" y="3229"/>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7" name="Line 85">
              <a:extLst>
                <a:ext uri="{FF2B5EF4-FFF2-40B4-BE49-F238E27FC236}">
                  <a16:creationId xmlns:a16="http://schemas.microsoft.com/office/drawing/2014/main" id="{62135D9E-E51B-43B5-94B8-5FD7BE07508B}"/>
                </a:ext>
              </a:extLst>
            </p:cNvPr>
            <p:cNvSpPr>
              <a:spLocks noChangeShapeType="1"/>
            </p:cNvSpPr>
            <p:nvPr/>
          </p:nvSpPr>
          <p:spPr bwMode="auto">
            <a:xfrm>
              <a:off x="1030" y="3240"/>
              <a:ext cx="1" cy="30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8" name="Line 86">
              <a:extLst>
                <a:ext uri="{FF2B5EF4-FFF2-40B4-BE49-F238E27FC236}">
                  <a16:creationId xmlns:a16="http://schemas.microsoft.com/office/drawing/2014/main" id="{7DC510FB-956A-4443-8348-2CFA6A5D547A}"/>
                </a:ext>
              </a:extLst>
            </p:cNvPr>
            <p:cNvSpPr>
              <a:spLocks noChangeShapeType="1"/>
            </p:cNvSpPr>
            <p:nvPr/>
          </p:nvSpPr>
          <p:spPr bwMode="auto">
            <a:xfrm>
              <a:off x="1030" y="3565"/>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59" name="Line 87">
              <a:extLst>
                <a:ext uri="{FF2B5EF4-FFF2-40B4-BE49-F238E27FC236}">
                  <a16:creationId xmlns:a16="http://schemas.microsoft.com/office/drawing/2014/main" id="{29E528E1-03F3-4769-9AB1-9A78F1637E7D}"/>
                </a:ext>
              </a:extLst>
            </p:cNvPr>
            <p:cNvSpPr>
              <a:spLocks noChangeShapeType="1"/>
            </p:cNvSpPr>
            <p:nvPr/>
          </p:nvSpPr>
          <p:spPr bwMode="auto">
            <a:xfrm>
              <a:off x="1030" y="3565"/>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0" name="Line 88">
              <a:extLst>
                <a:ext uri="{FF2B5EF4-FFF2-40B4-BE49-F238E27FC236}">
                  <a16:creationId xmlns:a16="http://schemas.microsoft.com/office/drawing/2014/main" id="{2B040B98-B727-4CEB-A497-6931C36A6758}"/>
                </a:ext>
              </a:extLst>
            </p:cNvPr>
            <p:cNvSpPr>
              <a:spLocks noChangeShapeType="1"/>
            </p:cNvSpPr>
            <p:nvPr/>
          </p:nvSpPr>
          <p:spPr bwMode="auto">
            <a:xfrm>
              <a:off x="1041" y="3565"/>
              <a:ext cx="15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1" name="Line 89">
              <a:extLst>
                <a:ext uri="{FF2B5EF4-FFF2-40B4-BE49-F238E27FC236}">
                  <a16:creationId xmlns:a16="http://schemas.microsoft.com/office/drawing/2014/main" id="{BF383EE1-AB52-42EB-9EE9-C1C7BFFBDC6B}"/>
                </a:ext>
              </a:extLst>
            </p:cNvPr>
            <p:cNvSpPr>
              <a:spLocks noChangeShapeType="1"/>
            </p:cNvSpPr>
            <p:nvPr/>
          </p:nvSpPr>
          <p:spPr bwMode="auto">
            <a:xfrm>
              <a:off x="2589" y="3240"/>
              <a:ext cx="1" cy="30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2" name="Line 90">
              <a:extLst>
                <a:ext uri="{FF2B5EF4-FFF2-40B4-BE49-F238E27FC236}">
                  <a16:creationId xmlns:a16="http://schemas.microsoft.com/office/drawing/2014/main" id="{55379B59-473D-4987-8744-9594776FC5FA}"/>
                </a:ext>
              </a:extLst>
            </p:cNvPr>
            <p:cNvSpPr>
              <a:spLocks noChangeShapeType="1"/>
            </p:cNvSpPr>
            <p:nvPr/>
          </p:nvSpPr>
          <p:spPr bwMode="auto">
            <a:xfrm>
              <a:off x="2589" y="3565"/>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3" name="Line 91">
              <a:extLst>
                <a:ext uri="{FF2B5EF4-FFF2-40B4-BE49-F238E27FC236}">
                  <a16:creationId xmlns:a16="http://schemas.microsoft.com/office/drawing/2014/main" id="{610F9D6B-9140-4C7E-97A3-B2407D250AFF}"/>
                </a:ext>
              </a:extLst>
            </p:cNvPr>
            <p:cNvSpPr>
              <a:spLocks noChangeShapeType="1"/>
            </p:cNvSpPr>
            <p:nvPr/>
          </p:nvSpPr>
          <p:spPr bwMode="auto">
            <a:xfrm>
              <a:off x="2600" y="3565"/>
              <a:ext cx="26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4" name="Line 92">
              <a:extLst>
                <a:ext uri="{FF2B5EF4-FFF2-40B4-BE49-F238E27FC236}">
                  <a16:creationId xmlns:a16="http://schemas.microsoft.com/office/drawing/2014/main" id="{6C9E2C33-6FAB-4F66-9A96-81E0CC1E8732}"/>
                </a:ext>
              </a:extLst>
            </p:cNvPr>
            <p:cNvSpPr>
              <a:spLocks noChangeShapeType="1"/>
            </p:cNvSpPr>
            <p:nvPr/>
          </p:nvSpPr>
          <p:spPr bwMode="auto">
            <a:xfrm>
              <a:off x="5241" y="3240"/>
              <a:ext cx="1" cy="30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5" name="Line 93">
              <a:extLst>
                <a:ext uri="{FF2B5EF4-FFF2-40B4-BE49-F238E27FC236}">
                  <a16:creationId xmlns:a16="http://schemas.microsoft.com/office/drawing/2014/main" id="{27C1E87E-1B4F-4750-B7A6-402A48273718}"/>
                </a:ext>
              </a:extLst>
            </p:cNvPr>
            <p:cNvSpPr>
              <a:spLocks noChangeShapeType="1"/>
            </p:cNvSpPr>
            <p:nvPr/>
          </p:nvSpPr>
          <p:spPr bwMode="auto">
            <a:xfrm>
              <a:off x="5241" y="3565"/>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6" name="Line 94">
              <a:extLst>
                <a:ext uri="{FF2B5EF4-FFF2-40B4-BE49-F238E27FC236}">
                  <a16:creationId xmlns:a16="http://schemas.microsoft.com/office/drawing/2014/main" id="{F5A01C42-D91A-47E9-A1AD-4E9A1EB2ABA4}"/>
                </a:ext>
              </a:extLst>
            </p:cNvPr>
            <p:cNvSpPr>
              <a:spLocks noChangeShapeType="1"/>
            </p:cNvSpPr>
            <p:nvPr/>
          </p:nvSpPr>
          <p:spPr bwMode="auto">
            <a:xfrm>
              <a:off x="5241" y="3565"/>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7" name="Rectangle 95">
              <a:extLst>
                <a:ext uri="{FF2B5EF4-FFF2-40B4-BE49-F238E27FC236}">
                  <a16:creationId xmlns:a16="http://schemas.microsoft.com/office/drawing/2014/main" id="{EFB72B3F-19C2-4A9A-A350-28CB85092610}"/>
                </a:ext>
              </a:extLst>
            </p:cNvPr>
            <p:cNvSpPr>
              <a:spLocks noChangeArrowheads="1"/>
            </p:cNvSpPr>
            <p:nvPr/>
          </p:nvSpPr>
          <p:spPr bwMode="auto">
            <a:xfrm>
              <a:off x="5263" y="3565"/>
              <a:ext cx="130"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99168" name="Rectangle 96">
              <a:extLst>
                <a:ext uri="{FF2B5EF4-FFF2-40B4-BE49-F238E27FC236}">
                  <a16:creationId xmlns:a16="http://schemas.microsoft.com/office/drawing/2014/main" id="{DDEE0D9A-3720-49F7-8540-843DC15CE553}"/>
                </a:ext>
              </a:extLst>
            </p:cNvPr>
            <p:cNvSpPr>
              <a:spLocks noChangeArrowheads="1"/>
            </p:cNvSpPr>
            <p:nvPr/>
          </p:nvSpPr>
          <p:spPr bwMode="auto">
            <a:xfrm>
              <a:off x="5263" y="3565"/>
              <a:ext cx="130"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gr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engineering</a:t>
            </a:r>
            <a:br>
              <a:rPr lang="ar-JO" dirty="0"/>
            </a:br>
            <a:r>
              <a:rPr lang="en-GB" dirty="0" err="1"/>
              <a:t>المتطلبات</a:t>
            </a:r>
            <a:r>
              <a:rPr lang="en-GB" dirty="0"/>
              <a:t> </a:t>
            </a:r>
            <a:r>
              <a:rPr lang="en-GB" dirty="0" err="1"/>
              <a:t>الهندسية</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the customer requires from a system and the constraints under which it operates and is developed.</a:t>
            </a:r>
          </a:p>
          <a:p>
            <a:pPr algn="r" rtl="1"/>
            <a:r>
              <a:rPr lang="en-GB" dirty="0" err="1"/>
              <a:t>عملية</a:t>
            </a:r>
            <a:r>
              <a:rPr lang="en-GB" dirty="0"/>
              <a:t> </a:t>
            </a:r>
            <a:r>
              <a:rPr lang="en-GB" dirty="0" err="1"/>
              <a:t>إنشاء</a:t>
            </a:r>
            <a:r>
              <a:rPr lang="en-GB" dirty="0"/>
              <a:t> </a:t>
            </a:r>
            <a:r>
              <a:rPr lang="en-GB" dirty="0" err="1"/>
              <a:t>الخدمات</a:t>
            </a:r>
            <a:r>
              <a:rPr lang="en-GB" dirty="0"/>
              <a:t> </a:t>
            </a:r>
            <a:r>
              <a:rPr lang="en-GB" dirty="0" err="1"/>
              <a:t>التي</a:t>
            </a:r>
            <a:r>
              <a:rPr lang="en-GB" dirty="0"/>
              <a:t> </a:t>
            </a:r>
            <a:r>
              <a:rPr lang="en-GB" dirty="0" err="1"/>
              <a:t>يطلبها</a:t>
            </a:r>
            <a:r>
              <a:rPr lang="en-GB" dirty="0"/>
              <a:t> </a:t>
            </a:r>
            <a:r>
              <a:rPr lang="en-GB" dirty="0" err="1"/>
              <a:t>العميل</a:t>
            </a:r>
            <a:r>
              <a:rPr lang="en-GB" dirty="0"/>
              <a:t> </a:t>
            </a:r>
            <a:r>
              <a:rPr lang="en-GB" dirty="0" err="1"/>
              <a:t>من</a:t>
            </a:r>
            <a:r>
              <a:rPr lang="en-GB" dirty="0"/>
              <a:t> </a:t>
            </a:r>
            <a:r>
              <a:rPr lang="en-GB" dirty="0" err="1"/>
              <a:t>النظام</a:t>
            </a:r>
            <a:r>
              <a:rPr lang="en-GB" dirty="0"/>
              <a:t> </a:t>
            </a:r>
            <a:r>
              <a:rPr lang="en-GB" dirty="0" err="1"/>
              <a:t>والقيود</a:t>
            </a:r>
            <a:r>
              <a:rPr lang="en-GB" dirty="0"/>
              <a:t> </a:t>
            </a:r>
            <a:r>
              <a:rPr lang="en-GB" dirty="0" err="1"/>
              <a:t>التي</a:t>
            </a:r>
            <a:r>
              <a:rPr lang="en-GB" dirty="0"/>
              <a:t> </a:t>
            </a:r>
            <a:r>
              <a:rPr lang="en-GB" dirty="0" err="1"/>
              <a:t>يعمل</a:t>
            </a:r>
            <a:r>
              <a:rPr lang="en-GB" dirty="0"/>
              <a:t> </a:t>
            </a:r>
            <a:r>
              <a:rPr lang="en-GB" dirty="0" err="1"/>
              <a:t>بموجبها</a:t>
            </a:r>
            <a:r>
              <a:rPr lang="en-GB" dirty="0"/>
              <a:t> </a:t>
            </a:r>
            <a:r>
              <a:rPr lang="en-GB" dirty="0" err="1"/>
              <a:t>ويتم</a:t>
            </a:r>
            <a:r>
              <a:rPr lang="en-GB" dirty="0"/>
              <a:t> </a:t>
            </a:r>
            <a:r>
              <a:rPr lang="en-GB" dirty="0" err="1"/>
              <a:t>تطويره</a:t>
            </a:r>
            <a:r>
              <a:rPr lang="en-GB" dirty="0"/>
              <a:t>.</a:t>
            </a:r>
          </a:p>
          <a:p>
            <a:r>
              <a:rPr lang="en-GB" dirty="0"/>
              <a:t>The requirements themselves are the descriptions of the system services and constraints that are generated during the requirements engineering process.</a:t>
            </a:r>
            <a:endParaRPr lang="ar-JO" dirty="0"/>
          </a:p>
          <a:p>
            <a:pPr algn="r" rtl="1"/>
            <a:r>
              <a:rPr lang="en-GB" dirty="0" err="1"/>
              <a:t>المتطلبات</a:t>
            </a:r>
            <a:r>
              <a:rPr lang="en-GB" dirty="0"/>
              <a:t> </a:t>
            </a:r>
            <a:r>
              <a:rPr lang="en-GB" dirty="0" err="1"/>
              <a:t>نفسها</a:t>
            </a:r>
            <a:r>
              <a:rPr lang="en-GB" dirty="0"/>
              <a:t> </a:t>
            </a:r>
            <a:r>
              <a:rPr lang="en-GB" dirty="0" err="1"/>
              <a:t>هي</a:t>
            </a:r>
            <a:r>
              <a:rPr lang="en-GB" dirty="0"/>
              <a:t> </a:t>
            </a:r>
            <a:r>
              <a:rPr lang="en-GB" dirty="0" err="1"/>
              <a:t>أوصاف</a:t>
            </a:r>
            <a:r>
              <a:rPr lang="en-GB" dirty="0"/>
              <a:t> </a:t>
            </a:r>
            <a:r>
              <a:rPr lang="en-GB" dirty="0" err="1"/>
              <a:t>خدمات</a:t>
            </a:r>
            <a:r>
              <a:rPr lang="en-GB" dirty="0"/>
              <a:t> </a:t>
            </a:r>
            <a:r>
              <a:rPr lang="en-GB" dirty="0" err="1"/>
              <a:t>النظام</a:t>
            </a:r>
            <a:r>
              <a:rPr lang="en-GB" dirty="0"/>
              <a:t> </a:t>
            </a:r>
            <a:r>
              <a:rPr lang="en-GB" dirty="0" err="1"/>
              <a:t>والقيود</a:t>
            </a:r>
            <a:r>
              <a:rPr lang="en-GB" dirty="0"/>
              <a:t> </a:t>
            </a:r>
            <a:r>
              <a:rPr lang="en-GB" dirty="0" err="1"/>
              <a:t>التي</a:t>
            </a:r>
            <a:r>
              <a:rPr lang="en-GB" dirty="0"/>
              <a:t> </a:t>
            </a:r>
            <a:r>
              <a:rPr lang="en-GB" dirty="0" err="1"/>
              <a:t>يتم</a:t>
            </a:r>
            <a:r>
              <a:rPr lang="en-GB" dirty="0"/>
              <a:t> </a:t>
            </a:r>
            <a:r>
              <a:rPr lang="en-GB" dirty="0" err="1"/>
              <a:t>إنشاؤها</a:t>
            </a:r>
            <a:r>
              <a:rPr lang="en-GB" dirty="0"/>
              <a:t> </a:t>
            </a:r>
            <a:r>
              <a:rPr lang="en-GB" dirty="0" err="1"/>
              <a:t>أثناء</a:t>
            </a:r>
            <a:r>
              <a:rPr lang="en-GB" dirty="0"/>
              <a:t> </a:t>
            </a:r>
            <a:r>
              <a:rPr lang="en-GB" dirty="0" err="1"/>
              <a:t>عملية</a:t>
            </a:r>
            <a:r>
              <a:rPr lang="en-GB" dirty="0"/>
              <a:t> </a:t>
            </a:r>
            <a:r>
              <a:rPr lang="en-GB" dirty="0" err="1"/>
              <a:t>هندسة</a:t>
            </a:r>
            <a:r>
              <a:rPr lang="en-GB" dirty="0"/>
              <a:t> </a:t>
            </a:r>
            <a:r>
              <a:rPr lang="en-GB" dirty="0" err="1"/>
              <a:t>المتطلبات</a:t>
            </a:r>
            <a:r>
              <a:rPr lang="en-GB" dirty="0"/>
              <a:t>.</a:t>
            </a:r>
          </a:p>
          <a:p>
            <a:endParaRPr lang="en-GB"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Grp="1" noChangeArrowheads="1"/>
          </p:cNvSpPr>
          <p:nvPr>
            <p:ph type="title"/>
          </p:nvPr>
        </p:nvSpPr>
        <p:spPr>
          <a:xfrm>
            <a:off x="1992314" y="185738"/>
            <a:ext cx="7416055" cy="1371600"/>
          </a:xfrm>
        </p:spPr>
        <p:txBody>
          <a:bodyPr/>
          <a:lstStyle/>
          <a:p>
            <a:pPr eaLnBrk="1" hangingPunct="1"/>
            <a:r>
              <a:rPr lang="en-US" altLang="en-US" sz="2900" dirty="0"/>
              <a:t>Linking the Supplementary Specification to the Use Cases</a:t>
            </a:r>
            <a:br>
              <a:rPr lang="en-US" altLang="en-US" sz="2900" dirty="0"/>
            </a:br>
            <a:r>
              <a:rPr lang="en-US" altLang="en-US" sz="2900" dirty="0" err="1"/>
              <a:t>ربط</a:t>
            </a:r>
            <a:r>
              <a:rPr lang="en-US" altLang="en-US" sz="2900" dirty="0"/>
              <a:t> </a:t>
            </a:r>
            <a:r>
              <a:rPr lang="en-US" altLang="en-US" sz="2900" dirty="0" err="1"/>
              <a:t>المواصفات</a:t>
            </a:r>
            <a:r>
              <a:rPr lang="en-US" altLang="en-US" sz="2900" dirty="0"/>
              <a:t> </a:t>
            </a:r>
            <a:r>
              <a:rPr lang="en-US" altLang="en-US" sz="2900" dirty="0" err="1"/>
              <a:t>التكميلية</a:t>
            </a:r>
            <a:r>
              <a:rPr lang="en-US" altLang="en-US" sz="2900" dirty="0"/>
              <a:t> </a:t>
            </a:r>
            <a:r>
              <a:rPr lang="en-US" altLang="en-US" sz="2900" dirty="0" err="1"/>
              <a:t>بوقائع</a:t>
            </a:r>
            <a:r>
              <a:rPr lang="en-US" altLang="en-US" sz="2900" dirty="0"/>
              <a:t> </a:t>
            </a:r>
            <a:r>
              <a:rPr lang="en-US" altLang="en-US" sz="2900" dirty="0" err="1"/>
              <a:t>الاستخدام</a:t>
            </a:r>
            <a:endParaRPr lang="en-US" altLang="en-US" sz="2900" dirty="0"/>
          </a:p>
        </p:txBody>
      </p:sp>
      <p:sp>
        <p:nvSpPr>
          <p:cNvPr id="18436" name="Rectangle 4"/>
          <p:cNvSpPr>
            <a:spLocks noGrp="1" noChangeArrowheads="1"/>
          </p:cNvSpPr>
          <p:nvPr>
            <p:ph type="body" idx="1"/>
          </p:nvPr>
        </p:nvSpPr>
        <p:spPr>
          <a:xfrm>
            <a:off x="1992313" y="1628776"/>
            <a:ext cx="8229600" cy="4896569"/>
          </a:xfrm>
        </p:spPr>
        <p:txBody>
          <a:bodyPr/>
          <a:lstStyle/>
          <a:p>
            <a:pPr eaLnBrk="1" hangingPunct="1"/>
            <a:r>
              <a:rPr lang="en-US" altLang="en-US" sz="1200" dirty="0"/>
              <a:t>Define certain classes of nonfunctional requirements, then link each class to a use case</a:t>
            </a:r>
          </a:p>
          <a:p>
            <a:pPr algn="r" rtl="1" eaLnBrk="1" hangingPunct="1"/>
            <a:r>
              <a:rPr lang="en-US" altLang="en-US" sz="1200" dirty="0" err="1"/>
              <a:t>حدد</a:t>
            </a:r>
            <a:r>
              <a:rPr lang="en-US" altLang="en-US" sz="1200" dirty="0"/>
              <a:t> </a:t>
            </a:r>
            <a:r>
              <a:rPr lang="en-US" altLang="en-US" sz="1200" dirty="0" err="1"/>
              <a:t>فئات</a:t>
            </a:r>
            <a:r>
              <a:rPr lang="en-US" altLang="en-US" sz="1200" dirty="0"/>
              <a:t> </a:t>
            </a:r>
            <a:r>
              <a:rPr lang="en-US" altLang="en-US" sz="1200" dirty="0" err="1"/>
              <a:t>معينة</a:t>
            </a:r>
            <a:r>
              <a:rPr lang="en-US" altLang="en-US" sz="1200" dirty="0"/>
              <a:t> </a:t>
            </a:r>
            <a:r>
              <a:rPr lang="en-US" altLang="en-US" sz="1200" dirty="0" err="1"/>
              <a:t>من</a:t>
            </a:r>
            <a:r>
              <a:rPr lang="en-US" altLang="en-US" sz="1200" dirty="0"/>
              <a:t> </a:t>
            </a:r>
            <a:r>
              <a:rPr lang="en-US" altLang="en-US" sz="1200" dirty="0" err="1"/>
              <a:t>المتطلبات</a:t>
            </a:r>
            <a:r>
              <a:rPr lang="en-US" altLang="en-US" sz="1200" dirty="0"/>
              <a:t> </a:t>
            </a:r>
            <a:r>
              <a:rPr lang="en-US" altLang="en-US" sz="1200" dirty="0" err="1"/>
              <a:t>غير</a:t>
            </a:r>
            <a:r>
              <a:rPr lang="en-US" altLang="en-US" sz="1200" dirty="0"/>
              <a:t> </a:t>
            </a:r>
            <a:r>
              <a:rPr lang="en-US" altLang="en-US" sz="1200" dirty="0" err="1"/>
              <a:t>الوظيفية</a:t>
            </a:r>
            <a:r>
              <a:rPr lang="en-US" altLang="en-US" sz="1200" dirty="0"/>
              <a:t> ، </a:t>
            </a:r>
            <a:r>
              <a:rPr lang="en-US" altLang="en-US" sz="1200" dirty="0" err="1"/>
              <a:t>ثم</a:t>
            </a:r>
            <a:r>
              <a:rPr lang="en-US" altLang="en-US" sz="1200" dirty="0"/>
              <a:t> </a:t>
            </a:r>
            <a:r>
              <a:rPr lang="en-US" altLang="en-US" sz="1200" dirty="0" err="1"/>
              <a:t>اربط</a:t>
            </a:r>
            <a:r>
              <a:rPr lang="en-US" altLang="en-US" sz="1200" dirty="0"/>
              <a:t> </a:t>
            </a:r>
            <a:r>
              <a:rPr lang="en-US" altLang="en-US" sz="1200" dirty="0" err="1"/>
              <a:t>كل</a:t>
            </a:r>
            <a:r>
              <a:rPr lang="en-US" altLang="en-US" sz="1200" dirty="0"/>
              <a:t> </a:t>
            </a:r>
            <a:r>
              <a:rPr lang="en-US" altLang="en-US" sz="1200" dirty="0" err="1"/>
              <a:t>فئة</a:t>
            </a:r>
            <a:r>
              <a:rPr lang="en-US" altLang="en-US" sz="1200" dirty="0"/>
              <a:t> </a:t>
            </a:r>
            <a:r>
              <a:rPr lang="en-US" altLang="en-US" sz="1200" dirty="0" err="1"/>
              <a:t>بحالة</a:t>
            </a:r>
            <a:r>
              <a:rPr lang="en-US" altLang="en-US" sz="1200" dirty="0"/>
              <a:t> </a:t>
            </a:r>
            <a:r>
              <a:rPr lang="en-US" altLang="en-US" sz="1200" dirty="0" err="1"/>
              <a:t>استخدام</a:t>
            </a:r>
            <a:endParaRPr lang="en-US" altLang="en-US" sz="1200" dirty="0"/>
          </a:p>
          <a:p>
            <a:pPr eaLnBrk="1" hangingPunct="1"/>
            <a:r>
              <a:rPr lang="en-US" altLang="en-US" sz="1200" dirty="0"/>
              <a:t>For example: classes of response time may be</a:t>
            </a:r>
          </a:p>
          <a:p>
            <a:pPr algn="r" rtl="1" eaLnBrk="1" hangingPunct="1"/>
            <a:r>
              <a:rPr lang="en-US" altLang="en-US" sz="1200" dirty="0" err="1"/>
              <a:t>على</a:t>
            </a:r>
            <a:r>
              <a:rPr lang="en-US" altLang="en-US" sz="1200" dirty="0"/>
              <a:t> </a:t>
            </a:r>
            <a:r>
              <a:rPr lang="en-US" altLang="en-US" sz="1200" dirty="0" err="1"/>
              <a:t>سبيل</a:t>
            </a:r>
            <a:r>
              <a:rPr lang="en-US" altLang="en-US" sz="1200" dirty="0"/>
              <a:t> </a:t>
            </a:r>
            <a:r>
              <a:rPr lang="en-US" altLang="en-US" sz="1200" dirty="0" err="1"/>
              <a:t>المثال</a:t>
            </a:r>
            <a:r>
              <a:rPr lang="en-US" altLang="en-US" sz="1200" dirty="0"/>
              <a:t>: </a:t>
            </a:r>
            <a:r>
              <a:rPr lang="en-US" altLang="en-US" sz="1200" dirty="0" err="1"/>
              <a:t>قد</a:t>
            </a:r>
            <a:r>
              <a:rPr lang="en-US" altLang="en-US" sz="1200" dirty="0"/>
              <a:t> </a:t>
            </a:r>
            <a:r>
              <a:rPr lang="en-US" altLang="en-US" sz="1200" dirty="0" err="1"/>
              <a:t>تكون</a:t>
            </a:r>
            <a:r>
              <a:rPr lang="en-US" altLang="en-US" sz="1200" dirty="0"/>
              <a:t> </a:t>
            </a:r>
            <a:r>
              <a:rPr lang="en-US" altLang="en-US" sz="1200" dirty="0" err="1"/>
              <a:t>فئات</a:t>
            </a:r>
            <a:r>
              <a:rPr lang="en-US" altLang="en-US" sz="1200" dirty="0"/>
              <a:t> </a:t>
            </a:r>
            <a:r>
              <a:rPr lang="en-US" altLang="en-US" sz="1200" dirty="0" err="1"/>
              <a:t>وقت</a:t>
            </a:r>
            <a:r>
              <a:rPr lang="en-US" altLang="en-US" sz="1200" dirty="0"/>
              <a:t> </a:t>
            </a:r>
            <a:r>
              <a:rPr lang="en-US" altLang="en-US" sz="1200" dirty="0" err="1"/>
              <a:t>الاستجابة</a:t>
            </a:r>
            <a:endParaRPr lang="en-US" altLang="en-US" sz="1200" dirty="0"/>
          </a:p>
          <a:p>
            <a:pPr lvl="1" eaLnBrk="1" hangingPunct="1"/>
            <a:r>
              <a:rPr lang="en-US" altLang="en-US" sz="1100" dirty="0"/>
              <a:t>Class 1: 0 to 250 </a:t>
            </a:r>
            <a:r>
              <a:rPr lang="en-US" altLang="en-US" sz="1100" dirty="0" err="1"/>
              <a:t>millisecs</a:t>
            </a:r>
            <a:endParaRPr lang="en-US" altLang="en-US" sz="1100" dirty="0"/>
          </a:p>
          <a:p>
            <a:pPr lvl="1" eaLnBrk="1" hangingPunct="1"/>
            <a:r>
              <a:rPr lang="en-US" altLang="en-US" sz="1100" dirty="0"/>
              <a:t>Class 2: 251 to 499 </a:t>
            </a:r>
            <a:r>
              <a:rPr lang="en-US" altLang="en-US" sz="1100" dirty="0" err="1"/>
              <a:t>milisecs</a:t>
            </a:r>
            <a:endParaRPr lang="en-US" altLang="en-US" sz="1100" dirty="0"/>
          </a:p>
          <a:p>
            <a:pPr lvl="1" eaLnBrk="1" hangingPunct="1"/>
            <a:r>
              <a:rPr lang="en-US" altLang="en-US" sz="1100" dirty="0"/>
              <a:t>Class 3: 0.5 to 2 secs</a:t>
            </a:r>
          </a:p>
          <a:p>
            <a:pPr lvl="1" eaLnBrk="1" hangingPunct="1"/>
            <a:r>
              <a:rPr lang="en-US" altLang="en-US" sz="1100" dirty="0"/>
              <a:t>Class 4: 2.1 to 12 secs</a:t>
            </a:r>
          </a:p>
          <a:p>
            <a:pPr lvl="1" eaLnBrk="1" hangingPunct="1"/>
            <a:r>
              <a:rPr lang="en-US" altLang="en-US" sz="1100" dirty="0"/>
              <a:t>Class 5: 12.1 secs to 60 mins</a:t>
            </a:r>
          </a:p>
          <a:p>
            <a:pPr eaLnBrk="1" hangingPunct="1"/>
            <a:r>
              <a:rPr lang="en-US" altLang="en-US" sz="1200" dirty="0"/>
              <a:t>Use Case A might record</a:t>
            </a:r>
          </a:p>
          <a:p>
            <a:pPr algn="r" rtl="1" eaLnBrk="1" hangingPunct="1"/>
            <a:r>
              <a:rPr lang="en-US" altLang="en-US" sz="1200" dirty="0" err="1"/>
              <a:t>حالة</a:t>
            </a:r>
            <a:r>
              <a:rPr lang="en-US" altLang="en-US" sz="1200" dirty="0"/>
              <a:t> </a:t>
            </a:r>
            <a:r>
              <a:rPr lang="en-US" altLang="en-US" sz="1200" dirty="0" err="1"/>
              <a:t>الاستخدام</a:t>
            </a:r>
            <a:r>
              <a:rPr lang="en-US" altLang="en-US" sz="1200" dirty="0"/>
              <a:t> "أ" </a:t>
            </a:r>
            <a:r>
              <a:rPr lang="en-US" altLang="en-US" sz="1200" dirty="0" err="1"/>
              <a:t>قد</a:t>
            </a:r>
            <a:r>
              <a:rPr lang="en-US" altLang="en-US" sz="1200" dirty="0"/>
              <a:t> </a:t>
            </a:r>
            <a:r>
              <a:rPr lang="en-US" altLang="en-US" sz="1200" dirty="0" err="1"/>
              <a:t>تسجل</a:t>
            </a:r>
            <a:endParaRPr lang="en-US" altLang="en-US" sz="1200" dirty="0"/>
          </a:p>
          <a:p>
            <a:pPr lvl="1" eaLnBrk="1" hangingPunct="1"/>
            <a:r>
              <a:rPr lang="en-US" altLang="en-US" sz="1100" dirty="0"/>
              <a:t>Class 2 for main flow events and Class 4 for all exceptions</a:t>
            </a:r>
          </a:p>
          <a:p>
            <a:pPr lvl="1" algn="r" rtl="1" eaLnBrk="1" hangingPunct="1"/>
            <a:r>
              <a:rPr lang="en-US" altLang="en-US" sz="1100" dirty="0" err="1"/>
              <a:t>الفئة</a:t>
            </a:r>
            <a:r>
              <a:rPr lang="en-US" altLang="en-US" sz="1100" dirty="0"/>
              <a:t> 2 </a:t>
            </a:r>
            <a:r>
              <a:rPr lang="en-US" altLang="en-US" sz="1100" dirty="0" err="1"/>
              <a:t>لأحداث</a:t>
            </a:r>
            <a:r>
              <a:rPr lang="en-US" altLang="en-US" sz="1100" dirty="0"/>
              <a:t> </a:t>
            </a:r>
            <a:r>
              <a:rPr lang="en-US" altLang="en-US" sz="1100" dirty="0" err="1"/>
              <a:t>التدفق</a:t>
            </a:r>
            <a:r>
              <a:rPr lang="en-US" altLang="en-US" sz="1100" dirty="0"/>
              <a:t> </a:t>
            </a:r>
            <a:r>
              <a:rPr lang="en-US" altLang="en-US" sz="1100" dirty="0" err="1"/>
              <a:t>الرئيسية</a:t>
            </a:r>
            <a:r>
              <a:rPr lang="en-US" altLang="en-US" sz="1100" dirty="0"/>
              <a:t> </a:t>
            </a:r>
            <a:r>
              <a:rPr lang="en-US" altLang="en-US" sz="1100" dirty="0" err="1"/>
              <a:t>والفئة</a:t>
            </a:r>
            <a:r>
              <a:rPr lang="en-US" altLang="en-US" sz="1100" dirty="0"/>
              <a:t> 4 </a:t>
            </a:r>
            <a:r>
              <a:rPr lang="en-US" altLang="en-US" sz="1100" dirty="0" err="1"/>
              <a:t>لجميع</a:t>
            </a:r>
            <a:r>
              <a:rPr lang="en-US" altLang="en-US" sz="1100" dirty="0"/>
              <a:t> </a:t>
            </a:r>
            <a:r>
              <a:rPr lang="en-US" altLang="en-US" sz="1100" dirty="0" err="1"/>
              <a:t>الاستثناءات</a:t>
            </a:r>
            <a:endParaRPr lang="en-US" altLang="en-US" sz="1100" dirty="0"/>
          </a:p>
          <a:p>
            <a:pPr eaLnBrk="1" hangingPunct="1"/>
            <a:r>
              <a:rPr lang="en-US" altLang="en-US" sz="1200" dirty="0"/>
              <a:t>While Use Case B might record</a:t>
            </a:r>
          </a:p>
          <a:p>
            <a:pPr algn="r" rtl="1" eaLnBrk="1" hangingPunct="1"/>
            <a:r>
              <a:rPr lang="en-US" altLang="en-US" sz="1200" dirty="0" err="1"/>
              <a:t>بينما</a:t>
            </a:r>
            <a:r>
              <a:rPr lang="en-US" altLang="en-US" sz="1200" dirty="0"/>
              <a:t> </a:t>
            </a:r>
            <a:r>
              <a:rPr lang="en-US" altLang="en-US" sz="1200" dirty="0" err="1"/>
              <a:t>قد</a:t>
            </a:r>
            <a:r>
              <a:rPr lang="en-US" altLang="en-US" sz="1200" dirty="0"/>
              <a:t> </a:t>
            </a:r>
            <a:r>
              <a:rPr lang="en-US" altLang="en-US" sz="1200" dirty="0" err="1"/>
              <a:t>تسجل</a:t>
            </a:r>
            <a:r>
              <a:rPr lang="en-US" altLang="en-US" sz="1200" dirty="0"/>
              <a:t> </a:t>
            </a:r>
            <a:r>
              <a:rPr lang="en-US" altLang="en-US" sz="1200" dirty="0" err="1"/>
              <a:t>حالة</a:t>
            </a:r>
            <a:r>
              <a:rPr lang="en-US" altLang="en-US" sz="1200" dirty="0"/>
              <a:t> </a:t>
            </a:r>
            <a:r>
              <a:rPr lang="en-US" altLang="en-US" sz="1200" dirty="0" err="1"/>
              <a:t>الاستخدام</a:t>
            </a:r>
            <a:r>
              <a:rPr lang="en-US" altLang="en-US" sz="1200" dirty="0"/>
              <a:t> "ب"</a:t>
            </a:r>
          </a:p>
          <a:p>
            <a:pPr lvl="1" eaLnBrk="1" hangingPunct="1"/>
            <a:r>
              <a:rPr lang="en-US" altLang="en-US" sz="1100" dirty="0"/>
              <a:t>Class 5</a:t>
            </a:r>
          </a:p>
          <a:p>
            <a:pPr lvl="1" algn="r" rtl="1" eaLnBrk="1" hangingPunct="1"/>
            <a:r>
              <a:rPr lang="en-US" altLang="en-US" sz="1100" dirty="0" err="1"/>
              <a:t>فئة</a:t>
            </a:r>
            <a:r>
              <a:rPr lang="en-US" altLang="en-US" sz="1100" dirty="0"/>
              <a:t> 5</a:t>
            </a:r>
          </a:p>
        </p:txBody>
      </p:sp>
    </p:spTree>
    <p:extLst>
      <p:ext uri="{BB962C8B-B14F-4D97-AF65-F5344CB8AC3E}">
        <p14:creationId xmlns:p14="http://schemas.microsoft.com/office/powerpoint/2010/main" val="112889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br>
              <a:rPr lang="en-GB" dirty="0"/>
            </a:br>
            <a:r>
              <a:rPr lang="en-GB" dirty="0" err="1"/>
              <a:t>متطلبات</a:t>
            </a:r>
            <a:r>
              <a:rPr lang="en-GB" dirty="0"/>
              <a:t> </a:t>
            </a:r>
            <a:r>
              <a:rPr lang="en-GB" dirty="0" err="1"/>
              <a:t>العمليات</a:t>
            </a:r>
            <a:r>
              <a:rPr lang="en-GB" dirty="0"/>
              <a:t> </a:t>
            </a:r>
            <a:r>
              <a:rPr lang="en-GB" dirty="0" err="1"/>
              <a:t>الهندسية</a:t>
            </a:r>
            <a:endParaRPr lang="en-GB" dirty="0"/>
          </a:p>
        </p:txBody>
      </p:sp>
      <p:sp>
        <p:nvSpPr>
          <p:cNvPr id="44035" name="Rectangle 3"/>
          <p:cNvSpPr>
            <a:spLocks noGrp="1" noChangeArrowheads="1"/>
          </p:cNvSpPr>
          <p:nvPr>
            <p:ph type="body" idx="1"/>
          </p:nvPr>
        </p:nvSpPr>
        <p:spPr/>
        <p:txBody>
          <a:bodyPr/>
          <a:lstStyle/>
          <a:p>
            <a:pPr>
              <a:lnSpc>
                <a:spcPct val="90000"/>
              </a:lnSpc>
            </a:pPr>
            <a:r>
              <a:rPr lang="en-GB" sz="1600" dirty="0"/>
              <a:t>The processes used for RE vary widely depending on the application domain, the people involved and the organisation developing the requirements.</a:t>
            </a:r>
          </a:p>
          <a:p>
            <a:pPr algn="r" rtl="1">
              <a:lnSpc>
                <a:spcPct val="90000"/>
              </a:lnSpc>
            </a:pPr>
            <a:r>
              <a:rPr lang="en-GB" sz="1600" dirty="0" err="1"/>
              <a:t>تختلف</a:t>
            </a:r>
            <a:r>
              <a:rPr lang="en-GB" sz="1600" dirty="0"/>
              <a:t> </a:t>
            </a:r>
            <a:r>
              <a:rPr lang="en-GB" sz="1600" dirty="0" err="1"/>
              <a:t>العمليات</a:t>
            </a:r>
            <a:r>
              <a:rPr lang="en-GB" sz="1600" dirty="0"/>
              <a:t> </a:t>
            </a:r>
            <a:r>
              <a:rPr lang="en-GB" sz="1600" dirty="0" err="1"/>
              <a:t>المستخدمة</a:t>
            </a:r>
            <a:r>
              <a:rPr lang="en-GB" sz="1600" dirty="0"/>
              <a:t> </a:t>
            </a:r>
            <a:r>
              <a:rPr lang="en-GB" sz="1600" dirty="0" err="1"/>
              <a:t>في</a:t>
            </a:r>
            <a:r>
              <a:rPr lang="en-GB" sz="1600" dirty="0"/>
              <a:t> </a:t>
            </a:r>
            <a:r>
              <a:rPr lang="en-GB" sz="1600" dirty="0" err="1"/>
              <a:t>الطاقة</a:t>
            </a:r>
            <a:r>
              <a:rPr lang="en-GB" sz="1600" dirty="0"/>
              <a:t> </a:t>
            </a:r>
            <a:r>
              <a:rPr lang="en-GB" sz="1600" dirty="0" err="1"/>
              <a:t>المتجددة</a:t>
            </a:r>
            <a:r>
              <a:rPr lang="en-GB" sz="1600" dirty="0"/>
              <a:t> </a:t>
            </a:r>
            <a:r>
              <a:rPr lang="en-GB" sz="1600" dirty="0" err="1"/>
              <a:t>بشكل</a:t>
            </a:r>
            <a:r>
              <a:rPr lang="en-GB" sz="1600" dirty="0"/>
              <a:t> </a:t>
            </a:r>
            <a:r>
              <a:rPr lang="en-GB" sz="1600" dirty="0" err="1"/>
              <a:t>كبير</a:t>
            </a:r>
            <a:r>
              <a:rPr lang="en-GB" sz="1600" dirty="0"/>
              <a:t> </a:t>
            </a:r>
            <a:r>
              <a:rPr lang="en-GB" sz="1600" dirty="0" err="1"/>
              <a:t>اعتمادًا</a:t>
            </a:r>
            <a:r>
              <a:rPr lang="en-GB" sz="1600" dirty="0"/>
              <a:t> </a:t>
            </a:r>
            <a:r>
              <a:rPr lang="en-GB" sz="1600" dirty="0" err="1"/>
              <a:t>على</a:t>
            </a:r>
            <a:r>
              <a:rPr lang="en-GB" sz="1600" dirty="0"/>
              <a:t> </a:t>
            </a:r>
            <a:r>
              <a:rPr lang="en-GB" sz="1600" dirty="0" err="1"/>
              <a:t>مجال</a:t>
            </a:r>
            <a:r>
              <a:rPr lang="en-GB" sz="1600" dirty="0"/>
              <a:t> </a:t>
            </a:r>
            <a:r>
              <a:rPr lang="en-GB" sz="1600" dirty="0" err="1"/>
              <a:t>التطبيق</a:t>
            </a:r>
            <a:r>
              <a:rPr lang="en-GB" sz="1600" dirty="0"/>
              <a:t> </a:t>
            </a:r>
            <a:r>
              <a:rPr lang="en-GB" sz="1600" dirty="0" err="1"/>
              <a:t>والأشخاص</a:t>
            </a:r>
            <a:r>
              <a:rPr lang="en-GB" sz="1600" dirty="0"/>
              <a:t> </a:t>
            </a:r>
            <a:r>
              <a:rPr lang="en-GB" sz="1600" dirty="0" err="1"/>
              <a:t>المعنيين</a:t>
            </a:r>
            <a:r>
              <a:rPr lang="en-GB" sz="1600" dirty="0"/>
              <a:t> </a:t>
            </a:r>
            <a:r>
              <a:rPr lang="en-GB" sz="1600" dirty="0" err="1"/>
              <a:t>والمنظمة</a:t>
            </a:r>
            <a:r>
              <a:rPr lang="en-GB" sz="1600" dirty="0"/>
              <a:t> </a:t>
            </a:r>
            <a:r>
              <a:rPr lang="en-GB" sz="1600" dirty="0" err="1"/>
              <a:t>التي</a:t>
            </a:r>
            <a:r>
              <a:rPr lang="en-GB" sz="1600" dirty="0"/>
              <a:t> </a:t>
            </a:r>
            <a:r>
              <a:rPr lang="en-GB" sz="1600" dirty="0" err="1"/>
              <a:t>تطور</a:t>
            </a:r>
            <a:r>
              <a:rPr lang="en-GB" sz="1600" dirty="0"/>
              <a:t> </a:t>
            </a:r>
            <a:r>
              <a:rPr lang="en-GB" sz="1600" dirty="0" err="1"/>
              <a:t>المتطلبات</a:t>
            </a:r>
            <a:r>
              <a:rPr lang="en-GB" sz="1600" dirty="0"/>
              <a:t>.</a:t>
            </a:r>
          </a:p>
          <a:p>
            <a:pPr>
              <a:lnSpc>
                <a:spcPct val="90000"/>
              </a:lnSpc>
            </a:pPr>
            <a:r>
              <a:rPr lang="en-GB" sz="1600" dirty="0"/>
              <a:t>However, there are a number of generic activities common to all processes</a:t>
            </a:r>
          </a:p>
          <a:p>
            <a:pPr algn="r" rtl="1">
              <a:lnSpc>
                <a:spcPct val="90000"/>
              </a:lnSpc>
            </a:pPr>
            <a:r>
              <a:rPr lang="en-GB" sz="1600" dirty="0" err="1"/>
              <a:t>ومع</a:t>
            </a:r>
            <a:r>
              <a:rPr lang="en-GB" sz="1600" dirty="0"/>
              <a:t> </a:t>
            </a:r>
            <a:r>
              <a:rPr lang="en-GB" sz="1600" dirty="0" err="1"/>
              <a:t>ذلك</a:t>
            </a:r>
            <a:r>
              <a:rPr lang="en-GB" sz="1600" dirty="0"/>
              <a:t> ، </a:t>
            </a:r>
            <a:r>
              <a:rPr lang="en-GB" sz="1600" dirty="0" err="1"/>
              <a:t>هناك</a:t>
            </a:r>
            <a:r>
              <a:rPr lang="en-GB" sz="1600" dirty="0"/>
              <a:t> </a:t>
            </a:r>
            <a:r>
              <a:rPr lang="en-GB" sz="1600" dirty="0" err="1"/>
              <a:t>عدد</a:t>
            </a:r>
            <a:r>
              <a:rPr lang="en-GB" sz="1600" dirty="0"/>
              <a:t> </a:t>
            </a:r>
            <a:r>
              <a:rPr lang="en-GB" sz="1600" dirty="0" err="1"/>
              <a:t>من</a:t>
            </a:r>
            <a:r>
              <a:rPr lang="en-GB" sz="1600" dirty="0"/>
              <a:t> </a:t>
            </a:r>
            <a:r>
              <a:rPr lang="en-GB" sz="1600" dirty="0" err="1"/>
              <a:t>الأنشطة</a:t>
            </a:r>
            <a:r>
              <a:rPr lang="en-GB" sz="1600" dirty="0"/>
              <a:t> </a:t>
            </a:r>
            <a:r>
              <a:rPr lang="en-GB" sz="1600" dirty="0" err="1"/>
              <a:t>العامة</a:t>
            </a:r>
            <a:r>
              <a:rPr lang="en-GB" sz="1600" dirty="0"/>
              <a:t> </a:t>
            </a:r>
            <a:r>
              <a:rPr lang="en-GB" sz="1600" dirty="0" err="1"/>
              <a:t>المشتركة</a:t>
            </a:r>
            <a:r>
              <a:rPr lang="en-GB" sz="1600" dirty="0"/>
              <a:t> </a:t>
            </a:r>
            <a:r>
              <a:rPr lang="en-GB" sz="1600" dirty="0" err="1"/>
              <a:t>بين</a:t>
            </a:r>
            <a:r>
              <a:rPr lang="en-GB" sz="1600" dirty="0"/>
              <a:t> </a:t>
            </a:r>
            <a:r>
              <a:rPr lang="en-GB" sz="1600" dirty="0" err="1"/>
              <a:t>جميع</a:t>
            </a:r>
            <a:r>
              <a:rPr lang="en-GB" sz="1600" dirty="0"/>
              <a:t> </a:t>
            </a:r>
            <a:r>
              <a:rPr lang="en-GB" sz="1600" dirty="0" err="1"/>
              <a:t>العمليات</a:t>
            </a:r>
            <a:endParaRPr lang="en-GB" sz="1600" dirty="0"/>
          </a:p>
          <a:p>
            <a:pPr lvl="1">
              <a:lnSpc>
                <a:spcPct val="90000"/>
              </a:lnSpc>
            </a:pPr>
            <a:r>
              <a:rPr lang="en-GB" sz="1400" dirty="0"/>
              <a:t>Requirements elicitation;</a:t>
            </a:r>
          </a:p>
          <a:p>
            <a:pPr lvl="1" algn="r" rtl="1">
              <a:lnSpc>
                <a:spcPct val="90000"/>
              </a:lnSpc>
            </a:pPr>
            <a:r>
              <a:rPr lang="en-GB" sz="1400" dirty="0" err="1"/>
              <a:t>متطلبات</a:t>
            </a:r>
            <a:r>
              <a:rPr lang="en-GB" sz="1400" dirty="0"/>
              <a:t> </a:t>
            </a:r>
            <a:r>
              <a:rPr lang="en-GB" sz="1400" dirty="0" err="1"/>
              <a:t>الاستنباط</a:t>
            </a:r>
            <a:r>
              <a:rPr lang="en-GB" sz="1400" dirty="0"/>
              <a:t>؛</a:t>
            </a:r>
          </a:p>
          <a:p>
            <a:pPr lvl="1">
              <a:lnSpc>
                <a:spcPct val="90000"/>
              </a:lnSpc>
            </a:pPr>
            <a:r>
              <a:rPr lang="en-GB" sz="1400" dirty="0"/>
              <a:t>Requirements analysis;</a:t>
            </a:r>
          </a:p>
          <a:p>
            <a:pPr lvl="1" algn="r" rtl="1">
              <a:lnSpc>
                <a:spcPct val="90000"/>
              </a:lnSpc>
            </a:pPr>
            <a:r>
              <a:rPr lang="en-GB" sz="1400" dirty="0" err="1"/>
              <a:t>تحليل</a:t>
            </a:r>
            <a:r>
              <a:rPr lang="en-GB" sz="1400" dirty="0"/>
              <a:t> </a:t>
            </a:r>
            <a:r>
              <a:rPr lang="en-GB" sz="1400" dirty="0" err="1"/>
              <a:t>المتطلبات</a:t>
            </a:r>
            <a:r>
              <a:rPr lang="en-GB" sz="1400" dirty="0"/>
              <a:t>؛</a:t>
            </a:r>
          </a:p>
          <a:p>
            <a:pPr lvl="1">
              <a:lnSpc>
                <a:spcPct val="90000"/>
              </a:lnSpc>
            </a:pPr>
            <a:r>
              <a:rPr lang="en-GB" sz="1400" dirty="0"/>
              <a:t>Requirements validation;</a:t>
            </a:r>
          </a:p>
          <a:p>
            <a:pPr lvl="1" algn="r" rtl="1">
              <a:lnSpc>
                <a:spcPct val="90000"/>
              </a:lnSpc>
            </a:pPr>
            <a:r>
              <a:rPr lang="en-GB" sz="1400" dirty="0" err="1"/>
              <a:t>التحقق</a:t>
            </a:r>
            <a:r>
              <a:rPr lang="en-GB" sz="1400" dirty="0"/>
              <a:t> </a:t>
            </a:r>
            <a:r>
              <a:rPr lang="en-GB" sz="1400" dirty="0" err="1"/>
              <a:t>من</a:t>
            </a:r>
            <a:r>
              <a:rPr lang="en-GB" sz="1400" dirty="0"/>
              <a:t> </a:t>
            </a:r>
            <a:r>
              <a:rPr lang="en-GB" sz="1400" dirty="0" err="1"/>
              <a:t>المتطلبات</a:t>
            </a:r>
            <a:endParaRPr lang="en-GB" sz="1400" dirty="0"/>
          </a:p>
          <a:p>
            <a:pPr lvl="1">
              <a:lnSpc>
                <a:spcPct val="90000"/>
              </a:lnSpc>
            </a:pPr>
            <a:r>
              <a:rPr lang="en-GB" sz="1400" dirty="0"/>
              <a:t>Requirements management.</a:t>
            </a:r>
          </a:p>
          <a:p>
            <a:pPr lvl="1" algn="r" rtl="1">
              <a:lnSpc>
                <a:spcPct val="90000"/>
              </a:lnSpc>
            </a:pPr>
            <a:r>
              <a:rPr lang="en-GB" sz="1400" dirty="0" err="1"/>
              <a:t>إدارة</a:t>
            </a:r>
            <a:r>
              <a:rPr lang="en-GB" sz="1400" dirty="0"/>
              <a:t> </a:t>
            </a:r>
            <a:r>
              <a:rPr lang="en-GB" sz="1400" dirty="0" err="1"/>
              <a:t>متطلبات</a:t>
            </a:r>
            <a:r>
              <a:rPr lang="en-GB" sz="1400" dirty="0"/>
              <a:t>.</a:t>
            </a:r>
          </a:p>
          <a:p>
            <a:pPr>
              <a:lnSpc>
                <a:spcPct val="90000"/>
              </a:lnSpc>
            </a:pPr>
            <a:r>
              <a:rPr lang="en-GB" sz="1600" dirty="0"/>
              <a:t>In practice, RE is an iterative activity in which these processes are interleaved.</a:t>
            </a:r>
          </a:p>
          <a:p>
            <a:pPr algn="r" rtl="1">
              <a:lnSpc>
                <a:spcPct val="90000"/>
              </a:lnSpc>
            </a:pPr>
            <a:r>
              <a:rPr lang="en-GB" sz="1600" dirty="0" err="1"/>
              <a:t>في</a:t>
            </a:r>
            <a:r>
              <a:rPr lang="en-GB" sz="1600" dirty="0"/>
              <a:t> </a:t>
            </a:r>
            <a:r>
              <a:rPr lang="en-GB" sz="1600" dirty="0" err="1"/>
              <a:t>الممارسة</a:t>
            </a:r>
            <a:r>
              <a:rPr lang="en-GB" sz="1600" dirty="0"/>
              <a:t> </a:t>
            </a:r>
            <a:r>
              <a:rPr lang="en-GB" sz="1600" dirty="0" err="1"/>
              <a:t>العملية</a:t>
            </a:r>
            <a:r>
              <a:rPr lang="en-GB" sz="1600" dirty="0"/>
              <a:t> ، </a:t>
            </a:r>
            <a:r>
              <a:rPr lang="en-GB" sz="1600" dirty="0" err="1"/>
              <a:t>الطاقة</a:t>
            </a:r>
            <a:r>
              <a:rPr lang="en-GB" sz="1600" dirty="0"/>
              <a:t> </a:t>
            </a:r>
            <a:r>
              <a:rPr lang="en-GB" sz="1600" dirty="0" err="1"/>
              <a:t>المتجددة</a:t>
            </a:r>
            <a:r>
              <a:rPr lang="en-GB" sz="1600" dirty="0"/>
              <a:t> </a:t>
            </a:r>
            <a:r>
              <a:rPr lang="en-GB" sz="1600" dirty="0" err="1"/>
              <a:t>هي</a:t>
            </a:r>
            <a:r>
              <a:rPr lang="en-GB" sz="1600" dirty="0"/>
              <a:t> </a:t>
            </a:r>
            <a:r>
              <a:rPr lang="en-GB" sz="1600" dirty="0" err="1"/>
              <a:t>نشاط</a:t>
            </a:r>
            <a:r>
              <a:rPr lang="en-GB" sz="1600" dirty="0"/>
              <a:t> </a:t>
            </a:r>
            <a:r>
              <a:rPr lang="en-GB" sz="1600" dirty="0" err="1"/>
              <a:t>تكراري</a:t>
            </a:r>
            <a:r>
              <a:rPr lang="en-GB" sz="1600" dirty="0"/>
              <a:t> </a:t>
            </a:r>
            <a:r>
              <a:rPr lang="en-GB" sz="1600" dirty="0" err="1"/>
              <a:t>يتم</a:t>
            </a:r>
            <a:r>
              <a:rPr lang="en-GB" sz="1600" dirty="0"/>
              <a:t> </a:t>
            </a:r>
            <a:r>
              <a:rPr lang="en-GB" sz="1600" dirty="0" err="1"/>
              <a:t>فيه</a:t>
            </a:r>
            <a:r>
              <a:rPr lang="en-GB" sz="1600" dirty="0"/>
              <a:t> </a:t>
            </a:r>
            <a:r>
              <a:rPr lang="en-GB" sz="1600" dirty="0" err="1"/>
              <a:t>تشذير</a:t>
            </a:r>
            <a:r>
              <a:rPr lang="en-GB" sz="1600" dirty="0"/>
              <a:t> </a:t>
            </a:r>
            <a:r>
              <a:rPr lang="en-GB" sz="1600" dirty="0" err="1"/>
              <a:t>هذه</a:t>
            </a:r>
            <a:r>
              <a:rPr lang="en-GB" sz="1600" dirty="0"/>
              <a:t> </a:t>
            </a:r>
            <a:r>
              <a:rPr lang="en-GB" sz="1600" dirty="0" err="1"/>
              <a:t>العمليات</a:t>
            </a:r>
            <a:r>
              <a:rPr lang="en-GB" sz="1600" dirty="0"/>
              <a:t>.</a:t>
            </a:r>
          </a:p>
          <a:p>
            <a:pPr>
              <a:lnSpc>
                <a:spcPct val="90000"/>
              </a:lnSpc>
            </a:pPr>
            <a:endParaRPr lang="en-GB" sz="16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Process activities</a:t>
            </a:r>
            <a:br>
              <a:rPr lang="en-GB" dirty="0"/>
            </a:br>
            <a:r>
              <a:rPr lang="en-GB" dirty="0" err="1"/>
              <a:t>أنشطة</a:t>
            </a:r>
            <a:r>
              <a:rPr lang="en-GB" dirty="0"/>
              <a:t> </a:t>
            </a:r>
            <a:r>
              <a:rPr lang="en-GB" dirty="0" err="1"/>
              <a:t>العملية</a:t>
            </a:r>
            <a:endParaRPr lang="en-GB" dirty="0"/>
          </a:p>
        </p:txBody>
      </p:sp>
      <p:sp>
        <p:nvSpPr>
          <p:cNvPr id="10243" name="Rectangle 3"/>
          <p:cNvSpPr>
            <a:spLocks noGrp="1" noChangeArrowheads="1"/>
          </p:cNvSpPr>
          <p:nvPr>
            <p:ph type="body" idx="1"/>
          </p:nvPr>
        </p:nvSpPr>
        <p:spPr>
          <a:xfrm>
            <a:off x="1847528" y="1484784"/>
            <a:ext cx="8229600" cy="5373216"/>
          </a:xfrm>
          <a:noFill/>
          <a:ln/>
        </p:spPr>
        <p:txBody>
          <a:bodyPr lIns="90487" tIns="44450" rIns="90487" bIns="44450"/>
          <a:lstStyle/>
          <a:p>
            <a:pPr>
              <a:lnSpc>
                <a:spcPct val="90000"/>
              </a:lnSpc>
            </a:pPr>
            <a:r>
              <a:rPr lang="en-GB" sz="1600" dirty="0"/>
              <a:t>Requirements discovery</a:t>
            </a:r>
          </a:p>
          <a:p>
            <a:pPr algn="r" rtl="1">
              <a:lnSpc>
                <a:spcPct val="90000"/>
              </a:lnSpc>
            </a:pPr>
            <a:r>
              <a:rPr lang="en-GB" sz="1600" dirty="0" err="1"/>
              <a:t>اكتشاف</a:t>
            </a:r>
            <a:r>
              <a:rPr lang="en-GB" sz="1600" dirty="0"/>
              <a:t> </a:t>
            </a:r>
            <a:r>
              <a:rPr lang="en-GB" sz="1600" dirty="0" err="1"/>
              <a:t>المتطلبات</a:t>
            </a:r>
            <a:endParaRPr lang="en-GB" sz="1600" dirty="0"/>
          </a:p>
          <a:p>
            <a:pPr lvl="1">
              <a:lnSpc>
                <a:spcPct val="90000"/>
              </a:lnSpc>
            </a:pPr>
            <a:r>
              <a:rPr lang="en-GB" sz="1400" dirty="0"/>
              <a:t>Interacting with stakeholders to discover their requirements. Domain requirements are also discovered at this stage.</a:t>
            </a:r>
          </a:p>
          <a:p>
            <a:pPr lvl="1" algn="r" rtl="1">
              <a:lnSpc>
                <a:spcPct val="90000"/>
              </a:lnSpc>
            </a:pPr>
            <a:r>
              <a:rPr lang="en-GB" sz="1400" dirty="0" err="1"/>
              <a:t>التفاعل</a:t>
            </a:r>
            <a:r>
              <a:rPr lang="en-GB" sz="1400" dirty="0"/>
              <a:t> </a:t>
            </a:r>
            <a:r>
              <a:rPr lang="en-GB" sz="1400" dirty="0" err="1"/>
              <a:t>مع</a:t>
            </a:r>
            <a:r>
              <a:rPr lang="en-GB" sz="1400" dirty="0"/>
              <a:t> </a:t>
            </a:r>
            <a:r>
              <a:rPr lang="en-GB" sz="1400" dirty="0" err="1"/>
              <a:t>أصحاب</a:t>
            </a:r>
            <a:r>
              <a:rPr lang="en-GB" sz="1400" dirty="0"/>
              <a:t> </a:t>
            </a:r>
            <a:r>
              <a:rPr lang="en-GB" sz="1400" dirty="0" err="1"/>
              <a:t>المصلحة</a:t>
            </a:r>
            <a:r>
              <a:rPr lang="en-GB" sz="1400" dirty="0"/>
              <a:t> </a:t>
            </a:r>
            <a:r>
              <a:rPr lang="en-GB" sz="1400" dirty="0" err="1"/>
              <a:t>لاكتشاف</a:t>
            </a:r>
            <a:r>
              <a:rPr lang="en-GB" sz="1400" dirty="0"/>
              <a:t> </a:t>
            </a:r>
            <a:r>
              <a:rPr lang="en-GB" sz="1400" dirty="0" err="1"/>
              <a:t>متطلباتهم</a:t>
            </a:r>
            <a:r>
              <a:rPr lang="en-GB" sz="1400" dirty="0"/>
              <a:t>. </a:t>
            </a:r>
            <a:r>
              <a:rPr lang="en-GB" sz="1400" dirty="0" err="1"/>
              <a:t>تم</a:t>
            </a:r>
            <a:r>
              <a:rPr lang="en-GB" sz="1400" dirty="0"/>
              <a:t> </a:t>
            </a:r>
            <a:r>
              <a:rPr lang="en-GB" sz="1400" dirty="0" err="1"/>
              <a:t>اكتشاف</a:t>
            </a:r>
            <a:r>
              <a:rPr lang="en-GB" sz="1400" dirty="0"/>
              <a:t> </a:t>
            </a:r>
            <a:r>
              <a:rPr lang="en-GB" sz="1400" dirty="0" err="1"/>
              <a:t>متطلبات</a:t>
            </a:r>
            <a:r>
              <a:rPr lang="en-GB" sz="1400" dirty="0"/>
              <a:t> </a:t>
            </a:r>
            <a:r>
              <a:rPr lang="en-GB" sz="1400" dirty="0" err="1"/>
              <a:t>المجال</a:t>
            </a:r>
            <a:r>
              <a:rPr lang="en-GB" sz="1400" dirty="0"/>
              <a:t> </a:t>
            </a:r>
            <a:r>
              <a:rPr lang="en-GB" sz="1400" dirty="0" err="1"/>
              <a:t>أيضًا</a:t>
            </a:r>
            <a:r>
              <a:rPr lang="en-GB" sz="1400" dirty="0"/>
              <a:t> </a:t>
            </a:r>
            <a:r>
              <a:rPr lang="en-GB" sz="1400" dirty="0" err="1"/>
              <a:t>في</a:t>
            </a:r>
            <a:r>
              <a:rPr lang="en-GB" sz="1400" dirty="0"/>
              <a:t> </a:t>
            </a:r>
            <a:r>
              <a:rPr lang="en-GB" sz="1400" dirty="0" err="1"/>
              <a:t>هذه</a:t>
            </a:r>
            <a:r>
              <a:rPr lang="en-GB" sz="1400" dirty="0"/>
              <a:t> </a:t>
            </a:r>
            <a:r>
              <a:rPr lang="en-GB" sz="1400" dirty="0" err="1"/>
              <a:t>المرحلة</a:t>
            </a:r>
            <a:r>
              <a:rPr lang="en-GB" sz="1400" dirty="0"/>
              <a:t>.</a:t>
            </a:r>
          </a:p>
          <a:p>
            <a:pPr>
              <a:lnSpc>
                <a:spcPct val="90000"/>
              </a:lnSpc>
            </a:pPr>
            <a:r>
              <a:rPr lang="en-GB" sz="1600" dirty="0"/>
              <a:t>Requirements classification and organisation</a:t>
            </a:r>
          </a:p>
          <a:p>
            <a:pPr algn="r" rtl="1">
              <a:lnSpc>
                <a:spcPct val="90000"/>
              </a:lnSpc>
            </a:pPr>
            <a:r>
              <a:rPr lang="en-GB" sz="1600" dirty="0" err="1"/>
              <a:t>تصنيف</a:t>
            </a:r>
            <a:r>
              <a:rPr lang="en-GB" sz="1600" dirty="0"/>
              <a:t> </a:t>
            </a:r>
            <a:r>
              <a:rPr lang="en-GB" sz="1600" dirty="0" err="1"/>
              <a:t>وتنظيم</a:t>
            </a:r>
            <a:r>
              <a:rPr lang="en-GB" sz="1600" dirty="0"/>
              <a:t> </a:t>
            </a:r>
            <a:r>
              <a:rPr lang="en-GB" sz="1600" dirty="0" err="1"/>
              <a:t>المتطلبات</a:t>
            </a:r>
            <a:endParaRPr lang="en-GB" sz="1600" dirty="0"/>
          </a:p>
          <a:p>
            <a:pPr lvl="1">
              <a:lnSpc>
                <a:spcPct val="90000"/>
              </a:lnSpc>
            </a:pPr>
            <a:r>
              <a:rPr lang="en-GB" sz="1400" dirty="0"/>
              <a:t>Groups related requirements and organises them into coherent clusters.</a:t>
            </a:r>
          </a:p>
          <a:p>
            <a:pPr lvl="1" algn="r" rtl="1">
              <a:lnSpc>
                <a:spcPct val="90000"/>
              </a:lnSpc>
            </a:pPr>
            <a:r>
              <a:rPr lang="en-GB" sz="1400" dirty="0" err="1"/>
              <a:t>قم</a:t>
            </a:r>
            <a:r>
              <a:rPr lang="en-GB" sz="1400" dirty="0"/>
              <a:t> </a:t>
            </a:r>
            <a:r>
              <a:rPr lang="en-GB" sz="1400" dirty="0" err="1"/>
              <a:t>بتجميع</a:t>
            </a:r>
            <a:r>
              <a:rPr lang="en-GB" sz="1400" dirty="0"/>
              <a:t> </a:t>
            </a:r>
            <a:r>
              <a:rPr lang="en-GB" sz="1400" dirty="0" err="1"/>
              <a:t>المتطلبات</a:t>
            </a:r>
            <a:r>
              <a:rPr lang="en-GB" sz="1400" dirty="0"/>
              <a:t> </a:t>
            </a:r>
            <a:r>
              <a:rPr lang="en-GB" sz="1400" dirty="0" err="1"/>
              <a:t>ذات</a:t>
            </a:r>
            <a:r>
              <a:rPr lang="en-GB" sz="1400" dirty="0"/>
              <a:t> </a:t>
            </a:r>
            <a:r>
              <a:rPr lang="en-GB" sz="1400" dirty="0" err="1"/>
              <a:t>الصلة</a:t>
            </a:r>
            <a:r>
              <a:rPr lang="en-GB" sz="1400" dirty="0"/>
              <a:t> </a:t>
            </a:r>
            <a:r>
              <a:rPr lang="en-GB" sz="1400" dirty="0" err="1"/>
              <a:t>وتنظيمها</a:t>
            </a:r>
            <a:r>
              <a:rPr lang="en-GB" sz="1400" dirty="0"/>
              <a:t> </a:t>
            </a:r>
            <a:r>
              <a:rPr lang="en-GB" sz="1400" dirty="0" err="1"/>
              <a:t>في</a:t>
            </a:r>
            <a:r>
              <a:rPr lang="en-GB" sz="1400" dirty="0"/>
              <a:t> </a:t>
            </a:r>
            <a:r>
              <a:rPr lang="en-GB" sz="1400" dirty="0" err="1"/>
              <a:t>مجموعات</a:t>
            </a:r>
            <a:r>
              <a:rPr lang="en-GB" sz="1400" dirty="0"/>
              <a:t> </a:t>
            </a:r>
            <a:r>
              <a:rPr lang="en-GB" sz="1400" dirty="0" err="1"/>
              <a:t>متماسكة</a:t>
            </a:r>
            <a:r>
              <a:rPr lang="en-GB" sz="1400" dirty="0"/>
              <a:t>.</a:t>
            </a:r>
          </a:p>
          <a:p>
            <a:pPr>
              <a:lnSpc>
                <a:spcPct val="90000"/>
              </a:lnSpc>
            </a:pPr>
            <a:r>
              <a:rPr lang="en-GB" sz="1600" dirty="0"/>
              <a:t>Prioritisation and negotiation</a:t>
            </a:r>
          </a:p>
          <a:p>
            <a:pPr algn="r" rtl="1">
              <a:lnSpc>
                <a:spcPct val="90000"/>
              </a:lnSpc>
            </a:pPr>
            <a:r>
              <a:rPr lang="en-GB" sz="1600" dirty="0" err="1"/>
              <a:t>تحديد</a:t>
            </a:r>
            <a:r>
              <a:rPr lang="en-GB" sz="1600" dirty="0"/>
              <a:t> </a:t>
            </a:r>
            <a:r>
              <a:rPr lang="en-GB" sz="1600" dirty="0" err="1"/>
              <a:t>الأولويات</a:t>
            </a:r>
            <a:r>
              <a:rPr lang="en-GB" sz="1600" dirty="0"/>
              <a:t> </a:t>
            </a:r>
            <a:r>
              <a:rPr lang="en-GB" sz="1600" dirty="0" err="1"/>
              <a:t>والتفاوض</a:t>
            </a:r>
            <a:endParaRPr lang="en-GB" sz="1600" dirty="0"/>
          </a:p>
          <a:p>
            <a:pPr lvl="1">
              <a:lnSpc>
                <a:spcPct val="90000"/>
              </a:lnSpc>
            </a:pPr>
            <a:r>
              <a:rPr lang="en-GB" sz="1400" dirty="0"/>
              <a:t>Prioritising requirements and resolving requirements conflicts.</a:t>
            </a:r>
          </a:p>
          <a:p>
            <a:pPr lvl="1" algn="r" rtl="1">
              <a:lnSpc>
                <a:spcPct val="90000"/>
              </a:lnSpc>
            </a:pPr>
            <a:r>
              <a:rPr lang="en-GB" sz="1400" dirty="0" err="1"/>
              <a:t>تحديد</a:t>
            </a:r>
            <a:r>
              <a:rPr lang="en-GB" sz="1400" dirty="0"/>
              <a:t> </a:t>
            </a:r>
            <a:r>
              <a:rPr lang="en-GB" sz="1400" dirty="0" err="1"/>
              <a:t>أولويات</a:t>
            </a:r>
            <a:r>
              <a:rPr lang="en-GB" sz="1400" dirty="0"/>
              <a:t> </a:t>
            </a:r>
            <a:r>
              <a:rPr lang="en-GB" sz="1400" dirty="0" err="1"/>
              <a:t>المتطلبات</a:t>
            </a:r>
            <a:r>
              <a:rPr lang="en-GB" sz="1400" dirty="0"/>
              <a:t> </a:t>
            </a:r>
            <a:r>
              <a:rPr lang="en-GB" sz="1400" dirty="0" err="1"/>
              <a:t>وحل</a:t>
            </a:r>
            <a:r>
              <a:rPr lang="en-GB" sz="1400" dirty="0"/>
              <a:t> </a:t>
            </a:r>
            <a:r>
              <a:rPr lang="en-GB" sz="1400" dirty="0" err="1"/>
              <a:t>تضارب</a:t>
            </a:r>
            <a:r>
              <a:rPr lang="en-GB" sz="1400" dirty="0"/>
              <a:t> </a:t>
            </a:r>
            <a:r>
              <a:rPr lang="en-GB" sz="1400" dirty="0" err="1"/>
              <a:t>المتطلبات</a:t>
            </a:r>
            <a:r>
              <a:rPr lang="en-GB" sz="1400" dirty="0"/>
              <a:t>.</a:t>
            </a:r>
          </a:p>
          <a:p>
            <a:pPr>
              <a:lnSpc>
                <a:spcPct val="90000"/>
              </a:lnSpc>
            </a:pPr>
            <a:r>
              <a:rPr lang="en-GB" sz="1600" dirty="0"/>
              <a:t>Requirements specification</a:t>
            </a:r>
          </a:p>
          <a:p>
            <a:pPr algn="r" rtl="1">
              <a:lnSpc>
                <a:spcPct val="90000"/>
              </a:lnSpc>
            </a:pPr>
            <a:r>
              <a:rPr lang="en-GB" sz="1600" dirty="0" err="1"/>
              <a:t>مواصفات</a:t>
            </a:r>
            <a:r>
              <a:rPr lang="en-GB" sz="1600" dirty="0"/>
              <a:t> </a:t>
            </a:r>
            <a:r>
              <a:rPr lang="en-GB" sz="1600" dirty="0" err="1"/>
              <a:t>المتطلبات</a:t>
            </a:r>
            <a:endParaRPr lang="en-GB" sz="1400" dirty="0"/>
          </a:p>
          <a:p>
            <a:pPr lvl="1">
              <a:lnSpc>
                <a:spcPct val="90000"/>
              </a:lnSpc>
            </a:pPr>
            <a:r>
              <a:rPr lang="en-GB" sz="1400" dirty="0"/>
              <a:t>Requirements are documented and input into the next round of the spiral.</a:t>
            </a:r>
          </a:p>
          <a:p>
            <a:pPr lvl="1" algn="r" rtl="1">
              <a:lnSpc>
                <a:spcPct val="90000"/>
              </a:lnSpc>
            </a:pPr>
            <a:r>
              <a:rPr lang="en-GB" sz="1400" dirty="0" err="1"/>
              <a:t>يتم</a:t>
            </a:r>
            <a:r>
              <a:rPr lang="en-GB" sz="1400" dirty="0"/>
              <a:t> </a:t>
            </a:r>
            <a:r>
              <a:rPr lang="en-GB" sz="1400" dirty="0" err="1"/>
              <a:t>توثيق</a:t>
            </a:r>
            <a:r>
              <a:rPr lang="en-GB" sz="1400" dirty="0"/>
              <a:t> </a:t>
            </a:r>
            <a:r>
              <a:rPr lang="en-GB" sz="1400" dirty="0" err="1"/>
              <a:t>المتطلبات</a:t>
            </a:r>
            <a:r>
              <a:rPr lang="en-GB" sz="1400" dirty="0"/>
              <a:t> </a:t>
            </a:r>
            <a:r>
              <a:rPr lang="en-GB" sz="1400" dirty="0" err="1"/>
              <a:t>وإدخالها</a:t>
            </a:r>
            <a:r>
              <a:rPr lang="en-GB" sz="1400" dirty="0"/>
              <a:t> </a:t>
            </a:r>
            <a:r>
              <a:rPr lang="en-GB" sz="1400" dirty="0" err="1"/>
              <a:t>في</a:t>
            </a:r>
            <a:r>
              <a:rPr lang="en-GB" sz="1400" dirty="0"/>
              <a:t> </a:t>
            </a:r>
            <a:r>
              <a:rPr lang="en-GB" sz="1400" dirty="0" err="1"/>
              <a:t>الجولة</a:t>
            </a:r>
            <a:r>
              <a:rPr lang="en-GB" sz="1400" dirty="0"/>
              <a:t> </a:t>
            </a:r>
            <a:r>
              <a:rPr lang="en-GB" sz="1400" dirty="0" err="1"/>
              <a:t>التالية</a:t>
            </a:r>
            <a:r>
              <a:rPr lang="en-GB" sz="1400" dirty="0"/>
              <a:t> </a:t>
            </a:r>
            <a:r>
              <a:rPr lang="en-GB" sz="1400" dirty="0" err="1"/>
              <a:t>من</a:t>
            </a:r>
            <a:r>
              <a:rPr lang="en-GB" sz="1400" dirty="0"/>
              <a:t> </a:t>
            </a:r>
            <a:r>
              <a:rPr lang="en-GB" sz="1400" dirty="0" err="1"/>
              <a:t>الحلزون</a:t>
            </a:r>
            <a:r>
              <a:rPr lang="en-GB" sz="1400" dirty="0"/>
              <a:t>.</a:t>
            </a:r>
          </a:p>
        </p:txBody>
      </p:sp>
    </p:spTree>
    <p:extLst>
      <p:ext uri="{BB962C8B-B14F-4D97-AF65-F5344CB8AC3E}">
        <p14:creationId xmlns:p14="http://schemas.microsoft.com/office/powerpoint/2010/main" val="36962355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elicitation and analysis</a:t>
            </a:r>
            <a:br>
              <a:rPr lang="ar-JO" dirty="0"/>
            </a:br>
            <a:r>
              <a:rPr lang="en-GB" dirty="0" err="1"/>
              <a:t>استنباط</a:t>
            </a:r>
            <a:r>
              <a:rPr lang="en-GB" dirty="0"/>
              <a:t> </a:t>
            </a:r>
            <a:r>
              <a:rPr lang="en-GB" dirty="0" err="1"/>
              <a:t>المتطلبات</a:t>
            </a:r>
            <a:r>
              <a:rPr lang="en-GB" dirty="0"/>
              <a:t> </a:t>
            </a:r>
            <a:r>
              <a:rPr lang="en-GB" dirty="0" err="1"/>
              <a:t>وتحليلها</a:t>
            </a:r>
            <a:endParaRPr lang="en-GB" dirty="0"/>
          </a:p>
        </p:txBody>
      </p:sp>
      <p:sp>
        <p:nvSpPr>
          <p:cNvPr id="7171" name="Rectangle 3"/>
          <p:cNvSpPr>
            <a:spLocks noGrp="1" noChangeArrowheads="1"/>
          </p:cNvSpPr>
          <p:nvPr>
            <p:ph type="body" idx="1"/>
          </p:nvPr>
        </p:nvSpPr>
        <p:spPr>
          <a:noFill/>
          <a:ln/>
        </p:spPr>
        <p:txBody>
          <a:bodyPr lIns="90487" tIns="44450" rIns="90487" bIns="44450"/>
          <a:lstStyle/>
          <a:p>
            <a:r>
              <a:rPr lang="en-GB" sz="2000" dirty="0"/>
              <a:t>Sometimes called requirements elicitation or requirements discovery.</a:t>
            </a:r>
          </a:p>
          <a:p>
            <a:pPr algn="r" rtl="1"/>
            <a:r>
              <a:rPr lang="en-GB" sz="2000" dirty="0" err="1"/>
              <a:t>تسمى</a:t>
            </a:r>
            <a:r>
              <a:rPr lang="en-GB" sz="2000" dirty="0"/>
              <a:t> </a:t>
            </a:r>
            <a:r>
              <a:rPr lang="en-GB" sz="2000" dirty="0" err="1"/>
              <a:t>أحيانًا</a:t>
            </a:r>
            <a:r>
              <a:rPr lang="en-GB" sz="2000" dirty="0"/>
              <a:t> </a:t>
            </a:r>
            <a:r>
              <a:rPr lang="en-GB" sz="2000" dirty="0" err="1"/>
              <a:t>استنباط</a:t>
            </a:r>
            <a:r>
              <a:rPr lang="en-GB" sz="2000" dirty="0"/>
              <a:t> </a:t>
            </a:r>
            <a:r>
              <a:rPr lang="en-GB" sz="2000" dirty="0" err="1"/>
              <a:t>المتطلبات</a:t>
            </a:r>
            <a:r>
              <a:rPr lang="en-GB" sz="2000" dirty="0"/>
              <a:t> </a:t>
            </a:r>
            <a:r>
              <a:rPr lang="en-GB" sz="2000" dirty="0" err="1"/>
              <a:t>أو</a:t>
            </a:r>
            <a:r>
              <a:rPr lang="en-GB" sz="2000" dirty="0"/>
              <a:t> </a:t>
            </a:r>
            <a:r>
              <a:rPr lang="en-GB" sz="2000" dirty="0" err="1"/>
              <a:t>اكتشاف</a:t>
            </a:r>
            <a:r>
              <a:rPr lang="en-GB" sz="2000" dirty="0"/>
              <a:t> </a:t>
            </a:r>
            <a:r>
              <a:rPr lang="en-GB" sz="2000" dirty="0" err="1"/>
              <a:t>المتطلبات</a:t>
            </a:r>
            <a:r>
              <a:rPr lang="en-GB" sz="2000" dirty="0"/>
              <a:t>.</a:t>
            </a:r>
          </a:p>
          <a:p>
            <a:r>
              <a:rPr lang="en-GB" sz="2000" dirty="0"/>
              <a:t>Involves technical staff working with customers to find out about the application domain, the services that the system should provide and the system’s operational constraints.</a:t>
            </a:r>
          </a:p>
          <a:p>
            <a:pPr algn="r" rtl="1"/>
            <a:r>
              <a:rPr lang="en-GB" sz="2000" dirty="0" err="1"/>
              <a:t>يشمل</a:t>
            </a:r>
            <a:r>
              <a:rPr lang="en-GB" sz="2000" dirty="0"/>
              <a:t> </a:t>
            </a:r>
            <a:r>
              <a:rPr lang="en-GB" sz="2000" dirty="0" err="1"/>
              <a:t>الموظفين</a:t>
            </a:r>
            <a:r>
              <a:rPr lang="en-GB" sz="2000" dirty="0"/>
              <a:t> </a:t>
            </a:r>
            <a:r>
              <a:rPr lang="en-GB" sz="2000" dirty="0" err="1"/>
              <a:t>التقنيين</a:t>
            </a:r>
            <a:r>
              <a:rPr lang="en-GB" sz="2000" dirty="0"/>
              <a:t> </a:t>
            </a:r>
            <a:r>
              <a:rPr lang="en-GB" sz="2000" dirty="0" err="1"/>
              <a:t>الذين</a:t>
            </a:r>
            <a:r>
              <a:rPr lang="en-GB" sz="2000" dirty="0"/>
              <a:t> </a:t>
            </a:r>
            <a:r>
              <a:rPr lang="en-GB" sz="2000" dirty="0" err="1"/>
              <a:t>يعملون</a:t>
            </a:r>
            <a:r>
              <a:rPr lang="en-GB" sz="2000" dirty="0"/>
              <a:t> </a:t>
            </a:r>
            <a:r>
              <a:rPr lang="en-GB" sz="2000" dirty="0" err="1"/>
              <a:t>مع</a:t>
            </a:r>
            <a:r>
              <a:rPr lang="en-GB" sz="2000" dirty="0"/>
              <a:t> </a:t>
            </a:r>
            <a:r>
              <a:rPr lang="en-GB" sz="2000" dirty="0" err="1"/>
              <a:t>العملاء</a:t>
            </a:r>
            <a:r>
              <a:rPr lang="en-GB" sz="2000" dirty="0"/>
              <a:t> </a:t>
            </a:r>
            <a:r>
              <a:rPr lang="en-GB" sz="2000" dirty="0" err="1"/>
              <a:t>للتعرف</a:t>
            </a:r>
            <a:r>
              <a:rPr lang="en-GB" sz="2000" dirty="0"/>
              <a:t> </a:t>
            </a:r>
            <a:r>
              <a:rPr lang="en-GB" sz="2000" dirty="0" err="1"/>
              <a:t>على</a:t>
            </a:r>
            <a:r>
              <a:rPr lang="en-GB" sz="2000" dirty="0"/>
              <a:t> </a:t>
            </a:r>
            <a:r>
              <a:rPr lang="en-GB" sz="2000" dirty="0" err="1"/>
              <a:t>مجال</a:t>
            </a:r>
            <a:r>
              <a:rPr lang="en-GB" sz="2000" dirty="0"/>
              <a:t> </a:t>
            </a:r>
            <a:r>
              <a:rPr lang="en-GB" sz="2000" dirty="0" err="1"/>
              <a:t>التطبيق</a:t>
            </a:r>
            <a:r>
              <a:rPr lang="en-GB" sz="2000" dirty="0"/>
              <a:t> </a:t>
            </a:r>
            <a:r>
              <a:rPr lang="en-GB" sz="2000" dirty="0" err="1"/>
              <a:t>والخدمات</a:t>
            </a:r>
            <a:r>
              <a:rPr lang="en-GB" sz="2000" dirty="0"/>
              <a:t> </a:t>
            </a:r>
            <a:r>
              <a:rPr lang="en-GB" sz="2000" dirty="0" err="1"/>
              <a:t>التي</a:t>
            </a:r>
            <a:r>
              <a:rPr lang="en-GB" sz="2000" dirty="0"/>
              <a:t> </a:t>
            </a:r>
            <a:r>
              <a:rPr lang="en-GB" sz="2000" dirty="0" err="1"/>
              <a:t>يجب</a:t>
            </a:r>
            <a:r>
              <a:rPr lang="en-GB" sz="2000" dirty="0"/>
              <a:t> </a:t>
            </a:r>
            <a:r>
              <a:rPr lang="en-GB" sz="2000" dirty="0" err="1"/>
              <a:t>أن</a:t>
            </a:r>
            <a:r>
              <a:rPr lang="en-GB" sz="2000" dirty="0"/>
              <a:t> </a:t>
            </a:r>
            <a:r>
              <a:rPr lang="en-GB" sz="2000" dirty="0" err="1"/>
              <a:t>يوفرها</a:t>
            </a:r>
            <a:r>
              <a:rPr lang="en-GB" sz="2000" dirty="0"/>
              <a:t> </a:t>
            </a:r>
            <a:r>
              <a:rPr lang="en-GB" sz="2000" dirty="0" err="1"/>
              <a:t>النظام</a:t>
            </a:r>
            <a:r>
              <a:rPr lang="en-GB" sz="2000" dirty="0"/>
              <a:t> </a:t>
            </a:r>
            <a:r>
              <a:rPr lang="en-GB" sz="2000" dirty="0" err="1"/>
              <a:t>والقيود</a:t>
            </a:r>
            <a:r>
              <a:rPr lang="en-GB" sz="2000" dirty="0"/>
              <a:t> </a:t>
            </a:r>
            <a:r>
              <a:rPr lang="en-GB" sz="2000" dirty="0" err="1"/>
              <a:t>التشغيلية</a:t>
            </a:r>
            <a:r>
              <a:rPr lang="en-GB" sz="2000" dirty="0"/>
              <a:t> </a:t>
            </a:r>
            <a:r>
              <a:rPr lang="en-GB" sz="2000" dirty="0" err="1"/>
              <a:t>للنظام</a:t>
            </a:r>
            <a:r>
              <a:rPr lang="en-GB" sz="2000" dirty="0"/>
              <a:t>.</a:t>
            </a:r>
          </a:p>
          <a:p>
            <a:r>
              <a:rPr lang="en-GB" sz="2000" dirty="0"/>
              <a:t>May involve end-users, managers, engineers involved in maintenance, domain experts, trade unions, etc. These are called </a:t>
            </a:r>
            <a:r>
              <a:rPr lang="en-GB" sz="2000" i="1" dirty="0"/>
              <a:t>stakeholders.</a:t>
            </a:r>
            <a:endParaRPr lang="ar-JO" sz="2000" i="1" dirty="0"/>
          </a:p>
          <a:p>
            <a:pPr algn="r" rtl="1"/>
            <a:r>
              <a:rPr lang="en-GB" sz="2000" dirty="0" err="1"/>
              <a:t>قد</a:t>
            </a:r>
            <a:r>
              <a:rPr lang="en-GB" sz="2000" dirty="0"/>
              <a:t> </a:t>
            </a:r>
            <a:r>
              <a:rPr lang="en-GB" sz="2000" dirty="0" err="1"/>
              <a:t>يشمل</a:t>
            </a:r>
            <a:r>
              <a:rPr lang="en-GB" sz="2000" dirty="0"/>
              <a:t> </a:t>
            </a:r>
            <a:r>
              <a:rPr lang="en-GB" sz="2000" dirty="0" err="1"/>
              <a:t>المستخدمين</a:t>
            </a:r>
            <a:r>
              <a:rPr lang="en-GB" sz="2000" dirty="0"/>
              <a:t> </a:t>
            </a:r>
            <a:r>
              <a:rPr lang="en-GB" sz="2000" dirty="0" err="1"/>
              <a:t>النهائيين</a:t>
            </a:r>
            <a:r>
              <a:rPr lang="en-GB" sz="2000" dirty="0"/>
              <a:t> ، </a:t>
            </a:r>
            <a:r>
              <a:rPr lang="en-GB" sz="2000" dirty="0" err="1"/>
              <a:t>والمديرين</a:t>
            </a:r>
            <a:r>
              <a:rPr lang="en-GB" sz="2000" dirty="0"/>
              <a:t> ، </a:t>
            </a:r>
            <a:r>
              <a:rPr lang="en-GB" sz="2000" dirty="0" err="1"/>
              <a:t>والمهندسين</a:t>
            </a:r>
            <a:r>
              <a:rPr lang="en-GB" sz="2000" dirty="0"/>
              <a:t> </a:t>
            </a:r>
            <a:r>
              <a:rPr lang="en-GB" sz="2000" dirty="0" err="1"/>
              <a:t>المشاركين</a:t>
            </a:r>
            <a:r>
              <a:rPr lang="en-GB" sz="2000" dirty="0"/>
              <a:t> </a:t>
            </a:r>
            <a:r>
              <a:rPr lang="en-GB" sz="2000" dirty="0" err="1"/>
              <a:t>في</a:t>
            </a:r>
            <a:r>
              <a:rPr lang="en-GB" sz="2000" dirty="0"/>
              <a:t> </a:t>
            </a:r>
            <a:r>
              <a:rPr lang="en-GB" sz="2000" dirty="0" err="1"/>
              <a:t>الصيانة</a:t>
            </a:r>
            <a:r>
              <a:rPr lang="en-GB" sz="2000" dirty="0"/>
              <a:t> ، </a:t>
            </a:r>
            <a:r>
              <a:rPr lang="en-GB" sz="2000" dirty="0" err="1"/>
              <a:t>وخبراء</a:t>
            </a:r>
            <a:r>
              <a:rPr lang="en-GB" sz="2000" dirty="0"/>
              <a:t> </a:t>
            </a:r>
            <a:r>
              <a:rPr lang="en-GB" sz="2000" dirty="0" err="1"/>
              <a:t>المجال</a:t>
            </a:r>
            <a:r>
              <a:rPr lang="en-GB" sz="2000" dirty="0"/>
              <a:t> ، </a:t>
            </a:r>
            <a:r>
              <a:rPr lang="en-GB" sz="2000" dirty="0" err="1"/>
              <a:t>والنقابات</a:t>
            </a:r>
            <a:r>
              <a:rPr lang="en-GB" sz="2000" dirty="0"/>
              <a:t> </a:t>
            </a:r>
            <a:r>
              <a:rPr lang="en-GB" sz="2000" dirty="0" err="1"/>
              <a:t>العمالية</a:t>
            </a:r>
            <a:r>
              <a:rPr lang="en-GB" sz="2000" dirty="0"/>
              <a:t> ، </a:t>
            </a:r>
            <a:r>
              <a:rPr lang="en-GB" sz="2000" dirty="0" err="1"/>
              <a:t>وما</a:t>
            </a:r>
            <a:r>
              <a:rPr lang="en-GB" sz="2000" dirty="0"/>
              <a:t> </a:t>
            </a:r>
            <a:r>
              <a:rPr lang="en-GB" sz="2000" dirty="0" err="1"/>
              <a:t>إلى</a:t>
            </a:r>
            <a:r>
              <a:rPr lang="en-GB" sz="2000" dirty="0"/>
              <a:t> </a:t>
            </a:r>
            <a:r>
              <a:rPr lang="en-GB" sz="2000" dirty="0" err="1"/>
              <a:t>ذلك</a:t>
            </a:r>
            <a:r>
              <a:rPr lang="en-GB" sz="2000" dirty="0"/>
              <a:t> </a:t>
            </a:r>
            <a:r>
              <a:rPr lang="en-GB" sz="2000" dirty="0" err="1"/>
              <a:t>تسمى</a:t>
            </a:r>
            <a:r>
              <a:rPr lang="en-GB" sz="2000" dirty="0"/>
              <a:t> </a:t>
            </a:r>
            <a:r>
              <a:rPr lang="en-GB" sz="2000" dirty="0" err="1"/>
              <a:t>هذه</a:t>
            </a:r>
            <a:r>
              <a:rPr lang="ar-JO" sz="2000" dirty="0"/>
              <a:t> </a:t>
            </a:r>
            <a:r>
              <a:rPr lang="en-GB" sz="2000" i="1" dirty="0" err="1"/>
              <a:t>المالكون</a:t>
            </a:r>
            <a:r>
              <a:rPr lang="en-GB" sz="2000" i="1" dirty="0"/>
              <a:t>.</a:t>
            </a:r>
          </a:p>
          <a:p>
            <a:endParaRPr lang="en-GB" sz="2000" i="1"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br>
              <a:rPr lang="en-US" dirty="0"/>
            </a:br>
            <a:r>
              <a:rPr lang="en-US" dirty="0" err="1"/>
              <a:t>استنباط</a:t>
            </a:r>
            <a:r>
              <a:rPr lang="en-US" dirty="0"/>
              <a:t> </a:t>
            </a:r>
            <a:r>
              <a:rPr lang="en-US" dirty="0" err="1"/>
              <a:t>المتطلبات</a:t>
            </a:r>
            <a:r>
              <a:rPr lang="en-US" dirty="0"/>
              <a:t> </a:t>
            </a:r>
            <a:r>
              <a:rPr lang="en-US" dirty="0" err="1"/>
              <a:t>وتحليلها</a:t>
            </a:r>
            <a:endParaRPr lang="en-US" dirty="0"/>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pPr algn="r" rtl="1"/>
            <a:r>
              <a:rPr lang="en-US" dirty="0" err="1"/>
              <a:t>يعمل</a:t>
            </a:r>
            <a:r>
              <a:rPr lang="en-US" dirty="0"/>
              <a:t> </a:t>
            </a:r>
            <a:r>
              <a:rPr lang="en-US" dirty="0" err="1"/>
              <a:t>مهندسو</a:t>
            </a:r>
            <a:r>
              <a:rPr lang="en-US" dirty="0"/>
              <a:t> </a:t>
            </a:r>
            <a:r>
              <a:rPr lang="en-US" dirty="0" err="1"/>
              <a:t>البرمجيات</a:t>
            </a:r>
            <a:r>
              <a:rPr lang="en-US" dirty="0"/>
              <a:t> </a:t>
            </a:r>
            <a:r>
              <a:rPr lang="en-US" dirty="0" err="1"/>
              <a:t>مع</a:t>
            </a:r>
            <a:r>
              <a:rPr lang="en-US" dirty="0"/>
              <a:t> </a:t>
            </a:r>
            <a:r>
              <a:rPr lang="en-US" dirty="0" err="1"/>
              <a:t>مجموعة</a:t>
            </a:r>
            <a:r>
              <a:rPr lang="en-US" dirty="0"/>
              <a:t> </a:t>
            </a:r>
            <a:r>
              <a:rPr lang="en-US" dirty="0" err="1"/>
              <a:t>من</a:t>
            </a:r>
            <a:r>
              <a:rPr lang="en-US" dirty="0"/>
              <a:t> </a:t>
            </a:r>
            <a:r>
              <a:rPr lang="en-US" dirty="0" err="1"/>
              <a:t>أصحاب</a:t>
            </a:r>
            <a:r>
              <a:rPr lang="en-US" dirty="0"/>
              <a:t> </a:t>
            </a:r>
            <a:r>
              <a:rPr lang="en-US" dirty="0" err="1"/>
              <a:t>المصلحة</a:t>
            </a:r>
            <a:r>
              <a:rPr lang="en-US" dirty="0"/>
              <a:t> </a:t>
            </a:r>
            <a:r>
              <a:rPr lang="en-US" dirty="0" err="1"/>
              <a:t>في</a:t>
            </a:r>
            <a:r>
              <a:rPr lang="en-US" dirty="0"/>
              <a:t> </a:t>
            </a:r>
            <a:r>
              <a:rPr lang="en-US" dirty="0" err="1"/>
              <a:t>النظام</a:t>
            </a:r>
            <a:r>
              <a:rPr lang="en-US" dirty="0"/>
              <a:t> </a:t>
            </a:r>
            <a:r>
              <a:rPr lang="en-US" dirty="0" err="1"/>
              <a:t>للتعرف</a:t>
            </a:r>
            <a:r>
              <a:rPr lang="en-US" dirty="0"/>
              <a:t> </a:t>
            </a:r>
            <a:r>
              <a:rPr lang="en-US" dirty="0" err="1"/>
              <a:t>على</a:t>
            </a:r>
            <a:r>
              <a:rPr lang="en-US" dirty="0"/>
              <a:t> </a:t>
            </a:r>
            <a:r>
              <a:rPr lang="en-US" dirty="0" err="1"/>
              <a:t>مجال</a:t>
            </a:r>
            <a:r>
              <a:rPr lang="en-US" dirty="0"/>
              <a:t> </a:t>
            </a:r>
            <a:r>
              <a:rPr lang="en-US" dirty="0" err="1"/>
              <a:t>التطبيق</a:t>
            </a:r>
            <a:r>
              <a:rPr lang="en-US" dirty="0"/>
              <a:t> ، </a:t>
            </a:r>
            <a:r>
              <a:rPr lang="en-US" dirty="0" err="1"/>
              <a:t>والخدمات</a:t>
            </a:r>
            <a:r>
              <a:rPr lang="en-US" dirty="0"/>
              <a:t> </a:t>
            </a:r>
            <a:r>
              <a:rPr lang="en-US" dirty="0" err="1"/>
              <a:t>التي</a:t>
            </a:r>
            <a:r>
              <a:rPr lang="en-US" dirty="0"/>
              <a:t> </a:t>
            </a:r>
            <a:r>
              <a:rPr lang="en-US" dirty="0" err="1"/>
              <a:t>يجب</a:t>
            </a:r>
            <a:r>
              <a:rPr lang="en-US" dirty="0"/>
              <a:t> </a:t>
            </a:r>
            <a:r>
              <a:rPr lang="en-US" dirty="0" err="1"/>
              <a:t>أن</a:t>
            </a:r>
            <a:r>
              <a:rPr lang="en-US" dirty="0"/>
              <a:t> </a:t>
            </a:r>
            <a:r>
              <a:rPr lang="en-US" dirty="0" err="1"/>
              <a:t>يوفرها</a:t>
            </a:r>
            <a:r>
              <a:rPr lang="en-US" dirty="0"/>
              <a:t> </a:t>
            </a:r>
            <a:r>
              <a:rPr lang="en-US" dirty="0" err="1"/>
              <a:t>النظام</a:t>
            </a:r>
            <a:r>
              <a:rPr lang="en-US" dirty="0"/>
              <a:t> ، </a:t>
            </a:r>
            <a:r>
              <a:rPr lang="en-US" dirty="0" err="1"/>
              <a:t>وأداء</a:t>
            </a:r>
            <a:r>
              <a:rPr lang="en-US" dirty="0"/>
              <a:t> </a:t>
            </a:r>
            <a:r>
              <a:rPr lang="en-US" dirty="0" err="1"/>
              <a:t>النظام</a:t>
            </a:r>
            <a:r>
              <a:rPr lang="en-US" dirty="0"/>
              <a:t> </a:t>
            </a:r>
            <a:r>
              <a:rPr lang="en-US" dirty="0" err="1"/>
              <a:t>المطلوب</a:t>
            </a:r>
            <a:r>
              <a:rPr lang="en-US" dirty="0"/>
              <a:t> ، </a:t>
            </a:r>
            <a:r>
              <a:rPr lang="en-US" dirty="0" err="1"/>
              <a:t>وقيود</a:t>
            </a:r>
            <a:r>
              <a:rPr lang="en-US" dirty="0"/>
              <a:t> </a:t>
            </a:r>
            <a:r>
              <a:rPr lang="en-US" dirty="0" err="1"/>
              <a:t>الأجهزة</a:t>
            </a:r>
            <a:r>
              <a:rPr lang="en-US" dirty="0"/>
              <a:t> ، </a:t>
            </a:r>
            <a:r>
              <a:rPr lang="en-US" dirty="0" err="1"/>
              <a:t>والأنظمة</a:t>
            </a:r>
            <a:r>
              <a:rPr lang="en-US" dirty="0"/>
              <a:t> </a:t>
            </a:r>
            <a:r>
              <a:rPr lang="en-US" dirty="0" err="1"/>
              <a:t>الأخرى</a:t>
            </a:r>
            <a:r>
              <a:rPr lang="en-US" dirty="0"/>
              <a:t> ، </a:t>
            </a:r>
            <a:r>
              <a:rPr lang="en-US" dirty="0" err="1"/>
              <a:t>إلخ</a:t>
            </a:r>
            <a:r>
              <a:rPr lang="en-US" dirty="0"/>
              <a:t>.</a:t>
            </a:r>
          </a:p>
          <a:p>
            <a:pPr algn="r" rtl="1"/>
            <a:endParaRPr lang="en-US" dirty="0"/>
          </a:p>
          <a:p>
            <a:endParaRPr lang="en-US" dirty="0"/>
          </a:p>
        </p:txBody>
      </p:sp>
      <p:sp>
        <p:nvSpPr>
          <p:cNvPr id="4" name="Footer Placeholder 3"/>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34</a:t>
            </a:fld>
            <a:endParaRPr lang="en-US">
              <a:solidFill>
                <a:prstClr val="black">
                  <a:tint val="75000"/>
                </a:prstClr>
              </a:solidFill>
              <a:latin typeface="Calibri"/>
            </a:endParaRPr>
          </a:p>
        </p:txBody>
      </p:sp>
    </p:spTree>
    <p:extLst>
      <p:ext uri="{BB962C8B-B14F-4D97-AF65-F5344CB8AC3E}">
        <p14:creationId xmlns:p14="http://schemas.microsoft.com/office/powerpoint/2010/main" val="2733544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wrap="square" lIns="90487" tIns="44450" rIns="90487" bIns="44450" numCol="1" anchor="ctr" anchorCtr="0" compatLnSpc="1">
            <a:prstTxWarp prst="textNoShape">
              <a:avLst/>
            </a:prstTxWarp>
          </a:bodyPr>
          <a:lstStyle/>
          <a:p>
            <a:r>
              <a:rPr lang="en-GB" dirty="0"/>
              <a:t>Problems of requirements elicitation &amp; Analysis</a:t>
            </a:r>
            <a:br>
              <a:rPr lang="en-GB" dirty="0"/>
            </a:br>
            <a:r>
              <a:rPr lang="en-GB" dirty="0" err="1"/>
              <a:t>مشاكل</a:t>
            </a:r>
            <a:r>
              <a:rPr lang="en-GB" dirty="0"/>
              <a:t> </a:t>
            </a:r>
            <a:r>
              <a:rPr lang="en-GB" dirty="0" err="1"/>
              <a:t>استنتاج</a:t>
            </a:r>
            <a:r>
              <a:rPr lang="en-GB" dirty="0"/>
              <a:t> </a:t>
            </a:r>
            <a:r>
              <a:rPr lang="en-GB" dirty="0" err="1"/>
              <a:t>المتطلبات</a:t>
            </a:r>
            <a:r>
              <a:rPr lang="en-GB" dirty="0"/>
              <a:t> </a:t>
            </a:r>
            <a:r>
              <a:rPr lang="en-GB" dirty="0" err="1"/>
              <a:t>وتحليلها</a:t>
            </a:r>
            <a:endParaRPr lang="en-GB" dirty="0"/>
          </a:p>
        </p:txBody>
      </p:sp>
      <p:sp>
        <p:nvSpPr>
          <p:cNvPr id="8195" name="Rectangle 3"/>
          <p:cNvSpPr>
            <a:spLocks noGrp="1" noChangeArrowheads="1"/>
          </p:cNvSpPr>
          <p:nvPr>
            <p:ph type="body" idx="1"/>
          </p:nvPr>
        </p:nvSpPr>
        <p:spPr>
          <a:xfrm>
            <a:off x="1981200" y="1600200"/>
            <a:ext cx="8229600" cy="5257800"/>
          </a:xfrm>
          <a:noFill/>
          <a:ln/>
        </p:spPr>
        <p:txBody>
          <a:bodyPr lIns="90487" tIns="44450" rIns="90487" bIns="44450"/>
          <a:lstStyle/>
          <a:p>
            <a:r>
              <a:rPr lang="en-GB" sz="2000" dirty="0"/>
              <a:t>Stakeholders don’t know what they really want.</a:t>
            </a:r>
          </a:p>
          <a:p>
            <a:pPr algn="r" rtl="1"/>
            <a:r>
              <a:rPr lang="en-GB" sz="2000" dirty="0" err="1"/>
              <a:t>لا</a:t>
            </a:r>
            <a:r>
              <a:rPr lang="en-GB" sz="2000" dirty="0"/>
              <a:t> </a:t>
            </a:r>
            <a:r>
              <a:rPr lang="en-GB" sz="2000" dirty="0" err="1"/>
              <a:t>يعرف</a:t>
            </a:r>
            <a:r>
              <a:rPr lang="en-GB" sz="2000" dirty="0"/>
              <a:t> </a:t>
            </a:r>
            <a:r>
              <a:rPr lang="en-GB" sz="2000" dirty="0" err="1"/>
              <a:t>أصحاب</a:t>
            </a:r>
            <a:r>
              <a:rPr lang="en-GB" sz="2000" dirty="0"/>
              <a:t> </a:t>
            </a:r>
            <a:r>
              <a:rPr lang="en-GB" sz="2000" dirty="0" err="1"/>
              <a:t>المصلحة</a:t>
            </a:r>
            <a:r>
              <a:rPr lang="en-GB" sz="2000" dirty="0"/>
              <a:t> </a:t>
            </a:r>
            <a:r>
              <a:rPr lang="en-GB" sz="2000" dirty="0" err="1"/>
              <a:t>ما</a:t>
            </a:r>
            <a:r>
              <a:rPr lang="en-GB" sz="2000" dirty="0"/>
              <a:t> </a:t>
            </a:r>
            <a:r>
              <a:rPr lang="en-GB" sz="2000" dirty="0" err="1"/>
              <a:t>يريدون</a:t>
            </a:r>
            <a:r>
              <a:rPr lang="en-GB" sz="2000" dirty="0"/>
              <a:t> </a:t>
            </a:r>
            <a:r>
              <a:rPr lang="en-GB" sz="2000" dirty="0" err="1"/>
              <a:t>حقًا</a:t>
            </a:r>
            <a:r>
              <a:rPr lang="en-GB" sz="2000" dirty="0"/>
              <a:t>.</a:t>
            </a:r>
          </a:p>
          <a:p>
            <a:r>
              <a:rPr lang="en-GB" sz="2000" dirty="0"/>
              <a:t>Stakeholders express requirements in their own terms.</a:t>
            </a:r>
          </a:p>
          <a:p>
            <a:pPr algn="r" rtl="1"/>
            <a:r>
              <a:rPr lang="en-GB" sz="2000" dirty="0" err="1"/>
              <a:t>يعبر</a:t>
            </a:r>
            <a:r>
              <a:rPr lang="en-GB" sz="2000" dirty="0"/>
              <a:t> </a:t>
            </a:r>
            <a:r>
              <a:rPr lang="en-GB" sz="2000" dirty="0" err="1"/>
              <a:t>أصحاب</a:t>
            </a:r>
            <a:r>
              <a:rPr lang="en-GB" sz="2000" dirty="0"/>
              <a:t> </a:t>
            </a:r>
            <a:r>
              <a:rPr lang="en-GB" sz="2000" dirty="0" err="1"/>
              <a:t>المصلحة</a:t>
            </a:r>
            <a:r>
              <a:rPr lang="en-GB" sz="2000" dirty="0"/>
              <a:t> </a:t>
            </a:r>
            <a:r>
              <a:rPr lang="en-GB" sz="2000" dirty="0" err="1"/>
              <a:t>عن</a:t>
            </a:r>
            <a:r>
              <a:rPr lang="en-GB" sz="2000" dirty="0"/>
              <a:t> </a:t>
            </a:r>
            <a:r>
              <a:rPr lang="en-GB" sz="2000" dirty="0" err="1"/>
              <a:t>المتطلبات</a:t>
            </a:r>
            <a:r>
              <a:rPr lang="en-GB" sz="2000" dirty="0"/>
              <a:t> </a:t>
            </a:r>
            <a:r>
              <a:rPr lang="en-GB" sz="2000" dirty="0" err="1"/>
              <a:t>بشروطهم</a:t>
            </a:r>
            <a:r>
              <a:rPr lang="en-GB" sz="2000" dirty="0"/>
              <a:t> </a:t>
            </a:r>
            <a:r>
              <a:rPr lang="en-GB" sz="2000" dirty="0" err="1"/>
              <a:t>الخاصة</a:t>
            </a:r>
            <a:r>
              <a:rPr lang="en-GB" sz="2000" dirty="0"/>
              <a:t>.</a:t>
            </a:r>
          </a:p>
          <a:p>
            <a:r>
              <a:rPr lang="en-GB" sz="2000" dirty="0"/>
              <a:t>Different stakeholders may have conflicting requirements.</a:t>
            </a:r>
          </a:p>
          <a:p>
            <a:pPr algn="r" rtl="1"/>
            <a:r>
              <a:rPr lang="en-GB" sz="2000" dirty="0" err="1"/>
              <a:t>قد</a:t>
            </a:r>
            <a:r>
              <a:rPr lang="en-GB" sz="2000" dirty="0"/>
              <a:t> </a:t>
            </a:r>
            <a:r>
              <a:rPr lang="en-GB" sz="2000" dirty="0" err="1"/>
              <a:t>يكون</a:t>
            </a:r>
            <a:r>
              <a:rPr lang="en-GB" sz="2000" dirty="0"/>
              <a:t> </a:t>
            </a:r>
            <a:r>
              <a:rPr lang="en-GB" sz="2000" dirty="0" err="1"/>
              <a:t>لأصحاب</a:t>
            </a:r>
            <a:r>
              <a:rPr lang="en-GB" sz="2000" dirty="0"/>
              <a:t> </a:t>
            </a:r>
            <a:r>
              <a:rPr lang="en-GB" sz="2000" dirty="0" err="1"/>
              <a:t>المصلحة</a:t>
            </a:r>
            <a:r>
              <a:rPr lang="en-GB" sz="2000" dirty="0"/>
              <a:t> </a:t>
            </a:r>
            <a:r>
              <a:rPr lang="en-GB" sz="2000" dirty="0" err="1"/>
              <a:t>المختلفين</a:t>
            </a:r>
            <a:r>
              <a:rPr lang="en-GB" sz="2000" dirty="0"/>
              <a:t> </a:t>
            </a:r>
            <a:r>
              <a:rPr lang="en-GB" sz="2000" dirty="0" err="1"/>
              <a:t>متطلبات</a:t>
            </a:r>
            <a:r>
              <a:rPr lang="en-GB" sz="2000" dirty="0"/>
              <a:t> </a:t>
            </a:r>
            <a:r>
              <a:rPr lang="en-GB" sz="2000" dirty="0" err="1"/>
              <a:t>متضاربة</a:t>
            </a:r>
            <a:r>
              <a:rPr lang="en-GB" sz="2000" dirty="0"/>
              <a:t>.</a:t>
            </a:r>
          </a:p>
          <a:p>
            <a:r>
              <a:rPr lang="en-GB" sz="2000" dirty="0"/>
              <a:t>Organisational and political factors may influence the system requirements.</a:t>
            </a:r>
          </a:p>
          <a:p>
            <a:pPr algn="r" rtl="1"/>
            <a:r>
              <a:rPr lang="en-GB" sz="2000" dirty="0" err="1"/>
              <a:t>قد</a:t>
            </a:r>
            <a:r>
              <a:rPr lang="en-GB" sz="2000" dirty="0"/>
              <a:t> </a:t>
            </a:r>
            <a:r>
              <a:rPr lang="en-GB" sz="2000" dirty="0" err="1"/>
              <a:t>تؤثر</a:t>
            </a:r>
            <a:r>
              <a:rPr lang="en-GB" sz="2000" dirty="0"/>
              <a:t> </a:t>
            </a:r>
            <a:r>
              <a:rPr lang="en-GB" sz="2000" dirty="0" err="1"/>
              <a:t>العوامل</a:t>
            </a:r>
            <a:r>
              <a:rPr lang="en-GB" sz="2000" dirty="0"/>
              <a:t> </a:t>
            </a:r>
            <a:r>
              <a:rPr lang="en-GB" sz="2000" dirty="0" err="1"/>
              <a:t>التنظيمية</a:t>
            </a:r>
            <a:r>
              <a:rPr lang="en-GB" sz="2000" dirty="0"/>
              <a:t> </a:t>
            </a:r>
            <a:r>
              <a:rPr lang="en-GB" sz="2000" dirty="0" err="1"/>
              <a:t>والسياسية</a:t>
            </a:r>
            <a:r>
              <a:rPr lang="en-GB" sz="2000" dirty="0"/>
              <a:t> </a:t>
            </a:r>
            <a:r>
              <a:rPr lang="en-GB" sz="2000" dirty="0" err="1"/>
              <a:t>على</a:t>
            </a:r>
            <a:r>
              <a:rPr lang="en-GB" sz="2000" dirty="0"/>
              <a:t> </a:t>
            </a:r>
            <a:r>
              <a:rPr lang="en-GB" sz="2000" dirty="0" err="1"/>
              <a:t>متطلبات</a:t>
            </a:r>
            <a:r>
              <a:rPr lang="en-GB" sz="2000" dirty="0"/>
              <a:t> </a:t>
            </a:r>
            <a:r>
              <a:rPr lang="en-GB" sz="2000" dirty="0" err="1"/>
              <a:t>النظام</a:t>
            </a:r>
            <a:r>
              <a:rPr lang="en-GB" sz="2000" dirty="0"/>
              <a:t>.</a:t>
            </a:r>
          </a:p>
          <a:p>
            <a:r>
              <a:rPr lang="en-GB" sz="2000" dirty="0"/>
              <a:t>The requirements change during the analysis process. New stakeholders may emerge and the business environment change.</a:t>
            </a:r>
          </a:p>
          <a:p>
            <a:pPr algn="r" rtl="1"/>
            <a:r>
              <a:rPr lang="en-GB" sz="2000" dirty="0" err="1"/>
              <a:t>تتغير</a:t>
            </a:r>
            <a:r>
              <a:rPr lang="en-GB" sz="2000" dirty="0"/>
              <a:t> </a:t>
            </a:r>
            <a:r>
              <a:rPr lang="en-GB" sz="2000" dirty="0" err="1"/>
              <a:t>المتطلبات</a:t>
            </a:r>
            <a:r>
              <a:rPr lang="en-GB" sz="2000" dirty="0"/>
              <a:t> </a:t>
            </a:r>
            <a:r>
              <a:rPr lang="en-GB" sz="2000" dirty="0" err="1"/>
              <a:t>أثناء</a:t>
            </a:r>
            <a:r>
              <a:rPr lang="en-GB" sz="2000" dirty="0"/>
              <a:t> </a:t>
            </a:r>
            <a:r>
              <a:rPr lang="en-GB" sz="2000" dirty="0" err="1"/>
              <a:t>عملية</a:t>
            </a:r>
            <a:r>
              <a:rPr lang="en-GB" sz="2000" dirty="0"/>
              <a:t> </a:t>
            </a:r>
            <a:r>
              <a:rPr lang="en-GB" sz="2000" dirty="0" err="1"/>
              <a:t>التحليل</a:t>
            </a:r>
            <a:r>
              <a:rPr lang="en-GB" sz="2000" dirty="0"/>
              <a:t>. </a:t>
            </a:r>
            <a:r>
              <a:rPr lang="en-GB" sz="2000" dirty="0" err="1"/>
              <a:t>قد</a:t>
            </a:r>
            <a:r>
              <a:rPr lang="en-GB" sz="2000" dirty="0"/>
              <a:t> </a:t>
            </a:r>
            <a:r>
              <a:rPr lang="en-GB" sz="2000" dirty="0" err="1"/>
              <a:t>يظهر</a:t>
            </a:r>
            <a:r>
              <a:rPr lang="en-GB" sz="2000" dirty="0"/>
              <a:t> </a:t>
            </a:r>
            <a:r>
              <a:rPr lang="en-GB" sz="2000" dirty="0" err="1"/>
              <a:t>أصحاب</a:t>
            </a:r>
            <a:r>
              <a:rPr lang="en-GB" sz="2000" dirty="0"/>
              <a:t> </a:t>
            </a:r>
            <a:r>
              <a:rPr lang="en-GB" sz="2000" dirty="0" err="1"/>
              <a:t>مصلحة</a:t>
            </a:r>
            <a:r>
              <a:rPr lang="en-GB" sz="2000" dirty="0"/>
              <a:t> </a:t>
            </a:r>
            <a:r>
              <a:rPr lang="en-GB" sz="2000" dirty="0" err="1"/>
              <a:t>جدد</a:t>
            </a:r>
            <a:r>
              <a:rPr lang="en-GB" sz="2000" dirty="0"/>
              <a:t> </a:t>
            </a:r>
            <a:r>
              <a:rPr lang="en-GB" sz="2000" dirty="0" err="1"/>
              <a:t>وتتغير</a:t>
            </a:r>
            <a:r>
              <a:rPr lang="en-GB" sz="2000" dirty="0"/>
              <a:t> </a:t>
            </a:r>
            <a:r>
              <a:rPr lang="en-GB" sz="2000" dirty="0" err="1"/>
              <a:t>بيئة</a:t>
            </a:r>
            <a:r>
              <a:rPr lang="en-GB" sz="2000" dirty="0"/>
              <a:t> </a:t>
            </a:r>
            <a:r>
              <a:rPr lang="en-GB" sz="2000" dirty="0" err="1"/>
              <a:t>الأعمال</a:t>
            </a:r>
            <a:r>
              <a:rPr lang="en-GB" sz="2000" dirty="0"/>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validation</a:t>
            </a:r>
            <a:br>
              <a:rPr lang="en-GB" dirty="0"/>
            </a:br>
            <a:r>
              <a:rPr lang="en-GB" dirty="0" err="1"/>
              <a:t>التحقق</a:t>
            </a:r>
            <a:r>
              <a:rPr lang="en-GB" dirty="0"/>
              <a:t> </a:t>
            </a:r>
            <a:r>
              <a:rPr lang="en-GB" dirty="0" err="1"/>
              <a:t>من</a:t>
            </a:r>
            <a:r>
              <a:rPr lang="en-GB" dirty="0"/>
              <a:t> </a:t>
            </a:r>
            <a:r>
              <a:rPr lang="en-GB" dirty="0" err="1"/>
              <a:t>المتطلبات</a:t>
            </a:r>
            <a:endParaRPr lang="en-GB" dirty="0"/>
          </a:p>
        </p:txBody>
      </p:sp>
      <p:sp>
        <p:nvSpPr>
          <p:cNvPr id="57347" name="Rectangle 3"/>
          <p:cNvSpPr>
            <a:spLocks noGrp="1" noChangeArrowheads="1"/>
          </p:cNvSpPr>
          <p:nvPr>
            <p:ph type="body" idx="1"/>
          </p:nvPr>
        </p:nvSpPr>
        <p:spPr>
          <a:noFill/>
          <a:ln/>
        </p:spPr>
        <p:txBody>
          <a:bodyPr lIns="90487" tIns="44450" rIns="90487" bIns="44450"/>
          <a:lstStyle/>
          <a:p>
            <a:r>
              <a:rPr lang="en-GB" dirty="0"/>
              <a:t>Concerned with demonstrating that the requirements define the system that the customer really wants.</a:t>
            </a:r>
          </a:p>
          <a:p>
            <a:pPr algn="r" rtl="1"/>
            <a:r>
              <a:rPr lang="en-GB" dirty="0" err="1"/>
              <a:t>يهتم</a:t>
            </a:r>
            <a:r>
              <a:rPr lang="en-GB" dirty="0"/>
              <a:t> </a:t>
            </a:r>
            <a:r>
              <a:rPr lang="en-GB" dirty="0" err="1"/>
              <a:t>بإثبات</a:t>
            </a:r>
            <a:r>
              <a:rPr lang="en-GB" dirty="0"/>
              <a:t> </a:t>
            </a:r>
            <a:r>
              <a:rPr lang="en-GB" dirty="0" err="1"/>
              <a:t>أن</a:t>
            </a:r>
            <a:r>
              <a:rPr lang="en-GB" dirty="0"/>
              <a:t> </a:t>
            </a:r>
            <a:r>
              <a:rPr lang="en-GB" dirty="0" err="1"/>
              <a:t>المتطلبات</a:t>
            </a:r>
            <a:r>
              <a:rPr lang="en-GB" dirty="0"/>
              <a:t> </a:t>
            </a:r>
            <a:r>
              <a:rPr lang="en-GB" dirty="0" err="1"/>
              <a:t>تحدد</a:t>
            </a:r>
            <a:r>
              <a:rPr lang="en-GB" dirty="0"/>
              <a:t> </a:t>
            </a:r>
            <a:r>
              <a:rPr lang="en-GB" dirty="0" err="1"/>
              <a:t>النظام</a:t>
            </a:r>
            <a:r>
              <a:rPr lang="en-GB" dirty="0"/>
              <a:t> </a:t>
            </a:r>
            <a:r>
              <a:rPr lang="en-GB" dirty="0" err="1"/>
              <a:t>الذي</a:t>
            </a:r>
            <a:r>
              <a:rPr lang="en-GB" dirty="0"/>
              <a:t> </a:t>
            </a:r>
            <a:r>
              <a:rPr lang="en-GB" dirty="0" err="1"/>
              <a:t>يريده</a:t>
            </a:r>
            <a:r>
              <a:rPr lang="en-GB" dirty="0"/>
              <a:t> </a:t>
            </a:r>
            <a:r>
              <a:rPr lang="en-GB" dirty="0" err="1"/>
              <a:t>العميل</a:t>
            </a:r>
            <a:r>
              <a:rPr lang="en-GB" dirty="0"/>
              <a:t> </a:t>
            </a:r>
            <a:r>
              <a:rPr lang="en-GB" dirty="0" err="1"/>
              <a:t>حقًا</a:t>
            </a:r>
            <a:r>
              <a:rPr lang="en-GB" dirty="0"/>
              <a:t>.</a:t>
            </a:r>
          </a:p>
          <a:p>
            <a:r>
              <a:rPr lang="en-GB" dirty="0"/>
              <a:t>Requirements error costs are high so validation is very important</a:t>
            </a:r>
          </a:p>
          <a:p>
            <a:pPr algn="r" rtl="1"/>
            <a:r>
              <a:rPr lang="en-GB" dirty="0" err="1"/>
              <a:t>تكاليف</a:t>
            </a:r>
            <a:r>
              <a:rPr lang="en-GB" dirty="0"/>
              <a:t> </a:t>
            </a:r>
            <a:r>
              <a:rPr lang="en-GB" dirty="0" err="1"/>
              <a:t>أخطاء</a:t>
            </a:r>
            <a:r>
              <a:rPr lang="en-GB" dirty="0"/>
              <a:t> </a:t>
            </a:r>
            <a:r>
              <a:rPr lang="en-GB" dirty="0" err="1"/>
              <a:t>المتطلبات</a:t>
            </a:r>
            <a:r>
              <a:rPr lang="en-GB" dirty="0"/>
              <a:t> </a:t>
            </a:r>
            <a:r>
              <a:rPr lang="en-GB" dirty="0" err="1"/>
              <a:t>عالية</a:t>
            </a:r>
            <a:r>
              <a:rPr lang="en-GB" dirty="0"/>
              <a:t> ، </a:t>
            </a:r>
            <a:r>
              <a:rPr lang="en-GB" dirty="0" err="1"/>
              <a:t>لذا</a:t>
            </a:r>
            <a:r>
              <a:rPr lang="en-GB" dirty="0"/>
              <a:t> </a:t>
            </a:r>
            <a:r>
              <a:rPr lang="en-GB" dirty="0" err="1"/>
              <a:t>فإن</a:t>
            </a:r>
            <a:r>
              <a:rPr lang="en-GB" dirty="0"/>
              <a:t> </a:t>
            </a:r>
            <a:r>
              <a:rPr lang="en-GB" dirty="0" err="1"/>
              <a:t>التحقق</a:t>
            </a:r>
            <a:r>
              <a:rPr lang="en-GB" dirty="0"/>
              <a:t> </a:t>
            </a:r>
            <a:r>
              <a:rPr lang="en-GB" dirty="0" err="1"/>
              <a:t>من</a:t>
            </a:r>
            <a:r>
              <a:rPr lang="en-GB" dirty="0"/>
              <a:t> </a:t>
            </a:r>
            <a:r>
              <a:rPr lang="en-GB" dirty="0" err="1"/>
              <a:t>الصحة</a:t>
            </a:r>
            <a:r>
              <a:rPr lang="en-GB" dirty="0"/>
              <a:t> </a:t>
            </a:r>
            <a:r>
              <a:rPr lang="en-GB" dirty="0" err="1"/>
              <a:t>مهم</a:t>
            </a:r>
            <a:r>
              <a:rPr lang="en-GB" dirty="0"/>
              <a:t> </a:t>
            </a:r>
            <a:r>
              <a:rPr lang="en-GB" dirty="0" err="1"/>
              <a:t>جدًا</a:t>
            </a:r>
            <a:endParaRPr lang="en-GB" dirty="0"/>
          </a:p>
          <a:p>
            <a:pPr lvl="1"/>
            <a:r>
              <a:rPr lang="en-GB" dirty="0"/>
              <a:t>Fixing a requirements error after delivery may cost up to 100 times the cost of fixing an implementation error.</a:t>
            </a:r>
          </a:p>
          <a:p>
            <a:pPr lvl="1" algn="r" rtl="1"/>
            <a:r>
              <a:rPr lang="en-GB" dirty="0" err="1"/>
              <a:t>قد</a:t>
            </a:r>
            <a:r>
              <a:rPr lang="en-GB" dirty="0"/>
              <a:t> </a:t>
            </a:r>
            <a:r>
              <a:rPr lang="en-GB" dirty="0" err="1"/>
              <a:t>يكلف</a:t>
            </a:r>
            <a:r>
              <a:rPr lang="en-GB" dirty="0"/>
              <a:t> </a:t>
            </a:r>
            <a:r>
              <a:rPr lang="en-GB" dirty="0" err="1"/>
              <a:t>إصلاح</a:t>
            </a:r>
            <a:r>
              <a:rPr lang="en-GB" dirty="0"/>
              <a:t> </a:t>
            </a:r>
            <a:r>
              <a:rPr lang="en-GB" dirty="0" err="1"/>
              <a:t>خطأ</a:t>
            </a:r>
            <a:r>
              <a:rPr lang="en-GB" dirty="0"/>
              <a:t> </a:t>
            </a:r>
            <a:r>
              <a:rPr lang="en-GB" dirty="0" err="1"/>
              <a:t>المتطلبات</a:t>
            </a:r>
            <a:r>
              <a:rPr lang="en-GB" dirty="0"/>
              <a:t> </a:t>
            </a:r>
            <a:r>
              <a:rPr lang="en-GB" dirty="0" err="1"/>
              <a:t>بعد</a:t>
            </a:r>
            <a:r>
              <a:rPr lang="en-GB" dirty="0"/>
              <a:t> </a:t>
            </a:r>
            <a:r>
              <a:rPr lang="en-GB" dirty="0" err="1"/>
              <a:t>التسليم</a:t>
            </a:r>
            <a:r>
              <a:rPr lang="en-GB" dirty="0"/>
              <a:t> </a:t>
            </a:r>
            <a:r>
              <a:rPr lang="en-GB" dirty="0" err="1"/>
              <a:t>ما</a:t>
            </a:r>
            <a:r>
              <a:rPr lang="en-GB" dirty="0"/>
              <a:t> </a:t>
            </a:r>
            <a:r>
              <a:rPr lang="en-GB" dirty="0" err="1"/>
              <a:t>يصل</a:t>
            </a:r>
            <a:r>
              <a:rPr lang="en-GB" dirty="0"/>
              <a:t> </a:t>
            </a:r>
            <a:r>
              <a:rPr lang="en-GB" dirty="0" err="1"/>
              <a:t>إلى</a:t>
            </a:r>
            <a:r>
              <a:rPr lang="en-GB" dirty="0"/>
              <a:t> 100 </a:t>
            </a:r>
            <a:r>
              <a:rPr lang="en-GB" dirty="0" err="1"/>
              <a:t>ضعف</a:t>
            </a:r>
            <a:r>
              <a:rPr lang="en-GB" dirty="0"/>
              <a:t> </a:t>
            </a:r>
            <a:r>
              <a:rPr lang="en-GB" dirty="0" err="1"/>
              <a:t>تكلفة</a:t>
            </a:r>
            <a:r>
              <a:rPr lang="en-GB" dirty="0"/>
              <a:t> </a:t>
            </a:r>
            <a:r>
              <a:rPr lang="en-GB" dirty="0" err="1"/>
              <a:t>إصلاح</a:t>
            </a:r>
            <a:r>
              <a:rPr lang="en-GB" dirty="0"/>
              <a:t> </a:t>
            </a:r>
            <a:r>
              <a:rPr lang="en-GB" dirty="0" err="1"/>
              <a:t>خطأ</a:t>
            </a:r>
            <a:r>
              <a:rPr lang="en-GB" dirty="0"/>
              <a:t> </a:t>
            </a:r>
            <a:r>
              <a:rPr lang="en-GB" dirty="0" err="1"/>
              <a:t>التنفيذ</a:t>
            </a:r>
            <a:r>
              <a:rPr lang="en-GB" dirty="0"/>
              <a:t>.</a:t>
            </a:r>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36</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Validation Criteria</a:t>
            </a:r>
            <a:br>
              <a:rPr lang="en-GB" dirty="0"/>
            </a:br>
            <a:r>
              <a:rPr lang="en-GB" dirty="0" err="1"/>
              <a:t>معايير</a:t>
            </a:r>
            <a:r>
              <a:rPr lang="en-GB" dirty="0"/>
              <a:t> </a:t>
            </a:r>
            <a:r>
              <a:rPr lang="en-GB" dirty="0" err="1"/>
              <a:t>التحقق</a:t>
            </a:r>
            <a:r>
              <a:rPr lang="en-GB" dirty="0"/>
              <a:t> </a:t>
            </a:r>
            <a:r>
              <a:rPr lang="en-GB" dirty="0" err="1"/>
              <a:t>من</a:t>
            </a:r>
            <a:r>
              <a:rPr lang="en-GB" dirty="0"/>
              <a:t> </a:t>
            </a:r>
            <a:r>
              <a:rPr lang="en-GB" dirty="0" err="1"/>
              <a:t>صحة</a:t>
            </a:r>
            <a:r>
              <a:rPr lang="en-GB" dirty="0"/>
              <a:t> </a:t>
            </a:r>
            <a:r>
              <a:rPr lang="en-GB" dirty="0" err="1"/>
              <a:t>المتطلبات</a:t>
            </a:r>
            <a:endParaRPr lang="en-GB" dirty="0"/>
          </a:p>
        </p:txBody>
      </p:sp>
      <p:sp>
        <p:nvSpPr>
          <p:cNvPr id="58371" name="Rectangle 3"/>
          <p:cNvSpPr>
            <a:spLocks noGrp="1" noChangeArrowheads="1"/>
          </p:cNvSpPr>
          <p:nvPr>
            <p:ph type="body" idx="1"/>
          </p:nvPr>
        </p:nvSpPr>
        <p:spPr>
          <a:noFill/>
          <a:ln/>
        </p:spPr>
        <p:txBody>
          <a:bodyPr lIns="90487" tIns="44450" rIns="90487" bIns="44450"/>
          <a:lstStyle/>
          <a:p>
            <a:r>
              <a:rPr lang="en-GB" sz="2000" dirty="0">
                <a:solidFill>
                  <a:srgbClr val="FF0000"/>
                </a:solidFill>
              </a:rPr>
              <a:t>Validity</a:t>
            </a:r>
            <a:r>
              <a:rPr lang="en-GB" sz="2000" dirty="0"/>
              <a:t>. Does the system provide the functions which best support the customer’s needs?</a:t>
            </a:r>
          </a:p>
          <a:p>
            <a:pPr algn="r" rtl="1"/>
            <a:r>
              <a:rPr lang="en-GB" sz="2000" dirty="0" err="1">
                <a:solidFill>
                  <a:srgbClr val="FF0000"/>
                </a:solidFill>
              </a:rPr>
              <a:t>صلاحية</a:t>
            </a:r>
            <a:r>
              <a:rPr lang="en-GB" sz="2000" dirty="0"/>
              <a:t>. </a:t>
            </a:r>
            <a:r>
              <a:rPr lang="en-GB" sz="2000" dirty="0" err="1"/>
              <a:t>هل</a:t>
            </a:r>
            <a:r>
              <a:rPr lang="en-GB" sz="2000" dirty="0"/>
              <a:t> </a:t>
            </a:r>
            <a:r>
              <a:rPr lang="en-GB" sz="2000" dirty="0" err="1"/>
              <a:t>يوفر</a:t>
            </a:r>
            <a:r>
              <a:rPr lang="en-GB" sz="2000" dirty="0"/>
              <a:t> </a:t>
            </a:r>
            <a:r>
              <a:rPr lang="en-GB" sz="2000" dirty="0" err="1"/>
              <a:t>النظام</a:t>
            </a:r>
            <a:r>
              <a:rPr lang="en-GB" sz="2000" dirty="0"/>
              <a:t> </a:t>
            </a:r>
            <a:r>
              <a:rPr lang="en-GB" sz="2000" dirty="0" err="1"/>
              <a:t>الوظائف</a:t>
            </a:r>
            <a:r>
              <a:rPr lang="en-GB" sz="2000" dirty="0"/>
              <a:t> </a:t>
            </a:r>
            <a:r>
              <a:rPr lang="en-GB" sz="2000" dirty="0" err="1"/>
              <a:t>التي</a:t>
            </a:r>
            <a:r>
              <a:rPr lang="en-GB" sz="2000" dirty="0"/>
              <a:t> </a:t>
            </a:r>
            <a:r>
              <a:rPr lang="en-GB" sz="2000" dirty="0" err="1"/>
              <a:t>تدعم</a:t>
            </a:r>
            <a:r>
              <a:rPr lang="en-GB" sz="2000" dirty="0"/>
              <a:t> </a:t>
            </a:r>
            <a:r>
              <a:rPr lang="en-GB" sz="2000" dirty="0" err="1"/>
              <a:t>احتياجات</a:t>
            </a:r>
            <a:r>
              <a:rPr lang="en-GB" sz="2000" dirty="0"/>
              <a:t> </a:t>
            </a:r>
            <a:r>
              <a:rPr lang="en-GB" sz="2000" dirty="0" err="1"/>
              <a:t>العميل</a:t>
            </a:r>
            <a:r>
              <a:rPr lang="en-GB" sz="2000" dirty="0"/>
              <a:t> </a:t>
            </a:r>
            <a:r>
              <a:rPr lang="en-GB" sz="2000" dirty="0" err="1"/>
              <a:t>على</a:t>
            </a:r>
            <a:r>
              <a:rPr lang="en-GB" sz="2000" dirty="0"/>
              <a:t> </a:t>
            </a:r>
            <a:r>
              <a:rPr lang="en-GB" sz="2000" dirty="0" err="1"/>
              <a:t>أفضل</a:t>
            </a:r>
            <a:r>
              <a:rPr lang="en-GB" sz="2000" dirty="0"/>
              <a:t> </a:t>
            </a:r>
            <a:r>
              <a:rPr lang="en-GB" sz="2000" dirty="0" err="1"/>
              <a:t>وجه</a:t>
            </a:r>
            <a:r>
              <a:rPr lang="en-GB" sz="2000" dirty="0"/>
              <a:t>؟</a:t>
            </a:r>
          </a:p>
          <a:p>
            <a:r>
              <a:rPr lang="en-GB" sz="2000" dirty="0">
                <a:solidFill>
                  <a:srgbClr val="FF0000"/>
                </a:solidFill>
              </a:rPr>
              <a:t>Consistency</a:t>
            </a:r>
            <a:r>
              <a:rPr lang="en-GB" sz="2000" dirty="0"/>
              <a:t>. Are there any requirements conflicts?</a:t>
            </a:r>
          </a:p>
          <a:p>
            <a:pPr algn="r" rtl="1"/>
            <a:r>
              <a:rPr lang="en-GB" sz="2000" dirty="0" err="1">
                <a:solidFill>
                  <a:srgbClr val="FF0000"/>
                </a:solidFill>
              </a:rPr>
              <a:t>تناسق</a:t>
            </a:r>
            <a:r>
              <a:rPr lang="en-GB" sz="2000" dirty="0"/>
              <a:t>. </a:t>
            </a:r>
            <a:r>
              <a:rPr lang="en-GB" sz="2000" dirty="0" err="1"/>
              <a:t>هل</a:t>
            </a:r>
            <a:r>
              <a:rPr lang="en-GB" sz="2000" dirty="0"/>
              <a:t> </a:t>
            </a:r>
            <a:r>
              <a:rPr lang="en-GB" sz="2000" dirty="0" err="1"/>
              <a:t>هناك</a:t>
            </a:r>
            <a:r>
              <a:rPr lang="en-GB" sz="2000" dirty="0"/>
              <a:t> </a:t>
            </a:r>
            <a:r>
              <a:rPr lang="en-GB" sz="2000" dirty="0" err="1"/>
              <a:t>أي</a:t>
            </a:r>
            <a:r>
              <a:rPr lang="en-GB" sz="2000" dirty="0"/>
              <a:t> </a:t>
            </a:r>
            <a:r>
              <a:rPr lang="en-GB" sz="2000" dirty="0" err="1"/>
              <a:t>تعارض</a:t>
            </a:r>
            <a:r>
              <a:rPr lang="en-GB" sz="2000" dirty="0"/>
              <a:t> </a:t>
            </a:r>
            <a:r>
              <a:rPr lang="en-GB" sz="2000" dirty="0" err="1"/>
              <a:t>في</a:t>
            </a:r>
            <a:r>
              <a:rPr lang="en-GB" sz="2000" dirty="0"/>
              <a:t> </a:t>
            </a:r>
            <a:r>
              <a:rPr lang="en-GB" sz="2000" dirty="0" err="1"/>
              <a:t>المتطلبات</a:t>
            </a:r>
            <a:r>
              <a:rPr lang="en-GB" sz="2000" dirty="0"/>
              <a:t>؟</a:t>
            </a:r>
          </a:p>
          <a:p>
            <a:r>
              <a:rPr lang="en-GB" sz="2000" dirty="0">
                <a:solidFill>
                  <a:srgbClr val="FF0000"/>
                </a:solidFill>
              </a:rPr>
              <a:t>Completeness</a:t>
            </a:r>
            <a:r>
              <a:rPr lang="en-GB" sz="2000" dirty="0"/>
              <a:t>. Are all functions required by the customer included?</a:t>
            </a:r>
          </a:p>
          <a:p>
            <a:pPr algn="r" rtl="1"/>
            <a:r>
              <a:rPr lang="en-GB" sz="2000" dirty="0" err="1">
                <a:solidFill>
                  <a:srgbClr val="FF0000"/>
                </a:solidFill>
              </a:rPr>
              <a:t>الاكتمال</a:t>
            </a:r>
            <a:r>
              <a:rPr lang="en-GB" sz="2000" dirty="0"/>
              <a:t>. </a:t>
            </a:r>
            <a:r>
              <a:rPr lang="en-GB" sz="2000" dirty="0" err="1"/>
              <a:t>هل</a:t>
            </a:r>
            <a:r>
              <a:rPr lang="en-GB" sz="2000" dirty="0"/>
              <a:t> </a:t>
            </a:r>
            <a:r>
              <a:rPr lang="en-GB" sz="2000" dirty="0" err="1"/>
              <a:t>يتم</a:t>
            </a:r>
            <a:r>
              <a:rPr lang="en-GB" sz="2000" dirty="0"/>
              <a:t> </a:t>
            </a:r>
            <a:r>
              <a:rPr lang="en-GB" sz="2000" dirty="0" err="1"/>
              <a:t>تضمين</a:t>
            </a:r>
            <a:r>
              <a:rPr lang="en-GB" sz="2000" dirty="0"/>
              <a:t> </a:t>
            </a:r>
            <a:r>
              <a:rPr lang="en-GB" sz="2000" dirty="0" err="1"/>
              <a:t>جميع</a:t>
            </a:r>
            <a:r>
              <a:rPr lang="en-GB" sz="2000" dirty="0"/>
              <a:t> </a:t>
            </a:r>
            <a:r>
              <a:rPr lang="en-GB" sz="2000" dirty="0" err="1"/>
              <a:t>الوظائف</a:t>
            </a:r>
            <a:r>
              <a:rPr lang="en-GB" sz="2000" dirty="0"/>
              <a:t> </a:t>
            </a:r>
            <a:r>
              <a:rPr lang="en-GB" sz="2000" dirty="0" err="1"/>
              <a:t>المطلوبة</a:t>
            </a:r>
            <a:r>
              <a:rPr lang="en-GB" sz="2000" dirty="0"/>
              <a:t> </a:t>
            </a:r>
            <a:r>
              <a:rPr lang="en-GB" sz="2000" dirty="0" err="1"/>
              <a:t>من</a:t>
            </a:r>
            <a:r>
              <a:rPr lang="en-GB" sz="2000" dirty="0"/>
              <a:t> </a:t>
            </a:r>
            <a:r>
              <a:rPr lang="en-GB" sz="2000" dirty="0" err="1"/>
              <a:t>قبل</a:t>
            </a:r>
            <a:r>
              <a:rPr lang="en-GB" sz="2000" dirty="0"/>
              <a:t> </a:t>
            </a:r>
            <a:r>
              <a:rPr lang="en-GB" sz="2000" dirty="0" err="1"/>
              <a:t>العميل</a:t>
            </a:r>
            <a:r>
              <a:rPr lang="en-GB" sz="2000" dirty="0"/>
              <a:t>؟</a:t>
            </a:r>
          </a:p>
          <a:p>
            <a:r>
              <a:rPr lang="en-GB" sz="2000" dirty="0">
                <a:solidFill>
                  <a:srgbClr val="FF0000"/>
                </a:solidFill>
              </a:rPr>
              <a:t>Realism</a:t>
            </a:r>
            <a:r>
              <a:rPr lang="en-GB" sz="2000" dirty="0"/>
              <a:t>. Can the requirements be implemented given available budget and technology</a:t>
            </a:r>
          </a:p>
          <a:p>
            <a:pPr algn="r" rtl="1"/>
            <a:r>
              <a:rPr lang="en-GB" sz="2000" dirty="0" err="1">
                <a:solidFill>
                  <a:srgbClr val="FF0000"/>
                </a:solidFill>
              </a:rPr>
              <a:t>الواقعية</a:t>
            </a:r>
            <a:r>
              <a:rPr lang="en-GB" sz="2000" dirty="0"/>
              <a:t>. </a:t>
            </a:r>
            <a:r>
              <a:rPr lang="en-GB" sz="2000" dirty="0" err="1"/>
              <a:t>هل</a:t>
            </a:r>
            <a:r>
              <a:rPr lang="en-GB" sz="2000" dirty="0"/>
              <a:t> </a:t>
            </a:r>
            <a:r>
              <a:rPr lang="en-GB" sz="2000" dirty="0" err="1"/>
              <a:t>يمكن</a:t>
            </a:r>
            <a:r>
              <a:rPr lang="en-GB" sz="2000" dirty="0"/>
              <a:t> </a:t>
            </a:r>
            <a:r>
              <a:rPr lang="en-GB" sz="2000" dirty="0" err="1"/>
              <a:t>تنفيذ</a:t>
            </a:r>
            <a:r>
              <a:rPr lang="en-GB" sz="2000" dirty="0"/>
              <a:t> </a:t>
            </a:r>
            <a:r>
              <a:rPr lang="en-GB" sz="2000" dirty="0" err="1"/>
              <a:t>المتطلبات</a:t>
            </a:r>
            <a:r>
              <a:rPr lang="en-GB" sz="2000" dirty="0"/>
              <a:t> </a:t>
            </a:r>
            <a:r>
              <a:rPr lang="en-GB" sz="2000" dirty="0" err="1"/>
              <a:t>في</a:t>
            </a:r>
            <a:r>
              <a:rPr lang="en-GB" sz="2000" dirty="0"/>
              <a:t> </a:t>
            </a:r>
            <a:r>
              <a:rPr lang="en-GB" sz="2000" dirty="0" err="1"/>
              <a:t>ضوء</a:t>
            </a:r>
            <a:r>
              <a:rPr lang="en-GB" sz="2000" dirty="0"/>
              <a:t> </a:t>
            </a:r>
            <a:r>
              <a:rPr lang="en-GB" sz="2000" dirty="0" err="1"/>
              <a:t>الميزانية</a:t>
            </a:r>
            <a:r>
              <a:rPr lang="en-GB" sz="2000" dirty="0"/>
              <a:t> </a:t>
            </a:r>
            <a:r>
              <a:rPr lang="en-GB" sz="2000" dirty="0" err="1"/>
              <a:t>والتكنولوجيا</a:t>
            </a:r>
            <a:r>
              <a:rPr lang="en-GB" sz="2000" dirty="0"/>
              <a:t> </a:t>
            </a:r>
            <a:r>
              <a:rPr lang="en-GB" sz="2000" dirty="0" err="1"/>
              <a:t>المتاحة</a:t>
            </a:r>
            <a:endParaRPr lang="en-GB" sz="2000" dirty="0"/>
          </a:p>
          <a:p>
            <a:r>
              <a:rPr lang="en-GB" sz="2000" dirty="0">
                <a:solidFill>
                  <a:srgbClr val="FF0000"/>
                </a:solidFill>
              </a:rPr>
              <a:t>Verifiability</a:t>
            </a:r>
            <a:r>
              <a:rPr lang="en-GB" sz="2000" dirty="0"/>
              <a:t>. Can the requirements be checked?</a:t>
            </a:r>
            <a:endParaRPr lang="ar-JO" sz="2000" dirty="0"/>
          </a:p>
          <a:p>
            <a:pPr algn="r" rtl="1"/>
            <a:r>
              <a:rPr lang="en-GB" sz="2000" dirty="0" err="1">
                <a:solidFill>
                  <a:srgbClr val="FF0000"/>
                </a:solidFill>
              </a:rPr>
              <a:t>التحقق</a:t>
            </a:r>
            <a:r>
              <a:rPr lang="en-GB" sz="2000" dirty="0"/>
              <a:t>. </a:t>
            </a:r>
            <a:r>
              <a:rPr lang="en-GB" sz="2000" dirty="0" err="1"/>
              <a:t>هل</a:t>
            </a:r>
            <a:r>
              <a:rPr lang="en-GB" sz="2000" dirty="0"/>
              <a:t> </a:t>
            </a:r>
            <a:r>
              <a:rPr lang="en-GB" sz="2000" dirty="0" err="1"/>
              <a:t>يمكن</a:t>
            </a:r>
            <a:r>
              <a:rPr lang="en-GB" sz="2000" dirty="0"/>
              <a:t> </a:t>
            </a:r>
            <a:r>
              <a:rPr lang="en-GB" sz="2000" dirty="0" err="1"/>
              <a:t>التحقق</a:t>
            </a:r>
            <a:r>
              <a:rPr lang="en-GB" sz="2000" dirty="0"/>
              <a:t> </a:t>
            </a:r>
            <a:r>
              <a:rPr lang="en-GB" sz="2000" dirty="0" err="1"/>
              <a:t>من</a:t>
            </a:r>
            <a:r>
              <a:rPr lang="en-GB" sz="2000" dirty="0"/>
              <a:t> </a:t>
            </a:r>
            <a:r>
              <a:rPr lang="en-GB" sz="2000" dirty="0" err="1"/>
              <a:t>المتطلبات</a:t>
            </a:r>
            <a:r>
              <a:rPr lang="en-GB" sz="2000" dirty="0"/>
              <a:t>؟</a:t>
            </a:r>
          </a:p>
          <a:p>
            <a:endParaRPr lang="en-GB" sz="20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37</a:t>
            </a:fld>
            <a:endParaRPr lang="en-US">
              <a:solidFill>
                <a:prstClr val="black">
                  <a:tint val="75000"/>
                </a:prstClr>
              </a:solidFill>
              <a:latin typeface="Calibri"/>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dirty="0"/>
              <a:t>Requirements validation techniques</a:t>
            </a:r>
            <a:br>
              <a:rPr lang="en-GB" dirty="0"/>
            </a:br>
            <a:r>
              <a:rPr lang="en-GB" dirty="0" err="1"/>
              <a:t>تقنيات</a:t>
            </a:r>
            <a:r>
              <a:rPr lang="en-GB" dirty="0"/>
              <a:t> </a:t>
            </a:r>
            <a:r>
              <a:rPr lang="en-GB" dirty="0" err="1"/>
              <a:t>التحقق</a:t>
            </a:r>
            <a:r>
              <a:rPr lang="en-GB" dirty="0"/>
              <a:t> </a:t>
            </a:r>
            <a:r>
              <a:rPr lang="en-GB" dirty="0" err="1"/>
              <a:t>من</a:t>
            </a:r>
            <a:r>
              <a:rPr lang="en-GB" dirty="0"/>
              <a:t> </a:t>
            </a:r>
            <a:r>
              <a:rPr lang="en-GB" dirty="0" err="1"/>
              <a:t>صحة</a:t>
            </a:r>
            <a:r>
              <a:rPr lang="en-GB" dirty="0"/>
              <a:t> </a:t>
            </a:r>
            <a:r>
              <a:rPr lang="en-GB" dirty="0" err="1"/>
              <a:t>المتطلبات</a:t>
            </a:r>
            <a:endParaRPr lang="en-GB" dirty="0"/>
          </a:p>
        </p:txBody>
      </p:sp>
      <p:sp>
        <p:nvSpPr>
          <p:cNvPr id="77827" name="Rectangle 3"/>
          <p:cNvSpPr>
            <a:spLocks noGrp="1" noChangeArrowheads="1"/>
          </p:cNvSpPr>
          <p:nvPr>
            <p:ph type="body" idx="1"/>
          </p:nvPr>
        </p:nvSpPr>
        <p:spPr>
          <a:xfrm>
            <a:off x="1631504" y="1484784"/>
            <a:ext cx="8784976" cy="5373216"/>
          </a:xfrm>
        </p:spPr>
        <p:txBody>
          <a:bodyPr/>
          <a:lstStyle/>
          <a:p>
            <a:pPr>
              <a:lnSpc>
                <a:spcPct val="90000"/>
              </a:lnSpc>
            </a:pPr>
            <a:r>
              <a:rPr lang="en-GB" dirty="0"/>
              <a:t>Requirements reviews</a:t>
            </a:r>
          </a:p>
          <a:p>
            <a:pPr algn="r" rtl="1">
              <a:lnSpc>
                <a:spcPct val="90000"/>
              </a:lnSpc>
            </a:pPr>
            <a:r>
              <a:rPr lang="en-GB" dirty="0" err="1"/>
              <a:t>مراجعات</a:t>
            </a:r>
            <a:r>
              <a:rPr lang="en-GB" dirty="0"/>
              <a:t> </a:t>
            </a:r>
            <a:r>
              <a:rPr lang="en-GB" dirty="0" err="1"/>
              <a:t>المتطلبات</a:t>
            </a:r>
            <a:endParaRPr lang="en-GB" dirty="0"/>
          </a:p>
          <a:p>
            <a:pPr lvl="1">
              <a:lnSpc>
                <a:spcPct val="90000"/>
              </a:lnSpc>
            </a:pPr>
            <a:r>
              <a:rPr lang="en-GB" dirty="0"/>
              <a:t>Systematic manual analysis of the requirements.</a:t>
            </a:r>
          </a:p>
          <a:p>
            <a:pPr lvl="1" algn="r" rtl="1">
              <a:lnSpc>
                <a:spcPct val="90000"/>
              </a:lnSpc>
            </a:pPr>
            <a:r>
              <a:rPr lang="en-GB" dirty="0" err="1"/>
              <a:t>التحليل</a:t>
            </a:r>
            <a:r>
              <a:rPr lang="en-GB" dirty="0"/>
              <a:t> </a:t>
            </a:r>
            <a:r>
              <a:rPr lang="en-GB" dirty="0" err="1"/>
              <a:t>اليدوي</a:t>
            </a:r>
            <a:r>
              <a:rPr lang="en-GB" dirty="0"/>
              <a:t> </a:t>
            </a:r>
            <a:r>
              <a:rPr lang="en-GB" dirty="0" err="1"/>
              <a:t>المنهجي</a:t>
            </a:r>
            <a:r>
              <a:rPr lang="en-GB" dirty="0"/>
              <a:t> </a:t>
            </a:r>
            <a:r>
              <a:rPr lang="en-GB" dirty="0" err="1"/>
              <a:t>للمتطلبات</a:t>
            </a:r>
            <a:r>
              <a:rPr lang="en-GB" dirty="0"/>
              <a:t>.</a:t>
            </a:r>
          </a:p>
          <a:p>
            <a:pPr>
              <a:lnSpc>
                <a:spcPct val="90000"/>
              </a:lnSpc>
            </a:pPr>
            <a:r>
              <a:rPr lang="en-GB" dirty="0"/>
              <a:t>Prototyping</a:t>
            </a:r>
          </a:p>
          <a:p>
            <a:pPr algn="r" rtl="1">
              <a:lnSpc>
                <a:spcPct val="90000"/>
              </a:lnSpc>
            </a:pPr>
            <a:r>
              <a:rPr lang="en-GB" dirty="0" err="1"/>
              <a:t>النماذج</a:t>
            </a:r>
            <a:endParaRPr lang="en-GB" dirty="0"/>
          </a:p>
          <a:p>
            <a:pPr lvl="1">
              <a:lnSpc>
                <a:spcPct val="90000"/>
              </a:lnSpc>
            </a:pPr>
            <a:r>
              <a:rPr lang="en-GB" dirty="0"/>
              <a:t>Using an executable model of the system to check requirements. Covered in Chapter 2.</a:t>
            </a:r>
          </a:p>
          <a:p>
            <a:pPr lvl="1" algn="r" rtl="1">
              <a:lnSpc>
                <a:spcPct val="90000"/>
              </a:lnSpc>
            </a:pPr>
            <a:r>
              <a:rPr lang="en-GB" dirty="0" err="1"/>
              <a:t>استخدام</a:t>
            </a:r>
            <a:r>
              <a:rPr lang="en-GB" dirty="0"/>
              <a:t> </a:t>
            </a:r>
            <a:r>
              <a:rPr lang="en-GB" dirty="0" err="1"/>
              <a:t>نموذج</a:t>
            </a:r>
            <a:r>
              <a:rPr lang="en-GB" dirty="0"/>
              <a:t> </a:t>
            </a:r>
            <a:r>
              <a:rPr lang="en-GB" dirty="0" err="1"/>
              <a:t>قابل</a:t>
            </a:r>
            <a:r>
              <a:rPr lang="en-GB" dirty="0"/>
              <a:t> </a:t>
            </a:r>
            <a:r>
              <a:rPr lang="en-GB" dirty="0" err="1"/>
              <a:t>للتنفيذ</a:t>
            </a:r>
            <a:r>
              <a:rPr lang="en-GB" dirty="0"/>
              <a:t> </a:t>
            </a:r>
            <a:r>
              <a:rPr lang="en-GB" dirty="0" err="1"/>
              <a:t>للنظام</a:t>
            </a:r>
            <a:r>
              <a:rPr lang="en-GB" dirty="0"/>
              <a:t> </a:t>
            </a:r>
            <a:r>
              <a:rPr lang="en-GB" dirty="0" err="1"/>
              <a:t>للتحقق</a:t>
            </a:r>
            <a:r>
              <a:rPr lang="en-GB" dirty="0"/>
              <a:t> </a:t>
            </a:r>
            <a:r>
              <a:rPr lang="en-GB" dirty="0" err="1"/>
              <a:t>من</a:t>
            </a:r>
            <a:r>
              <a:rPr lang="en-GB" dirty="0"/>
              <a:t> </a:t>
            </a:r>
            <a:r>
              <a:rPr lang="en-GB" dirty="0" err="1"/>
              <a:t>المتطلبات</a:t>
            </a:r>
            <a:r>
              <a:rPr lang="en-GB" dirty="0"/>
              <a:t>. </a:t>
            </a:r>
            <a:r>
              <a:rPr lang="en-GB" dirty="0" err="1"/>
              <a:t>مغطاة</a:t>
            </a:r>
            <a:r>
              <a:rPr lang="en-GB" dirty="0"/>
              <a:t> </a:t>
            </a:r>
            <a:r>
              <a:rPr lang="en-GB" dirty="0" err="1"/>
              <a:t>في</a:t>
            </a:r>
            <a:r>
              <a:rPr lang="en-GB" dirty="0"/>
              <a:t> </a:t>
            </a:r>
            <a:r>
              <a:rPr lang="en-GB" dirty="0" err="1"/>
              <a:t>الفصل</a:t>
            </a:r>
            <a:r>
              <a:rPr lang="en-GB" dirty="0"/>
              <a:t> 2.</a:t>
            </a:r>
          </a:p>
          <a:p>
            <a:pPr>
              <a:lnSpc>
                <a:spcPct val="90000"/>
              </a:lnSpc>
            </a:pPr>
            <a:r>
              <a:rPr lang="en-GB" dirty="0"/>
              <a:t>Test-case generation</a:t>
            </a:r>
          </a:p>
          <a:p>
            <a:pPr algn="r" rtl="1">
              <a:lnSpc>
                <a:spcPct val="90000"/>
              </a:lnSpc>
            </a:pPr>
            <a:r>
              <a:rPr lang="en-GB" dirty="0" err="1"/>
              <a:t>توليد</a:t>
            </a:r>
            <a:r>
              <a:rPr lang="en-GB" dirty="0"/>
              <a:t> </a:t>
            </a:r>
            <a:r>
              <a:rPr lang="en-GB" dirty="0" err="1"/>
              <a:t>حالة</a:t>
            </a:r>
            <a:r>
              <a:rPr lang="en-GB" dirty="0"/>
              <a:t> </a:t>
            </a:r>
            <a:r>
              <a:rPr lang="en-GB" dirty="0" err="1"/>
              <a:t>الاختبار</a:t>
            </a:r>
            <a:endParaRPr lang="en-GB" dirty="0"/>
          </a:p>
          <a:p>
            <a:pPr lvl="1">
              <a:lnSpc>
                <a:spcPct val="90000"/>
              </a:lnSpc>
            </a:pPr>
            <a:r>
              <a:rPr lang="en-GB" dirty="0"/>
              <a:t>Developing tests for requirements to check testability.</a:t>
            </a:r>
          </a:p>
          <a:p>
            <a:pPr lvl="1" algn="r" rtl="1">
              <a:lnSpc>
                <a:spcPct val="90000"/>
              </a:lnSpc>
            </a:pPr>
            <a:r>
              <a:rPr lang="en-GB" dirty="0" err="1"/>
              <a:t>تطوير</a:t>
            </a:r>
            <a:r>
              <a:rPr lang="en-GB" dirty="0"/>
              <a:t> </a:t>
            </a:r>
            <a:r>
              <a:rPr lang="en-GB" dirty="0" err="1"/>
              <a:t>اختبارات</a:t>
            </a:r>
            <a:r>
              <a:rPr lang="en-GB" dirty="0"/>
              <a:t> </a:t>
            </a:r>
            <a:r>
              <a:rPr lang="en-GB" dirty="0" err="1"/>
              <a:t>لمتطلبات</a:t>
            </a:r>
            <a:r>
              <a:rPr lang="en-GB" dirty="0"/>
              <a:t> </a:t>
            </a:r>
            <a:r>
              <a:rPr lang="en-GB" dirty="0" err="1"/>
              <a:t>التحقق</a:t>
            </a:r>
            <a:r>
              <a:rPr lang="en-GB" dirty="0"/>
              <a:t> </a:t>
            </a:r>
            <a:r>
              <a:rPr lang="en-GB" dirty="0" err="1"/>
              <a:t>من</a:t>
            </a:r>
            <a:r>
              <a:rPr lang="en-GB" dirty="0"/>
              <a:t> </a:t>
            </a:r>
            <a:r>
              <a:rPr lang="en-GB" dirty="0" err="1"/>
              <a:t>قابلية</a:t>
            </a:r>
            <a:r>
              <a:rPr lang="en-GB" dirty="0"/>
              <a:t> </a:t>
            </a:r>
            <a:r>
              <a:rPr lang="en-GB" dirty="0" err="1"/>
              <a:t>الاختبار</a:t>
            </a:r>
            <a:r>
              <a:rPr lang="en-GB" dirty="0"/>
              <a:t>.</a:t>
            </a:r>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38</a:t>
            </a:fld>
            <a:endParaRPr lang="en-US">
              <a:solidFill>
                <a:prstClr val="black">
                  <a:tint val="75000"/>
                </a:prstClr>
              </a:solidFill>
              <a:latin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reviews</a:t>
            </a:r>
            <a:br>
              <a:rPr lang="ar-JO" dirty="0"/>
            </a:br>
            <a:r>
              <a:rPr lang="en-GB" dirty="0" err="1"/>
              <a:t>مراجعات</a:t>
            </a:r>
            <a:r>
              <a:rPr lang="en-GB" dirty="0"/>
              <a:t> </a:t>
            </a:r>
            <a:r>
              <a:rPr lang="en-GB" dirty="0" err="1"/>
              <a:t>المتطلبات</a:t>
            </a:r>
            <a:endParaRPr lang="en-GB" dirty="0"/>
          </a:p>
        </p:txBody>
      </p:sp>
      <p:sp>
        <p:nvSpPr>
          <p:cNvPr id="59395" name="Rectangle 3"/>
          <p:cNvSpPr>
            <a:spLocks noGrp="1" noChangeArrowheads="1"/>
          </p:cNvSpPr>
          <p:nvPr>
            <p:ph type="body" idx="1"/>
          </p:nvPr>
        </p:nvSpPr>
        <p:spPr>
          <a:noFill/>
          <a:ln/>
        </p:spPr>
        <p:txBody>
          <a:bodyPr lIns="90487" tIns="44450" rIns="90487" bIns="44450"/>
          <a:lstStyle/>
          <a:p>
            <a:r>
              <a:rPr lang="en-GB" sz="2000" dirty="0"/>
              <a:t>Regular reviews should be held while the requirements definition is being formulated.</a:t>
            </a:r>
          </a:p>
          <a:p>
            <a:pPr algn="r" rtl="1"/>
            <a:r>
              <a:rPr lang="en-GB" sz="2000" dirty="0" err="1"/>
              <a:t>يجب</a:t>
            </a:r>
            <a:r>
              <a:rPr lang="en-GB" sz="2000" dirty="0"/>
              <a:t> </a:t>
            </a:r>
            <a:r>
              <a:rPr lang="en-GB" sz="2000" dirty="0" err="1"/>
              <a:t>إجراء</a:t>
            </a:r>
            <a:r>
              <a:rPr lang="en-GB" sz="2000" dirty="0"/>
              <a:t> </a:t>
            </a:r>
            <a:r>
              <a:rPr lang="en-GB" sz="2000" dirty="0" err="1"/>
              <a:t>مراجعات</a:t>
            </a:r>
            <a:r>
              <a:rPr lang="en-GB" sz="2000" dirty="0"/>
              <a:t> </a:t>
            </a:r>
            <a:r>
              <a:rPr lang="en-GB" sz="2000" dirty="0" err="1"/>
              <a:t>منتظمة</a:t>
            </a:r>
            <a:r>
              <a:rPr lang="en-GB" sz="2000" dirty="0"/>
              <a:t> </a:t>
            </a:r>
            <a:r>
              <a:rPr lang="en-GB" sz="2000" dirty="0" err="1"/>
              <a:t>أثناء</a:t>
            </a:r>
            <a:r>
              <a:rPr lang="en-GB" sz="2000" dirty="0"/>
              <a:t> </a:t>
            </a:r>
            <a:r>
              <a:rPr lang="en-GB" sz="2000" dirty="0" err="1"/>
              <a:t>صياغة</a:t>
            </a:r>
            <a:r>
              <a:rPr lang="en-GB" sz="2000" dirty="0"/>
              <a:t> </a:t>
            </a:r>
            <a:r>
              <a:rPr lang="en-GB" sz="2000" dirty="0" err="1"/>
              <a:t>تعريف</a:t>
            </a:r>
            <a:r>
              <a:rPr lang="en-GB" sz="2000" dirty="0"/>
              <a:t> </a:t>
            </a:r>
            <a:r>
              <a:rPr lang="en-GB" sz="2000" dirty="0" err="1"/>
              <a:t>المتطلبات</a:t>
            </a:r>
            <a:r>
              <a:rPr lang="en-GB" sz="2000" dirty="0"/>
              <a:t>.</a:t>
            </a:r>
          </a:p>
          <a:p>
            <a:r>
              <a:rPr lang="en-GB" sz="2000" dirty="0"/>
              <a:t>Both client and contractor staff should be involved in reviews.</a:t>
            </a:r>
          </a:p>
          <a:p>
            <a:pPr algn="r" rtl="1"/>
            <a:r>
              <a:rPr lang="en-GB" sz="2000" dirty="0" err="1"/>
              <a:t>يجب</a:t>
            </a:r>
            <a:r>
              <a:rPr lang="en-GB" sz="2000" dirty="0"/>
              <a:t> </a:t>
            </a:r>
            <a:r>
              <a:rPr lang="en-GB" sz="2000" dirty="0" err="1"/>
              <a:t>أن</a:t>
            </a:r>
            <a:r>
              <a:rPr lang="en-GB" sz="2000" dirty="0"/>
              <a:t> </a:t>
            </a:r>
            <a:r>
              <a:rPr lang="en-GB" sz="2000" dirty="0" err="1"/>
              <a:t>يشارك</a:t>
            </a:r>
            <a:r>
              <a:rPr lang="en-GB" sz="2000" dirty="0"/>
              <a:t> </a:t>
            </a:r>
            <a:r>
              <a:rPr lang="en-GB" sz="2000" dirty="0" err="1"/>
              <a:t>كل</a:t>
            </a:r>
            <a:r>
              <a:rPr lang="en-GB" sz="2000" dirty="0"/>
              <a:t> </a:t>
            </a:r>
            <a:r>
              <a:rPr lang="en-GB" sz="2000" dirty="0" err="1"/>
              <a:t>من</a:t>
            </a:r>
            <a:r>
              <a:rPr lang="en-GB" sz="2000" dirty="0"/>
              <a:t> </a:t>
            </a:r>
            <a:r>
              <a:rPr lang="en-GB" sz="2000" dirty="0" err="1"/>
              <a:t>العميل</a:t>
            </a:r>
            <a:r>
              <a:rPr lang="en-GB" sz="2000" dirty="0"/>
              <a:t> </a:t>
            </a:r>
            <a:r>
              <a:rPr lang="en-GB" sz="2000" dirty="0" err="1"/>
              <a:t>وموظفي</a:t>
            </a:r>
            <a:r>
              <a:rPr lang="en-GB" sz="2000" dirty="0"/>
              <a:t> </a:t>
            </a:r>
            <a:r>
              <a:rPr lang="en-GB" sz="2000" dirty="0" err="1"/>
              <a:t>المقاول</a:t>
            </a:r>
            <a:r>
              <a:rPr lang="en-GB" sz="2000" dirty="0"/>
              <a:t> </a:t>
            </a:r>
            <a:r>
              <a:rPr lang="en-GB" sz="2000" dirty="0" err="1"/>
              <a:t>في</a:t>
            </a:r>
            <a:r>
              <a:rPr lang="en-GB" sz="2000" dirty="0"/>
              <a:t> </a:t>
            </a:r>
            <a:r>
              <a:rPr lang="en-GB" sz="2000" dirty="0" err="1"/>
              <a:t>المراجعات</a:t>
            </a:r>
            <a:r>
              <a:rPr lang="en-GB" sz="2000" dirty="0"/>
              <a:t>.</a:t>
            </a:r>
          </a:p>
          <a:p>
            <a:r>
              <a:rPr lang="en-GB" sz="2000" dirty="0"/>
              <a:t>Reviews may be formal (with completed documents) or informal. Good communications between developers, customers and users can resolve problems at an early stage.</a:t>
            </a:r>
            <a:endParaRPr lang="ar-JO" sz="2000" dirty="0"/>
          </a:p>
          <a:p>
            <a:pPr algn="r" rtl="1"/>
            <a:r>
              <a:rPr lang="en-GB" sz="2000" dirty="0" err="1"/>
              <a:t>قد</a:t>
            </a:r>
            <a:r>
              <a:rPr lang="en-GB" sz="2000" dirty="0"/>
              <a:t> </a:t>
            </a:r>
            <a:r>
              <a:rPr lang="en-GB" sz="2000" dirty="0" err="1"/>
              <a:t>تكون</a:t>
            </a:r>
            <a:r>
              <a:rPr lang="en-GB" sz="2000" dirty="0"/>
              <a:t> </a:t>
            </a:r>
            <a:r>
              <a:rPr lang="en-GB" sz="2000" dirty="0" err="1"/>
              <a:t>المراجعات</a:t>
            </a:r>
            <a:r>
              <a:rPr lang="en-GB" sz="2000" dirty="0"/>
              <a:t> </a:t>
            </a:r>
            <a:r>
              <a:rPr lang="en-GB" sz="2000" dirty="0" err="1"/>
              <a:t>رسمية</a:t>
            </a:r>
            <a:r>
              <a:rPr lang="en-GB" sz="2000" dirty="0"/>
              <a:t> </a:t>
            </a:r>
            <a:r>
              <a:rPr lang="ar-JO" sz="2000" dirty="0"/>
              <a:t>(</a:t>
            </a:r>
            <a:r>
              <a:rPr lang="en-GB" sz="2000" dirty="0" err="1"/>
              <a:t>مع</a:t>
            </a:r>
            <a:r>
              <a:rPr lang="en-GB" sz="2000" dirty="0"/>
              <a:t> </a:t>
            </a:r>
            <a:r>
              <a:rPr lang="en-GB" sz="2000" dirty="0" err="1"/>
              <a:t>المستندات</a:t>
            </a:r>
            <a:r>
              <a:rPr lang="en-GB" sz="2000" dirty="0"/>
              <a:t> </a:t>
            </a:r>
            <a:r>
              <a:rPr lang="en-GB" sz="2000" dirty="0" err="1"/>
              <a:t>المكتملة</a:t>
            </a:r>
            <a:r>
              <a:rPr lang="ar-JO" sz="2000" dirty="0"/>
              <a:t>)</a:t>
            </a:r>
            <a:r>
              <a:rPr lang="en-GB" sz="2000" dirty="0"/>
              <a:t> </a:t>
            </a:r>
            <a:r>
              <a:rPr lang="en-GB" sz="2000" dirty="0" err="1"/>
              <a:t>أو</a:t>
            </a:r>
            <a:r>
              <a:rPr lang="en-GB" sz="2000" dirty="0"/>
              <a:t> </a:t>
            </a:r>
            <a:r>
              <a:rPr lang="en-GB" sz="2000" dirty="0" err="1"/>
              <a:t>غير</a:t>
            </a:r>
            <a:r>
              <a:rPr lang="en-GB" sz="2000" dirty="0"/>
              <a:t> </a:t>
            </a:r>
            <a:r>
              <a:rPr lang="en-GB" sz="2000" dirty="0" err="1"/>
              <a:t>رسمية</a:t>
            </a:r>
            <a:r>
              <a:rPr lang="en-GB" sz="2000" dirty="0"/>
              <a:t>. </a:t>
            </a:r>
            <a:r>
              <a:rPr lang="en-GB" sz="2000" dirty="0" err="1"/>
              <a:t>يمكن</a:t>
            </a:r>
            <a:r>
              <a:rPr lang="en-GB" sz="2000" dirty="0"/>
              <a:t> </a:t>
            </a:r>
            <a:r>
              <a:rPr lang="en-GB" sz="2000" dirty="0" err="1"/>
              <a:t>للاتصالات</a:t>
            </a:r>
            <a:r>
              <a:rPr lang="en-GB" sz="2000" dirty="0"/>
              <a:t> </a:t>
            </a:r>
            <a:r>
              <a:rPr lang="en-GB" sz="2000" dirty="0" err="1"/>
              <a:t>الجيدة</a:t>
            </a:r>
            <a:r>
              <a:rPr lang="en-GB" sz="2000" dirty="0"/>
              <a:t> </a:t>
            </a:r>
            <a:r>
              <a:rPr lang="en-GB" sz="2000" dirty="0" err="1"/>
              <a:t>بين</a:t>
            </a:r>
            <a:r>
              <a:rPr lang="en-GB" sz="2000" dirty="0"/>
              <a:t> </a:t>
            </a:r>
            <a:r>
              <a:rPr lang="en-GB" sz="2000" dirty="0" err="1"/>
              <a:t>المطورين</a:t>
            </a:r>
            <a:r>
              <a:rPr lang="en-GB" sz="2000" dirty="0"/>
              <a:t> </a:t>
            </a:r>
            <a:r>
              <a:rPr lang="en-GB" sz="2000" dirty="0" err="1"/>
              <a:t>والعملاء</a:t>
            </a:r>
            <a:r>
              <a:rPr lang="en-GB" sz="2000" dirty="0"/>
              <a:t> </a:t>
            </a:r>
            <a:r>
              <a:rPr lang="en-GB" sz="2000" dirty="0" err="1"/>
              <a:t>والمستخدمين</a:t>
            </a:r>
            <a:r>
              <a:rPr lang="en-GB" sz="2000" dirty="0"/>
              <a:t> </a:t>
            </a:r>
            <a:r>
              <a:rPr lang="en-GB" sz="2000" dirty="0" err="1"/>
              <a:t>حل</a:t>
            </a:r>
            <a:r>
              <a:rPr lang="en-GB" sz="2000" dirty="0"/>
              <a:t> </a:t>
            </a:r>
            <a:r>
              <a:rPr lang="en-GB" sz="2000" dirty="0" err="1"/>
              <a:t>المشكلات</a:t>
            </a:r>
            <a:r>
              <a:rPr lang="en-GB" sz="2000" dirty="0"/>
              <a:t> </a:t>
            </a:r>
            <a:r>
              <a:rPr lang="en-GB" sz="2000" dirty="0" err="1"/>
              <a:t>في</a:t>
            </a:r>
            <a:r>
              <a:rPr lang="en-GB" sz="2000" dirty="0"/>
              <a:t> </a:t>
            </a:r>
            <a:r>
              <a:rPr lang="en-GB" sz="2000" dirty="0" err="1"/>
              <a:t>مرحلة</a:t>
            </a:r>
            <a:r>
              <a:rPr lang="en-GB" sz="2000" dirty="0"/>
              <a:t> </a:t>
            </a:r>
            <a:r>
              <a:rPr lang="en-GB" sz="2000" dirty="0" err="1"/>
              <a:t>مبكرة</a:t>
            </a:r>
            <a:r>
              <a:rPr lang="en-GB" sz="2000" dirty="0"/>
              <a:t>.</a:t>
            </a:r>
          </a:p>
          <a:p>
            <a:endParaRPr lang="en-GB" sz="20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39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266700"/>
            <a:ext cx="8382000" cy="1104900"/>
          </a:xfrm>
        </p:spPr>
        <p:txBody>
          <a:bodyPr/>
          <a:lstStyle/>
          <a:p>
            <a:r>
              <a:rPr lang="en-GB" dirty="0"/>
              <a:t>Types of Requirements</a:t>
            </a:r>
            <a:br>
              <a:rPr lang="ar-JO" dirty="0"/>
            </a:br>
            <a:r>
              <a:rPr lang="en-GB" dirty="0" err="1"/>
              <a:t>انواع</a:t>
            </a:r>
            <a:r>
              <a:rPr lang="en-GB" dirty="0"/>
              <a:t> </a:t>
            </a:r>
            <a:r>
              <a:rPr lang="en-GB" dirty="0" err="1"/>
              <a:t>من</a:t>
            </a:r>
            <a:r>
              <a:rPr lang="en-GB" dirty="0"/>
              <a:t> </a:t>
            </a:r>
            <a:r>
              <a:rPr lang="en-GB" dirty="0" err="1"/>
              <a:t>المتطلبات</a:t>
            </a:r>
            <a:endParaRPr lang="en-GB" dirty="0"/>
          </a:p>
        </p:txBody>
      </p:sp>
      <p:sp>
        <p:nvSpPr>
          <p:cNvPr id="34819" name="Rectangle 3"/>
          <p:cNvSpPr>
            <a:spLocks noGrp="1" noChangeArrowheads="1"/>
          </p:cNvSpPr>
          <p:nvPr>
            <p:ph idx="1"/>
          </p:nvPr>
        </p:nvSpPr>
        <p:spPr>
          <a:xfrm>
            <a:off x="1631504" y="1751484"/>
            <a:ext cx="9036496" cy="5106516"/>
          </a:xfrm>
        </p:spPr>
        <p:txBody>
          <a:bodyPr/>
          <a:lstStyle/>
          <a:p>
            <a:pPr>
              <a:lnSpc>
                <a:spcPct val="90000"/>
              </a:lnSpc>
            </a:pPr>
            <a:r>
              <a:rPr lang="en-GB" sz="1600" dirty="0"/>
              <a:t>Functional</a:t>
            </a:r>
            <a:r>
              <a:rPr lang="en-GB" sz="1400" dirty="0"/>
              <a:t> requirements</a:t>
            </a:r>
          </a:p>
          <a:p>
            <a:pPr algn="r" rtl="1">
              <a:lnSpc>
                <a:spcPct val="90000"/>
              </a:lnSpc>
            </a:pPr>
            <a:r>
              <a:rPr lang="en-GB" sz="1600" dirty="0" err="1"/>
              <a:t>وظيفي</a:t>
            </a:r>
            <a:r>
              <a:rPr lang="en-GB" sz="1600" dirty="0"/>
              <a:t> </a:t>
            </a:r>
            <a:r>
              <a:rPr lang="en-GB" sz="1400" dirty="0" err="1"/>
              <a:t>متطلبات</a:t>
            </a:r>
            <a:endParaRPr lang="en-GB" sz="1400" dirty="0"/>
          </a:p>
          <a:p>
            <a:pPr lvl="1">
              <a:lnSpc>
                <a:spcPct val="90000"/>
              </a:lnSpc>
            </a:pPr>
            <a:r>
              <a:rPr lang="en-GB" sz="1200" dirty="0"/>
              <a:t>Describe functionality or system services and the a</a:t>
            </a:r>
            <a:r>
              <a:rPr lang="en-US" altLang="en-US" sz="1200" dirty="0" err="1"/>
              <a:t>ctions</a:t>
            </a:r>
            <a:r>
              <a:rPr lang="en-US" altLang="en-US" sz="1200" dirty="0"/>
              <a:t> that system does on behalf of the user which can be expressed as a set of capabilities known as functional Requirements.</a:t>
            </a:r>
          </a:p>
          <a:p>
            <a:pPr lvl="1" algn="r" rtl="1">
              <a:lnSpc>
                <a:spcPct val="90000"/>
              </a:lnSpc>
            </a:pPr>
            <a:r>
              <a:rPr lang="en-GB" sz="1200" dirty="0" err="1"/>
              <a:t>وصف</a:t>
            </a:r>
            <a:r>
              <a:rPr lang="en-GB" sz="1200" dirty="0"/>
              <a:t> </a:t>
            </a:r>
            <a:r>
              <a:rPr lang="en-GB" sz="1200" dirty="0" err="1"/>
              <a:t>الوظائف</a:t>
            </a:r>
            <a:r>
              <a:rPr lang="en-GB" sz="1200" dirty="0"/>
              <a:t> </a:t>
            </a:r>
            <a:r>
              <a:rPr lang="en-GB" sz="1200" dirty="0" err="1"/>
              <a:t>أو</a:t>
            </a:r>
            <a:r>
              <a:rPr lang="en-GB" sz="1200" dirty="0"/>
              <a:t> </a:t>
            </a:r>
            <a:r>
              <a:rPr lang="en-GB" sz="1200" dirty="0" err="1"/>
              <a:t>خدمات</a:t>
            </a:r>
            <a:r>
              <a:rPr lang="en-GB" sz="1200" dirty="0"/>
              <a:t> </a:t>
            </a:r>
            <a:r>
              <a:rPr lang="en-GB" sz="1200" dirty="0" err="1"/>
              <a:t>النظام</a:t>
            </a:r>
            <a:r>
              <a:rPr lang="en-GB" sz="1200" dirty="0"/>
              <a:t> و</a:t>
            </a:r>
            <a:r>
              <a:rPr lang="en-US" altLang="en-US" sz="1200" dirty="0" err="1"/>
              <a:t>ctionsيعمل</a:t>
            </a:r>
            <a:r>
              <a:rPr lang="en-US" altLang="en-US" sz="1200" dirty="0"/>
              <a:t> </a:t>
            </a:r>
            <a:r>
              <a:rPr lang="en-US" altLang="en-US" sz="1200" dirty="0" err="1"/>
              <a:t>هذا</a:t>
            </a:r>
            <a:r>
              <a:rPr lang="en-US" altLang="en-US" sz="1200" dirty="0"/>
              <a:t> </a:t>
            </a:r>
            <a:r>
              <a:rPr lang="en-US" altLang="en-US" sz="1200" dirty="0" err="1"/>
              <a:t>النظام</a:t>
            </a:r>
            <a:r>
              <a:rPr lang="en-US" altLang="en-US" sz="1200" dirty="0"/>
              <a:t> </a:t>
            </a:r>
            <a:r>
              <a:rPr lang="en-US" altLang="en-US" sz="1200" dirty="0" err="1"/>
              <a:t>نيابة</a:t>
            </a:r>
            <a:r>
              <a:rPr lang="en-US" altLang="en-US" sz="1200" dirty="0"/>
              <a:t> </a:t>
            </a:r>
            <a:r>
              <a:rPr lang="en-US" altLang="en-US" sz="1200" dirty="0" err="1"/>
              <a:t>عن</a:t>
            </a:r>
            <a:r>
              <a:rPr lang="en-US" altLang="en-US" sz="1200" dirty="0"/>
              <a:t> </a:t>
            </a:r>
            <a:r>
              <a:rPr lang="en-US" altLang="en-US" sz="1200" dirty="0" err="1"/>
              <a:t>المستخدم</a:t>
            </a:r>
            <a:r>
              <a:rPr lang="en-US" altLang="en-US" sz="1200" dirty="0"/>
              <a:t> </a:t>
            </a:r>
            <a:r>
              <a:rPr lang="en-US" altLang="en-US" sz="1200" dirty="0" err="1"/>
              <a:t>والتي</a:t>
            </a:r>
            <a:r>
              <a:rPr lang="en-US" altLang="en-US" sz="1200" dirty="0"/>
              <a:t> </a:t>
            </a:r>
            <a:r>
              <a:rPr lang="en-US" altLang="en-US" sz="1200" dirty="0" err="1"/>
              <a:t>يمكن</a:t>
            </a:r>
            <a:r>
              <a:rPr lang="en-US" altLang="en-US" sz="1200" dirty="0"/>
              <a:t> </a:t>
            </a:r>
            <a:r>
              <a:rPr lang="en-US" altLang="en-US" sz="1200" dirty="0" err="1"/>
              <a:t>التعبير</a:t>
            </a:r>
            <a:r>
              <a:rPr lang="en-US" altLang="en-US" sz="1200" dirty="0"/>
              <a:t> </a:t>
            </a:r>
            <a:r>
              <a:rPr lang="en-US" altLang="en-US" sz="1200" dirty="0" err="1"/>
              <a:t>عنها</a:t>
            </a:r>
            <a:r>
              <a:rPr lang="en-US" altLang="en-US" sz="1200" dirty="0"/>
              <a:t> </a:t>
            </a:r>
            <a:r>
              <a:rPr lang="en-US" altLang="en-US" sz="1200" dirty="0" err="1"/>
              <a:t>كمجموعة</a:t>
            </a:r>
            <a:r>
              <a:rPr lang="en-US" altLang="en-US" sz="1200" dirty="0"/>
              <a:t> </a:t>
            </a:r>
            <a:r>
              <a:rPr lang="en-US" altLang="en-US" sz="1200" dirty="0" err="1"/>
              <a:t>من</a:t>
            </a:r>
            <a:r>
              <a:rPr lang="en-US" altLang="en-US" sz="1200" dirty="0"/>
              <a:t> </a:t>
            </a:r>
            <a:r>
              <a:rPr lang="en-US" altLang="en-US" sz="1200" dirty="0" err="1"/>
              <a:t>القدرات</a:t>
            </a:r>
            <a:r>
              <a:rPr lang="en-US" altLang="en-US" sz="1200" dirty="0"/>
              <a:t> </a:t>
            </a:r>
            <a:r>
              <a:rPr lang="en-US" altLang="en-US" sz="1200" dirty="0" err="1"/>
              <a:t>المعروفة</a:t>
            </a:r>
            <a:r>
              <a:rPr lang="en-US" altLang="en-US" sz="1200" dirty="0"/>
              <a:t> </a:t>
            </a:r>
            <a:r>
              <a:rPr lang="en-US" altLang="en-US" sz="1200" dirty="0" err="1"/>
              <a:t>باسم</a:t>
            </a:r>
            <a:r>
              <a:rPr lang="en-US" altLang="en-US" sz="1200" dirty="0"/>
              <a:t> </a:t>
            </a:r>
            <a:r>
              <a:rPr lang="en-US" altLang="en-US" sz="1200" dirty="0" err="1"/>
              <a:t>المتطلبات</a:t>
            </a:r>
            <a:r>
              <a:rPr lang="en-US" altLang="en-US" sz="1200" dirty="0"/>
              <a:t> </a:t>
            </a:r>
            <a:r>
              <a:rPr lang="en-US" altLang="en-US" sz="1200" dirty="0" err="1"/>
              <a:t>الوظيفية</a:t>
            </a:r>
            <a:r>
              <a:rPr lang="en-US" altLang="en-US" sz="1200" dirty="0"/>
              <a:t>.</a:t>
            </a:r>
          </a:p>
          <a:p>
            <a:pPr lvl="1">
              <a:lnSpc>
                <a:spcPct val="90000"/>
              </a:lnSpc>
            </a:pPr>
            <a:r>
              <a:rPr lang="en-GB" sz="1200" dirty="0"/>
              <a:t>Statements of:</a:t>
            </a:r>
          </a:p>
          <a:p>
            <a:pPr lvl="1" algn="r" rtl="1">
              <a:lnSpc>
                <a:spcPct val="90000"/>
              </a:lnSpc>
            </a:pPr>
            <a:r>
              <a:rPr lang="ar-JO" sz="1200" dirty="0"/>
              <a:t>بيانات:</a:t>
            </a:r>
          </a:p>
          <a:p>
            <a:pPr lvl="2">
              <a:lnSpc>
                <a:spcPct val="90000"/>
              </a:lnSpc>
            </a:pPr>
            <a:r>
              <a:rPr lang="en-GB" sz="1100" dirty="0"/>
              <a:t>Services the system should provide and </a:t>
            </a:r>
            <a:r>
              <a:rPr lang="en-US" altLang="en-US" sz="1100" dirty="0"/>
              <a:t>how the system behaves</a:t>
            </a:r>
          </a:p>
          <a:p>
            <a:pPr lvl="2" algn="r" rtl="1">
              <a:lnSpc>
                <a:spcPct val="90000"/>
              </a:lnSpc>
            </a:pPr>
            <a:r>
              <a:rPr lang="en-GB" sz="1100" dirty="0" err="1"/>
              <a:t>الخدمات</a:t>
            </a:r>
            <a:r>
              <a:rPr lang="en-GB" sz="1100" dirty="0"/>
              <a:t> </a:t>
            </a:r>
            <a:r>
              <a:rPr lang="en-GB" sz="1100" dirty="0" err="1"/>
              <a:t>التي</a:t>
            </a:r>
            <a:r>
              <a:rPr lang="en-GB" sz="1100" dirty="0"/>
              <a:t> </a:t>
            </a:r>
            <a:r>
              <a:rPr lang="en-GB" sz="1100" dirty="0" err="1"/>
              <a:t>يجب</a:t>
            </a:r>
            <a:r>
              <a:rPr lang="en-GB" sz="1100" dirty="0"/>
              <a:t> </a:t>
            </a:r>
            <a:r>
              <a:rPr lang="en-GB" sz="1100" dirty="0" err="1"/>
              <a:t>أن</a:t>
            </a:r>
            <a:r>
              <a:rPr lang="en-GB" sz="1100" dirty="0"/>
              <a:t> </a:t>
            </a:r>
            <a:r>
              <a:rPr lang="en-GB" sz="1100" dirty="0" err="1"/>
              <a:t>يوفرها</a:t>
            </a:r>
            <a:r>
              <a:rPr lang="en-GB" sz="1100" dirty="0"/>
              <a:t> </a:t>
            </a:r>
            <a:r>
              <a:rPr lang="en-GB" sz="1100" dirty="0" err="1"/>
              <a:t>النظام</a:t>
            </a:r>
            <a:r>
              <a:rPr lang="en-GB" sz="1100" dirty="0"/>
              <a:t> و</a:t>
            </a:r>
            <a:r>
              <a:rPr lang="en-US" altLang="en-US" sz="1100" dirty="0" err="1"/>
              <a:t>كيف</a:t>
            </a:r>
            <a:r>
              <a:rPr lang="en-US" altLang="en-US" sz="1100" dirty="0"/>
              <a:t> </a:t>
            </a:r>
            <a:r>
              <a:rPr lang="en-US" altLang="en-US" sz="1100" dirty="0" err="1"/>
              <a:t>يتصرف</a:t>
            </a:r>
            <a:r>
              <a:rPr lang="en-US" altLang="en-US" sz="1100" dirty="0"/>
              <a:t> </a:t>
            </a:r>
            <a:r>
              <a:rPr lang="en-US" altLang="en-US" sz="1100" dirty="0" err="1"/>
              <a:t>النظام</a:t>
            </a:r>
            <a:endParaRPr lang="en-US" altLang="en-US" sz="1100" dirty="0"/>
          </a:p>
          <a:p>
            <a:pPr lvl="2">
              <a:lnSpc>
                <a:spcPct val="90000"/>
              </a:lnSpc>
            </a:pPr>
            <a:r>
              <a:rPr lang="en-GB" sz="1100" dirty="0"/>
              <a:t>How the system should react to particular inputs and how the system should behave in particular situations.</a:t>
            </a:r>
          </a:p>
          <a:p>
            <a:pPr lvl="2" algn="r" rtl="1">
              <a:lnSpc>
                <a:spcPct val="90000"/>
              </a:lnSpc>
            </a:pPr>
            <a:r>
              <a:rPr lang="en-GB" sz="1100" dirty="0" err="1"/>
              <a:t>كيف</a:t>
            </a:r>
            <a:r>
              <a:rPr lang="en-GB" sz="1100" dirty="0"/>
              <a:t> </a:t>
            </a:r>
            <a:r>
              <a:rPr lang="en-GB" sz="1100" dirty="0" err="1"/>
              <a:t>يجب</a:t>
            </a:r>
            <a:r>
              <a:rPr lang="en-GB" sz="1100" dirty="0"/>
              <a:t> </a:t>
            </a:r>
            <a:r>
              <a:rPr lang="en-GB" sz="1100" dirty="0" err="1"/>
              <a:t>أن</a:t>
            </a:r>
            <a:r>
              <a:rPr lang="en-GB" sz="1100" dirty="0"/>
              <a:t> </a:t>
            </a:r>
            <a:r>
              <a:rPr lang="en-GB" sz="1100" dirty="0" err="1"/>
              <a:t>يتفاعل</a:t>
            </a:r>
            <a:r>
              <a:rPr lang="en-GB" sz="1100" dirty="0"/>
              <a:t> </a:t>
            </a:r>
            <a:r>
              <a:rPr lang="en-GB" sz="1100" dirty="0" err="1"/>
              <a:t>النظام</a:t>
            </a:r>
            <a:r>
              <a:rPr lang="en-GB" sz="1100" dirty="0"/>
              <a:t> </a:t>
            </a:r>
            <a:r>
              <a:rPr lang="en-GB" sz="1100" dirty="0" err="1"/>
              <a:t>مع</a:t>
            </a:r>
            <a:r>
              <a:rPr lang="en-GB" sz="1100" dirty="0"/>
              <a:t> </a:t>
            </a:r>
            <a:r>
              <a:rPr lang="en-GB" sz="1100" dirty="0" err="1"/>
              <a:t>مدخلات</a:t>
            </a:r>
            <a:r>
              <a:rPr lang="en-GB" sz="1100" dirty="0"/>
              <a:t> </a:t>
            </a:r>
            <a:r>
              <a:rPr lang="en-GB" sz="1100" dirty="0" err="1"/>
              <a:t>معينة</a:t>
            </a:r>
            <a:r>
              <a:rPr lang="en-GB" sz="1100" dirty="0"/>
              <a:t> </a:t>
            </a:r>
            <a:r>
              <a:rPr lang="en-GB" sz="1100" dirty="0" err="1"/>
              <a:t>وكيف</a:t>
            </a:r>
            <a:r>
              <a:rPr lang="en-GB" sz="1100" dirty="0"/>
              <a:t> </a:t>
            </a:r>
            <a:r>
              <a:rPr lang="en-GB" sz="1100" dirty="0" err="1"/>
              <a:t>يجب</a:t>
            </a:r>
            <a:r>
              <a:rPr lang="en-GB" sz="1100" dirty="0"/>
              <a:t> </a:t>
            </a:r>
            <a:r>
              <a:rPr lang="en-GB" sz="1100" dirty="0" err="1"/>
              <a:t>أن</a:t>
            </a:r>
            <a:r>
              <a:rPr lang="en-GB" sz="1100" dirty="0"/>
              <a:t> </a:t>
            </a:r>
            <a:r>
              <a:rPr lang="en-GB" sz="1100" dirty="0" err="1"/>
              <a:t>يتصرف</a:t>
            </a:r>
            <a:r>
              <a:rPr lang="en-GB" sz="1100" dirty="0"/>
              <a:t> </a:t>
            </a:r>
            <a:r>
              <a:rPr lang="en-GB" sz="1100" dirty="0" err="1"/>
              <a:t>النظام</a:t>
            </a:r>
            <a:r>
              <a:rPr lang="en-GB" sz="1100" dirty="0"/>
              <a:t> </a:t>
            </a:r>
            <a:r>
              <a:rPr lang="en-GB" sz="1100" dirty="0" err="1"/>
              <a:t>في</a:t>
            </a:r>
            <a:r>
              <a:rPr lang="en-GB" sz="1100" dirty="0"/>
              <a:t> </a:t>
            </a:r>
            <a:r>
              <a:rPr lang="en-GB" sz="1100" dirty="0" err="1"/>
              <a:t>مواقف</a:t>
            </a:r>
            <a:r>
              <a:rPr lang="en-GB" sz="1100" dirty="0"/>
              <a:t> </a:t>
            </a:r>
            <a:r>
              <a:rPr lang="en-GB" sz="1100" dirty="0" err="1"/>
              <a:t>معينة</a:t>
            </a:r>
            <a:r>
              <a:rPr lang="en-GB" sz="1100" dirty="0"/>
              <a:t>.</a:t>
            </a:r>
          </a:p>
          <a:p>
            <a:pPr lvl="2">
              <a:lnSpc>
                <a:spcPct val="90000"/>
              </a:lnSpc>
            </a:pPr>
            <a:r>
              <a:rPr lang="en-GB" sz="1100" dirty="0"/>
              <a:t>May state what the system should not do.</a:t>
            </a:r>
          </a:p>
          <a:p>
            <a:pPr lvl="2" algn="r" rtl="1">
              <a:lnSpc>
                <a:spcPct val="90000"/>
              </a:lnSpc>
            </a:pPr>
            <a:r>
              <a:rPr lang="en-GB" sz="1100" dirty="0" err="1"/>
              <a:t>قد</a:t>
            </a:r>
            <a:r>
              <a:rPr lang="en-GB" sz="1100" dirty="0"/>
              <a:t> </a:t>
            </a:r>
            <a:r>
              <a:rPr lang="en-GB" sz="1100" dirty="0" err="1"/>
              <a:t>يذكر</a:t>
            </a:r>
            <a:r>
              <a:rPr lang="en-GB" sz="1100" dirty="0"/>
              <a:t> </a:t>
            </a:r>
            <a:r>
              <a:rPr lang="en-GB" sz="1100" dirty="0" err="1"/>
              <a:t>ما</a:t>
            </a:r>
            <a:r>
              <a:rPr lang="en-GB" sz="1100" dirty="0"/>
              <a:t> </a:t>
            </a:r>
            <a:r>
              <a:rPr lang="en-GB" sz="1100" dirty="0" err="1"/>
              <a:t>لا</a:t>
            </a:r>
            <a:r>
              <a:rPr lang="en-GB" sz="1100" dirty="0"/>
              <a:t> </a:t>
            </a:r>
            <a:r>
              <a:rPr lang="en-GB" sz="1100" dirty="0" err="1"/>
              <a:t>يجب</a:t>
            </a:r>
            <a:r>
              <a:rPr lang="en-GB" sz="1100" dirty="0"/>
              <a:t> </a:t>
            </a:r>
            <a:r>
              <a:rPr lang="en-GB" sz="1100" dirty="0" err="1"/>
              <a:t>أن</a:t>
            </a:r>
            <a:r>
              <a:rPr lang="en-GB" sz="1100" dirty="0"/>
              <a:t> </a:t>
            </a:r>
            <a:r>
              <a:rPr lang="en-GB" sz="1100" dirty="0" err="1"/>
              <a:t>يفعله</a:t>
            </a:r>
            <a:r>
              <a:rPr lang="en-GB" sz="1100" dirty="0"/>
              <a:t> </a:t>
            </a:r>
            <a:r>
              <a:rPr lang="en-GB" sz="1100" dirty="0" err="1"/>
              <a:t>النظام</a:t>
            </a:r>
            <a:r>
              <a:rPr lang="en-GB" sz="1100" dirty="0"/>
              <a:t>.</a:t>
            </a:r>
          </a:p>
          <a:p>
            <a:pPr>
              <a:lnSpc>
                <a:spcPct val="90000"/>
              </a:lnSpc>
            </a:pPr>
            <a:r>
              <a:rPr lang="en-GB" sz="1400" dirty="0"/>
              <a:t>Non-functional requirements</a:t>
            </a:r>
          </a:p>
          <a:p>
            <a:pPr algn="r" rtl="1">
              <a:lnSpc>
                <a:spcPct val="90000"/>
              </a:lnSpc>
            </a:pPr>
            <a:r>
              <a:rPr lang="en-GB" sz="1400" dirty="0" err="1"/>
              <a:t>متطلبات</a:t>
            </a:r>
            <a:r>
              <a:rPr lang="en-GB" sz="1400" dirty="0"/>
              <a:t> </a:t>
            </a:r>
            <a:r>
              <a:rPr lang="en-GB" sz="1400" dirty="0" err="1"/>
              <a:t>غير</a:t>
            </a:r>
            <a:r>
              <a:rPr lang="en-GB" sz="1400" dirty="0"/>
              <a:t> </a:t>
            </a:r>
            <a:r>
              <a:rPr lang="en-GB" sz="1400" dirty="0" err="1"/>
              <a:t>مجدية</a:t>
            </a:r>
            <a:endParaRPr lang="en-GB" sz="1400" dirty="0"/>
          </a:p>
          <a:p>
            <a:pPr lvl="1">
              <a:lnSpc>
                <a:spcPct val="90000"/>
              </a:lnSpc>
            </a:pPr>
            <a:r>
              <a:rPr lang="en-GB" sz="1200" dirty="0"/>
              <a:t>Constraints on the services or functions offered by the system such as timing constraints, constraints on the development process, standards, etc.</a:t>
            </a:r>
          </a:p>
          <a:p>
            <a:pPr lvl="1" algn="r" rtl="1">
              <a:lnSpc>
                <a:spcPct val="90000"/>
              </a:lnSpc>
            </a:pPr>
            <a:r>
              <a:rPr lang="en-GB" sz="1200" dirty="0" err="1"/>
              <a:t>جالقيود</a:t>
            </a:r>
            <a:r>
              <a:rPr lang="en-GB" sz="1200" dirty="0"/>
              <a:t> </a:t>
            </a:r>
            <a:r>
              <a:rPr lang="en-GB" sz="1200" dirty="0" err="1"/>
              <a:t>المفروضة</a:t>
            </a:r>
            <a:r>
              <a:rPr lang="en-GB" sz="1200" dirty="0"/>
              <a:t> </a:t>
            </a:r>
            <a:r>
              <a:rPr lang="en-GB" sz="1200" dirty="0" err="1"/>
              <a:t>على</a:t>
            </a:r>
            <a:r>
              <a:rPr lang="en-GB" sz="1200" dirty="0"/>
              <a:t> </a:t>
            </a:r>
            <a:r>
              <a:rPr lang="en-GB" sz="1200" dirty="0" err="1"/>
              <a:t>الخدمات</a:t>
            </a:r>
            <a:r>
              <a:rPr lang="en-GB" sz="1200" dirty="0"/>
              <a:t> </a:t>
            </a:r>
            <a:r>
              <a:rPr lang="en-GB" sz="1200" dirty="0" err="1"/>
              <a:t>أو</a:t>
            </a:r>
            <a:r>
              <a:rPr lang="en-GB" sz="1200" dirty="0"/>
              <a:t> </a:t>
            </a:r>
            <a:r>
              <a:rPr lang="en-GB" sz="1200" dirty="0" err="1"/>
              <a:t>الوظائف</a:t>
            </a:r>
            <a:r>
              <a:rPr lang="en-GB" sz="1200" dirty="0"/>
              <a:t> </a:t>
            </a:r>
            <a:r>
              <a:rPr lang="en-GB" sz="1200" dirty="0" err="1"/>
              <a:t>التي</a:t>
            </a:r>
            <a:r>
              <a:rPr lang="en-GB" sz="1200" dirty="0"/>
              <a:t> </a:t>
            </a:r>
            <a:r>
              <a:rPr lang="en-GB" sz="1200" dirty="0" err="1"/>
              <a:t>يقدمها</a:t>
            </a:r>
            <a:r>
              <a:rPr lang="en-GB" sz="1200" dirty="0"/>
              <a:t> </a:t>
            </a:r>
            <a:r>
              <a:rPr lang="en-GB" sz="1200" dirty="0" err="1"/>
              <a:t>النظام</a:t>
            </a:r>
            <a:r>
              <a:rPr lang="en-GB" sz="1200" dirty="0"/>
              <a:t> </a:t>
            </a:r>
            <a:r>
              <a:rPr lang="en-GB" sz="1200" dirty="0" err="1"/>
              <a:t>مثل</a:t>
            </a:r>
            <a:r>
              <a:rPr lang="en-GB" sz="1200" dirty="0"/>
              <a:t> </a:t>
            </a:r>
            <a:r>
              <a:rPr lang="en-GB" sz="1200" dirty="0" err="1"/>
              <a:t>قيود</a:t>
            </a:r>
            <a:r>
              <a:rPr lang="en-GB" sz="1200" dirty="0"/>
              <a:t> </a:t>
            </a:r>
            <a:r>
              <a:rPr lang="en-GB" sz="1200" dirty="0" err="1"/>
              <a:t>التوقيت</a:t>
            </a:r>
            <a:r>
              <a:rPr lang="en-GB" sz="1200" dirty="0"/>
              <a:t> </a:t>
            </a:r>
            <a:r>
              <a:rPr lang="en-GB" sz="1200" dirty="0" err="1"/>
              <a:t>والقيود</a:t>
            </a:r>
            <a:r>
              <a:rPr lang="en-GB" sz="1200" dirty="0"/>
              <a:t> </a:t>
            </a:r>
            <a:r>
              <a:rPr lang="en-GB" sz="1200" dirty="0" err="1"/>
              <a:t>المفروضة</a:t>
            </a:r>
            <a:r>
              <a:rPr lang="en-GB" sz="1200" dirty="0"/>
              <a:t> </a:t>
            </a:r>
            <a:r>
              <a:rPr lang="en-GB" sz="1200" dirty="0" err="1"/>
              <a:t>على</a:t>
            </a:r>
            <a:r>
              <a:rPr lang="en-GB" sz="1200" dirty="0"/>
              <a:t> </a:t>
            </a:r>
            <a:r>
              <a:rPr lang="en-GB" sz="1200" dirty="0" err="1"/>
              <a:t>عملية</a:t>
            </a:r>
            <a:r>
              <a:rPr lang="en-GB" sz="1200" dirty="0"/>
              <a:t> </a:t>
            </a:r>
            <a:r>
              <a:rPr lang="en-GB" sz="1200" dirty="0" err="1"/>
              <a:t>التطوير</a:t>
            </a:r>
            <a:r>
              <a:rPr lang="en-GB" sz="1200" dirty="0"/>
              <a:t> </a:t>
            </a:r>
            <a:r>
              <a:rPr lang="en-GB" sz="1200" dirty="0" err="1"/>
              <a:t>والمعايير</a:t>
            </a:r>
            <a:r>
              <a:rPr lang="en-GB" sz="1200" dirty="0"/>
              <a:t> </a:t>
            </a:r>
            <a:r>
              <a:rPr lang="en-GB" sz="1200" dirty="0" err="1"/>
              <a:t>وما</a:t>
            </a:r>
            <a:r>
              <a:rPr lang="en-GB" sz="1200" dirty="0"/>
              <a:t> </a:t>
            </a:r>
            <a:r>
              <a:rPr lang="en-GB" sz="1200" dirty="0" err="1"/>
              <a:t>إلى</a:t>
            </a:r>
            <a:r>
              <a:rPr lang="en-GB" sz="1200" dirty="0"/>
              <a:t> </a:t>
            </a:r>
            <a:r>
              <a:rPr lang="en-GB" sz="1200" dirty="0" err="1"/>
              <a:t>ذلك</a:t>
            </a:r>
            <a:r>
              <a:rPr lang="en-GB" sz="1200" dirty="0"/>
              <a:t>.</a:t>
            </a:r>
          </a:p>
          <a:p>
            <a:pPr lvl="1">
              <a:lnSpc>
                <a:spcPct val="90000"/>
              </a:lnSpc>
            </a:pPr>
            <a:r>
              <a:rPr lang="en-GB" sz="1200" dirty="0"/>
              <a:t>Often apply to the system as a whole rather than individual features or services.</a:t>
            </a:r>
          </a:p>
          <a:p>
            <a:pPr lvl="1" algn="r" rtl="1">
              <a:lnSpc>
                <a:spcPct val="90000"/>
              </a:lnSpc>
            </a:pPr>
            <a:r>
              <a:rPr lang="en-GB" sz="1200" dirty="0" err="1"/>
              <a:t>غالبًا</a:t>
            </a:r>
            <a:r>
              <a:rPr lang="en-GB" sz="1200" dirty="0"/>
              <a:t> </a:t>
            </a:r>
            <a:r>
              <a:rPr lang="en-GB" sz="1200" dirty="0" err="1"/>
              <a:t>ما</a:t>
            </a:r>
            <a:r>
              <a:rPr lang="en-GB" sz="1200" dirty="0"/>
              <a:t> </a:t>
            </a:r>
            <a:r>
              <a:rPr lang="en-GB" sz="1200" dirty="0" err="1"/>
              <a:t>تنطبق</a:t>
            </a:r>
            <a:r>
              <a:rPr lang="en-GB" sz="1200" dirty="0"/>
              <a:t> </a:t>
            </a:r>
            <a:r>
              <a:rPr lang="en-GB" sz="1200" dirty="0" err="1"/>
              <a:t>على</a:t>
            </a:r>
            <a:r>
              <a:rPr lang="en-GB" sz="1200" dirty="0"/>
              <a:t> </a:t>
            </a:r>
            <a:r>
              <a:rPr lang="en-GB" sz="1200" dirty="0" err="1"/>
              <a:t>النظام</a:t>
            </a:r>
            <a:r>
              <a:rPr lang="en-GB" sz="1200" dirty="0"/>
              <a:t> </a:t>
            </a:r>
            <a:r>
              <a:rPr lang="en-GB" sz="1200" dirty="0" err="1"/>
              <a:t>ككل</a:t>
            </a:r>
            <a:r>
              <a:rPr lang="en-GB" sz="1200" dirty="0"/>
              <a:t> </a:t>
            </a:r>
            <a:r>
              <a:rPr lang="en-GB" sz="1200" dirty="0" err="1"/>
              <a:t>بدلاً</a:t>
            </a:r>
            <a:r>
              <a:rPr lang="en-GB" sz="1200" dirty="0"/>
              <a:t> </a:t>
            </a:r>
            <a:r>
              <a:rPr lang="en-GB" sz="1200" dirty="0" err="1"/>
              <a:t>من</a:t>
            </a:r>
            <a:r>
              <a:rPr lang="en-GB" sz="1200" dirty="0"/>
              <a:t> </a:t>
            </a:r>
            <a:r>
              <a:rPr lang="en-GB" sz="1200" dirty="0" err="1"/>
              <a:t>الميزات</a:t>
            </a:r>
            <a:r>
              <a:rPr lang="en-GB" sz="1200" dirty="0"/>
              <a:t> </a:t>
            </a:r>
            <a:r>
              <a:rPr lang="en-GB" sz="1200" dirty="0" err="1"/>
              <a:t>أو</a:t>
            </a:r>
            <a:r>
              <a:rPr lang="en-GB" sz="1200" dirty="0"/>
              <a:t> </a:t>
            </a:r>
            <a:r>
              <a:rPr lang="en-GB" sz="1200" dirty="0" err="1"/>
              <a:t>الخدمات</a:t>
            </a:r>
            <a:r>
              <a:rPr lang="en-GB" sz="1200" dirty="0"/>
              <a:t> </a:t>
            </a:r>
            <a:r>
              <a:rPr lang="en-GB" sz="1200" dirty="0" err="1"/>
              <a:t>الفردية</a:t>
            </a:r>
            <a:r>
              <a:rPr lang="en-GB" sz="12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Review Criteria</a:t>
            </a:r>
            <a:br>
              <a:rPr lang="ar-JO" dirty="0"/>
            </a:br>
            <a:r>
              <a:rPr lang="en-GB" dirty="0" err="1"/>
              <a:t>معايير</a:t>
            </a:r>
            <a:r>
              <a:rPr lang="en-GB" dirty="0"/>
              <a:t> </a:t>
            </a:r>
            <a:r>
              <a:rPr lang="en-GB" dirty="0" err="1"/>
              <a:t>مراجعة</a:t>
            </a:r>
            <a:r>
              <a:rPr lang="en-GB" dirty="0"/>
              <a:t> </a:t>
            </a:r>
            <a:r>
              <a:rPr lang="en-GB" dirty="0" err="1"/>
              <a:t>المتطلبات</a:t>
            </a:r>
            <a:endParaRPr lang="en-GB" dirty="0"/>
          </a:p>
        </p:txBody>
      </p:sp>
      <p:sp>
        <p:nvSpPr>
          <p:cNvPr id="60419" name="Rectangle 3"/>
          <p:cNvSpPr>
            <a:spLocks noGrp="1" noChangeArrowheads="1"/>
          </p:cNvSpPr>
          <p:nvPr>
            <p:ph type="body" idx="1"/>
          </p:nvPr>
        </p:nvSpPr>
        <p:spPr>
          <a:xfrm>
            <a:off x="1981200" y="1417639"/>
            <a:ext cx="8229600" cy="4525963"/>
          </a:xfrm>
          <a:noFill/>
          <a:ln/>
        </p:spPr>
        <p:txBody>
          <a:bodyPr lIns="90487" tIns="44450" rIns="90487" bIns="44450"/>
          <a:lstStyle/>
          <a:p>
            <a:pPr>
              <a:lnSpc>
                <a:spcPct val="90000"/>
              </a:lnSpc>
            </a:pPr>
            <a:r>
              <a:rPr lang="en-GB" sz="1600" dirty="0">
                <a:solidFill>
                  <a:srgbClr val="FF0000"/>
                </a:solidFill>
              </a:rPr>
              <a:t>Verifiability</a:t>
            </a:r>
            <a:endParaRPr lang="en-GB" sz="1600" dirty="0"/>
          </a:p>
          <a:p>
            <a:pPr algn="r" rtl="1">
              <a:lnSpc>
                <a:spcPct val="90000"/>
              </a:lnSpc>
            </a:pPr>
            <a:r>
              <a:rPr lang="en-GB" sz="1600" dirty="0" err="1">
                <a:solidFill>
                  <a:srgbClr val="FF0000"/>
                </a:solidFill>
              </a:rPr>
              <a:t>التحقق</a:t>
            </a:r>
            <a:endParaRPr lang="en-GB" sz="1600" dirty="0"/>
          </a:p>
          <a:p>
            <a:pPr lvl="1">
              <a:lnSpc>
                <a:spcPct val="90000"/>
              </a:lnSpc>
            </a:pPr>
            <a:r>
              <a:rPr lang="en-GB" sz="1400" dirty="0"/>
              <a:t>Is the requirement realistically testable?</a:t>
            </a:r>
          </a:p>
          <a:p>
            <a:pPr lvl="1" algn="r" rtl="1">
              <a:lnSpc>
                <a:spcPct val="90000"/>
              </a:lnSpc>
            </a:pPr>
            <a:r>
              <a:rPr lang="en-GB" sz="1400" dirty="0" err="1"/>
              <a:t>هل</a:t>
            </a:r>
            <a:r>
              <a:rPr lang="en-GB" sz="1400" dirty="0"/>
              <a:t> </a:t>
            </a:r>
            <a:r>
              <a:rPr lang="en-GB" sz="1400" dirty="0" err="1"/>
              <a:t>الشرط</a:t>
            </a:r>
            <a:r>
              <a:rPr lang="en-GB" sz="1400" dirty="0"/>
              <a:t> </a:t>
            </a:r>
            <a:r>
              <a:rPr lang="en-GB" sz="1400" dirty="0" err="1"/>
              <a:t>قابل</a:t>
            </a:r>
            <a:r>
              <a:rPr lang="en-GB" sz="1400" dirty="0"/>
              <a:t> </a:t>
            </a:r>
            <a:r>
              <a:rPr lang="en-GB" sz="1400" dirty="0" err="1"/>
              <a:t>للاختبار</a:t>
            </a:r>
            <a:r>
              <a:rPr lang="en-GB" sz="1400" dirty="0"/>
              <a:t> </a:t>
            </a:r>
            <a:r>
              <a:rPr lang="en-GB" sz="1400" dirty="0" err="1"/>
              <a:t>بشكل</a:t>
            </a:r>
            <a:r>
              <a:rPr lang="en-GB" sz="1400" dirty="0"/>
              <a:t> </a:t>
            </a:r>
            <a:r>
              <a:rPr lang="en-GB" sz="1400" dirty="0" err="1"/>
              <a:t>واقعي</a:t>
            </a:r>
            <a:r>
              <a:rPr lang="en-GB" sz="1400" dirty="0"/>
              <a:t>؟</a:t>
            </a:r>
          </a:p>
          <a:p>
            <a:pPr>
              <a:lnSpc>
                <a:spcPct val="90000"/>
              </a:lnSpc>
            </a:pPr>
            <a:r>
              <a:rPr lang="en-GB" sz="1600" dirty="0">
                <a:solidFill>
                  <a:srgbClr val="FF0000"/>
                </a:solidFill>
              </a:rPr>
              <a:t>Comprehensibility</a:t>
            </a:r>
            <a:endParaRPr lang="en-GB" sz="1600" dirty="0"/>
          </a:p>
          <a:p>
            <a:pPr algn="r" rtl="1">
              <a:lnSpc>
                <a:spcPct val="90000"/>
              </a:lnSpc>
            </a:pPr>
            <a:r>
              <a:rPr lang="en-GB" sz="1600" dirty="0" err="1">
                <a:solidFill>
                  <a:srgbClr val="FF0000"/>
                </a:solidFill>
              </a:rPr>
              <a:t>الفهم</a:t>
            </a:r>
            <a:endParaRPr lang="en-GB" sz="1600" dirty="0"/>
          </a:p>
          <a:p>
            <a:pPr lvl="1">
              <a:lnSpc>
                <a:spcPct val="90000"/>
              </a:lnSpc>
            </a:pPr>
            <a:r>
              <a:rPr lang="en-GB" sz="1400" dirty="0"/>
              <a:t>Is the requirement properly understood?</a:t>
            </a:r>
          </a:p>
          <a:p>
            <a:pPr lvl="1" algn="r" rtl="1">
              <a:lnSpc>
                <a:spcPct val="90000"/>
              </a:lnSpc>
            </a:pPr>
            <a:r>
              <a:rPr lang="en-GB" sz="1400" dirty="0" err="1"/>
              <a:t>هل</a:t>
            </a:r>
            <a:r>
              <a:rPr lang="en-GB" sz="1400" dirty="0"/>
              <a:t> </a:t>
            </a:r>
            <a:r>
              <a:rPr lang="en-GB" sz="1400" dirty="0" err="1"/>
              <a:t>الشرط</a:t>
            </a:r>
            <a:r>
              <a:rPr lang="en-GB" sz="1400" dirty="0"/>
              <a:t> </a:t>
            </a:r>
            <a:r>
              <a:rPr lang="en-GB" sz="1400" dirty="0" err="1"/>
              <a:t>مفهومة</a:t>
            </a:r>
            <a:r>
              <a:rPr lang="en-GB" sz="1400" dirty="0"/>
              <a:t> </a:t>
            </a:r>
            <a:r>
              <a:rPr lang="en-GB" sz="1400" dirty="0" err="1"/>
              <a:t>بشكل</a:t>
            </a:r>
            <a:r>
              <a:rPr lang="en-GB" sz="1400" dirty="0"/>
              <a:t> </a:t>
            </a:r>
            <a:r>
              <a:rPr lang="en-GB" sz="1400" dirty="0" err="1"/>
              <a:t>صحيح</a:t>
            </a:r>
            <a:r>
              <a:rPr lang="en-GB" sz="1400" dirty="0"/>
              <a:t>؟</a:t>
            </a:r>
          </a:p>
          <a:p>
            <a:pPr>
              <a:lnSpc>
                <a:spcPct val="90000"/>
              </a:lnSpc>
            </a:pPr>
            <a:r>
              <a:rPr lang="en-GB" sz="1600" dirty="0">
                <a:solidFill>
                  <a:srgbClr val="FF0000"/>
                </a:solidFill>
              </a:rPr>
              <a:t>Traceability</a:t>
            </a:r>
            <a:endParaRPr lang="en-GB" sz="1600" dirty="0"/>
          </a:p>
          <a:p>
            <a:pPr algn="r" rtl="1">
              <a:lnSpc>
                <a:spcPct val="90000"/>
              </a:lnSpc>
            </a:pPr>
            <a:r>
              <a:rPr lang="en-GB" sz="1600" dirty="0" err="1">
                <a:solidFill>
                  <a:srgbClr val="FF0000"/>
                </a:solidFill>
              </a:rPr>
              <a:t>التتبع</a:t>
            </a:r>
            <a:endParaRPr lang="en-GB" sz="1600" dirty="0"/>
          </a:p>
          <a:p>
            <a:pPr lvl="1">
              <a:lnSpc>
                <a:spcPct val="90000"/>
              </a:lnSpc>
            </a:pPr>
            <a:r>
              <a:rPr lang="en-GB" sz="1400" dirty="0"/>
              <a:t>Is the origin of the requirement clearly stated?</a:t>
            </a:r>
          </a:p>
          <a:p>
            <a:pPr lvl="1" algn="r" rtl="1">
              <a:lnSpc>
                <a:spcPct val="90000"/>
              </a:lnSpc>
            </a:pPr>
            <a:r>
              <a:rPr lang="en-GB" sz="1400" dirty="0" err="1"/>
              <a:t>هل</a:t>
            </a:r>
            <a:r>
              <a:rPr lang="en-GB" sz="1400" dirty="0"/>
              <a:t> </a:t>
            </a:r>
            <a:r>
              <a:rPr lang="en-GB" sz="1400" dirty="0" err="1"/>
              <a:t>أصل</a:t>
            </a:r>
            <a:r>
              <a:rPr lang="en-GB" sz="1400" dirty="0"/>
              <a:t> </a:t>
            </a:r>
            <a:r>
              <a:rPr lang="en-GB" sz="1400" dirty="0" err="1"/>
              <a:t>المطلب</a:t>
            </a:r>
            <a:r>
              <a:rPr lang="en-GB" sz="1400" dirty="0"/>
              <a:t> </a:t>
            </a:r>
            <a:r>
              <a:rPr lang="en-GB" sz="1400" dirty="0" err="1"/>
              <a:t>مذكور</a:t>
            </a:r>
            <a:r>
              <a:rPr lang="en-GB" sz="1400" dirty="0"/>
              <a:t> </a:t>
            </a:r>
            <a:r>
              <a:rPr lang="en-GB" sz="1400" dirty="0" err="1"/>
              <a:t>بوضوح</a:t>
            </a:r>
            <a:r>
              <a:rPr lang="en-GB" sz="1400" dirty="0"/>
              <a:t>؟</a:t>
            </a:r>
          </a:p>
          <a:p>
            <a:pPr>
              <a:lnSpc>
                <a:spcPct val="90000"/>
              </a:lnSpc>
            </a:pPr>
            <a:r>
              <a:rPr lang="en-GB" sz="1600" dirty="0">
                <a:solidFill>
                  <a:srgbClr val="FF0000"/>
                </a:solidFill>
              </a:rPr>
              <a:t>Adaptability</a:t>
            </a:r>
            <a:endParaRPr lang="en-GB" sz="1600" dirty="0"/>
          </a:p>
          <a:p>
            <a:pPr algn="r" rtl="1">
              <a:lnSpc>
                <a:spcPct val="90000"/>
              </a:lnSpc>
            </a:pPr>
            <a:r>
              <a:rPr lang="en-GB" sz="1600" dirty="0" err="1">
                <a:solidFill>
                  <a:srgbClr val="FF0000"/>
                </a:solidFill>
              </a:rPr>
              <a:t>القدرة</a:t>
            </a:r>
            <a:r>
              <a:rPr lang="en-GB" sz="1600" dirty="0">
                <a:solidFill>
                  <a:srgbClr val="FF0000"/>
                </a:solidFill>
              </a:rPr>
              <a:t> </a:t>
            </a:r>
            <a:r>
              <a:rPr lang="en-GB" sz="1600" dirty="0" err="1">
                <a:solidFill>
                  <a:srgbClr val="FF0000"/>
                </a:solidFill>
              </a:rPr>
              <a:t>على</a:t>
            </a:r>
            <a:r>
              <a:rPr lang="en-GB" sz="1600" dirty="0">
                <a:solidFill>
                  <a:srgbClr val="FF0000"/>
                </a:solidFill>
              </a:rPr>
              <a:t> </a:t>
            </a:r>
            <a:r>
              <a:rPr lang="en-GB" sz="1600" dirty="0" err="1">
                <a:solidFill>
                  <a:srgbClr val="FF0000"/>
                </a:solidFill>
              </a:rPr>
              <a:t>التكيف</a:t>
            </a:r>
            <a:endParaRPr lang="en-GB" sz="1600" dirty="0"/>
          </a:p>
          <a:p>
            <a:pPr lvl="1">
              <a:lnSpc>
                <a:spcPct val="90000"/>
              </a:lnSpc>
            </a:pPr>
            <a:endParaRPr lang="en-GB" sz="1400" dirty="0"/>
          </a:p>
          <a:p>
            <a:pPr lvl="1">
              <a:lnSpc>
                <a:spcPct val="90000"/>
              </a:lnSpc>
            </a:pPr>
            <a:r>
              <a:rPr lang="en-GB" sz="1400" dirty="0"/>
              <a:t>Can the requirement be changed without a large impact on other requirements?</a:t>
            </a:r>
          </a:p>
          <a:p>
            <a:pPr lvl="1" algn="r" rtl="1">
              <a:lnSpc>
                <a:spcPct val="90000"/>
              </a:lnSpc>
            </a:pPr>
            <a:r>
              <a:rPr lang="en-GB" sz="1400" dirty="0" err="1"/>
              <a:t>هل</a:t>
            </a:r>
            <a:r>
              <a:rPr lang="en-GB" sz="1400" dirty="0"/>
              <a:t> </a:t>
            </a:r>
            <a:r>
              <a:rPr lang="en-GB" sz="1400" dirty="0" err="1"/>
              <a:t>يمكن</a:t>
            </a:r>
            <a:r>
              <a:rPr lang="en-GB" sz="1400" dirty="0"/>
              <a:t> </a:t>
            </a:r>
            <a:r>
              <a:rPr lang="en-GB" sz="1400" dirty="0" err="1"/>
              <a:t>تغيير</a:t>
            </a:r>
            <a:r>
              <a:rPr lang="en-GB" sz="1400" dirty="0"/>
              <a:t> </a:t>
            </a:r>
            <a:r>
              <a:rPr lang="en-GB" sz="1400" dirty="0" err="1"/>
              <a:t>المتطلب</a:t>
            </a:r>
            <a:r>
              <a:rPr lang="en-GB" sz="1400" dirty="0"/>
              <a:t> </a:t>
            </a:r>
            <a:r>
              <a:rPr lang="en-GB" sz="1400" dirty="0" err="1"/>
              <a:t>دون</a:t>
            </a:r>
            <a:r>
              <a:rPr lang="en-GB" sz="1400" dirty="0"/>
              <a:t> </a:t>
            </a:r>
            <a:r>
              <a:rPr lang="en-GB" sz="1400" dirty="0" err="1"/>
              <a:t>تأثير</a:t>
            </a:r>
            <a:r>
              <a:rPr lang="en-GB" sz="1400" dirty="0"/>
              <a:t> </a:t>
            </a:r>
            <a:r>
              <a:rPr lang="en-GB" sz="1400" dirty="0" err="1"/>
              <a:t>كبير</a:t>
            </a:r>
            <a:r>
              <a:rPr lang="en-GB" sz="1400" dirty="0"/>
              <a:t> </a:t>
            </a:r>
            <a:r>
              <a:rPr lang="en-GB" sz="1400" dirty="0" err="1"/>
              <a:t>على</a:t>
            </a:r>
            <a:r>
              <a:rPr lang="en-GB" sz="1400" dirty="0"/>
              <a:t> </a:t>
            </a:r>
            <a:r>
              <a:rPr lang="en-GB" sz="1400" dirty="0" err="1"/>
              <a:t>المتطلبات</a:t>
            </a:r>
            <a:r>
              <a:rPr lang="en-GB" sz="1400" dirty="0"/>
              <a:t> </a:t>
            </a:r>
            <a:r>
              <a:rPr lang="en-GB" sz="1400" dirty="0" err="1"/>
              <a:t>الأخرى</a:t>
            </a:r>
            <a:r>
              <a:rPr lang="en-GB" sz="1400" dirty="0"/>
              <a:t>؟</a:t>
            </a:r>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40</a:t>
            </a:fld>
            <a:endParaRPr lang="en-US">
              <a:solidFill>
                <a:prstClr val="black">
                  <a:tint val="75000"/>
                </a:prstClr>
              </a:solidFill>
              <a:latin typeface="Calibri"/>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EDD30A8-4D37-36E4-6C7E-325975C05425}"/>
              </a:ext>
            </a:extLst>
          </p:cNvPr>
          <p:cNvSpPr>
            <a:spLocks noGrp="1" noChangeArrowheads="1"/>
          </p:cNvSpPr>
          <p:nvPr>
            <p:ph type="ctrTitle"/>
          </p:nvPr>
        </p:nvSpPr>
        <p:spPr>
          <a:xfrm>
            <a:off x="4495800" y="1828801"/>
            <a:ext cx="6019800" cy="1744663"/>
          </a:xfrm>
        </p:spPr>
        <p:txBody>
          <a:bodyPr/>
          <a:lstStyle/>
          <a:p>
            <a:pPr eaLnBrk="1" hangingPunct="1"/>
            <a:r>
              <a:rPr lang="en-US" altLang="en-US"/>
              <a:t>Requirement Workflow</a:t>
            </a:r>
            <a:br>
              <a:rPr lang="en-US" altLang="en-US"/>
            </a:br>
            <a:r>
              <a:rPr lang="ar-SA" altLang="ar-JO" sz="2400"/>
              <a:t>متطلبات سير العمل</a:t>
            </a:r>
            <a:endParaRPr lang="en-US" altLang="en-US" sz="2100"/>
          </a:p>
        </p:txBody>
      </p:sp>
      <p:sp>
        <p:nvSpPr>
          <p:cNvPr id="4099" name="Rectangle 4">
            <a:extLst>
              <a:ext uri="{FF2B5EF4-FFF2-40B4-BE49-F238E27FC236}">
                <a16:creationId xmlns:a16="http://schemas.microsoft.com/office/drawing/2014/main" id="{3AB3E178-84EC-4BBE-8111-AA1EE98C1245}"/>
              </a:ext>
            </a:extLst>
          </p:cNvPr>
          <p:cNvSpPr>
            <a:spLocks noGrp="1" noChangeArrowheads="1"/>
          </p:cNvSpPr>
          <p:nvPr>
            <p:ph type="subTitle" idx="1"/>
          </p:nvPr>
        </p:nvSpPr>
        <p:spPr>
          <a:xfrm>
            <a:off x="2711451" y="4508501"/>
            <a:ext cx="7553325" cy="728663"/>
          </a:xfrm>
        </p:spPr>
        <p:txBody>
          <a:bodyPr/>
          <a:lstStyle/>
          <a:p>
            <a:pPr algn="ctr" eaLnBrk="1" hangingPunct="1"/>
            <a:r>
              <a:rPr lang="en-US" altLang="en-US" sz="1900"/>
              <a:t>Dr. Ahmed BaniMustafa</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FFDA52-3882-4901-7E4D-0CB33FF160C0}"/>
              </a:ext>
            </a:extLst>
          </p:cNvPr>
          <p:cNvSpPr>
            <a:spLocks noGrp="1" noChangeArrowheads="1"/>
          </p:cNvSpPr>
          <p:nvPr>
            <p:ph type="title"/>
          </p:nvPr>
        </p:nvSpPr>
        <p:spPr/>
        <p:txBody>
          <a:bodyPr/>
          <a:lstStyle/>
          <a:p>
            <a:pPr eaLnBrk="1" hangingPunct="1">
              <a:defRPr/>
            </a:pPr>
            <a:r>
              <a:rPr lang="en-US" altLang="en-US" dirty="0"/>
              <a:t>Requirement workflow</a:t>
            </a:r>
            <a:br>
              <a:rPr lang="en-US" altLang="en-US" dirty="0"/>
            </a:br>
            <a:r>
              <a:rPr lang="en-US" spc="-1" dirty="0" err="1">
                <a:solidFill>
                  <a:srgbClr val="000000"/>
                </a:solidFill>
              </a:rPr>
              <a:t>متطلب</a:t>
            </a:r>
            <a:r>
              <a:rPr lang="en-US" spc="-1" dirty="0">
                <a:solidFill>
                  <a:srgbClr val="000000"/>
                </a:solidFill>
              </a:rPr>
              <a:t> </a:t>
            </a:r>
            <a:r>
              <a:rPr lang="en-US" spc="-1" dirty="0" err="1">
                <a:solidFill>
                  <a:srgbClr val="000000"/>
                </a:solidFill>
              </a:rPr>
              <a:t>سير</a:t>
            </a:r>
            <a:r>
              <a:rPr lang="en-US" spc="-1" dirty="0">
                <a:solidFill>
                  <a:srgbClr val="000000"/>
                </a:solidFill>
              </a:rPr>
              <a:t> </a:t>
            </a:r>
            <a:r>
              <a:rPr lang="en-US" spc="-1" dirty="0" err="1">
                <a:solidFill>
                  <a:srgbClr val="000000"/>
                </a:solidFill>
              </a:rPr>
              <a:t>العمل</a:t>
            </a:r>
            <a:endParaRPr lang="en-US" altLang="en-US" dirty="0"/>
          </a:p>
        </p:txBody>
      </p:sp>
      <p:sp>
        <p:nvSpPr>
          <p:cNvPr id="5123" name="Rectangle 3">
            <a:extLst>
              <a:ext uri="{FF2B5EF4-FFF2-40B4-BE49-F238E27FC236}">
                <a16:creationId xmlns:a16="http://schemas.microsoft.com/office/drawing/2014/main" id="{5C9DD2DC-7A2A-97DC-A420-3EBA79CFB01A}"/>
              </a:ext>
            </a:extLst>
          </p:cNvPr>
          <p:cNvSpPr>
            <a:spLocks noGrp="1" noChangeArrowheads="1"/>
          </p:cNvSpPr>
          <p:nvPr>
            <p:ph type="body" idx="1"/>
          </p:nvPr>
        </p:nvSpPr>
        <p:spPr>
          <a:xfrm>
            <a:off x="1981200" y="1981200"/>
            <a:ext cx="8229600" cy="4419600"/>
          </a:xfrm>
        </p:spPr>
        <p:txBody>
          <a:bodyPr/>
          <a:lstStyle/>
          <a:p>
            <a:pPr marL="609600" indent="-609600" eaLnBrk="1" hangingPunct="1">
              <a:lnSpc>
                <a:spcPct val="80000"/>
              </a:lnSpc>
              <a:buNone/>
              <a:defRPr/>
            </a:pPr>
            <a:r>
              <a:rPr lang="en-US" altLang="en-US" sz="2000" dirty="0"/>
              <a:t>1. Analyze The Problem: </a:t>
            </a:r>
            <a:r>
              <a:rPr lang="en-US" sz="2000" spc="-1" dirty="0" err="1">
                <a:solidFill>
                  <a:srgbClr val="000000"/>
                </a:solidFill>
              </a:rPr>
              <a:t>حلل</a:t>
            </a:r>
            <a:r>
              <a:rPr lang="en-US" sz="2000" spc="-1" dirty="0">
                <a:solidFill>
                  <a:srgbClr val="000000"/>
                </a:solidFill>
              </a:rPr>
              <a:t> </a:t>
            </a:r>
            <a:r>
              <a:rPr lang="en-US" sz="2000" spc="-1" dirty="0" err="1">
                <a:solidFill>
                  <a:srgbClr val="000000"/>
                </a:solidFill>
              </a:rPr>
              <a:t>المشكلة</a:t>
            </a:r>
            <a:r>
              <a:rPr lang="en-US" sz="2000" spc="-1" dirty="0">
                <a:solidFill>
                  <a:srgbClr val="000000"/>
                </a:solidFill>
              </a:rPr>
              <a:t>:</a:t>
            </a:r>
            <a:endParaRPr lang="en-US" altLang="en-US" sz="2000" dirty="0"/>
          </a:p>
          <a:p>
            <a:pPr marL="990600" lvl="1" indent="-533400" eaLnBrk="1" hangingPunct="1">
              <a:lnSpc>
                <a:spcPct val="80000"/>
              </a:lnSpc>
              <a:defRPr/>
            </a:pPr>
            <a:r>
              <a:rPr lang="en-US" altLang="en-US" sz="1800" dirty="0"/>
              <a:t>gain agreement about problem statement</a:t>
            </a:r>
          </a:p>
          <a:p>
            <a:pPr marL="990360" lvl="1" indent="-533160" algn="r" rtl="1">
              <a:lnSpc>
                <a:spcPct val="80000"/>
              </a:lnSpc>
              <a:spcBef>
                <a:spcPts val="448"/>
              </a:spcBef>
              <a:buClr>
                <a:srgbClr val="9999CC"/>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1800" spc="-1" dirty="0" err="1">
                <a:solidFill>
                  <a:srgbClr val="000000"/>
                </a:solidFill>
              </a:rPr>
              <a:t>الحصول</a:t>
            </a:r>
            <a:r>
              <a:rPr lang="en-US" sz="1800" spc="-1" dirty="0">
                <a:solidFill>
                  <a:srgbClr val="000000"/>
                </a:solidFill>
              </a:rPr>
              <a:t> </a:t>
            </a:r>
            <a:r>
              <a:rPr lang="en-US" sz="1800" spc="-1" dirty="0" err="1">
                <a:solidFill>
                  <a:srgbClr val="000000"/>
                </a:solidFill>
              </a:rPr>
              <a:t>على</a:t>
            </a:r>
            <a:r>
              <a:rPr lang="en-US" sz="1800" spc="-1" dirty="0">
                <a:solidFill>
                  <a:srgbClr val="000000"/>
                </a:solidFill>
              </a:rPr>
              <a:t> </a:t>
            </a:r>
            <a:r>
              <a:rPr lang="en-US" sz="1800" spc="-1" dirty="0" err="1">
                <a:solidFill>
                  <a:srgbClr val="000000"/>
                </a:solidFill>
              </a:rPr>
              <a:t>اتفاق</a:t>
            </a:r>
            <a:r>
              <a:rPr lang="en-US" sz="1800" spc="-1" dirty="0">
                <a:solidFill>
                  <a:srgbClr val="000000"/>
                </a:solidFill>
              </a:rPr>
              <a:t> </a:t>
            </a:r>
            <a:r>
              <a:rPr lang="en-US" sz="1800" spc="-1" dirty="0" err="1">
                <a:solidFill>
                  <a:srgbClr val="000000"/>
                </a:solidFill>
              </a:rPr>
              <a:t>حول</a:t>
            </a:r>
            <a:r>
              <a:rPr lang="en-US" sz="1800" spc="-1" dirty="0">
                <a:solidFill>
                  <a:srgbClr val="000000"/>
                </a:solidFill>
              </a:rPr>
              <a:t> </a:t>
            </a:r>
            <a:r>
              <a:rPr lang="en-US" sz="1800" spc="-1" dirty="0" err="1">
                <a:solidFill>
                  <a:srgbClr val="000000"/>
                </a:solidFill>
              </a:rPr>
              <a:t>بيان</a:t>
            </a:r>
            <a:r>
              <a:rPr lang="en-US" sz="1800" spc="-1" dirty="0">
                <a:solidFill>
                  <a:srgbClr val="000000"/>
                </a:solidFill>
              </a:rPr>
              <a:t> </a:t>
            </a:r>
            <a:r>
              <a:rPr lang="en-US" sz="1800" spc="-1" dirty="0" err="1">
                <a:solidFill>
                  <a:srgbClr val="000000"/>
                </a:solidFill>
              </a:rPr>
              <a:t>المشكلة</a:t>
            </a:r>
            <a:endParaRPr lang="en-US" sz="1800" spc="-1" dirty="0">
              <a:solidFill>
                <a:srgbClr val="000000"/>
              </a:solidFill>
            </a:endParaRPr>
          </a:p>
          <a:p>
            <a:pPr marL="990600" lvl="1" indent="-533400" eaLnBrk="1" hangingPunct="1">
              <a:lnSpc>
                <a:spcPct val="80000"/>
              </a:lnSpc>
              <a:defRPr/>
            </a:pPr>
            <a:r>
              <a:rPr lang="en-US" altLang="en-US" sz="1800" dirty="0"/>
              <a:t>What problem we are trying to solve</a:t>
            </a:r>
          </a:p>
          <a:p>
            <a:pPr marL="990360" lvl="1" indent="-533160" algn="r" rtl="1">
              <a:lnSpc>
                <a:spcPct val="80000"/>
              </a:lnSpc>
              <a:spcBef>
                <a:spcPts val="448"/>
              </a:spcBef>
              <a:buClr>
                <a:srgbClr val="9999CC"/>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1800" spc="-1" dirty="0" err="1">
                <a:solidFill>
                  <a:srgbClr val="000000"/>
                </a:solidFill>
              </a:rPr>
              <a:t>ما</a:t>
            </a:r>
            <a:r>
              <a:rPr lang="en-US" sz="1800" spc="-1" dirty="0">
                <a:solidFill>
                  <a:srgbClr val="000000"/>
                </a:solidFill>
              </a:rPr>
              <a:t> </a:t>
            </a:r>
            <a:r>
              <a:rPr lang="en-US" sz="1800" spc="-1" dirty="0" err="1">
                <a:solidFill>
                  <a:srgbClr val="000000"/>
                </a:solidFill>
              </a:rPr>
              <a:t>هي</a:t>
            </a:r>
            <a:r>
              <a:rPr lang="en-US" sz="1800" spc="-1" dirty="0">
                <a:solidFill>
                  <a:srgbClr val="000000"/>
                </a:solidFill>
              </a:rPr>
              <a:t> </a:t>
            </a:r>
            <a:r>
              <a:rPr lang="en-US" sz="1800" spc="-1" dirty="0" err="1">
                <a:solidFill>
                  <a:srgbClr val="000000"/>
                </a:solidFill>
              </a:rPr>
              <a:t>المشكلة</a:t>
            </a:r>
            <a:r>
              <a:rPr lang="en-US" sz="1800" spc="-1" dirty="0">
                <a:solidFill>
                  <a:srgbClr val="000000"/>
                </a:solidFill>
              </a:rPr>
              <a:t> </a:t>
            </a:r>
            <a:r>
              <a:rPr lang="en-US" sz="1800" spc="-1" dirty="0" err="1">
                <a:solidFill>
                  <a:srgbClr val="000000"/>
                </a:solidFill>
              </a:rPr>
              <a:t>التي</a:t>
            </a:r>
            <a:r>
              <a:rPr lang="en-US" sz="1800" spc="-1" dirty="0">
                <a:solidFill>
                  <a:srgbClr val="000000"/>
                </a:solidFill>
              </a:rPr>
              <a:t> </a:t>
            </a:r>
            <a:r>
              <a:rPr lang="en-US" sz="1800" spc="-1" dirty="0" err="1">
                <a:solidFill>
                  <a:srgbClr val="000000"/>
                </a:solidFill>
              </a:rPr>
              <a:t>نحاول</a:t>
            </a:r>
            <a:r>
              <a:rPr lang="en-US" sz="1800" spc="-1" dirty="0">
                <a:solidFill>
                  <a:srgbClr val="000000"/>
                </a:solidFill>
              </a:rPr>
              <a:t> </a:t>
            </a:r>
            <a:r>
              <a:rPr lang="en-US" sz="1800" spc="-1" dirty="0" err="1">
                <a:solidFill>
                  <a:srgbClr val="000000"/>
                </a:solidFill>
              </a:rPr>
              <a:t>حلها</a:t>
            </a:r>
            <a:endParaRPr lang="en-US" sz="1800" spc="-1" dirty="0">
              <a:solidFill>
                <a:srgbClr val="000000"/>
              </a:solidFill>
            </a:endParaRPr>
          </a:p>
          <a:p>
            <a:pPr marL="990600" lvl="1" indent="-533400" eaLnBrk="1" hangingPunct="1">
              <a:lnSpc>
                <a:spcPct val="80000"/>
              </a:lnSpc>
              <a:defRPr/>
            </a:pPr>
            <a:r>
              <a:rPr lang="en-US" altLang="en-US" sz="1800" dirty="0"/>
              <a:t>I identify system stakeholders</a:t>
            </a:r>
          </a:p>
          <a:p>
            <a:pPr marL="990360" lvl="1" indent="-533160" algn="r" rtl="1">
              <a:lnSpc>
                <a:spcPct val="80000"/>
              </a:lnSpc>
              <a:spcBef>
                <a:spcPts val="448"/>
              </a:spcBef>
              <a:buClr>
                <a:srgbClr val="9999CC"/>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1800" spc="-1" dirty="0" err="1">
                <a:solidFill>
                  <a:srgbClr val="000000"/>
                </a:solidFill>
              </a:rPr>
              <a:t>أحدد</a:t>
            </a:r>
            <a:r>
              <a:rPr lang="en-US" sz="1800" spc="-1" dirty="0">
                <a:solidFill>
                  <a:srgbClr val="000000"/>
                </a:solidFill>
              </a:rPr>
              <a:t> </a:t>
            </a:r>
            <a:r>
              <a:rPr lang="en-US" sz="1800" spc="-1" dirty="0" err="1">
                <a:solidFill>
                  <a:srgbClr val="000000"/>
                </a:solidFill>
              </a:rPr>
              <a:t>أصحاب</a:t>
            </a:r>
            <a:r>
              <a:rPr lang="en-US" sz="1800" spc="-1" dirty="0">
                <a:solidFill>
                  <a:srgbClr val="000000"/>
                </a:solidFill>
              </a:rPr>
              <a:t> </a:t>
            </a:r>
            <a:r>
              <a:rPr lang="en-US" sz="1800" spc="-1" dirty="0" err="1">
                <a:solidFill>
                  <a:srgbClr val="000000"/>
                </a:solidFill>
              </a:rPr>
              <a:t>المصلحة</a:t>
            </a:r>
            <a:r>
              <a:rPr lang="en-US" sz="1800" spc="-1" dirty="0">
                <a:solidFill>
                  <a:srgbClr val="000000"/>
                </a:solidFill>
              </a:rPr>
              <a:t> </a:t>
            </a:r>
            <a:r>
              <a:rPr lang="en-US" sz="1800" spc="-1" dirty="0" err="1">
                <a:solidFill>
                  <a:srgbClr val="000000"/>
                </a:solidFill>
              </a:rPr>
              <a:t>في</a:t>
            </a:r>
            <a:r>
              <a:rPr lang="en-US" sz="1800" spc="-1" dirty="0">
                <a:solidFill>
                  <a:srgbClr val="000000"/>
                </a:solidFill>
              </a:rPr>
              <a:t> </a:t>
            </a:r>
            <a:r>
              <a:rPr lang="en-US" sz="1800" spc="-1" dirty="0" err="1">
                <a:solidFill>
                  <a:srgbClr val="000000"/>
                </a:solidFill>
              </a:rPr>
              <a:t>النظام</a:t>
            </a:r>
            <a:endParaRPr lang="en-US" sz="1800" spc="-1" dirty="0">
              <a:solidFill>
                <a:srgbClr val="000000"/>
              </a:solidFill>
            </a:endParaRPr>
          </a:p>
          <a:p>
            <a:pPr marL="990600" lvl="1" indent="-533400" eaLnBrk="1" hangingPunct="1">
              <a:lnSpc>
                <a:spcPct val="80000"/>
              </a:lnSpc>
              <a:defRPr/>
            </a:pPr>
            <a:r>
              <a:rPr lang="en-US" altLang="en-US" sz="1800" dirty="0"/>
              <a:t>Identify system boundaries and constraints.</a:t>
            </a:r>
          </a:p>
          <a:p>
            <a:pPr marL="990360" lvl="1" indent="-533160" algn="r" rtl="1">
              <a:lnSpc>
                <a:spcPct val="80000"/>
              </a:lnSpc>
              <a:spcBef>
                <a:spcPts val="448"/>
              </a:spcBef>
              <a:buClr>
                <a:srgbClr val="9999CC"/>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1800" spc="-1" dirty="0" err="1">
                <a:solidFill>
                  <a:srgbClr val="000000"/>
                </a:solidFill>
              </a:rPr>
              <a:t>تحديد</a:t>
            </a:r>
            <a:r>
              <a:rPr lang="en-US" sz="1800" spc="-1" dirty="0">
                <a:solidFill>
                  <a:srgbClr val="000000"/>
                </a:solidFill>
              </a:rPr>
              <a:t> </a:t>
            </a:r>
            <a:r>
              <a:rPr lang="en-US" sz="1800" spc="-1" dirty="0" err="1">
                <a:solidFill>
                  <a:srgbClr val="000000"/>
                </a:solidFill>
              </a:rPr>
              <a:t>حدود</a:t>
            </a:r>
            <a:r>
              <a:rPr lang="en-US" sz="1800" spc="-1" dirty="0">
                <a:solidFill>
                  <a:srgbClr val="000000"/>
                </a:solidFill>
              </a:rPr>
              <a:t> </a:t>
            </a:r>
            <a:r>
              <a:rPr lang="en-US" sz="1800" spc="-1" dirty="0" err="1">
                <a:solidFill>
                  <a:srgbClr val="000000"/>
                </a:solidFill>
              </a:rPr>
              <a:t>النظام</a:t>
            </a:r>
            <a:r>
              <a:rPr lang="en-US" sz="1800" spc="-1" dirty="0">
                <a:solidFill>
                  <a:srgbClr val="000000"/>
                </a:solidFill>
              </a:rPr>
              <a:t> </a:t>
            </a:r>
            <a:r>
              <a:rPr lang="en-US" sz="1800" spc="-1" dirty="0" err="1">
                <a:solidFill>
                  <a:srgbClr val="000000"/>
                </a:solidFill>
              </a:rPr>
              <a:t>والقيود</a:t>
            </a:r>
            <a:r>
              <a:rPr lang="en-US" sz="1800" spc="-1" dirty="0">
                <a:solidFill>
                  <a:srgbClr val="000000"/>
                </a:solidFill>
              </a:rPr>
              <a:t>.</a:t>
            </a:r>
          </a:p>
          <a:p>
            <a:pPr marL="609600" indent="-609600" eaLnBrk="1" hangingPunct="1">
              <a:lnSpc>
                <a:spcPct val="80000"/>
              </a:lnSpc>
              <a:buFontTx/>
              <a:buAutoNum type="arabicPeriod"/>
              <a:defRPr/>
            </a:pPr>
            <a:endParaRPr lang="en-US" altLang="en-US" sz="2000" dirty="0"/>
          </a:p>
          <a:p>
            <a:pPr marL="609600" indent="-609600" eaLnBrk="1" hangingPunct="1">
              <a:lnSpc>
                <a:spcPct val="80000"/>
              </a:lnSpc>
              <a:buNone/>
              <a:defRPr/>
            </a:pPr>
            <a:r>
              <a:rPr lang="en-US" altLang="en-US" sz="2000" dirty="0"/>
              <a:t>2.  Understand Stakeholders </a:t>
            </a:r>
            <a:r>
              <a:rPr lang="en-US" altLang="en-US" sz="2000" dirty="0" err="1"/>
              <a:t>needs:</a:t>
            </a:r>
            <a:r>
              <a:rPr lang="en-US" sz="2000" spc="-1" dirty="0" err="1">
                <a:solidFill>
                  <a:srgbClr val="000000"/>
                </a:solidFill>
              </a:rPr>
              <a:t>فهم</a:t>
            </a:r>
            <a:r>
              <a:rPr lang="en-US" sz="2000" spc="-1" dirty="0">
                <a:solidFill>
                  <a:srgbClr val="000000"/>
                </a:solidFill>
              </a:rPr>
              <a:t> </a:t>
            </a:r>
            <a:r>
              <a:rPr lang="en-US" sz="2000" spc="-1" dirty="0" err="1">
                <a:solidFill>
                  <a:srgbClr val="000000"/>
                </a:solidFill>
              </a:rPr>
              <a:t>احتياجات</a:t>
            </a:r>
            <a:r>
              <a:rPr lang="en-US" sz="2000" spc="-1" dirty="0">
                <a:solidFill>
                  <a:srgbClr val="000000"/>
                </a:solidFill>
              </a:rPr>
              <a:t> </a:t>
            </a:r>
            <a:r>
              <a:rPr lang="en-US" sz="2000" spc="-1" dirty="0" err="1">
                <a:solidFill>
                  <a:srgbClr val="000000"/>
                </a:solidFill>
              </a:rPr>
              <a:t>أصحاب</a:t>
            </a:r>
            <a:r>
              <a:rPr lang="en-US" sz="2000" spc="-1" dirty="0">
                <a:solidFill>
                  <a:srgbClr val="000000"/>
                </a:solidFill>
              </a:rPr>
              <a:t> </a:t>
            </a:r>
            <a:r>
              <a:rPr lang="en-US" sz="2000" spc="-1" dirty="0" err="1">
                <a:solidFill>
                  <a:srgbClr val="000000"/>
                </a:solidFill>
              </a:rPr>
              <a:t>المصلحة</a:t>
            </a:r>
            <a:r>
              <a:rPr lang="en-US" sz="2000" spc="-1" dirty="0">
                <a:solidFill>
                  <a:srgbClr val="000000"/>
                </a:solidFill>
              </a:rPr>
              <a:t>      :</a:t>
            </a:r>
          </a:p>
          <a:p>
            <a:pPr marL="609600" indent="-609600" eaLnBrk="1" hangingPunct="1">
              <a:lnSpc>
                <a:spcPct val="80000"/>
              </a:lnSpc>
              <a:buNone/>
              <a:defRPr/>
            </a:pPr>
            <a:endParaRPr lang="en-US" altLang="en-US" sz="2000" dirty="0"/>
          </a:p>
          <a:p>
            <a:pPr marL="0" indent="0" algn="r" rtl="1">
              <a:lnSpc>
                <a:spcPct val="8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2000" dirty="0"/>
              <a:t>Gather stake holders requests to obtain a clear understanding about  their real needs.</a:t>
            </a:r>
          </a:p>
          <a:p>
            <a:pPr marL="0" indent="0" algn="r" rtl="1">
              <a:lnSpc>
                <a:spcPct val="8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اجمع</a:t>
            </a:r>
            <a:r>
              <a:rPr lang="en-US" sz="2000" spc="-1" dirty="0">
                <a:solidFill>
                  <a:srgbClr val="000000"/>
                </a:solidFill>
              </a:rPr>
              <a:t> </a:t>
            </a:r>
            <a:r>
              <a:rPr lang="en-US" sz="2000" spc="-1" dirty="0" err="1">
                <a:solidFill>
                  <a:srgbClr val="000000"/>
                </a:solidFill>
              </a:rPr>
              <a:t>طلبات</a:t>
            </a:r>
            <a:r>
              <a:rPr lang="en-US" sz="2000" spc="-1" dirty="0">
                <a:solidFill>
                  <a:srgbClr val="000000"/>
                </a:solidFill>
              </a:rPr>
              <a:t> </a:t>
            </a:r>
            <a:r>
              <a:rPr lang="en-US" sz="2000" spc="-1" dirty="0" err="1">
                <a:solidFill>
                  <a:srgbClr val="000000"/>
                </a:solidFill>
              </a:rPr>
              <a:t>أصحاب</a:t>
            </a:r>
            <a:r>
              <a:rPr lang="en-US" sz="2000" spc="-1" dirty="0">
                <a:solidFill>
                  <a:srgbClr val="000000"/>
                </a:solidFill>
              </a:rPr>
              <a:t> </a:t>
            </a:r>
            <a:r>
              <a:rPr lang="en-US" sz="2000" spc="-1" dirty="0" err="1">
                <a:solidFill>
                  <a:srgbClr val="000000"/>
                </a:solidFill>
              </a:rPr>
              <a:t>المصلحة</a:t>
            </a:r>
            <a:r>
              <a:rPr lang="en-US" sz="2000" spc="-1" dirty="0">
                <a:solidFill>
                  <a:srgbClr val="000000"/>
                </a:solidFill>
              </a:rPr>
              <a:t> </a:t>
            </a:r>
            <a:r>
              <a:rPr lang="en-US" sz="2000" spc="-1" dirty="0" err="1">
                <a:solidFill>
                  <a:srgbClr val="000000"/>
                </a:solidFill>
              </a:rPr>
              <a:t>للحصول</a:t>
            </a:r>
            <a:r>
              <a:rPr lang="en-US" sz="2000" spc="-1" dirty="0">
                <a:solidFill>
                  <a:srgbClr val="000000"/>
                </a:solidFill>
              </a:rPr>
              <a:t> </a:t>
            </a:r>
            <a:r>
              <a:rPr lang="en-US" sz="2000" spc="-1" dirty="0" err="1">
                <a:solidFill>
                  <a:srgbClr val="000000"/>
                </a:solidFill>
              </a:rPr>
              <a:t>على</a:t>
            </a:r>
            <a:r>
              <a:rPr lang="en-US" sz="2000" spc="-1" dirty="0">
                <a:solidFill>
                  <a:srgbClr val="000000"/>
                </a:solidFill>
              </a:rPr>
              <a:t> </a:t>
            </a:r>
            <a:r>
              <a:rPr lang="en-US" sz="2000" spc="-1" dirty="0" err="1">
                <a:solidFill>
                  <a:srgbClr val="000000"/>
                </a:solidFill>
              </a:rPr>
              <a:t>فهم</a:t>
            </a:r>
            <a:r>
              <a:rPr lang="en-US" sz="2000" spc="-1" dirty="0">
                <a:solidFill>
                  <a:srgbClr val="000000"/>
                </a:solidFill>
              </a:rPr>
              <a:t> </a:t>
            </a:r>
            <a:r>
              <a:rPr lang="en-US" sz="2000" spc="-1" dirty="0" err="1">
                <a:solidFill>
                  <a:srgbClr val="000000"/>
                </a:solidFill>
              </a:rPr>
              <a:t>واضح</a:t>
            </a:r>
            <a:r>
              <a:rPr lang="en-US" sz="2000" spc="-1" dirty="0">
                <a:solidFill>
                  <a:srgbClr val="000000"/>
                </a:solidFill>
              </a:rPr>
              <a:t> </a:t>
            </a:r>
            <a:r>
              <a:rPr lang="en-US" sz="2000" spc="-1" dirty="0" err="1">
                <a:solidFill>
                  <a:srgbClr val="000000"/>
                </a:solidFill>
              </a:rPr>
              <a:t>لاحتياجاتهم</a:t>
            </a:r>
            <a:r>
              <a:rPr lang="en-US" sz="2000" spc="-1" dirty="0">
                <a:solidFill>
                  <a:srgbClr val="000000"/>
                </a:solidFill>
              </a:rPr>
              <a:t> </a:t>
            </a:r>
            <a:r>
              <a:rPr lang="en-US" sz="2000" spc="-1" dirty="0" err="1">
                <a:solidFill>
                  <a:srgbClr val="000000"/>
                </a:solidFill>
              </a:rPr>
              <a:t>الحقيقية</a:t>
            </a:r>
            <a:endParaRPr lang="en-US" altLang="en-US" sz="20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5EED526-C3F2-9713-12B8-2AAFC765EF2A}"/>
              </a:ext>
            </a:extLst>
          </p:cNvPr>
          <p:cNvSpPr>
            <a:spLocks noGrp="1" noChangeArrowheads="1"/>
          </p:cNvSpPr>
          <p:nvPr>
            <p:ph type="title"/>
          </p:nvPr>
        </p:nvSpPr>
        <p:spPr/>
        <p:txBody>
          <a:bodyPr/>
          <a:lstStyle/>
          <a:p>
            <a:pPr eaLnBrk="1" hangingPunct="1"/>
            <a:r>
              <a:rPr lang="en-US" altLang="en-US"/>
              <a:t>Requirement workflow</a:t>
            </a:r>
          </a:p>
        </p:txBody>
      </p:sp>
      <p:sp>
        <p:nvSpPr>
          <p:cNvPr id="6147" name="Rectangle 3">
            <a:extLst>
              <a:ext uri="{FF2B5EF4-FFF2-40B4-BE49-F238E27FC236}">
                <a16:creationId xmlns:a16="http://schemas.microsoft.com/office/drawing/2014/main" id="{C9766F63-7DD3-9F3E-82F1-FFD3DC7ED342}"/>
              </a:ext>
            </a:extLst>
          </p:cNvPr>
          <p:cNvSpPr>
            <a:spLocks noGrp="1" noChangeArrowheads="1"/>
          </p:cNvSpPr>
          <p:nvPr>
            <p:ph type="body" idx="1"/>
          </p:nvPr>
        </p:nvSpPr>
        <p:spPr>
          <a:xfrm>
            <a:off x="1955800" y="1828800"/>
            <a:ext cx="8712200" cy="3886200"/>
          </a:xfrm>
        </p:spPr>
        <p:txBody>
          <a:bodyPr/>
          <a:lstStyle/>
          <a:p>
            <a:pPr marL="609600" indent="-609600" eaLnBrk="1" hangingPunct="1">
              <a:buNone/>
              <a:defRPr/>
            </a:pPr>
            <a:r>
              <a:rPr lang="en-US" altLang="en-US" sz="2800" dirty="0"/>
              <a:t>3.  Define a </a:t>
            </a:r>
            <a:r>
              <a:rPr lang="en-US" altLang="en-US" sz="2800" dirty="0" err="1"/>
              <a:t>system:</a:t>
            </a:r>
            <a:r>
              <a:rPr lang="en-US" sz="2800" spc="-1" dirty="0" err="1">
                <a:solidFill>
                  <a:srgbClr val="000000"/>
                </a:solidFill>
              </a:rPr>
              <a:t>تحديد</a:t>
            </a:r>
            <a:r>
              <a:rPr lang="en-US" sz="2800" spc="-1" dirty="0">
                <a:solidFill>
                  <a:srgbClr val="000000"/>
                </a:solidFill>
              </a:rPr>
              <a:t> </a:t>
            </a:r>
            <a:r>
              <a:rPr lang="en-US" sz="2800" spc="-1" dirty="0" err="1">
                <a:solidFill>
                  <a:srgbClr val="000000"/>
                </a:solidFill>
              </a:rPr>
              <a:t>نظام</a:t>
            </a:r>
            <a:r>
              <a:rPr lang="en-US" sz="2800" spc="-1" dirty="0">
                <a:solidFill>
                  <a:srgbClr val="000000"/>
                </a:solidFill>
              </a:rPr>
              <a:t>          :</a:t>
            </a:r>
            <a:endParaRPr lang="en-US" altLang="en-US" sz="2800" dirty="0"/>
          </a:p>
          <a:p>
            <a:pPr marL="1371600" lvl="2" indent="-457200" eaLnBrk="1" hangingPunct="1">
              <a:buNone/>
              <a:defRPr/>
            </a:pPr>
            <a:r>
              <a:rPr lang="en-US" altLang="en-US" sz="2000" dirty="0"/>
              <a:t>- Criteria to determine realistic expectation.</a:t>
            </a:r>
          </a:p>
          <a:p>
            <a:pPr marL="1371600" lvl="2" indent="-457200" algn="r" rtl="1">
              <a:spcBef>
                <a:spcPts val="499"/>
              </a:spcBef>
              <a:tabLst>
                <a:tab pos="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a:solidFill>
                  <a:srgbClr val="000000"/>
                </a:solidFill>
              </a:rPr>
              <a:t> - </a:t>
            </a:r>
            <a:r>
              <a:rPr lang="en-US" sz="2000" spc="-1" dirty="0" err="1">
                <a:solidFill>
                  <a:srgbClr val="000000"/>
                </a:solidFill>
              </a:rPr>
              <a:t>معايير</a:t>
            </a:r>
            <a:r>
              <a:rPr lang="en-US" sz="2000" spc="-1" dirty="0">
                <a:solidFill>
                  <a:srgbClr val="000000"/>
                </a:solidFill>
              </a:rPr>
              <a:t> </a:t>
            </a:r>
            <a:r>
              <a:rPr lang="en-US" sz="2000" spc="-1" dirty="0" err="1">
                <a:solidFill>
                  <a:srgbClr val="000000"/>
                </a:solidFill>
              </a:rPr>
              <a:t>تحديد</a:t>
            </a:r>
            <a:r>
              <a:rPr lang="en-US" sz="2000" spc="-1" dirty="0">
                <a:solidFill>
                  <a:srgbClr val="000000"/>
                </a:solidFill>
              </a:rPr>
              <a:t> </a:t>
            </a:r>
            <a:r>
              <a:rPr lang="en-US" sz="2000" spc="-1" dirty="0" err="1">
                <a:solidFill>
                  <a:srgbClr val="000000"/>
                </a:solidFill>
              </a:rPr>
              <a:t>التوقعات</a:t>
            </a:r>
            <a:r>
              <a:rPr lang="en-US" sz="2000" spc="-1" dirty="0">
                <a:solidFill>
                  <a:srgbClr val="000000"/>
                </a:solidFill>
              </a:rPr>
              <a:t> </a:t>
            </a:r>
            <a:r>
              <a:rPr lang="en-US" sz="2000" spc="-1" dirty="0" err="1">
                <a:solidFill>
                  <a:srgbClr val="000000"/>
                </a:solidFill>
              </a:rPr>
              <a:t>الواقعية</a:t>
            </a:r>
            <a:r>
              <a:rPr lang="en-US" sz="2000" spc="-1" dirty="0">
                <a:solidFill>
                  <a:srgbClr val="000000"/>
                </a:solidFill>
              </a:rPr>
              <a:t>.</a:t>
            </a:r>
          </a:p>
          <a:p>
            <a:pPr marL="1371600" lvl="2" indent="-457200" eaLnBrk="1" hangingPunct="1">
              <a:buNone/>
              <a:defRPr/>
            </a:pPr>
            <a:r>
              <a:rPr lang="en-US" altLang="en-US" sz="2000" dirty="0"/>
              <a:t>- set of deliverable system features </a:t>
            </a:r>
          </a:p>
          <a:p>
            <a:pPr marL="1371600" lvl="2" indent="-457200" algn="r" rtl="1">
              <a:spcBef>
                <a:spcPts val="499"/>
              </a:spcBef>
              <a:tabLst>
                <a:tab pos="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a:solidFill>
                  <a:srgbClr val="000000"/>
                </a:solidFill>
              </a:rPr>
              <a:t>- </a:t>
            </a:r>
            <a:r>
              <a:rPr lang="en-US" sz="2000" spc="-1" dirty="0" err="1">
                <a:solidFill>
                  <a:srgbClr val="000000"/>
                </a:solidFill>
              </a:rPr>
              <a:t>مجموعة</a:t>
            </a:r>
            <a:r>
              <a:rPr lang="en-US" sz="2000" spc="-1" dirty="0">
                <a:solidFill>
                  <a:srgbClr val="000000"/>
                </a:solidFill>
              </a:rPr>
              <a:t> </a:t>
            </a:r>
            <a:r>
              <a:rPr lang="en-US" sz="2000" spc="-1" dirty="0" err="1">
                <a:solidFill>
                  <a:srgbClr val="000000"/>
                </a:solidFill>
              </a:rPr>
              <a:t>من</a:t>
            </a:r>
            <a:r>
              <a:rPr lang="en-US" sz="2000" spc="-1" dirty="0">
                <a:solidFill>
                  <a:srgbClr val="000000"/>
                </a:solidFill>
              </a:rPr>
              <a:t> </a:t>
            </a:r>
            <a:r>
              <a:rPr lang="en-US" sz="2000" spc="-1" dirty="0" err="1">
                <a:solidFill>
                  <a:srgbClr val="000000"/>
                </a:solidFill>
              </a:rPr>
              <a:t>ميزات</a:t>
            </a:r>
            <a:r>
              <a:rPr lang="en-US" sz="2000" spc="-1" dirty="0">
                <a:solidFill>
                  <a:srgbClr val="000000"/>
                </a:solidFill>
              </a:rPr>
              <a:t> </a:t>
            </a:r>
            <a:r>
              <a:rPr lang="en-US" sz="2000" spc="-1" dirty="0" err="1">
                <a:solidFill>
                  <a:srgbClr val="000000"/>
                </a:solidFill>
              </a:rPr>
              <a:t>النظام</a:t>
            </a:r>
            <a:r>
              <a:rPr lang="en-US" sz="2000" spc="-1" dirty="0">
                <a:solidFill>
                  <a:srgbClr val="000000"/>
                </a:solidFill>
              </a:rPr>
              <a:t> </a:t>
            </a:r>
            <a:r>
              <a:rPr lang="en-US" sz="2000" spc="-1" dirty="0" err="1">
                <a:solidFill>
                  <a:srgbClr val="000000"/>
                </a:solidFill>
              </a:rPr>
              <a:t>القابلة</a:t>
            </a:r>
            <a:r>
              <a:rPr lang="en-US" sz="2000" spc="-1" dirty="0">
                <a:solidFill>
                  <a:srgbClr val="000000"/>
                </a:solidFill>
              </a:rPr>
              <a:t> </a:t>
            </a:r>
            <a:r>
              <a:rPr lang="en-US" sz="2000" spc="-1" dirty="0" err="1">
                <a:solidFill>
                  <a:srgbClr val="000000"/>
                </a:solidFill>
              </a:rPr>
              <a:t>للتسليم</a:t>
            </a:r>
            <a:endParaRPr lang="en-US" sz="2000" spc="-1" dirty="0">
              <a:solidFill>
                <a:srgbClr val="000000"/>
              </a:solidFill>
            </a:endParaRPr>
          </a:p>
          <a:p>
            <a:pPr marL="1371600" lvl="2" indent="-457200" eaLnBrk="1" hangingPunct="1">
              <a:buFontTx/>
              <a:buChar char="-"/>
              <a:defRPr/>
            </a:pPr>
            <a:r>
              <a:rPr lang="en-US" altLang="en-US" sz="2000" dirty="0"/>
              <a:t>Identify actors and use case needed for each feature.</a:t>
            </a:r>
          </a:p>
          <a:p>
            <a:pPr marL="1371600" lvl="2" indent="-457200" algn="r" rtl="1">
              <a:spcBef>
                <a:spcPts val="499"/>
              </a:spcBef>
              <a:buClr>
                <a:srgbClr val="00007D"/>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تحديد</a:t>
            </a:r>
            <a:r>
              <a:rPr lang="en-US" sz="2000" spc="-1" dirty="0">
                <a:solidFill>
                  <a:srgbClr val="000000"/>
                </a:solidFill>
              </a:rPr>
              <a:t> </a:t>
            </a:r>
            <a:r>
              <a:rPr lang="en-US" sz="2000" spc="-1" dirty="0" err="1">
                <a:solidFill>
                  <a:srgbClr val="000000"/>
                </a:solidFill>
              </a:rPr>
              <a:t>الجهات</a:t>
            </a:r>
            <a:r>
              <a:rPr lang="en-US" sz="2000" spc="-1" dirty="0">
                <a:solidFill>
                  <a:srgbClr val="000000"/>
                </a:solidFill>
              </a:rPr>
              <a:t> </a:t>
            </a:r>
            <a:r>
              <a:rPr lang="en-US" sz="2000" spc="-1" dirty="0" err="1">
                <a:solidFill>
                  <a:srgbClr val="000000"/>
                </a:solidFill>
              </a:rPr>
              <a:t>الفاعلة</a:t>
            </a:r>
            <a:r>
              <a:rPr lang="en-US" sz="2000" spc="-1" dirty="0">
                <a:solidFill>
                  <a:srgbClr val="000000"/>
                </a:solidFill>
              </a:rPr>
              <a:t> </a:t>
            </a:r>
            <a:r>
              <a:rPr lang="en-US" sz="2000" spc="-1" dirty="0" err="1">
                <a:solidFill>
                  <a:srgbClr val="000000"/>
                </a:solidFill>
              </a:rPr>
              <a:t>وحالة</a:t>
            </a:r>
            <a:r>
              <a:rPr lang="en-US" sz="2000" spc="-1" dirty="0">
                <a:solidFill>
                  <a:srgbClr val="000000"/>
                </a:solidFill>
              </a:rPr>
              <a:t> </a:t>
            </a:r>
            <a:r>
              <a:rPr lang="en-US" sz="2000" spc="-1" dirty="0" err="1">
                <a:solidFill>
                  <a:srgbClr val="000000"/>
                </a:solidFill>
              </a:rPr>
              <a:t>الاستخدام</a:t>
            </a:r>
            <a:r>
              <a:rPr lang="en-US" sz="2000" spc="-1" dirty="0">
                <a:solidFill>
                  <a:srgbClr val="000000"/>
                </a:solidFill>
              </a:rPr>
              <a:t> </a:t>
            </a:r>
            <a:r>
              <a:rPr lang="en-US" sz="2000" spc="-1" dirty="0" err="1">
                <a:solidFill>
                  <a:srgbClr val="000000"/>
                </a:solidFill>
              </a:rPr>
              <a:t>اللازمة</a:t>
            </a:r>
            <a:r>
              <a:rPr lang="en-US" sz="2000" spc="-1" dirty="0">
                <a:solidFill>
                  <a:srgbClr val="000000"/>
                </a:solidFill>
              </a:rPr>
              <a:t> </a:t>
            </a:r>
            <a:r>
              <a:rPr lang="en-US" sz="2000" spc="-1" dirty="0" err="1">
                <a:solidFill>
                  <a:srgbClr val="000000"/>
                </a:solidFill>
              </a:rPr>
              <a:t>لكل</a:t>
            </a:r>
            <a:r>
              <a:rPr lang="en-US" sz="2000" spc="-1" dirty="0">
                <a:solidFill>
                  <a:srgbClr val="000000"/>
                </a:solidFill>
              </a:rPr>
              <a:t> </a:t>
            </a:r>
            <a:r>
              <a:rPr lang="en-US" sz="2000" spc="-1" dirty="0" err="1">
                <a:solidFill>
                  <a:srgbClr val="000000"/>
                </a:solidFill>
              </a:rPr>
              <a:t>ميزة</a:t>
            </a:r>
            <a:r>
              <a:rPr lang="en-US" sz="2000" spc="-1" dirty="0">
                <a:solidFill>
                  <a:srgbClr val="000000"/>
                </a:solidFill>
              </a:rPr>
              <a:t>.</a:t>
            </a:r>
          </a:p>
          <a:p>
            <a:pPr marL="609600" indent="-609600" eaLnBrk="1" hangingPunct="1">
              <a:buNone/>
              <a:defRPr/>
            </a:pPr>
            <a:r>
              <a:rPr lang="en-US" altLang="en-US" sz="2800" dirty="0"/>
              <a:t>4. Manage the scope of the </a:t>
            </a:r>
            <a:r>
              <a:rPr lang="en-US" altLang="en-US" sz="2800" dirty="0" err="1"/>
              <a:t>systems:</a:t>
            </a:r>
            <a:r>
              <a:rPr lang="en-US" sz="2800" spc="-1" dirty="0" err="1">
                <a:solidFill>
                  <a:srgbClr val="000000"/>
                </a:solidFill>
              </a:rPr>
              <a:t>إدارة</a:t>
            </a:r>
            <a:r>
              <a:rPr lang="en-US" sz="2800" spc="-1" dirty="0">
                <a:solidFill>
                  <a:srgbClr val="000000"/>
                </a:solidFill>
              </a:rPr>
              <a:t> </a:t>
            </a:r>
            <a:r>
              <a:rPr lang="en-US" sz="2800" spc="-1" dirty="0" err="1">
                <a:solidFill>
                  <a:srgbClr val="000000"/>
                </a:solidFill>
              </a:rPr>
              <a:t>نطاق</a:t>
            </a:r>
            <a:r>
              <a:rPr lang="en-US" sz="2800" spc="-1" dirty="0">
                <a:solidFill>
                  <a:srgbClr val="000000"/>
                </a:solidFill>
              </a:rPr>
              <a:t> </a:t>
            </a:r>
            <a:r>
              <a:rPr lang="en-US" sz="2800" spc="-1" dirty="0" err="1">
                <a:solidFill>
                  <a:srgbClr val="000000"/>
                </a:solidFill>
              </a:rPr>
              <a:t>الأنظمة</a:t>
            </a:r>
            <a:r>
              <a:rPr lang="en-US" sz="2800" spc="-1" dirty="0">
                <a:solidFill>
                  <a:srgbClr val="000000"/>
                </a:solidFill>
              </a:rPr>
              <a:t>   :</a:t>
            </a:r>
            <a:endParaRPr lang="en-US" altLang="en-US" sz="2800" dirty="0"/>
          </a:p>
          <a:p>
            <a:pPr marL="1371600" lvl="2" indent="-457200" eaLnBrk="1" hangingPunct="1">
              <a:buFontTx/>
              <a:buChar char="-"/>
              <a:defRPr/>
            </a:pPr>
            <a:r>
              <a:rPr lang="en-US" altLang="en-US" sz="2000" dirty="0"/>
              <a:t>Prioritizing  and scoping the agreed-upon set of requirement </a:t>
            </a:r>
          </a:p>
          <a:p>
            <a:pPr marL="1371600" lvl="2" indent="-457200" algn="r" rtl="1">
              <a:spcBef>
                <a:spcPts val="499"/>
              </a:spcBef>
              <a:buClr>
                <a:srgbClr val="00007D"/>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تحديد</a:t>
            </a:r>
            <a:r>
              <a:rPr lang="en-US" sz="2000" spc="-1" dirty="0">
                <a:solidFill>
                  <a:srgbClr val="000000"/>
                </a:solidFill>
              </a:rPr>
              <a:t> </a:t>
            </a:r>
            <a:r>
              <a:rPr lang="en-US" sz="2000" spc="-1" dirty="0" err="1">
                <a:solidFill>
                  <a:srgbClr val="000000"/>
                </a:solidFill>
              </a:rPr>
              <a:t>الأولويات</a:t>
            </a:r>
            <a:r>
              <a:rPr lang="en-US" sz="2000" spc="-1" dirty="0">
                <a:solidFill>
                  <a:srgbClr val="000000"/>
                </a:solidFill>
              </a:rPr>
              <a:t> </a:t>
            </a:r>
            <a:r>
              <a:rPr lang="en-US" sz="2000" spc="-1" dirty="0" err="1">
                <a:solidFill>
                  <a:srgbClr val="000000"/>
                </a:solidFill>
              </a:rPr>
              <a:t>وتحديد</a:t>
            </a:r>
            <a:r>
              <a:rPr lang="en-US" sz="2000" spc="-1" dirty="0">
                <a:solidFill>
                  <a:srgbClr val="000000"/>
                </a:solidFill>
              </a:rPr>
              <a:t> </a:t>
            </a:r>
            <a:r>
              <a:rPr lang="en-US" sz="2000" spc="-1" dirty="0" err="1">
                <a:solidFill>
                  <a:srgbClr val="000000"/>
                </a:solidFill>
              </a:rPr>
              <a:t>نطاق</a:t>
            </a:r>
            <a:r>
              <a:rPr lang="en-US" sz="2000" spc="-1" dirty="0">
                <a:solidFill>
                  <a:srgbClr val="000000"/>
                </a:solidFill>
              </a:rPr>
              <a:t> </a:t>
            </a:r>
            <a:r>
              <a:rPr lang="en-US" sz="2000" spc="-1" dirty="0" err="1">
                <a:solidFill>
                  <a:srgbClr val="000000"/>
                </a:solidFill>
              </a:rPr>
              <a:t>مجموعة</a:t>
            </a:r>
            <a:r>
              <a:rPr lang="en-US" sz="2000" spc="-1" dirty="0">
                <a:solidFill>
                  <a:srgbClr val="000000"/>
                </a:solidFill>
              </a:rPr>
              <a:t> </a:t>
            </a:r>
            <a:r>
              <a:rPr lang="en-US" sz="2000" spc="-1" dirty="0" err="1">
                <a:solidFill>
                  <a:srgbClr val="000000"/>
                </a:solidFill>
              </a:rPr>
              <a:t>المتطلبات</a:t>
            </a:r>
            <a:r>
              <a:rPr lang="en-US" sz="2000" spc="-1" dirty="0">
                <a:solidFill>
                  <a:srgbClr val="000000"/>
                </a:solidFill>
              </a:rPr>
              <a:t> </a:t>
            </a:r>
            <a:r>
              <a:rPr lang="en-US" sz="2000" spc="-1" dirty="0" err="1">
                <a:solidFill>
                  <a:srgbClr val="000000"/>
                </a:solidFill>
              </a:rPr>
              <a:t>المتفق</a:t>
            </a:r>
            <a:r>
              <a:rPr lang="en-US" sz="2000" spc="-1" dirty="0">
                <a:solidFill>
                  <a:srgbClr val="000000"/>
                </a:solidFill>
              </a:rPr>
              <a:t> </a:t>
            </a:r>
            <a:r>
              <a:rPr lang="en-US" sz="2000" spc="-1" dirty="0" err="1">
                <a:solidFill>
                  <a:srgbClr val="000000"/>
                </a:solidFill>
              </a:rPr>
              <a:t>عليها</a:t>
            </a:r>
            <a:endParaRPr lang="en-US" sz="2000" spc="-1" dirty="0">
              <a:solidFill>
                <a:srgbClr val="000000"/>
              </a:solidFill>
            </a:endParaRPr>
          </a:p>
          <a:p>
            <a:pPr marL="1371600" lvl="2" indent="-457200" eaLnBrk="1" hangingPunct="1">
              <a:buClr>
                <a:schemeClr val="tx1"/>
              </a:buClr>
              <a:buFont typeface="Wingdings" panose="05000000000000000000" pitchFamily="2" charset="2"/>
              <a:buChar char="Ø"/>
              <a:defRPr/>
            </a:pPr>
            <a:r>
              <a:rPr lang="en-US" altLang="en-US" sz="2000" dirty="0"/>
              <a:t>So the system can be delivered on time and on budget.</a:t>
            </a:r>
          </a:p>
          <a:p>
            <a:pPr marL="1371600" lvl="2" indent="-457200" algn="r" rtl="1">
              <a:spcBef>
                <a:spcPts val="499"/>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لذلك</a:t>
            </a:r>
            <a:r>
              <a:rPr lang="en-US" sz="2000" spc="-1" dirty="0">
                <a:solidFill>
                  <a:srgbClr val="000000"/>
                </a:solidFill>
              </a:rPr>
              <a:t> </a:t>
            </a:r>
            <a:r>
              <a:rPr lang="en-US" sz="2000" spc="-1" dirty="0" err="1">
                <a:solidFill>
                  <a:srgbClr val="000000"/>
                </a:solidFill>
              </a:rPr>
              <a:t>يمكن</a:t>
            </a:r>
            <a:r>
              <a:rPr lang="en-US" sz="2000" spc="-1" dirty="0">
                <a:solidFill>
                  <a:srgbClr val="000000"/>
                </a:solidFill>
              </a:rPr>
              <a:t> </a:t>
            </a:r>
            <a:r>
              <a:rPr lang="en-US" sz="2000" spc="-1" dirty="0" err="1">
                <a:solidFill>
                  <a:srgbClr val="000000"/>
                </a:solidFill>
              </a:rPr>
              <a:t>تسليم</a:t>
            </a:r>
            <a:r>
              <a:rPr lang="en-US" sz="2000" spc="-1" dirty="0">
                <a:solidFill>
                  <a:srgbClr val="000000"/>
                </a:solidFill>
              </a:rPr>
              <a:t> </a:t>
            </a:r>
            <a:r>
              <a:rPr lang="en-US" sz="2000" spc="-1" dirty="0" err="1">
                <a:solidFill>
                  <a:srgbClr val="000000"/>
                </a:solidFill>
              </a:rPr>
              <a:t>النظام</a:t>
            </a:r>
            <a:r>
              <a:rPr lang="en-US" sz="2000" spc="-1" dirty="0">
                <a:solidFill>
                  <a:srgbClr val="000000"/>
                </a:solidFill>
              </a:rPr>
              <a:t> </a:t>
            </a:r>
            <a:r>
              <a:rPr lang="en-US" sz="2000" spc="-1" dirty="0" err="1">
                <a:solidFill>
                  <a:srgbClr val="000000"/>
                </a:solidFill>
              </a:rPr>
              <a:t>في</a:t>
            </a:r>
            <a:r>
              <a:rPr lang="en-US" sz="2000" spc="-1" dirty="0">
                <a:solidFill>
                  <a:srgbClr val="000000"/>
                </a:solidFill>
              </a:rPr>
              <a:t> </a:t>
            </a:r>
            <a:r>
              <a:rPr lang="en-US" sz="2000" spc="-1" dirty="0" err="1">
                <a:solidFill>
                  <a:srgbClr val="000000"/>
                </a:solidFill>
              </a:rPr>
              <a:t>الوقت</a:t>
            </a:r>
            <a:r>
              <a:rPr lang="en-US" sz="2000" spc="-1" dirty="0">
                <a:solidFill>
                  <a:srgbClr val="000000"/>
                </a:solidFill>
              </a:rPr>
              <a:t> </a:t>
            </a:r>
            <a:r>
              <a:rPr lang="en-US" sz="2000" spc="-1" dirty="0" err="1">
                <a:solidFill>
                  <a:srgbClr val="000000"/>
                </a:solidFill>
              </a:rPr>
              <a:t>المحدد</a:t>
            </a:r>
            <a:r>
              <a:rPr lang="en-US" sz="2000" spc="-1" dirty="0">
                <a:solidFill>
                  <a:srgbClr val="000000"/>
                </a:solidFill>
              </a:rPr>
              <a:t> </a:t>
            </a:r>
            <a:r>
              <a:rPr lang="en-US" sz="2000" spc="-1" dirty="0" err="1">
                <a:solidFill>
                  <a:srgbClr val="000000"/>
                </a:solidFill>
              </a:rPr>
              <a:t>وفي</a:t>
            </a:r>
            <a:r>
              <a:rPr lang="en-US" sz="2000" spc="-1" dirty="0">
                <a:solidFill>
                  <a:srgbClr val="000000"/>
                </a:solidFill>
              </a:rPr>
              <a:t> </a:t>
            </a:r>
            <a:r>
              <a:rPr lang="en-US" sz="2000" spc="-1" dirty="0" err="1">
                <a:solidFill>
                  <a:srgbClr val="000000"/>
                </a:solidFill>
              </a:rPr>
              <a:t>حدود</a:t>
            </a:r>
            <a:r>
              <a:rPr lang="en-US" sz="2000" spc="-1" dirty="0">
                <a:solidFill>
                  <a:srgbClr val="000000"/>
                </a:solidFill>
              </a:rPr>
              <a:t> </a:t>
            </a:r>
            <a:r>
              <a:rPr lang="en-US" sz="2000" spc="-1" dirty="0" err="1">
                <a:solidFill>
                  <a:srgbClr val="000000"/>
                </a:solidFill>
              </a:rPr>
              <a:t>الميزانية</a:t>
            </a:r>
            <a:r>
              <a:rPr lang="en-US" sz="2000" spc="-1" dirty="0">
                <a:solidFill>
                  <a:srgbClr val="000000"/>
                </a:solidFill>
              </a:rPr>
              <a:t>.</a:t>
            </a:r>
            <a:endParaRPr lang="en-US" altLang="en-US"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C299A81-6627-21DD-3AD3-0AA412CCC6AF}"/>
              </a:ext>
            </a:extLst>
          </p:cNvPr>
          <p:cNvSpPr>
            <a:spLocks noGrp="1" noChangeArrowheads="1"/>
          </p:cNvSpPr>
          <p:nvPr>
            <p:ph type="title"/>
          </p:nvPr>
        </p:nvSpPr>
        <p:spPr/>
        <p:txBody>
          <a:bodyPr/>
          <a:lstStyle/>
          <a:p>
            <a:pPr eaLnBrk="1" hangingPunct="1"/>
            <a:r>
              <a:rPr lang="en-US" altLang="en-US"/>
              <a:t>Requirement workflow</a:t>
            </a:r>
          </a:p>
        </p:txBody>
      </p:sp>
      <p:sp>
        <p:nvSpPr>
          <p:cNvPr id="7171" name="Rectangle 3">
            <a:extLst>
              <a:ext uri="{FF2B5EF4-FFF2-40B4-BE49-F238E27FC236}">
                <a16:creationId xmlns:a16="http://schemas.microsoft.com/office/drawing/2014/main" id="{089AC283-8F38-D297-129B-2401AA3B1B7D}"/>
              </a:ext>
            </a:extLst>
          </p:cNvPr>
          <p:cNvSpPr>
            <a:spLocks noGrp="1" noChangeArrowheads="1"/>
          </p:cNvSpPr>
          <p:nvPr>
            <p:ph type="body" idx="1"/>
          </p:nvPr>
        </p:nvSpPr>
        <p:spPr/>
        <p:txBody>
          <a:bodyPr/>
          <a:lstStyle/>
          <a:p>
            <a:pPr marL="609600" indent="-609600" eaLnBrk="1" hangingPunct="1">
              <a:buNone/>
              <a:defRPr/>
            </a:pPr>
            <a:r>
              <a:rPr lang="en-US" altLang="en-US" sz="2800" dirty="0"/>
              <a:t>5. Refine System </a:t>
            </a:r>
            <a:r>
              <a:rPr lang="en-US" altLang="en-US" sz="2800" dirty="0" err="1"/>
              <a:t>Definition:</a:t>
            </a:r>
            <a:r>
              <a:rPr lang="en-US" sz="2800" spc="-1" dirty="0" err="1">
                <a:solidFill>
                  <a:srgbClr val="000000"/>
                </a:solidFill>
              </a:rPr>
              <a:t>صقل</a:t>
            </a:r>
            <a:r>
              <a:rPr lang="en-US" sz="2800" spc="-1" dirty="0">
                <a:solidFill>
                  <a:srgbClr val="000000"/>
                </a:solidFill>
              </a:rPr>
              <a:t> </a:t>
            </a:r>
            <a:r>
              <a:rPr lang="en-US" sz="2800" spc="-1" dirty="0" err="1">
                <a:solidFill>
                  <a:srgbClr val="000000"/>
                </a:solidFill>
              </a:rPr>
              <a:t>تعريف</a:t>
            </a:r>
            <a:r>
              <a:rPr lang="en-US" sz="2800" spc="-1" dirty="0">
                <a:solidFill>
                  <a:srgbClr val="000000"/>
                </a:solidFill>
              </a:rPr>
              <a:t> </a:t>
            </a:r>
            <a:r>
              <a:rPr lang="en-US" sz="2800" spc="-1" dirty="0" err="1">
                <a:solidFill>
                  <a:srgbClr val="000000"/>
                </a:solidFill>
              </a:rPr>
              <a:t>النظام</a:t>
            </a:r>
            <a:r>
              <a:rPr lang="en-US" sz="2800" spc="-1" dirty="0">
                <a:solidFill>
                  <a:srgbClr val="000000"/>
                </a:solidFill>
              </a:rPr>
              <a:t>:</a:t>
            </a:r>
            <a:endParaRPr lang="en-US" altLang="en-US" sz="2800" dirty="0"/>
          </a:p>
          <a:p>
            <a:pPr marL="609600" indent="-609600" eaLnBrk="1" hangingPunct="1">
              <a:buNone/>
              <a:defRPr/>
            </a:pPr>
            <a:r>
              <a:rPr lang="en-US" altLang="en-US" sz="2800" dirty="0"/>
              <a:t>     (Using use-case model )</a:t>
            </a:r>
          </a:p>
          <a:p>
            <a:pPr marL="609480" indent="-609480" algn="r" rtl="1">
              <a:spcBef>
                <a:spcPts val="7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spc="-1" dirty="0">
                <a:solidFill>
                  <a:srgbClr val="000000"/>
                </a:solidFill>
              </a:rPr>
              <a:t> </a:t>
            </a:r>
            <a:r>
              <a:rPr lang="ar-JO" sz="2800" spc="-1" dirty="0">
                <a:solidFill>
                  <a:srgbClr val="000000"/>
                </a:solidFill>
              </a:rPr>
              <a:t>(</a:t>
            </a:r>
            <a:r>
              <a:rPr lang="en-US" sz="2800" spc="-1" dirty="0" err="1">
                <a:solidFill>
                  <a:srgbClr val="000000"/>
                </a:solidFill>
              </a:rPr>
              <a:t>باستخدام</a:t>
            </a:r>
            <a:r>
              <a:rPr lang="en-US" sz="2800" spc="-1" dirty="0">
                <a:solidFill>
                  <a:srgbClr val="000000"/>
                </a:solidFill>
              </a:rPr>
              <a:t> </a:t>
            </a:r>
            <a:r>
              <a:rPr lang="en-US" sz="2800" spc="-1" dirty="0" err="1">
                <a:solidFill>
                  <a:srgbClr val="000000"/>
                </a:solidFill>
              </a:rPr>
              <a:t>نموذج</a:t>
            </a:r>
            <a:r>
              <a:rPr lang="en-US" sz="2800" spc="-1" dirty="0">
                <a:solidFill>
                  <a:srgbClr val="000000"/>
                </a:solidFill>
              </a:rPr>
              <a:t> </a:t>
            </a:r>
            <a:r>
              <a:rPr lang="en-US" sz="2800" spc="-1" dirty="0" err="1">
                <a:solidFill>
                  <a:srgbClr val="000000"/>
                </a:solidFill>
              </a:rPr>
              <a:t>حالة</a:t>
            </a:r>
            <a:r>
              <a:rPr lang="en-US" sz="2800" spc="-1" dirty="0">
                <a:solidFill>
                  <a:srgbClr val="000000"/>
                </a:solidFill>
              </a:rPr>
              <a:t> </a:t>
            </a:r>
            <a:r>
              <a:rPr lang="en-US" sz="2800" spc="-1" dirty="0" err="1">
                <a:solidFill>
                  <a:srgbClr val="000000"/>
                </a:solidFill>
              </a:rPr>
              <a:t>الاستخدام</a:t>
            </a:r>
            <a:r>
              <a:rPr lang="ar-JO" sz="2800" spc="-1" dirty="0">
                <a:solidFill>
                  <a:srgbClr val="000000"/>
                </a:solidFill>
              </a:rPr>
              <a:t>)</a:t>
            </a:r>
            <a:endParaRPr lang="en-US" sz="2800" spc="-1" dirty="0">
              <a:solidFill>
                <a:srgbClr val="000000"/>
              </a:solidFill>
            </a:endParaRPr>
          </a:p>
          <a:p>
            <a:pPr marL="609600" indent="-609600" eaLnBrk="1" hangingPunct="1">
              <a:buClr>
                <a:schemeClr val="tx1"/>
              </a:buClr>
              <a:buNone/>
              <a:defRPr/>
            </a:pPr>
            <a:r>
              <a:rPr lang="en-US" altLang="en-US" sz="2400" dirty="0"/>
              <a:t>    - Detail software requirement .</a:t>
            </a:r>
          </a:p>
          <a:p>
            <a:pPr marL="0" indent="0" algn="r" rtl="1">
              <a:spcBef>
                <a:spcPts val="697"/>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ar-JO" sz="2400" spc="-1" dirty="0">
                <a:solidFill>
                  <a:srgbClr val="000000"/>
                </a:solidFill>
              </a:rPr>
              <a:t>- </a:t>
            </a:r>
            <a:r>
              <a:rPr lang="en-US" sz="2400" spc="-1" dirty="0">
                <a:solidFill>
                  <a:srgbClr val="000000"/>
                </a:solidFill>
              </a:rPr>
              <a:t> </a:t>
            </a:r>
            <a:r>
              <a:rPr lang="en-US" sz="2400" spc="-1" dirty="0" err="1">
                <a:solidFill>
                  <a:srgbClr val="000000"/>
                </a:solidFill>
              </a:rPr>
              <a:t>تفاصيل</a:t>
            </a:r>
            <a:r>
              <a:rPr lang="en-US" sz="2400" spc="-1" dirty="0">
                <a:solidFill>
                  <a:srgbClr val="000000"/>
                </a:solidFill>
              </a:rPr>
              <a:t> </a:t>
            </a:r>
            <a:r>
              <a:rPr lang="en-US" sz="2400" spc="-1" dirty="0" err="1">
                <a:solidFill>
                  <a:srgbClr val="000000"/>
                </a:solidFill>
              </a:rPr>
              <a:t>متطلبات</a:t>
            </a:r>
            <a:r>
              <a:rPr lang="en-US" sz="2400" spc="-1" dirty="0">
                <a:solidFill>
                  <a:srgbClr val="000000"/>
                </a:solidFill>
              </a:rPr>
              <a:t> </a:t>
            </a:r>
            <a:r>
              <a:rPr lang="en-US" sz="2400" spc="-1" dirty="0" err="1">
                <a:solidFill>
                  <a:srgbClr val="000000"/>
                </a:solidFill>
              </a:rPr>
              <a:t>البرامج</a:t>
            </a:r>
            <a:r>
              <a:rPr lang="en-US" sz="2400" spc="-1" dirty="0">
                <a:solidFill>
                  <a:srgbClr val="000000"/>
                </a:solidFill>
              </a:rPr>
              <a:t>.</a:t>
            </a:r>
          </a:p>
          <a:p>
            <a:pPr lvl="1" eaLnBrk="1" hangingPunct="1">
              <a:buClr>
                <a:schemeClr val="tx1"/>
              </a:buClr>
              <a:buFontTx/>
              <a:buChar char="-"/>
              <a:defRPr/>
            </a:pPr>
            <a:r>
              <a:rPr lang="en-US" altLang="en-US" sz="2400" dirty="0"/>
              <a:t>Reach to an agreement with customer on the functionality of the system and its non functional requirement.</a:t>
            </a:r>
          </a:p>
          <a:p>
            <a:pPr marL="457200" lvl="1" indent="0" algn="r" rtl="1">
              <a:spcBef>
                <a:spcPts val="697"/>
              </a:spcBef>
              <a:buNone/>
              <a:tabLst>
                <a:tab pos="0" algn="l"/>
                <a:tab pos="1828800" algn="l"/>
                <a:tab pos="2743200" algn="l"/>
                <a:tab pos="3657600" algn="l"/>
                <a:tab pos="4572000" algn="l"/>
                <a:tab pos="5486400" algn="l"/>
                <a:tab pos="6400800" algn="l"/>
                <a:tab pos="7315200" algn="l"/>
                <a:tab pos="8229600" algn="l"/>
                <a:tab pos="9144000" algn="l"/>
                <a:tab pos="10058400" algn="l"/>
              </a:tabLst>
              <a:defRPr/>
            </a:pPr>
            <a:r>
              <a:rPr lang="ar-JO" sz="2400" spc="-1" dirty="0">
                <a:solidFill>
                  <a:srgbClr val="000000"/>
                </a:solidFill>
              </a:rPr>
              <a:t>- </a:t>
            </a:r>
            <a:r>
              <a:rPr lang="en-US" sz="2400" spc="-1" dirty="0">
                <a:solidFill>
                  <a:srgbClr val="000000"/>
                </a:solidFill>
              </a:rPr>
              <a:t> </a:t>
            </a:r>
            <a:r>
              <a:rPr lang="en-US" sz="2400" spc="-1" dirty="0" err="1">
                <a:solidFill>
                  <a:srgbClr val="000000"/>
                </a:solidFill>
              </a:rPr>
              <a:t>التوصل</a:t>
            </a:r>
            <a:r>
              <a:rPr lang="en-US" sz="2400" spc="-1" dirty="0">
                <a:solidFill>
                  <a:srgbClr val="000000"/>
                </a:solidFill>
              </a:rPr>
              <a:t> </a:t>
            </a:r>
            <a:r>
              <a:rPr lang="en-US" sz="2400" spc="-1" dirty="0" err="1">
                <a:solidFill>
                  <a:srgbClr val="000000"/>
                </a:solidFill>
              </a:rPr>
              <a:t>إلى</a:t>
            </a:r>
            <a:r>
              <a:rPr lang="en-US" sz="2400" spc="-1" dirty="0">
                <a:solidFill>
                  <a:srgbClr val="000000"/>
                </a:solidFill>
              </a:rPr>
              <a:t> </a:t>
            </a:r>
            <a:r>
              <a:rPr lang="en-US" sz="2400" spc="-1" dirty="0" err="1">
                <a:solidFill>
                  <a:srgbClr val="000000"/>
                </a:solidFill>
              </a:rPr>
              <a:t>اتفاق</a:t>
            </a:r>
            <a:r>
              <a:rPr lang="en-US" sz="2400" spc="-1" dirty="0">
                <a:solidFill>
                  <a:srgbClr val="000000"/>
                </a:solidFill>
              </a:rPr>
              <a:t> </a:t>
            </a:r>
            <a:r>
              <a:rPr lang="en-US" sz="2400" spc="-1" dirty="0" err="1">
                <a:solidFill>
                  <a:srgbClr val="000000"/>
                </a:solidFill>
              </a:rPr>
              <a:t>مع</a:t>
            </a:r>
            <a:r>
              <a:rPr lang="en-US" sz="2400" spc="-1" dirty="0">
                <a:solidFill>
                  <a:srgbClr val="000000"/>
                </a:solidFill>
              </a:rPr>
              <a:t> </a:t>
            </a:r>
            <a:r>
              <a:rPr lang="en-US" sz="2400" spc="-1" dirty="0" err="1">
                <a:solidFill>
                  <a:srgbClr val="000000"/>
                </a:solidFill>
              </a:rPr>
              <a:t>العميل</a:t>
            </a:r>
            <a:r>
              <a:rPr lang="en-US" sz="2400" spc="-1" dirty="0">
                <a:solidFill>
                  <a:srgbClr val="000000"/>
                </a:solidFill>
              </a:rPr>
              <a:t> </a:t>
            </a:r>
            <a:r>
              <a:rPr lang="en-US" sz="2400" spc="-1" dirty="0" err="1">
                <a:solidFill>
                  <a:srgbClr val="000000"/>
                </a:solidFill>
              </a:rPr>
              <a:t>بشأن</a:t>
            </a:r>
            <a:r>
              <a:rPr lang="en-US" sz="2400" spc="-1" dirty="0">
                <a:solidFill>
                  <a:srgbClr val="000000"/>
                </a:solidFill>
              </a:rPr>
              <a:t> </a:t>
            </a:r>
            <a:r>
              <a:rPr lang="en-US" sz="2400" spc="-1" dirty="0" err="1">
                <a:solidFill>
                  <a:srgbClr val="000000"/>
                </a:solidFill>
              </a:rPr>
              <a:t>وظائف</a:t>
            </a:r>
            <a:r>
              <a:rPr lang="en-US" sz="2400" spc="-1" dirty="0">
                <a:solidFill>
                  <a:srgbClr val="000000"/>
                </a:solidFill>
              </a:rPr>
              <a:t> </a:t>
            </a:r>
            <a:r>
              <a:rPr lang="en-US" sz="2400" spc="-1" dirty="0" err="1">
                <a:solidFill>
                  <a:srgbClr val="000000"/>
                </a:solidFill>
              </a:rPr>
              <a:t>النظام</a:t>
            </a:r>
            <a:r>
              <a:rPr lang="en-US" sz="2400" spc="-1" dirty="0">
                <a:solidFill>
                  <a:srgbClr val="000000"/>
                </a:solidFill>
              </a:rPr>
              <a:t> </a:t>
            </a:r>
            <a:r>
              <a:rPr lang="en-US" sz="2400" spc="-1" dirty="0" err="1">
                <a:solidFill>
                  <a:srgbClr val="000000"/>
                </a:solidFill>
              </a:rPr>
              <a:t>ومتطلباته</a:t>
            </a:r>
            <a:r>
              <a:rPr lang="en-US" sz="2400" spc="-1" dirty="0">
                <a:solidFill>
                  <a:srgbClr val="000000"/>
                </a:solidFill>
              </a:rPr>
              <a:t> </a:t>
            </a:r>
            <a:r>
              <a:rPr lang="en-US" sz="2400" spc="-1" dirty="0" err="1">
                <a:solidFill>
                  <a:srgbClr val="000000"/>
                </a:solidFill>
              </a:rPr>
              <a:t>غير</a:t>
            </a:r>
            <a:r>
              <a:rPr lang="en-US" sz="2400" spc="-1" dirty="0">
                <a:solidFill>
                  <a:srgbClr val="000000"/>
                </a:solidFill>
              </a:rPr>
              <a:t> </a:t>
            </a:r>
            <a:r>
              <a:rPr lang="en-US" sz="2400" spc="-1" dirty="0" err="1">
                <a:solidFill>
                  <a:srgbClr val="000000"/>
                </a:solidFill>
              </a:rPr>
              <a:t>الوظيفية</a:t>
            </a:r>
            <a:r>
              <a:rPr lang="en-US" sz="2400" spc="-1" dirty="0">
                <a:solidFill>
                  <a:srgbClr val="000000"/>
                </a:solidFill>
              </a:rPr>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13BEB99-27C1-170E-D0A6-A7CD207234B5}"/>
              </a:ext>
            </a:extLst>
          </p:cNvPr>
          <p:cNvSpPr>
            <a:spLocks noGrp="1" noChangeArrowheads="1"/>
          </p:cNvSpPr>
          <p:nvPr>
            <p:ph type="body" idx="1"/>
          </p:nvPr>
        </p:nvSpPr>
        <p:spPr>
          <a:xfrm>
            <a:off x="1703389" y="1736725"/>
            <a:ext cx="8785225" cy="5005388"/>
          </a:xfrm>
        </p:spPr>
        <p:txBody>
          <a:bodyPr/>
          <a:lstStyle/>
          <a:p>
            <a:pPr marL="609600" indent="-609600" eaLnBrk="1" hangingPunct="1">
              <a:lnSpc>
                <a:spcPct val="90000"/>
              </a:lnSpc>
              <a:buNone/>
              <a:defRPr/>
            </a:pPr>
            <a:r>
              <a:rPr lang="en-US" altLang="en-US" sz="2800" dirty="0"/>
              <a:t>6. Manage Changing Requirement:  </a:t>
            </a:r>
            <a:r>
              <a:rPr lang="en-US" sz="2800" spc="-1" dirty="0" err="1">
                <a:solidFill>
                  <a:srgbClr val="000000"/>
                </a:solidFill>
              </a:rPr>
              <a:t>إدارة</a:t>
            </a:r>
            <a:r>
              <a:rPr lang="en-US" sz="2800" spc="-1" dirty="0">
                <a:solidFill>
                  <a:srgbClr val="000000"/>
                </a:solidFill>
              </a:rPr>
              <a:t> </a:t>
            </a:r>
            <a:r>
              <a:rPr lang="en-US" sz="2800" spc="-1" dirty="0" err="1">
                <a:solidFill>
                  <a:srgbClr val="000000"/>
                </a:solidFill>
              </a:rPr>
              <a:t>متطلبات</a:t>
            </a:r>
            <a:r>
              <a:rPr lang="en-US" sz="2800" spc="-1" dirty="0">
                <a:solidFill>
                  <a:srgbClr val="000000"/>
                </a:solidFill>
              </a:rPr>
              <a:t> </a:t>
            </a:r>
            <a:r>
              <a:rPr lang="en-US" sz="2800" spc="-1" dirty="0" err="1">
                <a:solidFill>
                  <a:srgbClr val="000000"/>
                </a:solidFill>
              </a:rPr>
              <a:t>التغيير</a:t>
            </a:r>
            <a:endParaRPr lang="en-US" altLang="en-US" sz="2800" dirty="0"/>
          </a:p>
          <a:p>
            <a:pPr marL="990600" lvl="1" indent="-533400" eaLnBrk="1" hangingPunct="1">
              <a:lnSpc>
                <a:spcPct val="90000"/>
              </a:lnSpc>
              <a:defRPr/>
            </a:pPr>
            <a:r>
              <a:rPr lang="en-US" altLang="en-US" sz="2400" dirty="0"/>
              <a:t>Use requirement attribute and traceability</a:t>
            </a:r>
          </a:p>
          <a:p>
            <a:pPr marL="990360" lvl="1" indent="-533160" algn="r" rtl="1">
              <a:lnSpc>
                <a:spcPct val="90000"/>
              </a:lnSpc>
              <a:spcBef>
                <a:spcPts val="697"/>
              </a:spcBef>
              <a:buClr>
                <a:srgbClr val="9999CC"/>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استخدم</a:t>
            </a:r>
            <a:r>
              <a:rPr lang="en-US" sz="2400" spc="-1" dirty="0">
                <a:solidFill>
                  <a:srgbClr val="000000"/>
                </a:solidFill>
              </a:rPr>
              <a:t> </a:t>
            </a:r>
            <a:r>
              <a:rPr lang="en-US" sz="2400" spc="-1" dirty="0" err="1">
                <a:solidFill>
                  <a:srgbClr val="000000"/>
                </a:solidFill>
              </a:rPr>
              <a:t>سمة</a:t>
            </a:r>
            <a:r>
              <a:rPr lang="en-US" sz="2400" spc="-1" dirty="0">
                <a:solidFill>
                  <a:srgbClr val="000000"/>
                </a:solidFill>
              </a:rPr>
              <a:t> </a:t>
            </a:r>
            <a:r>
              <a:rPr lang="en-US" sz="2400" spc="-1" dirty="0" err="1">
                <a:solidFill>
                  <a:srgbClr val="000000"/>
                </a:solidFill>
              </a:rPr>
              <a:t>المتطلبات</a:t>
            </a:r>
            <a:r>
              <a:rPr lang="en-US" sz="2400" spc="-1" dirty="0">
                <a:solidFill>
                  <a:srgbClr val="000000"/>
                </a:solidFill>
              </a:rPr>
              <a:t> </a:t>
            </a:r>
            <a:r>
              <a:rPr lang="en-US" sz="2400" spc="-1" dirty="0" err="1">
                <a:solidFill>
                  <a:srgbClr val="000000"/>
                </a:solidFill>
              </a:rPr>
              <a:t>وإمكانية</a:t>
            </a:r>
            <a:r>
              <a:rPr lang="en-US" sz="2400" spc="-1" dirty="0">
                <a:solidFill>
                  <a:srgbClr val="000000"/>
                </a:solidFill>
              </a:rPr>
              <a:t> </a:t>
            </a:r>
            <a:r>
              <a:rPr lang="en-US" sz="2400" spc="-1" dirty="0" err="1">
                <a:solidFill>
                  <a:srgbClr val="000000"/>
                </a:solidFill>
              </a:rPr>
              <a:t>التتبع</a:t>
            </a:r>
            <a:endParaRPr lang="en-US" sz="2400" spc="-1" dirty="0">
              <a:solidFill>
                <a:srgbClr val="000000"/>
              </a:solidFill>
            </a:endParaRPr>
          </a:p>
          <a:p>
            <a:pPr marL="990600" lvl="1" indent="-533400" eaLnBrk="1" hangingPunct="1">
              <a:lnSpc>
                <a:spcPct val="90000"/>
              </a:lnSpc>
              <a:buNone/>
              <a:defRPr/>
            </a:pPr>
            <a:r>
              <a:rPr lang="en-US" altLang="en-US" sz="2400" dirty="0"/>
              <a:t>     Tools To asses impact of changing requirement</a:t>
            </a:r>
          </a:p>
          <a:p>
            <a:pPr marL="990360" lvl="1" indent="-533160" algn="r" rtl="1">
              <a:lnSpc>
                <a:spcPct val="90000"/>
              </a:lnSpc>
              <a:spcBef>
                <a:spcPts val="697"/>
              </a:spcBef>
              <a:tabLst>
                <a:tab pos="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a:solidFill>
                  <a:srgbClr val="000000"/>
                </a:solidFill>
              </a:rPr>
              <a:t> </a:t>
            </a:r>
            <a:r>
              <a:rPr lang="en-US" sz="2400" spc="-1" dirty="0" err="1">
                <a:solidFill>
                  <a:srgbClr val="000000"/>
                </a:solidFill>
              </a:rPr>
              <a:t>أدوات</a:t>
            </a:r>
            <a:r>
              <a:rPr lang="en-US" sz="2400" spc="-1" dirty="0">
                <a:solidFill>
                  <a:srgbClr val="000000"/>
                </a:solidFill>
              </a:rPr>
              <a:t> </a:t>
            </a:r>
            <a:r>
              <a:rPr lang="en-US" sz="2400" spc="-1" dirty="0" err="1">
                <a:solidFill>
                  <a:srgbClr val="000000"/>
                </a:solidFill>
              </a:rPr>
              <a:t>لتقييم</a:t>
            </a:r>
            <a:r>
              <a:rPr lang="en-US" sz="2400" spc="-1" dirty="0">
                <a:solidFill>
                  <a:srgbClr val="000000"/>
                </a:solidFill>
              </a:rPr>
              <a:t> </a:t>
            </a:r>
            <a:r>
              <a:rPr lang="en-US" sz="2400" spc="-1" dirty="0" err="1">
                <a:solidFill>
                  <a:srgbClr val="000000"/>
                </a:solidFill>
              </a:rPr>
              <a:t>تأثير</a:t>
            </a:r>
            <a:r>
              <a:rPr lang="en-US" sz="2400" spc="-1" dirty="0">
                <a:solidFill>
                  <a:srgbClr val="000000"/>
                </a:solidFill>
              </a:rPr>
              <a:t> </a:t>
            </a:r>
            <a:r>
              <a:rPr lang="en-US" sz="2400" spc="-1" dirty="0" err="1">
                <a:solidFill>
                  <a:srgbClr val="000000"/>
                </a:solidFill>
              </a:rPr>
              <a:t>المتطلبات</a:t>
            </a:r>
            <a:r>
              <a:rPr lang="en-US" sz="2400" spc="-1" dirty="0">
                <a:solidFill>
                  <a:srgbClr val="000000"/>
                </a:solidFill>
              </a:rPr>
              <a:t> </a:t>
            </a:r>
            <a:r>
              <a:rPr lang="en-US" sz="2400" spc="-1" dirty="0" err="1">
                <a:solidFill>
                  <a:srgbClr val="000000"/>
                </a:solidFill>
              </a:rPr>
              <a:t>المتغيرة</a:t>
            </a:r>
            <a:endParaRPr lang="en-US" sz="2400" spc="-1" dirty="0">
              <a:solidFill>
                <a:srgbClr val="000000"/>
              </a:solidFill>
            </a:endParaRPr>
          </a:p>
          <a:p>
            <a:pPr marL="990600" lvl="1" indent="-533400" eaLnBrk="1" hangingPunct="1">
              <a:lnSpc>
                <a:spcPct val="90000"/>
              </a:lnSpc>
              <a:defRPr/>
            </a:pPr>
            <a:r>
              <a:rPr lang="en-US" altLang="en-US" sz="2400" dirty="0"/>
              <a:t>Use central controlling authority</a:t>
            </a:r>
          </a:p>
          <a:p>
            <a:pPr marL="990360" lvl="1" indent="-533160" algn="r" rtl="1">
              <a:lnSpc>
                <a:spcPct val="90000"/>
              </a:lnSpc>
              <a:spcBef>
                <a:spcPts val="697"/>
              </a:spcBef>
              <a:buClr>
                <a:srgbClr val="9999CC"/>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استخدم</a:t>
            </a:r>
            <a:r>
              <a:rPr lang="en-US" sz="2400" spc="-1" dirty="0">
                <a:solidFill>
                  <a:srgbClr val="000000"/>
                </a:solidFill>
              </a:rPr>
              <a:t> </a:t>
            </a:r>
            <a:r>
              <a:rPr lang="en-US" sz="2400" spc="-1" dirty="0" err="1">
                <a:solidFill>
                  <a:srgbClr val="000000"/>
                </a:solidFill>
              </a:rPr>
              <a:t>سلطة</a:t>
            </a:r>
            <a:r>
              <a:rPr lang="en-US" sz="2400" spc="-1" dirty="0">
                <a:solidFill>
                  <a:srgbClr val="000000"/>
                </a:solidFill>
              </a:rPr>
              <a:t> </a:t>
            </a:r>
            <a:r>
              <a:rPr lang="en-US" sz="2400" spc="-1" dirty="0" err="1">
                <a:solidFill>
                  <a:srgbClr val="000000"/>
                </a:solidFill>
              </a:rPr>
              <a:t>التحكم</a:t>
            </a:r>
            <a:r>
              <a:rPr lang="en-US" sz="2400" spc="-1" dirty="0">
                <a:solidFill>
                  <a:srgbClr val="000000"/>
                </a:solidFill>
              </a:rPr>
              <a:t> </a:t>
            </a:r>
            <a:r>
              <a:rPr lang="en-US" sz="2400" spc="-1" dirty="0" err="1">
                <a:solidFill>
                  <a:srgbClr val="000000"/>
                </a:solidFill>
              </a:rPr>
              <a:t>المركزية</a:t>
            </a:r>
            <a:endParaRPr lang="en-US" sz="2400" spc="-1" dirty="0">
              <a:solidFill>
                <a:srgbClr val="000000"/>
              </a:solidFill>
            </a:endParaRPr>
          </a:p>
          <a:p>
            <a:pPr marL="990600" lvl="1" indent="-533400" eaLnBrk="1" hangingPunct="1">
              <a:lnSpc>
                <a:spcPct val="90000"/>
              </a:lnSpc>
              <a:buNone/>
              <a:defRPr/>
            </a:pPr>
            <a:r>
              <a:rPr lang="en-US" altLang="en-US" sz="2400" dirty="0"/>
              <a:t>      CCB ( Change Control Board ) to:</a:t>
            </a:r>
          </a:p>
          <a:p>
            <a:pPr marL="990360" lvl="1" indent="-533160" algn="r" rtl="1">
              <a:lnSpc>
                <a:spcPct val="90000"/>
              </a:lnSpc>
              <a:spcBef>
                <a:spcPts val="697"/>
              </a:spcBef>
              <a:tabLst>
                <a:tab pos="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a:solidFill>
                  <a:srgbClr val="000000"/>
                </a:solidFill>
              </a:rPr>
              <a:t> CCB </a:t>
            </a:r>
            <a:r>
              <a:rPr lang="ar-JO" sz="2400" spc="-1" dirty="0">
                <a:solidFill>
                  <a:srgbClr val="000000"/>
                </a:solidFill>
              </a:rPr>
              <a:t>(</a:t>
            </a:r>
            <a:r>
              <a:rPr lang="en-US" sz="2400" spc="-1" dirty="0" err="1">
                <a:solidFill>
                  <a:srgbClr val="000000"/>
                </a:solidFill>
              </a:rPr>
              <a:t>تغيير</a:t>
            </a:r>
            <a:r>
              <a:rPr lang="en-US" sz="2400" spc="-1" dirty="0">
                <a:solidFill>
                  <a:srgbClr val="000000"/>
                </a:solidFill>
              </a:rPr>
              <a:t> </a:t>
            </a:r>
            <a:r>
              <a:rPr lang="en-US" sz="2400" spc="-1" dirty="0" err="1">
                <a:solidFill>
                  <a:srgbClr val="000000"/>
                </a:solidFill>
              </a:rPr>
              <a:t>لوحة</a:t>
            </a:r>
            <a:r>
              <a:rPr lang="en-US" sz="2400" spc="-1" dirty="0">
                <a:solidFill>
                  <a:srgbClr val="000000"/>
                </a:solidFill>
              </a:rPr>
              <a:t> </a:t>
            </a:r>
            <a:r>
              <a:rPr lang="en-US" sz="2400" spc="-1" dirty="0" err="1">
                <a:solidFill>
                  <a:srgbClr val="000000"/>
                </a:solidFill>
              </a:rPr>
              <a:t>التحكم</a:t>
            </a:r>
            <a:r>
              <a:rPr lang="ar-JO" sz="2400" spc="-1" dirty="0">
                <a:solidFill>
                  <a:srgbClr val="000000"/>
                </a:solidFill>
              </a:rPr>
              <a:t>)</a:t>
            </a:r>
            <a:r>
              <a:rPr lang="en-US" sz="2400" spc="-1" dirty="0">
                <a:solidFill>
                  <a:srgbClr val="000000"/>
                </a:solidFill>
              </a:rPr>
              <a:t> </a:t>
            </a:r>
            <a:r>
              <a:rPr lang="en-US" sz="2400" spc="-1" dirty="0" err="1">
                <a:solidFill>
                  <a:srgbClr val="000000"/>
                </a:solidFill>
              </a:rPr>
              <a:t>إلى</a:t>
            </a:r>
            <a:r>
              <a:rPr lang="en-US" sz="2400" spc="-1" dirty="0">
                <a:solidFill>
                  <a:srgbClr val="000000"/>
                </a:solidFill>
              </a:rPr>
              <a:t>:</a:t>
            </a:r>
          </a:p>
          <a:p>
            <a:pPr marL="1752600" lvl="3" indent="-381000" eaLnBrk="1" hangingPunct="1">
              <a:lnSpc>
                <a:spcPct val="90000"/>
              </a:lnSpc>
              <a:buClr>
                <a:schemeClr val="tx1"/>
              </a:buClr>
              <a:buFont typeface="Wingdings" panose="05000000000000000000" pitchFamily="2" charset="2"/>
              <a:buChar char="Ø"/>
              <a:defRPr/>
            </a:pPr>
            <a:r>
              <a:rPr lang="en-US" altLang="en-US" sz="1800" dirty="0"/>
              <a:t>Control changes to the </a:t>
            </a:r>
            <a:r>
              <a:rPr lang="en-US" altLang="en-US" sz="1800" dirty="0" err="1"/>
              <a:t>requirement</a:t>
            </a:r>
            <a:r>
              <a:rPr lang="en-US" sz="1800" spc="-1" dirty="0" err="1">
                <a:solidFill>
                  <a:srgbClr val="000000"/>
                </a:solidFill>
              </a:rPr>
              <a:t>تغييرات</a:t>
            </a:r>
            <a:r>
              <a:rPr lang="en-US" sz="1800" spc="-1" dirty="0">
                <a:solidFill>
                  <a:srgbClr val="000000"/>
                </a:solidFill>
              </a:rPr>
              <a:t> </a:t>
            </a:r>
            <a:r>
              <a:rPr lang="en-US" sz="1800" spc="-1" dirty="0" err="1">
                <a:solidFill>
                  <a:srgbClr val="000000"/>
                </a:solidFill>
              </a:rPr>
              <a:t>التحكم</a:t>
            </a:r>
            <a:r>
              <a:rPr lang="en-US" sz="1800" spc="-1" dirty="0">
                <a:solidFill>
                  <a:srgbClr val="000000"/>
                </a:solidFill>
              </a:rPr>
              <a:t> </a:t>
            </a:r>
            <a:r>
              <a:rPr lang="en-US" sz="1800" spc="-1" dirty="0" err="1">
                <a:solidFill>
                  <a:srgbClr val="000000"/>
                </a:solidFill>
              </a:rPr>
              <a:t>للمتطلبات</a:t>
            </a:r>
            <a:r>
              <a:rPr lang="en-US" sz="1800" spc="-1" dirty="0">
                <a:solidFill>
                  <a:srgbClr val="000000"/>
                </a:solidFill>
              </a:rPr>
              <a:t>        </a:t>
            </a:r>
            <a:endParaRPr lang="en-US" altLang="en-US" sz="1800" dirty="0"/>
          </a:p>
          <a:p>
            <a:pPr marL="1752600" lvl="3" indent="-381000" eaLnBrk="1" hangingPunct="1">
              <a:lnSpc>
                <a:spcPct val="90000"/>
              </a:lnSpc>
              <a:buClr>
                <a:schemeClr val="tx1"/>
              </a:buClr>
              <a:buFont typeface="Wingdings" panose="05000000000000000000" pitchFamily="2" charset="2"/>
              <a:buChar char="Ø"/>
              <a:defRPr/>
            </a:pPr>
            <a:r>
              <a:rPr lang="en-US" altLang="en-US" sz="1800" dirty="0"/>
              <a:t>Determine which is a realistic </a:t>
            </a:r>
            <a:r>
              <a:rPr lang="en-US" altLang="en-US" sz="1800" dirty="0" err="1"/>
              <a:t>changes</a:t>
            </a:r>
            <a:r>
              <a:rPr lang="en-US" sz="1800" spc="-1" dirty="0" err="1">
                <a:solidFill>
                  <a:srgbClr val="000000"/>
                </a:solidFill>
              </a:rPr>
              <a:t>تحديد</a:t>
            </a:r>
            <a:r>
              <a:rPr lang="en-US" sz="1800" spc="-1" dirty="0">
                <a:solidFill>
                  <a:srgbClr val="000000"/>
                </a:solidFill>
              </a:rPr>
              <a:t> </a:t>
            </a:r>
            <a:r>
              <a:rPr lang="en-US" sz="1800" spc="-1" dirty="0" err="1">
                <a:solidFill>
                  <a:srgbClr val="000000"/>
                </a:solidFill>
              </a:rPr>
              <a:t>أي</a:t>
            </a:r>
            <a:r>
              <a:rPr lang="en-US" sz="1800" spc="-1" dirty="0">
                <a:solidFill>
                  <a:srgbClr val="000000"/>
                </a:solidFill>
              </a:rPr>
              <a:t> </a:t>
            </a:r>
            <a:r>
              <a:rPr lang="en-US" sz="1800" spc="-1" dirty="0" err="1">
                <a:solidFill>
                  <a:srgbClr val="000000"/>
                </a:solidFill>
              </a:rPr>
              <a:t>تغييرات</a:t>
            </a:r>
            <a:r>
              <a:rPr lang="en-US" sz="1800" spc="-1" dirty="0">
                <a:solidFill>
                  <a:srgbClr val="000000"/>
                </a:solidFill>
              </a:rPr>
              <a:t> </a:t>
            </a:r>
            <a:r>
              <a:rPr lang="en-US" sz="1800" spc="-1" dirty="0" err="1">
                <a:solidFill>
                  <a:srgbClr val="000000"/>
                </a:solidFill>
              </a:rPr>
              <a:t>واقعية</a:t>
            </a:r>
            <a:r>
              <a:rPr lang="en-US" sz="1800" spc="-1" dirty="0">
                <a:solidFill>
                  <a:srgbClr val="000000"/>
                </a:solidFill>
              </a:rPr>
              <a:t>        </a:t>
            </a:r>
            <a:endParaRPr lang="en-US" altLang="en-US" sz="1800" dirty="0"/>
          </a:p>
          <a:p>
            <a:pPr marL="1752600" lvl="3" indent="-381000" eaLnBrk="1" hangingPunct="1">
              <a:lnSpc>
                <a:spcPct val="90000"/>
              </a:lnSpc>
              <a:buClr>
                <a:schemeClr val="tx1"/>
              </a:buClr>
              <a:buFont typeface="Wingdings" panose="05000000000000000000" pitchFamily="2" charset="2"/>
              <a:buChar char="Ø"/>
              <a:defRPr/>
            </a:pPr>
            <a:r>
              <a:rPr lang="en-US" altLang="en-US" sz="1800" dirty="0"/>
              <a:t>Maintain agreement with customer          </a:t>
            </a:r>
            <a:r>
              <a:rPr lang="en-US" sz="1800" spc="-1" dirty="0" err="1">
                <a:solidFill>
                  <a:srgbClr val="000000"/>
                </a:solidFill>
              </a:rPr>
              <a:t>الحفاظ</a:t>
            </a:r>
            <a:r>
              <a:rPr lang="en-US" sz="1800" spc="-1" dirty="0">
                <a:solidFill>
                  <a:srgbClr val="000000"/>
                </a:solidFill>
              </a:rPr>
              <a:t> </a:t>
            </a:r>
            <a:r>
              <a:rPr lang="en-US" sz="1800" spc="-1" dirty="0" err="1">
                <a:solidFill>
                  <a:srgbClr val="000000"/>
                </a:solidFill>
              </a:rPr>
              <a:t>على</a:t>
            </a:r>
            <a:r>
              <a:rPr lang="en-US" sz="1800" spc="-1" dirty="0">
                <a:solidFill>
                  <a:srgbClr val="000000"/>
                </a:solidFill>
              </a:rPr>
              <a:t> </a:t>
            </a:r>
            <a:r>
              <a:rPr lang="en-US" sz="1800" spc="-1" dirty="0" err="1">
                <a:solidFill>
                  <a:srgbClr val="000000"/>
                </a:solidFill>
              </a:rPr>
              <a:t>اتفاق</a:t>
            </a:r>
            <a:r>
              <a:rPr lang="en-US" sz="1800" spc="-1" dirty="0">
                <a:solidFill>
                  <a:srgbClr val="000000"/>
                </a:solidFill>
              </a:rPr>
              <a:t> </a:t>
            </a:r>
            <a:r>
              <a:rPr lang="en-US" sz="1800" spc="-1" dirty="0" err="1">
                <a:solidFill>
                  <a:srgbClr val="000000"/>
                </a:solidFill>
              </a:rPr>
              <a:t>مع</a:t>
            </a:r>
            <a:r>
              <a:rPr lang="en-US" sz="1800" spc="-1" dirty="0">
                <a:solidFill>
                  <a:srgbClr val="000000"/>
                </a:solidFill>
              </a:rPr>
              <a:t> </a:t>
            </a:r>
            <a:r>
              <a:rPr lang="en-US" sz="1800" spc="-1" dirty="0" err="1">
                <a:solidFill>
                  <a:srgbClr val="000000"/>
                </a:solidFill>
              </a:rPr>
              <a:t>العميل</a:t>
            </a:r>
            <a:endParaRPr lang="en-US" altLang="en-US" sz="2800" dirty="0"/>
          </a:p>
        </p:txBody>
      </p:sp>
      <p:sp>
        <p:nvSpPr>
          <p:cNvPr id="8195" name="Rectangle 4">
            <a:extLst>
              <a:ext uri="{FF2B5EF4-FFF2-40B4-BE49-F238E27FC236}">
                <a16:creationId xmlns:a16="http://schemas.microsoft.com/office/drawing/2014/main" id="{875D31B9-7A68-D552-EC61-CB18437723C6}"/>
              </a:ext>
            </a:extLst>
          </p:cNvPr>
          <p:cNvSpPr>
            <a:spLocks noGrp="1" noChangeArrowheads="1"/>
          </p:cNvSpPr>
          <p:nvPr>
            <p:ph type="title"/>
          </p:nvPr>
        </p:nvSpPr>
        <p:spPr>
          <a:noFill/>
        </p:spPr>
        <p:txBody>
          <a:bodyPr/>
          <a:lstStyle/>
          <a:p>
            <a:pPr eaLnBrk="1" hangingPunct="1"/>
            <a:r>
              <a:rPr lang="en-US" altLang="en-US"/>
              <a:t>Requirement Workflow</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3171A58-03B1-1138-7B9F-E9312FFBC969}"/>
              </a:ext>
            </a:extLst>
          </p:cNvPr>
          <p:cNvSpPr>
            <a:spLocks noGrp="1" noChangeArrowheads="1"/>
          </p:cNvSpPr>
          <p:nvPr>
            <p:ph type="title"/>
          </p:nvPr>
        </p:nvSpPr>
        <p:spPr/>
        <p:txBody>
          <a:bodyPr/>
          <a:lstStyle/>
          <a:p>
            <a:pPr eaLnBrk="1" hangingPunct="1"/>
            <a:r>
              <a:rPr lang="en-US" altLang="en-US"/>
              <a:t>Workers in Rquirement</a:t>
            </a:r>
            <a:br>
              <a:rPr lang="en-US" altLang="en-US"/>
            </a:br>
            <a:r>
              <a:rPr lang="ar-JO" altLang="en-US"/>
              <a:t>العمال في المتطلبات</a:t>
            </a:r>
            <a:endParaRPr lang="en-US" altLang="en-US"/>
          </a:p>
        </p:txBody>
      </p:sp>
      <p:sp>
        <p:nvSpPr>
          <p:cNvPr id="9219" name="Rectangle 3">
            <a:extLst>
              <a:ext uri="{FF2B5EF4-FFF2-40B4-BE49-F238E27FC236}">
                <a16:creationId xmlns:a16="http://schemas.microsoft.com/office/drawing/2014/main" id="{5050D1D1-C00F-91B6-4DC6-81B366BFAEF5}"/>
              </a:ext>
            </a:extLst>
          </p:cNvPr>
          <p:cNvSpPr>
            <a:spLocks noGrp="1" noChangeArrowheads="1"/>
          </p:cNvSpPr>
          <p:nvPr>
            <p:ph type="body" idx="1"/>
          </p:nvPr>
        </p:nvSpPr>
        <p:spPr>
          <a:xfrm>
            <a:off x="1981200" y="1981200"/>
            <a:ext cx="8229600" cy="4419600"/>
          </a:xfrm>
        </p:spPr>
        <p:txBody>
          <a:bodyPr/>
          <a:lstStyle/>
          <a:p>
            <a:pPr eaLnBrk="1" hangingPunct="1">
              <a:lnSpc>
                <a:spcPct val="90000"/>
              </a:lnSpc>
              <a:defRPr/>
            </a:pPr>
            <a:r>
              <a:rPr lang="en-US" altLang="en-US" sz="2800" dirty="0"/>
              <a:t>System Analyst           </a:t>
            </a:r>
            <a:r>
              <a:rPr lang="en-US" sz="2800" spc="-1" dirty="0" err="1">
                <a:solidFill>
                  <a:srgbClr val="000000"/>
                </a:solidFill>
              </a:rPr>
              <a:t>محلل</a:t>
            </a:r>
            <a:r>
              <a:rPr lang="en-US" sz="2800" spc="-1" dirty="0">
                <a:solidFill>
                  <a:srgbClr val="000000"/>
                </a:solidFill>
              </a:rPr>
              <a:t> </a:t>
            </a:r>
            <a:r>
              <a:rPr lang="en-US" sz="2800" spc="-1" dirty="0" err="1">
                <a:solidFill>
                  <a:srgbClr val="000000"/>
                </a:solidFill>
              </a:rPr>
              <a:t>النظام</a:t>
            </a:r>
            <a:endParaRPr lang="en-US" altLang="en-US" sz="2800" dirty="0"/>
          </a:p>
          <a:p>
            <a:pPr lvl="1" eaLnBrk="1" hangingPunct="1">
              <a:lnSpc>
                <a:spcPct val="90000"/>
              </a:lnSpc>
              <a:defRPr/>
            </a:pPr>
            <a:r>
              <a:rPr lang="en-US" altLang="en-US" sz="2400" dirty="0"/>
              <a:t>Analyze the </a:t>
            </a:r>
            <a:r>
              <a:rPr lang="en-US" altLang="en-US" sz="2400" dirty="0" err="1"/>
              <a:t>problem</a:t>
            </a:r>
            <a:r>
              <a:rPr lang="en-US" sz="2400" spc="-1" dirty="0" err="1">
                <a:solidFill>
                  <a:srgbClr val="000000"/>
                </a:solidFill>
              </a:rPr>
              <a:t>حلل</a:t>
            </a:r>
            <a:r>
              <a:rPr lang="en-US" sz="2400" spc="-1" dirty="0">
                <a:solidFill>
                  <a:srgbClr val="000000"/>
                </a:solidFill>
              </a:rPr>
              <a:t> </a:t>
            </a:r>
            <a:r>
              <a:rPr lang="en-US" sz="2400" spc="-1" dirty="0" err="1">
                <a:solidFill>
                  <a:srgbClr val="000000"/>
                </a:solidFill>
              </a:rPr>
              <a:t>المشكلة</a:t>
            </a:r>
            <a:r>
              <a:rPr lang="en-US" sz="2400" spc="-1" dirty="0">
                <a:solidFill>
                  <a:srgbClr val="000000"/>
                </a:solidFill>
              </a:rPr>
              <a:t>            </a:t>
            </a:r>
            <a:endParaRPr lang="en-US" altLang="en-US" sz="2400" dirty="0"/>
          </a:p>
          <a:p>
            <a:pPr lvl="1" eaLnBrk="1" hangingPunct="1">
              <a:lnSpc>
                <a:spcPct val="90000"/>
              </a:lnSpc>
              <a:defRPr/>
            </a:pPr>
            <a:r>
              <a:rPr lang="en-US" altLang="en-US" sz="2400" dirty="0"/>
              <a:t>Understand stakeholders needs.</a:t>
            </a:r>
          </a:p>
          <a:p>
            <a:pPr marL="742680" lvl="1" indent="-285480" algn="r" rtl="1">
              <a:lnSpc>
                <a:spcPct val="90000"/>
              </a:lnSpc>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فهم</a:t>
            </a:r>
            <a:r>
              <a:rPr lang="en-US" sz="2400" spc="-1" dirty="0">
                <a:solidFill>
                  <a:srgbClr val="000000"/>
                </a:solidFill>
              </a:rPr>
              <a:t> </a:t>
            </a:r>
            <a:r>
              <a:rPr lang="en-US" sz="2400" spc="-1" dirty="0" err="1">
                <a:solidFill>
                  <a:srgbClr val="000000"/>
                </a:solidFill>
              </a:rPr>
              <a:t>احتياجات</a:t>
            </a:r>
            <a:r>
              <a:rPr lang="en-US" sz="2400" spc="-1" dirty="0">
                <a:solidFill>
                  <a:srgbClr val="000000"/>
                </a:solidFill>
              </a:rPr>
              <a:t> </a:t>
            </a:r>
            <a:r>
              <a:rPr lang="en-US" sz="2400" spc="-1" dirty="0" err="1">
                <a:solidFill>
                  <a:srgbClr val="000000"/>
                </a:solidFill>
              </a:rPr>
              <a:t>أصحاب</a:t>
            </a:r>
            <a:r>
              <a:rPr lang="en-US" sz="2400" spc="-1" dirty="0">
                <a:solidFill>
                  <a:srgbClr val="000000"/>
                </a:solidFill>
              </a:rPr>
              <a:t> </a:t>
            </a:r>
            <a:r>
              <a:rPr lang="en-US" sz="2400" spc="-1" dirty="0" err="1">
                <a:solidFill>
                  <a:srgbClr val="000000"/>
                </a:solidFill>
              </a:rPr>
              <a:t>المصلحة</a:t>
            </a:r>
            <a:r>
              <a:rPr lang="en-US" sz="2400" spc="-1" dirty="0">
                <a:solidFill>
                  <a:srgbClr val="000000"/>
                </a:solidFill>
              </a:rPr>
              <a:t>.</a:t>
            </a:r>
          </a:p>
          <a:p>
            <a:pPr lvl="1" eaLnBrk="1" hangingPunct="1">
              <a:lnSpc>
                <a:spcPct val="90000"/>
              </a:lnSpc>
              <a:defRPr/>
            </a:pPr>
            <a:r>
              <a:rPr lang="en-US" altLang="en-US" sz="2400" dirty="0"/>
              <a:t>Define system functionality and constraints.</a:t>
            </a:r>
          </a:p>
          <a:p>
            <a:pPr marL="742680" lvl="1" indent="-285480" algn="r" rtl="1">
              <a:lnSpc>
                <a:spcPct val="90000"/>
              </a:lnSpc>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تحديد</a:t>
            </a:r>
            <a:r>
              <a:rPr lang="en-US" sz="2400" spc="-1" dirty="0">
                <a:solidFill>
                  <a:srgbClr val="000000"/>
                </a:solidFill>
              </a:rPr>
              <a:t> </a:t>
            </a:r>
            <a:r>
              <a:rPr lang="en-US" sz="2400" spc="-1" dirty="0" err="1">
                <a:solidFill>
                  <a:srgbClr val="000000"/>
                </a:solidFill>
              </a:rPr>
              <a:t>وظائف</a:t>
            </a:r>
            <a:r>
              <a:rPr lang="en-US" sz="2400" spc="-1" dirty="0">
                <a:solidFill>
                  <a:srgbClr val="000000"/>
                </a:solidFill>
              </a:rPr>
              <a:t> </a:t>
            </a:r>
            <a:r>
              <a:rPr lang="en-US" sz="2400" spc="-1" dirty="0" err="1">
                <a:solidFill>
                  <a:srgbClr val="000000"/>
                </a:solidFill>
              </a:rPr>
              <a:t>النظام</a:t>
            </a:r>
            <a:r>
              <a:rPr lang="en-US" sz="2400" spc="-1" dirty="0">
                <a:solidFill>
                  <a:srgbClr val="000000"/>
                </a:solidFill>
              </a:rPr>
              <a:t> </a:t>
            </a:r>
            <a:r>
              <a:rPr lang="en-US" sz="2400" spc="-1" dirty="0" err="1">
                <a:solidFill>
                  <a:srgbClr val="000000"/>
                </a:solidFill>
              </a:rPr>
              <a:t>والقيود</a:t>
            </a:r>
            <a:r>
              <a:rPr lang="en-US" sz="2400" spc="-1" dirty="0">
                <a:solidFill>
                  <a:srgbClr val="000000"/>
                </a:solidFill>
              </a:rPr>
              <a:t>.</a:t>
            </a:r>
          </a:p>
          <a:p>
            <a:pPr lvl="1" eaLnBrk="1" hangingPunct="1">
              <a:lnSpc>
                <a:spcPct val="90000"/>
              </a:lnSpc>
              <a:defRPr/>
            </a:pPr>
            <a:r>
              <a:rPr lang="en-US" altLang="en-US" sz="2400" dirty="0"/>
              <a:t>Develop a vision which is a set of system features seen by stakeholders, which act as basis for developing and outlining Use-Case Model.</a:t>
            </a:r>
          </a:p>
          <a:p>
            <a:pPr marL="742680" lvl="1" indent="-285480" algn="r" rtl="1">
              <a:lnSpc>
                <a:spcPct val="90000"/>
              </a:lnSpc>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قم</a:t>
            </a:r>
            <a:r>
              <a:rPr lang="en-US" sz="2400" spc="-1" dirty="0">
                <a:solidFill>
                  <a:srgbClr val="000000"/>
                </a:solidFill>
              </a:rPr>
              <a:t> </a:t>
            </a:r>
            <a:r>
              <a:rPr lang="en-US" sz="2400" spc="-1" dirty="0" err="1">
                <a:solidFill>
                  <a:srgbClr val="000000"/>
                </a:solidFill>
              </a:rPr>
              <a:t>بتطوير</a:t>
            </a:r>
            <a:r>
              <a:rPr lang="en-US" sz="2400" spc="-1" dirty="0">
                <a:solidFill>
                  <a:srgbClr val="000000"/>
                </a:solidFill>
              </a:rPr>
              <a:t> </a:t>
            </a:r>
            <a:r>
              <a:rPr lang="en-US" sz="2400" spc="-1" dirty="0" err="1">
                <a:solidFill>
                  <a:srgbClr val="000000"/>
                </a:solidFill>
              </a:rPr>
              <a:t>رؤية</a:t>
            </a:r>
            <a:r>
              <a:rPr lang="en-US" sz="2400" spc="-1" dirty="0">
                <a:solidFill>
                  <a:srgbClr val="000000"/>
                </a:solidFill>
              </a:rPr>
              <a:t> </a:t>
            </a:r>
            <a:r>
              <a:rPr lang="en-US" sz="2400" spc="-1" dirty="0" err="1">
                <a:solidFill>
                  <a:srgbClr val="000000"/>
                </a:solidFill>
              </a:rPr>
              <a:t>هي</a:t>
            </a:r>
            <a:r>
              <a:rPr lang="en-US" sz="2400" spc="-1" dirty="0">
                <a:solidFill>
                  <a:srgbClr val="000000"/>
                </a:solidFill>
              </a:rPr>
              <a:t> </a:t>
            </a:r>
            <a:r>
              <a:rPr lang="en-US" sz="2400" spc="-1" dirty="0" err="1">
                <a:solidFill>
                  <a:srgbClr val="000000"/>
                </a:solidFill>
              </a:rPr>
              <a:t>مجموعة</a:t>
            </a:r>
            <a:r>
              <a:rPr lang="en-US" sz="2400" spc="-1" dirty="0">
                <a:solidFill>
                  <a:srgbClr val="000000"/>
                </a:solidFill>
              </a:rPr>
              <a:t> </a:t>
            </a:r>
            <a:r>
              <a:rPr lang="en-US" sz="2400" spc="-1" dirty="0" err="1">
                <a:solidFill>
                  <a:srgbClr val="000000"/>
                </a:solidFill>
              </a:rPr>
              <a:t>من</a:t>
            </a:r>
            <a:r>
              <a:rPr lang="en-US" sz="2400" spc="-1" dirty="0">
                <a:solidFill>
                  <a:srgbClr val="000000"/>
                </a:solidFill>
              </a:rPr>
              <a:t> </a:t>
            </a:r>
            <a:r>
              <a:rPr lang="en-US" sz="2400" spc="-1" dirty="0" err="1">
                <a:solidFill>
                  <a:srgbClr val="000000"/>
                </a:solidFill>
              </a:rPr>
              <a:t>ميزات</a:t>
            </a:r>
            <a:r>
              <a:rPr lang="en-US" sz="2400" spc="-1" dirty="0">
                <a:solidFill>
                  <a:srgbClr val="000000"/>
                </a:solidFill>
              </a:rPr>
              <a:t> </a:t>
            </a:r>
            <a:r>
              <a:rPr lang="en-US" sz="2400" spc="-1" dirty="0" err="1">
                <a:solidFill>
                  <a:srgbClr val="000000"/>
                </a:solidFill>
              </a:rPr>
              <a:t>النظام</a:t>
            </a:r>
            <a:r>
              <a:rPr lang="en-US" sz="2400" spc="-1" dirty="0">
                <a:solidFill>
                  <a:srgbClr val="000000"/>
                </a:solidFill>
              </a:rPr>
              <a:t> </a:t>
            </a:r>
            <a:r>
              <a:rPr lang="en-US" sz="2400" spc="-1" dirty="0" err="1">
                <a:solidFill>
                  <a:srgbClr val="000000"/>
                </a:solidFill>
              </a:rPr>
              <a:t>التي</a:t>
            </a:r>
            <a:r>
              <a:rPr lang="en-US" sz="2400" spc="-1" dirty="0">
                <a:solidFill>
                  <a:srgbClr val="000000"/>
                </a:solidFill>
              </a:rPr>
              <a:t> </a:t>
            </a:r>
            <a:r>
              <a:rPr lang="en-US" sz="2400" spc="-1" dirty="0" err="1">
                <a:solidFill>
                  <a:srgbClr val="000000"/>
                </a:solidFill>
              </a:rPr>
              <a:t>يراها</a:t>
            </a:r>
            <a:r>
              <a:rPr lang="en-US" sz="2400" spc="-1" dirty="0">
                <a:solidFill>
                  <a:srgbClr val="000000"/>
                </a:solidFill>
              </a:rPr>
              <a:t> </a:t>
            </a:r>
            <a:r>
              <a:rPr lang="en-US" sz="2400" spc="-1" dirty="0" err="1">
                <a:solidFill>
                  <a:srgbClr val="000000"/>
                </a:solidFill>
              </a:rPr>
              <a:t>أصحاب</a:t>
            </a:r>
            <a:r>
              <a:rPr lang="en-US" sz="2400" spc="-1" dirty="0">
                <a:solidFill>
                  <a:srgbClr val="000000"/>
                </a:solidFill>
              </a:rPr>
              <a:t> </a:t>
            </a:r>
            <a:r>
              <a:rPr lang="en-US" sz="2400" spc="-1" dirty="0" err="1">
                <a:solidFill>
                  <a:srgbClr val="000000"/>
                </a:solidFill>
              </a:rPr>
              <a:t>المصلحة</a:t>
            </a:r>
            <a:r>
              <a:rPr lang="en-US" sz="2400" spc="-1" dirty="0">
                <a:solidFill>
                  <a:srgbClr val="000000"/>
                </a:solidFill>
              </a:rPr>
              <a:t> ، </a:t>
            </a:r>
            <a:r>
              <a:rPr lang="en-US" sz="2400" spc="-1" dirty="0" err="1">
                <a:solidFill>
                  <a:srgbClr val="000000"/>
                </a:solidFill>
              </a:rPr>
              <a:t>والتي</a:t>
            </a:r>
            <a:r>
              <a:rPr lang="en-US" sz="2400" spc="-1" dirty="0">
                <a:solidFill>
                  <a:srgbClr val="000000"/>
                </a:solidFill>
              </a:rPr>
              <a:t> </a:t>
            </a:r>
            <a:r>
              <a:rPr lang="en-US" sz="2400" spc="-1" dirty="0" err="1">
                <a:solidFill>
                  <a:srgbClr val="000000"/>
                </a:solidFill>
              </a:rPr>
              <a:t>تعمل</a:t>
            </a:r>
            <a:r>
              <a:rPr lang="en-US" sz="2400" spc="-1" dirty="0">
                <a:solidFill>
                  <a:srgbClr val="000000"/>
                </a:solidFill>
              </a:rPr>
              <a:t> </a:t>
            </a:r>
            <a:r>
              <a:rPr lang="en-US" sz="2400" spc="-1" dirty="0" err="1">
                <a:solidFill>
                  <a:srgbClr val="000000"/>
                </a:solidFill>
              </a:rPr>
              <a:t>كأساس</a:t>
            </a:r>
            <a:r>
              <a:rPr lang="en-US" sz="2400" spc="-1" dirty="0">
                <a:solidFill>
                  <a:srgbClr val="000000"/>
                </a:solidFill>
              </a:rPr>
              <a:t> </a:t>
            </a:r>
            <a:r>
              <a:rPr lang="en-US" sz="2400" spc="-1" dirty="0" err="1">
                <a:solidFill>
                  <a:srgbClr val="000000"/>
                </a:solidFill>
              </a:rPr>
              <a:t>لتطوير</a:t>
            </a:r>
            <a:r>
              <a:rPr lang="en-US" sz="2400" spc="-1" dirty="0">
                <a:solidFill>
                  <a:srgbClr val="000000"/>
                </a:solidFill>
              </a:rPr>
              <a:t> </a:t>
            </a:r>
            <a:r>
              <a:rPr lang="en-US" sz="2400" spc="-1" dirty="0" err="1">
                <a:solidFill>
                  <a:srgbClr val="000000"/>
                </a:solidFill>
              </a:rPr>
              <a:t>وتحديد</a:t>
            </a:r>
            <a:r>
              <a:rPr lang="en-US" sz="2400" spc="-1" dirty="0">
                <a:solidFill>
                  <a:srgbClr val="000000"/>
                </a:solidFill>
              </a:rPr>
              <a:t> </a:t>
            </a:r>
            <a:r>
              <a:rPr lang="en-US" sz="2400" spc="-1" dirty="0" err="1">
                <a:solidFill>
                  <a:srgbClr val="000000"/>
                </a:solidFill>
              </a:rPr>
              <a:t>نموذج</a:t>
            </a:r>
            <a:r>
              <a:rPr lang="en-US" sz="2400" spc="-1" dirty="0">
                <a:solidFill>
                  <a:srgbClr val="000000"/>
                </a:solidFill>
              </a:rPr>
              <a:t> </a:t>
            </a:r>
            <a:r>
              <a:rPr lang="en-US" sz="2400" spc="-1" dirty="0" err="1">
                <a:solidFill>
                  <a:srgbClr val="000000"/>
                </a:solidFill>
              </a:rPr>
              <a:t>حالة</a:t>
            </a:r>
            <a:r>
              <a:rPr lang="en-US" sz="2400" spc="-1" dirty="0">
                <a:solidFill>
                  <a:srgbClr val="000000"/>
                </a:solidFill>
              </a:rPr>
              <a:t> </a:t>
            </a:r>
            <a:r>
              <a:rPr lang="en-US" sz="2400" spc="-1" dirty="0" err="1">
                <a:solidFill>
                  <a:srgbClr val="000000"/>
                </a:solidFill>
              </a:rPr>
              <a:t>الاستخدام</a:t>
            </a:r>
            <a:r>
              <a:rPr lang="en-US" sz="2400" spc="-1" dirty="0">
                <a:solidFill>
                  <a:srgbClr val="000000"/>
                </a:solidFill>
              </a:rPr>
              <a:t>.</a:t>
            </a:r>
            <a:endParaRPr lang="en-US"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7F1A406-5631-42DB-2724-6CFE3E1EABD3}"/>
              </a:ext>
            </a:extLst>
          </p:cNvPr>
          <p:cNvSpPr>
            <a:spLocks noGrp="1" noChangeArrowheads="1"/>
          </p:cNvSpPr>
          <p:nvPr>
            <p:ph type="title"/>
          </p:nvPr>
        </p:nvSpPr>
        <p:spPr/>
        <p:txBody>
          <a:bodyPr/>
          <a:lstStyle/>
          <a:p>
            <a:pPr eaLnBrk="1" hangingPunct="1"/>
            <a:r>
              <a:rPr lang="en-US" altLang="en-US"/>
              <a:t>Workers in Requirement</a:t>
            </a:r>
          </a:p>
        </p:txBody>
      </p:sp>
      <p:sp>
        <p:nvSpPr>
          <p:cNvPr id="10243" name="Rectangle 3">
            <a:extLst>
              <a:ext uri="{FF2B5EF4-FFF2-40B4-BE49-F238E27FC236}">
                <a16:creationId xmlns:a16="http://schemas.microsoft.com/office/drawing/2014/main" id="{9000E6A0-9498-2555-B5AC-5F414C7DD29B}"/>
              </a:ext>
            </a:extLst>
          </p:cNvPr>
          <p:cNvSpPr>
            <a:spLocks noGrp="1" noChangeArrowheads="1"/>
          </p:cNvSpPr>
          <p:nvPr>
            <p:ph type="body" idx="1"/>
          </p:nvPr>
        </p:nvSpPr>
        <p:spPr>
          <a:xfrm>
            <a:off x="1981200" y="1981200"/>
            <a:ext cx="8229600" cy="4419600"/>
          </a:xfrm>
        </p:spPr>
        <p:txBody>
          <a:bodyPr/>
          <a:lstStyle/>
          <a:p>
            <a:pPr eaLnBrk="1" hangingPunct="1">
              <a:defRPr/>
            </a:pPr>
            <a:r>
              <a:rPr lang="en-US" altLang="en-US" sz="2800" dirty="0"/>
              <a:t>Use Case </a:t>
            </a:r>
            <a:r>
              <a:rPr lang="en-US" altLang="en-US" sz="2800" dirty="0" err="1"/>
              <a:t>Specifier</a:t>
            </a:r>
            <a:r>
              <a:rPr lang="en-US" sz="2800" spc="-1" dirty="0" err="1">
                <a:solidFill>
                  <a:srgbClr val="000000"/>
                </a:solidFill>
              </a:rPr>
              <a:t>استخدام</a:t>
            </a:r>
            <a:r>
              <a:rPr lang="en-US" sz="2800" spc="-1" dirty="0">
                <a:solidFill>
                  <a:srgbClr val="000000"/>
                </a:solidFill>
              </a:rPr>
              <a:t> </a:t>
            </a:r>
            <a:r>
              <a:rPr lang="en-US" sz="2800" spc="-1" dirty="0" err="1">
                <a:solidFill>
                  <a:srgbClr val="000000"/>
                </a:solidFill>
              </a:rPr>
              <a:t>محدد</a:t>
            </a:r>
            <a:r>
              <a:rPr lang="en-US" sz="2800" spc="-1" dirty="0">
                <a:solidFill>
                  <a:srgbClr val="000000"/>
                </a:solidFill>
              </a:rPr>
              <a:t> </a:t>
            </a:r>
            <a:r>
              <a:rPr lang="en-US" sz="2800" spc="-1" dirty="0" err="1">
                <a:solidFill>
                  <a:srgbClr val="000000"/>
                </a:solidFill>
              </a:rPr>
              <a:t>الحالة</a:t>
            </a:r>
            <a:r>
              <a:rPr lang="en-US" sz="2800" spc="-1" dirty="0">
                <a:solidFill>
                  <a:srgbClr val="000000"/>
                </a:solidFill>
              </a:rPr>
              <a:t>    </a:t>
            </a:r>
            <a:endParaRPr lang="en-US" altLang="en-US" sz="2800" dirty="0"/>
          </a:p>
          <a:p>
            <a:pPr lvl="1" eaLnBrk="1" hangingPunct="1">
              <a:defRPr/>
            </a:pPr>
            <a:r>
              <a:rPr lang="en-US" altLang="en-US" sz="2400" dirty="0"/>
              <a:t>Details system functionality </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تفاصيل</a:t>
            </a:r>
            <a:r>
              <a:rPr lang="en-US" sz="2400" spc="-1" dirty="0">
                <a:solidFill>
                  <a:srgbClr val="000000"/>
                </a:solidFill>
              </a:rPr>
              <a:t> </a:t>
            </a:r>
            <a:r>
              <a:rPr lang="en-US" sz="2400" spc="-1" dirty="0" err="1">
                <a:solidFill>
                  <a:srgbClr val="000000"/>
                </a:solidFill>
              </a:rPr>
              <a:t>وظائف</a:t>
            </a:r>
            <a:r>
              <a:rPr lang="en-US" sz="2400" spc="-1" dirty="0">
                <a:solidFill>
                  <a:srgbClr val="000000"/>
                </a:solidFill>
              </a:rPr>
              <a:t> </a:t>
            </a:r>
            <a:r>
              <a:rPr lang="en-US" sz="2400" spc="-1" dirty="0" err="1">
                <a:solidFill>
                  <a:srgbClr val="000000"/>
                </a:solidFill>
              </a:rPr>
              <a:t>النظام</a:t>
            </a:r>
            <a:endParaRPr lang="en-US" sz="2400" spc="-1" dirty="0">
              <a:solidFill>
                <a:srgbClr val="000000"/>
              </a:solidFill>
            </a:endParaRPr>
          </a:p>
          <a:p>
            <a:pPr lvl="1" eaLnBrk="1" hangingPunct="1">
              <a:defRPr/>
            </a:pPr>
            <a:r>
              <a:rPr lang="en-US" altLang="en-US" sz="2400" dirty="0"/>
              <a:t>Describe system functionality in use-case model.</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وصف</a:t>
            </a:r>
            <a:r>
              <a:rPr lang="en-US" sz="2400" spc="-1" dirty="0">
                <a:solidFill>
                  <a:srgbClr val="000000"/>
                </a:solidFill>
              </a:rPr>
              <a:t> </a:t>
            </a:r>
            <a:r>
              <a:rPr lang="en-US" sz="2400" spc="-1" dirty="0" err="1">
                <a:solidFill>
                  <a:srgbClr val="000000"/>
                </a:solidFill>
              </a:rPr>
              <a:t>وظائف</a:t>
            </a:r>
            <a:r>
              <a:rPr lang="en-US" sz="2400" spc="-1" dirty="0">
                <a:solidFill>
                  <a:srgbClr val="000000"/>
                </a:solidFill>
              </a:rPr>
              <a:t> </a:t>
            </a:r>
            <a:r>
              <a:rPr lang="en-US" sz="2400" spc="-1" dirty="0" err="1">
                <a:solidFill>
                  <a:srgbClr val="000000"/>
                </a:solidFill>
              </a:rPr>
              <a:t>النظام</a:t>
            </a:r>
            <a:r>
              <a:rPr lang="en-US" sz="2400" spc="-1" dirty="0">
                <a:solidFill>
                  <a:srgbClr val="000000"/>
                </a:solidFill>
              </a:rPr>
              <a:t> </a:t>
            </a:r>
            <a:r>
              <a:rPr lang="en-US" sz="2400" spc="-1" dirty="0" err="1">
                <a:solidFill>
                  <a:srgbClr val="000000"/>
                </a:solidFill>
              </a:rPr>
              <a:t>في</a:t>
            </a:r>
            <a:r>
              <a:rPr lang="en-US" sz="2400" spc="-1" dirty="0">
                <a:solidFill>
                  <a:srgbClr val="000000"/>
                </a:solidFill>
              </a:rPr>
              <a:t> </a:t>
            </a:r>
            <a:r>
              <a:rPr lang="en-US" sz="2400" spc="-1" dirty="0" err="1">
                <a:solidFill>
                  <a:srgbClr val="000000"/>
                </a:solidFill>
              </a:rPr>
              <a:t>نموذج</a:t>
            </a:r>
            <a:r>
              <a:rPr lang="en-US" sz="2400" spc="-1" dirty="0">
                <a:solidFill>
                  <a:srgbClr val="000000"/>
                </a:solidFill>
              </a:rPr>
              <a:t> </a:t>
            </a:r>
            <a:r>
              <a:rPr lang="en-US" sz="2400" spc="-1" dirty="0" err="1">
                <a:solidFill>
                  <a:srgbClr val="000000"/>
                </a:solidFill>
              </a:rPr>
              <a:t>حالة</a:t>
            </a:r>
            <a:r>
              <a:rPr lang="en-US" sz="2400" spc="-1" dirty="0">
                <a:solidFill>
                  <a:srgbClr val="000000"/>
                </a:solidFill>
              </a:rPr>
              <a:t> </a:t>
            </a:r>
            <a:r>
              <a:rPr lang="en-US" sz="2400" spc="-1" dirty="0" err="1">
                <a:solidFill>
                  <a:srgbClr val="000000"/>
                </a:solidFill>
              </a:rPr>
              <a:t>الاستخدام</a:t>
            </a:r>
            <a:r>
              <a:rPr lang="en-US" sz="2400" spc="-1" dirty="0">
                <a:solidFill>
                  <a:srgbClr val="000000"/>
                </a:solidFill>
              </a:rPr>
              <a:t>.</a:t>
            </a:r>
          </a:p>
          <a:p>
            <a:pPr lvl="1" eaLnBrk="1" hangingPunct="1">
              <a:defRPr/>
            </a:pPr>
            <a:r>
              <a:rPr lang="en-US" altLang="en-US" sz="2400" dirty="0"/>
              <a:t>Assign supplementary requirement.</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حدد</a:t>
            </a:r>
            <a:r>
              <a:rPr lang="en-US" sz="2400" spc="-1" dirty="0">
                <a:solidFill>
                  <a:srgbClr val="000000"/>
                </a:solidFill>
              </a:rPr>
              <a:t> </a:t>
            </a:r>
            <a:r>
              <a:rPr lang="en-US" sz="2400" spc="-1" dirty="0" err="1">
                <a:solidFill>
                  <a:srgbClr val="000000"/>
                </a:solidFill>
              </a:rPr>
              <a:t>المتطلبات</a:t>
            </a:r>
            <a:r>
              <a:rPr lang="en-US" sz="2400" spc="-1" dirty="0">
                <a:solidFill>
                  <a:srgbClr val="000000"/>
                </a:solidFill>
              </a:rPr>
              <a:t> </a:t>
            </a:r>
            <a:r>
              <a:rPr lang="en-US" sz="2400" spc="-1" dirty="0" err="1">
                <a:solidFill>
                  <a:srgbClr val="000000"/>
                </a:solidFill>
              </a:rPr>
              <a:t>التكميلية</a:t>
            </a:r>
            <a:r>
              <a:rPr lang="en-US" sz="2400" spc="-1" dirty="0">
                <a:solidFill>
                  <a:srgbClr val="000000"/>
                </a:solidFill>
              </a:rPr>
              <a:t>.</a:t>
            </a:r>
          </a:p>
          <a:p>
            <a:pPr lvl="1" eaLnBrk="1" hangingPunct="1">
              <a:defRPr/>
            </a:pPr>
            <a:r>
              <a:rPr lang="en-US" altLang="en-US" sz="2400" dirty="0"/>
              <a:t>Should communicate with system analyst and user-interface designer</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يجب</a:t>
            </a:r>
            <a:r>
              <a:rPr lang="en-US" sz="2400" spc="-1" dirty="0">
                <a:solidFill>
                  <a:srgbClr val="000000"/>
                </a:solidFill>
              </a:rPr>
              <a:t> </a:t>
            </a:r>
            <a:r>
              <a:rPr lang="en-US" sz="2400" spc="-1" dirty="0" err="1">
                <a:solidFill>
                  <a:srgbClr val="000000"/>
                </a:solidFill>
              </a:rPr>
              <a:t>التواصل</a:t>
            </a:r>
            <a:r>
              <a:rPr lang="en-US" sz="2400" spc="-1" dirty="0">
                <a:solidFill>
                  <a:srgbClr val="000000"/>
                </a:solidFill>
              </a:rPr>
              <a:t> </a:t>
            </a:r>
            <a:r>
              <a:rPr lang="en-US" sz="2400" spc="-1" dirty="0" err="1">
                <a:solidFill>
                  <a:srgbClr val="000000"/>
                </a:solidFill>
              </a:rPr>
              <a:t>مع</a:t>
            </a:r>
            <a:r>
              <a:rPr lang="en-US" sz="2400" spc="-1" dirty="0">
                <a:solidFill>
                  <a:srgbClr val="000000"/>
                </a:solidFill>
              </a:rPr>
              <a:t> </a:t>
            </a:r>
            <a:r>
              <a:rPr lang="en-US" sz="2400" spc="-1" dirty="0" err="1">
                <a:solidFill>
                  <a:srgbClr val="000000"/>
                </a:solidFill>
              </a:rPr>
              <a:t>محلل</a:t>
            </a:r>
            <a:r>
              <a:rPr lang="en-US" sz="2400" spc="-1" dirty="0">
                <a:solidFill>
                  <a:srgbClr val="000000"/>
                </a:solidFill>
              </a:rPr>
              <a:t> </a:t>
            </a:r>
            <a:r>
              <a:rPr lang="en-US" sz="2400" spc="-1" dirty="0" err="1">
                <a:solidFill>
                  <a:srgbClr val="000000"/>
                </a:solidFill>
              </a:rPr>
              <a:t>النظام</a:t>
            </a:r>
            <a:r>
              <a:rPr lang="en-US" sz="2400" spc="-1" dirty="0">
                <a:solidFill>
                  <a:srgbClr val="000000"/>
                </a:solidFill>
              </a:rPr>
              <a:t> </a:t>
            </a:r>
            <a:r>
              <a:rPr lang="en-US" sz="2400" spc="-1" dirty="0" err="1">
                <a:solidFill>
                  <a:srgbClr val="000000"/>
                </a:solidFill>
              </a:rPr>
              <a:t>ومصمم</a:t>
            </a:r>
            <a:r>
              <a:rPr lang="en-US" sz="2400" spc="-1" dirty="0">
                <a:solidFill>
                  <a:srgbClr val="000000"/>
                </a:solidFill>
              </a:rPr>
              <a:t> </a:t>
            </a:r>
            <a:r>
              <a:rPr lang="en-US" sz="2400" spc="-1" dirty="0" err="1">
                <a:solidFill>
                  <a:srgbClr val="000000"/>
                </a:solidFill>
              </a:rPr>
              <a:t>واجهة</a:t>
            </a:r>
            <a:r>
              <a:rPr lang="en-US" sz="2400" spc="-1" dirty="0">
                <a:solidFill>
                  <a:srgbClr val="000000"/>
                </a:solidFill>
              </a:rPr>
              <a:t> </a:t>
            </a:r>
            <a:r>
              <a:rPr lang="en-US" sz="2400" spc="-1" dirty="0" err="1">
                <a:solidFill>
                  <a:srgbClr val="000000"/>
                </a:solidFill>
              </a:rPr>
              <a:t>المستخدم</a:t>
            </a:r>
            <a:endParaRPr lang="en-US"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734D822-C92A-B74D-C229-0B0DB50C2F40}"/>
              </a:ext>
            </a:extLst>
          </p:cNvPr>
          <p:cNvSpPr>
            <a:spLocks noGrp="1" noChangeArrowheads="1"/>
          </p:cNvSpPr>
          <p:nvPr>
            <p:ph type="title"/>
          </p:nvPr>
        </p:nvSpPr>
        <p:spPr/>
        <p:txBody>
          <a:bodyPr/>
          <a:lstStyle/>
          <a:p>
            <a:pPr eaLnBrk="1" hangingPunct="1"/>
            <a:r>
              <a:rPr lang="en-US" altLang="en-US"/>
              <a:t>Workers in Requirement</a:t>
            </a:r>
          </a:p>
        </p:txBody>
      </p:sp>
      <p:sp>
        <p:nvSpPr>
          <p:cNvPr id="11267" name="Rectangle 3">
            <a:extLst>
              <a:ext uri="{FF2B5EF4-FFF2-40B4-BE49-F238E27FC236}">
                <a16:creationId xmlns:a16="http://schemas.microsoft.com/office/drawing/2014/main" id="{026368B0-A06E-1419-DDC8-8E8A845ED262}"/>
              </a:ext>
            </a:extLst>
          </p:cNvPr>
          <p:cNvSpPr>
            <a:spLocks noGrp="1" noChangeArrowheads="1"/>
          </p:cNvSpPr>
          <p:nvPr>
            <p:ph type="body" idx="1"/>
          </p:nvPr>
        </p:nvSpPr>
        <p:spPr>
          <a:xfrm>
            <a:off x="1981200" y="1981200"/>
            <a:ext cx="8229600" cy="4419600"/>
          </a:xfrm>
        </p:spPr>
        <p:txBody>
          <a:bodyPr/>
          <a:lstStyle/>
          <a:p>
            <a:pPr eaLnBrk="1" hangingPunct="1">
              <a:defRPr/>
            </a:pPr>
            <a:r>
              <a:rPr lang="en-US" altLang="en-US" sz="2800" dirty="0"/>
              <a:t>User interface designer: </a:t>
            </a:r>
            <a:r>
              <a:rPr lang="en-US" sz="2800" spc="-1" dirty="0" err="1">
                <a:solidFill>
                  <a:srgbClr val="000000"/>
                </a:solidFill>
              </a:rPr>
              <a:t>مصمم</a:t>
            </a:r>
            <a:r>
              <a:rPr lang="en-US" sz="2800" spc="-1" dirty="0">
                <a:solidFill>
                  <a:srgbClr val="000000"/>
                </a:solidFill>
              </a:rPr>
              <a:t> </a:t>
            </a:r>
            <a:r>
              <a:rPr lang="en-US" sz="2800" spc="-1" dirty="0" err="1">
                <a:solidFill>
                  <a:srgbClr val="000000"/>
                </a:solidFill>
              </a:rPr>
              <a:t>واجهة</a:t>
            </a:r>
            <a:r>
              <a:rPr lang="en-US" sz="2800" spc="-1" dirty="0">
                <a:solidFill>
                  <a:srgbClr val="000000"/>
                </a:solidFill>
              </a:rPr>
              <a:t> </a:t>
            </a:r>
            <a:r>
              <a:rPr lang="en-US" sz="2800" spc="-1" dirty="0" err="1">
                <a:solidFill>
                  <a:srgbClr val="000000"/>
                </a:solidFill>
              </a:rPr>
              <a:t>المستخدم</a:t>
            </a:r>
            <a:r>
              <a:rPr lang="en-US" sz="2800" spc="-1" dirty="0">
                <a:solidFill>
                  <a:srgbClr val="000000"/>
                </a:solidFill>
              </a:rPr>
              <a:t>:</a:t>
            </a:r>
            <a:endParaRPr lang="en-US" altLang="en-US" sz="2800" dirty="0"/>
          </a:p>
          <a:p>
            <a:pPr lvl="1" eaLnBrk="1" hangingPunct="1">
              <a:defRPr/>
            </a:pPr>
            <a:r>
              <a:rPr lang="en-US" altLang="en-US" sz="2400" dirty="0"/>
              <a:t>Demonstrate the interaction between the user with the system (using Use-Case Model)</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إظهار</a:t>
            </a:r>
            <a:r>
              <a:rPr lang="en-US" sz="2400" spc="-1" dirty="0">
                <a:solidFill>
                  <a:srgbClr val="000000"/>
                </a:solidFill>
              </a:rPr>
              <a:t> </a:t>
            </a:r>
            <a:r>
              <a:rPr lang="en-US" sz="2400" spc="-1" dirty="0" err="1">
                <a:solidFill>
                  <a:srgbClr val="000000"/>
                </a:solidFill>
              </a:rPr>
              <a:t>التفاعل</a:t>
            </a:r>
            <a:r>
              <a:rPr lang="en-US" sz="2400" spc="-1" dirty="0">
                <a:solidFill>
                  <a:srgbClr val="000000"/>
                </a:solidFill>
              </a:rPr>
              <a:t> </a:t>
            </a:r>
            <a:r>
              <a:rPr lang="en-US" sz="2400" spc="-1" dirty="0" err="1">
                <a:solidFill>
                  <a:srgbClr val="000000"/>
                </a:solidFill>
              </a:rPr>
              <a:t>بين</a:t>
            </a:r>
            <a:r>
              <a:rPr lang="en-US" sz="2400" spc="-1" dirty="0">
                <a:solidFill>
                  <a:srgbClr val="000000"/>
                </a:solidFill>
              </a:rPr>
              <a:t> </a:t>
            </a:r>
            <a:r>
              <a:rPr lang="en-US" sz="2400" spc="-1" dirty="0" err="1">
                <a:solidFill>
                  <a:srgbClr val="000000"/>
                </a:solidFill>
              </a:rPr>
              <a:t>المستخدم</a:t>
            </a:r>
            <a:r>
              <a:rPr lang="en-US" sz="2400" spc="-1" dirty="0">
                <a:solidFill>
                  <a:srgbClr val="000000"/>
                </a:solidFill>
              </a:rPr>
              <a:t> </a:t>
            </a:r>
            <a:r>
              <a:rPr lang="en-US" sz="2400" spc="-1" dirty="0" err="1">
                <a:solidFill>
                  <a:srgbClr val="000000"/>
                </a:solidFill>
              </a:rPr>
              <a:t>والنظام</a:t>
            </a:r>
            <a:r>
              <a:rPr lang="en-US" sz="2400" spc="-1" dirty="0">
                <a:solidFill>
                  <a:srgbClr val="000000"/>
                </a:solidFill>
              </a:rPr>
              <a:t> </a:t>
            </a:r>
            <a:r>
              <a:rPr lang="ar-JO" sz="2400" spc="-1" dirty="0">
                <a:solidFill>
                  <a:srgbClr val="000000"/>
                </a:solidFill>
              </a:rPr>
              <a:t>(</a:t>
            </a:r>
            <a:r>
              <a:rPr lang="en-US" sz="2400" spc="-1" dirty="0" err="1">
                <a:solidFill>
                  <a:srgbClr val="000000"/>
                </a:solidFill>
              </a:rPr>
              <a:t>باستخدام</a:t>
            </a:r>
            <a:r>
              <a:rPr lang="en-US" sz="2400" spc="-1" dirty="0">
                <a:solidFill>
                  <a:srgbClr val="000000"/>
                </a:solidFill>
              </a:rPr>
              <a:t> </a:t>
            </a:r>
            <a:r>
              <a:rPr lang="en-US" sz="2400" spc="-1" dirty="0" err="1">
                <a:solidFill>
                  <a:srgbClr val="000000"/>
                </a:solidFill>
              </a:rPr>
              <a:t>نموذج</a:t>
            </a:r>
            <a:r>
              <a:rPr lang="en-US" sz="2400" spc="-1" dirty="0">
                <a:solidFill>
                  <a:srgbClr val="000000"/>
                </a:solidFill>
              </a:rPr>
              <a:t> </a:t>
            </a:r>
            <a:r>
              <a:rPr lang="en-US" sz="2400" spc="-1" dirty="0" err="1">
                <a:solidFill>
                  <a:srgbClr val="000000"/>
                </a:solidFill>
              </a:rPr>
              <a:t>حالة</a:t>
            </a:r>
            <a:r>
              <a:rPr lang="en-US" sz="2400" spc="-1" dirty="0">
                <a:solidFill>
                  <a:srgbClr val="000000"/>
                </a:solidFill>
              </a:rPr>
              <a:t> </a:t>
            </a:r>
            <a:r>
              <a:rPr lang="en-US" sz="2400" spc="-1" dirty="0" err="1">
                <a:solidFill>
                  <a:srgbClr val="000000"/>
                </a:solidFill>
              </a:rPr>
              <a:t>الاستخدام</a:t>
            </a:r>
            <a:r>
              <a:rPr lang="ar-JO" sz="2400" spc="-1" dirty="0">
                <a:solidFill>
                  <a:srgbClr val="000000"/>
                </a:solidFill>
              </a:rPr>
              <a:t>)</a:t>
            </a:r>
            <a:endParaRPr lang="en-US" sz="2400" spc="-1" dirty="0">
              <a:solidFill>
                <a:srgbClr val="000000"/>
              </a:solidFill>
            </a:endParaRPr>
          </a:p>
          <a:p>
            <a:pPr lvl="1" eaLnBrk="1" hangingPunct="1">
              <a:defRPr/>
            </a:pPr>
            <a:r>
              <a:rPr lang="en-US" altLang="en-US" sz="2400" dirty="0"/>
              <a:t>Develop Use-Case story board  and user-interface Prototype to determine final </a:t>
            </a:r>
            <a:r>
              <a:rPr lang="en-US" altLang="en-US" sz="2400" dirty="0" err="1"/>
              <a:t>requiremnt</a:t>
            </a:r>
            <a:r>
              <a:rPr lang="en-US" altLang="en-US" sz="2400" dirty="0"/>
              <a:t>.</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تطوير</a:t>
            </a:r>
            <a:r>
              <a:rPr lang="en-US" sz="2400" spc="-1" dirty="0">
                <a:solidFill>
                  <a:srgbClr val="000000"/>
                </a:solidFill>
              </a:rPr>
              <a:t> </a:t>
            </a:r>
            <a:r>
              <a:rPr lang="en-US" sz="2400" spc="-1" dirty="0" err="1">
                <a:solidFill>
                  <a:srgbClr val="000000"/>
                </a:solidFill>
              </a:rPr>
              <a:t>لوحة</a:t>
            </a:r>
            <a:r>
              <a:rPr lang="en-US" sz="2400" spc="-1" dirty="0">
                <a:solidFill>
                  <a:srgbClr val="000000"/>
                </a:solidFill>
              </a:rPr>
              <a:t> </a:t>
            </a:r>
            <a:r>
              <a:rPr lang="en-US" sz="2400" spc="-1" dirty="0" err="1">
                <a:solidFill>
                  <a:srgbClr val="000000"/>
                </a:solidFill>
              </a:rPr>
              <a:t>قصة</a:t>
            </a:r>
            <a:r>
              <a:rPr lang="en-US" sz="2400" spc="-1" dirty="0">
                <a:solidFill>
                  <a:srgbClr val="000000"/>
                </a:solidFill>
              </a:rPr>
              <a:t> </a:t>
            </a:r>
            <a:r>
              <a:rPr lang="en-US" sz="2400" spc="-1" dirty="0" err="1">
                <a:solidFill>
                  <a:srgbClr val="000000"/>
                </a:solidFill>
              </a:rPr>
              <a:t>حالة</a:t>
            </a:r>
            <a:r>
              <a:rPr lang="en-US" sz="2400" spc="-1" dirty="0">
                <a:solidFill>
                  <a:srgbClr val="000000"/>
                </a:solidFill>
              </a:rPr>
              <a:t> </a:t>
            </a:r>
            <a:r>
              <a:rPr lang="en-US" sz="2400" spc="-1" dirty="0" err="1">
                <a:solidFill>
                  <a:srgbClr val="000000"/>
                </a:solidFill>
              </a:rPr>
              <a:t>الاستخدام</a:t>
            </a:r>
            <a:r>
              <a:rPr lang="en-US" sz="2400" spc="-1" dirty="0">
                <a:solidFill>
                  <a:srgbClr val="000000"/>
                </a:solidFill>
              </a:rPr>
              <a:t> </a:t>
            </a:r>
            <a:r>
              <a:rPr lang="en-US" sz="2400" spc="-1" dirty="0" err="1">
                <a:solidFill>
                  <a:srgbClr val="000000"/>
                </a:solidFill>
              </a:rPr>
              <a:t>والنموذج</a:t>
            </a:r>
            <a:r>
              <a:rPr lang="en-US" sz="2400" spc="-1" dirty="0">
                <a:solidFill>
                  <a:srgbClr val="000000"/>
                </a:solidFill>
              </a:rPr>
              <a:t> </a:t>
            </a:r>
            <a:r>
              <a:rPr lang="en-US" sz="2400" spc="-1" dirty="0" err="1">
                <a:solidFill>
                  <a:srgbClr val="000000"/>
                </a:solidFill>
              </a:rPr>
              <a:t>الأولي</a:t>
            </a:r>
            <a:r>
              <a:rPr lang="en-US" sz="2400" spc="-1" dirty="0">
                <a:solidFill>
                  <a:srgbClr val="000000"/>
                </a:solidFill>
              </a:rPr>
              <a:t> </a:t>
            </a:r>
            <a:r>
              <a:rPr lang="en-US" sz="2400" spc="-1" dirty="0" err="1">
                <a:solidFill>
                  <a:srgbClr val="000000"/>
                </a:solidFill>
              </a:rPr>
              <a:t>لواجهة</a:t>
            </a:r>
            <a:r>
              <a:rPr lang="en-US" sz="2400" spc="-1" dirty="0">
                <a:solidFill>
                  <a:srgbClr val="000000"/>
                </a:solidFill>
              </a:rPr>
              <a:t> </a:t>
            </a:r>
            <a:r>
              <a:rPr lang="en-US" sz="2400" spc="-1" dirty="0" err="1">
                <a:solidFill>
                  <a:srgbClr val="000000"/>
                </a:solidFill>
              </a:rPr>
              <a:t>المستخدم</a:t>
            </a:r>
            <a:r>
              <a:rPr lang="en-US" sz="2400" spc="-1" dirty="0">
                <a:solidFill>
                  <a:srgbClr val="000000"/>
                </a:solidFill>
              </a:rPr>
              <a:t> </a:t>
            </a:r>
            <a:r>
              <a:rPr lang="en-US" sz="2400" spc="-1" dirty="0" err="1">
                <a:solidFill>
                  <a:srgbClr val="000000"/>
                </a:solidFill>
              </a:rPr>
              <a:t>لتحديد</a:t>
            </a:r>
            <a:r>
              <a:rPr lang="en-US" sz="2400" spc="-1" dirty="0">
                <a:solidFill>
                  <a:srgbClr val="000000"/>
                </a:solidFill>
              </a:rPr>
              <a:t> </a:t>
            </a:r>
            <a:r>
              <a:rPr lang="en-US" sz="2400" spc="-1" dirty="0" err="1">
                <a:solidFill>
                  <a:srgbClr val="000000"/>
                </a:solidFill>
              </a:rPr>
              <a:t>المتطلبات</a:t>
            </a:r>
            <a:r>
              <a:rPr lang="en-US" sz="2400" spc="-1" dirty="0">
                <a:solidFill>
                  <a:srgbClr val="000000"/>
                </a:solidFill>
              </a:rPr>
              <a:t> </a:t>
            </a:r>
            <a:r>
              <a:rPr lang="en-US" sz="2400" spc="-1" dirty="0" err="1">
                <a:solidFill>
                  <a:srgbClr val="000000"/>
                </a:solidFill>
              </a:rPr>
              <a:t>النهائية</a:t>
            </a:r>
            <a:r>
              <a:rPr lang="en-US" sz="2400" spc="-1" dirty="0">
                <a:solidFill>
                  <a:srgbClr val="000000"/>
                </a:solidFill>
              </a:rPr>
              <a:t>.</a:t>
            </a:r>
          </a:p>
          <a:p>
            <a:pPr lvl="1" eaLnBrk="1" hangingPunct="1">
              <a:defRPr/>
            </a:pPr>
            <a:r>
              <a:rPr lang="en-US" altLang="en-US" sz="2400" dirty="0"/>
              <a:t>Work in parallel with Use-case Specifier</a:t>
            </a:r>
          </a:p>
          <a:p>
            <a:pPr marL="742680" lvl="1" indent="-285480" algn="r" rtl="1">
              <a:spcBef>
                <a:spcPts val="697"/>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spc="-1" dirty="0" err="1">
                <a:solidFill>
                  <a:srgbClr val="000000"/>
                </a:solidFill>
              </a:rPr>
              <a:t>العمل</a:t>
            </a:r>
            <a:r>
              <a:rPr lang="en-US" sz="2400" spc="-1" dirty="0">
                <a:solidFill>
                  <a:srgbClr val="000000"/>
                </a:solidFill>
              </a:rPr>
              <a:t> </a:t>
            </a:r>
            <a:r>
              <a:rPr lang="en-US" sz="2400" spc="-1" dirty="0" err="1">
                <a:solidFill>
                  <a:srgbClr val="000000"/>
                </a:solidFill>
              </a:rPr>
              <a:t>بالتوازي</a:t>
            </a:r>
            <a:r>
              <a:rPr lang="en-US" sz="2400" spc="-1" dirty="0">
                <a:solidFill>
                  <a:srgbClr val="000000"/>
                </a:solidFill>
              </a:rPr>
              <a:t> </a:t>
            </a:r>
            <a:r>
              <a:rPr lang="en-US" sz="2400" spc="-1" dirty="0" err="1">
                <a:solidFill>
                  <a:srgbClr val="000000"/>
                </a:solidFill>
              </a:rPr>
              <a:t>مع</a:t>
            </a:r>
            <a:r>
              <a:rPr lang="en-US" sz="2400" spc="-1" dirty="0">
                <a:solidFill>
                  <a:srgbClr val="000000"/>
                </a:solidFill>
              </a:rPr>
              <a:t> </a:t>
            </a:r>
            <a:r>
              <a:rPr lang="en-US" sz="2400" spc="-1" dirty="0" err="1">
                <a:solidFill>
                  <a:srgbClr val="000000"/>
                </a:solidFill>
              </a:rPr>
              <a:t>محدد</a:t>
            </a:r>
            <a:r>
              <a:rPr lang="en-US" sz="2400" spc="-1" dirty="0">
                <a:solidFill>
                  <a:srgbClr val="000000"/>
                </a:solidFill>
              </a:rPr>
              <a:t> </a:t>
            </a:r>
            <a:r>
              <a:rPr lang="en-US" sz="2400" spc="-1" dirty="0" err="1">
                <a:solidFill>
                  <a:srgbClr val="000000"/>
                </a:solidFill>
              </a:rPr>
              <a:t>حالة</a:t>
            </a:r>
            <a:r>
              <a:rPr lang="en-US" sz="2400" spc="-1" dirty="0">
                <a:solidFill>
                  <a:srgbClr val="000000"/>
                </a:solidFill>
              </a:rPr>
              <a:t> </a:t>
            </a:r>
            <a:r>
              <a:rPr lang="en-US" sz="2400" spc="-1" dirty="0" err="1">
                <a:solidFill>
                  <a:srgbClr val="000000"/>
                </a:solidFill>
              </a:rPr>
              <a:t>الاستخدام</a:t>
            </a:r>
            <a:endParaRPr lang="en-US"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5F26E35-0760-B174-679A-3AE322539D48}"/>
              </a:ext>
            </a:extLst>
          </p:cNvPr>
          <p:cNvSpPr>
            <a:spLocks noGrp="1" noChangeArrowheads="1"/>
          </p:cNvSpPr>
          <p:nvPr>
            <p:ph type="title"/>
          </p:nvPr>
        </p:nvSpPr>
        <p:spPr/>
        <p:txBody>
          <a:bodyPr/>
          <a:lstStyle/>
          <a:p>
            <a:pPr eaLnBrk="1" hangingPunct="1"/>
            <a:r>
              <a:rPr lang="en-US" altLang="en-US"/>
              <a:t>Workers in Requirements</a:t>
            </a:r>
          </a:p>
        </p:txBody>
      </p:sp>
      <p:sp>
        <p:nvSpPr>
          <p:cNvPr id="12291" name="Rectangle 3">
            <a:extLst>
              <a:ext uri="{FF2B5EF4-FFF2-40B4-BE49-F238E27FC236}">
                <a16:creationId xmlns:a16="http://schemas.microsoft.com/office/drawing/2014/main" id="{27E595EF-4AAA-3C3E-2C53-F338B59B6281}"/>
              </a:ext>
            </a:extLst>
          </p:cNvPr>
          <p:cNvSpPr>
            <a:spLocks noGrp="1" noChangeArrowheads="1"/>
          </p:cNvSpPr>
          <p:nvPr>
            <p:ph type="body" idx="1"/>
          </p:nvPr>
        </p:nvSpPr>
        <p:spPr>
          <a:xfrm>
            <a:off x="1981200" y="1981200"/>
            <a:ext cx="8229600" cy="4616450"/>
          </a:xfrm>
        </p:spPr>
        <p:txBody>
          <a:bodyPr/>
          <a:lstStyle/>
          <a:p>
            <a:pPr eaLnBrk="1" hangingPunct="1">
              <a:defRPr/>
            </a:pPr>
            <a:r>
              <a:rPr lang="en-US" altLang="en-US" sz="2400" dirty="0" err="1"/>
              <a:t>Architect</a:t>
            </a:r>
            <a:r>
              <a:rPr lang="en-US" sz="2400" spc="-1" dirty="0" err="1">
                <a:solidFill>
                  <a:srgbClr val="000000"/>
                </a:solidFill>
              </a:rPr>
              <a:t>مهندس</a:t>
            </a:r>
            <a:r>
              <a:rPr lang="en-US" sz="2400" spc="-1" dirty="0">
                <a:solidFill>
                  <a:srgbClr val="000000"/>
                </a:solidFill>
              </a:rPr>
              <a:t> </a:t>
            </a:r>
            <a:r>
              <a:rPr lang="en-US" sz="2400" spc="-1" dirty="0" err="1">
                <a:solidFill>
                  <a:srgbClr val="000000"/>
                </a:solidFill>
              </a:rPr>
              <a:t>معماري</a:t>
            </a:r>
            <a:r>
              <a:rPr lang="en-US" sz="2400" spc="-1" dirty="0">
                <a:solidFill>
                  <a:srgbClr val="000000"/>
                </a:solidFill>
              </a:rPr>
              <a:t>                  </a:t>
            </a:r>
            <a:endParaRPr lang="en-US" altLang="en-US" sz="2400" dirty="0"/>
          </a:p>
          <a:p>
            <a:pPr lvl="1" eaLnBrk="1" hangingPunct="1">
              <a:defRPr/>
            </a:pPr>
            <a:r>
              <a:rPr lang="en-US" altLang="en-US" sz="2000" dirty="0"/>
              <a:t>Insure integrity of Use-case model</a:t>
            </a:r>
          </a:p>
          <a:p>
            <a:pPr marL="742680" lvl="1" indent="-285480" algn="r" rtl="1">
              <a:spcBef>
                <a:spcPts val="598"/>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تأكد</a:t>
            </a:r>
            <a:r>
              <a:rPr lang="en-US" sz="2000" spc="-1" dirty="0">
                <a:solidFill>
                  <a:srgbClr val="000000"/>
                </a:solidFill>
              </a:rPr>
              <a:t> </a:t>
            </a:r>
            <a:r>
              <a:rPr lang="en-US" sz="2000" spc="-1" dirty="0" err="1">
                <a:solidFill>
                  <a:srgbClr val="000000"/>
                </a:solidFill>
              </a:rPr>
              <a:t>من</a:t>
            </a:r>
            <a:r>
              <a:rPr lang="en-US" sz="2000" spc="-1" dirty="0">
                <a:solidFill>
                  <a:srgbClr val="000000"/>
                </a:solidFill>
              </a:rPr>
              <a:t> </a:t>
            </a:r>
            <a:r>
              <a:rPr lang="en-US" sz="2000" spc="-1" dirty="0" err="1">
                <a:solidFill>
                  <a:srgbClr val="000000"/>
                </a:solidFill>
              </a:rPr>
              <a:t>سلامة</a:t>
            </a:r>
            <a:r>
              <a:rPr lang="en-US" sz="2000" spc="-1" dirty="0">
                <a:solidFill>
                  <a:srgbClr val="000000"/>
                </a:solidFill>
              </a:rPr>
              <a:t> </a:t>
            </a:r>
            <a:r>
              <a:rPr lang="en-US" sz="2000" spc="-1" dirty="0" err="1">
                <a:solidFill>
                  <a:srgbClr val="000000"/>
                </a:solidFill>
              </a:rPr>
              <a:t>نموذج</a:t>
            </a:r>
            <a:r>
              <a:rPr lang="en-US" sz="2000" spc="-1" dirty="0">
                <a:solidFill>
                  <a:srgbClr val="000000"/>
                </a:solidFill>
              </a:rPr>
              <a:t> </a:t>
            </a:r>
            <a:r>
              <a:rPr lang="en-US" sz="2000" spc="-1" dirty="0" err="1">
                <a:solidFill>
                  <a:srgbClr val="000000"/>
                </a:solidFill>
              </a:rPr>
              <a:t>حالة</a:t>
            </a:r>
            <a:r>
              <a:rPr lang="en-US" sz="2000" spc="-1" dirty="0">
                <a:solidFill>
                  <a:srgbClr val="000000"/>
                </a:solidFill>
              </a:rPr>
              <a:t> </a:t>
            </a:r>
            <a:r>
              <a:rPr lang="en-US" sz="2000" spc="-1" dirty="0" err="1">
                <a:solidFill>
                  <a:srgbClr val="000000"/>
                </a:solidFill>
              </a:rPr>
              <a:t>الاستخدام</a:t>
            </a:r>
            <a:endParaRPr lang="en-US" sz="2000" spc="-1" dirty="0">
              <a:solidFill>
                <a:srgbClr val="000000"/>
              </a:solidFill>
            </a:endParaRPr>
          </a:p>
          <a:p>
            <a:pPr lvl="1" eaLnBrk="1" hangingPunct="1">
              <a:defRPr/>
            </a:pPr>
            <a:r>
              <a:rPr lang="en-US" altLang="en-US" sz="2000" dirty="0"/>
              <a:t>To achieve this goal he works with System analyst and use-case Specifier.</a:t>
            </a:r>
          </a:p>
          <a:p>
            <a:pPr marL="742680" lvl="1" indent="-285480" algn="r" rtl="1">
              <a:spcBef>
                <a:spcPts val="598"/>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لتحقيق</a:t>
            </a:r>
            <a:r>
              <a:rPr lang="en-US" sz="2000" spc="-1" dirty="0">
                <a:solidFill>
                  <a:srgbClr val="000000"/>
                </a:solidFill>
              </a:rPr>
              <a:t> </a:t>
            </a:r>
            <a:r>
              <a:rPr lang="en-US" sz="2000" spc="-1" dirty="0" err="1">
                <a:solidFill>
                  <a:srgbClr val="000000"/>
                </a:solidFill>
              </a:rPr>
              <a:t>هذا</a:t>
            </a:r>
            <a:r>
              <a:rPr lang="en-US" sz="2000" spc="-1" dirty="0">
                <a:solidFill>
                  <a:srgbClr val="000000"/>
                </a:solidFill>
              </a:rPr>
              <a:t> </a:t>
            </a:r>
            <a:r>
              <a:rPr lang="en-US" sz="2000" spc="-1" dirty="0" err="1">
                <a:solidFill>
                  <a:srgbClr val="000000"/>
                </a:solidFill>
              </a:rPr>
              <a:t>الهدف</a:t>
            </a:r>
            <a:r>
              <a:rPr lang="en-US" sz="2000" spc="-1" dirty="0">
                <a:solidFill>
                  <a:srgbClr val="000000"/>
                </a:solidFill>
              </a:rPr>
              <a:t> ، </a:t>
            </a:r>
            <a:r>
              <a:rPr lang="en-US" sz="2000" spc="-1" dirty="0" err="1">
                <a:solidFill>
                  <a:srgbClr val="000000"/>
                </a:solidFill>
              </a:rPr>
              <a:t>يعمل</a:t>
            </a:r>
            <a:r>
              <a:rPr lang="en-US" sz="2000" spc="-1" dirty="0">
                <a:solidFill>
                  <a:srgbClr val="000000"/>
                </a:solidFill>
              </a:rPr>
              <a:t> </a:t>
            </a:r>
            <a:r>
              <a:rPr lang="en-US" sz="2000" spc="-1" dirty="0" err="1">
                <a:solidFill>
                  <a:srgbClr val="000000"/>
                </a:solidFill>
              </a:rPr>
              <a:t>مع</a:t>
            </a:r>
            <a:r>
              <a:rPr lang="en-US" sz="2000" spc="-1" dirty="0">
                <a:solidFill>
                  <a:srgbClr val="000000"/>
                </a:solidFill>
              </a:rPr>
              <a:t> </a:t>
            </a:r>
            <a:r>
              <a:rPr lang="en-US" sz="2000" spc="-1" dirty="0" err="1">
                <a:solidFill>
                  <a:srgbClr val="000000"/>
                </a:solidFill>
              </a:rPr>
              <a:t>محلل</a:t>
            </a:r>
            <a:r>
              <a:rPr lang="en-US" sz="2000" spc="-1" dirty="0">
                <a:solidFill>
                  <a:srgbClr val="000000"/>
                </a:solidFill>
              </a:rPr>
              <a:t> </a:t>
            </a:r>
            <a:r>
              <a:rPr lang="en-US" sz="2000" spc="-1" dirty="0" err="1">
                <a:solidFill>
                  <a:srgbClr val="000000"/>
                </a:solidFill>
              </a:rPr>
              <a:t>النظام</a:t>
            </a:r>
            <a:r>
              <a:rPr lang="en-US" sz="2000" spc="-1" dirty="0">
                <a:solidFill>
                  <a:srgbClr val="000000"/>
                </a:solidFill>
              </a:rPr>
              <a:t> </a:t>
            </a:r>
            <a:r>
              <a:rPr lang="en-US" sz="2000" spc="-1" dirty="0" err="1">
                <a:solidFill>
                  <a:srgbClr val="000000"/>
                </a:solidFill>
              </a:rPr>
              <a:t>ومحدد</a:t>
            </a:r>
            <a:r>
              <a:rPr lang="en-US" sz="2000" spc="-1" dirty="0">
                <a:solidFill>
                  <a:srgbClr val="000000"/>
                </a:solidFill>
              </a:rPr>
              <a:t> </a:t>
            </a:r>
            <a:r>
              <a:rPr lang="en-US" sz="2000" spc="-1" dirty="0" err="1">
                <a:solidFill>
                  <a:srgbClr val="000000"/>
                </a:solidFill>
              </a:rPr>
              <a:t>حالة</a:t>
            </a:r>
            <a:r>
              <a:rPr lang="en-US" sz="2000" spc="-1" dirty="0">
                <a:solidFill>
                  <a:srgbClr val="000000"/>
                </a:solidFill>
              </a:rPr>
              <a:t> </a:t>
            </a:r>
            <a:r>
              <a:rPr lang="en-US" sz="2000" spc="-1" dirty="0" err="1">
                <a:solidFill>
                  <a:srgbClr val="000000"/>
                </a:solidFill>
              </a:rPr>
              <a:t>الاستخدام</a:t>
            </a:r>
            <a:r>
              <a:rPr lang="en-US" sz="2000" spc="-1" dirty="0">
                <a:solidFill>
                  <a:srgbClr val="000000"/>
                </a:solidFill>
              </a:rPr>
              <a:t>.</a:t>
            </a:r>
          </a:p>
          <a:p>
            <a:pPr eaLnBrk="1" hangingPunct="1">
              <a:defRPr/>
            </a:pPr>
            <a:r>
              <a:rPr lang="en-US" altLang="en-US" sz="2400" dirty="0"/>
              <a:t>Requirement Reviewer.           </a:t>
            </a:r>
            <a:r>
              <a:rPr lang="en-US" sz="2400" spc="-1" dirty="0">
                <a:solidFill>
                  <a:srgbClr val="000000"/>
                </a:solidFill>
              </a:rPr>
              <a:t> </a:t>
            </a:r>
            <a:r>
              <a:rPr lang="en-US" sz="2400" spc="-1" dirty="0" err="1">
                <a:solidFill>
                  <a:srgbClr val="000000"/>
                </a:solidFill>
              </a:rPr>
              <a:t>المراجع</a:t>
            </a:r>
            <a:r>
              <a:rPr lang="en-US" sz="2400" spc="-1" dirty="0">
                <a:solidFill>
                  <a:srgbClr val="000000"/>
                </a:solidFill>
              </a:rPr>
              <a:t> </a:t>
            </a:r>
            <a:r>
              <a:rPr lang="en-US" sz="2400" spc="-1" dirty="0" err="1">
                <a:solidFill>
                  <a:srgbClr val="000000"/>
                </a:solidFill>
              </a:rPr>
              <a:t>الشرط</a:t>
            </a:r>
            <a:r>
              <a:rPr lang="en-US" sz="2400" spc="-1" dirty="0">
                <a:solidFill>
                  <a:srgbClr val="000000"/>
                </a:solidFill>
              </a:rPr>
              <a:t>.</a:t>
            </a:r>
            <a:endParaRPr lang="en-US" sz="2000" spc="-1" dirty="0">
              <a:solidFill>
                <a:srgbClr val="000000"/>
              </a:solidFill>
            </a:endParaRPr>
          </a:p>
          <a:p>
            <a:pPr lvl="1" eaLnBrk="1" hangingPunct="1">
              <a:defRPr/>
            </a:pPr>
            <a:r>
              <a:rPr lang="en-US" altLang="en-US" sz="2000" dirty="0"/>
              <a:t>Verify that requirements are perceived and interpreted correctly.</a:t>
            </a:r>
          </a:p>
          <a:p>
            <a:pPr marL="742680" lvl="1" indent="-285480" algn="r" rtl="1">
              <a:spcBef>
                <a:spcPts val="598"/>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تحقق</a:t>
            </a:r>
            <a:r>
              <a:rPr lang="en-US" sz="2000" spc="-1" dirty="0">
                <a:solidFill>
                  <a:srgbClr val="000000"/>
                </a:solidFill>
              </a:rPr>
              <a:t> </a:t>
            </a:r>
            <a:r>
              <a:rPr lang="en-US" sz="2000" spc="-1" dirty="0" err="1">
                <a:solidFill>
                  <a:srgbClr val="000000"/>
                </a:solidFill>
              </a:rPr>
              <a:t>من</a:t>
            </a:r>
            <a:r>
              <a:rPr lang="en-US" sz="2000" spc="-1" dirty="0">
                <a:solidFill>
                  <a:srgbClr val="000000"/>
                </a:solidFill>
              </a:rPr>
              <a:t> </a:t>
            </a:r>
            <a:r>
              <a:rPr lang="en-US" sz="2000" spc="-1" dirty="0" err="1">
                <a:solidFill>
                  <a:srgbClr val="000000"/>
                </a:solidFill>
              </a:rPr>
              <a:t>أن</a:t>
            </a:r>
            <a:r>
              <a:rPr lang="en-US" sz="2000" spc="-1" dirty="0">
                <a:solidFill>
                  <a:srgbClr val="000000"/>
                </a:solidFill>
              </a:rPr>
              <a:t> </a:t>
            </a:r>
            <a:r>
              <a:rPr lang="en-US" sz="2000" spc="-1" dirty="0" err="1">
                <a:solidFill>
                  <a:srgbClr val="000000"/>
                </a:solidFill>
              </a:rPr>
              <a:t>المتطلبات</a:t>
            </a:r>
            <a:r>
              <a:rPr lang="en-US" sz="2000" spc="-1" dirty="0">
                <a:solidFill>
                  <a:srgbClr val="000000"/>
                </a:solidFill>
              </a:rPr>
              <a:t> </a:t>
            </a:r>
            <a:r>
              <a:rPr lang="en-US" sz="2000" spc="-1" dirty="0" err="1">
                <a:solidFill>
                  <a:srgbClr val="000000"/>
                </a:solidFill>
              </a:rPr>
              <a:t>يتم</a:t>
            </a:r>
            <a:r>
              <a:rPr lang="en-US" sz="2000" spc="-1" dirty="0">
                <a:solidFill>
                  <a:srgbClr val="000000"/>
                </a:solidFill>
              </a:rPr>
              <a:t> </a:t>
            </a:r>
            <a:r>
              <a:rPr lang="en-US" sz="2000" spc="-1" dirty="0" err="1">
                <a:solidFill>
                  <a:srgbClr val="000000"/>
                </a:solidFill>
              </a:rPr>
              <a:t>فهمها</a:t>
            </a:r>
            <a:r>
              <a:rPr lang="en-US" sz="2000" spc="-1" dirty="0">
                <a:solidFill>
                  <a:srgbClr val="000000"/>
                </a:solidFill>
              </a:rPr>
              <a:t> </a:t>
            </a:r>
            <a:r>
              <a:rPr lang="en-US" sz="2000" spc="-1" dirty="0" err="1">
                <a:solidFill>
                  <a:srgbClr val="000000"/>
                </a:solidFill>
              </a:rPr>
              <a:t>وتفسيرها</a:t>
            </a:r>
            <a:r>
              <a:rPr lang="en-US" sz="2000" spc="-1" dirty="0">
                <a:solidFill>
                  <a:srgbClr val="000000"/>
                </a:solidFill>
              </a:rPr>
              <a:t> </a:t>
            </a:r>
            <a:r>
              <a:rPr lang="en-US" sz="2000" spc="-1" dirty="0" err="1">
                <a:solidFill>
                  <a:srgbClr val="000000"/>
                </a:solidFill>
              </a:rPr>
              <a:t>بشكل</a:t>
            </a:r>
            <a:r>
              <a:rPr lang="en-US" sz="2000" spc="-1" dirty="0">
                <a:solidFill>
                  <a:srgbClr val="000000"/>
                </a:solidFill>
              </a:rPr>
              <a:t> </a:t>
            </a:r>
            <a:r>
              <a:rPr lang="en-US" sz="2000" spc="-1" dirty="0" err="1">
                <a:solidFill>
                  <a:srgbClr val="000000"/>
                </a:solidFill>
              </a:rPr>
              <a:t>صحيح</a:t>
            </a:r>
            <a:r>
              <a:rPr lang="en-US" sz="2000" spc="-1" dirty="0">
                <a:solidFill>
                  <a:srgbClr val="000000"/>
                </a:solidFill>
              </a:rPr>
              <a:t>.</a:t>
            </a:r>
          </a:p>
          <a:p>
            <a:pPr lvl="1" eaLnBrk="1" hangingPunct="1">
              <a:defRPr/>
            </a:pPr>
            <a:r>
              <a:rPr lang="en-US" altLang="en-US" sz="2000" dirty="0"/>
              <a:t>Might be carried out more than once during requirement workflow.</a:t>
            </a:r>
          </a:p>
          <a:p>
            <a:pPr marL="742680" lvl="1" indent="-285480" algn="r" rtl="1">
              <a:spcBef>
                <a:spcPts val="598"/>
              </a:spcBef>
              <a:buClr>
                <a:srgbClr val="9999CC"/>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spc="-1" dirty="0" err="1">
                <a:solidFill>
                  <a:srgbClr val="000000"/>
                </a:solidFill>
              </a:rPr>
              <a:t>يمكن</a:t>
            </a:r>
            <a:r>
              <a:rPr lang="en-US" sz="2000" spc="-1" dirty="0">
                <a:solidFill>
                  <a:srgbClr val="000000"/>
                </a:solidFill>
              </a:rPr>
              <a:t> </a:t>
            </a:r>
            <a:r>
              <a:rPr lang="en-US" sz="2000" spc="-1" dirty="0" err="1">
                <a:solidFill>
                  <a:srgbClr val="000000"/>
                </a:solidFill>
              </a:rPr>
              <a:t>تنفيذها</a:t>
            </a:r>
            <a:r>
              <a:rPr lang="en-US" sz="2000" spc="-1" dirty="0">
                <a:solidFill>
                  <a:srgbClr val="000000"/>
                </a:solidFill>
              </a:rPr>
              <a:t> </a:t>
            </a:r>
            <a:r>
              <a:rPr lang="en-US" sz="2000" spc="-1" dirty="0" err="1">
                <a:solidFill>
                  <a:srgbClr val="000000"/>
                </a:solidFill>
              </a:rPr>
              <a:t>أكثر</a:t>
            </a:r>
            <a:r>
              <a:rPr lang="en-US" sz="2000" spc="-1" dirty="0">
                <a:solidFill>
                  <a:srgbClr val="000000"/>
                </a:solidFill>
              </a:rPr>
              <a:t> </a:t>
            </a:r>
            <a:r>
              <a:rPr lang="en-US" sz="2000" spc="-1" dirty="0" err="1">
                <a:solidFill>
                  <a:srgbClr val="000000"/>
                </a:solidFill>
              </a:rPr>
              <a:t>من</a:t>
            </a:r>
            <a:r>
              <a:rPr lang="en-US" sz="2000" spc="-1" dirty="0">
                <a:solidFill>
                  <a:srgbClr val="000000"/>
                </a:solidFill>
              </a:rPr>
              <a:t> </a:t>
            </a:r>
            <a:r>
              <a:rPr lang="en-US" sz="2000" spc="-1" dirty="0" err="1">
                <a:solidFill>
                  <a:srgbClr val="000000"/>
                </a:solidFill>
              </a:rPr>
              <a:t>مرة</a:t>
            </a:r>
            <a:r>
              <a:rPr lang="en-US" sz="2000" spc="-1" dirty="0">
                <a:solidFill>
                  <a:srgbClr val="000000"/>
                </a:solidFill>
              </a:rPr>
              <a:t> </a:t>
            </a:r>
            <a:r>
              <a:rPr lang="en-US" sz="2000" spc="-1" dirty="0" err="1">
                <a:solidFill>
                  <a:srgbClr val="000000"/>
                </a:solidFill>
              </a:rPr>
              <a:t>أثناء</a:t>
            </a:r>
            <a:r>
              <a:rPr lang="en-US" sz="2000" spc="-1" dirty="0">
                <a:solidFill>
                  <a:srgbClr val="000000"/>
                </a:solidFill>
              </a:rPr>
              <a:t> </a:t>
            </a:r>
            <a:r>
              <a:rPr lang="en-US" sz="2000" spc="-1" dirty="0" err="1">
                <a:solidFill>
                  <a:srgbClr val="000000"/>
                </a:solidFill>
              </a:rPr>
              <a:t>سير</a:t>
            </a:r>
            <a:r>
              <a:rPr lang="en-US" sz="2000" spc="-1" dirty="0">
                <a:solidFill>
                  <a:srgbClr val="000000"/>
                </a:solidFill>
              </a:rPr>
              <a:t> </a:t>
            </a:r>
            <a:r>
              <a:rPr lang="en-US" sz="2000" spc="-1" dirty="0" err="1">
                <a:solidFill>
                  <a:srgbClr val="000000"/>
                </a:solidFill>
              </a:rPr>
              <a:t>عمل</a:t>
            </a:r>
            <a:r>
              <a:rPr lang="en-US" sz="2000" spc="-1" dirty="0">
                <a:solidFill>
                  <a:srgbClr val="000000"/>
                </a:solidFill>
              </a:rPr>
              <a:t> </a:t>
            </a:r>
            <a:r>
              <a:rPr lang="en-US" sz="2000" spc="-1" dirty="0" err="1">
                <a:solidFill>
                  <a:srgbClr val="000000"/>
                </a:solidFill>
              </a:rPr>
              <a:t>المتطلبات</a:t>
            </a:r>
            <a:r>
              <a:rPr lang="en-US" sz="2000" spc="-1" dirty="0">
                <a:solidFill>
                  <a:srgbClr val="000000"/>
                </a:solidFill>
              </a:rPr>
              <a:t>.</a:t>
            </a:r>
            <a:endParaRPr lang="en-US" alt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constraints</a:t>
            </a:r>
            <a:br>
              <a:rPr lang="en-US" altLang="en-US" dirty="0"/>
            </a:br>
            <a:r>
              <a:rPr lang="en-US" altLang="en-US" dirty="0" err="1"/>
              <a:t>قيود</a:t>
            </a:r>
            <a:r>
              <a:rPr lang="en-US" altLang="en-US" dirty="0"/>
              <a:t> </a:t>
            </a:r>
            <a:r>
              <a:rPr lang="en-US" altLang="en-US" dirty="0" err="1"/>
              <a:t>التصميم</a:t>
            </a:r>
            <a:endParaRPr lang="en-US" dirty="0"/>
          </a:p>
        </p:txBody>
      </p:sp>
      <p:sp>
        <p:nvSpPr>
          <p:cNvPr id="3" name="Content Placeholder 2"/>
          <p:cNvSpPr>
            <a:spLocks noGrp="1"/>
          </p:cNvSpPr>
          <p:nvPr>
            <p:ph idx="1"/>
          </p:nvPr>
        </p:nvSpPr>
        <p:spPr/>
        <p:txBody>
          <a:bodyPr/>
          <a:lstStyle/>
          <a:p>
            <a:pPr>
              <a:lnSpc>
                <a:spcPct val="90000"/>
              </a:lnSpc>
            </a:pPr>
            <a:r>
              <a:rPr lang="en-US" altLang="en-US" sz="2100" dirty="0"/>
              <a:t>Design constraints</a:t>
            </a:r>
          </a:p>
          <a:p>
            <a:pPr algn="r" rtl="1">
              <a:lnSpc>
                <a:spcPct val="90000"/>
              </a:lnSpc>
            </a:pPr>
            <a:r>
              <a:rPr lang="en-US" altLang="en-US" sz="2100" dirty="0" err="1"/>
              <a:t>قيود</a:t>
            </a:r>
            <a:r>
              <a:rPr lang="en-US" altLang="en-US" sz="2100" dirty="0"/>
              <a:t> </a:t>
            </a:r>
            <a:r>
              <a:rPr lang="en-US" altLang="en-US" sz="2100" dirty="0" err="1"/>
              <a:t>التصميم</a:t>
            </a:r>
            <a:endParaRPr lang="en-US" altLang="en-US" sz="2100" dirty="0"/>
          </a:p>
          <a:p>
            <a:pPr lvl="1">
              <a:lnSpc>
                <a:spcPct val="90000"/>
              </a:lnSpc>
            </a:pPr>
            <a:r>
              <a:rPr lang="en-US" altLang="en-US" dirty="0"/>
              <a:t>Impose limits on the design of he system</a:t>
            </a:r>
          </a:p>
          <a:p>
            <a:pPr lvl="1" algn="r" rtl="1">
              <a:lnSpc>
                <a:spcPct val="90000"/>
              </a:lnSpc>
            </a:pPr>
            <a:r>
              <a:rPr lang="en-US" altLang="en-US" dirty="0" err="1"/>
              <a:t>فرض</a:t>
            </a:r>
            <a:r>
              <a:rPr lang="en-US" altLang="en-US" dirty="0"/>
              <a:t> </a:t>
            </a:r>
            <a:r>
              <a:rPr lang="en-US" altLang="en-US" dirty="0" err="1"/>
              <a:t>حدود</a:t>
            </a:r>
            <a:r>
              <a:rPr lang="en-US" altLang="en-US" dirty="0"/>
              <a:t> </a:t>
            </a:r>
            <a:r>
              <a:rPr lang="en-US" altLang="en-US" dirty="0" err="1"/>
              <a:t>على</a:t>
            </a:r>
            <a:r>
              <a:rPr lang="en-US" altLang="en-US" dirty="0"/>
              <a:t> </a:t>
            </a:r>
            <a:r>
              <a:rPr lang="en-US" altLang="en-US" dirty="0" err="1"/>
              <a:t>تصميم</a:t>
            </a:r>
            <a:r>
              <a:rPr lang="en-US" altLang="en-US" dirty="0"/>
              <a:t> </a:t>
            </a:r>
            <a:r>
              <a:rPr lang="en-US" altLang="en-US" dirty="0" err="1"/>
              <a:t>النظام</a:t>
            </a:r>
            <a:endParaRPr lang="en-US" altLang="en-US" dirty="0"/>
          </a:p>
          <a:p>
            <a:pPr lvl="1">
              <a:lnSpc>
                <a:spcPct val="90000"/>
              </a:lnSpc>
            </a:pPr>
            <a:r>
              <a:rPr lang="en-US" altLang="en-US" dirty="0"/>
              <a:t>Definition: restrictions on the design of a system, or the process by which a system is developed, that do not affect that external behavior of the system but that must be fulfilled to meet technical, business, or contractual obligations</a:t>
            </a:r>
          </a:p>
          <a:p>
            <a:pPr lvl="1" algn="r" rtl="1">
              <a:lnSpc>
                <a:spcPct val="90000"/>
              </a:lnSpc>
            </a:pPr>
            <a:r>
              <a:rPr lang="en-US" altLang="en-US" dirty="0" err="1"/>
              <a:t>التعريف</a:t>
            </a:r>
            <a:r>
              <a:rPr lang="en-US" altLang="en-US" dirty="0"/>
              <a:t>: </a:t>
            </a:r>
            <a:r>
              <a:rPr lang="en-US" altLang="en-US" dirty="0" err="1"/>
              <a:t>القيود</a:t>
            </a:r>
            <a:r>
              <a:rPr lang="en-US" altLang="en-US" dirty="0"/>
              <a:t> </a:t>
            </a:r>
            <a:r>
              <a:rPr lang="en-US" altLang="en-US" dirty="0" err="1"/>
              <a:t>المفروضة</a:t>
            </a:r>
            <a:r>
              <a:rPr lang="en-US" altLang="en-US" dirty="0"/>
              <a:t> </a:t>
            </a:r>
            <a:r>
              <a:rPr lang="en-US" altLang="en-US" dirty="0" err="1"/>
              <a:t>على</a:t>
            </a:r>
            <a:r>
              <a:rPr lang="en-US" altLang="en-US" dirty="0"/>
              <a:t> </a:t>
            </a:r>
            <a:r>
              <a:rPr lang="en-US" altLang="en-US" dirty="0" err="1"/>
              <a:t>تصميم</a:t>
            </a:r>
            <a:r>
              <a:rPr lang="en-US" altLang="en-US" dirty="0"/>
              <a:t> </a:t>
            </a:r>
            <a:r>
              <a:rPr lang="en-US" altLang="en-US" dirty="0" err="1"/>
              <a:t>النظام</a:t>
            </a:r>
            <a:r>
              <a:rPr lang="en-US" altLang="en-US" dirty="0"/>
              <a:t> ، </a:t>
            </a:r>
            <a:r>
              <a:rPr lang="en-US" altLang="en-US" dirty="0" err="1"/>
              <a:t>أو</a:t>
            </a:r>
            <a:r>
              <a:rPr lang="en-US" altLang="en-US" dirty="0"/>
              <a:t> </a:t>
            </a:r>
            <a:r>
              <a:rPr lang="en-US" altLang="en-US" dirty="0" err="1"/>
              <a:t>العملية</a:t>
            </a:r>
            <a:r>
              <a:rPr lang="en-US" altLang="en-US" dirty="0"/>
              <a:t> </a:t>
            </a:r>
            <a:r>
              <a:rPr lang="en-US" altLang="en-US" dirty="0" err="1"/>
              <a:t>التي</a:t>
            </a:r>
            <a:r>
              <a:rPr lang="en-US" altLang="en-US" dirty="0"/>
              <a:t> </a:t>
            </a:r>
            <a:r>
              <a:rPr lang="en-US" altLang="en-US" dirty="0" err="1"/>
              <a:t>يتم</a:t>
            </a:r>
            <a:r>
              <a:rPr lang="en-US" altLang="en-US" dirty="0"/>
              <a:t> </a:t>
            </a:r>
            <a:r>
              <a:rPr lang="en-US" altLang="en-US" dirty="0" err="1"/>
              <a:t>من</a:t>
            </a:r>
            <a:r>
              <a:rPr lang="en-US" altLang="en-US" dirty="0"/>
              <a:t> </a:t>
            </a:r>
            <a:r>
              <a:rPr lang="en-US" altLang="en-US" dirty="0" err="1"/>
              <a:t>خلالها</a:t>
            </a:r>
            <a:r>
              <a:rPr lang="en-US" altLang="en-US" dirty="0"/>
              <a:t> </a:t>
            </a:r>
            <a:r>
              <a:rPr lang="en-US" altLang="en-US" dirty="0" err="1"/>
              <a:t>تطوير</a:t>
            </a:r>
            <a:r>
              <a:rPr lang="en-US" altLang="en-US" dirty="0"/>
              <a:t> </a:t>
            </a:r>
            <a:r>
              <a:rPr lang="en-US" altLang="en-US" dirty="0" err="1"/>
              <a:t>النظام</a:t>
            </a:r>
            <a:r>
              <a:rPr lang="en-US" altLang="en-US" dirty="0"/>
              <a:t> ، </a:t>
            </a:r>
            <a:r>
              <a:rPr lang="en-US" altLang="en-US" dirty="0" err="1"/>
              <a:t>والتي</a:t>
            </a:r>
            <a:r>
              <a:rPr lang="en-US" altLang="en-US" dirty="0"/>
              <a:t> </a:t>
            </a:r>
            <a:r>
              <a:rPr lang="en-US" altLang="en-US" dirty="0" err="1"/>
              <a:t>لا</a:t>
            </a:r>
            <a:r>
              <a:rPr lang="en-US" altLang="en-US" dirty="0"/>
              <a:t> </a:t>
            </a:r>
            <a:r>
              <a:rPr lang="en-US" altLang="en-US" dirty="0" err="1"/>
              <a:t>تؤثر</a:t>
            </a:r>
            <a:r>
              <a:rPr lang="en-US" altLang="en-US" dirty="0"/>
              <a:t> </a:t>
            </a:r>
            <a:r>
              <a:rPr lang="en-US" altLang="en-US" dirty="0" err="1"/>
              <a:t>على</a:t>
            </a:r>
            <a:r>
              <a:rPr lang="en-US" altLang="en-US" dirty="0"/>
              <a:t> </a:t>
            </a:r>
            <a:r>
              <a:rPr lang="en-US" altLang="en-US" dirty="0" err="1"/>
              <a:t>السلوك</a:t>
            </a:r>
            <a:r>
              <a:rPr lang="en-US" altLang="en-US" dirty="0"/>
              <a:t> </a:t>
            </a:r>
            <a:r>
              <a:rPr lang="en-US" altLang="en-US" dirty="0" err="1"/>
              <a:t>الخارجي</a:t>
            </a:r>
            <a:r>
              <a:rPr lang="en-US" altLang="en-US" dirty="0"/>
              <a:t> </a:t>
            </a:r>
            <a:r>
              <a:rPr lang="en-US" altLang="en-US" dirty="0" err="1"/>
              <a:t>للنظام</a:t>
            </a:r>
            <a:r>
              <a:rPr lang="en-US" altLang="en-US" dirty="0"/>
              <a:t> </a:t>
            </a:r>
            <a:r>
              <a:rPr lang="en-US" altLang="en-US" dirty="0" err="1"/>
              <a:t>ولكن</a:t>
            </a:r>
            <a:r>
              <a:rPr lang="en-US" altLang="en-US" dirty="0"/>
              <a:t> </a:t>
            </a:r>
            <a:r>
              <a:rPr lang="en-US" altLang="en-US" dirty="0" err="1"/>
              <a:t>يجب</a:t>
            </a:r>
            <a:r>
              <a:rPr lang="en-US" altLang="en-US" dirty="0"/>
              <a:t> </a:t>
            </a:r>
            <a:r>
              <a:rPr lang="en-US" altLang="en-US" dirty="0" err="1"/>
              <a:t>الوفاء</a:t>
            </a:r>
            <a:r>
              <a:rPr lang="en-US" altLang="en-US" dirty="0"/>
              <a:t> </a:t>
            </a:r>
            <a:r>
              <a:rPr lang="en-US" altLang="en-US" dirty="0" err="1"/>
              <a:t>بها</a:t>
            </a:r>
            <a:r>
              <a:rPr lang="en-US" altLang="en-US" dirty="0"/>
              <a:t> </a:t>
            </a:r>
            <a:r>
              <a:rPr lang="en-US" altLang="en-US" dirty="0" err="1"/>
              <a:t>للوفاء</a:t>
            </a:r>
            <a:r>
              <a:rPr lang="en-US" altLang="en-US" dirty="0"/>
              <a:t> </a:t>
            </a:r>
            <a:r>
              <a:rPr lang="en-US" altLang="en-US" dirty="0" err="1"/>
              <a:t>بالالتزامات</a:t>
            </a:r>
            <a:r>
              <a:rPr lang="en-US" altLang="en-US" dirty="0"/>
              <a:t> </a:t>
            </a:r>
            <a:r>
              <a:rPr lang="en-US" altLang="en-US" dirty="0" err="1"/>
              <a:t>الفنية</a:t>
            </a:r>
            <a:r>
              <a:rPr lang="en-US" altLang="en-US" dirty="0"/>
              <a:t> </a:t>
            </a:r>
            <a:r>
              <a:rPr lang="en-US" altLang="en-US" dirty="0" err="1"/>
              <a:t>أو</a:t>
            </a:r>
            <a:r>
              <a:rPr lang="en-US" altLang="en-US" dirty="0"/>
              <a:t> </a:t>
            </a:r>
            <a:r>
              <a:rPr lang="en-US" altLang="en-US" dirty="0" err="1"/>
              <a:t>التجارية</a:t>
            </a:r>
            <a:r>
              <a:rPr lang="en-US" altLang="en-US" dirty="0"/>
              <a:t> </a:t>
            </a:r>
            <a:r>
              <a:rPr lang="en-US" altLang="en-US" dirty="0" err="1"/>
              <a:t>أو</a:t>
            </a:r>
            <a:r>
              <a:rPr lang="en-US" altLang="en-US" dirty="0"/>
              <a:t> </a:t>
            </a:r>
            <a:r>
              <a:rPr lang="en-US" altLang="en-US" dirty="0" err="1"/>
              <a:t>التعاقدية</a:t>
            </a:r>
            <a:endParaRPr lang="en-US" altLang="en-US" dirty="0"/>
          </a:p>
          <a:p>
            <a:pPr algn="r" rtl="1"/>
            <a:endParaRPr lang="en-US" dirty="0"/>
          </a:p>
          <a:p>
            <a:pPr lvl="1">
              <a:lnSpc>
                <a:spcPct val="90000"/>
              </a:lnSpc>
            </a:pPr>
            <a:endParaRPr lang="en-US" altLang="en-US" dirty="0"/>
          </a:p>
          <a:p>
            <a:endParaRPr lang="en-US" dirty="0"/>
          </a:p>
        </p:txBody>
      </p:sp>
      <p:sp>
        <p:nvSpPr>
          <p:cNvPr id="4" name="Footer Placeholder 3"/>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2574649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BE8254D-9E13-8A04-5FA4-8A1AC2B7B9AE}"/>
              </a:ext>
            </a:extLst>
          </p:cNvPr>
          <p:cNvSpPr>
            <a:spLocks noGrp="1" noChangeArrowheads="1"/>
          </p:cNvSpPr>
          <p:nvPr>
            <p:ph type="title"/>
          </p:nvPr>
        </p:nvSpPr>
        <p:spPr/>
        <p:txBody>
          <a:bodyPr/>
          <a:lstStyle/>
          <a:p>
            <a:endParaRPr lang="en-US" altLang="ar-JO"/>
          </a:p>
        </p:txBody>
      </p:sp>
      <p:sp>
        <p:nvSpPr>
          <p:cNvPr id="13315" name="Content Placeholder 2">
            <a:extLst>
              <a:ext uri="{FF2B5EF4-FFF2-40B4-BE49-F238E27FC236}">
                <a16:creationId xmlns:a16="http://schemas.microsoft.com/office/drawing/2014/main" id="{75D1DD00-1F35-A603-3B8B-2535BE97B752}"/>
              </a:ext>
            </a:extLst>
          </p:cNvPr>
          <p:cNvSpPr>
            <a:spLocks noGrp="1" noChangeArrowheads="1"/>
          </p:cNvSpPr>
          <p:nvPr>
            <p:ph idx="1"/>
          </p:nvPr>
        </p:nvSpPr>
        <p:spPr/>
        <p:txBody>
          <a:bodyPr/>
          <a:lstStyle/>
          <a:p>
            <a:pPr marL="0" indent="0">
              <a:buNone/>
            </a:pPr>
            <a:r>
              <a:rPr lang="en-US" altLang="ar-JO"/>
              <a:t>                          </a:t>
            </a:r>
          </a:p>
          <a:p>
            <a:pPr marL="0" indent="0">
              <a:buNone/>
            </a:pPr>
            <a:r>
              <a:rPr lang="en-US" altLang="ar-JO"/>
              <a:t>                               Questions?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GB" b="1" dirty="0"/>
          </a:p>
          <a:p>
            <a:pPr>
              <a:buNone/>
            </a:pPr>
            <a:endParaRPr lang="en-GB" b="1" dirty="0"/>
          </a:p>
          <a:p>
            <a:pPr>
              <a:buNone/>
            </a:pPr>
            <a:endParaRPr lang="en-GB" b="1" dirty="0"/>
          </a:p>
          <a:p>
            <a:pPr>
              <a:buNone/>
            </a:pPr>
            <a:r>
              <a:rPr lang="en-GB" sz="2800" b="1" dirty="0"/>
              <a:t>       The software requirements document</a:t>
            </a:r>
            <a:endParaRPr lang="ar-JO" sz="2800" b="1" dirty="0"/>
          </a:p>
          <a:p>
            <a:pPr>
              <a:buNone/>
            </a:pPr>
            <a:r>
              <a:rPr lang="en-GB" sz="2800" b="1" dirty="0" err="1"/>
              <a:t>وثيقة</a:t>
            </a:r>
            <a:r>
              <a:rPr lang="en-GB" sz="2800" b="1" dirty="0"/>
              <a:t> </a:t>
            </a:r>
            <a:r>
              <a:rPr lang="en-GB" sz="2800" b="1" dirty="0" err="1"/>
              <a:t>متطلبات</a:t>
            </a:r>
            <a:r>
              <a:rPr lang="en-GB" sz="2800" b="1" dirty="0"/>
              <a:t> </a:t>
            </a:r>
            <a:r>
              <a:rPr lang="en-GB" sz="2800" b="1" dirty="0" err="1"/>
              <a:t>البرمجيات</a:t>
            </a:r>
            <a:endParaRPr lang="en-US" sz="2800" b="1" dirty="0"/>
          </a:p>
          <a:p>
            <a:pPr>
              <a:buNone/>
            </a:pPr>
            <a:endParaRPr lang="en-US" sz="2800" b="1" dirty="0"/>
          </a:p>
        </p:txBody>
      </p:sp>
      <p:sp>
        <p:nvSpPr>
          <p:cNvPr id="4" name="Footer Placeholder 3"/>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51</a:t>
            </a:fld>
            <a:endParaRPr lang="en-US">
              <a:solidFill>
                <a:prstClr val="black">
                  <a:tint val="75000"/>
                </a:prstClr>
              </a:solidFill>
              <a:latin typeface="Calibri"/>
            </a:endParaRPr>
          </a:p>
        </p:txBody>
      </p:sp>
    </p:spTree>
    <p:extLst>
      <p:ext uri="{BB962C8B-B14F-4D97-AF65-F5344CB8AC3E}">
        <p14:creationId xmlns:p14="http://schemas.microsoft.com/office/powerpoint/2010/main" val="21212199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The software requirements document</a:t>
            </a:r>
            <a:br>
              <a:rPr lang="en-GB" dirty="0"/>
            </a:br>
            <a:r>
              <a:rPr lang="en-GB" dirty="0" err="1"/>
              <a:t>وثيقة</a:t>
            </a:r>
            <a:r>
              <a:rPr lang="en-GB" dirty="0"/>
              <a:t> </a:t>
            </a:r>
            <a:r>
              <a:rPr lang="en-GB" dirty="0" err="1"/>
              <a:t>متطلبات</a:t>
            </a:r>
            <a:r>
              <a:rPr lang="en-GB" dirty="0"/>
              <a:t> </a:t>
            </a:r>
            <a:r>
              <a:rPr lang="en-GB" dirty="0" err="1"/>
              <a:t>البرمجيات</a:t>
            </a:r>
            <a:endParaRPr lang="en-GB" dirty="0"/>
          </a:p>
        </p:txBody>
      </p:sp>
      <p:sp>
        <p:nvSpPr>
          <p:cNvPr id="16387" name="Rectangle 3"/>
          <p:cNvSpPr>
            <a:spLocks noGrp="1" noChangeArrowheads="1"/>
          </p:cNvSpPr>
          <p:nvPr>
            <p:ph type="body" idx="1"/>
          </p:nvPr>
        </p:nvSpPr>
        <p:spPr>
          <a:noFill/>
          <a:ln/>
        </p:spPr>
        <p:txBody>
          <a:bodyPr lIns="90487" tIns="44450" rIns="90487" bIns="44450"/>
          <a:lstStyle/>
          <a:p>
            <a:r>
              <a:rPr lang="en-GB" sz="2000" dirty="0"/>
              <a:t>The software requirements document is the official statement of what is required of the system developers.</a:t>
            </a:r>
          </a:p>
          <a:p>
            <a:pPr algn="r" rtl="1"/>
            <a:r>
              <a:rPr lang="en-GB" sz="2000" dirty="0" err="1"/>
              <a:t>وثيقة</a:t>
            </a:r>
            <a:r>
              <a:rPr lang="en-GB" sz="2000" dirty="0"/>
              <a:t> </a:t>
            </a:r>
            <a:r>
              <a:rPr lang="en-GB" sz="2000" dirty="0" err="1"/>
              <a:t>متطلبات</a:t>
            </a:r>
            <a:r>
              <a:rPr lang="en-GB" sz="2000" dirty="0"/>
              <a:t> </a:t>
            </a:r>
            <a:r>
              <a:rPr lang="en-GB" sz="2000" dirty="0" err="1"/>
              <a:t>البرمجيات</a:t>
            </a:r>
            <a:r>
              <a:rPr lang="en-GB" sz="2000" dirty="0"/>
              <a:t> </a:t>
            </a:r>
            <a:r>
              <a:rPr lang="en-GB" sz="2000" dirty="0" err="1"/>
              <a:t>هي</a:t>
            </a:r>
            <a:r>
              <a:rPr lang="en-GB" sz="2000" dirty="0"/>
              <a:t> </a:t>
            </a:r>
            <a:r>
              <a:rPr lang="en-GB" sz="2000" dirty="0" err="1"/>
              <a:t>البيان</a:t>
            </a:r>
            <a:r>
              <a:rPr lang="en-GB" sz="2000" dirty="0"/>
              <a:t> </a:t>
            </a:r>
            <a:r>
              <a:rPr lang="en-GB" sz="2000" dirty="0" err="1"/>
              <a:t>الرسمي</a:t>
            </a:r>
            <a:r>
              <a:rPr lang="en-GB" sz="2000" dirty="0"/>
              <a:t> </a:t>
            </a:r>
            <a:r>
              <a:rPr lang="en-GB" sz="2000" dirty="0" err="1"/>
              <a:t>لما</a:t>
            </a:r>
            <a:r>
              <a:rPr lang="en-GB" sz="2000" dirty="0"/>
              <a:t> </a:t>
            </a:r>
            <a:r>
              <a:rPr lang="en-GB" sz="2000" dirty="0" err="1"/>
              <a:t>هو</a:t>
            </a:r>
            <a:r>
              <a:rPr lang="en-GB" sz="2000" dirty="0"/>
              <a:t> </a:t>
            </a:r>
            <a:r>
              <a:rPr lang="en-GB" sz="2000" dirty="0" err="1"/>
              <a:t>مطلوب</a:t>
            </a:r>
            <a:r>
              <a:rPr lang="en-GB" sz="2000" dirty="0"/>
              <a:t> </a:t>
            </a:r>
            <a:r>
              <a:rPr lang="en-GB" sz="2000" dirty="0" err="1"/>
              <a:t>من</a:t>
            </a:r>
            <a:r>
              <a:rPr lang="en-GB" sz="2000" dirty="0"/>
              <a:t> </a:t>
            </a:r>
            <a:r>
              <a:rPr lang="en-GB" sz="2000" dirty="0" err="1"/>
              <a:t>مطوري</a:t>
            </a:r>
            <a:r>
              <a:rPr lang="en-GB" sz="2000" dirty="0"/>
              <a:t> </a:t>
            </a:r>
            <a:r>
              <a:rPr lang="en-GB" sz="2000" dirty="0" err="1"/>
              <a:t>النظام</a:t>
            </a:r>
            <a:r>
              <a:rPr lang="en-GB" sz="2000" dirty="0"/>
              <a:t>.</a:t>
            </a:r>
          </a:p>
          <a:p>
            <a:r>
              <a:rPr lang="en-GB" sz="2000" dirty="0"/>
              <a:t>Should include both a definition of user requirements and a specification of the system requirements.</a:t>
            </a:r>
          </a:p>
          <a:p>
            <a:pPr algn="r" rtl="1"/>
            <a:r>
              <a:rPr lang="en-GB" sz="2000" dirty="0" err="1"/>
              <a:t>يجب</a:t>
            </a:r>
            <a:r>
              <a:rPr lang="en-GB" sz="2000" dirty="0"/>
              <a:t> </a:t>
            </a:r>
            <a:r>
              <a:rPr lang="en-GB" sz="2000" dirty="0" err="1"/>
              <a:t>أن</a:t>
            </a:r>
            <a:r>
              <a:rPr lang="en-GB" sz="2000" dirty="0"/>
              <a:t> </a:t>
            </a:r>
            <a:r>
              <a:rPr lang="en-GB" sz="2000" dirty="0" err="1"/>
              <a:t>يتضمن</a:t>
            </a:r>
            <a:r>
              <a:rPr lang="en-GB" sz="2000" dirty="0"/>
              <a:t> </a:t>
            </a:r>
            <a:r>
              <a:rPr lang="en-GB" sz="2000" dirty="0" err="1"/>
              <a:t>تعريفًا</a:t>
            </a:r>
            <a:r>
              <a:rPr lang="en-GB" sz="2000" dirty="0"/>
              <a:t> </a:t>
            </a:r>
            <a:r>
              <a:rPr lang="en-GB" sz="2000" dirty="0" err="1"/>
              <a:t>لمتطلبات</a:t>
            </a:r>
            <a:r>
              <a:rPr lang="en-GB" sz="2000" dirty="0"/>
              <a:t> </a:t>
            </a:r>
            <a:r>
              <a:rPr lang="en-GB" sz="2000" dirty="0" err="1"/>
              <a:t>المستخدم</a:t>
            </a:r>
            <a:r>
              <a:rPr lang="en-GB" sz="2000" dirty="0"/>
              <a:t> </a:t>
            </a:r>
            <a:r>
              <a:rPr lang="en-GB" sz="2000" dirty="0" err="1"/>
              <a:t>ومواصفات</a:t>
            </a:r>
            <a:r>
              <a:rPr lang="en-GB" sz="2000" dirty="0"/>
              <a:t> </a:t>
            </a:r>
            <a:r>
              <a:rPr lang="en-GB" sz="2000" dirty="0" err="1"/>
              <a:t>متطلبات</a:t>
            </a:r>
            <a:r>
              <a:rPr lang="en-GB" sz="2000" dirty="0"/>
              <a:t> </a:t>
            </a:r>
            <a:r>
              <a:rPr lang="en-GB" sz="2000" dirty="0" err="1"/>
              <a:t>النظام</a:t>
            </a:r>
            <a:r>
              <a:rPr lang="en-GB" sz="2000" dirty="0"/>
              <a:t>.</a:t>
            </a:r>
          </a:p>
          <a:p>
            <a:r>
              <a:rPr lang="en-GB" sz="2000" dirty="0"/>
              <a:t>It is NOT a design document. As far as possible, it should set of WHAT the system should do rather than HOW it should do it.</a:t>
            </a:r>
            <a:endParaRPr lang="ar-JO" sz="2000" dirty="0"/>
          </a:p>
          <a:p>
            <a:pPr algn="r" rtl="1"/>
            <a:r>
              <a:rPr lang="en-GB" sz="2000" dirty="0" err="1"/>
              <a:t>إنها</a:t>
            </a:r>
            <a:r>
              <a:rPr lang="en-GB" sz="2000" dirty="0"/>
              <a:t> </a:t>
            </a:r>
            <a:r>
              <a:rPr lang="en-GB" sz="2000" dirty="0" err="1"/>
              <a:t>ليست</a:t>
            </a:r>
            <a:r>
              <a:rPr lang="en-GB" sz="2000" dirty="0"/>
              <a:t> </a:t>
            </a:r>
            <a:r>
              <a:rPr lang="en-GB" sz="2000" dirty="0" err="1"/>
              <a:t>وثيقة</a:t>
            </a:r>
            <a:r>
              <a:rPr lang="en-GB" sz="2000" dirty="0"/>
              <a:t> </a:t>
            </a:r>
            <a:r>
              <a:rPr lang="en-GB" sz="2000" dirty="0" err="1"/>
              <a:t>تصميم</a:t>
            </a:r>
            <a:r>
              <a:rPr lang="en-GB" sz="2000" dirty="0"/>
              <a:t>. </a:t>
            </a:r>
            <a:r>
              <a:rPr lang="en-GB" sz="2000" dirty="0" err="1"/>
              <a:t>بقدر</a:t>
            </a:r>
            <a:r>
              <a:rPr lang="en-GB" sz="2000" dirty="0"/>
              <a:t> </a:t>
            </a:r>
            <a:r>
              <a:rPr lang="en-GB" sz="2000" dirty="0" err="1"/>
              <a:t>الإمكان</a:t>
            </a:r>
            <a:r>
              <a:rPr lang="en-GB" sz="2000" dirty="0"/>
              <a:t> ، </a:t>
            </a:r>
            <a:r>
              <a:rPr lang="en-GB" sz="2000" dirty="0" err="1"/>
              <a:t>يجب</a:t>
            </a:r>
            <a:r>
              <a:rPr lang="en-GB" sz="2000" dirty="0"/>
              <a:t> </a:t>
            </a:r>
            <a:r>
              <a:rPr lang="en-GB" sz="2000" dirty="0" err="1"/>
              <a:t>أن</a:t>
            </a:r>
            <a:r>
              <a:rPr lang="en-GB" sz="2000" dirty="0"/>
              <a:t> </a:t>
            </a:r>
            <a:r>
              <a:rPr lang="en-GB" sz="2000" dirty="0" err="1"/>
              <a:t>يحدد</a:t>
            </a:r>
            <a:r>
              <a:rPr lang="en-GB" sz="2000" dirty="0"/>
              <a:t> </a:t>
            </a:r>
            <a:r>
              <a:rPr lang="en-GB" sz="2000" dirty="0" err="1"/>
              <a:t>ما</a:t>
            </a:r>
            <a:r>
              <a:rPr lang="en-GB" sz="2000" dirty="0"/>
              <a:t> </a:t>
            </a:r>
            <a:r>
              <a:rPr lang="en-GB" sz="2000" dirty="0" err="1"/>
              <a:t>يجب</a:t>
            </a:r>
            <a:r>
              <a:rPr lang="en-GB" sz="2000" dirty="0"/>
              <a:t> </a:t>
            </a:r>
            <a:r>
              <a:rPr lang="en-GB" sz="2000" dirty="0" err="1"/>
              <a:t>أن</a:t>
            </a:r>
            <a:r>
              <a:rPr lang="en-GB" sz="2000" dirty="0"/>
              <a:t> </a:t>
            </a:r>
            <a:r>
              <a:rPr lang="en-GB" sz="2000" dirty="0" err="1"/>
              <a:t>يفعله</a:t>
            </a:r>
            <a:r>
              <a:rPr lang="en-GB" sz="2000" dirty="0"/>
              <a:t> </a:t>
            </a:r>
            <a:r>
              <a:rPr lang="en-GB" sz="2000" dirty="0" err="1"/>
              <a:t>النظام</a:t>
            </a:r>
            <a:r>
              <a:rPr lang="en-GB" sz="2000" dirty="0"/>
              <a:t> </a:t>
            </a:r>
            <a:r>
              <a:rPr lang="en-GB" sz="2000" dirty="0" err="1"/>
              <a:t>بدلاً</a:t>
            </a:r>
            <a:r>
              <a:rPr lang="en-GB" sz="2000" dirty="0"/>
              <a:t> </a:t>
            </a:r>
            <a:r>
              <a:rPr lang="en-GB" sz="2000" dirty="0" err="1"/>
              <a:t>من</a:t>
            </a:r>
            <a:r>
              <a:rPr lang="en-GB" sz="2000" dirty="0"/>
              <a:t> </a:t>
            </a:r>
            <a:r>
              <a:rPr lang="en-GB" sz="2000" dirty="0" err="1"/>
              <a:t>كيفية</a:t>
            </a:r>
            <a:r>
              <a:rPr lang="en-GB" sz="2000" dirty="0"/>
              <a:t> </a:t>
            </a:r>
            <a:r>
              <a:rPr lang="en-GB" sz="2000" dirty="0" err="1"/>
              <a:t>القيام</a:t>
            </a:r>
            <a:r>
              <a:rPr lang="en-GB" sz="2000" dirty="0"/>
              <a:t> </a:t>
            </a:r>
            <a:r>
              <a:rPr lang="en-GB" sz="2000" dirty="0" err="1"/>
              <a:t>به</a:t>
            </a:r>
            <a:r>
              <a:rPr lang="en-GB" sz="2000" dirty="0"/>
              <a:t>.</a:t>
            </a:r>
          </a:p>
          <a:p>
            <a:endParaRPr lang="en-GB" sz="2000" dirty="0"/>
          </a:p>
        </p:txBody>
      </p:sp>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52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extLst>
      <p:ext uri="{BB962C8B-B14F-4D97-AF65-F5344CB8AC3E}">
        <p14:creationId xmlns:p14="http://schemas.microsoft.com/office/powerpoint/2010/main" val="329025085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br>
              <a:rPr lang="en-US" dirty="0"/>
            </a:br>
            <a:r>
              <a:rPr lang="en-US" dirty="0" err="1"/>
              <a:t>مستخدمو</a:t>
            </a:r>
            <a:r>
              <a:rPr lang="en-US" dirty="0"/>
              <a:t> </a:t>
            </a:r>
            <a:r>
              <a:rPr lang="en-US" dirty="0" err="1"/>
              <a:t>مستند</a:t>
            </a:r>
            <a:r>
              <a:rPr lang="en-US" dirty="0"/>
              <a:t> </a:t>
            </a:r>
            <a:r>
              <a:rPr lang="en-US" dirty="0" err="1"/>
              <a:t>المتطلبات</a:t>
            </a:r>
            <a:r>
              <a:rPr lang="en-GB" dirty="0"/>
              <a:t>  </a:t>
            </a:r>
            <a:endParaRPr lang="en-US" dirty="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038600" y="1486176"/>
            <a:ext cx="3810000" cy="4870174"/>
          </a:xfrm>
          <a:prstGeom prst="rect">
            <a:avLst/>
          </a:prstGeom>
        </p:spPr>
      </p:pic>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53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extLst>
      <p:ext uri="{BB962C8B-B14F-4D97-AF65-F5344CB8AC3E}">
        <p14:creationId xmlns:p14="http://schemas.microsoft.com/office/powerpoint/2010/main" val="1994147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br>
              <a:rPr lang="en-US" dirty="0"/>
            </a:br>
            <a:r>
              <a:rPr lang="en-US" dirty="0" err="1"/>
              <a:t>طرق</a:t>
            </a:r>
            <a:r>
              <a:rPr lang="en-US" dirty="0"/>
              <a:t> </a:t>
            </a:r>
            <a:r>
              <a:rPr lang="en-US" dirty="0" err="1"/>
              <a:t>كتابة</a:t>
            </a:r>
            <a:r>
              <a:rPr lang="en-US" dirty="0"/>
              <a:t> </a:t>
            </a:r>
            <a:r>
              <a:rPr lang="en-US" dirty="0" err="1"/>
              <a:t>مواصفات</a:t>
            </a:r>
            <a:r>
              <a:rPr lang="en-US" dirty="0"/>
              <a:t> </a:t>
            </a:r>
            <a:r>
              <a:rPr lang="en-US" dirty="0" err="1"/>
              <a:t>متطلبات</a:t>
            </a:r>
            <a:r>
              <a:rPr lang="en-US" dirty="0"/>
              <a:t> </a:t>
            </a:r>
            <a:r>
              <a:rPr lang="en-US" dirty="0" err="1"/>
              <a:t>النظام</a:t>
            </a:r>
            <a:endParaRPr lang="en-US" dirty="0"/>
          </a:p>
        </p:txBody>
      </p:sp>
      <p:graphicFrame>
        <p:nvGraphicFramePr>
          <p:cNvPr id="5" name="Table 4"/>
          <p:cNvGraphicFramePr>
            <a:graphicFrameLocks noGrp="1"/>
          </p:cNvGraphicFramePr>
          <p:nvPr/>
        </p:nvGraphicFramePr>
        <p:xfrm>
          <a:off x="2209800" y="1595479"/>
          <a:ext cx="7924800" cy="4663440"/>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a:ln>
                            <a:noFill/>
                          </a:ln>
                          <a:solidFill>
                            <a:srgbClr val="000000"/>
                          </a:solidFill>
                          <a:effectLst/>
                          <a:latin typeface="Arial"/>
                          <a:ea typeface="Times New Roman" charset="0"/>
                          <a:cs typeface="Arial"/>
                        </a:rPr>
                        <a:t>Notation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100" b="1" i="0" u="none" strike="noStrike" cap="none" normalizeH="0" baseline="0" dirty="0" err="1">
                          <a:ln>
                            <a:noFill/>
                          </a:ln>
                          <a:solidFill>
                            <a:srgbClr val="000000"/>
                          </a:solidFill>
                          <a:effectLst/>
                          <a:latin typeface="Arial"/>
                          <a:ea typeface="Times New Roman" charset="0"/>
                          <a:cs typeface="Arial"/>
                        </a:rPr>
                        <a:t>الرموز</a:t>
                      </a:r>
                      <a:endParaRPr kumimoji="0" lang="en-US" sz="11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12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a:ln>
                            <a:noFill/>
                          </a:ln>
                          <a:solidFill>
                            <a:srgbClr val="000000"/>
                          </a:solidFill>
                          <a:effectLst/>
                          <a:latin typeface="Arial"/>
                          <a:ea typeface="Times New Roman" charset="0"/>
                          <a:cs typeface="Arial"/>
                        </a:rPr>
                        <a:t>Natural language</a:t>
                      </a:r>
                      <a:endParaRPr kumimoji="0" lang="ar-JO" sz="1100" b="1" i="0" u="none" strike="noStrike" cap="none" normalizeH="0" baseline="0" dirty="0">
                        <a:ln>
                          <a:noFill/>
                        </a:ln>
                        <a:solidFill>
                          <a:srgbClr val="000000"/>
                        </a:solidFill>
                        <a:effectLst/>
                        <a:latin typeface="Arial"/>
                        <a:ea typeface="Times New Roman" charset="0"/>
                        <a:cs typeface="Arial"/>
                      </a:endParaRP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GB" sz="1100" b="1" i="0" u="none" strike="noStrike" cap="none" normalizeH="0" baseline="0" dirty="0" err="1">
                          <a:ln>
                            <a:noFill/>
                          </a:ln>
                          <a:solidFill>
                            <a:srgbClr val="000000"/>
                          </a:solidFill>
                          <a:effectLst/>
                          <a:latin typeface="Arial"/>
                          <a:ea typeface="Times New Roman" charset="0"/>
                          <a:cs typeface="Arial"/>
                        </a:rPr>
                        <a:t>لغة</a:t>
                      </a:r>
                      <a:r>
                        <a:rPr kumimoji="0" lang="en-GB" sz="1100" b="1" i="0" u="none" strike="noStrike" cap="none" normalizeH="0" baseline="0" dirty="0">
                          <a:ln>
                            <a:noFill/>
                          </a:ln>
                          <a:solidFill>
                            <a:srgbClr val="000000"/>
                          </a:solidFill>
                          <a:effectLst/>
                          <a:latin typeface="Arial"/>
                          <a:ea typeface="Times New Roman" charset="0"/>
                          <a:cs typeface="Arial"/>
                        </a:rPr>
                        <a:t> </a:t>
                      </a:r>
                      <a:r>
                        <a:rPr kumimoji="0" lang="en-GB" sz="1100" b="1" i="0" u="none" strike="noStrike" cap="none" normalizeH="0" baseline="0" dirty="0" err="1">
                          <a:ln>
                            <a:noFill/>
                          </a:ln>
                          <a:solidFill>
                            <a:srgbClr val="000000"/>
                          </a:solidFill>
                          <a:effectLst/>
                          <a:latin typeface="Arial"/>
                          <a:ea typeface="Times New Roman" charset="0"/>
                          <a:cs typeface="Arial"/>
                        </a:rPr>
                        <a:t>طبيعية</a:t>
                      </a:r>
                      <a:endParaRPr kumimoji="0" lang="en-GB" sz="11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تتم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كتابة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المتطلبات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باستخدام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جمل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مرقمة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بلغة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طبيعية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يجب</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تعبر</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كل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جملة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عن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مطلب</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واحد</a:t>
                      </a:r>
                      <a:r>
                        <a:rPr kumimoji="0" lang="en-GB" sz="11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812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Structured natural language </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لغة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طبيعية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منظمة</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تتم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كتابة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المتطلبات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بلغة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طبيعية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في</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نموذج</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أو</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قالب</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قياسي</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يوفر</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كل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حقل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معلومات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حول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جانب</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المتطلبات</a:t>
                      </a:r>
                      <a:r>
                        <a:rPr kumimoji="0" lang="en-GB" sz="11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2835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Design description languages</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لغات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وصف</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التصميم</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يستخدم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هذا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النهج</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لغة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مثل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لغة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البرمجة</a:t>
                      </a:r>
                      <a:r>
                        <a:rPr kumimoji="0" lang="en-GB" sz="1100" b="0" i="0" u="none" strike="noStrike" cap="none" normalizeH="0" baseline="0" dirty="0">
                          <a:ln>
                            <a:noFill/>
                          </a:ln>
                          <a:solidFill>
                            <a:srgbClr val="000000"/>
                          </a:solidFill>
                          <a:effectLst/>
                          <a:latin typeface="Arial"/>
                          <a:ea typeface="Times New Roman" charset="0"/>
                          <a:cs typeface="Arial"/>
                        </a:rPr>
                        <a:t> ، </a:t>
                      </a:r>
                      <a:r>
                        <a:rPr kumimoji="0" lang="en-GB" sz="1100" b="0" i="0" u="none" strike="noStrike" cap="none" normalizeH="0" baseline="0" dirty="0" err="1">
                          <a:ln>
                            <a:noFill/>
                          </a:ln>
                          <a:solidFill>
                            <a:srgbClr val="000000"/>
                          </a:solidFill>
                          <a:effectLst/>
                          <a:latin typeface="Arial"/>
                          <a:ea typeface="Times New Roman" charset="0"/>
                          <a:cs typeface="Arial"/>
                        </a:rPr>
                        <a:t>ولكن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مع</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المزيد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الميزات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المجردة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لتحديد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المتطلبات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خلال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تحديد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نموذج</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تشغيلي</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للنظام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نادرًا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يتم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استخدام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هذا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الأسلوب</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الآن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على</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الرغم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أنه</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يمكن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يكون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مفيدًا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لمواصفات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الواجهة</a:t>
                      </a:r>
                      <a:r>
                        <a:rPr kumimoji="0" lang="en-GB" sz="11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2200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Graphical notations</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تدوينات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رسومية</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endParaRPr kumimoji="0" lang="ar-JO" sz="1100" b="0" i="0" u="none" strike="noStrike" cap="none" normalizeH="0" baseline="0" dirty="0">
                        <a:ln>
                          <a:noFill/>
                        </a:ln>
                        <a:solidFill>
                          <a:srgbClr val="000000"/>
                        </a:solidFill>
                        <a:effectLst/>
                        <a:latin typeface="Arial"/>
                        <a:ea typeface="Times New Roman" charset="0"/>
                        <a:cs typeface="Arial"/>
                      </a:endParaRP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تُستخدم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النماذج</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الرسومية</a:t>
                      </a:r>
                      <a:r>
                        <a:rPr kumimoji="0" lang="en-GB" sz="1100" b="0" i="0" u="none" strike="noStrike" cap="none" normalizeH="0" baseline="0" dirty="0">
                          <a:ln>
                            <a:noFill/>
                          </a:ln>
                          <a:solidFill>
                            <a:srgbClr val="000000"/>
                          </a:solidFill>
                          <a:effectLst/>
                          <a:latin typeface="Arial"/>
                          <a:ea typeface="Times New Roman" charset="0"/>
                          <a:cs typeface="Arial"/>
                        </a:rPr>
                        <a:t> ، </a:t>
                      </a:r>
                      <a:r>
                        <a:rPr kumimoji="0" lang="en-GB" sz="1100" b="0" i="0" u="none" strike="noStrike" cap="none" normalizeH="0" baseline="0" dirty="0" err="1">
                          <a:ln>
                            <a:noFill/>
                          </a:ln>
                          <a:solidFill>
                            <a:srgbClr val="000000"/>
                          </a:solidFill>
                          <a:effectLst/>
                          <a:latin typeface="Arial"/>
                          <a:ea typeface="Times New Roman" charset="0"/>
                          <a:cs typeface="Arial"/>
                        </a:rPr>
                        <a:t>التي</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تكملها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التعليقات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التوضيحية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النصية</a:t>
                      </a:r>
                      <a:r>
                        <a:rPr kumimoji="0" lang="en-GB" sz="1100" b="0" i="0" u="none" strike="noStrike" cap="none" normalizeH="0" baseline="0" dirty="0">
                          <a:ln>
                            <a:noFill/>
                          </a:ln>
                          <a:solidFill>
                            <a:srgbClr val="000000"/>
                          </a:solidFill>
                          <a:effectLst/>
                          <a:latin typeface="Arial"/>
                          <a:ea typeface="Times New Roman" charset="0"/>
                          <a:cs typeface="Arial"/>
                        </a:rPr>
                        <a:t> ، </a:t>
                      </a:r>
                      <a:r>
                        <a:rPr kumimoji="0" lang="en-GB" sz="1100" b="0" i="0" u="none" strike="noStrike" cap="none" normalizeH="0" baseline="0" dirty="0" err="1">
                          <a:ln>
                            <a:noFill/>
                          </a:ln>
                          <a:solidFill>
                            <a:srgbClr val="000000"/>
                          </a:solidFill>
                          <a:effectLst/>
                          <a:latin typeface="Arial"/>
                          <a:ea typeface="Times New Roman" charset="0"/>
                          <a:cs typeface="Arial"/>
                        </a:rPr>
                        <a:t>لتحديد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المتطلبات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الوظيفية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للنظام</a:t>
                      </a:r>
                      <a:r>
                        <a:rPr kumimoji="0" lang="en-GB" sz="1100" b="0" i="0" u="none" strike="noStrike" cap="none" normalizeH="0" baseline="0" dirty="0">
                          <a:ln>
                            <a:noFill/>
                          </a:ln>
                          <a:solidFill>
                            <a:srgbClr val="000000"/>
                          </a:solidFill>
                          <a:effectLst/>
                          <a:latin typeface="Arial"/>
                          <a:ea typeface="Times New Roman" charset="0"/>
                          <a:cs typeface="Arial"/>
                        </a:rPr>
                        <a:t> ؛ </a:t>
                      </a:r>
                      <a:r>
                        <a:rPr kumimoji="0" lang="en-GB" sz="1100" b="0" i="0" u="none" strike="noStrike" cap="none" normalizeH="0" baseline="0" dirty="0" err="1">
                          <a:ln>
                            <a:noFill/>
                          </a:ln>
                          <a:solidFill>
                            <a:srgbClr val="000000"/>
                          </a:solidFill>
                          <a:effectLst/>
                          <a:latin typeface="Arial"/>
                          <a:ea typeface="Times New Roman" charset="0"/>
                          <a:cs typeface="Arial"/>
                        </a:rPr>
                        <a:t>يتم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استخدام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حالة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استخدام</a:t>
                      </a:r>
                      <a:r>
                        <a:rPr kumimoji="0" lang="en-GB" sz="1100" b="0" i="0" u="none" strike="noStrike" cap="none" normalizeH="0" baseline="0" dirty="0">
                          <a:ln>
                            <a:noFill/>
                          </a:ln>
                          <a:solidFill>
                            <a:srgbClr val="000000"/>
                          </a:solidFill>
                          <a:effectLst/>
                          <a:latin typeface="Arial"/>
                          <a:ea typeface="Times New Roman" charset="0"/>
                          <a:cs typeface="Arial"/>
                        </a:rPr>
                        <a:t> UML </a:t>
                      </a:r>
                      <a:r>
                        <a:rPr kumimoji="0" lang="en-GB" sz="1100" b="0" i="0" u="none" strike="noStrike" cap="none" normalizeH="0" baseline="0" dirty="0" err="1">
                          <a:ln>
                            <a:noFill/>
                          </a:ln>
                          <a:solidFill>
                            <a:srgbClr val="000000"/>
                          </a:solidFill>
                          <a:effectLst/>
                          <a:latin typeface="Arial"/>
                          <a:ea typeface="Times New Roman" charset="0"/>
                          <a:cs typeface="Arial"/>
                        </a:rPr>
                        <a:t>ومخططات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التسلسل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بشكل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شائع</a:t>
                      </a:r>
                      <a:r>
                        <a:rPr kumimoji="0" lang="en-GB" sz="11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857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Mathematical specifications</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المواصفات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الرياضية</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endParaRPr kumimoji="0" lang="ar-JO" sz="1100" b="0" i="0" u="none" strike="noStrike" cap="none" normalizeH="0" baseline="0" dirty="0">
                        <a:ln>
                          <a:noFill/>
                        </a:ln>
                        <a:solidFill>
                          <a:srgbClr val="000000"/>
                        </a:solidFill>
                        <a:effectLst/>
                        <a:latin typeface="Arial"/>
                        <a:ea typeface="Times New Roman" charset="0"/>
                        <a:cs typeface="Arial"/>
                      </a:endParaRP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GB" sz="1100" b="0" i="0" u="none" strike="noStrike" cap="none" normalizeH="0" baseline="0" dirty="0" err="1">
                          <a:ln>
                            <a:noFill/>
                          </a:ln>
                          <a:solidFill>
                            <a:srgbClr val="000000"/>
                          </a:solidFill>
                          <a:effectLst/>
                          <a:latin typeface="Arial"/>
                          <a:ea typeface="Times New Roman" charset="0"/>
                          <a:cs typeface="Arial"/>
                        </a:rPr>
                        <a:t>تستند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هذه</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الرموز</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إلى</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مفاهيم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رياضية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مثل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آلات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أو</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مجموعات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الحالة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المحدودة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على</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الرغم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هذه</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المواصفات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الواضحة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يمكن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تقلل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الغموض</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في</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مستند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المتطلبات</a:t>
                      </a:r>
                      <a:r>
                        <a:rPr kumimoji="0" lang="en-GB" sz="1100" b="0" i="0" u="none" strike="noStrike" cap="none" normalizeH="0" baseline="0" dirty="0">
                          <a:ln>
                            <a:noFill/>
                          </a:ln>
                          <a:solidFill>
                            <a:srgbClr val="000000"/>
                          </a:solidFill>
                          <a:effectLst/>
                          <a:latin typeface="Arial"/>
                          <a:ea typeface="Times New Roman" charset="0"/>
                          <a:cs typeface="Arial"/>
                        </a:rPr>
                        <a:t> ، </a:t>
                      </a:r>
                      <a:r>
                        <a:rPr kumimoji="0" lang="en-GB" sz="1100" b="0" i="0" u="none" strike="noStrike" cap="none" normalizeH="0" baseline="0" dirty="0" err="1">
                          <a:ln>
                            <a:noFill/>
                          </a:ln>
                          <a:solidFill>
                            <a:srgbClr val="000000"/>
                          </a:solidFill>
                          <a:effectLst/>
                          <a:latin typeface="Arial"/>
                          <a:ea typeface="Times New Roman" charset="0"/>
                          <a:cs typeface="Arial"/>
                        </a:rPr>
                        <a:t>إلا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معظم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العملاء</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يفهمون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المواصفات</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الرسمية</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لا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يمكنهم</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التحقق</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أنه</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يمثل</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ما</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يريدون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ويترددون</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في</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قبوله</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كعقد</a:t>
                      </a:r>
                      <a:r>
                        <a:rPr kumimoji="0" lang="en-GB" sz="1100" b="0" i="0" u="none" strike="noStrike" cap="none" normalizeH="0" baseline="0" dirty="0">
                          <a:ln>
                            <a:noFill/>
                          </a:ln>
                          <a:solidFill>
                            <a:srgbClr val="000000"/>
                          </a:solidFill>
                          <a:effectLst/>
                          <a:latin typeface="Arial"/>
                          <a:ea typeface="Times New Roman" charset="0"/>
                          <a:cs typeface="Arial"/>
                        </a:rPr>
                        <a:t> </a:t>
                      </a:r>
                      <a:r>
                        <a:rPr kumimoji="0" lang="en-GB" sz="1100" b="0" i="0" u="none" strike="noStrike" cap="none" normalizeH="0" baseline="0" dirty="0" err="1">
                          <a:ln>
                            <a:noFill/>
                          </a:ln>
                          <a:solidFill>
                            <a:srgbClr val="000000"/>
                          </a:solidFill>
                          <a:effectLst/>
                          <a:latin typeface="Arial"/>
                          <a:ea typeface="Times New Roman" charset="0"/>
                          <a:cs typeface="Arial"/>
                        </a:rPr>
                        <a:t>نظام</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54</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defTabSz="457200" rtl="0">
              <a:defRPr/>
            </a:pPr>
            <a:r>
              <a:rPr lang="en-US" dirty="0">
                <a:solidFill>
                  <a:prstClr val="black">
                    <a:tint val="75000"/>
                  </a:prstClr>
                </a:solidFill>
                <a:latin typeface="Calibri"/>
              </a:rPr>
              <a:t>Chapter 4 Requirements engineering</a:t>
            </a:r>
          </a:p>
        </p:txBody>
      </p:sp>
    </p:spTree>
    <p:extLst>
      <p:ext uri="{BB962C8B-B14F-4D97-AF65-F5344CB8AC3E}">
        <p14:creationId xmlns:p14="http://schemas.microsoft.com/office/powerpoint/2010/main" val="376014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F5BFF9B-99F7-4501-9321-4D2ABCA99AA5}"/>
              </a:ext>
            </a:extLst>
          </p:cNvPr>
          <p:cNvSpPr>
            <a:spLocks noGrp="1" noChangeArrowheads="1"/>
          </p:cNvSpPr>
          <p:nvPr>
            <p:ph type="title"/>
          </p:nvPr>
        </p:nvSpPr>
        <p:spPr/>
        <p:txBody>
          <a:bodyPr/>
          <a:lstStyle/>
          <a:p>
            <a:pPr eaLnBrk="1" hangingPunct="1"/>
            <a:r>
              <a:rPr lang="en-US" altLang="en-US" dirty="0"/>
              <a:t>Vision Document</a:t>
            </a:r>
            <a:br>
              <a:rPr lang="en-US" altLang="en-US" dirty="0"/>
            </a:br>
            <a:r>
              <a:rPr lang="en-US" altLang="en-US" dirty="0" err="1"/>
              <a:t>وثيقة</a:t>
            </a:r>
            <a:r>
              <a:rPr lang="en-US" altLang="en-US" dirty="0"/>
              <a:t> </a:t>
            </a:r>
            <a:r>
              <a:rPr lang="en-US" altLang="en-US" dirty="0" err="1"/>
              <a:t>الرؤية</a:t>
            </a:r>
            <a:endParaRPr lang="en-US" altLang="en-US" dirty="0"/>
          </a:p>
        </p:txBody>
      </p:sp>
      <p:sp>
        <p:nvSpPr>
          <p:cNvPr id="16387" name="Rectangle 3">
            <a:extLst>
              <a:ext uri="{FF2B5EF4-FFF2-40B4-BE49-F238E27FC236}">
                <a16:creationId xmlns:a16="http://schemas.microsoft.com/office/drawing/2014/main" id="{B8C03327-AB17-4048-B7F6-E0841DD1FCF2}"/>
              </a:ext>
            </a:extLst>
          </p:cNvPr>
          <p:cNvSpPr>
            <a:spLocks noGrp="1" noChangeArrowheads="1"/>
          </p:cNvSpPr>
          <p:nvPr>
            <p:ph type="body" idx="1"/>
          </p:nvPr>
        </p:nvSpPr>
        <p:spPr/>
        <p:txBody>
          <a:bodyPr/>
          <a:lstStyle/>
          <a:p>
            <a:r>
              <a:rPr lang="en-US" altLang="en-US" sz="1600" dirty="0"/>
              <a:t>It should specify operational capacity (Volume, Response time and accuracy), user profile and interface between systems outside system </a:t>
            </a:r>
            <a:r>
              <a:rPr lang="en-US" altLang="en-US" sz="1600" dirty="0" err="1"/>
              <a:t>boundries</a:t>
            </a:r>
            <a:r>
              <a:rPr lang="en-US" altLang="en-US" sz="1600" dirty="0"/>
              <a:t>.</a:t>
            </a:r>
          </a:p>
          <a:p>
            <a:pPr algn="r" rtl="1"/>
            <a:r>
              <a:rPr lang="en-US" altLang="en-US" sz="1600" dirty="0" err="1"/>
              <a:t>يجب</a:t>
            </a:r>
            <a:r>
              <a:rPr lang="en-US" altLang="en-US" sz="1600" dirty="0"/>
              <a:t> </a:t>
            </a:r>
            <a:r>
              <a:rPr lang="en-US" altLang="en-US" sz="1600" dirty="0" err="1"/>
              <a:t>أن</a:t>
            </a:r>
            <a:r>
              <a:rPr lang="en-US" altLang="en-US" sz="1600" dirty="0"/>
              <a:t> </a:t>
            </a:r>
            <a:r>
              <a:rPr lang="en-US" altLang="en-US" sz="1600" dirty="0" err="1"/>
              <a:t>تحدد</a:t>
            </a:r>
            <a:r>
              <a:rPr lang="en-US" altLang="en-US" sz="1600" dirty="0"/>
              <a:t> </a:t>
            </a:r>
            <a:r>
              <a:rPr lang="en-US" altLang="en-US" sz="1600" dirty="0" err="1"/>
              <a:t>السعة</a:t>
            </a:r>
            <a:r>
              <a:rPr lang="en-US" altLang="en-US" sz="1600" dirty="0"/>
              <a:t> </a:t>
            </a:r>
            <a:r>
              <a:rPr lang="en-US" altLang="en-US" sz="1600" dirty="0" err="1"/>
              <a:t>التشغيلية</a:t>
            </a:r>
            <a:r>
              <a:rPr lang="en-US" altLang="en-US" sz="1600" dirty="0"/>
              <a:t> (</a:t>
            </a:r>
            <a:r>
              <a:rPr lang="en-US" altLang="en-US" sz="1600" dirty="0" err="1"/>
              <a:t>الحجم</a:t>
            </a:r>
            <a:r>
              <a:rPr lang="en-US" altLang="en-US" sz="1600" dirty="0"/>
              <a:t> </a:t>
            </a:r>
            <a:r>
              <a:rPr lang="en-US" altLang="en-US" sz="1600" dirty="0" err="1"/>
              <a:t>ووقت</a:t>
            </a:r>
            <a:r>
              <a:rPr lang="en-US" altLang="en-US" sz="1600" dirty="0"/>
              <a:t> </a:t>
            </a:r>
            <a:r>
              <a:rPr lang="en-US" altLang="en-US" sz="1600" dirty="0" err="1"/>
              <a:t>الاستجابة</a:t>
            </a:r>
            <a:r>
              <a:rPr lang="en-US" altLang="en-US" sz="1600" dirty="0"/>
              <a:t> </a:t>
            </a:r>
            <a:r>
              <a:rPr lang="en-US" altLang="en-US" sz="1600" dirty="0" err="1"/>
              <a:t>والدقة</a:t>
            </a:r>
            <a:r>
              <a:rPr lang="en-US" altLang="en-US" sz="1600" dirty="0"/>
              <a:t>) </a:t>
            </a:r>
            <a:r>
              <a:rPr lang="en-US" altLang="en-US" sz="1600" dirty="0" err="1"/>
              <a:t>وملف</a:t>
            </a:r>
            <a:r>
              <a:rPr lang="en-US" altLang="en-US" sz="1600" dirty="0"/>
              <a:t> </a:t>
            </a:r>
            <a:r>
              <a:rPr lang="en-US" altLang="en-US" sz="1600" dirty="0" err="1"/>
              <a:t>تعريف</a:t>
            </a:r>
            <a:r>
              <a:rPr lang="en-US" altLang="en-US" sz="1600" dirty="0"/>
              <a:t> </a:t>
            </a:r>
            <a:r>
              <a:rPr lang="en-US" altLang="en-US" sz="1600" dirty="0" err="1"/>
              <a:t>المستخدم</a:t>
            </a:r>
            <a:r>
              <a:rPr lang="en-US" altLang="en-US" sz="1600" dirty="0"/>
              <a:t> </a:t>
            </a:r>
            <a:r>
              <a:rPr lang="en-US" altLang="en-US" sz="1600" dirty="0" err="1"/>
              <a:t>والواجهة</a:t>
            </a:r>
            <a:r>
              <a:rPr lang="en-US" altLang="en-US" sz="1600" dirty="0"/>
              <a:t> </a:t>
            </a:r>
            <a:r>
              <a:rPr lang="en-US" altLang="en-US" sz="1600" dirty="0" err="1"/>
              <a:t>بين</a:t>
            </a:r>
            <a:r>
              <a:rPr lang="en-US" altLang="en-US" sz="1600" dirty="0"/>
              <a:t> </a:t>
            </a:r>
            <a:r>
              <a:rPr lang="en-US" altLang="en-US" sz="1600" dirty="0" err="1"/>
              <a:t>الأنظمة</a:t>
            </a:r>
            <a:r>
              <a:rPr lang="en-US" altLang="en-US" sz="1600" dirty="0"/>
              <a:t> </a:t>
            </a:r>
            <a:r>
              <a:rPr lang="en-US" altLang="en-US" sz="1600" dirty="0" err="1"/>
              <a:t>خارج</a:t>
            </a:r>
            <a:r>
              <a:rPr lang="en-US" altLang="en-US" sz="1600" dirty="0"/>
              <a:t> </a:t>
            </a:r>
            <a:r>
              <a:rPr lang="en-US" altLang="en-US" sz="1600" dirty="0" err="1"/>
              <a:t>النظامالحدود</a:t>
            </a:r>
            <a:r>
              <a:rPr lang="en-US" altLang="en-US" sz="1600" dirty="0"/>
              <a:t>.</a:t>
            </a:r>
          </a:p>
          <a:p>
            <a:pPr eaLnBrk="1" hangingPunct="1"/>
            <a:r>
              <a:rPr lang="en-US" altLang="en-US" sz="1600" dirty="0"/>
              <a:t>Provide a complete vision about software</a:t>
            </a:r>
          </a:p>
          <a:p>
            <a:pPr algn="r" rtl="1" eaLnBrk="1" hangingPunct="1"/>
            <a:r>
              <a:rPr lang="en-US" altLang="en-US" sz="1600" dirty="0" err="1"/>
              <a:t>تقديم</a:t>
            </a:r>
            <a:r>
              <a:rPr lang="en-US" altLang="en-US" sz="1600" dirty="0"/>
              <a:t> </a:t>
            </a:r>
            <a:r>
              <a:rPr lang="en-US" altLang="en-US" sz="1600" dirty="0" err="1"/>
              <a:t>رؤية</a:t>
            </a:r>
            <a:r>
              <a:rPr lang="en-US" altLang="en-US" sz="1600" dirty="0"/>
              <a:t> </a:t>
            </a:r>
            <a:r>
              <a:rPr lang="en-US" altLang="en-US" sz="1600" dirty="0" err="1"/>
              <a:t>كاملة</a:t>
            </a:r>
            <a:r>
              <a:rPr lang="en-US" altLang="en-US" sz="1600" dirty="0"/>
              <a:t> </a:t>
            </a:r>
            <a:r>
              <a:rPr lang="en-US" altLang="en-US" sz="1600" dirty="0" err="1"/>
              <a:t>عن</a:t>
            </a:r>
            <a:r>
              <a:rPr lang="en-US" altLang="en-US" sz="1600" dirty="0"/>
              <a:t> </a:t>
            </a:r>
            <a:r>
              <a:rPr lang="en-US" altLang="en-US" sz="1600" dirty="0" err="1"/>
              <a:t>البرمجيات</a:t>
            </a:r>
            <a:endParaRPr lang="en-US" altLang="en-US" sz="1600" dirty="0"/>
          </a:p>
          <a:p>
            <a:pPr eaLnBrk="1" hangingPunct="1"/>
            <a:r>
              <a:rPr lang="en-US" altLang="en-US" sz="1600" dirty="0"/>
              <a:t>Support contract between the funding authority and development organization.</a:t>
            </a:r>
          </a:p>
          <a:p>
            <a:pPr algn="r" rtl="1" eaLnBrk="1" hangingPunct="1"/>
            <a:r>
              <a:rPr lang="en-US" altLang="en-US" sz="1600" dirty="0" err="1"/>
              <a:t>عقد</a:t>
            </a:r>
            <a:r>
              <a:rPr lang="en-US" altLang="en-US" sz="1600" dirty="0"/>
              <a:t> </a:t>
            </a:r>
            <a:r>
              <a:rPr lang="en-US" altLang="en-US" sz="1600" dirty="0" err="1"/>
              <a:t>الدعم</a:t>
            </a:r>
            <a:r>
              <a:rPr lang="en-US" altLang="en-US" sz="1600" dirty="0"/>
              <a:t> </a:t>
            </a:r>
            <a:r>
              <a:rPr lang="en-US" altLang="en-US" sz="1600" dirty="0" err="1"/>
              <a:t>بين</a:t>
            </a:r>
            <a:r>
              <a:rPr lang="en-US" altLang="en-US" sz="1600" dirty="0"/>
              <a:t> </a:t>
            </a:r>
            <a:r>
              <a:rPr lang="en-US" altLang="en-US" sz="1600" dirty="0" err="1"/>
              <a:t>سلطة</a:t>
            </a:r>
            <a:r>
              <a:rPr lang="en-US" altLang="en-US" sz="1600" dirty="0"/>
              <a:t> </a:t>
            </a:r>
            <a:r>
              <a:rPr lang="en-US" altLang="en-US" sz="1600" dirty="0" err="1"/>
              <a:t>التمويل</a:t>
            </a:r>
            <a:r>
              <a:rPr lang="en-US" altLang="en-US" sz="1600" dirty="0"/>
              <a:t> </a:t>
            </a:r>
            <a:r>
              <a:rPr lang="en-US" altLang="en-US" sz="1600" dirty="0" err="1"/>
              <a:t>ومنظمة</a:t>
            </a:r>
            <a:r>
              <a:rPr lang="en-US" altLang="en-US" sz="1600" dirty="0"/>
              <a:t> </a:t>
            </a:r>
            <a:r>
              <a:rPr lang="en-US" altLang="en-US" sz="1600" dirty="0" err="1"/>
              <a:t>التنمية</a:t>
            </a:r>
            <a:r>
              <a:rPr lang="en-US" altLang="en-US" sz="1600" dirty="0"/>
              <a:t>.</a:t>
            </a:r>
          </a:p>
          <a:p>
            <a:pPr eaLnBrk="1" hangingPunct="1"/>
            <a:r>
              <a:rPr lang="en-US" altLang="en-US" sz="1600" dirty="0"/>
              <a:t>Written from user prospective </a:t>
            </a:r>
          </a:p>
          <a:p>
            <a:pPr algn="r" rtl="1" eaLnBrk="1" hangingPunct="1"/>
            <a:r>
              <a:rPr lang="en-US" altLang="en-US" sz="1600" dirty="0" err="1"/>
              <a:t>مكتوبة</a:t>
            </a:r>
            <a:r>
              <a:rPr lang="en-US" altLang="en-US" sz="1600" dirty="0"/>
              <a:t> </a:t>
            </a:r>
            <a:r>
              <a:rPr lang="en-US" altLang="en-US" sz="1600" dirty="0" err="1"/>
              <a:t>من</a:t>
            </a:r>
            <a:r>
              <a:rPr lang="en-US" altLang="en-US" sz="1600" dirty="0"/>
              <a:t> </a:t>
            </a:r>
            <a:r>
              <a:rPr lang="en-US" altLang="en-US" sz="1600" dirty="0" err="1"/>
              <a:t>المستخدم</a:t>
            </a:r>
            <a:r>
              <a:rPr lang="en-US" altLang="en-US" sz="1600" dirty="0"/>
              <a:t> </a:t>
            </a:r>
            <a:r>
              <a:rPr lang="en-US" altLang="en-US" sz="1600" dirty="0" err="1"/>
              <a:t>المرتقب</a:t>
            </a:r>
            <a:endParaRPr lang="en-US" altLang="en-US" sz="1600" dirty="0"/>
          </a:p>
          <a:p>
            <a:pPr eaLnBrk="1" hangingPunct="1"/>
            <a:r>
              <a:rPr lang="en-US" altLang="en-US" sz="1600" dirty="0"/>
              <a:t>Focusing on essential features and acceptable quality.</a:t>
            </a:r>
          </a:p>
          <a:p>
            <a:pPr algn="r" rtl="1" eaLnBrk="1" hangingPunct="1"/>
            <a:r>
              <a:rPr lang="en-US" altLang="en-US" sz="1600" dirty="0" err="1"/>
              <a:t>التركيز</a:t>
            </a:r>
            <a:r>
              <a:rPr lang="en-US" altLang="en-US" sz="1600" dirty="0"/>
              <a:t> </a:t>
            </a:r>
            <a:r>
              <a:rPr lang="en-US" altLang="en-US" sz="1600" dirty="0" err="1"/>
              <a:t>على</a:t>
            </a:r>
            <a:r>
              <a:rPr lang="en-US" altLang="en-US" sz="1600" dirty="0"/>
              <a:t> </a:t>
            </a:r>
            <a:r>
              <a:rPr lang="en-US" altLang="en-US" sz="1600" dirty="0" err="1"/>
              <a:t>الميزات</a:t>
            </a:r>
            <a:r>
              <a:rPr lang="en-US" altLang="en-US" sz="1600" dirty="0"/>
              <a:t> </a:t>
            </a:r>
            <a:r>
              <a:rPr lang="en-US" altLang="en-US" sz="1600" dirty="0" err="1"/>
              <a:t>الأساسية</a:t>
            </a:r>
            <a:r>
              <a:rPr lang="en-US" altLang="en-US" sz="1600" dirty="0"/>
              <a:t> </a:t>
            </a:r>
            <a:r>
              <a:rPr lang="en-US" altLang="en-US" sz="1600" dirty="0" err="1"/>
              <a:t>والجودة</a:t>
            </a:r>
            <a:r>
              <a:rPr lang="en-US" altLang="en-US" sz="1600" dirty="0"/>
              <a:t> </a:t>
            </a:r>
            <a:r>
              <a:rPr lang="en-US" altLang="en-US" sz="1600" dirty="0" err="1"/>
              <a:t>المقبولة</a:t>
            </a:r>
            <a:r>
              <a:rPr lang="en-US" altLang="en-US" sz="1600" dirty="0"/>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3CDB14E-0878-46DB-BCEF-406104D3E67D}"/>
              </a:ext>
            </a:extLst>
          </p:cNvPr>
          <p:cNvSpPr>
            <a:spLocks noGrp="1" noChangeArrowheads="1"/>
          </p:cNvSpPr>
          <p:nvPr>
            <p:ph type="title"/>
          </p:nvPr>
        </p:nvSpPr>
        <p:spPr/>
        <p:txBody>
          <a:bodyPr/>
          <a:lstStyle/>
          <a:p>
            <a:pPr eaLnBrk="1" hangingPunct="1"/>
            <a:r>
              <a:rPr lang="en-US" altLang="en-US" dirty="0"/>
              <a:t>Vision Document</a:t>
            </a:r>
            <a:br>
              <a:rPr lang="en-US" altLang="en-US" dirty="0"/>
            </a:br>
            <a:r>
              <a:rPr lang="en-US" altLang="en-US" dirty="0" err="1"/>
              <a:t>وثيقة</a:t>
            </a:r>
            <a:r>
              <a:rPr lang="en-US" altLang="en-US" dirty="0"/>
              <a:t> </a:t>
            </a:r>
            <a:r>
              <a:rPr lang="en-US" altLang="en-US" dirty="0" err="1"/>
              <a:t>الرؤية</a:t>
            </a:r>
            <a:endParaRPr lang="en-US" altLang="en-US" dirty="0"/>
          </a:p>
        </p:txBody>
      </p:sp>
      <p:sp>
        <p:nvSpPr>
          <p:cNvPr id="17411" name="Rectangle 3">
            <a:extLst>
              <a:ext uri="{FF2B5EF4-FFF2-40B4-BE49-F238E27FC236}">
                <a16:creationId xmlns:a16="http://schemas.microsoft.com/office/drawing/2014/main" id="{8F4F5785-1302-46A8-B478-CD7E26F89ECF}"/>
              </a:ext>
            </a:extLst>
          </p:cNvPr>
          <p:cNvSpPr>
            <a:spLocks noGrp="1" noChangeArrowheads="1"/>
          </p:cNvSpPr>
          <p:nvPr>
            <p:ph type="body" idx="1"/>
          </p:nvPr>
        </p:nvSpPr>
        <p:spPr>
          <a:xfrm>
            <a:off x="3863753" y="1557338"/>
            <a:ext cx="4247703" cy="5026024"/>
          </a:xfrm>
        </p:spPr>
        <p:txBody>
          <a:bodyPr/>
          <a:lstStyle/>
          <a:p>
            <a:pPr eaLnBrk="1" hangingPunct="1"/>
            <a:r>
              <a:rPr lang="en-US" altLang="en-US" sz="800" dirty="0"/>
              <a:t>Short, well crafted, document capturing…</a:t>
            </a:r>
          </a:p>
          <a:p>
            <a:pPr algn="r" rtl="1" eaLnBrk="1" hangingPunct="1"/>
            <a:r>
              <a:rPr lang="en-US" altLang="en-US" sz="800" dirty="0" err="1"/>
              <a:t>قصيرة</a:t>
            </a:r>
            <a:r>
              <a:rPr lang="en-US" altLang="en-US" sz="800" dirty="0"/>
              <a:t> ، </a:t>
            </a:r>
            <a:r>
              <a:rPr lang="en-US" altLang="en-US" sz="800" dirty="0" err="1"/>
              <a:t>وحرفية</a:t>
            </a:r>
            <a:r>
              <a:rPr lang="en-US" altLang="en-US" sz="800" dirty="0"/>
              <a:t> ، </a:t>
            </a:r>
            <a:r>
              <a:rPr lang="en-US" altLang="en-US" sz="800" dirty="0" err="1"/>
              <a:t>والتقاط</a:t>
            </a:r>
            <a:r>
              <a:rPr lang="en-US" altLang="en-US" sz="800" dirty="0"/>
              <a:t> </a:t>
            </a:r>
            <a:r>
              <a:rPr lang="en-US" altLang="en-US" sz="800" dirty="0" err="1"/>
              <a:t>الوثائق</a:t>
            </a:r>
            <a:r>
              <a:rPr lang="en-US" altLang="en-US" sz="800" dirty="0"/>
              <a:t> ...</a:t>
            </a:r>
          </a:p>
          <a:p>
            <a:pPr lvl="1" eaLnBrk="1" hangingPunct="1"/>
            <a:r>
              <a:rPr lang="en-US" altLang="en-US" sz="700" dirty="0"/>
              <a:t>the project’s objective</a:t>
            </a:r>
          </a:p>
          <a:p>
            <a:pPr lvl="1" algn="r" rtl="1" eaLnBrk="1" hangingPunct="1"/>
            <a:r>
              <a:rPr lang="en-US" altLang="en-US" sz="700" dirty="0" err="1"/>
              <a:t>هدف</a:t>
            </a:r>
            <a:r>
              <a:rPr lang="en-US" altLang="en-US" sz="700" dirty="0"/>
              <a:t> </a:t>
            </a:r>
            <a:r>
              <a:rPr lang="en-US" altLang="en-US" sz="700" dirty="0" err="1"/>
              <a:t>المشروع</a:t>
            </a:r>
            <a:endParaRPr lang="en-US" altLang="en-US" sz="700" dirty="0"/>
          </a:p>
          <a:p>
            <a:pPr lvl="1" eaLnBrk="1" hangingPunct="1"/>
            <a:r>
              <a:rPr lang="en-US" altLang="en-US" sz="700" dirty="0"/>
              <a:t>the needs of the user</a:t>
            </a:r>
          </a:p>
          <a:p>
            <a:pPr lvl="1" algn="r" rtl="1" eaLnBrk="1" hangingPunct="1"/>
            <a:r>
              <a:rPr lang="en-US" altLang="en-US" sz="700" dirty="0" err="1"/>
              <a:t>احتياجات</a:t>
            </a:r>
            <a:r>
              <a:rPr lang="en-US" altLang="en-US" sz="700" dirty="0"/>
              <a:t> </a:t>
            </a:r>
            <a:r>
              <a:rPr lang="en-US" altLang="en-US" sz="700" dirty="0" err="1"/>
              <a:t>المستخدم</a:t>
            </a:r>
            <a:endParaRPr lang="en-US" altLang="en-US" sz="700" dirty="0"/>
          </a:p>
          <a:p>
            <a:pPr lvl="1" eaLnBrk="1" hangingPunct="1"/>
            <a:r>
              <a:rPr lang="en-US" altLang="en-US" sz="700" dirty="0"/>
              <a:t>the features of the system</a:t>
            </a:r>
          </a:p>
          <a:p>
            <a:pPr lvl="1" algn="r" rtl="1" eaLnBrk="1" hangingPunct="1"/>
            <a:r>
              <a:rPr lang="en-US" altLang="en-US" sz="700" dirty="0" err="1"/>
              <a:t>ميزات</a:t>
            </a:r>
            <a:r>
              <a:rPr lang="en-US" altLang="en-US" sz="700" dirty="0"/>
              <a:t> </a:t>
            </a:r>
            <a:r>
              <a:rPr lang="en-US" altLang="en-US" sz="700" dirty="0" err="1"/>
              <a:t>النظام</a:t>
            </a:r>
            <a:endParaRPr lang="en-US" altLang="en-US" sz="700" dirty="0"/>
          </a:p>
          <a:p>
            <a:pPr lvl="1" eaLnBrk="1" hangingPunct="1"/>
            <a:r>
              <a:rPr lang="en-US" altLang="en-US" sz="700" dirty="0"/>
              <a:t>other common requirements </a:t>
            </a:r>
          </a:p>
          <a:p>
            <a:pPr lvl="1" algn="r" rtl="1" eaLnBrk="1" hangingPunct="1"/>
            <a:r>
              <a:rPr lang="en-US" altLang="en-US" sz="700" dirty="0" err="1"/>
              <a:t>المتطلبات</a:t>
            </a:r>
            <a:r>
              <a:rPr lang="en-US" altLang="en-US" sz="700" dirty="0"/>
              <a:t> </a:t>
            </a:r>
            <a:r>
              <a:rPr lang="en-US" altLang="en-US" sz="700" dirty="0" err="1"/>
              <a:t>المشتركة</a:t>
            </a:r>
            <a:r>
              <a:rPr lang="en-US" altLang="en-US" sz="700" dirty="0"/>
              <a:t> </a:t>
            </a:r>
            <a:r>
              <a:rPr lang="en-US" altLang="en-US" sz="700" dirty="0" err="1"/>
              <a:t>الأخرى</a:t>
            </a:r>
            <a:endParaRPr lang="en-US" altLang="en-US" sz="700" dirty="0"/>
          </a:p>
          <a:p>
            <a:pPr eaLnBrk="1" hangingPunct="1"/>
            <a:r>
              <a:rPr lang="en-US" altLang="en-US" sz="800" dirty="0"/>
              <a:t>A basis for discussion and agreement among…</a:t>
            </a:r>
          </a:p>
          <a:p>
            <a:pPr algn="r" rtl="1" eaLnBrk="1" hangingPunct="1"/>
            <a:r>
              <a:rPr lang="en-US" altLang="en-US" sz="800" dirty="0" err="1"/>
              <a:t>أساس</a:t>
            </a:r>
            <a:r>
              <a:rPr lang="en-US" altLang="en-US" sz="800" dirty="0"/>
              <a:t> </a:t>
            </a:r>
            <a:r>
              <a:rPr lang="en-US" altLang="en-US" sz="800" dirty="0" err="1"/>
              <a:t>للنقاش</a:t>
            </a:r>
            <a:r>
              <a:rPr lang="en-US" altLang="en-US" sz="800" dirty="0"/>
              <a:t> </a:t>
            </a:r>
            <a:r>
              <a:rPr lang="en-US" altLang="en-US" sz="800" dirty="0" err="1"/>
              <a:t>والاتفاق</a:t>
            </a:r>
            <a:r>
              <a:rPr lang="en-US" altLang="en-US" sz="800" dirty="0"/>
              <a:t> </a:t>
            </a:r>
            <a:r>
              <a:rPr lang="en-US" altLang="en-US" sz="800" dirty="0" err="1"/>
              <a:t>بين</a:t>
            </a:r>
            <a:r>
              <a:rPr lang="en-US" altLang="en-US" sz="800" dirty="0"/>
              <a:t> ...</a:t>
            </a:r>
          </a:p>
          <a:p>
            <a:pPr lvl="1" eaLnBrk="1" hangingPunct="1"/>
            <a:r>
              <a:rPr lang="en-US" altLang="en-US" sz="700" dirty="0"/>
              <a:t>Marketing and product management team</a:t>
            </a:r>
          </a:p>
          <a:p>
            <a:pPr lvl="1" algn="r" rtl="1" eaLnBrk="1" hangingPunct="1"/>
            <a:r>
              <a:rPr lang="en-US" altLang="en-US" sz="700" dirty="0" err="1"/>
              <a:t>فريق</a:t>
            </a:r>
            <a:r>
              <a:rPr lang="en-US" altLang="en-US" sz="700" dirty="0"/>
              <a:t> </a:t>
            </a:r>
            <a:r>
              <a:rPr lang="en-US" altLang="en-US" sz="700" dirty="0" err="1"/>
              <a:t>التسويق</a:t>
            </a:r>
            <a:r>
              <a:rPr lang="en-US" altLang="en-US" sz="700" dirty="0"/>
              <a:t> </a:t>
            </a:r>
            <a:r>
              <a:rPr lang="en-US" altLang="en-US" sz="700" dirty="0" err="1"/>
              <a:t>وإدارة</a:t>
            </a:r>
            <a:r>
              <a:rPr lang="en-US" altLang="en-US" sz="700" dirty="0"/>
              <a:t> </a:t>
            </a:r>
            <a:r>
              <a:rPr lang="en-US" altLang="en-US" sz="700" dirty="0" err="1"/>
              <a:t>المنتج</a:t>
            </a:r>
            <a:endParaRPr lang="en-US" altLang="en-US" sz="700" dirty="0"/>
          </a:p>
          <a:p>
            <a:pPr lvl="1" eaLnBrk="1" hangingPunct="1"/>
            <a:r>
              <a:rPr lang="en-US" altLang="en-US" sz="700" dirty="0"/>
              <a:t>Project team</a:t>
            </a:r>
          </a:p>
          <a:p>
            <a:pPr lvl="1" algn="r" rtl="1" eaLnBrk="1" hangingPunct="1"/>
            <a:r>
              <a:rPr lang="en-US" altLang="en-US" sz="700" dirty="0" err="1"/>
              <a:t>فريق</a:t>
            </a:r>
            <a:r>
              <a:rPr lang="en-US" altLang="en-US" sz="700" dirty="0"/>
              <a:t> </a:t>
            </a:r>
            <a:r>
              <a:rPr lang="en-US" altLang="en-US" sz="700" dirty="0" err="1"/>
              <a:t>المشروع</a:t>
            </a:r>
            <a:endParaRPr lang="en-US" altLang="en-US" sz="700" dirty="0"/>
          </a:p>
          <a:p>
            <a:pPr lvl="1" eaLnBrk="1" hangingPunct="1"/>
            <a:r>
              <a:rPr lang="en-US" altLang="en-US" sz="700" dirty="0"/>
              <a:t>Management team</a:t>
            </a:r>
          </a:p>
          <a:p>
            <a:pPr lvl="1" algn="r" rtl="1" eaLnBrk="1" hangingPunct="1"/>
            <a:r>
              <a:rPr lang="en-US" altLang="en-US" sz="700" dirty="0" err="1"/>
              <a:t>فريق</a:t>
            </a:r>
            <a:r>
              <a:rPr lang="en-US" altLang="en-US" sz="700" dirty="0"/>
              <a:t> </a:t>
            </a:r>
            <a:r>
              <a:rPr lang="en-US" altLang="en-US" sz="700" dirty="0" err="1"/>
              <a:t>الإدارة</a:t>
            </a:r>
            <a:endParaRPr lang="en-US" altLang="en-US" sz="700" dirty="0"/>
          </a:p>
          <a:p>
            <a:pPr eaLnBrk="1" hangingPunct="1"/>
            <a:r>
              <a:rPr lang="en-US" altLang="en-US" sz="800" dirty="0">
                <a:solidFill>
                  <a:schemeClr val="bg2"/>
                </a:solidFill>
              </a:rPr>
              <a:t>Similar to a project charter from PMI</a:t>
            </a:r>
          </a:p>
          <a:p>
            <a:pPr algn="r" rtl="1" eaLnBrk="1" hangingPunct="1"/>
            <a:r>
              <a:rPr lang="en-US" altLang="en-US" sz="800" dirty="0" err="1">
                <a:solidFill>
                  <a:schemeClr val="bg2"/>
                </a:solidFill>
              </a:rPr>
              <a:t>على</a:t>
            </a:r>
            <a:r>
              <a:rPr lang="en-US" altLang="en-US" sz="800" dirty="0">
                <a:solidFill>
                  <a:schemeClr val="bg2"/>
                </a:solidFill>
              </a:rPr>
              <a:t> </a:t>
            </a:r>
            <a:r>
              <a:rPr lang="en-US" altLang="en-US" sz="800" dirty="0" err="1">
                <a:solidFill>
                  <a:schemeClr val="bg2"/>
                </a:solidFill>
              </a:rPr>
              <a:t>غرار</a:t>
            </a:r>
            <a:r>
              <a:rPr lang="en-US" altLang="en-US" sz="800" dirty="0">
                <a:solidFill>
                  <a:schemeClr val="bg2"/>
                </a:solidFill>
              </a:rPr>
              <a:t> </a:t>
            </a:r>
            <a:r>
              <a:rPr lang="en-US" altLang="en-US" sz="800" dirty="0" err="1">
                <a:solidFill>
                  <a:schemeClr val="bg2"/>
                </a:solidFill>
              </a:rPr>
              <a:t>ميثاق</a:t>
            </a:r>
            <a:r>
              <a:rPr lang="en-US" altLang="en-US" sz="800" dirty="0">
                <a:solidFill>
                  <a:schemeClr val="bg2"/>
                </a:solidFill>
              </a:rPr>
              <a:t> </a:t>
            </a:r>
            <a:r>
              <a:rPr lang="en-US" altLang="en-US" sz="800" dirty="0" err="1">
                <a:solidFill>
                  <a:schemeClr val="bg2"/>
                </a:solidFill>
              </a:rPr>
              <a:t>المشروع</a:t>
            </a:r>
            <a:r>
              <a:rPr lang="en-US" altLang="en-US" sz="800" dirty="0">
                <a:solidFill>
                  <a:schemeClr val="bg2"/>
                </a:solidFill>
              </a:rPr>
              <a:t> </a:t>
            </a:r>
            <a:r>
              <a:rPr lang="en-US" altLang="en-US" sz="800" dirty="0" err="1">
                <a:solidFill>
                  <a:schemeClr val="bg2"/>
                </a:solidFill>
              </a:rPr>
              <a:t>من</a:t>
            </a:r>
            <a:r>
              <a:rPr lang="en-US" altLang="en-US" sz="800" dirty="0">
                <a:solidFill>
                  <a:schemeClr val="bg2"/>
                </a:solidFill>
              </a:rPr>
              <a:t> PMI</a:t>
            </a:r>
          </a:p>
          <a:p>
            <a:pPr eaLnBrk="1" hangingPunct="1"/>
            <a:r>
              <a:rPr lang="en-US" altLang="en-US" sz="800" dirty="0">
                <a:solidFill>
                  <a:schemeClr val="bg2"/>
                </a:solidFill>
              </a:rPr>
              <a:t>Similar to SOW in Industry</a:t>
            </a:r>
          </a:p>
          <a:p>
            <a:pPr algn="r" rtl="1" eaLnBrk="1" hangingPunct="1"/>
            <a:r>
              <a:rPr lang="en-US" altLang="en-US" sz="800" dirty="0" err="1">
                <a:solidFill>
                  <a:schemeClr val="bg2"/>
                </a:solidFill>
              </a:rPr>
              <a:t>مشابهة</a:t>
            </a:r>
            <a:r>
              <a:rPr lang="en-US" altLang="en-US" sz="800" dirty="0">
                <a:solidFill>
                  <a:schemeClr val="bg2"/>
                </a:solidFill>
              </a:rPr>
              <a:t> لـ SOW in Industry</a:t>
            </a:r>
          </a:p>
          <a:p>
            <a:pPr eaLnBrk="1" hangingPunct="1"/>
            <a:endParaRPr lang="en-US" altLang="en-US" sz="800" dirty="0">
              <a:solidFill>
                <a:schemeClr val="bg2"/>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83908B9-F4DC-48EA-85C6-3BB018EB974D}"/>
              </a:ext>
            </a:extLst>
          </p:cNvPr>
          <p:cNvSpPr>
            <a:spLocks noGrp="1" noChangeArrowheads="1"/>
          </p:cNvSpPr>
          <p:nvPr>
            <p:ph type="title"/>
          </p:nvPr>
        </p:nvSpPr>
        <p:spPr>
          <a:xfrm>
            <a:off x="2063552" y="612776"/>
            <a:ext cx="5721350" cy="609600"/>
          </a:xfrm>
        </p:spPr>
        <p:txBody>
          <a:bodyPr/>
          <a:lstStyle/>
          <a:p>
            <a:pPr eaLnBrk="1" hangingPunct="1"/>
            <a:r>
              <a:rPr lang="en-US" altLang="en-US" sz="2800" dirty="0"/>
              <a:t>Develop Vision Documents</a:t>
            </a:r>
            <a:br>
              <a:rPr lang="en-US" altLang="en-US" sz="2800" dirty="0"/>
            </a:br>
            <a:r>
              <a:rPr lang="en-US" altLang="en-US" sz="2800" dirty="0" err="1"/>
              <a:t>تطوير</a:t>
            </a:r>
            <a:r>
              <a:rPr lang="en-US" altLang="en-US" sz="2800" dirty="0"/>
              <a:t> </a:t>
            </a:r>
            <a:r>
              <a:rPr lang="en-US" altLang="en-US" sz="2800" dirty="0" err="1"/>
              <a:t>وثائق</a:t>
            </a:r>
            <a:r>
              <a:rPr lang="en-US" altLang="en-US" sz="2800" dirty="0"/>
              <a:t> </a:t>
            </a:r>
            <a:r>
              <a:rPr lang="en-US" altLang="en-US" sz="2800" dirty="0" err="1"/>
              <a:t>الرؤية</a:t>
            </a:r>
            <a:endParaRPr lang="en-US" altLang="en-US" sz="2800" dirty="0"/>
          </a:p>
        </p:txBody>
      </p:sp>
      <p:sp>
        <p:nvSpPr>
          <p:cNvPr id="50179" name="Rectangle 3">
            <a:extLst>
              <a:ext uri="{FF2B5EF4-FFF2-40B4-BE49-F238E27FC236}">
                <a16:creationId xmlns:a16="http://schemas.microsoft.com/office/drawing/2014/main" id="{6A67604A-383F-40FB-BD17-35302DCD040E}"/>
              </a:ext>
            </a:extLst>
          </p:cNvPr>
          <p:cNvSpPr>
            <a:spLocks noGrp="1" noChangeArrowheads="1"/>
          </p:cNvSpPr>
          <p:nvPr>
            <p:ph type="body" idx="1"/>
          </p:nvPr>
        </p:nvSpPr>
        <p:spPr>
          <a:xfrm>
            <a:off x="2081039" y="1397426"/>
            <a:ext cx="6973887" cy="2082800"/>
          </a:xfrm>
        </p:spPr>
        <p:txBody>
          <a:bodyPr/>
          <a:lstStyle/>
          <a:p>
            <a:pPr eaLnBrk="1" hangingPunct="1">
              <a:lnSpc>
                <a:spcPct val="90000"/>
              </a:lnSpc>
            </a:pPr>
            <a:r>
              <a:rPr lang="en-US" altLang="en-US" sz="1200" dirty="0"/>
              <a:t>Vision documents are relatively volatile</a:t>
            </a:r>
          </a:p>
          <a:p>
            <a:pPr algn="r" rtl="1">
              <a:lnSpc>
                <a:spcPct val="90000"/>
              </a:lnSpc>
            </a:pPr>
            <a:r>
              <a:rPr lang="en-US" altLang="en-US" sz="1200" dirty="0" err="1"/>
              <a:t>وثائق</a:t>
            </a:r>
            <a:r>
              <a:rPr lang="en-US" altLang="en-US" sz="1200" dirty="0"/>
              <a:t> </a:t>
            </a:r>
            <a:r>
              <a:rPr lang="en-US" altLang="en-US" sz="1200" dirty="0" err="1"/>
              <a:t>الرؤية</a:t>
            </a:r>
            <a:r>
              <a:rPr lang="en-US" altLang="en-US" sz="1200" dirty="0"/>
              <a:t> </a:t>
            </a:r>
            <a:r>
              <a:rPr lang="en-US" altLang="en-US" sz="1200" dirty="0" err="1"/>
              <a:t>متقلبة</a:t>
            </a:r>
            <a:r>
              <a:rPr lang="en-US" altLang="en-US" sz="1200" dirty="0"/>
              <a:t> </a:t>
            </a:r>
            <a:r>
              <a:rPr lang="en-US" altLang="en-US" sz="1200" dirty="0" err="1"/>
              <a:t>نسبيًا</a:t>
            </a:r>
            <a:endParaRPr lang="en-US" altLang="en-US" sz="1100" dirty="0"/>
          </a:p>
          <a:p>
            <a:pPr lvl="1" eaLnBrk="1" hangingPunct="1">
              <a:lnSpc>
                <a:spcPct val="90000"/>
              </a:lnSpc>
            </a:pPr>
            <a:r>
              <a:rPr lang="en-US" altLang="en-US" sz="1100" dirty="0"/>
              <a:t>Keep it up to date (fix on the target)</a:t>
            </a:r>
          </a:p>
          <a:p>
            <a:pPr lvl="1" algn="r" rtl="1">
              <a:lnSpc>
                <a:spcPct val="90000"/>
              </a:lnSpc>
            </a:pPr>
            <a:r>
              <a:rPr lang="en-US" altLang="en-US" sz="1100" dirty="0" err="1"/>
              <a:t>حافظ</a:t>
            </a:r>
            <a:r>
              <a:rPr lang="en-US" altLang="en-US" sz="1100" dirty="0"/>
              <a:t> </a:t>
            </a:r>
            <a:r>
              <a:rPr lang="en-US" altLang="en-US" sz="1100" dirty="0" err="1"/>
              <a:t>على</a:t>
            </a:r>
            <a:r>
              <a:rPr lang="en-US" altLang="en-US" sz="1100" dirty="0"/>
              <a:t> </a:t>
            </a:r>
            <a:r>
              <a:rPr lang="en-US" altLang="en-US" sz="1100" dirty="0" err="1"/>
              <a:t>تحديثه</a:t>
            </a:r>
            <a:r>
              <a:rPr lang="en-US" altLang="en-US" sz="1100" dirty="0"/>
              <a:t> (</a:t>
            </a:r>
            <a:r>
              <a:rPr lang="en-US" altLang="en-US" sz="1100" dirty="0" err="1"/>
              <a:t>الإصلاح</a:t>
            </a:r>
            <a:r>
              <a:rPr lang="en-US" altLang="en-US" sz="1100" dirty="0"/>
              <a:t> </a:t>
            </a:r>
            <a:r>
              <a:rPr lang="en-US" altLang="en-US" sz="1100" dirty="0" err="1"/>
              <a:t>على</a:t>
            </a:r>
            <a:r>
              <a:rPr lang="en-US" altLang="en-US" sz="1100" dirty="0"/>
              <a:t> </a:t>
            </a:r>
            <a:r>
              <a:rPr lang="en-US" altLang="en-US" sz="1100" dirty="0" err="1"/>
              <a:t>الهدف</a:t>
            </a:r>
            <a:r>
              <a:rPr lang="en-US" altLang="en-US" sz="1100" dirty="0"/>
              <a:t>)</a:t>
            </a:r>
          </a:p>
          <a:p>
            <a:pPr lvl="1" eaLnBrk="1" hangingPunct="1">
              <a:lnSpc>
                <a:spcPct val="90000"/>
              </a:lnSpc>
            </a:pPr>
            <a:r>
              <a:rPr lang="en-US" altLang="en-US" sz="1100" dirty="0"/>
              <a:t>Useful as a </a:t>
            </a:r>
            <a:r>
              <a:rPr lang="en-US" altLang="en-US" sz="1100" u="sng" dirty="0"/>
              <a:t>concise</a:t>
            </a:r>
            <a:r>
              <a:rPr lang="en-US" altLang="en-US" sz="1100" dirty="0"/>
              <a:t> reference</a:t>
            </a:r>
          </a:p>
          <a:p>
            <a:pPr lvl="1" algn="r" rtl="1">
              <a:lnSpc>
                <a:spcPct val="90000"/>
              </a:lnSpc>
            </a:pPr>
            <a:r>
              <a:rPr lang="en-US" altLang="en-US" sz="1100" dirty="0" err="1"/>
              <a:t>مفيد</a:t>
            </a:r>
            <a:r>
              <a:rPr lang="en-US" altLang="en-US" sz="1100" dirty="0"/>
              <a:t> </a:t>
            </a:r>
            <a:r>
              <a:rPr lang="en-US" altLang="en-US" sz="1100" dirty="0" err="1"/>
              <a:t>مثل</a:t>
            </a:r>
            <a:r>
              <a:rPr lang="en-US" altLang="en-US" sz="1100" dirty="0"/>
              <a:t> </a:t>
            </a:r>
            <a:r>
              <a:rPr lang="en-US" altLang="en-US" sz="1100" dirty="0" err="1"/>
              <a:t>أ</a:t>
            </a:r>
            <a:r>
              <a:rPr lang="en-US" altLang="en-US" sz="1100" u="sng" dirty="0" err="1"/>
              <a:t>مختصرا</a:t>
            </a:r>
            <a:r>
              <a:rPr lang="en-US" altLang="en-US" sz="1100" dirty="0" err="1"/>
              <a:t>مرجع</a:t>
            </a:r>
            <a:endParaRPr lang="en-US" altLang="en-US" sz="1100" dirty="0"/>
          </a:p>
          <a:p>
            <a:pPr lvl="1" eaLnBrk="1" hangingPunct="1">
              <a:lnSpc>
                <a:spcPct val="90000"/>
              </a:lnSpc>
            </a:pPr>
            <a:r>
              <a:rPr lang="en-US" altLang="en-US" sz="1100" dirty="0"/>
              <a:t>There may be multiple releases</a:t>
            </a:r>
          </a:p>
          <a:p>
            <a:pPr lvl="1" algn="r" rtl="1">
              <a:lnSpc>
                <a:spcPct val="90000"/>
              </a:lnSpc>
            </a:pPr>
            <a:r>
              <a:rPr lang="en-US" altLang="en-US" sz="1100" dirty="0" err="1"/>
              <a:t>قد</a:t>
            </a:r>
            <a:r>
              <a:rPr lang="en-US" altLang="en-US" sz="1100" dirty="0"/>
              <a:t> </a:t>
            </a:r>
            <a:r>
              <a:rPr lang="en-US" altLang="en-US" sz="1100" dirty="0" err="1"/>
              <a:t>يكون</a:t>
            </a:r>
            <a:r>
              <a:rPr lang="en-US" altLang="en-US" sz="1100" dirty="0"/>
              <a:t> </a:t>
            </a:r>
            <a:r>
              <a:rPr lang="en-US" altLang="en-US" sz="1100" dirty="0" err="1"/>
              <a:t>هناك</a:t>
            </a:r>
            <a:r>
              <a:rPr lang="en-US" altLang="en-US" sz="1100" dirty="0"/>
              <a:t> </a:t>
            </a:r>
            <a:r>
              <a:rPr lang="en-US" altLang="en-US" sz="1100" dirty="0" err="1"/>
              <a:t>إصدارات</a:t>
            </a:r>
            <a:r>
              <a:rPr lang="en-US" altLang="en-US" sz="1100" dirty="0"/>
              <a:t> </a:t>
            </a:r>
            <a:r>
              <a:rPr lang="en-US" altLang="en-US" sz="1100" dirty="0" err="1"/>
              <a:t>متعددة</a:t>
            </a:r>
            <a:endParaRPr lang="en-US" altLang="en-US" sz="1100" dirty="0"/>
          </a:p>
          <a:p>
            <a:pPr lvl="1" eaLnBrk="1" hangingPunct="1">
              <a:lnSpc>
                <a:spcPct val="90000"/>
              </a:lnSpc>
            </a:pPr>
            <a:r>
              <a:rPr lang="en-US" altLang="en-US" sz="1100" u="sng" dirty="0"/>
              <a:t>Delta</a:t>
            </a:r>
            <a:r>
              <a:rPr lang="en-US" altLang="en-US" sz="1100" dirty="0"/>
              <a:t> vision document avoids redundancy</a:t>
            </a:r>
          </a:p>
          <a:p>
            <a:pPr lvl="1" algn="r" rtl="1">
              <a:lnSpc>
                <a:spcPct val="90000"/>
              </a:lnSpc>
            </a:pPr>
            <a:r>
              <a:rPr lang="en-US" altLang="en-US" sz="1100" u="sng" dirty="0" err="1"/>
              <a:t>دلتا</a:t>
            </a:r>
            <a:r>
              <a:rPr lang="en-US" altLang="en-US" sz="1100" dirty="0" err="1"/>
              <a:t>وثيقة</a:t>
            </a:r>
            <a:r>
              <a:rPr lang="en-US" altLang="en-US" sz="1100" dirty="0"/>
              <a:t> </a:t>
            </a:r>
            <a:r>
              <a:rPr lang="en-US" altLang="en-US" sz="1100" dirty="0" err="1"/>
              <a:t>الرؤية</a:t>
            </a:r>
            <a:r>
              <a:rPr lang="en-US" altLang="en-US" sz="1100" dirty="0"/>
              <a:t> </a:t>
            </a:r>
            <a:r>
              <a:rPr lang="en-US" altLang="en-US" sz="1100" dirty="0" err="1"/>
              <a:t>تتجنب</a:t>
            </a:r>
            <a:r>
              <a:rPr lang="en-US" altLang="en-US" sz="1100" dirty="0"/>
              <a:t> </a:t>
            </a:r>
            <a:r>
              <a:rPr lang="en-US" altLang="en-US" sz="1100" dirty="0" err="1"/>
              <a:t>التكرار</a:t>
            </a:r>
            <a:endParaRPr lang="en-US" altLang="en-US" sz="1100" dirty="0"/>
          </a:p>
        </p:txBody>
      </p:sp>
      <p:grpSp>
        <p:nvGrpSpPr>
          <p:cNvPr id="50180" name="Group 4">
            <a:extLst>
              <a:ext uri="{FF2B5EF4-FFF2-40B4-BE49-F238E27FC236}">
                <a16:creationId xmlns:a16="http://schemas.microsoft.com/office/drawing/2014/main" id="{6E26A8A3-31C0-418C-AF54-6DC9243CEDA9}"/>
              </a:ext>
            </a:extLst>
          </p:cNvPr>
          <p:cNvGrpSpPr>
            <a:grpSpLocks/>
          </p:cNvGrpSpPr>
          <p:nvPr/>
        </p:nvGrpSpPr>
        <p:grpSpPr bwMode="auto">
          <a:xfrm>
            <a:off x="3932039" y="3981153"/>
            <a:ext cx="3436938" cy="950913"/>
            <a:chOff x="2736" y="2336"/>
            <a:chExt cx="2165" cy="599"/>
          </a:xfrm>
        </p:grpSpPr>
        <p:sp>
          <p:nvSpPr>
            <p:cNvPr id="18444" name="AutoShape 5">
              <a:extLst>
                <a:ext uri="{FF2B5EF4-FFF2-40B4-BE49-F238E27FC236}">
                  <a16:creationId xmlns:a16="http://schemas.microsoft.com/office/drawing/2014/main" id="{91372111-489D-4F18-92C1-D26F8998F8D4}"/>
                </a:ext>
              </a:extLst>
            </p:cNvPr>
            <p:cNvSpPr>
              <a:spLocks noChangeArrowheads="1"/>
            </p:cNvSpPr>
            <p:nvPr/>
          </p:nvSpPr>
          <p:spPr bwMode="auto">
            <a:xfrm>
              <a:off x="2736" y="2352"/>
              <a:ext cx="493" cy="583"/>
            </a:xfrm>
            <a:prstGeom prst="flowChartPunchedCard">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defTabSz="457200" rtl="0" fontAlgn="base">
                <a:spcBef>
                  <a:spcPct val="0"/>
                </a:spcBef>
                <a:spcAft>
                  <a:spcPct val="0"/>
                </a:spcAft>
                <a:buClrTx/>
                <a:buSzTx/>
                <a:buNone/>
              </a:pPr>
              <a:endParaRPr lang="en-US" altLang="en-US" sz="1400" b="1">
                <a:solidFill>
                  <a:prstClr val="black"/>
                </a:solidFill>
                <a:ea typeface="ＭＳ Ｐゴシック" charset="-128"/>
              </a:endParaRPr>
            </a:p>
            <a:p>
              <a:pPr algn="l" defTabSz="457200" rtl="0" fontAlgn="base">
                <a:spcBef>
                  <a:spcPct val="0"/>
                </a:spcBef>
                <a:spcAft>
                  <a:spcPct val="0"/>
                </a:spcAft>
                <a:buClrTx/>
                <a:buSzTx/>
                <a:buNone/>
              </a:pPr>
              <a:r>
                <a:rPr lang="en-US" altLang="en-US" sz="1600" b="1">
                  <a:solidFill>
                    <a:prstClr val="black"/>
                  </a:solidFill>
                  <a:ea typeface="ＭＳ Ｐゴシック" charset="-128"/>
                </a:rPr>
                <a:t>Vision</a:t>
              </a:r>
            </a:p>
            <a:p>
              <a:pPr algn="l" defTabSz="457200" rtl="0" fontAlgn="base">
                <a:spcBef>
                  <a:spcPct val="0"/>
                </a:spcBef>
                <a:spcAft>
                  <a:spcPct val="0"/>
                </a:spcAft>
                <a:buClrTx/>
                <a:buSzTx/>
                <a:buNone/>
              </a:pPr>
              <a:r>
                <a:rPr lang="en-US" altLang="en-US" sz="1600" b="1">
                  <a:solidFill>
                    <a:prstClr val="black"/>
                  </a:solidFill>
                  <a:ea typeface="ＭＳ Ｐゴシック" charset="-128"/>
                </a:rPr>
                <a:t>Docu-</a:t>
              </a:r>
            </a:p>
            <a:p>
              <a:pPr algn="l" defTabSz="457200" rtl="0" fontAlgn="base">
                <a:spcBef>
                  <a:spcPct val="0"/>
                </a:spcBef>
                <a:spcAft>
                  <a:spcPct val="0"/>
                </a:spcAft>
                <a:buClrTx/>
                <a:buSzTx/>
                <a:buNone/>
              </a:pPr>
              <a:r>
                <a:rPr lang="en-US" altLang="en-US" sz="1600" b="1">
                  <a:solidFill>
                    <a:prstClr val="black"/>
                  </a:solidFill>
                  <a:ea typeface="ＭＳ Ｐゴシック" charset="-128"/>
                </a:rPr>
                <a:t>ment</a:t>
              </a:r>
            </a:p>
            <a:p>
              <a:pPr algn="l" defTabSz="457200" rtl="0" fontAlgn="base">
                <a:spcBef>
                  <a:spcPct val="0"/>
                </a:spcBef>
                <a:spcAft>
                  <a:spcPct val="0"/>
                </a:spcAft>
                <a:buClrTx/>
                <a:buSzTx/>
                <a:buNone/>
              </a:pPr>
              <a:endParaRPr lang="en-US" altLang="en-US" sz="2800" i="1">
                <a:solidFill>
                  <a:prstClr val="black"/>
                </a:solidFill>
                <a:latin typeface="Times New Roman" panose="02020603050405020304" pitchFamily="18" charset="0"/>
                <a:ea typeface="ＭＳ Ｐゴシック" charset="-128"/>
              </a:endParaRPr>
            </a:p>
          </p:txBody>
        </p:sp>
        <p:sp>
          <p:nvSpPr>
            <p:cNvPr id="18445" name="Text Box 6">
              <a:extLst>
                <a:ext uri="{FF2B5EF4-FFF2-40B4-BE49-F238E27FC236}">
                  <a16:creationId xmlns:a16="http://schemas.microsoft.com/office/drawing/2014/main" id="{48CFAF8C-12BE-49F2-945D-1D32160C4882}"/>
                </a:ext>
              </a:extLst>
            </p:cNvPr>
            <p:cNvSpPr txBox="1">
              <a:spLocks noChangeArrowheads="1"/>
            </p:cNvSpPr>
            <p:nvPr/>
          </p:nvSpPr>
          <p:spPr bwMode="auto">
            <a:xfrm>
              <a:off x="3440" y="2336"/>
              <a:ext cx="1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defTabSz="457200" rtl="0" fontAlgn="base">
                <a:spcBef>
                  <a:spcPct val="0"/>
                </a:spcBef>
                <a:spcAft>
                  <a:spcPct val="0"/>
                </a:spcAft>
                <a:buClrTx/>
                <a:buSzTx/>
                <a:buFontTx/>
                <a:buChar char="+"/>
              </a:pPr>
              <a:r>
                <a:rPr lang="en-US" altLang="en-US" sz="2000">
                  <a:solidFill>
                    <a:prstClr val="black"/>
                  </a:solidFill>
                  <a:ea typeface="ＭＳ Ｐゴシック" charset="-128"/>
                </a:rPr>
                <a:t> Current Features</a:t>
              </a:r>
            </a:p>
          </p:txBody>
        </p:sp>
      </p:grpSp>
      <p:grpSp>
        <p:nvGrpSpPr>
          <p:cNvPr id="50183" name="Group 7">
            <a:extLst>
              <a:ext uri="{FF2B5EF4-FFF2-40B4-BE49-F238E27FC236}">
                <a16:creationId xmlns:a16="http://schemas.microsoft.com/office/drawing/2014/main" id="{3E7D7566-2287-4C75-8670-633524657B00}"/>
              </a:ext>
            </a:extLst>
          </p:cNvPr>
          <p:cNvGrpSpPr>
            <a:grpSpLocks/>
          </p:cNvGrpSpPr>
          <p:nvPr/>
        </p:nvGrpSpPr>
        <p:grpSpPr bwMode="auto">
          <a:xfrm>
            <a:off x="3932039" y="5043191"/>
            <a:ext cx="3638550" cy="1006475"/>
            <a:chOff x="1680" y="3104"/>
            <a:chExt cx="2292" cy="634"/>
          </a:xfrm>
        </p:grpSpPr>
        <p:sp>
          <p:nvSpPr>
            <p:cNvPr id="18442" name="AutoShape 8">
              <a:extLst>
                <a:ext uri="{FF2B5EF4-FFF2-40B4-BE49-F238E27FC236}">
                  <a16:creationId xmlns:a16="http://schemas.microsoft.com/office/drawing/2014/main" id="{F33E517D-ECD4-44F9-A568-CCBEC48B209A}"/>
                </a:ext>
              </a:extLst>
            </p:cNvPr>
            <p:cNvSpPr>
              <a:spLocks noChangeArrowheads="1"/>
            </p:cNvSpPr>
            <p:nvPr/>
          </p:nvSpPr>
          <p:spPr bwMode="auto">
            <a:xfrm>
              <a:off x="1680" y="3120"/>
              <a:ext cx="493" cy="583"/>
            </a:xfrm>
            <a:prstGeom prst="flowChartPunchedCard">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defTabSz="457200" rtl="0" fontAlgn="base">
                <a:spcBef>
                  <a:spcPct val="0"/>
                </a:spcBef>
                <a:spcAft>
                  <a:spcPct val="0"/>
                </a:spcAft>
                <a:buClrTx/>
                <a:buSzTx/>
                <a:buNone/>
              </a:pPr>
              <a:endParaRPr lang="en-US" altLang="en-US" sz="1400" b="1">
                <a:solidFill>
                  <a:prstClr val="black"/>
                </a:solidFill>
                <a:ea typeface="ＭＳ Ｐゴシック" charset="-128"/>
              </a:endParaRPr>
            </a:p>
            <a:p>
              <a:pPr algn="l" defTabSz="457200" rtl="0" fontAlgn="base">
                <a:spcBef>
                  <a:spcPct val="0"/>
                </a:spcBef>
                <a:spcAft>
                  <a:spcPct val="0"/>
                </a:spcAft>
                <a:buClrTx/>
                <a:buSzTx/>
                <a:buNone/>
              </a:pPr>
              <a:r>
                <a:rPr lang="en-US" altLang="en-US" sz="1600" b="1" u="sng">
                  <a:solidFill>
                    <a:prstClr val="black"/>
                  </a:solidFill>
                  <a:ea typeface="ＭＳ Ｐゴシック" charset="-128"/>
                </a:rPr>
                <a:t>Delta</a:t>
              </a:r>
              <a:r>
                <a:rPr lang="en-US" altLang="en-US" sz="1600" b="1">
                  <a:solidFill>
                    <a:prstClr val="black"/>
                  </a:solidFill>
                  <a:ea typeface="ＭＳ Ｐゴシック" charset="-128"/>
                </a:rPr>
                <a:t> </a:t>
              </a:r>
            </a:p>
            <a:p>
              <a:pPr algn="l" defTabSz="457200" rtl="0" fontAlgn="base">
                <a:spcBef>
                  <a:spcPct val="0"/>
                </a:spcBef>
                <a:spcAft>
                  <a:spcPct val="0"/>
                </a:spcAft>
                <a:buClrTx/>
                <a:buSzTx/>
                <a:buNone/>
              </a:pPr>
              <a:r>
                <a:rPr lang="en-US" altLang="en-US" sz="1600" b="1">
                  <a:solidFill>
                    <a:prstClr val="black"/>
                  </a:solidFill>
                  <a:ea typeface="ＭＳ Ｐゴシック" charset="-128"/>
                </a:rPr>
                <a:t>Vision</a:t>
              </a:r>
            </a:p>
            <a:p>
              <a:pPr algn="l" defTabSz="457200" rtl="0" fontAlgn="base">
                <a:spcBef>
                  <a:spcPct val="0"/>
                </a:spcBef>
                <a:spcAft>
                  <a:spcPct val="0"/>
                </a:spcAft>
                <a:buClrTx/>
                <a:buSzTx/>
                <a:buNone/>
              </a:pPr>
              <a:endParaRPr lang="en-US" altLang="en-US" sz="2800" i="1">
                <a:solidFill>
                  <a:prstClr val="black"/>
                </a:solidFill>
                <a:latin typeface="Times New Roman" panose="02020603050405020304" pitchFamily="18" charset="0"/>
                <a:ea typeface="ＭＳ Ｐゴシック" charset="-128"/>
              </a:endParaRPr>
            </a:p>
          </p:txBody>
        </p:sp>
        <p:sp>
          <p:nvSpPr>
            <p:cNvPr id="18443" name="Text Box 9">
              <a:extLst>
                <a:ext uri="{FF2B5EF4-FFF2-40B4-BE49-F238E27FC236}">
                  <a16:creationId xmlns:a16="http://schemas.microsoft.com/office/drawing/2014/main" id="{5D9BC9BD-4CE6-4FAD-8E88-5E115011CF29}"/>
                </a:ext>
              </a:extLst>
            </p:cNvPr>
            <p:cNvSpPr txBox="1">
              <a:spLocks noChangeArrowheads="1"/>
            </p:cNvSpPr>
            <p:nvPr/>
          </p:nvSpPr>
          <p:spPr bwMode="auto">
            <a:xfrm>
              <a:off x="2400" y="3104"/>
              <a:ext cx="157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defTabSz="457200" rtl="0" fontAlgn="base">
                <a:spcBef>
                  <a:spcPct val="0"/>
                </a:spcBef>
                <a:spcAft>
                  <a:spcPct val="0"/>
                </a:spcAft>
                <a:buClrTx/>
                <a:buSzTx/>
                <a:buFontTx/>
                <a:buChar char="+"/>
              </a:pPr>
              <a:r>
                <a:rPr lang="en-US" altLang="en-US" sz="2000" dirty="0">
                  <a:solidFill>
                    <a:prstClr val="black"/>
                  </a:solidFill>
                  <a:ea typeface="ＭＳ Ｐゴシック" charset="-128"/>
                </a:rPr>
                <a:t> New features</a:t>
              </a:r>
            </a:p>
            <a:p>
              <a:pPr algn="l" defTabSz="457200" rtl="0" fontAlgn="base">
                <a:spcBef>
                  <a:spcPct val="0"/>
                </a:spcBef>
                <a:spcAft>
                  <a:spcPct val="0"/>
                </a:spcAft>
                <a:buClrTx/>
                <a:buSzTx/>
                <a:buFontTx/>
                <a:buChar char="-"/>
              </a:pPr>
              <a:r>
                <a:rPr lang="en-US" altLang="en-US" sz="2000" dirty="0">
                  <a:solidFill>
                    <a:prstClr val="black"/>
                  </a:solidFill>
                  <a:ea typeface="ＭＳ Ｐゴシック" charset="-128"/>
                </a:rPr>
                <a:t>  Obsolete Features</a:t>
              </a:r>
            </a:p>
            <a:p>
              <a:pPr algn="l" defTabSz="457200" rtl="0" fontAlgn="base">
                <a:spcBef>
                  <a:spcPct val="0"/>
                </a:spcBef>
                <a:spcAft>
                  <a:spcPct val="0"/>
                </a:spcAft>
                <a:buClrTx/>
                <a:buSzTx/>
                <a:buFontTx/>
                <a:buChar char="+"/>
              </a:pPr>
              <a:r>
                <a:rPr lang="en-US" altLang="en-US" sz="2000" dirty="0">
                  <a:solidFill>
                    <a:prstClr val="black"/>
                  </a:solidFill>
                  <a:ea typeface="ＭＳ Ｐゴシック" charset="-128"/>
                </a:rPr>
                <a:t> Future features</a:t>
              </a:r>
            </a:p>
          </p:txBody>
        </p:sp>
      </p:grpSp>
      <p:grpSp>
        <p:nvGrpSpPr>
          <p:cNvPr id="18438" name="Group 10">
            <a:extLst>
              <a:ext uri="{FF2B5EF4-FFF2-40B4-BE49-F238E27FC236}">
                <a16:creationId xmlns:a16="http://schemas.microsoft.com/office/drawing/2014/main" id="{88F8CF0C-6E0A-4788-9A38-3A8F11988BB8}"/>
              </a:ext>
            </a:extLst>
          </p:cNvPr>
          <p:cNvGrpSpPr>
            <a:grpSpLocks/>
          </p:cNvGrpSpPr>
          <p:nvPr/>
        </p:nvGrpSpPr>
        <p:grpSpPr bwMode="auto">
          <a:xfrm>
            <a:off x="3093839" y="5682952"/>
            <a:ext cx="5049838" cy="914400"/>
            <a:chOff x="2016" y="3312"/>
            <a:chExt cx="3181" cy="576"/>
          </a:xfrm>
        </p:grpSpPr>
        <p:sp>
          <p:nvSpPr>
            <p:cNvPr id="18439" name="Text Box 11">
              <a:extLst>
                <a:ext uri="{FF2B5EF4-FFF2-40B4-BE49-F238E27FC236}">
                  <a16:creationId xmlns:a16="http://schemas.microsoft.com/office/drawing/2014/main" id="{A59435D8-5714-4DB1-928E-387C0BFF1B3A}"/>
                </a:ext>
              </a:extLst>
            </p:cNvPr>
            <p:cNvSpPr txBox="1">
              <a:spLocks noChangeArrowheads="1"/>
            </p:cNvSpPr>
            <p:nvPr/>
          </p:nvSpPr>
          <p:spPr bwMode="auto">
            <a:xfrm>
              <a:off x="3264" y="3638"/>
              <a:ext cx="19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defTabSz="457200" rtl="0" fontAlgn="base">
                <a:spcBef>
                  <a:spcPct val="40000"/>
                </a:spcBef>
                <a:spcAft>
                  <a:spcPct val="0"/>
                </a:spcAft>
                <a:buClrTx/>
                <a:buSzTx/>
                <a:buNone/>
              </a:pPr>
              <a:r>
                <a:rPr lang="en-US" altLang="en-US" sz="2000">
                  <a:solidFill>
                    <a:prstClr val="black"/>
                  </a:solidFill>
                  <a:ea typeface="ＭＳ Ｐゴシック" charset="-128"/>
                </a:rPr>
                <a:t>= Entire product definition</a:t>
              </a:r>
            </a:p>
          </p:txBody>
        </p:sp>
        <p:sp>
          <p:nvSpPr>
            <p:cNvPr id="18440" name="Line 12">
              <a:extLst>
                <a:ext uri="{FF2B5EF4-FFF2-40B4-BE49-F238E27FC236}">
                  <a16:creationId xmlns:a16="http://schemas.microsoft.com/office/drawing/2014/main" id="{AFBDF8BC-F09B-4680-8BC4-A0535466B391}"/>
                </a:ext>
              </a:extLst>
            </p:cNvPr>
            <p:cNvSpPr>
              <a:spLocks noChangeShapeType="1"/>
            </p:cNvSpPr>
            <p:nvPr/>
          </p:nvSpPr>
          <p:spPr bwMode="auto">
            <a:xfrm>
              <a:off x="2064" y="3600"/>
              <a:ext cx="29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457200" rtl="0" fontAlgn="base">
                <a:spcBef>
                  <a:spcPct val="0"/>
                </a:spcBef>
                <a:spcAft>
                  <a:spcPct val="0"/>
                </a:spcAft>
              </a:pPr>
              <a:endParaRPr lang="en-US" sz="2400">
                <a:solidFill>
                  <a:prstClr val="black"/>
                </a:solidFill>
                <a:latin typeface="Arial" charset="0"/>
                <a:ea typeface="ＭＳ Ｐゴシック" charset="-128"/>
              </a:endParaRPr>
            </a:p>
          </p:txBody>
        </p:sp>
        <p:sp>
          <p:nvSpPr>
            <p:cNvPr id="18441" name="Text Box 13">
              <a:extLst>
                <a:ext uri="{FF2B5EF4-FFF2-40B4-BE49-F238E27FC236}">
                  <a16:creationId xmlns:a16="http://schemas.microsoft.com/office/drawing/2014/main" id="{58878BA0-59E0-4B39-9678-5A8C30F16280}"/>
                </a:ext>
              </a:extLst>
            </p:cNvPr>
            <p:cNvSpPr txBox="1">
              <a:spLocks noChangeArrowheads="1"/>
            </p:cNvSpPr>
            <p:nvPr/>
          </p:nvSpPr>
          <p:spPr bwMode="auto">
            <a:xfrm>
              <a:off x="2016" y="3312"/>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defTabSz="457200" rtl="0" fontAlgn="base">
                <a:spcBef>
                  <a:spcPct val="0"/>
                </a:spcBef>
                <a:spcAft>
                  <a:spcPct val="0"/>
                </a:spcAft>
                <a:buClrTx/>
                <a:buSzTx/>
                <a:buNone/>
              </a:pPr>
              <a:r>
                <a:rPr lang="en-US" altLang="en-US" sz="2400" b="1">
                  <a:solidFill>
                    <a:prstClr val="black"/>
                  </a:solidFill>
                  <a:latin typeface="Times" panose="02020603050405020304" pitchFamily="18" charset="0"/>
                  <a:ea typeface="ＭＳ Ｐゴシック" charset="-128"/>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dissolve">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dissolve">
                                      <p:cBhvr>
                                        <p:cTn id="12" dur="500"/>
                                        <p:tgtEl>
                                          <p:spTgt spid="5017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dissolve">
                                      <p:cBhvr>
                                        <p:cTn id="15" dur="500"/>
                                        <p:tgtEl>
                                          <p:spTgt spid="5017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dissolve">
                                      <p:cBhvr>
                                        <p:cTn id="18" dur="500"/>
                                        <p:tgtEl>
                                          <p:spTgt spid="5017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dissolve">
                                      <p:cBhvr>
                                        <p:cTn id="21" dur="500"/>
                                        <p:tgtEl>
                                          <p:spTgt spid="5017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0179">
                                            <p:txEl>
                                              <p:pRg st="5" end="5"/>
                                            </p:txEl>
                                          </p:spTgt>
                                        </p:tgtEl>
                                        <p:attrNameLst>
                                          <p:attrName>style.visibility</p:attrName>
                                        </p:attrNameLst>
                                      </p:cBhvr>
                                      <p:to>
                                        <p:strVal val="visible"/>
                                      </p:to>
                                    </p:set>
                                    <p:animEffect transition="in" filter="dissolve">
                                      <p:cBhvr>
                                        <p:cTn id="24" dur="500"/>
                                        <p:tgtEl>
                                          <p:spTgt spid="5017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0179">
                                            <p:txEl>
                                              <p:pRg st="6" end="6"/>
                                            </p:txEl>
                                          </p:spTgt>
                                        </p:tgtEl>
                                        <p:attrNameLst>
                                          <p:attrName>style.visibility</p:attrName>
                                        </p:attrNameLst>
                                      </p:cBhvr>
                                      <p:to>
                                        <p:strVal val="visible"/>
                                      </p:to>
                                    </p:set>
                                    <p:animEffect transition="in" filter="dissolve">
                                      <p:cBhvr>
                                        <p:cTn id="27" dur="500"/>
                                        <p:tgtEl>
                                          <p:spTgt spid="5017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0179">
                                            <p:txEl>
                                              <p:pRg st="7" end="7"/>
                                            </p:txEl>
                                          </p:spTgt>
                                        </p:tgtEl>
                                        <p:attrNameLst>
                                          <p:attrName>style.visibility</p:attrName>
                                        </p:attrNameLst>
                                      </p:cBhvr>
                                      <p:to>
                                        <p:strVal val="visible"/>
                                      </p:to>
                                    </p:set>
                                    <p:animEffect transition="in" filter="dissolve">
                                      <p:cBhvr>
                                        <p:cTn id="30" dur="500"/>
                                        <p:tgtEl>
                                          <p:spTgt spid="5017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0179">
                                            <p:txEl>
                                              <p:pRg st="8" end="8"/>
                                            </p:txEl>
                                          </p:spTgt>
                                        </p:tgtEl>
                                        <p:attrNameLst>
                                          <p:attrName>style.visibility</p:attrName>
                                        </p:attrNameLst>
                                      </p:cBhvr>
                                      <p:to>
                                        <p:strVal val="visible"/>
                                      </p:to>
                                    </p:set>
                                    <p:animEffect transition="in" filter="dissolve">
                                      <p:cBhvr>
                                        <p:cTn id="33" dur="500"/>
                                        <p:tgtEl>
                                          <p:spTgt spid="5017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0179">
                                            <p:txEl>
                                              <p:pRg st="9" end="9"/>
                                            </p:txEl>
                                          </p:spTgt>
                                        </p:tgtEl>
                                        <p:attrNameLst>
                                          <p:attrName>style.visibility</p:attrName>
                                        </p:attrNameLst>
                                      </p:cBhvr>
                                      <p:to>
                                        <p:strVal val="visible"/>
                                      </p:to>
                                    </p:set>
                                    <p:animEffect transition="in" filter="dissolve">
                                      <p:cBhvr>
                                        <p:cTn id="36" dur="500"/>
                                        <p:tgtEl>
                                          <p:spTgt spid="50179">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50180"/>
                                        </p:tgtEl>
                                        <p:attrNameLst>
                                          <p:attrName>style.visibility</p:attrName>
                                        </p:attrNameLst>
                                      </p:cBhvr>
                                      <p:to>
                                        <p:strVal val="visible"/>
                                      </p:to>
                                    </p:set>
                                    <p:animEffect transition="in" filter="dissolve">
                                      <p:cBhvr>
                                        <p:cTn id="41" dur="500"/>
                                        <p:tgtEl>
                                          <p:spTgt spid="5018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50183"/>
                                        </p:tgtEl>
                                        <p:attrNameLst>
                                          <p:attrName>style.visibility</p:attrName>
                                        </p:attrNameLst>
                                      </p:cBhvr>
                                      <p:to>
                                        <p:strVal val="visible"/>
                                      </p:to>
                                    </p:set>
                                    <p:animEffect transition="in" filter="dissolve">
                                      <p:cBhvr>
                                        <p:cTn id="46"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AB37F2-EC4B-4FCC-B48D-C9C9AB60DF85}"/>
              </a:ext>
            </a:extLst>
          </p:cNvPr>
          <p:cNvSpPr>
            <a:spLocks noGrp="1" noChangeArrowheads="1"/>
          </p:cNvSpPr>
          <p:nvPr>
            <p:ph type="title"/>
          </p:nvPr>
        </p:nvSpPr>
        <p:spPr/>
        <p:txBody>
          <a:bodyPr/>
          <a:lstStyle/>
          <a:p>
            <a:pPr eaLnBrk="1" hangingPunct="1"/>
            <a:r>
              <a:rPr lang="en-US" altLang="en-US" dirty="0"/>
              <a:t>Sample Vision Document Outline</a:t>
            </a:r>
            <a:br>
              <a:rPr lang="en-US" altLang="en-US" dirty="0"/>
            </a:br>
            <a:r>
              <a:rPr lang="en-US" altLang="en-US" dirty="0" err="1"/>
              <a:t>نموذج</a:t>
            </a:r>
            <a:r>
              <a:rPr lang="en-US" altLang="en-US" dirty="0"/>
              <a:t> </a:t>
            </a:r>
            <a:r>
              <a:rPr lang="en-US" altLang="en-US" dirty="0" err="1"/>
              <a:t>مخطط</a:t>
            </a:r>
            <a:r>
              <a:rPr lang="en-US" altLang="en-US" dirty="0"/>
              <a:t> </a:t>
            </a:r>
            <a:r>
              <a:rPr lang="en-US" altLang="en-US" dirty="0" err="1"/>
              <a:t>وثيقة</a:t>
            </a:r>
            <a:r>
              <a:rPr lang="en-US" altLang="en-US" dirty="0"/>
              <a:t> </a:t>
            </a:r>
            <a:r>
              <a:rPr lang="en-US" altLang="en-US" dirty="0" err="1"/>
              <a:t>الرؤية</a:t>
            </a:r>
            <a:endParaRPr lang="en-US" altLang="en-US" dirty="0"/>
          </a:p>
        </p:txBody>
      </p:sp>
      <p:sp>
        <p:nvSpPr>
          <p:cNvPr id="19459" name="Rectangle 3">
            <a:extLst>
              <a:ext uri="{FF2B5EF4-FFF2-40B4-BE49-F238E27FC236}">
                <a16:creationId xmlns:a16="http://schemas.microsoft.com/office/drawing/2014/main" id="{49724454-EAF3-45BB-A44B-F2B3D61C8E27}"/>
              </a:ext>
            </a:extLst>
          </p:cNvPr>
          <p:cNvSpPr>
            <a:spLocks noGrp="1" noChangeArrowheads="1"/>
          </p:cNvSpPr>
          <p:nvPr>
            <p:ph type="body" idx="1"/>
          </p:nvPr>
        </p:nvSpPr>
        <p:spPr>
          <a:xfrm>
            <a:off x="3282516" y="1600201"/>
            <a:ext cx="5626968" cy="4525963"/>
          </a:xfrm>
        </p:spPr>
        <p:txBody>
          <a:bodyPr/>
          <a:lstStyle/>
          <a:p>
            <a:pPr eaLnBrk="1" hangingPunct="1"/>
            <a:r>
              <a:rPr lang="en-US" altLang="en-US" sz="1100" dirty="0"/>
              <a:t>1. Introduction</a:t>
            </a:r>
          </a:p>
          <a:p>
            <a:pPr algn="r" rtl="1" eaLnBrk="1" hangingPunct="1"/>
            <a:r>
              <a:rPr lang="en-US" altLang="en-US" sz="1100" dirty="0"/>
              <a:t>1 </a:t>
            </a:r>
            <a:r>
              <a:rPr lang="en-US" altLang="en-US" sz="1100" dirty="0" err="1"/>
              <a:t>المقدمة</a:t>
            </a:r>
            <a:endParaRPr lang="en-US" altLang="en-US" sz="1100" dirty="0"/>
          </a:p>
          <a:p>
            <a:pPr lvl="1" eaLnBrk="1" hangingPunct="1"/>
            <a:r>
              <a:rPr lang="en-US" altLang="en-US" sz="1050" dirty="0"/>
              <a:t>1.1 Purpose of the Vision Document</a:t>
            </a:r>
          </a:p>
          <a:p>
            <a:pPr lvl="1" algn="r" rtl="1" eaLnBrk="1" hangingPunct="1"/>
            <a:r>
              <a:rPr lang="en-US" altLang="en-US" sz="1050" dirty="0"/>
              <a:t>1.1 </a:t>
            </a:r>
            <a:r>
              <a:rPr lang="en-US" altLang="en-US" sz="1050" dirty="0" err="1"/>
              <a:t>الغرض</a:t>
            </a:r>
            <a:r>
              <a:rPr lang="en-US" altLang="en-US" sz="1050" dirty="0"/>
              <a:t> </a:t>
            </a:r>
            <a:r>
              <a:rPr lang="en-US" altLang="en-US" sz="1050" dirty="0" err="1"/>
              <a:t>من</a:t>
            </a:r>
            <a:r>
              <a:rPr lang="en-US" altLang="en-US" sz="1050" dirty="0"/>
              <a:t> </a:t>
            </a:r>
            <a:r>
              <a:rPr lang="en-US" altLang="en-US" sz="1050" dirty="0" err="1"/>
              <a:t>وثيقة</a:t>
            </a:r>
            <a:r>
              <a:rPr lang="en-US" altLang="en-US" sz="1050" dirty="0"/>
              <a:t> </a:t>
            </a:r>
            <a:r>
              <a:rPr lang="en-US" altLang="en-US" sz="1050" dirty="0" err="1"/>
              <a:t>الرؤية</a:t>
            </a:r>
            <a:endParaRPr lang="en-US" altLang="en-US" sz="1050" dirty="0"/>
          </a:p>
          <a:p>
            <a:pPr lvl="1" eaLnBrk="1" hangingPunct="1"/>
            <a:r>
              <a:rPr lang="en-US" altLang="en-US" sz="1050" dirty="0"/>
              <a:t>1.2 Product Overview</a:t>
            </a:r>
          </a:p>
          <a:p>
            <a:pPr lvl="1" algn="r" rtl="1" eaLnBrk="1" hangingPunct="1"/>
            <a:r>
              <a:rPr lang="en-US" altLang="en-US" sz="1050" dirty="0"/>
              <a:t>1.2 </a:t>
            </a:r>
            <a:r>
              <a:rPr lang="en-US" altLang="en-US" sz="1050" dirty="0" err="1"/>
              <a:t>نظرة</a:t>
            </a:r>
            <a:r>
              <a:rPr lang="en-US" altLang="en-US" sz="1050" dirty="0"/>
              <a:t> </a:t>
            </a:r>
            <a:r>
              <a:rPr lang="en-US" altLang="en-US" sz="1050" dirty="0" err="1"/>
              <a:t>عامة</a:t>
            </a:r>
            <a:r>
              <a:rPr lang="en-US" altLang="en-US" sz="1050" dirty="0"/>
              <a:t> </a:t>
            </a:r>
            <a:r>
              <a:rPr lang="en-US" altLang="en-US" sz="1050" dirty="0" err="1"/>
              <a:t>على</a:t>
            </a:r>
            <a:r>
              <a:rPr lang="en-US" altLang="en-US" sz="1050" dirty="0"/>
              <a:t> </a:t>
            </a:r>
            <a:r>
              <a:rPr lang="en-US" altLang="en-US" sz="1050" dirty="0" err="1"/>
              <a:t>المنتج</a:t>
            </a:r>
            <a:endParaRPr lang="en-US" altLang="en-US" sz="1050" dirty="0"/>
          </a:p>
          <a:p>
            <a:pPr lvl="1" eaLnBrk="1" hangingPunct="1"/>
            <a:r>
              <a:rPr lang="en-US" altLang="en-US" sz="1050" dirty="0"/>
              <a:t>1.3 References</a:t>
            </a:r>
          </a:p>
          <a:p>
            <a:pPr lvl="1" algn="r" rtl="1" eaLnBrk="1" hangingPunct="1"/>
            <a:r>
              <a:rPr lang="en-US" altLang="en-US" sz="1050" dirty="0"/>
              <a:t>1.3 </a:t>
            </a:r>
            <a:r>
              <a:rPr lang="en-US" altLang="en-US" sz="1050" dirty="0" err="1"/>
              <a:t>المراجع</a:t>
            </a:r>
            <a:endParaRPr lang="en-US" altLang="en-US" sz="1050" dirty="0"/>
          </a:p>
          <a:p>
            <a:pPr eaLnBrk="1" hangingPunct="1"/>
            <a:r>
              <a:rPr lang="en-US" altLang="en-US" sz="1100" dirty="0"/>
              <a:t>2. User Description</a:t>
            </a:r>
          </a:p>
          <a:p>
            <a:pPr algn="r" rtl="1" eaLnBrk="1" hangingPunct="1"/>
            <a:r>
              <a:rPr lang="en-US" altLang="en-US" sz="1100" dirty="0"/>
              <a:t>2. </a:t>
            </a:r>
            <a:r>
              <a:rPr lang="en-US" altLang="en-US" sz="1100" dirty="0" err="1"/>
              <a:t>وصف</a:t>
            </a:r>
            <a:r>
              <a:rPr lang="en-US" altLang="en-US" sz="1100" dirty="0"/>
              <a:t> </a:t>
            </a:r>
            <a:r>
              <a:rPr lang="en-US" altLang="en-US" sz="1100" dirty="0" err="1"/>
              <a:t>المستخدم</a:t>
            </a:r>
            <a:endParaRPr lang="en-US" altLang="en-US" sz="1100" dirty="0"/>
          </a:p>
          <a:p>
            <a:pPr lvl="1" eaLnBrk="1" hangingPunct="1"/>
            <a:r>
              <a:rPr lang="en-US" altLang="en-US" sz="1050" dirty="0"/>
              <a:t>2.1 User/Market Demographics</a:t>
            </a:r>
          </a:p>
          <a:p>
            <a:pPr lvl="1" algn="r" rtl="1" eaLnBrk="1" hangingPunct="1"/>
            <a:r>
              <a:rPr lang="en-US" altLang="en-US" sz="1050" dirty="0"/>
              <a:t>2.1 </a:t>
            </a:r>
            <a:r>
              <a:rPr lang="en-US" altLang="en-US" sz="1050" dirty="0" err="1"/>
              <a:t>ديموغرافيات</a:t>
            </a:r>
            <a:r>
              <a:rPr lang="en-US" altLang="en-US" sz="1050" dirty="0"/>
              <a:t> </a:t>
            </a:r>
            <a:r>
              <a:rPr lang="en-US" altLang="en-US" sz="1050" dirty="0" err="1"/>
              <a:t>المستخدم</a:t>
            </a:r>
            <a:r>
              <a:rPr lang="en-US" altLang="en-US" sz="1050" dirty="0"/>
              <a:t> / </a:t>
            </a:r>
            <a:r>
              <a:rPr lang="en-US" altLang="en-US" sz="1050" dirty="0" err="1"/>
              <a:t>السوق</a:t>
            </a:r>
            <a:endParaRPr lang="en-US" altLang="en-US" sz="1050" dirty="0"/>
          </a:p>
          <a:p>
            <a:pPr lvl="1" eaLnBrk="1" hangingPunct="1"/>
            <a:r>
              <a:rPr lang="en-US" altLang="en-US" sz="1050" dirty="0"/>
              <a:t>2.2 User Profiles</a:t>
            </a:r>
          </a:p>
          <a:p>
            <a:pPr lvl="1" algn="r" rtl="1" eaLnBrk="1" hangingPunct="1"/>
            <a:r>
              <a:rPr lang="en-US" altLang="en-US" sz="1050" dirty="0"/>
              <a:t>2.2 </a:t>
            </a:r>
            <a:r>
              <a:rPr lang="en-US" altLang="en-US" sz="1050" dirty="0" err="1"/>
              <a:t>ملفات</a:t>
            </a:r>
            <a:r>
              <a:rPr lang="en-US" altLang="en-US" sz="1050" dirty="0"/>
              <a:t> </a:t>
            </a:r>
            <a:r>
              <a:rPr lang="en-US" altLang="en-US" sz="1050" dirty="0" err="1"/>
              <a:t>تعريف</a:t>
            </a:r>
            <a:r>
              <a:rPr lang="en-US" altLang="en-US" sz="1050" dirty="0"/>
              <a:t> </a:t>
            </a:r>
            <a:r>
              <a:rPr lang="en-US" altLang="en-US" sz="1050" dirty="0" err="1"/>
              <a:t>المستخدم</a:t>
            </a:r>
            <a:endParaRPr lang="en-US" altLang="en-US" sz="1050" dirty="0"/>
          </a:p>
          <a:p>
            <a:pPr lvl="1" eaLnBrk="1" hangingPunct="1"/>
            <a:r>
              <a:rPr lang="en-US" altLang="en-US" sz="1050" dirty="0"/>
              <a:t>2.3 User Environment</a:t>
            </a:r>
          </a:p>
          <a:p>
            <a:pPr lvl="1" algn="r" rtl="1" eaLnBrk="1" hangingPunct="1"/>
            <a:r>
              <a:rPr lang="en-US" altLang="en-US" sz="1050" dirty="0"/>
              <a:t>2.3 </a:t>
            </a:r>
            <a:r>
              <a:rPr lang="en-US" altLang="en-US" sz="1050" dirty="0" err="1"/>
              <a:t>بيئة</a:t>
            </a:r>
            <a:r>
              <a:rPr lang="en-US" altLang="en-US" sz="1050" dirty="0"/>
              <a:t> </a:t>
            </a:r>
            <a:r>
              <a:rPr lang="en-US" altLang="en-US" sz="1050" dirty="0" err="1"/>
              <a:t>المستخدم</a:t>
            </a:r>
            <a:endParaRPr lang="en-US" altLang="en-US" sz="1050" dirty="0"/>
          </a:p>
          <a:p>
            <a:pPr lvl="1" eaLnBrk="1" hangingPunct="1"/>
            <a:r>
              <a:rPr lang="en-US" altLang="en-US" sz="1050" dirty="0"/>
              <a:t>2.4 Key User Needs</a:t>
            </a:r>
          </a:p>
          <a:p>
            <a:pPr lvl="1" algn="r" rtl="1" eaLnBrk="1" hangingPunct="1"/>
            <a:r>
              <a:rPr lang="en-US" altLang="en-US" sz="1050" dirty="0"/>
              <a:t>2.4 </a:t>
            </a:r>
            <a:r>
              <a:rPr lang="en-US" altLang="en-US" sz="1050" dirty="0" err="1"/>
              <a:t>احتياجات</a:t>
            </a:r>
            <a:r>
              <a:rPr lang="en-US" altLang="en-US" sz="1050" dirty="0"/>
              <a:t> </a:t>
            </a:r>
            <a:r>
              <a:rPr lang="en-US" altLang="en-US" sz="1050" dirty="0" err="1"/>
              <a:t>المستخدم</a:t>
            </a:r>
            <a:r>
              <a:rPr lang="en-US" altLang="en-US" sz="1050" dirty="0"/>
              <a:t> </a:t>
            </a:r>
            <a:r>
              <a:rPr lang="en-US" altLang="en-US" sz="1050" dirty="0" err="1"/>
              <a:t>الرئيسية</a:t>
            </a:r>
            <a:endParaRPr lang="en-US" altLang="en-US" sz="1050" dirty="0"/>
          </a:p>
          <a:p>
            <a:pPr lvl="1" eaLnBrk="1" hangingPunct="1"/>
            <a:r>
              <a:rPr lang="en-US" altLang="en-US" sz="1050" dirty="0"/>
              <a:t>2.5 Alternatives and Competition</a:t>
            </a:r>
          </a:p>
          <a:p>
            <a:pPr lvl="1" algn="r" rtl="1" eaLnBrk="1" hangingPunct="1"/>
            <a:r>
              <a:rPr lang="en-US" altLang="en-US" sz="1050" dirty="0"/>
              <a:t>2.5 </a:t>
            </a:r>
            <a:r>
              <a:rPr lang="en-US" altLang="en-US" sz="1050" dirty="0" err="1"/>
              <a:t>البدائل</a:t>
            </a:r>
            <a:r>
              <a:rPr lang="en-US" altLang="en-US" sz="1050" dirty="0"/>
              <a:t> </a:t>
            </a:r>
            <a:r>
              <a:rPr lang="en-US" altLang="en-US" sz="1050" dirty="0" err="1"/>
              <a:t>والمنافسة</a:t>
            </a:r>
            <a:endParaRPr lang="en-US" altLang="en-US" sz="105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2E2AEE4-DDB3-4560-AC1A-9573B46255D1}"/>
              </a:ext>
            </a:extLst>
          </p:cNvPr>
          <p:cNvSpPr>
            <a:spLocks noGrp="1" noChangeArrowheads="1"/>
          </p:cNvSpPr>
          <p:nvPr>
            <p:ph type="title"/>
          </p:nvPr>
        </p:nvSpPr>
        <p:spPr/>
        <p:txBody>
          <a:bodyPr/>
          <a:lstStyle/>
          <a:p>
            <a:pPr eaLnBrk="1" hangingPunct="1"/>
            <a:r>
              <a:rPr lang="en-US" altLang="en-US" dirty="0"/>
              <a:t>Sample Vision Document Outline</a:t>
            </a:r>
            <a:br>
              <a:rPr lang="en-US" altLang="en-US" dirty="0"/>
            </a:br>
            <a:r>
              <a:rPr lang="en-US" altLang="en-US" dirty="0" err="1"/>
              <a:t>نموذج</a:t>
            </a:r>
            <a:r>
              <a:rPr lang="en-US" altLang="en-US" dirty="0"/>
              <a:t> </a:t>
            </a:r>
            <a:r>
              <a:rPr lang="en-US" altLang="en-US" dirty="0" err="1"/>
              <a:t>مخطط</a:t>
            </a:r>
            <a:r>
              <a:rPr lang="en-US" altLang="en-US" dirty="0"/>
              <a:t> </a:t>
            </a:r>
            <a:r>
              <a:rPr lang="en-US" altLang="en-US" dirty="0" err="1"/>
              <a:t>وثيقة</a:t>
            </a:r>
            <a:r>
              <a:rPr lang="en-US" altLang="en-US" dirty="0"/>
              <a:t> </a:t>
            </a:r>
            <a:r>
              <a:rPr lang="en-US" altLang="en-US" dirty="0" err="1"/>
              <a:t>الرؤية</a:t>
            </a:r>
            <a:endParaRPr lang="en-US" altLang="en-US" dirty="0"/>
          </a:p>
        </p:txBody>
      </p:sp>
      <p:sp>
        <p:nvSpPr>
          <p:cNvPr id="20483" name="Rectangle 3">
            <a:extLst>
              <a:ext uri="{FF2B5EF4-FFF2-40B4-BE49-F238E27FC236}">
                <a16:creationId xmlns:a16="http://schemas.microsoft.com/office/drawing/2014/main" id="{B4221BB7-A151-4A62-A446-248216C74CDE}"/>
              </a:ext>
            </a:extLst>
          </p:cNvPr>
          <p:cNvSpPr>
            <a:spLocks noGrp="1" noChangeArrowheads="1"/>
          </p:cNvSpPr>
          <p:nvPr>
            <p:ph type="body" idx="1"/>
          </p:nvPr>
        </p:nvSpPr>
        <p:spPr>
          <a:xfrm>
            <a:off x="4079776" y="1600201"/>
            <a:ext cx="4402832" cy="4525963"/>
          </a:xfrm>
        </p:spPr>
        <p:txBody>
          <a:bodyPr/>
          <a:lstStyle/>
          <a:p>
            <a:pPr eaLnBrk="1" hangingPunct="1"/>
            <a:r>
              <a:rPr lang="en-US" altLang="en-US" sz="1200" dirty="0"/>
              <a:t>3. Product Overview</a:t>
            </a:r>
          </a:p>
          <a:p>
            <a:pPr algn="r" rtl="1" eaLnBrk="1" hangingPunct="1"/>
            <a:r>
              <a:rPr lang="en-US" altLang="en-US" sz="1200" dirty="0"/>
              <a:t>3. </a:t>
            </a:r>
            <a:r>
              <a:rPr lang="en-US" altLang="en-US" sz="1200" dirty="0" err="1"/>
              <a:t>نظرة</a:t>
            </a:r>
            <a:r>
              <a:rPr lang="en-US" altLang="en-US" sz="1200" dirty="0"/>
              <a:t> </a:t>
            </a:r>
            <a:r>
              <a:rPr lang="en-US" altLang="en-US" sz="1200" dirty="0" err="1"/>
              <a:t>عامة</a:t>
            </a:r>
            <a:r>
              <a:rPr lang="en-US" altLang="en-US" sz="1200" dirty="0"/>
              <a:t> </a:t>
            </a:r>
            <a:r>
              <a:rPr lang="en-US" altLang="en-US" sz="1200" dirty="0" err="1"/>
              <a:t>على</a:t>
            </a:r>
            <a:r>
              <a:rPr lang="en-US" altLang="en-US" sz="1200" dirty="0"/>
              <a:t> </a:t>
            </a:r>
            <a:r>
              <a:rPr lang="en-US" altLang="en-US" sz="1200" dirty="0" err="1"/>
              <a:t>المنتج</a:t>
            </a:r>
            <a:endParaRPr lang="en-US" altLang="en-US" sz="1200" dirty="0"/>
          </a:p>
          <a:p>
            <a:pPr lvl="1" eaLnBrk="1" hangingPunct="1"/>
            <a:r>
              <a:rPr lang="en-US" altLang="en-US" sz="1100" dirty="0"/>
              <a:t>3.1 Product Perspective</a:t>
            </a:r>
          </a:p>
          <a:p>
            <a:pPr lvl="1" algn="r" rtl="1" eaLnBrk="1" hangingPunct="1"/>
            <a:r>
              <a:rPr lang="en-US" altLang="en-US" sz="1100" dirty="0"/>
              <a:t>3.1 </a:t>
            </a:r>
            <a:r>
              <a:rPr lang="en-US" altLang="en-US" sz="1100" dirty="0" err="1"/>
              <a:t>منظور</a:t>
            </a:r>
            <a:r>
              <a:rPr lang="en-US" altLang="en-US" sz="1100" dirty="0"/>
              <a:t> </a:t>
            </a:r>
            <a:r>
              <a:rPr lang="en-US" altLang="en-US" sz="1100" dirty="0" err="1"/>
              <a:t>المنتج</a:t>
            </a:r>
            <a:endParaRPr lang="en-US" altLang="en-US" sz="1100" dirty="0"/>
          </a:p>
          <a:p>
            <a:pPr lvl="1" eaLnBrk="1" hangingPunct="1"/>
            <a:r>
              <a:rPr lang="en-US" altLang="en-US" sz="1100" dirty="0"/>
              <a:t>3.2 Product Position Statement</a:t>
            </a:r>
          </a:p>
          <a:p>
            <a:pPr lvl="1" algn="r" rtl="1" eaLnBrk="1" hangingPunct="1"/>
            <a:r>
              <a:rPr lang="en-US" altLang="en-US" sz="1100" dirty="0"/>
              <a:t>3.2 </a:t>
            </a:r>
            <a:r>
              <a:rPr lang="en-US" altLang="en-US" sz="1100" dirty="0" err="1"/>
              <a:t>بيان</a:t>
            </a:r>
            <a:r>
              <a:rPr lang="en-US" altLang="en-US" sz="1100" dirty="0"/>
              <a:t> </a:t>
            </a:r>
            <a:r>
              <a:rPr lang="en-US" altLang="en-US" sz="1100" dirty="0" err="1"/>
              <a:t>موقف</a:t>
            </a:r>
            <a:r>
              <a:rPr lang="en-US" altLang="en-US" sz="1100" dirty="0"/>
              <a:t> </a:t>
            </a:r>
            <a:r>
              <a:rPr lang="en-US" altLang="en-US" sz="1100" dirty="0" err="1"/>
              <a:t>المنتج</a:t>
            </a:r>
            <a:endParaRPr lang="en-US" altLang="en-US" sz="1100" dirty="0"/>
          </a:p>
          <a:p>
            <a:pPr lvl="1" eaLnBrk="1" hangingPunct="1"/>
            <a:r>
              <a:rPr lang="en-US" altLang="en-US" sz="1100" dirty="0"/>
              <a:t>3.3 Summary of Capabilities</a:t>
            </a:r>
          </a:p>
          <a:p>
            <a:pPr lvl="1" algn="r" rtl="1" eaLnBrk="1" hangingPunct="1"/>
            <a:r>
              <a:rPr lang="en-US" altLang="en-US" sz="1100" dirty="0"/>
              <a:t>3.3 </a:t>
            </a:r>
            <a:r>
              <a:rPr lang="en-US" altLang="en-US" sz="1100" dirty="0" err="1"/>
              <a:t>ملخص</a:t>
            </a:r>
            <a:r>
              <a:rPr lang="en-US" altLang="en-US" sz="1100" dirty="0"/>
              <a:t> </a:t>
            </a:r>
            <a:r>
              <a:rPr lang="en-US" altLang="en-US" sz="1100" dirty="0" err="1"/>
              <a:t>القدرات</a:t>
            </a:r>
            <a:endParaRPr lang="en-US" altLang="en-US" sz="1100" dirty="0"/>
          </a:p>
          <a:p>
            <a:pPr lvl="1" eaLnBrk="1" hangingPunct="1"/>
            <a:r>
              <a:rPr lang="en-US" altLang="en-US" sz="1100" dirty="0"/>
              <a:t>3.4 Assumptions and Dependencies</a:t>
            </a:r>
          </a:p>
          <a:p>
            <a:pPr lvl="1" algn="r" rtl="1" eaLnBrk="1" hangingPunct="1"/>
            <a:r>
              <a:rPr lang="en-US" altLang="en-US" sz="1100" dirty="0"/>
              <a:t>3.4 </a:t>
            </a:r>
            <a:r>
              <a:rPr lang="en-US" altLang="en-US" sz="1100" dirty="0" err="1"/>
              <a:t>الافتراضات</a:t>
            </a:r>
            <a:r>
              <a:rPr lang="en-US" altLang="en-US" sz="1100" dirty="0"/>
              <a:t> </a:t>
            </a:r>
            <a:r>
              <a:rPr lang="en-US" altLang="en-US" sz="1100" dirty="0" err="1"/>
              <a:t>والتبعيات</a:t>
            </a:r>
            <a:endParaRPr lang="en-US" altLang="en-US" sz="1100" dirty="0"/>
          </a:p>
          <a:p>
            <a:pPr lvl="1" eaLnBrk="1" hangingPunct="1"/>
            <a:r>
              <a:rPr lang="en-US" altLang="en-US" sz="1100" dirty="0"/>
              <a:t>3.5 Cost and Pricing</a:t>
            </a:r>
          </a:p>
          <a:p>
            <a:pPr lvl="1" algn="r" rtl="1" eaLnBrk="1" hangingPunct="1"/>
            <a:r>
              <a:rPr lang="en-US" altLang="en-US" sz="1100" dirty="0"/>
              <a:t>3.5 </a:t>
            </a:r>
            <a:r>
              <a:rPr lang="en-US" altLang="en-US" sz="1100" dirty="0" err="1"/>
              <a:t>التكلفة</a:t>
            </a:r>
            <a:r>
              <a:rPr lang="en-US" altLang="en-US" sz="1100" dirty="0"/>
              <a:t> </a:t>
            </a:r>
            <a:r>
              <a:rPr lang="en-US" altLang="en-US" sz="1100" dirty="0" err="1"/>
              <a:t>والتسعير</a:t>
            </a:r>
            <a:endParaRPr lang="en-US" altLang="en-US" sz="1100" dirty="0"/>
          </a:p>
          <a:p>
            <a:pPr eaLnBrk="1" hangingPunct="1"/>
            <a:r>
              <a:rPr lang="en-US" altLang="en-US" sz="1200" dirty="0"/>
              <a:t>4. Feature Attributes</a:t>
            </a:r>
          </a:p>
          <a:p>
            <a:pPr algn="r" rtl="1" eaLnBrk="1" hangingPunct="1"/>
            <a:r>
              <a:rPr lang="en-US" altLang="en-US" sz="1200" dirty="0"/>
              <a:t>4. </a:t>
            </a:r>
            <a:r>
              <a:rPr lang="en-US" altLang="en-US" sz="1200" dirty="0" err="1"/>
              <a:t>سمات</a:t>
            </a:r>
            <a:r>
              <a:rPr lang="en-US" altLang="en-US" sz="1200" dirty="0"/>
              <a:t> </a:t>
            </a:r>
            <a:r>
              <a:rPr lang="en-US" altLang="en-US" sz="1200" dirty="0" err="1"/>
              <a:t>السمات</a:t>
            </a:r>
            <a:endParaRPr lang="en-US" altLang="en-US" sz="1200" dirty="0"/>
          </a:p>
          <a:p>
            <a:pPr eaLnBrk="1" hangingPunct="1"/>
            <a:r>
              <a:rPr lang="en-US" altLang="en-US" sz="1200" dirty="0"/>
              <a:t>5. Product Features</a:t>
            </a:r>
          </a:p>
          <a:p>
            <a:pPr algn="r" rtl="1" eaLnBrk="1" hangingPunct="1"/>
            <a:r>
              <a:rPr lang="en-US" altLang="en-US" sz="1200" dirty="0"/>
              <a:t>5. </a:t>
            </a:r>
            <a:r>
              <a:rPr lang="en-US" altLang="en-US" sz="1200" dirty="0" err="1"/>
              <a:t>ميزات</a:t>
            </a:r>
            <a:r>
              <a:rPr lang="en-US" altLang="en-US" sz="1200" dirty="0"/>
              <a:t> </a:t>
            </a:r>
            <a:r>
              <a:rPr lang="en-US" altLang="en-US" sz="1200" dirty="0" err="1"/>
              <a:t>المنتج</a:t>
            </a:r>
            <a:endParaRPr lang="en-US" altLang="en-US" sz="1200" dirty="0"/>
          </a:p>
          <a:p>
            <a:pPr eaLnBrk="1" hangingPunct="1"/>
            <a:r>
              <a:rPr lang="en-US" altLang="en-US" sz="1200" dirty="0"/>
              <a:t>6. Exemplary Use Cases</a:t>
            </a:r>
          </a:p>
          <a:p>
            <a:pPr algn="r" rtl="1" eaLnBrk="1" hangingPunct="1"/>
            <a:r>
              <a:rPr lang="en-US" altLang="en-US" sz="1200" dirty="0"/>
              <a:t>6. </a:t>
            </a:r>
            <a:r>
              <a:rPr lang="en-US" altLang="en-US" sz="1200" dirty="0" err="1"/>
              <a:t>حالات</a:t>
            </a:r>
            <a:r>
              <a:rPr lang="en-US" altLang="en-US" sz="1200" dirty="0"/>
              <a:t> </a:t>
            </a:r>
            <a:r>
              <a:rPr lang="en-US" altLang="en-US" sz="1200" dirty="0" err="1"/>
              <a:t>استخدام</a:t>
            </a:r>
            <a:r>
              <a:rPr lang="en-US" altLang="en-US" sz="1200" dirty="0"/>
              <a:t> </a:t>
            </a:r>
            <a:r>
              <a:rPr lang="en-US" altLang="en-US" sz="1200" dirty="0" err="1"/>
              <a:t>نموذجية</a:t>
            </a:r>
            <a:endParaRPr lang="en-US" altLang="en-US" sz="12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19A4-9F2F-4E31-982F-405E92FD7B3A}"/>
              </a:ext>
            </a:extLst>
          </p:cNvPr>
          <p:cNvSpPr>
            <a:spLocks noGrp="1"/>
          </p:cNvSpPr>
          <p:nvPr>
            <p:ph type="title"/>
          </p:nvPr>
        </p:nvSpPr>
        <p:spPr>
          <a:xfrm>
            <a:off x="2449384" y="2857500"/>
            <a:ext cx="7293232" cy="1143000"/>
          </a:xfrm>
        </p:spPr>
        <p:txBody>
          <a:bodyPr/>
          <a:lstStyle/>
          <a:p>
            <a:r>
              <a:rPr lang="en-US" dirty="0"/>
              <a:t>Problems with Requirements</a:t>
            </a:r>
            <a:br>
              <a:rPr lang="en-US" dirty="0"/>
            </a:br>
            <a:r>
              <a:rPr lang="en-US" dirty="0" err="1"/>
              <a:t>مشاكل</a:t>
            </a:r>
            <a:r>
              <a:rPr lang="en-US" dirty="0"/>
              <a:t> </a:t>
            </a:r>
            <a:r>
              <a:rPr lang="en-US" dirty="0" err="1"/>
              <a:t>المتطلبات</a:t>
            </a:r>
            <a:endParaRPr lang="ar-JO" dirty="0"/>
          </a:p>
        </p:txBody>
      </p:sp>
      <p:sp>
        <p:nvSpPr>
          <p:cNvPr id="4" name="Footer Placeholder 3">
            <a:extLst>
              <a:ext uri="{FF2B5EF4-FFF2-40B4-BE49-F238E27FC236}">
                <a16:creationId xmlns:a16="http://schemas.microsoft.com/office/drawing/2014/main" id="{EB167894-8E73-40F9-AE07-0D850417416F}"/>
              </a:ext>
            </a:extLst>
          </p:cNvPr>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
        <p:nvSpPr>
          <p:cNvPr id="5" name="Slide Number Placeholder 4">
            <a:extLst>
              <a:ext uri="{FF2B5EF4-FFF2-40B4-BE49-F238E27FC236}">
                <a16:creationId xmlns:a16="http://schemas.microsoft.com/office/drawing/2014/main" id="{39FBDDD0-6308-4D55-8F7D-D8EB4E220F2C}"/>
              </a:ext>
            </a:extLst>
          </p:cNvPr>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3849840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C25281-AE2B-4448-BEB3-2DBB3615FD33}"/>
              </a:ext>
            </a:extLst>
          </p:cNvPr>
          <p:cNvSpPr>
            <a:spLocks noGrp="1" noChangeArrowheads="1"/>
          </p:cNvSpPr>
          <p:nvPr>
            <p:ph type="title"/>
          </p:nvPr>
        </p:nvSpPr>
        <p:spPr/>
        <p:txBody>
          <a:bodyPr/>
          <a:lstStyle/>
          <a:p>
            <a:pPr eaLnBrk="1" hangingPunct="1"/>
            <a:r>
              <a:rPr lang="en-US" altLang="en-US" dirty="0"/>
              <a:t>Sample Vision Document Outline</a:t>
            </a:r>
            <a:br>
              <a:rPr lang="en-US" altLang="en-US" dirty="0"/>
            </a:br>
            <a:r>
              <a:rPr lang="en-US" altLang="en-US" dirty="0" err="1"/>
              <a:t>نموذج</a:t>
            </a:r>
            <a:r>
              <a:rPr lang="en-US" altLang="en-US" dirty="0"/>
              <a:t> </a:t>
            </a:r>
            <a:r>
              <a:rPr lang="en-US" altLang="en-US" dirty="0" err="1"/>
              <a:t>مخطط</a:t>
            </a:r>
            <a:r>
              <a:rPr lang="en-US" altLang="en-US" dirty="0"/>
              <a:t> </a:t>
            </a:r>
            <a:r>
              <a:rPr lang="en-US" altLang="en-US" dirty="0" err="1"/>
              <a:t>وثيقة</a:t>
            </a:r>
            <a:r>
              <a:rPr lang="en-US" altLang="en-US" dirty="0"/>
              <a:t> </a:t>
            </a:r>
            <a:r>
              <a:rPr lang="en-US" altLang="en-US" dirty="0" err="1"/>
              <a:t>الرؤية</a:t>
            </a:r>
            <a:endParaRPr lang="en-US" altLang="en-US" dirty="0"/>
          </a:p>
        </p:txBody>
      </p:sp>
      <p:sp>
        <p:nvSpPr>
          <p:cNvPr id="21507" name="Rectangle 3">
            <a:extLst>
              <a:ext uri="{FF2B5EF4-FFF2-40B4-BE49-F238E27FC236}">
                <a16:creationId xmlns:a16="http://schemas.microsoft.com/office/drawing/2014/main" id="{DCCC30BA-65FA-4AE6-BFB9-99E23F704D14}"/>
              </a:ext>
            </a:extLst>
          </p:cNvPr>
          <p:cNvSpPr>
            <a:spLocks noGrp="1" noChangeArrowheads="1"/>
          </p:cNvSpPr>
          <p:nvPr>
            <p:ph type="body" idx="1"/>
          </p:nvPr>
        </p:nvSpPr>
        <p:spPr>
          <a:xfrm>
            <a:off x="2994484" y="1600201"/>
            <a:ext cx="6203032" cy="4525963"/>
          </a:xfrm>
        </p:spPr>
        <p:txBody>
          <a:bodyPr/>
          <a:lstStyle/>
          <a:p>
            <a:pPr eaLnBrk="1" hangingPunct="1"/>
            <a:r>
              <a:rPr lang="en-US" altLang="en-US" sz="1000" dirty="0"/>
              <a:t>7. Other Product Requirements</a:t>
            </a:r>
          </a:p>
          <a:p>
            <a:pPr algn="r" rtl="1" eaLnBrk="1" hangingPunct="1"/>
            <a:r>
              <a:rPr lang="en-US" altLang="en-US" sz="1000" dirty="0"/>
              <a:t>7. </a:t>
            </a:r>
            <a:r>
              <a:rPr lang="en-US" altLang="en-US" sz="1000" dirty="0" err="1"/>
              <a:t>متطلبات</a:t>
            </a:r>
            <a:r>
              <a:rPr lang="en-US" altLang="en-US" sz="1000" dirty="0"/>
              <a:t> </a:t>
            </a:r>
            <a:r>
              <a:rPr lang="en-US" altLang="en-US" sz="1000" dirty="0" err="1"/>
              <a:t>المنتج</a:t>
            </a:r>
            <a:r>
              <a:rPr lang="en-US" altLang="en-US" sz="1000" dirty="0"/>
              <a:t> </a:t>
            </a:r>
            <a:r>
              <a:rPr lang="en-US" altLang="en-US" sz="1000" dirty="0" err="1"/>
              <a:t>الأخرى</a:t>
            </a:r>
            <a:endParaRPr lang="en-US" altLang="en-US" sz="1000" dirty="0"/>
          </a:p>
          <a:p>
            <a:pPr lvl="1" eaLnBrk="1" hangingPunct="1"/>
            <a:r>
              <a:rPr lang="en-US" altLang="en-US" sz="900" dirty="0"/>
              <a:t>7.1 Applicable Standards</a:t>
            </a:r>
          </a:p>
          <a:p>
            <a:pPr lvl="1" algn="r" rtl="1" eaLnBrk="1" hangingPunct="1"/>
            <a:r>
              <a:rPr lang="en-US" altLang="en-US" sz="900" dirty="0"/>
              <a:t>7.1 </a:t>
            </a:r>
            <a:r>
              <a:rPr lang="en-US" altLang="en-US" sz="900" dirty="0" err="1"/>
              <a:t>المعايير</a:t>
            </a:r>
            <a:r>
              <a:rPr lang="en-US" altLang="en-US" sz="900" dirty="0"/>
              <a:t> </a:t>
            </a:r>
            <a:r>
              <a:rPr lang="en-US" altLang="en-US" sz="900" dirty="0" err="1"/>
              <a:t>المعمول</a:t>
            </a:r>
            <a:r>
              <a:rPr lang="en-US" altLang="en-US" sz="900" dirty="0"/>
              <a:t> </a:t>
            </a:r>
            <a:r>
              <a:rPr lang="en-US" altLang="en-US" sz="900" dirty="0" err="1"/>
              <a:t>بها</a:t>
            </a:r>
            <a:endParaRPr lang="en-US" altLang="en-US" sz="900" dirty="0"/>
          </a:p>
          <a:p>
            <a:pPr lvl="1" eaLnBrk="1" hangingPunct="1"/>
            <a:r>
              <a:rPr lang="en-US" altLang="en-US" sz="900" dirty="0"/>
              <a:t>7.2 System Requirements</a:t>
            </a:r>
          </a:p>
          <a:p>
            <a:pPr lvl="1" algn="r" rtl="1" eaLnBrk="1" hangingPunct="1"/>
            <a:r>
              <a:rPr lang="en-US" altLang="en-US" sz="900" dirty="0"/>
              <a:t>7.2 </a:t>
            </a:r>
            <a:r>
              <a:rPr lang="en-US" altLang="en-US" sz="900" dirty="0" err="1"/>
              <a:t>متطلبات</a:t>
            </a:r>
            <a:r>
              <a:rPr lang="en-US" altLang="en-US" sz="900" dirty="0"/>
              <a:t> </a:t>
            </a:r>
            <a:r>
              <a:rPr lang="en-US" altLang="en-US" sz="900" dirty="0" err="1"/>
              <a:t>النظام</a:t>
            </a:r>
            <a:endParaRPr lang="en-US" altLang="en-US" sz="900" dirty="0"/>
          </a:p>
          <a:p>
            <a:pPr lvl="1" eaLnBrk="1" hangingPunct="1"/>
            <a:r>
              <a:rPr lang="en-US" altLang="en-US" sz="900" dirty="0"/>
              <a:t>7.3 Licensing, Security, and Installation</a:t>
            </a:r>
          </a:p>
          <a:p>
            <a:pPr lvl="1" algn="r" rtl="1" eaLnBrk="1" hangingPunct="1"/>
            <a:r>
              <a:rPr lang="en-US" altLang="en-US" sz="900" dirty="0"/>
              <a:t>7.3 </a:t>
            </a:r>
            <a:r>
              <a:rPr lang="en-US" altLang="en-US" sz="900" dirty="0" err="1"/>
              <a:t>الترخيص</a:t>
            </a:r>
            <a:r>
              <a:rPr lang="en-US" altLang="en-US" sz="900" dirty="0"/>
              <a:t> </a:t>
            </a:r>
            <a:r>
              <a:rPr lang="en-US" altLang="en-US" sz="900" dirty="0" err="1"/>
              <a:t>والأمان</a:t>
            </a:r>
            <a:r>
              <a:rPr lang="en-US" altLang="en-US" sz="900" dirty="0"/>
              <a:t> </a:t>
            </a:r>
            <a:r>
              <a:rPr lang="en-US" altLang="en-US" sz="900" dirty="0" err="1"/>
              <a:t>والتثبيت</a:t>
            </a:r>
            <a:endParaRPr lang="en-US" altLang="en-US" sz="900" dirty="0"/>
          </a:p>
          <a:p>
            <a:pPr lvl="1" eaLnBrk="1" hangingPunct="1"/>
            <a:r>
              <a:rPr lang="en-US" altLang="en-US" sz="900" dirty="0"/>
              <a:t>7.4 Performance Requirements</a:t>
            </a:r>
          </a:p>
          <a:p>
            <a:pPr lvl="1" algn="r" rtl="1" eaLnBrk="1" hangingPunct="1"/>
            <a:r>
              <a:rPr lang="en-US" altLang="en-US" sz="900" dirty="0"/>
              <a:t>7.4 </a:t>
            </a:r>
            <a:r>
              <a:rPr lang="en-US" altLang="en-US" sz="900" dirty="0" err="1"/>
              <a:t>متطلبات</a:t>
            </a:r>
            <a:r>
              <a:rPr lang="en-US" altLang="en-US" sz="900" dirty="0"/>
              <a:t> </a:t>
            </a:r>
            <a:r>
              <a:rPr lang="en-US" altLang="en-US" sz="900" dirty="0" err="1"/>
              <a:t>الأداء</a:t>
            </a:r>
            <a:endParaRPr lang="en-US" altLang="en-US" sz="900" dirty="0"/>
          </a:p>
          <a:p>
            <a:pPr eaLnBrk="1" hangingPunct="1"/>
            <a:r>
              <a:rPr lang="en-US" altLang="en-US" sz="1000" dirty="0"/>
              <a:t>8. Documentation Requirements</a:t>
            </a:r>
          </a:p>
          <a:p>
            <a:pPr algn="r" rtl="1" eaLnBrk="1" hangingPunct="1"/>
            <a:r>
              <a:rPr lang="en-US" altLang="en-US" sz="1000" dirty="0"/>
              <a:t>8. </a:t>
            </a:r>
            <a:r>
              <a:rPr lang="en-US" altLang="en-US" sz="1000" dirty="0" err="1"/>
              <a:t>متطلبات</a:t>
            </a:r>
            <a:r>
              <a:rPr lang="en-US" altLang="en-US" sz="1000" dirty="0"/>
              <a:t> </a:t>
            </a:r>
            <a:r>
              <a:rPr lang="en-US" altLang="en-US" sz="1000" dirty="0" err="1"/>
              <a:t>التوثيق</a:t>
            </a:r>
            <a:endParaRPr lang="en-US" altLang="en-US" sz="1000" dirty="0"/>
          </a:p>
          <a:p>
            <a:pPr lvl="1" eaLnBrk="1" hangingPunct="1"/>
            <a:r>
              <a:rPr lang="en-US" altLang="en-US" sz="900" dirty="0"/>
              <a:t>8.1 User Manual</a:t>
            </a:r>
          </a:p>
          <a:p>
            <a:pPr lvl="1" algn="r" rtl="1" eaLnBrk="1" hangingPunct="1"/>
            <a:r>
              <a:rPr lang="en-US" altLang="en-US" sz="900" dirty="0"/>
              <a:t>8.1 </a:t>
            </a:r>
            <a:r>
              <a:rPr lang="en-US" altLang="en-US" sz="900" dirty="0" err="1"/>
              <a:t>دليل</a:t>
            </a:r>
            <a:r>
              <a:rPr lang="en-US" altLang="en-US" sz="900" dirty="0"/>
              <a:t> </a:t>
            </a:r>
            <a:r>
              <a:rPr lang="en-US" altLang="en-US" sz="900" dirty="0" err="1"/>
              <a:t>المستخدم</a:t>
            </a:r>
            <a:endParaRPr lang="en-US" altLang="en-US" sz="900" dirty="0"/>
          </a:p>
          <a:p>
            <a:pPr lvl="1" eaLnBrk="1" hangingPunct="1"/>
            <a:r>
              <a:rPr lang="en-US" altLang="en-US" sz="900" dirty="0"/>
              <a:t>8.2 Online Help</a:t>
            </a:r>
          </a:p>
          <a:p>
            <a:pPr lvl="1" algn="r" rtl="1" eaLnBrk="1" hangingPunct="1"/>
            <a:r>
              <a:rPr lang="en-US" altLang="en-US" sz="900" dirty="0"/>
              <a:t>8.2 </a:t>
            </a:r>
            <a:r>
              <a:rPr lang="en-US" altLang="en-US" sz="900" dirty="0" err="1"/>
              <a:t>التعليمات</a:t>
            </a:r>
            <a:r>
              <a:rPr lang="en-US" altLang="en-US" sz="900" dirty="0"/>
              <a:t> </a:t>
            </a:r>
            <a:r>
              <a:rPr lang="en-US" altLang="en-US" sz="900" dirty="0" err="1"/>
              <a:t>عبر</a:t>
            </a:r>
            <a:r>
              <a:rPr lang="en-US" altLang="en-US" sz="900" dirty="0"/>
              <a:t> </a:t>
            </a:r>
            <a:r>
              <a:rPr lang="en-US" altLang="en-US" sz="900" dirty="0" err="1"/>
              <a:t>الإنترنت</a:t>
            </a:r>
            <a:endParaRPr lang="en-US" altLang="en-US" sz="900" dirty="0"/>
          </a:p>
          <a:p>
            <a:pPr lvl="1" eaLnBrk="1" hangingPunct="1"/>
            <a:r>
              <a:rPr lang="en-US" altLang="en-US" sz="900" dirty="0"/>
              <a:t>8.3 Installation Guides, Configuration, and Read Me Files</a:t>
            </a:r>
          </a:p>
          <a:p>
            <a:pPr lvl="1" algn="r" rtl="1" eaLnBrk="1" hangingPunct="1"/>
            <a:r>
              <a:rPr lang="en-US" altLang="en-US" sz="900" dirty="0"/>
              <a:t>8.3 </a:t>
            </a:r>
            <a:r>
              <a:rPr lang="en-US" altLang="en-US" sz="900" dirty="0" err="1"/>
              <a:t>أدلة</a:t>
            </a:r>
            <a:r>
              <a:rPr lang="en-US" altLang="en-US" sz="900" dirty="0"/>
              <a:t> </a:t>
            </a:r>
            <a:r>
              <a:rPr lang="en-US" altLang="en-US" sz="900" dirty="0" err="1"/>
              <a:t>التثبيت</a:t>
            </a:r>
            <a:r>
              <a:rPr lang="en-US" altLang="en-US" sz="900" dirty="0"/>
              <a:t> </a:t>
            </a:r>
            <a:r>
              <a:rPr lang="en-US" altLang="en-US" sz="900" dirty="0" err="1"/>
              <a:t>والتكوين</a:t>
            </a:r>
            <a:r>
              <a:rPr lang="en-US" altLang="en-US" sz="900" dirty="0"/>
              <a:t> </a:t>
            </a:r>
            <a:r>
              <a:rPr lang="en-US" altLang="en-US" sz="900" dirty="0" err="1"/>
              <a:t>وقراءة</a:t>
            </a:r>
            <a:r>
              <a:rPr lang="en-US" altLang="en-US" sz="900" dirty="0"/>
              <a:t> </a:t>
            </a:r>
            <a:r>
              <a:rPr lang="en-US" altLang="en-US" sz="900" dirty="0" err="1"/>
              <a:t>الملفات</a:t>
            </a:r>
            <a:endParaRPr lang="en-US" altLang="en-US" sz="900" dirty="0"/>
          </a:p>
          <a:p>
            <a:pPr lvl="1" eaLnBrk="1" hangingPunct="1"/>
            <a:r>
              <a:rPr lang="en-US" altLang="en-US" sz="900" dirty="0"/>
              <a:t>8.4 Labeling and Packaging</a:t>
            </a:r>
          </a:p>
          <a:p>
            <a:pPr lvl="1" algn="r" rtl="1" eaLnBrk="1" hangingPunct="1"/>
            <a:r>
              <a:rPr lang="en-US" altLang="en-US" sz="900" dirty="0"/>
              <a:t>8.4 </a:t>
            </a:r>
            <a:r>
              <a:rPr lang="en-US" altLang="en-US" sz="900" dirty="0" err="1"/>
              <a:t>الوسم</a:t>
            </a:r>
            <a:r>
              <a:rPr lang="en-US" altLang="en-US" sz="900" dirty="0"/>
              <a:t> </a:t>
            </a:r>
            <a:r>
              <a:rPr lang="en-US" altLang="en-US" sz="900" dirty="0" err="1"/>
              <a:t>والتغليف</a:t>
            </a:r>
            <a:endParaRPr lang="en-US" altLang="en-US" sz="900" dirty="0"/>
          </a:p>
          <a:p>
            <a:pPr eaLnBrk="1" hangingPunct="1"/>
            <a:r>
              <a:rPr lang="en-US" altLang="en-US" sz="1000" dirty="0"/>
              <a:t>9. Glossary</a:t>
            </a:r>
          </a:p>
          <a:p>
            <a:pPr algn="r" rtl="1" eaLnBrk="1" hangingPunct="1"/>
            <a:r>
              <a:rPr lang="en-US" altLang="en-US" sz="1000" dirty="0"/>
              <a:t>9. </a:t>
            </a:r>
            <a:r>
              <a:rPr lang="en-US" altLang="en-US" sz="1000" dirty="0" err="1"/>
              <a:t>مسرد</a:t>
            </a:r>
            <a:endParaRPr lang="en-US" altLang="en-US" sz="1000" dirty="0"/>
          </a:p>
          <a:p>
            <a:pPr lvl="1" eaLnBrk="1" hangingPunct="1"/>
            <a:endParaRPr lang="en-US" altLang="en-US" sz="9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79B5911-E6CC-4B11-BFCF-CC8E307701A6}"/>
              </a:ext>
            </a:extLst>
          </p:cNvPr>
          <p:cNvSpPr>
            <a:spLocks noGrp="1" noChangeArrowheads="1"/>
          </p:cNvSpPr>
          <p:nvPr>
            <p:ph type="title"/>
          </p:nvPr>
        </p:nvSpPr>
        <p:spPr/>
        <p:txBody>
          <a:bodyPr/>
          <a:lstStyle/>
          <a:p>
            <a:pPr eaLnBrk="1" hangingPunct="1"/>
            <a:r>
              <a:rPr lang="en-US" altLang="en-US" dirty="0"/>
              <a:t>Use Case Model</a:t>
            </a:r>
            <a:br>
              <a:rPr lang="en-US" altLang="en-US" dirty="0"/>
            </a:br>
            <a:r>
              <a:rPr lang="en-US" altLang="en-US" dirty="0" err="1"/>
              <a:t>استخدم</a:t>
            </a:r>
            <a:r>
              <a:rPr lang="en-US" altLang="en-US" dirty="0"/>
              <a:t> </a:t>
            </a:r>
            <a:r>
              <a:rPr lang="en-US" altLang="en-US" dirty="0" err="1"/>
              <a:t>نموذج</a:t>
            </a:r>
            <a:r>
              <a:rPr lang="en-US" altLang="en-US" dirty="0"/>
              <a:t> </a:t>
            </a:r>
            <a:r>
              <a:rPr lang="en-US" altLang="en-US" dirty="0" err="1"/>
              <a:t>الحالة</a:t>
            </a:r>
            <a:endParaRPr lang="en-US" altLang="en-US" dirty="0"/>
          </a:p>
        </p:txBody>
      </p:sp>
      <p:sp>
        <p:nvSpPr>
          <p:cNvPr id="22531" name="Rectangle 3">
            <a:extLst>
              <a:ext uri="{FF2B5EF4-FFF2-40B4-BE49-F238E27FC236}">
                <a16:creationId xmlns:a16="http://schemas.microsoft.com/office/drawing/2014/main" id="{6F34B598-F213-449D-A215-397EDEE183F1}"/>
              </a:ext>
            </a:extLst>
          </p:cNvPr>
          <p:cNvSpPr>
            <a:spLocks noGrp="1" noChangeArrowheads="1"/>
          </p:cNvSpPr>
          <p:nvPr>
            <p:ph type="body" idx="1"/>
          </p:nvPr>
        </p:nvSpPr>
        <p:spPr/>
        <p:txBody>
          <a:bodyPr/>
          <a:lstStyle/>
          <a:p>
            <a:pPr eaLnBrk="1" hangingPunct="1"/>
            <a:r>
              <a:rPr lang="en-US" altLang="en-US" sz="1800" dirty="0"/>
              <a:t>Consist of Use Case and Actors</a:t>
            </a:r>
          </a:p>
          <a:p>
            <a:pPr algn="r" rtl="1" eaLnBrk="1" hangingPunct="1"/>
            <a:r>
              <a:rPr lang="en-US" altLang="en-US" sz="1800" dirty="0" err="1"/>
              <a:t>تتكون</a:t>
            </a:r>
            <a:r>
              <a:rPr lang="en-US" altLang="en-US" sz="1800" dirty="0"/>
              <a:t> </a:t>
            </a:r>
            <a:r>
              <a:rPr lang="en-US" altLang="en-US" sz="1800" dirty="0" err="1"/>
              <a:t>من</a:t>
            </a:r>
            <a:r>
              <a:rPr lang="en-US" altLang="en-US" sz="1800" dirty="0"/>
              <a:t> </a:t>
            </a:r>
            <a:r>
              <a:rPr lang="en-US" altLang="en-US" sz="1800" dirty="0" err="1"/>
              <a:t>حالة</a:t>
            </a:r>
            <a:r>
              <a:rPr lang="en-US" altLang="en-US" sz="1800" dirty="0"/>
              <a:t> </a:t>
            </a:r>
            <a:r>
              <a:rPr lang="en-US" altLang="en-US" sz="1800" dirty="0" err="1"/>
              <a:t>الاستخدام</a:t>
            </a:r>
            <a:r>
              <a:rPr lang="en-US" altLang="en-US" sz="1800" dirty="0"/>
              <a:t> </a:t>
            </a:r>
            <a:r>
              <a:rPr lang="en-US" altLang="en-US" sz="1800" dirty="0" err="1"/>
              <a:t>والجهات</a:t>
            </a:r>
            <a:r>
              <a:rPr lang="en-US" altLang="en-US" sz="1800" dirty="0"/>
              <a:t> </a:t>
            </a:r>
            <a:r>
              <a:rPr lang="en-US" altLang="en-US" sz="1800" dirty="0" err="1"/>
              <a:t>الفاعلة</a:t>
            </a:r>
            <a:endParaRPr lang="en-US" altLang="en-US" sz="1800" dirty="0"/>
          </a:p>
          <a:p>
            <a:pPr eaLnBrk="1" hangingPunct="1"/>
            <a:r>
              <a:rPr lang="en-US" altLang="en-US" sz="1800" dirty="0"/>
              <a:t>Showing how system interact with actors </a:t>
            </a:r>
          </a:p>
          <a:p>
            <a:pPr algn="r" rtl="1" eaLnBrk="1" hangingPunct="1"/>
            <a:r>
              <a:rPr lang="en-US" altLang="en-US" sz="1800" dirty="0" err="1"/>
              <a:t>عرض</a:t>
            </a:r>
            <a:r>
              <a:rPr lang="en-US" altLang="en-US" sz="1800" dirty="0"/>
              <a:t> </a:t>
            </a:r>
            <a:r>
              <a:rPr lang="en-US" altLang="en-US" sz="1800" dirty="0" err="1"/>
              <a:t>كيف</a:t>
            </a:r>
            <a:r>
              <a:rPr lang="en-US" altLang="en-US" sz="1800" dirty="0"/>
              <a:t> </a:t>
            </a:r>
            <a:r>
              <a:rPr lang="en-US" altLang="en-US" sz="1800" dirty="0" err="1"/>
              <a:t>يتفاعل</a:t>
            </a:r>
            <a:r>
              <a:rPr lang="en-US" altLang="en-US" sz="1800" dirty="0"/>
              <a:t> </a:t>
            </a:r>
            <a:r>
              <a:rPr lang="en-US" altLang="en-US" sz="1800" dirty="0" err="1"/>
              <a:t>النظام</a:t>
            </a:r>
            <a:r>
              <a:rPr lang="en-US" altLang="en-US" sz="1800" dirty="0"/>
              <a:t> </a:t>
            </a:r>
            <a:r>
              <a:rPr lang="en-US" altLang="en-US" sz="1800" dirty="0" err="1"/>
              <a:t>مع</a:t>
            </a:r>
            <a:r>
              <a:rPr lang="en-US" altLang="en-US" sz="1800" dirty="0"/>
              <a:t> </a:t>
            </a:r>
            <a:r>
              <a:rPr lang="en-US" altLang="en-US" sz="1800" dirty="0" err="1"/>
              <a:t>الممثلين</a:t>
            </a:r>
            <a:endParaRPr lang="en-US" altLang="en-US" sz="1800" dirty="0"/>
          </a:p>
          <a:p>
            <a:pPr eaLnBrk="1" hangingPunct="1"/>
            <a:r>
              <a:rPr lang="en-US" altLang="en-US" sz="1800" dirty="0"/>
              <a:t>showing what system does in the each use case.</a:t>
            </a:r>
          </a:p>
          <a:p>
            <a:pPr algn="r" rtl="1" eaLnBrk="1" hangingPunct="1"/>
            <a:r>
              <a:rPr lang="en-US" altLang="en-US" sz="1800" dirty="0" err="1"/>
              <a:t>يوضح</a:t>
            </a:r>
            <a:r>
              <a:rPr lang="en-US" altLang="en-US" sz="1800" dirty="0"/>
              <a:t> </a:t>
            </a:r>
            <a:r>
              <a:rPr lang="en-US" altLang="en-US" sz="1800" dirty="0" err="1"/>
              <a:t>ما</a:t>
            </a:r>
            <a:r>
              <a:rPr lang="en-US" altLang="en-US" sz="1800" dirty="0"/>
              <a:t> </a:t>
            </a:r>
            <a:r>
              <a:rPr lang="en-US" altLang="en-US" sz="1800" dirty="0" err="1"/>
              <a:t>يفعله</a:t>
            </a:r>
            <a:r>
              <a:rPr lang="en-US" altLang="en-US" sz="1800" dirty="0"/>
              <a:t> </a:t>
            </a:r>
            <a:r>
              <a:rPr lang="en-US" altLang="en-US" sz="1800" dirty="0" err="1"/>
              <a:t>النظام</a:t>
            </a:r>
            <a:r>
              <a:rPr lang="en-US" altLang="en-US" sz="1800" dirty="0"/>
              <a:t> </a:t>
            </a:r>
            <a:r>
              <a:rPr lang="en-US" altLang="en-US" sz="1800" dirty="0" err="1"/>
              <a:t>في</a:t>
            </a:r>
            <a:r>
              <a:rPr lang="en-US" altLang="en-US" sz="1800" dirty="0"/>
              <a:t> </a:t>
            </a:r>
            <a:r>
              <a:rPr lang="en-US" altLang="en-US" sz="1800" dirty="0" err="1"/>
              <a:t>كل</a:t>
            </a:r>
            <a:r>
              <a:rPr lang="en-US" altLang="en-US" sz="1800" dirty="0"/>
              <a:t> </a:t>
            </a:r>
            <a:r>
              <a:rPr lang="en-US" altLang="en-US" sz="1800" dirty="0" err="1"/>
              <a:t>حالة</a:t>
            </a:r>
            <a:r>
              <a:rPr lang="en-US" altLang="en-US" sz="1800" dirty="0"/>
              <a:t> </a:t>
            </a:r>
            <a:r>
              <a:rPr lang="en-US" altLang="en-US" sz="1800" dirty="0" err="1"/>
              <a:t>استخدام</a:t>
            </a:r>
            <a:r>
              <a:rPr lang="en-US" altLang="en-US" sz="1800" dirty="0"/>
              <a:t>.</a:t>
            </a:r>
          </a:p>
          <a:p>
            <a:pPr eaLnBrk="1" hangingPunct="1"/>
            <a:r>
              <a:rPr lang="en-US" altLang="en-US" sz="1800" dirty="0"/>
              <a:t>Use case model used in analysis, design, implementation and testing.</a:t>
            </a:r>
          </a:p>
          <a:p>
            <a:pPr algn="r" rtl="1" eaLnBrk="1" hangingPunct="1"/>
            <a:r>
              <a:rPr lang="en-US" altLang="en-US" sz="1800" dirty="0" err="1"/>
              <a:t>استخدم</a:t>
            </a:r>
            <a:r>
              <a:rPr lang="en-US" altLang="en-US" sz="1800" dirty="0"/>
              <a:t> </a:t>
            </a:r>
            <a:r>
              <a:rPr lang="en-US" altLang="en-US" sz="1800" dirty="0" err="1"/>
              <a:t>نموذج</a:t>
            </a:r>
            <a:r>
              <a:rPr lang="en-US" altLang="en-US" sz="1800" dirty="0"/>
              <a:t> </a:t>
            </a:r>
            <a:r>
              <a:rPr lang="en-US" altLang="en-US" sz="1800" dirty="0" err="1"/>
              <a:t>الحالة</a:t>
            </a:r>
            <a:r>
              <a:rPr lang="en-US" altLang="en-US" sz="1800" dirty="0"/>
              <a:t> </a:t>
            </a:r>
            <a:r>
              <a:rPr lang="en-US" altLang="en-US" sz="1800" dirty="0" err="1"/>
              <a:t>المستخدم</a:t>
            </a:r>
            <a:r>
              <a:rPr lang="en-US" altLang="en-US" sz="1800" dirty="0"/>
              <a:t> </a:t>
            </a:r>
            <a:r>
              <a:rPr lang="en-US" altLang="en-US" sz="1800" dirty="0" err="1"/>
              <a:t>في</a:t>
            </a:r>
            <a:r>
              <a:rPr lang="en-US" altLang="en-US" sz="1800" dirty="0"/>
              <a:t> </a:t>
            </a:r>
            <a:r>
              <a:rPr lang="en-US" altLang="en-US" sz="1800" dirty="0" err="1"/>
              <a:t>التحليل</a:t>
            </a:r>
            <a:r>
              <a:rPr lang="en-US" altLang="en-US" sz="1800" dirty="0"/>
              <a:t> </a:t>
            </a:r>
            <a:r>
              <a:rPr lang="en-US" altLang="en-US" sz="1800" dirty="0" err="1"/>
              <a:t>والتصميم</a:t>
            </a:r>
            <a:r>
              <a:rPr lang="en-US" altLang="en-US" sz="1800" dirty="0"/>
              <a:t> </a:t>
            </a:r>
            <a:r>
              <a:rPr lang="en-US" altLang="en-US" sz="1800" dirty="0" err="1"/>
              <a:t>والتنفيذ</a:t>
            </a:r>
            <a:r>
              <a:rPr lang="en-US" altLang="en-US" sz="1800" dirty="0"/>
              <a:t> </a:t>
            </a:r>
            <a:r>
              <a:rPr lang="en-US" altLang="en-US" sz="1800" dirty="0" err="1"/>
              <a:t>والاختبار</a:t>
            </a:r>
            <a:r>
              <a:rPr lang="en-US" altLang="en-US" sz="1800" dirty="0"/>
              <a:t>.</a:t>
            </a:r>
          </a:p>
          <a:p>
            <a:pPr eaLnBrk="1" hangingPunct="1"/>
            <a:endParaRPr lang="en-US" altLang="en-US" sz="18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2D55DFA-68C6-4A0C-ACA3-F74ABA6F7CE3}"/>
              </a:ext>
            </a:extLst>
          </p:cNvPr>
          <p:cNvSpPr>
            <a:spLocks noGrp="1" noChangeArrowheads="1"/>
          </p:cNvSpPr>
          <p:nvPr>
            <p:ph type="title"/>
          </p:nvPr>
        </p:nvSpPr>
        <p:spPr/>
        <p:txBody>
          <a:bodyPr/>
          <a:lstStyle/>
          <a:p>
            <a:pPr eaLnBrk="1" hangingPunct="1"/>
            <a:r>
              <a:rPr lang="en-US" altLang="en-US" dirty="0"/>
              <a:t>Supplementary specifications</a:t>
            </a:r>
            <a:br>
              <a:rPr lang="en-US" altLang="en-US" dirty="0"/>
            </a:br>
            <a:r>
              <a:rPr lang="en-US" altLang="en-US" dirty="0" err="1"/>
              <a:t>المواصفات</a:t>
            </a:r>
            <a:r>
              <a:rPr lang="en-US" altLang="en-US" dirty="0"/>
              <a:t> </a:t>
            </a:r>
            <a:r>
              <a:rPr lang="en-US" altLang="en-US" dirty="0" err="1"/>
              <a:t>التكميلية</a:t>
            </a:r>
            <a:endParaRPr lang="en-US" altLang="en-US" dirty="0"/>
          </a:p>
        </p:txBody>
      </p:sp>
      <p:sp>
        <p:nvSpPr>
          <p:cNvPr id="23555" name="Rectangle 3">
            <a:extLst>
              <a:ext uri="{FF2B5EF4-FFF2-40B4-BE49-F238E27FC236}">
                <a16:creationId xmlns:a16="http://schemas.microsoft.com/office/drawing/2014/main" id="{721AF1F5-167D-456C-BAC2-5F072D219E0C}"/>
              </a:ext>
            </a:extLst>
          </p:cNvPr>
          <p:cNvSpPr>
            <a:spLocks noGrp="1" noChangeArrowheads="1"/>
          </p:cNvSpPr>
          <p:nvPr>
            <p:ph type="body" idx="1"/>
          </p:nvPr>
        </p:nvSpPr>
        <p:spPr/>
        <p:txBody>
          <a:bodyPr/>
          <a:lstStyle/>
          <a:p>
            <a:pPr eaLnBrk="1" hangingPunct="1"/>
            <a:r>
              <a:rPr lang="en-US" altLang="en-US" sz="1800" dirty="0"/>
              <a:t>Important completion for use-Case Model</a:t>
            </a:r>
          </a:p>
          <a:p>
            <a:pPr algn="r" rtl="1" eaLnBrk="1" hangingPunct="1"/>
            <a:r>
              <a:rPr lang="en-US" altLang="en-US" sz="1800" dirty="0" err="1"/>
              <a:t>استكمال</a:t>
            </a:r>
            <a:r>
              <a:rPr lang="en-US" altLang="en-US" sz="1800" dirty="0"/>
              <a:t> </a:t>
            </a:r>
            <a:r>
              <a:rPr lang="en-US" altLang="en-US" sz="1800" dirty="0" err="1"/>
              <a:t>مهم</a:t>
            </a:r>
            <a:r>
              <a:rPr lang="en-US" altLang="en-US" sz="1800" dirty="0"/>
              <a:t> </a:t>
            </a:r>
            <a:r>
              <a:rPr lang="en-US" altLang="en-US" sz="1800" dirty="0" err="1"/>
              <a:t>لنموذج</a:t>
            </a:r>
            <a:r>
              <a:rPr lang="en-US" altLang="en-US" sz="1800" dirty="0"/>
              <a:t> </a:t>
            </a:r>
            <a:r>
              <a:rPr lang="en-US" altLang="en-US" sz="1800" dirty="0" err="1"/>
              <a:t>حالة</a:t>
            </a:r>
            <a:r>
              <a:rPr lang="en-US" altLang="en-US" sz="1800" dirty="0"/>
              <a:t> </a:t>
            </a:r>
            <a:r>
              <a:rPr lang="en-US" altLang="en-US" sz="1800" dirty="0" err="1"/>
              <a:t>الاستخدام</a:t>
            </a:r>
            <a:endParaRPr lang="en-US" altLang="en-US" sz="1800" dirty="0"/>
          </a:p>
          <a:p>
            <a:pPr eaLnBrk="1" hangingPunct="1"/>
            <a:r>
              <a:rPr lang="en-US" altLang="en-US" sz="1800" dirty="0"/>
              <a:t>Include system constraints and condition that system must conform.</a:t>
            </a:r>
          </a:p>
          <a:p>
            <a:pPr algn="r" rtl="1" eaLnBrk="1" hangingPunct="1"/>
            <a:r>
              <a:rPr lang="en-US" altLang="en-US" sz="1800" dirty="0" err="1"/>
              <a:t>قم</a:t>
            </a:r>
            <a:r>
              <a:rPr lang="en-US" altLang="en-US" sz="1800" dirty="0"/>
              <a:t> </a:t>
            </a:r>
            <a:r>
              <a:rPr lang="en-US" altLang="en-US" sz="1800" dirty="0" err="1"/>
              <a:t>بتضمين</a:t>
            </a:r>
            <a:r>
              <a:rPr lang="en-US" altLang="en-US" sz="1800" dirty="0"/>
              <a:t> </a:t>
            </a:r>
            <a:r>
              <a:rPr lang="en-US" altLang="en-US" sz="1800" dirty="0" err="1"/>
              <a:t>قيود</a:t>
            </a:r>
            <a:r>
              <a:rPr lang="en-US" altLang="en-US" sz="1800" dirty="0"/>
              <a:t> </a:t>
            </a:r>
            <a:r>
              <a:rPr lang="en-US" altLang="en-US" sz="1800" dirty="0" err="1"/>
              <a:t>النظام</a:t>
            </a:r>
            <a:r>
              <a:rPr lang="en-US" altLang="en-US" sz="1800" dirty="0"/>
              <a:t> </a:t>
            </a:r>
            <a:r>
              <a:rPr lang="en-US" altLang="en-US" sz="1800" dirty="0" err="1"/>
              <a:t>والشروط</a:t>
            </a:r>
            <a:r>
              <a:rPr lang="en-US" altLang="en-US" sz="1800" dirty="0"/>
              <a:t> </a:t>
            </a:r>
            <a:r>
              <a:rPr lang="en-US" altLang="en-US" sz="1800" dirty="0" err="1"/>
              <a:t>التي</a:t>
            </a:r>
            <a:r>
              <a:rPr lang="en-US" altLang="en-US" sz="1800" dirty="0"/>
              <a:t> </a:t>
            </a:r>
            <a:r>
              <a:rPr lang="en-US" altLang="en-US" sz="1800" dirty="0" err="1"/>
              <a:t>يجب</a:t>
            </a:r>
            <a:r>
              <a:rPr lang="en-US" altLang="en-US" sz="1800" dirty="0"/>
              <a:t> </a:t>
            </a:r>
            <a:r>
              <a:rPr lang="en-US" altLang="en-US" sz="1800" dirty="0" err="1"/>
              <a:t>أن</a:t>
            </a:r>
            <a:r>
              <a:rPr lang="en-US" altLang="en-US" sz="1800" dirty="0"/>
              <a:t> </a:t>
            </a:r>
            <a:r>
              <a:rPr lang="en-US" altLang="en-US" sz="1800" dirty="0" err="1"/>
              <a:t>يتوافق</a:t>
            </a:r>
            <a:r>
              <a:rPr lang="en-US" altLang="en-US" sz="1800" dirty="0"/>
              <a:t> </a:t>
            </a:r>
            <a:r>
              <a:rPr lang="en-US" altLang="en-US" sz="1800" dirty="0" err="1"/>
              <a:t>معها</a:t>
            </a:r>
            <a:r>
              <a:rPr lang="en-US" altLang="en-US" sz="1800" dirty="0"/>
              <a:t> </a:t>
            </a:r>
            <a:r>
              <a:rPr lang="en-US" altLang="en-US" sz="1800" dirty="0" err="1"/>
              <a:t>النظام</a:t>
            </a:r>
            <a:r>
              <a:rPr lang="en-US" altLang="en-US" sz="1800" dirty="0"/>
              <a:t>.</a:t>
            </a:r>
          </a:p>
          <a:p>
            <a:pPr eaLnBrk="1" hangingPunct="1"/>
            <a:r>
              <a:rPr lang="en-US" altLang="en-US" sz="1800" dirty="0"/>
              <a:t>Helps with achieving quality standards.</a:t>
            </a:r>
          </a:p>
          <a:p>
            <a:pPr algn="r" rtl="1" eaLnBrk="1" hangingPunct="1"/>
            <a:r>
              <a:rPr lang="en-US" altLang="en-US" sz="1800" dirty="0" err="1"/>
              <a:t>يساعد</a:t>
            </a:r>
            <a:r>
              <a:rPr lang="en-US" altLang="en-US" sz="1800" dirty="0"/>
              <a:t> </a:t>
            </a:r>
            <a:r>
              <a:rPr lang="en-US" altLang="en-US" sz="1800" dirty="0" err="1"/>
              <a:t>في</a:t>
            </a:r>
            <a:r>
              <a:rPr lang="en-US" altLang="en-US" sz="1800" dirty="0"/>
              <a:t> </a:t>
            </a:r>
            <a:r>
              <a:rPr lang="en-US" altLang="en-US" sz="1800" dirty="0" err="1"/>
              <a:t>تحقيق</a:t>
            </a:r>
            <a:r>
              <a:rPr lang="en-US" altLang="en-US" sz="1800" dirty="0"/>
              <a:t> </a:t>
            </a:r>
            <a:r>
              <a:rPr lang="en-US" altLang="en-US" sz="1800" dirty="0" err="1"/>
              <a:t>معايير</a:t>
            </a:r>
            <a:r>
              <a:rPr lang="en-US" altLang="en-US" sz="1800" dirty="0"/>
              <a:t> </a:t>
            </a:r>
            <a:r>
              <a:rPr lang="en-US" altLang="en-US" sz="1800" dirty="0" err="1"/>
              <a:t>الجودة</a:t>
            </a:r>
            <a:r>
              <a:rPr lang="en-US" altLang="en-US" sz="1800" dirty="0"/>
              <a:t>.</a:t>
            </a:r>
          </a:p>
          <a:p>
            <a:pPr eaLnBrk="1" hangingPunct="1"/>
            <a:endParaRPr lang="en-US" altLang="en-US" sz="18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6C8CB2-2C6A-47D3-AE54-59F2ACBE099B}"/>
              </a:ext>
            </a:extLst>
          </p:cNvPr>
          <p:cNvSpPr>
            <a:spLocks noGrp="1" noChangeArrowheads="1"/>
          </p:cNvSpPr>
          <p:nvPr>
            <p:ph type="title"/>
          </p:nvPr>
        </p:nvSpPr>
        <p:spPr>
          <a:xfrm>
            <a:off x="1895675" y="573088"/>
            <a:ext cx="6621463" cy="838200"/>
          </a:xfrm>
        </p:spPr>
        <p:txBody>
          <a:bodyPr/>
          <a:lstStyle/>
          <a:p>
            <a:pPr eaLnBrk="1" hangingPunct="1"/>
            <a:r>
              <a:rPr lang="en-US" altLang="en-US" sz="4000" dirty="0">
                <a:latin typeface="Arial Unicode MS" panose="020B0604020202020204" pitchFamily="34" charset="-128"/>
              </a:rPr>
              <a:t>Requirement Specification</a:t>
            </a:r>
            <a:br>
              <a:rPr lang="en-US" altLang="en-US" sz="4000" dirty="0">
                <a:latin typeface="Arial Unicode MS" panose="020B0604020202020204" pitchFamily="34" charset="-128"/>
              </a:rPr>
            </a:br>
            <a:r>
              <a:rPr lang="en-US" altLang="en-US" dirty="0" err="1">
                <a:latin typeface="Arial Unicode MS" panose="020B0604020202020204" pitchFamily="34" charset="-128"/>
              </a:rPr>
              <a:t>مواصفات</a:t>
            </a:r>
            <a:r>
              <a:rPr lang="en-US" altLang="en-US" dirty="0">
                <a:latin typeface="Arial Unicode MS" panose="020B0604020202020204" pitchFamily="34" charset="-128"/>
              </a:rPr>
              <a:t> </a:t>
            </a:r>
            <a:r>
              <a:rPr lang="en-US" altLang="en-US" dirty="0" err="1">
                <a:latin typeface="Arial Unicode MS" panose="020B0604020202020204" pitchFamily="34" charset="-128"/>
              </a:rPr>
              <a:t>المتطلبات</a:t>
            </a:r>
            <a:r>
              <a:rPr lang="en-US" altLang="en-US" b="1" dirty="0">
                <a:latin typeface="Arial Unicode MS" panose="020B0604020202020204" pitchFamily="34" charset="-128"/>
              </a:rPr>
              <a:t>  </a:t>
            </a:r>
          </a:p>
        </p:txBody>
      </p:sp>
      <p:sp>
        <p:nvSpPr>
          <p:cNvPr id="24579" name="Rectangle 3">
            <a:extLst>
              <a:ext uri="{FF2B5EF4-FFF2-40B4-BE49-F238E27FC236}">
                <a16:creationId xmlns:a16="http://schemas.microsoft.com/office/drawing/2014/main" id="{2BCC9AE2-9105-4690-9630-0DE6365D7C63}"/>
              </a:ext>
            </a:extLst>
          </p:cNvPr>
          <p:cNvSpPr>
            <a:spLocks noGrp="1" noChangeArrowheads="1"/>
          </p:cNvSpPr>
          <p:nvPr>
            <p:ph type="body" idx="1"/>
          </p:nvPr>
        </p:nvSpPr>
        <p:spPr>
          <a:xfrm>
            <a:off x="1919289" y="1773239"/>
            <a:ext cx="8137525" cy="3671887"/>
          </a:xfrm>
        </p:spPr>
        <p:txBody>
          <a:bodyPr/>
          <a:lstStyle/>
          <a:p>
            <a:pPr>
              <a:buNone/>
            </a:pPr>
            <a:r>
              <a:rPr lang="en-US" altLang="en-US" dirty="0">
                <a:latin typeface="Arial Unicode MS" panose="020B0604020202020204" pitchFamily="34" charset="-128"/>
              </a:rPr>
              <a:t>“Documents that define the product -- a capability needed by the user to solve a problem to achieve an objective --</a:t>
            </a:r>
            <a:r>
              <a:rPr lang="en-US" altLang="en-US" sz="2000" dirty="0">
                <a:latin typeface="Arial Unicode MS" panose="020B0604020202020204" pitchFamily="34" charset="-128"/>
              </a:rPr>
              <a:t> </a:t>
            </a:r>
            <a:r>
              <a:rPr lang="en-US" altLang="en-US" dirty="0">
                <a:latin typeface="Arial Unicode MS" panose="020B0604020202020204" pitchFamily="34" charset="-128"/>
              </a:rPr>
              <a:t>to be built”</a:t>
            </a:r>
          </a:p>
          <a:p>
            <a:pPr algn="r" rtl="1">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المستندات</a:t>
            </a:r>
            <a:r>
              <a:rPr lang="en-US" altLang="en-US" dirty="0">
                <a:latin typeface="Arial Unicode MS" panose="020B0604020202020204" pitchFamily="34" charset="-128"/>
              </a:rPr>
              <a:t> </a:t>
            </a:r>
            <a:r>
              <a:rPr lang="en-US" altLang="en-US" dirty="0" err="1">
                <a:latin typeface="Arial Unicode MS" panose="020B0604020202020204" pitchFamily="34" charset="-128"/>
              </a:rPr>
              <a:t>التي</a:t>
            </a:r>
            <a:r>
              <a:rPr lang="en-US" altLang="en-US" dirty="0">
                <a:latin typeface="Arial Unicode MS" panose="020B0604020202020204" pitchFamily="34" charset="-128"/>
              </a:rPr>
              <a:t> </a:t>
            </a:r>
            <a:r>
              <a:rPr lang="en-US" altLang="en-US" dirty="0" err="1">
                <a:latin typeface="Arial Unicode MS" panose="020B0604020202020204" pitchFamily="34" charset="-128"/>
              </a:rPr>
              <a:t>تحدد</a:t>
            </a:r>
            <a:r>
              <a:rPr lang="en-US" altLang="en-US" dirty="0">
                <a:latin typeface="Arial Unicode MS" panose="020B0604020202020204" pitchFamily="34" charset="-128"/>
              </a:rPr>
              <a:t> </a:t>
            </a:r>
            <a:r>
              <a:rPr lang="en-US" altLang="en-US" dirty="0" err="1">
                <a:latin typeface="Arial Unicode MS" panose="020B0604020202020204" pitchFamily="34" charset="-128"/>
              </a:rPr>
              <a:t>المنتج</a:t>
            </a:r>
            <a:r>
              <a:rPr lang="en-US" altLang="en-US" dirty="0">
                <a:latin typeface="Arial Unicode MS" panose="020B0604020202020204" pitchFamily="34" charset="-128"/>
              </a:rPr>
              <a:t> - </a:t>
            </a:r>
            <a:r>
              <a:rPr lang="en-US" altLang="en-US" dirty="0" err="1">
                <a:latin typeface="Arial Unicode MS" panose="020B0604020202020204" pitchFamily="34" charset="-128"/>
              </a:rPr>
              <a:t>وهي</a:t>
            </a:r>
            <a:r>
              <a:rPr lang="en-US" altLang="en-US" dirty="0">
                <a:latin typeface="Arial Unicode MS" panose="020B0604020202020204" pitchFamily="34" charset="-128"/>
              </a:rPr>
              <a:t> </a:t>
            </a:r>
            <a:r>
              <a:rPr lang="en-US" altLang="en-US" dirty="0" err="1">
                <a:latin typeface="Arial Unicode MS" panose="020B0604020202020204" pitchFamily="34" charset="-128"/>
              </a:rPr>
              <a:t>قدرة</a:t>
            </a:r>
            <a:r>
              <a:rPr lang="en-US" altLang="en-US" dirty="0">
                <a:latin typeface="Arial Unicode MS" panose="020B0604020202020204" pitchFamily="34" charset="-128"/>
              </a:rPr>
              <a:t> </a:t>
            </a:r>
            <a:r>
              <a:rPr lang="en-US" altLang="en-US" dirty="0" err="1">
                <a:latin typeface="Arial Unicode MS" panose="020B0604020202020204" pitchFamily="34" charset="-128"/>
              </a:rPr>
              <a:t>يحتاجها</a:t>
            </a:r>
            <a:r>
              <a:rPr lang="en-US" altLang="en-US" dirty="0">
                <a:latin typeface="Arial Unicode MS" panose="020B0604020202020204" pitchFamily="34" charset="-128"/>
              </a:rPr>
              <a:t> </a:t>
            </a:r>
            <a:r>
              <a:rPr lang="en-US" altLang="en-US" dirty="0" err="1">
                <a:latin typeface="Arial Unicode MS" panose="020B0604020202020204" pitchFamily="34" charset="-128"/>
              </a:rPr>
              <a:t>المستخدم</a:t>
            </a:r>
            <a:r>
              <a:rPr lang="en-US" altLang="en-US" dirty="0">
                <a:latin typeface="Arial Unicode MS" panose="020B0604020202020204" pitchFamily="34" charset="-128"/>
              </a:rPr>
              <a:t> </a:t>
            </a:r>
            <a:r>
              <a:rPr lang="en-US" altLang="en-US" dirty="0" err="1">
                <a:latin typeface="Arial Unicode MS" panose="020B0604020202020204" pitchFamily="34" charset="-128"/>
              </a:rPr>
              <a:t>لحل</a:t>
            </a:r>
            <a:r>
              <a:rPr lang="en-US" altLang="en-US" dirty="0">
                <a:latin typeface="Arial Unicode MS" panose="020B0604020202020204" pitchFamily="34" charset="-128"/>
              </a:rPr>
              <a:t> </a:t>
            </a:r>
            <a:r>
              <a:rPr lang="en-US" altLang="en-US" dirty="0" err="1">
                <a:latin typeface="Arial Unicode MS" panose="020B0604020202020204" pitchFamily="34" charset="-128"/>
              </a:rPr>
              <a:t>مشكلة</a:t>
            </a:r>
            <a:r>
              <a:rPr lang="en-US" altLang="en-US" dirty="0">
                <a:latin typeface="Arial Unicode MS" panose="020B0604020202020204" pitchFamily="34" charset="-128"/>
              </a:rPr>
              <a:t> </a:t>
            </a:r>
            <a:r>
              <a:rPr lang="en-US" altLang="en-US" dirty="0" err="1">
                <a:latin typeface="Arial Unicode MS" panose="020B0604020202020204" pitchFamily="34" charset="-128"/>
              </a:rPr>
              <a:t>لتحقيق</a:t>
            </a:r>
            <a:r>
              <a:rPr lang="en-US" altLang="en-US" dirty="0">
                <a:latin typeface="Arial Unicode MS" panose="020B0604020202020204" pitchFamily="34" charset="-128"/>
              </a:rPr>
              <a:t> </a:t>
            </a:r>
            <a:r>
              <a:rPr lang="en-US" altLang="en-US" dirty="0" err="1">
                <a:latin typeface="Arial Unicode MS" panose="020B0604020202020204" pitchFamily="34" charset="-128"/>
              </a:rPr>
              <a:t>هدف</a:t>
            </a:r>
            <a:r>
              <a:rPr lang="en-US" altLang="en-US" dirty="0">
                <a:latin typeface="Arial Unicode MS" panose="020B0604020202020204" pitchFamily="34" charset="-128"/>
              </a:rPr>
              <a:t> -</a:t>
            </a:r>
            <a:r>
              <a:rPr lang="en-US" altLang="en-US" sz="2000" dirty="0">
                <a:latin typeface="Arial Unicode MS" panose="020B0604020202020204" pitchFamily="34" charset="-128"/>
              </a:rPr>
              <a:t> </a:t>
            </a:r>
            <a:r>
              <a:rPr lang="en-US" altLang="en-US" dirty="0" err="1">
                <a:latin typeface="Arial Unicode MS" panose="020B0604020202020204" pitchFamily="34" charset="-128"/>
              </a:rPr>
              <a:t>ليتم</a:t>
            </a:r>
            <a:r>
              <a:rPr lang="en-US" altLang="en-US" dirty="0">
                <a:latin typeface="Arial Unicode MS" panose="020B0604020202020204" pitchFamily="34" charset="-128"/>
              </a:rPr>
              <a:t> </a:t>
            </a:r>
            <a:r>
              <a:rPr lang="en-US" altLang="en-US" dirty="0" err="1">
                <a:latin typeface="Arial Unicode MS" panose="020B0604020202020204" pitchFamily="34" charset="-128"/>
              </a:rPr>
              <a:t>بناؤها</a:t>
            </a:r>
            <a:r>
              <a:rPr lang="en-US" altLang="en-US" dirty="0">
                <a:latin typeface="Arial Unicode MS" panose="020B0604020202020204" pitchFamily="34" charset="-128"/>
              </a:rPr>
              <a:t> "</a:t>
            </a:r>
          </a:p>
          <a:p>
            <a:pPr eaLnBrk="1" hangingPunct="1">
              <a:buFont typeface="Wingdings" panose="05000000000000000000" pitchFamily="2" charset="2"/>
              <a:buNone/>
            </a:pPr>
            <a:r>
              <a:rPr lang="en-US" altLang="en-US" dirty="0">
                <a:latin typeface="Arial Unicode MS" panose="020B0604020202020204" pitchFamily="34" charset="-128"/>
              </a:rPr>
              <a:t>“A requirements specification is the document that results from the requirements [</a:t>
            </a:r>
            <a:r>
              <a:rPr lang="en-US" altLang="en-US" i="1" dirty="0">
                <a:latin typeface="Arial Unicode MS" panose="020B0604020202020204" pitchFamily="34" charset="-128"/>
              </a:rPr>
              <a:t>gathering</a:t>
            </a:r>
            <a:r>
              <a:rPr lang="en-US" altLang="en-US" dirty="0">
                <a:latin typeface="Arial Unicode MS" panose="020B0604020202020204" pitchFamily="34" charset="-128"/>
              </a:rPr>
              <a:t>] activities.” </a:t>
            </a:r>
          </a:p>
          <a:p>
            <a:pPr algn="r" rtl="1" eaLnBrk="1" hangingPunct="1">
              <a:buFont typeface="Wingdings" panose="05000000000000000000" pitchFamily="2" charset="2"/>
              <a:buNone/>
            </a:pPr>
            <a:r>
              <a:rPr lang="en-US" altLang="en-US" dirty="0">
                <a:latin typeface="Arial Unicode MS" panose="020B0604020202020204" pitchFamily="34" charset="-128"/>
              </a:rPr>
              <a:t>"</a:t>
            </a:r>
            <a:r>
              <a:rPr lang="en-US" altLang="en-US" dirty="0" err="1">
                <a:latin typeface="Arial Unicode MS" panose="020B0604020202020204" pitchFamily="34" charset="-128"/>
              </a:rPr>
              <a:t>مواصفات</a:t>
            </a:r>
            <a:r>
              <a:rPr lang="en-US" altLang="en-US" dirty="0">
                <a:latin typeface="Arial Unicode MS" panose="020B0604020202020204" pitchFamily="34" charset="-128"/>
              </a:rPr>
              <a:t> </a:t>
            </a:r>
            <a:r>
              <a:rPr lang="en-US" altLang="en-US" dirty="0" err="1">
                <a:latin typeface="Arial Unicode MS" panose="020B0604020202020204" pitchFamily="34" charset="-128"/>
              </a:rPr>
              <a:t>المتطلبات</a:t>
            </a:r>
            <a:r>
              <a:rPr lang="en-US" altLang="en-US" dirty="0">
                <a:latin typeface="Arial Unicode MS" panose="020B0604020202020204" pitchFamily="34" charset="-128"/>
              </a:rPr>
              <a:t> </a:t>
            </a:r>
            <a:r>
              <a:rPr lang="en-US" altLang="en-US" dirty="0" err="1">
                <a:latin typeface="Arial Unicode MS" panose="020B0604020202020204" pitchFamily="34" charset="-128"/>
              </a:rPr>
              <a:t>هي</a:t>
            </a:r>
            <a:r>
              <a:rPr lang="en-US" altLang="en-US" dirty="0">
                <a:latin typeface="Arial Unicode MS" panose="020B0604020202020204" pitchFamily="34" charset="-128"/>
              </a:rPr>
              <a:t> </a:t>
            </a:r>
            <a:r>
              <a:rPr lang="en-US" altLang="en-US" dirty="0" err="1">
                <a:latin typeface="Arial Unicode MS" panose="020B0604020202020204" pitchFamily="34" charset="-128"/>
              </a:rPr>
              <a:t>المستند</a:t>
            </a:r>
            <a:r>
              <a:rPr lang="en-US" altLang="en-US" dirty="0">
                <a:latin typeface="Arial Unicode MS" panose="020B0604020202020204" pitchFamily="34" charset="-128"/>
              </a:rPr>
              <a:t> </a:t>
            </a:r>
            <a:r>
              <a:rPr lang="en-US" altLang="en-US" dirty="0" err="1">
                <a:latin typeface="Arial Unicode MS" panose="020B0604020202020204" pitchFamily="34" charset="-128"/>
              </a:rPr>
              <a:t>الذي</a:t>
            </a:r>
            <a:r>
              <a:rPr lang="en-US" altLang="en-US" dirty="0">
                <a:latin typeface="Arial Unicode MS" panose="020B0604020202020204" pitchFamily="34" charset="-128"/>
              </a:rPr>
              <a:t> </a:t>
            </a:r>
            <a:r>
              <a:rPr lang="en-US" altLang="en-US" dirty="0" err="1">
                <a:latin typeface="Arial Unicode MS" panose="020B0604020202020204" pitchFamily="34" charset="-128"/>
              </a:rPr>
              <a:t>ينتج</a:t>
            </a:r>
            <a:r>
              <a:rPr lang="en-US" altLang="en-US" dirty="0">
                <a:latin typeface="Arial Unicode MS" panose="020B0604020202020204" pitchFamily="34" charset="-128"/>
              </a:rPr>
              <a:t> </a:t>
            </a:r>
            <a:r>
              <a:rPr lang="en-US" altLang="en-US" dirty="0" err="1">
                <a:latin typeface="Arial Unicode MS" panose="020B0604020202020204" pitchFamily="34" charset="-128"/>
              </a:rPr>
              <a:t>عن</a:t>
            </a:r>
            <a:r>
              <a:rPr lang="en-US" altLang="en-US" dirty="0">
                <a:latin typeface="Arial Unicode MS" panose="020B0604020202020204" pitchFamily="34" charset="-128"/>
              </a:rPr>
              <a:t> </a:t>
            </a:r>
            <a:r>
              <a:rPr lang="en-US" altLang="en-US" dirty="0" err="1">
                <a:latin typeface="Arial Unicode MS" panose="020B0604020202020204" pitchFamily="34" charset="-128"/>
              </a:rPr>
              <a:t>المتطلبات</a:t>
            </a:r>
            <a:r>
              <a:rPr lang="en-US" altLang="en-US" dirty="0">
                <a:latin typeface="Arial Unicode MS" panose="020B0604020202020204" pitchFamily="34" charset="-128"/>
              </a:rPr>
              <a:t> [</a:t>
            </a:r>
            <a:r>
              <a:rPr lang="en-US" altLang="en-US" i="1" dirty="0" err="1">
                <a:latin typeface="Arial Unicode MS" panose="020B0604020202020204" pitchFamily="34" charset="-128"/>
              </a:rPr>
              <a:t>تجمع</a:t>
            </a:r>
            <a:r>
              <a:rPr lang="en-US" altLang="en-US" dirty="0">
                <a:latin typeface="Arial Unicode MS" panose="020B0604020202020204" pitchFamily="34" charset="-128"/>
              </a:rPr>
              <a:t>] </a:t>
            </a:r>
            <a:r>
              <a:rPr lang="en-US" altLang="en-US" dirty="0" err="1">
                <a:latin typeface="Arial Unicode MS" panose="020B0604020202020204" pitchFamily="34" charset="-128"/>
              </a:rPr>
              <a:t>أنشطة</a:t>
            </a:r>
            <a:r>
              <a:rPr lang="en-US" altLang="en-US" dirty="0">
                <a:latin typeface="Arial Unicode MS" panose="020B0604020202020204" pitchFamily="34" charset="-128"/>
              </a:rPr>
              <a:t>."</a:t>
            </a:r>
          </a:p>
          <a:p>
            <a:pPr eaLnBrk="1" hangingPunct="1">
              <a:buFont typeface="Wingdings" panose="05000000000000000000" pitchFamily="2" charset="2"/>
              <a:buNone/>
            </a:pPr>
            <a:endParaRPr lang="en-US" altLang="en-US" dirty="0">
              <a:latin typeface="Arial Unicode MS" panose="020B0604020202020204" pitchFamily="34"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E7EA402-6329-4EA5-815B-9BA78F834E9B}"/>
              </a:ext>
            </a:extLst>
          </p:cNvPr>
          <p:cNvSpPr>
            <a:spLocks noGrp="1" noChangeArrowheads="1"/>
          </p:cNvSpPr>
          <p:nvPr>
            <p:ph type="title"/>
          </p:nvPr>
        </p:nvSpPr>
        <p:spPr/>
        <p:txBody>
          <a:bodyPr/>
          <a:lstStyle/>
          <a:p>
            <a:pPr eaLnBrk="1" hangingPunct="1"/>
            <a:r>
              <a:rPr lang="en-US" altLang="en-US" dirty="0"/>
              <a:t>System Requirement  Specification Document</a:t>
            </a:r>
            <a:br>
              <a:rPr lang="en-US" altLang="en-US" dirty="0"/>
            </a:br>
            <a:r>
              <a:rPr lang="en-US" altLang="en-US" dirty="0" err="1"/>
              <a:t>وثيقة</a:t>
            </a:r>
            <a:r>
              <a:rPr lang="en-US" altLang="en-US" dirty="0"/>
              <a:t> </a:t>
            </a:r>
            <a:r>
              <a:rPr lang="en-US" altLang="en-US" dirty="0" err="1"/>
              <a:t>مواصفات</a:t>
            </a:r>
            <a:r>
              <a:rPr lang="en-US" altLang="en-US" dirty="0"/>
              <a:t> </a:t>
            </a:r>
            <a:r>
              <a:rPr lang="en-US" altLang="en-US" dirty="0" err="1"/>
              <a:t>متطلبات</a:t>
            </a:r>
            <a:r>
              <a:rPr lang="en-US" altLang="en-US" dirty="0"/>
              <a:t> </a:t>
            </a:r>
            <a:r>
              <a:rPr lang="en-US" altLang="en-US" dirty="0" err="1"/>
              <a:t>النظام</a:t>
            </a:r>
            <a:endParaRPr lang="en-US" altLang="en-US" dirty="0"/>
          </a:p>
        </p:txBody>
      </p:sp>
      <p:sp>
        <p:nvSpPr>
          <p:cNvPr id="25603" name="Rectangle 3">
            <a:extLst>
              <a:ext uri="{FF2B5EF4-FFF2-40B4-BE49-F238E27FC236}">
                <a16:creationId xmlns:a16="http://schemas.microsoft.com/office/drawing/2014/main" id="{B7E458D7-AC54-440F-B769-70886FFFB2E0}"/>
              </a:ext>
            </a:extLst>
          </p:cNvPr>
          <p:cNvSpPr>
            <a:spLocks noGrp="1" noChangeArrowheads="1"/>
          </p:cNvSpPr>
          <p:nvPr>
            <p:ph type="body" idx="1"/>
          </p:nvPr>
        </p:nvSpPr>
        <p:spPr/>
        <p:txBody>
          <a:bodyPr/>
          <a:lstStyle/>
          <a:p>
            <a:pPr eaLnBrk="1" hangingPunct="1"/>
            <a:r>
              <a:rPr lang="en-US" altLang="en-US" dirty="0"/>
              <a:t>SRS Include Both:</a:t>
            </a:r>
          </a:p>
          <a:p>
            <a:pPr algn="r" rtl="1" eaLnBrk="1" hangingPunct="1"/>
            <a:r>
              <a:rPr lang="en-US" altLang="en-US" dirty="0" err="1"/>
              <a:t>يتضمن</a:t>
            </a:r>
            <a:r>
              <a:rPr lang="en-US" altLang="en-US" dirty="0"/>
              <a:t> SRS </a:t>
            </a:r>
            <a:r>
              <a:rPr lang="en-US" altLang="en-US" dirty="0" err="1"/>
              <a:t>كلاهما</a:t>
            </a:r>
            <a:r>
              <a:rPr lang="en-US" altLang="en-US" dirty="0"/>
              <a:t>:</a:t>
            </a:r>
          </a:p>
          <a:p>
            <a:pPr eaLnBrk="1" hangingPunct="1"/>
            <a:endParaRPr lang="en-US" altLang="en-US" dirty="0"/>
          </a:p>
          <a:p>
            <a:pPr lvl="1" eaLnBrk="1" hangingPunct="1"/>
            <a:r>
              <a:rPr lang="en-US" altLang="en-US" dirty="0"/>
              <a:t> functional requirement as descried in Use-case Model  </a:t>
            </a:r>
          </a:p>
          <a:p>
            <a:pPr lvl="1" algn="r" rtl="1" eaLnBrk="1" hangingPunct="1"/>
            <a:r>
              <a:rPr lang="en-US" altLang="en-US" dirty="0" err="1"/>
              <a:t>المتطلبات</a:t>
            </a:r>
            <a:r>
              <a:rPr lang="en-US" altLang="en-US" dirty="0"/>
              <a:t> </a:t>
            </a:r>
            <a:r>
              <a:rPr lang="en-US" altLang="en-US" dirty="0" err="1"/>
              <a:t>الوظيفية</a:t>
            </a:r>
            <a:r>
              <a:rPr lang="en-US" altLang="en-US" dirty="0"/>
              <a:t> </a:t>
            </a:r>
            <a:r>
              <a:rPr lang="en-US" altLang="en-US" dirty="0" err="1"/>
              <a:t>كما</a:t>
            </a:r>
            <a:r>
              <a:rPr lang="en-US" altLang="en-US" dirty="0"/>
              <a:t> </a:t>
            </a:r>
            <a:r>
              <a:rPr lang="en-US" altLang="en-US" dirty="0" err="1"/>
              <a:t>هو</a:t>
            </a:r>
            <a:r>
              <a:rPr lang="en-US" altLang="en-US" dirty="0"/>
              <a:t> </a:t>
            </a:r>
            <a:r>
              <a:rPr lang="en-US" altLang="en-US" dirty="0" err="1"/>
              <a:t>موضح</a:t>
            </a:r>
            <a:r>
              <a:rPr lang="en-US" altLang="en-US" dirty="0"/>
              <a:t> </a:t>
            </a:r>
            <a:r>
              <a:rPr lang="en-US" altLang="en-US" dirty="0" err="1"/>
              <a:t>في</a:t>
            </a:r>
            <a:r>
              <a:rPr lang="en-US" altLang="en-US" dirty="0"/>
              <a:t> </a:t>
            </a:r>
            <a:r>
              <a:rPr lang="en-US" altLang="en-US" dirty="0" err="1"/>
              <a:t>نموذج</a:t>
            </a:r>
            <a:r>
              <a:rPr lang="en-US" altLang="en-US" dirty="0"/>
              <a:t> </a:t>
            </a:r>
            <a:r>
              <a:rPr lang="en-US" altLang="en-US" dirty="0" err="1"/>
              <a:t>حالة</a:t>
            </a:r>
            <a:r>
              <a:rPr lang="en-US" altLang="en-US" dirty="0"/>
              <a:t> </a:t>
            </a:r>
            <a:r>
              <a:rPr lang="en-US" altLang="en-US" dirty="0" err="1"/>
              <a:t>الاستخدام</a:t>
            </a:r>
            <a:endParaRPr lang="en-US" altLang="en-US" dirty="0"/>
          </a:p>
          <a:p>
            <a:pPr lvl="1" eaLnBrk="1" hangingPunct="1"/>
            <a:endParaRPr lang="en-US" altLang="en-US" dirty="0"/>
          </a:p>
          <a:p>
            <a:pPr lvl="1" eaLnBrk="1" hangingPunct="1"/>
            <a:r>
              <a:rPr lang="en-US" altLang="en-US" dirty="0"/>
              <a:t>And non-requirement as described in supplementary specification document </a:t>
            </a:r>
          </a:p>
          <a:p>
            <a:pPr lvl="1" algn="r" rtl="1" eaLnBrk="1" hangingPunct="1"/>
            <a:r>
              <a:rPr lang="en-US" altLang="en-US" dirty="0" err="1"/>
              <a:t>وغير</a:t>
            </a:r>
            <a:r>
              <a:rPr lang="en-US" altLang="en-US" dirty="0"/>
              <a:t> </a:t>
            </a:r>
            <a:r>
              <a:rPr lang="en-US" altLang="en-US" dirty="0" err="1"/>
              <a:t>متطلب</a:t>
            </a:r>
            <a:r>
              <a:rPr lang="en-US" altLang="en-US" dirty="0"/>
              <a:t> </a:t>
            </a:r>
            <a:r>
              <a:rPr lang="en-US" altLang="en-US" dirty="0" err="1"/>
              <a:t>كما</a:t>
            </a:r>
            <a:r>
              <a:rPr lang="en-US" altLang="en-US" dirty="0"/>
              <a:t> </a:t>
            </a:r>
            <a:r>
              <a:rPr lang="en-US" altLang="en-US" dirty="0" err="1"/>
              <a:t>هو</a:t>
            </a:r>
            <a:r>
              <a:rPr lang="en-US" altLang="en-US" dirty="0"/>
              <a:t> </a:t>
            </a:r>
            <a:r>
              <a:rPr lang="en-US" altLang="en-US" dirty="0" err="1"/>
              <a:t>موضح</a:t>
            </a:r>
            <a:r>
              <a:rPr lang="en-US" altLang="en-US" dirty="0"/>
              <a:t> </a:t>
            </a:r>
            <a:r>
              <a:rPr lang="en-US" altLang="en-US" dirty="0" err="1"/>
              <a:t>في</a:t>
            </a:r>
            <a:r>
              <a:rPr lang="en-US" altLang="en-US" dirty="0"/>
              <a:t> </a:t>
            </a:r>
            <a:r>
              <a:rPr lang="en-US" altLang="en-US" dirty="0" err="1"/>
              <a:t>وثيقة</a:t>
            </a:r>
            <a:r>
              <a:rPr lang="en-US" altLang="en-US" dirty="0"/>
              <a:t> </a:t>
            </a:r>
            <a:r>
              <a:rPr lang="en-US" altLang="en-US" dirty="0" err="1"/>
              <a:t>المواصفات</a:t>
            </a:r>
            <a:r>
              <a:rPr lang="en-US" altLang="en-US" dirty="0"/>
              <a:t> </a:t>
            </a:r>
            <a:r>
              <a:rPr lang="en-US" altLang="en-US" dirty="0" err="1"/>
              <a:t>التكميلية</a:t>
            </a:r>
            <a:endParaRPr lang="en-US" altLang="en-US" dirty="0"/>
          </a:p>
          <a:p>
            <a:pPr algn="r" rtl="1" eaLnBrk="1" hangingPunct="1"/>
            <a:endParaRPr lang="en-US" altLang="en-US" dirty="0"/>
          </a:p>
          <a:p>
            <a:pPr lvl="1" algn="r" rtl="1" eaLnBrk="1" hangingPunct="1"/>
            <a:endParaRPr lang="en-US" altLang="en-US" dirty="0"/>
          </a:p>
          <a:p>
            <a:pPr lvl="1" eaLnBrk="1" hangingPunct="1"/>
            <a:endParaRPr lang="en-US"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810C8B3-D405-48E6-A533-7E60BEEB5A21}"/>
              </a:ext>
            </a:extLst>
          </p:cNvPr>
          <p:cNvSpPr>
            <a:spLocks noGrp="1" noChangeArrowheads="1"/>
          </p:cNvSpPr>
          <p:nvPr>
            <p:ph type="title"/>
          </p:nvPr>
        </p:nvSpPr>
        <p:spPr/>
        <p:txBody>
          <a:bodyPr/>
          <a:lstStyle/>
          <a:p>
            <a:pPr eaLnBrk="1" hangingPunct="1"/>
            <a:r>
              <a:rPr lang="en-US" altLang="en-US" dirty="0"/>
              <a:t>Glossary</a:t>
            </a:r>
            <a:br>
              <a:rPr lang="en-US" altLang="en-US" dirty="0"/>
            </a:br>
            <a:r>
              <a:rPr lang="en-US" altLang="en-US" dirty="0" err="1"/>
              <a:t>قائمة</a:t>
            </a:r>
            <a:r>
              <a:rPr lang="en-US" altLang="en-US" dirty="0"/>
              <a:t> </a:t>
            </a:r>
            <a:r>
              <a:rPr lang="en-US" altLang="en-US" dirty="0" err="1"/>
              <a:t>المصطلحات</a:t>
            </a:r>
            <a:r>
              <a:rPr lang="en-US" altLang="en-US" dirty="0"/>
              <a:t> </a:t>
            </a:r>
          </a:p>
        </p:txBody>
      </p:sp>
      <p:sp>
        <p:nvSpPr>
          <p:cNvPr id="26627" name="Rectangle 3">
            <a:extLst>
              <a:ext uri="{FF2B5EF4-FFF2-40B4-BE49-F238E27FC236}">
                <a16:creationId xmlns:a16="http://schemas.microsoft.com/office/drawing/2014/main" id="{6B874295-1299-44B8-B9B0-D72509A8781F}"/>
              </a:ext>
            </a:extLst>
          </p:cNvPr>
          <p:cNvSpPr>
            <a:spLocks noGrp="1" noChangeArrowheads="1"/>
          </p:cNvSpPr>
          <p:nvPr>
            <p:ph type="body" idx="1"/>
          </p:nvPr>
        </p:nvSpPr>
        <p:spPr/>
        <p:txBody>
          <a:bodyPr/>
          <a:lstStyle/>
          <a:p>
            <a:pPr eaLnBrk="1" hangingPunct="1"/>
            <a:r>
              <a:rPr lang="en-US" altLang="en-US" dirty="0"/>
              <a:t>Define system terminology  that used across the project or organization.</a:t>
            </a:r>
          </a:p>
          <a:p>
            <a:pPr algn="r" rtl="1" eaLnBrk="1" hangingPunct="1"/>
            <a:r>
              <a:rPr lang="en-US" altLang="en-US" dirty="0" err="1"/>
              <a:t>تحديد</a:t>
            </a:r>
            <a:r>
              <a:rPr lang="en-US" altLang="en-US" dirty="0"/>
              <a:t> </a:t>
            </a:r>
            <a:r>
              <a:rPr lang="en-US" altLang="en-US" dirty="0" err="1"/>
              <a:t>مصطلحات</a:t>
            </a:r>
            <a:r>
              <a:rPr lang="en-US" altLang="en-US" dirty="0"/>
              <a:t> </a:t>
            </a:r>
            <a:r>
              <a:rPr lang="en-US" altLang="en-US" dirty="0" err="1"/>
              <a:t>النظام</a:t>
            </a:r>
            <a:r>
              <a:rPr lang="en-US" altLang="en-US" dirty="0"/>
              <a:t> </a:t>
            </a:r>
            <a:r>
              <a:rPr lang="en-US" altLang="en-US" dirty="0" err="1"/>
              <a:t>المستخدمة</a:t>
            </a:r>
            <a:r>
              <a:rPr lang="en-US" altLang="en-US" dirty="0"/>
              <a:t> </a:t>
            </a:r>
            <a:r>
              <a:rPr lang="en-US" altLang="en-US" dirty="0" err="1"/>
              <a:t>عبر</a:t>
            </a:r>
            <a:r>
              <a:rPr lang="en-US" altLang="en-US" dirty="0"/>
              <a:t> </a:t>
            </a:r>
            <a:r>
              <a:rPr lang="en-US" altLang="en-US" dirty="0" err="1"/>
              <a:t>المشروع</a:t>
            </a:r>
            <a:r>
              <a:rPr lang="en-US" altLang="en-US" dirty="0"/>
              <a:t> </a:t>
            </a:r>
            <a:r>
              <a:rPr lang="en-US" altLang="en-US" dirty="0" err="1"/>
              <a:t>أو</a:t>
            </a:r>
            <a:r>
              <a:rPr lang="en-US" altLang="en-US" dirty="0"/>
              <a:t> </a:t>
            </a:r>
            <a:r>
              <a:rPr lang="en-US" altLang="en-US" dirty="0" err="1"/>
              <a:t>المنظمة</a:t>
            </a:r>
            <a:r>
              <a:rPr lang="en-US" altLang="en-US" dirty="0"/>
              <a:t>.</a:t>
            </a:r>
          </a:p>
          <a:p>
            <a:pPr eaLnBrk="1" hangingPunct="1"/>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br>
              <a:rPr lang="en-US" dirty="0"/>
            </a:br>
            <a:r>
              <a:rPr lang="en-US" dirty="0" err="1"/>
              <a:t>المتطلبات</a:t>
            </a:r>
            <a:r>
              <a:rPr lang="en-US" dirty="0"/>
              <a:t> </a:t>
            </a:r>
            <a:r>
              <a:rPr lang="en-US" dirty="0" err="1"/>
              <a:t>وثيقة</a:t>
            </a:r>
            <a:r>
              <a:rPr lang="en-US" dirty="0"/>
              <a:t> </a:t>
            </a:r>
            <a:r>
              <a:rPr lang="en-US" dirty="0" err="1"/>
              <a:t>التباين</a:t>
            </a:r>
            <a:endParaRPr lang="en-US" dirty="0"/>
          </a:p>
        </p:txBody>
      </p:sp>
      <p:sp>
        <p:nvSpPr>
          <p:cNvPr id="3" name="Content Placeholder 2"/>
          <p:cNvSpPr>
            <a:spLocks noGrp="1"/>
          </p:cNvSpPr>
          <p:nvPr>
            <p:ph idx="1"/>
          </p:nvPr>
        </p:nvSpPr>
        <p:spPr/>
        <p:txBody>
          <a:bodyPr/>
          <a:lstStyle/>
          <a:p>
            <a:r>
              <a:rPr lang="en-US" sz="1800" dirty="0"/>
              <a:t>Information in requirements document depends on type of system and the approach to development used.</a:t>
            </a:r>
          </a:p>
          <a:p>
            <a:pPr algn="r" rtl="1"/>
            <a:r>
              <a:rPr lang="en-US" sz="1800" dirty="0" err="1"/>
              <a:t>تعتمد</a:t>
            </a:r>
            <a:r>
              <a:rPr lang="en-US" sz="1800" dirty="0"/>
              <a:t> </a:t>
            </a:r>
            <a:r>
              <a:rPr lang="en-US" sz="1800" dirty="0" err="1"/>
              <a:t>المعلومات</a:t>
            </a:r>
            <a:r>
              <a:rPr lang="en-US" sz="1800" dirty="0"/>
              <a:t> </a:t>
            </a:r>
            <a:r>
              <a:rPr lang="en-US" sz="1800" dirty="0" err="1"/>
              <a:t>الواردة</a:t>
            </a:r>
            <a:r>
              <a:rPr lang="en-US" sz="1800" dirty="0"/>
              <a:t> </a:t>
            </a:r>
            <a:r>
              <a:rPr lang="en-US" sz="1800" dirty="0" err="1"/>
              <a:t>في</a:t>
            </a:r>
            <a:r>
              <a:rPr lang="en-US" sz="1800" dirty="0"/>
              <a:t> </a:t>
            </a:r>
            <a:r>
              <a:rPr lang="en-US" sz="1800" dirty="0" err="1"/>
              <a:t>وثيقة</a:t>
            </a:r>
            <a:r>
              <a:rPr lang="en-US" sz="1800" dirty="0"/>
              <a:t> </a:t>
            </a:r>
            <a:r>
              <a:rPr lang="en-US" sz="1800" dirty="0" err="1"/>
              <a:t>المتطلبات</a:t>
            </a:r>
            <a:r>
              <a:rPr lang="en-US" sz="1800" dirty="0"/>
              <a:t> </a:t>
            </a:r>
            <a:r>
              <a:rPr lang="en-US" sz="1800" dirty="0" err="1"/>
              <a:t>على</a:t>
            </a:r>
            <a:r>
              <a:rPr lang="en-US" sz="1800" dirty="0"/>
              <a:t> </a:t>
            </a:r>
            <a:r>
              <a:rPr lang="en-US" sz="1800" dirty="0" err="1"/>
              <a:t>نوع</a:t>
            </a:r>
            <a:r>
              <a:rPr lang="en-US" sz="1800" dirty="0"/>
              <a:t> </a:t>
            </a:r>
            <a:r>
              <a:rPr lang="en-US" sz="1800" dirty="0" err="1"/>
              <a:t>النظام</a:t>
            </a:r>
            <a:r>
              <a:rPr lang="en-US" sz="1800" dirty="0"/>
              <a:t> </a:t>
            </a:r>
            <a:r>
              <a:rPr lang="en-US" sz="1800" dirty="0" err="1"/>
              <a:t>والنهج</a:t>
            </a:r>
            <a:r>
              <a:rPr lang="en-US" sz="1800" dirty="0"/>
              <a:t> </a:t>
            </a:r>
            <a:r>
              <a:rPr lang="en-US" sz="1800" dirty="0" err="1"/>
              <a:t>المتبع</a:t>
            </a:r>
            <a:r>
              <a:rPr lang="en-US" sz="1800" dirty="0"/>
              <a:t> </a:t>
            </a:r>
            <a:r>
              <a:rPr lang="en-US" sz="1800" dirty="0" err="1"/>
              <a:t>في</a:t>
            </a:r>
            <a:r>
              <a:rPr lang="en-US" sz="1800" dirty="0"/>
              <a:t> </a:t>
            </a:r>
            <a:r>
              <a:rPr lang="en-US" sz="1800" dirty="0" err="1"/>
              <a:t>التطوير</a:t>
            </a:r>
            <a:r>
              <a:rPr lang="en-US" sz="1800" dirty="0"/>
              <a:t>.</a:t>
            </a:r>
          </a:p>
          <a:p>
            <a:r>
              <a:rPr lang="en-US" sz="1800" dirty="0"/>
              <a:t>Systems developed incrementally will, typically, have less detail in the requirements document.</a:t>
            </a:r>
          </a:p>
          <a:p>
            <a:pPr algn="r" rtl="1"/>
            <a:r>
              <a:rPr lang="en-US" sz="1800" dirty="0" err="1"/>
              <a:t>عادة</a:t>
            </a:r>
            <a:r>
              <a:rPr lang="en-US" sz="1800" dirty="0"/>
              <a:t> </a:t>
            </a:r>
            <a:r>
              <a:rPr lang="en-US" sz="1800" dirty="0" err="1"/>
              <a:t>ما</a:t>
            </a:r>
            <a:r>
              <a:rPr lang="en-US" sz="1800" dirty="0"/>
              <a:t> </a:t>
            </a:r>
            <a:r>
              <a:rPr lang="en-US" sz="1800" dirty="0" err="1"/>
              <a:t>يكون</a:t>
            </a:r>
            <a:r>
              <a:rPr lang="en-US" sz="1800" dirty="0"/>
              <a:t> </a:t>
            </a:r>
            <a:r>
              <a:rPr lang="en-US" sz="1800" dirty="0" err="1"/>
              <a:t>للأنظمة</a:t>
            </a:r>
            <a:r>
              <a:rPr lang="en-US" sz="1800" dirty="0"/>
              <a:t> </a:t>
            </a:r>
            <a:r>
              <a:rPr lang="en-US" sz="1800" dirty="0" err="1"/>
              <a:t>التي</a:t>
            </a:r>
            <a:r>
              <a:rPr lang="en-US" sz="1800" dirty="0"/>
              <a:t> </a:t>
            </a:r>
            <a:r>
              <a:rPr lang="en-US" sz="1800" dirty="0" err="1"/>
              <a:t>يتم</a:t>
            </a:r>
            <a:r>
              <a:rPr lang="en-US" sz="1800" dirty="0"/>
              <a:t> </a:t>
            </a:r>
            <a:r>
              <a:rPr lang="en-US" sz="1800" dirty="0" err="1"/>
              <a:t>تطويرها</a:t>
            </a:r>
            <a:r>
              <a:rPr lang="en-US" sz="1800" dirty="0"/>
              <a:t> </a:t>
            </a:r>
            <a:r>
              <a:rPr lang="en-US" sz="1800" dirty="0" err="1"/>
              <a:t>بشكل</a:t>
            </a:r>
            <a:r>
              <a:rPr lang="en-US" sz="1800" dirty="0"/>
              <a:t> </a:t>
            </a:r>
            <a:r>
              <a:rPr lang="en-US" sz="1800" dirty="0" err="1"/>
              <a:t>تدريجي</a:t>
            </a:r>
            <a:r>
              <a:rPr lang="en-US" sz="1800" dirty="0"/>
              <a:t> </a:t>
            </a:r>
            <a:r>
              <a:rPr lang="en-US" sz="1800" dirty="0" err="1"/>
              <a:t>تفاصيل</a:t>
            </a:r>
            <a:r>
              <a:rPr lang="en-US" sz="1800" dirty="0"/>
              <a:t> </a:t>
            </a:r>
            <a:r>
              <a:rPr lang="en-US" sz="1800" dirty="0" err="1"/>
              <a:t>أقل</a:t>
            </a:r>
            <a:r>
              <a:rPr lang="en-US" sz="1800" dirty="0"/>
              <a:t> </a:t>
            </a:r>
            <a:r>
              <a:rPr lang="en-US" sz="1800" dirty="0" err="1"/>
              <a:t>في</a:t>
            </a:r>
            <a:r>
              <a:rPr lang="en-US" sz="1800" dirty="0"/>
              <a:t> </a:t>
            </a:r>
            <a:r>
              <a:rPr lang="en-US" sz="1800" dirty="0" err="1"/>
              <a:t>وثيقة</a:t>
            </a:r>
            <a:r>
              <a:rPr lang="en-US" sz="1800" dirty="0"/>
              <a:t> </a:t>
            </a:r>
            <a:r>
              <a:rPr lang="en-US" sz="1800" dirty="0" err="1"/>
              <a:t>المتطلبات</a:t>
            </a:r>
            <a:r>
              <a:rPr lang="en-US" sz="1800" dirty="0"/>
              <a:t>.</a:t>
            </a:r>
          </a:p>
          <a:p>
            <a:r>
              <a:rPr lang="en-US" sz="1800" dirty="0"/>
              <a:t>Requirements documents standards have been designed e.g. IEEE standard. These are mostly applicable to the requirements for large systems engineering projects.</a:t>
            </a:r>
          </a:p>
          <a:p>
            <a:pPr algn="r" rtl="1"/>
            <a:r>
              <a:rPr lang="en-US" sz="1800" dirty="0" err="1"/>
              <a:t>تم</a:t>
            </a:r>
            <a:r>
              <a:rPr lang="en-US" sz="1800" dirty="0"/>
              <a:t> </a:t>
            </a:r>
            <a:r>
              <a:rPr lang="en-US" sz="1800" dirty="0" err="1"/>
              <a:t>تصميم</a:t>
            </a:r>
            <a:r>
              <a:rPr lang="en-US" sz="1800" dirty="0"/>
              <a:t> </a:t>
            </a:r>
            <a:r>
              <a:rPr lang="en-US" sz="1800" dirty="0" err="1"/>
              <a:t>معايير</a:t>
            </a:r>
            <a:r>
              <a:rPr lang="en-US" sz="1800" dirty="0"/>
              <a:t> </a:t>
            </a:r>
            <a:r>
              <a:rPr lang="en-US" sz="1800" dirty="0" err="1"/>
              <a:t>مستندات</a:t>
            </a:r>
            <a:r>
              <a:rPr lang="en-US" sz="1800" dirty="0"/>
              <a:t> </a:t>
            </a:r>
            <a:r>
              <a:rPr lang="en-US" sz="1800" dirty="0" err="1"/>
              <a:t>المتطلبات</a:t>
            </a:r>
            <a:r>
              <a:rPr lang="en-US" sz="1800" dirty="0"/>
              <a:t> </a:t>
            </a:r>
            <a:r>
              <a:rPr lang="en-US" sz="1800" dirty="0" err="1"/>
              <a:t>مثل</a:t>
            </a:r>
            <a:r>
              <a:rPr lang="en-US" sz="1800" dirty="0"/>
              <a:t> </a:t>
            </a:r>
            <a:r>
              <a:rPr lang="en-US" sz="1800" dirty="0" err="1"/>
              <a:t>معيار</a:t>
            </a:r>
            <a:r>
              <a:rPr lang="en-US" sz="1800" dirty="0"/>
              <a:t> IEEE. </a:t>
            </a:r>
            <a:r>
              <a:rPr lang="en-US" sz="1800" dirty="0" err="1"/>
              <a:t>تنطبق</a:t>
            </a:r>
            <a:r>
              <a:rPr lang="en-US" sz="1800" dirty="0"/>
              <a:t> </a:t>
            </a:r>
            <a:r>
              <a:rPr lang="en-US" sz="1800" dirty="0" err="1"/>
              <a:t>هذه</a:t>
            </a:r>
            <a:r>
              <a:rPr lang="en-US" sz="1800" dirty="0"/>
              <a:t> </a:t>
            </a:r>
            <a:r>
              <a:rPr lang="en-US" sz="1800" dirty="0" err="1"/>
              <a:t>في</a:t>
            </a:r>
            <a:r>
              <a:rPr lang="en-US" sz="1800" dirty="0"/>
              <a:t> </a:t>
            </a:r>
            <a:r>
              <a:rPr lang="en-US" sz="1800" dirty="0" err="1"/>
              <a:t>الغالب</a:t>
            </a:r>
            <a:r>
              <a:rPr lang="en-US" sz="1800" dirty="0"/>
              <a:t> </a:t>
            </a:r>
            <a:r>
              <a:rPr lang="en-US" sz="1800" dirty="0" err="1"/>
              <a:t>على</a:t>
            </a:r>
            <a:r>
              <a:rPr lang="en-US" sz="1800" dirty="0"/>
              <a:t> </a:t>
            </a:r>
            <a:r>
              <a:rPr lang="en-US" sz="1800" dirty="0" err="1"/>
              <a:t>متطلبات</a:t>
            </a:r>
            <a:r>
              <a:rPr lang="en-US" sz="1800" dirty="0"/>
              <a:t> </a:t>
            </a:r>
            <a:r>
              <a:rPr lang="en-US" sz="1800" dirty="0" err="1"/>
              <a:t>مشاريع</a:t>
            </a:r>
            <a:r>
              <a:rPr lang="en-US" sz="1800" dirty="0"/>
              <a:t> </a:t>
            </a:r>
            <a:r>
              <a:rPr lang="en-US" sz="1800" dirty="0" err="1"/>
              <a:t>هندسة</a:t>
            </a:r>
            <a:r>
              <a:rPr lang="en-US" sz="1800" dirty="0"/>
              <a:t> </a:t>
            </a:r>
            <a:r>
              <a:rPr lang="en-US" sz="1800" dirty="0" err="1"/>
              <a:t>الأنظمة</a:t>
            </a:r>
            <a:r>
              <a:rPr lang="en-US" sz="1800" dirty="0"/>
              <a:t> </a:t>
            </a:r>
            <a:r>
              <a:rPr lang="en-US" sz="1800" dirty="0" err="1"/>
              <a:t>الكبيرة</a:t>
            </a:r>
            <a:r>
              <a:rPr lang="en-US" sz="1800" dirty="0"/>
              <a:t>.</a:t>
            </a:r>
          </a:p>
        </p:txBody>
      </p:sp>
      <p:sp>
        <p:nvSpPr>
          <p:cNvPr id="4" name="Footer Placeholder 3"/>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66</a:t>
            </a:fld>
            <a:endParaRPr lang="en-US">
              <a:solidFill>
                <a:prstClr val="black">
                  <a:tint val="75000"/>
                </a:prstClr>
              </a:solidFill>
              <a:latin typeface="Calibri"/>
            </a:endParaRPr>
          </a:p>
        </p:txBody>
      </p:sp>
    </p:spTree>
    <p:extLst>
      <p:ext uri="{BB962C8B-B14F-4D97-AF65-F5344CB8AC3E}">
        <p14:creationId xmlns:p14="http://schemas.microsoft.com/office/powerpoint/2010/main" val="344814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00214" y="206376"/>
            <a:ext cx="7367587" cy="1089025"/>
          </a:xfrm>
        </p:spPr>
        <p:txBody>
          <a:bodyPr/>
          <a:lstStyle/>
          <a:p>
            <a:pPr eaLnBrk="1" hangingPunct="1"/>
            <a:r>
              <a:rPr lang="en-US" dirty="0"/>
              <a:t>The structure of a requirements</a:t>
            </a:r>
            <a:r>
              <a:rPr lang="en-US" b="1" dirty="0"/>
              <a:t> </a:t>
            </a:r>
            <a:r>
              <a:rPr lang="en-US" dirty="0"/>
              <a:t>document</a:t>
            </a:r>
            <a:br>
              <a:rPr lang="en-US" dirty="0"/>
            </a:br>
            <a:r>
              <a:rPr lang="en-US" dirty="0" err="1"/>
              <a:t>هيكل</a:t>
            </a:r>
            <a:r>
              <a:rPr lang="en-US" dirty="0"/>
              <a:t> </a:t>
            </a:r>
            <a:r>
              <a:rPr lang="en-US" dirty="0" err="1"/>
              <a:t>وثيقة</a:t>
            </a:r>
            <a:r>
              <a:rPr lang="en-US" dirty="0"/>
              <a:t> </a:t>
            </a:r>
            <a:r>
              <a:rPr lang="en-US" dirty="0" err="1"/>
              <a:t>المتطلبات</a:t>
            </a:r>
            <a:r>
              <a:rPr lang="en-GB" dirty="0"/>
              <a:t> </a:t>
            </a:r>
            <a:endParaRPr lang="en-US" dirty="0"/>
          </a:p>
        </p:txBody>
      </p:sp>
      <p:graphicFrame>
        <p:nvGraphicFramePr>
          <p:cNvPr id="4" name="Table 3"/>
          <p:cNvGraphicFramePr>
            <a:graphicFrameLocks noGrp="1"/>
          </p:cNvGraphicFramePr>
          <p:nvPr/>
        </p:nvGraphicFramePr>
        <p:xfrm>
          <a:off x="2286000" y="1828801"/>
          <a:ext cx="7924800" cy="4852035"/>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1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1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يحدد</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هذا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عدد</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القراء</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المتوقعين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للوثيقة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ويصف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محفوظات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الإصدار</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بما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في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ذلك</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الأساس</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المنطقي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لإنشاء</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نسخة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جديدة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وملخص</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للتغييرات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التي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إجراؤها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في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كل</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إصدار</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هذا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الحاجة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إلى</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بإيجاز</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وظائف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ويشرح</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كيف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سيعمل</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مع</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الأنظمة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الأخرى</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أيضًا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كيف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يتناسب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مع</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العمل</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العام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أو</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الأهداف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الإستراتيجية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للمؤسسة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التي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تقوم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بتكليف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البرنامج</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Glossary</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قائمة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المصطلحات</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يحدد</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هذا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المصطلحات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الفنية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المستخدمة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في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الوثيقة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ألا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تضع</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افتراضات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حول</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تجربة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أو</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خبرة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القارئ</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تعريف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متطلبات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المستخدم</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هنا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الخدمات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المقدمة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للمستخدم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أيضًا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متطلبات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غير</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الوظيفية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في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هذا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القسم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قد</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يستخدم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هذا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الوصف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لغة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طبيعية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أو</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رسوم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بيانية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أو</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رموز</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أخرى</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مفهومة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للعملاء</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تحديد</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معايير</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المنتج</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والعملية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التي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اتباعها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System architecture</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بنية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أن</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يقدم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هذا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الفصل</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نظرة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عامة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عالية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المستوى</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على</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بنية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المتوقعة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مع</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توضيح</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توزيع</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الوظائف</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عبر</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وحدات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النظام</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يجب</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إبراز</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المكونات</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المعمارية</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التي</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يعاد</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100" b="0" i="0" u="none" strike="noStrike" cap="none" normalizeH="0" baseline="0" dirty="0" err="1">
                          <a:ln>
                            <a:noFill/>
                          </a:ln>
                          <a:solidFill>
                            <a:srgbClr val="000000"/>
                          </a:solidFill>
                          <a:effectLst/>
                          <a:latin typeface="Arial" charset="0"/>
                          <a:ea typeface="Times New Roman" charset="0"/>
                          <a:cs typeface="Times New Roman" charset="0"/>
                        </a:rPr>
                        <a:t>استخدامها</a:t>
                      </a:r>
                      <a:r>
                        <a:rPr kumimoji="0" lang="en-US" sz="11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67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a:xfrm>
            <a:off x="4664186" y="6538913"/>
            <a:ext cx="2895600" cy="365125"/>
          </a:xfrm>
        </p:spPr>
        <p:txBody>
          <a:bodyPr/>
          <a:lstStyle/>
          <a:p>
            <a:pPr defTabSz="457200" rtl="0">
              <a:defRPr/>
            </a:pPr>
            <a:r>
              <a:rPr lang="en-US" dirty="0">
                <a:solidFill>
                  <a:prstClr val="black">
                    <a:tint val="75000"/>
                  </a:prstClr>
                </a:solidFill>
                <a:latin typeface="Calibri"/>
              </a:rPr>
              <a:t>Chapter 4 Requirements engineering</a:t>
            </a:r>
          </a:p>
        </p:txBody>
      </p:sp>
    </p:spTree>
    <p:extLst>
      <p:ext uri="{BB962C8B-B14F-4D97-AF65-F5344CB8AC3E}">
        <p14:creationId xmlns:p14="http://schemas.microsoft.com/office/powerpoint/2010/main" val="1009743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br>
              <a:rPr lang="en-US" dirty="0"/>
            </a:br>
            <a:r>
              <a:rPr lang="en-US" dirty="0" err="1"/>
              <a:t>هيكل</a:t>
            </a:r>
            <a:r>
              <a:rPr lang="en-US" dirty="0"/>
              <a:t> </a:t>
            </a:r>
            <a:r>
              <a:rPr lang="en-US" dirty="0" err="1"/>
              <a:t>وثيقة</a:t>
            </a:r>
            <a:r>
              <a:rPr lang="en-US" dirty="0"/>
              <a:t> </a:t>
            </a:r>
            <a:r>
              <a:rPr lang="en-US" dirty="0" err="1"/>
              <a:t>المتطلبات</a:t>
            </a:r>
            <a:r>
              <a:rPr lang="en-GB" dirty="0"/>
              <a:t>  </a:t>
            </a:r>
            <a:endParaRPr lang="en-US" dirty="0"/>
          </a:p>
        </p:txBody>
      </p:sp>
      <p:graphicFrame>
        <p:nvGraphicFramePr>
          <p:cNvPr id="4" name="Content Placeholder 3"/>
          <p:cNvGraphicFramePr>
            <a:graphicFrameLocks noGrp="1"/>
          </p:cNvGraphicFramePr>
          <p:nvPr>
            <p:ph idx="1"/>
          </p:nvPr>
        </p:nvGraphicFramePr>
        <p:xfrm>
          <a:off x="1981200" y="1676401"/>
          <a:ext cx="8229600" cy="480925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050" dirty="0">
                          <a:solidFill>
                            <a:schemeClr val="tx1"/>
                          </a:solidFill>
                          <a:latin typeface="Arial"/>
                          <a:cs typeface="Arial"/>
                        </a:rPr>
                        <a:t>Chapter</a:t>
                      </a:r>
                    </a:p>
                  </a:txBody>
                  <a:tcPr/>
                </a:tc>
                <a:tc>
                  <a:txBody>
                    <a:bodyPr/>
                    <a:lstStyle/>
                    <a:p>
                      <a:r>
                        <a:rPr lang="en-US" sz="105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System requirements specification</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مواصفات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متطلبات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يجب</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يصف</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هذا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المتطلبات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الوظيفية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وغير</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الوظيفية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بمزيد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التفصيل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إذا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لزم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الأمر</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يمكن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أيضًا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إضافة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مزيد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التفاصيل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إلى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المتطلبات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غير</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الوظيفية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يمكن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تحديد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واجهات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أنظمة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أخرى</a:t>
                      </a:r>
                      <a:r>
                        <a:rPr kumimoji="0" lang="en-US" sz="1050" b="0" i="0" u="none" strike="noStrike" cap="none" normalizeH="0" baseline="0" dirty="0">
                          <a:ln>
                            <a:noFill/>
                          </a:ln>
                          <a:solidFill>
                            <a:srgbClr val="000000"/>
                          </a:solidFill>
                          <a:effectLst/>
                          <a:latin typeface="Arial"/>
                          <a:ea typeface="Times New Roman" charset="0"/>
                          <a:cs typeface="Arial"/>
                        </a:rPr>
                        <a:t>.</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System models</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نماذج</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قد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يشمل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ذلك</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نماذج</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نظام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رسومية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توضح</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العلاقات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بين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مكونات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والنظام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وبيئته</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الأمثلة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على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النماذج</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الممكنة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نماذج</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الكائنات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أو</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نماذج</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تدفق</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البيانات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أو</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نماذج</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البيانات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الدلالية</a:t>
                      </a:r>
                      <a:r>
                        <a:rPr kumimoji="0" lang="en-US" sz="1050" b="0" i="0" u="none" strike="noStrike" cap="none" normalizeH="0" baseline="0" dirty="0">
                          <a:ln>
                            <a:noFill/>
                          </a:ln>
                          <a:solidFill>
                            <a:srgbClr val="000000"/>
                          </a:solidFill>
                          <a:effectLst/>
                          <a:latin typeface="Arial"/>
                          <a:ea typeface="Times New Roman" charset="0"/>
                          <a:cs typeface="Arial"/>
                        </a:rPr>
                        <a:t>. </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System evolution</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تطور</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يجب</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يصف</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هذا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الافتراضات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الأساسية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يقوم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عليها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وأي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تغييرات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متوقعة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بسبب</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تطور</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الأجهزة</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وتغيير</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احتياجات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المستخدم</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وما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إلى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ذلك</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هذا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القسم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مفيد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لمصممي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لأنه</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قد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يساعدهم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في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تجنب</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قرارات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التصميم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شأنها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تقييد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التغييرات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المحتملة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في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المستقبل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على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r>
                        <a:rPr kumimoji="0" lang="en-US" sz="1050" b="0" i="0" u="none" strike="noStrike" cap="none" normalizeH="0" baseline="0" dirty="0">
                          <a:ln>
                            <a:noFill/>
                          </a:ln>
                          <a:solidFill>
                            <a:srgbClr val="000000"/>
                          </a:solidFill>
                          <a:effectLst/>
                          <a:latin typeface="Arial"/>
                          <a:ea typeface="Times New Roman" charset="0"/>
                          <a:cs typeface="Arial"/>
                        </a:rPr>
                        <a:t>.</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Appendices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rgbClr val="000000"/>
                          </a:solidFill>
                          <a:effectLst/>
                          <a:latin typeface="Arial"/>
                          <a:ea typeface="Times New Roman" charset="0"/>
                          <a:cs typeface="Arial"/>
                        </a:rPr>
                        <a:t>الملاحق</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يجب</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أن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توفر</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هذه</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المعلومات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المفصلة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والمحددة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المتعلقة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بالتطبيق</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الجاري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تطويره</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على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سبيل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المثال</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أوصاف</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الأجهزة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وقاعدة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البيانات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تحدد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متطلبات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الأجهزة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الحد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الأدنى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والأمثل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التكوينات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للنظام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تحدد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متطلبات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قاعدة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البيانات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التنظيم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المنطقي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للبيانات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المستخدمة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قبل</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النظام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والعلاقات</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بين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البيانات</a:t>
                      </a:r>
                      <a:r>
                        <a:rPr kumimoji="0" lang="en-US" sz="1050" b="0" i="0" u="none" strike="noStrike" cap="none" normalizeH="0" baseline="0" dirty="0">
                          <a:ln>
                            <a:noFill/>
                          </a:ln>
                          <a:solidFill>
                            <a:srgbClr val="000000"/>
                          </a:solidFill>
                          <a:effectLst/>
                          <a:latin typeface="Arial"/>
                          <a:ea typeface="Times New Roman" charset="0"/>
                          <a:cs typeface="Arial"/>
                        </a:rPr>
                        <a:t>.</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Index</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rgbClr val="000000"/>
                          </a:solidFill>
                          <a:effectLst/>
                          <a:latin typeface="Arial"/>
                          <a:ea typeface="Times New Roman" charset="0"/>
                          <a:cs typeface="Arial"/>
                        </a:rPr>
                        <a:t>فِهرِس</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p>
                    <a:p>
                      <a:pPr marL="0" marR="0" lvl="0" indent="0" algn="just" defTabSz="457200" rtl="1" eaLnBrk="1" fontAlgn="base" latinLnBrk="0" hangingPunct="1">
                        <a:lnSpc>
                          <a:spcPct val="100000"/>
                        </a:lnSpc>
                        <a:spcBef>
                          <a:spcPct val="0"/>
                        </a:spcBef>
                        <a:spcAft>
                          <a:spcPct val="0"/>
                        </a:spcAft>
                        <a:buClrTx/>
                        <a:buSzTx/>
                        <a:buFontTx/>
                        <a:buNone/>
                        <a:tabLst/>
                        <a:defRPr/>
                      </a:pPr>
                      <a:r>
                        <a:rPr kumimoji="0" lang="en-US" sz="1050" b="0" i="0" u="none" strike="noStrike" cap="none" normalizeH="0" baseline="0" dirty="0" err="1">
                          <a:ln>
                            <a:noFill/>
                          </a:ln>
                          <a:solidFill>
                            <a:srgbClr val="000000"/>
                          </a:solidFill>
                          <a:effectLst/>
                          <a:latin typeface="Arial"/>
                          <a:ea typeface="Times New Roman" charset="0"/>
                          <a:cs typeface="Arial"/>
                        </a:rPr>
                        <a:t>قد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يتم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تضمين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عدة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فهارس</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للوثيقة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بالإضافة</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إلى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الفهرس</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الأبجدي</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العادي</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قد</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يكون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هناك</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فهرس</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من</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الرسوم</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البيانية</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وفهرس</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للوظائف</a:t>
                      </a:r>
                      <a:r>
                        <a:rPr kumimoji="0" lang="en-US" sz="1050" b="0" i="0" u="none" strike="noStrike" cap="none" normalizeH="0" baseline="0" dirty="0">
                          <a:ln>
                            <a:noFill/>
                          </a:ln>
                          <a:solidFill>
                            <a:srgbClr val="000000"/>
                          </a:solidFill>
                          <a:effectLst/>
                          <a:latin typeface="Arial"/>
                          <a:ea typeface="Times New Roman" charset="0"/>
                          <a:cs typeface="Arial"/>
                        </a:rPr>
                        <a:t> ، </a:t>
                      </a:r>
                      <a:r>
                        <a:rPr kumimoji="0" lang="en-US" sz="1050" b="0" i="0" u="none" strike="noStrike" cap="none" normalizeH="0" baseline="0" dirty="0" err="1">
                          <a:ln>
                            <a:noFill/>
                          </a:ln>
                          <a:solidFill>
                            <a:srgbClr val="000000"/>
                          </a:solidFill>
                          <a:effectLst/>
                          <a:latin typeface="Arial"/>
                          <a:ea typeface="Times New Roman" charset="0"/>
                          <a:cs typeface="Arial"/>
                        </a:rPr>
                        <a:t>وما</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إلى</a:t>
                      </a:r>
                      <a:r>
                        <a:rPr kumimoji="0" lang="en-US" sz="1050" b="0" i="0" u="none" strike="noStrike" cap="none" normalizeH="0" baseline="0" dirty="0">
                          <a:ln>
                            <a:noFill/>
                          </a:ln>
                          <a:solidFill>
                            <a:srgbClr val="000000"/>
                          </a:solidFill>
                          <a:effectLst/>
                          <a:latin typeface="Arial"/>
                          <a:ea typeface="Times New Roman" charset="0"/>
                          <a:cs typeface="Arial"/>
                        </a:rPr>
                        <a:t> </a:t>
                      </a:r>
                      <a:r>
                        <a:rPr kumimoji="0" lang="en-US" sz="1050" b="0" i="0" u="none" strike="noStrike" cap="none" normalizeH="0" baseline="0" dirty="0" err="1">
                          <a:ln>
                            <a:noFill/>
                          </a:ln>
                          <a:solidFill>
                            <a:srgbClr val="000000"/>
                          </a:solidFill>
                          <a:effectLst/>
                          <a:latin typeface="Arial"/>
                          <a:ea typeface="Times New Roman" charset="0"/>
                          <a:cs typeface="Arial"/>
                        </a:rPr>
                        <a:t>ذلك</a:t>
                      </a:r>
                      <a:r>
                        <a:rPr kumimoji="0" lang="en-US" sz="1050" b="0" i="0" u="none" strike="noStrike" cap="none" normalizeH="0" baseline="0" dirty="0">
                          <a:ln>
                            <a:noFill/>
                          </a:ln>
                          <a:solidFill>
                            <a:srgbClr val="000000"/>
                          </a:solidFill>
                          <a:effectLst/>
                          <a:latin typeface="Arial"/>
                          <a:ea typeface="Times New Roman" charset="0"/>
                          <a:cs typeface="Arial"/>
                        </a:rPr>
                        <a:t>.</a:t>
                      </a:r>
                      <a:endParaRPr kumimoji="0" lang="en-GB" sz="105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defTabSz="457200" rtl="0">
              <a:defRPr/>
            </a:pPr>
            <a:fld id="{825F70CE-84E9-D04C-9B15-10C693AA0F2A}" type="slidenum">
              <a:rPr lang="en-US">
                <a:solidFill>
                  <a:prstClr val="black">
                    <a:tint val="75000"/>
                  </a:prstClr>
                </a:solidFill>
                <a:latin typeface="Calibri"/>
              </a:rPr>
              <a:pPr defTabSz="457200" rtl="0">
                <a:defRPr/>
              </a:pPr>
              <a:t>68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defTabSz="457200" rtl="0">
              <a:defRPr/>
            </a:pPr>
            <a:r>
              <a:rPr lang="en-US">
                <a:solidFill>
                  <a:prstClr val="black">
                    <a:tint val="75000"/>
                  </a:prstClr>
                </a:solidFill>
                <a:latin typeface="Calibri"/>
              </a:rPr>
              <a:t>Chapter 4 Requirements engineering</a:t>
            </a:r>
          </a:p>
        </p:txBody>
      </p:sp>
    </p:spTree>
    <p:extLst>
      <p:ext uri="{BB962C8B-B14F-4D97-AF65-F5344CB8AC3E}">
        <p14:creationId xmlns:p14="http://schemas.microsoft.com/office/powerpoint/2010/main" val="1224951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147">
            <a:extLst>
              <a:ext uri="{FF2B5EF4-FFF2-40B4-BE49-F238E27FC236}">
                <a16:creationId xmlns:a16="http://schemas.microsoft.com/office/drawing/2014/main" id="{D5E6A246-802C-1D23-B068-719C63FC51F8}"/>
              </a:ext>
            </a:extLst>
          </p:cNvPr>
          <p:cNvSpPr>
            <a:spLocks noChangeArrowheads="1"/>
          </p:cNvSpPr>
          <p:nvPr/>
        </p:nvSpPr>
        <p:spPr bwMode="auto">
          <a:xfrm>
            <a:off x="2732088" y="1703388"/>
            <a:ext cx="7251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5400" b="1">
                <a:solidFill>
                  <a:srgbClr val="996600"/>
                </a:solidFill>
                <a:latin typeface="Times New Roman" panose="02020603050405020304" pitchFamily="18" charset="0"/>
              </a:rPr>
              <a:t>Requirement Elicitation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DA2FE3E-837E-430D-A563-FC598E035565}"/>
              </a:ext>
            </a:extLst>
          </p:cNvPr>
          <p:cNvSpPr>
            <a:spLocks noGrp="1"/>
          </p:cNvSpPr>
          <p:nvPr>
            <p:ph type="sldNum" sz="quarter" idx="10"/>
          </p:nvPr>
        </p:nvSpPr>
        <p:spPr/>
        <p:txBody>
          <a:bodyPr/>
          <a:lstStyle/>
          <a:p>
            <a:pPr defTabSz="457200" rtl="0"/>
            <a:fld id="{6E3B5BF3-CDDF-4E09-9F8C-2C30B34D9130}" type="slidenum">
              <a:rPr lang="en-CA" altLang="ar-JO">
                <a:solidFill>
                  <a:prstClr val="black">
                    <a:tint val="75000"/>
                  </a:prstClr>
                </a:solidFill>
                <a:latin typeface="Calibri"/>
                <a:cs typeface="Arial" panose="020B0604020202020204" pitchFamily="34" charset="0"/>
              </a:rPr>
              <a:pPr defTabSz="457200" rtl="0"/>
              <a:t>7</a:t>
            </a:fld>
            <a:endParaRPr lang="en-CA" altLang="ar-JO">
              <a:solidFill>
                <a:prstClr val="black">
                  <a:tint val="75000"/>
                </a:prstClr>
              </a:solidFill>
              <a:latin typeface="Calibri"/>
              <a:cs typeface="Arial" panose="020B0604020202020204" pitchFamily="34" charset="0"/>
            </a:endParaRPr>
          </a:p>
        </p:txBody>
      </p:sp>
      <p:sp>
        <p:nvSpPr>
          <p:cNvPr id="872450" name="Rectangle 2">
            <a:extLst>
              <a:ext uri="{FF2B5EF4-FFF2-40B4-BE49-F238E27FC236}">
                <a16:creationId xmlns:a16="http://schemas.microsoft.com/office/drawing/2014/main" id="{7E441FBD-50C8-4C51-8325-255DC910759F}"/>
              </a:ext>
            </a:extLst>
          </p:cNvPr>
          <p:cNvSpPr>
            <a:spLocks noGrp="1" noChangeArrowheads="1"/>
          </p:cNvSpPr>
          <p:nvPr>
            <p:ph type="title"/>
          </p:nvPr>
        </p:nvSpPr>
        <p:spPr/>
        <p:txBody>
          <a:bodyPr/>
          <a:lstStyle/>
          <a:p>
            <a:r>
              <a:rPr lang="fr-CA" altLang="ar-JO" dirty="0"/>
              <a:t>CHAOS Report (2004)</a:t>
            </a:r>
            <a:r>
              <a:rPr lang="fr-CA" altLang="ar-JO" baseline="30000" dirty="0"/>
              <a:t>1</a:t>
            </a:r>
            <a:br>
              <a:rPr lang="fr-CA" altLang="ar-JO" baseline="30000" dirty="0"/>
            </a:br>
            <a:r>
              <a:rPr lang="fr-CA" altLang="ar-JO" dirty="0" err="1"/>
              <a:t>تقرير</a:t>
            </a:r>
            <a:r>
              <a:rPr lang="fr-CA" altLang="ar-JO" dirty="0"/>
              <a:t> </a:t>
            </a:r>
            <a:r>
              <a:rPr lang="fr-CA" altLang="ar-JO" dirty="0" err="1"/>
              <a:t>تشاوس</a:t>
            </a:r>
            <a:r>
              <a:rPr lang="fr-CA" altLang="ar-JO" dirty="0"/>
              <a:t> (2004)</a:t>
            </a:r>
            <a:r>
              <a:rPr lang="fr-CA" altLang="ar-JO" baseline="30000" dirty="0"/>
              <a:t>1</a:t>
            </a:r>
          </a:p>
        </p:txBody>
      </p:sp>
      <p:pic>
        <p:nvPicPr>
          <p:cNvPr id="872451" name="Picture 3">
            <a:extLst>
              <a:ext uri="{FF2B5EF4-FFF2-40B4-BE49-F238E27FC236}">
                <a16:creationId xmlns:a16="http://schemas.microsoft.com/office/drawing/2014/main" id="{09ED2414-7C6C-4EC9-99A3-57A6A63B49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987" b="8871"/>
          <a:stretch/>
        </p:blipFill>
        <p:spPr bwMode="auto">
          <a:xfrm>
            <a:off x="1824476" y="3914526"/>
            <a:ext cx="8366125" cy="262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2452" name="Text Box 4">
            <a:extLst>
              <a:ext uri="{FF2B5EF4-FFF2-40B4-BE49-F238E27FC236}">
                <a16:creationId xmlns:a16="http://schemas.microsoft.com/office/drawing/2014/main" id="{3AC9DDDC-1EEF-4F2A-98FD-7E34B7856803}"/>
              </a:ext>
            </a:extLst>
          </p:cNvPr>
          <p:cNvSpPr txBox="1">
            <a:spLocks noChangeArrowheads="1"/>
          </p:cNvSpPr>
          <p:nvPr/>
        </p:nvSpPr>
        <p:spPr bwMode="auto">
          <a:xfrm>
            <a:off x="1641476" y="6086475"/>
            <a:ext cx="200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457200" rtl="0" eaLnBrk="0" fontAlgn="base" hangingPunct="0">
              <a:spcBef>
                <a:spcPct val="0"/>
              </a:spcBef>
              <a:spcAft>
                <a:spcPct val="0"/>
              </a:spcAft>
            </a:pPr>
            <a:br>
              <a:rPr lang="en-CA" altLang="ar-JO" sz="1200" dirty="0">
                <a:solidFill>
                  <a:prstClr val="black"/>
                </a:solidFill>
                <a:latin typeface="Times New Roman" panose="02020603050405020304" pitchFamily="18" charset="0"/>
                <a:ea typeface="ＭＳ Ｐゴシック" charset="-128"/>
              </a:rPr>
            </a:br>
            <a:r>
              <a:rPr lang="en-CA" altLang="ar-JO" sz="1200" dirty="0">
                <a:solidFill>
                  <a:prstClr val="black"/>
                </a:solidFill>
                <a:latin typeface="Times New Roman" panose="02020603050405020304" pitchFamily="18" charset="0"/>
                <a:ea typeface="ＭＳ Ｐゴシック" charset="-128"/>
              </a:rPr>
              <a:t>[1] Standish Group Inc., 2004</a:t>
            </a:r>
          </a:p>
        </p:txBody>
      </p:sp>
      <p:sp>
        <p:nvSpPr>
          <p:cNvPr id="4" name="مربع نص 3">
            <a:extLst>
              <a:ext uri="{FF2B5EF4-FFF2-40B4-BE49-F238E27FC236}">
                <a16:creationId xmlns:a16="http://schemas.microsoft.com/office/drawing/2014/main" id="{4357A4CA-30B6-F3DD-17CD-0BE96A79CB1F}"/>
              </a:ext>
            </a:extLst>
          </p:cNvPr>
          <p:cNvSpPr txBox="1"/>
          <p:nvPr/>
        </p:nvSpPr>
        <p:spPr>
          <a:xfrm>
            <a:off x="1641476" y="1988841"/>
            <a:ext cx="8726049" cy="830997"/>
          </a:xfrm>
          <a:prstGeom prst="rect">
            <a:avLst/>
          </a:prstGeom>
          <a:noFill/>
        </p:spPr>
        <p:txBody>
          <a:bodyPr wrap="square" rtlCol="1">
            <a:spAutoFit/>
          </a:bodyPr>
          <a:lstStyle/>
          <a:p>
            <a:pPr algn="l" defTabSz="457200" rtl="0" fontAlgn="base">
              <a:spcBef>
                <a:spcPct val="0"/>
              </a:spcBef>
              <a:spcAft>
                <a:spcPct val="0"/>
              </a:spcAft>
            </a:pPr>
            <a:r>
              <a:rPr lang="en-US" sz="1200" dirty="0">
                <a:solidFill>
                  <a:prstClr val="black"/>
                </a:solidFill>
                <a:latin typeface="Arial" charset="0"/>
                <a:ea typeface="ＭＳ Ｐゴシック" charset="-128"/>
              </a:rPr>
              <a:t>This year's results show that 29% of all projects succeeded (delivered on time, on budget, with required features and functions); 53% are challenged (late, over budget and/or with less than the required features and functions); and 18% have failed (cancelled prior to completion or delivered and never used), as shown in Figure 2.0.</a:t>
            </a:r>
          </a:p>
          <a:p>
            <a:pPr algn="l" defTabSz="457200" rtl="0" fontAlgn="base">
              <a:spcBef>
                <a:spcPct val="0"/>
              </a:spcBef>
              <a:spcAft>
                <a:spcPct val="0"/>
              </a:spcAft>
            </a:pPr>
            <a:endParaRPr lang="ar-JO" sz="1200" dirty="0">
              <a:solidFill>
                <a:prstClr val="black"/>
              </a:solidFill>
              <a:latin typeface="Arial" charset="0"/>
              <a:ea typeface="ＭＳ Ｐゴシック" charset="-128"/>
            </a:endParaRP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61CD20EF-C054-3629-44F9-0C1CAD1B9868}"/>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07FEB454-86EA-4AD4-B006-D39492B8D555}" type="slidenum">
              <a:rPr lang="en-US" altLang="en-US">
                <a:solidFill>
                  <a:srgbClr val="000000"/>
                </a:solidFill>
              </a:rPr>
              <a:pPr algn="l" rtl="0" eaLnBrk="0" fontAlgn="base" hangingPunct="0">
                <a:spcBef>
                  <a:spcPct val="0"/>
                </a:spcBef>
                <a:spcAft>
                  <a:spcPct val="0"/>
                </a:spcAft>
              </a:pPr>
              <a:t>70</a:t>
            </a:fld>
            <a:endParaRPr lang="en-US" altLang="en-US">
              <a:solidFill>
                <a:srgbClr val="000000"/>
              </a:solidFill>
            </a:endParaRPr>
          </a:p>
        </p:txBody>
      </p:sp>
      <p:sp>
        <p:nvSpPr>
          <p:cNvPr id="7171" name="Rectangle 2">
            <a:extLst>
              <a:ext uri="{FF2B5EF4-FFF2-40B4-BE49-F238E27FC236}">
                <a16:creationId xmlns:a16="http://schemas.microsoft.com/office/drawing/2014/main" id="{B2B1F1DF-CC1A-89DE-8830-A6F2DA815604}"/>
              </a:ext>
            </a:extLst>
          </p:cNvPr>
          <p:cNvSpPr>
            <a:spLocks noGrp="1" noChangeArrowheads="1"/>
          </p:cNvSpPr>
          <p:nvPr>
            <p:ph type="body" idx="1"/>
          </p:nvPr>
        </p:nvSpPr>
        <p:spPr>
          <a:xfrm>
            <a:off x="2303463" y="5795963"/>
            <a:ext cx="7423150" cy="334962"/>
          </a:xfrm>
        </p:spPr>
        <p:txBody>
          <a:bodyPr/>
          <a:lstStyle/>
          <a:p>
            <a:pPr eaLnBrk="1" hangingPunct="1">
              <a:buFont typeface="Wingdings" panose="05000000000000000000" pitchFamily="2" charset="2"/>
              <a:buNone/>
            </a:pPr>
            <a:r>
              <a:rPr lang="en-US" altLang="en-US" sz="1100" b="1" i="1"/>
              <a:t>The notion that we find out what users need by simply asking them is </a:t>
            </a:r>
            <a:r>
              <a:rPr lang="en-US" altLang="en-US" sz="1100" b="1" i="1" u="sng"/>
              <a:t>NOT</a:t>
            </a:r>
            <a:r>
              <a:rPr lang="en-US" altLang="en-US" sz="1100" b="1" i="1"/>
              <a:t> true. </a:t>
            </a:r>
          </a:p>
        </p:txBody>
      </p:sp>
      <p:sp>
        <p:nvSpPr>
          <p:cNvPr id="7172" name="Rectangle 4">
            <a:extLst>
              <a:ext uri="{FF2B5EF4-FFF2-40B4-BE49-F238E27FC236}">
                <a16:creationId xmlns:a16="http://schemas.microsoft.com/office/drawing/2014/main" id="{43825C3F-455A-8742-11C1-1266D6775510}"/>
              </a:ext>
            </a:extLst>
          </p:cNvPr>
          <p:cNvSpPr>
            <a:spLocks noChangeArrowheads="1"/>
          </p:cNvSpPr>
          <p:nvPr/>
        </p:nvSpPr>
        <p:spPr bwMode="auto">
          <a:xfrm>
            <a:off x="2260600" y="711200"/>
            <a:ext cx="7645400" cy="787400"/>
          </a:xfrm>
          <a:prstGeom prst="rect">
            <a:avLst/>
          </a:prstGeom>
          <a:solidFill>
            <a:srgbClr val="5F5F5F"/>
          </a:solidFill>
          <a:ln w="28575">
            <a:solidFill>
              <a:srgbClr val="C7C0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3200" b="1" dirty="0">
                <a:solidFill>
                  <a:srgbClr val="C7C039"/>
                </a:solidFill>
              </a:rPr>
              <a:t>Elicitation   </a:t>
            </a:r>
            <a:r>
              <a:rPr lang="en-US" altLang="en-US" sz="3200" b="1" dirty="0" err="1">
                <a:solidFill>
                  <a:srgbClr val="C7C039"/>
                </a:solidFill>
              </a:rPr>
              <a:t>استخراج</a:t>
            </a:r>
            <a:endParaRPr lang="en-US" altLang="en-US" sz="3200" b="1" dirty="0">
              <a:solidFill>
                <a:srgbClr val="C7C039"/>
              </a:solidFill>
            </a:endParaRPr>
          </a:p>
        </p:txBody>
      </p:sp>
      <p:pic>
        <p:nvPicPr>
          <p:cNvPr id="7173" name="Picture 5">
            <a:extLst>
              <a:ext uri="{FF2B5EF4-FFF2-40B4-BE49-F238E27FC236}">
                <a16:creationId xmlns:a16="http://schemas.microsoft.com/office/drawing/2014/main" id="{E6B1A9AE-CCED-CB5A-BC12-E795D61B1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1604964"/>
            <a:ext cx="6675438"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B694206-5165-81DD-B2D3-135A142ACE5E}"/>
              </a:ext>
            </a:extLst>
          </p:cNvPr>
          <p:cNvSpPr>
            <a:spLocks noGrp="1" noChangeArrowheads="1"/>
          </p:cNvSpPr>
          <p:nvPr>
            <p:ph type="title"/>
          </p:nvPr>
        </p:nvSpPr>
        <p:spPr/>
        <p:txBody>
          <a:bodyPr/>
          <a:lstStyle/>
          <a:p>
            <a:r>
              <a:rPr lang="en-CA" altLang="ar-JO"/>
              <a:t>“Ignorance is a bliss”</a:t>
            </a:r>
            <a:r>
              <a:rPr lang="en-CA" altLang="ar-JO" baseline="30000"/>
              <a:t>1</a:t>
            </a:r>
          </a:p>
        </p:txBody>
      </p:sp>
      <p:sp>
        <p:nvSpPr>
          <p:cNvPr id="53251" name="Rectangle 3">
            <a:extLst>
              <a:ext uri="{FF2B5EF4-FFF2-40B4-BE49-F238E27FC236}">
                <a16:creationId xmlns:a16="http://schemas.microsoft.com/office/drawing/2014/main" id="{C083A2CE-3A54-C557-D2D3-FCEA7E5799B4}"/>
              </a:ext>
            </a:extLst>
          </p:cNvPr>
          <p:cNvSpPr>
            <a:spLocks noGrp="1" noChangeArrowheads="1"/>
          </p:cNvSpPr>
          <p:nvPr>
            <p:ph type="body" idx="1"/>
          </p:nvPr>
        </p:nvSpPr>
        <p:spPr/>
        <p:txBody>
          <a:bodyPr/>
          <a:lstStyle/>
          <a:p>
            <a:r>
              <a:rPr lang="en-CA" altLang="ar-JO" sz="2000" dirty="0"/>
              <a:t>According to Dan Berry, ignorance of a domain is a good thing!</a:t>
            </a:r>
          </a:p>
          <a:p>
            <a:pPr algn="r" rtl="1"/>
            <a:r>
              <a:rPr lang="en-CA" altLang="ar-JO" sz="2000" dirty="0" err="1"/>
              <a:t>وفقًا</a:t>
            </a:r>
            <a:r>
              <a:rPr lang="en-CA" altLang="ar-JO" sz="2000" dirty="0"/>
              <a:t> </a:t>
            </a:r>
            <a:r>
              <a:rPr lang="en-CA" altLang="ar-JO" sz="2000" dirty="0" err="1"/>
              <a:t>لدان</a:t>
            </a:r>
            <a:r>
              <a:rPr lang="en-CA" altLang="ar-JO" sz="2000" dirty="0"/>
              <a:t> </a:t>
            </a:r>
            <a:r>
              <a:rPr lang="en-CA" altLang="ar-JO" sz="2000" dirty="0" err="1"/>
              <a:t>بيري</a:t>
            </a:r>
            <a:r>
              <a:rPr lang="en-CA" altLang="ar-JO" sz="2000" dirty="0"/>
              <a:t> ، </a:t>
            </a:r>
            <a:r>
              <a:rPr lang="en-CA" altLang="ar-JO" sz="2000" dirty="0" err="1"/>
              <a:t>فإن</a:t>
            </a:r>
            <a:r>
              <a:rPr lang="en-CA" altLang="ar-JO" sz="2000" dirty="0"/>
              <a:t> </a:t>
            </a:r>
            <a:r>
              <a:rPr lang="en-CA" altLang="ar-JO" sz="2000" dirty="0" err="1"/>
              <a:t>الجهل</a:t>
            </a:r>
            <a:r>
              <a:rPr lang="en-CA" altLang="ar-JO" sz="2000" dirty="0"/>
              <a:t> </a:t>
            </a:r>
            <a:r>
              <a:rPr lang="en-CA" altLang="ar-JO" sz="2000" dirty="0" err="1"/>
              <a:t>بمجال</a:t>
            </a:r>
            <a:r>
              <a:rPr lang="en-CA" altLang="ar-JO" sz="2000" dirty="0"/>
              <a:t> </a:t>
            </a:r>
            <a:r>
              <a:rPr lang="en-CA" altLang="ar-JO" sz="2000" dirty="0" err="1"/>
              <a:t>أمر</a:t>
            </a:r>
            <a:r>
              <a:rPr lang="en-CA" altLang="ar-JO" sz="2000" dirty="0"/>
              <a:t> </a:t>
            </a:r>
            <a:r>
              <a:rPr lang="en-CA" altLang="ar-JO" sz="2000" dirty="0" err="1"/>
              <a:t>جيد</a:t>
            </a:r>
            <a:r>
              <a:rPr lang="en-CA" altLang="ar-JO" sz="2000" dirty="0"/>
              <a:t>!</a:t>
            </a:r>
          </a:p>
          <a:p>
            <a:r>
              <a:rPr lang="en-CA" altLang="ar-JO" sz="2000" dirty="0"/>
              <a:t>Ignorance (not stupidity !) allows one to expose hypotheses and some implicit facts</a:t>
            </a:r>
          </a:p>
          <a:p>
            <a:pPr algn="r" rtl="1"/>
            <a:r>
              <a:rPr lang="en-CA" altLang="ar-JO" sz="2000" dirty="0" err="1"/>
              <a:t>الجهل</a:t>
            </a:r>
            <a:r>
              <a:rPr lang="en-CA" altLang="ar-JO" sz="2000" dirty="0"/>
              <a:t> (</a:t>
            </a:r>
            <a:r>
              <a:rPr lang="en-CA" altLang="ar-JO" sz="2000" dirty="0" err="1"/>
              <a:t>وليس</a:t>
            </a:r>
            <a:r>
              <a:rPr lang="en-CA" altLang="ar-JO" sz="2000" dirty="0"/>
              <a:t> </a:t>
            </a:r>
            <a:r>
              <a:rPr lang="en-CA" altLang="ar-JO" sz="2000" dirty="0" err="1"/>
              <a:t>الغباء</a:t>
            </a:r>
            <a:r>
              <a:rPr lang="en-CA" altLang="ar-JO" sz="2000" dirty="0"/>
              <a:t>!) </a:t>
            </a:r>
            <a:r>
              <a:rPr lang="en-CA" altLang="ar-JO" sz="2000" dirty="0" err="1"/>
              <a:t>يسمح</a:t>
            </a:r>
            <a:r>
              <a:rPr lang="en-CA" altLang="ar-JO" sz="2000" dirty="0"/>
              <a:t> </a:t>
            </a:r>
            <a:r>
              <a:rPr lang="en-CA" altLang="ar-JO" sz="2000" dirty="0" err="1"/>
              <a:t>للفرد</a:t>
            </a:r>
            <a:r>
              <a:rPr lang="en-CA" altLang="ar-JO" sz="2000" dirty="0"/>
              <a:t> </a:t>
            </a:r>
            <a:r>
              <a:rPr lang="en-CA" altLang="ar-JO" sz="2000" dirty="0" err="1"/>
              <a:t>بفضح</a:t>
            </a:r>
            <a:r>
              <a:rPr lang="en-CA" altLang="ar-JO" sz="2000" dirty="0"/>
              <a:t> </a:t>
            </a:r>
            <a:r>
              <a:rPr lang="en-CA" altLang="ar-JO" sz="2000" dirty="0" err="1"/>
              <a:t>الفرضيات</a:t>
            </a:r>
            <a:r>
              <a:rPr lang="en-CA" altLang="ar-JO" sz="2000" dirty="0"/>
              <a:t> </a:t>
            </a:r>
            <a:r>
              <a:rPr lang="en-CA" altLang="ar-JO" sz="2000" dirty="0" err="1"/>
              <a:t>وبعض</a:t>
            </a:r>
            <a:r>
              <a:rPr lang="en-CA" altLang="ar-JO" sz="2000" dirty="0"/>
              <a:t> </a:t>
            </a:r>
            <a:r>
              <a:rPr lang="en-CA" altLang="ar-JO" sz="2000" dirty="0" err="1"/>
              <a:t>الحقائق</a:t>
            </a:r>
            <a:r>
              <a:rPr lang="en-CA" altLang="ar-JO" sz="2000" dirty="0"/>
              <a:t> </a:t>
            </a:r>
            <a:r>
              <a:rPr lang="en-CA" altLang="ar-JO" sz="2000" dirty="0" err="1"/>
              <a:t>الضمنية</a:t>
            </a:r>
            <a:endParaRPr lang="en-CA" altLang="ar-JO" sz="2000" dirty="0"/>
          </a:p>
          <a:p>
            <a:r>
              <a:rPr lang="en-CA" altLang="ar-JO" sz="2000" dirty="0"/>
              <a:t>Berry even suggests that one day, requirements engineers may advertise their domains of ignorance (rather than their domains of expertise) to find a job!</a:t>
            </a:r>
          </a:p>
          <a:p>
            <a:pPr algn="r" rtl="1"/>
            <a:r>
              <a:rPr lang="en-CA" altLang="ar-JO" sz="2000" dirty="0" err="1"/>
              <a:t>يقترح</a:t>
            </a:r>
            <a:r>
              <a:rPr lang="en-CA" altLang="ar-JO" sz="2000" dirty="0"/>
              <a:t> </a:t>
            </a:r>
            <a:r>
              <a:rPr lang="en-CA" altLang="ar-JO" sz="2000" dirty="0" err="1"/>
              <a:t>بيري</a:t>
            </a:r>
            <a:r>
              <a:rPr lang="en-CA" altLang="ar-JO" sz="2000" dirty="0"/>
              <a:t> </a:t>
            </a:r>
            <a:r>
              <a:rPr lang="en-CA" altLang="ar-JO" sz="2000" dirty="0" err="1"/>
              <a:t>أنه</a:t>
            </a:r>
            <a:r>
              <a:rPr lang="en-CA" altLang="ar-JO" sz="2000" dirty="0"/>
              <a:t> </a:t>
            </a:r>
            <a:r>
              <a:rPr lang="en-CA" altLang="ar-JO" sz="2000" dirty="0" err="1"/>
              <a:t>في</a:t>
            </a:r>
            <a:r>
              <a:rPr lang="en-CA" altLang="ar-JO" sz="2000" dirty="0"/>
              <a:t> </a:t>
            </a:r>
            <a:r>
              <a:rPr lang="en-CA" altLang="ar-JO" sz="2000" dirty="0" err="1"/>
              <a:t>يوم</a:t>
            </a:r>
            <a:r>
              <a:rPr lang="en-CA" altLang="ar-JO" sz="2000" dirty="0"/>
              <a:t> </a:t>
            </a:r>
            <a:r>
              <a:rPr lang="en-CA" altLang="ar-JO" sz="2000" dirty="0" err="1"/>
              <a:t>من</a:t>
            </a:r>
            <a:r>
              <a:rPr lang="en-CA" altLang="ar-JO" sz="2000" dirty="0"/>
              <a:t> </a:t>
            </a:r>
            <a:r>
              <a:rPr lang="en-CA" altLang="ar-JO" sz="2000" dirty="0" err="1"/>
              <a:t>الأيام</a:t>
            </a:r>
            <a:r>
              <a:rPr lang="en-CA" altLang="ar-JO" sz="2000" dirty="0"/>
              <a:t> ، </a:t>
            </a:r>
            <a:r>
              <a:rPr lang="en-CA" altLang="ar-JO" sz="2000" dirty="0" err="1"/>
              <a:t>قد</a:t>
            </a:r>
            <a:r>
              <a:rPr lang="en-CA" altLang="ar-JO" sz="2000" dirty="0"/>
              <a:t> </a:t>
            </a:r>
            <a:r>
              <a:rPr lang="en-CA" altLang="ar-JO" sz="2000" dirty="0" err="1"/>
              <a:t>يعلن</a:t>
            </a:r>
            <a:r>
              <a:rPr lang="en-CA" altLang="ar-JO" sz="2000" dirty="0"/>
              <a:t> </a:t>
            </a:r>
            <a:r>
              <a:rPr lang="en-CA" altLang="ar-JO" sz="2000" dirty="0" err="1"/>
              <a:t>مهندسو</a:t>
            </a:r>
            <a:r>
              <a:rPr lang="en-CA" altLang="ar-JO" sz="2000" dirty="0"/>
              <a:t> </a:t>
            </a:r>
            <a:r>
              <a:rPr lang="en-CA" altLang="ar-JO" sz="2000" dirty="0" err="1"/>
              <a:t>المتطلبات</a:t>
            </a:r>
            <a:r>
              <a:rPr lang="en-CA" altLang="ar-JO" sz="2000" dirty="0"/>
              <a:t> </a:t>
            </a:r>
            <a:r>
              <a:rPr lang="en-CA" altLang="ar-JO" sz="2000" dirty="0" err="1"/>
              <a:t>عن</a:t>
            </a:r>
            <a:r>
              <a:rPr lang="en-CA" altLang="ar-JO" sz="2000" dirty="0"/>
              <a:t> </a:t>
            </a:r>
            <a:r>
              <a:rPr lang="en-CA" altLang="ar-JO" sz="2000" dirty="0" err="1"/>
              <a:t>مجالات</a:t>
            </a:r>
            <a:r>
              <a:rPr lang="en-CA" altLang="ar-JO" sz="2000" dirty="0"/>
              <a:t> </a:t>
            </a:r>
            <a:r>
              <a:rPr lang="en-CA" altLang="ar-JO" sz="2000" dirty="0" err="1"/>
              <a:t>جهلهم</a:t>
            </a:r>
            <a:r>
              <a:rPr lang="en-CA" altLang="ar-JO" sz="2000" dirty="0"/>
              <a:t> (</a:t>
            </a:r>
            <a:r>
              <a:rPr lang="en-CA" altLang="ar-JO" sz="2000" dirty="0" err="1"/>
              <a:t>بدلاً</a:t>
            </a:r>
            <a:r>
              <a:rPr lang="en-CA" altLang="ar-JO" sz="2000" dirty="0"/>
              <a:t> </a:t>
            </a:r>
            <a:r>
              <a:rPr lang="en-CA" altLang="ar-JO" sz="2000" dirty="0" err="1"/>
              <a:t>من</a:t>
            </a:r>
            <a:r>
              <a:rPr lang="en-CA" altLang="ar-JO" sz="2000" dirty="0"/>
              <a:t> </a:t>
            </a:r>
            <a:r>
              <a:rPr lang="en-CA" altLang="ar-JO" sz="2000" dirty="0" err="1"/>
              <a:t>مجالات</a:t>
            </a:r>
            <a:r>
              <a:rPr lang="en-CA" altLang="ar-JO" sz="2000" dirty="0"/>
              <a:t> </a:t>
            </a:r>
            <a:r>
              <a:rPr lang="en-CA" altLang="ar-JO" sz="2000" dirty="0" err="1"/>
              <a:t>خبرتهم</a:t>
            </a:r>
            <a:r>
              <a:rPr lang="en-CA" altLang="ar-JO" sz="2000" dirty="0"/>
              <a:t>) </a:t>
            </a:r>
            <a:r>
              <a:rPr lang="en-CA" altLang="ar-JO" sz="2000" dirty="0" err="1"/>
              <a:t>للعثور</a:t>
            </a:r>
            <a:r>
              <a:rPr lang="en-CA" altLang="ar-JO" sz="2000" dirty="0"/>
              <a:t> </a:t>
            </a:r>
            <a:r>
              <a:rPr lang="en-CA" altLang="ar-JO" sz="2000" dirty="0" err="1"/>
              <a:t>على</a:t>
            </a:r>
            <a:r>
              <a:rPr lang="en-CA" altLang="ar-JO" sz="2000" dirty="0"/>
              <a:t> </a:t>
            </a:r>
            <a:r>
              <a:rPr lang="en-CA" altLang="ar-JO" sz="2000" dirty="0" err="1"/>
              <a:t>وظيفة</a:t>
            </a:r>
            <a:r>
              <a:rPr lang="en-CA" altLang="ar-JO" sz="2000" dirty="0"/>
              <a:t>!</a:t>
            </a:r>
          </a:p>
          <a:p>
            <a:endParaRPr lang="en-CA" altLang="ar-JO" sz="2000" dirty="0"/>
          </a:p>
        </p:txBody>
      </p:sp>
      <p:sp>
        <p:nvSpPr>
          <p:cNvPr id="9220" name="Text Box 4">
            <a:extLst>
              <a:ext uri="{FF2B5EF4-FFF2-40B4-BE49-F238E27FC236}">
                <a16:creationId xmlns:a16="http://schemas.microsoft.com/office/drawing/2014/main" id="{633260B8-9A64-2182-2777-EDC19A5D63E3}"/>
              </a:ext>
            </a:extLst>
          </p:cNvPr>
          <p:cNvSpPr txBox="1">
            <a:spLocks noChangeArrowheads="1"/>
          </p:cNvSpPr>
          <p:nvPr/>
        </p:nvSpPr>
        <p:spPr bwMode="auto">
          <a:xfrm>
            <a:off x="6629400" y="6400800"/>
            <a:ext cx="147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CA" altLang="ar-JO" sz="1200">
                <a:solidFill>
                  <a:srgbClr val="000000"/>
                </a:solidFill>
                <a:latin typeface="Times New Roman" panose="02020603050405020304" pitchFamily="18" charset="0"/>
              </a:rPr>
              <a:t>[1] The Matrix, 1999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0888CD8-9E5F-4E90-A039-CBEB7F0F7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295401"/>
            <a:ext cx="8004175" cy="500697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a:extLst>
              <a:ext uri="{FF2B5EF4-FFF2-40B4-BE49-F238E27FC236}">
                <a16:creationId xmlns:a16="http://schemas.microsoft.com/office/drawing/2014/main" id="{014B68BC-9F21-9798-7AF6-503874C06B32}"/>
              </a:ext>
            </a:extLst>
          </p:cNvPr>
          <p:cNvSpPr>
            <a:spLocks noGrp="1" noChangeArrowheads="1"/>
          </p:cNvSpPr>
          <p:nvPr>
            <p:ph type="title"/>
          </p:nvPr>
        </p:nvSpPr>
        <p:spPr/>
        <p:txBody>
          <a:bodyPr/>
          <a:lstStyle/>
          <a:p>
            <a:r>
              <a:rPr lang="en-CA" altLang="ar-JO" sz="2800" dirty="0"/>
              <a:t>RE: More an Art than Science</a:t>
            </a:r>
            <a:br>
              <a:rPr lang="en-CA" altLang="ar-JO" sz="2800" dirty="0"/>
            </a:br>
            <a:r>
              <a:rPr lang="en-CA" altLang="ar-JO" sz="2800" dirty="0" err="1"/>
              <a:t>الطاقة</a:t>
            </a:r>
            <a:r>
              <a:rPr lang="en-CA" altLang="ar-JO" sz="2800" dirty="0"/>
              <a:t> </a:t>
            </a:r>
            <a:r>
              <a:rPr lang="en-CA" altLang="ar-JO" sz="2800" dirty="0" err="1"/>
              <a:t>المتجددة</a:t>
            </a:r>
            <a:r>
              <a:rPr lang="en-CA" altLang="ar-JO" sz="2800" dirty="0"/>
              <a:t>: </a:t>
            </a:r>
            <a:r>
              <a:rPr lang="en-CA" altLang="ar-JO" sz="2800" dirty="0" err="1"/>
              <a:t>فن</a:t>
            </a:r>
            <a:r>
              <a:rPr lang="en-CA" altLang="ar-JO" sz="2800" dirty="0"/>
              <a:t> </a:t>
            </a:r>
            <a:r>
              <a:rPr lang="en-CA" altLang="ar-JO" sz="2800" dirty="0" err="1"/>
              <a:t>أكثر</a:t>
            </a:r>
            <a:r>
              <a:rPr lang="en-CA" altLang="ar-JO" sz="2800" dirty="0"/>
              <a:t> </a:t>
            </a:r>
            <a:r>
              <a:rPr lang="en-CA" altLang="ar-JO" sz="2800" dirty="0" err="1"/>
              <a:t>منه</a:t>
            </a:r>
            <a:r>
              <a:rPr lang="en-CA" altLang="ar-JO" sz="2800" dirty="0"/>
              <a:t> </a:t>
            </a:r>
            <a:r>
              <a:rPr lang="en-CA" altLang="ar-JO" sz="2800" dirty="0" err="1"/>
              <a:t>علم</a:t>
            </a:r>
            <a:endParaRPr lang="en-CA" altLang="ar-JO" sz="2800"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2865C9E0-1634-A1D8-FBB8-5D0D15E970C2}"/>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A5DADF64-19F8-4F09-8002-09C804A8A04D}" type="slidenum">
              <a:rPr lang="en-US" altLang="en-US">
                <a:solidFill>
                  <a:srgbClr val="000000"/>
                </a:solidFill>
              </a:rPr>
              <a:pPr algn="l" rtl="0" eaLnBrk="0" fontAlgn="base" hangingPunct="0">
                <a:spcBef>
                  <a:spcPct val="0"/>
                </a:spcBef>
                <a:spcAft>
                  <a:spcPct val="0"/>
                </a:spcAft>
              </a:pPr>
              <a:t>73</a:t>
            </a:fld>
            <a:endParaRPr lang="en-US" altLang="en-US">
              <a:solidFill>
                <a:srgbClr val="000000"/>
              </a:solidFill>
            </a:endParaRPr>
          </a:p>
        </p:txBody>
      </p:sp>
      <p:grpSp>
        <p:nvGrpSpPr>
          <p:cNvPr id="353282" name="Group 2">
            <a:extLst>
              <a:ext uri="{FF2B5EF4-FFF2-40B4-BE49-F238E27FC236}">
                <a16:creationId xmlns:a16="http://schemas.microsoft.com/office/drawing/2014/main" id="{2AA6511F-30FA-CC83-194E-B8448C6ED338}"/>
              </a:ext>
            </a:extLst>
          </p:cNvPr>
          <p:cNvGrpSpPr>
            <a:grpSpLocks/>
          </p:cNvGrpSpPr>
          <p:nvPr/>
        </p:nvGrpSpPr>
        <p:grpSpPr bwMode="auto">
          <a:xfrm>
            <a:off x="2476500" y="1714500"/>
            <a:ext cx="4203700" cy="4152900"/>
            <a:chOff x="600" y="1080"/>
            <a:chExt cx="2648" cy="2616"/>
          </a:xfrm>
        </p:grpSpPr>
        <p:sp>
          <p:nvSpPr>
            <p:cNvPr id="13327" name="Text Box 3">
              <a:extLst>
                <a:ext uri="{FF2B5EF4-FFF2-40B4-BE49-F238E27FC236}">
                  <a16:creationId xmlns:a16="http://schemas.microsoft.com/office/drawing/2014/main" id="{4F46365F-2C83-21B8-E510-2812E29E03C7}"/>
                </a:ext>
              </a:extLst>
            </p:cNvPr>
            <p:cNvSpPr txBox="1">
              <a:spLocks noChangeArrowheads="1"/>
            </p:cNvSpPr>
            <p:nvPr/>
          </p:nvSpPr>
          <p:spPr bwMode="auto">
            <a:xfrm>
              <a:off x="1591" y="1894"/>
              <a:ext cx="6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fontAlgn="base">
                <a:spcBef>
                  <a:spcPct val="0"/>
                </a:spcBef>
                <a:spcAft>
                  <a:spcPct val="0"/>
                </a:spcAft>
              </a:pPr>
              <a:r>
                <a:rPr lang="en-US" altLang="en-US" sz="2400" b="1">
                  <a:solidFill>
                    <a:srgbClr val="000000"/>
                  </a:solidFill>
                </a:rPr>
                <a:t>NEED</a:t>
              </a:r>
            </a:p>
          </p:txBody>
        </p:sp>
        <p:sp>
          <p:nvSpPr>
            <p:cNvPr id="13328" name="Text Box 4">
              <a:extLst>
                <a:ext uri="{FF2B5EF4-FFF2-40B4-BE49-F238E27FC236}">
                  <a16:creationId xmlns:a16="http://schemas.microsoft.com/office/drawing/2014/main" id="{E98E5660-5867-AA1C-FA7A-20E625AA7B7C}"/>
                </a:ext>
              </a:extLst>
            </p:cNvPr>
            <p:cNvSpPr txBox="1">
              <a:spLocks noChangeArrowheads="1"/>
            </p:cNvSpPr>
            <p:nvPr/>
          </p:nvSpPr>
          <p:spPr bwMode="auto">
            <a:xfrm>
              <a:off x="1410" y="2597"/>
              <a:ext cx="10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2000" b="1">
                  <a:solidFill>
                    <a:srgbClr val="000000"/>
                  </a:solidFill>
                </a:rPr>
                <a:t>FUNCTION</a:t>
              </a:r>
            </a:p>
          </p:txBody>
        </p:sp>
        <p:sp>
          <p:nvSpPr>
            <p:cNvPr id="13329" name="Text Box 5">
              <a:extLst>
                <a:ext uri="{FF2B5EF4-FFF2-40B4-BE49-F238E27FC236}">
                  <a16:creationId xmlns:a16="http://schemas.microsoft.com/office/drawing/2014/main" id="{38AF6278-DA9C-5B18-B421-BD7B6770A266}"/>
                </a:ext>
              </a:extLst>
            </p:cNvPr>
            <p:cNvSpPr txBox="1">
              <a:spLocks noChangeArrowheads="1"/>
            </p:cNvSpPr>
            <p:nvPr/>
          </p:nvSpPr>
          <p:spPr bwMode="auto">
            <a:xfrm>
              <a:off x="790" y="3408"/>
              <a:ext cx="22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2000" b="1">
                  <a:solidFill>
                    <a:srgbClr val="000000"/>
                  </a:solidFill>
                </a:rPr>
                <a:t>FINAL REQUIREMENTS SET</a:t>
              </a:r>
            </a:p>
          </p:txBody>
        </p:sp>
        <p:grpSp>
          <p:nvGrpSpPr>
            <p:cNvPr id="13330" name="Group 6">
              <a:extLst>
                <a:ext uri="{FF2B5EF4-FFF2-40B4-BE49-F238E27FC236}">
                  <a16:creationId xmlns:a16="http://schemas.microsoft.com/office/drawing/2014/main" id="{3D11F6DC-8456-F6DF-8D14-461F2A72F938}"/>
                </a:ext>
              </a:extLst>
            </p:cNvPr>
            <p:cNvGrpSpPr>
              <a:grpSpLocks/>
            </p:cNvGrpSpPr>
            <p:nvPr/>
          </p:nvGrpSpPr>
          <p:grpSpPr bwMode="auto">
            <a:xfrm>
              <a:off x="600" y="1080"/>
              <a:ext cx="2648" cy="2616"/>
              <a:chOff x="3984" y="2400"/>
              <a:chExt cx="1488" cy="1584"/>
            </a:xfrm>
          </p:grpSpPr>
          <p:sp>
            <p:nvSpPr>
              <p:cNvPr id="13331" name="AutoShape 7">
                <a:extLst>
                  <a:ext uri="{FF2B5EF4-FFF2-40B4-BE49-F238E27FC236}">
                    <a16:creationId xmlns:a16="http://schemas.microsoft.com/office/drawing/2014/main" id="{8B29291A-5FAB-DCF1-DF75-0F3F5DCD625C}"/>
                  </a:ext>
                </a:extLst>
              </p:cNvPr>
              <p:cNvSpPr>
                <a:spLocks noChangeArrowheads="1"/>
              </p:cNvSpPr>
              <p:nvPr/>
            </p:nvSpPr>
            <p:spPr bwMode="auto">
              <a:xfrm>
                <a:off x="3984" y="2400"/>
                <a:ext cx="1488" cy="15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fontAlgn="base">
                  <a:spcBef>
                    <a:spcPct val="0"/>
                  </a:spcBef>
                  <a:spcAft>
                    <a:spcPct val="0"/>
                  </a:spcAft>
                </a:pPr>
                <a:endParaRPr lang="en-US" altLang="en-US" sz="2400">
                  <a:solidFill>
                    <a:srgbClr val="000099"/>
                  </a:solidFill>
                </a:endParaRPr>
              </a:p>
            </p:txBody>
          </p:sp>
          <p:sp>
            <p:nvSpPr>
              <p:cNvPr id="13332" name="Line 8">
                <a:extLst>
                  <a:ext uri="{FF2B5EF4-FFF2-40B4-BE49-F238E27FC236}">
                    <a16:creationId xmlns:a16="http://schemas.microsoft.com/office/drawing/2014/main" id="{BE16C91E-2539-CE8B-4E59-67140C1F4710}"/>
                  </a:ext>
                </a:extLst>
              </p:cNvPr>
              <p:cNvSpPr>
                <a:spLocks noChangeShapeType="1"/>
              </p:cNvSpPr>
              <p:nvPr/>
            </p:nvSpPr>
            <p:spPr bwMode="auto">
              <a:xfrm>
                <a:off x="4224" y="3504"/>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13333" name="Line 9">
                <a:extLst>
                  <a:ext uri="{FF2B5EF4-FFF2-40B4-BE49-F238E27FC236}">
                    <a16:creationId xmlns:a16="http://schemas.microsoft.com/office/drawing/2014/main" id="{2C615A02-1AB3-E39F-CF28-77B30BD83176}"/>
                  </a:ext>
                </a:extLst>
              </p:cNvPr>
              <p:cNvSpPr>
                <a:spLocks noChangeShapeType="1"/>
              </p:cNvSpPr>
              <p:nvPr/>
            </p:nvSpPr>
            <p:spPr bwMode="auto">
              <a:xfrm>
                <a:off x="4416" y="3072"/>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grpSp>
      </p:grpSp>
      <p:sp>
        <p:nvSpPr>
          <p:cNvPr id="353290" name="Text Box 10">
            <a:extLst>
              <a:ext uri="{FF2B5EF4-FFF2-40B4-BE49-F238E27FC236}">
                <a16:creationId xmlns:a16="http://schemas.microsoft.com/office/drawing/2014/main" id="{9FF204D5-EBA9-DDD2-E6E0-099DC251DB6D}"/>
              </a:ext>
            </a:extLst>
          </p:cNvPr>
          <p:cNvSpPr txBox="1">
            <a:spLocks noChangeArrowheads="1"/>
          </p:cNvSpPr>
          <p:nvPr/>
        </p:nvSpPr>
        <p:spPr bwMode="auto">
          <a:xfrm>
            <a:off x="5495925" y="3027363"/>
            <a:ext cx="1441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b="1" i="1">
                <a:solidFill>
                  <a:srgbClr val="000000"/>
                </a:solidFill>
              </a:rPr>
              <a:t>client goals</a:t>
            </a:r>
          </a:p>
        </p:txBody>
      </p:sp>
      <p:sp>
        <p:nvSpPr>
          <p:cNvPr id="353291" name="Text Box 11">
            <a:extLst>
              <a:ext uri="{FF2B5EF4-FFF2-40B4-BE49-F238E27FC236}">
                <a16:creationId xmlns:a16="http://schemas.microsoft.com/office/drawing/2014/main" id="{E77221BF-4302-BAC6-33A7-4FA9EA2541A6}"/>
              </a:ext>
            </a:extLst>
          </p:cNvPr>
          <p:cNvSpPr txBox="1">
            <a:spLocks noChangeArrowheads="1"/>
          </p:cNvSpPr>
          <p:nvPr/>
        </p:nvSpPr>
        <p:spPr bwMode="auto">
          <a:xfrm>
            <a:off x="6042025" y="4143376"/>
            <a:ext cx="1993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b="1" i="1">
                <a:solidFill>
                  <a:srgbClr val="000000"/>
                </a:solidFill>
              </a:rPr>
              <a:t>+ designer goals</a:t>
            </a:r>
          </a:p>
        </p:txBody>
      </p:sp>
      <p:sp>
        <p:nvSpPr>
          <p:cNvPr id="353292" name="Text Box 12">
            <a:extLst>
              <a:ext uri="{FF2B5EF4-FFF2-40B4-BE49-F238E27FC236}">
                <a16:creationId xmlns:a16="http://schemas.microsoft.com/office/drawing/2014/main" id="{F0B56176-63EB-4A1D-E94C-719B7588858B}"/>
              </a:ext>
            </a:extLst>
          </p:cNvPr>
          <p:cNvSpPr txBox="1">
            <a:spLocks noChangeArrowheads="1"/>
          </p:cNvSpPr>
          <p:nvPr/>
        </p:nvSpPr>
        <p:spPr bwMode="auto">
          <a:xfrm>
            <a:off x="6638925" y="5319713"/>
            <a:ext cx="2730500" cy="366712"/>
          </a:xfrm>
          <a:prstGeom prst="rect">
            <a:avLst/>
          </a:prstGeom>
          <a:noFill/>
          <a:ln>
            <a:noFill/>
          </a:ln>
          <a:effectLst/>
        </p:spPr>
        <p:txBody>
          <a:bodyPr wrap="none">
            <a:spAutoFit/>
          </a:bodyPr>
          <a:lstStyle/>
          <a:p>
            <a:pPr algn="l" rtl="0" fontAlgn="base">
              <a:spcBef>
                <a:spcPct val="0"/>
              </a:spcBef>
              <a:spcAft>
                <a:spcPct val="0"/>
              </a:spcAft>
              <a:defRPr/>
            </a:pPr>
            <a:r>
              <a:rPr lang="en-US" altLang="en-US" b="1" i="1">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 implementation goals</a:t>
            </a:r>
          </a:p>
        </p:txBody>
      </p:sp>
      <p:sp>
        <p:nvSpPr>
          <p:cNvPr id="13319" name="Rectangle 13">
            <a:extLst>
              <a:ext uri="{FF2B5EF4-FFF2-40B4-BE49-F238E27FC236}">
                <a16:creationId xmlns:a16="http://schemas.microsoft.com/office/drawing/2014/main" id="{36BDDA86-7DA0-6288-0050-E2DDB928360A}"/>
              </a:ext>
            </a:extLst>
          </p:cNvPr>
          <p:cNvSpPr>
            <a:spLocks noChangeArrowheads="1"/>
          </p:cNvSpPr>
          <p:nvPr/>
        </p:nvSpPr>
        <p:spPr bwMode="auto">
          <a:xfrm>
            <a:off x="2260600" y="685800"/>
            <a:ext cx="7645400" cy="787400"/>
          </a:xfrm>
          <a:prstGeom prst="rect">
            <a:avLst/>
          </a:prstGeom>
          <a:solidFill>
            <a:schemeClr val="folHlink"/>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3200" b="1">
                <a:solidFill>
                  <a:srgbClr val="800000"/>
                </a:solidFill>
              </a:rPr>
              <a:t>Look ahead, requirement analysis</a:t>
            </a:r>
          </a:p>
        </p:txBody>
      </p:sp>
      <p:grpSp>
        <p:nvGrpSpPr>
          <p:cNvPr id="353294" name="Group 14">
            <a:extLst>
              <a:ext uri="{FF2B5EF4-FFF2-40B4-BE49-F238E27FC236}">
                <a16:creationId xmlns:a16="http://schemas.microsoft.com/office/drawing/2014/main" id="{5008771C-622E-D82E-86A0-68C556A6515C}"/>
              </a:ext>
            </a:extLst>
          </p:cNvPr>
          <p:cNvGrpSpPr>
            <a:grpSpLocks/>
          </p:cNvGrpSpPr>
          <p:nvPr/>
        </p:nvGrpSpPr>
        <p:grpSpPr bwMode="auto">
          <a:xfrm>
            <a:off x="2232026" y="3044826"/>
            <a:ext cx="7153275" cy="790575"/>
            <a:chOff x="446" y="1918"/>
            <a:chExt cx="4506" cy="498"/>
          </a:xfrm>
        </p:grpSpPr>
        <p:grpSp>
          <p:nvGrpSpPr>
            <p:cNvPr id="13321" name="Group 15">
              <a:extLst>
                <a:ext uri="{FF2B5EF4-FFF2-40B4-BE49-F238E27FC236}">
                  <a16:creationId xmlns:a16="http://schemas.microsoft.com/office/drawing/2014/main" id="{BF170CD1-3B28-DE13-EEB4-BD35EC71C49C}"/>
                </a:ext>
              </a:extLst>
            </p:cNvPr>
            <p:cNvGrpSpPr>
              <a:grpSpLocks/>
            </p:cNvGrpSpPr>
            <p:nvPr/>
          </p:nvGrpSpPr>
          <p:grpSpPr bwMode="auto">
            <a:xfrm>
              <a:off x="446" y="1918"/>
              <a:ext cx="4506" cy="492"/>
              <a:chOff x="430" y="1918"/>
              <a:chExt cx="4226" cy="492"/>
            </a:xfrm>
          </p:grpSpPr>
          <p:sp>
            <p:nvSpPr>
              <p:cNvPr id="13323" name="Line 16">
                <a:extLst>
                  <a:ext uri="{FF2B5EF4-FFF2-40B4-BE49-F238E27FC236}">
                    <a16:creationId xmlns:a16="http://schemas.microsoft.com/office/drawing/2014/main" id="{6D413788-DCB2-DD9A-B726-A4D253CA42B7}"/>
                  </a:ext>
                </a:extLst>
              </p:cNvPr>
              <p:cNvSpPr>
                <a:spLocks noChangeShapeType="1"/>
              </p:cNvSpPr>
              <p:nvPr/>
            </p:nvSpPr>
            <p:spPr bwMode="auto">
              <a:xfrm>
                <a:off x="456" y="2192"/>
                <a:ext cx="4200" cy="0"/>
              </a:xfrm>
              <a:prstGeom prst="line">
                <a:avLst/>
              </a:prstGeom>
              <a:noFill/>
              <a:ln w="57150">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grpSp>
            <p:nvGrpSpPr>
              <p:cNvPr id="13324" name="Group 17">
                <a:extLst>
                  <a:ext uri="{FF2B5EF4-FFF2-40B4-BE49-F238E27FC236}">
                    <a16:creationId xmlns:a16="http://schemas.microsoft.com/office/drawing/2014/main" id="{D1070741-F3F4-E3F2-7AA2-4CA2E477D681}"/>
                  </a:ext>
                </a:extLst>
              </p:cNvPr>
              <p:cNvGrpSpPr>
                <a:grpSpLocks/>
              </p:cNvGrpSpPr>
              <p:nvPr/>
            </p:nvGrpSpPr>
            <p:grpSpPr bwMode="auto">
              <a:xfrm>
                <a:off x="430" y="1918"/>
                <a:ext cx="630" cy="492"/>
                <a:chOff x="430" y="1918"/>
                <a:chExt cx="630" cy="492"/>
              </a:xfrm>
            </p:grpSpPr>
            <p:sp>
              <p:nvSpPr>
                <p:cNvPr id="13325" name="Text Box 18">
                  <a:extLst>
                    <a:ext uri="{FF2B5EF4-FFF2-40B4-BE49-F238E27FC236}">
                      <a16:creationId xmlns:a16="http://schemas.microsoft.com/office/drawing/2014/main" id="{8667DC2F-3C1B-075D-B60D-1250996ED4D2}"/>
                    </a:ext>
                  </a:extLst>
                </p:cNvPr>
                <p:cNvSpPr txBox="1">
                  <a:spLocks noChangeArrowheads="1"/>
                </p:cNvSpPr>
                <p:nvPr/>
              </p:nvSpPr>
              <p:spPr bwMode="auto">
                <a:xfrm>
                  <a:off x="430" y="1918"/>
                  <a:ext cx="630" cy="21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1600" b="1" i="1">
                      <a:solidFill>
                        <a:srgbClr val="000000"/>
                      </a:solidFill>
                    </a:rPr>
                    <a:t>interview</a:t>
                  </a:r>
                </a:p>
              </p:txBody>
            </p:sp>
            <p:sp>
              <p:nvSpPr>
                <p:cNvPr id="13326" name="Text Box 19">
                  <a:extLst>
                    <a:ext uri="{FF2B5EF4-FFF2-40B4-BE49-F238E27FC236}">
                      <a16:creationId xmlns:a16="http://schemas.microsoft.com/office/drawing/2014/main" id="{EA2D3E1A-BD34-67D7-9FB5-2454D44430F0}"/>
                    </a:ext>
                  </a:extLst>
                </p:cNvPr>
                <p:cNvSpPr txBox="1">
                  <a:spLocks noChangeArrowheads="1"/>
                </p:cNvSpPr>
                <p:nvPr/>
              </p:nvSpPr>
              <p:spPr bwMode="auto">
                <a:xfrm>
                  <a:off x="430" y="2198"/>
                  <a:ext cx="583" cy="21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1600" b="1" i="1">
                      <a:solidFill>
                        <a:srgbClr val="000000"/>
                      </a:solidFill>
                    </a:rPr>
                    <a:t>analysis</a:t>
                  </a:r>
                </a:p>
              </p:txBody>
            </p:sp>
          </p:grpSp>
        </p:grpSp>
        <p:sp>
          <p:nvSpPr>
            <p:cNvPr id="13322" name="AutoShape 20">
              <a:extLst>
                <a:ext uri="{FF2B5EF4-FFF2-40B4-BE49-F238E27FC236}">
                  <a16:creationId xmlns:a16="http://schemas.microsoft.com/office/drawing/2014/main" id="{500DF580-D631-7F3D-EF54-A4E38A6646C1}"/>
                </a:ext>
              </a:extLst>
            </p:cNvPr>
            <p:cNvSpPr>
              <a:spLocks noChangeArrowheads="1"/>
            </p:cNvSpPr>
            <p:nvPr/>
          </p:nvSpPr>
          <p:spPr bwMode="auto">
            <a:xfrm>
              <a:off x="4640" y="2032"/>
              <a:ext cx="191" cy="384"/>
            </a:xfrm>
            <a:prstGeom prst="downArrow">
              <a:avLst>
                <a:gd name="adj1" fmla="val 50000"/>
                <a:gd name="adj2" fmla="val 50262"/>
              </a:avLst>
            </a:prstGeom>
            <a:solidFill>
              <a:srgbClr val="A5002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32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3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32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32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3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0" grpId="0" autoUpdateAnimBg="0"/>
      <p:bldP spid="353291" grpId="0" autoUpdateAnimBg="0"/>
      <p:bldP spid="35329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59F083E1-2277-436A-D94A-B7E6FE7DCEF4}"/>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AA0EC17F-EC61-4E9F-886D-9A02788084FD}" type="slidenum">
              <a:rPr lang="en-US" altLang="en-US">
                <a:solidFill>
                  <a:srgbClr val="000000"/>
                </a:solidFill>
              </a:rPr>
              <a:pPr algn="l" rtl="0" eaLnBrk="0" fontAlgn="base" hangingPunct="0">
                <a:spcBef>
                  <a:spcPct val="0"/>
                </a:spcBef>
                <a:spcAft>
                  <a:spcPct val="0"/>
                </a:spcAft>
              </a:pPr>
              <a:t>74</a:t>
            </a:fld>
            <a:endParaRPr lang="en-US" altLang="en-US">
              <a:solidFill>
                <a:srgbClr val="000000"/>
              </a:solidFill>
            </a:endParaRPr>
          </a:p>
        </p:txBody>
      </p:sp>
      <p:sp>
        <p:nvSpPr>
          <p:cNvPr id="354306" name="Rectangle 2">
            <a:extLst>
              <a:ext uri="{FF2B5EF4-FFF2-40B4-BE49-F238E27FC236}">
                <a16:creationId xmlns:a16="http://schemas.microsoft.com/office/drawing/2014/main" id="{AC43EDBD-94C3-1FC3-8C13-B64A2347D05D}"/>
              </a:ext>
            </a:extLst>
          </p:cNvPr>
          <p:cNvSpPr>
            <a:spLocks noGrp="1" noChangeArrowheads="1"/>
          </p:cNvSpPr>
          <p:nvPr>
            <p:ph type="body" idx="1"/>
          </p:nvPr>
        </p:nvSpPr>
        <p:spPr>
          <a:xfrm>
            <a:off x="2260600" y="1663700"/>
            <a:ext cx="7569200" cy="4368800"/>
          </a:xfrm>
        </p:spPr>
        <p:txBody>
          <a:bodyPr/>
          <a:lstStyle/>
          <a:p>
            <a:pPr eaLnBrk="1" hangingPunct="1">
              <a:spcBef>
                <a:spcPts val="600"/>
              </a:spcBef>
            </a:pPr>
            <a:r>
              <a:rPr lang="en-US" altLang="en-US" sz="2000" dirty="0"/>
              <a:t>Feature: “</a:t>
            </a:r>
            <a:r>
              <a:rPr lang="en-US" altLang="en-US" sz="2000" i="1" dirty="0"/>
              <a:t>A service the building provides to fulfill one or more needs.”</a:t>
            </a:r>
          </a:p>
          <a:p>
            <a:pPr algn="r" rtl="1" eaLnBrk="1" hangingPunct="1">
              <a:spcBef>
                <a:spcPts val="600"/>
              </a:spcBef>
            </a:pPr>
            <a:r>
              <a:rPr lang="en-US" altLang="en-US" sz="2000" dirty="0" err="1"/>
              <a:t>ميزة</a:t>
            </a:r>
            <a:r>
              <a:rPr lang="en-US" altLang="en-US" sz="2000" dirty="0"/>
              <a:t>: "</a:t>
            </a:r>
            <a:r>
              <a:rPr lang="en-US" altLang="en-US" sz="2000" i="1" dirty="0" err="1"/>
              <a:t>خدمة</a:t>
            </a:r>
            <a:r>
              <a:rPr lang="en-US" altLang="en-US" sz="2000" i="1" dirty="0"/>
              <a:t> </a:t>
            </a:r>
            <a:r>
              <a:rPr lang="en-US" altLang="en-US" sz="2000" i="1" dirty="0" err="1"/>
              <a:t>يقدمها</a:t>
            </a:r>
            <a:r>
              <a:rPr lang="en-US" altLang="en-US" sz="2000" i="1" dirty="0"/>
              <a:t> </a:t>
            </a:r>
            <a:r>
              <a:rPr lang="en-US" altLang="en-US" sz="2000" i="1" dirty="0" err="1"/>
              <a:t>المبنى</a:t>
            </a:r>
            <a:r>
              <a:rPr lang="en-US" altLang="en-US" sz="2000" i="1" dirty="0"/>
              <a:t> </a:t>
            </a:r>
            <a:r>
              <a:rPr lang="en-US" altLang="en-US" sz="2000" i="1" dirty="0" err="1"/>
              <a:t>لتلبية</a:t>
            </a:r>
            <a:r>
              <a:rPr lang="en-US" altLang="en-US" sz="2000" i="1" dirty="0"/>
              <a:t> </a:t>
            </a:r>
            <a:r>
              <a:rPr lang="en-US" altLang="en-US" sz="2000" i="1" dirty="0" err="1"/>
              <a:t>واحد</a:t>
            </a:r>
            <a:r>
              <a:rPr lang="en-US" altLang="en-US" sz="2000" i="1" dirty="0"/>
              <a:t> </a:t>
            </a:r>
            <a:r>
              <a:rPr lang="en-US" altLang="en-US" sz="2000" i="1" dirty="0" err="1"/>
              <a:t>أو</a:t>
            </a:r>
            <a:r>
              <a:rPr lang="en-US" altLang="en-US" sz="2000" i="1" dirty="0"/>
              <a:t> </a:t>
            </a:r>
            <a:r>
              <a:rPr lang="en-US" altLang="en-US" sz="2000" i="1" dirty="0" err="1"/>
              <a:t>أكثر</a:t>
            </a:r>
            <a:r>
              <a:rPr lang="en-US" altLang="en-US" sz="2000" i="1" dirty="0"/>
              <a:t> </a:t>
            </a:r>
            <a:r>
              <a:rPr lang="en-US" altLang="en-US" sz="2000" i="1" dirty="0" err="1"/>
              <a:t>من</a:t>
            </a:r>
            <a:r>
              <a:rPr lang="en-US" altLang="en-US" sz="2000" i="1" dirty="0"/>
              <a:t> </a:t>
            </a:r>
            <a:r>
              <a:rPr lang="en-US" altLang="en-US" sz="2000" i="1" dirty="0" err="1"/>
              <a:t>الاحتياجات</a:t>
            </a:r>
            <a:r>
              <a:rPr lang="en-US" altLang="en-US" sz="2000" i="1" dirty="0"/>
              <a:t> ".</a:t>
            </a:r>
          </a:p>
          <a:p>
            <a:pPr eaLnBrk="1" hangingPunct="1">
              <a:spcBef>
                <a:spcPts val="600"/>
              </a:spcBef>
            </a:pPr>
            <a:endParaRPr lang="en-US" altLang="en-US" sz="2000" i="1" dirty="0"/>
          </a:p>
          <a:p>
            <a:pPr eaLnBrk="1" hangingPunct="1">
              <a:spcBef>
                <a:spcPts val="600"/>
              </a:spcBef>
            </a:pPr>
            <a:r>
              <a:rPr lang="en-US" altLang="en-US" sz="2000" dirty="0"/>
              <a:t>Use natural language expression</a:t>
            </a:r>
          </a:p>
          <a:p>
            <a:pPr algn="r" rtl="1" eaLnBrk="1" hangingPunct="1">
              <a:spcBef>
                <a:spcPts val="600"/>
              </a:spcBef>
            </a:pPr>
            <a:r>
              <a:rPr lang="en-US" altLang="en-US" sz="2000" dirty="0" err="1"/>
              <a:t>استخدم</a:t>
            </a:r>
            <a:r>
              <a:rPr lang="en-US" altLang="en-US" sz="2000" dirty="0"/>
              <a:t> </a:t>
            </a:r>
            <a:r>
              <a:rPr lang="en-US" altLang="en-US" sz="2000" dirty="0" err="1"/>
              <a:t>التعبير</a:t>
            </a:r>
            <a:r>
              <a:rPr lang="en-US" altLang="en-US" sz="2000" dirty="0"/>
              <a:t> </a:t>
            </a:r>
            <a:r>
              <a:rPr lang="en-US" altLang="en-US" sz="2000" dirty="0" err="1"/>
              <a:t>اللغوي</a:t>
            </a:r>
            <a:r>
              <a:rPr lang="en-US" altLang="en-US" sz="2000" dirty="0"/>
              <a:t> </a:t>
            </a:r>
            <a:r>
              <a:rPr lang="en-US" altLang="en-US" sz="2000" dirty="0" err="1"/>
              <a:t>الطبيعي</a:t>
            </a:r>
            <a:endParaRPr lang="en-US" altLang="en-US" sz="2000" dirty="0"/>
          </a:p>
          <a:p>
            <a:pPr eaLnBrk="1" hangingPunct="1">
              <a:spcBef>
                <a:spcPts val="600"/>
              </a:spcBef>
            </a:pPr>
            <a:endParaRPr lang="en-US" altLang="en-US" sz="2000" dirty="0"/>
          </a:p>
          <a:p>
            <a:pPr eaLnBrk="1" hangingPunct="1">
              <a:spcBef>
                <a:spcPts val="600"/>
              </a:spcBef>
            </a:pPr>
            <a:r>
              <a:rPr lang="en-US" altLang="en-US" sz="2000" dirty="0"/>
              <a:t>To control the level of abstraction and complexity</a:t>
            </a:r>
          </a:p>
          <a:p>
            <a:pPr algn="r" rtl="1" eaLnBrk="1" hangingPunct="1">
              <a:spcBef>
                <a:spcPts val="600"/>
              </a:spcBef>
            </a:pPr>
            <a:r>
              <a:rPr lang="en-US" altLang="en-US" sz="2000" dirty="0" err="1"/>
              <a:t>للسيطرة</a:t>
            </a:r>
            <a:r>
              <a:rPr lang="en-US" altLang="en-US" sz="2000" dirty="0"/>
              <a:t> </a:t>
            </a:r>
            <a:r>
              <a:rPr lang="en-US" altLang="en-US" sz="2000" dirty="0" err="1"/>
              <a:t>على</a:t>
            </a:r>
            <a:r>
              <a:rPr lang="en-US" altLang="en-US" sz="2000" dirty="0"/>
              <a:t> </a:t>
            </a:r>
            <a:r>
              <a:rPr lang="en-US" altLang="en-US" sz="2000" dirty="0" err="1"/>
              <a:t>مستوى</a:t>
            </a:r>
            <a:r>
              <a:rPr lang="en-US" altLang="en-US" sz="2000" dirty="0"/>
              <a:t> </a:t>
            </a:r>
            <a:r>
              <a:rPr lang="en-US" altLang="en-US" sz="2000" dirty="0" err="1"/>
              <a:t>التجريد</a:t>
            </a:r>
            <a:r>
              <a:rPr lang="en-US" altLang="en-US" sz="2000" dirty="0"/>
              <a:t> </a:t>
            </a:r>
            <a:r>
              <a:rPr lang="en-US" altLang="en-US" sz="2000" dirty="0" err="1"/>
              <a:t>والتعقيد</a:t>
            </a:r>
            <a:endParaRPr lang="en-US" altLang="en-US" sz="2000" dirty="0"/>
          </a:p>
          <a:p>
            <a:pPr lvl="1" eaLnBrk="1" hangingPunct="1">
              <a:spcBef>
                <a:spcPts val="600"/>
              </a:spcBef>
            </a:pPr>
            <a:r>
              <a:rPr lang="en-US" altLang="en-US" sz="1800" dirty="0"/>
              <a:t>Mean # of features ~&gt; 50 (Range ~&gt; 25-99)</a:t>
            </a:r>
          </a:p>
          <a:p>
            <a:pPr lvl="1" algn="r" rtl="1" eaLnBrk="1" hangingPunct="1">
              <a:spcBef>
                <a:spcPts val="600"/>
              </a:spcBef>
            </a:pPr>
            <a:r>
              <a:rPr lang="en-US" altLang="en-US" sz="1800" dirty="0" err="1"/>
              <a:t>يعني</a:t>
            </a:r>
            <a:r>
              <a:rPr lang="en-US" altLang="en-US" sz="1800" dirty="0"/>
              <a:t> </a:t>
            </a:r>
            <a:r>
              <a:rPr lang="en-US" altLang="en-US" sz="1800" dirty="0" err="1"/>
              <a:t>عدد</a:t>
            </a:r>
            <a:r>
              <a:rPr lang="en-US" altLang="en-US" sz="1800" dirty="0"/>
              <a:t> </a:t>
            </a:r>
            <a:r>
              <a:rPr lang="en-US" altLang="en-US" sz="1800" dirty="0" err="1"/>
              <a:t>الميزات</a:t>
            </a:r>
            <a:r>
              <a:rPr lang="en-US" altLang="en-US" sz="1800" dirty="0"/>
              <a:t> ~&gt; 50 (</a:t>
            </a:r>
            <a:r>
              <a:rPr lang="en-US" altLang="en-US" sz="1800" dirty="0" err="1"/>
              <a:t>النطاق</a:t>
            </a:r>
            <a:r>
              <a:rPr lang="en-US" altLang="en-US" sz="1800" dirty="0"/>
              <a:t> ~&gt; 25-99)</a:t>
            </a:r>
          </a:p>
          <a:p>
            <a:pPr lvl="1" eaLnBrk="1" hangingPunct="1">
              <a:spcBef>
                <a:spcPts val="600"/>
              </a:spcBef>
            </a:pPr>
            <a:r>
              <a:rPr lang="en-US" altLang="en-US" sz="1800" dirty="0"/>
              <a:t>Use attributes to further specify abstract features</a:t>
            </a:r>
          </a:p>
          <a:p>
            <a:pPr lvl="1" algn="r" rtl="1" eaLnBrk="1" hangingPunct="1">
              <a:spcBef>
                <a:spcPts val="600"/>
              </a:spcBef>
            </a:pPr>
            <a:r>
              <a:rPr lang="en-US" altLang="en-US" sz="1800" dirty="0" err="1"/>
              <a:t>استخدم</a:t>
            </a:r>
            <a:r>
              <a:rPr lang="en-US" altLang="en-US" sz="1800" dirty="0"/>
              <a:t> </a:t>
            </a:r>
            <a:r>
              <a:rPr lang="en-US" altLang="en-US" sz="1800" dirty="0" err="1"/>
              <a:t>السمات</a:t>
            </a:r>
            <a:r>
              <a:rPr lang="en-US" altLang="en-US" sz="1800" dirty="0"/>
              <a:t> </a:t>
            </a:r>
            <a:r>
              <a:rPr lang="en-US" altLang="en-US" sz="1800" dirty="0" err="1"/>
              <a:t>لمزيد</a:t>
            </a:r>
            <a:r>
              <a:rPr lang="en-US" altLang="en-US" sz="1800" dirty="0"/>
              <a:t> </a:t>
            </a:r>
            <a:r>
              <a:rPr lang="en-US" altLang="en-US" sz="1800" dirty="0" err="1"/>
              <a:t>من</a:t>
            </a:r>
            <a:r>
              <a:rPr lang="en-US" altLang="en-US" sz="1800" dirty="0"/>
              <a:t> </a:t>
            </a:r>
            <a:r>
              <a:rPr lang="en-US" altLang="en-US" sz="1800" dirty="0" err="1"/>
              <a:t>تحديد</a:t>
            </a:r>
            <a:r>
              <a:rPr lang="en-US" altLang="en-US" sz="1800" dirty="0"/>
              <a:t> </a:t>
            </a:r>
            <a:r>
              <a:rPr lang="en-US" altLang="en-US" sz="1800" dirty="0" err="1"/>
              <a:t>الميزات</a:t>
            </a:r>
            <a:r>
              <a:rPr lang="en-US" altLang="en-US" sz="1800" dirty="0"/>
              <a:t> </a:t>
            </a:r>
            <a:r>
              <a:rPr lang="en-US" altLang="en-US" sz="1800" dirty="0" err="1"/>
              <a:t>المجردة</a:t>
            </a:r>
            <a:endParaRPr lang="en-US" altLang="en-US" sz="2000" dirty="0"/>
          </a:p>
        </p:txBody>
      </p:sp>
      <p:sp>
        <p:nvSpPr>
          <p:cNvPr id="14340" name="Rectangle 3">
            <a:extLst>
              <a:ext uri="{FF2B5EF4-FFF2-40B4-BE49-F238E27FC236}">
                <a16:creationId xmlns:a16="http://schemas.microsoft.com/office/drawing/2014/main" id="{4722DC96-913E-0C28-0B4A-F2EB960B9864}"/>
              </a:ext>
            </a:extLst>
          </p:cNvPr>
          <p:cNvSpPr>
            <a:spLocks noChangeArrowheads="1"/>
          </p:cNvSpPr>
          <p:nvPr/>
        </p:nvSpPr>
        <p:spPr bwMode="auto">
          <a:xfrm>
            <a:off x="2260600" y="685800"/>
            <a:ext cx="7645400" cy="787400"/>
          </a:xfrm>
          <a:prstGeom prst="rect">
            <a:avLst/>
          </a:prstGeom>
          <a:solidFill>
            <a:schemeClr val="folHlink"/>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2400" b="1" dirty="0">
                <a:solidFill>
                  <a:srgbClr val="800000"/>
                </a:solidFill>
                <a:latin typeface="Arial Unicode MS" pitchFamily="34" charset="-128"/>
              </a:rPr>
              <a:t>Requirement Analysis – Features</a:t>
            </a:r>
          </a:p>
          <a:p>
            <a:pPr algn="l" rtl="0" fontAlgn="base">
              <a:spcBef>
                <a:spcPct val="0"/>
              </a:spcBef>
              <a:spcAft>
                <a:spcPct val="0"/>
              </a:spcAft>
            </a:pPr>
            <a:r>
              <a:rPr lang="en-US" altLang="en-US" sz="2400" b="1" dirty="0" err="1">
                <a:solidFill>
                  <a:srgbClr val="800000"/>
                </a:solidFill>
                <a:latin typeface="Arial Unicode MS" pitchFamily="34" charset="-128"/>
              </a:rPr>
              <a:t>تحليل</a:t>
            </a:r>
            <a:r>
              <a:rPr lang="en-US" altLang="en-US" sz="2400" b="1" dirty="0">
                <a:solidFill>
                  <a:srgbClr val="800000"/>
                </a:solidFill>
                <a:latin typeface="Arial Unicode MS" pitchFamily="34" charset="-128"/>
              </a:rPr>
              <a:t> </a:t>
            </a:r>
            <a:r>
              <a:rPr lang="en-US" altLang="en-US" sz="2400" b="1" dirty="0" err="1">
                <a:solidFill>
                  <a:srgbClr val="800000"/>
                </a:solidFill>
                <a:latin typeface="Arial Unicode MS" pitchFamily="34" charset="-128"/>
              </a:rPr>
              <a:t>المتطلبات</a:t>
            </a:r>
            <a:r>
              <a:rPr lang="en-US" altLang="en-US" sz="2400" b="1" dirty="0">
                <a:solidFill>
                  <a:srgbClr val="800000"/>
                </a:solidFill>
                <a:latin typeface="Arial Unicode MS" pitchFamily="34" charset="-128"/>
              </a:rPr>
              <a:t> - </a:t>
            </a:r>
            <a:r>
              <a:rPr lang="en-US" altLang="en-US" sz="2400" b="1" dirty="0" err="1">
                <a:solidFill>
                  <a:srgbClr val="800000"/>
                </a:solidFill>
                <a:latin typeface="Arial Unicode MS" pitchFamily="34" charset="-128"/>
              </a:rPr>
              <a:t>الميزات</a:t>
            </a:r>
            <a:endParaRPr lang="en-US" altLang="en-US" sz="2400" b="1" dirty="0">
              <a:solidFill>
                <a:srgbClr val="800000"/>
              </a:solidFill>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4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38DD0FD-F6E4-7329-FFAA-3FD73A60601C}"/>
              </a:ext>
            </a:extLst>
          </p:cNvPr>
          <p:cNvSpPr>
            <a:spLocks noGrp="1" noChangeArrowheads="1"/>
          </p:cNvSpPr>
          <p:nvPr>
            <p:ph type="title"/>
          </p:nvPr>
        </p:nvSpPr>
        <p:spPr/>
        <p:txBody>
          <a:bodyPr/>
          <a:lstStyle/>
          <a:p>
            <a:r>
              <a:rPr lang="en-CA" altLang="ar-JO" sz="3600" dirty="0"/>
              <a:t>What is Requirements Elicitation?</a:t>
            </a:r>
            <a:br>
              <a:rPr lang="en-CA" altLang="ar-JO" sz="3600" dirty="0"/>
            </a:br>
            <a:r>
              <a:rPr lang="en-CA" altLang="ar-JO" sz="3600" dirty="0" err="1"/>
              <a:t>ما</a:t>
            </a:r>
            <a:r>
              <a:rPr lang="en-CA" altLang="ar-JO" sz="3600" dirty="0"/>
              <a:t> </a:t>
            </a:r>
            <a:r>
              <a:rPr lang="en-CA" altLang="ar-JO" sz="3600" dirty="0" err="1"/>
              <a:t>هو</a:t>
            </a:r>
            <a:r>
              <a:rPr lang="en-CA" altLang="ar-JO" sz="3600" dirty="0"/>
              <a:t> </a:t>
            </a:r>
            <a:r>
              <a:rPr lang="en-CA" altLang="ar-JO" sz="3600" dirty="0" err="1"/>
              <a:t>استنتاج</a:t>
            </a:r>
            <a:r>
              <a:rPr lang="en-CA" altLang="ar-JO" sz="3600" dirty="0"/>
              <a:t> </a:t>
            </a:r>
            <a:r>
              <a:rPr lang="en-CA" altLang="ar-JO" sz="3600" dirty="0" err="1"/>
              <a:t>المتطلبات</a:t>
            </a:r>
            <a:r>
              <a:rPr lang="en-CA" altLang="ar-JO" sz="3600" dirty="0"/>
              <a:t>؟</a:t>
            </a:r>
          </a:p>
        </p:txBody>
      </p:sp>
      <p:sp>
        <p:nvSpPr>
          <p:cNvPr id="15363" name="Rectangle 3">
            <a:extLst>
              <a:ext uri="{FF2B5EF4-FFF2-40B4-BE49-F238E27FC236}">
                <a16:creationId xmlns:a16="http://schemas.microsoft.com/office/drawing/2014/main" id="{C5B53D6A-E72F-D93B-D0C9-955021E56E0E}"/>
              </a:ext>
            </a:extLst>
          </p:cNvPr>
          <p:cNvSpPr>
            <a:spLocks noGrp="1" noChangeArrowheads="1"/>
          </p:cNvSpPr>
          <p:nvPr>
            <p:ph type="body" idx="1"/>
          </p:nvPr>
        </p:nvSpPr>
        <p:spPr/>
        <p:txBody>
          <a:bodyPr/>
          <a:lstStyle/>
          <a:p>
            <a:r>
              <a:rPr lang="en-CA" altLang="ar-JO" sz="2000" dirty="0"/>
              <a:t>Requirements elicitation is “the process of discovering the requirements for a system by communicating with customers, system users and others who have a stake in the system development”</a:t>
            </a:r>
            <a:r>
              <a:rPr lang="en-CA" altLang="ar-JO" sz="2000" baseline="30000" dirty="0"/>
              <a:t>1</a:t>
            </a:r>
            <a:endParaRPr lang="en-CA" altLang="ar-JO" sz="2000" dirty="0"/>
          </a:p>
          <a:p>
            <a:pPr algn="r" rtl="1"/>
            <a:r>
              <a:rPr lang="en-CA" altLang="ar-JO" sz="2000" dirty="0" err="1"/>
              <a:t>استحضار</a:t>
            </a:r>
            <a:r>
              <a:rPr lang="en-CA" altLang="ar-JO" sz="2000" dirty="0"/>
              <a:t> </a:t>
            </a:r>
            <a:r>
              <a:rPr lang="en-CA" altLang="ar-JO" sz="2000" dirty="0" err="1"/>
              <a:t>المتطلبات</a:t>
            </a:r>
            <a:r>
              <a:rPr lang="en-CA" altLang="ar-JO" sz="2000" dirty="0"/>
              <a:t> </a:t>
            </a:r>
            <a:r>
              <a:rPr lang="en-CA" altLang="ar-JO" sz="2000" dirty="0" err="1"/>
              <a:t>هو</a:t>
            </a:r>
            <a:r>
              <a:rPr lang="en-CA" altLang="ar-JO" sz="2000" dirty="0"/>
              <a:t> "</a:t>
            </a:r>
            <a:r>
              <a:rPr lang="en-CA" altLang="ar-JO" sz="2000" dirty="0" err="1"/>
              <a:t>عملية</a:t>
            </a:r>
            <a:r>
              <a:rPr lang="en-CA" altLang="ar-JO" sz="2000" dirty="0"/>
              <a:t> </a:t>
            </a:r>
            <a:r>
              <a:rPr lang="en-CA" altLang="ar-JO" sz="2000" dirty="0" err="1"/>
              <a:t>اكتشاف</a:t>
            </a:r>
            <a:r>
              <a:rPr lang="en-CA" altLang="ar-JO" sz="2000" dirty="0"/>
              <a:t> </a:t>
            </a:r>
            <a:r>
              <a:rPr lang="en-CA" altLang="ar-JO" sz="2000" dirty="0" err="1"/>
              <a:t>متطلبات</a:t>
            </a:r>
            <a:r>
              <a:rPr lang="en-CA" altLang="ar-JO" sz="2000" dirty="0"/>
              <a:t> </a:t>
            </a:r>
            <a:r>
              <a:rPr lang="en-CA" altLang="ar-JO" sz="2000" dirty="0" err="1"/>
              <a:t>النظام</a:t>
            </a:r>
            <a:r>
              <a:rPr lang="en-CA" altLang="ar-JO" sz="2000" dirty="0"/>
              <a:t> </a:t>
            </a:r>
            <a:r>
              <a:rPr lang="en-CA" altLang="ar-JO" sz="2000" dirty="0" err="1"/>
              <a:t>من</a:t>
            </a:r>
            <a:r>
              <a:rPr lang="en-CA" altLang="ar-JO" sz="2000" dirty="0"/>
              <a:t> </a:t>
            </a:r>
            <a:r>
              <a:rPr lang="en-CA" altLang="ar-JO" sz="2000" dirty="0" err="1"/>
              <a:t>خلال</a:t>
            </a:r>
            <a:r>
              <a:rPr lang="en-CA" altLang="ar-JO" sz="2000" dirty="0"/>
              <a:t> </a:t>
            </a:r>
            <a:r>
              <a:rPr lang="en-CA" altLang="ar-JO" sz="2000" dirty="0" err="1"/>
              <a:t>التواصل</a:t>
            </a:r>
            <a:r>
              <a:rPr lang="en-CA" altLang="ar-JO" sz="2000" dirty="0"/>
              <a:t> </a:t>
            </a:r>
            <a:r>
              <a:rPr lang="en-CA" altLang="ar-JO" sz="2000" dirty="0" err="1"/>
              <a:t>مع</a:t>
            </a:r>
            <a:r>
              <a:rPr lang="en-CA" altLang="ar-JO" sz="2000" dirty="0"/>
              <a:t> </a:t>
            </a:r>
            <a:r>
              <a:rPr lang="en-CA" altLang="ar-JO" sz="2000" dirty="0" err="1"/>
              <a:t>العملاء</a:t>
            </a:r>
            <a:r>
              <a:rPr lang="en-CA" altLang="ar-JO" sz="2000" dirty="0"/>
              <a:t> </a:t>
            </a:r>
            <a:r>
              <a:rPr lang="en-CA" altLang="ar-JO" sz="2000" dirty="0" err="1"/>
              <a:t>ومستخدمي</a:t>
            </a:r>
            <a:r>
              <a:rPr lang="en-CA" altLang="ar-JO" sz="2000" dirty="0"/>
              <a:t> </a:t>
            </a:r>
            <a:r>
              <a:rPr lang="en-CA" altLang="ar-JO" sz="2000" dirty="0" err="1"/>
              <a:t>النظام</a:t>
            </a:r>
            <a:r>
              <a:rPr lang="en-CA" altLang="ar-JO" sz="2000" dirty="0"/>
              <a:t> </a:t>
            </a:r>
            <a:r>
              <a:rPr lang="en-CA" altLang="ar-JO" sz="2000" dirty="0" err="1"/>
              <a:t>وغيرهم</a:t>
            </a:r>
            <a:r>
              <a:rPr lang="en-CA" altLang="ar-JO" sz="2000" dirty="0"/>
              <a:t> </a:t>
            </a:r>
            <a:r>
              <a:rPr lang="en-CA" altLang="ar-JO" sz="2000" dirty="0" err="1"/>
              <a:t>ممن</a:t>
            </a:r>
            <a:r>
              <a:rPr lang="en-CA" altLang="ar-JO" sz="2000" dirty="0"/>
              <a:t> </a:t>
            </a:r>
            <a:r>
              <a:rPr lang="en-CA" altLang="ar-JO" sz="2000" dirty="0" err="1"/>
              <a:t>لهم</a:t>
            </a:r>
            <a:r>
              <a:rPr lang="en-CA" altLang="ar-JO" sz="2000" dirty="0"/>
              <a:t> </a:t>
            </a:r>
            <a:r>
              <a:rPr lang="en-CA" altLang="ar-JO" sz="2000" dirty="0" err="1"/>
              <a:t>مصلحة</a:t>
            </a:r>
            <a:r>
              <a:rPr lang="en-CA" altLang="ar-JO" sz="2000" dirty="0"/>
              <a:t> </a:t>
            </a:r>
            <a:r>
              <a:rPr lang="en-CA" altLang="ar-JO" sz="2000" dirty="0" err="1"/>
              <a:t>في</a:t>
            </a:r>
            <a:r>
              <a:rPr lang="en-CA" altLang="ar-JO" sz="2000" dirty="0"/>
              <a:t> </a:t>
            </a:r>
            <a:r>
              <a:rPr lang="en-CA" altLang="ar-JO" sz="2000" dirty="0" err="1"/>
              <a:t>تطوير</a:t>
            </a:r>
            <a:r>
              <a:rPr lang="en-CA" altLang="ar-JO" sz="2000" dirty="0"/>
              <a:t> النظام"</a:t>
            </a:r>
            <a:r>
              <a:rPr lang="en-CA" altLang="ar-JO" sz="2000" baseline="30000" dirty="0"/>
              <a:t>1</a:t>
            </a:r>
            <a:endParaRPr lang="en-CA" altLang="ar-JO" sz="2000" dirty="0"/>
          </a:p>
          <a:p>
            <a:r>
              <a:rPr lang="en-CA" altLang="ar-JO" sz="2000" dirty="0"/>
              <a:t>More than a simple request or collection; should evoke and provoke! </a:t>
            </a:r>
          </a:p>
          <a:p>
            <a:pPr algn="r" rtl="1"/>
            <a:r>
              <a:rPr lang="en-CA" altLang="ar-JO" sz="2000" dirty="0" err="1"/>
              <a:t>أكثر</a:t>
            </a:r>
            <a:r>
              <a:rPr lang="en-CA" altLang="ar-JO" sz="2000" dirty="0"/>
              <a:t> </a:t>
            </a:r>
            <a:r>
              <a:rPr lang="en-CA" altLang="ar-JO" sz="2000" dirty="0" err="1"/>
              <a:t>من</a:t>
            </a:r>
            <a:r>
              <a:rPr lang="en-CA" altLang="ar-JO" sz="2000" dirty="0"/>
              <a:t> </a:t>
            </a:r>
            <a:r>
              <a:rPr lang="en-CA" altLang="ar-JO" sz="2000" dirty="0" err="1"/>
              <a:t>مجرد</a:t>
            </a:r>
            <a:r>
              <a:rPr lang="en-CA" altLang="ar-JO" sz="2000" dirty="0"/>
              <a:t> </a:t>
            </a:r>
            <a:r>
              <a:rPr lang="en-CA" altLang="ar-JO" sz="2000" dirty="0" err="1"/>
              <a:t>طلب</a:t>
            </a:r>
            <a:r>
              <a:rPr lang="en-CA" altLang="ar-JO" sz="2000" dirty="0"/>
              <a:t> </a:t>
            </a:r>
            <a:r>
              <a:rPr lang="en-CA" altLang="ar-JO" sz="2000" dirty="0" err="1"/>
              <a:t>أو</a:t>
            </a:r>
            <a:r>
              <a:rPr lang="en-CA" altLang="ar-JO" sz="2000" dirty="0"/>
              <a:t> </a:t>
            </a:r>
            <a:r>
              <a:rPr lang="en-CA" altLang="ar-JO" sz="2000" dirty="0" err="1"/>
              <a:t>مجموعة</a:t>
            </a:r>
            <a:r>
              <a:rPr lang="en-CA" altLang="ar-JO" sz="2000" dirty="0"/>
              <a:t> ؛ </a:t>
            </a:r>
            <a:r>
              <a:rPr lang="en-CA" altLang="ar-JO" sz="2000" dirty="0" err="1"/>
              <a:t>يجب</a:t>
            </a:r>
            <a:r>
              <a:rPr lang="en-CA" altLang="ar-JO" sz="2000" dirty="0"/>
              <a:t> </a:t>
            </a:r>
            <a:r>
              <a:rPr lang="en-CA" altLang="ar-JO" sz="2000" dirty="0" err="1"/>
              <a:t>أن</a:t>
            </a:r>
            <a:r>
              <a:rPr lang="en-CA" altLang="ar-JO" sz="2000" dirty="0"/>
              <a:t> </a:t>
            </a:r>
            <a:r>
              <a:rPr lang="en-CA" altLang="ar-JO" sz="2000" dirty="0" err="1"/>
              <a:t>تثير</a:t>
            </a:r>
            <a:r>
              <a:rPr lang="en-CA" altLang="ar-JO" sz="2000" dirty="0"/>
              <a:t> </a:t>
            </a:r>
            <a:r>
              <a:rPr lang="en-CA" altLang="ar-JO" sz="2000" dirty="0" err="1"/>
              <a:t>واستفزاز</a:t>
            </a:r>
            <a:r>
              <a:rPr lang="en-CA" altLang="ar-JO" sz="2000" dirty="0"/>
              <a:t>!</a:t>
            </a:r>
          </a:p>
          <a:p>
            <a:r>
              <a:rPr lang="en-CA" altLang="ar-JO" sz="2000" dirty="0">
                <a:solidFill>
                  <a:srgbClr val="FF0000"/>
                </a:solidFill>
              </a:rPr>
              <a:t>Elicitation</a:t>
            </a:r>
            <a:r>
              <a:rPr lang="en-CA" altLang="ar-JO" sz="2000" dirty="0"/>
              <a:t> means “to bring out, to evoke, to call forth”</a:t>
            </a:r>
          </a:p>
          <a:p>
            <a:pPr algn="r" rtl="1"/>
            <a:r>
              <a:rPr lang="en-CA" altLang="ar-JO" sz="2000" dirty="0" err="1">
                <a:solidFill>
                  <a:srgbClr val="FF0000"/>
                </a:solidFill>
              </a:rPr>
              <a:t>استخراج</a:t>
            </a:r>
            <a:r>
              <a:rPr lang="ar-JO" altLang="ar-JO" sz="2000" dirty="0">
                <a:solidFill>
                  <a:srgbClr val="FF0000"/>
                </a:solidFill>
              </a:rPr>
              <a:t> </a:t>
            </a:r>
            <a:r>
              <a:rPr lang="en-CA" altLang="ar-JO" sz="2000" dirty="0" err="1"/>
              <a:t>تعني</a:t>
            </a:r>
            <a:r>
              <a:rPr lang="en-CA" altLang="ar-JO" sz="2000" dirty="0"/>
              <a:t> "</a:t>
            </a:r>
            <a:r>
              <a:rPr lang="en-CA" altLang="ar-JO" sz="2000" dirty="0" err="1"/>
              <a:t>إخراج</a:t>
            </a:r>
            <a:r>
              <a:rPr lang="en-CA" altLang="ar-JO" sz="2000" dirty="0"/>
              <a:t> ، </a:t>
            </a:r>
            <a:r>
              <a:rPr lang="en-CA" altLang="ar-JO" sz="2000" dirty="0" err="1"/>
              <a:t>استحضار</a:t>
            </a:r>
            <a:r>
              <a:rPr lang="en-CA" altLang="ar-JO" sz="2000" dirty="0"/>
              <a:t> ، </a:t>
            </a:r>
            <a:r>
              <a:rPr lang="en-CA" altLang="ar-JO" sz="2000" dirty="0" err="1"/>
              <a:t>استدعاء</a:t>
            </a:r>
            <a:r>
              <a:rPr lang="en-CA" altLang="ar-JO" sz="2000" dirty="0"/>
              <a:t>"</a:t>
            </a:r>
          </a:p>
          <a:p>
            <a:r>
              <a:rPr lang="en-CA" altLang="ar-JO" sz="2000" dirty="0"/>
              <a:t>Human activity involving interaction between a diverse array of human beings</a:t>
            </a:r>
            <a:endParaRPr lang="ar-JO" altLang="ar-JO" sz="2000" dirty="0"/>
          </a:p>
          <a:p>
            <a:pPr algn="r" rtl="1"/>
            <a:r>
              <a:rPr lang="en-CA" altLang="ar-JO" sz="2000" dirty="0" err="1"/>
              <a:t>نشاط</a:t>
            </a:r>
            <a:r>
              <a:rPr lang="en-CA" altLang="ar-JO" sz="2000" dirty="0"/>
              <a:t> </a:t>
            </a:r>
            <a:r>
              <a:rPr lang="en-CA" altLang="ar-JO" sz="2000" dirty="0" err="1"/>
              <a:t>بشري</a:t>
            </a:r>
            <a:r>
              <a:rPr lang="en-CA" altLang="ar-JO" sz="2000" dirty="0"/>
              <a:t> </a:t>
            </a:r>
            <a:r>
              <a:rPr lang="en-CA" altLang="ar-JO" sz="2000" dirty="0" err="1"/>
              <a:t>يتضمن</a:t>
            </a:r>
            <a:r>
              <a:rPr lang="en-CA" altLang="ar-JO" sz="2000" dirty="0"/>
              <a:t> </a:t>
            </a:r>
            <a:r>
              <a:rPr lang="en-CA" altLang="ar-JO" sz="2000" dirty="0" err="1"/>
              <a:t>التفاعل</a:t>
            </a:r>
            <a:r>
              <a:rPr lang="en-CA" altLang="ar-JO" sz="2000" dirty="0"/>
              <a:t> </a:t>
            </a:r>
            <a:r>
              <a:rPr lang="en-CA" altLang="ar-JO" sz="2000" dirty="0" err="1"/>
              <a:t>بين</a:t>
            </a:r>
            <a:r>
              <a:rPr lang="en-CA" altLang="ar-JO" sz="2000" dirty="0"/>
              <a:t> </a:t>
            </a:r>
            <a:r>
              <a:rPr lang="en-CA" altLang="ar-JO" sz="2000" dirty="0" err="1"/>
              <a:t>مجموعة</a:t>
            </a:r>
            <a:r>
              <a:rPr lang="en-CA" altLang="ar-JO" sz="2000" dirty="0"/>
              <a:t> </a:t>
            </a:r>
            <a:r>
              <a:rPr lang="en-CA" altLang="ar-JO" sz="2000" dirty="0" err="1"/>
              <a:t>متنوعة</a:t>
            </a:r>
            <a:r>
              <a:rPr lang="en-CA" altLang="ar-JO" sz="2000" dirty="0"/>
              <a:t> </a:t>
            </a:r>
            <a:r>
              <a:rPr lang="en-CA" altLang="ar-JO" sz="2000" dirty="0" err="1"/>
              <a:t>من</a:t>
            </a:r>
            <a:r>
              <a:rPr lang="en-CA" altLang="ar-JO" sz="2000" dirty="0"/>
              <a:t> </a:t>
            </a:r>
            <a:r>
              <a:rPr lang="en-CA" altLang="ar-JO" sz="2000" dirty="0" err="1"/>
              <a:t>البشر</a:t>
            </a:r>
            <a:endParaRPr lang="en-CA" altLang="ar-JO" sz="2000" dirty="0"/>
          </a:p>
          <a:p>
            <a:endParaRPr lang="en-CA" altLang="ar-JO" sz="2000" dirty="0"/>
          </a:p>
        </p:txBody>
      </p:sp>
      <p:sp>
        <p:nvSpPr>
          <p:cNvPr id="15364" name="Text Box 4">
            <a:extLst>
              <a:ext uri="{FF2B5EF4-FFF2-40B4-BE49-F238E27FC236}">
                <a16:creationId xmlns:a16="http://schemas.microsoft.com/office/drawing/2014/main" id="{F04AC51D-2E38-75C9-ED20-B0E65F46EA58}"/>
              </a:ext>
            </a:extLst>
          </p:cNvPr>
          <p:cNvSpPr txBox="1">
            <a:spLocks noChangeArrowheads="1"/>
          </p:cNvSpPr>
          <p:nvPr/>
        </p:nvSpPr>
        <p:spPr bwMode="auto">
          <a:xfrm>
            <a:off x="4648201" y="6248400"/>
            <a:ext cx="2479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CA" altLang="ar-JO" sz="1200">
                <a:solidFill>
                  <a:srgbClr val="000000"/>
                </a:solidFill>
                <a:latin typeface="Times New Roman" panose="02020603050405020304" pitchFamily="18" charset="0"/>
              </a:rPr>
              <a:t>[1] Ian Sommerville and Pete Sawyer</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a:extLst>
              <a:ext uri="{FF2B5EF4-FFF2-40B4-BE49-F238E27FC236}">
                <a16:creationId xmlns:a16="http://schemas.microsoft.com/office/drawing/2014/main" id="{DA8FF2EB-6E76-FF2E-6D85-55C26AECE3A6}"/>
              </a:ext>
            </a:extLst>
          </p:cNvPr>
          <p:cNvGraphicFramePr>
            <a:graphicFrameLocks noChangeAspect="1"/>
          </p:cNvGraphicFramePr>
          <p:nvPr/>
        </p:nvGraphicFramePr>
        <p:xfrm>
          <a:off x="2895600" y="4267201"/>
          <a:ext cx="4953000" cy="1990725"/>
        </p:xfrm>
        <a:graphic>
          <a:graphicData uri="http://schemas.openxmlformats.org/presentationml/2006/ole">
            <mc:AlternateContent xmlns:mc="http://schemas.openxmlformats.org/markup-compatibility/2006">
              <mc:Choice xmlns:v="urn:schemas-microsoft-com:vml" Requires="v">
                <p:oleObj name="Document" r:id="rId3" imgW="5834718" imgH="2125681" progId="Word.Document.8">
                  <p:embed/>
                </p:oleObj>
              </mc:Choice>
              <mc:Fallback>
                <p:oleObj name="Document" r:id="rId3" imgW="5834718" imgH="2125681" progId="Word.Document.8">
                  <p:embed/>
                  <p:pic>
                    <p:nvPicPr>
                      <p:cNvPr id="43010" name="Object 2">
                        <a:extLst>
                          <a:ext uri="{FF2B5EF4-FFF2-40B4-BE49-F238E27FC236}">
                            <a16:creationId xmlns:a16="http://schemas.microsoft.com/office/drawing/2014/main" id="{DA8FF2EB-6E76-FF2E-6D85-55C26AECE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160" r="18420"/>
                      <a:stretch>
                        <a:fillRect/>
                      </a:stretch>
                    </p:blipFill>
                    <p:spPr bwMode="auto">
                      <a:xfrm>
                        <a:off x="2895600" y="4267201"/>
                        <a:ext cx="4953000" cy="1990725"/>
                      </a:xfrm>
                      <a:prstGeom prst="rect">
                        <a:avLst/>
                      </a:prstGeom>
                      <a:noFill/>
                      <a:ln>
                        <a:noFill/>
                      </a:ln>
                      <a:extLst>
                        <a:ext uri="{909E8E84-426E-40DD-AFC4-6F175D3DCCD1}">
                          <a14:hiddenFill xmlns:a14="http://schemas.microsoft.com/office/drawing/2010/main">
                            <a:blipFill dpi="0" rotWithShape="0">
                              <a:blip/>
                              <a:srcRect t="9160" r="18420"/>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1" name="Rectangle 3">
            <a:extLst>
              <a:ext uri="{FF2B5EF4-FFF2-40B4-BE49-F238E27FC236}">
                <a16:creationId xmlns:a16="http://schemas.microsoft.com/office/drawing/2014/main" id="{E28B80F6-43A9-9C0E-0B71-D4C8E8231A91}"/>
              </a:ext>
            </a:extLst>
          </p:cNvPr>
          <p:cNvSpPr>
            <a:spLocks noGrp="1" noChangeArrowheads="1"/>
          </p:cNvSpPr>
          <p:nvPr>
            <p:ph type="title"/>
          </p:nvPr>
        </p:nvSpPr>
        <p:spPr/>
        <p:txBody>
          <a:bodyPr/>
          <a:lstStyle/>
          <a:p>
            <a:r>
              <a:rPr lang="en-CA" altLang="ar-JO" sz="3200" dirty="0"/>
              <a:t>Elicitation Goals</a:t>
            </a:r>
            <a:br>
              <a:rPr lang="ar-JO" altLang="ar-JO" sz="3200" dirty="0"/>
            </a:br>
            <a:r>
              <a:rPr lang="en-CA" altLang="ar-JO" sz="3200" dirty="0" err="1"/>
              <a:t>أهداف</a:t>
            </a:r>
            <a:r>
              <a:rPr lang="en-CA" altLang="ar-JO" sz="3200" dirty="0"/>
              <a:t> </a:t>
            </a:r>
            <a:r>
              <a:rPr lang="en-CA" altLang="ar-JO" sz="3200" dirty="0" err="1"/>
              <a:t>الاستنتاج</a:t>
            </a:r>
            <a:endParaRPr lang="en-CA" altLang="ar-JO" sz="3200" dirty="0"/>
          </a:p>
        </p:txBody>
      </p:sp>
      <p:sp>
        <p:nvSpPr>
          <p:cNvPr id="17412" name="Rectangle 4">
            <a:extLst>
              <a:ext uri="{FF2B5EF4-FFF2-40B4-BE49-F238E27FC236}">
                <a16:creationId xmlns:a16="http://schemas.microsoft.com/office/drawing/2014/main" id="{AC9E642C-61C9-BB19-5A7D-CF50DF6B7BE4}"/>
              </a:ext>
            </a:extLst>
          </p:cNvPr>
          <p:cNvSpPr>
            <a:spLocks noGrp="1" noChangeArrowheads="1"/>
          </p:cNvSpPr>
          <p:nvPr>
            <p:ph type="body" idx="1"/>
          </p:nvPr>
        </p:nvSpPr>
        <p:spPr>
          <a:xfrm>
            <a:off x="1981200" y="1291083"/>
            <a:ext cx="8229600" cy="4754563"/>
          </a:xfrm>
        </p:spPr>
        <p:txBody>
          <a:bodyPr/>
          <a:lstStyle/>
          <a:p>
            <a:r>
              <a:rPr lang="en-CA" altLang="ar-JO" sz="1050" dirty="0"/>
              <a:t>Determine sources of information &amp; appropriate techniques</a:t>
            </a:r>
          </a:p>
          <a:p>
            <a:pPr algn="r" rtl="1"/>
            <a:r>
              <a:rPr lang="en-CA" altLang="ar-JO" sz="1050" dirty="0" err="1"/>
              <a:t>تحديد</a:t>
            </a:r>
            <a:r>
              <a:rPr lang="en-CA" altLang="ar-JO" sz="1050" dirty="0"/>
              <a:t> </a:t>
            </a:r>
            <a:r>
              <a:rPr lang="en-CA" altLang="ar-JO" sz="1050" dirty="0" err="1"/>
              <a:t>مصادر</a:t>
            </a:r>
            <a:r>
              <a:rPr lang="en-CA" altLang="ar-JO" sz="1050" dirty="0"/>
              <a:t> </a:t>
            </a:r>
            <a:r>
              <a:rPr lang="en-CA" altLang="ar-JO" sz="1050" dirty="0" err="1"/>
              <a:t>المعلومات</a:t>
            </a:r>
            <a:r>
              <a:rPr lang="en-CA" altLang="ar-JO" sz="1050" dirty="0"/>
              <a:t> </a:t>
            </a:r>
            <a:r>
              <a:rPr lang="en-CA" altLang="ar-JO" sz="1050" dirty="0" err="1"/>
              <a:t>والأساليب</a:t>
            </a:r>
            <a:r>
              <a:rPr lang="en-CA" altLang="ar-JO" sz="1050" dirty="0"/>
              <a:t> </a:t>
            </a:r>
            <a:r>
              <a:rPr lang="en-CA" altLang="ar-JO" sz="1050" dirty="0" err="1"/>
              <a:t>المناسبة</a:t>
            </a:r>
            <a:endParaRPr lang="en-CA" altLang="ar-JO" sz="1050" dirty="0"/>
          </a:p>
          <a:p>
            <a:r>
              <a:rPr lang="en-CA" altLang="ar-JO" sz="1050" dirty="0"/>
              <a:t>Get information on domain, problem, constraints</a:t>
            </a:r>
          </a:p>
          <a:p>
            <a:pPr algn="r" rtl="1"/>
            <a:r>
              <a:rPr lang="en-CA" altLang="ar-JO" sz="1050" dirty="0" err="1"/>
              <a:t>الحصول</a:t>
            </a:r>
            <a:r>
              <a:rPr lang="en-CA" altLang="ar-JO" sz="1050" dirty="0"/>
              <a:t> </a:t>
            </a:r>
            <a:r>
              <a:rPr lang="en-CA" altLang="ar-JO" sz="1050" dirty="0" err="1"/>
              <a:t>على</a:t>
            </a:r>
            <a:r>
              <a:rPr lang="en-CA" altLang="ar-JO" sz="1050" dirty="0"/>
              <a:t> </a:t>
            </a:r>
            <a:r>
              <a:rPr lang="en-CA" altLang="ar-JO" sz="1050" dirty="0" err="1"/>
              <a:t>معلومات</a:t>
            </a:r>
            <a:r>
              <a:rPr lang="en-CA" altLang="ar-JO" sz="1050" dirty="0"/>
              <a:t> </a:t>
            </a:r>
            <a:r>
              <a:rPr lang="en-CA" altLang="ar-JO" sz="1050" dirty="0" err="1"/>
              <a:t>عن</a:t>
            </a:r>
            <a:r>
              <a:rPr lang="en-CA" altLang="ar-JO" sz="1050" dirty="0"/>
              <a:t> </a:t>
            </a:r>
            <a:r>
              <a:rPr lang="en-CA" altLang="ar-JO" sz="1050" dirty="0" err="1"/>
              <a:t>المجال</a:t>
            </a:r>
            <a:r>
              <a:rPr lang="en-CA" altLang="ar-JO" sz="1050" dirty="0"/>
              <a:t> ، </a:t>
            </a:r>
            <a:r>
              <a:rPr lang="en-CA" altLang="ar-JO" sz="1050" dirty="0" err="1"/>
              <a:t>المشكلة</a:t>
            </a:r>
            <a:r>
              <a:rPr lang="en-CA" altLang="ar-JO" sz="1050" dirty="0"/>
              <a:t> ، </a:t>
            </a:r>
            <a:r>
              <a:rPr lang="en-CA" altLang="ar-JO" sz="1050" dirty="0" err="1"/>
              <a:t>القيود</a:t>
            </a:r>
            <a:endParaRPr lang="en-CA" altLang="ar-JO" sz="1050" dirty="0"/>
          </a:p>
          <a:p>
            <a:pPr lvl="1"/>
            <a:r>
              <a:rPr lang="en-CA" altLang="ar-JO" sz="1000" dirty="0">
                <a:sym typeface="Wingdings" panose="05000000000000000000" pitchFamily="2" charset="2"/>
              </a:rPr>
              <a:t> requirements  system development</a:t>
            </a:r>
            <a:endParaRPr lang="en-CA" altLang="ar-JO" sz="1000" dirty="0"/>
          </a:p>
          <a:p>
            <a:pPr lvl="1" algn="r" rtl="1"/>
            <a:r>
              <a:rPr lang="en-CA" altLang="ar-JO" sz="1000" dirty="0">
                <a:sym typeface="Wingdings" panose="05000000000000000000" pitchFamily="2" charset="2"/>
              </a:rPr>
              <a:t> </a:t>
            </a:r>
            <a:r>
              <a:rPr lang="en-CA" altLang="ar-JO" sz="1000" dirty="0" err="1">
                <a:sym typeface="Wingdings" panose="05000000000000000000" pitchFamily="2" charset="2"/>
              </a:rPr>
              <a:t>المتطلبات</a:t>
            </a:r>
            <a:r>
              <a:rPr lang="en-CA" altLang="ar-JO" sz="1000" dirty="0">
                <a:sym typeface="Wingdings" panose="05000000000000000000" pitchFamily="2" charset="2"/>
              </a:rPr>
              <a:t>  </a:t>
            </a:r>
            <a:r>
              <a:rPr lang="en-CA" altLang="ar-JO" sz="1000" dirty="0" err="1">
                <a:sym typeface="Wingdings" panose="05000000000000000000" pitchFamily="2" charset="2"/>
              </a:rPr>
              <a:t>تطوير</a:t>
            </a:r>
            <a:r>
              <a:rPr lang="en-CA" altLang="ar-JO" sz="1000" dirty="0">
                <a:sym typeface="Wingdings" panose="05000000000000000000" pitchFamily="2" charset="2"/>
              </a:rPr>
              <a:t> </a:t>
            </a:r>
            <a:r>
              <a:rPr lang="en-CA" altLang="ar-JO" sz="1000" dirty="0" err="1">
                <a:sym typeface="Wingdings" panose="05000000000000000000" pitchFamily="2" charset="2"/>
              </a:rPr>
              <a:t>النظام</a:t>
            </a:r>
            <a:endParaRPr lang="en-CA" altLang="ar-JO" sz="1000" dirty="0"/>
          </a:p>
          <a:p>
            <a:r>
              <a:rPr lang="en-CA" altLang="ar-JO" sz="1050" dirty="0"/>
              <a:t>Determine the scope and feasibility early</a:t>
            </a:r>
          </a:p>
          <a:p>
            <a:pPr algn="r" rtl="1"/>
            <a:r>
              <a:rPr lang="en-CA" altLang="ar-JO" sz="1050" dirty="0" err="1"/>
              <a:t>تحديد</a:t>
            </a:r>
            <a:r>
              <a:rPr lang="en-CA" altLang="ar-JO" sz="1050" dirty="0"/>
              <a:t> </a:t>
            </a:r>
            <a:r>
              <a:rPr lang="en-CA" altLang="ar-JO" sz="1050" dirty="0" err="1"/>
              <a:t>النطاق</a:t>
            </a:r>
            <a:r>
              <a:rPr lang="en-CA" altLang="ar-JO" sz="1050" dirty="0"/>
              <a:t> </a:t>
            </a:r>
            <a:r>
              <a:rPr lang="en-CA" altLang="ar-JO" sz="1050" dirty="0" err="1"/>
              <a:t>والجدوى</a:t>
            </a:r>
            <a:r>
              <a:rPr lang="en-CA" altLang="ar-JO" sz="1050" dirty="0"/>
              <a:t> </a:t>
            </a:r>
            <a:r>
              <a:rPr lang="en-CA" altLang="ar-JO" sz="1050" dirty="0" err="1"/>
              <a:t>في</a:t>
            </a:r>
            <a:r>
              <a:rPr lang="en-CA" altLang="ar-JO" sz="1050" dirty="0"/>
              <a:t> </a:t>
            </a:r>
            <a:r>
              <a:rPr lang="en-CA" altLang="ar-JO" sz="1050" dirty="0" err="1"/>
              <a:t>وقت</a:t>
            </a:r>
            <a:r>
              <a:rPr lang="en-CA" altLang="ar-JO" sz="1050" dirty="0"/>
              <a:t> </a:t>
            </a:r>
            <a:r>
              <a:rPr lang="en-CA" altLang="ar-JO" sz="1050" dirty="0" err="1"/>
              <a:t>مبكر</a:t>
            </a:r>
            <a:endParaRPr lang="en-CA" altLang="ar-JO" sz="1050" dirty="0"/>
          </a:p>
          <a:p>
            <a:r>
              <a:rPr lang="en-CA" altLang="ar-JO" sz="1050" dirty="0"/>
              <a:t>Produce a first document</a:t>
            </a:r>
          </a:p>
          <a:p>
            <a:pPr lvl="1"/>
            <a:r>
              <a:rPr lang="en-CA" altLang="ar-JO" sz="1000" dirty="0"/>
              <a:t>Mainly user requirements and elicitation notes</a:t>
            </a:r>
          </a:p>
          <a:p>
            <a:pPr algn="r" rtl="1"/>
            <a:r>
              <a:rPr lang="en-CA" altLang="ar-JO" sz="1050" dirty="0" err="1"/>
              <a:t>أنتج</a:t>
            </a:r>
            <a:r>
              <a:rPr lang="en-CA" altLang="ar-JO" sz="1050" dirty="0"/>
              <a:t> </a:t>
            </a:r>
            <a:r>
              <a:rPr lang="en-CA" altLang="ar-JO" sz="1050" dirty="0" err="1"/>
              <a:t>أول</a:t>
            </a:r>
            <a:r>
              <a:rPr lang="en-CA" altLang="ar-JO" sz="1050" dirty="0"/>
              <a:t> </a:t>
            </a:r>
            <a:r>
              <a:rPr lang="en-CA" altLang="ar-JO" sz="1050" dirty="0" err="1"/>
              <a:t>مستند</a:t>
            </a:r>
            <a:endParaRPr lang="en-CA" altLang="ar-JO" sz="1050" dirty="0"/>
          </a:p>
          <a:p>
            <a:pPr lvl="1" algn="r" rtl="1"/>
            <a:r>
              <a:rPr lang="en-CA" altLang="ar-JO" sz="1000" dirty="0" err="1"/>
              <a:t>متطلبات</a:t>
            </a:r>
            <a:r>
              <a:rPr lang="en-CA" altLang="ar-JO" sz="1000" dirty="0"/>
              <a:t> </a:t>
            </a:r>
            <a:r>
              <a:rPr lang="en-CA" altLang="ar-JO" sz="1000" dirty="0" err="1"/>
              <a:t>المستخدم</a:t>
            </a:r>
            <a:r>
              <a:rPr lang="en-CA" altLang="ar-JO" sz="1000" dirty="0"/>
              <a:t> </a:t>
            </a:r>
            <a:r>
              <a:rPr lang="en-CA" altLang="ar-JO" sz="1000" dirty="0" err="1"/>
              <a:t>بشكل</a:t>
            </a:r>
            <a:r>
              <a:rPr lang="en-CA" altLang="ar-JO" sz="1000" dirty="0"/>
              <a:t> </a:t>
            </a:r>
            <a:r>
              <a:rPr lang="en-CA" altLang="ar-JO" sz="1000" dirty="0" err="1"/>
              <a:t>أساسي</a:t>
            </a:r>
            <a:r>
              <a:rPr lang="en-CA" altLang="ar-JO" sz="1000" dirty="0"/>
              <a:t> </a:t>
            </a:r>
            <a:r>
              <a:rPr lang="en-CA" altLang="ar-JO" sz="1000" dirty="0" err="1"/>
              <a:t>وملاحظات</a:t>
            </a:r>
            <a:r>
              <a:rPr lang="en-CA" altLang="ar-JO" sz="1000" dirty="0"/>
              <a:t> </a:t>
            </a:r>
            <a:r>
              <a:rPr lang="en-CA" altLang="ar-JO" sz="1000" dirty="0" err="1"/>
              <a:t>الاستنباط</a:t>
            </a:r>
            <a:endParaRPr lang="en-CA" altLang="ar-JO" sz="1000" dirty="0"/>
          </a:p>
          <a:p>
            <a:pPr lvl="1"/>
            <a:r>
              <a:rPr lang="en-CA" altLang="ar-JO" sz="1000" dirty="0"/>
              <a:t>Potentially incomplete, disorganized, inconsistent</a:t>
            </a:r>
          </a:p>
          <a:p>
            <a:pPr lvl="1" algn="r" rtl="1"/>
            <a:r>
              <a:rPr lang="en-CA" altLang="ar-JO" sz="1000" dirty="0" err="1"/>
              <a:t>يحتمل</a:t>
            </a:r>
            <a:r>
              <a:rPr lang="en-CA" altLang="ar-JO" sz="1000" dirty="0"/>
              <a:t> </a:t>
            </a:r>
            <a:r>
              <a:rPr lang="en-CA" altLang="ar-JO" sz="1000" dirty="0" err="1"/>
              <a:t>أن</a:t>
            </a:r>
            <a:r>
              <a:rPr lang="en-CA" altLang="ar-JO" sz="1000" dirty="0"/>
              <a:t> </a:t>
            </a:r>
            <a:r>
              <a:rPr lang="en-CA" altLang="ar-JO" sz="1000" dirty="0" err="1"/>
              <a:t>تكون</a:t>
            </a:r>
            <a:r>
              <a:rPr lang="en-CA" altLang="ar-JO" sz="1000" dirty="0"/>
              <a:t> </a:t>
            </a:r>
            <a:r>
              <a:rPr lang="en-CA" altLang="ar-JO" sz="1000" dirty="0" err="1"/>
              <a:t>غير</a:t>
            </a:r>
            <a:r>
              <a:rPr lang="en-CA" altLang="ar-JO" sz="1000" dirty="0"/>
              <a:t> </a:t>
            </a:r>
            <a:r>
              <a:rPr lang="en-CA" altLang="ar-JO" sz="1000" dirty="0" err="1"/>
              <a:t>مكتملة</a:t>
            </a:r>
            <a:r>
              <a:rPr lang="en-CA" altLang="ar-JO" sz="1000" dirty="0"/>
              <a:t> </a:t>
            </a:r>
            <a:r>
              <a:rPr lang="en-CA" altLang="ar-JO" sz="1000" dirty="0" err="1"/>
              <a:t>وغير</a:t>
            </a:r>
            <a:r>
              <a:rPr lang="en-CA" altLang="ar-JO" sz="1000" dirty="0"/>
              <a:t> </a:t>
            </a:r>
            <a:r>
              <a:rPr lang="en-CA" altLang="ar-JO" sz="1000" dirty="0" err="1"/>
              <a:t>منظمة</a:t>
            </a:r>
            <a:r>
              <a:rPr lang="en-CA" altLang="ar-JO" sz="1000" dirty="0"/>
              <a:t> </a:t>
            </a:r>
            <a:r>
              <a:rPr lang="en-CA" altLang="ar-JO" sz="1000" dirty="0" err="1"/>
              <a:t>وغير</a:t>
            </a:r>
            <a:r>
              <a:rPr lang="en-CA" altLang="ar-JO" sz="1000" dirty="0"/>
              <a:t> </a:t>
            </a:r>
            <a:r>
              <a:rPr lang="en-CA" altLang="ar-JO" sz="1000" dirty="0" err="1"/>
              <a:t>متسقة</a:t>
            </a:r>
            <a:endParaRPr lang="en-CA" altLang="ar-JO" sz="1000" dirty="0"/>
          </a:p>
          <a:p>
            <a:pPr lvl="1"/>
            <a:r>
              <a:rPr lang="en-CA" altLang="ar-JO" sz="1000" dirty="0"/>
              <a:t>But we must start somewhere!</a:t>
            </a:r>
          </a:p>
          <a:p>
            <a:pPr lvl="1" algn="r" rtl="1"/>
            <a:r>
              <a:rPr lang="en-CA" altLang="ar-JO" sz="1000" dirty="0" err="1"/>
              <a:t>لكن</a:t>
            </a:r>
            <a:r>
              <a:rPr lang="en-CA" altLang="ar-JO" sz="1000" dirty="0"/>
              <a:t> </a:t>
            </a:r>
            <a:r>
              <a:rPr lang="en-CA" altLang="ar-JO" sz="1000" dirty="0" err="1"/>
              <a:t>يجب</a:t>
            </a:r>
            <a:r>
              <a:rPr lang="en-CA" altLang="ar-JO" sz="1000" dirty="0"/>
              <a:t> </a:t>
            </a:r>
            <a:r>
              <a:rPr lang="en-CA" altLang="ar-JO" sz="1000" dirty="0" err="1"/>
              <a:t>أن</a:t>
            </a:r>
            <a:r>
              <a:rPr lang="en-CA" altLang="ar-JO" sz="1000" dirty="0"/>
              <a:t> </a:t>
            </a:r>
            <a:r>
              <a:rPr lang="en-CA" altLang="ar-JO" sz="1000" dirty="0" err="1"/>
              <a:t>نبدأ</a:t>
            </a:r>
            <a:r>
              <a:rPr lang="en-CA" altLang="ar-JO" sz="1000" dirty="0"/>
              <a:t> </a:t>
            </a:r>
            <a:r>
              <a:rPr lang="en-CA" altLang="ar-JO" sz="1000" dirty="0" err="1"/>
              <a:t>من</a:t>
            </a:r>
            <a:r>
              <a:rPr lang="en-CA" altLang="ar-JO" sz="1000" dirty="0"/>
              <a:t> </a:t>
            </a:r>
            <a:r>
              <a:rPr lang="en-CA" altLang="ar-JO" sz="1000" dirty="0" err="1"/>
              <a:t>مكان</a:t>
            </a:r>
            <a:r>
              <a:rPr lang="en-CA" altLang="ar-JO" sz="1000" dirty="0"/>
              <a:t> </a:t>
            </a:r>
            <a:r>
              <a:rPr lang="en-CA" altLang="ar-JO" sz="1000" dirty="0" err="1"/>
              <a:t>ما</a:t>
            </a:r>
            <a:endParaRPr lang="en-CA" altLang="ar-JO" sz="1000" dirty="0"/>
          </a:p>
        </p:txBody>
      </p:sp>
      <p:sp>
        <p:nvSpPr>
          <p:cNvPr id="43013" name="Text Box 5">
            <a:extLst>
              <a:ext uri="{FF2B5EF4-FFF2-40B4-BE49-F238E27FC236}">
                <a16:creationId xmlns:a16="http://schemas.microsoft.com/office/drawing/2014/main" id="{DFD94276-9E82-47B1-668D-B4F4C1A18818}"/>
              </a:ext>
            </a:extLst>
          </p:cNvPr>
          <p:cNvSpPr txBox="1">
            <a:spLocks noChangeArrowheads="1"/>
          </p:cNvSpPr>
          <p:nvPr/>
        </p:nvSpPr>
        <p:spPr bwMode="auto">
          <a:xfrm>
            <a:off x="8516145" y="5468050"/>
            <a:ext cx="179546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defTabSz="407988">
              <a:tabLst>
                <a:tab pos="657225" algn="l"/>
                <a:tab pos="1312863" algn="l"/>
              </a:tabLst>
              <a:defRPr>
                <a:solidFill>
                  <a:schemeClr val="tx1"/>
                </a:solidFill>
                <a:latin typeface="Arial" panose="020B0604020202020204" pitchFamily="34" charset="0"/>
                <a:cs typeface="Arial" panose="020B0604020202020204" pitchFamily="34" charset="0"/>
              </a:defRPr>
            </a:lvl1pPr>
            <a:lvl2pPr marL="392113" indent="-196850" defTabSz="407988">
              <a:tabLst>
                <a:tab pos="657225" algn="l"/>
                <a:tab pos="1312863" algn="l"/>
              </a:tabLst>
              <a:defRPr>
                <a:solidFill>
                  <a:schemeClr val="tx1"/>
                </a:solidFill>
                <a:latin typeface="Arial" panose="020B0604020202020204" pitchFamily="34" charset="0"/>
                <a:cs typeface="Arial" panose="020B0604020202020204" pitchFamily="34" charset="0"/>
              </a:defRPr>
            </a:lvl2pPr>
            <a:lvl3pPr marL="587375" indent="-195263" defTabSz="407988">
              <a:tabLst>
                <a:tab pos="657225" algn="l"/>
                <a:tab pos="1312863" algn="l"/>
              </a:tabLst>
              <a:defRPr>
                <a:solidFill>
                  <a:schemeClr val="tx1"/>
                </a:solidFill>
                <a:latin typeface="Arial" panose="020B0604020202020204" pitchFamily="34" charset="0"/>
                <a:cs typeface="Arial" panose="020B0604020202020204" pitchFamily="34" charset="0"/>
              </a:defRPr>
            </a:lvl3pPr>
            <a:lvl4pPr marL="782638" indent="-195263" defTabSz="407988">
              <a:tabLst>
                <a:tab pos="657225" algn="l"/>
                <a:tab pos="1312863" algn="l"/>
              </a:tabLst>
              <a:defRPr>
                <a:solidFill>
                  <a:schemeClr val="tx1"/>
                </a:solidFill>
                <a:latin typeface="Arial" panose="020B0604020202020204" pitchFamily="34" charset="0"/>
                <a:cs typeface="Arial" panose="020B0604020202020204" pitchFamily="34" charset="0"/>
              </a:defRPr>
            </a:lvl4pPr>
            <a:lvl5pPr marL="979488" indent="-196850" defTabSz="407988">
              <a:tabLst>
                <a:tab pos="657225" algn="l"/>
                <a:tab pos="1312863" algn="l"/>
              </a:tabLst>
              <a:defRPr>
                <a:solidFill>
                  <a:schemeClr val="tx1"/>
                </a:solidFill>
                <a:latin typeface="Arial" panose="020B0604020202020204" pitchFamily="34" charset="0"/>
                <a:cs typeface="Arial" panose="020B0604020202020204" pitchFamily="34" charset="0"/>
              </a:defRPr>
            </a:lvl5pPr>
            <a:lvl6pPr marL="1436688" indent="-196850" algn="l" defTabSz="407988" rtl="0" eaLnBrk="0" fontAlgn="base" hangingPunct="0">
              <a:spcBef>
                <a:spcPct val="0"/>
              </a:spcBef>
              <a:spcAft>
                <a:spcPct val="0"/>
              </a:spcAft>
              <a:tabLst>
                <a:tab pos="657225" algn="l"/>
                <a:tab pos="1312863" algn="l"/>
              </a:tabLst>
              <a:defRPr>
                <a:solidFill>
                  <a:schemeClr val="tx1"/>
                </a:solidFill>
                <a:latin typeface="Arial" panose="020B0604020202020204" pitchFamily="34" charset="0"/>
                <a:cs typeface="Arial" panose="020B0604020202020204" pitchFamily="34" charset="0"/>
              </a:defRPr>
            </a:lvl6pPr>
            <a:lvl7pPr marL="1893888" indent="-196850" algn="l" defTabSz="407988" rtl="0" eaLnBrk="0" fontAlgn="base" hangingPunct="0">
              <a:spcBef>
                <a:spcPct val="0"/>
              </a:spcBef>
              <a:spcAft>
                <a:spcPct val="0"/>
              </a:spcAft>
              <a:tabLst>
                <a:tab pos="657225" algn="l"/>
                <a:tab pos="1312863" algn="l"/>
              </a:tabLst>
              <a:defRPr>
                <a:solidFill>
                  <a:schemeClr val="tx1"/>
                </a:solidFill>
                <a:latin typeface="Arial" panose="020B0604020202020204" pitchFamily="34" charset="0"/>
                <a:cs typeface="Arial" panose="020B0604020202020204" pitchFamily="34" charset="0"/>
              </a:defRPr>
            </a:lvl7pPr>
            <a:lvl8pPr marL="2351088" indent="-196850" algn="l" defTabSz="407988" rtl="0" eaLnBrk="0" fontAlgn="base" hangingPunct="0">
              <a:spcBef>
                <a:spcPct val="0"/>
              </a:spcBef>
              <a:spcAft>
                <a:spcPct val="0"/>
              </a:spcAft>
              <a:tabLst>
                <a:tab pos="657225" algn="l"/>
                <a:tab pos="1312863" algn="l"/>
              </a:tabLst>
              <a:defRPr>
                <a:solidFill>
                  <a:schemeClr val="tx1"/>
                </a:solidFill>
                <a:latin typeface="Arial" panose="020B0604020202020204" pitchFamily="34" charset="0"/>
                <a:cs typeface="Arial" panose="020B0604020202020204" pitchFamily="34" charset="0"/>
              </a:defRPr>
            </a:lvl8pPr>
            <a:lvl9pPr marL="2808288" indent="-196850" algn="l" defTabSz="407988" rtl="0" eaLnBrk="0" fontAlgn="base" hangingPunct="0">
              <a:spcBef>
                <a:spcPct val="0"/>
              </a:spcBef>
              <a:spcAft>
                <a:spcPct val="0"/>
              </a:spcAft>
              <a:tabLst>
                <a:tab pos="657225" algn="l"/>
                <a:tab pos="1312863" algn="l"/>
              </a:tabLst>
              <a:defRPr>
                <a:solidFill>
                  <a:schemeClr val="tx1"/>
                </a:solidFill>
                <a:latin typeface="Arial" panose="020B0604020202020204" pitchFamily="34" charset="0"/>
                <a:cs typeface="Arial" panose="020B0604020202020204" pitchFamily="34" charset="0"/>
              </a:defRPr>
            </a:lvl9pPr>
          </a:lstStyle>
          <a:p>
            <a:pPr algn="l" rtl="0" eaLnBrk="0" fontAlgn="base" hangingPunct="0">
              <a:lnSpc>
                <a:spcPct val="104000"/>
              </a:lnSpc>
              <a:spcBef>
                <a:spcPct val="0"/>
              </a:spcBef>
              <a:spcAft>
                <a:spcPct val="0"/>
              </a:spcAft>
              <a:buClr>
                <a:srgbClr val="000000"/>
              </a:buClr>
              <a:buSzPct val="45000"/>
              <a:buFont typeface="Wingdings" panose="05000000000000000000" pitchFamily="2" charset="2"/>
              <a:buChar char=""/>
            </a:pPr>
            <a:r>
              <a:rPr lang="en-CA" altLang="ar-JO" sz="1600">
                <a:solidFill>
                  <a:srgbClr val="000000"/>
                </a:solidFill>
              </a:rPr>
              <a:t> Hardware</a:t>
            </a:r>
          </a:p>
          <a:p>
            <a:pPr algn="l" rtl="0" eaLnBrk="0" fontAlgn="base" hangingPunct="0">
              <a:lnSpc>
                <a:spcPct val="104000"/>
              </a:lnSpc>
              <a:spcBef>
                <a:spcPct val="0"/>
              </a:spcBef>
              <a:spcAft>
                <a:spcPct val="0"/>
              </a:spcAft>
              <a:buClr>
                <a:srgbClr val="000000"/>
              </a:buClr>
              <a:buSzPct val="45000"/>
              <a:buFont typeface="Wingdings" panose="05000000000000000000" pitchFamily="2" charset="2"/>
              <a:buChar char=""/>
            </a:pPr>
            <a:r>
              <a:rPr lang="en-CA" altLang="ar-JO" sz="1600">
                <a:solidFill>
                  <a:srgbClr val="000000"/>
                </a:solidFill>
              </a:rPr>
              <a:t> Software</a:t>
            </a:r>
          </a:p>
        </p:txBody>
      </p:sp>
      <p:sp>
        <p:nvSpPr>
          <p:cNvPr id="17414" name="Oval 6">
            <a:extLst>
              <a:ext uri="{FF2B5EF4-FFF2-40B4-BE49-F238E27FC236}">
                <a16:creationId xmlns:a16="http://schemas.microsoft.com/office/drawing/2014/main" id="{84111582-FA3D-9B4C-6389-B739197012C4}"/>
              </a:ext>
            </a:extLst>
          </p:cNvPr>
          <p:cNvSpPr>
            <a:spLocks noChangeArrowheads="1"/>
          </p:cNvSpPr>
          <p:nvPr/>
        </p:nvSpPr>
        <p:spPr bwMode="auto">
          <a:xfrm>
            <a:off x="3149600" y="5013326"/>
            <a:ext cx="3201988" cy="1584325"/>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ar-JO" altLang="ar-JO">
              <a:solidFill>
                <a:srgbClr val="000000"/>
              </a:solidFill>
            </a:endParaRPr>
          </a:p>
        </p:txBody>
      </p:sp>
      <p:sp>
        <p:nvSpPr>
          <p:cNvPr id="17415" name="Oval 7">
            <a:extLst>
              <a:ext uri="{FF2B5EF4-FFF2-40B4-BE49-F238E27FC236}">
                <a16:creationId xmlns:a16="http://schemas.microsoft.com/office/drawing/2014/main" id="{CD049DD5-818E-0A3B-2818-89353139B8AA}"/>
              </a:ext>
            </a:extLst>
          </p:cNvPr>
          <p:cNvSpPr>
            <a:spLocks noChangeArrowheads="1"/>
          </p:cNvSpPr>
          <p:nvPr/>
        </p:nvSpPr>
        <p:spPr bwMode="auto">
          <a:xfrm>
            <a:off x="4965701" y="5013326"/>
            <a:ext cx="2987675" cy="1597025"/>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ar-JO" altLang="ar-JO">
              <a:solidFill>
                <a:srgbClr val="000000"/>
              </a:solidFill>
            </a:endParaRPr>
          </a:p>
        </p:txBody>
      </p:sp>
      <p:sp>
        <p:nvSpPr>
          <p:cNvPr id="17416" name="AutoShape 8">
            <a:extLst>
              <a:ext uri="{FF2B5EF4-FFF2-40B4-BE49-F238E27FC236}">
                <a16:creationId xmlns:a16="http://schemas.microsoft.com/office/drawing/2014/main" id="{3E5512F5-A7D5-FFDF-5E06-7A2F81CF7F92}"/>
              </a:ext>
            </a:extLst>
          </p:cNvPr>
          <p:cNvSpPr>
            <a:spLocks noChangeArrowheads="1"/>
          </p:cNvSpPr>
          <p:nvPr/>
        </p:nvSpPr>
        <p:spPr bwMode="auto">
          <a:xfrm>
            <a:off x="3578226" y="5329238"/>
            <a:ext cx="1285875" cy="842962"/>
          </a:xfrm>
          <a:prstGeom prst="roundRect">
            <a:avLst>
              <a:gd name="adj" fmla="val 1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ar-JO" altLang="ar-JO">
              <a:solidFill>
                <a:srgbClr val="000000"/>
              </a:solidFill>
            </a:endParaRPr>
          </a:p>
        </p:txBody>
      </p:sp>
      <p:sp>
        <p:nvSpPr>
          <p:cNvPr id="17417" name="Freeform 9">
            <a:extLst>
              <a:ext uri="{FF2B5EF4-FFF2-40B4-BE49-F238E27FC236}">
                <a16:creationId xmlns:a16="http://schemas.microsoft.com/office/drawing/2014/main" id="{AC497B5C-03EF-4739-A442-6782F5D067ED}"/>
              </a:ext>
            </a:extLst>
          </p:cNvPr>
          <p:cNvSpPr>
            <a:spLocks noChangeArrowheads="1"/>
          </p:cNvSpPr>
          <p:nvPr/>
        </p:nvSpPr>
        <p:spPr bwMode="auto">
          <a:xfrm>
            <a:off x="3578226" y="5329238"/>
            <a:ext cx="1285875" cy="844550"/>
          </a:xfrm>
          <a:custGeom>
            <a:avLst/>
            <a:gdLst>
              <a:gd name="T0" fmla="*/ 0 w 3937"/>
              <a:gd name="T1" fmla="*/ 0 h 2584"/>
              <a:gd name="T2" fmla="*/ 2147483646 w 3937"/>
              <a:gd name="T3" fmla="*/ 0 h 2584"/>
              <a:gd name="T4" fmla="*/ 2147483646 w 3937"/>
              <a:gd name="T5" fmla="*/ 2147483646 h 2584"/>
              <a:gd name="T6" fmla="*/ 0 w 3937"/>
              <a:gd name="T7" fmla="*/ 2147483646 h 2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7" h="2584">
                <a:moveTo>
                  <a:pt x="0" y="0"/>
                </a:moveTo>
                <a:lnTo>
                  <a:pt x="3936" y="0"/>
                </a:lnTo>
                <a:lnTo>
                  <a:pt x="3936" y="2583"/>
                </a:lnTo>
                <a:lnTo>
                  <a:pt x="0" y="2583"/>
                </a:lnTo>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17418" name="AutoShape 10">
            <a:extLst>
              <a:ext uri="{FF2B5EF4-FFF2-40B4-BE49-F238E27FC236}">
                <a16:creationId xmlns:a16="http://schemas.microsoft.com/office/drawing/2014/main" id="{8B0C0E03-63E4-46A7-637C-D8A574B1FE1F}"/>
              </a:ext>
            </a:extLst>
          </p:cNvPr>
          <p:cNvSpPr>
            <a:spLocks noChangeArrowheads="1"/>
          </p:cNvSpPr>
          <p:nvPr/>
        </p:nvSpPr>
        <p:spPr bwMode="auto">
          <a:xfrm>
            <a:off x="5078413" y="5541964"/>
            <a:ext cx="1071562" cy="427037"/>
          </a:xfrm>
          <a:prstGeom prst="roundRect">
            <a:avLst>
              <a:gd name="adj" fmla="val 33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ar-JO" altLang="ar-JO">
              <a:solidFill>
                <a:srgbClr val="000000"/>
              </a:solidFill>
            </a:endParaRPr>
          </a:p>
        </p:txBody>
      </p:sp>
      <p:sp>
        <p:nvSpPr>
          <p:cNvPr id="17419" name="Freeform 11">
            <a:extLst>
              <a:ext uri="{FF2B5EF4-FFF2-40B4-BE49-F238E27FC236}">
                <a16:creationId xmlns:a16="http://schemas.microsoft.com/office/drawing/2014/main" id="{E04EE00D-F9D3-89FC-8C25-0458004E6A71}"/>
              </a:ext>
            </a:extLst>
          </p:cNvPr>
          <p:cNvSpPr>
            <a:spLocks noChangeArrowheads="1"/>
          </p:cNvSpPr>
          <p:nvPr/>
        </p:nvSpPr>
        <p:spPr bwMode="auto">
          <a:xfrm>
            <a:off x="5078413" y="5541964"/>
            <a:ext cx="1058862" cy="428625"/>
          </a:xfrm>
          <a:custGeom>
            <a:avLst/>
            <a:gdLst>
              <a:gd name="T0" fmla="*/ 0 w 3247"/>
              <a:gd name="T1" fmla="*/ 0 h 1309"/>
              <a:gd name="T2" fmla="*/ 2147483646 w 3247"/>
              <a:gd name="T3" fmla="*/ 0 h 1309"/>
              <a:gd name="T4" fmla="*/ 2147483646 w 3247"/>
              <a:gd name="T5" fmla="*/ 2147483646 h 1309"/>
              <a:gd name="T6" fmla="*/ 0 w 3247"/>
              <a:gd name="T7" fmla="*/ 2147483646 h 1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7" h="1309">
                <a:moveTo>
                  <a:pt x="0" y="0"/>
                </a:moveTo>
                <a:lnTo>
                  <a:pt x="3246" y="0"/>
                </a:lnTo>
                <a:lnTo>
                  <a:pt x="3246" y="1308"/>
                </a:lnTo>
                <a:lnTo>
                  <a:pt x="0" y="1308"/>
                </a:lnTo>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17420" name="AutoShape 12">
            <a:extLst>
              <a:ext uri="{FF2B5EF4-FFF2-40B4-BE49-F238E27FC236}">
                <a16:creationId xmlns:a16="http://schemas.microsoft.com/office/drawing/2014/main" id="{B8BC8F50-1473-0A72-B28D-18563C6D2185}"/>
              </a:ext>
            </a:extLst>
          </p:cNvPr>
          <p:cNvSpPr>
            <a:spLocks noChangeArrowheads="1"/>
          </p:cNvSpPr>
          <p:nvPr/>
        </p:nvSpPr>
        <p:spPr bwMode="auto">
          <a:xfrm>
            <a:off x="6567489" y="5329239"/>
            <a:ext cx="1171575" cy="854075"/>
          </a:xfrm>
          <a:prstGeom prst="roundRect">
            <a:avLst>
              <a:gd name="adj" fmla="val 1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ar-JO" altLang="ar-JO">
              <a:solidFill>
                <a:srgbClr val="000000"/>
              </a:solidFill>
            </a:endParaRPr>
          </a:p>
        </p:txBody>
      </p:sp>
      <p:sp>
        <p:nvSpPr>
          <p:cNvPr id="43021" name="Text Box 13">
            <a:extLst>
              <a:ext uri="{FF2B5EF4-FFF2-40B4-BE49-F238E27FC236}">
                <a16:creationId xmlns:a16="http://schemas.microsoft.com/office/drawing/2014/main" id="{DAA2346A-E513-55D2-CC6A-88EE357C6688}"/>
              </a:ext>
            </a:extLst>
          </p:cNvPr>
          <p:cNvSpPr txBox="1">
            <a:spLocks noChangeArrowheads="1"/>
          </p:cNvSpPr>
          <p:nvPr/>
        </p:nvSpPr>
        <p:spPr bwMode="auto">
          <a:xfrm>
            <a:off x="1524000" y="5665788"/>
            <a:ext cx="34290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defTabSz="407988">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1pPr>
            <a:lvl2pPr marL="392113" indent="-196850" defTabSz="407988">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2pPr>
            <a:lvl3pPr marL="587375" indent="-195263" defTabSz="407988">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3pPr>
            <a:lvl4pPr marL="782638" indent="-195263" defTabSz="407988">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4pPr>
            <a:lvl5pPr marL="979488" indent="-196850" defTabSz="407988">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5pPr>
            <a:lvl6pPr marL="1436688" indent="-196850" algn="l" defTabSz="407988" rtl="0" eaLnBrk="0" fontAlgn="base" hangingPunct="0">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6pPr>
            <a:lvl7pPr marL="1893888" indent="-196850" algn="l" defTabSz="407988" rtl="0" eaLnBrk="0" fontAlgn="base" hangingPunct="0">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7pPr>
            <a:lvl8pPr marL="2351088" indent="-196850" algn="l" defTabSz="407988" rtl="0" eaLnBrk="0" fontAlgn="base" hangingPunct="0">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8pPr>
            <a:lvl9pPr marL="2808288" indent="-196850" algn="l" defTabSz="407988" rtl="0" eaLnBrk="0" fontAlgn="base" hangingPunct="0">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cs typeface="Arial" panose="020B0604020202020204" pitchFamily="34" charset="0"/>
              </a:defRPr>
            </a:lvl9pPr>
          </a:lstStyle>
          <a:p>
            <a:pPr algn="l" rtl="0" eaLnBrk="0" fontAlgn="base" hangingPunct="0">
              <a:lnSpc>
                <a:spcPct val="104000"/>
              </a:lnSpc>
              <a:spcBef>
                <a:spcPct val="0"/>
              </a:spcBef>
              <a:spcAft>
                <a:spcPct val="0"/>
              </a:spcAft>
              <a:buClr>
                <a:srgbClr val="000000"/>
              </a:buClr>
              <a:buSzPct val="45000"/>
              <a:buFont typeface="Wingdings" panose="05000000000000000000" pitchFamily="2" charset="2"/>
              <a:buChar char=""/>
            </a:pPr>
            <a:r>
              <a:rPr lang="en-CA" altLang="ar-JO" sz="1600">
                <a:solidFill>
                  <a:srgbClr val="000000"/>
                </a:solidFill>
              </a:rPr>
              <a:t> Domain </a:t>
            </a:r>
            <a:br>
              <a:rPr lang="en-CA" altLang="ar-JO" sz="1600">
                <a:solidFill>
                  <a:srgbClr val="000000"/>
                </a:solidFill>
              </a:rPr>
            </a:br>
            <a:r>
              <a:rPr lang="en-CA" altLang="ar-JO" sz="1600">
                <a:solidFill>
                  <a:srgbClr val="000000"/>
                </a:solidFill>
              </a:rPr>
              <a:t>  properties </a:t>
            </a:r>
          </a:p>
          <a:p>
            <a:pPr algn="l" rtl="0" eaLnBrk="0" fontAlgn="base" hangingPunct="0">
              <a:lnSpc>
                <a:spcPct val="104000"/>
              </a:lnSpc>
              <a:spcBef>
                <a:spcPct val="0"/>
              </a:spcBef>
              <a:spcAft>
                <a:spcPct val="0"/>
              </a:spcAft>
              <a:buClr>
                <a:srgbClr val="000000"/>
              </a:buClr>
              <a:buSzPct val="45000"/>
              <a:buFont typeface="Wingdings" panose="05000000000000000000" pitchFamily="2" charset="2"/>
              <a:buChar char=""/>
            </a:pPr>
            <a:r>
              <a:rPr lang="en-CA" altLang="ar-JO" sz="1600">
                <a:solidFill>
                  <a:srgbClr val="000000"/>
                </a:solidFill>
              </a:rPr>
              <a:t> Requirements</a:t>
            </a:r>
          </a:p>
        </p:txBody>
      </p:sp>
      <p:sp>
        <p:nvSpPr>
          <p:cNvPr id="43022" name="Freeform 14">
            <a:extLst>
              <a:ext uri="{FF2B5EF4-FFF2-40B4-BE49-F238E27FC236}">
                <a16:creationId xmlns:a16="http://schemas.microsoft.com/office/drawing/2014/main" id="{015366D7-D9C0-D89F-9325-371B9BC04EF4}"/>
              </a:ext>
            </a:extLst>
          </p:cNvPr>
          <p:cNvSpPr>
            <a:spLocks/>
          </p:cNvSpPr>
          <p:nvPr/>
        </p:nvSpPr>
        <p:spPr bwMode="auto">
          <a:xfrm>
            <a:off x="2597151" y="5446714"/>
            <a:ext cx="874713" cy="541337"/>
          </a:xfrm>
          <a:custGeom>
            <a:avLst/>
            <a:gdLst>
              <a:gd name="T0" fmla="*/ 0 w 3001"/>
              <a:gd name="T1" fmla="*/ 2147483646 h 2501"/>
              <a:gd name="T2" fmla="*/ 2147483646 w 3001"/>
              <a:gd name="T3" fmla="*/ 0 h 2501"/>
              <a:gd name="T4" fmla="*/ 0 60000 65536"/>
              <a:gd name="T5" fmla="*/ 0 60000 65536"/>
            </a:gdLst>
            <a:ahLst/>
            <a:cxnLst>
              <a:cxn ang="T4">
                <a:pos x="T0" y="T1"/>
              </a:cxn>
              <a:cxn ang="T5">
                <a:pos x="T2" y="T3"/>
              </a:cxn>
            </a:cxnLst>
            <a:rect l="0" t="0" r="r" b="b"/>
            <a:pathLst>
              <a:path w="3001" h="2501">
                <a:moveTo>
                  <a:pt x="0" y="2500"/>
                </a:moveTo>
                <a:lnTo>
                  <a:pt x="3000" y="0"/>
                </a:lnTo>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43023" name="Freeform 15">
            <a:extLst>
              <a:ext uri="{FF2B5EF4-FFF2-40B4-BE49-F238E27FC236}">
                <a16:creationId xmlns:a16="http://schemas.microsoft.com/office/drawing/2014/main" id="{BCD31655-BB26-0E9C-4387-DB0FDDE1AE43}"/>
              </a:ext>
            </a:extLst>
          </p:cNvPr>
          <p:cNvSpPr>
            <a:spLocks/>
          </p:cNvSpPr>
          <p:nvPr/>
        </p:nvSpPr>
        <p:spPr bwMode="auto">
          <a:xfrm flipV="1">
            <a:off x="6986589" y="5465763"/>
            <a:ext cx="1558925" cy="214312"/>
          </a:xfrm>
          <a:custGeom>
            <a:avLst/>
            <a:gdLst>
              <a:gd name="T0" fmla="*/ 2147483646 w 3501"/>
              <a:gd name="T1" fmla="*/ 0 h 501"/>
              <a:gd name="T2" fmla="*/ 0 w 3501"/>
              <a:gd name="T3" fmla="*/ 2147483646 h 501"/>
              <a:gd name="T4" fmla="*/ 0 60000 65536"/>
              <a:gd name="T5" fmla="*/ 0 60000 65536"/>
            </a:gdLst>
            <a:ahLst/>
            <a:cxnLst>
              <a:cxn ang="T4">
                <a:pos x="T0" y="T1"/>
              </a:cxn>
              <a:cxn ang="T5">
                <a:pos x="T2" y="T3"/>
              </a:cxn>
            </a:cxnLst>
            <a:rect l="0" t="0" r="r" b="b"/>
            <a:pathLst>
              <a:path w="3501" h="501">
                <a:moveTo>
                  <a:pt x="3500" y="0"/>
                </a:moveTo>
                <a:lnTo>
                  <a:pt x="0" y="500"/>
                </a:lnTo>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43024" name="Text Box 16">
            <a:extLst>
              <a:ext uri="{FF2B5EF4-FFF2-40B4-BE49-F238E27FC236}">
                <a16:creationId xmlns:a16="http://schemas.microsoft.com/office/drawing/2014/main" id="{522385DD-584F-CAA4-1D4E-1A1AB2C95F26}"/>
              </a:ext>
            </a:extLst>
          </p:cNvPr>
          <p:cNvSpPr txBox="1">
            <a:spLocks noChangeArrowheads="1"/>
          </p:cNvSpPr>
          <p:nvPr/>
        </p:nvSpPr>
        <p:spPr bwMode="auto">
          <a:xfrm>
            <a:off x="7827170" y="4353370"/>
            <a:ext cx="310197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defTabSz="407988">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1pPr>
            <a:lvl2pPr marL="392113" indent="-196850" defTabSz="407988">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2pPr>
            <a:lvl3pPr marL="587375" indent="-195263" defTabSz="407988">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3pPr>
            <a:lvl4pPr marL="782638" indent="-195263" defTabSz="407988">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4pPr>
            <a:lvl5pPr marL="979488" indent="-196850" defTabSz="407988">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5pPr>
            <a:lvl6pPr marL="1436688" indent="-196850" algn="l" defTabSz="407988" rtl="0" eaLnBrk="0" fontAlgn="base" hangingPunct="0">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6pPr>
            <a:lvl7pPr marL="1893888" indent="-196850" algn="l" defTabSz="407988" rtl="0" eaLnBrk="0" fontAlgn="base" hangingPunct="0">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7pPr>
            <a:lvl8pPr marL="2351088" indent="-196850" algn="l" defTabSz="407988" rtl="0" eaLnBrk="0" fontAlgn="base" hangingPunct="0">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8pPr>
            <a:lvl9pPr marL="2808288" indent="-196850" algn="l" defTabSz="407988" rtl="0" eaLnBrk="0" fontAlgn="base" hangingPunct="0">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cs typeface="Arial" panose="020B0604020202020204" pitchFamily="34" charset="0"/>
              </a:defRPr>
            </a:lvl9pPr>
          </a:lstStyle>
          <a:p>
            <a:pPr algn="l" rtl="0" eaLnBrk="0" fontAlgn="base" hangingPunct="0">
              <a:lnSpc>
                <a:spcPct val="104000"/>
              </a:lnSpc>
              <a:spcBef>
                <a:spcPct val="0"/>
              </a:spcBef>
              <a:spcAft>
                <a:spcPct val="0"/>
              </a:spcAft>
              <a:buClr>
                <a:srgbClr val="000000"/>
              </a:buClr>
              <a:buSzPct val="45000"/>
              <a:buFont typeface="Wingdings" panose="05000000000000000000" pitchFamily="2" charset="2"/>
              <a:buChar char=""/>
            </a:pPr>
            <a:r>
              <a:rPr lang="en-CA" altLang="ar-JO" sz="1600" dirty="0">
                <a:solidFill>
                  <a:srgbClr val="000000"/>
                </a:solidFill>
              </a:rPr>
              <a:t>Specification</a:t>
            </a:r>
          </a:p>
          <a:p>
            <a:pPr lvl="1" algn="l" rtl="0" eaLnBrk="0" fontAlgn="base" hangingPunct="0">
              <a:lnSpc>
                <a:spcPct val="104000"/>
              </a:lnSpc>
              <a:spcBef>
                <a:spcPct val="0"/>
              </a:spcBef>
              <a:spcAft>
                <a:spcPct val="0"/>
              </a:spcAft>
              <a:buClr>
                <a:srgbClr val="000000"/>
              </a:buClr>
              <a:buSzPct val="45000"/>
              <a:buFont typeface="Wingdings" panose="05000000000000000000" pitchFamily="2" charset="2"/>
              <a:buChar char=""/>
            </a:pPr>
            <a:r>
              <a:rPr lang="en-CA" altLang="ar-JO" sz="1600" dirty="0">
                <a:solidFill>
                  <a:srgbClr val="000000"/>
                </a:solidFill>
              </a:rPr>
              <a:t>description of Solution System needed to </a:t>
            </a:r>
            <a:br>
              <a:rPr lang="en-CA" altLang="ar-JO" sz="1600" dirty="0">
                <a:solidFill>
                  <a:srgbClr val="000000"/>
                </a:solidFill>
              </a:rPr>
            </a:br>
            <a:r>
              <a:rPr lang="en-CA" altLang="ar-JO" sz="1600" dirty="0">
                <a:solidFill>
                  <a:srgbClr val="000000"/>
                </a:solidFill>
              </a:rPr>
              <a:t>satisfy Problem Domain</a:t>
            </a:r>
          </a:p>
        </p:txBody>
      </p:sp>
      <p:sp>
        <p:nvSpPr>
          <p:cNvPr id="43025" name="Freeform 17">
            <a:extLst>
              <a:ext uri="{FF2B5EF4-FFF2-40B4-BE49-F238E27FC236}">
                <a16:creationId xmlns:a16="http://schemas.microsoft.com/office/drawing/2014/main" id="{DC4B5298-9967-3946-720F-F28E562FCFED}"/>
              </a:ext>
            </a:extLst>
          </p:cNvPr>
          <p:cNvSpPr>
            <a:spLocks/>
          </p:cNvSpPr>
          <p:nvPr/>
        </p:nvSpPr>
        <p:spPr bwMode="auto">
          <a:xfrm>
            <a:off x="5419726" y="4192589"/>
            <a:ext cx="2767013" cy="877887"/>
          </a:xfrm>
          <a:custGeom>
            <a:avLst/>
            <a:gdLst>
              <a:gd name="T0" fmla="*/ 2147483646 w 1623"/>
              <a:gd name="T1" fmla="*/ 0 h 613"/>
              <a:gd name="T2" fmla="*/ 0 w 1623"/>
              <a:gd name="T3" fmla="*/ 2147483646 h 613"/>
              <a:gd name="T4" fmla="*/ 0 60000 65536"/>
              <a:gd name="T5" fmla="*/ 0 60000 65536"/>
            </a:gdLst>
            <a:ahLst/>
            <a:cxnLst>
              <a:cxn ang="T4">
                <a:pos x="T0" y="T1"/>
              </a:cxn>
              <a:cxn ang="T5">
                <a:pos x="T2" y="T3"/>
              </a:cxn>
            </a:cxnLst>
            <a:rect l="0" t="0" r="r" b="b"/>
            <a:pathLst>
              <a:path w="1623" h="613">
                <a:moveTo>
                  <a:pt x="1623" y="0"/>
                </a:moveTo>
                <a:lnTo>
                  <a:pt x="0" y="613"/>
                </a:lnTo>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43021"/>
                                        </p:tgtEl>
                                        <p:attrNameLst>
                                          <p:attrName>style.visibility</p:attrName>
                                        </p:attrNameLst>
                                      </p:cBhvr>
                                      <p:to>
                                        <p:strVal val="visible"/>
                                      </p:to>
                                    </p:set>
                                    <p:anim calcmode="lin" valueType="num">
                                      <p:cBhvr additive="base">
                                        <p:cTn id="11" dur="1000" fill="hold"/>
                                        <p:tgtEl>
                                          <p:spTgt spid="43021"/>
                                        </p:tgtEl>
                                        <p:attrNameLst>
                                          <p:attrName>ppt_x</p:attrName>
                                        </p:attrNameLst>
                                      </p:cBhvr>
                                      <p:tavLst>
                                        <p:tav tm="0">
                                          <p:val>
                                            <p:strVal val="0-#ppt_w/2"/>
                                          </p:val>
                                        </p:tav>
                                        <p:tav tm="100000">
                                          <p:val>
                                            <p:strVal val="#ppt_x"/>
                                          </p:val>
                                        </p:tav>
                                      </p:tavLst>
                                    </p:anim>
                                    <p:anim calcmode="lin" valueType="num">
                                      <p:cBhvr additive="base">
                                        <p:cTn id="12" dur="1000" fill="hold"/>
                                        <p:tgtEl>
                                          <p:spTgt spid="4302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3022"/>
                                        </p:tgtEl>
                                        <p:attrNameLst>
                                          <p:attrName>style.visibility</p:attrName>
                                        </p:attrNameLst>
                                      </p:cBhvr>
                                      <p:to>
                                        <p:strVal val="visible"/>
                                      </p:to>
                                    </p:set>
                                    <p:animEffect transition="in" filter="wipe(left)">
                                      <p:cBhvr>
                                        <p:cTn id="16" dur="1000"/>
                                        <p:tgtEl>
                                          <p:spTgt spid="430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43013"/>
                                        </p:tgtEl>
                                        <p:attrNameLst>
                                          <p:attrName>style.visibility</p:attrName>
                                        </p:attrNameLst>
                                      </p:cBhvr>
                                      <p:to>
                                        <p:strVal val="visible"/>
                                      </p:to>
                                    </p:set>
                                    <p:anim calcmode="lin" valueType="num">
                                      <p:cBhvr additive="base">
                                        <p:cTn id="21" dur="1000" fill="hold"/>
                                        <p:tgtEl>
                                          <p:spTgt spid="43013"/>
                                        </p:tgtEl>
                                        <p:attrNameLst>
                                          <p:attrName>ppt_x</p:attrName>
                                        </p:attrNameLst>
                                      </p:cBhvr>
                                      <p:tavLst>
                                        <p:tav tm="0">
                                          <p:val>
                                            <p:strVal val="1+#ppt_w/2"/>
                                          </p:val>
                                        </p:tav>
                                        <p:tav tm="100000">
                                          <p:val>
                                            <p:strVal val="#ppt_x"/>
                                          </p:val>
                                        </p:tav>
                                      </p:tavLst>
                                    </p:anim>
                                    <p:anim calcmode="lin" valueType="num">
                                      <p:cBhvr additive="base">
                                        <p:cTn id="22" dur="1000" fill="hold"/>
                                        <p:tgtEl>
                                          <p:spTgt spid="43013"/>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22" presetClass="entr" presetSubtype="2" fill="hold" nodeType="afterEffect">
                                  <p:stCondLst>
                                    <p:cond delay="0"/>
                                  </p:stCondLst>
                                  <p:childTnLst>
                                    <p:set>
                                      <p:cBhvr>
                                        <p:cTn id="25" dur="1" fill="hold">
                                          <p:stCondLst>
                                            <p:cond delay="0"/>
                                          </p:stCondLst>
                                        </p:cTn>
                                        <p:tgtEl>
                                          <p:spTgt spid="43023"/>
                                        </p:tgtEl>
                                        <p:attrNameLst>
                                          <p:attrName>style.visibility</p:attrName>
                                        </p:attrNameLst>
                                      </p:cBhvr>
                                      <p:to>
                                        <p:strVal val="visible"/>
                                      </p:to>
                                    </p:set>
                                    <p:animEffect transition="in" filter="wipe(right)">
                                      <p:cBhvr>
                                        <p:cTn id="26" dur="1000"/>
                                        <p:tgtEl>
                                          <p:spTgt spid="430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3024"/>
                                        </p:tgtEl>
                                        <p:attrNameLst>
                                          <p:attrName>style.visibility</p:attrName>
                                        </p:attrNameLst>
                                      </p:cBhvr>
                                      <p:to>
                                        <p:strVal val="visible"/>
                                      </p:to>
                                    </p:set>
                                    <p:anim calcmode="lin" valueType="num">
                                      <p:cBhvr additive="base">
                                        <p:cTn id="31" dur="1000" fill="hold"/>
                                        <p:tgtEl>
                                          <p:spTgt spid="43024"/>
                                        </p:tgtEl>
                                        <p:attrNameLst>
                                          <p:attrName>ppt_x</p:attrName>
                                        </p:attrNameLst>
                                      </p:cBhvr>
                                      <p:tavLst>
                                        <p:tav tm="0">
                                          <p:val>
                                            <p:strVal val="1+#ppt_w/2"/>
                                          </p:val>
                                        </p:tav>
                                        <p:tav tm="100000">
                                          <p:val>
                                            <p:strVal val="#ppt_x"/>
                                          </p:val>
                                        </p:tav>
                                      </p:tavLst>
                                    </p:anim>
                                    <p:anim calcmode="lin" valueType="num">
                                      <p:cBhvr additive="base">
                                        <p:cTn id="32" dur="1000" fill="hold"/>
                                        <p:tgtEl>
                                          <p:spTgt spid="43024"/>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1000"/>
                            </p:stCondLst>
                            <p:childTnLst>
                              <p:par>
                                <p:cTn id="34" presetID="22" presetClass="entr" presetSubtype="2" fill="hold" nodeType="afterEffect">
                                  <p:stCondLst>
                                    <p:cond delay="0"/>
                                  </p:stCondLst>
                                  <p:childTnLst>
                                    <p:set>
                                      <p:cBhvr>
                                        <p:cTn id="35" dur="1" fill="hold">
                                          <p:stCondLst>
                                            <p:cond delay="0"/>
                                          </p:stCondLst>
                                        </p:cTn>
                                        <p:tgtEl>
                                          <p:spTgt spid="43025"/>
                                        </p:tgtEl>
                                        <p:attrNameLst>
                                          <p:attrName>style.visibility</p:attrName>
                                        </p:attrNameLst>
                                      </p:cBhvr>
                                      <p:to>
                                        <p:strVal val="visible"/>
                                      </p:to>
                                    </p:set>
                                    <p:animEffect transition="in" filter="wipe(right)">
                                      <p:cBhvr>
                                        <p:cTn id="36" dur="1000"/>
                                        <p:tgtEl>
                                          <p:spTgt spid="43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21" grpId="0"/>
      <p:bldP spid="43024"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F8815FBB-0F70-F953-5EAF-13E401745F50}"/>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76307395-B99A-4F87-8677-89CF8DAB1C62}" type="slidenum">
              <a:rPr lang="en-US" altLang="en-US">
                <a:solidFill>
                  <a:srgbClr val="000000"/>
                </a:solidFill>
              </a:rPr>
              <a:pPr algn="l" rtl="0" eaLnBrk="0" fontAlgn="base" hangingPunct="0">
                <a:spcBef>
                  <a:spcPct val="0"/>
                </a:spcBef>
                <a:spcAft>
                  <a:spcPct val="0"/>
                </a:spcAft>
              </a:pPr>
              <a:t>77</a:t>
            </a:fld>
            <a:endParaRPr lang="en-US" altLang="en-US">
              <a:solidFill>
                <a:srgbClr val="000000"/>
              </a:solidFill>
            </a:endParaRPr>
          </a:p>
        </p:txBody>
      </p:sp>
      <p:sp>
        <p:nvSpPr>
          <p:cNvPr id="19459" name="Text Box 2">
            <a:extLst>
              <a:ext uri="{FF2B5EF4-FFF2-40B4-BE49-F238E27FC236}">
                <a16:creationId xmlns:a16="http://schemas.microsoft.com/office/drawing/2014/main" id="{274C2571-1914-62EB-8070-6A5049CA29B1}"/>
              </a:ext>
            </a:extLst>
          </p:cNvPr>
          <p:cNvSpPr>
            <a:spLocks noGrp="1" noChangeArrowheads="1"/>
          </p:cNvSpPr>
          <p:nvPr>
            <p:ph type="body" idx="1"/>
          </p:nvPr>
        </p:nvSpPr>
        <p:spPr>
          <a:xfrm>
            <a:off x="2254250" y="1646238"/>
            <a:ext cx="7531100" cy="4572000"/>
          </a:xfrm>
          <a:noFill/>
        </p:spPr>
        <p:txBody>
          <a:bodyPr/>
          <a:lstStyle/>
          <a:p>
            <a:pPr eaLnBrk="1" hangingPunct="1">
              <a:spcBef>
                <a:spcPct val="0"/>
              </a:spcBef>
              <a:buFont typeface="Wingdings" panose="05000000000000000000" pitchFamily="2" charset="2"/>
              <a:buNone/>
            </a:pPr>
            <a:r>
              <a:rPr lang="en-US" altLang="en-US" sz="1800" dirty="0"/>
              <a:t>“</a:t>
            </a:r>
            <a:r>
              <a:rPr lang="en-US" altLang="en-US" sz="1800" i="1" dirty="0"/>
              <a:t>The hardest single part of building a</a:t>
            </a:r>
            <a:r>
              <a:rPr lang="en-US" altLang="en-US" sz="1800" dirty="0"/>
              <a:t> </a:t>
            </a:r>
            <a:r>
              <a:rPr lang="en-US" altLang="en-US" sz="1800" i="1" dirty="0"/>
              <a:t>complex system is deciding precisely what to build. </a:t>
            </a:r>
          </a:p>
          <a:p>
            <a:pPr eaLnBrk="1" hangingPunct="1">
              <a:spcBef>
                <a:spcPct val="0"/>
              </a:spcBef>
              <a:buNone/>
            </a:pPr>
            <a:r>
              <a:rPr lang="en-US" altLang="en-US" sz="1800" dirty="0"/>
              <a:t>"</a:t>
            </a:r>
            <a:r>
              <a:rPr lang="en-US" altLang="en-US" sz="1800" i="1" dirty="0" err="1"/>
              <a:t>أصعب</a:t>
            </a:r>
            <a:r>
              <a:rPr lang="en-US" altLang="en-US" sz="1800" i="1" dirty="0"/>
              <a:t> </a:t>
            </a:r>
            <a:r>
              <a:rPr lang="en-US" altLang="en-US" sz="1800" i="1" dirty="0" err="1"/>
              <a:t>جزء</a:t>
            </a:r>
            <a:r>
              <a:rPr lang="en-US" altLang="en-US" sz="1800" i="1" dirty="0"/>
              <a:t> </a:t>
            </a:r>
            <a:r>
              <a:rPr lang="en-US" altLang="en-US" sz="1800" i="1" dirty="0" err="1"/>
              <a:t>من</a:t>
            </a:r>
            <a:r>
              <a:rPr lang="en-US" altLang="en-US" sz="1800" i="1" dirty="0"/>
              <a:t> </a:t>
            </a:r>
            <a:r>
              <a:rPr lang="en-US" altLang="en-US" sz="1800" i="1" dirty="0" err="1"/>
              <a:t>بناء</a:t>
            </a:r>
            <a:r>
              <a:rPr lang="en-US" altLang="en-US" sz="1800" i="1" dirty="0"/>
              <a:t> أ</a:t>
            </a:r>
            <a:r>
              <a:rPr lang="en-US" altLang="en-US" sz="1800" dirty="0"/>
              <a:t> </a:t>
            </a:r>
            <a:r>
              <a:rPr lang="en-US" altLang="en-US" sz="1800" i="1" dirty="0" err="1"/>
              <a:t>النظام</a:t>
            </a:r>
            <a:r>
              <a:rPr lang="en-US" altLang="en-US" sz="1800" i="1" dirty="0"/>
              <a:t> </a:t>
            </a:r>
            <a:r>
              <a:rPr lang="en-US" altLang="en-US" sz="1800" i="1" dirty="0" err="1"/>
              <a:t>المعقد</a:t>
            </a:r>
            <a:r>
              <a:rPr lang="en-US" altLang="en-US" sz="1800" i="1" dirty="0"/>
              <a:t> </a:t>
            </a:r>
            <a:r>
              <a:rPr lang="en-US" altLang="en-US" sz="1800" i="1" dirty="0" err="1"/>
              <a:t>يقرر</a:t>
            </a:r>
            <a:r>
              <a:rPr lang="en-US" altLang="en-US" sz="1800" i="1" dirty="0"/>
              <a:t> </a:t>
            </a:r>
            <a:r>
              <a:rPr lang="en-US" altLang="en-US" sz="1800" i="1" dirty="0" err="1"/>
              <a:t>بدقة</a:t>
            </a:r>
            <a:r>
              <a:rPr lang="en-US" altLang="en-US" sz="1800" i="1" dirty="0"/>
              <a:t> </a:t>
            </a:r>
            <a:r>
              <a:rPr lang="en-US" altLang="en-US" sz="1800" i="1" dirty="0" err="1"/>
              <a:t>ما</a:t>
            </a:r>
            <a:r>
              <a:rPr lang="en-US" altLang="en-US" sz="1800" i="1" dirty="0"/>
              <a:t> </a:t>
            </a:r>
            <a:r>
              <a:rPr lang="en-US" altLang="en-US" sz="1800" i="1" dirty="0" err="1"/>
              <a:t>يجب</a:t>
            </a:r>
            <a:r>
              <a:rPr lang="en-US" altLang="en-US" sz="1800" i="1" dirty="0"/>
              <a:t> </a:t>
            </a:r>
            <a:r>
              <a:rPr lang="en-US" altLang="en-US" sz="1800" i="1" dirty="0" err="1"/>
              <a:t>بناؤه</a:t>
            </a:r>
            <a:r>
              <a:rPr lang="en-US" altLang="en-US" sz="1800" i="1" dirty="0"/>
              <a:t>.</a:t>
            </a:r>
          </a:p>
          <a:p>
            <a:pPr eaLnBrk="1" hangingPunct="1">
              <a:spcBef>
                <a:spcPct val="0"/>
              </a:spcBef>
              <a:buFont typeface="Wingdings" panose="05000000000000000000" pitchFamily="2" charset="2"/>
              <a:buNone/>
            </a:pPr>
            <a:endParaRPr lang="en-US" altLang="en-US" sz="1800" i="1" dirty="0"/>
          </a:p>
          <a:p>
            <a:pPr eaLnBrk="1" hangingPunct="1">
              <a:spcBef>
                <a:spcPct val="0"/>
              </a:spcBef>
              <a:buFont typeface="Wingdings" panose="05000000000000000000" pitchFamily="2" charset="2"/>
              <a:buNone/>
            </a:pPr>
            <a:r>
              <a:rPr lang="en-US" altLang="en-US" sz="1800" i="1" dirty="0"/>
              <a:t>No other part of the conceptual work is as difficult as establishing the detailed technical </a:t>
            </a:r>
            <a:r>
              <a:rPr lang="en-US" altLang="en-US" sz="1800" u="sng" dirty="0"/>
              <a:t>requirements</a:t>
            </a:r>
            <a:r>
              <a:rPr lang="en-US" altLang="en-US" sz="1800" dirty="0"/>
              <a:t> [my emphasis],</a:t>
            </a:r>
            <a:r>
              <a:rPr lang="en-US" altLang="en-US" sz="1800" i="1" dirty="0"/>
              <a:t> including all the interfaces to people, to sub-systems, and to other building systems. </a:t>
            </a:r>
          </a:p>
          <a:p>
            <a:pPr eaLnBrk="1" hangingPunct="1">
              <a:spcBef>
                <a:spcPct val="0"/>
              </a:spcBef>
              <a:buNone/>
            </a:pPr>
            <a:r>
              <a:rPr lang="en-US" altLang="en-US" sz="1800" i="1" dirty="0" err="1"/>
              <a:t>لا</a:t>
            </a:r>
            <a:r>
              <a:rPr lang="en-US" altLang="en-US" sz="1800" i="1" dirty="0"/>
              <a:t> </a:t>
            </a:r>
            <a:r>
              <a:rPr lang="en-US" altLang="en-US" sz="1800" i="1" dirty="0" err="1"/>
              <a:t>يوجد</a:t>
            </a:r>
            <a:r>
              <a:rPr lang="en-US" altLang="en-US" sz="1800" i="1" dirty="0"/>
              <a:t> </a:t>
            </a:r>
            <a:r>
              <a:rPr lang="en-US" altLang="en-US" sz="1800" i="1" dirty="0" err="1"/>
              <a:t>جزء</a:t>
            </a:r>
            <a:r>
              <a:rPr lang="en-US" altLang="en-US" sz="1800" i="1" dirty="0"/>
              <a:t> </a:t>
            </a:r>
            <a:r>
              <a:rPr lang="en-US" altLang="en-US" sz="1800" i="1" dirty="0" err="1"/>
              <a:t>آخر</a:t>
            </a:r>
            <a:r>
              <a:rPr lang="en-US" altLang="en-US" sz="1800" i="1" dirty="0"/>
              <a:t> </a:t>
            </a:r>
            <a:r>
              <a:rPr lang="en-US" altLang="en-US" sz="1800" i="1" dirty="0" err="1"/>
              <a:t>من</a:t>
            </a:r>
            <a:r>
              <a:rPr lang="en-US" altLang="en-US" sz="1800" i="1" dirty="0"/>
              <a:t> </a:t>
            </a:r>
            <a:r>
              <a:rPr lang="en-US" altLang="en-US" sz="1800" i="1" dirty="0" err="1"/>
              <a:t>العمل</a:t>
            </a:r>
            <a:r>
              <a:rPr lang="en-US" altLang="en-US" sz="1800" i="1" dirty="0"/>
              <a:t> </a:t>
            </a:r>
            <a:r>
              <a:rPr lang="en-US" altLang="en-US" sz="1800" i="1" dirty="0" err="1"/>
              <a:t>المفاهيمي</a:t>
            </a:r>
            <a:r>
              <a:rPr lang="en-US" altLang="en-US" sz="1800" i="1" dirty="0"/>
              <a:t> </a:t>
            </a:r>
            <a:r>
              <a:rPr lang="en-US" altLang="en-US" sz="1800" i="1" dirty="0" err="1"/>
              <a:t>صعب</a:t>
            </a:r>
            <a:r>
              <a:rPr lang="en-US" altLang="en-US" sz="1800" i="1" dirty="0"/>
              <a:t> </a:t>
            </a:r>
            <a:r>
              <a:rPr lang="en-US" altLang="en-US" sz="1800" i="1" dirty="0" err="1"/>
              <a:t>مثل</a:t>
            </a:r>
            <a:r>
              <a:rPr lang="en-US" altLang="en-US" sz="1800" i="1" dirty="0"/>
              <a:t> </a:t>
            </a:r>
            <a:r>
              <a:rPr lang="en-US" altLang="en-US" sz="1800" i="1" dirty="0" err="1"/>
              <a:t>إنشاء</a:t>
            </a:r>
            <a:r>
              <a:rPr lang="en-US" altLang="en-US" sz="1800" i="1" dirty="0"/>
              <a:t> </a:t>
            </a:r>
            <a:r>
              <a:rPr lang="en-US" altLang="en-US" sz="1800" i="1" dirty="0" err="1"/>
              <a:t>التقنية</a:t>
            </a:r>
            <a:r>
              <a:rPr lang="en-US" altLang="en-US" sz="1800" i="1" dirty="0"/>
              <a:t> </a:t>
            </a:r>
            <a:r>
              <a:rPr lang="en-US" altLang="en-US" sz="1800" i="1" dirty="0" err="1"/>
              <a:t>التفصيلية</a:t>
            </a:r>
            <a:r>
              <a:rPr lang="en-US" altLang="en-US" sz="1800" u="sng" dirty="0" err="1"/>
              <a:t>متطلبات</a:t>
            </a:r>
            <a:r>
              <a:rPr lang="en-US" altLang="en-US" sz="1800" dirty="0"/>
              <a:t>[</a:t>
            </a:r>
            <a:r>
              <a:rPr lang="en-US" altLang="en-US" sz="1800" dirty="0" err="1"/>
              <a:t>تأكيدي</a:t>
            </a:r>
            <a:r>
              <a:rPr lang="en-US" altLang="en-US" sz="1800" dirty="0"/>
              <a:t>] ،</a:t>
            </a:r>
            <a:r>
              <a:rPr lang="en-US" altLang="en-US" sz="1800" i="1" dirty="0" err="1"/>
              <a:t>بما</a:t>
            </a:r>
            <a:r>
              <a:rPr lang="en-US" altLang="en-US" sz="1800" i="1" dirty="0"/>
              <a:t> </a:t>
            </a:r>
            <a:r>
              <a:rPr lang="en-US" altLang="en-US" sz="1800" i="1" dirty="0" err="1"/>
              <a:t>في</a:t>
            </a:r>
            <a:r>
              <a:rPr lang="en-US" altLang="en-US" sz="1800" i="1" dirty="0"/>
              <a:t> </a:t>
            </a:r>
            <a:r>
              <a:rPr lang="en-US" altLang="en-US" sz="1800" i="1" dirty="0" err="1"/>
              <a:t>ذلك</a:t>
            </a:r>
            <a:r>
              <a:rPr lang="en-US" altLang="en-US" sz="1800" i="1" dirty="0"/>
              <a:t> </a:t>
            </a:r>
            <a:r>
              <a:rPr lang="en-US" altLang="en-US" sz="1800" i="1" dirty="0" err="1"/>
              <a:t>جميع</a:t>
            </a:r>
            <a:r>
              <a:rPr lang="en-US" altLang="en-US" sz="1800" i="1" dirty="0"/>
              <a:t> </a:t>
            </a:r>
            <a:r>
              <a:rPr lang="en-US" altLang="en-US" sz="1800" i="1" dirty="0" err="1"/>
              <a:t>واجهات</a:t>
            </a:r>
            <a:r>
              <a:rPr lang="en-US" altLang="en-US" sz="1800" i="1" dirty="0"/>
              <a:t> </a:t>
            </a:r>
            <a:r>
              <a:rPr lang="en-US" altLang="en-US" sz="1800" i="1" dirty="0" err="1"/>
              <a:t>الأشخاص</a:t>
            </a:r>
            <a:r>
              <a:rPr lang="en-US" altLang="en-US" sz="1800" i="1" dirty="0"/>
              <a:t> </a:t>
            </a:r>
            <a:r>
              <a:rPr lang="en-US" altLang="en-US" sz="1800" i="1" dirty="0" err="1"/>
              <a:t>والأنظمة</a:t>
            </a:r>
            <a:r>
              <a:rPr lang="en-US" altLang="en-US" sz="1800" i="1" dirty="0"/>
              <a:t> </a:t>
            </a:r>
            <a:r>
              <a:rPr lang="en-US" altLang="en-US" sz="1800" i="1" dirty="0" err="1"/>
              <a:t>الفرعية</a:t>
            </a:r>
            <a:r>
              <a:rPr lang="en-US" altLang="en-US" sz="1800" i="1" dirty="0"/>
              <a:t> </a:t>
            </a:r>
            <a:r>
              <a:rPr lang="en-US" altLang="en-US" sz="1800" i="1" dirty="0" err="1"/>
              <a:t>وأنظمة</a:t>
            </a:r>
            <a:r>
              <a:rPr lang="en-US" altLang="en-US" sz="1800" i="1" dirty="0"/>
              <a:t> </a:t>
            </a:r>
            <a:r>
              <a:rPr lang="en-US" altLang="en-US" sz="1800" i="1" dirty="0" err="1"/>
              <a:t>البناء</a:t>
            </a:r>
            <a:r>
              <a:rPr lang="en-US" altLang="en-US" sz="1800" i="1" dirty="0"/>
              <a:t> </a:t>
            </a:r>
            <a:r>
              <a:rPr lang="en-US" altLang="en-US" sz="1800" i="1" dirty="0" err="1"/>
              <a:t>الأخرى</a:t>
            </a:r>
            <a:r>
              <a:rPr lang="en-US" altLang="en-US" sz="1800" i="1" dirty="0"/>
              <a:t>.</a:t>
            </a:r>
          </a:p>
          <a:p>
            <a:pPr eaLnBrk="1" hangingPunct="1">
              <a:spcBef>
                <a:spcPct val="0"/>
              </a:spcBef>
              <a:buFont typeface="Wingdings" panose="05000000000000000000" pitchFamily="2" charset="2"/>
              <a:buNone/>
            </a:pPr>
            <a:endParaRPr lang="en-US" altLang="en-US" sz="1800" i="1" dirty="0"/>
          </a:p>
          <a:p>
            <a:pPr eaLnBrk="1" hangingPunct="1">
              <a:spcBef>
                <a:spcPct val="0"/>
              </a:spcBef>
              <a:buFont typeface="Wingdings" panose="05000000000000000000" pitchFamily="2" charset="2"/>
              <a:buNone/>
            </a:pPr>
            <a:r>
              <a:rPr lang="en-US" altLang="en-US" sz="1800" i="1" dirty="0"/>
              <a:t>No other part of the work so cripples the resulting system if done wrong. </a:t>
            </a:r>
          </a:p>
          <a:p>
            <a:pPr eaLnBrk="1" hangingPunct="1">
              <a:spcBef>
                <a:spcPct val="0"/>
              </a:spcBef>
              <a:buNone/>
            </a:pPr>
            <a:r>
              <a:rPr lang="en-US" altLang="en-US" sz="1800" i="1" dirty="0" err="1"/>
              <a:t>لا</a:t>
            </a:r>
            <a:r>
              <a:rPr lang="en-US" altLang="en-US" sz="1800" i="1" dirty="0"/>
              <a:t> </a:t>
            </a:r>
            <a:r>
              <a:rPr lang="en-US" altLang="en-US" sz="1800" i="1" dirty="0" err="1"/>
              <a:t>يوجد</a:t>
            </a:r>
            <a:r>
              <a:rPr lang="en-US" altLang="en-US" sz="1800" i="1" dirty="0"/>
              <a:t> </a:t>
            </a:r>
            <a:r>
              <a:rPr lang="en-US" altLang="en-US" sz="1800" i="1" dirty="0" err="1"/>
              <a:t>جزء</a:t>
            </a:r>
            <a:r>
              <a:rPr lang="en-US" altLang="en-US" sz="1800" i="1" dirty="0"/>
              <a:t> </a:t>
            </a:r>
            <a:r>
              <a:rPr lang="en-US" altLang="en-US" sz="1800" i="1" dirty="0" err="1"/>
              <a:t>آخر</a:t>
            </a:r>
            <a:r>
              <a:rPr lang="en-US" altLang="en-US" sz="1800" i="1" dirty="0"/>
              <a:t> </a:t>
            </a:r>
            <a:r>
              <a:rPr lang="en-US" altLang="en-US" sz="1800" i="1" dirty="0" err="1"/>
              <a:t>من</a:t>
            </a:r>
            <a:r>
              <a:rPr lang="en-US" altLang="en-US" sz="1800" i="1" dirty="0"/>
              <a:t> </a:t>
            </a:r>
            <a:r>
              <a:rPr lang="en-US" altLang="en-US" sz="1800" i="1" dirty="0" err="1"/>
              <a:t>العمل</a:t>
            </a:r>
            <a:r>
              <a:rPr lang="en-US" altLang="en-US" sz="1800" i="1" dirty="0"/>
              <a:t> </a:t>
            </a:r>
            <a:r>
              <a:rPr lang="en-US" altLang="en-US" sz="1800" i="1" dirty="0" err="1"/>
              <a:t>يشل</a:t>
            </a:r>
            <a:r>
              <a:rPr lang="en-US" altLang="en-US" sz="1800" i="1" dirty="0"/>
              <a:t> </a:t>
            </a:r>
            <a:r>
              <a:rPr lang="en-US" altLang="en-US" sz="1800" i="1" dirty="0" err="1"/>
              <a:t>النظام</a:t>
            </a:r>
            <a:r>
              <a:rPr lang="en-US" altLang="en-US" sz="1800" i="1" dirty="0"/>
              <a:t> </a:t>
            </a:r>
            <a:r>
              <a:rPr lang="en-US" altLang="en-US" sz="1800" i="1" dirty="0" err="1"/>
              <a:t>الناتج</a:t>
            </a:r>
            <a:r>
              <a:rPr lang="en-US" altLang="en-US" sz="1800" i="1" dirty="0"/>
              <a:t> </a:t>
            </a:r>
            <a:r>
              <a:rPr lang="en-US" altLang="en-US" sz="1800" i="1" dirty="0" err="1"/>
              <a:t>إذا</a:t>
            </a:r>
            <a:r>
              <a:rPr lang="en-US" altLang="en-US" sz="1800" i="1" dirty="0"/>
              <a:t> </a:t>
            </a:r>
            <a:r>
              <a:rPr lang="en-US" altLang="en-US" sz="1800" i="1" dirty="0" err="1"/>
              <a:t>تم</a:t>
            </a:r>
            <a:r>
              <a:rPr lang="en-US" altLang="en-US" sz="1800" i="1" dirty="0"/>
              <a:t> </a:t>
            </a:r>
            <a:r>
              <a:rPr lang="en-US" altLang="en-US" sz="1800" i="1" dirty="0" err="1"/>
              <a:t>القيام</a:t>
            </a:r>
            <a:r>
              <a:rPr lang="en-US" altLang="en-US" sz="1800" i="1" dirty="0"/>
              <a:t> </a:t>
            </a:r>
            <a:r>
              <a:rPr lang="en-US" altLang="en-US" sz="1800" i="1" dirty="0" err="1"/>
              <a:t>به</a:t>
            </a:r>
            <a:r>
              <a:rPr lang="en-US" altLang="en-US" sz="1800" i="1" dirty="0"/>
              <a:t> </a:t>
            </a:r>
            <a:r>
              <a:rPr lang="en-US" altLang="en-US" sz="1800" i="1" dirty="0" err="1"/>
              <a:t>بشكل</a:t>
            </a:r>
            <a:r>
              <a:rPr lang="en-US" altLang="en-US" sz="1800" i="1" dirty="0"/>
              <a:t> </a:t>
            </a:r>
            <a:r>
              <a:rPr lang="en-US" altLang="en-US" sz="1800" i="1" dirty="0" err="1"/>
              <a:t>خاطئ</a:t>
            </a:r>
            <a:r>
              <a:rPr lang="en-US" altLang="en-US" sz="1800" i="1" dirty="0"/>
              <a:t>.</a:t>
            </a:r>
          </a:p>
          <a:p>
            <a:pPr eaLnBrk="1" hangingPunct="1">
              <a:spcBef>
                <a:spcPct val="0"/>
              </a:spcBef>
              <a:buFont typeface="Wingdings" panose="05000000000000000000" pitchFamily="2" charset="2"/>
              <a:buNone/>
            </a:pPr>
            <a:endParaRPr lang="en-US" altLang="en-US" sz="1800" i="1" dirty="0"/>
          </a:p>
          <a:p>
            <a:pPr eaLnBrk="1" hangingPunct="1">
              <a:spcBef>
                <a:spcPct val="0"/>
              </a:spcBef>
              <a:buFont typeface="Wingdings" panose="05000000000000000000" pitchFamily="2" charset="2"/>
              <a:buNone/>
            </a:pPr>
            <a:r>
              <a:rPr lang="en-US" altLang="en-US" sz="1800" i="1" dirty="0"/>
              <a:t>No other part is more difficult to rectify later</a:t>
            </a:r>
            <a:r>
              <a:rPr lang="en-US" altLang="en-US" sz="1800" dirty="0"/>
              <a:t>.”</a:t>
            </a:r>
          </a:p>
          <a:p>
            <a:pPr algn="r" rtl="1" eaLnBrk="1" hangingPunct="1">
              <a:spcBef>
                <a:spcPct val="0"/>
              </a:spcBef>
              <a:buNone/>
            </a:pPr>
            <a:r>
              <a:rPr lang="en-US" altLang="en-US" sz="1800" i="1" dirty="0" err="1"/>
              <a:t>لا</a:t>
            </a:r>
            <a:r>
              <a:rPr lang="en-US" altLang="en-US" sz="1800" i="1" dirty="0"/>
              <a:t> </a:t>
            </a:r>
            <a:r>
              <a:rPr lang="en-US" altLang="en-US" sz="1800" i="1" dirty="0" err="1"/>
              <a:t>يوجد</a:t>
            </a:r>
            <a:r>
              <a:rPr lang="en-US" altLang="en-US" sz="1800" i="1" dirty="0"/>
              <a:t> </a:t>
            </a:r>
            <a:r>
              <a:rPr lang="en-US" altLang="en-US" sz="1800" i="1" dirty="0" err="1"/>
              <a:t>جزء</a:t>
            </a:r>
            <a:r>
              <a:rPr lang="en-US" altLang="en-US" sz="1800" i="1" dirty="0"/>
              <a:t> </a:t>
            </a:r>
            <a:r>
              <a:rPr lang="en-US" altLang="en-US" sz="1800" i="1" dirty="0" err="1"/>
              <a:t>آخر</a:t>
            </a:r>
            <a:r>
              <a:rPr lang="en-US" altLang="en-US" sz="1800" i="1" dirty="0"/>
              <a:t> </a:t>
            </a:r>
            <a:r>
              <a:rPr lang="en-US" altLang="en-US" sz="1800" i="1" dirty="0" err="1"/>
              <a:t>يصعب</a:t>
            </a:r>
            <a:r>
              <a:rPr lang="en-US" altLang="en-US" sz="1800" i="1" dirty="0"/>
              <a:t> </a:t>
            </a:r>
            <a:r>
              <a:rPr lang="en-US" altLang="en-US" sz="1800" i="1" dirty="0" err="1"/>
              <a:t>تصحيحه</a:t>
            </a:r>
            <a:r>
              <a:rPr lang="en-US" altLang="en-US" sz="1800" i="1" dirty="0"/>
              <a:t> </a:t>
            </a:r>
            <a:r>
              <a:rPr lang="en-US" altLang="en-US" sz="1800" i="1" dirty="0" err="1"/>
              <a:t>لاحقًا</a:t>
            </a:r>
            <a:r>
              <a:rPr lang="en-US" altLang="en-US" sz="1800" dirty="0"/>
              <a:t>. "</a:t>
            </a:r>
          </a:p>
        </p:txBody>
      </p:sp>
      <p:sp>
        <p:nvSpPr>
          <p:cNvPr id="19460" name="Rectangle 3">
            <a:extLst>
              <a:ext uri="{FF2B5EF4-FFF2-40B4-BE49-F238E27FC236}">
                <a16:creationId xmlns:a16="http://schemas.microsoft.com/office/drawing/2014/main" id="{38B88280-FB9D-4224-0F98-A43369903FAA}"/>
              </a:ext>
            </a:extLst>
          </p:cNvPr>
          <p:cNvSpPr>
            <a:spLocks noChangeArrowheads="1"/>
          </p:cNvSpPr>
          <p:nvPr/>
        </p:nvSpPr>
        <p:spPr bwMode="auto">
          <a:xfrm>
            <a:off x="2260600" y="685800"/>
            <a:ext cx="7645400" cy="787400"/>
          </a:xfrm>
          <a:prstGeom prst="rect">
            <a:avLst/>
          </a:prstGeom>
          <a:solidFill>
            <a:srgbClr val="5F5F5F"/>
          </a:solidFill>
          <a:ln w="28575">
            <a:solidFill>
              <a:srgbClr val="C7C0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r>
              <a:rPr lang="en-US" altLang="en-US" sz="2000" b="1" dirty="0">
                <a:solidFill>
                  <a:srgbClr val="C7C039"/>
                </a:solidFill>
              </a:rPr>
              <a:t>Why Requirements Elicitation Is Difficult</a:t>
            </a:r>
          </a:p>
          <a:p>
            <a:pPr algn="l" rtl="0" fontAlgn="base">
              <a:spcBef>
                <a:spcPct val="0"/>
              </a:spcBef>
              <a:spcAft>
                <a:spcPct val="0"/>
              </a:spcAft>
            </a:pPr>
            <a:r>
              <a:rPr lang="en-US" altLang="en-US" sz="2000" b="1" dirty="0" err="1">
                <a:solidFill>
                  <a:srgbClr val="C7C039"/>
                </a:solidFill>
              </a:rPr>
              <a:t>سبب</a:t>
            </a:r>
            <a:r>
              <a:rPr lang="en-US" altLang="en-US" sz="2000" b="1" dirty="0">
                <a:solidFill>
                  <a:srgbClr val="C7C039"/>
                </a:solidFill>
              </a:rPr>
              <a:t> </a:t>
            </a:r>
            <a:r>
              <a:rPr lang="en-US" altLang="en-US" sz="2000" b="1" dirty="0" err="1">
                <a:solidFill>
                  <a:srgbClr val="C7C039"/>
                </a:solidFill>
              </a:rPr>
              <a:t>صعوبة</a:t>
            </a:r>
            <a:r>
              <a:rPr lang="en-US" altLang="en-US" sz="2000" b="1" dirty="0">
                <a:solidFill>
                  <a:srgbClr val="C7C039"/>
                </a:solidFill>
              </a:rPr>
              <a:t> </a:t>
            </a:r>
            <a:r>
              <a:rPr lang="en-US" altLang="en-US" sz="2000" b="1" dirty="0" err="1">
                <a:solidFill>
                  <a:srgbClr val="C7C039"/>
                </a:solidFill>
              </a:rPr>
              <a:t>استنباط</a:t>
            </a:r>
            <a:r>
              <a:rPr lang="en-US" altLang="en-US" sz="2000" b="1" dirty="0">
                <a:solidFill>
                  <a:srgbClr val="C7C039"/>
                </a:solidFill>
              </a:rPr>
              <a:t> </a:t>
            </a:r>
            <a:r>
              <a:rPr lang="en-US" altLang="en-US" sz="2000" b="1" dirty="0" err="1">
                <a:solidFill>
                  <a:srgbClr val="C7C039"/>
                </a:solidFill>
              </a:rPr>
              <a:t>المتطلبات</a:t>
            </a:r>
            <a:endParaRPr lang="en-US" altLang="en-US" sz="2000" b="1" dirty="0">
              <a:solidFill>
                <a:srgbClr val="C7C03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1EFC340-FA48-0966-534F-810D41FA85A1}"/>
              </a:ext>
            </a:extLst>
          </p:cNvPr>
          <p:cNvSpPr>
            <a:spLocks noGrp="1" noChangeArrowheads="1"/>
          </p:cNvSpPr>
          <p:nvPr>
            <p:ph type="title"/>
          </p:nvPr>
        </p:nvSpPr>
        <p:spPr/>
        <p:txBody>
          <a:bodyPr/>
          <a:lstStyle/>
          <a:p>
            <a:r>
              <a:rPr lang="en-CA" altLang="ar-JO" sz="3600" dirty="0"/>
              <a:t>Elicitation Risks and Challenges (1)</a:t>
            </a:r>
            <a:br>
              <a:rPr lang="en-CA" altLang="ar-JO" sz="3600" dirty="0"/>
            </a:br>
            <a:r>
              <a:rPr lang="en-CA" altLang="ar-JO" sz="3600" dirty="0" err="1"/>
              <a:t>مخاطر</a:t>
            </a:r>
            <a:r>
              <a:rPr lang="en-CA" altLang="ar-JO" sz="3600" dirty="0"/>
              <a:t> </a:t>
            </a:r>
            <a:r>
              <a:rPr lang="en-CA" altLang="ar-JO" sz="3600" dirty="0" err="1"/>
              <a:t>وتحديات</a:t>
            </a:r>
            <a:r>
              <a:rPr lang="en-CA" altLang="ar-JO" sz="3600" dirty="0"/>
              <a:t> </a:t>
            </a:r>
            <a:r>
              <a:rPr lang="en-CA" altLang="ar-JO" sz="3600" dirty="0" err="1"/>
              <a:t>الاستخراج</a:t>
            </a:r>
            <a:r>
              <a:rPr lang="en-CA" altLang="ar-JO" sz="3600" dirty="0"/>
              <a:t> (1)</a:t>
            </a:r>
          </a:p>
        </p:txBody>
      </p:sp>
      <p:sp>
        <p:nvSpPr>
          <p:cNvPr id="47107" name="Rectangle 3">
            <a:extLst>
              <a:ext uri="{FF2B5EF4-FFF2-40B4-BE49-F238E27FC236}">
                <a16:creationId xmlns:a16="http://schemas.microsoft.com/office/drawing/2014/main" id="{E439D0A4-66BF-5396-1038-7FEC159BF098}"/>
              </a:ext>
            </a:extLst>
          </p:cNvPr>
          <p:cNvSpPr>
            <a:spLocks noGrp="1" noChangeArrowheads="1"/>
          </p:cNvSpPr>
          <p:nvPr>
            <p:ph type="body" idx="1"/>
          </p:nvPr>
        </p:nvSpPr>
        <p:spPr/>
        <p:txBody>
          <a:bodyPr/>
          <a:lstStyle/>
          <a:p>
            <a:r>
              <a:rPr lang="en-CA" altLang="ar-JO" sz="1200" dirty="0"/>
              <a:t>You need to extract information from the brain of your customer without damaging the customer, much less his brain! </a:t>
            </a:r>
          </a:p>
          <a:p>
            <a:pPr algn="r" rtl="1"/>
            <a:r>
              <a:rPr lang="en-CA" altLang="ar-JO" sz="1200" dirty="0" err="1"/>
              <a:t>تحتاج</a:t>
            </a:r>
            <a:r>
              <a:rPr lang="en-CA" altLang="ar-JO" sz="1200" dirty="0"/>
              <a:t> </a:t>
            </a:r>
            <a:r>
              <a:rPr lang="en-CA" altLang="ar-JO" sz="1200" dirty="0" err="1"/>
              <a:t>إلى</a:t>
            </a:r>
            <a:r>
              <a:rPr lang="en-CA" altLang="ar-JO" sz="1200" dirty="0"/>
              <a:t> </a:t>
            </a:r>
            <a:r>
              <a:rPr lang="en-CA" altLang="ar-JO" sz="1200" dirty="0" err="1"/>
              <a:t>استخراج</a:t>
            </a:r>
            <a:r>
              <a:rPr lang="en-CA" altLang="ar-JO" sz="1200" dirty="0"/>
              <a:t> </a:t>
            </a:r>
            <a:r>
              <a:rPr lang="en-CA" altLang="ar-JO" sz="1200" dirty="0" err="1"/>
              <a:t>المعلومات</a:t>
            </a:r>
            <a:r>
              <a:rPr lang="en-CA" altLang="ar-JO" sz="1200" dirty="0"/>
              <a:t> </a:t>
            </a:r>
            <a:r>
              <a:rPr lang="en-CA" altLang="ar-JO" sz="1200" dirty="0" err="1"/>
              <a:t>من</a:t>
            </a:r>
            <a:r>
              <a:rPr lang="en-CA" altLang="ar-JO" sz="1200" dirty="0"/>
              <a:t> </a:t>
            </a:r>
            <a:r>
              <a:rPr lang="en-CA" altLang="ar-JO" sz="1200" dirty="0" err="1"/>
              <a:t>دماغ</a:t>
            </a:r>
            <a:r>
              <a:rPr lang="en-CA" altLang="ar-JO" sz="1200" dirty="0"/>
              <a:t> </a:t>
            </a:r>
            <a:r>
              <a:rPr lang="en-CA" altLang="ar-JO" sz="1200" dirty="0" err="1"/>
              <a:t>عميلك</a:t>
            </a:r>
            <a:r>
              <a:rPr lang="en-CA" altLang="ar-JO" sz="1200" dirty="0"/>
              <a:t> </a:t>
            </a:r>
            <a:r>
              <a:rPr lang="en-CA" altLang="ar-JO" sz="1200" dirty="0" err="1"/>
              <a:t>دون</a:t>
            </a:r>
            <a:r>
              <a:rPr lang="en-CA" altLang="ar-JO" sz="1200" dirty="0"/>
              <a:t> </a:t>
            </a:r>
            <a:r>
              <a:rPr lang="en-CA" altLang="ar-JO" sz="1200" dirty="0" err="1"/>
              <a:t>الإضرار</a:t>
            </a:r>
            <a:r>
              <a:rPr lang="en-CA" altLang="ar-JO" sz="1200" dirty="0"/>
              <a:t> </a:t>
            </a:r>
            <a:r>
              <a:rPr lang="en-CA" altLang="ar-JO" sz="1200" dirty="0" err="1"/>
              <a:t>بالعميل</a:t>
            </a:r>
            <a:r>
              <a:rPr lang="en-CA" altLang="ar-JO" sz="1200" dirty="0"/>
              <a:t> ، </a:t>
            </a:r>
            <a:r>
              <a:rPr lang="en-CA" altLang="ar-JO" sz="1200" dirty="0" err="1"/>
              <a:t>ناهيك</a:t>
            </a:r>
            <a:r>
              <a:rPr lang="en-CA" altLang="ar-JO" sz="1200" dirty="0"/>
              <a:t> </a:t>
            </a:r>
            <a:r>
              <a:rPr lang="en-CA" altLang="ar-JO" sz="1200" dirty="0" err="1"/>
              <a:t>عن</a:t>
            </a:r>
            <a:r>
              <a:rPr lang="en-CA" altLang="ar-JO" sz="1200" dirty="0"/>
              <a:t> </a:t>
            </a:r>
            <a:r>
              <a:rPr lang="en-CA" altLang="ar-JO" sz="1200" dirty="0" err="1"/>
              <a:t>إتلاف</a:t>
            </a:r>
            <a:r>
              <a:rPr lang="en-CA" altLang="ar-JO" sz="1200" dirty="0"/>
              <a:t> </a:t>
            </a:r>
            <a:r>
              <a:rPr lang="en-CA" altLang="ar-JO" sz="1200" dirty="0" err="1"/>
              <a:t>عقله</a:t>
            </a:r>
            <a:r>
              <a:rPr lang="en-CA" altLang="ar-JO" sz="1200" dirty="0"/>
              <a:t>!</a:t>
            </a:r>
          </a:p>
          <a:p>
            <a:pPr lvl="1"/>
            <a:r>
              <a:rPr lang="en-CA" altLang="ar-JO" sz="1100" dirty="0"/>
              <a:t>Good technology and good tools can help, but </a:t>
            </a:r>
            <a:br>
              <a:rPr lang="en-CA" altLang="ar-JO" sz="1100" dirty="0"/>
            </a:br>
            <a:r>
              <a:rPr lang="en-CA" altLang="ar-JO" sz="1100" dirty="0"/>
              <a:t>cannot substitute for adequate social interaction!</a:t>
            </a:r>
          </a:p>
          <a:p>
            <a:pPr lvl="1" algn="r" rtl="1"/>
            <a:r>
              <a:rPr lang="en-CA" altLang="ar-JO" sz="1100" dirty="0" err="1"/>
              <a:t>يمكن</a:t>
            </a:r>
            <a:r>
              <a:rPr lang="en-CA" altLang="ar-JO" sz="1100" dirty="0"/>
              <a:t> </a:t>
            </a:r>
            <a:r>
              <a:rPr lang="en-CA" altLang="ar-JO" sz="1100" dirty="0" err="1"/>
              <a:t>أن</a:t>
            </a:r>
            <a:r>
              <a:rPr lang="en-CA" altLang="ar-JO" sz="1100" dirty="0"/>
              <a:t> </a:t>
            </a:r>
            <a:r>
              <a:rPr lang="en-CA" altLang="ar-JO" sz="1100" dirty="0" err="1"/>
              <a:t>تساعد</a:t>
            </a:r>
            <a:r>
              <a:rPr lang="en-CA" altLang="ar-JO" sz="1100" dirty="0"/>
              <a:t> </a:t>
            </a:r>
            <a:r>
              <a:rPr lang="en-CA" altLang="ar-JO" sz="1100" dirty="0" err="1"/>
              <a:t>التكنولوجيا</a:t>
            </a:r>
            <a:r>
              <a:rPr lang="en-CA" altLang="ar-JO" sz="1100" dirty="0"/>
              <a:t> </a:t>
            </a:r>
            <a:r>
              <a:rPr lang="en-CA" altLang="ar-JO" sz="1100" dirty="0" err="1"/>
              <a:t>الجيدة</a:t>
            </a:r>
            <a:r>
              <a:rPr lang="en-CA" altLang="ar-JO" sz="1100" dirty="0"/>
              <a:t> </a:t>
            </a:r>
            <a:r>
              <a:rPr lang="en-CA" altLang="ar-JO" sz="1100" dirty="0" err="1"/>
              <a:t>والأدوات</a:t>
            </a:r>
            <a:r>
              <a:rPr lang="en-CA" altLang="ar-JO" sz="1100" dirty="0"/>
              <a:t> </a:t>
            </a:r>
            <a:r>
              <a:rPr lang="en-CA" altLang="ar-JO" sz="1100" dirty="0" err="1"/>
              <a:t>الجيدة</a:t>
            </a:r>
            <a:r>
              <a:rPr lang="en-CA" altLang="ar-JO" sz="1100" dirty="0"/>
              <a:t> ، </a:t>
            </a:r>
            <a:r>
              <a:rPr lang="en-CA" altLang="ar-JO" sz="1100" dirty="0" err="1"/>
              <a:t>ولكن</a:t>
            </a:r>
            <a:br>
              <a:rPr lang="en-CA" altLang="ar-JO" sz="1100" dirty="0"/>
            </a:br>
            <a:r>
              <a:rPr lang="en-CA" altLang="ar-JO" sz="1100" dirty="0" err="1"/>
              <a:t>لا</a:t>
            </a:r>
            <a:r>
              <a:rPr lang="en-CA" altLang="ar-JO" sz="1100" dirty="0"/>
              <a:t> </a:t>
            </a:r>
            <a:r>
              <a:rPr lang="en-CA" altLang="ar-JO" sz="1100" dirty="0" err="1"/>
              <a:t>يمكن</a:t>
            </a:r>
            <a:r>
              <a:rPr lang="en-CA" altLang="ar-JO" sz="1100" dirty="0"/>
              <a:t> </a:t>
            </a:r>
            <a:r>
              <a:rPr lang="en-CA" altLang="ar-JO" sz="1100" dirty="0" err="1"/>
              <a:t>أن</a:t>
            </a:r>
            <a:r>
              <a:rPr lang="en-CA" altLang="ar-JO" sz="1100" dirty="0"/>
              <a:t> </a:t>
            </a:r>
            <a:r>
              <a:rPr lang="en-CA" altLang="ar-JO" sz="1100" dirty="0" err="1"/>
              <a:t>تحل</a:t>
            </a:r>
            <a:r>
              <a:rPr lang="en-CA" altLang="ar-JO" sz="1100" dirty="0"/>
              <a:t> </a:t>
            </a:r>
            <a:r>
              <a:rPr lang="en-CA" altLang="ar-JO" sz="1100" dirty="0" err="1"/>
              <a:t>محل</a:t>
            </a:r>
            <a:r>
              <a:rPr lang="en-CA" altLang="ar-JO" sz="1100" dirty="0"/>
              <a:t> </a:t>
            </a:r>
            <a:r>
              <a:rPr lang="en-CA" altLang="ar-JO" sz="1100" dirty="0" err="1"/>
              <a:t>التفاعل</a:t>
            </a:r>
            <a:r>
              <a:rPr lang="en-CA" altLang="ar-JO" sz="1100" dirty="0"/>
              <a:t> </a:t>
            </a:r>
            <a:r>
              <a:rPr lang="en-CA" altLang="ar-JO" sz="1100" dirty="0" err="1"/>
              <a:t>الاجتماعي</a:t>
            </a:r>
            <a:r>
              <a:rPr lang="en-CA" altLang="ar-JO" sz="1100" dirty="0"/>
              <a:t> </a:t>
            </a:r>
            <a:r>
              <a:rPr lang="en-CA" altLang="ar-JO" sz="1100" dirty="0" err="1"/>
              <a:t>المناسب</a:t>
            </a:r>
            <a:r>
              <a:rPr lang="en-CA" altLang="ar-JO" sz="1100" dirty="0"/>
              <a:t>!</a:t>
            </a:r>
          </a:p>
          <a:p>
            <a:r>
              <a:rPr lang="en-CA" altLang="ar-JO" sz="1200" dirty="0"/>
              <a:t>Problems of </a:t>
            </a:r>
            <a:r>
              <a:rPr lang="en-CA" altLang="ar-JO" sz="1200" dirty="0">
                <a:solidFill>
                  <a:srgbClr val="FF0000"/>
                </a:solidFill>
              </a:rPr>
              <a:t>scope</a:t>
            </a:r>
          </a:p>
          <a:p>
            <a:pPr algn="r" rtl="1"/>
            <a:r>
              <a:rPr lang="en-CA" altLang="ar-JO" sz="1200" dirty="0" err="1"/>
              <a:t>مشاكل</a:t>
            </a:r>
            <a:r>
              <a:rPr lang="en-CA" altLang="ar-JO" sz="1200" dirty="0"/>
              <a:t> </a:t>
            </a:r>
            <a:r>
              <a:rPr lang="en-CA" altLang="ar-JO" sz="1200" dirty="0" err="1">
                <a:solidFill>
                  <a:srgbClr val="FF0000"/>
                </a:solidFill>
              </a:rPr>
              <a:t>نِطَاق</a:t>
            </a:r>
            <a:endParaRPr lang="en-CA" altLang="ar-JO" sz="1200" dirty="0">
              <a:solidFill>
                <a:srgbClr val="FF0000"/>
              </a:solidFill>
            </a:endParaRPr>
          </a:p>
          <a:p>
            <a:pPr lvl="1"/>
            <a:r>
              <a:rPr lang="en-CA" altLang="ar-JO" sz="1100" dirty="0"/>
              <a:t>System boundaries inadequately defined or defined too soon</a:t>
            </a:r>
          </a:p>
          <a:p>
            <a:pPr lvl="1" algn="r" rtl="1"/>
            <a:r>
              <a:rPr lang="en-CA" altLang="ar-JO" sz="1100" dirty="0" err="1"/>
              <a:t>حدود</a:t>
            </a:r>
            <a:r>
              <a:rPr lang="en-CA" altLang="ar-JO" sz="1100" dirty="0"/>
              <a:t> </a:t>
            </a:r>
            <a:r>
              <a:rPr lang="en-CA" altLang="ar-JO" sz="1100" dirty="0" err="1"/>
              <a:t>النظام</a:t>
            </a:r>
            <a:r>
              <a:rPr lang="en-CA" altLang="ar-JO" sz="1100" dirty="0"/>
              <a:t> </a:t>
            </a:r>
            <a:r>
              <a:rPr lang="en-CA" altLang="ar-JO" sz="1100" dirty="0" err="1"/>
              <a:t>غير</a:t>
            </a:r>
            <a:r>
              <a:rPr lang="en-CA" altLang="ar-JO" sz="1100" dirty="0"/>
              <a:t> </a:t>
            </a:r>
            <a:r>
              <a:rPr lang="en-CA" altLang="ar-JO" sz="1100" dirty="0" err="1"/>
              <a:t>محددة</a:t>
            </a:r>
            <a:r>
              <a:rPr lang="en-CA" altLang="ar-JO" sz="1100" dirty="0"/>
              <a:t> </a:t>
            </a:r>
            <a:r>
              <a:rPr lang="en-CA" altLang="ar-JO" sz="1100" dirty="0" err="1"/>
              <a:t>بشكل</a:t>
            </a:r>
            <a:r>
              <a:rPr lang="en-CA" altLang="ar-JO" sz="1100" dirty="0"/>
              <a:t> </a:t>
            </a:r>
            <a:r>
              <a:rPr lang="en-CA" altLang="ar-JO" sz="1100" dirty="0" err="1"/>
              <a:t>كافٍ</a:t>
            </a:r>
            <a:r>
              <a:rPr lang="en-CA" altLang="ar-JO" sz="1100" dirty="0"/>
              <a:t> </a:t>
            </a:r>
            <a:r>
              <a:rPr lang="en-CA" altLang="ar-JO" sz="1100" dirty="0" err="1"/>
              <a:t>أو</a:t>
            </a:r>
            <a:r>
              <a:rPr lang="en-CA" altLang="ar-JO" sz="1100" dirty="0"/>
              <a:t> </a:t>
            </a:r>
            <a:r>
              <a:rPr lang="en-CA" altLang="ar-JO" sz="1100" dirty="0" err="1"/>
              <a:t>تم</a:t>
            </a:r>
            <a:r>
              <a:rPr lang="en-CA" altLang="ar-JO" sz="1100" dirty="0"/>
              <a:t> </a:t>
            </a:r>
            <a:r>
              <a:rPr lang="en-CA" altLang="ar-JO" sz="1100" dirty="0" err="1"/>
              <a:t>تعريفها</a:t>
            </a:r>
            <a:r>
              <a:rPr lang="en-CA" altLang="ar-JO" sz="1100" dirty="0"/>
              <a:t> </a:t>
            </a:r>
            <a:r>
              <a:rPr lang="en-CA" altLang="ar-JO" sz="1100" dirty="0" err="1"/>
              <a:t>في</a:t>
            </a:r>
            <a:r>
              <a:rPr lang="en-CA" altLang="ar-JO" sz="1100" dirty="0"/>
              <a:t> </a:t>
            </a:r>
            <a:r>
              <a:rPr lang="en-CA" altLang="ar-JO" sz="1100" dirty="0" err="1"/>
              <a:t>وقت</a:t>
            </a:r>
            <a:r>
              <a:rPr lang="en-CA" altLang="ar-JO" sz="1100" dirty="0"/>
              <a:t> </a:t>
            </a:r>
            <a:r>
              <a:rPr lang="en-CA" altLang="ar-JO" sz="1100" dirty="0" err="1"/>
              <a:t>قريب</a:t>
            </a:r>
            <a:r>
              <a:rPr lang="en-CA" altLang="ar-JO" sz="1100" dirty="0"/>
              <a:t> </a:t>
            </a:r>
            <a:r>
              <a:rPr lang="en-CA" altLang="ar-JO" sz="1100" dirty="0" err="1"/>
              <a:t>جدًا</a:t>
            </a:r>
            <a:endParaRPr lang="en-CA" altLang="ar-JO" sz="1100" dirty="0"/>
          </a:p>
          <a:p>
            <a:pPr lvl="1"/>
            <a:r>
              <a:rPr lang="en-CA" altLang="ar-JO" sz="1100" dirty="0"/>
              <a:t>Unnecessary technical details</a:t>
            </a:r>
          </a:p>
          <a:p>
            <a:pPr lvl="1" algn="r" rtl="1"/>
            <a:r>
              <a:rPr lang="en-CA" altLang="ar-JO" sz="1100" dirty="0" err="1"/>
              <a:t>تفاصيل</a:t>
            </a:r>
            <a:r>
              <a:rPr lang="en-CA" altLang="ar-JO" sz="1100" dirty="0"/>
              <a:t> </a:t>
            </a:r>
            <a:r>
              <a:rPr lang="en-CA" altLang="ar-JO" sz="1100" dirty="0" err="1"/>
              <a:t>فنية</a:t>
            </a:r>
            <a:r>
              <a:rPr lang="en-CA" altLang="ar-JO" sz="1100" dirty="0"/>
              <a:t> </a:t>
            </a:r>
            <a:r>
              <a:rPr lang="en-CA" altLang="ar-JO" sz="1100" dirty="0" err="1"/>
              <a:t>غير</a:t>
            </a:r>
            <a:r>
              <a:rPr lang="en-CA" altLang="ar-JO" sz="1100" dirty="0"/>
              <a:t> </a:t>
            </a:r>
            <a:r>
              <a:rPr lang="en-CA" altLang="ar-JO" sz="1100" dirty="0" err="1"/>
              <a:t>ضرورية</a:t>
            </a:r>
            <a:endParaRPr lang="en-CA" altLang="ar-JO" sz="1100" dirty="0"/>
          </a:p>
          <a:p>
            <a:r>
              <a:rPr lang="en-CA" altLang="ar-JO" sz="1200" dirty="0"/>
              <a:t>Problems of </a:t>
            </a:r>
            <a:r>
              <a:rPr lang="en-CA" altLang="ar-JO" sz="1200" dirty="0">
                <a:solidFill>
                  <a:srgbClr val="FF0000"/>
                </a:solidFill>
              </a:rPr>
              <a:t>understanding</a:t>
            </a:r>
          </a:p>
          <a:p>
            <a:pPr algn="r" rtl="1"/>
            <a:r>
              <a:rPr lang="en-CA" altLang="ar-JO" sz="1200" dirty="0" err="1"/>
              <a:t>مشاكل</a:t>
            </a:r>
            <a:r>
              <a:rPr lang="en-CA" altLang="ar-JO" sz="1200" dirty="0"/>
              <a:t> </a:t>
            </a:r>
            <a:r>
              <a:rPr lang="en-CA" altLang="ar-JO" sz="1200" dirty="0" err="1">
                <a:solidFill>
                  <a:srgbClr val="FF0000"/>
                </a:solidFill>
              </a:rPr>
              <a:t>فهم</a:t>
            </a:r>
            <a:endParaRPr lang="en-CA" altLang="ar-JO" sz="1200" dirty="0">
              <a:solidFill>
                <a:srgbClr val="FF0000"/>
              </a:solidFill>
            </a:endParaRPr>
          </a:p>
          <a:p>
            <a:pPr lvl="1"/>
            <a:r>
              <a:rPr lang="en-CA" altLang="ar-JO" sz="1100" dirty="0"/>
              <a:t>Stakeholder not sure of what is needed</a:t>
            </a:r>
          </a:p>
          <a:p>
            <a:pPr lvl="1" algn="r" rtl="1"/>
            <a:r>
              <a:rPr lang="en-CA" altLang="ar-JO" sz="1100" dirty="0" err="1"/>
              <a:t>أصحاب</a:t>
            </a:r>
            <a:r>
              <a:rPr lang="en-CA" altLang="ar-JO" sz="1100" dirty="0"/>
              <a:t> </a:t>
            </a:r>
            <a:r>
              <a:rPr lang="en-CA" altLang="ar-JO" sz="1100" dirty="0" err="1"/>
              <a:t>المصلحة</a:t>
            </a:r>
            <a:r>
              <a:rPr lang="en-CA" altLang="ar-JO" sz="1100" dirty="0"/>
              <a:t> </a:t>
            </a:r>
            <a:r>
              <a:rPr lang="en-CA" altLang="ar-JO" sz="1100" dirty="0" err="1"/>
              <a:t>غير</a:t>
            </a:r>
            <a:r>
              <a:rPr lang="en-CA" altLang="ar-JO" sz="1100" dirty="0"/>
              <a:t> </a:t>
            </a:r>
            <a:r>
              <a:rPr lang="en-CA" altLang="ar-JO" sz="1100" dirty="0" err="1"/>
              <a:t>متأكدين</a:t>
            </a:r>
            <a:r>
              <a:rPr lang="en-CA" altLang="ar-JO" sz="1100" dirty="0"/>
              <a:t> </a:t>
            </a:r>
            <a:r>
              <a:rPr lang="en-CA" altLang="ar-JO" sz="1100" dirty="0" err="1"/>
              <a:t>مما</a:t>
            </a:r>
            <a:r>
              <a:rPr lang="en-CA" altLang="ar-JO" sz="1100" dirty="0"/>
              <a:t> </a:t>
            </a:r>
            <a:r>
              <a:rPr lang="en-CA" altLang="ar-JO" sz="1100" dirty="0" err="1"/>
              <a:t>هو</a:t>
            </a:r>
            <a:r>
              <a:rPr lang="en-CA" altLang="ar-JO" sz="1100" dirty="0"/>
              <a:t> </a:t>
            </a:r>
            <a:r>
              <a:rPr lang="en-CA" altLang="ar-JO" sz="1100" dirty="0" err="1"/>
              <a:t>مطلوب</a:t>
            </a:r>
            <a:endParaRPr lang="en-CA" altLang="ar-JO" sz="1100" dirty="0"/>
          </a:p>
          <a:p>
            <a:pPr lvl="1"/>
            <a:r>
              <a:rPr lang="en-CA" altLang="ar-JO" sz="1100" dirty="0"/>
              <a:t>Stakeholder has trouble communicating needs</a:t>
            </a:r>
          </a:p>
          <a:p>
            <a:pPr lvl="1" algn="r" rtl="1"/>
            <a:r>
              <a:rPr lang="en-CA" altLang="ar-JO" sz="1100" dirty="0" err="1"/>
              <a:t>أصحاب</a:t>
            </a:r>
            <a:r>
              <a:rPr lang="en-CA" altLang="ar-JO" sz="1100" dirty="0"/>
              <a:t> </a:t>
            </a:r>
            <a:r>
              <a:rPr lang="en-CA" altLang="ar-JO" sz="1100" dirty="0" err="1"/>
              <a:t>المصلحة</a:t>
            </a:r>
            <a:r>
              <a:rPr lang="en-CA" altLang="ar-JO" sz="1100" dirty="0"/>
              <a:t> </a:t>
            </a:r>
            <a:r>
              <a:rPr lang="en-CA" altLang="ar-JO" sz="1100" dirty="0" err="1"/>
              <a:t>يواجهون</a:t>
            </a:r>
            <a:r>
              <a:rPr lang="en-CA" altLang="ar-JO" sz="1100" dirty="0"/>
              <a:t> </a:t>
            </a:r>
            <a:r>
              <a:rPr lang="en-CA" altLang="ar-JO" sz="1100" dirty="0" err="1"/>
              <a:t>صعوبة</a:t>
            </a:r>
            <a:r>
              <a:rPr lang="en-CA" altLang="ar-JO" sz="1100" dirty="0"/>
              <a:t> </a:t>
            </a:r>
            <a:r>
              <a:rPr lang="en-CA" altLang="ar-JO" sz="1100" dirty="0" err="1"/>
              <a:t>في</a:t>
            </a:r>
            <a:r>
              <a:rPr lang="en-CA" altLang="ar-JO" sz="1100" dirty="0"/>
              <a:t> </a:t>
            </a:r>
            <a:r>
              <a:rPr lang="en-CA" altLang="ar-JO" sz="1100" dirty="0" err="1"/>
              <a:t>توصيل</a:t>
            </a:r>
            <a:r>
              <a:rPr lang="en-CA" altLang="ar-JO" sz="1100" dirty="0"/>
              <a:t> </a:t>
            </a:r>
            <a:r>
              <a:rPr lang="en-CA" altLang="ar-JO" sz="1100" dirty="0" err="1"/>
              <a:t>الاحتياجات</a:t>
            </a:r>
            <a:endParaRPr lang="en-CA" altLang="ar-JO" sz="1100" dirty="0"/>
          </a:p>
          <a:p>
            <a:pPr lvl="1"/>
            <a:r>
              <a:rPr lang="en-CA" altLang="ar-JO" sz="1100" dirty="0"/>
              <a:t>Stakeholder does not understand capabilities and limitation of computing environment</a:t>
            </a:r>
          </a:p>
          <a:p>
            <a:pPr lvl="1" algn="r" rtl="1"/>
            <a:r>
              <a:rPr lang="en-CA" altLang="ar-JO" sz="1100" dirty="0" err="1"/>
              <a:t>أصحاب</a:t>
            </a:r>
            <a:r>
              <a:rPr lang="en-CA" altLang="ar-JO" sz="1100" dirty="0"/>
              <a:t> </a:t>
            </a:r>
            <a:r>
              <a:rPr lang="en-CA" altLang="ar-JO" sz="1100" dirty="0" err="1"/>
              <a:t>المصلحة</a:t>
            </a:r>
            <a:r>
              <a:rPr lang="en-CA" altLang="ar-JO" sz="1100" dirty="0"/>
              <a:t> </a:t>
            </a:r>
            <a:r>
              <a:rPr lang="en-CA" altLang="ar-JO" sz="1100" dirty="0" err="1"/>
              <a:t>لا</a:t>
            </a:r>
            <a:r>
              <a:rPr lang="en-CA" altLang="ar-JO" sz="1100" dirty="0"/>
              <a:t> </a:t>
            </a:r>
            <a:r>
              <a:rPr lang="en-CA" altLang="ar-JO" sz="1100" dirty="0" err="1"/>
              <a:t>يفهمون</a:t>
            </a:r>
            <a:r>
              <a:rPr lang="en-CA" altLang="ar-JO" sz="1100" dirty="0"/>
              <a:t> </a:t>
            </a:r>
            <a:r>
              <a:rPr lang="en-CA" altLang="ar-JO" sz="1100" dirty="0" err="1"/>
              <a:t>قدرات</a:t>
            </a:r>
            <a:r>
              <a:rPr lang="en-CA" altLang="ar-JO" sz="1100" dirty="0"/>
              <a:t> </a:t>
            </a:r>
            <a:r>
              <a:rPr lang="en-CA" altLang="ar-JO" sz="1100" dirty="0" err="1"/>
              <a:t>وحدود</a:t>
            </a:r>
            <a:r>
              <a:rPr lang="en-CA" altLang="ar-JO" sz="1100" dirty="0"/>
              <a:t> </a:t>
            </a:r>
            <a:r>
              <a:rPr lang="en-CA" altLang="ar-JO" sz="1100" dirty="0" err="1"/>
              <a:t>بيئة</a:t>
            </a:r>
            <a:r>
              <a:rPr lang="en-CA" altLang="ar-JO" sz="1100" dirty="0"/>
              <a:t> </a:t>
            </a:r>
            <a:r>
              <a:rPr lang="en-CA" altLang="ar-JO" sz="1100" dirty="0" err="1"/>
              <a:t>الحوسبة</a:t>
            </a:r>
            <a:endParaRPr lang="en-CA" altLang="ar-JO" sz="11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107">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0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10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107">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107">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10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ECAD493-7BAD-5923-3245-56D455518E1C}"/>
              </a:ext>
            </a:extLst>
          </p:cNvPr>
          <p:cNvSpPr>
            <a:spLocks noGrp="1" noChangeArrowheads="1"/>
          </p:cNvSpPr>
          <p:nvPr>
            <p:ph type="title"/>
          </p:nvPr>
        </p:nvSpPr>
        <p:spPr/>
        <p:txBody>
          <a:bodyPr/>
          <a:lstStyle/>
          <a:p>
            <a:r>
              <a:rPr lang="en-CA" altLang="ar-JO" sz="3200" dirty="0"/>
              <a:t>Elicitation Risks and Challenges (2)</a:t>
            </a:r>
            <a:br>
              <a:rPr lang="ar-JO" altLang="ar-JO" sz="3200" dirty="0"/>
            </a:br>
            <a:r>
              <a:rPr lang="en-CA" altLang="ar-JO" sz="3200" dirty="0" err="1"/>
              <a:t>مخاطر</a:t>
            </a:r>
            <a:r>
              <a:rPr lang="en-CA" altLang="ar-JO" sz="3200" dirty="0"/>
              <a:t> </a:t>
            </a:r>
            <a:r>
              <a:rPr lang="en-CA" altLang="ar-JO" sz="3200" dirty="0" err="1"/>
              <a:t>وتحديات</a:t>
            </a:r>
            <a:r>
              <a:rPr lang="en-CA" altLang="ar-JO" sz="3200" dirty="0"/>
              <a:t> </a:t>
            </a:r>
            <a:r>
              <a:rPr lang="en-CA" altLang="ar-JO" sz="3200" dirty="0" err="1"/>
              <a:t>الاستخراج</a:t>
            </a:r>
            <a:r>
              <a:rPr lang="en-CA" altLang="ar-JO" sz="3200" dirty="0"/>
              <a:t> (2)</a:t>
            </a:r>
          </a:p>
        </p:txBody>
      </p:sp>
      <p:sp>
        <p:nvSpPr>
          <p:cNvPr id="49155" name="Rectangle 3">
            <a:extLst>
              <a:ext uri="{FF2B5EF4-FFF2-40B4-BE49-F238E27FC236}">
                <a16:creationId xmlns:a16="http://schemas.microsoft.com/office/drawing/2014/main" id="{84DF9C90-23C6-D5B8-BBA5-075975F4C690}"/>
              </a:ext>
            </a:extLst>
          </p:cNvPr>
          <p:cNvSpPr>
            <a:spLocks noGrp="1" noChangeArrowheads="1"/>
          </p:cNvSpPr>
          <p:nvPr>
            <p:ph type="body" idx="1"/>
          </p:nvPr>
        </p:nvSpPr>
        <p:spPr/>
        <p:txBody>
          <a:bodyPr/>
          <a:lstStyle/>
          <a:p>
            <a:r>
              <a:rPr lang="en-CA" altLang="ar-JO" sz="2400" dirty="0"/>
              <a:t>Problems of </a:t>
            </a:r>
            <a:r>
              <a:rPr lang="en-CA" altLang="ar-JO" sz="2400" dirty="0">
                <a:solidFill>
                  <a:srgbClr val="FF0000"/>
                </a:solidFill>
              </a:rPr>
              <a:t>understanding </a:t>
            </a:r>
            <a:r>
              <a:rPr lang="en-CA" altLang="ar-JO" sz="2400" dirty="0"/>
              <a:t>(cont’d)</a:t>
            </a:r>
          </a:p>
          <a:p>
            <a:pPr algn="r" rtl="1"/>
            <a:r>
              <a:rPr lang="en-CA" altLang="ar-JO" sz="2400" dirty="0" err="1"/>
              <a:t>مشاكل</a:t>
            </a:r>
            <a:r>
              <a:rPr lang="en-CA" altLang="ar-JO" sz="2400" dirty="0" err="1">
                <a:solidFill>
                  <a:srgbClr val="FF0000"/>
                </a:solidFill>
              </a:rPr>
              <a:t>فهم</a:t>
            </a:r>
            <a:r>
              <a:rPr lang="en-CA" altLang="ar-JO" sz="2400" dirty="0"/>
              <a:t>(</a:t>
            </a:r>
            <a:r>
              <a:rPr lang="en-CA" altLang="ar-JO" sz="2400" dirty="0" err="1"/>
              <a:t>تابع</a:t>
            </a:r>
            <a:r>
              <a:rPr lang="en-CA" altLang="ar-JO" sz="2400" dirty="0"/>
              <a:t>)</a:t>
            </a:r>
          </a:p>
          <a:p>
            <a:pPr lvl="1"/>
            <a:r>
              <a:rPr lang="en-CA" altLang="ar-JO" sz="2000" dirty="0"/>
              <a:t>Stakeholder does not have full understanding of domain</a:t>
            </a:r>
          </a:p>
          <a:p>
            <a:pPr lvl="1" algn="r" rtl="1"/>
            <a:r>
              <a:rPr lang="en-CA" altLang="ar-JO" sz="2000" dirty="0" err="1"/>
              <a:t>أصحاب</a:t>
            </a:r>
            <a:r>
              <a:rPr lang="en-CA" altLang="ar-JO" sz="2000" dirty="0"/>
              <a:t> </a:t>
            </a:r>
            <a:r>
              <a:rPr lang="en-CA" altLang="ar-JO" sz="2000" dirty="0" err="1"/>
              <a:t>المصلحة</a:t>
            </a:r>
            <a:r>
              <a:rPr lang="en-CA" altLang="ar-JO" sz="2000" dirty="0"/>
              <a:t> </a:t>
            </a:r>
            <a:r>
              <a:rPr lang="en-CA" altLang="ar-JO" sz="2000" dirty="0" err="1"/>
              <a:t>ليس</a:t>
            </a:r>
            <a:r>
              <a:rPr lang="en-CA" altLang="ar-JO" sz="2000" dirty="0"/>
              <a:t> </a:t>
            </a:r>
            <a:r>
              <a:rPr lang="en-CA" altLang="ar-JO" sz="2000" dirty="0" err="1"/>
              <a:t>لديهم</a:t>
            </a:r>
            <a:r>
              <a:rPr lang="en-CA" altLang="ar-JO" sz="2000" dirty="0"/>
              <a:t> </a:t>
            </a:r>
            <a:r>
              <a:rPr lang="en-CA" altLang="ar-JO" sz="2000" dirty="0" err="1"/>
              <a:t>فهم</a:t>
            </a:r>
            <a:r>
              <a:rPr lang="en-CA" altLang="ar-JO" sz="2000" dirty="0"/>
              <a:t> </a:t>
            </a:r>
            <a:r>
              <a:rPr lang="en-CA" altLang="ar-JO" sz="2000" dirty="0" err="1"/>
              <a:t>كامل</a:t>
            </a:r>
            <a:r>
              <a:rPr lang="en-CA" altLang="ar-JO" sz="2000" dirty="0"/>
              <a:t> </a:t>
            </a:r>
            <a:r>
              <a:rPr lang="en-CA" altLang="ar-JO" sz="2000" dirty="0" err="1"/>
              <a:t>للمجال</a:t>
            </a:r>
            <a:endParaRPr lang="en-CA" altLang="ar-JO" sz="2000" dirty="0"/>
          </a:p>
          <a:p>
            <a:pPr lvl="1"/>
            <a:r>
              <a:rPr lang="en-CA" altLang="ar-JO" sz="2000" dirty="0"/>
              <a:t>Stakeholders state conflicting requirements</a:t>
            </a:r>
          </a:p>
          <a:p>
            <a:pPr lvl="1" algn="r" rtl="1"/>
            <a:r>
              <a:rPr lang="en-CA" altLang="ar-JO" sz="2000" dirty="0" err="1"/>
              <a:t>يذكر</a:t>
            </a:r>
            <a:r>
              <a:rPr lang="en-CA" altLang="ar-JO" sz="2000" dirty="0"/>
              <a:t> </a:t>
            </a:r>
            <a:r>
              <a:rPr lang="en-CA" altLang="ar-JO" sz="2000" dirty="0" err="1"/>
              <a:t>أصحاب</a:t>
            </a:r>
            <a:r>
              <a:rPr lang="en-CA" altLang="ar-JO" sz="2000" dirty="0"/>
              <a:t> </a:t>
            </a:r>
            <a:r>
              <a:rPr lang="en-CA" altLang="ar-JO" sz="2000" dirty="0" err="1"/>
              <a:t>المصلحة</a:t>
            </a:r>
            <a:r>
              <a:rPr lang="en-CA" altLang="ar-JO" sz="2000" dirty="0"/>
              <a:t> </a:t>
            </a:r>
            <a:r>
              <a:rPr lang="en-CA" altLang="ar-JO" sz="2000" dirty="0" err="1"/>
              <a:t>المتطلبات</a:t>
            </a:r>
            <a:r>
              <a:rPr lang="en-CA" altLang="ar-JO" sz="2000" dirty="0"/>
              <a:t> </a:t>
            </a:r>
            <a:r>
              <a:rPr lang="en-CA" altLang="ar-JO" sz="2000" dirty="0" err="1"/>
              <a:t>المتضاربة</a:t>
            </a:r>
            <a:endParaRPr lang="en-CA" altLang="ar-JO" sz="2000" dirty="0"/>
          </a:p>
          <a:p>
            <a:r>
              <a:rPr lang="en-CA" altLang="ar-JO" sz="2400" dirty="0"/>
              <a:t>Problems of </a:t>
            </a:r>
            <a:r>
              <a:rPr lang="en-CA" altLang="ar-JO" sz="2400" dirty="0">
                <a:solidFill>
                  <a:srgbClr val="FF0000"/>
                </a:solidFill>
              </a:rPr>
              <a:t>volatility</a:t>
            </a:r>
          </a:p>
          <a:p>
            <a:pPr algn="r" rtl="1"/>
            <a:r>
              <a:rPr lang="en-CA" altLang="ar-JO" sz="2400" dirty="0" err="1"/>
              <a:t>مشاكل</a:t>
            </a:r>
            <a:r>
              <a:rPr lang="en-CA" altLang="ar-JO" sz="2400" dirty="0" err="1">
                <a:solidFill>
                  <a:srgbClr val="FF0000"/>
                </a:solidFill>
              </a:rPr>
              <a:t>التقلب</a:t>
            </a:r>
            <a:endParaRPr lang="en-CA" altLang="ar-JO" sz="2400" dirty="0">
              <a:solidFill>
                <a:srgbClr val="FF0000"/>
              </a:solidFill>
            </a:endParaRPr>
          </a:p>
          <a:p>
            <a:pPr lvl="1"/>
            <a:r>
              <a:rPr lang="en-CA" altLang="ar-JO" sz="2000" dirty="0"/>
              <a:t>Stakeholders will not commit to a set of written requirements</a:t>
            </a:r>
          </a:p>
          <a:p>
            <a:pPr lvl="1" algn="r" rtl="1"/>
            <a:r>
              <a:rPr lang="en-CA" altLang="ar-JO" sz="2000" dirty="0" err="1"/>
              <a:t>لن</a:t>
            </a:r>
            <a:r>
              <a:rPr lang="en-CA" altLang="ar-JO" sz="2000" dirty="0"/>
              <a:t> </a:t>
            </a:r>
            <a:r>
              <a:rPr lang="en-CA" altLang="ar-JO" sz="2000" dirty="0" err="1"/>
              <a:t>يلتزم</a:t>
            </a:r>
            <a:r>
              <a:rPr lang="en-CA" altLang="ar-JO" sz="2000" dirty="0"/>
              <a:t> </a:t>
            </a:r>
            <a:r>
              <a:rPr lang="en-CA" altLang="ar-JO" sz="2000" dirty="0" err="1"/>
              <a:t>أصحاب</a:t>
            </a:r>
            <a:r>
              <a:rPr lang="en-CA" altLang="ar-JO" sz="2000" dirty="0"/>
              <a:t> </a:t>
            </a:r>
            <a:r>
              <a:rPr lang="en-CA" altLang="ar-JO" sz="2000" dirty="0" err="1"/>
              <a:t>المصلحة</a:t>
            </a:r>
            <a:r>
              <a:rPr lang="en-CA" altLang="ar-JO" sz="2000" dirty="0"/>
              <a:t> </a:t>
            </a:r>
            <a:r>
              <a:rPr lang="en-CA" altLang="ar-JO" sz="2000" dirty="0" err="1"/>
              <a:t>بمجموعة</a:t>
            </a:r>
            <a:r>
              <a:rPr lang="en-CA" altLang="ar-JO" sz="2000" dirty="0"/>
              <a:t> </a:t>
            </a:r>
            <a:r>
              <a:rPr lang="en-CA" altLang="ar-JO" sz="2000" dirty="0" err="1"/>
              <a:t>من</a:t>
            </a:r>
            <a:r>
              <a:rPr lang="en-CA" altLang="ar-JO" sz="2000" dirty="0"/>
              <a:t> </a:t>
            </a:r>
            <a:r>
              <a:rPr lang="en-CA" altLang="ar-JO" sz="2000" dirty="0" err="1"/>
              <a:t>المتطلبات</a:t>
            </a:r>
            <a:r>
              <a:rPr lang="en-CA" altLang="ar-JO" sz="2000" dirty="0"/>
              <a:t> </a:t>
            </a:r>
            <a:r>
              <a:rPr lang="en-CA" altLang="ar-JO" sz="2000" dirty="0" err="1"/>
              <a:t>المكتوبة</a:t>
            </a:r>
            <a:endParaRPr lang="en-CA" altLang="ar-JO"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a:extLst>
              <a:ext uri="{FF2B5EF4-FFF2-40B4-BE49-F238E27FC236}">
                <a16:creationId xmlns:a16="http://schemas.microsoft.com/office/drawing/2014/main" id="{FC185BBF-6EE2-4BB5-98BA-E9B6F5EBA115}"/>
              </a:ext>
            </a:extLst>
          </p:cNvPr>
          <p:cNvSpPr>
            <a:spLocks noGrp="1"/>
          </p:cNvSpPr>
          <p:nvPr>
            <p:ph type="sldNum" sz="quarter" idx="10"/>
          </p:nvPr>
        </p:nvSpPr>
        <p:spPr/>
        <p:txBody>
          <a:bodyPr/>
          <a:lstStyle/>
          <a:p>
            <a:pPr defTabSz="457200" rtl="0"/>
            <a:fld id="{55D341F5-27FC-4FEB-8C01-592A9083A576}" type="slidenum">
              <a:rPr lang="en-CA" altLang="ar-JO">
                <a:solidFill>
                  <a:prstClr val="black">
                    <a:tint val="75000"/>
                  </a:prstClr>
                </a:solidFill>
                <a:latin typeface="Calibri"/>
                <a:cs typeface="Arial" panose="020B0604020202020204" pitchFamily="34" charset="0"/>
              </a:rPr>
              <a:pPr defTabSz="457200" rtl="0"/>
              <a:t>8</a:t>
            </a:fld>
            <a:endParaRPr lang="en-CA" altLang="ar-JO">
              <a:solidFill>
                <a:prstClr val="black">
                  <a:tint val="75000"/>
                </a:prstClr>
              </a:solidFill>
              <a:latin typeface="Calibri"/>
              <a:cs typeface="Arial" panose="020B0604020202020204" pitchFamily="34" charset="0"/>
            </a:endParaRPr>
          </a:p>
        </p:txBody>
      </p:sp>
      <p:sp>
        <p:nvSpPr>
          <p:cNvPr id="870438" name="Rectangle 38">
            <a:extLst>
              <a:ext uri="{FF2B5EF4-FFF2-40B4-BE49-F238E27FC236}">
                <a16:creationId xmlns:a16="http://schemas.microsoft.com/office/drawing/2014/main" id="{E5F4DE9B-E010-40D5-AA1A-84A5256073A8}"/>
              </a:ext>
            </a:extLst>
          </p:cNvPr>
          <p:cNvSpPr>
            <a:spLocks noGrp="1" noChangeArrowheads="1"/>
          </p:cNvSpPr>
          <p:nvPr>
            <p:ph type="body" sz="half" idx="2"/>
          </p:nvPr>
        </p:nvSpPr>
        <p:spPr>
          <a:xfrm>
            <a:off x="6027738" y="927100"/>
            <a:ext cx="4521200" cy="5575300"/>
          </a:xfrm>
        </p:spPr>
        <p:txBody>
          <a:bodyPr/>
          <a:lstStyle/>
          <a:p>
            <a:r>
              <a:rPr lang="en-CA" altLang="ar-JO" sz="2000" dirty="0"/>
              <a:t>Distribution of Effort to Fix Defects</a:t>
            </a:r>
          </a:p>
        </p:txBody>
      </p:sp>
      <p:grpSp>
        <p:nvGrpSpPr>
          <p:cNvPr id="870439" name="Group 39">
            <a:extLst>
              <a:ext uri="{FF2B5EF4-FFF2-40B4-BE49-F238E27FC236}">
                <a16:creationId xmlns:a16="http://schemas.microsoft.com/office/drawing/2014/main" id="{AAA23F2F-3498-4976-8558-B9D998B9FB73}"/>
              </a:ext>
            </a:extLst>
          </p:cNvPr>
          <p:cNvGrpSpPr>
            <a:grpSpLocks/>
          </p:cNvGrpSpPr>
          <p:nvPr/>
        </p:nvGrpSpPr>
        <p:grpSpPr bwMode="auto">
          <a:xfrm>
            <a:off x="1827213" y="2244725"/>
            <a:ext cx="4000500" cy="3113088"/>
            <a:chOff x="559" y="1820"/>
            <a:chExt cx="2190" cy="1733"/>
          </a:xfrm>
        </p:grpSpPr>
        <p:grpSp>
          <p:nvGrpSpPr>
            <p:cNvPr id="870406" name="Group 6">
              <a:extLst>
                <a:ext uri="{FF2B5EF4-FFF2-40B4-BE49-F238E27FC236}">
                  <a16:creationId xmlns:a16="http://schemas.microsoft.com/office/drawing/2014/main" id="{D86949E7-FB81-47AA-876A-FF8928D6C13D}"/>
                </a:ext>
              </a:extLst>
            </p:cNvPr>
            <p:cNvGrpSpPr>
              <a:grpSpLocks/>
            </p:cNvGrpSpPr>
            <p:nvPr/>
          </p:nvGrpSpPr>
          <p:grpSpPr bwMode="auto">
            <a:xfrm>
              <a:off x="624" y="2147"/>
              <a:ext cx="2125" cy="1069"/>
              <a:chOff x="863" y="1569"/>
              <a:chExt cx="2774" cy="971"/>
            </a:xfrm>
          </p:grpSpPr>
          <p:sp>
            <p:nvSpPr>
              <p:cNvPr id="870407" name="Freeform 7">
                <a:extLst>
                  <a:ext uri="{FF2B5EF4-FFF2-40B4-BE49-F238E27FC236}">
                    <a16:creationId xmlns:a16="http://schemas.microsoft.com/office/drawing/2014/main" id="{DDA644A5-0DEC-43D1-B825-F0912A2D1072}"/>
                  </a:ext>
                </a:extLst>
              </p:cNvPr>
              <p:cNvSpPr>
                <a:spLocks/>
              </p:cNvSpPr>
              <p:nvPr/>
            </p:nvSpPr>
            <p:spPr bwMode="auto">
              <a:xfrm>
                <a:off x="2316" y="1593"/>
                <a:ext cx="468" cy="569"/>
              </a:xfrm>
              <a:custGeom>
                <a:avLst/>
                <a:gdLst>
                  <a:gd name="T0" fmla="*/ 0 w 468"/>
                  <a:gd name="T1" fmla="*/ 264 h 569"/>
                  <a:gd name="T2" fmla="*/ 468 w 468"/>
                  <a:gd name="T3" fmla="*/ 0 h 569"/>
                  <a:gd name="T4" fmla="*/ 468 w 468"/>
                  <a:gd name="T5" fmla="*/ 306 h 569"/>
                  <a:gd name="T6" fmla="*/ 0 w 468"/>
                  <a:gd name="T7" fmla="*/ 569 h 569"/>
                  <a:gd name="T8" fmla="*/ 0 w 468"/>
                  <a:gd name="T9" fmla="*/ 264 h 569"/>
                </a:gdLst>
                <a:ahLst/>
                <a:cxnLst>
                  <a:cxn ang="0">
                    <a:pos x="T0" y="T1"/>
                  </a:cxn>
                  <a:cxn ang="0">
                    <a:pos x="T2" y="T3"/>
                  </a:cxn>
                  <a:cxn ang="0">
                    <a:pos x="T4" y="T5"/>
                  </a:cxn>
                  <a:cxn ang="0">
                    <a:pos x="T6" y="T7"/>
                  </a:cxn>
                  <a:cxn ang="0">
                    <a:pos x="T8" y="T9"/>
                  </a:cxn>
                </a:cxnLst>
                <a:rect l="0" t="0" r="r" b="b"/>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08" name="Freeform 8">
                <a:extLst>
                  <a:ext uri="{FF2B5EF4-FFF2-40B4-BE49-F238E27FC236}">
                    <a16:creationId xmlns:a16="http://schemas.microsoft.com/office/drawing/2014/main" id="{D15CC7BF-02B5-4632-8055-F6B15D4A5A2B}"/>
                  </a:ext>
                </a:extLst>
              </p:cNvPr>
              <p:cNvSpPr>
                <a:spLocks/>
              </p:cNvSpPr>
              <p:nvPr/>
            </p:nvSpPr>
            <p:spPr bwMode="auto">
              <a:xfrm>
                <a:off x="2316" y="1569"/>
                <a:ext cx="468" cy="288"/>
              </a:xfrm>
              <a:custGeom>
                <a:avLst/>
                <a:gdLst>
                  <a:gd name="T0" fmla="*/ 0 w 468"/>
                  <a:gd name="T1" fmla="*/ 0 h 288"/>
                  <a:gd name="T2" fmla="*/ 18 w 468"/>
                  <a:gd name="T3" fmla="*/ 0 h 288"/>
                  <a:gd name="T4" fmla="*/ 36 w 468"/>
                  <a:gd name="T5" fmla="*/ 0 h 288"/>
                  <a:gd name="T6" fmla="*/ 78 w 468"/>
                  <a:gd name="T7" fmla="*/ 0 h 288"/>
                  <a:gd name="T8" fmla="*/ 96 w 468"/>
                  <a:gd name="T9" fmla="*/ 0 h 288"/>
                  <a:gd name="T10" fmla="*/ 114 w 468"/>
                  <a:gd name="T11" fmla="*/ 0 h 288"/>
                  <a:gd name="T12" fmla="*/ 132 w 468"/>
                  <a:gd name="T13" fmla="*/ 0 h 288"/>
                  <a:gd name="T14" fmla="*/ 156 w 468"/>
                  <a:gd name="T15" fmla="*/ 0 h 288"/>
                  <a:gd name="T16" fmla="*/ 192 w 468"/>
                  <a:gd name="T17" fmla="*/ 0 h 288"/>
                  <a:gd name="T18" fmla="*/ 210 w 468"/>
                  <a:gd name="T19" fmla="*/ 6 h 288"/>
                  <a:gd name="T20" fmla="*/ 228 w 468"/>
                  <a:gd name="T21" fmla="*/ 6 h 288"/>
                  <a:gd name="T22" fmla="*/ 252 w 468"/>
                  <a:gd name="T23" fmla="*/ 6 h 288"/>
                  <a:gd name="T24" fmla="*/ 270 w 468"/>
                  <a:gd name="T25" fmla="*/ 6 h 288"/>
                  <a:gd name="T26" fmla="*/ 288 w 468"/>
                  <a:gd name="T27" fmla="*/ 6 h 288"/>
                  <a:gd name="T28" fmla="*/ 324 w 468"/>
                  <a:gd name="T29" fmla="*/ 12 h 288"/>
                  <a:gd name="T30" fmla="*/ 342 w 468"/>
                  <a:gd name="T31" fmla="*/ 12 h 288"/>
                  <a:gd name="T32" fmla="*/ 360 w 468"/>
                  <a:gd name="T33" fmla="*/ 12 h 288"/>
                  <a:gd name="T34" fmla="*/ 378 w 468"/>
                  <a:gd name="T35" fmla="*/ 18 h 288"/>
                  <a:gd name="T36" fmla="*/ 396 w 468"/>
                  <a:gd name="T37" fmla="*/ 18 h 288"/>
                  <a:gd name="T38" fmla="*/ 432 w 468"/>
                  <a:gd name="T39" fmla="*/ 24 h 288"/>
                  <a:gd name="T40" fmla="*/ 450 w 468"/>
                  <a:gd name="T41" fmla="*/ 24 h 288"/>
                  <a:gd name="T42" fmla="*/ 468 w 468"/>
                  <a:gd name="T43" fmla="*/ 24 h 288"/>
                  <a:gd name="T44" fmla="*/ 0 w 468"/>
                  <a:gd name="T45" fmla="*/ 288 h 288"/>
                  <a:gd name="T46" fmla="*/ 0 w 468"/>
                  <a:gd name="T4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09" name="Freeform 9">
                <a:extLst>
                  <a:ext uri="{FF2B5EF4-FFF2-40B4-BE49-F238E27FC236}">
                    <a16:creationId xmlns:a16="http://schemas.microsoft.com/office/drawing/2014/main" id="{2F02C897-6025-4D17-BD0A-08231825E706}"/>
                  </a:ext>
                </a:extLst>
              </p:cNvPr>
              <p:cNvSpPr>
                <a:spLocks/>
              </p:cNvSpPr>
              <p:nvPr/>
            </p:nvSpPr>
            <p:spPr bwMode="auto">
              <a:xfrm>
                <a:off x="2448" y="1737"/>
                <a:ext cx="973" cy="443"/>
              </a:xfrm>
              <a:custGeom>
                <a:avLst/>
                <a:gdLst>
                  <a:gd name="T0" fmla="*/ 0 w 973"/>
                  <a:gd name="T1" fmla="*/ 138 h 443"/>
                  <a:gd name="T2" fmla="*/ 973 w 973"/>
                  <a:gd name="T3" fmla="*/ 0 h 443"/>
                  <a:gd name="T4" fmla="*/ 973 w 973"/>
                  <a:gd name="T5" fmla="*/ 306 h 443"/>
                  <a:gd name="T6" fmla="*/ 0 w 973"/>
                  <a:gd name="T7" fmla="*/ 443 h 443"/>
                  <a:gd name="T8" fmla="*/ 0 w 973"/>
                  <a:gd name="T9" fmla="*/ 138 h 443"/>
                </a:gdLst>
                <a:ahLst/>
                <a:cxnLst>
                  <a:cxn ang="0">
                    <a:pos x="T0" y="T1"/>
                  </a:cxn>
                  <a:cxn ang="0">
                    <a:pos x="T2" y="T3"/>
                  </a:cxn>
                  <a:cxn ang="0">
                    <a:pos x="T4" y="T5"/>
                  </a:cxn>
                  <a:cxn ang="0">
                    <a:pos x="T6" y="T7"/>
                  </a:cxn>
                  <a:cxn ang="0">
                    <a:pos x="T8" y="T9"/>
                  </a:cxn>
                </a:cxnLst>
                <a:rect l="0" t="0" r="r" b="b"/>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10" name="Freeform 10">
                <a:extLst>
                  <a:ext uri="{FF2B5EF4-FFF2-40B4-BE49-F238E27FC236}">
                    <a16:creationId xmlns:a16="http://schemas.microsoft.com/office/drawing/2014/main" id="{BD71206C-E742-4EBE-BBA0-BFC58B293022}"/>
                  </a:ext>
                </a:extLst>
              </p:cNvPr>
              <p:cNvSpPr>
                <a:spLocks/>
              </p:cNvSpPr>
              <p:nvPr/>
            </p:nvSpPr>
            <p:spPr bwMode="auto">
              <a:xfrm>
                <a:off x="2448" y="1611"/>
                <a:ext cx="973" cy="264"/>
              </a:xfrm>
              <a:custGeom>
                <a:avLst/>
                <a:gdLst>
                  <a:gd name="T0" fmla="*/ 468 w 973"/>
                  <a:gd name="T1" fmla="*/ 0 h 264"/>
                  <a:gd name="T2" fmla="*/ 486 w 973"/>
                  <a:gd name="T3" fmla="*/ 6 h 264"/>
                  <a:gd name="T4" fmla="*/ 523 w 973"/>
                  <a:gd name="T5" fmla="*/ 6 h 264"/>
                  <a:gd name="T6" fmla="*/ 541 w 973"/>
                  <a:gd name="T7" fmla="*/ 12 h 264"/>
                  <a:gd name="T8" fmla="*/ 559 w 973"/>
                  <a:gd name="T9" fmla="*/ 12 h 264"/>
                  <a:gd name="T10" fmla="*/ 589 w 973"/>
                  <a:gd name="T11" fmla="*/ 18 h 264"/>
                  <a:gd name="T12" fmla="*/ 607 w 973"/>
                  <a:gd name="T13" fmla="*/ 24 h 264"/>
                  <a:gd name="T14" fmla="*/ 625 w 973"/>
                  <a:gd name="T15" fmla="*/ 24 h 264"/>
                  <a:gd name="T16" fmla="*/ 655 w 973"/>
                  <a:gd name="T17" fmla="*/ 30 h 264"/>
                  <a:gd name="T18" fmla="*/ 673 w 973"/>
                  <a:gd name="T19" fmla="*/ 36 h 264"/>
                  <a:gd name="T20" fmla="*/ 685 w 973"/>
                  <a:gd name="T21" fmla="*/ 36 h 264"/>
                  <a:gd name="T22" fmla="*/ 715 w 973"/>
                  <a:gd name="T23" fmla="*/ 42 h 264"/>
                  <a:gd name="T24" fmla="*/ 733 w 973"/>
                  <a:gd name="T25" fmla="*/ 48 h 264"/>
                  <a:gd name="T26" fmla="*/ 745 w 973"/>
                  <a:gd name="T27" fmla="*/ 48 h 264"/>
                  <a:gd name="T28" fmla="*/ 775 w 973"/>
                  <a:gd name="T29" fmla="*/ 54 h 264"/>
                  <a:gd name="T30" fmla="*/ 787 w 973"/>
                  <a:gd name="T31" fmla="*/ 60 h 264"/>
                  <a:gd name="T32" fmla="*/ 805 w 973"/>
                  <a:gd name="T33" fmla="*/ 66 h 264"/>
                  <a:gd name="T34" fmla="*/ 829 w 973"/>
                  <a:gd name="T35" fmla="*/ 72 h 264"/>
                  <a:gd name="T36" fmla="*/ 841 w 973"/>
                  <a:gd name="T37" fmla="*/ 72 h 264"/>
                  <a:gd name="T38" fmla="*/ 853 w 973"/>
                  <a:gd name="T39" fmla="*/ 78 h 264"/>
                  <a:gd name="T40" fmla="*/ 877 w 973"/>
                  <a:gd name="T41" fmla="*/ 84 h 264"/>
                  <a:gd name="T42" fmla="*/ 889 w 973"/>
                  <a:gd name="T43" fmla="*/ 90 h 264"/>
                  <a:gd name="T44" fmla="*/ 901 w 973"/>
                  <a:gd name="T45" fmla="*/ 96 h 264"/>
                  <a:gd name="T46" fmla="*/ 925 w 973"/>
                  <a:gd name="T47" fmla="*/ 102 h 264"/>
                  <a:gd name="T48" fmla="*/ 937 w 973"/>
                  <a:gd name="T49" fmla="*/ 108 h 264"/>
                  <a:gd name="T50" fmla="*/ 943 w 973"/>
                  <a:gd name="T51" fmla="*/ 114 h 264"/>
                  <a:gd name="T52" fmla="*/ 967 w 973"/>
                  <a:gd name="T53" fmla="*/ 120 h 264"/>
                  <a:gd name="T54" fmla="*/ 973 w 973"/>
                  <a:gd name="T55" fmla="*/ 126 h 264"/>
                  <a:gd name="T56" fmla="*/ 0 w 973"/>
                  <a:gd name="T57" fmla="*/ 264 h 264"/>
                  <a:gd name="T58" fmla="*/ 468 w 973"/>
                  <a:gd name="T5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11" name="Freeform 11">
                <a:extLst>
                  <a:ext uri="{FF2B5EF4-FFF2-40B4-BE49-F238E27FC236}">
                    <a16:creationId xmlns:a16="http://schemas.microsoft.com/office/drawing/2014/main" id="{9DF1E415-62A9-4269-ACB5-BCE6F98AD12F}"/>
                  </a:ext>
                </a:extLst>
              </p:cNvPr>
              <p:cNvSpPr>
                <a:spLocks/>
              </p:cNvSpPr>
              <p:nvPr/>
            </p:nvSpPr>
            <p:spPr bwMode="auto">
              <a:xfrm>
                <a:off x="2934" y="1953"/>
                <a:ext cx="703" cy="575"/>
              </a:xfrm>
              <a:custGeom>
                <a:avLst/>
                <a:gdLst>
                  <a:gd name="T0" fmla="*/ 703 w 703"/>
                  <a:gd name="T1" fmla="*/ 6 h 575"/>
                  <a:gd name="T2" fmla="*/ 697 w 703"/>
                  <a:gd name="T3" fmla="*/ 24 h 575"/>
                  <a:gd name="T4" fmla="*/ 691 w 703"/>
                  <a:gd name="T5" fmla="*/ 36 h 575"/>
                  <a:gd name="T6" fmla="*/ 685 w 703"/>
                  <a:gd name="T7" fmla="*/ 48 h 575"/>
                  <a:gd name="T8" fmla="*/ 679 w 703"/>
                  <a:gd name="T9" fmla="*/ 60 h 575"/>
                  <a:gd name="T10" fmla="*/ 661 w 703"/>
                  <a:gd name="T11" fmla="*/ 78 h 575"/>
                  <a:gd name="T12" fmla="*/ 655 w 703"/>
                  <a:gd name="T13" fmla="*/ 84 h 575"/>
                  <a:gd name="T14" fmla="*/ 637 w 703"/>
                  <a:gd name="T15" fmla="*/ 102 h 575"/>
                  <a:gd name="T16" fmla="*/ 613 w 703"/>
                  <a:gd name="T17" fmla="*/ 114 h 575"/>
                  <a:gd name="T18" fmla="*/ 595 w 703"/>
                  <a:gd name="T19" fmla="*/ 126 h 575"/>
                  <a:gd name="T20" fmla="*/ 571 w 703"/>
                  <a:gd name="T21" fmla="*/ 138 h 575"/>
                  <a:gd name="T22" fmla="*/ 541 w 703"/>
                  <a:gd name="T23" fmla="*/ 150 h 575"/>
                  <a:gd name="T24" fmla="*/ 523 w 703"/>
                  <a:gd name="T25" fmla="*/ 162 h 575"/>
                  <a:gd name="T26" fmla="*/ 487 w 703"/>
                  <a:gd name="T27" fmla="*/ 173 h 575"/>
                  <a:gd name="T28" fmla="*/ 451 w 703"/>
                  <a:gd name="T29" fmla="*/ 185 h 575"/>
                  <a:gd name="T30" fmla="*/ 427 w 703"/>
                  <a:gd name="T31" fmla="*/ 191 h 575"/>
                  <a:gd name="T32" fmla="*/ 391 w 703"/>
                  <a:gd name="T33" fmla="*/ 203 h 575"/>
                  <a:gd name="T34" fmla="*/ 349 w 703"/>
                  <a:gd name="T35" fmla="*/ 215 h 575"/>
                  <a:gd name="T36" fmla="*/ 319 w 703"/>
                  <a:gd name="T37" fmla="*/ 221 h 575"/>
                  <a:gd name="T38" fmla="*/ 271 w 703"/>
                  <a:gd name="T39" fmla="*/ 227 h 575"/>
                  <a:gd name="T40" fmla="*/ 223 w 703"/>
                  <a:gd name="T41" fmla="*/ 239 h 575"/>
                  <a:gd name="T42" fmla="*/ 193 w 703"/>
                  <a:gd name="T43" fmla="*/ 245 h 575"/>
                  <a:gd name="T44" fmla="*/ 145 w 703"/>
                  <a:gd name="T45" fmla="*/ 251 h 575"/>
                  <a:gd name="T46" fmla="*/ 91 w 703"/>
                  <a:gd name="T47" fmla="*/ 257 h 575"/>
                  <a:gd name="T48" fmla="*/ 55 w 703"/>
                  <a:gd name="T49" fmla="*/ 263 h 575"/>
                  <a:gd name="T50" fmla="*/ 0 w 703"/>
                  <a:gd name="T51" fmla="*/ 269 h 575"/>
                  <a:gd name="T52" fmla="*/ 19 w 703"/>
                  <a:gd name="T53" fmla="*/ 575 h 575"/>
                  <a:gd name="T54" fmla="*/ 73 w 703"/>
                  <a:gd name="T55" fmla="*/ 569 h 575"/>
                  <a:gd name="T56" fmla="*/ 127 w 703"/>
                  <a:gd name="T57" fmla="*/ 563 h 575"/>
                  <a:gd name="T58" fmla="*/ 163 w 703"/>
                  <a:gd name="T59" fmla="*/ 557 h 575"/>
                  <a:gd name="T60" fmla="*/ 211 w 703"/>
                  <a:gd name="T61" fmla="*/ 545 h 575"/>
                  <a:gd name="T62" fmla="*/ 259 w 703"/>
                  <a:gd name="T63" fmla="*/ 539 h 575"/>
                  <a:gd name="T64" fmla="*/ 289 w 703"/>
                  <a:gd name="T65" fmla="*/ 533 h 575"/>
                  <a:gd name="T66" fmla="*/ 331 w 703"/>
                  <a:gd name="T67" fmla="*/ 521 h 575"/>
                  <a:gd name="T68" fmla="*/ 373 w 703"/>
                  <a:gd name="T69" fmla="*/ 515 h 575"/>
                  <a:gd name="T70" fmla="*/ 403 w 703"/>
                  <a:gd name="T71" fmla="*/ 503 h 575"/>
                  <a:gd name="T72" fmla="*/ 439 w 703"/>
                  <a:gd name="T73" fmla="*/ 491 h 575"/>
                  <a:gd name="T74" fmla="*/ 475 w 703"/>
                  <a:gd name="T75" fmla="*/ 479 h 575"/>
                  <a:gd name="T76" fmla="*/ 499 w 703"/>
                  <a:gd name="T77" fmla="*/ 473 h 575"/>
                  <a:gd name="T78" fmla="*/ 529 w 703"/>
                  <a:gd name="T79" fmla="*/ 461 h 575"/>
                  <a:gd name="T80" fmla="*/ 559 w 703"/>
                  <a:gd name="T81" fmla="*/ 449 h 575"/>
                  <a:gd name="T82" fmla="*/ 577 w 703"/>
                  <a:gd name="T83" fmla="*/ 437 h 575"/>
                  <a:gd name="T84" fmla="*/ 607 w 703"/>
                  <a:gd name="T85" fmla="*/ 425 h 575"/>
                  <a:gd name="T86" fmla="*/ 625 w 703"/>
                  <a:gd name="T87" fmla="*/ 413 h 575"/>
                  <a:gd name="T88" fmla="*/ 643 w 703"/>
                  <a:gd name="T89" fmla="*/ 401 h 575"/>
                  <a:gd name="T90" fmla="*/ 661 w 703"/>
                  <a:gd name="T91" fmla="*/ 389 h 575"/>
                  <a:gd name="T92" fmla="*/ 673 w 703"/>
                  <a:gd name="T93" fmla="*/ 371 h 575"/>
                  <a:gd name="T94" fmla="*/ 679 w 703"/>
                  <a:gd name="T95" fmla="*/ 365 h 575"/>
                  <a:gd name="T96" fmla="*/ 691 w 703"/>
                  <a:gd name="T97" fmla="*/ 347 h 575"/>
                  <a:gd name="T98" fmla="*/ 697 w 703"/>
                  <a:gd name="T99" fmla="*/ 329 h 575"/>
                  <a:gd name="T100" fmla="*/ 697 w 703"/>
                  <a:gd name="T101" fmla="*/ 323 h 575"/>
                  <a:gd name="T102" fmla="*/ 703 w 703"/>
                  <a:gd name="T103" fmla="*/ 30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3" h="575">
                    <a:moveTo>
                      <a:pt x="703" y="0"/>
                    </a:moveTo>
                    <a:lnTo>
                      <a:pt x="703" y="6"/>
                    </a:lnTo>
                    <a:lnTo>
                      <a:pt x="697" y="18"/>
                    </a:lnTo>
                    <a:lnTo>
                      <a:pt x="697" y="24"/>
                    </a:lnTo>
                    <a:lnTo>
                      <a:pt x="697" y="24"/>
                    </a:lnTo>
                    <a:lnTo>
                      <a:pt x="691" y="36"/>
                    </a:lnTo>
                    <a:lnTo>
                      <a:pt x="691" y="42"/>
                    </a:lnTo>
                    <a:lnTo>
                      <a:pt x="685" y="48"/>
                    </a:lnTo>
                    <a:lnTo>
                      <a:pt x="679" y="60"/>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79" y="365"/>
                    </a:lnTo>
                    <a:lnTo>
                      <a:pt x="685" y="353"/>
                    </a:lnTo>
                    <a:lnTo>
                      <a:pt x="691" y="347"/>
                    </a:lnTo>
                    <a:lnTo>
                      <a:pt x="691" y="341"/>
                    </a:lnTo>
                    <a:lnTo>
                      <a:pt x="697" y="329"/>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12" name="Freeform 12">
                <a:extLst>
                  <a:ext uri="{FF2B5EF4-FFF2-40B4-BE49-F238E27FC236}">
                    <a16:creationId xmlns:a16="http://schemas.microsoft.com/office/drawing/2014/main" id="{7BD3C2FD-A742-422C-A4E3-385355F19BE8}"/>
                  </a:ext>
                </a:extLst>
              </p:cNvPr>
              <p:cNvSpPr>
                <a:spLocks/>
              </p:cNvSpPr>
              <p:nvPr/>
            </p:nvSpPr>
            <p:spPr bwMode="auto">
              <a:xfrm>
                <a:off x="2520" y="1953"/>
                <a:ext cx="414" cy="575"/>
              </a:xfrm>
              <a:custGeom>
                <a:avLst/>
                <a:gdLst>
                  <a:gd name="T0" fmla="*/ 0 w 414"/>
                  <a:gd name="T1" fmla="*/ 0 h 575"/>
                  <a:gd name="T2" fmla="*/ 414 w 414"/>
                  <a:gd name="T3" fmla="*/ 269 h 575"/>
                  <a:gd name="T4" fmla="*/ 414 w 414"/>
                  <a:gd name="T5" fmla="*/ 575 h 575"/>
                  <a:gd name="T6" fmla="*/ 0 w 414"/>
                  <a:gd name="T7" fmla="*/ 305 h 575"/>
                  <a:gd name="T8" fmla="*/ 0 w 414"/>
                  <a:gd name="T9" fmla="*/ 0 h 575"/>
                </a:gdLst>
                <a:ahLst/>
                <a:cxnLst>
                  <a:cxn ang="0">
                    <a:pos x="T0" y="T1"/>
                  </a:cxn>
                  <a:cxn ang="0">
                    <a:pos x="T2" y="T3"/>
                  </a:cxn>
                  <a:cxn ang="0">
                    <a:pos x="T4" y="T5"/>
                  </a:cxn>
                  <a:cxn ang="0">
                    <a:pos x="T6" y="T7"/>
                  </a:cxn>
                  <a:cxn ang="0">
                    <a:pos x="T8" y="T9"/>
                  </a:cxn>
                </a:cxnLst>
                <a:rect l="0" t="0" r="r" b="b"/>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13" name="Freeform 13">
                <a:extLst>
                  <a:ext uri="{FF2B5EF4-FFF2-40B4-BE49-F238E27FC236}">
                    <a16:creationId xmlns:a16="http://schemas.microsoft.com/office/drawing/2014/main" id="{FA8B572B-C76E-492B-9588-80C5D1E6F85F}"/>
                  </a:ext>
                </a:extLst>
              </p:cNvPr>
              <p:cNvSpPr>
                <a:spLocks/>
              </p:cNvSpPr>
              <p:nvPr/>
            </p:nvSpPr>
            <p:spPr bwMode="auto">
              <a:xfrm>
                <a:off x="2520" y="1815"/>
                <a:ext cx="1117" cy="407"/>
              </a:xfrm>
              <a:custGeom>
                <a:avLst/>
                <a:gdLst>
                  <a:gd name="T0" fmla="*/ 985 w 1117"/>
                  <a:gd name="T1" fmla="*/ 0 h 407"/>
                  <a:gd name="T2" fmla="*/ 1009 w 1117"/>
                  <a:gd name="T3" fmla="*/ 18 h 407"/>
                  <a:gd name="T4" fmla="*/ 1027 w 1117"/>
                  <a:gd name="T5" fmla="*/ 24 h 407"/>
                  <a:gd name="T6" fmla="*/ 1051 w 1117"/>
                  <a:gd name="T7" fmla="*/ 42 h 407"/>
                  <a:gd name="T8" fmla="*/ 1069 w 1117"/>
                  <a:gd name="T9" fmla="*/ 54 h 407"/>
                  <a:gd name="T10" fmla="*/ 1075 w 1117"/>
                  <a:gd name="T11" fmla="*/ 66 h 407"/>
                  <a:gd name="T12" fmla="*/ 1093 w 1117"/>
                  <a:gd name="T13" fmla="*/ 78 h 407"/>
                  <a:gd name="T14" fmla="*/ 1099 w 1117"/>
                  <a:gd name="T15" fmla="*/ 90 h 407"/>
                  <a:gd name="T16" fmla="*/ 1105 w 1117"/>
                  <a:gd name="T17" fmla="*/ 102 h 407"/>
                  <a:gd name="T18" fmla="*/ 1111 w 1117"/>
                  <a:gd name="T19" fmla="*/ 120 h 407"/>
                  <a:gd name="T20" fmla="*/ 1117 w 1117"/>
                  <a:gd name="T21" fmla="*/ 132 h 407"/>
                  <a:gd name="T22" fmla="*/ 1117 w 1117"/>
                  <a:gd name="T23" fmla="*/ 144 h 407"/>
                  <a:gd name="T24" fmla="*/ 1111 w 1117"/>
                  <a:gd name="T25" fmla="*/ 156 h 407"/>
                  <a:gd name="T26" fmla="*/ 1111 w 1117"/>
                  <a:gd name="T27" fmla="*/ 168 h 407"/>
                  <a:gd name="T28" fmla="*/ 1099 w 1117"/>
                  <a:gd name="T29" fmla="*/ 186 h 407"/>
                  <a:gd name="T30" fmla="*/ 1093 w 1117"/>
                  <a:gd name="T31" fmla="*/ 198 h 407"/>
                  <a:gd name="T32" fmla="*/ 1081 w 1117"/>
                  <a:gd name="T33" fmla="*/ 210 h 407"/>
                  <a:gd name="T34" fmla="*/ 1075 w 1117"/>
                  <a:gd name="T35" fmla="*/ 222 h 407"/>
                  <a:gd name="T36" fmla="*/ 1057 w 1117"/>
                  <a:gd name="T37" fmla="*/ 234 h 407"/>
                  <a:gd name="T38" fmla="*/ 1039 w 1117"/>
                  <a:gd name="T39" fmla="*/ 246 h 407"/>
                  <a:gd name="T40" fmla="*/ 1021 w 1117"/>
                  <a:gd name="T41" fmla="*/ 258 h 407"/>
                  <a:gd name="T42" fmla="*/ 991 w 1117"/>
                  <a:gd name="T43" fmla="*/ 270 h 407"/>
                  <a:gd name="T44" fmla="*/ 973 w 1117"/>
                  <a:gd name="T45" fmla="*/ 282 h 407"/>
                  <a:gd name="T46" fmla="*/ 943 w 1117"/>
                  <a:gd name="T47" fmla="*/ 294 h 407"/>
                  <a:gd name="T48" fmla="*/ 925 w 1117"/>
                  <a:gd name="T49" fmla="*/ 300 h 407"/>
                  <a:gd name="T50" fmla="*/ 889 w 1117"/>
                  <a:gd name="T51" fmla="*/ 311 h 407"/>
                  <a:gd name="T52" fmla="*/ 853 w 1117"/>
                  <a:gd name="T53" fmla="*/ 323 h 407"/>
                  <a:gd name="T54" fmla="*/ 829 w 1117"/>
                  <a:gd name="T55" fmla="*/ 335 h 407"/>
                  <a:gd name="T56" fmla="*/ 787 w 1117"/>
                  <a:gd name="T57" fmla="*/ 347 h 407"/>
                  <a:gd name="T58" fmla="*/ 763 w 1117"/>
                  <a:gd name="T59" fmla="*/ 353 h 407"/>
                  <a:gd name="T60" fmla="*/ 715 w 1117"/>
                  <a:gd name="T61" fmla="*/ 359 h 407"/>
                  <a:gd name="T62" fmla="*/ 685 w 1117"/>
                  <a:gd name="T63" fmla="*/ 365 h 407"/>
                  <a:gd name="T64" fmla="*/ 637 w 1117"/>
                  <a:gd name="T65" fmla="*/ 377 h 407"/>
                  <a:gd name="T66" fmla="*/ 589 w 1117"/>
                  <a:gd name="T67" fmla="*/ 383 h 407"/>
                  <a:gd name="T68" fmla="*/ 559 w 1117"/>
                  <a:gd name="T69" fmla="*/ 389 h 407"/>
                  <a:gd name="T70" fmla="*/ 505 w 1117"/>
                  <a:gd name="T71" fmla="*/ 395 h 407"/>
                  <a:gd name="T72" fmla="*/ 469 w 1117"/>
                  <a:gd name="T73" fmla="*/ 401 h 407"/>
                  <a:gd name="T74" fmla="*/ 414 w 1117"/>
                  <a:gd name="T75" fmla="*/ 407 h 407"/>
                  <a:gd name="T76" fmla="*/ 973 w 1117"/>
                  <a:gd name="T77"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05" y="102"/>
                    </a:lnTo>
                    <a:lnTo>
                      <a:pt x="1111" y="108"/>
                    </a:lnTo>
                    <a:lnTo>
                      <a:pt x="1111" y="120"/>
                    </a:lnTo>
                    <a:lnTo>
                      <a:pt x="1111" y="126"/>
                    </a:lnTo>
                    <a:lnTo>
                      <a:pt x="1117" y="132"/>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14" name="Freeform 14">
                <a:extLst>
                  <a:ext uri="{FF2B5EF4-FFF2-40B4-BE49-F238E27FC236}">
                    <a16:creationId xmlns:a16="http://schemas.microsoft.com/office/drawing/2014/main" id="{A76A0112-080C-4E99-B309-017738DB8A46}"/>
                  </a:ext>
                </a:extLst>
              </p:cNvPr>
              <p:cNvSpPr>
                <a:spLocks/>
              </p:cNvSpPr>
              <p:nvPr/>
            </p:nvSpPr>
            <p:spPr bwMode="auto">
              <a:xfrm>
                <a:off x="863" y="1941"/>
                <a:ext cx="1531" cy="599"/>
              </a:xfrm>
              <a:custGeom>
                <a:avLst/>
                <a:gdLst>
                  <a:gd name="T0" fmla="*/ 1477 w 1531"/>
                  <a:gd name="T1" fmla="*/ 275 h 599"/>
                  <a:gd name="T2" fmla="*/ 1405 w 1531"/>
                  <a:gd name="T3" fmla="*/ 281 h 599"/>
                  <a:gd name="T4" fmla="*/ 1327 w 1531"/>
                  <a:gd name="T5" fmla="*/ 287 h 599"/>
                  <a:gd name="T6" fmla="*/ 1249 w 1531"/>
                  <a:gd name="T7" fmla="*/ 287 h 599"/>
                  <a:gd name="T8" fmla="*/ 1171 w 1531"/>
                  <a:gd name="T9" fmla="*/ 293 h 599"/>
                  <a:gd name="T10" fmla="*/ 1099 w 1531"/>
                  <a:gd name="T11" fmla="*/ 293 h 599"/>
                  <a:gd name="T12" fmla="*/ 1021 w 1531"/>
                  <a:gd name="T13" fmla="*/ 293 h 599"/>
                  <a:gd name="T14" fmla="*/ 943 w 1531"/>
                  <a:gd name="T15" fmla="*/ 287 h 599"/>
                  <a:gd name="T16" fmla="*/ 865 w 1531"/>
                  <a:gd name="T17" fmla="*/ 287 h 599"/>
                  <a:gd name="T18" fmla="*/ 787 w 1531"/>
                  <a:gd name="T19" fmla="*/ 281 h 599"/>
                  <a:gd name="T20" fmla="*/ 715 w 1531"/>
                  <a:gd name="T21" fmla="*/ 275 h 599"/>
                  <a:gd name="T22" fmla="*/ 643 w 1531"/>
                  <a:gd name="T23" fmla="*/ 263 h 599"/>
                  <a:gd name="T24" fmla="*/ 577 w 1531"/>
                  <a:gd name="T25" fmla="*/ 257 h 599"/>
                  <a:gd name="T26" fmla="*/ 505 w 1531"/>
                  <a:gd name="T27" fmla="*/ 245 h 599"/>
                  <a:gd name="T28" fmla="*/ 445 w 1531"/>
                  <a:gd name="T29" fmla="*/ 233 h 599"/>
                  <a:gd name="T30" fmla="*/ 384 w 1531"/>
                  <a:gd name="T31" fmla="*/ 221 h 599"/>
                  <a:gd name="T32" fmla="*/ 324 w 1531"/>
                  <a:gd name="T33" fmla="*/ 209 h 599"/>
                  <a:gd name="T34" fmla="*/ 270 w 1531"/>
                  <a:gd name="T35" fmla="*/ 191 h 599"/>
                  <a:gd name="T36" fmla="*/ 222 w 1531"/>
                  <a:gd name="T37" fmla="*/ 174 h 599"/>
                  <a:gd name="T38" fmla="*/ 180 w 1531"/>
                  <a:gd name="T39" fmla="*/ 162 h 599"/>
                  <a:gd name="T40" fmla="*/ 138 w 1531"/>
                  <a:gd name="T41" fmla="*/ 144 h 599"/>
                  <a:gd name="T42" fmla="*/ 102 w 1531"/>
                  <a:gd name="T43" fmla="*/ 126 h 599"/>
                  <a:gd name="T44" fmla="*/ 72 w 1531"/>
                  <a:gd name="T45" fmla="*/ 108 h 599"/>
                  <a:gd name="T46" fmla="*/ 48 w 1531"/>
                  <a:gd name="T47" fmla="*/ 84 h 599"/>
                  <a:gd name="T48" fmla="*/ 30 w 1531"/>
                  <a:gd name="T49" fmla="*/ 66 h 599"/>
                  <a:gd name="T50" fmla="*/ 12 w 1531"/>
                  <a:gd name="T51" fmla="*/ 48 h 599"/>
                  <a:gd name="T52" fmla="*/ 0 w 1531"/>
                  <a:gd name="T53" fmla="*/ 24 h 599"/>
                  <a:gd name="T54" fmla="*/ 0 w 1531"/>
                  <a:gd name="T55" fmla="*/ 6 h 599"/>
                  <a:gd name="T56" fmla="*/ 0 w 1531"/>
                  <a:gd name="T57" fmla="*/ 311 h 599"/>
                  <a:gd name="T58" fmla="*/ 0 w 1531"/>
                  <a:gd name="T59" fmla="*/ 329 h 599"/>
                  <a:gd name="T60" fmla="*/ 12 w 1531"/>
                  <a:gd name="T61" fmla="*/ 353 h 599"/>
                  <a:gd name="T62" fmla="*/ 30 w 1531"/>
                  <a:gd name="T63" fmla="*/ 371 h 599"/>
                  <a:gd name="T64" fmla="*/ 48 w 1531"/>
                  <a:gd name="T65" fmla="*/ 389 h 599"/>
                  <a:gd name="T66" fmla="*/ 72 w 1531"/>
                  <a:gd name="T67" fmla="*/ 413 h 599"/>
                  <a:gd name="T68" fmla="*/ 102 w 1531"/>
                  <a:gd name="T69" fmla="*/ 431 h 599"/>
                  <a:gd name="T70" fmla="*/ 138 w 1531"/>
                  <a:gd name="T71" fmla="*/ 449 h 599"/>
                  <a:gd name="T72" fmla="*/ 180 w 1531"/>
                  <a:gd name="T73" fmla="*/ 467 h 599"/>
                  <a:gd name="T74" fmla="*/ 222 w 1531"/>
                  <a:gd name="T75" fmla="*/ 479 h 599"/>
                  <a:gd name="T76" fmla="*/ 270 w 1531"/>
                  <a:gd name="T77" fmla="*/ 497 h 599"/>
                  <a:gd name="T78" fmla="*/ 324 w 1531"/>
                  <a:gd name="T79" fmla="*/ 515 h 599"/>
                  <a:gd name="T80" fmla="*/ 384 w 1531"/>
                  <a:gd name="T81" fmla="*/ 527 h 599"/>
                  <a:gd name="T82" fmla="*/ 445 w 1531"/>
                  <a:gd name="T83" fmla="*/ 539 h 599"/>
                  <a:gd name="T84" fmla="*/ 505 w 1531"/>
                  <a:gd name="T85" fmla="*/ 551 h 599"/>
                  <a:gd name="T86" fmla="*/ 577 w 1531"/>
                  <a:gd name="T87" fmla="*/ 563 h 599"/>
                  <a:gd name="T88" fmla="*/ 643 w 1531"/>
                  <a:gd name="T89" fmla="*/ 569 h 599"/>
                  <a:gd name="T90" fmla="*/ 715 w 1531"/>
                  <a:gd name="T91" fmla="*/ 581 h 599"/>
                  <a:gd name="T92" fmla="*/ 787 w 1531"/>
                  <a:gd name="T93" fmla="*/ 587 h 599"/>
                  <a:gd name="T94" fmla="*/ 865 w 1531"/>
                  <a:gd name="T95" fmla="*/ 593 h 599"/>
                  <a:gd name="T96" fmla="*/ 943 w 1531"/>
                  <a:gd name="T97" fmla="*/ 593 h 599"/>
                  <a:gd name="T98" fmla="*/ 1021 w 1531"/>
                  <a:gd name="T99" fmla="*/ 599 h 599"/>
                  <a:gd name="T100" fmla="*/ 1099 w 1531"/>
                  <a:gd name="T101" fmla="*/ 599 h 599"/>
                  <a:gd name="T102" fmla="*/ 1171 w 1531"/>
                  <a:gd name="T103" fmla="*/ 599 h 599"/>
                  <a:gd name="T104" fmla="*/ 1249 w 1531"/>
                  <a:gd name="T105" fmla="*/ 593 h 599"/>
                  <a:gd name="T106" fmla="*/ 1327 w 1531"/>
                  <a:gd name="T107" fmla="*/ 593 h 599"/>
                  <a:gd name="T108" fmla="*/ 1405 w 1531"/>
                  <a:gd name="T109" fmla="*/ 587 h 599"/>
                  <a:gd name="T110" fmla="*/ 1477 w 1531"/>
                  <a:gd name="T111" fmla="*/ 581 h 599"/>
                  <a:gd name="T112" fmla="*/ 1531 w 1531"/>
                  <a:gd name="T113" fmla="*/ 26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24"/>
                    </a:lnTo>
                    <a:lnTo>
                      <a:pt x="0" y="18"/>
                    </a:lnTo>
                    <a:lnTo>
                      <a:pt x="0" y="6"/>
                    </a:lnTo>
                    <a:lnTo>
                      <a:pt x="0" y="0"/>
                    </a:lnTo>
                    <a:lnTo>
                      <a:pt x="0" y="305"/>
                    </a:lnTo>
                    <a:lnTo>
                      <a:pt x="0" y="311"/>
                    </a:lnTo>
                    <a:lnTo>
                      <a:pt x="0" y="323"/>
                    </a:lnTo>
                    <a:lnTo>
                      <a:pt x="0" y="329"/>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15" name="Freeform 15">
                <a:extLst>
                  <a:ext uri="{FF2B5EF4-FFF2-40B4-BE49-F238E27FC236}">
                    <a16:creationId xmlns:a16="http://schemas.microsoft.com/office/drawing/2014/main" id="{CB391F1F-FEC4-49A7-9E8B-55B93823F457}"/>
                  </a:ext>
                </a:extLst>
              </p:cNvPr>
              <p:cNvSpPr>
                <a:spLocks/>
              </p:cNvSpPr>
              <p:nvPr/>
            </p:nvSpPr>
            <p:spPr bwMode="auto">
              <a:xfrm>
                <a:off x="863" y="1653"/>
                <a:ext cx="1531" cy="581"/>
              </a:xfrm>
              <a:custGeom>
                <a:avLst/>
                <a:gdLst>
                  <a:gd name="T0" fmla="*/ 1477 w 1531"/>
                  <a:gd name="T1" fmla="*/ 563 h 581"/>
                  <a:gd name="T2" fmla="*/ 1405 w 1531"/>
                  <a:gd name="T3" fmla="*/ 569 h 581"/>
                  <a:gd name="T4" fmla="*/ 1327 w 1531"/>
                  <a:gd name="T5" fmla="*/ 575 h 581"/>
                  <a:gd name="T6" fmla="*/ 1249 w 1531"/>
                  <a:gd name="T7" fmla="*/ 575 h 581"/>
                  <a:gd name="T8" fmla="*/ 1195 w 1531"/>
                  <a:gd name="T9" fmla="*/ 581 h 581"/>
                  <a:gd name="T10" fmla="*/ 1117 w 1531"/>
                  <a:gd name="T11" fmla="*/ 581 h 581"/>
                  <a:gd name="T12" fmla="*/ 1039 w 1531"/>
                  <a:gd name="T13" fmla="*/ 581 h 581"/>
                  <a:gd name="T14" fmla="*/ 961 w 1531"/>
                  <a:gd name="T15" fmla="*/ 575 h 581"/>
                  <a:gd name="T16" fmla="*/ 883 w 1531"/>
                  <a:gd name="T17" fmla="*/ 575 h 581"/>
                  <a:gd name="T18" fmla="*/ 805 w 1531"/>
                  <a:gd name="T19" fmla="*/ 569 h 581"/>
                  <a:gd name="T20" fmla="*/ 733 w 1531"/>
                  <a:gd name="T21" fmla="*/ 563 h 581"/>
                  <a:gd name="T22" fmla="*/ 661 w 1531"/>
                  <a:gd name="T23" fmla="*/ 557 h 581"/>
                  <a:gd name="T24" fmla="*/ 589 w 1531"/>
                  <a:gd name="T25" fmla="*/ 545 h 581"/>
                  <a:gd name="T26" fmla="*/ 523 w 1531"/>
                  <a:gd name="T27" fmla="*/ 533 h 581"/>
                  <a:gd name="T28" fmla="*/ 457 w 1531"/>
                  <a:gd name="T29" fmla="*/ 521 h 581"/>
                  <a:gd name="T30" fmla="*/ 396 w 1531"/>
                  <a:gd name="T31" fmla="*/ 509 h 581"/>
                  <a:gd name="T32" fmla="*/ 342 w 1531"/>
                  <a:gd name="T33" fmla="*/ 497 h 581"/>
                  <a:gd name="T34" fmla="*/ 288 w 1531"/>
                  <a:gd name="T35" fmla="*/ 485 h 581"/>
                  <a:gd name="T36" fmla="*/ 234 w 1531"/>
                  <a:gd name="T37" fmla="*/ 467 h 581"/>
                  <a:gd name="T38" fmla="*/ 192 w 1531"/>
                  <a:gd name="T39" fmla="*/ 450 h 581"/>
                  <a:gd name="T40" fmla="*/ 150 w 1531"/>
                  <a:gd name="T41" fmla="*/ 438 h 581"/>
                  <a:gd name="T42" fmla="*/ 114 w 1531"/>
                  <a:gd name="T43" fmla="*/ 420 h 581"/>
                  <a:gd name="T44" fmla="*/ 78 w 1531"/>
                  <a:gd name="T45" fmla="*/ 396 h 581"/>
                  <a:gd name="T46" fmla="*/ 54 w 1531"/>
                  <a:gd name="T47" fmla="*/ 378 h 581"/>
                  <a:gd name="T48" fmla="*/ 30 w 1531"/>
                  <a:gd name="T49" fmla="*/ 360 h 581"/>
                  <a:gd name="T50" fmla="*/ 18 w 1531"/>
                  <a:gd name="T51" fmla="*/ 342 h 581"/>
                  <a:gd name="T52" fmla="*/ 6 w 1531"/>
                  <a:gd name="T53" fmla="*/ 318 h 581"/>
                  <a:gd name="T54" fmla="*/ 0 w 1531"/>
                  <a:gd name="T55" fmla="*/ 300 h 581"/>
                  <a:gd name="T56" fmla="*/ 0 w 1531"/>
                  <a:gd name="T57" fmla="*/ 282 h 581"/>
                  <a:gd name="T58" fmla="*/ 6 w 1531"/>
                  <a:gd name="T59" fmla="*/ 258 h 581"/>
                  <a:gd name="T60" fmla="*/ 12 w 1531"/>
                  <a:gd name="T61" fmla="*/ 246 h 581"/>
                  <a:gd name="T62" fmla="*/ 30 w 1531"/>
                  <a:gd name="T63" fmla="*/ 222 h 581"/>
                  <a:gd name="T64" fmla="*/ 48 w 1531"/>
                  <a:gd name="T65" fmla="*/ 204 h 581"/>
                  <a:gd name="T66" fmla="*/ 72 w 1531"/>
                  <a:gd name="T67" fmla="*/ 186 h 581"/>
                  <a:gd name="T68" fmla="*/ 102 w 1531"/>
                  <a:gd name="T69" fmla="*/ 168 h 581"/>
                  <a:gd name="T70" fmla="*/ 138 w 1531"/>
                  <a:gd name="T71" fmla="*/ 150 h 581"/>
                  <a:gd name="T72" fmla="*/ 180 w 1531"/>
                  <a:gd name="T73" fmla="*/ 132 h 581"/>
                  <a:gd name="T74" fmla="*/ 222 w 1531"/>
                  <a:gd name="T75" fmla="*/ 114 h 581"/>
                  <a:gd name="T76" fmla="*/ 270 w 1531"/>
                  <a:gd name="T77" fmla="*/ 96 h 581"/>
                  <a:gd name="T78" fmla="*/ 324 w 1531"/>
                  <a:gd name="T79" fmla="*/ 84 h 581"/>
                  <a:gd name="T80" fmla="*/ 384 w 1531"/>
                  <a:gd name="T81" fmla="*/ 72 h 581"/>
                  <a:gd name="T82" fmla="*/ 445 w 1531"/>
                  <a:gd name="T83" fmla="*/ 60 h 581"/>
                  <a:gd name="T84" fmla="*/ 505 w 1531"/>
                  <a:gd name="T85" fmla="*/ 48 h 581"/>
                  <a:gd name="T86" fmla="*/ 577 w 1531"/>
                  <a:gd name="T87" fmla="*/ 36 h 581"/>
                  <a:gd name="T88" fmla="*/ 643 w 1531"/>
                  <a:gd name="T89" fmla="*/ 24 h 581"/>
                  <a:gd name="T90" fmla="*/ 715 w 1531"/>
                  <a:gd name="T91" fmla="*/ 18 h 581"/>
                  <a:gd name="T92" fmla="*/ 787 w 1531"/>
                  <a:gd name="T93" fmla="*/ 12 h 581"/>
                  <a:gd name="T94" fmla="*/ 865 w 1531"/>
                  <a:gd name="T95" fmla="*/ 6 h 581"/>
                  <a:gd name="T96" fmla="*/ 943 w 1531"/>
                  <a:gd name="T97" fmla="*/ 0 h 581"/>
                  <a:gd name="T98" fmla="*/ 1021 w 1531"/>
                  <a:gd name="T99" fmla="*/ 0 h 581"/>
                  <a:gd name="T100" fmla="*/ 1099 w 1531"/>
                  <a:gd name="T101" fmla="*/ 0 h 581"/>
                  <a:gd name="T102" fmla="*/ 1531 w 1531"/>
                  <a:gd name="T103" fmla="*/ 55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grpSp>
        <p:sp>
          <p:nvSpPr>
            <p:cNvPr id="870416" name="Rectangle 16">
              <a:extLst>
                <a:ext uri="{FF2B5EF4-FFF2-40B4-BE49-F238E27FC236}">
                  <a16:creationId xmlns:a16="http://schemas.microsoft.com/office/drawing/2014/main" id="{5AC46066-9043-49F3-9E8E-7E297847964D}"/>
                </a:ext>
              </a:extLst>
            </p:cNvPr>
            <p:cNvSpPr>
              <a:spLocks noChangeArrowheads="1"/>
            </p:cNvSpPr>
            <p:nvPr/>
          </p:nvSpPr>
          <p:spPr bwMode="auto">
            <a:xfrm>
              <a:off x="1760" y="1820"/>
              <a:ext cx="3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Code</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7%</a:t>
              </a:r>
            </a:p>
          </p:txBody>
        </p:sp>
        <p:sp>
          <p:nvSpPr>
            <p:cNvPr id="870417" name="Rectangle 17">
              <a:extLst>
                <a:ext uri="{FF2B5EF4-FFF2-40B4-BE49-F238E27FC236}">
                  <a16:creationId xmlns:a16="http://schemas.microsoft.com/office/drawing/2014/main" id="{B22C23D0-19D9-4215-9D5F-59553D3AA3CA}"/>
                </a:ext>
              </a:extLst>
            </p:cNvPr>
            <p:cNvSpPr>
              <a:spLocks noChangeArrowheads="1"/>
            </p:cNvSpPr>
            <p:nvPr/>
          </p:nvSpPr>
          <p:spPr bwMode="auto">
            <a:xfrm>
              <a:off x="2356" y="1992"/>
              <a:ext cx="34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Other</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10%</a:t>
              </a:r>
            </a:p>
          </p:txBody>
        </p:sp>
        <p:sp>
          <p:nvSpPr>
            <p:cNvPr id="870418" name="Rectangle 18">
              <a:extLst>
                <a:ext uri="{FF2B5EF4-FFF2-40B4-BE49-F238E27FC236}">
                  <a16:creationId xmlns:a16="http://schemas.microsoft.com/office/drawing/2014/main" id="{789A25BA-E0D7-4051-A590-162AE894EA1E}"/>
                </a:ext>
              </a:extLst>
            </p:cNvPr>
            <p:cNvSpPr>
              <a:spLocks noChangeArrowheads="1"/>
            </p:cNvSpPr>
            <p:nvPr/>
          </p:nvSpPr>
          <p:spPr bwMode="auto">
            <a:xfrm>
              <a:off x="2245" y="3247"/>
              <a:ext cx="41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Design</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27%</a:t>
              </a:r>
            </a:p>
          </p:txBody>
        </p:sp>
        <p:sp>
          <p:nvSpPr>
            <p:cNvPr id="870419" name="Rectangle 19">
              <a:extLst>
                <a:ext uri="{FF2B5EF4-FFF2-40B4-BE49-F238E27FC236}">
                  <a16:creationId xmlns:a16="http://schemas.microsoft.com/office/drawing/2014/main" id="{E00D92A5-D0B1-4077-9668-A245BEF8D524}"/>
                </a:ext>
              </a:extLst>
            </p:cNvPr>
            <p:cNvSpPr>
              <a:spLocks noChangeArrowheads="1"/>
            </p:cNvSpPr>
            <p:nvPr/>
          </p:nvSpPr>
          <p:spPr bwMode="auto">
            <a:xfrm>
              <a:off x="559" y="1944"/>
              <a:ext cx="83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Requirements</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56%</a:t>
              </a:r>
              <a:endParaRPr lang="en-US" altLang="ar-JO" sz="3600">
                <a:solidFill>
                  <a:prstClr val="black"/>
                </a:solidFill>
                <a:latin typeface="Futura Lt BT" pitchFamily="34" charset="0"/>
                <a:ea typeface="ＭＳ Ｐゴシック" charset="-128"/>
              </a:endParaRPr>
            </a:p>
          </p:txBody>
        </p:sp>
      </p:grpSp>
      <p:grpSp>
        <p:nvGrpSpPr>
          <p:cNvPr id="870440" name="Group 40">
            <a:extLst>
              <a:ext uri="{FF2B5EF4-FFF2-40B4-BE49-F238E27FC236}">
                <a16:creationId xmlns:a16="http://schemas.microsoft.com/office/drawing/2014/main" id="{71D19EE9-9AAC-4A05-AB9F-D35AD4E9F88C}"/>
              </a:ext>
            </a:extLst>
          </p:cNvPr>
          <p:cNvGrpSpPr>
            <a:grpSpLocks/>
          </p:cNvGrpSpPr>
          <p:nvPr/>
        </p:nvGrpSpPr>
        <p:grpSpPr bwMode="auto">
          <a:xfrm>
            <a:off x="6208714" y="2290763"/>
            <a:ext cx="4271208" cy="2874962"/>
            <a:chOff x="3343" y="1776"/>
            <a:chExt cx="2174" cy="1433"/>
          </a:xfrm>
        </p:grpSpPr>
        <p:grpSp>
          <p:nvGrpSpPr>
            <p:cNvPr id="870420" name="Group 20">
              <a:extLst>
                <a:ext uri="{FF2B5EF4-FFF2-40B4-BE49-F238E27FC236}">
                  <a16:creationId xmlns:a16="http://schemas.microsoft.com/office/drawing/2014/main" id="{67C1D78B-C0F0-4E55-9FCC-60D10AC19144}"/>
                </a:ext>
              </a:extLst>
            </p:cNvPr>
            <p:cNvGrpSpPr>
              <a:grpSpLocks/>
            </p:cNvGrpSpPr>
            <p:nvPr/>
          </p:nvGrpSpPr>
          <p:grpSpPr bwMode="auto">
            <a:xfrm>
              <a:off x="3428" y="2097"/>
              <a:ext cx="2059" cy="1112"/>
              <a:chOff x="3043" y="1724"/>
              <a:chExt cx="2486" cy="1031"/>
            </a:xfrm>
          </p:grpSpPr>
          <p:sp>
            <p:nvSpPr>
              <p:cNvPr id="870421" name="Freeform 21">
                <a:extLst>
                  <a:ext uri="{FF2B5EF4-FFF2-40B4-BE49-F238E27FC236}">
                    <a16:creationId xmlns:a16="http://schemas.microsoft.com/office/drawing/2014/main" id="{E8574643-1A85-4511-B866-50D80D46CAFF}"/>
                  </a:ext>
                </a:extLst>
              </p:cNvPr>
              <p:cNvSpPr>
                <a:spLocks/>
              </p:cNvSpPr>
              <p:nvPr/>
            </p:nvSpPr>
            <p:spPr bwMode="auto">
              <a:xfrm>
                <a:off x="4334" y="1724"/>
                <a:ext cx="78" cy="605"/>
              </a:xfrm>
              <a:custGeom>
                <a:avLst/>
                <a:gdLst>
                  <a:gd name="T0" fmla="*/ 0 w 78"/>
                  <a:gd name="T1" fmla="*/ 294 h 605"/>
                  <a:gd name="T2" fmla="*/ 78 w 78"/>
                  <a:gd name="T3" fmla="*/ 0 h 605"/>
                  <a:gd name="T4" fmla="*/ 78 w 78"/>
                  <a:gd name="T5" fmla="*/ 312 h 605"/>
                  <a:gd name="T6" fmla="*/ 0 w 78"/>
                  <a:gd name="T7" fmla="*/ 605 h 605"/>
                  <a:gd name="T8" fmla="*/ 0 w 78"/>
                  <a:gd name="T9" fmla="*/ 294 h 605"/>
                </a:gdLst>
                <a:ahLst/>
                <a:cxnLst>
                  <a:cxn ang="0">
                    <a:pos x="T0" y="T1"/>
                  </a:cxn>
                  <a:cxn ang="0">
                    <a:pos x="T2" y="T3"/>
                  </a:cxn>
                  <a:cxn ang="0">
                    <a:pos x="T4" y="T5"/>
                  </a:cxn>
                  <a:cxn ang="0">
                    <a:pos x="T6" y="T7"/>
                  </a:cxn>
                  <a:cxn ang="0">
                    <a:pos x="T8" y="T9"/>
                  </a:cxn>
                </a:cxnLst>
                <a:rect l="0" t="0" r="r" b="b"/>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2" name="Freeform 22">
                <a:extLst>
                  <a:ext uri="{FF2B5EF4-FFF2-40B4-BE49-F238E27FC236}">
                    <a16:creationId xmlns:a16="http://schemas.microsoft.com/office/drawing/2014/main" id="{6DE7018D-75B3-491A-9AB8-F3B56358B086}"/>
                  </a:ext>
                </a:extLst>
              </p:cNvPr>
              <p:cNvSpPr>
                <a:spLocks/>
              </p:cNvSpPr>
              <p:nvPr/>
            </p:nvSpPr>
            <p:spPr bwMode="auto">
              <a:xfrm>
                <a:off x="4334" y="1724"/>
                <a:ext cx="78" cy="294"/>
              </a:xfrm>
              <a:custGeom>
                <a:avLst/>
                <a:gdLst>
                  <a:gd name="T0" fmla="*/ 0 w 78"/>
                  <a:gd name="T1" fmla="*/ 0 h 294"/>
                  <a:gd name="T2" fmla="*/ 18 w 78"/>
                  <a:gd name="T3" fmla="*/ 0 h 294"/>
                  <a:gd name="T4" fmla="*/ 60 w 78"/>
                  <a:gd name="T5" fmla="*/ 0 h 294"/>
                  <a:gd name="T6" fmla="*/ 78 w 78"/>
                  <a:gd name="T7" fmla="*/ 0 h 294"/>
                  <a:gd name="T8" fmla="*/ 0 w 78"/>
                  <a:gd name="T9" fmla="*/ 294 h 294"/>
                  <a:gd name="T10" fmla="*/ 0 w 78"/>
                  <a:gd name="T11" fmla="*/ 0 h 294"/>
                </a:gdLst>
                <a:ahLst/>
                <a:cxnLst>
                  <a:cxn ang="0">
                    <a:pos x="T0" y="T1"/>
                  </a:cxn>
                  <a:cxn ang="0">
                    <a:pos x="T2" y="T3"/>
                  </a:cxn>
                  <a:cxn ang="0">
                    <a:pos x="T4" y="T5"/>
                  </a:cxn>
                  <a:cxn ang="0">
                    <a:pos x="T6" y="T7"/>
                  </a:cxn>
                  <a:cxn ang="0">
                    <a:pos x="T8" y="T9"/>
                  </a:cxn>
                  <a:cxn ang="0">
                    <a:pos x="T10" y="T11"/>
                  </a:cxn>
                </a:cxnLst>
                <a:rect l="0" t="0" r="r" b="b"/>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3" name="Freeform 23">
                <a:extLst>
                  <a:ext uri="{FF2B5EF4-FFF2-40B4-BE49-F238E27FC236}">
                    <a16:creationId xmlns:a16="http://schemas.microsoft.com/office/drawing/2014/main" id="{27F380FE-1DD6-43F3-89CC-26D030B5EC95}"/>
                  </a:ext>
                </a:extLst>
              </p:cNvPr>
              <p:cNvSpPr>
                <a:spLocks/>
              </p:cNvSpPr>
              <p:nvPr/>
            </p:nvSpPr>
            <p:spPr bwMode="auto">
              <a:xfrm>
                <a:off x="4376" y="1742"/>
                <a:ext cx="348" cy="587"/>
              </a:xfrm>
              <a:custGeom>
                <a:avLst/>
                <a:gdLst>
                  <a:gd name="T0" fmla="*/ 0 w 348"/>
                  <a:gd name="T1" fmla="*/ 276 h 587"/>
                  <a:gd name="T2" fmla="*/ 348 w 348"/>
                  <a:gd name="T3" fmla="*/ 0 h 587"/>
                  <a:gd name="T4" fmla="*/ 348 w 348"/>
                  <a:gd name="T5" fmla="*/ 312 h 587"/>
                  <a:gd name="T6" fmla="*/ 0 w 348"/>
                  <a:gd name="T7" fmla="*/ 587 h 587"/>
                  <a:gd name="T8" fmla="*/ 0 w 348"/>
                  <a:gd name="T9" fmla="*/ 276 h 587"/>
                </a:gdLst>
                <a:ahLst/>
                <a:cxnLst>
                  <a:cxn ang="0">
                    <a:pos x="T0" y="T1"/>
                  </a:cxn>
                  <a:cxn ang="0">
                    <a:pos x="T2" y="T3"/>
                  </a:cxn>
                  <a:cxn ang="0">
                    <a:pos x="T4" y="T5"/>
                  </a:cxn>
                  <a:cxn ang="0">
                    <a:pos x="T6" y="T7"/>
                  </a:cxn>
                  <a:cxn ang="0">
                    <a:pos x="T8" y="T9"/>
                  </a:cxn>
                </a:cxnLst>
                <a:rect l="0" t="0" r="r" b="b"/>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4" name="Freeform 24">
                <a:extLst>
                  <a:ext uri="{FF2B5EF4-FFF2-40B4-BE49-F238E27FC236}">
                    <a16:creationId xmlns:a16="http://schemas.microsoft.com/office/drawing/2014/main" id="{C3CE706D-D4A8-46C7-8FE3-936BEF2E57B2}"/>
                  </a:ext>
                </a:extLst>
              </p:cNvPr>
              <p:cNvSpPr>
                <a:spLocks/>
              </p:cNvSpPr>
              <p:nvPr/>
            </p:nvSpPr>
            <p:spPr bwMode="auto">
              <a:xfrm>
                <a:off x="4376" y="1724"/>
                <a:ext cx="348" cy="294"/>
              </a:xfrm>
              <a:custGeom>
                <a:avLst/>
                <a:gdLst>
                  <a:gd name="T0" fmla="*/ 78 w 348"/>
                  <a:gd name="T1" fmla="*/ 0 h 294"/>
                  <a:gd name="T2" fmla="*/ 96 w 348"/>
                  <a:gd name="T3" fmla="*/ 0 h 294"/>
                  <a:gd name="T4" fmla="*/ 114 w 348"/>
                  <a:gd name="T5" fmla="*/ 0 h 294"/>
                  <a:gd name="T6" fmla="*/ 156 w 348"/>
                  <a:gd name="T7" fmla="*/ 0 h 294"/>
                  <a:gd name="T8" fmla="*/ 174 w 348"/>
                  <a:gd name="T9" fmla="*/ 0 h 294"/>
                  <a:gd name="T10" fmla="*/ 192 w 348"/>
                  <a:gd name="T11" fmla="*/ 0 h 294"/>
                  <a:gd name="T12" fmla="*/ 216 w 348"/>
                  <a:gd name="T13" fmla="*/ 6 h 294"/>
                  <a:gd name="T14" fmla="*/ 234 w 348"/>
                  <a:gd name="T15" fmla="*/ 6 h 294"/>
                  <a:gd name="T16" fmla="*/ 252 w 348"/>
                  <a:gd name="T17" fmla="*/ 6 h 294"/>
                  <a:gd name="T18" fmla="*/ 288 w 348"/>
                  <a:gd name="T19" fmla="*/ 6 h 294"/>
                  <a:gd name="T20" fmla="*/ 312 w 348"/>
                  <a:gd name="T21" fmla="*/ 12 h 294"/>
                  <a:gd name="T22" fmla="*/ 330 w 348"/>
                  <a:gd name="T23" fmla="*/ 12 h 294"/>
                  <a:gd name="T24" fmla="*/ 348 w 348"/>
                  <a:gd name="T25" fmla="*/ 12 h 294"/>
                  <a:gd name="T26" fmla="*/ 0 w 348"/>
                  <a:gd name="T27" fmla="*/ 294 h 294"/>
                  <a:gd name="T28" fmla="*/ 78 w 348"/>
                  <a:gd name="T2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5" name="Freeform 25">
                <a:extLst>
                  <a:ext uri="{FF2B5EF4-FFF2-40B4-BE49-F238E27FC236}">
                    <a16:creationId xmlns:a16="http://schemas.microsoft.com/office/drawing/2014/main" id="{1F515F3E-2F89-46F1-B23E-08DCCB9C2BCD}"/>
                  </a:ext>
                </a:extLst>
              </p:cNvPr>
              <p:cNvSpPr>
                <a:spLocks/>
              </p:cNvSpPr>
              <p:nvPr/>
            </p:nvSpPr>
            <p:spPr bwMode="auto">
              <a:xfrm>
                <a:off x="4508" y="1916"/>
                <a:ext cx="1021" cy="431"/>
              </a:xfrm>
              <a:custGeom>
                <a:avLst/>
                <a:gdLst>
                  <a:gd name="T0" fmla="*/ 0 w 1021"/>
                  <a:gd name="T1" fmla="*/ 120 h 431"/>
                  <a:gd name="T2" fmla="*/ 1021 w 1021"/>
                  <a:gd name="T3" fmla="*/ 0 h 431"/>
                  <a:gd name="T4" fmla="*/ 1021 w 1021"/>
                  <a:gd name="T5" fmla="*/ 312 h 431"/>
                  <a:gd name="T6" fmla="*/ 0 w 1021"/>
                  <a:gd name="T7" fmla="*/ 431 h 431"/>
                  <a:gd name="T8" fmla="*/ 0 w 1021"/>
                  <a:gd name="T9" fmla="*/ 120 h 431"/>
                </a:gdLst>
                <a:ahLst/>
                <a:cxnLst>
                  <a:cxn ang="0">
                    <a:pos x="T0" y="T1"/>
                  </a:cxn>
                  <a:cxn ang="0">
                    <a:pos x="T2" y="T3"/>
                  </a:cxn>
                  <a:cxn ang="0">
                    <a:pos x="T4" y="T5"/>
                  </a:cxn>
                  <a:cxn ang="0">
                    <a:pos x="T6" y="T7"/>
                  </a:cxn>
                  <a:cxn ang="0">
                    <a:pos x="T8" y="T9"/>
                  </a:cxn>
                </a:cxnLst>
                <a:rect l="0" t="0" r="r" b="b"/>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6" name="Freeform 26">
                <a:extLst>
                  <a:ext uri="{FF2B5EF4-FFF2-40B4-BE49-F238E27FC236}">
                    <a16:creationId xmlns:a16="http://schemas.microsoft.com/office/drawing/2014/main" id="{20DD5DD7-B96C-4874-93AE-CABB96ABC4DC}"/>
                  </a:ext>
                </a:extLst>
              </p:cNvPr>
              <p:cNvSpPr>
                <a:spLocks/>
              </p:cNvSpPr>
              <p:nvPr/>
            </p:nvSpPr>
            <p:spPr bwMode="auto">
              <a:xfrm>
                <a:off x="4508" y="1754"/>
                <a:ext cx="1021" cy="282"/>
              </a:xfrm>
              <a:custGeom>
                <a:avLst/>
                <a:gdLst>
                  <a:gd name="T0" fmla="*/ 348 w 1021"/>
                  <a:gd name="T1" fmla="*/ 0 h 282"/>
                  <a:gd name="T2" fmla="*/ 366 w 1021"/>
                  <a:gd name="T3" fmla="*/ 0 h 282"/>
                  <a:gd name="T4" fmla="*/ 402 w 1021"/>
                  <a:gd name="T5" fmla="*/ 6 h 282"/>
                  <a:gd name="T6" fmla="*/ 420 w 1021"/>
                  <a:gd name="T7" fmla="*/ 6 h 282"/>
                  <a:gd name="T8" fmla="*/ 438 w 1021"/>
                  <a:gd name="T9" fmla="*/ 12 h 282"/>
                  <a:gd name="T10" fmla="*/ 474 w 1021"/>
                  <a:gd name="T11" fmla="*/ 12 h 282"/>
                  <a:gd name="T12" fmla="*/ 492 w 1021"/>
                  <a:gd name="T13" fmla="*/ 18 h 282"/>
                  <a:gd name="T14" fmla="*/ 511 w 1021"/>
                  <a:gd name="T15" fmla="*/ 18 h 282"/>
                  <a:gd name="T16" fmla="*/ 529 w 1021"/>
                  <a:gd name="T17" fmla="*/ 18 h 282"/>
                  <a:gd name="T18" fmla="*/ 565 w 1021"/>
                  <a:gd name="T19" fmla="*/ 24 h 282"/>
                  <a:gd name="T20" fmla="*/ 583 w 1021"/>
                  <a:gd name="T21" fmla="*/ 30 h 282"/>
                  <a:gd name="T22" fmla="*/ 595 w 1021"/>
                  <a:gd name="T23" fmla="*/ 30 h 282"/>
                  <a:gd name="T24" fmla="*/ 631 w 1021"/>
                  <a:gd name="T25" fmla="*/ 36 h 282"/>
                  <a:gd name="T26" fmla="*/ 649 w 1021"/>
                  <a:gd name="T27" fmla="*/ 42 h 282"/>
                  <a:gd name="T28" fmla="*/ 661 w 1021"/>
                  <a:gd name="T29" fmla="*/ 42 h 282"/>
                  <a:gd name="T30" fmla="*/ 691 w 1021"/>
                  <a:gd name="T31" fmla="*/ 48 h 282"/>
                  <a:gd name="T32" fmla="*/ 709 w 1021"/>
                  <a:gd name="T33" fmla="*/ 54 h 282"/>
                  <a:gd name="T34" fmla="*/ 727 w 1021"/>
                  <a:gd name="T35" fmla="*/ 54 h 282"/>
                  <a:gd name="T36" fmla="*/ 757 w 1021"/>
                  <a:gd name="T37" fmla="*/ 60 h 282"/>
                  <a:gd name="T38" fmla="*/ 769 w 1021"/>
                  <a:gd name="T39" fmla="*/ 66 h 282"/>
                  <a:gd name="T40" fmla="*/ 781 w 1021"/>
                  <a:gd name="T41" fmla="*/ 72 h 282"/>
                  <a:gd name="T42" fmla="*/ 799 w 1021"/>
                  <a:gd name="T43" fmla="*/ 72 h 282"/>
                  <a:gd name="T44" fmla="*/ 823 w 1021"/>
                  <a:gd name="T45" fmla="*/ 78 h 282"/>
                  <a:gd name="T46" fmla="*/ 835 w 1021"/>
                  <a:gd name="T47" fmla="*/ 84 h 282"/>
                  <a:gd name="T48" fmla="*/ 853 w 1021"/>
                  <a:gd name="T49" fmla="*/ 90 h 282"/>
                  <a:gd name="T50" fmla="*/ 877 w 1021"/>
                  <a:gd name="T51" fmla="*/ 96 h 282"/>
                  <a:gd name="T52" fmla="*/ 889 w 1021"/>
                  <a:gd name="T53" fmla="*/ 102 h 282"/>
                  <a:gd name="T54" fmla="*/ 901 w 1021"/>
                  <a:gd name="T55" fmla="*/ 102 h 282"/>
                  <a:gd name="T56" fmla="*/ 925 w 1021"/>
                  <a:gd name="T57" fmla="*/ 114 h 282"/>
                  <a:gd name="T58" fmla="*/ 937 w 1021"/>
                  <a:gd name="T59" fmla="*/ 114 h 282"/>
                  <a:gd name="T60" fmla="*/ 943 w 1021"/>
                  <a:gd name="T61" fmla="*/ 120 h 282"/>
                  <a:gd name="T62" fmla="*/ 955 w 1021"/>
                  <a:gd name="T63" fmla="*/ 126 h 282"/>
                  <a:gd name="T64" fmla="*/ 979 w 1021"/>
                  <a:gd name="T65" fmla="*/ 132 h 282"/>
                  <a:gd name="T66" fmla="*/ 985 w 1021"/>
                  <a:gd name="T67" fmla="*/ 138 h 282"/>
                  <a:gd name="T68" fmla="*/ 997 w 1021"/>
                  <a:gd name="T69" fmla="*/ 144 h 282"/>
                  <a:gd name="T70" fmla="*/ 1015 w 1021"/>
                  <a:gd name="T71" fmla="*/ 150 h 282"/>
                  <a:gd name="T72" fmla="*/ 1021 w 1021"/>
                  <a:gd name="T73" fmla="*/ 156 h 282"/>
                  <a:gd name="T74" fmla="*/ 0 w 1021"/>
                  <a:gd name="T75" fmla="*/ 282 h 282"/>
                  <a:gd name="T76" fmla="*/ 348 w 1021"/>
                  <a:gd name="T77"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7" name="Freeform 27">
                <a:extLst>
                  <a:ext uri="{FF2B5EF4-FFF2-40B4-BE49-F238E27FC236}">
                    <a16:creationId xmlns:a16="http://schemas.microsoft.com/office/drawing/2014/main" id="{98983C59-22DA-44A4-9ED5-16D601F7BCA5}"/>
                  </a:ext>
                </a:extLst>
              </p:cNvPr>
              <p:cNvSpPr>
                <a:spLocks/>
              </p:cNvSpPr>
              <p:nvPr/>
            </p:nvSpPr>
            <p:spPr bwMode="auto">
              <a:xfrm>
                <a:off x="3043" y="2150"/>
                <a:ext cx="2258" cy="605"/>
              </a:xfrm>
              <a:custGeom>
                <a:avLst/>
                <a:gdLst>
                  <a:gd name="T0" fmla="*/ 2252 w 2258"/>
                  <a:gd name="T1" fmla="*/ 24 h 605"/>
                  <a:gd name="T2" fmla="*/ 2234 w 2258"/>
                  <a:gd name="T3" fmla="*/ 60 h 605"/>
                  <a:gd name="T4" fmla="*/ 2198 w 2258"/>
                  <a:gd name="T5" fmla="*/ 96 h 605"/>
                  <a:gd name="T6" fmla="*/ 2150 w 2258"/>
                  <a:gd name="T7" fmla="*/ 120 h 605"/>
                  <a:gd name="T8" fmla="*/ 2084 w 2258"/>
                  <a:gd name="T9" fmla="*/ 155 h 605"/>
                  <a:gd name="T10" fmla="*/ 2006 w 2258"/>
                  <a:gd name="T11" fmla="*/ 185 h 605"/>
                  <a:gd name="T12" fmla="*/ 1927 w 2258"/>
                  <a:gd name="T13" fmla="*/ 203 h 605"/>
                  <a:gd name="T14" fmla="*/ 1819 w 2258"/>
                  <a:gd name="T15" fmla="*/ 227 h 605"/>
                  <a:gd name="T16" fmla="*/ 1711 w 2258"/>
                  <a:gd name="T17" fmla="*/ 251 h 605"/>
                  <a:gd name="T18" fmla="*/ 1603 w 2258"/>
                  <a:gd name="T19" fmla="*/ 263 h 605"/>
                  <a:gd name="T20" fmla="*/ 1477 w 2258"/>
                  <a:gd name="T21" fmla="*/ 275 h 605"/>
                  <a:gd name="T22" fmla="*/ 1345 w 2258"/>
                  <a:gd name="T23" fmla="*/ 287 h 605"/>
                  <a:gd name="T24" fmla="*/ 1225 w 2258"/>
                  <a:gd name="T25" fmla="*/ 293 h 605"/>
                  <a:gd name="T26" fmla="*/ 1087 w 2258"/>
                  <a:gd name="T27" fmla="*/ 293 h 605"/>
                  <a:gd name="T28" fmla="*/ 949 w 2258"/>
                  <a:gd name="T29" fmla="*/ 287 h 605"/>
                  <a:gd name="T30" fmla="*/ 835 w 2258"/>
                  <a:gd name="T31" fmla="*/ 281 h 605"/>
                  <a:gd name="T32" fmla="*/ 703 w 2258"/>
                  <a:gd name="T33" fmla="*/ 269 h 605"/>
                  <a:gd name="T34" fmla="*/ 583 w 2258"/>
                  <a:gd name="T35" fmla="*/ 257 h 605"/>
                  <a:gd name="T36" fmla="*/ 481 w 2258"/>
                  <a:gd name="T37" fmla="*/ 239 h 605"/>
                  <a:gd name="T38" fmla="*/ 373 w 2258"/>
                  <a:gd name="T39" fmla="*/ 215 h 605"/>
                  <a:gd name="T40" fmla="*/ 276 w 2258"/>
                  <a:gd name="T41" fmla="*/ 191 h 605"/>
                  <a:gd name="T42" fmla="*/ 204 w 2258"/>
                  <a:gd name="T43" fmla="*/ 167 h 605"/>
                  <a:gd name="T44" fmla="*/ 132 w 2258"/>
                  <a:gd name="T45" fmla="*/ 137 h 605"/>
                  <a:gd name="T46" fmla="*/ 72 w 2258"/>
                  <a:gd name="T47" fmla="*/ 102 h 605"/>
                  <a:gd name="T48" fmla="*/ 36 w 2258"/>
                  <a:gd name="T49" fmla="*/ 72 h 605"/>
                  <a:gd name="T50" fmla="*/ 12 w 2258"/>
                  <a:gd name="T51" fmla="*/ 42 h 605"/>
                  <a:gd name="T52" fmla="*/ 0 w 2258"/>
                  <a:gd name="T53" fmla="*/ 6 h 605"/>
                  <a:gd name="T54" fmla="*/ 0 w 2258"/>
                  <a:gd name="T55" fmla="*/ 329 h 605"/>
                  <a:gd name="T56" fmla="*/ 18 w 2258"/>
                  <a:gd name="T57" fmla="*/ 365 h 605"/>
                  <a:gd name="T58" fmla="*/ 48 w 2258"/>
                  <a:gd name="T59" fmla="*/ 395 h 605"/>
                  <a:gd name="T60" fmla="*/ 96 w 2258"/>
                  <a:gd name="T61" fmla="*/ 431 h 605"/>
                  <a:gd name="T62" fmla="*/ 162 w 2258"/>
                  <a:gd name="T63" fmla="*/ 461 h 605"/>
                  <a:gd name="T64" fmla="*/ 228 w 2258"/>
                  <a:gd name="T65" fmla="*/ 485 h 605"/>
                  <a:gd name="T66" fmla="*/ 319 w 2258"/>
                  <a:gd name="T67" fmla="*/ 515 h 605"/>
                  <a:gd name="T68" fmla="*/ 415 w 2258"/>
                  <a:gd name="T69" fmla="*/ 539 h 605"/>
                  <a:gd name="T70" fmla="*/ 511 w 2258"/>
                  <a:gd name="T71" fmla="*/ 557 h 605"/>
                  <a:gd name="T72" fmla="*/ 631 w 2258"/>
                  <a:gd name="T73" fmla="*/ 575 h 605"/>
                  <a:gd name="T74" fmla="*/ 763 w 2258"/>
                  <a:gd name="T75" fmla="*/ 587 h 605"/>
                  <a:gd name="T76" fmla="*/ 871 w 2258"/>
                  <a:gd name="T77" fmla="*/ 593 h 605"/>
                  <a:gd name="T78" fmla="*/ 1009 w 2258"/>
                  <a:gd name="T79" fmla="*/ 599 h 605"/>
                  <a:gd name="T80" fmla="*/ 1147 w 2258"/>
                  <a:gd name="T81" fmla="*/ 605 h 605"/>
                  <a:gd name="T82" fmla="*/ 1267 w 2258"/>
                  <a:gd name="T83" fmla="*/ 599 h 605"/>
                  <a:gd name="T84" fmla="*/ 1399 w 2258"/>
                  <a:gd name="T85" fmla="*/ 593 h 605"/>
                  <a:gd name="T86" fmla="*/ 1531 w 2258"/>
                  <a:gd name="T87" fmla="*/ 581 h 605"/>
                  <a:gd name="T88" fmla="*/ 1639 w 2258"/>
                  <a:gd name="T89" fmla="*/ 569 h 605"/>
                  <a:gd name="T90" fmla="*/ 1759 w 2258"/>
                  <a:gd name="T91" fmla="*/ 551 h 605"/>
                  <a:gd name="T92" fmla="*/ 1867 w 2258"/>
                  <a:gd name="T93" fmla="*/ 533 h 605"/>
                  <a:gd name="T94" fmla="*/ 1951 w 2258"/>
                  <a:gd name="T95" fmla="*/ 509 h 605"/>
                  <a:gd name="T96" fmla="*/ 2042 w 2258"/>
                  <a:gd name="T97" fmla="*/ 485 h 605"/>
                  <a:gd name="T98" fmla="*/ 2114 w 2258"/>
                  <a:gd name="T99" fmla="*/ 455 h 605"/>
                  <a:gd name="T100" fmla="*/ 2168 w 2258"/>
                  <a:gd name="T101" fmla="*/ 425 h 605"/>
                  <a:gd name="T102" fmla="*/ 2210 w 2258"/>
                  <a:gd name="T103" fmla="*/ 389 h 605"/>
                  <a:gd name="T104" fmla="*/ 2240 w 2258"/>
                  <a:gd name="T105" fmla="*/ 353 h 605"/>
                  <a:gd name="T106" fmla="*/ 2252 w 2258"/>
                  <a:gd name="T107" fmla="*/ 32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0428" name="Freeform 28">
                <a:extLst>
                  <a:ext uri="{FF2B5EF4-FFF2-40B4-BE49-F238E27FC236}">
                    <a16:creationId xmlns:a16="http://schemas.microsoft.com/office/drawing/2014/main" id="{212732D0-4FF5-4201-B313-182A429BB535}"/>
                  </a:ext>
                </a:extLst>
              </p:cNvPr>
              <p:cNvSpPr>
                <a:spLocks/>
              </p:cNvSpPr>
              <p:nvPr/>
            </p:nvSpPr>
            <p:spPr bwMode="auto">
              <a:xfrm>
                <a:off x="3043" y="1856"/>
                <a:ext cx="2258" cy="587"/>
              </a:xfrm>
              <a:custGeom>
                <a:avLst/>
                <a:gdLst>
                  <a:gd name="T0" fmla="*/ 2180 w 2258"/>
                  <a:gd name="T1" fmla="*/ 186 h 587"/>
                  <a:gd name="T2" fmla="*/ 2210 w 2258"/>
                  <a:gd name="T3" fmla="*/ 210 h 587"/>
                  <a:gd name="T4" fmla="*/ 2240 w 2258"/>
                  <a:gd name="T5" fmla="*/ 240 h 587"/>
                  <a:gd name="T6" fmla="*/ 2252 w 2258"/>
                  <a:gd name="T7" fmla="*/ 264 h 587"/>
                  <a:gd name="T8" fmla="*/ 2258 w 2258"/>
                  <a:gd name="T9" fmla="*/ 294 h 587"/>
                  <a:gd name="T10" fmla="*/ 2252 w 2258"/>
                  <a:gd name="T11" fmla="*/ 324 h 587"/>
                  <a:gd name="T12" fmla="*/ 2234 w 2258"/>
                  <a:gd name="T13" fmla="*/ 348 h 587"/>
                  <a:gd name="T14" fmla="*/ 2210 w 2258"/>
                  <a:gd name="T15" fmla="*/ 372 h 587"/>
                  <a:gd name="T16" fmla="*/ 2174 w 2258"/>
                  <a:gd name="T17" fmla="*/ 402 h 587"/>
                  <a:gd name="T18" fmla="*/ 2132 w 2258"/>
                  <a:gd name="T19" fmla="*/ 425 h 587"/>
                  <a:gd name="T20" fmla="*/ 2084 w 2258"/>
                  <a:gd name="T21" fmla="*/ 449 h 587"/>
                  <a:gd name="T22" fmla="*/ 2030 w 2258"/>
                  <a:gd name="T23" fmla="*/ 467 h 587"/>
                  <a:gd name="T24" fmla="*/ 1951 w 2258"/>
                  <a:gd name="T25" fmla="*/ 491 h 587"/>
                  <a:gd name="T26" fmla="*/ 1885 w 2258"/>
                  <a:gd name="T27" fmla="*/ 509 h 587"/>
                  <a:gd name="T28" fmla="*/ 1807 w 2258"/>
                  <a:gd name="T29" fmla="*/ 527 h 587"/>
                  <a:gd name="T30" fmla="*/ 1711 w 2258"/>
                  <a:gd name="T31" fmla="*/ 545 h 587"/>
                  <a:gd name="T32" fmla="*/ 1621 w 2258"/>
                  <a:gd name="T33" fmla="*/ 557 h 587"/>
                  <a:gd name="T34" fmla="*/ 1531 w 2258"/>
                  <a:gd name="T35" fmla="*/ 563 h 587"/>
                  <a:gd name="T36" fmla="*/ 1417 w 2258"/>
                  <a:gd name="T37" fmla="*/ 575 h 587"/>
                  <a:gd name="T38" fmla="*/ 1321 w 2258"/>
                  <a:gd name="T39" fmla="*/ 581 h 587"/>
                  <a:gd name="T40" fmla="*/ 1225 w 2258"/>
                  <a:gd name="T41" fmla="*/ 587 h 587"/>
                  <a:gd name="T42" fmla="*/ 1105 w 2258"/>
                  <a:gd name="T43" fmla="*/ 587 h 587"/>
                  <a:gd name="T44" fmla="*/ 1009 w 2258"/>
                  <a:gd name="T45" fmla="*/ 581 h 587"/>
                  <a:gd name="T46" fmla="*/ 913 w 2258"/>
                  <a:gd name="T47" fmla="*/ 581 h 587"/>
                  <a:gd name="T48" fmla="*/ 799 w 2258"/>
                  <a:gd name="T49" fmla="*/ 575 h 587"/>
                  <a:gd name="T50" fmla="*/ 703 w 2258"/>
                  <a:gd name="T51" fmla="*/ 563 h 587"/>
                  <a:gd name="T52" fmla="*/ 613 w 2258"/>
                  <a:gd name="T53" fmla="*/ 551 h 587"/>
                  <a:gd name="T54" fmla="*/ 511 w 2258"/>
                  <a:gd name="T55" fmla="*/ 539 h 587"/>
                  <a:gd name="T56" fmla="*/ 433 w 2258"/>
                  <a:gd name="T57" fmla="*/ 521 h 587"/>
                  <a:gd name="T58" fmla="*/ 361 w 2258"/>
                  <a:gd name="T59" fmla="*/ 509 h 587"/>
                  <a:gd name="T60" fmla="*/ 289 w 2258"/>
                  <a:gd name="T61" fmla="*/ 491 h 587"/>
                  <a:gd name="T62" fmla="*/ 216 w 2258"/>
                  <a:gd name="T63" fmla="*/ 467 h 587"/>
                  <a:gd name="T64" fmla="*/ 162 w 2258"/>
                  <a:gd name="T65" fmla="*/ 443 h 587"/>
                  <a:gd name="T66" fmla="*/ 114 w 2258"/>
                  <a:gd name="T67" fmla="*/ 420 h 587"/>
                  <a:gd name="T68" fmla="*/ 66 w 2258"/>
                  <a:gd name="T69" fmla="*/ 396 h 587"/>
                  <a:gd name="T70" fmla="*/ 36 w 2258"/>
                  <a:gd name="T71" fmla="*/ 366 h 587"/>
                  <a:gd name="T72" fmla="*/ 18 w 2258"/>
                  <a:gd name="T73" fmla="*/ 342 h 587"/>
                  <a:gd name="T74" fmla="*/ 0 w 2258"/>
                  <a:gd name="T75" fmla="*/ 312 h 587"/>
                  <a:gd name="T76" fmla="*/ 0 w 2258"/>
                  <a:gd name="T77" fmla="*/ 288 h 587"/>
                  <a:gd name="T78" fmla="*/ 6 w 2258"/>
                  <a:gd name="T79" fmla="*/ 264 h 587"/>
                  <a:gd name="T80" fmla="*/ 24 w 2258"/>
                  <a:gd name="T81" fmla="*/ 234 h 587"/>
                  <a:gd name="T82" fmla="*/ 48 w 2258"/>
                  <a:gd name="T83" fmla="*/ 204 h 587"/>
                  <a:gd name="T84" fmla="*/ 78 w 2258"/>
                  <a:gd name="T85" fmla="*/ 180 h 587"/>
                  <a:gd name="T86" fmla="*/ 132 w 2258"/>
                  <a:gd name="T87" fmla="*/ 156 h 587"/>
                  <a:gd name="T88" fmla="*/ 180 w 2258"/>
                  <a:gd name="T89" fmla="*/ 132 h 587"/>
                  <a:gd name="T90" fmla="*/ 240 w 2258"/>
                  <a:gd name="T91" fmla="*/ 114 h 587"/>
                  <a:gd name="T92" fmla="*/ 301 w 2258"/>
                  <a:gd name="T93" fmla="*/ 90 h 587"/>
                  <a:gd name="T94" fmla="*/ 385 w 2258"/>
                  <a:gd name="T95" fmla="*/ 72 h 587"/>
                  <a:gd name="T96" fmla="*/ 463 w 2258"/>
                  <a:gd name="T97" fmla="*/ 54 h 587"/>
                  <a:gd name="T98" fmla="*/ 547 w 2258"/>
                  <a:gd name="T99" fmla="*/ 42 h 587"/>
                  <a:gd name="T100" fmla="*/ 649 w 2258"/>
                  <a:gd name="T101" fmla="*/ 24 h 587"/>
                  <a:gd name="T102" fmla="*/ 739 w 2258"/>
                  <a:gd name="T103" fmla="*/ 18 h 587"/>
                  <a:gd name="T104" fmla="*/ 835 w 2258"/>
                  <a:gd name="T105" fmla="*/ 6 h 587"/>
                  <a:gd name="T106" fmla="*/ 949 w 2258"/>
                  <a:gd name="T107" fmla="*/ 0 h 587"/>
                  <a:gd name="T108" fmla="*/ 1051 w 2258"/>
                  <a:gd name="T109" fmla="*/ 0 h 587"/>
                  <a:gd name="T110" fmla="*/ 1129 w 2258"/>
                  <a:gd name="T111" fmla="*/ 29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grpSp>
        <p:sp>
          <p:nvSpPr>
            <p:cNvPr id="870429" name="Rectangle 29">
              <a:extLst>
                <a:ext uri="{FF2B5EF4-FFF2-40B4-BE49-F238E27FC236}">
                  <a16:creationId xmlns:a16="http://schemas.microsoft.com/office/drawing/2014/main" id="{757FA450-8A26-48A6-A817-C8CF287D4318}"/>
                </a:ext>
              </a:extLst>
            </p:cNvPr>
            <p:cNvSpPr>
              <a:spLocks noChangeArrowheads="1"/>
            </p:cNvSpPr>
            <p:nvPr/>
          </p:nvSpPr>
          <p:spPr bwMode="auto">
            <a:xfrm>
              <a:off x="4274" y="1776"/>
              <a:ext cx="31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Code</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1%</a:t>
              </a:r>
            </a:p>
          </p:txBody>
        </p:sp>
        <p:sp>
          <p:nvSpPr>
            <p:cNvPr id="870430" name="Rectangle 30">
              <a:extLst>
                <a:ext uri="{FF2B5EF4-FFF2-40B4-BE49-F238E27FC236}">
                  <a16:creationId xmlns:a16="http://schemas.microsoft.com/office/drawing/2014/main" id="{A71179F8-270B-439C-A807-909CE0012D44}"/>
                </a:ext>
              </a:extLst>
            </p:cNvPr>
            <p:cNvSpPr>
              <a:spLocks noChangeArrowheads="1"/>
            </p:cNvSpPr>
            <p:nvPr/>
          </p:nvSpPr>
          <p:spPr bwMode="auto">
            <a:xfrm>
              <a:off x="4608" y="1835"/>
              <a:ext cx="31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Other</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4%</a:t>
              </a:r>
            </a:p>
          </p:txBody>
        </p:sp>
        <p:sp>
          <p:nvSpPr>
            <p:cNvPr id="870431" name="Rectangle 31">
              <a:extLst>
                <a:ext uri="{FF2B5EF4-FFF2-40B4-BE49-F238E27FC236}">
                  <a16:creationId xmlns:a16="http://schemas.microsoft.com/office/drawing/2014/main" id="{FD53C209-46F4-4769-ACFD-AF61C8A6D896}"/>
                </a:ext>
              </a:extLst>
            </p:cNvPr>
            <p:cNvSpPr>
              <a:spLocks noChangeArrowheads="1"/>
            </p:cNvSpPr>
            <p:nvPr/>
          </p:nvSpPr>
          <p:spPr bwMode="auto">
            <a:xfrm>
              <a:off x="5132" y="1876"/>
              <a:ext cx="38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Design</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13%</a:t>
              </a:r>
            </a:p>
          </p:txBody>
        </p:sp>
        <p:sp>
          <p:nvSpPr>
            <p:cNvPr id="870432" name="Rectangle 32">
              <a:extLst>
                <a:ext uri="{FF2B5EF4-FFF2-40B4-BE49-F238E27FC236}">
                  <a16:creationId xmlns:a16="http://schemas.microsoft.com/office/drawing/2014/main" id="{63637011-6CD3-4202-9FF4-E78F496FF902}"/>
                </a:ext>
              </a:extLst>
            </p:cNvPr>
            <p:cNvSpPr>
              <a:spLocks noChangeArrowheads="1"/>
            </p:cNvSpPr>
            <p:nvPr/>
          </p:nvSpPr>
          <p:spPr bwMode="auto">
            <a:xfrm>
              <a:off x="3343" y="1989"/>
              <a:ext cx="77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Requirements</a:t>
              </a:r>
            </a:p>
            <a:p>
              <a:pPr algn="ctr" defTabSz="457200" rtl="0" eaLnBrk="0" fontAlgn="base" hangingPunct="0">
                <a:spcBef>
                  <a:spcPct val="0"/>
                </a:spcBef>
                <a:spcAft>
                  <a:spcPct val="0"/>
                </a:spcAft>
              </a:pPr>
              <a:r>
                <a:rPr lang="en-US" altLang="ar-JO" b="1">
                  <a:solidFill>
                    <a:srgbClr val="000000"/>
                  </a:solidFill>
                  <a:latin typeface="Futura Lt BT" pitchFamily="34" charset="0"/>
                  <a:ea typeface="ＭＳ Ｐゴシック" charset="-128"/>
                </a:rPr>
                <a:t>82%</a:t>
              </a:r>
            </a:p>
          </p:txBody>
        </p:sp>
      </p:grpSp>
      <p:sp>
        <p:nvSpPr>
          <p:cNvPr id="870433" name="Rectangle 33">
            <a:extLst>
              <a:ext uri="{FF2B5EF4-FFF2-40B4-BE49-F238E27FC236}">
                <a16:creationId xmlns:a16="http://schemas.microsoft.com/office/drawing/2014/main" id="{1A0CD9FF-6EEB-47C9-83D9-973A50F91363}"/>
              </a:ext>
            </a:extLst>
          </p:cNvPr>
          <p:cNvSpPr>
            <a:spLocks noChangeArrowheads="1"/>
          </p:cNvSpPr>
          <p:nvPr/>
        </p:nvSpPr>
        <p:spPr bwMode="auto">
          <a:xfrm>
            <a:off x="2555876" y="1219201"/>
            <a:ext cx="4086225"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sz="2800" b="1">
                <a:solidFill>
                  <a:srgbClr val="000000"/>
                </a:solidFill>
                <a:latin typeface="Arial" panose="020B0604020202020204" pitchFamily="34" charset="0"/>
              </a:defRPr>
            </a:lvl1pPr>
            <a:lvl2pPr>
              <a:spcBef>
                <a:spcPct val="0"/>
              </a:spcBef>
              <a:defRPr sz="2800" b="1">
                <a:solidFill>
                  <a:srgbClr val="000000"/>
                </a:solidFill>
                <a:latin typeface="Arial" panose="020B0604020202020204" pitchFamily="34" charset="0"/>
              </a:defRPr>
            </a:lvl2pPr>
            <a:lvl3pPr>
              <a:spcBef>
                <a:spcPct val="0"/>
              </a:spcBef>
              <a:defRPr sz="2800" b="1">
                <a:solidFill>
                  <a:srgbClr val="000000"/>
                </a:solidFill>
                <a:latin typeface="Arial" panose="020B0604020202020204" pitchFamily="34" charset="0"/>
              </a:defRPr>
            </a:lvl3pPr>
            <a:lvl4pPr>
              <a:spcBef>
                <a:spcPct val="0"/>
              </a:spcBef>
              <a:defRPr sz="2800" b="1">
                <a:solidFill>
                  <a:srgbClr val="000000"/>
                </a:solidFill>
                <a:latin typeface="Arial" panose="020B0604020202020204" pitchFamily="34" charset="0"/>
              </a:defRPr>
            </a:lvl4pPr>
            <a:lvl5pPr>
              <a:spcBef>
                <a:spcPct val="0"/>
              </a:spcBef>
              <a:defRPr sz="2800" b="1">
                <a:solidFill>
                  <a:srgbClr val="000000"/>
                </a:solidFill>
                <a:latin typeface="Arial" panose="020B0604020202020204" pitchFamily="34" charset="0"/>
              </a:defRPr>
            </a:lvl5pPr>
            <a:lvl6pPr marL="457200" fontAlgn="base">
              <a:spcBef>
                <a:spcPct val="0"/>
              </a:spcBef>
              <a:spcAft>
                <a:spcPct val="0"/>
              </a:spcAft>
              <a:defRPr sz="2800" b="1">
                <a:solidFill>
                  <a:srgbClr val="000000"/>
                </a:solidFill>
                <a:latin typeface="Arial" panose="020B0604020202020204" pitchFamily="34" charset="0"/>
              </a:defRPr>
            </a:lvl6pPr>
            <a:lvl7pPr marL="914400" fontAlgn="base">
              <a:spcBef>
                <a:spcPct val="0"/>
              </a:spcBef>
              <a:spcAft>
                <a:spcPct val="0"/>
              </a:spcAft>
              <a:defRPr sz="2800" b="1">
                <a:solidFill>
                  <a:srgbClr val="000000"/>
                </a:solidFill>
                <a:latin typeface="Arial" panose="020B0604020202020204" pitchFamily="34" charset="0"/>
              </a:defRPr>
            </a:lvl7pPr>
            <a:lvl8pPr marL="1371600" fontAlgn="base">
              <a:spcBef>
                <a:spcPct val="0"/>
              </a:spcBef>
              <a:spcAft>
                <a:spcPct val="0"/>
              </a:spcAft>
              <a:defRPr sz="2800" b="1">
                <a:solidFill>
                  <a:srgbClr val="000000"/>
                </a:solidFill>
                <a:latin typeface="Arial" panose="020B0604020202020204" pitchFamily="34" charset="0"/>
              </a:defRPr>
            </a:lvl8pPr>
            <a:lvl9pPr marL="1828800" fontAlgn="base">
              <a:spcBef>
                <a:spcPct val="0"/>
              </a:spcBef>
              <a:spcAft>
                <a:spcPct val="0"/>
              </a:spcAft>
              <a:defRPr sz="2800" b="1">
                <a:solidFill>
                  <a:srgbClr val="000000"/>
                </a:solidFill>
                <a:latin typeface="Arial" panose="020B0604020202020204" pitchFamily="34" charset="0"/>
              </a:defRPr>
            </a:lvl9pPr>
          </a:lstStyle>
          <a:p>
            <a:pPr algn="l" defTabSz="457200" rtl="0" fontAlgn="base">
              <a:spcAft>
                <a:spcPct val="0"/>
              </a:spcAft>
            </a:pPr>
            <a:endParaRPr lang="fr-CA" altLang="ar-JO" sz="1900">
              <a:ea typeface="ＭＳ Ｐゴシック" charset="-128"/>
            </a:endParaRPr>
          </a:p>
        </p:txBody>
      </p:sp>
      <p:sp>
        <p:nvSpPr>
          <p:cNvPr id="870435" name="Rectangle 35">
            <a:extLst>
              <a:ext uri="{FF2B5EF4-FFF2-40B4-BE49-F238E27FC236}">
                <a16:creationId xmlns:a16="http://schemas.microsoft.com/office/drawing/2014/main" id="{4E0DA037-91B6-4D6B-9740-D95DA09CD75A}"/>
              </a:ext>
            </a:extLst>
          </p:cNvPr>
          <p:cNvSpPr>
            <a:spLocks noGrp="1" noChangeArrowheads="1"/>
          </p:cNvSpPr>
          <p:nvPr>
            <p:ph type="title"/>
          </p:nvPr>
        </p:nvSpPr>
        <p:spPr/>
        <p:txBody>
          <a:bodyPr/>
          <a:lstStyle/>
          <a:p>
            <a:r>
              <a:rPr lang="en-US" altLang="ar-JO" dirty="0"/>
              <a:t>Why Focus on Requirements ?</a:t>
            </a:r>
            <a:br>
              <a:rPr lang="en-US" altLang="ar-JO" dirty="0"/>
            </a:br>
            <a:r>
              <a:rPr lang="en-US" altLang="ar-JO" dirty="0" err="1"/>
              <a:t>لماذا</a:t>
            </a:r>
            <a:r>
              <a:rPr lang="en-US" altLang="ar-JO" dirty="0"/>
              <a:t> </a:t>
            </a:r>
            <a:r>
              <a:rPr lang="en-US" altLang="ar-JO" dirty="0" err="1"/>
              <a:t>التركيز</a:t>
            </a:r>
            <a:r>
              <a:rPr lang="en-US" altLang="ar-JO" dirty="0"/>
              <a:t> </a:t>
            </a:r>
            <a:r>
              <a:rPr lang="en-US" altLang="ar-JO" dirty="0" err="1"/>
              <a:t>على</a:t>
            </a:r>
            <a:r>
              <a:rPr lang="en-US" altLang="ar-JO" dirty="0"/>
              <a:t> </a:t>
            </a:r>
            <a:r>
              <a:rPr lang="en-US" altLang="ar-JO" dirty="0" err="1"/>
              <a:t>المتطلبات</a:t>
            </a:r>
            <a:r>
              <a:rPr lang="en-US" altLang="ar-JO" dirty="0"/>
              <a:t>؟</a:t>
            </a:r>
          </a:p>
        </p:txBody>
      </p:sp>
      <p:sp>
        <p:nvSpPr>
          <p:cNvPr id="870436" name="Text Box 36">
            <a:extLst>
              <a:ext uri="{FF2B5EF4-FFF2-40B4-BE49-F238E27FC236}">
                <a16:creationId xmlns:a16="http://schemas.microsoft.com/office/drawing/2014/main" id="{D4CEE607-6EA7-40E2-B9F0-103662C382D6}"/>
              </a:ext>
            </a:extLst>
          </p:cNvPr>
          <p:cNvSpPr txBox="1">
            <a:spLocks noChangeArrowheads="1"/>
          </p:cNvSpPr>
          <p:nvPr/>
        </p:nvSpPr>
        <p:spPr bwMode="auto">
          <a:xfrm>
            <a:off x="1641476" y="6086475"/>
            <a:ext cx="198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457200" rtl="0" eaLnBrk="0" fontAlgn="base" hangingPunct="0">
              <a:spcBef>
                <a:spcPct val="0"/>
              </a:spcBef>
              <a:spcAft>
                <a:spcPct val="0"/>
              </a:spcAft>
            </a:pPr>
            <a:br>
              <a:rPr lang="en-CA" altLang="ar-JO" sz="1200">
                <a:solidFill>
                  <a:prstClr val="black"/>
                </a:solidFill>
                <a:latin typeface="Times New Roman" panose="02020603050405020304" pitchFamily="18" charset="0"/>
                <a:ea typeface="ＭＳ Ｐゴシック" charset="-128"/>
              </a:rPr>
            </a:br>
            <a:r>
              <a:rPr lang="en-CA" altLang="ar-JO" sz="1200">
                <a:solidFill>
                  <a:prstClr val="black"/>
                </a:solidFill>
                <a:latin typeface="Times New Roman" panose="02020603050405020304" pitchFamily="18" charset="0"/>
                <a:ea typeface="ＭＳ Ｐゴシック" charset="-128"/>
              </a:rPr>
              <a:t> Source: Martin &amp; Leffinwell</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8773A87-F95C-4A81-B5BE-E3B15BD9B16A}"/>
              </a:ext>
            </a:extLst>
          </p:cNvPr>
          <p:cNvSpPr>
            <a:spLocks noGrp="1" noChangeArrowheads="1"/>
          </p:cNvSpPr>
          <p:nvPr>
            <p:ph type="title"/>
          </p:nvPr>
        </p:nvSpPr>
        <p:spPr>
          <a:xfrm>
            <a:off x="1981200" y="304800"/>
            <a:ext cx="8229600" cy="1143000"/>
          </a:xfrm>
        </p:spPr>
        <p:txBody>
          <a:bodyPr/>
          <a:lstStyle/>
          <a:p>
            <a:r>
              <a:rPr lang="en-CA" altLang="ar-JO" sz="3200" dirty="0"/>
              <a:t>Elicitation Risks and Challenges (3)</a:t>
            </a:r>
            <a:br>
              <a:rPr lang="ar-JO" altLang="ar-JO" sz="3200" dirty="0"/>
            </a:br>
            <a:r>
              <a:rPr lang="en-CA" altLang="ar-JO" sz="3200" dirty="0" err="1"/>
              <a:t>مخاطر</a:t>
            </a:r>
            <a:r>
              <a:rPr lang="en-CA" altLang="ar-JO" sz="3200" dirty="0"/>
              <a:t> </a:t>
            </a:r>
            <a:r>
              <a:rPr lang="en-CA" altLang="ar-JO" sz="3200" dirty="0" err="1"/>
              <a:t>وتحديات</a:t>
            </a:r>
            <a:r>
              <a:rPr lang="en-CA" altLang="ar-JO" sz="3200" dirty="0"/>
              <a:t> </a:t>
            </a:r>
            <a:r>
              <a:rPr lang="en-CA" altLang="ar-JO" sz="3200" dirty="0" err="1"/>
              <a:t>الاستخراج</a:t>
            </a:r>
            <a:r>
              <a:rPr lang="en-CA" altLang="ar-JO" sz="3200" dirty="0"/>
              <a:t> (3)</a:t>
            </a:r>
          </a:p>
        </p:txBody>
      </p:sp>
      <p:sp>
        <p:nvSpPr>
          <p:cNvPr id="51203" name="Rectangle 3">
            <a:extLst>
              <a:ext uri="{FF2B5EF4-FFF2-40B4-BE49-F238E27FC236}">
                <a16:creationId xmlns:a16="http://schemas.microsoft.com/office/drawing/2014/main" id="{EF7725D6-D79D-A6EC-B99F-2B075177ED6F}"/>
              </a:ext>
            </a:extLst>
          </p:cNvPr>
          <p:cNvSpPr>
            <a:spLocks noGrp="1" noChangeArrowheads="1"/>
          </p:cNvSpPr>
          <p:nvPr>
            <p:ph type="body" idx="1"/>
          </p:nvPr>
        </p:nvSpPr>
        <p:spPr>
          <a:xfrm>
            <a:off x="1981200" y="1371601"/>
            <a:ext cx="8229600" cy="4754563"/>
          </a:xfrm>
        </p:spPr>
        <p:txBody>
          <a:bodyPr/>
          <a:lstStyle/>
          <a:p>
            <a:r>
              <a:rPr lang="en-CA" altLang="ar-JO" sz="1400" dirty="0"/>
              <a:t>Other typical issues</a:t>
            </a:r>
          </a:p>
          <a:p>
            <a:pPr algn="r" rtl="1"/>
            <a:r>
              <a:rPr lang="en-CA" altLang="ar-JO" sz="1400" dirty="0" err="1"/>
              <a:t>قضايا</a:t>
            </a:r>
            <a:r>
              <a:rPr lang="en-CA" altLang="ar-JO" sz="1400" dirty="0"/>
              <a:t> </a:t>
            </a:r>
            <a:r>
              <a:rPr lang="en-CA" altLang="ar-JO" sz="1400" dirty="0" err="1"/>
              <a:t>نموذجية</a:t>
            </a:r>
            <a:r>
              <a:rPr lang="en-CA" altLang="ar-JO" sz="1400" dirty="0"/>
              <a:t> </a:t>
            </a:r>
            <a:r>
              <a:rPr lang="en-CA" altLang="ar-JO" sz="1400" dirty="0" err="1"/>
              <a:t>أخرى</a:t>
            </a:r>
            <a:endParaRPr lang="en-CA" altLang="ar-JO" sz="1400" dirty="0"/>
          </a:p>
          <a:p>
            <a:pPr lvl="1"/>
            <a:r>
              <a:rPr lang="en-CA" altLang="ar-JO" sz="1200" dirty="0"/>
              <a:t>Experts seldom available</a:t>
            </a:r>
          </a:p>
          <a:p>
            <a:pPr lvl="1" algn="r" rtl="1"/>
            <a:r>
              <a:rPr lang="en-CA" altLang="ar-JO" sz="1200" dirty="0" err="1"/>
              <a:t>نادرًا</a:t>
            </a:r>
            <a:r>
              <a:rPr lang="en-CA" altLang="ar-JO" sz="1200" dirty="0"/>
              <a:t> </a:t>
            </a:r>
            <a:r>
              <a:rPr lang="en-CA" altLang="ar-JO" sz="1200" dirty="0" err="1"/>
              <a:t>ما</a:t>
            </a:r>
            <a:r>
              <a:rPr lang="en-CA" altLang="ar-JO" sz="1200" dirty="0"/>
              <a:t> </a:t>
            </a:r>
            <a:r>
              <a:rPr lang="en-CA" altLang="ar-JO" sz="1200" dirty="0" err="1"/>
              <a:t>يتوفر</a:t>
            </a:r>
            <a:r>
              <a:rPr lang="en-CA" altLang="ar-JO" sz="1200" dirty="0"/>
              <a:t> </a:t>
            </a:r>
            <a:r>
              <a:rPr lang="en-CA" altLang="ar-JO" sz="1200" dirty="0" err="1"/>
              <a:t>الخبراء</a:t>
            </a:r>
            <a:endParaRPr lang="en-CA" altLang="ar-JO" sz="1200" dirty="0"/>
          </a:p>
          <a:p>
            <a:pPr lvl="1"/>
            <a:r>
              <a:rPr lang="en-CA" altLang="ar-JO" sz="1200" dirty="0"/>
              <a:t>Finding an adequate level of precision/detail</a:t>
            </a:r>
          </a:p>
          <a:p>
            <a:pPr lvl="1" algn="r" rtl="1"/>
            <a:r>
              <a:rPr lang="en-CA" altLang="ar-JO" sz="1200" dirty="0" err="1"/>
              <a:t>إيجاد</a:t>
            </a:r>
            <a:r>
              <a:rPr lang="en-CA" altLang="ar-JO" sz="1200" dirty="0"/>
              <a:t> </a:t>
            </a:r>
            <a:r>
              <a:rPr lang="en-CA" altLang="ar-JO" sz="1200" dirty="0" err="1"/>
              <a:t>مستوى</a:t>
            </a:r>
            <a:r>
              <a:rPr lang="en-CA" altLang="ar-JO" sz="1200" dirty="0"/>
              <a:t> </a:t>
            </a:r>
            <a:r>
              <a:rPr lang="en-CA" altLang="ar-JO" sz="1200" dirty="0" err="1"/>
              <a:t>مناسب</a:t>
            </a:r>
            <a:r>
              <a:rPr lang="en-CA" altLang="ar-JO" sz="1200" dirty="0"/>
              <a:t> </a:t>
            </a:r>
            <a:r>
              <a:rPr lang="en-CA" altLang="ar-JO" sz="1200" dirty="0" err="1"/>
              <a:t>من</a:t>
            </a:r>
            <a:r>
              <a:rPr lang="en-CA" altLang="ar-JO" sz="1200" dirty="0"/>
              <a:t> </a:t>
            </a:r>
            <a:r>
              <a:rPr lang="en-CA" altLang="ar-JO" sz="1200" dirty="0" err="1"/>
              <a:t>الدقة</a:t>
            </a:r>
            <a:r>
              <a:rPr lang="en-CA" altLang="ar-JO" sz="1200" dirty="0"/>
              <a:t> / </a:t>
            </a:r>
            <a:r>
              <a:rPr lang="en-CA" altLang="ar-JO" sz="1200" dirty="0" err="1"/>
              <a:t>التفاصيل</a:t>
            </a:r>
            <a:endParaRPr lang="en-CA" altLang="ar-JO" sz="1200" dirty="0"/>
          </a:p>
          <a:p>
            <a:pPr lvl="1"/>
            <a:r>
              <a:rPr lang="en-CA" altLang="ar-JO" sz="1200" dirty="0"/>
              <a:t>Common vocabulary often missing</a:t>
            </a:r>
          </a:p>
          <a:p>
            <a:pPr lvl="1" algn="r" rtl="1"/>
            <a:r>
              <a:rPr lang="en-CA" altLang="ar-JO" sz="1200" dirty="0" err="1"/>
              <a:t>المفردات</a:t>
            </a:r>
            <a:r>
              <a:rPr lang="en-CA" altLang="ar-JO" sz="1200" dirty="0"/>
              <a:t> </a:t>
            </a:r>
            <a:r>
              <a:rPr lang="en-CA" altLang="ar-JO" sz="1200" dirty="0" err="1"/>
              <a:t>الشائعة</a:t>
            </a:r>
            <a:r>
              <a:rPr lang="en-CA" altLang="ar-JO" sz="1200" dirty="0"/>
              <a:t> </a:t>
            </a:r>
            <a:r>
              <a:rPr lang="en-CA" altLang="ar-JO" sz="1200" dirty="0" err="1"/>
              <a:t>غالبًا</a:t>
            </a:r>
            <a:r>
              <a:rPr lang="en-CA" altLang="ar-JO" sz="1200" dirty="0"/>
              <a:t> </a:t>
            </a:r>
            <a:r>
              <a:rPr lang="en-CA" altLang="ar-JO" sz="1200" dirty="0" err="1"/>
              <a:t>ما</a:t>
            </a:r>
            <a:r>
              <a:rPr lang="en-CA" altLang="ar-JO" sz="1200" dirty="0"/>
              <a:t> </a:t>
            </a:r>
            <a:r>
              <a:rPr lang="en-CA" altLang="ar-JO" sz="1200" dirty="0" err="1"/>
              <a:t>تكون</a:t>
            </a:r>
            <a:r>
              <a:rPr lang="en-CA" altLang="ar-JO" sz="1200" dirty="0"/>
              <a:t> </a:t>
            </a:r>
            <a:r>
              <a:rPr lang="en-CA" altLang="ar-JO" sz="1200" dirty="0" err="1"/>
              <a:t>مفقودة</a:t>
            </a:r>
            <a:endParaRPr lang="en-CA" altLang="ar-JO" sz="1200" dirty="0"/>
          </a:p>
          <a:p>
            <a:r>
              <a:rPr lang="en-CA" altLang="ar-JO" sz="1400" dirty="0"/>
              <a:t>Requirements do not fall from the sky!</a:t>
            </a:r>
          </a:p>
          <a:p>
            <a:pPr algn="r" rtl="1"/>
            <a:r>
              <a:rPr lang="en-CA" altLang="ar-JO" sz="1400" dirty="0" err="1"/>
              <a:t>متطلبات</a:t>
            </a:r>
            <a:r>
              <a:rPr lang="en-CA" altLang="ar-JO" sz="1400" dirty="0"/>
              <a:t> </a:t>
            </a:r>
            <a:r>
              <a:rPr lang="en-CA" altLang="ar-JO" sz="1400" dirty="0" err="1"/>
              <a:t>لا</a:t>
            </a:r>
            <a:r>
              <a:rPr lang="en-CA" altLang="ar-JO" sz="1400" dirty="0"/>
              <a:t> </a:t>
            </a:r>
            <a:r>
              <a:rPr lang="en-CA" altLang="ar-JO" sz="1400" dirty="0" err="1"/>
              <a:t>تسقط</a:t>
            </a:r>
            <a:r>
              <a:rPr lang="en-CA" altLang="ar-JO" sz="1400" dirty="0"/>
              <a:t> </a:t>
            </a:r>
            <a:r>
              <a:rPr lang="en-CA" altLang="ar-JO" sz="1400" dirty="0" err="1"/>
              <a:t>من</a:t>
            </a:r>
            <a:r>
              <a:rPr lang="en-CA" altLang="ar-JO" sz="1400" dirty="0"/>
              <a:t> </a:t>
            </a:r>
            <a:r>
              <a:rPr lang="en-CA" altLang="ar-JO" sz="1400" dirty="0" err="1"/>
              <a:t>السماء</a:t>
            </a:r>
            <a:r>
              <a:rPr lang="en-CA" altLang="ar-JO" sz="1400" dirty="0"/>
              <a:t>!</a:t>
            </a:r>
          </a:p>
          <a:p>
            <a:pPr lvl="1"/>
            <a:r>
              <a:rPr lang="en-CA" altLang="ar-JO" sz="1200" dirty="0"/>
              <a:t>Sometimes hidden</a:t>
            </a:r>
          </a:p>
          <a:p>
            <a:pPr lvl="1" algn="r" rtl="1"/>
            <a:r>
              <a:rPr lang="en-CA" altLang="ar-JO" sz="1200" dirty="0" err="1"/>
              <a:t>مخفية</a:t>
            </a:r>
            <a:r>
              <a:rPr lang="en-CA" altLang="ar-JO" sz="1200" dirty="0"/>
              <a:t> </a:t>
            </a:r>
            <a:r>
              <a:rPr lang="en-CA" altLang="ar-JO" sz="1200" dirty="0" err="1"/>
              <a:t>في</a:t>
            </a:r>
            <a:r>
              <a:rPr lang="en-CA" altLang="ar-JO" sz="1200" dirty="0"/>
              <a:t> </a:t>
            </a:r>
            <a:r>
              <a:rPr lang="en-CA" altLang="ar-JO" sz="1200" dirty="0" err="1"/>
              <a:t>بعض</a:t>
            </a:r>
            <a:r>
              <a:rPr lang="en-CA" altLang="ar-JO" sz="1200" dirty="0"/>
              <a:t> </a:t>
            </a:r>
            <a:r>
              <a:rPr lang="en-CA" altLang="ar-JO" sz="1200" dirty="0" err="1"/>
              <a:t>الأحيان</a:t>
            </a:r>
            <a:endParaRPr lang="en-CA" altLang="ar-JO" sz="1200" dirty="0"/>
          </a:p>
          <a:p>
            <a:pPr lvl="1"/>
            <a:r>
              <a:rPr lang="en-CA" altLang="ar-JO" sz="1200" dirty="0"/>
              <a:t>Sometimes too obvious, </a:t>
            </a:r>
            <a:r>
              <a:rPr lang="en-CA" altLang="ar-JO" sz="1200" dirty="0">
                <a:solidFill>
                  <a:srgbClr val="FF0000"/>
                </a:solidFill>
              </a:rPr>
              <a:t>implicit</a:t>
            </a:r>
            <a:r>
              <a:rPr lang="en-CA" altLang="ar-JO" sz="1200" dirty="0"/>
              <a:t>, ordinary…</a:t>
            </a:r>
          </a:p>
          <a:p>
            <a:pPr lvl="1" algn="r" rtl="1"/>
            <a:r>
              <a:rPr lang="en-CA" altLang="ar-JO" sz="1200" dirty="0" err="1"/>
              <a:t>أحيانًا</a:t>
            </a:r>
            <a:r>
              <a:rPr lang="en-CA" altLang="ar-JO" sz="1200" dirty="0"/>
              <a:t> </a:t>
            </a:r>
            <a:r>
              <a:rPr lang="en-CA" altLang="ar-JO" sz="1200" dirty="0" err="1"/>
              <a:t>يكون</a:t>
            </a:r>
            <a:r>
              <a:rPr lang="en-CA" altLang="ar-JO" sz="1200" dirty="0"/>
              <a:t> </a:t>
            </a:r>
            <a:r>
              <a:rPr lang="en-CA" altLang="ar-JO" sz="1200" dirty="0" err="1"/>
              <a:t>واضحًا</a:t>
            </a:r>
            <a:r>
              <a:rPr lang="en-CA" altLang="ar-JO" sz="1200" dirty="0"/>
              <a:t> </a:t>
            </a:r>
            <a:r>
              <a:rPr lang="en-CA" altLang="ar-JO" sz="1200" dirty="0" err="1"/>
              <a:t>جدًا</a:t>
            </a:r>
            <a:r>
              <a:rPr lang="en-CA" altLang="ar-JO" sz="1200" dirty="0"/>
              <a:t> ،</a:t>
            </a:r>
            <a:r>
              <a:rPr lang="en-CA" altLang="ar-JO" sz="1200" dirty="0" err="1">
                <a:solidFill>
                  <a:srgbClr val="FF0000"/>
                </a:solidFill>
              </a:rPr>
              <a:t>ضمني</a:t>
            </a:r>
            <a:r>
              <a:rPr lang="en-CA" altLang="ar-JO" sz="1200" dirty="0"/>
              <a:t>، </a:t>
            </a:r>
            <a:r>
              <a:rPr lang="en-CA" altLang="ar-JO" sz="1200" dirty="0" err="1"/>
              <a:t>عادي</a:t>
            </a:r>
            <a:r>
              <a:rPr lang="en-CA" altLang="ar-JO" sz="1200" dirty="0"/>
              <a:t>…</a:t>
            </a:r>
          </a:p>
          <a:p>
            <a:pPr lvl="1"/>
            <a:r>
              <a:rPr lang="en-CA" altLang="ar-JO" sz="1200" dirty="0"/>
              <a:t>Assume == “ass” of “u” and “me”</a:t>
            </a:r>
          </a:p>
          <a:p>
            <a:pPr lvl="1" algn="r" rtl="1"/>
            <a:r>
              <a:rPr lang="en-CA" altLang="ar-JO" sz="1200" dirty="0" err="1"/>
              <a:t>افترض</a:t>
            </a:r>
            <a:r>
              <a:rPr lang="en-CA" altLang="ar-JO" sz="1200" dirty="0"/>
              <a:t> == "</a:t>
            </a:r>
            <a:r>
              <a:rPr lang="en-CA" altLang="ar-JO" sz="1200" dirty="0" err="1"/>
              <a:t>حمار</a:t>
            </a:r>
            <a:r>
              <a:rPr lang="en-CA" altLang="ar-JO" sz="1200" dirty="0"/>
              <a:t>" </a:t>
            </a:r>
            <a:r>
              <a:rPr lang="en-CA" altLang="ar-JO" sz="1200" dirty="0" err="1"/>
              <a:t>من</a:t>
            </a:r>
            <a:r>
              <a:rPr lang="en-CA" altLang="ar-JO" sz="1200" dirty="0"/>
              <a:t> "u" و "</a:t>
            </a:r>
            <a:r>
              <a:rPr lang="en-CA" altLang="ar-JO" sz="1200" dirty="0" err="1"/>
              <a:t>أنا</a:t>
            </a:r>
            <a:r>
              <a:rPr lang="en-CA" altLang="ar-JO" sz="1200" dirty="0"/>
              <a:t>"</a:t>
            </a:r>
          </a:p>
          <a:p>
            <a:r>
              <a:rPr lang="en-CA" altLang="ar-JO" sz="1400" dirty="0"/>
              <a:t>Participants often lack motivation and resist to change</a:t>
            </a:r>
          </a:p>
          <a:p>
            <a:pPr algn="r" rtl="1"/>
            <a:r>
              <a:rPr lang="en-CA" altLang="ar-JO" sz="1400" dirty="0" err="1"/>
              <a:t>غالبًا</a:t>
            </a:r>
            <a:r>
              <a:rPr lang="en-CA" altLang="ar-JO" sz="1400" dirty="0"/>
              <a:t> </a:t>
            </a:r>
            <a:r>
              <a:rPr lang="en-CA" altLang="ar-JO" sz="1400" dirty="0" err="1"/>
              <a:t>ما</a:t>
            </a:r>
            <a:r>
              <a:rPr lang="en-CA" altLang="ar-JO" sz="1400" dirty="0"/>
              <a:t> </a:t>
            </a:r>
            <a:r>
              <a:rPr lang="en-CA" altLang="ar-JO" sz="1400" dirty="0" err="1"/>
              <a:t>يفتقر</a:t>
            </a:r>
            <a:r>
              <a:rPr lang="en-CA" altLang="ar-JO" sz="1400" dirty="0"/>
              <a:t> </a:t>
            </a:r>
            <a:r>
              <a:rPr lang="en-CA" altLang="ar-JO" sz="1400" dirty="0" err="1"/>
              <a:t>المشاركون</a:t>
            </a:r>
            <a:r>
              <a:rPr lang="en-CA" altLang="ar-JO" sz="1400" dirty="0"/>
              <a:t> </a:t>
            </a:r>
            <a:r>
              <a:rPr lang="en-CA" altLang="ar-JO" sz="1400" dirty="0" err="1"/>
              <a:t>إلى</a:t>
            </a:r>
            <a:r>
              <a:rPr lang="en-CA" altLang="ar-JO" sz="1400" dirty="0"/>
              <a:t> </a:t>
            </a:r>
            <a:r>
              <a:rPr lang="en-CA" altLang="ar-JO" sz="1400" dirty="0" err="1"/>
              <a:t>الدافع</a:t>
            </a:r>
            <a:r>
              <a:rPr lang="en-CA" altLang="ar-JO" sz="1400" dirty="0"/>
              <a:t> </a:t>
            </a:r>
            <a:r>
              <a:rPr lang="en-CA" altLang="ar-JO" sz="1400" dirty="0" err="1"/>
              <a:t>ويقاومون</a:t>
            </a:r>
            <a:r>
              <a:rPr lang="en-CA" altLang="ar-JO" sz="1400" dirty="0"/>
              <a:t> </a:t>
            </a:r>
            <a:r>
              <a:rPr lang="en-CA" altLang="ar-JO" sz="1400" dirty="0" err="1"/>
              <a:t>التغيير</a:t>
            </a:r>
            <a:endParaRPr lang="en-CA" altLang="ar-JO" sz="1400" dirty="0"/>
          </a:p>
          <a:p>
            <a:r>
              <a:rPr lang="en-CA" altLang="ar-JO" sz="1400" dirty="0"/>
              <a:t>We need much effort and discussion to come up with a common agreement </a:t>
            </a:r>
            <a:r>
              <a:rPr lang="en-CA" altLang="ar-JO" sz="1400" dirty="0" err="1"/>
              <a:t>andunderstanding</a:t>
            </a:r>
            <a:r>
              <a:rPr lang="en-CA" altLang="ar-JO" sz="1400" dirty="0"/>
              <a:t>!</a:t>
            </a:r>
            <a:endParaRPr lang="ar-JO" altLang="ar-JO" sz="1400" dirty="0"/>
          </a:p>
          <a:p>
            <a:pPr algn="r" rtl="1"/>
            <a:r>
              <a:rPr lang="en-CA" altLang="ar-JO" sz="1400" dirty="0" err="1"/>
              <a:t>نحن</a:t>
            </a:r>
            <a:r>
              <a:rPr lang="en-CA" altLang="ar-JO" sz="1400" dirty="0"/>
              <a:t> </a:t>
            </a:r>
            <a:r>
              <a:rPr lang="en-CA" altLang="ar-JO" sz="1400" dirty="0" err="1"/>
              <a:t>بحاجة</a:t>
            </a:r>
            <a:r>
              <a:rPr lang="en-CA" altLang="ar-JO" sz="1400" dirty="0"/>
              <a:t> </a:t>
            </a:r>
            <a:r>
              <a:rPr lang="en-CA" altLang="ar-JO" sz="1400" dirty="0" err="1"/>
              <a:t>إلى</a:t>
            </a:r>
            <a:r>
              <a:rPr lang="en-CA" altLang="ar-JO" sz="1400" dirty="0"/>
              <a:t> </a:t>
            </a:r>
            <a:r>
              <a:rPr lang="en-CA" altLang="ar-JO" sz="1400" dirty="0" err="1"/>
              <a:t>الكثير</a:t>
            </a:r>
            <a:r>
              <a:rPr lang="en-CA" altLang="ar-JO" sz="1400" dirty="0"/>
              <a:t> </a:t>
            </a:r>
            <a:r>
              <a:rPr lang="en-CA" altLang="ar-JO" sz="1400" dirty="0" err="1"/>
              <a:t>من</a:t>
            </a:r>
            <a:r>
              <a:rPr lang="en-CA" altLang="ar-JO" sz="1400" dirty="0"/>
              <a:t> </a:t>
            </a:r>
            <a:r>
              <a:rPr lang="en-CA" altLang="ar-JO" sz="1400" dirty="0" err="1"/>
              <a:t>الجهد</a:t>
            </a:r>
            <a:r>
              <a:rPr lang="en-CA" altLang="ar-JO" sz="1400" dirty="0"/>
              <a:t> </a:t>
            </a:r>
            <a:r>
              <a:rPr lang="en-CA" altLang="ar-JO" sz="1400" dirty="0" err="1"/>
              <a:t>والمناقشة</a:t>
            </a:r>
            <a:r>
              <a:rPr lang="en-CA" altLang="ar-JO" sz="1400" dirty="0"/>
              <a:t> </a:t>
            </a:r>
            <a:r>
              <a:rPr lang="en-CA" altLang="ar-JO" sz="1400" dirty="0" err="1"/>
              <a:t>للتوصل</a:t>
            </a:r>
            <a:r>
              <a:rPr lang="en-CA" altLang="ar-JO" sz="1400" dirty="0"/>
              <a:t> </a:t>
            </a:r>
            <a:r>
              <a:rPr lang="en-CA" altLang="ar-JO" sz="1400" dirty="0" err="1"/>
              <a:t>إلى</a:t>
            </a:r>
            <a:r>
              <a:rPr lang="en-CA" altLang="ar-JO" sz="1400" dirty="0"/>
              <a:t> </a:t>
            </a:r>
            <a:r>
              <a:rPr lang="en-CA" altLang="ar-JO" sz="1400" dirty="0" err="1"/>
              <a:t>اتفاق</a:t>
            </a:r>
            <a:r>
              <a:rPr lang="en-CA" altLang="ar-JO" sz="1400" dirty="0"/>
              <a:t> </a:t>
            </a:r>
            <a:r>
              <a:rPr lang="en-CA" altLang="ar-JO" sz="1400" dirty="0" err="1"/>
              <a:t>وتفاهم</a:t>
            </a:r>
            <a:r>
              <a:rPr lang="en-CA" altLang="ar-JO" sz="1400" dirty="0"/>
              <a:t> </a:t>
            </a:r>
            <a:r>
              <a:rPr lang="en-CA" altLang="ar-JO" sz="1400" dirty="0" err="1"/>
              <a:t>مشترك</a:t>
            </a:r>
            <a:r>
              <a:rPr lang="en-CA" altLang="ar-JO" sz="14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13" end="1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3">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03">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03">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20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C8CFB14-011C-A4ED-8E19-2F934EEE4CCA}"/>
              </a:ext>
            </a:extLst>
          </p:cNvPr>
          <p:cNvSpPr>
            <a:spLocks noGrp="1" noChangeArrowheads="1"/>
          </p:cNvSpPr>
          <p:nvPr>
            <p:ph type="ctrTitle"/>
          </p:nvPr>
        </p:nvSpPr>
        <p:spPr>
          <a:xfrm>
            <a:off x="2209800" y="2130426"/>
            <a:ext cx="7772400" cy="1470025"/>
          </a:xfrm>
        </p:spPr>
        <p:txBody>
          <a:bodyPr anchor="ctr"/>
          <a:lstStyle/>
          <a:p>
            <a:r>
              <a:rPr lang="en-CA" altLang="ar-JO" sz="3600" dirty="0"/>
              <a:t>Requirements Elicitation Tasks</a:t>
            </a:r>
            <a:br>
              <a:rPr lang="ar-JO" altLang="ar-JO" sz="3600" dirty="0"/>
            </a:br>
            <a:r>
              <a:rPr lang="en-CA" altLang="ar-JO" sz="3600" dirty="0" err="1"/>
              <a:t>متطلبات</a:t>
            </a:r>
            <a:r>
              <a:rPr lang="en-CA" altLang="ar-JO" sz="3600" dirty="0"/>
              <a:t> </a:t>
            </a:r>
            <a:r>
              <a:rPr lang="en-CA" altLang="ar-JO" sz="3600" dirty="0" err="1"/>
              <a:t>استخلاص</a:t>
            </a:r>
            <a:r>
              <a:rPr lang="en-CA" altLang="ar-JO" sz="3600" dirty="0"/>
              <a:t> </a:t>
            </a:r>
            <a:r>
              <a:rPr lang="en-CA" altLang="ar-JO" sz="3600" dirty="0" err="1"/>
              <a:t>المهام</a:t>
            </a:r>
            <a:endParaRPr lang="en-US" altLang="ar-JO" sz="3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B134843-A8C4-2CE6-18AB-5ACD9643D573}"/>
              </a:ext>
            </a:extLst>
          </p:cNvPr>
          <p:cNvSpPr>
            <a:spLocks noGrp="1" noChangeArrowheads="1"/>
          </p:cNvSpPr>
          <p:nvPr>
            <p:ph type="title"/>
          </p:nvPr>
        </p:nvSpPr>
        <p:spPr/>
        <p:txBody>
          <a:bodyPr/>
          <a:lstStyle/>
          <a:p>
            <a:r>
              <a:rPr lang="en-CA" altLang="ar-JO" sz="2400" dirty="0"/>
              <a:t>Tasks Performed as Part of Elicitation (1)</a:t>
            </a:r>
            <a:br>
              <a:rPr lang="ar-JO" altLang="ar-JO" sz="2400" dirty="0"/>
            </a:br>
            <a:r>
              <a:rPr lang="en-CA" altLang="ar-JO" sz="2400" dirty="0" err="1"/>
              <a:t>المهام</a:t>
            </a:r>
            <a:r>
              <a:rPr lang="en-CA" altLang="ar-JO" sz="2400" dirty="0"/>
              <a:t> </a:t>
            </a:r>
            <a:r>
              <a:rPr lang="en-CA" altLang="ar-JO" sz="2400" dirty="0" err="1"/>
              <a:t>التي</a:t>
            </a:r>
            <a:r>
              <a:rPr lang="en-CA" altLang="ar-JO" sz="2400" dirty="0"/>
              <a:t> </a:t>
            </a:r>
            <a:r>
              <a:rPr lang="en-CA" altLang="ar-JO" sz="2400" dirty="0" err="1"/>
              <a:t>يتم</a:t>
            </a:r>
            <a:r>
              <a:rPr lang="en-CA" altLang="ar-JO" sz="2400" dirty="0"/>
              <a:t> </a:t>
            </a:r>
            <a:r>
              <a:rPr lang="en-CA" altLang="ar-JO" sz="2400" dirty="0" err="1"/>
              <a:t>إجراؤها</a:t>
            </a:r>
            <a:r>
              <a:rPr lang="en-CA" altLang="ar-JO" sz="2400" dirty="0"/>
              <a:t> </a:t>
            </a:r>
            <a:r>
              <a:rPr lang="en-CA" altLang="ar-JO" sz="2400" dirty="0" err="1"/>
              <a:t>كجزء</a:t>
            </a:r>
            <a:r>
              <a:rPr lang="en-CA" altLang="ar-JO" sz="2400" dirty="0"/>
              <a:t> </a:t>
            </a:r>
            <a:r>
              <a:rPr lang="en-CA" altLang="ar-JO" sz="2400" dirty="0" err="1"/>
              <a:t>من</a:t>
            </a:r>
            <a:r>
              <a:rPr lang="en-CA" altLang="ar-JO" sz="2400" dirty="0"/>
              <a:t> </a:t>
            </a:r>
            <a:r>
              <a:rPr lang="en-CA" altLang="ar-JO" sz="2400" dirty="0" err="1"/>
              <a:t>الاستنباط</a:t>
            </a:r>
            <a:r>
              <a:rPr lang="en-CA" altLang="ar-JO" sz="2400" dirty="0"/>
              <a:t> (1)</a:t>
            </a:r>
          </a:p>
        </p:txBody>
      </p:sp>
      <p:sp>
        <p:nvSpPr>
          <p:cNvPr id="27651" name="Rectangle 3">
            <a:extLst>
              <a:ext uri="{FF2B5EF4-FFF2-40B4-BE49-F238E27FC236}">
                <a16:creationId xmlns:a16="http://schemas.microsoft.com/office/drawing/2014/main" id="{83286C2D-368E-1272-14A8-19D4247F2714}"/>
              </a:ext>
            </a:extLst>
          </p:cNvPr>
          <p:cNvSpPr>
            <a:spLocks noGrp="1" noChangeArrowheads="1"/>
          </p:cNvSpPr>
          <p:nvPr>
            <p:ph type="body" idx="1"/>
          </p:nvPr>
        </p:nvSpPr>
        <p:spPr>
          <a:xfrm>
            <a:off x="1981200" y="1447801"/>
            <a:ext cx="8229600" cy="4525963"/>
          </a:xfrm>
        </p:spPr>
        <p:txBody>
          <a:bodyPr/>
          <a:lstStyle/>
          <a:p>
            <a:r>
              <a:rPr lang="en-CA" altLang="ar-JO" sz="1200" dirty="0">
                <a:solidFill>
                  <a:schemeClr val="accent2"/>
                </a:solidFill>
              </a:rPr>
              <a:t>Planning for the elicitation</a:t>
            </a:r>
            <a:endParaRPr lang="en-US" altLang="ar-JO" sz="1200" dirty="0">
              <a:solidFill>
                <a:schemeClr val="accent2"/>
              </a:solidFill>
            </a:endParaRPr>
          </a:p>
          <a:p>
            <a:pPr algn="r" rtl="1"/>
            <a:r>
              <a:rPr lang="en-CA" altLang="ar-JO" sz="1200" dirty="0" err="1">
                <a:solidFill>
                  <a:schemeClr val="accent2"/>
                </a:solidFill>
              </a:rPr>
              <a:t>التخطيط</a:t>
            </a:r>
            <a:r>
              <a:rPr lang="en-CA" altLang="ar-JO" sz="1200" dirty="0">
                <a:solidFill>
                  <a:schemeClr val="accent2"/>
                </a:solidFill>
              </a:rPr>
              <a:t> </a:t>
            </a:r>
            <a:r>
              <a:rPr lang="en-CA" altLang="ar-JO" sz="1200" dirty="0" err="1">
                <a:solidFill>
                  <a:schemeClr val="accent2"/>
                </a:solidFill>
              </a:rPr>
              <a:t>للاستنباط</a:t>
            </a:r>
            <a:endParaRPr lang="en-US" altLang="ar-JO" sz="1200" dirty="0">
              <a:solidFill>
                <a:schemeClr val="accent2"/>
              </a:solidFill>
            </a:endParaRPr>
          </a:p>
          <a:p>
            <a:pPr lvl="1"/>
            <a:r>
              <a:rPr lang="en-CA" altLang="ar-JO" sz="1100" dirty="0"/>
              <a:t>Why? Who? When? How? Risks?</a:t>
            </a:r>
          </a:p>
          <a:p>
            <a:pPr lvl="1" algn="r" rtl="1"/>
            <a:r>
              <a:rPr lang="en-CA" altLang="ar-JO" sz="1100" dirty="0" err="1"/>
              <a:t>لماذا</a:t>
            </a:r>
            <a:r>
              <a:rPr lang="en-CA" altLang="ar-JO" sz="1100" dirty="0"/>
              <a:t>؟ </a:t>
            </a:r>
            <a:r>
              <a:rPr lang="en-CA" altLang="ar-JO" sz="1100" dirty="0" err="1"/>
              <a:t>من</a:t>
            </a:r>
            <a:r>
              <a:rPr lang="en-CA" altLang="ar-JO" sz="1100" dirty="0"/>
              <a:t>؟ </a:t>
            </a:r>
            <a:r>
              <a:rPr lang="en-CA" altLang="ar-JO" sz="1100" dirty="0" err="1"/>
              <a:t>متى</a:t>
            </a:r>
            <a:r>
              <a:rPr lang="en-CA" altLang="ar-JO" sz="1100" dirty="0"/>
              <a:t>؟ </a:t>
            </a:r>
            <a:r>
              <a:rPr lang="en-CA" altLang="ar-JO" sz="1100" dirty="0" err="1"/>
              <a:t>كيف</a:t>
            </a:r>
            <a:r>
              <a:rPr lang="en-CA" altLang="ar-JO" sz="1100" dirty="0"/>
              <a:t>؟ </a:t>
            </a:r>
            <a:r>
              <a:rPr lang="en-CA" altLang="ar-JO" sz="1100" dirty="0" err="1"/>
              <a:t>مخاطر</a:t>
            </a:r>
            <a:r>
              <a:rPr lang="en-CA" altLang="ar-JO" sz="1100" dirty="0"/>
              <a:t>؟</a:t>
            </a:r>
          </a:p>
          <a:p>
            <a:r>
              <a:rPr lang="en-CA" altLang="ar-JO" sz="1200" dirty="0">
                <a:solidFill>
                  <a:schemeClr val="accent2"/>
                </a:solidFill>
              </a:rPr>
              <a:t>During the elicitation</a:t>
            </a:r>
          </a:p>
          <a:p>
            <a:pPr algn="r" rtl="1"/>
            <a:r>
              <a:rPr lang="en-CA" altLang="ar-JO" sz="1200" dirty="0" err="1">
                <a:solidFill>
                  <a:schemeClr val="accent2"/>
                </a:solidFill>
              </a:rPr>
              <a:t>أثناء</a:t>
            </a:r>
            <a:r>
              <a:rPr lang="en-CA" altLang="ar-JO" sz="1200" dirty="0">
                <a:solidFill>
                  <a:schemeClr val="accent2"/>
                </a:solidFill>
              </a:rPr>
              <a:t> </a:t>
            </a:r>
            <a:r>
              <a:rPr lang="en-CA" altLang="ar-JO" sz="1200" dirty="0" err="1">
                <a:solidFill>
                  <a:schemeClr val="accent2"/>
                </a:solidFill>
              </a:rPr>
              <a:t>الاستنباط</a:t>
            </a:r>
            <a:endParaRPr lang="en-CA" altLang="ar-JO" sz="1200" dirty="0">
              <a:solidFill>
                <a:schemeClr val="accent2"/>
              </a:solidFill>
            </a:endParaRPr>
          </a:p>
          <a:p>
            <a:pPr lvl="1"/>
            <a:r>
              <a:rPr lang="en-CA" altLang="ar-JO" sz="1100" dirty="0"/>
              <a:t>Examine the viability of the project (is it worth it?)</a:t>
            </a:r>
          </a:p>
          <a:p>
            <a:pPr lvl="1" algn="r" rtl="1"/>
            <a:r>
              <a:rPr lang="en-CA" altLang="ar-JO" sz="1100" dirty="0" err="1"/>
              <a:t>افحص</a:t>
            </a:r>
            <a:r>
              <a:rPr lang="en-CA" altLang="ar-JO" sz="1100" dirty="0"/>
              <a:t> </a:t>
            </a:r>
            <a:r>
              <a:rPr lang="en-CA" altLang="ar-JO" sz="1100" dirty="0" err="1"/>
              <a:t>جدوى</a:t>
            </a:r>
            <a:r>
              <a:rPr lang="en-CA" altLang="ar-JO" sz="1100" dirty="0"/>
              <a:t> </a:t>
            </a:r>
            <a:r>
              <a:rPr lang="en-CA" altLang="ar-JO" sz="1100" dirty="0" err="1"/>
              <a:t>المشروع</a:t>
            </a:r>
            <a:r>
              <a:rPr lang="en-CA" altLang="ar-JO" sz="1100" dirty="0"/>
              <a:t> (</a:t>
            </a:r>
            <a:r>
              <a:rPr lang="en-CA" altLang="ar-JO" sz="1100" dirty="0" err="1"/>
              <a:t>هل</a:t>
            </a:r>
            <a:r>
              <a:rPr lang="en-CA" altLang="ar-JO" sz="1100" dirty="0"/>
              <a:t> </a:t>
            </a:r>
            <a:r>
              <a:rPr lang="en-CA" altLang="ar-JO" sz="1100" dirty="0" err="1"/>
              <a:t>يستحق</a:t>
            </a:r>
            <a:r>
              <a:rPr lang="en-CA" altLang="ar-JO" sz="1100" dirty="0"/>
              <a:t> </a:t>
            </a:r>
            <a:r>
              <a:rPr lang="en-CA" altLang="ar-JO" sz="1100" dirty="0" err="1"/>
              <a:t>ذلك</a:t>
            </a:r>
            <a:r>
              <a:rPr lang="en-CA" altLang="ar-JO" sz="1100" dirty="0"/>
              <a:t>؟)</a:t>
            </a:r>
          </a:p>
          <a:p>
            <a:pPr lvl="1"/>
            <a:r>
              <a:rPr lang="en-CA" altLang="ar-JO" sz="1100" dirty="0"/>
              <a:t>Understand the problem from the perspective of each stakeholder</a:t>
            </a:r>
          </a:p>
          <a:p>
            <a:pPr lvl="1" algn="r" rtl="1"/>
            <a:r>
              <a:rPr lang="en-CA" altLang="ar-JO" sz="1100" dirty="0" err="1"/>
              <a:t>افهم</a:t>
            </a:r>
            <a:r>
              <a:rPr lang="en-CA" altLang="ar-JO" sz="1100" dirty="0"/>
              <a:t> </a:t>
            </a:r>
            <a:r>
              <a:rPr lang="en-CA" altLang="ar-JO" sz="1100" dirty="0" err="1"/>
              <a:t>المشكلة</a:t>
            </a:r>
            <a:r>
              <a:rPr lang="en-CA" altLang="ar-JO" sz="1100" dirty="0"/>
              <a:t> </a:t>
            </a:r>
            <a:r>
              <a:rPr lang="en-CA" altLang="ar-JO" sz="1100" dirty="0" err="1"/>
              <a:t>من</a:t>
            </a:r>
            <a:r>
              <a:rPr lang="en-CA" altLang="ar-JO" sz="1100" dirty="0"/>
              <a:t> </a:t>
            </a:r>
            <a:r>
              <a:rPr lang="en-CA" altLang="ar-JO" sz="1100" dirty="0" err="1"/>
              <a:t>منظور</a:t>
            </a:r>
            <a:r>
              <a:rPr lang="en-CA" altLang="ar-JO" sz="1100" dirty="0"/>
              <a:t> </a:t>
            </a:r>
            <a:r>
              <a:rPr lang="en-CA" altLang="ar-JO" sz="1100" dirty="0" err="1"/>
              <a:t>كل</a:t>
            </a:r>
            <a:r>
              <a:rPr lang="en-CA" altLang="ar-JO" sz="1100" dirty="0"/>
              <a:t> </a:t>
            </a:r>
            <a:r>
              <a:rPr lang="en-CA" altLang="ar-JO" sz="1100" dirty="0" err="1"/>
              <a:t>صاحب</a:t>
            </a:r>
            <a:r>
              <a:rPr lang="en-CA" altLang="ar-JO" sz="1100" dirty="0"/>
              <a:t> </a:t>
            </a:r>
            <a:r>
              <a:rPr lang="en-CA" altLang="ar-JO" sz="1100" dirty="0" err="1"/>
              <a:t>مصلحة</a:t>
            </a:r>
            <a:endParaRPr lang="en-CA" altLang="ar-JO" sz="1100" dirty="0"/>
          </a:p>
          <a:p>
            <a:pPr lvl="1"/>
            <a:r>
              <a:rPr lang="en-CA" altLang="ar-JO" sz="1100" dirty="0"/>
              <a:t>Extract the essence of stakeholders’ requirements</a:t>
            </a:r>
          </a:p>
          <a:p>
            <a:pPr lvl="1" algn="r" rtl="1"/>
            <a:r>
              <a:rPr lang="en-CA" altLang="ar-JO" sz="1100" dirty="0" err="1"/>
              <a:t>استخرج</a:t>
            </a:r>
            <a:r>
              <a:rPr lang="en-CA" altLang="ar-JO" sz="1100" dirty="0"/>
              <a:t> </a:t>
            </a:r>
            <a:r>
              <a:rPr lang="en-CA" altLang="ar-JO" sz="1100" dirty="0" err="1"/>
              <a:t>جوهر</a:t>
            </a:r>
            <a:r>
              <a:rPr lang="en-CA" altLang="ar-JO" sz="1100" dirty="0"/>
              <a:t> </a:t>
            </a:r>
            <a:r>
              <a:rPr lang="en-CA" altLang="ar-JO" sz="1100" dirty="0" err="1"/>
              <a:t>متطلبات</a:t>
            </a:r>
            <a:r>
              <a:rPr lang="en-CA" altLang="ar-JO" sz="1100" dirty="0"/>
              <a:t> </a:t>
            </a:r>
            <a:r>
              <a:rPr lang="en-CA" altLang="ar-JO" sz="1100" dirty="0" err="1"/>
              <a:t>أصحاب</a:t>
            </a:r>
            <a:r>
              <a:rPr lang="en-CA" altLang="ar-JO" sz="1100" dirty="0"/>
              <a:t> </a:t>
            </a:r>
            <a:r>
              <a:rPr lang="en-CA" altLang="ar-JO" sz="1100" dirty="0" err="1"/>
              <a:t>المصلحة</a:t>
            </a:r>
            <a:endParaRPr lang="en-CA" altLang="ar-JO" sz="1100" dirty="0"/>
          </a:p>
          <a:p>
            <a:pPr lvl="1"/>
            <a:r>
              <a:rPr lang="en-CA" altLang="ar-JO" sz="1100" dirty="0"/>
              <a:t>Invent better ways to do the work of the user</a:t>
            </a:r>
          </a:p>
          <a:p>
            <a:pPr lvl="1" algn="r" rtl="1"/>
            <a:r>
              <a:rPr lang="en-CA" altLang="ar-JO" sz="1100" dirty="0" err="1"/>
              <a:t>ابتكار</a:t>
            </a:r>
            <a:r>
              <a:rPr lang="en-CA" altLang="ar-JO" sz="1100" dirty="0"/>
              <a:t> </a:t>
            </a:r>
            <a:r>
              <a:rPr lang="en-CA" altLang="ar-JO" sz="1100" dirty="0" err="1"/>
              <a:t>طرق</a:t>
            </a:r>
            <a:r>
              <a:rPr lang="en-CA" altLang="ar-JO" sz="1100" dirty="0"/>
              <a:t> </a:t>
            </a:r>
            <a:r>
              <a:rPr lang="en-CA" altLang="ar-JO" sz="1100" dirty="0" err="1"/>
              <a:t>أفضل</a:t>
            </a:r>
            <a:r>
              <a:rPr lang="en-CA" altLang="ar-JO" sz="1100" dirty="0"/>
              <a:t> </a:t>
            </a:r>
            <a:r>
              <a:rPr lang="en-CA" altLang="ar-JO" sz="1100" dirty="0" err="1"/>
              <a:t>للقيام</a:t>
            </a:r>
            <a:r>
              <a:rPr lang="en-CA" altLang="ar-JO" sz="1100" dirty="0"/>
              <a:t> </a:t>
            </a:r>
            <a:r>
              <a:rPr lang="en-CA" altLang="ar-JO" sz="1100" dirty="0" err="1"/>
              <a:t>بعمل</a:t>
            </a:r>
            <a:r>
              <a:rPr lang="en-CA" altLang="ar-JO" sz="1100" dirty="0"/>
              <a:t> </a:t>
            </a:r>
            <a:r>
              <a:rPr lang="en-CA" altLang="ar-JO" sz="1100" dirty="0" err="1"/>
              <a:t>المستخدم</a:t>
            </a:r>
            <a:endParaRPr lang="en-CA" altLang="ar-JO" sz="1100" dirty="0"/>
          </a:p>
          <a:p>
            <a:r>
              <a:rPr lang="en-CA" altLang="ar-JO" sz="1200" dirty="0">
                <a:solidFill>
                  <a:schemeClr val="accent2"/>
                </a:solidFill>
              </a:rPr>
              <a:t>Following the elicitation</a:t>
            </a:r>
          </a:p>
          <a:p>
            <a:pPr algn="r" rtl="1"/>
            <a:r>
              <a:rPr lang="en-CA" altLang="ar-JO" sz="1200" dirty="0" err="1">
                <a:solidFill>
                  <a:schemeClr val="accent2"/>
                </a:solidFill>
              </a:rPr>
              <a:t>بعد</a:t>
            </a:r>
            <a:r>
              <a:rPr lang="en-CA" altLang="ar-JO" sz="1200" dirty="0">
                <a:solidFill>
                  <a:schemeClr val="accent2"/>
                </a:solidFill>
              </a:rPr>
              <a:t> </a:t>
            </a:r>
            <a:r>
              <a:rPr lang="en-CA" altLang="ar-JO" sz="1200" dirty="0" err="1">
                <a:solidFill>
                  <a:schemeClr val="accent2"/>
                </a:solidFill>
              </a:rPr>
              <a:t>الاستنباط</a:t>
            </a:r>
            <a:endParaRPr lang="en-CA" altLang="ar-JO" sz="1100" dirty="0"/>
          </a:p>
          <a:p>
            <a:pPr lvl="1"/>
            <a:r>
              <a:rPr lang="en-CA" altLang="ar-JO" sz="1100" dirty="0"/>
              <a:t>Analyse results to understand obtained information</a:t>
            </a:r>
          </a:p>
          <a:p>
            <a:pPr lvl="1" algn="r" rtl="1"/>
            <a:r>
              <a:rPr lang="en-CA" altLang="ar-JO" sz="1100" dirty="0" err="1"/>
              <a:t>تحليل</a:t>
            </a:r>
            <a:r>
              <a:rPr lang="en-CA" altLang="ar-JO" sz="1100" dirty="0"/>
              <a:t> </a:t>
            </a:r>
            <a:r>
              <a:rPr lang="en-CA" altLang="ar-JO" sz="1100" dirty="0" err="1"/>
              <a:t>النتائج</a:t>
            </a:r>
            <a:r>
              <a:rPr lang="en-CA" altLang="ar-JO" sz="1100" dirty="0"/>
              <a:t> </a:t>
            </a:r>
            <a:r>
              <a:rPr lang="en-CA" altLang="ar-JO" sz="1100" dirty="0" err="1"/>
              <a:t>لفهم</a:t>
            </a:r>
            <a:r>
              <a:rPr lang="en-CA" altLang="ar-JO" sz="1100" dirty="0"/>
              <a:t> </a:t>
            </a:r>
            <a:r>
              <a:rPr lang="en-CA" altLang="ar-JO" sz="1100" dirty="0" err="1"/>
              <a:t>المعلومات</a:t>
            </a:r>
            <a:r>
              <a:rPr lang="en-CA" altLang="ar-JO" sz="1100" dirty="0"/>
              <a:t> </a:t>
            </a:r>
            <a:r>
              <a:rPr lang="en-CA" altLang="ar-JO" sz="1100" dirty="0" err="1"/>
              <a:t>التي</a:t>
            </a:r>
            <a:r>
              <a:rPr lang="en-CA" altLang="ar-JO" sz="1100" dirty="0"/>
              <a:t> </a:t>
            </a:r>
            <a:r>
              <a:rPr lang="en-CA" altLang="ar-JO" sz="1100" dirty="0" err="1"/>
              <a:t>تم</a:t>
            </a:r>
            <a:r>
              <a:rPr lang="en-CA" altLang="ar-JO" sz="1100" dirty="0"/>
              <a:t> </a:t>
            </a:r>
            <a:r>
              <a:rPr lang="en-CA" altLang="ar-JO" sz="1100" dirty="0" err="1"/>
              <a:t>الحصول</a:t>
            </a:r>
            <a:r>
              <a:rPr lang="en-CA" altLang="ar-JO" sz="1100" dirty="0"/>
              <a:t> </a:t>
            </a:r>
            <a:r>
              <a:rPr lang="en-CA" altLang="ar-JO" sz="1100" dirty="0" err="1"/>
              <a:t>عليها</a:t>
            </a:r>
            <a:endParaRPr lang="en-CA" altLang="ar-JO" sz="1100" dirty="0"/>
          </a:p>
          <a:p>
            <a:pPr lvl="1"/>
            <a:r>
              <a:rPr lang="en-CA" altLang="ar-JO" sz="1100" dirty="0"/>
              <a:t>Negotiate a coherent set of requirements acceptable by all stakeholders and establish priorities</a:t>
            </a:r>
          </a:p>
          <a:p>
            <a:pPr lvl="1" algn="r" rtl="1"/>
            <a:r>
              <a:rPr lang="en-CA" altLang="ar-JO" sz="1100" dirty="0" err="1"/>
              <a:t>تفاوض</a:t>
            </a:r>
            <a:r>
              <a:rPr lang="en-CA" altLang="ar-JO" sz="1100" dirty="0"/>
              <a:t> </a:t>
            </a:r>
            <a:r>
              <a:rPr lang="en-CA" altLang="ar-JO" sz="1100" dirty="0" err="1"/>
              <a:t>على</a:t>
            </a:r>
            <a:r>
              <a:rPr lang="en-CA" altLang="ar-JO" sz="1100" dirty="0"/>
              <a:t> </a:t>
            </a:r>
            <a:r>
              <a:rPr lang="en-CA" altLang="ar-JO" sz="1100" dirty="0" err="1"/>
              <a:t>مجموعة</a:t>
            </a:r>
            <a:r>
              <a:rPr lang="en-CA" altLang="ar-JO" sz="1100" dirty="0"/>
              <a:t> </a:t>
            </a:r>
            <a:r>
              <a:rPr lang="en-CA" altLang="ar-JO" sz="1100" dirty="0" err="1"/>
              <a:t>متماسكة</a:t>
            </a:r>
            <a:r>
              <a:rPr lang="en-CA" altLang="ar-JO" sz="1100" dirty="0"/>
              <a:t> </a:t>
            </a:r>
            <a:r>
              <a:rPr lang="en-CA" altLang="ar-JO" sz="1100" dirty="0" err="1"/>
              <a:t>من</a:t>
            </a:r>
            <a:r>
              <a:rPr lang="en-CA" altLang="ar-JO" sz="1100" dirty="0"/>
              <a:t> </a:t>
            </a:r>
            <a:r>
              <a:rPr lang="en-CA" altLang="ar-JO" sz="1100" dirty="0" err="1"/>
              <a:t>المتطلبات</a:t>
            </a:r>
            <a:r>
              <a:rPr lang="en-CA" altLang="ar-JO" sz="1100" dirty="0"/>
              <a:t> </a:t>
            </a:r>
            <a:r>
              <a:rPr lang="en-CA" altLang="ar-JO" sz="1100" dirty="0" err="1"/>
              <a:t>المقبولة</a:t>
            </a:r>
            <a:r>
              <a:rPr lang="en-CA" altLang="ar-JO" sz="1100" dirty="0"/>
              <a:t> </a:t>
            </a:r>
            <a:r>
              <a:rPr lang="en-CA" altLang="ar-JO" sz="1100" dirty="0" err="1"/>
              <a:t>من</a:t>
            </a:r>
            <a:r>
              <a:rPr lang="en-CA" altLang="ar-JO" sz="1100" dirty="0"/>
              <a:t> </a:t>
            </a:r>
            <a:r>
              <a:rPr lang="en-CA" altLang="ar-JO" sz="1100" dirty="0" err="1"/>
              <a:t>قبل</a:t>
            </a:r>
            <a:r>
              <a:rPr lang="en-CA" altLang="ar-JO" sz="1100" dirty="0"/>
              <a:t> </a:t>
            </a:r>
            <a:r>
              <a:rPr lang="en-CA" altLang="ar-JO" sz="1100" dirty="0" err="1"/>
              <a:t>جميع</a:t>
            </a:r>
            <a:r>
              <a:rPr lang="en-CA" altLang="ar-JO" sz="1100" dirty="0"/>
              <a:t> </a:t>
            </a:r>
            <a:r>
              <a:rPr lang="en-CA" altLang="ar-JO" sz="1100" dirty="0" err="1"/>
              <a:t>أصحاب</a:t>
            </a:r>
            <a:r>
              <a:rPr lang="en-CA" altLang="ar-JO" sz="1100" dirty="0"/>
              <a:t> </a:t>
            </a:r>
            <a:r>
              <a:rPr lang="en-CA" altLang="ar-JO" sz="1100" dirty="0" err="1"/>
              <a:t>المصلحة</a:t>
            </a:r>
            <a:r>
              <a:rPr lang="en-CA" altLang="ar-JO" sz="1100" dirty="0"/>
              <a:t> </a:t>
            </a:r>
            <a:r>
              <a:rPr lang="en-CA" altLang="ar-JO" sz="1100" dirty="0" err="1"/>
              <a:t>وحدد</a:t>
            </a:r>
            <a:r>
              <a:rPr lang="en-CA" altLang="ar-JO" sz="1100" dirty="0"/>
              <a:t> </a:t>
            </a:r>
            <a:r>
              <a:rPr lang="en-CA" altLang="ar-JO" sz="1100" dirty="0" err="1"/>
              <a:t>الأولويات</a:t>
            </a:r>
            <a:endParaRPr lang="en-CA" altLang="ar-JO" sz="1100" dirty="0"/>
          </a:p>
          <a:p>
            <a:pPr lvl="1"/>
            <a:r>
              <a:rPr lang="en-CA" altLang="ar-JO" sz="1100" dirty="0"/>
              <a:t>Record results in the requirements specification</a:t>
            </a:r>
          </a:p>
          <a:p>
            <a:pPr lvl="1" algn="r" rtl="1"/>
            <a:r>
              <a:rPr lang="en-CA" altLang="ar-JO" sz="1100" dirty="0" err="1"/>
              <a:t>سجل</a:t>
            </a:r>
            <a:r>
              <a:rPr lang="en-CA" altLang="ar-JO" sz="1100" dirty="0"/>
              <a:t> </a:t>
            </a:r>
            <a:r>
              <a:rPr lang="en-CA" altLang="ar-JO" sz="1100" dirty="0" err="1"/>
              <a:t>النتائج</a:t>
            </a:r>
            <a:r>
              <a:rPr lang="en-CA" altLang="ar-JO" sz="1100" dirty="0"/>
              <a:t> </a:t>
            </a:r>
            <a:r>
              <a:rPr lang="en-CA" altLang="ar-JO" sz="1100" dirty="0" err="1"/>
              <a:t>في</a:t>
            </a:r>
            <a:r>
              <a:rPr lang="en-CA" altLang="ar-JO" sz="1100" dirty="0"/>
              <a:t> </a:t>
            </a:r>
            <a:r>
              <a:rPr lang="en-CA" altLang="ar-JO" sz="1100" dirty="0" err="1"/>
              <a:t>مواصفات</a:t>
            </a:r>
            <a:r>
              <a:rPr lang="en-CA" altLang="ar-JO" sz="1100" dirty="0"/>
              <a:t> </a:t>
            </a:r>
            <a:r>
              <a:rPr lang="en-CA" altLang="ar-JO" sz="1100" dirty="0" err="1"/>
              <a:t>المتطلبات</a:t>
            </a:r>
            <a:endParaRPr lang="en-CA" altLang="ar-JO" sz="11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308E3FA-BC77-DE22-175F-BDECF9E4CB42}"/>
              </a:ext>
            </a:extLst>
          </p:cNvPr>
          <p:cNvSpPr>
            <a:spLocks noGrp="1" noChangeArrowheads="1"/>
          </p:cNvSpPr>
          <p:nvPr>
            <p:ph type="title"/>
          </p:nvPr>
        </p:nvSpPr>
        <p:spPr/>
        <p:txBody>
          <a:bodyPr/>
          <a:lstStyle/>
          <a:p>
            <a:r>
              <a:rPr lang="en-CA" altLang="ar-JO" sz="2800" dirty="0"/>
              <a:t>Tasks Performed as Part of Elicitation (2)</a:t>
            </a:r>
            <a:br>
              <a:rPr lang="ar-JO" altLang="ar-JO" sz="2800" dirty="0"/>
            </a:br>
            <a:r>
              <a:rPr lang="en-CA" altLang="ar-JO" sz="2800" dirty="0" err="1"/>
              <a:t>المهام</a:t>
            </a:r>
            <a:r>
              <a:rPr lang="en-CA" altLang="ar-JO" sz="2800" dirty="0"/>
              <a:t> </a:t>
            </a:r>
            <a:r>
              <a:rPr lang="en-CA" altLang="ar-JO" sz="2800" dirty="0" err="1"/>
              <a:t>التي</a:t>
            </a:r>
            <a:r>
              <a:rPr lang="en-CA" altLang="ar-JO" sz="2800" dirty="0"/>
              <a:t> </a:t>
            </a:r>
            <a:r>
              <a:rPr lang="en-CA" altLang="ar-JO" sz="2800" dirty="0" err="1"/>
              <a:t>يتم</a:t>
            </a:r>
            <a:r>
              <a:rPr lang="en-CA" altLang="ar-JO" sz="2800" dirty="0"/>
              <a:t> </a:t>
            </a:r>
            <a:r>
              <a:rPr lang="en-CA" altLang="ar-JO" sz="2800" dirty="0" err="1"/>
              <a:t>إجراؤها</a:t>
            </a:r>
            <a:r>
              <a:rPr lang="en-CA" altLang="ar-JO" sz="2800" dirty="0"/>
              <a:t> </a:t>
            </a:r>
            <a:r>
              <a:rPr lang="en-CA" altLang="ar-JO" sz="2800" dirty="0" err="1"/>
              <a:t>كجزء</a:t>
            </a:r>
            <a:r>
              <a:rPr lang="en-CA" altLang="ar-JO" sz="2800" dirty="0"/>
              <a:t> </a:t>
            </a:r>
            <a:r>
              <a:rPr lang="en-CA" altLang="ar-JO" sz="2800" dirty="0" err="1"/>
              <a:t>من</a:t>
            </a:r>
            <a:r>
              <a:rPr lang="en-CA" altLang="ar-JO" sz="2800" dirty="0"/>
              <a:t> </a:t>
            </a:r>
            <a:r>
              <a:rPr lang="en-CA" altLang="ar-JO" sz="2800" dirty="0" err="1"/>
              <a:t>الاستنباط</a:t>
            </a:r>
            <a:r>
              <a:rPr lang="en-CA" altLang="ar-JO" sz="2800" dirty="0"/>
              <a:t> (2)</a:t>
            </a:r>
          </a:p>
        </p:txBody>
      </p:sp>
      <p:sp>
        <p:nvSpPr>
          <p:cNvPr id="29699" name="Rectangle 3">
            <a:extLst>
              <a:ext uri="{FF2B5EF4-FFF2-40B4-BE49-F238E27FC236}">
                <a16:creationId xmlns:a16="http://schemas.microsoft.com/office/drawing/2014/main" id="{905BC7CD-413B-AC11-69AC-09F6E14A79C3}"/>
              </a:ext>
            </a:extLst>
          </p:cNvPr>
          <p:cNvSpPr>
            <a:spLocks noGrp="1" noChangeArrowheads="1"/>
          </p:cNvSpPr>
          <p:nvPr>
            <p:ph type="body" idx="1"/>
          </p:nvPr>
        </p:nvSpPr>
        <p:spPr>
          <a:xfrm>
            <a:off x="1981200" y="1371601"/>
            <a:ext cx="8229600" cy="4525963"/>
          </a:xfrm>
        </p:spPr>
        <p:txBody>
          <a:bodyPr/>
          <a:lstStyle/>
          <a:p>
            <a:r>
              <a:rPr lang="en-CA" altLang="ar-JO" sz="1400" dirty="0"/>
              <a:t>Repeat as needed</a:t>
            </a:r>
          </a:p>
          <a:p>
            <a:pPr algn="r" rtl="1"/>
            <a:r>
              <a:rPr lang="en-CA" altLang="ar-JO" sz="1400" dirty="0" err="1"/>
              <a:t>كرر</a:t>
            </a:r>
            <a:r>
              <a:rPr lang="en-CA" altLang="ar-JO" sz="1400" dirty="0"/>
              <a:t> </a:t>
            </a:r>
            <a:r>
              <a:rPr lang="en-CA" altLang="ar-JO" sz="1400" dirty="0" err="1"/>
              <a:t>حسب</a:t>
            </a:r>
            <a:r>
              <a:rPr lang="en-CA" altLang="ar-JO" sz="1400" dirty="0"/>
              <a:t> </a:t>
            </a:r>
            <a:r>
              <a:rPr lang="en-CA" altLang="ar-JO" sz="1400" dirty="0" err="1"/>
              <a:t>الحاجة</a:t>
            </a:r>
            <a:endParaRPr lang="en-CA" altLang="ar-JO" sz="1400" dirty="0"/>
          </a:p>
          <a:p>
            <a:r>
              <a:rPr lang="en-CA" altLang="ar-JO" sz="1400" dirty="0"/>
              <a:t>Elicitation is incremental</a:t>
            </a:r>
          </a:p>
          <a:p>
            <a:pPr algn="r" rtl="1"/>
            <a:r>
              <a:rPr lang="en-CA" altLang="ar-JO" sz="1400" dirty="0" err="1"/>
              <a:t>الاستنباط</a:t>
            </a:r>
            <a:r>
              <a:rPr lang="en-CA" altLang="ar-JO" sz="1400" dirty="0"/>
              <a:t> </a:t>
            </a:r>
            <a:r>
              <a:rPr lang="en-CA" altLang="ar-JO" sz="1400" dirty="0" err="1"/>
              <a:t>تدريجي</a:t>
            </a:r>
            <a:endParaRPr lang="en-CA" altLang="ar-JO" sz="1400" dirty="0"/>
          </a:p>
          <a:p>
            <a:pPr lvl="1"/>
            <a:r>
              <a:rPr lang="en-CA" altLang="ar-JO" sz="1200" dirty="0"/>
              <a:t>Driven by information obtained</a:t>
            </a:r>
          </a:p>
          <a:p>
            <a:pPr lvl="1" algn="r" rtl="1"/>
            <a:r>
              <a:rPr lang="en-CA" altLang="ar-JO" sz="1200" dirty="0" err="1"/>
              <a:t>مدفوعة</a:t>
            </a:r>
            <a:r>
              <a:rPr lang="en-CA" altLang="ar-JO" sz="1200" dirty="0"/>
              <a:t> </a:t>
            </a:r>
            <a:r>
              <a:rPr lang="en-CA" altLang="ar-JO" sz="1200" dirty="0" err="1"/>
              <a:t>بالمعلومات</a:t>
            </a:r>
            <a:r>
              <a:rPr lang="en-CA" altLang="ar-JO" sz="1200" dirty="0"/>
              <a:t> </a:t>
            </a:r>
            <a:r>
              <a:rPr lang="en-CA" altLang="ar-JO" sz="1200" dirty="0" err="1"/>
              <a:t>التي</a:t>
            </a:r>
            <a:r>
              <a:rPr lang="en-CA" altLang="ar-JO" sz="1200" dirty="0"/>
              <a:t> </a:t>
            </a:r>
            <a:r>
              <a:rPr lang="en-CA" altLang="ar-JO" sz="1200" dirty="0" err="1"/>
              <a:t>تم</a:t>
            </a:r>
            <a:r>
              <a:rPr lang="en-CA" altLang="ar-JO" sz="1200" dirty="0"/>
              <a:t> </a:t>
            </a:r>
            <a:r>
              <a:rPr lang="en-CA" altLang="ar-JO" sz="1200" dirty="0" err="1"/>
              <a:t>الحصول</a:t>
            </a:r>
            <a:r>
              <a:rPr lang="en-CA" altLang="ar-JO" sz="1200" dirty="0"/>
              <a:t> </a:t>
            </a:r>
            <a:r>
              <a:rPr lang="en-CA" altLang="ar-JO" sz="1200" dirty="0" err="1"/>
              <a:t>عليها</a:t>
            </a:r>
            <a:endParaRPr lang="en-CA" altLang="ar-JO" sz="1200" dirty="0"/>
          </a:p>
          <a:p>
            <a:pPr lvl="1"/>
            <a:r>
              <a:rPr lang="en-CA" altLang="ar-JO" sz="1200" dirty="0"/>
              <a:t>You always do a bit of elicitation – analysis – specification – verification at the same time</a:t>
            </a:r>
            <a:endParaRPr lang="ar-JO" altLang="ar-JO" sz="1200" dirty="0"/>
          </a:p>
          <a:p>
            <a:pPr lvl="1" algn="r" rtl="1"/>
            <a:r>
              <a:rPr lang="en-CA" altLang="ar-JO" sz="1200" dirty="0" err="1"/>
              <a:t>تقوم</a:t>
            </a:r>
            <a:r>
              <a:rPr lang="en-CA" altLang="ar-JO" sz="1200" dirty="0"/>
              <a:t> </a:t>
            </a:r>
            <a:r>
              <a:rPr lang="en-CA" altLang="ar-JO" sz="1200" dirty="0" err="1"/>
              <a:t>دائمًا</a:t>
            </a:r>
            <a:r>
              <a:rPr lang="en-CA" altLang="ar-JO" sz="1200" dirty="0"/>
              <a:t> </a:t>
            </a:r>
            <a:r>
              <a:rPr lang="en-CA" altLang="ar-JO" sz="1200" dirty="0" err="1"/>
              <a:t>ببعض</a:t>
            </a:r>
            <a:r>
              <a:rPr lang="en-CA" altLang="ar-JO" sz="1200" dirty="0"/>
              <a:t> </a:t>
            </a:r>
            <a:r>
              <a:rPr lang="en-CA" altLang="ar-JO" sz="1200" dirty="0" err="1"/>
              <a:t>الاستنباط</a:t>
            </a:r>
            <a:r>
              <a:rPr lang="en-CA" altLang="ar-JO" sz="1200" dirty="0"/>
              <a:t> - </a:t>
            </a:r>
            <a:r>
              <a:rPr lang="en-CA" altLang="ar-JO" sz="1200" dirty="0" err="1"/>
              <a:t>التحليل</a:t>
            </a:r>
            <a:r>
              <a:rPr lang="en-CA" altLang="ar-JO" sz="1200" dirty="0"/>
              <a:t> - </a:t>
            </a:r>
            <a:r>
              <a:rPr lang="en-CA" altLang="ar-JO" sz="1200" dirty="0" err="1"/>
              <a:t>المواصفات</a:t>
            </a:r>
            <a:r>
              <a:rPr lang="en-CA" altLang="ar-JO" sz="1200" dirty="0"/>
              <a:t> - </a:t>
            </a:r>
            <a:r>
              <a:rPr lang="en-CA" altLang="ar-JO" sz="1200" dirty="0" err="1"/>
              <a:t>التحقق</a:t>
            </a:r>
            <a:r>
              <a:rPr lang="en-CA" altLang="ar-JO" sz="1200" dirty="0"/>
              <a:t> </a:t>
            </a:r>
            <a:r>
              <a:rPr lang="en-CA" altLang="ar-JO" sz="1200" dirty="0" err="1"/>
              <a:t>في</a:t>
            </a:r>
            <a:r>
              <a:rPr lang="en-CA" altLang="ar-JO" sz="1200" dirty="0"/>
              <a:t> </a:t>
            </a:r>
            <a:r>
              <a:rPr lang="en-CA" altLang="ar-JO" sz="1200" dirty="0" err="1"/>
              <a:t>نفس</a:t>
            </a:r>
            <a:r>
              <a:rPr lang="en-CA" altLang="ar-JO" sz="1200" dirty="0"/>
              <a:t> </a:t>
            </a:r>
            <a:r>
              <a:rPr lang="en-CA" altLang="ar-JO" sz="1200" dirty="0" err="1"/>
              <a:t>الوقت</a:t>
            </a:r>
            <a:endParaRPr lang="en-CA" altLang="ar-JO" sz="1200" dirty="0"/>
          </a:p>
          <a:p>
            <a:pPr algn="r" rtl="1"/>
            <a:endParaRPr lang="en-CA" altLang="ar-JO" sz="1400" dirty="0"/>
          </a:p>
          <a:p>
            <a:pPr lvl="1"/>
            <a:endParaRPr lang="en-CA" altLang="ar-JO" sz="1200" dirty="0"/>
          </a:p>
          <a:p>
            <a:endParaRPr lang="en-CA" altLang="ar-JO" sz="1400" dirty="0"/>
          </a:p>
        </p:txBody>
      </p:sp>
      <p:pic>
        <p:nvPicPr>
          <p:cNvPr id="29700" name="Picture 5">
            <a:extLst>
              <a:ext uri="{FF2B5EF4-FFF2-40B4-BE49-F238E27FC236}">
                <a16:creationId xmlns:a16="http://schemas.microsoft.com/office/drawing/2014/main" id="{1A8A7F43-1780-C9B4-6B89-1DB7050C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019" y="3634581"/>
            <a:ext cx="3309487" cy="215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822840A-A1C0-7568-3A32-38C2DFF9C65C}"/>
              </a:ext>
            </a:extLst>
          </p:cNvPr>
          <p:cNvSpPr>
            <a:spLocks noGrp="1" noChangeArrowheads="1"/>
          </p:cNvSpPr>
          <p:nvPr>
            <p:ph type="title"/>
          </p:nvPr>
        </p:nvSpPr>
        <p:spPr/>
        <p:txBody>
          <a:bodyPr/>
          <a:lstStyle/>
          <a:p>
            <a:r>
              <a:rPr lang="en-CA" altLang="ar-JO" sz="3200" dirty="0"/>
              <a:t>Planning for Elicitation</a:t>
            </a:r>
            <a:br>
              <a:rPr lang="ar-JO" altLang="ar-JO" sz="3200" dirty="0"/>
            </a:br>
            <a:r>
              <a:rPr lang="en-CA" altLang="ar-JO" sz="3200" dirty="0" err="1"/>
              <a:t>التخطيط</a:t>
            </a:r>
            <a:r>
              <a:rPr lang="en-CA" altLang="ar-JO" sz="3200" dirty="0"/>
              <a:t> </a:t>
            </a:r>
            <a:r>
              <a:rPr lang="en-CA" altLang="ar-JO" sz="3200" dirty="0" err="1"/>
              <a:t>للاستخراج</a:t>
            </a:r>
            <a:endParaRPr lang="en-CA" altLang="ar-JO" sz="3200" dirty="0"/>
          </a:p>
        </p:txBody>
      </p:sp>
      <p:sp>
        <p:nvSpPr>
          <p:cNvPr id="31747" name="Rectangle 3">
            <a:extLst>
              <a:ext uri="{FF2B5EF4-FFF2-40B4-BE49-F238E27FC236}">
                <a16:creationId xmlns:a16="http://schemas.microsoft.com/office/drawing/2014/main" id="{AB7AF9F7-9C29-EEB9-40F9-0B240FB9E509}"/>
              </a:ext>
            </a:extLst>
          </p:cNvPr>
          <p:cNvSpPr>
            <a:spLocks noGrp="1" noChangeArrowheads="1"/>
          </p:cNvSpPr>
          <p:nvPr>
            <p:ph type="body" idx="1"/>
          </p:nvPr>
        </p:nvSpPr>
        <p:spPr/>
        <p:txBody>
          <a:bodyPr/>
          <a:lstStyle/>
          <a:p>
            <a:pPr>
              <a:buFontTx/>
              <a:buNone/>
            </a:pPr>
            <a:r>
              <a:rPr lang="en-CA" altLang="ar-JO" sz="2000" dirty="0">
                <a:solidFill>
                  <a:schemeClr val="accent2"/>
                </a:solidFill>
              </a:rPr>
              <a:t>Elicitation Plan should include:</a:t>
            </a:r>
            <a:endParaRPr lang="ar-JO" altLang="ar-JO" sz="2000" dirty="0">
              <a:solidFill>
                <a:schemeClr val="accent2"/>
              </a:solidFill>
            </a:endParaRPr>
          </a:p>
          <a:p>
            <a:pPr algn="r" rtl="1">
              <a:buNone/>
            </a:pPr>
            <a:r>
              <a:rPr lang="en-CA" altLang="ar-JO" sz="2000" dirty="0" err="1">
                <a:solidFill>
                  <a:schemeClr val="accent2"/>
                </a:solidFill>
              </a:rPr>
              <a:t>يجب</a:t>
            </a:r>
            <a:r>
              <a:rPr lang="en-CA" altLang="ar-JO" sz="2000" dirty="0">
                <a:solidFill>
                  <a:schemeClr val="accent2"/>
                </a:solidFill>
              </a:rPr>
              <a:t> </a:t>
            </a:r>
            <a:r>
              <a:rPr lang="en-CA" altLang="ar-JO" sz="2000" dirty="0" err="1">
                <a:solidFill>
                  <a:schemeClr val="accent2"/>
                </a:solidFill>
              </a:rPr>
              <a:t>أن</a:t>
            </a:r>
            <a:r>
              <a:rPr lang="en-CA" altLang="ar-JO" sz="2000" dirty="0">
                <a:solidFill>
                  <a:schemeClr val="accent2"/>
                </a:solidFill>
              </a:rPr>
              <a:t> </a:t>
            </a:r>
            <a:r>
              <a:rPr lang="en-CA" altLang="ar-JO" sz="2000" dirty="0" err="1">
                <a:solidFill>
                  <a:schemeClr val="accent2"/>
                </a:solidFill>
              </a:rPr>
              <a:t>تتضمن</a:t>
            </a:r>
            <a:r>
              <a:rPr lang="en-CA" altLang="ar-JO" sz="2000" dirty="0">
                <a:solidFill>
                  <a:schemeClr val="accent2"/>
                </a:solidFill>
              </a:rPr>
              <a:t> </a:t>
            </a:r>
            <a:r>
              <a:rPr lang="en-CA" altLang="ar-JO" sz="2000" dirty="0" err="1">
                <a:solidFill>
                  <a:schemeClr val="accent2"/>
                </a:solidFill>
              </a:rPr>
              <a:t>خطة</a:t>
            </a:r>
            <a:r>
              <a:rPr lang="en-CA" altLang="ar-JO" sz="2000" dirty="0">
                <a:solidFill>
                  <a:schemeClr val="accent2"/>
                </a:solidFill>
              </a:rPr>
              <a:t> </a:t>
            </a:r>
            <a:r>
              <a:rPr lang="en-CA" altLang="ar-JO" sz="2000" dirty="0" err="1">
                <a:solidFill>
                  <a:schemeClr val="accent2"/>
                </a:solidFill>
              </a:rPr>
              <a:t>الاستخراج</a:t>
            </a:r>
            <a:r>
              <a:rPr lang="en-CA" altLang="ar-JO" sz="2000" dirty="0">
                <a:solidFill>
                  <a:schemeClr val="accent2"/>
                </a:solidFill>
              </a:rPr>
              <a:t> </a:t>
            </a:r>
            <a:r>
              <a:rPr lang="en-CA" altLang="ar-JO" sz="2000" dirty="0" err="1">
                <a:solidFill>
                  <a:schemeClr val="accent2"/>
                </a:solidFill>
              </a:rPr>
              <a:t>ما</a:t>
            </a:r>
            <a:r>
              <a:rPr lang="en-CA" altLang="ar-JO" sz="2000" dirty="0">
                <a:solidFill>
                  <a:schemeClr val="accent2"/>
                </a:solidFill>
              </a:rPr>
              <a:t> </a:t>
            </a:r>
            <a:r>
              <a:rPr lang="en-CA" altLang="ar-JO" sz="2000" dirty="0" err="1">
                <a:solidFill>
                  <a:schemeClr val="accent2"/>
                </a:solidFill>
              </a:rPr>
              <a:t>يلي</a:t>
            </a:r>
            <a:r>
              <a:rPr lang="en-CA" altLang="ar-JO" sz="2000" dirty="0">
                <a:solidFill>
                  <a:schemeClr val="accent2"/>
                </a:solidFill>
              </a:rPr>
              <a:t>:</a:t>
            </a:r>
          </a:p>
          <a:p>
            <a:r>
              <a:rPr lang="en-CA" altLang="ar-JO" sz="1800" dirty="0"/>
              <a:t>Objectives</a:t>
            </a:r>
          </a:p>
          <a:p>
            <a:pPr algn="r" rtl="1"/>
            <a:r>
              <a:rPr lang="en-CA" altLang="ar-JO" sz="1800" dirty="0" err="1"/>
              <a:t>أهداف</a:t>
            </a:r>
            <a:endParaRPr lang="en-CA" altLang="ar-JO" sz="1800" dirty="0"/>
          </a:p>
          <a:p>
            <a:r>
              <a:rPr lang="en-CA" altLang="ar-JO" sz="1800" dirty="0"/>
              <a:t>Strategies and processes</a:t>
            </a:r>
          </a:p>
          <a:p>
            <a:pPr algn="r" rtl="1"/>
            <a:r>
              <a:rPr lang="en-CA" altLang="ar-JO" sz="1800" dirty="0" err="1"/>
              <a:t>الاستراتيجيات</a:t>
            </a:r>
            <a:r>
              <a:rPr lang="en-CA" altLang="ar-JO" sz="1800" dirty="0"/>
              <a:t> </a:t>
            </a:r>
            <a:r>
              <a:rPr lang="en-CA" altLang="ar-JO" sz="1800" dirty="0" err="1"/>
              <a:t>والعمليات</a:t>
            </a:r>
            <a:endParaRPr lang="en-CA" altLang="ar-JO" sz="1800" dirty="0"/>
          </a:p>
          <a:p>
            <a:r>
              <a:rPr lang="en-CA" altLang="ar-JO" sz="1800" dirty="0"/>
              <a:t>Products of elicitation efforts</a:t>
            </a:r>
          </a:p>
          <a:p>
            <a:pPr algn="r" rtl="1"/>
            <a:r>
              <a:rPr lang="en-CA" altLang="ar-JO" sz="1800" dirty="0" err="1"/>
              <a:t>نتائج</a:t>
            </a:r>
            <a:r>
              <a:rPr lang="en-CA" altLang="ar-JO" sz="1800" dirty="0"/>
              <a:t> </a:t>
            </a:r>
            <a:r>
              <a:rPr lang="en-CA" altLang="ar-JO" sz="1800" dirty="0" err="1"/>
              <a:t>جهود</a:t>
            </a:r>
            <a:r>
              <a:rPr lang="en-CA" altLang="ar-JO" sz="1800" dirty="0"/>
              <a:t> </a:t>
            </a:r>
            <a:r>
              <a:rPr lang="en-CA" altLang="ar-JO" sz="1800" dirty="0" err="1"/>
              <a:t>الاستنباط</a:t>
            </a:r>
            <a:endParaRPr lang="en-CA" altLang="ar-JO" sz="1800" dirty="0"/>
          </a:p>
          <a:p>
            <a:r>
              <a:rPr lang="en-CA" altLang="ar-JO" sz="1800" dirty="0"/>
              <a:t>Schedule and resource estimates</a:t>
            </a:r>
          </a:p>
          <a:p>
            <a:pPr algn="r" rtl="1"/>
            <a:r>
              <a:rPr lang="en-CA" altLang="ar-JO" sz="1800" dirty="0" err="1"/>
              <a:t>الجدول</a:t>
            </a:r>
            <a:r>
              <a:rPr lang="en-CA" altLang="ar-JO" sz="1800" dirty="0"/>
              <a:t> </a:t>
            </a:r>
            <a:r>
              <a:rPr lang="en-CA" altLang="ar-JO" sz="1800" dirty="0" err="1"/>
              <a:t>الزمني</a:t>
            </a:r>
            <a:r>
              <a:rPr lang="en-CA" altLang="ar-JO" sz="1800" dirty="0"/>
              <a:t> </a:t>
            </a:r>
            <a:r>
              <a:rPr lang="en-CA" altLang="ar-JO" sz="1800" dirty="0" err="1"/>
              <a:t>وتقديرات</a:t>
            </a:r>
            <a:r>
              <a:rPr lang="en-CA" altLang="ar-JO" sz="1800" dirty="0"/>
              <a:t> </a:t>
            </a:r>
            <a:r>
              <a:rPr lang="en-CA" altLang="ar-JO" sz="1800" dirty="0" err="1"/>
              <a:t>الموارد</a:t>
            </a:r>
            <a:endParaRPr lang="en-CA" altLang="ar-JO" sz="1800" dirty="0"/>
          </a:p>
          <a:p>
            <a:r>
              <a:rPr lang="en-CA" altLang="ar-JO" sz="1800" dirty="0"/>
              <a:t>Risks </a:t>
            </a:r>
            <a:endParaRPr lang="ar-JO" altLang="ar-JO" sz="1800" dirty="0"/>
          </a:p>
          <a:p>
            <a:pPr algn="r" rtl="1"/>
            <a:r>
              <a:rPr lang="en-CA" altLang="ar-JO" sz="1800" dirty="0" err="1"/>
              <a:t>المخاطر</a:t>
            </a:r>
            <a:endParaRPr lang="en-CA" altLang="ar-JO" sz="1800" dirty="0"/>
          </a:p>
          <a:p>
            <a:endParaRPr lang="en-CA" altLang="ar-JO"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B6A8F3A-9289-E962-D7A6-EEEFAEBACF22}"/>
              </a:ext>
            </a:extLst>
          </p:cNvPr>
          <p:cNvSpPr>
            <a:spLocks noGrp="1" noChangeArrowheads="1"/>
          </p:cNvSpPr>
          <p:nvPr>
            <p:ph type="title"/>
          </p:nvPr>
        </p:nvSpPr>
        <p:spPr/>
        <p:txBody>
          <a:bodyPr/>
          <a:lstStyle/>
          <a:p>
            <a:r>
              <a:rPr lang="en-CA" altLang="ar-JO" sz="2400" dirty="0"/>
              <a:t>Elicitation Plan – Objectives / Strategies &amp; Processes</a:t>
            </a:r>
            <a:br>
              <a:rPr lang="ar-JO" altLang="ar-JO" sz="2400" dirty="0"/>
            </a:br>
            <a:r>
              <a:rPr lang="en-CA" altLang="ar-JO" sz="2400" dirty="0" err="1"/>
              <a:t>خطة</a:t>
            </a:r>
            <a:r>
              <a:rPr lang="en-CA" altLang="ar-JO" sz="2400" dirty="0"/>
              <a:t> </a:t>
            </a:r>
            <a:r>
              <a:rPr lang="en-CA" altLang="ar-JO" sz="2400" dirty="0" err="1"/>
              <a:t>الاستخراج</a:t>
            </a:r>
            <a:r>
              <a:rPr lang="en-CA" altLang="ar-JO" sz="2400" dirty="0"/>
              <a:t> - </a:t>
            </a:r>
            <a:r>
              <a:rPr lang="en-CA" altLang="ar-JO" sz="2400" dirty="0" err="1"/>
              <a:t>الأهداف</a:t>
            </a:r>
            <a:r>
              <a:rPr lang="en-CA" altLang="ar-JO" sz="2400" dirty="0"/>
              <a:t> / </a:t>
            </a:r>
            <a:r>
              <a:rPr lang="en-CA" altLang="ar-JO" sz="2400" dirty="0" err="1"/>
              <a:t>الاستراتيجيات</a:t>
            </a:r>
            <a:r>
              <a:rPr lang="en-CA" altLang="ar-JO" sz="2400" dirty="0"/>
              <a:t> </a:t>
            </a:r>
            <a:r>
              <a:rPr lang="en-CA" altLang="ar-JO" sz="2400" dirty="0" err="1"/>
              <a:t>والعمليات</a:t>
            </a:r>
            <a:endParaRPr lang="en-CA" altLang="ar-JO" sz="2400" dirty="0"/>
          </a:p>
        </p:txBody>
      </p:sp>
      <p:sp>
        <p:nvSpPr>
          <p:cNvPr id="82947" name="Rectangle 3">
            <a:extLst>
              <a:ext uri="{FF2B5EF4-FFF2-40B4-BE49-F238E27FC236}">
                <a16:creationId xmlns:a16="http://schemas.microsoft.com/office/drawing/2014/main" id="{BEE146B9-F170-E8CC-E419-056A1BE3EB16}"/>
              </a:ext>
            </a:extLst>
          </p:cNvPr>
          <p:cNvSpPr>
            <a:spLocks noGrp="1" noChangeArrowheads="1"/>
          </p:cNvSpPr>
          <p:nvPr>
            <p:ph type="body" idx="1"/>
          </p:nvPr>
        </p:nvSpPr>
        <p:spPr/>
        <p:txBody>
          <a:bodyPr/>
          <a:lstStyle/>
          <a:p>
            <a:r>
              <a:rPr lang="en-CA" altLang="ar-JO" sz="1600" dirty="0"/>
              <a:t>Objectives: Why this elicitation?</a:t>
            </a:r>
          </a:p>
          <a:p>
            <a:pPr algn="r" rtl="1"/>
            <a:r>
              <a:rPr lang="en-CA" altLang="ar-JO" sz="1600" dirty="0" err="1"/>
              <a:t>الأهداف</a:t>
            </a:r>
            <a:r>
              <a:rPr lang="en-CA" altLang="ar-JO" sz="1600" dirty="0"/>
              <a:t>: </a:t>
            </a:r>
            <a:r>
              <a:rPr lang="en-CA" altLang="ar-JO" sz="1600" dirty="0" err="1"/>
              <a:t>لماذا</a:t>
            </a:r>
            <a:r>
              <a:rPr lang="en-CA" altLang="ar-JO" sz="1600" dirty="0"/>
              <a:t> </a:t>
            </a:r>
            <a:r>
              <a:rPr lang="en-CA" altLang="ar-JO" sz="1600" dirty="0" err="1"/>
              <a:t>هذا</a:t>
            </a:r>
            <a:r>
              <a:rPr lang="en-CA" altLang="ar-JO" sz="1600" dirty="0"/>
              <a:t> </a:t>
            </a:r>
            <a:r>
              <a:rPr lang="en-CA" altLang="ar-JO" sz="1600" dirty="0" err="1"/>
              <a:t>الاستنباط</a:t>
            </a:r>
            <a:r>
              <a:rPr lang="en-CA" altLang="ar-JO" sz="1600" dirty="0"/>
              <a:t>؟</a:t>
            </a:r>
          </a:p>
          <a:p>
            <a:pPr lvl="1"/>
            <a:r>
              <a:rPr lang="en-CA" altLang="ar-JO" sz="1400" dirty="0"/>
              <a:t>Validate market data</a:t>
            </a:r>
          </a:p>
          <a:p>
            <a:pPr lvl="1" algn="r" rtl="1"/>
            <a:r>
              <a:rPr lang="en-CA" altLang="ar-JO" sz="1400" dirty="0" err="1"/>
              <a:t>تحقق</a:t>
            </a:r>
            <a:r>
              <a:rPr lang="en-CA" altLang="ar-JO" sz="1400" dirty="0"/>
              <a:t> </a:t>
            </a:r>
            <a:r>
              <a:rPr lang="en-CA" altLang="ar-JO" sz="1400" dirty="0" err="1"/>
              <a:t>من</a:t>
            </a:r>
            <a:r>
              <a:rPr lang="en-CA" altLang="ar-JO" sz="1400" dirty="0"/>
              <a:t> </a:t>
            </a:r>
            <a:r>
              <a:rPr lang="en-CA" altLang="ar-JO" sz="1400" dirty="0" err="1"/>
              <a:t>صحة</a:t>
            </a:r>
            <a:r>
              <a:rPr lang="en-CA" altLang="ar-JO" sz="1400" dirty="0"/>
              <a:t> </a:t>
            </a:r>
            <a:r>
              <a:rPr lang="en-CA" altLang="ar-JO" sz="1400" dirty="0" err="1"/>
              <a:t>بيانات</a:t>
            </a:r>
            <a:r>
              <a:rPr lang="en-CA" altLang="ar-JO" sz="1400" dirty="0"/>
              <a:t> </a:t>
            </a:r>
            <a:r>
              <a:rPr lang="en-CA" altLang="ar-JO" sz="1400" dirty="0" err="1"/>
              <a:t>السوق</a:t>
            </a:r>
            <a:endParaRPr lang="en-CA" altLang="ar-JO" sz="1400" dirty="0"/>
          </a:p>
          <a:p>
            <a:pPr lvl="1"/>
            <a:r>
              <a:rPr lang="en-CA" altLang="ar-JO" sz="1400" dirty="0"/>
              <a:t>Explore usage scenarios</a:t>
            </a:r>
          </a:p>
          <a:p>
            <a:pPr lvl="1" algn="r" rtl="1"/>
            <a:r>
              <a:rPr lang="en-CA" altLang="ar-JO" sz="1400" dirty="0" err="1"/>
              <a:t>استكشف</a:t>
            </a:r>
            <a:r>
              <a:rPr lang="en-CA" altLang="ar-JO" sz="1400" dirty="0"/>
              <a:t> </a:t>
            </a:r>
            <a:r>
              <a:rPr lang="en-CA" altLang="ar-JO" sz="1400" dirty="0" err="1"/>
              <a:t>سيناريوهات</a:t>
            </a:r>
            <a:r>
              <a:rPr lang="en-CA" altLang="ar-JO" sz="1400" dirty="0"/>
              <a:t> </a:t>
            </a:r>
            <a:r>
              <a:rPr lang="en-CA" altLang="ar-JO" sz="1400" dirty="0" err="1"/>
              <a:t>الاستخدام</a:t>
            </a:r>
            <a:endParaRPr lang="en-CA" altLang="ar-JO" sz="1400" dirty="0"/>
          </a:p>
          <a:p>
            <a:pPr lvl="1"/>
            <a:r>
              <a:rPr lang="en-CA" altLang="ar-JO" sz="1400" dirty="0"/>
              <a:t>Develop a set of requirements, etc..</a:t>
            </a:r>
          </a:p>
          <a:p>
            <a:pPr lvl="1" algn="r" rtl="1"/>
            <a:r>
              <a:rPr lang="en-CA" altLang="ar-JO" sz="1400" dirty="0" err="1"/>
              <a:t>تطوير</a:t>
            </a:r>
            <a:r>
              <a:rPr lang="en-CA" altLang="ar-JO" sz="1400" dirty="0"/>
              <a:t> </a:t>
            </a:r>
            <a:r>
              <a:rPr lang="en-CA" altLang="ar-JO" sz="1400" dirty="0" err="1"/>
              <a:t>مجموعة</a:t>
            </a:r>
            <a:r>
              <a:rPr lang="en-CA" altLang="ar-JO" sz="1400" dirty="0"/>
              <a:t> </a:t>
            </a:r>
            <a:r>
              <a:rPr lang="en-CA" altLang="ar-JO" sz="1400" dirty="0" err="1"/>
              <a:t>من</a:t>
            </a:r>
            <a:r>
              <a:rPr lang="en-CA" altLang="ar-JO" sz="1400" dirty="0"/>
              <a:t> </a:t>
            </a:r>
            <a:r>
              <a:rPr lang="en-CA" altLang="ar-JO" sz="1400" dirty="0" err="1"/>
              <a:t>المتطلبات</a:t>
            </a:r>
            <a:r>
              <a:rPr lang="en-CA" altLang="ar-JO" sz="1400" dirty="0"/>
              <a:t> ، </a:t>
            </a:r>
            <a:r>
              <a:rPr lang="en-CA" altLang="ar-JO" sz="1400" dirty="0" err="1"/>
              <a:t>إلخ</a:t>
            </a:r>
            <a:r>
              <a:rPr lang="en-CA" altLang="ar-JO" sz="1400" dirty="0"/>
              <a:t> ..</a:t>
            </a:r>
          </a:p>
          <a:p>
            <a:r>
              <a:rPr lang="en-CA" altLang="ar-JO" sz="1600" dirty="0"/>
              <a:t>Set elicitation strategies and processes</a:t>
            </a:r>
          </a:p>
          <a:p>
            <a:pPr algn="r" rtl="1"/>
            <a:r>
              <a:rPr lang="en-CA" altLang="ar-JO" sz="1600" dirty="0" err="1"/>
              <a:t>ضع</a:t>
            </a:r>
            <a:r>
              <a:rPr lang="en-CA" altLang="ar-JO" sz="1600" dirty="0"/>
              <a:t> </a:t>
            </a:r>
            <a:r>
              <a:rPr lang="en-CA" altLang="ar-JO" sz="1600" dirty="0" err="1"/>
              <a:t>استراتيجيات</a:t>
            </a:r>
            <a:r>
              <a:rPr lang="en-CA" altLang="ar-JO" sz="1600" dirty="0"/>
              <a:t> </a:t>
            </a:r>
            <a:r>
              <a:rPr lang="en-CA" altLang="ar-JO" sz="1600" dirty="0" err="1"/>
              <a:t>وعمليات</a:t>
            </a:r>
            <a:r>
              <a:rPr lang="en-CA" altLang="ar-JO" sz="1600" dirty="0"/>
              <a:t> </a:t>
            </a:r>
            <a:r>
              <a:rPr lang="en-CA" altLang="ar-JO" sz="1600" dirty="0" err="1"/>
              <a:t>الاستنباط</a:t>
            </a:r>
            <a:endParaRPr lang="en-CA" altLang="ar-JO" sz="1400" dirty="0"/>
          </a:p>
          <a:p>
            <a:pPr lvl="1"/>
            <a:r>
              <a:rPr lang="en-CA" altLang="ar-JO" sz="1400" dirty="0"/>
              <a:t>Approaches used</a:t>
            </a:r>
          </a:p>
          <a:p>
            <a:pPr lvl="1" algn="r" rtl="1"/>
            <a:r>
              <a:rPr lang="en-CA" altLang="ar-JO" sz="1400" dirty="0" err="1"/>
              <a:t>الأساليب</a:t>
            </a:r>
            <a:r>
              <a:rPr lang="en-CA" altLang="ar-JO" sz="1400" dirty="0"/>
              <a:t> </a:t>
            </a:r>
            <a:r>
              <a:rPr lang="en-CA" altLang="ar-JO" sz="1400" dirty="0" err="1"/>
              <a:t>المستخدمة</a:t>
            </a:r>
            <a:endParaRPr lang="en-CA" altLang="ar-JO" sz="1400" dirty="0"/>
          </a:p>
          <a:p>
            <a:pPr lvl="1"/>
            <a:r>
              <a:rPr lang="en-CA" altLang="ar-JO" sz="1400" dirty="0"/>
              <a:t>Often a combination of approaches depending on the types and number of stakeholders</a:t>
            </a:r>
          </a:p>
          <a:p>
            <a:pPr lvl="1" algn="r" rtl="1"/>
            <a:r>
              <a:rPr lang="en-CA" altLang="ar-JO" sz="1400" dirty="0" err="1"/>
              <a:t>غالبًا</a:t>
            </a:r>
            <a:r>
              <a:rPr lang="en-CA" altLang="ar-JO" sz="1400" dirty="0"/>
              <a:t> </a:t>
            </a:r>
            <a:r>
              <a:rPr lang="en-CA" altLang="ar-JO" sz="1400" dirty="0" err="1"/>
              <a:t>ما</a:t>
            </a:r>
            <a:r>
              <a:rPr lang="en-CA" altLang="ar-JO" sz="1400" dirty="0"/>
              <a:t> </a:t>
            </a:r>
            <a:r>
              <a:rPr lang="en-CA" altLang="ar-JO" sz="1400" dirty="0" err="1"/>
              <a:t>تكون</a:t>
            </a:r>
            <a:r>
              <a:rPr lang="en-CA" altLang="ar-JO" sz="1400" dirty="0"/>
              <a:t> </a:t>
            </a:r>
            <a:r>
              <a:rPr lang="en-CA" altLang="ar-JO" sz="1400" dirty="0" err="1"/>
              <a:t>مجموعة</a:t>
            </a:r>
            <a:r>
              <a:rPr lang="en-CA" altLang="ar-JO" sz="1400" dirty="0"/>
              <a:t> </a:t>
            </a:r>
            <a:r>
              <a:rPr lang="en-CA" altLang="ar-JO" sz="1400" dirty="0" err="1"/>
              <a:t>من</a:t>
            </a:r>
            <a:r>
              <a:rPr lang="en-CA" altLang="ar-JO" sz="1400" dirty="0"/>
              <a:t> </a:t>
            </a:r>
            <a:r>
              <a:rPr lang="en-CA" altLang="ar-JO" sz="1400" dirty="0" err="1"/>
              <a:t>الأساليب</a:t>
            </a:r>
            <a:r>
              <a:rPr lang="en-CA" altLang="ar-JO" sz="1400" dirty="0"/>
              <a:t> </a:t>
            </a:r>
            <a:r>
              <a:rPr lang="en-CA" altLang="ar-JO" sz="1400" dirty="0" err="1"/>
              <a:t>تعتمد</a:t>
            </a:r>
            <a:r>
              <a:rPr lang="en-CA" altLang="ar-JO" sz="1400" dirty="0"/>
              <a:t> </a:t>
            </a:r>
            <a:r>
              <a:rPr lang="en-CA" altLang="ar-JO" sz="1400" dirty="0" err="1"/>
              <a:t>على</a:t>
            </a:r>
            <a:r>
              <a:rPr lang="en-CA" altLang="ar-JO" sz="1400" dirty="0"/>
              <a:t> </a:t>
            </a:r>
            <a:r>
              <a:rPr lang="en-CA" altLang="ar-JO" sz="1400" dirty="0" err="1"/>
              <a:t>أنواع</a:t>
            </a:r>
            <a:r>
              <a:rPr lang="en-CA" altLang="ar-JO" sz="1400" dirty="0"/>
              <a:t> </a:t>
            </a:r>
            <a:r>
              <a:rPr lang="en-CA" altLang="ar-JO" sz="1400" dirty="0" err="1"/>
              <a:t>وعدد</a:t>
            </a:r>
            <a:r>
              <a:rPr lang="en-CA" altLang="ar-JO" sz="1400" dirty="0"/>
              <a:t> </a:t>
            </a:r>
            <a:r>
              <a:rPr lang="en-CA" altLang="ar-JO" sz="1400" dirty="0" err="1"/>
              <a:t>أصحاب</a:t>
            </a:r>
            <a:r>
              <a:rPr lang="en-CA" altLang="ar-JO" sz="1400" dirty="0"/>
              <a:t> </a:t>
            </a:r>
            <a:r>
              <a:rPr lang="en-CA" altLang="ar-JO" sz="1400" dirty="0" err="1"/>
              <a:t>المصلحة</a:t>
            </a:r>
            <a:endParaRPr lang="en-CA" altLang="ar-JO" sz="1400" dirty="0"/>
          </a:p>
          <a:p>
            <a:pPr lvl="1"/>
            <a:r>
              <a:rPr lang="en-CA" altLang="ar-JO" sz="1400" dirty="0"/>
              <a:t>Examples: Surveys (questionnaires)</a:t>
            </a:r>
            <a:r>
              <a:rPr lang="ar-SA" altLang="ar-JO" sz="1400" dirty="0"/>
              <a:t>‏</a:t>
            </a:r>
            <a:r>
              <a:rPr lang="en-CA" altLang="ar-JO" sz="1400" dirty="0"/>
              <a:t>, workshops, interviews…</a:t>
            </a:r>
          </a:p>
          <a:p>
            <a:pPr lvl="1" algn="r" rtl="1"/>
            <a:r>
              <a:rPr lang="en-CA" altLang="ar-JO" sz="1400" dirty="0" err="1"/>
              <a:t>أمثلة</a:t>
            </a:r>
            <a:r>
              <a:rPr lang="en-CA" altLang="ar-JO" sz="1400" dirty="0"/>
              <a:t>: </a:t>
            </a:r>
            <a:r>
              <a:rPr lang="en-CA" altLang="ar-JO" sz="1400" dirty="0" err="1"/>
              <a:t>الاستطلاعات</a:t>
            </a:r>
            <a:r>
              <a:rPr lang="en-CA" altLang="ar-JO" sz="1400" dirty="0"/>
              <a:t> (</a:t>
            </a:r>
            <a:r>
              <a:rPr lang="en-CA" altLang="ar-JO" sz="1400" dirty="0" err="1"/>
              <a:t>الاستبيانات</a:t>
            </a:r>
            <a:r>
              <a:rPr lang="en-CA" altLang="ar-JO" sz="1400" dirty="0"/>
              <a:t>)</a:t>
            </a:r>
            <a:r>
              <a:rPr lang="ar-SA" altLang="ar-JO" sz="1400" dirty="0"/>
              <a:t>‏</a:t>
            </a:r>
            <a:r>
              <a:rPr lang="en-CA" altLang="ar-JO" sz="1400" dirty="0"/>
              <a:t>، </a:t>
            </a:r>
            <a:r>
              <a:rPr lang="en-CA" altLang="ar-JO" sz="1400" dirty="0" err="1"/>
              <a:t>ورش</a:t>
            </a:r>
            <a:r>
              <a:rPr lang="en-CA" altLang="ar-JO" sz="1400" dirty="0"/>
              <a:t> </a:t>
            </a:r>
            <a:r>
              <a:rPr lang="en-CA" altLang="ar-JO" sz="1400" dirty="0" err="1"/>
              <a:t>عمل</a:t>
            </a:r>
            <a:r>
              <a:rPr lang="en-CA" altLang="ar-JO" sz="1400" dirty="0"/>
              <a:t> ، </a:t>
            </a:r>
            <a:r>
              <a:rPr lang="en-CA" altLang="ar-JO" sz="1400" dirty="0" err="1"/>
              <a:t>مقابلات</a:t>
            </a:r>
            <a:r>
              <a:rPr lang="en-CA" altLang="ar-JO" sz="1400"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fill="hold" nodeType="withEffect">
                                  <p:stCondLst>
                                    <p:cond delay="0"/>
                                  </p:stCondLst>
                                  <p:childTnLst>
                                    <p:set>
                                      <p:cBhvr additive="repl">
                                        <p:cTn id="6" dur="1" fill="hold">
                                          <p:stCondLst>
                                            <p:cond delay="0"/>
                                          </p:stCondLst>
                                        </p:cTn>
                                        <p:tgtEl>
                                          <p:spTgt spid="82947">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82947">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82947">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82947">
                                            <p:txEl>
                                              <p:pRg st="4" end="4"/>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82947">
                                            <p:txEl>
                                              <p:pRg st="3" end="3"/>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82947">
                                            <p:txEl>
                                              <p:pRg st="6" end="6"/>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82947">
                                            <p:txEl>
                                              <p:pRg st="5" end="5"/>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82947">
                                            <p:txEl>
                                              <p:pRg st="8" end="8"/>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82947">
                                            <p:txEl>
                                              <p:pRg st="7" end="7"/>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82947">
                                            <p:txEl>
                                              <p:pRg st="10" end="10"/>
                                            </p:txEl>
                                          </p:spTgt>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82947">
                                            <p:txEl>
                                              <p:pRg st="9" end="9"/>
                                            </p:txEl>
                                          </p:spTgt>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82947">
                                            <p:txEl>
                                              <p:pRg st="12" end="12"/>
                                            </p:txEl>
                                          </p:spTgt>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82947">
                                            <p:txEl>
                                              <p:pRg st="11" end="11"/>
                                            </p:txEl>
                                          </p:spTgt>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82947">
                                            <p:txEl>
                                              <p:pRg st="14" end="14"/>
                                            </p:txEl>
                                          </p:spTgt>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82947">
                                            <p:txEl>
                                              <p:pRg st="15" end="15"/>
                                            </p:txEl>
                                          </p:spTgt>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829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67B50C6-7317-4428-808D-6A4909A89E08}"/>
              </a:ext>
            </a:extLst>
          </p:cNvPr>
          <p:cNvSpPr>
            <a:spLocks noGrp="1" noChangeArrowheads="1"/>
          </p:cNvSpPr>
          <p:nvPr>
            <p:ph type="title"/>
          </p:nvPr>
        </p:nvSpPr>
        <p:spPr/>
        <p:txBody>
          <a:bodyPr/>
          <a:lstStyle/>
          <a:p>
            <a:r>
              <a:rPr lang="en-CA" altLang="ar-JO" sz="2800" dirty="0"/>
              <a:t>Elicitation Plan – Products</a:t>
            </a:r>
            <a:br>
              <a:rPr lang="ar-JO" altLang="ar-JO" sz="2800" dirty="0"/>
            </a:br>
            <a:r>
              <a:rPr lang="en-CA" altLang="ar-JO" sz="2800" dirty="0" err="1"/>
              <a:t>خطة</a:t>
            </a:r>
            <a:r>
              <a:rPr lang="en-CA" altLang="ar-JO" sz="2800" dirty="0"/>
              <a:t> </a:t>
            </a:r>
            <a:r>
              <a:rPr lang="en-CA" altLang="ar-JO" sz="2800" dirty="0" err="1"/>
              <a:t>الاستخراج</a:t>
            </a:r>
            <a:r>
              <a:rPr lang="en-CA" altLang="ar-JO" sz="2800" dirty="0"/>
              <a:t> - </a:t>
            </a:r>
            <a:r>
              <a:rPr lang="en-CA" altLang="ar-JO" sz="2800" dirty="0" err="1"/>
              <a:t>المنتجات</a:t>
            </a:r>
            <a:endParaRPr lang="en-CA" altLang="ar-JO" sz="2800" dirty="0"/>
          </a:p>
        </p:txBody>
      </p:sp>
      <p:sp>
        <p:nvSpPr>
          <p:cNvPr id="35843" name="Rectangle 3">
            <a:extLst>
              <a:ext uri="{FF2B5EF4-FFF2-40B4-BE49-F238E27FC236}">
                <a16:creationId xmlns:a16="http://schemas.microsoft.com/office/drawing/2014/main" id="{0DA898EB-9693-966B-8D48-CB9D9850AC9A}"/>
              </a:ext>
            </a:extLst>
          </p:cNvPr>
          <p:cNvSpPr>
            <a:spLocks noGrp="1" noChangeArrowheads="1"/>
          </p:cNvSpPr>
          <p:nvPr>
            <p:ph type="body" idx="1"/>
          </p:nvPr>
        </p:nvSpPr>
        <p:spPr>
          <a:xfrm>
            <a:off x="1981200" y="1447801"/>
            <a:ext cx="8229600" cy="4525963"/>
          </a:xfrm>
        </p:spPr>
        <p:txBody>
          <a:bodyPr/>
          <a:lstStyle/>
          <a:p>
            <a:r>
              <a:rPr lang="en-CA" altLang="ar-JO" sz="1050" dirty="0"/>
              <a:t>Usually set of rough requirements</a:t>
            </a:r>
          </a:p>
          <a:p>
            <a:pPr algn="r" rtl="1"/>
            <a:r>
              <a:rPr lang="en-CA" altLang="ar-JO" sz="1050" dirty="0" err="1"/>
              <a:t>عادة</a:t>
            </a:r>
            <a:r>
              <a:rPr lang="en-CA" altLang="ar-JO" sz="1050" dirty="0"/>
              <a:t> </a:t>
            </a:r>
            <a:r>
              <a:rPr lang="en-CA" altLang="ar-JO" sz="1050" dirty="0" err="1"/>
              <a:t>مجموعة</a:t>
            </a:r>
            <a:r>
              <a:rPr lang="en-CA" altLang="ar-JO" sz="1050" dirty="0"/>
              <a:t> </a:t>
            </a:r>
            <a:r>
              <a:rPr lang="en-CA" altLang="ar-JO" sz="1050" dirty="0" err="1"/>
              <a:t>من</a:t>
            </a:r>
            <a:r>
              <a:rPr lang="en-CA" altLang="ar-JO" sz="1050" dirty="0"/>
              <a:t> </a:t>
            </a:r>
            <a:r>
              <a:rPr lang="en-CA" altLang="ar-JO" sz="1050" dirty="0" err="1"/>
              <a:t>المتطلبات</a:t>
            </a:r>
            <a:r>
              <a:rPr lang="en-CA" altLang="ar-JO" sz="1050" dirty="0"/>
              <a:t> </a:t>
            </a:r>
            <a:r>
              <a:rPr lang="en-CA" altLang="ar-JO" sz="1050" dirty="0" err="1"/>
              <a:t>الخام</a:t>
            </a:r>
            <a:endParaRPr lang="en-CA" altLang="ar-JO" sz="1050" dirty="0"/>
          </a:p>
          <a:p>
            <a:pPr lvl="1"/>
            <a:r>
              <a:rPr lang="en-CA" altLang="ar-JO" sz="1000" dirty="0"/>
              <a:t>Written, audio, video notes</a:t>
            </a:r>
          </a:p>
          <a:p>
            <a:pPr lvl="1" algn="r" rtl="1"/>
            <a:r>
              <a:rPr lang="en-CA" altLang="ar-JO" sz="1000" dirty="0" err="1"/>
              <a:t>ملاحظات</a:t>
            </a:r>
            <a:r>
              <a:rPr lang="en-CA" altLang="ar-JO" sz="1000" dirty="0"/>
              <a:t> </a:t>
            </a:r>
            <a:r>
              <a:rPr lang="en-CA" altLang="ar-JO" sz="1000" dirty="0" err="1"/>
              <a:t>مكتوبة</a:t>
            </a:r>
            <a:r>
              <a:rPr lang="en-CA" altLang="ar-JO" sz="1000" dirty="0"/>
              <a:t> ، </a:t>
            </a:r>
            <a:r>
              <a:rPr lang="en-CA" altLang="ar-JO" sz="1000" dirty="0" err="1"/>
              <a:t>صوتية</a:t>
            </a:r>
            <a:r>
              <a:rPr lang="en-CA" altLang="ar-JO" sz="1000" dirty="0"/>
              <a:t> ، </a:t>
            </a:r>
            <a:r>
              <a:rPr lang="en-CA" altLang="ar-JO" sz="1000" dirty="0" err="1"/>
              <a:t>فيديو</a:t>
            </a:r>
            <a:endParaRPr lang="en-CA" altLang="ar-JO" sz="1000" dirty="0"/>
          </a:p>
          <a:p>
            <a:pPr lvl="1"/>
            <a:r>
              <a:rPr lang="en-CA" altLang="ar-JO" sz="1000" dirty="0"/>
              <a:t>Documentation </a:t>
            </a:r>
          </a:p>
          <a:p>
            <a:pPr lvl="1" algn="r" rtl="1"/>
            <a:r>
              <a:rPr lang="en-CA" altLang="ar-JO" sz="1000" dirty="0" err="1"/>
              <a:t>توثيق</a:t>
            </a:r>
            <a:endParaRPr lang="en-CA" altLang="ar-JO" sz="1000" dirty="0"/>
          </a:p>
          <a:p>
            <a:r>
              <a:rPr lang="en-CA" altLang="ar-JO" sz="1050" dirty="0"/>
              <a:t>Deliverables depend on objective and technique, e.g.</a:t>
            </a:r>
          </a:p>
          <a:p>
            <a:pPr algn="r" rtl="1"/>
            <a:r>
              <a:rPr lang="en-CA" altLang="ar-JO" sz="1050" dirty="0" err="1"/>
              <a:t>تعتمد</a:t>
            </a:r>
            <a:r>
              <a:rPr lang="en-CA" altLang="ar-JO" sz="1050" dirty="0"/>
              <a:t> </a:t>
            </a:r>
            <a:r>
              <a:rPr lang="en-CA" altLang="ar-JO" sz="1050" dirty="0" err="1"/>
              <a:t>المخرجات</a:t>
            </a:r>
            <a:r>
              <a:rPr lang="en-CA" altLang="ar-JO" sz="1050" dirty="0"/>
              <a:t> </a:t>
            </a:r>
            <a:r>
              <a:rPr lang="en-CA" altLang="ar-JO" sz="1050" dirty="0" err="1"/>
              <a:t>على</a:t>
            </a:r>
            <a:r>
              <a:rPr lang="en-CA" altLang="ar-JO" sz="1050" dirty="0"/>
              <a:t> </a:t>
            </a:r>
            <a:r>
              <a:rPr lang="en-CA" altLang="ar-JO" sz="1050" dirty="0" err="1"/>
              <a:t>الهدف</a:t>
            </a:r>
            <a:r>
              <a:rPr lang="en-CA" altLang="ar-JO" sz="1050" dirty="0"/>
              <a:t> </a:t>
            </a:r>
            <a:r>
              <a:rPr lang="en-CA" altLang="ar-JO" sz="1050" dirty="0" err="1"/>
              <a:t>والتقنية</a:t>
            </a:r>
            <a:r>
              <a:rPr lang="en-CA" altLang="ar-JO" sz="1050" dirty="0"/>
              <a:t> ، </a:t>
            </a:r>
            <a:r>
              <a:rPr lang="en-CA" altLang="ar-JO" sz="1050" dirty="0" err="1"/>
              <a:t>على</a:t>
            </a:r>
            <a:r>
              <a:rPr lang="en-CA" altLang="ar-JO" sz="1050" dirty="0"/>
              <a:t> </a:t>
            </a:r>
            <a:r>
              <a:rPr lang="en-CA" altLang="ar-JO" sz="1050" dirty="0" err="1"/>
              <a:t>سبيل</a:t>
            </a:r>
            <a:r>
              <a:rPr lang="en-CA" altLang="ar-JO" sz="1050" dirty="0"/>
              <a:t> </a:t>
            </a:r>
            <a:r>
              <a:rPr lang="en-CA" altLang="ar-JO" sz="1050" dirty="0" err="1"/>
              <a:t>المثال</a:t>
            </a:r>
            <a:endParaRPr lang="en-CA" altLang="ar-JO" sz="1000" dirty="0"/>
          </a:p>
          <a:p>
            <a:pPr lvl="1"/>
            <a:r>
              <a:rPr lang="en-CA" altLang="ar-JO" sz="1000" dirty="0"/>
              <a:t>Notes</a:t>
            </a:r>
          </a:p>
          <a:p>
            <a:pPr lvl="1" algn="r" rtl="1"/>
            <a:r>
              <a:rPr lang="en-CA" altLang="ar-JO" sz="1000" dirty="0" err="1"/>
              <a:t>ملحوظات</a:t>
            </a:r>
            <a:endParaRPr lang="en-CA" altLang="ar-JO" sz="1000" dirty="0"/>
          </a:p>
          <a:p>
            <a:pPr lvl="1"/>
            <a:r>
              <a:rPr lang="en-CA" altLang="ar-JO" sz="1000" dirty="0"/>
              <a:t>Goals</a:t>
            </a:r>
          </a:p>
          <a:p>
            <a:pPr lvl="1" algn="r" rtl="1"/>
            <a:r>
              <a:rPr lang="en-CA" altLang="ar-JO" sz="1000" dirty="0" err="1"/>
              <a:t>الأهداف</a:t>
            </a:r>
            <a:endParaRPr lang="en-CA" altLang="ar-JO" sz="1000" dirty="0"/>
          </a:p>
          <a:p>
            <a:pPr lvl="1"/>
            <a:r>
              <a:rPr lang="en-CA" altLang="ar-JO" sz="1000" dirty="0"/>
              <a:t>List of use cases, scenarios</a:t>
            </a:r>
          </a:p>
          <a:p>
            <a:pPr lvl="1" algn="r" rtl="1"/>
            <a:r>
              <a:rPr lang="en-CA" altLang="ar-JO" sz="1000" dirty="0" err="1"/>
              <a:t>قائمة</a:t>
            </a:r>
            <a:r>
              <a:rPr lang="en-CA" altLang="ar-JO" sz="1000" dirty="0"/>
              <a:t> </a:t>
            </a:r>
            <a:r>
              <a:rPr lang="en-CA" altLang="ar-JO" sz="1000" dirty="0" err="1"/>
              <a:t>حالات</a:t>
            </a:r>
            <a:r>
              <a:rPr lang="en-CA" altLang="ar-JO" sz="1000" dirty="0"/>
              <a:t> </a:t>
            </a:r>
            <a:r>
              <a:rPr lang="en-CA" altLang="ar-JO" sz="1000" dirty="0" err="1"/>
              <a:t>الاستخدام</a:t>
            </a:r>
            <a:r>
              <a:rPr lang="en-CA" altLang="ar-JO" sz="1000" dirty="0"/>
              <a:t> </a:t>
            </a:r>
            <a:r>
              <a:rPr lang="en-CA" altLang="ar-JO" sz="1000" dirty="0" err="1"/>
              <a:t>والسيناريوهات</a:t>
            </a:r>
            <a:endParaRPr lang="en-CA" altLang="ar-JO" sz="1000" dirty="0"/>
          </a:p>
          <a:p>
            <a:pPr lvl="1"/>
            <a:r>
              <a:rPr lang="en-CA" altLang="ar-JO" sz="1000" dirty="0"/>
              <a:t>A set of high-level requirements</a:t>
            </a:r>
          </a:p>
          <a:p>
            <a:pPr lvl="1" algn="r" rtl="1"/>
            <a:r>
              <a:rPr lang="en-CA" altLang="ar-JO" sz="1000" dirty="0" err="1"/>
              <a:t>مجموعة</a:t>
            </a:r>
            <a:r>
              <a:rPr lang="en-CA" altLang="ar-JO" sz="1000" dirty="0"/>
              <a:t> </a:t>
            </a:r>
            <a:r>
              <a:rPr lang="en-CA" altLang="ar-JO" sz="1000" dirty="0" err="1"/>
              <a:t>من</a:t>
            </a:r>
            <a:r>
              <a:rPr lang="en-CA" altLang="ar-JO" sz="1000" dirty="0"/>
              <a:t> </a:t>
            </a:r>
            <a:r>
              <a:rPr lang="en-CA" altLang="ar-JO" sz="1000" dirty="0" err="1"/>
              <a:t>المتطلبات</a:t>
            </a:r>
            <a:r>
              <a:rPr lang="en-CA" altLang="ar-JO" sz="1000" dirty="0"/>
              <a:t> </a:t>
            </a:r>
            <a:r>
              <a:rPr lang="en-CA" altLang="ar-JO" sz="1000" dirty="0" err="1"/>
              <a:t>عالية</a:t>
            </a:r>
            <a:r>
              <a:rPr lang="en-CA" altLang="ar-JO" sz="1000" dirty="0"/>
              <a:t> </a:t>
            </a:r>
            <a:r>
              <a:rPr lang="en-CA" altLang="ar-JO" sz="1000" dirty="0" err="1"/>
              <a:t>المستوى</a:t>
            </a:r>
            <a:endParaRPr lang="en-CA" altLang="ar-JO" sz="1000" dirty="0"/>
          </a:p>
          <a:p>
            <a:pPr lvl="1"/>
            <a:r>
              <a:rPr lang="en-CA" altLang="ar-JO" sz="1000" dirty="0"/>
              <a:t>Detailed Software Requirements Specification (SRS)</a:t>
            </a:r>
          </a:p>
          <a:p>
            <a:pPr lvl="1" algn="r" rtl="1"/>
            <a:r>
              <a:rPr lang="en-CA" altLang="ar-JO" sz="1000" dirty="0" err="1"/>
              <a:t>المواصفات</a:t>
            </a:r>
            <a:r>
              <a:rPr lang="en-CA" altLang="ar-JO" sz="1000" dirty="0"/>
              <a:t> </a:t>
            </a:r>
            <a:r>
              <a:rPr lang="en-CA" altLang="ar-JO" sz="1000" dirty="0" err="1"/>
              <a:t>التفصيلية</a:t>
            </a:r>
            <a:r>
              <a:rPr lang="en-CA" altLang="ar-JO" sz="1000" dirty="0"/>
              <a:t> </a:t>
            </a:r>
            <a:r>
              <a:rPr lang="en-CA" altLang="ar-JO" sz="1000" dirty="0" err="1"/>
              <a:t>لمتطلبات</a:t>
            </a:r>
            <a:r>
              <a:rPr lang="en-CA" altLang="ar-JO" sz="1000" dirty="0"/>
              <a:t> </a:t>
            </a:r>
            <a:r>
              <a:rPr lang="en-CA" altLang="ar-JO" sz="1000" dirty="0" err="1"/>
              <a:t>البرامج</a:t>
            </a:r>
            <a:r>
              <a:rPr lang="en-CA" altLang="ar-JO" sz="1000" dirty="0"/>
              <a:t> (SRS)</a:t>
            </a:r>
          </a:p>
          <a:p>
            <a:pPr lvl="1"/>
            <a:r>
              <a:rPr lang="en-CA" altLang="ar-JO" sz="1000" dirty="0"/>
              <a:t>Analysis of survey results</a:t>
            </a:r>
          </a:p>
          <a:p>
            <a:pPr lvl="1" algn="r" rtl="1"/>
            <a:r>
              <a:rPr lang="en-CA" altLang="ar-JO" sz="1000" dirty="0" err="1"/>
              <a:t>تحليل</a:t>
            </a:r>
            <a:r>
              <a:rPr lang="en-CA" altLang="ar-JO" sz="1000" dirty="0"/>
              <a:t> </a:t>
            </a:r>
            <a:r>
              <a:rPr lang="en-CA" altLang="ar-JO" sz="1000" dirty="0" err="1"/>
              <a:t>نتائج</a:t>
            </a:r>
            <a:r>
              <a:rPr lang="en-CA" altLang="ar-JO" sz="1000" dirty="0"/>
              <a:t> </a:t>
            </a:r>
            <a:r>
              <a:rPr lang="en-CA" altLang="ar-JO" sz="1000" dirty="0" err="1"/>
              <a:t>المسح</a:t>
            </a:r>
            <a:endParaRPr lang="en-CA" altLang="ar-JO" sz="1000" dirty="0"/>
          </a:p>
          <a:p>
            <a:pPr lvl="1"/>
            <a:r>
              <a:rPr lang="en-CA" altLang="ar-JO" sz="1000" dirty="0"/>
              <a:t>Performance attribute specification</a:t>
            </a:r>
          </a:p>
          <a:p>
            <a:pPr lvl="1" algn="r" rtl="1"/>
            <a:r>
              <a:rPr lang="en-CA" altLang="ar-JO" sz="1000" dirty="0" err="1"/>
              <a:t>مواصفات</a:t>
            </a:r>
            <a:r>
              <a:rPr lang="en-CA" altLang="ar-JO" sz="1000" dirty="0"/>
              <a:t> </a:t>
            </a:r>
            <a:r>
              <a:rPr lang="en-CA" altLang="ar-JO" sz="1000" dirty="0" err="1"/>
              <a:t>سمات</a:t>
            </a:r>
            <a:r>
              <a:rPr lang="en-CA" altLang="ar-JO" sz="1000" dirty="0"/>
              <a:t> </a:t>
            </a:r>
            <a:r>
              <a:rPr lang="en-CA" altLang="ar-JO" sz="1000" dirty="0" err="1"/>
              <a:t>الأداء</a:t>
            </a:r>
            <a:endParaRPr lang="en-CA" altLang="ar-JO" sz="1000" dirty="0"/>
          </a:p>
          <a:p>
            <a:r>
              <a:rPr lang="en-CA" altLang="ar-JO" sz="1050" dirty="0"/>
              <a:t>Generally: un-organized, redundant, incomplete</a:t>
            </a:r>
            <a:endParaRPr lang="ar-JO" altLang="ar-JO" sz="1050" dirty="0"/>
          </a:p>
          <a:p>
            <a:pPr algn="r" rtl="1"/>
            <a:r>
              <a:rPr lang="en-CA" altLang="ar-JO" sz="1050" dirty="0" err="1"/>
              <a:t>بشكل</a:t>
            </a:r>
            <a:r>
              <a:rPr lang="en-CA" altLang="ar-JO" sz="1050" dirty="0"/>
              <a:t> </a:t>
            </a:r>
            <a:r>
              <a:rPr lang="en-CA" altLang="ar-JO" sz="1050" dirty="0" err="1"/>
              <a:t>عام</a:t>
            </a:r>
            <a:r>
              <a:rPr lang="en-CA" altLang="ar-JO" sz="1050" dirty="0"/>
              <a:t>: </a:t>
            </a:r>
            <a:r>
              <a:rPr lang="en-CA" altLang="ar-JO" sz="1050" dirty="0" err="1"/>
              <a:t>غير</a:t>
            </a:r>
            <a:r>
              <a:rPr lang="en-CA" altLang="ar-JO" sz="1050" dirty="0"/>
              <a:t> </a:t>
            </a:r>
            <a:r>
              <a:rPr lang="en-CA" altLang="ar-JO" sz="1050" dirty="0" err="1"/>
              <a:t>منظم</a:t>
            </a:r>
            <a:r>
              <a:rPr lang="en-CA" altLang="ar-JO" sz="1050" dirty="0"/>
              <a:t> ، </a:t>
            </a:r>
            <a:r>
              <a:rPr lang="en-CA" altLang="ar-JO" sz="1050" dirty="0" err="1"/>
              <a:t>فائض</a:t>
            </a:r>
            <a:r>
              <a:rPr lang="en-CA" altLang="ar-JO" sz="1050" dirty="0"/>
              <a:t> ، </a:t>
            </a:r>
            <a:r>
              <a:rPr lang="en-CA" altLang="ar-JO" sz="1050" dirty="0" err="1"/>
              <a:t>غير</a:t>
            </a:r>
            <a:r>
              <a:rPr lang="en-CA" altLang="ar-JO" sz="1050" dirty="0"/>
              <a:t> </a:t>
            </a:r>
            <a:r>
              <a:rPr lang="en-CA" altLang="ar-JO" sz="1050" dirty="0" err="1"/>
              <a:t>مكتمل</a:t>
            </a:r>
            <a:endParaRPr lang="en-CA" altLang="ar-JO" sz="1050" dirty="0"/>
          </a:p>
          <a:p>
            <a:endParaRPr lang="en-CA" altLang="ar-JO" sz="1050"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3E0F1D4-03EA-B2C7-EF97-8217E028A646}"/>
              </a:ext>
            </a:extLst>
          </p:cNvPr>
          <p:cNvSpPr>
            <a:spLocks noGrp="1" noChangeArrowheads="1"/>
          </p:cNvSpPr>
          <p:nvPr>
            <p:ph type="title"/>
          </p:nvPr>
        </p:nvSpPr>
        <p:spPr/>
        <p:txBody>
          <a:bodyPr/>
          <a:lstStyle/>
          <a:p>
            <a:r>
              <a:rPr lang="en-CA" altLang="ar-JO" sz="3200" dirty="0"/>
              <a:t>Elicitation Plan – Estimates</a:t>
            </a:r>
            <a:br>
              <a:rPr lang="ar-JO" altLang="ar-JO" sz="3200" dirty="0"/>
            </a:br>
            <a:r>
              <a:rPr lang="en-CA" altLang="ar-JO" sz="3200" dirty="0" err="1"/>
              <a:t>خطة</a:t>
            </a:r>
            <a:r>
              <a:rPr lang="en-CA" altLang="ar-JO" sz="3200" dirty="0"/>
              <a:t> </a:t>
            </a:r>
            <a:r>
              <a:rPr lang="en-CA" altLang="ar-JO" sz="3200" dirty="0" err="1"/>
              <a:t>الاستخراج</a:t>
            </a:r>
            <a:r>
              <a:rPr lang="en-CA" altLang="ar-JO" sz="3200" dirty="0"/>
              <a:t> - </a:t>
            </a:r>
            <a:r>
              <a:rPr lang="en-CA" altLang="ar-JO" sz="3200" dirty="0" err="1"/>
              <a:t>تقديرات</a:t>
            </a:r>
            <a:endParaRPr lang="en-CA" altLang="ar-JO" sz="3200" dirty="0"/>
          </a:p>
        </p:txBody>
      </p:sp>
      <p:sp>
        <p:nvSpPr>
          <p:cNvPr id="37891" name="Rectangle 3">
            <a:extLst>
              <a:ext uri="{FF2B5EF4-FFF2-40B4-BE49-F238E27FC236}">
                <a16:creationId xmlns:a16="http://schemas.microsoft.com/office/drawing/2014/main" id="{1AF6474F-307D-2273-F45C-235AAA4CFDAE}"/>
              </a:ext>
            </a:extLst>
          </p:cNvPr>
          <p:cNvSpPr>
            <a:spLocks noGrp="1" noChangeArrowheads="1"/>
          </p:cNvSpPr>
          <p:nvPr>
            <p:ph type="body" idx="1"/>
          </p:nvPr>
        </p:nvSpPr>
        <p:spPr/>
        <p:txBody>
          <a:bodyPr/>
          <a:lstStyle/>
          <a:p>
            <a:r>
              <a:rPr lang="en-CA" altLang="ar-JO" sz="2000" dirty="0"/>
              <a:t>Identify development and customer participants in various elicitation activities</a:t>
            </a:r>
          </a:p>
          <a:p>
            <a:pPr algn="r" rtl="1"/>
            <a:r>
              <a:rPr lang="en-CA" altLang="ar-JO" sz="2000" dirty="0" err="1"/>
              <a:t>تحديد</a:t>
            </a:r>
            <a:r>
              <a:rPr lang="en-CA" altLang="ar-JO" sz="2000" dirty="0"/>
              <a:t> </a:t>
            </a:r>
            <a:r>
              <a:rPr lang="en-CA" altLang="ar-JO" sz="2000" dirty="0" err="1"/>
              <a:t>التنمية</a:t>
            </a:r>
            <a:r>
              <a:rPr lang="en-CA" altLang="ar-JO" sz="2000" dirty="0"/>
              <a:t> </a:t>
            </a:r>
            <a:r>
              <a:rPr lang="en-CA" altLang="ar-JO" sz="2000" dirty="0" err="1"/>
              <a:t>والعملاء</a:t>
            </a:r>
            <a:r>
              <a:rPr lang="en-CA" altLang="ar-JO" sz="2000" dirty="0"/>
              <a:t> </a:t>
            </a:r>
            <a:r>
              <a:rPr lang="en-CA" altLang="ar-JO" sz="2000" dirty="0" err="1"/>
              <a:t>المشاركين</a:t>
            </a:r>
            <a:r>
              <a:rPr lang="en-CA" altLang="ar-JO" sz="2000" dirty="0"/>
              <a:t> </a:t>
            </a:r>
            <a:r>
              <a:rPr lang="en-CA" altLang="ar-JO" sz="2000" dirty="0" err="1"/>
              <a:t>في</a:t>
            </a:r>
            <a:r>
              <a:rPr lang="en-CA" altLang="ar-JO" sz="2000" dirty="0"/>
              <a:t> </a:t>
            </a:r>
            <a:r>
              <a:rPr lang="en-CA" altLang="ar-JO" sz="2000" dirty="0" err="1"/>
              <a:t>مختلف</a:t>
            </a:r>
            <a:r>
              <a:rPr lang="en-CA" altLang="ar-JO" sz="2000" dirty="0"/>
              <a:t> </a:t>
            </a:r>
            <a:r>
              <a:rPr lang="en-CA" altLang="ar-JO" sz="2000" dirty="0" err="1"/>
              <a:t>أنشطة</a:t>
            </a:r>
            <a:r>
              <a:rPr lang="en-CA" altLang="ar-JO" sz="2000" dirty="0"/>
              <a:t> </a:t>
            </a:r>
            <a:r>
              <a:rPr lang="en-CA" altLang="ar-JO" sz="2000" dirty="0" err="1"/>
              <a:t>الاستنباط</a:t>
            </a:r>
            <a:endParaRPr lang="en-CA" altLang="ar-JO" sz="2000" dirty="0"/>
          </a:p>
          <a:p>
            <a:r>
              <a:rPr lang="en-CA" altLang="ar-JO" sz="2000" dirty="0"/>
              <a:t>Estimate of effort for elicitation</a:t>
            </a:r>
          </a:p>
          <a:p>
            <a:pPr algn="r" rtl="1"/>
            <a:r>
              <a:rPr lang="en-CA" altLang="ar-JO" sz="2000" dirty="0" err="1"/>
              <a:t>تقدير</a:t>
            </a:r>
            <a:r>
              <a:rPr lang="en-CA" altLang="ar-JO" sz="2000" dirty="0"/>
              <a:t> </a:t>
            </a:r>
            <a:r>
              <a:rPr lang="en-CA" altLang="ar-JO" sz="2000" dirty="0" err="1"/>
              <a:t>الجهد</a:t>
            </a:r>
            <a:r>
              <a:rPr lang="en-CA" altLang="ar-JO" sz="2000" dirty="0"/>
              <a:t> </a:t>
            </a:r>
            <a:r>
              <a:rPr lang="en-CA" altLang="ar-JO" sz="2000" dirty="0" err="1"/>
              <a:t>للاستنباط</a:t>
            </a:r>
            <a:endParaRPr lang="en-CA" altLang="ar-JO" sz="2000" dirty="0"/>
          </a:p>
          <a:p>
            <a:r>
              <a:rPr lang="en-CA" altLang="ar-JO" sz="2000" dirty="0"/>
              <a:t>Scheduling of resources </a:t>
            </a:r>
            <a:endParaRPr lang="ar-JO" altLang="ar-JO" sz="2000" dirty="0"/>
          </a:p>
          <a:p>
            <a:pPr algn="r" rtl="1"/>
            <a:r>
              <a:rPr lang="en-CA" altLang="ar-JO" sz="2000" dirty="0" err="1"/>
              <a:t>جدولة</a:t>
            </a:r>
            <a:r>
              <a:rPr lang="en-CA" altLang="ar-JO" sz="2000" dirty="0"/>
              <a:t> </a:t>
            </a:r>
            <a:r>
              <a:rPr lang="en-CA" altLang="ar-JO" sz="2000" dirty="0" err="1"/>
              <a:t>الموارد</a:t>
            </a:r>
            <a:endParaRPr lang="en-CA" altLang="ar-JO" sz="2000" dirty="0"/>
          </a:p>
          <a:p>
            <a:endParaRPr lang="en-CA" altLang="ar-JO" sz="2000"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9F89D2E-F87D-7FEA-F999-834657E961D6}"/>
              </a:ext>
            </a:extLst>
          </p:cNvPr>
          <p:cNvSpPr>
            <a:spLocks noGrp="1" noChangeArrowheads="1"/>
          </p:cNvSpPr>
          <p:nvPr>
            <p:ph type="title"/>
          </p:nvPr>
        </p:nvSpPr>
        <p:spPr/>
        <p:txBody>
          <a:bodyPr/>
          <a:lstStyle/>
          <a:p>
            <a:r>
              <a:rPr lang="en-CA" altLang="ar-JO" sz="3200" dirty="0"/>
              <a:t>Elicitation Plan – Risks</a:t>
            </a:r>
            <a:br>
              <a:rPr lang="ar-JO" altLang="ar-JO" sz="3200" dirty="0"/>
            </a:br>
            <a:r>
              <a:rPr lang="en-CA" altLang="ar-JO" sz="3200" dirty="0" err="1"/>
              <a:t>خطة</a:t>
            </a:r>
            <a:r>
              <a:rPr lang="en-CA" altLang="ar-JO" sz="3200" dirty="0"/>
              <a:t> </a:t>
            </a:r>
            <a:r>
              <a:rPr lang="en-CA" altLang="ar-JO" sz="3200" dirty="0" err="1"/>
              <a:t>الاستخراج</a:t>
            </a:r>
            <a:r>
              <a:rPr lang="en-CA" altLang="ar-JO" sz="3200" dirty="0"/>
              <a:t> - </a:t>
            </a:r>
            <a:r>
              <a:rPr lang="en-CA" altLang="ar-JO" sz="3200" dirty="0" err="1"/>
              <a:t>المخاطر</a:t>
            </a:r>
            <a:endParaRPr lang="en-CA" altLang="ar-JO" sz="3200" dirty="0"/>
          </a:p>
        </p:txBody>
      </p:sp>
      <p:sp>
        <p:nvSpPr>
          <p:cNvPr id="39939" name="Rectangle 3">
            <a:extLst>
              <a:ext uri="{FF2B5EF4-FFF2-40B4-BE49-F238E27FC236}">
                <a16:creationId xmlns:a16="http://schemas.microsoft.com/office/drawing/2014/main" id="{D1D07850-7332-06E0-BC31-216AEDF43798}"/>
              </a:ext>
            </a:extLst>
          </p:cNvPr>
          <p:cNvSpPr>
            <a:spLocks noGrp="1" noChangeArrowheads="1"/>
          </p:cNvSpPr>
          <p:nvPr>
            <p:ph type="body" idx="1"/>
          </p:nvPr>
        </p:nvSpPr>
        <p:spPr/>
        <p:txBody>
          <a:bodyPr/>
          <a:lstStyle/>
          <a:p>
            <a:r>
              <a:rPr lang="en-CA" altLang="ar-JO" sz="2000" dirty="0"/>
              <a:t>Factors that could impede completion of elicitation activities</a:t>
            </a:r>
          </a:p>
          <a:p>
            <a:pPr algn="r" rtl="1"/>
            <a:r>
              <a:rPr lang="en-CA" altLang="ar-JO" sz="2000" dirty="0" err="1"/>
              <a:t>العوامل</a:t>
            </a:r>
            <a:r>
              <a:rPr lang="en-CA" altLang="ar-JO" sz="2000" dirty="0"/>
              <a:t> </a:t>
            </a:r>
            <a:r>
              <a:rPr lang="en-CA" altLang="ar-JO" sz="2000" dirty="0" err="1"/>
              <a:t>التي</a:t>
            </a:r>
            <a:r>
              <a:rPr lang="en-CA" altLang="ar-JO" sz="2000" dirty="0"/>
              <a:t> </a:t>
            </a:r>
            <a:r>
              <a:rPr lang="en-CA" altLang="ar-JO" sz="2000" dirty="0" err="1"/>
              <a:t>قد</a:t>
            </a:r>
            <a:r>
              <a:rPr lang="en-CA" altLang="ar-JO" sz="2000" dirty="0"/>
              <a:t> </a:t>
            </a:r>
            <a:r>
              <a:rPr lang="en-CA" altLang="ar-JO" sz="2000" dirty="0" err="1"/>
              <a:t>تعيق</a:t>
            </a:r>
            <a:r>
              <a:rPr lang="en-CA" altLang="ar-JO" sz="2000" dirty="0"/>
              <a:t> </a:t>
            </a:r>
            <a:r>
              <a:rPr lang="en-CA" altLang="ar-JO" sz="2000" dirty="0" err="1"/>
              <a:t>استكمال</a:t>
            </a:r>
            <a:r>
              <a:rPr lang="en-CA" altLang="ar-JO" sz="2000" dirty="0"/>
              <a:t> </a:t>
            </a:r>
            <a:r>
              <a:rPr lang="en-CA" altLang="ar-JO" sz="2000" dirty="0" err="1"/>
              <a:t>أنشطة</a:t>
            </a:r>
            <a:r>
              <a:rPr lang="en-CA" altLang="ar-JO" sz="2000" dirty="0"/>
              <a:t> </a:t>
            </a:r>
            <a:r>
              <a:rPr lang="en-CA" altLang="ar-JO" sz="2000" dirty="0" err="1"/>
              <a:t>الاستنباط</a:t>
            </a:r>
            <a:endParaRPr lang="en-CA" altLang="ar-JO" sz="2000" dirty="0"/>
          </a:p>
          <a:p>
            <a:pPr lvl="1"/>
            <a:r>
              <a:rPr lang="en-CA" altLang="ar-JO" sz="1800" dirty="0"/>
              <a:t>e.g., hostile stakeholders</a:t>
            </a:r>
          </a:p>
          <a:p>
            <a:pPr lvl="1" algn="r" rtl="1"/>
            <a:r>
              <a:rPr lang="en-CA" altLang="ar-JO" sz="1800" dirty="0" err="1"/>
              <a:t>على</a:t>
            </a:r>
            <a:r>
              <a:rPr lang="en-CA" altLang="ar-JO" sz="1800" dirty="0"/>
              <a:t> </a:t>
            </a:r>
            <a:r>
              <a:rPr lang="en-CA" altLang="ar-JO" sz="1800" dirty="0" err="1"/>
              <a:t>سبيل</a:t>
            </a:r>
            <a:r>
              <a:rPr lang="en-CA" altLang="ar-JO" sz="1800" dirty="0"/>
              <a:t> </a:t>
            </a:r>
            <a:r>
              <a:rPr lang="en-CA" altLang="ar-JO" sz="1800" dirty="0" err="1"/>
              <a:t>المثال</a:t>
            </a:r>
            <a:r>
              <a:rPr lang="en-CA" altLang="ar-JO" sz="1800" dirty="0"/>
              <a:t> ، </a:t>
            </a:r>
            <a:r>
              <a:rPr lang="en-CA" altLang="ar-JO" sz="1800" dirty="0" err="1"/>
              <a:t>أصحاب</a:t>
            </a:r>
            <a:r>
              <a:rPr lang="en-CA" altLang="ar-JO" sz="1800" dirty="0"/>
              <a:t> </a:t>
            </a:r>
            <a:r>
              <a:rPr lang="en-CA" altLang="ar-JO" sz="1800" dirty="0" err="1"/>
              <a:t>المصلحة</a:t>
            </a:r>
            <a:r>
              <a:rPr lang="en-CA" altLang="ar-JO" sz="1800" dirty="0"/>
              <a:t> </a:t>
            </a:r>
            <a:r>
              <a:rPr lang="en-CA" altLang="ar-JO" sz="1800" dirty="0" err="1"/>
              <a:t>المعادون</a:t>
            </a:r>
            <a:endParaRPr lang="en-CA" altLang="ar-JO" sz="1800" dirty="0"/>
          </a:p>
          <a:p>
            <a:r>
              <a:rPr lang="en-CA" altLang="ar-JO" sz="2000" dirty="0"/>
              <a:t>Severity of each risk</a:t>
            </a:r>
          </a:p>
          <a:p>
            <a:pPr algn="r" rtl="1"/>
            <a:r>
              <a:rPr lang="en-CA" altLang="ar-JO" sz="2000" dirty="0" err="1"/>
              <a:t>شدة</a:t>
            </a:r>
            <a:r>
              <a:rPr lang="en-CA" altLang="ar-JO" sz="2000" dirty="0"/>
              <a:t> </a:t>
            </a:r>
            <a:r>
              <a:rPr lang="en-CA" altLang="ar-JO" sz="2000" dirty="0" err="1"/>
              <a:t>كل</a:t>
            </a:r>
            <a:r>
              <a:rPr lang="en-CA" altLang="ar-JO" sz="2000" dirty="0"/>
              <a:t> </a:t>
            </a:r>
            <a:r>
              <a:rPr lang="en-CA" altLang="ar-JO" sz="2000" dirty="0" err="1"/>
              <a:t>خطر</a:t>
            </a:r>
            <a:endParaRPr lang="en-CA" altLang="ar-JO" sz="2000" dirty="0"/>
          </a:p>
          <a:p>
            <a:r>
              <a:rPr lang="en-CA" altLang="ar-JO" sz="2000" dirty="0"/>
              <a:t>Likelihood of occurrence for each risk</a:t>
            </a:r>
          </a:p>
          <a:p>
            <a:pPr algn="r" rtl="1"/>
            <a:r>
              <a:rPr lang="en-CA" altLang="ar-JO" sz="2000" dirty="0" err="1"/>
              <a:t>احتمالية</a:t>
            </a:r>
            <a:r>
              <a:rPr lang="en-CA" altLang="ar-JO" sz="2000" dirty="0"/>
              <a:t> </a:t>
            </a:r>
            <a:r>
              <a:rPr lang="en-CA" altLang="ar-JO" sz="2000" dirty="0" err="1"/>
              <a:t>حدوث</a:t>
            </a:r>
            <a:r>
              <a:rPr lang="en-CA" altLang="ar-JO" sz="2000" dirty="0"/>
              <a:t> </a:t>
            </a:r>
            <a:r>
              <a:rPr lang="en-CA" altLang="ar-JO" sz="2000" dirty="0" err="1"/>
              <a:t>كل</a:t>
            </a:r>
            <a:r>
              <a:rPr lang="en-CA" altLang="ar-JO" sz="2000" dirty="0"/>
              <a:t> </a:t>
            </a:r>
            <a:r>
              <a:rPr lang="en-CA" altLang="ar-JO" sz="2000" dirty="0" err="1"/>
              <a:t>خطر</a:t>
            </a:r>
            <a:endParaRPr lang="en-CA" altLang="ar-JO" sz="2000" dirty="0"/>
          </a:p>
          <a:p>
            <a:r>
              <a:rPr lang="en-CA" altLang="ar-JO" sz="2000" dirty="0"/>
              <a:t>Mitigation strategy for each risk</a:t>
            </a:r>
            <a:endParaRPr lang="ar-JO" altLang="ar-JO" sz="2000" dirty="0"/>
          </a:p>
          <a:p>
            <a:pPr algn="r" rtl="1"/>
            <a:r>
              <a:rPr lang="en-CA" altLang="ar-JO" sz="2000" dirty="0" err="1"/>
              <a:t>استراتيجية</a:t>
            </a:r>
            <a:r>
              <a:rPr lang="en-CA" altLang="ar-JO" sz="2000" dirty="0"/>
              <a:t> </a:t>
            </a:r>
            <a:r>
              <a:rPr lang="en-CA" altLang="ar-JO" sz="2000" dirty="0" err="1"/>
              <a:t>التخفيف</a:t>
            </a:r>
            <a:r>
              <a:rPr lang="en-CA" altLang="ar-JO" sz="2000" dirty="0"/>
              <a:t> </a:t>
            </a:r>
            <a:r>
              <a:rPr lang="en-CA" altLang="ar-JO" sz="2000" dirty="0" err="1"/>
              <a:t>لكل</a:t>
            </a:r>
            <a:r>
              <a:rPr lang="en-CA" altLang="ar-JO" sz="2000" dirty="0"/>
              <a:t> </a:t>
            </a:r>
            <a:r>
              <a:rPr lang="en-CA" altLang="ar-JO" sz="2000" dirty="0" err="1"/>
              <a:t>خطر</a:t>
            </a:r>
            <a:endParaRPr lang="en-CA" altLang="ar-JO" sz="2000" dirty="0"/>
          </a:p>
          <a:p>
            <a:endParaRPr lang="en-CA" altLang="ar-JO" sz="2000"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2AED5E4-C820-BE66-B10B-CD37689BC5F9}"/>
              </a:ext>
            </a:extLst>
          </p:cNvPr>
          <p:cNvSpPr>
            <a:spLocks noGrp="1" noChangeArrowheads="1"/>
          </p:cNvSpPr>
          <p:nvPr>
            <p:ph type="title"/>
          </p:nvPr>
        </p:nvSpPr>
        <p:spPr/>
        <p:txBody>
          <a:bodyPr/>
          <a:lstStyle/>
          <a:p>
            <a:r>
              <a:rPr lang="en-CA" altLang="ar-JO" sz="3200" dirty="0"/>
              <a:t>Examine Project Viability</a:t>
            </a:r>
            <a:br>
              <a:rPr lang="ar-JO" altLang="ar-JO" sz="3200" dirty="0"/>
            </a:br>
            <a:r>
              <a:rPr lang="en-CA" altLang="ar-JO" sz="3200" dirty="0" err="1"/>
              <a:t>افحص</a:t>
            </a:r>
            <a:r>
              <a:rPr lang="en-CA" altLang="ar-JO" sz="3200" dirty="0"/>
              <a:t> </a:t>
            </a:r>
            <a:r>
              <a:rPr lang="en-CA" altLang="ar-JO" sz="3200" dirty="0" err="1"/>
              <a:t>جدوى</a:t>
            </a:r>
            <a:r>
              <a:rPr lang="en-CA" altLang="ar-JO" sz="3200" dirty="0"/>
              <a:t> </a:t>
            </a:r>
            <a:r>
              <a:rPr lang="en-CA" altLang="ar-JO" sz="3200" dirty="0" err="1"/>
              <a:t>المشروع</a:t>
            </a:r>
            <a:endParaRPr lang="en-CA" altLang="ar-JO" sz="3200" dirty="0"/>
          </a:p>
        </p:txBody>
      </p:sp>
      <p:sp>
        <p:nvSpPr>
          <p:cNvPr id="41987" name="Rectangle 3">
            <a:extLst>
              <a:ext uri="{FF2B5EF4-FFF2-40B4-BE49-F238E27FC236}">
                <a16:creationId xmlns:a16="http://schemas.microsoft.com/office/drawing/2014/main" id="{09EAF811-4100-453D-489B-FDECC90D496F}"/>
              </a:ext>
            </a:extLst>
          </p:cNvPr>
          <p:cNvSpPr>
            <a:spLocks noGrp="1" noChangeArrowheads="1"/>
          </p:cNvSpPr>
          <p:nvPr>
            <p:ph type="body" idx="1"/>
          </p:nvPr>
        </p:nvSpPr>
        <p:spPr>
          <a:xfrm>
            <a:off x="1981200" y="1524001"/>
            <a:ext cx="8229600" cy="4525963"/>
          </a:xfrm>
        </p:spPr>
        <p:txBody>
          <a:bodyPr/>
          <a:lstStyle/>
          <a:p>
            <a:r>
              <a:rPr lang="en-CA" altLang="ar-JO" sz="1800" dirty="0"/>
              <a:t>Does-it make good business sense ?</a:t>
            </a:r>
          </a:p>
          <a:p>
            <a:pPr algn="r" rtl="1"/>
            <a:r>
              <a:rPr lang="en-CA" altLang="ar-JO" sz="1800" dirty="0" err="1"/>
              <a:t>هل</a:t>
            </a:r>
            <a:r>
              <a:rPr lang="en-CA" altLang="ar-JO" sz="1800" dirty="0"/>
              <a:t> </a:t>
            </a:r>
            <a:r>
              <a:rPr lang="en-CA" altLang="ar-JO" sz="1800" dirty="0" err="1"/>
              <a:t>هذا</a:t>
            </a:r>
            <a:r>
              <a:rPr lang="en-CA" altLang="ar-JO" sz="1800" dirty="0"/>
              <a:t> </a:t>
            </a:r>
            <a:r>
              <a:rPr lang="en-CA" altLang="ar-JO" sz="1800" dirty="0" err="1"/>
              <a:t>منطقي</a:t>
            </a:r>
            <a:r>
              <a:rPr lang="en-CA" altLang="ar-JO" sz="1800" dirty="0"/>
              <a:t> </a:t>
            </a:r>
            <a:r>
              <a:rPr lang="en-CA" altLang="ar-JO" sz="1800" dirty="0" err="1"/>
              <a:t>من</a:t>
            </a:r>
            <a:r>
              <a:rPr lang="en-CA" altLang="ar-JO" sz="1800" dirty="0"/>
              <a:t> </a:t>
            </a:r>
            <a:r>
              <a:rPr lang="en-CA" altLang="ar-JO" sz="1800" dirty="0" err="1"/>
              <a:t>الناحية</a:t>
            </a:r>
            <a:r>
              <a:rPr lang="en-CA" altLang="ar-JO" sz="1800" dirty="0"/>
              <a:t> </a:t>
            </a:r>
            <a:r>
              <a:rPr lang="en-CA" altLang="ar-JO" sz="1800" dirty="0" err="1"/>
              <a:t>التجارية</a:t>
            </a:r>
            <a:r>
              <a:rPr lang="en-CA" altLang="ar-JO" sz="1800" dirty="0"/>
              <a:t>؟</a:t>
            </a:r>
          </a:p>
          <a:p>
            <a:pPr lvl="1"/>
            <a:r>
              <a:rPr lang="en-CA" altLang="ar-JO" sz="1600" dirty="0"/>
              <a:t>It's very difficult to cancel a project once started</a:t>
            </a:r>
          </a:p>
          <a:p>
            <a:pPr lvl="1" algn="r" rtl="1"/>
            <a:r>
              <a:rPr lang="en-CA" altLang="ar-JO" sz="1600" dirty="0" err="1"/>
              <a:t>من</a:t>
            </a:r>
            <a:r>
              <a:rPr lang="en-CA" altLang="ar-JO" sz="1600" dirty="0"/>
              <a:t> </a:t>
            </a:r>
            <a:r>
              <a:rPr lang="en-CA" altLang="ar-JO" sz="1600" dirty="0" err="1"/>
              <a:t>الصعب</a:t>
            </a:r>
            <a:r>
              <a:rPr lang="en-CA" altLang="ar-JO" sz="1600" dirty="0"/>
              <a:t> </a:t>
            </a:r>
            <a:r>
              <a:rPr lang="en-CA" altLang="ar-JO" sz="1600" dirty="0" err="1"/>
              <a:t>للغاية</a:t>
            </a:r>
            <a:r>
              <a:rPr lang="en-CA" altLang="ar-JO" sz="1600" dirty="0"/>
              <a:t> </a:t>
            </a:r>
            <a:r>
              <a:rPr lang="en-CA" altLang="ar-JO" sz="1600" dirty="0" err="1"/>
              <a:t>إلغاء</a:t>
            </a:r>
            <a:r>
              <a:rPr lang="en-CA" altLang="ar-JO" sz="1600" dirty="0"/>
              <a:t> </a:t>
            </a:r>
            <a:r>
              <a:rPr lang="en-CA" altLang="ar-JO" sz="1600" dirty="0" err="1"/>
              <a:t>مشروع</a:t>
            </a:r>
            <a:r>
              <a:rPr lang="en-CA" altLang="ar-JO" sz="1600" dirty="0"/>
              <a:t> </a:t>
            </a:r>
            <a:r>
              <a:rPr lang="en-CA" altLang="ar-JO" sz="1600" dirty="0" err="1"/>
              <a:t>بمجرد</a:t>
            </a:r>
            <a:r>
              <a:rPr lang="en-CA" altLang="ar-JO" sz="1600" dirty="0"/>
              <a:t> </a:t>
            </a:r>
            <a:r>
              <a:rPr lang="en-CA" altLang="ar-JO" sz="1600" dirty="0" err="1"/>
              <a:t>بدئه</a:t>
            </a:r>
            <a:endParaRPr lang="en-CA" altLang="ar-JO" sz="1600" dirty="0"/>
          </a:p>
          <a:p>
            <a:r>
              <a:rPr lang="en-CA" altLang="ar-JO" sz="1800" dirty="0"/>
              <a:t>Based on:</a:t>
            </a:r>
          </a:p>
          <a:p>
            <a:pPr algn="r" rtl="1"/>
            <a:r>
              <a:rPr lang="en-CA" altLang="ar-JO" sz="1800" dirty="0" err="1"/>
              <a:t>مرتكز</a:t>
            </a:r>
            <a:r>
              <a:rPr lang="en-CA" altLang="ar-JO" sz="1800" dirty="0"/>
              <a:t> </a:t>
            </a:r>
            <a:r>
              <a:rPr lang="en-CA" altLang="ar-JO" sz="1800" dirty="0" err="1"/>
              <a:t>على</a:t>
            </a:r>
            <a:r>
              <a:rPr lang="en-CA" altLang="ar-JO" sz="1800" dirty="0"/>
              <a:t>:</a:t>
            </a:r>
          </a:p>
          <a:p>
            <a:pPr lvl="1" algn="r" rtl="1"/>
            <a:r>
              <a:rPr lang="en-CA" altLang="ar-JO" sz="1600" dirty="0" err="1"/>
              <a:t>الغرض</a:t>
            </a:r>
            <a:r>
              <a:rPr lang="en-CA" altLang="ar-JO" sz="1600" dirty="0"/>
              <a:t> </a:t>
            </a:r>
            <a:r>
              <a:rPr lang="en-CA" altLang="ar-JO" sz="1600" dirty="0" err="1"/>
              <a:t>من</a:t>
            </a:r>
            <a:r>
              <a:rPr lang="en-CA" altLang="ar-JO" sz="1600" dirty="0"/>
              <a:t> </a:t>
            </a:r>
            <a:r>
              <a:rPr lang="en-CA" altLang="ar-JO" sz="1600" dirty="0" err="1"/>
              <a:t>المنتج</a:t>
            </a:r>
            <a:r>
              <a:rPr lang="ar-JO" altLang="ar-JO" sz="1600" dirty="0"/>
              <a:t>                                                                               </a:t>
            </a:r>
            <a:r>
              <a:rPr lang="en-CA" altLang="ar-JO" sz="1600" dirty="0"/>
              <a:t>Product's purpose</a:t>
            </a:r>
          </a:p>
          <a:p>
            <a:pPr lvl="1" algn="r" rtl="1"/>
            <a:r>
              <a:rPr lang="en-CA" altLang="ar-JO" sz="1600" dirty="0" err="1"/>
              <a:t>ميزة</a:t>
            </a:r>
            <a:r>
              <a:rPr lang="en-CA" altLang="ar-JO" sz="1600" dirty="0"/>
              <a:t> </a:t>
            </a:r>
            <a:r>
              <a:rPr lang="en-CA" altLang="ar-JO" sz="1600" dirty="0" err="1"/>
              <a:t>الأعمال</a:t>
            </a:r>
            <a:r>
              <a:rPr lang="ar-JO" altLang="ar-JO" sz="1600" dirty="0"/>
              <a:t>                                                                                 </a:t>
            </a:r>
            <a:r>
              <a:rPr lang="en-CA" altLang="ar-JO" sz="1600" dirty="0"/>
              <a:t>Business advantage</a:t>
            </a:r>
          </a:p>
          <a:p>
            <a:pPr lvl="1" algn="r" rtl="1"/>
            <a:r>
              <a:rPr lang="en-CA" altLang="ar-JO" sz="1600" dirty="0" err="1"/>
              <a:t>التكاليف</a:t>
            </a:r>
            <a:r>
              <a:rPr lang="en-CA" altLang="ar-JO" sz="1600" dirty="0"/>
              <a:t> </a:t>
            </a:r>
            <a:r>
              <a:rPr lang="en-CA" altLang="ar-JO" sz="1600" dirty="0" err="1"/>
              <a:t>مقابل</a:t>
            </a:r>
            <a:r>
              <a:rPr lang="en-CA" altLang="ar-JO" sz="1600" dirty="0"/>
              <a:t> </a:t>
            </a:r>
            <a:r>
              <a:rPr lang="en-CA" altLang="ar-JO" sz="1600" dirty="0" err="1"/>
              <a:t>الفوائد</a:t>
            </a:r>
            <a:r>
              <a:rPr lang="ar-JO" altLang="ar-JO" sz="1600" dirty="0"/>
              <a:t>                                                                            </a:t>
            </a:r>
            <a:r>
              <a:rPr lang="en-CA" altLang="ar-JO" sz="1600" dirty="0"/>
              <a:t>Costs vs. benefits</a:t>
            </a:r>
          </a:p>
          <a:p>
            <a:pPr lvl="1" algn="r" rtl="1"/>
            <a:r>
              <a:rPr lang="en-CA" altLang="ar-JO" sz="1600" dirty="0" err="1"/>
              <a:t>جدوى</a:t>
            </a:r>
            <a:r>
              <a:rPr lang="ar-JO" altLang="ar-JO" sz="1600" dirty="0"/>
              <a:t>                                                                                                         </a:t>
            </a:r>
            <a:r>
              <a:rPr lang="en-CA" altLang="ar-JO" sz="1600" dirty="0"/>
              <a:t>Feasibility</a:t>
            </a:r>
          </a:p>
          <a:p>
            <a:pPr lvl="1" algn="r" rtl="1"/>
            <a:r>
              <a:rPr lang="en-CA" altLang="ar-JO" sz="1600" dirty="0" err="1"/>
              <a:t>نِطَاق</a:t>
            </a:r>
            <a:r>
              <a:rPr lang="ar-JO" altLang="ar-JO" sz="1600" dirty="0"/>
              <a:t>                                                                                                                </a:t>
            </a:r>
            <a:r>
              <a:rPr lang="en-CA" altLang="ar-JO" sz="1600" dirty="0"/>
              <a:t>Scope</a:t>
            </a:r>
            <a:r>
              <a:rPr lang="ar-JO" altLang="ar-JO" sz="1600" dirty="0"/>
              <a:t>                  </a:t>
            </a:r>
            <a:endParaRPr lang="en-CA" altLang="ar-JO" sz="1600" dirty="0"/>
          </a:p>
          <a:p>
            <a:pPr lvl="1" algn="r" rtl="1"/>
            <a:r>
              <a:rPr lang="en-CA" altLang="ar-JO" sz="1600" dirty="0" err="1"/>
              <a:t>الموارد</a:t>
            </a:r>
            <a:r>
              <a:rPr lang="en-CA" altLang="ar-JO" sz="1600" dirty="0"/>
              <a:t> </a:t>
            </a:r>
            <a:r>
              <a:rPr lang="en-CA" altLang="ar-JO" sz="1600" dirty="0" err="1"/>
              <a:t>المطلوبة</a:t>
            </a:r>
            <a:r>
              <a:rPr lang="ar-JO" altLang="ar-JO" sz="1600" dirty="0"/>
              <a:t>                                                                              </a:t>
            </a:r>
            <a:r>
              <a:rPr lang="en-CA" altLang="ar-JO" sz="1600" dirty="0"/>
              <a:t>Required resources</a:t>
            </a:r>
          </a:p>
          <a:p>
            <a:pPr lvl="1" algn="r" rtl="1"/>
            <a:r>
              <a:rPr lang="en-CA" altLang="ar-JO" sz="1600" dirty="0" err="1"/>
              <a:t>قيود</a:t>
            </a:r>
            <a:r>
              <a:rPr lang="en-CA" altLang="ar-JO" sz="1600" dirty="0"/>
              <a:t> </a:t>
            </a:r>
            <a:r>
              <a:rPr lang="en-CA" altLang="ar-JO" sz="1600" dirty="0" err="1"/>
              <a:t>المتطلبات</a:t>
            </a:r>
            <a:r>
              <a:rPr lang="ar-JO" altLang="ar-JO" sz="1600" dirty="0"/>
              <a:t>                                                                       </a:t>
            </a:r>
            <a:r>
              <a:rPr lang="en-CA" altLang="ar-JO" sz="1600" dirty="0"/>
              <a:t>Requirements constraints</a:t>
            </a:r>
          </a:p>
          <a:p>
            <a:pPr lvl="1" algn="r" rtl="1"/>
            <a:r>
              <a:rPr lang="en-CA" altLang="ar-JO" sz="1600" dirty="0" err="1"/>
              <a:t>المخاطر</a:t>
            </a:r>
            <a:r>
              <a:rPr lang="ar-JO" altLang="ar-JO" sz="1600" dirty="0"/>
              <a:t>                                                                                                              </a:t>
            </a:r>
            <a:r>
              <a:rPr lang="en-CA" altLang="ar-JO" sz="1600" dirty="0"/>
              <a:t>Risks</a:t>
            </a:r>
            <a:endParaRPr lang="ar-JO" altLang="ar-JO" sz="1600" dirty="0"/>
          </a:p>
          <a:p>
            <a:pPr lvl="1" algn="r" rtl="1"/>
            <a:endParaRPr lang="en-CA" altLang="ar-JO" sz="16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3DC091A8-9005-4FEA-8FDA-9FF1848CBE42}"/>
              </a:ext>
            </a:extLst>
          </p:cNvPr>
          <p:cNvSpPr>
            <a:spLocks noGrp="1"/>
          </p:cNvSpPr>
          <p:nvPr>
            <p:ph type="sldNum" sz="quarter" idx="10"/>
          </p:nvPr>
        </p:nvSpPr>
        <p:spPr/>
        <p:txBody>
          <a:bodyPr/>
          <a:lstStyle/>
          <a:p>
            <a:pPr defTabSz="457200" rtl="0"/>
            <a:fld id="{44A08592-C077-4F8E-9112-D98916454307}" type="slidenum">
              <a:rPr lang="en-CA" altLang="ar-JO">
                <a:solidFill>
                  <a:prstClr val="black">
                    <a:tint val="75000"/>
                  </a:prstClr>
                </a:solidFill>
                <a:latin typeface="Calibri"/>
                <a:cs typeface="Arial" panose="020B0604020202020204" pitchFamily="34" charset="0"/>
              </a:rPr>
              <a:pPr defTabSz="457200" rtl="0"/>
              <a:t>9</a:t>
            </a:fld>
            <a:endParaRPr lang="en-CA" altLang="ar-JO">
              <a:solidFill>
                <a:prstClr val="black">
                  <a:tint val="75000"/>
                </a:prstClr>
              </a:solidFill>
              <a:latin typeface="Calibri"/>
              <a:cs typeface="Arial" panose="020B0604020202020204" pitchFamily="34" charset="0"/>
            </a:endParaRPr>
          </a:p>
        </p:txBody>
      </p:sp>
      <p:sp>
        <p:nvSpPr>
          <p:cNvPr id="876546" name="Rectangle 2">
            <a:extLst>
              <a:ext uri="{FF2B5EF4-FFF2-40B4-BE49-F238E27FC236}">
                <a16:creationId xmlns:a16="http://schemas.microsoft.com/office/drawing/2014/main" id="{34384928-8C5E-49D8-ACEA-0C2DD28569AD}"/>
              </a:ext>
            </a:extLst>
          </p:cNvPr>
          <p:cNvSpPr>
            <a:spLocks noGrp="1" noChangeArrowheads="1"/>
          </p:cNvSpPr>
          <p:nvPr>
            <p:ph type="title"/>
          </p:nvPr>
        </p:nvSpPr>
        <p:spPr>
          <a:xfrm>
            <a:off x="1981200" y="274638"/>
            <a:ext cx="7293232" cy="1143000"/>
          </a:xfrm>
        </p:spPr>
        <p:txBody>
          <a:bodyPr/>
          <a:lstStyle/>
          <a:p>
            <a:r>
              <a:rPr lang="en-CA" altLang="ar-JO" dirty="0"/>
              <a:t>Success Factors</a:t>
            </a:r>
            <a:br>
              <a:rPr lang="en-CA" altLang="ar-JO" dirty="0"/>
            </a:br>
            <a:r>
              <a:rPr lang="ar-JO" altLang="ar-JO" dirty="0"/>
              <a:t>عوامل النجاح</a:t>
            </a:r>
            <a:endParaRPr lang="en-CA" altLang="ar-JO" dirty="0"/>
          </a:p>
        </p:txBody>
      </p:sp>
      <p:pic>
        <p:nvPicPr>
          <p:cNvPr id="876547" name="Picture 3">
            <a:extLst>
              <a:ext uri="{FF2B5EF4-FFF2-40B4-BE49-F238E27FC236}">
                <a16:creationId xmlns:a16="http://schemas.microsoft.com/office/drawing/2014/main" id="{CF06E9A4-4B7D-4CD0-AEA0-858890085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143" y="1293814"/>
            <a:ext cx="7869238" cy="556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6551" name="Rectangle 7">
            <a:extLst>
              <a:ext uri="{FF2B5EF4-FFF2-40B4-BE49-F238E27FC236}">
                <a16:creationId xmlns:a16="http://schemas.microsoft.com/office/drawing/2014/main" id="{546B2EC9-BC48-4115-9B9C-FADC4175E9E8}"/>
              </a:ext>
            </a:extLst>
          </p:cNvPr>
          <p:cNvSpPr>
            <a:spLocks noChangeArrowheads="1"/>
          </p:cNvSpPr>
          <p:nvPr/>
        </p:nvSpPr>
        <p:spPr bwMode="auto">
          <a:xfrm>
            <a:off x="2854326" y="4819800"/>
            <a:ext cx="184731" cy="461665"/>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nchor="ctr">
            <a:spAutoFit/>
          </a:bodyPr>
          <a:lstStyle/>
          <a:p>
            <a:pPr algn="l" defTabSz="457200" rtl="0" fontAlgn="base">
              <a:spcBef>
                <a:spcPct val="0"/>
              </a:spcBef>
              <a:spcAft>
                <a:spcPct val="0"/>
              </a:spcAft>
            </a:pPr>
            <a:endParaRPr lang="ar-JO" sz="2400">
              <a:solidFill>
                <a:prstClr val="black"/>
              </a:solidFill>
              <a:latin typeface="Arial" charset="0"/>
              <a:ea typeface="ＭＳ Ｐゴシック" charset="-128"/>
            </a:endParaRPr>
          </a:p>
        </p:txBody>
      </p:sp>
      <p:sp>
        <p:nvSpPr>
          <p:cNvPr id="876550" name="Text Box 6">
            <a:extLst>
              <a:ext uri="{FF2B5EF4-FFF2-40B4-BE49-F238E27FC236}">
                <a16:creationId xmlns:a16="http://schemas.microsoft.com/office/drawing/2014/main" id="{C023240C-D5DC-43FD-8498-56554639D778}"/>
              </a:ext>
            </a:extLst>
          </p:cNvPr>
          <p:cNvSpPr txBox="1">
            <a:spLocks noChangeArrowheads="1"/>
          </p:cNvSpPr>
          <p:nvPr/>
        </p:nvSpPr>
        <p:spPr bwMode="auto">
          <a:xfrm rot="-24804181">
            <a:off x="2282922" y="5161291"/>
            <a:ext cx="965008" cy="52322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0" rIns="0">
            <a:spAutoFit/>
          </a:bodyPr>
          <a:lstStyle>
            <a:lvl1pPr defTabSz="762000" eaLnBrk="0" hangingPunct="0">
              <a:spcBef>
                <a:spcPct val="0"/>
              </a:spcBef>
              <a:defRPr sz="2400">
                <a:solidFill>
                  <a:schemeClr val="tx1"/>
                </a:solidFill>
                <a:latin typeface="Times New Roman" panose="02020603050405020304" pitchFamily="18" charset="0"/>
              </a:defRPr>
            </a:lvl1pPr>
            <a:lvl2pPr marL="571500" defTabSz="762000" eaLnBrk="0" hangingPunct="0">
              <a:spcBef>
                <a:spcPct val="0"/>
              </a:spcBef>
              <a:defRPr sz="2400">
                <a:solidFill>
                  <a:schemeClr val="tx1"/>
                </a:solidFill>
                <a:latin typeface="Times New Roman" panose="02020603050405020304" pitchFamily="18" charset="0"/>
              </a:defRPr>
            </a:lvl2pPr>
            <a:lvl3pPr marL="1143000" defTabSz="762000" eaLnBrk="0" hangingPunct="0">
              <a:spcBef>
                <a:spcPct val="0"/>
              </a:spcBef>
              <a:defRPr sz="2400">
                <a:solidFill>
                  <a:schemeClr val="tx1"/>
                </a:solidFill>
                <a:latin typeface="Times New Roman" panose="02020603050405020304" pitchFamily="18" charset="0"/>
              </a:defRPr>
            </a:lvl3pPr>
            <a:lvl4pPr marL="1714500" defTabSz="762000" eaLnBrk="0" hangingPunct="0">
              <a:spcBef>
                <a:spcPct val="0"/>
              </a:spcBef>
              <a:defRPr sz="2400">
                <a:solidFill>
                  <a:schemeClr val="tx1"/>
                </a:solidFill>
                <a:latin typeface="Times New Roman" panose="02020603050405020304" pitchFamily="18" charset="0"/>
              </a:defRPr>
            </a:lvl4pPr>
            <a:lvl5pPr marL="2286000" defTabSz="762000" eaLnBrk="0" hangingPunct="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1" fontAlgn="base" hangingPunct="1">
              <a:spcBef>
                <a:spcPct val="50000"/>
              </a:spcBef>
              <a:spcAft>
                <a:spcPct val="0"/>
              </a:spcAft>
            </a:pPr>
            <a:r>
              <a:rPr lang="en-CA" altLang="ar-JO" sz="1400">
                <a:solidFill>
                  <a:prstClr val="black"/>
                </a:solidFill>
                <a:latin typeface="Arial" panose="020B0604020202020204" pitchFamily="34" charset="0"/>
                <a:ea typeface="ＭＳ Ｐゴシック" charset="-128"/>
              </a:rPr>
              <a:t>User</a:t>
            </a:r>
            <a:br>
              <a:rPr lang="en-CA" altLang="ar-JO" sz="1400">
                <a:solidFill>
                  <a:prstClr val="black"/>
                </a:solidFill>
                <a:latin typeface="Arial" panose="020B0604020202020204" pitchFamily="34" charset="0"/>
                <a:ea typeface="ＭＳ Ｐゴシック" charset="-128"/>
              </a:rPr>
            </a:br>
            <a:r>
              <a:rPr lang="en-CA" altLang="ar-JO" sz="1400">
                <a:solidFill>
                  <a:prstClr val="black"/>
                </a:solidFill>
                <a:latin typeface="Arial" panose="020B0604020202020204" pitchFamily="34" charset="0"/>
                <a:ea typeface="ＭＳ Ｐゴシック" charset="-128"/>
              </a:rPr>
              <a:t>Involvement</a:t>
            </a:r>
          </a:p>
        </p:txBody>
      </p:sp>
      <p:sp>
        <p:nvSpPr>
          <p:cNvPr id="876552" name="Text Box 8">
            <a:extLst>
              <a:ext uri="{FF2B5EF4-FFF2-40B4-BE49-F238E27FC236}">
                <a16:creationId xmlns:a16="http://schemas.microsoft.com/office/drawing/2014/main" id="{53928C77-C34C-4CF8-84E5-72D211C85C74}"/>
              </a:ext>
            </a:extLst>
          </p:cNvPr>
          <p:cNvSpPr txBox="1">
            <a:spLocks noChangeArrowheads="1"/>
          </p:cNvSpPr>
          <p:nvPr/>
        </p:nvSpPr>
        <p:spPr bwMode="auto">
          <a:xfrm rot="-3626629">
            <a:off x="7619159" y="5304959"/>
            <a:ext cx="1319308" cy="52322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rIns="108000">
            <a:spAutoFit/>
          </a:bodyPr>
          <a:lstStyle>
            <a:lvl1pPr defTabSz="762000" eaLnBrk="0" hangingPunct="0">
              <a:spcBef>
                <a:spcPct val="0"/>
              </a:spcBef>
              <a:defRPr sz="2400">
                <a:solidFill>
                  <a:schemeClr val="tx1"/>
                </a:solidFill>
                <a:latin typeface="Times New Roman" panose="02020603050405020304" pitchFamily="18" charset="0"/>
              </a:defRPr>
            </a:lvl1pPr>
            <a:lvl2pPr marL="571500" defTabSz="762000" eaLnBrk="0" hangingPunct="0">
              <a:spcBef>
                <a:spcPct val="0"/>
              </a:spcBef>
              <a:defRPr sz="2400">
                <a:solidFill>
                  <a:schemeClr val="tx1"/>
                </a:solidFill>
                <a:latin typeface="Times New Roman" panose="02020603050405020304" pitchFamily="18" charset="0"/>
              </a:defRPr>
            </a:lvl2pPr>
            <a:lvl3pPr marL="1143000" defTabSz="762000" eaLnBrk="0" hangingPunct="0">
              <a:spcBef>
                <a:spcPct val="0"/>
              </a:spcBef>
              <a:defRPr sz="2400">
                <a:solidFill>
                  <a:schemeClr val="tx1"/>
                </a:solidFill>
                <a:latin typeface="Times New Roman" panose="02020603050405020304" pitchFamily="18" charset="0"/>
              </a:defRPr>
            </a:lvl3pPr>
            <a:lvl4pPr marL="1714500" defTabSz="762000" eaLnBrk="0" hangingPunct="0">
              <a:spcBef>
                <a:spcPct val="0"/>
              </a:spcBef>
              <a:defRPr sz="2400">
                <a:solidFill>
                  <a:schemeClr val="tx1"/>
                </a:solidFill>
                <a:latin typeface="Times New Roman" panose="02020603050405020304" pitchFamily="18" charset="0"/>
              </a:defRPr>
            </a:lvl4pPr>
            <a:lvl5pPr marL="2286000" defTabSz="762000" eaLnBrk="0" hangingPunct="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1" fontAlgn="base" hangingPunct="1">
              <a:spcBef>
                <a:spcPct val="50000"/>
              </a:spcBef>
              <a:spcAft>
                <a:spcPct val="0"/>
              </a:spcAft>
            </a:pPr>
            <a:r>
              <a:rPr lang="en-CA" altLang="ar-JO" sz="1400">
                <a:solidFill>
                  <a:prstClr val="black"/>
                </a:solidFill>
                <a:latin typeface="Arial" panose="020B0604020202020204" pitchFamily="34" charset="0"/>
                <a:ea typeface="ＭＳ Ｐゴシック" charset="-128"/>
              </a:rPr>
              <a:t>Hard-Working</a:t>
            </a:r>
            <a:br>
              <a:rPr lang="en-CA" altLang="ar-JO" sz="1400">
                <a:solidFill>
                  <a:prstClr val="black"/>
                </a:solidFill>
                <a:latin typeface="Arial" panose="020B0604020202020204" pitchFamily="34" charset="0"/>
                <a:ea typeface="ＭＳ Ｐゴシック" charset="-128"/>
              </a:rPr>
            </a:br>
            <a:r>
              <a:rPr lang="en-CA" altLang="ar-JO" sz="1400">
                <a:solidFill>
                  <a:prstClr val="black"/>
                </a:solidFill>
                <a:latin typeface="Arial" panose="020B0604020202020204" pitchFamily="34" charset="0"/>
                <a:ea typeface="ＭＳ Ｐゴシック" charset="-128"/>
              </a:rPr>
              <a:t>Focused Staff</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A5D9E316-6038-28F0-7CA0-F5B2882C0107}"/>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D5C6C235-C54E-4F99-9130-2F195011BBCE}" type="slidenum">
              <a:rPr lang="en-US" altLang="en-US">
                <a:solidFill>
                  <a:srgbClr val="000000"/>
                </a:solidFill>
              </a:rPr>
              <a:pPr algn="l" rtl="0" eaLnBrk="0" fontAlgn="base" hangingPunct="0">
                <a:spcBef>
                  <a:spcPct val="0"/>
                </a:spcBef>
                <a:spcAft>
                  <a:spcPct val="0"/>
                </a:spcAft>
              </a:pPr>
              <a:t>90</a:t>
            </a:fld>
            <a:endParaRPr lang="en-US" altLang="en-US">
              <a:solidFill>
                <a:srgbClr val="000000"/>
              </a:solidFill>
            </a:endParaRPr>
          </a:p>
        </p:txBody>
      </p:sp>
      <p:sp>
        <p:nvSpPr>
          <p:cNvPr id="44035" name="Rectangle 2">
            <a:extLst>
              <a:ext uri="{FF2B5EF4-FFF2-40B4-BE49-F238E27FC236}">
                <a16:creationId xmlns:a16="http://schemas.microsoft.com/office/drawing/2014/main" id="{9158D03B-435F-D043-5D01-87095EB048F5}"/>
              </a:ext>
            </a:extLst>
          </p:cNvPr>
          <p:cNvSpPr>
            <a:spLocks noGrp="1" noChangeArrowheads="1"/>
          </p:cNvSpPr>
          <p:nvPr>
            <p:ph type="title"/>
          </p:nvPr>
        </p:nvSpPr>
        <p:spPr/>
        <p:txBody>
          <a:bodyPr/>
          <a:lstStyle/>
          <a:p>
            <a:pPr eaLnBrk="1" hangingPunct="1"/>
            <a:r>
              <a:rPr lang="en-GB" altLang="en-US" sz="3600" dirty="0"/>
              <a:t>Classical Information Gathering </a:t>
            </a:r>
            <a:br>
              <a:rPr lang="ar-JO" altLang="en-US" sz="3600" dirty="0"/>
            </a:br>
            <a:r>
              <a:rPr lang="en-GB" altLang="en-US" sz="3200" dirty="0" err="1"/>
              <a:t>جمع</a:t>
            </a:r>
            <a:r>
              <a:rPr lang="en-GB" altLang="en-US" sz="3200" dirty="0"/>
              <a:t> </a:t>
            </a:r>
            <a:r>
              <a:rPr lang="en-GB" altLang="en-US" sz="3200" dirty="0" err="1"/>
              <a:t>المعلومات</a:t>
            </a:r>
            <a:r>
              <a:rPr lang="en-GB" altLang="en-US" sz="3200" dirty="0"/>
              <a:t> </a:t>
            </a:r>
            <a:r>
              <a:rPr lang="en-GB" altLang="en-US" sz="3200" dirty="0" err="1"/>
              <a:t>الكلاسيكية</a:t>
            </a:r>
            <a:endParaRPr lang="en-GB" altLang="en-US" sz="3600" dirty="0"/>
          </a:p>
        </p:txBody>
      </p:sp>
      <p:sp>
        <p:nvSpPr>
          <p:cNvPr id="44036" name="Rectangle 3">
            <a:extLst>
              <a:ext uri="{FF2B5EF4-FFF2-40B4-BE49-F238E27FC236}">
                <a16:creationId xmlns:a16="http://schemas.microsoft.com/office/drawing/2014/main" id="{75766830-DE07-9D2C-7ED6-4E9F0366240F}"/>
              </a:ext>
            </a:extLst>
          </p:cNvPr>
          <p:cNvSpPr>
            <a:spLocks noGrp="1" noChangeArrowheads="1"/>
          </p:cNvSpPr>
          <p:nvPr>
            <p:ph type="body" idx="1"/>
          </p:nvPr>
        </p:nvSpPr>
        <p:spPr/>
        <p:txBody>
          <a:bodyPr/>
          <a:lstStyle/>
          <a:p>
            <a:pPr eaLnBrk="1" hangingPunct="1"/>
            <a:r>
              <a:rPr lang="en-GB" altLang="en-US" sz="2000" dirty="0"/>
              <a:t>Interviews</a:t>
            </a:r>
          </a:p>
          <a:p>
            <a:pPr algn="r" rtl="1" eaLnBrk="1" hangingPunct="1"/>
            <a:r>
              <a:rPr lang="en-GB" altLang="en-US" sz="2000" dirty="0" err="1"/>
              <a:t>المقابلات</a:t>
            </a:r>
            <a:endParaRPr lang="en-GB" altLang="en-US" sz="2000" dirty="0"/>
          </a:p>
          <a:p>
            <a:pPr eaLnBrk="1" hangingPunct="1"/>
            <a:r>
              <a:rPr lang="en-GB" altLang="en-US" sz="2000" dirty="0"/>
              <a:t>Joint Application Design (JAD)</a:t>
            </a:r>
          </a:p>
          <a:p>
            <a:pPr algn="r" rtl="1" eaLnBrk="1" hangingPunct="1"/>
            <a:r>
              <a:rPr lang="en-GB" altLang="en-US" sz="2000" dirty="0" err="1"/>
              <a:t>تصميم</a:t>
            </a:r>
            <a:r>
              <a:rPr lang="en-GB" altLang="en-US" sz="2000" dirty="0"/>
              <a:t> </a:t>
            </a:r>
            <a:r>
              <a:rPr lang="en-GB" altLang="en-US" sz="2000" dirty="0" err="1"/>
              <a:t>التطبيق</a:t>
            </a:r>
            <a:r>
              <a:rPr lang="en-GB" altLang="en-US" sz="2000" dirty="0"/>
              <a:t> </a:t>
            </a:r>
            <a:r>
              <a:rPr lang="en-GB" altLang="en-US" sz="2000" dirty="0" err="1"/>
              <a:t>المشترك</a:t>
            </a:r>
            <a:r>
              <a:rPr lang="en-GB" altLang="en-US" sz="2000" dirty="0"/>
              <a:t> (JAD)</a:t>
            </a:r>
          </a:p>
          <a:p>
            <a:pPr eaLnBrk="1" hangingPunct="1"/>
            <a:r>
              <a:rPr lang="en-GB" altLang="en-US" sz="2000" dirty="0"/>
              <a:t>Questionnaires</a:t>
            </a:r>
          </a:p>
          <a:p>
            <a:pPr algn="r" rtl="1" eaLnBrk="1" hangingPunct="1"/>
            <a:r>
              <a:rPr lang="en-GB" altLang="en-US" sz="2000" dirty="0" err="1"/>
              <a:t>استبيانات</a:t>
            </a:r>
            <a:endParaRPr lang="en-GB" altLang="en-US" sz="2000" dirty="0"/>
          </a:p>
          <a:p>
            <a:pPr eaLnBrk="1" hangingPunct="1"/>
            <a:r>
              <a:rPr lang="en-GB" altLang="en-US" sz="2000" dirty="0"/>
              <a:t>Document Analysis</a:t>
            </a:r>
          </a:p>
          <a:p>
            <a:pPr algn="r" rtl="1" eaLnBrk="1" hangingPunct="1"/>
            <a:r>
              <a:rPr lang="en-GB" altLang="en-US" sz="2000" dirty="0" err="1"/>
              <a:t>تحليل</a:t>
            </a:r>
            <a:r>
              <a:rPr lang="en-GB" altLang="en-US" sz="2000" dirty="0"/>
              <a:t> </a:t>
            </a:r>
            <a:r>
              <a:rPr lang="en-GB" altLang="en-US" sz="2000" dirty="0" err="1"/>
              <a:t>الوثيقة</a:t>
            </a:r>
            <a:endParaRPr lang="en-GB" altLang="en-US" sz="2000" dirty="0"/>
          </a:p>
          <a:p>
            <a:pPr eaLnBrk="1" hangingPunct="1"/>
            <a:r>
              <a:rPr lang="en-GB" altLang="en-US" sz="2000" dirty="0"/>
              <a:t>Observation</a:t>
            </a:r>
            <a:endParaRPr lang="ar-JO" altLang="en-US" sz="2000" dirty="0"/>
          </a:p>
          <a:p>
            <a:pPr algn="r" rtl="1" eaLnBrk="1" hangingPunct="1"/>
            <a:r>
              <a:rPr lang="en-GB" altLang="en-US" sz="2000" dirty="0" err="1"/>
              <a:t>ملاحظة</a:t>
            </a:r>
            <a:endParaRPr lang="en-GB" alt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90ACE3C-D984-E95D-46E1-CEDBF973EB0D}"/>
              </a:ext>
            </a:extLst>
          </p:cNvPr>
          <p:cNvSpPr>
            <a:spLocks noGrp="1" noChangeArrowheads="1"/>
          </p:cNvSpPr>
          <p:nvPr>
            <p:ph type="ctr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5400" dirty="0"/>
              <a:t>Interviews</a:t>
            </a:r>
            <a:br>
              <a:rPr lang="ar-JO" altLang="en-US" sz="5400" dirty="0"/>
            </a:br>
            <a:r>
              <a:rPr lang="en-GB" altLang="en-US" sz="5400" dirty="0" err="1"/>
              <a:t>المقابلات</a:t>
            </a:r>
            <a:endParaRPr lang="en-GB" altLang="en-US" sz="5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2678BB1B-5CB9-954E-C4B3-94BD0BA49963}"/>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5E2B6F02-FA7E-4001-A123-0A8DC047A800}" type="slidenum">
              <a:rPr lang="en-US" altLang="en-US">
                <a:solidFill>
                  <a:srgbClr val="000000"/>
                </a:solidFill>
              </a:rPr>
              <a:pPr algn="l" rtl="0" eaLnBrk="0" fontAlgn="base" hangingPunct="0">
                <a:spcBef>
                  <a:spcPct val="0"/>
                </a:spcBef>
                <a:spcAft>
                  <a:spcPct val="0"/>
                </a:spcAft>
              </a:pPr>
              <a:t>92</a:t>
            </a:fld>
            <a:endParaRPr lang="en-US" altLang="en-US">
              <a:solidFill>
                <a:srgbClr val="000000"/>
              </a:solidFill>
            </a:endParaRPr>
          </a:p>
        </p:txBody>
      </p:sp>
      <p:sp>
        <p:nvSpPr>
          <p:cNvPr id="48131" name="Rectangle 2">
            <a:extLst>
              <a:ext uri="{FF2B5EF4-FFF2-40B4-BE49-F238E27FC236}">
                <a16:creationId xmlns:a16="http://schemas.microsoft.com/office/drawing/2014/main" id="{56A8A7F6-E48D-1E84-8936-053E30B08D42}"/>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Interviews -- Five Basic Steps</a:t>
            </a:r>
            <a:br>
              <a:rPr lang="ar-JO" altLang="en-US" sz="3200" dirty="0"/>
            </a:br>
            <a:r>
              <a:rPr lang="en-GB" altLang="en-US" sz="3200" dirty="0" err="1"/>
              <a:t>المقابلات</a:t>
            </a:r>
            <a:r>
              <a:rPr lang="en-GB" altLang="en-US" sz="3200" dirty="0"/>
              <a:t> - </a:t>
            </a:r>
            <a:r>
              <a:rPr lang="en-GB" altLang="en-US" sz="3200" dirty="0" err="1"/>
              <a:t>خمس</a:t>
            </a:r>
            <a:r>
              <a:rPr lang="en-GB" altLang="en-US" sz="3200" dirty="0"/>
              <a:t> </a:t>
            </a:r>
            <a:r>
              <a:rPr lang="en-GB" altLang="en-US" sz="3200" dirty="0" err="1"/>
              <a:t>خطوات</a:t>
            </a:r>
            <a:r>
              <a:rPr lang="en-GB" altLang="en-US" sz="3200" dirty="0"/>
              <a:t> </a:t>
            </a:r>
            <a:r>
              <a:rPr lang="en-GB" altLang="en-US" sz="3200" dirty="0" err="1"/>
              <a:t>أساسية</a:t>
            </a:r>
            <a:endParaRPr lang="en-GB" altLang="en-US" sz="3200" dirty="0"/>
          </a:p>
        </p:txBody>
      </p:sp>
      <p:sp>
        <p:nvSpPr>
          <p:cNvPr id="48132" name="Rectangle 3">
            <a:extLst>
              <a:ext uri="{FF2B5EF4-FFF2-40B4-BE49-F238E27FC236}">
                <a16:creationId xmlns:a16="http://schemas.microsoft.com/office/drawing/2014/main" id="{2AD33A78-794F-3D96-6734-5CCC3A90A53E}"/>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2000" dirty="0"/>
              <a:t>Selecting Interviewees</a:t>
            </a:r>
          </a:p>
          <a:p>
            <a:pPr algn="r" rtl="1" eaLnBrk="1" hangingPunct="1"/>
            <a:r>
              <a:rPr lang="en-GB" altLang="en-US" sz="2000" dirty="0" err="1"/>
              <a:t>اختيار</a:t>
            </a:r>
            <a:r>
              <a:rPr lang="en-GB" altLang="en-US" sz="2000" dirty="0"/>
              <a:t> </a:t>
            </a:r>
            <a:r>
              <a:rPr lang="en-GB" altLang="en-US" sz="2000" dirty="0" err="1"/>
              <a:t>المقابلات</a:t>
            </a:r>
            <a:endParaRPr lang="en-GB" altLang="en-US" sz="2000" dirty="0"/>
          </a:p>
          <a:p>
            <a:pPr eaLnBrk="1" hangingPunct="1"/>
            <a:r>
              <a:rPr lang="en-GB" altLang="en-US" sz="2000" dirty="0"/>
              <a:t>Designing Interview Questions</a:t>
            </a:r>
          </a:p>
          <a:p>
            <a:pPr algn="r" rtl="1" eaLnBrk="1" hangingPunct="1"/>
            <a:r>
              <a:rPr lang="en-GB" altLang="en-US" sz="2000" dirty="0" err="1"/>
              <a:t>تصميم</a:t>
            </a:r>
            <a:r>
              <a:rPr lang="en-GB" altLang="en-US" sz="2000" dirty="0"/>
              <a:t> </a:t>
            </a:r>
            <a:r>
              <a:rPr lang="en-GB" altLang="en-US" sz="2000" dirty="0" err="1"/>
              <a:t>أسئلة</a:t>
            </a:r>
            <a:r>
              <a:rPr lang="en-GB" altLang="en-US" sz="2000" dirty="0"/>
              <a:t> </a:t>
            </a:r>
            <a:r>
              <a:rPr lang="en-GB" altLang="en-US" sz="2000" dirty="0" err="1"/>
              <a:t>المقابلة</a:t>
            </a:r>
            <a:endParaRPr lang="en-GB" altLang="en-US" sz="2000" dirty="0"/>
          </a:p>
          <a:p>
            <a:pPr eaLnBrk="1" hangingPunct="1"/>
            <a:r>
              <a:rPr lang="en-GB" altLang="en-US" sz="2000" dirty="0"/>
              <a:t>Preparing for the Interview</a:t>
            </a:r>
          </a:p>
          <a:p>
            <a:pPr algn="r" rtl="1" eaLnBrk="1" hangingPunct="1"/>
            <a:r>
              <a:rPr lang="en-GB" altLang="en-US" sz="2000" dirty="0" err="1"/>
              <a:t>التحضير</a:t>
            </a:r>
            <a:r>
              <a:rPr lang="en-GB" altLang="en-US" sz="2000" dirty="0"/>
              <a:t> </a:t>
            </a:r>
            <a:r>
              <a:rPr lang="en-GB" altLang="en-US" sz="2000" dirty="0" err="1"/>
              <a:t>للمقابلة</a:t>
            </a:r>
            <a:endParaRPr lang="en-GB" altLang="en-US" sz="2000" dirty="0"/>
          </a:p>
          <a:p>
            <a:pPr eaLnBrk="1" hangingPunct="1"/>
            <a:r>
              <a:rPr lang="en-GB" altLang="en-US" sz="2000" dirty="0"/>
              <a:t>Conducting the Interview</a:t>
            </a:r>
          </a:p>
          <a:p>
            <a:pPr algn="r" rtl="1" eaLnBrk="1" hangingPunct="1"/>
            <a:r>
              <a:rPr lang="en-GB" altLang="en-US" sz="2000" dirty="0" err="1"/>
              <a:t>إجراء</a:t>
            </a:r>
            <a:r>
              <a:rPr lang="en-GB" altLang="en-US" sz="2000" dirty="0"/>
              <a:t> </a:t>
            </a:r>
            <a:r>
              <a:rPr lang="en-GB" altLang="en-US" sz="2000" dirty="0" err="1"/>
              <a:t>المقابلة</a:t>
            </a:r>
            <a:endParaRPr lang="en-GB" altLang="en-US" sz="2000" dirty="0"/>
          </a:p>
          <a:p>
            <a:pPr eaLnBrk="1" hangingPunct="1"/>
            <a:r>
              <a:rPr lang="en-GB" altLang="en-US" sz="2000" dirty="0"/>
              <a:t>Post-Interview Follow-up</a:t>
            </a:r>
            <a:endParaRPr lang="ar-JO" altLang="en-US" sz="2000" dirty="0"/>
          </a:p>
          <a:p>
            <a:pPr algn="r" rtl="1" eaLnBrk="1" hangingPunct="1"/>
            <a:r>
              <a:rPr lang="en-GB" altLang="en-US" sz="2000" dirty="0" err="1"/>
              <a:t>متابعة</a:t>
            </a:r>
            <a:r>
              <a:rPr lang="en-GB" altLang="en-US" sz="2000" dirty="0"/>
              <a:t> </a:t>
            </a:r>
            <a:r>
              <a:rPr lang="en-GB" altLang="en-US" sz="2000" dirty="0" err="1"/>
              <a:t>ما</a:t>
            </a:r>
            <a:r>
              <a:rPr lang="en-GB" altLang="en-US" sz="2000" dirty="0"/>
              <a:t> </a:t>
            </a:r>
            <a:r>
              <a:rPr lang="en-GB" altLang="en-US" sz="2000" dirty="0" err="1"/>
              <a:t>بعد</a:t>
            </a:r>
            <a:r>
              <a:rPr lang="en-GB" altLang="en-US" sz="2000" dirty="0"/>
              <a:t> </a:t>
            </a:r>
            <a:r>
              <a:rPr lang="en-GB" altLang="en-US" sz="2000" dirty="0" err="1"/>
              <a:t>المقابلة</a:t>
            </a:r>
            <a:endParaRPr lang="en-GB" altLang="en-US" sz="2000" dirty="0"/>
          </a:p>
          <a:p>
            <a:pPr eaLnBrk="1" hangingPunct="1"/>
            <a:endParaRPr lang="en-GB" alt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BC233972-6BB8-BFD6-0E61-81F0BE426106}"/>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193356D8-DE28-4124-AFFC-730BDCE0239C}" type="slidenum">
              <a:rPr lang="en-US" altLang="en-US">
                <a:solidFill>
                  <a:srgbClr val="000000"/>
                </a:solidFill>
              </a:rPr>
              <a:pPr algn="l" rtl="0" eaLnBrk="0" fontAlgn="base" hangingPunct="0">
                <a:spcBef>
                  <a:spcPct val="0"/>
                </a:spcBef>
                <a:spcAft>
                  <a:spcPct val="0"/>
                </a:spcAft>
              </a:pPr>
              <a:t>93</a:t>
            </a:fld>
            <a:endParaRPr lang="en-US" altLang="en-US">
              <a:solidFill>
                <a:srgbClr val="000000"/>
              </a:solidFill>
            </a:endParaRPr>
          </a:p>
        </p:txBody>
      </p:sp>
      <p:sp>
        <p:nvSpPr>
          <p:cNvPr id="50179" name="Rectangle 2">
            <a:extLst>
              <a:ext uri="{FF2B5EF4-FFF2-40B4-BE49-F238E27FC236}">
                <a16:creationId xmlns:a16="http://schemas.microsoft.com/office/drawing/2014/main" id="{5701AAF2-3DBA-7F4E-E683-E7F1B76D0E5F}"/>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Selecting Interviewees</a:t>
            </a:r>
            <a:br>
              <a:rPr lang="ar-JO" altLang="en-US" sz="3200" dirty="0"/>
            </a:br>
            <a:r>
              <a:rPr lang="en-GB" altLang="en-US" sz="3200" dirty="0" err="1"/>
              <a:t>اختيار</a:t>
            </a:r>
            <a:r>
              <a:rPr lang="en-GB" altLang="en-US" sz="3200" dirty="0"/>
              <a:t> </a:t>
            </a:r>
            <a:r>
              <a:rPr lang="en-GB" altLang="en-US" sz="3200" dirty="0" err="1"/>
              <a:t>المقابلات</a:t>
            </a:r>
            <a:endParaRPr lang="en-GB" altLang="en-US" sz="3200" dirty="0"/>
          </a:p>
        </p:txBody>
      </p:sp>
      <p:sp>
        <p:nvSpPr>
          <p:cNvPr id="50180" name="Rectangle 3">
            <a:extLst>
              <a:ext uri="{FF2B5EF4-FFF2-40B4-BE49-F238E27FC236}">
                <a16:creationId xmlns:a16="http://schemas.microsoft.com/office/drawing/2014/main" id="{E20DD7B2-AABD-A1EA-F7DE-FA74C7D80ECE}"/>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2400" dirty="0"/>
              <a:t>Based on Information Needed</a:t>
            </a:r>
          </a:p>
          <a:p>
            <a:pPr algn="r" rtl="1" eaLnBrk="1" hangingPunct="1"/>
            <a:r>
              <a:rPr lang="en-GB" altLang="en-US" sz="2400" dirty="0" err="1"/>
              <a:t>بناء</a:t>
            </a:r>
            <a:r>
              <a:rPr lang="en-GB" altLang="en-US" sz="2400" dirty="0"/>
              <a:t> </a:t>
            </a:r>
            <a:r>
              <a:rPr lang="en-GB" altLang="en-US" sz="2400" dirty="0" err="1"/>
              <a:t>على</a:t>
            </a:r>
            <a:r>
              <a:rPr lang="en-GB" altLang="en-US" sz="2400" dirty="0"/>
              <a:t> </a:t>
            </a:r>
            <a:r>
              <a:rPr lang="en-GB" altLang="en-US" sz="2400" dirty="0" err="1"/>
              <a:t>المعلومات</a:t>
            </a:r>
            <a:r>
              <a:rPr lang="en-GB" altLang="en-US" sz="2400" dirty="0"/>
              <a:t> </a:t>
            </a:r>
            <a:r>
              <a:rPr lang="en-GB" altLang="en-US" sz="2400" dirty="0" err="1"/>
              <a:t>المطلوبة</a:t>
            </a:r>
            <a:endParaRPr lang="en-GB" altLang="en-US" sz="2400" dirty="0"/>
          </a:p>
          <a:p>
            <a:pPr eaLnBrk="1" hangingPunct="1"/>
            <a:r>
              <a:rPr lang="en-GB" altLang="en-US" sz="2400" dirty="0"/>
              <a:t>Often Good to Get Different Perspectives</a:t>
            </a:r>
          </a:p>
          <a:p>
            <a:pPr algn="r" rtl="1" eaLnBrk="1" hangingPunct="1"/>
            <a:r>
              <a:rPr lang="en-GB" altLang="en-US" sz="2400" dirty="0" err="1"/>
              <a:t>من</a:t>
            </a:r>
            <a:r>
              <a:rPr lang="en-GB" altLang="en-US" sz="2400" dirty="0"/>
              <a:t> </a:t>
            </a:r>
            <a:r>
              <a:rPr lang="en-GB" altLang="en-US" sz="2400" dirty="0" err="1"/>
              <a:t>الجيد</a:t>
            </a:r>
            <a:r>
              <a:rPr lang="en-GB" altLang="en-US" sz="2400" dirty="0"/>
              <a:t> </a:t>
            </a:r>
            <a:r>
              <a:rPr lang="en-GB" altLang="en-US" sz="2400" dirty="0" err="1"/>
              <a:t>غالبًا</a:t>
            </a:r>
            <a:r>
              <a:rPr lang="en-GB" altLang="en-US" sz="2400" dirty="0"/>
              <a:t> </a:t>
            </a:r>
            <a:r>
              <a:rPr lang="en-GB" altLang="en-US" sz="2400" dirty="0" err="1"/>
              <a:t>الحصول</a:t>
            </a:r>
            <a:r>
              <a:rPr lang="en-GB" altLang="en-US" sz="2400" dirty="0"/>
              <a:t> </a:t>
            </a:r>
            <a:r>
              <a:rPr lang="en-GB" altLang="en-US" sz="2400" dirty="0" err="1"/>
              <a:t>على</a:t>
            </a:r>
            <a:r>
              <a:rPr lang="en-GB" altLang="en-US" sz="2400" dirty="0"/>
              <a:t> </a:t>
            </a:r>
            <a:r>
              <a:rPr lang="en-GB" altLang="en-US" sz="2400" dirty="0" err="1"/>
              <a:t>وجهات</a:t>
            </a:r>
            <a:r>
              <a:rPr lang="en-GB" altLang="en-US" sz="2400" dirty="0"/>
              <a:t> </a:t>
            </a:r>
            <a:r>
              <a:rPr lang="en-GB" altLang="en-US" sz="2400" dirty="0" err="1"/>
              <a:t>نظر</a:t>
            </a:r>
            <a:r>
              <a:rPr lang="en-GB" altLang="en-US" sz="2400" dirty="0"/>
              <a:t> </a:t>
            </a:r>
            <a:r>
              <a:rPr lang="en-GB" altLang="en-US" sz="2400" dirty="0" err="1"/>
              <a:t>مختلفة</a:t>
            </a:r>
            <a:endParaRPr lang="en-GB" altLang="en-US" sz="2400" dirty="0"/>
          </a:p>
          <a:p>
            <a:pPr lvl="1" eaLnBrk="1" hangingPunct="1"/>
            <a:r>
              <a:rPr lang="en-GB" altLang="en-US" sz="2000" dirty="0"/>
              <a:t>Managers</a:t>
            </a:r>
          </a:p>
          <a:p>
            <a:pPr lvl="1" algn="r" rtl="1" eaLnBrk="1" hangingPunct="1"/>
            <a:r>
              <a:rPr lang="en-GB" altLang="en-US" sz="2000" dirty="0" err="1"/>
              <a:t>المديرين</a:t>
            </a:r>
            <a:endParaRPr lang="en-GB" altLang="en-US" sz="2000" dirty="0"/>
          </a:p>
          <a:p>
            <a:pPr lvl="1" eaLnBrk="1" hangingPunct="1"/>
            <a:r>
              <a:rPr lang="en-GB" altLang="en-US" sz="2000" dirty="0"/>
              <a:t>Users</a:t>
            </a:r>
          </a:p>
          <a:p>
            <a:pPr lvl="1" algn="r" rtl="1" eaLnBrk="1" hangingPunct="1"/>
            <a:r>
              <a:rPr lang="en-GB" altLang="en-US" sz="2000" dirty="0" err="1"/>
              <a:t>المستخدمون</a:t>
            </a:r>
            <a:endParaRPr lang="en-GB" altLang="en-US" sz="2000" dirty="0"/>
          </a:p>
          <a:p>
            <a:pPr lvl="1" eaLnBrk="1" hangingPunct="1"/>
            <a:r>
              <a:rPr lang="en-GB" altLang="en-US" sz="2000" dirty="0"/>
              <a:t>Ideally, All Key Stakeholders</a:t>
            </a:r>
          </a:p>
          <a:p>
            <a:pPr lvl="1" algn="r" rtl="1" eaLnBrk="1" hangingPunct="1"/>
            <a:r>
              <a:rPr lang="en-GB" altLang="en-US" sz="2000" dirty="0" err="1"/>
              <a:t>من</a:t>
            </a:r>
            <a:r>
              <a:rPr lang="en-GB" altLang="en-US" sz="2000" dirty="0"/>
              <a:t> </a:t>
            </a:r>
            <a:r>
              <a:rPr lang="en-GB" altLang="en-US" sz="2000" dirty="0" err="1"/>
              <a:t>الناحية</a:t>
            </a:r>
            <a:r>
              <a:rPr lang="en-GB" altLang="en-US" sz="2000" dirty="0"/>
              <a:t> </a:t>
            </a:r>
            <a:r>
              <a:rPr lang="en-GB" altLang="en-US" sz="2000" dirty="0" err="1"/>
              <a:t>المثالية</a:t>
            </a:r>
            <a:r>
              <a:rPr lang="en-GB" altLang="en-US" sz="2000" dirty="0"/>
              <a:t> ، </a:t>
            </a:r>
            <a:r>
              <a:rPr lang="en-GB" altLang="en-US" sz="2000" dirty="0" err="1"/>
              <a:t>جميع</a:t>
            </a:r>
            <a:r>
              <a:rPr lang="en-GB" altLang="en-US" sz="2000" dirty="0"/>
              <a:t> </a:t>
            </a:r>
            <a:r>
              <a:rPr lang="en-GB" altLang="en-US" sz="2000" dirty="0" err="1"/>
              <a:t>أصحاب</a:t>
            </a:r>
            <a:r>
              <a:rPr lang="en-GB" altLang="en-US" sz="2000" dirty="0"/>
              <a:t> </a:t>
            </a:r>
            <a:r>
              <a:rPr lang="en-GB" altLang="en-US" sz="2000" dirty="0" err="1"/>
              <a:t>المصلحة</a:t>
            </a:r>
            <a:r>
              <a:rPr lang="en-GB" altLang="en-US" sz="2000" dirty="0"/>
              <a:t> </a:t>
            </a:r>
            <a:r>
              <a:rPr lang="en-GB" altLang="en-US" sz="2000" dirty="0" err="1"/>
              <a:t>الرئيسيين</a:t>
            </a:r>
            <a:endParaRPr lang="en-GB" alt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AA33E223-0896-7E71-4CE4-2F87FFADC8C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fontAlgn="base">
              <a:spcBef>
                <a:spcPct val="0"/>
              </a:spcBef>
              <a:spcAft>
                <a:spcPct val="0"/>
              </a:spcAft>
            </a:pPr>
            <a:fld id="{B303C541-AEF5-48F1-99E8-ED8A330F636D}" type="slidenum">
              <a:rPr lang="en-US" altLang="en-US">
                <a:solidFill>
                  <a:srgbClr val="000000"/>
                </a:solidFill>
                <a:latin typeface="Garamond" panose="02020404030301010803" pitchFamily="18" charset="0"/>
              </a:rPr>
              <a:pPr rtl="0" fontAlgn="base">
                <a:spcBef>
                  <a:spcPct val="0"/>
                </a:spcBef>
                <a:spcAft>
                  <a:spcPct val="0"/>
                </a:spcAft>
              </a:pPr>
              <a:t>94</a:t>
            </a:fld>
            <a:endParaRPr lang="en-US" altLang="en-US">
              <a:solidFill>
                <a:srgbClr val="000000"/>
              </a:solidFill>
              <a:latin typeface="Garamond" panose="02020404030301010803" pitchFamily="18" charset="0"/>
            </a:endParaRPr>
          </a:p>
        </p:txBody>
      </p:sp>
      <p:sp>
        <p:nvSpPr>
          <p:cNvPr id="52227" name="Rectangle 2">
            <a:extLst>
              <a:ext uri="{FF2B5EF4-FFF2-40B4-BE49-F238E27FC236}">
                <a16:creationId xmlns:a16="http://schemas.microsoft.com/office/drawing/2014/main" id="{CD58828C-010E-B5C4-5C21-C2744C6644C7}"/>
              </a:ext>
            </a:extLst>
          </p:cNvPr>
          <p:cNvSpPr>
            <a:spLocks noChangeArrowheads="1"/>
          </p:cNvSpPr>
          <p:nvPr/>
        </p:nvSpPr>
        <p:spPr bwMode="auto">
          <a:xfrm>
            <a:off x="2514600" y="5029201"/>
            <a:ext cx="7543800" cy="1209675"/>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2228" name="Rectangle 3">
            <a:extLst>
              <a:ext uri="{FF2B5EF4-FFF2-40B4-BE49-F238E27FC236}">
                <a16:creationId xmlns:a16="http://schemas.microsoft.com/office/drawing/2014/main" id="{3549CDE1-D992-DEC0-2F0E-3936944CF3AD}"/>
              </a:ext>
            </a:extLst>
          </p:cNvPr>
          <p:cNvSpPr>
            <a:spLocks noChangeArrowheads="1"/>
          </p:cNvSpPr>
          <p:nvPr/>
        </p:nvSpPr>
        <p:spPr bwMode="auto">
          <a:xfrm>
            <a:off x="2514600" y="2951164"/>
            <a:ext cx="7543800" cy="2306637"/>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2229" name="Rectangle 4">
            <a:extLst>
              <a:ext uri="{FF2B5EF4-FFF2-40B4-BE49-F238E27FC236}">
                <a16:creationId xmlns:a16="http://schemas.microsoft.com/office/drawing/2014/main" id="{10B3894B-0ABB-9338-FB7C-EC1515421050}"/>
              </a:ext>
            </a:extLst>
          </p:cNvPr>
          <p:cNvSpPr>
            <a:spLocks noChangeArrowheads="1"/>
          </p:cNvSpPr>
          <p:nvPr/>
        </p:nvSpPr>
        <p:spPr bwMode="auto">
          <a:xfrm>
            <a:off x="2514600" y="2073276"/>
            <a:ext cx="7543800" cy="1431925"/>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2230" name="Text Box 5">
            <a:extLst>
              <a:ext uri="{FF2B5EF4-FFF2-40B4-BE49-F238E27FC236}">
                <a16:creationId xmlns:a16="http://schemas.microsoft.com/office/drawing/2014/main" id="{82C4126A-518E-5D39-EFBB-C67FF1D3AB47}"/>
              </a:ext>
            </a:extLst>
          </p:cNvPr>
          <p:cNvSpPr txBox="1">
            <a:spLocks noChangeArrowheads="1"/>
          </p:cNvSpPr>
          <p:nvPr/>
        </p:nvSpPr>
        <p:spPr bwMode="auto">
          <a:xfrm>
            <a:off x="2649539" y="1689100"/>
            <a:ext cx="6561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1600">
              <a:solidFill>
                <a:srgbClr val="000000"/>
              </a:solidFill>
              <a:latin typeface="Verdana" panose="020B0604030504040204" pitchFamily="34" charset="0"/>
            </a:endParaRPr>
          </a:p>
        </p:txBody>
      </p:sp>
      <p:sp>
        <p:nvSpPr>
          <p:cNvPr id="52231" name="Rectangle 6">
            <a:extLst>
              <a:ext uri="{FF2B5EF4-FFF2-40B4-BE49-F238E27FC236}">
                <a16:creationId xmlns:a16="http://schemas.microsoft.com/office/drawing/2014/main" id="{46022D75-BF6C-2A76-9EEA-77FD4685F91D}"/>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Types of Questions</a:t>
            </a:r>
            <a:br>
              <a:rPr lang="ar-JO" altLang="en-US" sz="3200" dirty="0"/>
            </a:br>
            <a:r>
              <a:rPr lang="en-GB" altLang="en-US" sz="3200" dirty="0" err="1"/>
              <a:t>أنواع</a:t>
            </a:r>
            <a:r>
              <a:rPr lang="en-GB" altLang="en-US" sz="3200" dirty="0"/>
              <a:t> </a:t>
            </a:r>
            <a:r>
              <a:rPr lang="en-GB" altLang="en-US" sz="3200" dirty="0" err="1"/>
              <a:t>الأسئلة</a:t>
            </a:r>
            <a:endParaRPr lang="en-GB" altLang="en-US" sz="3200" dirty="0"/>
          </a:p>
        </p:txBody>
      </p:sp>
      <p:sp>
        <p:nvSpPr>
          <p:cNvPr id="52232" name="Rectangle 7">
            <a:extLst>
              <a:ext uri="{FF2B5EF4-FFF2-40B4-BE49-F238E27FC236}">
                <a16:creationId xmlns:a16="http://schemas.microsoft.com/office/drawing/2014/main" id="{E73D6A4C-EE01-3FC0-AE68-CEDBD19DB74A}"/>
              </a:ext>
            </a:extLst>
          </p:cNvPr>
          <p:cNvSpPr>
            <a:spLocks noChangeArrowheads="1"/>
          </p:cNvSpPr>
          <p:nvPr/>
        </p:nvSpPr>
        <p:spPr bwMode="auto">
          <a:xfrm>
            <a:off x="2514600" y="1651000"/>
            <a:ext cx="7543800" cy="431800"/>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grpSp>
        <p:nvGrpSpPr>
          <p:cNvPr id="52233" name="Group 8">
            <a:extLst>
              <a:ext uri="{FF2B5EF4-FFF2-40B4-BE49-F238E27FC236}">
                <a16:creationId xmlns:a16="http://schemas.microsoft.com/office/drawing/2014/main" id="{600734C1-DE58-A361-4EAC-9ACCA6414C12}"/>
              </a:ext>
            </a:extLst>
          </p:cNvPr>
          <p:cNvGrpSpPr>
            <a:grpSpLocks/>
          </p:cNvGrpSpPr>
          <p:nvPr/>
        </p:nvGrpSpPr>
        <p:grpSpPr bwMode="auto">
          <a:xfrm>
            <a:off x="3124200" y="1676401"/>
            <a:ext cx="6753226" cy="4965701"/>
            <a:chOff x="1007" y="1053"/>
            <a:chExt cx="4254" cy="3128"/>
          </a:xfrm>
        </p:grpSpPr>
        <p:sp>
          <p:nvSpPr>
            <p:cNvPr id="52235" name="Rectangle 9">
              <a:extLst>
                <a:ext uri="{FF2B5EF4-FFF2-40B4-BE49-F238E27FC236}">
                  <a16:creationId xmlns:a16="http://schemas.microsoft.com/office/drawing/2014/main" id="{6A04882E-552F-26BF-1F3D-440354786B8B}"/>
                </a:ext>
              </a:extLst>
            </p:cNvPr>
            <p:cNvSpPr>
              <a:spLocks noChangeArrowheads="1"/>
            </p:cNvSpPr>
            <p:nvPr/>
          </p:nvSpPr>
          <p:spPr bwMode="auto">
            <a:xfrm>
              <a:off x="1007" y="1053"/>
              <a:ext cx="10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Types of Questions</a:t>
              </a:r>
              <a:endParaRPr lang="en-US" altLang="en-US" sz="2400">
                <a:solidFill>
                  <a:srgbClr val="000000"/>
                </a:solidFill>
                <a:latin typeface="Verdana" panose="020B0604030504040204" pitchFamily="34" charset="0"/>
              </a:endParaRPr>
            </a:p>
          </p:txBody>
        </p:sp>
        <p:sp>
          <p:nvSpPr>
            <p:cNvPr id="52236" name="Rectangle 10">
              <a:extLst>
                <a:ext uri="{FF2B5EF4-FFF2-40B4-BE49-F238E27FC236}">
                  <a16:creationId xmlns:a16="http://schemas.microsoft.com/office/drawing/2014/main" id="{68474D5D-D014-9CEE-5400-9B70FAD80C33}"/>
                </a:ext>
              </a:extLst>
            </p:cNvPr>
            <p:cNvSpPr>
              <a:spLocks noChangeArrowheads="1"/>
            </p:cNvSpPr>
            <p:nvPr/>
          </p:nvSpPr>
          <p:spPr bwMode="auto">
            <a:xfrm>
              <a:off x="3145" y="1053"/>
              <a:ext cx="101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Examples</a:t>
              </a:r>
              <a:endParaRPr lang="en-US" altLang="en-US" sz="2400">
                <a:solidFill>
                  <a:srgbClr val="000000"/>
                </a:solidFill>
                <a:latin typeface="Verdana" panose="020B0604030504040204" pitchFamily="34" charset="0"/>
              </a:endParaRPr>
            </a:p>
          </p:txBody>
        </p:sp>
        <p:sp>
          <p:nvSpPr>
            <p:cNvPr id="52237" name="Rectangle 11">
              <a:extLst>
                <a:ext uri="{FF2B5EF4-FFF2-40B4-BE49-F238E27FC236}">
                  <a16:creationId xmlns:a16="http://schemas.microsoft.com/office/drawing/2014/main" id="{6E9218D0-81DC-8B85-1F39-C75A87C78A52}"/>
                </a:ext>
              </a:extLst>
            </p:cNvPr>
            <p:cNvSpPr>
              <a:spLocks noChangeArrowheads="1"/>
            </p:cNvSpPr>
            <p:nvPr/>
          </p:nvSpPr>
          <p:spPr bwMode="auto">
            <a:xfrm>
              <a:off x="1007" y="1328"/>
              <a:ext cx="13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Closed-Ended Questions</a:t>
              </a:r>
              <a:endParaRPr lang="en-US" altLang="en-US" sz="2400">
                <a:solidFill>
                  <a:srgbClr val="000000"/>
                </a:solidFill>
                <a:latin typeface="Verdana" panose="020B0604030504040204" pitchFamily="34" charset="0"/>
              </a:endParaRPr>
            </a:p>
          </p:txBody>
        </p:sp>
        <p:sp>
          <p:nvSpPr>
            <p:cNvPr id="52238" name="Rectangle 12">
              <a:extLst>
                <a:ext uri="{FF2B5EF4-FFF2-40B4-BE49-F238E27FC236}">
                  <a16:creationId xmlns:a16="http://schemas.microsoft.com/office/drawing/2014/main" id="{B7569BAB-8EC1-CA87-F237-A4F37D220C10}"/>
                </a:ext>
              </a:extLst>
            </p:cNvPr>
            <p:cNvSpPr>
              <a:spLocks noChangeArrowheads="1"/>
            </p:cNvSpPr>
            <p:nvPr/>
          </p:nvSpPr>
          <p:spPr bwMode="auto">
            <a:xfrm>
              <a:off x="3145" y="1328"/>
              <a:ext cx="14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How many telephone</a:t>
              </a:r>
              <a:endParaRPr lang="en-US" altLang="en-US" sz="2400">
                <a:solidFill>
                  <a:srgbClr val="000000"/>
                </a:solidFill>
                <a:latin typeface="Verdana" panose="020B0604030504040204" pitchFamily="34" charset="0"/>
              </a:endParaRPr>
            </a:p>
          </p:txBody>
        </p:sp>
        <p:sp>
          <p:nvSpPr>
            <p:cNvPr id="52239" name="Rectangle 13">
              <a:extLst>
                <a:ext uri="{FF2B5EF4-FFF2-40B4-BE49-F238E27FC236}">
                  <a16:creationId xmlns:a16="http://schemas.microsoft.com/office/drawing/2014/main" id="{D6713723-07F7-C9AA-D913-A8188FA37592}"/>
                </a:ext>
              </a:extLst>
            </p:cNvPr>
            <p:cNvSpPr>
              <a:spLocks noChangeArrowheads="1"/>
            </p:cNvSpPr>
            <p:nvPr/>
          </p:nvSpPr>
          <p:spPr bwMode="auto">
            <a:xfrm>
              <a:off x="1007" y="1467"/>
              <a:ext cx="40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orders are received per day?</a:t>
              </a:r>
              <a:endParaRPr lang="en-US" altLang="en-US" sz="2400">
                <a:solidFill>
                  <a:srgbClr val="000000"/>
                </a:solidFill>
                <a:latin typeface="Verdana" panose="020B0604030504040204" pitchFamily="34" charset="0"/>
              </a:endParaRPr>
            </a:p>
          </p:txBody>
        </p:sp>
        <p:sp>
          <p:nvSpPr>
            <p:cNvPr id="52240" name="Rectangle 14">
              <a:extLst>
                <a:ext uri="{FF2B5EF4-FFF2-40B4-BE49-F238E27FC236}">
                  <a16:creationId xmlns:a16="http://schemas.microsoft.com/office/drawing/2014/main" id="{0382789D-58AA-6C17-9FF9-9A3E134DDEAC}"/>
                </a:ext>
              </a:extLst>
            </p:cNvPr>
            <p:cNvSpPr>
              <a:spLocks noChangeArrowheads="1"/>
            </p:cNvSpPr>
            <p:nvPr/>
          </p:nvSpPr>
          <p:spPr bwMode="auto">
            <a:xfrm>
              <a:off x="3145" y="1605"/>
              <a:ext cx="2079"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How do customers place orders?</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What additional information</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would you like the new system</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to provide?</a:t>
              </a:r>
            </a:p>
          </p:txBody>
        </p:sp>
        <p:sp>
          <p:nvSpPr>
            <p:cNvPr id="52241" name="Rectangle 15">
              <a:extLst>
                <a:ext uri="{FF2B5EF4-FFF2-40B4-BE49-F238E27FC236}">
                  <a16:creationId xmlns:a16="http://schemas.microsoft.com/office/drawing/2014/main" id="{9DFF6693-4DC0-3204-A662-6C90B7364F8C}"/>
                </a:ext>
              </a:extLst>
            </p:cNvPr>
            <p:cNvSpPr>
              <a:spLocks noChangeArrowheads="1"/>
            </p:cNvSpPr>
            <p:nvPr/>
          </p:nvSpPr>
          <p:spPr bwMode="auto">
            <a:xfrm>
              <a:off x="1007" y="174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42" name="Rectangle 16">
              <a:extLst>
                <a:ext uri="{FF2B5EF4-FFF2-40B4-BE49-F238E27FC236}">
                  <a16:creationId xmlns:a16="http://schemas.microsoft.com/office/drawing/2014/main" id="{4F167144-DD8C-ADCA-9DCD-490212D3B6C3}"/>
                </a:ext>
              </a:extLst>
            </p:cNvPr>
            <p:cNvSpPr>
              <a:spLocks noChangeArrowheads="1"/>
            </p:cNvSpPr>
            <p:nvPr/>
          </p:nvSpPr>
          <p:spPr bwMode="auto">
            <a:xfrm>
              <a:off x="3145" y="188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43" name="Rectangle 17">
              <a:extLst>
                <a:ext uri="{FF2B5EF4-FFF2-40B4-BE49-F238E27FC236}">
                  <a16:creationId xmlns:a16="http://schemas.microsoft.com/office/drawing/2014/main" id="{790F353B-0B12-1207-A6BA-6827F1E21D3D}"/>
                </a:ext>
              </a:extLst>
            </p:cNvPr>
            <p:cNvSpPr>
              <a:spLocks noChangeArrowheads="1"/>
            </p:cNvSpPr>
            <p:nvPr/>
          </p:nvSpPr>
          <p:spPr bwMode="auto">
            <a:xfrm>
              <a:off x="1007" y="2018"/>
              <a:ext cx="5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a:t>
              </a:r>
              <a:endParaRPr lang="en-US" altLang="en-US" sz="2400">
                <a:solidFill>
                  <a:srgbClr val="000000"/>
                </a:solidFill>
                <a:latin typeface="Verdana" panose="020B0604030504040204" pitchFamily="34" charset="0"/>
              </a:endParaRPr>
            </a:p>
          </p:txBody>
        </p:sp>
        <p:sp>
          <p:nvSpPr>
            <p:cNvPr id="52244" name="Rectangle 18">
              <a:extLst>
                <a:ext uri="{FF2B5EF4-FFF2-40B4-BE49-F238E27FC236}">
                  <a16:creationId xmlns:a16="http://schemas.microsoft.com/office/drawing/2014/main" id="{8087B69D-3DD7-74A0-38AF-5EE81B852303}"/>
                </a:ext>
              </a:extLst>
            </p:cNvPr>
            <p:cNvSpPr>
              <a:spLocks noChangeArrowheads="1"/>
            </p:cNvSpPr>
            <p:nvPr/>
          </p:nvSpPr>
          <p:spPr bwMode="auto">
            <a:xfrm>
              <a:off x="1007" y="215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45" name="Rectangle 19">
              <a:extLst>
                <a:ext uri="{FF2B5EF4-FFF2-40B4-BE49-F238E27FC236}">
                  <a16:creationId xmlns:a16="http://schemas.microsoft.com/office/drawing/2014/main" id="{1D3D702A-594A-14E8-EA25-D50526CAF532}"/>
                </a:ext>
              </a:extLst>
            </p:cNvPr>
            <p:cNvSpPr>
              <a:spLocks noChangeArrowheads="1"/>
            </p:cNvSpPr>
            <p:nvPr/>
          </p:nvSpPr>
          <p:spPr bwMode="auto">
            <a:xfrm>
              <a:off x="1007" y="2433"/>
              <a:ext cx="13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Open-Ended Questions</a:t>
              </a:r>
              <a:endParaRPr lang="en-US" altLang="en-US" sz="2400">
                <a:solidFill>
                  <a:srgbClr val="000000"/>
                </a:solidFill>
                <a:latin typeface="Verdana" panose="020B0604030504040204" pitchFamily="34" charset="0"/>
              </a:endParaRPr>
            </a:p>
          </p:txBody>
        </p:sp>
        <p:sp>
          <p:nvSpPr>
            <p:cNvPr id="52246" name="Rectangle 20">
              <a:extLst>
                <a:ext uri="{FF2B5EF4-FFF2-40B4-BE49-F238E27FC236}">
                  <a16:creationId xmlns:a16="http://schemas.microsoft.com/office/drawing/2014/main" id="{389744C0-DCDE-5867-8A70-317CA58FA35A}"/>
                </a:ext>
              </a:extLst>
            </p:cNvPr>
            <p:cNvSpPr>
              <a:spLocks noChangeArrowheads="1"/>
            </p:cNvSpPr>
            <p:nvPr/>
          </p:nvSpPr>
          <p:spPr bwMode="auto">
            <a:xfrm>
              <a:off x="3145" y="2433"/>
              <a:ext cx="189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What do you think about the </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current system?</a:t>
              </a:r>
              <a:endParaRPr lang="en-US" altLang="en-US" sz="2400">
                <a:solidFill>
                  <a:srgbClr val="000000"/>
                </a:solidFill>
                <a:latin typeface="Verdana" panose="020B0604030504040204" pitchFamily="34" charset="0"/>
              </a:endParaRPr>
            </a:p>
          </p:txBody>
        </p:sp>
        <p:sp>
          <p:nvSpPr>
            <p:cNvPr id="52247" name="Rectangle 21">
              <a:extLst>
                <a:ext uri="{FF2B5EF4-FFF2-40B4-BE49-F238E27FC236}">
                  <a16:creationId xmlns:a16="http://schemas.microsoft.com/office/drawing/2014/main" id="{AEE9DC33-878C-DF12-5E71-F2D57CC61459}"/>
                </a:ext>
              </a:extLst>
            </p:cNvPr>
            <p:cNvSpPr>
              <a:spLocks noChangeArrowheads="1"/>
            </p:cNvSpPr>
            <p:nvPr/>
          </p:nvSpPr>
          <p:spPr bwMode="auto">
            <a:xfrm>
              <a:off x="4498" y="243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48" name="Rectangle 22">
              <a:extLst>
                <a:ext uri="{FF2B5EF4-FFF2-40B4-BE49-F238E27FC236}">
                  <a16:creationId xmlns:a16="http://schemas.microsoft.com/office/drawing/2014/main" id="{3535B933-FAB4-657E-169B-27E0FD0DBF41}"/>
                </a:ext>
              </a:extLst>
            </p:cNvPr>
            <p:cNvSpPr>
              <a:spLocks noChangeArrowheads="1"/>
            </p:cNvSpPr>
            <p:nvPr/>
          </p:nvSpPr>
          <p:spPr bwMode="auto">
            <a:xfrm>
              <a:off x="1007" y="257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49" name="Rectangle 23">
              <a:extLst>
                <a:ext uri="{FF2B5EF4-FFF2-40B4-BE49-F238E27FC236}">
                  <a16:creationId xmlns:a16="http://schemas.microsoft.com/office/drawing/2014/main" id="{571C3BEF-210A-4811-3B45-C33ED67C4038}"/>
                </a:ext>
              </a:extLst>
            </p:cNvPr>
            <p:cNvSpPr>
              <a:spLocks noChangeArrowheads="1"/>
            </p:cNvSpPr>
            <p:nvPr/>
          </p:nvSpPr>
          <p:spPr bwMode="auto">
            <a:xfrm>
              <a:off x="3145" y="2708"/>
              <a:ext cx="20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What are some of the problems</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you face on a daily basis?</a:t>
              </a:r>
              <a:endParaRPr lang="en-US" altLang="en-US" sz="2400">
                <a:solidFill>
                  <a:srgbClr val="000000"/>
                </a:solidFill>
                <a:latin typeface="Verdana" panose="020B0604030504040204" pitchFamily="34" charset="0"/>
              </a:endParaRPr>
            </a:p>
          </p:txBody>
        </p:sp>
        <p:sp>
          <p:nvSpPr>
            <p:cNvPr id="52250" name="Rectangle 24">
              <a:extLst>
                <a:ext uri="{FF2B5EF4-FFF2-40B4-BE49-F238E27FC236}">
                  <a16:creationId xmlns:a16="http://schemas.microsoft.com/office/drawing/2014/main" id="{9281CB21-030E-7722-A360-787D857F7395}"/>
                </a:ext>
              </a:extLst>
            </p:cNvPr>
            <p:cNvSpPr>
              <a:spLocks noChangeArrowheads="1"/>
            </p:cNvSpPr>
            <p:nvPr/>
          </p:nvSpPr>
          <p:spPr bwMode="auto">
            <a:xfrm>
              <a:off x="1007" y="284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51" name="Rectangle 25">
              <a:extLst>
                <a:ext uri="{FF2B5EF4-FFF2-40B4-BE49-F238E27FC236}">
                  <a16:creationId xmlns:a16="http://schemas.microsoft.com/office/drawing/2014/main" id="{F4EBD918-EE29-FA1F-6441-21A8F91F6095}"/>
                </a:ext>
              </a:extLst>
            </p:cNvPr>
            <p:cNvSpPr>
              <a:spLocks noChangeArrowheads="1"/>
            </p:cNvSpPr>
            <p:nvPr/>
          </p:nvSpPr>
          <p:spPr bwMode="auto">
            <a:xfrm>
              <a:off x="3145" y="2983"/>
              <a:ext cx="21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How do you decide what types of</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marketing campaign to run?</a:t>
              </a:r>
              <a:endParaRPr lang="en-US" altLang="en-US" sz="2400">
                <a:solidFill>
                  <a:srgbClr val="000000"/>
                </a:solidFill>
                <a:latin typeface="Verdana" panose="020B0604030504040204" pitchFamily="34" charset="0"/>
              </a:endParaRPr>
            </a:p>
          </p:txBody>
        </p:sp>
        <p:sp>
          <p:nvSpPr>
            <p:cNvPr id="52252" name="Rectangle 26">
              <a:extLst>
                <a:ext uri="{FF2B5EF4-FFF2-40B4-BE49-F238E27FC236}">
                  <a16:creationId xmlns:a16="http://schemas.microsoft.com/office/drawing/2014/main" id="{66FD6901-67E5-7619-9BF1-B73C685F1052}"/>
                </a:ext>
              </a:extLst>
            </p:cNvPr>
            <p:cNvSpPr>
              <a:spLocks noChangeArrowheads="1"/>
            </p:cNvSpPr>
            <p:nvPr/>
          </p:nvSpPr>
          <p:spPr bwMode="auto">
            <a:xfrm>
              <a:off x="1007" y="312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53" name="Rectangle 27">
              <a:extLst>
                <a:ext uri="{FF2B5EF4-FFF2-40B4-BE49-F238E27FC236}">
                  <a16:creationId xmlns:a16="http://schemas.microsoft.com/office/drawing/2014/main" id="{88D64633-61C0-8679-1A9F-8439D926004A}"/>
                </a:ext>
              </a:extLst>
            </p:cNvPr>
            <p:cNvSpPr>
              <a:spLocks noChangeArrowheads="1"/>
            </p:cNvSpPr>
            <p:nvPr/>
          </p:nvSpPr>
          <p:spPr bwMode="auto">
            <a:xfrm>
              <a:off x="1007" y="3398"/>
              <a:ext cx="10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Probing Questions</a:t>
              </a:r>
              <a:endParaRPr lang="en-US" altLang="en-US" sz="2400">
                <a:solidFill>
                  <a:srgbClr val="000000"/>
                </a:solidFill>
                <a:latin typeface="Verdana" panose="020B0604030504040204" pitchFamily="34" charset="0"/>
              </a:endParaRPr>
            </a:p>
          </p:txBody>
        </p:sp>
        <p:sp>
          <p:nvSpPr>
            <p:cNvPr id="52254" name="Rectangle 28">
              <a:extLst>
                <a:ext uri="{FF2B5EF4-FFF2-40B4-BE49-F238E27FC236}">
                  <a16:creationId xmlns:a16="http://schemas.microsoft.com/office/drawing/2014/main" id="{2B3CF232-22D5-91BA-AB04-F48877EA0D13}"/>
                </a:ext>
              </a:extLst>
            </p:cNvPr>
            <p:cNvSpPr>
              <a:spLocks noChangeArrowheads="1"/>
            </p:cNvSpPr>
            <p:nvPr/>
          </p:nvSpPr>
          <p:spPr bwMode="auto">
            <a:xfrm>
              <a:off x="3145" y="3398"/>
              <a:ext cx="5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Why?</a:t>
              </a:r>
              <a:endParaRPr lang="en-US" altLang="en-US" sz="2400">
                <a:solidFill>
                  <a:srgbClr val="000000"/>
                </a:solidFill>
                <a:latin typeface="Verdana" panose="020B0604030504040204" pitchFamily="34" charset="0"/>
              </a:endParaRPr>
            </a:p>
          </p:txBody>
        </p:sp>
        <p:sp>
          <p:nvSpPr>
            <p:cNvPr id="52255" name="Rectangle 29">
              <a:extLst>
                <a:ext uri="{FF2B5EF4-FFF2-40B4-BE49-F238E27FC236}">
                  <a16:creationId xmlns:a16="http://schemas.microsoft.com/office/drawing/2014/main" id="{3AA61172-F7FE-3524-6861-64B2C6C0D4F7}"/>
                </a:ext>
              </a:extLst>
            </p:cNvPr>
            <p:cNvSpPr>
              <a:spLocks noChangeArrowheads="1"/>
            </p:cNvSpPr>
            <p:nvPr/>
          </p:nvSpPr>
          <p:spPr bwMode="auto">
            <a:xfrm>
              <a:off x="3145" y="3535"/>
              <a:ext cx="194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1400">
                  <a:solidFill>
                    <a:srgbClr val="000000"/>
                  </a:solidFill>
                  <a:latin typeface="Verdana" panose="020B0604030504040204" pitchFamily="34" charset="0"/>
                </a:rPr>
                <a:t>*    Can you give me an example?</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Can you explain that in a bit </a:t>
              </a:r>
            </a:p>
            <a:p>
              <a:pPr algn="l" rtl="0" eaLnBrk="0" fontAlgn="base" hangingPunct="0">
                <a:spcBef>
                  <a:spcPct val="0"/>
                </a:spcBef>
                <a:spcAft>
                  <a:spcPct val="0"/>
                </a:spcAft>
              </a:pPr>
              <a:r>
                <a:rPr lang="en-US" altLang="en-US" sz="1400">
                  <a:solidFill>
                    <a:srgbClr val="000000"/>
                  </a:solidFill>
                  <a:latin typeface="Verdana" panose="020B0604030504040204" pitchFamily="34" charset="0"/>
                </a:rPr>
                <a:t>      more detail?</a:t>
              </a:r>
              <a:endParaRPr lang="en-US" altLang="en-US" sz="2400">
                <a:solidFill>
                  <a:srgbClr val="000000"/>
                </a:solidFill>
                <a:latin typeface="Verdana" panose="020B0604030504040204" pitchFamily="34" charset="0"/>
              </a:endParaRPr>
            </a:p>
          </p:txBody>
        </p:sp>
        <p:sp>
          <p:nvSpPr>
            <p:cNvPr id="52256" name="Rectangle 30">
              <a:extLst>
                <a:ext uri="{FF2B5EF4-FFF2-40B4-BE49-F238E27FC236}">
                  <a16:creationId xmlns:a16="http://schemas.microsoft.com/office/drawing/2014/main" id="{4048FB71-35C9-44D3-FF11-944817BBB6BB}"/>
                </a:ext>
              </a:extLst>
            </p:cNvPr>
            <p:cNvSpPr>
              <a:spLocks noChangeArrowheads="1"/>
            </p:cNvSpPr>
            <p:nvPr/>
          </p:nvSpPr>
          <p:spPr bwMode="auto">
            <a:xfrm>
              <a:off x="1007" y="367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57" name="Rectangle 31">
              <a:extLst>
                <a:ext uri="{FF2B5EF4-FFF2-40B4-BE49-F238E27FC236}">
                  <a16:creationId xmlns:a16="http://schemas.microsoft.com/office/drawing/2014/main" id="{700351DA-F84A-8721-27A7-8A4F796ADED9}"/>
                </a:ext>
              </a:extLst>
            </p:cNvPr>
            <p:cNvSpPr>
              <a:spLocks noChangeArrowheads="1"/>
            </p:cNvSpPr>
            <p:nvPr/>
          </p:nvSpPr>
          <p:spPr bwMode="auto">
            <a:xfrm>
              <a:off x="3145" y="381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sp>
          <p:nvSpPr>
            <p:cNvPr id="52258" name="Rectangle 32">
              <a:extLst>
                <a:ext uri="{FF2B5EF4-FFF2-40B4-BE49-F238E27FC236}">
                  <a16:creationId xmlns:a16="http://schemas.microsoft.com/office/drawing/2014/main" id="{78FEACA2-0F05-A3BF-D5D0-913715F930DD}"/>
                </a:ext>
              </a:extLst>
            </p:cNvPr>
            <p:cNvSpPr>
              <a:spLocks noChangeArrowheads="1"/>
            </p:cNvSpPr>
            <p:nvPr/>
          </p:nvSpPr>
          <p:spPr bwMode="auto">
            <a:xfrm>
              <a:off x="1007" y="394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endParaRPr lang="en-GB" altLang="en-US" sz="2400">
                <a:solidFill>
                  <a:srgbClr val="000000"/>
                </a:solidFill>
                <a:latin typeface="Verdana" panose="020B0604030504040204" pitchFamily="34" charset="0"/>
              </a:endParaRPr>
            </a:p>
          </p:txBody>
        </p:sp>
      </p:grpSp>
      <p:sp>
        <p:nvSpPr>
          <p:cNvPr id="52234" name="Line 33">
            <a:extLst>
              <a:ext uri="{FF2B5EF4-FFF2-40B4-BE49-F238E27FC236}">
                <a16:creationId xmlns:a16="http://schemas.microsoft.com/office/drawing/2014/main" id="{776FF9EB-5263-6C04-4176-8BB96B5B81FC}"/>
              </a:ext>
            </a:extLst>
          </p:cNvPr>
          <p:cNvSpPr>
            <a:spLocks noChangeShapeType="1"/>
          </p:cNvSpPr>
          <p:nvPr/>
        </p:nvSpPr>
        <p:spPr bwMode="auto">
          <a:xfrm>
            <a:off x="5997575" y="1673225"/>
            <a:ext cx="0" cy="4559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C52D7CDE-B38B-AA35-0669-119130D1F63D}"/>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370C2854-9158-4AA8-B58C-CAC5E747D2D7}" type="slidenum">
              <a:rPr lang="en-US" altLang="en-US">
                <a:solidFill>
                  <a:srgbClr val="000000"/>
                </a:solidFill>
              </a:rPr>
              <a:pPr algn="l" rtl="0" eaLnBrk="0" fontAlgn="base" hangingPunct="0">
                <a:spcBef>
                  <a:spcPct val="0"/>
                </a:spcBef>
                <a:spcAft>
                  <a:spcPct val="0"/>
                </a:spcAft>
              </a:pPr>
              <a:t>95</a:t>
            </a:fld>
            <a:endParaRPr lang="en-US" altLang="en-US">
              <a:solidFill>
                <a:srgbClr val="000000"/>
              </a:solidFill>
            </a:endParaRPr>
          </a:p>
        </p:txBody>
      </p:sp>
      <p:sp>
        <p:nvSpPr>
          <p:cNvPr id="54275" name="Rectangle 2">
            <a:extLst>
              <a:ext uri="{FF2B5EF4-FFF2-40B4-BE49-F238E27FC236}">
                <a16:creationId xmlns:a16="http://schemas.microsoft.com/office/drawing/2014/main" id="{A35C9D91-66F5-DC5D-6E2B-C263D01D0567}"/>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600" dirty="0"/>
              <a:t>Designing Interview Questions</a:t>
            </a:r>
            <a:br>
              <a:rPr lang="ar-JO" altLang="en-US" sz="3600" dirty="0"/>
            </a:br>
            <a:r>
              <a:rPr lang="en-GB" altLang="en-US" sz="3600" dirty="0" err="1"/>
              <a:t>تصميم</a:t>
            </a:r>
            <a:r>
              <a:rPr lang="en-GB" altLang="en-US" sz="3600" dirty="0"/>
              <a:t> </a:t>
            </a:r>
            <a:r>
              <a:rPr lang="en-GB" altLang="en-US" sz="3600" dirty="0" err="1"/>
              <a:t>أسئلة</a:t>
            </a:r>
            <a:r>
              <a:rPr lang="en-GB" altLang="en-US" sz="3600" dirty="0"/>
              <a:t> </a:t>
            </a:r>
            <a:r>
              <a:rPr lang="en-GB" altLang="en-US" sz="3600" dirty="0" err="1"/>
              <a:t>المقابلة</a:t>
            </a:r>
            <a:endParaRPr lang="en-GB" altLang="en-US" sz="3600" dirty="0"/>
          </a:p>
        </p:txBody>
      </p:sp>
      <p:sp>
        <p:nvSpPr>
          <p:cNvPr id="54276" name="Rectangle 3">
            <a:extLst>
              <a:ext uri="{FF2B5EF4-FFF2-40B4-BE49-F238E27FC236}">
                <a16:creationId xmlns:a16="http://schemas.microsoft.com/office/drawing/2014/main" id="{EBC9E10B-C463-05E8-9122-2C283371F0EF}"/>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2400" dirty="0"/>
              <a:t>Unstructured interview</a:t>
            </a:r>
          </a:p>
          <a:p>
            <a:pPr algn="r" rtl="1" eaLnBrk="1" hangingPunct="1"/>
            <a:r>
              <a:rPr lang="en-GB" altLang="en-US" sz="2400" dirty="0" err="1"/>
              <a:t>مقابلة</a:t>
            </a:r>
            <a:r>
              <a:rPr lang="en-GB" altLang="en-US" sz="2400" dirty="0"/>
              <a:t> </a:t>
            </a:r>
            <a:r>
              <a:rPr lang="en-GB" altLang="en-US" sz="2400" dirty="0" err="1"/>
              <a:t>غير</a:t>
            </a:r>
            <a:r>
              <a:rPr lang="en-GB" altLang="en-US" sz="2400" dirty="0"/>
              <a:t> </a:t>
            </a:r>
            <a:r>
              <a:rPr lang="en-GB" altLang="en-US" sz="2400" dirty="0" err="1"/>
              <a:t>منظمة</a:t>
            </a:r>
            <a:endParaRPr lang="en-GB" altLang="en-US" sz="2400" dirty="0"/>
          </a:p>
          <a:p>
            <a:pPr lvl="1" eaLnBrk="1" hangingPunct="1"/>
            <a:r>
              <a:rPr lang="en-GB" altLang="en-US" sz="2000" dirty="0"/>
              <a:t>Broad, Roughly Defined Information</a:t>
            </a:r>
          </a:p>
          <a:p>
            <a:pPr lvl="1" algn="r" rtl="1" eaLnBrk="1" hangingPunct="1"/>
            <a:r>
              <a:rPr lang="en-GB" altLang="en-US" sz="2000" dirty="0" err="1"/>
              <a:t>معلومات</a:t>
            </a:r>
            <a:r>
              <a:rPr lang="en-GB" altLang="en-US" sz="2000" dirty="0"/>
              <a:t> </a:t>
            </a:r>
            <a:r>
              <a:rPr lang="en-GB" altLang="en-US" sz="2000" dirty="0" err="1"/>
              <a:t>واسعة</a:t>
            </a:r>
            <a:r>
              <a:rPr lang="en-GB" altLang="en-US" sz="2000" dirty="0"/>
              <a:t> </a:t>
            </a:r>
            <a:r>
              <a:rPr lang="en-GB" altLang="en-US" sz="2000" dirty="0" err="1"/>
              <a:t>ومحددة</a:t>
            </a:r>
            <a:r>
              <a:rPr lang="en-GB" altLang="en-US" sz="2000" dirty="0"/>
              <a:t> </a:t>
            </a:r>
            <a:r>
              <a:rPr lang="en-GB" altLang="en-US" sz="2000" dirty="0" err="1"/>
              <a:t>بدقة</a:t>
            </a:r>
            <a:endParaRPr lang="en-GB" altLang="en-US" sz="2000" dirty="0"/>
          </a:p>
          <a:p>
            <a:pPr eaLnBrk="1" hangingPunct="1"/>
            <a:r>
              <a:rPr lang="en-GB" altLang="en-US" sz="2400" dirty="0"/>
              <a:t>Structured interview </a:t>
            </a:r>
          </a:p>
          <a:p>
            <a:pPr algn="r" rtl="1" eaLnBrk="1" hangingPunct="1"/>
            <a:r>
              <a:rPr lang="en-GB" altLang="en-US" sz="2400" dirty="0" err="1"/>
              <a:t>مقابلة</a:t>
            </a:r>
            <a:r>
              <a:rPr lang="en-GB" altLang="en-US" sz="2400" dirty="0"/>
              <a:t> </a:t>
            </a:r>
            <a:r>
              <a:rPr lang="en-GB" altLang="en-US" sz="2400" dirty="0" err="1"/>
              <a:t>منظمة</a:t>
            </a:r>
            <a:endParaRPr lang="en-GB" altLang="en-US" sz="2400" dirty="0"/>
          </a:p>
          <a:p>
            <a:pPr lvl="1" eaLnBrk="1" hangingPunct="1"/>
            <a:r>
              <a:rPr lang="en-GB" altLang="en-US" sz="2000" dirty="0"/>
              <a:t>More Specific Information</a:t>
            </a:r>
          </a:p>
          <a:p>
            <a:pPr lvl="1" algn="r" rtl="1" eaLnBrk="1" hangingPunct="1"/>
            <a:r>
              <a:rPr lang="en-GB" altLang="en-US" sz="2000" dirty="0" err="1"/>
              <a:t>مزيد</a:t>
            </a:r>
            <a:r>
              <a:rPr lang="en-GB" altLang="en-US" sz="2000" dirty="0"/>
              <a:t> </a:t>
            </a:r>
            <a:r>
              <a:rPr lang="en-GB" altLang="en-US" sz="2000" dirty="0" err="1"/>
              <a:t>من</a:t>
            </a:r>
            <a:r>
              <a:rPr lang="en-GB" altLang="en-US" sz="2000" dirty="0"/>
              <a:t> </a:t>
            </a:r>
            <a:r>
              <a:rPr lang="en-GB" altLang="en-US" sz="2000" dirty="0" err="1"/>
              <a:t>المعلومات</a:t>
            </a:r>
            <a:r>
              <a:rPr lang="en-GB" altLang="en-US" sz="2000" dirty="0"/>
              <a:t> </a:t>
            </a:r>
            <a:r>
              <a:rPr lang="en-GB" altLang="en-US" sz="2000" dirty="0" err="1"/>
              <a:t>المحددة</a:t>
            </a:r>
            <a:endParaRPr lang="en-GB" alt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F72F1905-4349-8257-0687-572F3DBCF6F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fontAlgn="base">
              <a:spcBef>
                <a:spcPct val="0"/>
              </a:spcBef>
              <a:spcAft>
                <a:spcPct val="0"/>
              </a:spcAft>
            </a:pPr>
            <a:fld id="{CA5E44E7-3F5E-4C00-A74E-AE2FF448C2F4}" type="slidenum">
              <a:rPr lang="en-US" altLang="en-US">
                <a:solidFill>
                  <a:srgbClr val="000000"/>
                </a:solidFill>
                <a:latin typeface="Garamond" panose="02020404030301010803" pitchFamily="18" charset="0"/>
              </a:rPr>
              <a:pPr rtl="0" fontAlgn="base">
                <a:spcBef>
                  <a:spcPct val="0"/>
                </a:spcBef>
                <a:spcAft>
                  <a:spcPct val="0"/>
                </a:spcAft>
              </a:pPr>
              <a:t>96</a:t>
            </a:fld>
            <a:endParaRPr lang="en-US" altLang="en-US">
              <a:solidFill>
                <a:srgbClr val="000000"/>
              </a:solidFill>
              <a:latin typeface="Garamond" panose="02020404030301010803" pitchFamily="18" charset="0"/>
            </a:endParaRPr>
          </a:p>
        </p:txBody>
      </p:sp>
      <p:sp>
        <p:nvSpPr>
          <p:cNvPr id="56323" name="Rectangle 2">
            <a:extLst>
              <a:ext uri="{FF2B5EF4-FFF2-40B4-BE49-F238E27FC236}">
                <a16:creationId xmlns:a16="http://schemas.microsoft.com/office/drawing/2014/main" id="{6378CD98-66EE-BDA4-B19C-C3C9E7998017}"/>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dirty="0"/>
              <a:t>Questioning Strategies</a:t>
            </a:r>
            <a:br>
              <a:rPr lang="ar-JO" altLang="en-US" dirty="0"/>
            </a:br>
            <a:r>
              <a:rPr lang="en-GB" altLang="en-US" dirty="0" err="1"/>
              <a:t>استراتيجيات</a:t>
            </a:r>
            <a:r>
              <a:rPr lang="en-GB" altLang="en-US" dirty="0"/>
              <a:t> </a:t>
            </a:r>
            <a:r>
              <a:rPr lang="en-GB" altLang="en-US" dirty="0" err="1"/>
              <a:t>التساؤل</a:t>
            </a:r>
            <a:endParaRPr lang="en-GB" altLang="en-US" dirty="0"/>
          </a:p>
        </p:txBody>
      </p:sp>
      <p:sp>
        <p:nvSpPr>
          <p:cNvPr id="56324" name="Rectangle 3">
            <a:extLst>
              <a:ext uri="{FF2B5EF4-FFF2-40B4-BE49-F238E27FC236}">
                <a16:creationId xmlns:a16="http://schemas.microsoft.com/office/drawing/2014/main" id="{A472671D-CB7F-523A-FE0E-24426F4BE381}"/>
              </a:ext>
            </a:extLst>
          </p:cNvPr>
          <p:cNvSpPr>
            <a:spLocks noChangeArrowheads="1"/>
          </p:cNvSpPr>
          <p:nvPr/>
        </p:nvSpPr>
        <p:spPr bwMode="auto">
          <a:xfrm>
            <a:off x="2490788" y="2189163"/>
            <a:ext cx="7480300" cy="38417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6325" name="AutoShape 4">
            <a:extLst>
              <a:ext uri="{FF2B5EF4-FFF2-40B4-BE49-F238E27FC236}">
                <a16:creationId xmlns:a16="http://schemas.microsoft.com/office/drawing/2014/main" id="{68C5EE6C-990C-E95B-FC7E-5F4012B5C6F4}"/>
              </a:ext>
            </a:extLst>
          </p:cNvPr>
          <p:cNvSpPr>
            <a:spLocks noChangeArrowheads="1"/>
          </p:cNvSpPr>
          <p:nvPr/>
        </p:nvSpPr>
        <p:spPr bwMode="auto">
          <a:xfrm>
            <a:off x="4470400" y="2189164"/>
            <a:ext cx="5449888" cy="3813175"/>
          </a:xfrm>
          <a:prstGeom prst="triangle">
            <a:avLst>
              <a:gd name="adj" fmla="val 49995"/>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6326" name="Line 5">
            <a:extLst>
              <a:ext uri="{FF2B5EF4-FFF2-40B4-BE49-F238E27FC236}">
                <a16:creationId xmlns:a16="http://schemas.microsoft.com/office/drawing/2014/main" id="{6AFC1F70-F62A-218E-FB03-86B18E04D4A5}"/>
              </a:ext>
            </a:extLst>
          </p:cNvPr>
          <p:cNvSpPr>
            <a:spLocks noChangeShapeType="1"/>
          </p:cNvSpPr>
          <p:nvPr/>
        </p:nvSpPr>
        <p:spPr bwMode="auto">
          <a:xfrm>
            <a:off x="2484438" y="3714750"/>
            <a:ext cx="7543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56327" name="Line 6">
            <a:extLst>
              <a:ext uri="{FF2B5EF4-FFF2-40B4-BE49-F238E27FC236}">
                <a16:creationId xmlns:a16="http://schemas.microsoft.com/office/drawing/2014/main" id="{E19D1896-87B3-A78D-F950-34E333566E69}"/>
              </a:ext>
            </a:extLst>
          </p:cNvPr>
          <p:cNvSpPr>
            <a:spLocks noChangeShapeType="1"/>
          </p:cNvSpPr>
          <p:nvPr/>
        </p:nvSpPr>
        <p:spPr bwMode="auto">
          <a:xfrm>
            <a:off x="2484438" y="4913313"/>
            <a:ext cx="749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56328" name="Line 7">
            <a:extLst>
              <a:ext uri="{FF2B5EF4-FFF2-40B4-BE49-F238E27FC236}">
                <a16:creationId xmlns:a16="http://schemas.microsoft.com/office/drawing/2014/main" id="{2D5122A7-66DE-E3A2-FBC8-F4884B50CA50}"/>
              </a:ext>
            </a:extLst>
          </p:cNvPr>
          <p:cNvSpPr>
            <a:spLocks noChangeShapeType="1"/>
          </p:cNvSpPr>
          <p:nvPr/>
        </p:nvSpPr>
        <p:spPr bwMode="auto">
          <a:xfrm flipH="1">
            <a:off x="4310063" y="2233613"/>
            <a:ext cx="0" cy="3803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56329" name="Rectangle 8">
            <a:extLst>
              <a:ext uri="{FF2B5EF4-FFF2-40B4-BE49-F238E27FC236}">
                <a16:creationId xmlns:a16="http://schemas.microsoft.com/office/drawing/2014/main" id="{6FC3435E-8EF8-9D1D-8590-FA4A1E970109}"/>
              </a:ext>
            </a:extLst>
          </p:cNvPr>
          <p:cNvSpPr>
            <a:spLocks noChangeArrowheads="1"/>
          </p:cNvSpPr>
          <p:nvPr/>
        </p:nvSpPr>
        <p:spPr bwMode="auto">
          <a:xfrm>
            <a:off x="2530476" y="2419351"/>
            <a:ext cx="178752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a:solidFill>
                  <a:srgbClr val="000000"/>
                </a:solidFill>
                <a:latin typeface="Verdana" panose="020B0604030504040204" pitchFamily="34" charset="0"/>
              </a:rPr>
              <a:t>High Level</a:t>
            </a:r>
          </a:p>
          <a:p>
            <a:pPr algn="l" rtl="0" eaLnBrk="0" fontAlgn="base" hangingPunct="0">
              <a:spcBef>
                <a:spcPct val="0"/>
              </a:spcBef>
              <a:spcAft>
                <a:spcPct val="0"/>
              </a:spcAft>
            </a:pPr>
            <a:r>
              <a:rPr lang="en-US" altLang="en-US">
                <a:solidFill>
                  <a:srgbClr val="000000"/>
                </a:solidFill>
                <a:latin typeface="Verdana" panose="020B0604030504040204" pitchFamily="34" charset="0"/>
              </a:rPr>
              <a:t>Very General</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Medium-Level</a:t>
            </a:r>
          </a:p>
          <a:p>
            <a:pPr algn="l" rtl="0" eaLnBrk="0" fontAlgn="base" hangingPunct="0">
              <a:spcBef>
                <a:spcPct val="0"/>
              </a:spcBef>
              <a:spcAft>
                <a:spcPct val="0"/>
              </a:spcAft>
            </a:pPr>
            <a:r>
              <a:rPr lang="en-US" altLang="en-US">
                <a:solidFill>
                  <a:srgbClr val="000000"/>
                </a:solidFill>
                <a:latin typeface="Verdana" panose="020B0604030504040204" pitchFamily="34" charset="0"/>
              </a:rPr>
              <a:t>Moderately</a:t>
            </a:r>
          </a:p>
          <a:p>
            <a:pPr algn="l" rtl="0" eaLnBrk="0" fontAlgn="base" hangingPunct="0">
              <a:spcBef>
                <a:spcPct val="0"/>
              </a:spcBef>
              <a:spcAft>
                <a:spcPct val="0"/>
              </a:spcAft>
            </a:pPr>
            <a:r>
              <a:rPr lang="en-US" altLang="en-US">
                <a:solidFill>
                  <a:srgbClr val="000000"/>
                </a:solidFill>
                <a:latin typeface="Verdana" panose="020B0604030504040204" pitchFamily="34" charset="0"/>
              </a:rPr>
              <a:t>Specific</a:t>
            </a: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endParaRPr lang="en-US" altLang="en-US">
              <a:solidFill>
                <a:srgbClr val="000000"/>
              </a:solidFill>
              <a:latin typeface="Verdana" panose="020B0604030504040204" pitchFamily="34" charset="0"/>
            </a:endParaRPr>
          </a:p>
          <a:p>
            <a:pPr algn="l" rtl="0" eaLnBrk="0" fontAlgn="base" hangingPunct="0">
              <a:spcBef>
                <a:spcPct val="0"/>
              </a:spcBef>
              <a:spcAft>
                <a:spcPct val="0"/>
              </a:spcAft>
            </a:pPr>
            <a:r>
              <a:rPr lang="en-US" altLang="en-US">
                <a:solidFill>
                  <a:srgbClr val="000000"/>
                </a:solidFill>
                <a:latin typeface="Verdana" panose="020B0604030504040204" pitchFamily="34" charset="0"/>
              </a:rPr>
              <a:t>Low-Level</a:t>
            </a:r>
          </a:p>
          <a:p>
            <a:pPr algn="l" rtl="0" eaLnBrk="0" fontAlgn="base" hangingPunct="0">
              <a:spcBef>
                <a:spcPct val="0"/>
              </a:spcBef>
              <a:spcAft>
                <a:spcPct val="0"/>
              </a:spcAft>
            </a:pPr>
            <a:r>
              <a:rPr lang="en-US" altLang="en-US">
                <a:solidFill>
                  <a:srgbClr val="000000"/>
                </a:solidFill>
                <a:latin typeface="Verdana" panose="020B0604030504040204" pitchFamily="34" charset="0"/>
              </a:rPr>
              <a:t>Very Specific</a:t>
            </a:r>
          </a:p>
        </p:txBody>
      </p:sp>
      <p:sp>
        <p:nvSpPr>
          <p:cNvPr id="56330" name="Rectangle 9">
            <a:extLst>
              <a:ext uri="{FF2B5EF4-FFF2-40B4-BE49-F238E27FC236}">
                <a16:creationId xmlns:a16="http://schemas.microsoft.com/office/drawing/2014/main" id="{6F5AC226-F727-57C4-A84E-1A3B512D0806}"/>
              </a:ext>
            </a:extLst>
          </p:cNvPr>
          <p:cNvSpPr>
            <a:spLocks noChangeArrowheads="1"/>
          </p:cNvSpPr>
          <p:nvPr/>
        </p:nvSpPr>
        <p:spPr bwMode="auto">
          <a:xfrm>
            <a:off x="4613275" y="2308226"/>
            <a:ext cx="19193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2400">
                <a:solidFill>
                  <a:srgbClr val="000000"/>
                </a:solidFill>
                <a:latin typeface="Verdana" panose="020B0604030504040204" pitchFamily="34" charset="0"/>
              </a:rPr>
              <a:t>TOP DOWN</a:t>
            </a:r>
          </a:p>
        </p:txBody>
      </p:sp>
      <p:sp>
        <p:nvSpPr>
          <p:cNvPr id="56331" name="Rectangle 10">
            <a:extLst>
              <a:ext uri="{FF2B5EF4-FFF2-40B4-BE49-F238E27FC236}">
                <a16:creationId xmlns:a16="http://schemas.microsoft.com/office/drawing/2014/main" id="{25782AC1-8442-B077-C82A-853D627E2ADC}"/>
              </a:ext>
            </a:extLst>
          </p:cNvPr>
          <p:cNvSpPr>
            <a:spLocks noChangeArrowheads="1"/>
          </p:cNvSpPr>
          <p:nvPr/>
        </p:nvSpPr>
        <p:spPr bwMode="auto">
          <a:xfrm>
            <a:off x="7686675" y="5603875"/>
            <a:ext cx="2171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2600">
                <a:solidFill>
                  <a:srgbClr val="000000"/>
                </a:solidFill>
                <a:latin typeface="Verdana" panose="020B0604030504040204" pitchFamily="34" charset="0"/>
              </a:rPr>
              <a:t>BOTTOM UP</a:t>
            </a:r>
          </a:p>
        </p:txBody>
      </p:sp>
      <p:sp>
        <p:nvSpPr>
          <p:cNvPr id="56332" name="AutoShape 11">
            <a:extLst>
              <a:ext uri="{FF2B5EF4-FFF2-40B4-BE49-F238E27FC236}">
                <a16:creationId xmlns:a16="http://schemas.microsoft.com/office/drawing/2014/main" id="{6ACA4561-458F-D71F-7C52-DA9E8DE57481}"/>
              </a:ext>
            </a:extLst>
          </p:cNvPr>
          <p:cNvSpPr>
            <a:spLocks noChangeArrowheads="1"/>
          </p:cNvSpPr>
          <p:nvPr/>
        </p:nvSpPr>
        <p:spPr bwMode="auto">
          <a:xfrm>
            <a:off x="8763000" y="4560888"/>
            <a:ext cx="827088" cy="933450"/>
          </a:xfrm>
          <a:prstGeom prst="upArrow">
            <a:avLst>
              <a:gd name="adj1" fmla="val 50000"/>
              <a:gd name="adj2" fmla="val 5642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6333" name="AutoShape 12">
            <a:extLst>
              <a:ext uri="{FF2B5EF4-FFF2-40B4-BE49-F238E27FC236}">
                <a16:creationId xmlns:a16="http://schemas.microsoft.com/office/drawing/2014/main" id="{A7309786-2629-29C7-64CA-4520D0077D03}"/>
              </a:ext>
            </a:extLst>
          </p:cNvPr>
          <p:cNvSpPr>
            <a:spLocks noChangeArrowheads="1"/>
          </p:cNvSpPr>
          <p:nvPr/>
        </p:nvSpPr>
        <p:spPr bwMode="auto">
          <a:xfrm>
            <a:off x="4573589" y="2903538"/>
            <a:ext cx="750887" cy="1035050"/>
          </a:xfrm>
          <a:prstGeom prst="downArrow">
            <a:avLst>
              <a:gd name="adj1" fmla="val 50000"/>
              <a:gd name="adj2" fmla="val 6892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fontAlgn="base">
              <a:spcBef>
                <a:spcPct val="0"/>
              </a:spcBef>
              <a:spcAft>
                <a:spcPct val="0"/>
              </a:spcAft>
            </a:pPr>
            <a:endParaRPr lang="en-US" altLang="en-US">
              <a:solidFill>
                <a:srgbClr val="000000"/>
              </a:solidFill>
            </a:endParaRPr>
          </a:p>
        </p:txBody>
      </p:sp>
      <p:sp>
        <p:nvSpPr>
          <p:cNvPr id="56334" name="Rectangle 13">
            <a:extLst>
              <a:ext uri="{FF2B5EF4-FFF2-40B4-BE49-F238E27FC236}">
                <a16:creationId xmlns:a16="http://schemas.microsoft.com/office/drawing/2014/main" id="{F1C562EE-2775-8509-5691-994C6CE4B04A}"/>
              </a:ext>
            </a:extLst>
          </p:cNvPr>
          <p:cNvSpPr>
            <a:spLocks noChangeArrowheads="1"/>
          </p:cNvSpPr>
          <p:nvPr/>
        </p:nvSpPr>
        <p:spPr bwMode="auto">
          <a:xfrm>
            <a:off x="7889876" y="1771651"/>
            <a:ext cx="2189163" cy="4667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r>
              <a:rPr lang="en-US" altLang="en-US" sz="2400" b="1" i="1">
                <a:solidFill>
                  <a:srgbClr val="000000"/>
                </a:solidFill>
                <a:latin typeface="Verdana" panose="020B0604030504040204" pitchFamily="34" charset="0"/>
              </a:rPr>
              <a:t>EXAMPLES?</a:t>
            </a:r>
          </a:p>
        </p:txBody>
      </p:sp>
      <p:sp>
        <p:nvSpPr>
          <p:cNvPr id="56335" name="Arc 14">
            <a:extLst>
              <a:ext uri="{FF2B5EF4-FFF2-40B4-BE49-F238E27FC236}">
                <a16:creationId xmlns:a16="http://schemas.microsoft.com/office/drawing/2014/main" id="{B3DFBF2E-3F96-E502-C1AD-9537788DDDD8}"/>
              </a:ext>
            </a:extLst>
          </p:cNvPr>
          <p:cNvSpPr>
            <a:spLocks/>
          </p:cNvSpPr>
          <p:nvPr/>
        </p:nvSpPr>
        <p:spPr bwMode="auto">
          <a:xfrm rot="10800000">
            <a:off x="7894639" y="2235201"/>
            <a:ext cx="763587" cy="868363"/>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85"/>
                  <a:pt x="9646" y="21"/>
                  <a:pt x="21561" y="0"/>
                </a:cubicBezTo>
              </a:path>
              <a:path w="21600" h="21600" stroke="0" extrusionOk="0">
                <a:moveTo>
                  <a:pt x="0" y="21599"/>
                </a:moveTo>
                <a:cubicBezTo>
                  <a:pt x="0" y="9685"/>
                  <a:pt x="9646" y="21"/>
                  <a:pt x="21561" y="0"/>
                </a:cubicBezTo>
                <a:lnTo>
                  <a:pt x="21600" y="21600"/>
                </a:lnTo>
                <a:lnTo>
                  <a:pt x="0" y="21599"/>
                </a:lnTo>
                <a:close/>
              </a:path>
            </a:pathLst>
          </a:custGeom>
          <a:noFill/>
          <a:ln w="12700" cap="rnd">
            <a:solidFill>
              <a:schemeClr val="tx1"/>
            </a:solidFill>
            <a:round/>
            <a:headEnd type="none" w="sm"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56336" name="Arc 15">
            <a:extLst>
              <a:ext uri="{FF2B5EF4-FFF2-40B4-BE49-F238E27FC236}">
                <a16:creationId xmlns:a16="http://schemas.microsoft.com/office/drawing/2014/main" id="{41D495A0-4B58-F5A5-7D51-1A054D711F2A}"/>
              </a:ext>
            </a:extLst>
          </p:cNvPr>
          <p:cNvSpPr>
            <a:spLocks/>
          </p:cNvSpPr>
          <p:nvPr/>
        </p:nvSpPr>
        <p:spPr bwMode="auto">
          <a:xfrm rot="10800000">
            <a:off x="8582026" y="2209801"/>
            <a:ext cx="404813" cy="1889125"/>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9"/>
                  <a:pt x="9625" y="40"/>
                  <a:pt x="21526" y="0"/>
                </a:cubicBezTo>
              </a:path>
              <a:path w="21600" h="21600" stroke="0" extrusionOk="0">
                <a:moveTo>
                  <a:pt x="0" y="21599"/>
                </a:moveTo>
                <a:cubicBezTo>
                  <a:pt x="0" y="9699"/>
                  <a:pt x="9625" y="40"/>
                  <a:pt x="21526" y="0"/>
                </a:cubicBezTo>
                <a:lnTo>
                  <a:pt x="21600" y="21600"/>
                </a:lnTo>
                <a:lnTo>
                  <a:pt x="0" y="21599"/>
                </a:lnTo>
                <a:close/>
              </a:path>
            </a:pathLst>
          </a:custGeom>
          <a:noFill/>
          <a:ln w="12700" cap="rnd">
            <a:solidFill>
              <a:schemeClr val="tx1"/>
            </a:solidFill>
            <a:round/>
            <a:headEnd type="none" w="sm"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
        <p:nvSpPr>
          <p:cNvPr id="56337" name="Arc 16">
            <a:extLst>
              <a:ext uri="{FF2B5EF4-FFF2-40B4-BE49-F238E27FC236}">
                <a16:creationId xmlns:a16="http://schemas.microsoft.com/office/drawing/2014/main" id="{183C24DD-D94F-7953-E8EA-3DE3C2FAB3B4}"/>
              </a:ext>
            </a:extLst>
          </p:cNvPr>
          <p:cNvSpPr>
            <a:spLocks/>
          </p:cNvSpPr>
          <p:nvPr/>
        </p:nvSpPr>
        <p:spPr bwMode="auto">
          <a:xfrm>
            <a:off x="9290050" y="2235201"/>
            <a:ext cx="433388" cy="3444875"/>
          </a:xfrm>
          <a:custGeom>
            <a:avLst/>
            <a:gdLst>
              <a:gd name="T0" fmla="*/ 0 w 21670"/>
              <a:gd name="T1" fmla="*/ 0 h 21600"/>
              <a:gd name="T2" fmla="*/ 2147483646 w 21670"/>
              <a:gd name="T3" fmla="*/ 2147483646 h 21600"/>
              <a:gd name="T4" fmla="*/ 2147483646 w 2167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70" h="21600" fill="none" extrusionOk="0">
                <a:moveTo>
                  <a:pt x="0" y="0"/>
                </a:moveTo>
                <a:cubicBezTo>
                  <a:pt x="23" y="0"/>
                  <a:pt x="46" y="0"/>
                  <a:pt x="70" y="0"/>
                </a:cubicBezTo>
                <a:cubicBezTo>
                  <a:pt x="11999" y="0"/>
                  <a:pt x="21670" y="9670"/>
                  <a:pt x="21670" y="21600"/>
                </a:cubicBezTo>
              </a:path>
              <a:path w="21670" h="21600" stroke="0" extrusionOk="0">
                <a:moveTo>
                  <a:pt x="0" y="0"/>
                </a:moveTo>
                <a:cubicBezTo>
                  <a:pt x="23" y="0"/>
                  <a:pt x="46" y="0"/>
                  <a:pt x="70" y="0"/>
                </a:cubicBezTo>
                <a:cubicBezTo>
                  <a:pt x="11999" y="0"/>
                  <a:pt x="21670" y="9670"/>
                  <a:pt x="21670" y="21600"/>
                </a:cubicBezTo>
                <a:lnTo>
                  <a:pt x="70" y="21600"/>
                </a:lnTo>
                <a:lnTo>
                  <a:pt x="0" y="0"/>
                </a:lnTo>
                <a:close/>
              </a:path>
            </a:pathLst>
          </a:custGeom>
          <a:noFill/>
          <a:ln w="12700" cap="rnd">
            <a:solidFill>
              <a:schemeClr val="tx1"/>
            </a:solidFill>
            <a:round/>
            <a:headEnd type="none" w="sm"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eaLnBrk="0" fontAlgn="base" hangingPunct="0">
              <a:spcBef>
                <a:spcPct val="0"/>
              </a:spcBef>
              <a:spcAft>
                <a:spcPct val="0"/>
              </a:spcAft>
            </a:pPr>
            <a:endParaRPr lang="ar-JO">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6D4088F9-CC2A-A8B6-68A6-E8DCDE97BF3C}"/>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DA69D6DC-B920-4B5C-AEC6-C822165D636F}" type="slidenum">
              <a:rPr lang="en-US" altLang="en-US">
                <a:solidFill>
                  <a:srgbClr val="000000"/>
                </a:solidFill>
              </a:rPr>
              <a:pPr algn="l" rtl="0" eaLnBrk="0" fontAlgn="base" hangingPunct="0">
                <a:spcBef>
                  <a:spcPct val="0"/>
                </a:spcBef>
                <a:spcAft>
                  <a:spcPct val="0"/>
                </a:spcAft>
              </a:pPr>
              <a:t>97</a:t>
            </a:fld>
            <a:endParaRPr lang="en-US" altLang="en-US">
              <a:solidFill>
                <a:srgbClr val="000000"/>
              </a:solidFill>
            </a:endParaRPr>
          </a:p>
        </p:txBody>
      </p:sp>
      <p:sp>
        <p:nvSpPr>
          <p:cNvPr id="58371" name="Rectangle 2">
            <a:extLst>
              <a:ext uri="{FF2B5EF4-FFF2-40B4-BE49-F238E27FC236}">
                <a16:creationId xmlns:a16="http://schemas.microsoft.com/office/drawing/2014/main" id="{EBB7A5ED-FA42-4E12-8CBC-02F4CDB84D5B}"/>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600" dirty="0"/>
              <a:t>Interview Preparation Steps</a:t>
            </a:r>
            <a:br>
              <a:rPr lang="ar-JO" altLang="en-US" sz="3600" dirty="0"/>
            </a:br>
            <a:r>
              <a:rPr lang="en-GB" altLang="en-US" sz="3600" dirty="0" err="1"/>
              <a:t>خطوات</a:t>
            </a:r>
            <a:r>
              <a:rPr lang="en-GB" altLang="en-US" sz="3600" dirty="0"/>
              <a:t> </a:t>
            </a:r>
            <a:r>
              <a:rPr lang="en-GB" altLang="en-US" sz="3600" dirty="0" err="1"/>
              <a:t>التحضير</a:t>
            </a:r>
            <a:r>
              <a:rPr lang="en-GB" altLang="en-US" sz="3600" dirty="0"/>
              <a:t> </a:t>
            </a:r>
            <a:r>
              <a:rPr lang="en-GB" altLang="en-US" sz="3600" dirty="0" err="1"/>
              <a:t>للمقابلة</a:t>
            </a:r>
            <a:endParaRPr lang="en-GB" altLang="en-US" sz="3600" dirty="0"/>
          </a:p>
        </p:txBody>
      </p:sp>
      <p:sp>
        <p:nvSpPr>
          <p:cNvPr id="58372" name="Rectangle 3">
            <a:extLst>
              <a:ext uri="{FF2B5EF4-FFF2-40B4-BE49-F238E27FC236}">
                <a16:creationId xmlns:a16="http://schemas.microsoft.com/office/drawing/2014/main" id="{298B73D5-FC9F-522C-1F1A-F3A9C0AE0926}"/>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1200" dirty="0"/>
              <a:t>Prepare General Interview Plan</a:t>
            </a:r>
          </a:p>
          <a:p>
            <a:pPr algn="r" rtl="1" eaLnBrk="1" hangingPunct="1"/>
            <a:r>
              <a:rPr lang="en-GB" altLang="en-US" sz="1200" dirty="0" err="1"/>
              <a:t>قم</a:t>
            </a:r>
            <a:r>
              <a:rPr lang="en-GB" altLang="en-US" sz="1200" dirty="0"/>
              <a:t> </a:t>
            </a:r>
            <a:r>
              <a:rPr lang="en-GB" altLang="en-US" sz="1200" dirty="0" err="1"/>
              <a:t>بإعداد</a:t>
            </a:r>
            <a:r>
              <a:rPr lang="en-GB" altLang="en-US" sz="1200" dirty="0"/>
              <a:t> </a:t>
            </a:r>
            <a:r>
              <a:rPr lang="en-GB" altLang="en-US" sz="1200" dirty="0" err="1"/>
              <a:t>خطة</a:t>
            </a:r>
            <a:r>
              <a:rPr lang="en-GB" altLang="en-US" sz="1200" dirty="0"/>
              <a:t> </a:t>
            </a:r>
            <a:r>
              <a:rPr lang="en-GB" altLang="en-US" sz="1200" dirty="0" err="1"/>
              <a:t>المقابلة</a:t>
            </a:r>
            <a:r>
              <a:rPr lang="en-GB" altLang="en-US" sz="1200" dirty="0"/>
              <a:t> </a:t>
            </a:r>
            <a:r>
              <a:rPr lang="en-GB" altLang="en-US" sz="1200" dirty="0" err="1"/>
              <a:t>العامة</a:t>
            </a:r>
            <a:endParaRPr lang="en-GB" altLang="en-US" sz="1200" dirty="0"/>
          </a:p>
          <a:p>
            <a:pPr lvl="1" eaLnBrk="1" hangingPunct="1"/>
            <a:r>
              <a:rPr lang="en-GB" altLang="en-US" sz="1200" dirty="0"/>
              <a:t>List of Question</a:t>
            </a:r>
          </a:p>
          <a:p>
            <a:pPr lvl="1" algn="r" rtl="1" eaLnBrk="1" hangingPunct="1"/>
            <a:r>
              <a:rPr lang="en-GB" altLang="en-US" sz="1200" dirty="0" err="1"/>
              <a:t>قائمة</a:t>
            </a:r>
            <a:r>
              <a:rPr lang="en-GB" altLang="en-US" sz="1200" dirty="0"/>
              <a:t> </a:t>
            </a:r>
            <a:r>
              <a:rPr lang="en-GB" altLang="en-US" sz="1200" dirty="0" err="1"/>
              <a:t>الأسئلة</a:t>
            </a:r>
            <a:endParaRPr lang="en-GB" altLang="en-US" sz="1200" dirty="0"/>
          </a:p>
          <a:p>
            <a:pPr lvl="1" eaLnBrk="1" hangingPunct="1"/>
            <a:r>
              <a:rPr lang="en-GB" altLang="en-US" sz="1200" dirty="0"/>
              <a:t>Anticipated Answers and Follow-Ups</a:t>
            </a:r>
          </a:p>
          <a:p>
            <a:pPr lvl="1" algn="r" rtl="1" eaLnBrk="1" hangingPunct="1"/>
            <a:r>
              <a:rPr lang="en-GB" altLang="en-US" sz="1200" dirty="0" err="1"/>
              <a:t>الإجابات</a:t>
            </a:r>
            <a:r>
              <a:rPr lang="en-GB" altLang="en-US" sz="1200" dirty="0"/>
              <a:t> </a:t>
            </a:r>
            <a:r>
              <a:rPr lang="en-GB" altLang="en-US" sz="1200" dirty="0" err="1"/>
              <a:t>والمتابعات</a:t>
            </a:r>
            <a:r>
              <a:rPr lang="en-GB" altLang="en-US" sz="1200" dirty="0"/>
              <a:t> </a:t>
            </a:r>
            <a:r>
              <a:rPr lang="en-GB" altLang="en-US" sz="1200" dirty="0" err="1"/>
              <a:t>المتوقعة</a:t>
            </a:r>
            <a:endParaRPr lang="en-GB" altLang="en-US" sz="1200" dirty="0"/>
          </a:p>
          <a:p>
            <a:pPr eaLnBrk="1" hangingPunct="1"/>
            <a:r>
              <a:rPr lang="en-GB" altLang="en-US" sz="1200" dirty="0"/>
              <a:t>Confirm Areas of Knowledge</a:t>
            </a:r>
          </a:p>
          <a:p>
            <a:pPr algn="r" rtl="1" eaLnBrk="1" hangingPunct="1"/>
            <a:r>
              <a:rPr lang="en-GB" altLang="en-US" sz="1200" dirty="0" err="1"/>
              <a:t>تأكيد</a:t>
            </a:r>
            <a:r>
              <a:rPr lang="en-GB" altLang="en-US" sz="1200" dirty="0"/>
              <a:t> </a:t>
            </a:r>
            <a:r>
              <a:rPr lang="en-GB" altLang="en-US" sz="1200" dirty="0" err="1"/>
              <a:t>مجالات</a:t>
            </a:r>
            <a:r>
              <a:rPr lang="en-GB" altLang="en-US" sz="1200" dirty="0"/>
              <a:t> </a:t>
            </a:r>
            <a:r>
              <a:rPr lang="en-GB" altLang="en-US" sz="1200" dirty="0" err="1"/>
              <a:t>المعرفة</a:t>
            </a:r>
            <a:endParaRPr lang="en-GB" altLang="en-US" sz="1200" dirty="0"/>
          </a:p>
          <a:p>
            <a:pPr eaLnBrk="1" hangingPunct="1"/>
            <a:r>
              <a:rPr lang="en-GB" altLang="en-US" sz="1200" dirty="0"/>
              <a:t>Set Priorities in Case of Time Shortage</a:t>
            </a:r>
          </a:p>
          <a:p>
            <a:pPr algn="r" rtl="1" eaLnBrk="1" hangingPunct="1"/>
            <a:r>
              <a:rPr lang="en-GB" altLang="en-US" sz="1200" dirty="0" err="1"/>
              <a:t>حدد</a:t>
            </a:r>
            <a:r>
              <a:rPr lang="en-GB" altLang="en-US" sz="1200" dirty="0"/>
              <a:t> </a:t>
            </a:r>
            <a:r>
              <a:rPr lang="en-GB" altLang="en-US" sz="1200" dirty="0" err="1"/>
              <a:t>الأولويات</a:t>
            </a:r>
            <a:r>
              <a:rPr lang="en-GB" altLang="en-US" sz="1200" dirty="0"/>
              <a:t> </a:t>
            </a:r>
            <a:r>
              <a:rPr lang="en-GB" altLang="en-US" sz="1200" dirty="0" err="1"/>
              <a:t>في</a:t>
            </a:r>
            <a:r>
              <a:rPr lang="en-GB" altLang="en-US" sz="1200" dirty="0"/>
              <a:t> </a:t>
            </a:r>
            <a:r>
              <a:rPr lang="en-GB" altLang="en-US" sz="1200" dirty="0" err="1"/>
              <a:t>حالة</a:t>
            </a:r>
            <a:r>
              <a:rPr lang="en-GB" altLang="en-US" sz="1200" dirty="0"/>
              <a:t> </a:t>
            </a:r>
            <a:r>
              <a:rPr lang="en-GB" altLang="en-US" sz="1200" dirty="0" err="1"/>
              <a:t>ضيق</a:t>
            </a:r>
            <a:r>
              <a:rPr lang="en-GB" altLang="en-US" sz="1200" dirty="0"/>
              <a:t> </a:t>
            </a:r>
            <a:r>
              <a:rPr lang="en-GB" altLang="en-US" sz="1200" dirty="0" err="1"/>
              <a:t>الوقت</a:t>
            </a:r>
            <a:endParaRPr lang="en-GB" altLang="en-US" sz="1200" dirty="0"/>
          </a:p>
          <a:p>
            <a:pPr eaLnBrk="1" hangingPunct="1"/>
            <a:r>
              <a:rPr lang="en-GB" altLang="en-US" sz="1200" dirty="0"/>
              <a:t>Prepare the Interviewee</a:t>
            </a:r>
          </a:p>
          <a:p>
            <a:pPr algn="r" rtl="1" eaLnBrk="1" hangingPunct="1"/>
            <a:r>
              <a:rPr lang="en-GB" altLang="en-US" sz="1200" dirty="0" err="1"/>
              <a:t>جهز</a:t>
            </a:r>
            <a:r>
              <a:rPr lang="en-GB" altLang="en-US" sz="1200" dirty="0"/>
              <a:t> </a:t>
            </a:r>
            <a:r>
              <a:rPr lang="en-GB" altLang="en-US" sz="1200" dirty="0" err="1"/>
              <a:t>الشخص</a:t>
            </a:r>
            <a:r>
              <a:rPr lang="en-GB" altLang="en-US" sz="1200" dirty="0"/>
              <a:t> </a:t>
            </a:r>
            <a:r>
              <a:rPr lang="en-GB" altLang="en-US" sz="1200" dirty="0" err="1"/>
              <a:t>الذي</a:t>
            </a:r>
            <a:r>
              <a:rPr lang="en-GB" altLang="en-US" sz="1200" dirty="0"/>
              <a:t> </a:t>
            </a:r>
            <a:r>
              <a:rPr lang="en-GB" altLang="en-US" sz="1200" dirty="0" err="1"/>
              <a:t>تجري</a:t>
            </a:r>
            <a:r>
              <a:rPr lang="en-GB" altLang="en-US" sz="1200" dirty="0"/>
              <a:t> </a:t>
            </a:r>
            <a:r>
              <a:rPr lang="en-GB" altLang="en-US" sz="1200" dirty="0" err="1"/>
              <a:t>معه</a:t>
            </a:r>
            <a:r>
              <a:rPr lang="en-GB" altLang="en-US" sz="1200" dirty="0"/>
              <a:t> </a:t>
            </a:r>
            <a:r>
              <a:rPr lang="en-GB" altLang="en-US" sz="1200" dirty="0" err="1"/>
              <a:t>المقابلة</a:t>
            </a:r>
            <a:endParaRPr lang="en-GB" altLang="en-US" sz="1200" dirty="0"/>
          </a:p>
          <a:p>
            <a:pPr lvl="1" eaLnBrk="1" hangingPunct="1"/>
            <a:r>
              <a:rPr lang="en-GB" altLang="en-US" sz="1200" dirty="0"/>
              <a:t>Schedule</a:t>
            </a:r>
          </a:p>
          <a:p>
            <a:pPr lvl="1" algn="r" rtl="1" eaLnBrk="1" hangingPunct="1"/>
            <a:r>
              <a:rPr lang="en-GB" altLang="en-US" sz="1200" dirty="0" err="1"/>
              <a:t>جدول</a:t>
            </a:r>
            <a:endParaRPr lang="en-GB" altLang="en-US" sz="1200" dirty="0"/>
          </a:p>
          <a:p>
            <a:pPr lvl="1" eaLnBrk="1" hangingPunct="1"/>
            <a:r>
              <a:rPr lang="en-GB" altLang="en-US" sz="1200" dirty="0"/>
              <a:t>Inform of Reason for Interview</a:t>
            </a:r>
          </a:p>
          <a:p>
            <a:pPr lvl="1" algn="r" rtl="1" eaLnBrk="1" hangingPunct="1"/>
            <a:r>
              <a:rPr lang="en-GB" altLang="en-US" sz="1200" dirty="0" err="1"/>
              <a:t>إبلاغ</a:t>
            </a:r>
            <a:r>
              <a:rPr lang="en-GB" altLang="en-US" sz="1200" dirty="0"/>
              <a:t> </a:t>
            </a:r>
            <a:r>
              <a:rPr lang="en-GB" altLang="en-US" sz="1200" dirty="0" err="1"/>
              <a:t>سبب</a:t>
            </a:r>
            <a:r>
              <a:rPr lang="en-GB" altLang="en-US" sz="1200" dirty="0"/>
              <a:t> </a:t>
            </a:r>
            <a:r>
              <a:rPr lang="en-GB" altLang="en-US" sz="1200" dirty="0" err="1"/>
              <a:t>المقابلة</a:t>
            </a:r>
            <a:endParaRPr lang="en-GB" altLang="en-US" sz="1200" dirty="0"/>
          </a:p>
          <a:p>
            <a:pPr lvl="1" eaLnBrk="1" hangingPunct="1"/>
            <a:r>
              <a:rPr lang="en-GB" altLang="en-US" sz="1200" dirty="0"/>
              <a:t>Inform of Areas of Discussion</a:t>
            </a:r>
          </a:p>
          <a:p>
            <a:pPr lvl="1" algn="r" rtl="1" eaLnBrk="1" hangingPunct="1"/>
            <a:r>
              <a:rPr lang="en-GB" altLang="en-US" sz="1200" dirty="0" err="1"/>
              <a:t>أبلغ</a:t>
            </a:r>
            <a:r>
              <a:rPr lang="en-GB" altLang="en-US" sz="1200" dirty="0"/>
              <a:t> </a:t>
            </a:r>
            <a:r>
              <a:rPr lang="en-GB" altLang="en-US" sz="1200" dirty="0" err="1"/>
              <a:t>عن</a:t>
            </a:r>
            <a:r>
              <a:rPr lang="en-GB" altLang="en-US" sz="1200" dirty="0"/>
              <a:t> </a:t>
            </a:r>
            <a:r>
              <a:rPr lang="en-GB" altLang="en-US" sz="1200" dirty="0" err="1"/>
              <a:t>مجالات</a:t>
            </a:r>
            <a:r>
              <a:rPr lang="en-GB" altLang="en-US" sz="1200" dirty="0"/>
              <a:t> </a:t>
            </a:r>
            <a:r>
              <a:rPr lang="en-GB" altLang="en-US" sz="1200" dirty="0" err="1"/>
              <a:t>المناقشة</a:t>
            </a:r>
            <a:endParaRPr lang="en-GB" altLang="en-US" sz="1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DDB40B51-0533-1326-ECB6-CF846FD5EB0C}"/>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F5A4EFD3-EDA5-4614-BEED-FF63F44AA1F8}" type="slidenum">
              <a:rPr lang="en-US" altLang="en-US">
                <a:solidFill>
                  <a:srgbClr val="000000"/>
                </a:solidFill>
              </a:rPr>
              <a:pPr algn="l" rtl="0" eaLnBrk="0" fontAlgn="base" hangingPunct="0">
                <a:spcBef>
                  <a:spcPct val="0"/>
                </a:spcBef>
                <a:spcAft>
                  <a:spcPct val="0"/>
                </a:spcAft>
              </a:pPr>
              <a:t>98</a:t>
            </a:fld>
            <a:endParaRPr lang="en-US" altLang="en-US">
              <a:solidFill>
                <a:srgbClr val="000000"/>
              </a:solidFill>
            </a:endParaRPr>
          </a:p>
        </p:txBody>
      </p:sp>
      <p:sp>
        <p:nvSpPr>
          <p:cNvPr id="60419" name="Rectangle 2">
            <a:extLst>
              <a:ext uri="{FF2B5EF4-FFF2-40B4-BE49-F238E27FC236}">
                <a16:creationId xmlns:a16="http://schemas.microsoft.com/office/drawing/2014/main" id="{1BAE1B4E-CEDE-6887-9ABD-37904BF06157}"/>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600" dirty="0"/>
              <a:t>Conducting the Interview</a:t>
            </a:r>
            <a:br>
              <a:rPr lang="ar-JO" altLang="en-US" sz="3600" dirty="0"/>
            </a:br>
            <a:r>
              <a:rPr lang="en-GB" altLang="en-US" sz="3600" dirty="0" err="1"/>
              <a:t>إجراء</a:t>
            </a:r>
            <a:r>
              <a:rPr lang="en-GB" altLang="en-US" sz="3600" dirty="0"/>
              <a:t> </a:t>
            </a:r>
            <a:r>
              <a:rPr lang="en-GB" altLang="en-US" sz="3600" dirty="0" err="1"/>
              <a:t>المقابلة</a:t>
            </a:r>
            <a:endParaRPr lang="en-GB" altLang="en-US" sz="3600" dirty="0"/>
          </a:p>
        </p:txBody>
      </p:sp>
      <p:sp>
        <p:nvSpPr>
          <p:cNvPr id="60420" name="Rectangle 3">
            <a:extLst>
              <a:ext uri="{FF2B5EF4-FFF2-40B4-BE49-F238E27FC236}">
                <a16:creationId xmlns:a16="http://schemas.microsoft.com/office/drawing/2014/main" id="{193C0576-AEB1-2C26-1EE7-7E1BDBE02077}"/>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GB" altLang="en-US" sz="1400" dirty="0"/>
              <a:t>Appear professional and unbiased</a:t>
            </a:r>
          </a:p>
          <a:p>
            <a:pPr algn="r" rtl="1" eaLnBrk="1" hangingPunct="1"/>
            <a:r>
              <a:rPr lang="en-GB" altLang="en-US" sz="1400" dirty="0" err="1"/>
              <a:t>الظهور</a:t>
            </a:r>
            <a:r>
              <a:rPr lang="en-GB" altLang="en-US" sz="1400" dirty="0"/>
              <a:t> </a:t>
            </a:r>
            <a:r>
              <a:rPr lang="en-GB" altLang="en-US" sz="1400" dirty="0" err="1"/>
              <a:t>بمظهر</a:t>
            </a:r>
            <a:r>
              <a:rPr lang="en-GB" altLang="en-US" sz="1400" dirty="0"/>
              <a:t> </a:t>
            </a:r>
            <a:r>
              <a:rPr lang="en-GB" altLang="en-US" sz="1400" dirty="0" err="1"/>
              <a:t>احترافي</a:t>
            </a:r>
            <a:r>
              <a:rPr lang="en-GB" altLang="en-US" sz="1400" dirty="0"/>
              <a:t> </a:t>
            </a:r>
            <a:r>
              <a:rPr lang="en-GB" altLang="en-US" sz="1400" dirty="0" err="1"/>
              <a:t>وغير</a:t>
            </a:r>
            <a:r>
              <a:rPr lang="en-GB" altLang="en-US" sz="1400" dirty="0"/>
              <a:t> </a:t>
            </a:r>
            <a:r>
              <a:rPr lang="en-GB" altLang="en-US" sz="1400" dirty="0" err="1"/>
              <a:t>متحيز</a:t>
            </a:r>
            <a:endParaRPr lang="en-GB" altLang="en-US" sz="1400" dirty="0"/>
          </a:p>
          <a:p>
            <a:pPr eaLnBrk="1" hangingPunct="1"/>
            <a:r>
              <a:rPr lang="en-GB" altLang="en-US" sz="1400" dirty="0"/>
              <a:t>Record all information</a:t>
            </a:r>
          </a:p>
          <a:p>
            <a:pPr algn="r" rtl="1" eaLnBrk="1" hangingPunct="1"/>
            <a:r>
              <a:rPr lang="en-GB" altLang="en-US" sz="1400" dirty="0" err="1"/>
              <a:t>سجل</a:t>
            </a:r>
            <a:r>
              <a:rPr lang="en-GB" altLang="en-US" sz="1400" dirty="0"/>
              <a:t> </a:t>
            </a:r>
            <a:r>
              <a:rPr lang="en-GB" altLang="en-US" sz="1400" dirty="0" err="1"/>
              <a:t>كل</a:t>
            </a:r>
            <a:r>
              <a:rPr lang="en-GB" altLang="en-US" sz="1400" dirty="0"/>
              <a:t> </a:t>
            </a:r>
            <a:r>
              <a:rPr lang="en-GB" altLang="en-US" sz="1400" dirty="0" err="1"/>
              <a:t>المعلومات</a:t>
            </a:r>
            <a:endParaRPr lang="en-GB" altLang="en-US" sz="1400" dirty="0"/>
          </a:p>
          <a:p>
            <a:pPr eaLnBrk="1" hangingPunct="1"/>
            <a:r>
              <a:rPr lang="en-GB" altLang="en-US" sz="1400" dirty="0"/>
              <a:t>Check on organizational policy regarding tape recording</a:t>
            </a:r>
          </a:p>
          <a:p>
            <a:pPr algn="r" rtl="1" eaLnBrk="1" hangingPunct="1"/>
            <a:r>
              <a:rPr lang="en-GB" altLang="en-US" sz="1400" dirty="0" err="1"/>
              <a:t>تحقق</a:t>
            </a:r>
            <a:r>
              <a:rPr lang="en-GB" altLang="en-US" sz="1400" dirty="0"/>
              <a:t> </a:t>
            </a:r>
            <a:r>
              <a:rPr lang="en-GB" altLang="en-US" sz="1400" dirty="0" err="1"/>
              <a:t>من</a:t>
            </a:r>
            <a:r>
              <a:rPr lang="en-GB" altLang="en-US" sz="1400" dirty="0"/>
              <a:t> </a:t>
            </a:r>
            <a:r>
              <a:rPr lang="en-GB" altLang="en-US" sz="1400" dirty="0" err="1"/>
              <a:t>السياسة</a:t>
            </a:r>
            <a:r>
              <a:rPr lang="en-GB" altLang="en-US" sz="1400" dirty="0"/>
              <a:t> </a:t>
            </a:r>
            <a:r>
              <a:rPr lang="en-GB" altLang="en-US" sz="1400" dirty="0" err="1"/>
              <a:t>التنظيمية</a:t>
            </a:r>
            <a:r>
              <a:rPr lang="en-GB" altLang="en-US" sz="1400" dirty="0"/>
              <a:t> </a:t>
            </a:r>
            <a:r>
              <a:rPr lang="en-GB" altLang="en-US" sz="1400" dirty="0" err="1"/>
              <a:t>فيما</a:t>
            </a:r>
            <a:r>
              <a:rPr lang="en-GB" altLang="en-US" sz="1400" dirty="0"/>
              <a:t> </a:t>
            </a:r>
            <a:r>
              <a:rPr lang="en-GB" altLang="en-US" sz="1400" dirty="0" err="1"/>
              <a:t>يتعلق</a:t>
            </a:r>
            <a:r>
              <a:rPr lang="en-GB" altLang="en-US" sz="1400" dirty="0"/>
              <a:t> </a:t>
            </a:r>
            <a:r>
              <a:rPr lang="en-GB" altLang="en-US" sz="1400" dirty="0" err="1"/>
              <a:t>بالتسجيل</a:t>
            </a:r>
            <a:r>
              <a:rPr lang="en-GB" altLang="en-US" sz="1400" dirty="0"/>
              <a:t> </a:t>
            </a:r>
            <a:r>
              <a:rPr lang="en-GB" altLang="en-US" sz="1400" dirty="0" err="1"/>
              <a:t>على</a:t>
            </a:r>
            <a:r>
              <a:rPr lang="en-GB" altLang="en-US" sz="1400" dirty="0"/>
              <a:t> </a:t>
            </a:r>
            <a:r>
              <a:rPr lang="en-GB" altLang="en-US" sz="1400" dirty="0" err="1"/>
              <a:t>الشريط</a:t>
            </a:r>
            <a:endParaRPr lang="en-GB" altLang="en-US" sz="1400" dirty="0"/>
          </a:p>
          <a:p>
            <a:pPr eaLnBrk="1" hangingPunct="1"/>
            <a:r>
              <a:rPr lang="en-GB" altLang="en-US" sz="1400" dirty="0"/>
              <a:t>Be sure you understand all issues and terms</a:t>
            </a:r>
          </a:p>
          <a:p>
            <a:pPr algn="r" rtl="1" eaLnBrk="1" hangingPunct="1"/>
            <a:r>
              <a:rPr lang="en-GB" altLang="en-US" sz="1400" dirty="0" err="1"/>
              <a:t>تأكد</a:t>
            </a:r>
            <a:r>
              <a:rPr lang="en-GB" altLang="en-US" sz="1400" dirty="0"/>
              <a:t> </a:t>
            </a:r>
            <a:r>
              <a:rPr lang="en-GB" altLang="en-US" sz="1400" dirty="0" err="1"/>
              <a:t>من</a:t>
            </a:r>
            <a:r>
              <a:rPr lang="en-GB" altLang="en-US" sz="1400" dirty="0"/>
              <a:t> </a:t>
            </a:r>
            <a:r>
              <a:rPr lang="en-GB" altLang="en-US" sz="1400" dirty="0" err="1"/>
              <a:t>فهمك</a:t>
            </a:r>
            <a:r>
              <a:rPr lang="en-GB" altLang="en-US" sz="1400" dirty="0"/>
              <a:t> </a:t>
            </a:r>
            <a:r>
              <a:rPr lang="en-GB" altLang="en-US" sz="1400" dirty="0" err="1"/>
              <a:t>لجميع</a:t>
            </a:r>
            <a:r>
              <a:rPr lang="en-GB" altLang="en-US" sz="1400" dirty="0"/>
              <a:t> </a:t>
            </a:r>
            <a:r>
              <a:rPr lang="en-GB" altLang="en-US" sz="1400" dirty="0" err="1"/>
              <a:t>القضايا</a:t>
            </a:r>
            <a:r>
              <a:rPr lang="en-GB" altLang="en-US" sz="1400" dirty="0"/>
              <a:t> </a:t>
            </a:r>
            <a:r>
              <a:rPr lang="en-GB" altLang="en-US" sz="1400" dirty="0" err="1"/>
              <a:t>والمصطلحات</a:t>
            </a:r>
            <a:endParaRPr lang="en-GB" altLang="en-US" sz="1400" dirty="0"/>
          </a:p>
          <a:p>
            <a:pPr eaLnBrk="1" hangingPunct="1"/>
            <a:r>
              <a:rPr lang="en-GB" altLang="en-US" sz="1400" dirty="0"/>
              <a:t>Separate facts from opinions</a:t>
            </a:r>
          </a:p>
          <a:p>
            <a:pPr algn="r" rtl="1" eaLnBrk="1" hangingPunct="1"/>
            <a:r>
              <a:rPr lang="en-GB" altLang="en-US" sz="1400" dirty="0" err="1"/>
              <a:t>افصل</a:t>
            </a:r>
            <a:r>
              <a:rPr lang="en-GB" altLang="en-US" sz="1400" dirty="0"/>
              <a:t> </a:t>
            </a:r>
            <a:r>
              <a:rPr lang="en-GB" altLang="en-US" sz="1400" dirty="0" err="1"/>
              <a:t>الحقائق</a:t>
            </a:r>
            <a:r>
              <a:rPr lang="en-GB" altLang="en-US" sz="1400" dirty="0"/>
              <a:t> </a:t>
            </a:r>
            <a:r>
              <a:rPr lang="en-GB" altLang="en-US" sz="1400" dirty="0" err="1"/>
              <a:t>عن</a:t>
            </a:r>
            <a:r>
              <a:rPr lang="en-GB" altLang="en-US" sz="1400" dirty="0"/>
              <a:t> </a:t>
            </a:r>
            <a:r>
              <a:rPr lang="en-GB" altLang="en-US" sz="1400" dirty="0" err="1"/>
              <a:t>الآراء</a:t>
            </a:r>
            <a:endParaRPr lang="en-GB" altLang="en-US" sz="1400" dirty="0"/>
          </a:p>
          <a:p>
            <a:pPr eaLnBrk="1" hangingPunct="1"/>
            <a:r>
              <a:rPr lang="en-GB" altLang="en-US" sz="1400" dirty="0"/>
              <a:t>Give interviewee time to ask questions</a:t>
            </a:r>
          </a:p>
          <a:p>
            <a:pPr algn="r" rtl="1" eaLnBrk="1" hangingPunct="1"/>
            <a:r>
              <a:rPr lang="en-GB" altLang="en-US" sz="1400" dirty="0" err="1"/>
              <a:t>امنح</a:t>
            </a:r>
            <a:r>
              <a:rPr lang="en-GB" altLang="en-US" sz="1400" dirty="0"/>
              <a:t> </a:t>
            </a:r>
            <a:r>
              <a:rPr lang="en-GB" altLang="en-US" sz="1400" dirty="0" err="1"/>
              <a:t>الضيف</a:t>
            </a:r>
            <a:r>
              <a:rPr lang="en-GB" altLang="en-US" sz="1400" dirty="0"/>
              <a:t> </a:t>
            </a:r>
            <a:r>
              <a:rPr lang="en-GB" altLang="en-US" sz="1400" dirty="0" err="1"/>
              <a:t>وقتًا</a:t>
            </a:r>
            <a:r>
              <a:rPr lang="en-GB" altLang="en-US" sz="1400" dirty="0"/>
              <a:t> </a:t>
            </a:r>
            <a:r>
              <a:rPr lang="en-GB" altLang="en-US" sz="1400" dirty="0" err="1"/>
              <a:t>لطرح</a:t>
            </a:r>
            <a:r>
              <a:rPr lang="en-GB" altLang="en-US" sz="1400" dirty="0"/>
              <a:t> </a:t>
            </a:r>
            <a:r>
              <a:rPr lang="en-GB" altLang="en-US" sz="1400" dirty="0" err="1"/>
              <a:t>الأسئلة</a:t>
            </a:r>
            <a:endParaRPr lang="en-GB" altLang="en-US" sz="1400" dirty="0"/>
          </a:p>
          <a:p>
            <a:pPr eaLnBrk="1" hangingPunct="1"/>
            <a:r>
              <a:rPr lang="en-GB" altLang="en-US" sz="1400" dirty="0"/>
              <a:t>Be sure to thank the interviewee</a:t>
            </a:r>
          </a:p>
          <a:p>
            <a:pPr algn="r" rtl="1" eaLnBrk="1" hangingPunct="1"/>
            <a:r>
              <a:rPr lang="en-GB" altLang="en-US" sz="1400" dirty="0" err="1"/>
              <a:t>تأكد</a:t>
            </a:r>
            <a:r>
              <a:rPr lang="en-GB" altLang="en-US" sz="1400" dirty="0"/>
              <a:t> </a:t>
            </a:r>
            <a:r>
              <a:rPr lang="en-GB" altLang="en-US" sz="1400" dirty="0" err="1"/>
              <a:t>من</a:t>
            </a:r>
            <a:r>
              <a:rPr lang="en-GB" altLang="en-US" sz="1400" dirty="0"/>
              <a:t> </a:t>
            </a:r>
            <a:r>
              <a:rPr lang="en-GB" altLang="en-US" sz="1400" dirty="0" err="1"/>
              <a:t>شكر</a:t>
            </a:r>
            <a:r>
              <a:rPr lang="en-GB" altLang="en-US" sz="1400" dirty="0"/>
              <a:t> </a:t>
            </a:r>
            <a:r>
              <a:rPr lang="en-GB" altLang="en-US" sz="1400" dirty="0" err="1"/>
              <a:t>الشخص</a:t>
            </a:r>
            <a:r>
              <a:rPr lang="en-GB" altLang="en-US" sz="1400" dirty="0"/>
              <a:t> </a:t>
            </a:r>
            <a:r>
              <a:rPr lang="en-GB" altLang="en-US" sz="1400" dirty="0" err="1"/>
              <a:t>الذي</a:t>
            </a:r>
            <a:r>
              <a:rPr lang="en-GB" altLang="en-US" sz="1400" dirty="0"/>
              <a:t> </a:t>
            </a:r>
            <a:r>
              <a:rPr lang="en-GB" altLang="en-US" sz="1400" dirty="0" err="1"/>
              <a:t>تمت</a:t>
            </a:r>
            <a:r>
              <a:rPr lang="en-GB" altLang="en-US" sz="1400" dirty="0"/>
              <a:t> </a:t>
            </a:r>
            <a:r>
              <a:rPr lang="en-GB" altLang="en-US" sz="1400" dirty="0" err="1"/>
              <a:t>مقابلته</a:t>
            </a:r>
            <a:endParaRPr lang="en-GB" altLang="en-US" sz="1400" dirty="0"/>
          </a:p>
          <a:p>
            <a:pPr eaLnBrk="1" hangingPunct="1"/>
            <a:r>
              <a:rPr lang="en-GB" altLang="en-US" sz="1400" dirty="0"/>
              <a:t>End on time</a:t>
            </a:r>
            <a:endParaRPr lang="ar-JO" altLang="en-US" sz="1400" dirty="0"/>
          </a:p>
          <a:p>
            <a:pPr algn="r" rtl="1" eaLnBrk="1" hangingPunct="1"/>
            <a:r>
              <a:rPr lang="en-GB" altLang="en-US" sz="1400" dirty="0" err="1"/>
              <a:t>تنتهي</a:t>
            </a:r>
            <a:r>
              <a:rPr lang="en-GB" altLang="en-US" sz="1400" dirty="0"/>
              <a:t> </a:t>
            </a:r>
            <a:r>
              <a:rPr lang="en-GB" altLang="en-US" sz="1400" dirty="0" err="1"/>
              <a:t>في</a:t>
            </a:r>
            <a:r>
              <a:rPr lang="en-GB" altLang="en-US" sz="1400" dirty="0"/>
              <a:t> </a:t>
            </a:r>
            <a:r>
              <a:rPr lang="en-GB" altLang="en-US" sz="1400" dirty="0" err="1"/>
              <a:t>الوقت</a:t>
            </a:r>
            <a:r>
              <a:rPr lang="en-GB" altLang="en-US" sz="1400" dirty="0"/>
              <a:t> </a:t>
            </a:r>
            <a:r>
              <a:rPr lang="en-GB" altLang="en-US" sz="1400" dirty="0" err="1"/>
              <a:t>المحدد</a:t>
            </a:r>
            <a:endParaRPr lang="en-GB" altLang="en-US" sz="1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5F14EBC7-0DD7-954A-65AC-AA2DB7E04C24}"/>
              </a:ext>
            </a:extLst>
          </p:cNvPr>
          <p:cNvSpPr>
            <a:spLocks noGrp="1" noChangeArrowheads="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fontAlgn="base" hangingPunct="0">
              <a:spcBef>
                <a:spcPct val="0"/>
              </a:spcBef>
              <a:spcAft>
                <a:spcPct val="0"/>
              </a:spcAft>
            </a:pPr>
            <a:fld id="{35B83812-673F-4C90-A886-D417C91AE44C}" type="slidenum">
              <a:rPr lang="en-US" altLang="en-US">
                <a:solidFill>
                  <a:srgbClr val="000000"/>
                </a:solidFill>
              </a:rPr>
              <a:pPr algn="l" rtl="0" eaLnBrk="0" fontAlgn="base" hangingPunct="0">
                <a:spcBef>
                  <a:spcPct val="0"/>
                </a:spcBef>
                <a:spcAft>
                  <a:spcPct val="0"/>
                </a:spcAft>
              </a:pPr>
              <a:t>99</a:t>
            </a:fld>
            <a:endParaRPr lang="en-US" altLang="en-US">
              <a:solidFill>
                <a:srgbClr val="000000"/>
              </a:solidFill>
            </a:endParaRPr>
          </a:p>
        </p:txBody>
      </p:sp>
      <p:sp>
        <p:nvSpPr>
          <p:cNvPr id="62467" name="Rectangle 2">
            <a:extLst>
              <a:ext uri="{FF2B5EF4-FFF2-40B4-BE49-F238E27FC236}">
                <a16:creationId xmlns:a16="http://schemas.microsoft.com/office/drawing/2014/main" id="{C7CBB9DE-06BB-C1C4-8F46-EC4258914604}"/>
              </a:ext>
            </a:extLst>
          </p:cNvPr>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GB" altLang="en-US" sz="3200" dirty="0"/>
              <a:t>Conducting the Interview</a:t>
            </a:r>
            <a:r>
              <a:rPr lang="ar-JO" altLang="en-US" sz="3200" dirty="0"/>
              <a:t> </a:t>
            </a:r>
            <a:r>
              <a:rPr lang="en-GB" altLang="en-US" sz="3200" dirty="0"/>
              <a:t>Practical Tips</a:t>
            </a:r>
            <a:br>
              <a:rPr lang="ar-JO" altLang="en-US" sz="3200" dirty="0"/>
            </a:br>
            <a:r>
              <a:rPr lang="en-GB" altLang="en-US" sz="3200" dirty="0" err="1"/>
              <a:t>إجراء</a:t>
            </a:r>
            <a:r>
              <a:rPr lang="en-GB" altLang="en-US" sz="3200" dirty="0"/>
              <a:t> </a:t>
            </a:r>
            <a:r>
              <a:rPr lang="en-GB" altLang="en-US" sz="3200" dirty="0" err="1"/>
              <a:t>المقابلة</a:t>
            </a:r>
            <a:r>
              <a:rPr lang="ar-JO" altLang="en-US" sz="3200" dirty="0"/>
              <a:t> </a:t>
            </a:r>
            <a:r>
              <a:rPr lang="en-GB" altLang="en-US" sz="3200" dirty="0" err="1"/>
              <a:t>نصائح</a:t>
            </a:r>
            <a:r>
              <a:rPr lang="en-GB" altLang="en-US" sz="3200" dirty="0"/>
              <a:t> </a:t>
            </a:r>
            <a:r>
              <a:rPr lang="en-GB" altLang="en-US" sz="3200" dirty="0" err="1"/>
              <a:t>عملية</a:t>
            </a:r>
            <a:endParaRPr lang="en-GB" altLang="en-US" sz="3200" dirty="0"/>
          </a:p>
        </p:txBody>
      </p:sp>
      <p:sp>
        <p:nvSpPr>
          <p:cNvPr id="62468" name="Rectangle 3">
            <a:extLst>
              <a:ext uri="{FF2B5EF4-FFF2-40B4-BE49-F238E27FC236}">
                <a16:creationId xmlns:a16="http://schemas.microsoft.com/office/drawing/2014/main" id="{17A43FB3-EC31-5A51-EE83-261C4E979E15}"/>
              </a:ext>
            </a:extLst>
          </p:cNvPr>
          <p:cNvSpPr>
            <a:spLocks noGrp="1" noChangeArrowheads="1"/>
          </p:cNvSpPr>
          <p:nvPr>
            <p:ph type="body" idx="1"/>
          </p:nvPr>
        </p:nvSpPr>
        <p:spPr>
          <a:xfrm>
            <a:off x="1883664" y="1685544"/>
            <a:ext cx="8229600" cy="4361688"/>
          </a:xfrm>
          <a:noFill/>
        </p:spPr>
        <p:txBody>
          <a:bodyPr vert="horz" wrap="square" lIns="92075" tIns="46038" rIns="92075" bIns="46038" numCol="1" anchor="t" anchorCtr="0" compatLnSpc="1">
            <a:prstTxWarp prst="textNoShape">
              <a:avLst/>
            </a:prstTxWarp>
          </a:bodyPr>
          <a:lstStyle/>
          <a:p>
            <a:pPr eaLnBrk="1" hangingPunct="1"/>
            <a:r>
              <a:rPr lang="en-GB" altLang="en-US" sz="1800" dirty="0"/>
              <a:t>Don’t Worry, Be Happy</a:t>
            </a:r>
          </a:p>
          <a:p>
            <a:pPr algn="r" rtl="1" eaLnBrk="1" hangingPunct="1"/>
            <a:r>
              <a:rPr lang="en-GB" altLang="en-US" sz="1800" dirty="0" err="1"/>
              <a:t>لا</a:t>
            </a:r>
            <a:r>
              <a:rPr lang="en-GB" altLang="en-US" sz="1800" dirty="0"/>
              <a:t> </a:t>
            </a:r>
            <a:r>
              <a:rPr lang="en-GB" altLang="en-US" sz="1800" dirty="0" err="1"/>
              <a:t>تقلق</a:t>
            </a:r>
            <a:r>
              <a:rPr lang="en-GB" altLang="en-US" sz="1800" dirty="0"/>
              <a:t> </a:t>
            </a:r>
            <a:r>
              <a:rPr lang="en-GB" altLang="en-US" sz="1800" dirty="0" err="1"/>
              <a:t>كن</a:t>
            </a:r>
            <a:r>
              <a:rPr lang="en-GB" altLang="en-US" sz="1800" dirty="0"/>
              <a:t> </a:t>
            </a:r>
            <a:r>
              <a:rPr lang="en-GB" altLang="en-US" sz="1800" dirty="0" err="1"/>
              <a:t>سعيد</a:t>
            </a:r>
            <a:endParaRPr lang="en-GB" altLang="en-US" sz="1800" dirty="0"/>
          </a:p>
          <a:p>
            <a:pPr eaLnBrk="1" hangingPunct="1"/>
            <a:r>
              <a:rPr lang="en-GB" altLang="en-US" sz="1800" dirty="0"/>
              <a:t>Pay Attention</a:t>
            </a:r>
          </a:p>
          <a:p>
            <a:pPr algn="r" rtl="1" eaLnBrk="1" hangingPunct="1"/>
            <a:r>
              <a:rPr lang="en-GB" altLang="en-US" sz="1800" dirty="0" err="1"/>
              <a:t>انتبه</a:t>
            </a:r>
            <a:endParaRPr lang="en-GB" altLang="en-US" sz="1800" dirty="0"/>
          </a:p>
          <a:p>
            <a:pPr eaLnBrk="1" hangingPunct="1"/>
            <a:r>
              <a:rPr lang="en-GB" altLang="en-US" sz="1800" dirty="0"/>
              <a:t>Summarize Key Points</a:t>
            </a:r>
          </a:p>
          <a:p>
            <a:pPr algn="r" rtl="1" eaLnBrk="1" hangingPunct="1"/>
            <a:r>
              <a:rPr lang="en-GB" altLang="en-US" sz="1800" dirty="0" err="1"/>
              <a:t>لخص</a:t>
            </a:r>
            <a:r>
              <a:rPr lang="en-GB" altLang="en-US" sz="1800" dirty="0"/>
              <a:t> </a:t>
            </a:r>
            <a:r>
              <a:rPr lang="en-GB" altLang="en-US" sz="1800" dirty="0" err="1"/>
              <a:t>النقاط</a:t>
            </a:r>
            <a:r>
              <a:rPr lang="en-GB" altLang="en-US" sz="1800" dirty="0"/>
              <a:t> </a:t>
            </a:r>
            <a:r>
              <a:rPr lang="en-GB" altLang="en-US" sz="1800" dirty="0" err="1"/>
              <a:t>الرئيسية</a:t>
            </a:r>
            <a:endParaRPr lang="en-GB" altLang="en-US" sz="1800" dirty="0"/>
          </a:p>
          <a:p>
            <a:pPr eaLnBrk="1" hangingPunct="1"/>
            <a:r>
              <a:rPr lang="en-GB" altLang="en-US" sz="1800" dirty="0"/>
              <a:t>Be Succinct</a:t>
            </a:r>
          </a:p>
          <a:p>
            <a:pPr algn="r" rtl="1" eaLnBrk="1" hangingPunct="1"/>
            <a:r>
              <a:rPr lang="en-GB" altLang="en-US" sz="1800" dirty="0" err="1"/>
              <a:t>كن</a:t>
            </a:r>
            <a:r>
              <a:rPr lang="en-GB" altLang="en-US" sz="1800" dirty="0"/>
              <a:t> </a:t>
            </a:r>
            <a:r>
              <a:rPr lang="en-GB" altLang="en-US" sz="1800" dirty="0" err="1"/>
              <a:t>مقتضبا</a:t>
            </a:r>
            <a:endParaRPr lang="en-GB" altLang="en-US" sz="1800" dirty="0"/>
          </a:p>
          <a:p>
            <a:pPr eaLnBrk="1" hangingPunct="1"/>
            <a:r>
              <a:rPr lang="en-GB" altLang="en-US" sz="1800" dirty="0"/>
              <a:t>Be Honest</a:t>
            </a:r>
          </a:p>
          <a:p>
            <a:pPr algn="r" rtl="1" eaLnBrk="1" hangingPunct="1"/>
            <a:r>
              <a:rPr lang="en-GB" altLang="en-US" sz="1800" dirty="0" err="1"/>
              <a:t>كن</a:t>
            </a:r>
            <a:r>
              <a:rPr lang="en-GB" altLang="en-US" sz="1800" dirty="0"/>
              <a:t> </a:t>
            </a:r>
            <a:r>
              <a:rPr lang="en-GB" altLang="en-US" sz="1800" dirty="0" err="1"/>
              <a:t>صادقا</a:t>
            </a:r>
            <a:endParaRPr lang="en-GB" altLang="en-US" sz="1800" dirty="0"/>
          </a:p>
          <a:p>
            <a:pPr eaLnBrk="1" hangingPunct="1"/>
            <a:r>
              <a:rPr lang="en-GB" altLang="en-US" sz="1800" dirty="0"/>
              <a:t>Watch Body Language</a:t>
            </a:r>
            <a:endParaRPr lang="ar-JO" altLang="en-US" sz="1800" dirty="0"/>
          </a:p>
          <a:p>
            <a:pPr algn="r" rtl="1" eaLnBrk="1" hangingPunct="1"/>
            <a:r>
              <a:rPr lang="en-GB" altLang="en-US" sz="1800" dirty="0" err="1"/>
              <a:t>مشاهدة</a:t>
            </a:r>
            <a:r>
              <a:rPr lang="en-GB" altLang="en-US" sz="1800" dirty="0"/>
              <a:t> </a:t>
            </a:r>
            <a:r>
              <a:rPr lang="en-GB" altLang="en-US" sz="1800" dirty="0" err="1"/>
              <a:t>لغة</a:t>
            </a:r>
            <a:r>
              <a:rPr lang="en-GB" altLang="en-US" sz="1800" dirty="0"/>
              <a:t> </a:t>
            </a:r>
            <a:r>
              <a:rPr lang="en-GB" altLang="en-US" sz="1800" dirty="0" err="1"/>
              <a:t>الجسد</a:t>
            </a:r>
            <a:endParaRPr lang="en-GB" altLang="en-US" sz="1800" dirty="0"/>
          </a:p>
          <a:p>
            <a:pPr eaLnBrk="1" hangingPunct="1"/>
            <a:endParaRPr lang="en-GB" altLang="en-US" sz="1800" dirty="0"/>
          </a:p>
        </p:txBody>
      </p:sp>
    </p:spTree>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10676</Words>
  <Application>Microsoft Office PowerPoint</Application>
  <PresentationFormat>شاشة عريضة</PresentationFormat>
  <Paragraphs>1497</Paragraphs>
  <Slides>118</Slides>
  <Notes>54</Notes>
  <HiddenSlides>0</HiddenSlides>
  <MMClips>0</MMClips>
  <ScaleCrop>false</ScaleCrop>
  <HeadingPairs>
    <vt:vector size="8" baseType="variant">
      <vt:variant>
        <vt:lpstr>الخطوط المستخدمة</vt:lpstr>
      </vt:variant>
      <vt:variant>
        <vt:i4>14</vt:i4>
      </vt:variant>
      <vt:variant>
        <vt:lpstr>نسق</vt:lpstr>
      </vt:variant>
      <vt:variant>
        <vt:i4>4</vt:i4>
      </vt:variant>
      <vt:variant>
        <vt:lpstr>خوادم OLE مضمنة</vt:lpstr>
      </vt:variant>
      <vt:variant>
        <vt:i4>1</vt:i4>
      </vt:variant>
      <vt:variant>
        <vt:lpstr>عناوين الشرائح</vt:lpstr>
      </vt:variant>
      <vt:variant>
        <vt:i4>118</vt:i4>
      </vt:variant>
    </vt:vector>
  </HeadingPairs>
  <TitlesOfParts>
    <vt:vector size="137" baseType="lpstr">
      <vt:lpstr>ＭＳ Ｐゴシック</vt:lpstr>
      <vt:lpstr>Aptos</vt:lpstr>
      <vt:lpstr>Aptos Display</vt:lpstr>
      <vt:lpstr>Arial</vt:lpstr>
      <vt:lpstr>Arial Black</vt:lpstr>
      <vt:lpstr>Arial Unicode MS</vt:lpstr>
      <vt:lpstr>Calibri</vt:lpstr>
      <vt:lpstr>Century Gothic</vt:lpstr>
      <vt:lpstr>Futura Lt BT</vt:lpstr>
      <vt:lpstr>Garamond</vt:lpstr>
      <vt:lpstr>Times</vt:lpstr>
      <vt:lpstr>Times New Roman</vt:lpstr>
      <vt:lpstr>Verdana</vt:lpstr>
      <vt:lpstr>Wingdings</vt:lpstr>
      <vt:lpstr>نسق Office</vt:lpstr>
      <vt:lpstr>SE9</vt:lpstr>
      <vt:lpstr>Pixel</vt:lpstr>
      <vt:lpstr>Edge</vt:lpstr>
      <vt:lpstr>Document</vt:lpstr>
      <vt:lpstr>Software Requirements &amp; Requirements Engineering متطلبات ومتطلبات البرمجيات هندسة</vt:lpstr>
      <vt:lpstr>What is a requirement? ما هو المتطلب؟</vt:lpstr>
      <vt:lpstr>Requirements engineering المتطلبات الهندسية</vt:lpstr>
      <vt:lpstr>Types of Requirements انواع من المتطلبات</vt:lpstr>
      <vt:lpstr>Design constraints قيود التصميم</vt:lpstr>
      <vt:lpstr>Problems with Requirements مشاكل المتطلبات</vt:lpstr>
      <vt:lpstr>CHAOS Report (2004)1 تقرير تشاوس (2004)1</vt:lpstr>
      <vt:lpstr>Why Focus on Requirements ? لماذا التركيز على المتطلبات؟</vt:lpstr>
      <vt:lpstr>Success Factors عوامل النجاح</vt:lpstr>
      <vt:lpstr>Problem Causes أسباب المشكلة</vt:lpstr>
      <vt:lpstr>General Problems with the Requirements Process مشاكل عامة في عملية المتطلبات</vt:lpstr>
      <vt:lpstr>Statistics from NIST Report إحصائيات من تقرير NIST</vt:lpstr>
      <vt:lpstr>View of the Software Engineering Institute (SEI) منظر لمعهد هندسة البرمجيات (SEI)</vt:lpstr>
      <vt:lpstr>Requirements imprecision متطلبات الدقة</vt:lpstr>
      <vt:lpstr>Functional requirements Example 1 المتطلبات الوظيفية مثال 1</vt:lpstr>
      <vt:lpstr>Functional requirements Example 2 المتطلبات الوظيفية مثال 2</vt:lpstr>
      <vt:lpstr>Requirements completeness and consistency متطلبات اكتمال واالتناسق</vt:lpstr>
      <vt:lpstr>Non-functional requirements متطلبات غير مجدية</vt:lpstr>
      <vt:lpstr>Types of nonfunctional requirement أنواع المتطلبات غير الوظيفية  </vt:lpstr>
      <vt:lpstr>Non-functional requirements implementation تنفيذ المتطلبات غير الوظيفية</vt:lpstr>
      <vt:lpstr>Non-functional classifications</vt:lpstr>
      <vt:lpstr>  Non-Functional Requirements  Examples : أمثلة على المتطلبات غير الوظيفية: </vt:lpstr>
      <vt:lpstr>Examples of Non-Functional Requirements أمثلة على المتطلبات غير الوظيفية</vt:lpstr>
      <vt:lpstr>Nonfunctional Requirements متطلبات غير مجدية</vt:lpstr>
      <vt:lpstr>Nonfunctional Requirements متطلبات غير مجدية</vt:lpstr>
      <vt:lpstr>Nonfunctional Requirements متطلبات غير مجدية</vt:lpstr>
      <vt:lpstr>Nonfunctional Requirements متطلبات غير مجدية</vt:lpstr>
      <vt:lpstr>Design Constraints قيود التصميم</vt:lpstr>
      <vt:lpstr>Measurable Non-Functional Requirements</vt:lpstr>
      <vt:lpstr>Linking the Supplementary Specification to the Use Cases ربط المواصفات التكميلية بوقائع الاستخدام</vt:lpstr>
      <vt:lpstr>Requirements engineering processes متطلبات العمليات الهندسية</vt:lpstr>
      <vt:lpstr>Process activities أنشطة العملية</vt:lpstr>
      <vt:lpstr>Requirements elicitation and analysis استنباط المتطلبات وتحليلها</vt:lpstr>
      <vt:lpstr>Requirements elicitation and analysis استنباط المتطلبات وتحليلها</vt:lpstr>
      <vt:lpstr>Problems of requirements elicitation &amp; Analysis مشاكل استنتاج المتطلبات وتحليلها</vt:lpstr>
      <vt:lpstr>Requirements validation التحقق من المتطلبات</vt:lpstr>
      <vt:lpstr>Requirements Validation Criteria معايير التحقق من صحة المتطلبات</vt:lpstr>
      <vt:lpstr>Requirements validation techniques تقنيات التحقق من صحة المتطلبات</vt:lpstr>
      <vt:lpstr>Requirements reviews مراجعات المتطلبات</vt:lpstr>
      <vt:lpstr>Requirements Review Criteria معايير مراجعة المتطلبات</vt:lpstr>
      <vt:lpstr>Requirement Workflow متطلبات سير العمل</vt:lpstr>
      <vt:lpstr>Requirement workflow متطلب سير العمل</vt:lpstr>
      <vt:lpstr>Requirement workflow</vt:lpstr>
      <vt:lpstr>Requirement workflow</vt:lpstr>
      <vt:lpstr>Requirement Workflow</vt:lpstr>
      <vt:lpstr>Workers in Rquirement العمال في المتطلبات</vt:lpstr>
      <vt:lpstr>Workers in Requirement</vt:lpstr>
      <vt:lpstr>Workers in Requirement</vt:lpstr>
      <vt:lpstr>Workers in Requirements</vt:lpstr>
      <vt:lpstr>عرض تقديمي في PowerPoint</vt:lpstr>
      <vt:lpstr>عرض تقديمي في PowerPoint</vt:lpstr>
      <vt:lpstr>The software requirements document وثيقة متطلبات البرمجيات</vt:lpstr>
      <vt:lpstr>Users of a requirements document مستخدمو مستند المتطلبات  </vt:lpstr>
      <vt:lpstr>Ways of writing a system requirements specification  طرق كتابة مواصفات متطلبات النظام</vt:lpstr>
      <vt:lpstr>Vision Document وثيقة الرؤية</vt:lpstr>
      <vt:lpstr>Vision Document وثيقة الرؤية</vt:lpstr>
      <vt:lpstr>Develop Vision Documents تطوير وثائق الرؤية</vt:lpstr>
      <vt:lpstr>Sample Vision Document Outline نموذج مخطط وثيقة الرؤية</vt:lpstr>
      <vt:lpstr>Sample Vision Document Outline نموذج مخطط وثيقة الرؤية</vt:lpstr>
      <vt:lpstr>Sample Vision Document Outline نموذج مخطط وثيقة الرؤية</vt:lpstr>
      <vt:lpstr>Use Case Model استخدم نموذج الحالة</vt:lpstr>
      <vt:lpstr>Supplementary specifications المواصفات التكميلية</vt:lpstr>
      <vt:lpstr>Requirement Specification مواصفات المتطلبات  </vt:lpstr>
      <vt:lpstr>System Requirement  Specification Document وثيقة مواصفات متطلبات النظام</vt:lpstr>
      <vt:lpstr>Glossary قائمة المصطلحات </vt:lpstr>
      <vt:lpstr>Requirements document variability المتطلبات وثيقة التباين</vt:lpstr>
      <vt:lpstr>The structure of a requirements document هيكل وثيقة المتطلبات </vt:lpstr>
      <vt:lpstr>The structure of a requirements document هيكل وثيقة المتطلبات  </vt:lpstr>
      <vt:lpstr>عرض تقديمي في PowerPoint</vt:lpstr>
      <vt:lpstr>عرض تقديمي في PowerPoint</vt:lpstr>
      <vt:lpstr>“Ignorance is a bliss”1</vt:lpstr>
      <vt:lpstr>RE: More an Art than Science الطاقة المتجددة: فن أكثر منه علم</vt:lpstr>
      <vt:lpstr>عرض تقديمي في PowerPoint</vt:lpstr>
      <vt:lpstr>عرض تقديمي في PowerPoint</vt:lpstr>
      <vt:lpstr>What is Requirements Elicitation? ما هو استنتاج المتطلبات؟</vt:lpstr>
      <vt:lpstr>Elicitation Goals أهداف الاستنتاج</vt:lpstr>
      <vt:lpstr>عرض تقديمي في PowerPoint</vt:lpstr>
      <vt:lpstr>Elicitation Risks and Challenges (1) مخاطر وتحديات الاستخراج (1)</vt:lpstr>
      <vt:lpstr>Elicitation Risks and Challenges (2) مخاطر وتحديات الاستخراج (2)</vt:lpstr>
      <vt:lpstr>Elicitation Risks and Challenges (3) مخاطر وتحديات الاستخراج (3)</vt:lpstr>
      <vt:lpstr>Requirements Elicitation Tasks متطلبات استخلاص المهام</vt:lpstr>
      <vt:lpstr>Tasks Performed as Part of Elicitation (1) المهام التي يتم إجراؤها كجزء من الاستنباط (1)</vt:lpstr>
      <vt:lpstr>Tasks Performed as Part of Elicitation (2) المهام التي يتم إجراؤها كجزء من الاستنباط (2)</vt:lpstr>
      <vt:lpstr>Planning for Elicitation التخطيط للاستخراج</vt:lpstr>
      <vt:lpstr>Elicitation Plan – Objectives / Strategies &amp; Processes خطة الاستخراج - الأهداف / الاستراتيجيات والعمليات</vt:lpstr>
      <vt:lpstr>Elicitation Plan – Products خطة الاستخراج - المنتجات</vt:lpstr>
      <vt:lpstr>Elicitation Plan – Estimates خطة الاستخراج - تقديرات</vt:lpstr>
      <vt:lpstr>Elicitation Plan – Risks خطة الاستخراج - المخاطر</vt:lpstr>
      <vt:lpstr>Examine Project Viability افحص جدوى المشروع</vt:lpstr>
      <vt:lpstr>Classical Information Gathering  جمع المعلومات الكلاسيكية</vt:lpstr>
      <vt:lpstr>Interviews المقابلات</vt:lpstr>
      <vt:lpstr>Interviews -- Five Basic Steps المقابلات - خمس خطوات أساسية</vt:lpstr>
      <vt:lpstr>Selecting Interviewees اختيار المقابلات</vt:lpstr>
      <vt:lpstr>Types of Questions أنواع الأسئلة</vt:lpstr>
      <vt:lpstr>Designing Interview Questions تصميم أسئلة المقابلة</vt:lpstr>
      <vt:lpstr>Questioning Strategies استراتيجيات التساؤل</vt:lpstr>
      <vt:lpstr>Interview Preparation Steps خطوات التحضير للمقابلة</vt:lpstr>
      <vt:lpstr>Conducting the Interview إجراء المقابلة</vt:lpstr>
      <vt:lpstr>Conducting the Interview Practical Tips إجراء المقابلة نصائح عملية</vt:lpstr>
      <vt:lpstr>Post-Interview Follow-Up متابعة ما بعد المقابلة</vt:lpstr>
      <vt:lpstr>Interview Report تقرير المقابلة</vt:lpstr>
      <vt:lpstr>JOINT APPLICATION DESIGN (JAD) تصميم تطبيق مشترك (JAD)</vt:lpstr>
      <vt:lpstr>JAD : Introduction (UniS slide) JAD: مقدمة (شريحة UniS)</vt:lpstr>
      <vt:lpstr>JAD : Overview (UniS slide) JAD: نظرة عامة (شريحة UniS)</vt:lpstr>
      <vt:lpstr>JAD Key Ideas أفكار مفتاح JAD</vt:lpstr>
      <vt:lpstr>Joint Application Design (JAD) Important Roles أدوار مهمة في تصميم التطبيق المشترك (JAD)</vt:lpstr>
      <vt:lpstr>Joint Application Design (JAD) Setting إعداد تصميم التطبيق المشترك (JAD)</vt:lpstr>
      <vt:lpstr>JAD Meeting Room غرفة اجتماعات JAD</vt:lpstr>
      <vt:lpstr>The JAD Session جلسة JAD</vt:lpstr>
      <vt:lpstr>Managing Problems in JAD Sessions إدارة المشاكل في جلسات JAD</vt:lpstr>
      <vt:lpstr>JAD : Summary (UniS slide) JAD: ملخص (شريحة UniS)</vt:lpstr>
      <vt:lpstr>QUESTIONNAIRES استبيانات</vt:lpstr>
      <vt:lpstr>Questionnaire Steps خطوات الاستبيان</vt:lpstr>
      <vt:lpstr>Good Questionnaire Design تصميم استبيان جيد</vt:lpstr>
      <vt:lpstr>Document Analysis تحليل الوثيقة</vt:lpstr>
      <vt:lpstr>Observation ملاحظة</vt:lpstr>
      <vt:lpstr>Criteria for Selecting the Appropriate Techniques معايير اختيار الأساليب المناسبة</vt:lpstr>
      <vt:lpstr>Selecting the Appropriate Techniques اختيار الأساليب المناسبة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feras Saleem</dc:creator>
  <cp:lastModifiedBy>feras Saleem</cp:lastModifiedBy>
  <cp:revision>1</cp:revision>
  <dcterms:created xsi:type="dcterms:W3CDTF">2024-07-22T18:16:32Z</dcterms:created>
  <dcterms:modified xsi:type="dcterms:W3CDTF">2024-07-22T18:18:11Z</dcterms:modified>
</cp:coreProperties>
</file>