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0" r:id="rId2"/>
  </p:sldMasterIdLst>
  <p:notesMasterIdLst>
    <p:notesMasterId r:id="rId4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441" r:id="rId18"/>
    <p:sldId id="442" r:id="rId19"/>
    <p:sldId id="443" r:id="rId20"/>
    <p:sldId id="444" r:id="rId21"/>
    <p:sldId id="445" r:id="rId22"/>
    <p:sldId id="446" r:id="rId23"/>
    <p:sldId id="447" r:id="rId24"/>
    <p:sldId id="448" r:id="rId25"/>
    <p:sldId id="449" r:id="rId26"/>
    <p:sldId id="450" r:id="rId27"/>
    <p:sldId id="451" r:id="rId28"/>
    <p:sldId id="452" r:id="rId29"/>
    <p:sldId id="453" r:id="rId30"/>
    <p:sldId id="271" r:id="rId31"/>
    <p:sldId id="454" r:id="rId32"/>
    <p:sldId id="275" r:id="rId33"/>
    <p:sldId id="276" r:id="rId34"/>
    <p:sldId id="277" r:id="rId35"/>
    <p:sldId id="278" r:id="rId36"/>
    <p:sldId id="324" r:id="rId37"/>
    <p:sldId id="279" r:id="rId38"/>
    <p:sldId id="455" r:id="rId39"/>
    <p:sldId id="45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2B5DC-7C69-4D22-A69F-914911A9E19C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33317-103E-4673-9DC7-269CC931A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0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/>
          </a:p>
        </p:txBody>
      </p:sp>
      <p:sp>
        <p:nvSpPr>
          <p:cNvPr id="573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de-DE"/>
          </a:p>
        </p:txBody>
      </p:sp>
      <p:sp>
        <p:nvSpPr>
          <p:cNvPr id="1290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52072698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612031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9010158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8878176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0668558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7571550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44846"/>
      </p:ext>
    </p:extLst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3496253"/>
      </p:ext>
    </p:extLst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6801394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2917156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0489"/>
            <a:ext cx="2743200" cy="6035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0489"/>
            <a:ext cx="8026400" cy="6035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6908611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7617" y="90488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04800" y="1295400"/>
            <a:ext cx="11582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91067" y="1357313"/>
            <a:ext cx="11582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0" y="6491288"/>
            <a:ext cx="1117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FAE99850-F399-4DE1-9626-7F407BE1BB44}" type="slidenum">
              <a:rPr lang="en-US" sz="1800"/>
              <a:pPr>
                <a:spcBef>
                  <a:spcPct val="50000"/>
                </a:spcBef>
              </a:pPr>
              <a:t>‹#›</a:t>
            </a:fld>
            <a:endParaRPr lang="en-US" sz="1800"/>
          </a:p>
        </p:txBody>
      </p:sp>
      <p:sp>
        <p:nvSpPr>
          <p:cNvPr id="1034" name="Text Box 10"/>
          <p:cNvSpPr txBox="1">
            <a:spLocks noChangeArrowheads="1"/>
          </p:cNvSpPr>
          <p:nvPr userDrawn="1"/>
        </p:nvSpPr>
        <p:spPr bwMode="auto">
          <a:xfrm>
            <a:off x="8432800" y="6400800"/>
            <a:ext cx="3759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 i="1"/>
              <a:t>CS 501 Spring 2005</a:t>
            </a:r>
          </a:p>
        </p:txBody>
      </p:sp>
    </p:spTree>
    <p:extLst>
      <p:ext uri="{BB962C8B-B14F-4D97-AF65-F5344CB8AC3E}">
        <p14:creationId xmlns:p14="http://schemas.microsoft.com/office/powerpoint/2010/main" val="301785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Class Diagrams</a:t>
            </a:r>
          </a:p>
        </p:txBody>
      </p:sp>
    </p:spTree>
    <p:extLst>
      <p:ext uri="{BB962C8B-B14F-4D97-AF65-F5344CB8AC3E}">
        <p14:creationId xmlns:p14="http://schemas.microsoft.com/office/powerpoint/2010/main" val="207007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036" y="1591548"/>
            <a:ext cx="9869795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1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583" y="1591548"/>
            <a:ext cx="9723549" cy="363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15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493" y="1707458"/>
            <a:ext cx="967203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438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311" y="1501395"/>
            <a:ext cx="9903852" cy="381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45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463" y="1591547"/>
            <a:ext cx="9762186" cy="368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53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3FF67F-3ADF-3FCF-FD10-04848A488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513" y="1401784"/>
            <a:ext cx="9200319" cy="4054431"/>
          </a:xfrm>
        </p:spPr>
      </p:pic>
    </p:spTree>
    <p:extLst>
      <p:ext uri="{BB962C8B-B14F-4D97-AF65-F5344CB8AC3E}">
        <p14:creationId xmlns:p14="http://schemas.microsoft.com/office/powerpoint/2010/main" val="2711832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0275" y="169863"/>
            <a:ext cx="7772400" cy="1143000"/>
          </a:xfrm>
        </p:spPr>
        <p:txBody>
          <a:bodyPr/>
          <a:lstStyle/>
          <a:p>
            <a:r>
              <a:rPr lang="en-US"/>
              <a:t>Modeling Classes</a:t>
            </a:r>
          </a:p>
        </p:txBody>
      </p:sp>
      <p:sp>
        <p:nvSpPr>
          <p:cNvPr id="630787" name="Text Box 3"/>
          <p:cNvSpPr txBox="1">
            <a:spLocks noChangeArrowheads="1"/>
          </p:cNvSpPr>
          <p:nvPr/>
        </p:nvSpPr>
        <p:spPr bwMode="auto">
          <a:xfrm>
            <a:off x="2057400" y="1497580"/>
            <a:ext cx="83058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4025" indent="-454025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i="1">
                <a:solidFill>
                  <a:srgbClr val="0000CC"/>
                </a:solidFill>
                <a:latin typeface="Times New Roman" pitchFamily="18" charset="0"/>
              </a:rPr>
              <a:t>Given a real-life system, how do you decide what classes to use?</a:t>
            </a:r>
          </a:p>
          <a:p>
            <a:pPr marL="454025" indent="-454025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Marlett" pitchFamily="2" charset="2"/>
              </a:rPr>
              <a:t>•    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  <a:sym typeface="Marlett" pitchFamily="2" charset="2"/>
              </a:rPr>
              <a:t>What terms do the users and implementers use to describe the system?  They are candidates for classes.</a:t>
            </a:r>
          </a:p>
          <a:p>
            <a:pPr marL="454025" indent="-454025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Marlett" pitchFamily="2" charset="2"/>
              </a:rPr>
              <a:t>•    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  <a:sym typeface="Marlett" pitchFamily="2" charset="2"/>
              </a:rPr>
              <a:t>Is each candidate class crisply defined?  </a:t>
            </a:r>
          </a:p>
          <a:p>
            <a:pPr marL="454025" indent="-454025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Marlett" pitchFamily="2" charset="2"/>
              </a:rPr>
              <a:t>•    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  <a:sym typeface="Marlett" pitchFamily="2" charset="2"/>
              </a:rPr>
              <a:t>For each class, what is its set of responsibilities?  Are the responsibilities evenly balanced among the classes?</a:t>
            </a:r>
          </a:p>
          <a:p>
            <a:pPr marL="454025" indent="-454025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Marlett" pitchFamily="2" charset="2"/>
              </a:rPr>
              <a:t>•    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  <a:sym typeface="Marlett" pitchFamily="2" charset="2"/>
              </a:rPr>
              <a:t>What attributes and operations does each class need to carry out its responsibilities?</a:t>
            </a:r>
          </a:p>
          <a:p>
            <a:pPr marL="454025" indent="-454025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i="1">
                <a:solidFill>
                  <a:srgbClr val="000000"/>
                </a:solidFill>
                <a:latin typeface="Times New Roman" pitchFamily="18" charset="0"/>
                <a:sym typeface="Marlett" pitchFamily="2" charset="2"/>
              </a:rPr>
              <a:t>Aim for high cohesion within classes and weak coupling </a:t>
            </a:r>
          </a:p>
          <a:p>
            <a:pPr marL="454025" indent="-454025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>
                <a:solidFill>
                  <a:srgbClr val="000000"/>
                </a:solidFill>
                <a:latin typeface="Times New Roman" pitchFamily="18" charset="0"/>
                <a:sym typeface="Marlett" pitchFamily="2" charset="2"/>
              </a:rPr>
              <a:t>between them.</a:t>
            </a:r>
            <a:endParaRPr lang="en-US" sz="2400">
              <a:solidFill>
                <a:srgbClr val="000000"/>
              </a:solidFill>
              <a:latin typeface="Times New Roman" pitchFamily="18" charset="0"/>
              <a:sym typeface="Marlett" pitchFamily="2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458200" cy="1143000"/>
          </a:xfrm>
        </p:spPr>
        <p:txBody>
          <a:bodyPr/>
          <a:lstStyle/>
          <a:p>
            <a:r>
              <a:rPr lang="en-US"/>
              <a:t>Noun Identification: A Library Example</a:t>
            </a:r>
          </a:p>
        </p:txBody>
      </p:sp>
      <p:sp>
        <p:nvSpPr>
          <p:cNvPr id="631811" name="Text Box 3"/>
          <p:cNvSpPr txBox="1">
            <a:spLocks noChangeArrowheads="1"/>
          </p:cNvSpPr>
          <p:nvPr/>
        </p:nvSpPr>
        <p:spPr bwMode="auto">
          <a:xfrm>
            <a:off x="2286000" y="1752600"/>
            <a:ext cx="7620000" cy="45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lnSpc>
                <a:spcPts val="37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The library contains books and journals.  It may have several copies of a given book.  Some of the books are reserved for short-term loans only.  All others may be borrowed by any library member for three weeks.  Members of the library can normally borrow up to six items at a time, but members of staff may borrow up to 12 items at one time.  Only members of staff may borrow journals.</a:t>
            </a:r>
          </a:p>
          <a:p>
            <a:pPr defTabSz="914400" eaLnBrk="0" fontAlgn="base" hangingPunct="0">
              <a:lnSpc>
                <a:spcPts val="37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The system must keep track of when books and journals are borrowed and returned and enforce the rules.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458200" cy="1143000"/>
          </a:xfrm>
        </p:spPr>
        <p:txBody>
          <a:bodyPr/>
          <a:lstStyle/>
          <a:p>
            <a:r>
              <a:rPr lang="en-US"/>
              <a:t>Noun Identification: A Library Example</a:t>
            </a:r>
          </a:p>
        </p:txBody>
      </p:sp>
      <p:sp>
        <p:nvSpPr>
          <p:cNvPr id="632835" name="Text Box 3"/>
          <p:cNvSpPr txBox="1">
            <a:spLocks noChangeArrowheads="1"/>
          </p:cNvSpPr>
          <p:nvPr/>
        </p:nvSpPr>
        <p:spPr bwMode="auto">
          <a:xfrm>
            <a:off x="2286000" y="1752600"/>
            <a:ext cx="7620000" cy="45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lnSpc>
                <a:spcPts val="37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z="2400">
                <a:solidFill>
                  <a:srgbClr val="0000CC"/>
                </a:solidFill>
                <a:latin typeface="Times New Roman" pitchFamily="18" charset="0"/>
              </a:rPr>
              <a:t>library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 contains </a:t>
            </a:r>
            <a:r>
              <a:rPr lang="en-US" sz="2400">
                <a:solidFill>
                  <a:srgbClr val="0000CC"/>
                </a:solidFill>
                <a:latin typeface="Times New Roman" pitchFamily="18" charset="0"/>
              </a:rPr>
              <a:t>books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US" sz="2400">
                <a:solidFill>
                  <a:srgbClr val="0000CC"/>
                </a:solidFill>
                <a:latin typeface="Times New Roman" pitchFamily="18" charset="0"/>
              </a:rPr>
              <a:t>journals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.  It may have several </a:t>
            </a:r>
            <a:r>
              <a:rPr lang="en-US" sz="2400">
                <a:solidFill>
                  <a:srgbClr val="0000CC"/>
                </a:solidFill>
                <a:latin typeface="Times New Roman" pitchFamily="18" charset="0"/>
              </a:rPr>
              <a:t>copies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 of a given book.  Some of the books are reserved for </a:t>
            </a:r>
            <a:r>
              <a:rPr lang="en-US" sz="2400">
                <a:solidFill>
                  <a:srgbClr val="0000CC"/>
                </a:solidFill>
                <a:latin typeface="Times New Roman" pitchFamily="18" charset="0"/>
              </a:rPr>
              <a:t>short-term loans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 only.  All others may be borrowed by any </a:t>
            </a:r>
            <a:r>
              <a:rPr lang="en-US" sz="2400">
                <a:solidFill>
                  <a:srgbClr val="0000CC"/>
                </a:solidFill>
                <a:latin typeface="Times New Roman" pitchFamily="18" charset="0"/>
              </a:rPr>
              <a:t>library member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 for three </a:t>
            </a:r>
            <a:r>
              <a:rPr lang="en-US" sz="2400">
                <a:solidFill>
                  <a:srgbClr val="0000CC"/>
                </a:solidFill>
                <a:latin typeface="Times New Roman" pitchFamily="18" charset="0"/>
              </a:rPr>
              <a:t>weeks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.  </a:t>
            </a:r>
            <a:r>
              <a:rPr lang="en-US" sz="2400">
                <a:solidFill>
                  <a:srgbClr val="0000CC"/>
                </a:solidFill>
                <a:latin typeface="Times New Roman" pitchFamily="18" charset="0"/>
              </a:rPr>
              <a:t>Members of the library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 can normally borrow up to six </a:t>
            </a:r>
            <a:r>
              <a:rPr lang="en-US" sz="2400">
                <a:solidFill>
                  <a:srgbClr val="0000CC"/>
                </a:solidFill>
                <a:latin typeface="Times New Roman" pitchFamily="18" charset="0"/>
              </a:rPr>
              <a:t>items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 at a time, but </a:t>
            </a:r>
            <a:r>
              <a:rPr lang="en-US" sz="2400">
                <a:solidFill>
                  <a:srgbClr val="0000CC"/>
                </a:solidFill>
                <a:latin typeface="Times New Roman" pitchFamily="18" charset="0"/>
              </a:rPr>
              <a:t>members of staff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 may borrow up to 12 items at one time.  Only members of staff may borrow journals.</a:t>
            </a:r>
          </a:p>
          <a:p>
            <a:pPr defTabSz="914400" eaLnBrk="0" fontAlgn="base" hangingPunct="0">
              <a:lnSpc>
                <a:spcPts val="37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US" sz="2400">
                <a:solidFill>
                  <a:srgbClr val="0000CC"/>
                </a:solidFill>
                <a:latin typeface="Times New Roman" pitchFamily="18" charset="0"/>
              </a:rPr>
              <a:t>system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 must keep track of when books and journals are borrowed and returned and enforce the </a:t>
            </a:r>
            <a:r>
              <a:rPr lang="en-US" sz="2400">
                <a:solidFill>
                  <a:srgbClr val="0000CC"/>
                </a:solidFill>
                <a:latin typeface="Times New Roman" pitchFamily="18" charset="0"/>
              </a:rPr>
              <a:t>rules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/>
              <a:t>Candidate Classes</a:t>
            </a:r>
          </a:p>
        </p:txBody>
      </p:sp>
      <p:sp>
        <p:nvSpPr>
          <p:cNvPr id="633859" name="Text Box 3"/>
          <p:cNvSpPr txBox="1">
            <a:spLocks noChangeArrowheads="1"/>
          </p:cNvSpPr>
          <p:nvPr/>
        </p:nvSpPr>
        <p:spPr bwMode="auto">
          <a:xfrm>
            <a:off x="2743200" y="1600201"/>
            <a:ext cx="71628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Library			</a:t>
            </a:r>
            <a:r>
              <a:rPr lang="en-US" sz="2400" i="1">
                <a:solidFill>
                  <a:srgbClr val="000000"/>
                </a:solidFill>
                <a:latin typeface="Times New Roman" pitchFamily="18" charset="0"/>
              </a:rPr>
              <a:t>the name of the system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Book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Journal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Copy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ShortTermLoan	</a:t>
            </a:r>
            <a:r>
              <a:rPr lang="en-US" sz="2400" i="1">
                <a:solidFill>
                  <a:srgbClr val="000000"/>
                </a:solidFill>
                <a:latin typeface="Times New Roman" pitchFamily="18" charset="0"/>
              </a:rPr>
              <a:t>event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LibraryMember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Week			</a:t>
            </a:r>
            <a:r>
              <a:rPr lang="en-US" sz="2400" i="1">
                <a:solidFill>
                  <a:srgbClr val="000000"/>
                </a:solidFill>
                <a:latin typeface="Times New Roman" pitchFamily="18" charset="0"/>
              </a:rPr>
              <a:t>measure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MemberOfLibrary	</a:t>
            </a:r>
            <a:r>
              <a:rPr lang="en-US" sz="2400" i="1">
                <a:solidFill>
                  <a:srgbClr val="000000"/>
                </a:solidFill>
                <a:latin typeface="Times New Roman" pitchFamily="18" charset="0"/>
              </a:rPr>
              <a:t>repeat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Item			</a:t>
            </a:r>
            <a:r>
              <a:rPr lang="en-US" sz="2400" i="1">
                <a:solidFill>
                  <a:srgbClr val="000000"/>
                </a:solidFill>
                <a:latin typeface="Times New Roman" pitchFamily="18" charset="0"/>
              </a:rPr>
              <a:t>book or journal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Time			</a:t>
            </a:r>
            <a:r>
              <a:rPr lang="en-US" sz="2400" i="1">
                <a:solidFill>
                  <a:srgbClr val="000000"/>
                </a:solidFill>
                <a:latin typeface="Times New Roman" pitchFamily="18" charset="0"/>
              </a:rPr>
              <a:t>abstract term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MemberOfStaff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System			</a:t>
            </a:r>
            <a:r>
              <a:rPr lang="en-US" sz="2400" i="1">
                <a:solidFill>
                  <a:srgbClr val="000000"/>
                </a:solidFill>
                <a:latin typeface="Times New Roman" pitchFamily="18" charset="0"/>
              </a:rPr>
              <a:t>general term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Rule			</a:t>
            </a:r>
            <a:r>
              <a:rPr lang="en-US" sz="2400" i="1">
                <a:solidFill>
                  <a:srgbClr val="000000"/>
                </a:solidFill>
                <a:latin typeface="Times New Roman" pitchFamily="18" charset="0"/>
              </a:rPr>
              <a:t>general term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919" y="1733215"/>
            <a:ext cx="9465972" cy="377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53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/>
              <a:t>Relations between Classes</a:t>
            </a:r>
          </a:p>
        </p:txBody>
      </p:sp>
      <p:sp>
        <p:nvSpPr>
          <p:cNvPr id="634883" name="Text Box 3"/>
          <p:cNvSpPr txBox="1">
            <a:spLocks noChangeArrowheads="1"/>
          </p:cNvSpPr>
          <p:nvPr/>
        </p:nvSpPr>
        <p:spPr bwMode="auto">
          <a:xfrm>
            <a:off x="2286000" y="2286001"/>
            <a:ext cx="7772400" cy="3711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4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Book			is an			Item</a:t>
            </a:r>
          </a:p>
          <a:p>
            <a:pPr defTabSz="914400"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Journal			is an			Item</a:t>
            </a:r>
          </a:p>
          <a:p>
            <a:pPr defTabSz="914400"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Copy			is a copy of a 		Book</a:t>
            </a:r>
          </a:p>
          <a:p>
            <a:pPr defTabSz="914400"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LibraryMember</a:t>
            </a:r>
          </a:p>
          <a:p>
            <a:pPr defTabSz="914400"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Item			</a:t>
            </a:r>
          </a:p>
          <a:p>
            <a:pPr defTabSz="914400"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MemberOfStaff	is a			LibraryMember</a:t>
            </a:r>
          </a:p>
          <a:p>
            <a:pPr defTabSz="914400" eaLnBrk="0" fontAlgn="base" hangingPunct="0">
              <a:spcBef>
                <a:spcPct val="1000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  <a:p>
            <a:pPr defTabSz="914400"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sz="2400" i="1">
                <a:solidFill>
                  <a:srgbClr val="000000"/>
                </a:solidFill>
                <a:latin typeface="Times New Roman" pitchFamily="18" charset="0"/>
              </a:rPr>
              <a:t>Is Item needed?</a:t>
            </a: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  <a:p>
            <a:pPr defTabSz="914400" eaLnBrk="0" fontAlgn="base" hangingPunct="0">
              <a:spcBef>
                <a:spcPct val="1000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/>
              <a:t>Operations</a:t>
            </a:r>
          </a:p>
        </p:txBody>
      </p:sp>
      <p:sp>
        <p:nvSpPr>
          <p:cNvPr id="635907" name="Text Box 3"/>
          <p:cNvSpPr txBox="1">
            <a:spLocks noChangeArrowheads="1"/>
          </p:cNvSpPr>
          <p:nvPr/>
        </p:nvSpPr>
        <p:spPr bwMode="auto">
          <a:xfrm>
            <a:off x="2286000" y="2286001"/>
            <a:ext cx="7772400" cy="2825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4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LibraryMember	borrows		Copy</a:t>
            </a:r>
          </a:p>
          <a:p>
            <a:pPr defTabSz="914400" eaLnBrk="0" fontAlgn="base" hangingPunct="0">
              <a:spcBef>
                <a:spcPct val="4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LibraryMember	returns			Copy</a:t>
            </a:r>
          </a:p>
          <a:p>
            <a:pPr defTabSz="914400" eaLnBrk="0" fontAlgn="base" hangingPunct="0">
              <a:spcBef>
                <a:spcPct val="4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MemberOfStaff	borrows		Journal</a:t>
            </a:r>
          </a:p>
          <a:p>
            <a:pPr defTabSz="914400" eaLnBrk="0" fontAlgn="base" hangingPunct="0">
              <a:spcBef>
                <a:spcPct val="4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MemberOfStaff	returns			Journal</a:t>
            </a:r>
          </a:p>
          <a:p>
            <a:pPr defTabSz="914400" eaLnBrk="0" fontAlgn="base" hangingPunct="0">
              <a:spcBef>
                <a:spcPct val="10000"/>
              </a:spcBef>
              <a:spcAft>
                <a:spcPct val="0"/>
              </a:spcAft>
            </a:pPr>
            <a:endParaRPr lang="en-US" sz="2400" i="1">
              <a:solidFill>
                <a:srgbClr val="000000"/>
              </a:solidFill>
              <a:latin typeface="Times New Roman" pitchFamily="18" charset="0"/>
            </a:endParaRPr>
          </a:p>
          <a:p>
            <a:pPr defTabSz="914400" eaLnBrk="0" fontAlgn="base" hangingPunct="0">
              <a:spcBef>
                <a:spcPct val="10000"/>
              </a:spcBef>
              <a:spcAft>
                <a:spcPct val="0"/>
              </a:spcAft>
            </a:pPr>
            <a:r>
              <a:rPr lang="en-US" sz="2400" i="1">
                <a:solidFill>
                  <a:srgbClr val="000000"/>
                </a:solidFill>
                <a:latin typeface="Times New Roman" pitchFamily="18" charset="0"/>
              </a:rPr>
              <a:t>Item not needed yet.</a:t>
            </a: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930" name="Group 2"/>
          <p:cNvGrpSpPr>
            <a:grpSpLocks/>
          </p:cNvGrpSpPr>
          <p:nvPr/>
        </p:nvGrpSpPr>
        <p:grpSpPr bwMode="auto">
          <a:xfrm rot="5400000" flipH="1">
            <a:off x="4815681" y="1631151"/>
            <a:ext cx="366713" cy="1920876"/>
            <a:chOff x="2301" y="2054"/>
            <a:chExt cx="231" cy="1210"/>
          </a:xfrm>
        </p:grpSpPr>
        <p:sp>
          <p:nvSpPr>
            <p:cNvPr id="636931" name="Line 3"/>
            <p:cNvSpPr>
              <a:spLocks noChangeShapeType="1"/>
            </p:cNvSpPr>
            <p:nvPr/>
          </p:nvSpPr>
          <p:spPr bwMode="auto">
            <a:xfrm>
              <a:off x="2417" y="2400"/>
              <a:ext cx="0" cy="86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36932" name="AutoShape 4"/>
            <p:cNvSpPr>
              <a:spLocks noChangeArrowheads="1"/>
            </p:cNvSpPr>
            <p:nvPr/>
          </p:nvSpPr>
          <p:spPr bwMode="auto">
            <a:xfrm rot="4940">
              <a:off x="2301" y="2054"/>
              <a:ext cx="231" cy="57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636933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0" y="76200"/>
            <a:ext cx="7772400" cy="1143000"/>
          </a:xfrm>
        </p:spPr>
        <p:txBody>
          <a:bodyPr/>
          <a:lstStyle/>
          <a:p>
            <a:r>
              <a:rPr lang="en-US"/>
              <a:t>Class Diagram</a:t>
            </a:r>
          </a:p>
        </p:txBody>
      </p:sp>
      <p:grpSp>
        <p:nvGrpSpPr>
          <p:cNvPr id="636934" name="Group 6"/>
          <p:cNvGrpSpPr>
            <a:grpSpLocks/>
          </p:cNvGrpSpPr>
          <p:nvPr/>
        </p:nvGrpSpPr>
        <p:grpSpPr bwMode="auto">
          <a:xfrm flipH="1">
            <a:off x="2133600" y="1981201"/>
            <a:ext cx="2262188" cy="1014413"/>
            <a:chOff x="3936" y="1584"/>
            <a:chExt cx="1056" cy="639"/>
          </a:xfrm>
        </p:grpSpPr>
        <p:sp>
          <p:nvSpPr>
            <p:cNvPr id="636935" name="Text Box 7"/>
            <p:cNvSpPr txBox="1">
              <a:spLocks noChangeArrowheads="1"/>
            </p:cNvSpPr>
            <p:nvPr/>
          </p:nvSpPr>
          <p:spPr bwMode="auto">
            <a:xfrm>
              <a:off x="3936" y="1584"/>
              <a:ext cx="1056" cy="6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MemberOfStaff</a:t>
              </a:r>
            </a:p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36936" name="Line 8"/>
            <p:cNvSpPr>
              <a:spLocks noChangeShapeType="1"/>
            </p:cNvSpPr>
            <p:nvPr/>
          </p:nvSpPr>
          <p:spPr bwMode="auto">
            <a:xfrm>
              <a:off x="3936" y="1872"/>
              <a:ext cx="105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36937" name="Line 9"/>
            <p:cNvSpPr>
              <a:spLocks noChangeShapeType="1"/>
            </p:cNvSpPr>
            <p:nvPr/>
          </p:nvSpPr>
          <p:spPr bwMode="auto">
            <a:xfrm>
              <a:off x="3936" y="2016"/>
              <a:ext cx="105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36938" name="Group 10"/>
          <p:cNvGrpSpPr>
            <a:grpSpLocks/>
          </p:cNvGrpSpPr>
          <p:nvPr/>
        </p:nvGrpSpPr>
        <p:grpSpPr bwMode="auto">
          <a:xfrm flipH="1">
            <a:off x="8434388" y="5257801"/>
            <a:ext cx="1676400" cy="1014413"/>
            <a:chOff x="3936" y="1584"/>
            <a:chExt cx="1056" cy="639"/>
          </a:xfrm>
        </p:grpSpPr>
        <p:sp>
          <p:nvSpPr>
            <p:cNvPr id="636939" name="Text Box 11"/>
            <p:cNvSpPr txBox="1">
              <a:spLocks noChangeArrowheads="1"/>
            </p:cNvSpPr>
            <p:nvPr/>
          </p:nvSpPr>
          <p:spPr bwMode="auto">
            <a:xfrm>
              <a:off x="3936" y="1584"/>
              <a:ext cx="1056" cy="639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Book</a:t>
              </a:r>
            </a:p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36940" name="Line 12"/>
            <p:cNvSpPr>
              <a:spLocks noChangeShapeType="1"/>
            </p:cNvSpPr>
            <p:nvPr/>
          </p:nvSpPr>
          <p:spPr bwMode="auto">
            <a:xfrm>
              <a:off x="3936" y="1872"/>
              <a:ext cx="105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36941" name="Line 13"/>
            <p:cNvSpPr>
              <a:spLocks noChangeShapeType="1"/>
            </p:cNvSpPr>
            <p:nvPr/>
          </p:nvSpPr>
          <p:spPr bwMode="auto">
            <a:xfrm>
              <a:off x="3936" y="2016"/>
              <a:ext cx="105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36942" name="Group 14"/>
          <p:cNvGrpSpPr>
            <a:grpSpLocks/>
          </p:cNvGrpSpPr>
          <p:nvPr/>
        </p:nvGrpSpPr>
        <p:grpSpPr bwMode="auto">
          <a:xfrm flipH="1">
            <a:off x="5233988" y="5257801"/>
            <a:ext cx="1676400" cy="1014413"/>
            <a:chOff x="3936" y="1584"/>
            <a:chExt cx="1056" cy="639"/>
          </a:xfrm>
        </p:grpSpPr>
        <p:sp>
          <p:nvSpPr>
            <p:cNvPr id="636943" name="Text Box 15"/>
            <p:cNvSpPr txBox="1">
              <a:spLocks noChangeArrowheads="1"/>
            </p:cNvSpPr>
            <p:nvPr/>
          </p:nvSpPr>
          <p:spPr bwMode="auto">
            <a:xfrm>
              <a:off x="3936" y="1584"/>
              <a:ext cx="1056" cy="639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Copy</a:t>
              </a:r>
            </a:p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36944" name="Line 16"/>
            <p:cNvSpPr>
              <a:spLocks noChangeShapeType="1"/>
            </p:cNvSpPr>
            <p:nvPr/>
          </p:nvSpPr>
          <p:spPr bwMode="auto">
            <a:xfrm>
              <a:off x="3936" y="1872"/>
              <a:ext cx="105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36945" name="Line 17"/>
            <p:cNvSpPr>
              <a:spLocks noChangeShapeType="1"/>
            </p:cNvSpPr>
            <p:nvPr/>
          </p:nvSpPr>
          <p:spPr bwMode="auto">
            <a:xfrm>
              <a:off x="3936" y="2016"/>
              <a:ext cx="105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36946" name="Group 18"/>
          <p:cNvGrpSpPr>
            <a:grpSpLocks/>
          </p:cNvGrpSpPr>
          <p:nvPr/>
        </p:nvGrpSpPr>
        <p:grpSpPr bwMode="auto">
          <a:xfrm flipH="1">
            <a:off x="2719388" y="5257801"/>
            <a:ext cx="1676400" cy="1014413"/>
            <a:chOff x="3936" y="1584"/>
            <a:chExt cx="1056" cy="639"/>
          </a:xfrm>
        </p:grpSpPr>
        <p:sp>
          <p:nvSpPr>
            <p:cNvPr id="636947" name="Text Box 19"/>
            <p:cNvSpPr txBox="1">
              <a:spLocks noChangeArrowheads="1"/>
            </p:cNvSpPr>
            <p:nvPr/>
          </p:nvSpPr>
          <p:spPr bwMode="auto">
            <a:xfrm>
              <a:off x="3936" y="1584"/>
              <a:ext cx="1056" cy="639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Journal</a:t>
              </a:r>
            </a:p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36948" name="Line 20"/>
            <p:cNvSpPr>
              <a:spLocks noChangeShapeType="1"/>
            </p:cNvSpPr>
            <p:nvPr/>
          </p:nvSpPr>
          <p:spPr bwMode="auto">
            <a:xfrm>
              <a:off x="3936" y="1872"/>
              <a:ext cx="105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36949" name="Line 21"/>
            <p:cNvSpPr>
              <a:spLocks noChangeShapeType="1"/>
            </p:cNvSpPr>
            <p:nvPr/>
          </p:nvSpPr>
          <p:spPr bwMode="auto">
            <a:xfrm>
              <a:off x="3936" y="2016"/>
              <a:ext cx="105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636950" name="Rectangle 22"/>
          <p:cNvSpPr>
            <a:spLocks noChangeArrowheads="1"/>
          </p:cNvSpPr>
          <p:nvPr/>
        </p:nvSpPr>
        <p:spPr bwMode="auto">
          <a:xfrm flipH="1">
            <a:off x="6850064" y="5284789"/>
            <a:ext cx="161133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is a copy of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1..*          1</a:t>
            </a:r>
          </a:p>
        </p:txBody>
      </p:sp>
      <p:sp>
        <p:nvSpPr>
          <p:cNvPr id="636951" name="Line 23"/>
          <p:cNvSpPr>
            <a:spLocks noChangeShapeType="1"/>
          </p:cNvSpPr>
          <p:nvPr/>
        </p:nvSpPr>
        <p:spPr bwMode="auto">
          <a:xfrm flipH="1">
            <a:off x="6910388" y="5867400"/>
            <a:ext cx="1524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636952" name="Group 24"/>
          <p:cNvGrpSpPr>
            <a:grpSpLocks/>
          </p:cNvGrpSpPr>
          <p:nvPr/>
        </p:nvGrpSpPr>
        <p:grpSpPr bwMode="auto">
          <a:xfrm flipH="1">
            <a:off x="5614988" y="2057401"/>
            <a:ext cx="2286000" cy="1014413"/>
            <a:chOff x="3936" y="1584"/>
            <a:chExt cx="1056" cy="639"/>
          </a:xfrm>
        </p:grpSpPr>
        <p:sp>
          <p:nvSpPr>
            <p:cNvPr id="636953" name="Text Box 25"/>
            <p:cNvSpPr txBox="1">
              <a:spLocks noChangeArrowheads="1"/>
            </p:cNvSpPr>
            <p:nvPr/>
          </p:nvSpPr>
          <p:spPr bwMode="auto">
            <a:xfrm>
              <a:off x="3936" y="1584"/>
              <a:ext cx="1056" cy="639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LibraryMember</a:t>
              </a:r>
            </a:p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36954" name="Line 26"/>
            <p:cNvSpPr>
              <a:spLocks noChangeShapeType="1"/>
            </p:cNvSpPr>
            <p:nvPr/>
          </p:nvSpPr>
          <p:spPr bwMode="auto">
            <a:xfrm>
              <a:off x="3936" y="1872"/>
              <a:ext cx="105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36955" name="Line 27"/>
            <p:cNvSpPr>
              <a:spLocks noChangeShapeType="1"/>
            </p:cNvSpPr>
            <p:nvPr/>
          </p:nvSpPr>
          <p:spPr bwMode="auto">
            <a:xfrm>
              <a:off x="3936" y="2016"/>
              <a:ext cx="105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636956" name="Line 28"/>
          <p:cNvSpPr>
            <a:spLocks noChangeShapeType="1"/>
          </p:cNvSpPr>
          <p:nvPr/>
        </p:nvSpPr>
        <p:spPr bwMode="auto">
          <a:xfrm flipH="1">
            <a:off x="6529388" y="3048000"/>
            <a:ext cx="0" cy="2209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36957" name="Text Box 29"/>
          <p:cNvSpPr txBox="1">
            <a:spLocks noChangeArrowheads="1"/>
          </p:cNvSpPr>
          <p:nvPr/>
        </p:nvSpPr>
        <p:spPr bwMode="auto">
          <a:xfrm flipH="1">
            <a:off x="6605588" y="31242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36958" name="Text Box 30"/>
          <p:cNvSpPr txBox="1">
            <a:spLocks noChangeArrowheads="1"/>
          </p:cNvSpPr>
          <p:nvPr/>
        </p:nvSpPr>
        <p:spPr bwMode="auto">
          <a:xfrm flipH="1">
            <a:off x="6376988" y="46482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0..*</a:t>
            </a:r>
          </a:p>
        </p:txBody>
      </p:sp>
      <p:sp>
        <p:nvSpPr>
          <p:cNvPr id="636959" name="Text Box 31"/>
          <p:cNvSpPr txBox="1">
            <a:spLocks noChangeArrowheads="1"/>
          </p:cNvSpPr>
          <p:nvPr/>
        </p:nvSpPr>
        <p:spPr bwMode="auto">
          <a:xfrm flipH="1">
            <a:off x="3557588" y="4800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0..12</a:t>
            </a:r>
          </a:p>
        </p:txBody>
      </p:sp>
      <p:sp>
        <p:nvSpPr>
          <p:cNvPr id="636960" name="Line 32"/>
          <p:cNvSpPr>
            <a:spLocks noChangeShapeType="1"/>
          </p:cNvSpPr>
          <p:nvPr/>
        </p:nvSpPr>
        <p:spPr bwMode="auto">
          <a:xfrm flipH="1">
            <a:off x="3481388" y="3021013"/>
            <a:ext cx="0" cy="2209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36961" name="Text Box 33"/>
          <p:cNvSpPr txBox="1">
            <a:spLocks noChangeArrowheads="1"/>
          </p:cNvSpPr>
          <p:nvPr/>
        </p:nvSpPr>
        <p:spPr bwMode="auto">
          <a:xfrm flipH="1">
            <a:off x="3581400" y="30480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36962" name="Text Box 34"/>
          <p:cNvSpPr txBox="1">
            <a:spLocks noChangeArrowheads="1"/>
          </p:cNvSpPr>
          <p:nvPr/>
        </p:nvSpPr>
        <p:spPr bwMode="auto">
          <a:xfrm flipH="1">
            <a:off x="6072188" y="3810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on loan</a:t>
            </a:r>
          </a:p>
        </p:txBody>
      </p:sp>
      <p:sp>
        <p:nvSpPr>
          <p:cNvPr id="636963" name="Text Box 35"/>
          <p:cNvSpPr txBox="1">
            <a:spLocks noChangeArrowheads="1"/>
          </p:cNvSpPr>
          <p:nvPr/>
        </p:nvSpPr>
        <p:spPr bwMode="auto">
          <a:xfrm flipH="1">
            <a:off x="3100388" y="388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on loan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r>
              <a:rPr lang="en-US"/>
              <a:t>Rough Sketch: Wholesale System</a:t>
            </a:r>
          </a:p>
        </p:txBody>
      </p:sp>
      <p:sp>
        <p:nvSpPr>
          <p:cNvPr id="637955" name="Text Box 3"/>
          <p:cNvSpPr txBox="1">
            <a:spLocks noChangeArrowheads="1"/>
          </p:cNvSpPr>
          <p:nvPr/>
        </p:nvSpPr>
        <p:spPr bwMode="auto">
          <a:xfrm>
            <a:off x="2667000" y="2057401"/>
            <a:ext cx="6858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A wholesale merchant supplies retail stores from stocks of goods in a warehouse.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i="1">
                <a:solidFill>
                  <a:srgbClr val="0000CC"/>
                </a:solidFill>
                <a:latin typeface="Times New Roman" pitchFamily="18" charset="0"/>
              </a:rPr>
              <a:t>What classes would you use to model this business?</a:t>
            </a:r>
            <a:r>
              <a:rPr lang="en-US" sz="2400">
                <a:solidFill>
                  <a:srgbClr val="0000CC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r>
              <a:rPr lang="en-US"/>
              <a:t>Rough Sketch: Wholesale System</a:t>
            </a:r>
          </a:p>
        </p:txBody>
      </p:sp>
      <p:sp>
        <p:nvSpPr>
          <p:cNvPr id="638979" name="Text Box 3"/>
          <p:cNvSpPr txBox="1">
            <a:spLocks noChangeArrowheads="1"/>
          </p:cNvSpPr>
          <p:nvPr/>
        </p:nvSpPr>
        <p:spPr bwMode="auto">
          <a:xfrm>
            <a:off x="2590800" y="2209801"/>
            <a:ext cx="1676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RetailStore</a:t>
            </a:r>
          </a:p>
        </p:txBody>
      </p:sp>
      <p:sp>
        <p:nvSpPr>
          <p:cNvPr id="638980" name="Text Box 4"/>
          <p:cNvSpPr txBox="1">
            <a:spLocks noChangeArrowheads="1"/>
          </p:cNvSpPr>
          <p:nvPr/>
        </p:nvSpPr>
        <p:spPr bwMode="auto">
          <a:xfrm>
            <a:off x="4724400" y="4419601"/>
            <a:ext cx="1600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Warehouse</a:t>
            </a:r>
          </a:p>
        </p:txBody>
      </p:sp>
      <p:sp>
        <p:nvSpPr>
          <p:cNvPr id="638981" name="Text Box 5"/>
          <p:cNvSpPr txBox="1">
            <a:spLocks noChangeArrowheads="1"/>
          </p:cNvSpPr>
          <p:nvPr/>
        </p:nvSpPr>
        <p:spPr bwMode="auto">
          <a:xfrm>
            <a:off x="6096000" y="2819401"/>
            <a:ext cx="1828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Order</a:t>
            </a:r>
          </a:p>
        </p:txBody>
      </p:sp>
      <p:sp>
        <p:nvSpPr>
          <p:cNvPr id="638982" name="Text Box 6"/>
          <p:cNvSpPr txBox="1">
            <a:spLocks noChangeArrowheads="1"/>
          </p:cNvSpPr>
          <p:nvPr/>
        </p:nvSpPr>
        <p:spPr bwMode="auto">
          <a:xfrm>
            <a:off x="2133600" y="5257801"/>
            <a:ext cx="1600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Invoice</a:t>
            </a:r>
          </a:p>
        </p:txBody>
      </p:sp>
      <p:sp>
        <p:nvSpPr>
          <p:cNvPr id="638983" name="Text Box 7"/>
          <p:cNvSpPr txBox="1">
            <a:spLocks noChangeArrowheads="1"/>
          </p:cNvSpPr>
          <p:nvPr/>
        </p:nvSpPr>
        <p:spPr bwMode="auto">
          <a:xfrm>
            <a:off x="8229600" y="3886201"/>
            <a:ext cx="1524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Product</a:t>
            </a:r>
          </a:p>
        </p:txBody>
      </p:sp>
      <p:sp>
        <p:nvSpPr>
          <p:cNvPr id="638984" name="Text Box 8"/>
          <p:cNvSpPr txBox="1">
            <a:spLocks noChangeArrowheads="1"/>
          </p:cNvSpPr>
          <p:nvPr/>
        </p:nvSpPr>
        <p:spPr bwMode="auto">
          <a:xfrm>
            <a:off x="7010400" y="5029201"/>
            <a:ext cx="1752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Shipment</a:t>
            </a:r>
          </a:p>
        </p:txBody>
      </p:sp>
      <p:sp>
        <p:nvSpPr>
          <p:cNvPr id="638985" name="Text Box 9"/>
          <p:cNvSpPr txBox="1">
            <a:spLocks noChangeArrowheads="1"/>
          </p:cNvSpPr>
          <p:nvPr/>
        </p:nvSpPr>
        <p:spPr bwMode="auto">
          <a:xfrm>
            <a:off x="2971800" y="3352801"/>
            <a:ext cx="1600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Merchant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143000"/>
          </a:xfrm>
        </p:spPr>
        <p:txBody>
          <a:bodyPr/>
          <a:lstStyle/>
          <a:p>
            <a:r>
              <a:rPr lang="en-US"/>
              <a:t>Rough Sketch: Wholesale System</a:t>
            </a:r>
          </a:p>
        </p:txBody>
      </p:sp>
      <p:sp>
        <p:nvSpPr>
          <p:cNvPr id="640003" name="Text Box 3"/>
          <p:cNvSpPr txBox="1">
            <a:spLocks noChangeArrowheads="1"/>
          </p:cNvSpPr>
          <p:nvPr/>
        </p:nvSpPr>
        <p:spPr bwMode="auto">
          <a:xfrm>
            <a:off x="4648200" y="2743201"/>
            <a:ext cx="1600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Warehouse</a:t>
            </a:r>
          </a:p>
        </p:txBody>
      </p:sp>
      <p:sp>
        <p:nvSpPr>
          <p:cNvPr id="640004" name="Text Box 4"/>
          <p:cNvSpPr txBox="1">
            <a:spLocks noChangeArrowheads="1"/>
          </p:cNvSpPr>
          <p:nvPr/>
        </p:nvSpPr>
        <p:spPr bwMode="auto">
          <a:xfrm>
            <a:off x="5029200" y="3429001"/>
            <a:ext cx="1828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Order</a:t>
            </a:r>
          </a:p>
        </p:txBody>
      </p:sp>
      <p:sp>
        <p:nvSpPr>
          <p:cNvPr id="640005" name="Text Box 5"/>
          <p:cNvSpPr txBox="1">
            <a:spLocks noChangeArrowheads="1"/>
          </p:cNvSpPr>
          <p:nvPr/>
        </p:nvSpPr>
        <p:spPr bwMode="auto">
          <a:xfrm>
            <a:off x="2057400" y="5562601"/>
            <a:ext cx="1600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Invoice</a:t>
            </a:r>
          </a:p>
        </p:txBody>
      </p:sp>
      <p:sp>
        <p:nvSpPr>
          <p:cNvPr id="640006" name="Text Box 6"/>
          <p:cNvSpPr txBox="1">
            <a:spLocks noChangeArrowheads="1"/>
          </p:cNvSpPr>
          <p:nvPr/>
        </p:nvSpPr>
        <p:spPr bwMode="auto">
          <a:xfrm>
            <a:off x="5638800" y="4038601"/>
            <a:ext cx="1524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Product</a:t>
            </a:r>
          </a:p>
        </p:txBody>
      </p:sp>
      <p:sp>
        <p:nvSpPr>
          <p:cNvPr id="640007" name="Text Box 7"/>
          <p:cNvSpPr txBox="1">
            <a:spLocks noChangeArrowheads="1"/>
          </p:cNvSpPr>
          <p:nvPr/>
        </p:nvSpPr>
        <p:spPr bwMode="auto">
          <a:xfrm>
            <a:off x="4800600" y="2047876"/>
            <a:ext cx="1600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Merchant</a:t>
            </a:r>
          </a:p>
        </p:txBody>
      </p:sp>
      <p:grpSp>
        <p:nvGrpSpPr>
          <p:cNvPr id="640008" name="Group 8"/>
          <p:cNvGrpSpPr>
            <a:grpSpLocks/>
          </p:cNvGrpSpPr>
          <p:nvPr/>
        </p:nvGrpSpPr>
        <p:grpSpPr bwMode="auto">
          <a:xfrm>
            <a:off x="2209800" y="2209801"/>
            <a:ext cx="1828800" cy="2474913"/>
            <a:chOff x="432" y="1392"/>
            <a:chExt cx="1152" cy="1559"/>
          </a:xfrm>
        </p:grpSpPr>
        <p:sp>
          <p:nvSpPr>
            <p:cNvPr id="640009" name="Text Box 9"/>
            <p:cNvSpPr txBox="1">
              <a:spLocks noChangeArrowheads="1"/>
            </p:cNvSpPr>
            <p:nvPr/>
          </p:nvSpPr>
          <p:spPr bwMode="auto">
            <a:xfrm>
              <a:off x="432" y="1392"/>
              <a:ext cx="1152" cy="155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RetailStore</a:t>
              </a:r>
            </a:p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name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address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contactInfo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financialInfo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40010" name="Line 10"/>
            <p:cNvSpPr>
              <a:spLocks noChangeShapeType="1"/>
            </p:cNvSpPr>
            <p:nvPr/>
          </p:nvSpPr>
          <p:spPr bwMode="auto">
            <a:xfrm>
              <a:off x="432" y="1728"/>
              <a:ext cx="115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40011" name="Line 11"/>
            <p:cNvSpPr>
              <a:spLocks noChangeShapeType="1"/>
            </p:cNvSpPr>
            <p:nvPr/>
          </p:nvSpPr>
          <p:spPr bwMode="auto">
            <a:xfrm>
              <a:off x="432" y="2736"/>
              <a:ext cx="115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40012" name="Group 12"/>
          <p:cNvGrpSpPr>
            <a:grpSpLocks/>
          </p:cNvGrpSpPr>
          <p:nvPr/>
        </p:nvGrpSpPr>
        <p:grpSpPr bwMode="auto">
          <a:xfrm>
            <a:off x="7543800" y="2286000"/>
            <a:ext cx="2590800" cy="2401888"/>
            <a:chOff x="3888" y="2208"/>
            <a:chExt cx="1632" cy="1513"/>
          </a:xfrm>
        </p:grpSpPr>
        <p:sp>
          <p:nvSpPr>
            <p:cNvPr id="640013" name="Text Box 13"/>
            <p:cNvSpPr txBox="1">
              <a:spLocks noChangeArrowheads="1"/>
            </p:cNvSpPr>
            <p:nvPr/>
          </p:nvSpPr>
          <p:spPr bwMode="auto">
            <a:xfrm>
              <a:off x="3888" y="2208"/>
              <a:ext cx="1632" cy="15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Shipment</a:t>
              </a:r>
            </a:p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algn="ctr" defTabSz="914400" eaLnBrk="0" fontAlgn="base" hangingPunct="0">
                <a:spcBef>
                  <a:spcPct val="8000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Responsibilities</a:t>
              </a: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-track status of shipped products</a:t>
              </a:r>
            </a:p>
          </p:txBody>
        </p:sp>
        <p:sp>
          <p:nvSpPr>
            <p:cNvPr id="640014" name="Line 14"/>
            <p:cNvSpPr>
              <a:spLocks noChangeShapeType="1"/>
            </p:cNvSpPr>
            <p:nvPr/>
          </p:nvSpPr>
          <p:spPr bwMode="auto">
            <a:xfrm>
              <a:off x="3888" y="2544"/>
              <a:ext cx="163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40015" name="Line 15"/>
            <p:cNvSpPr>
              <a:spLocks noChangeShapeType="1"/>
            </p:cNvSpPr>
            <p:nvPr/>
          </p:nvSpPr>
          <p:spPr bwMode="auto">
            <a:xfrm>
              <a:off x="3888" y="2784"/>
              <a:ext cx="163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40016" name="Line 16"/>
            <p:cNvSpPr>
              <a:spLocks noChangeShapeType="1"/>
            </p:cNvSpPr>
            <p:nvPr/>
          </p:nvSpPr>
          <p:spPr bwMode="auto">
            <a:xfrm>
              <a:off x="3888" y="3024"/>
              <a:ext cx="163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640017" name="Text Box 17"/>
          <p:cNvSpPr txBox="1">
            <a:spLocks noChangeArrowheads="1"/>
          </p:cNvSpPr>
          <p:nvPr/>
        </p:nvSpPr>
        <p:spPr bwMode="auto">
          <a:xfrm>
            <a:off x="4648200" y="4800600"/>
            <a:ext cx="1752600" cy="18367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Reversal</a:t>
            </a:r>
          </a:p>
          <a:p>
            <a:pPr defTabSz="914400" eaLnBrk="0" fontAlgn="base" hangingPunct="0">
              <a:spcBef>
                <a:spcPct val="75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damaged()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return()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wrongItem()</a:t>
            </a:r>
          </a:p>
        </p:txBody>
      </p:sp>
      <p:sp>
        <p:nvSpPr>
          <p:cNvPr id="640018" name="Line 18"/>
          <p:cNvSpPr>
            <a:spLocks noChangeShapeType="1"/>
          </p:cNvSpPr>
          <p:nvPr/>
        </p:nvSpPr>
        <p:spPr bwMode="auto">
          <a:xfrm>
            <a:off x="4648200" y="5181600"/>
            <a:ext cx="1752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40019" name="Line 19"/>
          <p:cNvSpPr>
            <a:spLocks noChangeShapeType="1"/>
          </p:cNvSpPr>
          <p:nvPr/>
        </p:nvSpPr>
        <p:spPr bwMode="auto">
          <a:xfrm>
            <a:off x="4648200" y="5410200"/>
            <a:ext cx="1752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40020" name="Text Box 20"/>
          <p:cNvSpPr txBox="1">
            <a:spLocks noChangeArrowheads="1"/>
          </p:cNvSpPr>
          <p:nvPr/>
        </p:nvSpPr>
        <p:spPr bwMode="auto">
          <a:xfrm>
            <a:off x="7696200" y="4648201"/>
            <a:ext cx="2286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i="1">
                <a:solidFill>
                  <a:srgbClr val="0000CC"/>
                </a:solidFill>
                <a:latin typeface="Times New Roman" pitchFamily="18" charset="0"/>
              </a:rPr>
              <a:t>responsibility (text field)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8382000" cy="1143000"/>
          </a:xfrm>
        </p:spPr>
        <p:txBody>
          <a:bodyPr/>
          <a:lstStyle/>
          <a:p>
            <a:r>
              <a:rPr lang="en-US"/>
              <a:t>Expanding a Class: </a:t>
            </a:r>
            <a:br>
              <a:rPr lang="en-US"/>
            </a:br>
            <a:r>
              <a:rPr lang="en-US"/>
              <a:t>Modeling Financial Information</a:t>
            </a:r>
            <a:r>
              <a:rPr lang="en-US" b="0"/>
              <a:t> </a:t>
            </a:r>
          </a:p>
        </p:txBody>
      </p:sp>
      <p:grpSp>
        <p:nvGrpSpPr>
          <p:cNvPr id="641027" name="Group 3"/>
          <p:cNvGrpSpPr>
            <a:grpSpLocks/>
          </p:cNvGrpSpPr>
          <p:nvPr/>
        </p:nvGrpSpPr>
        <p:grpSpPr bwMode="auto">
          <a:xfrm>
            <a:off x="2209800" y="2514600"/>
            <a:ext cx="1828800" cy="1379538"/>
            <a:chOff x="432" y="1392"/>
            <a:chExt cx="1152" cy="869"/>
          </a:xfrm>
        </p:grpSpPr>
        <p:sp>
          <p:nvSpPr>
            <p:cNvPr id="641028" name="Text Box 4"/>
            <p:cNvSpPr txBox="1">
              <a:spLocks noChangeArrowheads="1"/>
            </p:cNvSpPr>
            <p:nvPr/>
          </p:nvSpPr>
          <p:spPr bwMode="auto">
            <a:xfrm>
              <a:off x="432" y="1392"/>
              <a:ext cx="1152" cy="8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Times New Roman" pitchFamily="18" charset="0"/>
                </a:rPr>
                <a:t>RetailStore</a:t>
              </a:r>
            </a:p>
            <a:p>
              <a:pPr defTabSz="914400" eaLnBrk="0" fontAlgn="base" hangingPunct="0">
                <a:spcBef>
                  <a:spcPct val="5000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41029" name="Line 5"/>
            <p:cNvSpPr>
              <a:spLocks noChangeShapeType="1"/>
            </p:cNvSpPr>
            <p:nvPr/>
          </p:nvSpPr>
          <p:spPr bwMode="auto">
            <a:xfrm>
              <a:off x="432" y="1728"/>
              <a:ext cx="115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41030" name="Line 6"/>
            <p:cNvSpPr>
              <a:spLocks noChangeShapeType="1"/>
            </p:cNvSpPr>
            <p:nvPr/>
          </p:nvSpPr>
          <p:spPr bwMode="auto">
            <a:xfrm>
              <a:off x="432" y="2016"/>
              <a:ext cx="115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641031" name="Text Box 7"/>
          <p:cNvSpPr txBox="1">
            <a:spLocks noChangeArrowheads="1"/>
          </p:cNvSpPr>
          <p:nvPr/>
        </p:nvSpPr>
        <p:spPr bwMode="auto">
          <a:xfrm>
            <a:off x="5029200" y="3048001"/>
            <a:ext cx="1828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Transaction</a:t>
            </a:r>
          </a:p>
        </p:txBody>
      </p:sp>
      <p:sp>
        <p:nvSpPr>
          <p:cNvPr id="641032" name="Line 8"/>
          <p:cNvSpPr>
            <a:spLocks noChangeShapeType="1"/>
          </p:cNvSpPr>
          <p:nvPr/>
        </p:nvSpPr>
        <p:spPr bwMode="auto">
          <a:xfrm>
            <a:off x="4038600" y="3276600"/>
            <a:ext cx="9906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41033" name="Text Box 9"/>
          <p:cNvSpPr txBox="1">
            <a:spLocks noChangeArrowheads="1"/>
          </p:cNvSpPr>
          <p:nvPr/>
        </p:nvSpPr>
        <p:spPr bwMode="auto">
          <a:xfrm>
            <a:off x="4038600" y="2895600"/>
            <a:ext cx="99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1      *</a:t>
            </a:r>
          </a:p>
        </p:txBody>
      </p:sp>
      <p:sp>
        <p:nvSpPr>
          <p:cNvPr id="641034" name="Text Box 10"/>
          <p:cNvSpPr txBox="1">
            <a:spLocks noChangeArrowheads="1"/>
          </p:cNvSpPr>
          <p:nvPr/>
        </p:nvSpPr>
        <p:spPr bwMode="auto">
          <a:xfrm>
            <a:off x="4038600" y="25146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i="1">
                <a:solidFill>
                  <a:srgbClr val="FF0000"/>
                </a:solidFill>
                <a:latin typeface="Times New Roman" pitchFamily="18" charset="0"/>
              </a:rPr>
              <a:t>association</a:t>
            </a:r>
          </a:p>
        </p:txBody>
      </p:sp>
      <p:grpSp>
        <p:nvGrpSpPr>
          <p:cNvPr id="641035" name="Group 11"/>
          <p:cNvGrpSpPr>
            <a:grpSpLocks/>
          </p:cNvGrpSpPr>
          <p:nvPr/>
        </p:nvGrpSpPr>
        <p:grpSpPr bwMode="auto">
          <a:xfrm>
            <a:off x="5176844" y="3260725"/>
            <a:ext cx="366713" cy="1920874"/>
            <a:chOff x="2301" y="2054"/>
            <a:chExt cx="231" cy="1210"/>
          </a:xfrm>
        </p:grpSpPr>
        <p:sp>
          <p:nvSpPr>
            <p:cNvPr id="641036" name="Line 12"/>
            <p:cNvSpPr>
              <a:spLocks noChangeShapeType="1"/>
            </p:cNvSpPr>
            <p:nvPr/>
          </p:nvSpPr>
          <p:spPr bwMode="auto">
            <a:xfrm>
              <a:off x="2417" y="2400"/>
              <a:ext cx="0" cy="86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41037" name="AutoShape 13"/>
            <p:cNvSpPr>
              <a:spLocks noChangeArrowheads="1"/>
            </p:cNvSpPr>
            <p:nvPr/>
          </p:nvSpPr>
          <p:spPr bwMode="auto">
            <a:xfrm rot="4940">
              <a:off x="2301" y="2054"/>
              <a:ext cx="231" cy="57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41038" name="Group 14"/>
          <p:cNvGrpSpPr>
            <a:grpSpLocks/>
          </p:cNvGrpSpPr>
          <p:nvPr/>
        </p:nvGrpSpPr>
        <p:grpSpPr bwMode="auto">
          <a:xfrm flipH="1">
            <a:off x="6446834" y="3173414"/>
            <a:ext cx="468313" cy="1662113"/>
            <a:chOff x="2384" y="2034"/>
            <a:chExt cx="295" cy="1047"/>
          </a:xfrm>
        </p:grpSpPr>
        <p:sp>
          <p:nvSpPr>
            <p:cNvPr id="641039" name="Line 15"/>
            <p:cNvSpPr>
              <a:spLocks noChangeShapeType="1"/>
            </p:cNvSpPr>
            <p:nvPr/>
          </p:nvSpPr>
          <p:spPr bwMode="auto">
            <a:xfrm rot="1760775" flipV="1">
              <a:off x="2384" y="2195"/>
              <a:ext cx="11" cy="88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none" w="lg" len="lg"/>
            </a:ln>
            <a:effectLst/>
          </p:spPr>
          <p:txBody>
            <a:bodyPr anchor="ctr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41040" name="AutoShape 16"/>
            <p:cNvSpPr>
              <a:spLocks noChangeArrowheads="1"/>
            </p:cNvSpPr>
            <p:nvPr/>
          </p:nvSpPr>
          <p:spPr bwMode="auto">
            <a:xfrm rot="1760775">
              <a:off x="2448" y="2034"/>
              <a:ext cx="231" cy="57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641041" name="Text Box 17"/>
          <p:cNvSpPr txBox="1">
            <a:spLocks noChangeArrowheads="1"/>
          </p:cNvSpPr>
          <p:nvPr/>
        </p:nvSpPr>
        <p:spPr bwMode="auto">
          <a:xfrm>
            <a:off x="5029200" y="5181601"/>
            <a:ext cx="16002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Invoice</a:t>
            </a:r>
          </a:p>
        </p:txBody>
      </p:sp>
      <p:sp>
        <p:nvSpPr>
          <p:cNvPr id="641042" name="Text Box 18"/>
          <p:cNvSpPr txBox="1">
            <a:spLocks noChangeArrowheads="1"/>
          </p:cNvSpPr>
          <p:nvPr/>
        </p:nvSpPr>
        <p:spPr bwMode="auto">
          <a:xfrm>
            <a:off x="7010400" y="4419601"/>
            <a:ext cx="22860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Payment</a:t>
            </a:r>
          </a:p>
        </p:txBody>
      </p:sp>
      <p:sp>
        <p:nvSpPr>
          <p:cNvPr id="641043" name="Text Box 19"/>
          <p:cNvSpPr txBox="1">
            <a:spLocks noChangeArrowheads="1"/>
          </p:cNvSpPr>
          <p:nvPr/>
        </p:nvSpPr>
        <p:spPr bwMode="auto">
          <a:xfrm>
            <a:off x="1981200" y="4419600"/>
            <a:ext cx="2667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Which class is responsible for the financial records for a store?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Line 2"/>
          <p:cNvSpPr>
            <a:spLocks noChangeShapeType="1"/>
          </p:cNvSpPr>
          <p:nvPr/>
        </p:nvSpPr>
        <p:spPr bwMode="auto">
          <a:xfrm>
            <a:off x="7720013" y="4592638"/>
            <a:ext cx="1066800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arrow" w="lg" len="lg"/>
          </a:ln>
          <a:effectLst/>
        </p:spPr>
        <p:txBody>
          <a:bodyPr wrap="none" anchor="ctr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title"/>
          </p:nvPr>
        </p:nvSpPr>
        <p:spPr>
          <a:xfrm>
            <a:off x="2133600" y="76200"/>
            <a:ext cx="7772400" cy="1143000"/>
          </a:xfrm>
        </p:spPr>
        <p:txBody>
          <a:bodyPr/>
          <a:lstStyle/>
          <a:p>
            <a:r>
              <a:rPr lang="en-US"/>
              <a:t>Modeling Invoice</a:t>
            </a:r>
          </a:p>
        </p:txBody>
      </p:sp>
      <p:sp>
        <p:nvSpPr>
          <p:cNvPr id="642052" name="Text Box 4"/>
          <p:cNvSpPr txBox="1">
            <a:spLocks noChangeArrowheads="1"/>
          </p:cNvSpPr>
          <p:nvPr/>
        </p:nvSpPr>
        <p:spPr bwMode="auto">
          <a:xfrm>
            <a:off x="1752600" y="2209800"/>
            <a:ext cx="2362200" cy="1379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Shipment</a:t>
            </a:r>
          </a:p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42053" name="Line 5"/>
          <p:cNvSpPr>
            <a:spLocks noChangeShapeType="1"/>
          </p:cNvSpPr>
          <p:nvPr/>
        </p:nvSpPr>
        <p:spPr bwMode="auto">
          <a:xfrm>
            <a:off x="1752600" y="2743200"/>
            <a:ext cx="23622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42054" name="Line 6"/>
          <p:cNvSpPr>
            <a:spLocks noChangeShapeType="1"/>
          </p:cNvSpPr>
          <p:nvPr/>
        </p:nvSpPr>
        <p:spPr bwMode="auto">
          <a:xfrm>
            <a:off x="1752600" y="3048000"/>
            <a:ext cx="23622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42055" name="Line 7"/>
          <p:cNvSpPr>
            <a:spLocks noChangeShapeType="1"/>
          </p:cNvSpPr>
          <p:nvPr/>
        </p:nvSpPr>
        <p:spPr bwMode="auto">
          <a:xfrm>
            <a:off x="4114800" y="3352800"/>
            <a:ext cx="1295400" cy="1447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42056" name="Text Box 8"/>
          <p:cNvSpPr txBox="1">
            <a:spLocks noChangeArrowheads="1"/>
          </p:cNvSpPr>
          <p:nvPr/>
        </p:nvSpPr>
        <p:spPr bwMode="auto">
          <a:xfrm>
            <a:off x="5410200" y="3886201"/>
            <a:ext cx="2362200" cy="1927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Invoice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invoiceNumber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+goodsShipped()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-sendInvoice()</a:t>
            </a:r>
          </a:p>
        </p:txBody>
      </p:sp>
      <p:sp>
        <p:nvSpPr>
          <p:cNvPr id="642057" name="Text Box 9"/>
          <p:cNvSpPr txBox="1">
            <a:spLocks noChangeArrowheads="1"/>
          </p:cNvSpPr>
          <p:nvPr/>
        </p:nvSpPr>
        <p:spPr bwMode="auto">
          <a:xfrm>
            <a:off x="2971800" y="38100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goodsShipped</a:t>
            </a:r>
          </a:p>
        </p:txBody>
      </p:sp>
      <p:sp>
        <p:nvSpPr>
          <p:cNvPr id="642058" name="Text Box 10"/>
          <p:cNvSpPr txBox="1">
            <a:spLocks noChangeArrowheads="1"/>
          </p:cNvSpPr>
          <p:nvPr/>
        </p:nvSpPr>
        <p:spPr bwMode="auto">
          <a:xfrm>
            <a:off x="8763000" y="4343401"/>
            <a:ext cx="16002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PartsList</a:t>
            </a:r>
          </a:p>
        </p:txBody>
      </p:sp>
      <p:sp>
        <p:nvSpPr>
          <p:cNvPr id="642059" name="Text Box 11"/>
          <p:cNvSpPr txBox="1">
            <a:spLocks noChangeArrowheads="1"/>
          </p:cNvSpPr>
          <p:nvPr/>
        </p:nvSpPr>
        <p:spPr bwMode="auto">
          <a:xfrm>
            <a:off x="3733800" y="4724401"/>
            <a:ext cx="1676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i="1">
                <a:solidFill>
                  <a:srgbClr val="FF0000"/>
                </a:solidFill>
                <a:latin typeface="Times New Roman" pitchFamily="18" charset="0"/>
              </a:rPr>
              <a:t>adornments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>
                <a:solidFill>
                  <a:srgbClr val="FF0000"/>
                </a:solidFill>
                <a:latin typeface="Times New Roman" pitchFamily="18" charset="0"/>
              </a:rPr>
              <a:t>+ public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>
                <a:solidFill>
                  <a:srgbClr val="FF0000"/>
                </a:solidFill>
                <a:latin typeface="Times New Roman" pitchFamily="18" charset="0"/>
              </a:rPr>
              <a:t>- private</a:t>
            </a:r>
          </a:p>
        </p:txBody>
      </p:sp>
      <p:sp>
        <p:nvSpPr>
          <p:cNvPr id="642060" name="Text Box 12"/>
          <p:cNvSpPr txBox="1">
            <a:spLocks noChangeArrowheads="1"/>
          </p:cNvSpPr>
          <p:nvPr/>
        </p:nvSpPr>
        <p:spPr bwMode="auto">
          <a:xfrm>
            <a:off x="6248400" y="2286001"/>
            <a:ext cx="2057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RetailStore</a:t>
            </a:r>
          </a:p>
        </p:txBody>
      </p:sp>
      <p:sp>
        <p:nvSpPr>
          <p:cNvPr id="642061" name="Line 13"/>
          <p:cNvSpPr>
            <a:spLocks noChangeShapeType="1"/>
          </p:cNvSpPr>
          <p:nvPr/>
        </p:nvSpPr>
        <p:spPr bwMode="auto">
          <a:xfrm flipV="1">
            <a:off x="6629400" y="2743200"/>
            <a:ext cx="609600" cy="1143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42062" name="Line 14"/>
          <p:cNvSpPr>
            <a:spLocks noChangeShapeType="1"/>
          </p:cNvSpPr>
          <p:nvPr/>
        </p:nvSpPr>
        <p:spPr bwMode="auto">
          <a:xfrm flipV="1">
            <a:off x="4114800" y="2514600"/>
            <a:ext cx="21336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 anchor="ctr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42063" name="Line 15"/>
          <p:cNvSpPr>
            <a:spLocks noChangeShapeType="1"/>
          </p:cNvSpPr>
          <p:nvPr/>
        </p:nvSpPr>
        <p:spPr bwMode="auto">
          <a:xfrm>
            <a:off x="5410200" y="4395788"/>
            <a:ext cx="23622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42064" name="Line 16"/>
          <p:cNvSpPr>
            <a:spLocks noChangeShapeType="1"/>
          </p:cNvSpPr>
          <p:nvPr/>
        </p:nvSpPr>
        <p:spPr bwMode="auto">
          <a:xfrm>
            <a:off x="5410200" y="4953000"/>
            <a:ext cx="23622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42065" name="Text Box 17"/>
          <p:cNvSpPr txBox="1">
            <a:spLocks noChangeArrowheads="1"/>
          </p:cNvSpPr>
          <p:nvPr/>
        </p:nvSpPr>
        <p:spPr bwMode="auto">
          <a:xfrm>
            <a:off x="4495800" y="22860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???</a:t>
            </a: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42066" name="Text Box 18"/>
          <p:cNvSpPr txBox="1">
            <a:spLocks noChangeArrowheads="1"/>
          </p:cNvSpPr>
          <p:nvPr/>
        </p:nvSpPr>
        <p:spPr bwMode="auto">
          <a:xfrm>
            <a:off x="7010400" y="2971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invoiceRecord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772400" cy="1143000"/>
          </a:xfrm>
        </p:spPr>
        <p:txBody>
          <a:bodyPr/>
          <a:lstStyle/>
          <a:p>
            <a:r>
              <a:rPr lang="en-US"/>
              <a:t>Lessons Learned</a:t>
            </a:r>
          </a:p>
        </p:txBody>
      </p:sp>
      <p:sp>
        <p:nvSpPr>
          <p:cNvPr id="643075" name="Text Box 3"/>
          <p:cNvSpPr txBox="1">
            <a:spLocks noChangeArrowheads="1"/>
          </p:cNvSpPr>
          <p:nvPr/>
        </p:nvSpPr>
        <p:spPr bwMode="auto">
          <a:xfrm>
            <a:off x="2590800" y="1981200"/>
            <a:ext cx="7239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sym typeface="Marlett" pitchFamily="2" charset="2"/>
              </a:rPr>
              <a:t>Design is empirical.  There is no single correct design.  During the design process: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Marlett" pitchFamily="2" charset="2"/>
              </a:rPr>
              <a:t>•    </a:t>
            </a:r>
            <a:r>
              <a:rPr lang="en-US" sz="2400" u="sng">
                <a:solidFill>
                  <a:srgbClr val="000000"/>
                </a:solidFill>
                <a:latin typeface="Times New Roman" pitchFamily="18" charset="0"/>
              </a:rPr>
              <a:t>Eliding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: Elements are hidden to simplify the diagram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Marlett" pitchFamily="2" charset="2"/>
              </a:rPr>
              <a:t>•    </a:t>
            </a:r>
            <a:r>
              <a:rPr lang="en-US" sz="2400" u="sng">
                <a:solidFill>
                  <a:srgbClr val="000000"/>
                </a:solidFill>
                <a:latin typeface="Times New Roman" pitchFamily="18" charset="0"/>
                <a:sym typeface="Marlett" pitchFamily="2" charset="2"/>
              </a:rPr>
              <a:t>Incomplete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  <a:sym typeface="Marlett" pitchFamily="2" charset="2"/>
              </a:rPr>
              <a:t>:  Elements may be missing.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Marlett" pitchFamily="2" charset="2"/>
              </a:rPr>
              <a:t>•    </a:t>
            </a:r>
            <a:r>
              <a:rPr lang="en-US" sz="2400" u="sng">
                <a:solidFill>
                  <a:srgbClr val="000000"/>
                </a:solidFill>
                <a:latin typeface="Times New Roman" pitchFamily="18" charset="0"/>
                <a:sym typeface="Marlett" pitchFamily="2" charset="2"/>
              </a:rPr>
              <a:t>Inconsistency</a:t>
            </a:r>
            <a:r>
              <a:rPr lang="en-US" sz="2400">
                <a:solidFill>
                  <a:srgbClr val="000000"/>
                </a:solidFill>
                <a:latin typeface="Times New Roman" pitchFamily="18" charset="0"/>
                <a:sym typeface="Marlett" pitchFamily="2" charset="2"/>
              </a:rPr>
              <a:t>:  The model may not be consistent</a:t>
            </a:r>
          </a:p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b="1" i="1">
                <a:solidFill>
                  <a:srgbClr val="0000CC"/>
                </a:solidFill>
                <a:latin typeface="Times New Roman" pitchFamily="18" charset="0"/>
                <a:sym typeface="Marlett" pitchFamily="2" charset="2"/>
              </a:rPr>
              <a:t>The diagram is not the whole design.  Diagrams must be backed up with specifications.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981D71-2E1C-7A8A-C8AE-7BB331BE0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417" y="1530456"/>
            <a:ext cx="9601200" cy="3955944"/>
          </a:xfrm>
        </p:spPr>
      </p:pic>
    </p:spTree>
    <p:extLst>
      <p:ext uri="{BB962C8B-B14F-4D97-AF65-F5344CB8AC3E}">
        <p14:creationId xmlns:p14="http://schemas.microsoft.com/office/powerpoint/2010/main" val="70995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30" y="628650"/>
            <a:ext cx="9581881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29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126066-4694-C6D3-EF37-48BAB7BAF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213" y="1041009"/>
            <a:ext cx="10156874" cy="4834329"/>
          </a:xfrm>
        </p:spPr>
      </p:pic>
    </p:spTree>
    <p:extLst>
      <p:ext uri="{BB962C8B-B14F-4D97-AF65-F5344CB8AC3E}">
        <p14:creationId xmlns:p14="http://schemas.microsoft.com/office/powerpoint/2010/main" val="3433792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533400"/>
            <a:ext cx="8229600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Example: Flow of events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customer enters a store with the intention of buying a toy for his child with the age of n.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Help must be  available within less than one minute.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store owner gives advice to the customer. The advice depends on the age range of the child and the attributes of the toy. 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customer selects a dangerous toy which is kind of unsuitable for the child.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store owner recommends a more yellow doll.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60B73-1054-4418-B2BE-27A727E6296C}" type="datetime1">
              <a:rPr lang="en-US" smtClean="0"/>
              <a:pPr/>
              <a:t>12/9/2023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25AF-1896-4A56-8D1F-3B4B051A7E4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Dr.Thamer Al-Rousan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5059"/>
            <a:ext cx="9144000" cy="838200"/>
          </a:xfrm>
          <a:noFill/>
          <a:ln/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Mapping Parts of Speech to Object Model Components 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2270126" y="1163639"/>
            <a:ext cx="666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" charset="0"/>
              </a:rPr>
              <a:t> </a:t>
            </a:r>
            <a:endParaRPr lang="en-US" b="1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2387601" y="1163639"/>
            <a:ext cx="15716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b="1" i="1" dirty="0">
                <a:solidFill>
                  <a:srgbClr val="000000"/>
                </a:solidFill>
                <a:latin typeface="Times" charset="0"/>
              </a:rPr>
              <a:t>Part of speech</a:t>
            </a:r>
            <a:endParaRPr lang="en-US" b="1" dirty="0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3927476" y="1163639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3956051" y="1163639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4478339" y="1163639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5002214" y="1163639"/>
            <a:ext cx="199894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000000"/>
                </a:solidFill>
                <a:latin typeface="Times" charset="0"/>
              </a:rPr>
              <a:t>Model component</a:t>
            </a:r>
            <a:endParaRPr lang="en-US" b="1"/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6934201" y="1163639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7616826" y="1163639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8662989" y="1163639"/>
            <a:ext cx="989053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b="1" i="1">
                <a:solidFill>
                  <a:srgbClr val="000000"/>
                </a:solidFill>
                <a:latin typeface="Times" charset="0"/>
              </a:rPr>
              <a:t>Example</a:t>
            </a:r>
            <a:endParaRPr lang="en-US" b="1"/>
          </a:p>
        </p:txBody>
      </p:sp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9621839" y="1163639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2270126" y="1674814"/>
            <a:ext cx="66675" cy="320675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" charset="0"/>
              </a:rPr>
              <a:t> </a:t>
            </a:r>
            <a:endParaRPr lang="en-US" b="1"/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2387601" y="1674814"/>
            <a:ext cx="1311275" cy="320675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Times" charset="0"/>
              </a:rPr>
              <a:t>Proper noun</a:t>
            </a:r>
            <a:endParaRPr lang="en-US" b="1" dirty="0"/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3665539" y="1674814"/>
            <a:ext cx="65" cy="276999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3956051" y="1674814"/>
            <a:ext cx="65" cy="276999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38" name="Rectangle 18"/>
          <p:cNvSpPr>
            <a:spLocks noChangeArrowheads="1"/>
          </p:cNvSpPr>
          <p:nvPr/>
        </p:nvSpPr>
        <p:spPr bwMode="auto">
          <a:xfrm>
            <a:off x="4478339" y="1674814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39" name="Rectangle 19"/>
          <p:cNvSpPr>
            <a:spLocks noChangeArrowheads="1"/>
          </p:cNvSpPr>
          <p:nvPr/>
        </p:nvSpPr>
        <p:spPr bwMode="auto">
          <a:xfrm>
            <a:off x="5002213" y="1674814"/>
            <a:ext cx="654050" cy="32067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" charset="0"/>
              </a:rPr>
              <a:t>object</a:t>
            </a:r>
            <a:endParaRPr lang="en-US" b="1"/>
          </a:p>
        </p:txBody>
      </p:sp>
      <p:sp>
        <p:nvSpPr>
          <p:cNvPr id="56340" name="Rectangle 20"/>
          <p:cNvSpPr>
            <a:spLocks noChangeArrowheads="1"/>
          </p:cNvSpPr>
          <p:nvPr/>
        </p:nvSpPr>
        <p:spPr bwMode="auto">
          <a:xfrm>
            <a:off x="5640389" y="1674814"/>
            <a:ext cx="65" cy="27699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41" name="Rectangle 21"/>
          <p:cNvSpPr>
            <a:spLocks noChangeArrowheads="1"/>
          </p:cNvSpPr>
          <p:nvPr/>
        </p:nvSpPr>
        <p:spPr bwMode="auto">
          <a:xfrm>
            <a:off x="6048376" y="1674814"/>
            <a:ext cx="65" cy="27699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42" name="Rectangle 22"/>
          <p:cNvSpPr>
            <a:spLocks noChangeArrowheads="1"/>
          </p:cNvSpPr>
          <p:nvPr/>
        </p:nvSpPr>
        <p:spPr bwMode="auto">
          <a:xfrm>
            <a:off x="6570664" y="1674814"/>
            <a:ext cx="65" cy="27699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43" name="Rectangle 23"/>
          <p:cNvSpPr>
            <a:spLocks noChangeArrowheads="1"/>
          </p:cNvSpPr>
          <p:nvPr/>
        </p:nvSpPr>
        <p:spPr bwMode="auto">
          <a:xfrm>
            <a:off x="7616826" y="1674814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44" name="Rectangle 24"/>
          <p:cNvSpPr>
            <a:spLocks noChangeArrowheads="1"/>
          </p:cNvSpPr>
          <p:nvPr/>
        </p:nvSpPr>
        <p:spPr bwMode="auto">
          <a:xfrm>
            <a:off x="8662988" y="1674814"/>
            <a:ext cx="1101264" cy="323165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" charset="0"/>
              </a:rPr>
              <a:t>Jim Smith</a:t>
            </a:r>
            <a:endParaRPr lang="en-US" b="1"/>
          </a:p>
        </p:txBody>
      </p:sp>
      <p:sp>
        <p:nvSpPr>
          <p:cNvPr id="56345" name="Rectangle 25"/>
          <p:cNvSpPr>
            <a:spLocks noChangeArrowheads="1"/>
          </p:cNvSpPr>
          <p:nvPr/>
        </p:nvSpPr>
        <p:spPr bwMode="auto">
          <a:xfrm>
            <a:off x="9737726" y="1674814"/>
            <a:ext cx="65" cy="276999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46" name="Rectangle 26"/>
          <p:cNvSpPr>
            <a:spLocks noChangeArrowheads="1"/>
          </p:cNvSpPr>
          <p:nvPr/>
        </p:nvSpPr>
        <p:spPr bwMode="auto">
          <a:xfrm>
            <a:off x="2270126" y="2185989"/>
            <a:ext cx="66675" cy="320675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" charset="0"/>
              </a:rPr>
              <a:t> </a:t>
            </a:r>
            <a:endParaRPr lang="en-US" b="1"/>
          </a:p>
        </p:txBody>
      </p:sp>
      <p:sp>
        <p:nvSpPr>
          <p:cNvPr id="56347" name="Rectangle 27"/>
          <p:cNvSpPr>
            <a:spLocks noChangeArrowheads="1"/>
          </p:cNvSpPr>
          <p:nvPr/>
        </p:nvSpPr>
        <p:spPr bwMode="auto">
          <a:xfrm>
            <a:off x="2387600" y="2185989"/>
            <a:ext cx="1593850" cy="320675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Times" charset="0"/>
              </a:rPr>
              <a:t>Improper noun</a:t>
            </a:r>
            <a:endParaRPr lang="en-US" b="1" dirty="0"/>
          </a:p>
        </p:txBody>
      </p:sp>
      <p:sp>
        <p:nvSpPr>
          <p:cNvPr id="56348" name="Rectangle 28"/>
          <p:cNvSpPr>
            <a:spLocks noChangeArrowheads="1"/>
          </p:cNvSpPr>
          <p:nvPr/>
        </p:nvSpPr>
        <p:spPr bwMode="auto">
          <a:xfrm>
            <a:off x="3941764" y="2185989"/>
            <a:ext cx="65" cy="276999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49" name="Rectangle 29"/>
          <p:cNvSpPr>
            <a:spLocks noChangeArrowheads="1"/>
          </p:cNvSpPr>
          <p:nvPr/>
        </p:nvSpPr>
        <p:spPr bwMode="auto">
          <a:xfrm>
            <a:off x="3956051" y="2185989"/>
            <a:ext cx="65" cy="276999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50" name="Rectangle 30"/>
          <p:cNvSpPr>
            <a:spLocks noChangeArrowheads="1"/>
          </p:cNvSpPr>
          <p:nvPr/>
        </p:nvSpPr>
        <p:spPr bwMode="auto">
          <a:xfrm>
            <a:off x="4478339" y="2185989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51" name="Rectangle 31"/>
          <p:cNvSpPr>
            <a:spLocks noChangeArrowheads="1"/>
          </p:cNvSpPr>
          <p:nvPr/>
        </p:nvSpPr>
        <p:spPr bwMode="auto">
          <a:xfrm>
            <a:off x="5002213" y="2185989"/>
            <a:ext cx="524182" cy="32316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" charset="0"/>
              </a:rPr>
              <a:t>class</a:t>
            </a:r>
            <a:endParaRPr lang="en-US" b="1"/>
          </a:p>
        </p:txBody>
      </p:sp>
      <p:sp>
        <p:nvSpPr>
          <p:cNvPr id="56352" name="Rectangle 32"/>
          <p:cNvSpPr>
            <a:spLocks noChangeArrowheads="1"/>
          </p:cNvSpPr>
          <p:nvPr/>
        </p:nvSpPr>
        <p:spPr bwMode="auto">
          <a:xfrm>
            <a:off x="5510214" y="2185989"/>
            <a:ext cx="65" cy="27699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53" name="Rectangle 33"/>
          <p:cNvSpPr>
            <a:spLocks noChangeArrowheads="1"/>
          </p:cNvSpPr>
          <p:nvPr/>
        </p:nvSpPr>
        <p:spPr bwMode="auto">
          <a:xfrm>
            <a:off x="5524501" y="2185989"/>
            <a:ext cx="65" cy="27699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54" name="Rectangle 34"/>
          <p:cNvSpPr>
            <a:spLocks noChangeArrowheads="1"/>
          </p:cNvSpPr>
          <p:nvPr/>
        </p:nvSpPr>
        <p:spPr bwMode="auto">
          <a:xfrm>
            <a:off x="6048376" y="2185989"/>
            <a:ext cx="65" cy="27699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55" name="Rectangle 35"/>
          <p:cNvSpPr>
            <a:spLocks noChangeArrowheads="1"/>
          </p:cNvSpPr>
          <p:nvPr/>
        </p:nvSpPr>
        <p:spPr bwMode="auto">
          <a:xfrm>
            <a:off x="6570664" y="2185989"/>
            <a:ext cx="65" cy="27699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56" name="Rectangle 36"/>
          <p:cNvSpPr>
            <a:spLocks noChangeArrowheads="1"/>
          </p:cNvSpPr>
          <p:nvPr/>
        </p:nvSpPr>
        <p:spPr bwMode="auto">
          <a:xfrm>
            <a:off x="7616826" y="2185989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57" name="Rectangle 37"/>
          <p:cNvSpPr>
            <a:spLocks noChangeArrowheads="1"/>
          </p:cNvSpPr>
          <p:nvPr/>
        </p:nvSpPr>
        <p:spPr bwMode="auto">
          <a:xfrm>
            <a:off x="8662989" y="2185989"/>
            <a:ext cx="979487" cy="320675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Times" charset="0"/>
              </a:rPr>
              <a:t>Toy, doll</a:t>
            </a:r>
            <a:endParaRPr lang="en-US" b="1" dirty="0"/>
          </a:p>
        </p:txBody>
      </p:sp>
      <p:sp>
        <p:nvSpPr>
          <p:cNvPr id="56359" name="Rectangle 39"/>
          <p:cNvSpPr>
            <a:spLocks noChangeArrowheads="1"/>
          </p:cNvSpPr>
          <p:nvPr/>
        </p:nvSpPr>
        <p:spPr bwMode="auto">
          <a:xfrm>
            <a:off x="2270126" y="2697164"/>
            <a:ext cx="66675" cy="320675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" charset="0"/>
              </a:rPr>
              <a:t> </a:t>
            </a:r>
            <a:endParaRPr lang="en-US" b="1"/>
          </a:p>
        </p:txBody>
      </p:sp>
      <p:sp>
        <p:nvSpPr>
          <p:cNvPr id="56360" name="Rectangle 40"/>
          <p:cNvSpPr>
            <a:spLocks noChangeArrowheads="1"/>
          </p:cNvSpPr>
          <p:nvPr/>
        </p:nvSpPr>
        <p:spPr bwMode="auto">
          <a:xfrm>
            <a:off x="2387600" y="2697164"/>
            <a:ext cx="1208088" cy="320675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" charset="0"/>
              </a:rPr>
              <a:t>Doing verb</a:t>
            </a:r>
            <a:endParaRPr lang="en-US" b="1"/>
          </a:p>
        </p:txBody>
      </p:sp>
      <p:sp>
        <p:nvSpPr>
          <p:cNvPr id="56361" name="Rectangle 41"/>
          <p:cNvSpPr>
            <a:spLocks noChangeArrowheads="1"/>
          </p:cNvSpPr>
          <p:nvPr/>
        </p:nvSpPr>
        <p:spPr bwMode="auto">
          <a:xfrm>
            <a:off x="3563939" y="2697164"/>
            <a:ext cx="65" cy="276999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62" name="Rectangle 42"/>
          <p:cNvSpPr>
            <a:spLocks noChangeArrowheads="1"/>
          </p:cNvSpPr>
          <p:nvPr/>
        </p:nvSpPr>
        <p:spPr bwMode="auto">
          <a:xfrm>
            <a:off x="3956051" y="2697164"/>
            <a:ext cx="65" cy="276999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63" name="Rectangle 43"/>
          <p:cNvSpPr>
            <a:spLocks noChangeArrowheads="1"/>
          </p:cNvSpPr>
          <p:nvPr/>
        </p:nvSpPr>
        <p:spPr bwMode="auto">
          <a:xfrm>
            <a:off x="4478339" y="2697164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64" name="Rectangle 44"/>
          <p:cNvSpPr>
            <a:spLocks noChangeArrowheads="1"/>
          </p:cNvSpPr>
          <p:nvPr/>
        </p:nvSpPr>
        <p:spPr bwMode="auto">
          <a:xfrm>
            <a:off x="5002214" y="2697164"/>
            <a:ext cx="809517" cy="32316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Times" charset="0"/>
              </a:rPr>
              <a:t>method</a:t>
            </a:r>
            <a:endParaRPr lang="en-US" b="1" dirty="0"/>
          </a:p>
        </p:txBody>
      </p:sp>
      <p:sp>
        <p:nvSpPr>
          <p:cNvPr id="56365" name="Rectangle 45"/>
          <p:cNvSpPr>
            <a:spLocks noChangeArrowheads="1"/>
          </p:cNvSpPr>
          <p:nvPr/>
        </p:nvSpPr>
        <p:spPr bwMode="auto">
          <a:xfrm>
            <a:off x="5786439" y="2697164"/>
            <a:ext cx="65" cy="27699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66" name="Rectangle 46"/>
          <p:cNvSpPr>
            <a:spLocks noChangeArrowheads="1"/>
          </p:cNvSpPr>
          <p:nvPr/>
        </p:nvSpPr>
        <p:spPr bwMode="auto">
          <a:xfrm>
            <a:off x="6048376" y="2697164"/>
            <a:ext cx="65" cy="27699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67" name="Rectangle 47"/>
          <p:cNvSpPr>
            <a:spLocks noChangeArrowheads="1"/>
          </p:cNvSpPr>
          <p:nvPr/>
        </p:nvSpPr>
        <p:spPr bwMode="auto">
          <a:xfrm>
            <a:off x="6570664" y="2697164"/>
            <a:ext cx="65" cy="27699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68" name="Rectangle 48"/>
          <p:cNvSpPr>
            <a:spLocks noChangeArrowheads="1"/>
          </p:cNvSpPr>
          <p:nvPr/>
        </p:nvSpPr>
        <p:spPr bwMode="auto">
          <a:xfrm>
            <a:off x="7616826" y="2697164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69" name="Rectangle 49"/>
          <p:cNvSpPr>
            <a:spLocks noChangeArrowheads="1"/>
          </p:cNvSpPr>
          <p:nvPr/>
        </p:nvSpPr>
        <p:spPr bwMode="auto">
          <a:xfrm>
            <a:off x="8229600" y="2743201"/>
            <a:ext cx="1839912" cy="320675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Times" charset="0"/>
              </a:rPr>
              <a:t>Buy, recommend</a:t>
            </a:r>
            <a:endParaRPr lang="en-US" b="1" dirty="0"/>
          </a:p>
        </p:txBody>
      </p:sp>
      <p:sp>
        <p:nvSpPr>
          <p:cNvPr id="56370" name="Rectangle 50"/>
          <p:cNvSpPr>
            <a:spLocks noChangeArrowheads="1"/>
          </p:cNvSpPr>
          <p:nvPr/>
        </p:nvSpPr>
        <p:spPr bwMode="auto">
          <a:xfrm>
            <a:off x="9055101" y="2697164"/>
            <a:ext cx="65" cy="276999"/>
          </a:xfrm>
          <a:prstGeom prst="rect">
            <a:avLst/>
          </a:prstGeom>
          <a:blipFill>
            <a:blip r:embed="rId4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71" name="Rectangle 51"/>
          <p:cNvSpPr>
            <a:spLocks noChangeArrowheads="1"/>
          </p:cNvSpPr>
          <p:nvPr/>
        </p:nvSpPr>
        <p:spPr bwMode="auto">
          <a:xfrm>
            <a:off x="2270126" y="3208339"/>
            <a:ext cx="66675" cy="320675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" charset="0"/>
              </a:rPr>
              <a:t> </a:t>
            </a:r>
            <a:endParaRPr lang="en-US" b="1"/>
          </a:p>
        </p:txBody>
      </p:sp>
      <p:sp>
        <p:nvSpPr>
          <p:cNvPr id="56372" name="Rectangle 52"/>
          <p:cNvSpPr>
            <a:spLocks noChangeArrowheads="1"/>
          </p:cNvSpPr>
          <p:nvPr/>
        </p:nvSpPr>
        <p:spPr bwMode="auto">
          <a:xfrm>
            <a:off x="2387601" y="3208339"/>
            <a:ext cx="1135063" cy="320675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Times" charset="0"/>
              </a:rPr>
              <a:t>being verb</a:t>
            </a:r>
            <a:endParaRPr lang="en-US" b="1" dirty="0"/>
          </a:p>
        </p:txBody>
      </p:sp>
      <p:sp>
        <p:nvSpPr>
          <p:cNvPr id="56373" name="Rectangle 53"/>
          <p:cNvSpPr>
            <a:spLocks noChangeArrowheads="1"/>
          </p:cNvSpPr>
          <p:nvPr/>
        </p:nvSpPr>
        <p:spPr bwMode="auto">
          <a:xfrm>
            <a:off x="3490914" y="3208339"/>
            <a:ext cx="65" cy="276999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74" name="Rectangle 54"/>
          <p:cNvSpPr>
            <a:spLocks noChangeArrowheads="1"/>
          </p:cNvSpPr>
          <p:nvPr/>
        </p:nvSpPr>
        <p:spPr bwMode="auto">
          <a:xfrm>
            <a:off x="3956051" y="3208339"/>
            <a:ext cx="65" cy="276999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75" name="Rectangle 55"/>
          <p:cNvSpPr>
            <a:spLocks noChangeArrowheads="1"/>
          </p:cNvSpPr>
          <p:nvPr/>
        </p:nvSpPr>
        <p:spPr bwMode="auto">
          <a:xfrm>
            <a:off x="4478339" y="3208339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76" name="Rectangle 56"/>
          <p:cNvSpPr>
            <a:spLocks noChangeArrowheads="1"/>
          </p:cNvSpPr>
          <p:nvPr/>
        </p:nvSpPr>
        <p:spPr bwMode="auto">
          <a:xfrm>
            <a:off x="5002213" y="3208339"/>
            <a:ext cx="1267976" cy="32316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" charset="0"/>
              </a:rPr>
              <a:t>inheritance </a:t>
            </a:r>
            <a:endParaRPr lang="en-US" b="1"/>
          </a:p>
        </p:txBody>
      </p:sp>
      <p:sp>
        <p:nvSpPr>
          <p:cNvPr id="56377" name="Rectangle 57"/>
          <p:cNvSpPr>
            <a:spLocks noChangeArrowheads="1"/>
          </p:cNvSpPr>
          <p:nvPr/>
        </p:nvSpPr>
        <p:spPr bwMode="auto">
          <a:xfrm>
            <a:off x="6223001" y="3208339"/>
            <a:ext cx="65" cy="27699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78" name="Rectangle 58"/>
          <p:cNvSpPr>
            <a:spLocks noChangeArrowheads="1"/>
          </p:cNvSpPr>
          <p:nvPr/>
        </p:nvSpPr>
        <p:spPr bwMode="auto">
          <a:xfrm>
            <a:off x="6570664" y="3208339"/>
            <a:ext cx="65" cy="27699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79" name="Rectangle 59"/>
          <p:cNvSpPr>
            <a:spLocks noChangeArrowheads="1"/>
          </p:cNvSpPr>
          <p:nvPr/>
        </p:nvSpPr>
        <p:spPr bwMode="auto">
          <a:xfrm>
            <a:off x="7616826" y="3208339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80" name="Rectangle 60"/>
          <p:cNvSpPr>
            <a:spLocks noChangeArrowheads="1"/>
          </p:cNvSpPr>
          <p:nvPr/>
        </p:nvSpPr>
        <p:spPr bwMode="auto">
          <a:xfrm>
            <a:off x="8458200" y="3276601"/>
            <a:ext cx="1416050" cy="320675"/>
          </a:xfrm>
          <a:prstGeom prst="rect">
            <a:avLst/>
          </a:prstGeom>
          <a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Times" charset="0"/>
              </a:rPr>
              <a:t>is-a (kind-of)</a:t>
            </a:r>
            <a:endParaRPr lang="en-US" b="1" dirty="0"/>
          </a:p>
        </p:txBody>
      </p:sp>
      <p:sp>
        <p:nvSpPr>
          <p:cNvPr id="56381" name="Rectangle 61"/>
          <p:cNvSpPr>
            <a:spLocks noChangeArrowheads="1"/>
          </p:cNvSpPr>
          <p:nvPr/>
        </p:nvSpPr>
        <p:spPr bwMode="auto">
          <a:xfrm>
            <a:off x="10042526" y="3208339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82" name="Rectangle 62"/>
          <p:cNvSpPr>
            <a:spLocks noChangeArrowheads="1"/>
          </p:cNvSpPr>
          <p:nvPr/>
        </p:nvSpPr>
        <p:spPr bwMode="auto">
          <a:xfrm>
            <a:off x="2270126" y="3717926"/>
            <a:ext cx="66675" cy="320675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" charset="0"/>
              </a:rPr>
              <a:t> </a:t>
            </a:r>
            <a:endParaRPr lang="en-US" b="1"/>
          </a:p>
        </p:txBody>
      </p:sp>
      <p:sp>
        <p:nvSpPr>
          <p:cNvPr id="56383" name="Rectangle 63"/>
          <p:cNvSpPr>
            <a:spLocks noChangeArrowheads="1"/>
          </p:cNvSpPr>
          <p:nvPr/>
        </p:nvSpPr>
        <p:spPr bwMode="auto">
          <a:xfrm>
            <a:off x="2387601" y="3717926"/>
            <a:ext cx="1268413" cy="320675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" charset="0"/>
              </a:rPr>
              <a:t>having verb</a:t>
            </a:r>
            <a:endParaRPr lang="en-US" b="1"/>
          </a:p>
        </p:txBody>
      </p:sp>
      <p:sp>
        <p:nvSpPr>
          <p:cNvPr id="56384" name="Rectangle 64"/>
          <p:cNvSpPr>
            <a:spLocks noChangeArrowheads="1"/>
          </p:cNvSpPr>
          <p:nvPr/>
        </p:nvSpPr>
        <p:spPr bwMode="auto">
          <a:xfrm>
            <a:off x="3621089" y="3717926"/>
            <a:ext cx="65" cy="276999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85" name="Rectangle 65"/>
          <p:cNvSpPr>
            <a:spLocks noChangeArrowheads="1"/>
          </p:cNvSpPr>
          <p:nvPr/>
        </p:nvSpPr>
        <p:spPr bwMode="auto">
          <a:xfrm>
            <a:off x="3956051" y="3717926"/>
            <a:ext cx="65" cy="276999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86" name="Rectangle 66"/>
          <p:cNvSpPr>
            <a:spLocks noChangeArrowheads="1"/>
          </p:cNvSpPr>
          <p:nvPr/>
        </p:nvSpPr>
        <p:spPr bwMode="auto">
          <a:xfrm>
            <a:off x="4478339" y="3717926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87" name="Rectangle 67"/>
          <p:cNvSpPr>
            <a:spLocks noChangeArrowheads="1"/>
          </p:cNvSpPr>
          <p:nvPr/>
        </p:nvSpPr>
        <p:spPr bwMode="auto">
          <a:xfrm>
            <a:off x="5002213" y="3717926"/>
            <a:ext cx="1274388" cy="32316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" charset="0"/>
              </a:rPr>
              <a:t>aggregation</a:t>
            </a:r>
            <a:endParaRPr lang="en-US" b="1"/>
          </a:p>
        </p:txBody>
      </p:sp>
      <p:sp>
        <p:nvSpPr>
          <p:cNvPr id="56388" name="Rectangle 68"/>
          <p:cNvSpPr>
            <a:spLocks noChangeArrowheads="1"/>
          </p:cNvSpPr>
          <p:nvPr/>
        </p:nvSpPr>
        <p:spPr bwMode="auto">
          <a:xfrm>
            <a:off x="6237289" y="3717926"/>
            <a:ext cx="65" cy="27699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89" name="Rectangle 69"/>
          <p:cNvSpPr>
            <a:spLocks noChangeArrowheads="1"/>
          </p:cNvSpPr>
          <p:nvPr/>
        </p:nvSpPr>
        <p:spPr bwMode="auto">
          <a:xfrm>
            <a:off x="6570664" y="3717926"/>
            <a:ext cx="65" cy="27699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90" name="Rectangle 70"/>
          <p:cNvSpPr>
            <a:spLocks noChangeArrowheads="1"/>
          </p:cNvSpPr>
          <p:nvPr/>
        </p:nvSpPr>
        <p:spPr bwMode="auto">
          <a:xfrm>
            <a:off x="7616826" y="3717926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91" name="Rectangle 71"/>
          <p:cNvSpPr>
            <a:spLocks noChangeArrowheads="1"/>
          </p:cNvSpPr>
          <p:nvPr/>
        </p:nvSpPr>
        <p:spPr bwMode="auto">
          <a:xfrm>
            <a:off x="8662989" y="3717926"/>
            <a:ext cx="681277" cy="323165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Times" charset="0"/>
              </a:rPr>
              <a:t>has an</a:t>
            </a:r>
            <a:endParaRPr lang="en-US" b="1" dirty="0"/>
          </a:p>
        </p:txBody>
      </p:sp>
      <p:sp>
        <p:nvSpPr>
          <p:cNvPr id="56392" name="Rectangle 72"/>
          <p:cNvSpPr>
            <a:spLocks noChangeArrowheads="1"/>
          </p:cNvSpPr>
          <p:nvPr/>
        </p:nvSpPr>
        <p:spPr bwMode="auto">
          <a:xfrm>
            <a:off x="9317039" y="3717926"/>
            <a:ext cx="65" cy="276999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93" name="Rectangle 73"/>
          <p:cNvSpPr>
            <a:spLocks noChangeArrowheads="1"/>
          </p:cNvSpPr>
          <p:nvPr/>
        </p:nvSpPr>
        <p:spPr bwMode="auto">
          <a:xfrm>
            <a:off x="2270126" y="4229101"/>
            <a:ext cx="66675" cy="320675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" charset="0"/>
              </a:rPr>
              <a:t> </a:t>
            </a:r>
            <a:endParaRPr lang="en-US" b="1"/>
          </a:p>
        </p:txBody>
      </p:sp>
      <p:sp>
        <p:nvSpPr>
          <p:cNvPr id="56394" name="Rectangle 74"/>
          <p:cNvSpPr>
            <a:spLocks noChangeArrowheads="1"/>
          </p:cNvSpPr>
          <p:nvPr/>
        </p:nvSpPr>
        <p:spPr bwMode="auto">
          <a:xfrm>
            <a:off x="2387601" y="4229101"/>
            <a:ext cx="1209675" cy="320675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Times" charset="0"/>
              </a:rPr>
              <a:t>modal verb</a:t>
            </a:r>
            <a:endParaRPr lang="en-US" b="1" dirty="0"/>
          </a:p>
        </p:txBody>
      </p:sp>
      <p:sp>
        <p:nvSpPr>
          <p:cNvPr id="56395" name="Rectangle 75"/>
          <p:cNvSpPr>
            <a:spLocks noChangeArrowheads="1"/>
          </p:cNvSpPr>
          <p:nvPr/>
        </p:nvSpPr>
        <p:spPr bwMode="auto">
          <a:xfrm>
            <a:off x="3563939" y="4229101"/>
            <a:ext cx="65" cy="276999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96" name="Rectangle 76"/>
          <p:cNvSpPr>
            <a:spLocks noChangeArrowheads="1"/>
          </p:cNvSpPr>
          <p:nvPr/>
        </p:nvSpPr>
        <p:spPr bwMode="auto">
          <a:xfrm>
            <a:off x="3956051" y="4229101"/>
            <a:ext cx="65" cy="276999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97" name="Rectangle 77"/>
          <p:cNvSpPr>
            <a:spLocks noChangeArrowheads="1"/>
          </p:cNvSpPr>
          <p:nvPr/>
        </p:nvSpPr>
        <p:spPr bwMode="auto">
          <a:xfrm>
            <a:off x="4478339" y="4229101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398" name="Rectangle 78"/>
          <p:cNvSpPr>
            <a:spLocks noChangeArrowheads="1"/>
          </p:cNvSpPr>
          <p:nvPr/>
        </p:nvSpPr>
        <p:spPr bwMode="auto">
          <a:xfrm>
            <a:off x="5002213" y="4229101"/>
            <a:ext cx="1054100" cy="32067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" charset="0"/>
              </a:rPr>
              <a:t>constraint</a:t>
            </a:r>
            <a:endParaRPr lang="en-US" b="1"/>
          </a:p>
        </p:txBody>
      </p:sp>
      <p:sp>
        <p:nvSpPr>
          <p:cNvPr id="56399" name="Rectangle 79"/>
          <p:cNvSpPr>
            <a:spLocks noChangeArrowheads="1"/>
          </p:cNvSpPr>
          <p:nvPr/>
        </p:nvSpPr>
        <p:spPr bwMode="auto">
          <a:xfrm>
            <a:off x="6034089" y="4229101"/>
            <a:ext cx="65" cy="27699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400" name="Rectangle 80"/>
          <p:cNvSpPr>
            <a:spLocks noChangeArrowheads="1"/>
          </p:cNvSpPr>
          <p:nvPr/>
        </p:nvSpPr>
        <p:spPr bwMode="auto">
          <a:xfrm>
            <a:off x="6048376" y="4229101"/>
            <a:ext cx="65" cy="27699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401" name="Rectangle 81"/>
          <p:cNvSpPr>
            <a:spLocks noChangeArrowheads="1"/>
          </p:cNvSpPr>
          <p:nvPr/>
        </p:nvSpPr>
        <p:spPr bwMode="auto">
          <a:xfrm>
            <a:off x="6570664" y="4229101"/>
            <a:ext cx="65" cy="27699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402" name="Rectangle 82"/>
          <p:cNvSpPr>
            <a:spLocks noChangeArrowheads="1"/>
          </p:cNvSpPr>
          <p:nvPr/>
        </p:nvSpPr>
        <p:spPr bwMode="auto">
          <a:xfrm>
            <a:off x="7616826" y="4229101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403" name="Rectangle 83"/>
          <p:cNvSpPr>
            <a:spLocks noChangeArrowheads="1"/>
          </p:cNvSpPr>
          <p:nvPr/>
        </p:nvSpPr>
        <p:spPr bwMode="auto">
          <a:xfrm>
            <a:off x="8662988" y="4229101"/>
            <a:ext cx="838200" cy="320675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" charset="0"/>
              </a:rPr>
              <a:t>must be</a:t>
            </a:r>
            <a:endParaRPr lang="en-US" b="1"/>
          </a:p>
        </p:txBody>
      </p:sp>
      <p:sp>
        <p:nvSpPr>
          <p:cNvPr id="56404" name="Rectangle 84"/>
          <p:cNvSpPr>
            <a:spLocks noChangeArrowheads="1"/>
          </p:cNvSpPr>
          <p:nvPr/>
        </p:nvSpPr>
        <p:spPr bwMode="auto">
          <a:xfrm>
            <a:off x="9475789" y="4229101"/>
            <a:ext cx="65" cy="276999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405" name="Rectangle 85"/>
          <p:cNvSpPr>
            <a:spLocks noChangeArrowheads="1"/>
          </p:cNvSpPr>
          <p:nvPr/>
        </p:nvSpPr>
        <p:spPr bwMode="auto">
          <a:xfrm>
            <a:off x="2270126" y="4740276"/>
            <a:ext cx="66675" cy="320675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" charset="0"/>
              </a:rPr>
              <a:t> </a:t>
            </a:r>
            <a:endParaRPr lang="en-US" b="1"/>
          </a:p>
        </p:txBody>
      </p:sp>
      <p:sp>
        <p:nvSpPr>
          <p:cNvPr id="56406" name="Rectangle 86"/>
          <p:cNvSpPr>
            <a:spLocks noChangeArrowheads="1"/>
          </p:cNvSpPr>
          <p:nvPr/>
        </p:nvSpPr>
        <p:spPr bwMode="auto">
          <a:xfrm>
            <a:off x="2387600" y="4740276"/>
            <a:ext cx="966788" cy="320675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" charset="0"/>
              </a:rPr>
              <a:t>adjective</a:t>
            </a:r>
            <a:endParaRPr lang="en-US" b="1"/>
          </a:p>
        </p:txBody>
      </p:sp>
      <p:sp>
        <p:nvSpPr>
          <p:cNvPr id="56407" name="Rectangle 87"/>
          <p:cNvSpPr>
            <a:spLocks noChangeArrowheads="1"/>
          </p:cNvSpPr>
          <p:nvPr/>
        </p:nvSpPr>
        <p:spPr bwMode="auto">
          <a:xfrm>
            <a:off x="3330576" y="4740276"/>
            <a:ext cx="65" cy="276999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408" name="Rectangle 88"/>
          <p:cNvSpPr>
            <a:spLocks noChangeArrowheads="1"/>
          </p:cNvSpPr>
          <p:nvPr/>
        </p:nvSpPr>
        <p:spPr bwMode="auto">
          <a:xfrm>
            <a:off x="3433764" y="4740276"/>
            <a:ext cx="65" cy="276999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409" name="Rectangle 89"/>
          <p:cNvSpPr>
            <a:spLocks noChangeArrowheads="1"/>
          </p:cNvSpPr>
          <p:nvPr/>
        </p:nvSpPr>
        <p:spPr bwMode="auto">
          <a:xfrm>
            <a:off x="3956051" y="4740276"/>
            <a:ext cx="65" cy="276999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410" name="Rectangle 90"/>
          <p:cNvSpPr>
            <a:spLocks noChangeArrowheads="1"/>
          </p:cNvSpPr>
          <p:nvPr/>
        </p:nvSpPr>
        <p:spPr bwMode="auto">
          <a:xfrm>
            <a:off x="4478339" y="4740276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411" name="Rectangle 91"/>
          <p:cNvSpPr>
            <a:spLocks noChangeArrowheads="1"/>
          </p:cNvSpPr>
          <p:nvPr/>
        </p:nvSpPr>
        <p:spPr bwMode="auto">
          <a:xfrm>
            <a:off x="5002214" y="4740276"/>
            <a:ext cx="892175" cy="32067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" charset="0"/>
              </a:rPr>
              <a:t>attribute</a:t>
            </a:r>
            <a:endParaRPr lang="en-US" b="1"/>
          </a:p>
        </p:txBody>
      </p:sp>
      <p:sp>
        <p:nvSpPr>
          <p:cNvPr id="56412" name="Rectangle 92"/>
          <p:cNvSpPr>
            <a:spLocks noChangeArrowheads="1"/>
          </p:cNvSpPr>
          <p:nvPr/>
        </p:nvSpPr>
        <p:spPr bwMode="auto">
          <a:xfrm>
            <a:off x="5873751" y="4740276"/>
            <a:ext cx="65" cy="27699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413" name="Rectangle 93"/>
          <p:cNvSpPr>
            <a:spLocks noChangeArrowheads="1"/>
          </p:cNvSpPr>
          <p:nvPr/>
        </p:nvSpPr>
        <p:spPr bwMode="auto">
          <a:xfrm>
            <a:off x="6048376" y="4740276"/>
            <a:ext cx="65" cy="27699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414" name="Rectangle 94"/>
          <p:cNvSpPr>
            <a:spLocks noChangeArrowheads="1"/>
          </p:cNvSpPr>
          <p:nvPr/>
        </p:nvSpPr>
        <p:spPr bwMode="auto">
          <a:xfrm>
            <a:off x="6570664" y="4740276"/>
            <a:ext cx="65" cy="27699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415" name="Rectangle 95"/>
          <p:cNvSpPr>
            <a:spLocks noChangeArrowheads="1"/>
          </p:cNvSpPr>
          <p:nvPr/>
        </p:nvSpPr>
        <p:spPr bwMode="auto">
          <a:xfrm>
            <a:off x="7616826" y="4740276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416" name="Rectangle 96"/>
          <p:cNvSpPr>
            <a:spLocks noChangeArrowheads="1"/>
          </p:cNvSpPr>
          <p:nvPr/>
        </p:nvSpPr>
        <p:spPr bwMode="auto">
          <a:xfrm>
            <a:off x="8662989" y="4740276"/>
            <a:ext cx="1171575" cy="320675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" charset="0"/>
              </a:rPr>
              <a:t>3 years old</a:t>
            </a:r>
            <a:endParaRPr lang="en-US" b="1"/>
          </a:p>
        </p:txBody>
      </p:sp>
      <p:sp>
        <p:nvSpPr>
          <p:cNvPr id="56417" name="Rectangle 97"/>
          <p:cNvSpPr>
            <a:spLocks noChangeArrowheads="1"/>
          </p:cNvSpPr>
          <p:nvPr/>
        </p:nvSpPr>
        <p:spPr bwMode="auto">
          <a:xfrm>
            <a:off x="9810751" y="4740276"/>
            <a:ext cx="65" cy="276999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418" name="Rectangle 98"/>
          <p:cNvSpPr>
            <a:spLocks noChangeArrowheads="1"/>
          </p:cNvSpPr>
          <p:nvPr/>
        </p:nvSpPr>
        <p:spPr bwMode="auto">
          <a:xfrm>
            <a:off x="2270126" y="5251451"/>
            <a:ext cx="66675" cy="320675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" charset="0"/>
              </a:rPr>
              <a:t> </a:t>
            </a:r>
            <a:endParaRPr lang="en-US" b="1"/>
          </a:p>
        </p:txBody>
      </p:sp>
      <p:sp>
        <p:nvSpPr>
          <p:cNvPr id="56419" name="Rectangle 99"/>
          <p:cNvSpPr>
            <a:spLocks noChangeArrowheads="1"/>
          </p:cNvSpPr>
          <p:nvPr/>
        </p:nvSpPr>
        <p:spPr bwMode="auto">
          <a:xfrm>
            <a:off x="2387600" y="5251451"/>
            <a:ext cx="1536700" cy="320675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Times" charset="0"/>
              </a:rPr>
              <a:t>transitive verb</a:t>
            </a:r>
            <a:endParaRPr lang="en-US" b="1" dirty="0"/>
          </a:p>
        </p:txBody>
      </p:sp>
      <p:sp>
        <p:nvSpPr>
          <p:cNvPr id="56420" name="Rectangle 100"/>
          <p:cNvSpPr>
            <a:spLocks noChangeArrowheads="1"/>
          </p:cNvSpPr>
          <p:nvPr/>
        </p:nvSpPr>
        <p:spPr bwMode="auto">
          <a:xfrm>
            <a:off x="3883026" y="5251451"/>
            <a:ext cx="65" cy="276999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421" name="Rectangle 101"/>
          <p:cNvSpPr>
            <a:spLocks noChangeArrowheads="1"/>
          </p:cNvSpPr>
          <p:nvPr/>
        </p:nvSpPr>
        <p:spPr bwMode="auto">
          <a:xfrm>
            <a:off x="3956051" y="5251451"/>
            <a:ext cx="65" cy="276999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422" name="Rectangle 102"/>
          <p:cNvSpPr>
            <a:spLocks noChangeArrowheads="1"/>
          </p:cNvSpPr>
          <p:nvPr/>
        </p:nvSpPr>
        <p:spPr bwMode="auto">
          <a:xfrm>
            <a:off x="4478339" y="5251451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423" name="Rectangle 103"/>
          <p:cNvSpPr>
            <a:spLocks noChangeArrowheads="1"/>
          </p:cNvSpPr>
          <p:nvPr/>
        </p:nvSpPr>
        <p:spPr bwMode="auto">
          <a:xfrm>
            <a:off x="5002214" y="5251451"/>
            <a:ext cx="809517" cy="32316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" charset="0"/>
              </a:rPr>
              <a:t>method</a:t>
            </a:r>
            <a:endParaRPr lang="en-US" b="1"/>
          </a:p>
        </p:txBody>
      </p:sp>
      <p:sp>
        <p:nvSpPr>
          <p:cNvPr id="56424" name="Rectangle 104"/>
          <p:cNvSpPr>
            <a:spLocks noChangeArrowheads="1"/>
          </p:cNvSpPr>
          <p:nvPr/>
        </p:nvSpPr>
        <p:spPr bwMode="auto">
          <a:xfrm>
            <a:off x="5786439" y="5251451"/>
            <a:ext cx="65" cy="27699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425" name="Rectangle 105"/>
          <p:cNvSpPr>
            <a:spLocks noChangeArrowheads="1"/>
          </p:cNvSpPr>
          <p:nvPr/>
        </p:nvSpPr>
        <p:spPr bwMode="auto">
          <a:xfrm>
            <a:off x="6048376" y="5251451"/>
            <a:ext cx="65" cy="27699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426" name="Rectangle 106"/>
          <p:cNvSpPr>
            <a:spLocks noChangeArrowheads="1"/>
          </p:cNvSpPr>
          <p:nvPr/>
        </p:nvSpPr>
        <p:spPr bwMode="auto">
          <a:xfrm>
            <a:off x="6570664" y="5251451"/>
            <a:ext cx="65" cy="27699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427" name="Rectangle 107"/>
          <p:cNvSpPr>
            <a:spLocks noChangeArrowheads="1"/>
          </p:cNvSpPr>
          <p:nvPr/>
        </p:nvSpPr>
        <p:spPr bwMode="auto">
          <a:xfrm>
            <a:off x="7616826" y="5251451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428" name="Rectangle 108"/>
          <p:cNvSpPr>
            <a:spLocks noChangeArrowheads="1"/>
          </p:cNvSpPr>
          <p:nvPr/>
        </p:nvSpPr>
        <p:spPr bwMode="auto">
          <a:xfrm>
            <a:off x="8662988" y="5251451"/>
            <a:ext cx="540212" cy="323165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" charset="0"/>
              </a:rPr>
              <a:t>enter</a:t>
            </a:r>
            <a:endParaRPr lang="en-US" b="1"/>
          </a:p>
        </p:txBody>
      </p:sp>
      <p:sp>
        <p:nvSpPr>
          <p:cNvPr id="56429" name="Rectangle 109"/>
          <p:cNvSpPr>
            <a:spLocks noChangeArrowheads="1"/>
          </p:cNvSpPr>
          <p:nvPr/>
        </p:nvSpPr>
        <p:spPr bwMode="auto">
          <a:xfrm>
            <a:off x="9185276" y="5251451"/>
            <a:ext cx="65" cy="276999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430" name="Rectangle 110"/>
          <p:cNvSpPr>
            <a:spLocks noChangeArrowheads="1"/>
          </p:cNvSpPr>
          <p:nvPr/>
        </p:nvSpPr>
        <p:spPr bwMode="auto">
          <a:xfrm>
            <a:off x="2270126" y="5762626"/>
            <a:ext cx="66675" cy="320675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" charset="0"/>
              </a:rPr>
              <a:t> </a:t>
            </a:r>
            <a:endParaRPr lang="en-US" b="1"/>
          </a:p>
        </p:txBody>
      </p:sp>
      <p:sp>
        <p:nvSpPr>
          <p:cNvPr id="56431" name="Rectangle 111"/>
          <p:cNvSpPr>
            <a:spLocks noChangeArrowheads="1"/>
          </p:cNvSpPr>
          <p:nvPr/>
        </p:nvSpPr>
        <p:spPr bwMode="auto">
          <a:xfrm>
            <a:off x="2387601" y="5762626"/>
            <a:ext cx="1744663" cy="320675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Times" charset="0"/>
              </a:rPr>
              <a:t>intransitive verb</a:t>
            </a:r>
            <a:endParaRPr lang="en-US" b="1" dirty="0"/>
          </a:p>
        </p:txBody>
      </p:sp>
      <p:sp>
        <p:nvSpPr>
          <p:cNvPr id="56432" name="Rectangle 112"/>
          <p:cNvSpPr>
            <a:spLocks noChangeArrowheads="1"/>
          </p:cNvSpPr>
          <p:nvPr/>
        </p:nvSpPr>
        <p:spPr bwMode="auto">
          <a:xfrm>
            <a:off x="4086226" y="5762626"/>
            <a:ext cx="65" cy="276999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433" name="Rectangle 113"/>
          <p:cNvSpPr>
            <a:spLocks noChangeArrowheads="1"/>
          </p:cNvSpPr>
          <p:nvPr/>
        </p:nvSpPr>
        <p:spPr bwMode="auto">
          <a:xfrm>
            <a:off x="4478339" y="5762626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434" name="Rectangle 114"/>
          <p:cNvSpPr>
            <a:spLocks noChangeArrowheads="1"/>
          </p:cNvSpPr>
          <p:nvPr/>
        </p:nvSpPr>
        <p:spPr bwMode="auto">
          <a:xfrm>
            <a:off x="5002213" y="5762626"/>
            <a:ext cx="1625600" cy="32067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" charset="0"/>
              </a:rPr>
              <a:t>method (event)</a:t>
            </a:r>
            <a:endParaRPr lang="en-US" b="1"/>
          </a:p>
        </p:txBody>
      </p:sp>
      <p:sp>
        <p:nvSpPr>
          <p:cNvPr id="56435" name="Rectangle 115"/>
          <p:cNvSpPr>
            <a:spLocks noChangeArrowheads="1"/>
          </p:cNvSpPr>
          <p:nvPr/>
        </p:nvSpPr>
        <p:spPr bwMode="auto">
          <a:xfrm>
            <a:off x="6584951" y="5762626"/>
            <a:ext cx="65" cy="276999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436" name="Rectangle 116"/>
          <p:cNvSpPr>
            <a:spLocks noChangeArrowheads="1"/>
          </p:cNvSpPr>
          <p:nvPr/>
        </p:nvSpPr>
        <p:spPr bwMode="auto">
          <a:xfrm>
            <a:off x="7616826" y="5762626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56437" name="Rectangle 117"/>
          <p:cNvSpPr>
            <a:spLocks noChangeArrowheads="1"/>
          </p:cNvSpPr>
          <p:nvPr/>
        </p:nvSpPr>
        <p:spPr bwMode="auto">
          <a:xfrm>
            <a:off x="8662988" y="5762626"/>
            <a:ext cx="1219886" cy="323165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0000"/>
                </a:solidFill>
                <a:latin typeface="Times" charset="0"/>
              </a:rPr>
              <a:t>depends on</a:t>
            </a:r>
            <a:endParaRPr lang="en-US" b="1"/>
          </a:p>
        </p:txBody>
      </p:sp>
      <p:sp>
        <p:nvSpPr>
          <p:cNvPr id="56438" name="Rectangle 118"/>
          <p:cNvSpPr>
            <a:spLocks noChangeArrowheads="1"/>
          </p:cNvSpPr>
          <p:nvPr/>
        </p:nvSpPr>
        <p:spPr bwMode="auto">
          <a:xfrm>
            <a:off x="2779714" y="6049964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/>
          </a:p>
        </p:txBody>
      </p:sp>
      <p:sp>
        <p:nvSpPr>
          <p:cNvPr id="117" name="Date Placeholder 1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47BE-8720-4A59-9CD8-E9E8107259D3}" type="datetime1">
              <a:rPr lang="en-US" smtClean="0"/>
              <a:pPr/>
              <a:t>12/9/2023</a:t>
            </a:fld>
            <a:endParaRPr lang="en-US"/>
          </a:p>
        </p:txBody>
      </p:sp>
      <p:sp>
        <p:nvSpPr>
          <p:cNvPr id="118" name="Slide Number Placeholder 1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25AF-1896-4A56-8D1F-3B4B051A7E40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19" name="Footer Placeholder 1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Dr.Thamer Al-Rousan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58939" y="63500"/>
            <a:ext cx="8904287" cy="762000"/>
          </a:xfrm>
        </p:spPr>
        <p:txBody>
          <a:bodyPr>
            <a:normAutofit/>
          </a:bodyPr>
          <a:lstStyle/>
          <a:p>
            <a:pPr algn="ctr"/>
            <a:r>
              <a:rPr lang="de-DE" b="1" dirty="0">
                <a:solidFill>
                  <a:srgbClr val="00B0F0"/>
                </a:solidFill>
              </a:rPr>
              <a:t>Another Example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4286250" y="1028700"/>
            <a:ext cx="6281738" cy="19431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de-DE" sz="2000" dirty="0">
                <a:latin typeface="Courier" charset="0"/>
              </a:rPr>
              <a:t>The customer enters the store to buy a toy. </a:t>
            </a:r>
          </a:p>
          <a:p>
            <a:pPr>
              <a:lnSpc>
                <a:spcPct val="80000"/>
              </a:lnSpc>
            </a:pPr>
            <a:r>
              <a:rPr lang="de-DE" sz="2000" dirty="0">
                <a:latin typeface="Courier" charset="0"/>
              </a:rPr>
              <a:t>It has to be a toy that his daughter likes and it must cost less than 50 Euro. </a:t>
            </a:r>
          </a:p>
          <a:p>
            <a:pPr>
              <a:lnSpc>
                <a:spcPct val="80000"/>
              </a:lnSpc>
            </a:pPr>
            <a:r>
              <a:rPr lang="de-DE" sz="2000" dirty="0">
                <a:latin typeface="Courier" charset="0"/>
              </a:rPr>
              <a:t>He tries a videogame, which uses a data glove and a head-mounted display. He likes it.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4338639" y="3530600"/>
            <a:ext cx="6188075" cy="241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71" tIns="44442" rIns="90471" bIns="44442"/>
          <a:lstStyle/>
          <a:p>
            <a:r>
              <a:rPr lang="de-DE" sz="2000">
                <a:latin typeface="Courier" charset="0"/>
              </a:rPr>
              <a:t>An assistant helps him. </a:t>
            </a:r>
          </a:p>
          <a:p>
            <a:r>
              <a:rPr lang="de-DE" sz="2000">
                <a:latin typeface="Courier" charset="0"/>
              </a:rPr>
              <a:t>The suitability of the game depends on the age of the child. </a:t>
            </a:r>
          </a:p>
          <a:p>
            <a:r>
              <a:rPr lang="de-DE" sz="2000">
                <a:latin typeface="Courier" charset="0"/>
              </a:rPr>
              <a:t>His daughter is only 3 years old. </a:t>
            </a:r>
          </a:p>
          <a:p>
            <a:r>
              <a:rPr lang="de-DE" sz="2000">
                <a:latin typeface="Courier" charset="0"/>
              </a:rPr>
              <a:t>The assistant recommends another type of toy, namely the boardgame “Monopoly".</a:t>
            </a:r>
          </a:p>
        </p:txBody>
      </p:sp>
      <p:sp>
        <p:nvSpPr>
          <p:cNvPr id="127036" name="Text Box 60"/>
          <p:cNvSpPr txBox="1">
            <a:spLocks noChangeArrowheads="1"/>
          </p:cNvSpPr>
          <p:nvPr/>
        </p:nvSpPr>
        <p:spPr bwMode="auto">
          <a:xfrm>
            <a:off x="2057401" y="838200"/>
            <a:ext cx="20796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de-DE" sz="2400" dirty="0">
                <a:solidFill>
                  <a:srgbClr val="FF0000"/>
                </a:solidFill>
                <a:latin typeface="Times" charset="0"/>
              </a:rPr>
              <a:t>Flow of events:</a:t>
            </a:r>
          </a:p>
        </p:txBody>
      </p:sp>
      <p:sp>
        <p:nvSpPr>
          <p:cNvPr id="127042" name="AutoShape 66"/>
          <p:cNvSpPr>
            <a:spLocks noChangeArrowheads="1"/>
          </p:cNvSpPr>
          <p:nvPr/>
        </p:nvSpPr>
        <p:spPr bwMode="auto">
          <a:xfrm>
            <a:off x="1752600" y="2895600"/>
            <a:ext cx="2362200" cy="914400"/>
          </a:xfrm>
          <a:prstGeom prst="wedgeRectCallout">
            <a:avLst>
              <a:gd name="adj1" fmla="val 57662"/>
              <a:gd name="adj2" fmla="val 9774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Is this a good use</a:t>
            </a:r>
          </a:p>
          <a:p>
            <a:pPr algn="ctr"/>
            <a:r>
              <a:rPr lang="en-US" b="1"/>
              <a:t>Case?</a:t>
            </a:r>
          </a:p>
        </p:txBody>
      </p:sp>
      <p:sp>
        <p:nvSpPr>
          <p:cNvPr id="127043" name="AutoShape 67"/>
          <p:cNvSpPr>
            <a:spLocks noChangeArrowheads="1"/>
          </p:cNvSpPr>
          <p:nvPr/>
        </p:nvSpPr>
        <p:spPr bwMode="auto">
          <a:xfrm>
            <a:off x="1752600" y="5638800"/>
            <a:ext cx="2895600" cy="914400"/>
          </a:xfrm>
          <a:prstGeom prst="wedgeRectCallout">
            <a:avLst>
              <a:gd name="adj1" fmla="val 63431"/>
              <a:gd name="adj2" fmla="val -49306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/>
              <a:t>“Monopoly” is probably a </a:t>
            </a:r>
          </a:p>
          <a:p>
            <a:pPr algn="ctr"/>
            <a:r>
              <a:rPr lang="en-US" b="1" dirty="0"/>
              <a:t>left over from the scenario</a:t>
            </a:r>
          </a:p>
        </p:txBody>
      </p:sp>
      <p:sp>
        <p:nvSpPr>
          <p:cNvPr id="127044" name="AutoShape 68"/>
          <p:cNvSpPr>
            <a:spLocks noChangeArrowheads="1"/>
          </p:cNvSpPr>
          <p:nvPr/>
        </p:nvSpPr>
        <p:spPr bwMode="auto">
          <a:xfrm>
            <a:off x="7162800" y="5715000"/>
            <a:ext cx="3276600" cy="914400"/>
          </a:xfrm>
          <a:prstGeom prst="wedgeRectCallout">
            <a:avLst>
              <a:gd name="adj1" fmla="val -87454"/>
              <a:gd name="adj2" fmla="val -35241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The use case should </a:t>
            </a:r>
          </a:p>
          <a:p>
            <a:pPr algn="ctr"/>
            <a:r>
              <a:rPr lang="en-US" b="1"/>
              <a:t>terminate with the </a:t>
            </a:r>
          </a:p>
          <a:p>
            <a:pPr algn="ctr"/>
            <a:r>
              <a:rPr lang="en-US" b="1"/>
              <a:t>customer leaving the store</a:t>
            </a:r>
          </a:p>
        </p:txBody>
      </p:sp>
      <p:sp>
        <p:nvSpPr>
          <p:cNvPr id="127045" name="Oval 69"/>
          <p:cNvSpPr>
            <a:spLocks noChangeArrowheads="1"/>
          </p:cNvSpPr>
          <p:nvPr/>
        </p:nvSpPr>
        <p:spPr bwMode="auto">
          <a:xfrm>
            <a:off x="2362200" y="4191000"/>
            <a:ext cx="1524000" cy="914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Not quite!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A004-3B5B-486B-A35C-EEF6547F1B69}" type="datetime1">
              <a:rPr lang="en-US" smtClean="0"/>
              <a:pPr/>
              <a:t>12/9/2023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25AF-1896-4A56-8D1F-3B4B051A7E4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Dr.Thamer Al-Rousan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 bldLvl="3" autoUpdateAnimBg="0"/>
      <p:bldP spid="126980" grpId="0" build="p" autoUpdateAnimBg="0"/>
      <p:bldP spid="127036" grpId="0" build="p" autoUpdateAnimBg="0"/>
      <p:bldP spid="127042" grpId="0" animBg="1" autoUpdateAnimBg="0"/>
      <p:bldP spid="127043" grpId="0" animBg="1" autoUpdateAnimBg="0"/>
      <p:bldP spid="127044" grpId="0" animBg="1" autoUpdateAnimBg="0"/>
      <p:bldP spid="127045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3983039" y="1819276"/>
            <a:ext cx="65" cy="276999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>
              <a:latin typeface="Times" charset="0"/>
            </a:endParaRPr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4938682" y="1819276"/>
            <a:ext cx="65" cy="276999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endParaRPr lang="de-DE" b="1">
              <a:latin typeface="Times" charset="0"/>
            </a:endParaRP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4938682" y="2224089"/>
            <a:ext cx="65" cy="276999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endParaRPr lang="de-DE" b="1">
              <a:latin typeface="Times" charset="0"/>
            </a:endParaRP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4938682" y="2224089"/>
            <a:ext cx="65" cy="276999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endParaRPr lang="de-DE" b="1">
              <a:latin typeface="Times" charset="0"/>
            </a:endParaRPr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3894139" y="2630489"/>
            <a:ext cx="65" cy="276999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>
              <a:latin typeface="Times" charset="0"/>
            </a:endParaRPr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3830639" y="3035301"/>
            <a:ext cx="65" cy="276999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>
              <a:latin typeface="Times" charset="0"/>
            </a:endParaRPr>
          </a:p>
        </p:txBody>
      </p:sp>
      <p:sp>
        <p:nvSpPr>
          <p:cNvPr id="128008" name="Rectangle 8"/>
          <p:cNvSpPr>
            <a:spLocks noChangeArrowheads="1"/>
          </p:cNvSpPr>
          <p:nvPr/>
        </p:nvSpPr>
        <p:spPr bwMode="auto">
          <a:xfrm>
            <a:off x="2820989" y="3440114"/>
            <a:ext cx="65" cy="276999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>
              <a:latin typeface="Times" charset="0"/>
            </a:endParaRPr>
          </a:p>
        </p:txBody>
      </p:sp>
      <p:sp>
        <p:nvSpPr>
          <p:cNvPr id="128009" name="Rectangle 9"/>
          <p:cNvSpPr>
            <a:spLocks noChangeArrowheads="1"/>
          </p:cNvSpPr>
          <p:nvPr/>
        </p:nvSpPr>
        <p:spPr bwMode="auto">
          <a:xfrm>
            <a:off x="3894139" y="3844926"/>
            <a:ext cx="65" cy="276999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>
              <a:latin typeface="Times" charset="0"/>
            </a:endParaRPr>
          </a:p>
        </p:txBody>
      </p:sp>
      <p:sp>
        <p:nvSpPr>
          <p:cNvPr id="128010" name="Rectangle 10"/>
          <p:cNvSpPr>
            <a:spLocks noChangeArrowheads="1"/>
          </p:cNvSpPr>
          <p:nvPr/>
        </p:nvSpPr>
        <p:spPr bwMode="auto">
          <a:xfrm>
            <a:off x="3692526" y="4251326"/>
            <a:ext cx="65" cy="276999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>
              <a:latin typeface="Times" charset="0"/>
            </a:endParaRPr>
          </a:p>
        </p:txBody>
      </p:sp>
      <p:sp>
        <p:nvSpPr>
          <p:cNvPr id="128011" name="Rectangle 11"/>
          <p:cNvSpPr>
            <a:spLocks noChangeArrowheads="1"/>
          </p:cNvSpPr>
          <p:nvPr/>
        </p:nvSpPr>
        <p:spPr bwMode="auto">
          <a:xfrm>
            <a:off x="2820989" y="4251326"/>
            <a:ext cx="65" cy="276999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>
              <a:latin typeface="Times" charset="0"/>
            </a:endParaRPr>
          </a:p>
        </p:txBody>
      </p:sp>
      <p:sp>
        <p:nvSpPr>
          <p:cNvPr id="128012" name="Rectangle 12"/>
          <p:cNvSpPr>
            <a:spLocks noChangeArrowheads="1"/>
          </p:cNvSpPr>
          <p:nvPr/>
        </p:nvSpPr>
        <p:spPr bwMode="auto">
          <a:xfrm>
            <a:off x="4173539" y="4656139"/>
            <a:ext cx="65" cy="276999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de-DE" b="1">
              <a:latin typeface="Times" charset="0"/>
            </a:endParaRPr>
          </a:p>
        </p:txBody>
      </p: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4965700" y="1935163"/>
            <a:ext cx="2578100" cy="304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de-DE" sz="2000" b="1" i="1">
                <a:solidFill>
                  <a:srgbClr val="000000"/>
                </a:solidFill>
                <a:latin typeface="Times" charset="0"/>
              </a:rPr>
              <a:t>Grammatical construct</a:t>
            </a:r>
            <a:endParaRPr lang="de-DE" b="1">
              <a:latin typeface="Times" charset="0"/>
            </a:endParaRPr>
          </a:p>
        </p:txBody>
      </p:sp>
      <p:sp>
        <p:nvSpPr>
          <p:cNvPr id="128014" name="Rectangle 14"/>
          <p:cNvSpPr>
            <a:spLocks noChangeArrowheads="1"/>
          </p:cNvSpPr>
          <p:nvPr/>
        </p:nvSpPr>
        <p:spPr bwMode="auto">
          <a:xfrm>
            <a:off x="8181975" y="1935163"/>
            <a:ext cx="1841500" cy="304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de-DE" sz="2000" b="1" i="1">
                <a:solidFill>
                  <a:srgbClr val="000000"/>
                </a:solidFill>
                <a:latin typeface="Times" charset="0"/>
              </a:rPr>
              <a:t>UML Component</a:t>
            </a:r>
            <a:endParaRPr lang="de-DE" b="1">
              <a:latin typeface="Times" charset="0"/>
            </a:endParaRPr>
          </a:p>
        </p:txBody>
      </p:sp>
      <p:sp>
        <p:nvSpPr>
          <p:cNvPr id="128015" name="Rectangle 15"/>
          <p:cNvSpPr>
            <a:spLocks noChangeArrowheads="1"/>
          </p:cNvSpPr>
          <p:nvPr/>
        </p:nvSpPr>
        <p:spPr bwMode="auto">
          <a:xfrm>
            <a:off x="5226051" y="2339975"/>
            <a:ext cx="2403475" cy="304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2000" dirty="0">
                <a:solidFill>
                  <a:srgbClr val="000000"/>
                </a:solidFill>
                <a:latin typeface="Times" charset="0"/>
              </a:rPr>
              <a:t>Concrete Person, Thing</a:t>
            </a:r>
            <a:endParaRPr lang="de-DE" b="1" dirty="0">
              <a:latin typeface="Times" charset="0"/>
            </a:endParaRPr>
          </a:p>
        </p:txBody>
      </p:sp>
      <p:sp>
        <p:nvSpPr>
          <p:cNvPr id="128016" name="Rectangle 16"/>
          <p:cNvSpPr>
            <a:spLocks noChangeArrowheads="1"/>
          </p:cNvSpPr>
          <p:nvPr/>
        </p:nvSpPr>
        <p:spPr bwMode="auto">
          <a:xfrm>
            <a:off x="8737601" y="2339975"/>
            <a:ext cx="676275" cy="304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de-DE" sz="2000">
                <a:solidFill>
                  <a:srgbClr val="000000"/>
                </a:solidFill>
                <a:latin typeface="Times" charset="0"/>
              </a:rPr>
              <a:t>Object</a:t>
            </a:r>
            <a:endParaRPr lang="de-DE" b="1">
              <a:latin typeface="Times" charset="0"/>
            </a:endParaRPr>
          </a:p>
        </p:txBody>
      </p:sp>
      <p:sp>
        <p:nvSpPr>
          <p:cNvPr id="128017" name="Rectangle 17"/>
          <p:cNvSpPr>
            <a:spLocks noChangeArrowheads="1"/>
          </p:cNvSpPr>
          <p:nvPr/>
        </p:nvSpPr>
        <p:spPr bwMode="auto">
          <a:xfrm>
            <a:off x="5226050" y="2744788"/>
            <a:ext cx="508000" cy="304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2000">
                <a:solidFill>
                  <a:srgbClr val="000000"/>
                </a:solidFill>
                <a:latin typeface="Times" charset="0"/>
              </a:rPr>
              <a:t>noun</a:t>
            </a:r>
            <a:endParaRPr lang="de-DE" b="1">
              <a:latin typeface="Times" charset="0"/>
            </a:endParaRPr>
          </a:p>
        </p:txBody>
      </p:sp>
      <p:sp>
        <p:nvSpPr>
          <p:cNvPr id="128018" name="Rectangle 18"/>
          <p:cNvSpPr>
            <a:spLocks noChangeArrowheads="1"/>
          </p:cNvSpPr>
          <p:nvPr/>
        </p:nvSpPr>
        <p:spPr bwMode="auto">
          <a:xfrm>
            <a:off x="8829676" y="2744788"/>
            <a:ext cx="492125" cy="304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de-DE" sz="2000">
                <a:solidFill>
                  <a:srgbClr val="000000"/>
                </a:solidFill>
                <a:latin typeface="Times" charset="0"/>
              </a:rPr>
              <a:t>class</a:t>
            </a:r>
            <a:endParaRPr lang="de-DE" b="1">
              <a:latin typeface="Times" charset="0"/>
            </a:endParaRPr>
          </a:p>
        </p:txBody>
      </p:sp>
      <p:sp>
        <p:nvSpPr>
          <p:cNvPr id="128019" name="Rectangle 19"/>
          <p:cNvSpPr>
            <a:spLocks noChangeArrowheads="1"/>
          </p:cNvSpPr>
          <p:nvPr/>
        </p:nvSpPr>
        <p:spPr bwMode="auto">
          <a:xfrm>
            <a:off x="5226050" y="3595688"/>
            <a:ext cx="450850" cy="304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2000">
                <a:solidFill>
                  <a:srgbClr val="000000"/>
                </a:solidFill>
                <a:latin typeface="Times" charset="0"/>
              </a:rPr>
              <a:t>verb</a:t>
            </a:r>
            <a:endParaRPr lang="de-DE" b="1">
              <a:latin typeface="Times" charset="0"/>
            </a:endParaRPr>
          </a:p>
        </p:txBody>
      </p:sp>
      <p:sp>
        <p:nvSpPr>
          <p:cNvPr id="128020" name="Rectangle 20"/>
          <p:cNvSpPr>
            <a:spLocks noChangeArrowheads="1"/>
          </p:cNvSpPr>
          <p:nvPr/>
        </p:nvSpPr>
        <p:spPr bwMode="auto">
          <a:xfrm>
            <a:off x="8569326" y="3595688"/>
            <a:ext cx="1014413" cy="304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de-DE" sz="2000">
                <a:solidFill>
                  <a:srgbClr val="000000"/>
                </a:solidFill>
                <a:latin typeface="Times" charset="0"/>
              </a:rPr>
              <a:t>Operation</a:t>
            </a:r>
            <a:endParaRPr lang="de-DE" b="1">
              <a:latin typeface="Times" charset="0"/>
            </a:endParaRPr>
          </a:p>
        </p:txBody>
      </p:sp>
      <p:sp>
        <p:nvSpPr>
          <p:cNvPr id="128021" name="Rectangle 21"/>
          <p:cNvSpPr>
            <a:spLocks noChangeArrowheads="1"/>
          </p:cNvSpPr>
          <p:nvPr/>
        </p:nvSpPr>
        <p:spPr bwMode="auto">
          <a:xfrm>
            <a:off x="5226051" y="4495800"/>
            <a:ext cx="1668463" cy="304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2000">
                <a:solidFill>
                  <a:srgbClr val="000000"/>
                </a:solidFill>
                <a:latin typeface="Times" charset="0"/>
              </a:rPr>
              <a:t>Classifying verb</a:t>
            </a:r>
            <a:endParaRPr lang="de-DE" b="1">
              <a:latin typeface="Times" charset="0"/>
            </a:endParaRPr>
          </a:p>
        </p:txBody>
      </p:sp>
      <p:sp>
        <p:nvSpPr>
          <p:cNvPr id="128022" name="Rectangle 22"/>
          <p:cNvSpPr>
            <a:spLocks noChangeArrowheads="1"/>
          </p:cNvSpPr>
          <p:nvPr/>
        </p:nvSpPr>
        <p:spPr bwMode="auto">
          <a:xfrm>
            <a:off x="8505826" y="4495800"/>
            <a:ext cx="1139825" cy="304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de-DE" sz="2000">
                <a:solidFill>
                  <a:srgbClr val="000000"/>
                </a:solidFill>
                <a:latin typeface="Times" charset="0"/>
              </a:rPr>
              <a:t>Inheritance</a:t>
            </a:r>
            <a:endParaRPr lang="de-DE" b="1">
              <a:latin typeface="Times" charset="0"/>
            </a:endParaRPr>
          </a:p>
        </p:txBody>
      </p:sp>
      <p:sp>
        <p:nvSpPr>
          <p:cNvPr id="128023" name="Rectangle 23"/>
          <p:cNvSpPr>
            <a:spLocks noChangeArrowheads="1"/>
          </p:cNvSpPr>
          <p:nvPr/>
        </p:nvSpPr>
        <p:spPr bwMode="auto">
          <a:xfrm>
            <a:off x="5226051" y="5154613"/>
            <a:ext cx="1655763" cy="304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2000">
                <a:solidFill>
                  <a:srgbClr val="000000"/>
                </a:solidFill>
                <a:latin typeface="Times" charset="0"/>
              </a:rPr>
              <a:t>Possessive Verb</a:t>
            </a:r>
            <a:endParaRPr lang="de-DE" b="1">
              <a:latin typeface="Times" charset="0"/>
            </a:endParaRPr>
          </a:p>
        </p:txBody>
      </p:sp>
      <p:sp>
        <p:nvSpPr>
          <p:cNvPr id="128024" name="Rectangle 24"/>
          <p:cNvSpPr>
            <a:spLocks noChangeArrowheads="1"/>
          </p:cNvSpPr>
          <p:nvPr/>
        </p:nvSpPr>
        <p:spPr bwMode="auto">
          <a:xfrm>
            <a:off x="8442326" y="5154613"/>
            <a:ext cx="1268413" cy="304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de-DE" sz="2000">
                <a:solidFill>
                  <a:srgbClr val="000000"/>
                </a:solidFill>
                <a:latin typeface="Times" charset="0"/>
              </a:rPr>
              <a:t>Aggregation</a:t>
            </a:r>
            <a:endParaRPr lang="de-DE" b="1">
              <a:latin typeface="Times" charset="0"/>
            </a:endParaRPr>
          </a:p>
        </p:txBody>
      </p:sp>
      <p:sp>
        <p:nvSpPr>
          <p:cNvPr id="128025" name="Rectangle 25"/>
          <p:cNvSpPr>
            <a:spLocks noChangeArrowheads="1"/>
          </p:cNvSpPr>
          <p:nvPr/>
        </p:nvSpPr>
        <p:spPr bwMode="auto">
          <a:xfrm>
            <a:off x="5237163" y="5610225"/>
            <a:ext cx="1204912" cy="304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2000">
                <a:solidFill>
                  <a:srgbClr val="000000"/>
                </a:solidFill>
                <a:latin typeface="Times" charset="0"/>
              </a:rPr>
              <a:t>modal Verb</a:t>
            </a:r>
            <a:endParaRPr lang="de-DE" b="1">
              <a:latin typeface="Times" charset="0"/>
            </a:endParaRPr>
          </a:p>
        </p:txBody>
      </p:sp>
      <p:sp>
        <p:nvSpPr>
          <p:cNvPr id="128026" name="Rectangle 26"/>
          <p:cNvSpPr>
            <a:spLocks noChangeArrowheads="1"/>
          </p:cNvSpPr>
          <p:nvPr/>
        </p:nvSpPr>
        <p:spPr bwMode="auto">
          <a:xfrm>
            <a:off x="8543534" y="5610226"/>
            <a:ext cx="1065997" cy="307777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de-DE" sz="2000">
                <a:solidFill>
                  <a:srgbClr val="000000"/>
                </a:solidFill>
                <a:latin typeface="Times" charset="0"/>
              </a:rPr>
              <a:t>Constraint</a:t>
            </a:r>
            <a:endParaRPr lang="de-DE" b="1">
              <a:latin typeface="Times" charset="0"/>
            </a:endParaRPr>
          </a:p>
        </p:txBody>
      </p:sp>
      <p:sp>
        <p:nvSpPr>
          <p:cNvPr id="128027" name="Rectangle 27"/>
          <p:cNvSpPr>
            <a:spLocks noChangeArrowheads="1"/>
          </p:cNvSpPr>
          <p:nvPr/>
        </p:nvSpPr>
        <p:spPr bwMode="auto">
          <a:xfrm>
            <a:off x="5226050" y="3159125"/>
            <a:ext cx="985838" cy="304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2000">
                <a:solidFill>
                  <a:srgbClr val="000000"/>
                </a:solidFill>
                <a:latin typeface="Times" charset="0"/>
              </a:rPr>
              <a:t>Adjective</a:t>
            </a:r>
            <a:endParaRPr lang="de-DE" b="1">
              <a:latin typeface="Times" charset="0"/>
            </a:endParaRPr>
          </a:p>
        </p:txBody>
      </p:sp>
      <p:sp>
        <p:nvSpPr>
          <p:cNvPr id="128028" name="Rectangle 28"/>
          <p:cNvSpPr>
            <a:spLocks noChangeArrowheads="1"/>
          </p:cNvSpPr>
          <p:nvPr/>
        </p:nvSpPr>
        <p:spPr bwMode="auto">
          <a:xfrm>
            <a:off x="8618538" y="3159125"/>
            <a:ext cx="914400" cy="304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de-DE" sz="2000">
                <a:solidFill>
                  <a:srgbClr val="000000"/>
                </a:solidFill>
                <a:latin typeface="Times" charset="0"/>
              </a:rPr>
              <a:t>Attribute</a:t>
            </a:r>
            <a:endParaRPr lang="de-DE" b="1">
              <a:latin typeface="Times" charset="0"/>
            </a:endParaRPr>
          </a:p>
        </p:txBody>
      </p:sp>
      <p:sp>
        <p:nvSpPr>
          <p:cNvPr id="128029" name="Rectangle 29"/>
          <p:cNvSpPr>
            <a:spLocks noChangeArrowheads="1"/>
          </p:cNvSpPr>
          <p:nvPr/>
        </p:nvSpPr>
        <p:spPr bwMode="auto">
          <a:xfrm>
            <a:off x="5226051" y="3968750"/>
            <a:ext cx="1666875" cy="304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2000">
                <a:solidFill>
                  <a:srgbClr val="000000"/>
                </a:solidFill>
                <a:latin typeface="Times" charset="0"/>
              </a:rPr>
              <a:t>Intransitive verb</a:t>
            </a:r>
            <a:endParaRPr lang="de-DE" b="1">
              <a:latin typeface="Times" charset="0"/>
            </a:endParaRPr>
          </a:p>
        </p:txBody>
      </p:sp>
      <p:sp>
        <p:nvSpPr>
          <p:cNvPr id="128030" name="Rectangle 30"/>
          <p:cNvSpPr>
            <a:spLocks noChangeArrowheads="1"/>
          </p:cNvSpPr>
          <p:nvPr/>
        </p:nvSpPr>
        <p:spPr bwMode="auto">
          <a:xfrm>
            <a:off x="8158164" y="3968750"/>
            <a:ext cx="1838325" cy="304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de-DE" sz="2000">
                <a:solidFill>
                  <a:srgbClr val="000000"/>
                </a:solidFill>
                <a:latin typeface="Times" charset="0"/>
              </a:rPr>
              <a:t>Operation (Event)</a:t>
            </a:r>
            <a:endParaRPr lang="de-DE" b="1">
              <a:latin typeface="Times" charset="0"/>
            </a:endParaRPr>
          </a:p>
        </p:txBody>
      </p:sp>
      <p:sp>
        <p:nvSpPr>
          <p:cNvPr id="128031" name="Rectangle 31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8229600" cy="1143000"/>
          </a:xfrm>
          <a:noFill/>
        </p:spPr>
        <p:txBody>
          <a:bodyPr>
            <a:noAutofit/>
          </a:bodyPr>
          <a:lstStyle/>
          <a:p>
            <a:pPr algn="ctr"/>
            <a:r>
              <a:rPr lang="de-DE" sz="3600" b="1" dirty="0">
                <a:solidFill>
                  <a:srgbClr val="00B0F0"/>
                </a:solidFill>
              </a:rPr>
              <a:t>Textual Analysis Using Abbot‘s Technique</a:t>
            </a:r>
          </a:p>
        </p:txBody>
      </p:sp>
      <p:sp>
        <p:nvSpPr>
          <p:cNvPr id="128033" name="Rectangle 33"/>
          <p:cNvSpPr>
            <a:spLocks noChangeArrowheads="1"/>
          </p:cNvSpPr>
          <p:nvPr/>
        </p:nvSpPr>
        <p:spPr bwMode="auto">
          <a:xfrm>
            <a:off x="1930401" y="1935163"/>
            <a:ext cx="930275" cy="304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de-DE" sz="2000" b="1" i="1">
                <a:solidFill>
                  <a:srgbClr val="000000"/>
                </a:solidFill>
                <a:latin typeface="Times" charset="0"/>
              </a:rPr>
              <a:t>Example</a:t>
            </a:r>
            <a:endParaRPr lang="de-DE" b="1">
              <a:latin typeface="Times" charset="0"/>
            </a:endParaRPr>
          </a:p>
        </p:txBody>
      </p:sp>
      <p:sp>
        <p:nvSpPr>
          <p:cNvPr id="128034" name="Rectangle 34"/>
          <p:cNvSpPr>
            <a:spLocks noChangeArrowheads="1"/>
          </p:cNvSpPr>
          <p:nvPr/>
        </p:nvSpPr>
        <p:spPr bwMode="auto">
          <a:xfrm>
            <a:off x="2008189" y="2339975"/>
            <a:ext cx="1273175" cy="304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2000">
                <a:solidFill>
                  <a:srgbClr val="000000"/>
                </a:solidFill>
                <a:latin typeface="Times" charset="0"/>
              </a:rPr>
              <a:t>“Monopoly"</a:t>
            </a:r>
            <a:endParaRPr lang="de-DE" b="1">
              <a:latin typeface="Times" charset="0"/>
            </a:endParaRPr>
          </a:p>
        </p:txBody>
      </p:sp>
      <p:sp>
        <p:nvSpPr>
          <p:cNvPr id="128035" name="Rectangle 35"/>
          <p:cNvSpPr>
            <a:spLocks noChangeArrowheads="1"/>
          </p:cNvSpPr>
          <p:nvPr/>
        </p:nvSpPr>
        <p:spPr bwMode="auto">
          <a:xfrm>
            <a:off x="2008188" y="2744788"/>
            <a:ext cx="539750" cy="304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2000">
                <a:solidFill>
                  <a:srgbClr val="000000"/>
                </a:solidFill>
                <a:latin typeface="Times" charset="0"/>
              </a:rPr>
              <a:t>“toy"</a:t>
            </a:r>
            <a:endParaRPr lang="de-DE" b="1">
              <a:latin typeface="Times" charset="0"/>
            </a:endParaRPr>
          </a:p>
        </p:txBody>
      </p:sp>
      <p:sp>
        <p:nvSpPr>
          <p:cNvPr id="128036" name="Rectangle 36"/>
          <p:cNvSpPr>
            <a:spLocks noChangeArrowheads="1"/>
          </p:cNvSpPr>
          <p:nvPr/>
        </p:nvSpPr>
        <p:spPr bwMode="auto">
          <a:xfrm>
            <a:off x="2008188" y="3595689"/>
            <a:ext cx="1213474" cy="307777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2000">
                <a:solidFill>
                  <a:srgbClr val="000000"/>
                </a:solidFill>
                <a:latin typeface="Times" charset="0"/>
              </a:rPr>
              <a:t>      “enters"</a:t>
            </a:r>
            <a:endParaRPr lang="de-DE" b="1">
              <a:latin typeface="Times" charset="0"/>
            </a:endParaRPr>
          </a:p>
        </p:txBody>
      </p:sp>
      <p:sp>
        <p:nvSpPr>
          <p:cNvPr id="128037" name="Rectangle 37"/>
          <p:cNvSpPr>
            <a:spLocks noChangeArrowheads="1"/>
          </p:cNvSpPr>
          <p:nvPr/>
        </p:nvSpPr>
        <p:spPr bwMode="auto">
          <a:xfrm>
            <a:off x="2008189" y="4495800"/>
            <a:ext cx="1944687" cy="6096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2000">
                <a:solidFill>
                  <a:srgbClr val="000000"/>
                </a:solidFill>
                <a:latin typeface="Times" charset="0"/>
              </a:rPr>
              <a:t>“is a" ,“either..or", </a:t>
            </a:r>
          </a:p>
          <a:p>
            <a:r>
              <a:rPr lang="de-DE" sz="2000">
                <a:solidFill>
                  <a:srgbClr val="000000"/>
                </a:solidFill>
                <a:latin typeface="Times" charset="0"/>
              </a:rPr>
              <a:t>“kind of…"</a:t>
            </a:r>
            <a:endParaRPr lang="de-DE" b="1">
              <a:latin typeface="Times" charset="0"/>
            </a:endParaRPr>
          </a:p>
        </p:txBody>
      </p:sp>
      <p:sp>
        <p:nvSpPr>
          <p:cNvPr id="128038" name="Rectangle 38"/>
          <p:cNvSpPr>
            <a:spLocks noChangeArrowheads="1"/>
          </p:cNvSpPr>
          <p:nvPr/>
        </p:nvSpPr>
        <p:spPr bwMode="auto">
          <a:xfrm>
            <a:off x="2008188" y="5154613"/>
            <a:ext cx="2260600" cy="304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2000">
                <a:solidFill>
                  <a:srgbClr val="000000"/>
                </a:solidFill>
                <a:latin typeface="Times" charset="0"/>
              </a:rPr>
              <a:t>"Has a ", “consists of"</a:t>
            </a:r>
            <a:endParaRPr lang="de-DE" b="1">
              <a:latin typeface="Times" charset="0"/>
            </a:endParaRPr>
          </a:p>
        </p:txBody>
      </p:sp>
      <p:sp>
        <p:nvSpPr>
          <p:cNvPr id="128039" name="Rectangle 39"/>
          <p:cNvSpPr>
            <a:spLocks noChangeArrowheads="1"/>
          </p:cNvSpPr>
          <p:nvPr/>
        </p:nvSpPr>
        <p:spPr bwMode="auto">
          <a:xfrm>
            <a:off x="2008188" y="5610226"/>
            <a:ext cx="2511906" cy="307777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2000">
                <a:solidFill>
                  <a:srgbClr val="000000"/>
                </a:solidFill>
                <a:latin typeface="Times" charset="0"/>
              </a:rPr>
              <a:t>“must be", “less than…"</a:t>
            </a:r>
            <a:endParaRPr lang="de-DE" b="1">
              <a:latin typeface="Times" charset="0"/>
            </a:endParaRPr>
          </a:p>
        </p:txBody>
      </p:sp>
      <p:sp>
        <p:nvSpPr>
          <p:cNvPr id="128040" name="Rectangle 40"/>
          <p:cNvSpPr>
            <a:spLocks noChangeArrowheads="1"/>
          </p:cNvSpPr>
          <p:nvPr/>
        </p:nvSpPr>
        <p:spPr bwMode="auto">
          <a:xfrm>
            <a:off x="2008188" y="3159126"/>
            <a:ext cx="1332096" cy="307777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2000">
                <a:solidFill>
                  <a:srgbClr val="000000"/>
                </a:solidFill>
                <a:latin typeface="Times" charset="0"/>
              </a:rPr>
              <a:t>"3 years old"</a:t>
            </a:r>
            <a:endParaRPr lang="de-DE" b="1">
              <a:latin typeface="Times" charset="0"/>
            </a:endParaRPr>
          </a:p>
        </p:txBody>
      </p:sp>
      <p:sp>
        <p:nvSpPr>
          <p:cNvPr id="128041" name="Rectangle 41"/>
          <p:cNvSpPr>
            <a:spLocks noChangeArrowheads="1"/>
          </p:cNvSpPr>
          <p:nvPr/>
        </p:nvSpPr>
        <p:spPr bwMode="auto">
          <a:xfrm>
            <a:off x="2008188" y="3968750"/>
            <a:ext cx="1682750" cy="304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de-DE" sz="2000">
                <a:solidFill>
                  <a:srgbClr val="000000"/>
                </a:solidFill>
                <a:latin typeface="Times" charset="0"/>
              </a:rPr>
              <a:t>“depends on…."</a:t>
            </a:r>
            <a:endParaRPr lang="de-DE" b="1">
              <a:latin typeface="Times" charset="0"/>
            </a:endParaRPr>
          </a:p>
        </p:txBody>
      </p:sp>
      <p:sp>
        <p:nvSpPr>
          <p:cNvPr id="128042" name="Line 42"/>
          <p:cNvSpPr>
            <a:spLocks noChangeShapeType="1"/>
          </p:cNvSpPr>
          <p:nvPr/>
        </p:nvSpPr>
        <p:spPr bwMode="auto">
          <a:xfrm>
            <a:off x="1981200" y="3073400"/>
            <a:ext cx="795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8043" name="Line 43"/>
          <p:cNvSpPr>
            <a:spLocks noChangeShapeType="1"/>
          </p:cNvSpPr>
          <p:nvPr/>
        </p:nvSpPr>
        <p:spPr bwMode="auto">
          <a:xfrm>
            <a:off x="1981200" y="3530600"/>
            <a:ext cx="795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8044" name="Line 44"/>
          <p:cNvSpPr>
            <a:spLocks noChangeShapeType="1"/>
          </p:cNvSpPr>
          <p:nvPr/>
        </p:nvSpPr>
        <p:spPr bwMode="auto">
          <a:xfrm>
            <a:off x="1992314" y="5524500"/>
            <a:ext cx="7951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8045" name="Line 45"/>
          <p:cNvSpPr>
            <a:spLocks noChangeShapeType="1"/>
          </p:cNvSpPr>
          <p:nvPr/>
        </p:nvSpPr>
        <p:spPr bwMode="auto">
          <a:xfrm>
            <a:off x="1981200" y="4394200"/>
            <a:ext cx="795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8046" name="Line 46"/>
          <p:cNvSpPr>
            <a:spLocks noChangeShapeType="1"/>
          </p:cNvSpPr>
          <p:nvPr/>
        </p:nvSpPr>
        <p:spPr bwMode="auto">
          <a:xfrm>
            <a:off x="1992314" y="5092700"/>
            <a:ext cx="7951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" name="Date Placeholder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F6283-7B24-4391-83E4-CDB879EA6160}" type="datetime1">
              <a:rPr lang="en-US" smtClean="0"/>
              <a:pPr/>
              <a:t>12/9/2023</a:t>
            </a:fld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25AF-1896-4A56-8D1F-3B4B051A7E4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Dr.Thamer Al-Rousan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Class Identification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dirty="0"/>
              <a:t>Identify the boundaries of the system</a:t>
            </a:r>
          </a:p>
          <a:p>
            <a:r>
              <a:rPr lang="en-US" dirty="0"/>
              <a:t>Identify the important entities in the system</a:t>
            </a:r>
          </a:p>
          <a:p>
            <a:r>
              <a:rPr lang="en-US" dirty="0"/>
              <a:t>Class identification is crucial to object-oriented modeling</a:t>
            </a:r>
          </a:p>
          <a:p>
            <a:r>
              <a:rPr lang="en-US" dirty="0"/>
              <a:t>Basic assumption: </a:t>
            </a:r>
          </a:p>
          <a:p>
            <a:pPr lvl="1"/>
            <a:r>
              <a:rPr lang="en-US" dirty="0"/>
              <a:t>1. We can find  the  classes  for a new software system (Forward Engineering)</a:t>
            </a:r>
          </a:p>
          <a:p>
            <a:pPr lvl="1"/>
            <a:r>
              <a:rPr lang="en-US" dirty="0"/>
              <a:t>2. We can identify the  classes in  an existing system  (Reverse Engineering)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4" y="0"/>
            <a:ext cx="8904287" cy="762000"/>
          </a:xfrm>
        </p:spPr>
        <p:txBody>
          <a:bodyPr>
            <a:noAutofit/>
          </a:bodyPr>
          <a:lstStyle/>
          <a:p>
            <a:pPr algn="ctr"/>
            <a:r>
              <a:rPr lang="de-DE" sz="3200" b="1" dirty="0">
                <a:solidFill>
                  <a:schemeClr val="tx1"/>
                </a:solidFill>
              </a:rPr>
              <a:t>Generation of a class diagram from flow of events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4286250" y="1028700"/>
            <a:ext cx="6281738" cy="2628900"/>
          </a:xfrm>
        </p:spPr>
        <p:txBody>
          <a:bodyPr>
            <a:normAutofit lnSpcReduction="10000"/>
          </a:bodyPr>
          <a:lstStyle/>
          <a:p>
            <a:r>
              <a:rPr lang="de-DE" dirty="0">
                <a:latin typeface="Courier" charset="0"/>
              </a:rPr>
              <a:t>The customer enters the store to buy a toy. It has to be a toy that his daughter likes and it must cost less than 50 Euro. He tries a videogame, which uses a data glove and a head-mounted display. He likes it.</a:t>
            </a: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4632326" y="3911600"/>
            <a:ext cx="6188075" cy="241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71" tIns="44442" rIns="90471" bIns="44442"/>
          <a:lstStyle/>
          <a:p>
            <a:r>
              <a:rPr lang="de-DE" sz="2400" dirty="0">
                <a:latin typeface="Courier" charset="0"/>
              </a:rPr>
              <a:t>An assistant helps him. The suitability of the game depends on the age of the child. His daughter is only 3 years old. The assistant recommends another type of toy, namely a boardgame. The customer buy the game and leaves the store</a:t>
            </a:r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4659314" y="5715000"/>
            <a:ext cx="3341687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71" tIns="44442" rIns="90471" bIns="44442"/>
          <a:lstStyle/>
          <a:p>
            <a:r>
              <a:rPr lang="de-DE" sz="2400">
                <a:solidFill>
                  <a:srgbClr val="FC0128"/>
                </a:solidFill>
                <a:latin typeface="Courier" charset="0"/>
              </a:rPr>
              <a:t>type of toy</a:t>
            </a:r>
          </a:p>
        </p:txBody>
      </p:sp>
      <p:sp>
        <p:nvSpPr>
          <p:cNvPr id="133126" name="Rectangle 6"/>
          <p:cNvSpPr>
            <a:spLocks noChangeArrowheads="1"/>
          </p:cNvSpPr>
          <p:nvPr/>
        </p:nvSpPr>
        <p:spPr bwMode="auto">
          <a:xfrm>
            <a:off x="5300663" y="1028700"/>
            <a:ext cx="17526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71" tIns="44442" rIns="90471" bIns="44442"/>
          <a:lstStyle/>
          <a:p>
            <a:r>
              <a:rPr lang="de-DE" sz="2400" dirty="0">
                <a:solidFill>
                  <a:srgbClr val="FC0128"/>
                </a:solidFill>
                <a:latin typeface="Courier" charset="0"/>
              </a:rPr>
              <a:t>customer</a:t>
            </a:r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9002713" y="4305300"/>
            <a:ext cx="20320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71" tIns="44442" rIns="90471" bIns="44442"/>
          <a:lstStyle/>
          <a:p>
            <a:r>
              <a:rPr lang="de-DE" sz="2400">
                <a:solidFill>
                  <a:srgbClr val="FC0128"/>
                </a:solidFill>
                <a:latin typeface="Courier" charset="0"/>
              </a:rPr>
              <a:t>depends </a:t>
            </a:r>
          </a:p>
        </p:txBody>
      </p:sp>
      <p:sp>
        <p:nvSpPr>
          <p:cNvPr id="133128" name="Rectangle 8"/>
          <p:cNvSpPr>
            <a:spLocks noChangeArrowheads="1"/>
          </p:cNvSpPr>
          <p:nvPr/>
        </p:nvSpPr>
        <p:spPr bwMode="auto">
          <a:xfrm>
            <a:off x="8948738" y="1028700"/>
            <a:ext cx="1173162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71" tIns="44442" rIns="90471" bIns="44442"/>
          <a:lstStyle/>
          <a:p>
            <a:r>
              <a:rPr lang="de-DE" sz="2400">
                <a:solidFill>
                  <a:srgbClr val="FC0128"/>
                </a:solidFill>
                <a:latin typeface="Courier" charset="0"/>
              </a:rPr>
              <a:t>store</a:t>
            </a:r>
          </a:p>
        </p:txBody>
      </p:sp>
      <p:sp>
        <p:nvSpPr>
          <p:cNvPr id="133129" name="Rectangle 9"/>
          <p:cNvSpPr>
            <a:spLocks noChangeArrowheads="1"/>
          </p:cNvSpPr>
          <p:nvPr/>
        </p:nvSpPr>
        <p:spPr bwMode="auto">
          <a:xfrm>
            <a:off x="6934201" y="1028700"/>
            <a:ext cx="1457325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71" tIns="44442" rIns="90471" bIns="44442"/>
          <a:lstStyle/>
          <a:p>
            <a:r>
              <a:rPr lang="de-DE" sz="2400">
                <a:solidFill>
                  <a:srgbClr val="FC0128"/>
                </a:solidFill>
                <a:latin typeface="Courier" charset="0"/>
              </a:rPr>
              <a:t>enters</a:t>
            </a:r>
          </a:p>
        </p:txBody>
      </p:sp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1541463" y="889001"/>
            <a:ext cx="1162050" cy="37941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de-DE" b="1">
                <a:latin typeface="Times" charset="0"/>
              </a:rPr>
              <a:t>Customer</a:t>
            </a:r>
          </a:p>
        </p:txBody>
      </p:sp>
      <p:sp>
        <p:nvSpPr>
          <p:cNvPr id="133131" name="Line 11"/>
          <p:cNvSpPr>
            <a:spLocks noChangeShapeType="1"/>
          </p:cNvSpPr>
          <p:nvPr/>
        </p:nvSpPr>
        <p:spPr bwMode="auto">
          <a:xfrm>
            <a:off x="2087564" y="1282700"/>
            <a:ext cx="327025" cy="615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028825" y="1771650"/>
            <a:ext cx="1149350" cy="928688"/>
            <a:chOff x="344" y="1292"/>
            <a:chExt cx="664" cy="585"/>
          </a:xfrm>
        </p:grpSpPr>
        <p:sp>
          <p:nvSpPr>
            <p:cNvPr id="133133" name="Rectangle 13"/>
            <p:cNvSpPr>
              <a:spLocks noChangeArrowheads="1"/>
            </p:cNvSpPr>
            <p:nvPr/>
          </p:nvSpPr>
          <p:spPr bwMode="auto">
            <a:xfrm>
              <a:off x="346" y="1292"/>
              <a:ext cx="652" cy="5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de-DE" b="1">
                  <a:latin typeface="Times" charset="0"/>
                </a:rPr>
                <a:t>?</a:t>
              </a:r>
            </a:p>
            <a:p>
              <a:pPr algn="ctr"/>
              <a:endParaRPr lang="de-DE" b="1">
                <a:latin typeface="Times" charset="0"/>
              </a:endParaRPr>
            </a:p>
            <a:p>
              <a:pPr algn="ctr"/>
              <a:r>
                <a:rPr lang="de-DE" b="1">
                  <a:latin typeface="Times" charset="0"/>
                </a:rPr>
                <a:t>enter()</a:t>
              </a:r>
            </a:p>
          </p:txBody>
        </p:sp>
        <p:sp>
          <p:nvSpPr>
            <p:cNvPr id="133134" name="Line 14"/>
            <p:cNvSpPr>
              <a:spLocks noChangeShapeType="1"/>
            </p:cNvSpPr>
            <p:nvPr/>
          </p:nvSpPr>
          <p:spPr bwMode="auto">
            <a:xfrm>
              <a:off x="344" y="1520"/>
              <a:ext cx="6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3135" name="Line 15"/>
            <p:cNvSpPr>
              <a:spLocks noChangeShapeType="1"/>
            </p:cNvSpPr>
            <p:nvPr/>
          </p:nvSpPr>
          <p:spPr bwMode="auto">
            <a:xfrm>
              <a:off x="352" y="1616"/>
              <a:ext cx="6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216150" y="4578350"/>
            <a:ext cx="1149350" cy="928688"/>
            <a:chOff x="288" y="3084"/>
            <a:chExt cx="784" cy="585"/>
          </a:xfrm>
        </p:grpSpPr>
        <p:sp>
          <p:nvSpPr>
            <p:cNvPr id="133137" name="Rectangle 17"/>
            <p:cNvSpPr>
              <a:spLocks noChangeArrowheads="1"/>
            </p:cNvSpPr>
            <p:nvPr/>
          </p:nvSpPr>
          <p:spPr bwMode="auto">
            <a:xfrm>
              <a:off x="290" y="3084"/>
              <a:ext cx="770" cy="5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de-DE" b="1">
                  <a:latin typeface="Times" charset="0"/>
                </a:rPr>
                <a:t>toy</a:t>
              </a:r>
            </a:p>
            <a:p>
              <a:pPr algn="ctr"/>
              <a:endParaRPr lang="de-DE" b="1">
                <a:latin typeface="Times" charset="0"/>
              </a:endParaRPr>
            </a:p>
            <a:p>
              <a:pPr algn="ctr"/>
              <a:endParaRPr lang="de-DE" b="1">
                <a:latin typeface="Times" charset="0"/>
              </a:endParaRPr>
            </a:p>
          </p:txBody>
        </p:sp>
        <p:sp>
          <p:nvSpPr>
            <p:cNvPr id="133138" name="Line 18"/>
            <p:cNvSpPr>
              <a:spLocks noChangeShapeType="1"/>
            </p:cNvSpPr>
            <p:nvPr/>
          </p:nvSpPr>
          <p:spPr bwMode="auto">
            <a:xfrm>
              <a:off x="288" y="3312"/>
              <a:ext cx="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3139" name="Line 19"/>
            <p:cNvSpPr>
              <a:spLocks noChangeShapeType="1"/>
            </p:cNvSpPr>
            <p:nvPr/>
          </p:nvSpPr>
          <p:spPr bwMode="auto">
            <a:xfrm>
              <a:off x="297" y="3448"/>
              <a:ext cx="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782763" y="3054350"/>
            <a:ext cx="1147762" cy="928688"/>
            <a:chOff x="176" y="2124"/>
            <a:chExt cx="784" cy="585"/>
          </a:xfrm>
        </p:grpSpPr>
        <p:sp>
          <p:nvSpPr>
            <p:cNvPr id="133141" name="Rectangle 21"/>
            <p:cNvSpPr>
              <a:spLocks noChangeArrowheads="1"/>
            </p:cNvSpPr>
            <p:nvPr/>
          </p:nvSpPr>
          <p:spPr bwMode="auto">
            <a:xfrm>
              <a:off x="178" y="2124"/>
              <a:ext cx="770" cy="5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de-DE" b="1">
                  <a:latin typeface="Times" charset="0"/>
                </a:rPr>
                <a:t>daughter</a:t>
              </a:r>
            </a:p>
            <a:p>
              <a:pPr algn="ctr"/>
              <a:endParaRPr lang="de-DE" b="1">
                <a:latin typeface="Times" charset="0"/>
              </a:endParaRPr>
            </a:p>
            <a:p>
              <a:pPr algn="ctr"/>
              <a:endParaRPr lang="de-DE" b="1">
                <a:latin typeface="Times" charset="0"/>
              </a:endParaRPr>
            </a:p>
          </p:txBody>
        </p:sp>
        <p:sp>
          <p:nvSpPr>
            <p:cNvPr id="133142" name="Line 22"/>
            <p:cNvSpPr>
              <a:spLocks noChangeShapeType="1"/>
            </p:cNvSpPr>
            <p:nvPr/>
          </p:nvSpPr>
          <p:spPr bwMode="auto">
            <a:xfrm>
              <a:off x="176" y="2352"/>
              <a:ext cx="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3143" name="Line 23"/>
            <p:cNvSpPr>
              <a:spLocks noChangeShapeType="1"/>
            </p:cNvSpPr>
            <p:nvPr/>
          </p:nvSpPr>
          <p:spPr bwMode="auto">
            <a:xfrm>
              <a:off x="185" y="2496"/>
              <a:ext cx="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2227263" y="3944938"/>
            <a:ext cx="989012" cy="798512"/>
            <a:chOff x="480" y="2485"/>
            <a:chExt cx="675" cy="503"/>
          </a:xfrm>
        </p:grpSpPr>
        <p:grpSp>
          <p:nvGrpSpPr>
            <p:cNvPr id="6" name="Group 25"/>
            <p:cNvGrpSpPr>
              <a:grpSpLocks/>
            </p:cNvGrpSpPr>
            <p:nvPr/>
          </p:nvGrpSpPr>
          <p:grpSpPr bwMode="auto">
            <a:xfrm>
              <a:off x="480" y="2485"/>
              <a:ext cx="675" cy="407"/>
              <a:chOff x="480" y="2485"/>
              <a:chExt cx="675" cy="407"/>
            </a:xfrm>
          </p:grpSpPr>
          <p:sp>
            <p:nvSpPr>
              <p:cNvPr id="133146" name="Line 26"/>
              <p:cNvSpPr>
                <a:spLocks noChangeShapeType="1"/>
              </p:cNvSpPr>
              <p:nvPr/>
            </p:nvSpPr>
            <p:spPr bwMode="auto">
              <a:xfrm>
                <a:off x="480" y="2504"/>
                <a:ext cx="224" cy="3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147" name="Text Box 27"/>
              <p:cNvSpPr txBox="1">
                <a:spLocks noChangeArrowheads="1"/>
              </p:cNvSpPr>
              <p:nvPr/>
            </p:nvSpPr>
            <p:spPr bwMode="auto">
              <a:xfrm>
                <a:off x="509" y="2485"/>
                <a:ext cx="646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de-DE" b="1">
                    <a:latin typeface="Times" charset="0"/>
                  </a:rPr>
                  <a:t>suitable</a:t>
                </a:r>
              </a:p>
            </p:txBody>
          </p:sp>
        </p:grpSp>
        <p:sp>
          <p:nvSpPr>
            <p:cNvPr id="133148" name="Text Box 28"/>
            <p:cNvSpPr txBox="1">
              <a:spLocks noChangeArrowheads="1"/>
            </p:cNvSpPr>
            <p:nvPr/>
          </p:nvSpPr>
          <p:spPr bwMode="auto">
            <a:xfrm>
              <a:off x="643" y="2757"/>
              <a:ext cx="203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de-DE" b="1">
                  <a:latin typeface="Times" charset="0"/>
                </a:rPr>
                <a:t>*</a:t>
              </a:r>
            </a:p>
          </p:txBody>
        </p:sp>
      </p:grpSp>
      <p:sp>
        <p:nvSpPr>
          <p:cNvPr id="133149" name="Text Box 29"/>
          <p:cNvSpPr txBox="1">
            <a:spLocks noChangeArrowheads="1"/>
          </p:cNvSpPr>
          <p:nvPr/>
        </p:nvSpPr>
        <p:spPr bwMode="auto">
          <a:xfrm>
            <a:off x="6934201" y="1981200"/>
            <a:ext cx="32877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de-DE" sz="2400">
                <a:solidFill>
                  <a:srgbClr val="FC0128"/>
                </a:solidFill>
                <a:latin typeface="Courier" charset="0"/>
              </a:rPr>
              <a:t>less than 50 Euro</a:t>
            </a:r>
          </a:p>
        </p:txBody>
      </p: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2028825" y="1771650"/>
            <a:ext cx="1149350" cy="928688"/>
            <a:chOff x="344" y="1292"/>
            <a:chExt cx="664" cy="585"/>
          </a:xfrm>
        </p:grpSpPr>
        <p:sp>
          <p:nvSpPr>
            <p:cNvPr id="133151" name="Rectangle 31"/>
            <p:cNvSpPr>
              <a:spLocks noChangeArrowheads="1"/>
            </p:cNvSpPr>
            <p:nvPr/>
          </p:nvSpPr>
          <p:spPr bwMode="auto">
            <a:xfrm>
              <a:off x="346" y="1292"/>
              <a:ext cx="652" cy="5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de-DE" b="1">
                  <a:latin typeface="Times" charset="0"/>
                </a:rPr>
                <a:t>store</a:t>
              </a:r>
            </a:p>
            <a:p>
              <a:pPr algn="ctr"/>
              <a:endParaRPr lang="de-DE" b="1">
                <a:latin typeface="Times" charset="0"/>
              </a:endParaRPr>
            </a:p>
            <a:p>
              <a:pPr algn="ctr"/>
              <a:r>
                <a:rPr lang="de-DE" b="1">
                  <a:latin typeface="Times" charset="0"/>
                </a:rPr>
                <a:t>enter()</a:t>
              </a:r>
            </a:p>
          </p:txBody>
        </p:sp>
        <p:sp>
          <p:nvSpPr>
            <p:cNvPr id="133152" name="Line 32"/>
            <p:cNvSpPr>
              <a:spLocks noChangeShapeType="1"/>
            </p:cNvSpPr>
            <p:nvPr/>
          </p:nvSpPr>
          <p:spPr bwMode="auto">
            <a:xfrm>
              <a:off x="344" y="1520"/>
              <a:ext cx="6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3153" name="Line 33"/>
            <p:cNvSpPr>
              <a:spLocks noChangeShapeType="1"/>
            </p:cNvSpPr>
            <p:nvPr/>
          </p:nvSpPr>
          <p:spPr bwMode="auto">
            <a:xfrm>
              <a:off x="352" y="1616"/>
              <a:ext cx="6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1785938" y="3054350"/>
            <a:ext cx="1147762" cy="928688"/>
            <a:chOff x="1224" y="2292"/>
            <a:chExt cx="784" cy="585"/>
          </a:xfrm>
        </p:grpSpPr>
        <p:sp>
          <p:nvSpPr>
            <p:cNvPr id="133155" name="Rectangle 35"/>
            <p:cNvSpPr>
              <a:spLocks noChangeArrowheads="1"/>
            </p:cNvSpPr>
            <p:nvPr/>
          </p:nvSpPr>
          <p:spPr bwMode="auto">
            <a:xfrm>
              <a:off x="1226" y="2292"/>
              <a:ext cx="770" cy="5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de-DE" b="1">
                  <a:latin typeface="Times" charset="0"/>
                </a:rPr>
                <a:t>daughter</a:t>
              </a:r>
            </a:p>
            <a:p>
              <a:pPr algn="ctr"/>
              <a:r>
                <a:rPr lang="de-DE" b="1">
                  <a:latin typeface="Times" charset="0"/>
                </a:rPr>
                <a:t>age</a:t>
              </a:r>
            </a:p>
            <a:p>
              <a:pPr algn="ctr"/>
              <a:endParaRPr lang="de-DE" b="1">
                <a:latin typeface="Times" charset="0"/>
              </a:endParaRPr>
            </a:p>
          </p:txBody>
        </p:sp>
        <p:sp>
          <p:nvSpPr>
            <p:cNvPr id="133156" name="Line 36"/>
            <p:cNvSpPr>
              <a:spLocks noChangeShapeType="1"/>
            </p:cNvSpPr>
            <p:nvPr/>
          </p:nvSpPr>
          <p:spPr bwMode="auto">
            <a:xfrm>
              <a:off x="1224" y="2520"/>
              <a:ext cx="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3157" name="Line 37"/>
            <p:cNvSpPr>
              <a:spLocks noChangeShapeType="1"/>
            </p:cNvSpPr>
            <p:nvPr/>
          </p:nvSpPr>
          <p:spPr bwMode="auto">
            <a:xfrm>
              <a:off x="1233" y="2664"/>
              <a:ext cx="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2209800" y="4578350"/>
            <a:ext cx="1149350" cy="928688"/>
            <a:chOff x="288" y="3084"/>
            <a:chExt cx="784" cy="585"/>
          </a:xfrm>
        </p:grpSpPr>
        <p:sp>
          <p:nvSpPr>
            <p:cNvPr id="133159" name="Rectangle 39"/>
            <p:cNvSpPr>
              <a:spLocks noChangeArrowheads="1"/>
            </p:cNvSpPr>
            <p:nvPr/>
          </p:nvSpPr>
          <p:spPr bwMode="auto">
            <a:xfrm>
              <a:off x="290" y="3084"/>
              <a:ext cx="770" cy="5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de-DE" b="1">
                  <a:latin typeface="Times" charset="0"/>
                </a:rPr>
                <a:t>toy</a:t>
              </a:r>
            </a:p>
            <a:p>
              <a:pPr algn="ctr"/>
              <a:endParaRPr lang="de-DE" b="1">
                <a:latin typeface="Times" charset="0"/>
              </a:endParaRPr>
            </a:p>
            <a:p>
              <a:pPr algn="ctr"/>
              <a:r>
                <a:rPr lang="de-DE" b="1">
                  <a:latin typeface="Times" charset="0"/>
                </a:rPr>
                <a:t>buy()</a:t>
              </a:r>
            </a:p>
          </p:txBody>
        </p:sp>
        <p:sp>
          <p:nvSpPr>
            <p:cNvPr id="133160" name="Line 40"/>
            <p:cNvSpPr>
              <a:spLocks noChangeShapeType="1"/>
            </p:cNvSpPr>
            <p:nvPr/>
          </p:nvSpPr>
          <p:spPr bwMode="auto">
            <a:xfrm>
              <a:off x="288" y="3312"/>
              <a:ext cx="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3161" name="Line 41"/>
            <p:cNvSpPr>
              <a:spLocks noChangeShapeType="1"/>
            </p:cNvSpPr>
            <p:nvPr/>
          </p:nvSpPr>
          <p:spPr bwMode="auto">
            <a:xfrm>
              <a:off x="297" y="3448"/>
              <a:ext cx="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1558926" y="5867400"/>
            <a:ext cx="1260475" cy="654050"/>
            <a:chOff x="168" y="3634"/>
            <a:chExt cx="784" cy="412"/>
          </a:xfrm>
        </p:grpSpPr>
        <p:sp>
          <p:nvSpPr>
            <p:cNvPr id="133163" name="Rectangle 43"/>
            <p:cNvSpPr>
              <a:spLocks noChangeArrowheads="1"/>
            </p:cNvSpPr>
            <p:nvPr/>
          </p:nvSpPr>
          <p:spPr bwMode="auto">
            <a:xfrm>
              <a:off x="170" y="3634"/>
              <a:ext cx="770" cy="4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de-DE" b="1">
                  <a:latin typeface="Times" charset="0"/>
                </a:rPr>
                <a:t>videogame</a:t>
              </a:r>
            </a:p>
            <a:p>
              <a:pPr algn="ctr"/>
              <a:endParaRPr lang="de-DE" b="1">
                <a:latin typeface="Times" charset="0"/>
              </a:endParaRPr>
            </a:p>
          </p:txBody>
        </p:sp>
        <p:sp>
          <p:nvSpPr>
            <p:cNvPr id="133164" name="Line 44"/>
            <p:cNvSpPr>
              <a:spLocks noChangeShapeType="1"/>
            </p:cNvSpPr>
            <p:nvPr/>
          </p:nvSpPr>
          <p:spPr bwMode="auto">
            <a:xfrm>
              <a:off x="168" y="3816"/>
              <a:ext cx="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3165" name="Line 45"/>
            <p:cNvSpPr>
              <a:spLocks noChangeShapeType="1"/>
            </p:cNvSpPr>
            <p:nvPr/>
          </p:nvSpPr>
          <p:spPr bwMode="auto">
            <a:xfrm>
              <a:off x="177" y="3912"/>
              <a:ext cx="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" name="Group 46"/>
          <p:cNvGrpSpPr>
            <a:grpSpLocks/>
          </p:cNvGrpSpPr>
          <p:nvPr/>
        </p:nvGrpSpPr>
        <p:grpSpPr bwMode="auto">
          <a:xfrm>
            <a:off x="3124201" y="5845175"/>
            <a:ext cx="1376363" cy="654050"/>
            <a:chOff x="168" y="3634"/>
            <a:chExt cx="784" cy="412"/>
          </a:xfrm>
        </p:grpSpPr>
        <p:sp>
          <p:nvSpPr>
            <p:cNvPr id="133167" name="Rectangle 47"/>
            <p:cNvSpPr>
              <a:spLocks noChangeArrowheads="1"/>
            </p:cNvSpPr>
            <p:nvPr/>
          </p:nvSpPr>
          <p:spPr bwMode="auto">
            <a:xfrm>
              <a:off x="170" y="3634"/>
              <a:ext cx="770" cy="4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de-DE" b="1">
                  <a:latin typeface="Times" charset="0"/>
                </a:rPr>
                <a:t>boardgame</a:t>
              </a:r>
            </a:p>
            <a:p>
              <a:pPr algn="ctr"/>
              <a:endParaRPr lang="de-DE" b="1">
                <a:latin typeface="Times" charset="0"/>
              </a:endParaRPr>
            </a:p>
          </p:txBody>
        </p:sp>
        <p:sp>
          <p:nvSpPr>
            <p:cNvPr id="133168" name="Line 48"/>
            <p:cNvSpPr>
              <a:spLocks noChangeShapeType="1"/>
            </p:cNvSpPr>
            <p:nvPr/>
          </p:nvSpPr>
          <p:spPr bwMode="auto">
            <a:xfrm>
              <a:off x="168" y="3816"/>
              <a:ext cx="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3169" name="Line 49"/>
            <p:cNvSpPr>
              <a:spLocks noChangeShapeType="1"/>
            </p:cNvSpPr>
            <p:nvPr/>
          </p:nvSpPr>
          <p:spPr bwMode="auto">
            <a:xfrm>
              <a:off x="177" y="3912"/>
              <a:ext cx="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33170" name="Rectangle 50"/>
          <p:cNvSpPr>
            <a:spLocks noChangeArrowheads="1"/>
          </p:cNvSpPr>
          <p:nvPr/>
        </p:nvSpPr>
        <p:spPr bwMode="auto">
          <a:xfrm>
            <a:off x="4648201" y="2819400"/>
            <a:ext cx="1711325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71" tIns="44442" rIns="90471" bIns="44442"/>
          <a:lstStyle/>
          <a:p>
            <a:r>
              <a:rPr lang="de-DE" sz="2400" dirty="0">
                <a:solidFill>
                  <a:srgbClr val="FC0128"/>
                </a:solidFill>
                <a:latin typeface="Courier" charset="0"/>
              </a:rPr>
              <a:t>toy</a:t>
            </a:r>
          </a:p>
        </p:txBody>
      </p:sp>
      <p:sp>
        <p:nvSpPr>
          <p:cNvPr id="133171" name="Rectangle 51"/>
          <p:cNvSpPr>
            <a:spLocks noChangeArrowheads="1"/>
          </p:cNvSpPr>
          <p:nvPr/>
        </p:nvSpPr>
        <p:spPr bwMode="auto">
          <a:xfrm>
            <a:off x="5894388" y="4635500"/>
            <a:ext cx="1123950" cy="317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71" tIns="44442" rIns="90471" bIns="44442"/>
          <a:lstStyle/>
          <a:p>
            <a:r>
              <a:rPr lang="de-DE" sz="2400">
                <a:solidFill>
                  <a:srgbClr val="FC0128"/>
                </a:solidFill>
                <a:latin typeface="Courier" charset="0"/>
              </a:rPr>
              <a:t>age</a:t>
            </a:r>
          </a:p>
        </p:txBody>
      </p:sp>
      <p:grpSp>
        <p:nvGrpSpPr>
          <p:cNvPr id="12" name="Group 52"/>
          <p:cNvGrpSpPr>
            <a:grpSpLocks/>
          </p:cNvGrpSpPr>
          <p:nvPr/>
        </p:nvGrpSpPr>
        <p:grpSpPr bwMode="auto">
          <a:xfrm>
            <a:off x="2203450" y="5240339"/>
            <a:ext cx="1466850" cy="733425"/>
            <a:chOff x="464" y="3301"/>
            <a:chExt cx="1000" cy="462"/>
          </a:xfrm>
        </p:grpSpPr>
        <p:sp>
          <p:nvSpPr>
            <p:cNvPr id="133173" name="AutoShape 53"/>
            <p:cNvSpPr>
              <a:spLocks noChangeArrowheads="1"/>
            </p:cNvSpPr>
            <p:nvPr/>
          </p:nvSpPr>
          <p:spPr bwMode="auto">
            <a:xfrm>
              <a:off x="920" y="3301"/>
              <a:ext cx="250" cy="462"/>
            </a:xfrm>
            <a:prstGeom prst="flowChartExtra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3174" name="Line 54"/>
            <p:cNvSpPr>
              <a:spLocks noChangeShapeType="1"/>
            </p:cNvSpPr>
            <p:nvPr/>
          </p:nvSpPr>
          <p:spPr bwMode="auto">
            <a:xfrm>
              <a:off x="464" y="3592"/>
              <a:ext cx="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3175" name="Line 55"/>
            <p:cNvSpPr>
              <a:spLocks noChangeShapeType="1"/>
            </p:cNvSpPr>
            <p:nvPr/>
          </p:nvSpPr>
          <p:spPr bwMode="auto">
            <a:xfrm>
              <a:off x="464" y="3584"/>
              <a:ext cx="0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3176" name="Line 56"/>
            <p:cNvSpPr>
              <a:spLocks noChangeShapeType="1"/>
            </p:cNvSpPr>
            <p:nvPr/>
          </p:nvSpPr>
          <p:spPr bwMode="auto">
            <a:xfrm>
              <a:off x="1456" y="3584"/>
              <a:ext cx="0" cy="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33177" name="Rectangle 57"/>
          <p:cNvSpPr>
            <a:spLocks noChangeArrowheads="1"/>
          </p:cNvSpPr>
          <p:nvPr/>
        </p:nvSpPr>
        <p:spPr bwMode="auto">
          <a:xfrm>
            <a:off x="6553200" y="2819400"/>
            <a:ext cx="19431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71" tIns="44442" rIns="90471" bIns="44442"/>
          <a:lstStyle/>
          <a:p>
            <a:r>
              <a:rPr lang="de-DE" sz="2400" dirty="0">
                <a:solidFill>
                  <a:srgbClr val="FC0128"/>
                </a:solidFill>
                <a:latin typeface="Courier" charset="0"/>
              </a:rPr>
              <a:t>videogame</a:t>
            </a:r>
          </a:p>
        </p:txBody>
      </p:sp>
      <p:sp>
        <p:nvSpPr>
          <p:cNvPr id="133178" name="Rectangle 58"/>
          <p:cNvSpPr>
            <a:spLocks noChangeArrowheads="1"/>
          </p:cNvSpPr>
          <p:nvPr/>
        </p:nvSpPr>
        <p:spPr bwMode="auto">
          <a:xfrm>
            <a:off x="6934200" y="1676400"/>
            <a:ext cx="165735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71" tIns="44442" rIns="90471" bIns="44442"/>
          <a:lstStyle/>
          <a:p>
            <a:r>
              <a:rPr lang="de-DE" sz="2400">
                <a:solidFill>
                  <a:srgbClr val="FC0128"/>
                </a:solidFill>
                <a:latin typeface="Courier" charset="0"/>
              </a:rPr>
              <a:t>daughter</a:t>
            </a:r>
          </a:p>
        </p:txBody>
      </p:sp>
      <p:sp>
        <p:nvSpPr>
          <p:cNvPr id="133179" name="Rectangle 59"/>
          <p:cNvSpPr>
            <a:spLocks noChangeArrowheads="1"/>
          </p:cNvSpPr>
          <p:nvPr/>
        </p:nvSpPr>
        <p:spPr bwMode="auto">
          <a:xfrm>
            <a:off x="8650288" y="5715000"/>
            <a:ext cx="1865312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71" tIns="44442" rIns="90471" bIns="44442"/>
          <a:lstStyle/>
          <a:p>
            <a:r>
              <a:rPr lang="de-DE" sz="2400">
                <a:solidFill>
                  <a:srgbClr val="FC0128"/>
                </a:solidFill>
                <a:latin typeface="Courier" charset="0"/>
              </a:rPr>
              <a:t>boardgame</a:t>
            </a:r>
          </a:p>
        </p:txBody>
      </p:sp>
      <p:sp>
        <p:nvSpPr>
          <p:cNvPr id="133180" name="Text Box 60"/>
          <p:cNvSpPr txBox="1">
            <a:spLocks noChangeArrowheads="1"/>
          </p:cNvSpPr>
          <p:nvPr/>
        </p:nvSpPr>
        <p:spPr bwMode="auto">
          <a:xfrm>
            <a:off x="3429001" y="762000"/>
            <a:ext cx="207962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de-DE" sz="2400" dirty="0">
                <a:solidFill>
                  <a:srgbClr val="003366"/>
                </a:solidFill>
                <a:latin typeface="Times" charset="0"/>
              </a:rPr>
              <a:t>Flow of events:</a:t>
            </a:r>
          </a:p>
        </p:txBody>
      </p:sp>
      <p:grpSp>
        <p:nvGrpSpPr>
          <p:cNvPr id="13" name="Group 61"/>
          <p:cNvGrpSpPr>
            <a:grpSpLocks/>
          </p:cNvGrpSpPr>
          <p:nvPr/>
        </p:nvGrpSpPr>
        <p:grpSpPr bwMode="auto">
          <a:xfrm>
            <a:off x="2209800" y="4441826"/>
            <a:ext cx="1149350" cy="1203325"/>
            <a:chOff x="288" y="2998"/>
            <a:chExt cx="784" cy="758"/>
          </a:xfrm>
        </p:grpSpPr>
        <p:sp>
          <p:nvSpPr>
            <p:cNvPr id="133182" name="Rectangle 62"/>
            <p:cNvSpPr>
              <a:spLocks noChangeArrowheads="1"/>
            </p:cNvSpPr>
            <p:nvPr/>
          </p:nvSpPr>
          <p:spPr bwMode="auto">
            <a:xfrm>
              <a:off x="290" y="2998"/>
              <a:ext cx="770" cy="75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/>
              <a:r>
                <a:rPr lang="de-DE" b="1">
                  <a:latin typeface="Times" charset="0"/>
                </a:rPr>
                <a:t>toy</a:t>
              </a:r>
            </a:p>
            <a:p>
              <a:pPr algn="ctr"/>
              <a:r>
                <a:rPr lang="de-DE" b="1">
                  <a:latin typeface="Times" charset="0"/>
                </a:rPr>
                <a:t>price</a:t>
              </a:r>
            </a:p>
            <a:p>
              <a:pPr algn="ctr"/>
              <a:r>
                <a:rPr lang="de-DE" b="1">
                  <a:latin typeface="Times" charset="0"/>
                </a:rPr>
                <a:t>buy()</a:t>
              </a:r>
            </a:p>
            <a:p>
              <a:pPr algn="ctr"/>
              <a:r>
                <a:rPr lang="de-DE" b="1">
                  <a:latin typeface="Times" charset="0"/>
                </a:rPr>
                <a:t>like()</a:t>
              </a:r>
            </a:p>
          </p:txBody>
        </p:sp>
        <p:sp>
          <p:nvSpPr>
            <p:cNvPr id="133183" name="Line 63"/>
            <p:cNvSpPr>
              <a:spLocks noChangeShapeType="1"/>
            </p:cNvSpPr>
            <p:nvPr/>
          </p:nvSpPr>
          <p:spPr bwMode="auto">
            <a:xfrm>
              <a:off x="288" y="3312"/>
              <a:ext cx="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3184" name="Line 64"/>
            <p:cNvSpPr>
              <a:spLocks noChangeShapeType="1"/>
            </p:cNvSpPr>
            <p:nvPr/>
          </p:nvSpPr>
          <p:spPr bwMode="auto">
            <a:xfrm>
              <a:off x="297" y="3448"/>
              <a:ext cx="7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33185" name="Rectangle 65"/>
          <p:cNvSpPr>
            <a:spLocks noChangeArrowheads="1"/>
          </p:cNvSpPr>
          <p:nvPr/>
        </p:nvSpPr>
        <p:spPr bwMode="auto">
          <a:xfrm>
            <a:off x="5116513" y="1360488"/>
            <a:ext cx="8382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71" tIns="44442" rIns="90471" bIns="44442"/>
          <a:lstStyle/>
          <a:p>
            <a:r>
              <a:rPr lang="de-DE" sz="2400">
                <a:solidFill>
                  <a:srgbClr val="FC0128"/>
                </a:solidFill>
                <a:latin typeface="Courier" charset="0"/>
              </a:rPr>
              <a:t>buy</a:t>
            </a:r>
          </a:p>
        </p:txBody>
      </p:sp>
      <p:sp>
        <p:nvSpPr>
          <p:cNvPr id="66" name="Date Placeholder 6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CFDC-FB22-4D49-9175-3F6B35676740}" type="datetime1">
              <a:rPr lang="en-US" smtClean="0"/>
              <a:pPr/>
              <a:t>12/9/2023</a:t>
            </a:fld>
            <a:endParaRPr lang="en-US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25AF-1896-4A56-8D1F-3B4B051A7E4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8" name="Footer Placeholder 6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Dr.Thamer Al-Rousan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0" fill="hold"/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0" fill="hold"/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3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3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3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3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33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3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3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3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3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3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33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33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33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33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 bldLvl="3" autoUpdateAnimBg="0"/>
      <p:bldP spid="133124" grpId="0" build="p" autoUpdateAnimBg="0"/>
      <p:bldP spid="133125" grpId="0" autoUpdateAnimBg="0"/>
      <p:bldP spid="133126" grpId="0" autoUpdateAnimBg="0"/>
      <p:bldP spid="133127" grpId="0" autoUpdateAnimBg="0"/>
      <p:bldP spid="133128" grpId="0" autoUpdateAnimBg="0"/>
      <p:bldP spid="133129" grpId="0" autoUpdateAnimBg="0"/>
      <p:bldP spid="133130" grpId="0" animBg="1" autoUpdateAnimBg="0"/>
      <p:bldP spid="133131" grpId="0" animBg="1"/>
      <p:bldP spid="133149" grpId="0" autoUpdateAnimBg="0"/>
      <p:bldP spid="133170" grpId="0" autoUpdateAnimBg="0"/>
      <p:bldP spid="133171" grpId="0" autoUpdateAnimBg="0"/>
      <p:bldP spid="133177" grpId="0" autoUpdateAnimBg="0"/>
      <p:bldP spid="133178" grpId="0" autoUpdateAnimBg="0"/>
      <p:bldP spid="133179" grpId="0" autoUpdateAnimBg="0"/>
      <p:bldP spid="133180" grpId="0" build="p" autoUpdateAnimBg="0"/>
      <p:bldP spid="133185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7C8804-D1E0-CFAC-F3E0-A317AE765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561514"/>
            <a:ext cx="9601200" cy="4232468"/>
          </a:xfrm>
        </p:spPr>
      </p:pic>
    </p:spTree>
    <p:extLst>
      <p:ext uri="{BB962C8B-B14F-4D97-AF65-F5344CB8AC3E}">
        <p14:creationId xmlns:p14="http://schemas.microsoft.com/office/powerpoint/2010/main" val="1233876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9C4624-DD11-A11F-FD67-3D9E582C7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889" y="1375777"/>
            <a:ext cx="9622302" cy="4307571"/>
          </a:xfrm>
        </p:spPr>
      </p:pic>
    </p:spTree>
    <p:extLst>
      <p:ext uri="{BB962C8B-B14F-4D97-AF65-F5344CB8AC3E}">
        <p14:creationId xmlns:p14="http://schemas.microsoft.com/office/powerpoint/2010/main" val="42918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977" y="1630184"/>
            <a:ext cx="985233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2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646" y="1578668"/>
            <a:ext cx="9427334" cy="389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4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414" y="1424122"/>
            <a:ext cx="9622296" cy="411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2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283" y="1707457"/>
            <a:ext cx="9530366" cy="38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6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887" y="1797609"/>
            <a:ext cx="9569003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72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977" y="1797610"/>
            <a:ext cx="9697791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39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55</TotalTime>
  <Words>1254</Words>
  <Application>Microsoft Office PowerPoint</Application>
  <PresentationFormat>Widescreen</PresentationFormat>
  <Paragraphs>271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Courier</vt:lpstr>
      <vt:lpstr>Garamond</vt:lpstr>
      <vt:lpstr>Times</vt:lpstr>
      <vt:lpstr>Times New Roman</vt:lpstr>
      <vt:lpstr>Organic</vt:lpstr>
      <vt:lpstr>Default Design</vt:lpstr>
      <vt:lpstr>Class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Modeling Classes</vt:lpstr>
      <vt:lpstr>Noun Identification: A Library Example</vt:lpstr>
      <vt:lpstr>Noun Identification: A Library Example</vt:lpstr>
      <vt:lpstr>Candidate Classes</vt:lpstr>
      <vt:lpstr>Relations between Classes</vt:lpstr>
      <vt:lpstr>Operations</vt:lpstr>
      <vt:lpstr>Class Diagram</vt:lpstr>
      <vt:lpstr>Rough Sketch: Wholesale System</vt:lpstr>
      <vt:lpstr>Rough Sketch: Wholesale System</vt:lpstr>
      <vt:lpstr>Rough Sketch: Wholesale System</vt:lpstr>
      <vt:lpstr>Expanding a Class:  Modeling Financial Information </vt:lpstr>
      <vt:lpstr>Modeling Invoice</vt:lpstr>
      <vt:lpstr>Lessons Learned</vt:lpstr>
      <vt:lpstr>PowerPoint Presentation</vt:lpstr>
      <vt:lpstr>PowerPoint Presentation</vt:lpstr>
      <vt:lpstr>Example: Flow of events</vt:lpstr>
      <vt:lpstr>Mapping Parts of Speech to Object Model Components </vt:lpstr>
      <vt:lpstr>Another Example</vt:lpstr>
      <vt:lpstr>Textual Analysis Using Abbot‘s Technique</vt:lpstr>
      <vt:lpstr>Class Identification</vt:lpstr>
      <vt:lpstr>Generation of a class diagram from flow of events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Diagrams</dc:title>
  <dc:creator>hp</dc:creator>
  <cp:lastModifiedBy>Dr. Al-Rousan</cp:lastModifiedBy>
  <cp:revision>5</cp:revision>
  <dcterms:created xsi:type="dcterms:W3CDTF">2023-12-03T04:23:50Z</dcterms:created>
  <dcterms:modified xsi:type="dcterms:W3CDTF">2023-12-09T17:32:19Z</dcterms:modified>
</cp:coreProperties>
</file>