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301" r:id="rId4"/>
    <p:sldId id="302" r:id="rId5"/>
    <p:sldId id="303" r:id="rId6"/>
    <p:sldId id="304" r:id="rId7"/>
    <p:sldId id="30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1" d="100"/>
          <a:sy n="101" d="100"/>
        </p:scale>
        <p:origin x="63" y="1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E92C5-0E7A-D99D-B745-F8B47B8E14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0D2D04-8969-9CAD-CBDE-43CC0538C9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ED5A9E-F58F-1E4A-3276-A8F642DA6B14}"/>
              </a:ext>
            </a:extLst>
          </p:cNvPr>
          <p:cNvSpPr>
            <a:spLocks noGrp="1"/>
          </p:cNvSpPr>
          <p:nvPr>
            <p:ph type="dt" sz="half" idx="10"/>
          </p:nvPr>
        </p:nvSpPr>
        <p:spPr/>
        <p:txBody>
          <a:bodyPr/>
          <a:lstStyle/>
          <a:p>
            <a:fld id="{81DEBE9B-4487-41E0-A4FA-48499CED196C}" type="datetimeFigureOut">
              <a:rPr lang="en-US" smtClean="0"/>
              <a:t>11/14/2024</a:t>
            </a:fld>
            <a:endParaRPr lang="en-US"/>
          </a:p>
        </p:txBody>
      </p:sp>
      <p:sp>
        <p:nvSpPr>
          <p:cNvPr id="5" name="Footer Placeholder 4">
            <a:extLst>
              <a:ext uri="{FF2B5EF4-FFF2-40B4-BE49-F238E27FC236}">
                <a16:creationId xmlns:a16="http://schemas.microsoft.com/office/drawing/2014/main" id="{5951961D-7723-E4BB-3C11-947534229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F465B-3F29-E2DA-0863-3008477631DC}"/>
              </a:ext>
            </a:extLst>
          </p:cNvPr>
          <p:cNvSpPr>
            <a:spLocks noGrp="1"/>
          </p:cNvSpPr>
          <p:nvPr>
            <p:ph type="sldNum" sz="quarter" idx="12"/>
          </p:nvPr>
        </p:nvSpPr>
        <p:spPr/>
        <p:txBody>
          <a:bodyPr/>
          <a:lstStyle/>
          <a:p>
            <a:fld id="{EA01FBFA-2F79-4B0F-8F13-F8C83258F8F2}" type="slidenum">
              <a:rPr lang="en-US" smtClean="0"/>
              <a:t>‹#›</a:t>
            </a:fld>
            <a:endParaRPr lang="en-US"/>
          </a:p>
        </p:txBody>
      </p:sp>
    </p:spTree>
    <p:extLst>
      <p:ext uri="{BB962C8B-B14F-4D97-AF65-F5344CB8AC3E}">
        <p14:creationId xmlns:p14="http://schemas.microsoft.com/office/powerpoint/2010/main" val="3379441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E5603-E156-0A08-2F4B-1801E3E0D3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97AFC4-21E3-F465-28F1-AE998DA528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9EBF8F-FD8E-5926-3283-B14C13FC8303}"/>
              </a:ext>
            </a:extLst>
          </p:cNvPr>
          <p:cNvSpPr>
            <a:spLocks noGrp="1"/>
          </p:cNvSpPr>
          <p:nvPr>
            <p:ph type="dt" sz="half" idx="10"/>
          </p:nvPr>
        </p:nvSpPr>
        <p:spPr/>
        <p:txBody>
          <a:bodyPr/>
          <a:lstStyle/>
          <a:p>
            <a:fld id="{81DEBE9B-4487-41E0-A4FA-48499CED196C}" type="datetimeFigureOut">
              <a:rPr lang="en-US" smtClean="0"/>
              <a:t>11/14/2024</a:t>
            </a:fld>
            <a:endParaRPr lang="en-US"/>
          </a:p>
        </p:txBody>
      </p:sp>
      <p:sp>
        <p:nvSpPr>
          <p:cNvPr id="5" name="Footer Placeholder 4">
            <a:extLst>
              <a:ext uri="{FF2B5EF4-FFF2-40B4-BE49-F238E27FC236}">
                <a16:creationId xmlns:a16="http://schemas.microsoft.com/office/drawing/2014/main" id="{AD543260-9281-E450-3F11-4A6A5ADC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06F397-768C-31F5-EEF4-4559784E71AD}"/>
              </a:ext>
            </a:extLst>
          </p:cNvPr>
          <p:cNvSpPr>
            <a:spLocks noGrp="1"/>
          </p:cNvSpPr>
          <p:nvPr>
            <p:ph type="sldNum" sz="quarter" idx="12"/>
          </p:nvPr>
        </p:nvSpPr>
        <p:spPr/>
        <p:txBody>
          <a:bodyPr/>
          <a:lstStyle/>
          <a:p>
            <a:fld id="{EA01FBFA-2F79-4B0F-8F13-F8C83258F8F2}" type="slidenum">
              <a:rPr lang="en-US" smtClean="0"/>
              <a:t>‹#›</a:t>
            </a:fld>
            <a:endParaRPr lang="en-US"/>
          </a:p>
        </p:txBody>
      </p:sp>
    </p:spTree>
    <p:extLst>
      <p:ext uri="{BB962C8B-B14F-4D97-AF65-F5344CB8AC3E}">
        <p14:creationId xmlns:p14="http://schemas.microsoft.com/office/powerpoint/2010/main" val="222332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1A9C75-BFAE-EF59-D3FC-E8CED4AB5D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E0E796-D0C8-9E6A-2055-8538A58F00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2FE10A-921E-2AA5-89DB-7F92CE521773}"/>
              </a:ext>
            </a:extLst>
          </p:cNvPr>
          <p:cNvSpPr>
            <a:spLocks noGrp="1"/>
          </p:cNvSpPr>
          <p:nvPr>
            <p:ph type="dt" sz="half" idx="10"/>
          </p:nvPr>
        </p:nvSpPr>
        <p:spPr/>
        <p:txBody>
          <a:bodyPr/>
          <a:lstStyle/>
          <a:p>
            <a:fld id="{81DEBE9B-4487-41E0-A4FA-48499CED196C}" type="datetimeFigureOut">
              <a:rPr lang="en-US" smtClean="0"/>
              <a:t>11/14/2024</a:t>
            </a:fld>
            <a:endParaRPr lang="en-US"/>
          </a:p>
        </p:txBody>
      </p:sp>
      <p:sp>
        <p:nvSpPr>
          <p:cNvPr id="5" name="Footer Placeholder 4">
            <a:extLst>
              <a:ext uri="{FF2B5EF4-FFF2-40B4-BE49-F238E27FC236}">
                <a16:creationId xmlns:a16="http://schemas.microsoft.com/office/drawing/2014/main" id="{90CD1792-0706-8D0F-527A-4793C0F71D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33D88-3ABC-CFC8-9E66-F918D812F49F}"/>
              </a:ext>
            </a:extLst>
          </p:cNvPr>
          <p:cNvSpPr>
            <a:spLocks noGrp="1"/>
          </p:cNvSpPr>
          <p:nvPr>
            <p:ph type="sldNum" sz="quarter" idx="12"/>
          </p:nvPr>
        </p:nvSpPr>
        <p:spPr/>
        <p:txBody>
          <a:bodyPr/>
          <a:lstStyle/>
          <a:p>
            <a:fld id="{EA01FBFA-2F79-4B0F-8F13-F8C83258F8F2}" type="slidenum">
              <a:rPr lang="en-US" smtClean="0"/>
              <a:t>‹#›</a:t>
            </a:fld>
            <a:endParaRPr lang="en-US"/>
          </a:p>
        </p:txBody>
      </p:sp>
    </p:spTree>
    <p:extLst>
      <p:ext uri="{BB962C8B-B14F-4D97-AF65-F5344CB8AC3E}">
        <p14:creationId xmlns:p14="http://schemas.microsoft.com/office/powerpoint/2010/main" val="1789607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50456-BCED-33F2-65BA-58ED9D2AB5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18F402-8BAB-3377-E77F-713760F653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DE5574-2270-4CAE-6AEB-B5543D6C7382}"/>
              </a:ext>
            </a:extLst>
          </p:cNvPr>
          <p:cNvSpPr>
            <a:spLocks noGrp="1"/>
          </p:cNvSpPr>
          <p:nvPr>
            <p:ph type="dt" sz="half" idx="10"/>
          </p:nvPr>
        </p:nvSpPr>
        <p:spPr/>
        <p:txBody>
          <a:bodyPr/>
          <a:lstStyle/>
          <a:p>
            <a:fld id="{81DEBE9B-4487-41E0-A4FA-48499CED196C}" type="datetimeFigureOut">
              <a:rPr lang="en-US" smtClean="0"/>
              <a:t>11/14/2024</a:t>
            </a:fld>
            <a:endParaRPr lang="en-US"/>
          </a:p>
        </p:txBody>
      </p:sp>
      <p:sp>
        <p:nvSpPr>
          <p:cNvPr id="5" name="Footer Placeholder 4">
            <a:extLst>
              <a:ext uri="{FF2B5EF4-FFF2-40B4-BE49-F238E27FC236}">
                <a16:creationId xmlns:a16="http://schemas.microsoft.com/office/drawing/2014/main" id="{C408499F-4EC1-8597-1D99-50E5B72E13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F008E5-9B91-BAFA-8DB2-E3F299DD2569}"/>
              </a:ext>
            </a:extLst>
          </p:cNvPr>
          <p:cNvSpPr>
            <a:spLocks noGrp="1"/>
          </p:cNvSpPr>
          <p:nvPr>
            <p:ph type="sldNum" sz="quarter" idx="12"/>
          </p:nvPr>
        </p:nvSpPr>
        <p:spPr/>
        <p:txBody>
          <a:bodyPr/>
          <a:lstStyle/>
          <a:p>
            <a:fld id="{EA01FBFA-2F79-4B0F-8F13-F8C83258F8F2}" type="slidenum">
              <a:rPr lang="en-US" smtClean="0"/>
              <a:t>‹#›</a:t>
            </a:fld>
            <a:endParaRPr lang="en-US"/>
          </a:p>
        </p:txBody>
      </p:sp>
    </p:spTree>
    <p:extLst>
      <p:ext uri="{BB962C8B-B14F-4D97-AF65-F5344CB8AC3E}">
        <p14:creationId xmlns:p14="http://schemas.microsoft.com/office/powerpoint/2010/main" val="1287794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519B-75D0-1881-1274-24DAC87623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B161DC-FA08-DB95-C991-62C276DDAA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FC7EBA-D447-4A35-623C-3F25A8C26F5F}"/>
              </a:ext>
            </a:extLst>
          </p:cNvPr>
          <p:cNvSpPr>
            <a:spLocks noGrp="1"/>
          </p:cNvSpPr>
          <p:nvPr>
            <p:ph type="dt" sz="half" idx="10"/>
          </p:nvPr>
        </p:nvSpPr>
        <p:spPr/>
        <p:txBody>
          <a:bodyPr/>
          <a:lstStyle/>
          <a:p>
            <a:fld id="{81DEBE9B-4487-41E0-A4FA-48499CED196C}" type="datetimeFigureOut">
              <a:rPr lang="en-US" smtClean="0"/>
              <a:t>11/14/2024</a:t>
            </a:fld>
            <a:endParaRPr lang="en-US"/>
          </a:p>
        </p:txBody>
      </p:sp>
      <p:sp>
        <p:nvSpPr>
          <p:cNvPr id="5" name="Footer Placeholder 4">
            <a:extLst>
              <a:ext uri="{FF2B5EF4-FFF2-40B4-BE49-F238E27FC236}">
                <a16:creationId xmlns:a16="http://schemas.microsoft.com/office/drawing/2014/main" id="{AF1E3D01-52CD-5B59-09FB-B5C3E1491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71BD9-FBA9-9582-7BE9-215684DF49EE}"/>
              </a:ext>
            </a:extLst>
          </p:cNvPr>
          <p:cNvSpPr>
            <a:spLocks noGrp="1"/>
          </p:cNvSpPr>
          <p:nvPr>
            <p:ph type="sldNum" sz="quarter" idx="12"/>
          </p:nvPr>
        </p:nvSpPr>
        <p:spPr/>
        <p:txBody>
          <a:bodyPr/>
          <a:lstStyle/>
          <a:p>
            <a:fld id="{EA01FBFA-2F79-4B0F-8F13-F8C83258F8F2}" type="slidenum">
              <a:rPr lang="en-US" smtClean="0"/>
              <a:t>‹#›</a:t>
            </a:fld>
            <a:endParaRPr lang="en-US"/>
          </a:p>
        </p:txBody>
      </p:sp>
    </p:spTree>
    <p:extLst>
      <p:ext uri="{BB962C8B-B14F-4D97-AF65-F5344CB8AC3E}">
        <p14:creationId xmlns:p14="http://schemas.microsoft.com/office/powerpoint/2010/main" val="2013650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CE65B-84A8-46A1-AAF9-EF18B57F87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53C2C1-B8A9-B1DF-C431-261C76372D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F76511-E392-7720-20E7-67FF3C4CEB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37D103-52BD-94CB-D52D-D52B80518C8C}"/>
              </a:ext>
            </a:extLst>
          </p:cNvPr>
          <p:cNvSpPr>
            <a:spLocks noGrp="1"/>
          </p:cNvSpPr>
          <p:nvPr>
            <p:ph type="dt" sz="half" idx="10"/>
          </p:nvPr>
        </p:nvSpPr>
        <p:spPr/>
        <p:txBody>
          <a:bodyPr/>
          <a:lstStyle/>
          <a:p>
            <a:fld id="{81DEBE9B-4487-41E0-A4FA-48499CED196C}" type="datetimeFigureOut">
              <a:rPr lang="en-US" smtClean="0"/>
              <a:t>11/14/2024</a:t>
            </a:fld>
            <a:endParaRPr lang="en-US"/>
          </a:p>
        </p:txBody>
      </p:sp>
      <p:sp>
        <p:nvSpPr>
          <p:cNvPr id="6" name="Footer Placeholder 5">
            <a:extLst>
              <a:ext uri="{FF2B5EF4-FFF2-40B4-BE49-F238E27FC236}">
                <a16:creationId xmlns:a16="http://schemas.microsoft.com/office/drawing/2014/main" id="{5BB6E1C0-FCBC-49EF-5330-95283A2C6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AF98C4-109C-DBE3-677C-20A3B306B188}"/>
              </a:ext>
            </a:extLst>
          </p:cNvPr>
          <p:cNvSpPr>
            <a:spLocks noGrp="1"/>
          </p:cNvSpPr>
          <p:nvPr>
            <p:ph type="sldNum" sz="quarter" idx="12"/>
          </p:nvPr>
        </p:nvSpPr>
        <p:spPr/>
        <p:txBody>
          <a:bodyPr/>
          <a:lstStyle/>
          <a:p>
            <a:fld id="{EA01FBFA-2F79-4B0F-8F13-F8C83258F8F2}" type="slidenum">
              <a:rPr lang="en-US" smtClean="0"/>
              <a:t>‹#›</a:t>
            </a:fld>
            <a:endParaRPr lang="en-US"/>
          </a:p>
        </p:txBody>
      </p:sp>
    </p:spTree>
    <p:extLst>
      <p:ext uri="{BB962C8B-B14F-4D97-AF65-F5344CB8AC3E}">
        <p14:creationId xmlns:p14="http://schemas.microsoft.com/office/powerpoint/2010/main" val="4284135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BD486-ED1B-BCCB-39C9-7598E4BD22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43CA9B-3CFD-5BC2-F063-81D0DDD21B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CFC22C-18E9-4F14-1359-72FD261221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312836-90D7-18D3-2CE2-00C362F274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1EBEF0-26E6-90BD-7529-22687D91F2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611815-FD84-6FC0-153F-BB0702F24D13}"/>
              </a:ext>
            </a:extLst>
          </p:cNvPr>
          <p:cNvSpPr>
            <a:spLocks noGrp="1"/>
          </p:cNvSpPr>
          <p:nvPr>
            <p:ph type="dt" sz="half" idx="10"/>
          </p:nvPr>
        </p:nvSpPr>
        <p:spPr/>
        <p:txBody>
          <a:bodyPr/>
          <a:lstStyle/>
          <a:p>
            <a:fld id="{81DEBE9B-4487-41E0-A4FA-48499CED196C}" type="datetimeFigureOut">
              <a:rPr lang="en-US" smtClean="0"/>
              <a:t>11/14/2024</a:t>
            </a:fld>
            <a:endParaRPr lang="en-US"/>
          </a:p>
        </p:txBody>
      </p:sp>
      <p:sp>
        <p:nvSpPr>
          <p:cNvPr id="8" name="Footer Placeholder 7">
            <a:extLst>
              <a:ext uri="{FF2B5EF4-FFF2-40B4-BE49-F238E27FC236}">
                <a16:creationId xmlns:a16="http://schemas.microsoft.com/office/drawing/2014/main" id="{B27C39E5-188E-2978-7449-B2D62DBF7B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FE9FCF-3EDF-0FBC-9438-9EFABF368BBE}"/>
              </a:ext>
            </a:extLst>
          </p:cNvPr>
          <p:cNvSpPr>
            <a:spLocks noGrp="1"/>
          </p:cNvSpPr>
          <p:nvPr>
            <p:ph type="sldNum" sz="quarter" idx="12"/>
          </p:nvPr>
        </p:nvSpPr>
        <p:spPr/>
        <p:txBody>
          <a:bodyPr/>
          <a:lstStyle/>
          <a:p>
            <a:fld id="{EA01FBFA-2F79-4B0F-8F13-F8C83258F8F2}" type="slidenum">
              <a:rPr lang="en-US" smtClean="0"/>
              <a:t>‹#›</a:t>
            </a:fld>
            <a:endParaRPr lang="en-US"/>
          </a:p>
        </p:txBody>
      </p:sp>
    </p:spTree>
    <p:extLst>
      <p:ext uri="{BB962C8B-B14F-4D97-AF65-F5344CB8AC3E}">
        <p14:creationId xmlns:p14="http://schemas.microsoft.com/office/powerpoint/2010/main" val="4026277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45A7F-B0F0-EA21-B1ED-2FE53D824A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915F59-85AA-6BC0-6F49-2E121479C6E0}"/>
              </a:ext>
            </a:extLst>
          </p:cNvPr>
          <p:cNvSpPr>
            <a:spLocks noGrp="1"/>
          </p:cNvSpPr>
          <p:nvPr>
            <p:ph type="dt" sz="half" idx="10"/>
          </p:nvPr>
        </p:nvSpPr>
        <p:spPr/>
        <p:txBody>
          <a:bodyPr/>
          <a:lstStyle/>
          <a:p>
            <a:fld id="{81DEBE9B-4487-41E0-A4FA-48499CED196C}" type="datetimeFigureOut">
              <a:rPr lang="en-US" smtClean="0"/>
              <a:t>11/14/2024</a:t>
            </a:fld>
            <a:endParaRPr lang="en-US"/>
          </a:p>
        </p:txBody>
      </p:sp>
      <p:sp>
        <p:nvSpPr>
          <p:cNvPr id="4" name="Footer Placeholder 3">
            <a:extLst>
              <a:ext uri="{FF2B5EF4-FFF2-40B4-BE49-F238E27FC236}">
                <a16:creationId xmlns:a16="http://schemas.microsoft.com/office/drawing/2014/main" id="{74F1E1B4-B635-6570-336B-B1E9703062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7540E2-DB7B-0B68-7E7F-795E9D5139DE}"/>
              </a:ext>
            </a:extLst>
          </p:cNvPr>
          <p:cNvSpPr>
            <a:spLocks noGrp="1"/>
          </p:cNvSpPr>
          <p:nvPr>
            <p:ph type="sldNum" sz="quarter" idx="12"/>
          </p:nvPr>
        </p:nvSpPr>
        <p:spPr/>
        <p:txBody>
          <a:bodyPr/>
          <a:lstStyle/>
          <a:p>
            <a:fld id="{EA01FBFA-2F79-4B0F-8F13-F8C83258F8F2}" type="slidenum">
              <a:rPr lang="en-US" smtClean="0"/>
              <a:t>‹#›</a:t>
            </a:fld>
            <a:endParaRPr lang="en-US"/>
          </a:p>
        </p:txBody>
      </p:sp>
    </p:spTree>
    <p:extLst>
      <p:ext uri="{BB962C8B-B14F-4D97-AF65-F5344CB8AC3E}">
        <p14:creationId xmlns:p14="http://schemas.microsoft.com/office/powerpoint/2010/main" val="3540966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F51F30-ABF8-EF59-E9C0-9A7DA7091195}"/>
              </a:ext>
            </a:extLst>
          </p:cNvPr>
          <p:cNvSpPr>
            <a:spLocks noGrp="1"/>
          </p:cNvSpPr>
          <p:nvPr>
            <p:ph type="dt" sz="half" idx="10"/>
          </p:nvPr>
        </p:nvSpPr>
        <p:spPr/>
        <p:txBody>
          <a:bodyPr/>
          <a:lstStyle/>
          <a:p>
            <a:fld id="{81DEBE9B-4487-41E0-A4FA-48499CED196C}" type="datetimeFigureOut">
              <a:rPr lang="en-US" smtClean="0"/>
              <a:t>11/14/2024</a:t>
            </a:fld>
            <a:endParaRPr lang="en-US"/>
          </a:p>
        </p:txBody>
      </p:sp>
      <p:sp>
        <p:nvSpPr>
          <p:cNvPr id="3" name="Footer Placeholder 2">
            <a:extLst>
              <a:ext uri="{FF2B5EF4-FFF2-40B4-BE49-F238E27FC236}">
                <a16:creationId xmlns:a16="http://schemas.microsoft.com/office/drawing/2014/main" id="{DB992094-9F56-8E4A-4590-093D856BE7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468C7F-7F95-34D3-07B2-DD8769306926}"/>
              </a:ext>
            </a:extLst>
          </p:cNvPr>
          <p:cNvSpPr>
            <a:spLocks noGrp="1"/>
          </p:cNvSpPr>
          <p:nvPr>
            <p:ph type="sldNum" sz="quarter" idx="12"/>
          </p:nvPr>
        </p:nvSpPr>
        <p:spPr/>
        <p:txBody>
          <a:bodyPr/>
          <a:lstStyle/>
          <a:p>
            <a:fld id="{EA01FBFA-2F79-4B0F-8F13-F8C83258F8F2}" type="slidenum">
              <a:rPr lang="en-US" smtClean="0"/>
              <a:t>‹#›</a:t>
            </a:fld>
            <a:endParaRPr lang="en-US"/>
          </a:p>
        </p:txBody>
      </p:sp>
    </p:spTree>
    <p:extLst>
      <p:ext uri="{BB962C8B-B14F-4D97-AF65-F5344CB8AC3E}">
        <p14:creationId xmlns:p14="http://schemas.microsoft.com/office/powerpoint/2010/main" val="3756956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2B6D-04C2-27CD-4A85-549845E057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FE308E-E04F-7300-4745-F60F7B9F48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E00B66-EB8F-8034-C458-76F46377C7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5CAAC-09B6-C843-D122-CFA24060276B}"/>
              </a:ext>
            </a:extLst>
          </p:cNvPr>
          <p:cNvSpPr>
            <a:spLocks noGrp="1"/>
          </p:cNvSpPr>
          <p:nvPr>
            <p:ph type="dt" sz="half" idx="10"/>
          </p:nvPr>
        </p:nvSpPr>
        <p:spPr/>
        <p:txBody>
          <a:bodyPr/>
          <a:lstStyle/>
          <a:p>
            <a:fld id="{81DEBE9B-4487-41E0-A4FA-48499CED196C}" type="datetimeFigureOut">
              <a:rPr lang="en-US" smtClean="0"/>
              <a:t>11/14/2024</a:t>
            </a:fld>
            <a:endParaRPr lang="en-US"/>
          </a:p>
        </p:txBody>
      </p:sp>
      <p:sp>
        <p:nvSpPr>
          <p:cNvPr id="6" name="Footer Placeholder 5">
            <a:extLst>
              <a:ext uri="{FF2B5EF4-FFF2-40B4-BE49-F238E27FC236}">
                <a16:creationId xmlns:a16="http://schemas.microsoft.com/office/drawing/2014/main" id="{D05DD02B-2E44-DCCC-44A7-871509FD4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C41D25-D580-93AA-F115-0E82985F54C1}"/>
              </a:ext>
            </a:extLst>
          </p:cNvPr>
          <p:cNvSpPr>
            <a:spLocks noGrp="1"/>
          </p:cNvSpPr>
          <p:nvPr>
            <p:ph type="sldNum" sz="quarter" idx="12"/>
          </p:nvPr>
        </p:nvSpPr>
        <p:spPr/>
        <p:txBody>
          <a:bodyPr/>
          <a:lstStyle/>
          <a:p>
            <a:fld id="{EA01FBFA-2F79-4B0F-8F13-F8C83258F8F2}" type="slidenum">
              <a:rPr lang="en-US" smtClean="0"/>
              <a:t>‹#›</a:t>
            </a:fld>
            <a:endParaRPr lang="en-US"/>
          </a:p>
        </p:txBody>
      </p:sp>
    </p:spTree>
    <p:extLst>
      <p:ext uri="{BB962C8B-B14F-4D97-AF65-F5344CB8AC3E}">
        <p14:creationId xmlns:p14="http://schemas.microsoft.com/office/powerpoint/2010/main" val="2961762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F3CB5-32A0-E3CF-B9FC-7A1DDCC8FA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EFEB95-95DF-3794-F3B6-59EC38E3CE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1B7C0A-ACC0-E73D-729B-6E0004A484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47213E-667E-1B2A-7BF6-8740EE552B1C}"/>
              </a:ext>
            </a:extLst>
          </p:cNvPr>
          <p:cNvSpPr>
            <a:spLocks noGrp="1"/>
          </p:cNvSpPr>
          <p:nvPr>
            <p:ph type="dt" sz="half" idx="10"/>
          </p:nvPr>
        </p:nvSpPr>
        <p:spPr/>
        <p:txBody>
          <a:bodyPr/>
          <a:lstStyle/>
          <a:p>
            <a:fld id="{81DEBE9B-4487-41E0-A4FA-48499CED196C}" type="datetimeFigureOut">
              <a:rPr lang="en-US" smtClean="0"/>
              <a:t>11/14/2024</a:t>
            </a:fld>
            <a:endParaRPr lang="en-US"/>
          </a:p>
        </p:txBody>
      </p:sp>
      <p:sp>
        <p:nvSpPr>
          <p:cNvPr id="6" name="Footer Placeholder 5">
            <a:extLst>
              <a:ext uri="{FF2B5EF4-FFF2-40B4-BE49-F238E27FC236}">
                <a16:creationId xmlns:a16="http://schemas.microsoft.com/office/drawing/2014/main" id="{E202E0AD-1DA0-20C2-E42D-1215A2BF14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A5506F-B4D2-5282-4DD1-3484FE8CDE89}"/>
              </a:ext>
            </a:extLst>
          </p:cNvPr>
          <p:cNvSpPr>
            <a:spLocks noGrp="1"/>
          </p:cNvSpPr>
          <p:nvPr>
            <p:ph type="sldNum" sz="quarter" idx="12"/>
          </p:nvPr>
        </p:nvSpPr>
        <p:spPr/>
        <p:txBody>
          <a:bodyPr/>
          <a:lstStyle/>
          <a:p>
            <a:fld id="{EA01FBFA-2F79-4B0F-8F13-F8C83258F8F2}" type="slidenum">
              <a:rPr lang="en-US" smtClean="0"/>
              <a:t>‹#›</a:t>
            </a:fld>
            <a:endParaRPr lang="en-US"/>
          </a:p>
        </p:txBody>
      </p:sp>
    </p:spTree>
    <p:extLst>
      <p:ext uri="{BB962C8B-B14F-4D97-AF65-F5344CB8AC3E}">
        <p14:creationId xmlns:p14="http://schemas.microsoft.com/office/powerpoint/2010/main" val="86809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CC2554-7300-615C-344C-4E9206AE46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7D35A9-6CA7-06B5-E35C-918AE153F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3B2969-BEC3-6791-2F71-1376B62F1E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DEBE9B-4487-41E0-A4FA-48499CED196C}" type="datetimeFigureOut">
              <a:rPr lang="en-US" smtClean="0"/>
              <a:t>11/14/2024</a:t>
            </a:fld>
            <a:endParaRPr lang="en-US"/>
          </a:p>
        </p:txBody>
      </p:sp>
      <p:sp>
        <p:nvSpPr>
          <p:cNvPr id="5" name="Footer Placeholder 4">
            <a:extLst>
              <a:ext uri="{FF2B5EF4-FFF2-40B4-BE49-F238E27FC236}">
                <a16:creationId xmlns:a16="http://schemas.microsoft.com/office/drawing/2014/main" id="{5667B479-862A-EDDB-94CF-7FA4C6AC64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98DEBE-11AE-4C30-B166-FE27279367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01FBFA-2F79-4B0F-8F13-F8C83258F8F2}" type="slidenum">
              <a:rPr lang="en-US" smtClean="0"/>
              <a:t>‹#›</a:t>
            </a:fld>
            <a:endParaRPr lang="en-US"/>
          </a:p>
        </p:txBody>
      </p:sp>
    </p:spTree>
    <p:extLst>
      <p:ext uri="{BB962C8B-B14F-4D97-AF65-F5344CB8AC3E}">
        <p14:creationId xmlns:p14="http://schemas.microsoft.com/office/powerpoint/2010/main" val="11055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7F1C-D2EF-6920-5993-BF29A5F5143D}"/>
              </a:ext>
            </a:extLst>
          </p:cNvPr>
          <p:cNvSpPr>
            <a:spLocks noGrp="1"/>
          </p:cNvSpPr>
          <p:nvPr>
            <p:ph type="ctrTitle"/>
          </p:nvPr>
        </p:nvSpPr>
        <p:spPr>
          <a:xfrm>
            <a:off x="1313294" y="2938875"/>
            <a:ext cx="9144000" cy="1204010"/>
          </a:xfrm>
        </p:spPr>
        <p:txBody>
          <a:bodyPr>
            <a:normAutofit fontScale="90000"/>
          </a:bodyPr>
          <a:lstStyle/>
          <a:p>
            <a:r>
              <a:rPr lang="en-US" sz="4400" b="1" dirty="0">
                <a:solidFill>
                  <a:srgbClr val="C00000"/>
                </a:solidFill>
                <a:latin typeface="Times" panose="02020603050405020304" pitchFamily="18" charset="0"/>
                <a:ea typeface="+mn-ea"/>
                <a:cs typeface="Times" panose="02020603050405020304" pitchFamily="18" charset="0"/>
              </a:rPr>
              <a:t>Software Maintenance and Reverse Engineering</a:t>
            </a:r>
            <a:endParaRPr lang="en-US" dirty="0"/>
          </a:p>
        </p:txBody>
      </p:sp>
      <p:pic>
        <p:nvPicPr>
          <p:cNvPr id="4" name="Picture 3">
            <a:extLst>
              <a:ext uri="{FF2B5EF4-FFF2-40B4-BE49-F238E27FC236}">
                <a16:creationId xmlns:a16="http://schemas.microsoft.com/office/drawing/2014/main" id="{51323341-67E2-A941-DEF2-9844814CD031}"/>
              </a:ext>
            </a:extLst>
          </p:cNvPr>
          <p:cNvPicPr>
            <a:picLocks noChangeAspect="1"/>
          </p:cNvPicPr>
          <p:nvPr/>
        </p:nvPicPr>
        <p:blipFill>
          <a:blip r:embed="rId2"/>
          <a:stretch>
            <a:fillRect/>
          </a:stretch>
        </p:blipFill>
        <p:spPr>
          <a:xfrm>
            <a:off x="0" y="0"/>
            <a:ext cx="12192000" cy="1508125"/>
          </a:xfrm>
          <a:prstGeom prst="rect">
            <a:avLst/>
          </a:prstGeom>
          <a:ln>
            <a:noFill/>
          </a:ln>
          <a:effectLst>
            <a:outerShdw blurRad="190500" algn="tl" rotWithShape="0">
              <a:srgbClr val="000000">
                <a:alpha val="70000"/>
              </a:srgbClr>
            </a:outerShdw>
          </a:effectLst>
        </p:spPr>
      </p:pic>
      <p:pic>
        <p:nvPicPr>
          <p:cNvPr id="5" name="Picture 4" descr="A logo with a black background&#10;&#10;Description automatically generated">
            <a:extLst>
              <a:ext uri="{FF2B5EF4-FFF2-40B4-BE49-F238E27FC236}">
                <a16:creationId xmlns:a16="http://schemas.microsoft.com/office/drawing/2014/main" id="{7598CC43-0262-6ADB-467C-E8A9821B1F2D}"/>
              </a:ext>
            </a:extLst>
          </p:cNvPr>
          <p:cNvPicPr>
            <a:picLocks noChangeAspect="1"/>
          </p:cNvPicPr>
          <p:nvPr/>
        </p:nvPicPr>
        <p:blipFill>
          <a:blip r:embed="rId3"/>
          <a:srcRect b="37391"/>
          <a:stretch/>
        </p:blipFill>
        <p:spPr>
          <a:xfrm>
            <a:off x="5641225" y="283288"/>
            <a:ext cx="800100" cy="595423"/>
          </a:xfrm>
          <a:prstGeom prst="roundRect">
            <a:avLst>
              <a:gd name="adj" fmla="val 16667"/>
            </a:avLst>
          </a:prstGeom>
          <a:ln>
            <a:noFill/>
          </a:ln>
          <a:effectLst>
            <a:glow rad="127000">
              <a:srgbClr val="FFFFFF"/>
            </a:glow>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2E19130F-DEAA-1506-9D9F-6CC92945DB7F}"/>
              </a:ext>
            </a:extLst>
          </p:cNvPr>
          <p:cNvPicPr>
            <a:picLocks noChangeAspect="1"/>
          </p:cNvPicPr>
          <p:nvPr/>
        </p:nvPicPr>
        <p:blipFill>
          <a:blip r:embed="rId2"/>
          <a:stretch>
            <a:fillRect/>
          </a:stretch>
        </p:blipFill>
        <p:spPr>
          <a:xfrm>
            <a:off x="0" y="6324600"/>
            <a:ext cx="12192000" cy="533400"/>
          </a:xfrm>
          <a:prstGeom prst="rect">
            <a:avLst/>
          </a:prstGeom>
          <a:ln>
            <a:noFill/>
          </a:ln>
          <a:effectLst>
            <a:outerShdw blurRad="190500" algn="tl" rotWithShape="0">
              <a:srgbClr val="000000">
                <a:alpha val="70000"/>
              </a:srgbClr>
            </a:outerShdw>
          </a:effectLst>
        </p:spPr>
      </p:pic>
      <p:pic>
        <p:nvPicPr>
          <p:cNvPr id="7" name="Picture 6" descr="A black background with blue and grey text&#10;&#10;Description automatically generated">
            <a:extLst>
              <a:ext uri="{FF2B5EF4-FFF2-40B4-BE49-F238E27FC236}">
                <a16:creationId xmlns:a16="http://schemas.microsoft.com/office/drawing/2014/main" id="{241312A6-D8D7-834E-88D1-FCDB743001E9}"/>
              </a:ext>
            </a:extLst>
          </p:cNvPr>
          <p:cNvPicPr>
            <a:picLocks noChangeAspect="1"/>
          </p:cNvPicPr>
          <p:nvPr/>
        </p:nvPicPr>
        <p:blipFill>
          <a:blip r:embed="rId4" cstate="print"/>
          <a:stretch>
            <a:fillRect/>
          </a:stretch>
        </p:blipFill>
        <p:spPr>
          <a:xfrm>
            <a:off x="5632092" y="6410636"/>
            <a:ext cx="971550" cy="383233"/>
          </a:xfrm>
          <a:prstGeom prst="rect">
            <a:avLst/>
          </a:prstGeom>
          <a:effectLst>
            <a:glow rad="101600">
              <a:srgbClr val="FFFFFF"/>
            </a:glow>
          </a:effectLst>
        </p:spPr>
      </p:pic>
      <p:pic>
        <p:nvPicPr>
          <p:cNvPr id="8" name="Picture 7" descr="A black background with blue and grey text&#10;&#10;Description automatically generated">
            <a:extLst>
              <a:ext uri="{FF2B5EF4-FFF2-40B4-BE49-F238E27FC236}">
                <a16:creationId xmlns:a16="http://schemas.microsoft.com/office/drawing/2014/main" id="{2498FF8C-A435-8F9F-C8EC-7655330BADC0}"/>
              </a:ext>
            </a:extLst>
          </p:cNvPr>
          <p:cNvPicPr>
            <a:picLocks noChangeAspect="1"/>
          </p:cNvPicPr>
          <p:nvPr/>
        </p:nvPicPr>
        <p:blipFill>
          <a:blip r:embed="rId5" cstate="print"/>
          <a:srcRect l="34660"/>
          <a:stretch/>
        </p:blipFill>
        <p:spPr>
          <a:xfrm>
            <a:off x="5495925" y="823723"/>
            <a:ext cx="1200150" cy="724526"/>
          </a:xfrm>
          <a:prstGeom prst="rect">
            <a:avLst/>
          </a:prstGeom>
          <a:effectLst>
            <a:glow>
              <a:schemeClr val="bg1">
                <a:lumMod val="85000"/>
              </a:schemeClr>
            </a:glow>
          </a:effectLst>
        </p:spPr>
      </p:pic>
      <p:pic>
        <p:nvPicPr>
          <p:cNvPr id="11" name="Picture 7" descr="A black and white logo&#10;&#10;Description automatically generated">
            <a:extLst>
              <a:ext uri="{FF2B5EF4-FFF2-40B4-BE49-F238E27FC236}">
                <a16:creationId xmlns:a16="http://schemas.microsoft.com/office/drawing/2014/main" id="{B49EB54B-36B5-4818-A3E9-FC8E0BC302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26727"/>
          <a:stretch>
            <a:fillRect/>
          </a:stretch>
        </p:blipFill>
        <p:spPr bwMode="auto">
          <a:xfrm>
            <a:off x="5070518" y="5533511"/>
            <a:ext cx="19415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5934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719DBC-D9DB-E4E9-5DD8-6C7621DF9040}"/>
              </a:ext>
            </a:extLst>
          </p:cNvPr>
          <p:cNvSpPr>
            <a:spLocks noGrp="1"/>
          </p:cNvSpPr>
          <p:nvPr>
            <p:ph type="title"/>
          </p:nvPr>
        </p:nvSpPr>
        <p:spPr>
          <a:xfrm>
            <a:off x="124646" y="116416"/>
            <a:ext cx="10515600" cy="1325563"/>
          </a:xfrm>
        </p:spPr>
        <p:txBody>
          <a:bodyPr/>
          <a:lstStyle/>
          <a:p>
            <a:r>
              <a:rPr lang="en-US" dirty="0">
                <a:latin typeface="Times New Roman" panose="02020603050405020304" pitchFamily="18" charset="0"/>
                <a:cs typeface="Times New Roman" panose="02020603050405020304" pitchFamily="18" charset="0"/>
              </a:rPr>
              <a:t>Software Maintenance</a:t>
            </a:r>
          </a:p>
        </p:txBody>
      </p:sp>
      <p:pic>
        <p:nvPicPr>
          <p:cNvPr id="2" name="Picture 1">
            <a:extLst>
              <a:ext uri="{FF2B5EF4-FFF2-40B4-BE49-F238E27FC236}">
                <a16:creationId xmlns:a16="http://schemas.microsoft.com/office/drawing/2014/main" id="{815EC3CB-3109-D796-CF0A-F5644F99F797}"/>
              </a:ext>
            </a:extLst>
          </p:cNvPr>
          <p:cNvPicPr>
            <a:picLocks noChangeAspect="1"/>
          </p:cNvPicPr>
          <p:nvPr/>
        </p:nvPicPr>
        <p:blipFill>
          <a:blip r:embed="rId2"/>
          <a:stretch>
            <a:fillRect/>
          </a:stretch>
        </p:blipFill>
        <p:spPr>
          <a:xfrm>
            <a:off x="0" y="6324600"/>
            <a:ext cx="12192000" cy="533400"/>
          </a:xfrm>
          <a:prstGeom prst="rect">
            <a:avLst/>
          </a:prstGeom>
          <a:ln>
            <a:noFill/>
          </a:ln>
          <a:effectLst>
            <a:outerShdw blurRad="190500" algn="tl" rotWithShape="0">
              <a:srgbClr val="000000">
                <a:alpha val="70000"/>
              </a:srgbClr>
            </a:outerShdw>
          </a:effectLst>
        </p:spPr>
      </p:pic>
      <p:pic>
        <p:nvPicPr>
          <p:cNvPr id="3" name="Picture 2" descr="A black background with blue and grey text&#10;&#10;Description automatically generated">
            <a:extLst>
              <a:ext uri="{FF2B5EF4-FFF2-40B4-BE49-F238E27FC236}">
                <a16:creationId xmlns:a16="http://schemas.microsoft.com/office/drawing/2014/main" id="{D9E31924-B9D8-5E13-9EBB-55C2756E80A9}"/>
              </a:ext>
            </a:extLst>
          </p:cNvPr>
          <p:cNvPicPr>
            <a:picLocks noChangeAspect="1"/>
          </p:cNvPicPr>
          <p:nvPr/>
        </p:nvPicPr>
        <p:blipFill>
          <a:blip r:embed="rId3" cstate="print"/>
          <a:stretch>
            <a:fillRect/>
          </a:stretch>
        </p:blipFill>
        <p:spPr>
          <a:xfrm>
            <a:off x="5632092" y="6410636"/>
            <a:ext cx="971550" cy="383233"/>
          </a:xfrm>
          <a:prstGeom prst="rect">
            <a:avLst/>
          </a:prstGeom>
          <a:effectLst>
            <a:glow rad="101600">
              <a:srgbClr val="FFFFFF"/>
            </a:glow>
          </a:effectLst>
        </p:spPr>
      </p:pic>
      <p:pic>
        <p:nvPicPr>
          <p:cNvPr id="6" name="Picture 5">
            <a:extLst>
              <a:ext uri="{FF2B5EF4-FFF2-40B4-BE49-F238E27FC236}">
                <a16:creationId xmlns:a16="http://schemas.microsoft.com/office/drawing/2014/main" id="{11A84C51-EFDE-6042-F678-9C86DD602295}"/>
              </a:ext>
            </a:extLst>
          </p:cNvPr>
          <p:cNvPicPr>
            <a:picLocks noChangeAspect="1"/>
          </p:cNvPicPr>
          <p:nvPr/>
        </p:nvPicPr>
        <p:blipFill>
          <a:blip r:embed="rId2"/>
          <a:stretch>
            <a:fillRect/>
          </a:stretch>
        </p:blipFill>
        <p:spPr>
          <a:xfrm>
            <a:off x="-3176" y="1281112"/>
            <a:ext cx="12191999" cy="160867"/>
          </a:xfrm>
          <a:prstGeom prst="rect">
            <a:avLst/>
          </a:prstGeom>
          <a:ln>
            <a:noFill/>
          </a:ln>
          <a:effectLst>
            <a:outerShdw blurRad="190500" algn="tl" rotWithShape="0">
              <a:srgbClr val="000000">
                <a:alpha val="70000"/>
              </a:srgbClr>
            </a:outerShdw>
          </a:effectLst>
        </p:spPr>
      </p:pic>
      <p:pic>
        <p:nvPicPr>
          <p:cNvPr id="7" name="Picture 6" descr="A logo with a black background&#10;&#10;Description automatically generated">
            <a:extLst>
              <a:ext uri="{FF2B5EF4-FFF2-40B4-BE49-F238E27FC236}">
                <a16:creationId xmlns:a16="http://schemas.microsoft.com/office/drawing/2014/main" id="{FE9F01BC-3176-C07E-F197-0A3E6E64C245}"/>
              </a:ext>
            </a:extLst>
          </p:cNvPr>
          <p:cNvPicPr>
            <a:picLocks noChangeAspect="1"/>
          </p:cNvPicPr>
          <p:nvPr/>
        </p:nvPicPr>
        <p:blipFill>
          <a:blip r:embed="rId4"/>
          <a:srcRect b="37391"/>
          <a:stretch/>
        </p:blipFill>
        <p:spPr>
          <a:xfrm>
            <a:off x="11012504" y="67592"/>
            <a:ext cx="800100" cy="595423"/>
          </a:xfrm>
          <a:prstGeom prst="roundRect">
            <a:avLst>
              <a:gd name="adj" fmla="val 16667"/>
            </a:avLst>
          </a:prstGeom>
          <a:ln>
            <a:noFill/>
          </a:ln>
          <a:effectLst>
            <a:glow rad="127000">
              <a:srgbClr val="FFFFFF"/>
            </a:glow>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descr="A black background with blue and grey text&#10;&#10;Description automatically generated">
            <a:extLst>
              <a:ext uri="{FF2B5EF4-FFF2-40B4-BE49-F238E27FC236}">
                <a16:creationId xmlns:a16="http://schemas.microsoft.com/office/drawing/2014/main" id="{5AF00EF7-77A7-3DC9-D77E-574CAD63C4B3}"/>
              </a:ext>
            </a:extLst>
          </p:cNvPr>
          <p:cNvPicPr>
            <a:picLocks noChangeAspect="1"/>
          </p:cNvPicPr>
          <p:nvPr/>
        </p:nvPicPr>
        <p:blipFill>
          <a:blip r:embed="rId5" cstate="print"/>
          <a:srcRect l="34660"/>
          <a:stretch/>
        </p:blipFill>
        <p:spPr>
          <a:xfrm>
            <a:off x="10867204" y="608027"/>
            <a:ext cx="1200150" cy="724526"/>
          </a:xfrm>
          <a:prstGeom prst="rect">
            <a:avLst/>
          </a:prstGeom>
          <a:effectLst>
            <a:glow>
              <a:schemeClr val="bg1">
                <a:lumMod val="85000"/>
              </a:schemeClr>
            </a:glow>
          </a:effectLst>
        </p:spPr>
      </p:pic>
      <p:sp>
        <p:nvSpPr>
          <p:cNvPr id="10" name="TextBox 9">
            <a:extLst>
              <a:ext uri="{FF2B5EF4-FFF2-40B4-BE49-F238E27FC236}">
                <a16:creationId xmlns:a16="http://schemas.microsoft.com/office/drawing/2014/main" id="{3134EE73-42FD-2E7B-75C9-4F2E859B118D}"/>
              </a:ext>
            </a:extLst>
          </p:cNvPr>
          <p:cNvSpPr txBox="1"/>
          <p:nvPr/>
        </p:nvSpPr>
        <p:spPr>
          <a:xfrm>
            <a:off x="124646" y="1525806"/>
            <a:ext cx="11981572" cy="1015663"/>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Software Maintenance</a:t>
            </a:r>
          </a:p>
          <a:p>
            <a:r>
              <a:rPr lang="en-US" dirty="0">
                <a:latin typeface="Times New Roman" panose="02020603050405020304" pitchFamily="18" charset="0"/>
                <a:cs typeface="Times New Roman" panose="02020603050405020304" pitchFamily="18" charset="0"/>
              </a:rPr>
              <a:t>Software maintenance is the process of updating, improving, or fixing software after its initial deployment to ensure it continues to meet user needs, operates efficiently, and remains free of issues.</a:t>
            </a:r>
          </a:p>
        </p:txBody>
      </p:sp>
      <p:sp>
        <p:nvSpPr>
          <p:cNvPr id="12" name="TextBox 11">
            <a:extLst>
              <a:ext uri="{FF2B5EF4-FFF2-40B4-BE49-F238E27FC236}">
                <a16:creationId xmlns:a16="http://schemas.microsoft.com/office/drawing/2014/main" id="{DD64B854-17F3-8DCA-C5E4-0E862375F414}"/>
              </a:ext>
            </a:extLst>
          </p:cNvPr>
          <p:cNvSpPr txBox="1"/>
          <p:nvPr/>
        </p:nvSpPr>
        <p:spPr>
          <a:xfrm>
            <a:off x="121469" y="2656334"/>
            <a:ext cx="11853338" cy="3320396"/>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Types of Maintenance</a:t>
            </a:r>
            <a:r>
              <a:rPr lang="en-US" sz="2400" dirty="0">
                <a:latin typeface="Times New Roman" panose="02020603050405020304" pitchFamily="18" charset="0"/>
                <a:cs typeface="Times New Roman" panose="02020603050405020304" pitchFamily="18" charset="0"/>
              </a:rPr>
              <a:t>:</a:t>
            </a:r>
          </a:p>
          <a:p>
            <a:pPr lvl="1"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 Corrective Maintenance</a:t>
            </a:r>
            <a:r>
              <a:rPr lang="en-US" dirty="0">
                <a:latin typeface="Times New Roman" panose="02020603050405020304" pitchFamily="18" charset="0"/>
                <a:cs typeface="Times New Roman" panose="02020603050405020304" pitchFamily="18" charset="0"/>
              </a:rPr>
              <a:t>: Fixes bugs or issues discovered in the software after release.</a:t>
            </a:r>
          </a:p>
          <a:p>
            <a:pPr lvl="1"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 Adaptive Maintenance</a:t>
            </a:r>
            <a:r>
              <a:rPr lang="en-US" dirty="0">
                <a:latin typeface="Times New Roman" panose="02020603050405020304" pitchFamily="18" charset="0"/>
                <a:cs typeface="Times New Roman" panose="02020603050405020304" pitchFamily="18" charset="0"/>
              </a:rPr>
              <a:t>: Modifies software to work in new or changing environments (e.g., updating software to be compatible with new operating systems).</a:t>
            </a:r>
          </a:p>
          <a:p>
            <a:pPr lvl="1"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 Perfective Maintenance</a:t>
            </a:r>
            <a:r>
              <a:rPr lang="en-US" dirty="0">
                <a:latin typeface="Times New Roman" panose="02020603050405020304" pitchFamily="18" charset="0"/>
                <a:cs typeface="Times New Roman" panose="02020603050405020304" pitchFamily="18" charset="0"/>
              </a:rPr>
              <a:t>: Enhances existing functionalities or improves performance based on user feedback and evolving needs.</a:t>
            </a:r>
          </a:p>
          <a:p>
            <a:pPr lvl="1"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 Preventive Maintenance</a:t>
            </a:r>
            <a:r>
              <a:rPr lang="en-US" dirty="0">
                <a:latin typeface="Times New Roman" panose="02020603050405020304" pitchFamily="18" charset="0"/>
                <a:cs typeface="Times New Roman" panose="02020603050405020304" pitchFamily="18" charset="0"/>
              </a:rPr>
              <a:t>: Prepares the software for future challenges by restructuring or optimizing code without adding new functionality.</a:t>
            </a:r>
          </a:p>
        </p:txBody>
      </p:sp>
    </p:spTree>
    <p:extLst>
      <p:ext uri="{BB962C8B-B14F-4D97-AF65-F5344CB8AC3E}">
        <p14:creationId xmlns:p14="http://schemas.microsoft.com/office/powerpoint/2010/main" val="2686362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EC8E9-B50A-8599-0FAF-E3BACF44235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A6A7D50-8403-680B-860C-B3B63D4BEA0B}"/>
              </a:ext>
            </a:extLst>
          </p:cNvPr>
          <p:cNvSpPr>
            <a:spLocks noGrp="1"/>
          </p:cNvSpPr>
          <p:nvPr>
            <p:ph type="title"/>
          </p:nvPr>
        </p:nvSpPr>
        <p:spPr>
          <a:xfrm>
            <a:off x="124646" y="116416"/>
            <a:ext cx="10515600" cy="1325563"/>
          </a:xfrm>
        </p:spPr>
        <p:txBody>
          <a:bodyPr/>
          <a:lstStyle/>
          <a:p>
            <a:r>
              <a:rPr lang="en-US" dirty="0">
                <a:latin typeface="Times New Roman" panose="02020603050405020304" pitchFamily="18" charset="0"/>
                <a:cs typeface="Times New Roman" panose="02020603050405020304" pitchFamily="18" charset="0"/>
              </a:rPr>
              <a:t>Software Maintenance</a:t>
            </a:r>
          </a:p>
        </p:txBody>
      </p:sp>
      <p:pic>
        <p:nvPicPr>
          <p:cNvPr id="2" name="Picture 1">
            <a:extLst>
              <a:ext uri="{FF2B5EF4-FFF2-40B4-BE49-F238E27FC236}">
                <a16:creationId xmlns:a16="http://schemas.microsoft.com/office/drawing/2014/main" id="{5065B3B5-57F9-118F-46E1-1C35412B1BE5}"/>
              </a:ext>
            </a:extLst>
          </p:cNvPr>
          <p:cNvPicPr>
            <a:picLocks noChangeAspect="1"/>
          </p:cNvPicPr>
          <p:nvPr/>
        </p:nvPicPr>
        <p:blipFill>
          <a:blip r:embed="rId2"/>
          <a:stretch>
            <a:fillRect/>
          </a:stretch>
        </p:blipFill>
        <p:spPr>
          <a:xfrm>
            <a:off x="0" y="6324600"/>
            <a:ext cx="12192000" cy="533400"/>
          </a:xfrm>
          <a:prstGeom prst="rect">
            <a:avLst/>
          </a:prstGeom>
          <a:ln>
            <a:noFill/>
          </a:ln>
          <a:effectLst>
            <a:outerShdw blurRad="190500" algn="tl" rotWithShape="0">
              <a:srgbClr val="000000">
                <a:alpha val="70000"/>
              </a:srgbClr>
            </a:outerShdw>
          </a:effectLst>
        </p:spPr>
      </p:pic>
      <p:pic>
        <p:nvPicPr>
          <p:cNvPr id="3" name="Picture 2" descr="A black background with blue and grey text&#10;&#10;Description automatically generated">
            <a:extLst>
              <a:ext uri="{FF2B5EF4-FFF2-40B4-BE49-F238E27FC236}">
                <a16:creationId xmlns:a16="http://schemas.microsoft.com/office/drawing/2014/main" id="{FDF09CDC-44CA-40F9-5B9C-9512929D44E5}"/>
              </a:ext>
            </a:extLst>
          </p:cNvPr>
          <p:cNvPicPr>
            <a:picLocks noChangeAspect="1"/>
          </p:cNvPicPr>
          <p:nvPr/>
        </p:nvPicPr>
        <p:blipFill>
          <a:blip r:embed="rId3" cstate="print"/>
          <a:stretch>
            <a:fillRect/>
          </a:stretch>
        </p:blipFill>
        <p:spPr>
          <a:xfrm>
            <a:off x="5632092" y="6410636"/>
            <a:ext cx="971550" cy="383233"/>
          </a:xfrm>
          <a:prstGeom prst="rect">
            <a:avLst/>
          </a:prstGeom>
          <a:effectLst>
            <a:glow rad="101600">
              <a:srgbClr val="FFFFFF"/>
            </a:glow>
          </a:effectLst>
        </p:spPr>
      </p:pic>
      <p:pic>
        <p:nvPicPr>
          <p:cNvPr id="6" name="Picture 5">
            <a:extLst>
              <a:ext uri="{FF2B5EF4-FFF2-40B4-BE49-F238E27FC236}">
                <a16:creationId xmlns:a16="http://schemas.microsoft.com/office/drawing/2014/main" id="{7241F8C3-99A9-E3E6-6157-D11A484AD8FC}"/>
              </a:ext>
            </a:extLst>
          </p:cNvPr>
          <p:cNvPicPr>
            <a:picLocks noChangeAspect="1"/>
          </p:cNvPicPr>
          <p:nvPr/>
        </p:nvPicPr>
        <p:blipFill>
          <a:blip r:embed="rId2"/>
          <a:stretch>
            <a:fillRect/>
          </a:stretch>
        </p:blipFill>
        <p:spPr>
          <a:xfrm>
            <a:off x="-3176" y="1281112"/>
            <a:ext cx="12191999" cy="160867"/>
          </a:xfrm>
          <a:prstGeom prst="rect">
            <a:avLst/>
          </a:prstGeom>
          <a:ln>
            <a:noFill/>
          </a:ln>
          <a:effectLst>
            <a:outerShdw blurRad="190500" algn="tl" rotWithShape="0">
              <a:srgbClr val="000000">
                <a:alpha val="70000"/>
              </a:srgbClr>
            </a:outerShdw>
          </a:effectLst>
        </p:spPr>
      </p:pic>
      <p:pic>
        <p:nvPicPr>
          <p:cNvPr id="7" name="Picture 6" descr="A logo with a black background&#10;&#10;Description automatically generated">
            <a:extLst>
              <a:ext uri="{FF2B5EF4-FFF2-40B4-BE49-F238E27FC236}">
                <a16:creationId xmlns:a16="http://schemas.microsoft.com/office/drawing/2014/main" id="{780DA6EF-4D33-64C0-ADE4-CDE9C8475E5A}"/>
              </a:ext>
            </a:extLst>
          </p:cNvPr>
          <p:cNvPicPr>
            <a:picLocks noChangeAspect="1"/>
          </p:cNvPicPr>
          <p:nvPr/>
        </p:nvPicPr>
        <p:blipFill>
          <a:blip r:embed="rId4"/>
          <a:srcRect b="37391"/>
          <a:stretch/>
        </p:blipFill>
        <p:spPr>
          <a:xfrm>
            <a:off x="11012504" y="67592"/>
            <a:ext cx="800100" cy="595423"/>
          </a:xfrm>
          <a:prstGeom prst="roundRect">
            <a:avLst>
              <a:gd name="adj" fmla="val 16667"/>
            </a:avLst>
          </a:prstGeom>
          <a:ln>
            <a:noFill/>
          </a:ln>
          <a:effectLst>
            <a:glow rad="127000">
              <a:srgbClr val="FFFFFF"/>
            </a:glow>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descr="A black background with blue and grey text&#10;&#10;Description automatically generated">
            <a:extLst>
              <a:ext uri="{FF2B5EF4-FFF2-40B4-BE49-F238E27FC236}">
                <a16:creationId xmlns:a16="http://schemas.microsoft.com/office/drawing/2014/main" id="{715CB116-968E-D7A1-5596-4853CA8BEEAC}"/>
              </a:ext>
            </a:extLst>
          </p:cNvPr>
          <p:cNvPicPr>
            <a:picLocks noChangeAspect="1"/>
          </p:cNvPicPr>
          <p:nvPr/>
        </p:nvPicPr>
        <p:blipFill>
          <a:blip r:embed="rId5" cstate="print"/>
          <a:srcRect l="34660"/>
          <a:stretch/>
        </p:blipFill>
        <p:spPr>
          <a:xfrm>
            <a:off x="10867204" y="608027"/>
            <a:ext cx="1200150" cy="724526"/>
          </a:xfrm>
          <a:prstGeom prst="rect">
            <a:avLst/>
          </a:prstGeom>
          <a:effectLst>
            <a:glow>
              <a:schemeClr val="bg1">
                <a:lumMod val="85000"/>
              </a:schemeClr>
            </a:glow>
          </a:effectLst>
        </p:spPr>
      </p:pic>
      <p:sp>
        <p:nvSpPr>
          <p:cNvPr id="12" name="TextBox 11">
            <a:extLst>
              <a:ext uri="{FF2B5EF4-FFF2-40B4-BE49-F238E27FC236}">
                <a16:creationId xmlns:a16="http://schemas.microsoft.com/office/drawing/2014/main" id="{3A67733D-49E0-5CEA-E43C-B346AC3D3824}"/>
              </a:ext>
            </a:extLst>
          </p:cNvPr>
          <p:cNvSpPr txBox="1"/>
          <p:nvPr/>
        </p:nvSpPr>
        <p:spPr>
          <a:xfrm>
            <a:off x="246395" y="1872988"/>
            <a:ext cx="11399885" cy="3349956"/>
          </a:xfrm>
          <a:prstGeom prst="rect">
            <a:avLst/>
          </a:prstGeom>
          <a:noFill/>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Importance</a:t>
            </a:r>
            <a:r>
              <a:rPr lang="en-US" sz="2400" dirty="0">
                <a:latin typeface="Times New Roman" panose="02020603050405020304" pitchFamily="18" charset="0"/>
                <a:cs typeface="Times New Roman" panose="02020603050405020304" pitchFamily="18" charset="0"/>
              </a:rPr>
              <a:t>:</a:t>
            </a:r>
          </a:p>
          <a:p>
            <a:pPr lvl="1"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Longevity</a:t>
            </a:r>
            <a:r>
              <a:rPr lang="en-US" sz="2400" dirty="0">
                <a:latin typeface="Times New Roman" panose="02020603050405020304" pitchFamily="18" charset="0"/>
                <a:cs typeface="Times New Roman" panose="02020603050405020304" pitchFamily="18" charset="0"/>
              </a:rPr>
              <a:t>: Ensures the software remains operational and relevant over time.</a:t>
            </a:r>
          </a:p>
          <a:p>
            <a:pPr lvl="1"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Usability</a:t>
            </a:r>
            <a:r>
              <a:rPr lang="en-US" sz="2400" dirty="0">
                <a:latin typeface="Times New Roman" panose="02020603050405020304" pitchFamily="18" charset="0"/>
                <a:cs typeface="Times New Roman" panose="02020603050405020304" pitchFamily="18" charset="0"/>
              </a:rPr>
              <a:t>: Adapts the software to changing requirements, such as new user needs or regulatory changes.</a:t>
            </a:r>
          </a:p>
          <a:p>
            <a:pPr lvl="1"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Cost Efficiency</a:t>
            </a:r>
            <a:r>
              <a:rPr lang="en-US" sz="2400" dirty="0">
                <a:latin typeface="Times New Roman" panose="02020603050405020304" pitchFamily="18" charset="0"/>
                <a:cs typeface="Times New Roman" panose="02020603050405020304" pitchFamily="18" charset="0"/>
              </a:rPr>
              <a:t>: Reduces future maintenance costs by proactively addressing potential issues.</a:t>
            </a:r>
          </a:p>
        </p:txBody>
      </p:sp>
    </p:spTree>
    <p:extLst>
      <p:ext uri="{BB962C8B-B14F-4D97-AF65-F5344CB8AC3E}">
        <p14:creationId xmlns:p14="http://schemas.microsoft.com/office/powerpoint/2010/main" val="195008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4BAB0-9F7C-5E54-3411-1BE41BAC72E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369053C-EDD0-DE70-CF9E-CBA22095A280}"/>
              </a:ext>
            </a:extLst>
          </p:cNvPr>
          <p:cNvSpPr>
            <a:spLocks noGrp="1"/>
          </p:cNvSpPr>
          <p:nvPr>
            <p:ph type="title"/>
          </p:nvPr>
        </p:nvSpPr>
        <p:spPr>
          <a:xfrm>
            <a:off x="124646" y="116416"/>
            <a:ext cx="10515600" cy="1325563"/>
          </a:xfrm>
        </p:spPr>
        <p:txBody>
          <a:bodyPr/>
          <a:lstStyle/>
          <a:p>
            <a:r>
              <a:rPr lang="en-US" dirty="0">
                <a:latin typeface="Times New Roman" panose="02020603050405020304" pitchFamily="18" charset="0"/>
                <a:cs typeface="Times New Roman" panose="02020603050405020304" pitchFamily="18" charset="0"/>
              </a:rPr>
              <a:t>Reverse Engineering</a:t>
            </a:r>
          </a:p>
        </p:txBody>
      </p:sp>
      <p:pic>
        <p:nvPicPr>
          <p:cNvPr id="2" name="Picture 1">
            <a:extLst>
              <a:ext uri="{FF2B5EF4-FFF2-40B4-BE49-F238E27FC236}">
                <a16:creationId xmlns:a16="http://schemas.microsoft.com/office/drawing/2014/main" id="{93AC9069-1880-8650-171B-647D46F07539}"/>
              </a:ext>
            </a:extLst>
          </p:cNvPr>
          <p:cNvPicPr>
            <a:picLocks noChangeAspect="1"/>
          </p:cNvPicPr>
          <p:nvPr/>
        </p:nvPicPr>
        <p:blipFill>
          <a:blip r:embed="rId2"/>
          <a:stretch>
            <a:fillRect/>
          </a:stretch>
        </p:blipFill>
        <p:spPr>
          <a:xfrm>
            <a:off x="0" y="6324600"/>
            <a:ext cx="12192000" cy="533400"/>
          </a:xfrm>
          <a:prstGeom prst="rect">
            <a:avLst/>
          </a:prstGeom>
          <a:ln>
            <a:noFill/>
          </a:ln>
          <a:effectLst>
            <a:outerShdw blurRad="190500" algn="tl" rotWithShape="0">
              <a:srgbClr val="000000">
                <a:alpha val="70000"/>
              </a:srgbClr>
            </a:outerShdw>
          </a:effectLst>
        </p:spPr>
      </p:pic>
      <p:pic>
        <p:nvPicPr>
          <p:cNvPr id="3" name="Picture 2" descr="A black background with blue and grey text&#10;&#10;Description automatically generated">
            <a:extLst>
              <a:ext uri="{FF2B5EF4-FFF2-40B4-BE49-F238E27FC236}">
                <a16:creationId xmlns:a16="http://schemas.microsoft.com/office/drawing/2014/main" id="{1483BFA1-8EA5-EEFD-3E7E-56FA8C05BAE8}"/>
              </a:ext>
            </a:extLst>
          </p:cNvPr>
          <p:cNvPicPr>
            <a:picLocks noChangeAspect="1"/>
          </p:cNvPicPr>
          <p:nvPr/>
        </p:nvPicPr>
        <p:blipFill>
          <a:blip r:embed="rId3" cstate="print"/>
          <a:stretch>
            <a:fillRect/>
          </a:stretch>
        </p:blipFill>
        <p:spPr>
          <a:xfrm>
            <a:off x="5632092" y="6410636"/>
            <a:ext cx="971550" cy="383233"/>
          </a:xfrm>
          <a:prstGeom prst="rect">
            <a:avLst/>
          </a:prstGeom>
          <a:effectLst>
            <a:glow rad="101600">
              <a:srgbClr val="FFFFFF"/>
            </a:glow>
          </a:effectLst>
        </p:spPr>
      </p:pic>
      <p:pic>
        <p:nvPicPr>
          <p:cNvPr id="6" name="Picture 5">
            <a:extLst>
              <a:ext uri="{FF2B5EF4-FFF2-40B4-BE49-F238E27FC236}">
                <a16:creationId xmlns:a16="http://schemas.microsoft.com/office/drawing/2014/main" id="{99908398-A140-4CF9-1B7A-0FFA31E857C1}"/>
              </a:ext>
            </a:extLst>
          </p:cNvPr>
          <p:cNvPicPr>
            <a:picLocks noChangeAspect="1"/>
          </p:cNvPicPr>
          <p:nvPr/>
        </p:nvPicPr>
        <p:blipFill>
          <a:blip r:embed="rId2"/>
          <a:stretch>
            <a:fillRect/>
          </a:stretch>
        </p:blipFill>
        <p:spPr>
          <a:xfrm>
            <a:off x="-3176" y="1281112"/>
            <a:ext cx="12191999" cy="160867"/>
          </a:xfrm>
          <a:prstGeom prst="rect">
            <a:avLst/>
          </a:prstGeom>
          <a:ln>
            <a:noFill/>
          </a:ln>
          <a:effectLst>
            <a:outerShdw blurRad="190500" algn="tl" rotWithShape="0">
              <a:srgbClr val="000000">
                <a:alpha val="70000"/>
              </a:srgbClr>
            </a:outerShdw>
          </a:effectLst>
        </p:spPr>
      </p:pic>
      <p:pic>
        <p:nvPicPr>
          <p:cNvPr id="7" name="Picture 6" descr="A logo with a black background&#10;&#10;Description automatically generated">
            <a:extLst>
              <a:ext uri="{FF2B5EF4-FFF2-40B4-BE49-F238E27FC236}">
                <a16:creationId xmlns:a16="http://schemas.microsoft.com/office/drawing/2014/main" id="{7626FB71-BC11-89B8-FA2F-976646A13628}"/>
              </a:ext>
            </a:extLst>
          </p:cNvPr>
          <p:cNvPicPr>
            <a:picLocks noChangeAspect="1"/>
          </p:cNvPicPr>
          <p:nvPr/>
        </p:nvPicPr>
        <p:blipFill>
          <a:blip r:embed="rId4"/>
          <a:srcRect b="37391"/>
          <a:stretch/>
        </p:blipFill>
        <p:spPr>
          <a:xfrm>
            <a:off x="11012504" y="67592"/>
            <a:ext cx="800100" cy="595423"/>
          </a:xfrm>
          <a:prstGeom prst="roundRect">
            <a:avLst>
              <a:gd name="adj" fmla="val 16667"/>
            </a:avLst>
          </a:prstGeom>
          <a:ln>
            <a:noFill/>
          </a:ln>
          <a:effectLst>
            <a:glow rad="127000">
              <a:srgbClr val="FFFFFF"/>
            </a:glow>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descr="A black background with blue and grey text&#10;&#10;Description automatically generated">
            <a:extLst>
              <a:ext uri="{FF2B5EF4-FFF2-40B4-BE49-F238E27FC236}">
                <a16:creationId xmlns:a16="http://schemas.microsoft.com/office/drawing/2014/main" id="{E9491EEA-3FC2-D7BC-C247-3402CAE8F02C}"/>
              </a:ext>
            </a:extLst>
          </p:cNvPr>
          <p:cNvPicPr>
            <a:picLocks noChangeAspect="1"/>
          </p:cNvPicPr>
          <p:nvPr/>
        </p:nvPicPr>
        <p:blipFill>
          <a:blip r:embed="rId5" cstate="print"/>
          <a:srcRect l="34660"/>
          <a:stretch/>
        </p:blipFill>
        <p:spPr>
          <a:xfrm>
            <a:off x="10867204" y="608027"/>
            <a:ext cx="1200150" cy="724526"/>
          </a:xfrm>
          <a:prstGeom prst="rect">
            <a:avLst/>
          </a:prstGeom>
          <a:effectLst>
            <a:glow>
              <a:schemeClr val="bg1">
                <a:lumMod val="85000"/>
              </a:schemeClr>
            </a:glow>
          </a:effectLst>
        </p:spPr>
      </p:pic>
      <p:sp>
        <p:nvSpPr>
          <p:cNvPr id="9" name="TextBox 8">
            <a:extLst>
              <a:ext uri="{FF2B5EF4-FFF2-40B4-BE49-F238E27FC236}">
                <a16:creationId xmlns:a16="http://schemas.microsoft.com/office/drawing/2014/main" id="{0315C7D3-C54B-7A73-9A92-D30037CE720E}"/>
              </a:ext>
            </a:extLst>
          </p:cNvPr>
          <p:cNvSpPr txBox="1"/>
          <p:nvPr/>
        </p:nvSpPr>
        <p:spPr>
          <a:xfrm>
            <a:off x="202592" y="1634455"/>
            <a:ext cx="11864762" cy="1292662"/>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Reverse Engineering</a:t>
            </a:r>
          </a:p>
          <a:p>
            <a:pPr algn="just"/>
            <a:r>
              <a:rPr lang="en-US" dirty="0">
                <a:latin typeface="Times New Roman" panose="02020603050405020304" pitchFamily="18" charset="0"/>
                <a:cs typeface="Times New Roman" panose="02020603050405020304" pitchFamily="18" charset="0"/>
              </a:rPr>
              <a:t>Reverse engineering is the process of analyzing a system, often software, to understand its structure, functionality, and operations without access to the original source code. This process helps understand how the software was designed or functions, often by examining compiled code, system architecture, and external behaviors.</a:t>
            </a:r>
          </a:p>
        </p:txBody>
      </p:sp>
      <p:sp>
        <p:nvSpPr>
          <p:cNvPr id="11" name="TextBox 10">
            <a:extLst>
              <a:ext uri="{FF2B5EF4-FFF2-40B4-BE49-F238E27FC236}">
                <a16:creationId xmlns:a16="http://schemas.microsoft.com/office/drawing/2014/main" id="{4FD92E9C-BCD2-92CC-F6AD-944BE56F3A26}"/>
              </a:ext>
            </a:extLst>
          </p:cNvPr>
          <p:cNvSpPr txBox="1"/>
          <p:nvPr/>
        </p:nvSpPr>
        <p:spPr>
          <a:xfrm>
            <a:off x="202592" y="3119593"/>
            <a:ext cx="12067354" cy="2120068"/>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Goals of Reverse Engineering</a:t>
            </a:r>
            <a:r>
              <a:rPr lang="en-US" dirty="0">
                <a:latin typeface="Times New Roman" panose="02020603050405020304" pitchFamily="18" charset="0"/>
                <a:cs typeface="Times New Roman" panose="02020603050405020304" pitchFamily="18" charset="0"/>
              </a:rPr>
              <a:t>:</a:t>
            </a:r>
          </a:p>
          <a:p>
            <a:pPr lvl="1"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 Understanding Legacy Systems</a:t>
            </a:r>
            <a:r>
              <a:rPr lang="en-US" dirty="0">
                <a:latin typeface="Times New Roman" panose="02020603050405020304" pitchFamily="18" charset="0"/>
                <a:cs typeface="Times New Roman" panose="02020603050405020304" pitchFamily="18" charset="0"/>
              </a:rPr>
              <a:t>: Helps comprehend outdated systems, especially when documentation is scarce or lost.</a:t>
            </a:r>
          </a:p>
          <a:p>
            <a:pPr lvl="1"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 Security Analysis</a:t>
            </a:r>
            <a:r>
              <a:rPr lang="en-US" dirty="0">
                <a:latin typeface="Times New Roman" panose="02020603050405020304" pitchFamily="18" charset="0"/>
                <a:cs typeface="Times New Roman" panose="02020603050405020304" pitchFamily="18" charset="0"/>
              </a:rPr>
              <a:t>: Identifies vulnerabilities or hidden functionalities in the software, such as backdoors or malware.</a:t>
            </a:r>
          </a:p>
          <a:p>
            <a:pPr lvl="1"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 Interoperability</a:t>
            </a:r>
            <a:r>
              <a:rPr lang="en-US" dirty="0">
                <a:latin typeface="Times New Roman" panose="02020603050405020304" pitchFamily="18" charset="0"/>
                <a:cs typeface="Times New Roman" panose="02020603050405020304" pitchFamily="18" charset="0"/>
              </a:rPr>
              <a:t>: Allows new software to be compatible with older systems or interfaces.</a:t>
            </a:r>
          </a:p>
          <a:p>
            <a:pPr lvl="1"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 Recovery of Lost Information</a:t>
            </a:r>
            <a:r>
              <a:rPr lang="en-US" dirty="0">
                <a:latin typeface="Times New Roman" panose="02020603050405020304" pitchFamily="18" charset="0"/>
                <a:cs typeface="Times New Roman" panose="02020603050405020304" pitchFamily="18" charset="0"/>
              </a:rPr>
              <a:t>: Recreates documentation or design patterns for systems that lack them.</a:t>
            </a:r>
          </a:p>
        </p:txBody>
      </p:sp>
    </p:spTree>
    <p:extLst>
      <p:ext uri="{BB962C8B-B14F-4D97-AF65-F5344CB8AC3E}">
        <p14:creationId xmlns:p14="http://schemas.microsoft.com/office/powerpoint/2010/main" val="2257361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E9C70-862C-F517-EF39-50FD11E83AF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0B4CC44-22C9-C103-9915-CFEA3A781CAE}"/>
              </a:ext>
            </a:extLst>
          </p:cNvPr>
          <p:cNvSpPr>
            <a:spLocks noGrp="1"/>
          </p:cNvSpPr>
          <p:nvPr>
            <p:ph type="title"/>
          </p:nvPr>
        </p:nvSpPr>
        <p:spPr>
          <a:xfrm>
            <a:off x="124646" y="116416"/>
            <a:ext cx="10515600" cy="1325563"/>
          </a:xfrm>
        </p:spPr>
        <p:txBody>
          <a:bodyPr/>
          <a:lstStyle/>
          <a:p>
            <a:r>
              <a:rPr lang="en-US" dirty="0">
                <a:latin typeface="Times New Roman" panose="02020603050405020304" pitchFamily="18" charset="0"/>
                <a:cs typeface="Times New Roman" panose="02020603050405020304" pitchFamily="18" charset="0"/>
              </a:rPr>
              <a:t>Reverse Engineering</a:t>
            </a:r>
          </a:p>
        </p:txBody>
      </p:sp>
      <p:pic>
        <p:nvPicPr>
          <p:cNvPr id="2" name="Picture 1">
            <a:extLst>
              <a:ext uri="{FF2B5EF4-FFF2-40B4-BE49-F238E27FC236}">
                <a16:creationId xmlns:a16="http://schemas.microsoft.com/office/drawing/2014/main" id="{CF74F0D1-2178-142A-EEDB-F7EA63CAA954}"/>
              </a:ext>
            </a:extLst>
          </p:cNvPr>
          <p:cNvPicPr>
            <a:picLocks noChangeAspect="1"/>
          </p:cNvPicPr>
          <p:nvPr/>
        </p:nvPicPr>
        <p:blipFill>
          <a:blip r:embed="rId2"/>
          <a:stretch>
            <a:fillRect/>
          </a:stretch>
        </p:blipFill>
        <p:spPr>
          <a:xfrm>
            <a:off x="0" y="6324600"/>
            <a:ext cx="12192000" cy="533400"/>
          </a:xfrm>
          <a:prstGeom prst="rect">
            <a:avLst/>
          </a:prstGeom>
          <a:ln>
            <a:noFill/>
          </a:ln>
          <a:effectLst>
            <a:outerShdw blurRad="190500" algn="tl" rotWithShape="0">
              <a:srgbClr val="000000">
                <a:alpha val="70000"/>
              </a:srgbClr>
            </a:outerShdw>
          </a:effectLst>
        </p:spPr>
      </p:pic>
      <p:pic>
        <p:nvPicPr>
          <p:cNvPr id="3" name="Picture 2" descr="A black background with blue and grey text&#10;&#10;Description automatically generated">
            <a:extLst>
              <a:ext uri="{FF2B5EF4-FFF2-40B4-BE49-F238E27FC236}">
                <a16:creationId xmlns:a16="http://schemas.microsoft.com/office/drawing/2014/main" id="{5F0AAA63-9B55-9769-169E-B1315FBE589C}"/>
              </a:ext>
            </a:extLst>
          </p:cNvPr>
          <p:cNvPicPr>
            <a:picLocks noChangeAspect="1"/>
          </p:cNvPicPr>
          <p:nvPr/>
        </p:nvPicPr>
        <p:blipFill>
          <a:blip r:embed="rId3" cstate="print"/>
          <a:stretch>
            <a:fillRect/>
          </a:stretch>
        </p:blipFill>
        <p:spPr>
          <a:xfrm>
            <a:off x="5632092" y="6410636"/>
            <a:ext cx="971550" cy="383233"/>
          </a:xfrm>
          <a:prstGeom prst="rect">
            <a:avLst/>
          </a:prstGeom>
          <a:effectLst>
            <a:glow rad="101600">
              <a:srgbClr val="FFFFFF"/>
            </a:glow>
          </a:effectLst>
        </p:spPr>
      </p:pic>
      <p:pic>
        <p:nvPicPr>
          <p:cNvPr id="6" name="Picture 5">
            <a:extLst>
              <a:ext uri="{FF2B5EF4-FFF2-40B4-BE49-F238E27FC236}">
                <a16:creationId xmlns:a16="http://schemas.microsoft.com/office/drawing/2014/main" id="{09238B52-7A44-3E61-293A-A62F7D01DD28}"/>
              </a:ext>
            </a:extLst>
          </p:cNvPr>
          <p:cNvPicPr>
            <a:picLocks noChangeAspect="1"/>
          </p:cNvPicPr>
          <p:nvPr/>
        </p:nvPicPr>
        <p:blipFill>
          <a:blip r:embed="rId2"/>
          <a:stretch>
            <a:fillRect/>
          </a:stretch>
        </p:blipFill>
        <p:spPr>
          <a:xfrm>
            <a:off x="-3176" y="1281112"/>
            <a:ext cx="12191999" cy="160867"/>
          </a:xfrm>
          <a:prstGeom prst="rect">
            <a:avLst/>
          </a:prstGeom>
          <a:ln>
            <a:noFill/>
          </a:ln>
          <a:effectLst>
            <a:outerShdw blurRad="190500" algn="tl" rotWithShape="0">
              <a:srgbClr val="000000">
                <a:alpha val="70000"/>
              </a:srgbClr>
            </a:outerShdw>
          </a:effectLst>
        </p:spPr>
      </p:pic>
      <p:pic>
        <p:nvPicPr>
          <p:cNvPr id="7" name="Picture 6" descr="A logo with a black background&#10;&#10;Description automatically generated">
            <a:extLst>
              <a:ext uri="{FF2B5EF4-FFF2-40B4-BE49-F238E27FC236}">
                <a16:creationId xmlns:a16="http://schemas.microsoft.com/office/drawing/2014/main" id="{B124628E-CF52-156A-02AC-C25BA08A8947}"/>
              </a:ext>
            </a:extLst>
          </p:cNvPr>
          <p:cNvPicPr>
            <a:picLocks noChangeAspect="1"/>
          </p:cNvPicPr>
          <p:nvPr/>
        </p:nvPicPr>
        <p:blipFill>
          <a:blip r:embed="rId4"/>
          <a:srcRect b="37391"/>
          <a:stretch/>
        </p:blipFill>
        <p:spPr>
          <a:xfrm>
            <a:off x="11012504" y="67592"/>
            <a:ext cx="800100" cy="595423"/>
          </a:xfrm>
          <a:prstGeom prst="roundRect">
            <a:avLst>
              <a:gd name="adj" fmla="val 16667"/>
            </a:avLst>
          </a:prstGeom>
          <a:ln>
            <a:noFill/>
          </a:ln>
          <a:effectLst>
            <a:glow rad="127000">
              <a:srgbClr val="FFFFFF"/>
            </a:glow>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descr="A black background with blue and grey text&#10;&#10;Description automatically generated">
            <a:extLst>
              <a:ext uri="{FF2B5EF4-FFF2-40B4-BE49-F238E27FC236}">
                <a16:creationId xmlns:a16="http://schemas.microsoft.com/office/drawing/2014/main" id="{F2F57456-FD1B-2050-F483-57EF65B3686B}"/>
              </a:ext>
            </a:extLst>
          </p:cNvPr>
          <p:cNvPicPr>
            <a:picLocks noChangeAspect="1"/>
          </p:cNvPicPr>
          <p:nvPr/>
        </p:nvPicPr>
        <p:blipFill>
          <a:blip r:embed="rId5" cstate="print"/>
          <a:srcRect l="34660"/>
          <a:stretch/>
        </p:blipFill>
        <p:spPr>
          <a:xfrm>
            <a:off x="10867204" y="608027"/>
            <a:ext cx="1200150" cy="724526"/>
          </a:xfrm>
          <a:prstGeom prst="rect">
            <a:avLst/>
          </a:prstGeom>
          <a:effectLst>
            <a:glow>
              <a:schemeClr val="bg1">
                <a:lumMod val="85000"/>
              </a:schemeClr>
            </a:glow>
          </a:effectLst>
        </p:spPr>
      </p:pic>
      <p:sp>
        <p:nvSpPr>
          <p:cNvPr id="10" name="TextBox 9">
            <a:extLst>
              <a:ext uri="{FF2B5EF4-FFF2-40B4-BE49-F238E27FC236}">
                <a16:creationId xmlns:a16="http://schemas.microsoft.com/office/drawing/2014/main" id="{DAAA9DC2-FACA-4B62-2978-610D76863CEB}"/>
              </a:ext>
            </a:extLst>
          </p:cNvPr>
          <p:cNvSpPr txBox="1"/>
          <p:nvPr/>
        </p:nvSpPr>
        <p:spPr>
          <a:xfrm>
            <a:off x="53465" y="1641682"/>
            <a:ext cx="11881724" cy="3903954"/>
          </a:xfrm>
          <a:prstGeom prst="rect">
            <a:avLst/>
          </a:prstGeom>
          <a:noFill/>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Importance</a:t>
            </a:r>
            <a:r>
              <a:rPr lang="en-US" sz="2400" dirty="0">
                <a:latin typeface="Times New Roman" panose="02020603050405020304" pitchFamily="18" charset="0"/>
                <a:cs typeface="Times New Roman" panose="02020603050405020304" pitchFamily="18" charset="0"/>
              </a:rPr>
              <a:t>:</a:t>
            </a:r>
          </a:p>
          <a:p>
            <a:pPr lvl="1">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Compliance</a:t>
            </a:r>
            <a:r>
              <a:rPr lang="en-US" sz="2400" dirty="0">
                <a:latin typeface="Times New Roman" panose="02020603050405020304" pitchFamily="18" charset="0"/>
                <a:cs typeface="Times New Roman" panose="02020603050405020304" pitchFamily="18" charset="0"/>
              </a:rPr>
              <a:t>: Supports regulatory compliance by uncovering and documenting hidden or undocumented functionalities.</a:t>
            </a:r>
          </a:p>
          <a:p>
            <a:pPr lvl="1">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Innovation</a:t>
            </a:r>
            <a:r>
              <a:rPr lang="en-US" sz="2400" dirty="0">
                <a:latin typeface="Times New Roman" panose="02020603050405020304" pitchFamily="18" charset="0"/>
                <a:cs typeface="Times New Roman" panose="02020603050405020304" pitchFamily="18" charset="0"/>
              </a:rPr>
              <a:t>: Inspires improvements or adaptations, especially when analyzing competitors’ software or legacy systems.</a:t>
            </a:r>
          </a:p>
          <a:p>
            <a:pPr lvl="1">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Enhanced Maintenance</a:t>
            </a:r>
            <a:r>
              <a:rPr lang="en-US" sz="2400" dirty="0">
                <a:latin typeface="Times New Roman" panose="02020603050405020304" pitchFamily="18" charset="0"/>
                <a:cs typeface="Times New Roman" panose="02020603050405020304" pitchFamily="18" charset="0"/>
              </a:rPr>
              <a:t>: Provides insights for modifying or updating legacy systems that might lack source code or clear documentation.</a:t>
            </a:r>
          </a:p>
        </p:txBody>
      </p:sp>
    </p:spTree>
    <p:extLst>
      <p:ext uri="{BB962C8B-B14F-4D97-AF65-F5344CB8AC3E}">
        <p14:creationId xmlns:p14="http://schemas.microsoft.com/office/powerpoint/2010/main" val="110995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7743A-2105-AD38-54A6-FEAC2250EDD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3716C79-C667-7460-4C33-8BD05449EBF1}"/>
              </a:ext>
            </a:extLst>
          </p:cNvPr>
          <p:cNvSpPr>
            <a:spLocks noGrp="1"/>
          </p:cNvSpPr>
          <p:nvPr>
            <p:ph type="title"/>
          </p:nvPr>
        </p:nvSpPr>
        <p:spPr>
          <a:xfrm>
            <a:off x="124646" y="116416"/>
            <a:ext cx="10515600" cy="1325563"/>
          </a:xfrm>
        </p:spPr>
        <p:txBody>
          <a:bodyPr/>
          <a:lstStyle/>
          <a:p>
            <a:r>
              <a:rPr lang="en-US" dirty="0">
                <a:latin typeface="Times New Roman" panose="02020603050405020304" pitchFamily="18" charset="0"/>
                <a:cs typeface="Times New Roman" panose="02020603050405020304" pitchFamily="18" charset="0"/>
              </a:rPr>
              <a:t>Key Differences</a:t>
            </a:r>
          </a:p>
        </p:txBody>
      </p:sp>
      <p:pic>
        <p:nvPicPr>
          <p:cNvPr id="2" name="Picture 1">
            <a:extLst>
              <a:ext uri="{FF2B5EF4-FFF2-40B4-BE49-F238E27FC236}">
                <a16:creationId xmlns:a16="http://schemas.microsoft.com/office/drawing/2014/main" id="{3F626EFD-D327-21F9-0039-B5CC69CACAB9}"/>
              </a:ext>
            </a:extLst>
          </p:cNvPr>
          <p:cNvPicPr>
            <a:picLocks noChangeAspect="1"/>
          </p:cNvPicPr>
          <p:nvPr/>
        </p:nvPicPr>
        <p:blipFill>
          <a:blip r:embed="rId2"/>
          <a:stretch>
            <a:fillRect/>
          </a:stretch>
        </p:blipFill>
        <p:spPr>
          <a:xfrm>
            <a:off x="0" y="6324600"/>
            <a:ext cx="12192000" cy="533400"/>
          </a:xfrm>
          <a:prstGeom prst="rect">
            <a:avLst/>
          </a:prstGeom>
          <a:ln>
            <a:noFill/>
          </a:ln>
          <a:effectLst>
            <a:outerShdw blurRad="190500" algn="tl" rotWithShape="0">
              <a:srgbClr val="000000">
                <a:alpha val="70000"/>
              </a:srgbClr>
            </a:outerShdw>
          </a:effectLst>
        </p:spPr>
      </p:pic>
      <p:pic>
        <p:nvPicPr>
          <p:cNvPr id="3" name="Picture 2" descr="A black background with blue and grey text&#10;&#10;Description automatically generated">
            <a:extLst>
              <a:ext uri="{FF2B5EF4-FFF2-40B4-BE49-F238E27FC236}">
                <a16:creationId xmlns:a16="http://schemas.microsoft.com/office/drawing/2014/main" id="{428926A2-58FC-940F-5825-7C3F891D11A8}"/>
              </a:ext>
            </a:extLst>
          </p:cNvPr>
          <p:cNvPicPr>
            <a:picLocks noChangeAspect="1"/>
          </p:cNvPicPr>
          <p:nvPr/>
        </p:nvPicPr>
        <p:blipFill>
          <a:blip r:embed="rId3" cstate="print"/>
          <a:stretch>
            <a:fillRect/>
          </a:stretch>
        </p:blipFill>
        <p:spPr>
          <a:xfrm>
            <a:off x="5632092" y="6410636"/>
            <a:ext cx="971550" cy="383233"/>
          </a:xfrm>
          <a:prstGeom prst="rect">
            <a:avLst/>
          </a:prstGeom>
          <a:effectLst>
            <a:glow rad="101600">
              <a:srgbClr val="FFFFFF"/>
            </a:glow>
          </a:effectLst>
        </p:spPr>
      </p:pic>
      <p:pic>
        <p:nvPicPr>
          <p:cNvPr id="6" name="Picture 5">
            <a:extLst>
              <a:ext uri="{FF2B5EF4-FFF2-40B4-BE49-F238E27FC236}">
                <a16:creationId xmlns:a16="http://schemas.microsoft.com/office/drawing/2014/main" id="{986BBBBB-3355-E9A4-AEFB-67F6A3383B2E}"/>
              </a:ext>
            </a:extLst>
          </p:cNvPr>
          <p:cNvPicPr>
            <a:picLocks noChangeAspect="1"/>
          </p:cNvPicPr>
          <p:nvPr/>
        </p:nvPicPr>
        <p:blipFill>
          <a:blip r:embed="rId2"/>
          <a:stretch>
            <a:fillRect/>
          </a:stretch>
        </p:blipFill>
        <p:spPr>
          <a:xfrm>
            <a:off x="-3176" y="1281112"/>
            <a:ext cx="12191999" cy="160867"/>
          </a:xfrm>
          <a:prstGeom prst="rect">
            <a:avLst/>
          </a:prstGeom>
          <a:ln>
            <a:noFill/>
          </a:ln>
          <a:effectLst>
            <a:outerShdw blurRad="190500" algn="tl" rotWithShape="0">
              <a:srgbClr val="000000">
                <a:alpha val="70000"/>
              </a:srgbClr>
            </a:outerShdw>
          </a:effectLst>
        </p:spPr>
      </p:pic>
      <p:pic>
        <p:nvPicPr>
          <p:cNvPr id="7" name="Picture 6" descr="A logo with a black background&#10;&#10;Description automatically generated">
            <a:extLst>
              <a:ext uri="{FF2B5EF4-FFF2-40B4-BE49-F238E27FC236}">
                <a16:creationId xmlns:a16="http://schemas.microsoft.com/office/drawing/2014/main" id="{A64AA664-59A2-A2C6-6A21-663D52EEAFF1}"/>
              </a:ext>
            </a:extLst>
          </p:cNvPr>
          <p:cNvPicPr>
            <a:picLocks noChangeAspect="1"/>
          </p:cNvPicPr>
          <p:nvPr/>
        </p:nvPicPr>
        <p:blipFill>
          <a:blip r:embed="rId4"/>
          <a:srcRect b="37391"/>
          <a:stretch/>
        </p:blipFill>
        <p:spPr>
          <a:xfrm>
            <a:off x="11012504" y="67592"/>
            <a:ext cx="800100" cy="595423"/>
          </a:xfrm>
          <a:prstGeom prst="roundRect">
            <a:avLst>
              <a:gd name="adj" fmla="val 16667"/>
            </a:avLst>
          </a:prstGeom>
          <a:ln>
            <a:noFill/>
          </a:ln>
          <a:effectLst>
            <a:glow rad="127000">
              <a:srgbClr val="FFFFFF"/>
            </a:glow>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descr="A black background with blue and grey text&#10;&#10;Description automatically generated">
            <a:extLst>
              <a:ext uri="{FF2B5EF4-FFF2-40B4-BE49-F238E27FC236}">
                <a16:creationId xmlns:a16="http://schemas.microsoft.com/office/drawing/2014/main" id="{F4B2D82E-A745-29FE-3C6F-F8BD8ADEAF58}"/>
              </a:ext>
            </a:extLst>
          </p:cNvPr>
          <p:cNvPicPr>
            <a:picLocks noChangeAspect="1"/>
          </p:cNvPicPr>
          <p:nvPr/>
        </p:nvPicPr>
        <p:blipFill>
          <a:blip r:embed="rId5" cstate="print"/>
          <a:srcRect l="34660"/>
          <a:stretch/>
        </p:blipFill>
        <p:spPr>
          <a:xfrm>
            <a:off x="10867204" y="608027"/>
            <a:ext cx="1200150" cy="724526"/>
          </a:xfrm>
          <a:prstGeom prst="rect">
            <a:avLst/>
          </a:prstGeom>
          <a:effectLst>
            <a:glow>
              <a:schemeClr val="bg1">
                <a:lumMod val="85000"/>
              </a:schemeClr>
            </a:glow>
          </a:effectLst>
        </p:spPr>
      </p:pic>
      <p:graphicFrame>
        <p:nvGraphicFramePr>
          <p:cNvPr id="5" name="Table 4">
            <a:extLst>
              <a:ext uri="{FF2B5EF4-FFF2-40B4-BE49-F238E27FC236}">
                <a16:creationId xmlns:a16="http://schemas.microsoft.com/office/drawing/2014/main" id="{6FDC9460-2387-B57A-9AA9-5AEDD689CAFF}"/>
              </a:ext>
            </a:extLst>
          </p:cNvPr>
          <p:cNvGraphicFramePr>
            <a:graphicFrameLocks noGrp="1"/>
          </p:cNvGraphicFramePr>
          <p:nvPr>
            <p:extLst>
              <p:ext uri="{D42A27DB-BD31-4B8C-83A1-F6EECF244321}">
                <p14:modId xmlns:p14="http://schemas.microsoft.com/office/powerpoint/2010/main" val="1223006400"/>
              </p:ext>
            </p:extLst>
          </p:nvPr>
        </p:nvGraphicFramePr>
        <p:xfrm>
          <a:off x="508092" y="2115064"/>
          <a:ext cx="11169461" cy="3403476"/>
        </p:xfrm>
        <a:graphic>
          <a:graphicData uri="http://schemas.openxmlformats.org/drawingml/2006/table">
            <a:tbl>
              <a:tblPr firstRow="1" firstCol="1" bandRow="1">
                <a:tableStyleId>{5C22544A-7EE6-4342-B048-85BDC9FD1C3A}</a:tableStyleId>
              </a:tblPr>
              <a:tblGrid>
                <a:gridCol w="2372408">
                  <a:extLst>
                    <a:ext uri="{9D8B030D-6E8A-4147-A177-3AD203B41FA5}">
                      <a16:colId xmlns:a16="http://schemas.microsoft.com/office/drawing/2014/main" val="1156764410"/>
                    </a:ext>
                  </a:extLst>
                </a:gridCol>
                <a:gridCol w="3956755">
                  <a:extLst>
                    <a:ext uri="{9D8B030D-6E8A-4147-A177-3AD203B41FA5}">
                      <a16:colId xmlns:a16="http://schemas.microsoft.com/office/drawing/2014/main" val="2028505799"/>
                    </a:ext>
                  </a:extLst>
                </a:gridCol>
                <a:gridCol w="4840298">
                  <a:extLst>
                    <a:ext uri="{9D8B030D-6E8A-4147-A177-3AD203B41FA5}">
                      <a16:colId xmlns:a16="http://schemas.microsoft.com/office/drawing/2014/main" val="4194172193"/>
                    </a:ext>
                  </a:extLst>
                </a:gridCol>
              </a:tblGrid>
              <a:tr h="0">
                <a:tc>
                  <a:txBody>
                    <a:bodyPr/>
                    <a:lstStyle/>
                    <a:p>
                      <a:pPr>
                        <a:lnSpc>
                          <a:spcPct val="107000"/>
                        </a:lnSpc>
                        <a:spcAft>
                          <a:spcPts val="800"/>
                        </a:spcAft>
                      </a:pPr>
                      <a:r>
                        <a:rPr lang="en-JM" sz="1800" kern="100">
                          <a:effectLst/>
                          <a:latin typeface="Times New Roman" panose="02020603050405020304" pitchFamily="18" charset="0"/>
                          <a:cs typeface="Times New Roman" panose="02020603050405020304" pitchFamily="18" charset="0"/>
                        </a:rPr>
                        <a:t>Aspect</a:t>
                      </a:r>
                      <a:endParaRPr lang="en-JM"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JM" sz="1800" kern="100">
                          <a:effectLst/>
                          <a:latin typeface="Times New Roman" panose="02020603050405020304" pitchFamily="18" charset="0"/>
                          <a:cs typeface="Times New Roman" panose="02020603050405020304" pitchFamily="18" charset="0"/>
                        </a:rPr>
                        <a:t>Software Maintenance</a:t>
                      </a:r>
                      <a:endParaRPr lang="en-JM"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JM" sz="1800" kern="100" dirty="0">
                          <a:effectLst/>
                          <a:latin typeface="Times New Roman" panose="02020603050405020304" pitchFamily="18" charset="0"/>
                          <a:cs typeface="Times New Roman" panose="02020603050405020304" pitchFamily="18" charset="0"/>
                        </a:rPr>
                        <a:t>Reverse Engineering</a:t>
                      </a:r>
                      <a:endParaRPr lang="en-JM" sz="18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1816467"/>
                  </a:ext>
                </a:extLst>
              </a:tr>
              <a:tr h="0">
                <a:tc>
                  <a:txBody>
                    <a:bodyPr/>
                    <a:lstStyle/>
                    <a:p>
                      <a:pPr>
                        <a:lnSpc>
                          <a:spcPct val="107000"/>
                        </a:lnSpc>
                        <a:spcAft>
                          <a:spcPts val="800"/>
                        </a:spcAft>
                      </a:pPr>
                      <a:r>
                        <a:rPr lang="en-JM" sz="1800" kern="100" dirty="0">
                          <a:effectLst/>
                          <a:latin typeface="Times New Roman" panose="02020603050405020304" pitchFamily="18" charset="0"/>
                          <a:cs typeface="Times New Roman" panose="02020603050405020304" pitchFamily="18" charset="0"/>
                        </a:rPr>
                        <a:t>Primary Goal</a:t>
                      </a:r>
                      <a:endParaRPr lang="en-JM" sz="18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JM" sz="1800" kern="100">
                          <a:effectLst/>
                          <a:latin typeface="Times New Roman" panose="02020603050405020304" pitchFamily="18" charset="0"/>
                          <a:cs typeface="Times New Roman" panose="02020603050405020304" pitchFamily="18" charset="0"/>
                        </a:rPr>
                        <a:t>Ensure the software remains functional, efficient, and relevant over time.</a:t>
                      </a:r>
                      <a:endParaRPr lang="en-JM"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JM" sz="1800" kern="100">
                          <a:effectLst/>
                          <a:latin typeface="Times New Roman" panose="02020603050405020304" pitchFamily="18" charset="0"/>
                          <a:cs typeface="Times New Roman" panose="02020603050405020304" pitchFamily="18" charset="0"/>
                        </a:rPr>
                        <a:t>Understand the structure, functionality, and operation of software.</a:t>
                      </a:r>
                      <a:endParaRPr lang="en-JM"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8638629"/>
                  </a:ext>
                </a:extLst>
              </a:tr>
              <a:tr h="0">
                <a:tc>
                  <a:txBody>
                    <a:bodyPr/>
                    <a:lstStyle/>
                    <a:p>
                      <a:pPr>
                        <a:lnSpc>
                          <a:spcPct val="107000"/>
                        </a:lnSpc>
                        <a:spcAft>
                          <a:spcPts val="800"/>
                        </a:spcAft>
                      </a:pPr>
                      <a:r>
                        <a:rPr lang="en-JM" sz="1800" kern="100">
                          <a:effectLst/>
                          <a:latin typeface="Times New Roman" panose="02020603050405020304" pitchFamily="18" charset="0"/>
                          <a:cs typeface="Times New Roman" panose="02020603050405020304" pitchFamily="18" charset="0"/>
                        </a:rPr>
                        <a:t>Typical Scenarios</a:t>
                      </a:r>
                      <a:endParaRPr lang="en-JM"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JM" sz="1800" kern="100">
                          <a:effectLst/>
                          <a:latin typeface="Times New Roman" panose="02020603050405020304" pitchFamily="18" charset="0"/>
                          <a:cs typeface="Times New Roman" panose="02020603050405020304" pitchFamily="18" charset="0"/>
                        </a:rPr>
                        <a:t>Fixing bugs, adapting to new platforms, improving performance, adding features</a:t>
                      </a:r>
                      <a:endParaRPr lang="en-JM"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JM" sz="1800" kern="100">
                          <a:effectLst/>
                          <a:latin typeface="Times New Roman" panose="02020603050405020304" pitchFamily="18" charset="0"/>
                          <a:cs typeface="Times New Roman" panose="02020603050405020304" pitchFamily="18" charset="0"/>
                        </a:rPr>
                        <a:t>Analyzing legacy systems, recovering lost documentation, conducting security assessments</a:t>
                      </a:r>
                      <a:endParaRPr lang="en-JM"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2794243"/>
                  </a:ext>
                </a:extLst>
              </a:tr>
              <a:tr h="0">
                <a:tc>
                  <a:txBody>
                    <a:bodyPr/>
                    <a:lstStyle/>
                    <a:p>
                      <a:pPr>
                        <a:lnSpc>
                          <a:spcPct val="107000"/>
                        </a:lnSpc>
                        <a:spcAft>
                          <a:spcPts val="800"/>
                        </a:spcAft>
                      </a:pPr>
                      <a:r>
                        <a:rPr lang="en-JM" sz="1800" kern="100">
                          <a:effectLst/>
                          <a:latin typeface="Times New Roman" panose="02020603050405020304" pitchFamily="18" charset="0"/>
                          <a:cs typeface="Times New Roman" panose="02020603050405020304" pitchFamily="18" charset="0"/>
                        </a:rPr>
                        <a:t>Access to Source Code</a:t>
                      </a:r>
                      <a:endParaRPr lang="en-JM"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JM" sz="1800" kern="100">
                          <a:effectLst/>
                          <a:latin typeface="Times New Roman" panose="02020603050405020304" pitchFamily="18" charset="0"/>
                          <a:cs typeface="Times New Roman" panose="02020603050405020304" pitchFamily="18" charset="0"/>
                        </a:rPr>
                        <a:t>Source code and documentation are usually available</a:t>
                      </a:r>
                      <a:endParaRPr lang="en-JM"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JM" sz="1800" kern="100">
                          <a:effectLst/>
                          <a:latin typeface="Times New Roman" panose="02020603050405020304" pitchFamily="18" charset="0"/>
                          <a:cs typeface="Times New Roman" panose="02020603050405020304" pitchFamily="18" charset="0"/>
                        </a:rPr>
                        <a:t>Source code is typically unavailable; often works with binaries.</a:t>
                      </a:r>
                      <a:endParaRPr lang="en-JM"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2173642"/>
                  </a:ext>
                </a:extLst>
              </a:tr>
              <a:tr h="0">
                <a:tc>
                  <a:txBody>
                    <a:bodyPr/>
                    <a:lstStyle/>
                    <a:p>
                      <a:pPr>
                        <a:lnSpc>
                          <a:spcPct val="107000"/>
                        </a:lnSpc>
                        <a:spcAft>
                          <a:spcPts val="800"/>
                        </a:spcAft>
                      </a:pPr>
                      <a:r>
                        <a:rPr lang="en-JM" sz="1800" kern="100">
                          <a:effectLst/>
                          <a:latin typeface="Times New Roman" panose="02020603050405020304" pitchFamily="18" charset="0"/>
                          <a:cs typeface="Times New Roman" panose="02020603050405020304" pitchFamily="18" charset="0"/>
                        </a:rPr>
                        <a:t>Outcome</a:t>
                      </a:r>
                      <a:endParaRPr lang="en-JM"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JM" sz="1800" kern="100">
                          <a:effectLst/>
                          <a:latin typeface="Times New Roman" panose="02020603050405020304" pitchFamily="18" charset="0"/>
                          <a:cs typeface="Times New Roman" panose="02020603050405020304" pitchFamily="18" charset="0"/>
                        </a:rPr>
                        <a:t>Improved or fixed version of the software, often with added features or optimizations</a:t>
                      </a:r>
                      <a:endParaRPr lang="en-JM"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JM" sz="1800" kern="100">
                          <a:effectLst/>
                          <a:latin typeface="Times New Roman" panose="02020603050405020304" pitchFamily="18" charset="0"/>
                          <a:cs typeface="Times New Roman" panose="02020603050405020304" pitchFamily="18" charset="0"/>
                        </a:rPr>
                        <a:t>Enhanced understanding of software structure, potentially leading to documentation or compatible systems</a:t>
                      </a:r>
                      <a:endParaRPr lang="en-JM"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9177330"/>
                  </a:ext>
                </a:extLst>
              </a:tr>
              <a:tr h="0">
                <a:tc>
                  <a:txBody>
                    <a:bodyPr/>
                    <a:lstStyle/>
                    <a:p>
                      <a:pPr>
                        <a:lnSpc>
                          <a:spcPct val="107000"/>
                        </a:lnSpc>
                        <a:spcAft>
                          <a:spcPts val="800"/>
                        </a:spcAft>
                      </a:pPr>
                      <a:r>
                        <a:rPr lang="en-JM" sz="1800" kern="100">
                          <a:effectLst/>
                          <a:latin typeface="Times New Roman" panose="02020603050405020304" pitchFamily="18" charset="0"/>
                          <a:cs typeface="Times New Roman" panose="02020603050405020304" pitchFamily="18" charset="0"/>
                        </a:rPr>
                        <a:t>Focus</a:t>
                      </a:r>
                      <a:endParaRPr lang="en-JM"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JM" sz="1800" kern="100">
                          <a:effectLst/>
                          <a:latin typeface="Times New Roman" panose="02020603050405020304" pitchFamily="18" charset="0"/>
                          <a:cs typeface="Times New Roman" panose="02020603050405020304" pitchFamily="18" charset="0"/>
                        </a:rPr>
                        <a:t>Modifying and enhancing the software to meet evolving needs</a:t>
                      </a:r>
                      <a:endParaRPr lang="en-JM"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JM" sz="1800" kern="100" dirty="0">
                          <a:effectLst/>
                          <a:latin typeface="Times New Roman" panose="02020603050405020304" pitchFamily="18" charset="0"/>
                          <a:cs typeface="Times New Roman" panose="02020603050405020304" pitchFamily="18" charset="0"/>
                        </a:rPr>
                        <a:t>Understanding software design, structure, and functionality</a:t>
                      </a:r>
                      <a:endParaRPr lang="en-JM" sz="18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7055871"/>
                  </a:ext>
                </a:extLst>
              </a:tr>
            </a:tbl>
          </a:graphicData>
        </a:graphic>
      </p:graphicFrame>
    </p:spTree>
    <p:extLst>
      <p:ext uri="{BB962C8B-B14F-4D97-AF65-F5344CB8AC3E}">
        <p14:creationId xmlns:p14="http://schemas.microsoft.com/office/powerpoint/2010/main" val="1503074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674B7-EA86-B306-333E-59FA1A24F3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61077A-85FF-E35A-00AC-3F139DDA305A}"/>
              </a:ext>
            </a:extLst>
          </p:cNvPr>
          <p:cNvSpPr>
            <a:spLocks noGrp="1"/>
          </p:cNvSpPr>
          <p:nvPr>
            <p:ph type="ctrTitle"/>
          </p:nvPr>
        </p:nvSpPr>
        <p:spPr>
          <a:xfrm>
            <a:off x="1393837" y="2938875"/>
            <a:ext cx="9144000" cy="1204010"/>
          </a:xfrm>
        </p:spPr>
        <p:txBody>
          <a:bodyPr>
            <a:normAutofit fontScale="90000"/>
          </a:bodyPr>
          <a:lstStyle/>
          <a:p>
            <a:r>
              <a:rPr lang="en-US" sz="4400" b="1" dirty="0">
                <a:solidFill>
                  <a:srgbClr val="C00000"/>
                </a:solidFill>
                <a:latin typeface="Times" panose="02020603050405020304" pitchFamily="18" charset="0"/>
                <a:ea typeface="+mn-ea"/>
                <a:cs typeface="Times" panose="02020603050405020304" pitchFamily="18" charset="0"/>
              </a:rPr>
              <a:t>Software Maintenance and Reverse Engineering</a:t>
            </a:r>
            <a:endParaRPr lang="en-US" dirty="0"/>
          </a:p>
        </p:txBody>
      </p:sp>
      <p:pic>
        <p:nvPicPr>
          <p:cNvPr id="4" name="Picture 3">
            <a:extLst>
              <a:ext uri="{FF2B5EF4-FFF2-40B4-BE49-F238E27FC236}">
                <a16:creationId xmlns:a16="http://schemas.microsoft.com/office/drawing/2014/main" id="{CE51E9C6-7240-F5D1-4000-F82F66C89D47}"/>
              </a:ext>
            </a:extLst>
          </p:cNvPr>
          <p:cNvPicPr>
            <a:picLocks noChangeAspect="1"/>
          </p:cNvPicPr>
          <p:nvPr/>
        </p:nvPicPr>
        <p:blipFill>
          <a:blip r:embed="rId2"/>
          <a:stretch>
            <a:fillRect/>
          </a:stretch>
        </p:blipFill>
        <p:spPr>
          <a:xfrm>
            <a:off x="0" y="0"/>
            <a:ext cx="12192000" cy="1508125"/>
          </a:xfrm>
          <a:prstGeom prst="rect">
            <a:avLst/>
          </a:prstGeom>
          <a:ln>
            <a:noFill/>
          </a:ln>
          <a:effectLst>
            <a:outerShdw blurRad="190500" algn="tl" rotWithShape="0">
              <a:srgbClr val="000000">
                <a:alpha val="70000"/>
              </a:srgbClr>
            </a:outerShdw>
          </a:effectLst>
        </p:spPr>
      </p:pic>
      <p:pic>
        <p:nvPicPr>
          <p:cNvPr id="5" name="Picture 4" descr="A logo with a black background&#10;&#10;Description automatically generated">
            <a:extLst>
              <a:ext uri="{FF2B5EF4-FFF2-40B4-BE49-F238E27FC236}">
                <a16:creationId xmlns:a16="http://schemas.microsoft.com/office/drawing/2014/main" id="{38325638-8D6B-DC8F-EC6A-9050A0A741D7}"/>
              </a:ext>
            </a:extLst>
          </p:cNvPr>
          <p:cNvPicPr>
            <a:picLocks noChangeAspect="1"/>
          </p:cNvPicPr>
          <p:nvPr/>
        </p:nvPicPr>
        <p:blipFill>
          <a:blip r:embed="rId3"/>
          <a:srcRect b="37391"/>
          <a:stretch/>
        </p:blipFill>
        <p:spPr>
          <a:xfrm>
            <a:off x="5641225" y="283288"/>
            <a:ext cx="800100" cy="595423"/>
          </a:xfrm>
          <a:prstGeom prst="roundRect">
            <a:avLst>
              <a:gd name="adj" fmla="val 16667"/>
            </a:avLst>
          </a:prstGeom>
          <a:ln>
            <a:noFill/>
          </a:ln>
          <a:effectLst>
            <a:glow rad="127000">
              <a:srgbClr val="FFFFFF"/>
            </a:glow>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68AA15D7-D010-D70D-D1F3-026E6BB4A23A}"/>
              </a:ext>
            </a:extLst>
          </p:cNvPr>
          <p:cNvPicPr>
            <a:picLocks noChangeAspect="1"/>
          </p:cNvPicPr>
          <p:nvPr/>
        </p:nvPicPr>
        <p:blipFill>
          <a:blip r:embed="rId2"/>
          <a:stretch>
            <a:fillRect/>
          </a:stretch>
        </p:blipFill>
        <p:spPr>
          <a:xfrm>
            <a:off x="0" y="6324600"/>
            <a:ext cx="12192000" cy="533400"/>
          </a:xfrm>
          <a:prstGeom prst="rect">
            <a:avLst/>
          </a:prstGeom>
          <a:ln>
            <a:noFill/>
          </a:ln>
          <a:effectLst>
            <a:outerShdw blurRad="190500" algn="tl" rotWithShape="0">
              <a:srgbClr val="000000">
                <a:alpha val="70000"/>
              </a:srgbClr>
            </a:outerShdw>
          </a:effectLst>
        </p:spPr>
      </p:pic>
      <p:pic>
        <p:nvPicPr>
          <p:cNvPr id="7" name="Picture 6" descr="A black background with blue and grey text&#10;&#10;Description automatically generated">
            <a:extLst>
              <a:ext uri="{FF2B5EF4-FFF2-40B4-BE49-F238E27FC236}">
                <a16:creationId xmlns:a16="http://schemas.microsoft.com/office/drawing/2014/main" id="{1391FEEE-DD22-669B-B67F-4308CFC0165E}"/>
              </a:ext>
            </a:extLst>
          </p:cNvPr>
          <p:cNvPicPr>
            <a:picLocks noChangeAspect="1"/>
          </p:cNvPicPr>
          <p:nvPr/>
        </p:nvPicPr>
        <p:blipFill>
          <a:blip r:embed="rId4" cstate="print"/>
          <a:stretch>
            <a:fillRect/>
          </a:stretch>
        </p:blipFill>
        <p:spPr>
          <a:xfrm>
            <a:off x="5632092" y="6410636"/>
            <a:ext cx="971550" cy="383233"/>
          </a:xfrm>
          <a:prstGeom prst="rect">
            <a:avLst/>
          </a:prstGeom>
          <a:effectLst>
            <a:glow rad="101600">
              <a:srgbClr val="FFFFFF"/>
            </a:glow>
          </a:effectLst>
        </p:spPr>
      </p:pic>
      <p:pic>
        <p:nvPicPr>
          <p:cNvPr id="8" name="Picture 7" descr="A black background with blue and grey text&#10;&#10;Description automatically generated">
            <a:extLst>
              <a:ext uri="{FF2B5EF4-FFF2-40B4-BE49-F238E27FC236}">
                <a16:creationId xmlns:a16="http://schemas.microsoft.com/office/drawing/2014/main" id="{270AAE84-1E84-79FE-8936-D8435589777F}"/>
              </a:ext>
            </a:extLst>
          </p:cNvPr>
          <p:cNvPicPr>
            <a:picLocks noChangeAspect="1"/>
          </p:cNvPicPr>
          <p:nvPr/>
        </p:nvPicPr>
        <p:blipFill>
          <a:blip r:embed="rId5" cstate="print"/>
          <a:srcRect l="34660"/>
          <a:stretch/>
        </p:blipFill>
        <p:spPr>
          <a:xfrm>
            <a:off x="5495925" y="823723"/>
            <a:ext cx="1200150" cy="724526"/>
          </a:xfrm>
          <a:prstGeom prst="rect">
            <a:avLst/>
          </a:prstGeom>
          <a:effectLst>
            <a:glow>
              <a:schemeClr val="bg1">
                <a:lumMod val="85000"/>
              </a:schemeClr>
            </a:glow>
          </a:effectLst>
        </p:spPr>
      </p:pic>
      <p:pic>
        <p:nvPicPr>
          <p:cNvPr id="11" name="Picture 7" descr="A black and white logo&#10;&#10;Description automatically generated">
            <a:extLst>
              <a:ext uri="{FF2B5EF4-FFF2-40B4-BE49-F238E27FC236}">
                <a16:creationId xmlns:a16="http://schemas.microsoft.com/office/drawing/2014/main" id="{CFD746A3-F5EE-691A-8F4A-D32E05826F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26727"/>
          <a:stretch>
            <a:fillRect/>
          </a:stretch>
        </p:blipFill>
        <p:spPr bwMode="auto">
          <a:xfrm>
            <a:off x="5070518" y="5533511"/>
            <a:ext cx="19415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4045151"/>
      </p:ext>
    </p:extLst>
  </p:cSld>
  <p:clrMapOvr>
    <a:masterClrMapping/>
  </p:clrMapOvr>
</p:sld>
</file>

<file path=ppt/theme/theme1.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TotalTime>
  <Words>502</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Times</vt:lpstr>
      <vt:lpstr>Times New Roman</vt:lpstr>
      <vt:lpstr>Office Theme</vt:lpstr>
      <vt:lpstr>Software Maintenance and Reverse Engineering</vt:lpstr>
      <vt:lpstr>Software Maintenance</vt:lpstr>
      <vt:lpstr>Software Maintenance</vt:lpstr>
      <vt:lpstr>Reverse Engineering</vt:lpstr>
      <vt:lpstr>Reverse Engineering</vt:lpstr>
      <vt:lpstr>Key Differences</vt:lpstr>
      <vt:lpstr>Software Maintenance and Reverse Engineering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maintenance and reverse engineering صيانة البرمجيات والهندسة العكسية</dc:title>
  <dc:creator>Adi Maaita</dc:creator>
  <cp:lastModifiedBy>JEBRIL IYAD MAHMOUD MOHAMMAD</cp:lastModifiedBy>
  <cp:revision>62</cp:revision>
  <dcterms:created xsi:type="dcterms:W3CDTF">2022-10-25T06:21:35Z</dcterms:created>
  <dcterms:modified xsi:type="dcterms:W3CDTF">2024-11-14T09:53:42Z</dcterms:modified>
</cp:coreProperties>
</file>