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D9F"/>
    <a:srgbClr val="174ED5"/>
    <a:srgbClr val="FF3300"/>
    <a:srgbClr val="FF6600"/>
    <a:srgbClr val="8D7FF1"/>
    <a:srgbClr val="302E30"/>
    <a:srgbClr val="E72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0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8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49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1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2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18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2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2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5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2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8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56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A1C94-DE4A-3739-F916-4D2099D2B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50124"/>
          </a:xfrm>
        </p:spPr>
        <p:txBody>
          <a:bodyPr>
            <a:normAutofit/>
          </a:bodyPr>
          <a:lstStyle/>
          <a:p>
            <a:pPr algn="ctr"/>
            <a:r>
              <a:rPr lang="en-US" altLang="ar-JO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Matrices</a:t>
            </a:r>
            <a:endParaRPr lang="ar-JO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A21621C-D43A-3992-C7B4-987F01B06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775587"/>
            <a:ext cx="12192000" cy="1820501"/>
          </a:xfrm>
        </p:spPr>
        <p:txBody>
          <a:bodyPr>
            <a:normAutofit/>
          </a:bodyPr>
          <a:lstStyle/>
          <a:p>
            <a:pPr algn="ctr" rtl="1"/>
            <a:r>
              <a:rPr lang="ar-JO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إعداد : محمد غسان القنبر</a:t>
            </a:r>
          </a:p>
          <a:p>
            <a:pPr algn="ctr" rtl="1"/>
            <a:r>
              <a:rPr lang="ar-JO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الدكتور: يوسف الشراب</a:t>
            </a:r>
          </a:p>
        </p:txBody>
      </p:sp>
      <p:sp>
        <p:nvSpPr>
          <p:cNvPr id="5" name="عنوان 1">
            <a:extLst>
              <a:ext uri="{FF2B5EF4-FFF2-40B4-BE49-F238E27FC236}">
                <a16:creationId xmlns:a16="http://schemas.microsoft.com/office/drawing/2014/main" id="{EC403855-A303-CCA8-81F7-E9F679958ED7}"/>
              </a:ext>
            </a:extLst>
          </p:cNvPr>
          <p:cNvSpPr txBox="1">
            <a:spLocks/>
          </p:cNvSpPr>
          <p:nvPr/>
        </p:nvSpPr>
        <p:spPr>
          <a:xfrm>
            <a:off x="0" y="1650124"/>
            <a:ext cx="12192000" cy="1650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ar-JO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Evaluating The Determinant</a:t>
            </a:r>
            <a:endParaRPr lang="ar-JO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33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عنصر نائب للمحتوى 2">
                <a:extLst>
                  <a:ext uri="{FF2B5EF4-FFF2-40B4-BE49-F238E27FC236}">
                    <a16:creationId xmlns:a16="http://schemas.microsoft.com/office/drawing/2014/main" id="{09E9102C-6BC0-B072-1CD6-2831893A10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036154"/>
                <a:ext cx="12192000" cy="978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400" b="1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Det (A) = </a:t>
                </a:r>
                <a14:m>
                  <m:oMath xmlns:m="http://schemas.openxmlformats.org/officeDocument/2006/math"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44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عنصر نائب للمحتوى 2">
                <a:extLst>
                  <a:ext uri="{FF2B5EF4-FFF2-40B4-BE49-F238E27FC236}">
                    <a16:creationId xmlns:a16="http://schemas.microsoft.com/office/drawing/2014/main" id="{09E9102C-6BC0-B072-1CD6-2831893A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6154"/>
                <a:ext cx="12192000" cy="978759"/>
              </a:xfrm>
              <a:prstGeom prst="rect">
                <a:avLst/>
              </a:prstGeom>
              <a:blipFill>
                <a:blip r:embed="rId2"/>
                <a:stretch>
                  <a:fillRect b="-2111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عنوان 1">
            <a:extLst>
              <a:ext uri="{FF2B5EF4-FFF2-40B4-BE49-F238E27FC236}">
                <a16:creationId xmlns:a16="http://schemas.microsoft.com/office/drawing/2014/main" id="{F6557226-29DE-4CCF-C2F3-9F8E7E13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32026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Three-By-Three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A71C05FC-D5DE-280B-F53D-BF57D99B07DB}"/>
                  </a:ext>
                </a:extLst>
              </p:cNvPr>
              <p:cNvSpPr txBox="1"/>
              <p:nvPr/>
            </p:nvSpPr>
            <p:spPr>
              <a:xfrm>
                <a:off x="0" y="1961034"/>
                <a:ext cx="12192000" cy="146796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accent3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A71C05FC-D5DE-280B-F53D-BF57D99B0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1034"/>
                <a:ext cx="12192000" cy="14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عنصر نائب للمحتوى 2">
            <a:extLst>
              <a:ext uri="{FF2B5EF4-FFF2-40B4-BE49-F238E27FC236}">
                <a16:creationId xmlns:a16="http://schemas.microsoft.com/office/drawing/2014/main" id="{537AC30A-1F08-0AD7-EC76-C0DD5335727A}"/>
              </a:ext>
            </a:extLst>
          </p:cNvPr>
          <p:cNvSpPr txBox="1">
            <a:spLocks/>
          </p:cNvSpPr>
          <p:nvPr/>
        </p:nvSpPr>
        <p:spPr>
          <a:xfrm>
            <a:off x="1" y="5201530"/>
            <a:ext cx="12191999" cy="1656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rgbClr val="00B0F0"/>
                </a:solidFill>
                <a:latin typeface="Cambria Math" panose="02040503050406030204" pitchFamily="18" charset="0"/>
              </a:rPr>
              <a:t>= 1(-4) – 2[(3)(2) – (1)(-5)]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B0F0"/>
                </a:solidFill>
              </a:rPr>
              <a:t>11</a:t>
            </a:r>
            <a:endParaRPr lang="ar-JO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عنصر نائب للمحتوى 2">
                <a:extLst>
                  <a:ext uri="{FF2B5EF4-FFF2-40B4-BE49-F238E27FC236}">
                    <a16:creationId xmlns:a16="http://schemas.microsoft.com/office/drawing/2014/main" id="{C866AC97-B4C5-402F-D675-D9EED3B394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036154"/>
                <a:ext cx="12192000" cy="978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400" b="1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Det (A) = </a:t>
                </a:r>
                <a14:m>
                  <m:oMath xmlns:m="http://schemas.openxmlformats.org/officeDocument/2006/math"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4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4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44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عنصر نائب للمحتوى 2">
                <a:extLst>
                  <a:ext uri="{FF2B5EF4-FFF2-40B4-BE49-F238E27FC236}">
                    <a16:creationId xmlns:a16="http://schemas.microsoft.com/office/drawing/2014/main" id="{C866AC97-B4C5-402F-D675-D9EED3B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6154"/>
                <a:ext cx="12192000" cy="978759"/>
              </a:xfrm>
              <a:prstGeom prst="rect">
                <a:avLst/>
              </a:prstGeom>
              <a:blipFill>
                <a:blip r:embed="rId2"/>
                <a:stretch>
                  <a:fillRect b="-2111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عنوان 1">
            <a:extLst>
              <a:ext uri="{FF2B5EF4-FFF2-40B4-BE49-F238E27FC236}">
                <a16:creationId xmlns:a16="http://schemas.microsoft.com/office/drawing/2014/main" id="{42D4295D-BA2A-06BD-D096-FA9A4C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4" y="0"/>
            <a:ext cx="1047567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Three-By-Three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مربع نص 13">
                <a:extLst>
                  <a:ext uri="{FF2B5EF4-FFF2-40B4-BE49-F238E27FC236}">
                    <a16:creationId xmlns:a16="http://schemas.microsoft.com/office/drawing/2014/main" id="{199F4CD2-4FBC-382D-5036-04920A5502A0}"/>
                  </a:ext>
                </a:extLst>
              </p:cNvPr>
              <p:cNvSpPr txBox="1"/>
              <p:nvPr/>
            </p:nvSpPr>
            <p:spPr>
              <a:xfrm>
                <a:off x="1" y="2337543"/>
                <a:ext cx="12192000" cy="146796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accent3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مربع نص 13">
                <a:extLst>
                  <a:ext uri="{FF2B5EF4-FFF2-40B4-BE49-F238E27FC236}">
                    <a16:creationId xmlns:a16="http://schemas.microsoft.com/office/drawing/2014/main" id="{199F4CD2-4FBC-382D-5036-04920A550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337543"/>
                <a:ext cx="12192000" cy="14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id="{A2A663C3-AC58-5E7F-32D8-E3436E00FEDB}"/>
              </a:ext>
            </a:extLst>
          </p:cNvPr>
          <p:cNvSpPr txBox="1">
            <a:spLocks/>
          </p:cNvSpPr>
          <p:nvPr/>
        </p:nvSpPr>
        <p:spPr>
          <a:xfrm>
            <a:off x="0" y="5397910"/>
            <a:ext cx="12192000" cy="1460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rgbClr val="00B0F0"/>
                </a:solidFill>
                <a:latin typeface="Cambria Math" panose="02040503050406030204" pitchFamily="18" charset="0"/>
              </a:rPr>
              <a:t>= 1(-4) –2(11) +(-1)[(3)(4) – (0)(-5)] 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B0F0"/>
                </a:solidFill>
              </a:rPr>
              <a:t>12</a:t>
            </a:r>
            <a:endParaRPr lang="ar-JO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عنصر نائب للمحتوى 2">
                <a:extLst>
                  <a:ext uri="{FF2B5EF4-FFF2-40B4-BE49-F238E27FC236}">
                    <a16:creationId xmlns:a16="http://schemas.microsoft.com/office/drawing/2014/main" id="{24A3233D-8644-24ED-D0A8-ABE6093B91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036154"/>
                <a:ext cx="12192000" cy="978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400" b="1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Det (A) = </a:t>
                </a:r>
                <a14:m>
                  <m:oMath xmlns:m="http://schemas.openxmlformats.org/officeDocument/2006/math"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4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4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44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عنصر نائب للمحتوى 2">
                <a:extLst>
                  <a:ext uri="{FF2B5EF4-FFF2-40B4-BE49-F238E27FC236}">
                    <a16:creationId xmlns:a16="http://schemas.microsoft.com/office/drawing/2014/main" id="{24A3233D-8644-24ED-D0A8-ABE6093B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6154"/>
                <a:ext cx="12192000" cy="978759"/>
              </a:xfrm>
              <a:prstGeom prst="rect">
                <a:avLst/>
              </a:prstGeom>
              <a:blipFill>
                <a:blip r:embed="rId2"/>
                <a:stretch>
                  <a:fillRect b="-2111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عنوان 1">
            <a:extLst>
              <a:ext uri="{FF2B5EF4-FFF2-40B4-BE49-F238E27FC236}">
                <a16:creationId xmlns:a16="http://schemas.microsoft.com/office/drawing/2014/main" id="{26A66493-B924-87C0-6D5F-B47D4772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12361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Three-By-Three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مربع نص 19">
                <a:extLst>
                  <a:ext uri="{FF2B5EF4-FFF2-40B4-BE49-F238E27FC236}">
                    <a16:creationId xmlns:a16="http://schemas.microsoft.com/office/drawing/2014/main" id="{D636D26B-BF2C-1B20-5473-A131EC953243}"/>
                  </a:ext>
                </a:extLst>
              </p:cNvPr>
              <p:cNvSpPr txBox="1"/>
              <p:nvPr/>
            </p:nvSpPr>
            <p:spPr>
              <a:xfrm>
                <a:off x="1" y="2337543"/>
                <a:ext cx="12192000" cy="146796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accent3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مربع نص 19">
                <a:extLst>
                  <a:ext uri="{FF2B5EF4-FFF2-40B4-BE49-F238E27FC236}">
                    <a16:creationId xmlns:a16="http://schemas.microsoft.com/office/drawing/2014/main" id="{D636D26B-BF2C-1B20-5473-A131EC95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337543"/>
                <a:ext cx="12192000" cy="14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عنصر نائب للمحتوى 2">
            <a:extLst>
              <a:ext uri="{FF2B5EF4-FFF2-40B4-BE49-F238E27FC236}">
                <a16:creationId xmlns:a16="http://schemas.microsoft.com/office/drawing/2014/main" id="{0028BAD4-AEDA-C15D-6BD6-B37AD42A451A}"/>
              </a:ext>
            </a:extLst>
          </p:cNvPr>
          <p:cNvSpPr txBox="1">
            <a:spLocks/>
          </p:cNvSpPr>
          <p:nvPr/>
        </p:nvSpPr>
        <p:spPr>
          <a:xfrm>
            <a:off x="0" y="5486400"/>
            <a:ext cx="12192000" cy="1415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rgbClr val="00B0F0"/>
                </a:solidFill>
                <a:latin typeface="Cambria Math" panose="02040503050406030204" pitchFamily="18" charset="0"/>
              </a:rPr>
              <a:t>= 1(-4) –2(11) +(-1)(12)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B0F0"/>
                </a:solidFill>
                <a:latin typeface="Cambria Math" panose="02040503050406030204" pitchFamily="18" charset="0"/>
              </a:rPr>
              <a:t>-38</a:t>
            </a:r>
          </a:p>
        </p:txBody>
      </p:sp>
    </p:spTree>
    <p:extLst>
      <p:ext uri="{BB962C8B-B14F-4D97-AF65-F5344CB8AC3E}">
        <p14:creationId xmlns:p14="http://schemas.microsoft.com/office/powerpoint/2010/main" val="30263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87DC9B30-0830-015B-9757-5C110C5C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2594"/>
            <a:ext cx="12192000" cy="2556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End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88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19728D1-4DEC-C8D0-1944-67EA423E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0382864" cy="1782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Finding the </a:t>
            </a:r>
            <a:r>
              <a:rPr lang="en-US" sz="4400" b="1" dirty="0">
                <a:solidFill>
                  <a:srgbClr val="FF0000"/>
                </a:solidFill>
              </a:rPr>
              <a:t>determinant</a:t>
            </a:r>
            <a:r>
              <a:rPr lang="en-US" sz="4400" b="1" dirty="0"/>
              <a:t> of  square matrix</a:t>
            </a:r>
            <a:endParaRPr lang="en-US" sz="4400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ar-JO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F1C22458-83F9-4018-50F6-85FC65F15EE1}"/>
                  </a:ext>
                </a:extLst>
              </p:cNvPr>
              <p:cNvSpPr txBox="1"/>
              <p:nvPr/>
            </p:nvSpPr>
            <p:spPr>
              <a:xfrm>
                <a:off x="1" y="2905235"/>
                <a:ext cx="12192000" cy="1231684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48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4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4800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8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48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F1C22458-83F9-4018-50F6-85FC65F15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05235"/>
                <a:ext cx="12192000" cy="123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سهم: لأعلى 7">
            <a:extLst>
              <a:ext uri="{FF2B5EF4-FFF2-40B4-BE49-F238E27FC236}">
                <a16:creationId xmlns:a16="http://schemas.microsoft.com/office/drawing/2014/main" id="{B7E35382-2FBC-60A6-E1A4-7270F0F2F9D1}"/>
              </a:ext>
            </a:extLst>
          </p:cNvPr>
          <p:cNvSpPr/>
          <p:nvPr/>
        </p:nvSpPr>
        <p:spPr>
          <a:xfrm rot="10800000">
            <a:off x="5378549" y="2201062"/>
            <a:ext cx="580412" cy="704173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1" name="سهم: لأعلى 10">
            <a:extLst>
              <a:ext uri="{FF2B5EF4-FFF2-40B4-BE49-F238E27FC236}">
                <a16:creationId xmlns:a16="http://schemas.microsoft.com/office/drawing/2014/main" id="{92CCAAD7-5AA2-5CDE-CF43-5C73528B0F96}"/>
              </a:ext>
            </a:extLst>
          </p:cNvPr>
          <p:cNvSpPr/>
          <p:nvPr/>
        </p:nvSpPr>
        <p:spPr>
          <a:xfrm rot="10800000">
            <a:off x="6349053" y="2201062"/>
            <a:ext cx="580412" cy="704173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80F54FF-4A6A-697D-FB95-273F7DBC2BCA}"/>
              </a:ext>
            </a:extLst>
          </p:cNvPr>
          <p:cNvSpPr txBox="1"/>
          <p:nvPr/>
        </p:nvSpPr>
        <p:spPr>
          <a:xfrm>
            <a:off x="0" y="4254821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3300"/>
                </a:solidFill>
              </a:rPr>
              <a:t>( </a:t>
            </a:r>
            <a:r>
              <a:rPr lang="en-US" sz="4800" b="1" dirty="0">
                <a:solidFill>
                  <a:srgbClr val="00B0F0"/>
                </a:solidFill>
              </a:rPr>
              <a:t>m</a:t>
            </a:r>
            <a:r>
              <a:rPr lang="en-US" sz="4800" b="1" dirty="0">
                <a:solidFill>
                  <a:srgbClr val="FF3300"/>
                </a:solidFill>
              </a:rPr>
              <a:t> =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4800" b="1" dirty="0">
                <a:solidFill>
                  <a:srgbClr val="174ED5"/>
                </a:solidFill>
              </a:rPr>
              <a:t> </a:t>
            </a:r>
            <a:r>
              <a:rPr lang="en-US" sz="4800" b="1" dirty="0">
                <a:solidFill>
                  <a:srgbClr val="FF3300"/>
                </a:solidFill>
              </a:rPr>
              <a:t>)</a:t>
            </a:r>
            <a:endParaRPr lang="ar-JO" sz="4800" b="1" dirty="0">
              <a:solidFill>
                <a:srgbClr val="FF3300"/>
              </a:solidFill>
            </a:endParaRPr>
          </a:p>
        </p:txBody>
      </p:sp>
      <p:sp>
        <p:nvSpPr>
          <p:cNvPr id="9" name="سهم: لأعلى 8">
            <a:extLst>
              <a:ext uri="{FF2B5EF4-FFF2-40B4-BE49-F238E27FC236}">
                <a16:creationId xmlns:a16="http://schemas.microsoft.com/office/drawing/2014/main" id="{410F54F9-C59E-0201-C3DA-A85C86BC8586}"/>
              </a:ext>
            </a:extLst>
          </p:cNvPr>
          <p:cNvSpPr/>
          <p:nvPr/>
        </p:nvSpPr>
        <p:spPr>
          <a:xfrm rot="16200000">
            <a:off x="7279356" y="3579977"/>
            <a:ext cx="413918" cy="699963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2" name="سهم: لأعلى 11">
            <a:extLst>
              <a:ext uri="{FF2B5EF4-FFF2-40B4-BE49-F238E27FC236}">
                <a16:creationId xmlns:a16="http://schemas.microsoft.com/office/drawing/2014/main" id="{C76AB13C-8B65-E6AB-A18A-D85C642D4A59}"/>
              </a:ext>
            </a:extLst>
          </p:cNvPr>
          <p:cNvSpPr/>
          <p:nvPr/>
        </p:nvSpPr>
        <p:spPr>
          <a:xfrm rot="16200000">
            <a:off x="7200698" y="2872059"/>
            <a:ext cx="413918" cy="699962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436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عنوان 1">
            <a:extLst>
              <a:ext uri="{FF2B5EF4-FFF2-40B4-BE49-F238E27FC236}">
                <a16:creationId xmlns:a16="http://schemas.microsoft.com/office/drawing/2014/main" id="{90EB8A2B-FC4B-4029-14DE-3EB158BB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953"/>
            <a:ext cx="1041236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Two-By-Two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عنصر نائب للمحتوى 2">
                <a:extLst>
                  <a:ext uri="{FF2B5EF4-FFF2-40B4-BE49-F238E27FC236}">
                    <a16:creationId xmlns:a16="http://schemas.microsoft.com/office/drawing/2014/main" id="{EC1149A6-7480-B657-910F-825160CED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429000"/>
                <a:ext cx="12192000" cy="165647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4800" dirty="0"/>
                  <a:t>Det (A)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4800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4800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ar-JO" sz="4800" dirty="0"/>
              </a:p>
            </p:txBody>
          </p:sp>
        </mc:Choice>
        <mc:Fallback>
          <p:sp>
            <p:nvSpPr>
              <p:cNvPr id="24" name="عنصر نائب للمحتوى 2">
                <a:extLst>
                  <a:ext uri="{FF2B5EF4-FFF2-40B4-BE49-F238E27FC236}">
                    <a16:creationId xmlns:a16="http://schemas.microsoft.com/office/drawing/2014/main" id="{EC1149A6-7480-B657-910F-825160CED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429000"/>
                <a:ext cx="12192000" cy="16564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مربع نص 1">
                <a:extLst>
                  <a:ext uri="{FF2B5EF4-FFF2-40B4-BE49-F238E27FC236}">
                    <a16:creationId xmlns:a16="http://schemas.microsoft.com/office/drawing/2014/main" id="{AE1DD79D-765C-62AB-17C7-E8DA7EB26DD0}"/>
                  </a:ext>
                </a:extLst>
              </p:cNvPr>
              <p:cNvSpPr txBox="1"/>
              <p:nvPr/>
            </p:nvSpPr>
            <p:spPr>
              <a:xfrm>
                <a:off x="0" y="1624776"/>
                <a:ext cx="12192000" cy="1247073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accent3">
                        <a:lumMod val="75000"/>
                      </a:schemeClr>
                    </a:solidFill>
                  </a:rPr>
                  <a:t>A =</a:t>
                </a:r>
                <a:r>
                  <a:rPr lang="en-US" sz="4800" b="1" i="1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48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4800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4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4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4800" b="1" i="1" dirty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مربع نص 1">
                <a:extLst>
                  <a:ext uri="{FF2B5EF4-FFF2-40B4-BE49-F238E27FC236}">
                    <a16:creationId xmlns:a16="http://schemas.microsoft.com/office/drawing/2014/main" id="{AE1DD79D-765C-62AB-17C7-E8DA7EB2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4776"/>
                <a:ext cx="12192000" cy="1247073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19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1">
            <a:extLst>
              <a:ext uri="{FF2B5EF4-FFF2-40B4-BE49-F238E27FC236}">
                <a16:creationId xmlns:a16="http://schemas.microsoft.com/office/drawing/2014/main" id="{BD94D7E5-C3C0-25B4-F8BD-25079F67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4467"/>
            <a:ext cx="10412361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Two-By-Two Matrix</a:t>
            </a: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51C8DBF0-760C-1EEF-5BA2-392A465B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5403"/>
            <a:ext cx="12192000" cy="23374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B050"/>
                </a:solidFill>
                <a:latin typeface="Cambria Math" panose="02040503050406030204" pitchFamily="18" charset="0"/>
              </a:rPr>
              <a:t>Det (A) = [(2)(4)] – [(1)(-6)]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B050"/>
                </a:solidFill>
                <a:latin typeface="Cambria Math" panose="02040503050406030204" pitchFamily="18" charset="0"/>
              </a:rPr>
              <a:t>= 8 – (-6)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B050"/>
                </a:solidFill>
                <a:latin typeface="Cambria Math" panose="02040503050406030204" pitchFamily="18" charset="0"/>
              </a:rPr>
              <a:t>=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174ED5"/>
                </a:solidFill>
              </a:rPr>
              <a:t>14</a:t>
            </a:r>
            <a:endParaRPr lang="ar-JO" sz="4000" b="1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F4C7D8E9-5902-5BB5-C623-FEBE67612001}"/>
                  </a:ext>
                </a:extLst>
              </p:cNvPr>
              <p:cNvSpPr txBox="1"/>
              <p:nvPr/>
            </p:nvSpPr>
            <p:spPr>
              <a:xfrm>
                <a:off x="0" y="1668132"/>
                <a:ext cx="12192000" cy="1231684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accent3">
                        <a:lumMod val="75000"/>
                      </a:schemeClr>
                    </a:solidFill>
                  </a:rPr>
                  <a:t>A =</a:t>
                </a:r>
                <a:r>
                  <a:rPr lang="en-US" sz="4800" b="1" i="1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48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4800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8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8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sz="48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4800" b="1" i="1" dirty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F4C7D8E9-5902-5BB5-C623-FEBE6761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8132"/>
                <a:ext cx="12192000" cy="1231684"/>
              </a:xfrm>
              <a:prstGeom prst="rect">
                <a:avLst/>
              </a:prstGeom>
              <a:blipFill>
                <a:blip r:embed="rId2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4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عنوان 1">
            <a:extLst>
              <a:ext uri="{FF2B5EF4-FFF2-40B4-BE49-F238E27FC236}">
                <a16:creationId xmlns:a16="http://schemas.microsoft.com/office/drawing/2014/main" id="{797DAE66-C6CF-6036-06C5-0F915165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8" y="0"/>
            <a:ext cx="10412361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Three-By-Three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عنصر نائب للمحتوى 2">
                <a:extLst>
                  <a:ext uri="{FF2B5EF4-FFF2-40B4-BE49-F238E27FC236}">
                    <a16:creationId xmlns:a16="http://schemas.microsoft.com/office/drawing/2014/main" id="{86F3C990-523C-BB7F-F84D-0CF334401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8" y="3898502"/>
                <a:ext cx="12152672" cy="165647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4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Cambria Math" panose="02040503050406030204" pitchFamily="18" charset="0"/>
                  </a:rPr>
                  <a:t>Det (A) =</a:t>
                </a:r>
                <a:r>
                  <a:rPr lang="en-US" sz="4400" b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JO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174ED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JO" sz="4400" b="1" i="1" dirty="0">
                  <a:solidFill>
                    <a:srgbClr val="174ED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عنصر نائب للمحتوى 2">
                <a:extLst>
                  <a:ext uri="{FF2B5EF4-FFF2-40B4-BE49-F238E27FC236}">
                    <a16:creationId xmlns:a16="http://schemas.microsoft.com/office/drawing/2014/main" id="{86F3C990-523C-BB7F-F84D-0CF334401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8" y="3898502"/>
                <a:ext cx="12152672" cy="16564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4561C87F-5C7E-21D9-1E1F-82F56F8F62AF}"/>
                  </a:ext>
                </a:extLst>
              </p:cNvPr>
              <p:cNvSpPr txBox="1"/>
              <p:nvPr/>
            </p:nvSpPr>
            <p:spPr>
              <a:xfrm>
                <a:off x="1" y="1727964"/>
                <a:ext cx="12192000" cy="149194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C0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4561C87F-5C7E-21D9-1E1F-82F56F8F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7964"/>
                <a:ext cx="12192000" cy="1491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ECF8A813-1570-C45B-2705-78D60C4D48A2}"/>
              </a:ext>
            </a:extLst>
          </p:cNvPr>
          <p:cNvSpPr/>
          <p:nvPr/>
        </p:nvSpPr>
        <p:spPr>
          <a:xfrm>
            <a:off x="5069063" y="1709524"/>
            <a:ext cx="511276" cy="1521433"/>
          </a:xfrm>
          <a:prstGeom prst="round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D192D01A-438F-F9CF-BC6E-22261C7B8276}"/>
              </a:ext>
            </a:extLst>
          </p:cNvPr>
          <p:cNvSpPr/>
          <p:nvPr/>
        </p:nvSpPr>
        <p:spPr>
          <a:xfrm>
            <a:off x="5069063" y="1709524"/>
            <a:ext cx="2615378" cy="443347"/>
          </a:xfrm>
          <a:prstGeom prst="round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5371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1">
            <a:extLst>
              <a:ext uri="{FF2B5EF4-FFF2-40B4-BE49-F238E27FC236}">
                <a16:creationId xmlns:a16="http://schemas.microsoft.com/office/drawing/2014/main" id="{3D47CE48-2587-86E0-9BD8-18E6CA7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61523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Three-By-Three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عنصر نائب للمحتوى 2">
                <a:extLst>
                  <a:ext uri="{FF2B5EF4-FFF2-40B4-BE49-F238E27FC236}">
                    <a16:creationId xmlns:a16="http://schemas.microsoft.com/office/drawing/2014/main" id="{9E96931B-31A9-1D31-FEF4-6493D9E35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036154"/>
                <a:ext cx="12191999" cy="165647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Cambria Math" panose="02040503050406030204" pitchFamily="18" charset="0"/>
                  </a:rPr>
                  <a:t>Det (A)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JO" sz="4400" b="1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4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JO" sz="4400" b="1" i="1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ar-JO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174ED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JO" sz="4400" b="1" i="1" dirty="0">
                  <a:solidFill>
                    <a:srgbClr val="174ED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عنصر نائب للمحتوى 2">
                <a:extLst>
                  <a:ext uri="{FF2B5EF4-FFF2-40B4-BE49-F238E27FC236}">
                    <a16:creationId xmlns:a16="http://schemas.microsoft.com/office/drawing/2014/main" id="{9E96931B-31A9-1D31-FEF4-6493D9E35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36154"/>
                <a:ext cx="12191999" cy="16564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A3F20D92-0154-BC40-4C18-92D2F6BC8991}"/>
                  </a:ext>
                </a:extLst>
              </p:cNvPr>
              <p:cNvSpPr txBox="1"/>
              <p:nvPr/>
            </p:nvSpPr>
            <p:spPr>
              <a:xfrm>
                <a:off x="0" y="1813242"/>
                <a:ext cx="12191999" cy="149194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accent3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A3F20D92-0154-BC40-4C18-92D2F6BC8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3242"/>
                <a:ext cx="12191999" cy="1491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ED687F71-8B39-2A90-A67E-F03927F41AE5}"/>
              </a:ext>
            </a:extLst>
          </p:cNvPr>
          <p:cNvSpPr/>
          <p:nvPr/>
        </p:nvSpPr>
        <p:spPr>
          <a:xfrm>
            <a:off x="6095999" y="1834854"/>
            <a:ext cx="511276" cy="1521433"/>
          </a:xfrm>
          <a:prstGeom prst="round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4AAC30E5-0E93-9E14-DF10-365C6252E9C6}"/>
              </a:ext>
            </a:extLst>
          </p:cNvPr>
          <p:cNvSpPr/>
          <p:nvPr/>
        </p:nvSpPr>
        <p:spPr>
          <a:xfrm>
            <a:off x="5093112" y="1834854"/>
            <a:ext cx="2615378" cy="443347"/>
          </a:xfrm>
          <a:prstGeom prst="round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4604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1">
            <a:extLst>
              <a:ext uri="{FF2B5EF4-FFF2-40B4-BE49-F238E27FC236}">
                <a16:creationId xmlns:a16="http://schemas.microsoft.com/office/drawing/2014/main" id="{1DE8CBF6-4620-1231-EB60-078910B5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12361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Three-By-Three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عنصر نائب للمحتوى 2">
                <a:extLst>
                  <a:ext uri="{FF2B5EF4-FFF2-40B4-BE49-F238E27FC236}">
                    <a16:creationId xmlns:a16="http://schemas.microsoft.com/office/drawing/2014/main" id="{1FFBDA1F-B0B5-058A-7A0F-69D945202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036154"/>
                <a:ext cx="12192000" cy="165647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400" dirty="0">
                    <a:solidFill>
                      <a:srgbClr val="E09D9F"/>
                    </a:solidFill>
                    <a:latin typeface="Cambria Math" panose="02040503050406030204" pitchFamily="18" charset="0"/>
                  </a:rPr>
                  <a:t>Det (A)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JO" sz="4400" b="1" i="1" smtClean="0">
                            <a:solidFill>
                              <a:srgbClr val="E09D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rgbClr val="E09D9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400" b="1" i="1">
                            <a:solidFill>
                              <a:srgbClr val="E09D9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E09D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E09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JO" sz="4400" b="1" i="1" smtClean="0">
                        <a:solidFill>
                          <a:srgbClr val="E09D9F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ar-JO" sz="4400" b="1" i="1" smtClean="0">
                            <a:solidFill>
                              <a:srgbClr val="E09D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rgbClr val="E09D9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400" b="1" i="1" smtClean="0">
                            <a:solidFill>
                              <a:srgbClr val="E09D9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E09D9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E09D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E09D9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4400" b="1" i="1" smtClean="0">
                        <a:solidFill>
                          <a:srgbClr val="E09D9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JO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174ED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JO" sz="4400" b="1" i="1" dirty="0">
                  <a:solidFill>
                    <a:srgbClr val="174ED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عنصر نائب للمحتوى 2">
                <a:extLst>
                  <a:ext uri="{FF2B5EF4-FFF2-40B4-BE49-F238E27FC236}">
                    <a16:creationId xmlns:a16="http://schemas.microsoft.com/office/drawing/2014/main" id="{1FFBDA1F-B0B5-058A-7A0F-69D945202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36154"/>
                <a:ext cx="12192000" cy="1656470"/>
              </a:xfr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28BADB0A-94F1-84FD-6541-A5CB10958CCE}"/>
                  </a:ext>
                </a:extLst>
              </p:cNvPr>
              <p:cNvSpPr txBox="1"/>
              <p:nvPr/>
            </p:nvSpPr>
            <p:spPr>
              <a:xfrm>
                <a:off x="0" y="1934885"/>
                <a:ext cx="12192000" cy="149194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accent3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3600" b="1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36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28BADB0A-94F1-84FD-6541-A5CB10958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4885"/>
                <a:ext cx="12192000" cy="1491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515419B8-159D-EBAE-CB71-CCED25732771}"/>
              </a:ext>
            </a:extLst>
          </p:cNvPr>
          <p:cNvSpPr/>
          <p:nvPr/>
        </p:nvSpPr>
        <p:spPr>
          <a:xfrm>
            <a:off x="7108723" y="1934885"/>
            <a:ext cx="639095" cy="1521433"/>
          </a:xfrm>
          <a:prstGeom prst="round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57A4074A-D557-19BD-75A4-C71C5AE3F63D}"/>
              </a:ext>
            </a:extLst>
          </p:cNvPr>
          <p:cNvSpPr/>
          <p:nvPr/>
        </p:nvSpPr>
        <p:spPr>
          <a:xfrm>
            <a:off x="5083279" y="1934885"/>
            <a:ext cx="2664539" cy="443347"/>
          </a:xfrm>
          <a:prstGeom prst="round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33939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عنوان 1">
            <a:extLst>
              <a:ext uri="{FF2B5EF4-FFF2-40B4-BE49-F238E27FC236}">
                <a16:creationId xmlns:a16="http://schemas.microsoft.com/office/drawing/2014/main" id="{A82B7BCC-CACD-0A66-9522-7CE69B4C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207" y="0"/>
            <a:ext cx="10432567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</a:t>
            </a:r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Three-By-Three Matrix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عنصر نائب للمحتوى 2">
                <a:extLst>
                  <a:ext uri="{FF2B5EF4-FFF2-40B4-BE49-F238E27FC236}">
                    <a16:creationId xmlns:a16="http://schemas.microsoft.com/office/drawing/2014/main" id="{F6DF8D40-60C6-230C-1104-8D9976FC9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036154"/>
                <a:ext cx="12192000" cy="97875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44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Det (A)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JO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JO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ar-JO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JO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ar-JO" sz="4400" b="1" i="1" dirty="0">
                  <a:solidFill>
                    <a:srgbClr val="174ED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عنصر نائب للمحتوى 2">
                <a:extLst>
                  <a:ext uri="{FF2B5EF4-FFF2-40B4-BE49-F238E27FC236}">
                    <a16:creationId xmlns:a16="http://schemas.microsoft.com/office/drawing/2014/main" id="{F6DF8D40-60C6-230C-1104-8D9976FC9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36154"/>
                <a:ext cx="12192000" cy="978759"/>
              </a:xfrm>
              <a:blipFill>
                <a:blip r:embed="rId2"/>
                <a:stretch>
                  <a:fillRect l="-1600" b="-36025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5EF29C20-65E2-1EE9-5686-AE74B4795E5B}"/>
                  </a:ext>
                </a:extLst>
              </p:cNvPr>
              <p:cNvSpPr txBox="1"/>
              <p:nvPr/>
            </p:nvSpPr>
            <p:spPr>
              <a:xfrm>
                <a:off x="1" y="1910186"/>
                <a:ext cx="12191999" cy="1823320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accent3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44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4400" b="1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4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4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4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4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4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4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4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4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JO" sz="4400" b="1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ar-JO" sz="44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44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5EF29C20-65E2-1EE9-5686-AE74B47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10186"/>
                <a:ext cx="12191999" cy="1823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عنصر نائب للمحتوى 2">
                <a:extLst>
                  <a:ext uri="{FF2B5EF4-FFF2-40B4-BE49-F238E27FC236}">
                    <a16:creationId xmlns:a16="http://schemas.microsoft.com/office/drawing/2014/main" id="{0438E7C6-079F-AE5F-4840-E640DCF30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5840822"/>
                <a:ext cx="12191999" cy="7318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400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JO" sz="4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JO" sz="4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4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4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JO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6" name="عنصر نائب للمحتوى 2">
                <a:extLst>
                  <a:ext uri="{FF2B5EF4-FFF2-40B4-BE49-F238E27FC236}">
                    <a16:creationId xmlns:a16="http://schemas.microsoft.com/office/drawing/2014/main" id="{0438E7C6-079F-AE5F-4840-E640DCF3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840822"/>
                <a:ext cx="12191999" cy="731816"/>
              </a:xfrm>
              <a:prstGeom prst="rect">
                <a:avLst/>
              </a:prstGeom>
              <a:blipFill>
                <a:blip r:embed="rId4"/>
                <a:stretch>
                  <a:fillRect l="-1650" t="-23333" r="-1700" b="-23333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06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1">
            <a:extLst>
              <a:ext uri="{FF2B5EF4-FFF2-40B4-BE49-F238E27FC236}">
                <a16:creationId xmlns:a16="http://schemas.microsoft.com/office/drawing/2014/main" id="{3DCF2637-5366-5114-135A-41AB3900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41858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Finding the Determinant of a Three-By-Three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عنصر نائب للمحتوى 2">
                <a:extLst>
                  <a:ext uri="{FF2B5EF4-FFF2-40B4-BE49-F238E27FC236}">
                    <a16:creationId xmlns:a16="http://schemas.microsoft.com/office/drawing/2014/main" id="{FBC12C54-9F2A-A092-04CE-71C5DBB93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036154"/>
                <a:ext cx="12192000" cy="97875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4400" b="1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Det (A) = </a:t>
                </a:r>
                <a14:m>
                  <m:oMath xmlns:m="http://schemas.openxmlformats.org/officeDocument/2006/math"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4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ar-JO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4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en-US" sz="4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4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44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عنصر نائب للمحتوى 2">
                <a:extLst>
                  <a:ext uri="{FF2B5EF4-FFF2-40B4-BE49-F238E27FC236}">
                    <a16:creationId xmlns:a16="http://schemas.microsoft.com/office/drawing/2014/main" id="{FBC12C54-9F2A-A092-04CE-71C5DBB93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36154"/>
                <a:ext cx="12192000" cy="978759"/>
              </a:xfrm>
              <a:blipFill>
                <a:blip r:embed="rId2"/>
                <a:stretch>
                  <a:fillRect b="-2981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A7DAB271-D885-1EF6-FA2F-AF8FC7274D83}"/>
                  </a:ext>
                </a:extLst>
              </p:cNvPr>
              <p:cNvSpPr txBox="1"/>
              <p:nvPr/>
            </p:nvSpPr>
            <p:spPr>
              <a:xfrm>
                <a:off x="0" y="1961034"/>
                <a:ext cx="12192000" cy="146796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chemeClr val="accent3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ar-JO" sz="3600" b="1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6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A7DAB271-D885-1EF6-FA2F-AF8FC7274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1034"/>
                <a:ext cx="12192000" cy="14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عنصر نائب للمحتوى 2">
            <a:extLst>
              <a:ext uri="{FF2B5EF4-FFF2-40B4-BE49-F238E27FC236}">
                <a16:creationId xmlns:a16="http://schemas.microsoft.com/office/drawing/2014/main" id="{A3000EDB-80B3-CF7D-1C67-8B21088CC33D}"/>
              </a:ext>
            </a:extLst>
          </p:cNvPr>
          <p:cNvSpPr txBox="1">
            <a:spLocks/>
          </p:cNvSpPr>
          <p:nvPr/>
        </p:nvSpPr>
        <p:spPr>
          <a:xfrm>
            <a:off x="0" y="5466734"/>
            <a:ext cx="12191999" cy="139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rgbClr val="00B0F0"/>
                </a:solidFill>
                <a:latin typeface="Cambria Math" panose="02040503050406030204" pitchFamily="18" charset="0"/>
              </a:rPr>
              <a:t>= 1[(0)(2) – (1)(4)] 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B0F0"/>
                </a:solidFill>
                <a:latin typeface="Cambria Math" panose="02040503050406030204" pitchFamily="18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216883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362</Words>
  <Application>Microsoft Office PowerPoint</Application>
  <PresentationFormat>شاشة عريضة</PresentationFormat>
  <Paragraphs>49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أيون</vt:lpstr>
      <vt:lpstr>Matrices</vt:lpstr>
      <vt:lpstr>عرض تقديمي في PowerPoint</vt:lpstr>
      <vt:lpstr>Finding the Determinant of a Two-By-Two Matrix</vt:lpstr>
      <vt:lpstr>Finding the Determinant of a Two-By-Two Matrix</vt:lpstr>
      <vt:lpstr>Finding the Determinant of a Three-By-Three Matrix</vt:lpstr>
      <vt:lpstr>Finding the Determinant of a Three-By-Three Matrix</vt:lpstr>
      <vt:lpstr>Finding the Determinant of a Three-By-Three Matrix</vt:lpstr>
      <vt:lpstr>Finding the Determinant of a Three-By-Three Matrix</vt:lpstr>
      <vt:lpstr>Finding the Determinant of a Three-By-Three Matrix</vt:lpstr>
      <vt:lpstr>Finding the Determinant of a Three-By-Three Matrix</vt:lpstr>
      <vt:lpstr>Finding the Determinant of a Three-By-Three Matrix</vt:lpstr>
      <vt:lpstr>Finding the Determinant of a Three-By-Three Matrix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feras Saleem</dc:creator>
  <cp:lastModifiedBy>feras Saleem</cp:lastModifiedBy>
  <cp:revision>16</cp:revision>
  <dcterms:created xsi:type="dcterms:W3CDTF">2023-04-18T20:26:22Z</dcterms:created>
  <dcterms:modified xsi:type="dcterms:W3CDTF">2023-06-06T20:58:32Z</dcterms:modified>
</cp:coreProperties>
</file>