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5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7" r:id="rId15"/>
    <p:sldId id="270" r:id="rId16"/>
    <p:sldId id="271" r:id="rId17"/>
    <p:sldId id="272" r:id="rId18"/>
    <p:sldId id="273" r:id="rId19"/>
    <p:sldId id="274" r:id="rId20"/>
    <p:sldId id="275" r:id="rId21"/>
    <p:sldId id="286" r:id="rId22"/>
    <p:sldId id="276" r:id="rId23"/>
    <p:sldId id="278" r:id="rId24"/>
    <p:sldId id="287" r:id="rId25"/>
    <p:sldId id="288" r:id="rId26"/>
    <p:sldId id="28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174ED5"/>
    <a:srgbClr val="8D7FF1"/>
    <a:srgbClr val="302E30"/>
    <a:srgbClr val="E72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60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6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58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4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03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1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04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6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5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4/22/2023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4/22/2023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527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88" r:id="rId2"/>
    <p:sldLayoutId id="2147483687" r:id="rId3"/>
    <p:sldLayoutId id="2147483686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رسم دائره نيون ثلاثي الابعاد">
            <a:extLst>
              <a:ext uri="{FF2B5EF4-FFF2-40B4-BE49-F238E27FC236}">
                <a16:creationId xmlns:a16="http://schemas.microsoft.com/office/drawing/2014/main" id="{E20A3EE0-59FA-3CBA-9EAF-9314C6C225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1309" r="-1" b="-1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عنوان 1">
            <a:extLst>
              <a:ext uri="{FF2B5EF4-FFF2-40B4-BE49-F238E27FC236}">
                <a16:creationId xmlns:a16="http://schemas.microsoft.com/office/drawing/2014/main" id="{C6CA1C94-DE4A-3739-F916-4D2099D2B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pPr algn="ctr"/>
            <a:r>
              <a:rPr lang="en-US" altLang="ar-JO" sz="9600" dirty="0"/>
              <a:t>Matrices</a:t>
            </a:r>
            <a:endParaRPr lang="ar-JO" sz="9600" dirty="0">
              <a:solidFill>
                <a:srgbClr val="FFFFFF"/>
              </a:solidFill>
            </a:endParaRP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7A21621C-D43A-3992-C7B4-987F01B06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9" y="4620846"/>
            <a:ext cx="8630138" cy="2184610"/>
          </a:xfrm>
        </p:spPr>
        <p:txBody>
          <a:bodyPr>
            <a:normAutofit/>
          </a:bodyPr>
          <a:lstStyle/>
          <a:p>
            <a:pPr algn="r" rtl="1"/>
            <a:r>
              <a:rPr lang="ar-JO" sz="3600" dirty="0">
                <a:solidFill>
                  <a:srgbClr val="FFFFFF"/>
                </a:solidFill>
              </a:rPr>
              <a:t>إعداد : </a:t>
            </a:r>
          </a:p>
          <a:p>
            <a:pPr marL="457200" indent="-457200" algn="r" rtl="1">
              <a:buAutoNum type="arabicPeriod"/>
            </a:pPr>
            <a:r>
              <a:rPr lang="ar-JO" sz="3600" dirty="0">
                <a:solidFill>
                  <a:srgbClr val="FFFFFF"/>
                </a:solidFill>
              </a:rPr>
              <a:t>فراس سمير سليم</a:t>
            </a:r>
          </a:p>
          <a:p>
            <a:pPr marL="457200" indent="-457200" algn="r" rtl="1">
              <a:buAutoNum type="arabicPeriod"/>
            </a:pPr>
            <a:r>
              <a:rPr lang="ar-JO" sz="3600" dirty="0">
                <a:solidFill>
                  <a:srgbClr val="FFFFFF"/>
                </a:solidFill>
              </a:rPr>
              <a:t>محمد غسان القنبر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10335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مربع نص 17">
                <a:extLst>
                  <a:ext uri="{FF2B5EF4-FFF2-40B4-BE49-F238E27FC236}">
                    <a16:creationId xmlns:a16="http://schemas.microsoft.com/office/drawing/2014/main" id="{BAACFF46-30E8-26E6-8F4F-C54DA94D39D7}"/>
                  </a:ext>
                </a:extLst>
              </p:cNvPr>
              <p:cNvSpPr txBox="1"/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مربع نص 17">
                <a:extLst>
                  <a:ext uri="{FF2B5EF4-FFF2-40B4-BE49-F238E27FC236}">
                    <a16:creationId xmlns:a16="http://schemas.microsoft.com/office/drawing/2014/main" id="{BAACFF46-30E8-26E6-8F4F-C54DA94D3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blipFill>
                <a:blip r:embed="rId2"/>
                <a:stretch>
                  <a:fillRect l="-10106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عنوان 1">
            <a:extLst>
              <a:ext uri="{FF2B5EF4-FFF2-40B4-BE49-F238E27FC236}">
                <a16:creationId xmlns:a16="http://schemas.microsoft.com/office/drawing/2014/main" id="{8679B3A5-6863-0710-62EF-C13A3C866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1C678EC1-839D-BB3B-BCF6-64CC99DAAEE3}"/>
                  </a:ext>
                </a:extLst>
              </p:cNvPr>
              <p:cNvSpPr txBox="1"/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1C678EC1-839D-BB3B-BCF6-64CC99DA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blipFill>
                <a:blip r:embed="rId3"/>
                <a:stretch>
                  <a:fillRect l="-10400" b="-1171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مربع نص 22">
                <a:extLst>
                  <a:ext uri="{FF2B5EF4-FFF2-40B4-BE49-F238E27FC236}">
                    <a16:creationId xmlns:a16="http://schemas.microsoft.com/office/drawing/2014/main" id="{D8625DAA-3421-20F3-7F53-0CB26196219C}"/>
                  </a:ext>
                </a:extLst>
              </p:cNvPr>
              <p:cNvSpPr txBox="1"/>
              <p:nvPr/>
            </p:nvSpPr>
            <p:spPr>
              <a:xfrm>
                <a:off x="2685472" y="5410570"/>
                <a:ext cx="2843547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3" name="مربع نص 22">
                <a:extLst>
                  <a:ext uri="{FF2B5EF4-FFF2-40B4-BE49-F238E27FC236}">
                    <a16:creationId xmlns:a16="http://schemas.microsoft.com/office/drawing/2014/main" id="{D8625DAA-3421-20F3-7F53-0CB261962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72" y="5410570"/>
                <a:ext cx="2843547" cy="779381"/>
              </a:xfrm>
              <a:prstGeom prst="rect">
                <a:avLst/>
              </a:prstGeom>
              <a:blipFill>
                <a:blip r:embed="rId4"/>
                <a:stretch>
                  <a:fillRect l="-8369" b="-1102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مربع نص 24">
            <a:extLst>
              <a:ext uri="{FF2B5EF4-FFF2-40B4-BE49-F238E27FC236}">
                <a16:creationId xmlns:a16="http://schemas.microsoft.com/office/drawing/2014/main" id="{AF70C53D-914E-8115-5895-805A20A0C957}"/>
              </a:ext>
            </a:extLst>
          </p:cNvPr>
          <p:cNvSpPr txBox="1"/>
          <p:nvPr/>
        </p:nvSpPr>
        <p:spPr>
          <a:xfrm>
            <a:off x="512417" y="4002268"/>
            <a:ext cx="7189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This is the </a:t>
            </a:r>
            <a:r>
              <a:rPr lang="en-US" sz="2800" b="1" dirty="0">
                <a:solidFill>
                  <a:srgbClr val="00B050"/>
                </a:solidFill>
              </a:rPr>
              <a:t>algorithm</a:t>
            </a:r>
            <a:r>
              <a:rPr lang="en-US" sz="2800" dirty="0"/>
              <a:t> for matrix multiplication</a:t>
            </a:r>
            <a:endParaRPr lang="ar-JO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5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عنوان 1">
            <a:extLst>
              <a:ext uri="{FF2B5EF4-FFF2-40B4-BE49-F238E27FC236}">
                <a16:creationId xmlns:a16="http://schemas.microsoft.com/office/drawing/2014/main" id="{1065F004-75A6-C3C2-E0A8-41A2FD9A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4B292419-B54C-3291-ABC6-6F224F17957E}"/>
                  </a:ext>
                </a:extLst>
              </p:cNvPr>
              <p:cNvSpPr txBox="1"/>
              <p:nvPr/>
            </p:nvSpPr>
            <p:spPr>
              <a:xfrm>
                <a:off x="2685472" y="5410570"/>
                <a:ext cx="2843547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4B292419-B54C-3291-ABC6-6F224F179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472" y="5410570"/>
                <a:ext cx="2843547" cy="779381"/>
              </a:xfrm>
              <a:prstGeom prst="rect">
                <a:avLst/>
              </a:prstGeom>
              <a:blipFill>
                <a:blip r:embed="rId2"/>
                <a:stretch>
                  <a:fillRect l="-8369" b="-1102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مربع نص 13">
            <a:extLst>
              <a:ext uri="{FF2B5EF4-FFF2-40B4-BE49-F238E27FC236}">
                <a16:creationId xmlns:a16="http://schemas.microsoft.com/office/drawing/2014/main" id="{7E119C31-4834-796B-C447-8D34DCCC06E4}"/>
              </a:ext>
            </a:extLst>
          </p:cNvPr>
          <p:cNvSpPr txBox="1"/>
          <p:nvPr/>
        </p:nvSpPr>
        <p:spPr>
          <a:xfrm>
            <a:off x="512417" y="4002268"/>
            <a:ext cx="7189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This is the </a:t>
            </a:r>
            <a:r>
              <a:rPr lang="en-US" sz="2800" b="1" dirty="0">
                <a:solidFill>
                  <a:srgbClr val="00B050"/>
                </a:solidFill>
              </a:rPr>
              <a:t>algorithm</a:t>
            </a:r>
            <a:r>
              <a:rPr lang="en-US" sz="2800" dirty="0"/>
              <a:t> for matrix multiplication</a:t>
            </a:r>
            <a:endParaRPr lang="ar-JO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AA8547A4-86B5-EBF5-0697-DA44216E1B4C}"/>
                  </a:ext>
                </a:extLst>
              </p:cNvPr>
              <p:cNvSpPr txBox="1"/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AA8547A4-86B5-EBF5-0697-DA44216E1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  <a:blipFill>
                <a:blip r:embed="rId3"/>
                <a:stretch>
                  <a:fillRect l="-12267" b="-980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990C2D05-558E-3265-08E3-7E728A9C4BE0}"/>
                  </a:ext>
                </a:extLst>
              </p:cNvPr>
              <p:cNvSpPr txBox="1"/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B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990C2D05-558E-3265-08E3-7E728A9C4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  <a:blipFill>
                <a:blip r:embed="rId4"/>
                <a:stretch>
                  <a:fillRect l="-12000" b="-229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سهم: لأعلى 16">
            <a:extLst>
              <a:ext uri="{FF2B5EF4-FFF2-40B4-BE49-F238E27FC236}">
                <a16:creationId xmlns:a16="http://schemas.microsoft.com/office/drawing/2014/main" id="{75F090E8-2191-DD94-49F5-F9B1554B02E1}"/>
              </a:ext>
            </a:extLst>
          </p:cNvPr>
          <p:cNvSpPr/>
          <p:nvPr/>
        </p:nvSpPr>
        <p:spPr>
          <a:xfrm>
            <a:off x="5891212" y="3357142"/>
            <a:ext cx="35718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8" name="سهم: لأعلى 17">
            <a:extLst>
              <a:ext uri="{FF2B5EF4-FFF2-40B4-BE49-F238E27FC236}">
                <a16:creationId xmlns:a16="http://schemas.microsoft.com/office/drawing/2014/main" id="{E57395F6-158C-C2EA-0104-12C341811EA1}"/>
              </a:ext>
            </a:extLst>
          </p:cNvPr>
          <p:cNvSpPr/>
          <p:nvPr/>
        </p:nvSpPr>
        <p:spPr>
          <a:xfrm>
            <a:off x="6532493" y="3357141"/>
            <a:ext cx="35718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3" name="سهم: لأعلى 22">
            <a:extLst>
              <a:ext uri="{FF2B5EF4-FFF2-40B4-BE49-F238E27FC236}">
                <a16:creationId xmlns:a16="http://schemas.microsoft.com/office/drawing/2014/main" id="{A2AA9047-0E07-9342-7A32-27B34565C9F1}"/>
              </a:ext>
            </a:extLst>
          </p:cNvPr>
          <p:cNvSpPr/>
          <p:nvPr/>
        </p:nvSpPr>
        <p:spPr>
          <a:xfrm rot="16200000">
            <a:off x="3499457" y="2818786"/>
            <a:ext cx="230806" cy="428625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4" name="سهم: لأعلى 23">
            <a:extLst>
              <a:ext uri="{FF2B5EF4-FFF2-40B4-BE49-F238E27FC236}">
                <a16:creationId xmlns:a16="http://schemas.microsoft.com/office/drawing/2014/main" id="{D16690F0-1207-63D6-9142-4035F48A0DFB}"/>
              </a:ext>
            </a:extLst>
          </p:cNvPr>
          <p:cNvSpPr/>
          <p:nvPr/>
        </p:nvSpPr>
        <p:spPr>
          <a:xfrm rot="16200000">
            <a:off x="3499458" y="2346987"/>
            <a:ext cx="230806" cy="428625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2632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عنوان 1">
            <a:extLst>
              <a:ext uri="{FF2B5EF4-FFF2-40B4-BE49-F238E27FC236}">
                <a16:creationId xmlns:a16="http://schemas.microsoft.com/office/drawing/2014/main" id="{9FA0E2C4-ADAA-F14E-526C-9F7D1DA5F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481FE276-1ECF-7277-B326-AB03051BCF46}"/>
                  </a:ext>
                </a:extLst>
              </p:cNvPr>
              <p:cNvSpPr txBox="1"/>
              <p:nvPr/>
            </p:nvSpPr>
            <p:spPr>
              <a:xfrm>
                <a:off x="1297081" y="5290304"/>
                <a:ext cx="5620328" cy="10273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ar-JO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𝒂𝒆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𝒃𝒈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𝒂𝒇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𝒃𝒉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𝒄𝒆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𝒅𝒈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𝒄𝒇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𝒅𝒉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481FE276-1ECF-7277-B326-AB03051BC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81" y="5290304"/>
                <a:ext cx="5620328" cy="1027397"/>
              </a:xfrm>
              <a:prstGeom prst="rect">
                <a:avLst/>
              </a:prstGeom>
              <a:blipFill>
                <a:blip r:embed="rId2"/>
                <a:stretch>
                  <a:fillRect l="-423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مربع نص 8">
            <a:extLst>
              <a:ext uri="{FF2B5EF4-FFF2-40B4-BE49-F238E27FC236}">
                <a16:creationId xmlns:a16="http://schemas.microsoft.com/office/drawing/2014/main" id="{48B87C24-108C-0778-C380-7359349502B2}"/>
              </a:ext>
            </a:extLst>
          </p:cNvPr>
          <p:cNvSpPr txBox="1"/>
          <p:nvPr/>
        </p:nvSpPr>
        <p:spPr>
          <a:xfrm>
            <a:off x="512417" y="4002268"/>
            <a:ext cx="7189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This is the </a:t>
            </a:r>
            <a:r>
              <a:rPr lang="en-US" sz="2800" b="1" dirty="0">
                <a:solidFill>
                  <a:srgbClr val="00B050"/>
                </a:solidFill>
              </a:rPr>
              <a:t>algorithm</a:t>
            </a:r>
            <a:r>
              <a:rPr lang="en-US" sz="2800" dirty="0"/>
              <a:t> for matrix multiplication</a:t>
            </a:r>
            <a:endParaRPr lang="ar-JO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2F77263F-5E6B-F06B-3F08-11C0D53CA118}"/>
                  </a:ext>
                </a:extLst>
              </p:cNvPr>
              <p:cNvSpPr txBox="1"/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2F77263F-5E6B-F06B-3F08-11C0D53CA1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  <a:blipFill>
                <a:blip r:embed="rId3"/>
                <a:stretch>
                  <a:fillRect l="-12267" b="-980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946A53F8-1F65-F613-9B52-913DAF0269C2}"/>
                  </a:ext>
                </a:extLst>
              </p:cNvPr>
              <p:cNvSpPr txBox="1"/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B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946A53F8-1F65-F613-9B52-913DAF026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  <a:blipFill>
                <a:blip r:embed="rId4"/>
                <a:stretch>
                  <a:fillRect l="-12000" b="-229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971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وان 1">
            <a:extLst>
              <a:ext uri="{FF2B5EF4-FFF2-40B4-BE49-F238E27FC236}">
                <a16:creationId xmlns:a16="http://schemas.microsoft.com/office/drawing/2014/main" id="{4057CA85-5CD3-B6EE-DBFE-452095EC0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62AFC4C6-AC69-CFFA-EFFF-ECA105B67E1E}"/>
                  </a:ext>
                </a:extLst>
              </p:cNvPr>
              <p:cNvSpPr txBox="1"/>
              <p:nvPr/>
            </p:nvSpPr>
            <p:spPr>
              <a:xfrm>
                <a:off x="1297081" y="5290304"/>
                <a:ext cx="5620328" cy="10273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ar-JO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𝒂𝒆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𝒃𝒈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𝒂𝒇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𝒃𝒉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𝒄𝒆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𝒅𝒈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𝒄𝒇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𝒅𝒉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مربع نص 4">
                <a:extLst>
                  <a:ext uri="{FF2B5EF4-FFF2-40B4-BE49-F238E27FC236}">
                    <a16:creationId xmlns:a16="http://schemas.microsoft.com/office/drawing/2014/main" id="{62AFC4C6-AC69-CFFA-EFFF-ECA105B67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81" y="5290304"/>
                <a:ext cx="5620328" cy="1027397"/>
              </a:xfrm>
              <a:prstGeom prst="rect">
                <a:avLst/>
              </a:prstGeom>
              <a:blipFill>
                <a:blip r:embed="rId2"/>
                <a:stretch>
                  <a:fillRect l="-423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مربع نص 7">
            <a:extLst>
              <a:ext uri="{FF2B5EF4-FFF2-40B4-BE49-F238E27FC236}">
                <a16:creationId xmlns:a16="http://schemas.microsoft.com/office/drawing/2014/main" id="{1C33D4CA-98A2-79B5-D9FD-820B5AA130F7}"/>
              </a:ext>
            </a:extLst>
          </p:cNvPr>
          <p:cNvSpPr txBox="1"/>
          <p:nvPr/>
        </p:nvSpPr>
        <p:spPr>
          <a:xfrm>
            <a:off x="512416" y="4002268"/>
            <a:ext cx="72599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3300"/>
                </a:solidFill>
              </a:rPr>
              <a:t>Columns in A </a:t>
            </a:r>
            <a:r>
              <a:rPr lang="en-US" sz="3200" dirty="0"/>
              <a:t>must equal </a:t>
            </a:r>
            <a:r>
              <a:rPr lang="en-US" sz="3200" b="1" dirty="0">
                <a:solidFill>
                  <a:srgbClr val="174ED5"/>
                </a:solidFill>
              </a:rPr>
              <a:t>rows in B</a:t>
            </a:r>
            <a:endParaRPr lang="ar-JO" sz="3200" b="1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13E541F0-127E-578B-3B08-055A6C7F6E47}"/>
                  </a:ext>
                </a:extLst>
              </p:cNvPr>
              <p:cNvSpPr txBox="1"/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13E541F0-127E-578B-3B08-055A6C7F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  <a:blipFill>
                <a:blip r:embed="rId3"/>
                <a:stretch>
                  <a:fillRect l="-12267" b="-980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80BC3685-C57A-943F-8EA8-30C1019108A4}"/>
                  </a:ext>
                </a:extLst>
              </p:cNvPr>
              <p:cNvSpPr txBox="1"/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B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80BC3685-C57A-943F-8EA8-30C1019108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  <a:blipFill>
                <a:blip r:embed="rId4"/>
                <a:stretch>
                  <a:fillRect l="-12000" b="-229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17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33603BF7-27AD-CA5B-FC32-96DB8185F5E0}"/>
              </a:ext>
            </a:extLst>
          </p:cNvPr>
          <p:cNvSpPr txBox="1"/>
          <p:nvPr/>
        </p:nvSpPr>
        <p:spPr>
          <a:xfrm>
            <a:off x="2743647" y="3870566"/>
            <a:ext cx="3229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3300"/>
                </a:solidFill>
                <a:latin typeface="Cambria Math" panose="02040503050406030204" pitchFamily="18" charset="0"/>
              </a:rPr>
              <a:t>1 + 6 + 15 = </a:t>
            </a:r>
            <a:r>
              <a:rPr lang="en-US" sz="3200" b="1" dirty="0">
                <a:solidFill>
                  <a:schemeClr val="accent3"/>
                </a:solidFill>
                <a:latin typeface="Cambria Math" panose="02040503050406030204" pitchFamily="18" charset="0"/>
              </a:rPr>
              <a:t>22</a:t>
            </a:r>
            <a:endParaRPr lang="ar-JO" sz="3200" b="1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4F0AF509-ECD8-5010-A876-1AB0CDC73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980CB35C-6838-E995-1B3E-E34E145A691D}"/>
                  </a:ext>
                </a:extLst>
              </p:cNvPr>
              <p:cNvSpPr txBox="1"/>
              <p:nvPr/>
            </p:nvSpPr>
            <p:spPr>
              <a:xfrm>
                <a:off x="3102181" y="5176827"/>
                <a:ext cx="2512918" cy="821700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  <m:e/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980CB35C-6838-E995-1B3E-E34E145A6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81" y="5176827"/>
                <a:ext cx="2512918" cy="821700"/>
              </a:xfrm>
              <a:prstGeom prst="rect">
                <a:avLst/>
              </a:prstGeom>
              <a:blipFill>
                <a:blip r:embed="rId2"/>
                <a:stretch>
                  <a:fillRect l="-9466" b="-814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8ECD30E0-3EEA-A524-3995-72B435CD0533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8ECD30E0-3EEA-A524-3995-72B435CD0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3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1ABFE5A3-2B51-5796-B832-AF6300385FF9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1ABFE5A3-2B51-5796-B832-AF6300385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2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89887828-F12B-D633-7876-D0926CA131A9}"/>
              </a:ext>
            </a:extLst>
          </p:cNvPr>
          <p:cNvSpPr txBox="1"/>
          <p:nvPr/>
        </p:nvSpPr>
        <p:spPr>
          <a:xfrm>
            <a:off x="2743647" y="3870566"/>
            <a:ext cx="3229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3300"/>
                </a:solidFill>
                <a:latin typeface="Cambria Math" panose="02040503050406030204" pitchFamily="18" charset="0"/>
              </a:rPr>
              <a:t>2 + 8 + 18 = </a:t>
            </a:r>
            <a:r>
              <a:rPr lang="en-US" sz="3200" b="1" dirty="0">
                <a:solidFill>
                  <a:schemeClr val="accent3"/>
                </a:solidFill>
                <a:latin typeface="Cambria Math" panose="02040503050406030204" pitchFamily="18" charset="0"/>
              </a:rPr>
              <a:t>28</a:t>
            </a:r>
            <a:endParaRPr lang="ar-JO" sz="3200" b="1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25AA6F44-37C6-4FCC-E9BB-5E396C17C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020765AE-7E0D-33AD-5447-5A33DEEE6D2D}"/>
                  </a:ext>
                </a:extLst>
              </p:cNvPr>
              <p:cNvSpPr txBox="1"/>
              <p:nvPr/>
            </p:nvSpPr>
            <p:spPr>
              <a:xfrm>
                <a:off x="3102180" y="5176827"/>
                <a:ext cx="2643299" cy="76681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e>
                          </m:mr>
                          <m:mr>
                            <m:e/>
                            <m:e/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020765AE-7E0D-33AD-5447-5A33DEEE6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80" y="5176827"/>
                <a:ext cx="2643299" cy="766813"/>
              </a:xfrm>
              <a:prstGeom prst="rect">
                <a:avLst/>
              </a:prstGeom>
              <a:blipFill>
                <a:blip r:embed="rId2"/>
                <a:stretch>
                  <a:fillRect l="-9007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39D709B6-63D1-BB09-640F-95BA1538F3A8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39D709B6-63D1-BB09-640F-95BA1538F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3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319247C4-A479-BDE1-253F-F9917AC445BF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319247C4-A479-BDE1-253F-F9917AC44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57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مربع نص 13">
            <a:extLst>
              <a:ext uri="{FF2B5EF4-FFF2-40B4-BE49-F238E27FC236}">
                <a16:creationId xmlns:a16="http://schemas.microsoft.com/office/drawing/2014/main" id="{990C84F3-0905-5428-0ABF-2A0C0A08F8AF}"/>
              </a:ext>
            </a:extLst>
          </p:cNvPr>
          <p:cNvSpPr txBox="1"/>
          <p:nvPr/>
        </p:nvSpPr>
        <p:spPr>
          <a:xfrm>
            <a:off x="2743647" y="3870566"/>
            <a:ext cx="3229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3300"/>
                </a:solidFill>
                <a:latin typeface="Cambria Math" panose="02040503050406030204" pitchFamily="18" charset="0"/>
              </a:rPr>
              <a:t>4 + 15 + 30 = </a:t>
            </a:r>
            <a:r>
              <a:rPr lang="en-US" sz="3200" b="1" dirty="0">
                <a:solidFill>
                  <a:schemeClr val="accent3"/>
                </a:solidFill>
                <a:latin typeface="Cambria Math" panose="02040503050406030204" pitchFamily="18" charset="0"/>
              </a:rPr>
              <a:t>49</a:t>
            </a:r>
            <a:endParaRPr lang="ar-JO" sz="3200" b="1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5" name="عنوان 1">
            <a:extLst>
              <a:ext uri="{FF2B5EF4-FFF2-40B4-BE49-F238E27FC236}">
                <a16:creationId xmlns:a16="http://schemas.microsoft.com/office/drawing/2014/main" id="{0B0D1928-056A-74A9-91F5-755D16F8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BAC47E77-8499-3705-3753-672FC40AAB1A}"/>
                  </a:ext>
                </a:extLst>
              </p:cNvPr>
              <p:cNvSpPr txBox="1"/>
              <p:nvPr/>
            </p:nvSpPr>
            <p:spPr>
              <a:xfrm>
                <a:off x="3102180" y="5176827"/>
                <a:ext cx="2628059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e>
                            <m:e/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BAC47E77-8499-3705-3753-672FC40AA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80" y="5176827"/>
                <a:ext cx="2628059" cy="769826"/>
              </a:xfrm>
              <a:prstGeom prst="rect">
                <a:avLst/>
              </a:prstGeom>
              <a:blipFill>
                <a:blip r:embed="rId2"/>
                <a:stretch>
                  <a:fillRect l="-9049" b="-11811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3A70999C-67B6-8BCF-1462-1384936AC741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3A70999C-67B6-8BCF-1462-1384936AC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3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مربع نص 17">
                <a:extLst>
                  <a:ext uri="{FF2B5EF4-FFF2-40B4-BE49-F238E27FC236}">
                    <a16:creationId xmlns:a16="http://schemas.microsoft.com/office/drawing/2014/main" id="{FAB6507C-0275-4EAD-3756-1BF7AB8213F2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مربع نص 17">
                <a:extLst>
                  <a:ext uri="{FF2B5EF4-FFF2-40B4-BE49-F238E27FC236}">
                    <a16:creationId xmlns:a16="http://schemas.microsoft.com/office/drawing/2014/main" id="{FAB6507C-0275-4EAD-3756-1BF7AB821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787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ربع نص 6">
            <a:extLst>
              <a:ext uri="{FF2B5EF4-FFF2-40B4-BE49-F238E27FC236}">
                <a16:creationId xmlns:a16="http://schemas.microsoft.com/office/drawing/2014/main" id="{0850FB98-3F63-9D70-56AD-8C19EDFC6DB7}"/>
              </a:ext>
            </a:extLst>
          </p:cNvPr>
          <p:cNvSpPr txBox="1"/>
          <p:nvPr/>
        </p:nvSpPr>
        <p:spPr>
          <a:xfrm>
            <a:off x="2743647" y="3870566"/>
            <a:ext cx="32299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3300"/>
                </a:solidFill>
                <a:latin typeface="Cambria Math" panose="02040503050406030204" pitchFamily="18" charset="0"/>
              </a:rPr>
              <a:t>8 + 20 + 36 = </a:t>
            </a:r>
            <a:r>
              <a:rPr lang="en-US" sz="3200" b="1" dirty="0">
                <a:solidFill>
                  <a:schemeClr val="accent3"/>
                </a:solidFill>
                <a:latin typeface="Cambria Math" panose="02040503050406030204" pitchFamily="18" charset="0"/>
              </a:rPr>
              <a:t>64</a:t>
            </a:r>
            <a:endParaRPr lang="ar-JO" sz="3200" b="1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0" name="عنوان 1">
            <a:extLst>
              <a:ext uri="{FF2B5EF4-FFF2-40B4-BE49-F238E27FC236}">
                <a16:creationId xmlns:a16="http://schemas.microsoft.com/office/drawing/2014/main" id="{CAA1F992-93D4-91F1-A482-913495D0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A471772E-B1F0-0D36-0547-D9EB8547D390}"/>
                  </a:ext>
                </a:extLst>
              </p:cNvPr>
              <p:cNvSpPr txBox="1"/>
              <p:nvPr/>
            </p:nvSpPr>
            <p:spPr>
              <a:xfrm>
                <a:off x="3102180" y="5176827"/>
                <a:ext cx="2628059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A471772E-B1F0-0D36-0547-D9EB8547D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80" y="5176827"/>
                <a:ext cx="2628059" cy="769826"/>
              </a:xfrm>
              <a:prstGeom prst="rect">
                <a:avLst/>
              </a:prstGeom>
              <a:blipFill>
                <a:blip r:embed="rId2"/>
                <a:stretch>
                  <a:fillRect l="-9049" b="-11811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661BC9D1-0F49-2D21-82B9-D20E4B37218B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661BC9D1-0F49-2D21-82B9-D20E4B372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3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526E4B15-8CE5-7B46-9112-D96E2E55D666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526E4B15-8CE5-7B46-9112-D96E2E55D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534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مربع نص 8">
            <a:extLst>
              <a:ext uri="{FF2B5EF4-FFF2-40B4-BE49-F238E27FC236}">
                <a16:creationId xmlns:a16="http://schemas.microsoft.com/office/drawing/2014/main" id="{2E9F6F8B-4384-C0D0-4C3D-26AB71665DB8}"/>
              </a:ext>
            </a:extLst>
          </p:cNvPr>
          <p:cNvSpPr txBox="1"/>
          <p:nvPr/>
        </p:nvSpPr>
        <p:spPr>
          <a:xfrm>
            <a:off x="1566808" y="3458650"/>
            <a:ext cx="55836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The product is a </a:t>
            </a:r>
            <a:r>
              <a:rPr lang="en-US" sz="2800" b="1" dirty="0">
                <a:solidFill>
                  <a:srgbClr val="00B050"/>
                </a:solidFill>
              </a:rPr>
              <a:t>2 </a:t>
            </a:r>
            <a:r>
              <a:rPr lang="ar-JO" sz="2800" b="1" dirty="0">
                <a:solidFill>
                  <a:srgbClr val="00B050"/>
                </a:solidFill>
              </a:rPr>
              <a:t>×</a:t>
            </a:r>
            <a:r>
              <a:rPr lang="en-US" sz="2800" b="1" dirty="0">
                <a:solidFill>
                  <a:srgbClr val="00B050"/>
                </a:solidFill>
              </a:rPr>
              <a:t> 2 matrix</a:t>
            </a:r>
            <a:endParaRPr lang="ar-JO" sz="2800" b="1" dirty="0">
              <a:solidFill>
                <a:srgbClr val="00B050"/>
              </a:solidFill>
            </a:endParaRPr>
          </a:p>
        </p:txBody>
      </p:sp>
      <p:sp>
        <p:nvSpPr>
          <p:cNvPr id="7" name="عنوان 1">
            <a:extLst>
              <a:ext uri="{FF2B5EF4-FFF2-40B4-BE49-F238E27FC236}">
                <a16:creationId xmlns:a16="http://schemas.microsoft.com/office/drawing/2014/main" id="{BB832B6B-2218-8E09-389F-4906BC37A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6A792EC2-651B-7DE4-D488-41407695490A}"/>
                  </a:ext>
                </a:extLst>
              </p:cNvPr>
              <p:cNvSpPr txBox="1"/>
              <p:nvPr/>
            </p:nvSpPr>
            <p:spPr>
              <a:xfrm>
                <a:off x="3102180" y="5176827"/>
                <a:ext cx="2628059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00B050"/>
                    </a:solidFill>
                  </a:rPr>
                  <a:t>AB</a:t>
                </a:r>
                <a:r>
                  <a:rPr lang="en-US" sz="3000" b="1" dirty="0">
                    <a:solidFill>
                      <a:srgbClr val="FF3300"/>
                    </a:solidFill>
                  </a:rPr>
                  <a:t>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𝟐𝟖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6A792EC2-651B-7DE4-D488-414076954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180" y="5176827"/>
                <a:ext cx="2628059" cy="769826"/>
              </a:xfrm>
              <a:prstGeom prst="rect">
                <a:avLst/>
              </a:prstGeom>
              <a:blipFill>
                <a:blip r:embed="rId2"/>
                <a:stretch>
                  <a:fillRect l="-9049" b="-11811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D813BBD8-B572-1C2D-1EDB-4A78C0837B32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D813BBD8-B572-1C2D-1EDB-4A78C0837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3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06E49FD7-C699-8060-423D-6BE18730FC8D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06E49FD7-C699-8060-423D-6BE18730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594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عنوان 1">
            <a:extLst>
              <a:ext uri="{FF2B5EF4-FFF2-40B4-BE49-F238E27FC236}">
                <a16:creationId xmlns:a16="http://schemas.microsoft.com/office/drawing/2014/main" id="{67A0098A-45D3-3115-6717-67F7BDCAE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783701D1-03D8-EC0F-3842-7F2AC5AE4766}"/>
                  </a:ext>
                </a:extLst>
              </p:cNvPr>
              <p:cNvSpPr txBox="1"/>
              <p:nvPr/>
            </p:nvSpPr>
            <p:spPr>
              <a:xfrm>
                <a:off x="1589190" y="4864389"/>
                <a:ext cx="5538900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AB</a:t>
                </a:r>
                <a:r>
                  <a:rPr lang="en-US" sz="3000" b="1" dirty="0">
                    <a:solidFill>
                      <a:srgbClr val="FF3300"/>
                    </a:solidFill>
                  </a:rPr>
                  <a:t>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ar-JO" sz="3000" b="1" i="1" smtClean="0">
                            <a:solidFill>
                              <a:srgbClr val="8D7FF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ar-JO" sz="3000" b="1" i="1">
                                    <a:solidFill>
                                      <a:srgbClr val="FF33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e>
                                <m:e>
                                  <m: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𝟐𝟖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𝟒𝟗</m:t>
                                  </m:r>
                                </m:e>
                                <m:e>
                                  <m: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𝟔𝟒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ar-JO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# 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𝒓𝒐𝒘𝒔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000" b="1" i="1" smtClean="0">
                        <a:solidFill>
                          <a:srgbClr val="8D7FF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783701D1-03D8-EC0F-3842-7F2AC5AE4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190" y="4864389"/>
                <a:ext cx="5538900" cy="769826"/>
              </a:xfrm>
              <a:prstGeom prst="rect">
                <a:avLst/>
              </a:prstGeom>
              <a:blipFill>
                <a:blip r:embed="rId2"/>
                <a:stretch>
                  <a:fillRect l="-4295" b="-11905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F9FA122A-5A17-5B6C-4AE6-1FC0909D4365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F9FA122A-5A17-5B6C-4AE6-1FC0909D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3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803DC8E7-2E68-A232-735F-2460CDB2038D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803DC8E7-2E68-A232-735F-2460CDB20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4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مربع نص 18">
                <a:extLst>
                  <a:ext uri="{FF2B5EF4-FFF2-40B4-BE49-F238E27FC236}">
                    <a16:creationId xmlns:a16="http://schemas.microsoft.com/office/drawing/2014/main" id="{57B186E7-E204-709C-5F03-CEDEA5057FA3}"/>
                  </a:ext>
                </a:extLst>
              </p:cNvPr>
              <p:cNvSpPr txBox="1"/>
              <p:nvPr/>
            </p:nvSpPr>
            <p:spPr>
              <a:xfrm rot="16200000">
                <a:off x="2797217" y="4074683"/>
                <a:ext cx="76982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ar-JO" sz="9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JO" sz="9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ar-JO" sz="9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مربع نص 18">
                <a:extLst>
                  <a:ext uri="{FF2B5EF4-FFF2-40B4-BE49-F238E27FC236}">
                    <a16:creationId xmlns:a16="http://schemas.microsoft.com/office/drawing/2014/main" id="{57B186E7-E204-709C-5F03-CEDEA5057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97217" y="4074683"/>
                <a:ext cx="769826" cy="1569660"/>
              </a:xfrm>
              <a:prstGeom prst="rect">
                <a:avLst/>
              </a:prstGeom>
              <a:blipFill>
                <a:blip r:embed="rId5"/>
                <a:stretch>
                  <a:fillRect t="-79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مربع نص 20">
                <a:extLst>
                  <a:ext uri="{FF2B5EF4-FFF2-40B4-BE49-F238E27FC236}">
                    <a16:creationId xmlns:a16="http://schemas.microsoft.com/office/drawing/2014/main" id="{2741BE68-47D3-04F0-F338-B19131ABBADC}"/>
                  </a:ext>
                </a:extLst>
              </p:cNvPr>
              <p:cNvSpPr txBox="1"/>
              <p:nvPr/>
            </p:nvSpPr>
            <p:spPr>
              <a:xfrm>
                <a:off x="134130" y="3879106"/>
                <a:ext cx="609600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𝒄𝒐𝒍𝒖𝒎𝒏𝒔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ar-JO" sz="30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مربع نص 20">
                <a:extLst>
                  <a:ext uri="{FF2B5EF4-FFF2-40B4-BE49-F238E27FC236}">
                    <a16:creationId xmlns:a16="http://schemas.microsoft.com/office/drawing/2014/main" id="{2741BE68-47D3-04F0-F338-B19131ABB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0" y="3879106"/>
                <a:ext cx="609600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سهم: لأعلى 21">
            <a:extLst>
              <a:ext uri="{FF2B5EF4-FFF2-40B4-BE49-F238E27FC236}">
                <a16:creationId xmlns:a16="http://schemas.microsoft.com/office/drawing/2014/main" id="{3AD14E11-0FA7-D8C3-05D2-0F79C04D4BB3}"/>
              </a:ext>
            </a:extLst>
          </p:cNvPr>
          <p:cNvSpPr/>
          <p:nvPr/>
        </p:nvSpPr>
        <p:spPr>
          <a:xfrm>
            <a:off x="5781428" y="3408985"/>
            <a:ext cx="22002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4" name="سهم: لأعلى 23">
            <a:extLst>
              <a:ext uri="{FF2B5EF4-FFF2-40B4-BE49-F238E27FC236}">
                <a16:creationId xmlns:a16="http://schemas.microsoft.com/office/drawing/2014/main" id="{AD0FE089-C3F9-5C31-FC32-051A7BA25FEB}"/>
              </a:ext>
            </a:extLst>
          </p:cNvPr>
          <p:cNvSpPr/>
          <p:nvPr/>
        </p:nvSpPr>
        <p:spPr>
          <a:xfrm rot="16200000">
            <a:off x="3499457" y="2375350"/>
            <a:ext cx="230806" cy="428626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5" name="سهم: لأعلى 24">
            <a:extLst>
              <a:ext uri="{FF2B5EF4-FFF2-40B4-BE49-F238E27FC236}">
                <a16:creationId xmlns:a16="http://schemas.microsoft.com/office/drawing/2014/main" id="{54E5B190-CC17-3831-20CF-6D8C0EFFEEC3}"/>
              </a:ext>
            </a:extLst>
          </p:cNvPr>
          <p:cNvSpPr/>
          <p:nvPr/>
        </p:nvSpPr>
        <p:spPr>
          <a:xfrm rot="16200000">
            <a:off x="3499457" y="2818786"/>
            <a:ext cx="230806" cy="428625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6" name="سهم: لأعلى 25">
            <a:extLst>
              <a:ext uri="{FF2B5EF4-FFF2-40B4-BE49-F238E27FC236}">
                <a16:creationId xmlns:a16="http://schemas.microsoft.com/office/drawing/2014/main" id="{131C1F81-5314-3274-E397-6F3708C934B7}"/>
              </a:ext>
            </a:extLst>
          </p:cNvPr>
          <p:cNvSpPr/>
          <p:nvPr/>
        </p:nvSpPr>
        <p:spPr>
          <a:xfrm>
            <a:off x="6374969" y="3429000"/>
            <a:ext cx="22002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7" name="سهم: لأعلى 26">
            <a:extLst>
              <a:ext uri="{FF2B5EF4-FFF2-40B4-BE49-F238E27FC236}">
                <a16:creationId xmlns:a16="http://schemas.microsoft.com/office/drawing/2014/main" id="{81D0C20F-27EA-31BB-873B-518D13EF5FC6}"/>
              </a:ext>
            </a:extLst>
          </p:cNvPr>
          <p:cNvSpPr/>
          <p:nvPr/>
        </p:nvSpPr>
        <p:spPr>
          <a:xfrm rot="16200000">
            <a:off x="3499458" y="2818786"/>
            <a:ext cx="230806" cy="428625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0707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عنصر نائب للمحتوى 2">
            <a:extLst>
              <a:ext uri="{FF2B5EF4-FFF2-40B4-BE49-F238E27FC236}">
                <a16:creationId xmlns:a16="http://schemas.microsoft.com/office/drawing/2014/main" id="{EC1149A6-7480-B657-910F-825160CE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50" y="3254126"/>
            <a:ext cx="7685037" cy="165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For this multiplication to work these matrices must have </a:t>
            </a:r>
            <a:r>
              <a:rPr lang="en-US" sz="3200" dirty="0">
                <a:solidFill>
                  <a:srgbClr val="FFFF00"/>
                </a:solidFill>
              </a:rPr>
              <a:t>specific dimensions</a:t>
            </a:r>
          </a:p>
          <a:p>
            <a:pPr marL="0" indent="0" algn="ctr">
              <a:buNone/>
            </a:pPr>
            <a:r>
              <a:rPr lang="en-US" sz="3200" dirty="0"/>
              <a:t>(not necessarily identical)</a:t>
            </a:r>
            <a:endParaRPr lang="ar-JO" sz="3200" dirty="0"/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C4467F0F-5915-1D97-2C19-C4D39D22A2DB}"/>
              </a:ext>
            </a:extLst>
          </p:cNvPr>
          <p:cNvSpPr txBox="1"/>
          <p:nvPr/>
        </p:nvSpPr>
        <p:spPr>
          <a:xfrm>
            <a:off x="4107246" y="2431541"/>
            <a:ext cx="1150620" cy="83099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5400" b="1" dirty="0">
                <a:solidFill>
                  <a:srgbClr val="FF3300"/>
                </a:solidFill>
                <a:latin typeface="Cambria Math" panose="02040503050406030204" pitchFamily="18" charset="0"/>
              </a:rPr>
              <a:t>AB</a:t>
            </a:r>
            <a:endParaRPr lang="ar-JO" sz="54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p:sp>
        <p:nvSpPr>
          <p:cNvPr id="26" name="عنوان 1">
            <a:extLst>
              <a:ext uri="{FF2B5EF4-FFF2-40B4-BE49-F238E27FC236}">
                <a16:creationId xmlns:a16="http://schemas.microsoft.com/office/drawing/2014/main" id="{90EB8A2B-FC4B-4029-14DE-3EB158BBF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2429193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مربع نص 7">
            <a:extLst>
              <a:ext uri="{FF2B5EF4-FFF2-40B4-BE49-F238E27FC236}">
                <a16:creationId xmlns:a16="http://schemas.microsoft.com/office/drawing/2014/main" id="{0D43C7AE-0F82-35C4-1806-5038B39A41C9}"/>
              </a:ext>
            </a:extLst>
          </p:cNvPr>
          <p:cNvSpPr txBox="1"/>
          <p:nvPr/>
        </p:nvSpPr>
        <p:spPr>
          <a:xfrm>
            <a:off x="1385384" y="3477737"/>
            <a:ext cx="5946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Number multiplication is </a:t>
            </a:r>
            <a:r>
              <a:rPr lang="en-US" sz="2800" dirty="0">
                <a:solidFill>
                  <a:schemeClr val="accent3"/>
                </a:solidFill>
              </a:rPr>
              <a:t>commutative</a:t>
            </a:r>
          </a:p>
          <a:p>
            <a:pPr algn="ctr"/>
            <a:r>
              <a:rPr lang="en-US" sz="2800" b="1" dirty="0"/>
              <a:t>ab = ba</a:t>
            </a:r>
            <a:endParaRPr lang="ar-JO" sz="2800" b="1" dirty="0"/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4C7EC247-D2A0-D733-0936-1A02A35C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F06048C1-A957-4261-E390-8326D6B0E56A}"/>
                  </a:ext>
                </a:extLst>
              </p:cNvPr>
              <p:cNvSpPr txBox="1"/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F06048C1-A957-4261-E390-8326D6B0E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56" y="2366525"/>
                <a:ext cx="3373784" cy="769826"/>
              </a:xfrm>
              <a:prstGeom prst="rect">
                <a:avLst/>
              </a:prstGeom>
              <a:blipFill>
                <a:blip r:embed="rId2"/>
                <a:stretch>
                  <a:fillRect l="-7052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61D9CA48-701E-F30C-2795-EAC9A6D4B947}"/>
                  </a:ext>
                </a:extLst>
              </p:cNvPr>
              <p:cNvSpPr txBox="1"/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61D9CA48-701E-F30C-2795-EAC9A6D4B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122612"/>
                <a:ext cx="3117759" cy="1257652"/>
              </a:xfrm>
              <a:prstGeom prst="rect">
                <a:avLst/>
              </a:prstGeom>
              <a:blipFill>
                <a:blip r:embed="rId3"/>
                <a:stretch>
                  <a:fillRect l="-742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مربع نص 12">
            <a:extLst>
              <a:ext uri="{FF2B5EF4-FFF2-40B4-BE49-F238E27FC236}">
                <a16:creationId xmlns:a16="http://schemas.microsoft.com/office/drawing/2014/main" id="{518C2DA0-088B-EF16-4FB1-58FF7AAB37C7}"/>
              </a:ext>
            </a:extLst>
          </p:cNvPr>
          <p:cNvSpPr txBox="1"/>
          <p:nvPr/>
        </p:nvSpPr>
        <p:spPr>
          <a:xfrm>
            <a:off x="1029400" y="4773230"/>
            <a:ext cx="66584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matrix multiplication is </a:t>
            </a:r>
            <a:r>
              <a:rPr lang="en-US" sz="2800" b="1" dirty="0">
                <a:solidFill>
                  <a:srgbClr val="FF3300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commutative</a:t>
            </a:r>
          </a:p>
          <a:p>
            <a:pPr algn="ctr"/>
            <a:r>
              <a:rPr lang="en-US" sz="2800" b="1" dirty="0"/>
              <a:t>AB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sz="2800" b="1" dirty="0"/>
              <a:t> BA</a:t>
            </a:r>
            <a:endParaRPr lang="ar-JO" sz="2800" b="1" dirty="0"/>
          </a:p>
        </p:txBody>
      </p:sp>
    </p:spTree>
    <p:extLst>
      <p:ext uri="{BB962C8B-B14F-4D97-AF65-F5344CB8AC3E}">
        <p14:creationId xmlns:p14="http://schemas.microsoft.com/office/powerpoint/2010/main" val="386538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10F638B0-69D1-C003-257F-D9B5B0AD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EF9832DF-EBF9-A940-7513-25B46A33B416}"/>
                  </a:ext>
                </a:extLst>
              </p:cNvPr>
              <p:cNvSpPr txBox="1"/>
              <p:nvPr/>
            </p:nvSpPr>
            <p:spPr>
              <a:xfrm>
                <a:off x="4926104" y="2366525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EF9832DF-EBF9-A940-7513-25B46A33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366525"/>
                <a:ext cx="3373784" cy="769826"/>
              </a:xfrm>
              <a:prstGeom prst="rect">
                <a:avLst/>
              </a:prstGeom>
              <a:blipFill>
                <a:blip r:embed="rId2"/>
                <a:stretch>
                  <a:fillRect l="-6859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652E02EB-BB83-F0C4-FFA4-2240E23F6E0C}"/>
                  </a:ext>
                </a:extLst>
              </p:cNvPr>
              <p:cNvSpPr txBox="1"/>
              <p:nvPr/>
            </p:nvSpPr>
            <p:spPr>
              <a:xfrm>
                <a:off x="1808345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652E02EB-BB83-F0C4-FFA4-2240E23F6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45" y="2122612"/>
                <a:ext cx="3117759" cy="1257652"/>
              </a:xfrm>
              <a:prstGeom prst="rect">
                <a:avLst/>
              </a:prstGeom>
              <a:blipFill>
                <a:blip r:embed="rId3"/>
                <a:stretch>
                  <a:fillRect l="-763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18178712-9361-735D-E753-9BE8F2ABCD68}"/>
                  </a:ext>
                </a:extLst>
              </p:cNvPr>
              <p:cNvSpPr txBox="1"/>
              <p:nvPr/>
            </p:nvSpPr>
            <p:spPr>
              <a:xfrm>
                <a:off x="2883980" y="4685171"/>
                <a:ext cx="3527697" cy="123040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18178712-9361-735D-E753-9BE8F2ABC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0" y="4685171"/>
                <a:ext cx="3527697" cy="1230401"/>
              </a:xfrm>
              <a:prstGeom prst="rect">
                <a:avLst/>
              </a:prstGeom>
              <a:blipFill>
                <a:blip r:embed="rId4"/>
                <a:stretch>
                  <a:fillRect l="-656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2663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1">
            <a:extLst>
              <a:ext uri="{FF2B5EF4-FFF2-40B4-BE49-F238E27FC236}">
                <a16:creationId xmlns:a16="http://schemas.microsoft.com/office/drawing/2014/main" id="{7975DD3F-3F1F-B1A3-737D-6481D58F8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3493AC87-4908-20F7-3DB9-C65461DE53A1}"/>
                  </a:ext>
                </a:extLst>
              </p:cNvPr>
              <p:cNvSpPr txBox="1"/>
              <p:nvPr/>
            </p:nvSpPr>
            <p:spPr>
              <a:xfrm>
                <a:off x="4926104" y="2491163"/>
                <a:ext cx="3373784" cy="769826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3493AC87-4908-20F7-3DB9-C65461DE5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491163"/>
                <a:ext cx="3373784" cy="769826"/>
              </a:xfrm>
              <a:prstGeom prst="rect">
                <a:avLst/>
              </a:prstGeom>
              <a:blipFill>
                <a:blip r:embed="rId2"/>
                <a:stretch>
                  <a:fillRect l="-6859" b="-11905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C3C63AF6-9BCB-CD04-B775-60A530172BE6}"/>
                  </a:ext>
                </a:extLst>
              </p:cNvPr>
              <p:cNvSpPr txBox="1"/>
              <p:nvPr/>
            </p:nvSpPr>
            <p:spPr>
              <a:xfrm>
                <a:off x="1808345" y="2122612"/>
                <a:ext cx="3117759" cy="1257652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C3C63AF6-9BCB-CD04-B775-60A530172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45" y="2122612"/>
                <a:ext cx="3117759" cy="1257652"/>
              </a:xfrm>
              <a:prstGeom prst="rect">
                <a:avLst/>
              </a:prstGeom>
              <a:blipFill>
                <a:blip r:embed="rId3"/>
                <a:stretch>
                  <a:fillRect l="-7632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21E4F300-53E8-1305-0080-F6509017C645}"/>
                  </a:ext>
                </a:extLst>
              </p:cNvPr>
              <p:cNvSpPr txBox="1"/>
              <p:nvPr/>
            </p:nvSpPr>
            <p:spPr>
              <a:xfrm>
                <a:off x="2883980" y="4685171"/>
                <a:ext cx="3527697" cy="1230401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21E4F300-53E8-1305-0080-F6509017C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980" y="4685171"/>
                <a:ext cx="3527697" cy="1230401"/>
              </a:xfrm>
              <a:prstGeom prst="rect">
                <a:avLst/>
              </a:prstGeom>
              <a:blipFill>
                <a:blip r:embed="rId4"/>
                <a:stretch>
                  <a:fillRect l="-656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مربع نص 14">
            <a:extLst>
              <a:ext uri="{FF2B5EF4-FFF2-40B4-BE49-F238E27FC236}">
                <a16:creationId xmlns:a16="http://schemas.microsoft.com/office/drawing/2014/main" id="{AAE5A695-FF08-1EDB-56FB-D4E5B5B6E0A7}"/>
              </a:ext>
            </a:extLst>
          </p:cNvPr>
          <p:cNvSpPr txBox="1"/>
          <p:nvPr/>
        </p:nvSpPr>
        <p:spPr>
          <a:xfrm>
            <a:off x="4107246" y="4193455"/>
            <a:ext cx="1870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174ED5"/>
                </a:solidFill>
              </a:rPr>
              <a:t>3 columns</a:t>
            </a:r>
            <a:endParaRPr lang="ar-JO" sz="2800" dirty="0">
              <a:solidFill>
                <a:srgbClr val="174ED5"/>
              </a:solidFill>
            </a:endParaRP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A0E8E541-661C-3248-0528-BA9675EBFFDB}"/>
              </a:ext>
            </a:extLst>
          </p:cNvPr>
          <p:cNvSpPr txBox="1"/>
          <p:nvPr/>
        </p:nvSpPr>
        <p:spPr>
          <a:xfrm>
            <a:off x="6411677" y="5038761"/>
            <a:ext cx="1341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8D7FF1"/>
                </a:solidFill>
              </a:rPr>
              <a:t>3 rows</a:t>
            </a:r>
            <a:endParaRPr lang="ar-JO" sz="2800" dirty="0">
              <a:solidFill>
                <a:srgbClr val="8D7FF1"/>
              </a:solidFill>
            </a:endParaRPr>
          </a:p>
        </p:txBody>
      </p:sp>
      <p:sp>
        <p:nvSpPr>
          <p:cNvPr id="17" name="سهم: لأعلى 16">
            <a:extLst>
              <a:ext uri="{FF2B5EF4-FFF2-40B4-BE49-F238E27FC236}">
                <a16:creationId xmlns:a16="http://schemas.microsoft.com/office/drawing/2014/main" id="{E6FFF2B1-64B9-8FFC-7610-31A7C49D1CCA}"/>
              </a:ext>
            </a:extLst>
          </p:cNvPr>
          <p:cNvSpPr/>
          <p:nvPr/>
        </p:nvSpPr>
        <p:spPr>
          <a:xfrm rot="10800000">
            <a:off x="5757495" y="1993612"/>
            <a:ext cx="22002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8" name="سهم: لأعلى 17">
            <a:extLst>
              <a:ext uri="{FF2B5EF4-FFF2-40B4-BE49-F238E27FC236}">
                <a16:creationId xmlns:a16="http://schemas.microsoft.com/office/drawing/2014/main" id="{3261835A-601E-90C2-06A1-D380DB14ABAC}"/>
              </a:ext>
            </a:extLst>
          </p:cNvPr>
          <p:cNvSpPr/>
          <p:nvPr/>
        </p:nvSpPr>
        <p:spPr>
          <a:xfrm rot="16200000">
            <a:off x="3777530" y="2070491"/>
            <a:ext cx="230806" cy="428626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0" name="سهم: لأعلى 19">
            <a:extLst>
              <a:ext uri="{FF2B5EF4-FFF2-40B4-BE49-F238E27FC236}">
                <a16:creationId xmlns:a16="http://schemas.microsoft.com/office/drawing/2014/main" id="{8A7B82E5-FDCA-308B-5E9C-20BBFBDACED1}"/>
              </a:ext>
            </a:extLst>
          </p:cNvPr>
          <p:cNvSpPr/>
          <p:nvPr/>
        </p:nvSpPr>
        <p:spPr>
          <a:xfrm rot="16200000">
            <a:off x="3777531" y="2521724"/>
            <a:ext cx="230806" cy="428625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1" name="سهم: لأعلى 20">
            <a:extLst>
              <a:ext uri="{FF2B5EF4-FFF2-40B4-BE49-F238E27FC236}">
                <a16:creationId xmlns:a16="http://schemas.microsoft.com/office/drawing/2014/main" id="{1EA30A69-04EA-257A-FBBD-612C7DCC65F3}"/>
              </a:ext>
            </a:extLst>
          </p:cNvPr>
          <p:cNvSpPr/>
          <p:nvPr/>
        </p:nvSpPr>
        <p:spPr>
          <a:xfrm rot="16200000">
            <a:off x="3777531" y="2968803"/>
            <a:ext cx="230806" cy="428625"/>
          </a:xfrm>
          <a:prstGeom prst="upArrow">
            <a:avLst/>
          </a:prstGeom>
          <a:solidFill>
            <a:srgbClr val="8D7FF1"/>
          </a:solidFill>
          <a:ln>
            <a:solidFill>
              <a:srgbClr val="8D7FF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22" name="سهم: لأعلى 21">
            <a:extLst>
              <a:ext uri="{FF2B5EF4-FFF2-40B4-BE49-F238E27FC236}">
                <a16:creationId xmlns:a16="http://schemas.microsoft.com/office/drawing/2014/main" id="{1A0DF067-B1CA-F6E7-30C1-26FEA56AC775}"/>
              </a:ext>
            </a:extLst>
          </p:cNvPr>
          <p:cNvSpPr/>
          <p:nvPr/>
        </p:nvSpPr>
        <p:spPr>
          <a:xfrm rot="10800000">
            <a:off x="6374969" y="1993612"/>
            <a:ext cx="22002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>
              <a:solidFill>
                <a:srgbClr val="174ED5"/>
              </a:solidFill>
            </a:endParaRPr>
          </a:p>
        </p:txBody>
      </p:sp>
      <p:sp>
        <p:nvSpPr>
          <p:cNvPr id="23" name="سهم: لأعلى 22">
            <a:extLst>
              <a:ext uri="{FF2B5EF4-FFF2-40B4-BE49-F238E27FC236}">
                <a16:creationId xmlns:a16="http://schemas.microsoft.com/office/drawing/2014/main" id="{E82D6638-A25C-1870-1B12-8F1BF52AE7DA}"/>
              </a:ext>
            </a:extLst>
          </p:cNvPr>
          <p:cNvSpPr/>
          <p:nvPr/>
        </p:nvSpPr>
        <p:spPr>
          <a:xfrm rot="10800000">
            <a:off x="6989389" y="1993612"/>
            <a:ext cx="220027" cy="428625"/>
          </a:xfrm>
          <a:prstGeom prst="upArrow">
            <a:avLst/>
          </a:prstGeom>
          <a:solidFill>
            <a:srgbClr val="174ED5"/>
          </a:solidFill>
          <a:ln>
            <a:solidFill>
              <a:srgbClr val="174E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40181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عنوان 1">
            <a:extLst>
              <a:ext uri="{FF2B5EF4-FFF2-40B4-BE49-F238E27FC236}">
                <a16:creationId xmlns:a16="http://schemas.microsoft.com/office/drawing/2014/main" id="{724F42B7-9555-2539-B2D1-13C62B885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7583C98C-22C5-198D-9919-8242DBE47590}"/>
              </a:ext>
            </a:extLst>
          </p:cNvPr>
          <p:cNvSpPr txBox="1"/>
          <p:nvPr/>
        </p:nvSpPr>
        <p:spPr>
          <a:xfrm>
            <a:off x="778006" y="2151950"/>
            <a:ext cx="66584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matrix multiplication is </a:t>
            </a:r>
            <a:r>
              <a:rPr lang="en-US" sz="2800" b="1" dirty="0">
                <a:solidFill>
                  <a:srgbClr val="FF3300"/>
                </a:solidFill>
              </a:rPr>
              <a:t>NOT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/>
                </a:solidFill>
              </a:rPr>
              <a:t>commutative</a:t>
            </a:r>
          </a:p>
          <a:p>
            <a:pPr algn="ctr"/>
            <a:r>
              <a:rPr lang="en-US" sz="2800" b="1" dirty="0"/>
              <a:t>AB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≠</a:t>
            </a:r>
            <a:r>
              <a:rPr lang="en-US" sz="2800" b="1" dirty="0"/>
              <a:t> BA</a:t>
            </a:r>
            <a:endParaRPr lang="ar-JO" sz="2800" b="1" dirty="0"/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83151ADA-A36D-1CC3-9783-36D3028A72B2}"/>
              </a:ext>
            </a:extLst>
          </p:cNvPr>
          <p:cNvSpPr txBox="1"/>
          <p:nvPr/>
        </p:nvSpPr>
        <p:spPr>
          <a:xfrm>
            <a:off x="778006" y="3429000"/>
            <a:ext cx="66584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matrix multiplication is </a:t>
            </a:r>
            <a:r>
              <a:rPr lang="en-US" sz="2800" dirty="0">
                <a:solidFill>
                  <a:srgbClr val="174ED5"/>
                </a:solidFill>
              </a:rPr>
              <a:t>associative</a:t>
            </a:r>
          </a:p>
          <a:p>
            <a:pPr algn="ctr"/>
            <a:r>
              <a:rPr lang="en-US" sz="2800" b="1" dirty="0"/>
              <a:t>(AB)C = A(BC)</a:t>
            </a:r>
            <a:endParaRPr lang="ar-JO" sz="2800" b="1" dirty="0"/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F92551BA-2B32-6BAC-82DF-4DCF0DCD26AF}"/>
              </a:ext>
            </a:extLst>
          </p:cNvPr>
          <p:cNvSpPr txBox="1"/>
          <p:nvPr/>
        </p:nvSpPr>
        <p:spPr>
          <a:xfrm>
            <a:off x="-289496" y="4387335"/>
            <a:ext cx="954017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matrix multiplication can be </a:t>
            </a:r>
            <a:r>
              <a:rPr lang="en-US" sz="2800" b="1" dirty="0">
                <a:solidFill>
                  <a:srgbClr val="00B050"/>
                </a:solidFill>
              </a:rPr>
              <a:t>distributive</a:t>
            </a:r>
          </a:p>
          <a:p>
            <a:pPr algn="ctr"/>
            <a:r>
              <a:rPr lang="en-US" sz="2800" dirty="0"/>
              <a:t>If A and B are </a:t>
            </a:r>
            <a:r>
              <a:rPr lang="en-US" sz="2800" b="1" dirty="0">
                <a:solidFill>
                  <a:srgbClr val="FF3300"/>
                </a:solidFill>
              </a:rPr>
              <a:t>m</a:t>
            </a:r>
            <a:r>
              <a:rPr lang="ar-JO" sz="2800" b="1" dirty="0">
                <a:solidFill>
                  <a:srgbClr val="FF3300"/>
                </a:solidFill>
              </a:rPr>
              <a:t>×</a:t>
            </a:r>
            <a:r>
              <a:rPr lang="en-US" sz="2800" b="1" dirty="0">
                <a:solidFill>
                  <a:srgbClr val="FF3300"/>
                </a:solidFill>
              </a:rPr>
              <a:t>n</a:t>
            </a:r>
            <a:r>
              <a:rPr lang="en-US" sz="2800" b="1" dirty="0"/>
              <a:t> </a:t>
            </a:r>
            <a:r>
              <a:rPr lang="en-US" sz="2800" dirty="0"/>
              <a:t>matrices and C and D are </a:t>
            </a:r>
            <a:r>
              <a:rPr lang="en-US" sz="2800" b="1" dirty="0">
                <a:solidFill>
                  <a:srgbClr val="FF3300"/>
                </a:solidFill>
              </a:rPr>
              <a:t>n</a:t>
            </a:r>
            <a:r>
              <a:rPr lang="ar-JO" sz="2800" b="1" dirty="0">
                <a:solidFill>
                  <a:srgbClr val="FF3300"/>
                </a:solidFill>
              </a:rPr>
              <a:t>×</a:t>
            </a:r>
            <a:r>
              <a:rPr lang="en-US" sz="2800" b="1" dirty="0">
                <a:solidFill>
                  <a:srgbClr val="FF3300"/>
                </a:solidFill>
              </a:rPr>
              <a:t>p </a:t>
            </a:r>
            <a:r>
              <a:rPr lang="en-US" sz="2800" dirty="0"/>
              <a:t>matrices</a:t>
            </a:r>
            <a:endParaRPr lang="ar-JO" sz="2800" dirty="0"/>
          </a:p>
        </p:txBody>
      </p:sp>
      <p:sp>
        <p:nvSpPr>
          <p:cNvPr id="15" name="مربع نص 14">
            <a:extLst>
              <a:ext uri="{FF2B5EF4-FFF2-40B4-BE49-F238E27FC236}">
                <a16:creationId xmlns:a16="http://schemas.microsoft.com/office/drawing/2014/main" id="{9EFCF84E-5872-E367-9E5B-15BB691D4E89}"/>
              </a:ext>
            </a:extLst>
          </p:cNvPr>
          <p:cNvSpPr txBox="1"/>
          <p:nvPr/>
        </p:nvSpPr>
        <p:spPr>
          <a:xfrm>
            <a:off x="170629" y="5664385"/>
            <a:ext cx="8139729" cy="461665"/>
          </a:xfrm>
          <a:prstGeom prst="rect">
            <a:avLst/>
          </a:prstGeom>
          <a:noFill/>
        </p:spPr>
        <p:txBody>
          <a:bodyPr wrap="non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</a:rPr>
              <a:t>A(C + D) = AC + AD and (A + B)C = AC + BC</a:t>
            </a:r>
            <a:endParaRPr lang="ar-JO" sz="3000" b="1" i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84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وان 1">
            <a:extLst>
              <a:ext uri="{FF2B5EF4-FFF2-40B4-BE49-F238E27FC236}">
                <a16:creationId xmlns:a16="http://schemas.microsoft.com/office/drawing/2014/main" id="{90092557-5DE8-EC24-84C5-C51309BB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321245A1-977E-1A08-8DEE-3E7DF663CD87}"/>
                  </a:ext>
                </a:extLst>
              </p:cNvPr>
              <p:cNvSpPr txBox="1"/>
              <p:nvPr/>
            </p:nvSpPr>
            <p:spPr>
              <a:xfrm>
                <a:off x="1297081" y="5290304"/>
                <a:ext cx="5620328" cy="1027397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ctrlPr>
                                    <a:rPr lang="ar-JO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𝒂𝒆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𝒃𝒈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𝒂𝒇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𝒃𝒉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𝒄𝒆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𝒅𝒈</m:t>
                                  </m:r>
                                </m:e>
                              </m:d>
                            </m:e>
                            <m:e>
                              <m:d>
                                <m:dPr>
                                  <m:ctrlPr>
                                    <a:rPr lang="ar-JO" sz="3000" b="1" i="1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𝒄𝒇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3000" b="1" i="1" smtClean="0">
                                      <a:solidFill>
                                        <a:srgbClr val="FF33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𝒅𝒉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321245A1-977E-1A08-8DEE-3E7DF663C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81" y="5290304"/>
                <a:ext cx="5620328" cy="1027397"/>
              </a:xfrm>
              <a:prstGeom prst="rect">
                <a:avLst/>
              </a:prstGeom>
              <a:blipFill>
                <a:blip r:embed="rId2"/>
                <a:stretch>
                  <a:fillRect l="-423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مربع نص 9">
            <a:extLst>
              <a:ext uri="{FF2B5EF4-FFF2-40B4-BE49-F238E27FC236}">
                <a16:creationId xmlns:a16="http://schemas.microsoft.com/office/drawing/2014/main" id="{DE36F2B5-6825-C70E-49D5-7C2E46E29DE1}"/>
              </a:ext>
            </a:extLst>
          </p:cNvPr>
          <p:cNvSpPr txBox="1"/>
          <p:nvPr/>
        </p:nvSpPr>
        <p:spPr>
          <a:xfrm>
            <a:off x="420976" y="4002268"/>
            <a:ext cx="80981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This is the </a:t>
            </a:r>
            <a:r>
              <a:rPr lang="en-US" sz="3200" b="1" dirty="0">
                <a:solidFill>
                  <a:srgbClr val="00B050"/>
                </a:solidFill>
              </a:rPr>
              <a:t>algorithm</a:t>
            </a:r>
            <a:r>
              <a:rPr lang="en-US" sz="3200" dirty="0"/>
              <a:t> for matrix multiplication</a:t>
            </a:r>
            <a:endParaRPr lang="ar-JO" sz="3200" b="1" dirty="0">
              <a:solidFill>
                <a:srgbClr val="174ED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027F35C7-BB9C-4A01-19F7-55316C5ECA74}"/>
                  </a:ext>
                </a:extLst>
              </p:cNvPr>
              <p:cNvSpPr txBox="1"/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A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6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027F35C7-BB9C-4A01-19F7-55316C5EC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146" y="2346327"/>
                <a:ext cx="2287401" cy="935321"/>
              </a:xfrm>
              <a:prstGeom prst="rect">
                <a:avLst/>
              </a:prstGeom>
              <a:blipFill>
                <a:blip r:embed="rId3"/>
                <a:stretch>
                  <a:fillRect l="-12267" b="-980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8D639F2E-7478-734F-D091-7EE726B73CB7}"/>
                  </a:ext>
                </a:extLst>
              </p:cNvPr>
              <p:cNvSpPr txBox="1"/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600" b="1" dirty="0">
                    <a:solidFill>
                      <a:srgbClr val="FF3300"/>
                    </a:solidFill>
                  </a:rPr>
                  <a:t>B =</a:t>
                </a:r>
                <a:r>
                  <a:rPr lang="en-US" sz="36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6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6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</m:mr>
                          <m:mr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e>
                              <m:r>
                                <a:rPr lang="en-US" sz="36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6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8D639F2E-7478-734F-D091-7EE726B7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104" y="2218793"/>
                <a:ext cx="2287401" cy="1062855"/>
              </a:xfrm>
              <a:prstGeom prst="rect">
                <a:avLst/>
              </a:prstGeom>
              <a:blipFill>
                <a:blip r:embed="rId4"/>
                <a:stretch>
                  <a:fillRect l="-12000" b="-229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8426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6E20140E-7318-750C-CFAD-4EACD4D651E3}"/>
                  </a:ext>
                </a:extLst>
              </p:cNvPr>
              <p:cNvSpPr txBox="1"/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6E20140E-7318-750C-CFAD-4EACD4D6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blipFill>
                <a:blip r:embed="rId2"/>
                <a:stretch>
                  <a:fillRect l="-770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عنوان 1">
            <a:extLst>
              <a:ext uri="{FF2B5EF4-FFF2-40B4-BE49-F238E27FC236}">
                <a16:creationId xmlns:a16="http://schemas.microsoft.com/office/drawing/2014/main" id="{555B38EE-12E9-BE8F-60E7-E000A2D2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Checking Comprehension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07679D2F-9BC0-437B-E525-AE1A65118CB2}"/>
                  </a:ext>
                </a:extLst>
              </p:cNvPr>
              <p:cNvSpPr txBox="1"/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07679D2F-9BC0-437B-E525-AE1A6511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blipFill>
                <a:blip r:embed="rId3"/>
                <a:stretch>
                  <a:fillRect l="-724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مربع نص 6">
            <a:extLst>
              <a:ext uri="{FF2B5EF4-FFF2-40B4-BE49-F238E27FC236}">
                <a16:creationId xmlns:a16="http://schemas.microsoft.com/office/drawing/2014/main" id="{9871FC0E-36F2-3096-A296-1E2E7244B090}"/>
              </a:ext>
            </a:extLst>
          </p:cNvPr>
          <p:cNvSpPr txBox="1"/>
          <p:nvPr/>
        </p:nvSpPr>
        <p:spPr>
          <a:xfrm>
            <a:off x="1219639" y="4351929"/>
            <a:ext cx="2176882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AB: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0D6DDF22-7543-5EAB-5EF2-EC7326822CF0}"/>
              </a:ext>
            </a:extLst>
          </p:cNvPr>
          <p:cNvSpPr txBox="1"/>
          <p:nvPr/>
        </p:nvSpPr>
        <p:spPr>
          <a:xfrm>
            <a:off x="5115082" y="4351929"/>
            <a:ext cx="2485331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BA 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84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6E20140E-7318-750C-CFAD-4EACD4D651E3}"/>
                  </a:ext>
                </a:extLst>
              </p:cNvPr>
              <p:cNvSpPr txBox="1"/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6E20140E-7318-750C-CFAD-4EACD4D65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60" y="2414411"/>
                <a:ext cx="3088218" cy="1221040"/>
              </a:xfrm>
              <a:prstGeom prst="rect">
                <a:avLst/>
              </a:prstGeom>
              <a:blipFill>
                <a:blip r:embed="rId2"/>
                <a:stretch>
                  <a:fillRect l="-770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عنوان 1">
            <a:extLst>
              <a:ext uri="{FF2B5EF4-FFF2-40B4-BE49-F238E27FC236}">
                <a16:creationId xmlns:a16="http://schemas.microsoft.com/office/drawing/2014/main" id="{555B38EE-12E9-BE8F-60E7-E000A2D2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Checking Comprehension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07679D2F-9BC0-437B-E525-AE1A65118CB2}"/>
                  </a:ext>
                </a:extLst>
              </p:cNvPr>
              <p:cNvSpPr txBox="1"/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ar-JO" sz="3000" b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07679D2F-9BC0-437B-E525-AE1A65118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856" y="2414411"/>
                <a:ext cx="3283784" cy="1220847"/>
              </a:xfrm>
              <a:prstGeom prst="rect">
                <a:avLst/>
              </a:prstGeom>
              <a:blipFill>
                <a:blip r:embed="rId3"/>
                <a:stretch>
                  <a:fillRect l="-724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مربع نص 6">
            <a:extLst>
              <a:ext uri="{FF2B5EF4-FFF2-40B4-BE49-F238E27FC236}">
                <a16:creationId xmlns:a16="http://schemas.microsoft.com/office/drawing/2014/main" id="{9871FC0E-36F2-3096-A296-1E2E7244B090}"/>
              </a:ext>
            </a:extLst>
          </p:cNvPr>
          <p:cNvSpPr txBox="1"/>
          <p:nvPr/>
        </p:nvSpPr>
        <p:spPr>
          <a:xfrm>
            <a:off x="1219639" y="4351929"/>
            <a:ext cx="2176882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AB: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0D6DDF22-7543-5EAB-5EF2-EC7326822CF0}"/>
              </a:ext>
            </a:extLst>
          </p:cNvPr>
          <p:cNvSpPr txBox="1"/>
          <p:nvPr/>
        </p:nvSpPr>
        <p:spPr>
          <a:xfrm>
            <a:off x="5115082" y="4351929"/>
            <a:ext cx="2485331" cy="461665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3000" b="1" dirty="0">
                <a:solidFill>
                  <a:srgbClr val="FF3300"/>
                </a:solidFill>
                <a:latin typeface="Cambria Math" panose="02040503050406030204" pitchFamily="18" charset="0"/>
              </a:rPr>
              <a:t>Find BA :</a:t>
            </a:r>
            <a:endParaRPr lang="ar-JO" sz="3000" b="1" dirty="0">
              <a:solidFill>
                <a:srgbClr val="FF33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F93724E5-F29F-84A9-E36F-0C2AC8E2F006}"/>
                  </a:ext>
                </a:extLst>
              </p:cNvPr>
              <p:cNvSpPr txBox="1"/>
              <p:nvPr/>
            </p:nvSpPr>
            <p:spPr>
              <a:xfrm>
                <a:off x="1106977" y="4873557"/>
                <a:ext cx="2402206" cy="1682705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</a:t>
                </a:r>
                <a:r>
                  <a:rPr lang="ar-JO" sz="3000" b="1" dirty="0">
                    <a:solidFill>
                      <a:srgbClr val="FF3300"/>
                    </a:solidFill>
                  </a:rPr>
                  <a:t>= </a:t>
                </a:r>
                <a:r>
                  <a:rPr lang="en-US" sz="3000" b="1" dirty="0">
                    <a:solidFill>
                      <a:srgbClr val="FF33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𝟏𝟕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𝟕𝟑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𝟓𝟖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F93724E5-F29F-84A9-E36F-0C2AC8E2F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977" y="4873557"/>
                <a:ext cx="2402206" cy="1682705"/>
              </a:xfrm>
              <a:prstGeom prst="rect">
                <a:avLst/>
              </a:prstGeom>
              <a:blipFill>
                <a:blip r:embed="rId4"/>
                <a:stretch>
                  <a:fillRect l="-9898" t="-8303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D9BA933B-1C05-A6D5-C8A6-6D0F0DE3A3FD}"/>
                  </a:ext>
                </a:extLst>
              </p:cNvPr>
              <p:cNvSpPr txBox="1"/>
              <p:nvPr/>
            </p:nvSpPr>
            <p:spPr>
              <a:xfrm>
                <a:off x="4581880" y="4864389"/>
                <a:ext cx="3028240" cy="1691873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𝟓𝟔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𝟕𝟖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𝟗𝟓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𝟓𝟒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</m:e>
                            <m:e>
                              <m:r>
                                <a:rPr lang="ar-JO" sz="3000" b="1" i="0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𝟒𝟗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D9BA933B-1C05-A6D5-C8A6-6D0F0DE3A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80" y="4864389"/>
                <a:ext cx="3028240" cy="1691873"/>
              </a:xfrm>
              <a:prstGeom prst="rect">
                <a:avLst/>
              </a:prstGeom>
              <a:blipFill>
                <a:blip r:embed="rId5"/>
                <a:stretch>
                  <a:fillRect l="-7863" t="-7194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158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محتوى 2">
            <a:extLst>
              <a:ext uri="{FF2B5EF4-FFF2-40B4-BE49-F238E27FC236}">
                <a16:creationId xmlns:a16="http://schemas.microsoft.com/office/drawing/2014/main" id="{76C94BD4-343C-A0CE-694F-4AAEABDB6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50" y="3254126"/>
            <a:ext cx="7685037" cy="165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For this multiplication to work </a:t>
            </a:r>
            <a:r>
              <a:rPr lang="en-US" sz="3200" dirty="0">
                <a:solidFill>
                  <a:srgbClr val="8D7FF1"/>
                </a:solidFill>
              </a:rPr>
              <a:t>A</a:t>
            </a:r>
            <a:r>
              <a:rPr lang="en-US" sz="3200" dirty="0"/>
              <a:t> must have the same number of </a:t>
            </a:r>
            <a:r>
              <a:rPr lang="en-US" sz="3200" dirty="0">
                <a:solidFill>
                  <a:srgbClr val="8D7FF1"/>
                </a:solidFill>
              </a:rPr>
              <a:t>columns</a:t>
            </a:r>
            <a:r>
              <a:rPr lang="en-US" sz="3200" dirty="0"/>
              <a:t> as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3200" dirty="0"/>
              <a:t> has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rows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A9BF7E6F-DA67-E097-62B6-3EB87C22B0F3}"/>
              </a:ext>
            </a:extLst>
          </p:cNvPr>
          <p:cNvSpPr txBox="1"/>
          <p:nvPr/>
        </p:nvSpPr>
        <p:spPr>
          <a:xfrm>
            <a:off x="4107246" y="2431541"/>
            <a:ext cx="1150620" cy="83099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5400" b="1" dirty="0">
                <a:solidFill>
                  <a:srgbClr val="8D7FF1"/>
                </a:solidFill>
                <a:latin typeface="Cambria Math" panose="02040503050406030204" pitchFamily="18" charset="0"/>
              </a:rPr>
              <a:t>A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</a:rPr>
              <a:t>B</a:t>
            </a:r>
            <a:endParaRPr lang="ar-JO" sz="54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0D663DFD-0198-BD08-C502-1A9ADD5B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</p:spTree>
    <p:extLst>
      <p:ext uri="{BB962C8B-B14F-4D97-AF65-F5344CB8AC3E}">
        <p14:creationId xmlns:p14="http://schemas.microsoft.com/office/powerpoint/2010/main" val="188534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عنصر نائب للمحتوى 2">
            <a:extLst>
              <a:ext uri="{FF2B5EF4-FFF2-40B4-BE49-F238E27FC236}">
                <a16:creationId xmlns:a16="http://schemas.microsoft.com/office/drawing/2014/main" id="{C59F2433-CDC3-D825-5A02-0635F170A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850" y="3254126"/>
            <a:ext cx="7685037" cy="165647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For this multiplication to work </a:t>
            </a:r>
            <a:r>
              <a:rPr lang="en-US" sz="3200" dirty="0">
                <a:solidFill>
                  <a:srgbClr val="8D7FF1"/>
                </a:solidFill>
              </a:rPr>
              <a:t>A</a:t>
            </a:r>
            <a:r>
              <a:rPr lang="en-US" sz="3200" dirty="0"/>
              <a:t> must have the same number of </a:t>
            </a:r>
            <a:r>
              <a:rPr lang="en-US" sz="3200" dirty="0">
                <a:solidFill>
                  <a:srgbClr val="8D7FF1"/>
                </a:solidFill>
              </a:rPr>
              <a:t>columns</a:t>
            </a:r>
            <a:r>
              <a:rPr lang="en-US" sz="3200" dirty="0"/>
              <a:t> as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sz="3200" dirty="0"/>
              <a:t> has </a:t>
            </a:r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rows</a:t>
            </a:r>
            <a:endParaRPr lang="ar-JO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مربع نص 7">
            <a:extLst>
              <a:ext uri="{FF2B5EF4-FFF2-40B4-BE49-F238E27FC236}">
                <a16:creationId xmlns:a16="http://schemas.microsoft.com/office/drawing/2014/main" id="{F43EC519-02F2-ACB3-2C82-54BD8D330A89}"/>
              </a:ext>
            </a:extLst>
          </p:cNvPr>
          <p:cNvSpPr txBox="1"/>
          <p:nvPr/>
        </p:nvSpPr>
        <p:spPr>
          <a:xfrm>
            <a:off x="4107246" y="2431541"/>
            <a:ext cx="1150620" cy="830997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r>
              <a:rPr lang="en-US" sz="5400" b="1" dirty="0">
                <a:solidFill>
                  <a:srgbClr val="8D7FF1"/>
                </a:solidFill>
                <a:latin typeface="Cambria Math" panose="02040503050406030204" pitchFamily="18" charset="0"/>
              </a:rPr>
              <a:t>A</a:t>
            </a:r>
            <a:r>
              <a:rPr lang="en-US" sz="5400" b="1" dirty="0">
                <a:solidFill>
                  <a:schemeClr val="accent5">
                    <a:lumMod val="75000"/>
                  </a:schemeClr>
                </a:solidFill>
                <a:latin typeface="Cambria Math" panose="02040503050406030204" pitchFamily="18" charset="0"/>
              </a:rPr>
              <a:t>B</a:t>
            </a:r>
            <a:endParaRPr lang="ar-JO" sz="5400" b="1" dirty="0">
              <a:solidFill>
                <a:schemeClr val="accent5">
                  <a:lumMod val="75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" name="عنوان 1">
            <a:extLst>
              <a:ext uri="{FF2B5EF4-FFF2-40B4-BE49-F238E27FC236}">
                <a16:creationId xmlns:a16="http://schemas.microsoft.com/office/drawing/2014/main" id="{262A9AB3-DE26-906B-014D-19E2D473C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C64AC37B-F2A4-8C7E-AF80-258CE6CEEFBB}"/>
              </a:ext>
            </a:extLst>
          </p:cNvPr>
          <p:cNvSpPr txBox="1"/>
          <p:nvPr/>
        </p:nvSpPr>
        <p:spPr>
          <a:xfrm>
            <a:off x="1283421" y="4679763"/>
            <a:ext cx="2176882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A = m </a:t>
            </a:r>
            <a:r>
              <a:rPr lang="ar-JO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×</a:t>
            </a:r>
            <a:r>
              <a:rPr lang="en-US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 </a:t>
            </a:r>
            <a:r>
              <a:rPr lang="en-US" sz="4000" b="1" dirty="0">
                <a:solidFill>
                  <a:schemeClr val="accent3"/>
                </a:solidFill>
                <a:latin typeface="Cambria Math" panose="02040503050406030204" pitchFamily="18" charset="0"/>
              </a:rPr>
              <a:t>n</a:t>
            </a:r>
            <a:endParaRPr lang="ar-JO" sz="4000" b="1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55579A53-714F-DE89-8EC3-793C690CB701}"/>
              </a:ext>
            </a:extLst>
          </p:cNvPr>
          <p:cNvSpPr txBox="1"/>
          <p:nvPr/>
        </p:nvSpPr>
        <p:spPr>
          <a:xfrm>
            <a:off x="4555553" y="4679763"/>
            <a:ext cx="2176882" cy="615553"/>
          </a:xfrm>
          <a:prstGeom prst="rect">
            <a:avLst/>
          </a:prstGeom>
          <a:noFill/>
        </p:spPr>
        <p:txBody>
          <a:bodyPr wrap="square" lIns="0" tIns="0" rIns="0" bIns="0" rtlCol="1">
            <a:spAutoFit/>
          </a:bodyPr>
          <a:lstStyle/>
          <a:p>
            <a:pPr algn="ctr"/>
            <a:r>
              <a:rPr lang="en-US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B = </a:t>
            </a:r>
            <a:r>
              <a:rPr lang="en-US" sz="4000" b="1" dirty="0">
                <a:solidFill>
                  <a:schemeClr val="accent3"/>
                </a:solidFill>
                <a:latin typeface="Cambria Math" panose="02040503050406030204" pitchFamily="18" charset="0"/>
              </a:rPr>
              <a:t>q</a:t>
            </a:r>
            <a:r>
              <a:rPr lang="en-US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 </a:t>
            </a:r>
            <a:r>
              <a:rPr lang="ar-JO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×</a:t>
            </a:r>
            <a:r>
              <a:rPr lang="en-US" sz="4000" b="1" dirty="0">
                <a:solidFill>
                  <a:srgbClr val="FF3300"/>
                </a:solidFill>
                <a:latin typeface="Cambria Math" panose="02040503050406030204" pitchFamily="18" charset="0"/>
              </a:rPr>
              <a:t> p</a:t>
            </a:r>
            <a:endParaRPr lang="ar-JO" sz="4000" b="1" dirty="0">
              <a:solidFill>
                <a:schemeClr val="accent3"/>
              </a:solidFill>
              <a:latin typeface="Cambria Math" panose="02040503050406030204" pitchFamily="18" charset="0"/>
            </a:endParaRPr>
          </a:p>
        </p:txBody>
      </p:sp>
      <p:sp>
        <p:nvSpPr>
          <p:cNvPr id="13" name="مربع نص 12">
            <a:extLst>
              <a:ext uri="{FF2B5EF4-FFF2-40B4-BE49-F238E27FC236}">
                <a16:creationId xmlns:a16="http://schemas.microsoft.com/office/drawing/2014/main" id="{BD52C4E4-DC7B-A857-19A1-E35DB4073ADA}"/>
              </a:ext>
            </a:extLst>
          </p:cNvPr>
          <p:cNvSpPr txBox="1"/>
          <p:nvPr/>
        </p:nvSpPr>
        <p:spPr>
          <a:xfrm>
            <a:off x="2245177" y="5420510"/>
            <a:ext cx="37241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00B050"/>
                </a:solidFill>
              </a:rPr>
              <a:t>n must equal q</a:t>
            </a:r>
            <a:endParaRPr lang="ar-JO" sz="4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71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57171AA5-CB40-94B6-E2C0-D1C90A29D1FB}"/>
                  </a:ext>
                </a:extLst>
              </p:cNvPr>
              <p:cNvSpPr txBox="1"/>
              <p:nvPr/>
            </p:nvSpPr>
            <p:spPr>
              <a:xfrm>
                <a:off x="1417091" y="2622532"/>
                <a:ext cx="2287401" cy="77001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57171AA5-CB40-94B6-E2C0-D1C90A29D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1" y="2622532"/>
                <a:ext cx="2287401" cy="770019"/>
              </a:xfrm>
              <a:prstGeom prst="rect">
                <a:avLst/>
              </a:prstGeom>
              <a:blipFill>
                <a:blip r:embed="rId2"/>
                <a:stretch>
                  <a:fillRect l="-10106" b="-11811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عنوان 1">
            <a:extLst>
              <a:ext uri="{FF2B5EF4-FFF2-40B4-BE49-F238E27FC236}">
                <a16:creationId xmlns:a16="http://schemas.microsoft.com/office/drawing/2014/main" id="{DFEAFDD2-5E92-8604-8EBE-41066EBE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4B578724-C3D7-7AE9-EFAF-8CCFEA891211}"/>
                  </a:ext>
                </a:extLst>
              </p:cNvPr>
              <p:cNvSpPr txBox="1"/>
              <p:nvPr/>
            </p:nvSpPr>
            <p:spPr>
              <a:xfrm>
                <a:off x="5508445" y="2622533"/>
                <a:ext cx="2287401" cy="770019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مربع نص 15">
                <a:extLst>
                  <a:ext uri="{FF2B5EF4-FFF2-40B4-BE49-F238E27FC236}">
                    <a16:creationId xmlns:a16="http://schemas.microsoft.com/office/drawing/2014/main" id="{4B578724-C3D7-7AE9-EFAF-8CCFEA891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5" y="2622533"/>
                <a:ext cx="2287401" cy="770019"/>
              </a:xfrm>
              <a:prstGeom prst="rect">
                <a:avLst/>
              </a:prstGeom>
              <a:blipFill>
                <a:blip r:embed="rId3"/>
                <a:stretch>
                  <a:fillRect l="-10400" b="-11811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040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141EA27B-941F-C74A-CF07-C1021BC20405}"/>
                  </a:ext>
                </a:extLst>
              </p:cNvPr>
              <p:cNvSpPr txBox="1"/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141EA27B-941F-C74A-CF07-C1021BC20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blipFill>
                <a:blip r:embed="rId2"/>
                <a:stretch>
                  <a:fillRect l="-10106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عنوان 1">
            <a:extLst>
              <a:ext uri="{FF2B5EF4-FFF2-40B4-BE49-F238E27FC236}">
                <a16:creationId xmlns:a16="http://schemas.microsoft.com/office/drawing/2014/main" id="{1B2F6356-A6AA-79AB-5843-6EB285CC5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A026ED1F-E639-1190-10F3-ADA33FACB1D6}"/>
                  </a:ext>
                </a:extLst>
              </p:cNvPr>
              <p:cNvSpPr txBox="1"/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A026ED1F-E639-1190-10F3-ADA33FACB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blipFill>
                <a:blip r:embed="rId3"/>
                <a:stretch>
                  <a:fillRect l="-10400" b="-1171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9B4A96A1-A415-E51F-E7AC-F22276441C16}"/>
                  </a:ext>
                </a:extLst>
              </p:cNvPr>
              <p:cNvSpPr txBox="1"/>
              <p:nvPr/>
            </p:nvSpPr>
            <p:spPr>
              <a:xfrm>
                <a:off x="1908688" y="3954785"/>
                <a:ext cx="610724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  <m: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d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JO" sz="3000" b="1" i="1" smtClean="0">
                        <a:solidFill>
                          <a:srgbClr val="174ED5"/>
                        </a:solidFill>
                        <a:latin typeface="Cambria Math" panose="02040503050406030204" pitchFamily="18" charset="0"/>
                      </a:rPr>
                      <m:t>𝟏𝟒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9B4A96A1-A415-E51F-E7AC-F22276441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88" y="3954785"/>
                <a:ext cx="6107249" cy="461665"/>
              </a:xfrm>
              <a:prstGeom prst="rect">
                <a:avLst/>
              </a:prstGeom>
              <a:blipFill>
                <a:blip r:embed="rId4"/>
                <a:stretch>
                  <a:fillRect l="-3792" t="-26667" b="-5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87D4744D-EAC4-66FA-F5D2-9611B37AD759}"/>
                  </a:ext>
                </a:extLst>
              </p:cNvPr>
              <p:cNvSpPr txBox="1"/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مربع نص 9">
                <a:extLst>
                  <a:ext uri="{FF2B5EF4-FFF2-40B4-BE49-F238E27FC236}">
                    <a16:creationId xmlns:a16="http://schemas.microsoft.com/office/drawing/2014/main" id="{87D4744D-EAC4-66FA-F5D2-9611B37AD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blipFill>
                <a:blip r:embed="rId5"/>
                <a:stretch>
                  <a:fillRect l="-10106" b="-1093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1D43E064-5DEE-9F77-25F2-6E4DBF5783AA}"/>
                  </a:ext>
                </a:extLst>
              </p:cNvPr>
              <p:cNvSpPr txBox="1"/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1D43E064-5DEE-9F77-25F2-6E4DBF57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blipFill>
                <a:blip r:embed="rId6"/>
                <a:stretch>
                  <a:fillRect l="-8137" b="-1093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سهم: لليمين 11">
            <a:extLst>
              <a:ext uri="{FF2B5EF4-FFF2-40B4-BE49-F238E27FC236}">
                <a16:creationId xmlns:a16="http://schemas.microsoft.com/office/drawing/2014/main" id="{2A318136-7BB6-643D-9A57-B0039C69876B}"/>
              </a:ext>
            </a:extLst>
          </p:cNvPr>
          <p:cNvSpPr/>
          <p:nvPr/>
        </p:nvSpPr>
        <p:spPr>
          <a:xfrm>
            <a:off x="3886200" y="5353531"/>
            <a:ext cx="1066099" cy="4616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339398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29421DDA-8F3A-5896-38B4-7E0BD448AF2C}"/>
                  </a:ext>
                </a:extLst>
              </p:cNvPr>
              <p:cNvSpPr txBox="1"/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مربع نص 3">
                <a:extLst>
                  <a:ext uri="{FF2B5EF4-FFF2-40B4-BE49-F238E27FC236}">
                    <a16:creationId xmlns:a16="http://schemas.microsoft.com/office/drawing/2014/main" id="{29421DDA-8F3A-5896-38B4-7E0BD448A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blipFill>
                <a:blip r:embed="rId2"/>
                <a:stretch>
                  <a:fillRect l="-10106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عنوان 1">
            <a:extLst>
              <a:ext uri="{FF2B5EF4-FFF2-40B4-BE49-F238E27FC236}">
                <a16:creationId xmlns:a16="http://schemas.microsoft.com/office/drawing/2014/main" id="{2FC5FA95-90B3-D94F-A318-00825B69C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1CC7CD68-CC02-3345-A836-A066A66C66A9}"/>
                  </a:ext>
                </a:extLst>
              </p:cNvPr>
              <p:cNvSpPr txBox="1"/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مربع نص 5">
                <a:extLst>
                  <a:ext uri="{FF2B5EF4-FFF2-40B4-BE49-F238E27FC236}">
                    <a16:creationId xmlns:a16="http://schemas.microsoft.com/office/drawing/2014/main" id="{1CC7CD68-CC02-3345-A836-A066A66C6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blipFill>
                <a:blip r:embed="rId3"/>
                <a:stretch>
                  <a:fillRect l="-10400" b="-1171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2A9DE0B2-F637-5DF8-6A2D-903235BCF23D}"/>
                  </a:ext>
                </a:extLst>
              </p:cNvPr>
              <p:cNvSpPr txBox="1"/>
              <p:nvPr/>
            </p:nvSpPr>
            <p:spPr>
              <a:xfrm>
                <a:off x="1908688" y="3954785"/>
                <a:ext cx="6171369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  <m: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</m:d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𝟔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JO" sz="3000" b="1" i="1" smtClean="0">
                        <a:solidFill>
                          <a:srgbClr val="174ED5"/>
                        </a:solidFill>
                        <a:latin typeface="Cambria Math" panose="02040503050406030204" pitchFamily="18" charset="0"/>
                      </a:rPr>
                      <m:t>𝟏𝟔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مربع نص 6">
                <a:extLst>
                  <a:ext uri="{FF2B5EF4-FFF2-40B4-BE49-F238E27FC236}">
                    <a16:creationId xmlns:a16="http://schemas.microsoft.com/office/drawing/2014/main" id="{2A9DE0B2-F637-5DF8-6A2D-903235BCF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88" y="3954785"/>
                <a:ext cx="6171369" cy="461665"/>
              </a:xfrm>
              <a:prstGeom prst="rect">
                <a:avLst/>
              </a:prstGeom>
              <a:blipFill>
                <a:blip r:embed="rId4"/>
                <a:stretch>
                  <a:fillRect l="-3755" t="-26667" b="-5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FCD3EED2-98F9-AB47-1EE1-5D0A2EC0B521}"/>
                  </a:ext>
                </a:extLst>
              </p:cNvPr>
              <p:cNvSpPr txBox="1"/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FCD3EED2-98F9-AB47-1EE1-5D0A2EC0B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blipFill>
                <a:blip r:embed="rId5"/>
                <a:stretch>
                  <a:fillRect l="-10106" b="-1093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C491848C-2657-A2F5-3944-81B84B62E721}"/>
                  </a:ext>
                </a:extLst>
              </p:cNvPr>
              <p:cNvSpPr txBox="1"/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مربع نص 8">
                <a:extLst>
                  <a:ext uri="{FF2B5EF4-FFF2-40B4-BE49-F238E27FC236}">
                    <a16:creationId xmlns:a16="http://schemas.microsoft.com/office/drawing/2014/main" id="{C491848C-2657-A2F5-3944-81B84B62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blipFill>
                <a:blip r:embed="rId6"/>
                <a:stretch>
                  <a:fillRect l="-8137" b="-10156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سهم: لليمين 13">
            <a:extLst>
              <a:ext uri="{FF2B5EF4-FFF2-40B4-BE49-F238E27FC236}">
                <a16:creationId xmlns:a16="http://schemas.microsoft.com/office/drawing/2014/main" id="{FB522D1B-CC7A-D046-9466-B20CDBFCC0F9}"/>
              </a:ext>
            </a:extLst>
          </p:cNvPr>
          <p:cNvSpPr/>
          <p:nvPr/>
        </p:nvSpPr>
        <p:spPr>
          <a:xfrm>
            <a:off x="3886200" y="5353531"/>
            <a:ext cx="1066099" cy="4616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80006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2C762D9-A724-8918-EFB9-D0C79AE41AE1}"/>
                  </a:ext>
                </a:extLst>
              </p:cNvPr>
              <p:cNvSpPr txBox="1"/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مربع نص 7">
                <a:extLst>
                  <a:ext uri="{FF2B5EF4-FFF2-40B4-BE49-F238E27FC236}">
                    <a16:creationId xmlns:a16="http://schemas.microsoft.com/office/drawing/2014/main" id="{82C762D9-A724-8918-EFB9-D0C79AE41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blipFill>
                <a:blip r:embed="rId2"/>
                <a:stretch>
                  <a:fillRect l="-10106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عنوان 1">
            <a:extLst>
              <a:ext uri="{FF2B5EF4-FFF2-40B4-BE49-F238E27FC236}">
                <a16:creationId xmlns:a16="http://schemas.microsoft.com/office/drawing/2014/main" id="{89E0FA8F-CEED-0507-DAAD-BA695543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F3DA2343-078E-B9B2-16EB-55826A307143}"/>
                  </a:ext>
                </a:extLst>
              </p:cNvPr>
              <p:cNvSpPr txBox="1"/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مربع نص 10">
                <a:extLst>
                  <a:ext uri="{FF2B5EF4-FFF2-40B4-BE49-F238E27FC236}">
                    <a16:creationId xmlns:a16="http://schemas.microsoft.com/office/drawing/2014/main" id="{F3DA2343-078E-B9B2-16EB-55826A30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blipFill>
                <a:blip r:embed="rId3"/>
                <a:stretch>
                  <a:fillRect l="-10400" b="-1171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0E25F43B-0AC6-9C0F-519A-836882F023A7}"/>
                  </a:ext>
                </a:extLst>
              </p:cNvPr>
              <p:cNvSpPr txBox="1"/>
              <p:nvPr/>
            </p:nvSpPr>
            <p:spPr>
              <a:xfrm>
                <a:off x="1908688" y="3954785"/>
                <a:ext cx="643746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c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d>
                      </m:e>
                    </m:d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JO" sz="3000" b="1" i="1" smtClean="0">
                        <a:solidFill>
                          <a:srgbClr val="174ED5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𝟒𝟑</m:t>
                    </m:r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مربع نص 11">
                <a:extLst>
                  <a:ext uri="{FF2B5EF4-FFF2-40B4-BE49-F238E27FC236}">
                    <a16:creationId xmlns:a16="http://schemas.microsoft.com/office/drawing/2014/main" id="{0E25F43B-0AC6-9C0F-519A-836882F02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88" y="3954785"/>
                <a:ext cx="6437468" cy="461665"/>
              </a:xfrm>
              <a:prstGeom prst="rect">
                <a:avLst/>
              </a:prstGeom>
              <a:blipFill>
                <a:blip r:embed="rId4"/>
                <a:stretch>
                  <a:fillRect l="-3598" t="-26667" b="-5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C8CB894A-2409-C72F-7183-CA0AA25E78C7}"/>
                  </a:ext>
                </a:extLst>
              </p:cNvPr>
              <p:cNvSpPr txBox="1"/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مربع نص 12">
                <a:extLst>
                  <a:ext uri="{FF2B5EF4-FFF2-40B4-BE49-F238E27FC236}">
                    <a16:creationId xmlns:a16="http://schemas.microsoft.com/office/drawing/2014/main" id="{C8CB894A-2409-C72F-7183-CA0AA25E7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blipFill>
                <a:blip r:embed="rId5"/>
                <a:stretch>
                  <a:fillRect l="-10106" b="-1093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FB17DC64-8697-AA67-D6A2-1281F7A86919}"/>
                  </a:ext>
                </a:extLst>
              </p:cNvPr>
              <p:cNvSpPr txBox="1"/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مربع نص 13">
                <a:extLst>
                  <a:ext uri="{FF2B5EF4-FFF2-40B4-BE49-F238E27FC236}">
                    <a16:creationId xmlns:a16="http://schemas.microsoft.com/office/drawing/2014/main" id="{FB17DC64-8697-AA67-D6A2-1281F7A8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blipFill>
                <a:blip r:embed="rId6"/>
                <a:stretch>
                  <a:fillRect l="-8137" b="-10156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سهم: لليمين 14">
            <a:extLst>
              <a:ext uri="{FF2B5EF4-FFF2-40B4-BE49-F238E27FC236}">
                <a16:creationId xmlns:a16="http://schemas.microsoft.com/office/drawing/2014/main" id="{F5D1D7A2-066B-68A0-5C62-673654B18AC9}"/>
              </a:ext>
            </a:extLst>
          </p:cNvPr>
          <p:cNvSpPr/>
          <p:nvPr/>
        </p:nvSpPr>
        <p:spPr>
          <a:xfrm>
            <a:off x="3886200" y="5353531"/>
            <a:ext cx="1066099" cy="4616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21688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EF7266DC-3641-686B-A1CC-50A14845A0F0}"/>
                  </a:ext>
                </a:extLst>
              </p:cNvPr>
              <p:cNvSpPr txBox="1"/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مربع نص 14">
                <a:extLst>
                  <a:ext uri="{FF2B5EF4-FFF2-40B4-BE49-F238E27FC236}">
                    <a16:creationId xmlns:a16="http://schemas.microsoft.com/office/drawing/2014/main" id="{EF7266DC-3641-686B-A1CC-50A14845A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1" y="2622532"/>
                <a:ext cx="2287401" cy="769826"/>
              </a:xfrm>
              <a:prstGeom prst="rect">
                <a:avLst/>
              </a:prstGeom>
              <a:blipFill>
                <a:blip r:embed="rId2"/>
                <a:stretch>
                  <a:fillRect l="-10106" b="-1269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عنوان 1">
            <a:extLst>
              <a:ext uri="{FF2B5EF4-FFF2-40B4-BE49-F238E27FC236}">
                <a16:creationId xmlns:a16="http://schemas.microsoft.com/office/drawing/2014/main" id="{8381395B-ECEE-A69C-0E81-6717A9D1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9" y="668049"/>
            <a:ext cx="7873234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Performing Matrix Multiplication</a:t>
            </a:r>
            <a:endParaRPr lang="ar-J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4AF32C9C-DC2E-598C-843A-FC2FE42891B2}"/>
                  </a:ext>
                </a:extLst>
              </p:cNvPr>
              <p:cNvSpPr txBox="1"/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B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</m:e>
                            <m:e>
                              <m:r>
                                <a:rPr lang="ar-JO" sz="3000" b="1" i="1" smtClean="0">
                                  <a:solidFill>
                                    <a:srgbClr val="174ED5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مربع نص 16">
                <a:extLst>
                  <a:ext uri="{FF2B5EF4-FFF2-40B4-BE49-F238E27FC236}">
                    <a16:creationId xmlns:a16="http://schemas.microsoft.com/office/drawing/2014/main" id="{4AF32C9C-DC2E-598C-843A-FC2FE428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445" y="2622533"/>
                <a:ext cx="2287401" cy="779381"/>
              </a:xfrm>
              <a:prstGeom prst="rect">
                <a:avLst/>
              </a:prstGeom>
              <a:blipFill>
                <a:blip r:embed="rId3"/>
                <a:stretch>
                  <a:fillRect l="-10400" b="-11719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مربع نص 17">
                <a:extLst>
                  <a:ext uri="{FF2B5EF4-FFF2-40B4-BE49-F238E27FC236}">
                    <a16:creationId xmlns:a16="http://schemas.microsoft.com/office/drawing/2014/main" id="{4D9463BE-03BF-C775-38A0-67E0400EE538}"/>
                  </a:ext>
                </a:extLst>
              </p:cNvPr>
              <p:cNvSpPr txBox="1"/>
              <p:nvPr/>
            </p:nvSpPr>
            <p:spPr>
              <a:xfrm>
                <a:off x="1908688" y="3954785"/>
                <a:ext cx="6437468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d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𝟔</m:t>
                            </m:r>
                          </m:e>
                        </m:d>
                        <m: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d>
                          <m:dPr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</m:d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𝟏𝟖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JO" sz="3000" b="1" i="1" smtClean="0">
                        <a:solidFill>
                          <a:srgbClr val="174ED5"/>
                        </a:solidFill>
                        <a:latin typeface="Cambria Math" panose="02040503050406030204" pitchFamily="18" charset="0"/>
                      </a:rPr>
                      <m:t>𝟑𝟐</m:t>
                    </m:r>
                    <m:r>
                      <a:rPr lang="ar-JO" sz="3000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JO" sz="3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مربع نص 17">
                <a:extLst>
                  <a:ext uri="{FF2B5EF4-FFF2-40B4-BE49-F238E27FC236}">
                    <a16:creationId xmlns:a16="http://schemas.microsoft.com/office/drawing/2014/main" id="{4D9463BE-03BF-C775-38A0-67E0400EE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688" y="3954785"/>
                <a:ext cx="6437468" cy="461665"/>
              </a:xfrm>
              <a:prstGeom prst="rect">
                <a:avLst/>
              </a:prstGeom>
              <a:blipFill>
                <a:blip r:embed="rId4"/>
                <a:stretch>
                  <a:fillRect l="-3598" t="-26667" b="-52000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مربع نص 18">
                <a:extLst>
                  <a:ext uri="{FF2B5EF4-FFF2-40B4-BE49-F238E27FC236}">
                    <a16:creationId xmlns:a16="http://schemas.microsoft.com/office/drawing/2014/main" id="{E2DED18A-04AD-D146-8585-D17359330694}"/>
                  </a:ext>
                </a:extLst>
              </p:cNvPr>
              <p:cNvSpPr txBox="1"/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m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مربع نص 18">
                <a:extLst>
                  <a:ext uri="{FF2B5EF4-FFF2-40B4-BE49-F238E27FC236}">
                    <a16:creationId xmlns:a16="http://schemas.microsoft.com/office/drawing/2014/main" id="{E2DED18A-04AD-D146-8585-D17359330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090" y="5198093"/>
                <a:ext cx="2287401" cy="779381"/>
              </a:xfrm>
              <a:prstGeom prst="rect">
                <a:avLst/>
              </a:prstGeom>
              <a:blipFill>
                <a:blip r:embed="rId5"/>
                <a:stretch>
                  <a:fillRect l="-10106" b="-10938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0AFB0C6D-77CD-51D2-B1B3-269E11A7A17C}"/>
                  </a:ext>
                </a:extLst>
              </p:cNvPr>
              <p:cNvSpPr txBox="1"/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noFill/>
            </p:spPr>
            <p:txBody>
              <a:bodyPr wrap="square" lIns="0" tIns="0" rIns="0" bIns="0" rtlCol="1">
                <a:spAutoFit/>
              </a:bodyPr>
              <a:lstStyle/>
              <a:p>
                <a:r>
                  <a:rPr lang="en-US" sz="3000" b="1" dirty="0">
                    <a:solidFill>
                      <a:srgbClr val="FF3300"/>
                    </a:solidFill>
                  </a:rPr>
                  <a:t>AB =</a:t>
                </a:r>
                <a:r>
                  <a:rPr lang="en-US" sz="3000" b="1" i="1" dirty="0">
                    <a:solidFill>
                      <a:srgbClr val="FF33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JO" sz="3000" b="1" i="1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JO" sz="3000" b="1" i="1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𝟏𝟗</m:t>
                              </m:r>
                            </m:e>
                            <m:e>
                              <m:r>
                                <a:rPr lang="ar-JO" sz="3000" b="1" i="1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</m:e>
                          </m:mr>
                          <m:mr>
                            <m:e>
                              <m:r>
                                <a:rPr lang="ar-JO" sz="3000" b="1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</a:rPr>
                                <m:t>𝟒𝟑</m:t>
                              </m:r>
                            </m:e>
                            <m:e>
                              <m:r>
                                <a:rPr lang="en-US" sz="3000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JO" sz="3000" b="1" i="1" dirty="0">
                  <a:solidFill>
                    <a:srgbClr val="FF33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مربع نص 19">
                <a:extLst>
                  <a:ext uri="{FF2B5EF4-FFF2-40B4-BE49-F238E27FC236}">
                    <a16:creationId xmlns:a16="http://schemas.microsoft.com/office/drawing/2014/main" id="{0AFB0C6D-77CD-51D2-B1B3-269E11A7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99" y="5198093"/>
                <a:ext cx="2843547" cy="779381"/>
              </a:xfrm>
              <a:prstGeom prst="rect">
                <a:avLst/>
              </a:prstGeom>
              <a:blipFill>
                <a:blip r:embed="rId6"/>
                <a:stretch>
                  <a:fillRect l="-8137" b="-10156"/>
                </a:stretch>
              </a:blipFill>
            </p:spPr>
            <p:txBody>
              <a:bodyPr/>
              <a:lstStyle/>
              <a:p>
                <a:r>
                  <a:rPr lang="ar-J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سهم: لليمين 20">
            <a:extLst>
              <a:ext uri="{FF2B5EF4-FFF2-40B4-BE49-F238E27FC236}">
                <a16:creationId xmlns:a16="http://schemas.microsoft.com/office/drawing/2014/main" id="{D4438E9C-98C8-2916-D5B7-B22AC2C2147A}"/>
              </a:ext>
            </a:extLst>
          </p:cNvPr>
          <p:cNvSpPr/>
          <p:nvPr/>
        </p:nvSpPr>
        <p:spPr>
          <a:xfrm>
            <a:off x="3886200" y="5353531"/>
            <a:ext cx="1066099" cy="46166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59929015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220</TotalTime>
  <Words>559</Words>
  <Application>Microsoft Office PowerPoint</Application>
  <PresentationFormat>شاشة عريضة</PresentationFormat>
  <Paragraphs>137</Paragraphs>
  <Slides>26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0" baseType="lpstr">
      <vt:lpstr>Arial</vt:lpstr>
      <vt:lpstr>Cambria Math</vt:lpstr>
      <vt:lpstr>Gill Sans Nova</vt:lpstr>
      <vt:lpstr>TropicVTI</vt:lpstr>
      <vt:lpstr>Matrices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Performing Matrix Multiplication</vt:lpstr>
      <vt:lpstr>Checking Comprehension</vt:lpstr>
      <vt:lpstr>Checking Comprehension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Matrices</dc:title>
  <dc:creator>feras Saleem</dc:creator>
  <cp:lastModifiedBy>feras Saleem</cp:lastModifiedBy>
  <cp:revision>14</cp:revision>
  <dcterms:created xsi:type="dcterms:W3CDTF">2023-04-18T20:26:22Z</dcterms:created>
  <dcterms:modified xsi:type="dcterms:W3CDTF">2023-04-22T08:14:22Z</dcterms:modified>
</cp:coreProperties>
</file>